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71"/>
  </p:notesMasterIdLst>
  <p:handoutMasterIdLst>
    <p:handoutMasterId r:id="rId172"/>
  </p:handoutMasterIdLst>
  <p:sldIdLst>
    <p:sldId id="450" r:id="rId2"/>
    <p:sldId id="582" r:id="rId3"/>
    <p:sldId id="583" r:id="rId4"/>
    <p:sldId id="584" r:id="rId5"/>
    <p:sldId id="585" r:id="rId6"/>
    <p:sldId id="382" r:id="rId7"/>
    <p:sldId id="258" r:id="rId8"/>
    <p:sldId id="259" r:id="rId9"/>
    <p:sldId id="260" r:id="rId10"/>
    <p:sldId id="454" r:id="rId11"/>
    <p:sldId id="455" r:id="rId12"/>
    <p:sldId id="456" r:id="rId13"/>
    <p:sldId id="451" r:id="rId14"/>
    <p:sldId id="267" r:id="rId15"/>
    <p:sldId id="268" r:id="rId16"/>
    <p:sldId id="285" r:id="rId17"/>
    <p:sldId id="385" r:id="rId18"/>
    <p:sldId id="387" r:id="rId19"/>
    <p:sldId id="386" r:id="rId20"/>
    <p:sldId id="457" r:id="rId21"/>
    <p:sldId id="462" r:id="rId22"/>
    <p:sldId id="463" r:id="rId23"/>
    <p:sldId id="464" r:id="rId24"/>
    <p:sldId id="465" r:id="rId25"/>
    <p:sldId id="466" r:id="rId26"/>
    <p:sldId id="467" r:id="rId27"/>
    <p:sldId id="528" r:id="rId28"/>
    <p:sldId id="527" r:id="rId29"/>
    <p:sldId id="588" r:id="rId30"/>
    <p:sldId id="578" r:id="rId31"/>
    <p:sldId id="579" r:id="rId32"/>
    <p:sldId id="587" r:id="rId33"/>
    <p:sldId id="580" r:id="rId34"/>
    <p:sldId id="581" r:id="rId35"/>
    <p:sldId id="589" r:id="rId36"/>
    <p:sldId id="468" r:id="rId37"/>
    <p:sldId id="475" r:id="rId38"/>
    <p:sldId id="476" r:id="rId39"/>
    <p:sldId id="471" r:id="rId40"/>
    <p:sldId id="472" r:id="rId41"/>
    <p:sldId id="473" r:id="rId42"/>
    <p:sldId id="590" r:id="rId43"/>
    <p:sldId id="388" r:id="rId44"/>
    <p:sldId id="516" r:id="rId45"/>
    <p:sldId id="517" r:id="rId46"/>
    <p:sldId id="518" r:id="rId47"/>
    <p:sldId id="305" r:id="rId48"/>
    <p:sldId id="302" r:id="rId49"/>
    <p:sldId id="515" r:id="rId50"/>
    <p:sldId id="519" r:id="rId51"/>
    <p:sldId id="310" r:id="rId52"/>
    <p:sldId id="461" r:id="rId53"/>
    <p:sldId id="393" r:id="rId54"/>
    <p:sldId id="478" r:id="rId55"/>
    <p:sldId id="394" r:id="rId56"/>
    <p:sldId id="395" r:id="rId57"/>
    <p:sldId id="396" r:id="rId58"/>
    <p:sldId id="477" r:id="rId59"/>
    <p:sldId id="398" r:id="rId60"/>
    <p:sldId id="479" r:id="rId61"/>
    <p:sldId id="399" r:id="rId62"/>
    <p:sldId id="400" r:id="rId63"/>
    <p:sldId id="402" r:id="rId64"/>
    <p:sldId id="404" r:id="rId65"/>
    <p:sldId id="480" r:id="rId66"/>
    <p:sldId id="520" r:id="rId67"/>
    <p:sldId id="522" r:id="rId68"/>
    <p:sldId id="428" r:id="rId69"/>
    <p:sldId id="435" r:id="rId70"/>
    <p:sldId id="431" r:id="rId71"/>
    <p:sldId id="432" r:id="rId72"/>
    <p:sldId id="438" r:id="rId73"/>
    <p:sldId id="418" r:id="rId74"/>
    <p:sldId id="419" r:id="rId75"/>
    <p:sldId id="434" r:id="rId76"/>
    <p:sldId id="420" r:id="rId77"/>
    <p:sldId id="421" r:id="rId78"/>
    <p:sldId id="436" r:id="rId79"/>
    <p:sldId id="423" r:id="rId80"/>
    <p:sldId id="439" r:id="rId81"/>
    <p:sldId id="433" r:id="rId82"/>
    <p:sldId id="437" r:id="rId83"/>
    <p:sldId id="311" r:id="rId84"/>
    <p:sldId id="533" r:id="rId85"/>
    <p:sldId id="530" r:id="rId86"/>
    <p:sldId id="563" r:id="rId87"/>
    <p:sldId id="531" r:id="rId88"/>
    <p:sldId id="549" r:id="rId89"/>
    <p:sldId id="547" r:id="rId90"/>
    <p:sldId id="550" r:id="rId91"/>
    <p:sldId id="551" r:id="rId92"/>
    <p:sldId id="552" r:id="rId93"/>
    <p:sldId id="553" r:id="rId94"/>
    <p:sldId id="554" r:id="rId95"/>
    <p:sldId id="555" r:id="rId96"/>
    <p:sldId id="556" r:id="rId97"/>
    <p:sldId id="557" r:id="rId98"/>
    <p:sldId id="558" r:id="rId99"/>
    <p:sldId id="559" r:id="rId100"/>
    <p:sldId id="560" r:id="rId101"/>
    <p:sldId id="561" r:id="rId102"/>
    <p:sldId id="562" r:id="rId103"/>
    <p:sldId id="567" r:id="rId104"/>
    <p:sldId id="568" r:id="rId105"/>
    <p:sldId id="569" r:id="rId106"/>
    <p:sldId id="570" r:id="rId107"/>
    <p:sldId id="571" r:id="rId108"/>
    <p:sldId id="572" r:id="rId109"/>
    <p:sldId id="540" r:id="rId110"/>
    <p:sldId id="541" r:id="rId111"/>
    <p:sldId id="542" r:id="rId112"/>
    <p:sldId id="543" r:id="rId113"/>
    <p:sldId id="544" r:id="rId114"/>
    <p:sldId id="545" r:id="rId115"/>
    <p:sldId id="546" r:id="rId116"/>
    <p:sldId id="536" r:id="rId117"/>
    <p:sldId id="537" r:id="rId118"/>
    <p:sldId id="485" r:id="rId119"/>
    <p:sldId id="573" r:id="rId120"/>
    <p:sldId id="534" r:id="rId121"/>
    <p:sldId id="487" r:id="rId122"/>
    <p:sldId id="564" r:id="rId123"/>
    <p:sldId id="488" r:id="rId124"/>
    <p:sldId id="489" r:id="rId125"/>
    <p:sldId id="490" r:id="rId126"/>
    <p:sldId id="491" r:id="rId127"/>
    <p:sldId id="492" r:id="rId128"/>
    <p:sldId id="493" r:id="rId129"/>
    <p:sldId id="494" r:id="rId130"/>
    <p:sldId id="495" r:id="rId131"/>
    <p:sldId id="496" r:id="rId132"/>
    <p:sldId id="497" r:id="rId133"/>
    <p:sldId id="498" r:id="rId134"/>
    <p:sldId id="499" r:id="rId135"/>
    <p:sldId id="500" r:id="rId136"/>
    <p:sldId id="501" r:id="rId137"/>
    <p:sldId id="502" r:id="rId138"/>
    <p:sldId id="503" r:id="rId139"/>
    <p:sldId id="504" r:id="rId140"/>
    <p:sldId id="505" r:id="rId141"/>
    <p:sldId id="506" r:id="rId142"/>
    <p:sldId id="507" r:id="rId143"/>
    <p:sldId id="508" r:id="rId144"/>
    <p:sldId id="509" r:id="rId145"/>
    <p:sldId id="510" r:id="rId146"/>
    <p:sldId id="511" r:id="rId147"/>
    <p:sldId id="565" r:id="rId148"/>
    <p:sldId id="442" r:id="rId149"/>
    <p:sldId id="482" r:id="rId150"/>
    <p:sldId id="427" r:id="rId151"/>
    <p:sldId id="460" r:id="rId152"/>
    <p:sldId id="521" r:id="rId153"/>
    <p:sldId id="576" r:id="rId154"/>
    <p:sldId id="525" r:id="rId155"/>
    <p:sldId id="574" r:id="rId156"/>
    <p:sldId id="575" r:id="rId157"/>
    <p:sldId id="577" r:id="rId158"/>
    <p:sldId id="538" r:id="rId159"/>
    <p:sldId id="539" r:id="rId160"/>
    <p:sldId id="586" r:id="rId161"/>
    <p:sldId id="566" r:id="rId162"/>
    <p:sldId id="409" r:id="rId163"/>
    <p:sldId id="452" r:id="rId164"/>
    <p:sldId id="453" r:id="rId165"/>
    <p:sldId id="445" r:id="rId166"/>
    <p:sldId id="446" r:id="rId167"/>
    <p:sldId id="449" r:id="rId168"/>
    <p:sldId id="384" r:id="rId169"/>
    <p:sldId id="513" r:id="rId1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FFFF"/>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563" autoAdjust="0"/>
    <p:restoredTop sz="94700" autoAdjust="0"/>
  </p:normalViewPr>
  <p:slideViewPr>
    <p:cSldViewPr>
      <p:cViewPr varScale="1">
        <p:scale>
          <a:sx n="62" d="100"/>
          <a:sy n="62" d="100"/>
        </p:scale>
        <p:origin x="636"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804" y="-72"/>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_rels/viewProps.xml.rels><?xml version="1.0" encoding="UTF-8" standalone="yes"?>
<Relationships xmlns="http://schemas.openxmlformats.org/package/2006/relationships"><Relationship Id="rId8" Type="http://schemas.openxmlformats.org/officeDocument/2006/relationships/slide" Target="slides/slide110.xml"/><Relationship Id="rId3" Type="http://schemas.openxmlformats.org/officeDocument/2006/relationships/slide" Target="slides/slide14.xml"/><Relationship Id="rId7" Type="http://schemas.openxmlformats.org/officeDocument/2006/relationships/slide" Target="slides/slide84.xml"/><Relationship Id="rId2" Type="http://schemas.openxmlformats.org/officeDocument/2006/relationships/slide" Target="slides/slide9.xml"/><Relationship Id="rId1" Type="http://schemas.openxmlformats.org/officeDocument/2006/relationships/slide" Target="slides/slide8.xml"/><Relationship Id="rId6" Type="http://schemas.openxmlformats.org/officeDocument/2006/relationships/slide" Target="slides/slide63.xml"/><Relationship Id="rId5" Type="http://schemas.openxmlformats.org/officeDocument/2006/relationships/slide" Target="slides/slide61.xml"/><Relationship Id="rId10" Type="http://schemas.openxmlformats.org/officeDocument/2006/relationships/slide" Target="slides/slide132.xml"/><Relationship Id="rId4" Type="http://schemas.openxmlformats.org/officeDocument/2006/relationships/slide" Target="slides/slide18.xml"/><Relationship Id="rId9" Type="http://schemas.openxmlformats.org/officeDocument/2006/relationships/slide" Target="slides/slide1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vmlDrawing" Target="../drawings/vmlDrawing1.vml"/><Relationship Id="rId1" Type="http://schemas.openxmlformats.org/officeDocument/2006/relationships/theme" Target="../theme/theme3.xml"/><Relationship Id="rId5" Type="http://schemas.openxmlformats.org/officeDocument/2006/relationships/image" Target="../media/image1.png"/><Relationship Id="rId4" Type="http://schemas.openxmlformats.org/officeDocument/2006/relationships/oleObject" Target="../embeddings/oleObject1.bin"/></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990600" y="304800"/>
            <a:ext cx="358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0" rIns="96621" bIns="48310" numCol="1" anchor="ctr" anchorCtr="0" compatLnSpc="1">
            <a:prstTxWarp prst="textNoShape">
              <a:avLst/>
            </a:prstTxWarp>
          </a:bodyPr>
          <a:lstStyle>
            <a:lvl1pPr defTabSz="966566" eaLnBrk="1" hangingPunct="1">
              <a:defRPr sz="1500" i="1">
                <a:latin typeface="Times New Roman" pitchFamily="18" charset="0"/>
              </a:defRPr>
            </a:lvl1pPr>
          </a:lstStyle>
          <a:p>
            <a:pPr>
              <a:defRPr/>
            </a:pPr>
            <a:r>
              <a:rPr lang="en-US"/>
              <a:t>The Power of Fiscal Policies</a:t>
            </a:r>
          </a:p>
        </p:txBody>
      </p:sp>
      <p:sp>
        <p:nvSpPr>
          <p:cNvPr id="33795" name="Rectangle 3"/>
          <p:cNvSpPr>
            <a:spLocks noGrp="1" noChangeArrowheads="1"/>
          </p:cNvSpPr>
          <p:nvPr>
            <p:ph type="dt" sz="quarter" idx="1"/>
          </p:nvPr>
        </p:nvSpPr>
        <p:spPr bwMode="auto">
          <a:xfrm>
            <a:off x="5410202" y="304800"/>
            <a:ext cx="16494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0" rIns="96621" bIns="48310" numCol="1" anchor="ctr" anchorCtr="0" compatLnSpc="1">
            <a:prstTxWarp prst="textNoShape">
              <a:avLst/>
            </a:prstTxWarp>
          </a:bodyPr>
          <a:lstStyle>
            <a:lvl1pPr algn="r" defTabSz="966566" eaLnBrk="1" hangingPunct="1">
              <a:defRPr sz="1500" i="1">
                <a:latin typeface="Times New Roman" pitchFamily="18" charset="0"/>
              </a:defRPr>
            </a:lvl1pPr>
          </a:lstStyle>
          <a:p>
            <a:pPr>
              <a:defRPr/>
            </a:pPr>
            <a:endParaRPr lang="en-US"/>
          </a:p>
        </p:txBody>
      </p:sp>
      <p:sp>
        <p:nvSpPr>
          <p:cNvPr id="33797" name="Rectangle 5"/>
          <p:cNvSpPr>
            <a:spLocks noGrp="1" noChangeArrowheads="1"/>
          </p:cNvSpPr>
          <p:nvPr>
            <p:ph type="sldNum" sz="quarter" idx="3"/>
          </p:nvPr>
        </p:nvSpPr>
        <p:spPr bwMode="auto">
          <a:xfrm>
            <a:off x="5410202" y="8839201"/>
            <a:ext cx="1649413" cy="47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1" tIns="48310" rIns="96621" bIns="48310" numCol="1" anchor="ctr" anchorCtr="0" compatLnSpc="1">
            <a:prstTxWarp prst="textNoShape">
              <a:avLst/>
            </a:prstTxWarp>
          </a:bodyPr>
          <a:lstStyle>
            <a:lvl1pPr algn="r" defTabSz="966566" eaLnBrk="1" hangingPunct="1">
              <a:defRPr sz="1500">
                <a:latin typeface="Times New Roman" pitchFamily="18" charset="0"/>
              </a:defRPr>
            </a:lvl1pPr>
          </a:lstStyle>
          <a:p>
            <a:pPr>
              <a:defRPr/>
            </a:pPr>
            <a:fld id="{F3BB18D9-3E4C-4249-9EED-08C9032E2D38}" type="slidenum">
              <a:rPr lang="en-US"/>
              <a:pPr>
                <a:defRPr/>
              </a:pPr>
              <a:t>‹#›</a:t>
            </a:fld>
            <a:endParaRPr lang="en-US"/>
          </a:p>
        </p:txBody>
      </p:sp>
      <p:pic>
        <p:nvPicPr>
          <p:cNvPr id="206853"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8502650"/>
            <a:ext cx="2667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6854" name="Object 14"/>
          <p:cNvGraphicFramePr>
            <a:graphicFrameLocks noChangeAspect="1"/>
          </p:cNvGraphicFramePr>
          <p:nvPr/>
        </p:nvGraphicFramePr>
        <p:xfrm>
          <a:off x="228602" y="304800"/>
          <a:ext cx="762000" cy="635000"/>
        </p:xfrm>
        <a:graphic>
          <a:graphicData uri="http://schemas.openxmlformats.org/presentationml/2006/ole">
            <mc:AlternateContent xmlns:mc="http://schemas.openxmlformats.org/markup-compatibility/2006">
              <mc:Choice xmlns:v="urn:schemas-microsoft-com:vml" Requires="v">
                <p:oleObj spid="_x0000_s206880" name="Photo Editor Photo" r:id="rId4" imgW="5219048" imgH="4352381" progId="MSPhotoEd.3">
                  <p:embed/>
                </p:oleObj>
              </mc:Choice>
              <mc:Fallback>
                <p:oleObj name="Photo Editor Photo" r:id="rId4" imgW="5219048" imgH="4352381" progId="MSPhotoEd.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2" y="304800"/>
                        <a:ext cx="76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9771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43" tIns="47522" rIns="95043" bIns="47522" numCol="1" anchor="t" anchorCtr="0" compatLnSpc="1">
            <a:prstTxWarp prst="textNoShape">
              <a:avLst/>
            </a:prstTxWarp>
          </a:bodyPr>
          <a:lstStyle>
            <a:lvl1pPr defTabSz="950693">
              <a:defRPr sz="1200"/>
            </a:lvl1pPr>
          </a:lstStyle>
          <a:p>
            <a:pPr>
              <a:defRPr/>
            </a:pPr>
            <a:r>
              <a:rPr lang="en-US"/>
              <a:t>The Power of Fiscal Policies</a:t>
            </a:r>
          </a:p>
        </p:txBody>
      </p:sp>
      <p:sp>
        <p:nvSpPr>
          <p:cNvPr id="52227" name="Rectangle 3"/>
          <p:cNvSpPr>
            <a:spLocks noGrp="1" noChangeArrowheads="1"/>
          </p:cNvSpPr>
          <p:nvPr>
            <p:ph type="dt" idx="1"/>
          </p:nvPr>
        </p:nvSpPr>
        <p:spPr bwMode="auto">
          <a:xfrm>
            <a:off x="4149725" y="0"/>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43" tIns="47522" rIns="95043" bIns="47522" numCol="1" anchor="t" anchorCtr="0" compatLnSpc="1">
            <a:prstTxWarp prst="textNoShape">
              <a:avLst/>
            </a:prstTxWarp>
          </a:bodyPr>
          <a:lstStyle>
            <a:lvl1pPr algn="r" defTabSz="950693">
              <a:defRPr sz="1200"/>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214438" y="709613"/>
            <a:ext cx="4832350" cy="36242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p:cNvSpPr>
            <a:spLocks noGrp="1" noChangeArrowheads="1"/>
          </p:cNvSpPr>
          <p:nvPr>
            <p:ph type="body" sz="quarter" idx="3"/>
          </p:nvPr>
        </p:nvSpPr>
        <p:spPr bwMode="auto">
          <a:xfrm>
            <a:off x="957263" y="4572000"/>
            <a:ext cx="5346700" cy="433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43" tIns="47522" rIns="95043" bIns="475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40826"/>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43" tIns="47522" rIns="95043" bIns="47522" numCol="1" anchor="b" anchorCtr="0" compatLnSpc="1">
            <a:prstTxWarp prst="textNoShape">
              <a:avLst/>
            </a:prstTxWarp>
          </a:bodyPr>
          <a:lstStyle>
            <a:lvl1pPr defTabSz="950693">
              <a:defRPr sz="1200"/>
            </a:lvl1pPr>
          </a:lstStyle>
          <a:p>
            <a:pPr>
              <a:defRPr/>
            </a:pPr>
            <a:endParaRPr lang="en-US"/>
          </a:p>
        </p:txBody>
      </p:sp>
      <p:sp>
        <p:nvSpPr>
          <p:cNvPr id="52231" name="Rectangle 7"/>
          <p:cNvSpPr>
            <a:spLocks noGrp="1" noChangeArrowheads="1"/>
          </p:cNvSpPr>
          <p:nvPr>
            <p:ph type="sldNum" sz="quarter" idx="5"/>
          </p:nvPr>
        </p:nvSpPr>
        <p:spPr bwMode="auto">
          <a:xfrm>
            <a:off x="4149725" y="9140826"/>
            <a:ext cx="319246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43" tIns="47522" rIns="95043" bIns="47522" numCol="1" anchor="b" anchorCtr="0" compatLnSpc="1">
            <a:prstTxWarp prst="textNoShape">
              <a:avLst/>
            </a:prstTxWarp>
          </a:bodyPr>
          <a:lstStyle>
            <a:lvl1pPr algn="r" defTabSz="950693">
              <a:defRPr sz="1200"/>
            </a:lvl1pPr>
          </a:lstStyle>
          <a:p>
            <a:pPr>
              <a:defRPr/>
            </a:pPr>
            <a:fld id="{1928FE6F-0EB9-4792-ACF5-155273FEB3D9}" type="slidenum">
              <a:rPr lang="en-US"/>
              <a:pPr>
                <a:defRPr/>
              </a:pPr>
              <a:t>‹#›</a:t>
            </a:fld>
            <a:endParaRPr lang="en-US"/>
          </a:p>
        </p:txBody>
      </p:sp>
    </p:spTree>
    <p:extLst>
      <p:ext uri="{BB962C8B-B14F-4D97-AF65-F5344CB8AC3E}">
        <p14:creationId xmlns:p14="http://schemas.microsoft.com/office/powerpoint/2010/main" val="271793606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73059"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73060"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626414F6-00FB-4304-84E4-9C3A58121457}" type="slidenum">
              <a:rPr lang="en-US" sz="1200"/>
              <a:pPr/>
              <a:t>1</a:t>
            </a:fld>
            <a:endParaRPr lang="en-US" sz="1200"/>
          </a:p>
        </p:txBody>
      </p:sp>
      <p:sp>
        <p:nvSpPr>
          <p:cNvPr id="173061" name="Rectangle 2"/>
          <p:cNvSpPr>
            <a:spLocks noGrp="1" noRot="1" noChangeAspect="1" noChangeArrowheads="1" noTextEdit="1"/>
          </p:cNvSpPr>
          <p:nvPr>
            <p:ph type="sldImg"/>
          </p:nvPr>
        </p:nvSpPr>
        <p:spPr>
          <a:xfrm>
            <a:off x="1263650" y="722313"/>
            <a:ext cx="4794250" cy="3595687"/>
          </a:xfrm>
          <a:ln w="12700" cap="flat"/>
        </p:spPr>
      </p:sp>
      <p:sp>
        <p:nvSpPr>
          <p:cNvPr id="173062" name="Rectangle 3"/>
          <p:cNvSpPr>
            <a:spLocks noGrp="1" noChangeArrowheads="1"/>
          </p:cNvSpPr>
          <p:nvPr>
            <p:ph type="body" idx="1"/>
          </p:nvPr>
        </p:nvSpPr>
        <p:spPr>
          <a:xfrm>
            <a:off x="974726" y="4559300"/>
            <a:ext cx="5365750" cy="4324350"/>
          </a:xfrm>
          <a:noFill/>
        </p:spPr>
        <p:txBody>
          <a:bodyPr lIns="94396" tIns="47199" rIns="94396" bIns="47199"/>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2275"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2276"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67D81B6C-9337-4A07-B36C-52A4587F6273}" type="slidenum">
              <a:rPr lang="en-US" sz="1200"/>
              <a:pPr/>
              <a:t>24</a:t>
            </a:fld>
            <a:endParaRPr lang="en-US" sz="1200"/>
          </a:p>
        </p:txBody>
      </p:sp>
      <p:sp>
        <p:nvSpPr>
          <p:cNvPr id="182277" name="Rectangle 2"/>
          <p:cNvSpPr>
            <a:spLocks noGrp="1" noRot="1" noChangeAspect="1" noChangeArrowheads="1" noTextEdit="1"/>
          </p:cNvSpPr>
          <p:nvPr>
            <p:ph type="sldImg"/>
          </p:nvPr>
        </p:nvSpPr>
        <p:spPr>
          <a:xfrm>
            <a:off x="1230313" y="706438"/>
            <a:ext cx="4832350" cy="3624262"/>
          </a:xfrm>
          <a:ln/>
        </p:spPr>
      </p:sp>
      <p:sp>
        <p:nvSpPr>
          <p:cNvPr id="182278"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3299"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3300"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48817A9B-C61A-4C53-94B1-665D0607AEF4}" type="slidenum">
              <a:rPr lang="en-US" sz="1200"/>
              <a:pPr/>
              <a:t>25</a:t>
            </a:fld>
            <a:endParaRPr lang="en-US" sz="1200"/>
          </a:p>
        </p:txBody>
      </p:sp>
      <p:sp>
        <p:nvSpPr>
          <p:cNvPr id="183301" name="Rectangle 2"/>
          <p:cNvSpPr>
            <a:spLocks noGrp="1" noRot="1" noChangeAspect="1" noChangeArrowheads="1" noTextEdit="1"/>
          </p:cNvSpPr>
          <p:nvPr>
            <p:ph type="sldImg"/>
          </p:nvPr>
        </p:nvSpPr>
        <p:spPr>
          <a:xfrm>
            <a:off x="1230313" y="706438"/>
            <a:ext cx="4832350" cy="3624262"/>
          </a:xfrm>
          <a:ln/>
        </p:spPr>
      </p:sp>
      <p:sp>
        <p:nvSpPr>
          <p:cNvPr id="183302"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4323"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4324"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A04FCFB0-6153-4C49-BF00-1C2C8CC431EC}" type="slidenum">
              <a:rPr lang="en-US" sz="1200"/>
              <a:pPr/>
              <a:t>26</a:t>
            </a:fld>
            <a:endParaRPr lang="en-US" sz="1200"/>
          </a:p>
        </p:txBody>
      </p:sp>
      <p:sp>
        <p:nvSpPr>
          <p:cNvPr id="184325" name="Rectangle 2"/>
          <p:cNvSpPr>
            <a:spLocks noGrp="1" noRot="1" noChangeAspect="1" noChangeArrowheads="1" noTextEdit="1"/>
          </p:cNvSpPr>
          <p:nvPr>
            <p:ph type="sldImg"/>
          </p:nvPr>
        </p:nvSpPr>
        <p:spPr>
          <a:xfrm>
            <a:off x="1230313" y="706438"/>
            <a:ext cx="4832350" cy="3624262"/>
          </a:xfrm>
          <a:ln/>
        </p:spPr>
      </p:sp>
      <p:sp>
        <p:nvSpPr>
          <p:cNvPr id="184326"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5347"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5348"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54DD8036-E832-4A6F-A62B-1A6CAE5F5056}" type="slidenum">
              <a:rPr lang="en-US" sz="1200"/>
              <a:pPr/>
              <a:t>36</a:t>
            </a:fld>
            <a:endParaRPr lang="en-US" sz="1200"/>
          </a:p>
        </p:txBody>
      </p:sp>
      <p:sp>
        <p:nvSpPr>
          <p:cNvPr id="185349" name="Rectangle 2"/>
          <p:cNvSpPr>
            <a:spLocks noGrp="1" noRot="1" noChangeAspect="1" noChangeArrowheads="1" noTextEdit="1"/>
          </p:cNvSpPr>
          <p:nvPr>
            <p:ph type="sldImg"/>
          </p:nvPr>
        </p:nvSpPr>
        <p:spPr>
          <a:xfrm>
            <a:off x="1230313" y="706438"/>
            <a:ext cx="4832350" cy="3624262"/>
          </a:xfrm>
          <a:ln/>
        </p:spPr>
      </p:sp>
      <p:sp>
        <p:nvSpPr>
          <p:cNvPr id="185350"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6371"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6372"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D07E49CC-0C83-422A-8F69-D783851EA8E8}" type="slidenum">
              <a:rPr lang="en-US" sz="1200"/>
              <a:pPr/>
              <a:t>39</a:t>
            </a:fld>
            <a:endParaRPr lang="en-US" sz="1200"/>
          </a:p>
        </p:txBody>
      </p:sp>
      <p:sp>
        <p:nvSpPr>
          <p:cNvPr id="186373" name="Rectangle 2"/>
          <p:cNvSpPr>
            <a:spLocks noGrp="1" noRot="1" noChangeAspect="1" noChangeArrowheads="1" noTextEdit="1"/>
          </p:cNvSpPr>
          <p:nvPr>
            <p:ph type="sldImg"/>
          </p:nvPr>
        </p:nvSpPr>
        <p:spPr>
          <a:xfrm>
            <a:off x="1230313" y="706438"/>
            <a:ext cx="4832350" cy="3624262"/>
          </a:xfrm>
          <a:ln/>
        </p:spPr>
      </p:sp>
      <p:sp>
        <p:nvSpPr>
          <p:cNvPr id="186374"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7395"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7396"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F86DBEA3-4C3D-4629-988A-11D85F025C76}" type="slidenum">
              <a:rPr lang="en-US" sz="1200"/>
              <a:pPr/>
              <a:t>40</a:t>
            </a:fld>
            <a:endParaRPr lang="en-US" sz="1200"/>
          </a:p>
        </p:txBody>
      </p:sp>
      <p:sp>
        <p:nvSpPr>
          <p:cNvPr id="187397" name="Rectangle 2"/>
          <p:cNvSpPr>
            <a:spLocks noGrp="1" noRot="1" noChangeAspect="1" noChangeArrowheads="1" noTextEdit="1"/>
          </p:cNvSpPr>
          <p:nvPr>
            <p:ph type="sldImg"/>
          </p:nvPr>
        </p:nvSpPr>
        <p:spPr>
          <a:xfrm>
            <a:off x="1230313" y="706438"/>
            <a:ext cx="4832350" cy="3624262"/>
          </a:xfrm>
          <a:ln/>
        </p:spPr>
      </p:sp>
      <p:sp>
        <p:nvSpPr>
          <p:cNvPr id="187398"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8419"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8420"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949A8D98-6B85-4427-9E1E-101D1E505397}" type="slidenum">
              <a:rPr lang="en-US" sz="1200"/>
              <a:pPr/>
              <a:t>41</a:t>
            </a:fld>
            <a:endParaRPr lang="en-US" sz="1200"/>
          </a:p>
        </p:txBody>
      </p:sp>
      <p:sp>
        <p:nvSpPr>
          <p:cNvPr id="188421" name="Rectangle 2"/>
          <p:cNvSpPr>
            <a:spLocks noGrp="1" noRot="1" noChangeAspect="1" noChangeArrowheads="1" noTextEdit="1"/>
          </p:cNvSpPr>
          <p:nvPr>
            <p:ph type="sldImg"/>
          </p:nvPr>
        </p:nvSpPr>
        <p:spPr>
          <a:xfrm>
            <a:off x="1230313" y="706438"/>
            <a:ext cx="4832350" cy="3624262"/>
          </a:xfrm>
          <a:ln/>
        </p:spPr>
      </p:sp>
      <p:sp>
        <p:nvSpPr>
          <p:cNvPr id="188422"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9443"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9444"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142A54F3-A9D9-4FA8-AD6A-E0634DABE609}" type="slidenum">
              <a:rPr lang="en-US" sz="1200"/>
              <a:pPr/>
              <a:t>60</a:t>
            </a:fld>
            <a:endParaRPr lang="en-US" sz="1200"/>
          </a:p>
        </p:txBody>
      </p:sp>
      <p:sp>
        <p:nvSpPr>
          <p:cNvPr id="189445" name="Rectangle 2"/>
          <p:cNvSpPr>
            <a:spLocks noGrp="1" noRot="1" noChangeAspect="1" noChangeArrowheads="1" noTextEdit="1"/>
          </p:cNvSpPr>
          <p:nvPr>
            <p:ph type="sldImg"/>
          </p:nvPr>
        </p:nvSpPr>
        <p:spPr>
          <a:ln/>
        </p:spPr>
      </p:sp>
      <p:sp>
        <p:nvSpPr>
          <p:cNvPr id="189446" name="Rectangle 3"/>
          <p:cNvSpPr>
            <a:spLocks noGrp="1" noChangeArrowheads="1"/>
          </p:cNvSpPr>
          <p:nvPr>
            <p:ph type="body" idx="1"/>
          </p:nvPr>
        </p:nvSpPr>
        <p:spPr>
          <a:xfrm>
            <a:off x="958850" y="4573590"/>
            <a:ext cx="5345113" cy="4332287"/>
          </a:xfrm>
          <a:noFill/>
        </p:spPr>
        <p:txBody>
          <a:bodyPr/>
          <a:lstStyle/>
          <a:p>
            <a:r>
              <a:rPr lang="en-US"/>
              <a:t>Brodsly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0467"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0468"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E66EAB0D-2ED1-45A0-8D0B-ADD7EC92C84C}" type="slidenum">
              <a:rPr lang="en-US" sz="1200"/>
              <a:pPr/>
              <a:t>84</a:t>
            </a:fld>
            <a:endParaRPr lang="en-US" sz="1200"/>
          </a:p>
        </p:txBody>
      </p:sp>
      <p:sp>
        <p:nvSpPr>
          <p:cNvPr id="190469" name="Rectangle 2"/>
          <p:cNvSpPr>
            <a:spLocks noGrp="1" noRot="1" noChangeAspect="1" noChangeArrowheads="1" noTextEdit="1"/>
          </p:cNvSpPr>
          <p:nvPr>
            <p:ph type="sldImg"/>
          </p:nvPr>
        </p:nvSpPr>
        <p:spPr>
          <a:xfrm>
            <a:off x="1268413" y="723900"/>
            <a:ext cx="4791075" cy="3594100"/>
          </a:xfrm>
          <a:ln w="12700" cap="flat"/>
        </p:spPr>
      </p:sp>
      <p:sp>
        <p:nvSpPr>
          <p:cNvPr id="190470"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1491"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1492"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9A788F14-6752-4033-AA63-173D8113329A}" type="slidenum">
              <a:rPr lang="en-US" sz="1200"/>
              <a:pPr/>
              <a:t>88</a:t>
            </a:fld>
            <a:endParaRPr lang="en-US" sz="1200"/>
          </a:p>
        </p:txBody>
      </p:sp>
      <p:sp>
        <p:nvSpPr>
          <p:cNvPr id="191493" name="Rectangle 2"/>
          <p:cNvSpPr>
            <a:spLocks noGrp="1" noRot="1" noChangeAspect="1" noChangeArrowheads="1" noTextEdit="1"/>
          </p:cNvSpPr>
          <p:nvPr>
            <p:ph type="sldImg"/>
          </p:nvPr>
        </p:nvSpPr>
        <p:spPr>
          <a:xfrm>
            <a:off x="1268413" y="723900"/>
            <a:ext cx="4791075" cy="3594100"/>
          </a:xfrm>
          <a:ln w="12700" cap="flat"/>
        </p:spPr>
      </p:sp>
      <p:sp>
        <p:nvSpPr>
          <p:cNvPr id="191494"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74083"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74084"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A06734B1-1EF0-4FB9-B7D7-A134721E2D11}" type="slidenum">
              <a:rPr lang="en-US" sz="1200"/>
              <a:pPr/>
              <a:t>6</a:t>
            </a:fld>
            <a:endParaRPr lang="en-US" sz="1200"/>
          </a:p>
        </p:txBody>
      </p:sp>
      <p:sp>
        <p:nvSpPr>
          <p:cNvPr id="174085" name="Rectangle 2"/>
          <p:cNvSpPr>
            <a:spLocks noGrp="1" noRot="1" noChangeAspect="1" noChangeArrowheads="1" noTextEdit="1"/>
          </p:cNvSpPr>
          <p:nvPr>
            <p:ph type="sldImg"/>
          </p:nvPr>
        </p:nvSpPr>
        <p:spPr>
          <a:ln/>
        </p:spPr>
      </p:sp>
      <p:sp>
        <p:nvSpPr>
          <p:cNvPr id="174086"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2515"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2516"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DFE580B9-677F-4E8C-A1AA-D0F8EE16D96B}" type="slidenum">
              <a:rPr lang="en-US" sz="1200"/>
              <a:pPr/>
              <a:t>89</a:t>
            </a:fld>
            <a:endParaRPr lang="en-US" sz="1200"/>
          </a:p>
        </p:txBody>
      </p:sp>
      <p:sp>
        <p:nvSpPr>
          <p:cNvPr id="192517" name="Rectangle 2"/>
          <p:cNvSpPr>
            <a:spLocks noGrp="1" noRot="1" noChangeAspect="1" noChangeArrowheads="1" noTextEdit="1"/>
          </p:cNvSpPr>
          <p:nvPr>
            <p:ph type="sldImg"/>
          </p:nvPr>
        </p:nvSpPr>
        <p:spPr>
          <a:xfrm>
            <a:off x="1268413" y="723900"/>
            <a:ext cx="4791075" cy="3594100"/>
          </a:xfrm>
          <a:ln w="12700" cap="flat"/>
        </p:spPr>
      </p:sp>
      <p:sp>
        <p:nvSpPr>
          <p:cNvPr id="192518"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3539"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3540"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6A6BF87D-68AE-4312-B69B-A7CE9BA5F42C}" type="slidenum">
              <a:rPr lang="en-US" sz="1200"/>
              <a:pPr/>
              <a:t>90</a:t>
            </a:fld>
            <a:endParaRPr lang="en-US" sz="1200"/>
          </a:p>
        </p:txBody>
      </p:sp>
      <p:sp>
        <p:nvSpPr>
          <p:cNvPr id="193541" name="Rectangle 2"/>
          <p:cNvSpPr>
            <a:spLocks noGrp="1" noRot="1" noChangeAspect="1" noChangeArrowheads="1" noTextEdit="1"/>
          </p:cNvSpPr>
          <p:nvPr>
            <p:ph type="sldImg"/>
          </p:nvPr>
        </p:nvSpPr>
        <p:spPr>
          <a:xfrm>
            <a:off x="1268413" y="723900"/>
            <a:ext cx="4791075" cy="3594100"/>
          </a:xfrm>
          <a:ln w="12700" cap="flat"/>
        </p:spPr>
      </p:sp>
      <p:sp>
        <p:nvSpPr>
          <p:cNvPr id="193542"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4563"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4564"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DC83F8CC-8E5E-4718-A354-4AAE3968EE30}" type="slidenum">
              <a:rPr lang="en-US" sz="1200"/>
              <a:pPr/>
              <a:t>92</a:t>
            </a:fld>
            <a:endParaRPr lang="en-US" sz="1200"/>
          </a:p>
        </p:txBody>
      </p:sp>
      <p:sp>
        <p:nvSpPr>
          <p:cNvPr id="194565" name="Rectangle 2"/>
          <p:cNvSpPr>
            <a:spLocks noGrp="1" noRot="1" noChangeAspect="1" noChangeArrowheads="1" noTextEdit="1"/>
          </p:cNvSpPr>
          <p:nvPr>
            <p:ph type="sldImg"/>
          </p:nvPr>
        </p:nvSpPr>
        <p:spPr>
          <a:xfrm>
            <a:off x="1268413" y="723900"/>
            <a:ext cx="4791075" cy="3594100"/>
          </a:xfrm>
          <a:ln w="12700" cap="flat"/>
        </p:spPr>
      </p:sp>
      <p:sp>
        <p:nvSpPr>
          <p:cNvPr id="194566"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5587"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5588"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1AC2285A-DEEC-4566-B101-65C479B928DF}" type="slidenum">
              <a:rPr lang="en-US" sz="1200"/>
              <a:pPr/>
              <a:t>93</a:t>
            </a:fld>
            <a:endParaRPr lang="en-US" sz="1200"/>
          </a:p>
        </p:txBody>
      </p:sp>
      <p:sp>
        <p:nvSpPr>
          <p:cNvPr id="195589" name="Rectangle 2"/>
          <p:cNvSpPr>
            <a:spLocks noGrp="1" noRot="1" noChangeAspect="1" noChangeArrowheads="1" noTextEdit="1"/>
          </p:cNvSpPr>
          <p:nvPr>
            <p:ph type="sldImg"/>
          </p:nvPr>
        </p:nvSpPr>
        <p:spPr>
          <a:xfrm>
            <a:off x="1268413" y="723900"/>
            <a:ext cx="4791075" cy="3594100"/>
          </a:xfrm>
          <a:ln w="12700" cap="flat"/>
        </p:spPr>
      </p:sp>
      <p:sp>
        <p:nvSpPr>
          <p:cNvPr id="195590"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6611"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6612"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CE52B436-1FF2-443E-8D22-D49132018962}" type="slidenum">
              <a:rPr lang="en-US" sz="1200"/>
              <a:pPr/>
              <a:t>102</a:t>
            </a:fld>
            <a:endParaRPr lang="en-US" sz="1200"/>
          </a:p>
        </p:txBody>
      </p:sp>
      <p:sp>
        <p:nvSpPr>
          <p:cNvPr id="196613" name="Rectangle 2"/>
          <p:cNvSpPr>
            <a:spLocks noGrp="1" noRot="1" noChangeAspect="1" noChangeArrowheads="1" noTextEdit="1"/>
          </p:cNvSpPr>
          <p:nvPr>
            <p:ph type="sldImg"/>
          </p:nvPr>
        </p:nvSpPr>
        <p:spPr>
          <a:xfrm>
            <a:off x="1268413" y="723900"/>
            <a:ext cx="4791075" cy="3594100"/>
          </a:xfrm>
          <a:ln/>
        </p:spPr>
      </p:sp>
      <p:sp>
        <p:nvSpPr>
          <p:cNvPr id="196614" name="Rectangle 3"/>
          <p:cNvSpPr>
            <a:spLocks noGrp="1" noChangeArrowheads="1"/>
          </p:cNvSpPr>
          <p:nvPr>
            <p:ph type="body" idx="1"/>
          </p:nvPr>
        </p:nvSpPr>
        <p:spPr>
          <a:xfrm>
            <a:off x="973140" y="4559302"/>
            <a:ext cx="5368925" cy="4321175"/>
          </a:xfrm>
          <a:noFill/>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7635"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7636"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970CB6C5-B3C9-42BA-A41C-B02F152F0500}" type="slidenum">
              <a:rPr lang="en-US" sz="1200"/>
              <a:pPr/>
              <a:t>109</a:t>
            </a:fld>
            <a:endParaRPr lang="en-US" sz="1200"/>
          </a:p>
        </p:txBody>
      </p:sp>
      <p:sp>
        <p:nvSpPr>
          <p:cNvPr id="197637" name="Rectangle 2"/>
          <p:cNvSpPr>
            <a:spLocks noGrp="1" noRot="1" noChangeAspect="1" noChangeArrowheads="1" noTextEdit="1"/>
          </p:cNvSpPr>
          <p:nvPr>
            <p:ph type="sldImg"/>
          </p:nvPr>
        </p:nvSpPr>
        <p:spPr>
          <a:xfrm>
            <a:off x="1268413" y="723900"/>
            <a:ext cx="4791075" cy="3594100"/>
          </a:xfrm>
          <a:ln w="12700" cap="flat"/>
        </p:spPr>
      </p:sp>
      <p:sp>
        <p:nvSpPr>
          <p:cNvPr id="197638"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8659"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8660"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030613F5-1985-41E2-8D42-9AA66AA3B009}" type="slidenum">
              <a:rPr lang="en-US" sz="1200"/>
              <a:pPr/>
              <a:t>110</a:t>
            </a:fld>
            <a:endParaRPr lang="en-US" sz="1200"/>
          </a:p>
        </p:txBody>
      </p:sp>
      <p:sp>
        <p:nvSpPr>
          <p:cNvPr id="198661" name="Rectangle 2"/>
          <p:cNvSpPr>
            <a:spLocks noGrp="1" noRot="1" noChangeAspect="1" noChangeArrowheads="1" noTextEdit="1"/>
          </p:cNvSpPr>
          <p:nvPr>
            <p:ph type="sldImg"/>
          </p:nvPr>
        </p:nvSpPr>
        <p:spPr>
          <a:xfrm>
            <a:off x="1268413" y="723900"/>
            <a:ext cx="4791075" cy="3594100"/>
          </a:xfrm>
          <a:ln w="12700" cap="flat"/>
        </p:spPr>
      </p:sp>
      <p:sp>
        <p:nvSpPr>
          <p:cNvPr id="198662"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99683"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99684"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8381FC6F-E28D-43C9-A112-BAD629223B96}" type="slidenum">
              <a:rPr lang="en-US" sz="1200"/>
              <a:pPr/>
              <a:t>114</a:t>
            </a:fld>
            <a:endParaRPr lang="en-US" sz="1200"/>
          </a:p>
        </p:txBody>
      </p:sp>
      <p:sp>
        <p:nvSpPr>
          <p:cNvPr id="199685" name="Rectangle 2"/>
          <p:cNvSpPr>
            <a:spLocks noGrp="1" noRot="1" noChangeAspect="1" noChangeArrowheads="1" noTextEdit="1"/>
          </p:cNvSpPr>
          <p:nvPr>
            <p:ph type="sldImg"/>
          </p:nvPr>
        </p:nvSpPr>
        <p:spPr>
          <a:xfrm>
            <a:off x="1268413" y="723900"/>
            <a:ext cx="4791075" cy="3594100"/>
          </a:xfrm>
          <a:ln w="12700" cap="flat"/>
        </p:spPr>
      </p:sp>
      <p:sp>
        <p:nvSpPr>
          <p:cNvPr id="199686" name="Rectangle 3"/>
          <p:cNvSpPr>
            <a:spLocks noGrp="1" noChangeArrowheads="1"/>
          </p:cNvSpPr>
          <p:nvPr>
            <p:ph type="body" idx="1"/>
          </p:nvPr>
        </p:nvSpPr>
        <p:spPr>
          <a:xfrm>
            <a:off x="973140" y="4559302"/>
            <a:ext cx="5368925" cy="4321175"/>
          </a:xfrm>
          <a:noFill/>
        </p:spPr>
        <p:txBody>
          <a:bodyPr lIns="94366" tIns="47182" rIns="94366" bIns="47182"/>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200707"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200708"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0CEA1115-5A5C-470D-BE88-9CFB2AB01637}" type="slidenum">
              <a:rPr lang="en-US" sz="1200"/>
              <a:pPr/>
              <a:t>118</a:t>
            </a:fld>
            <a:endParaRPr lang="en-US" sz="1200"/>
          </a:p>
        </p:txBody>
      </p:sp>
      <p:sp>
        <p:nvSpPr>
          <p:cNvPr id="200709" name="Rectangle 2"/>
          <p:cNvSpPr>
            <a:spLocks noGrp="1" noRot="1" noChangeAspect="1" noChangeArrowheads="1" noTextEdit="1"/>
          </p:cNvSpPr>
          <p:nvPr>
            <p:ph type="sldImg"/>
          </p:nvPr>
        </p:nvSpPr>
        <p:spPr>
          <a:xfrm>
            <a:off x="1255713" y="715963"/>
            <a:ext cx="4808537" cy="3606800"/>
          </a:xfrm>
          <a:ln w="12700" cap="flat">
            <a:solidFill>
              <a:schemeClr val="tx1"/>
            </a:solidFill>
          </a:ln>
        </p:spPr>
      </p:sp>
      <p:sp>
        <p:nvSpPr>
          <p:cNvPr id="200710" name="Rectangle 3"/>
          <p:cNvSpPr>
            <a:spLocks noGrp="1" noChangeArrowheads="1"/>
          </p:cNvSpPr>
          <p:nvPr>
            <p:ph type="body" idx="1"/>
          </p:nvPr>
        </p:nvSpPr>
        <p:spPr>
          <a:xfrm>
            <a:off x="954090" y="4565650"/>
            <a:ext cx="5407025" cy="4329113"/>
          </a:xfrm>
          <a:noFill/>
        </p:spPr>
        <p:txBody>
          <a:bodyPr lIns="94366" tIns="47182" rIns="94366" bIns="47182"/>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201731"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201732"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A5DA8E3E-EFBE-4443-A535-851ED9040ED2}" type="slidenum">
              <a:rPr lang="en-US" sz="1200"/>
              <a:pPr/>
              <a:t>122</a:t>
            </a:fld>
            <a:endParaRPr lang="en-US" sz="1200"/>
          </a:p>
        </p:txBody>
      </p:sp>
      <p:sp>
        <p:nvSpPr>
          <p:cNvPr id="201733" name="Rectangle 2"/>
          <p:cNvSpPr>
            <a:spLocks noGrp="1" noRot="1" noChangeAspect="1" noChangeArrowheads="1" noTextEdit="1"/>
          </p:cNvSpPr>
          <p:nvPr>
            <p:ph type="sldImg"/>
          </p:nvPr>
        </p:nvSpPr>
        <p:spPr>
          <a:xfrm>
            <a:off x="1255713" y="715963"/>
            <a:ext cx="4808537" cy="3606800"/>
          </a:xfrm>
          <a:ln w="12700" cap="flat">
            <a:solidFill>
              <a:schemeClr val="tx1"/>
            </a:solidFill>
          </a:ln>
        </p:spPr>
      </p:sp>
      <p:sp>
        <p:nvSpPr>
          <p:cNvPr id="201734" name="Rectangle 3"/>
          <p:cNvSpPr>
            <a:spLocks noGrp="1" noChangeArrowheads="1"/>
          </p:cNvSpPr>
          <p:nvPr>
            <p:ph type="body" idx="1"/>
          </p:nvPr>
        </p:nvSpPr>
        <p:spPr>
          <a:xfrm>
            <a:off x="954090" y="4560888"/>
            <a:ext cx="5407025" cy="4333875"/>
          </a:xfrm>
          <a:noFill/>
        </p:spPr>
        <p:txBody>
          <a:bodyPr lIns="92829" tIns="46415" rIns="92829" bIns="46415"/>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75107"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75108"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C085C6DB-873A-42E8-9DB4-DBC2EEC5D3E4}" type="slidenum">
              <a:rPr lang="en-US" sz="1200"/>
              <a:pPr/>
              <a:t>7</a:t>
            </a:fld>
            <a:endParaRPr lang="en-US" sz="1200"/>
          </a:p>
        </p:txBody>
      </p:sp>
      <p:sp>
        <p:nvSpPr>
          <p:cNvPr id="175109" name="Rectangle 2"/>
          <p:cNvSpPr>
            <a:spLocks noGrp="1" noRot="1" noChangeAspect="1" noChangeArrowheads="1" noTextEdit="1"/>
          </p:cNvSpPr>
          <p:nvPr>
            <p:ph type="sldImg"/>
          </p:nvPr>
        </p:nvSpPr>
        <p:spPr>
          <a:xfrm>
            <a:off x="1266825" y="722313"/>
            <a:ext cx="4794250" cy="3595687"/>
          </a:xfrm>
          <a:solidFill>
            <a:srgbClr val="FFFFFF"/>
          </a:solidFill>
          <a:ln w="12700" cap="flat"/>
        </p:spPr>
      </p:sp>
      <p:sp>
        <p:nvSpPr>
          <p:cNvPr id="175110" name="Rectangle 3"/>
          <p:cNvSpPr>
            <a:spLocks noGrp="1" noChangeArrowheads="1"/>
          </p:cNvSpPr>
          <p:nvPr>
            <p:ph type="body" idx="1"/>
          </p:nvPr>
        </p:nvSpPr>
        <p:spPr>
          <a:xfrm>
            <a:off x="976313" y="4560888"/>
            <a:ext cx="536257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738" tIns="46871" rIns="93738" bIns="46871"/>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202755"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202756"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A97DCBF1-48BC-4692-95CE-46DDA00AFA3E}" type="slidenum">
              <a:rPr lang="en-US" sz="1200"/>
              <a:pPr/>
              <a:t>123</a:t>
            </a:fld>
            <a:endParaRPr lang="en-US" sz="1200"/>
          </a:p>
        </p:txBody>
      </p:sp>
      <p:sp>
        <p:nvSpPr>
          <p:cNvPr id="202757" name="Rectangle 2"/>
          <p:cNvSpPr>
            <a:spLocks noGrp="1" noRot="1" noChangeAspect="1" noChangeArrowheads="1" noTextEdit="1"/>
          </p:cNvSpPr>
          <p:nvPr>
            <p:ph type="sldImg"/>
          </p:nvPr>
        </p:nvSpPr>
        <p:spPr>
          <a:xfrm>
            <a:off x="1263650" y="720725"/>
            <a:ext cx="4799013" cy="3598863"/>
          </a:xfrm>
          <a:ln/>
        </p:spPr>
      </p:sp>
      <p:sp>
        <p:nvSpPr>
          <p:cNvPr id="202758" name="Rectangle 3"/>
          <p:cNvSpPr>
            <a:spLocks noGrp="1" noChangeArrowheads="1"/>
          </p:cNvSpPr>
          <p:nvPr>
            <p:ph type="body" idx="1"/>
          </p:nvPr>
        </p:nvSpPr>
        <p:spPr>
          <a:xfrm>
            <a:off x="973140" y="4559302"/>
            <a:ext cx="5368925" cy="4321175"/>
          </a:xfrm>
          <a:noFill/>
        </p:spPr>
        <p:txBody>
          <a:bodyPr lIns="93944" tIns="46972" rIns="93944" bIns="46972"/>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p:spPr>
        <p:txBody>
          <a:bodyPr/>
          <a:lstStyle/>
          <a:p>
            <a:endParaRPr lang="en-US"/>
          </a:p>
        </p:txBody>
      </p:sp>
      <p:sp>
        <p:nvSpPr>
          <p:cNvPr id="203780" name="Header Placeholder 3"/>
          <p:cNvSpPr>
            <a:spLocks noGrp="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203781" name="Date Placeholder 4"/>
          <p:cNvSpPr>
            <a:spLocks noGrp="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203782" name="Slide Number Placeholder 5"/>
          <p:cNvSpPr>
            <a:spLocks noGrp="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8DC23EEE-FFED-472F-8C46-1A80D4AE12CB}" type="slidenum">
              <a:rPr lang="en-US" sz="1200"/>
              <a:pPr/>
              <a:t>149</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204803"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204804"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33C39405-BD18-4435-9AAC-49CD66B1D6D8}" type="slidenum">
              <a:rPr lang="en-US" sz="1200"/>
              <a:pPr/>
              <a:t>163</a:t>
            </a:fld>
            <a:endParaRPr lang="en-US" sz="1200"/>
          </a:p>
        </p:txBody>
      </p:sp>
      <p:sp>
        <p:nvSpPr>
          <p:cNvPr id="204805" name="Rectangle 2"/>
          <p:cNvSpPr>
            <a:spLocks noGrp="1" noRot="1" noChangeAspect="1" noChangeArrowheads="1" noTextEdit="1"/>
          </p:cNvSpPr>
          <p:nvPr>
            <p:ph type="sldImg"/>
          </p:nvPr>
        </p:nvSpPr>
        <p:spPr>
          <a:xfrm>
            <a:off x="1255713" y="715963"/>
            <a:ext cx="4808537" cy="3606800"/>
          </a:xfrm>
          <a:ln w="12700" cap="flat">
            <a:solidFill>
              <a:schemeClr val="tx1"/>
            </a:solidFill>
          </a:ln>
        </p:spPr>
      </p:sp>
      <p:sp>
        <p:nvSpPr>
          <p:cNvPr id="204806" name="Rectangle 3"/>
          <p:cNvSpPr>
            <a:spLocks noGrp="1" noChangeArrowheads="1"/>
          </p:cNvSpPr>
          <p:nvPr>
            <p:ph type="body" idx="1"/>
          </p:nvPr>
        </p:nvSpPr>
        <p:spPr>
          <a:xfrm>
            <a:off x="954088" y="4560888"/>
            <a:ext cx="5410200" cy="4330700"/>
          </a:xfrm>
          <a:noFill/>
        </p:spPr>
        <p:txBody>
          <a:bodyPr lIns="92122" tIns="45253" rIns="92122" bIns="45253"/>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endParaRPr lang="en-US"/>
          </a:p>
        </p:txBody>
      </p:sp>
      <p:sp>
        <p:nvSpPr>
          <p:cNvPr id="205828" name="Header Placeholder 3"/>
          <p:cNvSpPr>
            <a:spLocks noGrp="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205829" name="Date Placeholder 4"/>
          <p:cNvSpPr>
            <a:spLocks noGrp="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205830" name="Slide Number Placeholder 5"/>
          <p:cNvSpPr>
            <a:spLocks noGrp="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E6B17C5F-342D-4B42-ABBB-CE1E89DB85D6}" type="slidenum">
              <a:rPr lang="en-US" sz="1200"/>
              <a:pPr/>
              <a:t>169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76131"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76132"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4BD63336-154D-4BCC-891A-D538BF8D406D}" type="slidenum">
              <a:rPr lang="en-US" sz="1200"/>
              <a:pPr/>
              <a:t>8</a:t>
            </a:fld>
            <a:endParaRPr lang="en-US" sz="1200"/>
          </a:p>
        </p:txBody>
      </p:sp>
      <p:sp>
        <p:nvSpPr>
          <p:cNvPr id="176133" name="Rectangle 2"/>
          <p:cNvSpPr>
            <a:spLocks noGrp="1" noRot="1" noChangeAspect="1" noChangeArrowheads="1" noTextEdit="1"/>
          </p:cNvSpPr>
          <p:nvPr>
            <p:ph type="sldImg"/>
          </p:nvPr>
        </p:nvSpPr>
        <p:spPr>
          <a:xfrm>
            <a:off x="1255713" y="715963"/>
            <a:ext cx="4808537" cy="3606800"/>
          </a:xfrm>
          <a:noFill/>
          <a:ln w="12700" cap="flat">
            <a:solidFill>
              <a:schemeClr val="tx1"/>
            </a:solidFill>
          </a:ln>
        </p:spPr>
      </p:sp>
      <p:sp>
        <p:nvSpPr>
          <p:cNvPr id="176134" name="Rectangle 3"/>
          <p:cNvSpPr>
            <a:spLocks noGrp="1" noChangeArrowheads="1"/>
          </p:cNvSpPr>
          <p:nvPr>
            <p:ph type="body" idx="1"/>
          </p:nvPr>
        </p:nvSpPr>
        <p:spPr>
          <a:xfrm>
            <a:off x="954088" y="4560888"/>
            <a:ext cx="5410200" cy="433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22" tIns="45253" rIns="92122" bIns="45253"/>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77155"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77156"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F5877F31-F968-4E8F-BD0C-36D84AD58D61}" type="slidenum">
              <a:rPr lang="en-US" sz="1200"/>
              <a:pPr/>
              <a:t>9</a:t>
            </a:fld>
            <a:endParaRPr lang="en-US" sz="1200"/>
          </a:p>
        </p:txBody>
      </p:sp>
      <p:sp>
        <p:nvSpPr>
          <p:cNvPr id="177157" name="Rectangle 2"/>
          <p:cNvSpPr>
            <a:spLocks noGrp="1" noRot="1" noChangeAspect="1" noChangeArrowheads="1" noTextEdit="1"/>
          </p:cNvSpPr>
          <p:nvPr>
            <p:ph type="sldImg"/>
          </p:nvPr>
        </p:nvSpPr>
        <p:spPr>
          <a:xfrm>
            <a:off x="1266825" y="722313"/>
            <a:ext cx="4794250" cy="3595687"/>
          </a:xfrm>
          <a:solidFill>
            <a:srgbClr val="FFFFFF"/>
          </a:solidFill>
          <a:ln w="12700" cap="flat"/>
        </p:spPr>
      </p:sp>
      <p:sp>
        <p:nvSpPr>
          <p:cNvPr id="177158" name="Rectangle 3"/>
          <p:cNvSpPr>
            <a:spLocks noGrp="1" noChangeArrowheads="1"/>
          </p:cNvSpPr>
          <p:nvPr>
            <p:ph type="body" idx="1"/>
          </p:nvPr>
        </p:nvSpPr>
        <p:spPr>
          <a:xfrm>
            <a:off x="976313" y="4560888"/>
            <a:ext cx="536257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738" tIns="46871" rIns="93738" bIns="4687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78179"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78180"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5666B590-CF6B-4FBA-85AE-A4E53A83C784}" type="slidenum">
              <a:rPr lang="en-US" sz="1200"/>
              <a:pPr/>
              <a:t>13</a:t>
            </a:fld>
            <a:endParaRPr lang="en-US" sz="1200"/>
          </a:p>
        </p:txBody>
      </p:sp>
      <p:sp>
        <p:nvSpPr>
          <p:cNvPr id="178181" name="Rectangle 2"/>
          <p:cNvSpPr>
            <a:spLocks noGrp="1" noRot="1" noChangeAspect="1" noChangeArrowheads="1" noTextEdit="1"/>
          </p:cNvSpPr>
          <p:nvPr>
            <p:ph type="sldImg"/>
          </p:nvPr>
        </p:nvSpPr>
        <p:spPr>
          <a:xfrm>
            <a:off x="1255713" y="715963"/>
            <a:ext cx="4808537" cy="3606800"/>
          </a:xfrm>
          <a:ln w="12700" cap="flat">
            <a:solidFill>
              <a:schemeClr val="tx1"/>
            </a:solidFill>
          </a:ln>
        </p:spPr>
      </p:sp>
      <p:sp>
        <p:nvSpPr>
          <p:cNvPr id="178182" name="Rectangle 3"/>
          <p:cNvSpPr>
            <a:spLocks noGrp="1" noChangeArrowheads="1"/>
          </p:cNvSpPr>
          <p:nvPr>
            <p:ph type="body" idx="1"/>
          </p:nvPr>
        </p:nvSpPr>
        <p:spPr>
          <a:xfrm>
            <a:off x="954088" y="4560888"/>
            <a:ext cx="5410200" cy="4330700"/>
          </a:xfrm>
          <a:noFill/>
        </p:spPr>
        <p:txBody>
          <a:bodyPr lIns="92122" tIns="45253" rIns="92122" bIns="45253"/>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79203"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79204"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C2AD549F-E558-4BED-92BE-8F6E007E2B13}" type="slidenum">
              <a:rPr lang="en-US" sz="1200"/>
              <a:pPr/>
              <a:t>18</a:t>
            </a:fld>
            <a:endParaRPr lang="en-US" sz="1200"/>
          </a:p>
        </p:txBody>
      </p:sp>
      <p:sp>
        <p:nvSpPr>
          <p:cNvPr id="179205" name="Rectangle 2"/>
          <p:cNvSpPr>
            <a:spLocks noGrp="1" noRot="1" noChangeAspect="1" noChangeArrowheads="1" noTextEdit="1"/>
          </p:cNvSpPr>
          <p:nvPr>
            <p:ph type="sldImg"/>
          </p:nvPr>
        </p:nvSpPr>
        <p:spPr>
          <a:xfrm>
            <a:off x="1255713" y="715963"/>
            <a:ext cx="4808537" cy="3606800"/>
          </a:xfrm>
          <a:noFill/>
          <a:ln w="12700" cap="flat">
            <a:solidFill>
              <a:schemeClr val="tx1"/>
            </a:solidFill>
          </a:ln>
        </p:spPr>
      </p:sp>
      <p:sp>
        <p:nvSpPr>
          <p:cNvPr id="179206" name="Rectangle 3"/>
          <p:cNvSpPr>
            <a:spLocks noGrp="1" noChangeArrowheads="1"/>
          </p:cNvSpPr>
          <p:nvPr>
            <p:ph type="body" idx="1"/>
          </p:nvPr>
        </p:nvSpPr>
        <p:spPr>
          <a:xfrm>
            <a:off x="954088" y="4560888"/>
            <a:ext cx="5410200" cy="433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22" tIns="45253" rIns="92122" bIns="45253"/>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0227"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0228"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F314B8FD-EE68-4781-A823-1AD9309B91CA}" type="slidenum">
              <a:rPr lang="en-US" sz="1200"/>
              <a:pPr/>
              <a:t>22</a:t>
            </a:fld>
            <a:endParaRPr lang="en-US" sz="1200"/>
          </a:p>
        </p:txBody>
      </p:sp>
      <p:sp>
        <p:nvSpPr>
          <p:cNvPr id="180229" name="Rectangle 2"/>
          <p:cNvSpPr>
            <a:spLocks noGrp="1" noRot="1" noChangeAspect="1" noChangeArrowheads="1" noTextEdit="1"/>
          </p:cNvSpPr>
          <p:nvPr>
            <p:ph type="sldImg"/>
          </p:nvPr>
        </p:nvSpPr>
        <p:spPr>
          <a:xfrm>
            <a:off x="1230313" y="706438"/>
            <a:ext cx="4832350" cy="3624262"/>
          </a:xfrm>
          <a:ln/>
        </p:spPr>
      </p:sp>
      <p:sp>
        <p:nvSpPr>
          <p:cNvPr id="180230"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r>
              <a:rPr lang="en-US" sz="1200"/>
              <a:t>The Power of Fiscal Policies</a:t>
            </a:r>
          </a:p>
        </p:txBody>
      </p:sp>
      <p:sp>
        <p:nvSpPr>
          <p:cNvPr id="181251" name="Rectangle 3"/>
          <p:cNvSpPr>
            <a:spLocks noGrp="1" noChangeArrowheads="1"/>
          </p:cNvSpPr>
          <p:nvPr>
            <p:ph type="dt" sz="quarter" idx="1"/>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endParaRPr lang="en-US" sz="1200"/>
          </a:p>
        </p:txBody>
      </p:sp>
      <p:sp>
        <p:nvSpPr>
          <p:cNvPr id="181252" name="Rectangle 7"/>
          <p:cNvSpPr>
            <a:spLocks noGrp="1" noChangeArrowheads="1"/>
          </p:cNvSpPr>
          <p:nvPr>
            <p:ph type="sldNum" sz="quarter" idx="5"/>
          </p:nvPr>
        </p:nvSpPr>
        <p:spPr>
          <a:noFill/>
        </p:spPr>
        <p:txBody>
          <a:bodyPr/>
          <a:lstStyle>
            <a:lvl1pPr defTabSz="950693">
              <a:defRPr sz="2400">
                <a:solidFill>
                  <a:schemeClr val="tx1"/>
                </a:solidFill>
                <a:latin typeface="Arial" charset="0"/>
              </a:defRPr>
            </a:lvl1pPr>
            <a:lvl2pPr marL="742779" indent="-285684" defTabSz="950693">
              <a:defRPr sz="2400">
                <a:solidFill>
                  <a:schemeClr val="tx1"/>
                </a:solidFill>
                <a:latin typeface="Arial" charset="0"/>
              </a:defRPr>
            </a:lvl2pPr>
            <a:lvl3pPr marL="1142736" indent="-228546" defTabSz="950693">
              <a:defRPr sz="2400">
                <a:solidFill>
                  <a:schemeClr val="tx1"/>
                </a:solidFill>
                <a:latin typeface="Arial" charset="0"/>
              </a:defRPr>
            </a:lvl3pPr>
            <a:lvl4pPr marL="1599832" indent="-228546" defTabSz="950693">
              <a:defRPr sz="2400">
                <a:solidFill>
                  <a:schemeClr val="tx1"/>
                </a:solidFill>
                <a:latin typeface="Arial" charset="0"/>
              </a:defRPr>
            </a:lvl4pPr>
            <a:lvl5pPr marL="2056926" indent="-228546" defTabSz="950693">
              <a:defRPr sz="2400">
                <a:solidFill>
                  <a:schemeClr val="tx1"/>
                </a:solidFill>
                <a:latin typeface="Arial" charset="0"/>
              </a:defRPr>
            </a:lvl5pPr>
            <a:lvl6pPr marL="2514021" indent="-228546" defTabSz="950693" eaLnBrk="0" fontAlgn="base" hangingPunct="0">
              <a:spcBef>
                <a:spcPct val="0"/>
              </a:spcBef>
              <a:spcAft>
                <a:spcPct val="0"/>
              </a:spcAft>
              <a:defRPr sz="2400">
                <a:solidFill>
                  <a:schemeClr val="tx1"/>
                </a:solidFill>
                <a:latin typeface="Arial" charset="0"/>
              </a:defRPr>
            </a:lvl6pPr>
            <a:lvl7pPr marL="2971116" indent="-228546" defTabSz="950693" eaLnBrk="0" fontAlgn="base" hangingPunct="0">
              <a:spcBef>
                <a:spcPct val="0"/>
              </a:spcBef>
              <a:spcAft>
                <a:spcPct val="0"/>
              </a:spcAft>
              <a:defRPr sz="2400">
                <a:solidFill>
                  <a:schemeClr val="tx1"/>
                </a:solidFill>
                <a:latin typeface="Arial" charset="0"/>
              </a:defRPr>
            </a:lvl7pPr>
            <a:lvl8pPr marL="3428211" indent="-228546" defTabSz="950693" eaLnBrk="0" fontAlgn="base" hangingPunct="0">
              <a:spcBef>
                <a:spcPct val="0"/>
              </a:spcBef>
              <a:spcAft>
                <a:spcPct val="0"/>
              </a:spcAft>
              <a:defRPr sz="2400">
                <a:solidFill>
                  <a:schemeClr val="tx1"/>
                </a:solidFill>
                <a:latin typeface="Arial" charset="0"/>
              </a:defRPr>
            </a:lvl8pPr>
            <a:lvl9pPr marL="3885306" indent="-228546" defTabSz="950693" eaLnBrk="0" fontAlgn="base" hangingPunct="0">
              <a:spcBef>
                <a:spcPct val="0"/>
              </a:spcBef>
              <a:spcAft>
                <a:spcPct val="0"/>
              </a:spcAft>
              <a:defRPr sz="2400">
                <a:solidFill>
                  <a:schemeClr val="tx1"/>
                </a:solidFill>
                <a:latin typeface="Arial" charset="0"/>
              </a:defRPr>
            </a:lvl9pPr>
          </a:lstStyle>
          <a:p>
            <a:fld id="{9C5D2CB8-577A-4FFA-9F2B-D8BB58A6DEB3}" type="slidenum">
              <a:rPr lang="en-US" sz="1200"/>
              <a:pPr/>
              <a:t>23</a:t>
            </a:fld>
            <a:endParaRPr lang="en-US" sz="1200"/>
          </a:p>
        </p:txBody>
      </p:sp>
      <p:sp>
        <p:nvSpPr>
          <p:cNvPr id="181253" name="Rectangle 2"/>
          <p:cNvSpPr>
            <a:spLocks noGrp="1" noRot="1" noChangeAspect="1" noChangeArrowheads="1" noTextEdit="1"/>
          </p:cNvSpPr>
          <p:nvPr>
            <p:ph type="sldImg"/>
          </p:nvPr>
        </p:nvSpPr>
        <p:spPr>
          <a:xfrm>
            <a:off x="1230313" y="706438"/>
            <a:ext cx="4832350" cy="3624262"/>
          </a:xfrm>
          <a:ln/>
        </p:spPr>
      </p:sp>
      <p:sp>
        <p:nvSpPr>
          <p:cNvPr id="181254" name="Rectangle 3"/>
          <p:cNvSpPr>
            <a:spLocks noGrp="1" noChangeArrowheads="1"/>
          </p:cNvSpPr>
          <p:nvPr>
            <p:ph type="body" idx="1"/>
          </p:nvPr>
        </p:nvSpPr>
        <p:spPr>
          <a:xfrm>
            <a:off x="973140" y="4567237"/>
            <a:ext cx="5345112" cy="4327526"/>
          </a:xfrm>
          <a:noFill/>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2413" cy="6858000"/>
            <a:chOff x="0" y="0"/>
            <a:chExt cx="5759" cy="4320"/>
          </a:xfrm>
        </p:grpSpPr>
        <p:sp>
          <p:nvSpPr>
            <p:cNvPr id="5" name="Rectangle 1027"/>
            <p:cNvSpPr>
              <a:spLocks noChangeArrowheads="1"/>
            </p:cNvSpPr>
            <p:nvPr/>
          </p:nvSpPr>
          <p:spPr bwMode="ltGray">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1028"/>
            <p:cNvGrpSpPr>
              <a:grpSpLocks/>
            </p:cNvGrpSpPr>
            <p:nvPr/>
          </p:nvGrpSpPr>
          <p:grpSpPr bwMode="auto">
            <a:xfrm>
              <a:off x="381" y="2280"/>
              <a:ext cx="5369" cy="48"/>
              <a:chOff x="381" y="2280"/>
              <a:chExt cx="5369" cy="48"/>
            </a:xfrm>
          </p:grpSpPr>
          <p:sp>
            <p:nvSpPr>
              <p:cNvPr id="8" name="Line 1029"/>
              <p:cNvSpPr>
                <a:spLocks noChangeShapeType="1"/>
              </p:cNvSpPr>
              <p:nvPr/>
            </p:nvSpPr>
            <p:spPr bwMode="ltGray">
              <a:xfrm>
                <a:off x="381" y="2328"/>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30"/>
              <p:cNvSpPr>
                <a:spLocks noChangeShapeType="1"/>
              </p:cNvSpPr>
              <p:nvPr/>
            </p:nvSpPr>
            <p:spPr bwMode="ltGray">
              <a:xfrm>
                <a:off x="381" y="2280"/>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 name="Rectangle 1031"/>
            <p:cNvSpPr>
              <a:spLocks noChangeArrowheads="1"/>
            </p:cNvSpPr>
            <p:nvPr/>
          </p:nvSpPr>
          <p:spPr bwMode="ltGray">
            <a:xfrm>
              <a:off x="384" y="960"/>
              <a:ext cx="5375" cy="384"/>
            </a:xfrm>
            <a:prstGeom prst="rect">
              <a:avLst/>
            </a:pr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20" name="Rectangle 1032"/>
          <p:cNvSpPr>
            <a:spLocks noGrp="1" noChangeArrowheads="1"/>
          </p:cNvSpPr>
          <p:nvPr>
            <p:ph type="ctrTitle" sz="quarter"/>
          </p:nvPr>
        </p:nvSpPr>
        <p:spPr>
          <a:xfrm>
            <a:off x="685800" y="2286000"/>
            <a:ext cx="7772400" cy="1143000"/>
          </a:xfrm>
        </p:spPr>
        <p:txBody>
          <a:bodyPr/>
          <a:lstStyle>
            <a:lvl1pPr>
              <a:defRPr/>
            </a:lvl1pPr>
          </a:lstStyle>
          <a:p>
            <a:pPr lvl="0"/>
            <a:r>
              <a:rPr lang="en-US" noProof="0"/>
              <a:t>Click to edit Master title style</a:t>
            </a:r>
          </a:p>
        </p:txBody>
      </p:sp>
      <p:sp>
        <p:nvSpPr>
          <p:cNvPr id="38921" name="Rectangle 103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0" name="Rectangle 1035"/>
          <p:cNvSpPr>
            <a:spLocks noGrp="1" noChangeArrowheads="1"/>
          </p:cNvSpPr>
          <p:nvPr>
            <p:ph type="ftr" sz="quarter" idx="10"/>
          </p:nvPr>
        </p:nvSpPr>
        <p:spPr>
          <a:xfrm>
            <a:off x="3124200" y="6248400"/>
            <a:ext cx="2895600" cy="457200"/>
          </a:xfrm>
        </p:spPr>
        <p:txBody>
          <a:bodyPr/>
          <a:lstStyle>
            <a:lvl1pPr>
              <a:defRPr/>
            </a:lvl1pPr>
          </a:lstStyle>
          <a:p>
            <a:pPr>
              <a:defRPr/>
            </a:pPr>
            <a:endParaRPr lang="en-US"/>
          </a:p>
        </p:txBody>
      </p:sp>
      <p:sp>
        <p:nvSpPr>
          <p:cNvPr id="11" name="Rectangle 1037"/>
          <p:cNvSpPr>
            <a:spLocks noGrp="1" noChangeArrowheads="1"/>
          </p:cNvSpPr>
          <p:nvPr>
            <p:ph type="sldNum" sz="quarter" idx="11"/>
          </p:nvPr>
        </p:nvSpPr>
        <p:spPr/>
        <p:txBody>
          <a:bodyPr/>
          <a:lstStyle>
            <a:lvl1pPr>
              <a:defRPr/>
            </a:lvl1pPr>
          </a:lstStyle>
          <a:p>
            <a:pPr>
              <a:defRPr/>
            </a:pPr>
            <a:fld id="{FC47B071-F19F-487A-82EF-DBFACA4C5C0A}" type="slidenum">
              <a:rPr lang="en-US"/>
              <a:pPr>
                <a:defRPr/>
              </a:pPr>
              <a:t>‹#›</a:t>
            </a:fld>
            <a:endParaRPr lang="en-US"/>
          </a:p>
        </p:txBody>
      </p:sp>
    </p:spTree>
    <p:extLst>
      <p:ext uri="{BB962C8B-B14F-4D97-AF65-F5344CB8AC3E}">
        <p14:creationId xmlns:p14="http://schemas.microsoft.com/office/powerpoint/2010/main" val="558378816"/>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6EAD7025-5EF5-454E-9BE6-7EE7FD1ECC8C}" type="slidenum">
              <a:rPr lang="en-US"/>
              <a:pPr>
                <a:defRPr/>
              </a:pPr>
              <a:t>‹#›</a:t>
            </a:fld>
            <a:endParaRPr lang="en-US"/>
          </a:p>
        </p:txBody>
      </p:sp>
    </p:spTree>
    <p:extLst>
      <p:ext uri="{BB962C8B-B14F-4D97-AF65-F5344CB8AC3E}">
        <p14:creationId xmlns:p14="http://schemas.microsoft.com/office/powerpoint/2010/main" val="197837944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0550" y="266700"/>
            <a:ext cx="6091238"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97A33801-B70B-4B5F-BD14-EDD8610F7303}" type="slidenum">
              <a:rPr lang="en-US"/>
              <a:pPr>
                <a:defRPr/>
              </a:pPr>
              <a:t>‹#›</a:t>
            </a:fld>
            <a:endParaRPr lang="en-US"/>
          </a:p>
        </p:txBody>
      </p:sp>
    </p:spTree>
    <p:extLst>
      <p:ext uri="{BB962C8B-B14F-4D97-AF65-F5344CB8AC3E}">
        <p14:creationId xmlns:p14="http://schemas.microsoft.com/office/powerpoint/2010/main" val="68177184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7791450" cy="1104900"/>
          </a:xfrm>
        </p:spPr>
        <p:txBody>
          <a:bodyPr/>
          <a:lstStyle/>
          <a:p>
            <a:r>
              <a:rPr lang="en-US"/>
              <a:t>Click to edit Master title style</a:t>
            </a:r>
          </a:p>
        </p:txBody>
      </p:sp>
      <p:sp>
        <p:nvSpPr>
          <p:cNvPr id="3" name="Text Placeholder 2"/>
          <p:cNvSpPr>
            <a:spLocks noGrp="1"/>
          </p:cNvSpPr>
          <p:nvPr>
            <p:ph type="body" sz="half" idx="1"/>
          </p:nvPr>
        </p:nvSpPr>
        <p:spPr>
          <a:xfrm>
            <a:off x="1143000" y="17907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907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3EBA8AA0-3FEC-4B15-B31D-CB2B1C4E8AE2}" type="slidenum">
              <a:rPr lang="en-US"/>
              <a:pPr>
                <a:defRPr/>
              </a:pPr>
              <a:t>‹#›</a:t>
            </a:fld>
            <a:endParaRPr lang="en-US"/>
          </a:p>
        </p:txBody>
      </p:sp>
    </p:spTree>
    <p:extLst>
      <p:ext uri="{BB962C8B-B14F-4D97-AF65-F5344CB8AC3E}">
        <p14:creationId xmlns:p14="http://schemas.microsoft.com/office/powerpoint/2010/main" val="174086193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7791450" cy="1104900"/>
          </a:xfrm>
        </p:spPr>
        <p:txBody>
          <a:bodyPr/>
          <a:lstStyle/>
          <a:p>
            <a:r>
              <a:rPr lang="en-US"/>
              <a:t>Click to edit Master title style</a:t>
            </a:r>
          </a:p>
        </p:txBody>
      </p:sp>
      <p:sp>
        <p:nvSpPr>
          <p:cNvPr id="3" name="Chart Placeholder 2"/>
          <p:cNvSpPr>
            <a:spLocks noGrp="1"/>
          </p:cNvSpPr>
          <p:nvPr>
            <p:ph type="chart" idx="1"/>
          </p:nvPr>
        </p:nvSpPr>
        <p:spPr>
          <a:xfrm>
            <a:off x="1143000" y="1790700"/>
            <a:ext cx="7772400" cy="4152900"/>
          </a:xfrm>
        </p:spPr>
        <p:txBody>
          <a:bodyPr/>
          <a:lstStyle/>
          <a:p>
            <a:pPr lvl="0"/>
            <a:endParaRPr lang="en-US" noProof="0"/>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36F4736A-C732-4490-AC9A-4D5B72E69C4B}" type="slidenum">
              <a:rPr lang="en-US"/>
              <a:pPr>
                <a:defRPr/>
              </a:pPr>
              <a:t>‹#›</a:t>
            </a:fld>
            <a:endParaRPr lang="en-US"/>
          </a:p>
        </p:txBody>
      </p:sp>
    </p:spTree>
    <p:extLst>
      <p:ext uri="{BB962C8B-B14F-4D97-AF65-F5344CB8AC3E}">
        <p14:creationId xmlns:p14="http://schemas.microsoft.com/office/powerpoint/2010/main" val="124108994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0" y="266700"/>
            <a:ext cx="8324850" cy="567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A4330B72-89A5-447A-883C-B1B7BDDE0A24}" type="slidenum">
              <a:rPr lang="en-US"/>
              <a:pPr>
                <a:defRPr/>
              </a:pPr>
              <a:t>‹#›</a:t>
            </a:fld>
            <a:endParaRPr lang="en-US"/>
          </a:p>
        </p:txBody>
      </p:sp>
    </p:spTree>
    <p:extLst>
      <p:ext uri="{BB962C8B-B14F-4D97-AF65-F5344CB8AC3E}">
        <p14:creationId xmlns:p14="http://schemas.microsoft.com/office/powerpoint/2010/main" val="347847985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7791450" cy="1104900"/>
          </a:xfrm>
        </p:spPr>
        <p:txBody>
          <a:bodyPr/>
          <a:lstStyle/>
          <a:p>
            <a:r>
              <a:rPr lang="en-US"/>
              <a:t>Click to edit Master title style</a:t>
            </a:r>
          </a:p>
        </p:txBody>
      </p:sp>
      <p:sp>
        <p:nvSpPr>
          <p:cNvPr id="3" name="Content Placeholder 2"/>
          <p:cNvSpPr>
            <a:spLocks noGrp="1"/>
          </p:cNvSpPr>
          <p:nvPr>
            <p:ph sz="half" idx="1"/>
          </p:nvPr>
        </p:nvSpPr>
        <p:spPr>
          <a:xfrm>
            <a:off x="1143000" y="17907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05400" y="1790700"/>
            <a:ext cx="3810000" cy="415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3"/>
          <p:cNvSpPr>
            <a:spLocks noGrp="1" noChangeArrowheads="1"/>
          </p:cNvSpPr>
          <p:nvPr>
            <p:ph type="dt" sz="half" idx="10"/>
          </p:nvPr>
        </p:nvSpPr>
        <p:spPr>
          <a:xfrm>
            <a:off x="4191000" y="5181600"/>
            <a:ext cx="1905000" cy="457200"/>
          </a:xfrm>
          <a:prstGeom prst="rect">
            <a:avLst/>
          </a:prstGeom>
        </p:spPr>
        <p:txBody>
          <a:bodyPr/>
          <a:lstStyle>
            <a:lvl1pPr>
              <a:defRPr/>
            </a:lvl1pPr>
          </a:lstStyle>
          <a:p>
            <a:pPr>
              <a:defRPr/>
            </a:pPr>
            <a:endParaRPr lang="en-US"/>
          </a:p>
        </p:txBody>
      </p:sp>
      <p:sp>
        <p:nvSpPr>
          <p:cNvPr id="6" name="Rectangle 1034"/>
          <p:cNvSpPr>
            <a:spLocks noGrp="1" noChangeArrowheads="1"/>
          </p:cNvSpPr>
          <p:nvPr>
            <p:ph type="ftr" sz="quarter" idx="11"/>
          </p:nvPr>
        </p:nvSpPr>
        <p:spPr/>
        <p:txBody>
          <a:bodyPr/>
          <a:lstStyle>
            <a:lvl1pPr>
              <a:defRPr/>
            </a:lvl1pPr>
          </a:lstStyle>
          <a:p>
            <a:pPr>
              <a:defRPr/>
            </a:pPr>
            <a:endParaRPr lang="en-US"/>
          </a:p>
        </p:txBody>
      </p:sp>
      <p:sp>
        <p:nvSpPr>
          <p:cNvPr id="7" name="Rectangle 1035"/>
          <p:cNvSpPr>
            <a:spLocks noGrp="1" noChangeArrowheads="1"/>
          </p:cNvSpPr>
          <p:nvPr>
            <p:ph type="sldNum" sz="quarter" idx="12"/>
          </p:nvPr>
        </p:nvSpPr>
        <p:spPr/>
        <p:txBody>
          <a:bodyPr/>
          <a:lstStyle>
            <a:lvl1pPr>
              <a:defRPr/>
            </a:lvl1pPr>
          </a:lstStyle>
          <a:p>
            <a:pPr>
              <a:defRPr/>
            </a:pPr>
            <a:fld id="{3E4DEC96-F4FE-420F-9E45-F4F0F239B06D}" type="slidenum">
              <a:rPr lang="en-US"/>
              <a:pPr>
                <a:defRPr/>
              </a:pPr>
              <a:t>‹#›</a:t>
            </a:fld>
            <a:endParaRPr lang="en-US"/>
          </a:p>
        </p:txBody>
      </p:sp>
    </p:spTree>
    <p:extLst>
      <p:ext uri="{BB962C8B-B14F-4D97-AF65-F5344CB8AC3E}">
        <p14:creationId xmlns:p14="http://schemas.microsoft.com/office/powerpoint/2010/main" val="135745653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A6B09292-1EBC-4E01-ABE3-E18CEC5E01D8}" type="slidenum">
              <a:rPr lang="en-US"/>
              <a:pPr>
                <a:defRPr/>
              </a:pPr>
              <a:t>‹#›</a:t>
            </a:fld>
            <a:endParaRPr lang="en-US"/>
          </a:p>
        </p:txBody>
      </p:sp>
    </p:spTree>
    <p:extLst>
      <p:ext uri="{BB962C8B-B14F-4D97-AF65-F5344CB8AC3E}">
        <p14:creationId xmlns:p14="http://schemas.microsoft.com/office/powerpoint/2010/main" val="200283323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A2CD1D8E-1676-4755-BE3E-F82FD2FE09D0}" type="slidenum">
              <a:rPr lang="en-US"/>
              <a:pPr>
                <a:defRPr/>
              </a:pPr>
              <a:t>‹#›</a:t>
            </a:fld>
            <a:endParaRPr lang="en-US"/>
          </a:p>
        </p:txBody>
      </p:sp>
    </p:spTree>
    <p:extLst>
      <p:ext uri="{BB962C8B-B14F-4D97-AF65-F5344CB8AC3E}">
        <p14:creationId xmlns:p14="http://schemas.microsoft.com/office/powerpoint/2010/main" val="38373446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71B521AC-D5F1-402A-A529-A629FFF297AE}" type="slidenum">
              <a:rPr lang="en-US"/>
              <a:pPr>
                <a:defRPr/>
              </a:pPr>
              <a:t>‹#›</a:t>
            </a:fld>
            <a:endParaRPr lang="en-US"/>
          </a:p>
        </p:txBody>
      </p:sp>
    </p:spTree>
    <p:extLst>
      <p:ext uri="{BB962C8B-B14F-4D97-AF65-F5344CB8AC3E}">
        <p14:creationId xmlns:p14="http://schemas.microsoft.com/office/powerpoint/2010/main" val="88432761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ftr" sz="quarter" idx="10"/>
          </p:nvPr>
        </p:nvSpPr>
        <p:spPr>
          <a:ln/>
        </p:spPr>
        <p:txBody>
          <a:bodyPr/>
          <a:lstStyle>
            <a:lvl1pPr>
              <a:defRPr/>
            </a:lvl1pPr>
          </a:lstStyle>
          <a:p>
            <a:pPr>
              <a:defRPr/>
            </a:pP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FE71C12C-04BF-42FF-A2D7-53BAF3D05BFF}" type="slidenum">
              <a:rPr lang="en-US"/>
              <a:pPr>
                <a:defRPr/>
              </a:pPr>
              <a:t>‹#›</a:t>
            </a:fld>
            <a:endParaRPr lang="en-US"/>
          </a:p>
        </p:txBody>
      </p:sp>
    </p:spTree>
    <p:extLst>
      <p:ext uri="{BB962C8B-B14F-4D97-AF65-F5344CB8AC3E}">
        <p14:creationId xmlns:p14="http://schemas.microsoft.com/office/powerpoint/2010/main" val="240765079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ftr" sz="quarter" idx="10"/>
          </p:nvPr>
        </p:nvSpPr>
        <p:spPr>
          <a:ln/>
        </p:spPr>
        <p:txBody>
          <a:bodyPr/>
          <a:lstStyle>
            <a:lvl1pPr>
              <a:defRPr/>
            </a:lvl1pPr>
          </a:lstStyle>
          <a:p>
            <a:pPr>
              <a:defRPr/>
            </a:pP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4EA49F10-35CA-4E0B-97D8-9C565DD36DB3}" type="slidenum">
              <a:rPr lang="en-US"/>
              <a:pPr>
                <a:defRPr/>
              </a:pPr>
              <a:t>‹#›</a:t>
            </a:fld>
            <a:endParaRPr lang="en-US"/>
          </a:p>
        </p:txBody>
      </p:sp>
    </p:spTree>
    <p:extLst>
      <p:ext uri="{BB962C8B-B14F-4D97-AF65-F5344CB8AC3E}">
        <p14:creationId xmlns:p14="http://schemas.microsoft.com/office/powerpoint/2010/main" val="191232404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DD72D0AF-1D36-4555-8C98-ABD8DC4C0627}" type="slidenum">
              <a:rPr lang="en-US"/>
              <a:pPr>
                <a:defRPr/>
              </a:pPr>
              <a:t>‹#›</a:t>
            </a:fld>
            <a:endParaRPr lang="en-US"/>
          </a:p>
        </p:txBody>
      </p:sp>
    </p:spTree>
    <p:extLst>
      <p:ext uri="{BB962C8B-B14F-4D97-AF65-F5344CB8AC3E}">
        <p14:creationId xmlns:p14="http://schemas.microsoft.com/office/powerpoint/2010/main" val="11012141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961A175D-D0E5-4B7C-9A52-8CB7F2F3D15A}" type="slidenum">
              <a:rPr lang="en-US"/>
              <a:pPr>
                <a:defRPr/>
              </a:pPr>
              <a:t>‹#›</a:t>
            </a:fld>
            <a:endParaRPr lang="en-US"/>
          </a:p>
        </p:txBody>
      </p:sp>
    </p:spTree>
    <p:extLst>
      <p:ext uri="{BB962C8B-B14F-4D97-AF65-F5344CB8AC3E}">
        <p14:creationId xmlns:p14="http://schemas.microsoft.com/office/powerpoint/2010/main" val="132940168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317F11CD-6438-403E-90AC-F6B4D1A4E79F}" type="slidenum">
              <a:rPr lang="en-US"/>
              <a:pPr>
                <a:defRPr/>
              </a:pPr>
              <a:t>‹#›</a:t>
            </a:fld>
            <a:endParaRPr lang="en-US"/>
          </a:p>
        </p:txBody>
      </p:sp>
    </p:spTree>
    <p:extLst>
      <p:ext uri="{BB962C8B-B14F-4D97-AF65-F5344CB8AC3E}">
        <p14:creationId xmlns:p14="http://schemas.microsoft.com/office/powerpoint/2010/main" val="265427664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28125" cy="6858000"/>
            <a:chOff x="0" y="0"/>
            <a:chExt cx="5750" cy="4320"/>
          </a:xfrm>
        </p:grpSpPr>
        <p:sp>
          <p:nvSpPr>
            <p:cNvPr id="1031" name="Rectangle 3"/>
            <p:cNvSpPr>
              <a:spLocks noChangeArrowheads="1"/>
            </p:cNvSpPr>
            <p:nvPr/>
          </p:nvSpPr>
          <p:spPr bwMode="ltGray">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2" name="Group 4"/>
            <p:cNvGrpSpPr>
              <a:grpSpLocks/>
            </p:cNvGrpSpPr>
            <p:nvPr/>
          </p:nvGrpSpPr>
          <p:grpSpPr bwMode="auto">
            <a:xfrm>
              <a:off x="381" y="888"/>
              <a:ext cx="5369" cy="48"/>
              <a:chOff x="381" y="888"/>
              <a:chExt cx="5369" cy="48"/>
            </a:xfrm>
          </p:grpSpPr>
          <p:sp>
            <p:nvSpPr>
              <p:cNvPr id="1033" name="Line 5"/>
              <p:cNvSpPr>
                <a:spLocks noChangeShapeType="1"/>
              </p:cNvSpPr>
              <p:nvPr/>
            </p:nvSpPr>
            <p:spPr bwMode="ltGray">
              <a:xfrm>
                <a:off x="381" y="936"/>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6"/>
              <p:cNvSpPr>
                <a:spLocks noChangeShapeType="1"/>
              </p:cNvSpPr>
              <p:nvPr/>
            </p:nvSpPr>
            <p:spPr bwMode="ltGray">
              <a:xfrm>
                <a:off x="381" y="888"/>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027" name="Rectangle 7"/>
          <p:cNvSpPr>
            <a:spLocks noGrp="1" noChangeArrowheads="1"/>
          </p:cNvSpPr>
          <p:nvPr>
            <p:ph type="title"/>
          </p:nvPr>
        </p:nvSpPr>
        <p:spPr bwMode="auto">
          <a:xfrm>
            <a:off x="590550" y="266700"/>
            <a:ext cx="7791450" cy="11049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1143000" y="1790700"/>
            <a:ext cx="7772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8" name="Rectangle 10"/>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37899" name="Rectangle 11"/>
          <p:cNvSpPr>
            <a:spLocks noGrp="1" noChangeArrowheads="1"/>
          </p:cNvSpPr>
          <p:nvPr>
            <p:ph type="sldNum" sz="quarter" idx="4"/>
          </p:nvPr>
        </p:nvSpPr>
        <p:spPr bwMode="auto">
          <a:xfrm>
            <a:off x="0" y="64008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b="1">
                <a:solidFill>
                  <a:schemeClr val="bg2"/>
                </a:solidFill>
              </a:defRPr>
            </a:lvl1pPr>
          </a:lstStyle>
          <a:p>
            <a:pPr>
              <a:defRPr/>
            </a:pPr>
            <a:fld id="{DE8D248E-BE2C-41C1-8C75-040E6737CD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6" r:id="rId15"/>
  </p:sldLayoutIdLst>
  <p:transition>
    <p:random/>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Wingding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2.emf"/><Relationship Id="rId4" Type="http://schemas.openxmlformats.org/officeDocument/2006/relationships/oleObject" Target="../embeddings/oleObject14.bin"/></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53.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4.e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55.e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56.emf"/><Relationship Id="rId4" Type="http://schemas.openxmlformats.org/officeDocument/2006/relationships/oleObject" Target="../embeddings/oleObject18.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57.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jpeg"/><Relationship Id="rId2" Type="http://schemas.openxmlformats.org/officeDocument/2006/relationships/hyperlink" Target="http://www.google.com/imgres?imgurl=http://3.bp.blogspot.com/_qPRkRyYGvEg/TROg0386M8I/AAAAAAAAAoE/Do6rMDcstJI/s1600/clue-game.jpg&amp;imgrefurl=http://worthreadingit.blogspot.com/2010/12/clue-board-game-challenge-one-of-most.html&amp;h=334&amp;w=500&amp;sz=44&amp;tbnid=vzz_9GYie7lcUM:&amp;tbnh=87&amp;tbnw=130&amp;prev=/images?q=clue+game+characters&amp;zoom=1&amp;q=clue+game+characters&amp;usg=__sOScy7zEgdJKpLBaRaEjJSKSNsA=&amp;sa=X&amp;ei=dMliTc67EIa6sAOs06jdCA&amp;ved=0CBYQ9QEwAA" TargetMode="Externa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hyperlink" Target="http://www.free-mystery-detective-games.com/" TargetMode="External"/><Relationship Id="rId4" Type="http://schemas.openxmlformats.org/officeDocument/2006/relationships/image" Target="../media/image59.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87.emf"/></Relationships>
</file>

<file path=ppt/slides/_rels/slide165.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www.bstatler.co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hyperlink" Target="mailto:bstatler@pacbell.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co.ca.gov/ard_locrep_annual_financial.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gfoa.org/best-practice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3.emf"/><Relationship Id="rId4" Type="http://schemas.openxmlformats.org/officeDocument/2006/relationships/oleObject" Target="../embeddings/oleObject5.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4.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5.emf"/><Relationship Id="rId4" Type="http://schemas.openxmlformats.org/officeDocument/2006/relationships/oleObject" Target="../embeddings/oleObject7.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36.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7.emf"/><Relationship Id="rId4" Type="http://schemas.openxmlformats.org/officeDocument/2006/relationships/oleObject" Target="../embeddings/oleObject9.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8.emf"/><Relationship Id="rId4" Type="http://schemas.openxmlformats.org/officeDocument/2006/relationships/oleObject" Target="../embeddings/oleObject10.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9.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12.vml"/><Relationship Id="rId4" Type="http://schemas.openxmlformats.org/officeDocument/2006/relationships/image" Target="../media/image40.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1.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tabLst>
                <a:tab pos="6338888" algn="l"/>
              </a:tabLst>
            </a:pPr>
            <a:r>
              <a:rPr lang="en-US" sz="4000"/>
              <a:t>The Power of Fiscal Policies</a:t>
            </a:r>
            <a:br>
              <a:rPr lang="en-US" sz="4000"/>
            </a:br>
            <a:r>
              <a:rPr lang="en-US" sz="3200" i="1">
                <a:solidFill>
                  <a:schemeClr val="tx1"/>
                </a:solidFill>
              </a:rPr>
              <a:t>Protecting Your Long-Term Fiscal Health</a:t>
            </a:r>
            <a:endParaRPr lang="en-US" sz="4000"/>
          </a:p>
        </p:txBody>
      </p:sp>
      <p:sp>
        <p:nvSpPr>
          <p:cNvPr id="4099" name="Text Box 3"/>
          <p:cNvSpPr txBox="1">
            <a:spLocks noChangeArrowheads="1"/>
          </p:cNvSpPr>
          <p:nvPr/>
        </p:nvSpPr>
        <p:spPr bwMode="auto">
          <a:xfrm>
            <a:off x="2133600" y="6096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endParaRPr lang="en-US"/>
          </a:p>
        </p:txBody>
      </p:sp>
      <p:sp>
        <p:nvSpPr>
          <p:cNvPr id="4100" name="Text Box 4"/>
          <p:cNvSpPr txBox="1">
            <a:spLocks noChangeArrowheads="1"/>
          </p:cNvSpPr>
          <p:nvPr/>
        </p:nvSpPr>
        <p:spPr bwMode="auto">
          <a:xfrm>
            <a:off x="3488267" y="838200"/>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800" dirty="0"/>
              <a:t>Financial Management Skills</a:t>
            </a:r>
          </a:p>
        </p:txBody>
      </p:sp>
      <p:graphicFrame>
        <p:nvGraphicFramePr>
          <p:cNvPr id="4101" name="Object 5"/>
          <p:cNvGraphicFramePr>
            <a:graphicFrameLocks noChangeAspect="1"/>
          </p:cNvGraphicFramePr>
          <p:nvPr/>
        </p:nvGraphicFramePr>
        <p:xfrm>
          <a:off x="1905000" y="609600"/>
          <a:ext cx="1524000" cy="1273175"/>
        </p:xfrm>
        <a:graphic>
          <a:graphicData uri="http://schemas.openxmlformats.org/presentationml/2006/ole">
            <mc:AlternateContent xmlns:mc="http://schemas.openxmlformats.org/markup-compatibility/2006">
              <mc:Choice xmlns:v="urn:schemas-microsoft-com:vml" Requires="v">
                <p:oleObj spid="_x0000_s4168" name="Photo Editor Photo" r:id="rId4" imgW="5219048" imgH="4352381" progId="MSPhotoEd.3">
                  <p:embed/>
                </p:oleObj>
              </mc:Choice>
              <mc:Fallback>
                <p:oleObj name="Photo Editor Photo" r:id="rId4" imgW="5219048" imgH="4352381" progId="MSPhotoEd.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09600"/>
                        <a:ext cx="15240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28800" y="4267200"/>
            <a:ext cx="6629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C91E6AF-8E4D-4486-A87A-9046F2F13EA7}" type="slidenum">
              <a:rPr lang="en-US" sz="1400" smtClean="0">
                <a:solidFill>
                  <a:schemeClr val="bg2"/>
                </a:solidFill>
              </a:rPr>
              <a:pPr/>
              <a:t>10</a:t>
            </a:fld>
            <a:endParaRPr lang="en-US" sz="1400">
              <a:solidFill>
                <a:schemeClr val="bg2"/>
              </a:solidFill>
            </a:endParaRPr>
          </a:p>
        </p:txBody>
      </p:sp>
      <p:sp>
        <p:nvSpPr>
          <p:cNvPr id="13315" name="Rectangle 4"/>
          <p:cNvSpPr>
            <a:spLocks noGrp="1" noChangeArrowheads="1"/>
          </p:cNvSpPr>
          <p:nvPr>
            <p:ph type="title"/>
          </p:nvPr>
        </p:nvSpPr>
        <p:spPr/>
        <p:txBody>
          <a:bodyPr/>
          <a:lstStyle/>
          <a:p>
            <a:r>
              <a:rPr lang="en-US"/>
              <a:t>When do fiscal challenges arise? </a:t>
            </a:r>
          </a:p>
        </p:txBody>
      </p:sp>
      <p:sp>
        <p:nvSpPr>
          <p:cNvPr id="403461" name="Rectangle 5"/>
          <p:cNvSpPr>
            <a:spLocks noGrp="1" noChangeArrowheads="1"/>
          </p:cNvSpPr>
          <p:nvPr>
            <p:ph type="body" idx="1"/>
          </p:nvPr>
        </p:nvSpPr>
        <p:spPr/>
        <p:txBody>
          <a:bodyPr/>
          <a:lstStyle/>
          <a:p>
            <a:r>
              <a:rPr lang="en-US"/>
              <a:t>Roots of fiscal adversity for most governments take hold in the good times, by making commitments that are not sustainable</a:t>
            </a:r>
          </a:p>
          <a:p>
            <a:r>
              <a:rPr lang="en-US"/>
              <a:t>Rarely in the bad times, when most agencies act on the “First Rule of Holes”</a:t>
            </a:r>
          </a:p>
          <a:p>
            <a:pPr lvl="1"/>
            <a:r>
              <a:rPr lang="en-US"/>
              <a:t>When you find yourself in one, stop digging.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3461">
                                            <p:txEl>
                                              <p:pRg st="1" end="1"/>
                                            </p:txEl>
                                          </p:spTgt>
                                        </p:tgtEl>
                                        <p:attrNameLst>
                                          <p:attrName>style.visibility</p:attrName>
                                        </p:attrNameLst>
                                      </p:cBhvr>
                                      <p:to>
                                        <p:strVal val="visible"/>
                                      </p:to>
                                    </p:set>
                                    <p:anim calcmode="lin" valueType="num">
                                      <p:cBhvr additive="base">
                                        <p:cTn id="7" dur="500" fill="hold"/>
                                        <p:tgtEl>
                                          <p:spTgt spid="40346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3461">
                                            <p:txEl>
                                              <p:pRg st="2" end="2"/>
                                            </p:txEl>
                                          </p:spTgt>
                                        </p:tgtEl>
                                        <p:attrNameLst>
                                          <p:attrName>style.visibility</p:attrName>
                                        </p:attrNameLst>
                                      </p:cBhvr>
                                      <p:to>
                                        <p:strVal val="visible"/>
                                      </p:to>
                                    </p:set>
                                    <p:anim calcmode="lin" valueType="num">
                                      <p:cBhvr additive="base">
                                        <p:cTn id="13" dur="500" fill="hold"/>
                                        <p:tgtEl>
                                          <p:spTgt spid="40346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34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9E963D7-C92F-4F5B-AC3E-D7FD48BD135D}" type="slidenum">
              <a:rPr lang="en-US" sz="1400" smtClean="0">
                <a:solidFill>
                  <a:schemeClr val="bg2"/>
                </a:solidFill>
              </a:rPr>
              <a:pPr/>
              <a:t>100</a:t>
            </a:fld>
            <a:endParaRPr lang="en-US" sz="1400">
              <a:solidFill>
                <a:schemeClr val="bg2"/>
              </a:solidFill>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457200"/>
            <a:ext cx="8229600"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5FFFD5E-2DEE-426A-BE8D-BB281E2D0B7B}" type="slidenum">
              <a:rPr lang="en-US" sz="1400" smtClean="0">
                <a:solidFill>
                  <a:schemeClr val="bg2"/>
                </a:solidFill>
              </a:rPr>
              <a:pPr/>
              <a:t>101</a:t>
            </a:fld>
            <a:endParaRPr lang="en-US" sz="1400">
              <a:solidFill>
                <a:schemeClr val="bg2"/>
              </a:solidFill>
            </a:endParaRPr>
          </a:p>
        </p:txBody>
      </p:sp>
      <p:pic>
        <p:nvPicPr>
          <p:cNvPr id="10240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457200"/>
            <a:ext cx="8153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FA6348F-6D8A-4563-848D-4CD1C4F4B3EC}" type="slidenum">
              <a:rPr lang="en-US" sz="1400" smtClean="0">
                <a:solidFill>
                  <a:schemeClr val="bg2"/>
                </a:solidFill>
              </a:rPr>
              <a:pPr/>
              <a:t>102</a:t>
            </a:fld>
            <a:endParaRPr lang="en-US" sz="1400">
              <a:solidFill>
                <a:schemeClr val="bg2"/>
              </a:solidFill>
            </a:endParaRPr>
          </a:p>
        </p:txBody>
      </p:sp>
      <p:pic>
        <p:nvPicPr>
          <p:cNvPr id="10342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57200"/>
            <a:ext cx="82296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1447800" y="2286000"/>
            <a:ext cx="7010400" cy="1143000"/>
          </a:xfrm>
        </p:spPr>
        <p:txBody>
          <a:bodyPr/>
          <a:lstStyle/>
          <a:p>
            <a:pPr algn="ctr"/>
            <a:r>
              <a:rPr lang="en-US" sz="3600"/>
              <a:t>Quick Examples of Using Pie Charts</a:t>
            </a:r>
            <a:br>
              <a:rPr lang="en-US" sz="3600"/>
            </a:br>
            <a:r>
              <a:rPr lang="en-US" sz="3600"/>
              <a:t>and Bar Graphs</a:t>
            </a:r>
          </a:p>
        </p:txBody>
      </p:sp>
      <p:sp>
        <p:nvSpPr>
          <p:cNvPr id="104451" name="Rectangle 3"/>
          <p:cNvSpPr>
            <a:spLocks noGrp="1" noChangeArrowheads="1"/>
          </p:cNvSpPr>
          <p:nvPr>
            <p:ph type="subTitle" idx="1"/>
          </p:nvPr>
        </p:nvSpPr>
        <p:spPr>
          <a:xfrm>
            <a:off x="1524000" y="4114800"/>
            <a:ext cx="6858000" cy="1752600"/>
          </a:xfrm>
        </p:spPr>
        <p:txBody>
          <a:bodyPr/>
          <a:lstStyle/>
          <a:p>
            <a:r>
              <a:rPr lang="en-US"/>
              <a:t>Other than for just financial stuff</a:t>
            </a:r>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2FC6B9D-7F1A-43E0-9543-3CED737E0690}" type="slidenum">
              <a:rPr lang="en-US" sz="1400" smtClean="0">
                <a:solidFill>
                  <a:schemeClr val="bg2"/>
                </a:solidFill>
              </a:rPr>
              <a:pPr/>
              <a:t>104</a:t>
            </a:fld>
            <a:endParaRPr lang="en-US" sz="1400">
              <a:solidFill>
                <a:schemeClr val="bg2"/>
              </a:solidFill>
            </a:endParaRPr>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533400"/>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DC1E50F-D788-4F25-AC39-DEAEC43D3622}" type="slidenum">
              <a:rPr lang="en-US" sz="1400" smtClean="0">
                <a:solidFill>
                  <a:schemeClr val="bg2"/>
                </a:solidFill>
              </a:rPr>
              <a:pPr/>
              <a:t>105</a:t>
            </a:fld>
            <a:endParaRPr lang="en-US" sz="1400">
              <a:solidFill>
                <a:schemeClr val="bg2"/>
              </a:solidFill>
            </a:endParaRPr>
          </a:p>
        </p:txBody>
      </p:sp>
      <p:sp>
        <p:nvSpPr>
          <p:cNvPr id="106499" name="AutoShape 2" descr="2A9FFA6F02244871BF34E842904FC666@jbt"/>
          <p:cNvSpPr>
            <a:spLocks noChangeAspect="1" noChangeArrowheads="1"/>
          </p:cNvSpPr>
          <p:nvPr/>
        </p:nvSpPr>
        <p:spPr bwMode="auto">
          <a:xfrm>
            <a:off x="2190750" y="1776413"/>
            <a:ext cx="4762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6500" name="AutoShape 3" descr="2A9FFA6F02244871BF34E842904FC666@jbt"/>
          <p:cNvSpPr>
            <a:spLocks noChangeAspect="1" noChangeArrowheads="1"/>
          </p:cNvSpPr>
          <p:nvPr/>
        </p:nvSpPr>
        <p:spPr bwMode="auto">
          <a:xfrm>
            <a:off x="2190750" y="1776413"/>
            <a:ext cx="4762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6501" name="AutoShape 4" descr="2A9FFA6F02244871BF34E842904FC666@jbt"/>
          <p:cNvSpPr>
            <a:spLocks noChangeAspect="1" noChangeArrowheads="1"/>
          </p:cNvSpPr>
          <p:nvPr/>
        </p:nvSpPr>
        <p:spPr bwMode="auto">
          <a:xfrm>
            <a:off x="2190750" y="1776413"/>
            <a:ext cx="4762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650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81000"/>
            <a:ext cx="80010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19B5D8B-D72E-466C-84B9-13555ED9041C}" type="slidenum">
              <a:rPr lang="en-US" sz="1400" smtClean="0">
                <a:solidFill>
                  <a:schemeClr val="bg2"/>
                </a:solidFill>
              </a:rPr>
              <a:pPr/>
              <a:t>106</a:t>
            </a:fld>
            <a:endParaRPr lang="en-US" sz="1400">
              <a:solidFill>
                <a:schemeClr val="bg2"/>
              </a:solidFill>
            </a:endParaRPr>
          </a:p>
        </p:txBody>
      </p:sp>
      <p:sp>
        <p:nvSpPr>
          <p:cNvPr id="107523" name="AutoShape 2" descr="307EE621F8444AACB01A6E4CEF4F9EF8@jbt"/>
          <p:cNvSpPr>
            <a:spLocks noChangeAspect="1" noChangeArrowheads="1"/>
          </p:cNvSpPr>
          <p:nvPr/>
        </p:nvSpPr>
        <p:spPr bwMode="auto">
          <a:xfrm>
            <a:off x="2195513" y="1243013"/>
            <a:ext cx="47529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752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304800"/>
            <a:ext cx="67818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E5361C8-9753-4382-A996-5C959203179A}" type="slidenum">
              <a:rPr lang="en-US" sz="1400" smtClean="0">
                <a:solidFill>
                  <a:schemeClr val="bg2"/>
                </a:solidFill>
              </a:rPr>
              <a:pPr/>
              <a:t>107</a:t>
            </a:fld>
            <a:endParaRPr lang="en-US" sz="1400">
              <a:solidFill>
                <a:schemeClr val="bg2"/>
              </a:solidFill>
            </a:endParaRPr>
          </a:p>
        </p:txBody>
      </p:sp>
      <p:pic>
        <p:nvPicPr>
          <p:cNvPr id="10854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533400"/>
            <a:ext cx="739140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F051FF9-D541-4277-A556-E1A72C5AD656}" type="slidenum">
              <a:rPr lang="en-US" sz="1400" smtClean="0">
                <a:solidFill>
                  <a:schemeClr val="bg2"/>
                </a:solidFill>
              </a:rPr>
              <a:pPr/>
              <a:t>108</a:t>
            </a:fld>
            <a:endParaRPr lang="en-US" sz="1400">
              <a:solidFill>
                <a:schemeClr val="bg2"/>
              </a:solidFill>
            </a:endParaRPr>
          </a:p>
        </p:txBody>
      </p:sp>
      <p:pic>
        <p:nvPicPr>
          <p:cNvPr id="10957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457200"/>
            <a:ext cx="7772400" cy="591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D41291E-22B2-43EE-9821-25933EF17782}" type="slidenum">
              <a:rPr lang="en-US" sz="1400" smtClean="0">
                <a:solidFill>
                  <a:schemeClr val="bg2"/>
                </a:solidFill>
              </a:rPr>
              <a:pPr/>
              <a:t>109</a:t>
            </a:fld>
            <a:endParaRPr lang="en-US" sz="1400">
              <a:solidFill>
                <a:schemeClr val="bg2"/>
              </a:solidFill>
            </a:endParaRPr>
          </a:p>
        </p:txBody>
      </p:sp>
      <p:sp>
        <p:nvSpPr>
          <p:cNvPr id="110595" name="Rectangle 2"/>
          <p:cNvSpPr>
            <a:spLocks noGrp="1" noChangeArrowheads="1"/>
          </p:cNvSpPr>
          <p:nvPr>
            <p:ph type="title"/>
          </p:nvPr>
        </p:nvSpPr>
        <p:spPr/>
        <p:txBody>
          <a:bodyPr/>
          <a:lstStyle/>
          <a:p>
            <a:r>
              <a:rPr lang="en-US"/>
              <a:t>Variance Analysis</a:t>
            </a:r>
          </a:p>
        </p:txBody>
      </p:sp>
      <p:sp>
        <p:nvSpPr>
          <p:cNvPr id="110596" name="Rectangle 3"/>
          <p:cNvSpPr>
            <a:spLocks noGrp="1" noChangeArrowheads="1"/>
          </p:cNvSpPr>
          <p:nvPr>
            <p:ph type="body" idx="1"/>
          </p:nvPr>
        </p:nvSpPr>
        <p:spPr/>
        <p:txBody>
          <a:bodyPr/>
          <a:lstStyle/>
          <a:p>
            <a:r>
              <a:rPr lang="en-US"/>
              <a:t>What did you expect?</a:t>
            </a:r>
          </a:p>
          <a:p>
            <a:pPr lvl="1"/>
            <a:r>
              <a:rPr lang="en-US"/>
              <a:t>How does the actual result compare with what you expected?</a:t>
            </a:r>
          </a:p>
          <a:p>
            <a:pPr lvl="1"/>
            <a:r>
              <a:rPr lang="en-US"/>
              <a:t>Why is it different?</a:t>
            </a:r>
          </a:p>
          <a:p>
            <a:pPr lvl="1"/>
            <a:r>
              <a:rPr lang="en-US"/>
              <a:t>What’s it mean?  </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8A7233F-AF89-478B-BCE4-AEE59EA3B4E3}" type="slidenum">
              <a:rPr lang="en-US" sz="1400" smtClean="0">
                <a:solidFill>
                  <a:schemeClr val="bg2"/>
                </a:solidFill>
              </a:rPr>
              <a:pPr/>
              <a:t>11</a:t>
            </a:fld>
            <a:endParaRPr lang="en-US" sz="1400">
              <a:solidFill>
                <a:schemeClr val="bg2"/>
              </a:solidFill>
            </a:endParaRPr>
          </a:p>
        </p:txBody>
      </p:sp>
      <p:sp>
        <p:nvSpPr>
          <p:cNvPr id="14339" name="Rectangle 2"/>
          <p:cNvSpPr>
            <a:spLocks noGrp="1" noChangeArrowheads="1"/>
          </p:cNvSpPr>
          <p:nvPr>
            <p:ph type="title"/>
          </p:nvPr>
        </p:nvSpPr>
        <p:spPr/>
        <p:txBody>
          <a:bodyPr/>
          <a:lstStyle/>
          <a:p>
            <a:r>
              <a:rPr lang="en-US"/>
              <a:t>Both Preventative and Curative</a:t>
            </a:r>
          </a:p>
        </p:txBody>
      </p:sp>
      <p:sp>
        <p:nvSpPr>
          <p:cNvPr id="14340" name="Rectangle 3"/>
          <p:cNvSpPr>
            <a:spLocks noGrp="1" noChangeArrowheads="1"/>
          </p:cNvSpPr>
          <p:nvPr>
            <p:ph type="body" idx="1"/>
          </p:nvPr>
        </p:nvSpPr>
        <p:spPr/>
        <p:txBody>
          <a:bodyPr/>
          <a:lstStyle/>
          <a:p>
            <a:r>
              <a:rPr lang="en-US"/>
              <a:t>Clearly articulated policies help prevent problems from arising in the good times.</a:t>
            </a:r>
          </a:p>
          <a:p>
            <a:r>
              <a:rPr lang="en-US"/>
              <a:t>And help respond to bad times when they do occur.</a:t>
            </a:r>
          </a:p>
        </p:txBody>
      </p:sp>
    </p:spTree>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2E42048-ED83-4BC5-BFD9-E74A60283342}" type="slidenum">
              <a:rPr lang="en-US" sz="1400" smtClean="0">
                <a:solidFill>
                  <a:schemeClr val="bg2"/>
                </a:solidFill>
              </a:rPr>
              <a:pPr/>
              <a:t>110</a:t>
            </a:fld>
            <a:endParaRPr lang="en-US" sz="1400">
              <a:solidFill>
                <a:schemeClr val="bg2"/>
              </a:solidFill>
            </a:endParaRPr>
          </a:p>
        </p:txBody>
      </p:sp>
      <p:sp>
        <p:nvSpPr>
          <p:cNvPr id="111619" name="Rectangle 2"/>
          <p:cNvSpPr>
            <a:spLocks noGrp="1" noChangeArrowheads="1"/>
          </p:cNvSpPr>
          <p:nvPr>
            <p:ph type="title"/>
          </p:nvPr>
        </p:nvSpPr>
        <p:spPr/>
        <p:txBody>
          <a:bodyPr/>
          <a:lstStyle/>
          <a:p>
            <a:r>
              <a:rPr lang="en-US"/>
              <a:t>Variance Analysis</a:t>
            </a:r>
          </a:p>
        </p:txBody>
      </p:sp>
      <p:graphicFrame>
        <p:nvGraphicFramePr>
          <p:cNvPr id="111620" name="Object 3"/>
          <p:cNvGraphicFramePr>
            <a:graphicFrameLocks noChangeAspect="1"/>
          </p:cNvGraphicFramePr>
          <p:nvPr/>
        </p:nvGraphicFramePr>
        <p:xfrm>
          <a:off x="609600" y="1905000"/>
          <a:ext cx="8135938" cy="3316288"/>
        </p:xfrm>
        <a:graphic>
          <a:graphicData uri="http://schemas.openxmlformats.org/presentationml/2006/ole">
            <mc:AlternateContent xmlns:mc="http://schemas.openxmlformats.org/markup-compatibility/2006">
              <mc:Choice xmlns:v="urn:schemas-microsoft-com:vml" Requires="v">
                <p:oleObj spid="_x0000_s111645" name="Worksheet" r:id="rId4" imgW="2838554" imgH="1162141" progId="Excel.Sheet.8">
                  <p:embed/>
                </p:oleObj>
              </mc:Choice>
              <mc:Fallback>
                <p:oleObj name="Worksheet" r:id="rId4" imgW="2838554" imgH="1162141"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8135938" cy="3316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1" name="Text Box 4"/>
          <p:cNvSpPr txBox="1">
            <a:spLocks noChangeArrowheads="1"/>
          </p:cNvSpPr>
          <p:nvPr/>
        </p:nvSpPr>
        <p:spPr bwMode="auto">
          <a:xfrm>
            <a:off x="1447800" y="5562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i="1"/>
              <a:t>* Includes encumbrances of $571,000.</a:t>
            </a:r>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78B3872-89C5-4400-9E04-CECFB19DDA58}" type="slidenum">
              <a:rPr lang="en-US" sz="1400" smtClean="0">
                <a:solidFill>
                  <a:schemeClr val="bg2"/>
                </a:solidFill>
              </a:rPr>
              <a:pPr/>
              <a:t>111</a:t>
            </a:fld>
            <a:endParaRPr lang="en-US" sz="1400">
              <a:solidFill>
                <a:schemeClr val="bg2"/>
              </a:solidFill>
            </a:endParaRPr>
          </a:p>
        </p:txBody>
      </p:sp>
      <p:sp>
        <p:nvSpPr>
          <p:cNvPr id="112643" name="Rectangle 2"/>
          <p:cNvSpPr>
            <a:spLocks noGrp="1" noChangeArrowheads="1"/>
          </p:cNvSpPr>
          <p:nvPr>
            <p:ph type="title"/>
          </p:nvPr>
        </p:nvSpPr>
        <p:spPr/>
        <p:txBody>
          <a:bodyPr/>
          <a:lstStyle/>
          <a:p>
            <a:r>
              <a:rPr lang="en-US"/>
              <a:t>Variance Analysis</a:t>
            </a:r>
          </a:p>
        </p:txBody>
      </p:sp>
      <p:graphicFrame>
        <p:nvGraphicFramePr>
          <p:cNvPr id="112644" name="Object 3"/>
          <p:cNvGraphicFramePr>
            <a:graphicFrameLocks noChangeAspect="1"/>
          </p:cNvGraphicFramePr>
          <p:nvPr/>
        </p:nvGraphicFramePr>
        <p:xfrm>
          <a:off x="609600" y="1752600"/>
          <a:ext cx="8183563" cy="3124200"/>
        </p:xfrm>
        <a:graphic>
          <a:graphicData uri="http://schemas.openxmlformats.org/presentationml/2006/ole">
            <mc:AlternateContent xmlns:mc="http://schemas.openxmlformats.org/markup-compatibility/2006">
              <mc:Choice xmlns:v="urn:schemas-microsoft-com:vml" Requires="v">
                <p:oleObj spid="_x0000_s112669" name="Worksheet" r:id="rId3" imgW="4314749" imgH="1666951" progId="Excel.Sheet.8">
                  <p:embed/>
                </p:oleObj>
              </mc:Choice>
              <mc:Fallback>
                <p:oleObj name="Worksheet" r:id="rId3" imgW="4314749" imgH="166695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8183563" cy="3124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5" name="Text Box 4"/>
          <p:cNvSpPr txBox="1">
            <a:spLocks noChangeArrowheads="1"/>
          </p:cNvSpPr>
          <p:nvPr/>
        </p:nvSpPr>
        <p:spPr bwMode="auto">
          <a:xfrm>
            <a:off x="1524000" y="51816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 Includes encumbrances of $571,000.</a:t>
            </a:r>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9DFF8D2-DCF4-428D-B6CA-D78038D5E37E}" type="slidenum">
              <a:rPr lang="en-US" sz="1400" smtClean="0">
                <a:solidFill>
                  <a:schemeClr val="bg2"/>
                </a:solidFill>
              </a:rPr>
              <a:pPr/>
              <a:t>112</a:t>
            </a:fld>
            <a:endParaRPr lang="en-US" sz="1400">
              <a:solidFill>
                <a:schemeClr val="bg2"/>
              </a:solidFill>
            </a:endParaRPr>
          </a:p>
        </p:txBody>
      </p:sp>
      <p:sp>
        <p:nvSpPr>
          <p:cNvPr id="113667" name="Rectangle 2"/>
          <p:cNvSpPr>
            <a:spLocks noGrp="1" noChangeArrowheads="1"/>
          </p:cNvSpPr>
          <p:nvPr>
            <p:ph type="title"/>
          </p:nvPr>
        </p:nvSpPr>
        <p:spPr/>
        <p:txBody>
          <a:bodyPr/>
          <a:lstStyle/>
          <a:p>
            <a:r>
              <a:rPr lang="en-US"/>
              <a:t>Or …</a:t>
            </a:r>
          </a:p>
        </p:txBody>
      </p:sp>
      <p:graphicFrame>
        <p:nvGraphicFramePr>
          <p:cNvPr id="113668" name="Object 3"/>
          <p:cNvGraphicFramePr>
            <a:graphicFrameLocks noChangeAspect="1"/>
          </p:cNvGraphicFramePr>
          <p:nvPr/>
        </p:nvGraphicFramePr>
        <p:xfrm>
          <a:off x="604838" y="1758950"/>
          <a:ext cx="8201025" cy="3165475"/>
        </p:xfrm>
        <a:graphic>
          <a:graphicData uri="http://schemas.openxmlformats.org/presentationml/2006/ole">
            <mc:AlternateContent xmlns:mc="http://schemas.openxmlformats.org/markup-compatibility/2006">
              <mc:Choice xmlns:v="urn:schemas-microsoft-com:vml" Requires="v">
                <p:oleObj spid="_x0000_s113693" name="Worksheet" r:id="rId3" imgW="4314749" imgH="1666951" progId="Excel.Sheet.8">
                  <p:embed/>
                </p:oleObj>
              </mc:Choice>
              <mc:Fallback>
                <p:oleObj name="Worksheet" r:id="rId3" imgW="4314749" imgH="166695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1758950"/>
                        <a:ext cx="8201025" cy="31654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69" name="Text Box 4"/>
          <p:cNvSpPr txBox="1">
            <a:spLocks noChangeArrowheads="1"/>
          </p:cNvSpPr>
          <p:nvPr/>
        </p:nvSpPr>
        <p:spPr bwMode="auto">
          <a:xfrm>
            <a:off x="1524000" y="51816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i="1"/>
              <a:t>* Includes encumbrances of $571,000.</a:t>
            </a:r>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EDCADF8-069C-4703-90E6-8E2F460F01E9}" type="slidenum">
              <a:rPr lang="en-US" sz="1400" smtClean="0">
                <a:solidFill>
                  <a:schemeClr val="bg2"/>
                </a:solidFill>
              </a:rPr>
              <a:pPr/>
              <a:t>113</a:t>
            </a:fld>
            <a:endParaRPr lang="en-US" sz="1400">
              <a:solidFill>
                <a:schemeClr val="bg2"/>
              </a:solidFill>
            </a:endParaRPr>
          </a:p>
        </p:txBody>
      </p:sp>
      <p:sp>
        <p:nvSpPr>
          <p:cNvPr id="114691" name="Rectangle 2"/>
          <p:cNvSpPr>
            <a:spLocks noGrp="1" noChangeArrowheads="1"/>
          </p:cNvSpPr>
          <p:nvPr>
            <p:ph type="title"/>
          </p:nvPr>
        </p:nvSpPr>
        <p:spPr/>
        <p:txBody>
          <a:bodyPr/>
          <a:lstStyle/>
          <a:p>
            <a:r>
              <a:rPr lang="en-US"/>
              <a:t>Variance Analysis</a:t>
            </a:r>
          </a:p>
        </p:txBody>
      </p:sp>
      <p:graphicFrame>
        <p:nvGraphicFramePr>
          <p:cNvPr id="114692" name="Object 3"/>
          <p:cNvGraphicFramePr>
            <a:graphicFrameLocks/>
          </p:cNvGraphicFramePr>
          <p:nvPr/>
        </p:nvGraphicFramePr>
        <p:xfrm>
          <a:off x="609600" y="1676400"/>
          <a:ext cx="7696200" cy="4648200"/>
        </p:xfrm>
        <a:graphic>
          <a:graphicData uri="http://schemas.openxmlformats.org/presentationml/2006/ole">
            <mc:AlternateContent xmlns:mc="http://schemas.openxmlformats.org/markup-compatibility/2006">
              <mc:Choice xmlns:v="urn:schemas-microsoft-com:vml" Requires="v">
                <p:oleObj spid="_x0000_s114716" name="Worksheet" r:id="rId3" imgW="6334193" imgH="4124310" progId="Excel.Sheet.8">
                  <p:embed/>
                </p:oleObj>
              </mc:Choice>
              <mc:Fallback>
                <p:oleObj name="Worksheet" r:id="rId3" imgW="6334193" imgH="4124310" progId="Excel.Shee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7696200" cy="464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29DB4C2-CE21-416B-B76F-6D13E08B3DC8}" type="slidenum">
              <a:rPr lang="en-US" sz="1400" smtClean="0">
                <a:solidFill>
                  <a:schemeClr val="bg2"/>
                </a:solidFill>
              </a:rPr>
              <a:pPr/>
              <a:t>114</a:t>
            </a:fld>
            <a:endParaRPr lang="en-US" sz="1400">
              <a:solidFill>
                <a:schemeClr val="bg2"/>
              </a:solidFill>
            </a:endParaRPr>
          </a:p>
        </p:txBody>
      </p:sp>
      <p:sp>
        <p:nvSpPr>
          <p:cNvPr id="115715" name="Rectangle 2"/>
          <p:cNvSpPr>
            <a:spLocks noGrp="1" noChangeArrowheads="1"/>
          </p:cNvSpPr>
          <p:nvPr>
            <p:ph type="title"/>
          </p:nvPr>
        </p:nvSpPr>
        <p:spPr/>
        <p:txBody>
          <a:bodyPr/>
          <a:lstStyle/>
          <a:p>
            <a:r>
              <a:rPr lang="en-US"/>
              <a:t>Variance Analysis</a:t>
            </a:r>
          </a:p>
        </p:txBody>
      </p:sp>
      <p:graphicFrame>
        <p:nvGraphicFramePr>
          <p:cNvPr id="115716" name="Object 3"/>
          <p:cNvGraphicFramePr>
            <a:graphicFrameLocks/>
          </p:cNvGraphicFramePr>
          <p:nvPr/>
        </p:nvGraphicFramePr>
        <p:xfrm>
          <a:off x="609600" y="1676400"/>
          <a:ext cx="8001000" cy="4495800"/>
        </p:xfrm>
        <a:graphic>
          <a:graphicData uri="http://schemas.openxmlformats.org/presentationml/2006/ole">
            <mc:AlternateContent xmlns:mc="http://schemas.openxmlformats.org/markup-compatibility/2006">
              <mc:Choice xmlns:v="urn:schemas-microsoft-com:vml" Requires="v">
                <p:oleObj spid="_x0000_s115740" name="Worksheet" r:id="rId4" imgW="5715000" imgH="3457651" progId="Excel.Sheet.8">
                  <p:embed/>
                </p:oleObj>
              </mc:Choice>
              <mc:Fallback>
                <p:oleObj name="Worksheet" r:id="rId4" imgW="5715000" imgH="3457651"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76400"/>
                        <a:ext cx="8001000" cy="449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684DDFC-DF68-44E5-A04D-A515BBFDB54A}" type="slidenum">
              <a:rPr lang="en-US" sz="1400" smtClean="0">
                <a:solidFill>
                  <a:schemeClr val="bg2"/>
                </a:solidFill>
              </a:rPr>
              <a:pPr/>
              <a:t>115</a:t>
            </a:fld>
            <a:endParaRPr lang="en-US" sz="1400">
              <a:solidFill>
                <a:schemeClr val="bg2"/>
              </a:solidFill>
            </a:endParaRPr>
          </a:p>
        </p:txBody>
      </p:sp>
      <p:sp>
        <p:nvSpPr>
          <p:cNvPr id="116739" name="Rectangle 2"/>
          <p:cNvSpPr>
            <a:spLocks noGrp="1" noChangeArrowheads="1"/>
          </p:cNvSpPr>
          <p:nvPr>
            <p:ph type="title"/>
          </p:nvPr>
        </p:nvSpPr>
        <p:spPr/>
        <p:txBody>
          <a:bodyPr/>
          <a:lstStyle/>
          <a:p>
            <a:r>
              <a:rPr lang="en-US"/>
              <a:t>Variance Analysis</a:t>
            </a:r>
          </a:p>
        </p:txBody>
      </p:sp>
      <p:graphicFrame>
        <p:nvGraphicFramePr>
          <p:cNvPr id="116740" name="Object 3"/>
          <p:cNvGraphicFramePr>
            <a:graphicFrameLocks/>
          </p:cNvGraphicFramePr>
          <p:nvPr/>
        </p:nvGraphicFramePr>
        <p:xfrm>
          <a:off x="609600" y="1676400"/>
          <a:ext cx="7770813" cy="4438650"/>
        </p:xfrm>
        <a:graphic>
          <a:graphicData uri="http://schemas.openxmlformats.org/presentationml/2006/ole">
            <mc:AlternateContent xmlns:mc="http://schemas.openxmlformats.org/markup-compatibility/2006">
              <mc:Choice xmlns:v="urn:schemas-microsoft-com:vml" Requires="v">
                <p:oleObj spid="_x0000_s116764" name="Worksheet" r:id="rId3" imgW="6229502" imgH="3543300" progId="Excel.Sheet.8">
                  <p:embed/>
                </p:oleObj>
              </mc:Choice>
              <mc:Fallback>
                <p:oleObj name="Worksheet" r:id="rId3" imgW="6229502" imgH="3543300" progId="Excel.Shee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7770813" cy="4438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DA19B2D-036A-4D85-9D0D-94F9383E5A5A}" type="slidenum">
              <a:rPr lang="en-US" sz="1400" smtClean="0">
                <a:solidFill>
                  <a:schemeClr val="bg2"/>
                </a:solidFill>
              </a:rPr>
              <a:pPr/>
              <a:t>116</a:t>
            </a:fld>
            <a:endParaRPr lang="en-US" sz="1400">
              <a:solidFill>
                <a:schemeClr val="bg2"/>
              </a:solidFill>
            </a:endParaRPr>
          </a:p>
        </p:txBody>
      </p:sp>
      <p:sp>
        <p:nvSpPr>
          <p:cNvPr id="117763" name="Rectangle 2"/>
          <p:cNvSpPr>
            <a:spLocks noGrp="1" noChangeArrowheads="1"/>
          </p:cNvSpPr>
          <p:nvPr>
            <p:ph type="title"/>
          </p:nvPr>
        </p:nvSpPr>
        <p:spPr/>
        <p:txBody>
          <a:bodyPr/>
          <a:lstStyle/>
          <a:p>
            <a:r>
              <a:rPr lang="en-US" sz="4000">
                <a:solidFill>
                  <a:schemeClr val="hlink"/>
                </a:solidFill>
                <a:sym typeface="Wingdings" pitchFamily="2" charset="2"/>
              </a:rPr>
              <a:t></a:t>
            </a:r>
            <a:r>
              <a:rPr lang="en-US" sz="3600"/>
              <a:t> Results Aren’t What You Expected</a:t>
            </a:r>
          </a:p>
        </p:txBody>
      </p:sp>
      <p:sp>
        <p:nvSpPr>
          <p:cNvPr id="535555" name="Rectangle 3"/>
          <p:cNvSpPr>
            <a:spLocks noGrp="1" noChangeArrowheads="1"/>
          </p:cNvSpPr>
          <p:nvPr>
            <p:ph type="body" idx="1"/>
          </p:nvPr>
        </p:nvSpPr>
        <p:spPr/>
        <p:txBody>
          <a:bodyPr/>
          <a:lstStyle/>
          <a:p>
            <a:r>
              <a:rPr lang="en-US"/>
              <a:t>Always assume you're right and the data's wrong.</a:t>
            </a:r>
          </a:p>
          <a:p>
            <a:pPr lvl="1"/>
            <a:r>
              <a:rPr lang="en-US"/>
              <a:t>See No. 2 for what to do if the data’s right.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5555">
                                            <p:txEl>
                                              <p:pRg st="1" end="1"/>
                                            </p:txEl>
                                          </p:spTgt>
                                        </p:tgtEl>
                                        <p:attrNameLst>
                                          <p:attrName>style.visibility</p:attrName>
                                        </p:attrNameLst>
                                      </p:cBhvr>
                                      <p:to>
                                        <p:strVal val="visible"/>
                                      </p:to>
                                    </p:set>
                                    <p:anim calcmode="lin" valueType="num">
                                      <p:cBhvr additive="base">
                                        <p:cTn id="7" dur="500" fill="hold"/>
                                        <p:tgtEl>
                                          <p:spTgt spid="5355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5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5A04E2A-F474-445D-A659-BBF76A956702}" type="slidenum">
              <a:rPr lang="en-US" sz="1400" smtClean="0">
                <a:solidFill>
                  <a:schemeClr val="bg2"/>
                </a:solidFill>
              </a:rPr>
              <a:pPr/>
              <a:t>117</a:t>
            </a:fld>
            <a:endParaRPr lang="en-US" sz="1400">
              <a:solidFill>
                <a:schemeClr val="bg2"/>
              </a:solidFill>
            </a:endParaRPr>
          </a:p>
        </p:txBody>
      </p:sp>
      <p:sp>
        <p:nvSpPr>
          <p:cNvPr id="118787" name="Rectangle 2"/>
          <p:cNvSpPr>
            <a:spLocks noGrp="1" noChangeArrowheads="1"/>
          </p:cNvSpPr>
          <p:nvPr>
            <p:ph type="title"/>
          </p:nvPr>
        </p:nvSpPr>
        <p:spPr/>
        <p:txBody>
          <a:bodyPr/>
          <a:lstStyle/>
          <a:p>
            <a:r>
              <a:rPr lang="en-US" sz="4000"/>
              <a:t>Financial reports and mystery novels</a:t>
            </a:r>
          </a:p>
        </p:txBody>
      </p:sp>
      <p:sp>
        <p:nvSpPr>
          <p:cNvPr id="118788" name="AutoShape 9" descr="Z">
            <a:hlinkClick r:id="rId2"/>
          </p:cNvPr>
          <p:cNvSpPr>
            <a:spLocks noChangeAspect="1" noChangeArrowheads="1"/>
          </p:cNvSpPr>
          <p:nvPr/>
        </p:nvSpPr>
        <p:spPr bwMode="auto">
          <a:xfrm>
            <a:off x="3962400" y="3019425"/>
            <a:ext cx="1219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789" name="AutoShape 11" descr="Z">
            <a:hlinkClick r:id="rId2"/>
          </p:cNvPr>
          <p:cNvSpPr>
            <a:spLocks noChangeAspect="1" noChangeArrowheads="1"/>
          </p:cNvSpPr>
          <p:nvPr/>
        </p:nvSpPr>
        <p:spPr bwMode="auto">
          <a:xfrm>
            <a:off x="3962400" y="3019425"/>
            <a:ext cx="1219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36589" name="Picture 13" descr="clue-ga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752600"/>
            <a:ext cx="47625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6601" name="Group 25"/>
          <p:cNvGrpSpPr>
            <a:grpSpLocks/>
          </p:cNvGrpSpPr>
          <p:nvPr/>
        </p:nvGrpSpPr>
        <p:grpSpPr bwMode="auto">
          <a:xfrm>
            <a:off x="228600" y="2819400"/>
            <a:ext cx="8763000" cy="2449513"/>
            <a:chOff x="144" y="1776"/>
            <a:chExt cx="5520" cy="1543"/>
          </a:xfrm>
        </p:grpSpPr>
        <p:pic>
          <p:nvPicPr>
            <p:cNvPr id="118798" name="Picture 19" descr="Who's your favorite classic Clue charac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 y="1872"/>
              <a:ext cx="5472" cy="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9" name="Oval 20"/>
            <p:cNvSpPr>
              <a:spLocks noChangeArrowheads="1"/>
            </p:cNvSpPr>
            <p:nvPr/>
          </p:nvSpPr>
          <p:spPr bwMode="auto">
            <a:xfrm>
              <a:off x="4512" y="1776"/>
              <a:ext cx="1152" cy="1488"/>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6599" name="Group 23"/>
          <p:cNvGrpSpPr>
            <a:grpSpLocks/>
          </p:cNvGrpSpPr>
          <p:nvPr/>
        </p:nvGrpSpPr>
        <p:grpSpPr bwMode="auto">
          <a:xfrm>
            <a:off x="685800" y="2438400"/>
            <a:ext cx="4114800" cy="3886200"/>
            <a:chOff x="432" y="1536"/>
            <a:chExt cx="2592" cy="2448"/>
          </a:xfrm>
        </p:grpSpPr>
        <p:pic>
          <p:nvPicPr>
            <p:cNvPr id="118796" name="Picture 17" descr="Clue Board Game Layout - 9 Rooms in Cluedo">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2" y="1536"/>
              <a:ext cx="2400" cy="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7" name="Oval 22"/>
            <p:cNvSpPr>
              <a:spLocks noChangeArrowheads="1"/>
            </p:cNvSpPr>
            <p:nvPr/>
          </p:nvSpPr>
          <p:spPr bwMode="auto">
            <a:xfrm>
              <a:off x="1872" y="3312"/>
              <a:ext cx="1152" cy="672"/>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6600" name="Group 24"/>
          <p:cNvGrpSpPr>
            <a:grpSpLocks/>
          </p:cNvGrpSpPr>
          <p:nvPr/>
        </p:nvGrpSpPr>
        <p:grpSpPr bwMode="auto">
          <a:xfrm>
            <a:off x="4800600" y="2667000"/>
            <a:ext cx="3571875" cy="3810000"/>
            <a:chOff x="3024" y="1680"/>
            <a:chExt cx="2250" cy="2400"/>
          </a:xfrm>
        </p:grpSpPr>
        <p:pic>
          <p:nvPicPr>
            <p:cNvPr id="118794" name="Picture 15" descr="The 6 Clue Weapons - Weapons in Cluedo Lis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24" y="1680"/>
              <a:ext cx="225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5" name="Oval 21"/>
            <p:cNvSpPr>
              <a:spLocks noChangeArrowheads="1"/>
            </p:cNvSpPr>
            <p:nvPr/>
          </p:nvSpPr>
          <p:spPr bwMode="auto">
            <a:xfrm>
              <a:off x="3648" y="2832"/>
              <a:ext cx="1008" cy="1248"/>
            </a:xfrm>
            <a:prstGeom prst="ellipse">
              <a:avLst/>
            </a:prstGeom>
            <a:noFill/>
            <a:ln w="25400">
              <a:solidFill>
                <a:schemeClr val="tx1"/>
              </a:solidFill>
              <a:round/>
              <a:headEnd/>
              <a:tailEnd/>
            </a:ln>
            <a:effectLst/>
            <a:extLst>
              <a:ext uri="{909E8E84-426E-40DD-AFC4-6F175D3DCCD1}">
                <a14:hiddenFill xmlns:a14="http://schemas.microsoft.com/office/drawing/2010/main">
                  <a:solidFill>
                    <a:srgbClr val="66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36589"/>
                                        </p:tgtEl>
                                        <p:attrNameLst>
                                          <p:attrName>style.visibility</p:attrName>
                                        </p:attrNameLst>
                                      </p:cBhvr>
                                      <p:to>
                                        <p:strVal val="visible"/>
                                      </p:to>
                                    </p:set>
                                    <p:anim calcmode="lin" valueType="num">
                                      <p:cBhvr additive="base">
                                        <p:cTn id="7" dur="500" fill="hold"/>
                                        <p:tgtEl>
                                          <p:spTgt spid="536589"/>
                                        </p:tgtEl>
                                        <p:attrNameLst>
                                          <p:attrName>ppt_x</p:attrName>
                                        </p:attrNameLst>
                                      </p:cBhvr>
                                      <p:tavLst>
                                        <p:tav tm="0">
                                          <p:val>
                                            <p:strVal val="#ppt_x"/>
                                          </p:val>
                                        </p:tav>
                                        <p:tav tm="100000">
                                          <p:val>
                                            <p:strVal val="#ppt_x"/>
                                          </p:val>
                                        </p:tav>
                                      </p:tavLst>
                                    </p:anim>
                                    <p:anim calcmode="lin" valueType="num">
                                      <p:cBhvr additive="base">
                                        <p:cTn id="8" dur="500" fill="hold"/>
                                        <p:tgtEl>
                                          <p:spTgt spid="53658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36601"/>
                                        </p:tgtEl>
                                        <p:attrNameLst>
                                          <p:attrName>style.visibility</p:attrName>
                                        </p:attrNameLst>
                                      </p:cBhvr>
                                      <p:to>
                                        <p:strVal val="visible"/>
                                      </p:to>
                                    </p:set>
                                    <p:anim calcmode="lin" valueType="num">
                                      <p:cBhvr additive="base">
                                        <p:cTn id="13" dur="500" fill="hold"/>
                                        <p:tgtEl>
                                          <p:spTgt spid="536601"/>
                                        </p:tgtEl>
                                        <p:attrNameLst>
                                          <p:attrName>ppt_x</p:attrName>
                                        </p:attrNameLst>
                                      </p:cBhvr>
                                      <p:tavLst>
                                        <p:tav tm="0">
                                          <p:val>
                                            <p:strVal val="0-#ppt_w/2"/>
                                          </p:val>
                                        </p:tav>
                                        <p:tav tm="100000">
                                          <p:val>
                                            <p:strVal val="#ppt_x"/>
                                          </p:val>
                                        </p:tav>
                                      </p:tavLst>
                                    </p:anim>
                                    <p:anim calcmode="lin" valueType="num">
                                      <p:cBhvr additive="base">
                                        <p:cTn id="14" dur="500" fill="hold"/>
                                        <p:tgtEl>
                                          <p:spTgt spid="5366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536599"/>
                                        </p:tgtEl>
                                        <p:attrNameLst>
                                          <p:attrName>style.visibility</p:attrName>
                                        </p:attrNameLst>
                                      </p:cBhvr>
                                      <p:to>
                                        <p:strVal val="visible"/>
                                      </p:to>
                                    </p:set>
                                    <p:anim calcmode="lin" valueType="num">
                                      <p:cBhvr additive="base">
                                        <p:cTn id="19" dur="500" fill="hold"/>
                                        <p:tgtEl>
                                          <p:spTgt spid="536599"/>
                                        </p:tgtEl>
                                        <p:attrNameLst>
                                          <p:attrName>ppt_x</p:attrName>
                                        </p:attrNameLst>
                                      </p:cBhvr>
                                      <p:tavLst>
                                        <p:tav tm="0">
                                          <p:val>
                                            <p:strVal val="0-#ppt_w/2"/>
                                          </p:val>
                                        </p:tav>
                                        <p:tav tm="100000">
                                          <p:val>
                                            <p:strVal val="#ppt_x"/>
                                          </p:val>
                                        </p:tav>
                                      </p:tavLst>
                                    </p:anim>
                                    <p:anim calcmode="lin" valueType="num">
                                      <p:cBhvr additive="base">
                                        <p:cTn id="20" dur="500" fill="hold"/>
                                        <p:tgtEl>
                                          <p:spTgt spid="5365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36600"/>
                                        </p:tgtEl>
                                        <p:attrNameLst>
                                          <p:attrName>style.visibility</p:attrName>
                                        </p:attrNameLst>
                                      </p:cBhvr>
                                      <p:to>
                                        <p:strVal val="visible"/>
                                      </p:to>
                                    </p:set>
                                    <p:anim calcmode="lin" valueType="num">
                                      <p:cBhvr additive="base">
                                        <p:cTn id="25" dur="500" fill="hold"/>
                                        <p:tgtEl>
                                          <p:spTgt spid="536600"/>
                                        </p:tgtEl>
                                        <p:attrNameLst>
                                          <p:attrName>ppt_x</p:attrName>
                                        </p:attrNameLst>
                                      </p:cBhvr>
                                      <p:tavLst>
                                        <p:tav tm="0">
                                          <p:val>
                                            <p:strVal val="1+#ppt_w/2"/>
                                          </p:val>
                                        </p:tav>
                                        <p:tav tm="100000">
                                          <p:val>
                                            <p:strVal val="#ppt_x"/>
                                          </p:val>
                                        </p:tav>
                                      </p:tavLst>
                                    </p:anim>
                                    <p:anim calcmode="lin" valueType="num">
                                      <p:cBhvr additive="base">
                                        <p:cTn id="26" dur="500" fill="hold"/>
                                        <p:tgtEl>
                                          <p:spTgt spid="5366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A742856-FF3A-49B2-B966-130B4E95791D}" type="slidenum">
              <a:rPr lang="en-US" sz="1400" smtClean="0">
                <a:solidFill>
                  <a:schemeClr val="bg2"/>
                </a:solidFill>
              </a:rPr>
              <a:pPr/>
              <a:t>118</a:t>
            </a:fld>
            <a:endParaRPr lang="en-US" sz="1400">
              <a:solidFill>
                <a:schemeClr val="bg2"/>
              </a:solidFill>
            </a:endParaRPr>
          </a:p>
        </p:txBody>
      </p:sp>
      <p:sp>
        <p:nvSpPr>
          <p:cNvPr id="119811" name="Rectangle 2"/>
          <p:cNvSpPr>
            <a:spLocks noChangeArrowheads="1"/>
          </p:cNvSpPr>
          <p:nvPr/>
        </p:nvSpPr>
        <p:spPr bwMode="auto">
          <a:xfrm>
            <a:off x="0" y="1676400"/>
            <a:ext cx="464820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35000">
                <a:latin typeface="Times New Roman" pitchFamily="18" charset="0"/>
                <a:cs typeface="Times New Roman" pitchFamily="18" charset="0"/>
                <a:sym typeface="Wingdings 3" pitchFamily="18" charset="2"/>
              </a:rPr>
              <a:t></a:t>
            </a:r>
            <a:r>
              <a:rPr lang="en-US" sz="9600">
                <a:latin typeface="Tahoma" charset="0"/>
              </a:rPr>
              <a:t> </a:t>
            </a:r>
            <a:endParaRPr lang="en-US" sz="9600">
              <a:latin typeface="Times New Roman" pitchFamily="18" charset="0"/>
              <a:cs typeface="Times New Roman" pitchFamily="18" charset="0"/>
              <a:sym typeface="Wingdings 3" pitchFamily="18" charset="2"/>
            </a:endParaRPr>
          </a:p>
        </p:txBody>
      </p:sp>
      <p:sp>
        <p:nvSpPr>
          <p:cNvPr id="119812" name="Rectangle 3"/>
          <p:cNvSpPr>
            <a:spLocks noGrp="1" noChangeArrowheads="1"/>
          </p:cNvSpPr>
          <p:nvPr>
            <p:ph type="body" sz="half" idx="1"/>
          </p:nvPr>
        </p:nvSpPr>
        <p:spPr>
          <a:xfrm>
            <a:off x="838200" y="1981200"/>
            <a:ext cx="2819400" cy="838200"/>
          </a:xfrm>
          <a:noFill/>
        </p:spPr>
        <p:txBody>
          <a:bodyPr/>
          <a:lstStyle/>
          <a:p>
            <a:pPr algn="ctr">
              <a:lnSpc>
                <a:spcPct val="80000"/>
              </a:lnSpc>
              <a:buFont typeface="Wingdings" pitchFamily="2" charset="2"/>
              <a:buNone/>
            </a:pPr>
            <a:r>
              <a:rPr lang="en-US" sz="2400" b="1" i="1"/>
              <a:t>Three Chapters in</a:t>
            </a:r>
          </a:p>
          <a:p>
            <a:pPr algn="ctr">
              <a:lnSpc>
                <a:spcPct val="80000"/>
              </a:lnSpc>
              <a:buFont typeface="Wingdings" pitchFamily="2" charset="2"/>
              <a:buNone/>
            </a:pPr>
            <a:r>
              <a:rPr lang="en-US" sz="2400" b="1" i="1"/>
              <a:t>Your Fiscal Story</a:t>
            </a:r>
          </a:p>
        </p:txBody>
      </p:sp>
      <p:sp>
        <p:nvSpPr>
          <p:cNvPr id="455684" name="Rectangle 4"/>
          <p:cNvSpPr>
            <a:spLocks noGrp="1" noChangeArrowheads="1"/>
          </p:cNvSpPr>
          <p:nvPr>
            <p:ph type="body" sz="half" idx="2"/>
          </p:nvPr>
        </p:nvSpPr>
        <p:spPr>
          <a:xfrm>
            <a:off x="4648200" y="2057400"/>
            <a:ext cx="3797300" cy="4102100"/>
          </a:xfrm>
          <a:noFill/>
          <a:ln w="12700" cap="flat">
            <a:solidFill>
              <a:schemeClr val="tx1"/>
            </a:solidFill>
            <a:miter lim="800000"/>
            <a:headEnd/>
            <a:tailEnd/>
          </a:ln>
        </p:spPr>
        <p:txBody>
          <a:bodyPr/>
          <a:lstStyle/>
          <a:p>
            <a:pPr>
              <a:lnSpc>
                <a:spcPct val="90000"/>
              </a:lnSpc>
            </a:pPr>
            <a:r>
              <a:rPr lang="en-US"/>
              <a:t>Narrative</a:t>
            </a:r>
          </a:p>
          <a:p>
            <a:pPr lvl="1">
              <a:lnSpc>
                <a:spcPct val="90000"/>
              </a:lnSpc>
            </a:pPr>
            <a:r>
              <a:rPr lang="en-US"/>
              <a:t>Short, punchy</a:t>
            </a:r>
          </a:p>
          <a:p>
            <a:pPr lvl="1">
              <a:lnSpc>
                <a:spcPct val="90000"/>
              </a:lnSpc>
            </a:pPr>
            <a:r>
              <a:rPr lang="en-US"/>
              <a:t>What’s it mean?</a:t>
            </a:r>
          </a:p>
          <a:p>
            <a:pPr>
              <a:lnSpc>
                <a:spcPct val="90000"/>
              </a:lnSpc>
            </a:pPr>
            <a:r>
              <a:rPr lang="en-US"/>
              <a:t>Summary Charts</a:t>
            </a:r>
          </a:p>
          <a:p>
            <a:pPr lvl="1">
              <a:lnSpc>
                <a:spcPct val="90000"/>
              </a:lnSpc>
            </a:pPr>
            <a:r>
              <a:rPr lang="en-US"/>
              <a:t>The fewest things that explain the most stuff</a:t>
            </a:r>
          </a:p>
          <a:p>
            <a:pPr>
              <a:lnSpc>
                <a:spcPct val="90000"/>
              </a:lnSpc>
            </a:pPr>
            <a:r>
              <a:rPr lang="en-US"/>
              <a:t>Raw Data</a:t>
            </a:r>
          </a:p>
          <a:p>
            <a:pPr lvl="1">
              <a:lnSpc>
                <a:spcPct val="90000"/>
              </a:lnSpc>
            </a:pPr>
            <a:r>
              <a:rPr lang="en-US"/>
              <a:t>Timely, accurate</a:t>
            </a:r>
          </a:p>
          <a:p>
            <a:pPr lvl="1">
              <a:lnSpc>
                <a:spcPct val="90000"/>
              </a:lnSpc>
            </a:pPr>
            <a:r>
              <a:rPr lang="en-US"/>
              <a:t>Exhibit or “on file”</a:t>
            </a:r>
          </a:p>
        </p:txBody>
      </p:sp>
      <p:sp>
        <p:nvSpPr>
          <p:cNvPr id="119814" name="Rectangle 5"/>
          <p:cNvSpPr>
            <a:spLocks noGrp="1" noChangeArrowheads="1"/>
          </p:cNvSpPr>
          <p:nvPr>
            <p:ph type="title"/>
          </p:nvPr>
        </p:nvSpPr>
        <p:spPr>
          <a:xfrm>
            <a:off x="590550" y="266700"/>
            <a:ext cx="8172450" cy="1104900"/>
          </a:xfrm>
        </p:spPr>
        <p:txBody>
          <a:bodyPr/>
          <a:lstStyle/>
          <a:p>
            <a:r>
              <a:rPr lang="en-US">
                <a:solidFill>
                  <a:schemeClr val="hlink"/>
                </a:solidFill>
                <a:sym typeface="Wingdings" pitchFamily="2" charset="2"/>
              </a:rPr>
              <a:t> </a:t>
            </a:r>
            <a:r>
              <a:rPr lang="en-US" sz="3800"/>
              <a:t>The Data Triangle</a:t>
            </a:r>
          </a:p>
        </p:txBody>
      </p:sp>
      <p:sp>
        <p:nvSpPr>
          <p:cNvPr id="119815" name="Line 6"/>
          <p:cNvSpPr>
            <a:spLocks noChangeShapeType="1"/>
          </p:cNvSpPr>
          <p:nvPr/>
        </p:nvSpPr>
        <p:spPr bwMode="auto">
          <a:xfrm>
            <a:off x="1905000" y="3810000"/>
            <a:ext cx="762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6" name="Line 7"/>
          <p:cNvSpPr>
            <a:spLocks noChangeShapeType="1"/>
          </p:cNvSpPr>
          <p:nvPr/>
        </p:nvSpPr>
        <p:spPr bwMode="auto">
          <a:xfrm>
            <a:off x="1447800" y="4648200"/>
            <a:ext cx="167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88" name="Line 8"/>
          <p:cNvSpPr>
            <a:spLocks noChangeShapeType="1"/>
          </p:cNvSpPr>
          <p:nvPr/>
        </p:nvSpPr>
        <p:spPr bwMode="auto">
          <a:xfrm flipH="1">
            <a:off x="2133600" y="2590800"/>
            <a:ext cx="2286000" cy="1066800"/>
          </a:xfrm>
          <a:prstGeom prst="line">
            <a:avLst/>
          </a:prstGeom>
          <a:noFill/>
          <a:ln w="1905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89" name="Line 9"/>
          <p:cNvSpPr>
            <a:spLocks noChangeShapeType="1"/>
          </p:cNvSpPr>
          <p:nvPr/>
        </p:nvSpPr>
        <p:spPr bwMode="auto">
          <a:xfrm flipH="1">
            <a:off x="2133600" y="4114800"/>
            <a:ext cx="2209800" cy="0"/>
          </a:xfrm>
          <a:prstGeom prst="line">
            <a:avLst/>
          </a:prstGeom>
          <a:noFill/>
          <a:ln w="1905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690" name="Line 10"/>
          <p:cNvSpPr>
            <a:spLocks noChangeShapeType="1"/>
          </p:cNvSpPr>
          <p:nvPr/>
        </p:nvSpPr>
        <p:spPr bwMode="auto">
          <a:xfrm flipH="1">
            <a:off x="2133600" y="5334000"/>
            <a:ext cx="2133600" cy="0"/>
          </a:xfrm>
          <a:prstGeom prst="line">
            <a:avLst/>
          </a:prstGeom>
          <a:noFill/>
          <a:ln w="19050">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5684">
                                            <p:txEl>
                                              <p:pRg st="5" end="5"/>
                                            </p:txEl>
                                          </p:spTgt>
                                        </p:tgtEl>
                                        <p:attrNameLst>
                                          <p:attrName>style.visibility</p:attrName>
                                        </p:attrNameLst>
                                      </p:cBhvr>
                                      <p:to>
                                        <p:strVal val="visible"/>
                                      </p:to>
                                    </p:set>
                                    <p:anim calcmode="lin" valueType="num">
                                      <p:cBhvr additive="base">
                                        <p:cTn id="7" dur="500" fill="hold"/>
                                        <p:tgtEl>
                                          <p:spTgt spid="45568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568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5684">
                                            <p:txEl>
                                              <p:pRg st="6" end="6"/>
                                            </p:txEl>
                                          </p:spTgt>
                                        </p:tgtEl>
                                        <p:attrNameLst>
                                          <p:attrName>style.visibility</p:attrName>
                                        </p:attrNameLst>
                                      </p:cBhvr>
                                      <p:to>
                                        <p:strVal val="visible"/>
                                      </p:to>
                                    </p:set>
                                    <p:anim calcmode="lin" valueType="num">
                                      <p:cBhvr additive="base">
                                        <p:cTn id="11" dur="500" fill="hold"/>
                                        <p:tgtEl>
                                          <p:spTgt spid="45568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568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5684">
                                            <p:txEl>
                                              <p:pRg st="7" end="7"/>
                                            </p:txEl>
                                          </p:spTgt>
                                        </p:tgtEl>
                                        <p:attrNameLst>
                                          <p:attrName>style.visibility</p:attrName>
                                        </p:attrNameLst>
                                      </p:cBhvr>
                                      <p:to>
                                        <p:strVal val="visible"/>
                                      </p:to>
                                    </p:set>
                                    <p:anim calcmode="lin" valueType="num">
                                      <p:cBhvr additive="base">
                                        <p:cTn id="15" dur="500" fill="hold"/>
                                        <p:tgtEl>
                                          <p:spTgt spid="455684">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5684">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5690"/>
                                        </p:tgtEl>
                                        <p:attrNameLst>
                                          <p:attrName>style.visibility</p:attrName>
                                        </p:attrNameLst>
                                      </p:cBhvr>
                                      <p:to>
                                        <p:strVal val="visible"/>
                                      </p:to>
                                    </p:set>
                                    <p:anim calcmode="lin" valueType="num">
                                      <p:cBhvr additive="base">
                                        <p:cTn id="19" dur="500" fill="hold"/>
                                        <p:tgtEl>
                                          <p:spTgt spid="455690"/>
                                        </p:tgtEl>
                                        <p:attrNameLst>
                                          <p:attrName>ppt_x</p:attrName>
                                        </p:attrNameLst>
                                      </p:cBhvr>
                                      <p:tavLst>
                                        <p:tav tm="0">
                                          <p:val>
                                            <p:strVal val="#ppt_x"/>
                                          </p:val>
                                        </p:tav>
                                        <p:tav tm="100000">
                                          <p:val>
                                            <p:strVal val="#ppt_x"/>
                                          </p:val>
                                        </p:tav>
                                      </p:tavLst>
                                    </p:anim>
                                    <p:anim calcmode="lin" valueType="num">
                                      <p:cBhvr additive="base">
                                        <p:cTn id="20" dur="500" fill="hold"/>
                                        <p:tgtEl>
                                          <p:spTgt spid="4556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55684">
                                            <p:txEl>
                                              <p:pRg st="3" end="3"/>
                                            </p:txEl>
                                          </p:spTgt>
                                        </p:tgtEl>
                                        <p:attrNameLst>
                                          <p:attrName>style.visibility</p:attrName>
                                        </p:attrNameLst>
                                      </p:cBhvr>
                                      <p:to>
                                        <p:strVal val="visible"/>
                                      </p:to>
                                    </p:set>
                                    <p:anim calcmode="lin" valueType="num">
                                      <p:cBhvr additive="base">
                                        <p:cTn id="25" dur="500" fill="hold"/>
                                        <p:tgtEl>
                                          <p:spTgt spid="45568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55684">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55684">
                                            <p:txEl>
                                              <p:pRg st="4" end="4"/>
                                            </p:txEl>
                                          </p:spTgt>
                                        </p:tgtEl>
                                        <p:attrNameLst>
                                          <p:attrName>style.visibility</p:attrName>
                                        </p:attrNameLst>
                                      </p:cBhvr>
                                      <p:to>
                                        <p:strVal val="visible"/>
                                      </p:to>
                                    </p:set>
                                    <p:anim calcmode="lin" valueType="num">
                                      <p:cBhvr additive="base">
                                        <p:cTn id="29" dur="500" fill="hold"/>
                                        <p:tgtEl>
                                          <p:spTgt spid="455684">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55684">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55689"/>
                                        </p:tgtEl>
                                        <p:attrNameLst>
                                          <p:attrName>style.visibility</p:attrName>
                                        </p:attrNameLst>
                                      </p:cBhvr>
                                      <p:to>
                                        <p:strVal val="visible"/>
                                      </p:to>
                                    </p:set>
                                    <p:anim calcmode="lin" valueType="num">
                                      <p:cBhvr additive="base">
                                        <p:cTn id="33" dur="500" fill="hold"/>
                                        <p:tgtEl>
                                          <p:spTgt spid="455689"/>
                                        </p:tgtEl>
                                        <p:attrNameLst>
                                          <p:attrName>ppt_x</p:attrName>
                                        </p:attrNameLst>
                                      </p:cBhvr>
                                      <p:tavLst>
                                        <p:tav tm="0">
                                          <p:val>
                                            <p:strVal val="#ppt_x"/>
                                          </p:val>
                                        </p:tav>
                                        <p:tav tm="100000">
                                          <p:val>
                                            <p:strVal val="#ppt_x"/>
                                          </p:val>
                                        </p:tav>
                                      </p:tavLst>
                                    </p:anim>
                                    <p:anim calcmode="lin" valueType="num">
                                      <p:cBhvr additive="base">
                                        <p:cTn id="34" dur="500" fill="hold"/>
                                        <p:tgtEl>
                                          <p:spTgt spid="45568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3" fill="hold" nodeType="clickEffect">
                                  <p:stCondLst>
                                    <p:cond delay="0"/>
                                  </p:stCondLst>
                                  <p:childTnLst>
                                    <p:set>
                                      <p:cBhvr>
                                        <p:cTn id="38" dur="1" fill="hold">
                                          <p:stCondLst>
                                            <p:cond delay="0"/>
                                          </p:stCondLst>
                                        </p:cTn>
                                        <p:tgtEl>
                                          <p:spTgt spid="455684">
                                            <p:txEl>
                                              <p:pRg st="0" end="0"/>
                                            </p:txEl>
                                          </p:spTgt>
                                        </p:tgtEl>
                                        <p:attrNameLst>
                                          <p:attrName>style.visibility</p:attrName>
                                        </p:attrNameLst>
                                      </p:cBhvr>
                                      <p:to>
                                        <p:strVal val="visible"/>
                                      </p:to>
                                    </p:set>
                                    <p:anim calcmode="lin" valueType="num">
                                      <p:cBhvr additive="base">
                                        <p:cTn id="39" dur="500" fill="hold"/>
                                        <p:tgtEl>
                                          <p:spTgt spid="45568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55684">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455684">
                                            <p:txEl>
                                              <p:pRg st="1" end="1"/>
                                            </p:txEl>
                                          </p:spTgt>
                                        </p:tgtEl>
                                        <p:attrNameLst>
                                          <p:attrName>style.visibility</p:attrName>
                                        </p:attrNameLst>
                                      </p:cBhvr>
                                      <p:to>
                                        <p:strVal val="visible"/>
                                      </p:to>
                                    </p:set>
                                    <p:anim calcmode="lin" valueType="num">
                                      <p:cBhvr additive="base">
                                        <p:cTn id="43" dur="500" fill="hold"/>
                                        <p:tgtEl>
                                          <p:spTgt spid="45568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55684">
                                            <p:txEl>
                                              <p:pRg st="1" end="1"/>
                                            </p:txEl>
                                          </p:spTgt>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455684">
                                            <p:txEl>
                                              <p:pRg st="2" end="2"/>
                                            </p:txEl>
                                          </p:spTgt>
                                        </p:tgtEl>
                                        <p:attrNameLst>
                                          <p:attrName>style.visibility</p:attrName>
                                        </p:attrNameLst>
                                      </p:cBhvr>
                                      <p:to>
                                        <p:strVal val="visible"/>
                                      </p:to>
                                    </p:set>
                                    <p:anim calcmode="lin" valueType="num">
                                      <p:cBhvr additive="base">
                                        <p:cTn id="47" dur="500" fill="hold"/>
                                        <p:tgtEl>
                                          <p:spTgt spid="455684">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55684">
                                            <p:txEl>
                                              <p:pRg st="2" end="2"/>
                                            </p:txEl>
                                          </p:spTgt>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5688"/>
                                        </p:tgtEl>
                                        <p:attrNameLst>
                                          <p:attrName>style.visibility</p:attrName>
                                        </p:attrNameLst>
                                      </p:cBhvr>
                                      <p:to>
                                        <p:strVal val="visible"/>
                                      </p:to>
                                    </p:set>
                                    <p:anim calcmode="lin" valueType="num">
                                      <p:cBhvr additive="base">
                                        <p:cTn id="51" dur="500" fill="hold"/>
                                        <p:tgtEl>
                                          <p:spTgt spid="455688"/>
                                        </p:tgtEl>
                                        <p:attrNameLst>
                                          <p:attrName>ppt_x</p:attrName>
                                        </p:attrNameLst>
                                      </p:cBhvr>
                                      <p:tavLst>
                                        <p:tav tm="0">
                                          <p:val>
                                            <p:strVal val="#ppt_x"/>
                                          </p:val>
                                        </p:tav>
                                        <p:tav tm="100000">
                                          <p:val>
                                            <p:strVal val="#ppt_x"/>
                                          </p:val>
                                        </p:tav>
                                      </p:tavLst>
                                    </p:anim>
                                    <p:anim calcmode="lin" valueType="num">
                                      <p:cBhvr additive="base">
                                        <p:cTn id="52" dur="500" fill="hold"/>
                                        <p:tgtEl>
                                          <p:spTgt spid="455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8" grpId="0" animBg="1"/>
      <p:bldP spid="455689" grpId="0" animBg="1"/>
      <p:bldP spid="45569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FEC6C2A-1B38-4B8F-80DF-8D56477DCFBE}" type="slidenum">
              <a:rPr lang="en-US" sz="1400" smtClean="0">
                <a:solidFill>
                  <a:schemeClr val="bg2"/>
                </a:solidFill>
              </a:rPr>
              <a:pPr/>
              <a:t>119</a:t>
            </a:fld>
            <a:endParaRPr lang="en-US" sz="1400">
              <a:solidFill>
                <a:schemeClr val="bg2"/>
              </a:solidFill>
            </a:endParaRPr>
          </a:p>
        </p:txBody>
      </p:sp>
      <p:sp>
        <p:nvSpPr>
          <p:cNvPr id="120835" name="Rectangle 2"/>
          <p:cNvSpPr>
            <a:spLocks noGrp="1" noChangeArrowheads="1"/>
          </p:cNvSpPr>
          <p:nvPr>
            <p:ph type="title"/>
          </p:nvPr>
        </p:nvSpPr>
        <p:spPr>
          <a:xfrm>
            <a:off x="590550" y="266700"/>
            <a:ext cx="8248650" cy="1104900"/>
          </a:xfrm>
        </p:spPr>
        <p:txBody>
          <a:bodyPr/>
          <a:lstStyle/>
          <a:p>
            <a:r>
              <a:rPr lang="en-US" sz="4000">
                <a:solidFill>
                  <a:schemeClr val="hlink"/>
                </a:solidFill>
                <a:sym typeface="Wingdings" pitchFamily="2" charset="2"/>
              </a:rPr>
              <a:t></a:t>
            </a:r>
            <a:r>
              <a:rPr lang="en-US" sz="4000"/>
              <a:t> There’s no good news or bad news</a:t>
            </a:r>
          </a:p>
        </p:txBody>
      </p:sp>
      <p:sp>
        <p:nvSpPr>
          <p:cNvPr id="120836" name="Rectangle 3"/>
          <p:cNvSpPr>
            <a:spLocks noGrp="1" noChangeArrowheads="1"/>
          </p:cNvSpPr>
          <p:nvPr>
            <p:ph type="body" idx="1"/>
          </p:nvPr>
        </p:nvSpPr>
        <p:spPr/>
        <p:txBody>
          <a:bodyPr/>
          <a:lstStyle/>
          <a:p>
            <a:r>
              <a:rPr lang="en-US"/>
              <a:t>Only unexpected news</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E71E608-0E35-4417-9441-AE7929138748}" type="slidenum">
              <a:rPr lang="en-US" sz="1400" smtClean="0">
                <a:solidFill>
                  <a:schemeClr val="bg2"/>
                </a:solidFill>
              </a:rPr>
              <a:pPr/>
              <a:t>12</a:t>
            </a:fld>
            <a:endParaRPr lang="en-US" sz="1400">
              <a:solidFill>
                <a:schemeClr val="bg2"/>
              </a:solidFill>
            </a:endParaRPr>
          </a:p>
        </p:txBody>
      </p:sp>
      <p:sp>
        <p:nvSpPr>
          <p:cNvPr id="15363" name="Rectangle 2"/>
          <p:cNvSpPr>
            <a:spLocks noGrp="1" noChangeArrowheads="1"/>
          </p:cNvSpPr>
          <p:nvPr>
            <p:ph type="title"/>
          </p:nvPr>
        </p:nvSpPr>
        <p:spPr>
          <a:xfrm>
            <a:off x="590550" y="266700"/>
            <a:ext cx="8172450" cy="1104900"/>
          </a:xfrm>
        </p:spPr>
        <p:txBody>
          <a:bodyPr/>
          <a:lstStyle/>
          <a:p>
            <a:r>
              <a:rPr lang="en-US"/>
              <a:t>Take on momentum of their own</a:t>
            </a:r>
          </a:p>
        </p:txBody>
      </p:sp>
      <p:sp>
        <p:nvSpPr>
          <p:cNvPr id="15364" name="Rectangle 3"/>
          <p:cNvSpPr>
            <a:spLocks noGrp="1" noChangeArrowheads="1"/>
          </p:cNvSpPr>
          <p:nvPr>
            <p:ph type="body" idx="1"/>
          </p:nvPr>
        </p:nvSpPr>
        <p:spPr/>
        <p:txBody>
          <a:bodyPr/>
          <a:lstStyle/>
          <a:p>
            <a:r>
              <a:rPr lang="en-US" dirty="0"/>
              <a:t>What’s the most frequent answer to the question: “Why do we do it this way?”</a:t>
            </a:r>
          </a:p>
          <a:p>
            <a:r>
              <a:rPr lang="en-US" dirty="0"/>
              <a:t>Provide continuity as elected officials and staff change.</a:t>
            </a:r>
          </a:p>
          <a:p>
            <a:r>
              <a:rPr lang="en-US" dirty="0"/>
              <a:t>Most powerful when it put in place before the need for them arrives.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anim calcmode="lin" valueType="num">
                                      <p:cBhvr additive="base">
                                        <p:cTn id="7" dur="500" fill="hold"/>
                                        <p:tgtEl>
                                          <p:spTgt spid="1536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2" end="2"/>
                                            </p:txEl>
                                          </p:spTgt>
                                        </p:tgtEl>
                                        <p:attrNameLst>
                                          <p:attrName>style.visibility</p:attrName>
                                        </p:attrNameLst>
                                      </p:cBhvr>
                                      <p:to>
                                        <p:strVal val="visible"/>
                                      </p:to>
                                    </p:set>
                                    <p:anim calcmode="lin" valueType="num">
                                      <p:cBhvr additive="base">
                                        <p:cTn id="13"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5003ECF-AEC8-470F-A3A3-D667DDA25CF8}" type="slidenum">
              <a:rPr lang="en-US" sz="1400" smtClean="0">
                <a:solidFill>
                  <a:schemeClr val="bg2"/>
                </a:solidFill>
              </a:rPr>
              <a:pPr/>
              <a:t>120</a:t>
            </a:fld>
            <a:endParaRPr lang="en-US" sz="1400">
              <a:solidFill>
                <a:schemeClr val="bg2"/>
              </a:solidFill>
            </a:endParaRPr>
          </a:p>
        </p:txBody>
      </p:sp>
      <p:sp>
        <p:nvSpPr>
          <p:cNvPr id="121859" name="Rectangle 2"/>
          <p:cNvSpPr>
            <a:spLocks noGrp="1" noChangeArrowheads="1"/>
          </p:cNvSpPr>
          <p:nvPr>
            <p:ph type="title"/>
          </p:nvPr>
        </p:nvSpPr>
        <p:spPr>
          <a:xfrm>
            <a:off x="590550" y="266700"/>
            <a:ext cx="8553450" cy="1104900"/>
          </a:xfrm>
        </p:spPr>
        <p:txBody>
          <a:bodyPr/>
          <a:lstStyle/>
          <a:p>
            <a:r>
              <a:rPr lang="en-US" sz="4000">
                <a:solidFill>
                  <a:schemeClr val="hlink"/>
                </a:solidFill>
                <a:sym typeface="Wingdings" pitchFamily="2" charset="2"/>
              </a:rPr>
              <a:t> </a:t>
            </a:r>
            <a:r>
              <a:rPr lang="en-US" sz="4000"/>
              <a:t>Tell </a:t>
            </a:r>
            <a:r>
              <a:rPr lang="en-US" sz="4000" u="sng"/>
              <a:t>your </a:t>
            </a:r>
            <a:r>
              <a:rPr lang="en-US" sz="4000"/>
              <a:t>story (in a compelling way)</a:t>
            </a:r>
          </a:p>
        </p:txBody>
      </p:sp>
      <p:sp>
        <p:nvSpPr>
          <p:cNvPr id="532483" name="Rectangle 3"/>
          <p:cNvSpPr>
            <a:spLocks noGrp="1" noChangeArrowheads="1"/>
          </p:cNvSpPr>
          <p:nvPr>
            <p:ph type="body" idx="1"/>
          </p:nvPr>
        </p:nvSpPr>
        <p:spPr/>
        <p:txBody>
          <a:bodyPr/>
          <a:lstStyle/>
          <a:p>
            <a:r>
              <a:rPr lang="en-US" sz="2800" dirty="0"/>
              <a:t>Know the fiscal story you want to tell.</a:t>
            </a:r>
          </a:p>
          <a:p>
            <a:pPr lvl="1"/>
            <a:r>
              <a:rPr lang="en-US" i="1" dirty="0"/>
              <a:t>And tell that one.</a:t>
            </a:r>
          </a:p>
          <a:p>
            <a:pPr lvl="2"/>
            <a:r>
              <a:rPr lang="en-US" dirty="0"/>
              <a:t>What’s the plot?</a:t>
            </a:r>
          </a:p>
          <a:p>
            <a:pPr lvl="2"/>
            <a:r>
              <a:rPr lang="en-US" dirty="0"/>
              <a:t>Who are the characters?</a:t>
            </a:r>
          </a:p>
          <a:p>
            <a:pPr lvl="2"/>
            <a:r>
              <a:rPr lang="en-US" dirty="0"/>
              <a:t>Why do we care what happens to them?</a:t>
            </a:r>
          </a:p>
          <a:p>
            <a:pPr lvl="2"/>
            <a:r>
              <a:rPr lang="en-US" dirty="0"/>
              <a:t>What’s the moral?</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2483">
                                            <p:txEl>
                                              <p:pRg st="1" end="1"/>
                                            </p:txEl>
                                          </p:spTgt>
                                        </p:tgtEl>
                                        <p:attrNameLst>
                                          <p:attrName>style.visibility</p:attrName>
                                        </p:attrNameLst>
                                      </p:cBhvr>
                                      <p:to>
                                        <p:strVal val="visible"/>
                                      </p:to>
                                    </p:set>
                                    <p:anim calcmode="lin" valueType="num">
                                      <p:cBhvr additive="base">
                                        <p:cTn id="7" dur="500" fill="hold"/>
                                        <p:tgtEl>
                                          <p:spTgt spid="5324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48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32483">
                                            <p:txEl>
                                              <p:pRg st="2" end="2"/>
                                            </p:txEl>
                                          </p:spTgt>
                                        </p:tgtEl>
                                        <p:attrNameLst>
                                          <p:attrName>style.visibility</p:attrName>
                                        </p:attrNameLst>
                                      </p:cBhvr>
                                      <p:to>
                                        <p:strVal val="visible"/>
                                      </p:to>
                                    </p:set>
                                    <p:anim calcmode="lin" valueType="num">
                                      <p:cBhvr additive="base">
                                        <p:cTn id="11" dur="500" fill="hold"/>
                                        <p:tgtEl>
                                          <p:spTgt spid="53248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3248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32483">
                                            <p:txEl>
                                              <p:pRg st="3" end="3"/>
                                            </p:txEl>
                                          </p:spTgt>
                                        </p:tgtEl>
                                        <p:attrNameLst>
                                          <p:attrName>style.visibility</p:attrName>
                                        </p:attrNameLst>
                                      </p:cBhvr>
                                      <p:to>
                                        <p:strVal val="visible"/>
                                      </p:to>
                                    </p:set>
                                    <p:anim calcmode="lin" valueType="num">
                                      <p:cBhvr additive="base">
                                        <p:cTn id="15" dur="500" fill="hold"/>
                                        <p:tgtEl>
                                          <p:spTgt spid="53248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3248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32483">
                                            <p:txEl>
                                              <p:pRg st="4" end="4"/>
                                            </p:txEl>
                                          </p:spTgt>
                                        </p:tgtEl>
                                        <p:attrNameLst>
                                          <p:attrName>style.visibility</p:attrName>
                                        </p:attrNameLst>
                                      </p:cBhvr>
                                      <p:to>
                                        <p:strVal val="visible"/>
                                      </p:to>
                                    </p:set>
                                    <p:anim calcmode="lin" valueType="num">
                                      <p:cBhvr additive="base">
                                        <p:cTn id="19" dur="500" fill="hold"/>
                                        <p:tgtEl>
                                          <p:spTgt spid="53248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48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32483">
                                            <p:txEl>
                                              <p:pRg st="5" end="5"/>
                                            </p:txEl>
                                          </p:spTgt>
                                        </p:tgtEl>
                                        <p:attrNameLst>
                                          <p:attrName>style.visibility</p:attrName>
                                        </p:attrNameLst>
                                      </p:cBhvr>
                                      <p:to>
                                        <p:strVal val="visible"/>
                                      </p:to>
                                    </p:set>
                                    <p:anim calcmode="lin" valueType="num">
                                      <p:cBhvr additive="base">
                                        <p:cTn id="23" dur="500" fill="hold"/>
                                        <p:tgtEl>
                                          <p:spTgt spid="53248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32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65AD4F9-DD8A-44F8-9F49-F108B17F3EFF}" type="slidenum">
              <a:rPr lang="en-US" sz="1400" smtClean="0">
                <a:solidFill>
                  <a:schemeClr val="bg2"/>
                </a:solidFill>
              </a:rPr>
              <a:pPr/>
              <a:t>121</a:t>
            </a:fld>
            <a:endParaRPr lang="en-US" sz="1400">
              <a:solidFill>
                <a:schemeClr val="bg2"/>
              </a:solidFill>
            </a:endParaRPr>
          </a:p>
        </p:txBody>
      </p:sp>
      <p:sp>
        <p:nvSpPr>
          <p:cNvPr id="122883" name="Rectangle 2"/>
          <p:cNvSpPr>
            <a:spLocks noGrp="1" noChangeArrowheads="1"/>
          </p:cNvSpPr>
          <p:nvPr>
            <p:ph type="title"/>
          </p:nvPr>
        </p:nvSpPr>
        <p:spPr>
          <a:xfrm>
            <a:off x="590550" y="266700"/>
            <a:ext cx="8248650" cy="1104900"/>
          </a:xfrm>
        </p:spPr>
        <p:txBody>
          <a:bodyPr/>
          <a:lstStyle/>
          <a:p>
            <a:r>
              <a:rPr lang="en-US" sz="4000">
                <a:solidFill>
                  <a:schemeClr val="hlink"/>
                </a:solidFill>
                <a:sym typeface="Wingdings" pitchFamily="2" charset="2"/>
              </a:rPr>
              <a:t></a:t>
            </a:r>
            <a:r>
              <a:rPr lang="en-US" sz="4000">
                <a:sym typeface="Wingdings" pitchFamily="2" charset="2"/>
              </a:rPr>
              <a:t> </a:t>
            </a:r>
            <a:r>
              <a:rPr lang="en-US" sz="4000"/>
              <a:t>Communicating Complex Numbers</a:t>
            </a:r>
          </a:p>
        </p:txBody>
      </p:sp>
      <p:sp>
        <p:nvSpPr>
          <p:cNvPr id="458755" name="Rectangle 3"/>
          <p:cNvSpPr>
            <a:spLocks noGrp="1" noChangeArrowheads="1"/>
          </p:cNvSpPr>
          <p:nvPr>
            <p:ph type="body" idx="1"/>
          </p:nvPr>
        </p:nvSpPr>
        <p:spPr/>
        <p:txBody>
          <a:bodyPr/>
          <a:lstStyle/>
          <a:p>
            <a:r>
              <a:rPr lang="en-US" sz="3600"/>
              <a:t>Don’t communicate complex numbers.</a:t>
            </a:r>
          </a:p>
          <a:p>
            <a:pPr lvl="1"/>
            <a:r>
              <a:rPr lang="en-US" sz="3200"/>
              <a:t>Communicate what they mean.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 calcmode="lin" valueType="num">
                                      <p:cBhvr additive="base">
                                        <p:cTn id="7" dur="500" fill="hold"/>
                                        <p:tgtEl>
                                          <p:spTgt spid="458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8755">
                                            <p:txEl>
                                              <p:pRg st="1" end="1"/>
                                            </p:txEl>
                                          </p:spTgt>
                                        </p:tgtEl>
                                        <p:attrNameLst>
                                          <p:attrName>style.visibility</p:attrName>
                                        </p:attrNameLst>
                                      </p:cBhvr>
                                      <p:to>
                                        <p:strVal val="visible"/>
                                      </p:to>
                                    </p:set>
                                    <p:anim calcmode="lin" valueType="num">
                                      <p:cBhvr additive="base">
                                        <p:cTn id="11" dur="500" fill="hold"/>
                                        <p:tgtEl>
                                          <p:spTgt spid="458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87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5A79341-F3B7-4D4B-A303-B055BDDACEAE}" type="slidenum">
              <a:rPr lang="en-US" sz="1400" smtClean="0">
                <a:solidFill>
                  <a:schemeClr val="bg2"/>
                </a:solidFill>
              </a:rPr>
              <a:pPr/>
              <a:t>122</a:t>
            </a:fld>
            <a:endParaRPr lang="en-US" sz="1400">
              <a:solidFill>
                <a:schemeClr val="bg2"/>
              </a:solidFill>
            </a:endParaRPr>
          </a:p>
        </p:txBody>
      </p:sp>
      <p:sp>
        <p:nvSpPr>
          <p:cNvPr id="123907" name="Rectangle 2"/>
          <p:cNvSpPr>
            <a:spLocks noGrp="1" noChangeArrowheads="1"/>
          </p:cNvSpPr>
          <p:nvPr>
            <p:ph type="title"/>
          </p:nvPr>
        </p:nvSpPr>
        <p:spPr>
          <a:xfrm>
            <a:off x="590550" y="266700"/>
            <a:ext cx="5429250" cy="1104900"/>
          </a:xfrm>
        </p:spPr>
        <p:txBody>
          <a:bodyPr/>
          <a:lstStyle/>
          <a:p>
            <a:r>
              <a:rPr lang="en-US" sz="4000"/>
              <a:t>CAFR’s are good but …</a:t>
            </a:r>
          </a:p>
        </p:txBody>
      </p:sp>
      <p:sp>
        <p:nvSpPr>
          <p:cNvPr id="580611" name="Rectangle 3"/>
          <p:cNvSpPr>
            <a:spLocks noGrp="1" noChangeArrowheads="1"/>
          </p:cNvSpPr>
          <p:nvPr>
            <p:ph type="body" sz="half" idx="1"/>
          </p:nvPr>
        </p:nvSpPr>
        <p:spPr>
          <a:xfrm>
            <a:off x="1143000" y="1790700"/>
            <a:ext cx="4495800" cy="4152900"/>
          </a:xfrm>
        </p:spPr>
        <p:txBody>
          <a:bodyPr/>
          <a:lstStyle/>
          <a:p>
            <a:r>
              <a:rPr lang="en-US"/>
              <a:t>Sometimes too comprehensive</a:t>
            </a:r>
            <a:endParaRPr lang="en-US" sz="2000"/>
          </a:p>
          <a:p>
            <a:pPr lvl="1"/>
            <a:r>
              <a:rPr lang="en-US" sz="2000"/>
              <a:t>Introduction: 20 pages</a:t>
            </a:r>
          </a:p>
          <a:p>
            <a:pPr lvl="1"/>
            <a:r>
              <a:rPr lang="en-US" sz="2000"/>
              <a:t>Opinion, basic statements: 27 pages</a:t>
            </a:r>
          </a:p>
          <a:p>
            <a:pPr lvl="1"/>
            <a:r>
              <a:rPr lang="en-US" sz="2000"/>
              <a:t>Notes: 24 pages</a:t>
            </a:r>
          </a:p>
          <a:p>
            <a:pPr lvl="1"/>
            <a:r>
              <a:rPr lang="en-US" sz="2000"/>
              <a:t>RSI: 7 pages</a:t>
            </a:r>
          </a:p>
          <a:p>
            <a:pPr lvl="1"/>
            <a:r>
              <a:rPr lang="en-US" sz="2000"/>
              <a:t>Supplemental schedules: 26 pages</a:t>
            </a:r>
          </a:p>
          <a:p>
            <a:pPr lvl="1"/>
            <a:r>
              <a:rPr lang="en-US" sz="2000"/>
              <a:t>Statistical section: 31 pages</a:t>
            </a:r>
          </a:p>
          <a:p>
            <a:pPr lvl="1"/>
            <a:r>
              <a:rPr lang="en-US" sz="2000" b="1">
                <a:solidFill>
                  <a:schemeClr val="hlink"/>
                </a:solidFill>
              </a:rPr>
              <a:t>Total: 135 pages</a:t>
            </a:r>
          </a:p>
        </p:txBody>
      </p:sp>
      <p:sp>
        <p:nvSpPr>
          <p:cNvPr id="580612" name="Rectangle 4"/>
          <p:cNvSpPr>
            <a:spLocks noGrp="1" noChangeArrowheads="1"/>
          </p:cNvSpPr>
          <p:nvPr>
            <p:ph type="body" sz="half" idx="2"/>
          </p:nvPr>
        </p:nvSpPr>
        <p:spPr>
          <a:xfrm>
            <a:off x="5257800" y="1790700"/>
            <a:ext cx="3657600" cy="4152900"/>
          </a:xfrm>
        </p:spPr>
        <p:txBody>
          <a:bodyPr/>
          <a:lstStyle/>
          <a:p>
            <a:pPr>
              <a:lnSpc>
                <a:spcPct val="90000"/>
              </a:lnSpc>
            </a:pPr>
            <a:r>
              <a:rPr lang="en-US"/>
              <a:t>Solution?</a:t>
            </a:r>
          </a:p>
          <a:p>
            <a:pPr lvl="1">
              <a:lnSpc>
                <a:spcPct val="90000"/>
              </a:lnSpc>
            </a:pPr>
            <a:r>
              <a:rPr lang="en-US"/>
              <a:t>Great transmittal memo that focuses on key issues—and where you’re at financially (in ways you actually care about). </a:t>
            </a:r>
          </a:p>
          <a:p>
            <a:pPr>
              <a:lnSpc>
                <a:spcPct val="90000"/>
              </a:lnSpc>
            </a:pPr>
            <a:endParaRPr lang="en-US"/>
          </a:p>
        </p:txBody>
      </p:sp>
      <p:pic>
        <p:nvPicPr>
          <p:cNvPr id="123910" name="Picture 5" descr="BS00272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533400"/>
            <a:ext cx="1673225" cy="1131888"/>
          </a:xfrm>
          <a:prstGeom prst="rect">
            <a:avLst/>
          </a:prstGeom>
          <a:solidFill>
            <a:schemeClr val="hlink"/>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0611">
                                            <p:txEl>
                                              <p:pRg st="7" end="7"/>
                                            </p:txEl>
                                          </p:spTgt>
                                        </p:tgtEl>
                                        <p:attrNameLst>
                                          <p:attrName>style.visibility</p:attrName>
                                        </p:attrNameLst>
                                      </p:cBhvr>
                                      <p:to>
                                        <p:strVal val="visible"/>
                                      </p:to>
                                    </p:set>
                                    <p:anim calcmode="lin" valueType="num">
                                      <p:cBhvr additive="base">
                                        <p:cTn id="7" dur="500" fill="hold"/>
                                        <p:tgtEl>
                                          <p:spTgt spid="580611">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06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80612">
                                            <p:txEl>
                                              <p:pRg st="0" end="0"/>
                                            </p:txEl>
                                          </p:spTgt>
                                        </p:tgtEl>
                                        <p:attrNameLst>
                                          <p:attrName>style.visibility</p:attrName>
                                        </p:attrNameLst>
                                      </p:cBhvr>
                                      <p:to>
                                        <p:strVal val="visible"/>
                                      </p:to>
                                    </p:set>
                                    <p:anim calcmode="lin" valueType="num">
                                      <p:cBhvr additive="base">
                                        <p:cTn id="13" dur="500" fill="hold"/>
                                        <p:tgtEl>
                                          <p:spTgt spid="58061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80612">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80612">
                                            <p:txEl>
                                              <p:pRg st="1" end="1"/>
                                            </p:txEl>
                                          </p:spTgt>
                                        </p:tgtEl>
                                        <p:attrNameLst>
                                          <p:attrName>style.visibility</p:attrName>
                                        </p:attrNameLst>
                                      </p:cBhvr>
                                      <p:to>
                                        <p:strVal val="visible"/>
                                      </p:to>
                                    </p:set>
                                    <p:anim calcmode="lin" valueType="num">
                                      <p:cBhvr additive="base">
                                        <p:cTn id="17" dur="500" fill="hold"/>
                                        <p:tgtEl>
                                          <p:spTgt spid="580612">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806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DBB5511-91A5-42DD-ABA3-0B0AD76B3C3C}" type="slidenum">
              <a:rPr lang="en-US" sz="1400" smtClean="0">
                <a:solidFill>
                  <a:schemeClr val="bg2"/>
                </a:solidFill>
              </a:rPr>
              <a:pPr/>
              <a:t>123</a:t>
            </a:fld>
            <a:endParaRPr lang="en-US" sz="1400">
              <a:solidFill>
                <a:schemeClr val="bg2"/>
              </a:solidFill>
            </a:endParaRPr>
          </a:p>
        </p:txBody>
      </p:sp>
      <p:sp>
        <p:nvSpPr>
          <p:cNvPr id="124931" name="Rectangle 2"/>
          <p:cNvSpPr>
            <a:spLocks noGrp="1" noChangeArrowheads="1"/>
          </p:cNvSpPr>
          <p:nvPr>
            <p:ph type="title"/>
          </p:nvPr>
        </p:nvSpPr>
        <p:spPr/>
        <p:txBody>
          <a:bodyPr/>
          <a:lstStyle/>
          <a:p>
            <a:r>
              <a:rPr lang="en-US" sz="4000"/>
              <a:t>Transmittal Memo &amp; MD&amp;A</a:t>
            </a:r>
          </a:p>
        </p:txBody>
      </p:sp>
      <p:sp>
        <p:nvSpPr>
          <p:cNvPr id="124932" name="Rectangle 3"/>
          <p:cNvSpPr>
            <a:spLocks noGrp="1" noChangeArrowheads="1"/>
          </p:cNvSpPr>
          <p:nvPr>
            <p:ph type="body" sz="half" idx="1"/>
          </p:nvPr>
        </p:nvSpPr>
        <p:spPr>
          <a:xfrm>
            <a:off x="1143000" y="1790700"/>
            <a:ext cx="3810000" cy="4762500"/>
          </a:xfrm>
        </p:spPr>
        <p:txBody>
          <a:bodyPr/>
          <a:lstStyle/>
          <a:p>
            <a:pPr>
              <a:lnSpc>
                <a:spcPct val="80000"/>
              </a:lnSpc>
            </a:pPr>
            <a:r>
              <a:rPr lang="en-US" sz="2000"/>
              <a:t>Formal Transmittal</a:t>
            </a:r>
          </a:p>
          <a:p>
            <a:pPr lvl="1">
              <a:lnSpc>
                <a:spcPct val="80000"/>
              </a:lnSpc>
            </a:pPr>
            <a:r>
              <a:rPr lang="en-US" sz="1800"/>
              <a:t>Legal requirements</a:t>
            </a:r>
          </a:p>
          <a:p>
            <a:pPr lvl="1">
              <a:lnSpc>
                <a:spcPct val="80000"/>
              </a:lnSpc>
            </a:pPr>
            <a:r>
              <a:rPr lang="en-US" sz="1800"/>
              <a:t>Management’s responsibility</a:t>
            </a:r>
          </a:p>
          <a:p>
            <a:pPr lvl="1">
              <a:lnSpc>
                <a:spcPct val="80000"/>
              </a:lnSpc>
            </a:pPr>
            <a:r>
              <a:rPr lang="en-US" sz="1800"/>
              <a:t>Internal controls</a:t>
            </a:r>
          </a:p>
          <a:p>
            <a:pPr lvl="1">
              <a:lnSpc>
                <a:spcPct val="80000"/>
              </a:lnSpc>
            </a:pPr>
            <a:r>
              <a:rPr lang="en-US" sz="1800"/>
              <a:t>Audit requirements</a:t>
            </a:r>
          </a:p>
          <a:p>
            <a:pPr lvl="1">
              <a:lnSpc>
                <a:spcPct val="80000"/>
              </a:lnSpc>
            </a:pPr>
            <a:r>
              <a:rPr lang="en-US" sz="1800"/>
              <a:t>Reference to MD&amp;A </a:t>
            </a:r>
          </a:p>
          <a:p>
            <a:pPr>
              <a:lnSpc>
                <a:spcPct val="80000"/>
              </a:lnSpc>
            </a:pPr>
            <a:r>
              <a:rPr lang="en-US" sz="2000"/>
              <a:t>Government Profile</a:t>
            </a:r>
          </a:p>
          <a:p>
            <a:pPr lvl="1">
              <a:lnSpc>
                <a:spcPct val="80000"/>
              </a:lnSpc>
            </a:pPr>
            <a:r>
              <a:rPr lang="en-US" sz="1800"/>
              <a:t>Description</a:t>
            </a:r>
          </a:p>
          <a:p>
            <a:pPr lvl="1">
              <a:lnSpc>
                <a:spcPct val="80000"/>
              </a:lnSpc>
            </a:pPr>
            <a:r>
              <a:rPr lang="en-US" sz="1800"/>
              <a:t>Services provided by the City and others</a:t>
            </a:r>
          </a:p>
          <a:p>
            <a:pPr lvl="1">
              <a:lnSpc>
                <a:spcPct val="80000"/>
              </a:lnSpc>
            </a:pPr>
            <a:r>
              <a:rPr lang="en-US" sz="1800"/>
              <a:t>Geography, population, history</a:t>
            </a:r>
          </a:p>
          <a:p>
            <a:pPr lvl="1">
              <a:lnSpc>
                <a:spcPct val="80000"/>
              </a:lnSpc>
            </a:pPr>
            <a:r>
              <a:rPr lang="en-US" sz="1800"/>
              <a:t>Reporting entity</a:t>
            </a:r>
          </a:p>
          <a:p>
            <a:pPr lvl="1">
              <a:lnSpc>
                <a:spcPct val="80000"/>
              </a:lnSpc>
            </a:pPr>
            <a:r>
              <a:rPr lang="en-US" sz="1800"/>
              <a:t>Budget policy, control and process</a:t>
            </a:r>
          </a:p>
          <a:p>
            <a:pPr lvl="1">
              <a:lnSpc>
                <a:spcPct val="80000"/>
              </a:lnSpc>
            </a:pPr>
            <a:r>
              <a:rPr lang="en-US" sz="1800"/>
              <a:t>Other key policies (purchasing, personnel, interim reporting)</a:t>
            </a:r>
          </a:p>
        </p:txBody>
      </p:sp>
      <p:sp>
        <p:nvSpPr>
          <p:cNvPr id="459780" name="Rectangle 4"/>
          <p:cNvSpPr>
            <a:spLocks noGrp="1" noChangeArrowheads="1"/>
          </p:cNvSpPr>
          <p:nvPr>
            <p:ph type="body" sz="half" idx="2"/>
          </p:nvPr>
        </p:nvSpPr>
        <p:spPr>
          <a:xfrm>
            <a:off x="5105400" y="1790700"/>
            <a:ext cx="3810000" cy="4686300"/>
          </a:xfrm>
        </p:spPr>
        <p:txBody>
          <a:bodyPr/>
          <a:lstStyle/>
          <a:p>
            <a:pPr>
              <a:lnSpc>
                <a:spcPct val="80000"/>
              </a:lnSpc>
            </a:pPr>
            <a:r>
              <a:rPr lang="en-US" sz="2000"/>
              <a:t>“Useful Information”</a:t>
            </a:r>
          </a:p>
          <a:p>
            <a:pPr lvl="1">
              <a:lnSpc>
                <a:spcPct val="80000"/>
              </a:lnSpc>
            </a:pPr>
            <a:r>
              <a:rPr lang="en-US" sz="1800"/>
              <a:t>Local economy</a:t>
            </a:r>
          </a:p>
          <a:p>
            <a:pPr lvl="1">
              <a:lnSpc>
                <a:spcPct val="80000"/>
              </a:lnSpc>
            </a:pPr>
            <a:r>
              <a:rPr lang="en-US" sz="1800"/>
              <a:t>Long-term financial planning</a:t>
            </a:r>
          </a:p>
          <a:p>
            <a:pPr lvl="1">
              <a:lnSpc>
                <a:spcPct val="80000"/>
              </a:lnSpc>
            </a:pPr>
            <a:r>
              <a:rPr lang="en-US" sz="1800"/>
              <a:t>Significant projects </a:t>
            </a:r>
          </a:p>
          <a:p>
            <a:pPr lvl="1">
              <a:lnSpc>
                <a:spcPct val="80000"/>
              </a:lnSpc>
            </a:pPr>
            <a:r>
              <a:rPr lang="en-US" sz="1800"/>
              <a:t>Cash management and investments</a:t>
            </a:r>
          </a:p>
          <a:p>
            <a:pPr lvl="1">
              <a:lnSpc>
                <a:spcPct val="80000"/>
              </a:lnSpc>
            </a:pPr>
            <a:r>
              <a:rPr lang="en-US" sz="1800"/>
              <a:t>Risk management</a:t>
            </a:r>
          </a:p>
          <a:p>
            <a:pPr lvl="1">
              <a:lnSpc>
                <a:spcPct val="80000"/>
              </a:lnSpc>
            </a:pPr>
            <a:r>
              <a:rPr lang="en-US" sz="1800"/>
              <a:t>Debt financing</a:t>
            </a:r>
          </a:p>
          <a:p>
            <a:pPr lvl="1">
              <a:lnSpc>
                <a:spcPct val="80000"/>
              </a:lnSpc>
            </a:pPr>
            <a:r>
              <a:rPr lang="en-US" sz="1800"/>
              <a:t>Pension programs</a:t>
            </a:r>
          </a:p>
          <a:p>
            <a:pPr>
              <a:lnSpc>
                <a:spcPct val="80000"/>
              </a:lnSpc>
            </a:pPr>
            <a:r>
              <a:rPr lang="en-US" sz="2000"/>
              <a:t>Awards</a:t>
            </a:r>
          </a:p>
          <a:p>
            <a:pPr>
              <a:lnSpc>
                <a:spcPct val="80000"/>
              </a:lnSpc>
            </a:pPr>
            <a:r>
              <a:rPr lang="en-US" sz="2000"/>
              <a:t>Acknowledgements</a:t>
            </a:r>
          </a:p>
          <a:p>
            <a:pPr>
              <a:lnSpc>
                <a:spcPct val="80000"/>
              </a:lnSpc>
            </a:pPr>
            <a:endParaRPr lang="en-US" sz="2000"/>
          </a:p>
          <a:p>
            <a:pPr>
              <a:lnSpc>
                <a:spcPct val="80000"/>
              </a:lnSpc>
              <a:buFont typeface="Wingdings" pitchFamily="2" charset="2"/>
              <a:buNone/>
            </a:pPr>
            <a:r>
              <a:rPr lang="en-US" sz="2000" b="1"/>
              <a:t>MD&amp;A</a:t>
            </a:r>
          </a:p>
          <a:p>
            <a:pPr>
              <a:lnSpc>
                <a:spcPct val="80000"/>
              </a:lnSpc>
            </a:pPr>
            <a:r>
              <a:rPr lang="en-US" sz="1800" b="1">
                <a:solidFill>
                  <a:schemeClr val="tx2"/>
                </a:solidFill>
              </a:rPr>
              <a:t>General Fund Budget and Actual: Page 29</a:t>
            </a:r>
          </a:p>
        </p:txBody>
      </p:sp>
      <p:pic>
        <p:nvPicPr>
          <p:cNvPr id="124934" name="Picture 5" descr="HH00062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04800"/>
            <a:ext cx="1447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9780">
                                            <p:txEl>
                                              <p:pRg st="11" end="11"/>
                                            </p:txEl>
                                          </p:spTgt>
                                        </p:tgtEl>
                                        <p:attrNameLst>
                                          <p:attrName>style.visibility</p:attrName>
                                        </p:attrNameLst>
                                      </p:cBhvr>
                                      <p:to>
                                        <p:strVal val="visible"/>
                                      </p:to>
                                    </p:set>
                                    <p:anim calcmode="lin" valueType="num">
                                      <p:cBhvr additive="base">
                                        <p:cTn id="7" dur="500" fill="hold"/>
                                        <p:tgtEl>
                                          <p:spTgt spid="459780">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9780">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9780">
                                            <p:txEl>
                                              <p:pRg st="12" end="12"/>
                                            </p:txEl>
                                          </p:spTgt>
                                        </p:tgtEl>
                                        <p:attrNameLst>
                                          <p:attrName>style.visibility</p:attrName>
                                        </p:attrNameLst>
                                      </p:cBhvr>
                                      <p:to>
                                        <p:strVal val="visible"/>
                                      </p:to>
                                    </p:set>
                                    <p:anim calcmode="lin" valueType="num">
                                      <p:cBhvr additive="base">
                                        <p:cTn id="11" dur="500" fill="hold"/>
                                        <p:tgtEl>
                                          <p:spTgt spid="459780">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978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BD2006B-F7AF-4F86-BAAA-BF535FE30FBD}" type="slidenum">
              <a:rPr lang="en-US" sz="1400" smtClean="0">
                <a:solidFill>
                  <a:schemeClr val="bg2"/>
                </a:solidFill>
              </a:rPr>
              <a:pPr/>
              <a:t>124</a:t>
            </a:fld>
            <a:endParaRPr lang="en-US" sz="1400">
              <a:solidFill>
                <a:schemeClr val="bg2"/>
              </a:solidFill>
            </a:endParaRPr>
          </a:p>
        </p:txBody>
      </p:sp>
      <p:pic>
        <p:nvPicPr>
          <p:cNvPr id="125955" name="Picture 2"/>
          <p:cNvPicPr>
            <a:picLocks noGrp="1" noChangeAspect="1" noChangeArrowheads="1"/>
          </p:cNvPicPr>
          <p:nvPr>
            <p:ph/>
          </p:nvPr>
        </p:nvPicPr>
        <p:blipFill>
          <a:blip r:embed="rId2" cstate="email">
            <a:extLst>
              <a:ext uri="{28A0092B-C50C-407E-A947-70E740481C1C}">
                <a14:useLocalDpi xmlns:a14="http://schemas.microsoft.com/office/drawing/2010/main"/>
              </a:ext>
            </a:extLst>
          </a:blip>
          <a:srcRect/>
          <a:stretch>
            <a:fillRect/>
          </a:stretch>
        </p:blipFill>
        <p:spPr>
          <a:xfrm>
            <a:off x="533400" y="228600"/>
            <a:ext cx="8153400" cy="6216650"/>
          </a:xfrm>
          <a:noFill/>
          <a:ln w="12700" cap="flat">
            <a:solidFill>
              <a:schemeClr val="tx1"/>
            </a:solidFill>
            <a:miter lim="800000"/>
            <a:headEnd type="none" w="sm" len="sm"/>
            <a:tailEnd type="none" w="sm" len="sm"/>
          </a:ln>
        </p:spPr>
      </p:pic>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A0A6EA2-382D-4F3B-89B5-353FB4CAE74C}" type="slidenum">
              <a:rPr lang="en-US" sz="1400" smtClean="0">
                <a:solidFill>
                  <a:schemeClr val="bg2"/>
                </a:solidFill>
              </a:rPr>
              <a:pPr/>
              <a:t>125</a:t>
            </a:fld>
            <a:endParaRPr lang="en-US" sz="1400">
              <a:solidFill>
                <a:schemeClr val="bg2"/>
              </a:solidFill>
            </a:endParaRPr>
          </a:p>
        </p:txBody>
      </p:sp>
      <p:pic>
        <p:nvPicPr>
          <p:cNvPr id="126979"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28600" y="381000"/>
            <a:ext cx="8686800" cy="5976938"/>
          </a:xfrm>
          <a:noFill/>
          <a:ln w="12700" cap="flat">
            <a:solidFill>
              <a:schemeClr val="tx1"/>
            </a:solidFill>
            <a:miter lim="800000"/>
            <a:headEnd type="none" w="sm" len="sm"/>
            <a:tailEnd type="none" w="sm" len="sm"/>
          </a:ln>
        </p:spPr>
      </p:pic>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4A8392B-D425-4C8A-8CDA-D85002A146EB}" type="slidenum">
              <a:rPr lang="en-US" sz="1400" smtClean="0">
                <a:solidFill>
                  <a:schemeClr val="bg2"/>
                </a:solidFill>
              </a:rPr>
              <a:pPr/>
              <a:t>126</a:t>
            </a:fld>
            <a:endParaRPr lang="en-US" sz="1400">
              <a:solidFill>
                <a:schemeClr val="bg2"/>
              </a:solidFill>
            </a:endParaRPr>
          </a:p>
        </p:txBody>
      </p:sp>
      <p:pic>
        <p:nvPicPr>
          <p:cNvPr id="128003"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381000" y="347663"/>
            <a:ext cx="8458200" cy="6048375"/>
          </a:xfrm>
          <a:noFill/>
          <a:ln w="12700" cap="flat">
            <a:solidFill>
              <a:schemeClr val="tx1"/>
            </a:solidFill>
            <a:miter lim="800000"/>
            <a:headEnd type="none" w="sm" len="sm"/>
            <a:tailEnd type="none" w="sm" len="sm"/>
          </a:ln>
        </p:spPr>
      </p:pic>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457BCAE-0104-49EA-984C-083BF6839057}" type="slidenum">
              <a:rPr lang="en-US" sz="1400" smtClean="0">
                <a:solidFill>
                  <a:schemeClr val="bg2"/>
                </a:solidFill>
              </a:rPr>
              <a:pPr/>
              <a:t>127</a:t>
            </a:fld>
            <a:endParaRPr lang="en-US" sz="1400">
              <a:solidFill>
                <a:schemeClr val="bg2"/>
              </a:solidFill>
            </a:endParaRPr>
          </a:p>
        </p:txBody>
      </p:sp>
      <p:pic>
        <p:nvPicPr>
          <p:cNvPr id="12902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04800"/>
            <a:ext cx="8534400" cy="60690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81C04C8-9B02-464E-80E0-422E79820FC5}" type="slidenum">
              <a:rPr lang="en-US" sz="1400" smtClean="0">
                <a:solidFill>
                  <a:schemeClr val="bg2"/>
                </a:solidFill>
              </a:rPr>
              <a:pPr/>
              <a:t>128</a:t>
            </a:fld>
            <a:endParaRPr lang="en-US" sz="1400">
              <a:solidFill>
                <a:schemeClr val="bg2"/>
              </a:solidFill>
            </a:endParaRPr>
          </a:p>
        </p:txBody>
      </p:sp>
      <p:pic>
        <p:nvPicPr>
          <p:cNvPr id="13005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28600"/>
            <a:ext cx="8177213" cy="62007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B8F3B98-6FDC-48BA-B93D-C41651167C56}" type="slidenum">
              <a:rPr lang="en-US" sz="1400" smtClean="0">
                <a:solidFill>
                  <a:schemeClr val="bg2"/>
                </a:solidFill>
              </a:rPr>
              <a:pPr/>
              <a:t>129</a:t>
            </a:fld>
            <a:endParaRPr lang="en-US" sz="1400">
              <a:solidFill>
                <a:schemeClr val="bg2"/>
              </a:solidFill>
            </a:endParaRPr>
          </a:p>
        </p:txBody>
      </p:sp>
      <p:sp>
        <p:nvSpPr>
          <p:cNvPr id="131075" name="Rectangle 2"/>
          <p:cNvSpPr>
            <a:spLocks noGrp="1" noChangeArrowheads="1"/>
          </p:cNvSpPr>
          <p:nvPr>
            <p:ph type="title"/>
          </p:nvPr>
        </p:nvSpPr>
        <p:spPr/>
        <p:txBody>
          <a:bodyPr/>
          <a:lstStyle/>
          <a:p>
            <a:r>
              <a:rPr lang="en-US"/>
              <a:t>Interim Financial Reporting</a:t>
            </a:r>
          </a:p>
        </p:txBody>
      </p:sp>
      <p:sp>
        <p:nvSpPr>
          <p:cNvPr id="466947" name="Rectangle 3"/>
          <p:cNvSpPr>
            <a:spLocks noGrp="1" noChangeArrowheads="1"/>
          </p:cNvSpPr>
          <p:nvPr>
            <p:ph type="body" idx="1"/>
          </p:nvPr>
        </p:nvSpPr>
        <p:spPr/>
        <p:txBody>
          <a:bodyPr/>
          <a:lstStyle/>
          <a:p>
            <a:r>
              <a:rPr lang="en-US"/>
              <a:t>No “guidelines” for this.</a:t>
            </a:r>
          </a:p>
          <a:p>
            <a:pPr lvl="1"/>
            <a:r>
              <a:rPr lang="en-US"/>
              <a:t>No “awards.”</a:t>
            </a:r>
          </a:p>
          <a:p>
            <a:r>
              <a:rPr lang="en-US"/>
              <a:t>But more important than annual reports.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6947">
                                            <p:txEl>
                                              <p:pRg st="2" end="2"/>
                                            </p:txEl>
                                          </p:spTgt>
                                        </p:tgtEl>
                                        <p:attrNameLst>
                                          <p:attrName>style.visibility</p:attrName>
                                        </p:attrNameLst>
                                      </p:cBhvr>
                                      <p:to>
                                        <p:strVal val="visible"/>
                                      </p:to>
                                    </p:set>
                                    <p:anim calcmode="lin" valueType="num">
                                      <p:cBhvr additive="base">
                                        <p:cTn id="7" dur="500" fill="hold"/>
                                        <p:tgtEl>
                                          <p:spTgt spid="46694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4CBE95B-55CA-40B0-AE4F-751EF076B66C}" type="slidenum">
              <a:rPr lang="en-US" sz="1400" smtClean="0">
                <a:solidFill>
                  <a:schemeClr val="bg2"/>
                </a:solidFill>
              </a:rPr>
              <a:pPr/>
              <a:t>13</a:t>
            </a:fld>
            <a:endParaRPr lang="en-US" sz="1400">
              <a:solidFill>
                <a:schemeClr val="bg2"/>
              </a:solidFill>
            </a:endParaRPr>
          </a:p>
        </p:txBody>
      </p:sp>
      <p:sp>
        <p:nvSpPr>
          <p:cNvPr id="16387" name="Rectangle 2"/>
          <p:cNvSpPr>
            <a:spLocks noGrp="1" noChangeArrowheads="1"/>
          </p:cNvSpPr>
          <p:nvPr>
            <p:ph type="title"/>
          </p:nvPr>
        </p:nvSpPr>
        <p:spPr/>
        <p:txBody>
          <a:bodyPr/>
          <a:lstStyle/>
          <a:p>
            <a:r>
              <a:rPr lang="en-US" sz="4000"/>
              <a:t>An Example of the Power of Policies</a:t>
            </a:r>
          </a:p>
        </p:txBody>
      </p:sp>
      <p:sp>
        <p:nvSpPr>
          <p:cNvPr id="16388" name="Text Box 3"/>
          <p:cNvSpPr txBox="1">
            <a:spLocks noChangeArrowheads="1"/>
          </p:cNvSpPr>
          <p:nvPr/>
        </p:nvSpPr>
        <p:spPr bwMode="auto">
          <a:xfrm>
            <a:off x="2133600" y="1752600"/>
            <a:ext cx="5562600" cy="5794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3200" i="1">
                <a:solidFill>
                  <a:schemeClr val="tx2"/>
                </a:solidFill>
              </a:rPr>
              <a:t>Fund Balance Survey: 1996</a:t>
            </a:r>
          </a:p>
        </p:txBody>
      </p:sp>
      <p:pic>
        <p:nvPicPr>
          <p:cNvPr id="16389"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33400" y="2362200"/>
            <a:ext cx="8229600" cy="3154363"/>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3824ADE-B743-44E0-97BE-E59C6D4DCABC}" type="slidenum">
              <a:rPr lang="en-US" sz="1400" smtClean="0">
                <a:solidFill>
                  <a:schemeClr val="bg2"/>
                </a:solidFill>
              </a:rPr>
              <a:pPr/>
              <a:t>130</a:t>
            </a:fld>
            <a:endParaRPr lang="en-US" sz="1400">
              <a:solidFill>
                <a:schemeClr val="bg2"/>
              </a:solidFill>
            </a:endParaRPr>
          </a:p>
        </p:txBody>
      </p:sp>
      <p:sp>
        <p:nvSpPr>
          <p:cNvPr id="132099" name="Rectangle 2"/>
          <p:cNvSpPr>
            <a:spLocks noGrp="1" noChangeArrowheads="1"/>
          </p:cNvSpPr>
          <p:nvPr>
            <p:ph type="title"/>
          </p:nvPr>
        </p:nvSpPr>
        <p:spPr/>
        <p:txBody>
          <a:bodyPr/>
          <a:lstStyle/>
          <a:p>
            <a:r>
              <a:rPr lang="en-US"/>
              <a:t>Interim Financial Reporting</a:t>
            </a:r>
          </a:p>
        </p:txBody>
      </p:sp>
      <p:sp>
        <p:nvSpPr>
          <p:cNvPr id="467971" name="Rectangle 3"/>
          <p:cNvSpPr>
            <a:spLocks noGrp="1" noChangeArrowheads="1"/>
          </p:cNvSpPr>
          <p:nvPr>
            <p:ph type="body" idx="1"/>
          </p:nvPr>
        </p:nvSpPr>
        <p:spPr/>
        <p:txBody>
          <a:bodyPr/>
          <a:lstStyle/>
          <a:p>
            <a:pPr>
              <a:lnSpc>
                <a:spcPct val="90000"/>
              </a:lnSpc>
            </a:pPr>
            <a:r>
              <a:rPr lang="en-US"/>
              <a:t>Types</a:t>
            </a:r>
          </a:p>
          <a:p>
            <a:pPr lvl="1">
              <a:lnSpc>
                <a:spcPct val="90000"/>
              </a:lnSpc>
            </a:pPr>
            <a:r>
              <a:rPr lang="en-US"/>
              <a:t>On-Line “24/7”</a:t>
            </a:r>
          </a:p>
          <a:p>
            <a:pPr lvl="1">
              <a:lnSpc>
                <a:spcPct val="90000"/>
              </a:lnSpc>
            </a:pPr>
            <a:r>
              <a:rPr lang="en-US"/>
              <a:t>Monthly</a:t>
            </a:r>
          </a:p>
          <a:p>
            <a:pPr lvl="1">
              <a:lnSpc>
                <a:spcPct val="90000"/>
              </a:lnSpc>
            </a:pPr>
            <a:r>
              <a:rPr lang="en-US"/>
              <a:t>Quarterly</a:t>
            </a:r>
          </a:p>
          <a:p>
            <a:pPr lvl="1">
              <a:lnSpc>
                <a:spcPct val="90000"/>
              </a:lnSpc>
            </a:pPr>
            <a:r>
              <a:rPr lang="en-US"/>
              <a:t>Special Ad Hoc Reports </a:t>
            </a:r>
          </a:p>
          <a:p>
            <a:pPr lvl="1">
              <a:lnSpc>
                <a:spcPct val="90000"/>
              </a:lnSpc>
            </a:pPr>
            <a:r>
              <a:rPr lang="en-US"/>
              <a:t>Mid-Year Budget Review</a:t>
            </a:r>
          </a:p>
          <a:p>
            <a:pPr lvl="1">
              <a:lnSpc>
                <a:spcPct val="90000"/>
              </a:lnSpc>
            </a:pPr>
            <a:r>
              <a:rPr lang="en-US"/>
              <a:t>Budget</a:t>
            </a:r>
          </a:p>
          <a:p>
            <a:pPr>
              <a:lnSpc>
                <a:spcPct val="90000"/>
              </a:lnSpc>
            </a:pPr>
            <a:r>
              <a:rPr lang="en-US"/>
              <a:t>Who are they for?</a:t>
            </a:r>
          </a:p>
        </p:txBody>
      </p:sp>
      <p:sp>
        <p:nvSpPr>
          <p:cNvPr id="467972" name="Text Box 4"/>
          <p:cNvSpPr txBox="1">
            <a:spLocks noChangeArrowheads="1"/>
          </p:cNvSpPr>
          <p:nvPr/>
        </p:nvSpPr>
        <p:spPr bwMode="auto">
          <a:xfrm>
            <a:off x="5181600" y="5105400"/>
            <a:ext cx="3429000" cy="7016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solidFill>
                  <a:schemeClr val="bg1"/>
                </a:solidFill>
              </a:rPr>
              <a:t>Remember to ask me who I did this for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7971">
                                            <p:txEl>
                                              <p:pRg st="7" end="7"/>
                                            </p:txEl>
                                          </p:spTgt>
                                        </p:tgtEl>
                                        <p:attrNameLst>
                                          <p:attrName>style.visibility</p:attrName>
                                        </p:attrNameLst>
                                      </p:cBhvr>
                                      <p:to>
                                        <p:strVal val="visible"/>
                                      </p:to>
                                    </p:set>
                                    <p:anim calcmode="lin" valueType="num">
                                      <p:cBhvr additive="base">
                                        <p:cTn id="7" dur="500" fill="hold"/>
                                        <p:tgtEl>
                                          <p:spTgt spid="467971">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79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7972"/>
                                        </p:tgtEl>
                                        <p:attrNameLst>
                                          <p:attrName>style.visibility</p:attrName>
                                        </p:attrNameLst>
                                      </p:cBhvr>
                                      <p:to>
                                        <p:strVal val="visible"/>
                                      </p:to>
                                    </p:set>
                                    <p:anim calcmode="lin" valueType="num">
                                      <p:cBhvr additive="base">
                                        <p:cTn id="13" dur="500" fill="hold"/>
                                        <p:tgtEl>
                                          <p:spTgt spid="467972"/>
                                        </p:tgtEl>
                                        <p:attrNameLst>
                                          <p:attrName>ppt_x</p:attrName>
                                        </p:attrNameLst>
                                      </p:cBhvr>
                                      <p:tavLst>
                                        <p:tav tm="0">
                                          <p:val>
                                            <p:strVal val="1+#ppt_w/2"/>
                                          </p:val>
                                        </p:tav>
                                        <p:tav tm="100000">
                                          <p:val>
                                            <p:strVal val="#ppt_x"/>
                                          </p:val>
                                        </p:tav>
                                      </p:tavLst>
                                    </p:anim>
                                    <p:anim calcmode="lin" valueType="num">
                                      <p:cBhvr additive="base">
                                        <p:cTn id="14" dur="500" fill="hold"/>
                                        <p:tgtEl>
                                          <p:spTgt spid="467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1C3BD81-08AA-4E24-85EA-2BF753947C0C}" type="slidenum">
              <a:rPr lang="en-US" sz="1400" smtClean="0">
                <a:solidFill>
                  <a:schemeClr val="bg2"/>
                </a:solidFill>
              </a:rPr>
              <a:pPr/>
              <a:t>131</a:t>
            </a:fld>
            <a:endParaRPr lang="en-US" sz="1400">
              <a:solidFill>
                <a:schemeClr val="bg2"/>
              </a:solidFill>
            </a:endParaRPr>
          </a:p>
        </p:txBody>
      </p:sp>
      <p:sp>
        <p:nvSpPr>
          <p:cNvPr id="133123" name="Rectangle 2"/>
          <p:cNvSpPr>
            <a:spLocks noGrp="1" noChangeArrowheads="1"/>
          </p:cNvSpPr>
          <p:nvPr>
            <p:ph type="title"/>
          </p:nvPr>
        </p:nvSpPr>
        <p:spPr/>
        <p:txBody>
          <a:bodyPr/>
          <a:lstStyle/>
          <a:p>
            <a:r>
              <a:rPr lang="en-US"/>
              <a:t>Monitoring Fiscal Performance </a:t>
            </a:r>
          </a:p>
        </p:txBody>
      </p:sp>
      <p:sp>
        <p:nvSpPr>
          <p:cNvPr id="133124" name="Rectangle 3"/>
          <p:cNvSpPr>
            <a:spLocks noGrp="1" noChangeArrowheads="1"/>
          </p:cNvSpPr>
          <p:nvPr>
            <p:ph type="body" idx="1"/>
          </p:nvPr>
        </p:nvSpPr>
        <p:spPr/>
        <p:txBody>
          <a:bodyPr/>
          <a:lstStyle/>
          <a:p>
            <a:r>
              <a:rPr lang="en-US"/>
              <a:t>Core Principles in San Luis Obispo</a:t>
            </a:r>
          </a:p>
          <a:p>
            <a:pPr lvl="1"/>
            <a:r>
              <a:rPr lang="en-US"/>
              <a:t>Strong Systems</a:t>
            </a:r>
          </a:p>
          <a:p>
            <a:pPr lvl="1"/>
            <a:r>
              <a:rPr lang="en-US"/>
              <a:t>Meaningful Reports</a:t>
            </a:r>
          </a:p>
          <a:p>
            <a:pPr lvl="1"/>
            <a:r>
              <a:rPr lang="en-US"/>
              <a:t>Timely, Open Reporting</a:t>
            </a:r>
          </a:p>
          <a:p>
            <a:pPr lvl="1"/>
            <a:r>
              <a:rPr lang="en-US"/>
              <a:t>Audience</a:t>
            </a:r>
          </a:p>
          <a:p>
            <a:pPr lvl="1"/>
            <a:r>
              <a:rPr lang="en-US"/>
              <a:t>Organizational Responsibility</a:t>
            </a:r>
          </a:p>
          <a:p>
            <a:pPr lvl="2"/>
            <a:r>
              <a:rPr lang="en-US"/>
              <a:t>Revenues: Finance &amp; IT</a:t>
            </a:r>
          </a:p>
          <a:p>
            <a:pPr lvl="2"/>
            <a:r>
              <a:rPr lang="en-US"/>
              <a:t>Expenditures: Departments</a:t>
            </a:r>
          </a:p>
        </p:txBody>
      </p:sp>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892A88B-3183-48C5-8F18-52B2A42E3316}" type="slidenum">
              <a:rPr lang="en-US" sz="1400" smtClean="0">
                <a:solidFill>
                  <a:schemeClr val="bg2"/>
                </a:solidFill>
              </a:rPr>
              <a:pPr/>
              <a:t>132</a:t>
            </a:fld>
            <a:endParaRPr lang="en-US" sz="1400">
              <a:solidFill>
                <a:schemeClr val="bg2"/>
              </a:solidFill>
            </a:endParaRPr>
          </a:p>
        </p:txBody>
      </p:sp>
      <p:sp>
        <p:nvSpPr>
          <p:cNvPr id="134147" name="Rectangle 2"/>
          <p:cNvSpPr>
            <a:spLocks noGrp="1" noChangeArrowheads="1"/>
          </p:cNvSpPr>
          <p:nvPr>
            <p:ph type="title" idx="4294967295"/>
          </p:nvPr>
        </p:nvSpPr>
        <p:spPr>
          <a:xfrm>
            <a:off x="1371600" y="2133600"/>
            <a:ext cx="2438400" cy="2552700"/>
          </a:xfrm>
        </p:spPr>
        <p:txBody>
          <a:bodyPr/>
          <a:lstStyle/>
          <a:p>
            <a:pPr algn="ctr"/>
            <a:r>
              <a:rPr lang="en-US" sz="3600"/>
              <a:t>Quarterly</a:t>
            </a:r>
            <a:br>
              <a:rPr lang="en-US" sz="3600"/>
            </a:br>
            <a:r>
              <a:rPr lang="en-US" sz="3600"/>
              <a:t>Financial</a:t>
            </a:r>
            <a:br>
              <a:rPr lang="en-US" sz="3600"/>
            </a:br>
            <a:r>
              <a:rPr lang="en-US" sz="3600"/>
              <a:t>Report</a:t>
            </a:r>
            <a:br>
              <a:rPr lang="en-US" sz="3600"/>
            </a:br>
            <a:r>
              <a:rPr lang="en-US" sz="2400"/>
              <a:t>Page 1</a:t>
            </a:r>
          </a:p>
        </p:txBody>
      </p:sp>
      <p:pic>
        <p:nvPicPr>
          <p:cNvPr id="13414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r="-339" b="4691"/>
          <a:stretch>
            <a:fillRect/>
          </a:stretch>
        </p:blipFill>
        <p:spPr bwMode="auto">
          <a:xfrm>
            <a:off x="3717925" y="152400"/>
            <a:ext cx="5122863" cy="6553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4634656-9128-471E-B862-FD6C45469B1E}" type="slidenum">
              <a:rPr lang="en-US" sz="1400" smtClean="0">
                <a:solidFill>
                  <a:schemeClr val="bg2"/>
                </a:solidFill>
              </a:rPr>
              <a:pPr/>
              <a:t>133</a:t>
            </a:fld>
            <a:endParaRPr lang="en-US" sz="1400">
              <a:solidFill>
                <a:schemeClr val="bg2"/>
              </a:solidFill>
            </a:endParaRPr>
          </a:p>
        </p:txBody>
      </p:sp>
      <p:sp>
        <p:nvSpPr>
          <p:cNvPr id="135171" name="Rectangle 2"/>
          <p:cNvSpPr>
            <a:spLocks noChangeArrowheads="1"/>
          </p:cNvSpPr>
          <p:nvPr/>
        </p:nvSpPr>
        <p:spPr bwMode="auto">
          <a:xfrm>
            <a:off x="1295400" y="2133600"/>
            <a:ext cx="2438400" cy="2552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r>
              <a:rPr lang="en-US" sz="3600">
                <a:solidFill>
                  <a:schemeClr val="tx2"/>
                </a:solidFill>
                <a:latin typeface="Times New Roman" pitchFamily="18" charset="0"/>
              </a:rPr>
              <a:t>Quarterly</a:t>
            </a:r>
            <a:br>
              <a:rPr lang="en-US" sz="3600">
                <a:solidFill>
                  <a:schemeClr val="tx2"/>
                </a:solidFill>
                <a:latin typeface="Times New Roman" pitchFamily="18" charset="0"/>
              </a:rPr>
            </a:br>
            <a:r>
              <a:rPr lang="en-US" sz="3600">
                <a:solidFill>
                  <a:schemeClr val="tx2"/>
                </a:solidFill>
                <a:latin typeface="Times New Roman" pitchFamily="18" charset="0"/>
              </a:rPr>
              <a:t>Financial</a:t>
            </a:r>
            <a:br>
              <a:rPr lang="en-US" sz="3600">
                <a:solidFill>
                  <a:schemeClr val="tx2"/>
                </a:solidFill>
                <a:latin typeface="Times New Roman" pitchFamily="18" charset="0"/>
              </a:rPr>
            </a:br>
            <a:r>
              <a:rPr lang="en-US" sz="3600">
                <a:solidFill>
                  <a:schemeClr val="tx2"/>
                </a:solidFill>
                <a:latin typeface="Times New Roman" pitchFamily="18" charset="0"/>
              </a:rPr>
              <a:t>Report</a:t>
            </a:r>
            <a:br>
              <a:rPr lang="en-US" sz="3600">
                <a:solidFill>
                  <a:schemeClr val="tx2"/>
                </a:solidFill>
                <a:latin typeface="Times New Roman" pitchFamily="18" charset="0"/>
              </a:rPr>
            </a:br>
            <a:r>
              <a:rPr lang="en-US">
                <a:solidFill>
                  <a:schemeClr val="tx2"/>
                </a:solidFill>
                <a:latin typeface="Times New Roman" pitchFamily="18" charset="0"/>
              </a:rPr>
              <a:t>Page 2</a:t>
            </a:r>
          </a:p>
        </p:txBody>
      </p:sp>
      <p:pic>
        <p:nvPicPr>
          <p:cNvPr id="13517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05250" y="195263"/>
            <a:ext cx="4835525" cy="64341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70617AC-E383-4D5F-9D46-7042829C7188}" type="slidenum">
              <a:rPr lang="en-US" sz="1400" smtClean="0">
                <a:solidFill>
                  <a:schemeClr val="bg2"/>
                </a:solidFill>
              </a:rPr>
              <a:pPr/>
              <a:t>134</a:t>
            </a:fld>
            <a:endParaRPr lang="en-US" sz="1400">
              <a:solidFill>
                <a:schemeClr val="bg2"/>
              </a:solidFill>
            </a:endParaRPr>
          </a:p>
        </p:txBody>
      </p:sp>
      <p:sp>
        <p:nvSpPr>
          <p:cNvPr id="136195" name="Rectangle 2"/>
          <p:cNvSpPr>
            <a:spLocks noGrp="1" noChangeArrowheads="1"/>
          </p:cNvSpPr>
          <p:nvPr>
            <p:ph type="title" idx="4294967295"/>
          </p:nvPr>
        </p:nvSpPr>
        <p:spPr>
          <a:xfrm>
            <a:off x="1524000" y="2133600"/>
            <a:ext cx="2057400" cy="3200400"/>
          </a:xfrm>
        </p:spPr>
        <p:txBody>
          <a:bodyPr/>
          <a:lstStyle/>
          <a:p>
            <a:pPr algn="ctr"/>
            <a:r>
              <a:rPr lang="en-US" sz="3600"/>
              <a:t>Interim Year</a:t>
            </a:r>
            <a:br>
              <a:rPr lang="en-US" sz="3600"/>
            </a:br>
            <a:r>
              <a:rPr lang="en-US" sz="3600"/>
              <a:t>End Report</a:t>
            </a:r>
            <a:br>
              <a:rPr lang="en-US" sz="3600"/>
            </a:br>
            <a:r>
              <a:rPr lang="en-US" sz="2400"/>
              <a:t>Page 1</a:t>
            </a:r>
            <a:r>
              <a:rPr lang="en-US"/>
              <a:t>  </a:t>
            </a:r>
          </a:p>
        </p:txBody>
      </p:sp>
      <p:pic>
        <p:nvPicPr>
          <p:cNvPr id="13619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7925" y="304800"/>
            <a:ext cx="4865688" cy="6324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3C0AE2F-AB93-4639-B809-3FF7358AD5C2}" type="slidenum">
              <a:rPr lang="en-US" sz="1400" smtClean="0">
                <a:solidFill>
                  <a:schemeClr val="bg2"/>
                </a:solidFill>
              </a:rPr>
              <a:pPr/>
              <a:t>135</a:t>
            </a:fld>
            <a:endParaRPr lang="en-US" sz="1400">
              <a:solidFill>
                <a:schemeClr val="bg2"/>
              </a:solidFill>
            </a:endParaRPr>
          </a:p>
        </p:txBody>
      </p:sp>
      <p:sp>
        <p:nvSpPr>
          <p:cNvPr id="137219" name="Rectangle 2"/>
          <p:cNvSpPr>
            <a:spLocks noChangeArrowheads="1"/>
          </p:cNvSpPr>
          <p:nvPr/>
        </p:nvSpPr>
        <p:spPr bwMode="auto">
          <a:xfrm>
            <a:off x="1524000" y="2133600"/>
            <a:ext cx="2057400" cy="3200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r>
              <a:rPr lang="en-US" sz="3600">
                <a:solidFill>
                  <a:schemeClr val="tx2"/>
                </a:solidFill>
                <a:latin typeface="Times New Roman" pitchFamily="18" charset="0"/>
              </a:rPr>
              <a:t>Interim Year</a:t>
            </a:r>
            <a:br>
              <a:rPr lang="en-US" sz="3600">
                <a:solidFill>
                  <a:schemeClr val="tx2"/>
                </a:solidFill>
                <a:latin typeface="Times New Roman" pitchFamily="18" charset="0"/>
              </a:rPr>
            </a:br>
            <a:r>
              <a:rPr lang="en-US" sz="3600">
                <a:solidFill>
                  <a:schemeClr val="tx2"/>
                </a:solidFill>
                <a:latin typeface="Times New Roman" pitchFamily="18" charset="0"/>
              </a:rPr>
              <a:t>End Report</a:t>
            </a:r>
            <a:br>
              <a:rPr lang="en-US" sz="3600">
                <a:solidFill>
                  <a:schemeClr val="tx2"/>
                </a:solidFill>
                <a:latin typeface="Times New Roman" pitchFamily="18" charset="0"/>
              </a:rPr>
            </a:br>
            <a:r>
              <a:rPr lang="en-US">
                <a:solidFill>
                  <a:schemeClr val="tx2"/>
                </a:solidFill>
                <a:latin typeface="Times New Roman" pitchFamily="18" charset="0"/>
              </a:rPr>
              <a:t>Page 2</a:t>
            </a:r>
            <a:r>
              <a:rPr lang="en-US" sz="4400">
                <a:solidFill>
                  <a:schemeClr val="tx2"/>
                </a:solidFill>
                <a:latin typeface="Times New Roman" pitchFamily="18" charset="0"/>
              </a:rPr>
              <a:t>  </a:t>
            </a:r>
          </a:p>
        </p:txBody>
      </p:sp>
      <p:pic>
        <p:nvPicPr>
          <p:cNvPr id="13722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228600"/>
            <a:ext cx="4905375" cy="64198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C4C3BBD-BE2C-43F7-B70F-8603F8503301}" type="slidenum">
              <a:rPr lang="en-US" sz="1400" smtClean="0">
                <a:solidFill>
                  <a:schemeClr val="bg2"/>
                </a:solidFill>
              </a:rPr>
              <a:pPr/>
              <a:t>136</a:t>
            </a:fld>
            <a:endParaRPr lang="en-US" sz="1400">
              <a:solidFill>
                <a:schemeClr val="bg2"/>
              </a:solidFill>
            </a:endParaRPr>
          </a:p>
        </p:txBody>
      </p:sp>
      <p:sp>
        <p:nvSpPr>
          <p:cNvPr id="138243" name="Rectangle 2"/>
          <p:cNvSpPr>
            <a:spLocks noChangeArrowheads="1"/>
          </p:cNvSpPr>
          <p:nvPr/>
        </p:nvSpPr>
        <p:spPr bwMode="auto">
          <a:xfrm>
            <a:off x="1524000" y="2133600"/>
            <a:ext cx="2057400" cy="3200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r>
              <a:rPr lang="en-US" sz="3600">
                <a:solidFill>
                  <a:schemeClr val="tx2"/>
                </a:solidFill>
                <a:latin typeface="Times New Roman" pitchFamily="18" charset="0"/>
              </a:rPr>
              <a:t>Interim Year</a:t>
            </a:r>
            <a:br>
              <a:rPr lang="en-US" sz="3600">
                <a:solidFill>
                  <a:schemeClr val="tx2"/>
                </a:solidFill>
                <a:latin typeface="Times New Roman" pitchFamily="18" charset="0"/>
              </a:rPr>
            </a:br>
            <a:r>
              <a:rPr lang="en-US" sz="3600">
                <a:solidFill>
                  <a:schemeClr val="tx2"/>
                </a:solidFill>
                <a:latin typeface="Times New Roman" pitchFamily="18" charset="0"/>
              </a:rPr>
              <a:t>End Report</a:t>
            </a:r>
            <a:br>
              <a:rPr lang="en-US" sz="3600">
                <a:solidFill>
                  <a:schemeClr val="tx2"/>
                </a:solidFill>
                <a:latin typeface="Times New Roman" pitchFamily="18" charset="0"/>
              </a:rPr>
            </a:br>
            <a:r>
              <a:rPr lang="en-US">
                <a:solidFill>
                  <a:schemeClr val="tx2"/>
                </a:solidFill>
                <a:latin typeface="Times New Roman" pitchFamily="18" charset="0"/>
              </a:rPr>
              <a:t>Page 3</a:t>
            </a:r>
            <a:r>
              <a:rPr lang="en-US" sz="4400">
                <a:solidFill>
                  <a:schemeClr val="tx2"/>
                </a:solidFill>
                <a:latin typeface="Times New Roman" pitchFamily="18" charset="0"/>
              </a:rPr>
              <a:t>  </a:t>
            </a:r>
          </a:p>
        </p:txBody>
      </p:sp>
      <p:pic>
        <p:nvPicPr>
          <p:cNvPr id="13824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228600"/>
            <a:ext cx="4903788" cy="6324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28A6B1C-2A4C-4CEB-BB38-81F6117DCF9F}" type="slidenum">
              <a:rPr lang="en-US" sz="1400" smtClean="0">
                <a:solidFill>
                  <a:schemeClr val="bg2"/>
                </a:solidFill>
              </a:rPr>
              <a:pPr/>
              <a:t>137</a:t>
            </a:fld>
            <a:endParaRPr lang="en-US" sz="1400">
              <a:solidFill>
                <a:schemeClr val="bg2"/>
              </a:solidFill>
            </a:endParaRPr>
          </a:p>
        </p:txBody>
      </p:sp>
      <p:sp>
        <p:nvSpPr>
          <p:cNvPr id="139267" name="Rectangle 2"/>
          <p:cNvSpPr>
            <a:spLocks noGrp="1" noChangeArrowheads="1"/>
          </p:cNvSpPr>
          <p:nvPr>
            <p:ph type="title"/>
          </p:nvPr>
        </p:nvSpPr>
        <p:spPr>
          <a:xfrm>
            <a:off x="533400" y="2895600"/>
            <a:ext cx="2819400" cy="2095500"/>
          </a:xfrm>
          <a:solidFill>
            <a:schemeClr val="bg1"/>
          </a:solidFill>
        </p:spPr>
        <p:txBody>
          <a:bodyPr/>
          <a:lstStyle/>
          <a:p>
            <a:pPr algn="ctr"/>
            <a:r>
              <a:rPr lang="en-US" sz="3600"/>
              <a:t>Quarterly</a:t>
            </a:r>
            <a:br>
              <a:rPr lang="en-US" sz="3600"/>
            </a:br>
            <a:r>
              <a:rPr lang="en-US" sz="3600"/>
              <a:t>Sales Tax</a:t>
            </a:r>
            <a:br>
              <a:rPr lang="en-US" sz="3600"/>
            </a:br>
            <a:r>
              <a:rPr lang="en-US" sz="3600"/>
              <a:t>Newsletter</a:t>
            </a:r>
          </a:p>
        </p:txBody>
      </p:sp>
      <p:pic>
        <p:nvPicPr>
          <p:cNvPr id="13926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r="281" b="2380"/>
          <a:stretch>
            <a:fillRect/>
          </a:stretch>
        </p:blipFill>
        <p:spPr bwMode="auto">
          <a:xfrm>
            <a:off x="3654425" y="228600"/>
            <a:ext cx="5186363" cy="6400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2FB70DB-C80C-4060-BDE0-FF4F0B1F1C29}" type="slidenum">
              <a:rPr lang="en-US" sz="1400" smtClean="0">
                <a:solidFill>
                  <a:schemeClr val="bg2"/>
                </a:solidFill>
              </a:rPr>
              <a:pPr/>
              <a:t>138</a:t>
            </a:fld>
            <a:endParaRPr lang="en-US" sz="1400">
              <a:solidFill>
                <a:schemeClr val="bg2"/>
              </a:solidFill>
            </a:endParaRPr>
          </a:p>
        </p:txBody>
      </p:sp>
      <p:sp>
        <p:nvSpPr>
          <p:cNvPr id="140291" name="Rectangle 2"/>
          <p:cNvSpPr>
            <a:spLocks noGrp="1" noChangeArrowheads="1"/>
          </p:cNvSpPr>
          <p:nvPr>
            <p:ph type="title" idx="4294967295"/>
          </p:nvPr>
        </p:nvSpPr>
        <p:spPr>
          <a:xfrm>
            <a:off x="1295400" y="2514600"/>
            <a:ext cx="2838450" cy="2171700"/>
          </a:xfrm>
        </p:spPr>
        <p:txBody>
          <a:bodyPr/>
          <a:lstStyle/>
          <a:p>
            <a:pPr algn="ctr"/>
            <a:r>
              <a:rPr lang="en-US" sz="3600"/>
              <a:t>Monthly</a:t>
            </a:r>
            <a:br>
              <a:rPr lang="en-US" sz="3600"/>
            </a:br>
            <a:r>
              <a:rPr lang="en-US" sz="3600"/>
              <a:t>TOT</a:t>
            </a:r>
            <a:br>
              <a:rPr lang="en-US" sz="3600"/>
            </a:br>
            <a:r>
              <a:rPr lang="en-US" sz="3600"/>
              <a:t>Report</a:t>
            </a:r>
          </a:p>
        </p:txBody>
      </p:sp>
      <p:pic>
        <p:nvPicPr>
          <p:cNvPr id="14029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228600"/>
            <a:ext cx="4662488" cy="6324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1C54A05-550D-4DEF-964D-1DD90DB74A42}" type="slidenum">
              <a:rPr lang="en-US" sz="1400" smtClean="0">
                <a:solidFill>
                  <a:schemeClr val="bg2"/>
                </a:solidFill>
              </a:rPr>
              <a:pPr/>
              <a:t>139</a:t>
            </a:fld>
            <a:endParaRPr lang="en-US" sz="1400">
              <a:solidFill>
                <a:schemeClr val="bg2"/>
              </a:solidFill>
            </a:endParaRPr>
          </a:p>
        </p:txBody>
      </p:sp>
      <p:sp>
        <p:nvSpPr>
          <p:cNvPr id="141315" name="Rectangle 2"/>
          <p:cNvSpPr>
            <a:spLocks noChangeArrowheads="1"/>
          </p:cNvSpPr>
          <p:nvPr/>
        </p:nvSpPr>
        <p:spPr bwMode="auto">
          <a:xfrm>
            <a:off x="609600" y="2438400"/>
            <a:ext cx="2667000" cy="2171700"/>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r>
              <a:rPr lang="en-US" sz="3600">
                <a:solidFill>
                  <a:schemeClr val="tx2"/>
                </a:solidFill>
                <a:latin typeface="Times New Roman" pitchFamily="18" charset="0"/>
              </a:rPr>
              <a:t>Monthly</a:t>
            </a:r>
            <a:br>
              <a:rPr lang="en-US" sz="3600">
                <a:solidFill>
                  <a:schemeClr val="tx2"/>
                </a:solidFill>
                <a:latin typeface="Times New Roman" pitchFamily="18" charset="0"/>
              </a:rPr>
            </a:br>
            <a:r>
              <a:rPr lang="en-US" sz="3600">
                <a:solidFill>
                  <a:schemeClr val="tx2"/>
                </a:solidFill>
                <a:latin typeface="Times New Roman" pitchFamily="18" charset="0"/>
              </a:rPr>
              <a:t>Investment Report</a:t>
            </a:r>
          </a:p>
        </p:txBody>
      </p:sp>
      <p:pic>
        <p:nvPicPr>
          <p:cNvPr id="14131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6500" y="228600"/>
            <a:ext cx="4649788" cy="6400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A83A79D-BB0F-4148-B54A-B6DD4D75B9DE}" type="slidenum">
              <a:rPr lang="en-US" sz="1400" smtClean="0">
                <a:solidFill>
                  <a:schemeClr val="bg2"/>
                </a:solidFill>
              </a:rPr>
              <a:pPr/>
              <a:t>14</a:t>
            </a:fld>
            <a:endParaRPr lang="en-US" sz="1400">
              <a:solidFill>
                <a:schemeClr val="bg2"/>
              </a:solidFill>
            </a:endParaRPr>
          </a:p>
        </p:txBody>
      </p:sp>
      <p:sp>
        <p:nvSpPr>
          <p:cNvPr id="17411" name="Rectangle 2"/>
          <p:cNvSpPr>
            <a:spLocks noGrp="1" noChangeArrowheads="1"/>
          </p:cNvSpPr>
          <p:nvPr>
            <p:ph type="title"/>
          </p:nvPr>
        </p:nvSpPr>
        <p:spPr/>
        <p:txBody>
          <a:bodyPr/>
          <a:lstStyle/>
          <a:p>
            <a:r>
              <a:rPr lang="en-US" sz="4000"/>
              <a:t>Plans Versus Policies</a:t>
            </a:r>
          </a:p>
        </p:txBody>
      </p:sp>
      <p:sp>
        <p:nvSpPr>
          <p:cNvPr id="71683" name="Rectangle 3"/>
          <p:cNvSpPr>
            <a:spLocks noGrp="1" noChangeArrowheads="1"/>
          </p:cNvSpPr>
          <p:nvPr>
            <p:ph type="body" idx="1"/>
          </p:nvPr>
        </p:nvSpPr>
        <p:spPr/>
        <p:txBody>
          <a:bodyPr/>
          <a:lstStyle/>
          <a:p>
            <a:pPr>
              <a:lnSpc>
                <a:spcPct val="90000"/>
              </a:lnSpc>
            </a:pPr>
            <a:r>
              <a:rPr lang="en-US" sz="2800"/>
              <a:t>Plans change over time as actual results replace assumptions (like, as soon as the laser jet ink is dry).</a:t>
            </a:r>
          </a:p>
          <a:p>
            <a:pPr>
              <a:lnSpc>
                <a:spcPct val="90000"/>
              </a:lnSpc>
            </a:pPr>
            <a:r>
              <a:rPr lang="en-US" sz="2800"/>
              <a:t>But policies:</a:t>
            </a:r>
          </a:p>
          <a:p>
            <a:pPr lvl="1">
              <a:lnSpc>
                <a:spcPct val="90000"/>
              </a:lnSpc>
            </a:pPr>
            <a:r>
              <a:rPr lang="en-US" sz="2400"/>
              <a:t>Are your “north star” guiding preparation of plans.</a:t>
            </a:r>
          </a:p>
          <a:p>
            <a:pPr lvl="1">
              <a:lnSpc>
                <a:spcPct val="90000"/>
              </a:lnSpc>
            </a:pPr>
            <a:r>
              <a:rPr lang="en-US" sz="2400"/>
              <a:t>Help making tough decisions easier by telling you what your values are before they are put placed under stress by adverse circumstances.</a:t>
            </a:r>
          </a:p>
          <a:p>
            <a:pPr lvl="1">
              <a:lnSpc>
                <a:spcPct val="90000"/>
              </a:lnSpc>
            </a:pPr>
            <a:r>
              <a:rPr lang="en-US" sz="2400"/>
              <a:t>You might actually do something else, but they are a powerful starting point:</a:t>
            </a:r>
          </a:p>
          <a:p>
            <a:pPr lvl="2">
              <a:lnSpc>
                <a:spcPct val="90000"/>
              </a:lnSpc>
            </a:pPr>
            <a:r>
              <a:rPr lang="en-US" i="1"/>
              <a:t>But for “this,” I would do  . . .  what?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 calcmode="lin" valueType="num">
                                      <p:cBhvr additive="base">
                                        <p:cTn id="7"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anim calcmode="lin" valueType="num">
                                      <p:cBhvr additive="base">
                                        <p:cTn id="11"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68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anim calcmode="lin" valueType="num">
                                      <p:cBhvr additive="base">
                                        <p:cTn id="1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68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 calcmode="lin" valueType="num">
                                      <p:cBhvr additive="base">
                                        <p:cTn id="19"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71683">
                                            <p:txEl>
                                              <p:pRg st="5" end="5"/>
                                            </p:txEl>
                                          </p:spTgt>
                                        </p:tgtEl>
                                        <p:attrNameLst>
                                          <p:attrName>style.visibility</p:attrName>
                                        </p:attrNameLst>
                                      </p:cBhvr>
                                      <p:to>
                                        <p:strVal val="visible"/>
                                      </p:to>
                                    </p:set>
                                    <p:anim calcmode="lin" valueType="num">
                                      <p:cBhvr additive="base">
                                        <p:cTn id="23" dur="500" fill="hold"/>
                                        <p:tgtEl>
                                          <p:spTgt spid="7168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A61210B-7967-4963-88E0-D6FE05FDAD5E}" type="slidenum">
              <a:rPr lang="en-US" sz="1400" smtClean="0">
                <a:solidFill>
                  <a:schemeClr val="bg2"/>
                </a:solidFill>
              </a:rPr>
              <a:pPr/>
              <a:t>140</a:t>
            </a:fld>
            <a:endParaRPr lang="en-US" sz="1400">
              <a:solidFill>
                <a:schemeClr val="bg2"/>
              </a:solidFill>
            </a:endParaRPr>
          </a:p>
        </p:txBody>
      </p:sp>
      <p:sp>
        <p:nvSpPr>
          <p:cNvPr id="142339" name="Rectangle 2"/>
          <p:cNvSpPr>
            <a:spLocks noGrp="1" noChangeArrowheads="1"/>
          </p:cNvSpPr>
          <p:nvPr>
            <p:ph type="title"/>
          </p:nvPr>
        </p:nvSpPr>
        <p:spPr>
          <a:xfrm>
            <a:off x="1600200" y="2438400"/>
            <a:ext cx="2209800" cy="3200400"/>
          </a:xfrm>
        </p:spPr>
        <p:txBody>
          <a:bodyPr/>
          <a:lstStyle/>
          <a:p>
            <a:pPr algn="ctr"/>
            <a:r>
              <a:rPr lang="en-US" sz="3200"/>
              <a:t>Formal First Quarter Status Report</a:t>
            </a:r>
            <a:br>
              <a:rPr lang="en-US" sz="3200"/>
            </a:br>
            <a:br>
              <a:rPr lang="en-US" sz="1400"/>
            </a:br>
            <a:r>
              <a:rPr lang="en-US" sz="2400" i="1"/>
              <a:t>Don’t usually do this.</a:t>
            </a:r>
          </a:p>
        </p:txBody>
      </p:sp>
      <p:pic>
        <p:nvPicPr>
          <p:cNvPr id="142340"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191000" y="304800"/>
            <a:ext cx="4600575" cy="6324600"/>
          </a:xfrm>
          <a:noFill/>
          <a:ln w="12700" cap="flat">
            <a:solidFill>
              <a:schemeClr val="tx1"/>
            </a:solidFill>
            <a:miter lim="800000"/>
            <a:headEnd type="none" w="sm" len="sm"/>
            <a:tailEnd type="none" w="sm" len="sm"/>
          </a:ln>
        </p:spPr>
      </p:pic>
    </p:spTree>
  </p:cSld>
  <p:clrMapOvr>
    <a:masterClrMapping/>
  </p:clrMapOvr>
  <p:transition>
    <p:random/>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52662B4-17F7-4366-88F9-09FCE80C3A8C}" type="slidenum">
              <a:rPr lang="en-US" sz="1400" smtClean="0">
                <a:solidFill>
                  <a:schemeClr val="bg2"/>
                </a:solidFill>
              </a:rPr>
              <a:pPr/>
              <a:t>141</a:t>
            </a:fld>
            <a:endParaRPr lang="en-US" sz="1400">
              <a:solidFill>
                <a:schemeClr val="bg2"/>
              </a:solidFill>
            </a:endParaRPr>
          </a:p>
        </p:txBody>
      </p:sp>
      <p:sp>
        <p:nvSpPr>
          <p:cNvPr id="143363" name="Rectangle 2"/>
          <p:cNvSpPr>
            <a:spLocks noGrp="1" noChangeArrowheads="1"/>
          </p:cNvSpPr>
          <p:nvPr>
            <p:ph type="title"/>
          </p:nvPr>
        </p:nvSpPr>
        <p:spPr>
          <a:xfrm>
            <a:off x="1752600" y="2743200"/>
            <a:ext cx="1752600" cy="2057400"/>
          </a:xfrm>
        </p:spPr>
        <p:txBody>
          <a:bodyPr/>
          <a:lstStyle/>
          <a:p>
            <a:pPr algn="ctr"/>
            <a:r>
              <a:rPr lang="en-US" sz="3200"/>
              <a:t>Again in</a:t>
            </a:r>
            <a:br>
              <a:rPr lang="en-US" sz="3200"/>
            </a:br>
            <a:r>
              <a:rPr lang="en-US" sz="3200"/>
              <a:t>2008</a:t>
            </a:r>
          </a:p>
        </p:txBody>
      </p:sp>
      <p:pic>
        <p:nvPicPr>
          <p:cNvPr id="14336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b="1259"/>
          <a:stretch>
            <a:fillRect/>
          </a:stretch>
        </p:blipFill>
        <p:spPr bwMode="auto">
          <a:xfrm>
            <a:off x="3995738" y="228600"/>
            <a:ext cx="4918075" cy="63246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D27B90D-1A5C-4B88-BB42-E571D12935A7}" type="slidenum">
              <a:rPr lang="en-US" sz="1400" smtClean="0">
                <a:solidFill>
                  <a:schemeClr val="bg2"/>
                </a:solidFill>
              </a:rPr>
              <a:pPr/>
              <a:t>142</a:t>
            </a:fld>
            <a:endParaRPr lang="en-US" sz="1400">
              <a:solidFill>
                <a:schemeClr val="bg2"/>
              </a:solidFill>
            </a:endParaRPr>
          </a:p>
        </p:txBody>
      </p:sp>
      <p:sp>
        <p:nvSpPr>
          <p:cNvPr id="144387" name="Rectangle 2"/>
          <p:cNvSpPr>
            <a:spLocks noGrp="1" noChangeArrowheads="1"/>
          </p:cNvSpPr>
          <p:nvPr>
            <p:ph type="title"/>
          </p:nvPr>
        </p:nvSpPr>
        <p:spPr>
          <a:xfrm>
            <a:off x="1752600" y="2743200"/>
            <a:ext cx="1752600" cy="2057400"/>
          </a:xfrm>
        </p:spPr>
        <p:txBody>
          <a:bodyPr/>
          <a:lstStyle/>
          <a:p>
            <a:pPr algn="ctr"/>
            <a:r>
              <a:rPr lang="en-US" sz="3200"/>
              <a:t>And Again in</a:t>
            </a:r>
            <a:br>
              <a:rPr lang="en-US" sz="3200"/>
            </a:br>
            <a:r>
              <a:rPr lang="en-US" sz="3200"/>
              <a:t>2009</a:t>
            </a:r>
          </a:p>
        </p:txBody>
      </p:sp>
      <p:pic>
        <p:nvPicPr>
          <p:cNvPr id="14438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304800"/>
            <a:ext cx="4564063" cy="62484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A8B32EF-AACB-44E3-90E9-FB04E8E4F5F5}" type="slidenum">
              <a:rPr lang="en-US" sz="1400" smtClean="0">
                <a:solidFill>
                  <a:schemeClr val="bg2"/>
                </a:solidFill>
              </a:rPr>
              <a:pPr/>
              <a:t>143</a:t>
            </a:fld>
            <a:endParaRPr lang="en-US" sz="1400">
              <a:solidFill>
                <a:schemeClr val="bg2"/>
              </a:solidFill>
            </a:endParaRPr>
          </a:p>
        </p:txBody>
      </p:sp>
      <p:sp>
        <p:nvSpPr>
          <p:cNvPr id="145411" name="Rectangle 2"/>
          <p:cNvSpPr>
            <a:spLocks noGrp="1" noChangeArrowheads="1"/>
          </p:cNvSpPr>
          <p:nvPr>
            <p:ph type="title"/>
          </p:nvPr>
        </p:nvSpPr>
        <p:spPr>
          <a:xfrm>
            <a:off x="1447800" y="2362200"/>
            <a:ext cx="2362200" cy="2438400"/>
          </a:xfrm>
        </p:spPr>
        <p:txBody>
          <a:bodyPr/>
          <a:lstStyle/>
          <a:p>
            <a:pPr algn="ctr"/>
            <a:r>
              <a:rPr lang="en-US" sz="3600" dirty="0"/>
              <a:t>Mid-Year Budget Review</a:t>
            </a:r>
          </a:p>
        </p:txBody>
      </p:sp>
      <p:pic>
        <p:nvPicPr>
          <p:cNvPr id="145412"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886200" y="152400"/>
            <a:ext cx="4876800" cy="6478832"/>
          </a:xfrm>
          <a:noFill/>
          <a:ln w="12700" cap="flat">
            <a:solidFill>
              <a:schemeClr val="tx2"/>
            </a:solidFill>
            <a:miter lim="800000"/>
            <a:headEnd type="none" w="sm" len="sm"/>
            <a:tailEnd type="none" w="sm" len="sm"/>
          </a:ln>
        </p:spPr>
      </p:pic>
    </p:spTree>
  </p:cSld>
  <p:clrMapOvr>
    <a:masterClrMapping/>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133B672-5C0B-4C8A-98DB-87A04FB67E9F}" type="slidenum">
              <a:rPr lang="en-US" sz="1400" smtClean="0">
                <a:solidFill>
                  <a:schemeClr val="bg2"/>
                </a:solidFill>
              </a:rPr>
              <a:pPr/>
              <a:t>144</a:t>
            </a:fld>
            <a:endParaRPr lang="en-US" sz="1400">
              <a:solidFill>
                <a:schemeClr val="bg2"/>
              </a:solidFill>
            </a:endParaRPr>
          </a:p>
        </p:txBody>
      </p:sp>
      <p:sp>
        <p:nvSpPr>
          <p:cNvPr id="146435" name="Rectangle 2"/>
          <p:cNvSpPr>
            <a:spLocks noGrp="1" noChangeArrowheads="1"/>
          </p:cNvSpPr>
          <p:nvPr>
            <p:ph type="title"/>
          </p:nvPr>
        </p:nvSpPr>
        <p:spPr>
          <a:xfrm>
            <a:off x="228600" y="266700"/>
            <a:ext cx="8153400" cy="571500"/>
          </a:xfrm>
        </p:spPr>
        <p:txBody>
          <a:bodyPr/>
          <a:lstStyle/>
          <a:p>
            <a:r>
              <a:rPr lang="en-US" sz="3200"/>
              <a:t>Ups &amp; Downs Summary</a:t>
            </a:r>
          </a:p>
        </p:txBody>
      </p:sp>
      <p:pic>
        <p:nvPicPr>
          <p:cNvPr id="14643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838200"/>
            <a:ext cx="8534400" cy="55800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AB98B7B-9611-4F97-A298-29A9F26C6CFB}" type="slidenum">
              <a:rPr lang="en-US" sz="1400" smtClean="0">
                <a:solidFill>
                  <a:schemeClr val="bg2"/>
                </a:solidFill>
              </a:rPr>
              <a:pPr/>
              <a:t>145</a:t>
            </a:fld>
            <a:endParaRPr lang="en-US" sz="1400">
              <a:solidFill>
                <a:schemeClr val="bg2"/>
              </a:solidFill>
            </a:endParaRPr>
          </a:p>
        </p:txBody>
      </p:sp>
      <p:sp>
        <p:nvSpPr>
          <p:cNvPr id="147459" name="Rectangle 2"/>
          <p:cNvSpPr>
            <a:spLocks noGrp="1" noChangeArrowheads="1"/>
          </p:cNvSpPr>
          <p:nvPr>
            <p:ph type="title"/>
          </p:nvPr>
        </p:nvSpPr>
        <p:spPr/>
        <p:txBody>
          <a:bodyPr/>
          <a:lstStyle/>
          <a:p>
            <a:r>
              <a:rPr lang="en-US"/>
              <a:t>Special Reports</a:t>
            </a:r>
          </a:p>
        </p:txBody>
      </p:sp>
      <p:sp>
        <p:nvSpPr>
          <p:cNvPr id="483331" name="Rectangle 3"/>
          <p:cNvSpPr>
            <a:spLocks noGrp="1" noChangeArrowheads="1"/>
          </p:cNvSpPr>
          <p:nvPr>
            <p:ph type="body" idx="1"/>
          </p:nvPr>
        </p:nvSpPr>
        <p:spPr>
          <a:xfrm>
            <a:off x="990600" y="1600200"/>
            <a:ext cx="8153400" cy="4953000"/>
          </a:xfrm>
        </p:spPr>
        <p:txBody>
          <a:bodyPr/>
          <a:lstStyle/>
          <a:p>
            <a:pPr>
              <a:lnSpc>
                <a:spcPct val="80000"/>
              </a:lnSpc>
            </a:pPr>
            <a:r>
              <a:rPr lang="en-US" sz="2200"/>
              <a:t>Quarterly “Budget Review Team” briefings with City Manager</a:t>
            </a:r>
          </a:p>
          <a:p>
            <a:pPr>
              <a:lnSpc>
                <a:spcPct val="80000"/>
              </a:lnSpc>
            </a:pPr>
            <a:r>
              <a:rPr lang="en-US" sz="2200"/>
              <a:t>Year-end expenditure reports by each department</a:t>
            </a:r>
          </a:p>
          <a:p>
            <a:pPr lvl="1">
              <a:lnSpc>
                <a:spcPct val="80000"/>
              </a:lnSpc>
            </a:pPr>
            <a:r>
              <a:rPr lang="en-US" sz="2000"/>
              <a:t>Compare budget with actual by program and by type.</a:t>
            </a:r>
          </a:p>
          <a:p>
            <a:pPr lvl="1">
              <a:lnSpc>
                <a:spcPct val="80000"/>
              </a:lnSpc>
            </a:pPr>
            <a:r>
              <a:rPr lang="en-US" sz="2000"/>
              <a:t>Identify reasons for any significant budget overages or underages and analyze their impact on future operating budgets</a:t>
            </a:r>
          </a:p>
          <a:p>
            <a:pPr lvl="2">
              <a:lnSpc>
                <a:spcPct val="80000"/>
              </a:lnSpc>
            </a:pPr>
            <a:r>
              <a:rPr lang="en-US" sz="2000" i="1"/>
              <a:t>Are the variances one-time in nature or will they continue into the foreseeable future?</a:t>
            </a:r>
          </a:p>
          <a:p>
            <a:pPr lvl="2">
              <a:lnSpc>
                <a:spcPct val="80000"/>
              </a:lnSpc>
            </a:pPr>
            <a:r>
              <a:rPr lang="en-US" sz="2000" i="1"/>
              <a:t>If the variances reflect continuing trends, are they reflected in current budgets?</a:t>
            </a:r>
          </a:p>
          <a:p>
            <a:pPr lvl="1">
              <a:lnSpc>
                <a:spcPct val="80000"/>
              </a:lnSpc>
            </a:pPr>
            <a:r>
              <a:rPr lang="en-US" sz="2000"/>
              <a:t>Comparing operating budget versus actual for the department by </a:t>
            </a:r>
            <a:r>
              <a:rPr lang="en-US" sz="2000" b="1" i="1"/>
              <a:t>program</a:t>
            </a:r>
            <a:r>
              <a:rPr lang="en-US" sz="2000"/>
              <a:t>.</a:t>
            </a:r>
            <a:endParaRPr lang="en-US" sz="2000" i="1"/>
          </a:p>
          <a:p>
            <a:pPr lvl="1">
              <a:lnSpc>
                <a:spcPct val="80000"/>
              </a:lnSpc>
            </a:pPr>
            <a:r>
              <a:rPr lang="en-US" sz="2000"/>
              <a:t>Compare operating expenditures budget versus actual for the department by </a:t>
            </a:r>
            <a:r>
              <a:rPr lang="en-US" sz="2000" b="1" i="1"/>
              <a:t>type.</a:t>
            </a:r>
          </a:p>
          <a:p>
            <a:pPr lvl="1">
              <a:lnSpc>
                <a:spcPct val="80000"/>
              </a:lnSpc>
            </a:pPr>
            <a:r>
              <a:rPr lang="en-US" sz="2000" b="1"/>
              <a:t>Year One Only:</a:t>
            </a:r>
            <a:r>
              <a:rPr lang="en-US" sz="2000"/>
              <a:t> Itemizes multi-year carryover amounts and requested general carryover balances.</a:t>
            </a:r>
          </a:p>
          <a:p>
            <a:pPr lvl="1">
              <a:lnSpc>
                <a:spcPct val="80000"/>
              </a:lnSpc>
            </a:pPr>
            <a:r>
              <a:rPr lang="en-US" sz="2000"/>
              <a:t>Finance &amp; IT prepares summary report.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3331">
                                            <p:txEl>
                                              <p:pRg st="1" end="1"/>
                                            </p:txEl>
                                          </p:spTgt>
                                        </p:tgtEl>
                                        <p:attrNameLst>
                                          <p:attrName>style.visibility</p:attrName>
                                        </p:attrNameLst>
                                      </p:cBhvr>
                                      <p:to>
                                        <p:strVal val="visible"/>
                                      </p:to>
                                    </p:set>
                                    <p:anim calcmode="lin" valueType="num">
                                      <p:cBhvr additive="base">
                                        <p:cTn id="7" dur="500" fill="hold"/>
                                        <p:tgtEl>
                                          <p:spTgt spid="4833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333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83331">
                                            <p:txEl>
                                              <p:pRg st="2" end="2"/>
                                            </p:txEl>
                                          </p:spTgt>
                                        </p:tgtEl>
                                        <p:attrNameLst>
                                          <p:attrName>style.visibility</p:attrName>
                                        </p:attrNameLst>
                                      </p:cBhvr>
                                      <p:to>
                                        <p:strVal val="visible"/>
                                      </p:to>
                                    </p:set>
                                    <p:anim calcmode="lin" valueType="num">
                                      <p:cBhvr additive="base">
                                        <p:cTn id="11" dur="500" fill="hold"/>
                                        <p:tgtEl>
                                          <p:spTgt spid="48333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333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83331">
                                            <p:txEl>
                                              <p:pRg st="3" end="3"/>
                                            </p:txEl>
                                          </p:spTgt>
                                        </p:tgtEl>
                                        <p:attrNameLst>
                                          <p:attrName>style.visibility</p:attrName>
                                        </p:attrNameLst>
                                      </p:cBhvr>
                                      <p:to>
                                        <p:strVal val="visible"/>
                                      </p:to>
                                    </p:set>
                                    <p:anim calcmode="lin" valueType="num">
                                      <p:cBhvr additive="base">
                                        <p:cTn id="15" dur="500" fill="hold"/>
                                        <p:tgtEl>
                                          <p:spTgt spid="483331">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333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83331">
                                            <p:txEl>
                                              <p:pRg st="4" end="4"/>
                                            </p:txEl>
                                          </p:spTgt>
                                        </p:tgtEl>
                                        <p:attrNameLst>
                                          <p:attrName>style.visibility</p:attrName>
                                        </p:attrNameLst>
                                      </p:cBhvr>
                                      <p:to>
                                        <p:strVal val="visible"/>
                                      </p:to>
                                    </p:set>
                                    <p:anim calcmode="lin" valueType="num">
                                      <p:cBhvr additive="base">
                                        <p:cTn id="19" dur="500" fill="hold"/>
                                        <p:tgtEl>
                                          <p:spTgt spid="48333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333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83331">
                                            <p:txEl>
                                              <p:pRg st="5" end="5"/>
                                            </p:txEl>
                                          </p:spTgt>
                                        </p:tgtEl>
                                        <p:attrNameLst>
                                          <p:attrName>style.visibility</p:attrName>
                                        </p:attrNameLst>
                                      </p:cBhvr>
                                      <p:to>
                                        <p:strVal val="visible"/>
                                      </p:to>
                                    </p:set>
                                    <p:anim calcmode="lin" valueType="num">
                                      <p:cBhvr additive="base">
                                        <p:cTn id="23" dur="500" fill="hold"/>
                                        <p:tgtEl>
                                          <p:spTgt spid="48333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83331">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83331">
                                            <p:txEl>
                                              <p:pRg st="6" end="6"/>
                                            </p:txEl>
                                          </p:spTgt>
                                        </p:tgtEl>
                                        <p:attrNameLst>
                                          <p:attrName>style.visibility</p:attrName>
                                        </p:attrNameLst>
                                      </p:cBhvr>
                                      <p:to>
                                        <p:strVal val="visible"/>
                                      </p:to>
                                    </p:set>
                                    <p:anim calcmode="lin" valueType="num">
                                      <p:cBhvr additive="base">
                                        <p:cTn id="27" dur="500" fill="hold"/>
                                        <p:tgtEl>
                                          <p:spTgt spid="483331">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83331">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83331">
                                            <p:txEl>
                                              <p:pRg st="7" end="7"/>
                                            </p:txEl>
                                          </p:spTgt>
                                        </p:tgtEl>
                                        <p:attrNameLst>
                                          <p:attrName>style.visibility</p:attrName>
                                        </p:attrNameLst>
                                      </p:cBhvr>
                                      <p:to>
                                        <p:strVal val="visible"/>
                                      </p:to>
                                    </p:set>
                                    <p:anim calcmode="lin" valueType="num">
                                      <p:cBhvr additive="base">
                                        <p:cTn id="31" dur="500" fill="hold"/>
                                        <p:tgtEl>
                                          <p:spTgt spid="48333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3331">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83331">
                                            <p:txEl>
                                              <p:pRg st="8" end="8"/>
                                            </p:txEl>
                                          </p:spTgt>
                                        </p:tgtEl>
                                        <p:attrNameLst>
                                          <p:attrName>style.visibility</p:attrName>
                                        </p:attrNameLst>
                                      </p:cBhvr>
                                      <p:to>
                                        <p:strVal val="visible"/>
                                      </p:to>
                                    </p:set>
                                    <p:anim calcmode="lin" valueType="num">
                                      <p:cBhvr additive="base">
                                        <p:cTn id="35" dur="500" fill="hold"/>
                                        <p:tgtEl>
                                          <p:spTgt spid="483331">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83331">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83331">
                                            <p:txEl>
                                              <p:pRg st="9" end="9"/>
                                            </p:txEl>
                                          </p:spTgt>
                                        </p:tgtEl>
                                        <p:attrNameLst>
                                          <p:attrName>style.visibility</p:attrName>
                                        </p:attrNameLst>
                                      </p:cBhvr>
                                      <p:to>
                                        <p:strVal val="visible"/>
                                      </p:to>
                                    </p:set>
                                    <p:anim calcmode="lin" valueType="num">
                                      <p:cBhvr additive="base">
                                        <p:cTn id="39" dur="500" fill="hold"/>
                                        <p:tgtEl>
                                          <p:spTgt spid="483331">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8333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6BB1A24-056C-4BC0-84AD-1FD1673EBF68}" type="slidenum">
              <a:rPr lang="en-US" sz="1400" smtClean="0">
                <a:solidFill>
                  <a:schemeClr val="bg2"/>
                </a:solidFill>
              </a:rPr>
              <a:pPr/>
              <a:t>146</a:t>
            </a:fld>
            <a:endParaRPr lang="en-US" sz="1400">
              <a:solidFill>
                <a:schemeClr val="bg2"/>
              </a:solidFill>
            </a:endParaRPr>
          </a:p>
        </p:txBody>
      </p:sp>
      <p:sp>
        <p:nvSpPr>
          <p:cNvPr id="148483" name="Rectangle 2"/>
          <p:cNvSpPr>
            <a:spLocks noGrp="1" noChangeArrowheads="1"/>
          </p:cNvSpPr>
          <p:nvPr>
            <p:ph type="title"/>
          </p:nvPr>
        </p:nvSpPr>
        <p:spPr>
          <a:xfrm>
            <a:off x="1371600" y="2514600"/>
            <a:ext cx="2819400" cy="2438400"/>
          </a:xfrm>
          <a:noFill/>
        </p:spPr>
        <p:txBody>
          <a:bodyPr/>
          <a:lstStyle/>
          <a:p>
            <a:pPr algn="ctr"/>
            <a:r>
              <a:rPr lang="en-US" sz="3600"/>
              <a:t>Year-End Expenditure Report Summary</a:t>
            </a:r>
          </a:p>
        </p:txBody>
      </p:sp>
      <p:pic>
        <p:nvPicPr>
          <p:cNvPr id="14848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6875" y="307975"/>
            <a:ext cx="4664075" cy="63214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6DBD4B5-A7BE-4C9C-A0DB-45A5A1DDB2F7}" type="slidenum">
              <a:rPr lang="en-US" sz="1400" smtClean="0">
                <a:solidFill>
                  <a:schemeClr val="bg2"/>
                </a:solidFill>
              </a:rPr>
              <a:pPr/>
              <a:t>147</a:t>
            </a:fld>
            <a:endParaRPr lang="en-US" sz="1400">
              <a:solidFill>
                <a:schemeClr val="bg2"/>
              </a:solidFill>
            </a:endParaRPr>
          </a:p>
        </p:txBody>
      </p:sp>
      <p:sp>
        <p:nvSpPr>
          <p:cNvPr id="149507" name="Rectangle 2"/>
          <p:cNvSpPr>
            <a:spLocks noGrp="1" noChangeArrowheads="1"/>
          </p:cNvSpPr>
          <p:nvPr>
            <p:ph type="title"/>
          </p:nvPr>
        </p:nvSpPr>
        <p:spPr/>
        <p:txBody>
          <a:bodyPr/>
          <a:lstStyle/>
          <a:p>
            <a:r>
              <a:rPr lang="en-US"/>
              <a:t>Fiscal Story Telling Recap</a:t>
            </a:r>
          </a:p>
        </p:txBody>
      </p:sp>
      <p:sp>
        <p:nvSpPr>
          <p:cNvPr id="149508" name="Rectangle 3"/>
          <p:cNvSpPr>
            <a:spLocks noGrp="1" noChangeArrowheads="1"/>
          </p:cNvSpPr>
          <p:nvPr>
            <p:ph type="body" idx="1"/>
          </p:nvPr>
        </p:nvSpPr>
        <p:spPr>
          <a:xfrm>
            <a:off x="1143000" y="1676400"/>
            <a:ext cx="7772400" cy="4876800"/>
          </a:xfrm>
        </p:spPr>
        <p:txBody>
          <a:bodyPr/>
          <a:lstStyle/>
          <a:p>
            <a:pPr>
              <a:lnSpc>
                <a:spcPct val="80000"/>
              </a:lnSpc>
              <a:spcBef>
                <a:spcPts val="600"/>
              </a:spcBef>
              <a:tabLst>
                <a:tab pos="2743200" algn="l"/>
              </a:tabLst>
            </a:pPr>
            <a:r>
              <a:rPr lang="en-US" sz="2200" dirty="0"/>
              <a:t>Find fewest things that explain the most amount of stuff.  </a:t>
            </a:r>
          </a:p>
          <a:p>
            <a:pPr>
              <a:lnSpc>
                <a:spcPct val="80000"/>
              </a:lnSpc>
              <a:spcBef>
                <a:spcPts val="600"/>
              </a:spcBef>
              <a:tabLst>
                <a:tab pos="2743200" algn="l"/>
              </a:tabLst>
            </a:pPr>
            <a:r>
              <a:rPr lang="en-US" sz="2200" dirty="0"/>
              <a:t>Ask "why" to the fifth level.</a:t>
            </a:r>
          </a:p>
          <a:p>
            <a:pPr>
              <a:lnSpc>
                <a:spcPct val="80000"/>
              </a:lnSpc>
              <a:spcBef>
                <a:spcPts val="600"/>
              </a:spcBef>
              <a:tabLst>
                <a:tab pos="2743200" algn="l"/>
              </a:tabLst>
            </a:pPr>
            <a:r>
              <a:rPr lang="en-US" sz="2200" dirty="0"/>
              <a:t>Data only has meaning in context of something else, such as comparisons with others, over time or what you expected.</a:t>
            </a:r>
          </a:p>
          <a:p>
            <a:pPr>
              <a:lnSpc>
                <a:spcPct val="80000"/>
              </a:lnSpc>
              <a:spcBef>
                <a:spcPts val="600"/>
              </a:spcBef>
              <a:tabLst>
                <a:tab pos="2743200" algn="l"/>
              </a:tabLst>
            </a:pPr>
            <a:r>
              <a:rPr lang="en-US" sz="2200" dirty="0"/>
              <a:t>When results aren't what you expected, always assume you're right and the data's wrong.</a:t>
            </a:r>
          </a:p>
          <a:p>
            <a:pPr>
              <a:lnSpc>
                <a:spcPct val="80000"/>
              </a:lnSpc>
              <a:spcBef>
                <a:spcPts val="600"/>
              </a:spcBef>
              <a:tabLst>
                <a:tab pos="2743200" algn="l"/>
              </a:tabLst>
            </a:pPr>
            <a:r>
              <a:rPr lang="en-US" sz="2200" dirty="0"/>
              <a:t>The "Data Triangle.“</a:t>
            </a:r>
          </a:p>
          <a:p>
            <a:pPr lvl="1">
              <a:lnSpc>
                <a:spcPct val="80000"/>
              </a:lnSpc>
              <a:spcBef>
                <a:spcPts val="600"/>
              </a:spcBef>
              <a:tabLst>
                <a:tab pos="2743200" algn="l"/>
              </a:tabLst>
            </a:pPr>
            <a:r>
              <a:rPr lang="en-US" sz="2200" dirty="0"/>
              <a:t>Colonel Mustard in the study with a knife</a:t>
            </a:r>
          </a:p>
          <a:p>
            <a:pPr>
              <a:lnSpc>
                <a:spcPct val="80000"/>
              </a:lnSpc>
              <a:spcBef>
                <a:spcPts val="600"/>
              </a:spcBef>
              <a:tabLst>
                <a:tab pos="2743200" algn="l"/>
              </a:tabLst>
            </a:pPr>
            <a:r>
              <a:rPr lang="en-US" sz="2200" dirty="0"/>
              <a:t>There’s no good news or bad news: just unexpected news  </a:t>
            </a:r>
          </a:p>
          <a:p>
            <a:pPr>
              <a:lnSpc>
                <a:spcPct val="80000"/>
              </a:lnSpc>
              <a:spcBef>
                <a:spcPts val="600"/>
              </a:spcBef>
              <a:tabLst>
                <a:tab pos="2743200" algn="l"/>
              </a:tabLst>
            </a:pPr>
            <a:r>
              <a:rPr lang="en-US" sz="2200" dirty="0"/>
              <a:t>Know the fiscal story you want to tell.</a:t>
            </a:r>
          </a:p>
          <a:p>
            <a:pPr lvl="1">
              <a:lnSpc>
                <a:spcPct val="80000"/>
              </a:lnSpc>
              <a:spcBef>
                <a:spcPts val="600"/>
              </a:spcBef>
              <a:tabLst>
                <a:tab pos="2743200" algn="l"/>
              </a:tabLst>
            </a:pPr>
            <a:r>
              <a:rPr lang="en-US" sz="2200" dirty="0"/>
              <a:t>And tell that one.</a:t>
            </a:r>
          </a:p>
          <a:p>
            <a:pPr>
              <a:lnSpc>
                <a:spcPct val="80000"/>
              </a:lnSpc>
              <a:spcBef>
                <a:spcPts val="600"/>
              </a:spcBef>
              <a:tabLst>
                <a:tab pos="2743200" algn="l"/>
              </a:tabLst>
            </a:pPr>
            <a:r>
              <a:rPr lang="en-US" sz="2200" dirty="0"/>
              <a:t>Don’t communicate complex numbers</a:t>
            </a:r>
          </a:p>
          <a:p>
            <a:pPr lvl="1">
              <a:lnSpc>
                <a:spcPct val="80000"/>
              </a:lnSpc>
              <a:spcBef>
                <a:spcPts val="600"/>
              </a:spcBef>
              <a:tabLst>
                <a:tab pos="2743200" algn="l"/>
              </a:tabLst>
            </a:pPr>
            <a:r>
              <a:rPr lang="en-US" sz="2200" dirty="0"/>
              <a:t>Communicate what they mean.</a:t>
            </a:r>
          </a:p>
          <a:p>
            <a:pPr lvl="1">
              <a:lnSpc>
                <a:spcPct val="80000"/>
              </a:lnSpc>
              <a:tabLst>
                <a:tab pos="2743200" algn="l"/>
              </a:tabLst>
            </a:pPr>
            <a:endParaRPr lang="en-US" sz="2200" dirty="0"/>
          </a:p>
          <a:p>
            <a:pPr>
              <a:lnSpc>
                <a:spcPct val="80000"/>
              </a:lnSpc>
              <a:tabLst>
                <a:tab pos="2743200" algn="l"/>
              </a:tabLst>
            </a:pPr>
            <a:endParaRPr lang="en-US" sz="2200" dirty="0"/>
          </a:p>
        </p:txBody>
      </p:sp>
    </p:spTree>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BEA41C0-3C2D-4EF0-BF94-4F295D1A6959}" type="slidenum">
              <a:rPr lang="en-US" sz="1400" smtClean="0">
                <a:solidFill>
                  <a:schemeClr val="bg2"/>
                </a:solidFill>
              </a:rPr>
              <a:pPr/>
              <a:t>148</a:t>
            </a:fld>
            <a:endParaRPr lang="en-US" sz="1400">
              <a:solidFill>
                <a:schemeClr val="bg2"/>
              </a:solidFill>
            </a:endParaRPr>
          </a:p>
        </p:txBody>
      </p:sp>
      <p:sp>
        <p:nvSpPr>
          <p:cNvPr id="150531" name="Rectangle 2"/>
          <p:cNvSpPr>
            <a:spLocks noGrp="1" noChangeArrowheads="1"/>
          </p:cNvSpPr>
          <p:nvPr>
            <p:ph type="title"/>
          </p:nvPr>
        </p:nvSpPr>
        <p:spPr>
          <a:noFill/>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sym typeface="Wingdings" pitchFamily="2" charset="2"/>
              </a:rPr>
              <a:t> </a:t>
            </a:r>
            <a:r>
              <a:rPr lang="en-US"/>
              <a:t>Minimum Fund Balance</a:t>
            </a:r>
          </a:p>
        </p:txBody>
      </p:sp>
      <p:sp>
        <p:nvSpPr>
          <p:cNvPr id="350211" name="Rectangle 3"/>
          <p:cNvSpPr>
            <a:spLocks noGrp="1" noChangeArrowheads="1"/>
          </p:cNvSpPr>
          <p:nvPr>
            <p:ph type="body" idx="1"/>
          </p:nvPr>
        </p:nvSpPr>
        <p:spPr>
          <a:xfrm>
            <a:off x="1143000" y="1790700"/>
            <a:ext cx="7772400" cy="4762500"/>
          </a:xfrm>
          <a:noFill/>
        </p:spPr>
        <p:txBody>
          <a:bodyPr/>
          <a:lstStyle/>
          <a:p>
            <a:r>
              <a:rPr lang="en-US" sz="2800"/>
              <a:t>Why is this important?</a:t>
            </a:r>
          </a:p>
          <a:p>
            <a:pPr lvl="1"/>
            <a:r>
              <a:rPr lang="en-US" sz="2400"/>
              <a:t>Economic uncertainties</a:t>
            </a:r>
          </a:p>
          <a:p>
            <a:pPr lvl="2"/>
            <a:r>
              <a:rPr lang="en-US" sz="2000"/>
              <a:t>Local disasters</a:t>
            </a:r>
          </a:p>
          <a:p>
            <a:pPr lvl="2"/>
            <a:r>
              <a:rPr lang="en-US" sz="2000"/>
              <a:t>Downturns in the economy</a:t>
            </a:r>
          </a:p>
          <a:p>
            <a:pPr lvl="2"/>
            <a:r>
              <a:rPr lang="en-US" sz="2000"/>
              <a:t>External revenue hits (State takeaways)</a:t>
            </a:r>
          </a:p>
          <a:p>
            <a:pPr lvl="1"/>
            <a:r>
              <a:rPr lang="en-US" sz="2400"/>
              <a:t>Contingencies for unforeseen operating or capital needs</a:t>
            </a:r>
          </a:p>
          <a:p>
            <a:pPr lvl="1"/>
            <a:r>
              <a:rPr lang="en-US" sz="2400"/>
              <a:t>Cash flow</a:t>
            </a:r>
          </a:p>
          <a:p>
            <a:r>
              <a:rPr lang="en-US" sz="2800"/>
              <a:t>What’s the right amount?</a:t>
            </a:r>
          </a:p>
          <a:p>
            <a:pPr lvl="1"/>
            <a:r>
              <a:rPr lang="en-US" sz="2400"/>
              <a:t>Depends on your unique fiscal circumstances and capacity for risk</a:t>
            </a:r>
            <a:r>
              <a:rPr lang="en-US"/>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350211">
                                            <p:txEl>
                                              <p:pRg st="1" end="1"/>
                                            </p:txEl>
                                          </p:spTgt>
                                        </p:tgtEl>
                                        <p:attrNameLst>
                                          <p:attrName>style.visibility</p:attrName>
                                        </p:attrNameLst>
                                      </p:cBhvr>
                                      <p:to>
                                        <p:strVal val="visible"/>
                                      </p:to>
                                    </p:set>
                                    <p:anim calcmode="lin" valueType="num">
                                      <p:cBhvr additive="base">
                                        <p:cTn id="7" dur="500" fill="hold"/>
                                        <p:tgtEl>
                                          <p:spTgt spid="3502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0211">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50211">
                                            <p:txEl>
                                              <p:pRg st="2" end="2"/>
                                            </p:txEl>
                                          </p:spTgt>
                                        </p:tgtEl>
                                        <p:attrNameLst>
                                          <p:attrName>style.visibility</p:attrName>
                                        </p:attrNameLst>
                                      </p:cBhvr>
                                      <p:to>
                                        <p:strVal val="visible"/>
                                      </p:to>
                                    </p:set>
                                    <p:anim calcmode="lin" valueType="num">
                                      <p:cBhvr additive="base">
                                        <p:cTn id="11" dur="500" fill="hold"/>
                                        <p:tgtEl>
                                          <p:spTgt spid="35021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0211">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350211">
                                            <p:txEl>
                                              <p:pRg st="3" end="3"/>
                                            </p:txEl>
                                          </p:spTgt>
                                        </p:tgtEl>
                                        <p:attrNameLst>
                                          <p:attrName>style.visibility</p:attrName>
                                        </p:attrNameLst>
                                      </p:cBhvr>
                                      <p:to>
                                        <p:strVal val="visible"/>
                                      </p:to>
                                    </p:set>
                                    <p:anim calcmode="lin" valueType="num">
                                      <p:cBhvr additive="base">
                                        <p:cTn id="15" dur="500" fill="hold"/>
                                        <p:tgtEl>
                                          <p:spTgt spid="350211">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0211">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50211">
                                            <p:txEl>
                                              <p:pRg st="4" end="4"/>
                                            </p:txEl>
                                          </p:spTgt>
                                        </p:tgtEl>
                                        <p:attrNameLst>
                                          <p:attrName>style.visibility</p:attrName>
                                        </p:attrNameLst>
                                      </p:cBhvr>
                                      <p:to>
                                        <p:strVal val="visible"/>
                                      </p:to>
                                    </p:set>
                                    <p:anim calcmode="lin" valueType="num">
                                      <p:cBhvr additive="base">
                                        <p:cTn id="19" dur="500" fill="hold"/>
                                        <p:tgtEl>
                                          <p:spTgt spid="3502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021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50211">
                                            <p:txEl>
                                              <p:pRg st="5" end="5"/>
                                            </p:txEl>
                                          </p:spTgt>
                                        </p:tgtEl>
                                        <p:attrNameLst>
                                          <p:attrName>style.visibility</p:attrName>
                                        </p:attrNameLst>
                                      </p:cBhvr>
                                      <p:to>
                                        <p:strVal val="visible"/>
                                      </p:to>
                                    </p:set>
                                    <p:anim calcmode="lin" valueType="num">
                                      <p:cBhvr additive="base">
                                        <p:cTn id="25" dur="500" fill="hold"/>
                                        <p:tgtEl>
                                          <p:spTgt spid="3502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02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350211">
                                            <p:txEl>
                                              <p:pRg st="6" end="6"/>
                                            </p:txEl>
                                          </p:spTgt>
                                        </p:tgtEl>
                                        <p:attrNameLst>
                                          <p:attrName>style.visibility</p:attrName>
                                        </p:attrNameLst>
                                      </p:cBhvr>
                                      <p:to>
                                        <p:strVal val="visible"/>
                                      </p:to>
                                    </p:set>
                                    <p:anim calcmode="lin" valueType="num">
                                      <p:cBhvr additive="base">
                                        <p:cTn id="31" dur="500" fill="hold"/>
                                        <p:tgtEl>
                                          <p:spTgt spid="350211">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02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50211">
                                            <p:txEl>
                                              <p:pRg st="7" end="7"/>
                                            </p:txEl>
                                          </p:spTgt>
                                        </p:tgtEl>
                                        <p:attrNameLst>
                                          <p:attrName>style.visibility</p:attrName>
                                        </p:attrNameLst>
                                      </p:cBhvr>
                                      <p:to>
                                        <p:strVal val="visible"/>
                                      </p:to>
                                    </p:set>
                                    <p:anim calcmode="lin" valueType="num">
                                      <p:cBhvr additive="base">
                                        <p:cTn id="37" dur="500" fill="hold"/>
                                        <p:tgtEl>
                                          <p:spTgt spid="3502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021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0211">
                                            <p:txEl>
                                              <p:pRg st="8" end="8"/>
                                            </p:txEl>
                                          </p:spTgt>
                                        </p:tgtEl>
                                        <p:attrNameLst>
                                          <p:attrName>style.visibility</p:attrName>
                                        </p:attrNameLst>
                                      </p:cBhvr>
                                      <p:to>
                                        <p:strVal val="visible"/>
                                      </p:to>
                                    </p:set>
                                    <p:anim calcmode="lin" valueType="num">
                                      <p:cBhvr additive="base">
                                        <p:cTn id="41" dur="500" fill="hold"/>
                                        <p:tgtEl>
                                          <p:spTgt spid="35021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02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C295F24-88C6-4D18-BFB8-0668C2713A55}" type="slidenum">
              <a:rPr lang="en-US" sz="1400" smtClean="0">
                <a:solidFill>
                  <a:schemeClr val="bg2"/>
                </a:solidFill>
              </a:rPr>
              <a:pPr/>
              <a:t>149</a:t>
            </a:fld>
            <a:endParaRPr lang="en-US" sz="1400">
              <a:solidFill>
                <a:schemeClr val="bg2"/>
              </a:solidFill>
            </a:endParaRPr>
          </a:p>
        </p:txBody>
      </p:sp>
      <p:sp>
        <p:nvSpPr>
          <p:cNvPr id="151555" name="Rectangle 2"/>
          <p:cNvSpPr>
            <a:spLocks noGrp="1" noChangeArrowheads="1"/>
          </p:cNvSpPr>
          <p:nvPr>
            <p:ph type="title"/>
          </p:nvPr>
        </p:nvSpPr>
        <p:spPr/>
        <p:txBody>
          <a:bodyPr/>
          <a:lstStyle/>
          <a:p>
            <a:r>
              <a:rPr lang="en-US"/>
              <a:t>Minimum Fund Balance</a:t>
            </a:r>
          </a:p>
        </p:txBody>
      </p:sp>
      <p:sp>
        <p:nvSpPr>
          <p:cNvPr id="151556" name="Rectangle 3"/>
          <p:cNvSpPr>
            <a:spLocks noGrp="1" noChangeArrowheads="1"/>
          </p:cNvSpPr>
          <p:nvPr>
            <p:ph type="body" idx="1"/>
          </p:nvPr>
        </p:nvSpPr>
        <p:spPr/>
        <p:txBody>
          <a:bodyPr/>
          <a:lstStyle/>
          <a:p>
            <a:r>
              <a:rPr lang="en-US"/>
              <a:t>Ultimately a risk management tool</a:t>
            </a:r>
          </a:p>
          <a:p>
            <a:pPr lvl="1"/>
            <a:r>
              <a:rPr lang="en-US"/>
              <a:t>How much can things go differently than you thought they would before you have to take corrective action?</a:t>
            </a:r>
          </a:p>
          <a:p>
            <a:pPr lvl="1"/>
            <a:r>
              <a:rPr lang="en-US"/>
              <a:t>Bridge to the Future: Provides time to develop and implement thoughtful solutions.</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F52F0AB-034A-4444-9919-952D5C0409CE}" type="slidenum">
              <a:rPr lang="en-US" sz="1400" smtClean="0">
                <a:solidFill>
                  <a:schemeClr val="bg2"/>
                </a:solidFill>
              </a:rPr>
              <a:pPr/>
              <a:t>15</a:t>
            </a:fld>
            <a:endParaRPr lang="en-US" sz="1400">
              <a:solidFill>
                <a:schemeClr val="bg2"/>
              </a:solidFill>
            </a:endParaRPr>
          </a:p>
        </p:txBody>
      </p:sp>
      <p:sp>
        <p:nvSpPr>
          <p:cNvPr id="18435" name="Rectangle 2"/>
          <p:cNvSpPr>
            <a:spLocks noGrp="1" noChangeArrowheads="1"/>
          </p:cNvSpPr>
          <p:nvPr>
            <p:ph type="title"/>
          </p:nvPr>
        </p:nvSpPr>
        <p:spPr/>
        <p:txBody>
          <a:bodyPr/>
          <a:lstStyle/>
          <a:p>
            <a:r>
              <a:rPr lang="en-US"/>
              <a:t>Fiscal Policies</a:t>
            </a:r>
          </a:p>
        </p:txBody>
      </p:sp>
      <p:sp>
        <p:nvSpPr>
          <p:cNvPr id="18436" name="Rectangle 3"/>
          <p:cNvSpPr>
            <a:spLocks noGrp="1" noChangeArrowheads="1"/>
          </p:cNvSpPr>
          <p:nvPr>
            <p:ph type="body" idx="1"/>
          </p:nvPr>
        </p:nvSpPr>
        <p:spPr/>
        <p:txBody>
          <a:bodyPr/>
          <a:lstStyle/>
          <a:p>
            <a:r>
              <a:rPr lang="en-US"/>
              <a:t>No right answers.</a:t>
            </a:r>
          </a:p>
          <a:p>
            <a:r>
              <a:rPr lang="en-US"/>
              <a:t>Only right questions.</a:t>
            </a:r>
          </a:p>
        </p:txBody>
      </p:sp>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70636B2-42C3-4CF3-B731-8992D9B4010A}" type="slidenum">
              <a:rPr lang="en-US" sz="1400" smtClean="0">
                <a:solidFill>
                  <a:schemeClr val="bg2"/>
                </a:solidFill>
              </a:rPr>
              <a:pPr/>
              <a:t>150</a:t>
            </a:fld>
            <a:endParaRPr lang="en-US" sz="1400">
              <a:solidFill>
                <a:schemeClr val="bg2"/>
              </a:solidFill>
            </a:endParaRPr>
          </a:p>
        </p:txBody>
      </p:sp>
      <p:sp>
        <p:nvSpPr>
          <p:cNvPr id="152579" name="Rectangle 2"/>
          <p:cNvSpPr>
            <a:spLocks noGrp="1" noChangeArrowheads="1"/>
          </p:cNvSpPr>
          <p:nvPr>
            <p:ph type="title"/>
          </p:nvPr>
        </p:nvSpPr>
        <p:spPr/>
        <p:txBody>
          <a:bodyPr/>
          <a:lstStyle/>
          <a:p>
            <a:r>
              <a:rPr lang="en-US"/>
              <a:t>San Luis Obispo</a:t>
            </a:r>
          </a:p>
        </p:txBody>
      </p:sp>
      <p:sp>
        <p:nvSpPr>
          <p:cNvPr id="308227" name="Rectangle 3"/>
          <p:cNvSpPr>
            <a:spLocks noGrp="1" noChangeArrowheads="1"/>
          </p:cNvSpPr>
          <p:nvPr>
            <p:ph type="body" idx="1"/>
          </p:nvPr>
        </p:nvSpPr>
        <p:spPr/>
        <p:txBody>
          <a:bodyPr/>
          <a:lstStyle/>
          <a:p>
            <a:r>
              <a:rPr lang="en-US"/>
              <a:t>20% of Operating Expenditures</a:t>
            </a:r>
          </a:p>
          <a:p>
            <a:pPr lvl="1"/>
            <a:r>
              <a:rPr lang="en-US"/>
              <a:t>General Fund</a:t>
            </a:r>
          </a:p>
          <a:p>
            <a:pPr lvl="1"/>
            <a:r>
              <a:rPr lang="en-US"/>
              <a:t>Water Fund</a:t>
            </a:r>
          </a:p>
          <a:p>
            <a:pPr lvl="1"/>
            <a:r>
              <a:rPr lang="en-US"/>
              <a:t>Sewer Fund</a:t>
            </a:r>
          </a:p>
          <a:p>
            <a:pPr lvl="1"/>
            <a:r>
              <a:rPr lang="en-US"/>
              <a:t>Parking Fund</a:t>
            </a:r>
          </a:p>
          <a:p>
            <a:r>
              <a:rPr lang="en-US"/>
              <a:t>Fleet Replacement</a:t>
            </a:r>
          </a:p>
          <a:p>
            <a:r>
              <a:rPr lang="en-US"/>
              <a:t>Other Policy Designations</a:t>
            </a:r>
          </a:p>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8227">
                                            <p:txEl>
                                              <p:pRg st="5" end="5"/>
                                            </p:txEl>
                                          </p:spTgt>
                                        </p:tgtEl>
                                        <p:attrNameLst>
                                          <p:attrName>style.visibility</p:attrName>
                                        </p:attrNameLst>
                                      </p:cBhvr>
                                      <p:to>
                                        <p:strVal val="visible"/>
                                      </p:to>
                                    </p:set>
                                    <p:anim calcmode="lin" valueType="num">
                                      <p:cBhvr additive="base">
                                        <p:cTn id="7" dur="500" fill="hold"/>
                                        <p:tgtEl>
                                          <p:spTgt spid="30822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822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8227">
                                            <p:txEl>
                                              <p:pRg st="6" end="6"/>
                                            </p:txEl>
                                          </p:spTgt>
                                        </p:tgtEl>
                                        <p:attrNameLst>
                                          <p:attrName>style.visibility</p:attrName>
                                        </p:attrNameLst>
                                      </p:cBhvr>
                                      <p:to>
                                        <p:strVal val="visible"/>
                                      </p:to>
                                    </p:set>
                                    <p:anim calcmode="lin" valueType="num">
                                      <p:cBhvr additive="base">
                                        <p:cTn id="11" dur="500" fill="hold"/>
                                        <p:tgtEl>
                                          <p:spTgt spid="30822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82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1B0AF87-A3ED-4C27-92EF-23E853CB8516}" type="slidenum">
              <a:rPr lang="en-US" sz="1400" smtClean="0">
                <a:solidFill>
                  <a:schemeClr val="bg2"/>
                </a:solidFill>
              </a:rPr>
              <a:pPr/>
              <a:t>151</a:t>
            </a:fld>
            <a:endParaRPr lang="en-US" sz="1400">
              <a:solidFill>
                <a:schemeClr val="bg2"/>
              </a:solidFill>
            </a:endParaRPr>
          </a:p>
        </p:txBody>
      </p:sp>
      <p:sp>
        <p:nvSpPr>
          <p:cNvPr id="153603" name="Rectangle 2"/>
          <p:cNvSpPr>
            <a:spLocks noGrp="1" noChangeArrowheads="1"/>
          </p:cNvSpPr>
          <p:nvPr>
            <p:ph type="title"/>
          </p:nvPr>
        </p:nvSpPr>
        <p:spPr/>
        <p:txBody>
          <a:bodyPr/>
          <a:lstStyle/>
          <a:p>
            <a:r>
              <a:rPr lang="en-US" sz="4000"/>
              <a:t>When do you use “the minimum?”</a:t>
            </a:r>
          </a:p>
        </p:txBody>
      </p:sp>
      <p:sp>
        <p:nvSpPr>
          <p:cNvPr id="412675" name="Rectangle 3"/>
          <p:cNvSpPr>
            <a:spLocks noGrp="1" noChangeArrowheads="1"/>
          </p:cNvSpPr>
          <p:nvPr>
            <p:ph type="body" sz="half" idx="1"/>
          </p:nvPr>
        </p:nvSpPr>
        <p:spPr>
          <a:xfrm>
            <a:off x="1143000" y="1790700"/>
            <a:ext cx="3276600" cy="4152900"/>
          </a:xfrm>
        </p:spPr>
        <p:txBody>
          <a:bodyPr/>
          <a:lstStyle/>
          <a:p>
            <a:pPr>
              <a:lnSpc>
                <a:spcPct val="90000"/>
              </a:lnSpc>
            </a:pPr>
            <a:r>
              <a:rPr lang="en-US"/>
              <a:t>Rainy day fund – so must be appropriate to use when it rains</a:t>
            </a:r>
          </a:p>
          <a:p>
            <a:pPr>
              <a:lnSpc>
                <a:spcPct val="90000"/>
              </a:lnSpc>
              <a:buFont typeface="Wingdings" pitchFamily="2" charset="2"/>
              <a:buNone/>
            </a:pPr>
            <a:r>
              <a:rPr lang="en-US" b="1" i="1">
                <a:solidFill>
                  <a:schemeClr val="tx2"/>
                </a:solidFill>
              </a:rPr>
              <a:t>	unexpectedly</a:t>
            </a:r>
          </a:p>
        </p:txBody>
      </p:sp>
      <p:sp>
        <p:nvSpPr>
          <p:cNvPr id="412676" name="Rectangle 4"/>
          <p:cNvSpPr>
            <a:spLocks noGrp="1" noChangeArrowheads="1"/>
          </p:cNvSpPr>
          <p:nvPr>
            <p:ph type="body" sz="half" idx="2"/>
          </p:nvPr>
        </p:nvSpPr>
        <p:spPr>
          <a:xfrm>
            <a:off x="4572000" y="1790700"/>
            <a:ext cx="4343400" cy="4152900"/>
          </a:xfrm>
        </p:spPr>
        <p:txBody>
          <a:bodyPr/>
          <a:lstStyle/>
          <a:p>
            <a:pPr>
              <a:lnSpc>
                <a:spcPct val="90000"/>
              </a:lnSpc>
            </a:pPr>
            <a:r>
              <a:rPr lang="en-US"/>
              <a:t>When is that?</a:t>
            </a:r>
          </a:p>
          <a:p>
            <a:pPr lvl="1">
              <a:lnSpc>
                <a:spcPct val="90000"/>
              </a:lnSpc>
            </a:pPr>
            <a:r>
              <a:rPr lang="en-US"/>
              <a:t>One-time use</a:t>
            </a:r>
          </a:p>
          <a:p>
            <a:pPr lvl="2">
              <a:lnSpc>
                <a:spcPct val="90000"/>
              </a:lnSpc>
            </a:pPr>
            <a:r>
              <a:rPr lang="en-US" sz="2200"/>
              <a:t>Forecast shows short-term gap</a:t>
            </a:r>
          </a:p>
          <a:p>
            <a:pPr lvl="2">
              <a:lnSpc>
                <a:spcPct val="90000"/>
              </a:lnSpc>
            </a:pPr>
            <a:r>
              <a:rPr lang="en-US" sz="2200"/>
              <a:t>Unexpected expenditure or revenue shortfall</a:t>
            </a:r>
          </a:p>
          <a:p>
            <a:pPr lvl="1">
              <a:lnSpc>
                <a:spcPct val="90000"/>
              </a:lnSpc>
            </a:pPr>
            <a:r>
              <a:rPr lang="en-US"/>
              <a:t>Forecast shows structural gap</a:t>
            </a:r>
          </a:p>
          <a:p>
            <a:pPr lvl="2">
              <a:lnSpc>
                <a:spcPct val="90000"/>
              </a:lnSpc>
            </a:pPr>
            <a:r>
              <a:rPr lang="en-US" sz="2200"/>
              <a:t>Strategic bridge to the future</a:t>
            </a:r>
          </a:p>
        </p:txBody>
      </p:sp>
      <p:sp>
        <p:nvSpPr>
          <p:cNvPr id="2" name="TextBox 1"/>
          <p:cNvSpPr txBox="1">
            <a:spLocks noChangeArrowheads="1"/>
          </p:cNvSpPr>
          <p:nvPr/>
        </p:nvSpPr>
        <p:spPr bwMode="auto">
          <a:xfrm>
            <a:off x="609600" y="4648200"/>
            <a:ext cx="3581400" cy="830997"/>
          </a:xfrm>
          <a:prstGeom prst="rect">
            <a:avLst/>
          </a:prstGeom>
          <a:solidFill>
            <a:srgbClr val="CC3300"/>
          </a:solidFill>
          <a:ln>
            <a:noFill/>
          </a:ln>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b="1" dirty="0">
                <a:solidFill>
                  <a:schemeClr val="bg2"/>
                </a:solidFill>
              </a:rPr>
              <a:t>Recommend including “when” in the policy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 calcmode="lin" valueType="num">
                                      <p:cBhvr additive="base">
                                        <p:cTn id="7" dur="500" fill="hold"/>
                                        <p:tgtEl>
                                          <p:spTgt spid="412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2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412676">
                                            <p:txEl>
                                              <p:pRg st="0" end="0"/>
                                            </p:txEl>
                                          </p:spTgt>
                                        </p:tgtEl>
                                        <p:attrNameLst>
                                          <p:attrName>style.visibility</p:attrName>
                                        </p:attrNameLst>
                                      </p:cBhvr>
                                      <p:to>
                                        <p:strVal val="visible"/>
                                      </p:to>
                                    </p:set>
                                    <p:anim calcmode="lin" valueType="num">
                                      <p:cBhvr additive="base">
                                        <p:cTn id="13" dur="500" fill="hold"/>
                                        <p:tgtEl>
                                          <p:spTgt spid="41267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2676">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412676">
                                            <p:txEl>
                                              <p:pRg st="1" end="1"/>
                                            </p:txEl>
                                          </p:spTgt>
                                        </p:tgtEl>
                                        <p:attrNameLst>
                                          <p:attrName>style.visibility</p:attrName>
                                        </p:attrNameLst>
                                      </p:cBhvr>
                                      <p:to>
                                        <p:strVal val="visible"/>
                                      </p:to>
                                    </p:set>
                                    <p:anim calcmode="lin" valueType="num">
                                      <p:cBhvr additive="base">
                                        <p:cTn id="17" dur="500" fill="hold"/>
                                        <p:tgtEl>
                                          <p:spTgt spid="41267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12676">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412676">
                                            <p:txEl>
                                              <p:pRg st="2" end="2"/>
                                            </p:txEl>
                                          </p:spTgt>
                                        </p:tgtEl>
                                        <p:attrNameLst>
                                          <p:attrName>style.visibility</p:attrName>
                                        </p:attrNameLst>
                                      </p:cBhvr>
                                      <p:to>
                                        <p:strVal val="visible"/>
                                      </p:to>
                                    </p:set>
                                    <p:anim calcmode="lin" valueType="num">
                                      <p:cBhvr additive="base">
                                        <p:cTn id="21" dur="500" fill="hold"/>
                                        <p:tgtEl>
                                          <p:spTgt spid="41267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12676">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412676">
                                            <p:txEl>
                                              <p:pRg st="3" end="3"/>
                                            </p:txEl>
                                          </p:spTgt>
                                        </p:tgtEl>
                                        <p:attrNameLst>
                                          <p:attrName>style.visibility</p:attrName>
                                        </p:attrNameLst>
                                      </p:cBhvr>
                                      <p:to>
                                        <p:strVal val="visible"/>
                                      </p:to>
                                    </p:set>
                                    <p:anim calcmode="lin" valueType="num">
                                      <p:cBhvr additive="base">
                                        <p:cTn id="25" dur="500" fill="hold"/>
                                        <p:tgtEl>
                                          <p:spTgt spid="41267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1267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412676">
                                            <p:txEl>
                                              <p:pRg st="4" end="4"/>
                                            </p:txEl>
                                          </p:spTgt>
                                        </p:tgtEl>
                                        <p:attrNameLst>
                                          <p:attrName>style.visibility</p:attrName>
                                        </p:attrNameLst>
                                      </p:cBhvr>
                                      <p:to>
                                        <p:strVal val="visible"/>
                                      </p:to>
                                    </p:set>
                                    <p:anim calcmode="lin" valueType="num">
                                      <p:cBhvr additive="base">
                                        <p:cTn id="31" dur="500" fill="hold"/>
                                        <p:tgtEl>
                                          <p:spTgt spid="41267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1267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412676">
                                            <p:txEl>
                                              <p:pRg st="5" end="5"/>
                                            </p:txEl>
                                          </p:spTgt>
                                        </p:tgtEl>
                                        <p:attrNameLst>
                                          <p:attrName>style.visibility</p:attrName>
                                        </p:attrNameLst>
                                      </p:cBhvr>
                                      <p:to>
                                        <p:strVal val="visible"/>
                                      </p:to>
                                    </p:set>
                                    <p:anim calcmode="lin" valueType="num">
                                      <p:cBhvr additive="base">
                                        <p:cTn id="35" dur="500" fill="hold"/>
                                        <p:tgtEl>
                                          <p:spTgt spid="412676">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126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67B0EAB-D2F1-4C18-A793-0222CCCD63A3}" type="slidenum">
              <a:rPr lang="en-US" sz="1400" smtClean="0">
                <a:solidFill>
                  <a:schemeClr val="bg2"/>
                </a:solidFill>
              </a:rPr>
              <a:pPr/>
              <a:t>152</a:t>
            </a:fld>
            <a:endParaRPr lang="en-US" sz="1400">
              <a:solidFill>
                <a:schemeClr val="bg2"/>
              </a:solidFill>
            </a:endParaRPr>
          </a:p>
        </p:txBody>
      </p:sp>
      <p:sp>
        <p:nvSpPr>
          <p:cNvPr id="154627" name="Rectangle 2"/>
          <p:cNvSpPr>
            <a:spLocks noGrp="1" noChangeArrowheads="1"/>
          </p:cNvSpPr>
          <p:nvPr>
            <p:ph type="title"/>
          </p:nvPr>
        </p:nvSpPr>
        <p:spPr/>
        <p:txBody>
          <a:bodyPr/>
          <a:lstStyle/>
          <a:p>
            <a:r>
              <a:rPr lang="en-US"/>
              <a:t>When you shouldn’t  …</a:t>
            </a:r>
          </a:p>
        </p:txBody>
      </p:sp>
      <p:sp>
        <p:nvSpPr>
          <p:cNvPr id="505859" name="Rectangle 3"/>
          <p:cNvSpPr>
            <a:spLocks noGrp="1" noChangeArrowheads="1"/>
          </p:cNvSpPr>
          <p:nvPr>
            <p:ph type="body" idx="1"/>
          </p:nvPr>
        </p:nvSpPr>
        <p:spPr>
          <a:xfrm>
            <a:off x="1143000" y="1790700"/>
            <a:ext cx="7772400" cy="4686300"/>
          </a:xfrm>
        </p:spPr>
        <p:txBody>
          <a:bodyPr/>
          <a:lstStyle/>
          <a:p>
            <a:r>
              <a:rPr lang="en-US"/>
              <a:t>For rainy days that can be reasonably expected</a:t>
            </a:r>
          </a:p>
          <a:p>
            <a:r>
              <a:rPr lang="en-US"/>
              <a:t>Avoid use for </a:t>
            </a:r>
            <a:r>
              <a:rPr lang="en-US" i="1"/>
              <a:t>long-term</a:t>
            </a:r>
            <a:r>
              <a:rPr lang="en-US"/>
              <a:t> gap-closing strategies</a:t>
            </a:r>
          </a:p>
          <a:p>
            <a:pPr lvl="1"/>
            <a:r>
              <a:rPr lang="en-US"/>
              <a:t>Actual is invariably worse the forecast</a:t>
            </a:r>
          </a:p>
          <a:p>
            <a:pPr lvl="1"/>
            <a:r>
              <a:rPr lang="en-US"/>
              <a:t>Sooner you get to the bottom the sooner you can begin re-building</a:t>
            </a:r>
          </a:p>
          <a:p>
            <a:pPr lvl="2"/>
            <a:r>
              <a:rPr lang="en-US"/>
              <a:t>Five-year rebuilding plan or five-year “death by a thousand cuts” program?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05859">
                                            <p:txEl>
                                              <p:pRg st="1" end="1"/>
                                            </p:txEl>
                                          </p:spTgt>
                                        </p:tgtEl>
                                        <p:attrNameLst>
                                          <p:attrName>style.visibility</p:attrName>
                                        </p:attrNameLst>
                                      </p:cBhvr>
                                      <p:to>
                                        <p:strVal val="visible"/>
                                      </p:to>
                                    </p:set>
                                    <p:anim calcmode="lin" valueType="num">
                                      <p:cBhvr additive="base">
                                        <p:cTn id="7" dur="500" fill="hold"/>
                                        <p:tgtEl>
                                          <p:spTgt spid="5058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58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5859">
                                            <p:txEl>
                                              <p:pRg st="2" end="2"/>
                                            </p:txEl>
                                          </p:spTgt>
                                        </p:tgtEl>
                                        <p:attrNameLst>
                                          <p:attrName>style.visibility</p:attrName>
                                        </p:attrNameLst>
                                      </p:cBhvr>
                                      <p:to>
                                        <p:strVal val="visible"/>
                                      </p:to>
                                    </p:set>
                                    <p:anim calcmode="lin" valueType="num">
                                      <p:cBhvr additive="base">
                                        <p:cTn id="13" dur="500" fill="hold"/>
                                        <p:tgtEl>
                                          <p:spTgt spid="5058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5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505859">
                                            <p:txEl>
                                              <p:pRg st="3" end="3"/>
                                            </p:txEl>
                                          </p:spTgt>
                                        </p:tgtEl>
                                        <p:attrNameLst>
                                          <p:attrName>style.visibility</p:attrName>
                                        </p:attrNameLst>
                                      </p:cBhvr>
                                      <p:to>
                                        <p:strVal val="visible"/>
                                      </p:to>
                                    </p:set>
                                    <p:anim calcmode="lin" valueType="num">
                                      <p:cBhvr additive="base">
                                        <p:cTn id="19" dur="500" fill="hold"/>
                                        <p:tgtEl>
                                          <p:spTgt spid="5058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58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505859">
                                            <p:txEl>
                                              <p:pRg st="4" end="4"/>
                                            </p:txEl>
                                          </p:spTgt>
                                        </p:tgtEl>
                                        <p:attrNameLst>
                                          <p:attrName>style.visibility</p:attrName>
                                        </p:attrNameLst>
                                      </p:cBhvr>
                                      <p:to>
                                        <p:strVal val="visible"/>
                                      </p:to>
                                    </p:set>
                                    <p:anim calcmode="lin" valueType="num">
                                      <p:cBhvr additive="base">
                                        <p:cTn id="23" dur="500" fill="hold"/>
                                        <p:tgtEl>
                                          <p:spTgt spid="50585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58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a:t>Setting the Reserve Target </a:t>
            </a:r>
          </a:p>
        </p:txBody>
      </p:sp>
      <p:sp>
        <p:nvSpPr>
          <p:cNvPr id="155651" name="Content Placeholder 2"/>
          <p:cNvSpPr>
            <a:spLocks noGrp="1"/>
          </p:cNvSpPr>
          <p:nvPr>
            <p:ph sz="half" idx="1"/>
          </p:nvPr>
        </p:nvSpPr>
        <p:spPr/>
        <p:txBody>
          <a:bodyPr/>
          <a:lstStyle/>
          <a:p>
            <a:r>
              <a:rPr lang="en-US"/>
              <a:t>GFOA has developed structured approach in setting minimum reserve targets that assesses risks based on eight factors</a:t>
            </a:r>
          </a:p>
          <a:p>
            <a:pPr lvl="1"/>
            <a:endParaRPr lang="en-US"/>
          </a:p>
          <a:p>
            <a:endParaRPr lang="en-US"/>
          </a:p>
        </p:txBody>
      </p:sp>
      <p:sp>
        <p:nvSpPr>
          <p:cNvPr id="155652" name="Content Placeholder 4"/>
          <p:cNvSpPr>
            <a:spLocks noGrp="1"/>
          </p:cNvSpPr>
          <p:nvPr>
            <p:ph sz="half" idx="2"/>
          </p:nvPr>
        </p:nvSpPr>
        <p:spPr>
          <a:xfrm>
            <a:off x="5105400" y="1790700"/>
            <a:ext cx="3810000" cy="4838700"/>
          </a:xfrm>
        </p:spPr>
        <p:txBody>
          <a:bodyPr/>
          <a:lstStyle/>
          <a:p>
            <a:r>
              <a:rPr lang="en-US" sz="2200"/>
              <a:t>Vulnerability to extreme events and public safety concerns </a:t>
            </a:r>
          </a:p>
          <a:p>
            <a:r>
              <a:rPr lang="en-US" sz="2200"/>
              <a:t>Revenue source stability/volatility</a:t>
            </a:r>
          </a:p>
          <a:p>
            <a:r>
              <a:rPr lang="en-US" sz="2200"/>
              <a:t>Expenditure volatility</a:t>
            </a:r>
          </a:p>
          <a:p>
            <a:r>
              <a:rPr lang="en-US" sz="2200"/>
              <a:t>Unfunded liabilities</a:t>
            </a:r>
          </a:p>
          <a:p>
            <a:r>
              <a:rPr lang="en-US" sz="2200"/>
              <a:t>Liquidity (cash flow)</a:t>
            </a:r>
          </a:p>
          <a:p>
            <a:r>
              <a:rPr lang="en-US" sz="2200"/>
              <a:t>Dependent funds</a:t>
            </a:r>
          </a:p>
          <a:p>
            <a:r>
              <a:rPr lang="en-US" sz="2200"/>
              <a:t>Growth/new development </a:t>
            </a:r>
          </a:p>
          <a:p>
            <a:r>
              <a:rPr lang="en-US" sz="2200"/>
              <a:t>Unfunded high priority capital projects</a:t>
            </a:r>
          </a:p>
        </p:txBody>
      </p:sp>
      <p:sp>
        <p:nvSpPr>
          <p:cNvPr id="155653"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EDFC4DD-1CC7-4E24-B7AB-77EA2CB182D2}" type="slidenum">
              <a:rPr lang="en-US" sz="1400" smtClean="0">
                <a:solidFill>
                  <a:schemeClr val="bg2"/>
                </a:solidFill>
              </a:rPr>
              <a:pPr/>
              <a:t>153</a:t>
            </a:fld>
            <a:endParaRPr lang="en-US" sz="1400">
              <a:solidFill>
                <a:schemeClr val="bg2"/>
              </a:solidFill>
            </a:endParaRPr>
          </a:p>
        </p:txBody>
      </p:sp>
      <p:sp>
        <p:nvSpPr>
          <p:cNvPr id="155654" name="TextBox 1"/>
          <p:cNvSpPr txBox="1">
            <a:spLocks noChangeArrowheads="1"/>
          </p:cNvSpPr>
          <p:nvPr/>
        </p:nvSpPr>
        <p:spPr bwMode="auto">
          <a:xfrm>
            <a:off x="304800" y="5638800"/>
            <a:ext cx="4572000" cy="461963"/>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dirty="0"/>
              <a:t>www.gfoa.org/financialpolicies </a:t>
            </a:r>
          </a:p>
        </p:txBody>
      </p:sp>
    </p:spTree>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5A39810-2A41-4E96-96EC-C5F08233288B}" type="slidenum">
              <a:rPr lang="en-US" sz="1400" smtClean="0">
                <a:solidFill>
                  <a:schemeClr val="bg2"/>
                </a:solidFill>
              </a:rPr>
              <a:pPr/>
              <a:t>154</a:t>
            </a:fld>
            <a:endParaRPr lang="en-US" sz="1400">
              <a:solidFill>
                <a:schemeClr val="bg2"/>
              </a:solidFill>
            </a:endParaRPr>
          </a:p>
        </p:txBody>
      </p:sp>
      <p:sp>
        <p:nvSpPr>
          <p:cNvPr id="156675" name="Rectangle 2"/>
          <p:cNvSpPr>
            <a:spLocks noGrp="1" noChangeArrowheads="1"/>
          </p:cNvSpPr>
          <p:nvPr>
            <p:ph type="title"/>
          </p:nvPr>
        </p:nvSpPr>
        <p:spPr/>
        <p:txBody>
          <a:bodyPr/>
          <a:lstStyle/>
          <a:p>
            <a:r>
              <a:rPr lang="en-US"/>
              <a:t>Putting Policies in Place</a:t>
            </a:r>
          </a:p>
        </p:txBody>
      </p:sp>
      <p:sp>
        <p:nvSpPr>
          <p:cNvPr id="510979" name="Rectangle 3"/>
          <p:cNvSpPr>
            <a:spLocks noGrp="1" noChangeArrowheads="1"/>
          </p:cNvSpPr>
          <p:nvPr>
            <p:ph type="body" idx="1"/>
          </p:nvPr>
        </p:nvSpPr>
        <p:spPr>
          <a:xfrm>
            <a:off x="1143000" y="1790700"/>
            <a:ext cx="7772400" cy="4762500"/>
          </a:xfrm>
        </p:spPr>
        <p:txBody>
          <a:bodyPr/>
          <a:lstStyle/>
          <a:p>
            <a:pPr>
              <a:lnSpc>
                <a:spcPct val="80000"/>
              </a:lnSpc>
            </a:pPr>
            <a:r>
              <a:rPr lang="en-US" sz="2800"/>
              <a:t>Incremental or big bang?</a:t>
            </a:r>
          </a:p>
          <a:p>
            <a:pPr lvl="1">
              <a:lnSpc>
                <a:spcPct val="80000"/>
              </a:lnSpc>
            </a:pPr>
            <a:r>
              <a:rPr lang="en-US" sz="2400"/>
              <a:t>City of Bell strategy</a:t>
            </a:r>
          </a:p>
          <a:p>
            <a:pPr>
              <a:lnSpc>
                <a:spcPct val="80000"/>
              </a:lnSpc>
            </a:pPr>
            <a:r>
              <a:rPr lang="en-US" sz="2800"/>
              <a:t>When? (Timing is usually everything)</a:t>
            </a:r>
          </a:p>
          <a:p>
            <a:pPr lvl="1">
              <a:lnSpc>
                <a:spcPct val="80000"/>
              </a:lnSpc>
            </a:pPr>
            <a:r>
              <a:rPr lang="en-US" sz="2400"/>
              <a:t>Ahead of the power curve is better than crisis du jour: key value is articulating values before they are placed under stress   </a:t>
            </a:r>
          </a:p>
          <a:p>
            <a:pPr>
              <a:lnSpc>
                <a:spcPct val="80000"/>
              </a:lnSpc>
            </a:pPr>
            <a:r>
              <a:rPr lang="en-US" sz="2800"/>
              <a:t>Meaningful engagement by staff</a:t>
            </a:r>
          </a:p>
          <a:p>
            <a:pPr>
              <a:lnSpc>
                <a:spcPct val="80000"/>
              </a:lnSpc>
            </a:pPr>
            <a:r>
              <a:rPr lang="en-US" sz="2800"/>
              <a:t>Study session</a:t>
            </a:r>
          </a:p>
          <a:p>
            <a:pPr lvl="1">
              <a:lnSpc>
                <a:spcPct val="80000"/>
              </a:lnSpc>
            </a:pPr>
            <a:r>
              <a:rPr lang="en-US" sz="2400"/>
              <a:t>Budget season kick-off</a:t>
            </a:r>
          </a:p>
          <a:p>
            <a:pPr>
              <a:lnSpc>
                <a:spcPct val="80000"/>
              </a:lnSpc>
            </a:pPr>
            <a:r>
              <a:rPr lang="en-US" sz="2800" b="1">
                <a:solidFill>
                  <a:schemeClr val="tx2"/>
                </a:solidFill>
              </a:rPr>
              <a:t>General Observation</a:t>
            </a:r>
            <a:r>
              <a:rPr lang="en-US" sz="2800"/>
              <a:t>: Elected officials are hungry for this (and city managers, county CAO’s and general managers should be, too.)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 calcmode="lin" valueType="num">
                                      <p:cBhvr additive="base">
                                        <p:cTn id="7" dur="500" fill="hold"/>
                                        <p:tgtEl>
                                          <p:spTgt spid="510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097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510979">
                                            <p:txEl>
                                              <p:pRg st="1" end="1"/>
                                            </p:txEl>
                                          </p:spTgt>
                                        </p:tgtEl>
                                        <p:attrNameLst>
                                          <p:attrName>style.visibility</p:attrName>
                                        </p:attrNameLst>
                                      </p:cBhvr>
                                      <p:to>
                                        <p:strVal val="visible"/>
                                      </p:to>
                                    </p:set>
                                    <p:anim calcmode="lin" valueType="num">
                                      <p:cBhvr additive="base">
                                        <p:cTn id="13" dur="500" fill="hold"/>
                                        <p:tgtEl>
                                          <p:spTgt spid="510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09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0979">
                                            <p:txEl>
                                              <p:pRg st="2" end="2"/>
                                            </p:txEl>
                                          </p:spTgt>
                                        </p:tgtEl>
                                        <p:attrNameLst>
                                          <p:attrName>style.visibility</p:attrName>
                                        </p:attrNameLst>
                                      </p:cBhvr>
                                      <p:to>
                                        <p:strVal val="visible"/>
                                      </p:to>
                                    </p:set>
                                    <p:anim calcmode="lin" valueType="num">
                                      <p:cBhvr additive="base">
                                        <p:cTn id="19" dur="500" fill="hold"/>
                                        <p:tgtEl>
                                          <p:spTgt spid="5109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0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0979">
                                            <p:txEl>
                                              <p:pRg st="3" end="3"/>
                                            </p:txEl>
                                          </p:spTgt>
                                        </p:tgtEl>
                                        <p:attrNameLst>
                                          <p:attrName>style.visibility</p:attrName>
                                        </p:attrNameLst>
                                      </p:cBhvr>
                                      <p:to>
                                        <p:strVal val="visible"/>
                                      </p:to>
                                    </p:set>
                                    <p:anim calcmode="lin" valueType="num">
                                      <p:cBhvr additive="base">
                                        <p:cTn id="25" dur="500" fill="hold"/>
                                        <p:tgtEl>
                                          <p:spTgt spid="5109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09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510979">
                                            <p:txEl>
                                              <p:pRg st="4" end="4"/>
                                            </p:txEl>
                                          </p:spTgt>
                                        </p:tgtEl>
                                        <p:attrNameLst>
                                          <p:attrName>style.visibility</p:attrName>
                                        </p:attrNameLst>
                                      </p:cBhvr>
                                      <p:to>
                                        <p:strVal val="visible"/>
                                      </p:to>
                                    </p:set>
                                    <p:anim calcmode="lin" valueType="num">
                                      <p:cBhvr additive="base">
                                        <p:cTn id="31" dur="500" fill="hold"/>
                                        <p:tgtEl>
                                          <p:spTgt spid="5109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09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510979">
                                            <p:txEl>
                                              <p:pRg st="5" end="5"/>
                                            </p:txEl>
                                          </p:spTgt>
                                        </p:tgtEl>
                                        <p:attrNameLst>
                                          <p:attrName>style.visibility</p:attrName>
                                        </p:attrNameLst>
                                      </p:cBhvr>
                                      <p:to>
                                        <p:strVal val="visible"/>
                                      </p:to>
                                    </p:set>
                                    <p:anim calcmode="lin" valueType="num">
                                      <p:cBhvr additive="base">
                                        <p:cTn id="37" dur="500" fill="hold"/>
                                        <p:tgtEl>
                                          <p:spTgt spid="5109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0979">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10979">
                                            <p:txEl>
                                              <p:pRg st="6" end="6"/>
                                            </p:txEl>
                                          </p:spTgt>
                                        </p:tgtEl>
                                        <p:attrNameLst>
                                          <p:attrName>style.visibility</p:attrName>
                                        </p:attrNameLst>
                                      </p:cBhvr>
                                      <p:to>
                                        <p:strVal val="visible"/>
                                      </p:to>
                                    </p:set>
                                    <p:anim calcmode="lin" valueType="num">
                                      <p:cBhvr additive="base">
                                        <p:cTn id="41" dur="500" fill="hold"/>
                                        <p:tgtEl>
                                          <p:spTgt spid="510979">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109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6" fill="hold" nodeType="clickEffect">
                                  <p:stCondLst>
                                    <p:cond delay="0"/>
                                  </p:stCondLst>
                                  <p:childTnLst>
                                    <p:set>
                                      <p:cBhvr>
                                        <p:cTn id="46" dur="1" fill="hold">
                                          <p:stCondLst>
                                            <p:cond delay="0"/>
                                          </p:stCondLst>
                                        </p:cTn>
                                        <p:tgtEl>
                                          <p:spTgt spid="510979">
                                            <p:txEl>
                                              <p:pRg st="7" end="7"/>
                                            </p:txEl>
                                          </p:spTgt>
                                        </p:tgtEl>
                                        <p:attrNameLst>
                                          <p:attrName>style.visibility</p:attrName>
                                        </p:attrNameLst>
                                      </p:cBhvr>
                                      <p:to>
                                        <p:strVal val="visible"/>
                                      </p:to>
                                    </p:set>
                                    <p:anim calcmode="lin" valueType="num">
                                      <p:cBhvr additive="base">
                                        <p:cTn id="47" dur="500" fill="hold"/>
                                        <p:tgtEl>
                                          <p:spTgt spid="510979">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109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D5DFF2E-E9BE-40F6-9450-FBF6AF7448F8}" type="slidenum">
              <a:rPr lang="en-US" sz="1400" smtClean="0">
                <a:solidFill>
                  <a:schemeClr val="bg2"/>
                </a:solidFill>
              </a:rPr>
              <a:pPr/>
              <a:t>155</a:t>
            </a:fld>
            <a:endParaRPr lang="en-US" sz="1400">
              <a:solidFill>
                <a:schemeClr val="bg2"/>
              </a:solidFill>
            </a:endParaRPr>
          </a:p>
        </p:txBody>
      </p:sp>
      <p:sp>
        <p:nvSpPr>
          <p:cNvPr id="157699" name="Rectangle 4"/>
          <p:cNvSpPr>
            <a:spLocks noGrp="1" noChangeArrowheads="1"/>
          </p:cNvSpPr>
          <p:nvPr>
            <p:ph type="title"/>
          </p:nvPr>
        </p:nvSpPr>
        <p:spPr/>
        <p:txBody>
          <a:bodyPr/>
          <a:lstStyle/>
          <a:p>
            <a:r>
              <a:rPr lang="en-US"/>
              <a:t>Policy Versus Actual</a:t>
            </a:r>
          </a:p>
        </p:txBody>
      </p:sp>
      <p:sp>
        <p:nvSpPr>
          <p:cNvPr id="610309" name="Rectangle 5"/>
          <p:cNvSpPr>
            <a:spLocks noGrp="1" noChangeArrowheads="1"/>
          </p:cNvSpPr>
          <p:nvPr>
            <p:ph type="body" idx="1"/>
          </p:nvPr>
        </p:nvSpPr>
        <p:spPr>
          <a:xfrm>
            <a:off x="1143000" y="1790700"/>
            <a:ext cx="7772400" cy="4686300"/>
          </a:xfrm>
        </p:spPr>
        <p:txBody>
          <a:bodyPr/>
          <a:lstStyle/>
          <a:p>
            <a:r>
              <a:rPr lang="en-US" sz="2800"/>
              <a:t>Set policies based on where you want to be – which may not be where you are today.</a:t>
            </a:r>
          </a:p>
          <a:p>
            <a:pPr lvl="1"/>
            <a:r>
              <a:rPr lang="en-US" sz="2400"/>
              <a:t>Clearly stating where your agency wants to be (versus where it may be today) significantly enhances your ability to get there. </a:t>
            </a:r>
          </a:p>
          <a:p>
            <a:r>
              <a:rPr lang="en-US" sz="2800"/>
              <a:t>Consider following each policy with a brief “compliance status”</a:t>
            </a:r>
          </a:p>
          <a:p>
            <a:pPr lvl="1"/>
            <a:r>
              <a:rPr lang="en-US" sz="2400"/>
              <a:t>In compliance</a:t>
            </a:r>
          </a:p>
          <a:p>
            <a:pPr lvl="1"/>
            <a:r>
              <a:rPr lang="en-US" sz="2400"/>
              <a:t>In progress: what’s the plan for getting there?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0309">
                                            <p:txEl>
                                              <p:pRg st="2" end="2"/>
                                            </p:txEl>
                                          </p:spTgt>
                                        </p:tgtEl>
                                        <p:attrNameLst>
                                          <p:attrName>style.visibility</p:attrName>
                                        </p:attrNameLst>
                                      </p:cBhvr>
                                      <p:to>
                                        <p:strVal val="visible"/>
                                      </p:to>
                                    </p:set>
                                    <p:anim calcmode="lin" valueType="num">
                                      <p:cBhvr additive="base">
                                        <p:cTn id="7" dur="500" fill="hold"/>
                                        <p:tgtEl>
                                          <p:spTgt spid="61030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030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0309">
                                            <p:txEl>
                                              <p:pRg st="3" end="3"/>
                                            </p:txEl>
                                          </p:spTgt>
                                        </p:tgtEl>
                                        <p:attrNameLst>
                                          <p:attrName>style.visibility</p:attrName>
                                        </p:attrNameLst>
                                      </p:cBhvr>
                                      <p:to>
                                        <p:strVal val="visible"/>
                                      </p:to>
                                    </p:set>
                                    <p:anim calcmode="lin" valueType="num">
                                      <p:cBhvr additive="base">
                                        <p:cTn id="11" dur="500" fill="hold"/>
                                        <p:tgtEl>
                                          <p:spTgt spid="61030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030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0309">
                                            <p:txEl>
                                              <p:pRg st="4" end="4"/>
                                            </p:txEl>
                                          </p:spTgt>
                                        </p:tgtEl>
                                        <p:attrNameLst>
                                          <p:attrName>style.visibility</p:attrName>
                                        </p:attrNameLst>
                                      </p:cBhvr>
                                      <p:to>
                                        <p:strVal val="visible"/>
                                      </p:to>
                                    </p:set>
                                    <p:anim calcmode="lin" valueType="num">
                                      <p:cBhvr additive="base">
                                        <p:cTn id="15" dur="500" fill="hold"/>
                                        <p:tgtEl>
                                          <p:spTgt spid="61030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030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a:t>City of Bell Example</a:t>
            </a:r>
          </a:p>
        </p:txBody>
      </p:sp>
      <p:sp>
        <p:nvSpPr>
          <p:cNvPr id="158723" name="Content Placeholder 2"/>
          <p:cNvSpPr>
            <a:spLocks noGrp="1"/>
          </p:cNvSpPr>
          <p:nvPr>
            <p:ph idx="1"/>
          </p:nvPr>
        </p:nvSpPr>
        <p:spPr/>
        <p:txBody>
          <a:bodyPr/>
          <a:lstStyle/>
          <a:p>
            <a:r>
              <a:rPr lang="en-US"/>
              <a:t>Based on GFOA structured methodology, recommended minimum General Fund “unassigned” fund balance of 25% of operating expenditures</a:t>
            </a:r>
          </a:p>
          <a:p>
            <a:pPr lvl="1"/>
            <a:r>
              <a:rPr lang="en-US"/>
              <a:t>12% at the time </a:t>
            </a:r>
          </a:p>
        </p:txBody>
      </p:sp>
      <p:sp>
        <p:nvSpPr>
          <p:cNvPr id="158724"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3B856BE-FB6F-47C0-B2D3-9D023D937FB5}" type="slidenum">
              <a:rPr lang="en-US" sz="1400" smtClean="0">
                <a:solidFill>
                  <a:schemeClr val="bg2"/>
                </a:solidFill>
              </a:rPr>
              <a:pPr/>
              <a:t>156</a:t>
            </a:fld>
            <a:endParaRPr lang="en-US" sz="1400">
              <a:solidFill>
                <a:schemeClr val="bg2"/>
              </a:solidFill>
            </a:endParaRPr>
          </a:p>
        </p:txBody>
      </p:sp>
    </p:spTree>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2889833-F5EF-4187-9233-F2E2AF9684DD}" type="slidenum">
              <a:rPr lang="en-US" sz="1400" smtClean="0">
                <a:solidFill>
                  <a:schemeClr val="bg2"/>
                </a:solidFill>
              </a:rPr>
              <a:pPr/>
              <a:t>157</a:t>
            </a:fld>
            <a:endParaRPr lang="en-US" sz="1400">
              <a:solidFill>
                <a:schemeClr val="bg2"/>
              </a:solidFill>
            </a:endParaRPr>
          </a:p>
        </p:txBody>
      </p:sp>
      <p:sp>
        <p:nvSpPr>
          <p:cNvPr id="159747" name="Rectangle 2"/>
          <p:cNvSpPr>
            <a:spLocks noGrp="1" noChangeArrowheads="1"/>
          </p:cNvSpPr>
          <p:nvPr>
            <p:ph type="title"/>
          </p:nvPr>
        </p:nvSpPr>
        <p:spPr/>
        <p:txBody>
          <a:bodyPr/>
          <a:lstStyle/>
          <a:p>
            <a:r>
              <a:rPr lang="en-US"/>
              <a:t>Restoration Policy</a:t>
            </a:r>
          </a:p>
        </p:txBody>
      </p:sp>
      <p:sp>
        <p:nvSpPr>
          <p:cNvPr id="159748" name="Rectangle 3"/>
          <p:cNvSpPr>
            <a:spLocks noGrp="1" noChangeArrowheads="1"/>
          </p:cNvSpPr>
          <p:nvPr>
            <p:ph type="body" idx="1"/>
          </p:nvPr>
        </p:nvSpPr>
        <p:spPr/>
        <p:txBody>
          <a:bodyPr/>
          <a:lstStyle/>
          <a:p>
            <a:r>
              <a:rPr lang="en-US" sz="2800"/>
              <a:t>Restore to policy level within 5 years</a:t>
            </a:r>
          </a:p>
          <a:p>
            <a:r>
              <a:rPr lang="en-US" sz="2800"/>
              <a:t>As revenues improve, 50/50 split between services and reserve restoration</a:t>
            </a:r>
          </a:p>
          <a:p>
            <a:endParaRPr lang="en-US"/>
          </a:p>
        </p:txBody>
      </p:sp>
    </p:spTree>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69986B6-9888-451F-AE9E-D1FA9152FDDD}" type="slidenum">
              <a:rPr lang="en-US" sz="1400" smtClean="0">
                <a:solidFill>
                  <a:schemeClr val="bg2"/>
                </a:solidFill>
              </a:rPr>
              <a:pPr/>
              <a:t>158</a:t>
            </a:fld>
            <a:endParaRPr lang="en-US" sz="1400">
              <a:solidFill>
                <a:schemeClr val="bg2"/>
              </a:solidFill>
            </a:endParaRPr>
          </a:p>
        </p:txBody>
      </p:sp>
      <p:sp>
        <p:nvSpPr>
          <p:cNvPr id="538627" name="Rectangle 3"/>
          <p:cNvSpPr>
            <a:spLocks noGrp="1" noChangeArrowheads="1"/>
          </p:cNvSpPr>
          <p:nvPr>
            <p:ph type="body" sz="half" idx="1"/>
          </p:nvPr>
        </p:nvSpPr>
        <p:spPr>
          <a:xfrm>
            <a:off x="1143000" y="2362200"/>
            <a:ext cx="3810000" cy="3886200"/>
          </a:xfrm>
        </p:spPr>
        <p:txBody>
          <a:bodyPr/>
          <a:lstStyle/>
          <a:p>
            <a:r>
              <a:rPr lang="en-US"/>
              <a:t>Very Significant</a:t>
            </a:r>
          </a:p>
          <a:p>
            <a:pPr lvl="1"/>
            <a:r>
              <a:rPr lang="en-US" sz="2000"/>
              <a:t>Fund balance policy</a:t>
            </a:r>
          </a:p>
          <a:p>
            <a:pPr lvl="1"/>
            <a:r>
              <a:rPr lang="en-US" sz="2000"/>
              <a:t>Debt affordability policy</a:t>
            </a:r>
          </a:p>
          <a:p>
            <a:r>
              <a:rPr lang="en-US"/>
              <a:t>Significant</a:t>
            </a:r>
          </a:p>
          <a:p>
            <a:pPr lvl="1"/>
            <a:r>
              <a:rPr lang="en-US" sz="2000"/>
              <a:t>Pay-as-you-go capital financing</a:t>
            </a:r>
          </a:p>
          <a:p>
            <a:pPr lvl="1"/>
            <a:r>
              <a:rPr lang="en-US" sz="2000"/>
              <a:t>Multi-year forecasting</a:t>
            </a:r>
          </a:p>
          <a:p>
            <a:pPr lvl="1"/>
            <a:r>
              <a:rPr lang="en-US" sz="2000"/>
              <a:t>Quarterly reporting</a:t>
            </a:r>
          </a:p>
          <a:p>
            <a:pPr lvl="1"/>
            <a:r>
              <a:rPr lang="en-US" sz="2000"/>
              <a:t>Quick debt retirement</a:t>
            </a:r>
          </a:p>
          <a:p>
            <a:pPr lvl="1"/>
            <a:endParaRPr lang="en-US" sz="2000"/>
          </a:p>
        </p:txBody>
      </p:sp>
      <p:sp>
        <p:nvSpPr>
          <p:cNvPr id="538628" name="Rectangle 4"/>
          <p:cNvSpPr>
            <a:spLocks noGrp="1" noChangeArrowheads="1"/>
          </p:cNvSpPr>
          <p:nvPr>
            <p:ph type="body" sz="half" idx="2"/>
          </p:nvPr>
        </p:nvSpPr>
        <p:spPr>
          <a:xfrm>
            <a:off x="5029200" y="2362200"/>
            <a:ext cx="3810000" cy="3886200"/>
          </a:xfrm>
        </p:spPr>
        <p:txBody>
          <a:bodyPr/>
          <a:lstStyle/>
          <a:p>
            <a:pPr>
              <a:lnSpc>
                <a:spcPct val="90000"/>
              </a:lnSpc>
            </a:pPr>
            <a:r>
              <a:rPr lang="en-US"/>
              <a:t>Influential</a:t>
            </a:r>
          </a:p>
          <a:p>
            <a:pPr lvl="1">
              <a:lnSpc>
                <a:spcPct val="90000"/>
              </a:lnSpc>
            </a:pPr>
            <a:r>
              <a:rPr lang="en-US" sz="2000"/>
              <a:t>Contingency plans</a:t>
            </a:r>
          </a:p>
          <a:p>
            <a:pPr lvl="1">
              <a:lnSpc>
                <a:spcPct val="90000"/>
              </a:lnSpc>
            </a:pPr>
            <a:r>
              <a:rPr lang="en-US" sz="2000"/>
              <a:t>Non-recurring revenue policy</a:t>
            </a:r>
          </a:p>
          <a:p>
            <a:pPr lvl="1">
              <a:lnSpc>
                <a:spcPct val="90000"/>
              </a:lnSpc>
            </a:pPr>
            <a:r>
              <a:rPr lang="en-US" sz="2000"/>
              <a:t>Depreciation of fixed assets (GASB 34 implementation)</a:t>
            </a:r>
          </a:p>
          <a:p>
            <a:pPr lvl="1">
              <a:lnSpc>
                <a:spcPct val="90000"/>
              </a:lnSpc>
            </a:pPr>
            <a:r>
              <a:rPr lang="en-US" sz="2000"/>
              <a:t>5 Year CIP integrating operating cost impacts</a:t>
            </a:r>
          </a:p>
          <a:p>
            <a:pPr lvl="1">
              <a:lnSpc>
                <a:spcPct val="90000"/>
              </a:lnSpc>
            </a:pPr>
            <a:r>
              <a:rPr lang="en-US" sz="2000"/>
              <a:t>GFOA financial reporting award</a:t>
            </a:r>
          </a:p>
          <a:p>
            <a:pPr lvl="1">
              <a:lnSpc>
                <a:spcPct val="90000"/>
              </a:lnSpc>
            </a:pPr>
            <a:r>
              <a:rPr lang="en-US" sz="2000"/>
              <a:t>GFOA budgeting award </a:t>
            </a:r>
          </a:p>
          <a:p>
            <a:pPr lvl="1">
              <a:lnSpc>
                <a:spcPct val="90000"/>
              </a:lnSpc>
            </a:pPr>
            <a:endParaRPr lang="en-US"/>
          </a:p>
        </p:txBody>
      </p:sp>
      <p:pic>
        <p:nvPicPr>
          <p:cNvPr id="160773"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447675"/>
            <a:ext cx="3898900" cy="77152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2288" y="1600200"/>
            <a:ext cx="8012112" cy="646113"/>
          </a:xfrm>
          <a:prstGeom prst="rect">
            <a:avLst/>
          </a:prstGeom>
          <a:noFill/>
        </p:spPr>
        <p:txBody>
          <a:bodyPr>
            <a:spAutoFit/>
          </a:bodyPr>
          <a:lstStyle/>
          <a:p>
            <a:pPr>
              <a:defRPr/>
            </a:pPr>
            <a:r>
              <a:rPr lang="en-US" sz="3600" dirty="0">
                <a:solidFill>
                  <a:srgbClr val="C00000"/>
                </a:solidFill>
                <a:latin typeface="+mj-lt"/>
              </a:rPr>
              <a:t>Important Fiscal Management Policies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8627">
                                            <p:txEl>
                                              <p:pRg st="3" end="3"/>
                                            </p:txEl>
                                          </p:spTgt>
                                        </p:tgtEl>
                                        <p:attrNameLst>
                                          <p:attrName>style.visibility</p:attrName>
                                        </p:attrNameLst>
                                      </p:cBhvr>
                                      <p:to>
                                        <p:strVal val="visible"/>
                                      </p:to>
                                    </p:set>
                                    <p:anim calcmode="lin" valueType="num">
                                      <p:cBhvr additive="base">
                                        <p:cTn id="7" dur="500" fill="hold"/>
                                        <p:tgtEl>
                                          <p:spTgt spid="538627">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8627">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38627">
                                            <p:txEl>
                                              <p:pRg st="4" end="4"/>
                                            </p:txEl>
                                          </p:spTgt>
                                        </p:tgtEl>
                                        <p:attrNameLst>
                                          <p:attrName>style.visibility</p:attrName>
                                        </p:attrNameLst>
                                      </p:cBhvr>
                                      <p:to>
                                        <p:strVal val="visible"/>
                                      </p:to>
                                    </p:set>
                                    <p:anim calcmode="lin" valueType="num">
                                      <p:cBhvr additive="base">
                                        <p:cTn id="11" dur="500" fill="hold"/>
                                        <p:tgtEl>
                                          <p:spTgt spid="538627">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38627">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38627">
                                            <p:txEl>
                                              <p:pRg st="5" end="5"/>
                                            </p:txEl>
                                          </p:spTgt>
                                        </p:tgtEl>
                                        <p:attrNameLst>
                                          <p:attrName>style.visibility</p:attrName>
                                        </p:attrNameLst>
                                      </p:cBhvr>
                                      <p:to>
                                        <p:strVal val="visible"/>
                                      </p:to>
                                    </p:set>
                                    <p:anim calcmode="lin" valueType="num">
                                      <p:cBhvr additive="base">
                                        <p:cTn id="15" dur="500" fill="hold"/>
                                        <p:tgtEl>
                                          <p:spTgt spid="538627">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38627">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38627">
                                            <p:txEl>
                                              <p:pRg st="6" end="6"/>
                                            </p:txEl>
                                          </p:spTgt>
                                        </p:tgtEl>
                                        <p:attrNameLst>
                                          <p:attrName>style.visibility</p:attrName>
                                        </p:attrNameLst>
                                      </p:cBhvr>
                                      <p:to>
                                        <p:strVal val="visible"/>
                                      </p:to>
                                    </p:set>
                                    <p:anim calcmode="lin" valueType="num">
                                      <p:cBhvr additive="base">
                                        <p:cTn id="19" dur="500" fill="hold"/>
                                        <p:tgtEl>
                                          <p:spTgt spid="53862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862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38627">
                                            <p:txEl>
                                              <p:pRg st="7" end="7"/>
                                            </p:txEl>
                                          </p:spTgt>
                                        </p:tgtEl>
                                        <p:attrNameLst>
                                          <p:attrName>style.visibility</p:attrName>
                                        </p:attrNameLst>
                                      </p:cBhvr>
                                      <p:to>
                                        <p:strVal val="visible"/>
                                      </p:to>
                                    </p:set>
                                    <p:anim calcmode="lin" valueType="num">
                                      <p:cBhvr additive="base">
                                        <p:cTn id="23" dur="500" fill="hold"/>
                                        <p:tgtEl>
                                          <p:spTgt spid="538627">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386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538628">
                                            <p:txEl>
                                              <p:pRg st="0" end="0"/>
                                            </p:txEl>
                                          </p:spTgt>
                                        </p:tgtEl>
                                        <p:attrNameLst>
                                          <p:attrName>style.visibility</p:attrName>
                                        </p:attrNameLst>
                                      </p:cBhvr>
                                      <p:to>
                                        <p:strVal val="visible"/>
                                      </p:to>
                                    </p:set>
                                    <p:anim calcmode="lin" valueType="num">
                                      <p:cBhvr additive="base">
                                        <p:cTn id="29" dur="500" fill="hold"/>
                                        <p:tgtEl>
                                          <p:spTgt spid="538628">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386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38628">
                                            <p:txEl>
                                              <p:pRg st="1" end="1"/>
                                            </p:txEl>
                                          </p:spTgt>
                                        </p:tgtEl>
                                        <p:attrNameLst>
                                          <p:attrName>style.visibility</p:attrName>
                                        </p:attrNameLst>
                                      </p:cBhvr>
                                      <p:to>
                                        <p:strVal val="visible"/>
                                      </p:to>
                                    </p:set>
                                    <p:anim calcmode="lin" valueType="num">
                                      <p:cBhvr additive="base">
                                        <p:cTn id="33" dur="500" fill="hold"/>
                                        <p:tgtEl>
                                          <p:spTgt spid="538628">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38628">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38628">
                                            <p:txEl>
                                              <p:pRg st="2" end="2"/>
                                            </p:txEl>
                                          </p:spTgt>
                                        </p:tgtEl>
                                        <p:attrNameLst>
                                          <p:attrName>style.visibility</p:attrName>
                                        </p:attrNameLst>
                                      </p:cBhvr>
                                      <p:to>
                                        <p:strVal val="visible"/>
                                      </p:to>
                                    </p:set>
                                    <p:anim calcmode="lin" valueType="num">
                                      <p:cBhvr additive="base">
                                        <p:cTn id="37" dur="500" fill="hold"/>
                                        <p:tgtEl>
                                          <p:spTgt spid="538628">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38628">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38628">
                                            <p:txEl>
                                              <p:pRg st="3" end="3"/>
                                            </p:txEl>
                                          </p:spTgt>
                                        </p:tgtEl>
                                        <p:attrNameLst>
                                          <p:attrName>style.visibility</p:attrName>
                                        </p:attrNameLst>
                                      </p:cBhvr>
                                      <p:to>
                                        <p:strVal val="visible"/>
                                      </p:to>
                                    </p:set>
                                    <p:anim calcmode="lin" valueType="num">
                                      <p:cBhvr additive="base">
                                        <p:cTn id="41" dur="500" fill="hold"/>
                                        <p:tgtEl>
                                          <p:spTgt spid="538628">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38628">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38628">
                                            <p:txEl>
                                              <p:pRg st="4" end="4"/>
                                            </p:txEl>
                                          </p:spTgt>
                                        </p:tgtEl>
                                        <p:attrNameLst>
                                          <p:attrName>style.visibility</p:attrName>
                                        </p:attrNameLst>
                                      </p:cBhvr>
                                      <p:to>
                                        <p:strVal val="visible"/>
                                      </p:to>
                                    </p:set>
                                    <p:anim calcmode="lin" valueType="num">
                                      <p:cBhvr additive="base">
                                        <p:cTn id="45" dur="500" fill="hold"/>
                                        <p:tgtEl>
                                          <p:spTgt spid="538628">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38628">
                                            <p:txEl>
                                              <p:pRg st="4" end="4"/>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538628">
                                            <p:txEl>
                                              <p:pRg st="5" end="5"/>
                                            </p:txEl>
                                          </p:spTgt>
                                        </p:tgtEl>
                                        <p:attrNameLst>
                                          <p:attrName>style.visibility</p:attrName>
                                        </p:attrNameLst>
                                      </p:cBhvr>
                                      <p:to>
                                        <p:strVal val="visible"/>
                                      </p:to>
                                    </p:set>
                                    <p:anim calcmode="lin" valueType="num">
                                      <p:cBhvr additive="base">
                                        <p:cTn id="49" dur="500" fill="hold"/>
                                        <p:tgtEl>
                                          <p:spTgt spid="538628">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38628">
                                            <p:txEl>
                                              <p:pRg st="5" end="5"/>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538628">
                                            <p:txEl>
                                              <p:pRg st="6" end="6"/>
                                            </p:txEl>
                                          </p:spTgt>
                                        </p:tgtEl>
                                        <p:attrNameLst>
                                          <p:attrName>style.visibility</p:attrName>
                                        </p:attrNameLst>
                                      </p:cBhvr>
                                      <p:to>
                                        <p:strVal val="visible"/>
                                      </p:to>
                                    </p:set>
                                    <p:anim calcmode="lin" valueType="num">
                                      <p:cBhvr additive="base">
                                        <p:cTn id="53" dur="500" fill="hold"/>
                                        <p:tgtEl>
                                          <p:spTgt spid="538628">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3862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08881F2-15B8-4B22-BDAB-F273BCA719F4}" type="slidenum">
              <a:rPr lang="en-US" sz="1400" smtClean="0">
                <a:solidFill>
                  <a:schemeClr val="bg2"/>
                </a:solidFill>
              </a:rPr>
              <a:pPr/>
              <a:t>159</a:t>
            </a:fld>
            <a:endParaRPr lang="en-US" sz="1400">
              <a:solidFill>
                <a:schemeClr val="bg2"/>
              </a:solidFill>
            </a:endParaRPr>
          </a:p>
        </p:txBody>
      </p:sp>
      <p:sp>
        <p:nvSpPr>
          <p:cNvPr id="161795" name="Rectangle 3"/>
          <p:cNvSpPr>
            <a:spLocks noGrp="1" noChangeArrowheads="1"/>
          </p:cNvSpPr>
          <p:nvPr>
            <p:ph type="body" sz="half" idx="1"/>
          </p:nvPr>
        </p:nvSpPr>
        <p:spPr>
          <a:xfrm>
            <a:off x="1143000" y="2286000"/>
            <a:ext cx="3810000" cy="4152900"/>
          </a:xfrm>
        </p:spPr>
        <p:txBody>
          <a:bodyPr/>
          <a:lstStyle/>
          <a:p>
            <a:r>
              <a:rPr lang="en-US" sz="2400"/>
              <a:t>Established budget reserve</a:t>
            </a:r>
          </a:p>
          <a:p>
            <a:r>
              <a:rPr lang="en-US" sz="2400"/>
              <a:t>Regular economic and revenue reviews</a:t>
            </a:r>
          </a:p>
          <a:p>
            <a:r>
              <a:rPr lang="en-US" sz="2400"/>
              <a:t>Prioritized spending  plans and established contingency plans</a:t>
            </a:r>
          </a:p>
          <a:p>
            <a:r>
              <a:rPr lang="en-US" sz="2400"/>
              <a:t>Formal capital improvement plan</a:t>
            </a:r>
          </a:p>
          <a:p>
            <a:r>
              <a:rPr lang="en-US" sz="2400"/>
              <a:t>Long-term planning </a:t>
            </a:r>
          </a:p>
        </p:txBody>
      </p:sp>
      <p:sp>
        <p:nvSpPr>
          <p:cNvPr id="161796" name="Rectangle 4"/>
          <p:cNvSpPr>
            <a:spLocks noGrp="1" noChangeArrowheads="1"/>
          </p:cNvSpPr>
          <p:nvPr>
            <p:ph type="body" sz="half" idx="2"/>
          </p:nvPr>
        </p:nvSpPr>
        <p:spPr>
          <a:xfrm>
            <a:off x="5029200" y="2362200"/>
            <a:ext cx="3810000" cy="4152900"/>
          </a:xfrm>
        </p:spPr>
        <p:txBody>
          <a:bodyPr/>
          <a:lstStyle/>
          <a:p>
            <a:pPr>
              <a:lnSpc>
                <a:spcPct val="90000"/>
              </a:lnSpc>
            </a:pPr>
            <a:r>
              <a:rPr lang="en-US" sz="2400"/>
              <a:t>Debt affordability model</a:t>
            </a:r>
          </a:p>
          <a:p>
            <a:pPr>
              <a:lnSpc>
                <a:spcPct val="90000"/>
              </a:lnSpc>
            </a:pPr>
            <a:r>
              <a:rPr lang="en-US" sz="2400"/>
              <a:t>Pay-as-you-go financing</a:t>
            </a:r>
          </a:p>
          <a:p>
            <a:pPr>
              <a:lnSpc>
                <a:spcPct val="90000"/>
              </a:lnSpc>
            </a:pPr>
            <a:r>
              <a:rPr lang="en-US" sz="2400"/>
              <a:t>Multi-year financial plan</a:t>
            </a:r>
          </a:p>
          <a:p>
            <a:pPr>
              <a:lnSpc>
                <a:spcPct val="90000"/>
              </a:lnSpc>
            </a:pPr>
            <a:r>
              <a:rPr lang="en-US" sz="2400"/>
              <a:t>Effective management and information systems</a:t>
            </a:r>
          </a:p>
          <a:p>
            <a:pPr>
              <a:lnSpc>
                <a:spcPct val="90000"/>
              </a:lnSpc>
            </a:pPr>
            <a:r>
              <a:rPr lang="en-US" sz="2400"/>
              <a:t>Well-defined and coordinated economic development plan</a:t>
            </a:r>
          </a:p>
        </p:txBody>
      </p:sp>
      <p:sp>
        <p:nvSpPr>
          <p:cNvPr id="6" name="TextBox 5"/>
          <p:cNvSpPr txBox="1"/>
          <p:nvPr/>
        </p:nvSpPr>
        <p:spPr>
          <a:xfrm>
            <a:off x="522288" y="1600200"/>
            <a:ext cx="8012112" cy="646113"/>
          </a:xfrm>
          <a:prstGeom prst="rect">
            <a:avLst/>
          </a:prstGeom>
          <a:noFill/>
        </p:spPr>
        <p:txBody>
          <a:bodyPr>
            <a:spAutoFit/>
          </a:bodyPr>
          <a:lstStyle/>
          <a:p>
            <a:pPr>
              <a:defRPr/>
            </a:pPr>
            <a:r>
              <a:rPr lang="en-US" sz="3600" dirty="0">
                <a:solidFill>
                  <a:srgbClr val="C00000"/>
                </a:solidFill>
                <a:latin typeface="+mj-lt"/>
              </a:rPr>
              <a:t>Top Ten Financial Management Practices</a:t>
            </a:r>
          </a:p>
        </p:txBody>
      </p:sp>
      <p:pic>
        <p:nvPicPr>
          <p:cNvPr id="16179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28600"/>
            <a:ext cx="4675188" cy="13716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B5DBD6A-E53B-4870-ACF9-074A60194FF2}" type="slidenum">
              <a:rPr lang="en-US" sz="1400" smtClean="0">
                <a:solidFill>
                  <a:schemeClr val="bg2"/>
                </a:solidFill>
              </a:rPr>
              <a:pPr/>
              <a:t>16</a:t>
            </a:fld>
            <a:endParaRPr lang="en-US" sz="1400">
              <a:solidFill>
                <a:schemeClr val="bg2"/>
              </a:solidFill>
            </a:endParaRPr>
          </a:p>
        </p:txBody>
      </p:sp>
      <p:sp>
        <p:nvSpPr>
          <p:cNvPr id="19459" name="Rectangle 2"/>
          <p:cNvSpPr>
            <a:spLocks noGrp="1" noChangeArrowheads="1"/>
          </p:cNvSpPr>
          <p:nvPr>
            <p:ph type="title"/>
          </p:nvPr>
        </p:nvSpPr>
        <p:spPr/>
        <p:txBody>
          <a:bodyPr/>
          <a:lstStyle/>
          <a:p>
            <a:r>
              <a:rPr lang="en-US"/>
              <a:t>Basic Questions</a:t>
            </a:r>
          </a:p>
        </p:txBody>
      </p:sp>
      <p:sp>
        <p:nvSpPr>
          <p:cNvPr id="19460" name="Rectangle 3"/>
          <p:cNvSpPr>
            <a:spLocks noGrp="1" noChangeArrowheads="1"/>
          </p:cNvSpPr>
          <p:nvPr>
            <p:ph type="body" idx="1"/>
          </p:nvPr>
        </p:nvSpPr>
        <p:spPr/>
        <p:txBody>
          <a:bodyPr/>
          <a:lstStyle/>
          <a:p>
            <a:r>
              <a:rPr lang="en-US"/>
              <a:t>Who prepares them?</a:t>
            </a:r>
          </a:p>
          <a:p>
            <a:r>
              <a:rPr lang="en-US"/>
              <a:t>Who approves them?</a:t>
            </a:r>
          </a:p>
          <a:p>
            <a:r>
              <a:rPr lang="en-US"/>
              <a:t>Who’s the audience?</a:t>
            </a:r>
          </a:p>
          <a:p>
            <a:r>
              <a:rPr lang="en-US"/>
              <a:t>How detailed should they be?</a:t>
            </a:r>
          </a:p>
          <a:p>
            <a:r>
              <a:rPr lang="en-US"/>
              <a:t>How often are they reviewed and updated?</a:t>
            </a:r>
          </a:p>
        </p:txBody>
      </p:sp>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228600"/>
            <a:ext cx="8172449" cy="762000"/>
          </a:xfrm>
          <a:noFill/>
          <a:ln>
            <a:noFill/>
          </a:ln>
        </p:spPr>
        <p:txBody>
          <a:bodyPr/>
          <a:lstStyle/>
          <a:p>
            <a:r>
              <a:rPr lang="en-US" dirty="0"/>
              <a:t>S&amp;P Rating Framework</a:t>
            </a:r>
          </a:p>
        </p:txBody>
      </p:sp>
      <p:sp>
        <p:nvSpPr>
          <p:cNvPr id="11" name="Content Placeholder 10"/>
          <p:cNvSpPr>
            <a:spLocks noGrp="1"/>
          </p:cNvSpPr>
          <p:nvPr>
            <p:ph sz="half" idx="1"/>
          </p:nvPr>
        </p:nvSpPr>
        <p:spPr>
          <a:xfrm>
            <a:off x="228601" y="3359566"/>
            <a:ext cx="4038599" cy="3041233"/>
          </a:xfrm>
          <a:solidFill>
            <a:schemeClr val="bg1"/>
          </a:solidFill>
          <a:ln>
            <a:noFill/>
          </a:ln>
        </p:spPr>
        <p:txBody>
          <a:bodyPr/>
          <a:lstStyle/>
          <a:p>
            <a:r>
              <a:rPr lang="en-US" sz="2400" dirty="0"/>
              <a:t>Positive Adjustments</a:t>
            </a:r>
          </a:p>
          <a:p>
            <a:pPr lvl="1"/>
            <a:r>
              <a:rPr lang="en-US" sz="2000" dirty="0"/>
              <a:t>Very strong income</a:t>
            </a:r>
          </a:p>
          <a:p>
            <a:pPr lvl="1"/>
            <a:r>
              <a:rPr lang="en-US" sz="2000" dirty="0"/>
              <a:t>Very strong fund balance</a:t>
            </a:r>
          </a:p>
        </p:txBody>
      </p:sp>
      <p:sp>
        <p:nvSpPr>
          <p:cNvPr id="12" name="Content Placeholder 11"/>
          <p:cNvSpPr>
            <a:spLocks noGrp="1"/>
          </p:cNvSpPr>
          <p:nvPr>
            <p:ph sz="half" idx="2"/>
          </p:nvPr>
        </p:nvSpPr>
        <p:spPr>
          <a:xfrm>
            <a:off x="4343399" y="3342633"/>
            <a:ext cx="4724401" cy="3124200"/>
          </a:xfrm>
          <a:solidFill>
            <a:schemeClr val="bg1"/>
          </a:solidFill>
          <a:ln>
            <a:noFill/>
          </a:ln>
        </p:spPr>
        <p:txBody>
          <a:bodyPr/>
          <a:lstStyle/>
          <a:p>
            <a:r>
              <a:rPr lang="en-US" sz="2400" dirty="0"/>
              <a:t>Negative Adjustments</a:t>
            </a:r>
          </a:p>
          <a:p>
            <a:pPr lvl="1"/>
            <a:r>
              <a:rPr lang="en-US" sz="2000" dirty="0"/>
              <a:t>Very weak market value</a:t>
            </a:r>
          </a:p>
          <a:p>
            <a:pPr lvl="1"/>
            <a:r>
              <a:rPr lang="en-US" sz="2000" dirty="0"/>
              <a:t>Very low fund balance</a:t>
            </a:r>
          </a:p>
          <a:p>
            <a:pPr lvl="1"/>
            <a:r>
              <a:rPr lang="en-US" sz="2000" dirty="0"/>
              <a:t>Weak liquidity</a:t>
            </a:r>
          </a:p>
          <a:p>
            <a:pPr lvl="1"/>
            <a:r>
              <a:rPr lang="en-US" sz="2000" dirty="0"/>
              <a:t>Weak management</a:t>
            </a:r>
          </a:p>
          <a:p>
            <a:pPr lvl="1"/>
            <a:r>
              <a:rPr lang="en-US" sz="2000" dirty="0"/>
              <a:t>Low budget flexibility</a:t>
            </a:r>
          </a:p>
          <a:p>
            <a:pPr lvl="1"/>
            <a:r>
              <a:rPr lang="en-US" sz="2000" dirty="0"/>
              <a:t>Lack of willingness to pay</a:t>
            </a:r>
          </a:p>
          <a:p>
            <a:pPr lvl="1"/>
            <a:r>
              <a:rPr lang="en-US" sz="2000" dirty="0"/>
              <a:t>Chronic negative fund balance</a:t>
            </a:r>
          </a:p>
          <a:p>
            <a:pPr lvl="1"/>
            <a:r>
              <a:rPr lang="en-US" sz="2000" dirty="0"/>
              <a:t>Structural imbalance</a:t>
            </a:r>
          </a:p>
        </p:txBody>
      </p:sp>
      <p:sp>
        <p:nvSpPr>
          <p:cNvPr id="2" name="Slide Number Placeholder 1"/>
          <p:cNvSpPr>
            <a:spLocks noGrp="1"/>
          </p:cNvSpPr>
          <p:nvPr>
            <p:ph type="sldNum" sz="quarter" idx="11"/>
          </p:nvPr>
        </p:nvSpPr>
        <p:spPr/>
        <p:txBody>
          <a:bodyPr/>
          <a:lstStyle/>
          <a:p>
            <a:pPr>
              <a:defRPr/>
            </a:pPr>
            <a:fld id="{DD72D0AF-1D36-4555-8C98-ABD8DC4C0627}" type="slidenum">
              <a:rPr lang="en-US" smtClean="0"/>
              <a:pPr>
                <a:defRPr/>
              </a:pPr>
              <a:t>160</a:t>
            </a:fld>
            <a:endParaRPr lang="en-US"/>
          </a:p>
        </p:txBody>
      </p:sp>
      <p:pic>
        <p:nvPicPr>
          <p:cNvPr id="2078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338" t="7765" r="2818" b="69741"/>
          <a:stretch/>
        </p:blipFill>
        <p:spPr bwMode="auto">
          <a:xfrm>
            <a:off x="228601" y="990600"/>
            <a:ext cx="8610600" cy="23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9902" y="5046133"/>
            <a:ext cx="4038599" cy="461665"/>
          </a:xfrm>
          <a:prstGeom prst="rect">
            <a:avLst/>
          </a:prstGeom>
          <a:solidFill>
            <a:schemeClr val="accent1"/>
          </a:solidFill>
        </p:spPr>
        <p:txBody>
          <a:bodyPr wrap="square" rtlCol="0">
            <a:spAutoFit/>
          </a:bodyPr>
          <a:lstStyle/>
          <a:p>
            <a:pPr algn="ctr"/>
            <a:r>
              <a:rPr lang="en-US" b="1" dirty="0">
                <a:solidFill>
                  <a:schemeClr val="bg1"/>
                </a:solidFill>
              </a:rPr>
              <a:t>Control 60% of factors</a:t>
            </a:r>
          </a:p>
        </p:txBody>
      </p:sp>
    </p:spTree>
    <p:extLst>
      <p:ext uri="{BB962C8B-B14F-4D97-AF65-F5344CB8AC3E}">
        <p14:creationId xmlns:p14="http://schemas.microsoft.com/office/powerpoint/2010/main" val="23505483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 calcmode="lin" valueType="num">
                                      <p:cBhvr additive="base">
                                        <p:cTn id="15"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 calcmode="lin" valueType="num">
                                      <p:cBhvr additive="base">
                                        <p:cTn id="29"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2">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 calcmode="lin" valueType="num">
                                      <p:cBhvr additive="base">
                                        <p:cTn id="33"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2">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 calcmode="lin" valueType="num">
                                      <p:cBhvr additive="base">
                                        <p:cTn id="37" dur="500" fill="hold"/>
                                        <p:tgtEl>
                                          <p:spTgt spid="12">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 calcmode="lin" valueType="num">
                                      <p:cBhvr additive="base">
                                        <p:cTn id="41" dur="5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2">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 calcmode="lin" valueType="num">
                                      <p:cBhvr additive="base">
                                        <p:cTn id="45" dur="5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2">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 calcmode="lin" valueType="num">
                                      <p:cBhvr additive="base">
                                        <p:cTn id="49" dur="500" fill="hold"/>
                                        <p:tgtEl>
                                          <p:spTgt spid="12">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2">
                                            <p:txEl>
                                              <p:pRg st="6" end="6"/>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2">
                                            <p:txEl>
                                              <p:pRg st="7" end="7"/>
                                            </p:txEl>
                                          </p:spTgt>
                                        </p:tgtEl>
                                        <p:attrNameLst>
                                          <p:attrName>style.visibility</p:attrName>
                                        </p:attrNameLst>
                                      </p:cBhvr>
                                      <p:to>
                                        <p:strVal val="visible"/>
                                      </p:to>
                                    </p:set>
                                    <p:anim calcmode="lin" valueType="num">
                                      <p:cBhvr additive="base">
                                        <p:cTn id="53" dur="500" fill="hold"/>
                                        <p:tgtEl>
                                          <p:spTgt spid="12">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2">
                                            <p:txEl>
                                              <p:pRg st="7" end="7"/>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2">
                                            <p:txEl>
                                              <p:pRg st="8" end="8"/>
                                            </p:txEl>
                                          </p:spTgt>
                                        </p:tgtEl>
                                        <p:attrNameLst>
                                          <p:attrName>style.visibility</p:attrName>
                                        </p:attrNameLst>
                                      </p:cBhvr>
                                      <p:to>
                                        <p:strVal val="visible"/>
                                      </p:to>
                                    </p:set>
                                    <p:anim calcmode="lin" valueType="num">
                                      <p:cBhvr additive="base">
                                        <p:cTn id="57" dur="500" fill="hold"/>
                                        <p:tgtEl>
                                          <p:spTgt spid="12">
                                            <p:txEl>
                                              <p:pRg st="8" end="8"/>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3"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801196F-0CF1-4477-8991-807250E8FA01}" type="slidenum">
              <a:rPr lang="en-US" sz="1400" smtClean="0">
                <a:solidFill>
                  <a:schemeClr val="bg2"/>
                </a:solidFill>
              </a:rPr>
              <a:pPr/>
              <a:t>161</a:t>
            </a:fld>
            <a:endParaRPr lang="en-US" sz="1400">
              <a:solidFill>
                <a:schemeClr val="bg2"/>
              </a:solidFill>
            </a:endParaRPr>
          </a:p>
        </p:txBody>
      </p:sp>
      <p:sp>
        <p:nvSpPr>
          <p:cNvPr id="162819" name="Rectangle 2"/>
          <p:cNvSpPr>
            <a:spLocks noGrp="1" noChangeArrowheads="1"/>
          </p:cNvSpPr>
          <p:nvPr>
            <p:ph type="title"/>
          </p:nvPr>
        </p:nvSpPr>
        <p:spPr/>
        <p:txBody>
          <a:bodyPr/>
          <a:lstStyle/>
          <a:p>
            <a:r>
              <a:rPr lang="en-US" dirty="0"/>
              <a:t>Fitch: 13 Worst Things to Do </a:t>
            </a:r>
          </a:p>
        </p:txBody>
      </p:sp>
      <p:sp>
        <p:nvSpPr>
          <p:cNvPr id="162820" name="Rectangle 4"/>
          <p:cNvSpPr>
            <a:spLocks noGrp="1" noChangeArrowheads="1"/>
          </p:cNvSpPr>
          <p:nvPr>
            <p:ph type="body" sz="half" idx="1"/>
          </p:nvPr>
        </p:nvSpPr>
        <p:spPr>
          <a:xfrm>
            <a:off x="1143000" y="1790700"/>
            <a:ext cx="3810000" cy="4686300"/>
          </a:xfrm>
        </p:spPr>
        <p:txBody>
          <a:bodyPr/>
          <a:lstStyle/>
          <a:p>
            <a:pPr>
              <a:lnSpc>
                <a:spcPct val="80000"/>
              </a:lnSpc>
            </a:pPr>
            <a:r>
              <a:rPr lang="en-US" sz="2000"/>
              <a:t>Cash basis accounting.</a:t>
            </a:r>
          </a:p>
          <a:p>
            <a:pPr>
              <a:lnSpc>
                <a:spcPct val="80000"/>
              </a:lnSpc>
            </a:pPr>
            <a:r>
              <a:rPr lang="en-US" sz="2000"/>
              <a:t>Qualified audit opinion for material weakness.</a:t>
            </a:r>
          </a:p>
          <a:p>
            <a:pPr>
              <a:lnSpc>
                <a:spcPct val="80000"/>
              </a:lnSpc>
            </a:pPr>
            <a:r>
              <a:rPr lang="en-US" sz="2000"/>
              <a:t>Deficit financing for two of last five years.</a:t>
            </a:r>
          </a:p>
          <a:p>
            <a:pPr>
              <a:lnSpc>
                <a:spcPct val="80000"/>
              </a:lnSpc>
            </a:pPr>
            <a:r>
              <a:rPr lang="en-US" sz="2000"/>
              <a:t>Slow debt retirement (less than 35% in 10 years).</a:t>
            </a:r>
          </a:p>
          <a:p>
            <a:pPr>
              <a:lnSpc>
                <a:spcPct val="80000"/>
              </a:lnSpc>
            </a:pPr>
            <a:r>
              <a:rPr lang="en-US" sz="2000"/>
              <a:t>Unfunded accrued pension liability (funding ratio less than 60%).</a:t>
            </a:r>
          </a:p>
          <a:p>
            <a:pPr>
              <a:lnSpc>
                <a:spcPct val="80000"/>
              </a:lnSpc>
            </a:pPr>
            <a:r>
              <a:rPr lang="en-US" sz="2000"/>
              <a:t>TRANS/RANS growing significantly faster than annual spending.</a:t>
            </a:r>
          </a:p>
          <a:p>
            <a:pPr>
              <a:lnSpc>
                <a:spcPct val="80000"/>
              </a:lnSpc>
            </a:pPr>
            <a:r>
              <a:rPr lang="en-US" sz="2000"/>
              <a:t>Debt restructuring that defers more than 35% of current debt service.</a:t>
            </a:r>
          </a:p>
          <a:p>
            <a:pPr>
              <a:lnSpc>
                <a:spcPct val="80000"/>
              </a:lnSpc>
            </a:pPr>
            <a:endParaRPr lang="en-US" sz="2000"/>
          </a:p>
        </p:txBody>
      </p:sp>
      <p:sp>
        <p:nvSpPr>
          <p:cNvPr id="162821" name="Rectangle 5"/>
          <p:cNvSpPr>
            <a:spLocks noGrp="1" noChangeArrowheads="1"/>
          </p:cNvSpPr>
          <p:nvPr>
            <p:ph type="body" sz="half" idx="2"/>
          </p:nvPr>
        </p:nvSpPr>
        <p:spPr>
          <a:xfrm>
            <a:off x="5105400" y="1790700"/>
            <a:ext cx="3810000" cy="4762500"/>
          </a:xfrm>
        </p:spPr>
        <p:txBody>
          <a:bodyPr/>
          <a:lstStyle/>
          <a:p>
            <a:pPr>
              <a:lnSpc>
                <a:spcPct val="80000"/>
              </a:lnSpc>
            </a:pPr>
            <a:r>
              <a:rPr lang="en-US" sz="2000"/>
              <a:t>Over-reliance on nonrecurring revenue (more than 15%).</a:t>
            </a:r>
          </a:p>
          <a:p>
            <a:pPr>
              <a:lnSpc>
                <a:spcPct val="80000"/>
              </a:lnSpc>
            </a:pPr>
            <a:r>
              <a:rPr lang="en-US" sz="2000"/>
              <a:t>Aggressive investment policy for operating funds.</a:t>
            </a:r>
          </a:p>
          <a:p>
            <a:pPr>
              <a:lnSpc>
                <a:spcPct val="80000"/>
              </a:lnSpc>
            </a:pPr>
            <a:r>
              <a:rPr lang="en-US" sz="2000"/>
              <a:t>Pension contribution deferral in the current budget year.</a:t>
            </a:r>
          </a:p>
          <a:p>
            <a:pPr>
              <a:lnSpc>
                <a:spcPct val="80000"/>
              </a:lnSpc>
            </a:pPr>
            <a:r>
              <a:rPr lang="en-US" sz="2000"/>
              <a:t>Budgetary impasse beyond legal completion date.</a:t>
            </a:r>
          </a:p>
          <a:p>
            <a:pPr>
              <a:lnSpc>
                <a:spcPct val="80000"/>
              </a:lnSpc>
            </a:pPr>
            <a:r>
              <a:rPr lang="en-US" sz="2000"/>
              <a:t>Lack of capital improvement plan.</a:t>
            </a:r>
          </a:p>
          <a:p>
            <a:pPr>
              <a:lnSpc>
                <a:spcPct val="80000"/>
              </a:lnSpc>
            </a:pPr>
            <a:r>
              <a:rPr lang="en-US" sz="2000"/>
              <a:t>Excess interfund borrowing, with no capacity to repay in near future.</a:t>
            </a:r>
          </a:p>
        </p:txBody>
      </p:sp>
    </p:spTree>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FC625C6-6B0F-4789-9C5F-21D9AD250B10}" type="slidenum">
              <a:rPr lang="en-US" sz="1400" smtClean="0">
                <a:solidFill>
                  <a:schemeClr val="bg2"/>
                </a:solidFill>
              </a:rPr>
              <a:pPr/>
              <a:t>162</a:t>
            </a:fld>
            <a:endParaRPr lang="en-US" sz="1400">
              <a:solidFill>
                <a:schemeClr val="bg2"/>
              </a:solidFill>
            </a:endParaRPr>
          </a:p>
        </p:txBody>
      </p:sp>
      <p:sp>
        <p:nvSpPr>
          <p:cNvPr id="163843" name="Rectangle 2"/>
          <p:cNvSpPr>
            <a:spLocks noGrp="1" noChangeArrowheads="1"/>
          </p:cNvSpPr>
          <p:nvPr>
            <p:ph type="title"/>
          </p:nvPr>
        </p:nvSpPr>
        <p:spPr/>
        <p:txBody>
          <a:bodyPr/>
          <a:lstStyle/>
          <a:p>
            <a:r>
              <a:rPr lang="en-US"/>
              <a:t>So, does this really work?</a:t>
            </a:r>
          </a:p>
        </p:txBody>
      </p:sp>
      <p:sp>
        <p:nvSpPr>
          <p:cNvPr id="163844" name="Rectangle 3"/>
          <p:cNvSpPr>
            <a:spLocks noGrp="1" noChangeArrowheads="1"/>
          </p:cNvSpPr>
          <p:nvPr>
            <p:ph type="body" idx="1"/>
          </p:nvPr>
        </p:nvSpPr>
        <p:spPr/>
        <p:txBody>
          <a:bodyPr/>
          <a:lstStyle/>
          <a:p>
            <a:r>
              <a:rPr lang="en-US"/>
              <a:t>Some quick examples: policy vs actual </a:t>
            </a:r>
          </a:p>
        </p:txBody>
      </p:sp>
    </p:spTree>
  </p:cSld>
  <p:clrMapOvr>
    <a:masterClrMapping/>
  </p:clrMapOvr>
  <p:transition>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566925E-E739-4495-A38B-2193C42C1D36}" type="slidenum">
              <a:rPr lang="en-US" sz="1400" smtClean="0">
                <a:solidFill>
                  <a:schemeClr val="bg2"/>
                </a:solidFill>
              </a:rPr>
              <a:pPr/>
              <a:t>163</a:t>
            </a:fld>
            <a:endParaRPr lang="en-US" sz="1400">
              <a:solidFill>
                <a:schemeClr val="bg2"/>
              </a:solidFill>
            </a:endParaRPr>
          </a:p>
        </p:txBody>
      </p:sp>
      <p:sp>
        <p:nvSpPr>
          <p:cNvPr id="164867" name="Rectangle 2"/>
          <p:cNvSpPr>
            <a:spLocks noGrp="1" noChangeArrowheads="1"/>
          </p:cNvSpPr>
          <p:nvPr>
            <p:ph type="title"/>
          </p:nvPr>
        </p:nvSpPr>
        <p:spPr/>
        <p:txBody>
          <a:bodyPr/>
          <a:lstStyle/>
          <a:p>
            <a:r>
              <a:rPr lang="en-US" sz="4000"/>
              <a:t>An Example of the Power of Policies</a:t>
            </a:r>
          </a:p>
        </p:txBody>
      </p:sp>
      <p:sp>
        <p:nvSpPr>
          <p:cNvPr id="164868" name="Text Box 3"/>
          <p:cNvSpPr txBox="1">
            <a:spLocks noChangeArrowheads="1"/>
          </p:cNvSpPr>
          <p:nvPr/>
        </p:nvSpPr>
        <p:spPr bwMode="auto">
          <a:xfrm>
            <a:off x="2133600" y="1752600"/>
            <a:ext cx="5562600" cy="12350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4000" i="1">
                <a:solidFill>
                  <a:schemeClr val="tx2"/>
                </a:solidFill>
              </a:rPr>
              <a:t>Remember This?</a:t>
            </a:r>
          </a:p>
          <a:p>
            <a:pPr algn="ctr">
              <a:spcBef>
                <a:spcPct val="25000"/>
              </a:spcBef>
            </a:pPr>
            <a:r>
              <a:rPr lang="en-US" sz="2800">
                <a:solidFill>
                  <a:schemeClr val="tx2"/>
                </a:solidFill>
              </a:rPr>
              <a:t>Fund Balance Survey: 1996</a:t>
            </a:r>
          </a:p>
        </p:txBody>
      </p:sp>
      <p:pic>
        <p:nvPicPr>
          <p:cNvPr id="164869"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85800" y="3048000"/>
            <a:ext cx="8229600" cy="3154363"/>
          </a:xfrm>
          <a:noFill/>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Tree>
  </p:cSld>
  <p:clrMapOvr>
    <a:masterClrMapping/>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A1FC406-AD5F-4DC3-BEC3-7788C629BCF6}" type="slidenum">
              <a:rPr lang="en-US" sz="1400" smtClean="0">
                <a:solidFill>
                  <a:schemeClr val="bg2"/>
                </a:solidFill>
              </a:rPr>
              <a:pPr/>
              <a:t>164</a:t>
            </a:fld>
            <a:endParaRPr lang="en-US" sz="1400">
              <a:solidFill>
                <a:schemeClr val="bg2"/>
              </a:solidFill>
            </a:endParaRPr>
          </a:p>
        </p:txBody>
      </p:sp>
      <p:sp>
        <p:nvSpPr>
          <p:cNvPr id="165891" name="Rectangle 2"/>
          <p:cNvSpPr>
            <a:spLocks noGrp="1" noChangeArrowheads="1"/>
          </p:cNvSpPr>
          <p:nvPr>
            <p:ph type="title"/>
          </p:nvPr>
        </p:nvSpPr>
        <p:spPr/>
        <p:txBody>
          <a:bodyPr/>
          <a:lstStyle/>
          <a:p>
            <a:r>
              <a:rPr lang="en-US"/>
              <a:t>Situation Ten Years Later</a:t>
            </a:r>
          </a:p>
        </p:txBody>
      </p:sp>
      <p:graphicFrame>
        <p:nvGraphicFramePr>
          <p:cNvPr id="165892" name="Object 3"/>
          <p:cNvGraphicFramePr>
            <a:graphicFrameLocks noGrp="1" noChangeAspect="1"/>
          </p:cNvGraphicFramePr>
          <p:nvPr>
            <p:ph idx="1"/>
          </p:nvPr>
        </p:nvGraphicFramePr>
        <p:xfrm>
          <a:off x="603250" y="1901825"/>
          <a:ext cx="8248650" cy="4260850"/>
        </p:xfrm>
        <a:graphic>
          <a:graphicData uri="http://schemas.openxmlformats.org/presentationml/2006/ole">
            <mc:AlternateContent xmlns:mc="http://schemas.openxmlformats.org/markup-compatibility/2006">
              <mc:Choice xmlns:v="urn:schemas-microsoft-com:vml" Requires="v">
                <p:oleObj spid="_x0000_s165916" name="Worksheet" r:id="rId3" imgW="3686251" imgH="1933651" progId="Excel.Sheet.8">
                  <p:embed/>
                </p:oleObj>
              </mc:Choice>
              <mc:Fallback>
                <p:oleObj name="Worksheet" r:id="rId3" imgW="3686251" imgH="1933651"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901825"/>
                        <a:ext cx="824865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C9FDA6B-E562-4902-B167-11B3F66DD099}" type="slidenum">
              <a:rPr lang="en-US" sz="1400" smtClean="0">
                <a:solidFill>
                  <a:schemeClr val="bg2"/>
                </a:solidFill>
              </a:rPr>
              <a:pPr/>
              <a:t>165</a:t>
            </a:fld>
            <a:endParaRPr lang="en-US" sz="1400">
              <a:solidFill>
                <a:schemeClr val="bg2"/>
              </a:solidFill>
            </a:endParaRPr>
          </a:p>
        </p:txBody>
      </p:sp>
      <p:sp>
        <p:nvSpPr>
          <p:cNvPr id="166915" name="Rectangle 2"/>
          <p:cNvSpPr>
            <a:spLocks noGrp="1" noChangeArrowheads="1"/>
          </p:cNvSpPr>
          <p:nvPr>
            <p:ph type="title"/>
          </p:nvPr>
        </p:nvSpPr>
        <p:spPr>
          <a:xfrm>
            <a:off x="381000" y="533400"/>
            <a:ext cx="8763000" cy="412750"/>
          </a:xfrm>
        </p:spPr>
        <p:txBody>
          <a:bodyPr/>
          <a:lstStyle/>
          <a:p>
            <a:r>
              <a:rPr lang="en-US" sz="3200"/>
              <a:t>Unreserved, Undesignated General Fund Balance</a:t>
            </a:r>
            <a:endParaRPr lang="en-US" sz="3700"/>
          </a:p>
        </p:txBody>
      </p:sp>
      <p:pic>
        <p:nvPicPr>
          <p:cNvPr id="166916"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066800"/>
            <a:ext cx="8534400" cy="5202238"/>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48B6043-3442-42F6-8947-3F230700BAC2}" type="slidenum">
              <a:rPr lang="en-US" sz="1400" smtClean="0">
                <a:solidFill>
                  <a:schemeClr val="bg2"/>
                </a:solidFill>
              </a:rPr>
              <a:pPr/>
              <a:t>166</a:t>
            </a:fld>
            <a:endParaRPr lang="en-US" sz="1400">
              <a:solidFill>
                <a:schemeClr val="bg2"/>
              </a:solidFill>
            </a:endParaRPr>
          </a:p>
        </p:txBody>
      </p:sp>
      <p:sp>
        <p:nvSpPr>
          <p:cNvPr id="167939" name="Rectangle 3"/>
          <p:cNvSpPr>
            <a:spLocks noChangeArrowheads="1"/>
          </p:cNvSpPr>
          <p:nvPr/>
        </p:nvSpPr>
        <p:spPr bwMode="auto">
          <a:xfrm>
            <a:off x="381000" y="533400"/>
            <a:ext cx="8763000" cy="4127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r>
              <a:rPr lang="en-US" sz="3200">
                <a:solidFill>
                  <a:schemeClr val="tx2"/>
                </a:solidFill>
                <a:latin typeface="Times New Roman" pitchFamily="18" charset="0"/>
              </a:rPr>
              <a:t>Ratio of General Fund Debt Service to Revenues</a:t>
            </a:r>
            <a:endParaRPr lang="en-US" sz="3700">
              <a:solidFill>
                <a:schemeClr val="tx2"/>
              </a:solidFill>
              <a:latin typeface="Times New Roman" pitchFamily="18" charset="0"/>
            </a:endParaRPr>
          </a:p>
        </p:txBody>
      </p:sp>
      <p:pic>
        <p:nvPicPr>
          <p:cNvPr id="167940"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066800"/>
            <a:ext cx="8382000" cy="5329238"/>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A6F3EB8-8ABD-47C7-BB23-CB4CB8E816C5}" type="slidenum">
              <a:rPr lang="en-US" sz="1400" smtClean="0">
                <a:solidFill>
                  <a:schemeClr val="bg2"/>
                </a:solidFill>
              </a:rPr>
              <a:pPr/>
              <a:t>167</a:t>
            </a:fld>
            <a:endParaRPr lang="en-US" sz="1400">
              <a:solidFill>
                <a:schemeClr val="bg2"/>
              </a:solidFill>
            </a:endParaRPr>
          </a:p>
        </p:txBody>
      </p:sp>
      <p:sp>
        <p:nvSpPr>
          <p:cNvPr id="168963" name="Rectangle 2"/>
          <p:cNvSpPr>
            <a:spLocks noGrp="1" noChangeArrowheads="1"/>
          </p:cNvSpPr>
          <p:nvPr>
            <p:ph type="title"/>
          </p:nvPr>
        </p:nvSpPr>
        <p:spPr/>
        <p:txBody>
          <a:bodyPr/>
          <a:lstStyle/>
          <a:p>
            <a:r>
              <a:rPr lang="en-US"/>
              <a:t>Bond Rating Impact</a:t>
            </a:r>
          </a:p>
        </p:txBody>
      </p:sp>
      <p:sp>
        <p:nvSpPr>
          <p:cNvPr id="168964" name="Rectangle 3"/>
          <p:cNvSpPr>
            <a:spLocks noGrp="1" noChangeArrowheads="1"/>
          </p:cNvSpPr>
          <p:nvPr>
            <p:ph type="body" sz="half" idx="1"/>
          </p:nvPr>
        </p:nvSpPr>
        <p:spPr>
          <a:xfrm>
            <a:off x="1143000" y="1790700"/>
            <a:ext cx="3429000" cy="4152900"/>
          </a:xfrm>
        </p:spPr>
        <p:txBody>
          <a:bodyPr/>
          <a:lstStyle/>
          <a:p>
            <a:pPr>
              <a:lnSpc>
                <a:spcPct val="90000"/>
              </a:lnSpc>
            </a:pPr>
            <a:r>
              <a:rPr lang="en-US" sz="2400"/>
              <a:t>With relatively low per capita income due to high number college students (about one-third of City residents), clear financial policies (and commitment to following them) key factor in raising SLO’s bond rating from Baa to AA. </a:t>
            </a:r>
          </a:p>
        </p:txBody>
      </p:sp>
      <p:sp>
        <p:nvSpPr>
          <p:cNvPr id="368644" name="Rectangle 4"/>
          <p:cNvSpPr>
            <a:spLocks noGrp="1" noChangeArrowheads="1"/>
          </p:cNvSpPr>
          <p:nvPr>
            <p:ph type="body" sz="half" idx="2"/>
          </p:nvPr>
        </p:nvSpPr>
        <p:spPr>
          <a:xfrm>
            <a:off x="4724400" y="1790700"/>
            <a:ext cx="4191000" cy="4610100"/>
          </a:xfrm>
        </p:spPr>
        <p:txBody>
          <a:bodyPr/>
          <a:lstStyle/>
          <a:p>
            <a:pPr>
              <a:lnSpc>
                <a:spcPct val="90000"/>
              </a:lnSpc>
            </a:pPr>
            <a:r>
              <a:rPr lang="en-US" sz="2400"/>
              <a:t>Does this matter?</a:t>
            </a:r>
          </a:p>
          <a:p>
            <a:pPr lvl="1">
              <a:lnSpc>
                <a:spcPct val="90000"/>
              </a:lnSpc>
            </a:pPr>
            <a:r>
              <a:rPr lang="en-US" sz="2000"/>
              <a:t>With collapse of bond insurance market, underlying rating more important than ever</a:t>
            </a:r>
          </a:p>
          <a:p>
            <a:pPr lvl="1">
              <a:lnSpc>
                <a:spcPct val="90000"/>
              </a:lnSpc>
            </a:pPr>
            <a:r>
              <a:rPr lang="en-US" sz="2000"/>
              <a:t>Conservatively assuming 50 basis-points between Baa and AA, this results in saving of $1.2 million over the life $10 million issue of over 30 years ($583,000 in present value savings).</a:t>
            </a:r>
          </a:p>
          <a:p>
            <a:pPr lvl="2">
              <a:lnSpc>
                <a:spcPct val="90000"/>
              </a:lnSpc>
            </a:pPr>
            <a:r>
              <a:rPr lang="en-US" sz="1800"/>
              <a:t>About the size of recent SLO issue for public safety emergency communications improvements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68644">
                                            <p:txEl>
                                              <p:pRg st="0" end="0"/>
                                            </p:txEl>
                                          </p:spTgt>
                                        </p:tgtEl>
                                        <p:attrNameLst>
                                          <p:attrName>style.visibility</p:attrName>
                                        </p:attrNameLst>
                                      </p:cBhvr>
                                      <p:to>
                                        <p:strVal val="visible"/>
                                      </p:to>
                                    </p:set>
                                    <p:anim calcmode="lin" valueType="num">
                                      <p:cBhvr additive="base">
                                        <p:cTn id="7" dur="500" fill="hold"/>
                                        <p:tgtEl>
                                          <p:spTgt spid="36864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4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8644">
                                            <p:txEl>
                                              <p:pRg st="1" end="1"/>
                                            </p:txEl>
                                          </p:spTgt>
                                        </p:tgtEl>
                                        <p:attrNameLst>
                                          <p:attrName>style.visibility</p:attrName>
                                        </p:attrNameLst>
                                      </p:cBhvr>
                                      <p:to>
                                        <p:strVal val="visible"/>
                                      </p:to>
                                    </p:set>
                                    <p:anim calcmode="lin" valueType="num">
                                      <p:cBhvr additive="base">
                                        <p:cTn id="11" dur="500" fill="hold"/>
                                        <p:tgtEl>
                                          <p:spTgt spid="36864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64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8644">
                                            <p:txEl>
                                              <p:pRg st="2" end="2"/>
                                            </p:txEl>
                                          </p:spTgt>
                                        </p:tgtEl>
                                        <p:attrNameLst>
                                          <p:attrName>style.visibility</p:attrName>
                                        </p:attrNameLst>
                                      </p:cBhvr>
                                      <p:to>
                                        <p:strVal val="visible"/>
                                      </p:to>
                                    </p:set>
                                    <p:anim calcmode="lin" valueType="num">
                                      <p:cBhvr additive="base">
                                        <p:cTn id="15" dur="500" fill="hold"/>
                                        <p:tgtEl>
                                          <p:spTgt spid="36864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6864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68644">
                                            <p:txEl>
                                              <p:pRg st="3" end="3"/>
                                            </p:txEl>
                                          </p:spTgt>
                                        </p:tgtEl>
                                        <p:attrNameLst>
                                          <p:attrName>style.visibility</p:attrName>
                                        </p:attrNameLst>
                                      </p:cBhvr>
                                      <p:to>
                                        <p:strVal val="visible"/>
                                      </p:to>
                                    </p:set>
                                    <p:anim calcmode="lin" valueType="num">
                                      <p:cBhvr additive="base">
                                        <p:cTn id="19" dur="500" fill="hold"/>
                                        <p:tgtEl>
                                          <p:spTgt spid="36864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4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97856D2-A514-43BB-BF8A-E23F6E169910}" type="slidenum">
              <a:rPr lang="en-US" sz="1400" smtClean="0">
                <a:solidFill>
                  <a:schemeClr val="bg2"/>
                </a:solidFill>
              </a:rPr>
              <a:pPr/>
              <a:t>168</a:t>
            </a:fld>
            <a:endParaRPr lang="en-US" sz="1400">
              <a:solidFill>
                <a:schemeClr val="bg2"/>
              </a:solidFill>
            </a:endParaRPr>
          </a:p>
        </p:txBody>
      </p:sp>
      <p:sp>
        <p:nvSpPr>
          <p:cNvPr id="169987" name="Rectangle 2"/>
          <p:cNvSpPr>
            <a:spLocks noGrp="1" noChangeArrowheads="1"/>
          </p:cNvSpPr>
          <p:nvPr>
            <p:ph type="title"/>
          </p:nvPr>
        </p:nvSpPr>
        <p:spPr/>
        <p:txBody>
          <a:bodyPr/>
          <a:lstStyle/>
          <a:p>
            <a:r>
              <a:rPr lang="en-US"/>
              <a:t>Summary</a:t>
            </a:r>
          </a:p>
        </p:txBody>
      </p:sp>
      <p:sp>
        <p:nvSpPr>
          <p:cNvPr id="169988" name="Rectangle 3"/>
          <p:cNvSpPr>
            <a:spLocks noGrp="1" noChangeArrowheads="1"/>
          </p:cNvSpPr>
          <p:nvPr>
            <p:ph type="body" idx="1"/>
          </p:nvPr>
        </p:nvSpPr>
        <p:spPr>
          <a:xfrm>
            <a:off x="1143000" y="1790700"/>
            <a:ext cx="7772400" cy="4610100"/>
          </a:xfrm>
        </p:spPr>
        <p:txBody>
          <a:bodyPr/>
          <a:lstStyle/>
          <a:p>
            <a:pPr>
              <a:lnSpc>
                <a:spcPct val="90000"/>
              </a:lnSpc>
            </a:pPr>
            <a:r>
              <a:rPr lang="en-US" sz="2800"/>
              <a:t>Policies Are Powerful</a:t>
            </a:r>
          </a:p>
          <a:p>
            <a:pPr lvl="1">
              <a:lnSpc>
                <a:spcPct val="90000"/>
              </a:lnSpc>
            </a:pPr>
            <a:r>
              <a:rPr lang="en-US" sz="2400"/>
              <a:t>Fundamental foundation for long-term fiscal health: underlying basis for case-by-case decision-making.</a:t>
            </a:r>
          </a:p>
          <a:p>
            <a:pPr lvl="1">
              <a:lnSpc>
                <a:spcPct val="90000"/>
              </a:lnSpc>
            </a:pPr>
            <a:r>
              <a:rPr lang="en-US" sz="2400"/>
              <a:t>Articulates your values before they are under stress.</a:t>
            </a:r>
          </a:p>
          <a:p>
            <a:pPr lvl="1">
              <a:lnSpc>
                <a:spcPct val="90000"/>
              </a:lnSpc>
            </a:pPr>
            <a:r>
              <a:rPr lang="en-US" sz="2400"/>
              <a:t>Provides context for what you would “but for” – should be roadmaps, not straight jackets.  </a:t>
            </a:r>
          </a:p>
          <a:p>
            <a:pPr lvl="1">
              <a:lnSpc>
                <a:spcPct val="90000"/>
              </a:lnSpc>
            </a:pPr>
            <a:r>
              <a:rPr lang="en-US" sz="2400"/>
              <a:t>Essential component of long-term financial planning. </a:t>
            </a:r>
          </a:p>
          <a:p>
            <a:pPr lvl="1">
              <a:lnSpc>
                <a:spcPct val="90000"/>
              </a:lnSpc>
            </a:pPr>
            <a:r>
              <a:rPr lang="en-US" sz="2400"/>
              <a:t>Key factor in staying out of fiscal trouble and then responding when you are.</a:t>
            </a:r>
          </a:p>
        </p:txBody>
      </p:sp>
      <p:pic>
        <p:nvPicPr>
          <p:cNvPr id="169989" name="Picture 4" descr="j029691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533400"/>
            <a:ext cx="20574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5EA485B-7DA4-4862-8EE6-DBFE58CFD495}" type="slidenum">
              <a:rPr lang="en-US" sz="1400" smtClean="0">
                <a:solidFill>
                  <a:schemeClr val="bg2"/>
                </a:solidFill>
              </a:rPr>
              <a:pPr/>
              <a:t>169</a:t>
            </a:fld>
            <a:endParaRPr lang="en-US" sz="1400">
              <a:solidFill>
                <a:schemeClr val="bg2"/>
              </a:solidFill>
            </a:endParaRPr>
          </a:p>
        </p:txBody>
      </p:sp>
      <p:sp>
        <p:nvSpPr>
          <p:cNvPr id="171011" name="Rectangle 5"/>
          <p:cNvSpPr>
            <a:spLocks noGrp="1" noChangeArrowheads="1"/>
          </p:cNvSpPr>
          <p:nvPr>
            <p:ph type="title"/>
          </p:nvPr>
        </p:nvSpPr>
        <p:spPr/>
        <p:txBody>
          <a:bodyPr/>
          <a:lstStyle/>
          <a:p>
            <a:r>
              <a:rPr lang="en-US"/>
              <a:t>For More Information</a:t>
            </a:r>
          </a:p>
        </p:txBody>
      </p:sp>
      <p:sp>
        <p:nvSpPr>
          <p:cNvPr id="171012" name="Rectangle 6"/>
          <p:cNvSpPr>
            <a:spLocks noGrp="1" noChangeArrowheads="1"/>
          </p:cNvSpPr>
          <p:nvPr>
            <p:ph type="body" sz="half" idx="1"/>
          </p:nvPr>
        </p:nvSpPr>
        <p:spPr>
          <a:xfrm>
            <a:off x="1066800" y="1752600"/>
            <a:ext cx="3352800" cy="4762500"/>
          </a:xfrm>
        </p:spPr>
        <p:txBody>
          <a:bodyPr/>
          <a:lstStyle/>
          <a:p>
            <a:pPr>
              <a:lnSpc>
                <a:spcPct val="90000"/>
              </a:lnSpc>
            </a:pPr>
            <a:r>
              <a:rPr lang="en-US" sz="2400" dirty="0"/>
              <a:t>Attachments</a:t>
            </a:r>
          </a:p>
          <a:p>
            <a:pPr lvl="1">
              <a:lnSpc>
                <a:spcPct val="90000"/>
              </a:lnSpc>
            </a:pPr>
            <a:r>
              <a:rPr lang="en-US" sz="2000" dirty="0"/>
              <a:t>Fitch Ratings: Impact of Management Practices on Municipal Credit </a:t>
            </a:r>
          </a:p>
          <a:p>
            <a:pPr lvl="1">
              <a:lnSpc>
                <a:spcPct val="90000"/>
              </a:lnSpc>
            </a:pPr>
            <a:r>
              <a:rPr lang="en-US" sz="2000" dirty="0"/>
              <a:t>Standard &amp; Poor’s: Top Ten Management Characteristics of Highly Rated Credits in U.S. Public Finance  </a:t>
            </a:r>
          </a:p>
          <a:p>
            <a:pPr lvl="1">
              <a:lnSpc>
                <a:spcPct val="90000"/>
              </a:lnSpc>
            </a:pPr>
            <a:r>
              <a:rPr lang="en-US" sz="2000" dirty="0"/>
              <a:t>Monitoring Fiscal Performance</a:t>
            </a:r>
          </a:p>
          <a:p>
            <a:pPr lvl="1">
              <a:lnSpc>
                <a:spcPct val="90000"/>
              </a:lnSpc>
            </a:pPr>
            <a:r>
              <a:rPr lang="en-US" sz="2000" dirty="0"/>
              <a:t>Year Department Expenditure Reports</a:t>
            </a:r>
          </a:p>
        </p:txBody>
      </p:sp>
      <p:sp>
        <p:nvSpPr>
          <p:cNvPr id="171013" name="Rectangle 7"/>
          <p:cNvSpPr>
            <a:spLocks noGrp="1" noChangeArrowheads="1"/>
          </p:cNvSpPr>
          <p:nvPr>
            <p:ph type="body" sz="half" idx="2"/>
          </p:nvPr>
        </p:nvSpPr>
        <p:spPr>
          <a:xfrm>
            <a:off x="4724400" y="1676400"/>
            <a:ext cx="4191000" cy="4800600"/>
          </a:xfrm>
        </p:spPr>
        <p:txBody>
          <a:bodyPr/>
          <a:lstStyle/>
          <a:p>
            <a:pPr lvl="1"/>
            <a:r>
              <a:rPr lang="en-US" sz="2000" dirty="0"/>
              <a:t>City of San Luis Obispo Budget and Fiscal Policies</a:t>
            </a:r>
          </a:p>
          <a:p>
            <a:pPr lvl="1"/>
            <a:r>
              <a:rPr lang="en-US" sz="2000" dirty="0"/>
              <a:t>City of Bell Budget and Fiscal Policies</a:t>
            </a:r>
          </a:p>
          <a:p>
            <a:pPr lvl="1"/>
            <a:r>
              <a:rPr lang="en-US" sz="2000" dirty="0"/>
              <a:t>Setting Reserves “White Paper”</a:t>
            </a:r>
            <a:endParaRPr lang="en-US" dirty="0"/>
          </a:p>
          <a:p>
            <a:r>
              <a:rPr lang="en-US" sz="2400" dirty="0"/>
              <a:t>Visit my web site at:</a:t>
            </a:r>
          </a:p>
          <a:p>
            <a:pPr lvl="1"/>
            <a:r>
              <a:rPr lang="en-US" sz="2200" dirty="0">
                <a:hlinkClick r:id="rId3"/>
              </a:rPr>
              <a:t>www.bstatler.com</a:t>
            </a:r>
            <a:endParaRPr lang="en-US" sz="2200" dirty="0"/>
          </a:p>
          <a:p>
            <a:r>
              <a:rPr lang="en-US" sz="2400" dirty="0"/>
              <a:t>Email me at:</a:t>
            </a:r>
          </a:p>
          <a:p>
            <a:pPr lvl="1"/>
            <a:r>
              <a:rPr lang="en-US" sz="2200" dirty="0">
                <a:hlinkClick r:id="rId4"/>
              </a:rPr>
              <a:t>bstatler@pacbell.net</a:t>
            </a:r>
            <a:endParaRPr lang="en-US" sz="2200" dirty="0"/>
          </a:p>
          <a:p>
            <a:pPr>
              <a:buClr>
                <a:schemeClr val="tx2"/>
              </a:buClr>
              <a:buSzPct val="65000"/>
              <a:buFont typeface="Wingdings" pitchFamily="2" charset="2"/>
              <a:buChar char="l"/>
            </a:pPr>
            <a:endParaRPr lang="en-US" sz="2200" dirty="0"/>
          </a:p>
        </p:txBody>
      </p:sp>
      <p:pic>
        <p:nvPicPr>
          <p:cNvPr id="17101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457200"/>
            <a:ext cx="2438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F65C1A3-15B6-46EE-8590-D4823AEF4F6F}" type="slidenum">
              <a:rPr lang="en-US" sz="1400" smtClean="0">
                <a:solidFill>
                  <a:schemeClr val="bg2"/>
                </a:solidFill>
              </a:rPr>
              <a:pPr/>
              <a:t>17</a:t>
            </a:fld>
            <a:endParaRPr lang="en-US" sz="1400">
              <a:solidFill>
                <a:schemeClr val="bg2"/>
              </a:solidFill>
            </a:endParaRPr>
          </a:p>
        </p:txBody>
      </p:sp>
      <p:sp>
        <p:nvSpPr>
          <p:cNvPr id="20483" name="Rectangle 2"/>
          <p:cNvSpPr>
            <a:spLocks noGrp="1" noChangeArrowheads="1"/>
          </p:cNvSpPr>
          <p:nvPr>
            <p:ph type="title"/>
          </p:nvPr>
        </p:nvSpPr>
        <p:spPr/>
        <p:txBody>
          <a:bodyPr/>
          <a:lstStyle/>
          <a:p>
            <a:r>
              <a:rPr lang="en-US"/>
              <a:t>Two Kinds of Fiscal Policies</a:t>
            </a:r>
          </a:p>
        </p:txBody>
      </p:sp>
      <p:sp>
        <p:nvSpPr>
          <p:cNvPr id="20484" name="Rectangle 3"/>
          <p:cNvSpPr>
            <a:spLocks noGrp="1" noChangeArrowheads="1"/>
          </p:cNvSpPr>
          <p:nvPr>
            <p:ph type="body" idx="1"/>
          </p:nvPr>
        </p:nvSpPr>
        <p:spPr/>
        <p:txBody>
          <a:bodyPr/>
          <a:lstStyle/>
          <a:p>
            <a:pPr>
              <a:lnSpc>
                <a:spcPct val="90000"/>
              </a:lnSpc>
            </a:pPr>
            <a:r>
              <a:rPr lang="en-US" dirty="0"/>
              <a:t>High-Level Policies</a:t>
            </a:r>
          </a:p>
          <a:p>
            <a:pPr lvl="1">
              <a:lnSpc>
                <a:spcPct val="90000"/>
              </a:lnSpc>
            </a:pPr>
            <a:r>
              <a:rPr lang="en-US" dirty="0"/>
              <a:t>Adopted by the Council: set foundation for managing fiscal affairs.</a:t>
            </a:r>
          </a:p>
          <a:p>
            <a:pPr lvl="2">
              <a:lnSpc>
                <a:spcPct val="90000"/>
              </a:lnSpc>
            </a:pPr>
            <a:r>
              <a:rPr lang="en-US" dirty="0"/>
              <a:t>In San Luis Obispo: Included as an integral part of two-year Financial Plan and Budget.</a:t>
            </a:r>
          </a:p>
          <a:p>
            <a:pPr lvl="2">
              <a:lnSpc>
                <a:spcPct val="90000"/>
              </a:lnSpc>
            </a:pPr>
            <a:r>
              <a:rPr lang="en-US" dirty="0"/>
              <a:t>Reviewed at least every two years, but ongoing as needed.</a:t>
            </a:r>
          </a:p>
          <a:p>
            <a:pPr>
              <a:lnSpc>
                <a:spcPct val="90000"/>
              </a:lnSpc>
            </a:pPr>
            <a:r>
              <a:rPr lang="en-US" dirty="0"/>
              <a:t>Administrative Policies</a:t>
            </a:r>
          </a:p>
          <a:p>
            <a:pPr lvl="1">
              <a:lnSpc>
                <a:spcPct val="90000"/>
              </a:lnSpc>
            </a:pPr>
            <a:r>
              <a:rPr lang="en-US" dirty="0"/>
              <a:t>Set by City Manager or Finance &amp; IT Director: implement “high-level” policies.</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30E72FA-1DF8-4C49-B424-B80A412860C3}" type="slidenum">
              <a:rPr lang="en-US" sz="1400" smtClean="0">
                <a:solidFill>
                  <a:schemeClr val="bg2"/>
                </a:solidFill>
              </a:rPr>
              <a:pPr/>
              <a:t>18</a:t>
            </a:fld>
            <a:endParaRPr lang="en-US" sz="1400">
              <a:solidFill>
                <a:schemeClr val="bg2"/>
              </a:solidFill>
            </a:endParaRPr>
          </a:p>
        </p:txBody>
      </p:sp>
      <p:sp>
        <p:nvSpPr>
          <p:cNvPr id="21507" name="Rectangle 2"/>
          <p:cNvSpPr>
            <a:spLocks noGrp="1" noChangeArrowheads="1"/>
          </p:cNvSpPr>
          <p:nvPr>
            <p:ph type="body" sz="half" idx="1"/>
          </p:nvPr>
        </p:nvSpPr>
        <p:spPr>
          <a:xfrm>
            <a:off x="1143000" y="1790700"/>
            <a:ext cx="3962400" cy="4152900"/>
          </a:xfrm>
          <a:noFill/>
        </p:spPr>
        <p:txBody>
          <a:bodyPr/>
          <a:lstStyle/>
          <a:p>
            <a:pPr>
              <a:lnSpc>
                <a:spcPct val="90000"/>
              </a:lnSpc>
            </a:pPr>
            <a:r>
              <a:rPr lang="en-US" sz="2400"/>
              <a:t>Balanced Budget (and what this means)</a:t>
            </a:r>
          </a:p>
          <a:p>
            <a:pPr>
              <a:lnSpc>
                <a:spcPct val="90000"/>
              </a:lnSpc>
            </a:pPr>
            <a:r>
              <a:rPr lang="en-US" sz="2400"/>
              <a:t>Multi-Year Budgets</a:t>
            </a:r>
          </a:p>
          <a:p>
            <a:pPr>
              <a:lnSpc>
                <a:spcPct val="90000"/>
              </a:lnSpc>
            </a:pPr>
            <a:r>
              <a:rPr lang="en-US" sz="2400"/>
              <a:t>Staff vs Council Budget Authority</a:t>
            </a:r>
          </a:p>
          <a:p>
            <a:pPr>
              <a:lnSpc>
                <a:spcPct val="90000"/>
              </a:lnSpc>
            </a:pPr>
            <a:r>
              <a:rPr lang="en-US" sz="2400"/>
              <a:t>Revenue Management</a:t>
            </a:r>
          </a:p>
          <a:p>
            <a:pPr>
              <a:lnSpc>
                <a:spcPct val="90000"/>
              </a:lnSpc>
            </a:pPr>
            <a:r>
              <a:rPr lang="en-US" sz="2400"/>
              <a:t>User Fees</a:t>
            </a:r>
          </a:p>
          <a:p>
            <a:pPr>
              <a:lnSpc>
                <a:spcPct val="90000"/>
              </a:lnSpc>
            </a:pPr>
            <a:r>
              <a:rPr lang="en-US" sz="2400"/>
              <a:t>Enterprise Funds:</a:t>
            </a:r>
          </a:p>
          <a:p>
            <a:pPr lvl="1">
              <a:lnSpc>
                <a:spcPct val="90000"/>
              </a:lnSpc>
            </a:pPr>
            <a:r>
              <a:rPr lang="en-US" sz="2000"/>
              <a:t>Do they subsidize the General Fund?</a:t>
            </a:r>
          </a:p>
          <a:p>
            <a:pPr lvl="1">
              <a:lnSpc>
                <a:spcPct val="90000"/>
              </a:lnSpc>
            </a:pPr>
            <a:r>
              <a:rPr lang="en-US" sz="2000"/>
              <a:t>Does the General Fund subsidize them?</a:t>
            </a:r>
          </a:p>
        </p:txBody>
      </p:sp>
      <p:sp>
        <p:nvSpPr>
          <p:cNvPr id="21508" name="Rectangle 3"/>
          <p:cNvSpPr>
            <a:spLocks noGrp="1" noChangeArrowheads="1"/>
          </p:cNvSpPr>
          <p:nvPr>
            <p:ph type="body" sz="half" idx="2"/>
          </p:nvPr>
        </p:nvSpPr>
        <p:spPr>
          <a:noFill/>
        </p:spPr>
        <p:txBody>
          <a:bodyPr/>
          <a:lstStyle/>
          <a:p>
            <a:pPr>
              <a:lnSpc>
                <a:spcPct val="90000"/>
              </a:lnSpc>
            </a:pPr>
            <a:r>
              <a:rPr lang="en-US" sz="2400"/>
              <a:t>Financial Reporting</a:t>
            </a:r>
          </a:p>
          <a:p>
            <a:pPr>
              <a:lnSpc>
                <a:spcPct val="90000"/>
              </a:lnSpc>
            </a:pPr>
            <a:r>
              <a:rPr lang="en-US" sz="2400"/>
              <a:t>Revenue Earmarking</a:t>
            </a:r>
          </a:p>
          <a:p>
            <a:pPr>
              <a:lnSpc>
                <a:spcPct val="90000"/>
              </a:lnSpc>
            </a:pPr>
            <a:r>
              <a:rPr lang="en-US" sz="2400"/>
              <a:t>Investments</a:t>
            </a:r>
          </a:p>
          <a:p>
            <a:pPr>
              <a:lnSpc>
                <a:spcPct val="90000"/>
              </a:lnSpc>
            </a:pPr>
            <a:r>
              <a:rPr lang="en-US" sz="2400"/>
              <a:t>Appropriations Limit</a:t>
            </a:r>
          </a:p>
          <a:p>
            <a:pPr>
              <a:lnSpc>
                <a:spcPct val="90000"/>
              </a:lnSpc>
            </a:pPr>
            <a:r>
              <a:rPr lang="en-US" sz="2400"/>
              <a:t>Minimum Fund Balance</a:t>
            </a:r>
          </a:p>
          <a:p>
            <a:pPr>
              <a:lnSpc>
                <a:spcPct val="90000"/>
              </a:lnSpc>
            </a:pPr>
            <a:r>
              <a:rPr lang="en-US" sz="2400"/>
              <a:t>CIP Management</a:t>
            </a:r>
          </a:p>
          <a:p>
            <a:pPr>
              <a:lnSpc>
                <a:spcPct val="90000"/>
              </a:lnSpc>
            </a:pPr>
            <a:r>
              <a:rPr lang="en-US" sz="2400"/>
              <a:t>Capital Financing &amp;  Debt Management</a:t>
            </a:r>
          </a:p>
          <a:p>
            <a:pPr>
              <a:lnSpc>
                <a:spcPct val="90000"/>
              </a:lnSpc>
            </a:pPr>
            <a:r>
              <a:rPr lang="en-US" sz="2400"/>
              <a:t>Human Resources</a:t>
            </a:r>
          </a:p>
          <a:p>
            <a:pPr>
              <a:lnSpc>
                <a:spcPct val="90000"/>
              </a:lnSpc>
            </a:pPr>
            <a:r>
              <a:rPr lang="en-US" sz="2400"/>
              <a:t>Contracting-Out</a:t>
            </a:r>
          </a:p>
          <a:p>
            <a:pPr>
              <a:lnSpc>
                <a:spcPct val="90000"/>
              </a:lnSpc>
            </a:pPr>
            <a:r>
              <a:rPr lang="en-US" sz="2400"/>
              <a:t>Productivity</a:t>
            </a:r>
            <a:endParaRPr lang="en-US" sz="2400" i="1"/>
          </a:p>
        </p:txBody>
      </p:sp>
      <p:sp>
        <p:nvSpPr>
          <p:cNvPr id="21509" name="Rectangle 4"/>
          <p:cNvSpPr>
            <a:spLocks noGrp="1" noChangeArrowheads="1"/>
          </p:cNvSpPr>
          <p:nvPr>
            <p:ph type="title"/>
          </p:nvPr>
        </p:nvSpPr>
        <p:spPr>
          <a:xfrm>
            <a:off x="685800" y="228600"/>
            <a:ext cx="8458200" cy="1104900"/>
          </a:xfrm>
        </p:spPr>
        <p:txBody>
          <a:bodyPr/>
          <a:lstStyle/>
          <a:p>
            <a:r>
              <a:rPr lang="en-US"/>
              <a:t>High-Level Policies</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86397C6-69D7-45AE-9BFE-BAF3FE0F550F}" type="slidenum">
              <a:rPr lang="en-US" sz="1400" smtClean="0">
                <a:solidFill>
                  <a:schemeClr val="bg2"/>
                </a:solidFill>
              </a:rPr>
              <a:pPr/>
              <a:t>19</a:t>
            </a:fld>
            <a:endParaRPr lang="en-US" sz="1400">
              <a:solidFill>
                <a:schemeClr val="bg2"/>
              </a:solidFill>
            </a:endParaRPr>
          </a:p>
        </p:txBody>
      </p:sp>
      <p:sp>
        <p:nvSpPr>
          <p:cNvPr id="22531" name="Rectangle 2"/>
          <p:cNvSpPr>
            <a:spLocks noGrp="1" noChangeArrowheads="1"/>
          </p:cNvSpPr>
          <p:nvPr>
            <p:ph type="title"/>
          </p:nvPr>
        </p:nvSpPr>
        <p:spPr>
          <a:noFill/>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Administrative Policies </a:t>
            </a:r>
          </a:p>
        </p:txBody>
      </p:sp>
      <p:sp>
        <p:nvSpPr>
          <p:cNvPr id="22532" name="Rectangle 3"/>
          <p:cNvSpPr>
            <a:spLocks noGrp="1" noChangeArrowheads="1"/>
          </p:cNvSpPr>
          <p:nvPr>
            <p:ph type="body" sz="half" idx="1"/>
          </p:nvPr>
        </p:nvSpPr>
        <p:spPr>
          <a:noFill/>
        </p:spPr>
        <p:txBody>
          <a:bodyPr/>
          <a:lstStyle/>
          <a:p>
            <a:pPr>
              <a:lnSpc>
                <a:spcPct val="80000"/>
              </a:lnSpc>
            </a:pPr>
            <a:r>
              <a:rPr lang="en-US" sz="2400"/>
              <a:t>Financial Management </a:t>
            </a:r>
          </a:p>
          <a:p>
            <a:pPr lvl="1">
              <a:lnSpc>
                <a:spcPct val="80000"/>
              </a:lnSpc>
            </a:pPr>
            <a:r>
              <a:rPr lang="en-US" sz="2200"/>
              <a:t>Purchasing System</a:t>
            </a:r>
          </a:p>
          <a:p>
            <a:pPr lvl="1">
              <a:lnSpc>
                <a:spcPct val="80000"/>
              </a:lnSpc>
            </a:pPr>
            <a:r>
              <a:rPr lang="en-US" sz="2200"/>
              <a:t>Standard Bid and Proposal Documents</a:t>
            </a:r>
          </a:p>
          <a:p>
            <a:pPr lvl="1">
              <a:lnSpc>
                <a:spcPct val="80000"/>
              </a:lnSpc>
            </a:pPr>
            <a:r>
              <a:rPr lang="en-US" sz="2200"/>
              <a:t>Construction Contract Change Orders</a:t>
            </a:r>
          </a:p>
          <a:p>
            <a:pPr lvl="1">
              <a:lnSpc>
                <a:spcPct val="80000"/>
              </a:lnSpc>
            </a:pPr>
            <a:r>
              <a:rPr lang="en-US" sz="2200"/>
              <a:t>Travel Guidelines</a:t>
            </a:r>
          </a:p>
          <a:p>
            <a:pPr lvl="1">
              <a:lnSpc>
                <a:spcPct val="80000"/>
              </a:lnSpc>
            </a:pPr>
            <a:r>
              <a:rPr lang="en-US" sz="2200"/>
              <a:t>Budget Amendments</a:t>
            </a:r>
          </a:p>
          <a:p>
            <a:pPr lvl="1">
              <a:lnSpc>
                <a:spcPct val="80000"/>
              </a:lnSpc>
            </a:pPr>
            <a:r>
              <a:rPr lang="en-US" sz="2200"/>
              <a:t>Accounting for Completed CIP Projects</a:t>
            </a:r>
          </a:p>
          <a:p>
            <a:pPr lvl="1">
              <a:lnSpc>
                <a:spcPct val="80000"/>
              </a:lnSpc>
            </a:pPr>
            <a:r>
              <a:rPr lang="en-US" sz="2200"/>
              <a:t>Disaster Accounting</a:t>
            </a:r>
          </a:p>
        </p:txBody>
      </p:sp>
      <p:sp>
        <p:nvSpPr>
          <p:cNvPr id="22533" name="Rectangle 4"/>
          <p:cNvSpPr>
            <a:spLocks noGrp="1" noChangeArrowheads="1"/>
          </p:cNvSpPr>
          <p:nvPr>
            <p:ph type="body" sz="half" idx="2"/>
          </p:nvPr>
        </p:nvSpPr>
        <p:spPr>
          <a:noFill/>
        </p:spPr>
        <p:txBody>
          <a:bodyPr/>
          <a:lstStyle/>
          <a:p>
            <a:pPr>
              <a:lnSpc>
                <a:spcPct val="80000"/>
              </a:lnSpc>
            </a:pPr>
            <a:r>
              <a:rPr lang="en-US" sz="2400"/>
              <a:t>Revenue Management</a:t>
            </a:r>
          </a:p>
          <a:p>
            <a:pPr lvl="1">
              <a:lnSpc>
                <a:spcPct val="80000"/>
              </a:lnSpc>
            </a:pPr>
            <a:r>
              <a:rPr lang="en-US" sz="2200"/>
              <a:t>Cash Management</a:t>
            </a:r>
          </a:p>
          <a:p>
            <a:pPr lvl="1">
              <a:lnSpc>
                <a:spcPct val="80000"/>
              </a:lnSpc>
            </a:pPr>
            <a:r>
              <a:rPr lang="en-US" sz="2200"/>
              <a:t>Accounts Receivable Delinquency Account Management</a:t>
            </a:r>
          </a:p>
          <a:p>
            <a:pPr lvl="1">
              <a:lnSpc>
                <a:spcPct val="80000"/>
              </a:lnSpc>
            </a:pPr>
            <a:r>
              <a:rPr lang="en-US" sz="2200"/>
              <a:t>Labor Rates</a:t>
            </a:r>
          </a:p>
          <a:p>
            <a:pPr lvl="1">
              <a:lnSpc>
                <a:spcPct val="80000"/>
              </a:lnSpc>
            </a:pPr>
            <a:r>
              <a:rPr lang="en-US" sz="2200"/>
              <a:t>Current City Fees</a:t>
            </a:r>
          </a:p>
          <a:p>
            <a:pPr lvl="1">
              <a:lnSpc>
                <a:spcPct val="80000"/>
              </a:lnSpc>
            </a:pPr>
            <a:r>
              <a:rPr lang="en-US" sz="2200"/>
              <a:t>Master Fee Schedule Resolution</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a:t>Keys to Fiscal Success and Sustainability</a:t>
            </a:r>
          </a:p>
        </p:txBody>
      </p:sp>
      <p:sp>
        <p:nvSpPr>
          <p:cNvPr id="3" name="Content Placeholder 2"/>
          <p:cNvSpPr>
            <a:spLocks noGrp="1"/>
          </p:cNvSpPr>
          <p:nvPr>
            <p:ph idx="1"/>
          </p:nvPr>
        </p:nvSpPr>
        <p:spPr/>
        <p:txBody>
          <a:bodyPr/>
          <a:lstStyle/>
          <a:p>
            <a:r>
              <a:rPr lang="en-US"/>
              <a:t>Financial Management Skills</a:t>
            </a:r>
          </a:p>
          <a:p>
            <a:pPr lvl="1"/>
            <a:r>
              <a:rPr lang="en-US"/>
              <a:t>Fiscal Policies</a:t>
            </a:r>
          </a:p>
          <a:p>
            <a:pPr lvl="1"/>
            <a:r>
              <a:rPr lang="en-US"/>
              <a:t>Financial Planning</a:t>
            </a:r>
          </a:p>
          <a:p>
            <a:pPr lvl="1"/>
            <a:r>
              <a:rPr lang="en-US"/>
              <a:t>Financial Reporting </a:t>
            </a:r>
          </a:p>
          <a:p>
            <a:r>
              <a:rPr lang="en-US"/>
              <a:t>And an essential fourth “soft skill”</a:t>
            </a:r>
          </a:p>
          <a:p>
            <a:pPr lvl="1"/>
            <a:r>
              <a:rPr lang="en-US"/>
              <a:t>Public engagement and trust</a:t>
            </a:r>
          </a:p>
        </p:txBody>
      </p:sp>
      <p:sp>
        <p:nvSpPr>
          <p:cNvPr id="5124" name="Slide Number Placeholder 3"/>
          <p:cNvSpPr>
            <a:spLocks noGrp="1"/>
          </p:cNvSpPr>
          <p:nvPr>
            <p:ph type="sldNum" sz="quarter" idx="11"/>
          </p:nvPr>
        </p:nvSpPr>
        <p:spPr>
          <a:xfrm>
            <a:off x="381000" y="6400800"/>
            <a:ext cx="457200" cy="457200"/>
          </a:xfrm>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C6F8874-0627-41E9-832C-BEA697100B19}" type="slidenum">
              <a:rPr lang="en-US" sz="1400" smtClean="0">
                <a:solidFill>
                  <a:schemeClr val="bg1"/>
                </a:solidFill>
              </a:rPr>
              <a:pPr/>
              <a:t>2</a:t>
            </a:fld>
            <a:endParaRPr lang="en-US" sz="1400">
              <a:solidFill>
                <a:schemeClr val="bg1"/>
              </a:solidFill>
            </a:endParaRPr>
          </a:p>
        </p:txBody>
      </p:sp>
      <p:sp>
        <p:nvSpPr>
          <p:cNvPr id="5" name="TextBox 4"/>
          <p:cNvSpPr txBox="1">
            <a:spLocks noChangeArrowheads="1"/>
          </p:cNvSpPr>
          <p:nvPr/>
        </p:nvSpPr>
        <p:spPr bwMode="auto">
          <a:xfrm>
            <a:off x="1724025" y="5181600"/>
            <a:ext cx="6934200" cy="1370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tIns="91440" rIns="274320" bIns="9144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b="1">
                <a:solidFill>
                  <a:schemeClr val="bg1"/>
                </a:solidFill>
              </a:rPr>
              <a:t>With trust, anything is possible.  </a:t>
            </a:r>
          </a:p>
          <a:p>
            <a:r>
              <a:rPr lang="en-US" b="1">
                <a:solidFill>
                  <a:schemeClr val="bg1"/>
                </a:solidFill>
              </a:rPr>
              <a:t>Without it, nothing is.</a:t>
            </a:r>
          </a:p>
          <a:p>
            <a:pPr>
              <a:spcBef>
                <a:spcPts val="600"/>
              </a:spcBef>
            </a:pPr>
            <a:r>
              <a:rPr lang="en-US" i="1">
                <a:solidFill>
                  <a:schemeClr val="bg1"/>
                </a:solidFill>
              </a:rPr>
              <a:t>     - Ken Hampian, Retired  SLO City Manager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24A4209-3306-4C8D-B9A6-928982DA9892}" type="slidenum">
              <a:rPr lang="en-US" sz="1400" smtClean="0">
                <a:solidFill>
                  <a:schemeClr val="bg2"/>
                </a:solidFill>
              </a:rPr>
              <a:pPr/>
              <a:t>20</a:t>
            </a:fld>
            <a:endParaRPr lang="en-US" sz="1400">
              <a:solidFill>
                <a:schemeClr val="bg2"/>
              </a:solidFill>
            </a:endParaRPr>
          </a:p>
        </p:txBody>
      </p:sp>
      <p:sp>
        <p:nvSpPr>
          <p:cNvPr id="23555" name="Rectangle 2"/>
          <p:cNvSpPr>
            <a:spLocks noGrp="1" noChangeArrowheads="1"/>
          </p:cNvSpPr>
          <p:nvPr>
            <p:ph type="title"/>
          </p:nvPr>
        </p:nvSpPr>
        <p:spPr/>
        <p:txBody>
          <a:bodyPr/>
          <a:lstStyle/>
          <a:p>
            <a:r>
              <a:rPr lang="en-US"/>
              <a:t>Where to Start</a:t>
            </a:r>
          </a:p>
        </p:txBody>
      </p:sp>
      <p:sp>
        <p:nvSpPr>
          <p:cNvPr id="23556" name="Rectangle 3"/>
          <p:cNvSpPr>
            <a:spLocks noGrp="1" noChangeArrowheads="1"/>
          </p:cNvSpPr>
          <p:nvPr>
            <p:ph type="body" idx="1"/>
          </p:nvPr>
        </p:nvSpPr>
        <p:spPr/>
        <p:txBody>
          <a:bodyPr/>
          <a:lstStyle/>
          <a:p>
            <a:r>
              <a:rPr lang="en-US" dirty="0"/>
              <a:t>What other agencies do: using benchmarks </a:t>
            </a:r>
          </a:p>
          <a:p>
            <a:r>
              <a:rPr lang="en-US" dirty="0"/>
              <a:t>What credit rating agencies recommend</a:t>
            </a:r>
          </a:p>
          <a:p>
            <a:r>
              <a:rPr lang="en-US" dirty="0"/>
              <a:t>GFOA Best Practices</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EEE8CC5-674F-49B4-8E9C-915E92C1C5B8}" type="slidenum">
              <a:rPr lang="en-US" sz="1400" smtClean="0">
                <a:solidFill>
                  <a:schemeClr val="bg2"/>
                </a:solidFill>
              </a:rPr>
              <a:pPr/>
              <a:t>21</a:t>
            </a:fld>
            <a:endParaRPr lang="en-US" sz="1400">
              <a:solidFill>
                <a:schemeClr val="bg2"/>
              </a:solidFill>
            </a:endParaRPr>
          </a:p>
        </p:txBody>
      </p:sp>
      <p:sp>
        <p:nvSpPr>
          <p:cNvPr id="24579" name="Rectangle 2"/>
          <p:cNvSpPr>
            <a:spLocks noGrp="1" noChangeArrowheads="1"/>
          </p:cNvSpPr>
          <p:nvPr>
            <p:ph type="title"/>
          </p:nvPr>
        </p:nvSpPr>
        <p:spPr/>
        <p:txBody>
          <a:bodyPr/>
          <a:lstStyle/>
          <a:p>
            <a:r>
              <a:rPr lang="en-US"/>
              <a:t>Where to Start? Other Agencies</a:t>
            </a:r>
          </a:p>
        </p:txBody>
      </p:sp>
      <p:sp>
        <p:nvSpPr>
          <p:cNvPr id="415747" name="Rectangle 3"/>
          <p:cNvSpPr>
            <a:spLocks noGrp="1" noChangeArrowheads="1"/>
          </p:cNvSpPr>
          <p:nvPr>
            <p:ph type="body" idx="1"/>
          </p:nvPr>
        </p:nvSpPr>
        <p:spPr/>
        <p:txBody>
          <a:bodyPr/>
          <a:lstStyle/>
          <a:p>
            <a:r>
              <a:rPr lang="en-US" dirty="0"/>
              <a:t>Five key components for effective benchmarking</a:t>
            </a:r>
          </a:p>
          <a:p>
            <a:pPr lvl="1"/>
            <a:r>
              <a:rPr lang="en-US" dirty="0"/>
              <a:t>Establish benchmarks</a:t>
            </a:r>
          </a:p>
          <a:p>
            <a:pPr lvl="1"/>
            <a:r>
              <a:rPr lang="en-US" dirty="0"/>
              <a:t>Identify benchmark group</a:t>
            </a:r>
          </a:p>
          <a:p>
            <a:pPr lvl="1"/>
            <a:r>
              <a:rPr lang="en-US" dirty="0"/>
              <a:t>Collect data </a:t>
            </a:r>
          </a:p>
          <a:p>
            <a:pPr lvl="1"/>
            <a:r>
              <a:rPr lang="en-US" dirty="0"/>
              <a:t>Analyze current position</a:t>
            </a:r>
          </a:p>
          <a:p>
            <a:pPr lvl="1"/>
            <a:r>
              <a:rPr lang="en-US" dirty="0"/>
              <a:t>Incorporate findings into policies</a:t>
            </a:r>
          </a:p>
          <a:p>
            <a:r>
              <a:rPr lang="en-US" dirty="0"/>
              <a:t>Example: Debt Management Policy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5747">
                                            <p:txEl>
                                              <p:pRg st="6" end="6"/>
                                            </p:txEl>
                                          </p:spTgt>
                                        </p:tgtEl>
                                        <p:attrNameLst>
                                          <p:attrName>style.visibility</p:attrName>
                                        </p:attrNameLst>
                                      </p:cBhvr>
                                      <p:to>
                                        <p:strVal val="visible"/>
                                      </p:to>
                                    </p:set>
                                    <p:anim calcmode="lin" valueType="num">
                                      <p:cBhvr additive="base">
                                        <p:cTn id="7" dur="500" fill="hold"/>
                                        <p:tgtEl>
                                          <p:spTgt spid="41574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BE30ECB-831A-4BEB-BE1B-A8EAD4882044}" type="slidenum">
              <a:rPr lang="en-US" sz="1400" smtClean="0">
                <a:solidFill>
                  <a:schemeClr val="bg2"/>
                </a:solidFill>
              </a:rPr>
              <a:pPr/>
              <a:t>22</a:t>
            </a:fld>
            <a:endParaRPr lang="en-US" sz="1400">
              <a:solidFill>
                <a:schemeClr val="bg2"/>
              </a:solidFill>
            </a:endParaRPr>
          </a:p>
        </p:txBody>
      </p:sp>
      <p:sp>
        <p:nvSpPr>
          <p:cNvPr id="25603" name="Rectangle 2"/>
          <p:cNvSpPr>
            <a:spLocks noGrp="1" noChangeArrowheads="1"/>
          </p:cNvSpPr>
          <p:nvPr>
            <p:ph type="title"/>
          </p:nvPr>
        </p:nvSpPr>
        <p:spPr/>
        <p:txBody>
          <a:bodyPr/>
          <a:lstStyle/>
          <a:p>
            <a:r>
              <a:rPr lang="en-US" dirty="0"/>
              <a:t>Debt Management Benchmarking</a:t>
            </a:r>
          </a:p>
        </p:txBody>
      </p:sp>
      <p:sp>
        <p:nvSpPr>
          <p:cNvPr id="25604" name="Rectangle 3"/>
          <p:cNvSpPr>
            <a:spLocks noGrp="1" noChangeArrowheads="1"/>
          </p:cNvSpPr>
          <p:nvPr>
            <p:ph type="body" idx="1"/>
          </p:nvPr>
        </p:nvSpPr>
        <p:spPr/>
        <p:txBody>
          <a:bodyPr/>
          <a:lstStyle/>
          <a:p>
            <a:r>
              <a:rPr lang="en-US" dirty="0"/>
              <a:t>What debt should be included? </a:t>
            </a:r>
          </a:p>
          <a:p>
            <a:r>
              <a:rPr lang="en-US" dirty="0"/>
              <a:t>What indicators should be used?</a:t>
            </a:r>
          </a:p>
          <a:p>
            <a:pPr lvl="1"/>
            <a:r>
              <a:rPr lang="en-US" dirty="0"/>
              <a:t>Amount of outstanding debt?</a:t>
            </a:r>
          </a:p>
          <a:p>
            <a:pPr lvl="1"/>
            <a:r>
              <a:rPr lang="en-US" dirty="0"/>
              <a:t>Annual debt service?  </a:t>
            </a:r>
          </a:p>
          <a:p>
            <a:r>
              <a:rPr lang="en-US" dirty="0"/>
              <a:t>How to develop an effective benchmark group?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8FADAC7-B77E-420A-8C6B-13EE281C92F5}" type="slidenum">
              <a:rPr lang="en-US" sz="1400" smtClean="0">
                <a:solidFill>
                  <a:schemeClr val="bg2"/>
                </a:solidFill>
              </a:rPr>
              <a:pPr/>
              <a:t>23</a:t>
            </a:fld>
            <a:endParaRPr lang="en-US" sz="1400">
              <a:solidFill>
                <a:schemeClr val="bg2"/>
              </a:solidFill>
            </a:endParaRPr>
          </a:p>
        </p:txBody>
      </p:sp>
      <p:sp>
        <p:nvSpPr>
          <p:cNvPr id="26627" name="Rectangle 2"/>
          <p:cNvSpPr>
            <a:spLocks noGrp="1" noChangeArrowheads="1"/>
          </p:cNvSpPr>
          <p:nvPr>
            <p:ph type="title"/>
          </p:nvPr>
        </p:nvSpPr>
        <p:spPr/>
        <p:txBody>
          <a:bodyPr/>
          <a:lstStyle/>
          <a:p>
            <a:r>
              <a:rPr lang="en-US">
                <a:sym typeface="Wingdings" pitchFamily="2" charset="2"/>
              </a:rPr>
              <a:t> </a:t>
            </a:r>
            <a:r>
              <a:rPr lang="en-US"/>
              <a:t>What debt should be included?</a:t>
            </a:r>
          </a:p>
        </p:txBody>
      </p:sp>
      <p:sp>
        <p:nvSpPr>
          <p:cNvPr id="26628" name="Rectangle 3"/>
          <p:cNvSpPr>
            <a:spLocks noGrp="1" noChangeArrowheads="1"/>
          </p:cNvSpPr>
          <p:nvPr>
            <p:ph type="body" idx="1"/>
          </p:nvPr>
        </p:nvSpPr>
        <p:spPr>
          <a:xfrm>
            <a:off x="1143000" y="1790700"/>
            <a:ext cx="8001000" cy="4610100"/>
          </a:xfrm>
        </p:spPr>
        <p:txBody>
          <a:bodyPr/>
          <a:lstStyle/>
          <a:p>
            <a:r>
              <a:rPr lang="en-US" sz="2800" dirty="0"/>
              <a:t>General obligation debt only?</a:t>
            </a:r>
          </a:p>
          <a:p>
            <a:r>
              <a:rPr lang="en-US" sz="2800" dirty="0"/>
              <a:t>All tax-secured debt? (short-term notes, special tax, “moral obligations,” tax increment bonds)</a:t>
            </a:r>
          </a:p>
          <a:p>
            <a:r>
              <a:rPr lang="en-US" sz="2800" dirty="0"/>
              <a:t>Revenue bonds?  (water, sewer, power, airports, harbors, parking, golf)</a:t>
            </a:r>
          </a:p>
          <a:p>
            <a:r>
              <a:rPr lang="en-US" sz="2800" dirty="0"/>
              <a:t>Capital lease debt? (COPs, lease-revenue bonds, lease-purchase agreements)</a:t>
            </a:r>
          </a:p>
          <a:p>
            <a:r>
              <a:rPr lang="en-US" sz="2800" dirty="0"/>
              <a:t>Pension obligation bonds?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9202CBA-F481-47DA-9121-DFFB09B07C17}" type="slidenum">
              <a:rPr lang="en-US" sz="1400" smtClean="0">
                <a:solidFill>
                  <a:schemeClr val="bg2"/>
                </a:solidFill>
              </a:rPr>
              <a:pPr/>
              <a:t>24</a:t>
            </a:fld>
            <a:endParaRPr lang="en-US" sz="1400">
              <a:solidFill>
                <a:schemeClr val="bg2"/>
              </a:solidFill>
            </a:endParaRPr>
          </a:p>
        </p:txBody>
      </p:sp>
      <p:sp>
        <p:nvSpPr>
          <p:cNvPr id="27651" name="Rectangle 2"/>
          <p:cNvSpPr>
            <a:spLocks noGrp="1" noChangeArrowheads="1"/>
          </p:cNvSpPr>
          <p:nvPr>
            <p:ph type="title"/>
          </p:nvPr>
        </p:nvSpPr>
        <p:spPr/>
        <p:txBody>
          <a:bodyPr/>
          <a:lstStyle/>
          <a:p>
            <a:r>
              <a:rPr lang="en-US">
                <a:sym typeface="Wingdings" pitchFamily="2" charset="2"/>
              </a:rPr>
              <a:t></a:t>
            </a:r>
            <a:r>
              <a:rPr lang="en-US"/>
              <a:t> What indicators to use?</a:t>
            </a:r>
          </a:p>
        </p:txBody>
      </p:sp>
      <p:sp>
        <p:nvSpPr>
          <p:cNvPr id="27652" name="Rectangle 3"/>
          <p:cNvSpPr>
            <a:spLocks noGrp="1" noChangeArrowheads="1"/>
          </p:cNvSpPr>
          <p:nvPr>
            <p:ph type="body" idx="1"/>
          </p:nvPr>
        </p:nvSpPr>
        <p:spPr>
          <a:xfrm>
            <a:off x="1143000" y="1790700"/>
            <a:ext cx="7772400" cy="4610100"/>
          </a:xfrm>
        </p:spPr>
        <p:txBody>
          <a:bodyPr/>
          <a:lstStyle/>
          <a:p>
            <a:pPr>
              <a:tabLst>
                <a:tab pos="4456113" algn="l"/>
              </a:tabLst>
            </a:pPr>
            <a:r>
              <a:rPr lang="en-US" sz="2800" dirty="0"/>
              <a:t>Outstanding Debt Indicators</a:t>
            </a:r>
          </a:p>
          <a:p>
            <a:pPr lvl="1">
              <a:tabLst>
                <a:tab pos="4456113" algn="l"/>
              </a:tabLst>
            </a:pPr>
            <a:r>
              <a:rPr lang="en-US" sz="2400" dirty="0"/>
              <a:t>Net direct debt as % of assessed value or fair value market value </a:t>
            </a:r>
          </a:p>
          <a:p>
            <a:pPr lvl="1">
              <a:tabLst>
                <a:tab pos="4456113" algn="l"/>
              </a:tabLst>
            </a:pPr>
            <a:r>
              <a:rPr lang="en-US" sz="2400" dirty="0"/>
              <a:t>Net direct debt per capita</a:t>
            </a:r>
          </a:p>
          <a:p>
            <a:pPr lvl="1">
              <a:tabLst>
                <a:tab pos="4456113" algn="l"/>
              </a:tabLst>
            </a:pPr>
            <a:r>
              <a:rPr lang="en-US" sz="2400" dirty="0"/>
              <a:t>Net direct debt as % of personal income per capita</a:t>
            </a:r>
          </a:p>
          <a:p>
            <a:pPr lvl="1">
              <a:tabLst>
                <a:tab pos="4456113" algn="l"/>
              </a:tabLst>
            </a:pPr>
            <a:r>
              <a:rPr lang="en-US" sz="2400" dirty="0"/>
              <a:t>Net direct and overlapping debt per capita</a:t>
            </a:r>
          </a:p>
          <a:p>
            <a:pPr lvl="1">
              <a:tabLst>
                <a:tab pos="4456113" algn="l"/>
              </a:tabLst>
            </a:pPr>
            <a:r>
              <a:rPr lang="en-US" sz="2400" dirty="0"/>
              <a:t>Rate of repayment</a:t>
            </a:r>
          </a:p>
          <a:p>
            <a:pPr lvl="2">
              <a:tabLst>
                <a:tab pos="4456113" algn="l"/>
              </a:tabLst>
            </a:pPr>
            <a:r>
              <a:rPr lang="en-US" dirty="0"/>
              <a:t>% of principal within 5 years</a:t>
            </a:r>
          </a:p>
          <a:p>
            <a:pPr lvl="2">
              <a:tabLst>
                <a:tab pos="4456113" algn="l"/>
              </a:tabLst>
            </a:pPr>
            <a:r>
              <a:rPr lang="en-US" dirty="0"/>
              <a:t>% of principal within 10 years</a:t>
            </a:r>
          </a:p>
          <a:p>
            <a:pPr lvl="2">
              <a:tabLst>
                <a:tab pos="4456113" algn="l"/>
              </a:tabLst>
            </a:pPr>
            <a:r>
              <a:rPr lang="en-US" dirty="0"/>
              <a:t>% of principal within 10 years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AC084D7-EC57-4F10-A3A9-77AAF8565351}" type="slidenum">
              <a:rPr lang="en-US" sz="1400" smtClean="0">
                <a:solidFill>
                  <a:schemeClr val="bg2"/>
                </a:solidFill>
              </a:rPr>
              <a:pPr/>
              <a:t>25</a:t>
            </a:fld>
            <a:endParaRPr lang="en-US" sz="1400">
              <a:solidFill>
                <a:schemeClr val="bg2"/>
              </a:solidFill>
            </a:endParaRPr>
          </a:p>
        </p:txBody>
      </p:sp>
      <p:sp>
        <p:nvSpPr>
          <p:cNvPr id="28675" name="Rectangle 2"/>
          <p:cNvSpPr>
            <a:spLocks noGrp="1" noChangeArrowheads="1"/>
          </p:cNvSpPr>
          <p:nvPr>
            <p:ph type="title"/>
          </p:nvPr>
        </p:nvSpPr>
        <p:spPr>
          <a:xfrm>
            <a:off x="590550" y="277813"/>
            <a:ext cx="7791450" cy="1093787"/>
          </a:xfrm>
        </p:spPr>
        <p:txBody>
          <a:bodyPr/>
          <a:lstStyle/>
          <a:p>
            <a:r>
              <a:rPr lang="en-US">
                <a:sym typeface="Wingdings" pitchFamily="2" charset="2"/>
              </a:rPr>
              <a:t></a:t>
            </a:r>
            <a:r>
              <a:rPr lang="en-US"/>
              <a:t> What indicators to use?</a:t>
            </a:r>
          </a:p>
        </p:txBody>
      </p:sp>
      <p:sp>
        <p:nvSpPr>
          <p:cNvPr id="28676" name="Rectangle 3"/>
          <p:cNvSpPr>
            <a:spLocks noGrp="1" noChangeArrowheads="1"/>
          </p:cNvSpPr>
          <p:nvPr>
            <p:ph type="body" idx="1"/>
          </p:nvPr>
        </p:nvSpPr>
        <p:spPr/>
        <p:txBody>
          <a:bodyPr/>
          <a:lstStyle/>
          <a:p>
            <a:pPr>
              <a:lnSpc>
                <a:spcPct val="90000"/>
              </a:lnSpc>
            </a:pPr>
            <a:r>
              <a:rPr lang="en-US" sz="2800" dirty="0"/>
              <a:t>Annual Debt Service Indicators </a:t>
            </a:r>
          </a:p>
          <a:p>
            <a:pPr lvl="1">
              <a:lnSpc>
                <a:spcPct val="90000"/>
              </a:lnSpc>
            </a:pPr>
            <a:r>
              <a:rPr lang="en-US" sz="2400" dirty="0"/>
              <a:t>Debt service per capita</a:t>
            </a:r>
          </a:p>
          <a:p>
            <a:pPr lvl="1">
              <a:lnSpc>
                <a:spcPct val="90000"/>
              </a:lnSpc>
            </a:pPr>
            <a:r>
              <a:rPr lang="en-US" sz="2400" dirty="0"/>
              <a:t>Debt service per capita as % of personal income per capita</a:t>
            </a:r>
          </a:p>
          <a:p>
            <a:pPr lvl="1">
              <a:lnSpc>
                <a:spcPct val="90000"/>
              </a:lnSpc>
            </a:pPr>
            <a:r>
              <a:rPr lang="en-US" sz="2400" dirty="0"/>
              <a:t>Debt service as % of General Fund revenues</a:t>
            </a:r>
          </a:p>
          <a:p>
            <a:pPr lvl="1">
              <a:lnSpc>
                <a:spcPct val="90000"/>
              </a:lnSpc>
            </a:pPr>
            <a:r>
              <a:rPr lang="en-US" sz="2400" dirty="0"/>
              <a:t>Debt service as % of operating expenditures</a:t>
            </a:r>
          </a:p>
          <a:p>
            <a:pPr lvl="1">
              <a:lnSpc>
                <a:spcPct val="90000"/>
              </a:lnSpc>
            </a:pPr>
            <a:r>
              <a:rPr lang="en-US" sz="2400" dirty="0"/>
              <a:t>Debt service as % of property tax revenue</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73C43F6-55A5-458E-8103-39F6D231A7DB}" type="slidenum">
              <a:rPr lang="en-US" sz="1400" smtClean="0">
                <a:solidFill>
                  <a:schemeClr val="bg2"/>
                </a:solidFill>
              </a:rPr>
              <a:pPr/>
              <a:t>26</a:t>
            </a:fld>
            <a:endParaRPr lang="en-US" sz="1400">
              <a:solidFill>
                <a:schemeClr val="bg2"/>
              </a:solidFill>
            </a:endParaRPr>
          </a:p>
        </p:txBody>
      </p:sp>
      <p:sp>
        <p:nvSpPr>
          <p:cNvPr id="29699" name="Rectangle 2"/>
          <p:cNvSpPr>
            <a:spLocks noGrp="1" noChangeArrowheads="1"/>
          </p:cNvSpPr>
          <p:nvPr>
            <p:ph type="title"/>
          </p:nvPr>
        </p:nvSpPr>
        <p:spPr/>
        <p:txBody>
          <a:bodyPr/>
          <a:lstStyle/>
          <a:p>
            <a:r>
              <a:rPr lang="en-US" sz="4000">
                <a:sym typeface="Wingdings" pitchFamily="2" charset="2"/>
              </a:rPr>
              <a:t> </a:t>
            </a:r>
            <a:r>
              <a:rPr lang="en-US" sz="4000"/>
              <a:t>Developing the benchmark group</a:t>
            </a:r>
          </a:p>
        </p:txBody>
      </p:sp>
      <p:sp>
        <p:nvSpPr>
          <p:cNvPr id="29700" name="Rectangle 3"/>
          <p:cNvSpPr>
            <a:spLocks noGrp="1" noChangeArrowheads="1"/>
          </p:cNvSpPr>
          <p:nvPr>
            <p:ph type="body" idx="1"/>
          </p:nvPr>
        </p:nvSpPr>
        <p:spPr>
          <a:xfrm>
            <a:off x="1143000" y="1790700"/>
            <a:ext cx="7772400" cy="4686300"/>
          </a:xfrm>
        </p:spPr>
        <p:txBody>
          <a:bodyPr/>
          <a:lstStyle/>
          <a:p>
            <a:pPr>
              <a:lnSpc>
                <a:spcPct val="90000"/>
              </a:lnSpc>
            </a:pPr>
            <a:r>
              <a:rPr lang="en-US" sz="2800" dirty="0"/>
              <a:t>Similarity based on key criteria</a:t>
            </a:r>
          </a:p>
          <a:p>
            <a:pPr lvl="1">
              <a:lnSpc>
                <a:spcPct val="90000"/>
              </a:lnSpc>
            </a:pPr>
            <a:r>
              <a:rPr lang="en-US" sz="2400" dirty="0"/>
              <a:t>Form of government</a:t>
            </a:r>
          </a:p>
          <a:p>
            <a:pPr lvl="1">
              <a:lnSpc>
                <a:spcPct val="90000"/>
              </a:lnSpc>
            </a:pPr>
            <a:r>
              <a:rPr lang="en-US" sz="2400" dirty="0"/>
              <a:t>Population size</a:t>
            </a:r>
          </a:p>
          <a:p>
            <a:pPr lvl="1">
              <a:lnSpc>
                <a:spcPct val="90000"/>
              </a:lnSpc>
            </a:pPr>
            <a:r>
              <a:rPr lang="en-US" sz="2400" dirty="0"/>
              <a:t>Demographics: age, income</a:t>
            </a:r>
          </a:p>
          <a:p>
            <a:pPr lvl="1">
              <a:lnSpc>
                <a:spcPct val="90000"/>
              </a:lnSpc>
            </a:pPr>
            <a:r>
              <a:rPr lang="en-US" sz="2400" dirty="0"/>
              <a:t>Geography and weather</a:t>
            </a:r>
          </a:p>
          <a:p>
            <a:pPr lvl="1">
              <a:lnSpc>
                <a:spcPct val="90000"/>
              </a:lnSpc>
            </a:pPr>
            <a:r>
              <a:rPr lang="en-US" sz="2400" dirty="0"/>
              <a:t>Economy</a:t>
            </a:r>
          </a:p>
          <a:p>
            <a:pPr lvl="1">
              <a:lnSpc>
                <a:spcPct val="90000"/>
              </a:lnSpc>
            </a:pPr>
            <a:r>
              <a:rPr lang="en-US" sz="2400" dirty="0"/>
              <a:t>Community characteristics: Central City? Suburb? Rural?</a:t>
            </a:r>
          </a:p>
          <a:p>
            <a:pPr lvl="1">
              <a:lnSpc>
                <a:spcPct val="90000"/>
              </a:lnSpc>
            </a:pPr>
            <a:r>
              <a:rPr lang="en-US" sz="2400" dirty="0"/>
              <a:t>Revenue mix and diversity</a:t>
            </a:r>
          </a:p>
          <a:p>
            <a:pPr lvl="1">
              <a:lnSpc>
                <a:spcPct val="90000"/>
              </a:lnSpc>
            </a:pPr>
            <a:r>
              <a:rPr lang="en-US" sz="2400" dirty="0"/>
              <a:t>Scope of services delivered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942CD8B-A8D8-4DF2-9C63-619E1148D51E}" type="slidenum">
              <a:rPr lang="en-US" sz="1400" smtClean="0">
                <a:solidFill>
                  <a:schemeClr val="bg2"/>
                </a:solidFill>
              </a:rPr>
              <a:pPr/>
              <a:t>27</a:t>
            </a:fld>
            <a:endParaRPr lang="en-US" sz="1400">
              <a:solidFill>
                <a:schemeClr val="bg2"/>
              </a:solidFill>
            </a:endParaRPr>
          </a:p>
        </p:txBody>
      </p:sp>
      <p:sp>
        <p:nvSpPr>
          <p:cNvPr id="30723" name="Rectangle 2"/>
          <p:cNvSpPr>
            <a:spLocks noGrp="1" noChangeArrowheads="1"/>
          </p:cNvSpPr>
          <p:nvPr>
            <p:ph type="title"/>
          </p:nvPr>
        </p:nvSpPr>
        <p:spPr/>
        <p:txBody>
          <a:bodyPr/>
          <a:lstStyle/>
          <a:p>
            <a:r>
              <a:rPr lang="en-US"/>
              <a:t>Using Per Capita Comparisons </a:t>
            </a:r>
          </a:p>
        </p:txBody>
      </p:sp>
      <p:sp>
        <p:nvSpPr>
          <p:cNvPr id="30724" name="Rectangle 4"/>
          <p:cNvSpPr>
            <a:spLocks noGrp="1" noChangeArrowheads="1"/>
          </p:cNvSpPr>
          <p:nvPr>
            <p:ph type="body" sz="half" idx="1"/>
          </p:nvPr>
        </p:nvSpPr>
        <p:spPr>
          <a:xfrm>
            <a:off x="1143000" y="1790700"/>
            <a:ext cx="3810000" cy="4686300"/>
          </a:xfrm>
        </p:spPr>
        <p:txBody>
          <a:bodyPr/>
          <a:lstStyle/>
          <a:p>
            <a:pPr>
              <a:lnSpc>
                <a:spcPct val="90000"/>
              </a:lnSpc>
            </a:pPr>
            <a:r>
              <a:rPr lang="en-US" sz="2400"/>
              <a:t>Simple per capita tempting, but every city has a different story to tell due to:</a:t>
            </a:r>
          </a:p>
          <a:p>
            <a:pPr lvl="1">
              <a:lnSpc>
                <a:spcPct val="90000"/>
              </a:lnSpc>
            </a:pPr>
            <a:r>
              <a:rPr lang="en-US" sz="2200"/>
              <a:t>Service level expectations</a:t>
            </a:r>
          </a:p>
          <a:p>
            <a:pPr lvl="1">
              <a:lnSpc>
                <a:spcPct val="90000"/>
              </a:lnSpc>
            </a:pPr>
            <a:r>
              <a:rPr lang="en-US" sz="2200"/>
              <a:t>Daytime versus resident service population</a:t>
            </a:r>
          </a:p>
          <a:p>
            <a:pPr lvl="1">
              <a:lnSpc>
                <a:spcPct val="90000"/>
              </a:lnSpc>
            </a:pPr>
            <a:r>
              <a:rPr lang="en-US" sz="2200"/>
              <a:t>Fiscal constraints</a:t>
            </a:r>
          </a:p>
          <a:p>
            <a:pPr lvl="1">
              <a:lnSpc>
                <a:spcPct val="90000"/>
              </a:lnSpc>
            </a:pPr>
            <a:r>
              <a:rPr lang="en-US" sz="2200"/>
              <a:t>Community demographics</a:t>
            </a:r>
          </a:p>
          <a:p>
            <a:pPr lvl="1">
              <a:lnSpc>
                <a:spcPct val="90000"/>
              </a:lnSpc>
            </a:pPr>
            <a:r>
              <a:rPr lang="en-US" sz="2200"/>
              <a:t>Geography</a:t>
            </a:r>
          </a:p>
        </p:txBody>
      </p:sp>
      <p:sp>
        <p:nvSpPr>
          <p:cNvPr id="516101" name="Rectangle 5"/>
          <p:cNvSpPr>
            <a:spLocks noGrp="1" noChangeArrowheads="1"/>
          </p:cNvSpPr>
          <p:nvPr>
            <p:ph type="body" sz="half" idx="2"/>
          </p:nvPr>
        </p:nvSpPr>
        <p:spPr>
          <a:xfrm>
            <a:off x="5105400" y="1790700"/>
            <a:ext cx="3810000" cy="2628900"/>
          </a:xfrm>
        </p:spPr>
        <p:txBody>
          <a:bodyPr/>
          <a:lstStyle/>
          <a:p>
            <a:pPr>
              <a:lnSpc>
                <a:spcPct val="90000"/>
              </a:lnSpc>
            </a:pPr>
            <a:r>
              <a:rPr lang="en-US" sz="2400"/>
              <a:t>While imperfect, “per capita” is often the most workable common denominator.</a:t>
            </a:r>
          </a:p>
          <a:p>
            <a:pPr>
              <a:lnSpc>
                <a:spcPct val="90000"/>
              </a:lnSpc>
            </a:pPr>
            <a:r>
              <a:rPr lang="en-US" sz="2400"/>
              <a:t>This means using  benchmark agencies that are similar.</a:t>
            </a:r>
          </a:p>
        </p:txBody>
      </p:sp>
      <p:sp>
        <p:nvSpPr>
          <p:cNvPr id="30726" name="Text Box 6"/>
          <p:cNvSpPr txBox="1">
            <a:spLocks noChangeArrowheads="1"/>
          </p:cNvSpPr>
          <p:nvPr/>
        </p:nvSpPr>
        <p:spPr bwMode="auto">
          <a:xfrm>
            <a:off x="-304800" y="1600200"/>
            <a:ext cx="4114800" cy="427038"/>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sz="22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16101">
                                            <p:txEl>
                                              <p:pRg st="0" end="0"/>
                                            </p:txEl>
                                          </p:spTgt>
                                        </p:tgtEl>
                                        <p:attrNameLst>
                                          <p:attrName>style.visibility</p:attrName>
                                        </p:attrNameLst>
                                      </p:cBhvr>
                                      <p:to>
                                        <p:strVal val="visible"/>
                                      </p:to>
                                    </p:set>
                                    <p:anim calcmode="lin" valueType="num">
                                      <p:cBhvr additive="base">
                                        <p:cTn id="7" dur="500" fill="hold"/>
                                        <p:tgtEl>
                                          <p:spTgt spid="51610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610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16101">
                                            <p:txEl>
                                              <p:pRg st="1" end="1"/>
                                            </p:txEl>
                                          </p:spTgt>
                                        </p:tgtEl>
                                        <p:attrNameLst>
                                          <p:attrName>style.visibility</p:attrName>
                                        </p:attrNameLst>
                                      </p:cBhvr>
                                      <p:to>
                                        <p:strVal val="visible"/>
                                      </p:to>
                                    </p:set>
                                    <p:anim calcmode="lin" valueType="num">
                                      <p:cBhvr additive="base">
                                        <p:cTn id="11" dur="500" fill="hold"/>
                                        <p:tgtEl>
                                          <p:spTgt spid="51610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161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3789163-9FBD-4A4C-9F3C-32806C837C39}" type="slidenum">
              <a:rPr lang="en-US" sz="1400" smtClean="0">
                <a:solidFill>
                  <a:schemeClr val="bg2"/>
                </a:solidFill>
              </a:rPr>
              <a:pPr/>
              <a:t>28</a:t>
            </a:fld>
            <a:endParaRPr lang="en-US" sz="1400" dirty="0">
              <a:solidFill>
                <a:schemeClr val="bg2"/>
              </a:solidFill>
            </a:endParaRPr>
          </a:p>
        </p:txBody>
      </p:sp>
      <p:sp>
        <p:nvSpPr>
          <p:cNvPr id="31747" name="Rectangle 2"/>
          <p:cNvSpPr>
            <a:spLocks noGrp="1" noChangeArrowheads="1"/>
          </p:cNvSpPr>
          <p:nvPr>
            <p:ph type="title"/>
          </p:nvPr>
        </p:nvSpPr>
        <p:spPr>
          <a:xfrm>
            <a:off x="590550" y="266700"/>
            <a:ext cx="8248650" cy="1104900"/>
          </a:xfrm>
        </p:spPr>
        <p:txBody>
          <a:bodyPr/>
          <a:lstStyle/>
          <a:p>
            <a:r>
              <a:rPr lang="en-US" sz="3200"/>
              <a:t>City of SLO Example: Picking Benchmark Cities</a:t>
            </a:r>
          </a:p>
        </p:txBody>
      </p:sp>
      <p:sp>
        <p:nvSpPr>
          <p:cNvPr id="31748" name="Rectangle 3"/>
          <p:cNvSpPr>
            <a:spLocks noGrp="1" noChangeArrowheads="1"/>
          </p:cNvSpPr>
          <p:nvPr>
            <p:ph type="body" sz="half" idx="1"/>
          </p:nvPr>
        </p:nvSpPr>
        <p:spPr>
          <a:xfrm>
            <a:off x="1143000" y="1790700"/>
            <a:ext cx="3810000" cy="4610100"/>
          </a:xfrm>
        </p:spPr>
        <p:txBody>
          <a:bodyPr/>
          <a:lstStyle/>
          <a:p>
            <a:pPr>
              <a:lnSpc>
                <a:spcPct val="80000"/>
              </a:lnSpc>
            </a:pPr>
            <a:r>
              <a:rPr lang="en-US" sz="2400"/>
              <a:t>General Criteria</a:t>
            </a:r>
          </a:p>
          <a:p>
            <a:pPr lvl="1">
              <a:lnSpc>
                <a:spcPct val="80000"/>
              </a:lnSpc>
            </a:pPr>
            <a:r>
              <a:rPr lang="en-US" sz="2200"/>
              <a:t>Full service cities</a:t>
            </a:r>
          </a:p>
          <a:p>
            <a:pPr lvl="1">
              <a:lnSpc>
                <a:spcPct val="80000"/>
              </a:lnSpc>
            </a:pPr>
            <a:r>
              <a:rPr lang="en-US" sz="2200"/>
              <a:t>County seat (or “big” city for their area)</a:t>
            </a:r>
          </a:p>
          <a:p>
            <a:pPr lvl="1">
              <a:lnSpc>
                <a:spcPct val="80000"/>
              </a:lnSpc>
            </a:pPr>
            <a:r>
              <a:rPr lang="en-US" sz="2200"/>
              <a:t>Distinct regional identity</a:t>
            </a:r>
          </a:p>
          <a:p>
            <a:pPr lvl="1">
              <a:lnSpc>
                <a:spcPct val="80000"/>
              </a:lnSpc>
            </a:pPr>
            <a:r>
              <a:rPr lang="en-US" sz="2200"/>
              <a:t>Major employment, commercial, cultural and government centers for their area</a:t>
            </a:r>
          </a:p>
          <a:p>
            <a:pPr lvl="1">
              <a:lnSpc>
                <a:spcPct val="80000"/>
              </a:lnSpc>
            </a:pPr>
            <a:r>
              <a:rPr lang="en-US" sz="2200"/>
              <a:t>“Quality of life” community</a:t>
            </a:r>
          </a:p>
          <a:p>
            <a:pPr lvl="1">
              <a:lnSpc>
                <a:spcPct val="80000"/>
              </a:lnSpc>
            </a:pPr>
            <a:r>
              <a:rPr lang="en-US" sz="2200"/>
              <a:t>Midsize cities: populations range from 30,000 to 100,000</a:t>
            </a:r>
          </a:p>
        </p:txBody>
      </p:sp>
      <p:sp>
        <p:nvSpPr>
          <p:cNvPr id="515076" name="Rectangle 4"/>
          <p:cNvSpPr>
            <a:spLocks noGrp="1" noChangeArrowheads="1"/>
          </p:cNvSpPr>
          <p:nvPr>
            <p:ph type="body" sz="half" idx="2"/>
          </p:nvPr>
        </p:nvSpPr>
        <p:spPr>
          <a:xfrm>
            <a:off x="5105400" y="1790700"/>
            <a:ext cx="3810000" cy="2552700"/>
          </a:xfrm>
        </p:spPr>
        <p:txBody>
          <a:bodyPr/>
          <a:lstStyle/>
          <a:p>
            <a:pPr marL="457200" indent="-457200">
              <a:lnSpc>
                <a:spcPct val="80000"/>
              </a:lnSpc>
            </a:pPr>
            <a:r>
              <a:rPr lang="en-US" sz="2400"/>
              <a:t>And share one or more of the following characteristics</a:t>
            </a:r>
          </a:p>
          <a:p>
            <a:pPr marL="838200" lvl="1" indent="-381000">
              <a:lnSpc>
                <a:spcPct val="80000"/>
              </a:lnSpc>
            </a:pPr>
            <a:r>
              <a:rPr lang="it-IT" sz="2200"/>
              <a:t>Coastal</a:t>
            </a:r>
            <a:endParaRPr lang="en-US" sz="2200"/>
          </a:p>
          <a:p>
            <a:pPr marL="838200" lvl="1" indent="-381000">
              <a:lnSpc>
                <a:spcPct val="80000"/>
              </a:lnSpc>
            </a:pPr>
            <a:r>
              <a:rPr lang="en-US" sz="2200"/>
              <a:t>College town</a:t>
            </a:r>
          </a:p>
          <a:p>
            <a:pPr marL="838200" lvl="1" indent="-381000">
              <a:lnSpc>
                <a:spcPct val="80000"/>
              </a:lnSpc>
            </a:pPr>
            <a:r>
              <a:rPr lang="en-US" sz="2200"/>
              <a:t>Tourism is an important part of the city’s economy</a:t>
            </a:r>
            <a:endParaRPr lang="en-US" sz="2000"/>
          </a:p>
        </p:txBody>
      </p:sp>
      <p:sp>
        <p:nvSpPr>
          <p:cNvPr id="515077" name="Rectangle 5"/>
          <p:cNvSpPr>
            <a:spLocks noChangeArrowheads="1"/>
          </p:cNvSpPr>
          <p:nvPr/>
        </p:nvSpPr>
        <p:spPr bwMode="auto">
          <a:xfrm>
            <a:off x="5181600" y="4648200"/>
            <a:ext cx="3429000"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chemeClr val="hlink"/>
              </a:buClr>
              <a:buSzPct val="75000"/>
              <a:buFont typeface="Wingdings" pitchFamily="2" charset="2"/>
              <a:buChar char="n"/>
            </a:pPr>
            <a:r>
              <a:rPr lang="en-US" sz="2000" b="1">
                <a:solidFill>
                  <a:schemeClr val="bg1"/>
                </a:solidFill>
              </a:rPr>
              <a:t>Davis, Monterey, Napa, Palm Springs, </a:t>
            </a:r>
            <a:r>
              <a:rPr lang="it-IT" sz="2000" b="1">
                <a:solidFill>
                  <a:schemeClr val="bg1"/>
                </a:solidFill>
              </a:rPr>
              <a:t>Santa Barbara, Santa Cruz, Ventura</a:t>
            </a:r>
          </a:p>
          <a:p>
            <a:pPr marL="342900" indent="-342900">
              <a:spcBef>
                <a:spcPct val="20000"/>
              </a:spcBef>
              <a:buClr>
                <a:schemeClr val="hlink"/>
              </a:buClr>
              <a:buSzPct val="75000"/>
              <a:buFont typeface="Wingdings" pitchFamily="2" charset="2"/>
              <a:buChar char="n"/>
            </a:pPr>
            <a:r>
              <a:rPr lang="it-IT" sz="2000" b="1">
                <a:solidFill>
                  <a:schemeClr val="bg1"/>
                </a:solidFill>
              </a:rPr>
              <a:t>Santa Maria</a:t>
            </a:r>
            <a:r>
              <a:rPr lang="it-IT" sz="1800" b="1">
                <a:solidFill>
                  <a:schemeClr val="bg1"/>
                </a:solidFill>
              </a:rPr>
              <a:t> </a:t>
            </a:r>
            <a:endParaRPr lang="en-US" sz="1800" b="1">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515076">
                                            <p:txEl>
                                              <p:pRg st="0" end="0"/>
                                            </p:txEl>
                                          </p:spTgt>
                                        </p:tgtEl>
                                        <p:attrNameLst>
                                          <p:attrName>style.visibility</p:attrName>
                                        </p:attrNameLst>
                                      </p:cBhvr>
                                      <p:to>
                                        <p:strVal val="visible"/>
                                      </p:to>
                                    </p:set>
                                    <p:anim calcmode="lin" valueType="num">
                                      <p:cBhvr additive="base">
                                        <p:cTn id="7" dur="500" fill="hold"/>
                                        <p:tgtEl>
                                          <p:spTgt spid="5150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507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15076">
                                            <p:txEl>
                                              <p:pRg st="1" end="1"/>
                                            </p:txEl>
                                          </p:spTgt>
                                        </p:tgtEl>
                                        <p:attrNameLst>
                                          <p:attrName>style.visibility</p:attrName>
                                        </p:attrNameLst>
                                      </p:cBhvr>
                                      <p:to>
                                        <p:strVal val="visible"/>
                                      </p:to>
                                    </p:set>
                                    <p:anim calcmode="lin" valueType="num">
                                      <p:cBhvr additive="base">
                                        <p:cTn id="11" dur="500" fill="hold"/>
                                        <p:tgtEl>
                                          <p:spTgt spid="51507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1507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15076">
                                            <p:txEl>
                                              <p:pRg st="2" end="2"/>
                                            </p:txEl>
                                          </p:spTgt>
                                        </p:tgtEl>
                                        <p:attrNameLst>
                                          <p:attrName>style.visibility</p:attrName>
                                        </p:attrNameLst>
                                      </p:cBhvr>
                                      <p:to>
                                        <p:strVal val="visible"/>
                                      </p:to>
                                    </p:set>
                                    <p:anim calcmode="lin" valueType="num">
                                      <p:cBhvr additive="base">
                                        <p:cTn id="15" dur="500" fill="hold"/>
                                        <p:tgtEl>
                                          <p:spTgt spid="51507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1507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515076">
                                            <p:txEl>
                                              <p:pRg st="3" end="3"/>
                                            </p:txEl>
                                          </p:spTgt>
                                        </p:tgtEl>
                                        <p:attrNameLst>
                                          <p:attrName>style.visibility</p:attrName>
                                        </p:attrNameLst>
                                      </p:cBhvr>
                                      <p:to>
                                        <p:strVal val="visible"/>
                                      </p:to>
                                    </p:set>
                                    <p:anim calcmode="lin" valueType="num">
                                      <p:cBhvr additive="base">
                                        <p:cTn id="19" dur="500" fill="hold"/>
                                        <p:tgtEl>
                                          <p:spTgt spid="51507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507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15077"/>
                                        </p:tgtEl>
                                        <p:attrNameLst>
                                          <p:attrName>style.visibility</p:attrName>
                                        </p:attrNameLst>
                                      </p:cBhvr>
                                      <p:to>
                                        <p:strVal val="visible"/>
                                      </p:to>
                                    </p:set>
                                    <p:anim calcmode="lin" valueType="num">
                                      <p:cBhvr additive="base">
                                        <p:cTn id="25" dur="500" fill="hold"/>
                                        <p:tgtEl>
                                          <p:spTgt spid="515077"/>
                                        </p:tgtEl>
                                        <p:attrNameLst>
                                          <p:attrName>ppt_x</p:attrName>
                                        </p:attrNameLst>
                                      </p:cBhvr>
                                      <p:tavLst>
                                        <p:tav tm="0">
                                          <p:val>
                                            <p:strVal val="1+#ppt_w/2"/>
                                          </p:val>
                                        </p:tav>
                                        <p:tav tm="100000">
                                          <p:val>
                                            <p:strVal val="#ppt_x"/>
                                          </p:val>
                                        </p:tav>
                                      </p:tavLst>
                                    </p:anim>
                                    <p:anim calcmode="lin" valueType="num">
                                      <p:cBhvr additive="base">
                                        <p:cTn id="26" dur="500" fill="hold"/>
                                        <p:tgtEl>
                                          <p:spTgt spid="515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Pretty cool result …</a:t>
            </a:r>
          </a:p>
        </p:txBody>
      </p:sp>
      <p:sp>
        <p:nvSpPr>
          <p:cNvPr id="4"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3789163-9FBD-4A4C-9F3C-32806C837C39}" type="slidenum">
              <a:rPr lang="en-US" sz="1400" smtClean="0">
                <a:solidFill>
                  <a:schemeClr val="bg2"/>
                </a:solidFill>
              </a:rPr>
              <a:pPr/>
              <a:t>29</a:t>
            </a:fld>
            <a:endParaRPr lang="en-US" sz="1400" dirty="0">
              <a:solidFill>
                <a:schemeClr val="bg2"/>
              </a:solidFill>
            </a:endParaRPr>
          </a:p>
        </p:txBody>
      </p:sp>
      <p:pic>
        <p:nvPicPr>
          <p:cNvPr id="139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2133600"/>
            <a:ext cx="829582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715896"/>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a:t>No Immunity from Business Cycles</a:t>
            </a:r>
          </a:p>
        </p:txBody>
      </p:sp>
      <p:pic>
        <p:nvPicPr>
          <p:cNvPr id="614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975" y="2292350"/>
            <a:ext cx="7627938"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eform 10"/>
          <p:cNvSpPr/>
          <p:nvPr/>
        </p:nvSpPr>
        <p:spPr>
          <a:xfrm>
            <a:off x="6762750" y="3582988"/>
            <a:ext cx="1778000" cy="2235200"/>
          </a:xfrm>
          <a:custGeom>
            <a:avLst/>
            <a:gdLst>
              <a:gd name="connsiteX0" fmla="*/ 0 w 1915064"/>
              <a:gd name="connsiteY0" fmla="*/ 0 h 2783554"/>
              <a:gd name="connsiteX1" fmla="*/ 1104181 w 1915064"/>
              <a:gd name="connsiteY1" fmla="*/ 2777706 h 2783554"/>
              <a:gd name="connsiteX2" fmla="*/ 1915064 w 1915064"/>
              <a:gd name="connsiteY2" fmla="*/ 586597 h 2783554"/>
              <a:gd name="connsiteX0" fmla="*/ 0 w 1808671"/>
              <a:gd name="connsiteY0" fmla="*/ 0 h 2801421"/>
              <a:gd name="connsiteX1" fmla="*/ 1104181 w 1808671"/>
              <a:gd name="connsiteY1" fmla="*/ 2777706 h 2801421"/>
              <a:gd name="connsiteX2" fmla="*/ 1808671 w 1808671"/>
              <a:gd name="connsiteY2" fmla="*/ 1028690 h 2801421"/>
              <a:gd name="connsiteX0" fmla="*/ 0 w 1763075"/>
              <a:gd name="connsiteY0" fmla="*/ 0 h 2823127"/>
              <a:gd name="connsiteX1" fmla="*/ 1104181 w 1763075"/>
              <a:gd name="connsiteY1" fmla="*/ 2777706 h 2823127"/>
              <a:gd name="connsiteX2" fmla="*/ 1763075 w 1763075"/>
              <a:gd name="connsiteY2" fmla="*/ 1290672 h 2823127"/>
              <a:gd name="connsiteX0" fmla="*/ 0 w 1671881"/>
              <a:gd name="connsiteY0" fmla="*/ 0 h 2513683"/>
              <a:gd name="connsiteX1" fmla="*/ 1012987 w 1671881"/>
              <a:gd name="connsiteY1" fmla="*/ 2482977 h 2513683"/>
              <a:gd name="connsiteX2" fmla="*/ 1671881 w 1671881"/>
              <a:gd name="connsiteY2" fmla="*/ 995943 h 2513683"/>
              <a:gd name="connsiteX0" fmla="*/ 0 w 1641484"/>
              <a:gd name="connsiteY0" fmla="*/ 0 h 2513683"/>
              <a:gd name="connsiteX1" fmla="*/ 982590 w 1641484"/>
              <a:gd name="connsiteY1" fmla="*/ 2482977 h 2513683"/>
              <a:gd name="connsiteX2" fmla="*/ 1641484 w 1641484"/>
              <a:gd name="connsiteY2" fmla="*/ 995943 h 2513683"/>
              <a:gd name="connsiteX0" fmla="*/ 0 w 1565489"/>
              <a:gd name="connsiteY0" fmla="*/ 0 h 2120811"/>
              <a:gd name="connsiteX1" fmla="*/ 906595 w 1565489"/>
              <a:gd name="connsiteY1" fmla="*/ 2106379 h 2120811"/>
              <a:gd name="connsiteX2" fmla="*/ 1565489 w 1565489"/>
              <a:gd name="connsiteY2" fmla="*/ 619345 h 2120811"/>
            </a:gdLst>
            <a:ahLst/>
            <a:cxnLst>
              <a:cxn ang="0">
                <a:pos x="connsiteX0" y="connsiteY0"/>
              </a:cxn>
              <a:cxn ang="0">
                <a:pos x="connsiteX1" y="connsiteY1"/>
              </a:cxn>
              <a:cxn ang="0">
                <a:pos x="connsiteX2" y="connsiteY2"/>
              </a:cxn>
            </a:cxnLst>
            <a:rect l="l" t="t" r="r" b="b"/>
            <a:pathLst>
              <a:path w="1565489" h="2120811">
                <a:moveTo>
                  <a:pt x="0" y="0"/>
                </a:moveTo>
                <a:cubicBezTo>
                  <a:pt x="392502" y="1339970"/>
                  <a:pt x="645680" y="2003155"/>
                  <a:pt x="906595" y="2106379"/>
                </a:cubicBezTo>
                <a:cubicBezTo>
                  <a:pt x="1167510" y="2209603"/>
                  <a:pt x="1319636" y="1763782"/>
                  <a:pt x="1565489" y="619345"/>
                </a:cubicBezTo>
              </a:path>
            </a:pathLst>
          </a:cu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50125" y="2828925"/>
            <a:ext cx="1069975" cy="131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63550" y="2828925"/>
            <a:ext cx="8231188" cy="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0375" y="3752850"/>
            <a:ext cx="8232775" cy="0"/>
          </a:xfrm>
          <a:prstGeom prst="line">
            <a:avLst/>
          </a:prstGeom>
          <a:ln w="38100">
            <a:solidFill>
              <a:srgbClr val="990033"/>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1671638" y="4700588"/>
            <a:ext cx="4900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3200"/>
              <a:t>But can modulate swings and improve recovery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p:txBody>
          <a:bodyPr/>
          <a:lstStyle/>
          <a:p>
            <a:r>
              <a:rPr lang="en-US"/>
              <a:t>Structured Approach Example</a:t>
            </a:r>
          </a:p>
        </p:txBody>
      </p:sp>
      <p:sp>
        <p:nvSpPr>
          <p:cNvPr id="7" name="Content Placeholder 6"/>
          <p:cNvSpPr>
            <a:spLocks noGrp="1"/>
          </p:cNvSpPr>
          <p:nvPr>
            <p:ph idx="1"/>
          </p:nvPr>
        </p:nvSpPr>
        <p:spPr>
          <a:xfrm>
            <a:off x="1143000" y="1790700"/>
            <a:ext cx="7772400" cy="4762500"/>
          </a:xfrm>
        </p:spPr>
        <p:txBody>
          <a:bodyPr/>
          <a:lstStyle/>
          <a:p>
            <a:pPr>
              <a:defRPr/>
            </a:pPr>
            <a:r>
              <a:rPr lang="en-US" dirty="0"/>
              <a:t>City of Capitola</a:t>
            </a:r>
          </a:p>
          <a:p>
            <a:pPr lvl="1">
              <a:defRPr/>
            </a:pPr>
            <a:r>
              <a:rPr lang="en-US" sz="2400" dirty="0">
                <a:ea typeface="+mn-ea"/>
                <a:cs typeface="+mn-cs"/>
              </a:rPr>
              <a:t>Population between 3,500 and 25,000</a:t>
            </a:r>
          </a:p>
          <a:p>
            <a:pPr lvl="1">
              <a:defRPr/>
            </a:pPr>
            <a:r>
              <a:rPr lang="en-US" sz="2400" dirty="0">
                <a:ea typeface="+mn-ea"/>
                <a:cs typeface="+mn-cs"/>
              </a:rPr>
              <a:t>“Sense of place/quality of life” community</a:t>
            </a:r>
          </a:p>
          <a:p>
            <a:pPr lvl="1">
              <a:defRPr/>
            </a:pPr>
            <a:r>
              <a:rPr lang="en-US" sz="2400" dirty="0">
                <a:ea typeface="+mn-ea"/>
                <a:cs typeface="+mn-cs"/>
              </a:rPr>
              <a:t>Coastal location</a:t>
            </a:r>
          </a:p>
          <a:p>
            <a:pPr lvl="1">
              <a:defRPr/>
            </a:pPr>
            <a:r>
              <a:rPr lang="en-US" sz="2400" dirty="0">
                <a:ea typeface="+mn-ea"/>
                <a:cs typeface="+mn-cs"/>
              </a:rPr>
              <a:t>Tourism important (but not large) part of economy</a:t>
            </a:r>
          </a:p>
          <a:p>
            <a:pPr lvl="1">
              <a:defRPr/>
            </a:pPr>
            <a:r>
              <a:rPr lang="en-US" sz="2400" dirty="0">
                <a:ea typeface="+mn-ea"/>
                <a:cs typeface="+mn-cs"/>
              </a:rPr>
              <a:t>Similar scope of services (“hybrid delivery”)</a:t>
            </a:r>
          </a:p>
          <a:p>
            <a:pPr lvl="2">
              <a:defRPr/>
            </a:pPr>
            <a:r>
              <a:rPr lang="en-US" sz="2200" dirty="0">
                <a:ea typeface="+mn-ea"/>
                <a:cs typeface="+mn-cs"/>
              </a:rPr>
              <a:t>Provides police and parks &amp; recreation</a:t>
            </a:r>
          </a:p>
          <a:p>
            <a:pPr lvl="2">
              <a:defRPr/>
            </a:pPr>
            <a:r>
              <a:rPr lang="en-US" sz="2200" dirty="0">
                <a:ea typeface="+mn-ea"/>
                <a:cs typeface="+mn-cs"/>
              </a:rPr>
              <a:t>Does not provide fire, library or enterprise services </a:t>
            </a:r>
            <a:r>
              <a:rPr lang="en-US" sz="2200" dirty="0"/>
              <a:t>like water, sewer, transit, harbors or airports</a:t>
            </a:r>
          </a:p>
          <a:p>
            <a:pPr lvl="1">
              <a:defRPr/>
            </a:pPr>
            <a:r>
              <a:rPr lang="en-US" sz="2400" dirty="0"/>
              <a:t>Reputation for being well-managed/well-governed </a:t>
            </a:r>
          </a:p>
        </p:txBody>
      </p:sp>
      <p:sp>
        <p:nvSpPr>
          <p:cNvPr id="3277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88EB49A-FC79-455D-8783-452AF510A525}" type="slidenum">
              <a:rPr lang="en-US" sz="1400" smtClean="0">
                <a:solidFill>
                  <a:schemeClr val="bg2"/>
                </a:solidFill>
              </a:rPr>
              <a:pPr/>
              <a:t>30</a:t>
            </a:fld>
            <a:endParaRPr lang="en-US" sz="1400">
              <a:solidFill>
                <a:schemeClr val="bg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 calcmode="lin" valueType="num">
                                      <p:cBhvr additive="base">
                                        <p:cTn id="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590550" y="266700"/>
            <a:ext cx="8248650" cy="1104900"/>
          </a:xfrm>
        </p:spPr>
        <p:txBody>
          <a:bodyPr/>
          <a:lstStyle/>
          <a:p>
            <a:r>
              <a:rPr lang="en-US" sz="4000"/>
              <a:t>Step 1: Population, Location, Tourism</a:t>
            </a:r>
          </a:p>
        </p:txBody>
      </p:sp>
      <p:sp>
        <p:nvSpPr>
          <p:cNvPr id="33795"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20879B5-B871-46F8-84E6-EAB625FE5086}" type="slidenum">
              <a:rPr lang="en-US" sz="1400" smtClean="0">
                <a:solidFill>
                  <a:schemeClr val="bg2"/>
                </a:solidFill>
              </a:rPr>
              <a:pPr/>
              <a:t>31</a:t>
            </a:fld>
            <a:endParaRPr lang="en-US" sz="1400">
              <a:solidFill>
                <a:schemeClr val="bg2"/>
              </a:solidFill>
            </a:endParaRPr>
          </a:p>
        </p:txBody>
      </p:sp>
      <p:pic>
        <p:nvPicPr>
          <p:cNvPr id="3379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676400"/>
            <a:ext cx="8382000" cy="4541838"/>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304800"/>
            <a:ext cx="7791450" cy="1104900"/>
          </a:xfrm>
        </p:spPr>
        <p:txBody>
          <a:bodyPr/>
          <a:lstStyle/>
          <a:p>
            <a:r>
              <a:rPr lang="en-US" dirty="0"/>
              <a:t>State of California Resources</a:t>
            </a:r>
          </a:p>
        </p:txBody>
      </p:sp>
      <p:sp>
        <p:nvSpPr>
          <p:cNvPr id="3" name="Content Placeholder 2"/>
          <p:cNvSpPr>
            <a:spLocks noGrp="1"/>
          </p:cNvSpPr>
          <p:nvPr>
            <p:ph idx="1"/>
          </p:nvPr>
        </p:nvSpPr>
        <p:spPr>
          <a:xfrm>
            <a:off x="4458200" y="1617050"/>
            <a:ext cx="4228599" cy="4783750"/>
          </a:xfrm>
        </p:spPr>
        <p:txBody>
          <a:bodyPr/>
          <a:lstStyle/>
          <a:p>
            <a:r>
              <a:rPr lang="en-US" sz="2800" dirty="0"/>
              <a:t>Demographic Research Unit</a:t>
            </a:r>
            <a:endParaRPr lang="en-US" sz="2800" dirty="0">
              <a:hlinkClick r:id="rId2"/>
            </a:endParaRPr>
          </a:p>
          <a:p>
            <a:pPr lvl="1"/>
            <a:r>
              <a:rPr lang="en-US" sz="2000" dirty="0">
                <a:hlinkClick r:id="rId2"/>
              </a:rPr>
              <a:t>http://www.dof.ca.gov/research/demographic/Estimates</a:t>
            </a:r>
          </a:p>
          <a:p>
            <a:pPr marL="457200" lvl="1" indent="0">
              <a:buNone/>
            </a:pPr>
            <a:endParaRPr lang="en-US" sz="2000" dirty="0">
              <a:hlinkClick r:id="rId2"/>
            </a:endParaRPr>
          </a:p>
          <a:p>
            <a:r>
              <a:rPr lang="en-US" sz="2800" dirty="0"/>
              <a:t>State Controller’s Reports</a:t>
            </a:r>
          </a:p>
          <a:p>
            <a:pPr lvl="1"/>
            <a:r>
              <a:rPr lang="en-US" sz="2000" dirty="0">
                <a:hlinkClick r:id="rId2"/>
              </a:rPr>
              <a:t>http://www.sco.ca.gov/ard_locrep_annual_financial.html</a:t>
            </a:r>
            <a:endParaRPr lang="en-US" sz="2000" dirty="0"/>
          </a:p>
          <a:p>
            <a:endParaRPr lang="en-US" sz="2400" dirty="0"/>
          </a:p>
        </p:txBody>
      </p:sp>
      <p:sp>
        <p:nvSpPr>
          <p:cNvPr id="4" name="Slide Number Placeholder 3"/>
          <p:cNvSpPr>
            <a:spLocks noGrp="1"/>
          </p:cNvSpPr>
          <p:nvPr>
            <p:ph type="sldNum" sz="quarter" idx="11"/>
          </p:nvPr>
        </p:nvSpPr>
        <p:spPr/>
        <p:txBody>
          <a:bodyPr/>
          <a:lstStyle/>
          <a:p>
            <a:pPr>
              <a:defRPr/>
            </a:pPr>
            <a:fld id="{A6B09292-1EBC-4E01-ABE3-E18CEC5E01D8}" type="slidenum">
              <a:rPr lang="en-US" smtClean="0"/>
              <a:pPr>
                <a:defRPr/>
              </a:pPr>
              <a:t>32</a:t>
            </a:fld>
            <a:endParaRPr lang="en-US"/>
          </a:p>
        </p:txBody>
      </p:sp>
      <p:pic>
        <p:nvPicPr>
          <p:cNvPr id="6" name="Picture 5"/>
          <p:cNvPicPr>
            <a:picLocks noChangeAspect="1"/>
          </p:cNvPicPr>
          <p:nvPr/>
        </p:nvPicPr>
        <p:blipFill rotWithShape="1">
          <a:blip r:embed="rId3"/>
          <a:srcRect l="6595" t="2749" r="20748" b="13388"/>
          <a:stretch/>
        </p:blipFill>
        <p:spPr>
          <a:xfrm>
            <a:off x="590550" y="4020490"/>
            <a:ext cx="3452061" cy="2380310"/>
          </a:xfrm>
          <a:prstGeom prst="rect">
            <a:avLst/>
          </a:prstGeom>
          <a:ln>
            <a:solidFill>
              <a:schemeClr val="tx1"/>
            </a:solidFill>
          </a:ln>
        </p:spPr>
      </p:pic>
      <p:pic>
        <p:nvPicPr>
          <p:cNvPr id="7" name="Picture 6"/>
          <p:cNvPicPr>
            <a:picLocks noChangeAspect="1"/>
          </p:cNvPicPr>
          <p:nvPr/>
        </p:nvPicPr>
        <p:blipFill rotWithShape="1">
          <a:blip r:embed="rId4"/>
          <a:srcRect l="13462" t="370" r="12895" b="16113"/>
          <a:stretch/>
        </p:blipFill>
        <p:spPr>
          <a:xfrm>
            <a:off x="590550" y="1685166"/>
            <a:ext cx="3452061" cy="2201034"/>
          </a:xfrm>
          <a:prstGeom prst="rect">
            <a:avLst/>
          </a:prstGeom>
          <a:ln>
            <a:solidFill>
              <a:schemeClr val="tx1"/>
            </a:solidFill>
          </a:ln>
        </p:spPr>
      </p:pic>
    </p:spTree>
    <p:extLst>
      <p:ext uri="{BB962C8B-B14F-4D97-AF65-F5344CB8AC3E}">
        <p14:creationId xmlns:p14="http://schemas.microsoft.com/office/powerpoint/2010/main" val="246992333"/>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Step 2: Service Scope</a:t>
            </a:r>
          </a:p>
        </p:txBody>
      </p:sp>
      <p:sp>
        <p:nvSpPr>
          <p:cNvPr id="34819"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7EF7610-2142-4FE4-8449-FF4798D7B80D}" type="slidenum">
              <a:rPr lang="en-US" sz="1400" smtClean="0">
                <a:solidFill>
                  <a:schemeClr val="bg2"/>
                </a:solidFill>
              </a:rPr>
              <a:pPr/>
              <a:t>33</a:t>
            </a:fld>
            <a:endParaRPr lang="en-US" sz="1400">
              <a:solidFill>
                <a:schemeClr val="bg2"/>
              </a:solidFill>
            </a:endParaRPr>
          </a:p>
        </p:txBody>
      </p:sp>
      <p:pic>
        <p:nvPicPr>
          <p:cNvPr id="3482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143000"/>
            <a:ext cx="8686800" cy="483235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Step 3. Finalists</a:t>
            </a:r>
          </a:p>
        </p:txBody>
      </p:sp>
      <p:sp>
        <p:nvSpPr>
          <p:cNvPr id="35843"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52A1DBC-B93C-49F4-8376-C7AF4CDD9832}" type="slidenum">
              <a:rPr lang="en-US" sz="1400" smtClean="0">
                <a:solidFill>
                  <a:schemeClr val="bg2"/>
                </a:solidFill>
              </a:rPr>
              <a:pPr/>
              <a:t>34</a:t>
            </a:fld>
            <a:endParaRPr lang="en-US" sz="1400">
              <a:solidFill>
                <a:schemeClr val="bg2"/>
              </a:solidFill>
            </a:endParaRPr>
          </a:p>
        </p:txBody>
      </p:sp>
      <p:pic>
        <p:nvPicPr>
          <p:cNvPr id="3584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89038"/>
            <a:ext cx="9144000" cy="4127500"/>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0550" y="266700"/>
            <a:ext cx="8324850" cy="1104900"/>
          </a:xfrm>
        </p:spPr>
        <p:txBody>
          <a:bodyPr/>
          <a:lstStyle/>
          <a:p>
            <a:r>
              <a:rPr lang="en-US" dirty="0"/>
              <a:t>Pretty cool result in Capitola, too … </a:t>
            </a:r>
          </a:p>
        </p:txBody>
      </p:sp>
      <p:sp>
        <p:nvSpPr>
          <p:cNvPr id="4" name="Slide Number Placeholder 3"/>
          <p:cNvSpPr>
            <a:spLocks noGrp="1"/>
          </p:cNvSpPr>
          <p:nvPr>
            <p:ph type="sldNum" sz="quarter" idx="11"/>
          </p:nvPr>
        </p:nvSpPr>
        <p:spPr/>
        <p:txBody>
          <a:bodyPr/>
          <a:lstStyle/>
          <a:p>
            <a:pPr>
              <a:defRPr/>
            </a:pPr>
            <a:fld id="{A6B09292-1EBC-4E01-ABE3-E18CEC5E01D8}" type="slidenum">
              <a:rPr lang="en-US" smtClean="0"/>
              <a:pPr>
                <a:defRPr/>
              </a:pPr>
              <a:t>35</a:t>
            </a:fld>
            <a:endParaRPr lang="en-US"/>
          </a:p>
        </p:txBody>
      </p:sp>
      <p:pic>
        <p:nvPicPr>
          <p:cNvPr id="9" name="Picture 8"/>
          <p:cNvPicPr>
            <a:picLocks noChangeAspect="1"/>
          </p:cNvPicPr>
          <p:nvPr/>
        </p:nvPicPr>
        <p:blipFill rotWithShape="1">
          <a:blip r:embed="rId2"/>
          <a:srcRect l="11793" t="20329" r="39120" b="9501"/>
          <a:stretch/>
        </p:blipFill>
        <p:spPr>
          <a:xfrm>
            <a:off x="2133600" y="1782764"/>
            <a:ext cx="6019800" cy="4837917"/>
          </a:xfrm>
          <a:prstGeom prst="rect">
            <a:avLst/>
          </a:prstGeom>
          <a:ln>
            <a:solidFill>
              <a:schemeClr val="tx1"/>
            </a:solidFill>
          </a:ln>
        </p:spPr>
      </p:pic>
    </p:spTree>
    <p:extLst>
      <p:ext uri="{BB962C8B-B14F-4D97-AF65-F5344CB8AC3E}">
        <p14:creationId xmlns:p14="http://schemas.microsoft.com/office/powerpoint/2010/main" val="934485526"/>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3B8EFA0-4D19-4E31-8275-F0D992F6546E}" type="slidenum">
              <a:rPr lang="en-US" sz="1400" smtClean="0">
                <a:solidFill>
                  <a:schemeClr val="bg2"/>
                </a:solidFill>
              </a:rPr>
              <a:pPr/>
              <a:t>36</a:t>
            </a:fld>
            <a:endParaRPr lang="en-US" sz="1400">
              <a:solidFill>
                <a:schemeClr val="bg2"/>
              </a:solidFill>
            </a:endParaRPr>
          </a:p>
        </p:txBody>
      </p:sp>
      <p:sp>
        <p:nvSpPr>
          <p:cNvPr id="36867" name="Rectangle 4"/>
          <p:cNvSpPr>
            <a:spLocks noGrp="1" noChangeArrowheads="1"/>
          </p:cNvSpPr>
          <p:nvPr>
            <p:ph type="title"/>
          </p:nvPr>
        </p:nvSpPr>
        <p:spPr/>
        <p:txBody>
          <a:bodyPr/>
          <a:lstStyle/>
          <a:p>
            <a:r>
              <a:rPr lang="en-US"/>
              <a:t>Conduct Benchmark Analysis</a:t>
            </a:r>
          </a:p>
        </p:txBody>
      </p:sp>
      <p:sp>
        <p:nvSpPr>
          <p:cNvPr id="427013" name="Rectangle 5"/>
          <p:cNvSpPr>
            <a:spLocks noGrp="1" noChangeArrowheads="1"/>
          </p:cNvSpPr>
          <p:nvPr>
            <p:ph type="body" idx="1"/>
          </p:nvPr>
        </p:nvSpPr>
        <p:spPr>
          <a:xfrm>
            <a:off x="1143000" y="1790700"/>
            <a:ext cx="7772400" cy="4533900"/>
          </a:xfrm>
        </p:spPr>
        <p:txBody>
          <a:bodyPr/>
          <a:lstStyle/>
          <a:p>
            <a:r>
              <a:rPr lang="en-US" sz="2400"/>
              <a:t>Review most recent CAFR from benchmark agencies</a:t>
            </a:r>
          </a:p>
          <a:p>
            <a:pPr lvl="1"/>
            <a:r>
              <a:rPr lang="en-US" sz="2400" i="1"/>
              <a:t>Likely to include most (if not all) of the needed information</a:t>
            </a:r>
          </a:p>
          <a:p>
            <a:r>
              <a:rPr lang="en-US" sz="2400"/>
              <a:t>Develop indicators for your agency and the benchmark group</a:t>
            </a:r>
          </a:p>
          <a:p>
            <a:r>
              <a:rPr lang="en-US" sz="2400"/>
              <a:t>Calculate group mean and/or median based on key indicators</a:t>
            </a:r>
          </a:p>
          <a:p>
            <a:r>
              <a:rPr lang="en-US" sz="2400"/>
              <a:t>Evaluate the rank/position of your agency to the benchmark group median/mean</a:t>
            </a:r>
          </a:p>
          <a:p>
            <a:pPr lvl="1"/>
            <a:r>
              <a:rPr lang="en-US" sz="2400" i="1"/>
              <a:t>High? low? Goldilocks?</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7013">
                                            <p:txEl>
                                              <p:pRg st="5" end="5"/>
                                            </p:txEl>
                                          </p:spTgt>
                                        </p:tgtEl>
                                        <p:attrNameLst>
                                          <p:attrName>style.visibility</p:attrName>
                                        </p:attrNameLst>
                                      </p:cBhvr>
                                      <p:to>
                                        <p:strVal val="visible"/>
                                      </p:to>
                                    </p:set>
                                    <p:anim calcmode="lin" valueType="num">
                                      <p:cBhvr additive="base">
                                        <p:cTn id="7" dur="500" fill="hold"/>
                                        <p:tgtEl>
                                          <p:spTgt spid="42701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70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7B63C53-8E65-4CB6-AE2E-C022B3BDD0F6}" type="slidenum">
              <a:rPr lang="en-US" sz="1400" smtClean="0">
                <a:solidFill>
                  <a:schemeClr val="bg2"/>
                </a:solidFill>
              </a:rPr>
              <a:pPr/>
              <a:t>37</a:t>
            </a:fld>
            <a:endParaRPr lang="en-US" sz="1400">
              <a:solidFill>
                <a:schemeClr val="bg2"/>
              </a:solidFill>
            </a:endParaRP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838200"/>
            <a:ext cx="8305800" cy="5565775"/>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3"/>
          <p:cNvSpPr>
            <a:spLocks noGrp="1" noChangeArrowheads="1"/>
          </p:cNvSpPr>
          <p:nvPr>
            <p:ph type="title"/>
          </p:nvPr>
        </p:nvSpPr>
        <p:spPr>
          <a:xfrm>
            <a:off x="533400" y="266700"/>
            <a:ext cx="7848600" cy="495300"/>
          </a:xfrm>
        </p:spPr>
        <p:txBody>
          <a:bodyPr/>
          <a:lstStyle/>
          <a:p>
            <a:r>
              <a:rPr lang="en-US" sz="3200"/>
              <a:t>Sample Net Direct Debt Per Capita</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91E2399-C83B-4C80-9011-A2941C7AB2E4}" type="slidenum">
              <a:rPr lang="en-US" sz="1400" smtClean="0">
                <a:solidFill>
                  <a:schemeClr val="bg2"/>
                </a:solidFill>
              </a:rPr>
              <a:pPr/>
              <a:t>38</a:t>
            </a:fld>
            <a:endParaRPr lang="en-US" sz="1400">
              <a:solidFill>
                <a:schemeClr val="bg2"/>
              </a:solidFill>
            </a:endParaRP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838200"/>
            <a:ext cx="8305800" cy="5510213"/>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Rectangle 3"/>
          <p:cNvSpPr>
            <a:spLocks noChangeArrowheads="1"/>
          </p:cNvSpPr>
          <p:nvPr/>
        </p:nvSpPr>
        <p:spPr bwMode="auto">
          <a:xfrm>
            <a:off x="533400" y="266700"/>
            <a:ext cx="8305800" cy="495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r>
              <a:rPr lang="en-US" sz="3200">
                <a:solidFill>
                  <a:schemeClr val="tx2"/>
                </a:solidFill>
                <a:latin typeface="Times New Roman" pitchFamily="18" charset="0"/>
              </a:rPr>
              <a:t>Sample Annual Debt Service as % of Revenues</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D7BE4BD-16EF-493E-9482-9B480EB8F6E8}" type="slidenum">
              <a:rPr lang="en-US" sz="1400" smtClean="0">
                <a:solidFill>
                  <a:schemeClr val="bg2"/>
                </a:solidFill>
              </a:rPr>
              <a:pPr/>
              <a:t>39</a:t>
            </a:fld>
            <a:endParaRPr lang="en-US" sz="1400">
              <a:solidFill>
                <a:schemeClr val="bg2"/>
              </a:solidFill>
            </a:endParaRPr>
          </a:p>
        </p:txBody>
      </p:sp>
      <p:sp>
        <p:nvSpPr>
          <p:cNvPr id="39939" name="Rectangle 2"/>
          <p:cNvSpPr>
            <a:spLocks noGrp="1" noChangeArrowheads="1"/>
          </p:cNvSpPr>
          <p:nvPr>
            <p:ph type="title"/>
          </p:nvPr>
        </p:nvSpPr>
        <p:spPr/>
        <p:txBody>
          <a:bodyPr/>
          <a:lstStyle/>
          <a:p>
            <a:r>
              <a:rPr lang="en-US" sz="4000"/>
              <a:t>Incorporate into Financial Policies</a:t>
            </a:r>
          </a:p>
        </p:txBody>
      </p:sp>
      <p:sp>
        <p:nvSpPr>
          <p:cNvPr id="39940" name="Rectangle 3"/>
          <p:cNvSpPr>
            <a:spLocks noGrp="1" noChangeArrowheads="1"/>
          </p:cNvSpPr>
          <p:nvPr>
            <p:ph type="body" idx="1"/>
          </p:nvPr>
        </p:nvSpPr>
        <p:spPr>
          <a:xfrm>
            <a:off x="1143000" y="1790700"/>
            <a:ext cx="7772400" cy="4686300"/>
          </a:xfrm>
        </p:spPr>
        <p:txBody>
          <a:bodyPr/>
          <a:lstStyle/>
          <a:p>
            <a:r>
              <a:rPr lang="en-US"/>
              <a:t>Where do you want to be relative to benchmark? </a:t>
            </a:r>
          </a:p>
          <a:p>
            <a:pPr lvl="1"/>
            <a:r>
              <a:rPr lang="en-US"/>
              <a:t>For example, debt service as a percentage of general fund revenue. (This ratio measures the extent to which debt service requirements potentially limit budgetary flexibility.)</a:t>
            </a:r>
          </a:p>
          <a:p>
            <a:pPr lvl="2"/>
            <a:r>
              <a:rPr lang="en-US" sz="2800" i="1"/>
              <a:t>Debt service should not exceed 8% of general fund revenue.</a:t>
            </a:r>
            <a:r>
              <a:rPr lang="en-US" sz="28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Financial Sustainability</a:t>
            </a:r>
          </a:p>
        </p:txBody>
      </p:sp>
      <p:sp>
        <p:nvSpPr>
          <p:cNvPr id="139267" name="Content Placeholder 2"/>
          <p:cNvSpPr>
            <a:spLocks noGrp="1"/>
          </p:cNvSpPr>
          <p:nvPr>
            <p:ph idx="1"/>
          </p:nvPr>
        </p:nvSpPr>
        <p:spPr/>
        <p:txBody>
          <a:bodyPr/>
          <a:lstStyle/>
          <a:p>
            <a:r>
              <a:rPr lang="en-US" dirty="0"/>
              <a:t>This is a journey, not a destination</a:t>
            </a:r>
          </a:p>
          <a:p>
            <a:pPr lvl="1"/>
            <a:r>
              <a:rPr lang="en-US" dirty="0"/>
              <a:t>While plans and policies are key elements for success, flexibility and adaptability are our reliable friends on this journey.</a:t>
            </a:r>
          </a:p>
          <a:p>
            <a:pPr lvl="1"/>
            <a:r>
              <a:rPr lang="en-US" dirty="0"/>
              <a:t>“Change-able” organizations will have the smoothest (although most likely still bumpy) ride.</a:t>
            </a:r>
          </a:p>
        </p:txBody>
      </p:sp>
      <p:sp>
        <p:nvSpPr>
          <p:cNvPr id="7172" name="Slide Number Placeholder 4"/>
          <p:cNvSpPr>
            <a:spLocks noGrp="1"/>
          </p:cNvSpPr>
          <p:nvPr>
            <p:ph type="sldNum" sz="quarter" idx="11"/>
          </p:nvPr>
        </p:nvSpPr>
        <p:spPr>
          <a:xfrm>
            <a:off x="381000" y="6400800"/>
            <a:ext cx="457200" cy="457200"/>
          </a:xfrm>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975AEB5-2321-4CA2-BCB7-1F122CA40A68}" type="slidenum">
              <a:rPr lang="en-US" sz="1400" smtClean="0">
                <a:solidFill>
                  <a:schemeClr val="bg1"/>
                </a:solidFill>
              </a:rPr>
              <a:pPr/>
              <a:t>4</a:t>
            </a:fld>
            <a:endParaRPr lang="en-US" sz="140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anim calcmode="lin" valueType="num">
                                      <p:cBhvr additive="base">
                                        <p:cTn id="7" dur="5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92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67">
                                            <p:txEl>
                                              <p:pRg st="2" end="2"/>
                                            </p:txEl>
                                          </p:spTgt>
                                        </p:tgtEl>
                                        <p:attrNameLst>
                                          <p:attrName>style.visibility</p:attrName>
                                        </p:attrNameLst>
                                      </p:cBhvr>
                                      <p:to>
                                        <p:strVal val="visible"/>
                                      </p:to>
                                    </p:set>
                                    <p:anim calcmode="lin" valueType="num">
                                      <p:cBhvr additive="base">
                                        <p:cTn id="11" dur="500" fill="hold"/>
                                        <p:tgtEl>
                                          <p:spTgt spid="1392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9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159BFBB-4123-40AB-9FE1-C4B29A6A2F1F}" type="slidenum">
              <a:rPr lang="en-US" sz="1400" smtClean="0">
                <a:solidFill>
                  <a:schemeClr val="bg2"/>
                </a:solidFill>
              </a:rPr>
              <a:pPr/>
              <a:t>40</a:t>
            </a:fld>
            <a:endParaRPr lang="en-US" sz="1400">
              <a:solidFill>
                <a:schemeClr val="bg2"/>
              </a:solidFill>
            </a:endParaRPr>
          </a:p>
        </p:txBody>
      </p:sp>
      <p:sp>
        <p:nvSpPr>
          <p:cNvPr id="40963" name="Rectangle 2"/>
          <p:cNvSpPr>
            <a:spLocks noGrp="1" noChangeArrowheads="1"/>
          </p:cNvSpPr>
          <p:nvPr>
            <p:ph type="title"/>
          </p:nvPr>
        </p:nvSpPr>
        <p:spPr/>
        <p:txBody>
          <a:bodyPr/>
          <a:lstStyle/>
          <a:p>
            <a:r>
              <a:rPr lang="en-US"/>
              <a:t>A Few Caveats</a:t>
            </a:r>
          </a:p>
        </p:txBody>
      </p:sp>
      <p:sp>
        <p:nvSpPr>
          <p:cNvPr id="40964" name="Rectangle 3"/>
          <p:cNvSpPr>
            <a:spLocks noGrp="1" noChangeArrowheads="1"/>
          </p:cNvSpPr>
          <p:nvPr>
            <p:ph type="body" idx="1"/>
          </p:nvPr>
        </p:nvSpPr>
        <p:spPr>
          <a:xfrm>
            <a:off x="2819400" y="1790700"/>
            <a:ext cx="5943600" cy="4686300"/>
          </a:xfrm>
        </p:spPr>
        <p:txBody>
          <a:bodyPr/>
          <a:lstStyle/>
          <a:p>
            <a:pPr>
              <a:lnSpc>
                <a:spcPct val="80000"/>
              </a:lnSpc>
            </a:pPr>
            <a:r>
              <a:rPr lang="en-US" sz="2200"/>
              <a:t>Peer group results are static, while values and fiscal condition for agency are not; this can be dealt with by frequently updating the peer group analysis.</a:t>
            </a:r>
          </a:p>
          <a:p>
            <a:pPr lvl="1">
              <a:lnSpc>
                <a:spcPct val="80000"/>
              </a:lnSpc>
            </a:pPr>
            <a:r>
              <a:rPr lang="en-US" sz="2200" i="1"/>
              <a:t>Analysis should be updated annually, or each time jurisdiction goes to market.</a:t>
            </a:r>
          </a:p>
          <a:p>
            <a:pPr>
              <a:lnSpc>
                <a:spcPct val="80000"/>
              </a:lnSpc>
            </a:pPr>
            <a:r>
              <a:rPr lang="en-US" sz="2200"/>
              <a:t>Peer analysis is time-consuming and cumbersome.</a:t>
            </a:r>
          </a:p>
          <a:p>
            <a:pPr lvl="1">
              <a:lnSpc>
                <a:spcPct val="80000"/>
              </a:lnSpc>
            </a:pPr>
            <a:r>
              <a:rPr lang="en-US" sz="2200" i="1"/>
              <a:t>Most peers have some uniqueness: police, parks, fire, libraries, utilities either being or not being directly provided.</a:t>
            </a:r>
          </a:p>
          <a:p>
            <a:pPr lvl="1">
              <a:lnSpc>
                <a:spcPct val="80000"/>
              </a:lnSpc>
            </a:pPr>
            <a:r>
              <a:rPr lang="en-US" sz="2200" i="1"/>
              <a:t>So, who does this?</a:t>
            </a:r>
            <a:r>
              <a:rPr lang="en-US" sz="2200"/>
              <a:t>  </a:t>
            </a:r>
          </a:p>
          <a:p>
            <a:pPr>
              <a:lnSpc>
                <a:spcPct val="80000"/>
              </a:lnSpc>
            </a:pPr>
            <a:r>
              <a:rPr lang="en-US" sz="2200"/>
              <a:t>Do you want others driving your financial future?</a:t>
            </a:r>
          </a:p>
        </p:txBody>
      </p:sp>
      <p:sp>
        <p:nvSpPr>
          <p:cNvPr id="435204" name="Text Box 4"/>
          <p:cNvSpPr txBox="1">
            <a:spLocks noChangeArrowheads="1"/>
          </p:cNvSpPr>
          <p:nvPr/>
        </p:nvSpPr>
        <p:spPr bwMode="auto">
          <a:xfrm>
            <a:off x="533400" y="2514600"/>
            <a:ext cx="2057400" cy="23082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b="1" i="1">
                <a:solidFill>
                  <a:schemeClr val="bg1"/>
                </a:solidFill>
              </a:rPr>
              <a:t>Be informed by what others are doing but  not driven by it</a:t>
            </a:r>
            <a:r>
              <a:rPr lang="en-US" sz="2000" b="1" i="1">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5204"/>
                                        </p:tgtEl>
                                        <p:attrNameLst>
                                          <p:attrName>style.visibility</p:attrName>
                                        </p:attrNameLst>
                                      </p:cBhvr>
                                      <p:to>
                                        <p:strVal val="visible"/>
                                      </p:to>
                                    </p:set>
                                    <p:anim calcmode="lin" valueType="num">
                                      <p:cBhvr additive="base">
                                        <p:cTn id="7" dur="500" fill="hold"/>
                                        <p:tgtEl>
                                          <p:spTgt spid="435204"/>
                                        </p:tgtEl>
                                        <p:attrNameLst>
                                          <p:attrName>ppt_x</p:attrName>
                                        </p:attrNameLst>
                                      </p:cBhvr>
                                      <p:tavLst>
                                        <p:tav tm="0">
                                          <p:val>
                                            <p:strVal val="0-#ppt_w/2"/>
                                          </p:val>
                                        </p:tav>
                                        <p:tav tm="100000">
                                          <p:val>
                                            <p:strVal val="#ppt_x"/>
                                          </p:val>
                                        </p:tav>
                                      </p:tavLst>
                                    </p:anim>
                                    <p:anim calcmode="lin" valueType="num">
                                      <p:cBhvr additive="base">
                                        <p:cTn id="8" dur="500" fill="hold"/>
                                        <p:tgtEl>
                                          <p:spTgt spid="435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2714695-6DD9-4CD9-B8EE-872360039FC8}" type="slidenum">
              <a:rPr lang="en-US" sz="1400" smtClean="0">
                <a:solidFill>
                  <a:schemeClr val="bg2"/>
                </a:solidFill>
              </a:rPr>
              <a:pPr/>
              <a:t>41</a:t>
            </a:fld>
            <a:endParaRPr lang="en-US" sz="1400">
              <a:solidFill>
                <a:schemeClr val="bg2"/>
              </a:solidFill>
            </a:endParaRPr>
          </a:p>
        </p:txBody>
      </p:sp>
      <p:sp>
        <p:nvSpPr>
          <p:cNvPr id="41987" name="Rectangle 2"/>
          <p:cNvSpPr>
            <a:spLocks noGrp="1" noChangeArrowheads="1"/>
          </p:cNvSpPr>
          <p:nvPr>
            <p:ph type="title"/>
          </p:nvPr>
        </p:nvSpPr>
        <p:spPr/>
        <p:txBody>
          <a:bodyPr/>
          <a:lstStyle/>
          <a:p>
            <a:r>
              <a:rPr lang="en-US"/>
              <a:t>Rating Agency Guidelines</a:t>
            </a:r>
          </a:p>
        </p:txBody>
      </p:sp>
      <p:sp>
        <p:nvSpPr>
          <p:cNvPr id="41988" name="Rectangle 3"/>
          <p:cNvSpPr>
            <a:spLocks noGrp="1" noChangeArrowheads="1"/>
          </p:cNvSpPr>
          <p:nvPr>
            <p:ph type="body" idx="1"/>
          </p:nvPr>
        </p:nvSpPr>
        <p:spPr/>
        <p:txBody>
          <a:bodyPr/>
          <a:lstStyle/>
          <a:p>
            <a:r>
              <a:rPr lang="en-US" sz="2800" dirty="0"/>
              <a:t>Ratio of net direct debt to property market value exceeds 6%</a:t>
            </a:r>
          </a:p>
          <a:p>
            <a:r>
              <a:rPr lang="en-US" sz="2800" dirty="0"/>
              <a:t>Debt retirement is less than 25% in five years and/or 50% in ten years</a:t>
            </a:r>
          </a:p>
          <a:p>
            <a:r>
              <a:rPr lang="en-US" sz="2800" dirty="0"/>
              <a:t>Net direct debt per capita exceeds $2,500</a:t>
            </a:r>
          </a:p>
          <a:p>
            <a:r>
              <a:rPr lang="en-US" sz="2800" dirty="0"/>
              <a:t>Ratio of debt service to General Fund revenues  exceeds 10% (for cities and counties)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GFOA Best Practices </a:t>
            </a:r>
          </a:p>
        </p:txBody>
      </p:sp>
      <p:sp>
        <p:nvSpPr>
          <p:cNvPr id="7" name="Content Placeholder 6"/>
          <p:cNvSpPr>
            <a:spLocks noGrp="1"/>
          </p:cNvSpPr>
          <p:nvPr>
            <p:ph idx="1"/>
          </p:nvPr>
        </p:nvSpPr>
        <p:spPr>
          <a:xfrm>
            <a:off x="3698401" y="5868691"/>
            <a:ext cx="5105400" cy="667633"/>
          </a:xfrm>
        </p:spPr>
        <p:txBody>
          <a:bodyPr/>
          <a:lstStyle/>
          <a:p>
            <a:pPr marL="0" indent="0">
              <a:buNone/>
            </a:pPr>
            <a:r>
              <a:rPr lang="en-US" sz="3000" dirty="0">
                <a:hlinkClick r:id="rId2"/>
              </a:rPr>
              <a:t>www.gfoa.org/best-practices</a:t>
            </a:r>
            <a:endParaRPr lang="en-US" sz="3000" dirty="0"/>
          </a:p>
          <a:p>
            <a:pPr marL="0" indent="0">
              <a:buNone/>
            </a:pPr>
            <a:endParaRPr lang="en-US" sz="2800" dirty="0"/>
          </a:p>
        </p:txBody>
      </p:sp>
      <p:sp>
        <p:nvSpPr>
          <p:cNvPr id="4" name="Slide Number Placeholder 3"/>
          <p:cNvSpPr>
            <a:spLocks noGrp="1"/>
          </p:cNvSpPr>
          <p:nvPr>
            <p:ph type="sldNum" sz="quarter" idx="11"/>
          </p:nvPr>
        </p:nvSpPr>
        <p:spPr/>
        <p:txBody>
          <a:bodyPr/>
          <a:lstStyle/>
          <a:p>
            <a:pPr>
              <a:defRPr/>
            </a:pPr>
            <a:fld id="{A6B09292-1EBC-4E01-ABE3-E18CEC5E01D8}" type="slidenum">
              <a:rPr lang="en-US" smtClean="0"/>
              <a:pPr>
                <a:defRPr/>
              </a:pPr>
              <a:t>42</a:t>
            </a:fld>
            <a:endParaRPr lang="en-US"/>
          </a:p>
        </p:txBody>
      </p:sp>
      <p:pic>
        <p:nvPicPr>
          <p:cNvPr id="5" name="Picture 4"/>
          <p:cNvPicPr>
            <a:picLocks noChangeAspect="1"/>
          </p:cNvPicPr>
          <p:nvPr/>
        </p:nvPicPr>
        <p:blipFill>
          <a:blip r:embed="rId3"/>
          <a:stretch>
            <a:fillRect/>
          </a:stretch>
        </p:blipFill>
        <p:spPr>
          <a:xfrm>
            <a:off x="590550" y="1752600"/>
            <a:ext cx="3038245" cy="4038600"/>
          </a:xfrm>
          <a:prstGeom prst="rect">
            <a:avLst/>
          </a:prstGeom>
          <a:ln>
            <a:solidFill>
              <a:schemeClr val="tx1"/>
            </a:solidFill>
          </a:ln>
        </p:spPr>
      </p:pic>
      <p:pic>
        <p:nvPicPr>
          <p:cNvPr id="6" name="Picture 5"/>
          <p:cNvPicPr>
            <a:picLocks noChangeAspect="1"/>
          </p:cNvPicPr>
          <p:nvPr/>
        </p:nvPicPr>
        <p:blipFill rotWithShape="1">
          <a:blip r:embed="rId4"/>
          <a:srcRect l="12121" t="18046" r="39653" b="9516"/>
          <a:stretch/>
        </p:blipFill>
        <p:spPr>
          <a:xfrm>
            <a:off x="3776421" y="1733227"/>
            <a:ext cx="4949361" cy="4057973"/>
          </a:xfrm>
          <a:prstGeom prst="rect">
            <a:avLst/>
          </a:prstGeom>
          <a:solidFill>
            <a:schemeClr val="tx1"/>
          </a:solidFill>
          <a:ln>
            <a:solidFill>
              <a:schemeClr val="tx1"/>
            </a:solidFill>
          </a:ln>
        </p:spPr>
      </p:pic>
    </p:spTree>
    <p:extLst>
      <p:ext uri="{BB962C8B-B14F-4D97-AF65-F5344CB8AC3E}">
        <p14:creationId xmlns:p14="http://schemas.microsoft.com/office/powerpoint/2010/main" val="31859152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42D1834-C546-46E2-972C-32C3370613C1}" type="slidenum">
              <a:rPr lang="en-US" sz="1400" smtClean="0">
                <a:solidFill>
                  <a:schemeClr val="bg2"/>
                </a:solidFill>
              </a:rPr>
              <a:pPr/>
              <a:t>43</a:t>
            </a:fld>
            <a:endParaRPr lang="en-US" sz="1400">
              <a:solidFill>
                <a:schemeClr val="bg2"/>
              </a:solidFill>
            </a:endParaRPr>
          </a:p>
        </p:txBody>
      </p:sp>
      <p:sp>
        <p:nvSpPr>
          <p:cNvPr id="43011" name="Rectangle 4"/>
          <p:cNvSpPr>
            <a:spLocks noGrp="1" noChangeArrowheads="1"/>
          </p:cNvSpPr>
          <p:nvPr>
            <p:ph type="title"/>
          </p:nvPr>
        </p:nvSpPr>
        <p:spPr>
          <a:xfrm>
            <a:off x="590550" y="266700"/>
            <a:ext cx="8553450" cy="1104900"/>
          </a:xfrm>
        </p:spPr>
        <p:txBody>
          <a:bodyPr/>
          <a:lstStyle/>
          <a:p>
            <a:r>
              <a:rPr lang="en-US" sz="4000"/>
              <a:t>Presentation Focus: High-Level Policies</a:t>
            </a:r>
          </a:p>
        </p:txBody>
      </p:sp>
      <p:sp>
        <p:nvSpPr>
          <p:cNvPr id="43012" name="Rectangle 5"/>
          <p:cNvSpPr>
            <a:spLocks noGrp="1" noChangeArrowheads="1"/>
          </p:cNvSpPr>
          <p:nvPr>
            <p:ph type="body" idx="1"/>
          </p:nvPr>
        </p:nvSpPr>
        <p:spPr>
          <a:xfrm>
            <a:off x="1143000" y="1790700"/>
            <a:ext cx="7772400" cy="4610100"/>
          </a:xfrm>
        </p:spPr>
        <p:txBody>
          <a:bodyPr/>
          <a:lstStyle/>
          <a:p>
            <a:r>
              <a:rPr lang="en-US" sz="2800"/>
              <a:t>Preparing and Responding to Downturns</a:t>
            </a:r>
          </a:p>
          <a:p>
            <a:pPr lvl="1"/>
            <a:r>
              <a:rPr lang="en-US" sz="2400"/>
              <a:t>Budget Purpose, Organization and Administration </a:t>
            </a:r>
          </a:p>
          <a:p>
            <a:pPr lvl="1"/>
            <a:r>
              <a:rPr lang="en-US" sz="2400"/>
              <a:t>Balanced Budget</a:t>
            </a:r>
          </a:p>
          <a:p>
            <a:pPr lvl="1"/>
            <a:r>
              <a:rPr lang="en-US" sz="2400"/>
              <a:t>Productivity (Doing More with Less)</a:t>
            </a:r>
          </a:p>
          <a:p>
            <a:pPr lvl="1"/>
            <a:r>
              <a:rPr lang="en-US" sz="2400"/>
              <a:t>Capital Financing &amp; Debt Management</a:t>
            </a:r>
          </a:p>
          <a:p>
            <a:pPr lvl="1"/>
            <a:r>
              <a:rPr lang="en-US" sz="2400"/>
              <a:t>Interfund Transactions </a:t>
            </a:r>
          </a:p>
          <a:p>
            <a:pPr lvl="1"/>
            <a:r>
              <a:rPr lang="en-US" sz="2400"/>
              <a:t>User Fee Cost Recovery</a:t>
            </a:r>
          </a:p>
          <a:p>
            <a:pPr lvl="1"/>
            <a:r>
              <a:rPr lang="en-US" sz="2400"/>
              <a:t>Financial Reporting</a:t>
            </a:r>
          </a:p>
          <a:p>
            <a:pPr lvl="1"/>
            <a:r>
              <a:rPr lang="en-US" sz="2400"/>
              <a:t>Minimum Fund Balance</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E8D55A3-A806-4E3F-B37E-CBF306C5F783}" type="slidenum">
              <a:rPr lang="en-US" sz="1400" smtClean="0">
                <a:solidFill>
                  <a:schemeClr val="bg2"/>
                </a:solidFill>
              </a:rPr>
              <a:pPr/>
              <a:t>44</a:t>
            </a:fld>
            <a:endParaRPr lang="en-US" sz="1400">
              <a:solidFill>
                <a:schemeClr val="bg2"/>
              </a:solidFill>
            </a:endParaRPr>
          </a:p>
        </p:txBody>
      </p:sp>
      <p:sp>
        <p:nvSpPr>
          <p:cNvPr id="44035" name="Rectangle 2"/>
          <p:cNvSpPr>
            <a:spLocks noGrp="1" noChangeArrowheads="1"/>
          </p:cNvSpPr>
          <p:nvPr>
            <p:ph type="title"/>
          </p:nvPr>
        </p:nvSpPr>
        <p:spPr/>
        <p:txBody>
          <a:bodyPr/>
          <a:lstStyle/>
          <a:p>
            <a:r>
              <a:rPr lang="en-US">
                <a:sym typeface="Wingdings" pitchFamily="2" charset="2"/>
              </a:rPr>
              <a:t> </a:t>
            </a:r>
            <a:r>
              <a:rPr lang="en-US"/>
              <a:t>Budget Purpose</a:t>
            </a:r>
          </a:p>
        </p:txBody>
      </p:sp>
      <p:sp>
        <p:nvSpPr>
          <p:cNvPr id="44036" name="Rectangle 6"/>
          <p:cNvSpPr>
            <a:spLocks noGrp="1" noChangeArrowheads="1"/>
          </p:cNvSpPr>
          <p:nvPr>
            <p:ph type="body" sz="half" idx="1"/>
          </p:nvPr>
        </p:nvSpPr>
        <p:spPr>
          <a:xfrm>
            <a:off x="1143000" y="1790700"/>
            <a:ext cx="3581400" cy="4152900"/>
          </a:xfrm>
        </p:spPr>
        <p:txBody>
          <a:bodyPr/>
          <a:lstStyle/>
          <a:p>
            <a:pPr>
              <a:lnSpc>
                <a:spcPct val="80000"/>
              </a:lnSpc>
            </a:pPr>
            <a:r>
              <a:rPr lang="en-US" sz="2000"/>
              <a:t>Identify community needs for essential services.</a:t>
            </a:r>
          </a:p>
          <a:p>
            <a:pPr>
              <a:lnSpc>
                <a:spcPct val="80000"/>
              </a:lnSpc>
            </a:pPr>
            <a:r>
              <a:rPr lang="en-US" sz="2000"/>
              <a:t>Organize programs required to provide these essential services.</a:t>
            </a:r>
          </a:p>
          <a:p>
            <a:pPr>
              <a:lnSpc>
                <a:spcPct val="80000"/>
              </a:lnSpc>
            </a:pPr>
            <a:r>
              <a:rPr lang="en-US" sz="2000"/>
              <a:t>Establish program policies and goals that define nature and level of program services provided.</a:t>
            </a:r>
          </a:p>
          <a:p>
            <a:pPr>
              <a:lnSpc>
                <a:spcPct val="80000"/>
              </a:lnSpc>
            </a:pPr>
            <a:r>
              <a:rPr lang="en-US" sz="2000"/>
              <a:t>Identify activities performed in delivering program services.</a:t>
            </a:r>
          </a:p>
          <a:p>
            <a:pPr>
              <a:lnSpc>
                <a:spcPct val="80000"/>
              </a:lnSpc>
            </a:pPr>
            <a:r>
              <a:rPr lang="en-US" sz="2000"/>
              <a:t>Propose objectives for improving service delivery.</a:t>
            </a:r>
          </a:p>
        </p:txBody>
      </p:sp>
      <p:sp>
        <p:nvSpPr>
          <p:cNvPr id="44037" name="Rectangle 7"/>
          <p:cNvSpPr>
            <a:spLocks noGrp="1" noChangeArrowheads="1"/>
          </p:cNvSpPr>
          <p:nvPr>
            <p:ph type="body" sz="half" idx="2"/>
          </p:nvPr>
        </p:nvSpPr>
        <p:spPr/>
        <p:txBody>
          <a:bodyPr/>
          <a:lstStyle/>
          <a:p>
            <a:pPr>
              <a:lnSpc>
                <a:spcPct val="80000"/>
              </a:lnSpc>
            </a:pPr>
            <a:r>
              <a:rPr lang="en-US" sz="2000"/>
              <a:t>Identify and appropriate resources required to perform program activities and accomplish program objectives.</a:t>
            </a:r>
          </a:p>
          <a:p>
            <a:pPr>
              <a:lnSpc>
                <a:spcPct val="80000"/>
              </a:lnSpc>
            </a:pPr>
            <a:r>
              <a:rPr lang="en-US" sz="2000"/>
              <a:t>Set standards to measure and evaluate:</a:t>
            </a:r>
          </a:p>
          <a:p>
            <a:pPr lvl="1">
              <a:lnSpc>
                <a:spcPct val="80000"/>
              </a:lnSpc>
            </a:pPr>
            <a:r>
              <a:rPr lang="en-US" sz="1800"/>
              <a:t>Output of program activities.</a:t>
            </a:r>
          </a:p>
          <a:p>
            <a:pPr lvl="1">
              <a:lnSpc>
                <a:spcPct val="80000"/>
              </a:lnSpc>
            </a:pPr>
            <a:r>
              <a:rPr lang="en-US" sz="1800"/>
              <a:t>Accomplishment of program objectives.</a:t>
            </a:r>
          </a:p>
          <a:p>
            <a:pPr lvl="1">
              <a:lnSpc>
                <a:spcPct val="80000"/>
              </a:lnSpc>
            </a:pPr>
            <a:r>
              <a:rPr lang="en-US" sz="1800"/>
              <a:t>Expenditure of program appropriations</a:t>
            </a:r>
            <a:r>
              <a:rPr lang="en-US" sz="2000"/>
              <a:t>.</a:t>
            </a:r>
          </a:p>
          <a:p>
            <a:pPr>
              <a:lnSpc>
                <a:spcPct val="80000"/>
              </a:lnSpc>
            </a:pPr>
            <a:endParaRPr lang="en-US" sz="2400"/>
          </a:p>
        </p:txBody>
      </p:sp>
      <p:sp>
        <p:nvSpPr>
          <p:cNvPr id="492552" name="Text Box 8"/>
          <p:cNvSpPr txBox="1">
            <a:spLocks noChangeArrowheads="1"/>
          </p:cNvSpPr>
          <p:nvPr/>
        </p:nvSpPr>
        <p:spPr bwMode="auto">
          <a:xfrm>
            <a:off x="4876800" y="5105400"/>
            <a:ext cx="3886200" cy="13112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a:solidFill>
                  <a:schemeClr val="bg1"/>
                </a:solidFill>
              </a:rPr>
              <a:t>Link the most important things to accomplish for community with resources needed to do them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2552"/>
                                        </p:tgtEl>
                                        <p:attrNameLst>
                                          <p:attrName>style.visibility</p:attrName>
                                        </p:attrNameLst>
                                      </p:cBhvr>
                                      <p:to>
                                        <p:strVal val="visible"/>
                                      </p:to>
                                    </p:set>
                                    <p:anim calcmode="lin" valueType="num">
                                      <p:cBhvr additive="base">
                                        <p:cTn id="7" dur="500" fill="hold"/>
                                        <p:tgtEl>
                                          <p:spTgt spid="492552"/>
                                        </p:tgtEl>
                                        <p:attrNameLst>
                                          <p:attrName>ppt_x</p:attrName>
                                        </p:attrNameLst>
                                      </p:cBhvr>
                                      <p:tavLst>
                                        <p:tav tm="0">
                                          <p:val>
                                            <p:strVal val="#ppt_x"/>
                                          </p:val>
                                        </p:tav>
                                        <p:tav tm="100000">
                                          <p:val>
                                            <p:strVal val="#ppt_x"/>
                                          </p:val>
                                        </p:tav>
                                      </p:tavLst>
                                    </p:anim>
                                    <p:anim calcmode="lin" valueType="num">
                                      <p:cBhvr additive="base">
                                        <p:cTn id="8" dur="500" fill="hold"/>
                                        <p:tgtEl>
                                          <p:spTgt spid="492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6A6C79A-3B44-462F-9223-B9F0C357DCAC}" type="slidenum">
              <a:rPr lang="en-US" sz="1400" smtClean="0">
                <a:solidFill>
                  <a:schemeClr val="bg2"/>
                </a:solidFill>
              </a:rPr>
              <a:pPr/>
              <a:t>45</a:t>
            </a:fld>
            <a:endParaRPr lang="en-US" sz="1400">
              <a:solidFill>
                <a:schemeClr val="bg2"/>
              </a:solidFill>
            </a:endParaRPr>
          </a:p>
        </p:txBody>
      </p:sp>
      <p:sp>
        <p:nvSpPr>
          <p:cNvPr id="45059" name="Rectangle 2"/>
          <p:cNvSpPr>
            <a:spLocks noGrp="1" noChangeArrowheads="1"/>
          </p:cNvSpPr>
          <p:nvPr>
            <p:ph type="title"/>
          </p:nvPr>
        </p:nvSpPr>
        <p:spPr>
          <a:xfrm>
            <a:off x="590550" y="266700"/>
            <a:ext cx="8248650" cy="1104900"/>
          </a:xfrm>
        </p:spPr>
        <p:txBody>
          <a:bodyPr/>
          <a:lstStyle/>
          <a:p>
            <a:r>
              <a:rPr lang="en-US" sz="4000"/>
              <a:t>Budget Time Frame</a:t>
            </a:r>
          </a:p>
        </p:txBody>
      </p:sp>
      <p:sp>
        <p:nvSpPr>
          <p:cNvPr id="45060" name="Rectangle 4"/>
          <p:cNvSpPr>
            <a:spLocks noGrp="1" noChangeArrowheads="1"/>
          </p:cNvSpPr>
          <p:nvPr>
            <p:ph type="body" sz="half" idx="1"/>
          </p:nvPr>
        </p:nvSpPr>
        <p:spPr>
          <a:xfrm>
            <a:off x="1143000" y="1790700"/>
            <a:ext cx="3810000" cy="4762500"/>
          </a:xfrm>
        </p:spPr>
        <p:txBody>
          <a:bodyPr/>
          <a:lstStyle/>
          <a:p>
            <a:pPr>
              <a:lnSpc>
                <a:spcPct val="80000"/>
              </a:lnSpc>
            </a:pPr>
            <a:r>
              <a:rPr lang="en-US" sz="2400"/>
              <a:t>Two-Year Budget</a:t>
            </a:r>
          </a:p>
          <a:p>
            <a:pPr lvl="1">
              <a:lnSpc>
                <a:spcPct val="80000"/>
              </a:lnSpc>
            </a:pPr>
            <a:r>
              <a:rPr lang="en-US" sz="2000"/>
              <a:t>Reinforce importance of long-range planning in managing City's fiscal affairs.</a:t>
            </a:r>
          </a:p>
          <a:p>
            <a:pPr lvl="1">
              <a:lnSpc>
                <a:spcPct val="80000"/>
              </a:lnSpc>
            </a:pPr>
            <a:r>
              <a:rPr lang="en-US" sz="2000"/>
              <a:t>Concentrate on developing and budgeting for accomplishment of significant objectives.</a:t>
            </a:r>
          </a:p>
          <a:p>
            <a:pPr lvl="1">
              <a:lnSpc>
                <a:spcPct val="80000"/>
              </a:lnSpc>
            </a:pPr>
            <a:r>
              <a:rPr lang="en-US" sz="2000"/>
              <a:t>Set realistic timeframes for achieving objectives.</a:t>
            </a:r>
          </a:p>
          <a:p>
            <a:pPr lvl="1">
              <a:lnSpc>
                <a:spcPct val="80000"/>
              </a:lnSpc>
            </a:pPr>
            <a:r>
              <a:rPr lang="en-US" sz="2000"/>
              <a:t>Create pro-active budget that provides for stable operations and assures City's long-term fiscal health.</a:t>
            </a:r>
          </a:p>
        </p:txBody>
      </p:sp>
      <p:sp>
        <p:nvSpPr>
          <p:cNvPr id="496645" name="Rectangle 5"/>
          <p:cNvSpPr>
            <a:spLocks noGrp="1" noChangeArrowheads="1"/>
          </p:cNvSpPr>
          <p:nvPr>
            <p:ph type="body" sz="half" idx="2"/>
          </p:nvPr>
        </p:nvSpPr>
        <p:spPr/>
        <p:txBody>
          <a:bodyPr/>
          <a:lstStyle/>
          <a:p>
            <a:pPr lvl="1">
              <a:lnSpc>
                <a:spcPct val="80000"/>
              </a:lnSpc>
            </a:pPr>
            <a:r>
              <a:rPr lang="en-US" sz="2000"/>
              <a:t>Reduce amount of time and resources allocated to preparing annual budgets.</a:t>
            </a:r>
          </a:p>
          <a:p>
            <a:pPr lvl="1">
              <a:lnSpc>
                <a:spcPct val="80000"/>
              </a:lnSpc>
            </a:pPr>
            <a:r>
              <a:rPr lang="en-US" sz="2000"/>
              <a:t>Promote more orderly spending patterns.</a:t>
            </a:r>
          </a:p>
          <a:p>
            <a:pPr>
              <a:lnSpc>
                <a:spcPct val="80000"/>
              </a:lnSpc>
            </a:pPr>
            <a:r>
              <a:rPr lang="en-US" sz="2400"/>
              <a:t>Operating Budget Carryover</a:t>
            </a:r>
          </a:p>
          <a:p>
            <a:pPr lvl="1">
              <a:lnSpc>
                <a:spcPct val="80000"/>
              </a:lnSpc>
            </a:pPr>
            <a:r>
              <a:rPr lang="en-US" sz="2000"/>
              <a:t>Operating appropriations not spent during first fiscal year may be carried over into the second fiscal year with approval of City Manager.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496645">
                                            <p:txEl>
                                              <p:pRg st="2" end="2"/>
                                            </p:txEl>
                                          </p:spTgt>
                                        </p:tgtEl>
                                        <p:attrNameLst>
                                          <p:attrName>style.visibility</p:attrName>
                                        </p:attrNameLst>
                                      </p:cBhvr>
                                      <p:to>
                                        <p:strVal val="visible"/>
                                      </p:to>
                                    </p:set>
                                    <p:anim calcmode="lin" valueType="num">
                                      <p:cBhvr additive="base">
                                        <p:cTn id="7" dur="500" fill="hold"/>
                                        <p:tgtEl>
                                          <p:spTgt spid="49664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664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96645">
                                            <p:txEl>
                                              <p:pRg st="3" end="3"/>
                                            </p:txEl>
                                          </p:spTgt>
                                        </p:tgtEl>
                                        <p:attrNameLst>
                                          <p:attrName>style.visibility</p:attrName>
                                        </p:attrNameLst>
                                      </p:cBhvr>
                                      <p:to>
                                        <p:strVal val="visible"/>
                                      </p:to>
                                    </p:set>
                                    <p:anim calcmode="lin" valueType="num">
                                      <p:cBhvr additive="base">
                                        <p:cTn id="11" dur="500" fill="hold"/>
                                        <p:tgtEl>
                                          <p:spTgt spid="496645">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9664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9B559A1-B6EE-47B9-84B9-B524E3E0A5F9}" type="slidenum">
              <a:rPr lang="en-US" sz="1400" smtClean="0">
                <a:solidFill>
                  <a:schemeClr val="bg2"/>
                </a:solidFill>
              </a:rPr>
              <a:pPr/>
              <a:t>46</a:t>
            </a:fld>
            <a:endParaRPr lang="en-US" sz="1400">
              <a:solidFill>
                <a:schemeClr val="bg2"/>
              </a:solidFill>
            </a:endParaRPr>
          </a:p>
        </p:txBody>
      </p:sp>
      <p:sp>
        <p:nvSpPr>
          <p:cNvPr id="46083" name="Rectangle 2"/>
          <p:cNvSpPr>
            <a:spLocks noGrp="1" noChangeArrowheads="1"/>
          </p:cNvSpPr>
          <p:nvPr>
            <p:ph type="title"/>
          </p:nvPr>
        </p:nvSpPr>
        <p:spPr/>
        <p:txBody>
          <a:bodyPr/>
          <a:lstStyle/>
          <a:p>
            <a:r>
              <a:rPr lang="en-US"/>
              <a:t>Budget Administration</a:t>
            </a:r>
          </a:p>
        </p:txBody>
      </p:sp>
      <p:sp>
        <p:nvSpPr>
          <p:cNvPr id="46084" name="Rectangle 3"/>
          <p:cNvSpPr>
            <a:spLocks noGrp="1" noChangeArrowheads="1"/>
          </p:cNvSpPr>
          <p:nvPr>
            <p:ph type="body" sz="half" idx="1"/>
          </p:nvPr>
        </p:nvSpPr>
        <p:spPr/>
        <p:txBody>
          <a:bodyPr/>
          <a:lstStyle/>
          <a:p>
            <a:r>
              <a:rPr lang="en-US" sz="2400" b="1">
                <a:solidFill>
                  <a:schemeClr val="tx2"/>
                </a:solidFill>
              </a:rPr>
              <a:t>Elected Officials:</a:t>
            </a:r>
            <a:r>
              <a:rPr lang="en-US" sz="2400"/>
              <a:t> Council may amend or supplement the budget at any time after its adoption by majority vote of the Council members. </a:t>
            </a:r>
          </a:p>
        </p:txBody>
      </p:sp>
      <p:sp>
        <p:nvSpPr>
          <p:cNvPr id="498692" name="Rectangle 4"/>
          <p:cNvSpPr>
            <a:spLocks noGrp="1" noChangeArrowheads="1"/>
          </p:cNvSpPr>
          <p:nvPr>
            <p:ph type="body" sz="half" idx="2"/>
          </p:nvPr>
        </p:nvSpPr>
        <p:spPr/>
        <p:txBody>
          <a:bodyPr/>
          <a:lstStyle/>
          <a:p>
            <a:r>
              <a:rPr lang="en-US" sz="2400" b="1">
                <a:solidFill>
                  <a:schemeClr val="tx2"/>
                </a:solidFill>
              </a:rPr>
              <a:t>Staff:</a:t>
            </a:r>
            <a:r>
              <a:rPr lang="en-US" sz="2400"/>
              <a:t> City Manager has the authority to make administrative adjustments to the budget as long as those changes will not have a significant policy impact nor affect budgeted year-end fund balances. </a:t>
            </a:r>
          </a:p>
          <a:p>
            <a:endParaRPr 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98692">
                                            <p:txEl>
                                              <p:pRg st="0" end="0"/>
                                            </p:txEl>
                                          </p:spTgt>
                                        </p:tgtEl>
                                        <p:attrNameLst>
                                          <p:attrName>style.visibility</p:attrName>
                                        </p:attrNameLst>
                                      </p:cBhvr>
                                      <p:to>
                                        <p:strVal val="visible"/>
                                      </p:to>
                                    </p:set>
                                    <p:anim calcmode="lin" valueType="num">
                                      <p:cBhvr additive="base">
                                        <p:cTn id="7" dur="500" fill="hold"/>
                                        <p:tgtEl>
                                          <p:spTgt spid="4986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869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ACAEA27-8B8D-4FE9-8966-D24A745C78F0}" type="slidenum">
              <a:rPr lang="en-US" sz="1400" smtClean="0">
                <a:solidFill>
                  <a:schemeClr val="bg2"/>
                </a:solidFill>
              </a:rPr>
              <a:pPr/>
              <a:t>47</a:t>
            </a:fld>
            <a:endParaRPr lang="en-US" sz="1400">
              <a:solidFill>
                <a:schemeClr val="bg2"/>
              </a:solidFill>
            </a:endParaRPr>
          </a:p>
        </p:txBody>
      </p:sp>
      <p:sp>
        <p:nvSpPr>
          <p:cNvPr id="47107" name="Rectangle 2"/>
          <p:cNvSpPr>
            <a:spLocks noGrp="1" noChangeArrowheads="1"/>
          </p:cNvSpPr>
          <p:nvPr>
            <p:ph type="title"/>
          </p:nvPr>
        </p:nvSpPr>
        <p:spPr>
          <a:noFill/>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sym typeface="Wingdings" pitchFamily="2" charset="2"/>
              </a:rPr>
              <a:t> </a:t>
            </a:r>
            <a:r>
              <a:rPr lang="en-US"/>
              <a:t>Balanced Budget</a:t>
            </a:r>
          </a:p>
        </p:txBody>
      </p:sp>
      <p:sp>
        <p:nvSpPr>
          <p:cNvPr id="126979" name="Rectangle 3"/>
          <p:cNvSpPr>
            <a:spLocks noGrp="1" noChangeArrowheads="1"/>
          </p:cNvSpPr>
          <p:nvPr>
            <p:ph type="body" sz="half" idx="1"/>
          </p:nvPr>
        </p:nvSpPr>
        <p:spPr>
          <a:noFill/>
        </p:spPr>
        <p:txBody>
          <a:bodyPr/>
          <a:lstStyle/>
          <a:p>
            <a:r>
              <a:rPr lang="en-US"/>
              <a:t>Operating revenues must fully cover operating costs.</a:t>
            </a:r>
          </a:p>
          <a:p>
            <a:r>
              <a:rPr lang="en-US"/>
              <a:t>Ending fund balance (or working capital) must meet minimum policy levels.</a:t>
            </a:r>
          </a:p>
        </p:txBody>
      </p:sp>
      <p:sp>
        <p:nvSpPr>
          <p:cNvPr id="126981" name="Rectangle 5"/>
          <p:cNvSpPr>
            <a:spLocks noGrp="1" noChangeArrowheads="1"/>
          </p:cNvSpPr>
          <p:nvPr>
            <p:ph type="body" sz="half" idx="2"/>
          </p:nvPr>
        </p:nvSpPr>
        <p:spPr>
          <a:xfrm>
            <a:off x="5257800" y="1790700"/>
            <a:ext cx="3505200" cy="4152900"/>
          </a:xfrm>
          <a:solidFill>
            <a:schemeClr val="accent1"/>
          </a:solidFill>
        </p:spPr>
        <p:txBody>
          <a:bodyPr/>
          <a:lstStyle/>
          <a:p>
            <a:pPr>
              <a:buFont typeface="Wingdings" pitchFamily="2" charset="2"/>
              <a:buNone/>
            </a:pPr>
            <a:r>
              <a:rPr lang="en-US">
                <a:solidFill>
                  <a:schemeClr val="bg1"/>
                </a:solidFill>
              </a:rPr>
              <a:t>	This means beginning fund balance can be used – total expenditures can exceed revenue – but only for CIP projects or other “one-time” uses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anim calcmode="lin" valueType="num">
                                      <p:cBhvr additive="base">
                                        <p:cTn id="11" dur="5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697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6981">
                                            <p:bg/>
                                          </p:spTgt>
                                        </p:tgtEl>
                                        <p:attrNameLst>
                                          <p:attrName>style.visibility</p:attrName>
                                        </p:attrNameLst>
                                      </p:cBhvr>
                                      <p:to>
                                        <p:strVal val="visible"/>
                                      </p:to>
                                    </p:set>
                                    <p:anim calcmode="lin" valueType="num">
                                      <p:cBhvr additive="base">
                                        <p:cTn id="17" dur="500" fill="hold"/>
                                        <p:tgtEl>
                                          <p:spTgt spid="126981">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126981">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6981">
                                            <p:txEl>
                                              <p:pRg st="0" end="0"/>
                                            </p:txEl>
                                          </p:spTgt>
                                        </p:tgtEl>
                                        <p:attrNameLst>
                                          <p:attrName>style.visibility</p:attrName>
                                        </p:attrNameLst>
                                      </p:cBhvr>
                                      <p:to>
                                        <p:strVal val="visible"/>
                                      </p:to>
                                    </p:set>
                                    <p:anim calcmode="lin" valueType="num">
                                      <p:cBhvr additive="base">
                                        <p:cTn id="21" dur="500" fill="hold"/>
                                        <p:tgtEl>
                                          <p:spTgt spid="126981">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2698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3EA17DF-E648-4161-8AC9-EEFCFB4818D1}" type="slidenum">
              <a:rPr lang="en-US" sz="1400" smtClean="0">
                <a:solidFill>
                  <a:schemeClr val="bg2"/>
                </a:solidFill>
              </a:rPr>
              <a:pPr/>
              <a:t>48</a:t>
            </a:fld>
            <a:endParaRPr lang="en-US" sz="1400">
              <a:solidFill>
                <a:schemeClr val="bg2"/>
              </a:solidFill>
            </a:endParaRPr>
          </a:p>
        </p:txBody>
      </p:sp>
      <p:sp>
        <p:nvSpPr>
          <p:cNvPr id="48134" name="Rectangle 4"/>
          <p:cNvSpPr>
            <a:spLocks noGrp="1" noChangeArrowheads="1"/>
          </p:cNvSpPr>
          <p:nvPr>
            <p:ph type="title"/>
          </p:nvPr>
        </p:nvSpPr>
        <p:spPr/>
        <p:txBody>
          <a:bodyPr/>
          <a:lstStyle/>
          <a:p>
            <a:r>
              <a:rPr lang="en-US">
                <a:sym typeface="Wingdings" pitchFamily="2" charset="2"/>
              </a:rPr>
              <a:t> </a:t>
            </a:r>
            <a:r>
              <a:rPr lang="en-US"/>
              <a:t>Productivity</a:t>
            </a:r>
          </a:p>
        </p:txBody>
      </p:sp>
      <p:sp>
        <p:nvSpPr>
          <p:cNvPr id="48135" name="Rectangle 5"/>
          <p:cNvSpPr>
            <a:spLocks noGrp="1" noChangeArrowheads="1"/>
          </p:cNvSpPr>
          <p:nvPr>
            <p:ph type="body" sz="half" idx="1"/>
          </p:nvPr>
        </p:nvSpPr>
        <p:spPr/>
        <p:txBody>
          <a:bodyPr/>
          <a:lstStyle/>
          <a:p>
            <a:r>
              <a:rPr lang="en-US" sz="2400" dirty="0"/>
              <a:t>Organizational Vitality</a:t>
            </a:r>
            <a:endParaRPr lang="en-US" sz="2800" dirty="0"/>
          </a:p>
          <a:p>
            <a:r>
              <a:rPr lang="en-US" sz="2400" dirty="0"/>
              <a:t>Contracting-Out</a:t>
            </a:r>
          </a:p>
        </p:txBody>
      </p:sp>
      <p:pic>
        <p:nvPicPr>
          <p:cNvPr id="48239" name="Picture 111" descr="C:\Users\Bill\Pictures\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457200"/>
            <a:ext cx="278953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8240" name="Picture 112" descr="C:\Users\Bill\Pictures\Pictur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013" y="2825750"/>
            <a:ext cx="2998787" cy="2279650"/>
          </a:xfrm>
          <a:prstGeom prst="rect">
            <a:avLst/>
          </a:prstGeom>
          <a:noFill/>
          <a:extLst>
            <a:ext uri="{909E8E84-426E-40DD-AFC4-6F175D3DCCD1}">
              <a14:hiddenFill xmlns:a14="http://schemas.microsoft.com/office/drawing/2010/main">
                <a:solidFill>
                  <a:srgbClr val="FFFFFF"/>
                </a:solidFill>
              </a14:hiddenFill>
            </a:ext>
          </a:extLst>
        </p:spPr>
      </p:pic>
      <p:pic>
        <p:nvPicPr>
          <p:cNvPr id="48241" name="Picture 113" descr="C:\Users\Bill\Pictures\Pictur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91450"/>
            <a:ext cx="3530695" cy="1856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8242" name="Picture 114" descr="C:\Users\Bill\Pictures\Picture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4697" y="4800600"/>
            <a:ext cx="2829453" cy="1899073"/>
          </a:xfrm>
          <a:prstGeom prst="rect">
            <a:avLst/>
          </a:prstGeom>
          <a:noFill/>
          <a:extLst>
            <a:ext uri="{909E8E84-426E-40DD-AFC4-6F175D3DCCD1}">
              <a14:hiddenFill xmlns:a14="http://schemas.microsoft.com/office/drawing/2010/main">
                <a:solidFill>
                  <a:srgbClr val="FFFFFF"/>
                </a:solidFill>
              </a14:hiddenFill>
            </a:ext>
          </a:extLst>
        </p:spPr>
      </p:pic>
      <p:pic>
        <p:nvPicPr>
          <p:cNvPr id="48238" name="Picture 110" descr="C:\Users\Bill\Pictures\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295400"/>
            <a:ext cx="2262188" cy="3681413"/>
          </a:xfrm>
          <a:prstGeom prst="rect">
            <a:avLst/>
          </a:prstGeom>
          <a:noFill/>
          <a:extLst>
            <a:ext uri="{909E8E84-426E-40DD-AFC4-6F175D3DCCD1}">
              <a14:hiddenFill xmlns:a14="http://schemas.microsoft.com/office/drawing/2010/main">
                <a:solidFill>
                  <a:srgbClr val="FFFFFF"/>
                </a:solidFill>
              </a14:hiddenFill>
            </a:ext>
          </a:extLst>
        </p:spPr>
      </p:pic>
      <p:pic>
        <p:nvPicPr>
          <p:cNvPr id="48243" name="Picture 115" descr="C:\Users\Bill\Pictures\Picture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2984500"/>
            <a:ext cx="2230437" cy="1682750"/>
          </a:xfrm>
          <a:prstGeom prst="rect">
            <a:avLst/>
          </a:prstGeom>
          <a:noFill/>
          <a:extLst>
            <a:ext uri="{909E8E84-426E-40DD-AFC4-6F175D3DCCD1}">
              <a14:hiddenFill xmlns:a14="http://schemas.microsoft.com/office/drawing/2010/main">
                <a:solidFill>
                  <a:srgbClr val="FFFFFF"/>
                </a:solidFill>
              </a14:hiddenFill>
            </a:ext>
          </a:extLst>
        </p:spPr>
      </p:pic>
      <p:pic>
        <p:nvPicPr>
          <p:cNvPr id="48244" name="Picture 116" descr="C:\Users\Bill\Pictures\Picture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026271"/>
            <a:ext cx="1447800" cy="2145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62108F1-13C3-46DD-B41D-F6ACB85E7AD6}" type="slidenum">
              <a:rPr lang="en-US" sz="1400" smtClean="0">
                <a:solidFill>
                  <a:schemeClr val="bg2"/>
                </a:solidFill>
              </a:rPr>
              <a:pPr/>
              <a:t>49</a:t>
            </a:fld>
            <a:endParaRPr lang="en-US" sz="1400">
              <a:solidFill>
                <a:schemeClr val="bg2"/>
              </a:solidFill>
            </a:endParaRPr>
          </a:p>
        </p:txBody>
      </p:sp>
      <p:sp>
        <p:nvSpPr>
          <p:cNvPr id="49155" name="Rectangle 2"/>
          <p:cNvSpPr>
            <a:spLocks noGrp="1" noChangeArrowheads="1"/>
          </p:cNvSpPr>
          <p:nvPr>
            <p:ph type="title"/>
          </p:nvPr>
        </p:nvSpPr>
        <p:spPr>
          <a:xfrm>
            <a:off x="590550" y="266700"/>
            <a:ext cx="8324850" cy="1104900"/>
          </a:xfrm>
        </p:spPr>
        <p:txBody>
          <a:bodyPr/>
          <a:lstStyle/>
          <a:p>
            <a:r>
              <a:rPr lang="en-US" sz="3600"/>
              <a:t>Contracting-Out: General Policy Guidelines</a:t>
            </a:r>
            <a:r>
              <a:rPr lang="en-US" sz="4000"/>
              <a:t> </a:t>
            </a:r>
          </a:p>
        </p:txBody>
      </p:sp>
      <p:sp>
        <p:nvSpPr>
          <p:cNvPr id="49156" name="Rectangle 5"/>
          <p:cNvSpPr>
            <a:spLocks noGrp="1" noChangeArrowheads="1"/>
          </p:cNvSpPr>
          <p:nvPr>
            <p:ph type="body" sz="half" idx="1"/>
          </p:nvPr>
        </p:nvSpPr>
        <p:spPr>
          <a:xfrm>
            <a:off x="1143000" y="1790700"/>
            <a:ext cx="3810000" cy="4838700"/>
          </a:xfrm>
        </p:spPr>
        <p:txBody>
          <a:bodyPr/>
          <a:lstStyle/>
          <a:p>
            <a:pPr>
              <a:lnSpc>
                <a:spcPct val="80000"/>
              </a:lnSpc>
            </a:pPr>
            <a:r>
              <a:rPr lang="en-US" sz="2000"/>
              <a:t>Contracting with private sector provides City with significant opportunity for cost containment and productivity enhancements.  </a:t>
            </a:r>
          </a:p>
          <a:p>
            <a:pPr lvl="1">
              <a:lnSpc>
                <a:spcPct val="80000"/>
              </a:lnSpc>
            </a:pPr>
            <a:r>
              <a:rPr lang="en-US" sz="2000" i="1"/>
              <a:t>So committed to using private sector in delivering services as key element in continuing efforts to provide cost-effective programs.</a:t>
            </a:r>
          </a:p>
          <a:p>
            <a:pPr>
              <a:lnSpc>
                <a:spcPct val="80000"/>
              </a:lnSpc>
            </a:pPr>
            <a:r>
              <a:rPr lang="en-US" sz="2000"/>
              <a:t>Private sector contracting includes construction projects, professional services, outside employment agencies and ongoing operating and maintenance services.</a:t>
            </a:r>
          </a:p>
        </p:txBody>
      </p:sp>
      <p:sp>
        <p:nvSpPr>
          <p:cNvPr id="49157" name="Rectangle 6"/>
          <p:cNvSpPr>
            <a:spLocks noGrp="1" noChangeArrowheads="1"/>
          </p:cNvSpPr>
          <p:nvPr>
            <p:ph type="body" sz="half" idx="2"/>
          </p:nvPr>
        </p:nvSpPr>
        <p:spPr>
          <a:xfrm>
            <a:off x="5105400" y="1790700"/>
            <a:ext cx="3810000" cy="4838700"/>
          </a:xfrm>
        </p:spPr>
        <p:txBody>
          <a:bodyPr/>
          <a:lstStyle/>
          <a:p>
            <a:pPr>
              <a:lnSpc>
                <a:spcPct val="80000"/>
              </a:lnSpc>
            </a:pPr>
            <a:r>
              <a:rPr lang="en-US" sz="2000"/>
              <a:t>Direct, indirect and contract administration considered in comparing costs of private sector contracts with in-house delivery.</a:t>
            </a:r>
            <a:r>
              <a:rPr lang="en-US" sz="1800"/>
              <a:t> </a:t>
            </a:r>
          </a:p>
          <a:p>
            <a:pPr>
              <a:lnSpc>
                <a:spcPct val="80000"/>
              </a:lnSpc>
            </a:pPr>
            <a:r>
              <a:rPr lang="en-US" sz="2000"/>
              <a:t>Conversions from services currently provided by City employees to contract services will </a:t>
            </a:r>
            <a:r>
              <a:rPr lang="en-US" sz="2000" b="1" i="1">
                <a:solidFill>
                  <a:schemeClr val="tx2"/>
                </a:solidFill>
              </a:rPr>
              <a:t>generally</a:t>
            </a:r>
            <a:r>
              <a:rPr lang="en-US" sz="2000" b="1"/>
              <a:t> </a:t>
            </a:r>
            <a:r>
              <a:rPr lang="en-US" sz="2000"/>
              <a:t>be made through attrition, reassignment or absorption by the contractor. </a:t>
            </a:r>
          </a:p>
          <a:p>
            <a:pPr>
              <a:lnSpc>
                <a:spcPct val="80000"/>
              </a:lnSpc>
            </a:pPr>
            <a:r>
              <a:rPr lang="en-US" sz="2000"/>
              <a:t>Within general policy guidelines, cost-effectiveness of contract services determined on a case-by-case basis</a:t>
            </a:r>
            <a:r>
              <a:rPr lang="en-US" sz="1800"/>
              <a:t> </a:t>
            </a:r>
            <a:r>
              <a:rPr lang="en-US" sz="2000"/>
              <a:t>using following criteria</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a:t>The New Normal: Responding to Change</a:t>
            </a:r>
          </a:p>
        </p:txBody>
      </p:sp>
      <p:sp>
        <p:nvSpPr>
          <p:cNvPr id="8195" name="Rectangle 3"/>
          <p:cNvSpPr>
            <a:spLocks noGrp="1" noChangeArrowheads="1"/>
          </p:cNvSpPr>
          <p:nvPr>
            <p:ph type="body" sz="half" idx="2"/>
          </p:nvPr>
        </p:nvSpPr>
        <p:spPr>
          <a:xfrm>
            <a:off x="1066800" y="1676400"/>
            <a:ext cx="4191000" cy="4152900"/>
          </a:xfrm>
        </p:spPr>
        <p:txBody>
          <a:bodyPr/>
          <a:lstStyle/>
          <a:p>
            <a:r>
              <a:rPr lang="en-US" sz="2800" i="1"/>
              <a:t>It is not the strongest of the species that survive, nor the most intelligent, but the ones most responsive to change.</a:t>
            </a:r>
            <a:endParaRPr lang="en-US" sz="2800"/>
          </a:p>
          <a:p>
            <a:pPr lvl="1"/>
            <a:r>
              <a:rPr lang="en-US" sz="2400"/>
              <a:t>Charles Darwin</a:t>
            </a:r>
          </a:p>
        </p:txBody>
      </p:sp>
      <p:pic>
        <p:nvPicPr>
          <p:cNvPr id="8196" name="Picture 4" descr="darwi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752600"/>
            <a:ext cx="26066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1"/>
          <p:cNvSpPr>
            <a:spLocks noGrp="1"/>
          </p:cNvSpPr>
          <p:nvPr>
            <p:ph type="sldNum" sz="quarter" idx="12"/>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9AB557C-3CFA-4FE4-868B-0B2A8824D12E}" type="slidenum">
              <a:rPr lang="en-US" sz="1400" smtClean="0">
                <a:solidFill>
                  <a:schemeClr val="bg2"/>
                </a:solidFill>
              </a:rPr>
              <a:pPr/>
              <a:t>5</a:t>
            </a:fld>
            <a:endParaRPr lang="en-US" sz="1400">
              <a:solidFill>
                <a:schemeClr val="bg2"/>
              </a:solidFill>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C9019E1-89CC-445E-B8CA-0608E4A35C22}" type="slidenum">
              <a:rPr lang="en-US" sz="1400" smtClean="0">
                <a:solidFill>
                  <a:schemeClr val="bg2"/>
                </a:solidFill>
              </a:rPr>
              <a:pPr/>
              <a:t>50</a:t>
            </a:fld>
            <a:endParaRPr lang="en-US" sz="1400">
              <a:solidFill>
                <a:schemeClr val="bg2"/>
              </a:solidFill>
            </a:endParaRPr>
          </a:p>
        </p:txBody>
      </p:sp>
      <p:sp>
        <p:nvSpPr>
          <p:cNvPr id="50179" name="Rectangle 2"/>
          <p:cNvSpPr>
            <a:spLocks noGrp="1" noChangeArrowheads="1"/>
          </p:cNvSpPr>
          <p:nvPr>
            <p:ph type="title"/>
          </p:nvPr>
        </p:nvSpPr>
        <p:spPr/>
        <p:txBody>
          <a:bodyPr/>
          <a:lstStyle/>
          <a:p>
            <a:r>
              <a:rPr lang="en-US" sz="3600"/>
              <a:t>Contracting-Out: Evaluation Criteria</a:t>
            </a:r>
          </a:p>
        </p:txBody>
      </p:sp>
      <p:sp>
        <p:nvSpPr>
          <p:cNvPr id="50180" name="Rectangle 4"/>
          <p:cNvSpPr>
            <a:spLocks noGrp="1" noChangeArrowheads="1"/>
          </p:cNvSpPr>
          <p:nvPr>
            <p:ph type="body" sz="half" idx="1"/>
          </p:nvPr>
        </p:nvSpPr>
        <p:spPr>
          <a:xfrm>
            <a:off x="1143000" y="1790700"/>
            <a:ext cx="3810000" cy="4762500"/>
          </a:xfrm>
        </p:spPr>
        <p:txBody>
          <a:bodyPr/>
          <a:lstStyle/>
          <a:p>
            <a:pPr>
              <a:lnSpc>
                <a:spcPct val="80000"/>
              </a:lnSpc>
            </a:pPr>
            <a:r>
              <a:rPr lang="en-US" sz="2100"/>
              <a:t>Sufficient private sector market to competitively deliver service and assure reasonable range of alternative service providers?</a:t>
            </a:r>
          </a:p>
          <a:p>
            <a:pPr>
              <a:lnSpc>
                <a:spcPct val="80000"/>
              </a:lnSpc>
            </a:pPr>
            <a:r>
              <a:rPr lang="en-US" sz="2100"/>
              <a:t>What are consequences if contractor fails to perform?</a:t>
            </a:r>
          </a:p>
          <a:p>
            <a:pPr lvl="1">
              <a:lnSpc>
                <a:spcPct val="80000"/>
              </a:lnSpc>
            </a:pPr>
            <a:r>
              <a:rPr lang="en-US" sz="2100" i="1"/>
              <a:t>Can contract reasonably be written to compensate the City for any such damages?</a:t>
            </a:r>
          </a:p>
          <a:p>
            <a:pPr>
              <a:lnSpc>
                <a:spcPct val="80000"/>
              </a:lnSpc>
            </a:pPr>
            <a:r>
              <a:rPr lang="en-US" sz="2100"/>
              <a:t>Private sector contractor better respond to service expansions, contractions or special requirements?</a:t>
            </a:r>
          </a:p>
        </p:txBody>
      </p:sp>
      <p:sp>
        <p:nvSpPr>
          <p:cNvPr id="50181" name="Rectangle 5"/>
          <p:cNvSpPr>
            <a:spLocks noGrp="1" noChangeArrowheads="1"/>
          </p:cNvSpPr>
          <p:nvPr>
            <p:ph type="body" sz="half" idx="2"/>
          </p:nvPr>
        </p:nvSpPr>
        <p:spPr>
          <a:xfrm>
            <a:off x="5105400" y="1790700"/>
            <a:ext cx="3810000" cy="4762500"/>
          </a:xfrm>
        </p:spPr>
        <p:txBody>
          <a:bodyPr/>
          <a:lstStyle/>
          <a:p>
            <a:pPr>
              <a:lnSpc>
                <a:spcPct val="80000"/>
              </a:lnSpc>
            </a:pPr>
            <a:r>
              <a:rPr lang="en-US" sz="2100"/>
              <a:t>Can sufficiently define workscope to ensure fair and  full evaluation of competing proposals and performance after bid award?</a:t>
            </a:r>
          </a:p>
          <a:p>
            <a:pPr>
              <a:lnSpc>
                <a:spcPct val="80000"/>
              </a:lnSpc>
            </a:pPr>
            <a:r>
              <a:rPr lang="en-US" sz="2100"/>
              <a:t>Use of contract services provide opportunity to redefine service levels?</a:t>
            </a:r>
          </a:p>
          <a:p>
            <a:pPr>
              <a:lnSpc>
                <a:spcPct val="80000"/>
              </a:lnSpc>
            </a:pPr>
            <a:r>
              <a:rPr lang="en-US" sz="2100"/>
              <a:t>Contracting-out limit ability to deliver emergency or other high priority services?</a:t>
            </a:r>
          </a:p>
          <a:p>
            <a:pPr>
              <a:lnSpc>
                <a:spcPct val="80000"/>
              </a:lnSpc>
            </a:pPr>
            <a:r>
              <a:rPr lang="en-US" sz="2100"/>
              <a:t>Overall, can City successfully delegate the performance of service but still retain accountability/  responsibility for delivery?</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B75F221-EAF6-41E9-9395-0B234DE85248}" type="slidenum">
              <a:rPr lang="en-US" sz="1400" smtClean="0">
                <a:solidFill>
                  <a:schemeClr val="bg2"/>
                </a:solidFill>
              </a:rPr>
              <a:pPr/>
              <a:t>51</a:t>
            </a:fld>
            <a:endParaRPr lang="en-US" sz="1400">
              <a:solidFill>
                <a:schemeClr val="bg2"/>
              </a:solidFill>
            </a:endParaRPr>
          </a:p>
        </p:txBody>
      </p:sp>
      <p:sp>
        <p:nvSpPr>
          <p:cNvPr id="51203" name="Rectangle 2"/>
          <p:cNvSpPr>
            <a:spLocks noGrp="1" noChangeArrowheads="1"/>
          </p:cNvSpPr>
          <p:nvPr>
            <p:ph type="title"/>
          </p:nvPr>
        </p:nvSpPr>
        <p:spPr>
          <a:xfrm>
            <a:off x="590550" y="266700"/>
            <a:ext cx="8553450" cy="1104900"/>
          </a:xfrm>
          <a:noFill/>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4000">
                <a:sym typeface="Wingdings" pitchFamily="2" charset="2"/>
              </a:rPr>
              <a:t> </a:t>
            </a:r>
            <a:r>
              <a:rPr lang="en-US" sz="3600"/>
              <a:t>Capital Financing &amp; Debt Management</a:t>
            </a:r>
          </a:p>
        </p:txBody>
      </p:sp>
      <p:sp>
        <p:nvSpPr>
          <p:cNvPr id="132099" name="Rectangle 3"/>
          <p:cNvSpPr>
            <a:spLocks noGrp="1" noChangeArrowheads="1"/>
          </p:cNvSpPr>
          <p:nvPr>
            <p:ph type="body" idx="1"/>
          </p:nvPr>
        </p:nvSpPr>
        <p:spPr>
          <a:xfrm>
            <a:off x="1143000" y="1790700"/>
            <a:ext cx="7772400" cy="4457700"/>
          </a:xfrm>
          <a:noFill/>
        </p:spPr>
        <p:txBody>
          <a:bodyPr/>
          <a:lstStyle/>
          <a:p>
            <a:r>
              <a:rPr lang="en-US"/>
              <a:t>Conceptually, no different than personal debt management.</a:t>
            </a:r>
          </a:p>
          <a:p>
            <a:pPr lvl="1"/>
            <a:r>
              <a:rPr lang="en-US"/>
              <a:t>Long-term, non-recurring costs.</a:t>
            </a:r>
          </a:p>
          <a:p>
            <a:pPr lvl="1"/>
            <a:r>
              <a:rPr lang="en-US"/>
              <a:t>Not for routine, day-to-day costs.</a:t>
            </a:r>
          </a:p>
          <a:p>
            <a:pPr lvl="2"/>
            <a:r>
              <a:rPr lang="en-US"/>
              <a:t>Balanced Budget: Do not use debt to cover operating costs.  (Mortgages are fine for houses – but not for groceries.)</a:t>
            </a:r>
          </a:p>
          <a:p>
            <a:pPr lvl="2"/>
            <a:r>
              <a:rPr lang="en-US" i="1"/>
              <a:t>How obvious is this? Ask the State or Feds  . . .  </a:t>
            </a:r>
          </a:p>
          <a:p>
            <a:pPr lvl="1"/>
            <a:r>
              <a:rPr lang="en-US"/>
              <a:t>Limited capacity.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2099">
                                            <p:txEl>
                                              <p:pRg st="4" end="4"/>
                                            </p:txEl>
                                          </p:spTgt>
                                        </p:tgtEl>
                                        <p:attrNameLst>
                                          <p:attrName>style.visibility</p:attrName>
                                        </p:attrNameLst>
                                      </p:cBhvr>
                                      <p:to>
                                        <p:strVal val="visible"/>
                                      </p:to>
                                    </p:set>
                                    <p:anim calcmode="lin" valueType="num">
                                      <p:cBhvr additive="base">
                                        <p:cTn id="7" dur="500" fill="hold"/>
                                        <p:tgtEl>
                                          <p:spTgt spid="13209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2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099">
                                            <p:txEl>
                                              <p:pRg st="5" end="5"/>
                                            </p:txEl>
                                          </p:spTgt>
                                        </p:tgtEl>
                                        <p:attrNameLst>
                                          <p:attrName>style.visibility</p:attrName>
                                        </p:attrNameLst>
                                      </p:cBhvr>
                                      <p:to>
                                        <p:strVal val="visible"/>
                                      </p:to>
                                    </p:set>
                                    <p:anim calcmode="lin" valueType="num">
                                      <p:cBhvr additive="base">
                                        <p:cTn id="13" dur="500" fill="hold"/>
                                        <p:tgtEl>
                                          <p:spTgt spid="1320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A3866F2-8181-4C45-A4DF-A28DEAA53D6E}" type="slidenum">
              <a:rPr lang="en-US" sz="1400" smtClean="0">
                <a:solidFill>
                  <a:schemeClr val="bg2"/>
                </a:solidFill>
              </a:rPr>
              <a:pPr/>
              <a:t>52</a:t>
            </a:fld>
            <a:endParaRPr lang="en-US" sz="1400">
              <a:solidFill>
                <a:schemeClr val="bg2"/>
              </a:solidFill>
            </a:endParaRPr>
          </a:p>
        </p:txBody>
      </p:sp>
      <p:sp>
        <p:nvSpPr>
          <p:cNvPr id="52227" name="Rectangle 2"/>
          <p:cNvSpPr>
            <a:spLocks noGrp="1" noChangeArrowheads="1"/>
          </p:cNvSpPr>
          <p:nvPr>
            <p:ph type="title"/>
          </p:nvPr>
        </p:nvSpPr>
        <p:spPr/>
        <p:txBody>
          <a:bodyPr/>
          <a:lstStyle/>
          <a:p>
            <a:r>
              <a:rPr lang="en-US"/>
              <a:t>How much debt can you afford?</a:t>
            </a:r>
          </a:p>
        </p:txBody>
      </p:sp>
      <p:sp>
        <p:nvSpPr>
          <p:cNvPr id="52228" name="Rectangle 3"/>
          <p:cNvSpPr>
            <a:spLocks noGrp="1" noChangeArrowheads="1"/>
          </p:cNvSpPr>
          <p:nvPr>
            <p:ph type="body" idx="1"/>
          </p:nvPr>
        </p:nvSpPr>
        <p:spPr/>
        <p:txBody>
          <a:bodyPr/>
          <a:lstStyle/>
          <a:p>
            <a:r>
              <a:rPr lang="en-US"/>
              <a:t>“Any idiot can borrow money. The genius part is being able to pay it back.”</a:t>
            </a:r>
          </a:p>
          <a:p>
            <a:pPr lvl="1">
              <a:buFont typeface="Wingdings" pitchFamily="2" charset="2"/>
              <a:buNone/>
            </a:pPr>
            <a:br>
              <a:rPr lang="en-US" sz="1400"/>
            </a:br>
            <a:r>
              <a:rPr lang="en-US"/>
              <a:t>		</a:t>
            </a:r>
            <a:r>
              <a:rPr lang="en-US" sz="2400" i="1"/>
              <a:t>John Dunn, Former SLO City Manager</a:t>
            </a: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5CAA1DB-7417-4626-A2D6-1A78EA78B0CF}" type="slidenum">
              <a:rPr lang="en-US" sz="1400" smtClean="0">
                <a:solidFill>
                  <a:schemeClr val="bg2"/>
                </a:solidFill>
              </a:rPr>
              <a:pPr/>
              <a:t>53</a:t>
            </a:fld>
            <a:endParaRPr lang="en-US" sz="1400">
              <a:solidFill>
                <a:schemeClr val="bg2"/>
              </a:solidFill>
            </a:endParaRPr>
          </a:p>
        </p:txBody>
      </p:sp>
      <p:sp>
        <p:nvSpPr>
          <p:cNvPr id="53251" name="Rectangle 2"/>
          <p:cNvSpPr>
            <a:spLocks noGrp="1" noChangeArrowheads="1"/>
          </p:cNvSpPr>
          <p:nvPr>
            <p:ph type="title"/>
          </p:nvPr>
        </p:nvSpPr>
        <p:spPr/>
        <p:txBody>
          <a:bodyPr/>
          <a:lstStyle/>
          <a:p>
            <a:r>
              <a:rPr lang="en-US" dirty="0"/>
              <a:t>General Guidelines</a:t>
            </a:r>
          </a:p>
        </p:txBody>
      </p:sp>
      <p:sp>
        <p:nvSpPr>
          <p:cNvPr id="53252" name="Rectangle 3"/>
          <p:cNvSpPr>
            <a:spLocks noGrp="1" noChangeArrowheads="1"/>
          </p:cNvSpPr>
          <p:nvPr>
            <p:ph type="body" idx="1"/>
          </p:nvPr>
        </p:nvSpPr>
        <p:spPr>
          <a:xfrm>
            <a:off x="1143000" y="1790700"/>
            <a:ext cx="7772400" cy="4533900"/>
          </a:xfrm>
        </p:spPr>
        <p:txBody>
          <a:bodyPr/>
          <a:lstStyle/>
          <a:p>
            <a:r>
              <a:rPr lang="en-US" sz="2800" dirty="0"/>
              <a:t>Capital financing: Clear bias towards pay-as-you-go</a:t>
            </a:r>
          </a:p>
          <a:p>
            <a:r>
              <a:rPr lang="en-US" sz="2800" dirty="0"/>
              <a:t>Only consider debt financing when:</a:t>
            </a:r>
          </a:p>
          <a:p>
            <a:pPr lvl="1"/>
            <a:r>
              <a:rPr lang="en-US" sz="2400" dirty="0"/>
              <a:t>One-time project (lumpy cost)</a:t>
            </a:r>
          </a:p>
          <a:p>
            <a:pPr lvl="1"/>
            <a:r>
              <a:rPr lang="en-US" sz="2400" dirty="0"/>
              <a:t>High priority project</a:t>
            </a:r>
          </a:p>
          <a:p>
            <a:pPr lvl="1"/>
            <a:r>
              <a:rPr lang="en-US" sz="2400" dirty="0"/>
              <a:t>Useful life exceeds financing term</a:t>
            </a:r>
          </a:p>
          <a:p>
            <a:pPr lvl="1"/>
            <a:r>
              <a:rPr lang="en-US" sz="2400" dirty="0"/>
              <a:t>Adequate resources to cover debt service</a:t>
            </a:r>
          </a:p>
          <a:p>
            <a:pPr lvl="1"/>
            <a:r>
              <a:rPr lang="en-US" sz="2400" dirty="0"/>
              <a:t>Not for recurring purposes or ongoing maintenance</a:t>
            </a:r>
          </a:p>
          <a:p>
            <a:pPr lvl="2"/>
            <a:r>
              <a:rPr lang="en-US" sz="2200" i="1" dirty="0"/>
              <a:t>Exception: Tax and Revenue Anticipation Notes</a:t>
            </a:r>
            <a:r>
              <a:rPr lang="en-US" i="1" dirty="0"/>
              <a:t> </a:t>
            </a: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E5ED1E5-43C9-4DE2-92B7-3AFB6D290D06}" type="slidenum">
              <a:rPr lang="en-US" sz="1400" smtClean="0">
                <a:solidFill>
                  <a:schemeClr val="bg2"/>
                </a:solidFill>
              </a:rPr>
              <a:pPr/>
              <a:t>54</a:t>
            </a:fld>
            <a:endParaRPr lang="en-US" sz="1400">
              <a:solidFill>
                <a:schemeClr val="bg2"/>
              </a:solidFill>
            </a:endParaRPr>
          </a:p>
        </p:txBody>
      </p:sp>
      <p:sp>
        <p:nvSpPr>
          <p:cNvPr id="54275" name="Rectangle 2"/>
          <p:cNvSpPr>
            <a:spLocks noGrp="1" noChangeArrowheads="1"/>
          </p:cNvSpPr>
          <p:nvPr>
            <p:ph type="title"/>
          </p:nvPr>
        </p:nvSpPr>
        <p:spPr>
          <a:xfrm>
            <a:off x="590550" y="266700"/>
            <a:ext cx="8401050" cy="1104900"/>
          </a:xfrm>
        </p:spPr>
        <p:txBody>
          <a:bodyPr/>
          <a:lstStyle/>
          <a:p>
            <a:r>
              <a:rPr lang="en-US" sz="4000"/>
              <a:t>Tax and Revenue Anticipation Notes</a:t>
            </a:r>
          </a:p>
        </p:txBody>
      </p:sp>
      <p:sp>
        <p:nvSpPr>
          <p:cNvPr id="54276" name="Rectangle 3"/>
          <p:cNvSpPr>
            <a:spLocks noGrp="1" noChangeArrowheads="1"/>
          </p:cNvSpPr>
          <p:nvPr>
            <p:ph type="body" sz="half" idx="4294967295"/>
          </p:nvPr>
        </p:nvSpPr>
        <p:spPr>
          <a:xfrm>
            <a:off x="1143000" y="1828800"/>
            <a:ext cx="7543800" cy="4152900"/>
          </a:xfrm>
        </p:spPr>
        <p:txBody>
          <a:bodyPr/>
          <a:lstStyle/>
          <a:p>
            <a:r>
              <a:rPr lang="en-US" sz="2800"/>
              <a:t>Will only issue to meet legitimate cash flow needs.</a:t>
            </a:r>
          </a:p>
          <a:p>
            <a:r>
              <a:rPr lang="en-US" sz="2800"/>
              <a:t>Will not use for investment purposes.</a:t>
            </a:r>
          </a:p>
          <a:p>
            <a:r>
              <a:rPr lang="en-US" sz="2800"/>
              <a:t>Unlikely to need as long as we maintain minimum fund balance policy.</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F13724-7339-4E2F-84ED-C507FAA9B208}" type="slidenum">
              <a:rPr lang="en-US" sz="1400" smtClean="0">
                <a:solidFill>
                  <a:schemeClr val="bg2"/>
                </a:solidFill>
              </a:rPr>
              <a:pPr/>
              <a:t>55</a:t>
            </a:fld>
            <a:endParaRPr lang="en-US" sz="1400">
              <a:solidFill>
                <a:schemeClr val="bg2"/>
              </a:solidFill>
            </a:endParaRPr>
          </a:p>
        </p:txBody>
      </p:sp>
      <p:sp>
        <p:nvSpPr>
          <p:cNvPr id="55299" name="Rectangle 2"/>
          <p:cNvSpPr>
            <a:spLocks noGrp="1" noChangeArrowheads="1"/>
          </p:cNvSpPr>
          <p:nvPr>
            <p:ph type="title"/>
          </p:nvPr>
        </p:nvSpPr>
        <p:spPr/>
        <p:txBody>
          <a:bodyPr/>
          <a:lstStyle/>
          <a:p>
            <a:r>
              <a:rPr lang="en-US"/>
              <a:t>Source of Funding</a:t>
            </a:r>
          </a:p>
        </p:txBody>
      </p:sp>
      <p:sp>
        <p:nvSpPr>
          <p:cNvPr id="55300" name="Rectangle 3"/>
          <p:cNvSpPr>
            <a:spLocks noGrp="1" noChangeArrowheads="1"/>
          </p:cNvSpPr>
          <p:nvPr>
            <p:ph type="body" idx="1"/>
          </p:nvPr>
        </p:nvSpPr>
        <p:spPr>
          <a:xfrm>
            <a:off x="1143000" y="1790700"/>
            <a:ext cx="7772400" cy="4610100"/>
          </a:xfrm>
        </p:spPr>
        <p:txBody>
          <a:bodyPr/>
          <a:lstStyle/>
          <a:p>
            <a:r>
              <a:rPr lang="en-US" sz="2800"/>
              <a:t>Whenever specific beneficiaries can be identified use:</a:t>
            </a:r>
          </a:p>
          <a:p>
            <a:pPr lvl="1"/>
            <a:r>
              <a:rPr lang="en-US" sz="2400"/>
              <a:t>Service fees</a:t>
            </a:r>
          </a:p>
          <a:p>
            <a:pPr lvl="1"/>
            <a:r>
              <a:rPr lang="en-US" sz="2400"/>
              <a:t>Enterprise funds</a:t>
            </a:r>
          </a:p>
          <a:p>
            <a:pPr lvl="1"/>
            <a:r>
              <a:rPr lang="en-US" sz="2400"/>
              <a:t>Assessments</a:t>
            </a:r>
          </a:p>
          <a:p>
            <a:pPr lvl="1"/>
            <a:r>
              <a:rPr lang="en-US" sz="2400"/>
              <a:t>Developer agreements</a:t>
            </a:r>
          </a:p>
          <a:p>
            <a:pPr lvl="1"/>
            <a:r>
              <a:rPr lang="en-US" sz="2400"/>
              <a:t>Development impact fees</a:t>
            </a:r>
          </a:p>
          <a:p>
            <a:pPr lvl="2"/>
            <a:r>
              <a:rPr lang="en-US" i="1"/>
              <a:t>Consideration: timing and cash flow</a:t>
            </a:r>
          </a:p>
          <a:p>
            <a:pPr lvl="1"/>
            <a:r>
              <a:rPr lang="en-US" sz="2400"/>
              <a:t>General purpose debt supported by General Fund revenues is “last resort.”</a:t>
            </a: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D45858D-AC71-4540-A0D5-A147147E18A7}" type="slidenum">
              <a:rPr lang="en-US" sz="1400" smtClean="0">
                <a:solidFill>
                  <a:schemeClr val="bg2"/>
                </a:solidFill>
              </a:rPr>
              <a:pPr/>
              <a:t>56</a:t>
            </a:fld>
            <a:endParaRPr lang="en-US" sz="1400">
              <a:solidFill>
                <a:schemeClr val="bg2"/>
              </a:solidFill>
            </a:endParaRPr>
          </a:p>
        </p:txBody>
      </p:sp>
      <p:sp>
        <p:nvSpPr>
          <p:cNvPr id="56323" name="Rectangle 2"/>
          <p:cNvSpPr>
            <a:spLocks noGrp="1" noChangeArrowheads="1"/>
          </p:cNvSpPr>
          <p:nvPr>
            <p:ph type="title"/>
          </p:nvPr>
        </p:nvSpPr>
        <p:spPr/>
        <p:txBody>
          <a:bodyPr/>
          <a:lstStyle/>
          <a:p>
            <a:r>
              <a:rPr lang="en-US"/>
              <a:t>Criteria</a:t>
            </a:r>
          </a:p>
        </p:txBody>
      </p:sp>
      <p:sp>
        <p:nvSpPr>
          <p:cNvPr id="56324" name="Rectangle 3"/>
          <p:cNvSpPr>
            <a:spLocks noGrp="1" noChangeArrowheads="1"/>
          </p:cNvSpPr>
          <p:nvPr>
            <p:ph type="body" idx="1"/>
          </p:nvPr>
        </p:nvSpPr>
        <p:spPr/>
        <p:txBody>
          <a:bodyPr/>
          <a:lstStyle/>
          <a:p>
            <a:r>
              <a:rPr lang="en-US"/>
              <a:t>Factors Favoring Pay-As-You-Go</a:t>
            </a:r>
          </a:p>
          <a:p>
            <a:pPr lvl="1"/>
            <a:r>
              <a:rPr lang="en-US"/>
              <a:t>Current sources are adequate and available.</a:t>
            </a:r>
          </a:p>
          <a:p>
            <a:pPr lvl="1"/>
            <a:r>
              <a:rPr lang="en-US"/>
              <a:t>Current debt is too high.</a:t>
            </a:r>
          </a:p>
          <a:p>
            <a:pPr lvl="1"/>
            <a:r>
              <a:rPr lang="en-US"/>
              <a:t>Market conditions are not favorable.</a:t>
            </a:r>
          </a:p>
          <a:p>
            <a:pPr lvl="1"/>
            <a:r>
              <a:rPr lang="en-US"/>
              <a:t>Ongoing capital maintenance: It isn’t a “lumpy” cost.</a:t>
            </a: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D89569C-982C-46D3-9110-F4EFB73325F0}" type="slidenum">
              <a:rPr lang="en-US" sz="1400" smtClean="0">
                <a:solidFill>
                  <a:schemeClr val="bg2"/>
                </a:solidFill>
              </a:rPr>
              <a:pPr/>
              <a:t>57</a:t>
            </a:fld>
            <a:endParaRPr lang="en-US" sz="1400">
              <a:solidFill>
                <a:schemeClr val="bg2"/>
              </a:solidFill>
            </a:endParaRPr>
          </a:p>
        </p:txBody>
      </p:sp>
      <p:sp>
        <p:nvSpPr>
          <p:cNvPr id="57347" name="Rectangle 2"/>
          <p:cNvSpPr>
            <a:spLocks noGrp="1" noChangeArrowheads="1"/>
          </p:cNvSpPr>
          <p:nvPr>
            <p:ph type="title"/>
          </p:nvPr>
        </p:nvSpPr>
        <p:spPr/>
        <p:txBody>
          <a:bodyPr/>
          <a:lstStyle/>
          <a:p>
            <a:r>
              <a:rPr lang="en-US"/>
              <a:t>Criteria</a:t>
            </a:r>
          </a:p>
        </p:txBody>
      </p:sp>
      <p:sp>
        <p:nvSpPr>
          <p:cNvPr id="57348" name="Rectangle 3"/>
          <p:cNvSpPr>
            <a:spLocks noGrp="1" noChangeArrowheads="1"/>
          </p:cNvSpPr>
          <p:nvPr>
            <p:ph type="body" sz="half" idx="1"/>
          </p:nvPr>
        </p:nvSpPr>
        <p:spPr/>
        <p:txBody>
          <a:bodyPr/>
          <a:lstStyle/>
          <a:p>
            <a:pPr>
              <a:lnSpc>
                <a:spcPct val="90000"/>
              </a:lnSpc>
            </a:pPr>
            <a:r>
              <a:rPr lang="en-US" sz="3200"/>
              <a:t>Factors Favoring Debt Financing</a:t>
            </a:r>
          </a:p>
          <a:p>
            <a:pPr lvl="1">
              <a:lnSpc>
                <a:spcPct val="90000"/>
              </a:lnSpc>
            </a:pPr>
            <a:r>
              <a:rPr lang="en-US"/>
              <a:t>Long-term revenues are adequate to support debt service costs.</a:t>
            </a:r>
          </a:p>
          <a:p>
            <a:pPr lvl="1">
              <a:lnSpc>
                <a:spcPct val="90000"/>
              </a:lnSpc>
            </a:pPr>
            <a:r>
              <a:rPr lang="en-US"/>
              <a:t>Project will support investment grade credit rating.</a:t>
            </a:r>
          </a:p>
          <a:p>
            <a:pPr lvl="1">
              <a:lnSpc>
                <a:spcPct val="90000"/>
              </a:lnSpc>
            </a:pPr>
            <a:r>
              <a:rPr lang="en-US"/>
              <a:t>Favorable market conditions.</a:t>
            </a:r>
          </a:p>
        </p:txBody>
      </p:sp>
      <p:sp>
        <p:nvSpPr>
          <p:cNvPr id="57349" name="Rectangle 4"/>
          <p:cNvSpPr>
            <a:spLocks noGrp="1" noChangeArrowheads="1"/>
          </p:cNvSpPr>
          <p:nvPr>
            <p:ph type="body" sz="half" idx="2"/>
          </p:nvPr>
        </p:nvSpPr>
        <p:spPr>
          <a:xfrm>
            <a:off x="4953000" y="1790700"/>
            <a:ext cx="3962400" cy="4152900"/>
          </a:xfrm>
        </p:spPr>
        <p:txBody>
          <a:bodyPr/>
          <a:lstStyle/>
          <a:p>
            <a:pPr marL="455613" lvl="1" indent="-341313">
              <a:lnSpc>
                <a:spcPct val="90000"/>
              </a:lnSpc>
            </a:pPr>
            <a:r>
              <a:rPr lang="en-US"/>
              <a:t>Project required by federal or state government, and current sources are inadequate.</a:t>
            </a:r>
          </a:p>
          <a:p>
            <a:pPr marL="455613" lvl="1" indent="-341313">
              <a:lnSpc>
                <a:spcPct val="90000"/>
              </a:lnSpc>
            </a:pPr>
            <a:r>
              <a:rPr lang="en-US"/>
              <a:t>High-priority project that is needed immediately to address capacity, and current sources are inadequate.</a:t>
            </a:r>
          </a:p>
          <a:p>
            <a:pPr marL="455613" lvl="1" indent="-341313">
              <a:lnSpc>
                <a:spcPct val="90000"/>
              </a:lnSpc>
            </a:pPr>
            <a:r>
              <a:rPr lang="en-US"/>
              <a:t>Life of project or asset is ten years or longer.</a:t>
            </a: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BF0A445-DC0B-4611-B719-77CEEF19C8D6}" type="slidenum">
              <a:rPr lang="en-US" sz="1400" smtClean="0">
                <a:solidFill>
                  <a:schemeClr val="bg2"/>
                </a:solidFill>
              </a:rPr>
              <a:pPr/>
              <a:t>58</a:t>
            </a:fld>
            <a:endParaRPr lang="en-US" sz="1400">
              <a:solidFill>
                <a:schemeClr val="bg2"/>
              </a:solidFill>
            </a:endParaRPr>
          </a:p>
        </p:txBody>
      </p:sp>
      <p:sp>
        <p:nvSpPr>
          <p:cNvPr id="58371" name="Rectangle 4"/>
          <p:cNvSpPr>
            <a:spLocks noGrp="1" noChangeArrowheads="1"/>
          </p:cNvSpPr>
          <p:nvPr>
            <p:ph type="title"/>
          </p:nvPr>
        </p:nvSpPr>
        <p:spPr/>
        <p:txBody>
          <a:bodyPr/>
          <a:lstStyle/>
          <a:p>
            <a:r>
              <a:rPr lang="en-US"/>
              <a:t>Intergenerational Equity </a:t>
            </a:r>
          </a:p>
        </p:txBody>
      </p:sp>
      <p:sp>
        <p:nvSpPr>
          <p:cNvPr id="58372" name="Rectangle 5"/>
          <p:cNvSpPr>
            <a:spLocks noGrp="1" noChangeArrowheads="1"/>
          </p:cNvSpPr>
          <p:nvPr>
            <p:ph type="body" idx="1"/>
          </p:nvPr>
        </p:nvSpPr>
        <p:spPr/>
        <p:txBody>
          <a:bodyPr/>
          <a:lstStyle/>
          <a:p>
            <a:r>
              <a:rPr lang="en-US"/>
              <a:t>One factor not included in the City’s criteria others may want to consider that can favor debt financing: intergenerational equity.  </a:t>
            </a:r>
          </a:p>
          <a:p>
            <a:r>
              <a:rPr lang="en-US"/>
              <a:t>Spreading costs over time helps ensure that those who benefit from long-lived improvements help pay for them.</a:t>
            </a: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77C42C7-B4C9-4732-9B2B-C51E13D300A0}" type="slidenum">
              <a:rPr lang="en-US" sz="1400" smtClean="0">
                <a:solidFill>
                  <a:schemeClr val="bg2"/>
                </a:solidFill>
              </a:rPr>
              <a:pPr/>
              <a:t>59</a:t>
            </a:fld>
            <a:endParaRPr lang="en-US" sz="1400">
              <a:solidFill>
                <a:schemeClr val="bg2"/>
              </a:solidFill>
            </a:endParaRPr>
          </a:p>
        </p:txBody>
      </p:sp>
      <p:sp>
        <p:nvSpPr>
          <p:cNvPr id="59395" name="Rectangle 2"/>
          <p:cNvSpPr>
            <a:spLocks noGrp="1" noChangeArrowheads="1"/>
          </p:cNvSpPr>
          <p:nvPr>
            <p:ph type="title"/>
          </p:nvPr>
        </p:nvSpPr>
        <p:spPr/>
        <p:txBody>
          <a:bodyPr/>
          <a:lstStyle/>
          <a:p>
            <a:r>
              <a:rPr lang="en-US"/>
              <a:t>Debt Management</a:t>
            </a:r>
          </a:p>
        </p:txBody>
      </p:sp>
      <p:sp>
        <p:nvSpPr>
          <p:cNvPr id="59396" name="Rectangle 3"/>
          <p:cNvSpPr>
            <a:spLocks noGrp="1" noChangeArrowheads="1"/>
          </p:cNvSpPr>
          <p:nvPr>
            <p:ph type="body" sz="half" idx="1"/>
          </p:nvPr>
        </p:nvSpPr>
        <p:spPr/>
        <p:txBody>
          <a:bodyPr/>
          <a:lstStyle/>
          <a:p>
            <a:pPr>
              <a:lnSpc>
                <a:spcPct val="90000"/>
              </a:lnSpc>
            </a:pPr>
            <a:r>
              <a:rPr lang="en-US" sz="2400"/>
              <a:t>Avoid obligating the General Fund.</a:t>
            </a:r>
          </a:p>
          <a:p>
            <a:pPr>
              <a:lnSpc>
                <a:spcPct val="90000"/>
              </a:lnSpc>
            </a:pPr>
            <a:r>
              <a:rPr lang="en-US" sz="2400"/>
              <a:t>Prepare internal feasibility analysis for each issue: impact on current and future budgets and City services.</a:t>
            </a:r>
          </a:p>
          <a:p>
            <a:pPr>
              <a:lnSpc>
                <a:spcPct val="90000"/>
              </a:lnSpc>
            </a:pPr>
            <a:r>
              <a:rPr lang="en-US" sz="2400"/>
              <a:t>General bias: Conduct financings on competitive basis.</a:t>
            </a:r>
          </a:p>
        </p:txBody>
      </p:sp>
      <p:sp>
        <p:nvSpPr>
          <p:cNvPr id="59397" name="Rectangle 4"/>
          <p:cNvSpPr>
            <a:spLocks noGrp="1" noChangeArrowheads="1"/>
          </p:cNvSpPr>
          <p:nvPr>
            <p:ph type="body" sz="half" idx="2"/>
          </p:nvPr>
        </p:nvSpPr>
        <p:spPr/>
        <p:txBody>
          <a:bodyPr/>
          <a:lstStyle/>
          <a:p>
            <a:pPr>
              <a:lnSpc>
                <a:spcPct val="90000"/>
              </a:lnSpc>
            </a:pPr>
            <a:r>
              <a:rPr lang="en-US" sz="2400"/>
              <a:t>Seek investment grade ratings.</a:t>
            </a:r>
          </a:p>
          <a:p>
            <a:pPr>
              <a:lnSpc>
                <a:spcPct val="90000"/>
              </a:lnSpc>
            </a:pPr>
            <a:r>
              <a:rPr lang="en-US" sz="2400"/>
              <a:t>Review debt as part of budget process.</a:t>
            </a:r>
          </a:p>
          <a:p>
            <a:pPr>
              <a:lnSpc>
                <a:spcPct val="90000"/>
              </a:lnSpc>
            </a:pPr>
            <a:r>
              <a:rPr lang="en-US" sz="2400"/>
              <a:t>Diligently monitor compliance with covenants and regulations.</a:t>
            </a:r>
          </a:p>
          <a:p>
            <a:pPr>
              <a:lnSpc>
                <a:spcPct val="90000"/>
              </a:lnSpc>
            </a:pPr>
            <a:r>
              <a:rPr lang="en-US" sz="2400"/>
              <a:t>Maintain good ongoing communication with rating agencies. </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90AA64A-198F-441E-9017-D9ABC5F6E944}" type="slidenum">
              <a:rPr lang="en-US" sz="1400" smtClean="0">
                <a:solidFill>
                  <a:schemeClr val="bg2"/>
                </a:solidFill>
              </a:rPr>
              <a:pPr/>
              <a:t>6</a:t>
            </a:fld>
            <a:endParaRPr lang="en-US" sz="1400">
              <a:solidFill>
                <a:schemeClr val="bg2"/>
              </a:solidFill>
            </a:endParaRPr>
          </a:p>
        </p:txBody>
      </p:sp>
      <p:sp>
        <p:nvSpPr>
          <p:cNvPr id="9219" name="Rectangle 2"/>
          <p:cNvSpPr>
            <a:spLocks noGrp="1" noChangeArrowheads="1"/>
          </p:cNvSpPr>
          <p:nvPr>
            <p:ph type="title"/>
          </p:nvPr>
        </p:nvSpPr>
        <p:spPr/>
        <p:txBody>
          <a:bodyPr/>
          <a:lstStyle/>
          <a:p>
            <a:r>
              <a:rPr lang="en-US"/>
              <a:t>The Power of Policies</a:t>
            </a:r>
          </a:p>
        </p:txBody>
      </p:sp>
      <p:sp>
        <p:nvSpPr>
          <p:cNvPr id="9220" name="Rectangle 3"/>
          <p:cNvSpPr>
            <a:spLocks noGrp="1" noChangeArrowheads="1"/>
          </p:cNvSpPr>
          <p:nvPr>
            <p:ph type="body" idx="1"/>
          </p:nvPr>
        </p:nvSpPr>
        <p:spPr/>
        <p:txBody>
          <a:bodyPr/>
          <a:lstStyle/>
          <a:p>
            <a:r>
              <a:rPr lang="en-US"/>
              <a:t>Good times come and go.</a:t>
            </a:r>
          </a:p>
          <a:p>
            <a:r>
              <a:rPr lang="en-US"/>
              <a:t>But your values shouldn’t.</a:t>
            </a:r>
          </a:p>
          <a:p>
            <a:pPr lvl="1"/>
            <a:r>
              <a:rPr lang="en-US"/>
              <a:t>And that’s what fiscal policies are all about. </a:t>
            </a:r>
          </a:p>
        </p:txBody>
      </p:sp>
      <p:pic>
        <p:nvPicPr>
          <p:cNvPr id="9221" name="Picture 4" descr="j0178155"/>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477000" y="381000"/>
            <a:ext cx="16573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5A581C7-5600-4735-B196-4AFE1FA63C52}" type="slidenum">
              <a:rPr lang="en-US" sz="1400" smtClean="0">
                <a:solidFill>
                  <a:schemeClr val="bg2"/>
                </a:solidFill>
              </a:rPr>
              <a:pPr/>
              <a:t>60</a:t>
            </a:fld>
            <a:endParaRPr lang="en-US" sz="1400">
              <a:solidFill>
                <a:schemeClr val="bg2"/>
              </a:solidFill>
            </a:endParaRPr>
          </a:p>
        </p:txBody>
      </p:sp>
      <p:sp>
        <p:nvSpPr>
          <p:cNvPr id="60419" name="Rectangle 2"/>
          <p:cNvSpPr>
            <a:spLocks noGrp="1" noChangeArrowheads="1"/>
          </p:cNvSpPr>
          <p:nvPr>
            <p:ph type="title"/>
          </p:nvPr>
        </p:nvSpPr>
        <p:spPr/>
        <p:txBody>
          <a:bodyPr/>
          <a:lstStyle/>
          <a:p>
            <a:r>
              <a:rPr lang="en-US"/>
              <a:t>Refundings</a:t>
            </a:r>
          </a:p>
        </p:txBody>
      </p:sp>
      <p:sp>
        <p:nvSpPr>
          <p:cNvPr id="60420" name="Rectangle 3"/>
          <p:cNvSpPr>
            <a:spLocks noGrp="1" noChangeArrowheads="1"/>
          </p:cNvSpPr>
          <p:nvPr>
            <p:ph type="body" sz="half" idx="1"/>
          </p:nvPr>
        </p:nvSpPr>
        <p:spPr>
          <a:xfrm>
            <a:off x="1143000" y="1790700"/>
            <a:ext cx="3810000" cy="4610100"/>
          </a:xfrm>
        </p:spPr>
        <p:txBody>
          <a:bodyPr/>
          <a:lstStyle/>
          <a:p>
            <a:pPr>
              <a:lnSpc>
                <a:spcPct val="80000"/>
              </a:lnSpc>
            </a:pPr>
            <a:r>
              <a:rPr lang="en-US" sz="2400"/>
              <a:t>Standard rule of thumb is to achieve present value savings of 3% to 5% of refunded bond issue.</a:t>
            </a:r>
          </a:p>
          <a:p>
            <a:pPr lvl="1">
              <a:lnSpc>
                <a:spcPct val="80000"/>
              </a:lnSpc>
            </a:pPr>
            <a:r>
              <a:rPr lang="en-US" sz="2200"/>
              <a:t>You can only do one “advance refunding;” make it count.</a:t>
            </a:r>
          </a:p>
          <a:p>
            <a:pPr lvl="1">
              <a:lnSpc>
                <a:spcPct val="80000"/>
              </a:lnSpc>
            </a:pPr>
            <a:r>
              <a:rPr lang="en-US" sz="2200"/>
              <a:t>Higher savings appropriate if period to call is long.</a:t>
            </a:r>
          </a:p>
          <a:p>
            <a:pPr lvl="1">
              <a:lnSpc>
                <a:spcPct val="80000"/>
              </a:lnSpc>
            </a:pPr>
            <a:r>
              <a:rPr lang="en-US" sz="2200"/>
              <a:t>Restructuring opportunity?</a:t>
            </a:r>
          </a:p>
          <a:p>
            <a:pPr lvl="1">
              <a:lnSpc>
                <a:spcPct val="80000"/>
              </a:lnSpc>
            </a:pPr>
            <a:r>
              <a:rPr lang="en-US" sz="2200"/>
              <a:t>Yield curve management.</a:t>
            </a:r>
          </a:p>
        </p:txBody>
      </p:sp>
      <p:sp>
        <p:nvSpPr>
          <p:cNvPr id="447492" name="Rectangle 4"/>
          <p:cNvSpPr>
            <a:spLocks noGrp="1" noChangeArrowheads="1"/>
          </p:cNvSpPr>
          <p:nvPr>
            <p:ph type="body" sz="half" idx="2"/>
          </p:nvPr>
        </p:nvSpPr>
        <p:spPr/>
        <p:txBody>
          <a:bodyPr/>
          <a:lstStyle/>
          <a:p>
            <a:pPr>
              <a:lnSpc>
                <a:spcPct val="80000"/>
              </a:lnSpc>
            </a:pPr>
            <a:r>
              <a:rPr lang="en-US" sz="2400"/>
              <a:t>San Luis Obispo</a:t>
            </a:r>
          </a:p>
          <a:p>
            <a:pPr lvl="1">
              <a:lnSpc>
                <a:spcPct val="80000"/>
              </a:lnSpc>
            </a:pPr>
            <a:r>
              <a:rPr lang="en-US"/>
              <a:t>Consider at 3%.</a:t>
            </a:r>
          </a:p>
          <a:p>
            <a:pPr lvl="2">
              <a:lnSpc>
                <a:spcPct val="80000"/>
              </a:lnSpc>
            </a:pPr>
            <a:r>
              <a:rPr lang="en-US" sz="2200" i="1"/>
              <a:t>Compelling public purpose if less than 3%</a:t>
            </a:r>
            <a:r>
              <a:rPr lang="en-US" sz="2400"/>
              <a:t>.</a:t>
            </a:r>
          </a:p>
          <a:p>
            <a:pPr lvl="1">
              <a:lnSpc>
                <a:spcPct val="80000"/>
              </a:lnSpc>
            </a:pPr>
            <a:r>
              <a:rPr lang="en-US"/>
              <a:t>Do at 5%.</a:t>
            </a:r>
          </a:p>
          <a:p>
            <a:pPr>
              <a:lnSpc>
                <a:spcPct val="80000"/>
              </a:lnSpc>
            </a:pPr>
            <a:endParaRPr 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7492">
                                            <p:txEl>
                                              <p:pRg st="0" end="0"/>
                                            </p:txEl>
                                          </p:spTgt>
                                        </p:tgtEl>
                                        <p:attrNameLst>
                                          <p:attrName>style.visibility</p:attrName>
                                        </p:attrNameLst>
                                      </p:cBhvr>
                                      <p:to>
                                        <p:strVal val="visible"/>
                                      </p:to>
                                    </p:set>
                                    <p:anim calcmode="lin" valueType="num">
                                      <p:cBhvr additive="base">
                                        <p:cTn id="7" dur="500" fill="hold"/>
                                        <p:tgtEl>
                                          <p:spTgt spid="4474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749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47492">
                                            <p:txEl>
                                              <p:pRg st="1" end="1"/>
                                            </p:txEl>
                                          </p:spTgt>
                                        </p:tgtEl>
                                        <p:attrNameLst>
                                          <p:attrName>style.visibility</p:attrName>
                                        </p:attrNameLst>
                                      </p:cBhvr>
                                      <p:to>
                                        <p:strVal val="visible"/>
                                      </p:to>
                                    </p:set>
                                    <p:anim calcmode="lin" valueType="num">
                                      <p:cBhvr additive="base">
                                        <p:cTn id="11" dur="500" fill="hold"/>
                                        <p:tgtEl>
                                          <p:spTgt spid="44749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4749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47492">
                                            <p:txEl>
                                              <p:pRg st="2" end="2"/>
                                            </p:txEl>
                                          </p:spTgt>
                                        </p:tgtEl>
                                        <p:attrNameLst>
                                          <p:attrName>style.visibility</p:attrName>
                                        </p:attrNameLst>
                                      </p:cBhvr>
                                      <p:to>
                                        <p:strVal val="visible"/>
                                      </p:to>
                                    </p:set>
                                    <p:anim calcmode="lin" valueType="num">
                                      <p:cBhvr additive="base">
                                        <p:cTn id="15" dur="500" fill="hold"/>
                                        <p:tgtEl>
                                          <p:spTgt spid="44749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4749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47492">
                                            <p:txEl>
                                              <p:pRg st="3" end="3"/>
                                            </p:txEl>
                                          </p:spTgt>
                                        </p:tgtEl>
                                        <p:attrNameLst>
                                          <p:attrName>style.visibility</p:attrName>
                                        </p:attrNameLst>
                                      </p:cBhvr>
                                      <p:to>
                                        <p:strVal val="visible"/>
                                      </p:to>
                                    </p:set>
                                    <p:anim calcmode="lin" valueType="num">
                                      <p:cBhvr additive="base">
                                        <p:cTn id="19" dur="500" fill="hold"/>
                                        <p:tgtEl>
                                          <p:spTgt spid="44749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4749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86A0FB9-2401-4DE5-9144-7283A16DE15C}" type="slidenum">
              <a:rPr lang="en-US" sz="1400" smtClean="0">
                <a:solidFill>
                  <a:schemeClr val="bg2"/>
                </a:solidFill>
              </a:rPr>
              <a:pPr/>
              <a:t>61</a:t>
            </a:fld>
            <a:endParaRPr lang="en-US" sz="1400">
              <a:solidFill>
                <a:schemeClr val="bg2"/>
              </a:solidFill>
            </a:endParaRPr>
          </a:p>
        </p:txBody>
      </p:sp>
      <p:sp>
        <p:nvSpPr>
          <p:cNvPr id="61443" name="Rectangle 2"/>
          <p:cNvSpPr>
            <a:spLocks noGrp="1" noChangeArrowheads="1"/>
          </p:cNvSpPr>
          <p:nvPr>
            <p:ph type="title"/>
          </p:nvPr>
        </p:nvSpPr>
        <p:spPr/>
        <p:txBody>
          <a:bodyPr/>
          <a:lstStyle/>
          <a:p>
            <a:r>
              <a:rPr lang="en-US"/>
              <a:t>Debt Capacity: General Fund</a:t>
            </a:r>
          </a:p>
        </p:txBody>
      </p:sp>
      <p:sp>
        <p:nvSpPr>
          <p:cNvPr id="61444" name="Rectangle 3"/>
          <p:cNvSpPr>
            <a:spLocks noGrp="1" noChangeArrowheads="1"/>
          </p:cNvSpPr>
          <p:nvPr>
            <p:ph type="body" sz="half" idx="1"/>
          </p:nvPr>
        </p:nvSpPr>
        <p:spPr>
          <a:xfrm>
            <a:off x="1143000" y="1790700"/>
            <a:ext cx="7543800" cy="4152900"/>
          </a:xfrm>
        </p:spPr>
        <p:txBody>
          <a:bodyPr/>
          <a:lstStyle/>
          <a:p>
            <a:r>
              <a:rPr lang="en-US" sz="3200"/>
              <a:t>Debt capacity is limited, so make it count:</a:t>
            </a:r>
          </a:p>
          <a:p>
            <a:pPr lvl="1"/>
            <a:r>
              <a:rPr lang="en-US" sz="2800"/>
              <a:t>Funds borrowed for a project today can’t  be used for other projects tomorrow.</a:t>
            </a:r>
          </a:p>
          <a:p>
            <a:pPr lvl="1"/>
            <a:r>
              <a:rPr lang="en-US" sz="2800"/>
              <a:t>Funds committed for debt repayment today can’t be used to fund services tomorrow.</a:t>
            </a: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266C1B6-009E-4388-BD45-70CA0FE705ED}" type="slidenum">
              <a:rPr lang="en-US" sz="1400" smtClean="0">
                <a:solidFill>
                  <a:schemeClr val="bg2"/>
                </a:solidFill>
              </a:rPr>
              <a:pPr/>
              <a:t>62</a:t>
            </a:fld>
            <a:endParaRPr lang="en-US" sz="1400">
              <a:solidFill>
                <a:schemeClr val="bg2"/>
              </a:solidFill>
            </a:endParaRPr>
          </a:p>
        </p:txBody>
      </p:sp>
      <p:sp>
        <p:nvSpPr>
          <p:cNvPr id="62467" name="Rectangle 2"/>
          <p:cNvSpPr>
            <a:spLocks noGrp="1" noChangeArrowheads="1"/>
          </p:cNvSpPr>
          <p:nvPr>
            <p:ph type="title"/>
          </p:nvPr>
        </p:nvSpPr>
        <p:spPr/>
        <p:txBody>
          <a:bodyPr/>
          <a:lstStyle/>
          <a:p>
            <a:r>
              <a:rPr lang="en-US"/>
              <a:t>Debt Capacity: General Fund</a:t>
            </a:r>
          </a:p>
        </p:txBody>
      </p:sp>
      <p:sp>
        <p:nvSpPr>
          <p:cNvPr id="62468" name="Rectangle 3"/>
          <p:cNvSpPr>
            <a:spLocks noGrp="1" noChangeArrowheads="1"/>
          </p:cNvSpPr>
          <p:nvPr>
            <p:ph type="body" sz="half" idx="1"/>
          </p:nvPr>
        </p:nvSpPr>
        <p:spPr>
          <a:xfrm>
            <a:off x="1143000" y="1790700"/>
            <a:ext cx="7543800" cy="4152900"/>
          </a:xfrm>
        </p:spPr>
        <p:txBody>
          <a:bodyPr/>
          <a:lstStyle/>
          <a:p>
            <a:r>
              <a:rPr lang="en-US"/>
              <a:t>Determining “capacity” is an art not a science.</a:t>
            </a:r>
          </a:p>
          <a:p>
            <a:r>
              <a:rPr lang="en-US"/>
              <a:t>You can probably borrow as much as you want, but with:</a:t>
            </a:r>
          </a:p>
          <a:p>
            <a:pPr lvl="1"/>
            <a:r>
              <a:rPr lang="en-US"/>
              <a:t>Deteriorating credit.</a:t>
            </a:r>
          </a:p>
          <a:p>
            <a:pPr lvl="1"/>
            <a:r>
              <a:rPr lang="en-US"/>
              <a:t>Increasing interest rates.</a:t>
            </a:r>
          </a:p>
          <a:p>
            <a:pPr lvl="1"/>
            <a:r>
              <a:rPr lang="en-US"/>
              <a:t>Adverse impacts on future service levels.</a:t>
            </a:r>
          </a:p>
          <a:p>
            <a:pPr lvl="1"/>
            <a:endParaRPr lang="en-US"/>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68C4EBF-6054-40E6-8AFF-02A9D8394C8D}" type="slidenum">
              <a:rPr lang="en-US" sz="1400" smtClean="0">
                <a:solidFill>
                  <a:schemeClr val="bg2"/>
                </a:solidFill>
              </a:rPr>
              <a:pPr/>
              <a:t>63</a:t>
            </a:fld>
            <a:endParaRPr lang="en-US" sz="1400">
              <a:solidFill>
                <a:schemeClr val="bg2"/>
              </a:solidFill>
            </a:endParaRPr>
          </a:p>
        </p:txBody>
      </p:sp>
      <p:sp>
        <p:nvSpPr>
          <p:cNvPr id="63491" name="Rectangle 2"/>
          <p:cNvSpPr>
            <a:spLocks noGrp="1" noChangeArrowheads="1"/>
          </p:cNvSpPr>
          <p:nvPr>
            <p:ph type="title"/>
          </p:nvPr>
        </p:nvSpPr>
        <p:spPr/>
        <p:txBody>
          <a:bodyPr/>
          <a:lstStyle/>
          <a:p>
            <a:r>
              <a:rPr lang="en-US"/>
              <a:t>Debt Capacity: General Fund</a:t>
            </a:r>
          </a:p>
        </p:txBody>
      </p:sp>
      <p:sp>
        <p:nvSpPr>
          <p:cNvPr id="63492" name="Rectangle 3"/>
          <p:cNvSpPr>
            <a:spLocks noGrp="1" noChangeArrowheads="1"/>
          </p:cNvSpPr>
          <p:nvPr>
            <p:ph type="body" idx="1"/>
          </p:nvPr>
        </p:nvSpPr>
        <p:spPr>
          <a:xfrm>
            <a:off x="1143000" y="1790700"/>
            <a:ext cx="7315200" cy="4152900"/>
          </a:xfrm>
        </p:spPr>
        <p:txBody>
          <a:bodyPr/>
          <a:lstStyle/>
          <a:p>
            <a:r>
              <a:rPr lang="en-US"/>
              <a:t>Guidelines</a:t>
            </a:r>
          </a:p>
          <a:p>
            <a:pPr lvl="1"/>
            <a:r>
              <a:rPr lang="en-US"/>
              <a:t>Annual debt service should not exceed 10% of operating revenues; and never exceed 15%.</a:t>
            </a:r>
          </a:p>
          <a:p>
            <a:pPr lvl="1"/>
            <a:r>
              <a:rPr lang="en-US"/>
              <a:t>Total direct debt should not exceed 2% of assessed value.</a:t>
            </a:r>
          </a:p>
          <a:p>
            <a:pPr lvl="1"/>
            <a:r>
              <a:rPr lang="en-US"/>
              <a:t>No more than 60% of four-year CIP will be  funded from long-term debt.</a:t>
            </a:r>
          </a:p>
          <a:p>
            <a:endParaRPr lang="en-US" sz="2800"/>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4723C06-EA01-44B0-A302-64DE216B1ABB}" type="slidenum">
              <a:rPr lang="en-US" sz="1400" smtClean="0">
                <a:solidFill>
                  <a:schemeClr val="bg2"/>
                </a:solidFill>
              </a:rPr>
              <a:pPr/>
              <a:t>64</a:t>
            </a:fld>
            <a:endParaRPr lang="en-US" sz="1400">
              <a:solidFill>
                <a:schemeClr val="bg2"/>
              </a:solidFill>
            </a:endParaRPr>
          </a:p>
        </p:txBody>
      </p:sp>
      <p:sp>
        <p:nvSpPr>
          <p:cNvPr id="64515" name="Rectangle 2"/>
          <p:cNvSpPr>
            <a:spLocks noGrp="1" noChangeArrowheads="1"/>
          </p:cNvSpPr>
          <p:nvPr>
            <p:ph type="title"/>
          </p:nvPr>
        </p:nvSpPr>
        <p:spPr>
          <a:xfrm>
            <a:off x="590550" y="266700"/>
            <a:ext cx="8248650" cy="952500"/>
          </a:xfrm>
        </p:spPr>
        <p:txBody>
          <a:bodyPr/>
          <a:lstStyle/>
          <a:p>
            <a:r>
              <a:rPr lang="en-US" sz="4000"/>
              <a:t>Debt Capacity: Enterprise Funds</a:t>
            </a:r>
          </a:p>
        </p:txBody>
      </p:sp>
      <p:sp>
        <p:nvSpPr>
          <p:cNvPr id="276483" name="Rectangle 3"/>
          <p:cNvSpPr>
            <a:spLocks noGrp="1" noChangeArrowheads="1"/>
          </p:cNvSpPr>
          <p:nvPr>
            <p:ph type="body" idx="1"/>
          </p:nvPr>
        </p:nvSpPr>
        <p:spPr>
          <a:xfrm>
            <a:off x="1143000" y="1790700"/>
            <a:ext cx="7772400" cy="4686300"/>
          </a:xfrm>
        </p:spPr>
        <p:txBody>
          <a:bodyPr/>
          <a:lstStyle/>
          <a:p>
            <a:pPr>
              <a:lnSpc>
                <a:spcPct val="90000"/>
              </a:lnSpc>
            </a:pPr>
            <a:r>
              <a:rPr lang="en-US" sz="2800"/>
              <a:t>Whatever we’re willing to set rates at to fully cover cost of operations, maintenance, CIP, administrative (including indirect costs) and debt service (including any coverage requirements).</a:t>
            </a:r>
          </a:p>
          <a:p>
            <a:pPr lvl="1">
              <a:lnSpc>
                <a:spcPct val="90000"/>
              </a:lnSpc>
            </a:pPr>
            <a:r>
              <a:rPr lang="en-US" sz="2400"/>
              <a:t>Needed rate increases approved before issuing debt.  </a:t>
            </a:r>
          </a:p>
          <a:p>
            <a:pPr>
              <a:lnSpc>
                <a:spcPct val="90000"/>
              </a:lnSpc>
            </a:pPr>
            <a:r>
              <a:rPr lang="en-US" sz="2800"/>
              <a:t>Political, real-world considerations</a:t>
            </a:r>
          </a:p>
          <a:p>
            <a:pPr lvl="1">
              <a:lnSpc>
                <a:spcPct val="90000"/>
              </a:lnSpc>
            </a:pPr>
            <a:r>
              <a:rPr lang="en-US" sz="2400"/>
              <a:t>Rates already perceived as too high.</a:t>
            </a:r>
          </a:p>
          <a:p>
            <a:pPr lvl="1">
              <a:lnSpc>
                <a:spcPct val="90000"/>
              </a:lnSpc>
            </a:pPr>
            <a:r>
              <a:rPr lang="en-US" sz="2400"/>
              <a:t>Rate structure viewed as unfair: who pays the higher cost?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483">
                                            <p:txEl>
                                              <p:pRg st="1" end="1"/>
                                            </p:txEl>
                                          </p:spTgt>
                                        </p:tgtEl>
                                        <p:attrNameLst>
                                          <p:attrName>style.visibility</p:attrName>
                                        </p:attrNameLst>
                                      </p:cBhvr>
                                      <p:to>
                                        <p:strVal val="visible"/>
                                      </p:to>
                                    </p:set>
                                    <p:anim calcmode="lin" valueType="num">
                                      <p:cBhvr additive="base">
                                        <p:cTn id="7" dur="500" fill="hold"/>
                                        <p:tgtEl>
                                          <p:spTgt spid="276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483">
                                            <p:txEl>
                                              <p:pRg st="2" end="2"/>
                                            </p:txEl>
                                          </p:spTgt>
                                        </p:tgtEl>
                                        <p:attrNameLst>
                                          <p:attrName>style.visibility</p:attrName>
                                        </p:attrNameLst>
                                      </p:cBhvr>
                                      <p:to>
                                        <p:strVal val="visible"/>
                                      </p:to>
                                    </p:set>
                                    <p:anim calcmode="lin" valueType="num">
                                      <p:cBhvr additive="base">
                                        <p:cTn id="13" dur="5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6483">
                                            <p:txEl>
                                              <p:pRg st="3" end="3"/>
                                            </p:txEl>
                                          </p:spTgt>
                                        </p:tgtEl>
                                        <p:attrNameLst>
                                          <p:attrName>style.visibility</p:attrName>
                                        </p:attrNameLst>
                                      </p:cBhvr>
                                      <p:to>
                                        <p:strVal val="visible"/>
                                      </p:to>
                                    </p:set>
                                    <p:anim calcmode="lin" valueType="num">
                                      <p:cBhvr additive="base">
                                        <p:cTn id="17" dur="5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48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76483">
                                            <p:txEl>
                                              <p:pRg st="4" end="4"/>
                                            </p:txEl>
                                          </p:spTgt>
                                        </p:tgtEl>
                                        <p:attrNameLst>
                                          <p:attrName>style.visibility</p:attrName>
                                        </p:attrNameLst>
                                      </p:cBhvr>
                                      <p:to>
                                        <p:strVal val="visible"/>
                                      </p:to>
                                    </p:set>
                                    <p:anim calcmode="lin" valueType="num">
                                      <p:cBhvr additive="base">
                                        <p:cTn id="21" dur="500" fill="hold"/>
                                        <p:tgtEl>
                                          <p:spTgt spid="27648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5444466-3C11-420F-96DD-2A2699C0FDFC}" type="slidenum">
              <a:rPr lang="en-US" sz="1400" smtClean="0">
                <a:solidFill>
                  <a:schemeClr val="bg2"/>
                </a:solidFill>
              </a:rPr>
              <a:pPr/>
              <a:t>65</a:t>
            </a:fld>
            <a:endParaRPr lang="en-US" sz="1400">
              <a:solidFill>
                <a:schemeClr val="bg2"/>
              </a:solidFill>
            </a:endParaRPr>
          </a:p>
        </p:txBody>
      </p:sp>
      <p:sp>
        <p:nvSpPr>
          <p:cNvPr id="65539" name="Rectangle 2"/>
          <p:cNvSpPr>
            <a:spLocks noGrp="1" noChangeArrowheads="1"/>
          </p:cNvSpPr>
          <p:nvPr>
            <p:ph type="title"/>
          </p:nvPr>
        </p:nvSpPr>
        <p:spPr/>
        <p:txBody>
          <a:bodyPr/>
          <a:lstStyle/>
          <a:p>
            <a:r>
              <a:rPr lang="en-US"/>
              <a:t>Limited Liability Financings</a:t>
            </a:r>
          </a:p>
        </p:txBody>
      </p:sp>
      <p:sp>
        <p:nvSpPr>
          <p:cNvPr id="65540" name="Rectangle 3"/>
          <p:cNvSpPr>
            <a:spLocks noGrp="1" noChangeArrowheads="1"/>
          </p:cNvSpPr>
          <p:nvPr>
            <p:ph type="body" sz="half" idx="1"/>
          </p:nvPr>
        </p:nvSpPr>
        <p:spPr/>
        <p:txBody>
          <a:bodyPr/>
          <a:lstStyle/>
          <a:p>
            <a:pPr>
              <a:lnSpc>
                <a:spcPct val="90000"/>
              </a:lnSpc>
            </a:pPr>
            <a:r>
              <a:rPr lang="en-US" sz="2400"/>
              <a:t>Land-Based Financings</a:t>
            </a:r>
          </a:p>
          <a:p>
            <a:pPr lvl="1">
              <a:lnSpc>
                <a:spcPct val="90000"/>
              </a:lnSpc>
            </a:pPr>
            <a:r>
              <a:rPr lang="en-US" sz="2000"/>
              <a:t>Clear Public Purpose</a:t>
            </a:r>
          </a:p>
          <a:p>
            <a:pPr lvl="1">
              <a:lnSpc>
                <a:spcPct val="90000"/>
              </a:lnSpc>
            </a:pPr>
            <a:r>
              <a:rPr lang="en-US" sz="2000"/>
              <a:t>Active Role by City</a:t>
            </a:r>
          </a:p>
          <a:p>
            <a:pPr lvl="1">
              <a:lnSpc>
                <a:spcPct val="90000"/>
              </a:lnSpc>
            </a:pPr>
            <a:r>
              <a:rPr lang="en-US" sz="2000"/>
              <a:t>Applicant Credit Quality</a:t>
            </a:r>
          </a:p>
          <a:p>
            <a:pPr lvl="1">
              <a:lnSpc>
                <a:spcPct val="90000"/>
              </a:lnSpc>
            </a:pPr>
            <a:r>
              <a:rPr lang="en-US" sz="2000"/>
              <a:t>Reserve Fund</a:t>
            </a:r>
          </a:p>
          <a:p>
            <a:pPr lvl="1">
              <a:lnSpc>
                <a:spcPct val="90000"/>
              </a:lnSpc>
            </a:pPr>
            <a:r>
              <a:rPr lang="en-US" sz="2000"/>
              <a:t>Capitalized Interest</a:t>
            </a:r>
          </a:p>
          <a:p>
            <a:pPr lvl="1">
              <a:lnSpc>
                <a:spcPct val="90000"/>
              </a:lnSpc>
            </a:pPr>
            <a:r>
              <a:rPr lang="en-US" sz="2000"/>
              <a:t>Value-to-Lien Ratio</a:t>
            </a:r>
          </a:p>
          <a:p>
            <a:pPr lvl="2">
              <a:lnSpc>
                <a:spcPct val="90000"/>
              </a:lnSpc>
            </a:pPr>
            <a:r>
              <a:rPr lang="en-US" sz="1800"/>
              <a:t>4:1</a:t>
            </a:r>
          </a:p>
          <a:p>
            <a:pPr lvl="2">
              <a:lnSpc>
                <a:spcPct val="90000"/>
              </a:lnSpc>
            </a:pPr>
            <a:r>
              <a:rPr lang="en-US" sz="1800"/>
              <a:t>3:1 in exceptional circumstances</a:t>
            </a:r>
          </a:p>
          <a:p>
            <a:pPr lvl="1">
              <a:lnSpc>
                <a:spcPct val="90000"/>
              </a:lnSpc>
            </a:pPr>
            <a:r>
              <a:rPr lang="en-US" sz="2000"/>
              <a:t>Maximum Burden</a:t>
            </a:r>
          </a:p>
          <a:p>
            <a:pPr lvl="1">
              <a:lnSpc>
                <a:spcPct val="90000"/>
              </a:lnSpc>
            </a:pPr>
            <a:r>
              <a:rPr lang="en-US" sz="2000"/>
              <a:t>Disclosure to Bond Holders and Prospective Owners</a:t>
            </a:r>
          </a:p>
        </p:txBody>
      </p:sp>
      <p:sp>
        <p:nvSpPr>
          <p:cNvPr id="449540" name="Rectangle 4"/>
          <p:cNvSpPr>
            <a:spLocks noGrp="1" noChangeArrowheads="1"/>
          </p:cNvSpPr>
          <p:nvPr>
            <p:ph type="body" sz="half" idx="2"/>
          </p:nvPr>
        </p:nvSpPr>
        <p:spPr>
          <a:xfrm>
            <a:off x="5105400" y="1752600"/>
            <a:ext cx="3810000" cy="4152900"/>
          </a:xfrm>
        </p:spPr>
        <p:txBody>
          <a:bodyPr/>
          <a:lstStyle/>
          <a:p>
            <a:r>
              <a:rPr lang="en-US" sz="2400"/>
              <a:t>Conduit Financings</a:t>
            </a:r>
          </a:p>
          <a:p>
            <a:pPr lvl="1"/>
            <a:r>
              <a:rPr lang="en-US" sz="2000"/>
              <a:t>What’s the compelling public purpose?</a:t>
            </a:r>
          </a:p>
          <a:p>
            <a:pPr lvl="1"/>
            <a:r>
              <a:rPr lang="en-US" sz="2000"/>
              <a:t>Is the applicant capable of achieving it?</a:t>
            </a:r>
          </a:p>
          <a:p>
            <a:pPr lvl="1"/>
            <a:r>
              <a:rPr lang="en-US" sz="2000"/>
              <a:t>What’s the City’s liability?</a:t>
            </a:r>
          </a:p>
          <a:p>
            <a:pPr lvl="1"/>
            <a:r>
              <a:rPr lang="en-US" sz="2000"/>
              <a:t>Typically two-step process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449540">
                                            <p:txEl>
                                              <p:pRg st="0" end="0"/>
                                            </p:txEl>
                                          </p:spTgt>
                                        </p:tgtEl>
                                        <p:attrNameLst>
                                          <p:attrName>style.visibility</p:attrName>
                                        </p:attrNameLst>
                                      </p:cBhvr>
                                      <p:to>
                                        <p:strVal val="visible"/>
                                      </p:to>
                                    </p:set>
                                    <p:anim calcmode="lin" valueType="num">
                                      <p:cBhvr additive="base">
                                        <p:cTn id="7" dur="500" fill="hold"/>
                                        <p:tgtEl>
                                          <p:spTgt spid="4495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9540">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49540">
                                            <p:txEl>
                                              <p:pRg st="1" end="1"/>
                                            </p:txEl>
                                          </p:spTgt>
                                        </p:tgtEl>
                                        <p:attrNameLst>
                                          <p:attrName>style.visibility</p:attrName>
                                        </p:attrNameLst>
                                      </p:cBhvr>
                                      <p:to>
                                        <p:strVal val="visible"/>
                                      </p:to>
                                    </p:set>
                                    <p:anim calcmode="lin" valueType="num">
                                      <p:cBhvr additive="base">
                                        <p:cTn id="11" dur="500" fill="hold"/>
                                        <p:tgtEl>
                                          <p:spTgt spid="449540">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49540">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49540">
                                            <p:txEl>
                                              <p:pRg st="2" end="2"/>
                                            </p:txEl>
                                          </p:spTgt>
                                        </p:tgtEl>
                                        <p:attrNameLst>
                                          <p:attrName>style.visibility</p:attrName>
                                        </p:attrNameLst>
                                      </p:cBhvr>
                                      <p:to>
                                        <p:strVal val="visible"/>
                                      </p:to>
                                    </p:set>
                                    <p:anim calcmode="lin" valueType="num">
                                      <p:cBhvr additive="base">
                                        <p:cTn id="15" dur="500" fill="hold"/>
                                        <p:tgtEl>
                                          <p:spTgt spid="449540">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49540">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49540">
                                            <p:txEl>
                                              <p:pRg st="3" end="3"/>
                                            </p:txEl>
                                          </p:spTgt>
                                        </p:tgtEl>
                                        <p:attrNameLst>
                                          <p:attrName>style.visibility</p:attrName>
                                        </p:attrNameLst>
                                      </p:cBhvr>
                                      <p:to>
                                        <p:strVal val="visible"/>
                                      </p:to>
                                    </p:set>
                                    <p:anim calcmode="lin" valueType="num">
                                      <p:cBhvr additive="base">
                                        <p:cTn id="19" dur="500" fill="hold"/>
                                        <p:tgtEl>
                                          <p:spTgt spid="44954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49540">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449540">
                                            <p:txEl>
                                              <p:pRg st="4" end="4"/>
                                            </p:txEl>
                                          </p:spTgt>
                                        </p:tgtEl>
                                        <p:attrNameLst>
                                          <p:attrName>style.visibility</p:attrName>
                                        </p:attrNameLst>
                                      </p:cBhvr>
                                      <p:to>
                                        <p:strVal val="visible"/>
                                      </p:to>
                                    </p:set>
                                    <p:anim calcmode="lin" valueType="num">
                                      <p:cBhvr additive="base">
                                        <p:cTn id="23" dur="500" fill="hold"/>
                                        <p:tgtEl>
                                          <p:spTgt spid="449540">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49540">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4309AFB-7285-4CE7-A7B3-995A3C759542}" type="slidenum">
              <a:rPr lang="en-US" sz="1400" smtClean="0">
                <a:solidFill>
                  <a:schemeClr val="bg2"/>
                </a:solidFill>
              </a:rPr>
              <a:pPr/>
              <a:t>66</a:t>
            </a:fld>
            <a:endParaRPr lang="en-US" sz="1400">
              <a:solidFill>
                <a:schemeClr val="bg2"/>
              </a:solidFill>
            </a:endParaRPr>
          </a:p>
        </p:txBody>
      </p:sp>
      <p:sp>
        <p:nvSpPr>
          <p:cNvPr id="66563" name="Rectangle 2"/>
          <p:cNvSpPr>
            <a:spLocks noGrp="1" noChangeArrowheads="1"/>
          </p:cNvSpPr>
          <p:nvPr>
            <p:ph type="title"/>
          </p:nvPr>
        </p:nvSpPr>
        <p:spPr/>
        <p:txBody>
          <a:bodyPr/>
          <a:lstStyle/>
          <a:p>
            <a:r>
              <a:rPr lang="en-US">
                <a:sym typeface="Wingdings" pitchFamily="2" charset="2"/>
              </a:rPr>
              <a:t> </a:t>
            </a:r>
            <a:r>
              <a:rPr lang="en-US"/>
              <a:t>Interfund Transactions</a:t>
            </a:r>
          </a:p>
        </p:txBody>
      </p:sp>
      <p:sp>
        <p:nvSpPr>
          <p:cNvPr id="66564" name="Rectangle 3"/>
          <p:cNvSpPr>
            <a:spLocks noGrp="1" noChangeArrowheads="1"/>
          </p:cNvSpPr>
          <p:nvPr>
            <p:ph type="body" sz="half" idx="1"/>
          </p:nvPr>
        </p:nvSpPr>
        <p:spPr>
          <a:xfrm>
            <a:off x="1143000" y="1790700"/>
            <a:ext cx="3124200" cy="4152900"/>
          </a:xfrm>
        </p:spPr>
        <p:txBody>
          <a:bodyPr/>
          <a:lstStyle/>
          <a:p>
            <a:r>
              <a:rPr lang="en-US" sz="2400"/>
              <a:t>General Policy</a:t>
            </a:r>
          </a:p>
          <a:p>
            <a:pPr lvl="1"/>
            <a:r>
              <a:rPr lang="en-US" sz="2000" b="1">
                <a:solidFill>
                  <a:schemeClr val="tx2"/>
                </a:solidFill>
              </a:rPr>
              <a:t>Funds Should Count</a:t>
            </a:r>
            <a:r>
              <a:rPr lang="en-US" sz="2000"/>
              <a:t>: Create only when compelling need to segregate resources</a:t>
            </a:r>
          </a:p>
          <a:p>
            <a:pPr lvl="1"/>
            <a:r>
              <a:rPr lang="en-US" sz="2000"/>
              <a:t>And if there’s need for segregation, interfund transactions should be limited</a:t>
            </a:r>
          </a:p>
        </p:txBody>
      </p:sp>
      <p:sp>
        <p:nvSpPr>
          <p:cNvPr id="503812" name="Rectangle 4"/>
          <p:cNvSpPr>
            <a:spLocks noGrp="1" noChangeArrowheads="1"/>
          </p:cNvSpPr>
          <p:nvPr>
            <p:ph type="body" sz="half" idx="2"/>
          </p:nvPr>
        </p:nvSpPr>
        <p:spPr>
          <a:xfrm>
            <a:off x="4343400" y="1790700"/>
            <a:ext cx="4572000" cy="5067300"/>
          </a:xfrm>
        </p:spPr>
        <p:txBody>
          <a:bodyPr/>
          <a:lstStyle/>
          <a:p>
            <a:r>
              <a:rPr lang="en-US" sz="2400" dirty="0"/>
              <a:t>Transfers vs Loans</a:t>
            </a:r>
          </a:p>
          <a:p>
            <a:pPr lvl="1"/>
            <a:r>
              <a:rPr lang="en-US" sz="2200" dirty="0">
                <a:solidFill>
                  <a:schemeClr val="tx2"/>
                </a:solidFill>
              </a:rPr>
              <a:t>Transfers</a:t>
            </a:r>
          </a:p>
          <a:p>
            <a:pPr lvl="2"/>
            <a:r>
              <a:rPr lang="en-US" dirty="0"/>
              <a:t>Resources transferred from one fund to another</a:t>
            </a:r>
          </a:p>
          <a:p>
            <a:pPr lvl="2"/>
            <a:r>
              <a:rPr lang="en-US" dirty="0"/>
              <a:t>Increases equity in one fund and reduces it in another</a:t>
            </a:r>
          </a:p>
          <a:p>
            <a:pPr lvl="2"/>
            <a:r>
              <a:rPr lang="en-US" dirty="0"/>
              <a:t>Only occurs pursuant to adopted budget</a:t>
            </a:r>
          </a:p>
          <a:p>
            <a:pPr lvl="1"/>
            <a:r>
              <a:rPr lang="en-US" sz="2200" dirty="0">
                <a:solidFill>
                  <a:schemeClr val="tx2"/>
                </a:solidFill>
              </a:rPr>
              <a:t>Loans</a:t>
            </a:r>
          </a:p>
          <a:p>
            <a:pPr lvl="2"/>
            <a:r>
              <a:rPr lang="en-US" i="1" dirty="0"/>
              <a:t>Temporary</a:t>
            </a:r>
            <a:r>
              <a:rPr lang="en-US" dirty="0"/>
              <a:t> borrowing for cash flow purposes</a:t>
            </a:r>
          </a:p>
          <a:p>
            <a:pPr lvl="2"/>
            <a:r>
              <a:rPr lang="en-US" dirty="0"/>
              <a:t>Does not result in equity changes between funds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503812">
                                            <p:txEl>
                                              <p:pRg st="0" end="0"/>
                                            </p:txEl>
                                          </p:spTgt>
                                        </p:tgtEl>
                                        <p:attrNameLst>
                                          <p:attrName>style.visibility</p:attrName>
                                        </p:attrNameLst>
                                      </p:cBhvr>
                                      <p:to>
                                        <p:strVal val="visible"/>
                                      </p:to>
                                    </p:set>
                                    <p:anim calcmode="lin" valueType="num">
                                      <p:cBhvr additive="base">
                                        <p:cTn id="7" dur="500" fill="hold"/>
                                        <p:tgtEl>
                                          <p:spTgt spid="5038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381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03812">
                                            <p:txEl>
                                              <p:pRg st="1" end="1"/>
                                            </p:txEl>
                                          </p:spTgt>
                                        </p:tgtEl>
                                        <p:attrNameLst>
                                          <p:attrName>style.visibility</p:attrName>
                                        </p:attrNameLst>
                                      </p:cBhvr>
                                      <p:to>
                                        <p:strVal val="visible"/>
                                      </p:to>
                                    </p:set>
                                    <p:anim calcmode="lin" valueType="num">
                                      <p:cBhvr additive="base">
                                        <p:cTn id="11" dur="500" fill="hold"/>
                                        <p:tgtEl>
                                          <p:spTgt spid="50381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0381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03812">
                                            <p:txEl>
                                              <p:pRg st="2" end="2"/>
                                            </p:txEl>
                                          </p:spTgt>
                                        </p:tgtEl>
                                        <p:attrNameLst>
                                          <p:attrName>style.visibility</p:attrName>
                                        </p:attrNameLst>
                                      </p:cBhvr>
                                      <p:to>
                                        <p:strVal val="visible"/>
                                      </p:to>
                                    </p:set>
                                    <p:anim calcmode="lin" valueType="num">
                                      <p:cBhvr additive="base">
                                        <p:cTn id="15" dur="500" fill="hold"/>
                                        <p:tgtEl>
                                          <p:spTgt spid="50381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03812">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503812">
                                            <p:txEl>
                                              <p:pRg st="3" end="3"/>
                                            </p:txEl>
                                          </p:spTgt>
                                        </p:tgtEl>
                                        <p:attrNameLst>
                                          <p:attrName>style.visibility</p:attrName>
                                        </p:attrNameLst>
                                      </p:cBhvr>
                                      <p:to>
                                        <p:strVal val="visible"/>
                                      </p:to>
                                    </p:set>
                                    <p:anim calcmode="lin" valueType="num">
                                      <p:cBhvr additive="base">
                                        <p:cTn id="19" dur="500" fill="hold"/>
                                        <p:tgtEl>
                                          <p:spTgt spid="50381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03812">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503812">
                                            <p:txEl>
                                              <p:pRg st="4" end="4"/>
                                            </p:txEl>
                                          </p:spTgt>
                                        </p:tgtEl>
                                        <p:attrNameLst>
                                          <p:attrName>style.visibility</p:attrName>
                                        </p:attrNameLst>
                                      </p:cBhvr>
                                      <p:to>
                                        <p:strVal val="visible"/>
                                      </p:to>
                                    </p:set>
                                    <p:anim calcmode="lin" valueType="num">
                                      <p:cBhvr additive="base">
                                        <p:cTn id="23" dur="500" fill="hold"/>
                                        <p:tgtEl>
                                          <p:spTgt spid="503812">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0381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6" fill="hold" nodeType="clickEffect">
                                  <p:stCondLst>
                                    <p:cond delay="0"/>
                                  </p:stCondLst>
                                  <p:childTnLst>
                                    <p:set>
                                      <p:cBhvr>
                                        <p:cTn id="28" dur="1" fill="hold">
                                          <p:stCondLst>
                                            <p:cond delay="0"/>
                                          </p:stCondLst>
                                        </p:cTn>
                                        <p:tgtEl>
                                          <p:spTgt spid="503812">
                                            <p:txEl>
                                              <p:pRg st="5" end="5"/>
                                            </p:txEl>
                                          </p:spTgt>
                                        </p:tgtEl>
                                        <p:attrNameLst>
                                          <p:attrName>style.visibility</p:attrName>
                                        </p:attrNameLst>
                                      </p:cBhvr>
                                      <p:to>
                                        <p:strVal val="visible"/>
                                      </p:to>
                                    </p:set>
                                    <p:anim calcmode="lin" valueType="num">
                                      <p:cBhvr additive="base">
                                        <p:cTn id="29" dur="500" fill="hold"/>
                                        <p:tgtEl>
                                          <p:spTgt spid="503812">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0381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503812">
                                            <p:txEl>
                                              <p:pRg st="6" end="6"/>
                                            </p:txEl>
                                          </p:spTgt>
                                        </p:tgtEl>
                                        <p:attrNameLst>
                                          <p:attrName>style.visibility</p:attrName>
                                        </p:attrNameLst>
                                      </p:cBhvr>
                                      <p:to>
                                        <p:strVal val="visible"/>
                                      </p:to>
                                    </p:set>
                                    <p:anim calcmode="lin" valueType="num">
                                      <p:cBhvr additive="base">
                                        <p:cTn id="33" dur="500" fill="hold"/>
                                        <p:tgtEl>
                                          <p:spTgt spid="503812">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0381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503812">
                                            <p:txEl>
                                              <p:pRg st="7" end="7"/>
                                            </p:txEl>
                                          </p:spTgt>
                                        </p:tgtEl>
                                        <p:attrNameLst>
                                          <p:attrName>style.visibility</p:attrName>
                                        </p:attrNameLst>
                                      </p:cBhvr>
                                      <p:to>
                                        <p:strVal val="visible"/>
                                      </p:to>
                                    </p:set>
                                    <p:anim calcmode="lin" valueType="num">
                                      <p:cBhvr additive="base">
                                        <p:cTn id="37" dur="500" fill="hold"/>
                                        <p:tgtEl>
                                          <p:spTgt spid="503812">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038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59F1D0A-40B6-45DA-BFA7-FD1BED57C10C}" type="slidenum">
              <a:rPr lang="en-US" sz="1400" smtClean="0">
                <a:solidFill>
                  <a:schemeClr val="bg2"/>
                </a:solidFill>
              </a:rPr>
              <a:pPr/>
              <a:t>67</a:t>
            </a:fld>
            <a:endParaRPr lang="en-US" sz="1400">
              <a:solidFill>
                <a:schemeClr val="bg2"/>
              </a:solidFill>
            </a:endParaRPr>
          </a:p>
        </p:txBody>
      </p:sp>
      <p:sp>
        <p:nvSpPr>
          <p:cNvPr id="67587" name="Rectangle 2"/>
          <p:cNvSpPr>
            <a:spLocks noGrp="1" noChangeArrowheads="1"/>
          </p:cNvSpPr>
          <p:nvPr>
            <p:ph type="title"/>
          </p:nvPr>
        </p:nvSpPr>
        <p:spPr/>
        <p:txBody>
          <a:bodyPr/>
          <a:lstStyle/>
          <a:p>
            <a:r>
              <a:rPr lang="en-US"/>
              <a:t>Interfund Loan Criteria</a:t>
            </a:r>
          </a:p>
        </p:txBody>
      </p:sp>
      <p:sp>
        <p:nvSpPr>
          <p:cNvPr id="67588" name="Rectangle 3"/>
          <p:cNvSpPr>
            <a:spLocks noGrp="1" noChangeArrowheads="1"/>
          </p:cNvSpPr>
          <p:nvPr>
            <p:ph type="body" idx="1"/>
          </p:nvPr>
        </p:nvSpPr>
        <p:spPr>
          <a:xfrm>
            <a:off x="1143000" y="1790700"/>
            <a:ext cx="7772400" cy="4838700"/>
          </a:xfrm>
        </p:spPr>
        <p:txBody>
          <a:bodyPr/>
          <a:lstStyle/>
          <a:p>
            <a:pPr>
              <a:lnSpc>
                <a:spcPct val="90000"/>
              </a:lnSpc>
            </a:pPr>
            <a:r>
              <a:rPr lang="en-US" sz="2400"/>
              <a:t>Finance &amp; IT Director can approve </a:t>
            </a:r>
            <a:r>
              <a:rPr lang="en-US" sz="2400" b="1" u="sng">
                <a:solidFill>
                  <a:schemeClr val="tx2"/>
                </a:solidFill>
              </a:rPr>
              <a:t>temporary </a:t>
            </a:r>
            <a:r>
              <a:rPr lang="en-US" sz="2400"/>
              <a:t>interfund borrowing for cash flow where short-fall resolution expected within 45 days (like CDBG Fund)</a:t>
            </a:r>
          </a:p>
          <a:p>
            <a:pPr>
              <a:lnSpc>
                <a:spcPct val="90000"/>
              </a:lnSpc>
            </a:pPr>
            <a:r>
              <a:rPr lang="en-US" sz="2400"/>
              <a:t>Other borrowings for </a:t>
            </a:r>
            <a:r>
              <a:rPr lang="en-US" sz="2400" b="1" u="sng">
                <a:solidFill>
                  <a:schemeClr val="tx2"/>
                </a:solidFill>
              </a:rPr>
              <a:t>temporary </a:t>
            </a:r>
            <a:r>
              <a:rPr lang="en-US" sz="2400"/>
              <a:t>cash flow approved by Council on case-by-case basis (like Transit Fund)</a:t>
            </a:r>
          </a:p>
          <a:p>
            <a:pPr>
              <a:lnSpc>
                <a:spcPct val="90000"/>
              </a:lnSpc>
            </a:pPr>
            <a:r>
              <a:rPr lang="en-US" sz="2400"/>
              <a:t>Transfers between funds where reimbursement is not expected within one fiscal year </a:t>
            </a:r>
            <a:r>
              <a:rPr lang="en-US" sz="2400" b="1" u="sng">
                <a:solidFill>
                  <a:schemeClr val="tx2"/>
                </a:solidFill>
              </a:rPr>
              <a:t>not </a:t>
            </a:r>
            <a:r>
              <a:rPr lang="en-US" sz="2400"/>
              <a:t>recorded as interfund borrowings</a:t>
            </a:r>
          </a:p>
          <a:p>
            <a:pPr lvl="1">
              <a:lnSpc>
                <a:spcPct val="90000"/>
              </a:lnSpc>
            </a:pPr>
            <a:r>
              <a:rPr lang="en-US" sz="2400" i="1"/>
              <a:t>Recorded as transfers that affect equity by moving financial resources from one fund to another.</a:t>
            </a: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BE48334-5C62-4A86-B379-0F53BE5EFB64}" type="slidenum">
              <a:rPr lang="en-US" sz="1400" smtClean="0">
                <a:solidFill>
                  <a:schemeClr val="bg2"/>
                </a:solidFill>
              </a:rPr>
              <a:pPr/>
              <a:t>68</a:t>
            </a:fld>
            <a:endParaRPr lang="en-US" sz="1400">
              <a:solidFill>
                <a:schemeClr val="bg2"/>
              </a:solidFill>
            </a:endParaRPr>
          </a:p>
        </p:txBody>
      </p:sp>
      <p:sp>
        <p:nvSpPr>
          <p:cNvPr id="68611" name="Rectangle 2"/>
          <p:cNvSpPr>
            <a:spLocks noGrp="1" noChangeArrowheads="1"/>
          </p:cNvSpPr>
          <p:nvPr>
            <p:ph type="title"/>
          </p:nvPr>
        </p:nvSpPr>
        <p:spPr/>
        <p:txBody>
          <a:bodyPr/>
          <a:lstStyle/>
          <a:p>
            <a:r>
              <a:rPr lang="en-US">
                <a:sym typeface="Wingdings" pitchFamily="2" charset="2"/>
              </a:rPr>
              <a:t> </a:t>
            </a:r>
            <a:r>
              <a:rPr lang="en-US"/>
              <a:t>User Fee Cost Recovery</a:t>
            </a:r>
          </a:p>
        </p:txBody>
      </p:sp>
      <p:sp>
        <p:nvSpPr>
          <p:cNvPr id="68612" name="Rectangle 3"/>
          <p:cNvSpPr>
            <a:spLocks noGrp="1" noChangeArrowheads="1"/>
          </p:cNvSpPr>
          <p:nvPr>
            <p:ph type="body" idx="1"/>
          </p:nvPr>
        </p:nvSpPr>
        <p:spPr/>
        <p:txBody>
          <a:bodyPr/>
          <a:lstStyle/>
          <a:p>
            <a:pPr>
              <a:lnSpc>
                <a:spcPct val="90000"/>
              </a:lnSpc>
            </a:pPr>
            <a:r>
              <a:rPr lang="en-US"/>
              <a:t>Why is this important?</a:t>
            </a:r>
          </a:p>
          <a:p>
            <a:pPr lvl="1">
              <a:lnSpc>
                <a:spcPct val="90000"/>
              </a:lnSpc>
            </a:pPr>
            <a:r>
              <a:rPr lang="en-US"/>
              <a:t>Proposition 218 made sweeping changes in the way that cities manage and control their revenues.</a:t>
            </a:r>
          </a:p>
          <a:p>
            <a:pPr lvl="1">
              <a:lnSpc>
                <a:spcPct val="90000"/>
              </a:lnSpc>
            </a:pPr>
            <a:r>
              <a:rPr lang="en-US"/>
              <a:t>New standards for voter or property owner approval of</a:t>
            </a:r>
          </a:p>
          <a:p>
            <a:pPr lvl="2">
              <a:lnSpc>
                <a:spcPct val="90000"/>
              </a:lnSpc>
            </a:pPr>
            <a:r>
              <a:rPr lang="en-US"/>
              <a:t>Assessments.</a:t>
            </a:r>
          </a:p>
          <a:p>
            <a:pPr lvl="2">
              <a:lnSpc>
                <a:spcPct val="90000"/>
              </a:lnSpc>
            </a:pPr>
            <a:r>
              <a:rPr lang="en-US"/>
              <a:t>Taxes.</a:t>
            </a:r>
          </a:p>
          <a:p>
            <a:pPr lvl="2">
              <a:lnSpc>
                <a:spcPct val="90000"/>
              </a:lnSpc>
            </a:pPr>
            <a:r>
              <a:rPr lang="en-US"/>
              <a:t>And many (but not all) fees.</a:t>
            </a:r>
          </a:p>
        </p:txBody>
      </p:sp>
      <p:pic>
        <p:nvPicPr>
          <p:cNvPr id="68613" name="Picture 4" descr="j01965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457200"/>
            <a:ext cx="1420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323B7CB-5A1D-4258-91FC-C14E723DE5AA}" type="slidenum">
              <a:rPr lang="en-US" sz="1400" smtClean="0">
                <a:solidFill>
                  <a:schemeClr val="bg2"/>
                </a:solidFill>
              </a:rPr>
              <a:pPr/>
              <a:t>69</a:t>
            </a:fld>
            <a:endParaRPr lang="en-US" sz="1400">
              <a:solidFill>
                <a:schemeClr val="bg2"/>
              </a:solidFill>
            </a:endParaRPr>
          </a:p>
        </p:txBody>
      </p:sp>
      <p:pic>
        <p:nvPicPr>
          <p:cNvPr id="6963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76200"/>
            <a:ext cx="8862544"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16A5CB8-4004-48D0-988B-57C577F87E51}" type="slidenum">
              <a:rPr lang="en-US" sz="1400" smtClean="0">
                <a:solidFill>
                  <a:schemeClr val="bg2"/>
                </a:solidFill>
              </a:rPr>
              <a:pPr/>
              <a:t>7</a:t>
            </a:fld>
            <a:endParaRPr lang="en-US" sz="1400">
              <a:solidFill>
                <a:schemeClr val="bg2"/>
              </a:solidFill>
            </a:endParaRPr>
          </a:p>
        </p:txBody>
      </p:sp>
      <p:sp>
        <p:nvSpPr>
          <p:cNvPr id="10243" name="Rectangle 2"/>
          <p:cNvSpPr>
            <a:spLocks noGrp="1" noChangeArrowheads="1"/>
          </p:cNvSpPr>
          <p:nvPr>
            <p:ph type="title"/>
          </p:nvPr>
        </p:nvSpPr>
        <p:spPr/>
        <p:txBody>
          <a:bodyPr/>
          <a:lstStyle/>
          <a:p>
            <a:r>
              <a:rPr lang="en-US"/>
              <a:t>Plans and Policies</a:t>
            </a:r>
          </a:p>
        </p:txBody>
      </p:sp>
      <p:sp>
        <p:nvSpPr>
          <p:cNvPr id="57347" name="Rectangle 3"/>
          <p:cNvSpPr>
            <a:spLocks noGrp="1" noChangeArrowheads="1"/>
          </p:cNvSpPr>
          <p:nvPr>
            <p:ph type="body" idx="1"/>
          </p:nvPr>
        </p:nvSpPr>
        <p:spPr>
          <a:xfrm>
            <a:off x="1143000" y="1790700"/>
            <a:ext cx="7467600" cy="4152900"/>
          </a:xfrm>
        </p:spPr>
        <p:txBody>
          <a:bodyPr/>
          <a:lstStyle/>
          <a:p>
            <a:r>
              <a:rPr lang="en-US"/>
              <a:t>Plans are good.</a:t>
            </a:r>
          </a:p>
          <a:p>
            <a:pPr lvl="1"/>
            <a:r>
              <a:rPr lang="en-US"/>
              <a:t>General Plans (and Elements) </a:t>
            </a:r>
          </a:p>
          <a:p>
            <a:pPr lvl="1"/>
            <a:r>
              <a:rPr lang="en-US"/>
              <a:t>Facility Master Plans (Pavement, Parks, Bicycles, Water, Sewer) </a:t>
            </a:r>
          </a:p>
          <a:p>
            <a:pPr lvl="1"/>
            <a:r>
              <a:rPr lang="en-US"/>
              <a:t>Long-Term Forecasts</a:t>
            </a:r>
          </a:p>
          <a:p>
            <a:pPr lvl="1"/>
            <a:r>
              <a:rPr lang="en-US"/>
              <a:t>Multi-Year Budgets</a:t>
            </a:r>
          </a:p>
          <a:p>
            <a:pPr lvl="2"/>
            <a:r>
              <a:rPr lang="en-US"/>
              <a:t>Operating and CIP </a:t>
            </a:r>
          </a:p>
          <a:p>
            <a:r>
              <a:rPr lang="en-US"/>
              <a:t>Policies are better.</a:t>
            </a:r>
          </a:p>
        </p:txBody>
      </p:sp>
      <p:sp>
        <p:nvSpPr>
          <p:cNvPr id="57350" name="Text Box 6"/>
          <p:cNvSpPr txBox="1">
            <a:spLocks noChangeArrowheads="1"/>
          </p:cNvSpPr>
          <p:nvPr/>
        </p:nvSpPr>
        <p:spPr bwMode="auto">
          <a:xfrm>
            <a:off x="5410200" y="381000"/>
            <a:ext cx="3429000" cy="129540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137160" rIns="182880" bIns="137160">
            <a:spAutoFit/>
          </a:bodyPr>
          <a:lstStyle>
            <a:lvl1pPr>
              <a:defRPr sz="2400">
                <a:solidFill>
                  <a:schemeClr val="tx1"/>
                </a:solidFill>
                <a:latin typeface="Arial" charset="0"/>
              </a:defRPr>
            </a:lvl1pPr>
            <a:lvl2pPr>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a:solidFill>
                  <a:schemeClr val="bg1"/>
                </a:solidFill>
              </a:rPr>
              <a:t>“Plans are nothing.  Planning is everything.”</a:t>
            </a:r>
          </a:p>
          <a:p>
            <a:pPr lvl="1">
              <a:spcBef>
                <a:spcPct val="50000"/>
              </a:spcBef>
            </a:pPr>
            <a:r>
              <a:rPr lang="en-US" sz="1800" b="1" i="1">
                <a:solidFill>
                  <a:schemeClr val="bg1"/>
                </a:solidFill>
              </a:rPr>
              <a:t>Dwight D. Eisenhower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 calcmode="lin" valueType="num">
                                      <p:cBhvr additive="base">
                                        <p:cTn id="7" dur="500" fill="hold"/>
                                        <p:tgtEl>
                                          <p:spTgt spid="57350"/>
                                        </p:tgtEl>
                                        <p:attrNameLst>
                                          <p:attrName>ppt_x</p:attrName>
                                        </p:attrNameLst>
                                      </p:cBhvr>
                                      <p:tavLst>
                                        <p:tav tm="0">
                                          <p:val>
                                            <p:strVal val="#ppt_x"/>
                                          </p:val>
                                        </p:tav>
                                        <p:tav tm="100000">
                                          <p:val>
                                            <p:strVal val="#ppt_x"/>
                                          </p:val>
                                        </p:tav>
                                      </p:tavLst>
                                    </p:anim>
                                    <p:anim calcmode="lin" valueType="num">
                                      <p:cBhvr additive="base">
                                        <p:cTn id="8" dur="500" fill="hold"/>
                                        <p:tgtEl>
                                          <p:spTgt spid="573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6" end="6"/>
                                            </p:txEl>
                                          </p:spTgt>
                                        </p:tgtEl>
                                        <p:attrNameLst>
                                          <p:attrName>style.visibility</p:attrName>
                                        </p:attrNameLst>
                                      </p:cBhvr>
                                      <p:to>
                                        <p:strVal val="visible"/>
                                      </p:to>
                                    </p:set>
                                    <p:anim calcmode="lin" valueType="num">
                                      <p:cBhvr additive="base">
                                        <p:cTn id="13"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4753B0B-6EAB-4B1F-898E-996AA2C211F9}" type="slidenum">
              <a:rPr lang="en-US" sz="1400" smtClean="0">
                <a:solidFill>
                  <a:schemeClr val="bg2"/>
                </a:solidFill>
              </a:rPr>
              <a:pPr/>
              <a:t>70</a:t>
            </a:fld>
            <a:endParaRPr lang="en-US" sz="1400">
              <a:solidFill>
                <a:schemeClr val="bg2"/>
              </a:solidFill>
            </a:endParaRPr>
          </a:p>
        </p:txBody>
      </p:sp>
      <p:sp>
        <p:nvSpPr>
          <p:cNvPr id="70659" name="Rectangle 5"/>
          <p:cNvSpPr>
            <a:spLocks noGrp="1" noChangeArrowheads="1"/>
          </p:cNvSpPr>
          <p:nvPr>
            <p:ph type="title"/>
          </p:nvPr>
        </p:nvSpPr>
        <p:spPr/>
        <p:txBody>
          <a:bodyPr/>
          <a:lstStyle/>
          <a:p>
            <a:r>
              <a:rPr lang="en-US"/>
              <a:t>So, Take a Close Look</a:t>
            </a:r>
          </a:p>
        </p:txBody>
      </p:sp>
      <p:sp>
        <p:nvSpPr>
          <p:cNvPr id="70660" name="Rectangle 6"/>
          <p:cNvSpPr>
            <a:spLocks noGrp="1" noChangeArrowheads="1"/>
          </p:cNvSpPr>
          <p:nvPr>
            <p:ph type="body" idx="1"/>
          </p:nvPr>
        </p:nvSpPr>
        <p:spPr/>
        <p:txBody>
          <a:bodyPr/>
          <a:lstStyle/>
          <a:p>
            <a:r>
              <a:rPr lang="en-US" sz="2800" dirty="0"/>
              <a:t>One of the few remaining areas for local elected official judgment.</a:t>
            </a:r>
          </a:p>
          <a:p>
            <a:pPr lvl="1"/>
            <a:r>
              <a:rPr lang="en-US" sz="2400" dirty="0"/>
              <a:t>And if there are areas where user fees should appropriately fund service costs – but they aren’t – then general-purpose revenues are being used instead.</a:t>
            </a:r>
            <a:endParaRPr lang="en-US" sz="2800" dirty="0"/>
          </a:p>
        </p:txBody>
      </p:sp>
      <p:pic>
        <p:nvPicPr>
          <p:cNvPr id="70661" name="Picture 4" descr="PE01984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457200"/>
            <a:ext cx="19050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0EA650F-6503-421F-96C1-7926EF83C870}" type="slidenum">
              <a:rPr lang="en-US" sz="1400" smtClean="0">
                <a:solidFill>
                  <a:schemeClr val="bg2"/>
                </a:solidFill>
              </a:rPr>
              <a:pPr/>
              <a:t>71</a:t>
            </a:fld>
            <a:endParaRPr lang="en-US" sz="1400">
              <a:solidFill>
                <a:schemeClr val="bg2"/>
              </a:solidFill>
            </a:endParaRPr>
          </a:p>
        </p:txBody>
      </p:sp>
      <p:sp>
        <p:nvSpPr>
          <p:cNvPr id="71683" name="Rectangle 2"/>
          <p:cNvSpPr>
            <a:spLocks noGrp="1" noChangeArrowheads="1"/>
          </p:cNvSpPr>
          <p:nvPr>
            <p:ph type="title"/>
          </p:nvPr>
        </p:nvSpPr>
        <p:spPr/>
        <p:txBody>
          <a:bodyPr/>
          <a:lstStyle/>
          <a:p>
            <a:r>
              <a:rPr lang="en-US"/>
              <a:t>User Fee Cost Recovery</a:t>
            </a:r>
          </a:p>
        </p:txBody>
      </p:sp>
      <p:sp>
        <p:nvSpPr>
          <p:cNvPr id="71684" name="Rectangle 3"/>
          <p:cNvSpPr>
            <a:spLocks noGrp="1" noChangeArrowheads="1"/>
          </p:cNvSpPr>
          <p:nvPr>
            <p:ph type="body" idx="1"/>
          </p:nvPr>
        </p:nvSpPr>
        <p:spPr/>
        <p:txBody>
          <a:bodyPr/>
          <a:lstStyle/>
          <a:p>
            <a:pPr>
              <a:lnSpc>
                <a:spcPct val="90000"/>
              </a:lnSpc>
            </a:pPr>
            <a:r>
              <a:rPr lang="en-US"/>
              <a:t>Key Policy Questions</a:t>
            </a:r>
          </a:p>
          <a:p>
            <a:pPr lvl="1">
              <a:lnSpc>
                <a:spcPct val="90000"/>
              </a:lnSpc>
            </a:pPr>
            <a:r>
              <a:rPr lang="en-US"/>
              <a:t>What does it cost the City to provide various services?</a:t>
            </a:r>
          </a:p>
          <a:p>
            <a:pPr lvl="1">
              <a:lnSpc>
                <a:spcPct val="90000"/>
              </a:lnSpc>
            </a:pPr>
            <a:r>
              <a:rPr lang="en-US"/>
              <a:t>Are these costs reasonable?</a:t>
            </a:r>
          </a:p>
          <a:p>
            <a:pPr lvl="1">
              <a:lnSpc>
                <a:spcPct val="90000"/>
              </a:lnSpc>
            </a:pPr>
            <a:r>
              <a:rPr lang="en-US"/>
              <a:t>What are current cost recovery levels?</a:t>
            </a:r>
          </a:p>
          <a:p>
            <a:pPr lvl="1">
              <a:lnSpc>
                <a:spcPct val="90000"/>
              </a:lnSpc>
            </a:pPr>
            <a:r>
              <a:rPr lang="en-US"/>
              <a:t>What should the cost recovery level be?</a:t>
            </a:r>
          </a:p>
          <a:p>
            <a:pPr lvl="1">
              <a:lnSpc>
                <a:spcPct val="90000"/>
              </a:lnSpc>
            </a:pPr>
            <a:r>
              <a:rPr lang="en-US"/>
              <a:t>What fee changes are necessary to implement the City’s cost recovery policies?</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3DD1E7D-D61D-4646-A436-18AE6424EE1D}" type="slidenum">
              <a:rPr lang="en-US" sz="1400" smtClean="0">
                <a:solidFill>
                  <a:schemeClr val="bg2"/>
                </a:solidFill>
              </a:rPr>
              <a:pPr/>
              <a:t>72</a:t>
            </a:fld>
            <a:endParaRPr lang="en-US" sz="1400">
              <a:solidFill>
                <a:schemeClr val="bg2"/>
              </a:solidFill>
            </a:endParaRPr>
          </a:p>
        </p:txBody>
      </p:sp>
      <p:sp>
        <p:nvSpPr>
          <p:cNvPr id="72707" name="Rectangle 2"/>
          <p:cNvSpPr>
            <a:spLocks noGrp="1" noChangeArrowheads="1"/>
          </p:cNvSpPr>
          <p:nvPr>
            <p:ph type="title"/>
          </p:nvPr>
        </p:nvSpPr>
        <p:spPr>
          <a:xfrm>
            <a:off x="590550" y="266700"/>
            <a:ext cx="7791450" cy="952500"/>
          </a:xfrm>
        </p:spPr>
        <p:txBody>
          <a:bodyPr/>
          <a:lstStyle/>
          <a:p>
            <a:r>
              <a:rPr lang="en-US" sz="4000"/>
              <a:t>Ultimately, A Policy Question</a:t>
            </a:r>
            <a:br>
              <a:rPr lang="en-US" sz="4000"/>
            </a:br>
            <a:r>
              <a:rPr lang="en-US" sz="3600" i="1"/>
              <a:t>Not a cost accounting one</a:t>
            </a:r>
          </a:p>
        </p:txBody>
      </p:sp>
      <p:sp>
        <p:nvSpPr>
          <p:cNvPr id="72708" name="Rectangle 3"/>
          <p:cNvSpPr>
            <a:spLocks noGrp="1" noChangeArrowheads="1"/>
          </p:cNvSpPr>
          <p:nvPr>
            <p:ph type="body" idx="1"/>
          </p:nvPr>
        </p:nvSpPr>
        <p:spPr/>
        <p:txBody>
          <a:bodyPr/>
          <a:lstStyle/>
          <a:p>
            <a:r>
              <a:rPr lang="en-US" sz="2800"/>
              <a:t>If services fees are not assessed where they legitimately could be, then general purpose revenues are making-up the difference.</a:t>
            </a:r>
          </a:p>
          <a:p>
            <a:r>
              <a:rPr lang="en-US" sz="2800"/>
              <a:t>The direct consequence of this is lower levels of service (and in tough times, deeper cuts) in essential programs that have no significant user fee potential, such as police, fire, streets, libraries and parks.</a:t>
            </a:r>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4709451-19F5-4DC5-B015-82DD32C74BD2}" type="slidenum">
              <a:rPr lang="en-US" sz="1400" smtClean="0">
                <a:solidFill>
                  <a:schemeClr val="bg2"/>
                </a:solidFill>
              </a:rPr>
              <a:pPr/>
              <a:t>73</a:t>
            </a:fld>
            <a:endParaRPr lang="en-US" sz="1400">
              <a:solidFill>
                <a:schemeClr val="bg2"/>
              </a:solidFill>
            </a:endParaRPr>
          </a:p>
        </p:txBody>
      </p:sp>
      <p:sp>
        <p:nvSpPr>
          <p:cNvPr id="73731" name="Rectangle 2"/>
          <p:cNvSpPr>
            <a:spLocks noGrp="1" noChangeArrowheads="1"/>
          </p:cNvSpPr>
          <p:nvPr>
            <p:ph type="title"/>
          </p:nvPr>
        </p:nvSpPr>
        <p:spPr>
          <a:noFill/>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User Fee Cost Recovery</a:t>
            </a:r>
          </a:p>
        </p:txBody>
      </p:sp>
      <p:sp>
        <p:nvSpPr>
          <p:cNvPr id="73732" name="Rectangle 3"/>
          <p:cNvSpPr>
            <a:spLocks noGrp="1" noChangeArrowheads="1"/>
          </p:cNvSpPr>
          <p:nvPr>
            <p:ph type="body" idx="1"/>
          </p:nvPr>
        </p:nvSpPr>
        <p:spPr>
          <a:noFill/>
        </p:spPr>
        <p:txBody>
          <a:bodyPr/>
          <a:lstStyle/>
          <a:p>
            <a:r>
              <a:rPr lang="en-US"/>
              <a:t>Taxes vs Fees in Financing General Fund Services </a:t>
            </a:r>
          </a:p>
          <a:p>
            <a:pPr lvl="1"/>
            <a:r>
              <a:rPr lang="en-US"/>
              <a:t>Community-wide vs special benefit.</a:t>
            </a:r>
          </a:p>
          <a:p>
            <a:pPr lvl="1"/>
            <a:r>
              <a:rPr lang="en-US"/>
              <a:t>Service recipient vs service driver.</a:t>
            </a:r>
          </a:p>
          <a:p>
            <a:pPr lvl="1"/>
            <a:r>
              <a:rPr lang="en-US"/>
              <a:t>Effect of pricing on services.</a:t>
            </a:r>
          </a:p>
          <a:p>
            <a:pPr lvl="1"/>
            <a:r>
              <a:rPr lang="en-US"/>
              <a:t>Feasibility of collection and recovery.</a:t>
            </a: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00940CB-6997-4DF6-BA01-A68DF75A0FA0}" type="slidenum">
              <a:rPr lang="en-US" sz="1400" smtClean="0">
                <a:solidFill>
                  <a:schemeClr val="bg2"/>
                </a:solidFill>
              </a:rPr>
              <a:pPr/>
              <a:t>74</a:t>
            </a:fld>
            <a:endParaRPr lang="en-US" sz="1400">
              <a:solidFill>
                <a:schemeClr val="bg2"/>
              </a:solidFill>
            </a:endParaRPr>
          </a:p>
        </p:txBody>
      </p:sp>
      <p:sp>
        <p:nvSpPr>
          <p:cNvPr id="74755" name="Rectangle 4"/>
          <p:cNvSpPr>
            <a:spLocks noGrp="1" noChangeArrowheads="1"/>
          </p:cNvSpPr>
          <p:nvPr>
            <p:ph type="title"/>
          </p:nvPr>
        </p:nvSpPr>
        <p:spPr/>
        <p:txBody>
          <a:bodyPr/>
          <a:lstStyle/>
          <a:p>
            <a:r>
              <a:rPr lang="en-US"/>
              <a:t>User Fee Cost Recovery</a:t>
            </a:r>
          </a:p>
        </p:txBody>
      </p:sp>
      <p:sp>
        <p:nvSpPr>
          <p:cNvPr id="74756" name="Rectangle 5"/>
          <p:cNvSpPr>
            <a:spLocks noGrp="1" noChangeArrowheads="1"/>
          </p:cNvSpPr>
          <p:nvPr>
            <p:ph type="body" idx="1"/>
          </p:nvPr>
        </p:nvSpPr>
        <p:spPr/>
        <p:txBody>
          <a:bodyPr/>
          <a:lstStyle/>
          <a:p>
            <a:pPr>
              <a:lnSpc>
                <a:spcPct val="90000"/>
              </a:lnSpc>
            </a:pPr>
            <a:r>
              <a:rPr lang="en-US"/>
              <a:t>General Concepts</a:t>
            </a:r>
          </a:p>
          <a:p>
            <a:pPr lvl="1">
              <a:lnSpc>
                <a:spcPct val="90000"/>
              </a:lnSpc>
            </a:pPr>
            <a:r>
              <a:rPr lang="en-US"/>
              <a:t>Revenues should not exceed cost.</a:t>
            </a:r>
          </a:p>
          <a:p>
            <a:pPr lvl="1">
              <a:lnSpc>
                <a:spcPct val="90000"/>
              </a:lnSpc>
            </a:pPr>
            <a:r>
              <a:rPr lang="en-US"/>
              <a:t>Fees based on total cost: direct, indirect, use of facilities.</a:t>
            </a:r>
          </a:p>
          <a:p>
            <a:pPr lvl="1">
              <a:lnSpc>
                <a:spcPct val="90000"/>
              </a:lnSpc>
            </a:pPr>
            <a:r>
              <a:rPr lang="en-US"/>
              <a:t>Simple assessments and collections.</a:t>
            </a:r>
          </a:p>
          <a:p>
            <a:pPr lvl="1">
              <a:lnSpc>
                <a:spcPct val="90000"/>
              </a:lnSpc>
            </a:pPr>
            <a:r>
              <a:rPr lang="en-US"/>
              <a:t>Rates sensitive to “market” and smaller, infrequent users.</a:t>
            </a:r>
          </a:p>
          <a:p>
            <a:pPr lvl="1">
              <a:lnSpc>
                <a:spcPct val="90000"/>
              </a:lnSpc>
            </a:pPr>
            <a:r>
              <a:rPr lang="en-US"/>
              <a:t>Unified, consistent approach.</a:t>
            </a:r>
          </a:p>
          <a:p>
            <a:pPr lvl="1">
              <a:lnSpc>
                <a:spcPct val="90000"/>
              </a:lnSpc>
            </a:pPr>
            <a:r>
              <a:rPr lang="en-US"/>
              <a:t>Ongoing updates.</a:t>
            </a: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B04CBCC-C2C6-40B7-A61F-E1954F0B20B1}" type="slidenum">
              <a:rPr lang="en-US" sz="1400" smtClean="0">
                <a:solidFill>
                  <a:schemeClr val="bg2"/>
                </a:solidFill>
              </a:rPr>
              <a:pPr/>
              <a:t>75</a:t>
            </a:fld>
            <a:endParaRPr lang="en-US" sz="1400">
              <a:solidFill>
                <a:schemeClr val="bg2"/>
              </a:solidFill>
            </a:endParaRPr>
          </a:p>
        </p:txBody>
      </p:sp>
      <p:sp>
        <p:nvSpPr>
          <p:cNvPr id="75779" name="Rectangle 2"/>
          <p:cNvSpPr>
            <a:spLocks noGrp="1" noChangeArrowheads="1"/>
          </p:cNvSpPr>
          <p:nvPr>
            <p:ph type="title"/>
          </p:nvPr>
        </p:nvSpPr>
        <p:spPr/>
        <p:txBody>
          <a:bodyPr/>
          <a:lstStyle/>
          <a:p>
            <a:r>
              <a:rPr lang="en-US"/>
              <a:t>User Fee Cost Recovery</a:t>
            </a:r>
          </a:p>
        </p:txBody>
      </p:sp>
      <p:sp>
        <p:nvSpPr>
          <p:cNvPr id="75780" name="Rectangle 3"/>
          <p:cNvSpPr>
            <a:spLocks noGrp="1" noChangeArrowheads="1"/>
          </p:cNvSpPr>
          <p:nvPr>
            <p:ph type="body" sz="half" idx="1"/>
          </p:nvPr>
        </p:nvSpPr>
        <p:spPr/>
        <p:txBody>
          <a:bodyPr/>
          <a:lstStyle/>
          <a:p>
            <a:pPr>
              <a:lnSpc>
                <a:spcPct val="90000"/>
              </a:lnSpc>
            </a:pPr>
            <a:r>
              <a:rPr lang="en-US" dirty="0"/>
              <a:t>Low Cost Recovery</a:t>
            </a:r>
          </a:p>
          <a:p>
            <a:pPr lvl="1">
              <a:lnSpc>
                <a:spcPct val="90000"/>
              </a:lnSpc>
            </a:pPr>
            <a:r>
              <a:rPr lang="en-US" dirty="0"/>
              <a:t>No intended relationship between payment and benefit</a:t>
            </a:r>
          </a:p>
          <a:p>
            <a:pPr lvl="1">
              <a:lnSpc>
                <a:spcPct val="90000"/>
              </a:lnSpc>
            </a:pPr>
            <a:r>
              <a:rPr lang="en-US" dirty="0"/>
              <a:t>Collecting fees not practical</a:t>
            </a:r>
          </a:p>
          <a:p>
            <a:pPr lvl="1">
              <a:lnSpc>
                <a:spcPct val="90000"/>
              </a:lnSpc>
            </a:pPr>
            <a:r>
              <a:rPr lang="en-US" dirty="0"/>
              <a:t>No intent to limit use</a:t>
            </a:r>
          </a:p>
          <a:p>
            <a:pPr lvl="1">
              <a:lnSpc>
                <a:spcPct val="90000"/>
              </a:lnSpc>
            </a:pPr>
            <a:r>
              <a:rPr lang="en-US" dirty="0"/>
              <a:t>Non-recurring, “peak-demand” service</a:t>
            </a:r>
          </a:p>
          <a:p>
            <a:pPr lvl="1">
              <a:lnSpc>
                <a:spcPct val="90000"/>
              </a:lnSpc>
            </a:pPr>
            <a:r>
              <a:rPr lang="en-US" dirty="0"/>
              <a:t>Encourage compliance </a:t>
            </a:r>
          </a:p>
        </p:txBody>
      </p:sp>
      <p:sp>
        <p:nvSpPr>
          <p:cNvPr id="332804" name="Rectangle 4"/>
          <p:cNvSpPr>
            <a:spLocks noGrp="1" noChangeArrowheads="1"/>
          </p:cNvSpPr>
          <p:nvPr>
            <p:ph type="body" sz="half" idx="2"/>
          </p:nvPr>
        </p:nvSpPr>
        <p:spPr>
          <a:xfrm>
            <a:off x="5105400" y="1790700"/>
            <a:ext cx="3657600" cy="4610100"/>
          </a:xfrm>
        </p:spPr>
        <p:txBody>
          <a:bodyPr/>
          <a:lstStyle/>
          <a:p>
            <a:pPr>
              <a:lnSpc>
                <a:spcPct val="90000"/>
              </a:lnSpc>
            </a:pPr>
            <a:r>
              <a:rPr lang="en-US"/>
              <a:t>High Cost Recovery</a:t>
            </a:r>
          </a:p>
          <a:p>
            <a:pPr lvl="1">
              <a:lnSpc>
                <a:spcPct val="90000"/>
              </a:lnSpc>
            </a:pPr>
            <a:r>
              <a:rPr lang="en-US"/>
              <a:t>Similar to private sector services</a:t>
            </a:r>
          </a:p>
          <a:p>
            <a:pPr lvl="1">
              <a:lnSpc>
                <a:spcPct val="90000"/>
              </a:lnSpc>
            </a:pPr>
            <a:r>
              <a:rPr lang="en-US"/>
              <a:t>Other service options in-place</a:t>
            </a:r>
          </a:p>
          <a:p>
            <a:pPr lvl="1">
              <a:lnSpc>
                <a:spcPct val="90000"/>
              </a:lnSpc>
            </a:pPr>
            <a:r>
              <a:rPr lang="en-US"/>
              <a:t>Want a relationship between cost and use (demand management)</a:t>
            </a:r>
          </a:p>
          <a:p>
            <a:pPr lvl="1">
              <a:lnSpc>
                <a:spcPct val="90000"/>
              </a:lnSpc>
            </a:pPr>
            <a:r>
              <a:rPr lang="en-US"/>
              <a:t>Discourage use</a:t>
            </a:r>
          </a:p>
          <a:p>
            <a:pPr lvl="1">
              <a:lnSpc>
                <a:spcPct val="90000"/>
              </a:lnSpc>
            </a:pPr>
            <a:r>
              <a:rPr lang="en-US"/>
              <a:t>Recover high regulatory costs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28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280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3280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280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280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28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95AB7DD-0433-4316-A05A-BF2D244314A1}" type="slidenum">
              <a:rPr lang="en-US" sz="1400" smtClean="0">
                <a:solidFill>
                  <a:schemeClr val="bg2"/>
                </a:solidFill>
              </a:rPr>
              <a:pPr/>
              <a:t>76</a:t>
            </a:fld>
            <a:endParaRPr lang="en-US" sz="1400">
              <a:solidFill>
                <a:schemeClr val="bg2"/>
              </a:solidFill>
            </a:endParaRPr>
          </a:p>
        </p:txBody>
      </p:sp>
      <p:sp>
        <p:nvSpPr>
          <p:cNvPr id="76803" name="Rectangle 4"/>
          <p:cNvSpPr>
            <a:spLocks noGrp="1" noChangeArrowheads="1"/>
          </p:cNvSpPr>
          <p:nvPr>
            <p:ph type="title"/>
          </p:nvPr>
        </p:nvSpPr>
        <p:spPr/>
        <p:txBody>
          <a:bodyPr/>
          <a:lstStyle/>
          <a:p>
            <a:r>
              <a:rPr lang="en-US"/>
              <a:t>User Fee Cost Recovery</a:t>
            </a:r>
          </a:p>
        </p:txBody>
      </p:sp>
      <p:sp>
        <p:nvSpPr>
          <p:cNvPr id="76804" name="Rectangle 5"/>
          <p:cNvSpPr>
            <a:spLocks noGrp="1" noChangeArrowheads="1"/>
          </p:cNvSpPr>
          <p:nvPr>
            <p:ph type="body" idx="1"/>
          </p:nvPr>
        </p:nvSpPr>
        <p:spPr/>
        <p:txBody>
          <a:bodyPr/>
          <a:lstStyle/>
          <a:p>
            <a:r>
              <a:rPr lang="en-US"/>
              <a:t>Low Cost Recovery Services</a:t>
            </a:r>
          </a:p>
          <a:p>
            <a:pPr lvl="1"/>
            <a:r>
              <a:rPr lang="en-US"/>
              <a:t>Delivering public safety emergency response services.</a:t>
            </a:r>
          </a:p>
          <a:p>
            <a:pPr lvl="1"/>
            <a:r>
              <a:rPr lang="en-US"/>
              <a:t>Maintaining and developing public facilities that are provided on a uniform community-wide basis such as streets and parks.</a:t>
            </a:r>
          </a:p>
          <a:p>
            <a:pPr lvl="1"/>
            <a:r>
              <a:rPr lang="en-US"/>
              <a:t>Providing social service and economic development programs.</a:t>
            </a:r>
          </a:p>
        </p:txBody>
      </p:sp>
      <p:sp>
        <p:nvSpPr>
          <p:cNvPr id="296966" name="Text Box 6"/>
          <p:cNvSpPr txBox="1">
            <a:spLocks noChangeArrowheads="1"/>
          </p:cNvSpPr>
          <p:nvPr/>
        </p:nvSpPr>
        <p:spPr bwMode="auto">
          <a:xfrm>
            <a:off x="457200" y="5791200"/>
            <a:ext cx="5943600" cy="5318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i="1"/>
              <a:t>These are what “taxes” pay for.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anim calcmode="lin" valueType="num">
                                      <p:cBhvr additive="base">
                                        <p:cTn id="7" dur="500" fill="hold"/>
                                        <p:tgtEl>
                                          <p:spTgt spid="296966"/>
                                        </p:tgtEl>
                                        <p:attrNameLst>
                                          <p:attrName>ppt_x</p:attrName>
                                        </p:attrNameLst>
                                      </p:cBhvr>
                                      <p:tavLst>
                                        <p:tav tm="0">
                                          <p:val>
                                            <p:strVal val="#ppt_x"/>
                                          </p:val>
                                        </p:tav>
                                        <p:tav tm="100000">
                                          <p:val>
                                            <p:strVal val="#ppt_x"/>
                                          </p:val>
                                        </p:tav>
                                      </p:tavLst>
                                    </p:anim>
                                    <p:anim calcmode="lin" valueType="num">
                                      <p:cBhvr additive="base">
                                        <p:cTn id="8" dur="500" fill="hold"/>
                                        <p:tgtEl>
                                          <p:spTgt spid="296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168097F-BB16-4711-9EDA-F216A185E80F}" type="slidenum">
              <a:rPr lang="en-US" sz="1400" smtClean="0">
                <a:solidFill>
                  <a:schemeClr val="bg2"/>
                </a:solidFill>
              </a:rPr>
              <a:pPr/>
              <a:t>77</a:t>
            </a:fld>
            <a:endParaRPr lang="en-US" sz="1400">
              <a:solidFill>
                <a:schemeClr val="bg2"/>
              </a:solidFill>
            </a:endParaRPr>
          </a:p>
        </p:txBody>
      </p:sp>
      <p:sp>
        <p:nvSpPr>
          <p:cNvPr id="77827" name="Rectangle 4"/>
          <p:cNvSpPr>
            <a:spLocks noGrp="1" noChangeArrowheads="1"/>
          </p:cNvSpPr>
          <p:nvPr>
            <p:ph type="title"/>
          </p:nvPr>
        </p:nvSpPr>
        <p:spPr/>
        <p:txBody>
          <a:bodyPr/>
          <a:lstStyle/>
          <a:p>
            <a:r>
              <a:rPr lang="en-US"/>
              <a:t>User Fee Cost Recovery</a:t>
            </a:r>
          </a:p>
        </p:txBody>
      </p:sp>
      <p:sp>
        <p:nvSpPr>
          <p:cNvPr id="77828" name="Rectangle 5"/>
          <p:cNvSpPr>
            <a:spLocks noGrp="1" noChangeArrowheads="1"/>
          </p:cNvSpPr>
          <p:nvPr>
            <p:ph type="body" idx="1"/>
          </p:nvPr>
        </p:nvSpPr>
        <p:spPr/>
        <p:txBody>
          <a:bodyPr/>
          <a:lstStyle/>
          <a:p>
            <a:r>
              <a:rPr lang="en-US"/>
              <a:t>Recreation Programs</a:t>
            </a:r>
          </a:p>
          <a:p>
            <a:pPr lvl="1"/>
            <a:r>
              <a:rPr lang="en-US"/>
              <a:t>Directed to adults: relatively high.</a:t>
            </a:r>
          </a:p>
          <a:p>
            <a:pPr lvl="1"/>
            <a:r>
              <a:rPr lang="en-US"/>
              <a:t>Directed to youth and seniors: relatively low.</a:t>
            </a:r>
          </a:p>
          <a:p>
            <a:pPr lvl="1"/>
            <a:r>
              <a:rPr lang="en-US"/>
              <a:t>Similar to private sector services: relatively high.</a:t>
            </a: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D2092D3-C754-4F25-909F-BAB702BA33F3}" type="slidenum">
              <a:rPr lang="en-US" sz="1400" smtClean="0">
                <a:solidFill>
                  <a:schemeClr val="bg2"/>
                </a:solidFill>
              </a:rPr>
              <a:pPr/>
              <a:t>78</a:t>
            </a:fld>
            <a:endParaRPr lang="en-US" sz="1400">
              <a:solidFill>
                <a:schemeClr val="bg2"/>
              </a:solidFill>
            </a:endParaRPr>
          </a:p>
        </p:txBody>
      </p:sp>
      <p:sp>
        <p:nvSpPr>
          <p:cNvPr id="78851" name="Rectangle 2"/>
          <p:cNvSpPr>
            <a:spLocks noGrp="1" noChangeArrowheads="1"/>
          </p:cNvSpPr>
          <p:nvPr>
            <p:ph type="title"/>
          </p:nvPr>
        </p:nvSpPr>
        <p:spPr/>
        <p:txBody>
          <a:bodyPr/>
          <a:lstStyle/>
          <a:p>
            <a:r>
              <a:rPr lang="en-US"/>
              <a:t>User Fee Cost Recovery</a:t>
            </a:r>
          </a:p>
        </p:txBody>
      </p:sp>
      <p:sp>
        <p:nvSpPr>
          <p:cNvPr id="78852" name="Rectangle 3"/>
          <p:cNvSpPr>
            <a:spLocks noGrp="1" noChangeArrowheads="1"/>
          </p:cNvSpPr>
          <p:nvPr>
            <p:ph type="body" idx="1"/>
          </p:nvPr>
        </p:nvSpPr>
        <p:spPr/>
        <p:txBody>
          <a:bodyPr/>
          <a:lstStyle/>
          <a:p>
            <a:r>
              <a:rPr lang="en-US" dirty="0"/>
              <a:t>Development Review</a:t>
            </a:r>
          </a:p>
          <a:p>
            <a:pPr lvl="1"/>
            <a:r>
              <a:rPr lang="en-US" dirty="0"/>
              <a:t>Generally 100% for planning, building &amp; safety, engineering and fire</a:t>
            </a:r>
          </a:p>
          <a:p>
            <a:pPr lvl="1"/>
            <a:r>
              <a:rPr lang="en-US" dirty="0"/>
              <a:t>Notable exceptions</a:t>
            </a:r>
          </a:p>
          <a:p>
            <a:pPr lvl="2"/>
            <a:r>
              <a:rPr lang="en-US" dirty="0"/>
              <a:t>Appeal fees</a:t>
            </a:r>
          </a:p>
          <a:p>
            <a:pPr lvl="2"/>
            <a:r>
              <a:rPr lang="en-US" dirty="0"/>
              <a:t>Low and moderate income housing</a:t>
            </a:r>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35C8BE8-2111-4054-B8F6-D4751ACAE089}" type="slidenum">
              <a:rPr lang="en-US" sz="1400" smtClean="0">
                <a:solidFill>
                  <a:schemeClr val="bg2"/>
                </a:solidFill>
              </a:rPr>
              <a:pPr/>
              <a:t>79</a:t>
            </a:fld>
            <a:endParaRPr lang="en-US" sz="1400">
              <a:solidFill>
                <a:schemeClr val="bg2"/>
              </a:solidFill>
            </a:endParaRPr>
          </a:p>
        </p:txBody>
      </p:sp>
      <p:sp>
        <p:nvSpPr>
          <p:cNvPr id="79875" name="Rectangle 4"/>
          <p:cNvSpPr>
            <a:spLocks noGrp="1" noChangeArrowheads="1"/>
          </p:cNvSpPr>
          <p:nvPr>
            <p:ph type="title"/>
          </p:nvPr>
        </p:nvSpPr>
        <p:spPr/>
        <p:txBody>
          <a:bodyPr/>
          <a:lstStyle/>
          <a:p>
            <a:r>
              <a:rPr lang="en-US"/>
              <a:t>User Fee Cost Recovery</a:t>
            </a:r>
          </a:p>
        </p:txBody>
      </p:sp>
      <p:sp>
        <p:nvSpPr>
          <p:cNvPr id="79876" name="Rectangle 5"/>
          <p:cNvSpPr>
            <a:spLocks noGrp="1" noChangeArrowheads="1"/>
          </p:cNvSpPr>
          <p:nvPr>
            <p:ph type="body" idx="1"/>
          </p:nvPr>
        </p:nvSpPr>
        <p:spPr/>
        <p:txBody>
          <a:bodyPr/>
          <a:lstStyle/>
          <a:p>
            <a:r>
              <a:rPr lang="en-US"/>
              <a:t>Comparability with Other Communities</a:t>
            </a:r>
          </a:p>
          <a:p>
            <a:pPr lvl="1"/>
            <a:r>
              <a:rPr lang="en-US"/>
              <a:t>Should generally play small role in setting City fees:</a:t>
            </a:r>
          </a:p>
          <a:p>
            <a:pPr lvl="2"/>
            <a:r>
              <a:rPr lang="en-US"/>
              <a:t>What is their cost recovery goal?</a:t>
            </a:r>
          </a:p>
          <a:p>
            <a:pPr lvl="2"/>
            <a:r>
              <a:rPr lang="en-US"/>
              <a:t>What costs are considered?</a:t>
            </a:r>
          </a:p>
          <a:p>
            <a:pPr lvl="2"/>
            <a:r>
              <a:rPr lang="en-US"/>
              <a:t>When did they last look at fees?</a:t>
            </a:r>
          </a:p>
          <a:p>
            <a:pPr lvl="2"/>
            <a:r>
              <a:rPr lang="en-US"/>
              <a:t>What is their service level?</a:t>
            </a:r>
          </a:p>
          <a:p>
            <a:pPr lvl="2"/>
            <a:r>
              <a:rPr lang="en-US"/>
              <a:t>What is their rate structure?</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5D61341-9058-447A-B640-9CE9F7D838D1}" type="slidenum">
              <a:rPr lang="en-US" sz="1400" smtClean="0">
                <a:solidFill>
                  <a:schemeClr val="bg2"/>
                </a:solidFill>
              </a:rPr>
              <a:pPr/>
              <a:t>8</a:t>
            </a:fld>
            <a:endParaRPr lang="en-US" sz="1400">
              <a:solidFill>
                <a:schemeClr val="bg2"/>
              </a:solidFill>
            </a:endParaRPr>
          </a:p>
        </p:txBody>
      </p:sp>
      <p:sp>
        <p:nvSpPr>
          <p:cNvPr id="11267" name="Rectangle 2"/>
          <p:cNvSpPr>
            <a:spLocks noGrp="1" noChangeArrowheads="1"/>
          </p:cNvSpPr>
          <p:nvPr>
            <p:ph type="title"/>
          </p:nvPr>
        </p:nvSpPr>
        <p:spPr/>
        <p:txBody>
          <a:bodyPr/>
          <a:lstStyle/>
          <a:p>
            <a:r>
              <a:rPr lang="en-US"/>
              <a:t>Fiscal Health</a:t>
            </a:r>
          </a:p>
        </p:txBody>
      </p:sp>
      <p:sp>
        <p:nvSpPr>
          <p:cNvPr id="59395" name="Rectangle 3"/>
          <p:cNvSpPr>
            <a:spLocks noGrp="1" noChangeArrowheads="1"/>
          </p:cNvSpPr>
          <p:nvPr>
            <p:ph type="body" idx="1"/>
          </p:nvPr>
        </p:nvSpPr>
        <p:spPr>
          <a:xfrm>
            <a:off x="1143000" y="1790700"/>
            <a:ext cx="7620000" cy="4152900"/>
          </a:xfrm>
        </p:spPr>
        <p:txBody>
          <a:bodyPr/>
          <a:lstStyle/>
          <a:p>
            <a:r>
              <a:rPr lang="en-US"/>
              <a:t>… is a lot like your personal health —it’s not what you live for . . . .  but it’s hard to enjoy your life without it.</a:t>
            </a:r>
          </a:p>
          <a:p>
            <a:r>
              <a:rPr lang="en-US"/>
              <a:t>And like personal health, fiscal health is rarely luck.</a:t>
            </a:r>
          </a:p>
        </p:txBody>
      </p:sp>
      <p:graphicFrame>
        <p:nvGraphicFramePr>
          <p:cNvPr id="11269" name="Object 4"/>
          <p:cNvGraphicFramePr>
            <a:graphicFrameLocks/>
          </p:cNvGraphicFramePr>
          <p:nvPr/>
        </p:nvGraphicFramePr>
        <p:xfrm>
          <a:off x="3962400" y="609600"/>
          <a:ext cx="838200" cy="1066800"/>
        </p:xfrm>
        <a:graphic>
          <a:graphicData uri="http://schemas.openxmlformats.org/presentationml/2006/ole">
            <mc:AlternateContent xmlns:mc="http://schemas.openxmlformats.org/markup-compatibility/2006">
              <mc:Choice xmlns:v="urn:schemas-microsoft-com:vml" Requires="v">
                <p:oleObj spid="_x0000_s11293" name="ClipArt" r:id="rId4" imgW="1079500" imgH="1231900" progId="MS_ClipArt_Gallery.2">
                  <p:embed/>
                </p:oleObj>
              </mc:Choice>
              <mc:Fallback>
                <p:oleObj name="ClipArt" r:id="rId4" imgW="1079500" imgH="123190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609600"/>
                        <a:ext cx="83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0C0F743A-7329-40A3-BD59-39D8A74206DC}" type="slidenum">
              <a:rPr lang="en-US" sz="1400" smtClean="0">
                <a:solidFill>
                  <a:schemeClr val="bg2"/>
                </a:solidFill>
              </a:rPr>
              <a:pPr/>
              <a:t>80</a:t>
            </a:fld>
            <a:endParaRPr lang="en-US" sz="1400">
              <a:solidFill>
                <a:schemeClr val="bg2"/>
              </a:solidFill>
            </a:endParaRPr>
          </a:p>
        </p:txBody>
      </p:sp>
      <p:sp>
        <p:nvSpPr>
          <p:cNvPr id="80899" name="Rectangle 2"/>
          <p:cNvSpPr>
            <a:spLocks noGrp="1" noChangeArrowheads="1"/>
          </p:cNvSpPr>
          <p:nvPr>
            <p:ph type="title"/>
          </p:nvPr>
        </p:nvSpPr>
        <p:spPr/>
        <p:txBody>
          <a:bodyPr/>
          <a:lstStyle/>
          <a:p>
            <a:r>
              <a:rPr lang="en-US"/>
              <a:t>Related Issues</a:t>
            </a:r>
          </a:p>
        </p:txBody>
      </p:sp>
      <p:sp>
        <p:nvSpPr>
          <p:cNvPr id="344067" name="Rectangle 3"/>
          <p:cNvSpPr>
            <a:spLocks noGrp="1" noChangeArrowheads="1"/>
          </p:cNvSpPr>
          <p:nvPr>
            <p:ph type="body" idx="1"/>
          </p:nvPr>
        </p:nvSpPr>
        <p:spPr>
          <a:xfrm>
            <a:off x="1143000" y="1790700"/>
            <a:ext cx="7475538" cy="4152900"/>
          </a:xfrm>
        </p:spPr>
        <p:txBody>
          <a:bodyPr/>
          <a:lstStyle/>
          <a:p>
            <a:r>
              <a:rPr lang="en-US"/>
              <a:t>Ongoing Updates:</a:t>
            </a:r>
          </a:p>
          <a:p>
            <a:pPr>
              <a:spcBef>
                <a:spcPct val="0"/>
              </a:spcBef>
              <a:buFont typeface="Wingdings" pitchFamily="2" charset="2"/>
              <a:buNone/>
            </a:pPr>
            <a:r>
              <a:rPr lang="en-US"/>
              <a:t>	What’s Your Strategy?</a:t>
            </a:r>
          </a:p>
          <a:p>
            <a:pPr lvl="1"/>
            <a:r>
              <a:rPr lang="en-US"/>
              <a:t>San Luis Obispo prepares comprehensive “cost of services study” every five years, with automatic CPI adjustments in the interim.</a:t>
            </a:r>
          </a:p>
          <a:p>
            <a:r>
              <a:rPr lang="en-US"/>
              <a:t>Indirect Cost Allocation Plan</a:t>
            </a:r>
          </a:p>
          <a:p>
            <a:pPr lvl="1"/>
            <a:r>
              <a:rPr lang="en-US"/>
              <a:t>Just because they are “indirect” doesn’t mean they aren’t real.</a:t>
            </a:r>
          </a:p>
        </p:txBody>
      </p:sp>
      <p:pic>
        <p:nvPicPr>
          <p:cNvPr id="80901" name="Picture 4" descr="j007874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457200"/>
            <a:ext cx="1981200" cy="1973263"/>
          </a:xfrm>
          <a:prstGeom prst="rect">
            <a:avLst/>
          </a:prstGeom>
          <a:solidFill>
            <a:schemeClr val="bg1"/>
          </a:solidFill>
          <a:ln w="9525">
            <a:solidFill>
              <a:schemeClr val="tx1"/>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4067">
                                            <p:txEl>
                                              <p:pRg st="3" end="3"/>
                                            </p:txEl>
                                          </p:spTgt>
                                        </p:tgtEl>
                                        <p:attrNameLst>
                                          <p:attrName>style.visibility</p:attrName>
                                        </p:attrNameLst>
                                      </p:cBhvr>
                                      <p:to>
                                        <p:strVal val="visible"/>
                                      </p:to>
                                    </p:set>
                                    <p:anim calcmode="lin" valueType="num">
                                      <p:cBhvr additive="base">
                                        <p:cTn id="7" dur="500" fill="hold"/>
                                        <p:tgtEl>
                                          <p:spTgt spid="34406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406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4067">
                                            <p:txEl>
                                              <p:pRg st="4" end="4"/>
                                            </p:txEl>
                                          </p:spTgt>
                                        </p:tgtEl>
                                        <p:attrNameLst>
                                          <p:attrName>style.visibility</p:attrName>
                                        </p:attrNameLst>
                                      </p:cBhvr>
                                      <p:to>
                                        <p:strVal val="visible"/>
                                      </p:to>
                                    </p:set>
                                    <p:anim calcmode="lin" valueType="num">
                                      <p:cBhvr additive="base">
                                        <p:cTn id="11" dur="500" fill="hold"/>
                                        <p:tgtEl>
                                          <p:spTgt spid="34406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4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33144FF-4219-4061-98CD-44C4CF48DAB6}" type="slidenum">
              <a:rPr lang="en-US" sz="1400" smtClean="0">
                <a:solidFill>
                  <a:schemeClr val="bg2"/>
                </a:solidFill>
              </a:rPr>
              <a:pPr/>
              <a:t>81</a:t>
            </a:fld>
            <a:endParaRPr lang="en-US" sz="1400">
              <a:solidFill>
                <a:schemeClr val="bg2"/>
              </a:solidFill>
            </a:endParaRPr>
          </a:p>
        </p:txBody>
      </p:sp>
      <p:sp>
        <p:nvSpPr>
          <p:cNvPr id="81923" name="Rectangle 2"/>
          <p:cNvSpPr>
            <a:spLocks noGrp="1" noChangeArrowheads="1"/>
          </p:cNvSpPr>
          <p:nvPr>
            <p:ph type="title"/>
          </p:nvPr>
        </p:nvSpPr>
        <p:spPr/>
        <p:txBody>
          <a:bodyPr/>
          <a:lstStyle/>
          <a:p>
            <a:r>
              <a:rPr lang="en-US"/>
              <a:t>Timing Is Everything</a:t>
            </a:r>
          </a:p>
        </p:txBody>
      </p:sp>
      <p:sp>
        <p:nvSpPr>
          <p:cNvPr id="331779" name="Rectangle 3"/>
          <p:cNvSpPr>
            <a:spLocks noGrp="1" noChangeArrowheads="1"/>
          </p:cNvSpPr>
          <p:nvPr>
            <p:ph type="body" idx="1"/>
          </p:nvPr>
        </p:nvSpPr>
        <p:spPr>
          <a:xfrm>
            <a:off x="1143000" y="1790700"/>
            <a:ext cx="7772400" cy="4838700"/>
          </a:xfrm>
        </p:spPr>
        <p:txBody>
          <a:bodyPr/>
          <a:lstStyle/>
          <a:p>
            <a:pPr>
              <a:lnSpc>
                <a:spcPct val="80000"/>
              </a:lnSpc>
            </a:pPr>
            <a:r>
              <a:rPr lang="en-US" sz="2800" dirty="0"/>
              <a:t>When do you set policies and do fee studies? </a:t>
            </a:r>
          </a:p>
          <a:p>
            <a:pPr lvl="1">
              <a:lnSpc>
                <a:spcPct val="80000"/>
              </a:lnSpc>
              <a:spcBef>
                <a:spcPct val="40000"/>
              </a:spcBef>
            </a:pPr>
            <a:r>
              <a:rPr lang="en-US" sz="2400" dirty="0"/>
              <a:t>Policies: Before fee study or as part of it?</a:t>
            </a:r>
          </a:p>
          <a:p>
            <a:pPr lvl="1">
              <a:lnSpc>
                <a:spcPct val="80000"/>
              </a:lnSpc>
              <a:spcBef>
                <a:spcPct val="40000"/>
              </a:spcBef>
            </a:pPr>
            <a:r>
              <a:rPr lang="en-US" sz="2400" dirty="0"/>
              <a:t>Fee Studies:</a:t>
            </a:r>
          </a:p>
          <a:p>
            <a:pPr lvl="2">
              <a:lnSpc>
                <a:spcPct val="80000"/>
              </a:lnSpc>
              <a:spcBef>
                <a:spcPct val="40000"/>
              </a:spcBef>
            </a:pPr>
            <a:r>
              <a:rPr lang="en-US" sz="2200" dirty="0"/>
              <a:t>Outside of the budget process, where they can be “dispassionately” viewed on their own philosophical merits?</a:t>
            </a:r>
          </a:p>
          <a:p>
            <a:pPr lvl="2">
              <a:lnSpc>
                <a:spcPct val="80000"/>
              </a:lnSpc>
              <a:spcBef>
                <a:spcPct val="40000"/>
              </a:spcBef>
            </a:pPr>
            <a:r>
              <a:rPr lang="en-US" sz="2200" dirty="0"/>
              <a:t>Integral part of the budget process, so that the resource trade-offs between setting user fees at an appropriate level versus the ability to fund high-priority initiatives are clear?</a:t>
            </a:r>
          </a:p>
          <a:p>
            <a:pPr lvl="2">
              <a:lnSpc>
                <a:spcPct val="80000"/>
              </a:lnSpc>
              <a:spcBef>
                <a:spcPct val="40000"/>
              </a:spcBef>
              <a:buFont typeface="Wingdings" pitchFamily="2" charset="2"/>
              <a:buNone/>
            </a:pPr>
            <a:r>
              <a:rPr lang="en-US" sz="2200" i="1" dirty="0"/>
              <a:t>	This message may be easier to communicate when the real-world benefits are clear and compelling.</a:t>
            </a:r>
          </a:p>
          <a:p>
            <a:pPr lvl="2">
              <a:lnSpc>
                <a:spcPct val="80000"/>
              </a:lnSpc>
            </a:pPr>
            <a:endParaRPr lang="en-US" sz="2200" dirty="0"/>
          </a:p>
          <a:p>
            <a:pPr lvl="1">
              <a:lnSpc>
                <a:spcPct val="80000"/>
              </a:lnSpc>
              <a:spcBef>
                <a:spcPct val="40000"/>
              </a:spcBef>
              <a:buFont typeface="Wingdings" pitchFamily="2" charset="2"/>
              <a:buNone/>
            </a:pPr>
            <a:r>
              <a:rPr lang="en-US" sz="1600" dirty="0"/>
              <a:t>	</a:t>
            </a:r>
          </a:p>
        </p:txBody>
      </p:sp>
      <p:pic>
        <p:nvPicPr>
          <p:cNvPr id="81925" name="Picture 4" descr="SL00065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457200"/>
            <a:ext cx="16002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1779">
                                            <p:txEl>
                                              <p:pRg st="2" end="2"/>
                                            </p:txEl>
                                          </p:spTgt>
                                        </p:tgtEl>
                                        <p:attrNameLst>
                                          <p:attrName>style.visibility</p:attrName>
                                        </p:attrNameLst>
                                      </p:cBhvr>
                                      <p:to>
                                        <p:strVal val="visible"/>
                                      </p:to>
                                    </p:set>
                                    <p:anim calcmode="lin" valueType="num">
                                      <p:cBhvr additive="base">
                                        <p:cTn id="7" dur="500" fill="hold"/>
                                        <p:tgtEl>
                                          <p:spTgt spid="33177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177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1779">
                                            <p:txEl>
                                              <p:pRg st="3" end="3"/>
                                            </p:txEl>
                                          </p:spTgt>
                                        </p:tgtEl>
                                        <p:attrNameLst>
                                          <p:attrName>style.visibility</p:attrName>
                                        </p:attrNameLst>
                                      </p:cBhvr>
                                      <p:to>
                                        <p:strVal val="visible"/>
                                      </p:to>
                                    </p:set>
                                    <p:anim calcmode="lin" valueType="num">
                                      <p:cBhvr additive="base">
                                        <p:cTn id="11" dur="500" fill="hold"/>
                                        <p:tgtEl>
                                          <p:spTgt spid="331779">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31779">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31779">
                                            <p:txEl>
                                              <p:pRg st="4" end="4"/>
                                            </p:txEl>
                                          </p:spTgt>
                                        </p:tgtEl>
                                        <p:attrNameLst>
                                          <p:attrName>style.visibility</p:attrName>
                                        </p:attrNameLst>
                                      </p:cBhvr>
                                      <p:to>
                                        <p:strVal val="visible"/>
                                      </p:to>
                                    </p:set>
                                    <p:anim calcmode="lin" valueType="num">
                                      <p:cBhvr additive="base">
                                        <p:cTn id="15" dur="500" fill="hold"/>
                                        <p:tgtEl>
                                          <p:spTgt spid="331779">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31779">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31779">
                                            <p:txEl>
                                              <p:pRg st="5" end="5"/>
                                            </p:txEl>
                                          </p:spTgt>
                                        </p:tgtEl>
                                        <p:attrNameLst>
                                          <p:attrName>style.visibility</p:attrName>
                                        </p:attrNameLst>
                                      </p:cBhvr>
                                      <p:to>
                                        <p:strVal val="visible"/>
                                      </p:to>
                                    </p:set>
                                    <p:anim calcmode="lin" valueType="num">
                                      <p:cBhvr additive="base">
                                        <p:cTn id="19" dur="500" fill="hold"/>
                                        <p:tgtEl>
                                          <p:spTgt spid="33177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1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4C7FC6D-917C-4FF3-9E0B-00ACE03127E3}" type="slidenum">
              <a:rPr lang="en-US" sz="1400" smtClean="0">
                <a:solidFill>
                  <a:schemeClr val="bg2"/>
                </a:solidFill>
              </a:rPr>
              <a:pPr/>
              <a:t>82</a:t>
            </a:fld>
            <a:endParaRPr lang="en-US" sz="1400">
              <a:solidFill>
                <a:schemeClr val="bg2"/>
              </a:solidFill>
            </a:endParaRPr>
          </a:p>
        </p:txBody>
      </p:sp>
      <p:sp>
        <p:nvSpPr>
          <p:cNvPr id="82947" name="Rectangle 2"/>
          <p:cNvSpPr>
            <a:spLocks noGrp="1" noChangeArrowheads="1"/>
          </p:cNvSpPr>
          <p:nvPr>
            <p:ph type="title"/>
          </p:nvPr>
        </p:nvSpPr>
        <p:spPr/>
        <p:txBody>
          <a:bodyPr/>
          <a:lstStyle/>
          <a:p>
            <a:r>
              <a:rPr lang="en-US"/>
              <a:t>Enterprise Fund Rates and Fees</a:t>
            </a:r>
          </a:p>
        </p:txBody>
      </p:sp>
      <p:sp>
        <p:nvSpPr>
          <p:cNvPr id="82948" name="Rectangle 3"/>
          <p:cNvSpPr>
            <a:spLocks noGrp="1" noChangeArrowheads="1"/>
          </p:cNvSpPr>
          <p:nvPr>
            <p:ph type="body" idx="1"/>
          </p:nvPr>
        </p:nvSpPr>
        <p:spPr/>
        <p:txBody>
          <a:bodyPr/>
          <a:lstStyle/>
          <a:p>
            <a:r>
              <a:rPr lang="en-US" sz="2800"/>
              <a:t>Full Cost Recovery: Operating (including indirect costs), Capital and Debt Service</a:t>
            </a:r>
          </a:p>
          <a:p>
            <a:pPr lvl="1"/>
            <a:r>
              <a:rPr lang="en-US" sz="2400"/>
              <a:t>	Water, Sewer, Parking</a:t>
            </a:r>
          </a:p>
          <a:p>
            <a:r>
              <a:rPr lang="en-US" sz="2800"/>
              <a:t>Full Cost Recovery Through Grants and Fees</a:t>
            </a:r>
          </a:p>
          <a:p>
            <a:pPr lvl="1"/>
            <a:r>
              <a:rPr lang="en-US" sz="2400"/>
              <a:t>Transit</a:t>
            </a:r>
          </a:p>
          <a:p>
            <a:r>
              <a:rPr lang="en-US" sz="2800"/>
              <a:t>High Cost Recovery</a:t>
            </a:r>
          </a:p>
          <a:p>
            <a:pPr lvl="1"/>
            <a:r>
              <a:rPr lang="en-US" sz="2400"/>
              <a:t>Golf</a:t>
            </a: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6518F56-412D-4744-82AD-1950BC857AD7}" type="slidenum">
              <a:rPr lang="en-US" sz="1400" smtClean="0">
                <a:solidFill>
                  <a:schemeClr val="bg2"/>
                </a:solidFill>
              </a:rPr>
              <a:pPr/>
              <a:t>83</a:t>
            </a:fld>
            <a:endParaRPr lang="en-US" sz="1400">
              <a:solidFill>
                <a:schemeClr val="bg2"/>
              </a:solidFill>
            </a:endParaRPr>
          </a:p>
        </p:txBody>
      </p:sp>
      <p:sp>
        <p:nvSpPr>
          <p:cNvPr id="83971" name="Rectangle 5"/>
          <p:cNvSpPr>
            <a:spLocks noGrp="1" noChangeArrowheads="1"/>
          </p:cNvSpPr>
          <p:nvPr>
            <p:ph type="title"/>
          </p:nvPr>
        </p:nvSpPr>
        <p:spPr/>
        <p:txBody>
          <a:bodyPr/>
          <a:lstStyle/>
          <a:p>
            <a:r>
              <a:rPr lang="en-US">
                <a:sym typeface="Wingdings" pitchFamily="2" charset="2"/>
              </a:rPr>
              <a:t> </a:t>
            </a:r>
            <a:r>
              <a:rPr lang="en-US"/>
              <a:t>Financial Reporting </a:t>
            </a:r>
          </a:p>
        </p:txBody>
      </p:sp>
      <p:sp>
        <p:nvSpPr>
          <p:cNvPr id="83972" name="Rectangle 6"/>
          <p:cNvSpPr>
            <a:spLocks noGrp="1" noChangeArrowheads="1"/>
          </p:cNvSpPr>
          <p:nvPr>
            <p:ph type="body" sz="half" idx="1"/>
          </p:nvPr>
        </p:nvSpPr>
        <p:spPr/>
        <p:txBody>
          <a:bodyPr/>
          <a:lstStyle/>
          <a:p>
            <a:r>
              <a:rPr lang="en-US"/>
              <a:t>Annual Reports</a:t>
            </a:r>
          </a:p>
          <a:p>
            <a:pPr lvl="1"/>
            <a:r>
              <a:rPr lang="en-US"/>
              <a:t>Strive for  “unqualified” auditors’ opinion</a:t>
            </a:r>
          </a:p>
          <a:p>
            <a:pPr lvl="1"/>
            <a:r>
              <a:rPr lang="en-US"/>
              <a:t>Use “GAAP”</a:t>
            </a:r>
          </a:p>
          <a:p>
            <a:pPr lvl="1"/>
            <a:r>
              <a:rPr lang="en-US"/>
              <a:t>Meet GFOA “excellence” criteria</a:t>
            </a:r>
          </a:p>
          <a:p>
            <a:pPr lvl="1"/>
            <a:r>
              <a:rPr lang="en-US"/>
              <a:t>Issue within 180 days </a:t>
            </a:r>
          </a:p>
        </p:txBody>
      </p:sp>
      <p:sp>
        <p:nvSpPr>
          <p:cNvPr id="133127" name="Rectangle 7"/>
          <p:cNvSpPr>
            <a:spLocks noGrp="1" noChangeArrowheads="1"/>
          </p:cNvSpPr>
          <p:nvPr>
            <p:ph type="body" sz="half" idx="2"/>
          </p:nvPr>
        </p:nvSpPr>
        <p:spPr>
          <a:xfrm>
            <a:off x="4800600" y="1790700"/>
            <a:ext cx="4114800" cy="4686300"/>
          </a:xfrm>
        </p:spPr>
        <p:txBody>
          <a:bodyPr/>
          <a:lstStyle/>
          <a:p>
            <a:r>
              <a:rPr lang="en-US"/>
              <a:t>Interim Reports</a:t>
            </a:r>
          </a:p>
          <a:p>
            <a:pPr lvl="1"/>
            <a:r>
              <a:rPr lang="en-US"/>
              <a:t>Timely, accurate</a:t>
            </a:r>
          </a:p>
          <a:p>
            <a:pPr lvl="1"/>
            <a:r>
              <a:rPr lang="en-US"/>
              <a:t>On-line access “24/7”</a:t>
            </a:r>
          </a:p>
          <a:p>
            <a:pPr lvl="1"/>
            <a:r>
              <a:rPr lang="en-US"/>
              <a:t>Monthly</a:t>
            </a:r>
          </a:p>
          <a:p>
            <a:pPr lvl="1"/>
            <a:r>
              <a:rPr lang="en-US"/>
              <a:t>Quarterly</a:t>
            </a:r>
          </a:p>
          <a:p>
            <a:pPr lvl="1"/>
            <a:r>
              <a:rPr lang="en-US"/>
              <a:t>Focused</a:t>
            </a:r>
          </a:p>
          <a:p>
            <a:pPr lvl="2"/>
            <a:r>
              <a:rPr lang="en-US"/>
              <a:t>Sales tax</a:t>
            </a:r>
          </a:p>
          <a:p>
            <a:pPr lvl="2"/>
            <a:r>
              <a:rPr lang="en-US"/>
              <a:t>TOT</a:t>
            </a:r>
          </a:p>
          <a:p>
            <a:pPr lvl="2"/>
            <a:r>
              <a:rPr lang="en-US"/>
              <a:t>Investments</a:t>
            </a:r>
          </a:p>
          <a:p>
            <a:pPr lvl="1"/>
            <a:r>
              <a:rPr lang="en-US"/>
              <a:t>Mid-year review</a:t>
            </a:r>
          </a:p>
          <a:p>
            <a:pPr lvl="1"/>
            <a:r>
              <a:rPr lang="en-US"/>
              <a:t>Interim annual reports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33127">
                                            <p:txEl>
                                              <p:pRg st="0" end="0"/>
                                            </p:txEl>
                                          </p:spTgt>
                                        </p:tgtEl>
                                        <p:attrNameLst>
                                          <p:attrName>style.visibility</p:attrName>
                                        </p:attrNameLst>
                                      </p:cBhvr>
                                      <p:to>
                                        <p:strVal val="visible"/>
                                      </p:to>
                                    </p:set>
                                    <p:anim calcmode="lin" valueType="num">
                                      <p:cBhvr additive="base">
                                        <p:cTn id="7" dur="500" fill="hold"/>
                                        <p:tgtEl>
                                          <p:spTgt spid="1331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2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3127">
                                            <p:txEl>
                                              <p:pRg st="1" end="1"/>
                                            </p:txEl>
                                          </p:spTgt>
                                        </p:tgtEl>
                                        <p:attrNameLst>
                                          <p:attrName>style.visibility</p:attrName>
                                        </p:attrNameLst>
                                      </p:cBhvr>
                                      <p:to>
                                        <p:strVal val="visible"/>
                                      </p:to>
                                    </p:set>
                                    <p:anim calcmode="lin" valueType="num">
                                      <p:cBhvr additive="base">
                                        <p:cTn id="11" dur="500" fill="hold"/>
                                        <p:tgtEl>
                                          <p:spTgt spid="1331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31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nodeType="clickEffect">
                                  <p:stCondLst>
                                    <p:cond delay="0"/>
                                  </p:stCondLst>
                                  <p:childTnLst>
                                    <p:set>
                                      <p:cBhvr>
                                        <p:cTn id="16" dur="1" fill="hold">
                                          <p:stCondLst>
                                            <p:cond delay="0"/>
                                          </p:stCondLst>
                                        </p:cTn>
                                        <p:tgtEl>
                                          <p:spTgt spid="133127">
                                            <p:txEl>
                                              <p:pRg st="2" end="2"/>
                                            </p:txEl>
                                          </p:spTgt>
                                        </p:tgtEl>
                                        <p:attrNameLst>
                                          <p:attrName>style.visibility</p:attrName>
                                        </p:attrNameLst>
                                      </p:cBhvr>
                                      <p:to>
                                        <p:strVal val="visible"/>
                                      </p:to>
                                    </p:set>
                                    <p:anim calcmode="lin" valueType="num">
                                      <p:cBhvr additive="base">
                                        <p:cTn id="17" dur="500" fill="hold"/>
                                        <p:tgtEl>
                                          <p:spTgt spid="13312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3312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33127">
                                            <p:txEl>
                                              <p:pRg st="3" end="3"/>
                                            </p:txEl>
                                          </p:spTgt>
                                        </p:tgtEl>
                                        <p:attrNameLst>
                                          <p:attrName>style.visibility</p:attrName>
                                        </p:attrNameLst>
                                      </p:cBhvr>
                                      <p:to>
                                        <p:strVal val="visible"/>
                                      </p:to>
                                    </p:set>
                                    <p:anim calcmode="lin" valueType="num">
                                      <p:cBhvr additive="base">
                                        <p:cTn id="21" dur="500" fill="hold"/>
                                        <p:tgtEl>
                                          <p:spTgt spid="13312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3312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33127">
                                            <p:txEl>
                                              <p:pRg st="4" end="4"/>
                                            </p:txEl>
                                          </p:spTgt>
                                        </p:tgtEl>
                                        <p:attrNameLst>
                                          <p:attrName>style.visibility</p:attrName>
                                        </p:attrNameLst>
                                      </p:cBhvr>
                                      <p:to>
                                        <p:strVal val="visible"/>
                                      </p:to>
                                    </p:set>
                                    <p:anim calcmode="lin" valueType="num">
                                      <p:cBhvr additive="base">
                                        <p:cTn id="25" dur="500" fill="hold"/>
                                        <p:tgtEl>
                                          <p:spTgt spid="13312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2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33127">
                                            <p:txEl>
                                              <p:pRg st="5" end="5"/>
                                            </p:txEl>
                                          </p:spTgt>
                                        </p:tgtEl>
                                        <p:attrNameLst>
                                          <p:attrName>style.visibility</p:attrName>
                                        </p:attrNameLst>
                                      </p:cBhvr>
                                      <p:to>
                                        <p:strVal val="visible"/>
                                      </p:to>
                                    </p:set>
                                    <p:anim calcmode="lin" valueType="num">
                                      <p:cBhvr additive="base">
                                        <p:cTn id="29" dur="500" fill="hold"/>
                                        <p:tgtEl>
                                          <p:spTgt spid="13312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3312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133127">
                                            <p:txEl>
                                              <p:pRg st="6" end="6"/>
                                            </p:txEl>
                                          </p:spTgt>
                                        </p:tgtEl>
                                        <p:attrNameLst>
                                          <p:attrName>style.visibility</p:attrName>
                                        </p:attrNameLst>
                                      </p:cBhvr>
                                      <p:to>
                                        <p:strVal val="visible"/>
                                      </p:to>
                                    </p:set>
                                    <p:anim calcmode="lin" valueType="num">
                                      <p:cBhvr additive="base">
                                        <p:cTn id="33" dur="500" fill="hold"/>
                                        <p:tgtEl>
                                          <p:spTgt spid="133127">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3312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133127">
                                            <p:txEl>
                                              <p:pRg st="7" end="7"/>
                                            </p:txEl>
                                          </p:spTgt>
                                        </p:tgtEl>
                                        <p:attrNameLst>
                                          <p:attrName>style.visibility</p:attrName>
                                        </p:attrNameLst>
                                      </p:cBhvr>
                                      <p:to>
                                        <p:strVal val="visible"/>
                                      </p:to>
                                    </p:set>
                                    <p:anim calcmode="lin" valueType="num">
                                      <p:cBhvr additive="base">
                                        <p:cTn id="37" dur="500" fill="hold"/>
                                        <p:tgtEl>
                                          <p:spTgt spid="133127">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312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6" fill="hold" nodeType="withEffect">
                                  <p:stCondLst>
                                    <p:cond delay="0"/>
                                  </p:stCondLst>
                                  <p:childTnLst>
                                    <p:set>
                                      <p:cBhvr>
                                        <p:cTn id="40" dur="1" fill="hold">
                                          <p:stCondLst>
                                            <p:cond delay="0"/>
                                          </p:stCondLst>
                                        </p:cTn>
                                        <p:tgtEl>
                                          <p:spTgt spid="133127">
                                            <p:txEl>
                                              <p:pRg st="8" end="8"/>
                                            </p:txEl>
                                          </p:spTgt>
                                        </p:tgtEl>
                                        <p:attrNameLst>
                                          <p:attrName>style.visibility</p:attrName>
                                        </p:attrNameLst>
                                      </p:cBhvr>
                                      <p:to>
                                        <p:strVal val="visible"/>
                                      </p:to>
                                    </p:set>
                                    <p:anim calcmode="lin" valueType="num">
                                      <p:cBhvr additive="base">
                                        <p:cTn id="41" dur="500" fill="hold"/>
                                        <p:tgtEl>
                                          <p:spTgt spid="133127">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3312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6" fill="hold" nodeType="withEffect">
                                  <p:stCondLst>
                                    <p:cond delay="0"/>
                                  </p:stCondLst>
                                  <p:childTnLst>
                                    <p:set>
                                      <p:cBhvr>
                                        <p:cTn id="44" dur="1" fill="hold">
                                          <p:stCondLst>
                                            <p:cond delay="0"/>
                                          </p:stCondLst>
                                        </p:cTn>
                                        <p:tgtEl>
                                          <p:spTgt spid="133127">
                                            <p:txEl>
                                              <p:pRg st="9" end="9"/>
                                            </p:txEl>
                                          </p:spTgt>
                                        </p:tgtEl>
                                        <p:attrNameLst>
                                          <p:attrName>style.visibility</p:attrName>
                                        </p:attrNameLst>
                                      </p:cBhvr>
                                      <p:to>
                                        <p:strVal val="visible"/>
                                      </p:to>
                                    </p:set>
                                    <p:anim calcmode="lin" valueType="num">
                                      <p:cBhvr additive="base">
                                        <p:cTn id="45" dur="500" fill="hold"/>
                                        <p:tgtEl>
                                          <p:spTgt spid="133127">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3127">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133127">
                                            <p:txEl>
                                              <p:pRg st="10" end="10"/>
                                            </p:txEl>
                                          </p:spTgt>
                                        </p:tgtEl>
                                        <p:attrNameLst>
                                          <p:attrName>style.visibility</p:attrName>
                                        </p:attrNameLst>
                                      </p:cBhvr>
                                      <p:to>
                                        <p:strVal val="visible"/>
                                      </p:to>
                                    </p:set>
                                    <p:anim calcmode="lin" valueType="num">
                                      <p:cBhvr additive="base">
                                        <p:cTn id="49" dur="500" fill="hold"/>
                                        <p:tgtEl>
                                          <p:spTgt spid="133127">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331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A27C70A-30C7-42AB-A684-123FE1013078}" type="slidenum">
              <a:rPr lang="en-US" sz="1400" smtClean="0">
                <a:solidFill>
                  <a:schemeClr val="bg2"/>
                </a:solidFill>
              </a:rPr>
              <a:pPr/>
              <a:t>84</a:t>
            </a:fld>
            <a:endParaRPr lang="en-US" sz="1400">
              <a:solidFill>
                <a:schemeClr val="bg2"/>
              </a:solidFill>
            </a:endParaRPr>
          </a:p>
        </p:txBody>
      </p:sp>
      <p:sp>
        <p:nvSpPr>
          <p:cNvPr id="84995" name="Rectangle 2"/>
          <p:cNvSpPr>
            <a:spLocks noGrp="1" noChangeArrowheads="1"/>
          </p:cNvSpPr>
          <p:nvPr>
            <p:ph type="title"/>
          </p:nvPr>
        </p:nvSpPr>
        <p:spPr/>
        <p:txBody>
          <a:bodyPr/>
          <a:lstStyle/>
          <a:p>
            <a:r>
              <a:rPr lang="en-US"/>
              <a:t>Presenting the Results</a:t>
            </a:r>
          </a:p>
        </p:txBody>
      </p:sp>
      <p:sp>
        <p:nvSpPr>
          <p:cNvPr id="528387" name="Rectangle 3"/>
          <p:cNvSpPr>
            <a:spLocks noGrp="1" noChangeArrowheads="1"/>
          </p:cNvSpPr>
          <p:nvPr>
            <p:ph type="body" idx="1"/>
          </p:nvPr>
        </p:nvSpPr>
        <p:spPr/>
        <p:txBody>
          <a:bodyPr/>
          <a:lstStyle/>
          <a:p>
            <a:r>
              <a:rPr lang="en-US"/>
              <a:t>Timely, accurate data</a:t>
            </a:r>
          </a:p>
          <a:p>
            <a:pPr>
              <a:spcBef>
                <a:spcPct val="0"/>
              </a:spcBef>
              <a:buFont typeface="Wingdings" pitchFamily="2" charset="2"/>
              <a:buNone/>
            </a:pPr>
            <a:r>
              <a:rPr lang="en-US"/>
              <a:t>	is important, but . . .</a:t>
            </a:r>
            <a:r>
              <a:rPr lang="en-US" sz="3600"/>
              <a:t> </a:t>
            </a:r>
          </a:p>
          <a:p>
            <a:pPr lvl="1"/>
            <a:r>
              <a:rPr lang="en-US"/>
              <a:t>What’s it mean?</a:t>
            </a:r>
          </a:p>
          <a:p>
            <a:pPr lvl="1"/>
            <a:r>
              <a:rPr lang="en-US"/>
              <a:t>What should you do about it? . . . . . .  and why?</a:t>
            </a:r>
          </a:p>
          <a:p>
            <a:r>
              <a:rPr lang="en-US"/>
              <a:t>8 Tips on Telling Your Fiscal  Story</a:t>
            </a:r>
            <a:endParaRPr lang="en-US" sz="3600"/>
          </a:p>
          <a:p>
            <a:endParaRPr lang="en-US" sz="3600"/>
          </a:p>
        </p:txBody>
      </p:sp>
      <p:pic>
        <p:nvPicPr>
          <p:cNvPr id="84997" name="Picture 4" descr="bs02064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57200"/>
            <a:ext cx="17208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28387">
                                            <p:txEl>
                                              <p:pRg st="4" end="4"/>
                                            </p:txEl>
                                          </p:spTgt>
                                        </p:tgtEl>
                                        <p:attrNameLst>
                                          <p:attrName>style.visibility</p:attrName>
                                        </p:attrNameLst>
                                      </p:cBhvr>
                                      <p:to>
                                        <p:strVal val="visible"/>
                                      </p:to>
                                    </p:set>
                                    <p:anim calcmode="lin" valueType="num">
                                      <p:cBhvr additive="base">
                                        <p:cTn id="7" dur="500" fill="hold"/>
                                        <p:tgtEl>
                                          <p:spTgt spid="528387">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8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6D9BBF92-5EE8-48D0-B5F8-6A7D2B7A7CC8}" type="slidenum">
              <a:rPr lang="en-US" sz="1400" smtClean="0">
                <a:solidFill>
                  <a:schemeClr val="bg2"/>
                </a:solidFill>
              </a:rPr>
              <a:pPr/>
              <a:t>85</a:t>
            </a:fld>
            <a:endParaRPr lang="en-US" sz="1400">
              <a:solidFill>
                <a:schemeClr val="bg2"/>
              </a:solidFill>
            </a:endParaRPr>
          </a:p>
        </p:txBody>
      </p:sp>
      <p:sp>
        <p:nvSpPr>
          <p:cNvPr id="86019" name="Rectangle 2"/>
          <p:cNvSpPr>
            <a:spLocks noGrp="1" noChangeArrowheads="1"/>
          </p:cNvSpPr>
          <p:nvPr>
            <p:ph type="title"/>
          </p:nvPr>
        </p:nvSpPr>
        <p:spPr/>
        <p:txBody>
          <a:bodyPr/>
          <a:lstStyle/>
          <a:p>
            <a:r>
              <a:rPr lang="en-US">
                <a:solidFill>
                  <a:schemeClr val="hlink"/>
                </a:solidFill>
                <a:sym typeface="Wingdings" pitchFamily="2" charset="2"/>
              </a:rPr>
              <a:t> </a:t>
            </a:r>
            <a:r>
              <a:rPr lang="en-US"/>
              <a:t>Pareto Principle</a:t>
            </a:r>
          </a:p>
        </p:txBody>
      </p:sp>
      <p:sp>
        <p:nvSpPr>
          <p:cNvPr id="86020" name="Rectangle 3"/>
          <p:cNvSpPr>
            <a:spLocks noGrp="1" noChangeArrowheads="1"/>
          </p:cNvSpPr>
          <p:nvPr>
            <p:ph type="body" idx="1"/>
          </p:nvPr>
        </p:nvSpPr>
        <p:spPr>
          <a:xfrm>
            <a:off x="1143000" y="1676400"/>
            <a:ext cx="7772400" cy="5181600"/>
          </a:xfrm>
        </p:spPr>
        <p:txBody>
          <a:bodyPr/>
          <a:lstStyle/>
          <a:p>
            <a:pPr>
              <a:tabLst>
                <a:tab pos="2743200" algn="l"/>
              </a:tabLst>
            </a:pPr>
            <a:r>
              <a:rPr lang="en-US"/>
              <a:t>Find the fewest things that explain the most amount of stuff.</a:t>
            </a:r>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52FFEE1-EB5F-46BB-AE86-DB862593760D}" type="slidenum">
              <a:rPr lang="en-US" sz="1400" smtClean="0">
                <a:solidFill>
                  <a:schemeClr val="bg2"/>
                </a:solidFill>
              </a:rPr>
              <a:pPr/>
              <a:t>86</a:t>
            </a:fld>
            <a:endParaRPr lang="en-US" sz="1400">
              <a:solidFill>
                <a:schemeClr val="bg2"/>
              </a:solidFill>
            </a:endParaRPr>
          </a:p>
        </p:txBody>
      </p:sp>
      <p:sp>
        <p:nvSpPr>
          <p:cNvPr id="87043" name="Rectangle 2"/>
          <p:cNvSpPr>
            <a:spLocks noGrp="1" noChangeArrowheads="1"/>
          </p:cNvSpPr>
          <p:nvPr>
            <p:ph type="title"/>
          </p:nvPr>
        </p:nvSpPr>
        <p:spPr/>
        <p:txBody>
          <a:bodyPr/>
          <a:lstStyle/>
          <a:p>
            <a:r>
              <a:rPr lang="en-US">
                <a:solidFill>
                  <a:schemeClr val="hlink"/>
                </a:solidFill>
                <a:sym typeface="Wingdings" pitchFamily="2" charset="2"/>
              </a:rPr>
              <a:t> </a:t>
            </a:r>
            <a:r>
              <a:rPr lang="en-US"/>
              <a:t>Ask Why to the Fifth Level</a:t>
            </a:r>
          </a:p>
        </p:txBody>
      </p:sp>
      <p:sp>
        <p:nvSpPr>
          <p:cNvPr id="578563" name="Rectangle 3"/>
          <p:cNvSpPr>
            <a:spLocks noGrp="1" noChangeArrowheads="1"/>
          </p:cNvSpPr>
          <p:nvPr>
            <p:ph type="body" idx="1"/>
          </p:nvPr>
        </p:nvSpPr>
        <p:spPr/>
        <p:txBody>
          <a:bodyPr/>
          <a:lstStyle/>
          <a:p>
            <a:r>
              <a:rPr lang="en-US" i="1"/>
              <a:t>“Before we try to explain something, we should be sure it actually happened.”</a:t>
            </a:r>
            <a:endParaRPr lang="en-US"/>
          </a:p>
          <a:p>
            <a:pPr>
              <a:buFont typeface="Wingdings" pitchFamily="2" charset="2"/>
              <a:buNone/>
            </a:pPr>
            <a:r>
              <a:rPr lang="en-US"/>
              <a:t>				- Ray Hyman</a:t>
            </a:r>
          </a:p>
          <a:p>
            <a:r>
              <a:rPr lang="en-US"/>
              <a:t>“</a:t>
            </a:r>
            <a:r>
              <a:rPr lang="en-US" i="1"/>
              <a:t>It ain’t what you don’t know that will get you in trouble.  It’s what you know for sure that just ain’t so.”</a:t>
            </a:r>
            <a:endParaRPr lang="en-US"/>
          </a:p>
          <a:p>
            <a:pPr>
              <a:buFont typeface="Wingdings" pitchFamily="2" charset="2"/>
              <a:buNone/>
            </a:pPr>
            <a:r>
              <a:rPr lang="en-US"/>
              <a:t>				- Mark Twain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 calcmode="lin" valueType="num">
                                      <p:cBhvr additive="base">
                                        <p:cTn id="7" dur="500" fill="hold"/>
                                        <p:tgtEl>
                                          <p:spTgt spid="578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78563">
                                            <p:txEl>
                                              <p:pRg st="1" end="1"/>
                                            </p:txEl>
                                          </p:spTgt>
                                        </p:tgtEl>
                                        <p:attrNameLst>
                                          <p:attrName>style.visibility</p:attrName>
                                        </p:attrNameLst>
                                      </p:cBhvr>
                                      <p:to>
                                        <p:strVal val="visible"/>
                                      </p:to>
                                    </p:set>
                                    <p:anim calcmode="lin" valueType="num">
                                      <p:cBhvr additive="base">
                                        <p:cTn id="11" dur="500" fill="hold"/>
                                        <p:tgtEl>
                                          <p:spTgt spid="5785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85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78563">
                                            <p:txEl>
                                              <p:pRg st="2" end="2"/>
                                            </p:txEl>
                                          </p:spTgt>
                                        </p:tgtEl>
                                        <p:attrNameLst>
                                          <p:attrName>style.visibility</p:attrName>
                                        </p:attrNameLst>
                                      </p:cBhvr>
                                      <p:to>
                                        <p:strVal val="visible"/>
                                      </p:to>
                                    </p:set>
                                    <p:anim calcmode="lin" valueType="num">
                                      <p:cBhvr additive="base">
                                        <p:cTn id="17" dur="500" fill="hold"/>
                                        <p:tgtEl>
                                          <p:spTgt spid="5785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856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8563">
                                            <p:txEl>
                                              <p:pRg st="3" end="3"/>
                                            </p:txEl>
                                          </p:spTgt>
                                        </p:tgtEl>
                                        <p:attrNameLst>
                                          <p:attrName>style.visibility</p:attrName>
                                        </p:attrNameLst>
                                      </p:cBhvr>
                                      <p:to>
                                        <p:strVal val="visible"/>
                                      </p:to>
                                    </p:set>
                                    <p:anim calcmode="lin" valueType="num">
                                      <p:cBhvr additive="base">
                                        <p:cTn id="21" dur="500" fill="hold"/>
                                        <p:tgtEl>
                                          <p:spTgt spid="5785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8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05BFE70-D29F-457C-9A9D-3DDFB8BE0059}" type="slidenum">
              <a:rPr lang="en-US" sz="1400" smtClean="0">
                <a:solidFill>
                  <a:schemeClr val="bg2"/>
                </a:solidFill>
              </a:rPr>
              <a:pPr/>
              <a:t>87</a:t>
            </a:fld>
            <a:endParaRPr lang="en-US" sz="1400">
              <a:solidFill>
                <a:schemeClr val="bg2"/>
              </a:solidFill>
            </a:endParaRPr>
          </a:p>
        </p:txBody>
      </p:sp>
      <p:sp>
        <p:nvSpPr>
          <p:cNvPr id="88067" name="Rectangle 2"/>
          <p:cNvSpPr>
            <a:spLocks noGrp="1" noChangeArrowheads="1"/>
          </p:cNvSpPr>
          <p:nvPr>
            <p:ph type="title"/>
          </p:nvPr>
        </p:nvSpPr>
        <p:spPr/>
        <p:txBody>
          <a:bodyPr/>
          <a:lstStyle/>
          <a:p>
            <a:r>
              <a:rPr lang="en-US">
                <a:solidFill>
                  <a:schemeClr val="hlink"/>
                </a:solidFill>
                <a:sym typeface="Wingdings" pitchFamily="2" charset="2"/>
              </a:rPr>
              <a:t></a:t>
            </a:r>
            <a:r>
              <a:rPr lang="en-US">
                <a:sym typeface="Wingdings" pitchFamily="2" charset="2"/>
              </a:rPr>
              <a:t> </a:t>
            </a:r>
            <a:r>
              <a:rPr lang="en-US"/>
              <a:t>Zen Data </a:t>
            </a:r>
          </a:p>
        </p:txBody>
      </p:sp>
      <p:sp>
        <p:nvSpPr>
          <p:cNvPr id="88068" name="Rectangle 3"/>
          <p:cNvSpPr>
            <a:spLocks noGrp="1" noChangeArrowheads="1"/>
          </p:cNvSpPr>
          <p:nvPr>
            <p:ph type="body" idx="1"/>
          </p:nvPr>
        </p:nvSpPr>
        <p:spPr/>
        <p:txBody>
          <a:bodyPr/>
          <a:lstStyle/>
          <a:p>
            <a:r>
              <a:rPr lang="en-US"/>
              <a:t>Data has no meaning unless placed in some context, usually in comparison with something else:</a:t>
            </a:r>
          </a:p>
          <a:p>
            <a:pPr lvl="1"/>
            <a:r>
              <a:rPr lang="en-US"/>
              <a:t>Others</a:t>
            </a:r>
          </a:p>
          <a:p>
            <a:pPr lvl="1"/>
            <a:r>
              <a:rPr lang="en-US"/>
              <a:t>Time</a:t>
            </a:r>
          </a:p>
          <a:p>
            <a:pPr lvl="1"/>
            <a:r>
              <a:rPr lang="en-US"/>
              <a:t>Expectation</a:t>
            </a: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47CA7BC6-0D4F-41B8-AB18-1BAEBA4877A2}" type="slidenum">
              <a:rPr lang="en-US" sz="1400" smtClean="0">
                <a:solidFill>
                  <a:schemeClr val="bg2"/>
                </a:solidFill>
              </a:rPr>
              <a:pPr/>
              <a:t>88</a:t>
            </a:fld>
            <a:endParaRPr lang="en-US" sz="1400">
              <a:solidFill>
                <a:schemeClr val="bg2"/>
              </a:solidFill>
            </a:endParaRPr>
          </a:p>
        </p:txBody>
      </p:sp>
      <p:sp>
        <p:nvSpPr>
          <p:cNvPr id="89091" name="Rectangle 2"/>
          <p:cNvSpPr>
            <a:spLocks noGrp="1" noChangeArrowheads="1"/>
          </p:cNvSpPr>
          <p:nvPr>
            <p:ph type="title"/>
          </p:nvPr>
        </p:nvSpPr>
        <p:spPr/>
        <p:txBody>
          <a:bodyPr/>
          <a:lstStyle/>
          <a:p>
            <a:r>
              <a:rPr lang="en-US"/>
              <a:t>Comparisons with Others</a:t>
            </a:r>
          </a:p>
        </p:txBody>
      </p:sp>
      <p:sp>
        <p:nvSpPr>
          <p:cNvPr id="89092" name="Rectangle 3"/>
          <p:cNvSpPr>
            <a:spLocks noChangeArrowheads="1"/>
          </p:cNvSpPr>
          <p:nvPr/>
        </p:nvSpPr>
        <p:spPr bwMode="auto">
          <a:xfrm>
            <a:off x="6858000" y="2819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1" hangingPunct="1"/>
            <a:endParaRPr lang="en-US">
              <a:latin typeface="Times New Roman" pitchFamily="18" charset="0"/>
            </a:endParaRPr>
          </a:p>
        </p:txBody>
      </p:sp>
      <p:graphicFrame>
        <p:nvGraphicFramePr>
          <p:cNvPr id="89093" name="Object 4"/>
          <p:cNvGraphicFramePr>
            <a:graphicFrameLocks noChangeAspect="1"/>
          </p:cNvGraphicFramePr>
          <p:nvPr/>
        </p:nvGraphicFramePr>
        <p:xfrm>
          <a:off x="1371600" y="1600200"/>
          <a:ext cx="7772400" cy="4810125"/>
        </p:xfrm>
        <a:graphic>
          <a:graphicData uri="http://schemas.openxmlformats.org/presentationml/2006/ole">
            <mc:AlternateContent xmlns:mc="http://schemas.openxmlformats.org/markup-compatibility/2006">
              <mc:Choice xmlns:v="urn:schemas-microsoft-com:vml" Requires="v">
                <p:oleObj spid="_x0000_s89117" name="Worksheet" r:id="rId4" imgW="6382106" imgH="3972190" progId="Excel.Sheet.8">
                  <p:embed/>
                </p:oleObj>
              </mc:Choice>
              <mc:Fallback>
                <p:oleObj name="Worksheet" r:id="rId4" imgW="6382106" imgH="397219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00200"/>
                        <a:ext cx="777240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F1D5B86-ADDA-41EE-BF51-4D546D804025}" type="slidenum">
              <a:rPr lang="en-US" sz="1400" smtClean="0">
                <a:solidFill>
                  <a:schemeClr val="bg2"/>
                </a:solidFill>
              </a:rPr>
              <a:pPr/>
              <a:t>89</a:t>
            </a:fld>
            <a:endParaRPr lang="en-US" sz="1400">
              <a:solidFill>
                <a:schemeClr val="bg2"/>
              </a:solidFill>
            </a:endParaRPr>
          </a:p>
        </p:txBody>
      </p:sp>
      <p:sp>
        <p:nvSpPr>
          <p:cNvPr id="90115" name="Rectangle 2"/>
          <p:cNvSpPr>
            <a:spLocks noGrp="1" noChangeArrowheads="1"/>
          </p:cNvSpPr>
          <p:nvPr>
            <p:ph type="title"/>
          </p:nvPr>
        </p:nvSpPr>
        <p:spPr/>
        <p:txBody>
          <a:bodyPr/>
          <a:lstStyle/>
          <a:p>
            <a:r>
              <a:rPr lang="en-US"/>
              <a:t>Comparisons with Others</a:t>
            </a:r>
          </a:p>
        </p:txBody>
      </p:sp>
      <p:graphicFrame>
        <p:nvGraphicFramePr>
          <p:cNvPr id="90116" name="Object 3"/>
          <p:cNvGraphicFramePr>
            <a:graphicFrameLocks noChangeAspect="1"/>
          </p:cNvGraphicFramePr>
          <p:nvPr/>
        </p:nvGraphicFramePr>
        <p:xfrm>
          <a:off x="1447800" y="1524000"/>
          <a:ext cx="7391400" cy="4954588"/>
        </p:xfrm>
        <a:graphic>
          <a:graphicData uri="http://schemas.openxmlformats.org/presentationml/2006/ole">
            <mc:AlternateContent xmlns:mc="http://schemas.openxmlformats.org/markup-compatibility/2006">
              <mc:Choice xmlns:v="urn:schemas-microsoft-com:vml" Requires="v">
                <p:oleObj spid="_x0000_s90140" name="Worksheet" r:id="rId4" imgW="6181976" imgH="4172186" progId="Excel.Sheet.8">
                  <p:embed/>
                </p:oleObj>
              </mc:Choice>
              <mc:Fallback>
                <p:oleObj name="Worksheet" r:id="rId4" imgW="6181976" imgH="4172186"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524000"/>
                        <a:ext cx="73914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B165422-6E2F-41F5-AB26-A22F5F3A3AF6}" type="slidenum">
              <a:rPr lang="en-US" sz="1400" smtClean="0">
                <a:solidFill>
                  <a:schemeClr val="bg2"/>
                </a:solidFill>
              </a:rPr>
              <a:pPr/>
              <a:t>9</a:t>
            </a:fld>
            <a:endParaRPr lang="en-US" sz="1400">
              <a:solidFill>
                <a:schemeClr val="bg2"/>
              </a:solidFill>
            </a:endParaRPr>
          </a:p>
        </p:txBody>
      </p:sp>
      <p:sp>
        <p:nvSpPr>
          <p:cNvPr id="12291" name="Rectangle 2"/>
          <p:cNvSpPr>
            <a:spLocks noGrp="1" noChangeArrowheads="1"/>
          </p:cNvSpPr>
          <p:nvPr>
            <p:ph type="title"/>
          </p:nvPr>
        </p:nvSpPr>
        <p:spPr/>
        <p:txBody>
          <a:bodyPr/>
          <a:lstStyle/>
          <a:p>
            <a:r>
              <a:rPr lang="en-US"/>
              <a:t>Fiscal Policies</a:t>
            </a:r>
          </a:p>
        </p:txBody>
      </p:sp>
      <p:sp>
        <p:nvSpPr>
          <p:cNvPr id="61443" name="Rectangle 3"/>
          <p:cNvSpPr>
            <a:spLocks noGrp="1" noChangeArrowheads="1"/>
          </p:cNvSpPr>
          <p:nvPr>
            <p:ph type="body" idx="1"/>
          </p:nvPr>
        </p:nvSpPr>
        <p:spPr>
          <a:xfrm>
            <a:off x="1143000" y="1790700"/>
            <a:ext cx="7467600" cy="4152900"/>
          </a:xfrm>
        </p:spPr>
        <p:txBody>
          <a:bodyPr/>
          <a:lstStyle/>
          <a:p>
            <a:pPr>
              <a:lnSpc>
                <a:spcPct val="90000"/>
              </a:lnSpc>
            </a:pPr>
            <a:r>
              <a:rPr lang="en-US"/>
              <a:t>The best way to ensure your long-term fiscal health.</a:t>
            </a:r>
          </a:p>
          <a:p>
            <a:pPr lvl="1">
              <a:lnSpc>
                <a:spcPct val="90000"/>
              </a:lnSpc>
            </a:pPr>
            <a:r>
              <a:rPr lang="en-US"/>
              <a:t>Local economy important</a:t>
            </a:r>
          </a:p>
          <a:p>
            <a:pPr lvl="2">
              <a:lnSpc>
                <a:spcPct val="90000"/>
              </a:lnSpc>
            </a:pPr>
            <a:r>
              <a:rPr lang="en-US"/>
              <a:t>And no one is immune from economic downturns.</a:t>
            </a:r>
          </a:p>
          <a:p>
            <a:pPr lvl="1">
              <a:lnSpc>
                <a:spcPct val="90000"/>
              </a:lnSpc>
            </a:pPr>
            <a:r>
              <a:rPr lang="en-US"/>
              <a:t>But not the most critical feature . . .  financial management counts!</a:t>
            </a:r>
          </a:p>
          <a:p>
            <a:pPr lvl="2">
              <a:lnSpc>
                <a:spcPct val="90000"/>
              </a:lnSpc>
            </a:pPr>
            <a:r>
              <a:rPr lang="en-US"/>
              <a:t>Just Think: Orange County</a:t>
            </a:r>
          </a:p>
          <a:p>
            <a:pPr>
              <a:lnSpc>
                <a:spcPct val="90000"/>
              </a:lnSpc>
            </a:pPr>
            <a:r>
              <a:rPr lang="en-US"/>
              <a:t>Important in both good times and bad</a:t>
            </a:r>
          </a:p>
        </p:txBody>
      </p:sp>
      <p:graphicFrame>
        <p:nvGraphicFramePr>
          <p:cNvPr id="12293" name="Object 4"/>
          <p:cNvGraphicFramePr>
            <a:graphicFrameLocks/>
          </p:cNvGraphicFramePr>
          <p:nvPr/>
        </p:nvGraphicFramePr>
        <p:xfrm>
          <a:off x="4343400" y="304800"/>
          <a:ext cx="1155700" cy="1384300"/>
        </p:xfrm>
        <a:graphic>
          <a:graphicData uri="http://schemas.openxmlformats.org/presentationml/2006/ole">
            <mc:AlternateContent xmlns:mc="http://schemas.openxmlformats.org/markup-compatibility/2006">
              <mc:Choice xmlns:v="urn:schemas-microsoft-com:vml" Requires="v">
                <p:oleObj spid="_x0000_s12317" name="ClipArt" r:id="rId4" imgW="1155700" imgH="1384300" progId="MS_ClipArt_Gallery.2">
                  <p:embed/>
                </p:oleObj>
              </mc:Choice>
              <mc:Fallback>
                <p:oleObj name="ClipArt" r:id="rId4" imgW="1155700" imgH="1384300"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04800"/>
                        <a:ext cx="11557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5" end="5"/>
                                            </p:txEl>
                                          </p:spTgt>
                                        </p:tgtEl>
                                        <p:attrNameLst>
                                          <p:attrName>style.visibility</p:attrName>
                                        </p:attrNameLst>
                                      </p:cBhvr>
                                      <p:to>
                                        <p:strVal val="visible"/>
                                      </p:to>
                                    </p:set>
                                    <p:anim calcmode="lin" valueType="num">
                                      <p:cBhvr additive="base">
                                        <p:cTn id="7"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293D664-44CC-4AF2-AB9C-29953F30D1C7}" type="slidenum">
              <a:rPr lang="en-US" sz="1400" smtClean="0">
                <a:solidFill>
                  <a:schemeClr val="bg2"/>
                </a:solidFill>
              </a:rPr>
              <a:pPr/>
              <a:t>90</a:t>
            </a:fld>
            <a:endParaRPr lang="en-US" sz="1400">
              <a:solidFill>
                <a:schemeClr val="bg2"/>
              </a:solidFill>
            </a:endParaRPr>
          </a:p>
        </p:txBody>
      </p:sp>
      <p:sp>
        <p:nvSpPr>
          <p:cNvPr id="91139" name="Rectangle 2"/>
          <p:cNvSpPr>
            <a:spLocks noGrp="1" noChangeArrowheads="1"/>
          </p:cNvSpPr>
          <p:nvPr>
            <p:ph type="title"/>
          </p:nvPr>
        </p:nvSpPr>
        <p:spPr/>
        <p:txBody>
          <a:bodyPr/>
          <a:lstStyle/>
          <a:p>
            <a:r>
              <a:rPr lang="en-US"/>
              <a:t>Comparisons with Others</a:t>
            </a:r>
          </a:p>
        </p:txBody>
      </p:sp>
      <p:graphicFrame>
        <p:nvGraphicFramePr>
          <p:cNvPr id="91140" name="Object 3"/>
          <p:cNvGraphicFramePr>
            <a:graphicFrameLocks noChangeAspect="1"/>
          </p:cNvGraphicFramePr>
          <p:nvPr/>
        </p:nvGraphicFramePr>
        <p:xfrm>
          <a:off x="990600" y="1524000"/>
          <a:ext cx="7848600" cy="4724400"/>
        </p:xfrm>
        <a:graphic>
          <a:graphicData uri="http://schemas.openxmlformats.org/presentationml/2006/ole">
            <mc:AlternateContent xmlns:mc="http://schemas.openxmlformats.org/markup-compatibility/2006">
              <mc:Choice xmlns:v="urn:schemas-microsoft-com:vml" Requires="v">
                <p:oleObj spid="_x0000_s91164" name="Worksheet" r:id="rId4" imgW="6181649" imgH="3753002" progId="Excel.Sheet.8">
                  <p:embed/>
                </p:oleObj>
              </mc:Choice>
              <mc:Fallback>
                <p:oleObj name="Worksheet" r:id="rId4" imgW="6181649" imgH="3753002"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84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87970DC5-C678-4ED0-BA6A-604427120A71}" type="slidenum">
              <a:rPr lang="en-US" sz="1400" smtClean="0">
                <a:solidFill>
                  <a:schemeClr val="bg2"/>
                </a:solidFill>
              </a:rPr>
              <a:pPr/>
              <a:t>91</a:t>
            </a:fld>
            <a:endParaRPr lang="en-US" sz="1400">
              <a:solidFill>
                <a:schemeClr val="bg2"/>
              </a:solidFill>
            </a:endParaRPr>
          </a:p>
        </p:txBody>
      </p:sp>
      <p:sp>
        <p:nvSpPr>
          <p:cNvPr id="92163" name="Rectangle 2"/>
          <p:cNvSpPr>
            <a:spLocks noGrp="1" noChangeArrowheads="1"/>
          </p:cNvSpPr>
          <p:nvPr>
            <p:ph type="title"/>
          </p:nvPr>
        </p:nvSpPr>
        <p:spPr/>
        <p:txBody>
          <a:bodyPr/>
          <a:lstStyle/>
          <a:p>
            <a:r>
              <a:rPr lang="en-US"/>
              <a:t>Comparisons with Others</a:t>
            </a:r>
          </a:p>
        </p:txBody>
      </p:sp>
      <p:graphicFrame>
        <p:nvGraphicFramePr>
          <p:cNvPr id="92164" name="Object 3"/>
          <p:cNvGraphicFramePr>
            <a:graphicFrameLocks noChangeAspect="1"/>
          </p:cNvGraphicFramePr>
          <p:nvPr/>
        </p:nvGraphicFramePr>
        <p:xfrm>
          <a:off x="1524000" y="1600200"/>
          <a:ext cx="7315200" cy="4992688"/>
        </p:xfrm>
        <a:graphic>
          <a:graphicData uri="http://schemas.openxmlformats.org/presentationml/2006/ole">
            <mc:AlternateContent xmlns:mc="http://schemas.openxmlformats.org/markup-compatibility/2006">
              <mc:Choice xmlns:v="urn:schemas-microsoft-com:vml" Requires="v">
                <p:oleObj spid="_x0000_s92188" name="Worksheet" r:id="rId3" imgW="6181649" imgH="4172102" progId="Excel.Sheet.8">
                  <p:embed/>
                </p:oleObj>
              </mc:Choice>
              <mc:Fallback>
                <p:oleObj name="Worksheet" r:id="rId3" imgW="6181649" imgH="4172102"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731520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927AD72-EF88-4D53-A0D4-99794F28260F}" type="slidenum">
              <a:rPr lang="en-US" sz="1400" smtClean="0">
                <a:solidFill>
                  <a:schemeClr val="bg2"/>
                </a:solidFill>
              </a:rPr>
              <a:pPr/>
              <a:t>92</a:t>
            </a:fld>
            <a:endParaRPr lang="en-US" sz="1400">
              <a:solidFill>
                <a:schemeClr val="bg2"/>
              </a:solidFill>
            </a:endParaRPr>
          </a:p>
        </p:txBody>
      </p:sp>
      <p:sp>
        <p:nvSpPr>
          <p:cNvPr id="93187" name="Rectangle 2"/>
          <p:cNvSpPr>
            <a:spLocks noGrp="1" noChangeArrowheads="1"/>
          </p:cNvSpPr>
          <p:nvPr>
            <p:ph type="title"/>
          </p:nvPr>
        </p:nvSpPr>
        <p:spPr/>
        <p:txBody>
          <a:bodyPr/>
          <a:lstStyle/>
          <a:p>
            <a:r>
              <a:rPr lang="en-US"/>
              <a:t>Comparisons with Others</a:t>
            </a:r>
          </a:p>
        </p:txBody>
      </p:sp>
      <p:graphicFrame>
        <p:nvGraphicFramePr>
          <p:cNvPr id="93188" name="Object 3"/>
          <p:cNvGraphicFramePr>
            <a:graphicFrameLocks noChangeAspect="1"/>
          </p:cNvGraphicFramePr>
          <p:nvPr/>
        </p:nvGraphicFramePr>
        <p:xfrm>
          <a:off x="1600200" y="1371600"/>
          <a:ext cx="6858000" cy="5349875"/>
        </p:xfrm>
        <a:graphic>
          <a:graphicData uri="http://schemas.openxmlformats.org/presentationml/2006/ole">
            <mc:AlternateContent xmlns:mc="http://schemas.openxmlformats.org/markup-compatibility/2006">
              <mc:Choice xmlns:v="urn:schemas-microsoft-com:vml" Requires="v">
                <p:oleObj spid="_x0000_s93212" name="Worksheet" r:id="rId4" imgW="6381902" imgH="4181551" progId="Excel.Sheet.8">
                  <p:embed/>
                </p:oleObj>
              </mc:Choice>
              <mc:Fallback>
                <p:oleObj name="Worksheet" r:id="rId4" imgW="6381902" imgH="4181551"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7547" r="12263" b="4385"/>
                      <a:stretch>
                        <a:fillRect/>
                      </a:stretch>
                    </p:blipFill>
                    <p:spPr bwMode="auto">
                      <a:xfrm>
                        <a:off x="1600200" y="1371600"/>
                        <a:ext cx="68580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C9B4C80-BA6F-4DFD-9D0B-4AF33345EF9A}" type="slidenum">
              <a:rPr lang="en-US" sz="1400" smtClean="0">
                <a:solidFill>
                  <a:schemeClr val="bg2"/>
                </a:solidFill>
              </a:rPr>
              <a:pPr/>
              <a:t>93</a:t>
            </a:fld>
            <a:endParaRPr lang="en-US" sz="1400">
              <a:solidFill>
                <a:schemeClr val="bg2"/>
              </a:solidFill>
            </a:endParaRPr>
          </a:p>
        </p:txBody>
      </p:sp>
      <p:sp>
        <p:nvSpPr>
          <p:cNvPr id="94211" name="Rectangle 4"/>
          <p:cNvSpPr>
            <a:spLocks noGrp="1" noChangeArrowheads="1"/>
          </p:cNvSpPr>
          <p:nvPr>
            <p:ph type="title"/>
          </p:nvPr>
        </p:nvSpPr>
        <p:spPr/>
        <p:txBody>
          <a:bodyPr/>
          <a:lstStyle/>
          <a:p>
            <a:r>
              <a:rPr lang="en-US"/>
              <a:t>Time Series Example</a:t>
            </a:r>
          </a:p>
        </p:txBody>
      </p:sp>
      <p:graphicFrame>
        <p:nvGraphicFramePr>
          <p:cNvPr id="94212" name="Object 3"/>
          <p:cNvGraphicFramePr>
            <a:graphicFrameLocks/>
          </p:cNvGraphicFramePr>
          <p:nvPr/>
        </p:nvGraphicFramePr>
        <p:xfrm>
          <a:off x="609600" y="1752600"/>
          <a:ext cx="7543800" cy="4572000"/>
        </p:xfrm>
        <a:graphic>
          <a:graphicData uri="http://schemas.openxmlformats.org/presentationml/2006/ole">
            <mc:AlternateContent xmlns:mc="http://schemas.openxmlformats.org/markup-compatibility/2006">
              <mc:Choice xmlns:v="urn:schemas-microsoft-com:vml" Requires="v">
                <p:oleObj spid="_x0000_s94236" name="Worksheet" r:id="rId4" imgW="6315572" imgH="3886562" progId="Excel.Sheet.8">
                  <p:embed/>
                </p:oleObj>
              </mc:Choice>
              <mc:Fallback>
                <p:oleObj name="Worksheet" r:id="rId4" imgW="6315572" imgH="3886562"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2600"/>
                        <a:ext cx="7543800" cy="457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BE00826-1BCD-419D-BA4D-C7E7228AD51D}" type="slidenum">
              <a:rPr lang="en-US" sz="1400" smtClean="0">
                <a:solidFill>
                  <a:schemeClr val="bg2"/>
                </a:solidFill>
              </a:rPr>
              <a:pPr/>
              <a:t>94</a:t>
            </a:fld>
            <a:endParaRPr lang="en-US" sz="1400">
              <a:solidFill>
                <a:schemeClr val="bg2"/>
              </a:solidFill>
            </a:endParaRPr>
          </a:p>
        </p:txBody>
      </p:sp>
      <p:graphicFrame>
        <p:nvGraphicFramePr>
          <p:cNvPr id="95235" name="Object 2"/>
          <p:cNvGraphicFramePr>
            <a:graphicFrameLocks noChangeAspect="1"/>
          </p:cNvGraphicFramePr>
          <p:nvPr/>
        </p:nvGraphicFramePr>
        <p:xfrm>
          <a:off x="304800" y="457200"/>
          <a:ext cx="8610600" cy="5608638"/>
        </p:xfrm>
        <a:graphic>
          <a:graphicData uri="http://schemas.openxmlformats.org/presentationml/2006/ole">
            <mc:AlternateContent xmlns:mc="http://schemas.openxmlformats.org/markup-compatibility/2006">
              <mc:Choice xmlns:v="urn:schemas-microsoft-com:vml" Requires="v">
                <p:oleObj spid="_x0000_s95259" name="Chart" r:id="rId3" imgW="5191049" imgH="3381451" progId="Excel.Chart.8">
                  <p:embed/>
                </p:oleObj>
              </mc:Choice>
              <mc:Fallback>
                <p:oleObj name="Chart" r:id="rId3" imgW="5191049" imgH="3381451"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8610600" cy="56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18240FCF-2B39-4529-A083-20ECBAB79629}" type="slidenum">
              <a:rPr lang="en-US" sz="1400" smtClean="0">
                <a:solidFill>
                  <a:schemeClr val="bg2"/>
                </a:solidFill>
              </a:rPr>
              <a:pPr/>
              <a:t>95</a:t>
            </a:fld>
            <a:endParaRPr lang="en-US" sz="1400">
              <a:solidFill>
                <a:schemeClr val="bg2"/>
              </a:solidFill>
            </a:endParaRPr>
          </a:p>
        </p:txBody>
      </p:sp>
      <p:graphicFrame>
        <p:nvGraphicFramePr>
          <p:cNvPr id="96259" name="Object 2"/>
          <p:cNvGraphicFramePr>
            <a:graphicFrameLocks noGrp="1" noChangeAspect="1"/>
          </p:cNvGraphicFramePr>
          <p:nvPr>
            <p:ph/>
          </p:nvPr>
        </p:nvGraphicFramePr>
        <p:xfrm>
          <a:off x="304800" y="457200"/>
          <a:ext cx="8534400" cy="5683250"/>
        </p:xfrm>
        <a:graphic>
          <a:graphicData uri="http://schemas.openxmlformats.org/presentationml/2006/ole">
            <mc:AlternateContent xmlns:mc="http://schemas.openxmlformats.org/markup-compatibility/2006">
              <mc:Choice xmlns:v="urn:schemas-microsoft-com:vml" Requires="v">
                <p:oleObj spid="_x0000_s96283" name="Chart" r:id="rId3" imgW="5105400" imgH="3400349" progId="Excel.Chart.8">
                  <p:embed/>
                </p:oleObj>
              </mc:Choice>
              <mc:Fallback>
                <p:oleObj name="Chart" r:id="rId3" imgW="5105400" imgH="3400349"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8534400" cy="56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41D09A9-D031-48D6-A051-C71DADAFE594}" type="slidenum">
              <a:rPr lang="en-US" sz="1400" smtClean="0">
                <a:solidFill>
                  <a:schemeClr val="bg2"/>
                </a:solidFill>
              </a:rPr>
              <a:pPr/>
              <a:t>96</a:t>
            </a:fld>
            <a:endParaRPr lang="en-US" sz="1400">
              <a:solidFill>
                <a:schemeClr val="bg2"/>
              </a:solidFill>
            </a:endParaRPr>
          </a:p>
        </p:txBody>
      </p:sp>
      <p:graphicFrame>
        <p:nvGraphicFramePr>
          <p:cNvPr id="97283" name="Object 2"/>
          <p:cNvGraphicFramePr>
            <a:graphicFrameLocks noChangeAspect="1"/>
          </p:cNvGraphicFramePr>
          <p:nvPr/>
        </p:nvGraphicFramePr>
        <p:xfrm>
          <a:off x="457200" y="457200"/>
          <a:ext cx="8382000" cy="5745163"/>
        </p:xfrm>
        <a:graphic>
          <a:graphicData uri="http://schemas.openxmlformats.org/presentationml/2006/ole">
            <mc:AlternateContent xmlns:mc="http://schemas.openxmlformats.org/markup-compatibility/2006">
              <mc:Choice xmlns:v="urn:schemas-microsoft-com:vml" Requires="v">
                <p:oleObj spid="_x0000_s97307" name="Chart" r:id="rId3" imgW="5238902" imgH="3590849" progId="Excel.Chart.8">
                  <p:embed/>
                </p:oleObj>
              </mc:Choice>
              <mc:Fallback>
                <p:oleObj name="Chart" r:id="rId3" imgW="5238902" imgH="3590849"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382000" cy="574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6E7D1DC-801B-4412-91D0-F0DA58049F3D}" type="slidenum">
              <a:rPr lang="en-US" sz="1400" smtClean="0">
                <a:solidFill>
                  <a:schemeClr val="bg2"/>
                </a:solidFill>
              </a:rPr>
              <a:pPr/>
              <a:t>97</a:t>
            </a:fld>
            <a:endParaRPr lang="en-US" sz="1400">
              <a:solidFill>
                <a:schemeClr val="bg2"/>
              </a:solidFill>
            </a:endParaRPr>
          </a:p>
        </p:txBody>
      </p:sp>
      <p:sp>
        <p:nvSpPr>
          <p:cNvPr id="98307" name="Rectangle 2"/>
          <p:cNvSpPr>
            <a:spLocks noGrp="1" noChangeArrowheads="1"/>
          </p:cNvSpPr>
          <p:nvPr>
            <p:ph type="title"/>
          </p:nvPr>
        </p:nvSpPr>
        <p:spPr/>
        <p:txBody>
          <a:bodyPr/>
          <a:lstStyle/>
          <a:p>
            <a:r>
              <a:rPr lang="en-US"/>
              <a:t>Trend Data: In Relation to What? </a:t>
            </a:r>
          </a:p>
        </p:txBody>
      </p:sp>
      <p:sp>
        <p:nvSpPr>
          <p:cNvPr id="98308" name="Rectangle 3"/>
          <p:cNvSpPr>
            <a:spLocks noGrp="1" noChangeArrowheads="1"/>
          </p:cNvSpPr>
          <p:nvPr>
            <p:ph type="body" idx="1"/>
          </p:nvPr>
        </p:nvSpPr>
        <p:spPr/>
        <p:txBody>
          <a:bodyPr/>
          <a:lstStyle/>
          <a:p>
            <a:r>
              <a:rPr lang="en-US"/>
              <a:t>Increase in service demand?</a:t>
            </a:r>
          </a:p>
          <a:p>
            <a:pPr lvl="1"/>
            <a:r>
              <a:rPr lang="en-US"/>
              <a:t>Population?</a:t>
            </a:r>
          </a:p>
          <a:p>
            <a:r>
              <a:rPr lang="en-US"/>
              <a:t>Increase in costs?</a:t>
            </a:r>
          </a:p>
          <a:p>
            <a:pPr lvl="1"/>
            <a:r>
              <a:rPr lang="en-US"/>
              <a:t>City costs?</a:t>
            </a:r>
          </a:p>
          <a:p>
            <a:pPr lvl="1"/>
            <a:r>
              <a:rPr lang="en-US"/>
              <a:t>External index (like CPI)? </a:t>
            </a:r>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2"/>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5EF3C5AE-DDA6-40F1-A48A-1D93F43D4337}" type="slidenum">
              <a:rPr lang="en-US" sz="1400" smtClean="0">
                <a:solidFill>
                  <a:schemeClr val="bg2"/>
                </a:solidFill>
              </a:rPr>
              <a:pPr/>
              <a:t>98</a:t>
            </a:fld>
            <a:endParaRPr lang="en-US" sz="1400">
              <a:solidFill>
                <a:schemeClr val="bg2"/>
              </a:solidFill>
            </a:endParaRPr>
          </a:p>
        </p:txBody>
      </p:sp>
      <p:pic>
        <p:nvPicPr>
          <p:cNvPr id="9933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417513"/>
            <a:ext cx="82296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1"/>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2150CDB7-113A-4EF1-AA7A-CFCBC903BEE9}" type="slidenum">
              <a:rPr lang="en-US" sz="1400" smtClean="0">
                <a:solidFill>
                  <a:schemeClr val="bg2"/>
                </a:solidFill>
              </a:rPr>
              <a:pPr/>
              <a:t>99</a:t>
            </a:fld>
            <a:endParaRPr lang="en-US" sz="1400">
              <a:solidFill>
                <a:schemeClr val="bg2"/>
              </a:solidFill>
            </a:endParaRPr>
          </a:p>
        </p:txBody>
      </p:sp>
      <p:pic>
        <p:nvPicPr>
          <p:cNvPr id="10035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63538"/>
            <a:ext cx="83058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theme1.xml><?xml version="1.0" encoding="utf-8"?>
<a:theme xmlns:a="http://schemas.openxmlformats.org/drawingml/2006/main" name="Side Bar White">
  <a:themeElements>
    <a:clrScheme name="Side Bar White 4">
      <a:dk1>
        <a:srgbClr val="000000"/>
      </a:dk1>
      <a:lt1>
        <a:srgbClr val="FFFFFF"/>
      </a:lt1>
      <a:dk2>
        <a:srgbClr val="006666"/>
      </a:dk2>
      <a:lt2>
        <a:srgbClr val="FFFFFF"/>
      </a:lt2>
      <a:accent1>
        <a:srgbClr val="009999"/>
      </a:accent1>
      <a:accent2>
        <a:srgbClr val="EAEAEA"/>
      </a:accent2>
      <a:accent3>
        <a:srgbClr val="FFFFFF"/>
      </a:accent3>
      <a:accent4>
        <a:srgbClr val="000000"/>
      </a:accent4>
      <a:accent5>
        <a:srgbClr val="AACACA"/>
      </a:accent5>
      <a:accent6>
        <a:srgbClr val="D4D4D4"/>
      </a:accent6>
      <a:hlink>
        <a:srgbClr val="FF5050"/>
      </a:hlink>
      <a:folHlink>
        <a:srgbClr val="CBCBCB"/>
      </a:folHlink>
    </a:clrScheme>
    <a:fontScheme name="Side Bar 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66FFFF"/>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ide Bar Whit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Side Bar Whit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Side Bar Whit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Side Bar White 4">
        <a:dk1>
          <a:srgbClr val="000000"/>
        </a:dk1>
        <a:lt1>
          <a:srgbClr val="FFFFFF"/>
        </a:lt1>
        <a:dk2>
          <a:srgbClr val="006666"/>
        </a:dk2>
        <a:lt2>
          <a:srgbClr val="FFFFFF"/>
        </a:lt2>
        <a:accent1>
          <a:srgbClr val="009999"/>
        </a:accent1>
        <a:accent2>
          <a:srgbClr val="EAEAEA"/>
        </a:accent2>
        <a:accent3>
          <a:srgbClr val="FFFFFF"/>
        </a:accent3>
        <a:accent4>
          <a:srgbClr val="000000"/>
        </a:accent4>
        <a:accent5>
          <a:srgbClr val="AACACA"/>
        </a:accent5>
        <a:accent6>
          <a:srgbClr val="D4D4D4"/>
        </a:accent6>
        <a:hlink>
          <a:srgbClr val="FF5050"/>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H:\Templates\Side Bar White.pot</Template>
  <TotalTime>11075</TotalTime>
  <Words>5836</Words>
  <Application>Microsoft Office PowerPoint</Application>
  <PresentationFormat>On-screen Show (4:3)</PresentationFormat>
  <Paragraphs>1093</Paragraphs>
  <Slides>169</Slides>
  <Notes>33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169</vt:i4>
      </vt:variant>
    </vt:vector>
  </HeadingPairs>
  <TitlesOfParts>
    <vt:vector size="179" baseType="lpstr">
      <vt:lpstr>Arial</vt:lpstr>
      <vt:lpstr>Tahoma</vt:lpstr>
      <vt:lpstr>Times New Roman</vt:lpstr>
      <vt:lpstr>Wingdings</vt:lpstr>
      <vt:lpstr>Wingdings 3</vt:lpstr>
      <vt:lpstr>Side Bar White</vt:lpstr>
      <vt:lpstr>Photo Editor Photo</vt:lpstr>
      <vt:lpstr>ClipArt</vt:lpstr>
      <vt:lpstr>Worksheet</vt:lpstr>
      <vt:lpstr>Chart</vt:lpstr>
      <vt:lpstr>The Power of Fiscal Policies Protecting Your Long-Term Fiscal Health</vt:lpstr>
      <vt:lpstr>Keys to Fiscal Success and Sustainability</vt:lpstr>
      <vt:lpstr>No Immunity from Business Cycles</vt:lpstr>
      <vt:lpstr>Financial Sustainability</vt:lpstr>
      <vt:lpstr>The New Normal: Responding to Change</vt:lpstr>
      <vt:lpstr>The Power of Policies</vt:lpstr>
      <vt:lpstr>Plans and Policies</vt:lpstr>
      <vt:lpstr>Fiscal Health</vt:lpstr>
      <vt:lpstr>Fiscal Policies</vt:lpstr>
      <vt:lpstr>When do fiscal challenges arise? </vt:lpstr>
      <vt:lpstr>Both Preventative and Curative</vt:lpstr>
      <vt:lpstr>Take on momentum of their own</vt:lpstr>
      <vt:lpstr>An Example of the Power of Policies</vt:lpstr>
      <vt:lpstr>Plans Versus Policies</vt:lpstr>
      <vt:lpstr>Fiscal Policies</vt:lpstr>
      <vt:lpstr>Basic Questions</vt:lpstr>
      <vt:lpstr>Two Kinds of Fiscal Policies</vt:lpstr>
      <vt:lpstr>High-Level Policies</vt:lpstr>
      <vt:lpstr>Administrative Policies </vt:lpstr>
      <vt:lpstr>Where to Start</vt:lpstr>
      <vt:lpstr>Where to Start? Other Agencies</vt:lpstr>
      <vt:lpstr>Debt Management Benchmarking</vt:lpstr>
      <vt:lpstr> What debt should be included?</vt:lpstr>
      <vt:lpstr> What indicators to use?</vt:lpstr>
      <vt:lpstr> What indicators to use?</vt:lpstr>
      <vt:lpstr> Developing the benchmark group</vt:lpstr>
      <vt:lpstr>Using Per Capita Comparisons </vt:lpstr>
      <vt:lpstr>City of SLO Example: Picking Benchmark Cities</vt:lpstr>
      <vt:lpstr>Pretty cool result …</vt:lpstr>
      <vt:lpstr>Structured Approach Example</vt:lpstr>
      <vt:lpstr>Step 1: Population, Location, Tourism</vt:lpstr>
      <vt:lpstr>State of California Resources</vt:lpstr>
      <vt:lpstr>Step 2: Service Scope</vt:lpstr>
      <vt:lpstr>Step 3. Finalists</vt:lpstr>
      <vt:lpstr>Pretty cool result in Capitola, too … </vt:lpstr>
      <vt:lpstr>Conduct Benchmark Analysis</vt:lpstr>
      <vt:lpstr>Sample Net Direct Debt Per Capita</vt:lpstr>
      <vt:lpstr>PowerPoint Presentation</vt:lpstr>
      <vt:lpstr>Incorporate into Financial Policies</vt:lpstr>
      <vt:lpstr>A Few Caveats</vt:lpstr>
      <vt:lpstr>Rating Agency Guidelines</vt:lpstr>
      <vt:lpstr>GFOA Best Practices </vt:lpstr>
      <vt:lpstr>Presentation Focus: High-Level Policies</vt:lpstr>
      <vt:lpstr> Budget Purpose</vt:lpstr>
      <vt:lpstr>Budget Time Frame</vt:lpstr>
      <vt:lpstr>Budget Administration</vt:lpstr>
      <vt:lpstr> Balanced Budget</vt:lpstr>
      <vt:lpstr> Productivity</vt:lpstr>
      <vt:lpstr>Contracting-Out: General Policy Guidelines </vt:lpstr>
      <vt:lpstr>Contracting-Out: Evaluation Criteria</vt:lpstr>
      <vt:lpstr> Capital Financing &amp; Debt Management</vt:lpstr>
      <vt:lpstr>How much debt can you afford?</vt:lpstr>
      <vt:lpstr>General Guidelines</vt:lpstr>
      <vt:lpstr>Tax and Revenue Anticipation Notes</vt:lpstr>
      <vt:lpstr>Source of Funding</vt:lpstr>
      <vt:lpstr>Criteria</vt:lpstr>
      <vt:lpstr>Criteria</vt:lpstr>
      <vt:lpstr>Intergenerational Equity </vt:lpstr>
      <vt:lpstr>Debt Management</vt:lpstr>
      <vt:lpstr>Refundings</vt:lpstr>
      <vt:lpstr>Debt Capacity: General Fund</vt:lpstr>
      <vt:lpstr>Debt Capacity: General Fund</vt:lpstr>
      <vt:lpstr>Debt Capacity: General Fund</vt:lpstr>
      <vt:lpstr>Debt Capacity: Enterprise Funds</vt:lpstr>
      <vt:lpstr>Limited Liability Financings</vt:lpstr>
      <vt:lpstr> Interfund Transactions</vt:lpstr>
      <vt:lpstr>Interfund Loan Criteria</vt:lpstr>
      <vt:lpstr> User Fee Cost Recovery</vt:lpstr>
      <vt:lpstr>PowerPoint Presentation</vt:lpstr>
      <vt:lpstr>So, Take a Close Look</vt:lpstr>
      <vt:lpstr>User Fee Cost Recovery</vt:lpstr>
      <vt:lpstr>Ultimately, A Policy Question Not a cost accounting one</vt:lpstr>
      <vt:lpstr>User Fee Cost Recovery</vt:lpstr>
      <vt:lpstr>User Fee Cost Recovery</vt:lpstr>
      <vt:lpstr>User Fee Cost Recovery</vt:lpstr>
      <vt:lpstr>User Fee Cost Recovery</vt:lpstr>
      <vt:lpstr>User Fee Cost Recovery</vt:lpstr>
      <vt:lpstr>User Fee Cost Recovery</vt:lpstr>
      <vt:lpstr>User Fee Cost Recovery</vt:lpstr>
      <vt:lpstr>Related Issues</vt:lpstr>
      <vt:lpstr>Timing Is Everything</vt:lpstr>
      <vt:lpstr>Enterprise Fund Rates and Fees</vt:lpstr>
      <vt:lpstr> Financial Reporting </vt:lpstr>
      <vt:lpstr>Presenting the Results</vt:lpstr>
      <vt:lpstr> Pareto Principle</vt:lpstr>
      <vt:lpstr> Ask Why to the Fifth Level</vt:lpstr>
      <vt:lpstr> Zen Data </vt:lpstr>
      <vt:lpstr>Comparisons with Others</vt:lpstr>
      <vt:lpstr>Comparisons with Others</vt:lpstr>
      <vt:lpstr>Comparisons with Others</vt:lpstr>
      <vt:lpstr>Comparisons with Others</vt:lpstr>
      <vt:lpstr>Comparisons with Others</vt:lpstr>
      <vt:lpstr>Time Series Example</vt:lpstr>
      <vt:lpstr>PowerPoint Presentation</vt:lpstr>
      <vt:lpstr>PowerPoint Presentation</vt:lpstr>
      <vt:lpstr>PowerPoint Presentation</vt:lpstr>
      <vt:lpstr>Trend Data: In Relation to What? </vt:lpstr>
      <vt:lpstr>PowerPoint Presentation</vt:lpstr>
      <vt:lpstr>PowerPoint Presentation</vt:lpstr>
      <vt:lpstr>PowerPoint Presentation</vt:lpstr>
      <vt:lpstr>PowerPoint Presentation</vt:lpstr>
      <vt:lpstr>PowerPoint Presentation</vt:lpstr>
      <vt:lpstr>Quick Examples of Using Pie Charts and Bar Graphs</vt:lpstr>
      <vt:lpstr>PowerPoint Presentation</vt:lpstr>
      <vt:lpstr>PowerPoint Presentation</vt:lpstr>
      <vt:lpstr>PowerPoint Presentation</vt:lpstr>
      <vt:lpstr>PowerPoint Presentation</vt:lpstr>
      <vt:lpstr>PowerPoint Presentation</vt:lpstr>
      <vt:lpstr>Variance Analysis</vt:lpstr>
      <vt:lpstr>Variance Analysis</vt:lpstr>
      <vt:lpstr>Variance Analysis</vt:lpstr>
      <vt:lpstr>Or …</vt:lpstr>
      <vt:lpstr>Variance Analysis</vt:lpstr>
      <vt:lpstr>Variance Analysis</vt:lpstr>
      <vt:lpstr>Variance Analysis</vt:lpstr>
      <vt:lpstr> Results Aren’t What You Expected</vt:lpstr>
      <vt:lpstr>Financial reports and mystery novels</vt:lpstr>
      <vt:lpstr> The Data Triangle</vt:lpstr>
      <vt:lpstr> There’s no good news or bad news</vt:lpstr>
      <vt:lpstr> Tell your story (in a compelling way)</vt:lpstr>
      <vt:lpstr> Communicating Complex Numbers</vt:lpstr>
      <vt:lpstr>CAFR’s are good but …</vt:lpstr>
      <vt:lpstr>Transmittal Memo &amp; MD&amp;A</vt:lpstr>
      <vt:lpstr>PowerPoint Presentation</vt:lpstr>
      <vt:lpstr>PowerPoint Presentation</vt:lpstr>
      <vt:lpstr>PowerPoint Presentation</vt:lpstr>
      <vt:lpstr>PowerPoint Presentation</vt:lpstr>
      <vt:lpstr>PowerPoint Presentation</vt:lpstr>
      <vt:lpstr>Interim Financial Reporting</vt:lpstr>
      <vt:lpstr>Interim Financial Reporting</vt:lpstr>
      <vt:lpstr>Monitoring Fiscal Performance </vt:lpstr>
      <vt:lpstr>Quarterly Financial Report Page 1</vt:lpstr>
      <vt:lpstr>PowerPoint Presentation</vt:lpstr>
      <vt:lpstr>Interim Year End Report Page 1  </vt:lpstr>
      <vt:lpstr>PowerPoint Presentation</vt:lpstr>
      <vt:lpstr>PowerPoint Presentation</vt:lpstr>
      <vt:lpstr>Quarterly Sales Tax Newsletter</vt:lpstr>
      <vt:lpstr>Monthly TOT Report</vt:lpstr>
      <vt:lpstr>PowerPoint Presentation</vt:lpstr>
      <vt:lpstr>Formal First Quarter Status Report  Don’t usually do this.</vt:lpstr>
      <vt:lpstr>Again in 2008</vt:lpstr>
      <vt:lpstr>And Again in 2009</vt:lpstr>
      <vt:lpstr>Mid-Year Budget Review</vt:lpstr>
      <vt:lpstr>Ups &amp; Downs Summary</vt:lpstr>
      <vt:lpstr>Special Reports</vt:lpstr>
      <vt:lpstr>Year-End Expenditure Report Summary</vt:lpstr>
      <vt:lpstr>Fiscal Story Telling Recap</vt:lpstr>
      <vt:lpstr> Minimum Fund Balance</vt:lpstr>
      <vt:lpstr>Minimum Fund Balance</vt:lpstr>
      <vt:lpstr>San Luis Obispo</vt:lpstr>
      <vt:lpstr>When do you use “the minimum?”</vt:lpstr>
      <vt:lpstr>When you shouldn’t  …</vt:lpstr>
      <vt:lpstr>Setting the Reserve Target </vt:lpstr>
      <vt:lpstr>Putting Policies in Place</vt:lpstr>
      <vt:lpstr>Policy Versus Actual</vt:lpstr>
      <vt:lpstr>City of Bell Example</vt:lpstr>
      <vt:lpstr>Restoration Policy</vt:lpstr>
      <vt:lpstr>PowerPoint Presentation</vt:lpstr>
      <vt:lpstr>PowerPoint Presentation</vt:lpstr>
      <vt:lpstr>S&amp;P Rating Framework</vt:lpstr>
      <vt:lpstr>Fitch: 13 Worst Things to Do </vt:lpstr>
      <vt:lpstr>So, does this really work?</vt:lpstr>
      <vt:lpstr>An Example of the Power of Policies</vt:lpstr>
      <vt:lpstr>Situation Ten Years Later</vt:lpstr>
      <vt:lpstr>Unreserved, Undesignated General Fund Balance</vt:lpstr>
      <vt:lpstr>PowerPoint Presentation</vt:lpstr>
      <vt:lpstr>Bond Rating Impact</vt:lpstr>
      <vt:lpstr>Summary</vt:lpstr>
      <vt:lpstr>For More Information</vt:lpstr>
    </vt:vector>
  </TitlesOfParts>
  <Company>City of San Luis Obispo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and Policies</dc:title>
  <dc:creator>Bill Statler</dc:creator>
  <cp:lastModifiedBy>William Statler</cp:lastModifiedBy>
  <cp:revision>137</cp:revision>
  <cp:lastPrinted>2016-04-18T03:54:18Z</cp:lastPrinted>
  <dcterms:created xsi:type="dcterms:W3CDTF">2002-02-04T16:01:40Z</dcterms:created>
  <dcterms:modified xsi:type="dcterms:W3CDTF">2016-04-18T04:12:46Z</dcterms:modified>
</cp:coreProperties>
</file>