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291" r:id="rId2"/>
    <p:sldId id="257" r:id="rId3"/>
    <p:sldId id="258" r:id="rId4"/>
    <p:sldId id="351" r:id="rId5"/>
    <p:sldId id="355" r:id="rId6"/>
    <p:sldId id="354" r:id="rId7"/>
    <p:sldId id="259" r:id="rId8"/>
    <p:sldId id="349" r:id="rId9"/>
    <p:sldId id="358" r:id="rId10"/>
    <p:sldId id="311" r:id="rId11"/>
    <p:sldId id="316" r:id="rId12"/>
    <p:sldId id="345" r:id="rId13"/>
    <p:sldId id="359" r:id="rId14"/>
    <p:sldId id="356" r:id="rId15"/>
    <p:sldId id="360" r:id="rId16"/>
    <p:sldId id="361" r:id="rId17"/>
    <p:sldId id="362" r:id="rId18"/>
  </p:sldIdLst>
  <p:sldSz cx="12192000" cy="6858000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8">
          <p15:clr>
            <a:srgbClr val="A4A3A4"/>
          </p15:clr>
        </p15:guide>
        <p15:guide id="2" pos="2208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71" autoAdjust="0"/>
    <p:restoredTop sz="94660"/>
  </p:normalViewPr>
  <p:slideViewPr>
    <p:cSldViewPr>
      <p:cViewPr varScale="1">
        <p:scale>
          <a:sx n="104" d="100"/>
          <a:sy n="104" d="100"/>
        </p:scale>
        <p:origin x="222" y="15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84" d="100"/>
          <a:sy n="84" d="100"/>
        </p:scale>
        <p:origin x="-3126" y="-78"/>
      </p:cViewPr>
      <p:guideLst>
        <p:guide orient="horz" pos="2928"/>
        <p:guide pos="220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9" y="3"/>
            <a:ext cx="3038475" cy="465139"/>
          </a:xfrm>
          <a:prstGeom prst="rect">
            <a:avLst/>
          </a:prstGeom>
        </p:spPr>
        <p:txBody>
          <a:bodyPr vert="horz" lIns="91376" tIns="45690" rIns="91376" bIns="4569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9" y="8829674"/>
            <a:ext cx="3038475" cy="465139"/>
          </a:xfrm>
          <a:prstGeom prst="rect">
            <a:avLst/>
          </a:prstGeom>
        </p:spPr>
        <p:txBody>
          <a:bodyPr vert="horz" lIns="91376" tIns="45690" rIns="91376" bIns="4569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346" y="8829674"/>
            <a:ext cx="3038475" cy="465139"/>
          </a:xfrm>
          <a:prstGeom prst="rect">
            <a:avLst/>
          </a:prstGeom>
        </p:spPr>
        <p:txBody>
          <a:bodyPr vert="horz" lIns="91376" tIns="45690" rIns="91376" bIns="45690" rtlCol="0" anchor="b"/>
          <a:lstStyle>
            <a:lvl1pPr algn="r">
              <a:defRPr sz="1200"/>
            </a:lvl1pPr>
          </a:lstStyle>
          <a:p>
            <a:fld id="{E1ABC810-B9FD-463C-A6F0-5EF127208D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23747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07988" y="696913"/>
            <a:ext cx="6194425" cy="34845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999" tIns="45998" rIns="91999" bIns="45998" rtlCol="0" anchor="ctr"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1658" y="8830067"/>
            <a:ext cx="3037146" cy="464740"/>
          </a:xfrm>
          <a:prstGeom prst="rect">
            <a:avLst/>
          </a:prstGeom>
        </p:spPr>
        <p:txBody>
          <a:bodyPr vert="horz" lIns="91999" tIns="45998" rIns="91999" bIns="45998" rtlCol="0" anchor="b"/>
          <a:lstStyle>
            <a:lvl1pPr algn="r">
              <a:defRPr sz="1200"/>
            </a:lvl1pPr>
          </a:lstStyle>
          <a:p>
            <a:fld id="{96C56F7E-F8C2-4A1D-BBFB-A6A3FE14817F}" type="slidenum">
              <a:rPr lang="en-US" smtClean="0"/>
              <a:t>‹#›</a:t>
            </a:fld>
            <a:endParaRPr lang="en-US"/>
          </a:p>
        </p:txBody>
      </p:sp>
      <p:sp>
        <p:nvSpPr>
          <p:cNvPr id="8" name="Notes Placeholder 7"/>
          <p:cNvSpPr>
            <a:spLocks noGrp="1"/>
          </p:cNvSpPr>
          <p:nvPr>
            <p:ph type="body" sz="quarter" idx="3"/>
          </p:nvPr>
        </p:nvSpPr>
        <p:spPr>
          <a:xfrm>
            <a:off x="700406" y="4415156"/>
            <a:ext cx="5609588" cy="4183697"/>
          </a:xfrm>
          <a:prstGeom prst="rect">
            <a:avLst/>
          </a:prstGeom>
        </p:spPr>
        <p:txBody>
          <a:bodyPr vert="horz" lIns="91285" tIns="45642" rIns="91285" bIns="45642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6960798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07988" y="696913"/>
            <a:ext cx="6194425" cy="348456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700884" y="4415836"/>
            <a:ext cx="5608640" cy="4182661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Depressing but important.</a:t>
            </a:r>
            <a:r>
              <a:rPr lang="en-US" baseline="0" dirty="0"/>
              <a:t>  Members have all this information.  Most is from CBO.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C56F7E-F8C2-4A1D-BBFB-A6A3FE14817F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12288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07988" y="696913"/>
            <a:ext cx="6194425" cy="348456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647" y="4343446"/>
            <a:ext cx="5486713" cy="4114093"/>
          </a:xfrm>
          <a:prstGeom prst="rect">
            <a:avLst/>
          </a:prstGeom>
        </p:spPr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>
                <a:uFillTx/>
              </a:defRPr>
            </a:pPr>
            <a:r>
              <a:rPr lang="en-US" dirty="0">
                <a:uFillTx/>
              </a:rPr>
              <a:t>Why as %</a:t>
            </a:r>
            <a:r>
              <a:rPr lang="en-US" baseline="0" dirty="0">
                <a:uFillTx/>
              </a:rPr>
              <a:t> of GDP? Are deficits inherently bad? What’s the issue? (Interest) Did 2009 have a political impact? TEA. Note 10 years into future. In May 2019 was 4.3%! </a:t>
            </a:r>
            <a:endParaRPr lang="en-US" dirty="0">
              <a:uFillTx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C56F7E-F8C2-4A1D-BBFB-A6A3FE14817F}" type="slidenum">
              <a:rPr lang="en-US" smtClean="0">
                <a:uFillTx/>
              </a:rPr>
              <a:t>3</a:t>
            </a:fld>
            <a:endParaRPr lang="en-US">
              <a:uFillTx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>
          <a:xfrm>
            <a:off x="685647" y="4343446"/>
            <a:ext cx="5486713" cy="4114093"/>
          </a:xfrm>
          <a:prstGeom prst="rect">
            <a:avLst/>
          </a:prstGeom>
        </p:spPr>
        <p:txBody>
          <a:bodyPr>
            <a:normAutofit/>
          </a:bodyPr>
          <a:lstStyle/>
          <a:p>
            <a:pPr defTabSz="895773">
              <a:defRPr>
                <a:uFillTx/>
              </a:defRPr>
            </a:pPr>
            <a:r>
              <a:rPr lang="en-US" dirty="0">
                <a:uFillTx/>
              </a:rPr>
              <a:t>Giant ski slope</a:t>
            </a:r>
            <a:r>
              <a:rPr lang="en-US" baseline="0" dirty="0">
                <a:uFillTx/>
              </a:rPr>
              <a:t> of death! Not worse ever. Only from 44-50 was debt ever higher. Historical average is 42%. Historical average is 42%. In 06 35, in 12 70, now 78. Not war and not economic catastrophe, what is driving the problem? Outlay in 40 $9 b, 44 $90b, 48 $28 B, 62 $90 b.</a:t>
            </a:r>
            <a:endParaRPr lang="en-US" dirty="0">
              <a:uFillTx/>
            </a:endParaRPr>
          </a:p>
          <a:p>
            <a:endParaRPr dirty="0">
              <a:uFillTx/>
            </a:endParaRPr>
          </a:p>
        </p:txBody>
      </p:sp>
      <p:sp>
        <p:nvSpPr>
          <p:cNvPr id="3" name="Slide Image Placeholder 2"/>
          <p:cNvSpPr>
            <a:spLocks noGrp="1" noRot="1" noChangeAspect="1"/>
          </p:cNvSpPr>
          <p:nvPr>
            <p:ph type="sldImg"/>
          </p:nvPr>
        </p:nvSpPr>
        <p:spPr>
          <a:xfrm>
            <a:off x="407988" y="696913"/>
            <a:ext cx="6194425" cy="3484562"/>
          </a:xfr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>
          <a:xfrm>
            <a:off x="700884" y="4415836"/>
            <a:ext cx="5608640" cy="4182661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dirty="0"/>
              <a:t>Until recently, spend very low as % of overall economy</a:t>
            </a:r>
            <a:endParaRPr dirty="0"/>
          </a:p>
        </p:txBody>
      </p:sp>
      <p:sp>
        <p:nvSpPr>
          <p:cNvPr id="3" name="Slide Image Placeholder 2"/>
          <p:cNvSpPr>
            <a:spLocks noGrp="1" noRot="1" noChangeAspect="1"/>
          </p:cNvSpPr>
          <p:nvPr>
            <p:ph type="sldImg"/>
          </p:nvPr>
        </p:nvSpPr>
        <p:spPr>
          <a:xfrm>
            <a:off x="407988" y="696913"/>
            <a:ext cx="6194425" cy="3484562"/>
          </a:xfr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>
          <a:xfrm>
            <a:off x="700884" y="4415836"/>
            <a:ext cx="5608640" cy="4182661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dirty="0"/>
              <a:t>$800 hammers. But </a:t>
            </a:r>
            <a:r>
              <a:rPr lang="en-US" dirty="0" err="1"/>
              <a:t>def</a:t>
            </a:r>
            <a:r>
              <a:rPr lang="en-US" dirty="0"/>
              <a:t> spend also low.  Books</a:t>
            </a:r>
            <a:r>
              <a:rPr lang="en-US" baseline="0" dirty="0"/>
              <a:t> audit helpful</a:t>
            </a:r>
            <a:endParaRPr dirty="0"/>
          </a:p>
        </p:txBody>
      </p:sp>
      <p:sp>
        <p:nvSpPr>
          <p:cNvPr id="3" name="Slide Image Placeholder 2"/>
          <p:cNvSpPr>
            <a:spLocks noGrp="1" noRot="1" noChangeAspect="1"/>
          </p:cNvSpPr>
          <p:nvPr>
            <p:ph type="sldImg"/>
          </p:nvPr>
        </p:nvSpPr>
        <p:spPr>
          <a:xfrm>
            <a:off x="407988" y="696913"/>
            <a:ext cx="6194425" cy="3484562"/>
          </a:xfr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In last Obama budget FY22 (5 years out)</a:t>
            </a:r>
            <a:r>
              <a:rPr lang="en-US" baseline="0" dirty="0"/>
              <a:t> had discretionary at 13.7 and 10.0.  As percentage, discretionary spending is going up.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C56F7E-F8C2-4A1D-BBFB-A6A3FE14817F}" type="slidenum">
              <a:rPr lang="en-US" smtClean="0">
                <a:solidFill>
                  <a:prstClr val="black"/>
                </a:solidFill>
              </a:rPr>
              <a:pPr/>
              <a:t>12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23086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A73611-1CE8-458F-8EFD-2B6EDFD4A50E}" type="datetimeFigureOut">
              <a:rPr lang="en-US" smtClean="0"/>
              <a:t>11/16/2021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A2C51-0399-4101-BF2D-E899C096F0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8913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A73611-1CE8-458F-8EFD-2B6EDFD4A50E}" type="datetimeFigureOut">
              <a:rPr lang="en-US" smtClean="0"/>
              <a:t>11/16/2021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A2C51-0399-4101-BF2D-E899C096F0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55997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A73611-1CE8-458F-8EFD-2B6EDFD4A50E}" type="datetimeFigureOut">
              <a:rPr lang="en-US" smtClean="0"/>
              <a:t>11/16/2021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A2C51-0399-4101-BF2D-E899C096F0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93793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A73611-1CE8-458F-8EFD-2B6EDFD4A50E}" type="datetimeFigureOut">
              <a:rPr lang="en-US" smtClean="0"/>
              <a:t>11/16/2021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A2C51-0399-4101-BF2D-E899C096F0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18261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A73611-1CE8-458F-8EFD-2B6EDFD4A50E}" type="datetimeFigureOut">
              <a:rPr lang="en-US" smtClean="0"/>
              <a:t>11/16/2021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A2C51-0399-4101-BF2D-E899C096F0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11360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A73611-1CE8-458F-8EFD-2B6EDFD4A50E}" type="datetimeFigureOut">
              <a:rPr lang="en-US" smtClean="0"/>
              <a:t>11/16/2021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A2C51-0399-4101-BF2D-E899C096F0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53324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A73611-1CE8-458F-8EFD-2B6EDFD4A50E}" type="datetimeFigureOut">
              <a:rPr lang="en-US" smtClean="0"/>
              <a:t>11/16/2021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A2C51-0399-4101-BF2D-E899C096F0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75941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A73611-1CE8-458F-8EFD-2B6EDFD4A50E}" type="datetimeFigureOut">
              <a:rPr lang="en-US" smtClean="0"/>
              <a:t>11/16/2021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A2C51-0399-4101-BF2D-E899C096F0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09392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A73611-1CE8-458F-8EFD-2B6EDFD4A50E}" type="datetimeFigureOut">
              <a:rPr lang="en-US" smtClean="0"/>
              <a:t>11/16/2021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A2C51-0399-4101-BF2D-E899C096F0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84657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A73611-1CE8-458F-8EFD-2B6EDFD4A50E}" type="datetimeFigureOut">
              <a:rPr lang="en-US" smtClean="0"/>
              <a:t>11/16/2021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A2C51-0399-4101-BF2D-E899C096F0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4211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A73611-1CE8-458F-8EFD-2B6EDFD4A50E}" type="datetimeFigureOut">
              <a:rPr lang="en-US" smtClean="0"/>
              <a:t>11/16/2021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A2C51-0399-4101-BF2D-E899C096F0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09553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A73611-1CE8-458F-8EFD-2B6EDFD4A50E}" type="datetimeFigureOut">
              <a:rPr lang="en-US" smtClean="0"/>
              <a:t>11/16/2021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9A2C51-0399-4101-BF2D-E899C096F0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47287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4" Type="http://schemas.openxmlformats.org/officeDocument/2006/relationships/hyperlink" Target="https://comptroller.defense.gov/Portals/45/Documents/defbudget/fy2021/fy2021_Budget_Request_Overview_Book.pdf" TargetMode="Externa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33600" y="838201"/>
            <a:ext cx="7772400" cy="1470025"/>
          </a:xfrm>
        </p:spPr>
        <p:txBody>
          <a:bodyPr>
            <a:normAutofit/>
          </a:bodyPr>
          <a:lstStyle/>
          <a:p>
            <a:r>
              <a:rPr lang="en-US" dirty="0"/>
              <a:t>Congressional Briefing</a:t>
            </a:r>
            <a:br>
              <a:rPr lang="en-US" dirty="0"/>
            </a:br>
            <a:r>
              <a:rPr lang="en-US" dirty="0"/>
              <a:t>on the Budget Dilemma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895600" y="4343400"/>
            <a:ext cx="6400800" cy="1752600"/>
          </a:xfrm>
        </p:spPr>
        <p:txBody>
          <a:bodyPr>
            <a:normAutofit fontScale="70000" lnSpcReduction="20000"/>
          </a:bodyPr>
          <a:lstStyle/>
          <a:p>
            <a:r>
              <a:rPr lang="en-US" dirty="0"/>
              <a:t>Presented by</a:t>
            </a:r>
          </a:p>
          <a:p>
            <a:r>
              <a:rPr lang="en-US" dirty="0"/>
              <a:t>Mark Harkins, Senior Fellow</a:t>
            </a:r>
          </a:p>
          <a:p>
            <a:r>
              <a:rPr lang="en-US" dirty="0"/>
              <a:t>Government Affairs Institute </a:t>
            </a:r>
          </a:p>
          <a:p>
            <a:r>
              <a:rPr lang="en-US" dirty="0"/>
              <a:t>at Georgetown University</a:t>
            </a:r>
          </a:p>
          <a:p>
            <a:r>
              <a:rPr lang="en-US"/>
              <a:t>Mark.Harkins@georgetown.edu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4800600" y="2971801"/>
            <a:ext cx="2590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/>
              <a:t>Fall 2021</a:t>
            </a:r>
          </a:p>
        </p:txBody>
      </p:sp>
    </p:spTree>
    <p:extLst>
      <p:ext uri="{BB962C8B-B14F-4D97-AF65-F5344CB8AC3E}">
        <p14:creationId xmlns:p14="http://schemas.microsoft.com/office/powerpoint/2010/main" val="31724206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400" y="146823"/>
            <a:ext cx="8153400" cy="6385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9073971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2258" y="381000"/>
            <a:ext cx="8447484" cy="586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524000" y="6324601"/>
            <a:ext cx="9144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hlinkClick r:id="rId4"/>
              </a:rPr>
              <a:t>https://comptroller.defense.gov/Portals/45/Documents/defbudget/fy2021/fy2021_Budget_Request_Overview_Book.pdf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80150084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274638"/>
            <a:ext cx="8229600" cy="639762"/>
          </a:xfrm>
        </p:spPr>
        <p:txBody>
          <a:bodyPr>
            <a:normAutofit/>
          </a:bodyPr>
          <a:lstStyle/>
          <a:p>
            <a:r>
              <a:rPr lang="en-US" sz="2400" dirty="0"/>
              <a:t>Percentage Distribution of the Federal Budget Outlays 1965-2025</a:t>
            </a:r>
          </a:p>
        </p:txBody>
      </p:sp>
      <p:graphicFrame>
        <p:nvGraphicFramePr>
          <p:cNvPr id="4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20442882"/>
              </p:ext>
            </p:extLst>
          </p:nvPr>
        </p:nvGraphicFramePr>
        <p:xfrm>
          <a:off x="2209800" y="838200"/>
          <a:ext cx="7749930" cy="521166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838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57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7780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906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95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6813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7210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 dirty="0">
                          <a:effectLst/>
                        </a:rPr>
                        <a:t>YEAR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 dirty="0">
                          <a:effectLst/>
                        </a:rPr>
                        <a:t>MANDATORY</a:t>
                      </a:r>
                      <a:r>
                        <a:rPr lang="en-US" sz="1800" u="none" strike="noStrike" baseline="0" dirty="0">
                          <a:effectLst/>
                        </a:rPr>
                        <a:t> (including interest)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 dirty="0">
                          <a:effectLst/>
                        </a:rPr>
                        <a:t>DISCRETIONARY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NON-DEFENSE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 dirty="0">
                          <a:effectLst/>
                        </a:rPr>
                        <a:t>DEFENSE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DEF-NON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997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1965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34.2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65.8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22.6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43.2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20.6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997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1970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38.5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61.5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19.6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42.0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22.4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997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1975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52.5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47.5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21.2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26.4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5.2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8997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1980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53.2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46.8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24.0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22.8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/>
                        </a:rPr>
                        <a:t>-1.2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8997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1985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56.1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43.9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17.2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26.7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9.5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8997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1990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60.0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40.0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16.0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24.0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8.0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8997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 dirty="0">
                          <a:effectLst/>
                        </a:rPr>
                        <a:t>1995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 dirty="0">
                          <a:effectLst/>
                        </a:rPr>
                        <a:t>64.1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35.9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17.9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18.0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8997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 dirty="0">
                          <a:effectLst/>
                        </a:rPr>
                        <a:t>2000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 dirty="0">
                          <a:effectLst/>
                        </a:rPr>
                        <a:t>65.6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34.4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17.9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16.5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/>
                        </a:rPr>
                        <a:t>-1.4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8997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 dirty="0">
                          <a:effectLst/>
                        </a:rPr>
                        <a:t>2005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 dirty="0">
                          <a:effectLst/>
                        </a:rPr>
                        <a:t>60.8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39.2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19.2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20.0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0.8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8997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 dirty="0">
                          <a:effectLst/>
                        </a:rPr>
                        <a:t>2010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 dirty="0">
                          <a:effectLst/>
                        </a:rPr>
                        <a:t>61.0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39.0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19.0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19.9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8997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2015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71.0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29.0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15.9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15.8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/>
                        </a:rPr>
                        <a:t>-0.1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8997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2018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69.3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30.7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15.5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15.2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/>
                        </a:rPr>
                        <a:t>-0.3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8997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2019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69.9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30.1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14.9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15.2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0.3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8997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2020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75.2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24.8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13.9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10.9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-3.0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8997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2021 </a:t>
                      </a:r>
                      <a:r>
                        <a:rPr lang="en-US" sz="1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est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76.6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23.4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13.2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10.1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-3.1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42524767"/>
                  </a:ext>
                </a:extLst>
              </a:tr>
              <a:tr h="28997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2026 </a:t>
                      </a:r>
                      <a:r>
                        <a:rPr lang="en-US" sz="1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est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74.5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25.5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13.6</a:t>
                      </a:r>
                      <a:endParaRPr lang="en-US" sz="18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11.9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-1.7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3048000" y="6059256"/>
            <a:ext cx="3962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FY 21 Historical Tables Chart 8.3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519DB98-50E6-4761-94DA-78CDC7EE6112}"/>
              </a:ext>
            </a:extLst>
          </p:cNvPr>
          <p:cNvSpPr txBox="1"/>
          <p:nvPr/>
        </p:nvSpPr>
        <p:spPr>
          <a:xfrm>
            <a:off x="10134600" y="1828800"/>
            <a:ext cx="17526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President Trump’s last budget estimated defense at 2.8% HIGHER in FY25.</a:t>
            </a:r>
          </a:p>
          <a:p>
            <a:endParaRPr lang="en-US" dirty="0"/>
          </a:p>
          <a:p>
            <a:r>
              <a:rPr lang="en-US" dirty="0"/>
              <a:t>President Biden estimates 1.7% LOWER. </a:t>
            </a: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E455C684-CD56-45E1-9F1A-1A824B71DA0E}"/>
              </a:ext>
            </a:extLst>
          </p:cNvPr>
          <p:cNvCxnSpPr/>
          <p:nvPr/>
        </p:nvCxnSpPr>
        <p:spPr>
          <a:xfrm flipH="1">
            <a:off x="10134600" y="4876800"/>
            <a:ext cx="762000" cy="990600"/>
          </a:xfrm>
          <a:prstGeom prst="straightConnector1">
            <a:avLst/>
          </a:prstGeom>
          <a:ln w="412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4925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9628CE5F-2AEC-4082-B2B2-764B76FA2DB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76213"/>
            <a:ext cx="10010769" cy="5919788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3146B66-CF45-46EA-8906-A2B0F7C9F35B}"/>
              </a:ext>
            </a:extLst>
          </p:cNvPr>
          <p:cNvSpPr txBox="1"/>
          <p:nvPr/>
        </p:nvSpPr>
        <p:spPr>
          <a:xfrm>
            <a:off x="9906000" y="1828800"/>
            <a:ext cx="2057400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rgbClr val="FF0000"/>
                </a:solidFill>
              </a:rPr>
              <a:t>Note: Major portion of increased revenue is personal income tax increase in 2025</a:t>
            </a:r>
          </a:p>
          <a:p>
            <a:endParaRPr lang="en-US" dirty="0"/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252E6C0B-CD8D-466D-940C-3E833E9C06D8}"/>
              </a:ext>
            </a:extLst>
          </p:cNvPr>
          <p:cNvCxnSpPr>
            <a:cxnSpLocks/>
          </p:cNvCxnSpPr>
          <p:nvPr/>
        </p:nvCxnSpPr>
        <p:spPr>
          <a:xfrm flipH="1">
            <a:off x="6934200" y="1143000"/>
            <a:ext cx="3657600" cy="1828800"/>
          </a:xfrm>
          <a:prstGeom prst="straightConnector1">
            <a:avLst/>
          </a:prstGeom>
          <a:ln w="508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9492192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180D60-9481-47BD-BB85-F6159FEE0B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186559"/>
            <a:ext cx="10972800" cy="1143000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Tax revenue (% of GDP) - 2019</a:t>
            </a:r>
            <a:br>
              <a:rPr lang="en-US" b="1" dirty="0"/>
            </a:br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0122626-FD40-4B0B-96B6-47CED89C0D6E}"/>
              </a:ext>
            </a:extLst>
          </p:cNvPr>
          <p:cNvSpPr txBox="1"/>
          <p:nvPr/>
        </p:nvSpPr>
        <p:spPr>
          <a:xfrm>
            <a:off x="2751026" y="6302109"/>
            <a:ext cx="63627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https://www.oecd.org/tax/revenue-statistics-united-states.pdf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7AAF75D-ED8C-4566-89F0-DF5C2499993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9200" y="774272"/>
            <a:ext cx="9426353" cy="53895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101475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F192F4A-2484-4250-A1FD-7EAD21DD72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990600"/>
            <a:ext cx="10032739" cy="573931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49B0539-0D2C-4112-89B2-003BA0954519}"/>
              </a:ext>
            </a:extLst>
          </p:cNvPr>
          <p:cNvSpPr txBox="1"/>
          <p:nvPr/>
        </p:nvSpPr>
        <p:spPr>
          <a:xfrm>
            <a:off x="1714500" y="128083"/>
            <a:ext cx="8763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/>
              <a:t>Very Different Tax Structure</a:t>
            </a:r>
          </a:p>
        </p:txBody>
      </p:sp>
    </p:spTree>
    <p:extLst>
      <p:ext uri="{BB962C8B-B14F-4D97-AF65-F5344CB8AC3E}">
        <p14:creationId xmlns:p14="http://schemas.microsoft.com/office/powerpoint/2010/main" val="55765722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Debt Limit Increases – Recent History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8253" y="1143000"/>
            <a:ext cx="10254915" cy="5566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7075770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FF6FFC-8B6F-4C74-97CF-E166DEB81D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Inflation is </a:t>
            </a:r>
            <a:r>
              <a:rPr lang="en-US"/>
              <a:t>an Upper (or Downer)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95E12369-9859-460D-8FA7-50B050512E8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3418" y="1600200"/>
            <a:ext cx="7505163" cy="4525963"/>
          </a:xfrm>
        </p:spPr>
      </p:pic>
    </p:spTree>
    <p:extLst>
      <p:ext uri="{BB962C8B-B14F-4D97-AF65-F5344CB8AC3E}">
        <p14:creationId xmlns:p14="http://schemas.microsoft.com/office/powerpoint/2010/main" val="2978924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" y="0"/>
            <a:ext cx="9071773" cy="6836228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117511F-0875-4325-AB38-42D98DB7838F}"/>
              </a:ext>
            </a:extLst>
          </p:cNvPr>
          <p:cNvSpPr txBox="1"/>
          <p:nvPr/>
        </p:nvSpPr>
        <p:spPr>
          <a:xfrm>
            <a:off x="8991600" y="1371600"/>
            <a:ext cx="3200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rgbClr val="FF0000"/>
                </a:solidFill>
              </a:rPr>
              <a:t>Pre-COVID</a:t>
            </a:r>
            <a:r>
              <a:rPr lang="en-US" sz="4000" dirty="0"/>
              <a:t> </a:t>
            </a:r>
            <a:r>
              <a:rPr lang="en-US" sz="4000" dirty="0">
                <a:solidFill>
                  <a:srgbClr val="FF0000"/>
                </a:solidFill>
              </a:rPr>
              <a:t>19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4569E16-0EB0-481D-9BA2-B6DFD3EC41B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4233" y="0"/>
            <a:ext cx="9643533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D7EA3841-05AB-4427-9694-B3CB37B2F25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7737" y="238125"/>
            <a:ext cx="10296525" cy="6381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14286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5B9F556F-50BD-432A-AF4C-B2A823FC22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5178" y="0"/>
            <a:ext cx="912164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12774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D7F1DDF4-7A0A-4992-820F-DF0FBDC3510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2399" y="0"/>
            <a:ext cx="838720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10549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extBox 35"/>
          <p:cNvSpPr txBox="1">
            <a:spLocks/>
          </p:cNvSpPr>
          <p:nvPr/>
        </p:nvSpPr>
        <p:spPr>
          <a:xfrm>
            <a:off x="1523999" y="5791201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Old thinking: In 2034 debt would exceed record of 106% set in 1946.</a:t>
            </a:r>
          </a:p>
          <a:p>
            <a:pPr algn="ctr"/>
            <a:r>
              <a:rPr lang="en-US" dirty="0"/>
              <a:t>New Reality: In 2021 debt will be 108% of GDP setting a new record and be 195% in 2050.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EA70AD3-0C04-455C-8B67-5201A922645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00567" y="76200"/>
            <a:ext cx="8990865" cy="57150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ED85C2DD-089B-45B9-ADFB-E6E4E4A559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159" y="23648"/>
            <a:ext cx="7794462" cy="6858000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7949" y="1828800"/>
            <a:ext cx="4915814" cy="274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3075" y="5105400"/>
            <a:ext cx="4587446" cy="42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240" y="762000"/>
            <a:ext cx="4929116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8926180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242D8B3B-D279-46EE-BDE9-AA582A1BDC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2900" y="0"/>
            <a:ext cx="103461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470618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37469</TotalTime>
  <Words>484</Words>
  <Application>Microsoft Office PowerPoint</Application>
  <PresentationFormat>Widescreen</PresentationFormat>
  <Paragraphs>135</Paragraphs>
  <Slides>17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0" baseType="lpstr">
      <vt:lpstr>Arial</vt:lpstr>
      <vt:lpstr>Calibri</vt:lpstr>
      <vt:lpstr>Office Theme</vt:lpstr>
      <vt:lpstr>Congressional Briefing on the Budget Dilemma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Percentage Distribution of the Federal Budget Outlays 1965-2025</vt:lpstr>
      <vt:lpstr>PowerPoint Presentation</vt:lpstr>
      <vt:lpstr>Tax revenue (% of GDP) - 2019 </vt:lpstr>
      <vt:lpstr>PowerPoint Presentation</vt:lpstr>
      <vt:lpstr>Debt Limit Increases – Recent History</vt:lpstr>
      <vt:lpstr>Inflation is an Upper (or Downer)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Federal Budget Dilemma The New Congress for NASA JSC   April 6-7 2015</dc:title>
  <dc:creator>Ken Gold</dc:creator>
  <cp:lastModifiedBy>Mark Harkins</cp:lastModifiedBy>
  <cp:revision>291</cp:revision>
  <cp:lastPrinted>2020-02-21T16:36:14Z</cp:lastPrinted>
  <dcterms:created xsi:type="dcterms:W3CDTF">2015-04-03T12:41:38Z</dcterms:created>
  <dcterms:modified xsi:type="dcterms:W3CDTF">2021-11-16T13:30:44Z</dcterms:modified>
</cp:coreProperties>
</file>