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7" r:id="rId2"/>
    <p:sldId id="315" r:id="rId3"/>
    <p:sldId id="326" r:id="rId4"/>
    <p:sldId id="323" r:id="rId5"/>
    <p:sldId id="324" r:id="rId6"/>
    <p:sldId id="325" r:id="rId7"/>
    <p:sldId id="328" r:id="rId8"/>
    <p:sldId id="331" r:id="rId9"/>
    <p:sldId id="329" r:id="rId10"/>
    <p:sldId id="330" r:id="rId11"/>
    <p:sldId id="332" r:id="rId12"/>
    <p:sldId id="343" r:id="rId13"/>
    <p:sldId id="344" r:id="rId14"/>
    <p:sldId id="345" r:id="rId15"/>
    <p:sldId id="346" r:id="rId16"/>
    <p:sldId id="333" r:id="rId17"/>
    <p:sldId id="334" r:id="rId18"/>
    <p:sldId id="335" r:id="rId19"/>
    <p:sldId id="336" r:id="rId20"/>
    <p:sldId id="338" r:id="rId21"/>
    <p:sldId id="337" r:id="rId22"/>
    <p:sldId id="339" r:id="rId23"/>
    <p:sldId id="340" r:id="rId24"/>
    <p:sldId id="347" r:id="rId25"/>
    <p:sldId id="341" r:id="rId26"/>
    <p:sldId id="342" r:id="rId27"/>
    <p:sldId id="348" r:id="rId28"/>
    <p:sldId id="349" r:id="rId29"/>
    <p:sldId id="350" r:id="rId30"/>
    <p:sldId id="351" r:id="rId31"/>
    <p:sldId id="352" r:id="rId32"/>
    <p:sldId id="353" r:id="rId33"/>
    <p:sldId id="354" r:id="rId34"/>
    <p:sldId id="355" r:id="rId35"/>
    <p:sldId id="356" r:id="rId36"/>
    <p:sldId id="357" r:id="rId37"/>
    <p:sldId id="358" r:id="rId38"/>
    <p:sldId id="359" r:id="rId39"/>
    <p:sldId id="360" r:id="rId40"/>
    <p:sldId id="361" r:id="rId41"/>
    <p:sldId id="362" r:id="rId42"/>
  </p:sldIdLst>
  <p:sldSz cx="9144000" cy="6858000" type="screen4x3"/>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1" autoAdjust="0"/>
    <p:restoredTop sz="95498" autoAdjust="0"/>
  </p:normalViewPr>
  <p:slideViewPr>
    <p:cSldViewPr>
      <p:cViewPr varScale="1">
        <p:scale>
          <a:sx n="96" d="100"/>
          <a:sy n="96" d="100"/>
        </p:scale>
        <p:origin x="1138" y="6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idx="1"/>
          </p:nvPr>
        </p:nvSpPr>
        <p:spPr>
          <a:xfrm>
            <a:off x="3939466" y="0"/>
            <a:ext cx="3013763" cy="465455"/>
          </a:xfrm>
          <a:prstGeom prst="rect">
            <a:avLst/>
          </a:prstGeom>
        </p:spPr>
        <p:txBody>
          <a:bodyPr vert="horz" lIns="92930" tIns="46465" rIns="92930" bIns="46465" rtlCol="0"/>
          <a:lstStyle>
            <a:lvl1pPr algn="r">
              <a:defRPr sz="1200"/>
            </a:lvl1pPr>
          </a:lstStyle>
          <a:p>
            <a:fld id="{572876FD-C99C-487F-907E-83C576144206}" type="datetimeFigureOut">
              <a:rPr lang="en-US" smtClean="0"/>
              <a:t>11/22/2021</a:t>
            </a:fld>
            <a:endParaRPr lang="en-US"/>
          </a:p>
        </p:txBody>
      </p:sp>
      <p:sp>
        <p:nvSpPr>
          <p:cNvPr id="4" name="Slide Image Placeholder 3"/>
          <p:cNvSpPr>
            <a:spLocks noGrp="1" noRot="1" noChangeAspect="1"/>
          </p:cNvSpPr>
          <p:nvPr>
            <p:ph type="sldImg" idx="2"/>
          </p:nvPr>
        </p:nvSpPr>
        <p:spPr>
          <a:xfrm>
            <a:off x="1150938" y="698500"/>
            <a:ext cx="4652962" cy="3490913"/>
          </a:xfrm>
          <a:prstGeom prst="rect">
            <a:avLst/>
          </a:prstGeom>
          <a:noFill/>
          <a:ln w="12700">
            <a:solidFill>
              <a:prstClr val="black"/>
            </a:solidFill>
          </a:ln>
        </p:spPr>
        <p:txBody>
          <a:bodyPr vert="horz" lIns="92930" tIns="46465" rIns="92930" bIns="46465" rtlCol="0" anchor="ctr"/>
          <a:lstStyle/>
          <a:p>
            <a:endParaRPr lang="en-US"/>
          </a:p>
        </p:txBody>
      </p:sp>
      <p:sp>
        <p:nvSpPr>
          <p:cNvPr id="5" name="Notes Placeholder 4"/>
          <p:cNvSpPr>
            <a:spLocks noGrp="1"/>
          </p:cNvSpPr>
          <p:nvPr>
            <p:ph type="body" sz="quarter" idx="3"/>
          </p:nvPr>
        </p:nvSpPr>
        <p:spPr>
          <a:xfrm>
            <a:off x="695484" y="4421823"/>
            <a:ext cx="5563870" cy="4189095"/>
          </a:xfrm>
          <a:prstGeom prst="rect">
            <a:avLst/>
          </a:prstGeom>
        </p:spPr>
        <p:txBody>
          <a:bodyPr vert="horz" lIns="92930" tIns="46465" rIns="92930" bIns="4646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13763" cy="465455"/>
          </a:xfrm>
          <a:prstGeom prst="rect">
            <a:avLst/>
          </a:prstGeom>
        </p:spPr>
        <p:txBody>
          <a:bodyPr vert="horz" lIns="92930" tIns="46465" rIns="92930" bIns="46465" rtlCol="0" anchor="b"/>
          <a:lstStyle>
            <a:lvl1pPr algn="l">
              <a:defRPr sz="1200"/>
            </a:lvl1pPr>
          </a:lstStyle>
          <a:p>
            <a:endParaRPr lang="en-US"/>
          </a:p>
        </p:txBody>
      </p:sp>
      <p:sp>
        <p:nvSpPr>
          <p:cNvPr id="7" name="Slide Number Placeholder 6"/>
          <p:cNvSpPr>
            <a:spLocks noGrp="1"/>
          </p:cNvSpPr>
          <p:nvPr>
            <p:ph type="sldNum" sz="quarter" idx="5"/>
          </p:nvPr>
        </p:nvSpPr>
        <p:spPr>
          <a:xfrm>
            <a:off x="3939466" y="8842029"/>
            <a:ext cx="3013763" cy="465455"/>
          </a:xfrm>
          <a:prstGeom prst="rect">
            <a:avLst/>
          </a:prstGeom>
        </p:spPr>
        <p:txBody>
          <a:bodyPr vert="horz" lIns="92930" tIns="46465" rIns="92930" bIns="46465" rtlCol="0" anchor="b"/>
          <a:lstStyle>
            <a:lvl1pPr algn="r">
              <a:defRPr sz="1200"/>
            </a:lvl1pPr>
          </a:lstStyle>
          <a:p>
            <a:fld id="{5D0ECADD-9745-407F-A916-5072259B297D}" type="slidenum">
              <a:rPr lang="en-US" smtClean="0"/>
              <a:t>‹#›</a:t>
            </a:fld>
            <a:endParaRPr lang="en-US"/>
          </a:p>
        </p:txBody>
      </p:sp>
    </p:spTree>
    <p:extLst>
      <p:ext uri="{BB962C8B-B14F-4D97-AF65-F5344CB8AC3E}">
        <p14:creationId xmlns:p14="http://schemas.microsoft.com/office/powerpoint/2010/main" val="3423800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5329" y="4421870"/>
            <a:ext cx="5564188" cy="4188375"/>
          </a:xfrm>
          <a:prstGeom prst="rect">
            <a:avLst/>
          </a:prstGeom>
        </p:spPr>
        <p:txBody>
          <a:bodyPr/>
          <a:lstStyle/>
          <a:p>
            <a:r>
              <a:rPr lang="en-US" dirty="0"/>
              <a:t>Introduce myself?</a:t>
            </a:r>
          </a:p>
          <a:p>
            <a:endParaRPr lang="en-US" dirty="0"/>
          </a:p>
          <a:p>
            <a:r>
              <a:rPr lang="en-US" dirty="0"/>
              <a:t>Introduce GAI?</a:t>
            </a:r>
          </a:p>
          <a:p>
            <a:endParaRPr lang="en-US" dirty="0"/>
          </a:p>
          <a:p>
            <a:r>
              <a:rPr lang="en-US" b="1" dirty="0"/>
              <a:t>OVERVIEW</a:t>
            </a:r>
            <a:endParaRPr lang="en-US" dirty="0"/>
          </a:p>
          <a:p>
            <a:pPr lvl="0"/>
            <a:r>
              <a:rPr lang="en-US" b="1" dirty="0"/>
              <a:t>Talk about how we got here</a:t>
            </a:r>
            <a:endParaRPr lang="en-US" dirty="0"/>
          </a:p>
          <a:p>
            <a:pPr lvl="0"/>
            <a:r>
              <a:rPr lang="en-US" b="1" dirty="0"/>
              <a:t>Talk about five key dynamics of the 116</a:t>
            </a:r>
            <a:r>
              <a:rPr lang="en-US" b="1" baseline="30000" dirty="0"/>
              <a:t>th</a:t>
            </a:r>
            <a:r>
              <a:rPr lang="en-US" b="1" dirty="0"/>
              <a:t> Congress</a:t>
            </a:r>
            <a:endParaRPr lang="en-US" dirty="0"/>
          </a:p>
          <a:p>
            <a:pPr lvl="0"/>
            <a:r>
              <a:rPr lang="en-US" b="1" dirty="0"/>
              <a:t>Talk about where the 116</a:t>
            </a:r>
            <a:r>
              <a:rPr lang="en-US" b="1" baseline="30000" dirty="0"/>
              <a:t>th</a:t>
            </a:r>
            <a:r>
              <a:rPr lang="en-US" b="1" dirty="0"/>
              <a:t> Congress is headed</a:t>
            </a:r>
          </a:p>
          <a:p>
            <a:pPr lvl="0"/>
            <a:endParaRPr lang="en-US" b="1" dirty="0"/>
          </a:p>
          <a:p>
            <a:pPr lvl="0"/>
            <a:r>
              <a:rPr lang="en-US" b="1" dirty="0"/>
              <a:t>Paradox of the 116</a:t>
            </a:r>
            <a:r>
              <a:rPr lang="en-US" b="1" baseline="30000" dirty="0"/>
              <a:t>th</a:t>
            </a:r>
            <a:r>
              <a:rPr lang="en-US" b="1" dirty="0"/>
              <a:t> Congress --- by all accounts, it looked like it would be remembered for two things: impeachment, and passing almost no significant legislation. Instead, it’s going to be remembered for its response to a global pandemic, and passing some of the largest spending bills in American history.</a:t>
            </a:r>
            <a:endParaRPr lang="en-US" dirty="0"/>
          </a:p>
          <a:p>
            <a:endParaRPr lang="en-US" dirty="0"/>
          </a:p>
        </p:txBody>
      </p:sp>
      <p:sp>
        <p:nvSpPr>
          <p:cNvPr id="4" name="Slide Number Placeholder 3"/>
          <p:cNvSpPr>
            <a:spLocks noGrp="1"/>
          </p:cNvSpPr>
          <p:nvPr>
            <p:ph type="sldNum" sz="quarter" idx="10"/>
          </p:nvPr>
        </p:nvSpPr>
        <p:spPr/>
        <p:txBody>
          <a:bodyPr/>
          <a:lstStyle/>
          <a:p>
            <a:fld id="{96C56F7E-F8C2-4A1D-BBFB-A6A3FE14817F}" type="slidenum">
              <a:rPr lang="en-US" smtClean="0"/>
              <a:t>1</a:t>
            </a:fld>
            <a:endParaRPr lang="en-US"/>
          </a:p>
        </p:txBody>
      </p:sp>
    </p:spTree>
    <p:extLst>
      <p:ext uri="{BB962C8B-B14F-4D97-AF65-F5344CB8AC3E}">
        <p14:creationId xmlns:p14="http://schemas.microsoft.com/office/powerpoint/2010/main" val="1651228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10</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altLang="en-US" dirty="0"/>
              <a:t>OVERSIGHT</a:t>
            </a:r>
          </a:p>
          <a:p>
            <a:endParaRPr lang="en-US" altLang="en-US" dirty="0"/>
          </a:p>
          <a:p>
            <a:r>
              <a:rPr lang="en-US" altLang="en-US" dirty="0"/>
              <a:t>-CARES ACT?</a:t>
            </a:r>
          </a:p>
          <a:p>
            <a:endParaRPr lang="en-US" altLang="en-US" dirty="0"/>
          </a:p>
          <a:p>
            <a:endParaRPr lang="en-US" altLang="en-US" dirty="0"/>
          </a:p>
          <a:p>
            <a:r>
              <a:rPr lang="en-US" altLang="en-US" dirty="0"/>
              <a:t>-Select Committee in the House</a:t>
            </a:r>
          </a:p>
          <a:p>
            <a:endParaRPr lang="en-US" altLang="en-US" dirty="0"/>
          </a:p>
          <a:p>
            <a:endParaRPr lang="en-US" altLang="en-US" dirty="0"/>
          </a:p>
          <a:p>
            <a:r>
              <a:rPr lang="en-US" altLang="en-US" dirty="0"/>
              <a:t>-Role of the IGs should be heightened</a:t>
            </a:r>
          </a:p>
          <a:p>
            <a:endParaRPr lang="en-US" altLang="en-US" dirty="0"/>
          </a:p>
          <a:p>
            <a:endParaRPr lang="en-US" altLang="en-US" dirty="0"/>
          </a:p>
          <a:p>
            <a:r>
              <a:rPr lang="en-US" altLang="en-US" dirty="0"/>
              <a:t>-Congressional oversight capacity severely diminished</a:t>
            </a:r>
          </a:p>
          <a:p>
            <a:endParaRPr lang="en-US" altLang="en-US" dirty="0"/>
          </a:p>
          <a:p>
            <a:endParaRPr lang="en-US" altLang="en-US" dirty="0"/>
          </a:p>
          <a:p>
            <a:r>
              <a:rPr lang="en-US" altLang="en-US" dirty="0"/>
              <a:t>-Trump and IGs</a:t>
            </a:r>
          </a:p>
        </p:txBody>
      </p:sp>
    </p:spTree>
    <p:extLst>
      <p:ext uri="{BB962C8B-B14F-4D97-AF65-F5344CB8AC3E}">
        <p14:creationId xmlns:p14="http://schemas.microsoft.com/office/powerpoint/2010/main" val="2357218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5329" y="4421870"/>
            <a:ext cx="5564188" cy="4188375"/>
          </a:xfrm>
          <a:prstGeom prst="rect">
            <a:avLst/>
          </a:prstGeom>
        </p:spPr>
        <p:txBody>
          <a:bodyPr/>
          <a:lstStyle/>
          <a:p>
            <a:r>
              <a:rPr lang="en-US" dirty="0"/>
              <a:t>Introduce myself?</a:t>
            </a:r>
          </a:p>
          <a:p>
            <a:endParaRPr lang="en-US" dirty="0"/>
          </a:p>
          <a:p>
            <a:r>
              <a:rPr lang="en-US" dirty="0"/>
              <a:t>Introduce GAI?</a:t>
            </a:r>
          </a:p>
          <a:p>
            <a:endParaRPr lang="en-US" dirty="0"/>
          </a:p>
          <a:p>
            <a:r>
              <a:rPr lang="en-US" b="1" dirty="0"/>
              <a:t>OVERVIEW</a:t>
            </a:r>
            <a:endParaRPr lang="en-US" dirty="0"/>
          </a:p>
          <a:p>
            <a:pPr lvl="0"/>
            <a:r>
              <a:rPr lang="en-US" b="1" dirty="0"/>
              <a:t>Talk about how we got here</a:t>
            </a:r>
            <a:endParaRPr lang="en-US" dirty="0"/>
          </a:p>
          <a:p>
            <a:pPr lvl="0"/>
            <a:r>
              <a:rPr lang="en-US" b="1" dirty="0"/>
              <a:t>Talk about five key dynamics of the 116</a:t>
            </a:r>
            <a:r>
              <a:rPr lang="en-US" b="1" baseline="30000" dirty="0"/>
              <a:t>th</a:t>
            </a:r>
            <a:r>
              <a:rPr lang="en-US" b="1" dirty="0"/>
              <a:t> Congress</a:t>
            </a:r>
            <a:endParaRPr lang="en-US" dirty="0"/>
          </a:p>
          <a:p>
            <a:pPr lvl="0"/>
            <a:r>
              <a:rPr lang="en-US" b="1" dirty="0"/>
              <a:t>Talk about where the 116</a:t>
            </a:r>
            <a:r>
              <a:rPr lang="en-US" b="1" baseline="30000" dirty="0"/>
              <a:t>th</a:t>
            </a:r>
            <a:r>
              <a:rPr lang="en-US" b="1" dirty="0"/>
              <a:t> Congress is headed</a:t>
            </a:r>
          </a:p>
          <a:p>
            <a:pPr lvl="0"/>
            <a:endParaRPr lang="en-US" b="1" dirty="0"/>
          </a:p>
          <a:p>
            <a:pPr lvl="0"/>
            <a:r>
              <a:rPr lang="en-US" b="1" dirty="0"/>
              <a:t>Paradox of the 116</a:t>
            </a:r>
            <a:r>
              <a:rPr lang="en-US" b="1" baseline="30000" dirty="0"/>
              <a:t>th</a:t>
            </a:r>
            <a:r>
              <a:rPr lang="en-US" b="1" dirty="0"/>
              <a:t> Congress --- by all accounts, it looked like it would be remembered for two things: impeachment, and passing almost no significant legislation. Instead, it’s going to be remembered for its response to a global pandemic, and passing some of the largest spending bills in American history.</a:t>
            </a:r>
            <a:endParaRPr lang="en-US" dirty="0"/>
          </a:p>
          <a:p>
            <a:endParaRPr lang="en-US" dirty="0"/>
          </a:p>
        </p:txBody>
      </p:sp>
      <p:sp>
        <p:nvSpPr>
          <p:cNvPr id="4" name="Slide Number Placeholder 3"/>
          <p:cNvSpPr>
            <a:spLocks noGrp="1"/>
          </p:cNvSpPr>
          <p:nvPr>
            <p:ph type="sldNum" sz="quarter" idx="10"/>
          </p:nvPr>
        </p:nvSpPr>
        <p:spPr/>
        <p:txBody>
          <a:bodyPr/>
          <a:lstStyle/>
          <a:p>
            <a:fld id="{96C56F7E-F8C2-4A1D-BBFB-A6A3FE14817F}" type="slidenum">
              <a:rPr lang="en-US" smtClean="0"/>
              <a:t>11</a:t>
            </a:fld>
            <a:endParaRPr lang="en-US"/>
          </a:p>
        </p:txBody>
      </p:sp>
    </p:spTree>
    <p:extLst>
      <p:ext uri="{BB962C8B-B14F-4D97-AF65-F5344CB8AC3E}">
        <p14:creationId xmlns:p14="http://schemas.microsoft.com/office/powerpoint/2010/main" val="1651228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12</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The 2020 Election</a:t>
            </a:r>
            <a:endParaRPr lang="en-US" dirty="0"/>
          </a:p>
          <a:p>
            <a:pPr lvl="1"/>
            <a:r>
              <a:rPr lang="en-US" dirty="0"/>
              <a:t>In some ways, you can read the entire Congress as shaping up for an election</a:t>
            </a:r>
          </a:p>
          <a:p>
            <a:pPr lvl="1"/>
            <a:r>
              <a:rPr lang="en-US" dirty="0"/>
              <a:t>Parties try to hone message through legislation, oversight</a:t>
            </a:r>
          </a:p>
          <a:p>
            <a:pPr lvl="1"/>
            <a:r>
              <a:rPr lang="en-US" dirty="0"/>
              <a:t>The election will also structure votes, issue agenda, and politics of second session</a:t>
            </a:r>
          </a:p>
          <a:p>
            <a:pPr lvl="2"/>
            <a:r>
              <a:rPr lang="en-US" dirty="0"/>
              <a:t>This is normal, but the dynamic particulars this year important</a:t>
            </a:r>
          </a:p>
          <a:p>
            <a:pPr lvl="1"/>
            <a:r>
              <a:rPr lang="en-US" dirty="0"/>
              <a:t>Lots of Senators will be running for POTUS: Klobuchar, Booker, Gillibrand, Warren, Harris, Sanders Brown(?)</a:t>
            </a:r>
          </a:p>
          <a:p>
            <a:pPr lvl="2"/>
            <a:r>
              <a:rPr lang="en-US" dirty="0"/>
              <a:t>That moves agenda setting away from Congress</a:t>
            </a:r>
          </a:p>
          <a:p>
            <a:pPr lvl="2"/>
            <a:r>
              <a:rPr lang="en-US" dirty="0"/>
              <a:t>That also creates a lot of people who have specific national vote motivations</a:t>
            </a:r>
          </a:p>
          <a:p>
            <a:endParaRPr lang="en-US" altLang="en-US" dirty="0"/>
          </a:p>
        </p:txBody>
      </p:sp>
    </p:spTree>
    <p:extLst>
      <p:ext uri="{BB962C8B-B14F-4D97-AF65-F5344CB8AC3E}">
        <p14:creationId xmlns:p14="http://schemas.microsoft.com/office/powerpoint/2010/main" val="2489086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13</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dirty="0"/>
              <a:t>2018 elections: Historic in several ways</a:t>
            </a:r>
          </a:p>
          <a:p>
            <a:r>
              <a:rPr lang="en-US" dirty="0"/>
              <a:t>	Highest midterm turnout since 1914. </a:t>
            </a:r>
          </a:p>
          <a:p>
            <a:r>
              <a:rPr lang="en-US" dirty="0"/>
              <a:t>	Democrats won 8.6% of the popular vote</a:t>
            </a:r>
          </a:p>
          <a:p>
            <a:r>
              <a:rPr lang="en-US" dirty="0"/>
              <a:t> </a:t>
            </a:r>
          </a:p>
          <a:p>
            <a:r>
              <a:rPr lang="en-US" dirty="0"/>
              <a:t>First Congress to elect more than 100 women.</a:t>
            </a:r>
          </a:p>
          <a:p>
            <a:r>
              <a:rPr lang="en-US" dirty="0"/>
              <a:t>	35 Ds, 1 R.</a:t>
            </a:r>
          </a:p>
          <a:p>
            <a:r>
              <a:rPr lang="en-US" dirty="0"/>
              <a:t>	Average age of the House freshmen is 45. </a:t>
            </a:r>
          </a:p>
          <a:p>
            <a:r>
              <a:rPr lang="en-US" dirty="0"/>
              <a:t> </a:t>
            </a:r>
          </a:p>
          <a:p>
            <a:r>
              <a:rPr lang="en-US" dirty="0"/>
              <a:t>Midterms are bad years for presidents.</a:t>
            </a:r>
          </a:p>
          <a:p>
            <a:r>
              <a:rPr lang="en-US" dirty="0"/>
              <a:t> </a:t>
            </a:r>
          </a:p>
          <a:p>
            <a:r>
              <a:rPr lang="en-US" dirty="0"/>
              <a:t>House: Democrats picked up 42 seats. </a:t>
            </a:r>
          </a:p>
          <a:p>
            <a:pPr lvl="0"/>
            <a:r>
              <a:rPr lang="en-US" dirty="0"/>
              <a:t>235-199</a:t>
            </a:r>
          </a:p>
          <a:p>
            <a:pPr lvl="0"/>
            <a:r>
              <a:rPr lang="en-US" dirty="0"/>
              <a:t>More than 60% of Dems new to the majority</a:t>
            </a:r>
          </a:p>
          <a:p>
            <a:pPr lvl="0"/>
            <a:r>
              <a:rPr lang="en-US" dirty="0"/>
              <a:t>76% of Republicans new to the minority</a:t>
            </a:r>
          </a:p>
          <a:p>
            <a:pPr lvl="0"/>
            <a:r>
              <a:rPr lang="en-US" b="1" dirty="0"/>
              <a:t>New members</a:t>
            </a:r>
            <a:r>
              <a:rPr lang="en-US" dirty="0"/>
              <a:t>: 94.</a:t>
            </a:r>
          </a:p>
          <a:p>
            <a:r>
              <a:rPr lang="en-US" dirty="0"/>
              <a:t> </a:t>
            </a:r>
          </a:p>
          <a:p>
            <a:r>
              <a:rPr lang="en-US" dirty="0"/>
              <a:t>Senate: Republicans gained 4 (IN, ND, MO, FL). Democrats picked up 2 (NV, AZ). </a:t>
            </a:r>
          </a:p>
          <a:p>
            <a:pPr lvl="0"/>
            <a:r>
              <a:rPr lang="en-US" dirty="0"/>
              <a:t>Republicans had a Senate majority of 51-49. Probable 53-47 after Florida recount.</a:t>
            </a:r>
          </a:p>
          <a:p>
            <a:pPr lvl="0"/>
            <a:r>
              <a:rPr lang="en-US" dirty="0"/>
              <a:t>9 freshmen senators.</a:t>
            </a:r>
          </a:p>
          <a:p>
            <a:pPr lvl="1"/>
            <a:r>
              <a:rPr lang="en-US" dirty="0"/>
              <a:t>7 Rs – Blackburn, Braun (IN), Hawley (MO), Scott (FL), Kramer (ND), Romney. (McSally)</a:t>
            </a:r>
          </a:p>
          <a:p>
            <a:pPr lvl="1"/>
            <a:r>
              <a:rPr lang="en-US" dirty="0"/>
              <a:t>2 Ds – Rosen (NV), </a:t>
            </a:r>
            <a:r>
              <a:rPr lang="en-US" dirty="0" err="1"/>
              <a:t>Sinema</a:t>
            </a:r>
            <a:r>
              <a:rPr lang="en-US" dirty="0"/>
              <a:t> (AZ),  </a:t>
            </a:r>
          </a:p>
          <a:p>
            <a:r>
              <a:rPr lang="en-US" b="1" dirty="0"/>
              <a:t> </a:t>
            </a:r>
            <a:endParaRPr lang="en-US" sz="1100" dirty="0"/>
          </a:p>
          <a:p>
            <a:r>
              <a:rPr lang="en-US" b="1" dirty="0"/>
              <a:t>House Leadership races</a:t>
            </a:r>
            <a:endParaRPr lang="en-US" dirty="0"/>
          </a:p>
          <a:p>
            <a:pPr lvl="0"/>
            <a:r>
              <a:rPr lang="en-US" dirty="0"/>
              <a:t>Pelosi , Hoyer, Clyburn. P and H on top for 16 years. </a:t>
            </a:r>
          </a:p>
          <a:p>
            <a:pPr lvl="0"/>
            <a:r>
              <a:rPr lang="en-US" dirty="0"/>
              <a:t>Roughly 20 anti-Pelosi Democrats. Moulton, Cooper, Perlmutter, Foster, Lynch, etc. Several freshmen: Sherrill, Van Drew, Rose, Cunningham, etc.</a:t>
            </a:r>
          </a:p>
          <a:p>
            <a:pPr lvl="0"/>
            <a:r>
              <a:rPr lang="en-US" dirty="0"/>
              <a:t>12 voted for others. 3 voted present. Won with 220 votes.</a:t>
            </a:r>
          </a:p>
          <a:p>
            <a:pPr lvl="1"/>
            <a:r>
              <a:rPr lang="en-US" dirty="0"/>
              <a:t>Had to concede several things: subcommittee chair, bills on the floor, Select Committee on Modernization, Select Committee on Climate Change, Consent Calendar, motion to vacate the chair, proportional representation on A Committees.</a:t>
            </a:r>
          </a:p>
          <a:p>
            <a:pPr lvl="1"/>
            <a:r>
              <a:rPr lang="en-US" b="1" dirty="0"/>
              <a:t>Most important, term limit. </a:t>
            </a:r>
            <a:endParaRPr lang="en-US" dirty="0"/>
          </a:p>
          <a:p>
            <a:pPr lvl="2"/>
            <a:r>
              <a:rPr lang="en-US" dirty="0"/>
              <a:t>Steny and Clyburn against. </a:t>
            </a:r>
          </a:p>
          <a:p>
            <a:pPr lvl="1"/>
            <a:r>
              <a:rPr lang="en-US" dirty="0"/>
              <a:t>Average age of leadership: 79.</a:t>
            </a:r>
          </a:p>
          <a:p>
            <a:pPr lvl="1"/>
            <a:r>
              <a:rPr lang="en-US" dirty="0"/>
              <a:t>Average age of Democratic freshmen class? 45.</a:t>
            </a:r>
          </a:p>
          <a:p>
            <a:r>
              <a:rPr lang="en-US" dirty="0"/>
              <a:t> </a:t>
            </a:r>
          </a:p>
          <a:p>
            <a:r>
              <a:rPr lang="en-US" b="1" dirty="0"/>
              <a:t>Senate Leadership</a:t>
            </a:r>
            <a:endParaRPr lang="en-US" dirty="0"/>
          </a:p>
          <a:p>
            <a:pPr lvl="0"/>
            <a:r>
              <a:rPr lang="en-US" dirty="0"/>
              <a:t>Mostly the same</a:t>
            </a:r>
          </a:p>
          <a:p>
            <a:pPr lvl="0"/>
            <a:r>
              <a:rPr lang="en-US" dirty="0"/>
              <a:t>McConnell returns as Majority Leader; Thune as Majority Whip</a:t>
            </a:r>
          </a:p>
          <a:p>
            <a:pPr lvl="0"/>
            <a:r>
              <a:rPr lang="en-US" dirty="0"/>
              <a:t>Schumer as Minority Leader; Durbin as Minority Whip</a:t>
            </a:r>
          </a:p>
          <a:p>
            <a:pPr lvl="0"/>
            <a:r>
              <a:rPr lang="en-US" dirty="0"/>
              <a:t>53 majority</a:t>
            </a:r>
          </a:p>
          <a:p>
            <a:pPr lvl="0"/>
            <a:endParaRPr lang="en-US" dirty="0"/>
          </a:p>
          <a:p>
            <a:pPr lvl="1"/>
            <a:r>
              <a:rPr lang="en-US" dirty="0"/>
              <a:t>Post-election phase</a:t>
            </a:r>
          </a:p>
          <a:p>
            <a:pPr lvl="2"/>
            <a:r>
              <a:rPr lang="en-US" dirty="0"/>
              <a:t>CJR bill passes, Farm bill passes</a:t>
            </a:r>
          </a:p>
          <a:p>
            <a:pPr lvl="2"/>
            <a:r>
              <a:rPr lang="en-US" dirty="0"/>
              <a:t>Shutdown dynamic over appropriations</a:t>
            </a:r>
          </a:p>
          <a:p>
            <a:pPr lvl="0"/>
            <a:endParaRPr lang="en-US" dirty="0"/>
          </a:p>
          <a:p>
            <a:endParaRPr lang="en-US" altLang="en-US" dirty="0"/>
          </a:p>
        </p:txBody>
      </p:sp>
    </p:spTree>
    <p:extLst>
      <p:ext uri="{BB962C8B-B14F-4D97-AF65-F5344CB8AC3E}">
        <p14:creationId xmlns:p14="http://schemas.microsoft.com/office/powerpoint/2010/main" val="589305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14</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15</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25638688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16</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1192117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17</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20061611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18</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31232369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19</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4065193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20</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dirty="0"/>
              <a:t>2018 elections: Historic in several ways</a:t>
            </a:r>
          </a:p>
          <a:p>
            <a:r>
              <a:rPr lang="en-US" dirty="0"/>
              <a:t>	Highest midterm turnout since 1914. </a:t>
            </a:r>
          </a:p>
          <a:p>
            <a:r>
              <a:rPr lang="en-US" dirty="0"/>
              <a:t>	Democrats won 8.6% of the popular vote</a:t>
            </a:r>
          </a:p>
          <a:p>
            <a:r>
              <a:rPr lang="en-US" dirty="0"/>
              <a:t> </a:t>
            </a:r>
          </a:p>
          <a:p>
            <a:r>
              <a:rPr lang="en-US" dirty="0"/>
              <a:t>First Congress to elect more than 100 women.</a:t>
            </a:r>
          </a:p>
          <a:p>
            <a:r>
              <a:rPr lang="en-US" dirty="0"/>
              <a:t>	35 Ds, 1 R.</a:t>
            </a:r>
          </a:p>
          <a:p>
            <a:r>
              <a:rPr lang="en-US" dirty="0"/>
              <a:t>	Average age of the House freshmen is 45. </a:t>
            </a:r>
          </a:p>
          <a:p>
            <a:r>
              <a:rPr lang="en-US" dirty="0"/>
              <a:t> </a:t>
            </a:r>
          </a:p>
          <a:p>
            <a:r>
              <a:rPr lang="en-US" dirty="0"/>
              <a:t>Midterms are bad years for presidents.</a:t>
            </a:r>
          </a:p>
          <a:p>
            <a:r>
              <a:rPr lang="en-US" dirty="0"/>
              <a:t> </a:t>
            </a:r>
          </a:p>
          <a:p>
            <a:r>
              <a:rPr lang="en-US" dirty="0"/>
              <a:t>House: Democrats picked up 42 seats. </a:t>
            </a:r>
          </a:p>
          <a:p>
            <a:pPr lvl="0"/>
            <a:r>
              <a:rPr lang="en-US" dirty="0"/>
              <a:t>235-199</a:t>
            </a:r>
          </a:p>
          <a:p>
            <a:pPr lvl="0"/>
            <a:r>
              <a:rPr lang="en-US" dirty="0"/>
              <a:t>More than 60% of Dems new to the majority</a:t>
            </a:r>
          </a:p>
          <a:p>
            <a:pPr lvl="0"/>
            <a:r>
              <a:rPr lang="en-US" dirty="0"/>
              <a:t>76% of Republicans new to the minority</a:t>
            </a:r>
          </a:p>
          <a:p>
            <a:pPr lvl="0"/>
            <a:r>
              <a:rPr lang="en-US" b="1" dirty="0"/>
              <a:t>New members</a:t>
            </a:r>
            <a:r>
              <a:rPr lang="en-US" dirty="0"/>
              <a:t>: 94.</a:t>
            </a:r>
          </a:p>
          <a:p>
            <a:r>
              <a:rPr lang="en-US" dirty="0"/>
              <a:t> </a:t>
            </a:r>
          </a:p>
          <a:p>
            <a:r>
              <a:rPr lang="en-US" dirty="0"/>
              <a:t>Senate: Republicans gained 4 (IN, ND, MO, FL). Democrats picked up 2 (NV, AZ). </a:t>
            </a:r>
          </a:p>
          <a:p>
            <a:pPr lvl="0"/>
            <a:r>
              <a:rPr lang="en-US" dirty="0"/>
              <a:t>Republicans had a Senate majority of 51-49. Probable 53-47 after Florida recount.</a:t>
            </a:r>
          </a:p>
          <a:p>
            <a:pPr lvl="0"/>
            <a:r>
              <a:rPr lang="en-US" dirty="0"/>
              <a:t>9 freshmen senators.</a:t>
            </a:r>
          </a:p>
          <a:p>
            <a:pPr lvl="1"/>
            <a:r>
              <a:rPr lang="en-US" dirty="0"/>
              <a:t>7 Rs – Blackburn, Braun (IN), Hawley (MO), Scott (FL), Kramer (ND), Romney. (McSally)</a:t>
            </a:r>
          </a:p>
          <a:p>
            <a:pPr lvl="1"/>
            <a:r>
              <a:rPr lang="en-US" dirty="0"/>
              <a:t>2 Ds – Rosen (NV), </a:t>
            </a:r>
            <a:r>
              <a:rPr lang="en-US" dirty="0" err="1"/>
              <a:t>Sinema</a:t>
            </a:r>
            <a:r>
              <a:rPr lang="en-US" dirty="0"/>
              <a:t> (AZ),  </a:t>
            </a:r>
          </a:p>
          <a:p>
            <a:r>
              <a:rPr lang="en-US" b="1" dirty="0"/>
              <a:t> </a:t>
            </a:r>
            <a:endParaRPr lang="en-US" sz="1100" dirty="0"/>
          </a:p>
          <a:p>
            <a:r>
              <a:rPr lang="en-US" b="1" dirty="0"/>
              <a:t>House Leadership races</a:t>
            </a:r>
            <a:endParaRPr lang="en-US" dirty="0"/>
          </a:p>
          <a:p>
            <a:pPr lvl="0"/>
            <a:r>
              <a:rPr lang="en-US" dirty="0"/>
              <a:t>Pelosi , Hoyer, Clyburn. P and H on top for 16 years. </a:t>
            </a:r>
          </a:p>
          <a:p>
            <a:pPr lvl="0"/>
            <a:r>
              <a:rPr lang="en-US" dirty="0"/>
              <a:t>Roughly 20 anti-Pelosi Democrats. Moulton, Cooper, Perlmutter, Foster, Lynch, etc. Several freshmen: Sherrill, Van Drew, Rose, Cunningham, etc.</a:t>
            </a:r>
          </a:p>
          <a:p>
            <a:pPr lvl="0"/>
            <a:r>
              <a:rPr lang="en-US" dirty="0"/>
              <a:t>12 voted for others. 3 voted present. Won with 220 votes.</a:t>
            </a:r>
          </a:p>
          <a:p>
            <a:pPr lvl="1"/>
            <a:r>
              <a:rPr lang="en-US" dirty="0"/>
              <a:t>Had to concede several things: subcommittee chair, bills on the floor, Select Committee on Modernization, Select Committee on Climate Change, Consent Calendar, motion to vacate the chair, proportional representation on A Committees.</a:t>
            </a:r>
          </a:p>
          <a:p>
            <a:pPr lvl="1"/>
            <a:r>
              <a:rPr lang="en-US" b="1" dirty="0"/>
              <a:t>Most important, term limit. </a:t>
            </a:r>
            <a:endParaRPr lang="en-US" dirty="0"/>
          </a:p>
          <a:p>
            <a:pPr lvl="2"/>
            <a:r>
              <a:rPr lang="en-US" dirty="0"/>
              <a:t>Steny and Clyburn against. </a:t>
            </a:r>
          </a:p>
          <a:p>
            <a:pPr lvl="1"/>
            <a:r>
              <a:rPr lang="en-US" dirty="0"/>
              <a:t>Average age of leadership: 79.</a:t>
            </a:r>
          </a:p>
          <a:p>
            <a:pPr lvl="1"/>
            <a:r>
              <a:rPr lang="en-US" dirty="0"/>
              <a:t>Average age of Democratic freshmen class? 45.</a:t>
            </a:r>
          </a:p>
          <a:p>
            <a:r>
              <a:rPr lang="en-US" dirty="0"/>
              <a:t> </a:t>
            </a:r>
          </a:p>
          <a:p>
            <a:r>
              <a:rPr lang="en-US" b="1" dirty="0"/>
              <a:t>Senate Leadership</a:t>
            </a:r>
            <a:endParaRPr lang="en-US" dirty="0"/>
          </a:p>
          <a:p>
            <a:pPr lvl="0"/>
            <a:r>
              <a:rPr lang="en-US" dirty="0"/>
              <a:t>Mostly the same</a:t>
            </a:r>
          </a:p>
          <a:p>
            <a:pPr lvl="0"/>
            <a:r>
              <a:rPr lang="en-US" dirty="0"/>
              <a:t>McConnell returns as Majority Leader; Thune as Majority Whip</a:t>
            </a:r>
          </a:p>
          <a:p>
            <a:pPr lvl="0"/>
            <a:r>
              <a:rPr lang="en-US" dirty="0"/>
              <a:t>Schumer as Minority Leader; Durbin as Minority Whip</a:t>
            </a:r>
          </a:p>
          <a:p>
            <a:pPr lvl="0"/>
            <a:r>
              <a:rPr lang="en-US" dirty="0"/>
              <a:t>53 majority</a:t>
            </a:r>
          </a:p>
          <a:p>
            <a:pPr lvl="0"/>
            <a:endParaRPr lang="en-US" dirty="0"/>
          </a:p>
          <a:p>
            <a:pPr lvl="1"/>
            <a:r>
              <a:rPr lang="en-US" dirty="0"/>
              <a:t>Post-election phase</a:t>
            </a:r>
          </a:p>
          <a:p>
            <a:pPr lvl="2"/>
            <a:r>
              <a:rPr lang="en-US" dirty="0"/>
              <a:t>CJR bill passes, Farm bill passes</a:t>
            </a:r>
          </a:p>
          <a:p>
            <a:pPr lvl="2"/>
            <a:r>
              <a:rPr lang="en-US" dirty="0"/>
              <a:t>Shutdown dynamic over appropriations</a:t>
            </a:r>
          </a:p>
          <a:p>
            <a:pPr lvl="0"/>
            <a:endParaRPr lang="en-US" dirty="0"/>
          </a:p>
          <a:p>
            <a:endParaRPr lang="en-US" altLang="en-US" dirty="0"/>
          </a:p>
        </p:txBody>
      </p:sp>
    </p:spTree>
    <p:extLst>
      <p:ext uri="{BB962C8B-B14F-4D97-AF65-F5344CB8AC3E}">
        <p14:creationId xmlns:p14="http://schemas.microsoft.com/office/powerpoint/2010/main" val="1308079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21</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17810656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22</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dirty="0"/>
              <a:t>2018 elections: Historic in several ways</a:t>
            </a:r>
          </a:p>
          <a:p>
            <a:r>
              <a:rPr lang="en-US" dirty="0"/>
              <a:t>	Highest midterm turnout since 1914. </a:t>
            </a:r>
          </a:p>
          <a:p>
            <a:r>
              <a:rPr lang="en-US" dirty="0"/>
              <a:t>	Democrats won 8.6% of the popular vote</a:t>
            </a:r>
          </a:p>
          <a:p>
            <a:r>
              <a:rPr lang="en-US" dirty="0"/>
              <a:t> </a:t>
            </a:r>
          </a:p>
          <a:p>
            <a:r>
              <a:rPr lang="en-US" dirty="0"/>
              <a:t>First Congress to elect more than 100 women.</a:t>
            </a:r>
          </a:p>
          <a:p>
            <a:r>
              <a:rPr lang="en-US" dirty="0"/>
              <a:t>	35 Ds, 1 R.</a:t>
            </a:r>
          </a:p>
          <a:p>
            <a:r>
              <a:rPr lang="en-US" dirty="0"/>
              <a:t>	Average age of the House freshmen is 45. </a:t>
            </a:r>
          </a:p>
          <a:p>
            <a:r>
              <a:rPr lang="en-US" dirty="0"/>
              <a:t> </a:t>
            </a:r>
          </a:p>
          <a:p>
            <a:r>
              <a:rPr lang="en-US" dirty="0"/>
              <a:t>Midterms are bad years for presidents.</a:t>
            </a:r>
          </a:p>
          <a:p>
            <a:r>
              <a:rPr lang="en-US" dirty="0"/>
              <a:t> </a:t>
            </a:r>
          </a:p>
          <a:p>
            <a:r>
              <a:rPr lang="en-US" dirty="0"/>
              <a:t>House: Democrats picked up 42 seats. </a:t>
            </a:r>
          </a:p>
          <a:p>
            <a:pPr lvl="0"/>
            <a:r>
              <a:rPr lang="en-US" dirty="0"/>
              <a:t>235-199</a:t>
            </a:r>
          </a:p>
          <a:p>
            <a:pPr lvl="0"/>
            <a:r>
              <a:rPr lang="en-US" dirty="0"/>
              <a:t>More than 60% of Dems new to the majority</a:t>
            </a:r>
          </a:p>
          <a:p>
            <a:pPr lvl="0"/>
            <a:r>
              <a:rPr lang="en-US" dirty="0"/>
              <a:t>76% of Republicans new to the minority</a:t>
            </a:r>
          </a:p>
          <a:p>
            <a:pPr lvl="0"/>
            <a:r>
              <a:rPr lang="en-US" b="1" dirty="0"/>
              <a:t>New members</a:t>
            </a:r>
            <a:r>
              <a:rPr lang="en-US" dirty="0"/>
              <a:t>: 94.</a:t>
            </a:r>
          </a:p>
          <a:p>
            <a:r>
              <a:rPr lang="en-US" dirty="0"/>
              <a:t> </a:t>
            </a:r>
          </a:p>
          <a:p>
            <a:r>
              <a:rPr lang="en-US" dirty="0"/>
              <a:t>Senate: Republicans gained 4 (IN, ND, MO, FL). Democrats picked up 2 (NV, AZ). </a:t>
            </a:r>
          </a:p>
          <a:p>
            <a:pPr lvl="0"/>
            <a:r>
              <a:rPr lang="en-US" dirty="0"/>
              <a:t>Republicans had a Senate majority of 51-49. Probable 53-47 after Florida recount.</a:t>
            </a:r>
          </a:p>
          <a:p>
            <a:pPr lvl="0"/>
            <a:r>
              <a:rPr lang="en-US" dirty="0"/>
              <a:t>9 freshmen senators.</a:t>
            </a:r>
          </a:p>
          <a:p>
            <a:pPr lvl="1"/>
            <a:r>
              <a:rPr lang="en-US" dirty="0"/>
              <a:t>7 Rs – Blackburn, Braun (IN), Hawley (MO), Scott (FL), Kramer (ND), Romney. (McSally)</a:t>
            </a:r>
          </a:p>
          <a:p>
            <a:pPr lvl="1"/>
            <a:r>
              <a:rPr lang="en-US" dirty="0"/>
              <a:t>2 Ds – Rosen (NV), </a:t>
            </a:r>
            <a:r>
              <a:rPr lang="en-US" dirty="0" err="1"/>
              <a:t>Sinema</a:t>
            </a:r>
            <a:r>
              <a:rPr lang="en-US" dirty="0"/>
              <a:t> (AZ),  </a:t>
            </a:r>
          </a:p>
          <a:p>
            <a:r>
              <a:rPr lang="en-US" b="1" dirty="0"/>
              <a:t> </a:t>
            </a:r>
            <a:endParaRPr lang="en-US" sz="1100" dirty="0"/>
          </a:p>
          <a:p>
            <a:r>
              <a:rPr lang="en-US" b="1" dirty="0"/>
              <a:t>House Leadership races</a:t>
            </a:r>
            <a:endParaRPr lang="en-US" dirty="0"/>
          </a:p>
          <a:p>
            <a:pPr lvl="0"/>
            <a:r>
              <a:rPr lang="en-US" dirty="0"/>
              <a:t>Pelosi , Hoyer, Clyburn. P and H on top for 16 years. </a:t>
            </a:r>
          </a:p>
          <a:p>
            <a:pPr lvl="0"/>
            <a:r>
              <a:rPr lang="en-US" dirty="0"/>
              <a:t>Roughly 20 anti-Pelosi Democrats. Moulton, Cooper, Perlmutter, Foster, Lynch, etc. Several freshmen: Sherrill, Van Drew, Rose, Cunningham, etc.</a:t>
            </a:r>
          </a:p>
          <a:p>
            <a:pPr lvl="0"/>
            <a:r>
              <a:rPr lang="en-US" dirty="0"/>
              <a:t>12 voted for others. 3 voted present. Won with 220 votes.</a:t>
            </a:r>
          </a:p>
          <a:p>
            <a:pPr lvl="1"/>
            <a:r>
              <a:rPr lang="en-US" dirty="0"/>
              <a:t>Had to concede several things: subcommittee chair, bills on the floor, Select Committee on Modernization, Select Committee on Climate Change, Consent Calendar, motion to vacate the chair, proportional representation on A Committees.</a:t>
            </a:r>
          </a:p>
          <a:p>
            <a:pPr lvl="1"/>
            <a:r>
              <a:rPr lang="en-US" b="1" dirty="0"/>
              <a:t>Most important, term limit. </a:t>
            </a:r>
            <a:endParaRPr lang="en-US" dirty="0"/>
          </a:p>
          <a:p>
            <a:pPr lvl="2"/>
            <a:r>
              <a:rPr lang="en-US" dirty="0"/>
              <a:t>Steny and Clyburn against. </a:t>
            </a:r>
          </a:p>
          <a:p>
            <a:pPr lvl="1"/>
            <a:r>
              <a:rPr lang="en-US" dirty="0"/>
              <a:t>Average age of leadership: 79.</a:t>
            </a:r>
          </a:p>
          <a:p>
            <a:pPr lvl="1"/>
            <a:r>
              <a:rPr lang="en-US" dirty="0"/>
              <a:t>Average age of Democratic freshmen class? 45.</a:t>
            </a:r>
          </a:p>
          <a:p>
            <a:r>
              <a:rPr lang="en-US" dirty="0"/>
              <a:t> </a:t>
            </a:r>
          </a:p>
          <a:p>
            <a:r>
              <a:rPr lang="en-US" b="1" dirty="0"/>
              <a:t>Senate Leadership</a:t>
            </a:r>
            <a:endParaRPr lang="en-US" dirty="0"/>
          </a:p>
          <a:p>
            <a:pPr lvl="0"/>
            <a:r>
              <a:rPr lang="en-US" dirty="0"/>
              <a:t>Mostly the same</a:t>
            </a:r>
          </a:p>
          <a:p>
            <a:pPr lvl="0"/>
            <a:r>
              <a:rPr lang="en-US" dirty="0"/>
              <a:t>McConnell returns as Majority Leader; Thune as Majority Whip</a:t>
            </a:r>
          </a:p>
          <a:p>
            <a:pPr lvl="0"/>
            <a:r>
              <a:rPr lang="en-US" dirty="0"/>
              <a:t>Schumer as Minority Leader; Durbin as Minority Whip</a:t>
            </a:r>
          </a:p>
          <a:p>
            <a:pPr lvl="0"/>
            <a:r>
              <a:rPr lang="en-US" dirty="0"/>
              <a:t>53 majority</a:t>
            </a:r>
          </a:p>
          <a:p>
            <a:pPr lvl="0"/>
            <a:endParaRPr lang="en-US" dirty="0"/>
          </a:p>
          <a:p>
            <a:pPr lvl="1"/>
            <a:r>
              <a:rPr lang="en-US" dirty="0"/>
              <a:t>Post-election phase</a:t>
            </a:r>
          </a:p>
          <a:p>
            <a:pPr lvl="2"/>
            <a:r>
              <a:rPr lang="en-US" dirty="0"/>
              <a:t>CJR bill passes, Farm bill passes</a:t>
            </a:r>
          </a:p>
          <a:p>
            <a:pPr lvl="2"/>
            <a:r>
              <a:rPr lang="en-US" dirty="0"/>
              <a:t>Shutdown dynamic over appropriations</a:t>
            </a:r>
          </a:p>
          <a:p>
            <a:pPr lvl="0"/>
            <a:endParaRPr lang="en-US" dirty="0"/>
          </a:p>
          <a:p>
            <a:endParaRPr lang="en-US" altLang="en-US" dirty="0"/>
          </a:p>
        </p:txBody>
      </p:sp>
    </p:spTree>
    <p:extLst>
      <p:ext uri="{BB962C8B-B14F-4D97-AF65-F5344CB8AC3E}">
        <p14:creationId xmlns:p14="http://schemas.microsoft.com/office/powerpoint/2010/main" val="5046908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23</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24040574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24</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Divided Government</a:t>
            </a:r>
            <a:endParaRPr lang="en-US" dirty="0"/>
          </a:p>
          <a:p>
            <a:pPr lvl="1"/>
            <a:r>
              <a:rPr lang="en-US" dirty="0"/>
              <a:t>Not your father’s divided government</a:t>
            </a:r>
          </a:p>
          <a:p>
            <a:pPr lvl="2"/>
            <a:r>
              <a:rPr lang="en-US" dirty="0"/>
              <a:t>This is divided *Congress*</a:t>
            </a:r>
          </a:p>
          <a:p>
            <a:pPr lvl="1"/>
            <a:r>
              <a:rPr lang="en-US" dirty="0"/>
              <a:t>Don’t expect much legislation; but do expect chambers to go it alone on unilateral items</a:t>
            </a:r>
          </a:p>
          <a:p>
            <a:pPr lvl="2"/>
            <a:r>
              <a:rPr lang="en-US" dirty="0"/>
              <a:t>House can do investigations unilaterally</a:t>
            </a:r>
          </a:p>
          <a:p>
            <a:pPr lvl="2"/>
            <a:r>
              <a:rPr lang="en-US" dirty="0"/>
              <a:t>Senate can confirm presidential nominations</a:t>
            </a:r>
          </a:p>
          <a:p>
            <a:pPr lvl="1"/>
            <a:r>
              <a:rPr lang="en-US" dirty="0"/>
              <a:t>Procedural tools unlikely to be available for partisan majoritarian action</a:t>
            </a:r>
          </a:p>
          <a:p>
            <a:pPr lvl="2"/>
            <a:r>
              <a:rPr lang="en-US" dirty="0"/>
              <a:t>Expect either gridlock or compromise; you won’t get party-line actions</a:t>
            </a:r>
          </a:p>
          <a:p>
            <a:endParaRPr lang="en-US" altLang="en-US" dirty="0"/>
          </a:p>
        </p:txBody>
      </p:sp>
    </p:spTree>
    <p:extLst>
      <p:ext uri="{BB962C8B-B14F-4D97-AF65-F5344CB8AC3E}">
        <p14:creationId xmlns:p14="http://schemas.microsoft.com/office/powerpoint/2010/main" val="3569268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25</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dirty="0"/>
              <a:t>2018 elections: Historic in several ways</a:t>
            </a:r>
          </a:p>
          <a:p>
            <a:r>
              <a:rPr lang="en-US" dirty="0"/>
              <a:t>	Highest midterm turnout since 1914. </a:t>
            </a:r>
          </a:p>
          <a:p>
            <a:r>
              <a:rPr lang="en-US" dirty="0"/>
              <a:t>	Democrats won 8.6% of the popular vote</a:t>
            </a:r>
          </a:p>
          <a:p>
            <a:r>
              <a:rPr lang="en-US" dirty="0"/>
              <a:t> </a:t>
            </a:r>
          </a:p>
          <a:p>
            <a:r>
              <a:rPr lang="en-US" dirty="0"/>
              <a:t>First Congress to elect more than 100 women.</a:t>
            </a:r>
          </a:p>
          <a:p>
            <a:r>
              <a:rPr lang="en-US" dirty="0"/>
              <a:t>	35 Ds, 1 R.</a:t>
            </a:r>
          </a:p>
          <a:p>
            <a:r>
              <a:rPr lang="en-US" dirty="0"/>
              <a:t>	Average age of the House freshmen is 45. </a:t>
            </a:r>
          </a:p>
          <a:p>
            <a:r>
              <a:rPr lang="en-US" dirty="0"/>
              <a:t> </a:t>
            </a:r>
          </a:p>
          <a:p>
            <a:r>
              <a:rPr lang="en-US" dirty="0"/>
              <a:t>Midterms are bad years for presidents.</a:t>
            </a:r>
          </a:p>
          <a:p>
            <a:r>
              <a:rPr lang="en-US" dirty="0"/>
              <a:t> </a:t>
            </a:r>
          </a:p>
          <a:p>
            <a:r>
              <a:rPr lang="en-US" dirty="0"/>
              <a:t>House: Democrats picked up 42 seats. </a:t>
            </a:r>
          </a:p>
          <a:p>
            <a:pPr lvl="0"/>
            <a:r>
              <a:rPr lang="en-US" dirty="0"/>
              <a:t>235-199</a:t>
            </a:r>
          </a:p>
          <a:p>
            <a:pPr lvl="0"/>
            <a:r>
              <a:rPr lang="en-US" dirty="0"/>
              <a:t>More than 60% of Dems new to the majority</a:t>
            </a:r>
          </a:p>
          <a:p>
            <a:pPr lvl="0"/>
            <a:r>
              <a:rPr lang="en-US" dirty="0"/>
              <a:t>76% of Republicans new to the minority</a:t>
            </a:r>
          </a:p>
          <a:p>
            <a:pPr lvl="0"/>
            <a:r>
              <a:rPr lang="en-US" b="1" dirty="0"/>
              <a:t>New members</a:t>
            </a:r>
            <a:r>
              <a:rPr lang="en-US" dirty="0"/>
              <a:t>: 94.</a:t>
            </a:r>
          </a:p>
          <a:p>
            <a:r>
              <a:rPr lang="en-US" dirty="0"/>
              <a:t> </a:t>
            </a:r>
          </a:p>
          <a:p>
            <a:r>
              <a:rPr lang="en-US" dirty="0"/>
              <a:t>Senate: Republicans gained 4 (IN, ND, MO, FL). Democrats picked up 2 (NV, AZ). </a:t>
            </a:r>
          </a:p>
          <a:p>
            <a:pPr lvl="0"/>
            <a:r>
              <a:rPr lang="en-US" dirty="0"/>
              <a:t>Republicans had a Senate majority of 51-49. Probable 53-47 after Florida recount.</a:t>
            </a:r>
          </a:p>
          <a:p>
            <a:pPr lvl="0"/>
            <a:r>
              <a:rPr lang="en-US" dirty="0"/>
              <a:t>9 freshmen senators.</a:t>
            </a:r>
          </a:p>
          <a:p>
            <a:pPr lvl="1"/>
            <a:r>
              <a:rPr lang="en-US" dirty="0"/>
              <a:t>7 Rs – Blackburn, Braun (IN), Hawley (MO), Scott (FL), Kramer (ND), Romney. (McSally)</a:t>
            </a:r>
          </a:p>
          <a:p>
            <a:pPr lvl="1"/>
            <a:r>
              <a:rPr lang="en-US" dirty="0"/>
              <a:t>2 Ds – Rosen (NV), </a:t>
            </a:r>
            <a:r>
              <a:rPr lang="en-US" dirty="0" err="1"/>
              <a:t>Sinema</a:t>
            </a:r>
            <a:r>
              <a:rPr lang="en-US" dirty="0"/>
              <a:t> (AZ),  </a:t>
            </a:r>
          </a:p>
          <a:p>
            <a:r>
              <a:rPr lang="en-US" b="1" dirty="0"/>
              <a:t> </a:t>
            </a:r>
            <a:endParaRPr lang="en-US" sz="1100" dirty="0"/>
          </a:p>
          <a:p>
            <a:r>
              <a:rPr lang="en-US" b="1" dirty="0"/>
              <a:t>House Leadership races</a:t>
            </a:r>
            <a:endParaRPr lang="en-US" dirty="0"/>
          </a:p>
          <a:p>
            <a:pPr lvl="0"/>
            <a:r>
              <a:rPr lang="en-US" dirty="0"/>
              <a:t>Pelosi , Hoyer, Clyburn. P and H on top for 16 years. </a:t>
            </a:r>
          </a:p>
          <a:p>
            <a:pPr lvl="0"/>
            <a:r>
              <a:rPr lang="en-US" dirty="0"/>
              <a:t>Roughly 20 anti-Pelosi Democrats. Moulton, Cooper, Perlmutter, Foster, Lynch, etc. Several freshmen: Sherrill, Van Drew, Rose, Cunningham, etc.</a:t>
            </a:r>
          </a:p>
          <a:p>
            <a:pPr lvl="0"/>
            <a:r>
              <a:rPr lang="en-US" dirty="0"/>
              <a:t>12 voted for others. 3 voted present. Won with 220 votes.</a:t>
            </a:r>
          </a:p>
          <a:p>
            <a:pPr lvl="1"/>
            <a:r>
              <a:rPr lang="en-US" dirty="0"/>
              <a:t>Had to concede several things: subcommittee chair, bills on the floor, Select Committee on Modernization, Select Committee on Climate Change, Consent Calendar, motion to vacate the chair, proportional representation on A Committees.</a:t>
            </a:r>
          </a:p>
          <a:p>
            <a:pPr lvl="1"/>
            <a:r>
              <a:rPr lang="en-US" b="1" dirty="0"/>
              <a:t>Most important, term limit. </a:t>
            </a:r>
            <a:endParaRPr lang="en-US" dirty="0"/>
          </a:p>
          <a:p>
            <a:pPr lvl="2"/>
            <a:r>
              <a:rPr lang="en-US" dirty="0"/>
              <a:t>Steny and Clyburn against. </a:t>
            </a:r>
          </a:p>
          <a:p>
            <a:pPr lvl="1"/>
            <a:r>
              <a:rPr lang="en-US" dirty="0"/>
              <a:t>Average age of leadership: 79.</a:t>
            </a:r>
          </a:p>
          <a:p>
            <a:pPr lvl="1"/>
            <a:r>
              <a:rPr lang="en-US" dirty="0"/>
              <a:t>Average age of Democratic freshmen class? 45.</a:t>
            </a:r>
          </a:p>
          <a:p>
            <a:r>
              <a:rPr lang="en-US" dirty="0"/>
              <a:t> </a:t>
            </a:r>
          </a:p>
          <a:p>
            <a:r>
              <a:rPr lang="en-US" b="1" dirty="0"/>
              <a:t>Senate Leadership</a:t>
            </a:r>
            <a:endParaRPr lang="en-US" dirty="0"/>
          </a:p>
          <a:p>
            <a:pPr lvl="0"/>
            <a:r>
              <a:rPr lang="en-US" dirty="0"/>
              <a:t>Mostly the same</a:t>
            </a:r>
          </a:p>
          <a:p>
            <a:pPr lvl="0"/>
            <a:r>
              <a:rPr lang="en-US" dirty="0"/>
              <a:t>McConnell returns as Majority Leader; Thune as Majority Whip</a:t>
            </a:r>
          </a:p>
          <a:p>
            <a:pPr lvl="0"/>
            <a:r>
              <a:rPr lang="en-US" dirty="0"/>
              <a:t>Schumer as Minority Leader; Durbin as Minority Whip</a:t>
            </a:r>
          </a:p>
          <a:p>
            <a:pPr lvl="0"/>
            <a:r>
              <a:rPr lang="en-US" dirty="0"/>
              <a:t>53 majority</a:t>
            </a:r>
          </a:p>
          <a:p>
            <a:pPr lvl="0"/>
            <a:endParaRPr lang="en-US" dirty="0"/>
          </a:p>
          <a:p>
            <a:pPr lvl="1"/>
            <a:r>
              <a:rPr lang="en-US" dirty="0"/>
              <a:t>Post-election phase</a:t>
            </a:r>
          </a:p>
          <a:p>
            <a:pPr lvl="2"/>
            <a:r>
              <a:rPr lang="en-US" dirty="0"/>
              <a:t>CJR bill passes, Farm bill passes</a:t>
            </a:r>
          </a:p>
          <a:p>
            <a:pPr lvl="2"/>
            <a:r>
              <a:rPr lang="en-US" dirty="0"/>
              <a:t>Shutdown dynamic over appropriations</a:t>
            </a:r>
          </a:p>
          <a:p>
            <a:pPr lvl="0"/>
            <a:endParaRPr lang="en-US" dirty="0"/>
          </a:p>
          <a:p>
            <a:endParaRPr lang="en-US" altLang="en-US" dirty="0"/>
          </a:p>
        </p:txBody>
      </p:sp>
    </p:spTree>
    <p:extLst>
      <p:ext uri="{BB962C8B-B14F-4D97-AF65-F5344CB8AC3E}">
        <p14:creationId xmlns:p14="http://schemas.microsoft.com/office/powerpoint/2010/main" val="40049901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26</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39716101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27</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1"/>
            <a:r>
              <a:rPr lang="en-US" b="1" dirty="0"/>
              <a:t>Congress is more polarized by party/ideology than at any time since the civil war</a:t>
            </a:r>
          </a:p>
          <a:p>
            <a:pPr lvl="2"/>
            <a:r>
              <a:rPr lang="en-US" dirty="0"/>
              <a:t>There is not only no overlap between parties ideologically, there is a huge gap now</a:t>
            </a:r>
          </a:p>
          <a:p>
            <a:pPr lvl="2"/>
            <a:r>
              <a:rPr lang="en-US" dirty="0"/>
              <a:t>You simply can’t count on votes from the other party for partisan legislation</a:t>
            </a:r>
          </a:p>
          <a:p>
            <a:pPr lvl="2"/>
            <a:r>
              <a:rPr lang="en-US" dirty="0"/>
              <a:t>Attracting votes from across the aisle is extremely difficult</a:t>
            </a:r>
          </a:p>
          <a:p>
            <a:pPr lvl="0"/>
            <a:endParaRPr lang="en-US" b="1" dirty="0"/>
          </a:p>
          <a:p>
            <a:pPr lvl="0"/>
            <a:endParaRPr lang="en-US" b="1" dirty="0"/>
          </a:p>
          <a:p>
            <a:pPr lvl="0"/>
            <a:r>
              <a:rPr lang="en-US" b="1" dirty="0"/>
              <a:t>Factions within both parties, and the effect on leadership</a:t>
            </a:r>
            <a:endParaRPr lang="en-US" dirty="0"/>
          </a:p>
          <a:p>
            <a:pPr lvl="1"/>
            <a:r>
              <a:rPr lang="en-US" dirty="0"/>
              <a:t>Democrats in the House have an array of ideological positions</a:t>
            </a:r>
          </a:p>
          <a:p>
            <a:pPr lvl="2"/>
            <a:r>
              <a:rPr lang="en-US" dirty="0"/>
              <a:t>Seats won from the GOP tend to be swing suburban districts</a:t>
            </a:r>
          </a:p>
          <a:p>
            <a:pPr lvl="2"/>
            <a:r>
              <a:rPr lang="en-US" dirty="0"/>
              <a:t>But leftward shift among Dems replacing safe-seat Dems</a:t>
            </a:r>
          </a:p>
          <a:p>
            <a:pPr lvl="1"/>
            <a:r>
              <a:rPr lang="en-US" dirty="0"/>
              <a:t>Freshmen voices are louder than usual </a:t>
            </a:r>
          </a:p>
          <a:p>
            <a:pPr lvl="2"/>
            <a:r>
              <a:rPr lang="en-US" dirty="0"/>
              <a:t>AOC and others are using modern tools of power to press case</a:t>
            </a:r>
          </a:p>
          <a:p>
            <a:pPr lvl="2"/>
            <a:r>
              <a:rPr lang="en-US" dirty="0"/>
              <a:t>Leadership can’t ignore them as easily as in the past</a:t>
            </a:r>
          </a:p>
          <a:p>
            <a:pPr lvl="1"/>
            <a:r>
              <a:rPr lang="en-US" dirty="0"/>
              <a:t>House GOP will be more unified (opposition always is), but McConnell may have some issues</a:t>
            </a:r>
          </a:p>
          <a:p>
            <a:pPr lvl="2"/>
            <a:r>
              <a:rPr lang="en-US" dirty="0"/>
              <a:t>Gardner, McSally, Collins, Tillis; Romney, Alexander</a:t>
            </a:r>
          </a:p>
          <a:p>
            <a:endParaRPr lang="en-US" altLang="en-US" dirty="0"/>
          </a:p>
          <a:p>
            <a:pPr lvl="0"/>
            <a:r>
              <a:rPr lang="en-US" b="1" dirty="0"/>
              <a:t>This leaves us to the agenda, and agenda setting</a:t>
            </a:r>
            <a:endParaRPr lang="en-US" dirty="0"/>
          </a:p>
          <a:p>
            <a:pPr lvl="1"/>
            <a:r>
              <a:rPr lang="en-US" dirty="0"/>
              <a:t>GOP doesn’t have agenda setting control in the 116</a:t>
            </a:r>
            <a:r>
              <a:rPr lang="en-US" baseline="30000" dirty="0"/>
              <a:t>th</a:t>
            </a:r>
            <a:r>
              <a:rPr lang="en-US" dirty="0"/>
              <a:t> Congress; issues formally will be brought by Dems</a:t>
            </a:r>
          </a:p>
          <a:p>
            <a:pPr lvl="2"/>
            <a:r>
              <a:rPr lang="en-US" dirty="0"/>
              <a:t>Will this get the WH more involved?</a:t>
            </a:r>
          </a:p>
          <a:p>
            <a:pPr lvl="2"/>
            <a:r>
              <a:rPr lang="en-US" dirty="0"/>
              <a:t>Will this keep the GOP from being able to dominate GOP policy</a:t>
            </a:r>
          </a:p>
          <a:p>
            <a:pPr lvl="1"/>
            <a:r>
              <a:rPr lang="en-US" dirty="0"/>
              <a:t>What is the agenda?</a:t>
            </a:r>
          </a:p>
          <a:p>
            <a:pPr lvl="2"/>
            <a:r>
              <a:rPr lang="en-US" dirty="0"/>
              <a:t>Must-pass items: FY2020 </a:t>
            </a:r>
            <a:r>
              <a:rPr lang="en-US" dirty="0" err="1"/>
              <a:t>approprs</a:t>
            </a:r>
            <a:r>
              <a:rPr lang="en-US" dirty="0"/>
              <a:t>/CR, debt limit increase, BCA caps increase</a:t>
            </a:r>
          </a:p>
          <a:p>
            <a:pPr lvl="2"/>
            <a:r>
              <a:rPr lang="en-US" dirty="0"/>
              <a:t>Will pass items: NDAA, small stuff</a:t>
            </a:r>
          </a:p>
          <a:p>
            <a:pPr lvl="2"/>
            <a:r>
              <a:rPr lang="en-US" dirty="0"/>
              <a:t>Fights: everything lese</a:t>
            </a:r>
          </a:p>
          <a:p>
            <a:pPr lvl="1"/>
            <a:r>
              <a:rPr lang="en-US" b="1" dirty="0"/>
              <a:t>Senate legislative priorities</a:t>
            </a:r>
            <a:r>
              <a:rPr lang="en-US" dirty="0"/>
              <a:t>.</a:t>
            </a:r>
          </a:p>
          <a:p>
            <a:pPr lvl="0"/>
            <a:r>
              <a:rPr lang="en-US" dirty="0"/>
              <a:t>Largely tax legislation</a:t>
            </a:r>
          </a:p>
          <a:p>
            <a:pPr lvl="1"/>
            <a:r>
              <a:rPr lang="en-US" dirty="0"/>
              <a:t>Normally done through expedited process. </a:t>
            </a:r>
          </a:p>
          <a:p>
            <a:pPr lvl="1"/>
            <a:r>
              <a:rPr lang="en-US" dirty="0"/>
              <a:t>2017, Senate ignored filibuster: CRA, judges, exec branch, reconciliation</a:t>
            </a:r>
          </a:p>
          <a:p>
            <a:pPr lvl="0"/>
            <a:r>
              <a:rPr lang="en-US" dirty="0"/>
              <a:t>But with no budget, there is no non-filibuster stuff.</a:t>
            </a:r>
          </a:p>
          <a:p>
            <a:pPr lvl="1"/>
            <a:r>
              <a:rPr lang="en-US" dirty="0"/>
              <a:t>7 most conservative Democrats: Manchin, </a:t>
            </a:r>
            <a:r>
              <a:rPr lang="en-US" dirty="0" err="1"/>
              <a:t>Sinema</a:t>
            </a:r>
            <a:r>
              <a:rPr lang="en-US" dirty="0"/>
              <a:t>, Jones, King, Carper, Tester, Bennet, Warner. </a:t>
            </a:r>
          </a:p>
          <a:p>
            <a:pPr lvl="1"/>
            <a:r>
              <a:rPr lang="en-US" dirty="0"/>
              <a:t>Not going to get many</a:t>
            </a:r>
          </a:p>
          <a:p>
            <a:pPr lvl="0"/>
            <a:r>
              <a:rPr lang="en-US" dirty="0"/>
              <a:t>McConnell will play a lot of defense, and a lot of judges and nominees.</a:t>
            </a:r>
          </a:p>
          <a:p>
            <a:pPr lvl="1"/>
            <a:r>
              <a:rPr lang="en-US" dirty="0"/>
              <a:t>Block minority attempts to govern</a:t>
            </a:r>
          </a:p>
          <a:p>
            <a:pPr lvl="2"/>
            <a:r>
              <a:rPr lang="en-US" dirty="0"/>
              <a:t>Struggled with Yemen vote; CRA legislation to repeal new net neutrality rule</a:t>
            </a:r>
          </a:p>
          <a:p>
            <a:pPr lvl="1"/>
            <a:r>
              <a:rPr lang="en-US" b="1" dirty="0"/>
              <a:t>House legislative priorities</a:t>
            </a:r>
            <a:endParaRPr lang="en-US" dirty="0"/>
          </a:p>
          <a:p>
            <a:pPr lvl="3"/>
            <a:r>
              <a:rPr lang="en-US" dirty="0"/>
              <a:t>Voting rights/democracy bill</a:t>
            </a:r>
          </a:p>
          <a:p>
            <a:pPr lvl="3"/>
            <a:r>
              <a:rPr lang="en-US" dirty="0"/>
              <a:t>Healthcare legislation</a:t>
            </a:r>
          </a:p>
          <a:p>
            <a:pPr lvl="3"/>
            <a:r>
              <a:rPr lang="en-US" dirty="0"/>
              <a:t>Gun control legislation</a:t>
            </a:r>
          </a:p>
          <a:p>
            <a:pPr lvl="3"/>
            <a:r>
              <a:rPr lang="en-US" dirty="0"/>
              <a:t>Infrastructure investment</a:t>
            </a:r>
          </a:p>
          <a:p>
            <a:pPr lvl="3"/>
            <a:r>
              <a:rPr lang="en-US" dirty="0"/>
              <a:t>Prescription drug bills</a:t>
            </a:r>
          </a:p>
          <a:p>
            <a:endParaRPr lang="en-US" altLang="en-US" dirty="0"/>
          </a:p>
        </p:txBody>
      </p:sp>
    </p:spTree>
    <p:extLst>
      <p:ext uri="{BB962C8B-B14F-4D97-AF65-F5344CB8AC3E}">
        <p14:creationId xmlns:p14="http://schemas.microsoft.com/office/powerpoint/2010/main" val="34143274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28</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dirty="0"/>
              <a:t>In response to the global coronavirus pandemic, three major bills were passed by Congress and signed into law by President Trump in March. On March 6, the president signed into law </a:t>
            </a:r>
            <a:r>
              <a:rPr lang="en-US" u="sng" dirty="0">
                <a:hlinkClick r:id="rId3"/>
              </a:rPr>
              <a:t>H.R.6074</a:t>
            </a:r>
            <a:r>
              <a:rPr lang="en-US" dirty="0"/>
              <a:t>, an $8.3 billion supplemental appropriations bill, mostly aimed at providing additional funding for the Department of Health and Human Services to combat coronavirus. On March 18, Congress passed and the president signed </a:t>
            </a:r>
            <a:r>
              <a:rPr lang="en-US" u="sng" dirty="0">
                <a:hlinkClick r:id="rId3"/>
              </a:rPr>
              <a:t>H.R.6201</a:t>
            </a:r>
            <a:r>
              <a:rPr lang="en-US" dirty="0"/>
              <a:t>, a second supplemental that provided further emergency funding and included provisions requiring paid sick leave, increased unemployment benefits, and free testing for the disease. Finally, this past Friday Congress approved </a:t>
            </a:r>
            <a:r>
              <a:rPr lang="en-US" u="sng" dirty="0">
                <a:hlinkClick r:id="rId3"/>
              </a:rPr>
              <a:t>H.R.748</a:t>
            </a:r>
            <a:r>
              <a:rPr lang="en-US" dirty="0"/>
              <a:t>, a $2.2 </a:t>
            </a:r>
            <a:r>
              <a:rPr lang="en-US" i="1" dirty="0"/>
              <a:t>trillion </a:t>
            </a:r>
            <a:r>
              <a:rPr lang="en-US" dirty="0"/>
              <a:t>general relief and economic stimulus package for individuals and businesses. </a:t>
            </a:r>
          </a:p>
          <a:p>
            <a:r>
              <a:rPr lang="en-US" dirty="0"/>
              <a:t>What does this flurry of action tell us about Congress?</a:t>
            </a:r>
          </a:p>
          <a:p>
            <a:r>
              <a:rPr lang="en-US" b="1" dirty="0"/>
              <a:t>First, Congress is capable of acting quickly and decisively in a crisis</a:t>
            </a:r>
            <a:r>
              <a:rPr lang="en-US" dirty="0"/>
              <a:t>. Perhaps the most common analysis of the 116</a:t>
            </a:r>
            <a:r>
              <a:rPr lang="en-US" baseline="30000" dirty="0"/>
              <a:t>th</a:t>
            </a:r>
            <a:r>
              <a:rPr lang="en-US" dirty="0"/>
              <a:t> Congress—right up until the pandemic—was that divided government was producing very little substantive legislation. As of March 1, only 116 public laws had been enacted this Congress, and </a:t>
            </a:r>
            <a:r>
              <a:rPr lang="en-US" u="sng" dirty="0">
                <a:hlinkClick r:id="rId3"/>
              </a:rPr>
              <a:t>close to half of them</a:t>
            </a:r>
            <a:r>
              <a:rPr lang="en-US" dirty="0"/>
              <a:t> were non-controversial legislation like the renaming of post offices.  </a:t>
            </a:r>
          </a:p>
          <a:p>
            <a:r>
              <a:rPr lang="en-US" dirty="0"/>
              <a:t>The consensus view was that partisanship was preventing bi-cameral work on anything except must-pass appropriations bills. In the meantime, each chamber was resorting to unilateral activities unrelated to lawmaking. The House was focused on executive branch oversight; the Senate on confirming judicial nominations.</a:t>
            </a:r>
          </a:p>
          <a:p>
            <a:r>
              <a:rPr lang="en-US" dirty="0"/>
              <a:t>Congressional action in </a:t>
            </a:r>
            <a:r>
              <a:rPr lang="en-US" u="sng" dirty="0">
                <a:hlinkClick r:id="rId3"/>
              </a:rPr>
              <a:t>response</a:t>
            </a:r>
            <a:r>
              <a:rPr lang="en-US" dirty="0"/>
              <a:t> to the pandemic, however, has been quick, overwhelming, and bipartisan. All three bills passed both chambers with supermajorities from both parties supporting them. </a:t>
            </a:r>
          </a:p>
          <a:p>
            <a:r>
              <a:rPr lang="en-US" dirty="0"/>
              <a:t>Furthermore, the development of the bills has reflected congressional leadership on the issue. It is a common view that in crises, legislative authority must give way to executive power, which has the natural advantages of unitary decision-making and dispatch. </a:t>
            </a:r>
          </a:p>
          <a:p>
            <a:r>
              <a:rPr lang="en-US" dirty="0"/>
              <a:t>But the federal pandemic response has, to date, largely been driven by Congress. Many of the president’s policy proposals—both in substance (</a:t>
            </a:r>
            <a:r>
              <a:rPr lang="en-US" u="sng" dirty="0">
                <a:hlinkClick r:id="rId3"/>
              </a:rPr>
              <a:t>payroll tax cut</a:t>
            </a:r>
            <a:r>
              <a:rPr lang="en-US" dirty="0"/>
              <a:t>) and scope (initial $2.5B supplemental funding request)—have been ignored, and negotiations had a tri-party character, with House, Senate, and administration officials hammering out deals, at the Capitol. </a:t>
            </a:r>
          </a:p>
          <a:p>
            <a:r>
              <a:rPr lang="en-US" b="1" dirty="0"/>
              <a:t>Second, legislative politics, even in a crisis, will often be messy.</a:t>
            </a:r>
            <a:r>
              <a:rPr lang="en-US" dirty="0"/>
              <a:t> Even when it acts quickly in response to a crisis, congressional action is still going to reflect the legislative realities of collective decision-making. This was on full display in March. </a:t>
            </a:r>
          </a:p>
          <a:p>
            <a:r>
              <a:rPr lang="en-US" dirty="0"/>
              <a:t>Party leaders bickered publicly about what did and did not belong in the bills. Individual Representatives complained about being shut out of the process. Interest-groups jockeyed to influence provisions that affected their members. And Senators in both parties threatened to hold up the legislation indefinitely until their demands were met.</a:t>
            </a:r>
          </a:p>
          <a:p>
            <a:r>
              <a:rPr lang="en-US" dirty="0"/>
              <a:t>For many people—pundits and citizens alike—this behavior seemed unbecoming, an indication that Congress was not up to the task of a serious response to a global crisis. But that mostly reflected a misunderstanding of why we value legislative governance.</a:t>
            </a:r>
          </a:p>
          <a:p>
            <a:r>
              <a:rPr lang="en-US" dirty="0"/>
              <a:t> It’s true that if you don’t want public bickering or the airing of provincial concerns or the pursuit of narrow interests to be part of the lawmaking process, it would probably be more satisfying if Congress simply delegated authority to the executive branch and let the president govern. </a:t>
            </a:r>
          </a:p>
          <a:p>
            <a:r>
              <a:rPr lang="en-US" dirty="0"/>
              <a:t>But that strategy would sacrifice the three key advantages of legislative governance. First, diversity of opinion. The collective may not always be wiser than the individual, but it usually is, and that’s because individuals have blind-spots. Legislatures by their very nature capture wider points of view than unitary executive leaders. </a:t>
            </a:r>
          </a:p>
          <a:p>
            <a:r>
              <a:rPr lang="en-US" dirty="0"/>
              <a:t>Second, representation. Local communities matter, and legislatures ensure that their voices are heard in policy debates that might otherwise center too much on the overall national impact. And finally, deliberation. Policy ideas are tested in a legislature and cannot pass without facing a full public cross-examination by their opponents. </a:t>
            </a:r>
          </a:p>
          <a:p>
            <a:r>
              <a:rPr lang="en-US" b="1" dirty="0"/>
              <a:t>Finally, a viral pandemic poses unique challenges for Congress.</a:t>
            </a:r>
            <a:r>
              <a:rPr lang="en-US" dirty="0"/>
              <a:t>  A legislature is inherently a collection of people who must interact. When the public health response to a pandemic requires the isolation of people with the virus and the social distancing of the healthy, the day-to-day workings of Congress themselves become a danger to the members. </a:t>
            </a:r>
          </a:p>
          <a:p>
            <a:r>
              <a:rPr lang="en-US" dirty="0"/>
              <a:t>Congress responded initially to this threat in March by first closing the public galleries in the House and Senate, and later closing the entire Capitol complex to the public, allowing only Members and staff inside the buildings. </a:t>
            </a:r>
          </a:p>
          <a:p>
            <a:r>
              <a:rPr lang="en-US" dirty="0"/>
              <a:t>After several Representatives and Senators tested positive for the coronavirus, members in both chambers began proactively isolating themselves from their colleagues, and Senators were urged to not congregate in the well of the Senate. When the House returned to Washington last Friday to pass the third relief measure, some members sat in the gallery to maintain distance between themselves.</a:t>
            </a:r>
          </a:p>
          <a:p>
            <a:r>
              <a:rPr lang="en-US" dirty="0"/>
              <a:t>A fierce debate has opened over whether Congress should go further, perhaps by instituting provisions that allow for remote voting by Members who are in isolation and should not be on the chamber floors, or even by allowing Congress to meet completely </a:t>
            </a:r>
            <a:r>
              <a:rPr lang="en-US" u="sng" dirty="0">
                <a:hlinkClick r:id="rId3"/>
              </a:rPr>
              <a:t>remotely</a:t>
            </a:r>
            <a:r>
              <a:rPr lang="en-US" dirty="0"/>
              <a:t>, with all members voting from their districts.</a:t>
            </a:r>
          </a:p>
          <a:p>
            <a:r>
              <a:rPr lang="en-US" dirty="0"/>
              <a:t>Several bills have been introduced by Members to implement such remote voting, but thus far congressional leaders have resisted the idea. There are certainly </a:t>
            </a:r>
            <a:r>
              <a:rPr lang="en-US" u="sng" dirty="0">
                <a:hlinkClick r:id="rId3"/>
              </a:rPr>
              <a:t>drawbacks</a:t>
            </a:r>
            <a:r>
              <a:rPr lang="en-US" dirty="0"/>
              <a:t>; remote voting almost certainly increases the power of the leaders over individual members, and perhaps also the president if Congress becomes out-of-sight, out-of-mind in DC. </a:t>
            </a:r>
          </a:p>
          <a:p>
            <a:r>
              <a:rPr lang="en-US" dirty="0"/>
              <a:t>But if the alternative becomes a legislature that can’t function effectively because a large number of members are either sick or won’t risk assembling in Washington, Congress may have no choice but to implement rules that provide for decentralized decision-making.</a:t>
            </a:r>
          </a:p>
          <a:p>
            <a:r>
              <a:rPr lang="en-US" dirty="0"/>
              <a:t>The shape of things to come is likely to continue with these congressional lawmaking trends: faster, volatile, and novel, to meet the demands of a pandemic.  All eyes are on Washington.</a:t>
            </a:r>
          </a:p>
          <a:p>
            <a:endParaRPr lang="en-US" altLang="en-US" dirty="0"/>
          </a:p>
        </p:txBody>
      </p:sp>
    </p:spTree>
    <p:extLst>
      <p:ext uri="{BB962C8B-B14F-4D97-AF65-F5344CB8AC3E}">
        <p14:creationId xmlns:p14="http://schemas.microsoft.com/office/powerpoint/2010/main" val="24792741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29</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dirty="0"/>
              <a:t>In response to the global coronavirus pandemic, three major bills were passed by Congress and signed into law by President Trump in March. On March 6, the president signed into law </a:t>
            </a:r>
            <a:r>
              <a:rPr lang="en-US" u="sng" dirty="0">
                <a:hlinkClick r:id="rId3"/>
              </a:rPr>
              <a:t>H.R.6074</a:t>
            </a:r>
            <a:r>
              <a:rPr lang="en-US" dirty="0"/>
              <a:t>, an $8.3 billion supplemental appropriations bill, mostly aimed at providing additional funding for the Department of Health and Human Services to combat coronavirus. On March 18, Congress passed and the president signed </a:t>
            </a:r>
            <a:r>
              <a:rPr lang="en-US" u="sng" dirty="0">
                <a:hlinkClick r:id="rId3"/>
              </a:rPr>
              <a:t>H.R.6201</a:t>
            </a:r>
            <a:r>
              <a:rPr lang="en-US" dirty="0"/>
              <a:t>, a second supplemental that provided further emergency funding and included provisions requiring paid sick leave, increased unemployment benefits, and free testing for the disease. Finally, this past Friday Congress approved </a:t>
            </a:r>
            <a:r>
              <a:rPr lang="en-US" u="sng" dirty="0">
                <a:hlinkClick r:id="rId3"/>
              </a:rPr>
              <a:t>H.R.748</a:t>
            </a:r>
            <a:r>
              <a:rPr lang="en-US" dirty="0"/>
              <a:t>, a $2.2 </a:t>
            </a:r>
            <a:r>
              <a:rPr lang="en-US" i="1" dirty="0"/>
              <a:t>trillion </a:t>
            </a:r>
            <a:r>
              <a:rPr lang="en-US" dirty="0"/>
              <a:t>general relief and economic stimulus package for individuals and businesses. </a:t>
            </a:r>
          </a:p>
          <a:p>
            <a:r>
              <a:rPr lang="en-US" dirty="0"/>
              <a:t>What does this flurry of action tell us about Congress?</a:t>
            </a:r>
          </a:p>
          <a:p>
            <a:r>
              <a:rPr lang="en-US" b="1" dirty="0"/>
              <a:t>First, Congress is capable of acting quickly and decisively in a crisis</a:t>
            </a:r>
            <a:r>
              <a:rPr lang="en-US" dirty="0"/>
              <a:t>. Perhaps the most common analysis of the 116</a:t>
            </a:r>
            <a:r>
              <a:rPr lang="en-US" baseline="30000" dirty="0"/>
              <a:t>th</a:t>
            </a:r>
            <a:r>
              <a:rPr lang="en-US" dirty="0"/>
              <a:t> Congress—right up until the pandemic—was that divided government was producing very little substantive legislation. As of March 1, only 116 public laws had been enacted this Congress, and </a:t>
            </a:r>
            <a:r>
              <a:rPr lang="en-US" u="sng" dirty="0">
                <a:hlinkClick r:id="rId3"/>
              </a:rPr>
              <a:t>close to half of them</a:t>
            </a:r>
            <a:r>
              <a:rPr lang="en-US" dirty="0"/>
              <a:t> were non-controversial legislation like the renaming of post offices.  </a:t>
            </a:r>
          </a:p>
          <a:p>
            <a:r>
              <a:rPr lang="en-US" dirty="0"/>
              <a:t>The consensus view was that partisanship was preventing bi-cameral work on anything except must-pass appropriations bills. In the meantime, each chamber was resorting to unilateral activities unrelated to lawmaking. The House was focused on executive branch oversight; the Senate on confirming judicial nominations.</a:t>
            </a:r>
          </a:p>
          <a:p>
            <a:r>
              <a:rPr lang="en-US" dirty="0"/>
              <a:t>Congressional action in </a:t>
            </a:r>
            <a:r>
              <a:rPr lang="en-US" u="sng" dirty="0">
                <a:hlinkClick r:id="rId3"/>
              </a:rPr>
              <a:t>response</a:t>
            </a:r>
            <a:r>
              <a:rPr lang="en-US" dirty="0"/>
              <a:t> to the pandemic, however, has been quick, overwhelming, and bipartisan. All three bills passed both chambers with supermajorities from both parties supporting them. </a:t>
            </a:r>
          </a:p>
          <a:p>
            <a:r>
              <a:rPr lang="en-US" dirty="0"/>
              <a:t>Furthermore, the development of the bills has reflected congressional leadership on the issue. It is a common view that in crises, legislative authority must give way to executive power, which has the natural advantages of unitary decision-making and dispatch. </a:t>
            </a:r>
          </a:p>
          <a:p>
            <a:r>
              <a:rPr lang="en-US" dirty="0"/>
              <a:t>But the federal pandemic response has, to date, largely been driven by Congress. Many of the president’s policy proposals—both in substance (</a:t>
            </a:r>
            <a:r>
              <a:rPr lang="en-US" u="sng" dirty="0">
                <a:hlinkClick r:id="rId3"/>
              </a:rPr>
              <a:t>payroll tax cut</a:t>
            </a:r>
            <a:r>
              <a:rPr lang="en-US" dirty="0"/>
              <a:t>) and scope (initial $2.5B supplemental funding request)—have been ignored, and negotiations had a tri-party character, with House, Senate, and administration officials hammering out deals, at the Capitol. </a:t>
            </a:r>
          </a:p>
          <a:p>
            <a:r>
              <a:rPr lang="en-US" b="1" dirty="0"/>
              <a:t>Second, legislative politics, even in a crisis, will often be messy.</a:t>
            </a:r>
            <a:r>
              <a:rPr lang="en-US" dirty="0"/>
              <a:t> Even when it acts quickly in response to a crisis, congressional action is still going to reflect the legislative realities of collective decision-making. This was on full display in March. </a:t>
            </a:r>
          </a:p>
          <a:p>
            <a:r>
              <a:rPr lang="en-US" dirty="0"/>
              <a:t>Party leaders bickered publicly about what did and did not belong in the bills. Individual Representatives complained about being shut out of the process. Interest-groups jockeyed to influence provisions that affected their members. And Senators in both parties threatened to hold up the legislation indefinitely until their demands were met.</a:t>
            </a:r>
          </a:p>
          <a:p>
            <a:r>
              <a:rPr lang="en-US" dirty="0"/>
              <a:t>For many people—pundits and citizens alike—this behavior seemed unbecoming, an indication that Congress was not up to the task of a serious response to a global crisis. But that mostly reflected a misunderstanding of why we value legislative governance.</a:t>
            </a:r>
          </a:p>
          <a:p>
            <a:r>
              <a:rPr lang="en-US" dirty="0"/>
              <a:t> It’s true that if you don’t want public bickering or the airing of provincial concerns or the pursuit of narrow interests to be part of the lawmaking process, it would probably be more satisfying if Congress simply delegated authority to the executive branch and let the president govern. </a:t>
            </a:r>
          </a:p>
          <a:p>
            <a:r>
              <a:rPr lang="en-US" dirty="0"/>
              <a:t>But that strategy would sacrifice the three key advantages of legislative governance. First, diversity of opinion. The collective may not always be wiser than the individual, but it usually is, and that’s because individuals have blind-spots. Legislatures by their very nature capture wider points of view than unitary executive leaders. </a:t>
            </a:r>
          </a:p>
          <a:p>
            <a:r>
              <a:rPr lang="en-US" dirty="0"/>
              <a:t>Second, representation. Local communities matter, and legislatures ensure that their voices are heard in policy debates that might otherwise center too much on the overall national impact. And finally, deliberation. Policy ideas are tested in a legislature and cannot pass without facing a full public cross-examination by their opponents. </a:t>
            </a:r>
          </a:p>
          <a:p>
            <a:r>
              <a:rPr lang="en-US" b="1" dirty="0"/>
              <a:t>Finally, a viral pandemic poses unique challenges for Congress.</a:t>
            </a:r>
            <a:r>
              <a:rPr lang="en-US" dirty="0"/>
              <a:t>  A legislature is inherently a collection of people who must interact. When the public health response to a pandemic requires the isolation of people with the virus and the social distancing of the healthy, the day-to-day workings of Congress themselves become a danger to the members. </a:t>
            </a:r>
          </a:p>
          <a:p>
            <a:r>
              <a:rPr lang="en-US" dirty="0"/>
              <a:t>Congress responded initially to this threat in March by first closing the public galleries in the House and Senate, and later closing the entire Capitol complex to the public, allowing only Members and staff inside the buildings. </a:t>
            </a:r>
          </a:p>
          <a:p>
            <a:r>
              <a:rPr lang="en-US" dirty="0"/>
              <a:t>After several Representatives and Senators tested positive for the coronavirus, members in both chambers began proactively isolating themselves from their colleagues, and Senators were urged to not congregate in the well of the Senate. When the House returned to Washington last Friday to pass the third relief measure, some members sat in the gallery to maintain distance between themselves.</a:t>
            </a:r>
          </a:p>
          <a:p>
            <a:r>
              <a:rPr lang="en-US" dirty="0"/>
              <a:t>A fierce debate has opened over whether Congress should go further, perhaps by instituting provisions that allow for remote voting by Members who are in isolation and should not be on the chamber floors, or even by allowing Congress to meet completely </a:t>
            </a:r>
            <a:r>
              <a:rPr lang="en-US" u="sng" dirty="0">
                <a:hlinkClick r:id="rId3"/>
              </a:rPr>
              <a:t>remotely</a:t>
            </a:r>
            <a:r>
              <a:rPr lang="en-US" dirty="0"/>
              <a:t>, with all members voting from their districts.</a:t>
            </a:r>
          </a:p>
          <a:p>
            <a:r>
              <a:rPr lang="en-US" dirty="0"/>
              <a:t>Several bills have been introduced by Members to implement such remote voting, but thus far congressional leaders have resisted the idea. There are certainly </a:t>
            </a:r>
            <a:r>
              <a:rPr lang="en-US" u="sng" dirty="0">
                <a:hlinkClick r:id="rId3"/>
              </a:rPr>
              <a:t>drawbacks</a:t>
            </a:r>
            <a:r>
              <a:rPr lang="en-US" dirty="0"/>
              <a:t>; remote voting almost certainly increases the power of the leaders over individual members, and perhaps also the president if Congress becomes out-of-sight, out-of-mind in DC. </a:t>
            </a:r>
          </a:p>
          <a:p>
            <a:r>
              <a:rPr lang="en-US" dirty="0"/>
              <a:t>But if the alternative becomes a legislature that can’t function effectively because a large number of members are either sick or won’t risk assembling in Washington, Congress may have no choice but to implement rules that provide for decentralized decision-making.</a:t>
            </a:r>
          </a:p>
          <a:p>
            <a:r>
              <a:rPr lang="en-US" dirty="0"/>
              <a:t>The shape of things to come is likely to continue with these congressional lawmaking trends: faster, volatile, and novel, to meet the demands of a pandemic.  All eyes are on Washington.</a:t>
            </a:r>
          </a:p>
          <a:p>
            <a:endParaRPr lang="en-US" altLang="en-US" dirty="0"/>
          </a:p>
        </p:txBody>
      </p:sp>
    </p:spTree>
    <p:extLst>
      <p:ext uri="{BB962C8B-B14F-4D97-AF65-F5344CB8AC3E}">
        <p14:creationId xmlns:p14="http://schemas.microsoft.com/office/powerpoint/2010/main" val="947019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3</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A rather unique situation with  congressional republicans and President Trump</a:t>
            </a:r>
            <a:endParaRPr lang="en-US" dirty="0"/>
          </a:p>
          <a:p>
            <a:pPr lvl="1"/>
            <a:endParaRPr lang="en-US" dirty="0"/>
          </a:p>
          <a:p>
            <a:pPr lvl="1"/>
            <a:r>
              <a:rPr lang="en-US" dirty="0"/>
              <a:t>On legislation in 115</a:t>
            </a:r>
            <a:r>
              <a:rPr lang="en-US" baseline="30000" dirty="0"/>
              <a:t>th</a:t>
            </a:r>
            <a:r>
              <a:rPr lang="en-US" dirty="0"/>
              <a:t> Congress, he seems entirely hands off, almost a cheerleader</a:t>
            </a:r>
          </a:p>
          <a:p>
            <a:pPr lvl="1"/>
            <a:endParaRPr lang="en-US" dirty="0"/>
          </a:p>
          <a:p>
            <a:pPr lvl="1"/>
            <a:r>
              <a:rPr lang="en-US" dirty="0"/>
              <a:t>GOP agenda, not a Trump agenda: tax cuts, judges, budget (not trade/immigration, </a:t>
            </a:r>
            <a:r>
              <a:rPr lang="en-US" dirty="0" err="1"/>
              <a:t>infrastruct</a:t>
            </a:r>
            <a:r>
              <a:rPr lang="en-US" dirty="0"/>
              <a:t>, cuts)</a:t>
            </a:r>
          </a:p>
          <a:p>
            <a:pPr lvl="1"/>
            <a:endParaRPr lang="en-US" dirty="0"/>
          </a:p>
          <a:p>
            <a:pPr lvl="1"/>
            <a:r>
              <a:rPr lang="en-US" dirty="0"/>
              <a:t>Nifty compromise: GOP gets policies, Trump gets credit</a:t>
            </a:r>
          </a:p>
          <a:p>
            <a:pPr lvl="1"/>
            <a:endParaRPr lang="en-US" dirty="0"/>
          </a:p>
          <a:p>
            <a:pPr lvl="1"/>
            <a:r>
              <a:rPr lang="en-US" dirty="0"/>
              <a:t>Policymaking at Capitol, not at WH; poor coordination of effort</a:t>
            </a:r>
          </a:p>
          <a:p>
            <a:pPr lvl="1"/>
            <a:endParaRPr lang="en-US" dirty="0"/>
          </a:p>
          <a:p>
            <a:pPr lvl="1"/>
            <a:r>
              <a:rPr lang="en-US" dirty="0"/>
              <a:t>This all changed with the shutdown; Trump being more forceful, assertive legislatively</a:t>
            </a:r>
          </a:p>
          <a:p>
            <a:pPr lvl="1"/>
            <a:endParaRPr lang="en-US" dirty="0"/>
          </a:p>
          <a:p>
            <a:pPr lvl="1"/>
            <a:endParaRPr lang="en-US" dirty="0"/>
          </a:p>
          <a:p>
            <a:pPr lvl="1"/>
            <a:r>
              <a:rPr lang="en-US" b="1" dirty="0"/>
              <a:t> IMPEACHMENT – focal point of the 116</a:t>
            </a:r>
            <a:r>
              <a:rPr lang="en-US" b="1" baseline="30000" dirty="0"/>
              <a:t>th</a:t>
            </a:r>
            <a:r>
              <a:rPr lang="en-US" b="1" dirty="0"/>
              <a:t> Congress</a:t>
            </a:r>
          </a:p>
          <a:p>
            <a:endParaRPr lang="en-US" altLang="en-US" dirty="0"/>
          </a:p>
          <a:p>
            <a:endParaRPr lang="en-US" altLang="en-US" dirty="0"/>
          </a:p>
          <a:p>
            <a:r>
              <a:rPr lang="en-US" altLang="en-US" dirty="0"/>
              <a:t>	reflected and intensified the dynamics of the 116</a:t>
            </a:r>
            <a:r>
              <a:rPr lang="en-US" altLang="en-US" baseline="30000" dirty="0"/>
              <a:t>th</a:t>
            </a:r>
            <a:r>
              <a:rPr lang="en-US" altLang="en-US" dirty="0"/>
              <a:t> Congress --- divided government, polarized parties, a peculiar relationship with POTUS</a:t>
            </a:r>
          </a:p>
        </p:txBody>
      </p:sp>
    </p:spTree>
    <p:extLst>
      <p:ext uri="{BB962C8B-B14F-4D97-AF65-F5344CB8AC3E}">
        <p14:creationId xmlns:p14="http://schemas.microsoft.com/office/powerpoint/2010/main" val="23479084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30</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The 2020 Election</a:t>
            </a:r>
            <a:endParaRPr lang="en-US" dirty="0"/>
          </a:p>
          <a:p>
            <a:pPr lvl="1"/>
            <a:r>
              <a:rPr lang="en-US" dirty="0"/>
              <a:t>In some ways, you can read the entire Congress as shaping up for an election</a:t>
            </a:r>
          </a:p>
          <a:p>
            <a:pPr lvl="1"/>
            <a:r>
              <a:rPr lang="en-US" dirty="0"/>
              <a:t>Parties try to hone message through legislation, oversight</a:t>
            </a:r>
          </a:p>
          <a:p>
            <a:pPr lvl="1"/>
            <a:r>
              <a:rPr lang="en-US" dirty="0"/>
              <a:t>The election will also structure votes, issue agenda, and politics of second session</a:t>
            </a:r>
          </a:p>
          <a:p>
            <a:pPr lvl="2"/>
            <a:r>
              <a:rPr lang="en-US" dirty="0"/>
              <a:t>This is normal, but the dynamic particulars this year important</a:t>
            </a:r>
          </a:p>
          <a:p>
            <a:pPr lvl="1"/>
            <a:r>
              <a:rPr lang="en-US" dirty="0"/>
              <a:t>Lots of Senators will be running for POTUS: Klobuchar, Booker, Gillibrand, Warren, Harris, Sanders Brown(?)</a:t>
            </a:r>
          </a:p>
          <a:p>
            <a:pPr lvl="2"/>
            <a:r>
              <a:rPr lang="en-US" dirty="0"/>
              <a:t>That moves agenda setting away from Congress</a:t>
            </a:r>
          </a:p>
          <a:p>
            <a:pPr lvl="2"/>
            <a:r>
              <a:rPr lang="en-US" dirty="0"/>
              <a:t>That also creates a lot of people who have specific national vote motivations</a:t>
            </a:r>
          </a:p>
          <a:p>
            <a:endParaRPr lang="en-US" altLang="en-US" dirty="0"/>
          </a:p>
        </p:txBody>
      </p:sp>
    </p:spTree>
    <p:extLst>
      <p:ext uri="{BB962C8B-B14F-4D97-AF65-F5344CB8AC3E}">
        <p14:creationId xmlns:p14="http://schemas.microsoft.com/office/powerpoint/2010/main" val="24890864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5329" y="4421870"/>
            <a:ext cx="5564188" cy="4188375"/>
          </a:xfrm>
          <a:prstGeom prst="rect">
            <a:avLst/>
          </a:prstGeom>
        </p:spPr>
        <p:txBody>
          <a:bodyPr/>
          <a:lstStyle/>
          <a:p>
            <a:r>
              <a:rPr lang="en-US" dirty="0"/>
              <a:t>Introduce myself?</a:t>
            </a:r>
          </a:p>
          <a:p>
            <a:endParaRPr lang="en-US" dirty="0"/>
          </a:p>
          <a:p>
            <a:r>
              <a:rPr lang="en-US" dirty="0"/>
              <a:t>Introduce GAI?</a:t>
            </a:r>
          </a:p>
          <a:p>
            <a:endParaRPr lang="en-US" dirty="0"/>
          </a:p>
          <a:p>
            <a:r>
              <a:rPr lang="en-US" b="1" dirty="0"/>
              <a:t>OVERVIEW</a:t>
            </a:r>
            <a:endParaRPr lang="en-US" dirty="0"/>
          </a:p>
          <a:p>
            <a:pPr lvl="0"/>
            <a:r>
              <a:rPr lang="en-US" b="1" dirty="0"/>
              <a:t>Talk about how we got here</a:t>
            </a:r>
            <a:endParaRPr lang="en-US" dirty="0"/>
          </a:p>
          <a:p>
            <a:pPr lvl="0"/>
            <a:r>
              <a:rPr lang="en-US" b="1" dirty="0"/>
              <a:t>Talk about five key dynamics of the 116</a:t>
            </a:r>
            <a:r>
              <a:rPr lang="en-US" b="1" baseline="30000" dirty="0"/>
              <a:t>th</a:t>
            </a:r>
            <a:r>
              <a:rPr lang="en-US" b="1" dirty="0"/>
              <a:t> Congress</a:t>
            </a:r>
            <a:endParaRPr lang="en-US" dirty="0"/>
          </a:p>
          <a:p>
            <a:pPr lvl="0"/>
            <a:r>
              <a:rPr lang="en-US" b="1" dirty="0"/>
              <a:t>Talk about where the 116</a:t>
            </a:r>
            <a:r>
              <a:rPr lang="en-US" b="1" baseline="30000" dirty="0"/>
              <a:t>th</a:t>
            </a:r>
            <a:r>
              <a:rPr lang="en-US" b="1" dirty="0"/>
              <a:t> Congress is headed</a:t>
            </a:r>
          </a:p>
          <a:p>
            <a:pPr lvl="0"/>
            <a:endParaRPr lang="en-US" b="1" dirty="0"/>
          </a:p>
          <a:p>
            <a:pPr lvl="0"/>
            <a:r>
              <a:rPr lang="en-US" b="1" dirty="0"/>
              <a:t>Paradox of the 116</a:t>
            </a:r>
            <a:r>
              <a:rPr lang="en-US" b="1" baseline="30000" dirty="0"/>
              <a:t>th</a:t>
            </a:r>
            <a:r>
              <a:rPr lang="en-US" b="1" dirty="0"/>
              <a:t> Congress --- by all accounts, it looked like it would be remembered for two things: impeachment, and passing almost no significant legislation. Instead, it’s going to be remembered for its response to a global pandemic, and passing some of the largest spending bills in American history.</a:t>
            </a:r>
            <a:endParaRPr lang="en-US" dirty="0"/>
          </a:p>
          <a:p>
            <a:endParaRPr lang="en-US" dirty="0"/>
          </a:p>
        </p:txBody>
      </p:sp>
      <p:sp>
        <p:nvSpPr>
          <p:cNvPr id="4" name="Slide Number Placeholder 3"/>
          <p:cNvSpPr>
            <a:spLocks noGrp="1"/>
          </p:cNvSpPr>
          <p:nvPr>
            <p:ph type="sldNum" sz="quarter" idx="10"/>
          </p:nvPr>
        </p:nvSpPr>
        <p:spPr/>
        <p:txBody>
          <a:bodyPr/>
          <a:lstStyle/>
          <a:p>
            <a:fld id="{96C56F7E-F8C2-4A1D-BBFB-A6A3FE14817F}" type="slidenum">
              <a:rPr lang="en-US" smtClean="0"/>
              <a:t>31</a:t>
            </a:fld>
            <a:endParaRPr lang="en-US"/>
          </a:p>
        </p:txBody>
      </p:sp>
    </p:spTree>
    <p:extLst>
      <p:ext uri="{BB962C8B-B14F-4D97-AF65-F5344CB8AC3E}">
        <p14:creationId xmlns:p14="http://schemas.microsoft.com/office/powerpoint/2010/main" val="16512288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32</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altLang="en-US" dirty="0"/>
              <a:t>OVERSIGHT</a:t>
            </a:r>
          </a:p>
          <a:p>
            <a:endParaRPr lang="en-US" altLang="en-US" dirty="0"/>
          </a:p>
          <a:p>
            <a:r>
              <a:rPr lang="en-US" altLang="en-US" dirty="0"/>
              <a:t>-CARES ACT?</a:t>
            </a:r>
          </a:p>
          <a:p>
            <a:endParaRPr lang="en-US" altLang="en-US" dirty="0"/>
          </a:p>
          <a:p>
            <a:endParaRPr lang="en-US" altLang="en-US" dirty="0"/>
          </a:p>
          <a:p>
            <a:r>
              <a:rPr lang="en-US" altLang="en-US" dirty="0"/>
              <a:t>-Select Committee in the House</a:t>
            </a:r>
          </a:p>
          <a:p>
            <a:endParaRPr lang="en-US" altLang="en-US" dirty="0"/>
          </a:p>
          <a:p>
            <a:endParaRPr lang="en-US" altLang="en-US" dirty="0"/>
          </a:p>
          <a:p>
            <a:r>
              <a:rPr lang="en-US" altLang="en-US" dirty="0"/>
              <a:t>-Role of the IGs should be heightened</a:t>
            </a:r>
          </a:p>
          <a:p>
            <a:endParaRPr lang="en-US" altLang="en-US" dirty="0"/>
          </a:p>
          <a:p>
            <a:endParaRPr lang="en-US" altLang="en-US" dirty="0"/>
          </a:p>
          <a:p>
            <a:r>
              <a:rPr lang="en-US" altLang="en-US" dirty="0"/>
              <a:t>-Congressional oversight capacity severely diminished</a:t>
            </a:r>
          </a:p>
          <a:p>
            <a:endParaRPr lang="en-US" altLang="en-US" dirty="0"/>
          </a:p>
          <a:p>
            <a:endParaRPr lang="en-US" altLang="en-US" dirty="0"/>
          </a:p>
          <a:p>
            <a:r>
              <a:rPr lang="en-US" altLang="en-US" dirty="0"/>
              <a:t>-Trump and IGs</a:t>
            </a:r>
          </a:p>
        </p:txBody>
      </p:sp>
    </p:spTree>
    <p:extLst>
      <p:ext uri="{BB962C8B-B14F-4D97-AF65-F5344CB8AC3E}">
        <p14:creationId xmlns:p14="http://schemas.microsoft.com/office/powerpoint/2010/main" val="23572180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33</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31232369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34</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1672013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35</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20061611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36</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40651939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37</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16592273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38</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32381094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39</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extLst>
      <p:ext uri="{BB962C8B-B14F-4D97-AF65-F5344CB8AC3E}">
        <p14:creationId xmlns:p14="http://schemas.microsoft.com/office/powerpoint/2010/main" val="607405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4</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dirty="0"/>
              <a:t>2018 elections: Historic in several ways</a:t>
            </a:r>
          </a:p>
          <a:p>
            <a:r>
              <a:rPr lang="en-US" dirty="0"/>
              <a:t>	Highest midterm turnout since 1914. </a:t>
            </a:r>
          </a:p>
          <a:p>
            <a:r>
              <a:rPr lang="en-US" dirty="0"/>
              <a:t>	Democrats won 8.6% of the popular vote</a:t>
            </a:r>
          </a:p>
          <a:p>
            <a:r>
              <a:rPr lang="en-US" dirty="0"/>
              <a:t> </a:t>
            </a:r>
          </a:p>
          <a:p>
            <a:r>
              <a:rPr lang="en-US" dirty="0"/>
              <a:t>First Congress to elect more than 100 women.</a:t>
            </a:r>
          </a:p>
          <a:p>
            <a:r>
              <a:rPr lang="en-US" dirty="0"/>
              <a:t>	35 Ds, 1 R.</a:t>
            </a:r>
          </a:p>
          <a:p>
            <a:r>
              <a:rPr lang="en-US" dirty="0"/>
              <a:t>	Average age of the House freshmen is 45. </a:t>
            </a:r>
          </a:p>
          <a:p>
            <a:r>
              <a:rPr lang="en-US" dirty="0"/>
              <a:t> </a:t>
            </a:r>
          </a:p>
          <a:p>
            <a:r>
              <a:rPr lang="en-US" dirty="0"/>
              <a:t>Midterms are bad years for presidents.</a:t>
            </a:r>
          </a:p>
          <a:p>
            <a:r>
              <a:rPr lang="en-US" dirty="0"/>
              <a:t> </a:t>
            </a:r>
          </a:p>
          <a:p>
            <a:r>
              <a:rPr lang="en-US" dirty="0"/>
              <a:t>House: Democrats picked up 42 seats. </a:t>
            </a:r>
          </a:p>
          <a:p>
            <a:pPr lvl="0"/>
            <a:r>
              <a:rPr lang="en-US" dirty="0"/>
              <a:t>235-199</a:t>
            </a:r>
          </a:p>
          <a:p>
            <a:pPr lvl="0"/>
            <a:r>
              <a:rPr lang="en-US" dirty="0"/>
              <a:t>More than 60% of Dems new to the majority</a:t>
            </a:r>
          </a:p>
          <a:p>
            <a:pPr lvl="0"/>
            <a:r>
              <a:rPr lang="en-US" dirty="0"/>
              <a:t>76% of Republicans new to the minority</a:t>
            </a:r>
          </a:p>
          <a:p>
            <a:pPr lvl="0"/>
            <a:r>
              <a:rPr lang="en-US" b="1" dirty="0"/>
              <a:t>New members</a:t>
            </a:r>
            <a:r>
              <a:rPr lang="en-US" dirty="0"/>
              <a:t>: 94.</a:t>
            </a:r>
          </a:p>
          <a:p>
            <a:r>
              <a:rPr lang="en-US" dirty="0"/>
              <a:t> </a:t>
            </a:r>
          </a:p>
          <a:p>
            <a:r>
              <a:rPr lang="en-US" dirty="0"/>
              <a:t>Senate: Republicans gained 4 (IN, ND, MO, FL). Democrats picked up 2 (NV, AZ). </a:t>
            </a:r>
          </a:p>
          <a:p>
            <a:pPr lvl="0"/>
            <a:r>
              <a:rPr lang="en-US" dirty="0"/>
              <a:t>Republicans had a Senate majority of 51-49. Probable 53-47 after Florida recount.</a:t>
            </a:r>
          </a:p>
          <a:p>
            <a:pPr lvl="0"/>
            <a:r>
              <a:rPr lang="en-US" dirty="0"/>
              <a:t>9 freshmen senators.</a:t>
            </a:r>
          </a:p>
          <a:p>
            <a:pPr lvl="1"/>
            <a:r>
              <a:rPr lang="en-US" dirty="0"/>
              <a:t>7 Rs – Blackburn, Braun (IN), Hawley (MO), Scott (FL), Kramer (ND), Romney. (McSally)</a:t>
            </a:r>
          </a:p>
          <a:p>
            <a:pPr lvl="1"/>
            <a:r>
              <a:rPr lang="en-US" dirty="0"/>
              <a:t>2 Ds – Rosen (NV), </a:t>
            </a:r>
            <a:r>
              <a:rPr lang="en-US" dirty="0" err="1"/>
              <a:t>Sinema</a:t>
            </a:r>
            <a:r>
              <a:rPr lang="en-US" dirty="0"/>
              <a:t> (AZ),  </a:t>
            </a:r>
          </a:p>
          <a:p>
            <a:r>
              <a:rPr lang="en-US" b="1" dirty="0"/>
              <a:t> </a:t>
            </a:r>
            <a:endParaRPr lang="en-US" sz="1100" dirty="0"/>
          </a:p>
          <a:p>
            <a:r>
              <a:rPr lang="en-US" b="1" dirty="0"/>
              <a:t>House Leadership races</a:t>
            </a:r>
            <a:endParaRPr lang="en-US" dirty="0"/>
          </a:p>
          <a:p>
            <a:pPr lvl="0"/>
            <a:r>
              <a:rPr lang="en-US" dirty="0"/>
              <a:t>Pelosi , Hoyer, Clyburn. P and H on top for 16 years. </a:t>
            </a:r>
          </a:p>
          <a:p>
            <a:pPr lvl="0"/>
            <a:r>
              <a:rPr lang="en-US" dirty="0"/>
              <a:t>Roughly 20 anti-Pelosi Democrats. Moulton, Cooper, Perlmutter, Foster, Lynch, etc. Several freshmen: Sherrill, Van Drew, Rose, Cunningham, etc.</a:t>
            </a:r>
          </a:p>
          <a:p>
            <a:pPr lvl="0"/>
            <a:r>
              <a:rPr lang="en-US" dirty="0"/>
              <a:t>12 voted for others. 3 voted present. Won with 220 votes.</a:t>
            </a:r>
          </a:p>
          <a:p>
            <a:pPr lvl="1"/>
            <a:r>
              <a:rPr lang="en-US" dirty="0"/>
              <a:t>Had to concede several things: subcommittee chair, bills on the floor, Select Committee on Modernization, Select Committee on Climate Change, Consent Calendar, motion to vacate the chair, proportional representation on A Committees.</a:t>
            </a:r>
          </a:p>
          <a:p>
            <a:pPr lvl="1"/>
            <a:r>
              <a:rPr lang="en-US" b="1" dirty="0"/>
              <a:t>Most important, term limit. </a:t>
            </a:r>
            <a:endParaRPr lang="en-US" dirty="0"/>
          </a:p>
          <a:p>
            <a:pPr lvl="2"/>
            <a:r>
              <a:rPr lang="en-US" dirty="0"/>
              <a:t>Steny and Clyburn against. </a:t>
            </a:r>
          </a:p>
          <a:p>
            <a:pPr lvl="1"/>
            <a:r>
              <a:rPr lang="en-US" dirty="0"/>
              <a:t>Average age of leadership: 79.</a:t>
            </a:r>
          </a:p>
          <a:p>
            <a:pPr lvl="1"/>
            <a:r>
              <a:rPr lang="en-US" dirty="0"/>
              <a:t>Average age of Democratic freshmen class? 45.</a:t>
            </a:r>
          </a:p>
          <a:p>
            <a:r>
              <a:rPr lang="en-US" dirty="0"/>
              <a:t> </a:t>
            </a:r>
          </a:p>
          <a:p>
            <a:r>
              <a:rPr lang="en-US" b="1" dirty="0"/>
              <a:t>Senate Leadership</a:t>
            </a:r>
            <a:endParaRPr lang="en-US" dirty="0"/>
          </a:p>
          <a:p>
            <a:pPr lvl="0"/>
            <a:r>
              <a:rPr lang="en-US" dirty="0"/>
              <a:t>Mostly the same</a:t>
            </a:r>
          </a:p>
          <a:p>
            <a:pPr lvl="0"/>
            <a:r>
              <a:rPr lang="en-US" dirty="0"/>
              <a:t>McConnell returns as Majority Leader; Thune as Majority Whip</a:t>
            </a:r>
          </a:p>
          <a:p>
            <a:pPr lvl="0"/>
            <a:r>
              <a:rPr lang="en-US" dirty="0"/>
              <a:t>Schumer as Minority Leader; Durbin as Minority Whip</a:t>
            </a:r>
          </a:p>
          <a:p>
            <a:pPr lvl="0"/>
            <a:r>
              <a:rPr lang="en-US" dirty="0"/>
              <a:t>53 majority</a:t>
            </a:r>
          </a:p>
          <a:p>
            <a:pPr lvl="0"/>
            <a:endParaRPr lang="en-US" dirty="0"/>
          </a:p>
          <a:p>
            <a:pPr lvl="1"/>
            <a:r>
              <a:rPr lang="en-US" dirty="0"/>
              <a:t>Post-election phase</a:t>
            </a:r>
          </a:p>
          <a:p>
            <a:pPr lvl="2"/>
            <a:r>
              <a:rPr lang="en-US" dirty="0"/>
              <a:t>CJR bill passes, Farm bill passes</a:t>
            </a:r>
          </a:p>
          <a:p>
            <a:pPr lvl="2"/>
            <a:r>
              <a:rPr lang="en-US" dirty="0"/>
              <a:t>Shutdown dynamic over appropriations</a:t>
            </a:r>
          </a:p>
          <a:p>
            <a:pPr lvl="0"/>
            <a:endParaRPr lang="en-US" dirty="0"/>
          </a:p>
          <a:p>
            <a:endParaRPr lang="en-US" altLang="en-US" dirty="0"/>
          </a:p>
        </p:txBody>
      </p:sp>
    </p:spTree>
    <p:extLst>
      <p:ext uri="{BB962C8B-B14F-4D97-AF65-F5344CB8AC3E}">
        <p14:creationId xmlns:p14="http://schemas.microsoft.com/office/powerpoint/2010/main" val="5893055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40</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dirty="0"/>
              <a:t>2018 elections: Historic in several ways</a:t>
            </a:r>
          </a:p>
          <a:p>
            <a:r>
              <a:rPr lang="en-US" dirty="0"/>
              <a:t>	Highest midterm turnout since 1914. </a:t>
            </a:r>
          </a:p>
          <a:p>
            <a:r>
              <a:rPr lang="en-US" dirty="0"/>
              <a:t>	Democrats won 8.6% of the popular vote</a:t>
            </a:r>
          </a:p>
          <a:p>
            <a:r>
              <a:rPr lang="en-US" dirty="0"/>
              <a:t> </a:t>
            </a:r>
          </a:p>
          <a:p>
            <a:r>
              <a:rPr lang="en-US" dirty="0"/>
              <a:t>First Congress to elect more than 100 women.</a:t>
            </a:r>
          </a:p>
          <a:p>
            <a:r>
              <a:rPr lang="en-US" dirty="0"/>
              <a:t>	35 Ds, 1 R.</a:t>
            </a:r>
          </a:p>
          <a:p>
            <a:r>
              <a:rPr lang="en-US" dirty="0"/>
              <a:t>	Average age of the House freshmen is 45. </a:t>
            </a:r>
          </a:p>
          <a:p>
            <a:r>
              <a:rPr lang="en-US" dirty="0"/>
              <a:t> </a:t>
            </a:r>
          </a:p>
          <a:p>
            <a:r>
              <a:rPr lang="en-US" dirty="0"/>
              <a:t>Midterms are bad years for presidents.</a:t>
            </a:r>
          </a:p>
          <a:p>
            <a:r>
              <a:rPr lang="en-US" dirty="0"/>
              <a:t> </a:t>
            </a:r>
          </a:p>
          <a:p>
            <a:r>
              <a:rPr lang="en-US" dirty="0"/>
              <a:t>House: Democrats picked up 42 seats. </a:t>
            </a:r>
          </a:p>
          <a:p>
            <a:pPr lvl="0"/>
            <a:r>
              <a:rPr lang="en-US" dirty="0"/>
              <a:t>235-199</a:t>
            </a:r>
          </a:p>
          <a:p>
            <a:pPr lvl="0"/>
            <a:r>
              <a:rPr lang="en-US" dirty="0"/>
              <a:t>More than 60% of Dems new to the majority</a:t>
            </a:r>
          </a:p>
          <a:p>
            <a:pPr lvl="0"/>
            <a:r>
              <a:rPr lang="en-US" dirty="0"/>
              <a:t>76% of Republicans new to the minority</a:t>
            </a:r>
          </a:p>
          <a:p>
            <a:pPr lvl="0"/>
            <a:r>
              <a:rPr lang="en-US" b="1" dirty="0"/>
              <a:t>New members</a:t>
            </a:r>
            <a:r>
              <a:rPr lang="en-US" dirty="0"/>
              <a:t>: 94.</a:t>
            </a:r>
          </a:p>
          <a:p>
            <a:r>
              <a:rPr lang="en-US" dirty="0"/>
              <a:t> </a:t>
            </a:r>
          </a:p>
          <a:p>
            <a:r>
              <a:rPr lang="en-US" dirty="0"/>
              <a:t>Senate: Republicans gained 4 (IN, ND, MO, FL). Democrats picked up 2 (NV, AZ). </a:t>
            </a:r>
          </a:p>
          <a:p>
            <a:pPr lvl="0"/>
            <a:r>
              <a:rPr lang="en-US" dirty="0"/>
              <a:t>Republicans had a Senate majority of 51-49. Probable 53-47 after Florida recount.</a:t>
            </a:r>
          </a:p>
          <a:p>
            <a:pPr lvl="0"/>
            <a:r>
              <a:rPr lang="en-US" dirty="0"/>
              <a:t>9 freshmen senators.</a:t>
            </a:r>
          </a:p>
          <a:p>
            <a:pPr lvl="1"/>
            <a:r>
              <a:rPr lang="en-US" dirty="0"/>
              <a:t>7 Rs – Blackburn, Braun (IN), Hawley (MO), Scott (FL), Kramer (ND), Romney. (McSally)</a:t>
            </a:r>
          </a:p>
          <a:p>
            <a:pPr lvl="1"/>
            <a:r>
              <a:rPr lang="en-US" dirty="0"/>
              <a:t>2 Ds – Rosen (NV), </a:t>
            </a:r>
            <a:r>
              <a:rPr lang="en-US" dirty="0" err="1"/>
              <a:t>Sinema</a:t>
            </a:r>
            <a:r>
              <a:rPr lang="en-US" dirty="0"/>
              <a:t> (AZ),  </a:t>
            </a:r>
          </a:p>
          <a:p>
            <a:r>
              <a:rPr lang="en-US" b="1" dirty="0"/>
              <a:t> </a:t>
            </a:r>
            <a:endParaRPr lang="en-US" sz="1100" dirty="0"/>
          </a:p>
          <a:p>
            <a:r>
              <a:rPr lang="en-US" b="1" dirty="0"/>
              <a:t>House Leadership races</a:t>
            </a:r>
            <a:endParaRPr lang="en-US" dirty="0"/>
          </a:p>
          <a:p>
            <a:pPr lvl="0"/>
            <a:r>
              <a:rPr lang="en-US" dirty="0"/>
              <a:t>Pelosi , Hoyer, Clyburn. P and H on top for 16 years. </a:t>
            </a:r>
          </a:p>
          <a:p>
            <a:pPr lvl="0"/>
            <a:r>
              <a:rPr lang="en-US" dirty="0"/>
              <a:t>Roughly 20 anti-Pelosi Democrats. Moulton, Cooper, Perlmutter, Foster, Lynch, etc. Several freshmen: Sherrill, Van Drew, Rose, Cunningham, etc.</a:t>
            </a:r>
          </a:p>
          <a:p>
            <a:pPr lvl="0"/>
            <a:r>
              <a:rPr lang="en-US" dirty="0"/>
              <a:t>12 voted for others. 3 voted present. Won with 220 votes.</a:t>
            </a:r>
          </a:p>
          <a:p>
            <a:pPr lvl="1"/>
            <a:r>
              <a:rPr lang="en-US" dirty="0"/>
              <a:t>Had to concede several things: subcommittee chair, bills on the floor, Select Committee on Modernization, Select Committee on Climate Change, Consent Calendar, motion to vacate the chair, proportional representation on A Committees.</a:t>
            </a:r>
          </a:p>
          <a:p>
            <a:pPr lvl="1"/>
            <a:r>
              <a:rPr lang="en-US" b="1" dirty="0"/>
              <a:t>Most important, term limit. </a:t>
            </a:r>
            <a:endParaRPr lang="en-US" dirty="0"/>
          </a:p>
          <a:p>
            <a:pPr lvl="2"/>
            <a:r>
              <a:rPr lang="en-US" dirty="0"/>
              <a:t>Steny and Clyburn against. </a:t>
            </a:r>
          </a:p>
          <a:p>
            <a:pPr lvl="1"/>
            <a:r>
              <a:rPr lang="en-US" dirty="0"/>
              <a:t>Average age of leadership: 79.</a:t>
            </a:r>
          </a:p>
          <a:p>
            <a:pPr lvl="1"/>
            <a:r>
              <a:rPr lang="en-US" dirty="0"/>
              <a:t>Average age of Democratic freshmen class? 45.</a:t>
            </a:r>
          </a:p>
          <a:p>
            <a:r>
              <a:rPr lang="en-US" dirty="0"/>
              <a:t> </a:t>
            </a:r>
          </a:p>
          <a:p>
            <a:r>
              <a:rPr lang="en-US" b="1" dirty="0"/>
              <a:t>Senate Leadership</a:t>
            </a:r>
            <a:endParaRPr lang="en-US" dirty="0"/>
          </a:p>
          <a:p>
            <a:pPr lvl="0"/>
            <a:r>
              <a:rPr lang="en-US" dirty="0"/>
              <a:t>Mostly the same</a:t>
            </a:r>
          </a:p>
          <a:p>
            <a:pPr lvl="0"/>
            <a:r>
              <a:rPr lang="en-US" dirty="0"/>
              <a:t>McConnell returns as Majority Leader; Thune as Majority Whip</a:t>
            </a:r>
          </a:p>
          <a:p>
            <a:pPr lvl="0"/>
            <a:r>
              <a:rPr lang="en-US" dirty="0"/>
              <a:t>Schumer as Minority Leader; Durbin as Minority Whip</a:t>
            </a:r>
          </a:p>
          <a:p>
            <a:pPr lvl="0"/>
            <a:r>
              <a:rPr lang="en-US" dirty="0"/>
              <a:t>53 majority</a:t>
            </a:r>
          </a:p>
          <a:p>
            <a:pPr lvl="0"/>
            <a:endParaRPr lang="en-US" dirty="0"/>
          </a:p>
          <a:p>
            <a:pPr lvl="1"/>
            <a:r>
              <a:rPr lang="en-US" dirty="0"/>
              <a:t>Post-election phase</a:t>
            </a:r>
          </a:p>
          <a:p>
            <a:pPr lvl="2"/>
            <a:r>
              <a:rPr lang="en-US" dirty="0"/>
              <a:t>CJR bill passes, Farm bill passes</a:t>
            </a:r>
          </a:p>
          <a:p>
            <a:pPr lvl="2"/>
            <a:r>
              <a:rPr lang="en-US" dirty="0"/>
              <a:t>Shutdown dynamic over appropriations</a:t>
            </a:r>
          </a:p>
          <a:p>
            <a:pPr lvl="0"/>
            <a:endParaRPr lang="en-US" dirty="0"/>
          </a:p>
          <a:p>
            <a:endParaRPr lang="en-US" altLang="en-US" dirty="0"/>
          </a:p>
        </p:txBody>
      </p:sp>
    </p:spTree>
    <p:extLst>
      <p:ext uri="{BB962C8B-B14F-4D97-AF65-F5344CB8AC3E}">
        <p14:creationId xmlns:p14="http://schemas.microsoft.com/office/powerpoint/2010/main" val="5893055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41</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NOVEMBER 2016: A SURPRISE ELECTION</a:t>
            </a:r>
            <a:endParaRPr lang="en-US" dirty="0"/>
          </a:p>
          <a:p>
            <a:pPr lvl="1"/>
            <a:r>
              <a:rPr lang="en-US" dirty="0"/>
              <a:t>Predicted: HRC POTUS, Senate to D’s, House stays R </a:t>
            </a:r>
          </a:p>
          <a:p>
            <a:pPr lvl="1"/>
            <a:r>
              <a:rPr lang="en-US" dirty="0"/>
              <a:t>House: 241R, 194D (now 238R, 193D, 4V)</a:t>
            </a:r>
          </a:p>
          <a:p>
            <a:pPr lvl="1"/>
            <a:r>
              <a:rPr lang="en-US" dirty="0"/>
              <a:t>Senate: 52R, 48D/I  (now 51R, 49D/R post Session</a:t>
            </a:r>
            <a:r>
              <a:rPr lang="en-US" dirty="0">
                <a:sym typeface="Wingdings" panose="05000000000000000000" pitchFamily="2" charset="2"/>
              </a:rPr>
              <a:t></a:t>
            </a:r>
            <a:r>
              <a:rPr lang="en-US" dirty="0"/>
              <a:t> Jones</a:t>
            </a:r>
          </a:p>
          <a:p>
            <a:pPr lvl="1"/>
            <a:r>
              <a:rPr lang="en-US" dirty="0"/>
              <a:t>New POTUS, not a politician, true outsider, true wildcard / blank slate</a:t>
            </a:r>
          </a:p>
          <a:p>
            <a:pPr lvl="1"/>
            <a:r>
              <a:rPr lang="en-US" dirty="0"/>
              <a:t>Unified Government</a:t>
            </a:r>
            <a:r>
              <a:rPr lang="en-US" dirty="0">
                <a:sym typeface="Wingdings" panose="05000000000000000000" pitchFamily="2" charset="2"/>
              </a:rPr>
              <a:t></a:t>
            </a:r>
            <a:r>
              <a:rPr lang="en-US" dirty="0"/>
              <a:t> first time since 2010 (BHO first Congress)</a:t>
            </a:r>
          </a:p>
          <a:p>
            <a:r>
              <a:rPr lang="en-US" dirty="0"/>
              <a:t> </a:t>
            </a:r>
          </a:p>
          <a:p>
            <a:pPr lvl="0"/>
            <a:r>
              <a:rPr lang="en-US" b="1" dirty="0"/>
              <a:t>Three phases to the 115</a:t>
            </a:r>
            <a:r>
              <a:rPr lang="en-US" b="1" baseline="30000" dirty="0"/>
              <a:t>th</a:t>
            </a:r>
            <a:r>
              <a:rPr lang="en-US" b="1" dirty="0"/>
              <a:t> Congress</a:t>
            </a:r>
            <a:endParaRPr lang="en-US" dirty="0"/>
          </a:p>
          <a:p>
            <a:pPr lvl="1"/>
            <a:r>
              <a:rPr lang="en-US" dirty="0"/>
              <a:t>Partisan phase in 2017</a:t>
            </a:r>
          </a:p>
          <a:p>
            <a:pPr lvl="2"/>
            <a:r>
              <a:rPr lang="en-US" b="1" dirty="0"/>
              <a:t>Big Ticket Legislation</a:t>
            </a:r>
            <a:endParaRPr lang="en-US" dirty="0"/>
          </a:p>
          <a:p>
            <a:pPr lvl="3"/>
            <a:r>
              <a:rPr lang="en-US" dirty="0"/>
              <a:t>ACA Failure – almost a year-long </a:t>
            </a:r>
            <a:r>
              <a:rPr lang="en-US" dirty="0" err="1"/>
              <a:t>proess</a:t>
            </a:r>
            <a:endParaRPr lang="en-US" dirty="0"/>
          </a:p>
          <a:p>
            <a:pPr lvl="4"/>
            <a:r>
              <a:rPr lang="en-US" dirty="0"/>
              <a:t>FY2017 budget re </a:t>
            </a:r>
            <a:r>
              <a:rPr lang="en-US" dirty="0" err="1"/>
              <a:t>S.Con.Res</a:t>
            </a:r>
            <a:r>
              <a:rPr lang="en-US" dirty="0"/>
              <a:t>. 3 in January, reconciliation for health care</a:t>
            </a:r>
          </a:p>
          <a:p>
            <a:pPr lvl="4"/>
            <a:r>
              <a:rPr lang="en-US" dirty="0"/>
              <a:t>House ACHA does committee/rules, pulled in March, passed in May</a:t>
            </a:r>
          </a:p>
          <a:p>
            <a:pPr lvl="4"/>
            <a:r>
              <a:rPr lang="en-US" dirty="0"/>
              <a:t>Senate twists  in June, postpones, BCRA, Skinny bill, FAIL 7/27/17 49-51</a:t>
            </a:r>
          </a:p>
          <a:p>
            <a:pPr lvl="4"/>
            <a:r>
              <a:rPr lang="en-US" dirty="0"/>
              <a:t>Graham-Cassidy makes comeback in September, never sees floor</a:t>
            </a:r>
          </a:p>
          <a:p>
            <a:pPr lvl="4"/>
            <a:r>
              <a:rPr lang="en-US" dirty="0"/>
              <a:t>TCJA includes repeal of tax penalty on mandate (which remains on books) </a:t>
            </a:r>
          </a:p>
          <a:p>
            <a:pPr lvl="3"/>
            <a:r>
              <a:rPr lang="en-US" dirty="0"/>
              <a:t>Tax Cut Passage – decidedly quicker process (P.L. 115-97, 12/22/2017)</a:t>
            </a:r>
          </a:p>
          <a:p>
            <a:pPr lvl="4"/>
            <a:r>
              <a:rPr lang="en-US" dirty="0"/>
              <a:t>FY2018 budget resolution passed 10/26/17 – 1.5T in deficit</a:t>
            </a:r>
          </a:p>
          <a:p>
            <a:pPr lvl="4"/>
            <a:r>
              <a:rPr lang="en-US" dirty="0"/>
              <a:t>Passes House 11/16 --- more drastic cuts to tax breaks (SALT, etc.)</a:t>
            </a:r>
          </a:p>
          <a:p>
            <a:pPr lvl="4"/>
            <a:r>
              <a:rPr lang="en-US" dirty="0"/>
              <a:t>Passes Senate 12/2 (51-49)  --- sends to conference</a:t>
            </a:r>
          </a:p>
          <a:p>
            <a:pPr lvl="4"/>
            <a:r>
              <a:rPr lang="en-US" dirty="0"/>
              <a:t>Conference version passes  12/20 both chambers</a:t>
            </a:r>
          </a:p>
          <a:p>
            <a:pPr lvl="1"/>
            <a:r>
              <a:rPr lang="en-US" b="1" dirty="0"/>
              <a:t>Fight and Compromise phase (January to March 2018),</a:t>
            </a:r>
          </a:p>
          <a:p>
            <a:pPr lvl="2"/>
            <a:r>
              <a:rPr lang="en-US" dirty="0"/>
              <a:t>FY2018 Appropriations /  Budget</a:t>
            </a:r>
          </a:p>
          <a:p>
            <a:pPr lvl="3"/>
            <a:r>
              <a:rPr lang="en-US" dirty="0"/>
              <a:t>Preemptive CR to December 8 (9/8/17) w / disaster funds </a:t>
            </a:r>
          </a:p>
          <a:p>
            <a:pPr lvl="3"/>
            <a:r>
              <a:rPr lang="en-US" dirty="0"/>
              <a:t>CR to 12/22/17 (12/8/17)</a:t>
            </a:r>
          </a:p>
          <a:p>
            <a:pPr lvl="3"/>
            <a:r>
              <a:rPr lang="en-US" dirty="0"/>
              <a:t>CR to 1/19/18 (12/22/17)</a:t>
            </a:r>
          </a:p>
          <a:p>
            <a:pPr lvl="3"/>
            <a:r>
              <a:rPr lang="en-US" dirty="0"/>
              <a:t>SHUTDOWN 1/19/18 – 1/22-18</a:t>
            </a:r>
          </a:p>
          <a:p>
            <a:pPr lvl="3"/>
            <a:r>
              <a:rPr lang="en-US" dirty="0"/>
              <a:t>CR to 2/8/18 (1/24/18) w / CHIP and tax suspensions</a:t>
            </a:r>
          </a:p>
          <a:p>
            <a:pPr lvl="3"/>
            <a:r>
              <a:rPr lang="en-US" dirty="0"/>
              <a:t>SHUTDOWN 2/9/18</a:t>
            </a:r>
          </a:p>
          <a:p>
            <a:pPr lvl="3"/>
            <a:r>
              <a:rPr lang="en-US" dirty="0"/>
              <a:t>CR to 3/23/18 (2/9/18) w/ BCA caps, debt </a:t>
            </a:r>
            <a:r>
              <a:rPr lang="en-US" dirty="0" err="1"/>
              <a:t>lim</a:t>
            </a:r>
            <a:r>
              <a:rPr lang="en-US" dirty="0"/>
              <a:t> CHIP, disaster, extenders, etc.</a:t>
            </a:r>
          </a:p>
          <a:p>
            <a:pPr lvl="1"/>
            <a:r>
              <a:rPr lang="en-US" b="1" dirty="0"/>
              <a:t>Stalemate phase March-November 2018</a:t>
            </a:r>
          </a:p>
          <a:p>
            <a:pPr lvl="2"/>
            <a:r>
              <a:rPr lang="en-US" dirty="0"/>
              <a:t>Everyone waiting for the election; did do two minibus appropriations [DoD/HSS; Leg/</a:t>
            </a:r>
            <a:r>
              <a:rPr lang="en-US" dirty="0" err="1"/>
              <a:t>MilCon</a:t>
            </a:r>
            <a:r>
              <a:rPr lang="en-US" dirty="0"/>
              <a:t>/E&amp;W]</a:t>
            </a:r>
          </a:p>
          <a:p>
            <a:r>
              <a:rPr lang="en-US" b="1" dirty="0"/>
              <a:t> </a:t>
            </a:r>
            <a:endParaRPr lang="en-US" dirty="0"/>
          </a:p>
          <a:p>
            <a:r>
              <a:rPr lang="en-US" dirty="0"/>
              <a:t> </a:t>
            </a:r>
          </a:p>
          <a:p>
            <a:pPr lvl="1"/>
            <a:r>
              <a:rPr lang="en-US" b="1" dirty="0"/>
              <a:t>Other Legislation</a:t>
            </a:r>
            <a:endParaRPr lang="en-US" dirty="0"/>
          </a:p>
          <a:p>
            <a:pPr lvl="2"/>
            <a:r>
              <a:rPr lang="en-US" dirty="0"/>
              <a:t>FY2017 omnibus </a:t>
            </a:r>
            <a:r>
              <a:rPr lang="en-US" dirty="0" err="1"/>
              <a:t>approps</a:t>
            </a:r>
            <a:r>
              <a:rPr lang="en-US" dirty="0"/>
              <a:t> - (P.L. 115-31, 5/5/17) [R131-103, D178-15] [79-18]</a:t>
            </a:r>
          </a:p>
          <a:p>
            <a:pPr lvl="2"/>
            <a:r>
              <a:rPr lang="en-US" dirty="0"/>
              <a:t>Russia sanctions - (P.L. 115-44, 8/2/17) [419-3, 98-2]</a:t>
            </a:r>
          </a:p>
          <a:p>
            <a:pPr lvl="2"/>
            <a:r>
              <a:rPr lang="en-US" dirty="0"/>
              <a:t>FY2018 NDAA (P.L. 115-91, 12/12/17) </a:t>
            </a:r>
          </a:p>
          <a:p>
            <a:pPr lvl="2"/>
            <a:r>
              <a:rPr lang="en-US" dirty="0"/>
              <a:t>Hurricane/wildfire disaster relief:  9/8/17 15B, 10/26/17 36B</a:t>
            </a:r>
          </a:p>
          <a:p>
            <a:pPr lvl="2"/>
            <a:r>
              <a:rPr lang="en-US" dirty="0"/>
              <a:t>CHIP – expired  9/30/17, extended by CRs twice now 10 years</a:t>
            </a:r>
          </a:p>
          <a:p>
            <a:r>
              <a:rPr lang="en-US" dirty="0"/>
              <a:t> </a:t>
            </a:r>
          </a:p>
          <a:p>
            <a:pPr lvl="1"/>
            <a:r>
              <a:rPr lang="en-US" b="1" dirty="0"/>
              <a:t>Non-Legislation</a:t>
            </a:r>
            <a:endParaRPr lang="en-US" dirty="0"/>
          </a:p>
          <a:p>
            <a:pPr lvl="2"/>
            <a:r>
              <a:rPr lang="en-US" dirty="0"/>
              <a:t>Judicial Nominations – Gorsuch (4/7/2017)  [54-45], lots of judges (1-13-10 SC/CC/DC)</a:t>
            </a:r>
          </a:p>
          <a:p>
            <a:pPr lvl="2"/>
            <a:r>
              <a:rPr lang="en-US" dirty="0"/>
              <a:t>Exec Nominations – significant number withdrawn (over a dozen), few rejected ,none on floor</a:t>
            </a:r>
          </a:p>
          <a:p>
            <a:pPr lvl="2"/>
            <a:r>
              <a:rPr lang="en-US" dirty="0"/>
              <a:t>Investigations – S Intel (Burr/Warner), H Intel (Nunes), S </a:t>
            </a:r>
            <a:r>
              <a:rPr lang="en-US" dirty="0" err="1"/>
              <a:t>Juiciary</a:t>
            </a:r>
            <a:r>
              <a:rPr lang="en-US" dirty="0"/>
              <a:t> (Grassley/</a:t>
            </a:r>
            <a:r>
              <a:rPr lang="en-US" dirty="0" err="1"/>
              <a:t>Feinsten</a:t>
            </a:r>
            <a:r>
              <a:rPr lang="en-US" dirty="0"/>
              <a:t>), H OGR (</a:t>
            </a:r>
            <a:r>
              <a:rPr lang="en-US" dirty="0" err="1"/>
              <a:t>Gowdy</a:t>
            </a:r>
            <a:r>
              <a:rPr lang="en-US" dirty="0"/>
              <a:t>)</a:t>
            </a:r>
          </a:p>
          <a:p>
            <a:r>
              <a:rPr lang="en-US" dirty="0"/>
              <a:t> </a:t>
            </a:r>
          </a:p>
          <a:p>
            <a:pPr lvl="1"/>
            <a:r>
              <a:rPr lang="en-US" b="1" dirty="0"/>
              <a:t>What Did We Not See?</a:t>
            </a:r>
            <a:endParaRPr lang="en-US" dirty="0"/>
          </a:p>
          <a:p>
            <a:pPr lvl="2"/>
            <a:r>
              <a:rPr lang="en-US" dirty="0"/>
              <a:t>This was a GOP agenda, no a Trump agenda. No immigration. No trade. No infrastructure.</a:t>
            </a:r>
          </a:p>
          <a:p>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5</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Divided Government</a:t>
            </a:r>
            <a:endParaRPr lang="en-US" dirty="0"/>
          </a:p>
          <a:p>
            <a:pPr lvl="1"/>
            <a:r>
              <a:rPr lang="en-US" dirty="0"/>
              <a:t>Not your father’s divided government</a:t>
            </a:r>
          </a:p>
          <a:p>
            <a:pPr lvl="2"/>
            <a:r>
              <a:rPr lang="en-US" dirty="0"/>
              <a:t>This is divided *Congress*</a:t>
            </a:r>
          </a:p>
          <a:p>
            <a:pPr lvl="1"/>
            <a:r>
              <a:rPr lang="en-US" dirty="0"/>
              <a:t>Don’t expect much legislation; but do expect chambers to go it alone on unilateral items</a:t>
            </a:r>
          </a:p>
          <a:p>
            <a:pPr lvl="2"/>
            <a:r>
              <a:rPr lang="en-US" dirty="0"/>
              <a:t>House can do investigations unilaterally</a:t>
            </a:r>
          </a:p>
          <a:p>
            <a:pPr lvl="2"/>
            <a:r>
              <a:rPr lang="en-US" dirty="0"/>
              <a:t>Senate can confirm presidential nominations</a:t>
            </a:r>
          </a:p>
          <a:p>
            <a:pPr lvl="1"/>
            <a:r>
              <a:rPr lang="en-US" dirty="0"/>
              <a:t>Procedural tools unlikely to be available for partisan majoritarian action</a:t>
            </a:r>
          </a:p>
          <a:p>
            <a:pPr lvl="2"/>
            <a:r>
              <a:rPr lang="en-US" dirty="0"/>
              <a:t>Expect either gridlock or compromise; you won’t get party-line actions</a:t>
            </a:r>
          </a:p>
          <a:p>
            <a:endParaRPr lang="en-US" altLang="en-US" dirty="0"/>
          </a:p>
        </p:txBody>
      </p:sp>
    </p:spTree>
    <p:extLst>
      <p:ext uri="{BB962C8B-B14F-4D97-AF65-F5344CB8AC3E}">
        <p14:creationId xmlns:p14="http://schemas.microsoft.com/office/powerpoint/2010/main" val="3569268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6</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1"/>
            <a:r>
              <a:rPr lang="en-US" b="1" dirty="0"/>
              <a:t>Congress is more polarized by party/ideology than at any time since the civil war</a:t>
            </a:r>
          </a:p>
          <a:p>
            <a:pPr lvl="2"/>
            <a:r>
              <a:rPr lang="en-US" dirty="0"/>
              <a:t>There is not only no overlap between parties ideologically, there is a huge gap now</a:t>
            </a:r>
          </a:p>
          <a:p>
            <a:pPr lvl="2"/>
            <a:r>
              <a:rPr lang="en-US" dirty="0"/>
              <a:t>You simply can’t count on votes from the other party for partisan legislation</a:t>
            </a:r>
          </a:p>
          <a:p>
            <a:pPr lvl="2"/>
            <a:r>
              <a:rPr lang="en-US" dirty="0"/>
              <a:t>Attracting votes from across the aisle is extremely difficult</a:t>
            </a:r>
          </a:p>
          <a:p>
            <a:pPr lvl="0"/>
            <a:endParaRPr lang="en-US" b="1" dirty="0"/>
          </a:p>
          <a:p>
            <a:pPr lvl="0"/>
            <a:endParaRPr lang="en-US" b="1" dirty="0"/>
          </a:p>
          <a:p>
            <a:pPr lvl="0"/>
            <a:r>
              <a:rPr lang="en-US" b="1" dirty="0"/>
              <a:t>Factions within both parties, and the effect on leadership</a:t>
            </a:r>
            <a:endParaRPr lang="en-US" dirty="0"/>
          </a:p>
          <a:p>
            <a:pPr lvl="1"/>
            <a:r>
              <a:rPr lang="en-US" dirty="0"/>
              <a:t>Democrats in the House have an array of ideological positions</a:t>
            </a:r>
          </a:p>
          <a:p>
            <a:pPr lvl="2"/>
            <a:r>
              <a:rPr lang="en-US" dirty="0"/>
              <a:t>Seats won from the GOP tend to be swing suburban districts</a:t>
            </a:r>
          </a:p>
          <a:p>
            <a:pPr lvl="2"/>
            <a:r>
              <a:rPr lang="en-US" dirty="0"/>
              <a:t>But leftward shift among Dems replacing safe-seat Dems</a:t>
            </a:r>
          </a:p>
          <a:p>
            <a:pPr lvl="1"/>
            <a:r>
              <a:rPr lang="en-US" dirty="0"/>
              <a:t>Freshmen voices are louder than usual </a:t>
            </a:r>
          </a:p>
          <a:p>
            <a:pPr lvl="2"/>
            <a:r>
              <a:rPr lang="en-US" dirty="0"/>
              <a:t>AOC and others are using modern tools of power to press case</a:t>
            </a:r>
          </a:p>
          <a:p>
            <a:pPr lvl="2"/>
            <a:r>
              <a:rPr lang="en-US" dirty="0"/>
              <a:t>Leadership can’t ignore them as easily as in the past</a:t>
            </a:r>
          </a:p>
          <a:p>
            <a:pPr lvl="1"/>
            <a:r>
              <a:rPr lang="en-US" dirty="0"/>
              <a:t>House GOP will be more unified (opposition always is), but McConnell may have some issues</a:t>
            </a:r>
          </a:p>
          <a:p>
            <a:pPr lvl="2"/>
            <a:r>
              <a:rPr lang="en-US" dirty="0"/>
              <a:t>Gardner, McSally, Collins, Tillis; Romney, Alexander</a:t>
            </a:r>
          </a:p>
          <a:p>
            <a:endParaRPr lang="en-US" altLang="en-US" dirty="0"/>
          </a:p>
          <a:p>
            <a:pPr lvl="0"/>
            <a:r>
              <a:rPr lang="en-US" b="1" dirty="0"/>
              <a:t>This leaves us to the agenda, and agenda setting</a:t>
            </a:r>
            <a:endParaRPr lang="en-US" dirty="0"/>
          </a:p>
          <a:p>
            <a:pPr lvl="1"/>
            <a:r>
              <a:rPr lang="en-US" dirty="0"/>
              <a:t>GOP doesn’t have agenda setting control in the 116</a:t>
            </a:r>
            <a:r>
              <a:rPr lang="en-US" baseline="30000" dirty="0"/>
              <a:t>th</a:t>
            </a:r>
            <a:r>
              <a:rPr lang="en-US" dirty="0"/>
              <a:t> Congress; issues formally will be brought by Dems</a:t>
            </a:r>
          </a:p>
          <a:p>
            <a:pPr lvl="2"/>
            <a:r>
              <a:rPr lang="en-US" dirty="0"/>
              <a:t>Will this get the WH more involved?</a:t>
            </a:r>
          </a:p>
          <a:p>
            <a:pPr lvl="2"/>
            <a:r>
              <a:rPr lang="en-US" dirty="0"/>
              <a:t>Will this keep the GOP from being able to dominate GOP policy</a:t>
            </a:r>
          </a:p>
          <a:p>
            <a:pPr lvl="1"/>
            <a:r>
              <a:rPr lang="en-US" dirty="0"/>
              <a:t>What is the agenda?</a:t>
            </a:r>
          </a:p>
          <a:p>
            <a:pPr lvl="2"/>
            <a:r>
              <a:rPr lang="en-US" dirty="0"/>
              <a:t>Must-pass items: FY2020 </a:t>
            </a:r>
            <a:r>
              <a:rPr lang="en-US" dirty="0" err="1"/>
              <a:t>approprs</a:t>
            </a:r>
            <a:r>
              <a:rPr lang="en-US" dirty="0"/>
              <a:t>/CR, debt limit increase, BCA caps increase</a:t>
            </a:r>
          </a:p>
          <a:p>
            <a:pPr lvl="2"/>
            <a:r>
              <a:rPr lang="en-US" dirty="0"/>
              <a:t>Will pass items: NDAA, small stuff</a:t>
            </a:r>
          </a:p>
          <a:p>
            <a:pPr lvl="2"/>
            <a:r>
              <a:rPr lang="en-US" dirty="0"/>
              <a:t>Fights: everything lese</a:t>
            </a:r>
          </a:p>
          <a:p>
            <a:pPr lvl="1"/>
            <a:r>
              <a:rPr lang="en-US" b="1" dirty="0"/>
              <a:t>Senate legislative priorities</a:t>
            </a:r>
            <a:r>
              <a:rPr lang="en-US" dirty="0"/>
              <a:t>.</a:t>
            </a:r>
          </a:p>
          <a:p>
            <a:pPr lvl="0"/>
            <a:r>
              <a:rPr lang="en-US" dirty="0"/>
              <a:t>Largely tax legislation</a:t>
            </a:r>
          </a:p>
          <a:p>
            <a:pPr lvl="1"/>
            <a:r>
              <a:rPr lang="en-US" dirty="0"/>
              <a:t>Normally done through expedited process. </a:t>
            </a:r>
          </a:p>
          <a:p>
            <a:pPr lvl="1"/>
            <a:r>
              <a:rPr lang="en-US" dirty="0"/>
              <a:t>2017, Senate ignored filibuster: CRA, judges, exec branch, reconciliation</a:t>
            </a:r>
          </a:p>
          <a:p>
            <a:pPr lvl="0"/>
            <a:r>
              <a:rPr lang="en-US" dirty="0"/>
              <a:t>But with no budget, there is no non-filibuster stuff.</a:t>
            </a:r>
          </a:p>
          <a:p>
            <a:pPr lvl="1"/>
            <a:r>
              <a:rPr lang="en-US" dirty="0"/>
              <a:t>7 most conservative Democrats: Manchin, </a:t>
            </a:r>
            <a:r>
              <a:rPr lang="en-US" dirty="0" err="1"/>
              <a:t>Sinema</a:t>
            </a:r>
            <a:r>
              <a:rPr lang="en-US" dirty="0"/>
              <a:t>, Jones, King, Carper, Tester, Bennet, Warner. </a:t>
            </a:r>
          </a:p>
          <a:p>
            <a:pPr lvl="1"/>
            <a:r>
              <a:rPr lang="en-US" dirty="0"/>
              <a:t>Not going to get many</a:t>
            </a:r>
          </a:p>
          <a:p>
            <a:pPr lvl="0"/>
            <a:r>
              <a:rPr lang="en-US" dirty="0"/>
              <a:t>McConnell will play a lot of defense, and a lot of judges and nominees.</a:t>
            </a:r>
          </a:p>
          <a:p>
            <a:pPr lvl="1"/>
            <a:r>
              <a:rPr lang="en-US" dirty="0"/>
              <a:t>Block minority attempts to govern</a:t>
            </a:r>
          </a:p>
          <a:p>
            <a:pPr lvl="2"/>
            <a:r>
              <a:rPr lang="en-US" dirty="0"/>
              <a:t>Struggled with Yemen vote; CRA legislation to repeal new net neutrality rule</a:t>
            </a:r>
          </a:p>
          <a:p>
            <a:pPr lvl="1"/>
            <a:r>
              <a:rPr lang="en-US" b="1" dirty="0"/>
              <a:t>House legislative priorities</a:t>
            </a:r>
            <a:endParaRPr lang="en-US" dirty="0"/>
          </a:p>
          <a:p>
            <a:pPr lvl="3"/>
            <a:r>
              <a:rPr lang="en-US" dirty="0"/>
              <a:t>Voting rights/democracy bill</a:t>
            </a:r>
          </a:p>
          <a:p>
            <a:pPr lvl="3"/>
            <a:r>
              <a:rPr lang="en-US" dirty="0"/>
              <a:t>Healthcare legislation</a:t>
            </a:r>
          </a:p>
          <a:p>
            <a:pPr lvl="3"/>
            <a:r>
              <a:rPr lang="en-US" dirty="0"/>
              <a:t>Gun control legislation</a:t>
            </a:r>
          </a:p>
          <a:p>
            <a:pPr lvl="3"/>
            <a:r>
              <a:rPr lang="en-US" dirty="0"/>
              <a:t>Infrastructure investment</a:t>
            </a:r>
          </a:p>
          <a:p>
            <a:pPr lvl="3"/>
            <a:r>
              <a:rPr lang="en-US" dirty="0"/>
              <a:t>Prescription drug bills</a:t>
            </a:r>
          </a:p>
          <a:p>
            <a:endParaRPr lang="en-US" altLang="en-US" dirty="0"/>
          </a:p>
        </p:txBody>
      </p:sp>
    </p:spTree>
    <p:extLst>
      <p:ext uri="{BB962C8B-B14F-4D97-AF65-F5344CB8AC3E}">
        <p14:creationId xmlns:p14="http://schemas.microsoft.com/office/powerpoint/2010/main" val="3414327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7</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dirty="0"/>
              <a:t>In response to the global coronavirus pandemic, three major bills were passed by Congress and signed into law by President Trump in March. On March 6, the president signed into law </a:t>
            </a:r>
            <a:r>
              <a:rPr lang="en-US" u="sng" dirty="0">
                <a:hlinkClick r:id="rId3"/>
              </a:rPr>
              <a:t>H.R.6074</a:t>
            </a:r>
            <a:r>
              <a:rPr lang="en-US" dirty="0"/>
              <a:t>, an $8.3 billion supplemental appropriations bill, mostly aimed at providing additional funding for the Department of Health and Human Services to combat coronavirus. On March 18, Congress passed and the president signed </a:t>
            </a:r>
            <a:r>
              <a:rPr lang="en-US" u="sng" dirty="0">
                <a:hlinkClick r:id="rId3"/>
              </a:rPr>
              <a:t>H.R.6201</a:t>
            </a:r>
            <a:r>
              <a:rPr lang="en-US" dirty="0"/>
              <a:t>, a second supplemental that provided further emergency funding and included provisions requiring paid sick leave, increased unemployment benefits, and free testing for the disease. Finally, this past Friday Congress approved </a:t>
            </a:r>
            <a:r>
              <a:rPr lang="en-US" u="sng" dirty="0">
                <a:hlinkClick r:id="rId3"/>
              </a:rPr>
              <a:t>H.R.748</a:t>
            </a:r>
            <a:r>
              <a:rPr lang="en-US" dirty="0"/>
              <a:t>, a $2.2 </a:t>
            </a:r>
            <a:r>
              <a:rPr lang="en-US" i="1" dirty="0"/>
              <a:t>trillion </a:t>
            </a:r>
            <a:r>
              <a:rPr lang="en-US" dirty="0"/>
              <a:t>general relief and economic stimulus package for individuals and businesses. </a:t>
            </a:r>
          </a:p>
          <a:p>
            <a:r>
              <a:rPr lang="en-US" dirty="0"/>
              <a:t>What does this flurry of action tell us about Congress?</a:t>
            </a:r>
          </a:p>
          <a:p>
            <a:r>
              <a:rPr lang="en-US" b="1" dirty="0"/>
              <a:t>First, Congress is capable of acting quickly and decisively in a crisis</a:t>
            </a:r>
            <a:r>
              <a:rPr lang="en-US" dirty="0"/>
              <a:t>. Perhaps the most common analysis of the 116</a:t>
            </a:r>
            <a:r>
              <a:rPr lang="en-US" baseline="30000" dirty="0"/>
              <a:t>th</a:t>
            </a:r>
            <a:r>
              <a:rPr lang="en-US" dirty="0"/>
              <a:t> Congress—right up until the pandemic—was that divided government was producing very little substantive legislation. As of March 1, only 116 public laws had been enacted this Congress, and </a:t>
            </a:r>
            <a:r>
              <a:rPr lang="en-US" u="sng" dirty="0">
                <a:hlinkClick r:id="rId3"/>
              </a:rPr>
              <a:t>close to half of them</a:t>
            </a:r>
            <a:r>
              <a:rPr lang="en-US" dirty="0"/>
              <a:t> were non-controversial legislation like the renaming of post offices.  </a:t>
            </a:r>
          </a:p>
          <a:p>
            <a:r>
              <a:rPr lang="en-US" dirty="0"/>
              <a:t>The consensus view was that partisanship was preventing bi-cameral work on anything except must-pass appropriations bills. In the meantime, each chamber was resorting to unilateral activities unrelated to lawmaking. The House was focused on executive branch oversight; the Senate on confirming judicial nominations.</a:t>
            </a:r>
          </a:p>
          <a:p>
            <a:r>
              <a:rPr lang="en-US" dirty="0"/>
              <a:t>Congressional action in </a:t>
            </a:r>
            <a:r>
              <a:rPr lang="en-US" u="sng" dirty="0">
                <a:hlinkClick r:id="rId3"/>
              </a:rPr>
              <a:t>response</a:t>
            </a:r>
            <a:r>
              <a:rPr lang="en-US" dirty="0"/>
              <a:t> to the pandemic, however, has been quick, overwhelming, and bipartisan. All three bills passed both chambers with supermajorities from both parties supporting them. </a:t>
            </a:r>
          </a:p>
          <a:p>
            <a:r>
              <a:rPr lang="en-US" dirty="0"/>
              <a:t>Furthermore, the development of the bills has reflected congressional leadership on the issue. It is a common view that in crises, legislative authority must give way to executive power, which has the natural advantages of unitary decision-making and dispatch. </a:t>
            </a:r>
          </a:p>
          <a:p>
            <a:r>
              <a:rPr lang="en-US" dirty="0"/>
              <a:t>But the federal pandemic response has, to date, largely been driven by Congress. Many of the president’s policy proposals—both in substance (</a:t>
            </a:r>
            <a:r>
              <a:rPr lang="en-US" u="sng" dirty="0">
                <a:hlinkClick r:id="rId3"/>
              </a:rPr>
              <a:t>payroll tax cut</a:t>
            </a:r>
            <a:r>
              <a:rPr lang="en-US" dirty="0"/>
              <a:t>) and scope (initial $2.5B supplemental funding request)—have been ignored, and negotiations had a tri-party character, with House, Senate, and administration officials hammering out deals, at the Capitol. </a:t>
            </a:r>
          </a:p>
          <a:p>
            <a:r>
              <a:rPr lang="en-US" b="1" dirty="0"/>
              <a:t>Second, legislative politics, even in a crisis, will often be messy.</a:t>
            </a:r>
            <a:r>
              <a:rPr lang="en-US" dirty="0"/>
              <a:t> Even when it acts quickly in response to a crisis, congressional action is still going to reflect the legislative realities of collective decision-making. This was on full display in March. </a:t>
            </a:r>
          </a:p>
          <a:p>
            <a:r>
              <a:rPr lang="en-US" dirty="0"/>
              <a:t>Party leaders bickered publicly about what did and did not belong in the bills. Individual Representatives complained about being shut out of the process. Interest-groups jockeyed to influence provisions that affected their members. And Senators in both parties threatened to hold up the legislation indefinitely until their demands were met.</a:t>
            </a:r>
          </a:p>
          <a:p>
            <a:r>
              <a:rPr lang="en-US" dirty="0"/>
              <a:t>For many people—pundits and citizens alike—this behavior seemed unbecoming, an indication that Congress was not up to the task of a serious response to a global crisis. But that mostly reflected a misunderstanding of why we value legislative governance.</a:t>
            </a:r>
          </a:p>
          <a:p>
            <a:r>
              <a:rPr lang="en-US" dirty="0"/>
              <a:t> It’s true that if you don’t want public bickering or the airing of provincial concerns or the pursuit of narrow interests to be part of the lawmaking process, it would probably be more satisfying if Congress simply delegated authority to the executive branch and let the president govern. </a:t>
            </a:r>
          </a:p>
          <a:p>
            <a:r>
              <a:rPr lang="en-US" dirty="0"/>
              <a:t>But that strategy would sacrifice the three key advantages of legislative governance. First, diversity of opinion. The collective may not always be wiser than the individual, but it usually is, and that’s because individuals have blind-spots. Legislatures by their very nature capture wider points of view than unitary executive leaders. </a:t>
            </a:r>
          </a:p>
          <a:p>
            <a:r>
              <a:rPr lang="en-US" dirty="0"/>
              <a:t>Second, representation. Local communities matter, and legislatures ensure that their voices are heard in policy debates that might otherwise center too much on the overall national impact. And finally, deliberation. Policy ideas are tested in a legislature and cannot pass without facing a full public cross-examination by their opponents. </a:t>
            </a:r>
          </a:p>
          <a:p>
            <a:r>
              <a:rPr lang="en-US" b="1" dirty="0"/>
              <a:t>Finally, a viral pandemic poses unique challenges for Congress.</a:t>
            </a:r>
            <a:r>
              <a:rPr lang="en-US" dirty="0"/>
              <a:t>  A legislature is inherently a collection of people who must interact. When the public health response to a pandemic requires the isolation of people with the virus and the social distancing of the healthy, the day-to-day workings of Congress themselves become a danger to the members. </a:t>
            </a:r>
          </a:p>
          <a:p>
            <a:r>
              <a:rPr lang="en-US" dirty="0"/>
              <a:t>Congress responded initially to this threat in March by first closing the public galleries in the House and Senate, and later closing the entire Capitol complex to the public, allowing only Members and staff inside the buildings. </a:t>
            </a:r>
          </a:p>
          <a:p>
            <a:r>
              <a:rPr lang="en-US" dirty="0"/>
              <a:t>After several Representatives and Senators tested positive for the coronavirus, members in both chambers began proactively isolating themselves from their colleagues, and Senators were urged to not congregate in the well of the Senate. When the House returned to Washington last Friday to pass the third relief measure, some members sat in the gallery to maintain distance between themselves.</a:t>
            </a:r>
          </a:p>
          <a:p>
            <a:r>
              <a:rPr lang="en-US" dirty="0"/>
              <a:t>A fierce debate has opened over whether Congress should go further, perhaps by instituting provisions that allow for remote voting by Members who are in isolation and should not be on the chamber floors, or even by allowing Congress to meet completely </a:t>
            </a:r>
            <a:r>
              <a:rPr lang="en-US" u="sng" dirty="0">
                <a:hlinkClick r:id="rId3"/>
              </a:rPr>
              <a:t>remotely</a:t>
            </a:r>
            <a:r>
              <a:rPr lang="en-US" dirty="0"/>
              <a:t>, with all members voting from their districts.</a:t>
            </a:r>
          </a:p>
          <a:p>
            <a:r>
              <a:rPr lang="en-US" dirty="0"/>
              <a:t>Several bills have been introduced by Members to implement such remote voting, but thus far congressional leaders have resisted the idea. There are certainly </a:t>
            </a:r>
            <a:r>
              <a:rPr lang="en-US" u="sng" dirty="0">
                <a:hlinkClick r:id="rId3"/>
              </a:rPr>
              <a:t>drawbacks</a:t>
            </a:r>
            <a:r>
              <a:rPr lang="en-US" dirty="0"/>
              <a:t>; remote voting almost certainly increases the power of the leaders over individual members, and perhaps also the president if Congress becomes out-of-sight, out-of-mind in DC. </a:t>
            </a:r>
          </a:p>
          <a:p>
            <a:r>
              <a:rPr lang="en-US" dirty="0"/>
              <a:t>But if the alternative becomes a legislature that can’t function effectively because a large number of members are either sick or won’t risk assembling in Washington, Congress may have no choice but to implement rules that provide for decentralized decision-making.</a:t>
            </a:r>
          </a:p>
          <a:p>
            <a:r>
              <a:rPr lang="en-US" dirty="0"/>
              <a:t>The shape of things to come is likely to continue with these congressional lawmaking trends: faster, volatile, and novel, to meet the demands of a pandemic.  All eyes are on Washington.</a:t>
            </a:r>
          </a:p>
          <a:p>
            <a:endParaRPr lang="en-US" altLang="en-US" dirty="0"/>
          </a:p>
        </p:txBody>
      </p:sp>
    </p:spTree>
    <p:extLst>
      <p:ext uri="{BB962C8B-B14F-4D97-AF65-F5344CB8AC3E}">
        <p14:creationId xmlns:p14="http://schemas.microsoft.com/office/powerpoint/2010/main" val="2479274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8</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r>
              <a:rPr lang="en-US" dirty="0"/>
              <a:t>In response to the global coronavirus pandemic, three major bills were passed by Congress and signed into law by President Trump in March. On March 6, the president signed into law </a:t>
            </a:r>
            <a:r>
              <a:rPr lang="en-US" u="sng" dirty="0">
                <a:hlinkClick r:id="rId3"/>
              </a:rPr>
              <a:t>H.R.6074</a:t>
            </a:r>
            <a:r>
              <a:rPr lang="en-US" dirty="0"/>
              <a:t>, an $8.3 billion supplemental appropriations bill, mostly aimed at providing additional funding for the Department of Health and Human Services to combat coronavirus. On March 18, Congress passed and the president signed </a:t>
            </a:r>
            <a:r>
              <a:rPr lang="en-US" u="sng" dirty="0">
                <a:hlinkClick r:id="rId3"/>
              </a:rPr>
              <a:t>H.R.6201</a:t>
            </a:r>
            <a:r>
              <a:rPr lang="en-US" dirty="0"/>
              <a:t>, a second supplemental that provided further emergency funding and included provisions requiring paid sick leave, increased unemployment benefits, and free testing for the disease. Finally, this past Friday Congress approved </a:t>
            </a:r>
            <a:r>
              <a:rPr lang="en-US" u="sng" dirty="0">
                <a:hlinkClick r:id="rId3"/>
              </a:rPr>
              <a:t>H.R.748</a:t>
            </a:r>
            <a:r>
              <a:rPr lang="en-US" dirty="0"/>
              <a:t>, a $2.2 </a:t>
            </a:r>
            <a:r>
              <a:rPr lang="en-US" i="1" dirty="0"/>
              <a:t>trillion </a:t>
            </a:r>
            <a:r>
              <a:rPr lang="en-US" dirty="0"/>
              <a:t>general relief and economic stimulus package for individuals and businesses. </a:t>
            </a:r>
          </a:p>
          <a:p>
            <a:r>
              <a:rPr lang="en-US" dirty="0"/>
              <a:t>What does this flurry of action tell us about Congress?</a:t>
            </a:r>
          </a:p>
          <a:p>
            <a:r>
              <a:rPr lang="en-US" b="1" dirty="0"/>
              <a:t>First, Congress is capable of acting quickly and decisively in a crisis</a:t>
            </a:r>
            <a:r>
              <a:rPr lang="en-US" dirty="0"/>
              <a:t>. Perhaps the most common analysis of the 116</a:t>
            </a:r>
            <a:r>
              <a:rPr lang="en-US" baseline="30000" dirty="0"/>
              <a:t>th</a:t>
            </a:r>
            <a:r>
              <a:rPr lang="en-US" dirty="0"/>
              <a:t> Congress—right up until the pandemic—was that divided government was producing very little substantive legislation. As of March 1, only 116 public laws had been enacted this Congress, and </a:t>
            </a:r>
            <a:r>
              <a:rPr lang="en-US" u="sng" dirty="0">
                <a:hlinkClick r:id="rId3"/>
              </a:rPr>
              <a:t>close to half of them</a:t>
            </a:r>
            <a:r>
              <a:rPr lang="en-US" dirty="0"/>
              <a:t> were non-controversial legislation like the renaming of post offices.  </a:t>
            </a:r>
          </a:p>
          <a:p>
            <a:r>
              <a:rPr lang="en-US" dirty="0"/>
              <a:t>The consensus view was that partisanship was preventing bi-cameral work on anything except must-pass appropriations bills. In the meantime, each chamber was resorting to unilateral activities unrelated to lawmaking. The House was focused on executive branch oversight; the Senate on confirming judicial nominations.</a:t>
            </a:r>
          </a:p>
          <a:p>
            <a:r>
              <a:rPr lang="en-US" dirty="0"/>
              <a:t>Congressional action in </a:t>
            </a:r>
            <a:r>
              <a:rPr lang="en-US" u="sng" dirty="0">
                <a:hlinkClick r:id="rId3"/>
              </a:rPr>
              <a:t>response</a:t>
            </a:r>
            <a:r>
              <a:rPr lang="en-US" dirty="0"/>
              <a:t> to the pandemic, however, has been quick, overwhelming, and bipartisan. All three bills passed both chambers with supermajorities from both parties supporting them. </a:t>
            </a:r>
          </a:p>
          <a:p>
            <a:r>
              <a:rPr lang="en-US" dirty="0"/>
              <a:t>Furthermore, the development of the bills has reflected congressional leadership on the issue. It is a common view that in crises, legislative authority must give way to executive power, which has the natural advantages of unitary decision-making and dispatch. </a:t>
            </a:r>
          </a:p>
          <a:p>
            <a:r>
              <a:rPr lang="en-US" dirty="0"/>
              <a:t>But the federal pandemic response has, to date, largely been driven by Congress. Many of the president’s policy proposals—both in substance (</a:t>
            </a:r>
            <a:r>
              <a:rPr lang="en-US" u="sng" dirty="0">
                <a:hlinkClick r:id="rId3"/>
              </a:rPr>
              <a:t>payroll tax cut</a:t>
            </a:r>
            <a:r>
              <a:rPr lang="en-US" dirty="0"/>
              <a:t>) and scope (initial $2.5B supplemental funding request)—have been ignored, and negotiations had a tri-party character, with House, Senate, and administration officials hammering out deals, at the Capitol. </a:t>
            </a:r>
          </a:p>
          <a:p>
            <a:r>
              <a:rPr lang="en-US" b="1" dirty="0"/>
              <a:t>Second, legislative politics, even in a crisis, will often be messy.</a:t>
            </a:r>
            <a:r>
              <a:rPr lang="en-US" dirty="0"/>
              <a:t> Even when it acts quickly in response to a crisis, congressional action is still going to reflect the legislative realities of collective decision-making. This was on full display in March. </a:t>
            </a:r>
          </a:p>
          <a:p>
            <a:r>
              <a:rPr lang="en-US" dirty="0"/>
              <a:t>Party leaders bickered publicly about what did and did not belong in the bills. Individual Representatives complained about being shut out of the process. Interest-groups jockeyed to influence provisions that affected their members. And Senators in both parties threatened to hold up the legislation indefinitely until their demands were met.</a:t>
            </a:r>
          </a:p>
          <a:p>
            <a:r>
              <a:rPr lang="en-US" dirty="0"/>
              <a:t>For many people—pundits and citizens alike—this behavior seemed unbecoming, an indication that Congress was not up to the task of a serious response to a global crisis. But that mostly reflected a misunderstanding of why we value legislative governance.</a:t>
            </a:r>
          </a:p>
          <a:p>
            <a:r>
              <a:rPr lang="en-US" dirty="0"/>
              <a:t> It’s true that if you don’t want public bickering or the airing of provincial concerns or the pursuit of narrow interests to be part of the lawmaking process, it would probably be more satisfying if Congress simply delegated authority to the executive branch and let the president govern. </a:t>
            </a:r>
          </a:p>
          <a:p>
            <a:r>
              <a:rPr lang="en-US" dirty="0"/>
              <a:t>But that strategy would sacrifice the three key advantages of legislative governance. First, diversity of opinion. The collective may not always be wiser than the individual, but it usually is, and that’s because individuals have blind-spots. Legislatures by their very nature capture wider points of view than unitary executive leaders. </a:t>
            </a:r>
          </a:p>
          <a:p>
            <a:r>
              <a:rPr lang="en-US" dirty="0"/>
              <a:t>Second, representation. Local communities matter, and legislatures ensure that their voices are heard in policy debates that might otherwise center too much on the overall national impact. And finally, deliberation. Policy ideas are tested in a legislature and cannot pass without facing a full public cross-examination by their opponents. </a:t>
            </a:r>
          </a:p>
          <a:p>
            <a:r>
              <a:rPr lang="en-US" b="1" dirty="0"/>
              <a:t>Finally, a viral pandemic poses unique challenges for Congress.</a:t>
            </a:r>
            <a:r>
              <a:rPr lang="en-US" dirty="0"/>
              <a:t>  A legislature is inherently a collection of people who must interact. When the public health response to a pandemic requires the isolation of people with the virus and the social distancing of the healthy, the day-to-day workings of Congress themselves become a danger to the members. </a:t>
            </a:r>
          </a:p>
          <a:p>
            <a:r>
              <a:rPr lang="en-US" dirty="0"/>
              <a:t>Congress responded initially to this threat in March by first closing the public galleries in the House and Senate, and later closing the entire Capitol complex to the public, allowing only Members and staff inside the buildings. </a:t>
            </a:r>
          </a:p>
          <a:p>
            <a:r>
              <a:rPr lang="en-US" dirty="0"/>
              <a:t>After several Representatives and Senators tested positive for the coronavirus, members in both chambers began proactively isolating themselves from their colleagues, and Senators were urged to not congregate in the well of the Senate. When the House returned to Washington last Friday to pass the third relief measure, some members sat in the gallery to maintain distance between themselves.</a:t>
            </a:r>
          </a:p>
          <a:p>
            <a:r>
              <a:rPr lang="en-US" dirty="0"/>
              <a:t>A fierce debate has opened over whether Congress should go further, perhaps by instituting provisions that allow for remote voting by Members who are in isolation and should not be on the chamber floors, or even by allowing Congress to meet completely </a:t>
            </a:r>
            <a:r>
              <a:rPr lang="en-US" u="sng" dirty="0">
                <a:hlinkClick r:id="rId3"/>
              </a:rPr>
              <a:t>remotely</a:t>
            </a:r>
            <a:r>
              <a:rPr lang="en-US" dirty="0"/>
              <a:t>, with all members voting from their districts.</a:t>
            </a:r>
          </a:p>
          <a:p>
            <a:r>
              <a:rPr lang="en-US" dirty="0"/>
              <a:t>Several bills have been introduced by Members to implement such remote voting, but thus far congressional leaders have resisted the idea. There are certainly </a:t>
            </a:r>
            <a:r>
              <a:rPr lang="en-US" u="sng" dirty="0">
                <a:hlinkClick r:id="rId3"/>
              </a:rPr>
              <a:t>drawbacks</a:t>
            </a:r>
            <a:r>
              <a:rPr lang="en-US" dirty="0"/>
              <a:t>; remote voting almost certainly increases the power of the leaders over individual members, and perhaps also the president if Congress becomes out-of-sight, out-of-mind in DC. </a:t>
            </a:r>
          </a:p>
          <a:p>
            <a:r>
              <a:rPr lang="en-US" dirty="0"/>
              <a:t>But if the alternative becomes a legislature that can’t function effectively because a large number of members are either sick or won’t risk assembling in Washington, Congress may have no choice but to implement rules that provide for decentralized decision-making.</a:t>
            </a:r>
          </a:p>
          <a:p>
            <a:r>
              <a:rPr lang="en-US" dirty="0"/>
              <a:t>The shape of things to come is likely to continue with these congressional lawmaking trends: faster, volatile, and novel, to meet the demands of a pandemic.  All eyes are on Washington.</a:t>
            </a:r>
          </a:p>
          <a:p>
            <a:endParaRPr lang="en-US" altLang="en-US" dirty="0"/>
          </a:p>
        </p:txBody>
      </p:sp>
    </p:spTree>
    <p:extLst>
      <p:ext uri="{BB962C8B-B14F-4D97-AF65-F5344CB8AC3E}">
        <p14:creationId xmlns:p14="http://schemas.microsoft.com/office/powerpoint/2010/main" val="947019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217E6-5782-4BF0-873B-BE9A8D2246BF}" type="slidenum">
              <a:rPr lang="en-US" altLang="en-US">
                <a:solidFill>
                  <a:prstClr val="black"/>
                </a:solidFill>
              </a:rPr>
              <a:pPr/>
              <a:t>9</a:t>
            </a:fld>
            <a:endParaRPr lang="en-US" altLang="en-US">
              <a:solidFill>
                <a:prstClr val="black"/>
              </a:solidFill>
            </a:endParaRPr>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pPr lvl="0"/>
            <a:r>
              <a:rPr lang="en-US" b="1" dirty="0"/>
              <a:t>The 2020 Election</a:t>
            </a:r>
            <a:endParaRPr lang="en-US" dirty="0"/>
          </a:p>
          <a:p>
            <a:pPr lvl="1"/>
            <a:r>
              <a:rPr lang="en-US" dirty="0"/>
              <a:t>In some ways, you can read the entire Congress as shaping up for an election</a:t>
            </a:r>
          </a:p>
          <a:p>
            <a:pPr lvl="1"/>
            <a:r>
              <a:rPr lang="en-US" dirty="0"/>
              <a:t>Parties try to hone message through legislation, oversight</a:t>
            </a:r>
          </a:p>
          <a:p>
            <a:pPr lvl="1"/>
            <a:r>
              <a:rPr lang="en-US" dirty="0"/>
              <a:t>The election will also structure votes, issue agenda, and politics of second session</a:t>
            </a:r>
          </a:p>
          <a:p>
            <a:pPr lvl="2"/>
            <a:r>
              <a:rPr lang="en-US" dirty="0"/>
              <a:t>This is normal, but the dynamic particulars this year important</a:t>
            </a:r>
          </a:p>
          <a:p>
            <a:pPr lvl="1"/>
            <a:r>
              <a:rPr lang="en-US" dirty="0"/>
              <a:t>Lots of Senators will be running for POTUS: Klobuchar, Booker, Gillibrand, Warren, Harris, Sanders Brown(?)</a:t>
            </a:r>
          </a:p>
          <a:p>
            <a:pPr lvl="2"/>
            <a:r>
              <a:rPr lang="en-US" dirty="0"/>
              <a:t>That moves agenda setting away from Congress</a:t>
            </a:r>
          </a:p>
          <a:p>
            <a:pPr lvl="2"/>
            <a:r>
              <a:rPr lang="en-US" dirty="0"/>
              <a:t>That also creates a lot of people who have specific national vote motivations</a:t>
            </a:r>
          </a:p>
          <a:p>
            <a:endParaRPr lang="en-US" altLang="en-US" dirty="0"/>
          </a:p>
        </p:txBody>
      </p:sp>
    </p:spTree>
    <p:extLst>
      <p:ext uri="{BB962C8B-B14F-4D97-AF65-F5344CB8AC3E}">
        <p14:creationId xmlns:p14="http://schemas.microsoft.com/office/powerpoint/2010/main" val="2489086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F854BC4-E118-4290-9F70-8F114CB3449A}" type="datetimeFigureOut">
              <a:rPr lang="en-US" smtClean="0"/>
              <a:t>11/22/2021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1316514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854BC4-E118-4290-9F70-8F114CB3449A}" type="datetimeFigureOut">
              <a:rPr lang="en-US" smtClean="0"/>
              <a:t>11/22/2021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3623121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854BC4-E118-4290-9F70-8F114CB3449A}" type="datetimeFigureOut">
              <a:rPr lang="en-US" smtClean="0"/>
              <a:t>11/22/2021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2334381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854BC4-E118-4290-9F70-8F114CB3449A}" type="datetimeFigureOut">
              <a:rPr lang="en-US" smtClean="0"/>
              <a:t>11/22/2021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107028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F854BC4-E118-4290-9F70-8F114CB3449A}" type="datetimeFigureOut">
              <a:rPr lang="en-US" smtClean="0"/>
              <a:t>11/22/2021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2655140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F854BC4-E118-4290-9F70-8F114CB3449A}" type="datetimeFigureOut">
              <a:rPr lang="en-US" smtClean="0"/>
              <a:t>11/22/2021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518582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F854BC4-E118-4290-9F70-8F114CB3449A}" type="datetimeFigureOut">
              <a:rPr lang="en-US" smtClean="0"/>
              <a:t>11/22/2021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4137102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F854BC4-E118-4290-9F70-8F114CB3449A}" type="datetimeFigureOut">
              <a:rPr lang="en-US" smtClean="0"/>
              <a:t>11/22/2021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3502888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854BC4-E118-4290-9F70-8F114CB3449A}" type="datetimeFigureOut">
              <a:rPr lang="en-US" smtClean="0"/>
              <a:t>11/22/2021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2129978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F854BC4-E118-4290-9F70-8F114CB3449A}" type="datetimeFigureOut">
              <a:rPr lang="en-US" smtClean="0"/>
              <a:t>11/22/2021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4000037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F854BC4-E118-4290-9F70-8F114CB3449A}" type="datetimeFigureOut">
              <a:rPr lang="en-US" smtClean="0"/>
              <a:t>11/22/2021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87B2A4-EFE6-4C55-8F10-8570BF4DBF36}" type="slidenum">
              <a:rPr lang="en-US" smtClean="0"/>
              <a:t>‹#›</a:t>
            </a:fld>
            <a:endParaRPr lang="en-US"/>
          </a:p>
        </p:txBody>
      </p:sp>
    </p:spTree>
    <p:extLst>
      <p:ext uri="{BB962C8B-B14F-4D97-AF65-F5344CB8AC3E}">
        <p14:creationId xmlns:p14="http://schemas.microsoft.com/office/powerpoint/2010/main" val="694798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854BC4-E118-4290-9F70-8F114CB3449A}" type="datetimeFigureOut">
              <a:rPr lang="en-US" smtClean="0"/>
              <a:t>11/22/2021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87B2A4-EFE6-4C55-8F10-8570BF4DBF36}" type="slidenum">
              <a:rPr lang="en-US" smtClean="0"/>
              <a:t>‹#›</a:t>
            </a:fld>
            <a:endParaRPr lang="en-US"/>
          </a:p>
        </p:txBody>
      </p:sp>
    </p:spTree>
    <p:extLst>
      <p:ext uri="{BB962C8B-B14F-4D97-AF65-F5344CB8AC3E}">
        <p14:creationId xmlns:p14="http://schemas.microsoft.com/office/powerpoint/2010/main" val="1425400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e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32.jpeg"/></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32.jpeg"/></Relationships>
</file>

<file path=ppt/slides/_rels/slide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6.jpeg"/><Relationship Id="rId4" Type="http://schemas.openxmlformats.org/officeDocument/2006/relationships/image" Target="../media/image15.jpeg"/></Relationships>
</file>

<file path=ppt/slides/_rels/slide40.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4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7.jpeg"/></Relationships>
</file>

<file path=ppt/slides/_rels/slide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jpe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306"/>
            <a:ext cx="7772400" cy="1470025"/>
          </a:xfrm>
        </p:spPr>
        <p:txBody>
          <a:bodyPr>
            <a:normAutofit/>
          </a:bodyPr>
          <a:lstStyle/>
          <a:p>
            <a:r>
              <a:rPr lang="en-US" sz="3200" b="1" dirty="0"/>
              <a:t>Floor Procedure in the House and Senate</a:t>
            </a:r>
          </a:p>
        </p:txBody>
      </p:sp>
      <p:pic>
        <p:nvPicPr>
          <p:cNvPr id="8" name="Picture 7">
            <a:extLst>
              <a:ext uri="{FF2B5EF4-FFF2-40B4-BE49-F238E27FC236}">
                <a16:creationId xmlns:a16="http://schemas.microsoft.com/office/drawing/2014/main" id="{94DDD69F-7256-4221-B96B-1D271112CBB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3079"/>
          <a:stretch>
            <a:fillRect/>
          </a:stretch>
        </p:blipFill>
        <p:spPr bwMode="auto">
          <a:xfrm rot="230688">
            <a:off x="3888931" y="1383419"/>
            <a:ext cx="1801657" cy="2414762"/>
          </a:xfrm>
          <a:prstGeom prst="rect">
            <a:avLst/>
          </a:prstGeom>
          <a:solidFill>
            <a:srgbClr val="FBF34B"/>
          </a:solidFill>
          <a:ln w="9525">
            <a:solidFill>
              <a:schemeClr val="tx1"/>
            </a:solidFill>
            <a:miter lim="800000"/>
            <a:headEnd/>
            <a:tailEnd/>
          </a:ln>
          <a:effectLst>
            <a:outerShdw dist="107763" dir="2700000" algn="ctr" rotWithShape="0">
              <a:schemeClr val="bg2">
                <a:alpha val="50000"/>
              </a:schemeClr>
            </a:outerShdw>
          </a:effectLst>
        </p:spPr>
      </p:pic>
      <p:pic>
        <p:nvPicPr>
          <p:cNvPr id="10" name="Picture 9" descr="A group of people in a room&#10;&#10;Description automatically generated">
            <a:extLst>
              <a:ext uri="{FF2B5EF4-FFF2-40B4-BE49-F238E27FC236}">
                <a16:creationId xmlns:a16="http://schemas.microsoft.com/office/drawing/2014/main" id="{835F1590-BB7F-4C9C-9197-FFAA034105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1695997"/>
            <a:ext cx="2750943" cy="1800132"/>
          </a:xfrm>
          <a:prstGeom prst="rect">
            <a:avLst/>
          </a:prstGeom>
        </p:spPr>
      </p:pic>
      <p:pic>
        <p:nvPicPr>
          <p:cNvPr id="12" name="Picture 11" descr="A group of people in a room&#10;&#10;Description automatically generated">
            <a:extLst>
              <a:ext uri="{FF2B5EF4-FFF2-40B4-BE49-F238E27FC236}">
                <a16:creationId xmlns:a16="http://schemas.microsoft.com/office/drawing/2014/main" id="{135D4927-1D7A-4ED6-B8AB-ABC457480D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42776" y="1685470"/>
            <a:ext cx="2759631" cy="1810659"/>
          </a:xfrm>
          <a:prstGeom prst="rect">
            <a:avLst/>
          </a:prstGeom>
        </p:spPr>
      </p:pic>
      <p:sp>
        <p:nvSpPr>
          <p:cNvPr id="13" name="TextBox 12">
            <a:extLst>
              <a:ext uri="{FF2B5EF4-FFF2-40B4-BE49-F238E27FC236}">
                <a16:creationId xmlns:a16="http://schemas.microsoft.com/office/drawing/2014/main" id="{A5D5C4D5-DBCF-4A03-81AF-646BAE7E0063}"/>
              </a:ext>
            </a:extLst>
          </p:cNvPr>
          <p:cNvSpPr txBox="1"/>
          <p:nvPr/>
        </p:nvSpPr>
        <p:spPr>
          <a:xfrm>
            <a:off x="2862588" y="4267200"/>
            <a:ext cx="3854344" cy="2031325"/>
          </a:xfrm>
          <a:prstGeom prst="rect">
            <a:avLst/>
          </a:prstGeom>
          <a:noFill/>
        </p:spPr>
        <p:txBody>
          <a:bodyPr wrap="square" rtlCol="0">
            <a:spAutoFit/>
          </a:bodyPr>
          <a:lstStyle/>
          <a:p>
            <a:pPr algn="ctr"/>
            <a:r>
              <a:rPr lang="en-US" dirty="0">
                <a:solidFill>
                  <a:schemeClr val="tx1">
                    <a:lumMod val="95000"/>
                    <a:lumOff val="5000"/>
                  </a:schemeClr>
                </a:solidFill>
              </a:rPr>
              <a:t>October 2021</a:t>
            </a:r>
          </a:p>
          <a:p>
            <a:pPr algn="ctr"/>
            <a:endParaRPr lang="en-US" dirty="0">
              <a:solidFill>
                <a:schemeClr val="tx1">
                  <a:lumMod val="95000"/>
                  <a:lumOff val="5000"/>
                </a:schemeClr>
              </a:solidFill>
            </a:endParaRPr>
          </a:p>
          <a:p>
            <a:pPr algn="ctr"/>
            <a:r>
              <a:rPr lang="en-US" dirty="0">
                <a:solidFill>
                  <a:schemeClr val="tx1">
                    <a:lumMod val="95000"/>
                    <a:lumOff val="5000"/>
                  </a:schemeClr>
                </a:solidFill>
              </a:rPr>
              <a:t>Matt Glassman, Senior Fellow</a:t>
            </a:r>
          </a:p>
          <a:p>
            <a:pPr algn="ctr"/>
            <a:r>
              <a:rPr lang="en-US" dirty="0">
                <a:solidFill>
                  <a:schemeClr val="tx1">
                    <a:lumMod val="95000"/>
                    <a:lumOff val="5000"/>
                  </a:schemeClr>
                </a:solidFill>
              </a:rPr>
              <a:t>Government Affairs Institute </a:t>
            </a:r>
          </a:p>
          <a:p>
            <a:pPr algn="ctr"/>
            <a:r>
              <a:rPr lang="en-US" dirty="0">
                <a:solidFill>
                  <a:schemeClr val="tx1">
                    <a:lumMod val="95000"/>
                    <a:lumOff val="5000"/>
                  </a:schemeClr>
                </a:solidFill>
              </a:rPr>
              <a:t>at Georgetown University</a:t>
            </a:r>
          </a:p>
          <a:p>
            <a:pPr algn="ctr"/>
            <a:r>
              <a:rPr lang="en-US" dirty="0">
                <a:solidFill>
                  <a:schemeClr val="tx1">
                    <a:lumMod val="95000"/>
                    <a:lumOff val="5000"/>
                  </a:schemeClr>
                </a:solidFill>
              </a:rPr>
              <a:t>Matthew.Glassman@georgetown.edu</a:t>
            </a:r>
          </a:p>
          <a:p>
            <a:endParaRPr lang="en-US" dirty="0"/>
          </a:p>
        </p:txBody>
      </p:sp>
    </p:spTree>
    <p:extLst>
      <p:ext uri="{BB962C8B-B14F-4D97-AF65-F5344CB8AC3E}">
        <p14:creationId xmlns:p14="http://schemas.microsoft.com/office/powerpoint/2010/main" val="3898118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Senate Fundamentals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21953"/>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114800" y="1598220"/>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Rectangle 22">
            <a:extLst>
              <a:ext uri="{FF2B5EF4-FFF2-40B4-BE49-F238E27FC236}">
                <a16:creationId xmlns:a16="http://schemas.microsoft.com/office/drawing/2014/main" id="{9FB4FDBF-86AD-4109-9176-2266EDC2D779}"/>
              </a:ext>
            </a:extLst>
          </p:cNvPr>
          <p:cNvSpPr>
            <a:spLocks noGrp="1" noChangeArrowheads="1"/>
          </p:cNvSpPr>
          <p:nvPr/>
        </p:nvSpPr>
        <p:spPr bwMode="auto">
          <a:xfrm>
            <a:off x="4473779" y="2515569"/>
            <a:ext cx="3908425" cy="441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eaLnBrk="1" hangingPunct="1">
              <a:buClr>
                <a:srgbClr val="D0C355"/>
              </a:buClr>
              <a:buFont typeface="Arial" panose="020B0604020202020204" pitchFamily="34" charset="0"/>
              <a:buChar char="•"/>
              <a:defRPr/>
            </a:pPr>
            <a:r>
              <a:rPr lang="en-US" altLang="en-US" sz="2200" dirty="0"/>
              <a:t>Equality of Senators</a:t>
            </a:r>
          </a:p>
          <a:p>
            <a:pPr eaLnBrk="1" hangingPunct="1">
              <a:buClr>
                <a:srgbClr val="D0C355"/>
              </a:buClr>
              <a:buFont typeface="Arial" panose="020B0604020202020204" pitchFamily="34" charset="0"/>
              <a:buChar char="•"/>
              <a:defRPr/>
            </a:pPr>
            <a:r>
              <a:rPr lang="en-US" altLang="en-US" sz="2200" dirty="0"/>
              <a:t>Freedom to debate </a:t>
            </a:r>
          </a:p>
          <a:p>
            <a:pPr eaLnBrk="1" hangingPunct="1">
              <a:buClr>
                <a:srgbClr val="D0C355"/>
              </a:buClr>
              <a:buFont typeface="Arial" panose="020B0604020202020204" pitchFamily="34" charset="0"/>
              <a:buChar char="•"/>
              <a:defRPr/>
            </a:pPr>
            <a:r>
              <a:rPr lang="en-US" altLang="en-US" sz="2200" dirty="0"/>
              <a:t>No general germaneness rule</a:t>
            </a:r>
          </a:p>
          <a:p>
            <a:pPr eaLnBrk="1" hangingPunct="1">
              <a:buClr>
                <a:srgbClr val="D0C355"/>
              </a:buClr>
              <a:buFont typeface="Arial" panose="020B0604020202020204" pitchFamily="34" charset="0"/>
              <a:buChar char="•"/>
              <a:defRPr/>
            </a:pPr>
            <a:r>
              <a:rPr lang="en-US" altLang="en-US" sz="2200" dirty="0"/>
              <a:t>Emphasis on deliberation</a:t>
            </a:r>
          </a:p>
          <a:p>
            <a:pPr eaLnBrk="1" hangingPunct="1">
              <a:buClr>
                <a:srgbClr val="D0C355"/>
              </a:buClr>
              <a:buFont typeface="Arial" panose="020B0604020202020204" pitchFamily="34" charset="0"/>
              <a:buChar char="•"/>
              <a:defRPr/>
            </a:pPr>
            <a:r>
              <a:rPr lang="en-US" altLang="en-US" sz="2200" dirty="0"/>
              <a:t>Rules continuously in effect</a:t>
            </a:r>
          </a:p>
          <a:p>
            <a:pPr marL="469900" indent="-469900" eaLnBrk="1" hangingPunct="1">
              <a:buClr>
                <a:srgbClr val="D0C355"/>
              </a:buClr>
              <a:buFont typeface="Wingdings" pitchFamily="2" charset="2"/>
              <a:buChar char="§"/>
              <a:defRPr/>
            </a:pPr>
            <a:endParaRPr lang="en-US" altLang="en-US" sz="2400" dirty="0"/>
          </a:p>
        </p:txBody>
      </p:sp>
      <p:pic>
        <p:nvPicPr>
          <p:cNvPr id="7170" name="Picture 2" descr="Stuck in their seats, senators confront trial tedium - POLITICO">
            <a:extLst>
              <a:ext uri="{FF2B5EF4-FFF2-40B4-BE49-F238E27FC236}">
                <a16:creationId xmlns:a16="http://schemas.microsoft.com/office/drawing/2014/main" id="{91F731FC-A4CC-4BE8-B57E-3798B987EC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559" y="1588738"/>
            <a:ext cx="3459377" cy="230505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Shutdown debate gets heated on Senate floor - CNN Video">
            <a:extLst>
              <a:ext uri="{FF2B5EF4-FFF2-40B4-BE49-F238E27FC236}">
                <a16:creationId xmlns:a16="http://schemas.microsoft.com/office/drawing/2014/main" id="{DE95E12E-5712-44B7-B795-B532B5D489D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276" y="4152550"/>
            <a:ext cx="3455022" cy="1943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2739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306"/>
            <a:ext cx="7772400" cy="1470025"/>
          </a:xfrm>
        </p:spPr>
        <p:txBody>
          <a:bodyPr>
            <a:normAutofit/>
          </a:bodyPr>
          <a:lstStyle/>
          <a:p>
            <a:r>
              <a:rPr lang="en-US" sz="3200" b="1" dirty="0"/>
              <a:t>House Floor Procedure</a:t>
            </a:r>
          </a:p>
        </p:txBody>
      </p:sp>
      <p:pic>
        <p:nvPicPr>
          <p:cNvPr id="8" name="Picture 7">
            <a:extLst>
              <a:ext uri="{FF2B5EF4-FFF2-40B4-BE49-F238E27FC236}">
                <a16:creationId xmlns:a16="http://schemas.microsoft.com/office/drawing/2014/main" id="{94DDD69F-7256-4221-B96B-1D271112CBB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3079"/>
          <a:stretch>
            <a:fillRect/>
          </a:stretch>
        </p:blipFill>
        <p:spPr bwMode="auto">
          <a:xfrm rot="230688">
            <a:off x="4910763" y="1468282"/>
            <a:ext cx="3396535" cy="4552377"/>
          </a:xfrm>
          <a:prstGeom prst="rect">
            <a:avLst/>
          </a:prstGeom>
          <a:solidFill>
            <a:srgbClr val="FBF34B"/>
          </a:solidFill>
          <a:ln w="9525">
            <a:solidFill>
              <a:schemeClr val="tx1"/>
            </a:solidFill>
            <a:miter lim="800000"/>
            <a:headEnd/>
            <a:tailEnd/>
          </a:ln>
          <a:effectLst>
            <a:outerShdw dist="107763" dir="2700000" algn="ctr" rotWithShape="0">
              <a:schemeClr val="bg2">
                <a:alpha val="50000"/>
              </a:schemeClr>
            </a:outerShdw>
          </a:effectLst>
        </p:spPr>
      </p:pic>
      <p:grpSp>
        <p:nvGrpSpPr>
          <p:cNvPr id="17" name="Group 16">
            <a:extLst>
              <a:ext uri="{FF2B5EF4-FFF2-40B4-BE49-F238E27FC236}">
                <a16:creationId xmlns:a16="http://schemas.microsoft.com/office/drawing/2014/main" id="{F047D49E-9EF2-4473-B4FC-45961A724D10}"/>
              </a:ext>
            </a:extLst>
          </p:cNvPr>
          <p:cNvGrpSpPr/>
          <p:nvPr/>
        </p:nvGrpSpPr>
        <p:grpSpPr>
          <a:xfrm>
            <a:off x="685800" y="1708146"/>
            <a:ext cx="3455719" cy="3441708"/>
            <a:chOff x="371439" y="1879504"/>
            <a:chExt cx="3455719" cy="3441708"/>
          </a:xfrm>
        </p:grpSpPr>
        <p:pic>
          <p:nvPicPr>
            <p:cNvPr id="18" name="Picture 17" descr="A person wearing a suit and tie&#10;&#10;Description automatically generated">
              <a:extLst>
                <a:ext uri="{FF2B5EF4-FFF2-40B4-BE49-F238E27FC236}">
                  <a16:creationId xmlns:a16="http://schemas.microsoft.com/office/drawing/2014/main" id="{31DCFEEF-3E76-443D-BCD7-F3FC28C03F1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1439" y="3915829"/>
              <a:ext cx="3455719" cy="1405383"/>
            </a:xfrm>
            <a:prstGeom prst="rect">
              <a:avLst/>
            </a:prstGeom>
          </p:spPr>
        </p:pic>
        <p:pic>
          <p:nvPicPr>
            <p:cNvPr id="19" name="Picture 18" descr="A person in a suit and tie sitting in a chair&#10;&#10;Description automatically generated">
              <a:extLst>
                <a:ext uri="{FF2B5EF4-FFF2-40B4-BE49-F238E27FC236}">
                  <a16:creationId xmlns:a16="http://schemas.microsoft.com/office/drawing/2014/main" id="{A29A7996-8B7F-4019-B1FF-C3F8C844EE9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1439" y="1879504"/>
              <a:ext cx="3421328" cy="1409578"/>
            </a:xfrm>
            <a:prstGeom prst="rect">
              <a:avLst/>
            </a:prstGeom>
          </p:spPr>
        </p:pic>
      </p:grpSp>
    </p:spTree>
    <p:extLst>
      <p:ext uri="{BB962C8B-B14F-4D97-AF65-F5344CB8AC3E}">
        <p14:creationId xmlns:p14="http://schemas.microsoft.com/office/powerpoint/2010/main" val="2323860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House Fundamentals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390239" y="1623362"/>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Rectangle 22">
            <a:extLst>
              <a:ext uri="{FF2B5EF4-FFF2-40B4-BE49-F238E27FC236}">
                <a16:creationId xmlns:a16="http://schemas.microsoft.com/office/drawing/2014/main" id="{62A1EAC7-0DE2-42F0-9FAA-923F7F791B6B}"/>
              </a:ext>
            </a:extLst>
          </p:cNvPr>
          <p:cNvSpPr>
            <a:spLocks noGrp="1" noChangeArrowheads="1"/>
          </p:cNvSpPr>
          <p:nvPr/>
        </p:nvSpPr>
        <p:spPr bwMode="auto">
          <a:xfrm>
            <a:off x="676707" y="2222500"/>
            <a:ext cx="3908425"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eaLnBrk="1" hangingPunct="1">
              <a:buClr>
                <a:srgbClr val="D0C355"/>
              </a:buClr>
              <a:buFont typeface="Arial" panose="020B0604020202020204" pitchFamily="34" charset="0"/>
              <a:buChar char="•"/>
              <a:defRPr/>
            </a:pPr>
            <a:r>
              <a:rPr lang="en-US" altLang="en-US" sz="2200" dirty="0"/>
              <a:t>Majority rule </a:t>
            </a:r>
          </a:p>
          <a:p>
            <a:pPr eaLnBrk="1" hangingPunct="1">
              <a:buClr>
                <a:srgbClr val="D0C355"/>
              </a:buClr>
              <a:buFont typeface="Arial" panose="020B0604020202020204" pitchFamily="34" charset="0"/>
              <a:buChar char="•"/>
              <a:defRPr/>
            </a:pPr>
            <a:r>
              <a:rPr lang="en-US" altLang="en-US" sz="2200" dirty="0"/>
              <a:t>Limited debate</a:t>
            </a:r>
          </a:p>
          <a:p>
            <a:pPr eaLnBrk="1" hangingPunct="1">
              <a:buClr>
                <a:srgbClr val="D0C355"/>
              </a:buClr>
              <a:buFont typeface="Arial" panose="020B0604020202020204" pitchFamily="34" charset="0"/>
              <a:buChar char="•"/>
              <a:defRPr/>
            </a:pPr>
            <a:r>
              <a:rPr lang="en-US" altLang="en-US" sz="2200" dirty="0"/>
              <a:t>Power of recognition</a:t>
            </a:r>
          </a:p>
          <a:p>
            <a:pPr eaLnBrk="1" hangingPunct="1">
              <a:buClr>
                <a:srgbClr val="D0C355"/>
              </a:buClr>
              <a:buFont typeface="Arial" panose="020B0604020202020204" pitchFamily="34" charset="0"/>
              <a:buChar char="•"/>
              <a:defRPr/>
            </a:pPr>
            <a:r>
              <a:rPr lang="en-US" altLang="en-US" sz="2200" dirty="0"/>
              <a:t>Germaneness</a:t>
            </a:r>
          </a:p>
          <a:p>
            <a:pPr eaLnBrk="1" hangingPunct="1">
              <a:buClr>
                <a:srgbClr val="D0C355"/>
              </a:buClr>
              <a:buFont typeface="Arial" panose="020B0604020202020204" pitchFamily="34" charset="0"/>
              <a:buChar char="•"/>
              <a:defRPr/>
            </a:pPr>
            <a:r>
              <a:rPr lang="en-US" altLang="en-US" sz="2200" dirty="0"/>
              <a:t>Decision vs. Deliberation</a:t>
            </a:r>
          </a:p>
          <a:p>
            <a:pPr eaLnBrk="1" hangingPunct="1">
              <a:buClr>
                <a:srgbClr val="D0C355"/>
              </a:buClr>
              <a:buFont typeface="Arial" panose="020B0604020202020204" pitchFamily="34" charset="0"/>
              <a:buChar char="•"/>
              <a:defRPr/>
            </a:pPr>
            <a:r>
              <a:rPr lang="en-US" altLang="en-US" sz="2200" dirty="0"/>
              <a:t>New Rules each Congress</a:t>
            </a:r>
          </a:p>
          <a:p>
            <a:pPr marL="469900" indent="-469900" eaLnBrk="1" hangingPunct="1">
              <a:buClr>
                <a:srgbClr val="D0C355"/>
              </a:buClr>
              <a:defRPr/>
            </a:pPr>
            <a:endParaRPr lang="en-US" altLang="en-US" sz="2200" dirty="0"/>
          </a:p>
        </p:txBody>
      </p:sp>
      <p:pic>
        <p:nvPicPr>
          <p:cNvPr id="6148" name="Picture 4" descr="House of Representatives | Definition, History, &amp; Facts | Britannica">
            <a:extLst>
              <a:ext uri="{FF2B5EF4-FFF2-40B4-BE49-F238E27FC236}">
                <a16:creationId xmlns:a16="http://schemas.microsoft.com/office/drawing/2014/main" id="{95D14E48-40F3-41C3-BCC5-F55DD84547D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3550" y="1403805"/>
            <a:ext cx="3581783" cy="2386612"/>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Paul Ryan easily wins reelection as speaker of the House - POLITICO">
            <a:extLst>
              <a:ext uri="{FF2B5EF4-FFF2-40B4-BE49-F238E27FC236}">
                <a16:creationId xmlns:a16="http://schemas.microsoft.com/office/drawing/2014/main" id="{7FD941CB-04D1-4C70-BDAC-D2DC1DB25F8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7712" y="3952876"/>
            <a:ext cx="3581783" cy="1941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25065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Three Key Questions to Answer</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descr="Agenda List. Vector Illustration, Flat Design. Man Holds A ...">
            <a:extLst>
              <a:ext uri="{FF2B5EF4-FFF2-40B4-BE49-F238E27FC236}">
                <a16:creationId xmlns:a16="http://schemas.microsoft.com/office/drawing/2014/main" id="{375AF220-F292-40F4-B07E-EB37B728C7F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184779" y="1627187"/>
            <a:ext cx="1566332" cy="143245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By a hair, Senate votes to debate GOP health care bill | Las Vegas ...">
            <a:extLst>
              <a:ext uri="{FF2B5EF4-FFF2-40B4-BE49-F238E27FC236}">
                <a16:creationId xmlns:a16="http://schemas.microsoft.com/office/drawing/2014/main" id="{5D179B62-6498-4A24-B2CD-7F4E9F7860E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164992" y="3392890"/>
            <a:ext cx="1585035" cy="134315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Gov: Mock House Floor Vote | Tamoclass">
            <a:extLst>
              <a:ext uri="{FF2B5EF4-FFF2-40B4-BE49-F238E27FC236}">
                <a16:creationId xmlns:a16="http://schemas.microsoft.com/office/drawing/2014/main" id="{F694A438-564D-488F-820C-B5C1D2F1921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122"/>
          <a:stretch/>
        </p:blipFill>
        <p:spPr bwMode="auto">
          <a:xfrm>
            <a:off x="1130198" y="4994803"/>
            <a:ext cx="1647808" cy="130333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Court settles siblings' dispute over sale of family home - Lambert ...">
            <a:extLst>
              <a:ext uri="{FF2B5EF4-FFF2-40B4-BE49-F238E27FC236}">
                <a16:creationId xmlns:a16="http://schemas.microsoft.com/office/drawing/2014/main" id="{4506908C-53B1-44FC-AA2D-9861708CE6D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098" y="4213816"/>
            <a:ext cx="2893377" cy="193556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A group of people in a room&#10;&#10;Description automatically generated">
            <a:extLst>
              <a:ext uri="{FF2B5EF4-FFF2-40B4-BE49-F238E27FC236}">
                <a16:creationId xmlns:a16="http://schemas.microsoft.com/office/drawing/2014/main" id="{10C47E00-3DD8-4EE8-A896-F6B01FA6D6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25521" y="1802353"/>
            <a:ext cx="2893393" cy="1893347"/>
          </a:xfrm>
          <a:prstGeom prst="rect">
            <a:avLst/>
          </a:prstGeom>
        </p:spPr>
      </p:pic>
      <p:cxnSp>
        <p:nvCxnSpPr>
          <p:cNvPr id="15" name="Straight Connector 14">
            <a:extLst>
              <a:ext uri="{FF2B5EF4-FFF2-40B4-BE49-F238E27FC236}">
                <a16:creationId xmlns:a16="http://schemas.microsoft.com/office/drawing/2014/main" id="{5CEA9CEF-8CA8-4F28-B8E2-AC53E11D9AAD}"/>
              </a:ext>
            </a:extLst>
          </p:cNvPr>
          <p:cNvCxnSpPr>
            <a:cxnSpLocks/>
          </p:cNvCxnSpPr>
          <p:nvPr/>
        </p:nvCxnSpPr>
        <p:spPr>
          <a:xfrm>
            <a:off x="3962400" y="1905000"/>
            <a:ext cx="0" cy="3417347"/>
          </a:xfrm>
          <a:prstGeom prst="line">
            <a:avLst/>
          </a:prstGeom>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288DD603-6296-458F-970C-9F1E3327E5E5}"/>
              </a:ext>
            </a:extLst>
          </p:cNvPr>
          <p:cNvSpPr/>
          <p:nvPr/>
        </p:nvSpPr>
        <p:spPr>
          <a:xfrm>
            <a:off x="404912" y="2006898"/>
            <a:ext cx="535723"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1</a:t>
            </a:r>
          </a:p>
        </p:txBody>
      </p:sp>
      <p:sp>
        <p:nvSpPr>
          <p:cNvPr id="33" name="Rectangle 32">
            <a:extLst>
              <a:ext uri="{FF2B5EF4-FFF2-40B4-BE49-F238E27FC236}">
                <a16:creationId xmlns:a16="http://schemas.microsoft.com/office/drawing/2014/main" id="{9AB75E85-6E52-4540-9A82-12039BE04829}"/>
              </a:ext>
            </a:extLst>
          </p:cNvPr>
          <p:cNvSpPr/>
          <p:nvPr/>
        </p:nvSpPr>
        <p:spPr>
          <a:xfrm>
            <a:off x="460374" y="3645991"/>
            <a:ext cx="535724"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34" name="Rectangle 33">
            <a:extLst>
              <a:ext uri="{FF2B5EF4-FFF2-40B4-BE49-F238E27FC236}">
                <a16:creationId xmlns:a16="http://schemas.microsoft.com/office/drawing/2014/main" id="{8E53B37D-3F2F-4943-8980-A4A2AEDB17A5}"/>
              </a:ext>
            </a:extLst>
          </p:cNvPr>
          <p:cNvSpPr/>
          <p:nvPr/>
        </p:nvSpPr>
        <p:spPr>
          <a:xfrm>
            <a:off x="489829" y="5253335"/>
            <a:ext cx="535724"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3</a:t>
            </a:r>
            <a:endParaRPr lang="en-US"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42337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Rules of the House of Representatives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9" name="Picture 28">
            <a:extLst>
              <a:ext uri="{FF2B5EF4-FFF2-40B4-BE49-F238E27FC236}">
                <a16:creationId xmlns:a16="http://schemas.microsoft.com/office/drawing/2014/main" id="{D87B68E6-0D03-4FEE-B61C-455D2131EA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045" y="1646238"/>
            <a:ext cx="3176181" cy="4127775"/>
          </a:xfrm>
          <a:prstGeom prst="rect">
            <a:avLst/>
          </a:prstGeom>
        </p:spPr>
      </p:pic>
      <p:pic>
        <p:nvPicPr>
          <p:cNvPr id="33" name="Picture 32" descr="A close up of a sign&#10;&#10;Description automatically generated">
            <a:extLst>
              <a:ext uri="{FF2B5EF4-FFF2-40B4-BE49-F238E27FC236}">
                <a16:creationId xmlns:a16="http://schemas.microsoft.com/office/drawing/2014/main" id="{95CF6959-C8D9-4DB7-81C3-D6F87DD706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8265" y="2643153"/>
            <a:ext cx="3543795" cy="1762371"/>
          </a:xfrm>
          <a:prstGeom prst="rect">
            <a:avLst/>
          </a:prstGeom>
        </p:spPr>
      </p:pic>
    </p:spTree>
    <p:extLst>
      <p:ext uri="{BB962C8B-B14F-4D97-AF65-F5344CB8AC3E}">
        <p14:creationId xmlns:p14="http://schemas.microsoft.com/office/powerpoint/2010/main" val="98123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Rules of the House of Representatives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 name="Picture 14" descr="A screenshot of a cell phone&#10;&#10;Description automatically generated">
            <a:extLst>
              <a:ext uri="{FF2B5EF4-FFF2-40B4-BE49-F238E27FC236}">
                <a16:creationId xmlns:a16="http://schemas.microsoft.com/office/drawing/2014/main" id="{7EB3A3C4-1C84-4CB9-B719-0871697932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364" y="1682684"/>
            <a:ext cx="2100156" cy="2871920"/>
          </a:xfrm>
          <a:prstGeom prst="rect">
            <a:avLst/>
          </a:prstGeom>
        </p:spPr>
      </p:pic>
      <p:pic>
        <p:nvPicPr>
          <p:cNvPr id="18" name="Picture 17" descr="A picture containing text, newspaper&#10;&#10;Description automatically generated">
            <a:extLst>
              <a:ext uri="{FF2B5EF4-FFF2-40B4-BE49-F238E27FC236}">
                <a16:creationId xmlns:a16="http://schemas.microsoft.com/office/drawing/2014/main" id="{44A8D863-0D96-45B5-90C8-5A68E3FDEE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0738" y="3258769"/>
            <a:ext cx="1561110" cy="2766967"/>
          </a:xfrm>
          <a:prstGeom prst="rect">
            <a:avLst/>
          </a:prstGeom>
        </p:spPr>
      </p:pic>
      <p:pic>
        <p:nvPicPr>
          <p:cNvPr id="20" name="Picture 19" descr="A screenshot of a social media post&#10;&#10;Description automatically generated">
            <a:extLst>
              <a:ext uri="{FF2B5EF4-FFF2-40B4-BE49-F238E27FC236}">
                <a16:creationId xmlns:a16="http://schemas.microsoft.com/office/drawing/2014/main" id="{51FB956A-228E-47FC-A4BB-429F108C1F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3076" y="2092244"/>
            <a:ext cx="4573302" cy="3019587"/>
          </a:xfrm>
          <a:prstGeom prst="rect">
            <a:avLst/>
          </a:prstGeom>
        </p:spPr>
      </p:pic>
    </p:spTree>
    <p:extLst>
      <p:ext uri="{BB962C8B-B14F-4D97-AF65-F5344CB8AC3E}">
        <p14:creationId xmlns:p14="http://schemas.microsoft.com/office/powerpoint/2010/main" val="35638513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Rules of the House of Representatives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 name="Picture 14" descr="A screenshot of a cell phone&#10;&#10;Description automatically generated">
            <a:extLst>
              <a:ext uri="{FF2B5EF4-FFF2-40B4-BE49-F238E27FC236}">
                <a16:creationId xmlns:a16="http://schemas.microsoft.com/office/drawing/2014/main" id="{7EB3A3C4-1C84-4CB9-B719-0871697932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364" y="1682684"/>
            <a:ext cx="2100156" cy="2871920"/>
          </a:xfrm>
          <a:prstGeom prst="rect">
            <a:avLst/>
          </a:prstGeom>
        </p:spPr>
      </p:pic>
      <p:pic>
        <p:nvPicPr>
          <p:cNvPr id="18" name="Picture 17" descr="A picture containing text, newspaper&#10;&#10;Description automatically generated">
            <a:extLst>
              <a:ext uri="{FF2B5EF4-FFF2-40B4-BE49-F238E27FC236}">
                <a16:creationId xmlns:a16="http://schemas.microsoft.com/office/drawing/2014/main" id="{44A8D863-0D96-45B5-90C8-5A68E3FDEE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0738" y="3258769"/>
            <a:ext cx="1561110" cy="2766967"/>
          </a:xfrm>
          <a:prstGeom prst="rect">
            <a:avLst/>
          </a:prstGeom>
        </p:spPr>
      </p:pic>
      <p:pic>
        <p:nvPicPr>
          <p:cNvPr id="20" name="Picture 19" descr="A screenshot of a social media post&#10;&#10;Description automatically generated">
            <a:extLst>
              <a:ext uri="{FF2B5EF4-FFF2-40B4-BE49-F238E27FC236}">
                <a16:creationId xmlns:a16="http://schemas.microsoft.com/office/drawing/2014/main" id="{51FB956A-228E-47FC-A4BB-429F108C1F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3076" y="2092244"/>
            <a:ext cx="4573302" cy="3019587"/>
          </a:xfrm>
          <a:prstGeom prst="rect">
            <a:avLst/>
          </a:prstGeom>
        </p:spPr>
      </p:pic>
      <p:pic>
        <p:nvPicPr>
          <p:cNvPr id="17" name="Picture 16" descr="A screenshot of a cell phone&#10;&#10;Description automatically generated">
            <a:extLst>
              <a:ext uri="{FF2B5EF4-FFF2-40B4-BE49-F238E27FC236}">
                <a16:creationId xmlns:a16="http://schemas.microsoft.com/office/drawing/2014/main" id="{66ED3A1F-80A2-4329-9E23-3F539759D2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0768" y="2091124"/>
            <a:ext cx="4565257" cy="3014276"/>
          </a:xfrm>
          <a:prstGeom prst="rect">
            <a:avLst/>
          </a:prstGeom>
        </p:spPr>
      </p:pic>
    </p:spTree>
    <p:extLst>
      <p:ext uri="{BB962C8B-B14F-4D97-AF65-F5344CB8AC3E}">
        <p14:creationId xmlns:p14="http://schemas.microsoft.com/office/powerpoint/2010/main" val="923743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Four Paths to the Floor</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9" name="Picture 28">
            <a:extLst>
              <a:ext uri="{FF2B5EF4-FFF2-40B4-BE49-F238E27FC236}">
                <a16:creationId xmlns:a16="http://schemas.microsoft.com/office/drawing/2014/main" id="{D87B68E6-0D03-4FEE-B61C-455D2131EA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045" y="1646238"/>
            <a:ext cx="3176181" cy="4127775"/>
          </a:xfrm>
          <a:prstGeom prst="rect">
            <a:avLst/>
          </a:prstGeom>
        </p:spPr>
      </p:pic>
      <p:sp>
        <p:nvSpPr>
          <p:cNvPr id="20" name="Rectangle 19">
            <a:extLst>
              <a:ext uri="{FF2B5EF4-FFF2-40B4-BE49-F238E27FC236}">
                <a16:creationId xmlns:a16="http://schemas.microsoft.com/office/drawing/2014/main" id="{2B9D8610-C33A-4C64-9287-2A1784374046}"/>
              </a:ext>
            </a:extLst>
          </p:cNvPr>
          <p:cNvSpPr>
            <a:spLocks noGrp="1" noChangeArrowheads="1"/>
          </p:cNvSpPr>
          <p:nvPr/>
        </p:nvSpPr>
        <p:spPr bwMode="auto">
          <a:xfrm>
            <a:off x="4191009" y="2098675"/>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eaLnBrk="1" hangingPunct="1">
              <a:buClr>
                <a:srgbClr val="D0C355"/>
              </a:buClr>
              <a:buFont typeface="Arial" panose="020B0604020202020204" pitchFamily="34" charset="0"/>
              <a:buChar char="•"/>
              <a:defRPr/>
            </a:pPr>
            <a:r>
              <a:rPr lang="en-US" altLang="en-US" sz="3200" b="1" dirty="0"/>
              <a:t>Unanimous Consent</a:t>
            </a:r>
          </a:p>
          <a:p>
            <a:pPr eaLnBrk="1" hangingPunct="1">
              <a:buClr>
                <a:srgbClr val="D0C355"/>
              </a:buClr>
              <a:buFont typeface="Arial" panose="020B0604020202020204" pitchFamily="34" charset="0"/>
              <a:buChar char="•"/>
              <a:defRPr/>
            </a:pPr>
            <a:r>
              <a:rPr lang="en-US" altLang="en-US" sz="3200" b="1" dirty="0"/>
              <a:t>Suspension of the Rules</a:t>
            </a:r>
          </a:p>
          <a:p>
            <a:pPr eaLnBrk="1" hangingPunct="1">
              <a:buClr>
                <a:srgbClr val="D0C355"/>
              </a:buClr>
              <a:buFont typeface="Arial" panose="020B0604020202020204" pitchFamily="34" charset="0"/>
              <a:buChar char="•"/>
              <a:defRPr/>
            </a:pPr>
            <a:r>
              <a:rPr lang="en-US" altLang="en-US" sz="3200" b="1" dirty="0"/>
              <a:t>Special Order</a:t>
            </a:r>
          </a:p>
          <a:p>
            <a:pPr eaLnBrk="1" hangingPunct="1">
              <a:buClr>
                <a:srgbClr val="D0C355"/>
              </a:buClr>
              <a:buFont typeface="Arial" panose="020B0604020202020204" pitchFamily="34" charset="0"/>
              <a:buChar char="•"/>
              <a:defRPr/>
            </a:pPr>
            <a:r>
              <a:rPr lang="en-US" altLang="en-US" sz="3200" b="1" dirty="0"/>
              <a:t>Discharge Petition</a:t>
            </a:r>
          </a:p>
          <a:p>
            <a:pPr marL="0" indent="0" eaLnBrk="1" hangingPunct="1">
              <a:buClr>
                <a:srgbClr val="D0C355"/>
              </a:buClr>
              <a:buNone/>
              <a:defRPr/>
            </a:pPr>
            <a:endParaRPr lang="en-US" altLang="en-US" sz="2800" dirty="0"/>
          </a:p>
        </p:txBody>
      </p:sp>
    </p:spTree>
    <p:extLst>
      <p:ext uri="{BB962C8B-B14F-4D97-AF65-F5344CB8AC3E}">
        <p14:creationId xmlns:p14="http://schemas.microsoft.com/office/powerpoint/2010/main" val="4028736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Recognition: you need the floor…</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9" name="Picture 28">
            <a:extLst>
              <a:ext uri="{FF2B5EF4-FFF2-40B4-BE49-F238E27FC236}">
                <a16:creationId xmlns:a16="http://schemas.microsoft.com/office/drawing/2014/main" id="{D87B68E6-0D03-4FEE-B61C-455D2131EA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045" y="1646238"/>
            <a:ext cx="3176181" cy="4127775"/>
          </a:xfrm>
          <a:prstGeom prst="rect">
            <a:avLst/>
          </a:prstGeom>
        </p:spPr>
      </p:pic>
      <p:pic>
        <p:nvPicPr>
          <p:cNvPr id="21" name="Picture 2" descr="Nancy Pelosi Is House Speaker Once Again As Democrats Take Control ...">
            <a:extLst>
              <a:ext uri="{FF2B5EF4-FFF2-40B4-BE49-F238E27FC236}">
                <a16:creationId xmlns:a16="http://schemas.microsoft.com/office/drawing/2014/main" id="{42DDACA9-FA8F-4265-A3DE-0F04AE86B86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1254" y="2033424"/>
            <a:ext cx="4182244" cy="3137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389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Unanimous Consent</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tangle 19">
            <a:extLst>
              <a:ext uri="{FF2B5EF4-FFF2-40B4-BE49-F238E27FC236}">
                <a16:creationId xmlns:a16="http://schemas.microsoft.com/office/drawing/2014/main" id="{2B9D8610-C33A-4C64-9287-2A1784374046}"/>
              </a:ext>
            </a:extLst>
          </p:cNvPr>
          <p:cNvSpPr>
            <a:spLocks noGrp="1" noChangeArrowheads="1"/>
          </p:cNvSpPr>
          <p:nvPr/>
        </p:nvSpPr>
        <p:spPr bwMode="auto">
          <a:xfrm>
            <a:off x="4049699" y="1637048"/>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marL="0" indent="0" eaLnBrk="1" hangingPunct="1">
              <a:buClr>
                <a:srgbClr val="D0C355"/>
              </a:buClr>
              <a:buNone/>
              <a:defRPr/>
            </a:pPr>
            <a:r>
              <a:rPr lang="en-US" altLang="en-US" sz="2800" i="1" dirty="0"/>
              <a:t>“I ask unanimous consent that the House call up and pass my bill, H.R. 4839, honoring me as the greatest member ever and giving me a salary of $10M.”</a:t>
            </a:r>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“Objection is heard.”</a:t>
            </a:r>
          </a:p>
        </p:txBody>
      </p:sp>
      <p:grpSp>
        <p:nvGrpSpPr>
          <p:cNvPr id="19" name="Group 18">
            <a:extLst>
              <a:ext uri="{FF2B5EF4-FFF2-40B4-BE49-F238E27FC236}">
                <a16:creationId xmlns:a16="http://schemas.microsoft.com/office/drawing/2014/main" id="{E9987FD0-96C7-48F9-A269-AC21B84178E0}"/>
              </a:ext>
            </a:extLst>
          </p:cNvPr>
          <p:cNvGrpSpPr/>
          <p:nvPr/>
        </p:nvGrpSpPr>
        <p:grpSpPr>
          <a:xfrm>
            <a:off x="371439" y="1879504"/>
            <a:ext cx="3455719" cy="3441708"/>
            <a:chOff x="371439" y="1879504"/>
            <a:chExt cx="3455719" cy="3441708"/>
          </a:xfrm>
        </p:grpSpPr>
        <p:pic>
          <p:nvPicPr>
            <p:cNvPr id="15" name="Picture 14" descr="A person wearing a suit and tie&#10;&#10;Description automatically generated">
              <a:extLst>
                <a:ext uri="{FF2B5EF4-FFF2-40B4-BE49-F238E27FC236}">
                  <a16:creationId xmlns:a16="http://schemas.microsoft.com/office/drawing/2014/main" id="{B502EAF7-1AC4-43D8-87D1-C0D2204CB8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1439" y="3915829"/>
              <a:ext cx="3455719" cy="1405383"/>
            </a:xfrm>
            <a:prstGeom prst="rect">
              <a:avLst/>
            </a:prstGeom>
          </p:spPr>
        </p:pic>
        <p:pic>
          <p:nvPicPr>
            <p:cNvPr id="18" name="Picture 17" descr="A person in a suit and tie sitting in a chair&#10;&#10;Description automatically generated">
              <a:extLst>
                <a:ext uri="{FF2B5EF4-FFF2-40B4-BE49-F238E27FC236}">
                  <a16:creationId xmlns:a16="http://schemas.microsoft.com/office/drawing/2014/main" id="{FC3E5626-9AF5-49DA-BFAB-A23787DB40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1439" y="1879504"/>
              <a:ext cx="3421328" cy="1409578"/>
            </a:xfrm>
            <a:prstGeom prst="rect">
              <a:avLst/>
            </a:prstGeom>
          </p:spPr>
        </p:pic>
      </p:grpSp>
    </p:spTree>
    <p:extLst>
      <p:ext uri="{BB962C8B-B14F-4D97-AF65-F5344CB8AC3E}">
        <p14:creationId xmlns:p14="http://schemas.microsoft.com/office/powerpoint/2010/main" val="1380557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Why Floor Procedures?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8" name="Group 27">
            <a:extLst>
              <a:ext uri="{FF2B5EF4-FFF2-40B4-BE49-F238E27FC236}">
                <a16:creationId xmlns:a16="http://schemas.microsoft.com/office/drawing/2014/main" id="{BF1DD3B6-208B-4FB2-B379-AE746949DEC7}"/>
              </a:ext>
            </a:extLst>
          </p:cNvPr>
          <p:cNvGrpSpPr/>
          <p:nvPr/>
        </p:nvGrpSpPr>
        <p:grpSpPr>
          <a:xfrm>
            <a:off x="466837" y="1683322"/>
            <a:ext cx="3170461" cy="3955242"/>
            <a:chOff x="526651" y="1880485"/>
            <a:chExt cx="2873768" cy="3701945"/>
          </a:xfrm>
        </p:grpSpPr>
        <p:pic>
          <p:nvPicPr>
            <p:cNvPr id="22" name="Picture 21" descr="A picture containing person, indoor, window, person&#10;&#10;Description automatically generated">
              <a:extLst>
                <a:ext uri="{FF2B5EF4-FFF2-40B4-BE49-F238E27FC236}">
                  <a16:creationId xmlns:a16="http://schemas.microsoft.com/office/drawing/2014/main" id="{8E4C4962-756D-433F-A5D2-39DFA24B02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927" y="1880485"/>
              <a:ext cx="2857492" cy="1603768"/>
            </a:xfrm>
            <a:prstGeom prst="rect">
              <a:avLst/>
            </a:prstGeom>
          </p:spPr>
        </p:pic>
        <p:pic>
          <p:nvPicPr>
            <p:cNvPr id="24" name="Picture 23" descr="A person in a suit and tie&#10;&#10;Description automatically generated">
              <a:extLst>
                <a:ext uri="{FF2B5EF4-FFF2-40B4-BE49-F238E27FC236}">
                  <a16:creationId xmlns:a16="http://schemas.microsoft.com/office/drawing/2014/main" id="{9C9809B7-E9E6-49C9-8100-3C76D55C3B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651" y="3703637"/>
              <a:ext cx="2826150" cy="1878793"/>
            </a:xfrm>
            <a:prstGeom prst="rect">
              <a:avLst/>
            </a:prstGeom>
          </p:spPr>
        </p:pic>
      </p:grpSp>
      <p:grpSp>
        <p:nvGrpSpPr>
          <p:cNvPr id="27" name="Group 26">
            <a:extLst>
              <a:ext uri="{FF2B5EF4-FFF2-40B4-BE49-F238E27FC236}">
                <a16:creationId xmlns:a16="http://schemas.microsoft.com/office/drawing/2014/main" id="{90C0CAC1-B228-4FD1-B617-5230A6381DCE}"/>
              </a:ext>
            </a:extLst>
          </p:cNvPr>
          <p:cNvGrpSpPr/>
          <p:nvPr/>
        </p:nvGrpSpPr>
        <p:grpSpPr>
          <a:xfrm>
            <a:off x="4280318" y="1683322"/>
            <a:ext cx="4352949" cy="3955241"/>
            <a:chOff x="4579105" y="1782886"/>
            <a:chExt cx="3919401" cy="3151062"/>
          </a:xfrm>
        </p:grpSpPr>
        <p:pic>
          <p:nvPicPr>
            <p:cNvPr id="15" name="Picture 14" descr="A picture containing person, indoor, person, cabinet&#10;&#10;Description automatically generated">
              <a:extLst>
                <a:ext uri="{FF2B5EF4-FFF2-40B4-BE49-F238E27FC236}">
                  <a16:creationId xmlns:a16="http://schemas.microsoft.com/office/drawing/2014/main" id="{9686F1AF-8CFB-41A3-B710-ABB303358C8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592025" y="1782886"/>
              <a:ext cx="1620308" cy="1505505"/>
            </a:xfrm>
            <a:prstGeom prst="rect">
              <a:avLst/>
            </a:prstGeom>
          </p:spPr>
        </p:pic>
        <p:pic>
          <p:nvPicPr>
            <p:cNvPr id="18" name="Picture 17" descr="A picture containing text, book, person, photo&#10;&#10;Description automatically generated">
              <a:extLst>
                <a:ext uri="{FF2B5EF4-FFF2-40B4-BE49-F238E27FC236}">
                  <a16:creationId xmlns:a16="http://schemas.microsoft.com/office/drawing/2014/main" id="{FD86A460-DC7D-4C59-BE27-E9C520BED9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9105" y="3440791"/>
              <a:ext cx="2263273" cy="1482143"/>
            </a:xfrm>
            <a:prstGeom prst="rect">
              <a:avLst/>
            </a:prstGeom>
          </p:spPr>
        </p:pic>
        <p:pic>
          <p:nvPicPr>
            <p:cNvPr id="20" name="Picture 19" descr="A group of people looking at a computer&#10;&#10;Description automatically generated">
              <a:extLst>
                <a:ext uri="{FF2B5EF4-FFF2-40B4-BE49-F238E27FC236}">
                  <a16:creationId xmlns:a16="http://schemas.microsoft.com/office/drawing/2014/main" id="{A797EF95-1DAB-4426-857E-63009294493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57319" y="1817522"/>
              <a:ext cx="2141187" cy="1428749"/>
            </a:xfrm>
            <a:prstGeom prst="rect">
              <a:avLst/>
            </a:prstGeom>
          </p:spPr>
        </p:pic>
        <p:pic>
          <p:nvPicPr>
            <p:cNvPr id="26" name="Picture 25" descr="A black and white photo of an old building&#10;&#10;Description automatically generated">
              <a:extLst>
                <a:ext uri="{FF2B5EF4-FFF2-40B4-BE49-F238E27FC236}">
                  <a16:creationId xmlns:a16="http://schemas.microsoft.com/office/drawing/2014/main" id="{EEEAE5F0-3312-42B2-ADAD-07D78C3B5CA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08064" y="3443507"/>
              <a:ext cx="1490441" cy="1490441"/>
            </a:xfrm>
            <a:prstGeom prst="rect">
              <a:avLst/>
            </a:prstGeom>
          </p:spPr>
        </p:pic>
      </p:grpSp>
    </p:spTree>
    <p:extLst>
      <p:ext uri="{BB962C8B-B14F-4D97-AF65-F5344CB8AC3E}">
        <p14:creationId xmlns:p14="http://schemas.microsoft.com/office/powerpoint/2010/main" val="4261636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Three Key Questions to Answer</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descr="Agenda List. Vector Illustration, Flat Design. Man Holds A ...">
            <a:extLst>
              <a:ext uri="{FF2B5EF4-FFF2-40B4-BE49-F238E27FC236}">
                <a16:creationId xmlns:a16="http://schemas.microsoft.com/office/drawing/2014/main" id="{375AF220-F292-40F4-B07E-EB37B728C7F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184779" y="1627187"/>
            <a:ext cx="1566332" cy="143245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By a hair, Senate votes to debate GOP health care bill | Las Vegas ...">
            <a:extLst>
              <a:ext uri="{FF2B5EF4-FFF2-40B4-BE49-F238E27FC236}">
                <a16:creationId xmlns:a16="http://schemas.microsoft.com/office/drawing/2014/main" id="{5D179B62-6498-4A24-B2CD-7F4E9F7860E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164992" y="3392890"/>
            <a:ext cx="1585035" cy="134315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Gov: Mock House Floor Vote | Tamoclass">
            <a:extLst>
              <a:ext uri="{FF2B5EF4-FFF2-40B4-BE49-F238E27FC236}">
                <a16:creationId xmlns:a16="http://schemas.microsoft.com/office/drawing/2014/main" id="{F694A438-564D-488F-820C-B5C1D2F1921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122"/>
          <a:stretch/>
        </p:blipFill>
        <p:spPr bwMode="auto">
          <a:xfrm>
            <a:off x="1130198" y="4994803"/>
            <a:ext cx="1647808" cy="1303336"/>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a:extLst>
              <a:ext uri="{FF2B5EF4-FFF2-40B4-BE49-F238E27FC236}">
                <a16:creationId xmlns:a16="http://schemas.microsoft.com/office/drawing/2014/main" id="{5CEA9CEF-8CA8-4F28-B8E2-AC53E11D9AAD}"/>
              </a:ext>
            </a:extLst>
          </p:cNvPr>
          <p:cNvCxnSpPr>
            <a:cxnSpLocks/>
          </p:cNvCxnSpPr>
          <p:nvPr/>
        </p:nvCxnSpPr>
        <p:spPr>
          <a:xfrm>
            <a:off x="3429000" y="2027615"/>
            <a:ext cx="0" cy="3417347"/>
          </a:xfrm>
          <a:prstGeom prst="line">
            <a:avLst/>
          </a:prstGeom>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288DD603-6296-458F-970C-9F1E3327E5E5}"/>
              </a:ext>
            </a:extLst>
          </p:cNvPr>
          <p:cNvSpPr/>
          <p:nvPr/>
        </p:nvSpPr>
        <p:spPr>
          <a:xfrm>
            <a:off x="404912" y="2006898"/>
            <a:ext cx="535723"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1</a:t>
            </a:r>
          </a:p>
        </p:txBody>
      </p:sp>
      <p:sp>
        <p:nvSpPr>
          <p:cNvPr id="33" name="Rectangle 32">
            <a:extLst>
              <a:ext uri="{FF2B5EF4-FFF2-40B4-BE49-F238E27FC236}">
                <a16:creationId xmlns:a16="http://schemas.microsoft.com/office/drawing/2014/main" id="{9AB75E85-6E52-4540-9A82-12039BE04829}"/>
              </a:ext>
            </a:extLst>
          </p:cNvPr>
          <p:cNvSpPr/>
          <p:nvPr/>
        </p:nvSpPr>
        <p:spPr>
          <a:xfrm>
            <a:off x="460374" y="3645991"/>
            <a:ext cx="535724"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34" name="Rectangle 33">
            <a:extLst>
              <a:ext uri="{FF2B5EF4-FFF2-40B4-BE49-F238E27FC236}">
                <a16:creationId xmlns:a16="http://schemas.microsoft.com/office/drawing/2014/main" id="{8E53B37D-3F2F-4943-8980-A4A2AEDB17A5}"/>
              </a:ext>
            </a:extLst>
          </p:cNvPr>
          <p:cNvSpPr/>
          <p:nvPr/>
        </p:nvSpPr>
        <p:spPr>
          <a:xfrm>
            <a:off x="489829" y="5253335"/>
            <a:ext cx="535724"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3</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27" name="Rectangle 26">
            <a:extLst>
              <a:ext uri="{FF2B5EF4-FFF2-40B4-BE49-F238E27FC236}">
                <a16:creationId xmlns:a16="http://schemas.microsoft.com/office/drawing/2014/main" id="{D9D040B4-3B3D-48E4-8D94-B3B431755B4B}"/>
              </a:ext>
            </a:extLst>
          </p:cNvPr>
          <p:cNvSpPr>
            <a:spLocks noGrp="1" noChangeArrowheads="1"/>
          </p:cNvSpPr>
          <p:nvPr/>
        </p:nvSpPr>
        <p:spPr bwMode="auto">
          <a:xfrm>
            <a:off x="3670125" y="1956593"/>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marL="0" indent="0" eaLnBrk="1" hangingPunct="1">
              <a:buClr>
                <a:srgbClr val="D0C355"/>
              </a:buClr>
              <a:buNone/>
              <a:defRPr/>
            </a:pPr>
            <a:r>
              <a:rPr lang="en-US" altLang="en-US" sz="2800" i="1" dirty="0"/>
              <a:t>We’re going to talk about my bill</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There will be no debate</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There will be no amendments</a:t>
            </a:r>
          </a:p>
        </p:txBody>
      </p:sp>
    </p:spTree>
    <p:extLst>
      <p:ext uri="{BB962C8B-B14F-4D97-AF65-F5344CB8AC3E}">
        <p14:creationId xmlns:p14="http://schemas.microsoft.com/office/powerpoint/2010/main" val="3356749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Suspension of the Rules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8768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Rectangle 20">
            <a:extLst>
              <a:ext uri="{FF2B5EF4-FFF2-40B4-BE49-F238E27FC236}">
                <a16:creationId xmlns:a16="http://schemas.microsoft.com/office/drawing/2014/main" id="{6FA2EC37-BD40-4817-BF5C-5ECD8666E530}"/>
              </a:ext>
            </a:extLst>
          </p:cNvPr>
          <p:cNvSpPr>
            <a:spLocks noGrp="1" noChangeArrowheads="1"/>
          </p:cNvSpPr>
          <p:nvPr/>
        </p:nvSpPr>
        <p:spPr bwMode="auto">
          <a:xfrm>
            <a:off x="206199" y="1780197"/>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marL="0" indent="0" eaLnBrk="1" hangingPunct="1">
              <a:buClr>
                <a:srgbClr val="D0C355"/>
              </a:buClr>
              <a:buNone/>
              <a:defRPr/>
            </a:pPr>
            <a:r>
              <a:rPr lang="en-US" altLang="en-US" sz="2800" i="1" dirty="0"/>
              <a:t>“For what purposed does the gentleman seek recognition?”</a:t>
            </a:r>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“I move to suspend the rules and pass H.R. 4389.”</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“The clerk shall report the bill.”</a:t>
            </a:r>
          </a:p>
        </p:txBody>
      </p:sp>
      <p:grpSp>
        <p:nvGrpSpPr>
          <p:cNvPr id="14" name="Group 13">
            <a:extLst>
              <a:ext uri="{FF2B5EF4-FFF2-40B4-BE49-F238E27FC236}">
                <a16:creationId xmlns:a16="http://schemas.microsoft.com/office/drawing/2014/main" id="{D2494AE7-BE59-4FF3-8339-071E53758FC1}"/>
              </a:ext>
            </a:extLst>
          </p:cNvPr>
          <p:cNvGrpSpPr/>
          <p:nvPr/>
        </p:nvGrpSpPr>
        <p:grpSpPr>
          <a:xfrm>
            <a:off x="5148370" y="1378828"/>
            <a:ext cx="3457287" cy="4901534"/>
            <a:chOff x="379129" y="1430415"/>
            <a:chExt cx="3457287" cy="4901534"/>
          </a:xfrm>
        </p:grpSpPr>
        <p:pic>
          <p:nvPicPr>
            <p:cNvPr id="23" name="Picture 22" descr="A person wearing a suit and tie&#10;&#10;Description automatically generated">
              <a:extLst>
                <a:ext uri="{FF2B5EF4-FFF2-40B4-BE49-F238E27FC236}">
                  <a16:creationId xmlns:a16="http://schemas.microsoft.com/office/drawing/2014/main" id="{55022D92-514B-4119-ACF6-E67E2912F7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9129" y="4926566"/>
              <a:ext cx="3455719" cy="1405383"/>
            </a:xfrm>
            <a:prstGeom prst="rect">
              <a:avLst/>
            </a:prstGeom>
          </p:spPr>
        </p:pic>
        <p:pic>
          <p:nvPicPr>
            <p:cNvPr id="24" name="Picture 23" descr="A person in a suit and tie sitting in a chair&#10;&#10;Description automatically generated">
              <a:extLst>
                <a:ext uri="{FF2B5EF4-FFF2-40B4-BE49-F238E27FC236}">
                  <a16:creationId xmlns:a16="http://schemas.microsoft.com/office/drawing/2014/main" id="{3BAD4151-2891-4758-A653-83D5599E45F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96324" y="3148435"/>
              <a:ext cx="3421328" cy="1409578"/>
            </a:xfrm>
            <a:prstGeom prst="rect">
              <a:avLst/>
            </a:prstGeom>
          </p:spPr>
        </p:pic>
        <p:pic>
          <p:nvPicPr>
            <p:cNvPr id="25" name="Picture 24" descr="A person wearing a suit and tie&#10;&#10;Description automatically generated">
              <a:extLst>
                <a:ext uri="{FF2B5EF4-FFF2-40B4-BE49-F238E27FC236}">
                  <a16:creationId xmlns:a16="http://schemas.microsoft.com/office/drawing/2014/main" id="{F8891C26-4384-468D-9864-633E63D5811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0697" y="1430415"/>
              <a:ext cx="3455719" cy="1405383"/>
            </a:xfrm>
            <a:prstGeom prst="rect">
              <a:avLst/>
            </a:prstGeom>
          </p:spPr>
        </p:pic>
      </p:grpSp>
    </p:spTree>
    <p:extLst>
      <p:ext uri="{BB962C8B-B14F-4D97-AF65-F5344CB8AC3E}">
        <p14:creationId xmlns:p14="http://schemas.microsoft.com/office/powerpoint/2010/main" val="3336567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Three Key Questions to Answer</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descr="Agenda List. Vector Illustration, Flat Design. Man Holds A ...">
            <a:extLst>
              <a:ext uri="{FF2B5EF4-FFF2-40B4-BE49-F238E27FC236}">
                <a16:creationId xmlns:a16="http://schemas.microsoft.com/office/drawing/2014/main" id="{375AF220-F292-40F4-B07E-EB37B728C7F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184779" y="1627187"/>
            <a:ext cx="1566332" cy="143245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By a hair, Senate votes to debate GOP health care bill | Las Vegas ...">
            <a:extLst>
              <a:ext uri="{FF2B5EF4-FFF2-40B4-BE49-F238E27FC236}">
                <a16:creationId xmlns:a16="http://schemas.microsoft.com/office/drawing/2014/main" id="{5D179B62-6498-4A24-B2CD-7F4E9F7860E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164992" y="3392890"/>
            <a:ext cx="1585035" cy="134315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Gov: Mock House Floor Vote | Tamoclass">
            <a:extLst>
              <a:ext uri="{FF2B5EF4-FFF2-40B4-BE49-F238E27FC236}">
                <a16:creationId xmlns:a16="http://schemas.microsoft.com/office/drawing/2014/main" id="{F694A438-564D-488F-820C-B5C1D2F1921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122"/>
          <a:stretch/>
        </p:blipFill>
        <p:spPr bwMode="auto">
          <a:xfrm>
            <a:off x="1130198" y="4994803"/>
            <a:ext cx="1647808" cy="1303336"/>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a:extLst>
              <a:ext uri="{FF2B5EF4-FFF2-40B4-BE49-F238E27FC236}">
                <a16:creationId xmlns:a16="http://schemas.microsoft.com/office/drawing/2014/main" id="{5CEA9CEF-8CA8-4F28-B8E2-AC53E11D9AAD}"/>
              </a:ext>
            </a:extLst>
          </p:cNvPr>
          <p:cNvCxnSpPr>
            <a:cxnSpLocks/>
          </p:cNvCxnSpPr>
          <p:nvPr/>
        </p:nvCxnSpPr>
        <p:spPr>
          <a:xfrm>
            <a:off x="3429000" y="2027615"/>
            <a:ext cx="0" cy="3417347"/>
          </a:xfrm>
          <a:prstGeom prst="line">
            <a:avLst/>
          </a:prstGeom>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288DD603-6296-458F-970C-9F1E3327E5E5}"/>
              </a:ext>
            </a:extLst>
          </p:cNvPr>
          <p:cNvSpPr/>
          <p:nvPr/>
        </p:nvSpPr>
        <p:spPr>
          <a:xfrm>
            <a:off x="404912" y="2006898"/>
            <a:ext cx="535723"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1</a:t>
            </a:r>
          </a:p>
        </p:txBody>
      </p:sp>
      <p:sp>
        <p:nvSpPr>
          <p:cNvPr id="33" name="Rectangle 32">
            <a:extLst>
              <a:ext uri="{FF2B5EF4-FFF2-40B4-BE49-F238E27FC236}">
                <a16:creationId xmlns:a16="http://schemas.microsoft.com/office/drawing/2014/main" id="{9AB75E85-6E52-4540-9A82-12039BE04829}"/>
              </a:ext>
            </a:extLst>
          </p:cNvPr>
          <p:cNvSpPr/>
          <p:nvPr/>
        </p:nvSpPr>
        <p:spPr>
          <a:xfrm>
            <a:off x="460374" y="3645991"/>
            <a:ext cx="535724"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34" name="Rectangle 33">
            <a:extLst>
              <a:ext uri="{FF2B5EF4-FFF2-40B4-BE49-F238E27FC236}">
                <a16:creationId xmlns:a16="http://schemas.microsoft.com/office/drawing/2014/main" id="{8E53B37D-3F2F-4943-8980-A4A2AEDB17A5}"/>
              </a:ext>
            </a:extLst>
          </p:cNvPr>
          <p:cNvSpPr/>
          <p:nvPr/>
        </p:nvSpPr>
        <p:spPr>
          <a:xfrm>
            <a:off x="489829" y="5253335"/>
            <a:ext cx="535724"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3</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27" name="Rectangle 26">
            <a:extLst>
              <a:ext uri="{FF2B5EF4-FFF2-40B4-BE49-F238E27FC236}">
                <a16:creationId xmlns:a16="http://schemas.microsoft.com/office/drawing/2014/main" id="{D9D040B4-3B3D-48E4-8D94-B3B431755B4B}"/>
              </a:ext>
            </a:extLst>
          </p:cNvPr>
          <p:cNvSpPr>
            <a:spLocks noGrp="1" noChangeArrowheads="1"/>
          </p:cNvSpPr>
          <p:nvPr/>
        </p:nvSpPr>
        <p:spPr bwMode="auto">
          <a:xfrm>
            <a:off x="3670125" y="1956593"/>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marL="0" indent="0" eaLnBrk="1" hangingPunct="1">
              <a:buClr>
                <a:srgbClr val="D0C355"/>
              </a:buClr>
              <a:buNone/>
              <a:defRPr/>
            </a:pPr>
            <a:r>
              <a:rPr lang="en-US" altLang="en-US" sz="2800" i="1" dirty="0"/>
              <a:t>We’re going to talk about my bill</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40 minutes of debate</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No amendments</a:t>
            </a:r>
          </a:p>
        </p:txBody>
      </p:sp>
    </p:spTree>
    <p:extLst>
      <p:ext uri="{BB962C8B-B14F-4D97-AF65-F5344CB8AC3E}">
        <p14:creationId xmlns:p14="http://schemas.microsoft.com/office/powerpoint/2010/main" val="1801822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Special Order of Business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8768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Rectangle 20">
            <a:extLst>
              <a:ext uri="{FF2B5EF4-FFF2-40B4-BE49-F238E27FC236}">
                <a16:creationId xmlns:a16="http://schemas.microsoft.com/office/drawing/2014/main" id="{6FA2EC37-BD40-4817-BF5C-5ECD8666E530}"/>
              </a:ext>
            </a:extLst>
          </p:cNvPr>
          <p:cNvSpPr>
            <a:spLocks noGrp="1" noChangeArrowheads="1"/>
          </p:cNvSpPr>
          <p:nvPr/>
        </p:nvSpPr>
        <p:spPr bwMode="auto">
          <a:xfrm>
            <a:off x="206199" y="1780197"/>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marL="0" indent="0" eaLnBrk="1" hangingPunct="1">
              <a:buClr>
                <a:srgbClr val="D0C355"/>
              </a:buClr>
              <a:buNone/>
              <a:defRPr/>
            </a:pPr>
            <a:r>
              <a:rPr lang="en-US" altLang="en-US" sz="2800" i="1" dirty="0"/>
              <a:t>“For what purposed does the gentleman seek recognition?”</a:t>
            </a:r>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“I call up H.Res758 and ask for its immediate consideration.”</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“The clerk will report the resolution.”</a:t>
            </a:r>
          </a:p>
        </p:txBody>
      </p:sp>
      <p:grpSp>
        <p:nvGrpSpPr>
          <p:cNvPr id="14" name="Group 13">
            <a:extLst>
              <a:ext uri="{FF2B5EF4-FFF2-40B4-BE49-F238E27FC236}">
                <a16:creationId xmlns:a16="http://schemas.microsoft.com/office/drawing/2014/main" id="{D2494AE7-BE59-4FF3-8339-071E53758FC1}"/>
              </a:ext>
            </a:extLst>
          </p:cNvPr>
          <p:cNvGrpSpPr/>
          <p:nvPr/>
        </p:nvGrpSpPr>
        <p:grpSpPr>
          <a:xfrm>
            <a:off x="5148370" y="1378828"/>
            <a:ext cx="3457287" cy="4901534"/>
            <a:chOff x="379129" y="1430415"/>
            <a:chExt cx="3457287" cy="4901534"/>
          </a:xfrm>
        </p:grpSpPr>
        <p:pic>
          <p:nvPicPr>
            <p:cNvPr id="23" name="Picture 22" descr="A person wearing a suit and tie&#10;&#10;Description automatically generated">
              <a:extLst>
                <a:ext uri="{FF2B5EF4-FFF2-40B4-BE49-F238E27FC236}">
                  <a16:creationId xmlns:a16="http://schemas.microsoft.com/office/drawing/2014/main" id="{55022D92-514B-4119-ACF6-E67E2912F7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9129" y="4926566"/>
              <a:ext cx="3455719" cy="1405383"/>
            </a:xfrm>
            <a:prstGeom prst="rect">
              <a:avLst/>
            </a:prstGeom>
          </p:spPr>
        </p:pic>
        <p:pic>
          <p:nvPicPr>
            <p:cNvPr id="24" name="Picture 23" descr="A person in a suit and tie sitting in a chair&#10;&#10;Description automatically generated">
              <a:extLst>
                <a:ext uri="{FF2B5EF4-FFF2-40B4-BE49-F238E27FC236}">
                  <a16:creationId xmlns:a16="http://schemas.microsoft.com/office/drawing/2014/main" id="{3BAD4151-2891-4758-A653-83D5599E45F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96324" y="3148435"/>
              <a:ext cx="3421328" cy="1409578"/>
            </a:xfrm>
            <a:prstGeom prst="rect">
              <a:avLst/>
            </a:prstGeom>
          </p:spPr>
        </p:pic>
        <p:pic>
          <p:nvPicPr>
            <p:cNvPr id="25" name="Picture 24" descr="A person wearing a suit and tie&#10;&#10;Description automatically generated">
              <a:extLst>
                <a:ext uri="{FF2B5EF4-FFF2-40B4-BE49-F238E27FC236}">
                  <a16:creationId xmlns:a16="http://schemas.microsoft.com/office/drawing/2014/main" id="{F8891C26-4384-468D-9864-633E63D5811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0697" y="1430415"/>
              <a:ext cx="3455719" cy="1405383"/>
            </a:xfrm>
            <a:prstGeom prst="rect">
              <a:avLst/>
            </a:prstGeom>
          </p:spPr>
        </p:pic>
      </p:grpSp>
    </p:spTree>
    <p:extLst>
      <p:ext uri="{BB962C8B-B14F-4D97-AF65-F5344CB8AC3E}">
        <p14:creationId xmlns:p14="http://schemas.microsoft.com/office/powerpoint/2010/main" val="32411154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Special Rules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954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 name="Picture 14" descr="A screenshot of text&#10;&#10;Description automatically generated">
            <a:extLst>
              <a:ext uri="{FF2B5EF4-FFF2-40B4-BE49-F238E27FC236}">
                <a16:creationId xmlns:a16="http://schemas.microsoft.com/office/drawing/2014/main" id="{BB1DE77C-EFCB-4137-8F03-B9F84924ED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0757" y="3272384"/>
            <a:ext cx="3765737" cy="3260859"/>
          </a:xfrm>
          <a:prstGeom prst="rect">
            <a:avLst/>
          </a:prstGeom>
        </p:spPr>
      </p:pic>
      <p:grpSp>
        <p:nvGrpSpPr>
          <p:cNvPr id="21" name="Group 20">
            <a:extLst>
              <a:ext uri="{FF2B5EF4-FFF2-40B4-BE49-F238E27FC236}">
                <a16:creationId xmlns:a16="http://schemas.microsoft.com/office/drawing/2014/main" id="{410B6ACB-69A9-4DFB-BC04-1128BAB92992}"/>
              </a:ext>
            </a:extLst>
          </p:cNvPr>
          <p:cNvGrpSpPr/>
          <p:nvPr/>
        </p:nvGrpSpPr>
        <p:grpSpPr>
          <a:xfrm>
            <a:off x="314145" y="1311408"/>
            <a:ext cx="4721224" cy="2981060"/>
            <a:chOff x="1701599" y="1965833"/>
            <a:chExt cx="5972009" cy="4092490"/>
          </a:xfrm>
        </p:grpSpPr>
        <p:pic>
          <p:nvPicPr>
            <p:cNvPr id="18" name="Picture 17" descr="A picture containing text, newspaper&#10;&#10;Description automatically generated">
              <a:extLst>
                <a:ext uri="{FF2B5EF4-FFF2-40B4-BE49-F238E27FC236}">
                  <a16:creationId xmlns:a16="http://schemas.microsoft.com/office/drawing/2014/main" id="{B25CAA58-54FF-4DC0-8C78-C900D1437F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01599" y="1965833"/>
              <a:ext cx="5972009" cy="2926334"/>
            </a:xfrm>
            <a:prstGeom prst="rect">
              <a:avLst/>
            </a:prstGeom>
          </p:spPr>
        </p:pic>
        <p:pic>
          <p:nvPicPr>
            <p:cNvPr id="20" name="Picture 19" descr="A picture containing table&#10;&#10;Description automatically generated">
              <a:extLst>
                <a:ext uri="{FF2B5EF4-FFF2-40B4-BE49-F238E27FC236}">
                  <a16:creationId xmlns:a16="http://schemas.microsoft.com/office/drawing/2014/main" id="{F05B8EF9-ED24-462B-9995-E5645816CC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01600" y="4846638"/>
              <a:ext cx="5951736" cy="1211685"/>
            </a:xfrm>
            <a:prstGeom prst="rect">
              <a:avLst/>
            </a:prstGeom>
          </p:spPr>
        </p:pic>
      </p:grpSp>
    </p:spTree>
    <p:extLst>
      <p:ext uri="{BB962C8B-B14F-4D97-AF65-F5344CB8AC3E}">
        <p14:creationId xmlns:p14="http://schemas.microsoft.com/office/powerpoint/2010/main" val="41651694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Three Key Questions to Answer</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descr="Agenda List. Vector Illustration, Flat Design. Man Holds A ...">
            <a:extLst>
              <a:ext uri="{FF2B5EF4-FFF2-40B4-BE49-F238E27FC236}">
                <a16:creationId xmlns:a16="http://schemas.microsoft.com/office/drawing/2014/main" id="{375AF220-F292-40F4-B07E-EB37B728C7F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184779" y="1627187"/>
            <a:ext cx="1566332" cy="143245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By a hair, Senate votes to debate GOP health care bill | Las Vegas ...">
            <a:extLst>
              <a:ext uri="{FF2B5EF4-FFF2-40B4-BE49-F238E27FC236}">
                <a16:creationId xmlns:a16="http://schemas.microsoft.com/office/drawing/2014/main" id="{5D179B62-6498-4A24-B2CD-7F4E9F7860E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164992" y="3392890"/>
            <a:ext cx="1585035" cy="134315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Gov: Mock House Floor Vote | Tamoclass">
            <a:extLst>
              <a:ext uri="{FF2B5EF4-FFF2-40B4-BE49-F238E27FC236}">
                <a16:creationId xmlns:a16="http://schemas.microsoft.com/office/drawing/2014/main" id="{F694A438-564D-488F-820C-B5C1D2F1921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122"/>
          <a:stretch/>
        </p:blipFill>
        <p:spPr bwMode="auto">
          <a:xfrm>
            <a:off x="1130198" y="4994803"/>
            <a:ext cx="1647808" cy="1303336"/>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a:extLst>
              <a:ext uri="{FF2B5EF4-FFF2-40B4-BE49-F238E27FC236}">
                <a16:creationId xmlns:a16="http://schemas.microsoft.com/office/drawing/2014/main" id="{5CEA9CEF-8CA8-4F28-B8E2-AC53E11D9AAD}"/>
              </a:ext>
            </a:extLst>
          </p:cNvPr>
          <p:cNvCxnSpPr>
            <a:cxnSpLocks/>
          </p:cNvCxnSpPr>
          <p:nvPr/>
        </p:nvCxnSpPr>
        <p:spPr>
          <a:xfrm>
            <a:off x="3429000" y="2027615"/>
            <a:ext cx="0" cy="3417347"/>
          </a:xfrm>
          <a:prstGeom prst="line">
            <a:avLst/>
          </a:prstGeom>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288DD603-6296-458F-970C-9F1E3327E5E5}"/>
              </a:ext>
            </a:extLst>
          </p:cNvPr>
          <p:cNvSpPr/>
          <p:nvPr/>
        </p:nvSpPr>
        <p:spPr>
          <a:xfrm>
            <a:off x="404912" y="2006898"/>
            <a:ext cx="535723"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1</a:t>
            </a:r>
          </a:p>
        </p:txBody>
      </p:sp>
      <p:sp>
        <p:nvSpPr>
          <p:cNvPr id="33" name="Rectangle 32">
            <a:extLst>
              <a:ext uri="{FF2B5EF4-FFF2-40B4-BE49-F238E27FC236}">
                <a16:creationId xmlns:a16="http://schemas.microsoft.com/office/drawing/2014/main" id="{9AB75E85-6E52-4540-9A82-12039BE04829}"/>
              </a:ext>
            </a:extLst>
          </p:cNvPr>
          <p:cNvSpPr/>
          <p:nvPr/>
        </p:nvSpPr>
        <p:spPr>
          <a:xfrm>
            <a:off x="460374" y="3645991"/>
            <a:ext cx="535724"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34" name="Rectangle 33">
            <a:extLst>
              <a:ext uri="{FF2B5EF4-FFF2-40B4-BE49-F238E27FC236}">
                <a16:creationId xmlns:a16="http://schemas.microsoft.com/office/drawing/2014/main" id="{8E53B37D-3F2F-4943-8980-A4A2AEDB17A5}"/>
              </a:ext>
            </a:extLst>
          </p:cNvPr>
          <p:cNvSpPr/>
          <p:nvPr/>
        </p:nvSpPr>
        <p:spPr>
          <a:xfrm>
            <a:off x="489829" y="5253335"/>
            <a:ext cx="535724"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3</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27" name="Rectangle 26">
            <a:extLst>
              <a:ext uri="{FF2B5EF4-FFF2-40B4-BE49-F238E27FC236}">
                <a16:creationId xmlns:a16="http://schemas.microsoft.com/office/drawing/2014/main" id="{D9D040B4-3B3D-48E4-8D94-B3B431755B4B}"/>
              </a:ext>
            </a:extLst>
          </p:cNvPr>
          <p:cNvSpPr>
            <a:spLocks noGrp="1" noChangeArrowheads="1"/>
          </p:cNvSpPr>
          <p:nvPr/>
        </p:nvSpPr>
        <p:spPr bwMode="auto">
          <a:xfrm>
            <a:off x="3670125" y="1956593"/>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marL="0" indent="0" eaLnBrk="1" hangingPunct="1">
              <a:buClr>
                <a:srgbClr val="D0C355"/>
              </a:buClr>
              <a:buNone/>
              <a:defRPr/>
            </a:pPr>
            <a:r>
              <a:rPr lang="en-US" altLang="en-US" sz="2800" i="1" dirty="0"/>
              <a:t>Subject to the rule</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Subject to the rule</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Subject to the rule</a:t>
            </a:r>
          </a:p>
        </p:txBody>
      </p:sp>
    </p:spTree>
    <p:extLst>
      <p:ext uri="{BB962C8B-B14F-4D97-AF65-F5344CB8AC3E}">
        <p14:creationId xmlns:p14="http://schemas.microsoft.com/office/powerpoint/2010/main" val="20080532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Amendments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8768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26" name="Picture 2" descr="CQ Press - Federal Parliamentary Considerations">
            <a:extLst>
              <a:ext uri="{FF2B5EF4-FFF2-40B4-BE49-F238E27FC236}">
                <a16:creationId xmlns:a16="http://schemas.microsoft.com/office/drawing/2014/main" id="{2E582C46-1BA7-435A-9F3F-D27ACC6786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35" y="1765513"/>
            <a:ext cx="3977091" cy="392429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descr="A person in a suit and tie sitting in a chair&#10;&#10;Description automatically generated">
            <a:extLst>
              <a:ext uri="{FF2B5EF4-FFF2-40B4-BE49-F238E27FC236}">
                <a16:creationId xmlns:a16="http://schemas.microsoft.com/office/drawing/2014/main" id="{5706F30A-8855-4940-8381-E95193626FF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54544" y="2868046"/>
            <a:ext cx="3421328" cy="1409578"/>
          </a:xfrm>
          <a:prstGeom prst="rect">
            <a:avLst/>
          </a:prstGeom>
        </p:spPr>
      </p:pic>
    </p:spTree>
    <p:extLst>
      <p:ext uri="{BB962C8B-B14F-4D97-AF65-F5344CB8AC3E}">
        <p14:creationId xmlns:p14="http://schemas.microsoft.com/office/powerpoint/2010/main" val="16865807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What if they won’t recognize you?</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604978"/>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9" name="Picture 28" descr="A person wearing a suit and tie&#10;&#10;Description automatically generated">
            <a:extLst>
              <a:ext uri="{FF2B5EF4-FFF2-40B4-BE49-F238E27FC236}">
                <a16:creationId xmlns:a16="http://schemas.microsoft.com/office/drawing/2014/main" id="{3971C9A8-EC3D-4E9D-ABE4-7FCA6085E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4801" y="4901422"/>
            <a:ext cx="3455719" cy="1405383"/>
          </a:xfrm>
          <a:prstGeom prst="rect">
            <a:avLst/>
          </a:prstGeom>
        </p:spPr>
      </p:pic>
      <p:pic>
        <p:nvPicPr>
          <p:cNvPr id="30" name="Picture 29" descr="A person in a suit and tie sitting in a chair&#10;&#10;Description automatically generated">
            <a:extLst>
              <a:ext uri="{FF2B5EF4-FFF2-40B4-BE49-F238E27FC236}">
                <a16:creationId xmlns:a16="http://schemas.microsoft.com/office/drawing/2014/main" id="{C2C13981-DB07-4092-8D4B-E2C476FDE7F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1996" y="3123291"/>
            <a:ext cx="3421328" cy="1409578"/>
          </a:xfrm>
          <a:prstGeom prst="rect">
            <a:avLst/>
          </a:prstGeom>
        </p:spPr>
      </p:pic>
      <p:pic>
        <p:nvPicPr>
          <p:cNvPr id="31" name="Picture 30" descr="A person wearing a suit and tie&#10;&#10;Description automatically generated">
            <a:extLst>
              <a:ext uri="{FF2B5EF4-FFF2-40B4-BE49-F238E27FC236}">
                <a16:creationId xmlns:a16="http://schemas.microsoft.com/office/drawing/2014/main" id="{A6B9742C-1B4C-445D-AC88-C8DF7BB14D6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6369" y="1405271"/>
            <a:ext cx="3455719" cy="1405383"/>
          </a:xfrm>
          <a:prstGeom prst="rect">
            <a:avLst/>
          </a:prstGeom>
        </p:spPr>
      </p:pic>
      <p:sp>
        <p:nvSpPr>
          <p:cNvPr id="36" name="Rectangle 35">
            <a:extLst>
              <a:ext uri="{FF2B5EF4-FFF2-40B4-BE49-F238E27FC236}">
                <a16:creationId xmlns:a16="http://schemas.microsoft.com/office/drawing/2014/main" id="{CAA6A311-6EFD-4824-AEBA-C308180F1CBE}"/>
              </a:ext>
            </a:extLst>
          </p:cNvPr>
          <p:cNvSpPr>
            <a:spLocks noGrp="1" noChangeArrowheads="1"/>
          </p:cNvSpPr>
          <p:nvPr/>
        </p:nvSpPr>
        <p:spPr bwMode="auto">
          <a:xfrm>
            <a:off x="4181477" y="1804194"/>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marL="0" indent="0" eaLnBrk="1" hangingPunct="1">
              <a:buClr>
                <a:srgbClr val="D0C355"/>
              </a:buClr>
              <a:buNone/>
              <a:defRPr/>
            </a:pPr>
            <a:r>
              <a:rPr lang="en-US" altLang="en-US" sz="2800" i="1" dirty="0"/>
              <a:t>“For what purposed does the gentleman seek recognition?”</a:t>
            </a:r>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“I move to suspend the rules and pass H.R.483, it has the support of 300 members.”</a:t>
            </a:r>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“LOL. The gentleman is not recognized.”</a:t>
            </a:r>
          </a:p>
        </p:txBody>
      </p:sp>
    </p:spTree>
    <p:extLst>
      <p:ext uri="{BB962C8B-B14F-4D97-AF65-F5344CB8AC3E}">
        <p14:creationId xmlns:p14="http://schemas.microsoft.com/office/powerpoint/2010/main" val="489052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Discharge Petitions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4" name="Picture 4" descr="Discharge Petition #14 Filed by Oscar De Priest, 01/24/193… | Flickr">
            <a:extLst>
              <a:ext uri="{FF2B5EF4-FFF2-40B4-BE49-F238E27FC236}">
                <a16:creationId xmlns:a16="http://schemas.microsoft.com/office/drawing/2014/main" id="{2FF01005-6EC4-45B5-BC09-E9603E02F3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583" y="1439861"/>
            <a:ext cx="3623777" cy="520436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nternet Sees a Clapback in Nancy Pelosi's Applause of Trump - The ...">
            <a:extLst>
              <a:ext uri="{FF2B5EF4-FFF2-40B4-BE49-F238E27FC236}">
                <a16:creationId xmlns:a16="http://schemas.microsoft.com/office/drawing/2014/main" id="{05386A68-C396-4EDC-9942-6C68DFA927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1052" y="1842257"/>
            <a:ext cx="4058621" cy="4058621"/>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Straight Connector 28">
            <a:extLst>
              <a:ext uri="{FF2B5EF4-FFF2-40B4-BE49-F238E27FC236}">
                <a16:creationId xmlns:a16="http://schemas.microsoft.com/office/drawing/2014/main" id="{7B7E9112-E047-42C9-B5AE-6BA1661816CD}"/>
              </a:ext>
            </a:extLst>
          </p:cNvPr>
          <p:cNvCxnSpPr/>
          <p:nvPr/>
        </p:nvCxnSpPr>
        <p:spPr bwMode="auto">
          <a:xfrm>
            <a:off x="4419600" y="1676400"/>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7973352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654684" y="543822"/>
            <a:ext cx="8108316" cy="599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What Does the House Do All Day?</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2809875" y="-119062"/>
            <a:ext cx="3136899" cy="31369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343400" y="1463259"/>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 name="Picture 14" descr="A screenshot of a cell phone&#10;&#10;Description automatically generated">
            <a:extLst>
              <a:ext uri="{FF2B5EF4-FFF2-40B4-BE49-F238E27FC236}">
                <a16:creationId xmlns:a16="http://schemas.microsoft.com/office/drawing/2014/main" id="{4716B003-D41D-47B3-B813-AD5791DF34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605" y="1495654"/>
            <a:ext cx="3839339" cy="4095294"/>
          </a:xfrm>
          <a:prstGeom prst="rect">
            <a:avLst/>
          </a:prstGeom>
        </p:spPr>
      </p:pic>
      <p:pic>
        <p:nvPicPr>
          <p:cNvPr id="18" name="Picture 17" descr="A screenshot of a social media post&#10;&#10;Description automatically generated">
            <a:extLst>
              <a:ext uri="{FF2B5EF4-FFF2-40B4-BE49-F238E27FC236}">
                <a16:creationId xmlns:a16="http://schemas.microsoft.com/office/drawing/2014/main" id="{12F7840E-2D1A-41DC-9A89-A8F34670A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3498" y="1463259"/>
            <a:ext cx="3839338" cy="4638126"/>
          </a:xfrm>
          <a:prstGeom prst="rect">
            <a:avLst/>
          </a:prstGeom>
        </p:spPr>
      </p:pic>
    </p:spTree>
    <p:extLst>
      <p:ext uri="{BB962C8B-B14F-4D97-AF65-F5344CB8AC3E}">
        <p14:creationId xmlns:p14="http://schemas.microsoft.com/office/powerpoint/2010/main" val="1899294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Group </a:t>
            </a:r>
            <a:r>
              <a:rPr lang="en-US" altLang="en-US" sz="3200" dirty="0" err="1">
                <a:solidFill>
                  <a:srgbClr val="FFCC00"/>
                </a:solidFill>
                <a:latin typeface="Arial" charset="0"/>
              </a:rPr>
              <a:t>Decisionmaking</a:t>
            </a:r>
            <a:r>
              <a:rPr lang="en-US" altLang="en-US" sz="3200" dirty="0">
                <a:solidFill>
                  <a:srgbClr val="FFCC00"/>
                </a:solidFill>
                <a:latin typeface="Arial" charset="0"/>
              </a:rPr>
              <a:t> Always Has Rules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10774"/>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29" name="Straight Connector 28">
            <a:extLst>
              <a:ext uri="{FF2B5EF4-FFF2-40B4-BE49-F238E27FC236}">
                <a16:creationId xmlns:a16="http://schemas.microsoft.com/office/drawing/2014/main" id="{8D33824A-FD88-4D28-A63F-DA7B2734CDF8}"/>
              </a:ext>
            </a:extLst>
          </p:cNvPr>
          <p:cNvCxnSpPr/>
          <p:nvPr/>
        </p:nvCxnSpPr>
        <p:spPr bwMode="auto">
          <a:xfrm>
            <a:off x="4648200" y="178288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5" name="Group 14">
            <a:extLst>
              <a:ext uri="{FF2B5EF4-FFF2-40B4-BE49-F238E27FC236}">
                <a16:creationId xmlns:a16="http://schemas.microsoft.com/office/drawing/2014/main" id="{CB86D708-4441-485B-87AF-42DDD5F41AE2}"/>
              </a:ext>
            </a:extLst>
          </p:cNvPr>
          <p:cNvGrpSpPr/>
          <p:nvPr/>
        </p:nvGrpSpPr>
        <p:grpSpPr>
          <a:xfrm>
            <a:off x="5105402" y="1426618"/>
            <a:ext cx="3115760" cy="4593183"/>
            <a:chOff x="4826543" y="1401387"/>
            <a:chExt cx="3466135" cy="5184592"/>
          </a:xfrm>
        </p:grpSpPr>
        <p:pic>
          <p:nvPicPr>
            <p:cNvPr id="3074" name="Picture 2" descr="Family On Sofa Playing Video Games Stock Image - Image of love ...">
              <a:extLst>
                <a:ext uri="{FF2B5EF4-FFF2-40B4-BE49-F238E27FC236}">
                  <a16:creationId xmlns:a16="http://schemas.microsoft.com/office/drawing/2014/main" id="{2BD7C3D0-26B1-43C3-8200-C22C610F4EA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9332" y="4170363"/>
              <a:ext cx="3463346" cy="241561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amily Style Italian for Dinner - Capturing Joy with Kristen Duke">
              <a:extLst>
                <a:ext uri="{FF2B5EF4-FFF2-40B4-BE49-F238E27FC236}">
                  <a16:creationId xmlns:a16="http://schemas.microsoft.com/office/drawing/2014/main" id="{6BCB1F74-3383-4878-973F-A714BAFF98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6543" y="1401387"/>
              <a:ext cx="3466135" cy="2602267"/>
            </a:xfrm>
            <a:prstGeom prst="rect">
              <a:avLst/>
            </a:prstGeom>
            <a:noFill/>
            <a:extLst>
              <a:ext uri="{909E8E84-426E-40DD-AFC4-6F175D3DCCD1}">
                <a14:hiddenFill xmlns:a14="http://schemas.microsoft.com/office/drawing/2010/main">
                  <a:solidFill>
                    <a:srgbClr val="FFFFFF"/>
                  </a:solidFill>
                </a14:hiddenFill>
              </a:ext>
            </a:extLst>
          </p:spPr>
        </p:pic>
      </p:grpSp>
      <p:pic>
        <p:nvPicPr>
          <p:cNvPr id="3076" name="Picture 4" descr="Court settles siblings' dispute over sale of family home - Lambert ...">
            <a:extLst>
              <a:ext uri="{FF2B5EF4-FFF2-40B4-BE49-F238E27FC236}">
                <a16:creationId xmlns:a16="http://schemas.microsoft.com/office/drawing/2014/main" id="{6BC81F11-65E2-4FCC-953D-5BAEB23AF7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928" y="1389751"/>
            <a:ext cx="3466132" cy="231872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Friends choosing movie in cinema box office photo by NomadSoul1 ...">
            <a:extLst>
              <a:ext uri="{FF2B5EF4-FFF2-40B4-BE49-F238E27FC236}">
                <a16:creationId xmlns:a16="http://schemas.microsoft.com/office/drawing/2014/main" id="{C77835E0-8FAE-4233-91C0-8EB6C677B5A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2752" y="3867390"/>
            <a:ext cx="3449308" cy="2152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88967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Non-Legislative Debate</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154" name="Picture 10" descr="Speaker Pelosi ends all-you-can-gab speeches, putting a crimp on ...">
            <a:extLst>
              <a:ext uri="{FF2B5EF4-FFF2-40B4-BE49-F238E27FC236}">
                <a16:creationId xmlns:a16="http://schemas.microsoft.com/office/drawing/2014/main" id="{A89EA297-2012-4D83-8105-1C578C016D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951" y="1557339"/>
            <a:ext cx="7253497" cy="4292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772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306"/>
            <a:ext cx="7772400" cy="1470025"/>
          </a:xfrm>
        </p:spPr>
        <p:txBody>
          <a:bodyPr>
            <a:normAutofit/>
          </a:bodyPr>
          <a:lstStyle/>
          <a:p>
            <a:r>
              <a:rPr lang="en-US" sz="3200" b="1" dirty="0"/>
              <a:t>Senate Floor Procedure</a:t>
            </a:r>
          </a:p>
        </p:txBody>
      </p:sp>
      <p:pic>
        <p:nvPicPr>
          <p:cNvPr id="21" name="Picture 20" descr="A screenshot of a cell phone&#10;&#10;Description automatically generated">
            <a:extLst>
              <a:ext uri="{FF2B5EF4-FFF2-40B4-BE49-F238E27FC236}">
                <a16:creationId xmlns:a16="http://schemas.microsoft.com/office/drawing/2014/main" id="{662907F5-54A5-40C1-994E-57327A9916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73532">
            <a:off x="684221" y="1517644"/>
            <a:ext cx="3237899" cy="4223899"/>
          </a:xfrm>
          <a:prstGeom prst="rect">
            <a:avLst/>
          </a:prstGeom>
          <a:effectLst>
            <a:outerShdw blurRad="63500" dist="139700" sx="102000" sy="102000" algn="ctr" rotWithShape="0">
              <a:prstClr val="black">
                <a:alpha val="40000"/>
              </a:prstClr>
            </a:outerShdw>
          </a:effectLst>
        </p:spPr>
      </p:pic>
      <p:pic>
        <p:nvPicPr>
          <p:cNvPr id="22" name="Picture 6" descr="McConnell says he and Democrats 'at an impasse' over Senate ...">
            <a:extLst>
              <a:ext uri="{FF2B5EF4-FFF2-40B4-BE49-F238E27FC236}">
                <a16:creationId xmlns:a16="http://schemas.microsoft.com/office/drawing/2014/main" id="{3CECDDD6-6DB4-45DC-9C45-DA898663BE5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1508507"/>
            <a:ext cx="3551212" cy="199755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Shutdown debate gets heated on Senate floor - CNN Video">
            <a:extLst>
              <a:ext uri="{FF2B5EF4-FFF2-40B4-BE49-F238E27FC236}">
                <a16:creationId xmlns:a16="http://schemas.microsoft.com/office/drawing/2014/main" id="{8D7BF5C4-458C-4BCB-A137-4A3D585E547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24400" y="3810000"/>
            <a:ext cx="3551210" cy="1997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6824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Senate Fundamentals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21953"/>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114800" y="1598220"/>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Rectangle 22">
            <a:extLst>
              <a:ext uri="{FF2B5EF4-FFF2-40B4-BE49-F238E27FC236}">
                <a16:creationId xmlns:a16="http://schemas.microsoft.com/office/drawing/2014/main" id="{9FB4FDBF-86AD-4109-9176-2266EDC2D779}"/>
              </a:ext>
            </a:extLst>
          </p:cNvPr>
          <p:cNvSpPr>
            <a:spLocks noGrp="1" noChangeArrowheads="1"/>
          </p:cNvSpPr>
          <p:nvPr/>
        </p:nvSpPr>
        <p:spPr bwMode="auto">
          <a:xfrm>
            <a:off x="4473779" y="2515569"/>
            <a:ext cx="3908425" cy="441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eaLnBrk="1" hangingPunct="1">
              <a:buClr>
                <a:srgbClr val="D0C355"/>
              </a:buClr>
              <a:buFont typeface="Arial" panose="020B0604020202020204" pitchFamily="34" charset="0"/>
              <a:buChar char="•"/>
              <a:defRPr/>
            </a:pPr>
            <a:r>
              <a:rPr lang="en-US" altLang="en-US" sz="2200" dirty="0"/>
              <a:t>Equality of Senators</a:t>
            </a:r>
          </a:p>
          <a:p>
            <a:pPr eaLnBrk="1" hangingPunct="1">
              <a:buClr>
                <a:srgbClr val="D0C355"/>
              </a:buClr>
              <a:buFont typeface="Arial" panose="020B0604020202020204" pitchFamily="34" charset="0"/>
              <a:buChar char="•"/>
              <a:defRPr/>
            </a:pPr>
            <a:r>
              <a:rPr lang="en-US" altLang="en-US" sz="2200" dirty="0"/>
              <a:t>Freedom to debate </a:t>
            </a:r>
          </a:p>
          <a:p>
            <a:pPr eaLnBrk="1" hangingPunct="1">
              <a:buClr>
                <a:srgbClr val="D0C355"/>
              </a:buClr>
              <a:buFont typeface="Arial" panose="020B0604020202020204" pitchFamily="34" charset="0"/>
              <a:buChar char="•"/>
              <a:defRPr/>
            </a:pPr>
            <a:r>
              <a:rPr lang="en-US" altLang="en-US" sz="2200" dirty="0"/>
              <a:t>No general germaneness rule</a:t>
            </a:r>
          </a:p>
          <a:p>
            <a:pPr eaLnBrk="1" hangingPunct="1">
              <a:buClr>
                <a:srgbClr val="D0C355"/>
              </a:buClr>
              <a:buFont typeface="Arial" panose="020B0604020202020204" pitchFamily="34" charset="0"/>
              <a:buChar char="•"/>
              <a:defRPr/>
            </a:pPr>
            <a:r>
              <a:rPr lang="en-US" altLang="en-US" sz="2200" dirty="0"/>
              <a:t>Emphasis on deliberation</a:t>
            </a:r>
          </a:p>
          <a:p>
            <a:pPr eaLnBrk="1" hangingPunct="1">
              <a:buClr>
                <a:srgbClr val="D0C355"/>
              </a:buClr>
              <a:buFont typeface="Arial" panose="020B0604020202020204" pitchFamily="34" charset="0"/>
              <a:buChar char="•"/>
              <a:defRPr/>
            </a:pPr>
            <a:r>
              <a:rPr lang="en-US" altLang="en-US" sz="2200" dirty="0"/>
              <a:t>Rules continuously in effect</a:t>
            </a:r>
          </a:p>
          <a:p>
            <a:pPr marL="469900" indent="-469900" eaLnBrk="1" hangingPunct="1">
              <a:buClr>
                <a:srgbClr val="D0C355"/>
              </a:buClr>
              <a:buFont typeface="Wingdings" pitchFamily="2" charset="2"/>
              <a:buChar char="§"/>
              <a:defRPr/>
            </a:pPr>
            <a:endParaRPr lang="en-US" altLang="en-US" sz="2400" dirty="0"/>
          </a:p>
        </p:txBody>
      </p:sp>
      <p:pic>
        <p:nvPicPr>
          <p:cNvPr id="7170" name="Picture 2" descr="Stuck in their seats, senators confront trial tedium - POLITICO">
            <a:extLst>
              <a:ext uri="{FF2B5EF4-FFF2-40B4-BE49-F238E27FC236}">
                <a16:creationId xmlns:a16="http://schemas.microsoft.com/office/drawing/2014/main" id="{91F731FC-A4CC-4BE8-B57E-3798B987EC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559" y="1588738"/>
            <a:ext cx="3459377" cy="230505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Shutdown debate gets heated on Senate floor - CNN Video">
            <a:extLst>
              <a:ext uri="{FF2B5EF4-FFF2-40B4-BE49-F238E27FC236}">
                <a16:creationId xmlns:a16="http://schemas.microsoft.com/office/drawing/2014/main" id="{DE95E12E-5712-44B7-B795-B532B5D489D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276" y="4152550"/>
            <a:ext cx="3455022" cy="1943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03151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Recognition: you need the floor…</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1148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 name="Picture 4" descr="U.S. Senate: Riddick's Senate Procedure">
            <a:extLst>
              <a:ext uri="{FF2B5EF4-FFF2-40B4-BE49-F238E27FC236}">
                <a16:creationId xmlns:a16="http://schemas.microsoft.com/office/drawing/2014/main" id="{609F5F7E-08A8-49A6-86BA-A39F22ADDE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38" y="1392953"/>
            <a:ext cx="3121023" cy="485492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McConnell says he and Democrats 'at an impasse' over Senate ...">
            <a:extLst>
              <a:ext uri="{FF2B5EF4-FFF2-40B4-BE49-F238E27FC236}">
                <a16:creationId xmlns:a16="http://schemas.microsoft.com/office/drawing/2014/main" id="{5E0BBC93-34DC-4DCD-8AF5-E085178C420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8388" y="3927897"/>
            <a:ext cx="3551212" cy="1997557"/>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Pence is breaking Senate ties at a record-setting pace - CNNPolitics">
            <a:extLst>
              <a:ext uri="{FF2B5EF4-FFF2-40B4-BE49-F238E27FC236}">
                <a16:creationId xmlns:a16="http://schemas.microsoft.com/office/drawing/2014/main" id="{2A6789F9-C7E9-4247-973A-5835335CF35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06222" y="1617997"/>
            <a:ext cx="3526092" cy="1984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9425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Once you have the floor…</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1148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 name="Picture 4" descr="U.S. Senate: Riddick's Senate Procedure">
            <a:extLst>
              <a:ext uri="{FF2B5EF4-FFF2-40B4-BE49-F238E27FC236}">
                <a16:creationId xmlns:a16="http://schemas.microsoft.com/office/drawing/2014/main" id="{609F5F7E-08A8-49A6-86BA-A39F22ADDE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38" y="1392953"/>
            <a:ext cx="3121023" cy="4854924"/>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LOWRY/The dumbest filibuster - The Neshoba Democrat - Philadelphia ...">
            <a:extLst>
              <a:ext uri="{FF2B5EF4-FFF2-40B4-BE49-F238E27FC236}">
                <a16:creationId xmlns:a16="http://schemas.microsoft.com/office/drawing/2014/main" id="{77048FB0-E5E1-47CB-A046-4E1A91987D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2497" y="2111052"/>
            <a:ext cx="4136120" cy="3094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7254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Three Paths to the Floor</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tangle 19">
            <a:extLst>
              <a:ext uri="{FF2B5EF4-FFF2-40B4-BE49-F238E27FC236}">
                <a16:creationId xmlns:a16="http://schemas.microsoft.com/office/drawing/2014/main" id="{2B9D8610-C33A-4C64-9287-2A1784374046}"/>
              </a:ext>
            </a:extLst>
          </p:cNvPr>
          <p:cNvSpPr>
            <a:spLocks noGrp="1" noChangeArrowheads="1"/>
          </p:cNvSpPr>
          <p:nvPr/>
        </p:nvSpPr>
        <p:spPr bwMode="auto">
          <a:xfrm>
            <a:off x="4062982" y="2403643"/>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eaLnBrk="1" hangingPunct="1">
              <a:buClr>
                <a:srgbClr val="D0C355"/>
              </a:buClr>
              <a:buFont typeface="Arial" panose="020B0604020202020204" pitchFamily="34" charset="0"/>
              <a:buChar char="•"/>
              <a:defRPr/>
            </a:pPr>
            <a:r>
              <a:rPr lang="en-US" altLang="en-US" sz="3200" b="1" dirty="0"/>
              <a:t>Unanimous Consent (UC)</a:t>
            </a:r>
          </a:p>
          <a:p>
            <a:pPr eaLnBrk="1" hangingPunct="1">
              <a:buClr>
                <a:srgbClr val="D0C355"/>
              </a:buClr>
              <a:buFont typeface="Arial" panose="020B0604020202020204" pitchFamily="34" charset="0"/>
              <a:buChar char="•"/>
              <a:defRPr/>
            </a:pPr>
            <a:r>
              <a:rPr lang="en-US" altLang="en-US" sz="3200" b="1" dirty="0"/>
              <a:t>UC Agreement</a:t>
            </a:r>
          </a:p>
          <a:p>
            <a:pPr eaLnBrk="1" hangingPunct="1">
              <a:buClr>
                <a:srgbClr val="D0C355"/>
              </a:buClr>
              <a:buFont typeface="Arial" panose="020B0604020202020204" pitchFamily="34" charset="0"/>
              <a:buChar char="•"/>
              <a:defRPr/>
            </a:pPr>
            <a:r>
              <a:rPr lang="en-US" altLang="en-US" sz="3200" b="1" dirty="0"/>
              <a:t>Motion to Proceed</a:t>
            </a:r>
          </a:p>
          <a:p>
            <a:pPr marL="0" indent="0" eaLnBrk="1" hangingPunct="1">
              <a:buClr>
                <a:srgbClr val="D0C355"/>
              </a:buClr>
              <a:buNone/>
              <a:defRPr/>
            </a:pPr>
            <a:endParaRPr lang="en-US" altLang="en-US" sz="2800" dirty="0"/>
          </a:p>
        </p:txBody>
      </p:sp>
      <p:pic>
        <p:nvPicPr>
          <p:cNvPr id="21" name="Picture 4" descr="U.S. Senate: Riddick's Senate Procedure">
            <a:extLst>
              <a:ext uri="{FF2B5EF4-FFF2-40B4-BE49-F238E27FC236}">
                <a16:creationId xmlns:a16="http://schemas.microsoft.com/office/drawing/2014/main" id="{6ADE3B10-5E14-4E36-9F0E-CE21DEBA33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38" y="1392953"/>
            <a:ext cx="3121023" cy="4854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74987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Unanimous Consent</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5311140" y="6264676"/>
            <a:ext cx="2346960" cy="53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tangle 19">
            <a:extLst>
              <a:ext uri="{FF2B5EF4-FFF2-40B4-BE49-F238E27FC236}">
                <a16:creationId xmlns:a16="http://schemas.microsoft.com/office/drawing/2014/main" id="{2B9D8610-C33A-4C64-9287-2A1784374046}"/>
              </a:ext>
            </a:extLst>
          </p:cNvPr>
          <p:cNvSpPr>
            <a:spLocks noGrp="1" noChangeArrowheads="1"/>
          </p:cNvSpPr>
          <p:nvPr/>
        </p:nvSpPr>
        <p:spPr bwMode="auto">
          <a:xfrm>
            <a:off x="4049699" y="1637048"/>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marL="0" indent="0" eaLnBrk="1" hangingPunct="1">
              <a:buClr>
                <a:srgbClr val="D0C355"/>
              </a:buClr>
              <a:buNone/>
              <a:defRPr/>
            </a:pPr>
            <a:r>
              <a:rPr lang="en-US" altLang="en-US" sz="2400" i="1" dirty="0"/>
              <a:t>“Mr. President, I ask unanimous consent that the Senate move to consideration of S.12, spend 30 minutes debating it, and then vote on Lee amendment, and then vote on final passage.”</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“Objection is heard.”</a:t>
            </a:r>
          </a:p>
        </p:txBody>
      </p:sp>
      <p:pic>
        <p:nvPicPr>
          <p:cNvPr id="25" name="Picture 6" descr="McConnell says he and Democrats 'at an impasse' over Senate ...">
            <a:extLst>
              <a:ext uri="{FF2B5EF4-FFF2-40B4-BE49-F238E27FC236}">
                <a16:creationId xmlns:a16="http://schemas.microsoft.com/office/drawing/2014/main" id="{E00B29B8-F59D-412B-8CE2-D88FC1AA20D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630" y="1773247"/>
            <a:ext cx="3138890" cy="1765626"/>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a:extLst>
              <a:ext uri="{FF2B5EF4-FFF2-40B4-BE49-F238E27FC236}">
                <a16:creationId xmlns:a16="http://schemas.microsoft.com/office/drawing/2014/main" id="{B8AEA8DE-F845-4930-AAC1-71E6A90EE5D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5901" y="4158633"/>
            <a:ext cx="3174601" cy="1892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032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Unanimous Consent Agreement</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5311140" y="6264676"/>
            <a:ext cx="2346960" cy="53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5146520" y="1598220"/>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tangle 19">
            <a:extLst>
              <a:ext uri="{FF2B5EF4-FFF2-40B4-BE49-F238E27FC236}">
                <a16:creationId xmlns:a16="http://schemas.microsoft.com/office/drawing/2014/main" id="{2B9D8610-C33A-4C64-9287-2A1784374046}"/>
              </a:ext>
            </a:extLst>
          </p:cNvPr>
          <p:cNvSpPr>
            <a:spLocks noGrp="1" noChangeArrowheads="1"/>
          </p:cNvSpPr>
          <p:nvPr/>
        </p:nvSpPr>
        <p:spPr bwMode="auto">
          <a:xfrm>
            <a:off x="275322" y="1883947"/>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marL="0" indent="0" eaLnBrk="1" hangingPunct="1">
              <a:buClr>
                <a:srgbClr val="D0C355"/>
              </a:buClr>
              <a:buNone/>
              <a:defRPr/>
            </a:pPr>
            <a:r>
              <a:rPr lang="en-US" altLang="en-US" sz="2000" i="1" dirty="0"/>
              <a:t>“Mr. President, we have a time agreement at the desk. It provides for 2 hours of debate, and for three amendments from each side. The minority leader has signed off. I ask unanimous consent that we adopt the agreement.”</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r>
              <a:rPr lang="en-US" altLang="en-US" sz="2800" i="1" dirty="0"/>
              <a:t>“Without objection, so ordered.”</a:t>
            </a:r>
          </a:p>
        </p:txBody>
      </p:sp>
      <p:grpSp>
        <p:nvGrpSpPr>
          <p:cNvPr id="14" name="Group 13">
            <a:extLst>
              <a:ext uri="{FF2B5EF4-FFF2-40B4-BE49-F238E27FC236}">
                <a16:creationId xmlns:a16="http://schemas.microsoft.com/office/drawing/2014/main" id="{17BD613D-586E-4841-AE13-D7C920472F93}"/>
              </a:ext>
            </a:extLst>
          </p:cNvPr>
          <p:cNvGrpSpPr/>
          <p:nvPr/>
        </p:nvGrpSpPr>
        <p:grpSpPr>
          <a:xfrm>
            <a:off x="5417077" y="1782886"/>
            <a:ext cx="3174601" cy="4278021"/>
            <a:chOff x="405901" y="1773247"/>
            <a:chExt cx="3174601" cy="4278021"/>
          </a:xfrm>
        </p:grpSpPr>
        <p:pic>
          <p:nvPicPr>
            <p:cNvPr id="25" name="Picture 6" descr="McConnell says he and Democrats 'at an impasse' over Senate ...">
              <a:extLst>
                <a:ext uri="{FF2B5EF4-FFF2-40B4-BE49-F238E27FC236}">
                  <a16:creationId xmlns:a16="http://schemas.microsoft.com/office/drawing/2014/main" id="{E00B29B8-F59D-412B-8CE2-D88FC1AA20D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630" y="1773247"/>
              <a:ext cx="3138890" cy="1765626"/>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a:extLst>
                <a:ext uri="{FF2B5EF4-FFF2-40B4-BE49-F238E27FC236}">
                  <a16:creationId xmlns:a16="http://schemas.microsoft.com/office/drawing/2014/main" id="{B8AEA8DE-F845-4930-AAC1-71E6A90EE5D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5901" y="4158633"/>
              <a:ext cx="3174601" cy="189263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10590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Unanimous Consent Agreement</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5311140" y="6264676"/>
            <a:ext cx="2346960" cy="53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7" name="Picture 16" descr="A screenshot of a cell phone&#10;&#10;Description automatically generated">
            <a:extLst>
              <a:ext uri="{FF2B5EF4-FFF2-40B4-BE49-F238E27FC236}">
                <a16:creationId xmlns:a16="http://schemas.microsoft.com/office/drawing/2014/main" id="{4FE362A4-22B7-4582-A98B-D94CB9213D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375" y="2283676"/>
            <a:ext cx="7985605" cy="2276598"/>
          </a:xfrm>
          <a:prstGeom prst="rect">
            <a:avLst/>
          </a:prstGeom>
        </p:spPr>
      </p:pic>
    </p:spTree>
    <p:extLst>
      <p:ext uri="{BB962C8B-B14F-4D97-AF65-F5344CB8AC3E}">
        <p14:creationId xmlns:p14="http://schemas.microsoft.com/office/powerpoint/2010/main" val="35545110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What if you can’t get a UC agreement?</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5311140" y="6264676"/>
            <a:ext cx="2346960" cy="53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5146520" y="1598220"/>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tangle 19">
            <a:extLst>
              <a:ext uri="{FF2B5EF4-FFF2-40B4-BE49-F238E27FC236}">
                <a16:creationId xmlns:a16="http://schemas.microsoft.com/office/drawing/2014/main" id="{2B9D8610-C33A-4C64-9287-2A1784374046}"/>
              </a:ext>
            </a:extLst>
          </p:cNvPr>
          <p:cNvSpPr>
            <a:spLocks noGrp="1" noChangeArrowheads="1"/>
          </p:cNvSpPr>
          <p:nvPr/>
        </p:nvSpPr>
        <p:spPr bwMode="auto">
          <a:xfrm>
            <a:off x="275322" y="1883947"/>
            <a:ext cx="487679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marL="0" indent="0" eaLnBrk="1" hangingPunct="1">
              <a:buClr>
                <a:srgbClr val="D0C355"/>
              </a:buClr>
              <a:buNone/>
              <a:defRPr/>
            </a:pPr>
            <a:endParaRPr lang="en-US" altLang="en-US" sz="2400" i="1" dirty="0"/>
          </a:p>
          <a:p>
            <a:pPr marL="0" indent="0" eaLnBrk="1" hangingPunct="1">
              <a:buClr>
                <a:srgbClr val="D0C355"/>
              </a:buClr>
              <a:buNone/>
              <a:defRPr/>
            </a:pPr>
            <a:r>
              <a:rPr lang="en-US" altLang="en-US" sz="2400" i="1" dirty="0"/>
              <a:t>“Mr. President, I move to proceed to consideration of S.12.”</a:t>
            </a:r>
          </a:p>
          <a:p>
            <a:pPr marL="0" indent="0" eaLnBrk="1" hangingPunct="1">
              <a:buClr>
                <a:srgbClr val="D0C355"/>
              </a:buClr>
              <a:buNone/>
              <a:defRPr/>
            </a:pPr>
            <a:endParaRPr lang="en-US" altLang="en-US" sz="2400" i="1" dirty="0"/>
          </a:p>
          <a:p>
            <a:pPr marL="0" indent="0" eaLnBrk="1" hangingPunct="1">
              <a:buClr>
                <a:srgbClr val="D0C355"/>
              </a:buClr>
              <a:buNone/>
              <a:defRPr/>
            </a:pPr>
            <a:endParaRPr lang="en-US" altLang="en-US" sz="2400" i="1" dirty="0"/>
          </a:p>
          <a:p>
            <a:pPr marL="0" indent="0" eaLnBrk="1" hangingPunct="1">
              <a:buClr>
                <a:srgbClr val="D0C355"/>
              </a:buClr>
              <a:buNone/>
              <a:defRPr/>
            </a:pPr>
            <a:endParaRPr lang="en-US" altLang="en-US" sz="2400" i="1" dirty="0"/>
          </a:p>
          <a:p>
            <a:pPr marL="0" indent="0" eaLnBrk="1" hangingPunct="1">
              <a:buClr>
                <a:srgbClr val="D0C355"/>
              </a:buClr>
              <a:buNone/>
              <a:defRPr/>
            </a:pPr>
            <a:r>
              <a:rPr lang="en-US" altLang="en-US" sz="2400" i="1" dirty="0"/>
              <a:t>“The Clerk will report the motion.”</a:t>
            </a:r>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a:p>
            <a:pPr marL="0" indent="0" eaLnBrk="1" hangingPunct="1">
              <a:buClr>
                <a:srgbClr val="D0C355"/>
              </a:buClr>
              <a:buNone/>
              <a:defRPr/>
            </a:pPr>
            <a:endParaRPr lang="en-US" altLang="en-US" sz="2800" i="1" dirty="0"/>
          </a:p>
        </p:txBody>
      </p:sp>
      <p:grpSp>
        <p:nvGrpSpPr>
          <p:cNvPr id="14" name="Group 13">
            <a:extLst>
              <a:ext uri="{FF2B5EF4-FFF2-40B4-BE49-F238E27FC236}">
                <a16:creationId xmlns:a16="http://schemas.microsoft.com/office/drawing/2014/main" id="{17BD613D-586E-4841-AE13-D7C920472F93}"/>
              </a:ext>
            </a:extLst>
          </p:cNvPr>
          <p:cNvGrpSpPr/>
          <p:nvPr/>
        </p:nvGrpSpPr>
        <p:grpSpPr>
          <a:xfrm>
            <a:off x="5417077" y="1782886"/>
            <a:ext cx="3174601" cy="4278021"/>
            <a:chOff x="405901" y="1773247"/>
            <a:chExt cx="3174601" cy="4278021"/>
          </a:xfrm>
        </p:grpSpPr>
        <p:pic>
          <p:nvPicPr>
            <p:cNvPr id="25" name="Picture 6" descr="McConnell says he and Democrats 'at an impasse' over Senate ...">
              <a:extLst>
                <a:ext uri="{FF2B5EF4-FFF2-40B4-BE49-F238E27FC236}">
                  <a16:creationId xmlns:a16="http://schemas.microsoft.com/office/drawing/2014/main" id="{E00B29B8-F59D-412B-8CE2-D88FC1AA20D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630" y="1773247"/>
              <a:ext cx="3138890" cy="1765626"/>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a:extLst>
                <a:ext uri="{FF2B5EF4-FFF2-40B4-BE49-F238E27FC236}">
                  <a16:creationId xmlns:a16="http://schemas.microsoft.com/office/drawing/2014/main" id="{B8AEA8DE-F845-4930-AAC1-71E6A90EE5D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5901" y="4158633"/>
              <a:ext cx="3174601" cy="189263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23112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Three Key Questions to Answer</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descr="Agenda List. Vector Illustration, Flat Design. Man Holds A ...">
            <a:extLst>
              <a:ext uri="{FF2B5EF4-FFF2-40B4-BE49-F238E27FC236}">
                <a16:creationId xmlns:a16="http://schemas.microsoft.com/office/drawing/2014/main" id="{375AF220-F292-40F4-B07E-EB37B728C7F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184779" y="1627187"/>
            <a:ext cx="1566332" cy="143245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By a hair, Senate votes to debate GOP health care bill | Las Vegas ...">
            <a:extLst>
              <a:ext uri="{FF2B5EF4-FFF2-40B4-BE49-F238E27FC236}">
                <a16:creationId xmlns:a16="http://schemas.microsoft.com/office/drawing/2014/main" id="{5D179B62-6498-4A24-B2CD-7F4E9F7860E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164992" y="3392890"/>
            <a:ext cx="1585035" cy="134315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Gov: Mock House Floor Vote | Tamoclass">
            <a:extLst>
              <a:ext uri="{FF2B5EF4-FFF2-40B4-BE49-F238E27FC236}">
                <a16:creationId xmlns:a16="http://schemas.microsoft.com/office/drawing/2014/main" id="{F694A438-564D-488F-820C-B5C1D2F1921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122"/>
          <a:stretch/>
        </p:blipFill>
        <p:spPr bwMode="auto">
          <a:xfrm>
            <a:off x="1130198" y="4994803"/>
            <a:ext cx="1647808" cy="130333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Court settles siblings' dispute over sale of family home - Lambert ...">
            <a:extLst>
              <a:ext uri="{FF2B5EF4-FFF2-40B4-BE49-F238E27FC236}">
                <a16:creationId xmlns:a16="http://schemas.microsoft.com/office/drawing/2014/main" id="{4506908C-53B1-44FC-AA2D-9861708CE6D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098" y="4213816"/>
            <a:ext cx="2893377" cy="193556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A group of people in a room&#10;&#10;Description automatically generated">
            <a:extLst>
              <a:ext uri="{FF2B5EF4-FFF2-40B4-BE49-F238E27FC236}">
                <a16:creationId xmlns:a16="http://schemas.microsoft.com/office/drawing/2014/main" id="{10C47E00-3DD8-4EE8-A896-F6B01FA6D6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25521" y="1802353"/>
            <a:ext cx="2893393" cy="1893347"/>
          </a:xfrm>
          <a:prstGeom prst="rect">
            <a:avLst/>
          </a:prstGeom>
        </p:spPr>
      </p:pic>
      <p:cxnSp>
        <p:nvCxnSpPr>
          <p:cNvPr id="15" name="Straight Connector 14">
            <a:extLst>
              <a:ext uri="{FF2B5EF4-FFF2-40B4-BE49-F238E27FC236}">
                <a16:creationId xmlns:a16="http://schemas.microsoft.com/office/drawing/2014/main" id="{5CEA9CEF-8CA8-4F28-B8E2-AC53E11D9AAD}"/>
              </a:ext>
            </a:extLst>
          </p:cNvPr>
          <p:cNvCxnSpPr>
            <a:cxnSpLocks/>
          </p:cNvCxnSpPr>
          <p:nvPr/>
        </p:nvCxnSpPr>
        <p:spPr>
          <a:xfrm>
            <a:off x="3962400" y="1905000"/>
            <a:ext cx="0" cy="3417347"/>
          </a:xfrm>
          <a:prstGeom prst="line">
            <a:avLst/>
          </a:prstGeom>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288DD603-6296-458F-970C-9F1E3327E5E5}"/>
              </a:ext>
            </a:extLst>
          </p:cNvPr>
          <p:cNvSpPr/>
          <p:nvPr/>
        </p:nvSpPr>
        <p:spPr>
          <a:xfrm>
            <a:off x="404912" y="2006898"/>
            <a:ext cx="535723"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1</a:t>
            </a:r>
          </a:p>
        </p:txBody>
      </p:sp>
      <p:sp>
        <p:nvSpPr>
          <p:cNvPr id="33" name="Rectangle 32">
            <a:extLst>
              <a:ext uri="{FF2B5EF4-FFF2-40B4-BE49-F238E27FC236}">
                <a16:creationId xmlns:a16="http://schemas.microsoft.com/office/drawing/2014/main" id="{9AB75E85-6E52-4540-9A82-12039BE04829}"/>
              </a:ext>
            </a:extLst>
          </p:cNvPr>
          <p:cNvSpPr/>
          <p:nvPr/>
        </p:nvSpPr>
        <p:spPr>
          <a:xfrm>
            <a:off x="460374" y="3645991"/>
            <a:ext cx="535724"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34" name="Rectangle 33">
            <a:extLst>
              <a:ext uri="{FF2B5EF4-FFF2-40B4-BE49-F238E27FC236}">
                <a16:creationId xmlns:a16="http://schemas.microsoft.com/office/drawing/2014/main" id="{8E53B37D-3F2F-4943-8980-A4A2AEDB17A5}"/>
              </a:ext>
            </a:extLst>
          </p:cNvPr>
          <p:cNvSpPr/>
          <p:nvPr/>
        </p:nvSpPr>
        <p:spPr>
          <a:xfrm>
            <a:off x="489829" y="5253335"/>
            <a:ext cx="535724"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3</a:t>
            </a:r>
            <a:endParaRPr lang="en-US"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8302673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The Hard Way and the Impossible Way</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5" name="Straight Connector 14">
            <a:extLst>
              <a:ext uri="{FF2B5EF4-FFF2-40B4-BE49-F238E27FC236}">
                <a16:creationId xmlns:a16="http://schemas.microsoft.com/office/drawing/2014/main" id="{5CEA9CEF-8CA8-4F28-B8E2-AC53E11D9AAD}"/>
              </a:ext>
            </a:extLst>
          </p:cNvPr>
          <p:cNvCxnSpPr>
            <a:cxnSpLocks/>
          </p:cNvCxnSpPr>
          <p:nvPr/>
        </p:nvCxnSpPr>
        <p:spPr>
          <a:xfrm>
            <a:off x="4591574" y="2133600"/>
            <a:ext cx="0" cy="3417347"/>
          </a:xfrm>
          <a:prstGeom prst="line">
            <a:avLst/>
          </a:prstGeom>
        </p:spPr>
        <p:style>
          <a:lnRef idx="1">
            <a:schemeClr val="dk1"/>
          </a:lnRef>
          <a:fillRef idx="0">
            <a:schemeClr val="dk1"/>
          </a:fillRef>
          <a:effectRef idx="0">
            <a:schemeClr val="dk1"/>
          </a:effectRef>
          <a:fontRef idx="minor">
            <a:schemeClr val="tx1"/>
          </a:fontRef>
        </p:style>
      </p:cxnSp>
      <p:pic>
        <p:nvPicPr>
          <p:cNvPr id="4106" name="Picture 10" descr="Cloture Motion for the Civil Rights Act of 1964 | DocsTeach">
            <a:extLst>
              <a:ext uri="{FF2B5EF4-FFF2-40B4-BE49-F238E27FC236}">
                <a16:creationId xmlns:a16="http://schemas.microsoft.com/office/drawing/2014/main" id="{E4456994-EECF-427C-A431-297AC5E48AA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914399" y="1455738"/>
            <a:ext cx="2901945" cy="4867780"/>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a:extLst>
              <a:ext uri="{FF2B5EF4-FFF2-40B4-BE49-F238E27FC236}">
                <a16:creationId xmlns:a16="http://schemas.microsoft.com/office/drawing/2014/main" id="{92809CDE-3787-4BEA-BF78-09B473C3BB30}"/>
              </a:ext>
            </a:extLst>
          </p:cNvPr>
          <p:cNvGrpSpPr/>
          <p:nvPr/>
        </p:nvGrpSpPr>
        <p:grpSpPr>
          <a:xfrm>
            <a:off x="5059653" y="1753423"/>
            <a:ext cx="3493062" cy="4015095"/>
            <a:chOff x="250450" y="1600777"/>
            <a:chExt cx="4113384" cy="4668369"/>
          </a:xfrm>
        </p:grpSpPr>
        <p:pic>
          <p:nvPicPr>
            <p:cNvPr id="4108" name="Picture 12" descr="Wicker Calls for Orderly Debate on Senate Floor - YouTube">
              <a:extLst>
                <a:ext uri="{FF2B5EF4-FFF2-40B4-BE49-F238E27FC236}">
                  <a16:creationId xmlns:a16="http://schemas.microsoft.com/office/drawing/2014/main" id="{258CC341-40F0-48AA-A906-68F17124694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881806">
              <a:off x="1227241" y="1600777"/>
              <a:ext cx="2901945" cy="1632344"/>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Marco Rubio just gave a really important speech — but almost no ...">
              <a:extLst>
                <a:ext uri="{FF2B5EF4-FFF2-40B4-BE49-F238E27FC236}">
                  <a16:creationId xmlns:a16="http://schemas.microsoft.com/office/drawing/2014/main" id="{4C266531-5EB6-473D-A865-98C6B2587A2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479721">
              <a:off x="250450" y="2253046"/>
              <a:ext cx="3162191" cy="1778733"/>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descr="Murkowski Kicks Off Floor Debate on Bipartisan Lands Package ...">
              <a:extLst>
                <a:ext uri="{FF2B5EF4-FFF2-40B4-BE49-F238E27FC236}">
                  <a16:creationId xmlns:a16="http://schemas.microsoft.com/office/drawing/2014/main" id="{1A96CDB8-2FF2-4BC2-AC80-8B75276A979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653087">
              <a:off x="1268209" y="3525837"/>
              <a:ext cx="309562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descr="Boxer Begins Senate Floor Debate on the Water Resources ...">
              <a:extLst>
                <a:ext uri="{FF2B5EF4-FFF2-40B4-BE49-F238E27FC236}">
                  <a16:creationId xmlns:a16="http://schemas.microsoft.com/office/drawing/2014/main" id="{CA88E59A-C94F-4EB2-8887-F8F7CADBDB6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157098">
              <a:off x="689744" y="4655239"/>
              <a:ext cx="2869168" cy="161390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708425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Gridlock…and Compromise</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57300" y="504541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574166"/>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530" name="Picture 2" descr="Image">
            <a:extLst>
              <a:ext uri="{FF2B5EF4-FFF2-40B4-BE49-F238E27FC236}">
                <a16:creationId xmlns:a16="http://schemas.microsoft.com/office/drawing/2014/main" id="{BC1EFA95-A5E8-4235-B886-9B1CC8AE24B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5421" y="3822841"/>
            <a:ext cx="3234080" cy="2425560"/>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a:extLst>
              <a:ext uri="{FF2B5EF4-FFF2-40B4-BE49-F238E27FC236}">
                <a16:creationId xmlns:a16="http://schemas.microsoft.com/office/drawing/2014/main" id="{B9F5B609-FA62-4B82-8A3A-5BD97DA1BBD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7164" y="1458830"/>
            <a:ext cx="3220774" cy="2287533"/>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How the $2 trillion deal came together — and nearly fell apart ...">
            <a:extLst>
              <a:ext uri="{FF2B5EF4-FFF2-40B4-BE49-F238E27FC236}">
                <a16:creationId xmlns:a16="http://schemas.microsoft.com/office/drawing/2014/main" id="{5FC6FAB6-44F4-4422-9B65-E6648C8D611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33002" y="2365569"/>
            <a:ext cx="4175998" cy="2782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9474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How do we answer these questions?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114800" y="1539530"/>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28" name="Picture 4" descr="U.S. Senate: Riddick's Senate Procedure">
            <a:extLst>
              <a:ext uri="{FF2B5EF4-FFF2-40B4-BE49-F238E27FC236}">
                <a16:creationId xmlns:a16="http://schemas.microsoft.com/office/drawing/2014/main" id="{D3FF0597-F4E7-4F51-B3C2-5F71A02E8B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4513" y="1526062"/>
            <a:ext cx="1390598" cy="21631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mazon.com: House Practice: A Guide to the Rules, Precedents, and ...">
            <a:extLst>
              <a:ext uri="{FF2B5EF4-FFF2-40B4-BE49-F238E27FC236}">
                <a16:creationId xmlns:a16="http://schemas.microsoft.com/office/drawing/2014/main" id="{2E376BAD-F570-4CFC-9960-B5F9D65023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1106" y="3862695"/>
            <a:ext cx="1493708" cy="194182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tanding rules for conducting business in the Senate of the United ...">
            <a:extLst>
              <a:ext uri="{FF2B5EF4-FFF2-40B4-BE49-F238E27FC236}">
                <a16:creationId xmlns:a16="http://schemas.microsoft.com/office/drawing/2014/main" id="{6634E346-CC9E-4628-B77C-A76D702364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6882" y="1499592"/>
            <a:ext cx="1341622" cy="219610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onstitution, Jefferson's Manual, and Rules of the House of ...">
            <a:extLst>
              <a:ext uri="{FF2B5EF4-FFF2-40B4-BE49-F238E27FC236}">
                <a16:creationId xmlns:a16="http://schemas.microsoft.com/office/drawing/2014/main" id="{C92772E6-8F61-4D6A-8A83-38A63B8027F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11344" y="1529509"/>
            <a:ext cx="1547255" cy="216315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ow Do Party Rules Change Congress–And History? – Congressional ...">
            <a:extLst>
              <a:ext uri="{FF2B5EF4-FFF2-40B4-BE49-F238E27FC236}">
                <a16:creationId xmlns:a16="http://schemas.microsoft.com/office/drawing/2014/main" id="{2D7C2BE2-3D24-4442-9651-1EF6413B3A9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02957" y="3862692"/>
            <a:ext cx="1493708" cy="192322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U.S. Senators and Their World (The Norton library): Matthews ...">
            <a:extLst>
              <a:ext uri="{FF2B5EF4-FFF2-40B4-BE49-F238E27FC236}">
                <a16:creationId xmlns:a16="http://schemas.microsoft.com/office/drawing/2014/main" id="{60C43A62-0677-4955-9EAB-E8EC55510855}"/>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46649" y="3878264"/>
            <a:ext cx="1273040" cy="1907649"/>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Games and Activities on the Constitution - Kids Discover">
            <a:extLst>
              <a:ext uri="{FF2B5EF4-FFF2-40B4-BE49-F238E27FC236}">
                <a16:creationId xmlns:a16="http://schemas.microsoft.com/office/drawing/2014/main" id="{9FC992DD-62B5-4097-91DD-3203C770856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5570" y="1493838"/>
            <a:ext cx="3187645" cy="4309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3810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How do we enforce rules? Change them?</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3962400" y="1604978"/>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50" name="Picture 2" descr="Nancy Pelosi Is House Speaker Once Again As Democrats Take Control ...">
            <a:extLst>
              <a:ext uri="{FF2B5EF4-FFF2-40B4-BE49-F238E27FC236}">
                <a16:creationId xmlns:a16="http://schemas.microsoft.com/office/drawing/2014/main" id="{9F9AD028-5625-495D-88C7-888C81EE07E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998" y="1524000"/>
            <a:ext cx="3069507" cy="230253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owan helps guide U.S. House procedures | The Gazette">
            <a:extLst>
              <a:ext uri="{FF2B5EF4-FFF2-40B4-BE49-F238E27FC236}">
                <a16:creationId xmlns:a16="http://schemas.microsoft.com/office/drawing/2014/main" id="{46BCE317-FB3C-4106-8A21-0552D82F5C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141250"/>
            <a:ext cx="3049410" cy="195475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1416570A-F43A-4BD3-9380-A92F3AD46A15}"/>
              </a:ext>
            </a:extLst>
          </p:cNvPr>
          <p:cNvGrpSpPr/>
          <p:nvPr/>
        </p:nvGrpSpPr>
        <p:grpSpPr>
          <a:xfrm>
            <a:off x="4313813" y="1524000"/>
            <a:ext cx="4020507" cy="4572000"/>
            <a:chOff x="4207137" y="1532135"/>
            <a:chExt cx="4602323" cy="5285681"/>
          </a:xfrm>
        </p:grpSpPr>
        <p:pic>
          <p:nvPicPr>
            <p:cNvPr id="2054" name="Picture 6" descr="Ahead of coronavirus stimulus vote, House lawmakers concerned Rep ...">
              <a:extLst>
                <a:ext uri="{FF2B5EF4-FFF2-40B4-BE49-F238E27FC236}">
                  <a16:creationId xmlns:a16="http://schemas.microsoft.com/office/drawing/2014/main" id="{B012B116-78EF-4944-AF93-B4C4374F72E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20698" y="1532135"/>
              <a:ext cx="4588762" cy="229438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oronavirus: Rare photos of Congress social distancing at a House ...">
              <a:extLst>
                <a:ext uri="{FF2B5EF4-FFF2-40B4-BE49-F238E27FC236}">
                  <a16:creationId xmlns:a16="http://schemas.microsoft.com/office/drawing/2014/main" id="{39ED6091-B81D-4B75-ADBB-3EA18058D83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07137" y="3954622"/>
              <a:ext cx="4588757" cy="28631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43049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Theory and Practice</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114800" y="1539530"/>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150" name="Picture 6" descr="Inside the Beltway: Analyst tells Republican Congress to stop ...">
            <a:extLst>
              <a:ext uri="{FF2B5EF4-FFF2-40B4-BE49-F238E27FC236}">
                <a16:creationId xmlns:a16="http://schemas.microsoft.com/office/drawing/2014/main" id="{97DEDEFC-6304-42CF-B493-F662CA1B621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7977" y="1552363"/>
            <a:ext cx="3550143" cy="206991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6" descr="Games and Activities on the Constitution - Kids Discover">
            <a:extLst>
              <a:ext uri="{FF2B5EF4-FFF2-40B4-BE49-F238E27FC236}">
                <a16:creationId xmlns:a16="http://schemas.microsoft.com/office/drawing/2014/main" id="{D247DC47-F8E5-446A-9F28-DE43FD707F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727" y="1552363"/>
            <a:ext cx="3187645" cy="4309451"/>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Demanding changes, Democrats block first Senate step on ...">
            <a:extLst>
              <a:ext uri="{FF2B5EF4-FFF2-40B4-BE49-F238E27FC236}">
                <a16:creationId xmlns:a16="http://schemas.microsoft.com/office/drawing/2014/main" id="{878D8C23-69AD-46E0-9538-DDA350D8E4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7977" y="3856038"/>
            <a:ext cx="3674023" cy="2025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9765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654684" y="543822"/>
            <a:ext cx="8108316" cy="599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Holding the Floor, Motions, and Debate</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2809875" y="-119062"/>
            <a:ext cx="3136899" cy="31369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191000" y="1506914"/>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194" name="Picture 2" descr="Aumua Part of VA Bill Floor Debate | US Representative Aumua Amata ...">
            <a:extLst>
              <a:ext uri="{FF2B5EF4-FFF2-40B4-BE49-F238E27FC236}">
                <a16:creationId xmlns:a16="http://schemas.microsoft.com/office/drawing/2014/main" id="{5F4CD1B1-DA12-4843-B7DC-4D0F4C833FC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1110" y="1558196"/>
            <a:ext cx="3642764" cy="197632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Rep. Kennedy reads letter to children on House floor - CNN Video">
            <a:extLst>
              <a:ext uri="{FF2B5EF4-FFF2-40B4-BE49-F238E27FC236}">
                <a16:creationId xmlns:a16="http://schemas.microsoft.com/office/drawing/2014/main" id="{96091FB0-BA45-4848-816C-ADB75DCDC6B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207" y="3848101"/>
            <a:ext cx="3566856" cy="2110243"/>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McConnell says he and Democrats 'at an impasse' over Senate ...">
            <a:extLst>
              <a:ext uri="{FF2B5EF4-FFF2-40B4-BE49-F238E27FC236}">
                <a16:creationId xmlns:a16="http://schemas.microsoft.com/office/drawing/2014/main" id="{29C9F5E4-C2F3-4540-909A-A7FA150E043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439" y="1563206"/>
            <a:ext cx="3551212" cy="1997557"/>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227 House Democrats, All But 6, Support Illegal Aliens Voting In ...">
            <a:extLst>
              <a:ext uri="{FF2B5EF4-FFF2-40B4-BE49-F238E27FC236}">
                <a16:creationId xmlns:a16="http://schemas.microsoft.com/office/drawing/2014/main" id="{D63F7C83-1A69-480F-8361-F5AC0625B41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1110" y="3833401"/>
            <a:ext cx="3642761" cy="2124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0137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Rectangle 4"/>
          <p:cNvSpPr>
            <a:spLocks noChangeArrowheads="1"/>
          </p:cNvSpPr>
          <p:nvPr/>
        </p:nvSpPr>
        <p:spPr bwMode="auto">
          <a:xfrm>
            <a:off x="914400" y="3429000"/>
            <a:ext cx="7315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lnSpc>
                <a:spcPct val="80000"/>
              </a:lnSpc>
              <a:spcAft>
                <a:spcPct val="0"/>
              </a:spcAft>
              <a:buClr>
                <a:srgbClr val="FFCC00"/>
              </a:buClr>
            </a:pPr>
            <a:endParaRPr lang="en-US" altLang="en-US">
              <a:solidFill>
                <a:srgbClr val="FFFFFF"/>
              </a:solidFill>
              <a:latin typeface="Arial" charset="0"/>
            </a:endParaRPr>
          </a:p>
          <a:p>
            <a:pPr fontAlgn="base">
              <a:lnSpc>
                <a:spcPct val="80000"/>
              </a:lnSpc>
              <a:spcAft>
                <a:spcPct val="0"/>
              </a:spcAft>
              <a:buClr>
                <a:srgbClr val="FFCC00"/>
              </a:buClr>
            </a:pPr>
            <a:endParaRPr lang="en-US" altLang="en-US">
              <a:solidFill>
                <a:srgbClr val="FFFFFF"/>
              </a:solidFill>
              <a:latin typeface="Arial" charset="0"/>
            </a:endParaRPr>
          </a:p>
        </p:txBody>
      </p:sp>
      <p:sp>
        <p:nvSpPr>
          <p:cNvPr id="268293" name="Rectangle 5"/>
          <p:cNvSpPr>
            <a:spLocks noChangeArrowheads="1"/>
          </p:cNvSpPr>
          <p:nvPr/>
        </p:nvSpPr>
        <p:spPr bwMode="auto">
          <a:xfrm>
            <a:off x="152400" y="4572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6000" b="1">
                <a:solidFill>
                  <a:schemeClr val="tx2"/>
                </a:solidFill>
                <a:effectLst>
                  <a:outerShdw blurRad="38100" dist="38100" dir="2700000" algn="tl">
                    <a:srgbClr val="000000"/>
                  </a:outerShdw>
                </a:effectLst>
                <a:latin typeface="Garamond" pitchFamily="18" charset="0"/>
              </a:defRPr>
            </a:lvl1pPr>
            <a:lvl2pPr algn="ctr">
              <a:defRPr sz="6000" b="1">
                <a:solidFill>
                  <a:schemeClr val="tx2"/>
                </a:solidFill>
                <a:effectLst>
                  <a:outerShdw blurRad="38100" dist="38100" dir="2700000" algn="tl">
                    <a:srgbClr val="000000"/>
                  </a:outerShdw>
                </a:effectLst>
                <a:latin typeface="Garamond" pitchFamily="18" charset="0"/>
              </a:defRPr>
            </a:lvl2pPr>
            <a:lvl3pPr algn="ctr">
              <a:defRPr sz="6000" b="1">
                <a:solidFill>
                  <a:schemeClr val="tx2"/>
                </a:solidFill>
                <a:effectLst>
                  <a:outerShdw blurRad="38100" dist="38100" dir="2700000" algn="tl">
                    <a:srgbClr val="000000"/>
                  </a:outerShdw>
                </a:effectLst>
                <a:latin typeface="Garamond" pitchFamily="18" charset="0"/>
              </a:defRPr>
            </a:lvl3pPr>
            <a:lvl4pPr algn="ctr">
              <a:defRPr sz="6000" b="1">
                <a:solidFill>
                  <a:schemeClr val="tx2"/>
                </a:solidFill>
                <a:effectLst>
                  <a:outerShdw blurRad="38100" dist="38100" dir="2700000" algn="tl">
                    <a:srgbClr val="000000"/>
                  </a:outerShdw>
                </a:effectLst>
                <a:latin typeface="Garamond" pitchFamily="18" charset="0"/>
              </a:defRPr>
            </a:lvl4pPr>
            <a:lvl5pPr algn="ctr">
              <a:defRPr sz="6000" b="1">
                <a:solidFill>
                  <a:schemeClr val="tx2"/>
                </a:solidFill>
                <a:effectLst>
                  <a:outerShdw blurRad="38100" dist="38100" dir="2700000" algn="tl">
                    <a:srgbClr val="000000"/>
                  </a:outerShdw>
                </a:effectLst>
                <a:latin typeface="Garamond" pitchFamily="18" charset="0"/>
              </a:defRPr>
            </a:lvl5pPr>
            <a:lvl6pPr marL="4572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6pPr>
            <a:lvl7pPr marL="9144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7pPr>
            <a:lvl8pPr marL="13716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8pPr>
            <a:lvl9pPr marL="1828800" algn="ctr" fontAlgn="base">
              <a:spcBef>
                <a:spcPct val="0"/>
              </a:spcBef>
              <a:spcAft>
                <a:spcPct val="0"/>
              </a:spcAft>
              <a:defRPr sz="6000" b="1">
                <a:solidFill>
                  <a:schemeClr val="tx2"/>
                </a:solidFill>
                <a:effectLst>
                  <a:outerShdw blurRad="38100" dist="38100" dir="2700000" algn="tl">
                    <a:srgbClr val="000000"/>
                  </a:outerShdw>
                </a:effectLst>
                <a:latin typeface="Garamond" pitchFamily="18" charset="0"/>
              </a:defRPr>
            </a:lvl9pPr>
          </a:lstStyle>
          <a:p>
            <a:pPr fontAlgn="base">
              <a:spcBef>
                <a:spcPct val="0"/>
              </a:spcBef>
              <a:spcAft>
                <a:spcPct val="0"/>
              </a:spcAft>
            </a:pPr>
            <a:br>
              <a:rPr lang="en-US" altLang="en-US" sz="3200" dirty="0">
                <a:solidFill>
                  <a:srgbClr val="FFCC00"/>
                </a:solidFill>
                <a:latin typeface="Arial" charset="0"/>
              </a:rPr>
            </a:br>
            <a:br>
              <a:rPr lang="en-US" altLang="en-US" sz="3200" dirty="0">
                <a:solidFill>
                  <a:srgbClr val="FFCC00"/>
                </a:solidFill>
                <a:latin typeface="Arial" charset="0"/>
              </a:rPr>
            </a:br>
            <a:br>
              <a:rPr lang="en-US" altLang="en-US" sz="3200" dirty="0">
                <a:solidFill>
                  <a:srgbClr val="FFCC00"/>
                </a:solidFill>
                <a:latin typeface="Arial" charset="0"/>
              </a:rPr>
            </a:br>
            <a:r>
              <a:rPr lang="en-US" altLang="en-US" sz="3200" dirty="0">
                <a:solidFill>
                  <a:srgbClr val="FFCC00"/>
                </a:solidFill>
                <a:latin typeface="Arial" charset="0"/>
              </a:rPr>
              <a:t>House Fundamentals</a:t>
            </a:r>
            <a:br>
              <a:rPr lang="en-US" altLang="en-US" sz="4400" dirty="0">
                <a:solidFill>
                  <a:srgbClr val="FFCC00"/>
                </a:solidFill>
                <a:latin typeface="Arial" charset="0"/>
              </a:rPr>
            </a:br>
            <a:br>
              <a:rPr lang="en-US" altLang="en-US" sz="4400" dirty="0">
                <a:solidFill>
                  <a:srgbClr val="FFCC00"/>
                </a:solidFill>
                <a:latin typeface="Arial" charset="0"/>
              </a:rPr>
            </a:br>
            <a:br>
              <a:rPr lang="en-US" altLang="en-US" sz="4400" dirty="0">
                <a:solidFill>
                  <a:srgbClr val="FFCC00"/>
                </a:solidFill>
                <a:latin typeface="Arial" charset="0"/>
              </a:rPr>
            </a:br>
            <a:endParaRPr lang="en-US" altLang="en-US" sz="3200" dirty="0">
              <a:solidFill>
                <a:srgbClr val="FFCC00"/>
              </a:solidFill>
              <a:latin typeface="Arial" charset="0"/>
            </a:endParaRPr>
          </a:p>
        </p:txBody>
      </p:sp>
      <p:sp>
        <p:nvSpPr>
          <p:cNvPr id="268294" name="Line 6"/>
          <p:cNvSpPr>
            <a:spLocks noChangeShapeType="1"/>
          </p:cNvSpPr>
          <p:nvPr/>
        </p:nvSpPr>
        <p:spPr bwMode="auto">
          <a:xfrm>
            <a:off x="152400" y="1143000"/>
            <a:ext cx="86106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FFFFFF"/>
              </a:solidFill>
              <a:effectLst>
                <a:outerShdw blurRad="38100" dist="38100" dir="2700000" algn="tl">
                  <a:srgbClr val="000000">
                    <a:alpha val="43137"/>
                  </a:srgbClr>
                </a:outerShdw>
              </a:effectLst>
            </a:endParaRPr>
          </a:p>
        </p:txBody>
      </p:sp>
      <p:sp>
        <p:nvSpPr>
          <p:cNvPr id="268296" name="Rectangle 8"/>
          <p:cNvSpPr>
            <a:spLocks noChangeArrowheads="1"/>
          </p:cNvSpPr>
          <p:nvPr/>
        </p:nvSpPr>
        <p:spPr bwMode="auto">
          <a:xfrm>
            <a:off x="1219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ctr">
              <a:spcBef>
                <a:spcPct val="20000"/>
              </a:spcBef>
              <a:buClr>
                <a:schemeClr val="hlink"/>
              </a:buClr>
              <a:buSzPct val="70000"/>
              <a:buFont typeface="Wingdings" pitchFamily="2" charset="2"/>
              <a:defRPr sz="3200">
                <a:solidFill>
                  <a:schemeClr val="tx1"/>
                </a:solidFill>
                <a:effectLst>
                  <a:outerShdw blurRad="38100" dist="38100" dir="2700000" algn="tl">
                    <a:srgbClr val="000000"/>
                  </a:outerShdw>
                </a:effectLst>
                <a:latin typeface="Garamond" pitchFamily="18" charset="0"/>
              </a:defRPr>
            </a:lvl1pPr>
            <a:lvl2pPr marL="742950" indent="-285750" algn="ctr">
              <a:spcBef>
                <a:spcPct val="20000"/>
              </a:spcBef>
              <a:buClr>
                <a:schemeClr val="accent2"/>
              </a:buClr>
              <a:buSzPct val="70000"/>
              <a:buFont typeface="Wingdings" pitchFamily="2" charset="2"/>
              <a:defRPr sz="2800">
                <a:solidFill>
                  <a:schemeClr val="tx1"/>
                </a:solidFill>
                <a:effectLst>
                  <a:outerShdw blurRad="38100" dist="38100" dir="2700000" algn="tl">
                    <a:srgbClr val="000000"/>
                  </a:outerShdw>
                </a:effectLst>
                <a:latin typeface="Garamond" pitchFamily="18" charset="0"/>
              </a:defRPr>
            </a:lvl2pPr>
            <a:lvl3pPr marL="1143000" indent="-228600" algn="ctr">
              <a:spcBef>
                <a:spcPct val="20000"/>
              </a:spcBef>
              <a:buClr>
                <a:schemeClr val="tx2"/>
              </a:buClr>
              <a:buSzPct val="70000"/>
              <a:buFont typeface="Wingdings" pitchFamily="2" charset="2"/>
              <a:defRPr sz="2400">
                <a:solidFill>
                  <a:schemeClr val="tx1"/>
                </a:solidFill>
                <a:effectLst>
                  <a:outerShdw blurRad="38100" dist="38100" dir="2700000" algn="tl">
                    <a:srgbClr val="000000"/>
                  </a:outerShdw>
                </a:effectLst>
                <a:latin typeface="Garamond" pitchFamily="18" charset="0"/>
              </a:defRPr>
            </a:lvl3pPr>
            <a:lvl4pPr marL="1600200" indent="-228600" algn="ctr">
              <a:spcBef>
                <a:spcPct val="20000"/>
              </a:spcBef>
              <a:buClr>
                <a:schemeClr val="accent2"/>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4pPr>
            <a:lvl5pPr marL="2057400" indent="-228600" algn="ctr">
              <a:spcBef>
                <a:spcPct val="20000"/>
              </a:spcBef>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5pPr>
            <a:lvl6pPr marL="25146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6pPr>
            <a:lvl7pPr marL="29718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7pPr>
            <a:lvl8pPr marL="34290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8pPr>
            <a:lvl9pPr marL="3886200" indent="-228600" algn="ctr" fontAlgn="base">
              <a:spcBef>
                <a:spcPct val="20000"/>
              </a:spcBef>
              <a:spcAft>
                <a:spcPct val="0"/>
              </a:spcAft>
              <a:buClr>
                <a:schemeClr val="hlink"/>
              </a:buClr>
              <a:buSzPct val="70000"/>
              <a:buFont typeface="Wingdings" pitchFamily="2" charset="2"/>
              <a:defRPr sz="2000">
                <a:solidFill>
                  <a:schemeClr val="tx1"/>
                </a:solidFill>
                <a:effectLst>
                  <a:outerShdw blurRad="38100" dist="38100" dir="2700000" algn="tl">
                    <a:srgbClr val="000000"/>
                  </a:outerShdw>
                </a:effectLst>
                <a:latin typeface="Garamond" pitchFamily="18" charset="0"/>
              </a:defRPr>
            </a:lvl9pPr>
          </a:lstStyle>
          <a:p>
            <a:pPr fontAlgn="base">
              <a:spcAft>
                <a:spcPct val="0"/>
              </a:spcAft>
              <a:buClr>
                <a:srgbClr val="FFCC00"/>
              </a:buClr>
            </a:pPr>
            <a:endParaRPr lang="en-US" altLang="en-US" sz="2400" dirty="0">
              <a:solidFill>
                <a:srgbClr val="FFCC00"/>
              </a:solidFill>
            </a:endParaRPr>
          </a:p>
        </p:txBody>
      </p:sp>
      <p:sp>
        <p:nvSpPr>
          <p:cNvPr id="3" name="TextBox 2"/>
          <p:cNvSpPr txBox="1"/>
          <p:nvPr/>
        </p:nvSpPr>
        <p:spPr>
          <a:xfrm>
            <a:off x="4419600" y="1413554"/>
            <a:ext cx="3810000" cy="369332"/>
          </a:xfrm>
          <a:prstGeom prst="rect">
            <a:avLst/>
          </a:prstGeom>
          <a:noFill/>
        </p:spPr>
        <p:txBody>
          <a:bodyPr wrap="square" rtlCol="0">
            <a:spAutoFit/>
          </a:bodyPr>
          <a:lstStyle/>
          <a:p>
            <a:endParaRPr lang="en-US" dirty="0"/>
          </a:p>
        </p:txBody>
      </p:sp>
      <p:sp>
        <p:nvSpPr>
          <p:cNvPr id="4" name="AutoShape 4" descr="Image result for Kenne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Kenned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Kenned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4" descr="Image result for obama forward dron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155575" y="-27733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a:spLocks noChangeAspect="1" noChangeArrowheads="1"/>
          </p:cNvSpPr>
          <p:nvPr/>
        </p:nvSpPr>
        <p:spPr bwMode="auto">
          <a:xfrm>
            <a:off x="371439" y="-2620963"/>
            <a:ext cx="6505575"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Image result for pro gun control"/>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 descr="https://upload.wikimedia.org/wikipedia/commons/7/72/US-EOP-OfficeOfAdministration-Seal.svg"/>
          <p:cNvSpPr>
            <a:spLocks noChangeAspect="1" noChangeArrowheads="1"/>
          </p:cNvSpPr>
          <p:nvPr/>
        </p:nvSpPr>
        <p:spPr bwMode="auto">
          <a:xfrm>
            <a:off x="155575" y="-27733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https://upload.wikimedia.org/wikipedia/commons/7/72/US-EOP-OfficeOfAdministration-Seal.svg"/>
          <p:cNvSpPr>
            <a:spLocks noChangeAspect="1" noChangeArrowheads="1"/>
          </p:cNvSpPr>
          <p:nvPr/>
        </p:nvSpPr>
        <p:spPr bwMode="auto">
          <a:xfrm>
            <a:off x="307975" y="-2620963"/>
            <a:ext cx="5791200" cy="5791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a:spLocks noChangeAspect="1" noChangeArrowheads="1"/>
          </p:cNvSpPr>
          <p:nvPr/>
        </p:nvSpPr>
        <p:spPr bwMode="auto">
          <a:xfrm>
            <a:off x="155575" y="-2095500"/>
            <a:ext cx="6991350" cy="4371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a:spLocks noChangeAspect="1" noChangeArrowheads="1"/>
          </p:cNvSpPr>
          <p:nvPr/>
        </p:nvSpPr>
        <p:spPr bwMode="auto">
          <a:xfrm>
            <a:off x="155575" y="-868363"/>
            <a:ext cx="2857500"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p:nvPr/>
        </p:nvCxnSpPr>
        <p:spPr bwMode="auto">
          <a:xfrm>
            <a:off x="4390239" y="1623362"/>
            <a:ext cx="0" cy="434754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Rectangle 22">
            <a:extLst>
              <a:ext uri="{FF2B5EF4-FFF2-40B4-BE49-F238E27FC236}">
                <a16:creationId xmlns:a16="http://schemas.microsoft.com/office/drawing/2014/main" id="{62A1EAC7-0DE2-42F0-9FAA-923F7F791B6B}"/>
              </a:ext>
            </a:extLst>
          </p:cNvPr>
          <p:cNvSpPr>
            <a:spLocks noGrp="1" noChangeArrowheads="1"/>
          </p:cNvSpPr>
          <p:nvPr/>
        </p:nvSpPr>
        <p:spPr bwMode="auto">
          <a:xfrm>
            <a:off x="676707" y="2222500"/>
            <a:ext cx="3908425"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90000"/>
              </a:lnSpc>
              <a:spcBef>
                <a:spcPct val="40000"/>
              </a:spcBef>
              <a:spcAft>
                <a:spcPct val="0"/>
              </a:spcAft>
              <a:buClr>
                <a:schemeClr val="accent2"/>
              </a:buClr>
              <a:buChar char="•"/>
              <a:defRPr sz="2600">
                <a:solidFill>
                  <a:schemeClr val="tx1"/>
                </a:solidFill>
                <a:latin typeface="+mn-lt"/>
                <a:ea typeface="+mn-ea"/>
                <a:cs typeface="+mn-cs"/>
              </a:defRPr>
            </a:lvl1pPr>
            <a:lvl2pPr marL="742950" indent="-285750" algn="l" rtl="0" eaLnBrk="0" fontAlgn="base" hangingPunct="0">
              <a:lnSpc>
                <a:spcPct val="90000"/>
              </a:lnSpc>
              <a:spcBef>
                <a:spcPct val="40000"/>
              </a:spcBef>
              <a:spcAft>
                <a:spcPct val="0"/>
              </a:spcAft>
              <a:buClr>
                <a:schemeClr val="accent2"/>
              </a:buClr>
              <a:buChar char="•"/>
              <a:defRPr sz="2400">
                <a:solidFill>
                  <a:schemeClr val="tx1"/>
                </a:solidFill>
                <a:latin typeface="+mn-lt"/>
              </a:defRPr>
            </a:lvl2pPr>
            <a:lvl3pPr marL="1143000" indent="-228600" algn="l" rtl="0" eaLnBrk="0" fontAlgn="base" hangingPunct="0">
              <a:lnSpc>
                <a:spcPct val="90000"/>
              </a:lnSpc>
              <a:spcBef>
                <a:spcPct val="40000"/>
              </a:spcBef>
              <a:spcAft>
                <a:spcPct val="0"/>
              </a:spcAft>
              <a:buClr>
                <a:schemeClr val="accent2"/>
              </a:buClr>
              <a:buChar char="•"/>
              <a:defRPr sz="2000">
                <a:solidFill>
                  <a:schemeClr val="tx1"/>
                </a:solidFill>
                <a:latin typeface="+mn-lt"/>
              </a:defRPr>
            </a:lvl3pPr>
            <a:lvl4pPr marL="16002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4pPr>
            <a:lvl5pPr marL="2057400" indent="-228600" algn="l" rtl="0" eaLnBrk="0" fontAlgn="base" hangingPunct="0">
              <a:lnSpc>
                <a:spcPct val="90000"/>
              </a:lnSpc>
              <a:spcBef>
                <a:spcPct val="40000"/>
              </a:spcBef>
              <a:spcAft>
                <a:spcPct val="0"/>
              </a:spcAft>
              <a:buClr>
                <a:schemeClr val="accent2"/>
              </a:buClr>
              <a:buChar char="•"/>
              <a:defRPr>
                <a:solidFill>
                  <a:schemeClr val="tx1"/>
                </a:solidFill>
                <a:latin typeface="+mn-lt"/>
              </a:defRPr>
            </a:lvl5pPr>
            <a:lvl6pPr marL="2514600" indent="-228600" algn="l" rtl="0" fontAlgn="base">
              <a:lnSpc>
                <a:spcPct val="90000"/>
              </a:lnSpc>
              <a:spcBef>
                <a:spcPct val="40000"/>
              </a:spcBef>
              <a:spcAft>
                <a:spcPct val="0"/>
              </a:spcAft>
              <a:buClr>
                <a:schemeClr val="accent2"/>
              </a:buClr>
              <a:buChar char="•"/>
              <a:defRPr>
                <a:solidFill>
                  <a:schemeClr val="tx1"/>
                </a:solidFill>
                <a:latin typeface="+mn-lt"/>
              </a:defRPr>
            </a:lvl6pPr>
            <a:lvl7pPr marL="2971800" indent="-228600" algn="l" rtl="0" fontAlgn="base">
              <a:lnSpc>
                <a:spcPct val="90000"/>
              </a:lnSpc>
              <a:spcBef>
                <a:spcPct val="40000"/>
              </a:spcBef>
              <a:spcAft>
                <a:spcPct val="0"/>
              </a:spcAft>
              <a:buClr>
                <a:schemeClr val="accent2"/>
              </a:buClr>
              <a:buChar char="•"/>
              <a:defRPr>
                <a:solidFill>
                  <a:schemeClr val="tx1"/>
                </a:solidFill>
                <a:latin typeface="+mn-lt"/>
              </a:defRPr>
            </a:lvl7pPr>
            <a:lvl8pPr marL="3429000" indent="-228600" algn="l" rtl="0" fontAlgn="base">
              <a:lnSpc>
                <a:spcPct val="90000"/>
              </a:lnSpc>
              <a:spcBef>
                <a:spcPct val="40000"/>
              </a:spcBef>
              <a:spcAft>
                <a:spcPct val="0"/>
              </a:spcAft>
              <a:buClr>
                <a:schemeClr val="accent2"/>
              </a:buClr>
              <a:buChar char="•"/>
              <a:defRPr>
                <a:solidFill>
                  <a:schemeClr val="tx1"/>
                </a:solidFill>
                <a:latin typeface="+mn-lt"/>
              </a:defRPr>
            </a:lvl8pPr>
            <a:lvl9pPr marL="3886200" indent="-228600" algn="l" rtl="0" fontAlgn="base">
              <a:lnSpc>
                <a:spcPct val="90000"/>
              </a:lnSpc>
              <a:spcBef>
                <a:spcPct val="40000"/>
              </a:spcBef>
              <a:spcAft>
                <a:spcPct val="0"/>
              </a:spcAft>
              <a:buClr>
                <a:schemeClr val="accent2"/>
              </a:buClr>
              <a:buChar char="•"/>
              <a:defRPr>
                <a:solidFill>
                  <a:schemeClr val="tx1"/>
                </a:solidFill>
                <a:latin typeface="+mn-lt"/>
              </a:defRPr>
            </a:lvl9pPr>
          </a:lstStyle>
          <a:p>
            <a:pPr eaLnBrk="1" hangingPunct="1">
              <a:buClr>
                <a:srgbClr val="D0C355"/>
              </a:buClr>
              <a:buFont typeface="Arial" panose="020B0604020202020204" pitchFamily="34" charset="0"/>
              <a:buChar char="•"/>
              <a:defRPr/>
            </a:pPr>
            <a:r>
              <a:rPr lang="en-US" altLang="en-US" sz="2200" dirty="0"/>
              <a:t>Majority rule </a:t>
            </a:r>
          </a:p>
          <a:p>
            <a:pPr eaLnBrk="1" hangingPunct="1">
              <a:buClr>
                <a:srgbClr val="D0C355"/>
              </a:buClr>
              <a:buFont typeface="Arial" panose="020B0604020202020204" pitchFamily="34" charset="0"/>
              <a:buChar char="•"/>
              <a:defRPr/>
            </a:pPr>
            <a:r>
              <a:rPr lang="en-US" altLang="en-US" sz="2200" dirty="0"/>
              <a:t>Limited debate</a:t>
            </a:r>
          </a:p>
          <a:p>
            <a:pPr eaLnBrk="1" hangingPunct="1">
              <a:buClr>
                <a:srgbClr val="D0C355"/>
              </a:buClr>
              <a:buFont typeface="Arial" panose="020B0604020202020204" pitchFamily="34" charset="0"/>
              <a:buChar char="•"/>
              <a:defRPr/>
            </a:pPr>
            <a:r>
              <a:rPr lang="en-US" altLang="en-US" sz="2200" dirty="0"/>
              <a:t>Power of recognition</a:t>
            </a:r>
          </a:p>
          <a:p>
            <a:pPr eaLnBrk="1" hangingPunct="1">
              <a:buClr>
                <a:srgbClr val="D0C355"/>
              </a:buClr>
              <a:buFont typeface="Arial" panose="020B0604020202020204" pitchFamily="34" charset="0"/>
              <a:buChar char="•"/>
              <a:defRPr/>
            </a:pPr>
            <a:r>
              <a:rPr lang="en-US" altLang="en-US" sz="2200" dirty="0"/>
              <a:t>Germaneness</a:t>
            </a:r>
          </a:p>
          <a:p>
            <a:pPr eaLnBrk="1" hangingPunct="1">
              <a:buClr>
                <a:srgbClr val="D0C355"/>
              </a:buClr>
              <a:buFont typeface="Arial" panose="020B0604020202020204" pitchFamily="34" charset="0"/>
              <a:buChar char="•"/>
              <a:defRPr/>
            </a:pPr>
            <a:r>
              <a:rPr lang="en-US" altLang="en-US" sz="2200" dirty="0"/>
              <a:t>Decision vs. Deliberation</a:t>
            </a:r>
          </a:p>
          <a:p>
            <a:pPr eaLnBrk="1" hangingPunct="1">
              <a:buClr>
                <a:srgbClr val="D0C355"/>
              </a:buClr>
              <a:buFont typeface="Arial" panose="020B0604020202020204" pitchFamily="34" charset="0"/>
              <a:buChar char="•"/>
              <a:defRPr/>
            </a:pPr>
            <a:r>
              <a:rPr lang="en-US" altLang="en-US" sz="2200" dirty="0"/>
              <a:t>New Rules each Congress</a:t>
            </a:r>
          </a:p>
          <a:p>
            <a:pPr marL="469900" indent="-469900" eaLnBrk="1" hangingPunct="1">
              <a:buClr>
                <a:srgbClr val="D0C355"/>
              </a:buClr>
              <a:defRPr/>
            </a:pPr>
            <a:endParaRPr lang="en-US" altLang="en-US" sz="2200" dirty="0"/>
          </a:p>
        </p:txBody>
      </p:sp>
      <p:pic>
        <p:nvPicPr>
          <p:cNvPr id="6148" name="Picture 4" descr="House of Representatives | Definition, History, &amp; Facts | Britannica">
            <a:extLst>
              <a:ext uri="{FF2B5EF4-FFF2-40B4-BE49-F238E27FC236}">
                <a16:creationId xmlns:a16="http://schemas.microsoft.com/office/drawing/2014/main" id="{95D14E48-40F3-41C3-BCC5-F55DD84547D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3550" y="1403805"/>
            <a:ext cx="3581783" cy="2386612"/>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Paul Ryan easily wins reelection as speaker of the House - POLITICO">
            <a:extLst>
              <a:ext uri="{FF2B5EF4-FFF2-40B4-BE49-F238E27FC236}">
                <a16:creationId xmlns:a16="http://schemas.microsoft.com/office/drawing/2014/main" id="{7FD941CB-04D1-4C70-BDAC-D2DC1DB25F8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7712" y="3952876"/>
            <a:ext cx="3581783" cy="1941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78355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410</TotalTime>
  <Words>17713</Words>
  <Application>Microsoft Office PowerPoint</Application>
  <PresentationFormat>On-screen Show (4:3)</PresentationFormat>
  <Paragraphs>1575</Paragraphs>
  <Slides>41</Slides>
  <Notes>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Garamond</vt:lpstr>
      <vt:lpstr>Wingdings</vt:lpstr>
      <vt:lpstr>Office Theme</vt:lpstr>
      <vt:lpstr>Floor Procedure in the House and Senate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House Floor Procedure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Senate Floor Procedure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Congressional Briefing on the Budget Politics</dc:title>
  <dc:creator>Mark Harkins</dc:creator>
  <cp:lastModifiedBy>Scott McMahon</cp:lastModifiedBy>
  <cp:revision>41</cp:revision>
  <cp:lastPrinted>2020-06-24T14:34:10Z</cp:lastPrinted>
  <dcterms:created xsi:type="dcterms:W3CDTF">2020-03-09T18:52:31Z</dcterms:created>
  <dcterms:modified xsi:type="dcterms:W3CDTF">2021-11-22T21:34:58Z</dcterms:modified>
</cp:coreProperties>
</file>