
<file path=[Content_Types].xml><?xml version="1.0" encoding="utf-8"?>
<Types xmlns="http://schemas.openxmlformats.org/package/2006/content-types">
  <Default Extension="xml" ContentType="application/xml"/>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724" r:id="rId1"/>
  </p:sldMasterIdLst>
  <p:notesMasterIdLst>
    <p:notesMasterId r:id="rId22"/>
  </p:notesMasterIdLst>
  <p:handoutMasterIdLst>
    <p:handoutMasterId r:id="rId23"/>
  </p:handoutMasterIdLst>
  <p:sldIdLst>
    <p:sldId id="3251" r:id="rId2"/>
    <p:sldId id="3248" r:id="rId3"/>
    <p:sldId id="3249" r:id="rId4"/>
    <p:sldId id="3176" r:id="rId5"/>
    <p:sldId id="3178" r:id="rId6"/>
    <p:sldId id="3179" r:id="rId7"/>
    <p:sldId id="3237" r:id="rId8"/>
    <p:sldId id="3186" r:id="rId9"/>
    <p:sldId id="3246" r:id="rId10"/>
    <p:sldId id="3187" r:id="rId11"/>
    <p:sldId id="3203" r:id="rId12"/>
    <p:sldId id="3151" r:id="rId13"/>
    <p:sldId id="3236" r:id="rId14"/>
    <p:sldId id="3244" r:id="rId15"/>
    <p:sldId id="3242" r:id="rId16"/>
    <p:sldId id="3202" r:id="rId17"/>
    <p:sldId id="3239" r:id="rId18"/>
    <p:sldId id="3250" r:id="rId19"/>
    <p:sldId id="3240" r:id="rId20"/>
    <p:sldId id="532" r:id="rId21"/>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86121107-91AA-444C-9EAF-7CCDB09218EC}">
          <p14:sldIdLst>
            <p14:sldId id="3251"/>
            <p14:sldId id="3248"/>
            <p14:sldId id="3249"/>
            <p14:sldId id="3176"/>
            <p14:sldId id="3178"/>
            <p14:sldId id="3179"/>
            <p14:sldId id="3237"/>
            <p14:sldId id="3186"/>
            <p14:sldId id="3246"/>
            <p14:sldId id="3187"/>
            <p14:sldId id="3203"/>
            <p14:sldId id="3151"/>
            <p14:sldId id="3236"/>
            <p14:sldId id="3244"/>
            <p14:sldId id="3242"/>
            <p14:sldId id="3202"/>
            <p14:sldId id="3239"/>
            <p14:sldId id="3250"/>
            <p14:sldId id="3240"/>
            <p14:sldId id="532"/>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65246"/>
    <a:srgbClr val="F0B6C1"/>
    <a:srgbClr val="EF39E6"/>
    <a:srgbClr val="322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3" autoAdjust="0"/>
    <p:restoredTop sz="94186" autoAdjust="0"/>
  </p:normalViewPr>
  <p:slideViewPr>
    <p:cSldViewPr>
      <p:cViewPr varScale="1">
        <p:scale>
          <a:sx n="120" d="100"/>
          <a:sy n="120" d="100"/>
        </p:scale>
        <p:origin x="1320" y="176"/>
      </p:cViewPr>
      <p:guideLst>
        <p:guide orient="horz" pos="2160"/>
        <p:guide pos="2880"/>
      </p:guideLst>
    </p:cSldViewPr>
  </p:slideViewPr>
  <p:outlineViewPr>
    <p:cViewPr>
      <p:scale>
        <a:sx n="33" d="100"/>
        <a:sy n="33" d="100"/>
      </p:scale>
      <p:origin x="0" y="-5184"/>
    </p:cViewPr>
  </p:outlineViewPr>
  <p:notesTextViewPr>
    <p:cViewPr>
      <p:scale>
        <a:sx n="1" d="1"/>
        <a:sy n="1" d="1"/>
      </p:scale>
      <p:origin x="0" y="0"/>
    </p:cViewPr>
  </p:notesTextViewPr>
  <p:sorterViewPr>
    <p:cViewPr>
      <p:scale>
        <a:sx n="100" d="100"/>
        <a:sy n="100" d="100"/>
      </p:scale>
      <p:origin x="0" y="-6416"/>
    </p:cViewPr>
  </p:sorterViewPr>
  <p:notesViewPr>
    <p:cSldViewPr>
      <p:cViewPr varScale="1">
        <p:scale>
          <a:sx n="53" d="100"/>
          <a:sy n="53" d="100"/>
        </p:scale>
        <p:origin x="2624" y="32"/>
      </p:cViewPr>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handoutMaster" Target="handoutMasters/handoutMaster1.xml"/><Relationship Id="rId24" Type="http://schemas.openxmlformats.org/officeDocument/2006/relationships/presProps" Target="presProps.xml"/><Relationship Id="rId25" Type="http://schemas.openxmlformats.org/officeDocument/2006/relationships/viewProps" Target="viewProps.xml"/><Relationship Id="rId26" Type="http://schemas.openxmlformats.org/officeDocument/2006/relationships/theme" Target="theme/theme1.xml"/><Relationship Id="rId27"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2"/>
            <a:ext cx="297180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884613" y="2"/>
            <a:ext cx="2971800" cy="464820"/>
          </a:xfrm>
          <a:prstGeom prst="rect">
            <a:avLst/>
          </a:prstGeom>
        </p:spPr>
        <p:txBody>
          <a:bodyPr vert="horz" lIns="93177" tIns="46589" rIns="93177" bIns="46589" rtlCol="0"/>
          <a:lstStyle>
            <a:lvl1pPr algn="r">
              <a:defRPr sz="1200"/>
            </a:lvl1pPr>
          </a:lstStyle>
          <a:p>
            <a:fld id="{DB0B667D-2BE0-4A16-8EFA-E30C5D08DF21}" type="datetimeFigureOut">
              <a:rPr lang="en-US" smtClean="0"/>
              <a:t>5/18/17</a:t>
            </a:fld>
            <a:endParaRPr lang="en-US" dirty="0"/>
          </a:p>
        </p:txBody>
      </p:sp>
      <p:sp>
        <p:nvSpPr>
          <p:cNvPr id="4" name="Footer Placeholder 3"/>
          <p:cNvSpPr>
            <a:spLocks noGrp="1"/>
          </p:cNvSpPr>
          <p:nvPr>
            <p:ph type="ftr" sz="quarter" idx="2"/>
          </p:nvPr>
        </p:nvSpPr>
        <p:spPr>
          <a:xfrm>
            <a:off x="0" y="8829969"/>
            <a:ext cx="2971800" cy="464820"/>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829969"/>
            <a:ext cx="2971800" cy="464820"/>
          </a:xfrm>
          <a:prstGeom prst="rect">
            <a:avLst/>
          </a:prstGeom>
        </p:spPr>
        <p:txBody>
          <a:bodyPr vert="horz" lIns="93177" tIns="46589" rIns="93177" bIns="46589" rtlCol="0" anchor="b"/>
          <a:lstStyle>
            <a:lvl1pPr algn="r">
              <a:defRPr sz="1200"/>
            </a:lvl1pPr>
          </a:lstStyle>
          <a:p>
            <a:fld id="{8088C099-2B7A-4B35-9E19-074E2F15C2D3}" type="slidenum">
              <a:rPr lang="en-US" smtClean="0"/>
              <a:t>‹#›</a:t>
            </a:fld>
            <a:endParaRPr lang="en-US" dirty="0"/>
          </a:p>
        </p:txBody>
      </p:sp>
    </p:spTree>
    <p:extLst>
      <p:ext uri="{BB962C8B-B14F-4D97-AF65-F5344CB8AC3E}">
        <p14:creationId xmlns:p14="http://schemas.microsoft.com/office/powerpoint/2010/main" val="20152997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2"/>
            <a:ext cx="297180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884613" y="2"/>
            <a:ext cx="2971800" cy="464820"/>
          </a:xfrm>
          <a:prstGeom prst="rect">
            <a:avLst/>
          </a:prstGeom>
        </p:spPr>
        <p:txBody>
          <a:bodyPr vert="horz" lIns="93177" tIns="46589" rIns="93177" bIns="46589" rtlCol="0"/>
          <a:lstStyle>
            <a:lvl1pPr algn="r">
              <a:defRPr sz="1200"/>
            </a:lvl1pPr>
          </a:lstStyle>
          <a:p>
            <a:fld id="{EDF0A5FA-AB94-44EE-A5D4-75C5C49A077B}" type="datetimeFigureOut">
              <a:rPr lang="en-US" smtClean="0"/>
              <a:t>5/18/17</a:t>
            </a:fld>
            <a:endParaRPr lang="en-US" dirty="0"/>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685800" y="4415792"/>
            <a:ext cx="548640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9"/>
            <a:ext cx="297180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829969"/>
            <a:ext cx="2971800" cy="464820"/>
          </a:xfrm>
          <a:prstGeom prst="rect">
            <a:avLst/>
          </a:prstGeom>
        </p:spPr>
        <p:txBody>
          <a:bodyPr vert="horz" lIns="93177" tIns="46589" rIns="93177" bIns="46589" rtlCol="0" anchor="b"/>
          <a:lstStyle>
            <a:lvl1pPr algn="r">
              <a:defRPr sz="1200"/>
            </a:lvl1pPr>
          </a:lstStyle>
          <a:p>
            <a:fld id="{AF69DEFA-A6E1-4627-8453-89CF76F358A1}" type="slidenum">
              <a:rPr lang="en-US" smtClean="0"/>
              <a:t>‹#›</a:t>
            </a:fld>
            <a:endParaRPr lang="en-US" dirty="0"/>
          </a:p>
        </p:txBody>
      </p:sp>
    </p:spTree>
    <p:extLst>
      <p:ext uri="{BB962C8B-B14F-4D97-AF65-F5344CB8AC3E}">
        <p14:creationId xmlns:p14="http://schemas.microsoft.com/office/powerpoint/2010/main" val="368239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FFB6F7C-A00C-46F2-A775-FC0CFCDA6B54}" type="datetime1">
              <a:rPr lang="en-US" smtClean="0"/>
              <a:t>5/18/17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E3A9E86-4CC3-4959-A751-C33E618564A4}" type="slidenum">
              <a:rPr lang="en-US" smtClean="0"/>
              <a:t>‹#›</a:t>
            </a:fld>
            <a:endParaRPr lang="en-US" dirty="0"/>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821443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F4B0EB3-A400-43A5-9A0F-30D546CCC06F}" type="datetime1">
              <a:rPr lang="en-US" smtClean="0"/>
              <a:t>5/18/17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E3A9E86-4CC3-4959-A751-C33E618564A4}" type="slidenum">
              <a:rPr lang="en-US" smtClean="0"/>
              <a:t>‹#›</a:t>
            </a:fld>
            <a:endParaRPr lang="en-US" dirty="0"/>
          </a:p>
        </p:txBody>
      </p:sp>
    </p:spTree>
    <p:extLst>
      <p:ext uri="{BB962C8B-B14F-4D97-AF65-F5344CB8AC3E}">
        <p14:creationId xmlns:p14="http://schemas.microsoft.com/office/powerpoint/2010/main" val="4537185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2302"/>
            <a:ext cx="1971675" cy="575989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412302"/>
            <a:ext cx="5800725" cy="5759898"/>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B3868F2-4737-4279-85C5-C1BBFC818AB7}" type="datetime1">
              <a:rPr lang="en-US" smtClean="0"/>
              <a:t>5/18/17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E3A9E86-4CC3-4959-A751-C33E618564A4}" type="slidenum">
              <a:rPr lang="en-US" smtClean="0"/>
              <a:t>‹#›</a:t>
            </a:fld>
            <a:endParaRPr lang="en-US" dirty="0"/>
          </a:p>
        </p:txBody>
      </p:sp>
    </p:spTree>
    <p:extLst>
      <p:ext uri="{BB962C8B-B14F-4D97-AF65-F5344CB8AC3E}">
        <p14:creationId xmlns:p14="http://schemas.microsoft.com/office/powerpoint/2010/main" val="20802524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EE0EFF5-6076-4DAA-89C5-A42855A7F9CF}" type="datetime1">
              <a:rPr lang="en-US" smtClean="0"/>
              <a:t>5/18/17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E3A9E86-4CC3-4959-A751-C33E618564A4}" type="slidenum">
              <a:rPr lang="en-US" smtClean="0"/>
              <a:t>‹#›</a:t>
            </a:fld>
            <a:endParaRPr lang="en-US" dirty="0"/>
          </a:p>
        </p:txBody>
      </p:sp>
    </p:spTree>
    <p:extLst>
      <p:ext uri="{BB962C8B-B14F-4D97-AF65-F5344CB8AC3E}">
        <p14:creationId xmlns:p14="http://schemas.microsoft.com/office/powerpoint/2010/main" val="11498319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EA77319-B94C-4794-8C06-283940347D31}" type="datetime1">
              <a:rPr lang="en-US" smtClean="0"/>
              <a:t>5/18/17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E3A9E86-4CC3-4959-A751-C33E618564A4}" type="slidenum">
              <a:rPr lang="en-US" smtClean="0"/>
              <a:t>‹#›</a:t>
            </a:fld>
            <a:endParaRPr lang="en-US" dirty="0"/>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8241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63440" y="1845735"/>
            <a:ext cx="370332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04D2D65-5FEC-4949-9D10-D115EF102472}" type="datetime1">
              <a:rPr lang="en-US" smtClean="0"/>
              <a:t>5/18/17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E3A9E86-4CC3-4959-A751-C33E618564A4}" type="slidenum">
              <a:rPr lang="en-US" smtClean="0"/>
              <a:t>‹#›</a:t>
            </a:fld>
            <a:endParaRPr lang="en-US" dirty="0"/>
          </a:p>
        </p:txBody>
      </p:sp>
    </p:spTree>
    <p:extLst>
      <p:ext uri="{BB962C8B-B14F-4D97-AF65-F5344CB8AC3E}">
        <p14:creationId xmlns:p14="http://schemas.microsoft.com/office/powerpoint/2010/main" val="3240531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22960" y="2582334"/>
            <a:ext cx="370332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63440" y="2582334"/>
            <a:ext cx="370332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B41D788-F7FA-493A-AA4E-6C3D6F99760F}" type="datetime1">
              <a:rPr lang="en-US" smtClean="0"/>
              <a:t>5/18/17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E3A9E86-4CC3-4959-A751-C33E618564A4}" type="slidenum">
              <a:rPr lang="en-US" smtClean="0"/>
              <a:t>‹#›</a:t>
            </a:fld>
            <a:endParaRPr lang="en-US" dirty="0"/>
          </a:p>
        </p:txBody>
      </p:sp>
    </p:spTree>
    <p:extLst>
      <p:ext uri="{BB962C8B-B14F-4D97-AF65-F5344CB8AC3E}">
        <p14:creationId xmlns:p14="http://schemas.microsoft.com/office/powerpoint/2010/main" val="3430825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D293E20-CE08-474B-9BE2-AFA11E11BF22}" type="datetime1">
              <a:rPr lang="en-US" smtClean="0"/>
              <a:t>5/18/17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E3A9E86-4CC3-4959-A751-C33E618564A4}" type="slidenum">
              <a:rPr lang="en-US" smtClean="0"/>
              <a:t>‹#›</a:t>
            </a:fld>
            <a:endParaRPr lang="en-US" dirty="0"/>
          </a:p>
        </p:txBody>
      </p:sp>
    </p:spTree>
    <p:extLst>
      <p:ext uri="{BB962C8B-B14F-4D97-AF65-F5344CB8AC3E}">
        <p14:creationId xmlns:p14="http://schemas.microsoft.com/office/powerpoint/2010/main" val="1955147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25EA3254-20D1-4BD9-99BD-F2B9707B0BDC}" type="datetime1">
              <a:rPr lang="en-US" smtClean="0"/>
              <a:t>5/18/17</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7E3A9E86-4CC3-4959-A751-C33E618564A4}" type="slidenum">
              <a:rPr lang="en-US" smtClean="0"/>
              <a:t>‹#›</a:t>
            </a:fld>
            <a:endParaRPr lang="en-US" dirty="0"/>
          </a:p>
        </p:txBody>
      </p:sp>
    </p:spTree>
    <p:extLst>
      <p:ext uri="{BB962C8B-B14F-4D97-AF65-F5344CB8AC3E}">
        <p14:creationId xmlns:p14="http://schemas.microsoft.com/office/powerpoint/2010/main" val="3662888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3600450" y="731520"/>
            <a:ext cx="486918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BF1697F2-540F-4EA1-9228-CDFB928E5681}" type="datetime1">
              <a:rPr lang="en-US" smtClean="0"/>
              <a:t>5/18/17</a:t>
            </a:fld>
            <a:endParaRPr lang="en-US" dirty="0"/>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7E3A9E86-4CC3-4959-A751-C33E618564A4}" type="slidenum">
              <a:rPr lang="en-US" smtClean="0"/>
              <a:t>‹#›</a:t>
            </a:fld>
            <a:endParaRPr lang="en-US" dirty="0"/>
          </a:p>
        </p:txBody>
      </p:sp>
    </p:spTree>
    <p:extLst>
      <p:ext uri="{BB962C8B-B14F-4D97-AF65-F5344CB8AC3E}">
        <p14:creationId xmlns:p14="http://schemas.microsoft.com/office/powerpoint/2010/main" val="15291410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5234" cy="822960"/>
          </a:xfrm>
        </p:spPr>
        <p:txBody>
          <a:bodyPr tIns="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2" y="0"/>
            <a:ext cx="9143989"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Drag picture to placeholder or click icon to add</a:t>
            </a:r>
            <a:endParaRPr lang="en-US" dirty="0"/>
          </a:p>
        </p:txBody>
      </p:sp>
      <p:sp>
        <p:nvSpPr>
          <p:cNvPr id="4" name="Text Placeholder 3"/>
          <p:cNvSpPr>
            <a:spLocks noGrp="1"/>
          </p:cNvSpPr>
          <p:nvPr>
            <p:ph type="body" sz="half" idx="2"/>
          </p:nvPr>
        </p:nvSpPr>
        <p:spPr>
          <a:xfrm>
            <a:off x="822960"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694677F-8779-4FAF-A7E5-A29AB1D49C2A}" type="datetime1">
              <a:rPr lang="en-US" smtClean="0"/>
              <a:t>5/18/17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E3A9E86-4CC3-4959-A751-C33E618564A4}" type="slidenum">
              <a:rPr lang="en-US" smtClean="0"/>
              <a:t>‹#›</a:t>
            </a:fld>
            <a:endParaRPr lang="en-US" dirty="0"/>
          </a:p>
        </p:txBody>
      </p:sp>
    </p:spTree>
    <p:extLst>
      <p:ext uri="{BB962C8B-B14F-4D97-AF65-F5344CB8AC3E}">
        <p14:creationId xmlns:p14="http://schemas.microsoft.com/office/powerpoint/2010/main" val="133742875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pPr defTabSz="342900"/>
            <a:fld id="{B61BEF0D-F0BB-DE4B-95CE-6DB70DBA9567}" type="datetimeFigureOut">
              <a:rPr lang="en-US" smtClean="0">
                <a:solidFill>
                  <a:prstClr val="black">
                    <a:tint val="75000"/>
                  </a:prstClr>
                </a:solidFill>
              </a:rPr>
              <a:pPr defTabSz="342900"/>
              <a:t>5/18/17</a:t>
            </a:fld>
            <a:endParaRPr lang="en-US" dirty="0">
              <a:solidFill>
                <a:prstClr val="black">
                  <a:tint val="75000"/>
                </a:prstClr>
              </a:solidFill>
            </a:endParaRPr>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pPr defTabSz="342900"/>
            <a:endParaRPr lang="en-US" dirty="0">
              <a:solidFill>
                <a:prstClr val="black">
                  <a:tint val="75000"/>
                </a:prstClr>
              </a:solidFill>
            </a:endParaRPr>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pPr defTabSz="342900"/>
            <a:fld id="{D57F1E4F-1CFF-5643-939E-217C01CDF565}" type="slidenum">
              <a:rPr lang="en-US" smtClean="0">
                <a:solidFill>
                  <a:srgbClr val="90C226"/>
                </a:solidFill>
              </a:rPr>
              <a:pPr defTabSz="342900"/>
              <a:t>‹#›</a:t>
            </a:fld>
            <a:endParaRPr lang="en-US" dirty="0">
              <a:solidFill>
                <a:srgbClr val="90C226"/>
              </a:solidFill>
            </a:endParaRPr>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06359972"/>
      </p:ext>
    </p:extLst>
  </p:cSld>
  <p:clrMap bg1="lt1" tx1="dk1" bg2="lt2" tx2="dk2" accent1="accent1" accent2="accent2" accent3="accent3" accent4="accent4" accent5="accent5" accent6="accent6" hlink="hlink" folHlink="folHlink"/>
  <p:sldLayoutIdLst>
    <p:sldLayoutId id="2147483725" r:id="rId1"/>
    <p:sldLayoutId id="2147483726" r:id="rId2"/>
    <p:sldLayoutId id="2147483727" r:id="rId3"/>
    <p:sldLayoutId id="2147483728" r:id="rId4"/>
    <p:sldLayoutId id="2147483729" r:id="rId5"/>
    <p:sldLayoutId id="2147483730" r:id="rId6"/>
    <p:sldLayoutId id="2147483731" r:id="rId7"/>
    <p:sldLayoutId id="2147483732" r:id="rId8"/>
    <p:sldLayoutId id="2147483733" r:id="rId9"/>
    <p:sldLayoutId id="2147483734" r:id="rId10"/>
    <p:sldLayoutId id="2147483735"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www.legis.iowa.gov/legislation/BillBook?ba=HF565&amp;ga=87" TargetMode="External"/><Relationship Id="rId3" Type="http://schemas.openxmlformats.org/officeDocument/2006/relationships/image" Target="../media/image1.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www.legis.iowa.gov/legislation/BillBook?ga=87&amp;ba=hf573" TargetMode="External"/><Relationship Id="rId3" Type="http://schemas.openxmlformats.org/officeDocument/2006/relationships/image" Target="../media/image1.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NULL" TargetMode="External"/><Relationship Id="rId3" Type="http://schemas.openxmlformats.org/officeDocument/2006/relationships/image" Target="../media/image1.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NULL" TargetMode="External"/><Relationship Id="rId3" Type="http://schemas.openxmlformats.org/officeDocument/2006/relationships/image" Target="../media/image1.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iowaschoolfinance.com/conference_registration" TargetMode="External"/><Relationship Id="rId3" Type="http://schemas.openxmlformats.org/officeDocument/2006/relationships/image" Target="../media/image1.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NULL"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19.xml.rels><?xml version="1.0" encoding="UTF-8" standalone="yes"?>
<Relationships xmlns="http://schemas.openxmlformats.org/package/2006/relationships"><Relationship Id="rId3" Type="http://schemas.openxmlformats.org/officeDocument/2006/relationships/hyperlink" Target="NULL" TargetMode="External"/><Relationship Id="rId4" Type="http://schemas.openxmlformats.org/officeDocument/2006/relationships/hyperlink" Target="NULL" TargetMode="External"/><Relationship Id="rId5" Type="http://schemas.openxmlformats.org/officeDocument/2006/relationships/hyperlink" Target="NULL" TargetMode="External"/><Relationship Id="rId1" Type="http://schemas.openxmlformats.org/officeDocument/2006/relationships/slideLayout" Target="../slideLayouts/slideLayout2.xml"/><Relationship Id="rId2" Type="http://schemas.openxmlformats.org/officeDocument/2006/relationships/hyperlink" Target="NULL"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20.xml.rels><?xml version="1.0" encoding="UTF-8" standalone="yes"?>
<Relationships xmlns="http://schemas.openxmlformats.org/package/2006/relationships"><Relationship Id="rId3" Type="http://schemas.openxmlformats.org/officeDocument/2006/relationships/hyperlink" Target="mailto:larry@iowaschoolfinance.com" TargetMode="External"/><Relationship Id="rId4" Type="http://schemas.openxmlformats.org/officeDocument/2006/relationships/hyperlink" Target="mailto:Margaret@iowaschoolfinance.com" TargetMode="External"/><Relationship Id="rId5" Type="http://schemas.openxmlformats.org/officeDocument/2006/relationships/image" Target="../media/image4.png"/><Relationship Id="rId1" Type="http://schemas.openxmlformats.org/officeDocument/2006/relationships/slideLayout" Target="../slideLayouts/slideLayout1.xml"/><Relationship Id="rId2"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www.legis.iowa.gov/docs/publications/NOBA/857483.pdf"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www.legis.iowa.gov/legislation/BillBook?ga=87&amp;ba=sf274" TargetMode="External"/><Relationship Id="rId3" Type="http://schemas.openxmlformats.org/officeDocument/2006/relationships/image" Target="../media/image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NULL"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NUL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81400" y="1752600"/>
            <a:ext cx="4869180" cy="3535680"/>
          </a:xfrm>
        </p:spPr>
        <p:txBody>
          <a:bodyPr>
            <a:normAutofit/>
          </a:bodyPr>
          <a:lstStyle/>
          <a:p>
            <a:pPr algn="ctr"/>
            <a:r>
              <a:rPr lang="en-US" sz="8000" dirty="0" smtClean="0"/>
              <a:t>2017 Legislative Recap</a:t>
            </a:r>
            <a:endParaRPr lang="en-US" sz="8000"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200" y="381000"/>
            <a:ext cx="2661684" cy="1434097"/>
          </a:xfrm>
          <a:prstGeom prst="rect">
            <a:avLst/>
          </a:prstGeom>
        </p:spPr>
      </p:pic>
    </p:spTree>
    <p:extLst>
      <p:ext uri="{BB962C8B-B14F-4D97-AF65-F5344CB8AC3E}">
        <p14:creationId xmlns:p14="http://schemas.microsoft.com/office/powerpoint/2010/main" val="18408757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286604"/>
            <a:ext cx="7863840" cy="1450757"/>
          </a:xfrm>
        </p:spPr>
        <p:txBody>
          <a:bodyPr>
            <a:normAutofit/>
          </a:bodyPr>
          <a:lstStyle/>
          <a:p>
            <a:r>
              <a:rPr lang="en-US" b="1" u="sng" dirty="0">
                <a:hlinkClick r:id="rId2"/>
              </a:rPr>
              <a:t>HF 565</a:t>
            </a:r>
            <a:r>
              <a:rPr lang="en-US" b="1" dirty="0"/>
              <a:t> Education Super </a:t>
            </a:r>
            <a:r>
              <a:rPr lang="en-US" b="1" dirty="0" smtClean="0"/>
              <a:t/>
            </a:r>
            <a:br>
              <a:rPr lang="en-US" b="1" dirty="0" smtClean="0"/>
            </a:br>
            <a:r>
              <a:rPr lang="en-US" b="1" dirty="0" smtClean="0"/>
              <a:t>Flex </a:t>
            </a:r>
            <a:r>
              <a:rPr lang="en-US" b="1" dirty="0" smtClean="0"/>
              <a:t>Account</a:t>
            </a:r>
            <a:endParaRPr lang="en-US" dirty="0"/>
          </a:p>
        </p:txBody>
      </p:sp>
      <p:sp>
        <p:nvSpPr>
          <p:cNvPr id="3" name="Content Placeholder 2"/>
          <p:cNvSpPr>
            <a:spLocks noGrp="1"/>
          </p:cNvSpPr>
          <p:nvPr>
            <p:ph idx="1"/>
          </p:nvPr>
        </p:nvSpPr>
        <p:spPr>
          <a:xfrm>
            <a:off x="381000" y="1702692"/>
            <a:ext cx="8001000" cy="4343400"/>
          </a:xfrm>
        </p:spPr>
        <p:txBody>
          <a:bodyPr>
            <a:noAutofit/>
          </a:bodyPr>
          <a:lstStyle/>
          <a:p>
            <a:pPr lvl="1"/>
            <a:r>
              <a:rPr lang="en-US" sz="2000" dirty="0"/>
              <a:t>First applies to ending balances for the budget year beginning July 1, 2017 (that means no transfer until the 17-18 ending balance for these </a:t>
            </a:r>
            <a:r>
              <a:rPr lang="en-US" sz="2000" dirty="0" err="1"/>
              <a:t>categoricals</a:t>
            </a:r>
            <a:r>
              <a:rPr lang="en-US" sz="2000" dirty="0"/>
              <a:t> is known.)</a:t>
            </a:r>
          </a:p>
          <a:p>
            <a:pPr lvl="1"/>
            <a:endParaRPr lang="en-US" sz="2000" dirty="0" smtClean="0"/>
          </a:p>
          <a:p>
            <a:pPr lvl="1"/>
            <a:r>
              <a:rPr lang="en-US" sz="2000" dirty="0" smtClean="0"/>
              <a:t>The </a:t>
            </a:r>
            <a:r>
              <a:rPr lang="en-US" sz="2000" dirty="0"/>
              <a:t>bill allows transfer of ending balances from PD, PK, HSAP or any discontinued </a:t>
            </a:r>
            <a:r>
              <a:rPr lang="en-US" sz="2000" dirty="0" smtClean="0"/>
              <a:t>program (such as market factor pay) </a:t>
            </a:r>
            <a:r>
              <a:rPr lang="en-US" sz="2000" dirty="0"/>
              <a:t>to a flex fund </a:t>
            </a:r>
            <a:r>
              <a:rPr lang="en-US" sz="2000" dirty="0" smtClean="0"/>
              <a:t>account for </a:t>
            </a:r>
            <a:r>
              <a:rPr lang="en-US" sz="2000" dirty="0"/>
              <a:t>several specific purposes (at-risk, TAG, PD, PK, start-up costs for PK, </a:t>
            </a:r>
            <a:r>
              <a:rPr lang="en-US" sz="2000" dirty="0" smtClean="0"/>
              <a:t>HSAP) </a:t>
            </a:r>
            <a:r>
              <a:rPr lang="en-US" sz="2000" dirty="0"/>
              <a:t>or </a:t>
            </a:r>
            <a:r>
              <a:rPr lang="en-US" sz="2000" u="sng" dirty="0"/>
              <a:t>any general fund </a:t>
            </a:r>
            <a:r>
              <a:rPr lang="en-US" sz="2000" u="sng" dirty="0" smtClean="0"/>
              <a:t>purpose</a:t>
            </a:r>
            <a:endParaRPr lang="en-US" sz="2000" dirty="0"/>
          </a:p>
          <a:p>
            <a:pPr lvl="1"/>
            <a:endParaRPr lang="en-US" sz="2000" dirty="0" smtClean="0"/>
          </a:p>
          <a:p>
            <a:pPr lvl="1"/>
            <a:r>
              <a:rPr lang="en-US" sz="2000" dirty="0" smtClean="0"/>
              <a:t>Districts must demonstrate that the original intent of categorical was met: </a:t>
            </a:r>
          </a:p>
          <a:p>
            <a:pPr lvl="1"/>
            <a:r>
              <a:rPr lang="en-US" sz="2000" dirty="0" smtClean="0"/>
              <a:t>School </a:t>
            </a:r>
            <a:r>
              <a:rPr lang="en-US" sz="2000" dirty="0"/>
              <a:t>board </a:t>
            </a:r>
            <a:r>
              <a:rPr lang="en-US" sz="2000" dirty="0" smtClean="0"/>
              <a:t>must pass hold a public hearing and pass a resolution and the bill specifies what has to go in the resolution.  At our ISFIS Conference, we will have a template for the resolution and further explanation of the opportunities in this legislation.</a:t>
            </a:r>
            <a:endParaRPr lang="en-US" sz="2000" dirty="0"/>
          </a:p>
        </p:txBody>
      </p:sp>
      <p:sp>
        <p:nvSpPr>
          <p:cNvPr id="4" name="TextBox 3"/>
          <p:cNvSpPr txBox="1"/>
          <p:nvPr/>
        </p:nvSpPr>
        <p:spPr>
          <a:xfrm>
            <a:off x="6858000" y="1321692"/>
            <a:ext cx="1828800" cy="381000"/>
          </a:xfrm>
          <a:prstGeom prst="rect">
            <a:avLst/>
          </a:prstGeom>
          <a:noFill/>
        </p:spPr>
        <p:txBody>
          <a:bodyPr wrap="square" rtlCol="0">
            <a:spAutoFit/>
          </a:bodyPr>
          <a:lstStyle/>
          <a:p>
            <a:r>
              <a:rPr lang="en-US" dirty="0" smtClean="0"/>
              <a:t>Signed 5/11/17</a:t>
            </a:r>
            <a:endParaRPr lang="en-US"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59718" y="286604"/>
            <a:ext cx="1752600" cy="944289"/>
          </a:xfrm>
          <a:prstGeom prst="rect">
            <a:avLst/>
          </a:prstGeom>
        </p:spPr>
      </p:pic>
    </p:spTree>
    <p:extLst>
      <p:ext uri="{BB962C8B-B14F-4D97-AF65-F5344CB8AC3E}">
        <p14:creationId xmlns:p14="http://schemas.microsoft.com/office/powerpoint/2010/main" val="335375419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1" y="290405"/>
            <a:ext cx="7543800" cy="899161"/>
          </a:xfrm>
        </p:spPr>
        <p:txBody>
          <a:bodyPr/>
          <a:lstStyle/>
          <a:p>
            <a:r>
              <a:rPr lang="en-US" b="1" dirty="0" smtClean="0">
                <a:hlinkClick r:id="rId2"/>
              </a:rPr>
              <a:t>HF 573 </a:t>
            </a:r>
            <a:r>
              <a:rPr lang="en-US" dirty="0" smtClean="0"/>
              <a:t>Home Rule</a:t>
            </a:r>
            <a:endParaRPr lang="en-US" dirty="0"/>
          </a:p>
        </p:txBody>
      </p:sp>
      <p:sp>
        <p:nvSpPr>
          <p:cNvPr id="3" name="Content Placeholder 2"/>
          <p:cNvSpPr>
            <a:spLocks noGrp="1"/>
          </p:cNvSpPr>
          <p:nvPr>
            <p:ph idx="1"/>
          </p:nvPr>
        </p:nvSpPr>
        <p:spPr>
          <a:xfrm>
            <a:off x="533401" y="1845734"/>
            <a:ext cx="8229600" cy="4326466"/>
          </a:xfrm>
        </p:spPr>
        <p:txBody>
          <a:bodyPr>
            <a:normAutofit fontScale="85000" lnSpcReduction="10000"/>
          </a:bodyPr>
          <a:lstStyle/>
          <a:p>
            <a:pPr>
              <a:lnSpc>
                <a:spcPct val="120000"/>
              </a:lnSpc>
            </a:pPr>
            <a:r>
              <a:rPr lang="en-US" dirty="0" smtClean="0"/>
              <a:t>The bill grants school districts/school board any broad and implied powers </a:t>
            </a:r>
            <a:r>
              <a:rPr lang="en-US" b="1" i="1" dirty="0" smtClean="0"/>
              <a:t>not inconsistent</a:t>
            </a:r>
            <a:r>
              <a:rPr lang="en-US" dirty="0" smtClean="0"/>
              <a:t> with the laws of the general assembly, or inconsistent with Administrative Rules, related to the operation, control and supervision of their public schools. </a:t>
            </a:r>
          </a:p>
          <a:p>
            <a:pPr>
              <a:lnSpc>
                <a:spcPct val="120000"/>
              </a:lnSpc>
            </a:pPr>
            <a:r>
              <a:rPr lang="en-US" dirty="0" smtClean="0"/>
              <a:t>Specifically excludes: </a:t>
            </a:r>
          </a:p>
          <a:p>
            <a:pPr lvl="1">
              <a:lnSpc>
                <a:spcPct val="120000"/>
              </a:lnSpc>
            </a:pPr>
            <a:r>
              <a:rPr lang="en-US" dirty="0" smtClean="0"/>
              <a:t>the power to levy any tax unless expressly authorized by the Legislature.  </a:t>
            </a:r>
          </a:p>
          <a:p>
            <a:pPr lvl="1">
              <a:lnSpc>
                <a:spcPct val="120000"/>
              </a:lnSpc>
            </a:pPr>
            <a:r>
              <a:rPr lang="en-US" dirty="0" smtClean="0"/>
              <a:t>district ability to charge mandatory student fees not authorized by law,</a:t>
            </a:r>
          </a:p>
          <a:p>
            <a:pPr lvl="1">
              <a:lnSpc>
                <a:spcPct val="120000"/>
              </a:lnSpc>
            </a:pPr>
            <a:r>
              <a:rPr lang="en-US" dirty="0" smtClean="0"/>
              <a:t>District may not adopt a policy that would unreasonably interfere with the duties of a local, state or federal law enforcement agency, and </a:t>
            </a:r>
          </a:p>
          <a:p>
            <a:pPr lvl="1">
              <a:lnSpc>
                <a:spcPct val="120000"/>
              </a:lnSpc>
            </a:pPr>
            <a:r>
              <a:rPr lang="en-US" dirty="0" smtClean="0"/>
              <a:t>If </a:t>
            </a:r>
            <a:r>
              <a:rPr lang="en-US" dirty="0"/>
              <a:t>the </a:t>
            </a:r>
            <a:r>
              <a:rPr lang="en-US" dirty="0" smtClean="0"/>
              <a:t>authority </a:t>
            </a:r>
            <a:r>
              <a:rPr lang="en-US" dirty="0"/>
              <a:t>of a school district </a:t>
            </a:r>
            <a:r>
              <a:rPr lang="en-US" dirty="0" smtClean="0"/>
              <a:t>conflicts </a:t>
            </a:r>
            <a:r>
              <a:rPr lang="en-US" dirty="0"/>
              <a:t>with the </a:t>
            </a:r>
            <a:r>
              <a:rPr lang="en-US" dirty="0" smtClean="0"/>
              <a:t>authority </a:t>
            </a:r>
            <a:r>
              <a:rPr lang="en-US" dirty="0"/>
              <a:t>of a municipal </a:t>
            </a:r>
            <a:r>
              <a:rPr lang="en-US" dirty="0" smtClean="0"/>
              <a:t>corporation</a:t>
            </a:r>
            <a:r>
              <a:rPr lang="en-US" dirty="0"/>
              <a:t>, county, or joint county-municipal corporation </a:t>
            </a:r>
            <a:r>
              <a:rPr lang="en-US" dirty="0" smtClean="0"/>
              <a:t>government</a:t>
            </a:r>
            <a:r>
              <a:rPr lang="en-US" dirty="0"/>
              <a:t>, </a:t>
            </a:r>
            <a:r>
              <a:rPr lang="en-US" dirty="0" smtClean="0"/>
              <a:t>the latter </a:t>
            </a:r>
            <a:r>
              <a:rPr lang="en-US" dirty="0"/>
              <a:t>shall prevail within its jurisdiction</a:t>
            </a:r>
            <a:r>
              <a:rPr lang="en-US" dirty="0" smtClean="0"/>
              <a:t>.</a:t>
            </a:r>
          </a:p>
          <a:p>
            <a:pPr>
              <a:lnSpc>
                <a:spcPct val="120000"/>
              </a:lnSpc>
            </a:pPr>
            <a:r>
              <a:rPr lang="en-US" dirty="0"/>
              <a:t>States that </a:t>
            </a:r>
            <a:r>
              <a:rPr lang="en-US" dirty="0" smtClean="0"/>
              <a:t>Iowa code chapters relating to school boards and districts </a:t>
            </a:r>
            <a:r>
              <a:rPr lang="en-US" dirty="0"/>
              <a:t>shall be liberally construed to effectuate the purposes of this bill. </a:t>
            </a:r>
          </a:p>
        </p:txBody>
      </p:sp>
      <p:sp>
        <p:nvSpPr>
          <p:cNvPr id="4" name="TextBox 3"/>
          <p:cNvSpPr txBox="1"/>
          <p:nvPr/>
        </p:nvSpPr>
        <p:spPr>
          <a:xfrm>
            <a:off x="6934201" y="1189566"/>
            <a:ext cx="1828800" cy="381000"/>
          </a:xfrm>
          <a:prstGeom prst="rect">
            <a:avLst/>
          </a:prstGeom>
          <a:noFill/>
        </p:spPr>
        <p:txBody>
          <a:bodyPr wrap="square" rtlCol="0">
            <a:spAutoFit/>
          </a:bodyPr>
          <a:lstStyle/>
          <a:p>
            <a:r>
              <a:rPr lang="en-US" dirty="0" smtClean="0"/>
              <a:t>Signed 5/10/17</a:t>
            </a:r>
            <a:endParaRPr lang="en-US"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58764" y="29414"/>
            <a:ext cx="1981200" cy="1067457"/>
          </a:xfrm>
          <a:prstGeom prst="rect">
            <a:avLst/>
          </a:prstGeom>
        </p:spPr>
      </p:pic>
    </p:spTree>
    <p:extLst>
      <p:ext uri="{BB962C8B-B14F-4D97-AF65-F5344CB8AC3E}">
        <p14:creationId xmlns:p14="http://schemas.microsoft.com/office/powerpoint/2010/main" val="159450236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718464"/>
            <a:ext cx="7543800" cy="742096"/>
          </a:xfrm>
        </p:spPr>
        <p:txBody>
          <a:bodyPr/>
          <a:lstStyle/>
          <a:p>
            <a:r>
              <a:rPr lang="en-US" dirty="0" smtClean="0">
                <a:hlinkClick r:id="rId2" invalidUrl="https://www.legis.iowa.gov/legislation/BillBook?ga=87&amp;ba=SF 240"/>
              </a:rPr>
              <a:t>SF 240 </a:t>
            </a:r>
            <a:r>
              <a:rPr lang="en-US" dirty="0" smtClean="0"/>
              <a:t>Assessments</a:t>
            </a:r>
            <a:endParaRPr lang="en-US" dirty="0"/>
          </a:p>
        </p:txBody>
      </p:sp>
      <p:sp>
        <p:nvSpPr>
          <p:cNvPr id="3" name="Content Placeholder 2"/>
          <p:cNvSpPr>
            <a:spLocks noGrp="1"/>
          </p:cNvSpPr>
          <p:nvPr>
            <p:ph idx="1"/>
          </p:nvPr>
        </p:nvSpPr>
        <p:spPr>
          <a:xfrm>
            <a:off x="381000" y="1752600"/>
            <a:ext cx="8686799" cy="4724400"/>
          </a:xfrm>
        </p:spPr>
        <p:txBody>
          <a:bodyPr>
            <a:normAutofit fontScale="92500" lnSpcReduction="20000"/>
          </a:bodyPr>
          <a:lstStyle/>
          <a:p>
            <a:pPr lvl="2"/>
            <a:r>
              <a:rPr lang="en-US" sz="1800" dirty="0" smtClean="0"/>
              <a:t>Requires state BOE to approve state assessment first used in 2018-19.</a:t>
            </a:r>
          </a:p>
          <a:p>
            <a:pPr lvl="2"/>
            <a:r>
              <a:rPr lang="en-US" sz="1800" dirty="0" smtClean="0"/>
              <a:t>The bill strikes the requirement for the Legislature to approve the state BOE recommendation. </a:t>
            </a:r>
          </a:p>
          <a:p>
            <a:pPr lvl="2"/>
            <a:r>
              <a:rPr lang="en-US" sz="1800" dirty="0"/>
              <a:t>All students grades 3-11 take math/reading. Students in 5, 8, 10 take science. Administered in the last quarter of the school year. </a:t>
            </a:r>
          </a:p>
          <a:p>
            <a:pPr lvl="2"/>
            <a:r>
              <a:rPr lang="en-US" sz="1800" dirty="0" smtClean="0"/>
              <a:t>DE is to issue an RFP by July 1, 2017 and it must include growth, align to Iowa core, be capable of measuring student performance in ELA (+ writing), math and science and be available via computer/pencil &amp; paper. (Vendors may collaborate). </a:t>
            </a:r>
          </a:p>
          <a:p>
            <a:pPr lvl="2"/>
            <a:r>
              <a:rPr lang="en-US" sz="1800" dirty="0" smtClean="0"/>
              <a:t>The bill requires evaluation of the proposals based </a:t>
            </a:r>
            <a:r>
              <a:rPr lang="en-US" sz="1800" b="1" dirty="0" smtClean="0"/>
              <a:t>ONLY</a:t>
            </a:r>
            <a:r>
              <a:rPr lang="en-US" sz="1800" dirty="0" smtClean="0"/>
              <a:t> on these criteria: </a:t>
            </a:r>
          </a:p>
          <a:p>
            <a:pPr lvl="4">
              <a:lnSpc>
                <a:spcPct val="120000"/>
              </a:lnSpc>
            </a:pPr>
            <a:r>
              <a:rPr lang="en-US" sz="1500" dirty="0" smtClean="0"/>
              <a:t>feasibility of implementation by districts, </a:t>
            </a:r>
          </a:p>
          <a:p>
            <a:pPr lvl="4">
              <a:lnSpc>
                <a:spcPct val="120000"/>
              </a:lnSpc>
            </a:pPr>
            <a:r>
              <a:rPr lang="en-US" sz="1500" dirty="0" smtClean="0"/>
              <a:t>costs to schools and state (provide and administer the tests and technical support)</a:t>
            </a:r>
          </a:p>
          <a:p>
            <a:pPr lvl="4">
              <a:lnSpc>
                <a:spcPct val="120000"/>
              </a:lnSpc>
            </a:pPr>
            <a:r>
              <a:rPr lang="en-US" sz="1500" dirty="0" smtClean="0"/>
              <a:t>costs of acquiring infrastructure/technology readiness, </a:t>
            </a:r>
          </a:p>
          <a:p>
            <a:pPr lvl="4">
              <a:lnSpc>
                <a:spcPct val="120000"/>
              </a:lnSpc>
            </a:pPr>
            <a:r>
              <a:rPr lang="en-US" sz="1500" dirty="0" smtClean="0"/>
              <a:t>degree of alignment, </a:t>
            </a:r>
          </a:p>
          <a:p>
            <a:pPr lvl="4">
              <a:lnSpc>
                <a:spcPct val="120000"/>
              </a:lnSpc>
            </a:pPr>
            <a:r>
              <a:rPr lang="en-US" sz="1500" dirty="0" smtClean="0"/>
              <a:t>ability to measure student growth and proficiency, </a:t>
            </a:r>
          </a:p>
          <a:p>
            <a:pPr lvl="4">
              <a:lnSpc>
                <a:spcPct val="120000"/>
              </a:lnSpc>
            </a:pPr>
            <a:r>
              <a:rPr lang="en-US" sz="1500" dirty="0" smtClean="0"/>
              <a:t>ability to meet requirements of ESSA, and </a:t>
            </a:r>
          </a:p>
          <a:p>
            <a:pPr lvl="4">
              <a:lnSpc>
                <a:spcPct val="120000"/>
              </a:lnSpc>
            </a:pPr>
            <a:r>
              <a:rPr lang="en-US" sz="1500" dirty="0" smtClean="0"/>
              <a:t>instructional time required to conduct the test. </a:t>
            </a:r>
          </a:p>
          <a:p>
            <a:pPr lvl="2"/>
            <a:r>
              <a:rPr lang="en-US" sz="1800" dirty="0" smtClean="0"/>
              <a:t>Note:  The state BOE/DE must still go through administrative rules process. </a:t>
            </a:r>
          </a:p>
          <a:p>
            <a:pPr lvl="2"/>
            <a:r>
              <a:rPr lang="en-US" sz="1800" dirty="0" smtClean="0"/>
              <a:t>Accredited nonpublic schools may administer the tests (but don’t have to.)</a:t>
            </a:r>
            <a:endParaRPr lang="en-US" sz="1800" dirty="0"/>
          </a:p>
        </p:txBody>
      </p:sp>
      <p:sp>
        <p:nvSpPr>
          <p:cNvPr id="4" name="TextBox 3"/>
          <p:cNvSpPr txBox="1"/>
          <p:nvPr/>
        </p:nvSpPr>
        <p:spPr>
          <a:xfrm>
            <a:off x="6858000" y="1334386"/>
            <a:ext cx="1828800" cy="381000"/>
          </a:xfrm>
          <a:prstGeom prst="rect">
            <a:avLst/>
          </a:prstGeom>
          <a:noFill/>
        </p:spPr>
        <p:txBody>
          <a:bodyPr wrap="square" rtlCol="0">
            <a:spAutoFit/>
          </a:bodyPr>
          <a:lstStyle/>
          <a:p>
            <a:r>
              <a:rPr lang="en-US" dirty="0" smtClean="0"/>
              <a:t>Signed 5/11/17</a:t>
            </a:r>
            <a:endParaRPr lang="en-US"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05600" y="183175"/>
            <a:ext cx="1828800" cy="985345"/>
          </a:xfrm>
          <a:prstGeom prst="rect">
            <a:avLst/>
          </a:prstGeom>
        </p:spPr>
      </p:pic>
    </p:spTree>
    <p:extLst>
      <p:ext uri="{BB962C8B-B14F-4D97-AF65-F5344CB8AC3E}">
        <p14:creationId xmlns:p14="http://schemas.microsoft.com/office/powerpoint/2010/main" val="350580583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5400" b="1" dirty="0" smtClean="0"/>
              <a:t>Chapter 20 Subjects of Bargaining HF 291</a:t>
            </a:r>
            <a:endParaRPr lang="en-US" sz="5400" b="1" dirty="0"/>
          </a:p>
        </p:txBody>
      </p:sp>
      <p:sp>
        <p:nvSpPr>
          <p:cNvPr id="3" name="Content Placeholder 2"/>
          <p:cNvSpPr>
            <a:spLocks noGrp="1"/>
          </p:cNvSpPr>
          <p:nvPr>
            <p:ph idx="1"/>
          </p:nvPr>
        </p:nvSpPr>
        <p:spPr/>
        <p:txBody>
          <a:bodyPr/>
          <a:lstStyle/>
          <a:p>
            <a:r>
              <a:rPr lang="en-US" dirty="0" smtClean="0"/>
              <a:t>Public Safety employee organizations exempted, but as far as schools and AEAs go, here are the three categories: </a:t>
            </a:r>
          </a:p>
          <a:p>
            <a:endParaRPr lang="en-US" dirty="0"/>
          </a:p>
        </p:txBody>
      </p:sp>
      <p:pic>
        <p:nvPicPr>
          <p:cNvPr id="5" name="Picture 4"/>
          <p:cNvPicPr>
            <a:picLocks noChangeAspect="1"/>
          </p:cNvPicPr>
          <p:nvPr/>
        </p:nvPicPr>
        <p:blipFill>
          <a:blip r:embed="rId2"/>
          <a:stretch>
            <a:fillRect/>
          </a:stretch>
        </p:blipFill>
        <p:spPr>
          <a:xfrm>
            <a:off x="990600" y="2485642"/>
            <a:ext cx="7239000" cy="3779258"/>
          </a:xfrm>
          <a:prstGeom prst="rect">
            <a:avLst/>
          </a:prstGeom>
          <a:ln w="15875">
            <a:solidFill>
              <a:schemeClr val="tx1"/>
            </a:solidFill>
          </a:ln>
        </p:spPr>
      </p:pic>
    </p:spTree>
    <p:extLst>
      <p:ext uri="{BB962C8B-B14F-4D97-AF65-F5344CB8AC3E}">
        <p14:creationId xmlns:p14="http://schemas.microsoft.com/office/powerpoint/2010/main" val="272241170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519005"/>
            <a:ext cx="7543800" cy="670561"/>
          </a:xfrm>
        </p:spPr>
        <p:txBody>
          <a:bodyPr>
            <a:normAutofit fontScale="90000"/>
          </a:bodyPr>
          <a:lstStyle/>
          <a:p>
            <a:r>
              <a:rPr lang="en-US" dirty="0" smtClean="0"/>
              <a:t>School Elections </a:t>
            </a:r>
            <a:r>
              <a:rPr lang="en-US" u="sng" dirty="0">
                <a:hlinkClick r:id="rId2" invalidUrl="https://www.legis.iowa.gov/legislation/BillBook?ga=87&amp;ba=HF 566"/>
              </a:rPr>
              <a:t>HF 566</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This bill changes regular school elections, beginning with 2019, to November to coincide with city elections.</a:t>
            </a:r>
          </a:p>
          <a:p>
            <a:r>
              <a:rPr lang="en-US" dirty="0" smtClean="0"/>
              <a:t>Those terms that would be up in September 2019 are extended to November. </a:t>
            </a:r>
          </a:p>
          <a:p>
            <a:r>
              <a:rPr lang="en-US" dirty="0" smtClean="0"/>
              <a:t>Special election dates are changed to March, May, August, November</a:t>
            </a:r>
          </a:p>
          <a:p>
            <a:r>
              <a:rPr lang="en-US" dirty="0" smtClean="0"/>
              <a:t>Costs for the election to schools may actually increase, based on the number of ballots and polling places. </a:t>
            </a:r>
          </a:p>
          <a:p>
            <a:r>
              <a:rPr lang="en-US" dirty="0" smtClean="0"/>
              <a:t>May impact special elections if school districts don’t want to run levies on the November date. </a:t>
            </a:r>
          </a:p>
          <a:p>
            <a:r>
              <a:rPr lang="en-US" dirty="0" smtClean="0"/>
              <a:t>May lower the impact of write-in candidates and raise the petition signature threshold for taking an ISL to the voters. </a:t>
            </a:r>
          </a:p>
          <a:p>
            <a:r>
              <a:rPr lang="en-US" dirty="0"/>
              <a:t>According to the Secretary of State’s Office, in the last four school elections, the voter turnout average was 6.5%. The average voter turnout for city elections in that same time frame was 21.3%. </a:t>
            </a:r>
          </a:p>
        </p:txBody>
      </p:sp>
      <p:sp>
        <p:nvSpPr>
          <p:cNvPr id="4" name="TextBox 3"/>
          <p:cNvSpPr txBox="1"/>
          <p:nvPr/>
        </p:nvSpPr>
        <p:spPr>
          <a:xfrm>
            <a:off x="6781800" y="1327150"/>
            <a:ext cx="1828800" cy="381000"/>
          </a:xfrm>
          <a:prstGeom prst="rect">
            <a:avLst/>
          </a:prstGeom>
          <a:noFill/>
        </p:spPr>
        <p:txBody>
          <a:bodyPr wrap="square" rtlCol="0">
            <a:spAutoFit/>
          </a:bodyPr>
          <a:lstStyle/>
          <a:p>
            <a:r>
              <a:rPr lang="en-US" dirty="0" smtClean="0"/>
              <a:t>Signed 5/11/17</a:t>
            </a:r>
            <a:endParaRPr lang="en-US"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67623" y="243416"/>
            <a:ext cx="1756054" cy="946150"/>
          </a:xfrm>
          <a:prstGeom prst="rect">
            <a:avLst/>
          </a:prstGeom>
        </p:spPr>
      </p:pic>
    </p:spTree>
    <p:extLst>
      <p:ext uri="{BB962C8B-B14F-4D97-AF65-F5344CB8AC3E}">
        <p14:creationId xmlns:p14="http://schemas.microsoft.com/office/powerpoint/2010/main" val="396178833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solidFill>
                  <a:schemeClr val="tx1"/>
                </a:solidFill>
                <a:effectLst>
                  <a:outerShdw blurRad="38100" dist="38100" dir="2700000" algn="tl">
                    <a:srgbClr val="000000">
                      <a:alpha val="43137"/>
                    </a:srgbClr>
                  </a:outerShdw>
                </a:effectLst>
              </a:rPr>
              <a:t>2017 ISFIS Conference </a:t>
            </a:r>
            <a:r>
              <a:rPr lang="en-US" sz="4000" b="1" dirty="0" smtClean="0">
                <a:solidFill>
                  <a:schemeClr val="tx1"/>
                </a:solidFill>
                <a:effectLst>
                  <a:outerShdw blurRad="38100" dist="38100" dir="2700000" algn="tl">
                    <a:srgbClr val="000000">
                      <a:alpha val="43137"/>
                    </a:srgbClr>
                  </a:outerShdw>
                </a:effectLst>
              </a:rPr>
              <a:t/>
            </a:r>
            <a:br>
              <a:rPr lang="en-US" sz="4000" b="1" dirty="0" smtClean="0">
                <a:solidFill>
                  <a:schemeClr val="tx1"/>
                </a:solidFill>
                <a:effectLst>
                  <a:outerShdw blurRad="38100" dist="38100" dir="2700000" algn="tl">
                    <a:srgbClr val="000000">
                      <a:alpha val="43137"/>
                    </a:srgbClr>
                  </a:outerShdw>
                </a:effectLst>
              </a:rPr>
            </a:br>
            <a:r>
              <a:rPr lang="en-US" sz="4000" b="1" dirty="0" smtClean="0">
                <a:solidFill>
                  <a:schemeClr val="tx1"/>
                </a:solidFill>
                <a:effectLst>
                  <a:outerShdw blurRad="38100" dist="38100" dir="2700000" algn="tl">
                    <a:srgbClr val="000000">
                      <a:alpha val="43137"/>
                    </a:srgbClr>
                  </a:outerShdw>
                </a:effectLst>
              </a:rPr>
              <a:t>Exploring </a:t>
            </a:r>
            <a:r>
              <a:rPr lang="en-US" sz="4000" b="1" dirty="0" smtClean="0">
                <a:solidFill>
                  <a:schemeClr val="tx1"/>
                </a:solidFill>
                <a:effectLst>
                  <a:outerShdw blurRad="38100" dist="38100" dir="2700000" algn="tl">
                    <a:srgbClr val="000000">
                      <a:alpha val="43137"/>
                    </a:srgbClr>
                  </a:outerShdw>
                </a:effectLst>
              </a:rPr>
              <a:t>the Opportunities</a:t>
            </a:r>
            <a:endParaRPr lang="en-US" sz="4000" b="1" dirty="0">
              <a:solidFill>
                <a:schemeClr val="tx1"/>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508001" y="2160590"/>
            <a:ext cx="6883399" cy="3880773"/>
          </a:xfrm>
        </p:spPr>
        <p:txBody>
          <a:bodyPr>
            <a:normAutofit/>
          </a:bodyPr>
          <a:lstStyle/>
          <a:p>
            <a:r>
              <a:rPr lang="en-US" sz="2800" dirty="0" smtClean="0"/>
              <a:t>When: June 7</a:t>
            </a:r>
            <a:r>
              <a:rPr lang="en-US" sz="2800" baseline="30000" dirty="0" smtClean="0"/>
              <a:t>th</a:t>
            </a:r>
            <a:r>
              <a:rPr lang="en-US" sz="2800" dirty="0" smtClean="0"/>
              <a:t>, 2017</a:t>
            </a:r>
          </a:p>
          <a:p>
            <a:r>
              <a:rPr lang="en-US" sz="2800" dirty="0" smtClean="0"/>
              <a:t>Where: FFA Enrichment Center, Ankeny, IA</a:t>
            </a:r>
          </a:p>
          <a:p>
            <a:r>
              <a:rPr lang="en-US" sz="2800" dirty="0" smtClean="0"/>
              <a:t>Why: To connect with school administrators and policy and finance experts and learn about opportunities following historic 2017 Session</a:t>
            </a:r>
          </a:p>
          <a:p>
            <a:r>
              <a:rPr lang="en-US" sz="2800" dirty="0" smtClean="0"/>
              <a:t>Register today /learn more here: </a:t>
            </a:r>
            <a:r>
              <a:rPr lang="en-US" sz="2800" dirty="0" smtClean="0">
                <a:hlinkClick r:id="rId2"/>
              </a:rPr>
              <a:t>http</a:t>
            </a:r>
            <a:r>
              <a:rPr lang="en-US" sz="2800" dirty="0">
                <a:hlinkClick r:id="rId2"/>
              </a:rPr>
              <a:t>://</a:t>
            </a:r>
            <a:r>
              <a:rPr lang="en-US" sz="2800" dirty="0" smtClean="0">
                <a:hlinkClick r:id="rId2"/>
              </a:rPr>
              <a:t>www.iowaschoolfinance.com/conference_registration</a:t>
            </a:r>
            <a:r>
              <a:rPr lang="en-US" sz="2800" dirty="0" smtClean="0"/>
              <a:t> </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05600" y="349679"/>
            <a:ext cx="1981200" cy="1067457"/>
          </a:xfrm>
          <a:prstGeom prst="rect">
            <a:avLst/>
          </a:prstGeom>
        </p:spPr>
      </p:pic>
    </p:spTree>
    <p:extLst>
      <p:ext uri="{BB962C8B-B14F-4D97-AF65-F5344CB8AC3E}">
        <p14:creationId xmlns:p14="http://schemas.microsoft.com/office/powerpoint/2010/main" val="380746762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97549"/>
            <a:ext cx="7543800" cy="585431"/>
          </a:xfrm>
        </p:spPr>
        <p:txBody>
          <a:bodyPr>
            <a:normAutofit fontScale="90000"/>
          </a:bodyPr>
          <a:lstStyle/>
          <a:p>
            <a:r>
              <a:rPr lang="en-US" dirty="0" smtClean="0">
                <a:hlinkClick r:id="rId2" invalidUrl="https://www.legis.iowa.gov/legislation/BillBook?ga=87&amp;ba=HF 230"/>
              </a:rPr>
              <a:t>HF 230 </a:t>
            </a:r>
            <a:r>
              <a:rPr lang="en-US" dirty="0" smtClean="0"/>
              <a:t>SAVE Extension </a:t>
            </a:r>
            <a:endParaRPr lang="en-US" dirty="0"/>
          </a:p>
        </p:txBody>
      </p:sp>
      <p:sp>
        <p:nvSpPr>
          <p:cNvPr id="3" name="Content Placeholder 2"/>
          <p:cNvSpPr>
            <a:spLocks noGrp="1"/>
          </p:cNvSpPr>
          <p:nvPr>
            <p:ph idx="1"/>
          </p:nvPr>
        </p:nvSpPr>
        <p:spPr>
          <a:xfrm>
            <a:off x="533400" y="1826784"/>
            <a:ext cx="7543801" cy="4023360"/>
          </a:xfrm>
        </p:spPr>
        <p:txBody>
          <a:bodyPr>
            <a:normAutofit lnSpcReduction="10000"/>
          </a:bodyPr>
          <a:lstStyle/>
          <a:p>
            <a:r>
              <a:rPr lang="en-US" sz="2400" dirty="0" smtClean="0"/>
              <a:t>The bill extends the sunset from Dec. 2029 to Jan. 1, 2050.</a:t>
            </a:r>
          </a:p>
          <a:p>
            <a:r>
              <a:rPr lang="en-US" sz="2400" dirty="0" smtClean="0"/>
              <a:t>No other changes in use or process. </a:t>
            </a:r>
          </a:p>
          <a:p>
            <a:r>
              <a:rPr lang="en-US" sz="2400" dirty="0" smtClean="0"/>
              <a:t>Current sponsors include: Koester, </a:t>
            </a:r>
            <a:r>
              <a:rPr lang="en-US" sz="2400" dirty="0" err="1" smtClean="0"/>
              <a:t>Dolecheck</a:t>
            </a:r>
            <a:r>
              <a:rPr lang="en-US" sz="2400" dirty="0" smtClean="0"/>
              <a:t>, R. Taylor, Moore, Salmon, Landon, Mommsen, </a:t>
            </a:r>
            <a:r>
              <a:rPr lang="en-US" sz="2400" dirty="0" err="1" smtClean="0"/>
              <a:t>Gassman</a:t>
            </a:r>
            <a:r>
              <a:rPr lang="en-US" sz="2400" dirty="0" smtClean="0"/>
              <a:t>, Carlin, Fry, </a:t>
            </a:r>
            <a:r>
              <a:rPr lang="en-US" sz="2400" dirty="0" err="1" smtClean="0"/>
              <a:t>Heartsill</a:t>
            </a:r>
            <a:r>
              <a:rPr lang="en-US" sz="2400" dirty="0" smtClean="0"/>
              <a:t> and </a:t>
            </a:r>
            <a:r>
              <a:rPr lang="en-US" sz="2400" dirty="0" err="1" smtClean="0"/>
              <a:t>Isenhart</a:t>
            </a:r>
            <a:r>
              <a:rPr lang="en-US" sz="2400" dirty="0" smtClean="0"/>
              <a:t>. </a:t>
            </a:r>
          </a:p>
          <a:p>
            <a:r>
              <a:rPr lang="en-US" sz="2400" dirty="0" smtClean="0"/>
              <a:t>Status:  In House Ways and Means.  Still alive for 2018 Session.  </a:t>
            </a:r>
          </a:p>
          <a:p>
            <a:r>
              <a:rPr lang="en-US" sz="2400" dirty="0" smtClean="0"/>
              <a:t>Interim advocacy:  recruit additional sponsors, ask for support, will have to work with Governor’s office too, so connections with Lt. Gov. in the meantime are important. Business community and Farm Bureau can help. </a:t>
            </a:r>
            <a:endParaRPr lang="en-US" sz="2400" dirty="0"/>
          </a:p>
        </p:txBody>
      </p:sp>
      <p:sp>
        <p:nvSpPr>
          <p:cNvPr id="4" name="Rectangle 3"/>
          <p:cNvSpPr/>
          <p:nvPr/>
        </p:nvSpPr>
        <p:spPr>
          <a:xfrm>
            <a:off x="685800" y="875101"/>
            <a:ext cx="3886000" cy="923330"/>
          </a:xfrm>
          <a:prstGeom prst="rect">
            <a:avLst/>
          </a:prstGeom>
          <a:noFill/>
        </p:spPr>
        <p:txBody>
          <a:bodyPr wrap="none" lIns="91440" tIns="45720" rIns="91440" bIns="45720">
            <a:spAutoFit/>
          </a:bodyPr>
          <a:lstStyle/>
          <a:p>
            <a:pPr algn="ctr"/>
            <a:r>
              <a:rPr lang="en-US" sz="5400" b="1" cap="none" spc="0" dirty="0"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2018 Session</a:t>
            </a:r>
            <a:endParaRPr lang="en-US" sz="54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endParaRPr>
          </a:p>
        </p:txBody>
      </p:sp>
    </p:spTree>
    <p:extLst>
      <p:ext uri="{BB962C8B-B14F-4D97-AF65-F5344CB8AC3E}">
        <p14:creationId xmlns:p14="http://schemas.microsoft.com/office/powerpoint/2010/main" val="187427704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7543800" cy="1450757"/>
          </a:xfrm>
        </p:spPr>
        <p:txBody>
          <a:bodyPr/>
          <a:lstStyle/>
          <a:p>
            <a:r>
              <a:rPr lang="en-US" dirty="0" smtClean="0"/>
              <a:t>SF 455 Formula and Transportation Equality </a:t>
            </a:r>
            <a:endParaRPr lang="en-US" dirty="0"/>
          </a:p>
        </p:txBody>
      </p:sp>
      <p:sp>
        <p:nvSpPr>
          <p:cNvPr id="3" name="Content Placeholder 2"/>
          <p:cNvSpPr>
            <a:spLocks noGrp="1"/>
          </p:cNvSpPr>
          <p:nvPr>
            <p:ph idx="1"/>
          </p:nvPr>
        </p:nvSpPr>
        <p:spPr>
          <a:xfrm>
            <a:off x="609600" y="2514600"/>
            <a:ext cx="7543801" cy="4023360"/>
          </a:xfrm>
        </p:spPr>
        <p:txBody>
          <a:bodyPr>
            <a:normAutofit lnSpcReduction="10000"/>
          </a:bodyPr>
          <a:lstStyle/>
          <a:p>
            <a:r>
              <a:rPr lang="en-US" dirty="0" smtClean="0"/>
              <a:t>The bill phases in over 10 years, </a:t>
            </a:r>
          </a:p>
          <a:p>
            <a:pPr lvl="1"/>
            <a:r>
              <a:rPr lang="en-US" dirty="0" smtClean="0"/>
              <a:t>State funding for transportation costs</a:t>
            </a:r>
          </a:p>
          <a:p>
            <a:pPr lvl="2"/>
            <a:r>
              <a:rPr lang="en-US" dirty="0" smtClean="0"/>
              <a:t>90% based on last 3 years of transportation expenditures</a:t>
            </a:r>
          </a:p>
          <a:p>
            <a:pPr lvl="2"/>
            <a:r>
              <a:rPr lang="en-US" dirty="0" smtClean="0"/>
              <a:t>10% based on enrollment</a:t>
            </a:r>
          </a:p>
          <a:p>
            <a:pPr lvl="1"/>
            <a:r>
              <a:rPr lang="en-US" dirty="0" smtClean="0"/>
              <a:t>State funding to raise up district cost per pupil to the maximum, eliminating the $175 difference in district cost per pupil</a:t>
            </a:r>
          </a:p>
          <a:p>
            <a:r>
              <a:rPr lang="en-US" dirty="0" smtClean="0"/>
              <a:t>Status:  Approved unanimously in the Senate.  Approved with only 1 no vote in House Education.  Now in House Appropriations and still alive for 2018 Session.  </a:t>
            </a:r>
          </a:p>
          <a:p>
            <a:r>
              <a:rPr lang="en-US" dirty="0" smtClean="0"/>
              <a:t>Interim advocacy:  Business community and Parents are critical. Continue to build urgency. Will depend on this being more important that other things if the state budget hasn’t yet recovered from the self-imposed tax credit flu.</a:t>
            </a:r>
            <a:endParaRPr lang="en-US" dirty="0"/>
          </a:p>
        </p:txBody>
      </p:sp>
      <p:sp>
        <p:nvSpPr>
          <p:cNvPr id="4" name="Rectangle 3"/>
          <p:cNvSpPr/>
          <p:nvPr/>
        </p:nvSpPr>
        <p:spPr>
          <a:xfrm>
            <a:off x="476007" y="1679357"/>
            <a:ext cx="3886000" cy="923330"/>
          </a:xfrm>
          <a:prstGeom prst="rect">
            <a:avLst/>
          </a:prstGeom>
          <a:noFill/>
        </p:spPr>
        <p:txBody>
          <a:bodyPr wrap="none" lIns="91440" tIns="45720" rIns="91440" bIns="45720">
            <a:spAutoFit/>
          </a:bodyPr>
          <a:lstStyle/>
          <a:p>
            <a:pPr algn="ctr"/>
            <a:r>
              <a:rPr lang="en-US" sz="5400" b="1" cap="none" spc="0" dirty="0"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2018 Session</a:t>
            </a:r>
            <a:endParaRPr lang="en-US" sz="54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24600" y="297045"/>
            <a:ext cx="2286000" cy="1231681"/>
          </a:xfrm>
          <a:prstGeom prst="rect">
            <a:avLst/>
          </a:prstGeom>
        </p:spPr>
      </p:pic>
    </p:spTree>
    <p:extLst>
      <p:ext uri="{BB962C8B-B14F-4D97-AF65-F5344CB8AC3E}">
        <p14:creationId xmlns:p14="http://schemas.microsoft.com/office/powerpoint/2010/main" val="138620207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7543800" cy="746761"/>
          </a:xfrm>
        </p:spPr>
        <p:txBody>
          <a:bodyPr/>
          <a:lstStyle/>
          <a:p>
            <a:r>
              <a:rPr lang="en-US" dirty="0" smtClean="0"/>
              <a:t>School Choice Looming</a:t>
            </a:r>
            <a:endParaRPr lang="en-US" dirty="0"/>
          </a:p>
        </p:txBody>
      </p:sp>
      <p:sp>
        <p:nvSpPr>
          <p:cNvPr id="3" name="Content Placeholder 2"/>
          <p:cNvSpPr>
            <a:spLocks noGrp="1"/>
          </p:cNvSpPr>
          <p:nvPr>
            <p:ph idx="1"/>
          </p:nvPr>
        </p:nvSpPr>
        <p:spPr>
          <a:xfrm>
            <a:off x="822959" y="1845734"/>
            <a:ext cx="7543801" cy="4326466"/>
          </a:xfrm>
        </p:spPr>
        <p:txBody>
          <a:bodyPr>
            <a:normAutofit fontScale="85000" lnSpcReduction="10000"/>
          </a:bodyPr>
          <a:lstStyle/>
          <a:p>
            <a:r>
              <a:rPr lang="en-US" dirty="0" smtClean="0"/>
              <a:t>The lowering of revenue estimates by the REC also meant there was no money for vouchers.  But nonpublic and home school families are very active advocates. Here are some things to consider: </a:t>
            </a:r>
          </a:p>
          <a:p>
            <a:r>
              <a:rPr lang="en-US" dirty="0" smtClean="0"/>
              <a:t>Public school students are the supermajority of Iowa students, with 94% of Iowa children in public schools. </a:t>
            </a:r>
          </a:p>
          <a:p>
            <a:r>
              <a:rPr lang="en-US" dirty="0" smtClean="0"/>
              <a:t>The state already invests $52 million in nonpublic school and home school support. </a:t>
            </a:r>
          </a:p>
          <a:p>
            <a:r>
              <a:rPr lang="en-US" dirty="0" smtClean="0"/>
              <a:t>There is little or no accountability for various forms of alternatives, meaning further investment doesn’t meet the standard of good stewardship of tax dollars. </a:t>
            </a:r>
          </a:p>
          <a:p>
            <a:r>
              <a:rPr lang="en-US" dirty="0" smtClean="0"/>
              <a:t>Iowa already has several school choice options, from open enrollment, to quality private schools supported by tuition tax credits and school tuition organization tax credits (IA is one of only 5 states in the nation with both of those) and two home school options of competent private instruction and independent private instruction. </a:t>
            </a:r>
          </a:p>
          <a:p>
            <a:r>
              <a:rPr lang="en-US" dirty="0" smtClean="0"/>
              <a:t>With continued budget strife, its fair to say any dollar for school choice is a dollar not available for public schools, unless the legislature proposes a new tax to pay for it. </a:t>
            </a:r>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81800" y="423349"/>
            <a:ext cx="1905000" cy="1026401"/>
          </a:xfrm>
          <a:prstGeom prst="rect">
            <a:avLst/>
          </a:prstGeom>
        </p:spPr>
      </p:pic>
    </p:spTree>
    <p:extLst>
      <p:ext uri="{BB962C8B-B14F-4D97-AF65-F5344CB8AC3E}">
        <p14:creationId xmlns:p14="http://schemas.microsoft.com/office/powerpoint/2010/main" val="40489860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286605"/>
            <a:ext cx="7543800" cy="1084996"/>
          </a:xfrm>
        </p:spPr>
        <p:txBody>
          <a:bodyPr/>
          <a:lstStyle/>
          <a:p>
            <a:r>
              <a:rPr lang="en-US" dirty="0" smtClean="0"/>
              <a:t>Student Inequities Remaining</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hlinkClick r:id="rId2" invalidUrl="https://www.legis.iowa.gov/legislation/BillBook?ga=87&amp;ba=SF 427"/>
              </a:rPr>
              <a:t>SF 427 </a:t>
            </a:r>
            <a:r>
              <a:rPr lang="en-US" b="1" dirty="0" smtClean="0"/>
              <a:t>English-Language Learner </a:t>
            </a:r>
            <a:r>
              <a:rPr lang="en-US" dirty="0" smtClean="0"/>
              <a:t>supplementary weighting extension to 7 years. Was approved in Senate Education Committee, sent to Senate Appropriations Committee, did not advance, so sent back to Senate Education Committee for 2018. </a:t>
            </a:r>
          </a:p>
          <a:p>
            <a:r>
              <a:rPr lang="en-US" dirty="0" smtClean="0">
                <a:hlinkClick r:id="rId3" invalidUrl="https://www.legis.iowa.gov/legislation/BillBook?ga=87&amp;ba=SF 8"/>
              </a:rPr>
              <a:t>SF 8 </a:t>
            </a:r>
            <a:r>
              <a:rPr lang="en-US" b="1" dirty="0" smtClean="0"/>
              <a:t>Low Income Program </a:t>
            </a:r>
            <a:r>
              <a:rPr lang="en-US" dirty="0" smtClean="0"/>
              <a:t>Supplementary Weighting was introduced by Sen. </a:t>
            </a:r>
            <a:r>
              <a:rPr lang="en-US" dirty="0" err="1" smtClean="0"/>
              <a:t>Quirmbach</a:t>
            </a:r>
            <a:r>
              <a:rPr lang="en-US" dirty="0" smtClean="0"/>
              <a:t>, but did not have a subcommittee meeting or hearing by the full Education Committee. </a:t>
            </a:r>
            <a:r>
              <a:rPr lang="en-US" dirty="0" smtClean="0">
                <a:hlinkClick r:id="rId4" invalidUrl="https://www.legis.iowa.gov/legislation/BillBook?ba=HF 267&amp;ga=87"/>
              </a:rPr>
              <a:t>HF 267</a:t>
            </a:r>
            <a:r>
              <a:rPr lang="en-US" dirty="0" smtClean="0"/>
              <a:t>, by Nielson et al, same story in the House.</a:t>
            </a:r>
          </a:p>
          <a:p>
            <a:r>
              <a:rPr lang="en-US" b="1" dirty="0" smtClean="0"/>
              <a:t>PK weighting:  </a:t>
            </a:r>
            <a:r>
              <a:rPr lang="en-US" dirty="0" smtClean="0">
                <a:hlinkClick r:id="rId5" invalidUrl="https://www.legis.iowa.gov/legislation/BillBook?ga=87&amp;ba=SF 121"/>
              </a:rPr>
              <a:t>SF 121 </a:t>
            </a:r>
            <a:r>
              <a:rPr lang="en-US" dirty="0" smtClean="0"/>
              <a:t>by Petersen creates ELL weighting for 4-year-old PK students.  Assigned to Senate Education but no subcommittee. HF 564 Categorical Funding, originally had an increase in PK weighting, but that was stripped out in the House before the Committee vote for fear the fiscal note would doom the flexibility provisions of the bill. </a:t>
            </a:r>
          </a:p>
          <a:p>
            <a:r>
              <a:rPr lang="en-US" b="1" dirty="0" smtClean="0"/>
              <a:t>Mental Health:  </a:t>
            </a:r>
            <a:r>
              <a:rPr lang="en-US" dirty="0" smtClean="0"/>
              <a:t>No bills introduced in the Education Committees this year.</a:t>
            </a:r>
            <a:endParaRPr lang="en-US" dirty="0"/>
          </a:p>
        </p:txBody>
      </p:sp>
    </p:spTree>
    <p:extLst>
      <p:ext uri="{BB962C8B-B14F-4D97-AF65-F5344CB8AC3E}">
        <p14:creationId xmlns:p14="http://schemas.microsoft.com/office/powerpoint/2010/main" val="200905530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RSAI Capitol Recap of the 2017 Session</a:t>
            </a:r>
            <a:endParaRPr lang="en-US" dirty="0"/>
          </a:p>
        </p:txBody>
      </p:sp>
      <p:sp>
        <p:nvSpPr>
          <p:cNvPr id="3" name="Content Placeholder 2"/>
          <p:cNvSpPr>
            <a:spLocks noGrp="1"/>
          </p:cNvSpPr>
          <p:nvPr>
            <p:ph idx="1"/>
          </p:nvPr>
        </p:nvSpPr>
        <p:spPr>
          <a:xfrm>
            <a:off x="822959" y="2057400"/>
            <a:ext cx="7543801" cy="4023360"/>
          </a:xfrm>
        </p:spPr>
        <p:txBody>
          <a:bodyPr>
            <a:normAutofit fontScale="85000" lnSpcReduction="20000"/>
          </a:bodyPr>
          <a:lstStyle/>
          <a:p>
            <a:r>
              <a:rPr lang="en-US" sz="3200" b="1" dirty="0" smtClean="0"/>
              <a:t>Budget and education funding</a:t>
            </a:r>
          </a:p>
          <a:p>
            <a:r>
              <a:rPr lang="en-US" sz="3200" b="1" dirty="0" smtClean="0"/>
              <a:t>Flexibility and Home rule bills</a:t>
            </a:r>
          </a:p>
          <a:p>
            <a:r>
              <a:rPr lang="en-US" sz="3200" b="1" dirty="0" smtClean="0"/>
              <a:t>State Assessment </a:t>
            </a:r>
          </a:p>
          <a:p>
            <a:r>
              <a:rPr lang="en-US" sz="3200" b="1" dirty="0" smtClean="0"/>
              <a:t>Collective Bargaining</a:t>
            </a:r>
          </a:p>
          <a:p>
            <a:r>
              <a:rPr lang="en-US" sz="3200" b="1" dirty="0" smtClean="0"/>
              <a:t>School Elections</a:t>
            </a:r>
          </a:p>
          <a:p>
            <a:r>
              <a:rPr lang="en-US" sz="3200" b="1" dirty="0" smtClean="0"/>
              <a:t>Setting the stage for 2018</a:t>
            </a:r>
          </a:p>
          <a:p>
            <a:r>
              <a:rPr lang="en-US" sz="3200" b="1" dirty="0" smtClean="0"/>
              <a:t>Steps you can take in the interim to keep momentum going on transportation &amp; formula equity and State Penny extension</a:t>
            </a:r>
          </a:p>
          <a:p>
            <a:endParaRPr lang="en-US" sz="3200" b="1"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10392" y="2819400"/>
            <a:ext cx="2661684" cy="1434097"/>
          </a:xfrm>
          <a:prstGeom prst="rect">
            <a:avLst/>
          </a:prstGeom>
        </p:spPr>
      </p:pic>
    </p:spTree>
    <p:extLst>
      <p:ext uri="{BB962C8B-B14F-4D97-AF65-F5344CB8AC3E}">
        <p14:creationId xmlns:p14="http://schemas.microsoft.com/office/powerpoint/2010/main" val="26672218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p:cNvPicPr>
            <a:picLocks noChangeAspect="1"/>
          </p:cNvPicPr>
          <p:nvPr/>
        </p:nvPicPr>
        <p:blipFill>
          <a:blip r:embed="rId2"/>
          <a:stretch>
            <a:fillRect/>
          </a:stretch>
        </p:blipFill>
        <p:spPr>
          <a:xfrm>
            <a:off x="218176" y="1500103"/>
            <a:ext cx="1990406" cy="845598"/>
          </a:xfrm>
          <a:prstGeom prst="rect">
            <a:avLst/>
          </a:prstGeom>
        </p:spPr>
      </p:pic>
      <p:sp>
        <p:nvSpPr>
          <p:cNvPr id="15362" name="Title 1"/>
          <p:cNvSpPr>
            <a:spLocks noGrp="1"/>
          </p:cNvSpPr>
          <p:nvPr>
            <p:ph type="ctrTitle"/>
          </p:nvPr>
        </p:nvSpPr>
        <p:spPr>
          <a:xfrm>
            <a:off x="2667000" y="1602842"/>
            <a:ext cx="6280547" cy="749140"/>
          </a:xfrm>
        </p:spPr>
        <p:txBody>
          <a:bodyPr>
            <a:normAutofit/>
          </a:bodyPr>
          <a:lstStyle/>
          <a:p>
            <a:pPr eaLnBrk="1" hangingPunct="1"/>
            <a:r>
              <a:rPr lang="en-US" sz="4800" dirty="0" smtClean="0"/>
              <a:t>Questions or Comments?</a:t>
            </a:r>
          </a:p>
        </p:txBody>
      </p:sp>
      <p:sp>
        <p:nvSpPr>
          <p:cNvPr id="15363" name="Subtitle 2"/>
          <p:cNvSpPr>
            <a:spLocks noGrp="1"/>
          </p:cNvSpPr>
          <p:nvPr>
            <p:ph type="subTitle" idx="1"/>
          </p:nvPr>
        </p:nvSpPr>
        <p:spPr>
          <a:xfrm>
            <a:off x="152400" y="2821922"/>
            <a:ext cx="4712494" cy="1067348"/>
          </a:xfrm>
        </p:spPr>
        <p:txBody>
          <a:bodyPr>
            <a:normAutofit/>
          </a:bodyPr>
          <a:lstStyle/>
          <a:p>
            <a:pPr algn="ctr">
              <a:spcBef>
                <a:spcPct val="20000"/>
              </a:spcBef>
            </a:pPr>
            <a:r>
              <a:rPr lang="en-US" sz="1400" dirty="0">
                <a:latin typeface="Georgia" pitchFamily="18" charset="0"/>
                <a:cs typeface="Arial" charset="0"/>
              </a:rPr>
              <a:t>LARRY SIGEL – ISFIS PARTNER</a:t>
            </a:r>
          </a:p>
          <a:p>
            <a:pPr algn="ctr">
              <a:spcBef>
                <a:spcPct val="20000"/>
              </a:spcBef>
            </a:pPr>
            <a:r>
              <a:rPr lang="en-US" sz="1400" dirty="0">
                <a:latin typeface="Georgia" pitchFamily="18" charset="0"/>
                <a:cs typeface="Arial" charset="0"/>
              </a:rPr>
              <a:t>Cell: 515-490-9951</a:t>
            </a:r>
          </a:p>
          <a:p>
            <a:pPr algn="ctr"/>
            <a:r>
              <a:rPr lang="en-US" sz="1400" dirty="0">
                <a:solidFill>
                  <a:schemeClr val="tx1">
                    <a:tint val="75000"/>
                  </a:schemeClr>
                </a:solidFill>
                <a:latin typeface="+mn-lt"/>
                <a:hlinkClick r:id="rId3"/>
              </a:rPr>
              <a:t>larry@iowaschoolfinance.com</a:t>
            </a:r>
            <a:r>
              <a:rPr lang="en-US" sz="1400" dirty="0" smtClean="0"/>
              <a:t>  </a:t>
            </a:r>
            <a:endParaRPr lang="en-US" sz="1400" dirty="0"/>
          </a:p>
          <a:p>
            <a:pPr marL="63500" eaLnBrk="1" hangingPunct="1"/>
            <a:endParaRPr lang="en-US" sz="1400" dirty="0" smtClean="0"/>
          </a:p>
        </p:txBody>
      </p:sp>
      <p:sp>
        <p:nvSpPr>
          <p:cNvPr id="45060" name="Slide Number Placeholder 3"/>
          <p:cNvSpPr>
            <a:spLocks noGrp="1"/>
          </p:cNvSpPr>
          <p:nvPr>
            <p:ph type="sldNum" sz="quarter" idx="12"/>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a:solidFill>
                  <a:schemeClr val="tx1"/>
                </a:solidFill>
                <a:latin typeface="Georgia" pitchFamily="18" charset="0"/>
              </a:defRPr>
            </a:lvl1pPr>
            <a:lvl2pPr marL="742950" indent="-285750">
              <a:defRPr>
                <a:solidFill>
                  <a:schemeClr val="tx1"/>
                </a:solidFill>
                <a:latin typeface="Georgia" pitchFamily="18" charset="0"/>
              </a:defRPr>
            </a:lvl2pPr>
            <a:lvl3pPr marL="1143000" indent="-228600">
              <a:defRPr>
                <a:solidFill>
                  <a:schemeClr val="tx1"/>
                </a:solidFill>
                <a:latin typeface="Georgia" pitchFamily="18" charset="0"/>
              </a:defRPr>
            </a:lvl3pPr>
            <a:lvl4pPr marL="1600200" indent="-228600">
              <a:defRPr>
                <a:solidFill>
                  <a:schemeClr val="tx1"/>
                </a:solidFill>
                <a:latin typeface="Georgia" pitchFamily="18" charset="0"/>
              </a:defRPr>
            </a:lvl4pPr>
            <a:lvl5pPr marL="2057400" indent="-228600">
              <a:defRPr>
                <a:solidFill>
                  <a:schemeClr val="tx1"/>
                </a:solidFill>
                <a:latin typeface="Georgia" pitchFamily="18" charset="0"/>
              </a:defRPr>
            </a:lvl5pPr>
            <a:lvl6pPr marL="2514600" indent="-228600" fontAlgn="base">
              <a:spcBef>
                <a:spcPct val="0"/>
              </a:spcBef>
              <a:spcAft>
                <a:spcPct val="0"/>
              </a:spcAft>
              <a:defRPr>
                <a:solidFill>
                  <a:schemeClr val="tx1"/>
                </a:solidFill>
                <a:latin typeface="Georgia" pitchFamily="18" charset="0"/>
              </a:defRPr>
            </a:lvl6pPr>
            <a:lvl7pPr marL="2971800" indent="-228600" fontAlgn="base">
              <a:spcBef>
                <a:spcPct val="0"/>
              </a:spcBef>
              <a:spcAft>
                <a:spcPct val="0"/>
              </a:spcAft>
              <a:defRPr>
                <a:solidFill>
                  <a:schemeClr val="tx1"/>
                </a:solidFill>
                <a:latin typeface="Georgia" pitchFamily="18" charset="0"/>
              </a:defRPr>
            </a:lvl7pPr>
            <a:lvl8pPr marL="3429000" indent="-228600" fontAlgn="base">
              <a:spcBef>
                <a:spcPct val="0"/>
              </a:spcBef>
              <a:spcAft>
                <a:spcPct val="0"/>
              </a:spcAft>
              <a:defRPr>
                <a:solidFill>
                  <a:schemeClr val="tx1"/>
                </a:solidFill>
                <a:latin typeface="Georgia" pitchFamily="18" charset="0"/>
              </a:defRPr>
            </a:lvl8pPr>
            <a:lvl9pPr marL="3886200" indent="-228600" fontAlgn="base">
              <a:spcBef>
                <a:spcPct val="0"/>
              </a:spcBef>
              <a:spcAft>
                <a:spcPct val="0"/>
              </a:spcAft>
              <a:defRPr>
                <a:solidFill>
                  <a:schemeClr val="tx1"/>
                </a:solidFill>
                <a:latin typeface="Georgia" pitchFamily="18" charset="0"/>
              </a:defRPr>
            </a:lvl9pPr>
          </a:lstStyle>
          <a:p>
            <a:pPr fontAlgn="base">
              <a:spcBef>
                <a:spcPct val="0"/>
              </a:spcBef>
              <a:spcAft>
                <a:spcPct val="0"/>
              </a:spcAft>
              <a:defRPr/>
            </a:pPr>
            <a:fld id="{5B444F32-834C-49C0-B908-0FF9770F5C1E}" type="slidenum">
              <a:rPr lang="en-US" smtClean="0">
                <a:solidFill>
                  <a:srgbClr val="000000"/>
                </a:solidFill>
              </a:rPr>
              <a:pPr fontAlgn="base">
                <a:spcBef>
                  <a:spcPct val="0"/>
                </a:spcBef>
                <a:spcAft>
                  <a:spcPct val="0"/>
                </a:spcAft>
                <a:defRPr/>
              </a:pPr>
              <a:t>20</a:t>
            </a:fld>
            <a:endParaRPr lang="en-US" dirty="0" smtClean="0">
              <a:solidFill>
                <a:srgbClr val="000000"/>
              </a:solidFill>
            </a:endParaRPr>
          </a:p>
        </p:txBody>
      </p:sp>
      <p:sp>
        <p:nvSpPr>
          <p:cNvPr id="15366" name="Subtitle 2"/>
          <p:cNvSpPr txBox="1">
            <a:spLocks/>
          </p:cNvSpPr>
          <p:nvPr/>
        </p:nvSpPr>
        <p:spPr bwMode="auto">
          <a:xfrm>
            <a:off x="2200637" y="4616241"/>
            <a:ext cx="4648200" cy="222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63500" eaLnBrk="0" hangingPunct="0">
              <a:defRPr>
                <a:solidFill>
                  <a:schemeClr val="tx1"/>
                </a:solidFill>
                <a:latin typeface="Georgia" pitchFamily="18" charset="0"/>
                <a:cs typeface="Arial" charset="0"/>
              </a:defRPr>
            </a:lvl1pPr>
            <a:lvl2pPr marL="742950" indent="-285750" eaLnBrk="0" hangingPunct="0">
              <a:defRPr>
                <a:solidFill>
                  <a:schemeClr val="tx1"/>
                </a:solidFill>
                <a:latin typeface="Georgia" pitchFamily="18" charset="0"/>
                <a:cs typeface="Arial" charset="0"/>
              </a:defRPr>
            </a:lvl2pPr>
            <a:lvl3pPr marL="1143000" indent="-228600" eaLnBrk="0" hangingPunct="0">
              <a:defRPr>
                <a:solidFill>
                  <a:schemeClr val="tx1"/>
                </a:solidFill>
                <a:latin typeface="Georgia" pitchFamily="18" charset="0"/>
                <a:cs typeface="Arial" charset="0"/>
              </a:defRPr>
            </a:lvl3pPr>
            <a:lvl4pPr marL="1600200" indent="-228600" eaLnBrk="0" hangingPunct="0">
              <a:defRPr>
                <a:solidFill>
                  <a:schemeClr val="tx1"/>
                </a:solidFill>
                <a:latin typeface="Georgia" pitchFamily="18" charset="0"/>
                <a:cs typeface="Arial" charset="0"/>
              </a:defRPr>
            </a:lvl4pPr>
            <a:lvl5pPr marL="2057400" indent="-228600" eaLnBrk="0" hangingPunct="0">
              <a:defRPr>
                <a:solidFill>
                  <a:schemeClr val="tx1"/>
                </a:solidFill>
                <a:latin typeface="Georgia" pitchFamily="18" charset="0"/>
                <a:cs typeface="Arial" charset="0"/>
              </a:defRPr>
            </a:lvl5pPr>
            <a:lvl6pPr marL="2514600" indent="-228600" eaLnBrk="0" fontAlgn="base" hangingPunct="0">
              <a:spcBef>
                <a:spcPct val="0"/>
              </a:spcBef>
              <a:spcAft>
                <a:spcPct val="0"/>
              </a:spcAft>
              <a:defRPr>
                <a:solidFill>
                  <a:schemeClr val="tx1"/>
                </a:solidFill>
                <a:latin typeface="Georgia" pitchFamily="18" charset="0"/>
                <a:cs typeface="Arial" charset="0"/>
              </a:defRPr>
            </a:lvl6pPr>
            <a:lvl7pPr marL="2971800" indent="-228600" eaLnBrk="0" fontAlgn="base" hangingPunct="0">
              <a:spcBef>
                <a:spcPct val="0"/>
              </a:spcBef>
              <a:spcAft>
                <a:spcPct val="0"/>
              </a:spcAft>
              <a:defRPr>
                <a:solidFill>
                  <a:schemeClr val="tx1"/>
                </a:solidFill>
                <a:latin typeface="Georgia" pitchFamily="18" charset="0"/>
                <a:cs typeface="Arial" charset="0"/>
              </a:defRPr>
            </a:lvl7pPr>
            <a:lvl8pPr marL="3429000" indent="-228600" eaLnBrk="0" fontAlgn="base" hangingPunct="0">
              <a:spcBef>
                <a:spcPct val="0"/>
              </a:spcBef>
              <a:spcAft>
                <a:spcPct val="0"/>
              </a:spcAft>
              <a:defRPr>
                <a:solidFill>
                  <a:schemeClr val="tx1"/>
                </a:solidFill>
                <a:latin typeface="Georgia" pitchFamily="18" charset="0"/>
                <a:cs typeface="Arial" charset="0"/>
              </a:defRPr>
            </a:lvl8pPr>
            <a:lvl9pPr marL="3886200" indent="-228600" eaLnBrk="0" fontAlgn="base" hangingPunct="0">
              <a:spcBef>
                <a:spcPct val="0"/>
              </a:spcBef>
              <a:spcAft>
                <a:spcPct val="0"/>
              </a:spcAft>
              <a:defRPr>
                <a:solidFill>
                  <a:schemeClr val="tx1"/>
                </a:solidFill>
                <a:latin typeface="Georgia" pitchFamily="18" charset="0"/>
                <a:cs typeface="Arial" charset="0"/>
              </a:defRPr>
            </a:lvl9pPr>
          </a:lstStyle>
          <a:p>
            <a:pPr algn="ctr" eaLnBrk="1" hangingPunct="1">
              <a:spcBef>
                <a:spcPts val="300"/>
              </a:spcBef>
              <a:buClr>
                <a:srgbClr val="A04DA3"/>
              </a:buClr>
              <a:buFont typeface="Georgia" pitchFamily="18" charset="0"/>
              <a:buNone/>
            </a:pPr>
            <a:r>
              <a:rPr lang="en-US" dirty="0">
                <a:solidFill>
                  <a:schemeClr val="tx2"/>
                </a:solidFill>
              </a:rPr>
              <a:t>Iowa School Finance Information Services</a:t>
            </a:r>
          </a:p>
          <a:p>
            <a:pPr algn="ctr" eaLnBrk="1" hangingPunct="1">
              <a:spcBef>
                <a:spcPts val="300"/>
              </a:spcBef>
              <a:buClr>
                <a:srgbClr val="A04DA3"/>
              </a:buClr>
              <a:buFont typeface="Georgia" pitchFamily="18" charset="0"/>
              <a:buNone/>
            </a:pPr>
            <a:r>
              <a:rPr lang="en-US" dirty="0" smtClean="0">
                <a:solidFill>
                  <a:schemeClr val="tx2"/>
                </a:solidFill>
              </a:rPr>
              <a:t>1201 63</a:t>
            </a:r>
            <a:r>
              <a:rPr lang="en-US" baseline="30000" dirty="0" smtClean="0">
                <a:solidFill>
                  <a:schemeClr val="tx2"/>
                </a:solidFill>
              </a:rPr>
              <a:t>rd</a:t>
            </a:r>
            <a:r>
              <a:rPr lang="en-US" dirty="0" smtClean="0">
                <a:solidFill>
                  <a:schemeClr val="tx2"/>
                </a:solidFill>
              </a:rPr>
              <a:t> Street</a:t>
            </a:r>
          </a:p>
          <a:p>
            <a:pPr algn="ctr" eaLnBrk="1" hangingPunct="1">
              <a:spcBef>
                <a:spcPts val="300"/>
              </a:spcBef>
              <a:buClr>
                <a:srgbClr val="A04DA3"/>
              </a:buClr>
              <a:buFont typeface="Georgia" pitchFamily="18" charset="0"/>
              <a:buNone/>
            </a:pPr>
            <a:r>
              <a:rPr lang="en-US" dirty="0" smtClean="0">
                <a:solidFill>
                  <a:schemeClr val="tx2"/>
                </a:solidFill>
              </a:rPr>
              <a:t>Des Moines, IA  50311</a:t>
            </a:r>
            <a:endParaRPr lang="en-US" dirty="0">
              <a:solidFill>
                <a:schemeClr val="tx2"/>
              </a:solidFill>
            </a:endParaRPr>
          </a:p>
          <a:p>
            <a:pPr algn="ctr" eaLnBrk="1" hangingPunct="1">
              <a:spcBef>
                <a:spcPts val="300"/>
              </a:spcBef>
              <a:buClr>
                <a:srgbClr val="A04DA3"/>
              </a:buClr>
              <a:buFont typeface="Georgia" pitchFamily="18" charset="0"/>
              <a:buNone/>
            </a:pPr>
            <a:r>
              <a:rPr lang="en-US" dirty="0">
                <a:solidFill>
                  <a:schemeClr val="tx2"/>
                </a:solidFill>
              </a:rPr>
              <a:t>Office:  515-251-5970</a:t>
            </a:r>
          </a:p>
          <a:p>
            <a:pPr algn="ctr" eaLnBrk="1" hangingPunct="1">
              <a:spcBef>
                <a:spcPts val="300"/>
              </a:spcBef>
              <a:buClr>
                <a:srgbClr val="A04DA3"/>
              </a:buClr>
              <a:buFont typeface="Georgia" pitchFamily="18" charset="0"/>
              <a:buNone/>
            </a:pPr>
            <a:r>
              <a:rPr lang="en-US" dirty="0">
                <a:solidFill>
                  <a:schemeClr val="tx2"/>
                </a:solidFill>
              </a:rPr>
              <a:t>www.isfis.net</a:t>
            </a:r>
          </a:p>
        </p:txBody>
      </p:sp>
      <p:sp>
        <p:nvSpPr>
          <p:cNvPr id="9" name="Subtitle 2"/>
          <p:cNvSpPr txBox="1">
            <a:spLocks/>
          </p:cNvSpPr>
          <p:nvPr/>
        </p:nvSpPr>
        <p:spPr>
          <a:xfrm>
            <a:off x="4642779" y="2824993"/>
            <a:ext cx="4267200" cy="1061207"/>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sz="1400" dirty="0" smtClean="0">
                <a:solidFill>
                  <a:schemeClr val="tx2"/>
                </a:solidFill>
                <a:latin typeface="Georgia" pitchFamily="18" charset="0"/>
                <a:cs typeface="Arial" charset="0"/>
              </a:rPr>
              <a:t>MARGARET BUCKTON – ISFIS PARTNER</a:t>
            </a:r>
          </a:p>
          <a:p>
            <a:r>
              <a:rPr lang="en-US" sz="1400" dirty="0" smtClean="0">
                <a:solidFill>
                  <a:schemeClr val="tx2"/>
                </a:solidFill>
                <a:latin typeface="Georgia" pitchFamily="18" charset="0"/>
                <a:cs typeface="Arial" charset="0"/>
              </a:rPr>
              <a:t>CELL: 515-201-3755</a:t>
            </a:r>
          </a:p>
          <a:p>
            <a:r>
              <a:rPr lang="en-US" sz="1400" dirty="0" smtClean="0">
                <a:hlinkClick r:id="rId4"/>
              </a:rPr>
              <a:t>Margaret@iowaschoolfinance.com</a:t>
            </a:r>
            <a:r>
              <a:rPr lang="en-US" sz="1400" dirty="0" smtClean="0"/>
              <a:t> </a:t>
            </a:r>
          </a:p>
          <a:p>
            <a:pPr marL="63500"/>
            <a:endParaRPr lang="en-US" sz="1400" dirty="0" smtClean="0"/>
          </a:p>
        </p:txBody>
      </p:sp>
      <p:pic>
        <p:nvPicPr>
          <p:cNvPr id="12" name="Picture 11"/>
          <p:cNvPicPr>
            <a:picLocks noChangeAspect="1"/>
          </p:cNvPicPr>
          <p:nvPr/>
        </p:nvPicPr>
        <p:blipFill>
          <a:blip r:embed="rId5"/>
          <a:stretch>
            <a:fillRect/>
          </a:stretch>
        </p:blipFill>
        <p:spPr>
          <a:xfrm>
            <a:off x="11906" y="17646"/>
            <a:ext cx="9132094" cy="1415573"/>
          </a:xfrm>
          <a:prstGeom prst="rect">
            <a:avLst/>
          </a:prstGeom>
        </p:spPr>
      </p:pic>
    </p:spTree>
    <p:extLst>
      <p:ext uri="{BB962C8B-B14F-4D97-AF65-F5344CB8AC3E}">
        <p14:creationId xmlns:p14="http://schemas.microsoft.com/office/powerpoint/2010/main" val="411193596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7010" y="457200"/>
            <a:ext cx="7543800" cy="899161"/>
          </a:xfrm>
        </p:spPr>
        <p:txBody>
          <a:bodyPr/>
          <a:lstStyle/>
          <a:p>
            <a:r>
              <a:rPr lang="en-US" dirty="0" smtClean="0"/>
              <a:t>The budget</a:t>
            </a:r>
            <a:endParaRPr lang="en-US" dirty="0"/>
          </a:p>
        </p:txBody>
      </p:sp>
      <p:sp>
        <p:nvSpPr>
          <p:cNvPr id="3" name="Content Placeholder 2"/>
          <p:cNvSpPr>
            <a:spLocks noGrp="1"/>
          </p:cNvSpPr>
          <p:nvPr>
            <p:ph idx="1"/>
          </p:nvPr>
        </p:nvSpPr>
        <p:spPr/>
        <p:txBody>
          <a:bodyPr>
            <a:normAutofit lnSpcReduction="10000"/>
          </a:bodyPr>
          <a:lstStyle/>
          <a:p>
            <a:r>
              <a:rPr lang="en-US" sz="3200" dirty="0" smtClean="0"/>
              <a:t>Legislature </a:t>
            </a:r>
            <a:r>
              <a:rPr lang="en-US" sz="3200" dirty="0"/>
              <a:t>cut $130 million early in the session responding to December REC revenue adjustment . . .  then borrowed another $131 million from the State’s rainy day funds to avoid another FY 2017 reduction.  PK-12 was mostly spared in those initial reductions.  </a:t>
            </a:r>
            <a:r>
              <a:rPr lang="en-US" sz="3200" dirty="0" smtClean="0"/>
              <a:t>They kept their promise to set SSA early, although low at 1.11%, they kept it there. The </a:t>
            </a:r>
            <a:r>
              <a:rPr lang="en-US" sz="3200" dirty="0"/>
              <a:t>plan includes paying back the rainy day funds over two years.</a:t>
            </a:r>
          </a:p>
          <a:p>
            <a:endParaRPr lang="en-US" b="1"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43600" y="166950"/>
            <a:ext cx="2661684" cy="1434097"/>
          </a:xfrm>
          <a:prstGeom prst="rect">
            <a:avLst/>
          </a:prstGeom>
        </p:spPr>
      </p:pic>
    </p:spTree>
    <p:extLst>
      <p:ext uri="{BB962C8B-B14F-4D97-AF65-F5344CB8AC3E}">
        <p14:creationId xmlns:p14="http://schemas.microsoft.com/office/powerpoint/2010/main" val="6423833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52400"/>
            <a:ext cx="7543800" cy="1450757"/>
          </a:xfrm>
        </p:spPr>
        <p:txBody>
          <a:bodyPr>
            <a:normAutofit fontScale="90000"/>
          </a:bodyPr>
          <a:lstStyle/>
          <a:p>
            <a:r>
              <a:rPr lang="en-US" dirty="0" smtClean="0"/>
              <a:t>HF 642 Education  Appropriations</a:t>
            </a:r>
            <a:r>
              <a:rPr lang="en-US" dirty="0"/>
              <a:t/>
            </a:r>
            <a:br>
              <a:rPr lang="en-US" dirty="0"/>
            </a:br>
            <a:r>
              <a:rPr lang="en-US" sz="2000" dirty="0">
                <a:hlinkClick r:id="rId2"/>
              </a:rPr>
              <a:t>https://</a:t>
            </a:r>
            <a:r>
              <a:rPr lang="en-US" sz="2000" dirty="0" smtClean="0">
                <a:hlinkClick r:id="rId2"/>
              </a:rPr>
              <a:t>www.legis.iowa.gov/docs/publications/NOBA/857483.pdf</a:t>
            </a:r>
            <a:r>
              <a:rPr lang="en-US" sz="2000" dirty="0" smtClean="0"/>
              <a:t> </a:t>
            </a:r>
            <a:endParaRPr lang="en-US" dirty="0"/>
          </a:p>
        </p:txBody>
      </p:sp>
      <p:sp>
        <p:nvSpPr>
          <p:cNvPr id="3" name="Content Placeholder 2"/>
          <p:cNvSpPr>
            <a:spLocks noGrp="1"/>
          </p:cNvSpPr>
          <p:nvPr>
            <p:ph idx="1"/>
          </p:nvPr>
        </p:nvSpPr>
        <p:spPr>
          <a:xfrm>
            <a:off x="609600" y="1845734"/>
            <a:ext cx="8000999" cy="4326466"/>
          </a:xfrm>
        </p:spPr>
        <p:txBody>
          <a:bodyPr>
            <a:normAutofit/>
          </a:bodyPr>
          <a:lstStyle/>
          <a:p>
            <a:r>
              <a:rPr lang="en-US" sz="2400" dirty="0" smtClean="0"/>
              <a:t>$908 million, which is $70 million below FY 2017</a:t>
            </a:r>
          </a:p>
          <a:p>
            <a:pPr marL="0" indent="0">
              <a:buNone/>
            </a:pPr>
            <a:r>
              <a:rPr lang="en-US" sz="2400" b="1" dirty="0" smtClean="0"/>
              <a:t>New Programs, Services or Activities:  </a:t>
            </a:r>
            <a:r>
              <a:rPr lang="en-US" sz="2400" dirty="0" smtClean="0"/>
              <a:t>(</a:t>
            </a:r>
            <a:r>
              <a:rPr lang="en-US" sz="2400" dirty="0" smtClean="0">
                <a:solidFill>
                  <a:srgbClr val="FF0000"/>
                </a:solidFill>
              </a:rPr>
              <a:t>only one</a:t>
            </a:r>
            <a:r>
              <a:rPr lang="en-US" sz="2400" dirty="0" smtClean="0"/>
              <a:t>)  A new appropriation of $250,000 for </a:t>
            </a:r>
            <a:r>
              <a:rPr lang="en-US" sz="2400" u="sng" dirty="0" smtClean="0"/>
              <a:t>FY 2019 </a:t>
            </a:r>
            <a:r>
              <a:rPr lang="en-US" sz="2400" dirty="0" smtClean="0"/>
              <a:t>to DE for the Computer Science PD incentive Fund. </a:t>
            </a:r>
            <a:endParaRPr lang="en-US" sz="2400" dirty="0"/>
          </a:p>
          <a:p>
            <a:pPr marL="0" indent="0">
              <a:buNone/>
            </a:pPr>
            <a:r>
              <a:rPr lang="en-US" sz="2400" b="1" dirty="0" smtClean="0"/>
              <a:t>Of the $70 million decrease:</a:t>
            </a:r>
          </a:p>
          <a:p>
            <a:pPr lvl="1"/>
            <a:r>
              <a:rPr lang="en-US" sz="2000" dirty="0" smtClean="0"/>
              <a:t>$52 million is decrease of TLC allocation (</a:t>
            </a:r>
            <a:r>
              <a:rPr lang="en-US" sz="2000" dirty="0" smtClean="0">
                <a:solidFill>
                  <a:srgbClr val="FF0000"/>
                </a:solidFill>
              </a:rPr>
              <a:t>really a shift since TLC is totally paid through the school foundation formula beginning in FY 2018. The real reduction of $4 million is due to elimination of the mentoring and induction program mandate</a:t>
            </a:r>
            <a:r>
              <a:rPr lang="en-US" sz="2000" dirty="0" smtClean="0"/>
              <a:t>).</a:t>
            </a:r>
          </a:p>
          <a:p>
            <a:pPr lvl="1"/>
            <a:r>
              <a:rPr lang="en-US" sz="2000" dirty="0" smtClean="0">
                <a:solidFill>
                  <a:schemeClr val="tx1"/>
                </a:solidFill>
              </a:rPr>
              <a:t>$2.0 million is decrease to AEAs (for elimination of TLC support and Iowa Core implementation support)</a:t>
            </a:r>
          </a:p>
          <a:p>
            <a:pPr lvl="1"/>
            <a:r>
              <a:rPr lang="en-US" sz="2000" dirty="0" smtClean="0"/>
              <a:t>The bigger cuts were to state universities and community colleges</a:t>
            </a:r>
          </a:p>
          <a:p>
            <a:endParaRPr lang="en-US" dirty="0" smtClean="0"/>
          </a:p>
          <a:p>
            <a:endParaRPr lang="en-US" dirty="0"/>
          </a:p>
        </p:txBody>
      </p:sp>
    </p:spTree>
    <p:extLst>
      <p:ext uri="{BB962C8B-B14F-4D97-AF65-F5344CB8AC3E}">
        <p14:creationId xmlns:p14="http://schemas.microsoft.com/office/powerpoint/2010/main" val="428334699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286605"/>
            <a:ext cx="7863840" cy="1008795"/>
          </a:xfrm>
        </p:spPr>
        <p:txBody>
          <a:bodyPr>
            <a:noAutofit/>
          </a:bodyPr>
          <a:lstStyle/>
          <a:p>
            <a:pPr>
              <a:lnSpc>
                <a:spcPct val="100000"/>
              </a:lnSpc>
            </a:pPr>
            <a:r>
              <a:rPr lang="en-US" sz="4000" dirty="0" smtClean="0"/>
              <a:t>FY17 Programs not </a:t>
            </a:r>
            <a:r>
              <a:rPr lang="en-US" sz="4000" dirty="0"/>
              <a:t>funded for </a:t>
            </a:r>
            <a:r>
              <a:rPr lang="en-US" sz="4000" dirty="0" smtClean="0"/>
              <a:t>FY18</a:t>
            </a:r>
            <a:r>
              <a:rPr lang="en-US" sz="4000" dirty="0"/>
              <a:t>:</a:t>
            </a:r>
          </a:p>
        </p:txBody>
      </p:sp>
      <p:sp>
        <p:nvSpPr>
          <p:cNvPr id="3" name="Content Placeholder 2"/>
          <p:cNvSpPr>
            <a:spLocks noGrp="1"/>
          </p:cNvSpPr>
          <p:nvPr>
            <p:ph idx="1"/>
          </p:nvPr>
        </p:nvSpPr>
        <p:spPr>
          <a:xfrm>
            <a:off x="822959" y="1845734"/>
            <a:ext cx="7940041" cy="4023360"/>
          </a:xfrm>
        </p:spPr>
        <p:txBody>
          <a:bodyPr>
            <a:noAutofit/>
          </a:bodyPr>
          <a:lstStyle/>
          <a:p>
            <a:pPr marL="201168" lvl="1" indent="0">
              <a:buNone/>
            </a:pPr>
            <a:r>
              <a:rPr lang="en-US" sz="2800" dirty="0" smtClean="0"/>
              <a:t>Already mentioned: </a:t>
            </a:r>
          </a:p>
          <a:p>
            <a:pPr lvl="1"/>
            <a:r>
              <a:rPr lang="en-US" sz="2800" dirty="0" smtClean="0"/>
              <a:t>Teacher </a:t>
            </a:r>
            <a:r>
              <a:rPr lang="en-US" sz="2800" dirty="0"/>
              <a:t>Mentoring and Induction.</a:t>
            </a:r>
          </a:p>
          <a:p>
            <a:pPr lvl="1"/>
            <a:r>
              <a:rPr lang="en-US" sz="2800" dirty="0"/>
              <a:t>AEA: TLC Support System</a:t>
            </a:r>
          </a:p>
          <a:p>
            <a:pPr lvl="1"/>
            <a:r>
              <a:rPr lang="en-US" sz="2800" dirty="0"/>
              <a:t>AEA: Core Implementation. </a:t>
            </a:r>
          </a:p>
          <a:p>
            <a:pPr marL="201168" lvl="1" indent="0">
              <a:buNone/>
            </a:pPr>
            <a:r>
              <a:rPr lang="en-US" sz="2800" dirty="0" smtClean="0"/>
              <a:t>Other programs eliminated: </a:t>
            </a:r>
          </a:p>
          <a:p>
            <a:pPr lvl="1"/>
            <a:r>
              <a:rPr lang="en-US" sz="2800" dirty="0" smtClean="0"/>
              <a:t>Regional </a:t>
            </a:r>
            <a:r>
              <a:rPr lang="en-US" sz="2800" dirty="0"/>
              <a:t>Telecommunications Councils. </a:t>
            </a:r>
            <a:endParaRPr lang="en-US" sz="2800" dirty="0" smtClean="0"/>
          </a:p>
          <a:p>
            <a:pPr lvl="1"/>
            <a:r>
              <a:rPr lang="en-US" sz="2800" dirty="0" smtClean="0"/>
              <a:t>Administrator Mentoring and Coaching.</a:t>
            </a:r>
            <a:endParaRPr lang="en-US" sz="2800" dirty="0"/>
          </a:p>
          <a:p>
            <a:pPr lvl="1"/>
            <a:r>
              <a:rPr lang="en-US" sz="2800" dirty="0" smtClean="0"/>
              <a:t>English </a:t>
            </a:r>
            <a:r>
              <a:rPr lang="en-US" sz="2800" dirty="0"/>
              <a:t>Language </a:t>
            </a:r>
            <a:r>
              <a:rPr lang="en-US" sz="2800" dirty="0" smtClean="0"/>
              <a:t>Learners </a:t>
            </a:r>
            <a:r>
              <a:rPr lang="en-US" sz="2800" dirty="0"/>
              <a:t>Grant Program. </a:t>
            </a:r>
            <a:endParaRPr lang="en-US" sz="2800" dirty="0" smtClean="0"/>
          </a:p>
          <a:p>
            <a:pPr lvl="1"/>
            <a:r>
              <a:rPr lang="en-US" sz="2800" dirty="0" smtClean="0"/>
              <a:t>Competency-Based </a:t>
            </a:r>
            <a:r>
              <a:rPr lang="en-US" sz="2800" dirty="0"/>
              <a:t>Education. </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53716" y="2743200"/>
            <a:ext cx="2433084" cy="1310929"/>
          </a:xfrm>
          <a:prstGeom prst="rect">
            <a:avLst/>
          </a:prstGeom>
        </p:spPr>
      </p:pic>
    </p:spTree>
    <p:extLst>
      <p:ext uri="{BB962C8B-B14F-4D97-AF65-F5344CB8AC3E}">
        <p14:creationId xmlns:p14="http://schemas.microsoft.com/office/powerpoint/2010/main" val="61000183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7543800" cy="703996"/>
          </a:xfrm>
        </p:spPr>
        <p:txBody>
          <a:bodyPr>
            <a:normAutofit fontScale="90000"/>
          </a:bodyPr>
          <a:lstStyle/>
          <a:p>
            <a:r>
              <a:rPr lang="en-US" dirty="0" smtClean="0"/>
              <a:t>Policies worthy of mention: </a:t>
            </a:r>
            <a:endParaRPr lang="en-US" dirty="0"/>
          </a:p>
        </p:txBody>
      </p:sp>
      <p:sp>
        <p:nvSpPr>
          <p:cNvPr id="3" name="Content Placeholder 2"/>
          <p:cNvSpPr>
            <a:spLocks noGrp="1"/>
          </p:cNvSpPr>
          <p:nvPr>
            <p:ph idx="1"/>
          </p:nvPr>
        </p:nvSpPr>
        <p:spPr>
          <a:xfrm>
            <a:off x="533400" y="1926266"/>
            <a:ext cx="7680960" cy="4876800"/>
          </a:xfrm>
        </p:spPr>
        <p:txBody>
          <a:bodyPr>
            <a:noAutofit/>
          </a:bodyPr>
          <a:lstStyle/>
          <a:p>
            <a:r>
              <a:rPr lang="en-US" b="1" dirty="0"/>
              <a:t>Teacher Shortage Loan Forgiveness Program</a:t>
            </a:r>
            <a:r>
              <a:rPr lang="en-US" dirty="0"/>
              <a:t>: </a:t>
            </a:r>
            <a:r>
              <a:rPr lang="en-US" dirty="0" smtClean="0"/>
              <a:t>no new applicants as they refocus on the Teach Iowa Scholars loan payment program which is funded at $400,000, same as FY 2017)</a:t>
            </a:r>
          </a:p>
          <a:p>
            <a:r>
              <a:rPr lang="en-US" b="1" dirty="0"/>
              <a:t>Summer Reading Programming: </a:t>
            </a:r>
            <a:r>
              <a:rPr lang="en-US" dirty="0" smtClean="0"/>
              <a:t>eliminates summer </a:t>
            </a:r>
            <a:r>
              <a:rPr lang="en-US" dirty="0"/>
              <a:t>reading programs and requirements for </a:t>
            </a:r>
            <a:r>
              <a:rPr lang="en-US" dirty="0" smtClean="0"/>
              <a:t>3rd </a:t>
            </a:r>
            <a:r>
              <a:rPr lang="en-US" dirty="0"/>
              <a:t>grade </a:t>
            </a:r>
            <a:r>
              <a:rPr lang="en-US" dirty="0" smtClean="0"/>
              <a:t>retention. Requires that school districts continue interventions for students not proficient in 3</a:t>
            </a:r>
            <a:r>
              <a:rPr lang="en-US" baseline="30000" dirty="0" smtClean="0"/>
              <a:t>th</a:t>
            </a:r>
            <a:r>
              <a:rPr lang="en-US" dirty="0" smtClean="0"/>
              <a:t> grade </a:t>
            </a:r>
            <a:r>
              <a:rPr lang="en-US" u="sng" dirty="0" smtClean="0"/>
              <a:t>and beyond </a:t>
            </a:r>
            <a:r>
              <a:rPr lang="en-US" dirty="0" smtClean="0"/>
              <a:t>until they reach proficiency.</a:t>
            </a:r>
          </a:p>
          <a:p>
            <a:r>
              <a:rPr lang="en-US" b="1" dirty="0" smtClean="0"/>
              <a:t>High Needs Schools Grants:  </a:t>
            </a:r>
            <a:r>
              <a:rPr lang="en-US" dirty="0" smtClean="0"/>
              <a:t>$10 million appropriation delayed (again) until FY 2019.</a:t>
            </a:r>
          </a:p>
          <a:p>
            <a:r>
              <a:rPr lang="en-US" b="1" dirty="0" smtClean="0"/>
              <a:t>Iowa School Report Card:  </a:t>
            </a:r>
            <a:r>
              <a:rPr lang="en-US" dirty="0" smtClean="0"/>
              <a:t>although initially eliminated in earlier versions of the appropriations bills, it was restored and is one of the few line items to see a small increase.  DE made the case that they need a report card for ESSA compliance and will hopefully proceed to roll these together so schools don’t have to report twice. </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34200" y="468925"/>
            <a:ext cx="1828800" cy="985345"/>
          </a:xfrm>
          <a:prstGeom prst="rect">
            <a:avLst/>
          </a:prstGeom>
        </p:spPr>
      </p:pic>
    </p:spTree>
    <p:extLst>
      <p:ext uri="{BB962C8B-B14F-4D97-AF65-F5344CB8AC3E}">
        <p14:creationId xmlns:p14="http://schemas.microsoft.com/office/powerpoint/2010/main" val="271623651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u="sng" dirty="0">
                <a:hlinkClick r:id="rId2"/>
              </a:rPr>
              <a:t>SF 274</a:t>
            </a:r>
            <a:r>
              <a:rPr lang="en-US" b="1" dirty="0"/>
              <a:t> Governor’s </a:t>
            </a:r>
            <a:r>
              <a:rPr lang="en-US" b="1" dirty="0" smtClean="0"/>
              <a:t/>
            </a:r>
            <a:br>
              <a:rPr lang="en-US" b="1" dirty="0" smtClean="0"/>
            </a:br>
            <a:r>
              <a:rPr lang="en-US" b="1" dirty="0" smtClean="0"/>
              <a:t>Computer </a:t>
            </a:r>
            <a:r>
              <a:rPr lang="en-US" b="1" dirty="0"/>
              <a:t>Science </a:t>
            </a:r>
            <a:r>
              <a:rPr lang="en-US" b="1" dirty="0" smtClean="0"/>
              <a:t>Initiative</a:t>
            </a:r>
            <a:endParaRPr lang="en-US" dirty="0"/>
          </a:p>
        </p:txBody>
      </p:sp>
      <p:sp>
        <p:nvSpPr>
          <p:cNvPr id="3" name="Content Placeholder 2"/>
          <p:cNvSpPr>
            <a:spLocks noGrp="1"/>
          </p:cNvSpPr>
          <p:nvPr>
            <p:ph idx="1"/>
          </p:nvPr>
        </p:nvSpPr>
        <p:spPr>
          <a:xfrm>
            <a:off x="228600" y="1828800"/>
            <a:ext cx="7543801" cy="4023360"/>
          </a:xfrm>
        </p:spPr>
        <p:txBody>
          <a:bodyPr>
            <a:normAutofit/>
          </a:bodyPr>
          <a:lstStyle/>
          <a:p>
            <a:pPr lvl="1"/>
            <a:r>
              <a:rPr lang="en-US" dirty="0" smtClean="0"/>
              <a:t>Directs </a:t>
            </a:r>
            <a:r>
              <a:rPr lang="en-US" dirty="0"/>
              <a:t>State BOE to set standards for high quality computer science </a:t>
            </a:r>
            <a:r>
              <a:rPr lang="en-US" dirty="0" smtClean="0"/>
              <a:t>instruction and make rules to Establish computer </a:t>
            </a:r>
            <a:r>
              <a:rPr lang="en-US" dirty="0"/>
              <a:t>science </a:t>
            </a:r>
            <a:r>
              <a:rPr lang="en-US" dirty="0" smtClean="0"/>
              <a:t>endorsements/authorizations for teachers.   VOLUNTARY at this time</a:t>
            </a:r>
            <a:endParaRPr lang="en-US" dirty="0"/>
          </a:p>
          <a:p>
            <a:pPr lvl="1"/>
            <a:r>
              <a:rPr lang="en-US" dirty="0"/>
              <a:t>Computer science professional development incentive fund (no </a:t>
            </a:r>
            <a:r>
              <a:rPr lang="en-US" dirty="0" smtClean="0"/>
              <a:t>$ </a:t>
            </a:r>
            <a:r>
              <a:rPr lang="en-US" dirty="0"/>
              <a:t>until 2019)</a:t>
            </a:r>
          </a:p>
          <a:p>
            <a:pPr lvl="1"/>
            <a:r>
              <a:rPr lang="en-US" b="1" dirty="0"/>
              <a:t>b. “It is the goal of the general assembly that by </a:t>
            </a:r>
            <a:r>
              <a:rPr lang="en-US" b="1" dirty="0" smtClean="0"/>
              <a:t>July </a:t>
            </a:r>
            <a:r>
              <a:rPr lang="en-US" b="1" dirty="0"/>
              <a:t>1, 2019, each accredited high school offer at least one high-quality computer science course, each accredited middle school offer instruction in exploratory computer science, and each accredited elementary school offer instruction in the basics of computer science.”</a:t>
            </a:r>
          </a:p>
          <a:p>
            <a:pPr lvl="1"/>
            <a:r>
              <a:rPr lang="en-US" dirty="0">
                <a:solidFill>
                  <a:schemeClr val="tx1"/>
                </a:solidFill>
              </a:rPr>
              <a:t>District or AEA or group of districts </a:t>
            </a:r>
            <a:r>
              <a:rPr lang="en-US" dirty="0"/>
              <a:t>may apply to DE to receive funds to reimburse tuition for teachers’ computer science PD.</a:t>
            </a:r>
          </a:p>
          <a:p>
            <a:pPr lvl="1"/>
            <a:r>
              <a:rPr lang="en-US" dirty="0"/>
              <a:t>Establishes a work group that makes all kinds of recommendations, including how a high quality computer science course can fulfil and mathematics or science graduation requirement</a:t>
            </a:r>
          </a:p>
          <a:p>
            <a:endParaRPr lang="en-US" dirty="0"/>
          </a:p>
        </p:txBody>
      </p:sp>
      <p:sp>
        <p:nvSpPr>
          <p:cNvPr id="4" name="TextBox 3"/>
          <p:cNvSpPr txBox="1"/>
          <p:nvPr/>
        </p:nvSpPr>
        <p:spPr>
          <a:xfrm>
            <a:off x="533401" y="2971800"/>
            <a:ext cx="7315200" cy="1371600"/>
          </a:xfrm>
          <a:prstGeom prst="rect">
            <a:avLst/>
          </a:prstGeom>
          <a:solidFill>
            <a:schemeClr val="accent4">
              <a:lumMod val="20000"/>
              <a:lumOff val="80000"/>
              <a:alpha val="34000"/>
            </a:schemeClr>
          </a:solidFill>
        </p:spPr>
        <p:txBody>
          <a:bodyPr wrap="square" rtlCol="0">
            <a:spAutoFit/>
          </a:bodyPr>
          <a:lstStyle/>
          <a:p>
            <a:endParaRPr lang="en-US" dirty="0"/>
          </a:p>
        </p:txBody>
      </p:sp>
      <p:sp>
        <p:nvSpPr>
          <p:cNvPr id="5" name="TextBox 4"/>
          <p:cNvSpPr txBox="1"/>
          <p:nvPr/>
        </p:nvSpPr>
        <p:spPr>
          <a:xfrm>
            <a:off x="7772401" y="2286000"/>
            <a:ext cx="1295399" cy="2246769"/>
          </a:xfrm>
          <a:prstGeom prst="rect">
            <a:avLst/>
          </a:prstGeom>
          <a:solidFill>
            <a:srgbClr val="FFC000">
              <a:alpha val="51000"/>
            </a:srgbClr>
          </a:solidFill>
        </p:spPr>
        <p:txBody>
          <a:bodyPr wrap="square" rtlCol="0">
            <a:spAutoFit/>
          </a:bodyPr>
          <a:lstStyle/>
          <a:p>
            <a:r>
              <a:rPr lang="en-US" sz="1400" i="1" dirty="0" smtClean="0"/>
              <a:t>Although voluntary as this begins, sometimes state policies turn into mandates with future legislative action. </a:t>
            </a:r>
            <a:endParaRPr lang="en-US" sz="1400" i="1" dirty="0"/>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62800" y="125697"/>
            <a:ext cx="1600200" cy="862177"/>
          </a:xfrm>
          <a:prstGeom prst="rect">
            <a:avLst/>
          </a:prstGeom>
        </p:spPr>
      </p:pic>
    </p:spTree>
    <p:extLst>
      <p:ext uri="{BB962C8B-B14F-4D97-AF65-F5344CB8AC3E}">
        <p14:creationId xmlns:p14="http://schemas.microsoft.com/office/powerpoint/2010/main" val="306569708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286605"/>
            <a:ext cx="8092440" cy="1008796"/>
          </a:xfrm>
        </p:spPr>
        <p:txBody>
          <a:bodyPr>
            <a:normAutofit/>
          </a:bodyPr>
          <a:lstStyle/>
          <a:p>
            <a:r>
              <a:rPr lang="en-US" b="1" u="sng" dirty="0">
                <a:hlinkClick r:id="rId2" invalidUrl="https://www.legis.iowa.gov/legislation/BillBook?ga=87&amp;ba=HF 564"/>
              </a:rPr>
              <a:t>HF 564</a:t>
            </a:r>
            <a:r>
              <a:rPr lang="en-US" b="1" dirty="0"/>
              <a:t> Categorical </a:t>
            </a:r>
            <a:r>
              <a:rPr lang="en-US" b="1" dirty="0" smtClean="0"/>
              <a:t>Flexibility</a:t>
            </a:r>
            <a:endParaRPr lang="en-US" dirty="0"/>
          </a:p>
        </p:txBody>
      </p:sp>
      <p:sp>
        <p:nvSpPr>
          <p:cNvPr id="3" name="Content Placeholder 2"/>
          <p:cNvSpPr>
            <a:spLocks noGrp="1"/>
          </p:cNvSpPr>
          <p:nvPr>
            <p:ph idx="1"/>
          </p:nvPr>
        </p:nvSpPr>
        <p:spPr>
          <a:xfrm>
            <a:off x="457201" y="1828800"/>
            <a:ext cx="8229599" cy="5352194"/>
          </a:xfrm>
        </p:spPr>
        <p:txBody>
          <a:bodyPr>
            <a:normAutofit/>
          </a:bodyPr>
          <a:lstStyle/>
          <a:p>
            <a:pPr lvl="1"/>
            <a:r>
              <a:rPr lang="en-US" sz="1600" b="1" dirty="0"/>
              <a:t>PK </a:t>
            </a:r>
            <a:r>
              <a:rPr lang="en-US" sz="1600" b="1" dirty="0" smtClean="0"/>
              <a:t>expansion: </a:t>
            </a:r>
            <a:r>
              <a:rPr lang="en-US" sz="1600" dirty="0" smtClean="0"/>
              <a:t>translators</a:t>
            </a:r>
            <a:r>
              <a:rPr lang="en-US" sz="1600" dirty="0"/>
              <a:t>, safety equipment, snacks, playgrounds, </a:t>
            </a:r>
            <a:r>
              <a:rPr lang="en-US" sz="1600" dirty="0" smtClean="0"/>
              <a:t>and </a:t>
            </a:r>
            <a:r>
              <a:rPr lang="en-US" sz="1600" u="sng" dirty="0" smtClean="0"/>
              <a:t>anything </a:t>
            </a:r>
            <a:r>
              <a:rPr lang="en-US" sz="1600" u="sng" dirty="0"/>
              <a:t>necessary to meet quality preschool program </a:t>
            </a:r>
            <a:r>
              <a:rPr lang="en-US" sz="1600" u="sng" dirty="0" smtClean="0"/>
              <a:t>standards </a:t>
            </a:r>
            <a:r>
              <a:rPr lang="en-US" sz="1600" dirty="0" smtClean="0"/>
              <a:t>and for purposes that directly or indirectly impact benefit PK students.  The bill also allows </a:t>
            </a:r>
            <a:r>
              <a:rPr lang="en-US" sz="1600" dirty="0"/>
              <a:t>districts to offer PK to a younger or older child, if space and funding are available, including funding from another school district account or fund from which PK program expenditures are authorized by law, but the student isn’t counted for state funding purposes. </a:t>
            </a:r>
          </a:p>
          <a:p>
            <a:pPr lvl="1"/>
            <a:r>
              <a:rPr lang="en-US" sz="1600" b="1" dirty="0" smtClean="0"/>
              <a:t>PD expansion:</a:t>
            </a:r>
            <a:r>
              <a:rPr lang="en-US" sz="1600" dirty="0" smtClean="0"/>
              <a:t> assessment </a:t>
            </a:r>
            <a:r>
              <a:rPr lang="en-US" sz="1600" dirty="0"/>
              <a:t>costs to comply with state </a:t>
            </a:r>
            <a:r>
              <a:rPr lang="en-US" sz="1600" dirty="0" smtClean="0"/>
              <a:t>requirement if PD is included, </a:t>
            </a:r>
            <a:r>
              <a:rPr lang="en-US" sz="1600" dirty="0"/>
              <a:t>textbooks/instructional materials if PD is included (beware of </a:t>
            </a:r>
            <a:r>
              <a:rPr lang="en-US" sz="1600" dirty="0" smtClean="0"/>
              <a:t>charging </a:t>
            </a:r>
            <a:r>
              <a:rPr lang="en-US" sz="1600" dirty="0"/>
              <a:t>students fees and also using PD), mentoring and </a:t>
            </a:r>
            <a:r>
              <a:rPr lang="en-US" sz="1600" dirty="0" smtClean="0"/>
              <a:t>induction </a:t>
            </a:r>
            <a:r>
              <a:rPr lang="en-US" sz="1600" dirty="0"/>
              <a:t>(added in the Ed </a:t>
            </a:r>
            <a:r>
              <a:rPr lang="en-US" sz="1600" dirty="0" err="1"/>
              <a:t>Approps</a:t>
            </a:r>
            <a:r>
              <a:rPr lang="en-US" sz="1600" dirty="0"/>
              <a:t> </a:t>
            </a:r>
            <a:r>
              <a:rPr lang="en-US" sz="1600" dirty="0" smtClean="0"/>
              <a:t>bill.) The bill also </a:t>
            </a:r>
            <a:r>
              <a:rPr lang="en-US" sz="1600" dirty="0"/>
              <a:t>prohibits DE from requiring a certain percentage of PD funds to be spent on Iowa Core implementation. </a:t>
            </a:r>
          </a:p>
          <a:p>
            <a:pPr lvl="1"/>
            <a:r>
              <a:rPr lang="en-US" sz="1600" b="1" dirty="0" err="1" smtClean="0"/>
              <a:t>DoP</a:t>
            </a:r>
            <a:r>
              <a:rPr lang="en-US" sz="1600" b="1" dirty="0" smtClean="0"/>
              <a:t>/At-risk Expansion: </a:t>
            </a:r>
            <a:r>
              <a:rPr lang="en-US" sz="1600" dirty="0" smtClean="0"/>
              <a:t>Adds </a:t>
            </a:r>
            <a:r>
              <a:rPr lang="en-US" sz="1600" dirty="0"/>
              <a:t>counselors to list of staff whose time may be prorated for providing services to at-risk/dropout prevention eligible students, allows DOP funds to be spent on </a:t>
            </a:r>
            <a:r>
              <a:rPr lang="en-US" sz="1600" u="sng" dirty="0"/>
              <a:t>grade level</a:t>
            </a:r>
            <a:r>
              <a:rPr lang="en-US" sz="1600" dirty="0"/>
              <a:t>, school wide or district wide prevention that serves students not necessarily eligible for </a:t>
            </a:r>
            <a:r>
              <a:rPr lang="en-US" sz="1600" dirty="0" err="1" smtClean="0"/>
              <a:t>DoP</a:t>
            </a:r>
            <a:r>
              <a:rPr lang="en-US" sz="1600" dirty="0" smtClean="0"/>
              <a:t> and eliminates the 5% cap for those services, </a:t>
            </a:r>
            <a:r>
              <a:rPr lang="en-US" sz="1600" dirty="0"/>
              <a:t>gives the district authority to designate the amount of time/salary/benefits for each such prorated staff position </a:t>
            </a:r>
            <a:r>
              <a:rPr lang="en-US" sz="1600" dirty="0" smtClean="0"/>
              <a:t>as </a:t>
            </a:r>
            <a:r>
              <a:rPr lang="en-US" sz="1600" dirty="0"/>
              <a:t>part of the program plan submitted to DE.</a:t>
            </a:r>
          </a:p>
          <a:p>
            <a:pPr lvl="1"/>
            <a:r>
              <a:rPr lang="en-US" sz="1600" b="1" dirty="0" smtClean="0"/>
              <a:t>Safety Equipment:  </a:t>
            </a:r>
            <a:r>
              <a:rPr lang="en-US" sz="1600" dirty="0" smtClean="0"/>
              <a:t>allows a General Fund transfer </a:t>
            </a:r>
            <a:r>
              <a:rPr lang="en-US" sz="1600" dirty="0"/>
              <a:t>to </a:t>
            </a:r>
            <a:r>
              <a:rPr lang="en-US" sz="1600" dirty="0" smtClean="0"/>
              <a:t>the Student </a:t>
            </a:r>
            <a:r>
              <a:rPr lang="en-US" sz="1600" dirty="0"/>
              <a:t>A</a:t>
            </a:r>
            <a:r>
              <a:rPr lang="en-US" sz="1600" dirty="0" smtClean="0"/>
              <a:t>ctivity </a:t>
            </a:r>
            <a:r>
              <a:rPr lang="en-US" sz="1600" dirty="0"/>
              <a:t>F</a:t>
            </a:r>
            <a:r>
              <a:rPr lang="en-US" sz="1600" dirty="0" smtClean="0"/>
              <a:t>und </a:t>
            </a:r>
            <a:r>
              <a:rPr lang="en-US" sz="1600" dirty="0"/>
              <a:t>for safety equipment </a:t>
            </a:r>
            <a:r>
              <a:rPr lang="en-US" sz="1600" dirty="0" smtClean="0"/>
              <a:t>required for extracurricular contests (retroactive to FY 2017)</a:t>
            </a:r>
            <a:endParaRPr lang="en-US" sz="1600" dirty="0"/>
          </a:p>
        </p:txBody>
      </p:sp>
      <p:sp>
        <p:nvSpPr>
          <p:cNvPr id="4" name="TextBox 3"/>
          <p:cNvSpPr txBox="1"/>
          <p:nvPr/>
        </p:nvSpPr>
        <p:spPr>
          <a:xfrm>
            <a:off x="6847367" y="1309578"/>
            <a:ext cx="1828800" cy="381000"/>
          </a:xfrm>
          <a:prstGeom prst="rect">
            <a:avLst/>
          </a:prstGeom>
          <a:noFill/>
        </p:spPr>
        <p:txBody>
          <a:bodyPr wrap="square" rtlCol="0">
            <a:spAutoFit/>
          </a:bodyPr>
          <a:lstStyle/>
          <a:p>
            <a:r>
              <a:rPr lang="en-US" dirty="0" smtClean="0"/>
              <a:t>Signed 5/11/17</a:t>
            </a:r>
            <a:endParaRPr lang="en-US" dirty="0"/>
          </a:p>
        </p:txBody>
      </p:sp>
    </p:spTree>
    <p:extLst>
      <p:ext uri="{BB962C8B-B14F-4D97-AF65-F5344CB8AC3E}">
        <p14:creationId xmlns:p14="http://schemas.microsoft.com/office/powerpoint/2010/main" val="138196866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286605"/>
            <a:ext cx="8092440" cy="1008796"/>
          </a:xfrm>
        </p:spPr>
        <p:txBody>
          <a:bodyPr>
            <a:normAutofit/>
          </a:bodyPr>
          <a:lstStyle/>
          <a:p>
            <a:r>
              <a:rPr lang="en-US" b="1" u="sng" dirty="0">
                <a:hlinkClick r:id="rId2" invalidUrl="https://www.legis.iowa.gov/legislation/BillBook?ga=87&amp;ba=HF 564"/>
              </a:rPr>
              <a:t>HF 564</a:t>
            </a:r>
            <a:r>
              <a:rPr lang="en-US" b="1" dirty="0"/>
              <a:t> Categorical </a:t>
            </a:r>
            <a:r>
              <a:rPr lang="en-US" b="1" dirty="0" smtClean="0"/>
              <a:t>Flexibility</a:t>
            </a:r>
            <a:endParaRPr lang="en-US" dirty="0"/>
          </a:p>
        </p:txBody>
      </p:sp>
      <p:sp>
        <p:nvSpPr>
          <p:cNvPr id="3" name="Content Placeholder 2"/>
          <p:cNvSpPr>
            <a:spLocks noGrp="1"/>
          </p:cNvSpPr>
          <p:nvPr>
            <p:ph idx="1"/>
          </p:nvPr>
        </p:nvSpPr>
        <p:spPr>
          <a:xfrm>
            <a:off x="533400" y="1905000"/>
            <a:ext cx="8229599" cy="4724400"/>
          </a:xfrm>
        </p:spPr>
        <p:txBody>
          <a:bodyPr>
            <a:normAutofit/>
          </a:bodyPr>
          <a:lstStyle/>
          <a:p>
            <a:pPr lvl="1"/>
            <a:r>
              <a:rPr lang="en-US" b="1" dirty="0" smtClean="0"/>
              <a:t>District Authority: </a:t>
            </a:r>
            <a:r>
              <a:rPr lang="en-US" dirty="0" smtClean="0"/>
              <a:t>Directs DE to </a:t>
            </a:r>
            <a:r>
              <a:rPr lang="en-US" dirty="0"/>
              <a:t>defer to local decision making in areas of TSS, PD, Early intervention/class </a:t>
            </a:r>
            <a:r>
              <a:rPr lang="en-US" dirty="0" smtClean="0"/>
              <a:t>size student supplements.  The bill prohibits DE guidance  that:</a:t>
            </a:r>
          </a:p>
          <a:p>
            <a:pPr lvl="2"/>
            <a:r>
              <a:rPr lang="en-US" sz="2000" dirty="0" smtClean="0"/>
              <a:t>Is inconsistent </a:t>
            </a:r>
            <a:r>
              <a:rPr lang="en-US" sz="2000" dirty="0"/>
              <a:t>with any </a:t>
            </a:r>
            <a:r>
              <a:rPr lang="en-US" sz="2000" dirty="0" smtClean="0"/>
              <a:t>statute</a:t>
            </a:r>
            <a:r>
              <a:rPr lang="en-US" sz="2000" dirty="0"/>
              <a:t>, rule, or other legal authority or </a:t>
            </a:r>
            <a:endParaRPr lang="en-US" sz="2000" dirty="0" smtClean="0"/>
          </a:p>
          <a:p>
            <a:pPr lvl="2"/>
            <a:r>
              <a:rPr lang="en-US" sz="2000" dirty="0" smtClean="0"/>
              <a:t>Imposes any </a:t>
            </a:r>
            <a:r>
              <a:rPr lang="en-US" sz="2000" dirty="0"/>
              <a:t>legally binding obligations or duties upon any person </a:t>
            </a:r>
          </a:p>
          <a:p>
            <a:pPr lvl="2"/>
            <a:r>
              <a:rPr lang="en-US" sz="2000" dirty="0" smtClean="0"/>
              <a:t>Unless such </a:t>
            </a:r>
            <a:r>
              <a:rPr lang="en-US" sz="2000" dirty="0"/>
              <a:t>legally binding obligations or duties are </a:t>
            </a:r>
            <a:r>
              <a:rPr lang="en-US" sz="2000" dirty="0" smtClean="0"/>
              <a:t>required </a:t>
            </a:r>
            <a:r>
              <a:rPr lang="en-US" sz="2000" dirty="0"/>
              <a:t>or reasonably implied by any statute, rule, or other </a:t>
            </a:r>
            <a:r>
              <a:rPr lang="en-US" sz="2000" dirty="0" smtClean="0"/>
              <a:t>legal authority.</a:t>
            </a:r>
          </a:p>
          <a:p>
            <a:pPr lvl="1"/>
            <a:r>
              <a:rPr lang="en-US" sz="2000" dirty="0" smtClean="0"/>
              <a:t>Guidance </a:t>
            </a:r>
            <a:r>
              <a:rPr lang="en-US" sz="2000" dirty="0"/>
              <a:t>issued in violation of this paragraph “b” </a:t>
            </a:r>
            <a:r>
              <a:rPr lang="en-US" sz="2000" dirty="0" smtClean="0"/>
              <a:t>shall </a:t>
            </a:r>
            <a:r>
              <a:rPr lang="en-US" sz="2000" dirty="0"/>
              <a:t>not be deemed to be legally binding.</a:t>
            </a:r>
            <a:endParaRPr lang="en-US" sz="2000" dirty="0" smtClean="0"/>
          </a:p>
          <a:p>
            <a:pPr lvl="1"/>
            <a:r>
              <a:rPr lang="en-US" sz="2000" dirty="0" smtClean="0"/>
              <a:t>Please note: PPEL </a:t>
            </a:r>
            <a:r>
              <a:rPr lang="en-US" sz="2000" dirty="0"/>
              <a:t>flexibility for transportation equipment repair was </a:t>
            </a:r>
            <a:r>
              <a:rPr lang="en-US" sz="2000" dirty="0">
                <a:solidFill>
                  <a:srgbClr val="FF0000"/>
                </a:solidFill>
              </a:rPr>
              <a:t>deleted</a:t>
            </a:r>
            <a:r>
              <a:rPr lang="en-US" sz="2000" dirty="0"/>
              <a:t> by Senate (House version had repealed the $2,500 threshold for use of PPEL to repair transportation equipment)</a:t>
            </a:r>
          </a:p>
          <a:p>
            <a:pPr lvl="1"/>
            <a:endParaRPr lang="en-US" dirty="0"/>
          </a:p>
        </p:txBody>
      </p:sp>
      <p:sp>
        <p:nvSpPr>
          <p:cNvPr id="4" name="TextBox 3"/>
          <p:cNvSpPr txBox="1"/>
          <p:nvPr/>
        </p:nvSpPr>
        <p:spPr>
          <a:xfrm>
            <a:off x="6781800" y="1295401"/>
            <a:ext cx="1828800" cy="381000"/>
          </a:xfrm>
          <a:prstGeom prst="rect">
            <a:avLst/>
          </a:prstGeom>
          <a:noFill/>
        </p:spPr>
        <p:txBody>
          <a:bodyPr wrap="square" rtlCol="0">
            <a:spAutoFit/>
          </a:bodyPr>
          <a:lstStyle/>
          <a:p>
            <a:r>
              <a:rPr lang="en-US" dirty="0" smtClean="0"/>
              <a:t>Signed 5/11/17</a:t>
            </a:r>
            <a:endParaRPr lang="en-US" dirty="0"/>
          </a:p>
        </p:txBody>
      </p:sp>
    </p:spTree>
    <p:extLst>
      <p:ext uri="{BB962C8B-B14F-4D97-AF65-F5344CB8AC3E}">
        <p14:creationId xmlns:p14="http://schemas.microsoft.com/office/powerpoint/2010/main" val="1277116873"/>
      </p:ext>
    </p:extLst>
  </p:cSld>
  <p:clrMapOvr>
    <a:masterClrMapping/>
  </p:clrMapOvr>
  <p:timing>
    <p:tnLst>
      <p:par>
        <p:cTn id="1" dur="indefinite" restart="never" nodeType="tmRoot"/>
      </p:par>
    </p:tnLst>
  </p:timing>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ISFIS PPT Template 7.2014</Template>
  <TotalTime>22720</TotalTime>
  <Words>2378</Words>
  <Application>Microsoft Macintosh PowerPoint</Application>
  <PresentationFormat>On-screen Show (4:3)</PresentationFormat>
  <Paragraphs>144</Paragraphs>
  <Slides>20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Calibri</vt:lpstr>
      <vt:lpstr>Calibri Light</vt:lpstr>
      <vt:lpstr>Georgia</vt:lpstr>
      <vt:lpstr>Arial</vt:lpstr>
      <vt:lpstr>Retrospect</vt:lpstr>
      <vt:lpstr>PowerPoint Presentation</vt:lpstr>
      <vt:lpstr>RSAI Capitol Recap of the 2017 Session</vt:lpstr>
      <vt:lpstr>The budget</vt:lpstr>
      <vt:lpstr>HF 642 Education  Appropriations https://www.legis.iowa.gov/docs/publications/NOBA/857483.pdf </vt:lpstr>
      <vt:lpstr>FY17 Programs not funded for FY18:</vt:lpstr>
      <vt:lpstr>Policies worthy of mention: </vt:lpstr>
      <vt:lpstr>SF 274 Governor’s  Computer Science Initiative</vt:lpstr>
      <vt:lpstr>HF 564 Categorical Flexibility</vt:lpstr>
      <vt:lpstr>HF 564 Categorical Flexibility</vt:lpstr>
      <vt:lpstr>HF 565 Education Super  Flex Account</vt:lpstr>
      <vt:lpstr>HF 573 Home Rule</vt:lpstr>
      <vt:lpstr>SF 240 Assessments</vt:lpstr>
      <vt:lpstr>Chapter 20 Subjects of Bargaining HF 291</vt:lpstr>
      <vt:lpstr>School Elections HF 566</vt:lpstr>
      <vt:lpstr>2017 ISFIS Conference  Exploring the Opportunities</vt:lpstr>
      <vt:lpstr>HF 230 SAVE Extension </vt:lpstr>
      <vt:lpstr>SF 455 Formula and Transportation Equality </vt:lpstr>
      <vt:lpstr>School Choice Looming</vt:lpstr>
      <vt:lpstr>Student Inequities Remaining</vt:lpstr>
      <vt:lpstr>Questions or Comments?</vt:lpstr>
    </vt:vector>
  </TitlesOfParts>
  <Company>HP</Company>
  <LinksUpToDate>false</LinksUpToDate>
  <SharedDoc>false</SharedDoc>
  <HyperlinksChanged>false</HyperlinksChanged>
  <AppVersion>15.0034</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Webinar Title</dc:title>
  <dc:creator>Susie</dc:creator>
  <cp:lastModifiedBy>James Passick</cp:lastModifiedBy>
  <cp:revision>1898</cp:revision>
  <cp:lastPrinted>2017-04-20T18:35:01Z</cp:lastPrinted>
  <dcterms:created xsi:type="dcterms:W3CDTF">2014-07-14T21:17:36Z</dcterms:created>
  <dcterms:modified xsi:type="dcterms:W3CDTF">2017-05-18T18:24:09Z</dcterms:modified>
</cp:coreProperties>
</file>