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6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Picture 36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2A542F97-74C9-4747-AF1F-F7F629819E90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SurfCFCC</a:t>
            </a:r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Secure Wireless Access</a:t>
            </a:r>
          </a:p>
          <a:p>
            <a:pPr algn="ctr"/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</a:t>
            </a:r>
          </a:p>
          <a:p>
            <a:pPr algn="ctr"/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Students, Faculty, and Staff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Access Control Lists by Role</a:t>
            </a:r>
          </a:p>
        </p:txBody>
      </p:sp>
      <p:pic>
        <p:nvPicPr>
          <p:cNvPr id="70" name="Picture 69"/>
          <p:cNvPicPr/>
          <p:nvPr/>
        </p:nvPicPr>
        <p:blipFill>
          <a:blip r:embed="rId2"/>
          <a:stretch/>
        </p:blipFill>
        <p:spPr>
          <a:xfrm>
            <a:off x="2022840" y="1768320"/>
            <a:ext cx="6032880" cy="438444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/>
        </p:blipFill>
        <p:spPr>
          <a:xfrm>
            <a:off x="1097280" y="1371600"/>
            <a:ext cx="7969320" cy="5791680"/>
          </a:xfrm>
          <a:prstGeom prst="rect">
            <a:avLst/>
          </a:prstGeom>
          <a:ln>
            <a:noFill/>
          </a:ln>
        </p:spPr>
      </p:pic>
      <p:sp>
        <p:nvSpPr>
          <p:cNvPr id="72" name="CustomShape 2"/>
          <p:cNvSpPr/>
          <p:nvPr/>
        </p:nvSpPr>
        <p:spPr>
          <a:xfrm>
            <a:off x="6126480" y="4389120"/>
            <a:ext cx="3017520" cy="146160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" name="TextShape 3"/>
          <p:cNvSpPr txBox="1"/>
          <p:nvPr/>
        </p:nvSpPr>
        <p:spPr>
          <a:xfrm>
            <a:off x="6217920" y="4480560"/>
            <a:ext cx="2848680" cy="119066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These roles are defined on the controller and correspond to the Enforcement Profiles in Radius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Sample Employee Role</a:t>
            </a:r>
          </a:p>
        </p:txBody>
      </p:sp>
      <p:pic>
        <p:nvPicPr>
          <p:cNvPr id="75" name="Picture 74"/>
          <p:cNvPicPr/>
          <p:nvPr/>
        </p:nvPicPr>
        <p:blipFill>
          <a:blip r:embed="rId2"/>
          <a:stretch/>
        </p:blipFill>
        <p:spPr>
          <a:xfrm>
            <a:off x="126360" y="1343160"/>
            <a:ext cx="9827640" cy="506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ACLs for Employee Role</a:t>
            </a:r>
          </a:p>
        </p:txBody>
      </p:sp>
      <p:pic>
        <p:nvPicPr>
          <p:cNvPr id="77" name="Picture 76"/>
          <p:cNvPicPr/>
          <p:nvPr/>
        </p:nvPicPr>
        <p:blipFill>
          <a:blip r:embed="rId2"/>
          <a:stretch/>
        </p:blipFill>
        <p:spPr>
          <a:xfrm>
            <a:off x="1034280" y="2330280"/>
            <a:ext cx="8009640" cy="326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We are Providing</a:t>
            </a:r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Wireless is now considered part of our production network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SurfCFCC SSID is present on all 4 campuses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Anyone who logs on to wireless can expect the same access as they have on the wired network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Technologies Used</a:t>
            </a:r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Aruba for Wi-Fi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Controller based (one per campus)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Aruba ClearPass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RADIUS Server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Active Directory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Users and Groups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Network Concept</a:t>
            </a:r>
          </a:p>
        </p:txBody>
      </p:sp>
      <p:sp>
        <p:nvSpPr>
          <p:cNvPr id="46" name="CustomShape 2"/>
          <p:cNvSpPr/>
          <p:nvPr/>
        </p:nvSpPr>
        <p:spPr>
          <a:xfrm>
            <a:off x="3657600" y="2286000"/>
            <a:ext cx="1554480" cy="731520"/>
          </a:xfrm>
          <a:prstGeom prst="rect">
            <a:avLst/>
          </a:prstGeom>
          <a:solidFill>
            <a:srgbClr val="729FC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Controller</a:t>
            </a:r>
          </a:p>
        </p:txBody>
      </p:sp>
      <p:sp>
        <p:nvSpPr>
          <p:cNvPr id="47" name="CustomShape 3"/>
          <p:cNvSpPr/>
          <p:nvPr/>
        </p:nvSpPr>
        <p:spPr>
          <a:xfrm>
            <a:off x="3657600" y="3749040"/>
            <a:ext cx="1554480" cy="731520"/>
          </a:xfrm>
          <a:prstGeom prst="rect">
            <a:avLst/>
          </a:prstGeom>
          <a:solidFill>
            <a:srgbClr val="729FC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RADIUS</a:t>
            </a:r>
          </a:p>
        </p:txBody>
      </p:sp>
      <p:sp>
        <p:nvSpPr>
          <p:cNvPr id="48" name="CustomShape 4"/>
          <p:cNvSpPr/>
          <p:nvPr/>
        </p:nvSpPr>
        <p:spPr>
          <a:xfrm>
            <a:off x="3657600" y="5303520"/>
            <a:ext cx="1554480" cy="731520"/>
          </a:xfrm>
          <a:prstGeom prst="rect">
            <a:avLst/>
          </a:prstGeom>
          <a:solidFill>
            <a:srgbClr val="729FC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Active</a:t>
            </a:r>
          </a:p>
          <a:p>
            <a:pPr algn="ctr"/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Directory</a:t>
            </a:r>
          </a:p>
        </p:txBody>
      </p:sp>
      <p:sp>
        <p:nvSpPr>
          <p:cNvPr id="49" name="CustomShape 5"/>
          <p:cNvSpPr/>
          <p:nvPr/>
        </p:nvSpPr>
        <p:spPr>
          <a:xfrm>
            <a:off x="640080" y="2432880"/>
            <a:ext cx="548640" cy="457200"/>
          </a:xfrm>
          <a:custGeom>
            <a:avLst/>
            <a:gdLst/>
            <a:ahLst/>
            <a:cxnLst/>
            <a:rect l="0" t="0" r="r" b="b"/>
            <a:pathLst>
              <a:path w="1525" h="1272">
                <a:moveTo>
                  <a:pt x="762" y="0"/>
                </a:moveTo>
                <a:lnTo>
                  <a:pt x="1524" y="1271"/>
                </a:lnTo>
                <a:lnTo>
                  <a:pt x="0" y="1271"/>
                </a:lnTo>
                <a:lnTo>
                  <a:pt x="762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</a:t>
            </a:r>
          </a:p>
        </p:txBody>
      </p:sp>
      <p:sp>
        <p:nvSpPr>
          <p:cNvPr id="50" name="CustomShape 6"/>
          <p:cNvSpPr/>
          <p:nvPr/>
        </p:nvSpPr>
        <p:spPr>
          <a:xfrm>
            <a:off x="7498080" y="1828800"/>
            <a:ext cx="2286000" cy="1645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930" y="7160"/>
                </a:moveTo>
                <a:cubicBezTo>
                  <a:pt x="1530" y="4490"/>
                  <a:pt x="3400" y="1970"/>
                  <a:pt x="5270" y="1970"/>
                </a:cubicBezTo>
                <a:cubicBezTo>
                  <a:pt x="5860" y="1950"/>
                  <a:pt x="6470" y="2210"/>
                  <a:pt x="6970" y="2600"/>
                </a:cubicBezTo>
                <a:cubicBezTo>
                  <a:pt x="7450" y="1390"/>
                  <a:pt x="8340" y="650"/>
                  <a:pt x="9340" y="650"/>
                </a:cubicBezTo>
                <a:cubicBezTo>
                  <a:pt x="10004" y="690"/>
                  <a:pt x="10710" y="1050"/>
                  <a:pt x="11210" y="1700"/>
                </a:cubicBezTo>
                <a:cubicBezTo>
                  <a:pt x="11570" y="630"/>
                  <a:pt x="12330" y="0"/>
                  <a:pt x="13150" y="0"/>
                </a:cubicBezTo>
                <a:cubicBezTo>
                  <a:pt x="13840" y="0"/>
                  <a:pt x="14470" y="460"/>
                  <a:pt x="14870" y="1160"/>
                </a:cubicBezTo>
                <a:cubicBezTo>
                  <a:pt x="15330" y="440"/>
                  <a:pt x="16020" y="0"/>
                  <a:pt x="16740" y="0"/>
                </a:cubicBezTo>
                <a:cubicBezTo>
                  <a:pt x="17910" y="0"/>
                  <a:pt x="18900" y="1130"/>
                  <a:pt x="19110" y="2710"/>
                </a:cubicBezTo>
                <a:cubicBezTo>
                  <a:pt x="20240" y="3150"/>
                  <a:pt x="21060" y="4580"/>
                  <a:pt x="21060" y="6220"/>
                </a:cubicBezTo>
                <a:cubicBezTo>
                  <a:pt x="21060" y="6720"/>
                  <a:pt x="21000" y="7200"/>
                  <a:pt x="20830" y="7660"/>
                </a:cubicBezTo>
                <a:cubicBezTo>
                  <a:pt x="21310" y="8460"/>
                  <a:pt x="21600" y="9450"/>
                  <a:pt x="21600" y="10460"/>
                </a:cubicBezTo>
                <a:cubicBezTo>
                  <a:pt x="21600" y="12750"/>
                  <a:pt x="20310" y="14680"/>
                  <a:pt x="18650" y="15010"/>
                </a:cubicBezTo>
                <a:cubicBezTo>
                  <a:pt x="18650" y="17200"/>
                  <a:pt x="17370" y="18920"/>
                  <a:pt x="15770" y="18920"/>
                </a:cubicBezTo>
                <a:cubicBezTo>
                  <a:pt x="15220" y="18920"/>
                  <a:pt x="14700" y="18710"/>
                  <a:pt x="14240" y="18310"/>
                </a:cubicBezTo>
                <a:cubicBezTo>
                  <a:pt x="13820" y="20240"/>
                  <a:pt x="12490" y="21600"/>
                  <a:pt x="11000" y="21600"/>
                </a:cubicBezTo>
                <a:cubicBezTo>
                  <a:pt x="9890" y="21600"/>
                  <a:pt x="8840" y="20790"/>
                  <a:pt x="8210" y="19510"/>
                </a:cubicBezTo>
                <a:cubicBezTo>
                  <a:pt x="7620" y="20000"/>
                  <a:pt x="7930" y="20290"/>
                  <a:pt x="6240" y="20290"/>
                </a:cubicBezTo>
                <a:cubicBezTo>
                  <a:pt x="4850" y="20290"/>
                  <a:pt x="3570" y="19280"/>
                  <a:pt x="2900" y="17640"/>
                </a:cubicBezTo>
                <a:cubicBezTo>
                  <a:pt x="1300" y="17600"/>
                  <a:pt x="480" y="16300"/>
                  <a:pt x="480" y="14660"/>
                </a:cubicBezTo>
                <a:cubicBezTo>
                  <a:pt x="480" y="13900"/>
                  <a:pt x="690" y="13210"/>
                  <a:pt x="1070" y="12640"/>
                </a:cubicBezTo>
                <a:cubicBezTo>
                  <a:pt x="380" y="12160"/>
                  <a:pt x="0" y="11210"/>
                  <a:pt x="0" y="10120"/>
                </a:cubicBezTo>
                <a:cubicBezTo>
                  <a:pt x="0" y="8590"/>
                  <a:pt x="840" y="7330"/>
                  <a:pt x="1930" y="7160"/>
                </a:cubicBezTo>
                <a:close/>
                <a:moveTo>
                  <a:pt x="1930" y="7160"/>
                </a:moveTo>
                <a:cubicBezTo>
                  <a:pt x="1950" y="7410"/>
                  <a:pt x="2040" y="7690"/>
                  <a:pt x="2090" y="7920"/>
                </a:cubicBezTo>
                <a:moveTo>
                  <a:pt x="6970" y="2600"/>
                </a:moveTo>
                <a:cubicBezTo>
                  <a:pt x="7200" y="2790"/>
                  <a:pt x="7480" y="3050"/>
                  <a:pt x="7670" y="3310"/>
                </a:cubicBezTo>
                <a:moveTo>
                  <a:pt x="11210" y="1700"/>
                </a:moveTo>
                <a:cubicBezTo>
                  <a:pt x="11130" y="1910"/>
                  <a:pt x="11080" y="2160"/>
                  <a:pt x="11030" y="2400"/>
                </a:cubicBezTo>
                <a:moveTo>
                  <a:pt x="14870" y="1160"/>
                </a:moveTo>
                <a:cubicBezTo>
                  <a:pt x="14720" y="1400"/>
                  <a:pt x="14640" y="1720"/>
                  <a:pt x="14540" y="2010"/>
                </a:cubicBezTo>
                <a:moveTo>
                  <a:pt x="19110" y="2710"/>
                </a:moveTo>
                <a:cubicBezTo>
                  <a:pt x="19130" y="2890"/>
                  <a:pt x="19230" y="3290"/>
                  <a:pt x="19190" y="3380"/>
                </a:cubicBezTo>
                <a:moveTo>
                  <a:pt x="20830" y="7660"/>
                </a:moveTo>
                <a:cubicBezTo>
                  <a:pt x="20660" y="8170"/>
                  <a:pt x="20430" y="8620"/>
                  <a:pt x="20110" y="8990"/>
                </a:cubicBezTo>
                <a:moveTo>
                  <a:pt x="18660" y="15010"/>
                </a:moveTo>
                <a:cubicBezTo>
                  <a:pt x="18740" y="14200"/>
                  <a:pt x="18280" y="12200"/>
                  <a:pt x="17000" y="11450"/>
                </a:cubicBezTo>
                <a:moveTo>
                  <a:pt x="14240" y="18310"/>
                </a:moveTo>
                <a:cubicBezTo>
                  <a:pt x="14320" y="17980"/>
                  <a:pt x="14350" y="17680"/>
                  <a:pt x="14370" y="17360"/>
                </a:cubicBezTo>
                <a:moveTo>
                  <a:pt x="8220" y="19510"/>
                </a:moveTo>
                <a:cubicBezTo>
                  <a:pt x="8060" y="19250"/>
                  <a:pt x="7960" y="18950"/>
                  <a:pt x="7860" y="18640"/>
                </a:cubicBezTo>
                <a:moveTo>
                  <a:pt x="2900" y="17640"/>
                </a:moveTo>
                <a:cubicBezTo>
                  <a:pt x="3090" y="17600"/>
                  <a:pt x="3280" y="17540"/>
                  <a:pt x="3460" y="17450"/>
                </a:cubicBezTo>
                <a:moveTo>
                  <a:pt x="1070" y="12640"/>
                </a:moveTo>
                <a:cubicBezTo>
                  <a:pt x="1400" y="12900"/>
                  <a:pt x="1780" y="13130"/>
                  <a:pt x="2330" y="13040"/>
                </a:cubicBez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LAN</a:t>
            </a:r>
          </a:p>
        </p:txBody>
      </p:sp>
      <p:cxnSp>
        <p:nvCxnSpPr>
          <p:cNvPr id="51" name="Line 7"/>
          <p:cNvCxnSpPr>
            <a:stCxn id="49" idx="5"/>
            <a:endCxn id="46" idx="1"/>
          </p:cNvCxnSpPr>
          <p:nvPr/>
        </p:nvCxnSpPr>
        <p:spPr>
          <a:xfrm flipV="1">
            <a:off x="1051560" y="2651760"/>
            <a:ext cx="2606400" cy="10080"/>
          </a:xfrm>
          <a:prstGeom prst="straightConnector1">
            <a:avLst/>
          </a:prstGeom>
          <a:ln>
            <a:solidFill>
              <a:srgbClr val="000000"/>
            </a:solidFill>
            <a:headEnd type="triangle" w="med" len="med"/>
            <a:tailEnd type="triangle" w="med" len="med"/>
          </a:ln>
        </p:spPr>
      </p:cxnSp>
      <p:cxnSp>
        <p:nvCxnSpPr>
          <p:cNvPr id="52" name="Line 8"/>
          <p:cNvCxnSpPr>
            <a:stCxn id="46" idx="2"/>
            <a:endCxn id="47" idx="0"/>
          </p:cNvCxnSpPr>
          <p:nvPr/>
        </p:nvCxnSpPr>
        <p:spPr>
          <a:xfrm>
            <a:off x="4434840" y="3017520"/>
            <a:ext cx="360" cy="731880"/>
          </a:xfrm>
          <a:prstGeom prst="straightConnector1">
            <a:avLst/>
          </a:prstGeom>
          <a:ln w="12600">
            <a:solidFill>
              <a:srgbClr val="355E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3" name="Line 9"/>
          <p:cNvCxnSpPr>
            <a:stCxn id="47" idx="2"/>
            <a:endCxn id="48" idx="0"/>
          </p:cNvCxnSpPr>
          <p:nvPr/>
        </p:nvCxnSpPr>
        <p:spPr>
          <a:xfrm>
            <a:off x="4434840" y="4480560"/>
            <a:ext cx="360" cy="823320"/>
          </a:xfrm>
          <a:prstGeom prst="straightConnector1">
            <a:avLst/>
          </a:prstGeom>
          <a:ln w="12600">
            <a:solidFill>
              <a:srgbClr val="355E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4" name="Line 10"/>
          <p:cNvCxnSpPr>
            <a:stCxn id="46" idx="3"/>
            <a:endCxn id="50" idx="1"/>
          </p:cNvCxnSpPr>
          <p:nvPr/>
        </p:nvCxnSpPr>
        <p:spPr>
          <a:xfrm>
            <a:off x="5212080" y="2651760"/>
            <a:ext cx="2286360" cy="360"/>
          </a:xfrm>
          <a:prstGeom prst="straightConnector1">
            <a:avLst/>
          </a:prstGeom>
          <a:ln w="12600">
            <a:solidFill>
              <a:srgbClr val="000000"/>
            </a:solidFill>
            <a:custDash>
              <a:ds d="500000" sp="300000"/>
            </a:custDash>
            <a:round/>
            <a:headEnd type="triangle" w="med" len="med"/>
            <a:tailEnd type="triangle" w="med" len="med"/>
          </a:ln>
        </p:spPr>
      </p:cxnSp>
      <p:sp>
        <p:nvSpPr>
          <p:cNvPr id="55" name="TextShape 11"/>
          <p:cNvSpPr txBox="1"/>
          <p:nvPr/>
        </p:nvSpPr>
        <p:spPr>
          <a:xfrm>
            <a:off x="1667880" y="4572000"/>
            <a:ext cx="2779200" cy="60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 Authentication Request</a:t>
            </a:r>
          </a:p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 Response</a:t>
            </a:r>
          </a:p>
        </p:txBody>
      </p:sp>
      <p:sp>
        <p:nvSpPr>
          <p:cNvPr id="56" name="TextShape 12"/>
          <p:cNvSpPr txBox="1"/>
          <p:nvPr/>
        </p:nvSpPr>
        <p:spPr>
          <a:xfrm>
            <a:off x="1188720" y="2250720"/>
            <a:ext cx="2449800" cy="85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1. Client Authenticates</a:t>
            </a:r>
          </a:p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to Controller</a:t>
            </a:r>
          </a:p>
        </p:txBody>
      </p:sp>
      <p:sp>
        <p:nvSpPr>
          <p:cNvPr id="57" name="TextShape 13"/>
          <p:cNvSpPr txBox="1"/>
          <p:nvPr/>
        </p:nvSpPr>
        <p:spPr>
          <a:xfrm>
            <a:off x="5305680" y="2250720"/>
            <a:ext cx="2006640" cy="1114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 VLAN assigned</a:t>
            </a:r>
          </a:p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based on group,</a:t>
            </a:r>
          </a:p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RADIUS Authentication Sources</a:t>
            </a:r>
          </a:p>
        </p:txBody>
      </p:sp>
      <p:pic>
        <p:nvPicPr>
          <p:cNvPr id="59" name="Picture 58"/>
          <p:cNvPicPr/>
          <p:nvPr/>
        </p:nvPicPr>
        <p:blipFill>
          <a:blip r:embed="rId2"/>
          <a:stretch/>
        </p:blipFill>
        <p:spPr>
          <a:xfrm>
            <a:off x="402480" y="1281600"/>
            <a:ext cx="9370800" cy="5637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All Roles</a:t>
            </a:r>
          </a:p>
        </p:txBody>
      </p:sp>
      <p:pic>
        <p:nvPicPr>
          <p:cNvPr id="61" name="Picture 60"/>
          <p:cNvPicPr/>
          <p:nvPr/>
        </p:nvPicPr>
        <p:blipFill>
          <a:blip r:embed="rId2"/>
          <a:stretch/>
        </p:blipFill>
        <p:spPr>
          <a:xfrm>
            <a:off x="1471320" y="1768320"/>
            <a:ext cx="7135560" cy="4384440"/>
          </a:xfrm>
          <a:prstGeom prst="rect">
            <a:avLst/>
          </a:prstGeom>
          <a:ln>
            <a:noFill/>
          </a:ln>
        </p:spPr>
      </p:pic>
      <p:pic>
        <p:nvPicPr>
          <p:cNvPr id="62" name="Picture 61"/>
          <p:cNvPicPr/>
          <p:nvPr/>
        </p:nvPicPr>
        <p:blipFill>
          <a:blip r:embed="rId2"/>
          <a:stretch/>
        </p:blipFill>
        <p:spPr>
          <a:xfrm>
            <a:off x="457200" y="1494000"/>
            <a:ext cx="9176040" cy="5638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RADIUS Role Mappings</a:t>
            </a:r>
          </a:p>
        </p:txBody>
      </p:sp>
      <p:pic>
        <p:nvPicPr>
          <p:cNvPr id="64" name="Picture 63"/>
          <p:cNvPicPr/>
          <p:nvPr/>
        </p:nvPicPr>
        <p:blipFill>
          <a:blip r:embed="rId2"/>
          <a:stretch/>
        </p:blipFill>
        <p:spPr>
          <a:xfrm>
            <a:off x="1953360" y="1371600"/>
            <a:ext cx="6454440" cy="5910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RADIUS Enforcement Rules</a:t>
            </a:r>
          </a:p>
        </p:txBody>
      </p:sp>
      <p:pic>
        <p:nvPicPr>
          <p:cNvPr id="66" name="Picture 65"/>
          <p:cNvPicPr/>
          <p:nvPr/>
        </p:nvPicPr>
        <p:blipFill>
          <a:blip r:embed="rId2"/>
          <a:stretch/>
        </p:blipFill>
        <p:spPr>
          <a:xfrm>
            <a:off x="2097360" y="1280160"/>
            <a:ext cx="5981040" cy="6167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RADIUS Enforcement Profiles</a:t>
            </a:r>
          </a:p>
        </p:txBody>
      </p:sp>
      <p:pic>
        <p:nvPicPr>
          <p:cNvPr id="68" name="Picture 67"/>
          <p:cNvPicPr/>
          <p:nvPr/>
        </p:nvPicPr>
        <p:blipFill>
          <a:blip r:embed="rId2"/>
          <a:stretch/>
        </p:blipFill>
        <p:spPr>
          <a:xfrm>
            <a:off x="1261080" y="1280160"/>
            <a:ext cx="7346520" cy="6035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144</Words>
  <Application>Microsoft Office PowerPoint</Application>
  <PresentationFormat>Custom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DejaVu Sans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Jakim Friant</dc:creator>
  <dc:description/>
  <cp:lastModifiedBy>Jakim Friant</cp:lastModifiedBy>
  <cp:revision>8</cp:revision>
  <dcterms:created xsi:type="dcterms:W3CDTF">2016-10-08T13:35:27Z</dcterms:created>
  <dcterms:modified xsi:type="dcterms:W3CDTF">2017-01-26T17:04:00Z</dcterms:modified>
  <dc:language>en-US</dc:language>
</cp:coreProperties>
</file>