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74" r:id="rId4"/>
    <p:sldId id="257" r:id="rId5"/>
    <p:sldId id="258" r:id="rId6"/>
    <p:sldId id="273" r:id="rId7"/>
    <p:sldId id="259" r:id="rId8"/>
    <p:sldId id="260" r:id="rId9"/>
    <p:sldId id="261" r:id="rId10"/>
    <p:sldId id="263" r:id="rId11"/>
    <p:sldId id="264" r:id="rId12"/>
    <p:sldId id="268" r:id="rId13"/>
    <p:sldId id="265" r:id="rId14"/>
    <p:sldId id="266" r:id="rId15"/>
    <p:sldId id="267" r:id="rId16"/>
    <p:sldId id="269" r:id="rId17"/>
    <p:sldId id="270" r:id="rId18"/>
    <p:sldId id="271" r:id="rId19"/>
    <p:sldId id="272"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4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B01F0F-7144-4A35-8A9A-B016C8ECC2B7}" type="datetimeFigureOut">
              <a:rPr lang="en-US" smtClean="0"/>
              <a:pPr/>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FEBA6-A34C-4F68-8833-73925580B2C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01F0F-7144-4A35-8A9A-B016C8ECC2B7}" type="datetimeFigureOut">
              <a:rPr lang="en-US" smtClean="0"/>
              <a:pPr/>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FEBA6-A34C-4F68-8833-73925580B2C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01F0F-7144-4A35-8A9A-B016C8ECC2B7}" type="datetimeFigureOut">
              <a:rPr lang="en-US" smtClean="0"/>
              <a:pPr/>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FEBA6-A34C-4F68-8833-73925580B2C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01F0F-7144-4A35-8A9A-B016C8ECC2B7}" type="datetimeFigureOut">
              <a:rPr lang="en-US" smtClean="0"/>
              <a:pPr/>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FEBA6-A34C-4F68-8833-73925580B2C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01F0F-7144-4A35-8A9A-B016C8ECC2B7}" type="datetimeFigureOut">
              <a:rPr lang="en-US" smtClean="0"/>
              <a:pPr/>
              <a:t>3/29/17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FEBA6-A34C-4F68-8833-73925580B2C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01F0F-7144-4A35-8A9A-B016C8ECC2B7}" type="datetimeFigureOut">
              <a:rPr lang="en-US" smtClean="0"/>
              <a:pPr/>
              <a:t>3/29/17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FEBA6-A34C-4F68-8833-73925580B2C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01F0F-7144-4A35-8A9A-B016C8ECC2B7}" type="datetimeFigureOut">
              <a:rPr lang="en-US" smtClean="0"/>
              <a:pPr/>
              <a:t>3/29/17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9FEBA6-A34C-4F68-8833-73925580B2C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01F0F-7144-4A35-8A9A-B016C8ECC2B7}" type="datetimeFigureOut">
              <a:rPr lang="en-US" smtClean="0"/>
              <a:pPr/>
              <a:t>3/29/17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9FEBA6-A34C-4F68-8833-73925580B2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01F0F-7144-4A35-8A9A-B016C8ECC2B7}" type="datetimeFigureOut">
              <a:rPr lang="en-US" smtClean="0"/>
              <a:pPr/>
              <a:t>3/29/17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9FEBA6-A34C-4F68-8833-73925580B2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01F0F-7144-4A35-8A9A-B016C8ECC2B7}" type="datetimeFigureOut">
              <a:rPr lang="en-US" smtClean="0"/>
              <a:pPr/>
              <a:t>3/29/17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FEBA6-A34C-4F68-8833-73925580B2C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01F0F-7144-4A35-8A9A-B016C8ECC2B7}" type="datetimeFigureOut">
              <a:rPr lang="en-US" smtClean="0"/>
              <a:pPr/>
              <a:t>3/29/17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FEBA6-A34C-4F68-8833-73925580B2C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SSGP3541 (2).JPG"/>
          <p:cNvPicPr>
            <a:picLocks noChangeAspect="1"/>
          </p:cNvPicPr>
          <p:nvPr/>
        </p:nvPicPr>
        <p:blipFill>
          <a:blip r:embed="rId13"/>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01F0F-7144-4A35-8A9A-B016C8ECC2B7}" type="datetimeFigureOut">
              <a:rPr lang="en-US" smtClean="0"/>
              <a:pPr/>
              <a:t>3/29/17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9FEBA6-A34C-4F68-8833-73925580B2C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238250"/>
          </a:xfrm>
        </p:spPr>
        <p:txBody>
          <a:bodyPr>
            <a:noAutofit/>
          </a:bodyPr>
          <a:lstStyle/>
          <a:p>
            <a:r>
              <a:rPr lang="en-US" sz="6000" b="1" dirty="0" smtClean="0"/>
              <a:t>Psychotherapy </a:t>
            </a:r>
            <a:br>
              <a:rPr lang="en-US" sz="6000" b="1" dirty="0" smtClean="0"/>
            </a:br>
            <a:r>
              <a:rPr lang="en-US" sz="6000" b="1" dirty="0" smtClean="0"/>
              <a:t>and Science</a:t>
            </a:r>
            <a:endParaRPr lang="en-US" sz="6000" b="1" dirty="0"/>
          </a:p>
        </p:txBody>
      </p:sp>
      <p:sp>
        <p:nvSpPr>
          <p:cNvPr id="3" name="Subtitle 2"/>
          <p:cNvSpPr>
            <a:spLocks noGrp="1"/>
          </p:cNvSpPr>
          <p:nvPr>
            <p:ph type="subTitle" idx="1"/>
          </p:nvPr>
        </p:nvSpPr>
        <p:spPr/>
        <p:txBody>
          <a:bodyPr>
            <a:normAutofit fontScale="92500" lnSpcReduction="20000"/>
          </a:bodyPr>
          <a:lstStyle/>
          <a:p>
            <a:r>
              <a:rPr lang="en-US" dirty="0" smtClean="0"/>
              <a:t>Craig Vincent Mitchell, PhD</a:t>
            </a:r>
          </a:p>
          <a:p>
            <a:r>
              <a:rPr lang="en-US" dirty="0" smtClean="0"/>
              <a:t>Assistant Professor of </a:t>
            </a:r>
            <a:r>
              <a:rPr lang="en-US" dirty="0" smtClean="0"/>
              <a:t>Philosophy, Politics and Economics</a:t>
            </a:r>
            <a:endParaRPr lang="en-US" dirty="0" smtClean="0"/>
          </a:p>
          <a:p>
            <a:r>
              <a:rPr lang="en-US" dirty="0" smtClean="0"/>
              <a:t>Criswell College</a:t>
            </a:r>
            <a:endParaRPr lang="en-US" dirty="0"/>
          </a:p>
        </p:txBody>
      </p:sp>
      <p:pic>
        <p:nvPicPr>
          <p:cNvPr id="6" name="Picture 5" descr="Craig V Mitchell _ Revised 1-23-1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0"/>
            <a:ext cx="2413000" cy="24130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Psychotherapy Research</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In a 1969 article in the </a:t>
            </a:r>
            <a:r>
              <a:rPr lang="en-US" b="1" i="1" dirty="0" smtClean="0"/>
              <a:t>International Journal of Psychiatry </a:t>
            </a:r>
            <a:r>
              <a:rPr lang="en-US" dirty="0" smtClean="0"/>
              <a:t>(p18-90) H.H. </a:t>
            </a:r>
            <a:r>
              <a:rPr lang="en-US" dirty="0" err="1" smtClean="0"/>
              <a:t>Strupp</a:t>
            </a:r>
            <a:r>
              <a:rPr lang="en-US" dirty="0" smtClean="0"/>
              <a:t> and A.E. Bergin asked a question that many wanted the answer to:</a:t>
            </a:r>
          </a:p>
          <a:p>
            <a:r>
              <a:rPr lang="en-US" dirty="0" smtClean="0"/>
              <a:t>The problem of psychotherapy research in its most general terms should be reformulated as a standard scientific question: What specific therapeutic interventions produce specific changes in specific patients under specific conditions?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Psychotherapy Research</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 Patterson answered in an article found in </a:t>
            </a:r>
            <a:r>
              <a:rPr lang="en-US" b="1" i="1" dirty="0" smtClean="0"/>
              <a:t>the Person Centered Review</a:t>
            </a:r>
            <a:r>
              <a:rPr lang="en-US" dirty="0" smtClean="0"/>
              <a:t> (1987)</a:t>
            </a:r>
          </a:p>
          <a:p>
            <a:r>
              <a:rPr lang="en-US" dirty="0" smtClean="0"/>
              <a:t>Before this model (relative to research) could be  implemented we would need (1) a taxonomy of client problems or psychological disorders…; (2) a taxonomy of client personalities; (3) a taxonomy of therapeutic techniques….;(4) a taxonomy of therapists; and (5) a taxonomy of circumstances… Assuming five classes of variables, each with ten classifications, … a research design would require 10x 10 x 10 x 10 x 10 or 100,000 cells… So I conclude we don’t need complex multivariate analyses and should abandon any attempt to do the crucial, perfect study of psychotherapy. It is simply not possible.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Effectiveness of Psychotherapy</a:t>
            </a:r>
            <a:endParaRPr lang="en-US" dirty="0"/>
          </a:p>
        </p:txBody>
      </p:sp>
      <p:sp>
        <p:nvSpPr>
          <p:cNvPr id="3" name="Content Placeholder 2"/>
          <p:cNvSpPr>
            <a:spLocks noGrp="1"/>
          </p:cNvSpPr>
          <p:nvPr>
            <p:ph idx="1"/>
          </p:nvPr>
        </p:nvSpPr>
        <p:spPr/>
        <p:txBody>
          <a:bodyPr/>
          <a:lstStyle/>
          <a:p>
            <a:r>
              <a:rPr lang="en-US" dirty="0" smtClean="0"/>
              <a:t>As of 1992, there are over 400 theories of psychotherapy.</a:t>
            </a:r>
          </a:p>
          <a:p>
            <a:r>
              <a:rPr lang="en-US" dirty="0" smtClean="0"/>
              <a:t>If psychotherapy was a scientific discipline there would only be two or three theories at the most because testing would have removed the vast majority of these theories (actually they are only hypotheses)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Effectiveness of Psychotherapy</a:t>
            </a:r>
            <a:endParaRPr lang="en-US" b="1" dirty="0"/>
          </a:p>
        </p:txBody>
      </p:sp>
      <p:sp>
        <p:nvSpPr>
          <p:cNvPr id="3" name="Content Placeholder 2"/>
          <p:cNvSpPr>
            <a:spLocks noGrp="1"/>
          </p:cNvSpPr>
          <p:nvPr>
            <p:ph sz="half" idx="1"/>
          </p:nvPr>
        </p:nvSpPr>
        <p:spPr/>
        <p:txBody>
          <a:bodyPr/>
          <a:lstStyle/>
          <a:p>
            <a:r>
              <a:rPr lang="en-US" dirty="0" smtClean="0"/>
              <a:t>In 1952, Hans J. </a:t>
            </a:r>
            <a:r>
              <a:rPr lang="en-US" dirty="0" err="1" smtClean="0"/>
              <a:t>Eysenck</a:t>
            </a:r>
            <a:r>
              <a:rPr lang="en-US" dirty="0" smtClean="0"/>
              <a:t> wrote an article in which he explained that the improvement rate of neurotics following psychotherapy did not exceed their natural recovery rate, which was between two-thirds and three fourths. </a:t>
            </a:r>
            <a:endParaRPr lang="en-US" dirty="0"/>
          </a:p>
        </p:txBody>
      </p:sp>
      <p:pic>
        <p:nvPicPr>
          <p:cNvPr id="5" name="Content Placeholder 4" descr="hj Eysenck.jpg"/>
          <p:cNvPicPr>
            <a:picLocks noGrp="1" noChangeAspect="1"/>
          </p:cNvPicPr>
          <p:nvPr>
            <p:ph sz="half" idx="2"/>
          </p:nvPr>
        </p:nvPicPr>
        <p:blipFill>
          <a:blip r:embed="rId2"/>
          <a:stretch>
            <a:fillRect/>
          </a:stretch>
        </p:blipFill>
        <p:spPr>
          <a:xfrm>
            <a:off x="5105400" y="1828800"/>
            <a:ext cx="3429000" cy="4038599"/>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dirty="0" smtClean="0"/>
              <a:t>The Effectiveness of Psychotherapy</a:t>
            </a:r>
            <a:endParaRPr lang="en-US" dirty="0"/>
          </a:p>
        </p:txBody>
      </p:sp>
      <p:sp>
        <p:nvSpPr>
          <p:cNvPr id="6" name="Content Placeholder 5"/>
          <p:cNvSpPr>
            <a:spLocks noGrp="1"/>
          </p:cNvSpPr>
          <p:nvPr>
            <p:ph idx="1"/>
          </p:nvPr>
        </p:nvSpPr>
        <p:spPr/>
        <p:txBody>
          <a:bodyPr/>
          <a:lstStyle/>
          <a:p>
            <a:r>
              <a:rPr lang="en-US" dirty="0" smtClean="0"/>
              <a:t>This phenomenon is known as spontaneous remission.</a:t>
            </a:r>
          </a:p>
          <a:p>
            <a:r>
              <a:rPr lang="en-US" dirty="0" err="1" smtClean="0"/>
              <a:t>Eysenck</a:t>
            </a:r>
            <a:r>
              <a:rPr lang="en-US" dirty="0" smtClean="0"/>
              <a:t> argued that the efficacy of psychotherapy was unproven at best and extremely dubious at worst.</a:t>
            </a:r>
          </a:p>
          <a:p>
            <a:r>
              <a:rPr lang="en-US" dirty="0" smtClean="0"/>
              <a:t>There have been no studies that definitively refute </a:t>
            </a:r>
            <a:r>
              <a:rPr lang="en-US" dirty="0" err="1" smtClean="0"/>
              <a:t>Eysenck’s</a:t>
            </a:r>
            <a:r>
              <a:rPr lang="en-US" dirty="0" smtClean="0"/>
              <a:t> findings.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Definitions</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Psychiatrists</a:t>
            </a:r>
            <a:r>
              <a:rPr lang="en-US" dirty="0" smtClean="0"/>
              <a:t>- fully qualified physicians (medical doctors) who specialize in treating people defined as having psychiatric problems</a:t>
            </a:r>
          </a:p>
          <a:p>
            <a:r>
              <a:rPr lang="en-US" b="1" dirty="0" smtClean="0"/>
              <a:t>Psychologists</a:t>
            </a:r>
            <a:r>
              <a:rPr lang="en-US" dirty="0" smtClean="0"/>
              <a:t>- educated in graduate schools of psychology rather than in medical schools, and they receive a PhD rather than an M.D.</a:t>
            </a:r>
          </a:p>
          <a:p>
            <a:r>
              <a:rPr lang="en-US" b="1" dirty="0" smtClean="0"/>
              <a:t>Psychotherapists</a:t>
            </a:r>
            <a:r>
              <a:rPr lang="en-US" dirty="0" smtClean="0"/>
              <a:t>- includes anyone helping people with problems by talking to them. Not all psychiatrists are psychotherapists or talking doctors. </a:t>
            </a:r>
            <a:r>
              <a:rPr lang="en-US" b="1" dirty="0" smtClean="0"/>
              <a:t>Psychoanalysis </a:t>
            </a:r>
            <a:r>
              <a:rPr lang="en-US" dirty="0" smtClean="0"/>
              <a:t>is a type of psychotherapy developed by Sigmund Freud.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Psychiatry</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Psychiatrists</a:t>
            </a:r>
            <a:r>
              <a:rPr lang="en-US" dirty="0" smtClean="0"/>
              <a:t>- fully qualified physicians (medical doctors) who specialize in treating people defined as having psychiatric problems</a:t>
            </a:r>
          </a:p>
          <a:p>
            <a:r>
              <a:rPr lang="en-US" dirty="0" smtClean="0"/>
              <a:t>Today, most schools of psychiatry reject psychotherapy because of its ineffectiveness. Instead, they  focus on </a:t>
            </a:r>
            <a:r>
              <a:rPr lang="en-US" b="1" dirty="0" smtClean="0"/>
              <a:t>bio-psychiatry.</a:t>
            </a:r>
          </a:p>
          <a:p>
            <a:r>
              <a:rPr lang="en-US" b="1" dirty="0" smtClean="0"/>
              <a:t>Bio-psychiatry</a:t>
            </a:r>
            <a:r>
              <a:rPr lang="en-US" dirty="0" smtClean="0"/>
              <a:t>- the approach to reducing all psychological problems to physical problems. This is a purely scientific approach to problem solving. It assumes </a:t>
            </a:r>
            <a:r>
              <a:rPr lang="en-US" b="1" dirty="0" smtClean="0"/>
              <a:t>metaphysical materialism</a:t>
            </a:r>
            <a:r>
              <a:rPr lang="en-US" dirty="0" smtClean="0"/>
              <a:t>. Thus, there is no spiritual aspect of human nature to deal with.</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Pharmacotherapy</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smtClean="0"/>
              <a:t>Pharmacotherapy</a:t>
            </a:r>
            <a:r>
              <a:rPr lang="en-US" dirty="0" smtClean="0"/>
              <a:t>- one of the primary approaches to bio-psychiatry. It involves the prescription of psychotropic drugs to patients.</a:t>
            </a:r>
          </a:p>
          <a:p>
            <a:r>
              <a:rPr lang="en-US" dirty="0" smtClean="0"/>
              <a:t>Consumer groups like the Public Citizen Health Research Group and the National Alliance for the Mentally Ill have endorsed additional training and prescriptive authority for psychologists, physician assistants, and nurse practitioners</a:t>
            </a:r>
          </a:p>
          <a:p>
            <a:r>
              <a:rPr lang="en-US" dirty="0" smtClean="0"/>
              <a:t>Some suggest combining  pharmacotherapy and psychotherapy.</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Future of Psychotherapy</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“Psychotherapy will become more directive, </a:t>
            </a:r>
            <a:r>
              <a:rPr lang="en-US" dirty="0" smtClean="0"/>
              <a:t>psycho-educational</a:t>
            </a:r>
            <a:r>
              <a:rPr lang="en-US" dirty="0" smtClean="0"/>
              <a:t>, present-centered, problem focused, and briefer in the next decade. Concomitantly, aversive, relatively unstructured, historically oriented, and long term approaches are predicted to decrease…. Self help groups, social workers, and psychiatric nurses will proliferate…. Integrative, systemic, and cognitive persuasions will thrive…. Specialization and peer review will become vital activities and pharmacotherapy will expand at the expense of psychotherapy. “</a:t>
            </a:r>
          </a:p>
          <a:p>
            <a:r>
              <a:rPr lang="en-US" dirty="0" smtClean="0"/>
              <a:t>(Norcross,  Alford and </a:t>
            </a:r>
            <a:r>
              <a:rPr lang="en-US" dirty="0" err="1" smtClean="0"/>
              <a:t>DeMichele</a:t>
            </a:r>
            <a:r>
              <a:rPr lang="en-US" dirty="0" smtClean="0"/>
              <a:t> study employing 75  experts, 1992)</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normAutofit lnSpcReduction="10000"/>
          </a:bodyPr>
          <a:lstStyle/>
          <a:p>
            <a:r>
              <a:rPr lang="en-US" dirty="0" smtClean="0"/>
              <a:t>Psychotherapy is not a science.</a:t>
            </a:r>
          </a:p>
          <a:p>
            <a:r>
              <a:rPr lang="en-US" dirty="0" smtClean="0"/>
              <a:t>Psychotherapy is an </a:t>
            </a:r>
            <a:r>
              <a:rPr lang="en-US" b="1" dirty="0" smtClean="0"/>
              <a:t>ART</a:t>
            </a:r>
            <a:r>
              <a:rPr lang="en-US" dirty="0" smtClean="0"/>
              <a:t> that is based on science.</a:t>
            </a:r>
          </a:p>
          <a:p>
            <a:r>
              <a:rPr lang="en-US" dirty="0" smtClean="0"/>
              <a:t>The long term dominance of the major theories is over and an eclectic position has taken precedence.</a:t>
            </a:r>
          </a:p>
          <a:p>
            <a:r>
              <a:rPr lang="en-US" dirty="0" smtClean="0"/>
              <a:t>Psychotherapy cannot make truth claims because it is not a science.</a:t>
            </a:r>
          </a:p>
          <a:p>
            <a:r>
              <a:rPr lang="en-US" dirty="0" smtClean="0"/>
              <a:t>So why shouldn’t we counsel biblically?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Psychotherapy, Psychoanalysis and Science</a:t>
            </a:r>
            <a:endParaRPr lang="en-US" dirty="0"/>
          </a:p>
        </p:txBody>
      </p:sp>
      <p:sp>
        <p:nvSpPr>
          <p:cNvPr id="3" name="Content Placeholder 2"/>
          <p:cNvSpPr>
            <a:spLocks noGrp="1"/>
          </p:cNvSpPr>
          <p:nvPr>
            <p:ph idx="1"/>
          </p:nvPr>
        </p:nvSpPr>
        <p:spPr/>
        <p:txBody>
          <a:bodyPr>
            <a:normAutofit lnSpcReduction="10000"/>
          </a:bodyPr>
          <a:lstStyle/>
          <a:p>
            <a:r>
              <a:rPr lang="en-US" dirty="0" smtClean="0"/>
              <a:t>Why do people take the claims of psychotherapy so seriously?</a:t>
            </a:r>
          </a:p>
          <a:p>
            <a:r>
              <a:rPr lang="en-US" dirty="0" smtClean="0"/>
              <a:t>Why do people take the claims of psychoanalysis so seriously?</a:t>
            </a:r>
          </a:p>
          <a:p>
            <a:r>
              <a:rPr lang="en-US" dirty="0" smtClean="0"/>
              <a:t>Why do Christians consider either of these superior to biblical counseling?</a:t>
            </a:r>
          </a:p>
          <a:p>
            <a:r>
              <a:rPr lang="en-US" dirty="0" smtClean="0"/>
              <a:t>The only reason for this state of affairs is that psychotherapy and psychoanalysis appear to be scientific. But are they actually scientific?</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craigvincentmitchell.com</a:t>
            </a:r>
            <a:r>
              <a:rPr lang="en-US" dirty="0" smtClean="0"/>
              <a:t/>
            </a:r>
            <a:br>
              <a:rPr lang="en-US" dirty="0" smtClean="0"/>
            </a:br>
            <a:r>
              <a:rPr lang="en-US" dirty="0" err="1" smtClean="0"/>
              <a:t>craigvmitchell@gmail.com</a:t>
            </a:r>
            <a:r>
              <a:rPr lang="en-US" dirty="0" smtClean="0"/>
              <a:t/>
            </a:r>
            <a:br>
              <a:rPr lang="en-US" dirty="0" smtClean="0"/>
            </a:br>
            <a:r>
              <a:rPr lang="en-US" dirty="0" smtClean="0"/>
              <a:t>817-3080579</a:t>
            </a:r>
            <a:endParaRPr lang="en-US" dirty="0"/>
          </a:p>
        </p:txBody>
      </p:sp>
      <p:pic>
        <p:nvPicPr>
          <p:cNvPr id="6" name="Content Placeholder 5" descr="Craig V Mitchell _ Revised 1-23-16-1.png"/>
          <p:cNvPicPr>
            <a:picLocks noGrp="1" noChangeAspect="1"/>
          </p:cNvPicPr>
          <p:nvPr>
            <p:ph idx="1"/>
          </p:nvPr>
        </p:nvPicPr>
        <p:blipFill>
          <a:blip r:embed="rId2">
            <a:extLst>
              <a:ext uri="{28A0092B-C50C-407E-A947-70E740481C1C}">
                <a14:useLocalDpi xmlns:a14="http://schemas.microsoft.com/office/drawing/2010/main" val="0"/>
              </a:ext>
            </a:extLst>
          </a:blip>
          <a:srcRect l="-40915" r="-40915"/>
          <a:stretch>
            <a:fillRect/>
          </a:stretch>
        </p:blipFill>
        <p:spPr>
          <a:xfrm>
            <a:off x="457200" y="1600200"/>
            <a:ext cx="8229600" cy="4190999"/>
          </a:xfrm>
        </p:spPr>
      </p:pic>
    </p:spTree>
    <p:extLst>
      <p:ext uri="{BB962C8B-B14F-4D97-AF65-F5344CB8AC3E}">
        <p14:creationId xmlns:p14="http://schemas.microsoft.com/office/powerpoint/2010/main" val="3942864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Scientific Method</a:t>
            </a:r>
            <a:endParaRPr lang="en-US" dirty="0"/>
          </a:p>
        </p:txBody>
      </p:sp>
      <p:sp>
        <p:nvSpPr>
          <p:cNvPr id="3" name="Content Placeholder 2"/>
          <p:cNvSpPr>
            <a:spLocks noGrp="1"/>
          </p:cNvSpPr>
          <p:nvPr>
            <p:ph idx="1"/>
          </p:nvPr>
        </p:nvSpPr>
        <p:spPr/>
        <p:txBody>
          <a:bodyPr>
            <a:normAutofit fontScale="92500"/>
          </a:bodyPr>
          <a:lstStyle/>
          <a:p>
            <a:r>
              <a:rPr lang="en-US" dirty="0" smtClean="0"/>
              <a:t>Science is an empirical/ inductive approach to knowledge.</a:t>
            </a:r>
          </a:p>
          <a:p>
            <a:r>
              <a:rPr lang="en-US" b="1" dirty="0" smtClean="0"/>
              <a:t>Empiricism</a:t>
            </a:r>
            <a:r>
              <a:rPr lang="en-US" dirty="0" smtClean="0"/>
              <a:t> is the belief that knowledge comes primarily from experience.</a:t>
            </a:r>
          </a:p>
          <a:p>
            <a:r>
              <a:rPr lang="en-US" b="1" dirty="0" smtClean="0"/>
              <a:t>Induction</a:t>
            </a:r>
            <a:r>
              <a:rPr lang="en-US" dirty="0" smtClean="0"/>
              <a:t> is a type of logic based on probability. For example the statement “the sun will rise tomorrow morning.” is knowledge based on our previous experience and is probable. By definition, it cannot provide certainty.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Scientific Method</a:t>
            </a:r>
            <a:endParaRPr lang="en-US" b="1" dirty="0"/>
          </a:p>
        </p:txBody>
      </p:sp>
      <p:sp>
        <p:nvSpPr>
          <p:cNvPr id="3" name="Content Placeholder 2"/>
          <p:cNvSpPr>
            <a:spLocks noGrp="1"/>
          </p:cNvSpPr>
          <p:nvPr>
            <p:ph idx="1"/>
          </p:nvPr>
        </p:nvSpPr>
        <p:spPr/>
        <p:txBody>
          <a:bodyPr>
            <a:normAutofit lnSpcReduction="10000"/>
          </a:bodyPr>
          <a:lstStyle/>
          <a:p>
            <a:r>
              <a:rPr lang="en-US" b="1" dirty="0" smtClean="0"/>
              <a:t>Hypothesis</a:t>
            </a:r>
            <a:r>
              <a:rPr lang="en-US" dirty="0" smtClean="0"/>
              <a:t>- an unproved theory, proposition or supposition</a:t>
            </a:r>
          </a:p>
          <a:p>
            <a:r>
              <a:rPr lang="en-US" b="1" dirty="0" smtClean="0"/>
              <a:t>Theory</a:t>
            </a:r>
            <a:r>
              <a:rPr lang="en-US" dirty="0" smtClean="0"/>
              <a:t>- a formulation of apparent relationships or underlying principles of certain observed phenomena which has been verified to some degree</a:t>
            </a:r>
          </a:p>
          <a:p>
            <a:r>
              <a:rPr lang="en-US" b="1" dirty="0" smtClean="0"/>
              <a:t>Law</a:t>
            </a:r>
            <a:r>
              <a:rPr lang="en-US" dirty="0" smtClean="0"/>
              <a:t>- a sequence of events in nature that has been observed with unvarying uniformity under the same conditions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Scientific Method</a:t>
            </a:r>
            <a:endParaRPr lang="en-US" b="1" dirty="0"/>
          </a:p>
        </p:txBody>
      </p:sp>
      <p:sp>
        <p:nvSpPr>
          <p:cNvPr id="3" name="Content Placeholder 2"/>
          <p:cNvSpPr>
            <a:spLocks noGrp="1"/>
          </p:cNvSpPr>
          <p:nvPr>
            <p:ph idx="1"/>
          </p:nvPr>
        </p:nvSpPr>
        <p:spPr/>
        <p:txBody>
          <a:bodyPr/>
          <a:lstStyle/>
          <a:p>
            <a:r>
              <a:rPr lang="en-US" dirty="0" smtClean="0"/>
              <a:t>One progresses from a </a:t>
            </a:r>
            <a:r>
              <a:rPr lang="en-US" b="1" dirty="0" smtClean="0"/>
              <a:t>hypothesis</a:t>
            </a:r>
            <a:r>
              <a:rPr lang="en-US" dirty="0" smtClean="0"/>
              <a:t> to a </a:t>
            </a:r>
            <a:r>
              <a:rPr lang="en-US" b="1" dirty="0" smtClean="0"/>
              <a:t>theory</a:t>
            </a:r>
            <a:r>
              <a:rPr lang="en-US" dirty="0" smtClean="0"/>
              <a:t> by testing or observation</a:t>
            </a:r>
          </a:p>
          <a:p>
            <a:r>
              <a:rPr lang="en-US" dirty="0" smtClean="0"/>
              <a:t>One progresses from a </a:t>
            </a:r>
            <a:r>
              <a:rPr lang="en-US" b="1" dirty="0" smtClean="0"/>
              <a:t>theory</a:t>
            </a:r>
            <a:r>
              <a:rPr lang="en-US" dirty="0" smtClean="0"/>
              <a:t> to a </a:t>
            </a:r>
            <a:r>
              <a:rPr lang="en-US" b="1" dirty="0" smtClean="0"/>
              <a:t>law </a:t>
            </a:r>
            <a:r>
              <a:rPr lang="en-US" dirty="0" smtClean="0"/>
              <a:t>by testing or observation</a:t>
            </a:r>
          </a:p>
          <a:p>
            <a:r>
              <a:rPr lang="en-US" dirty="0" smtClean="0"/>
              <a:t>Each level provides an increased degree of confidence</a:t>
            </a:r>
          </a:p>
          <a:p>
            <a:r>
              <a:rPr lang="en-US" dirty="0" smtClean="0"/>
              <a:t>Any hypothesis or theory that fails a test must be scrapped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Scientific Method</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Testing</a:t>
            </a:r>
            <a:r>
              <a:rPr lang="en-US" dirty="0" smtClean="0"/>
              <a:t> results in confidence, not certainty.</a:t>
            </a:r>
          </a:p>
          <a:p>
            <a:r>
              <a:rPr lang="en-US" b="1" dirty="0" smtClean="0"/>
              <a:t>Confidence</a:t>
            </a:r>
            <a:r>
              <a:rPr lang="en-US" dirty="0" smtClean="0"/>
              <a:t> implies that one has knowledge resulting from a </a:t>
            </a:r>
            <a:r>
              <a:rPr lang="en-US" b="1" dirty="0" smtClean="0"/>
              <a:t>reliable</a:t>
            </a:r>
            <a:r>
              <a:rPr lang="en-US" dirty="0" smtClean="0"/>
              <a:t> belief- forming process. Confidence employs </a:t>
            </a:r>
            <a:r>
              <a:rPr lang="en-US" b="1" dirty="0" smtClean="0"/>
              <a:t>inductive logic.</a:t>
            </a:r>
          </a:p>
          <a:p>
            <a:r>
              <a:rPr lang="en-US" dirty="0" smtClean="0"/>
              <a:t>(Cartesian) </a:t>
            </a:r>
            <a:r>
              <a:rPr lang="en-US" b="1" dirty="0" smtClean="0"/>
              <a:t>Certainty</a:t>
            </a:r>
            <a:r>
              <a:rPr lang="en-US" dirty="0" smtClean="0"/>
              <a:t> is a type of knowledge that is not attainable. Certainty requires deductive logic.</a:t>
            </a:r>
          </a:p>
          <a:p>
            <a:r>
              <a:rPr lang="en-US" b="1" dirty="0" smtClean="0"/>
              <a:t>Deductive logic </a:t>
            </a:r>
            <a:r>
              <a:rPr lang="en-US" dirty="0" smtClean="0"/>
              <a:t>is a very formal type of reasoning that can provide certainty, but is very limited in application.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Karl Popper and Scientific Realism</a:t>
            </a:r>
            <a:endParaRPr lang="en-US" b="1" dirty="0"/>
          </a:p>
        </p:txBody>
      </p:sp>
      <p:sp>
        <p:nvSpPr>
          <p:cNvPr id="3" name="Content Placeholder 2"/>
          <p:cNvSpPr>
            <a:spLocks noGrp="1"/>
          </p:cNvSpPr>
          <p:nvPr>
            <p:ph sz="half" idx="1"/>
          </p:nvPr>
        </p:nvSpPr>
        <p:spPr/>
        <p:txBody>
          <a:bodyPr/>
          <a:lstStyle/>
          <a:p>
            <a:pPr>
              <a:lnSpc>
                <a:spcPct val="90000"/>
              </a:lnSpc>
            </a:pPr>
            <a:r>
              <a:rPr lang="en-US" dirty="0" smtClean="0"/>
              <a:t>Karl Popper wrote </a:t>
            </a:r>
            <a:r>
              <a:rPr lang="en-US" i="1" dirty="0" smtClean="0"/>
              <a:t>Conjectures and Refutations</a:t>
            </a:r>
            <a:r>
              <a:rPr lang="en-US" dirty="0" smtClean="0"/>
              <a:t> and </a:t>
            </a:r>
            <a:r>
              <a:rPr lang="en-US" i="1" dirty="0" smtClean="0"/>
              <a:t>The Logic of Scientific Discovery</a:t>
            </a:r>
          </a:p>
          <a:p>
            <a:pPr>
              <a:lnSpc>
                <a:spcPct val="90000"/>
              </a:lnSpc>
            </a:pPr>
            <a:r>
              <a:rPr lang="en-US" dirty="0" smtClean="0"/>
              <a:t>He believed that science should be an empirical deductive method</a:t>
            </a:r>
          </a:p>
          <a:p>
            <a:pPr>
              <a:lnSpc>
                <a:spcPct val="90000"/>
              </a:lnSpc>
            </a:pPr>
            <a:r>
              <a:rPr lang="en-US" dirty="0" smtClean="0"/>
              <a:t>He argued that science always requires testing</a:t>
            </a:r>
          </a:p>
          <a:p>
            <a:endParaRPr lang="en-US" dirty="0"/>
          </a:p>
        </p:txBody>
      </p:sp>
      <p:pic>
        <p:nvPicPr>
          <p:cNvPr id="6" name="Content Placeholder 5" descr="popper.jpg"/>
          <p:cNvPicPr>
            <a:picLocks noGrp="1" noChangeAspect="1"/>
          </p:cNvPicPr>
          <p:nvPr>
            <p:ph sz="half" idx="2"/>
          </p:nvPr>
        </p:nvPicPr>
        <p:blipFill>
          <a:blip r:embed="rId2"/>
          <a:stretch>
            <a:fillRect/>
          </a:stretch>
        </p:blipFill>
        <p:spPr>
          <a:xfrm>
            <a:off x="4800600" y="1676400"/>
            <a:ext cx="3810000" cy="45720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Karl Popper and Scientific Realism</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It is easy to find confirmation of the validity  of theories</a:t>
            </a:r>
          </a:p>
          <a:p>
            <a:r>
              <a:rPr lang="en-US" dirty="0" smtClean="0"/>
              <a:t>Confirmation should only be considered if it results from a risky prediction</a:t>
            </a:r>
          </a:p>
          <a:p>
            <a:r>
              <a:rPr lang="en-US" dirty="0" smtClean="0"/>
              <a:t>The more that a theory forbids, the better it is.</a:t>
            </a:r>
          </a:p>
          <a:p>
            <a:r>
              <a:rPr lang="en-US" dirty="0" smtClean="0"/>
              <a:t>A theory that is not possibly refutable is a poor theory</a:t>
            </a:r>
          </a:p>
          <a:p>
            <a:r>
              <a:rPr lang="en-US" dirty="0" smtClean="0"/>
              <a:t>Genuine tests of theories are attempts to refute them</a:t>
            </a:r>
          </a:p>
          <a:p>
            <a:r>
              <a:rPr lang="en-US" dirty="0" smtClean="0"/>
              <a:t>The only good evidence is negative evidence- i.e. an unsuccessful attempt to refute a particular theory</a:t>
            </a:r>
          </a:p>
          <a:p>
            <a:r>
              <a:rPr lang="en-US" b="1" dirty="0" smtClean="0"/>
              <a:t>By these standards, no theory of psychotherapy qualifies as science.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Popper on Psychotherapy </a:t>
            </a:r>
            <a:br>
              <a:rPr lang="en-US" b="1" dirty="0" smtClean="0"/>
            </a:br>
            <a:r>
              <a:rPr lang="en-US" b="1" dirty="0" smtClean="0"/>
              <a:t>and Psychoanalysis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During the summer of 1919…. I began to feel more and more dissatisfied with these theories…. and I began to feel dubious about their claims to scientific status….Why are they so different from Newton’s theory and especially from the theory of relativity?....It was not my doubting the truth of these….theories, though posing as sciences, had in fact more in common with primitive myths than with science: that they resembled astrology more than astronomy.</a:t>
            </a:r>
          </a:p>
          <a:p>
            <a:r>
              <a:rPr lang="en-US" b="1" i="1" dirty="0" smtClean="0"/>
              <a:t>Conjectures and Refutations </a:t>
            </a:r>
            <a:r>
              <a:rPr lang="en-US" dirty="0" smtClean="0"/>
              <a:t>(p 34).</a:t>
            </a:r>
            <a:endParaRPr lang="en-US" dirty="0"/>
          </a:p>
        </p:txBody>
      </p:sp>
    </p:spTree>
  </p:cSld>
  <p:clrMapOvr>
    <a:masterClrMapping/>
  </p:clrMapOvr>
</p:sld>
</file>

<file path=ppt/theme/theme1.xml><?xml version="1.0" encoding="utf-8"?>
<a:theme xmlns:a="http://schemas.openxmlformats.org/drawingml/2006/main" name="Earth as viewed from Space Shuttle Columbi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Earth as viewed from Space Shuttle Columbia</Template>
  <TotalTime>854</TotalTime>
  <Words>1272</Words>
  <Application>Microsoft Macintosh PowerPoint</Application>
  <PresentationFormat>On-screen Show (4:3)</PresentationFormat>
  <Paragraphs>79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Earth as viewed from Space Shuttle Columbia</vt:lpstr>
      <vt:lpstr>Psychotherapy  and Science</vt:lpstr>
      <vt:lpstr>Psychotherapy, Psychoanalysis and Science</vt:lpstr>
      <vt:lpstr>The Scientific Method</vt:lpstr>
      <vt:lpstr>The Scientific Method</vt:lpstr>
      <vt:lpstr>The Scientific Method</vt:lpstr>
      <vt:lpstr>The Scientific Method</vt:lpstr>
      <vt:lpstr>Karl Popper and Scientific Realism</vt:lpstr>
      <vt:lpstr>Karl Popper and Scientific Realism</vt:lpstr>
      <vt:lpstr>Popper on Psychotherapy  and Psychoanalysis</vt:lpstr>
      <vt:lpstr>Psychotherapy Research</vt:lpstr>
      <vt:lpstr>Psychotherapy Research</vt:lpstr>
      <vt:lpstr>The Effectiveness of Psychotherapy</vt:lpstr>
      <vt:lpstr>The Effectiveness of Psychotherapy</vt:lpstr>
      <vt:lpstr>The Effectiveness of Psychotherapy</vt:lpstr>
      <vt:lpstr>Definitions</vt:lpstr>
      <vt:lpstr>Psychiatry</vt:lpstr>
      <vt:lpstr>Pharmacotherapy</vt:lpstr>
      <vt:lpstr>The Future of Psychotherapy</vt:lpstr>
      <vt:lpstr>CONCLUSION</vt:lpstr>
      <vt:lpstr>craigvincentmitchell.com craigvmitchell@gmail.com 817-3080579</vt:lpstr>
    </vt:vector>
  </TitlesOfParts>
  <Company>SWBTS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Psychotherapy, Psychoanalysis and Science</dc:title>
  <dc:creator>cmitchell</dc:creator>
  <cp:lastModifiedBy>craig mitchell</cp:lastModifiedBy>
  <cp:revision>22</cp:revision>
  <cp:lastPrinted>2017-03-30T02:01:56Z</cp:lastPrinted>
  <dcterms:created xsi:type="dcterms:W3CDTF">2009-08-27T23:51:59Z</dcterms:created>
  <dcterms:modified xsi:type="dcterms:W3CDTF">2017-03-30T10:37:59Z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TC300012891033</vt:lpwstr>
  </property>
</Properties>
</file>