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60" r:id="rId2"/>
    <p:sldId id="262"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288" r:id="rId62"/>
    <p:sldId id="28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168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73" autoAdjust="0"/>
    <p:restoredTop sz="78218" autoAdjust="0"/>
  </p:normalViewPr>
  <p:slideViewPr>
    <p:cSldViewPr snapToGrid="0">
      <p:cViewPr>
        <p:scale>
          <a:sx n="93" d="100"/>
          <a:sy n="93" d="100"/>
        </p:scale>
        <p:origin x="-1301" y="-58"/>
      </p:cViewPr>
      <p:guideLst>
        <p:guide orient="horz" pos="4234"/>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739239472101508E-2"/>
          <c:y val="7.5412598208950798E-2"/>
          <c:w val="0.87120191012477932"/>
          <c:h val="0.77856975850896826"/>
        </c:manualLayout>
      </c:layout>
      <c:lineChart>
        <c:grouping val="standard"/>
        <c:varyColors val="0"/>
        <c:ser>
          <c:idx val="0"/>
          <c:order val="0"/>
          <c:tx>
            <c:strRef>
              <c:f>Sheet1!$B$1</c:f>
              <c:strCache>
                <c:ptCount val="1"/>
              </c:strCache>
            </c:strRef>
          </c:tx>
          <c:marker>
            <c:symbol val="none"/>
          </c:marker>
          <c:cat>
            <c:numRef>
              <c:f>Sheet1!$A$2:$A$28</c:f>
              <c:numCache>
                <c:formatCode>General</c:formatCode>
                <c:ptCount val="27"/>
                <c:pt idx="0">
                  <c:v>0</c:v>
                </c:pt>
                <c:pt idx="3">
                  <c:v>6</c:v>
                </c:pt>
                <c:pt idx="6">
                  <c:v>12</c:v>
                </c:pt>
                <c:pt idx="9">
                  <c:v>18</c:v>
                </c:pt>
                <c:pt idx="12">
                  <c:v>24</c:v>
                </c:pt>
                <c:pt idx="15">
                  <c:v>30</c:v>
                </c:pt>
                <c:pt idx="18">
                  <c:v>36</c:v>
                </c:pt>
                <c:pt idx="21">
                  <c:v>42</c:v>
                </c:pt>
                <c:pt idx="24">
                  <c:v>48</c:v>
                </c:pt>
                <c:pt idx="26">
                  <c:v>52</c:v>
                </c:pt>
              </c:numCache>
            </c:numRef>
          </c:cat>
          <c:val>
            <c:numRef>
              <c:f>Sheet1!$B$2:$B$28</c:f>
              <c:numCache>
                <c:formatCode>General</c:formatCode>
                <c:ptCount val="27"/>
              </c:numCache>
            </c:numRef>
          </c:val>
          <c:smooth val="0"/>
        </c:ser>
        <c:ser>
          <c:idx val="1"/>
          <c:order val="1"/>
          <c:tx>
            <c:strRef>
              <c:f>Sheet1!$C$1</c:f>
              <c:strCache>
                <c:ptCount val="1"/>
              </c:strCache>
            </c:strRef>
          </c:tx>
          <c:marker>
            <c:symbol val="none"/>
          </c:marker>
          <c:cat>
            <c:numRef>
              <c:f>Sheet1!$A$2:$A$28</c:f>
              <c:numCache>
                <c:formatCode>General</c:formatCode>
                <c:ptCount val="27"/>
                <c:pt idx="0">
                  <c:v>0</c:v>
                </c:pt>
                <c:pt idx="3">
                  <c:v>6</c:v>
                </c:pt>
                <c:pt idx="6">
                  <c:v>12</c:v>
                </c:pt>
                <c:pt idx="9">
                  <c:v>18</c:v>
                </c:pt>
                <c:pt idx="12">
                  <c:v>24</c:v>
                </c:pt>
                <c:pt idx="15">
                  <c:v>30</c:v>
                </c:pt>
                <c:pt idx="18">
                  <c:v>36</c:v>
                </c:pt>
                <c:pt idx="21">
                  <c:v>42</c:v>
                </c:pt>
                <c:pt idx="24">
                  <c:v>48</c:v>
                </c:pt>
                <c:pt idx="26">
                  <c:v>52</c:v>
                </c:pt>
              </c:numCache>
            </c:numRef>
          </c:cat>
          <c:val>
            <c:numRef>
              <c:f>Sheet1!$C$2:$C$28</c:f>
              <c:numCache>
                <c:formatCode>General</c:formatCode>
                <c:ptCount val="27"/>
              </c:numCache>
            </c:numRef>
          </c:val>
          <c:smooth val="0"/>
        </c:ser>
        <c:ser>
          <c:idx val="2"/>
          <c:order val="2"/>
          <c:tx>
            <c:strRef>
              <c:f>Sheet1!$D$1</c:f>
              <c:strCache>
                <c:ptCount val="1"/>
              </c:strCache>
            </c:strRef>
          </c:tx>
          <c:marker>
            <c:symbol val="none"/>
          </c:marker>
          <c:cat>
            <c:numRef>
              <c:f>Sheet1!$A$2:$A$28</c:f>
              <c:numCache>
                <c:formatCode>General</c:formatCode>
                <c:ptCount val="27"/>
                <c:pt idx="0">
                  <c:v>0</c:v>
                </c:pt>
                <c:pt idx="3">
                  <c:v>6</c:v>
                </c:pt>
                <c:pt idx="6">
                  <c:v>12</c:v>
                </c:pt>
                <c:pt idx="9">
                  <c:v>18</c:v>
                </c:pt>
                <c:pt idx="12">
                  <c:v>24</c:v>
                </c:pt>
                <c:pt idx="15">
                  <c:v>30</c:v>
                </c:pt>
                <c:pt idx="18">
                  <c:v>36</c:v>
                </c:pt>
                <c:pt idx="21">
                  <c:v>42</c:v>
                </c:pt>
                <c:pt idx="24">
                  <c:v>48</c:v>
                </c:pt>
                <c:pt idx="26">
                  <c:v>52</c:v>
                </c:pt>
              </c:numCache>
            </c:numRef>
          </c:cat>
          <c:val>
            <c:numRef>
              <c:f>Sheet1!$D$2:$D$28</c:f>
              <c:numCache>
                <c:formatCode>General</c:formatCode>
                <c:ptCount val="27"/>
              </c:numCache>
            </c:numRef>
          </c:val>
          <c:smooth val="0"/>
        </c:ser>
        <c:dLbls>
          <c:showLegendKey val="0"/>
          <c:showVal val="0"/>
          <c:showCatName val="0"/>
          <c:showSerName val="0"/>
          <c:showPercent val="0"/>
          <c:showBubbleSize val="0"/>
        </c:dLbls>
        <c:marker val="1"/>
        <c:smooth val="0"/>
        <c:axId val="84399616"/>
        <c:axId val="84401152"/>
      </c:lineChart>
      <c:catAx>
        <c:axId val="84399616"/>
        <c:scaling>
          <c:orientation val="minMax"/>
        </c:scaling>
        <c:delete val="0"/>
        <c:axPos val="b"/>
        <c:numFmt formatCode="General" sourceLinked="1"/>
        <c:majorTickMark val="none"/>
        <c:minorTickMark val="none"/>
        <c:tickLblPos val="nextTo"/>
        <c:spPr>
          <a:ln w="19050">
            <a:solidFill>
              <a:schemeClr val="tx1"/>
            </a:solidFill>
          </a:ln>
        </c:spPr>
        <c:txPr>
          <a:bodyPr/>
          <a:lstStyle/>
          <a:p>
            <a:pPr>
              <a:defRPr sz="900"/>
            </a:pPr>
            <a:endParaRPr lang="en-US"/>
          </a:p>
        </c:txPr>
        <c:crossAx val="84401152"/>
        <c:crosses val="autoZero"/>
        <c:auto val="1"/>
        <c:lblAlgn val="ctr"/>
        <c:lblOffset val="100"/>
        <c:noMultiLvlLbl val="0"/>
      </c:catAx>
      <c:valAx>
        <c:axId val="84401152"/>
        <c:scaling>
          <c:orientation val="minMax"/>
          <c:max val="100"/>
          <c:min val="0"/>
        </c:scaling>
        <c:delete val="0"/>
        <c:axPos val="l"/>
        <c:numFmt formatCode="General" sourceLinked="1"/>
        <c:majorTickMark val="out"/>
        <c:minorTickMark val="none"/>
        <c:tickLblPos val="nextTo"/>
        <c:spPr>
          <a:ln w="19050">
            <a:solidFill>
              <a:schemeClr val="tx1"/>
            </a:solidFill>
          </a:ln>
        </c:spPr>
        <c:txPr>
          <a:bodyPr/>
          <a:lstStyle/>
          <a:p>
            <a:pPr>
              <a:defRPr sz="900"/>
            </a:pPr>
            <a:endParaRPr lang="en-US"/>
          </a:p>
        </c:txPr>
        <c:crossAx val="84399616"/>
        <c:crosses val="autoZero"/>
        <c:crossBetween val="midCat"/>
        <c:majorUnit val="10"/>
        <c:minorUnit val="1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30396097770086E-2"/>
          <c:y val="0.11315468761016215"/>
          <c:w val="0.80037585972881942"/>
          <c:h val="0.6422750716465575"/>
        </c:manualLayout>
      </c:layout>
      <c:lineChart>
        <c:grouping val="standard"/>
        <c:varyColors val="0"/>
        <c:ser>
          <c:idx val="0"/>
          <c:order val="0"/>
          <c:tx>
            <c:strRef>
              <c:f>Sheet1!$B$1</c:f>
              <c:strCache>
                <c:ptCount val="1"/>
              </c:strCache>
            </c:strRef>
          </c:tx>
          <c:marker>
            <c:symbol val="none"/>
          </c:marker>
          <c:cat>
            <c:numRef>
              <c:f>Sheet1!$A$2:$A$10</c:f>
              <c:numCache>
                <c:formatCode>General</c:formatCode>
                <c:ptCount val="9"/>
                <c:pt idx="0">
                  <c:v>0</c:v>
                </c:pt>
                <c:pt idx="1">
                  <c:v>6</c:v>
                </c:pt>
                <c:pt idx="2">
                  <c:v>12</c:v>
                </c:pt>
                <c:pt idx="3">
                  <c:v>18</c:v>
                </c:pt>
                <c:pt idx="4">
                  <c:v>24</c:v>
                </c:pt>
                <c:pt idx="5">
                  <c:v>30</c:v>
                </c:pt>
                <c:pt idx="6">
                  <c:v>36</c:v>
                </c:pt>
                <c:pt idx="7">
                  <c:v>42</c:v>
                </c:pt>
                <c:pt idx="8">
                  <c:v>48</c:v>
                </c:pt>
              </c:numCache>
            </c:numRef>
          </c:cat>
          <c:val>
            <c:numRef>
              <c:f>Sheet1!$B$2:$B$10</c:f>
              <c:numCache>
                <c:formatCode>General</c:formatCode>
                <c:ptCount val="9"/>
              </c:numCache>
            </c:numRef>
          </c:val>
          <c:smooth val="0"/>
        </c:ser>
        <c:ser>
          <c:idx val="1"/>
          <c:order val="1"/>
          <c:tx>
            <c:strRef>
              <c:f>Sheet1!$C$1</c:f>
              <c:strCache>
                <c:ptCount val="1"/>
              </c:strCache>
            </c:strRef>
          </c:tx>
          <c:marker>
            <c:symbol val="none"/>
          </c:marker>
          <c:cat>
            <c:numRef>
              <c:f>Sheet1!$A$2:$A$10</c:f>
              <c:numCache>
                <c:formatCode>General</c:formatCode>
                <c:ptCount val="9"/>
                <c:pt idx="0">
                  <c:v>0</c:v>
                </c:pt>
                <c:pt idx="1">
                  <c:v>6</c:v>
                </c:pt>
                <c:pt idx="2">
                  <c:v>12</c:v>
                </c:pt>
                <c:pt idx="3">
                  <c:v>18</c:v>
                </c:pt>
                <c:pt idx="4">
                  <c:v>24</c:v>
                </c:pt>
                <c:pt idx="5">
                  <c:v>30</c:v>
                </c:pt>
                <c:pt idx="6">
                  <c:v>36</c:v>
                </c:pt>
                <c:pt idx="7">
                  <c:v>42</c:v>
                </c:pt>
                <c:pt idx="8">
                  <c:v>48</c:v>
                </c:pt>
              </c:numCache>
            </c:numRef>
          </c:cat>
          <c:val>
            <c:numRef>
              <c:f>Sheet1!$C$2:$C$10</c:f>
              <c:numCache>
                <c:formatCode>General</c:formatCode>
                <c:ptCount val="9"/>
              </c:numCache>
            </c:numRef>
          </c:val>
          <c:smooth val="0"/>
        </c:ser>
        <c:ser>
          <c:idx val="2"/>
          <c:order val="2"/>
          <c:tx>
            <c:strRef>
              <c:f>Sheet1!$D$1</c:f>
              <c:strCache>
                <c:ptCount val="1"/>
              </c:strCache>
            </c:strRef>
          </c:tx>
          <c:marker>
            <c:symbol val="none"/>
          </c:marker>
          <c:cat>
            <c:numRef>
              <c:f>Sheet1!$A$2:$A$10</c:f>
              <c:numCache>
                <c:formatCode>General</c:formatCode>
                <c:ptCount val="9"/>
                <c:pt idx="0">
                  <c:v>0</c:v>
                </c:pt>
                <c:pt idx="1">
                  <c:v>6</c:v>
                </c:pt>
                <c:pt idx="2">
                  <c:v>12</c:v>
                </c:pt>
                <c:pt idx="3">
                  <c:v>18</c:v>
                </c:pt>
                <c:pt idx="4">
                  <c:v>24</c:v>
                </c:pt>
                <c:pt idx="5">
                  <c:v>30</c:v>
                </c:pt>
                <c:pt idx="6">
                  <c:v>36</c:v>
                </c:pt>
                <c:pt idx="7">
                  <c:v>42</c:v>
                </c:pt>
                <c:pt idx="8">
                  <c:v>48</c:v>
                </c:pt>
              </c:numCache>
            </c:numRef>
          </c:cat>
          <c:val>
            <c:numRef>
              <c:f>Sheet1!$D$2:$D$10</c:f>
              <c:numCache>
                <c:formatCode>General</c:formatCode>
                <c:ptCount val="9"/>
              </c:numCache>
            </c:numRef>
          </c:val>
          <c:smooth val="0"/>
        </c:ser>
        <c:dLbls>
          <c:showLegendKey val="0"/>
          <c:showVal val="0"/>
          <c:showCatName val="0"/>
          <c:showSerName val="0"/>
          <c:showPercent val="0"/>
          <c:showBubbleSize val="0"/>
        </c:dLbls>
        <c:marker val="1"/>
        <c:smooth val="0"/>
        <c:axId val="194793856"/>
        <c:axId val="194795392"/>
      </c:lineChart>
      <c:catAx>
        <c:axId val="194793856"/>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000"/>
            </a:pPr>
            <a:endParaRPr lang="en-US"/>
          </a:p>
        </c:txPr>
        <c:crossAx val="194795392"/>
        <c:crosses val="autoZero"/>
        <c:auto val="1"/>
        <c:lblAlgn val="ctr"/>
        <c:lblOffset val="100"/>
        <c:noMultiLvlLbl val="0"/>
      </c:catAx>
      <c:valAx>
        <c:axId val="194795392"/>
        <c:scaling>
          <c:orientation val="minMax"/>
          <c:max val="1"/>
          <c:min val="0"/>
        </c:scaling>
        <c:delete val="0"/>
        <c:axPos val="l"/>
        <c:numFmt formatCode="#,##0.0" sourceLinked="0"/>
        <c:majorTickMark val="out"/>
        <c:minorTickMark val="none"/>
        <c:tickLblPos val="nextTo"/>
        <c:spPr>
          <a:ln w="19050">
            <a:solidFill>
              <a:schemeClr val="tx1"/>
            </a:solidFill>
          </a:ln>
        </c:spPr>
        <c:txPr>
          <a:bodyPr/>
          <a:lstStyle/>
          <a:p>
            <a:pPr>
              <a:defRPr sz="1000"/>
            </a:pPr>
            <a:endParaRPr lang="en-US"/>
          </a:p>
        </c:txPr>
        <c:crossAx val="194793856"/>
        <c:crosses val="autoZero"/>
        <c:crossBetween val="midCat"/>
        <c:majorUnit val="0.1"/>
        <c:minorUnit val="0.1"/>
      </c:valAx>
    </c:plotArea>
    <c:plotVisOnly val="1"/>
    <c:dispBlanksAs val="gap"/>
    <c:showDLblsOverMax val="0"/>
  </c:chart>
  <c:txPr>
    <a:bodyPr/>
    <a:lstStyle/>
    <a:p>
      <a:pPr>
        <a:defRPr sz="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C7593-94B3-49F6-9B8C-7B17DB259380}" type="datetimeFigureOut">
              <a:rPr lang="en-US" smtClean="0"/>
              <a:t>4/30/2019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444B1-158A-4BF6-99BF-61DE2EB2E352}" type="slidenum">
              <a:rPr lang="en-US" smtClean="0"/>
              <a:t>‹#›</a:t>
            </a:fld>
            <a:endParaRPr lang="en-US"/>
          </a:p>
        </p:txBody>
      </p:sp>
    </p:spTree>
    <p:extLst>
      <p:ext uri="{BB962C8B-B14F-4D97-AF65-F5344CB8AC3E}">
        <p14:creationId xmlns:p14="http://schemas.microsoft.com/office/powerpoint/2010/main" val="36535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B3444B1-158A-4BF6-99BF-61DE2EB2E352}" type="slidenum">
              <a:rPr lang="en-US" smtClean="0"/>
              <a:t>3</a:t>
            </a:fld>
            <a:endParaRPr lang="en-US" dirty="0"/>
          </a:p>
        </p:txBody>
      </p:sp>
    </p:spTree>
    <p:extLst>
      <p:ext uri="{BB962C8B-B14F-4D97-AF65-F5344CB8AC3E}">
        <p14:creationId xmlns:p14="http://schemas.microsoft.com/office/powerpoint/2010/main" val="111603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53870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20</a:t>
            </a:fld>
            <a:endParaRPr lang="en-US"/>
          </a:p>
        </p:txBody>
      </p:sp>
    </p:spTree>
    <p:extLst>
      <p:ext uri="{BB962C8B-B14F-4D97-AF65-F5344CB8AC3E}">
        <p14:creationId xmlns:p14="http://schemas.microsoft.com/office/powerpoint/2010/main" val="1429375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21</a:t>
            </a:fld>
            <a:endParaRPr lang="en-US"/>
          </a:p>
        </p:txBody>
      </p:sp>
    </p:spTree>
    <p:extLst>
      <p:ext uri="{BB962C8B-B14F-4D97-AF65-F5344CB8AC3E}">
        <p14:creationId xmlns:p14="http://schemas.microsoft.com/office/powerpoint/2010/main" val="1429375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6499" name="Notes Placeholder 2"/>
          <p:cNvSpPr>
            <a:spLocks noGrp="1"/>
          </p:cNvSpPr>
          <p:nvPr>
            <p:ph type="body" idx="1"/>
          </p:nvPr>
        </p:nvSpPr>
        <p:spPr>
          <a:noFill/>
        </p:spPr>
        <p:txBody>
          <a:bodyPr/>
          <a:lstStyle/>
          <a:p>
            <a:endParaRPr lang="en-US" altLang="en-US" smtClean="0">
              <a:latin typeface="Arial" pitchFamily="34" charset="0"/>
              <a:ea typeface="ヒラギノ角ゴ Pro W3" charset="-128"/>
            </a:endParaRPr>
          </a:p>
        </p:txBody>
      </p:sp>
      <p:sp>
        <p:nvSpPr>
          <p:cNvPr id="1065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ヒラギノ角ゴ Pro W3" charset="-128"/>
              </a:defRPr>
            </a:lvl1pPr>
            <a:lvl2pPr marL="742950" indent="-285750" eaLnBrk="0" hangingPunct="0">
              <a:spcBef>
                <a:spcPct val="30000"/>
              </a:spcBef>
              <a:defRPr sz="1200">
                <a:solidFill>
                  <a:schemeClr val="tx1"/>
                </a:solidFill>
                <a:latin typeface="Arial" pitchFamily="34" charset="0"/>
                <a:ea typeface="ヒラギノ角ゴ Pro W3" charset="-128"/>
              </a:defRPr>
            </a:lvl2pPr>
            <a:lvl3pPr marL="1143000" indent="-228600" eaLnBrk="0" hangingPunct="0">
              <a:spcBef>
                <a:spcPct val="30000"/>
              </a:spcBef>
              <a:defRPr sz="1200">
                <a:solidFill>
                  <a:schemeClr val="tx1"/>
                </a:solidFill>
                <a:latin typeface="Arial" pitchFamily="34" charset="0"/>
                <a:ea typeface="ヒラギノ角ゴ Pro W3" charset="-128"/>
              </a:defRPr>
            </a:lvl3pPr>
            <a:lvl4pPr marL="1600200" indent="-228600" eaLnBrk="0" hangingPunct="0">
              <a:spcBef>
                <a:spcPct val="30000"/>
              </a:spcBef>
              <a:defRPr sz="1200">
                <a:solidFill>
                  <a:schemeClr val="tx1"/>
                </a:solidFill>
                <a:latin typeface="Arial" pitchFamily="34" charset="0"/>
                <a:ea typeface="ヒラギノ角ゴ Pro W3" charset="-128"/>
              </a:defRPr>
            </a:lvl4pPr>
            <a:lvl5pPr marL="2057400" indent="-228600" eaLnBrk="0" hangingPunct="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564962F4-A0E6-41CE-A1FB-5C0ED409F37A}" type="slidenum">
              <a:rPr lang="en-US" altLang="en-US" smtClean="0"/>
              <a:pPr>
                <a:spcBef>
                  <a:spcPct val="0"/>
                </a:spcBef>
              </a:pPr>
              <a:t>22</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23</a:t>
            </a:fld>
            <a:endParaRPr lang="en-US"/>
          </a:p>
        </p:txBody>
      </p:sp>
    </p:spTree>
    <p:extLst>
      <p:ext uri="{BB962C8B-B14F-4D97-AF65-F5344CB8AC3E}">
        <p14:creationId xmlns:p14="http://schemas.microsoft.com/office/powerpoint/2010/main" val="142937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24</a:t>
            </a:fld>
            <a:endParaRPr lang="en-US" dirty="0"/>
          </a:p>
        </p:txBody>
      </p:sp>
    </p:spTree>
    <p:extLst>
      <p:ext uri="{BB962C8B-B14F-4D97-AF65-F5344CB8AC3E}">
        <p14:creationId xmlns:p14="http://schemas.microsoft.com/office/powerpoint/2010/main" val="3558255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25</a:t>
            </a:fld>
            <a:endParaRPr lang="en-US"/>
          </a:p>
        </p:txBody>
      </p:sp>
    </p:spTree>
    <p:extLst>
      <p:ext uri="{BB962C8B-B14F-4D97-AF65-F5344CB8AC3E}">
        <p14:creationId xmlns:p14="http://schemas.microsoft.com/office/powerpoint/2010/main" val="1429375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27</a:t>
            </a:fld>
            <a:endParaRPr lang="en-US"/>
          </a:p>
        </p:txBody>
      </p:sp>
    </p:spTree>
    <p:extLst>
      <p:ext uri="{BB962C8B-B14F-4D97-AF65-F5344CB8AC3E}">
        <p14:creationId xmlns:p14="http://schemas.microsoft.com/office/powerpoint/2010/main" val="999059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17570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31</a:t>
            </a:fld>
            <a:endParaRPr lang="en-US"/>
          </a:p>
        </p:txBody>
      </p:sp>
    </p:spTree>
    <p:extLst>
      <p:ext uri="{BB962C8B-B14F-4D97-AF65-F5344CB8AC3E}">
        <p14:creationId xmlns:p14="http://schemas.microsoft.com/office/powerpoint/2010/main" val="81046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en-US" sz="1200" dirty="0" smtClean="0"/>
              <a:t>Progressive marrow failure, </a:t>
            </a:r>
            <a:r>
              <a:rPr lang="en-US" sz="1200" dirty="0" err="1" smtClean="0"/>
              <a:t>Hb</a:t>
            </a:r>
            <a:r>
              <a:rPr lang="en-US" sz="1200" dirty="0" smtClean="0"/>
              <a:t> &lt;10 gm/</a:t>
            </a:r>
            <a:r>
              <a:rPr lang="en-US" sz="1200" dirty="0" err="1" smtClean="0"/>
              <a:t>dL</a:t>
            </a:r>
            <a:r>
              <a:rPr lang="en-US" sz="1200" dirty="0" smtClean="0"/>
              <a:t> or PLT</a:t>
            </a:r>
            <a:r>
              <a:rPr lang="en-US" sz="1200" baseline="0" dirty="0" smtClean="0"/>
              <a:t> </a:t>
            </a:r>
            <a:r>
              <a:rPr lang="en-US" sz="1200" dirty="0" smtClean="0"/>
              <a:t>&lt;100 × 10</a:t>
            </a:r>
            <a:r>
              <a:rPr lang="en-US" sz="1200" baseline="30000" dirty="0" smtClean="0"/>
              <a:t>9</a:t>
            </a:r>
            <a:r>
              <a:rPr lang="en-US" sz="1200" dirty="0" smtClean="0"/>
              <a:t>/L</a:t>
            </a:r>
          </a:p>
          <a:p>
            <a:pPr marL="285750" indent="-285750">
              <a:buFont typeface="Wingdings" panose="05000000000000000000" pitchFamily="2" charset="2"/>
              <a:buChar char="q"/>
            </a:pPr>
            <a:r>
              <a:rPr lang="en-US" sz="1200" dirty="0" smtClean="0"/>
              <a:t>Massive (≥6 cm below left costal</a:t>
            </a:r>
            <a:r>
              <a:rPr lang="en-US" sz="1200" baseline="0" dirty="0" smtClean="0"/>
              <a:t> </a:t>
            </a:r>
            <a:r>
              <a:rPr lang="en-US" sz="1200" dirty="0" smtClean="0"/>
              <a:t>margin) or progressive or</a:t>
            </a:r>
            <a:r>
              <a:rPr lang="en-US" sz="1200" baseline="0" dirty="0" smtClean="0"/>
              <a:t> </a:t>
            </a:r>
            <a:r>
              <a:rPr lang="en-US" sz="1200" dirty="0" smtClean="0"/>
              <a:t>symptomatic splenomegaly</a:t>
            </a:r>
          </a:p>
          <a:p>
            <a:pPr marL="285750" indent="-285750">
              <a:buFont typeface="Wingdings" panose="05000000000000000000" pitchFamily="2" charset="2"/>
              <a:buChar char="q"/>
            </a:pPr>
            <a:r>
              <a:rPr lang="en-US" sz="1200" dirty="0" smtClean="0"/>
              <a:t>Massive (≥10 cm in longest diameter) or progressive or symptomatic</a:t>
            </a:r>
            <a:r>
              <a:rPr lang="en-US" sz="1200" baseline="0" dirty="0" smtClean="0"/>
              <a:t> </a:t>
            </a:r>
            <a:r>
              <a:rPr lang="en-US" sz="1200" dirty="0" smtClean="0"/>
              <a:t>lymphadenopathy</a:t>
            </a:r>
          </a:p>
          <a:p>
            <a:pPr marL="285750" indent="-285750">
              <a:buFont typeface="Wingdings" panose="05000000000000000000" pitchFamily="2" charset="2"/>
              <a:buChar char="q"/>
            </a:pPr>
            <a:r>
              <a:rPr lang="en-US" sz="1200" dirty="0" smtClean="0"/>
              <a:t>Progressive lymphocytosis + increase of ≥50% over a 2-month</a:t>
            </a:r>
            <a:r>
              <a:rPr lang="en-US" sz="1200" baseline="0" dirty="0" smtClean="0"/>
              <a:t> </a:t>
            </a:r>
            <a:r>
              <a:rPr lang="en-US" sz="1200" dirty="0" smtClean="0"/>
              <a:t>period or lymphocyte doubling time of &lt;6 months</a:t>
            </a:r>
          </a:p>
          <a:p>
            <a:pPr marL="285750" indent="-285750">
              <a:buFont typeface="Wingdings" panose="05000000000000000000" pitchFamily="2" charset="2"/>
              <a:buChar char="q"/>
            </a:pPr>
            <a:r>
              <a:rPr lang="en-US" sz="1200" dirty="0" smtClean="0"/>
              <a:t>Autoimmune complications of CLL, that are poorly responsive to</a:t>
            </a:r>
            <a:r>
              <a:rPr lang="en-US" sz="1200" baseline="0" dirty="0" smtClean="0"/>
              <a:t> </a:t>
            </a:r>
            <a:r>
              <a:rPr lang="en-US" sz="1200" dirty="0" smtClean="0"/>
              <a:t>corticosteroids</a:t>
            </a:r>
          </a:p>
          <a:p>
            <a:pPr marL="285750" indent="-285750">
              <a:buFont typeface="Wingdings" panose="05000000000000000000" pitchFamily="2" charset="2"/>
              <a:buChar char="q"/>
            </a:pPr>
            <a:r>
              <a:rPr lang="en-US" sz="1200" dirty="0" smtClean="0"/>
              <a:t>Symptomatic </a:t>
            </a:r>
            <a:r>
              <a:rPr lang="en-US" sz="1200" dirty="0" err="1" smtClean="0"/>
              <a:t>extranodal</a:t>
            </a:r>
            <a:r>
              <a:rPr lang="en-US" sz="1200" dirty="0" smtClean="0"/>
              <a:t> involvement (e.g., skin, kidney, lung, spine)</a:t>
            </a:r>
          </a:p>
          <a:p>
            <a:pPr marL="285750" indent="-285750">
              <a:buFont typeface="Wingdings" panose="05000000000000000000" pitchFamily="2" charset="2"/>
              <a:buChar char="q"/>
            </a:pPr>
            <a:r>
              <a:rPr lang="en-US" sz="1200" dirty="0" smtClean="0"/>
              <a:t>Disease-related symptoms, including:</a:t>
            </a:r>
          </a:p>
          <a:p>
            <a:pPr marL="285750" indent="-285750">
              <a:buFont typeface="Wingdings" panose="05000000000000000000" pitchFamily="2" charset="2"/>
              <a:buChar char="ü"/>
            </a:pPr>
            <a:r>
              <a:rPr lang="en-US" sz="1200" dirty="0" smtClean="0"/>
              <a:t>Unintentional weight loss of ≥10% within the previous 6 months</a:t>
            </a:r>
          </a:p>
          <a:p>
            <a:pPr marL="285750" indent="-285750">
              <a:buFont typeface="Wingdings" panose="05000000000000000000" pitchFamily="2" charset="2"/>
              <a:buChar char="ü"/>
            </a:pPr>
            <a:r>
              <a:rPr lang="en-US" sz="1200" dirty="0" smtClean="0"/>
              <a:t>Significant fatigue</a:t>
            </a:r>
          </a:p>
          <a:p>
            <a:pPr marL="285750" indent="-285750">
              <a:buFont typeface="Wingdings" panose="05000000000000000000" pitchFamily="2" charset="2"/>
              <a:buChar char="ü"/>
            </a:pPr>
            <a:r>
              <a:rPr lang="en-US" sz="1200" dirty="0" smtClean="0"/>
              <a:t>Fever ≥38 °C for 2 or more weeks without evidence of infection</a:t>
            </a:r>
          </a:p>
          <a:p>
            <a:pPr marL="285750" indent="-285750">
              <a:buFont typeface="Wingdings" panose="05000000000000000000" pitchFamily="2" charset="2"/>
              <a:buChar char="ü"/>
            </a:pPr>
            <a:r>
              <a:rPr lang="en-US" sz="1200" dirty="0" smtClean="0"/>
              <a:t>Night sweats for ≥1 month without</a:t>
            </a:r>
            <a:r>
              <a:rPr lang="en-US" sz="1200" baseline="0" dirty="0" smtClean="0"/>
              <a:t> </a:t>
            </a:r>
            <a:r>
              <a:rPr lang="en-US" sz="1200" dirty="0" smtClean="0"/>
              <a:t>evidence of infection</a:t>
            </a:r>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4</a:t>
            </a:fld>
            <a:endParaRPr lang="en-US"/>
          </a:p>
        </p:txBody>
      </p:sp>
    </p:spTree>
    <p:extLst>
      <p:ext uri="{BB962C8B-B14F-4D97-AF65-F5344CB8AC3E}">
        <p14:creationId xmlns:p14="http://schemas.microsoft.com/office/powerpoint/2010/main" val="63771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3667" name="Notes Placeholder 2"/>
          <p:cNvSpPr>
            <a:spLocks noGrp="1"/>
          </p:cNvSpPr>
          <p:nvPr>
            <p:ph type="body" idx="1"/>
          </p:nvPr>
        </p:nvSpPr>
        <p:spPr>
          <a:noFill/>
        </p:spPr>
        <p:txBody>
          <a:bodyPr/>
          <a:lstStyle/>
          <a:p>
            <a:endParaRPr lang="en-US" altLang="en-US" smtClean="0">
              <a:latin typeface="Arial" pitchFamily="34" charset="0"/>
              <a:ea typeface="ヒラギノ角ゴ Pro W3" charset="-128"/>
            </a:endParaRPr>
          </a:p>
        </p:txBody>
      </p:sp>
      <p:sp>
        <p:nvSpPr>
          <p:cNvPr id="1136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ヒラギノ角ゴ Pro W3" charset="-128"/>
              </a:defRPr>
            </a:lvl1pPr>
            <a:lvl2pPr marL="742950" indent="-285750" eaLnBrk="0" hangingPunct="0">
              <a:spcBef>
                <a:spcPct val="30000"/>
              </a:spcBef>
              <a:defRPr sz="1200">
                <a:solidFill>
                  <a:schemeClr val="tx1"/>
                </a:solidFill>
                <a:latin typeface="Arial" pitchFamily="34" charset="0"/>
                <a:ea typeface="ヒラギノ角ゴ Pro W3" charset="-128"/>
              </a:defRPr>
            </a:lvl2pPr>
            <a:lvl3pPr marL="1143000" indent="-228600" eaLnBrk="0" hangingPunct="0">
              <a:spcBef>
                <a:spcPct val="30000"/>
              </a:spcBef>
              <a:defRPr sz="1200">
                <a:solidFill>
                  <a:schemeClr val="tx1"/>
                </a:solidFill>
                <a:latin typeface="Arial" pitchFamily="34" charset="0"/>
                <a:ea typeface="ヒラギノ角ゴ Pro W3" charset="-128"/>
              </a:defRPr>
            </a:lvl3pPr>
            <a:lvl4pPr marL="1600200" indent="-228600" eaLnBrk="0" hangingPunct="0">
              <a:spcBef>
                <a:spcPct val="30000"/>
              </a:spcBef>
              <a:defRPr sz="1200">
                <a:solidFill>
                  <a:schemeClr val="tx1"/>
                </a:solidFill>
                <a:latin typeface="Arial" pitchFamily="34" charset="0"/>
                <a:ea typeface="ヒラギノ角ゴ Pro W3" charset="-128"/>
              </a:defRPr>
            </a:lvl4pPr>
            <a:lvl5pPr marL="2057400" indent="-228600" eaLnBrk="0" hangingPunct="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AB94315E-17D3-4456-A239-39F94F35BB3E}" type="slidenum">
              <a:rPr lang="en-US" altLang="en-US" smtClean="0">
                <a:solidFill>
                  <a:prstClr val="black"/>
                </a:solidFill>
              </a:rPr>
              <a:pPr>
                <a:spcBef>
                  <a:spcPct val="0"/>
                </a:spcBef>
              </a:pPr>
              <a:t>32</a:t>
            </a:fld>
            <a:endParaRPr lang="en-US" altLang="en-US" smtClean="0">
              <a:solidFill>
                <a:prstClr val="black"/>
              </a:solidFill>
            </a:endParaRPr>
          </a:p>
        </p:txBody>
      </p:sp>
    </p:spTree>
    <p:extLst>
      <p:ext uri="{BB962C8B-B14F-4D97-AF65-F5344CB8AC3E}">
        <p14:creationId xmlns:p14="http://schemas.microsoft.com/office/powerpoint/2010/main" val="3182417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218187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34</a:t>
            </a:fld>
            <a:endParaRPr lang="en-US"/>
          </a:p>
        </p:txBody>
      </p:sp>
    </p:spTree>
    <p:extLst>
      <p:ext uri="{BB962C8B-B14F-4D97-AF65-F5344CB8AC3E}">
        <p14:creationId xmlns:p14="http://schemas.microsoft.com/office/powerpoint/2010/main" val="4039680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phase II study, 142 patients with relapsed or refractory indolent lymphoma after two or more</a:t>
            </a:r>
          </a:p>
          <a:p>
            <a:r>
              <a:rPr lang="en-US" sz="1200" b="0" i="0" u="none" strike="noStrike" kern="1200" baseline="0" dirty="0" smtClean="0">
                <a:solidFill>
                  <a:schemeClr val="tx1"/>
                </a:solidFill>
                <a:latin typeface="+mn-lt"/>
                <a:ea typeface="+mn-ea"/>
                <a:cs typeface="+mn-cs"/>
              </a:rPr>
              <a:t>lines of therapy were enrolled to receive copanlisib 60 mg intravenously on days 1, 8, and 15 of a 28-</a:t>
            </a:r>
          </a:p>
          <a:p>
            <a:r>
              <a:rPr lang="en-US" sz="1200" b="0" i="0" u="none" strike="noStrike" kern="1200" baseline="0" dirty="0" smtClean="0">
                <a:solidFill>
                  <a:schemeClr val="tx1"/>
                </a:solidFill>
                <a:latin typeface="+mn-lt"/>
                <a:ea typeface="+mn-ea"/>
                <a:cs typeface="+mn-cs"/>
              </a:rPr>
              <a:t>day cycle. The primary end point was objective response rate; secondary end points included</a:t>
            </a:r>
          </a:p>
          <a:p>
            <a:r>
              <a:rPr lang="en-US" sz="1200" b="0" i="0" u="none" strike="noStrike" kern="1200" baseline="0" dirty="0" smtClean="0">
                <a:solidFill>
                  <a:schemeClr val="tx1"/>
                </a:solidFill>
                <a:latin typeface="+mn-lt"/>
                <a:ea typeface="+mn-ea"/>
                <a:cs typeface="+mn-cs"/>
              </a:rPr>
              <a:t>duration of response, progression-free survival, and overall survival. In addition, safety and gene</a:t>
            </a:r>
          </a:p>
          <a:p>
            <a:r>
              <a:rPr lang="en-US" sz="1200" b="0" i="0" u="none" strike="noStrike" kern="1200" baseline="0" dirty="0" smtClean="0">
                <a:solidFill>
                  <a:schemeClr val="tx1"/>
                </a:solidFill>
                <a:latin typeface="+mn-lt"/>
                <a:ea typeface="+mn-ea"/>
                <a:cs typeface="+mn-cs"/>
              </a:rPr>
              <a:t>expression were evaluated.</a:t>
            </a:r>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34662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40</a:t>
            </a:fld>
            <a:endParaRPr lang="en-US"/>
          </a:p>
        </p:txBody>
      </p:sp>
    </p:spTree>
    <p:extLst>
      <p:ext uri="{BB962C8B-B14F-4D97-AF65-F5344CB8AC3E}">
        <p14:creationId xmlns:p14="http://schemas.microsoft.com/office/powerpoint/2010/main" val="1429375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6739" name="Notes Placeholder 2"/>
          <p:cNvSpPr>
            <a:spLocks noGrp="1"/>
          </p:cNvSpPr>
          <p:nvPr>
            <p:ph type="body" idx="1"/>
          </p:nvPr>
        </p:nvSpPr>
        <p:spPr>
          <a:noFill/>
        </p:spPr>
        <p:txBody>
          <a:bodyPr/>
          <a:lstStyle/>
          <a:p>
            <a:r>
              <a:rPr lang="en-US" sz="1200" b="0" i="0" u="none" strike="noStrike" kern="1200" baseline="0" dirty="0" smtClean="0">
                <a:solidFill>
                  <a:schemeClr val="tx1"/>
                </a:solidFill>
                <a:latin typeface="+mn-lt"/>
                <a:ea typeface="+mn-ea"/>
                <a:cs typeface="+mn-cs"/>
              </a:rPr>
              <a:t>CLL: 100 mg on d 1 + 900 mg on</a:t>
            </a:r>
          </a:p>
          <a:p>
            <a:r>
              <a:rPr lang="en-US" sz="1200" b="0" i="0" u="none" strike="noStrike" kern="1200" baseline="0" dirty="0" smtClean="0">
                <a:solidFill>
                  <a:schemeClr val="tx1"/>
                </a:solidFill>
                <a:latin typeface="+mn-lt"/>
                <a:ea typeface="+mn-ea"/>
                <a:cs typeface="+mn-cs"/>
              </a:rPr>
              <a:t>d 2 of C 1 + 1,000 mg on d 8 + 15</a:t>
            </a:r>
          </a:p>
          <a:p>
            <a:r>
              <a:rPr lang="en-US" sz="1200" b="0" i="0" u="none" strike="noStrike" kern="1200" baseline="0" dirty="0" smtClean="0">
                <a:solidFill>
                  <a:schemeClr val="tx1"/>
                </a:solidFill>
                <a:latin typeface="+mn-lt"/>
                <a:ea typeface="+mn-ea"/>
                <a:cs typeface="+mn-cs"/>
              </a:rPr>
              <a:t>of C 1 + 1,000 mg on d 1 of C 2-6</a:t>
            </a:r>
          </a:p>
          <a:p>
            <a:r>
              <a:rPr lang="en-US" sz="1200" b="0" i="0" u="none" strike="noStrike" kern="1200" baseline="0" dirty="0" smtClean="0">
                <a:solidFill>
                  <a:schemeClr val="tx1"/>
                </a:solidFill>
                <a:latin typeface="+mn-lt"/>
                <a:ea typeface="+mn-ea"/>
                <a:cs typeface="+mn-cs"/>
              </a:rPr>
              <a:t>• FL: 1,000 mg on d 1, 8, 15 of C1 +</a:t>
            </a:r>
          </a:p>
          <a:p>
            <a:r>
              <a:rPr lang="en-US" sz="1200" b="0" i="0" u="none" strike="noStrike" kern="1200" baseline="0" dirty="0" smtClean="0">
                <a:solidFill>
                  <a:schemeClr val="tx1"/>
                </a:solidFill>
                <a:latin typeface="+mn-lt"/>
                <a:ea typeface="+mn-ea"/>
                <a:cs typeface="+mn-cs"/>
              </a:rPr>
              <a:t>1,000 mg on d 1 of C 2-6 or C 2-8,</a:t>
            </a:r>
          </a:p>
          <a:p>
            <a:r>
              <a:rPr lang="en-US" sz="1200" b="0" i="0" u="none" strike="noStrike" kern="1200" baseline="0" dirty="0" smtClean="0">
                <a:solidFill>
                  <a:schemeClr val="tx1"/>
                </a:solidFill>
                <a:latin typeface="+mn-lt"/>
                <a:ea typeface="+mn-ea"/>
                <a:cs typeface="+mn-cs"/>
              </a:rPr>
              <a:t>and then 1,000 mg every 2 </a:t>
            </a:r>
            <a:r>
              <a:rPr lang="en-US" sz="1200" b="0" i="0" u="none" strike="noStrike" kern="1200" baseline="0" dirty="0" err="1" smtClean="0">
                <a:solidFill>
                  <a:schemeClr val="tx1"/>
                </a:solidFill>
                <a:latin typeface="+mn-lt"/>
                <a:ea typeface="+mn-ea"/>
                <a:cs typeface="+mn-cs"/>
              </a:rPr>
              <a:t>mo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up to 2 y</a:t>
            </a:r>
            <a:endParaRPr lang="en-US" altLang="en-US" dirty="0" smtClean="0">
              <a:latin typeface="Arial" pitchFamily="34" charset="0"/>
              <a:ea typeface="ヒラギノ角ゴ Pro W3" charset="-128"/>
            </a:endParaRPr>
          </a:p>
        </p:txBody>
      </p:sp>
      <p:sp>
        <p:nvSpPr>
          <p:cNvPr id="1167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ヒラギノ角ゴ Pro W3" charset="-128"/>
              </a:defRPr>
            </a:lvl1pPr>
            <a:lvl2pPr marL="742950" indent="-285750" eaLnBrk="0" hangingPunct="0">
              <a:spcBef>
                <a:spcPct val="30000"/>
              </a:spcBef>
              <a:defRPr sz="1200">
                <a:solidFill>
                  <a:schemeClr val="tx1"/>
                </a:solidFill>
                <a:latin typeface="Arial" pitchFamily="34" charset="0"/>
                <a:ea typeface="ヒラギノ角ゴ Pro W3" charset="-128"/>
              </a:defRPr>
            </a:lvl2pPr>
            <a:lvl3pPr marL="1143000" indent="-228600" eaLnBrk="0" hangingPunct="0">
              <a:spcBef>
                <a:spcPct val="30000"/>
              </a:spcBef>
              <a:defRPr sz="1200">
                <a:solidFill>
                  <a:schemeClr val="tx1"/>
                </a:solidFill>
                <a:latin typeface="Arial" pitchFamily="34" charset="0"/>
                <a:ea typeface="ヒラギノ角ゴ Pro W3" charset="-128"/>
              </a:defRPr>
            </a:lvl3pPr>
            <a:lvl4pPr marL="1600200" indent="-228600" eaLnBrk="0" hangingPunct="0">
              <a:spcBef>
                <a:spcPct val="30000"/>
              </a:spcBef>
              <a:defRPr sz="1200">
                <a:solidFill>
                  <a:schemeClr val="tx1"/>
                </a:solidFill>
                <a:latin typeface="Arial" pitchFamily="34" charset="0"/>
                <a:ea typeface="ヒラギノ角ゴ Pro W3" charset="-128"/>
              </a:defRPr>
            </a:lvl4pPr>
            <a:lvl5pPr marL="2057400" indent="-228600" eaLnBrk="0" hangingPunct="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C745EC42-FD64-4945-A0FC-C56EA8888D22}" type="slidenum">
              <a:rPr lang="en-US" altLang="en-US" smtClean="0">
                <a:solidFill>
                  <a:prstClr val="black"/>
                </a:solidFill>
              </a:rPr>
              <a:pPr>
                <a:spcBef>
                  <a:spcPct val="0"/>
                </a:spcBef>
              </a:pPr>
              <a:t>41</a:t>
            </a:fld>
            <a:endParaRPr lang="en-US" altLang="en-US"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317570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200"/>
              </a:spcAft>
              <a:buClr>
                <a:schemeClr val="bg1"/>
              </a:buClr>
            </a:pPr>
            <a:r>
              <a:rPr lang="en-US" altLang="en-US" sz="1200" b="1" dirty="0" smtClean="0">
                <a:solidFill>
                  <a:schemeClr val="bg1"/>
                </a:solidFill>
                <a:latin typeface="Arial" panose="020B0604020202020204" pitchFamily="34" charset="0"/>
                <a:ea typeface="ヒラギノ角ゴ Pro W3" charset="-128"/>
                <a:cs typeface="Arial" panose="020B0604020202020204" pitchFamily="34" charset="0"/>
              </a:rPr>
              <a:t>Bortezomib ± rituximab (2006)</a:t>
            </a:r>
          </a:p>
          <a:p>
            <a:pPr>
              <a:spcBef>
                <a:spcPct val="0"/>
              </a:spcBef>
              <a:spcAft>
                <a:spcPts val="200"/>
              </a:spcAft>
              <a:buClr>
                <a:schemeClr val="bg1"/>
              </a:buClr>
            </a:pPr>
            <a:r>
              <a:rPr lang="en-US" altLang="en-US" sz="1200" b="1" dirty="0" smtClean="0">
                <a:solidFill>
                  <a:schemeClr val="bg1"/>
                </a:solidFill>
                <a:latin typeface="Arial" panose="020B0604020202020204" pitchFamily="34" charset="0"/>
                <a:ea typeface="ヒラギノ角ゴ Pro W3" charset="-128"/>
                <a:cs typeface="Arial" panose="020B0604020202020204" pitchFamily="34" charset="0"/>
              </a:rPr>
              <a:t>Bendamustine ± rituximab (2008)</a:t>
            </a:r>
          </a:p>
          <a:p>
            <a:pPr>
              <a:spcBef>
                <a:spcPct val="0"/>
              </a:spcBef>
              <a:spcAft>
                <a:spcPts val="200"/>
              </a:spcAft>
              <a:buClr>
                <a:schemeClr val="bg1"/>
              </a:buClr>
            </a:pPr>
            <a:r>
              <a:rPr lang="en-US" altLang="en-US" sz="1200" b="1" dirty="0" smtClean="0">
                <a:solidFill>
                  <a:schemeClr val="bg1"/>
                </a:solidFill>
                <a:latin typeface="Arial" panose="020B0604020202020204" pitchFamily="34" charset="0"/>
                <a:ea typeface="ヒラギノ角ゴ Pro W3" charset="-128"/>
                <a:cs typeface="Arial" panose="020B0604020202020204" pitchFamily="34" charset="0"/>
              </a:rPr>
              <a:t>Ibrutinib (2013)</a:t>
            </a:r>
          </a:p>
          <a:p>
            <a:pPr>
              <a:spcBef>
                <a:spcPct val="0"/>
              </a:spcBef>
              <a:spcAft>
                <a:spcPts val="200"/>
              </a:spcAft>
              <a:buClr>
                <a:schemeClr val="bg1"/>
              </a:buClr>
            </a:pPr>
            <a:r>
              <a:rPr lang="en-US" altLang="en-US" sz="1200" b="1" dirty="0" smtClean="0">
                <a:solidFill>
                  <a:schemeClr val="bg1"/>
                </a:solidFill>
                <a:latin typeface="Arial" panose="020B0604020202020204" pitchFamily="34" charset="0"/>
                <a:ea typeface="ヒラギノ角ゴ Pro W3" charset="-128"/>
                <a:cs typeface="Arial" panose="020B0604020202020204" pitchFamily="34" charset="0"/>
              </a:rPr>
              <a:t>Lenalidomide ± rituximab (2013)</a:t>
            </a:r>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44</a:t>
            </a:fld>
            <a:endParaRPr lang="en-US"/>
          </a:p>
        </p:txBody>
      </p:sp>
    </p:spTree>
    <p:extLst>
      <p:ext uri="{BB962C8B-B14F-4D97-AF65-F5344CB8AC3E}">
        <p14:creationId xmlns:p14="http://schemas.microsoft.com/office/powerpoint/2010/main" val="1041339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04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ACE-LY-004</a:t>
            </a:r>
            <a:endParaRPr lang="en-US" b="1" dirty="0"/>
          </a:p>
        </p:txBody>
      </p:sp>
      <p:sp>
        <p:nvSpPr>
          <p:cNvPr id="4" name="Slide Number Placeholder 3"/>
          <p:cNvSpPr>
            <a:spLocks noGrp="1"/>
          </p:cNvSpPr>
          <p:nvPr>
            <p:ph type="sldNum" sz="quarter" idx="10"/>
          </p:nvPr>
        </p:nvSpPr>
        <p:spPr>
          <a:xfrm>
            <a:off x="4596419" y="8676175"/>
            <a:ext cx="3516345" cy="456724"/>
          </a:xfrm>
          <a:prstGeom prst="rect">
            <a:avLst/>
          </a:prstGeom>
        </p:spPr>
        <p:txBody>
          <a:bodyPr/>
          <a:lstStyle/>
          <a:p>
            <a:fld id="{CBFAA9E6-400A-E640-A318-E520058423C6}" type="slidenum">
              <a:rPr lang="en-US" smtClean="0"/>
              <a:pPr/>
              <a:t>46</a:t>
            </a:fld>
            <a:endParaRPr lang="en-US"/>
          </a:p>
        </p:txBody>
      </p:sp>
    </p:spTree>
    <p:extLst>
      <p:ext uri="{BB962C8B-B14F-4D97-AF65-F5344CB8AC3E}">
        <p14:creationId xmlns:p14="http://schemas.microsoft.com/office/powerpoint/2010/main" val="62389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5</a:t>
            </a:fld>
            <a:endParaRPr lang="en-US"/>
          </a:p>
        </p:txBody>
      </p:sp>
    </p:spTree>
    <p:extLst>
      <p:ext uri="{BB962C8B-B14F-4D97-AF65-F5344CB8AC3E}">
        <p14:creationId xmlns:p14="http://schemas.microsoft.com/office/powerpoint/2010/main" val="675774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47</a:t>
            </a:fld>
            <a:endParaRPr lang="en-US"/>
          </a:p>
        </p:txBody>
      </p:sp>
    </p:spTree>
    <p:extLst>
      <p:ext uri="{BB962C8B-B14F-4D97-AF65-F5344CB8AC3E}">
        <p14:creationId xmlns:p14="http://schemas.microsoft.com/office/powerpoint/2010/main" val="1805302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9811" name="Notes Placeholder 2"/>
          <p:cNvSpPr>
            <a:spLocks noGrp="1"/>
          </p:cNvSpPr>
          <p:nvPr>
            <p:ph type="body" idx="1"/>
          </p:nvPr>
        </p:nvSpPr>
        <p:spPr>
          <a:noFill/>
        </p:spPr>
        <p:txBody>
          <a:bodyPr/>
          <a:lstStyle/>
          <a:p>
            <a:endParaRPr lang="en-US" altLang="en-US" smtClean="0">
              <a:latin typeface="Arial" pitchFamily="34" charset="0"/>
              <a:ea typeface="ヒラギノ角ゴ Pro W3" charset="-128"/>
            </a:endParaRPr>
          </a:p>
        </p:txBody>
      </p:sp>
      <p:sp>
        <p:nvSpPr>
          <p:cNvPr id="1198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ヒラギノ角ゴ Pro W3" charset="-128"/>
              </a:defRPr>
            </a:lvl1pPr>
            <a:lvl2pPr marL="742950" indent="-285750" eaLnBrk="0" hangingPunct="0">
              <a:spcBef>
                <a:spcPct val="30000"/>
              </a:spcBef>
              <a:defRPr sz="1200">
                <a:solidFill>
                  <a:schemeClr val="tx1"/>
                </a:solidFill>
                <a:latin typeface="Arial" pitchFamily="34" charset="0"/>
                <a:ea typeface="ヒラギノ角ゴ Pro W3" charset="-128"/>
              </a:defRPr>
            </a:lvl2pPr>
            <a:lvl3pPr marL="1143000" indent="-228600" eaLnBrk="0" hangingPunct="0">
              <a:spcBef>
                <a:spcPct val="30000"/>
              </a:spcBef>
              <a:defRPr sz="1200">
                <a:solidFill>
                  <a:schemeClr val="tx1"/>
                </a:solidFill>
                <a:latin typeface="Arial" pitchFamily="34" charset="0"/>
                <a:ea typeface="ヒラギノ角ゴ Pro W3" charset="-128"/>
              </a:defRPr>
            </a:lvl3pPr>
            <a:lvl4pPr marL="1600200" indent="-228600" eaLnBrk="0" hangingPunct="0">
              <a:spcBef>
                <a:spcPct val="30000"/>
              </a:spcBef>
              <a:defRPr sz="1200">
                <a:solidFill>
                  <a:schemeClr val="tx1"/>
                </a:solidFill>
                <a:latin typeface="Arial" pitchFamily="34" charset="0"/>
                <a:ea typeface="ヒラギノ角ゴ Pro W3" charset="-128"/>
              </a:defRPr>
            </a:lvl4pPr>
            <a:lvl5pPr marL="2057400" indent="-228600" eaLnBrk="0" hangingPunct="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3B60BAD7-E9CC-4487-9B72-13B762D78779}" type="slidenum">
              <a:rPr lang="en-US" altLang="en-US" smtClean="0">
                <a:solidFill>
                  <a:prstClr val="black"/>
                </a:solidFill>
              </a:rPr>
              <a:pPr>
                <a:spcBef>
                  <a:spcPct val="0"/>
                </a:spcBef>
              </a:pPr>
              <a:t>48</a:t>
            </a:fld>
            <a:endParaRPr lang="en-US" altLang="en-US" smtClean="0">
              <a:solidFill>
                <a:prstClr val="black"/>
              </a:solidFill>
            </a:endParaRPr>
          </a:p>
        </p:txBody>
      </p:sp>
    </p:spTree>
    <p:extLst>
      <p:ext uri="{BB962C8B-B14F-4D97-AF65-F5344CB8AC3E}">
        <p14:creationId xmlns:p14="http://schemas.microsoft.com/office/powerpoint/2010/main" val="80123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report 5-year follow-up of a multicenter phase 2 study of lenalidomide plus rituximab (LR) as initial treatment of mantle cell lymphoma (MCL). The regimen includes induction and maintenance with the LR doublet. Treatment was continuous until progression, with optional discontinuation after 3 years. The median age of the 38 participants was 65 years, with MCL international prognostic index scores balanced among low, intermediate, and high risk (34%, 34%, and 32%, respectively). Twenty-seven (75%) of the 36 evaluable patients completed ≥3 years of study treatment. At a median follow-up of 64 months (range, 21-78), the 3-year progression-free survival (PFS) and overall survival (OS) were 80% and 90%, respectively, with 5-year estimated PFS and OS of 64% and 77%, respectively. During maintenance, hematologic adverse events (AEs) included asymptomatic grade 3 or 4 </a:t>
            </a:r>
            <a:r>
              <a:rPr lang="en-US" sz="1200" b="0" i="0" kern="1200" dirty="0" err="1" smtClean="0">
                <a:solidFill>
                  <a:schemeClr val="tx1"/>
                </a:solidFill>
                <a:effectLst/>
                <a:latin typeface="+mn-lt"/>
                <a:ea typeface="+mn-ea"/>
                <a:cs typeface="+mn-cs"/>
              </a:rPr>
              <a:t>cytopenias</a:t>
            </a:r>
            <a:r>
              <a:rPr lang="en-US" sz="1200" b="0" i="0" kern="1200" dirty="0" smtClean="0">
                <a:solidFill>
                  <a:schemeClr val="tx1"/>
                </a:solidFill>
                <a:effectLst/>
                <a:latin typeface="+mn-lt"/>
                <a:ea typeface="+mn-ea"/>
                <a:cs typeface="+mn-cs"/>
              </a:rPr>
              <a:t> (42% neutropenia, 5% thrombocytopenia, 3% anemia) and mostly grade 1 or 2 infections managed in the outpatient setting (45% upper respiratory infection, 21% urinary tract infection, 13% sinusitis, 11% cellulitis, 8% pneumonia). </a:t>
            </a:r>
            <a:r>
              <a:rPr lang="en-US" sz="1200" b="0" i="0" kern="1200" dirty="0" err="1" smtClean="0">
                <a:solidFill>
                  <a:schemeClr val="tx1"/>
                </a:solidFill>
                <a:effectLst/>
                <a:latin typeface="+mn-lt"/>
                <a:ea typeface="+mn-ea"/>
                <a:cs typeface="+mn-cs"/>
              </a:rPr>
              <a:t>Nonhematologic</a:t>
            </a:r>
            <a:r>
              <a:rPr lang="en-US" sz="1200" b="0" i="0" kern="1200" dirty="0" smtClean="0">
                <a:solidFill>
                  <a:schemeClr val="tx1"/>
                </a:solidFill>
                <a:effectLst/>
                <a:latin typeface="+mn-lt"/>
                <a:ea typeface="+mn-ea"/>
                <a:cs typeface="+mn-cs"/>
              </a:rPr>
              <a:t> AEs, such as constitutional and inflammatory symptoms, occurred at reduced frequency and intensity compared with induction. A peripheral blood minimal residual disease (MRD) assay (</a:t>
            </a:r>
            <a:r>
              <a:rPr lang="en-US" sz="1200" b="0" i="0" kern="1200" dirty="0" err="1" smtClean="0">
                <a:solidFill>
                  <a:schemeClr val="tx1"/>
                </a:solidFill>
                <a:effectLst/>
                <a:latin typeface="+mn-lt"/>
                <a:ea typeface="+mn-ea"/>
                <a:cs typeface="+mn-cs"/>
              </a:rPr>
              <a:t>clonoSEQ</a:t>
            </a:r>
            <a:r>
              <a:rPr lang="en-US" sz="1200" b="0" i="0" kern="1200" dirty="0" smtClean="0">
                <a:solidFill>
                  <a:schemeClr val="tx1"/>
                </a:solidFill>
                <a:effectLst/>
                <a:latin typeface="+mn-lt"/>
                <a:ea typeface="+mn-ea"/>
                <a:cs typeface="+mn-cs"/>
              </a:rPr>
              <a:t>) showed MRD-negative complete remission in 8 of 10 subjects who had completed ≥3 years of treatment and with available samples for analysis. With longer follow-up, LR continues to demonstrate durable responses and manageable safety as initial induction and maintenance therapy for MCL</a:t>
            </a:r>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632712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317570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200"/>
              </a:spcAft>
              <a:buClr>
                <a:schemeClr val="bg1"/>
              </a:buClr>
            </a:pPr>
            <a:r>
              <a:rPr lang="en-US" altLang="en-US" sz="1200" b="1" dirty="0" smtClean="0">
                <a:solidFill>
                  <a:schemeClr val="bg1"/>
                </a:solidFill>
                <a:latin typeface="Arial" panose="020B0604020202020204" pitchFamily="34" charset="0"/>
                <a:ea typeface="ヒラギノ角ゴ Pro W3" charset="-128"/>
                <a:cs typeface="Arial" panose="020B0604020202020204" pitchFamily="34" charset="0"/>
              </a:rPr>
              <a:t>Bortezomib ± rituximab (2006)</a:t>
            </a:r>
          </a:p>
          <a:p>
            <a:pPr>
              <a:spcBef>
                <a:spcPct val="0"/>
              </a:spcBef>
              <a:spcAft>
                <a:spcPts val="200"/>
              </a:spcAft>
              <a:buClr>
                <a:schemeClr val="bg1"/>
              </a:buClr>
            </a:pPr>
            <a:r>
              <a:rPr lang="en-US" altLang="en-US" sz="1200" b="1" dirty="0" smtClean="0">
                <a:solidFill>
                  <a:schemeClr val="bg1"/>
                </a:solidFill>
                <a:latin typeface="Arial" panose="020B0604020202020204" pitchFamily="34" charset="0"/>
                <a:ea typeface="ヒラギノ角ゴ Pro W3" charset="-128"/>
                <a:cs typeface="Arial" panose="020B0604020202020204" pitchFamily="34" charset="0"/>
              </a:rPr>
              <a:t>Bendamustine ± rituximab (2008)</a:t>
            </a:r>
          </a:p>
          <a:p>
            <a:pPr>
              <a:spcBef>
                <a:spcPct val="0"/>
              </a:spcBef>
              <a:spcAft>
                <a:spcPts val="200"/>
              </a:spcAft>
              <a:buClr>
                <a:schemeClr val="bg1"/>
              </a:buClr>
            </a:pPr>
            <a:r>
              <a:rPr lang="en-US" altLang="en-US" sz="1200" b="1" dirty="0" smtClean="0">
                <a:solidFill>
                  <a:schemeClr val="bg1"/>
                </a:solidFill>
                <a:latin typeface="Arial" panose="020B0604020202020204" pitchFamily="34" charset="0"/>
                <a:ea typeface="ヒラギノ角ゴ Pro W3" charset="-128"/>
                <a:cs typeface="Arial" panose="020B0604020202020204" pitchFamily="34" charset="0"/>
              </a:rPr>
              <a:t>Ibrutinib (2013)</a:t>
            </a:r>
          </a:p>
          <a:p>
            <a:pPr>
              <a:spcBef>
                <a:spcPct val="0"/>
              </a:spcBef>
              <a:spcAft>
                <a:spcPts val="200"/>
              </a:spcAft>
              <a:buClr>
                <a:schemeClr val="bg1"/>
              </a:buClr>
            </a:pPr>
            <a:r>
              <a:rPr lang="en-US" altLang="en-US" sz="1200" b="1" dirty="0" smtClean="0">
                <a:solidFill>
                  <a:schemeClr val="bg1"/>
                </a:solidFill>
                <a:latin typeface="Arial" panose="020B0604020202020204" pitchFamily="34" charset="0"/>
                <a:ea typeface="ヒラギノ角ゴ Pro W3" charset="-128"/>
                <a:cs typeface="Arial" panose="020B0604020202020204" pitchFamily="34" charset="0"/>
              </a:rPr>
              <a:t>Lenalidomide ± rituximab (2013)</a:t>
            </a:r>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51</a:t>
            </a:fld>
            <a:endParaRPr lang="en-US"/>
          </a:p>
        </p:txBody>
      </p:sp>
    </p:spTree>
    <p:extLst>
      <p:ext uri="{BB962C8B-B14F-4D97-AF65-F5344CB8AC3E}">
        <p14:creationId xmlns:p14="http://schemas.microsoft.com/office/powerpoint/2010/main" val="1041339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200"/>
              </a:spcAft>
              <a:buClr>
                <a:schemeClr val="bg1"/>
              </a:buClr>
            </a:pPr>
            <a:r>
              <a:rPr lang="en-US" altLang="en-US" sz="1200" b="1" dirty="0" smtClean="0">
                <a:solidFill>
                  <a:schemeClr val="bg1"/>
                </a:solidFill>
                <a:latin typeface="Arial" panose="020B0604020202020204" pitchFamily="34" charset="0"/>
                <a:ea typeface="ヒラギノ角ゴ Pro W3" charset="-128"/>
                <a:cs typeface="Arial" panose="020B0604020202020204" pitchFamily="34" charset="0"/>
              </a:rPr>
              <a:t>Bortezomib ± rituximab (2006)</a:t>
            </a:r>
          </a:p>
          <a:p>
            <a:pPr>
              <a:spcBef>
                <a:spcPct val="0"/>
              </a:spcBef>
              <a:spcAft>
                <a:spcPts val="200"/>
              </a:spcAft>
              <a:buClr>
                <a:schemeClr val="bg1"/>
              </a:buClr>
            </a:pPr>
            <a:r>
              <a:rPr lang="en-US" altLang="en-US" sz="1200" b="1" dirty="0" smtClean="0">
                <a:solidFill>
                  <a:schemeClr val="bg1"/>
                </a:solidFill>
                <a:latin typeface="Arial" panose="020B0604020202020204" pitchFamily="34" charset="0"/>
                <a:ea typeface="ヒラギノ角ゴ Pro W3" charset="-128"/>
                <a:cs typeface="Arial" panose="020B0604020202020204" pitchFamily="34" charset="0"/>
              </a:rPr>
              <a:t>Bendamustine ± rituximab (2008)</a:t>
            </a:r>
          </a:p>
          <a:p>
            <a:pPr>
              <a:spcBef>
                <a:spcPct val="0"/>
              </a:spcBef>
              <a:spcAft>
                <a:spcPts val="200"/>
              </a:spcAft>
              <a:buClr>
                <a:schemeClr val="bg1"/>
              </a:buClr>
            </a:pPr>
            <a:r>
              <a:rPr lang="en-US" altLang="en-US" sz="1200" b="1" dirty="0" smtClean="0">
                <a:solidFill>
                  <a:schemeClr val="bg1"/>
                </a:solidFill>
                <a:latin typeface="Arial" panose="020B0604020202020204" pitchFamily="34" charset="0"/>
                <a:ea typeface="ヒラギノ角ゴ Pro W3" charset="-128"/>
                <a:cs typeface="Arial" panose="020B0604020202020204" pitchFamily="34" charset="0"/>
              </a:rPr>
              <a:t>Ibrutinib (2013)</a:t>
            </a:r>
          </a:p>
          <a:p>
            <a:pPr>
              <a:spcBef>
                <a:spcPct val="0"/>
              </a:spcBef>
              <a:spcAft>
                <a:spcPts val="200"/>
              </a:spcAft>
              <a:buClr>
                <a:schemeClr val="bg1"/>
              </a:buClr>
            </a:pPr>
            <a:r>
              <a:rPr lang="en-US" altLang="en-US" sz="1200" b="1" dirty="0" smtClean="0">
                <a:solidFill>
                  <a:schemeClr val="bg1"/>
                </a:solidFill>
                <a:latin typeface="Arial" panose="020B0604020202020204" pitchFamily="34" charset="0"/>
                <a:ea typeface="ヒラギノ角ゴ Pro W3" charset="-128"/>
                <a:cs typeface="Arial" panose="020B0604020202020204" pitchFamily="34" charset="0"/>
              </a:rPr>
              <a:t>Lenalidomide ± rituximab (2013)</a:t>
            </a:r>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52</a:t>
            </a:fld>
            <a:endParaRPr lang="en-US"/>
          </a:p>
        </p:txBody>
      </p:sp>
    </p:spTree>
    <p:extLst>
      <p:ext uri="{BB962C8B-B14F-4D97-AF65-F5344CB8AC3E}">
        <p14:creationId xmlns:p14="http://schemas.microsoft.com/office/powerpoint/2010/main" val="1041339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7687E16-0FD9-428C-973F-A298AFAB0C1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60558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132099" name="Notes Placeholder 2"/>
          <p:cNvSpPr>
            <a:spLocks noGrp="1"/>
          </p:cNvSpPr>
          <p:nvPr>
            <p:ph type="body" idx="1"/>
          </p:nvPr>
        </p:nvSpPr>
        <p:spPr>
          <a:noFill/>
        </p:spPr>
        <p:txBody>
          <a:bodyPr/>
          <a:lstStyle/>
          <a:p>
            <a:pPr marL="0" indent="0">
              <a:buFont typeface="Arial" panose="020B0604020202020204" pitchFamily="34" charset="0"/>
              <a:buNone/>
            </a:pPr>
            <a:r>
              <a:rPr lang="en-US" dirty="0" err="1" smtClean="0"/>
              <a:t>Tisagenlecleucel</a:t>
            </a:r>
            <a:r>
              <a:rPr lang="en-US" baseline="0" dirty="0" smtClean="0"/>
              <a:t> is a </a:t>
            </a:r>
            <a:r>
              <a:rPr lang="en-US" dirty="0" smtClean="0"/>
              <a:t>CD19-directed genetically modified autologous</a:t>
            </a:r>
            <a:r>
              <a:rPr lang="en-US" baseline="0" dirty="0" smtClean="0"/>
              <a:t> T-cell immunotherapy (CAR T-cell therapy)</a:t>
            </a:r>
            <a:endParaRPr lang="en-US" dirty="0"/>
          </a:p>
        </p:txBody>
      </p:sp>
      <p:sp>
        <p:nvSpPr>
          <p:cNvPr id="1321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ヒラギノ角ゴ Pro W3" charset="-128"/>
              </a:defRPr>
            </a:lvl1pPr>
            <a:lvl2pPr marL="742950" indent="-285750" eaLnBrk="0" hangingPunct="0">
              <a:spcBef>
                <a:spcPct val="30000"/>
              </a:spcBef>
              <a:defRPr sz="1200">
                <a:solidFill>
                  <a:schemeClr val="tx1"/>
                </a:solidFill>
                <a:latin typeface="Arial" pitchFamily="34" charset="0"/>
                <a:ea typeface="ヒラギノ角ゴ Pro W3" charset="-128"/>
              </a:defRPr>
            </a:lvl2pPr>
            <a:lvl3pPr marL="1143000" indent="-228600" eaLnBrk="0" hangingPunct="0">
              <a:spcBef>
                <a:spcPct val="30000"/>
              </a:spcBef>
              <a:defRPr sz="1200">
                <a:solidFill>
                  <a:schemeClr val="tx1"/>
                </a:solidFill>
                <a:latin typeface="Arial" pitchFamily="34" charset="0"/>
                <a:ea typeface="ヒラギノ角ゴ Pro W3" charset="-128"/>
              </a:defRPr>
            </a:lvl3pPr>
            <a:lvl4pPr marL="1600200" indent="-228600" eaLnBrk="0" hangingPunct="0">
              <a:spcBef>
                <a:spcPct val="30000"/>
              </a:spcBef>
              <a:defRPr sz="1200">
                <a:solidFill>
                  <a:schemeClr val="tx1"/>
                </a:solidFill>
                <a:latin typeface="Arial" pitchFamily="34" charset="0"/>
                <a:ea typeface="ヒラギノ角ゴ Pro W3" charset="-128"/>
              </a:defRPr>
            </a:lvl4pPr>
            <a:lvl5pPr marL="2057400" indent="-228600" eaLnBrk="0" hangingPunct="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marL="0" marR="0" lvl="0" indent="0" algn="r" defTabSz="914400" rtl="0" eaLnBrk="0" fontAlgn="auto" latinLnBrk="0" hangingPunct="0">
              <a:lnSpc>
                <a:spcPct val="100000"/>
              </a:lnSpc>
              <a:spcBef>
                <a:spcPct val="0"/>
              </a:spcBef>
              <a:spcAft>
                <a:spcPts val="0"/>
              </a:spcAft>
              <a:buClrTx/>
              <a:buSzTx/>
              <a:buFontTx/>
              <a:buNone/>
              <a:tabLst/>
              <a:defRPr/>
            </a:pPr>
            <a:fld id="{8CD4407B-2533-4B12-ABD0-31D803629A3B}" type="slidenum">
              <a:rPr kumimoji="0" lang="en-US" altLang="en-US"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914400" rtl="0" eaLnBrk="0" fontAlgn="auto" latinLnBrk="0" hangingPunct="0">
                <a:lnSpc>
                  <a:spcPct val="100000"/>
                </a:lnSpc>
                <a:spcBef>
                  <a:spcPct val="0"/>
                </a:spcBef>
                <a:spcAft>
                  <a:spcPts val="0"/>
                </a:spcAft>
                <a:buClrTx/>
                <a:buSzTx/>
                <a:buFontTx/>
                <a:buNone/>
                <a:tabLst/>
                <a:defRPr/>
              </a:pPr>
              <a:t>54</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1571802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smtClean="0"/>
              <a:t>Tisagenlecleucel</a:t>
            </a:r>
            <a:r>
              <a:rPr lang="en-US" baseline="0" dirty="0" smtClean="0"/>
              <a:t> is a </a:t>
            </a:r>
            <a:r>
              <a:rPr lang="en-US" dirty="0" smtClean="0"/>
              <a:t>CD19-directed genetically modified autologous</a:t>
            </a:r>
            <a:r>
              <a:rPr lang="en-US" baseline="0" dirty="0" smtClean="0"/>
              <a:t> T-cell immunotherapy (CAR T-cell therapy)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20491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spcBef>
                <a:spcPts val="0"/>
              </a:spcBef>
              <a:buNone/>
            </a:pPr>
            <a:endParaRPr lang="en-US" dirty="0"/>
          </a:p>
        </p:txBody>
      </p:sp>
      <p:sp>
        <p:nvSpPr>
          <p:cNvPr id="4" name="Slide Number Placeholder 3"/>
          <p:cNvSpPr>
            <a:spLocks noGrp="1"/>
          </p:cNvSpPr>
          <p:nvPr>
            <p:ph type="sldNum" sz="quarter" idx="10"/>
          </p:nvPr>
        </p:nvSpPr>
        <p:spPr/>
        <p:txBody>
          <a:bodyPr/>
          <a:lstStyle/>
          <a:p>
            <a:pPr>
              <a:defRPr/>
            </a:pPr>
            <a:fld id="{87CD2455-17EB-404C-93FA-802CF697C493}" type="slidenum">
              <a:rPr lang="en-US" smtClean="0"/>
              <a:pPr>
                <a:defRPr/>
              </a:pPr>
              <a:t>56</a:t>
            </a:fld>
            <a:endParaRPr lang="en-US" dirty="0"/>
          </a:p>
        </p:txBody>
      </p:sp>
    </p:spTree>
    <p:extLst>
      <p:ext uri="{BB962C8B-B14F-4D97-AF65-F5344CB8AC3E}">
        <p14:creationId xmlns:p14="http://schemas.microsoft.com/office/powerpoint/2010/main" val="127188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After 7 years follow-up,</a:t>
            </a:r>
            <a:r>
              <a:rPr lang="en-US" sz="1200" b="0" i="0" kern="1200" baseline="0" dirty="0" smtClean="0">
                <a:solidFill>
                  <a:schemeClr val="tx1"/>
                </a:solidFill>
                <a:effectLst/>
                <a:latin typeface="+mn-lt"/>
                <a:ea typeface="+mn-ea"/>
                <a:cs typeface="+mn-cs"/>
              </a:rPr>
              <a:t> durable responses </a:t>
            </a:r>
            <a:r>
              <a:rPr lang="en-US" sz="1200" b="0" i="0" kern="1200" dirty="0" smtClean="0">
                <a:solidFill>
                  <a:schemeClr val="tx1"/>
                </a:solidFill>
                <a:effectLst/>
                <a:latin typeface="+mn-lt"/>
                <a:ea typeface="+mn-ea"/>
                <a:cs typeface="+mn-cs"/>
              </a:rPr>
              <a:t>with stable or improved CR rates, and sustained PFS and OS rates </a:t>
            </a:r>
          </a:p>
          <a:p>
            <a:r>
              <a:rPr lang="en-US" sz="1200" b="0" i="0" kern="1200" dirty="0" smtClean="0">
                <a:solidFill>
                  <a:schemeClr val="tx1"/>
                </a:solidFill>
                <a:effectLst/>
                <a:latin typeface="+mn-lt"/>
                <a:ea typeface="+mn-ea"/>
                <a:cs typeface="+mn-cs"/>
              </a:rPr>
              <a:t>80% and 75% 7-year PFS and OS for first line pts </a:t>
            </a:r>
          </a:p>
        </p:txBody>
      </p:sp>
      <p:sp>
        <p:nvSpPr>
          <p:cNvPr id="4" name="Slide Number Placeholder 3"/>
          <p:cNvSpPr>
            <a:spLocks noGrp="1"/>
          </p:cNvSpPr>
          <p:nvPr>
            <p:ph type="sldNum" sz="quarter" idx="10"/>
          </p:nvPr>
        </p:nvSpPr>
        <p:spPr/>
        <p:txBody>
          <a:bodyPr/>
          <a:lstStyle/>
          <a:p>
            <a:fld id="{2B3444B1-158A-4BF6-99BF-61DE2EB2E352}" type="slidenum">
              <a:rPr lang="en-US" smtClean="0"/>
              <a:t>7</a:t>
            </a:fld>
            <a:endParaRPr lang="en-US"/>
          </a:p>
        </p:txBody>
      </p:sp>
    </p:spTree>
    <p:extLst>
      <p:ext uri="{BB962C8B-B14F-4D97-AF65-F5344CB8AC3E}">
        <p14:creationId xmlns:p14="http://schemas.microsoft.com/office/powerpoint/2010/main" val="1620867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133123" name="Notes Placeholder 2"/>
          <p:cNvSpPr>
            <a:spLocks noGrp="1"/>
          </p:cNvSpPr>
          <p:nvPr>
            <p:ph type="body" idx="1"/>
          </p:nvPr>
        </p:nvSpPr>
        <p:spPr>
          <a:noFill/>
        </p:spPr>
        <p:txBody>
          <a:bodyPr/>
          <a:lstStyle/>
          <a:p>
            <a:endParaRPr lang="en-US" altLang="en-US" dirty="0">
              <a:latin typeface="Arial" pitchFamily="34" charset="0"/>
              <a:ea typeface="ヒラギノ角ゴ Pro W3" charset="-128"/>
            </a:endParaRPr>
          </a:p>
        </p:txBody>
      </p:sp>
      <p:sp>
        <p:nvSpPr>
          <p:cNvPr id="1331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ヒラギノ角ゴ Pro W3" charset="-128"/>
              </a:defRPr>
            </a:lvl1pPr>
            <a:lvl2pPr marL="742950" indent="-285750" eaLnBrk="0" hangingPunct="0">
              <a:spcBef>
                <a:spcPct val="30000"/>
              </a:spcBef>
              <a:defRPr sz="1200">
                <a:solidFill>
                  <a:schemeClr val="tx1"/>
                </a:solidFill>
                <a:latin typeface="Arial" pitchFamily="34" charset="0"/>
                <a:ea typeface="ヒラギノ角ゴ Pro W3" charset="-128"/>
              </a:defRPr>
            </a:lvl2pPr>
            <a:lvl3pPr marL="1143000" indent="-228600" eaLnBrk="0" hangingPunct="0">
              <a:spcBef>
                <a:spcPct val="30000"/>
              </a:spcBef>
              <a:defRPr sz="1200">
                <a:solidFill>
                  <a:schemeClr val="tx1"/>
                </a:solidFill>
                <a:latin typeface="Arial" pitchFamily="34" charset="0"/>
                <a:ea typeface="ヒラギノ角ゴ Pro W3" charset="-128"/>
              </a:defRPr>
            </a:lvl3pPr>
            <a:lvl4pPr marL="1600200" indent="-228600" eaLnBrk="0" hangingPunct="0">
              <a:spcBef>
                <a:spcPct val="30000"/>
              </a:spcBef>
              <a:defRPr sz="1200">
                <a:solidFill>
                  <a:schemeClr val="tx1"/>
                </a:solidFill>
                <a:latin typeface="Arial" pitchFamily="34" charset="0"/>
                <a:ea typeface="ヒラギノ角ゴ Pro W3" charset="-128"/>
              </a:defRPr>
            </a:lvl4pPr>
            <a:lvl5pPr marL="2057400" indent="-228600" eaLnBrk="0" hangingPunct="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99BB7193-E806-4998-BB60-AED55A4F89BA}" type="slidenum">
              <a:rPr lang="en-US" altLang="en-US">
                <a:solidFill>
                  <a:prstClr val="black"/>
                </a:solidFill>
              </a:rPr>
              <a:pPr>
                <a:spcBef>
                  <a:spcPct val="0"/>
                </a:spcBef>
              </a:pPr>
              <a:t>58</a:t>
            </a:fld>
            <a:endParaRPr lang="en-US" altLang="en-US" dirty="0">
              <a:solidFill>
                <a:prstClr val="black"/>
              </a:solidFill>
            </a:endParaRPr>
          </a:p>
        </p:txBody>
      </p:sp>
    </p:spTree>
    <p:extLst>
      <p:ext uri="{BB962C8B-B14F-4D97-AF65-F5344CB8AC3E}">
        <p14:creationId xmlns:p14="http://schemas.microsoft.com/office/powerpoint/2010/main" val="3469636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133123" name="Notes Placeholder 2"/>
          <p:cNvSpPr>
            <a:spLocks noGrp="1"/>
          </p:cNvSpPr>
          <p:nvPr>
            <p:ph type="body" idx="1"/>
          </p:nvPr>
        </p:nvSpPr>
        <p:spPr>
          <a:noFill/>
        </p:spPr>
        <p:txBody>
          <a:bodyPr/>
          <a:lstStyle/>
          <a:p>
            <a:endParaRPr lang="en-US" altLang="en-US" dirty="0" smtClean="0">
              <a:latin typeface="Arial" pitchFamily="34" charset="0"/>
              <a:ea typeface="ヒラギノ角ゴ Pro W3" charset="-128"/>
            </a:endParaRPr>
          </a:p>
        </p:txBody>
      </p:sp>
      <p:sp>
        <p:nvSpPr>
          <p:cNvPr id="1331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ヒラギノ角ゴ Pro W3" charset="-128"/>
              </a:defRPr>
            </a:lvl1pPr>
            <a:lvl2pPr marL="742950" indent="-285750" eaLnBrk="0" hangingPunct="0">
              <a:spcBef>
                <a:spcPct val="30000"/>
              </a:spcBef>
              <a:defRPr sz="1200">
                <a:solidFill>
                  <a:schemeClr val="tx1"/>
                </a:solidFill>
                <a:latin typeface="Arial" pitchFamily="34" charset="0"/>
                <a:ea typeface="ヒラギノ角ゴ Pro W3" charset="-128"/>
              </a:defRPr>
            </a:lvl2pPr>
            <a:lvl3pPr marL="1143000" indent="-228600" eaLnBrk="0" hangingPunct="0">
              <a:spcBef>
                <a:spcPct val="30000"/>
              </a:spcBef>
              <a:defRPr sz="1200">
                <a:solidFill>
                  <a:schemeClr val="tx1"/>
                </a:solidFill>
                <a:latin typeface="Arial" pitchFamily="34" charset="0"/>
                <a:ea typeface="ヒラギノ角ゴ Pro W3" charset="-128"/>
              </a:defRPr>
            </a:lvl3pPr>
            <a:lvl4pPr marL="1600200" indent="-228600" eaLnBrk="0" hangingPunct="0">
              <a:spcBef>
                <a:spcPct val="30000"/>
              </a:spcBef>
              <a:defRPr sz="1200">
                <a:solidFill>
                  <a:schemeClr val="tx1"/>
                </a:solidFill>
                <a:latin typeface="Arial" pitchFamily="34" charset="0"/>
                <a:ea typeface="ヒラギノ角ゴ Pro W3" charset="-128"/>
              </a:defRPr>
            </a:lvl4pPr>
            <a:lvl5pPr marL="2057400" indent="-228600" eaLnBrk="0" hangingPunct="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99BB7193-E806-4998-BB60-AED55A4F89BA}" type="slidenum">
              <a:rPr lang="en-US" altLang="en-US">
                <a:solidFill>
                  <a:prstClr val="black"/>
                </a:solidFill>
              </a:rPr>
              <a:pPr>
                <a:spcBef>
                  <a:spcPct val="0"/>
                </a:spcBef>
              </a:pPr>
              <a:t>59</a:t>
            </a:fld>
            <a:endParaRPr lang="en-US" alt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2227" name="Notes Placeholder 2"/>
          <p:cNvSpPr>
            <a:spLocks noGrp="1"/>
          </p:cNvSpPr>
          <p:nvPr>
            <p:ph type="body" idx="1"/>
          </p:nvPr>
        </p:nvSpPr>
        <p:spPr>
          <a:noFill/>
        </p:spPr>
        <p:txBody>
          <a:bodyPr/>
          <a:lstStyle/>
          <a:p>
            <a:endParaRPr lang="en-US" altLang="en-US" dirty="0" smtClean="0">
              <a:latin typeface="Arial" pitchFamily="34" charset="0"/>
              <a:ea typeface="ヒラギノ角ゴ Pro W3" charset="-128"/>
            </a:endParaRPr>
          </a:p>
        </p:txBody>
      </p:sp>
      <p:sp>
        <p:nvSpPr>
          <p:cNvPr id="52228" name="Slide Number Placeholder 3"/>
          <p:cNvSpPr>
            <a:spLocks noGrp="1"/>
          </p:cNvSpPr>
          <p:nvPr>
            <p:ph type="sldNum" sz="quarter" idx="5"/>
          </p:nvPr>
        </p:nvSpPr>
        <p:spPr>
          <a:noFill/>
        </p:spPr>
        <p:txBody>
          <a:bodyPr/>
          <a:lstStyle>
            <a:lvl1pPr>
              <a:defRPr sz="2400" b="1">
                <a:solidFill>
                  <a:schemeClr val="tx1"/>
                </a:solidFill>
                <a:latin typeface="Arial" pitchFamily="34" charset="0"/>
                <a:ea typeface="ヒラギノ角ゴ Pro W3" charset="-128"/>
              </a:defRPr>
            </a:lvl1pPr>
            <a:lvl2pPr marL="742950" indent="-285750">
              <a:defRPr sz="2400" b="1">
                <a:solidFill>
                  <a:schemeClr val="tx1"/>
                </a:solidFill>
                <a:latin typeface="Arial" pitchFamily="34" charset="0"/>
                <a:ea typeface="ヒラギノ角ゴ Pro W3" charset="-128"/>
              </a:defRPr>
            </a:lvl2pPr>
            <a:lvl3pPr marL="1143000" indent="-228600">
              <a:defRPr sz="2400" b="1">
                <a:solidFill>
                  <a:schemeClr val="tx1"/>
                </a:solidFill>
                <a:latin typeface="Arial" pitchFamily="34" charset="0"/>
                <a:ea typeface="ヒラギノ角ゴ Pro W3" charset="-128"/>
              </a:defRPr>
            </a:lvl3pPr>
            <a:lvl4pPr marL="1600200" indent="-228600">
              <a:defRPr sz="2400" b="1">
                <a:solidFill>
                  <a:schemeClr val="tx1"/>
                </a:solidFill>
                <a:latin typeface="Arial" pitchFamily="34" charset="0"/>
                <a:ea typeface="ヒラギノ角ゴ Pro W3" charset="-128"/>
              </a:defRPr>
            </a:lvl4pPr>
            <a:lvl5pPr marL="2057400" indent="-22860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78DAB6AE-4CA9-48B2-9584-0AE967D376A3}" type="slidenum">
              <a:rPr lang="en-US" altLang="en-US" sz="1200" b="0">
                <a:solidFill>
                  <a:prstClr val="black"/>
                </a:solidFill>
              </a:rPr>
              <a:pPr/>
              <a:t>61</a:t>
            </a:fld>
            <a:endParaRPr lang="en-US" altLang="en-US" sz="1200" b="0">
              <a:solidFill>
                <a:prstClr val="black"/>
              </a:solidFill>
            </a:endParaRPr>
          </a:p>
        </p:txBody>
      </p:sp>
    </p:spTree>
    <p:extLst>
      <p:ext uri="{BB962C8B-B14F-4D97-AF65-F5344CB8AC3E}">
        <p14:creationId xmlns:p14="http://schemas.microsoft.com/office/powerpoint/2010/main" val="1408887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2227" name="Notes Placeholder 2"/>
          <p:cNvSpPr>
            <a:spLocks noGrp="1"/>
          </p:cNvSpPr>
          <p:nvPr>
            <p:ph type="body" idx="1"/>
          </p:nvPr>
        </p:nvSpPr>
        <p:spPr>
          <a:noFill/>
        </p:spPr>
        <p:txBody>
          <a:bodyPr/>
          <a:lstStyle/>
          <a:p>
            <a:endParaRPr lang="en-US" altLang="en-US" dirty="0" smtClean="0">
              <a:latin typeface="Arial" pitchFamily="34" charset="0"/>
              <a:ea typeface="ヒラギノ角ゴ Pro W3" charset="-128"/>
            </a:endParaRPr>
          </a:p>
        </p:txBody>
      </p:sp>
      <p:sp>
        <p:nvSpPr>
          <p:cNvPr id="52228" name="Slide Number Placeholder 3"/>
          <p:cNvSpPr>
            <a:spLocks noGrp="1"/>
          </p:cNvSpPr>
          <p:nvPr>
            <p:ph type="sldNum" sz="quarter" idx="5"/>
          </p:nvPr>
        </p:nvSpPr>
        <p:spPr>
          <a:noFill/>
        </p:spPr>
        <p:txBody>
          <a:bodyPr/>
          <a:lstStyle>
            <a:lvl1pPr>
              <a:defRPr sz="2400" b="1">
                <a:solidFill>
                  <a:schemeClr val="tx1"/>
                </a:solidFill>
                <a:latin typeface="Arial" pitchFamily="34" charset="0"/>
                <a:ea typeface="ヒラギノ角ゴ Pro W3" charset="-128"/>
              </a:defRPr>
            </a:lvl1pPr>
            <a:lvl2pPr marL="742950" indent="-285750">
              <a:defRPr sz="2400" b="1">
                <a:solidFill>
                  <a:schemeClr val="tx1"/>
                </a:solidFill>
                <a:latin typeface="Arial" pitchFamily="34" charset="0"/>
                <a:ea typeface="ヒラギノ角ゴ Pro W3" charset="-128"/>
              </a:defRPr>
            </a:lvl2pPr>
            <a:lvl3pPr marL="1143000" indent="-228600">
              <a:defRPr sz="2400" b="1">
                <a:solidFill>
                  <a:schemeClr val="tx1"/>
                </a:solidFill>
                <a:latin typeface="Arial" pitchFamily="34" charset="0"/>
                <a:ea typeface="ヒラギノ角ゴ Pro W3" charset="-128"/>
              </a:defRPr>
            </a:lvl3pPr>
            <a:lvl4pPr marL="1600200" indent="-228600">
              <a:defRPr sz="2400" b="1">
                <a:solidFill>
                  <a:schemeClr val="tx1"/>
                </a:solidFill>
                <a:latin typeface="Arial" pitchFamily="34" charset="0"/>
                <a:ea typeface="ヒラギノ角ゴ Pro W3" charset="-128"/>
              </a:defRPr>
            </a:lvl4pPr>
            <a:lvl5pPr marL="2057400" indent="-22860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78DAB6AE-4CA9-48B2-9584-0AE967D376A3}" type="slidenum">
              <a:rPr lang="en-US" altLang="en-US" sz="1200" b="0">
                <a:solidFill>
                  <a:prstClr val="black"/>
                </a:solidFill>
              </a:rPr>
              <a:pPr/>
              <a:t>62</a:t>
            </a:fld>
            <a:endParaRPr lang="en-US" altLang="en-US" sz="1200" b="0">
              <a:solidFill>
                <a:prstClr val="black"/>
              </a:solidFill>
            </a:endParaRPr>
          </a:p>
        </p:txBody>
      </p:sp>
    </p:spTree>
    <p:extLst>
      <p:ext uri="{BB962C8B-B14F-4D97-AF65-F5344CB8AC3E}">
        <p14:creationId xmlns:p14="http://schemas.microsoft.com/office/powerpoint/2010/main" val="101130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smtClean="0"/>
              <a:t>https://ash.confex.com/ash/2018/webprogram/Paper110395.html</a:t>
            </a:r>
            <a:endParaRPr lang="en-US" b="1" dirty="0"/>
          </a:p>
        </p:txBody>
      </p:sp>
      <p:sp>
        <p:nvSpPr>
          <p:cNvPr id="4" name="Slide Number Placeholder 3"/>
          <p:cNvSpPr>
            <a:spLocks noGrp="1"/>
          </p:cNvSpPr>
          <p:nvPr>
            <p:ph type="sldNum" sz="quarter" idx="10"/>
          </p:nvPr>
        </p:nvSpPr>
        <p:spPr>
          <a:xfrm>
            <a:off x="4596419" y="8676175"/>
            <a:ext cx="3516345" cy="456724"/>
          </a:xfrm>
          <a:prstGeom prst="rect">
            <a:avLst/>
          </a:prstGeom>
        </p:spPr>
        <p:txBody>
          <a:bodyPr/>
          <a:lstStyle/>
          <a:p>
            <a:fld id="{1ACB8880-18A5-4F2F-8961-3325A6CDF094}" type="slidenum">
              <a:rPr lang="en-US" smtClean="0"/>
              <a:t>11</a:t>
            </a:fld>
            <a:endParaRPr lang="en-US"/>
          </a:p>
        </p:txBody>
      </p:sp>
    </p:spTree>
    <p:extLst>
      <p:ext uri="{BB962C8B-B14F-4D97-AF65-F5344CB8AC3E}">
        <p14:creationId xmlns:p14="http://schemas.microsoft.com/office/powerpoint/2010/main" val="81259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xfrm>
            <a:off x="3671888" y="8323263"/>
            <a:ext cx="2808287" cy="438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A52ED2A-B13C-4C45-9B9A-AA48CA2DF5AA}" type="slidenum">
              <a:rPr lang="en-US" altLang="en-US" sz="1200">
                <a:solidFill>
                  <a:srgbClr val="000000"/>
                </a:solidFill>
              </a:rPr>
              <a:pPr/>
              <a:t>13</a:t>
            </a:fld>
            <a:endParaRPr lang="en-US" altLang="en-US" sz="1200">
              <a:solidFill>
                <a:srgbClr val="000000"/>
              </a:solidFill>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873125" y="3935413"/>
            <a:ext cx="4773613" cy="3956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Folienbildplatzhalter 1"/>
          <p:cNvSpPr>
            <a:spLocks noGrp="1" noRot="1" noChangeAspect="1"/>
          </p:cNvSpPr>
          <p:nvPr>
            <p:ph type="sldImg"/>
          </p:nvPr>
        </p:nvSpPr>
        <p:spPr>
          <a:ln/>
        </p:spPr>
      </p:sp>
      <p:sp>
        <p:nvSpPr>
          <p:cNvPr id="11776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mn-lt"/>
                <a:ea typeface="+mn-ea"/>
                <a:cs typeface="+mn-cs"/>
              </a:rPr>
              <a:t>Patients receiving idelalisib versus those receiving placebo had improved rates of overall response (81% vs. 13%; odds ratio, 29.92; P&lt;0.001) and overall survival at 12 months (92% vs. 80%; hazard ratio for death, 0.28; P=0.02). Serious adverse events occurred in 40% of the patients receiving idelalisib and rituximab and in 35% of those receiving placebo and rituximab.</a:t>
            </a:r>
          </a:p>
          <a:p>
            <a:r>
              <a:rPr lang="en-US" sz="1200" b="1" i="0" kern="1200" cap="all" dirty="0" smtClean="0">
                <a:solidFill>
                  <a:schemeClr val="tx1"/>
                </a:solidFill>
                <a:effectLst/>
                <a:latin typeface="+mn-lt"/>
                <a:ea typeface="+mn-ea"/>
                <a:cs typeface="+mn-cs"/>
              </a:rPr>
              <a:t>CONCLUSIONS:</a:t>
            </a:r>
          </a:p>
          <a:p>
            <a:r>
              <a:rPr lang="en-US" sz="1200" b="0" i="0" kern="1200" dirty="0" smtClean="0">
                <a:solidFill>
                  <a:schemeClr val="tx1"/>
                </a:solidFill>
                <a:effectLst/>
                <a:latin typeface="+mn-lt"/>
                <a:ea typeface="+mn-ea"/>
                <a:cs typeface="+mn-cs"/>
              </a:rPr>
              <a:t>The combination of idelalisib and rituximab, as compared with placebo and rituximab, significantly improved progression-free survival, response rate, and overall survival among patients with relapsed CLL who were less able to undergo chemotherapy</a:t>
            </a:r>
          </a:p>
          <a:p>
            <a:endParaRPr lang="de-DE" altLang="en-US" dirty="0" smtClean="0">
              <a:latin typeface="Arial" pitchFamily="34" charset="0"/>
            </a:endParaRPr>
          </a:p>
        </p:txBody>
      </p:sp>
      <p:sp>
        <p:nvSpPr>
          <p:cNvPr id="11776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B96AEAA-DA8A-45F1-B8DD-FAEF12C16D93}" type="slidenum">
              <a:rPr lang="en-US" altLang="en-US" sz="1200"/>
              <a:pPr/>
              <a:t>14</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Folienbildplatzhalter 1"/>
          <p:cNvSpPr>
            <a:spLocks noGrp="1" noRot="1" noChangeAspect="1"/>
          </p:cNvSpPr>
          <p:nvPr>
            <p:ph type="sldImg"/>
          </p:nvPr>
        </p:nvSpPr>
        <p:spPr>
          <a:ln/>
        </p:spPr>
      </p:sp>
      <p:sp>
        <p:nvSpPr>
          <p:cNvPr id="11776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latin typeface="Arial" pitchFamily="34" charset="0"/>
            </a:endParaRPr>
          </a:p>
        </p:txBody>
      </p:sp>
      <p:sp>
        <p:nvSpPr>
          <p:cNvPr id="11776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B96AEAA-DA8A-45F1-B8DD-FAEF12C16D93}" type="slidenum">
              <a:rPr lang="en-US" altLang="en-US" sz="1200"/>
              <a:pPr/>
              <a:t>15</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1619" name="Notes Placeholder 2"/>
          <p:cNvSpPr>
            <a:spLocks noGrp="1"/>
          </p:cNvSpPr>
          <p:nvPr>
            <p:ph type="body" idx="1"/>
          </p:nvPr>
        </p:nvSpPr>
        <p:spPr>
          <a:noFill/>
        </p:spPr>
        <p:txBody>
          <a:bodyPr/>
          <a:lstStyle/>
          <a:p>
            <a:endParaRPr lang="en-US" altLang="en-US" dirty="0" smtClean="0">
              <a:latin typeface="Arial" pitchFamily="34" charset="0"/>
              <a:ea typeface="ヒラギノ角ゴ Pro W3" charset="-128"/>
            </a:endParaRPr>
          </a:p>
        </p:txBody>
      </p:sp>
      <p:sp>
        <p:nvSpPr>
          <p:cNvPr id="1116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ヒラギノ角ゴ Pro W3" charset="-128"/>
              </a:defRPr>
            </a:lvl1pPr>
            <a:lvl2pPr marL="742950" indent="-285750" eaLnBrk="0" hangingPunct="0">
              <a:spcBef>
                <a:spcPct val="30000"/>
              </a:spcBef>
              <a:defRPr sz="1200">
                <a:solidFill>
                  <a:schemeClr val="tx1"/>
                </a:solidFill>
                <a:latin typeface="Arial" pitchFamily="34" charset="0"/>
                <a:ea typeface="ヒラギノ角ゴ Pro W3" charset="-128"/>
              </a:defRPr>
            </a:lvl2pPr>
            <a:lvl3pPr marL="1143000" indent="-228600" eaLnBrk="0" hangingPunct="0">
              <a:spcBef>
                <a:spcPct val="30000"/>
              </a:spcBef>
              <a:defRPr sz="1200">
                <a:solidFill>
                  <a:schemeClr val="tx1"/>
                </a:solidFill>
                <a:latin typeface="Arial" pitchFamily="34" charset="0"/>
                <a:ea typeface="ヒラギノ角ゴ Pro W3" charset="-128"/>
              </a:defRPr>
            </a:lvl3pPr>
            <a:lvl4pPr marL="1600200" indent="-228600" eaLnBrk="0" hangingPunct="0">
              <a:spcBef>
                <a:spcPct val="30000"/>
              </a:spcBef>
              <a:defRPr sz="1200">
                <a:solidFill>
                  <a:schemeClr val="tx1"/>
                </a:solidFill>
                <a:latin typeface="Arial" pitchFamily="34" charset="0"/>
                <a:ea typeface="ヒラギノ角ゴ Pro W3" charset="-128"/>
              </a:defRPr>
            </a:lvl4pPr>
            <a:lvl5pPr marL="2057400" indent="-228600" eaLnBrk="0" hangingPunct="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CB357BBD-A96C-4A7E-A9D6-7EAEBA317F8D}" type="slidenum">
              <a:rPr lang="en-US" altLang="en-US" smtClean="0">
                <a:solidFill>
                  <a:prstClr val="black"/>
                </a:solidFill>
              </a:rPr>
              <a:pPr>
                <a:spcBef>
                  <a:spcPct val="0"/>
                </a:spcBef>
              </a:pPr>
              <a:t>17</a:t>
            </a:fld>
            <a:endParaRPr lang="en-US" alt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4830763"/>
          </a:xfrm>
          <a:prstGeom prst="rect">
            <a:avLst/>
          </a:prstGeom>
        </p:spPr>
        <p:txBody>
          <a:bodyPr>
            <a:noAutofit/>
          </a:bodyPr>
          <a:lstStyle>
            <a:lvl1pPr marL="342900" indent="-342900">
              <a:lnSpc>
                <a:spcPct val="100000"/>
              </a:lnSpc>
              <a:buFont typeface="Arial" panose="020B0604020202020204" pitchFamily="34" charset="0"/>
              <a:buChar char="•"/>
              <a:defRPr sz="2400" baseline="0"/>
            </a:lvl1pPr>
            <a:lvl2pPr marL="800100" indent="-342900">
              <a:lnSpc>
                <a:spcPct val="100000"/>
              </a:lnSpc>
              <a:buFont typeface="Arial" panose="020B0604020202020204" pitchFamily="34" charset="0"/>
              <a:buChar char="–"/>
              <a:defRPr sz="2400"/>
            </a:lvl2pPr>
            <a:lvl3pPr marL="1257300" indent="-342900">
              <a:lnSpc>
                <a:spcPct val="100000"/>
              </a:lnSpc>
              <a:buSzPct val="70000"/>
              <a:buFont typeface="Wingdings" panose="05000000000000000000" pitchFamily="2" charset="2"/>
              <a:buChar char="Ø"/>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0" name="Straight Connector 9"/>
          <p:cNvCxnSpPr/>
          <p:nvPr userDrawn="1"/>
        </p:nvCxnSpPr>
        <p:spPr>
          <a:xfrm>
            <a:off x="0" y="1066800"/>
            <a:ext cx="9144000" cy="0"/>
          </a:xfrm>
          <a:prstGeom prst="line">
            <a:avLst/>
          </a:prstGeom>
          <a:ln>
            <a:solidFill>
              <a:schemeClr val="tx2">
                <a:lumMod val="90000"/>
                <a:lumOff val="10000"/>
              </a:schemeClr>
            </a:solidFill>
          </a:ln>
        </p:spPr>
        <p:style>
          <a:lnRef idx="2">
            <a:schemeClr val="accent2"/>
          </a:lnRef>
          <a:fillRef idx="0">
            <a:schemeClr val="accent2"/>
          </a:fillRef>
          <a:effectRef idx="1">
            <a:schemeClr val="accent2"/>
          </a:effectRef>
          <a:fontRef idx="minor">
            <a:schemeClr val="tx1"/>
          </a:fontRef>
        </p:style>
      </p:cxnSp>
      <p:sp>
        <p:nvSpPr>
          <p:cNvPr id="8" name="Title 1"/>
          <p:cNvSpPr>
            <a:spLocks noGrp="1"/>
          </p:cNvSpPr>
          <p:nvPr>
            <p:ph type="title"/>
          </p:nvPr>
        </p:nvSpPr>
        <p:spPr>
          <a:xfrm>
            <a:off x="91440" y="57150"/>
            <a:ext cx="8961120" cy="990600"/>
          </a:xfrm>
        </p:spPr>
        <p:txBody>
          <a:bodyPr>
            <a:noAutofit/>
          </a:bodyPr>
          <a:lstStyle>
            <a:lvl1pPr>
              <a:defRPr sz="2800" baseline="0"/>
            </a:lvl1pPr>
          </a:lstStyle>
          <a:p>
            <a:r>
              <a:rPr lang="en-US" dirty="0" smtClean="0"/>
              <a:t>Click to edit Master title style</a:t>
            </a:r>
            <a:endParaRPr lang="en-US" dirty="0"/>
          </a:p>
        </p:txBody>
      </p:sp>
      <p:sp>
        <p:nvSpPr>
          <p:cNvPr id="9" name="Footer Placeholder 6"/>
          <p:cNvSpPr>
            <a:spLocks noGrp="1"/>
          </p:cNvSpPr>
          <p:nvPr>
            <p:ph type="ftr" sz="quarter" idx="13"/>
          </p:nvPr>
        </p:nvSpPr>
        <p:spPr>
          <a:xfrm>
            <a:off x="110489" y="6373936"/>
            <a:ext cx="7653528" cy="365125"/>
          </a:xfrm>
        </p:spPr>
        <p:txBody>
          <a:bodyPr lIns="45720" bIns="0"/>
          <a:lstStyle/>
          <a:p>
            <a:endParaRPr lang="en-US" dirty="0">
              <a:solidFill>
                <a:srgbClr val="000000"/>
              </a:solidFill>
            </a:endParaRPr>
          </a:p>
        </p:txBody>
      </p:sp>
    </p:spTree>
    <p:extLst>
      <p:ext uri="{BB962C8B-B14F-4D97-AF65-F5344CB8AC3E}">
        <p14:creationId xmlns:p14="http://schemas.microsoft.com/office/powerpoint/2010/main" val="307913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dpresentation/Subsection Title Slide ">
    <p:bg>
      <p:bgPr>
        <a:solidFill>
          <a:schemeClr val="tx2"/>
        </a:solidFill>
        <a:effectLst/>
      </p:bgPr>
    </p:bg>
    <p:spTree>
      <p:nvGrpSpPr>
        <p:cNvPr id="1" name=""/>
        <p:cNvGrpSpPr/>
        <p:nvPr/>
      </p:nvGrpSpPr>
      <p:grpSpPr>
        <a:xfrm>
          <a:off x="0" y="0"/>
          <a:ext cx="0" cy="0"/>
          <a:chOff x="0" y="0"/>
          <a:chExt cx="0" cy="0"/>
        </a:xfrm>
      </p:grpSpPr>
      <p:sp>
        <p:nvSpPr>
          <p:cNvPr id="5" name="Rectangle 4"/>
          <p:cNvSpPr/>
          <p:nvPr userDrawn="1"/>
        </p:nvSpPr>
        <p:spPr>
          <a:xfrm>
            <a:off x="0" y="3586"/>
            <a:ext cx="9144000" cy="6854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790700" y="2362200"/>
            <a:ext cx="5562600" cy="566738"/>
          </a:xfrm>
        </p:spPr>
        <p:txBody>
          <a:bodyPr anchor="b">
            <a:noAutofit/>
          </a:bodyPr>
          <a:lstStyle>
            <a:lvl1pPr algn="l">
              <a:defRPr sz="2400" b="1">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0700" y="3140869"/>
            <a:ext cx="5562600" cy="804862"/>
          </a:xfrm>
          <a:prstGeom prst="rect">
            <a:avLst/>
          </a:prstGeom>
        </p:spPr>
        <p:txBody>
          <a:bodyPr>
            <a:noAutofit/>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2213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usekeeping Slide">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3586"/>
            <a:ext cx="9144000" cy="6854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 Placeholder 7"/>
          <p:cNvSpPr>
            <a:spLocks noGrp="1"/>
          </p:cNvSpPr>
          <p:nvPr>
            <p:ph type="body" sz="quarter" idx="10"/>
          </p:nvPr>
        </p:nvSpPr>
        <p:spPr>
          <a:xfrm>
            <a:off x="1219200" y="1371600"/>
            <a:ext cx="6934200" cy="2971800"/>
          </a:xfrm>
        </p:spPr>
        <p:txBody>
          <a:bodyPr/>
          <a:lstStyle>
            <a:lvl1pPr>
              <a:defRPr b="1">
                <a:solidFill>
                  <a:schemeClr val="accent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Text</a:t>
            </a:r>
          </a:p>
        </p:txBody>
      </p:sp>
      <p:pic>
        <p:nvPicPr>
          <p:cNvPr id="4" name="Picture 3"/>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37360" y="6019800"/>
            <a:ext cx="1869281" cy="604019"/>
          </a:xfrm>
          <a:prstGeom prst="rect">
            <a:avLst/>
          </a:prstGeom>
        </p:spPr>
      </p:pic>
    </p:spTree>
    <p:extLst>
      <p:ext uri="{BB962C8B-B14F-4D97-AF65-F5344CB8AC3E}">
        <p14:creationId xmlns:p14="http://schemas.microsoft.com/office/powerpoint/2010/main" val="339626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12" name="Straight Connector 11"/>
          <p:cNvCxnSpPr/>
          <p:nvPr userDrawn="1"/>
        </p:nvCxnSpPr>
        <p:spPr>
          <a:xfrm>
            <a:off x="0" y="1066800"/>
            <a:ext cx="9144000" cy="0"/>
          </a:xfrm>
          <a:prstGeom prst="line">
            <a:avLst/>
          </a:prstGeom>
          <a:ln>
            <a:solidFill>
              <a:schemeClr val="tx2">
                <a:lumMod val="90000"/>
                <a:lumOff val="10000"/>
              </a:schemeClr>
            </a:solidFill>
          </a:ln>
        </p:spPr>
        <p:style>
          <a:lnRef idx="2">
            <a:schemeClr val="accent2"/>
          </a:lnRef>
          <a:fillRef idx="0">
            <a:schemeClr val="accent2"/>
          </a:fillRef>
          <a:effectRef idx="1">
            <a:schemeClr val="accent2"/>
          </a:effectRef>
          <a:fontRef idx="minor">
            <a:schemeClr val="tx1"/>
          </a:fontRef>
        </p:style>
      </p:cxnSp>
      <p:sp>
        <p:nvSpPr>
          <p:cNvPr id="5" name="Title 1"/>
          <p:cNvSpPr>
            <a:spLocks noGrp="1"/>
          </p:cNvSpPr>
          <p:nvPr>
            <p:ph type="title"/>
          </p:nvPr>
        </p:nvSpPr>
        <p:spPr>
          <a:xfrm>
            <a:off x="91440" y="57150"/>
            <a:ext cx="8961120" cy="990600"/>
          </a:xfrm>
        </p:spPr>
        <p:txBody>
          <a:bodyPr>
            <a:noAutofit/>
          </a:bodyPr>
          <a:lstStyle>
            <a:lvl1pPr>
              <a:defRPr sz="2800" baseline="0"/>
            </a:lvl1pPr>
          </a:lstStyle>
          <a:p>
            <a:r>
              <a:rPr lang="en-US" dirty="0" smtClean="0"/>
              <a:t>Click to edit Master title style</a:t>
            </a:r>
            <a:endParaRPr lang="en-US" dirty="0"/>
          </a:p>
        </p:txBody>
      </p:sp>
      <p:sp>
        <p:nvSpPr>
          <p:cNvPr id="7" name="Footer Placeholder 6"/>
          <p:cNvSpPr>
            <a:spLocks noGrp="1"/>
          </p:cNvSpPr>
          <p:nvPr>
            <p:ph type="ftr" sz="quarter" idx="13"/>
          </p:nvPr>
        </p:nvSpPr>
        <p:spPr>
          <a:xfrm>
            <a:off x="110489" y="6373936"/>
            <a:ext cx="7653528" cy="365125"/>
          </a:xfrm>
        </p:spPr>
        <p:txBody>
          <a:bodyPr lIns="45720" bIns="0"/>
          <a:lstStyle/>
          <a:p>
            <a:endParaRPr lang="en-US" dirty="0">
              <a:solidFill>
                <a:srgbClr val="000000"/>
              </a:solidFill>
            </a:endParaRPr>
          </a:p>
        </p:txBody>
      </p:sp>
    </p:spTree>
    <p:extLst>
      <p:ext uri="{BB962C8B-B14F-4D97-AF65-F5344CB8AC3E}">
        <p14:creationId xmlns:p14="http://schemas.microsoft.com/office/powerpoint/2010/main" val="132403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06240" cy="4754563"/>
          </a:xfrm>
          <a:prstGeom prst="rect">
            <a:avLst/>
          </a:prstGeo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709160" y="1371600"/>
            <a:ext cx="4206240" cy="4754563"/>
          </a:xfrm>
          <a:prstGeom prst="rect">
            <a:avLst/>
          </a:prstGeo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cxnSp>
        <p:nvCxnSpPr>
          <p:cNvPr id="12" name="Straight Connector 11"/>
          <p:cNvCxnSpPr/>
          <p:nvPr userDrawn="1"/>
        </p:nvCxnSpPr>
        <p:spPr>
          <a:xfrm>
            <a:off x="0" y="1066800"/>
            <a:ext cx="9144000" cy="0"/>
          </a:xfrm>
          <a:prstGeom prst="line">
            <a:avLst/>
          </a:prstGeom>
          <a:ln>
            <a:solidFill>
              <a:srgbClr val="232847"/>
            </a:solidFill>
          </a:ln>
        </p:spPr>
        <p:style>
          <a:lnRef idx="2">
            <a:schemeClr val="accent2"/>
          </a:lnRef>
          <a:fillRef idx="0">
            <a:schemeClr val="accent2"/>
          </a:fillRef>
          <a:effectRef idx="1">
            <a:schemeClr val="accent2"/>
          </a:effectRef>
          <a:fontRef idx="minor">
            <a:schemeClr val="tx1"/>
          </a:fontRef>
        </p:style>
      </p:cxnSp>
      <p:sp>
        <p:nvSpPr>
          <p:cNvPr id="7" name="Title 1"/>
          <p:cNvSpPr>
            <a:spLocks noGrp="1"/>
          </p:cNvSpPr>
          <p:nvPr>
            <p:ph type="title"/>
          </p:nvPr>
        </p:nvSpPr>
        <p:spPr>
          <a:xfrm>
            <a:off x="91440" y="57150"/>
            <a:ext cx="8961120" cy="990600"/>
          </a:xfrm>
        </p:spPr>
        <p:txBody>
          <a:bodyPr>
            <a:noAutofit/>
          </a:bodyPr>
          <a:lstStyle>
            <a:lvl1pPr>
              <a:defRPr sz="2800" baseline="0"/>
            </a:lvl1pPr>
          </a:lstStyle>
          <a:p>
            <a:r>
              <a:rPr lang="en-US" dirty="0" smtClean="0"/>
              <a:t>Click to edit Master title style</a:t>
            </a:r>
            <a:endParaRPr lang="en-US" dirty="0"/>
          </a:p>
        </p:txBody>
      </p:sp>
      <p:sp>
        <p:nvSpPr>
          <p:cNvPr id="8" name="Footer Placeholder 6"/>
          <p:cNvSpPr>
            <a:spLocks noGrp="1"/>
          </p:cNvSpPr>
          <p:nvPr>
            <p:ph type="ftr" sz="quarter" idx="13"/>
          </p:nvPr>
        </p:nvSpPr>
        <p:spPr>
          <a:xfrm>
            <a:off x="110489" y="6373936"/>
            <a:ext cx="7653528" cy="365125"/>
          </a:xfrm>
        </p:spPr>
        <p:txBody>
          <a:bodyPr lIns="45720" bIns="0"/>
          <a:lstStyle/>
          <a:p>
            <a:endParaRPr lang="en-US" dirty="0">
              <a:solidFill>
                <a:srgbClr val="000000"/>
              </a:solidFill>
            </a:endParaRPr>
          </a:p>
        </p:txBody>
      </p:sp>
    </p:spTree>
    <p:extLst>
      <p:ext uri="{BB962C8B-B14F-4D97-AF65-F5344CB8AC3E}">
        <p14:creationId xmlns:p14="http://schemas.microsoft.com/office/powerpoint/2010/main" val="107966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35113"/>
            <a:ext cx="4206240" cy="639762"/>
          </a:xfrm>
          <a:prstGeom prst="rect">
            <a:avLst/>
          </a:prstGeo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174875"/>
            <a:ext cx="4206240" cy="3951288"/>
          </a:xfrm>
          <a:prstGeom prst="rect">
            <a:avLst/>
          </a:prstGeom>
        </p:spPr>
        <p:txBody>
          <a:bodyPr>
            <a:no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09160" y="1535113"/>
            <a:ext cx="4206240" cy="639762"/>
          </a:xfrm>
          <a:prstGeom prst="rect">
            <a:avLst/>
          </a:prstGeo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174875"/>
            <a:ext cx="4206240" cy="3951288"/>
          </a:xfrm>
          <a:prstGeom prst="rect">
            <a:avLst/>
          </a:prstGeom>
        </p:spPr>
        <p:txBody>
          <a:bodyPr>
            <a:no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4" name="Straight Connector 13"/>
          <p:cNvCxnSpPr/>
          <p:nvPr userDrawn="1"/>
        </p:nvCxnSpPr>
        <p:spPr>
          <a:xfrm>
            <a:off x="0" y="1066800"/>
            <a:ext cx="9144000" cy="0"/>
          </a:xfrm>
          <a:prstGeom prst="line">
            <a:avLst/>
          </a:prstGeom>
          <a:ln>
            <a:solidFill>
              <a:srgbClr val="232847"/>
            </a:solidFill>
          </a:ln>
        </p:spPr>
        <p:style>
          <a:lnRef idx="2">
            <a:schemeClr val="accent2"/>
          </a:lnRef>
          <a:fillRef idx="0">
            <a:schemeClr val="accent2"/>
          </a:fillRef>
          <a:effectRef idx="1">
            <a:schemeClr val="accent2"/>
          </a:effectRef>
          <a:fontRef idx="minor">
            <a:schemeClr val="tx1"/>
          </a:fontRef>
        </p:style>
      </p:cxnSp>
      <p:sp>
        <p:nvSpPr>
          <p:cNvPr id="9" name="Title 1"/>
          <p:cNvSpPr>
            <a:spLocks noGrp="1"/>
          </p:cNvSpPr>
          <p:nvPr>
            <p:ph type="title"/>
          </p:nvPr>
        </p:nvSpPr>
        <p:spPr>
          <a:xfrm>
            <a:off x="91440" y="57150"/>
            <a:ext cx="8961120" cy="990600"/>
          </a:xfrm>
        </p:spPr>
        <p:txBody>
          <a:bodyPr>
            <a:noAutofit/>
          </a:bodyPr>
          <a:lstStyle>
            <a:lvl1pPr>
              <a:defRPr sz="2800" baseline="0"/>
            </a:lvl1pPr>
          </a:lstStyle>
          <a:p>
            <a:r>
              <a:rPr lang="en-US" dirty="0" smtClean="0"/>
              <a:t>Click to edit Master title style</a:t>
            </a:r>
            <a:endParaRPr lang="en-US" dirty="0"/>
          </a:p>
        </p:txBody>
      </p:sp>
      <p:sp>
        <p:nvSpPr>
          <p:cNvPr id="11" name="Footer Placeholder 6"/>
          <p:cNvSpPr>
            <a:spLocks noGrp="1"/>
          </p:cNvSpPr>
          <p:nvPr>
            <p:ph type="ftr" sz="quarter" idx="13"/>
          </p:nvPr>
        </p:nvSpPr>
        <p:spPr>
          <a:xfrm>
            <a:off x="110489" y="6373936"/>
            <a:ext cx="7653528" cy="365125"/>
          </a:xfrm>
        </p:spPr>
        <p:txBody>
          <a:bodyPr lIns="45720" bIns="0"/>
          <a:lstStyle/>
          <a:p>
            <a:endParaRPr lang="en-US" dirty="0">
              <a:solidFill>
                <a:srgbClr val="000000"/>
              </a:solidFill>
            </a:endParaRPr>
          </a:p>
        </p:txBody>
      </p:sp>
    </p:spTree>
    <p:extLst>
      <p:ext uri="{BB962C8B-B14F-4D97-AF65-F5344CB8AC3E}">
        <p14:creationId xmlns:p14="http://schemas.microsoft.com/office/powerpoint/2010/main" val="137346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Footer Placeholder 6"/>
          <p:cNvSpPr>
            <a:spLocks noGrp="1"/>
          </p:cNvSpPr>
          <p:nvPr>
            <p:ph type="ftr" sz="quarter" idx="13"/>
          </p:nvPr>
        </p:nvSpPr>
        <p:spPr>
          <a:xfrm>
            <a:off x="110489" y="6373936"/>
            <a:ext cx="7653528" cy="365125"/>
          </a:xfrm>
        </p:spPr>
        <p:txBody>
          <a:bodyPr lIns="45720" bIns="0"/>
          <a:lstStyle/>
          <a:p>
            <a:endParaRPr lang="en-US" dirty="0">
              <a:solidFill>
                <a:srgbClr val="000000"/>
              </a:solidFill>
            </a:endParaRPr>
          </a:p>
        </p:txBody>
      </p:sp>
    </p:spTree>
    <p:extLst>
      <p:ext uri="{BB962C8B-B14F-4D97-AF65-F5344CB8AC3E}">
        <p14:creationId xmlns:p14="http://schemas.microsoft.com/office/powerpoint/2010/main" val="199785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me Slide">
    <p:spTree>
      <p:nvGrpSpPr>
        <p:cNvPr id="1" name=""/>
        <p:cNvGrpSpPr/>
        <p:nvPr/>
      </p:nvGrpSpPr>
      <p:grpSpPr>
        <a:xfrm>
          <a:off x="0" y="0"/>
          <a:ext cx="0" cy="0"/>
          <a:chOff x="0" y="0"/>
          <a:chExt cx="0" cy="0"/>
        </a:xfrm>
      </p:grpSpPr>
      <p:sp>
        <p:nvSpPr>
          <p:cNvPr id="12" name="Rectangle 11"/>
          <p:cNvSpPr/>
          <p:nvPr userDrawn="1"/>
        </p:nvSpPr>
        <p:spPr>
          <a:xfrm>
            <a:off x="0" y="-9113"/>
            <a:ext cx="7086600" cy="68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08660" y="5974080"/>
            <a:ext cx="1869281" cy="604019"/>
          </a:xfrm>
          <a:prstGeom prst="rect">
            <a:avLst/>
          </a:prstGeom>
        </p:spPr>
      </p:pic>
      <p:cxnSp>
        <p:nvCxnSpPr>
          <p:cNvPr id="5" name="Straight Connector 4"/>
          <p:cNvCxnSpPr/>
          <p:nvPr userDrawn="1"/>
        </p:nvCxnSpPr>
        <p:spPr>
          <a:xfrm>
            <a:off x="7086600" y="0"/>
            <a:ext cx="0" cy="6854414"/>
          </a:xfrm>
          <a:prstGeom prst="line">
            <a:avLst/>
          </a:prstGeom>
          <a:ln w="57150">
            <a:solidFill>
              <a:schemeClr val="accent1"/>
            </a:solidFill>
          </a:ln>
        </p:spPr>
        <p:style>
          <a:lnRef idx="3">
            <a:schemeClr val="accent2"/>
          </a:lnRef>
          <a:fillRef idx="0">
            <a:schemeClr val="accent2"/>
          </a:fillRef>
          <a:effectRef idx="2">
            <a:schemeClr val="accent2"/>
          </a:effectRef>
          <a:fontRef idx="minor">
            <a:schemeClr val="tx1"/>
          </a:fontRef>
        </p:style>
      </p:cxnSp>
      <p:sp>
        <p:nvSpPr>
          <p:cNvPr id="4" name="Text Placeholder 3"/>
          <p:cNvSpPr>
            <a:spLocks noGrp="1"/>
          </p:cNvSpPr>
          <p:nvPr>
            <p:ph type="body" sz="quarter" idx="10" hasCustomPrompt="1"/>
          </p:nvPr>
        </p:nvSpPr>
        <p:spPr>
          <a:xfrm>
            <a:off x="532210" y="533400"/>
            <a:ext cx="6022181" cy="5101814"/>
          </a:xfrm>
        </p:spPr>
        <p:txBody>
          <a:bodyPr anchor="ctr"/>
          <a:lstStyle>
            <a:lvl1pPr algn="ctr">
              <a:spcBef>
                <a:spcPts val="0"/>
              </a:spcBef>
              <a:spcAft>
                <a:spcPts val="600"/>
              </a:spcAft>
              <a:defRPr lang="en-US" sz="1600" b="1" i="0" smtClean="0">
                <a:solidFill>
                  <a:prstClr val="white"/>
                </a:solidFill>
                <a:latin typeface="Arial" panose="020B0604020202020204" pitchFamily="34" charset="0"/>
                <a:cs typeface="Arial" panose="020B0604020202020204" pitchFamily="34" charset="0"/>
              </a:defRPr>
            </a:lvl1pPr>
          </a:lstStyle>
          <a:p>
            <a:r>
              <a:rPr lang="en-US" sz="4800" b="1" dirty="0" smtClean="0">
                <a:solidFill>
                  <a:prstClr val="white"/>
                </a:solidFill>
                <a:latin typeface="Arial" panose="020B0604020202020204" pitchFamily="34" charset="0"/>
                <a:ea typeface="+mj-ea"/>
                <a:cs typeface="Arial" panose="020B0604020202020204" pitchFamily="34" charset="0"/>
              </a:rPr>
              <a:t>Theme/Title (Can be on 3 lines)</a:t>
            </a:r>
          </a:p>
          <a:p>
            <a:r>
              <a:rPr lang="en-US" sz="3600" b="1" i="1" dirty="0" smtClean="0">
                <a:solidFill>
                  <a:prstClr val="white"/>
                </a:solidFill>
                <a:latin typeface="Arial" panose="020B0604020202020204" pitchFamily="34" charset="0"/>
                <a:ea typeface="+mj-ea"/>
                <a:cs typeface="Arial" panose="020B0604020202020204" pitchFamily="34" charset="0"/>
              </a:rPr>
              <a:t>Subtitle (Can be on 3 Lines)</a:t>
            </a:r>
            <a:endParaRPr lang="en-US" dirty="0"/>
          </a:p>
        </p:txBody>
      </p:sp>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l="33059" t="122" r="48326" b="7950"/>
          <a:stretch/>
        </p:blipFill>
        <p:spPr>
          <a:xfrm>
            <a:off x="7065818" y="0"/>
            <a:ext cx="2084736" cy="6866887"/>
          </a:xfrm>
          <a:prstGeom prst="rect">
            <a:avLst/>
          </a:prstGeom>
        </p:spPr>
      </p:pic>
    </p:spTree>
    <p:extLst>
      <p:ext uri="{BB962C8B-B14F-4D97-AF65-F5344CB8AC3E}">
        <p14:creationId xmlns:p14="http://schemas.microsoft.com/office/powerpoint/2010/main" val="334435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nD_Theme Slide">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9113"/>
            <a:ext cx="7086600" cy="68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userDrawn="1"/>
        </p:nvCxnSpPr>
        <p:spPr>
          <a:xfrm>
            <a:off x="7086600" y="0"/>
            <a:ext cx="0" cy="6854414"/>
          </a:xfrm>
          <a:prstGeom prst="line">
            <a:avLst/>
          </a:prstGeom>
          <a:ln w="5715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33059" t="122" r="48326" b="7950"/>
          <a:stretch/>
        </p:blipFill>
        <p:spPr>
          <a:xfrm>
            <a:off x="7065818" y="0"/>
            <a:ext cx="2084736" cy="6866887"/>
          </a:xfrm>
          <a:prstGeom prst="rect">
            <a:avLst/>
          </a:prstGeom>
        </p:spPr>
      </p:pic>
    </p:spTree>
    <p:extLst>
      <p:ext uri="{BB962C8B-B14F-4D97-AF65-F5344CB8AC3E}">
        <p14:creationId xmlns:p14="http://schemas.microsoft.com/office/powerpoint/2010/main" val="415197723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osure slides">
    <p:spTree>
      <p:nvGrpSpPr>
        <p:cNvPr id="1" name=""/>
        <p:cNvGrpSpPr/>
        <p:nvPr/>
      </p:nvGrpSpPr>
      <p:grpSpPr>
        <a:xfrm>
          <a:off x="0" y="0"/>
          <a:ext cx="0" cy="0"/>
          <a:chOff x="0" y="0"/>
          <a:chExt cx="0" cy="0"/>
        </a:xfrm>
      </p:grpSpPr>
      <p:sp>
        <p:nvSpPr>
          <p:cNvPr id="6" name="Rectangle 5"/>
          <p:cNvSpPr/>
          <p:nvPr userDrawn="1"/>
        </p:nvSpPr>
        <p:spPr>
          <a:xfrm>
            <a:off x="0" y="3586"/>
            <a:ext cx="9144000" cy="6854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 y="1371600"/>
            <a:ext cx="4206240" cy="4754563"/>
          </a:xfrm>
          <a:prstGeom prst="rect">
            <a:avLst/>
          </a:prstGeo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709160" y="1371600"/>
            <a:ext cx="4206240" cy="4754563"/>
          </a:xfrm>
          <a:prstGeom prst="rect">
            <a:avLst/>
          </a:prstGeo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Title 1"/>
          <p:cNvSpPr>
            <a:spLocks noGrp="1"/>
          </p:cNvSpPr>
          <p:nvPr>
            <p:ph type="title"/>
          </p:nvPr>
        </p:nvSpPr>
        <p:spPr>
          <a:xfrm>
            <a:off x="182880" y="57150"/>
            <a:ext cx="8778240" cy="990600"/>
          </a:xfrm>
        </p:spPr>
        <p:txBody>
          <a:bodyPr>
            <a:noAutofit/>
          </a:bodyPr>
          <a:lstStyle>
            <a:lvl1pPr>
              <a:defRPr sz="2800" baseline="0"/>
            </a:lvl1pPr>
          </a:lstStyle>
          <a:p>
            <a:r>
              <a:rPr lang="en-US" dirty="0" smtClean="0"/>
              <a:t>Click to edit Master title style</a:t>
            </a:r>
            <a:endParaRPr lang="en-US" dirty="0"/>
          </a:p>
        </p:txBody>
      </p:sp>
      <p:sp>
        <p:nvSpPr>
          <p:cNvPr id="9" name="Footer Placeholder 6"/>
          <p:cNvSpPr>
            <a:spLocks noGrp="1"/>
          </p:cNvSpPr>
          <p:nvPr>
            <p:ph type="ftr" sz="quarter" idx="13"/>
          </p:nvPr>
        </p:nvSpPr>
        <p:spPr>
          <a:xfrm>
            <a:off x="182880" y="6356350"/>
            <a:ext cx="7498080" cy="365125"/>
          </a:xfrm>
        </p:spPr>
        <p:txBody>
          <a:bodyPr lIns="45720" bIns="0"/>
          <a:lstStyle/>
          <a:p>
            <a:endParaRPr lang="en-US" dirty="0">
              <a:solidFill>
                <a:srgbClr val="000000"/>
              </a:solidFill>
            </a:endParaRPr>
          </a:p>
        </p:txBody>
      </p:sp>
    </p:spTree>
    <p:extLst>
      <p:ext uri="{BB962C8B-B14F-4D97-AF65-F5344CB8AC3E}">
        <p14:creationId xmlns:p14="http://schemas.microsoft.com/office/powerpoint/2010/main" val="351659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3586"/>
            <a:ext cx="9144000" cy="6854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1060704" y="914400"/>
            <a:ext cx="7022592" cy="4038600"/>
          </a:xfrm>
          <a:prstGeom prst="rect">
            <a:avLst/>
          </a:prstGeom>
          <a:noFill/>
          <a:ln>
            <a:noFill/>
          </a:ln>
        </p:spPr>
        <p:style>
          <a:lnRef idx="1">
            <a:schemeClr val="accent5"/>
          </a:lnRef>
          <a:fillRef idx="2">
            <a:schemeClr val="accent5"/>
          </a:fillRef>
          <a:effectRef idx="1">
            <a:schemeClr val="accent5"/>
          </a:effectRef>
          <a:fontRef idx="none"/>
        </p:style>
        <p:txBody>
          <a:bodyPr anchor="t">
            <a:noAutofit/>
          </a:bodyPr>
          <a:lstStyle>
            <a:lvl1pPr>
              <a:defRPr sz="4000" b="1">
                <a:solidFill>
                  <a:schemeClr val="bg1"/>
                </a:solidFill>
              </a:defRPr>
            </a:lvl1pPr>
          </a:lstStyle>
          <a:p>
            <a:r>
              <a:rPr lang="en-US" dirty="0"/>
              <a:t>Click to edit Master title style</a:t>
            </a:r>
            <a:br>
              <a:rPr lang="en-US" dirty="0"/>
            </a:br>
            <a:r>
              <a:rPr lang="en-US" dirty="0"/>
              <a:t/>
            </a:r>
            <a:br>
              <a:rPr lang="en-US" dirty="0"/>
            </a:br>
            <a:endParaRPr lang="en-US" dirty="0"/>
          </a:p>
        </p:txBody>
      </p:sp>
      <p:pic>
        <p:nvPicPr>
          <p:cNvPr id="5" name="Picture 4"/>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37360" y="6019800"/>
            <a:ext cx="1869281" cy="604019"/>
          </a:xfrm>
          <a:prstGeom prst="rect">
            <a:avLst/>
          </a:prstGeom>
        </p:spPr>
      </p:pic>
    </p:spTree>
    <p:extLst>
      <p:ext uri="{BB962C8B-B14F-4D97-AF65-F5344CB8AC3E}">
        <p14:creationId xmlns:p14="http://schemas.microsoft.com/office/powerpoint/2010/main" val="391424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8686800" cy="8683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7" name="Footer Placeholder 6"/>
          <p:cNvSpPr>
            <a:spLocks noGrp="1"/>
          </p:cNvSpPr>
          <p:nvPr>
            <p:ph type="ftr" sz="quarter" idx="3"/>
          </p:nvPr>
        </p:nvSpPr>
        <p:spPr>
          <a:xfrm>
            <a:off x="228600" y="6356350"/>
            <a:ext cx="7498080" cy="365125"/>
          </a:xfrm>
          <a:prstGeom prst="rect">
            <a:avLst/>
          </a:prstGeom>
        </p:spPr>
        <p:txBody>
          <a:bodyPr vert="horz" lIns="45720" tIns="45720" rIns="91440" bIns="0" rtlCol="0" anchor="b"/>
          <a:lstStyle>
            <a:lvl1pPr algn="l">
              <a:defRPr sz="800">
                <a:solidFill>
                  <a:schemeClr val="tx1"/>
                </a:solidFill>
                <a:latin typeface="Arial" panose="020B0604020202020204" pitchFamily="34" charset="0"/>
                <a:cs typeface="Arial" panose="020B0604020202020204" pitchFamily="34" charset="0"/>
              </a:defRPr>
            </a:lvl1pPr>
          </a:lstStyle>
          <a:p>
            <a:endParaRPr lang="en-US" dirty="0">
              <a:solidFill>
                <a:srgbClr val="000000"/>
              </a:solidFill>
            </a:endParaRPr>
          </a:p>
        </p:txBody>
      </p:sp>
      <p:sp>
        <p:nvSpPr>
          <p:cNvPr id="4" name="Text Placeholder 3"/>
          <p:cNvSpPr>
            <a:spLocks noGrp="1"/>
          </p:cNvSpPr>
          <p:nvPr>
            <p:ph type="body" idx="1"/>
          </p:nvPr>
        </p:nvSpPr>
        <p:spPr>
          <a:xfrm>
            <a:off x="228600" y="1600200"/>
            <a:ext cx="8686800" cy="4525963"/>
          </a:xfrm>
          <a:prstGeom prst="rect">
            <a:avLst/>
          </a:prstGeom>
        </p:spPr>
        <p:txBody>
          <a:bodyPr vert="horz" lIns="91440" tIns="45720" rIns="91440" bIns="45720" rtlCol="0">
            <a:noAutofit/>
          </a:bodyPr>
          <a:lstStyle/>
          <a:p>
            <a:pPr lvl="0"/>
            <a:endParaRPr lang="en-US" dirty="0" smtClean="0"/>
          </a:p>
        </p:txBody>
      </p:sp>
      <p:pic>
        <p:nvPicPr>
          <p:cNvPr id="6" name="Picture 5" descr="PeerView.com-RGB@2x.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43813" y="6454775"/>
            <a:ext cx="1398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789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1"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3.wdp"/></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4.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p:cNvSpPr>
            <a:spLocks noGrp="1"/>
          </p:cNvSpPr>
          <p:nvPr>
            <p:ph type="body" sz="quarter" idx="10"/>
          </p:nvPr>
        </p:nvSpPr>
        <p:spPr>
          <a:xfrm>
            <a:off x="-497472" y="522514"/>
            <a:ext cx="8269871" cy="2308451"/>
          </a:xfrm>
        </p:spPr>
        <p:txBody>
          <a:bodyPr anchor="ctr"/>
          <a:lstStyle>
            <a:lvl1pPr>
              <a:spcBef>
                <a:spcPts val="0"/>
              </a:spcBef>
              <a:spcAft>
                <a:spcPts val="600"/>
              </a:spcAft>
              <a:defRPr lang="en-US" sz="1600" b="1" i="1" smtClean="0">
                <a:solidFill>
                  <a:prstClr val="white"/>
                </a:solidFill>
                <a:latin typeface="Arial" panose="020B0604020202020204" pitchFamily="34" charset="0"/>
                <a:cs typeface="Arial" panose="020B0604020202020204" pitchFamily="34" charset="0"/>
              </a:defRPr>
            </a:lvl1pPr>
          </a:lstStyle>
          <a:p>
            <a:r>
              <a:rPr lang="en-US" sz="2800" i="0" dirty="0">
                <a:ea typeface="+mj-ea"/>
              </a:rPr>
              <a:t>Oncology Nurse Insights </a:t>
            </a:r>
            <a:br>
              <a:rPr lang="en-US" sz="2800" i="0" dirty="0">
                <a:ea typeface="+mj-ea"/>
              </a:rPr>
            </a:br>
            <a:r>
              <a:rPr lang="en-US" sz="2800" i="0" dirty="0">
                <a:ea typeface="+mj-ea"/>
              </a:rPr>
              <a:t>Into New Agent Classes </a:t>
            </a:r>
            <a:r>
              <a:rPr lang="en-US" sz="2800" i="0" dirty="0" smtClean="0">
                <a:ea typeface="+mj-ea"/>
              </a:rPr>
              <a:t/>
            </a:r>
            <a:br>
              <a:rPr lang="en-US" sz="2800" i="0" dirty="0" smtClean="0">
                <a:ea typeface="+mj-ea"/>
              </a:rPr>
            </a:br>
            <a:r>
              <a:rPr lang="en-US" sz="2800" i="0" dirty="0" smtClean="0">
                <a:ea typeface="+mj-ea"/>
              </a:rPr>
              <a:t>and </a:t>
            </a:r>
            <a:r>
              <a:rPr lang="en-US" sz="2800" i="0" dirty="0">
                <a:ea typeface="+mj-ea"/>
              </a:rPr>
              <a:t>Research Across </a:t>
            </a:r>
            <a:r>
              <a:rPr lang="en-US" sz="2800" i="0" dirty="0" smtClean="0">
                <a:ea typeface="+mj-ea"/>
              </a:rPr>
              <a:t/>
            </a:r>
            <a:br>
              <a:rPr lang="en-US" sz="2800" i="0" dirty="0" smtClean="0">
                <a:ea typeface="+mj-ea"/>
              </a:rPr>
            </a:br>
            <a:r>
              <a:rPr lang="en-US" sz="2800" i="0" dirty="0" smtClean="0">
                <a:ea typeface="+mj-ea"/>
              </a:rPr>
              <a:t>B‐Cell </a:t>
            </a:r>
            <a:r>
              <a:rPr lang="en-US" sz="2800" i="0" dirty="0">
                <a:ea typeface="+mj-ea"/>
              </a:rPr>
              <a:t>Lymphomas</a:t>
            </a:r>
            <a:br>
              <a:rPr lang="en-US" sz="2800" i="0" dirty="0">
                <a:ea typeface="+mj-ea"/>
              </a:rPr>
            </a:br>
            <a:r>
              <a:rPr lang="en-US" sz="2000" dirty="0">
                <a:ea typeface="+mj-ea"/>
              </a:rPr>
              <a:t>Practical Issues and Evidence for </a:t>
            </a:r>
            <a:r>
              <a:rPr lang="en-US" sz="2000" dirty="0" smtClean="0">
                <a:ea typeface="+mj-ea"/>
              </a:rPr>
              <a:t/>
            </a:r>
            <a:br>
              <a:rPr lang="en-US" sz="2000" dirty="0" smtClean="0">
                <a:ea typeface="+mj-ea"/>
              </a:rPr>
            </a:br>
            <a:r>
              <a:rPr lang="en-US" sz="2000" dirty="0" smtClean="0">
                <a:ea typeface="+mj-ea"/>
              </a:rPr>
              <a:t>the </a:t>
            </a:r>
            <a:r>
              <a:rPr lang="en-US" sz="2000" dirty="0">
                <a:ea typeface="+mj-ea"/>
              </a:rPr>
              <a:t>Front Lines of Care</a:t>
            </a:r>
            <a:endParaRPr lang="en-US" sz="800" dirty="0"/>
          </a:p>
        </p:txBody>
      </p:sp>
      <p:sp>
        <p:nvSpPr>
          <p:cNvPr id="2" name="TextBox 1"/>
          <p:cNvSpPr txBox="1"/>
          <p:nvPr/>
        </p:nvSpPr>
        <p:spPr>
          <a:xfrm>
            <a:off x="0" y="3388179"/>
            <a:ext cx="7274378" cy="1200329"/>
          </a:xfrm>
          <a:prstGeom prst="rect">
            <a:avLst/>
          </a:prstGeom>
          <a:noFill/>
        </p:spPr>
        <p:txBody>
          <a:bodyPr wrap="square" rtlCol="0" anchor="t" anchorCtr="0">
            <a:spAutoFit/>
          </a:bodyPr>
          <a:lstStyle/>
          <a:p>
            <a:r>
              <a:rPr lang="en-US" dirty="0">
                <a:solidFill>
                  <a:schemeClr val="bg1"/>
                </a:solidFill>
              </a:rPr>
              <a:t>Amy </a:t>
            </a:r>
            <a:r>
              <a:rPr lang="en-US" dirty="0" smtClean="0">
                <a:solidFill>
                  <a:schemeClr val="bg1"/>
                </a:solidFill>
              </a:rPr>
              <a:t>Goodrich, NP</a:t>
            </a:r>
          </a:p>
          <a:p>
            <a:r>
              <a:rPr lang="en-US" dirty="0">
                <a:solidFill>
                  <a:schemeClr val="bg1"/>
                </a:solidFill>
              </a:rPr>
              <a:t>Sidney Kimmel Comprehensive Cancer Center at Johns Hopkins </a:t>
            </a:r>
          </a:p>
          <a:p>
            <a:r>
              <a:rPr lang="en-US" dirty="0">
                <a:solidFill>
                  <a:schemeClr val="bg1"/>
                </a:solidFill>
              </a:rPr>
              <a:t>Baltimore, Maryland</a:t>
            </a:r>
          </a:p>
          <a:p>
            <a:endParaRPr lang="en-US" dirty="0" err="1" smtClean="0"/>
          </a:p>
        </p:txBody>
      </p:sp>
    </p:spTree>
    <p:extLst>
      <p:ext uri="{BB962C8B-B14F-4D97-AF65-F5344CB8AC3E}">
        <p14:creationId xmlns:p14="http://schemas.microsoft.com/office/powerpoint/2010/main" val="4254692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Ibrutinib + Rituximab Improves PFS and OS</a:t>
            </a:r>
            <a:br>
              <a:rPr lang="en-US" dirty="0" smtClean="0"/>
            </a:br>
            <a:r>
              <a:rPr lang="en-US" dirty="0" smtClean="0"/>
              <a:t>in Younger Patients With CLL vs FCR</a:t>
            </a:r>
            <a:r>
              <a:rPr lang="en-US" baseline="30000" dirty="0"/>
              <a:t>1</a:t>
            </a:r>
            <a:endParaRPr lang="en-US" dirty="0"/>
          </a:p>
        </p:txBody>
      </p:sp>
      <p:sp>
        <p:nvSpPr>
          <p:cNvPr id="7" name="Footer Placeholder 6"/>
          <p:cNvSpPr>
            <a:spLocks noGrp="1"/>
          </p:cNvSpPr>
          <p:nvPr>
            <p:ph type="ftr" sz="quarter" idx="13"/>
          </p:nvPr>
        </p:nvSpPr>
        <p:spPr>
          <a:xfrm>
            <a:off x="183941" y="6394856"/>
            <a:ext cx="7772400" cy="323849"/>
          </a:xfrm>
        </p:spPr>
        <p:txBody>
          <a:bodyPr/>
          <a:lstStyle/>
          <a:p>
            <a:r>
              <a:rPr lang="en-US" dirty="0" smtClean="0">
                <a:solidFill>
                  <a:srgbClr val="000000"/>
                </a:solidFill>
              </a:rPr>
              <a:t>1. </a:t>
            </a:r>
            <a:r>
              <a:rPr lang="en-US" dirty="0" err="1" smtClean="0">
                <a:solidFill>
                  <a:srgbClr val="000000"/>
                </a:solidFill>
              </a:rPr>
              <a:t>Shanafelt</a:t>
            </a:r>
            <a:r>
              <a:rPr lang="en-US" dirty="0" smtClean="0">
                <a:solidFill>
                  <a:srgbClr val="000000"/>
                </a:solidFill>
              </a:rPr>
              <a:t> TD et al. ASH 2018. Abstract LBA-4. </a:t>
            </a:r>
            <a:endParaRPr lang="en-US" dirty="0">
              <a:solidFill>
                <a:srgbClr val="000000"/>
              </a:solidFill>
            </a:endParaRPr>
          </a:p>
        </p:txBody>
      </p:sp>
      <p:sp>
        <p:nvSpPr>
          <p:cNvPr id="9" name="Rounded Rectangle 8"/>
          <p:cNvSpPr/>
          <p:nvPr/>
        </p:nvSpPr>
        <p:spPr>
          <a:xfrm>
            <a:off x="722299" y="1333866"/>
            <a:ext cx="2835409" cy="35941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Phase </a:t>
            </a:r>
            <a:r>
              <a:rPr lang="en-US" sz="1600" b="1" dirty="0">
                <a:solidFill>
                  <a:schemeClr val="bg1"/>
                </a:solidFill>
              </a:rPr>
              <a:t>3 </a:t>
            </a:r>
            <a:r>
              <a:rPr lang="en-US" sz="1600" b="1" dirty="0" smtClean="0">
                <a:solidFill>
                  <a:schemeClr val="bg1"/>
                </a:solidFill>
              </a:rPr>
              <a:t>E1912 Study</a:t>
            </a:r>
          </a:p>
          <a:p>
            <a:pPr marL="285750" indent="-285750">
              <a:buFont typeface="Arial" panose="020B0604020202020204" pitchFamily="34" charset="0"/>
              <a:buChar char="•"/>
            </a:pPr>
            <a:r>
              <a:rPr lang="en-US" sz="1600" dirty="0" smtClean="0">
                <a:solidFill>
                  <a:schemeClr val="bg1"/>
                </a:solidFill>
              </a:rPr>
              <a:t>Ibrutinib + rituximab versus FCR in younger patients with newly diagnosed CLL</a:t>
            </a:r>
          </a:p>
          <a:p>
            <a:pPr marL="285750" indent="-285750">
              <a:buFont typeface="Arial" panose="020B0604020202020204" pitchFamily="34" charset="0"/>
              <a:buChar char="•"/>
            </a:pPr>
            <a:r>
              <a:rPr lang="en-US" sz="1600" dirty="0" smtClean="0">
                <a:solidFill>
                  <a:schemeClr val="bg1"/>
                </a:solidFill>
              </a:rPr>
              <a:t>HR for PFS in ITT population: 0.35</a:t>
            </a:r>
          </a:p>
          <a:p>
            <a:pPr marL="285750" indent="-285750">
              <a:buFont typeface="Arial" panose="020B0604020202020204" pitchFamily="34" charset="0"/>
              <a:buChar char="•"/>
            </a:pPr>
            <a:r>
              <a:rPr lang="en-US" sz="1600" dirty="0" smtClean="0">
                <a:solidFill>
                  <a:schemeClr val="bg1"/>
                </a:solidFill>
              </a:rPr>
              <a:t>HR for OS in ITT</a:t>
            </a:r>
            <a:br>
              <a:rPr lang="en-US" sz="1600" dirty="0" smtClean="0">
                <a:solidFill>
                  <a:schemeClr val="bg1"/>
                </a:solidFill>
              </a:rPr>
            </a:br>
            <a:r>
              <a:rPr lang="en-US" sz="1600" dirty="0" smtClean="0">
                <a:solidFill>
                  <a:schemeClr val="bg1"/>
                </a:solidFill>
              </a:rPr>
              <a:t>population: 0.17</a:t>
            </a:r>
          </a:p>
        </p:txBody>
      </p:sp>
      <p:sp>
        <p:nvSpPr>
          <p:cNvPr id="4" name="Rounded Rectangle 3"/>
          <p:cNvSpPr/>
          <p:nvPr/>
        </p:nvSpPr>
        <p:spPr>
          <a:xfrm>
            <a:off x="213779" y="5729046"/>
            <a:ext cx="8595360" cy="646986"/>
          </a:xfrm>
          <a:prstGeom prst="roundRect">
            <a:avLst/>
          </a:prstGeom>
          <a:solidFill>
            <a:schemeClr val="bg1">
              <a:lumMod val="9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anchor="ctr" anchorCtr="0">
            <a:spAutoFit/>
          </a:bodyPr>
          <a:lstStyle/>
          <a:p>
            <a:pPr algn="ctr"/>
            <a:r>
              <a:rPr lang="en-US" sz="1600" b="1" dirty="0" smtClean="0"/>
              <a:t>Take-home point: Ibrutinib </a:t>
            </a:r>
            <a:r>
              <a:rPr lang="en-US" sz="1600" b="1" dirty="0"/>
              <a:t>+ rituximab </a:t>
            </a:r>
            <a:r>
              <a:rPr lang="en-US" sz="1600" b="1" dirty="0" smtClean="0"/>
              <a:t>more efficacious </a:t>
            </a:r>
            <a:r>
              <a:rPr lang="en-US" sz="1600" b="1" dirty="0"/>
              <a:t>than </a:t>
            </a:r>
            <a:r>
              <a:rPr lang="en-US" sz="1600" b="1" dirty="0" smtClean="0"/>
              <a:t>FCR as </a:t>
            </a:r>
            <a:r>
              <a:rPr lang="en-US" sz="1600" b="1" dirty="0"/>
              <a:t>upfront </a:t>
            </a:r>
            <a:r>
              <a:rPr lang="en-US" sz="1600" b="1" dirty="0" smtClean="0"/>
              <a:t>therapy</a:t>
            </a:r>
            <a:br>
              <a:rPr lang="en-US" sz="1600" b="1" dirty="0" smtClean="0"/>
            </a:br>
            <a:r>
              <a:rPr lang="en-US" sz="1600" b="1" dirty="0" smtClean="0"/>
              <a:t>in </a:t>
            </a:r>
            <a:r>
              <a:rPr lang="en-US" sz="1600" b="1" dirty="0"/>
              <a:t>younger </a:t>
            </a:r>
            <a:r>
              <a:rPr lang="en-US" sz="1600" b="1" dirty="0" smtClean="0"/>
              <a:t>patients and appears potentially practice changing</a:t>
            </a:r>
            <a:endParaRPr lang="en-US" sz="1600" b="1" dirty="0"/>
          </a:p>
        </p:txBody>
      </p:sp>
      <p:graphicFrame>
        <p:nvGraphicFramePr>
          <p:cNvPr id="2" name="Table 1"/>
          <p:cNvGraphicFramePr>
            <a:graphicFrameLocks noGrp="1"/>
          </p:cNvGraphicFramePr>
          <p:nvPr>
            <p:extLst>
              <p:ext uri="{D42A27DB-BD31-4B8C-83A1-F6EECF244321}">
                <p14:modId xmlns:p14="http://schemas.microsoft.com/office/powerpoint/2010/main" val="1069826287"/>
              </p:ext>
            </p:extLst>
          </p:nvPr>
        </p:nvGraphicFramePr>
        <p:xfrm>
          <a:off x="3838730" y="4682916"/>
          <a:ext cx="4741332" cy="914400"/>
        </p:xfrm>
        <a:graphic>
          <a:graphicData uri="http://schemas.openxmlformats.org/drawingml/2006/table">
            <a:tbl>
              <a:tblPr firstRow="1" bandRow="1">
                <a:tableStyleId>{21E4AEA4-8DFA-4A89-87EB-49C32662AFE0}</a:tableStyleId>
              </a:tblPr>
              <a:tblGrid>
                <a:gridCol w="723371"/>
                <a:gridCol w="641131"/>
                <a:gridCol w="599090"/>
                <a:gridCol w="695755"/>
                <a:gridCol w="515566"/>
                <a:gridCol w="1566419"/>
              </a:tblGrid>
              <a:tr h="304800">
                <a:tc gridSpan="6">
                  <a:txBody>
                    <a:bodyPr/>
                    <a:lstStyle/>
                    <a:p>
                      <a:pPr algn="l"/>
                      <a:r>
                        <a:rPr lang="en-US" sz="1000" dirty="0" smtClean="0">
                          <a:solidFill>
                            <a:schemeClr val="tx1"/>
                          </a:solidFill>
                        </a:rPr>
                        <a:t>No. at Risk</a:t>
                      </a:r>
                      <a:endParaRPr lang="en-US" sz="1000" dirty="0">
                        <a:solidFill>
                          <a:schemeClr val="tx1"/>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900">
                        <a:solidFill>
                          <a:schemeClr val="tx1"/>
                        </a:solidFill>
                      </a:endParaRPr>
                    </a:p>
                  </a:txBody>
                  <a:tcPr/>
                </a:tc>
                <a:tc hMerge="1">
                  <a:txBody>
                    <a:bodyPr/>
                    <a:lstStyle/>
                    <a:p>
                      <a:endParaRPr lang="en-US" sz="900">
                        <a:solidFill>
                          <a:schemeClr val="tx1"/>
                        </a:solidFill>
                      </a:endParaRPr>
                    </a:p>
                  </a:txBody>
                  <a:tcPr/>
                </a:tc>
                <a:tc hMerge="1">
                  <a:txBody>
                    <a:bodyPr/>
                    <a:lstStyle/>
                    <a:p>
                      <a:endParaRPr lang="en-US" sz="900">
                        <a:solidFill>
                          <a:schemeClr val="tx1"/>
                        </a:solidFill>
                      </a:endParaRPr>
                    </a:p>
                  </a:txBody>
                  <a:tcPr/>
                </a:tc>
                <a:tc hMerge="1">
                  <a:txBody>
                    <a:bodyPr/>
                    <a:lstStyle/>
                    <a:p>
                      <a:endParaRPr lang="en-US" sz="900">
                        <a:solidFill>
                          <a:schemeClr val="tx1"/>
                        </a:solidFill>
                      </a:endParaRPr>
                    </a:p>
                  </a:txBody>
                  <a:tcPr/>
                </a:tc>
                <a:tc hMerge="1">
                  <a:txBody>
                    <a:bodyPr/>
                    <a:lstStyle/>
                    <a:p>
                      <a:endParaRPr lang="en-US" sz="900" dirty="0">
                        <a:solidFill>
                          <a:schemeClr val="tx1"/>
                        </a:solidFill>
                      </a:endParaRPr>
                    </a:p>
                  </a:txBody>
                  <a:tcPr/>
                </a:tc>
              </a:tr>
              <a:tr h="304800">
                <a:tc>
                  <a:txBody>
                    <a:bodyPr/>
                    <a:lstStyle/>
                    <a:p>
                      <a:pPr algn="r"/>
                      <a:r>
                        <a:rPr lang="en-US" sz="1000" b="1" dirty="0" smtClean="0">
                          <a:solidFill>
                            <a:schemeClr val="tx1"/>
                          </a:solidFill>
                        </a:rPr>
                        <a:t>IR</a:t>
                      </a:r>
                      <a:endParaRPr lang="en-US" sz="1000" b="1" dirty="0">
                        <a:solidFill>
                          <a:schemeClr val="tx1"/>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smtClean="0">
                          <a:solidFill>
                            <a:schemeClr val="tx1"/>
                          </a:solidFill>
                        </a:rPr>
                        <a:t>     354</a:t>
                      </a:r>
                      <a:endParaRPr lang="en-US" sz="1000" dirty="0">
                        <a:solidFill>
                          <a:schemeClr val="tx1"/>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smtClean="0">
                          <a:solidFill>
                            <a:schemeClr val="tx1"/>
                          </a:solidFill>
                        </a:rPr>
                        <a:t>   339</a:t>
                      </a:r>
                      <a:endParaRPr lang="en-US" sz="1000" dirty="0">
                        <a:solidFill>
                          <a:schemeClr val="tx1"/>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smtClean="0">
                          <a:solidFill>
                            <a:schemeClr val="tx1"/>
                          </a:solidFill>
                        </a:rPr>
                        <a:t>298</a:t>
                      </a:r>
                      <a:endParaRPr lang="en-US" sz="1000" dirty="0">
                        <a:solidFill>
                          <a:schemeClr val="tx1"/>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smtClean="0">
                          <a:solidFill>
                            <a:schemeClr val="tx1"/>
                          </a:solidFill>
                        </a:rPr>
                        <a:t> 148</a:t>
                      </a:r>
                      <a:endParaRPr lang="en-US" sz="1000" dirty="0">
                        <a:solidFill>
                          <a:schemeClr val="tx1"/>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smtClean="0">
                          <a:solidFill>
                            <a:schemeClr val="tx1"/>
                          </a:solidFill>
                        </a:rPr>
                        <a:t>     16</a:t>
                      </a:r>
                      <a:endParaRPr lang="en-US" sz="1000" dirty="0">
                        <a:solidFill>
                          <a:schemeClr val="tx1"/>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r"/>
                      <a:r>
                        <a:rPr lang="en-US" sz="1000" b="1" dirty="0" smtClean="0">
                          <a:solidFill>
                            <a:schemeClr val="tx1"/>
                          </a:solidFill>
                        </a:rPr>
                        <a:t>FCR</a:t>
                      </a:r>
                      <a:endParaRPr lang="en-US" sz="1000" b="1" dirty="0">
                        <a:solidFill>
                          <a:schemeClr val="tx1"/>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smtClean="0">
                          <a:solidFill>
                            <a:schemeClr val="tx1"/>
                          </a:solidFill>
                        </a:rPr>
                        <a:t>     175</a:t>
                      </a:r>
                      <a:endParaRPr lang="en-US" sz="1000" dirty="0">
                        <a:solidFill>
                          <a:schemeClr val="tx1"/>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smtClean="0">
                          <a:solidFill>
                            <a:schemeClr val="tx1"/>
                          </a:solidFill>
                        </a:rPr>
                        <a:t>   147</a:t>
                      </a:r>
                      <a:endParaRPr lang="en-US" sz="1000" dirty="0">
                        <a:solidFill>
                          <a:schemeClr val="tx1"/>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smtClean="0">
                          <a:solidFill>
                            <a:schemeClr val="tx1"/>
                          </a:solidFill>
                        </a:rPr>
                        <a:t>   112</a:t>
                      </a:r>
                      <a:endParaRPr lang="en-US" sz="10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smtClean="0">
                          <a:solidFill>
                            <a:schemeClr val="tx1"/>
                          </a:solidFill>
                        </a:rPr>
                        <a:t> 50</a:t>
                      </a:r>
                      <a:endParaRPr lang="en-US" sz="1000" dirty="0">
                        <a:solidFill>
                          <a:schemeClr val="tx1"/>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smtClean="0">
                          <a:solidFill>
                            <a:schemeClr val="tx1"/>
                          </a:solidFill>
                        </a:rPr>
                        <a:t>      0</a:t>
                      </a:r>
                      <a:endParaRPr lang="en-US" sz="1000" dirty="0">
                        <a:solidFill>
                          <a:schemeClr val="tx1"/>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4856874" y="1516100"/>
            <a:ext cx="2675108" cy="253916"/>
          </a:xfrm>
          <a:prstGeom prst="rect">
            <a:avLst/>
          </a:prstGeom>
          <a:noFill/>
        </p:spPr>
        <p:txBody>
          <a:bodyPr wrap="square" rtlCol="0">
            <a:spAutoFit/>
          </a:bodyPr>
          <a:lstStyle/>
          <a:p>
            <a:pPr algn="ctr"/>
            <a:r>
              <a:rPr lang="en-US" sz="1050" b="1" dirty="0" smtClean="0"/>
              <a:t>PFS in ITT Population</a:t>
            </a:r>
            <a:endParaRPr lang="en-US" sz="1050" b="1" dirty="0"/>
          </a:p>
        </p:txBody>
      </p:sp>
      <p:pic>
        <p:nvPicPr>
          <p:cNvPr id="12" name="Picture 11" descr="150205092-1-2_Batch5_01.png"/>
          <p:cNvPicPr>
            <a:picLocks noChangeAspect="1"/>
          </p:cNvPicPr>
          <p:nvPr/>
        </p:nvPicPr>
        <p:blipFill rotWithShape="1">
          <a:blip r:embed="rId2" cstate="print">
            <a:extLst>
              <a:ext uri="{28A0092B-C50C-407E-A947-70E740481C1C}">
                <a14:useLocalDpi xmlns:a14="http://schemas.microsoft.com/office/drawing/2010/main" val="0"/>
              </a:ext>
            </a:extLst>
          </a:blip>
          <a:srcRect r="46509"/>
          <a:stretch/>
        </p:blipFill>
        <p:spPr>
          <a:xfrm>
            <a:off x="4159640" y="1839500"/>
            <a:ext cx="4069576" cy="3088528"/>
          </a:xfrm>
          <a:prstGeom prst="rect">
            <a:avLst/>
          </a:prstGeom>
          <a:noFill/>
          <a:ln>
            <a:noFill/>
          </a:ln>
        </p:spPr>
      </p:pic>
      <p:sp>
        <p:nvSpPr>
          <p:cNvPr id="11" name="TextBox 10"/>
          <p:cNvSpPr txBox="1"/>
          <p:nvPr/>
        </p:nvSpPr>
        <p:spPr>
          <a:xfrm>
            <a:off x="5194570" y="3896185"/>
            <a:ext cx="3315192" cy="507831"/>
          </a:xfrm>
          <a:prstGeom prst="rect">
            <a:avLst/>
          </a:prstGeom>
          <a:solidFill>
            <a:schemeClr val="bg1"/>
          </a:solidFill>
        </p:spPr>
        <p:txBody>
          <a:bodyPr wrap="square" rtlCol="0">
            <a:spAutoFit/>
          </a:bodyPr>
          <a:lstStyle/>
          <a:p>
            <a:r>
              <a:rPr lang="en-US" sz="900" dirty="0" smtClean="0"/>
              <a:t>Ibrutinib + rituximab (IR) (37 events/354 cases)</a:t>
            </a:r>
          </a:p>
          <a:p>
            <a:r>
              <a:rPr lang="en-US" sz="900" dirty="0" smtClean="0"/>
              <a:t>FCR (40 events/175 cases)</a:t>
            </a:r>
          </a:p>
          <a:p>
            <a:r>
              <a:rPr lang="en-US" sz="900" dirty="0" smtClean="0"/>
              <a:t>HR = 0.35 (95% CI, 0.22-0.5); </a:t>
            </a:r>
            <a:r>
              <a:rPr lang="en-US" sz="900" i="1" dirty="0" smtClean="0"/>
              <a:t>P</a:t>
            </a:r>
            <a:r>
              <a:rPr lang="en-US" sz="900" dirty="0" smtClean="0"/>
              <a:t> &lt; .00001</a:t>
            </a:r>
            <a:endParaRPr lang="en-US" sz="900" dirty="0"/>
          </a:p>
        </p:txBody>
      </p:sp>
    </p:spTree>
    <p:extLst>
      <p:ext uri="{BB962C8B-B14F-4D97-AF65-F5344CB8AC3E}">
        <p14:creationId xmlns:p14="http://schemas.microsoft.com/office/powerpoint/2010/main" val="3971801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BTK Inhibitors in CLL: Acalabrutinib</a:t>
            </a:r>
            <a:r>
              <a:rPr lang="en-US" baseline="30000" noProof="0" dirty="0" smtClean="0"/>
              <a:t>1</a:t>
            </a:r>
            <a:endParaRPr lang="en-US" baseline="30000" noProof="0" dirty="0"/>
          </a:p>
        </p:txBody>
      </p:sp>
      <p:sp>
        <p:nvSpPr>
          <p:cNvPr id="4" name="Footer Placeholder 3"/>
          <p:cNvSpPr>
            <a:spLocks noGrp="1"/>
          </p:cNvSpPr>
          <p:nvPr>
            <p:ph type="ftr" sz="quarter" idx="13"/>
          </p:nvPr>
        </p:nvSpPr>
        <p:spPr>
          <a:xfrm>
            <a:off x="183941" y="6394856"/>
            <a:ext cx="7772400" cy="323849"/>
          </a:xfrm>
        </p:spPr>
        <p:txBody>
          <a:bodyPr/>
          <a:lstStyle/>
          <a:p>
            <a:r>
              <a:rPr lang="en-US" dirty="0" smtClean="0"/>
              <a:t>1. Byrd JC et al. ASH 2018. Abstract 692.</a:t>
            </a:r>
            <a:endParaRPr lang="en-US" dirty="0"/>
          </a:p>
        </p:txBody>
      </p:sp>
      <p:sp>
        <p:nvSpPr>
          <p:cNvPr id="7" name="Content Placeholder 1"/>
          <p:cNvSpPr txBox="1">
            <a:spLocks/>
          </p:cNvSpPr>
          <p:nvPr/>
        </p:nvSpPr>
        <p:spPr>
          <a:xfrm>
            <a:off x="228600" y="1443037"/>
            <a:ext cx="8483600" cy="483076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0"/>
              </a:spcAft>
              <a:buClr>
                <a:schemeClr val="accent1"/>
              </a:buClr>
            </a:pPr>
            <a:r>
              <a:rPr lang="en-US" sz="2000" b="1" dirty="0" smtClean="0"/>
              <a:t>Tested in a phase 1/2 study</a:t>
            </a:r>
            <a:endParaRPr lang="en-US" sz="2000" b="1" dirty="0"/>
          </a:p>
          <a:p>
            <a:pPr lvl="1">
              <a:spcAft>
                <a:spcPts val="0"/>
              </a:spcAft>
              <a:buClr>
                <a:schemeClr val="accent1"/>
              </a:buClr>
            </a:pPr>
            <a:r>
              <a:rPr lang="en-US" sz="2000" dirty="0"/>
              <a:t>R/R CLL, ECOG PS </a:t>
            </a:r>
            <a:r>
              <a:rPr lang="en-US" sz="2000" dirty="0" smtClean="0"/>
              <a:t>≤2</a:t>
            </a:r>
            <a:endParaRPr lang="en-US" sz="2000" dirty="0"/>
          </a:p>
          <a:p>
            <a:pPr lvl="1">
              <a:spcAft>
                <a:spcPts val="0"/>
              </a:spcAft>
              <a:buClr>
                <a:schemeClr val="accent1"/>
              </a:buClr>
            </a:pPr>
            <a:r>
              <a:rPr lang="en-US" sz="2000" dirty="0" smtClean="0"/>
              <a:t>134 patients </a:t>
            </a:r>
            <a:r>
              <a:rPr lang="en-US" sz="2000" dirty="0"/>
              <a:t>with R/R enrolled with median of 3 prior therapies, 67% Rai advanced disease, 31% del(17p)</a:t>
            </a:r>
            <a:br>
              <a:rPr lang="en-US" sz="2000" dirty="0"/>
            </a:br>
            <a:endParaRPr lang="en-US" sz="2000" dirty="0"/>
          </a:p>
          <a:p>
            <a:pPr>
              <a:spcAft>
                <a:spcPts val="0"/>
              </a:spcAft>
              <a:buClr>
                <a:schemeClr val="accent1"/>
              </a:buClr>
            </a:pPr>
            <a:r>
              <a:rPr lang="en-US" sz="2000" b="1" dirty="0"/>
              <a:t>Well tolerated with good safety profile (no atrial fibrillation</a:t>
            </a:r>
            <a:r>
              <a:rPr lang="en-US" sz="2000" b="1" dirty="0" smtClean="0"/>
              <a:t>)</a:t>
            </a:r>
          </a:p>
          <a:p>
            <a:pPr>
              <a:spcAft>
                <a:spcPts val="0"/>
              </a:spcAft>
              <a:buClr>
                <a:schemeClr val="accent1"/>
              </a:buClr>
            </a:pPr>
            <a:endParaRPr lang="en-US" sz="2000" b="1" dirty="0" smtClean="0"/>
          </a:p>
          <a:p>
            <a:pPr>
              <a:spcAft>
                <a:spcPts val="0"/>
              </a:spcAft>
              <a:buClr>
                <a:schemeClr val="accent1"/>
              </a:buClr>
            </a:pPr>
            <a:r>
              <a:rPr lang="en-US" sz="2000" b="1" dirty="0" smtClean="0"/>
              <a:t>Highly active with ORR of 97%</a:t>
            </a:r>
          </a:p>
          <a:p>
            <a:pPr lvl="1">
              <a:spcAft>
                <a:spcPts val="0"/>
              </a:spcAft>
              <a:buClr>
                <a:schemeClr val="accent1"/>
              </a:buClr>
            </a:pPr>
            <a:r>
              <a:rPr lang="en-US" sz="2000" dirty="0" smtClean="0"/>
              <a:t>Median PFS not reached</a:t>
            </a:r>
          </a:p>
          <a:p>
            <a:pPr lvl="1">
              <a:spcAft>
                <a:spcPts val="0"/>
              </a:spcAft>
              <a:buClr>
                <a:schemeClr val="accent1"/>
              </a:buClr>
            </a:pPr>
            <a:r>
              <a:rPr lang="en-US" sz="2000" dirty="0" smtClean="0"/>
              <a:t>2-year EFS rate, 95%</a:t>
            </a:r>
          </a:p>
        </p:txBody>
      </p:sp>
    </p:spTree>
    <p:extLst>
      <p:ext uri="{BB962C8B-B14F-4D97-AF65-F5344CB8AC3E}">
        <p14:creationId xmlns:p14="http://schemas.microsoft.com/office/powerpoint/2010/main" val="3113224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normAutofit/>
          </a:bodyPr>
          <a:lstStyle/>
          <a:p>
            <a:r>
              <a:rPr lang="en-CA" sz="1800" dirty="0"/>
              <a:t>N = 46 (16 </a:t>
            </a:r>
            <a:r>
              <a:rPr lang="en-CA" sz="1800" dirty="0" smtClean="0"/>
              <a:t>treatment-naïve, del17p); no </a:t>
            </a:r>
            <a:r>
              <a:rPr lang="en-CA" sz="1800" dirty="0"/>
              <a:t>prior BTK </a:t>
            </a:r>
            <a:r>
              <a:rPr lang="en-CA" sz="1800" dirty="0" smtClean="0"/>
              <a:t>therapy; 89</a:t>
            </a:r>
            <a:r>
              <a:rPr lang="en-CA" sz="1800" dirty="0"/>
              <a:t>% (41/46) </a:t>
            </a:r>
            <a:r>
              <a:rPr lang="en-CA" sz="1800" dirty="0" smtClean="0"/>
              <a:t>remain</a:t>
            </a:r>
            <a:br>
              <a:rPr lang="en-CA" sz="1800" dirty="0" smtClean="0"/>
            </a:br>
            <a:r>
              <a:rPr lang="en-CA" sz="1800" dirty="0" smtClean="0"/>
              <a:t>on </a:t>
            </a:r>
            <a:r>
              <a:rPr lang="en-CA" sz="1800" dirty="0"/>
              <a:t>acalabrutinib </a:t>
            </a:r>
            <a:r>
              <a:rPr lang="en-CA" sz="1800" dirty="0" smtClean="0"/>
              <a:t>therapy</a:t>
            </a:r>
            <a:endParaRPr lang="en-CA" sz="1800" dirty="0"/>
          </a:p>
        </p:txBody>
      </p:sp>
      <p:sp>
        <p:nvSpPr>
          <p:cNvPr id="2" name="Title 1"/>
          <p:cNvSpPr>
            <a:spLocks noGrp="1"/>
          </p:cNvSpPr>
          <p:nvPr>
            <p:ph type="title"/>
          </p:nvPr>
        </p:nvSpPr>
        <p:spPr/>
        <p:txBody>
          <a:bodyPr/>
          <a:lstStyle/>
          <a:p>
            <a:r>
              <a:rPr lang="en-US" dirty="0" smtClean="0"/>
              <a:t>Acalabrutinib in Relapsed/Refractory</a:t>
            </a:r>
            <a:br>
              <a:rPr lang="en-US" dirty="0" smtClean="0"/>
            </a:br>
            <a:r>
              <a:rPr lang="en-US" dirty="0" smtClean="0"/>
              <a:t>or High-Risk Treatment-Naïve CLL</a:t>
            </a:r>
            <a:r>
              <a:rPr lang="en-US" baseline="30000" dirty="0" smtClean="0"/>
              <a:t>1</a:t>
            </a:r>
            <a:endParaRPr lang="en-US" dirty="0"/>
          </a:p>
        </p:txBody>
      </p:sp>
      <p:sp>
        <p:nvSpPr>
          <p:cNvPr id="4" name="Footer Placeholder 7"/>
          <p:cNvSpPr>
            <a:spLocks noGrp="1"/>
          </p:cNvSpPr>
          <p:nvPr>
            <p:ph type="ftr" sz="quarter" idx="13"/>
          </p:nvPr>
        </p:nvSpPr>
        <p:spPr>
          <a:xfrm>
            <a:off x="189288" y="6387726"/>
            <a:ext cx="7772400" cy="323849"/>
          </a:xfrm>
        </p:spPr>
        <p:txBody>
          <a:bodyPr/>
          <a:lstStyle/>
          <a:p>
            <a:r>
              <a:rPr lang="en-US" sz="800" dirty="0" smtClean="0">
                <a:solidFill>
                  <a:srgbClr val="000000"/>
                </a:solidFill>
              </a:rPr>
              <a:t>1. Sun CC et al. ASH 2018. Abstract 4424.</a:t>
            </a:r>
            <a:endParaRPr lang="en-US" sz="800" dirty="0">
              <a:solidFill>
                <a:srgbClr val="000000"/>
              </a:solidFill>
            </a:endParaRPr>
          </a:p>
        </p:txBody>
      </p:sp>
      <p:grpSp>
        <p:nvGrpSpPr>
          <p:cNvPr id="3" name="Group 2"/>
          <p:cNvGrpSpPr/>
          <p:nvPr/>
        </p:nvGrpSpPr>
        <p:grpSpPr>
          <a:xfrm>
            <a:off x="136189" y="2152755"/>
            <a:ext cx="8837579" cy="2438694"/>
            <a:chOff x="212388" y="1840742"/>
            <a:chExt cx="8837579" cy="1829020"/>
          </a:xfrm>
        </p:grpSpPr>
        <p:sp>
          <p:nvSpPr>
            <p:cNvPr id="5" name="Freeform 4"/>
            <p:cNvSpPr/>
            <p:nvPr/>
          </p:nvSpPr>
          <p:spPr>
            <a:xfrm>
              <a:off x="2115768" y="2048726"/>
              <a:ext cx="6934199" cy="1408850"/>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olidFill>
              <a:schemeClr val="bg1">
                <a:lumMod val="95000"/>
              </a:schemeClr>
            </a:solidFill>
            <a:ln w="19050">
              <a:solidFill>
                <a:schemeClr val="accent2">
                  <a:alpha val="90000"/>
                </a:schemeClr>
              </a:solidFill>
            </a:ln>
            <a:effectLst>
              <a:outerShdw blurRad="50800" dist="38100" dir="5400000" algn="t"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4681" tIns="49784" rIns="49784" bIns="49784" numCol="1" spcCol="1270" anchor="ctr" anchorCtr="0">
              <a:noAutofit/>
            </a:bodyPr>
            <a:lstStyle/>
            <a:p>
              <a:pPr lvl="0" algn="l" defTabSz="311150">
                <a:lnSpc>
                  <a:spcPct val="90000"/>
                </a:lnSpc>
                <a:spcBef>
                  <a:spcPct val="0"/>
                </a:spcBef>
                <a:spcAft>
                  <a:spcPct val="35000"/>
                </a:spcAft>
              </a:pPr>
              <a:endParaRPr lang="en-US" sz="700" kern="1200" dirty="0"/>
            </a:p>
          </p:txBody>
        </p:sp>
        <p:sp>
          <p:nvSpPr>
            <p:cNvPr id="6" name="Freeform 5"/>
            <p:cNvSpPr/>
            <p:nvPr/>
          </p:nvSpPr>
          <p:spPr>
            <a:xfrm>
              <a:off x="212388" y="1840742"/>
              <a:ext cx="2235972" cy="1829020"/>
            </a:xfrm>
            <a:custGeom>
              <a:avLst/>
              <a:gdLst>
                <a:gd name="connsiteX0" fmla="*/ 0 w 1269503"/>
                <a:gd name="connsiteY0" fmla="*/ 634752 h 1269503"/>
                <a:gd name="connsiteX1" fmla="*/ 634752 w 1269503"/>
                <a:gd name="connsiteY1" fmla="*/ 0 h 1269503"/>
                <a:gd name="connsiteX2" fmla="*/ 1269504 w 1269503"/>
                <a:gd name="connsiteY2" fmla="*/ 634752 h 1269503"/>
                <a:gd name="connsiteX3" fmla="*/ 634752 w 1269503"/>
                <a:gd name="connsiteY3" fmla="*/ 1269504 h 1269503"/>
                <a:gd name="connsiteX4" fmla="*/ 0 w 1269503"/>
                <a:gd name="connsiteY4" fmla="*/ 634752 h 126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503" h="1269503">
                  <a:moveTo>
                    <a:pt x="0" y="634752"/>
                  </a:moveTo>
                  <a:cubicBezTo>
                    <a:pt x="0" y="284188"/>
                    <a:pt x="284188" y="0"/>
                    <a:pt x="634752" y="0"/>
                  </a:cubicBezTo>
                  <a:cubicBezTo>
                    <a:pt x="985316" y="0"/>
                    <a:pt x="1269504" y="284188"/>
                    <a:pt x="1269504" y="634752"/>
                  </a:cubicBezTo>
                  <a:cubicBezTo>
                    <a:pt x="1269504" y="985316"/>
                    <a:pt x="985316" y="1269504"/>
                    <a:pt x="634752" y="1269504"/>
                  </a:cubicBezTo>
                  <a:cubicBezTo>
                    <a:pt x="284188" y="1269504"/>
                    <a:pt x="0" y="985316"/>
                    <a:pt x="0" y="634752"/>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914" tIns="185914" rIns="185914" bIns="185914" numCol="1" spcCol="1270" anchor="ctr" anchorCtr="0">
              <a:noAutofit/>
            </a:bodyPr>
            <a:lstStyle/>
            <a:p>
              <a:pPr lvl="0" algn="ctr" defTabSz="577850">
                <a:lnSpc>
                  <a:spcPct val="90000"/>
                </a:lnSpc>
                <a:spcBef>
                  <a:spcPct val="0"/>
                </a:spcBef>
                <a:spcAft>
                  <a:spcPct val="35000"/>
                </a:spcAft>
              </a:pPr>
              <a:r>
                <a:rPr lang="en-US" b="1" dirty="0" smtClean="0"/>
                <a:t>Acalabrutinib</a:t>
              </a:r>
            </a:p>
            <a:p>
              <a:pPr lvl="0" algn="ctr" defTabSz="577850">
                <a:lnSpc>
                  <a:spcPct val="90000"/>
                </a:lnSpc>
                <a:spcBef>
                  <a:spcPct val="0"/>
                </a:spcBef>
                <a:spcAft>
                  <a:spcPct val="35000"/>
                </a:spcAft>
              </a:pPr>
              <a:r>
                <a:rPr lang="en-US" b="1" dirty="0" smtClean="0"/>
                <a:t>Summary in R/R and TN High-Risk Populations</a:t>
              </a:r>
            </a:p>
          </p:txBody>
        </p:sp>
        <p:sp>
          <p:nvSpPr>
            <p:cNvPr id="7" name="TextBox 6"/>
            <p:cNvSpPr txBox="1"/>
            <p:nvPr/>
          </p:nvSpPr>
          <p:spPr>
            <a:xfrm>
              <a:off x="2420596" y="2310666"/>
              <a:ext cx="6629371" cy="775597"/>
            </a:xfrm>
            <a:prstGeom prst="rect">
              <a:avLst/>
            </a:prstGeom>
            <a:noFill/>
          </p:spPr>
          <p:txBody>
            <a:bodyPr wrap="square" rtlCol="0">
              <a:spAutoFit/>
            </a:bodyPr>
            <a:lstStyle/>
            <a:p>
              <a:pPr marL="171450" lvl="0" indent="-171450" defTabSz="311150">
                <a:lnSpc>
                  <a:spcPct val="90000"/>
                </a:lnSpc>
                <a:spcBef>
                  <a:spcPct val="0"/>
                </a:spcBef>
                <a:spcAft>
                  <a:spcPct val="35000"/>
                </a:spcAft>
                <a:buFont typeface="Arial" panose="020B0604020202020204" pitchFamily="34" charset="0"/>
                <a:buChar char="•"/>
              </a:pPr>
              <a:r>
                <a:rPr lang="en-US" b="1" dirty="0" smtClean="0"/>
                <a:t>Activity and safety consistent with experience in R/R CLL</a:t>
              </a:r>
            </a:p>
            <a:p>
              <a:pPr marL="171450" lvl="0" indent="-171450" defTabSz="311150">
                <a:lnSpc>
                  <a:spcPct val="90000"/>
                </a:lnSpc>
                <a:spcBef>
                  <a:spcPct val="0"/>
                </a:spcBef>
                <a:spcAft>
                  <a:spcPct val="35000"/>
                </a:spcAft>
                <a:buFont typeface="Arial" panose="020B0604020202020204" pitchFamily="34" charset="0"/>
                <a:buChar char="•"/>
              </a:pPr>
              <a:r>
                <a:rPr lang="en-US" b="1" dirty="0" smtClean="0"/>
                <a:t>ORR </a:t>
              </a:r>
              <a:r>
                <a:rPr lang="en-US" b="1" dirty="0"/>
                <a:t>was </a:t>
              </a:r>
              <a:r>
                <a:rPr lang="en-US" b="1" dirty="0" smtClean="0"/>
                <a:t>90% (35/39 pts)</a:t>
              </a:r>
              <a:endParaRPr lang="en-US" dirty="0" smtClean="0"/>
            </a:p>
            <a:p>
              <a:pPr marL="171450" lvl="0" indent="-171450" defTabSz="311150">
                <a:lnSpc>
                  <a:spcPct val="90000"/>
                </a:lnSpc>
                <a:spcBef>
                  <a:spcPct val="0"/>
                </a:spcBef>
                <a:spcAft>
                  <a:spcPct val="35000"/>
                </a:spcAft>
                <a:buFont typeface="Arial" panose="020B0604020202020204" pitchFamily="34" charset="0"/>
                <a:buChar char="•"/>
              </a:pPr>
              <a:r>
                <a:rPr lang="en-US" b="1" dirty="0" smtClean="0"/>
                <a:t>No </a:t>
              </a:r>
              <a:r>
                <a:rPr lang="en-US" b="1" dirty="0"/>
                <a:t>atrial </a:t>
              </a:r>
              <a:r>
                <a:rPr lang="en-US" b="1" dirty="0" smtClean="0"/>
                <a:t>fibrillation; one </a:t>
              </a:r>
              <a:r>
                <a:rPr lang="en-US" b="1" dirty="0"/>
                <a:t>grade 1 atrial flutter </a:t>
              </a:r>
              <a:r>
                <a:rPr lang="en-US" b="1" dirty="0" smtClean="0"/>
                <a:t>occurred</a:t>
              </a:r>
              <a:endParaRPr lang="en-US" b="1" dirty="0"/>
            </a:p>
          </p:txBody>
        </p:sp>
      </p:grpSp>
      <p:sp>
        <p:nvSpPr>
          <p:cNvPr id="11" name="TextBox 10"/>
          <p:cNvSpPr txBox="1"/>
          <p:nvPr/>
        </p:nvSpPr>
        <p:spPr>
          <a:xfrm>
            <a:off x="1100137" y="4919177"/>
            <a:ext cx="7077076" cy="707886"/>
          </a:xfrm>
          <a:prstGeom prst="rect">
            <a:avLst/>
          </a:prstGeom>
          <a:noFill/>
          <a:ln>
            <a:noFill/>
          </a:ln>
        </p:spPr>
        <p:txBody>
          <a:bodyPr wrap="square" rtlCol="0">
            <a:spAutoFit/>
          </a:bodyPr>
          <a:lstStyle/>
          <a:p>
            <a:pPr algn="ctr"/>
            <a:r>
              <a:rPr lang="en-US" sz="2000" b="1" dirty="0" smtClean="0"/>
              <a:t>Acalabrutinib appears to be a potent, safe </a:t>
            </a:r>
            <a:br>
              <a:rPr lang="en-US" sz="2000" b="1" dirty="0" smtClean="0"/>
            </a:br>
            <a:r>
              <a:rPr lang="en-US" sz="2000" b="1" dirty="0" smtClean="0"/>
              <a:t>next-generation BTK inhibitor in relapsed/refractory CLL</a:t>
            </a:r>
            <a:endParaRPr lang="en-US" sz="2000" b="1" dirty="0"/>
          </a:p>
        </p:txBody>
      </p:sp>
    </p:spTree>
    <p:extLst>
      <p:ext uri="{BB962C8B-B14F-4D97-AF65-F5344CB8AC3E}">
        <p14:creationId xmlns:p14="http://schemas.microsoft.com/office/powerpoint/2010/main" val="727151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9552" y="1858267"/>
            <a:ext cx="1638232" cy="112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98" name="Picture 2"/>
          <p:cNvPicPr>
            <a:picLocks noChangeAspect="1" noChangeArrowheads="1"/>
          </p:cNvPicPr>
          <p:nvPr/>
        </p:nvPicPr>
        <p:blipFill>
          <a:blip r:embed="rId4">
            <a:grayscl/>
            <a:extLst>
              <a:ext uri="{28A0092B-C50C-407E-A947-70E740481C1C}">
                <a14:useLocalDpi xmlns:a14="http://schemas.microsoft.com/office/drawing/2010/main" val="0"/>
              </a:ext>
            </a:extLst>
          </a:blip>
          <a:stretch>
            <a:fillRect/>
          </a:stretch>
        </p:blipFill>
        <p:spPr bwMode="auto">
          <a:xfrm>
            <a:off x="608776" y="1743288"/>
            <a:ext cx="11811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99" name="Picture 3"/>
          <p:cNvPicPr>
            <a:picLocks noChangeAspect="1" noChangeArrowheads="1"/>
          </p:cNvPicPr>
          <p:nvPr/>
        </p:nvPicPr>
        <p:blipFill>
          <a:blip r:embed="rId5">
            <a:grayscl/>
            <a:extLst>
              <a:ext uri="{28A0092B-C50C-407E-A947-70E740481C1C}">
                <a14:useLocalDpi xmlns:a14="http://schemas.microsoft.com/office/drawing/2010/main" val="0"/>
              </a:ext>
            </a:extLst>
          </a:blip>
          <a:stretch>
            <a:fillRect/>
          </a:stretch>
        </p:blipFill>
        <p:spPr bwMode="auto">
          <a:xfrm>
            <a:off x="2469168" y="1604481"/>
            <a:ext cx="1287780" cy="132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630023770"/>
              </p:ext>
            </p:extLst>
          </p:nvPr>
        </p:nvGraphicFramePr>
        <p:xfrm>
          <a:off x="535025" y="3030584"/>
          <a:ext cx="8249054" cy="1306372"/>
        </p:xfrm>
        <a:graphic>
          <a:graphicData uri="http://schemas.openxmlformats.org/drawingml/2006/table">
            <a:tbl>
              <a:tblPr firstRow="1" bandRow="1">
                <a:tableStyleId>{5C22544A-7EE6-4342-B048-85BDC9FD1C3A}</a:tableStyleId>
              </a:tblPr>
              <a:tblGrid>
                <a:gridCol w="1499612"/>
                <a:gridCol w="2342704"/>
                <a:gridCol w="2250601"/>
                <a:gridCol w="2156137"/>
              </a:tblGrid>
              <a:tr h="889881">
                <a:tc>
                  <a:txBody>
                    <a:bodyPr/>
                    <a:lstStyle>
                      <a:lvl1pPr defTabSz="457200">
                        <a:spcBef>
                          <a:spcPct val="20000"/>
                        </a:spcBef>
                        <a:defRPr sz="2800">
                          <a:solidFill>
                            <a:schemeClr val="tx1"/>
                          </a:solidFill>
                          <a:latin typeface="Arial" pitchFamily="34" charset="0"/>
                          <a:ea typeface="MS PGothic" pitchFamily="34" charset="-128"/>
                        </a:defRPr>
                      </a:lvl1pPr>
                      <a:lvl2pPr marL="742950" indent="-285750" defTabSz="457200">
                        <a:spcBef>
                          <a:spcPct val="20000"/>
                        </a:spcBef>
                        <a:defRPr sz="2400">
                          <a:solidFill>
                            <a:schemeClr val="tx1"/>
                          </a:solidFill>
                          <a:latin typeface="Arial" pitchFamily="34" charset="0"/>
                          <a:ea typeface="MS PGothic" pitchFamily="34" charset="-128"/>
                        </a:defRPr>
                      </a:lvl2pPr>
                      <a:lvl3pPr marL="1143000" indent="-228600" defTabSz="457200">
                        <a:spcBef>
                          <a:spcPct val="20000"/>
                        </a:spcBef>
                        <a:defRPr sz="2000">
                          <a:solidFill>
                            <a:schemeClr val="tx1"/>
                          </a:solidFill>
                          <a:latin typeface="Arial" pitchFamily="34" charset="0"/>
                          <a:ea typeface="MS PGothic" pitchFamily="34" charset="-128"/>
                        </a:defRPr>
                      </a:lvl3pPr>
                      <a:lvl4pPr marL="1600200" indent="-228600" defTabSz="457200">
                        <a:spcBef>
                          <a:spcPct val="20000"/>
                        </a:spcBef>
                        <a:defRPr>
                          <a:solidFill>
                            <a:schemeClr val="tx1"/>
                          </a:solidFill>
                          <a:latin typeface="Arial" pitchFamily="34" charset="0"/>
                          <a:ea typeface="MS PGothic" pitchFamily="34" charset="-128"/>
                        </a:defRPr>
                      </a:lvl4pPr>
                      <a:lvl5pPr marL="2057400" indent="-228600" defTabSz="45720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smtClean="0">
                          <a:ln>
                            <a:noFill/>
                          </a:ln>
                          <a:solidFill>
                            <a:schemeClr val="bg1"/>
                          </a:solidFill>
                          <a:effectLst/>
                        </a:rPr>
                        <a:t>Idelalisib (IC</a:t>
                      </a:r>
                      <a:r>
                        <a:rPr kumimoji="0" lang="en-US" altLang="en-US" sz="2100" u="none" strike="noStrike" cap="none" normalizeH="0" baseline="-25000" dirty="0" smtClean="0">
                          <a:ln>
                            <a:noFill/>
                          </a:ln>
                          <a:solidFill>
                            <a:schemeClr val="bg1"/>
                          </a:solidFill>
                          <a:effectLst/>
                        </a:rPr>
                        <a:t>50</a:t>
                      </a:r>
                      <a:r>
                        <a:rPr kumimoji="0" lang="en-US" altLang="en-US" sz="2100" u="none" strike="noStrike" cap="none" normalizeH="0" baseline="0" dirty="0" smtClean="0">
                          <a:ln>
                            <a:noFill/>
                          </a:ln>
                          <a:solidFill>
                            <a:schemeClr val="bg1"/>
                          </a:solidFill>
                          <a:effectLst/>
                        </a:rPr>
                        <a:t>-nM)</a:t>
                      </a:r>
                      <a:r>
                        <a:rPr kumimoji="0" lang="en-US" altLang="en-US" sz="2100" u="none" strike="noStrike" cap="none" normalizeH="0" baseline="30000" dirty="0" smtClean="0">
                          <a:ln>
                            <a:noFill/>
                          </a:ln>
                          <a:solidFill>
                            <a:schemeClr val="bg1"/>
                          </a:solidFill>
                          <a:effectLst/>
                        </a:rPr>
                        <a:t>1</a:t>
                      </a:r>
                    </a:p>
                  </a:txBody>
                  <a:tcPr marL="68580" marR="68580" marT="45685" marB="45685" anchor="ctr" horzOverflow="overflow"/>
                </a:tc>
                <a:tc>
                  <a:txBody>
                    <a:bodyPr/>
                    <a:lstStyle>
                      <a:lvl1pPr defTabSz="457200">
                        <a:spcBef>
                          <a:spcPct val="20000"/>
                        </a:spcBef>
                        <a:defRPr sz="2800">
                          <a:solidFill>
                            <a:schemeClr val="tx1"/>
                          </a:solidFill>
                          <a:latin typeface="Arial" pitchFamily="34" charset="0"/>
                          <a:ea typeface="MS PGothic" pitchFamily="34" charset="-128"/>
                        </a:defRPr>
                      </a:lvl1pPr>
                      <a:lvl2pPr marL="742950" indent="-285750" defTabSz="457200">
                        <a:spcBef>
                          <a:spcPct val="20000"/>
                        </a:spcBef>
                        <a:defRPr sz="2400">
                          <a:solidFill>
                            <a:schemeClr val="tx1"/>
                          </a:solidFill>
                          <a:latin typeface="Arial" pitchFamily="34" charset="0"/>
                          <a:ea typeface="MS PGothic" pitchFamily="34" charset="-128"/>
                        </a:defRPr>
                      </a:lvl2pPr>
                      <a:lvl3pPr marL="1143000" indent="-228600" defTabSz="457200">
                        <a:spcBef>
                          <a:spcPct val="20000"/>
                        </a:spcBef>
                        <a:defRPr sz="2000">
                          <a:solidFill>
                            <a:schemeClr val="tx1"/>
                          </a:solidFill>
                          <a:latin typeface="Arial" pitchFamily="34" charset="0"/>
                          <a:ea typeface="MS PGothic" pitchFamily="34" charset="-128"/>
                        </a:defRPr>
                      </a:lvl3pPr>
                      <a:lvl4pPr marL="1600200" indent="-228600" defTabSz="457200">
                        <a:spcBef>
                          <a:spcPct val="20000"/>
                        </a:spcBef>
                        <a:defRPr>
                          <a:solidFill>
                            <a:schemeClr val="tx1"/>
                          </a:solidFill>
                          <a:latin typeface="Arial" pitchFamily="34" charset="0"/>
                          <a:ea typeface="MS PGothic" pitchFamily="34" charset="-128"/>
                        </a:defRPr>
                      </a:lvl4pPr>
                      <a:lvl5pPr marL="2057400" indent="-228600" defTabSz="45720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smtClean="0">
                          <a:ln>
                            <a:noFill/>
                          </a:ln>
                          <a:solidFill>
                            <a:schemeClr val="bg1"/>
                          </a:solidFill>
                          <a:effectLst/>
                        </a:rPr>
                        <a:t>Duvelisib             (IC</a:t>
                      </a:r>
                      <a:r>
                        <a:rPr kumimoji="0" lang="en-US" altLang="en-US" sz="2100" u="none" strike="noStrike" cap="none" normalizeH="0" baseline="-25000" dirty="0" smtClean="0">
                          <a:ln>
                            <a:noFill/>
                          </a:ln>
                          <a:solidFill>
                            <a:schemeClr val="bg1"/>
                          </a:solidFill>
                          <a:effectLst/>
                        </a:rPr>
                        <a:t>50</a:t>
                      </a:r>
                      <a:r>
                        <a:rPr kumimoji="0" lang="en-US" altLang="en-US" sz="2100" u="none" strike="noStrike" cap="none" normalizeH="0" baseline="0" dirty="0" smtClean="0">
                          <a:ln>
                            <a:noFill/>
                          </a:ln>
                          <a:solidFill>
                            <a:schemeClr val="bg1"/>
                          </a:solidFill>
                          <a:effectLst/>
                        </a:rPr>
                        <a:t>-nM)</a:t>
                      </a:r>
                      <a:r>
                        <a:rPr kumimoji="0" lang="en-US" altLang="en-US" sz="2100" u="none" strike="noStrike" cap="none" normalizeH="0" baseline="30000" dirty="0" smtClean="0">
                          <a:ln>
                            <a:noFill/>
                          </a:ln>
                          <a:solidFill>
                            <a:schemeClr val="bg1"/>
                          </a:solidFill>
                          <a:effectLst/>
                        </a:rPr>
                        <a:t>2</a:t>
                      </a:r>
                    </a:p>
                  </a:txBody>
                  <a:tcPr marL="68580" marR="68580" marT="45685" marB="45685" anchor="ctr" horzOverflow="overflow"/>
                </a:tc>
                <a:tc>
                  <a:txBody>
                    <a:bodyPr/>
                    <a:lstStyle>
                      <a:lvl1pPr defTabSz="457200">
                        <a:spcBef>
                          <a:spcPct val="20000"/>
                        </a:spcBef>
                        <a:defRPr sz="2800">
                          <a:solidFill>
                            <a:schemeClr val="tx1"/>
                          </a:solidFill>
                          <a:latin typeface="Arial" pitchFamily="34" charset="0"/>
                          <a:ea typeface="MS PGothic" pitchFamily="34" charset="-128"/>
                        </a:defRPr>
                      </a:lvl1pPr>
                      <a:lvl2pPr marL="742950" indent="-285750" defTabSz="457200">
                        <a:spcBef>
                          <a:spcPct val="20000"/>
                        </a:spcBef>
                        <a:defRPr sz="2400">
                          <a:solidFill>
                            <a:schemeClr val="tx1"/>
                          </a:solidFill>
                          <a:latin typeface="Arial" pitchFamily="34" charset="0"/>
                          <a:ea typeface="MS PGothic" pitchFamily="34" charset="-128"/>
                        </a:defRPr>
                      </a:lvl2pPr>
                      <a:lvl3pPr marL="1143000" indent="-228600" defTabSz="457200">
                        <a:spcBef>
                          <a:spcPct val="20000"/>
                        </a:spcBef>
                        <a:defRPr sz="2000">
                          <a:solidFill>
                            <a:schemeClr val="tx1"/>
                          </a:solidFill>
                          <a:latin typeface="Arial" pitchFamily="34" charset="0"/>
                          <a:ea typeface="MS PGothic" pitchFamily="34" charset="-128"/>
                        </a:defRPr>
                      </a:lvl3pPr>
                      <a:lvl4pPr marL="1600200" indent="-228600" defTabSz="457200">
                        <a:spcBef>
                          <a:spcPct val="20000"/>
                        </a:spcBef>
                        <a:defRPr>
                          <a:solidFill>
                            <a:schemeClr val="tx1"/>
                          </a:solidFill>
                          <a:latin typeface="Arial" pitchFamily="34" charset="0"/>
                          <a:ea typeface="MS PGothic" pitchFamily="34" charset="-128"/>
                        </a:defRPr>
                      </a:lvl4pPr>
                      <a:lvl5pPr marL="2057400" indent="-228600" defTabSz="45720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smtClean="0">
                          <a:ln>
                            <a:noFill/>
                          </a:ln>
                          <a:solidFill>
                            <a:schemeClr val="bg1"/>
                          </a:solidFill>
                          <a:effectLst/>
                        </a:rPr>
                        <a:t>Copanlisib        (IC</a:t>
                      </a:r>
                      <a:r>
                        <a:rPr kumimoji="0" lang="en-US" altLang="en-US" sz="2100" u="none" strike="noStrike" cap="none" normalizeH="0" baseline="-25000" dirty="0" smtClean="0">
                          <a:ln>
                            <a:noFill/>
                          </a:ln>
                          <a:solidFill>
                            <a:schemeClr val="bg1"/>
                          </a:solidFill>
                          <a:effectLst/>
                        </a:rPr>
                        <a:t>50</a:t>
                      </a:r>
                      <a:r>
                        <a:rPr kumimoji="0" lang="en-US" altLang="en-US" sz="2100" u="none" strike="noStrike" cap="none" normalizeH="0" baseline="0" dirty="0" smtClean="0">
                          <a:ln>
                            <a:noFill/>
                          </a:ln>
                          <a:solidFill>
                            <a:schemeClr val="bg1"/>
                          </a:solidFill>
                          <a:effectLst/>
                        </a:rPr>
                        <a:t>-nM)</a:t>
                      </a:r>
                      <a:r>
                        <a:rPr kumimoji="0" lang="en-US" altLang="en-US" sz="2100" u="none" strike="noStrike" cap="none" normalizeH="0" baseline="30000" dirty="0" smtClean="0">
                          <a:ln>
                            <a:noFill/>
                          </a:ln>
                          <a:solidFill>
                            <a:schemeClr val="bg1"/>
                          </a:solidFill>
                          <a:effectLst/>
                        </a:rPr>
                        <a:t>3</a:t>
                      </a:r>
                    </a:p>
                  </a:txBody>
                  <a:tcPr marL="68580" marR="68580" marT="45685" marB="45685" anchor="ctr" horzOverflow="overflow"/>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smtClean="0">
                          <a:ln>
                            <a:noFill/>
                          </a:ln>
                          <a:solidFill>
                            <a:schemeClr val="bg1"/>
                          </a:solidFill>
                          <a:effectLst/>
                        </a:rPr>
                        <a:t>Umbralisib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smtClean="0">
                          <a:ln>
                            <a:noFill/>
                          </a:ln>
                          <a:solidFill>
                            <a:schemeClr val="bg1"/>
                          </a:solidFill>
                          <a:effectLst/>
                        </a:rPr>
                        <a:t>    (IC</a:t>
                      </a:r>
                      <a:r>
                        <a:rPr kumimoji="0" lang="en-US" altLang="en-US" sz="2100" u="none" strike="noStrike" cap="none" normalizeH="0" baseline="-25000" dirty="0" smtClean="0">
                          <a:ln>
                            <a:noFill/>
                          </a:ln>
                          <a:solidFill>
                            <a:schemeClr val="bg1"/>
                          </a:solidFill>
                          <a:effectLst/>
                        </a:rPr>
                        <a:t>50</a:t>
                      </a:r>
                      <a:r>
                        <a:rPr kumimoji="0" lang="en-US" altLang="en-US" sz="2100" u="none" strike="noStrike" cap="none" normalizeH="0" baseline="0" dirty="0" smtClean="0">
                          <a:ln>
                            <a:noFill/>
                          </a:ln>
                          <a:solidFill>
                            <a:schemeClr val="bg1"/>
                          </a:solidFill>
                          <a:effectLst/>
                        </a:rPr>
                        <a:t>-nM)</a:t>
                      </a:r>
                      <a:r>
                        <a:rPr kumimoji="0" lang="en-US" altLang="en-US" sz="2100" u="none" strike="noStrike" cap="none" normalizeH="0" baseline="30000" dirty="0" smtClean="0">
                          <a:ln>
                            <a:noFill/>
                          </a:ln>
                          <a:solidFill>
                            <a:schemeClr val="bg1"/>
                          </a:solidFill>
                          <a:effectLst/>
                        </a:rPr>
                        <a:t>4</a:t>
                      </a:r>
                    </a:p>
                  </a:txBody>
                  <a:tcPr marL="68580" marR="68580" marT="45685" marB="45685" anchor="ctr" horzOverflow="overflow"/>
                </a:tc>
              </a:tr>
              <a:tr h="416491">
                <a:tc>
                  <a:txBody>
                    <a:bodyPr/>
                    <a:lstStyle>
                      <a:lvl1pPr defTabSz="457200">
                        <a:spcBef>
                          <a:spcPct val="20000"/>
                        </a:spcBef>
                        <a:defRPr sz="2800">
                          <a:solidFill>
                            <a:schemeClr val="tx1"/>
                          </a:solidFill>
                          <a:latin typeface="Arial" pitchFamily="34" charset="0"/>
                          <a:ea typeface="MS PGothic" pitchFamily="34" charset="-128"/>
                        </a:defRPr>
                      </a:lvl1pPr>
                      <a:lvl2pPr marL="742950" indent="-285750" defTabSz="457200">
                        <a:spcBef>
                          <a:spcPct val="20000"/>
                        </a:spcBef>
                        <a:defRPr sz="2400">
                          <a:solidFill>
                            <a:schemeClr val="tx1"/>
                          </a:solidFill>
                          <a:latin typeface="Arial" pitchFamily="34" charset="0"/>
                          <a:ea typeface="MS PGothic" pitchFamily="34" charset="-128"/>
                        </a:defRPr>
                      </a:lvl2pPr>
                      <a:lvl3pPr marL="1143000" indent="-228600" defTabSz="457200">
                        <a:spcBef>
                          <a:spcPct val="20000"/>
                        </a:spcBef>
                        <a:defRPr sz="2000">
                          <a:solidFill>
                            <a:schemeClr val="tx1"/>
                          </a:solidFill>
                          <a:latin typeface="Arial" pitchFamily="34" charset="0"/>
                          <a:ea typeface="MS PGothic" pitchFamily="34" charset="-128"/>
                        </a:defRPr>
                      </a:lvl3pPr>
                      <a:lvl4pPr marL="1600200" indent="-228600" defTabSz="457200">
                        <a:spcBef>
                          <a:spcPct val="20000"/>
                        </a:spcBef>
                        <a:defRPr>
                          <a:solidFill>
                            <a:schemeClr val="tx1"/>
                          </a:solidFill>
                          <a:latin typeface="Arial" pitchFamily="34" charset="0"/>
                          <a:ea typeface="MS PGothic" pitchFamily="34" charset="-128"/>
                        </a:defRPr>
                      </a:lvl4pPr>
                      <a:lvl5pPr marL="2057400" indent="-228600" defTabSz="45720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smtClean="0">
                          <a:ln>
                            <a:noFill/>
                          </a:ln>
                          <a:effectLst/>
                        </a:rPr>
                        <a:t>Oral</a:t>
                      </a:r>
                      <a:endParaRPr kumimoji="0" lang="en-US" altLang="en-US" sz="2100" b="1" i="0" u="none" strike="noStrike" cap="none" normalizeH="0" baseline="0" dirty="0" smtClean="0">
                        <a:ln>
                          <a:noFill/>
                        </a:ln>
                        <a:solidFill>
                          <a:schemeClr val="tx1"/>
                        </a:solidFill>
                        <a:effectLst/>
                        <a:latin typeface="Arial" pitchFamily="34" charset="0"/>
                        <a:ea typeface="MS PGothic" pitchFamily="34" charset="-128"/>
                      </a:endParaRPr>
                    </a:p>
                  </a:txBody>
                  <a:tcPr marL="68580" marR="68580" marT="45685" marB="45685" anchor="ctr" horzOverflow="overflow"/>
                </a:tc>
                <a:tc>
                  <a:txBody>
                    <a:bodyPr/>
                    <a:lstStyle>
                      <a:lvl1pPr defTabSz="457200">
                        <a:spcBef>
                          <a:spcPct val="20000"/>
                        </a:spcBef>
                        <a:defRPr sz="2800">
                          <a:solidFill>
                            <a:schemeClr val="tx1"/>
                          </a:solidFill>
                          <a:latin typeface="Arial" pitchFamily="34" charset="0"/>
                          <a:ea typeface="MS PGothic" pitchFamily="34" charset="-128"/>
                        </a:defRPr>
                      </a:lvl1pPr>
                      <a:lvl2pPr marL="742950" indent="-285750" defTabSz="457200">
                        <a:spcBef>
                          <a:spcPct val="20000"/>
                        </a:spcBef>
                        <a:defRPr sz="2400">
                          <a:solidFill>
                            <a:schemeClr val="tx1"/>
                          </a:solidFill>
                          <a:latin typeface="Arial" pitchFamily="34" charset="0"/>
                          <a:ea typeface="MS PGothic" pitchFamily="34" charset="-128"/>
                        </a:defRPr>
                      </a:lvl2pPr>
                      <a:lvl3pPr marL="1143000" indent="-228600" defTabSz="457200">
                        <a:spcBef>
                          <a:spcPct val="20000"/>
                        </a:spcBef>
                        <a:defRPr sz="2000">
                          <a:solidFill>
                            <a:schemeClr val="tx1"/>
                          </a:solidFill>
                          <a:latin typeface="Arial" pitchFamily="34" charset="0"/>
                          <a:ea typeface="MS PGothic" pitchFamily="34" charset="-128"/>
                        </a:defRPr>
                      </a:lvl3pPr>
                      <a:lvl4pPr marL="1600200" indent="-228600" defTabSz="457200">
                        <a:spcBef>
                          <a:spcPct val="20000"/>
                        </a:spcBef>
                        <a:defRPr>
                          <a:solidFill>
                            <a:schemeClr val="tx1"/>
                          </a:solidFill>
                          <a:latin typeface="Arial" pitchFamily="34" charset="0"/>
                          <a:ea typeface="MS PGothic" pitchFamily="34" charset="-128"/>
                        </a:defRPr>
                      </a:lvl4pPr>
                      <a:lvl5pPr marL="2057400" indent="-228600" defTabSz="45720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smtClean="0">
                          <a:ln>
                            <a:noFill/>
                          </a:ln>
                          <a:effectLst/>
                        </a:rPr>
                        <a:t>Oral</a:t>
                      </a:r>
                      <a:endParaRPr kumimoji="0" lang="en-US" altLang="en-US" sz="2100" b="1" i="0" u="none" strike="noStrike" cap="none" normalizeH="0" baseline="0" dirty="0" smtClean="0">
                        <a:ln>
                          <a:noFill/>
                        </a:ln>
                        <a:solidFill>
                          <a:schemeClr val="tx1"/>
                        </a:solidFill>
                        <a:effectLst/>
                        <a:latin typeface="Arial" pitchFamily="34" charset="0"/>
                        <a:ea typeface="MS PGothic" pitchFamily="34" charset="-128"/>
                      </a:endParaRPr>
                    </a:p>
                  </a:txBody>
                  <a:tcPr marL="68580" marR="68580" marT="45685" marB="45685" anchor="ctr" horzOverflow="overflow"/>
                </a:tc>
                <a:tc>
                  <a:txBody>
                    <a:bodyPr/>
                    <a:lstStyle>
                      <a:lvl1pPr defTabSz="457200">
                        <a:spcBef>
                          <a:spcPct val="20000"/>
                        </a:spcBef>
                        <a:defRPr sz="2800">
                          <a:solidFill>
                            <a:schemeClr val="tx1"/>
                          </a:solidFill>
                          <a:latin typeface="Arial" pitchFamily="34" charset="0"/>
                          <a:ea typeface="MS PGothic" pitchFamily="34" charset="-128"/>
                        </a:defRPr>
                      </a:lvl1pPr>
                      <a:lvl2pPr marL="742950" indent="-285750" defTabSz="457200">
                        <a:spcBef>
                          <a:spcPct val="20000"/>
                        </a:spcBef>
                        <a:defRPr sz="2400">
                          <a:solidFill>
                            <a:schemeClr val="tx1"/>
                          </a:solidFill>
                          <a:latin typeface="Arial" pitchFamily="34" charset="0"/>
                          <a:ea typeface="MS PGothic" pitchFamily="34" charset="-128"/>
                        </a:defRPr>
                      </a:lvl2pPr>
                      <a:lvl3pPr marL="1143000" indent="-228600" defTabSz="457200">
                        <a:spcBef>
                          <a:spcPct val="20000"/>
                        </a:spcBef>
                        <a:defRPr sz="2000">
                          <a:solidFill>
                            <a:schemeClr val="tx1"/>
                          </a:solidFill>
                          <a:latin typeface="Arial" pitchFamily="34" charset="0"/>
                          <a:ea typeface="MS PGothic" pitchFamily="34" charset="-128"/>
                        </a:defRPr>
                      </a:lvl3pPr>
                      <a:lvl4pPr marL="1600200" indent="-228600" defTabSz="457200">
                        <a:spcBef>
                          <a:spcPct val="20000"/>
                        </a:spcBef>
                        <a:defRPr>
                          <a:solidFill>
                            <a:schemeClr val="tx1"/>
                          </a:solidFill>
                          <a:latin typeface="Arial" pitchFamily="34" charset="0"/>
                          <a:ea typeface="MS PGothic" pitchFamily="34" charset="-128"/>
                        </a:defRPr>
                      </a:lvl4pPr>
                      <a:lvl5pPr marL="2057400" indent="-228600" defTabSz="45720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smtClean="0">
                          <a:ln>
                            <a:noFill/>
                          </a:ln>
                          <a:effectLst/>
                        </a:rPr>
                        <a:t>IV</a:t>
                      </a:r>
                      <a:endParaRPr kumimoji="0" lang="en-US" altLang="en-US" sz="2100" b="0" i="0" u="none" strike="noStrike" cap="none" normalizeH="0" baseline="0" dirty="0" smtClean="0">
                        <a:ln>
                          <a:noFill/>
                        </a:ln>
                        <a:solidFill>
                          <a:schemeClr val="tx1"/>
                        </a:solidFill>
                        <a:effectLst/>
                        <a:latin typeface="Arial" pitchFamily="34" charset="0"/>
                        <a:ea typeface="MS PGothic" pitchFamily="34" charset="-128"/>
                      </a:endParaRPr>
                    </a:p>
                  </a:txBody>
                  <a:tcPr marL="68580" marR="68580" marT="45685" marB="45685" anchor="ctr" horzOverflow="overflow"/>
                </a:tc>
                <a:tc>
                  <a:txBody>
                    <a:bodyPr/>
                    <a:lstStyle>
                      <a:lvl1pPr defTabSz="457200">
                        <a:spcBef>
                          <a:spcPct val="20000"/>
                        </a:spcBef>
                        <a:defRPr sz="2800">
                          <a:solidFill>
                            <a:schemeClr val="tx1"/>
                          </a:solidFill>
                          <a:latin typeface="Arial" pitchFamily="34" charset="0"/>
                          <a:ea typeface="MS PGothic" pitchFamily="34" charset="-128"/>
                        </a:defRPr>
                      </a:lvl1pPr>
                      <a:lvl2pPr marL="742950" indent="-285750" defTabSz="457200">
                        <a:spcBef>
                          <a:spcPct val="20000"/>
                        </a:spcBef>
                        <a:defRPr sz="2400">
                          <a:solidFill>
                            <a:schemeClr val="tx1"/>
                          </a:solidFill>
                          <a:latin typeface="Arial" pitchFamily="34" charset="0"/>
                          <a:ea typeface="MS PGothic" pitchFamily="34" charset="-128"/>
                        </a:defRPr>
                      </a:lvl2pPr>
                      <a:lvl3pPr marL="1143000" indent="-228600" defTabSz="457200">
                        <a:spcBef>
                          <a:spcPct val="20000"/>
                        </a:spcBef>
                        <a:defRPr sz="2000">
                          <a:solidFill>
                            <a:schemeClr val="tx1"/>
                          </a:solidFill>
                          <a:latin typeface="Arial" pitchFamily="34" charset="0"/>
                          <a:ea typeface="MS PGothic" pitchFamily="34" charset="-128"/>
                        </a:defRPr>
                      </a:lvl3pPr>
                      <a:lvl4pPr marL="1600200" indent="-228600" defTabSz="457200">
                        <a:spcBef>
                          <a:spcPct val="20000"/>
                        </a:spcBef>
                        <a:defRPr>
                          <a:solidFill>
                            <a:schemeClr val="tx1"/>
                          </a:solidFill>
                          <a:latin typeface="Arial" pitchFamily="34" charset="0"/>
                          <a:ea typeface="MS PGothic" pitchFamily="34" charset="-128"/>
                        </a:defRPr>
                      </a:lvl4pPr>
                      <a:lvl5pPr marL="2057400" indent="-228600" defTabSz="45720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smtClean="0">
                          <a:ln>
                            <a:noFill/>
                          </a:ln>
                          <a:effectLst/>
                        </a:rPr>
                        <a:t>Oral</a:t>
                      </a:r>
                      <a:endParaRPr kumimoji="0" lang="en-US" altLang="en-US" sz="2100" b="1" i="0" u="none" strike="noStrike" cap="none" normalizeH="0" baseline="0" dirty="0" smtClean="0">
                        <a:ln>
                          <a:noFill/>
                        </a:ln>
                        <a:solidFill>
                          <a:schemeClr val="tx1"/>
                        </a:solidFill>
                        <a:effectLst/>
                        <a:latin typeface="Arial" pitchFamily="34" charset="0"/>
                        <a:ea typeface="MS PGothic" pitchFamily="34" charset="-128"/>
                      </a:endParaRPr>
                    </a:p>
                  </a:txBody>
                  <a:tcPr marL="68580" marR="68580" marT="45685" marB="45685" anchor="ctr" horzOverflow="overflow"/>
                </a:tc>
              </a:tr>
            </a:tbl>
          </a:graphicData>
        </a:graphic>
      </p:graphicFrame>
      <p:pic>
        <p:nvPicPr>
          <p:cNvPr id="10653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900554" y="1504890"/>
            <a:ext cx="1148887" cy="142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a:spLocks noGrp="1"/>
          </p:cNvSpPr>
          <p:nvPr>
            <p:ph type="title"/>
          </p:nvPr>
        </p:nvSpPr>
        <p:spPr>
          <a:xfrm>
            <a:off x="182880" y="101600"/>
            <a:ext cx="8778240" cy="990600"/>
          </a:xfrm>
        </p:spPr>
        <p:txBody>
          <a:bodyPr/>
          <a:lstStyle/>
          <a:p>
            <a:r>
              <a:rPr lang="en-US" noProof="0" dirty="0" smtClean="0"/>
              <a:t>PI3K Inhibitors Are Active </a:t>
            </a:r>
            <a:br>
              <a:rPr lang="en-US" noProof="0" dirty="0" smtClean="0"/>
            </a:br>
            <a:r>
              <a:rPr lang="en-US" noProof="0" dirty="0" smtClean="0"/>
              <a:t>in CLL and Other B-Cell Cancers</a:t>
            </a:r>
            <a:endParaRPr lang="en-US" noProof="0" dirty="0"/>
          </a:p>
        </p:txBody>
      </p:sp>
      <p:sp>
        <p:nvSpPr>
          <p:cNvPr id="4" name="Footer Placeholder 3"/>
          <p:cNvSpPr>
            <a:spLocks noGrp="1"/>
          </p:cNvSpPr>
          <p:nvPr>
            <p:ph type="ftr" sz="quarter" idx="13"/>
          </p:nvPr>
        </p:nvSpPr>
        <p:spPr>
          <a:xfrm>
            <a:off x="182880" y="6356351"/>
            <a:ext cx="8801793" cy="365125"/>
          </a:xfrm>
        </p:spPr>
        <p:txBody>
          <a:bodyPr/>
          <a:lstStyle/>
          <a:p>
            <a:r>
              <a:rPr lang="en-US" dirty="0" smtClean="0">
                <a:solidFill>
                  <a:srgbClr val="000000"/>
                </a:solidFill>
              </a:rPr>
              <a:t>1. Meadows SA et al. </a:t>
            </a:r>
            <a:r>
              <a:rPr lang="en-US" i="1" dirty="0" smtClean="0">
                <a:solidFill>
                  <a:srgbClr val="000000"/>
                </a:solidFill>
              </a:rPr>
              <a:t>Blood</a:t>
            </a:r>
            <a:r>
              <a:rPr lang="en-US" dirty="0" smtClean="0">
                <a:solidFill>
                  <a:srgbClr val="000000"/>
                </a:solidFill>
              </a:rPr>
              <a:t>. 2012;119:1897-1900. 2. Winkler DG et al. </a:t>
            </a:r>
            <a:r>
              <a:rPr lang="en-US" i="1" dirty="0" err="1" smtClean="0">
                <a:solidFill>
                  <a:srgbClr val="000000"/>
                </a:solidFill>
              </a:rPr>
              <a:t>Chem</a:t>
            </a:r>
            <a:r>
              <a:rPr lang="en-US" i="1" dirty="0" smtClean="0">
                <a:solidFill>
                  <a:srgbClr val="000000"/>
                </a:solidFill>
              </a:rPr>
              <a:t> Biol</a:t>
            </a:r>
            <a:r>
              <a:rPr lang="en-US" dirty="0" smtClean="0">
                <a:solidFill>
                  <a:srgbClr val="000000"/>
                </a:solidFill>
              </a:rPr>
              <a:t>. 2013;20:1364-1374. 3. </a:t>
            </a:r>
            <a:r>
              <a:rPr lang="en-US" dirty="0" err="1" smtClean="0">
                <a:solidFill>
                  <a:srgbClr val="000000"/>
                </a:solidFill>
              </a:rPr>
              <a:t>Haike</a:t>
            </a:r>
            <a:r>
              <a:rPr lang="en-US" dirty="0" smtClean="0">
                <a:solidFill>
                  <a:srgbClr val="000000"/>
                </a:solidFill>
              </a:rPr>
              <a:t> K et al. </a:t>
            </a:r>
            <a:r>
              <a:rPr lang="en-US" dirty="0">
                <a:solidFill>
                  <a:srgbClr val="000000"/>
                </a:solidFill>
              </a:rPr>
              <a:t>ASH </a:t>
            </a:r>
            <a:r>
              <a:rPr lang="en-US" dirty="0" smtClean="0">
                <a:solidFill>
                  <a:srgbClr val="000000"/>
                </a:solidFill>
              </a:rPr>
              <a:t>2014. Abstract 48. </a:t>
            </a:r>
            <a:br>
              <a:rPr lang="en-US" dirty="0" smtClean="0">
                <a:solidFill>
                  <a:srgbClr val="000000"/>
                </a:solidFill>
              </a:rPr>
            </a:br>
            <a:r>
              <a:rPr lang="en-US" dirty="0" smtClean="0">
                <a:solidFill>
                  <a:srgbClr val="000000"/>
                </a:solidFill>
              </a:rPr>
              <a:t>4. </a:t>
            </a:r>
            <a:r>
              <a:rPr lang="en-US" dirty="0" err="1" smtClean="0">
                <a:solidFill>
                  <a:srgbClr val="000000"/>
                </a:solidFill>
              </a:rPr>
              <a:t>Vakkalanka</a:t>
            </a:r>
            <a:r>
              <a:rPr lang="en-US" dirty="0" smtClean="0">
                <a:solidFill>
                  <a:srgbClr val="000000"/>
                </a:solidFill>
              </a:rPr>
              <a:t> S et al. 105th Annual Meeting of the </a:t>
            </a:r>
            <a:r>
              <a:rPr lang="en-CA" dirty="0" smtClean="0">
                <a:solidFill>
                  <a:srgbClr val="000000"/>
                </a:solidFill>
              </a:rPr>
              <a:t>American </a:t>
            </a:r>
            <a:r>
              <a:rPr lang="en-CA" dirty="0">
                <a:solidFill>
                  <a:srgbClr val="000000"/>
                </a:solidFill>
              </a:rPr>
              <a:t>Association for Cancer </a:t>
            </a:r>
            <a:r>
              <a:rPr lang="en-CA" dirty="0" smtClean="0">
                <a:solidFill>
                  <a:srgbClr val="000000"/>
                </a:solidFill>
              </a:rPr>
              <a:t>Research (AACR 2014). Poster 3741.</a:t>
            </a:r>
            <a:endParaRPr lang="en-US" dirty="0">
              <a:solidFill>
                <a:srgbClr val="000000"/>
              </a:solidFill>
            </a:endParaRPr>
          </a:p>
        </p:txBody>
      </p:sp>
    </p:spTree>
    <p:extLst>
      <p:ext uri="{BB962C8B-B14F-4D97-AF65-F5344CB8AC3E}">
        <p14:creationId xmlns:p14="http://schemas.microsoft.com/office/powerpoint/2010/main" val="115771969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82880" y="101600"/>
            <a:ext cx="8778240" cy="990600"/>
          </a:xfrm>
        </p:spPr>
        <p:txBody>
          <a:bodyPr/>
          <a:lstStyle/>
          <a:p>
            <a:r>
              <a:rPr lang="en-US" noProof="0" dirty="0" smtClean="0"/>
              <a:t>Idelalisib + Rituximab Is Highly Effective </a:t>
            </a:r>
            <a:br>
              <a:rPr lang="en-US" noProof="0" dirty="0" smtClean="0"/>
            </a:br>
            <a:r>
              <a:rPr lang="en-US" noProof="0" dirty="0" smtClean="0"/>
              <a:t>in </a:t>
            </a:r>
            <a:r>
              <a:rPr lang="en-US" dirty="0"/>
              <a:t>Relapsed/Refractory </a:t>
            </a:r>
            <a:r>
              <a:rPr lang="en-US" noProof="0" dirty="0" smtClean="0"/>
              <a:t>CLL</a:t>
            </a:r>
            <a:r>
              <a:rPr lang="en-US" baseline="30000" noProof="0" dirty="0" smtClean="0"/>
              <a:t>1</a:t>
            </a:r>
            <a:endParaRPr lang="en-US" baseline="30000" noProof="0" dirty="0"/>
          </a:p>
        </p:txBody>
      </p:sp>
      <p:sp>
        <p:nvSpPr>
          <p:cNvPr id="10" name="Footer Placeholder 3"/>
          <p:cNvSpPr>
            <a:spLocks noGrp="1"/>
          </p:cNvSpPr>
          <p:nvPr>
            <p:ph type="ftr" sz="quarter" idx="13"/>
          </p:nvPr>
        </p:nvSpPr>
        <p:spPr>
          <a:xfrm>
            <a:off x="182880" y="6356351"/>
            <a:ext cx="7498080" cy="365125"/>
          </a:xfrm>
        </p:spPr>
        <p:txBody>
          <a:bodyPr/>
          <a:lstStyle/>
          <a:p>
            <a:r>
              <a:rPr lang="da-DK" dirty="0" smtClean="0">
                <a:solidFill>
                  <a:srgbClr val="000000"/>
                </a:solidFill>
              </a:rPr>
              <a:t>1. Furman RR et al. </a:t>
            </a:r>
            <a:r>
              <a:rPr lang="da-DK" i="1" dirty="0" smtClean="0">
                <a:solidFill>
                  <a:srgbClr val="000000"/>
                </a:solidFill>
              </a:rPr>
              <a:t>N Engl J Med</a:t>
            </a:r>
            <a:r>
              <a:rPr lang="da-DK" dirty="0" smtClean="0">
                <a:solidFill>
                  <a:srgbClr val="000000"/>
                </a:solidFill>
              </a:rPr>
              <a:t>. 2014;370:997-1007.</a:t>
            </a:r>
            <a:endParaRPr lang="en-US" dirty="0">
              <a:solidFill>
                <a:srgbClr val="000000"/>
              </a:solidFill>
            </a:endParaRPr>
          </a:p>
        </p:txBody>
      </p:sp>
      <p:sp>
        <p:nvSpPr>
          <p:cNvPr id="12" name="Rounded Rectangle 11"/>
          <p:cNvSpPr/>
          <p:nvPr/>
        </p:nvSpPr>
        <p:spPr>
          <a:xfrm>
            <a:off x="363557" y="1476111"/>
            <a:ext cx="3273495" cy="38767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Idelalisib + rituximab in CLL</a:t>
            </a:r>
          </a:p>
          <a:p>
            <a:pPr marL="342900" indent="-342900">
              <a:buFont typeface="Arial" panose="020B0604020202020204" pitchFamily="34" charset="0"/>
              <a:buChar char="•"/>
            </a:pPr>
            <a:r>
              <a:rPr lang="en-US" sz="1600" dirty="0" smtClean="0">
                <a:solidFill>
                  <a:schemeClr val="bg1"/>
                </a:solidFill>
              </a:rPr>
              <a:t>Patients with relapsed CLL and comorbid </a:t>
            </a:r>
            <a:r>
              <a:rPr lang="en-US" sz="1600" dirty="0">
                <a:solidFill>
                  <a:schemeClr val="bg1"/>
                </a:solidFill>
              </a:rPr>
              <a:t>conditions </a:t>
            </a:r>
            <a:r>
              <a:rPr lang="en-US" sz="1600" dirty="0" smtClean="0">
                <a:solidFill>
                  <a:schemeClr val="bg1"/>
                </a:solidFill>
              </a:rPr>
              <a:t>(decreased </a:t>
            </a:r>
            <a:r>
              <a:rPr lang="en-US" sz="1600" dirty="0">
                <a:solidFill>
                  <a:schemeClr val="bg1"/>
                </a:solidFill>
              </a:rPr>
              <a:t>renal function, previous therapy-induced </a:t>
            </a:r>
            <a:r>
              <a:rPr lang="en-US" sz="1600" dirty="0" smtClean="0">
                <a:solidFill>
                  <a:schemeClr val="bg1"/>
                </a:solidFill>
              </a:rPr>
              <a:t>myelosuppression,</a:t>
            </a:r>
            <a:br>
              <a:rPr lang="en-US" sz="1600" dirty="0" smtClean="0">
                <a:solidFill>
                  <a:schemeClr val="bg1"/>
                </a:solidFill>
              </a:rPr>
            </a:br>
            <a:r>
              <a:rPr lang="en-US" sz="1600" dirty="0" smtClean="0">
                <a:solidFill>
                  <a:schemeClr val="bg1"/>
                </a:solidFill>
              </a:rPr>
              <a:t>or </a:t>
            </a:r>
            <a:r>
              <a:rPr lang="en-US" sz="1600" dirty="0">
                <a:solidFill>
                  <a:schemeClr val="bg1"/>
                </a:solidFill>
              </a:rPr>
              <a:t>major coexisting </a:t>
            </a:r>
            <a:r>
              <a:rPr lang="en-US" sz="1600" dirty="0" smtClean="0">
                <a:solidFill>
                  <a:schemeClr val="bg1"/>
                </a:solidFill>
              </a:rPr>
              <a:t>illnesses)</a:t>
            </a:r>
          </a:p>
          <a:p>
            <a:pPr marL="342900" indent="-342900">
              <a:buFont typeface="Arial" panose="020B0604020202020204" pitchFamily="34" charset="0"/>
              <a:buChar char="•"/>
            </a:pPr>
            <a:r>
              <a:rPr lang="en-US" sz="1600" b="1" dirty="0" smtClean="0">
                <a:solidFill>
                  <a:schemeClr val="bg1"/>
                </a:solidFill>
              </a:rPr>
              <a:t>Combination improved PFS versus rituximab alone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1411"/>
          <a:stretch/>
        </p:blipFill>
        <p:spPr>
          <a:xfrm>
            <a:off x="3730684" y="1500577"/>
            <a:ext cx="5101589" cy="4197432"/>
          </a:xfrm>
          <a:prstGeom prst="rect">
            <a:avLst/>
          </a:prstGeom>
          <a:noFill/>
          <a:ln>
            <a:noFill/>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402" y="1785525"/>
            <a:ext cx="272814" cy="2962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740230" y="2581886"/>
            <a:ext cx="1964907" cy="246221"/>
          </a:xfrm>
          <a:prstGeom prst="rect">
            <a:avLst/>
          </a:prstGeom>
          <a:noFill/>
        </p:spPr>
        <p:txBody>
          <a:bodyPr wrap="square" rtlCol="0">
            <a:spAutoFit/>
          </a:bodyPr>
          <a:lstStyle/>
          <a:p>
            <a:r>
              <a:rPr lang="en-US" sz="1000" b="1" i="1" dirty="0" smtClean="0"/>
              <a:t>Median PFS: NR</a:t>
            </a:r>
            <a:endParaRPr lang="en-US" sz="1000" b="1" i="1" dirty="0"/>
          </a:p>
        </p:txBody>
      </p:sp>
      <p:sp>
        <p:nvSpPr>
          <p:cNvPr id="14" name="TextBox 13"/>
          <p:cNvSpPr txBox="1"/>
          <p:nvPr/>
        </p:nvSpPr>
        <p:spPr>
          <a:xfrm>
            <a:off x="4988753" y="3526981"/>
            <a:ext cx="1883121" cy="246221"/>
          </a:xfrm>
          <a:prstGeom prst="rect">
            <a:avLst/>
          </a:prstGeom>
          <a:noFill/>
        </p:spPr>
        <p:txBody>
          <a:bodyPr wrap="square" rtlCol="0">
            <a:spAutoFit/>
          </a:bodyPr>
          <a:lstStyle/>
          <a:p>
            <a:r>
              <a:rPr lang="en-US" sz="1000" b="1" i="1" dirty="0" smtClean="0"/>
              <a:t>Median PFS: 5.5 mo</a:t>
            </a:r>
            <a:endParaRPr lang="en-US" sz="1000" b="1" i="1" dirty="0"/>
          </a:p>
        </p:txBody>
      </p:sp>
      <p:sp>
        <p:nvSpPr>
          <p:cNvPr id="3" name="TextBox 2"/>
          <p:cNvSpPr txBox="1"/>
          <p:nvPr/>
        </p:nvSpPr>
        <p:spPr>
          <a:xfrm>
            <a:off x="6780254" y="3266996"/>
            <a:ext cx="1493821" cy="261610"/>
          </a:xfrm>
          <a:prstGeom prst="rect">
            <a:avLst/>
          </a:prstGeom>
          <a:noFill/>
        </p:spPr>
        <p:txBody>
          <a:bodyPr wrap="square" rtlCol="0">
            <a:spAutoFit/>
          </a:bodyPr>
          <a:lstStyle/>
          <a:p>
            <a:r>
              <a:rPr lang="en-US" sz="1100" b="1" dirty="0" smtClean="0"/>
              <a:t>HR = 0.15</a:t>
            </a:r>
            <a:r>
              <a:rPr lang="en-US" sz="1100" b="1" dirty="0"/>
              <a:t>; </a:t>
            </a:r>
            <a:r>
              <a:rPr lang="en-US" sz="1100" b="1" i="1" dirty="0" smtClean="0"/>
              <a:t>P</a:t>
            </a:r>
            <a:r>
              <a:rPr lang="en-US" sz="1100" b="1" dirty="0" smtClean="0"/>
              <a:t> &lt;.001</a:t>
            </a:r>
            <a:endParaRPr lang="en-US" sz="1100" b="1" dirty="0"/>
          </a:p>
        </p:txBody>
      </p:sp>
      <p:cxnSp>
        <p:nvCxnSpPr>
          <p:cNvPr id="7" name="Straight Arrow Connector 6"/>
          <p:cNvCxnSpPr/>
          <p:nvPr/>
        </p:nvCxnSpPr>
        <p:spPr>
          <a:xfrm>
            <a:off x="8130856" y="2406496"/>
            <a:ext cx="0" cy="24384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007433" y="3741900"/>
            <a:ext cx="0" cy="24384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047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82880" y="101600"/>
            <a:ext cx="8778240" cy="990600"/>
          </a:xfrm>
        </p:spPr>
        <p:txBody>
          <a:bodyPr/>
          <a:lstStyle/>
          <a:p>
            <a:r>
              <a:rPr lang="en-US" noProof="0" dirty="0" smtClean="0"/>
              <a:t>Idelalisib + Rituximab Is Highly Effective </a:t>
            </a:r>
            <a:br>
              <a:rPr lang="en-US" noProof="0" dirty="0" smtClean="0"/>
            </a:br>
            <a:r>
              <a:rPr lang="en-US" noProof="0" dirty="0" smtClean="0"/>
              <a:t>in </a:t>
            </a:r>
            <a:r>
              <a:rPr lang="en-US" dirty="0"/>
              <a:t>Relapsed/Refractory </a:t>
            </a:r>
            <a:r>
              <a:rPr lang="en-US" dirty="0" smtClean="0"/>
              <a:t>CLL</a:t>
            </a:r>
            <a:r>
              <a:rPr lang="en-US" baseline="30000" dirty="0" smtClean="0"/>
              <a:t>1</a:t>
            </a:r>
            <a:r>
              <a:rPr lang="en-US" dirty="0" smtClean="0"/>
              <a:t> (</a:t>
            </a:r>
            <a:r>
              <a:rPr lang="en-US" dirty="0"/>
              <a:t>Cont’d</a:t>
            </a:r>
            <a:r>
              <a:rPr lang="en-US" dirty="0" smtClean="0"/>
              <a:t>)</a:t>
            </a:r>
            <a:endParaRPr lang="en-US" baseline="30000" noProof="0" dirty="0"/>
          </a:p>
        </p:txBody>
      </p:sp>
      <p:sp>
        <p:nvSpPr>
          <p:cNvPr id="10" name="Footer Placeholder 3"/>
          <p:cNvSpPr>
            <a:spLocks noGrp="1"/>
          </p:cNvSpPr>
          <p:nvPr>
            <p:ph type="ftr" sz="quarter" idx="13"/>
          </p:nvPr>
        </p:nvSpPr>
        <p:spPr>
          <a:xfrm>
            <a:off x="182880" y="6356351"/>
            <a:ext cx="7498080" cy="365125"/>
          </a:xfrm>
        </p:spPr>
        <p:txBody>
          <a:bodyPr/>
          <a:lstStyle/>
          <a:p>
            <a:r>
              <a:rPr lang="da-DK" dirty="0" smtClean="0">
                <a:solidFill>
                  <a:srgbClr val="000000"/>
                </a:solidFill>
              </a:rPr>
              <a:t>1. Furman RR et al. </a:t>
            </a:r>
            <a:r>
              <a:rPr lang="da-DK" i="1" dirty="0" smtClean="0">
                <a:solidFill>
                  <a:srgbClr val="000000"/>
                </a:solidFill>
              </a:rPr>
              <a:t>N Engl J Med</a:t>
            </a:r>
            <a:r>
              <a:rPr lang="da-DK" dirty="0" smtClean="0">
                <a:solidFill>
                  <a:srgbClr val="000000"/>
                </a:solidFill>
              </a:rPr>
              <a:t>. 2014;370:997-1007.</a:t>
            </a:r>
            <a:endParaRPr lang="en-US" dirty="0">
              <a:solidFill>
                <a:srgbClr val="000000"/>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598"/>
          <a:stretch/>
        </p:blipFill>
        <p:spPr>
          <a:xfrm>
            <a:off x="3971925" y="1379108"/>
            <a:ext cx="4733123" cy="3681209"/>
          </a:xfrm>
          <a:prstGeom prst="rect">
            <a:avLst/>
          </a:prstGeom>
          <a:noFill/>
          <a:ln>
            <a:noFill/>
          </a:ln>
        </p:spPr>
      </p:pic>
      <p:sp>
        <p:nvSpPr>
          <p:cNvPr id="12" name="Rounded Rectangle 11"/>
          <p:cNvSpPr/>
          <p:nvPr/>
        </p:nvSpPr>
        <p:spPr>
          <a:xfrm>
            <a:off x="355600" y="5552017"/>
            <a:ext cx="8140701" cy="711200"/>
          </a:xfrm>
          <a:prstGeom prst="round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Take-home point: Idelalisib + rituximab more effective than rituximab </a:t>
            </a:r>
            <a:br>
              <a:rPr lang="en-US" sz="1600" b="1" dirty="0" smtClean="0">
                <a:solidFill>
                  <a:schemeClr val="tx1"/>
                </a:solidFill>
              </a:rPr>
            </a:br>
            <a:r>
              <a:rPr lang="en-US" sz="1600" b="1" dirty="0" smtClean="0">
                <a:solidFill>
                  <a:schemeClr val="tx1"/>
                </a:solidFill>
              </a:rPr>
              <a:t>in CLL </a:t>
            </a:r>
            <a:r>
              <a:rPr lang="en-US" sz="1600" b="1" dirty="0">
                <a:solidFill>
                  <a:schemeClr val="tx1"/>
                </a:solidFill>
              </a:rPr>
              <a:t>patients less able to undergo chemotherapy</a:t>
            </a:r>
          </a:p>
        </p:txBody>
      </p:sp>
      <p:sp>
        <p:nvSpPr>
          <p:cNvPr id="6" name="Rounded Rectangle 5"/>
          <p:cNvSpPr/>
          <p:nvPr/>
        </p:nvSpPr>
        <p:spPr>
          <a:xfrm>
            <a:off x="560934" y="1500027"/>
            <a:ext cx="3258590" cy="313361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Idelalisib + rituximab in CLL</a:t>
            </a:r>
          </a:p>
          <a:p>
            <a:pPr marL="342900" indent="-342900">
              <a:buFont typeface="Arial" panose="020B0604020202020204" pitchFamily="34" charset="0"/>
              <a:buChar char="•"/>
            </a:pPr>
            <a:r>
              <a:rPr lang="en-US" sz="1600" dirty="0" smtClean="0">
                <a:solidFill>
                  <a:schemeClr val="bg1"/>
                </a:solidFill>
              </a:rPr>
              <a:t>Combination also improved OS and response versus rituximab alone</a:t>
            </a:r>
          </a:p>
          <a:p>
            <a:pPr marL="342900" indent="-342900">
              <a:buFont typeface="Arial" panose="020B0604020202020204" pitchFamily="34" charset="0"/>
              <a:buChar char="•"/>
            </a:pPr>
            <a:r>
              <a:rPr lang="en-US" sz="1600" dirty="0" smtClean="0">
                <a:solidFill>
                  <a:schemeClr val="bg1"/>
                </a:solidFill>
              </a:rPr>
              <a:t>ORR: 81% versus 13%;</a:t>
            </a:r>
            <a:br>
              <a:rPr lang="en-US" sz="1600" dirty="0" smtClean="0">
                <a:solidFill>
                  <a:schemeClr val="bg1"/>
                </a:solidFill>
              </a:rPr>
            </a:br>
            <a:r>
              <a:rPr lang="en-US" sz="1600" i="1" dirty="0" smtClean="0">
                <a:solidFill>
                  <a:schemeClr val="bg1"/>
                </a:solidFill>
              </a:rPr>
              <a:t>P</a:t>
            </a:r>
            <a:r>
              <a:rPr lang="en-US" sz="1600" dirty="0" smtClean="0">
                <a:solidFill>
                  <a:schemeClr val="bg1"/>
                </a:solidFill>
              </a:rPr>
              <a:t> &lt; .001</a:t>
            </a:r>
          </a:p>
          <a:p>
            <a:pPr marL="342900" indent="-342900">
              <a:buFont typeface="Arial" panose="020B0604020202020204" pitchFamily="34" charset="0"/>
              <a:buChar char="•"/>
            </a:pPr>
            <a:r>
              <a:rPr lang="en-US" sz="1600" dirty="0" smtClean="0">
                <a:solidFill>
                  <a:schemeClr val="bg1"/>
                </a:solidFill>
              </a:rPr>
              <a:t>1-year OS: 92% versus 80%; HR = 0.28; </a:t>
            </a:r>
            <a:r>
              <a:rPr lang="en-US" sz="1600" i="1" dirty="0" smtClean="0">
                <a:solidFill>
                  <a:schemeClr val="bg1"/>
                </a:solidFill>
              </a:rPr>
              <a:t>P</a:t>
            </a:r>
            <a:r>
              <a:rPr lang="en-US" sz="1600" dirty="0" smtClean="0">
                <a:solidFill>
                  <a:schemeClr val="bg1"/>
                </a:solidFill>
              </a:rPr>
              <a:t> = .02</a:t>
            </a:r>
          </a:p>
        </p:txBody>
      </p:sp>
    </p:spTree>
    <p:extLst>
      <p:ext uri="{BB962C8B-B14F-4D97-AF65-F5344CB8AC3E}">
        <p14:creationId xmlns:p14="http://schemas.microsoft.com/office/powerpoint/2010/main" val="1017467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noProof="0" dirty="0" smtClean="0"/>
              <a:t>Other PI3K Inhibitors Also Active</a:t>
            </a:r>
            <a:br>
              <a:rPr lang="en-US" noProof="0" dirty="0" smtClean="0"/>
            </a:br>
            <a:r>
              <a:rPr lang="en-US" noProof="0" dirty="0" smtClean="0"/>
              <a:t>in Relapsed/Refractory CLL</a:t>
            </a:r>
            <a:endParaRPr lang="en-US" noProof="0" dirty="0"/>
          </a:p>
        </p:txBody>
      </p:sp>
      <p:sp>
        <p:nvSpPr>
          <p:cNvPr id="4" name="Footer Placeholder 3"/>
          <p:cNvSpPr>
            <a:spLocks noGrp="1"/>
          </p:cNvSpPr>
          <p:nvPr>
            <p:ph type="ftr" sz="quarter" idx="13"/>
          </p:nvPr>
        </p:nvSpPr>
        <p:spPr>
          <a:xfrm>
            <a:off x="189288" y="6387726"/>
            <a:ext cx="7772400" cy="323849"/>
          </a:xfrm>
        </p:spPr>
        <p:txBody>
          <a:bodyPr/>
          <a:lstStyle/>
          <a:p>
            <a:r>
              <a:rPr lang="en-US" dirty="0" smtClean="0">
                <a:solidFill>
                  <a:srgbClr val="000000"/>
                </a:solidFill>
              </a:rPr>
              <a:t>1. </a:t>
            </a:r>
            <a:r>
              <a:rPr lang="en-US" dirty="0" err="1" smtClean="0">
                <a:solidFill>
                  <a:srgbClr val="000000"/>
                </a:solidFill>
              </a:rPr>
              <a:t>Flinn</a:t>
            </a:r>
            <a:r>
              <a:rPr lang="en-US" dirty="0" smtClean="0">
                <a:solidFill>
                  <a:srgbClr val="000000"/>
                </a:solidFill>
              </a:rPr>
              <a:t> I et al. </a:t>
            </a:r>
            <a:r>
              <a:rPr lang="nl-NL" i="1" dirty="0"/>
              <a:t>Blood</a:t>
            </a:r>
            <a:r>
              <a:rPr lang="nl-NL" dirty="0"/>
              <a:t>. </a:t>
            </a:r>
            <a:r>
              <a:rPr lang="nl-NL" dirty="0" smtClean="0"/>
              <a:t>2018;132:2446-2455</a:t>
            </a:r>
            <a:r>
              <a:rPr lang="en-US" dirty="0" smtClean="0">
                <a:solidFill>
                  <a:srgbClr val="000000"/>
                </a:solidFill>
              </a:rPr>
              <a:t>. 2</a:t>
            </a:r>
            <a:r>
              <a:rPr lang="en-US" dirty="0">
                <a:solidFill>
                  <a:srgbClr val="000000"/>
                </a:solidFill>
              </a:rPr>
              <a:t>. </a:t>
            </a:r>
            <a:r>
              <a:rPr lang="en-US" dirty="0" smtClean="0">
                <a:solidFill>
                  <a:srgbClr val="000000"/>
                </a:solidFill>
              </a:rPr>
              <a:t>Burris </a:t>
            </a:r>
            <a:r>
              <a:rPr lang="en-US" dirty="0">
                <a:solidFill>
                  <a:srgbClr val="000000"/>
                </a:solidFill>
              </a:rPr>
              <a:t>HA et al. </a:t>
            </a:r>
            <a:r>
              <a:rPr lang="en-US" i="1" dirty="0">
                <a:solidFill>
                  <a:srgbClr val="000000"/>
                </a:solidFill>
              </a:rPr>
              <a:t>Lancet </a:t>
            </a:r>
            <a:r>
              <a:rPr lang="en-US" i="1" dirty="0" err="1">
                <a:solidFill>
                  <a:srgbClr val="000000"/>
                </a:solidFill>
              </a:rPr>
              <a:t>Oncol</a:t>
            </a:r>
            <a:r>
              <a:rPr lang="en-US" dirty="0">
                <a:solidFill>
                  <a:srgbClr val="000000"/>
                </a:solidFill>
              </a:rPr>
              <a:t>. 2018;19:486-496</a:t>
            </a:r>
            <a:r>
              <a:rPr lang="en-US" dirty="0" smtClean="0">
                <a:solidFill>
                  <a:srgbClr val="000000"/>
                </a:solidFill>
              </a:rPr>
              <a:t>.</a:t>
            </a:r>
            <a:endParaRPr lang="en-US" dirty="0">
              <a:solidFill>
                <a:srgbClr val="000000"/>
              </a:solidFill>
            </a:endParaRPr>
          </a:p>
        </p:txBody>
      </p:sp>
      <p:sp>
        <p:nvSpPr>
          <p:cNvPr id="9" name="TextBox 8"/>
          <p:cNvSpPr txBox="1"/>
          <p:nvPr/>
        </p:nvSpPr>
        <p:spPr>
          <a:xfrm>
            <a:off x="303403" y="4765040"/>
            <a:ext cx="8332573" cy="369332"/>
          </a:xfrm>
          <a:prstGeom prst="rect">
            <a:avLst/>
          </a:prstGeom>
          <a:solidFill>
            <a:schemeClr val="bg1"/>
          </a:solidFill>
        </p:spPr>
        <p:txBody>
          <a:bodyPr wrap="square" rtlCol="0">
            <a:spAutoFit/>
          </a:bodyPr>
          <a:lstStyle/>
          <a:p>
            <a:endParaRPr lang="en-US" dirty="0"/>
          </a:p>
        </p:txBody>
      </p:sp>
      <p:sp>
        <p:nvSpPr>
          <p:cNvPr id="7" name="Content Placeholder 6"/>
          <p:cNvSpPr>
            <a:spLocks noGrp="1"/>
          </p:cNvSpPr>
          <p:nvPr>
            <p:ph idx="1"/>
          </p:nvPr>
        </p:nvSpPr>
        <p:spPr>
          <a:xfrm>
            <a:off x="91440" y="1295401"/>
            <a:ext cx="8961120" cy="3924300"/>
          </a:xfrm>
        </p:spPr>
        <p:txBody>
          <a:bodyPr/>
          <a:lstStyle/>
          <a:p>
            <a:r>
              <a:rPr lang="en-US" sz="2000" b="1" dirty="0" smtClean="0"/>
              <a:t>Duvelisib</a:t>
            </a:r>
            <a:r>
              <a:rPr lang="en-US" sz="2000" b="1" baseline="30000" dirty="0" smtClean="0"/>
              <a:t>1</a:t>
            </a:r>
            <a:endParaRPr lang="en-US" sz="2000" b="1" dirty="0" smtClean="0"/>
          </a:p>
          <a:p>
            <a:pPr lvl="1"/>
            <a:r>
              <a:rPr lang="en-US" sz="2000" dirty="0"/>
              <a:t>Phase 3 DUO Trial (N = 319</a:t>
            </a:r>
            <a:r>
              <a:rPr lang="en-US" sz="2000" dirty="0" smtClean="0"/>
              <a:t>) showed improved PFS versus ofatumumab in relapsed/refractory CLL</a:t>
            </a:r>
          </a:p>
          <a:p>
            <a:pPr lvl="1"/>
            <a:r>
              <a:rPr lang="en-US" sz="2000" dirty="0"/>
              <a:t>Recently FDA approved in R/R CLL/SLL after  </a:t>
            </a:r>
            <a:r>
              <a:rPr lang="en-US" sz="2000" dirty="0" smtClean="0"/>
              <a:t>≥2 </a:t>
            </a:r>
            <a:r>
              <a:rPr lang="en-US" sz="2000" dirty="0"/>
              <a:t>prior </a:t>
            </a:r>
            <a:r>
              <a:rPr lang="en-US" sz="2000" dirty="0" smtClean="0"/>
              <a:t>therapies</a:t>
            </a:r>
          </a:p>
          <a:p>
            <a:pPr marL="457200" lvl="1" indent="0">
              <a:buNone/>
            </a:pPr>
            <a:endParaRPr lang="en-US" sz="2000" dirty="0" smtClean="0"/>
          </a:p>
          <a:p>
            <a:r>
              <a:rPr lang="en-US" sz="2000" b="1" dirty="0" smtClean="0"/>
              <a:t>Umbralisib</a:t>
            </a:r>
            <a:r>
              <a:rPr lang="en-US" sz="2000" b="1" baseline="30000" dirty="0" smtClean="0"/>
              <a:t>2</a:t>
            </a:r>
            <a:endParaRPr lang="en-US" sz="2000" b="1" dirty="0" smtClean="0"/>
          </a:p>
          <a:p>
            <a:pPr lvl="1"/>
            <a:r>
              <a:rPr lang="en-US" sz="2000" dirty="0" smtClean="0"/>
              <a:t>Active in early </a:t>
            </a:r>
            <a:r>
              <a:rPr lang="en-US" sz="2000" dirty="0"/>
              <a:t>phase study in patients with relapsed and/or refractory </a:t>
            </a:r>
            <a:r>
              <a:rPr lang="en-US" sz="2000" dirty="0" smtClean="0"/>
              <a:t>lymphoid cancers, including CLL (</a:t>
            </a:r>
            <a:r>
              <a:rPr lang="en-US" sz="2000" dirty="0"/>
              <a:t>≥1 prior treatment regimen)</a:t>
            </a:r>
          </a:p>
          <a:p>
            <a:endParaRPr lang="en-US" sz="2000" dirty="0"/>
          </a:p>
          <a:p>
            <a:endParaRPr lang="en-US" sz="2000" b="1" dirty="0" smtClean="0"/>
          </a:p>
          <a:p>
            <a:endParaRPr lang="en-US" sz="2000" dirty="0"/>
          </a:p>
        </p:txBody>
      </p:sp>
    </p:spTree>
    <p:extLst>
      <p:ext uri="{BB962C8B-B14F-4D97-AF65-F5344CB8AC3E}">
        <p14:creationId xmlns:p14="http://schemas.microsoft.com/office/powerpoint/2010/main" val="1276042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167640" y="1382284"/>
            <a:ext cx="4493260" cy="3325183"/>
          </a:xfrm>
        </p:spPr>
        <p:txBody>
          <a:bodyPr numCol="1">
            <a:normAutofit/>
          </a:bodyPr>
          <a:lstStyle/>
          <a:p>
            <a:pPr marL="0" indent="0">
              <a:buNone/>
            </a:pPr>
            <a:r>
              <a:rPr lang="en-US" sz="2000" b="1" dirty="0" smtClean="0"/>
              <a:t>Obinutuzumab</a:t>
            </a:r>
            <a:r>
              <a:rPr lang="en-US" sz="2000" baseline="30000" dirty="0" smtClean="0"/>
              <a:t>1</a:t>
            </a:r>
            <a:endParaRPr lang="en-US" sz="2000" b="1" dirty="0"/>
          </a:p>
          <a:p>
            <a:r>
              <a:rPr lang="en-US" sz="2000" dirty="0"/>
              <a:t>Next-generation anti-CD20 </a:t>
            </a:r>
            <a:r>
              <a:rPr lang="en-US" sz="2000" dirty="0" smtClean="0"/>
              <a:t>antibody</a:t>
            </a:r>
            <a:endParaRPr lang="en-US" sz="2000" dirty="0"/>
          </a:p>
          <a:p>
            <a:r>
              <a:rPr lang="en-US" sz="2000" dirty="0"/>
              <a:t>Improved OS and PFS in combination </a:t>
            </a:r>
            <a:r>
              <a:rPr lang="en-US" sz="2000" dirty="0" smtClean="0"/>
              <a:t/>
            </a:r>
            <a:br>
              <a:rPr lang="en-US" sz="2000" dirty="0" smtClean="0"/>
            </a:br>
            <a:r>
              <a:rPr lang="en-US" sz="2000" dirty="0" smtClean="0"/>
              <a:t>with </a:t>
            </a:r>
            <a:r>
              <a:rPr lang="en-US" sz="2000" dirty="0" err="1"/>
              <a:t>chlorambucil</a:t>
            </a:r>
            <a:r>
              <a:rPr lang="en-US" sz="2000" dirty="0"/>
              <a:t> vs rituximab </a:t>
            </a:r>
            <a:r>
              <a:rPr lang="en-US" sz="2000" dirty="0" smtClean="0"/>
              <a:t/>
            </a:r>
            <a:br>
              <a:rPr lang="en-US" sz="2000" dirty="0" smtClean="0"/>
            </a:br>
            <a:r>
              <a:rPr lang="en-US" sz="2000" dirty="0" smtClean="0"/>
              <a:t>plus </a:t>
            </a:r>
            <a:r>
              <a:rPr lang="en-US" sz="2000" dirty="0" err="1"/>
              <a:t>chlorambucil</a:t>
            </a:r>
            <a:endParaRPr lang="en-US" sz="2000" dirty="0"/>
          </a:p>
          <a:p>
            <a:pPr lvl="1"/>
            <a:r>
              <a:rPr lang="en-US" sz="2000" dirty="0"/>
              <a:t>HR for OS =  0.76; </a:t>
            </a:r>
            <a:r>
              <a:rPr lang="en-US" sz="2000" i="1" dirty="0"/>
              <a:t>P</a:t>
            </a:r>
            <a:r>
              <a:rPr lang="en-US" sz="2000" dirty="0"/>
              <a:t> &lt; .0245</a:t>
            </a:r>
          </a:p>
          <a:p>
            <a:pPr lvl="1"/>
            <a:r>
              <a:rPr lang="en-US" sz="2000" dirty="0"/>
              <a:t>HR for PFS = 0.49; </a:t>
            </a:r>
            <a:r>
              <a:rPr lang="en-US" sz="2000" i="1" dirty="0"/>
              <a:t>P</a:t>
            </a:r>
            <a:r>
              <a:rPr lang="en-US" sz="2000" dirty="0"/>
              <a:t> &lt; .</a:t>
            </a:r>
            <a:r>
              <a:rPr lang="en-US" sz="2000" dirty="0" smtClean="0"/>
              <a:t>0001</a:t>
            </a:r>
            <a:endParaRPr lang="en-US" sz="2000" b="1" dirty="0" smtClean="0"/>
          </a:p>
        </p:txBody>
      </p:sp>
      <p:sp>
        <p:nvSpPr>
          <p:cNvPr id="4403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r>
              <a:rPr lang="en-US" altLang="en-US" noProof="0" dirty="0" smtClean="0"/>
              <a:t>Obinutuzumab in CLL</a:t>
            </a:r>
            <a:endParaRPr lang="en-US" altLang="en-US" baseline="30000" noProof="0" dirty="0" smtClean="0"/>
          </a:p>
        </p:txBody>
      </p:sp>
      <p:sp>
        <p:nvSpPr>
          <p:cNvPr id="3" name="Footer Placeholder 2"/>
          <p:cNvSpPr>
            <a:spLocks noGrp="1"/>
          </p:cNvSpPr>
          <p:nvPr>
            <p:ph type="ftr" sz="quarter" idx="13"/>
          </p:nvPr>
        </p:nvSpPr>
        <p:spPr>
          <a:xfrm>
            <a:off x="183941" y="6387726"/>
            <a:ext cx="7772400" cy="323849"/>
          </a:xfrm>
        </p:spPr>
        <p:txBody>
          <a:bodyPr/>
          <a:lstStyle/>
          <a:p>
            <a:r>
              <a:rPr lang="en-US" dirty="0" smtClean="0">
                <a:solidFill>
                  <a:srgbClr val="000000"/>
                </a:solidFill>
              </a:rPr>
              <a:t>1. </a:t>
            </a:r>
            <a:r>
              <a:rPr lang="en-US" dirty="0" err="1"/>
              <a:t>Goede</a:t>
            </a:r>
            <a:r>
              <a:rPr lang="en-US" dirty="0"/>
              <a:t> </a:t>
            </a:r>
            <a:r>
              <a:rPr lang="en-US" dirty="0" smtClean="0"/>
              <a:t>V et al. EHA 2018. </a:t>
            </a:r>
            <a:r>
              <a:rPr lang="en-US" dirty="0"/>
              <a:t>Abstract S151</a:t>
            </a:r>
            <a:r>
              <a:rPr lang="en-US" dirty="0" smtClean="0"/>
              <a:t>. </a:t>
            </a:r>
            <a:r>
              <a:rPr lang="en-US" dirty="0"/>
              <a:t>2. Moreno </a:t>
            </a:r>
            <a:r>
              <a:rPr lang="en-US" dirty="0" smtClean="0"/>
              <a:t>C </a:t>
            </a:r>
            <a:r>
              <a:rPr lang="en-US" dirty="0"/>
              <a:t>et al. </a:t>
            </a:r>
            <a:r>
              <a:rPr lang="en-US" i="1" dirty="0"/>
              <a:t>Lancet </a:t>
            </a:r>
            <a:r>
              <a:rPr lang="en-US" i="1" dirty="0" err="1"/>
              <a:t>Oncol</a:t>
            </a:r>
            <a:r>
              <a:rPr lang="en-US" dirty="0"/>
              <a:t>. 2019;20:43-56</a:t>
            </a:r>
            <a:r>
              <a:rPr lang="en-US" dirty="0" smtClean="0"/>
              <a:t>.</a:t>
            </a:r>
            <a:endParaRPr lang="en-US" dirty="0"/>
          </a:p>
        </p:txBody>
      </p:sp>
      <p:sp>
        <p:nvSpPr>
          <p:cNvPr id="5" name="Rounded Rectangle 4"/>
          <p:cNvSpPr/>
          <p:nvPr/>
        </p:nvSpPr>
        <p:spPr>
          <a:xfrm>
            <a:off x="254000" y="4989855"/>
            <a:ext cx="8636000" cy="925357"/>
          </a:xfrm>
          <a:prstGeom prst="roundRect">
            <a:avLst/>
          </a:prstGeom>
          <a:solidFill>
            <a:schemeClr val="bg1">
              <a:lumMod val="9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chemeClr val="tx1"/>
                </a:solidFill>
              </a:rPr>
              <a:t>Combination provides </a:t>
            </a:r>
            <a:r>
              <a:rPr lang="en-US" sz="1600" b="1" dirty="0">
                <a:solidFill>
                  <a:schemeClr val="tx1"/>
                </a:solidFill>
              </a:rPr>
              <a:t>an alternative first-line treatment option for </a:t>
            </a:r>
            <a:r>
              <a:rPr lang="en-US" sz="1600" b="1" dirty="0" smtClean="0">
                <a:solidFill>
                  <a:schemeClr val="tx1"/>
                </a:solidFill>
              </a:rPr>
              <a:t>patients </a:t>
            </a:r>
            <a:br>
              <a:rPr lang="en-US" sz="1600" b="1" dirty="0" smtClean="0">
                <a:solidFill>
                  <a:schemeClr val="tx1"/>
                </a:solidFill>
              </a:rPr>
            </a:br>
            <a:r>
              <a:rPr lang="en-US" sz="1600" b="1" dirty="0" smtClean="0">
                <a:solidFill>
                  <a:schemeClr val="tx1"/>
                </a:solidFill>
              </a:rPr>
              <a:t>aged </a:t>
            </a:r>
            <a:r>
              <a:rPr lang="en-US" sz="1600" b="1" dirty="0">
                <a:solidFill>
                  <a:schemeClr val="tx1"/>
                </a:solidFill>
              </a:rPr>
              <a:t>65 years </a:t>
            </a:r>
            <a:r>
              <a:rPr lang="en-US" sz="1600" b="1" dirty="0" smtClean="0">
                <a:solidFill>
                  <a:schemeClr val="tx1"/>
                </a:solidFill>
              </a:rPr>
              <a:t>and </a:t>
            </a:r>
            <a:r>
              <a:rPr lang="en-US" sz="1600" b="1" dirty="0">
                <a:solidFill>
                  <a:schemeClr val="tx1"/>
                </a:solidFill>
              </a:rPr>
              <a:t>older or younger than 65 years with coexisting conditions</a:t>
            </a:r>
          </a:p>
        </p:txBody>
      </p:sp>
      <p:sp>
        <p:nvSpPr>
          <p:cNvPr id="13" name="Text Placeholder 5"/>
          <p:cNvSpPr txBox="1">
            <a:spLocks/>
          </p:cNvSpPr>
          <p:nvPr/>
        </p:nvSpPr>
        <p:spPr>
          <a:xfrm>
            <a:off x="4726940" y="1344184"/>
            <a:ext cx="4378960" cy="4998720"/>
          </a:xfrm>
          <a:prstGeom prst="rect">
            <a:avLst/>
          </a:prstGeom>
        </p:spPr>
        <p:txBody>
          <a:bodyPr vert="horz" lIns="91440" tIns="45720" rIns="91440" bIns="45720" numCol="1" rtlCol="0">
            <a:normAutofit/>
          </a:bodyPr>
          <a:lstStyle>
            <a:lvl1pPr marL="342900" indent="-3429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2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
                <a:schemeClr val="tx2"/>
              </a:buClr>
              <a:buSzPct val="70000"/>
              <a:buFont typeface="Wingdings" panose="05000000000000000000" pitchFamily="2" charset="2"/>
              <a:buChar char="Ø"/>
              <a:tabLst/>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err="1" smtClean="0"/>
              <a:t>Obinutuzumab</a:t>
            </a:r>
            <a:r>
              <a:rPr lang="en-US" sz="2000" b="1" dirty="0" smtClean="0"/>
              <a:t> + Ibrutinib</a:t>
            </a:r>
            <a:r>
              <a:rPr lang="en-US" sz="2000" b="1" baseline="30000" dirty="0" smtClean="0"/>
              <a:t>2</a:t>
            </a:r>
            <a:endParaRPr lang="en-US" sz="2000" b="1" dirty="0" smtClean="0"/>
          </a:p>
          <a:p>
            <a:r>
              <a:rPr lang="en-US" sz="2000" dirty="0" smtClean="0"/>
              <a:t>Based on results of the phase 3</a:t>
            </a:r>
            <a:br>
              <a:rPr lang="en-US" sz="2000" dirty="0" smtClean="0"/>
            </a:br>
            <a:r>
              <a:rPr lang="en-US" sz="2000" dirty="0" err="1" smtClean="0"/>
              <a:t>iLLUMINATE</a:t>
            </a:r>
            <a:r>
              <a:rPr lang="en-US" sz="2000" dirty="0" smtClean="0"/>
              <a:t> trial</a:t>
            </a:r>
          </a:p>
          <a:p>
            <a:r>
              <a:rPr lang="en-US" sz="2000" dirty="0" smtClean="0"/>
              <a:t>Recently FDA approved as first-line </a:t>
            </a:r>
            <a:br>
              <a:rPr lang="en-US" sz="2000" dirty="0" smtClean="0"/>
            </a:br>
            <a:r>
              <a:rPr lang="en-US" sz="2000" dirty="0" smtClean="0"/>
              <a:t>treatment for CLL or SLL</a:t>
            </a:r>
          </a:p>
          <a:p>
            <a:pPr marL="0" indent="0">
              <a:buFont typeface="Arial" panose="020B0604020202020204" pitchFamily="34" charset="0"/>
              <a:buNone/>
            </a:pPr>
            <a:endParaRPr lang="en-US" sz="2800" dirty="0"/>
          </a:p>
        </p:txBody>
      </p:sp>
    </p:spTree>
    <p:extLst>
      <p:ext uri="{BB962C8B-B14F-4D97-AF65-F5344CB8AC3E}">
        <p14:creationId xmlns:p14="http://schemas.microsoft.com/office/powerpoint/2010/main" val="2142037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88832" y="1443037"/>
            <a:ext cx="6853568" cy="4830763"/>
          </a:xfrm>
        </p:spPr>
        <p:txBody>
          <a:bodyPr>
            <a:noAutofit/>
          </a:bodyPr>
          <a:lstStyle/>
          <a:p>
            <a:pPr>
              <a:spcAft>
                <a:spcPts val="2400"/>
              </a:spcAft>
            </a:pPr>
            <a:r>
              <a:rPr lang="en-CA" sz="2000" dirty="0"/>
              <a:t>BH3 </a:t>
            </a:r>
            <a:r>
              <a:rPr lang="en-CA" sz="2000" dirty="0" smtClean="0"/>
              <a:t>mimetic; orally </a:t>
            </a:r>
            <a:r>
              <a:rPr lang="en-CA" sz="2000" dirty="0"/>
              <a:t>bioavailable</a:t>
            </a:r>
          </a:p>
          <a:p>
            <a:pPr>
              <a:spcAft>
                <a:spcPts val="2400"/>
              </a:spcAft>
            </a:pPr>
            <a:r>
              <a:rPr lang="en-CA" sz="2000" b="1" dirty="0" smtClean="0"/>
              <a:t>Approved </a:t>
            </a:r>
            <a:r>
              <a:rPr lang="en-CA" sz="2000" b="1" dirty="0"/>
              <a:t>for use in </a:t>
            </a:r>
            <a:r>
              <a:rPr lang="en-CA" sz="2000" b="1" dirty="0" smtClean="0"/>
              <a:t>patients with CLL </a:t>
            </a:r>
            <a:r>
              <a:rPr lang="en-US" sz="2000" b="1" dirty="0" smtClean="0"/>
              <a:t>± del17p </a:t>
            </a:r>
            <a:r>
              <a:rPr lang="en-US" sz="2000" b="1" dirty="0"/>
              <a:t>who have received at least one prior </a:t>
            </a:r>
            <a:r>
              <a:rPr lang="en-US" sz="2000" b="1" dirty="0" smtClean="0"/>
              <a:t>therapy</a:t>
            </a:r>
          </a:p>
          <a:p>
            <a:r>
              <a:rPr lang="en-US" sz="2000" dirty="0"/>
              <a:t>Phase 3 </a:t>
            </a:r>
            <a:r>
              <a:rPr lang="en-US" sz="2000" dirty="0" smtClean="0"/>
              <a:t>MURANO study: venetoclax + rituximab improved median PFS </a:t>
            </a:r>
            <a:r>
              <a:rPr lang="en-US" sz="2000" dirty="0"/>
              <a:t>vs BR in </a:t>
            </a:r>
            <a:r>
              <a:rPr lang="en-US" sz="2000" dirty="0" smtClean="0"/>
              <a:t>relapsed/refractory CLL</a:t>
            </a:r>
            <a:r>
              <a:rPr lang="en-US" sz="2000" baseline="30000" dirty="0" smtClean="0"/>
              <a:t>2</a:t>
            </a:r>
            <a:endParaRPr lang="en-US" sz="2000" dirty="0" smtClean="0"/>
          </a:p>
          <a:p>
            <a:pPr lvl="1">
              <a:spcAft>
                <a:spcPts val="2400"/>
              </a:spcAft>
            </a:pPr>
            <a:r>
              <a:rPr lang="en-US" sz="2000" dirty="0" smtClean="0"/>
              <a:t>Median PFS not reached with venetoclax combination versus 18.1 months for BR</a:t>
            </a:r>
          </a:p>
          <a:p>
            <a:pPr>
              <a:spcAft>
                <a:spcPts val="2400"/>
              </a:spcAft>
            </a:pPr>
            <a:r>
              <a:rPr lang="en-US" sz="2000" b="1" dirty="0"/>
              <a:t>Combination recently FDA approved in CLL/SLL with or without 17p deletion after  </a:t>
            </a:r>
            <a:r>
              <a:rPr lang="en-US" sz="2000" b="1" dirty="0" smtClean="0"/>
              <a:t>≥1 </a:t>
            </a:r>
            <a:r>
              <a:rPr lang="en-US" sz="2000" b="1" dirty="0"/>
              <a:t>prior </a:t>
            </a:r>
            <a:r>
              <a:rPr lang="en-US" sz="2000" b="1" dirty="0" smtClean="0"/>
              <a:t>therapies</a:t>
            </a:r>
            <a:endParaRPr lang="en-US" sz="2000" b="1" dirty="0"/>
          </a:p>
        </p:txBody>
      </p:sp>
      <p:sp>
        <p:nvSpPr>
          <p:cNvPr id="2" name="Title 1"/>
          <p:cNvSpPr>
            <a:spLocks noGrp="1"/>
          </p:cNvSpPr>
          <p:nvPr>
            <p:ph type="title"/>
          </p:nvPr>
        </p:nvSpPr>
        <p:spPr/>
        <p:txBody>
          <a:bodyPr/>
          <a:lstStyle/>
          <a:p>
            <a:r>
              <a:rPr lang="en-US" noProof="0" dirty="0" smtClean="0"/>
              <a:t>Venetoclax in CLL</a:t>
            </a:r>
            <a:r>
              <a:rPr lang="en-US" baseline="30000" noProof="0" dirty="0" smtClean="0"/>
              <a:t>1</a:t>
            </a:r>
            <a:endParaRPr lang="en-US" noProof="0" dirty="0"/>
          </a:p>
        </p:txBody>
      </p:sp>
      <p:sp>
        <p:nvSpPr>
          <p:cNvPr id="5" name="Footer Placeholder 4"/>
          <p:cNvSpPr>
            <a:spLocks noGrp="1"/>
          </p:cNvSpPr>
          <p:nvPr>
            <p:ph type="ftr" sz="quarter" idx="13"/>
          </p:nvPr>
        </p:nvSpPr>
        <p:spPr>
          <a:xfrm>
            <a:off x="183941" y="6394856"/>
            <a:ext cx="7772400" cy="323849"/>
          </a:xfrm>
          <a:prstGeom prst="rect">
            <a:avLst/>
          </a:prstGeom>
        </p:spPr>
        <p:txBody>
          <a:bodyPr/>
          <a:lstStyle/>
          <a:p>
            <a:r>
              <a:rPr lang="da-DK" dirty="0">
                <a:solidFill>
                  <a:prstClr val="black"/>
                </a:solidFill>
              </a:rPr>
              <a:t>1. Souers </a:t>
            </a:r>
            <a:r>
              <a:rPr lang="da-DK" dirty="0" smtClean="0">
                <a:solidFill>
                  <a:prstClr val="black"/>
                </a:solidFill>
              </a:rPr>
              <a:t>AJ et </a:t>
            </a:r>
            <a:r>
              <a:rPr lang="da-DK" dirty="0">
                <a:solidFill>
                  <a:prstClr val="black"/>
                </a:solidFill>
              </a:rPr>
              <a:t>al. </a:t>
            </a:r>
            <a:r>
              <a:rPr lang="da-DK" i="1" dirty="0">
                <a:solidFill>
                  <a:prstClr val="black"/>
                </a:solidFill>
              </a:rPr>
              <a:t>Nat Med</a:t>
            </a:r>
            <a:r>
              <a:rPr lang="da-DK" dirty="0">
                <a:solidFill>
                  <a:prstClr val="black"/>
                </a:solidFill>
              </a:rPr>
              <a:t>. 2013;19:202-208</a:t>
            </a:r>
            <a:r>
              <a:rPr lang="da-DK" dirty="0" smtClean="0">
                <a:solidFill>
                  <a:prstClr val="black"/>
                </a:solidFill>
              </a:rPr>
              <a:t>. 2.</a:t>
            </a:r>
            <a:r>
              <a:rPr lang="da-DK" dirty="0" smtClean="0">
                <a:solidFill>
                  <a:srgbClr val="000000"/>
                </a:solidFill>
              </a:rPr>
              <a:t> </a:t>
            </a:r>
            <a:r>
              <a:rPr lang="da-DK" dirty="0">
                <a:solidFill>
                  <a:srgbClr val="000000"/>
                </a:solidFill>
              </a:rPr>
              <a:t>Seymour JF et al. </a:t>
            </a:r>
            <a:r>
              <a:rPr lang="da-DK" i="1" dirty="0">
                <a:solidFill>
                  <a:srgbClr val="000000"/>
                </a:solidFill>
              </a:rPr>
              <a:t>N Engl J Med. </a:t>
            </a:r>
            <a:r>
              <a:rPr lang="da-DK" dirty="0" smtClean="0">
                <a:solidFill>
                  <a:srgbClr val="000000"/>
                </a:solidFill>
              </a:rPr>
              <a:t>2018;378:1107-1120.</a:t>
            </a:r>
            <a:endParaRPr lang="en-US" dirty="0">
              <a:solidFill>
                <a:srgbClr val="000000"/>
              </a:solidFill>
            </a:endParaRPr>
          </a:p>
        </p:txBody>
      </p:sp>
      <p:pic>
        <p:nvPicPr>
          <p:cNvPr id="6" name="Picture 5" descr="150204287_slide_01.png"/>
          <p:cNvPicPr>
            <a:picLocks noChangeAspect="1"/>
          </p:cNvPicPr>
          <p:nvPr/>
        </p:nvPicPr>
        <p:blipFill rotWithShape="1">
          <a:blip r:embed="rId3" cstate="print">
            <a:extLst>
              <a:ext uri="{28A0092B-C50C-407E-A947-70E740481C1C}">
                <a14:useLocalDpi xmlns:a14="http://schemas.microsoft.com/office/drawing/2010/main" val="0"/>
              </a:ext>
            </a:extLst>
          </a:blip>
          <a:srcRect b="10713"/>
          <a:stretch/>
        </p:blipFill>
        <p:spPr>
          <a:xfrm>
            <a:off x="126566" y="1638736"/>
            <a:ext cx="2003464" cy="3570262"/>
          </a:xfrm>
          <a:prstGeom prst="rect">
            <a:avLst/>
          </a:prstGeom>
          <a:noFill/>
          <a:ln>
            <a:noFill/>
          </a:ln>
        </p:spPr>
      </p:pic>
    </p:spTree>
    <p:extLst>
      <p:ext uri="{BB962C8B-B14F-4D97-AF65-F5344CB8AC3E}">
        <p14:creationId xmlns:p14="http://schemas.microsoft.com/office/powerpoint/2010/main" val="593231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600" noProof="0" dirty="0" smtClean="0"/>
              <a:t>Nursing Perspectives on Dosing, Administration, and Safety Management</a:t>
            </a:r>
            <a:br>
              <a:rPr lang="en-US" sz="3600" noProof="0" dirty="0" smtClean="0"/>
            </a:br>
            <a:r>
              <a:rPr lang="en-US" sz="2800" i="1" dirty="0" smtClean="0"/>
              <a:t>Novel Agents in CLL</a:t>
            </a:r>
            <a:endParaRPr lang="en-US" sz="2800" i="1" noProof="0" dirty="0"/>
          </a:p>
        </p:txBody>
      </p:sp>
    </p:spTree>
    <p:extLst>
      <p:ext uri="{BB962C8B-B14F-4D97-AF65-F5344CB8AC3E}">
        <p14:creationId xmlns:p14="http://schemas.microsoft.com/office/powerpoint/2010/main" val="2868204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sz="2800" dirty="0" smtClean="0">
                <a:solidFill>
                  <a:schemeClr val="bg1"/>
                </a:solidFill>
              </a:rPr>
              <a:t>Disclosures</a:t>
            </a:r>
            <a:endParaRPr lang="en-US" sz="2800" dirty="0">
              <a:solidFill>
                <a:schemeClr val="bg1"/>
              </a:solidFill>
            </a:endParaRPr>
          </a:p>
        </p:txBody>
      </p:sp>
      <p:sp>
        <p:nvSpPr>
          <p:cNvPr id="10" name="Content Placeholder 5"/>
          <p:cNvSpPr>
            <a:spLocks noGrp="1"/>
          </p:cNvSpPr>
          <p:nvPr>
            <p:ph sz="half" idx="1"/>
          </p:nvPr>
        </p:nvSpPr>
        <p:spPr>
          <a:xfrm>
            <a:off x="228600" y="1371601"/>
            <a:ext cx="8686800" cy="4190999"/>
          </a:xfrm>
          <a:prstGeom prst="roundRect">
            <a:avLst>
              <a:gd name="adj" fmla="val 7576"/>
            </a:avLst>
          </a:prstGeom>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en-US" sz="1400" b="1" dirty="0"/>
              <a:t>Amy Goodrich, </a:t>
            </a:r>
            <a:r>
              <a:rPr lang="en-US" sz="1400" b="1" dirty="0" smtClean="0"/>
              <a:t>NP, </a:t>
            </a:r>
            <a:r>
              <a:rPr lang="en-US" sz="1400" dirty="0" smtClean="0"/>
              <a:t>has a financial interest/relationship or affiliation in the form of: </a:t>
            </a:r>
          </a:p>
          <a:p>
            <a:r>
              <a:rPr lang="en-US" sz="1400" i="1" dirty="0"/>
              <a:t>Advisory Board For: </a:t>
            </a:r>
          </a:p>
          <a:p>
            <a:r>
              <a:rPr lang="en-US" sz="1400" i="1" dirty="0"/>
              <a:t>Gilead Sciences, Inc.; Mylan N.V.; and Sandoz AG. </a:t>
            </a:r>
            <a:endParaRPr lang="en-US" sz="1400" i="1" dirty="0" smtClean="0"/>
          </a:p>
          <a:p>
            <a:endParaRPr lang="en-US" sz="1400" i="1" dirty="0"/>
          </a:p>
          <a:p>
            <a:endParaRPr lang="en-US" sz="1400" i="1" dirty="0" smtClean="0"/>
          </a:p>
          <a:p>
            <a:endParaRPr lang="en-US" sz="1400" i="1" dirty="0"/>
          </a:p>
          <a:p>
            <a:endParaRPr lang="en-US" sz="1400" i="1" dirty="0" smtClean="0"/>
          </a:p>
          <a:p>
            <a:endParaRPr lang="en-US" sz="1400" i="1" dirty="0"/>
          </a:p>
          <a:p>
            <a:r>
              <a:rPr lang="en-US" sz="1400" b="1" dirty="0" smtClean="0"/>
              <a:t>Amy </a:t>
            </a:r>
            <a:r>
              <a:rPr lang="en-US" sz="1400" b="1" dirty="0"/>
              <a:t>Goodrich, NP, </a:t>
            </a:r>
            <a:r>
              <a:rPr lang="en-US" sz="1400" dirty="0"/>
              <a:t>does intend to discuss either non-FDA-approved or investigational use for the following products/ devices: </a:t>
            </a:r>
            <a:r>
              <a:rPr lang="en-US" sz="1400" dirty="0" err="1"/>
              <a:t>ibrutinib</a:t>
            </a:r>
            <a:r>
              <a:rPr lang="en-US" sz="1400" dirty="0"/>
              <a:t>, </a:t>
            </a:r>
            <a:r>
              <a:rPr lang="en-US" sz="1400" dirty="0" err="1"/>
              <a:t>acalabrutinib</a:t>
            </a:r>
            <a:r>
              <a:rPr lang="en-US" sz="1400" dirty="0"/>
              <a:t>, </a:t>
            </a:r>
            <a:r>
              <a:rPr lang="en-US" sz="1400" dirty="0" err="1"/>
              <a:t>venetoclax</a:t>
            </a:r>
            <a:r>
              <a:rPr lang="en-US" sz="1400" dirty="0"/>
              <a:t>, </a:t>
            </a:r>
            <a:r>
              <a:rPr lang="en-US" sz="1400" dirty="0" err="1"/>
              <a:t>lenalidomide</a:t>
            </a:r>
            <a:r>
              <a:rPr lang="en-US" sz="1400" dirty="0"/>
              <a:t>, CAR-T cell therapy, and </a:t>
            </a:r>
            <a:r>
              <a:rPr lang="en-US" sz="1400" dirty="0" smtClean="0"/>
              <a:t>other </a:t>
            </a:r>
            <a:r>
              <a:rPr lang="en-US" sz="1400" dirty="0"/>
              <a:t>novel strategies in various B-cell cancer settings.</a:t>
            </a:r>
            <a:endParaRPr lang="en-US" sz="1400" dirty="0" smtClean="0"/>
          </a:p>
          <a:p>
            <a:endParaRPr lang="en-US" sz="1400" i="1" dirty="0"/>
          </a:p>
          <a:p>
            <a:endParaRPr lang="en-US" sz="1400" dirty="0"/>
          </a:p>
        </p:txBody>
      </p:sp>
      <p:sp>
        <p:nvSpPr>
          <p:cNvPr id="11" name="Footer Placeholder 1"/>
          <p:cNvSpPr>
            <a:spLocks noGrp="1"/>
          </p:cNvSpPr>
          <p:nvPr>
            <p:ph type="ftr" sz="quarter" idx="13"/>
          </p:nvPr>
        </p:nvSpPr>
        <p:spPr>
          <a:xfrm>
            <a:off x="182880" y="6356350"/>
            <a:ext cx="7498080" cy="365125"/>
          </a:xfrm>
        </p:spPr>
        <p:txBody>
          <a:bodyPr/>
          <a:lstStyle/>
          <a:p>
            <a:pPr lvl="0">
              <a:spcBef>
                <a:spcPct val="0"/>
              </a:spcBef>
            </a:pPr>
            <a:r>
              <a:rPr lang="en-US" altLang="en-US" sz="1200" dirty="0">
                <a:solidFill>
                  <a:prstClr val="white"/>
                </a:solidFill>
                <a:latin typeface="Arial"/>
                <a:ea typeface="ヒラギノ角ゴ Pro W3" charset="-128"/>
              </a:rPr>
              <a:t>This CME/CNE activity is jointly provided by Penn State College of Medicine and PVI, </a:t>
            </a:r>
            <a:r>
              <a:rPr lang="en-US" altLang="en-US" sz="1200" dirty="0" err="1">
                <a:solidFill>
                  <a:prstClr val="white"/>
                </a:solidFill>
                <a:latin typeface="Arial"/>
                <a:ea typeface="ヒラギノ角ゴ Pro W3" charset="-128"/>
              </a:rPr>
              <a:t>PeerView</a:t>
            </a:r>
            <a:r>
              <a:rPr lang="en-US" altLang="en-US" sz="1200" dirty="0">
                <a:solidFill>
                  <a:prstClr val="white"/>
                </a:solidFill>
                <a:latin typeface="Arial"/>
                <a:ea typeface="ヒラギノ角ゴ Pro W3" charset="-128"/>
              </a:rPr>
              <a:t> Institute for Medical Education; this activity is also co-provided by Medical Learning Institute, Inc.</a:t>
            </a:r>
          </a:p>
          <a:p>
            <a:pPr lvl="0">
              <a:spcBef>
                <a:spcPct val="0"/>
              </a:spcBef>
            </a:pPr>
            <a:r>
              <a:rPr lang="en-US" altLang="en-US" sz="1200" dirty="0">
                <a:solidFill>
                  <a:prstClr val="white"/>
                </a:solidFill>
                <a:latin typeface="Arial"/>
                <a:ea typeface="ヒラギノ角ゴ Pro W3" charset="-128"/>
              </a:rPr>
              <a:t>This activity is supported by educational grants from Bayer HealthCare Pharmaceuticals Inc., Celgene Corporation, Gilead Sciences, Inc., and Pharmacyclics LLC, an AbbVie Company and Janssen Biotech, Inc., administered by Janssen Scientific Affairs, </a:t>
            </a:r>
            <a:r>
              <a:rPr lang="en-US" altLang="en-US" sz="1200" dirty="0" smtClean="0">
                <a:solidFill>
                  <a:prstClr val="white"/>
                </a:solidFill>
                <a:latin typeface="Arial"/>
                <a:ea typeface="ヒラギノ角ゴ Pro W3" charset="-128"/>
              </a:rPr>
              <a:t>LLC.</a:t>
            </a:r>
            <a:endParaRPr lang="en-US" altLang="en-US" sz="1200" dirty="0">
              <a:solidFill>
                <a:prstClr val="white"/>
              </a:solidFill>
              <a:latin typeface="Arial"/>
              <a:ea typeface="ヒラギノ角ゴ Pro W3" charset="-128"/>
            </a:endParaRPr>
          </a:p>
        </p:txBody>
      </p:sp>
    </p:spTree>
    <p:extLst>
      <p:ext uri="{BB962C8B-B14F-4D97-AF65-F5344CB8AC3E}">
        <p14:creationId xmlns:p14="http://schemas.microsoft.com/office/powerpoint/2010/main" val="3097567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Ibrutinib Dosing and Administration</a:t>
            </a:r>
            <a:r>
              <a:rPr lang="en-US" baseline="30000" noProof="0" dirty="0" smtClean="0"/>
              <a:t>1</a:t>
            </a:r>
            <a:endParaRPr lang="en-US" baseline="30000" noProof="0" dirty="0"/>
          </a:p>
        </p:txBody>
      </p:sp>
      <p:sp>
        <p:nvSpPr>
          <p:cNvPr id="5" name="TextBox 1"/>
          <p:cNvSpPr txBox="1">
            <a:spLocks noChangeArrowheads="1"/>
          </p:cNvSpPr>
          <p:nvPr/>
        </p:nvSpPr>
        <p:spPr bwMode="auto">
          <a:xfrm>
            <a:off x="149139" y="6436897"/>
            <a:ext cx="8655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rgbClr val="304F4D"/>
              </a:buClr>
              <a:buChar char="•"/>
              <a:defRPr sz="2400">
                <a:solidFill>
                  <a:schemeClr val="tx1"/>
                </a:solidFill>
                <a:latin typeface="Arial" pitchFamily="34" charset="0"/>
                <a:ea typeface="MS PGothic" pitchFamily="34" charset="-128"/>
              </a:defRPr>
            </a:lvl1pPr>
            <a:lvl2pPr marL="742950" indent="-285750">
              <a:spcBef>
                <a:spcPct val="20000"/>
              </a:spcBef>
              <a:buClr>
                <a:srgbClr val="304F4D"/>
              </a:buClr>
              <a:buChar char="–"/>
              <a:defRPr sz="2400">
                <a:solidFill>
                  <a:schemeClr val="tx1"/>
                </a:solidFill>
                <a:latin typeface="Arial" pitchFamily="34" charset="0"/>
                <a:ea typeface="MS PGothic" pitchFamily="34" charset="-128"/>
              </a:defRPr>
            </a:lvl2pPr>
            <a:lvl3pPr marL="1143000" indent="-228600">
              <a:spcBef>
                <a:spcPct val="20000"/>
              </a:spcBef>
              <a:buClr>
                <a:srgbClr val="304F4D"/>
              </a:buClr>
              <a:buChar char="•"/>
              <a:defRPr>
                <a:solidFill>
                  <a:schemeClr val="tx1"/>
                </a:solidFill>
                <a:latin typeface="Arial" pitchFamily="34" charset="0"/>
                <a:ea typeface="MS PGothic" pitchFamily="34" charset="-128"/>
              </a:defRPr>
            </a:lvl3pPr>
            <a:lvl4pPr marL="1600200" indent="-228600">
              <a:spcBef>
                <a:spcPct val="20000"/>
              </a:spcBef>
              <a:buClr>
                <a:srgbClr val="304F4D"/>
              </a:buClr>
              <a:buChar char="–"/>
              <a:defRPr>
                <a:solidFill>
                  <a:schemeClr val="tx1"/>
                </a:solidFill>
                <a:latin typeface="Arial" pitchFamily="34" charset="0"/>
                <a:ea typeface="MS PGothic" pitchFamily="34" charset="-128"/>
              </a:defRPr>
            </a:lvl4pPr>
            <a:lvl5pPr marL="2057400" indent="-228600">
              <a:spcBef>
                <a:spcPct val="20000"/>
              </a:spcBef>
              <a:buClr>
                <a:srgbClr val="304F4D"/>
              </a:buClr>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9pPr>
          </a:lstStyle>
          <a:p>
            <a:pPr eaLnBrk="0" hangingPunct="0">
              <a:spcBef>
                <a:spcPct val="0"/>
              </a:spcBef>
              <a:buClrTx/>
              <a:buNone/>
              <a:defRPr/>
            </a:pPr>
            <a:r>
              <a:rPr lang="en-CA" altLang="en-US" sz="800" dirty="0" smtClean="0">
                <a:ea typeface="ヒラギノ角ゴ Pro W3"/>
                <a:cs typeface="Arial" pitchFamily="34" charset="0"/>
              </a:rPr>
              <a:t>1. Imbruvica </a:t>
            </a:r>
            <a:r>
              <a:rPr lang="en-CA" altLang="en-US" sz="800" dirty="0">
                <a:ea typeface="ヒラギノ角ゴ Pro W3"/>
                <a:cs typeface="Arial" pitchFamily="34" charset="0"/>
              </a:rPr>
              <a:t>(ibrutinib) capsules. Prescribing Information. </a:t>
            </a:r>
            <a:r>
              <a:rPr lang="en-US" sz="800" dirty="0"/>
              <a:t>www.imbruvica.com/docs/librariesprovider7/default-document-library/prescribing-information.pdf. </a:t>
            </a:r>
            <a:r>
              <a:rPr lang="en-US" sz="800" dirty="0" smtClean="0"/>
              <a:t/>
            </a:r>
            <a:br>
              <a:rPr lang="en-US" sz="800" dirty="0" smtClean="0"/>
            </a:br>
            <a:r>
              <a:rPr lang="en-CA" sz="800" dirty="0" smtClean="0">
                <a:cs typeface="Arial" pitchFamily="34" charset="0"/>
              </a:rPr>
              <a:t>Accessed March 30, 2019.</a:t>
            </a:r>
            <a:endParaRPr lang="en-US" sz="800" dirty="0"/>
          </a:p>
        </p:txBody>
      </p:sp>
      <p:graphicFrame>
        <p:nvGraphicFramePr>
          <p:cNvPr id="10" name="Table 9"/>
          <p:cNvGraphicFramePr>
            <a:graphicFrameLocks noGrp="1"/>
          </p:cNvGraphicFramePr>
          <p:nvPr>
            <p:extLst>
              <p:ext uri="{D42A27DB-BD31-4B8C-83A1-F6EECF244321}">
                <p14:modId xmlns:p14="http://schemas.microsoft.com/office/powerpoint/2010/main" val="3688756521"/>
              </p:ext>
            </p:extLst>
          </p:nvPr>
        </p:nvGraphicFramePr>
        <p:xfrm>
          <a:off x="431515" y="1222342"/>
          <a:ext cx="8372674" cy="2350917"/>
        </p:xfrm>
        <a:graphic>
          <a:graphicData uri="http://schemas.openxmlformats.org/drawingml/2006/table">
            <a:tbl>
              <a:tblPr firstRow="1" bandRow="1">
                <a:tableStyleId>{5C22544A-7EE6-4342-B048-85BDC9FD1C3A}</a:tableStyleId>
              </a:tblPr>
              <a:tblGrid>
                <a:gridCol w="8372674"/>
              </a:tblGrid>
              <a:tr h="400197">
                <a:tc>
                  <a:txBody>
                    <a:bodyPr/>
                    <a:lstStyle/>
                    <a:p>
                      <a:pPr algn="ctr"/>
                      <a:r>
                        <a:rPr lang="en-US" sz="1600" dirty="0" smtClean="0"/>
                        <a:t>Dosing for CLL Differs From MCL</a:t>
                      </a:r>
                      <a:endParaRPr lang="en-US" sz="1600" dirty="0"/>
                    </a:p>
                  </a:txBody>
                  <a:tcPr marT="60960" marB="60960" anchor="ctr"/>
                </a:tc>
              </a:tr>
              <a:tr h="1085466">
                <a:tc>
                  <a:txBody>
                    <a:bodyPr/>
                    <a:lstStyle/>
                    <a:p>
                      <a:pPr marL="285750" indent="-285750" algn="l">
                        <a:buFont typeface="Arial" panose="020B0604020202020204" pitchFamily="34" charset="0"/>
                        <a:buChar char="•"/>
                      </a:pPr>
                      <a:r>
                        <a:rPr lang="en-US" sz="1600" dirty="0" smtClean="0"/>
                        <a:t>CLL</a:t>
                      </a:r>
                    </a:p>
                    <a:p>
                      <a:pPr marL="742950" lvl="1" indent="-285750" algn="l">
                        <a:buFont typeface="Arial" panose="020B0604020202020204" pitchFamily="34" charset="0"/>
                        <a:buChar char="–"/>
                      </a:pPr>
                      <a:r>
                        <a:rPr lang="en-US" sz="1600" dirty="0" smtClean="0"/>
                        <a:t>420 mg by mouth once daily (as single</a:t>
                      </a:r>
                      <a:r>
                        <a:rPr lang="en-US" sz="1600" baseline="0" dirty="0" smtClean="0"/>
                        <a:t> agent or combined with BR or obinutuzumab)</a:t>
                      </a:r>
                    </a:p>
                    <a:p>
                      <a:pPr marL="742950" lvl="1" indent="-285750" algn="l">
                        <a:buFont typeface="Arial" panose="020B0604020202020204" pitchFamily="34" charset="0"/>
                        <a:buChar char="–"/>
                      </a:pPr>
                      <a:r>
                        <a:rPr lang="en-US" sz="1600" baseline="0" dirty="0" smtClean="0"/>
                        <a:t>Administer ibrutinib before rituximab or obinutuzumab when given on the same day</a:t>
                      </a:r>
                      <a:endParaRPr lang="en-US" sz="1600" dirty="0" smtClean="0"/>
                    </a:p>
                  </a:txBody>
                  <a:tcPr marT="60960" marB="60960" anchor="ctr"/>
                </a:tc>
              </a:tr>
              <a:tr h="559180">
                <a:tc>
                  <a:txBody>
                    <a:bodyPr/>
                    <a:lstStyle/>
                    <a:p>
                      <a:pPr marL="285750" indent="-285750" algn="l">
                        <a:buFont typeface="Arial" panose="020B0604020202020204" pitchFamily="34" charset="0"/>
                        <a:buChar char="•"/>
                      </a:pPr>
                      <a:r>
                        <a:rPr lang="en-US" sz="1600" dirty="0" smtClean="0"/>
                        <a:t>MCL</a:t>
                      </a:r>
                    </a:p>
                    <a:p>
                      <a:pPr marL="742950" lvl="1" indent="-285750" algn="l">
                        <a:buFont typeface="Arial" panose="020B0604020202020204" pitchFamily="34" charset="0"/>
                        <a:buChar char="–"/>
                      </a:pPr>
                      <a:r>
                        <a:rPr lang="en-US" sz="1600" dirty="0" smtClean="0"/>
                        <a:t>560 mg by mouth once daily</a:t>
                      </a:r>
                    </a:p>
                  </a:txBody>
                  <a:tcPr marT="60960" marB="6096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47036225"/>
              </p:ext>
            </p:extLst>
          </p:nvPr>
        </p:nvGraphicFramePr>
        <p:xfrm>
          <a:off x="431515" y="3649020"/>
          <a:ext cx="8375904" cy="1347893"/>
        </p:xfrm>
        <a:graphic>
          <a:graphicData uri="http://schemas.openxmlformats.org/drawingml/2006/table">
            <a:tbl>
              <a:tblPr firstRow="1" bandRow="1">
                <a:tableStyleId>{5C22544A-7EE6-4342-B048-85BDC9FD1C3A}</a:tableStyleId>
              </a:tblPr>
              <a:tblGrid>
                <a:gridCol w="8375904"/>
              </a:tblGrid>
              <a:tr h="494453">
                <a:tc>
                  <a:txBody>
                    <a:bodyPr/>
                    <a:lstStyle/>
                    <a:p>
                      <a:pPr algn="ctr"/>
                      <a:r>
                        <a:rPr lang="en-US" sz="1600" dirty="0" smtClean="0"/>
                        <a:t>Administration Issues</a:t>
                      </a:r>
                      <a:endParaRPr lang="en-US" sz="1600" dirty="0"/>
                    </a:p>
                  </a:txBody>
                  <a:tcPr marT="60960" marB="60960" anchor="ctr"/>
                </a:tc>
              </a:tr>
              <a:tr h="690880">
                <a:tc>
                  <a:txBody>
                    <a:bodyPr/>
                    <a:lstStyle/>
                    <a:p>
                      <a:pPr marL="285750" indent="-285750" algn="l">
                        <a:buFont typeface="Arial" panose="020B0604020202020204" pitchFamily="34" charset="0"/>
                        <a:buChar char="•"/>
                      </a:pPr>
                      <a:r>
                        <a:rPr lang="en-US" sz="1600" dirty="0" smtClean="0"/>
                        <a:t>Administer at approximately the same time each day with a full glass of water</a:t>
                      </a:r>
                    </a:p>
                    <a:p>
                      <a:pPr marL="285750" indent="-285750" algn="l">
                        <a:buFont typeface="Arial" panose="020B0604020202020204" pitchFamily="34" charset="0"/>
                        <a:buChar char="•"/>
                      </a:pPr>
                      <a:r>
                        <a:rPr lang="en-US" sz="1600" dirty="0" smtClean="0"/>
                        <a:t>If administered with CYP3A inhibitors, consult prescribing information for dose modifications</a:t>
                      </a:r>
                    </a:p>
                  </a:txBody>
                  <a:tcPr marT="60960" marB="6096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70702536"/>
              </p:ext>
            </p:extLst>
          </p:nvPr>
        </p:nvGraphicFramePr>
        <p:xfrm>
          <a:off x="431515" y="5072674"/>
          <a:ext cx="8375904" cy="1185333"/>
        </p:xfrm>
        <a:graphic>
          <a:graphicData uri="http://schemas.openxmlformats.org/drawingml/2006/table">
            <a:tbl>
              <a:tblPr firstRow="1" bandRow="1">
                <a:tableStyleId>{5C22544A-7EE6-4342-B048-85BDC9FD1C3A}</a:tableStyleId>
              </a:tblPr>
              <a:tblGrid>
                <a:gridCol w="8375904"/>
              </a:tblGrid>
              <a:tr h="494453">
                <a:tc>
                  <a:txBody>
                    <a:bodyPr/>
                    <a:lstStyle/>
                    <a:p>
                      <a:pPr algn="ctr"/>
                      <a:r>
                        <a:rPr lang="en-US" sz="1600" dirty="0" smtClean="0"/>
                        <a:t>Dose Reductions</a:t>
                      </a:r>
                      <a:endParaRPr lang="en-US" sz="1600" dirty="0"/>
                    </a:p>
                  </a:txBody>
                  <a:tcPr marT="60960" marB="60960" anchor="ctr"/>
                </a:tc>
              </a:tr>
              <a:tr h="690880">
                <a:tc>
                  <a:txBody>
                    <a:bodyPr/>
                    <a:lstStyle/>
                    <a:p>
                      <a:pPr marL="285750" indent="-285750" algn="l">
                        <a:buFont typeface="Arial" panose="020B0604020202020204" pitchFamily="34" charset="0"/>
                        <a:buChar char="•"/>
                      </a:pPr>
                      <a:r>
                        <a:rPr lang="en-US" sz="1600" dirty="0" smtClean="0"/>
                        <a:t>Reduce dose to 140 mg once daily for mild hepatic impairment</a:t>
                      </a:r>
                      <a:r>
                        <a:rPr lang="en-US" sz="1600" baseline="0" dirty="0" smtClean="0"/>
                        <a:t> and to 70 mg once daily for moderate hepatic impairment</a:t>
                      </a:r>
                      <a:endParaRPr lang="en-US" sz="1600" dirty="0" smtClean="0"/>
                    </a:p>
                  </a:txBody>
                  <a:tcPr marT="60960" marB="60960" anchor="ctr"/>
                </a:tc>
              </a:tr>
            </a:tbl>
          </a:graphicData>
        </a:graphic>
      </p:graphicFrame>
    </p:spTree>
    <p:extLst>
      <p:ext uri="{BB962C8B-B14F-4D97-AF65-F5344CB8AC3E}">
        <p14:creationId xmlns:p14="http://schemas.microsoft.com/office/powerpoint/2010/main" val="3196059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Acalabrutinib Dosing and Administration</a:t>
            </a:r>
            <a:r>
              <a:rPr lang="en-US" baseline="30000" dirty="0"/>
              <a:t>1</a:t>
            </a:r>
            <a:endParaRPr lang="en-US" noProof="0" dirty="0"/>
          </a:p>
        </p:txBody>
      </p:sp>
      <p:graphicFrame>
        <p:nvGraphicFramePr>
          <p:cNvPr id="9" name="Table 8"/>
          <p:cNvGraphicFramePr>
            <a:graphicFrameLocks noGrp="1"/>
          </p:cNvGraphicFramePr>
          <p:nvPr>
            <p:extLst>
              <p:ext uri="{D42A27DB-BD31-4B8C-83A1-F6EECF244321}">
                <p14:modId xmlns:p14="http://schemas.microsoft.com/office/powerpoint/2010/main" val="3245417072"/>
              </p:ext>
            </p:extLst>
          </p:nvPr>
        </p:nvGraphicFramePr>
        <p:xfrm>
          <a:off x="690339" y="1196898"/>
          <a:ext cx="7869461" cy="1584960"/>
        </p:xfrm>
        <a:graphic>
          <a:graphicData uri="http://schemas.openxmlformats.org/drawingml/2006/table">
            <a:tbl>
              <a:tblPr firstRow="1" bandRow="1">
                <a:tableStyleId>{5C22544A-7EE6-4342-B048-85BDC9FD1C3A}</a:tableStyleId>
              </a:tblPr>
              <a:tblGrid>
                <a:gridCol w="7869461"/>
              </a:tblGrid>
              <a:tr h="242366">
                <a:tc>
                  <a:txBody>
                    <a:bodyPr/>
                    <a:lstStyle/>
                    <a:p>
                      <a:pPr algn="ctr"/>
                      <a:r>
                        <a:rPr lang="en-US" sz="1600" dirty="0" smtClean="0"/>
                        <a:t>Approved Dosing in MCL and Dose Studied in CLL</a:t>
                      </a:r>
                      <a:endParaRPr lang="en-US" sz="1600" dirty="0"/>
                    </a:p>
                  </a:txBody>
                  <a:tcPr marT="60960" marB="60960" anchor="ctr"/>
                </a:tc>
              </a:tr>
              <a:tr h="374566">
                <a:tc>
                  <a:txBody>
                    <a:bodyPr/>
                    <a:lstStyle/>
                    <a:p>
                      <a:pPr marL="285750" indent="-285750" algn="l">
                        <a:buFont typeface="Arial" panose="020B0604020202020204" pitchFamily="34" charset="0"/>
                        <a:buChar char="•"/>
                      </a:pPr>
                      <a:r>
                        <a:rPr lang="en-US" sz="1600" dirty="0" smtClean="0"/>
                        <a:t>MCL</a:t>
                      </a:r>
                    </a:p>
                    <a:p>
                      <a:pPr marL="742950" lvl="1" indent="-285750" algn="l">
                        <a:buFont typeface="Arial" panose="020B0604020202020204" pitchFamily="34" charset="0"/>
                        <a:buChar char="–"/>
                      </a:pPr>
                      <a:r>
                        <a:rPr lang="en-US" sz="1600" dirty="0" smtClean="0"/>
                        <a:t>100 mg by mouth every 12 hours</a:t>
                      </a:r>
                    </a:p>
                  </a:txBody>
                  <a:tcPr marT="60960" marB="60960" anchor="ctr"/>
                </a:tc>
              </a:tr>
              <a:tr h="374566">
                <a:tc>
                  <a:txBody>
                    <a:bodyPr/>
                    <a:lstStyle/>
                    <a:p>
                      <a:pPr marL="285750" indent="-285750" algn="l">
                        <a:buFont typeface="Arial" panose="020B0604020202020204" pitchFamily="34" charset="0"/>
                        <a:buChar char="•"/>
                      </a:pPr>
                      <a:r>
                        <a:rPr lang="en-US" sz="1600" dirty="0" smtClean="0"/>
                        <a:t>CLL</a:t>
                      </a:r>
                    </a:p>
                    <a:p>
                      <a:pPr marL="742950" lvl="1" indent="-285750" algn="l">
                        <a:buFont typeface="Arial" panose="020B0604020202020204" pitchFamily="34" charset="0"/>
                        <a:buChar char="–"/>
                      </a:pPr>
                      <a:r>
                        <a:rPr lang="en-US" sz="1600" dirty="0" smtClean="0"/>
                        <a:t>100 mg twice a day and 200 mg every day, tested in clinical trials</a:t>
                      </a:r>
                    </a:p>
                  </a:txBody>
                  <a:tcPr marT="60960" marB="6096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16651387"/>
              </p:ext>
            </p:extLst>
          </p:nvPr>
        </p:nvGraphicFramePr>
        <p:xfrm>
          <a:off x="690339" y="2869436"/>
          <a:ext cx="7856761" cy="1219200"/>
        </p:xfrm>
        <a:graphic>
          <a:graphicData uri="http://schemas.openxmlformats.org/drawingml/2006/table">
            <a:tbl>
              <a:tblPr firstRow="1" bandRow="1">
                <a:tableStyleId>{5C22544A-7EE6-4342-B048-85BDC9FD1C3A}</a:tableStyleId>
              </a:tblPr>
              <a:tblGrid>
                <a:gridCol w="7856761"/>
              </a:tblGrid>
              <a:tr h="274944">
                <a:tc>
                  <a:txBody>
                    <a:bodyPr/>
                    <a:lstStyle/>
                    <a:p>
                      <a:pPr algn="ctr"/>
                      <a:r>
                        <a:rPr lang="en-US" sz="1600" dirty="0" smtClean="0"/>
                        <a:t>Administration Issues</a:t>
                      </a:r>
                      <a:endParaRPr lang="en-US" sz="1600" dirty="0"/>
                    </a:p>
                  </a:txBody>
                  <a:tcPr marT="60960" marB="60960" anchor="ctr"/>
                </a:tc>
              </a:tr>
              <a:tr h="599879">
                <a:tc>
                  <a:txBody>
                    <a:bodyPr/>
                    <a:lstStyle/>
                    <a:p>
                      <a:pPr marL="285750" indent="-285750" algn="l">
                        <a:buFont typeface="Arial" panose="020B0604020202020204" pitchFamily="34" charset="0"/>
                        <a:buChar char="•"/>
                      </a:pPr>
                      <a:r>
                        <a:rPr lang="en-US" sz="1600" dirty="0" smtClean="0"/>
                        <a:t>Administer with a full glass of water with or without food</a:t>
                      </a:r>
                    </a:p>
                    <a:p>
                      <a:pPr marL="285750" indent="-285750" algn="l">
                        <a:buFont typeface="Arial" panose="020B0604020202020204" pitchFamily="34" charset="0"/>
                        <a:buChar char="•"/>
                      </a:pPr>
                      <a:r>
                        <a:rPr lang="en-US" sz="1600" dirty="0" smtClean="0"/>
                        <a:t>If a dose is missed by more than 3 hours, it should be skipped</a:t>
                      </a:r>
                      <a:r>
                        <a:rPr lang="en-US" sz="1600" baseline="0" dirty="0" smtClean="0"/>
                        <a:t> with next dose taken on regular schedule</a:t>
                      </a:r>
                      <a:endParaRPr lang="en-US" sz="1600" dirty="0" smtClean="0"/>
                    </a:p>
                  </a:txBody>
                  <a:tcPr marT="60960" marB="6096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36245837"/>
              </p:ext>
            </p:extLst>
          </p:nvPr>
        </p:nvGraphicFramePr>
        <p:xfrm>
          <a:off x="690339" y="4176214"/>
          <a:ext cx="7869461" cy="1706880"/>
        </p:xfrm>
        <a:graphic>
          <a:graphicData uri="http://schemas.openxmlformats.org/drawingml/2006/table">
            <a:tbl>
              <a:tblPr firstRow="1" bandRow="1">
                <a:tableStyleId>{5C22544A-7EE6-4342-B048-85BDC9FD1C3A}</a:tableStyleId>
              </a:tblPr>
              <a:tblGrid>
                <a:gridCol w="7869461"/>
              </a:tblGrid>
              <a:tr h="447040">
                <a:tc>
                  <a:txBody>
                    <a:bodyPr/>
                    <a:lstStyle/>
                    <a:p>
                      <a:pPr algn="ctr"/>
                      <a:r>
                        <a:rPr lang="en-US" sz="1600" dirty="0" smtClean="0"/>
                        <a:t>Dose Reductions</a:t>
                      </a:r>
                      <a:endParaRPr lang="en-US" sz="1600" dirty="0"/>
                    </a:p>
                  </a:txBody>
                  <a:tcPr marT="60960" marB="60960" anchor="ctr"/>
                </a:tc>
              </a:tr>
              <a:tr h="1259840">
                <a:tc>
                  <a:txBody>
                    <a:bodyPr/>
                    <a:lstStyle/>
                    <a:p>
                      <a:pPr marL="285750" indent="-285750" algn="l">
                        <a:buFont typeface="Arial" panose="020B0604020202020204" pitchFamily="34" charset="0"/>
                        <a:buChar char="•"/>
                      </a:pPr>
                      <a:r>
                        <a:rPr lang="en-US" sz="1600" dirty="0" smtClean="0"/>
                        <a:t>Avoid concomitant use with strong CYP3A inhibitors; if moderate CYP3A inhibitor,</a:t>
                      </a:r>
                      <a:r>
                        <a:rPr lang="en-US" sz="1600" baseline="0" dirty="0" smtClean="0"/>
                        <a:t> dose is 100 mg once daily</a:t>
                      </a:r>
                    </a:p>
                    <a:p>
                      <a:pPr marL="285750" indent="-285750" algn="l">
                        <a:buFont typeface="Arial" panose="020B0604020202020204" pitchFamily="34" charset="0"/>
                        <a:buChar char="•"/>
                      </a:pPr>
                      <a:r>
                        <a:rPr lang="en-US" sz="1600" baseline="0" dirty="0" smtClean="0"/>
                        <a:t>Avoid concomitant use with PPIs; take dose 2 hours before H2 receptor antagonist and antacids</a:t>
                      </a:r>
                      <a:endParaRPr lang="en-US" sz="1600" dirty="0" smtClean="0"/>
                    </a:p>
                  </a:txBody>
                  <a:tcPr marT="60960" marB="60960" anchor="ctr"/>
                </a:tc>
              </a:tr>
            </a:tbl>
          </a:graphicData>
        </a:graphic>
      </p:graphicFrame>
      <p:sp>
        <p:nvSpPr>
          <p:cNvPr id="8" name="TextBox 1"/>
          <p:cNvSpPr txBox="1">
            <a:spLocks noChangeArrowheads="1"/>
          </p:cNvSpPr>
          <p:nvPr/>
        </p:nvSpPr>
        <p:spPr bwMode="auto">
          <a:xfrm>
            <a:off x="149139" y="6436897"/>
            <a:ext cx="8655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rgbClr val="304F4D"/>
              </a:buClr>
              <a:buChar char="•"/>
              <a:defRPr sz="2400">
                <a:solidFill>
                  <a:schemeClr val="tx1"/>
                </a:solidFill>
                <a:latin typeface="Arial" pitchFamily="34" charset="0"/>
                <a:ea typeface="MS PGothic" pitchFamily="34" charset="-128"/>
              </a:defRPr>
            </a:lvl1pPr>
            <a:lvl2pPr marL="742950" indent="-285750">
              <a:spcBef>
                <a:spcPct val="20000"/>
              </a:spcBef>
              <a:buClr>
                <a:srgbClr val="304F4D"/>
              </a:buClr>
              <a:buChar char="–"/>
              <a:defRPr sz="2400">
                <a:solidFill>
                  <a:schemeClr val="tx1"/>
                </a:solidFill>
                <a:latin typeface="Arial" pitchFamily="34" charset="0"/>
                <a:ea typeface="MS PGothic" pitchFamily="34" charset="-128"/>
              </a:defRPr>
            </a:lvl2pPr>
            <a:lvl3pPr marL="1143000" indent="-228600">
              <a:spcBef>
                <a:spcPct val="20000"/>
              </a:spcBef>
              <a:buClr>
                <a:srgbClr val="304F4D"/>
              </a:buClr>
              <a:buChar char="•"/>
              <a:defRPr>
                <a:solidFill>
                  <a:schemeClr val="tx1"/>
                </a:solidFill>
                <a:latin typeface="Arial" pitchFamily="34" charset="0"/>
                <a:ea typeface="MS PGothic" pitchFamily="34" charset="-128"/>
              </a:defRPr>
            </a:lvl3pPr>
            <a:lvl4pPr marL="1600200" indent="-228600">
              <a:spcBef>
                <a:spcPct val="20000"/>
              </a:spcBef>
              <a:buClr>
                <a:srgbClr val="304F4D"/>
              </a:buClr>
              <a:buChar char="–"/>
              <a:defRPr>
                <a:solidFill>
                  <a:schemeClr val="tx1"/>
                </a:solidFill>
                <a:latin typeface="Arial" pitchFamily="34" charset="0"/>
                <a:ea typeface="MS PGothic" pitchFamily="34" charset="-128"/>
              </a:defRPr>
            </a:lvl4pPr>
            <a:lvl5pPr marL="2057400" indent="-228600">
              <a:spcBef>
                <a:spcPct val="20000"/>
              </a:spcBef>
              <a:buClr>
                <a:srgbClr val="304F4D"/>
              </a:buClr>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9pPr>
          </a:lstStyle>
          <a:p>
            <a:pPr eaLnBrk="0" hangingPunct="0">
              <a:spcBef>
                <a:spcPct val="0"/>
              </a:spcBef>
              <a:buClrTx/>
              <a:buNone/>
              <a:defRPr/>
            </a:pPr>
            <a:r>
              <a:rPr lang="en-CA" altLang="en-US" sz="800" dirty="0" smtClean="0">
                <a:ea typeface="ヒラギノ角ゴ Pro W3"/>
                <a:cs typeface="Arial" pitchFamily="34" charset="0"/>
              </a:rPr>
              <a:t>1. Imbruvica </a:t>
            </a:r>
            <a:r>
              <a:rPr lang="en-CA" altLang="en-US" sz="800" dirty="0">
                <a:ea typeface="ヒラギノ角ゴ Pro W3"/>
                <a:cs typeface="Arial" pitchFamily="34" charset="0"/>
              </a:rPr>
              <a:t>(ibrutinib) capsules. Prescribing Information. </a:t>
            </a:r>
            <a:r>
              <a:rPr lang="en-US" sz="800" dirty="0"/>
              <a:t>www.imbruvica.com/docs/librariesprovider7/default-document-library/prescribing-information.pdf. </a:t>
            </a:r>
            <a:r>
              <a:rPr lang="en-US" sz="800" dirty="0" smtClean="0"/>
              <a:t/>
            </a:r>
            <a:br>
              <a:rPr lang="en-US" sz="800" dirty="0" smtClean="0"/>
            </a:br>
            <a:r>
              <a:rPr lang="en-CA" sz="800" dirty="0" smtClean="0">
                <a:cs typeface="Arial" pitchFamily="34" charset="0"/>
              </a:rPr>
              <a:t>Accessed March 30, 2019.</a:t>
            </a:r>
            <a:endParaRPr lang="en-US" sz="800" dirty="0"/>
          </a:p>
        </p:txBody>
      </p:sp>
    </p:spTree>
    <p:extLst>
      <p:ext uri="{BB962C8B-B14F-4D97-AF65-F5344CB8AC3E}">
        <p14:creationId xmlns:p14="http://schemas.microsoft.com/office/powerpoint/2010/main" val="1523717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idx="1"/>
          </p:nvPr>
        </p:nvSpPr>
        <p:spPr>
          <a:xfrm>
            <a:off x="132146" y="1227703"/>
            <a:ext cx="7707036" cy="4830763"/>
          </a:xfrm>
        </p:spPr>
        <p:txBody>
          <a:bodyPr>
            <a:noAutofit/>
          </a:bodyPr>
          <a:lstStyle/>
          <a:p>
            <a:pPr marL="0" indent="0" fontAlgn="t">
              <a:buNone/>
            </a:pPr>
            <a:r>
              <a:rPr lang="en-US" sz="1800" b="1" dirty="0"/>
              <a:t>Ibrutinib</a:t>
            </a:r>
            <a:endParaRPr lang="en-US" sz="1800" dirty="0"/>
          </a:p>
          <a:p>
            <a:pPr fontAlgn="t">
              <a:buClr>
                <a:schemeClr val="accent1"/>
              </a:buClr>
            </a:pPr>
            <a:r>
              <a:rPr lang="en-US" sz="1800" dirty="0"/>
              <a:t>Grade &gt;2 bleeding noted, monitoring recommended</a:t>
            </a:r>
          </a:p>
          <a:p>
            <a:pPr lvl="1" fontAlgn="t">
              <a:buClr>
                <a:schemeClr val="accent1"/>
              </a:buClr>
            </a:pPr>
            <a:r>
              <a:rPr lang="en-US" sz="1800" dirty="0"/>
              <a:t>Consider risks/benefits in patients on </a:t>
            </a:r>
            <a:r>
              <a:rPr lang="en-US" sz="1800" dirty="0" smtClean="0"/>
              <a:t>anticoagulant</a:t>
            </a:r>
            <a:br>
              <a:rPr lang="en-US" sz="1800" dirty="0" smtClean="0"/>
            </a:br>
            <a:r>
              <a:rPr lang="en-US" sz="1800" dirty="0" smtClean="0"/>
              <a:t>therapy</a:t>
            </a:r>
            <a:endParaRPr lang="en-US" sz="1800" dirty="0"/>
          </a:p>
          <a:p>
            <a:pPr fontAlgn="t">
              <a:buClr>
                <a:schemeClr val="accent1"/>
              </a:buClr>
            </a:pPr>
            <a:r>
              <a:rPr lang="en-US" sz="1800" dirty="0"/>
              <a:t>Monitor for fever and infections and </a:t>
            </a:r>
            <a:r>
              <a:rPr lang="en-US" sz="1800" dirty="0" smtClean="0"/>
              <a:t>eval</a:t>
            </a:r>
            <a:r>
              <a:rPr lang="en-US" sz="1800" dirty="0"/>
              <a:t>u</a:t>
            </a:r>
            <a:r>
              <a:rPr lang="en-US" sz="1800" dirty="0" smtClean="0"/>
              <a:t>ate promptly</a:t>
            </a:r>
          </a:p>
          <a:p>
            <a:pPr marL="0" indent="0" fontAlgn="t">
              <a:buClr>
                <a:schemeClr val="accent1"/>
              </a:buClr>
              <a:buNone/>
            </a:pPr>
            <a:r>
              <a:rPr lang="en-US" sz="1800" b="1" dirty="0" smtClean="0"/>
              <a:t/>
            </a:r>
            <a:br>
              <a:rPr lang="en-US" sz="1800" b="1" dirty="0" smtClean="0"/>
            </a:br>
            <a:r>
              <a:rPr lang="en-US" sz="1800" b="1" dirty="0" smtClean="0"/>
              <a:t>Acalabrutinib</a:t>
            </a:r>
            <a:endParaRPr lang="en-US" sz="1800" b="1" dirty="0"/>
          </a:p>
          <a:p>
            <a:pPr fontAlgn="t">
              <a:buClr>
                <a:schemeClr val="accent1"/>
              </a:buClr>
            </a:pPr>
            <a:r>
              <a:rPr lang="en-US" sz="1800" dirty="0"/>
              <a:t>Grade ≥3 bleeding events noted; may further increase the risk of hemorrhage in patients receiving antiplatelet or anticoagulant </a:t>
            </a:r>
            <a:r>
              <a:rPr lang="en-US" sz="1800" dirty="0" smtClean="0"/>
              <a:t>therapies; </a:t>
            </a:r>
            <a:r>
              <a:rPr lang="en-US" sz="1800" dirty="0"/>
              <a:t>monitor for bleeding</a:t>
            </a:r>
          </a:p>
          <a:p>
            <a:pPr fontAlgn="t">
              <a:buClr>
                <a:schemeClr val="accent1"/>
              </a:buClr>
            </a:pPr>
            <a:r>
              <a:rPr lang="en-US" sz="1800" dirty="0"/>
              <a:t>Monitor for infection and treat as </a:t>
            </a:r>
            <a:r>
              <a:rPr lang="en-US" sz="1800" dirty="0" smtClean="0"/>
              <a:t>appropriate</a:t>
            </a:r>
            <a:r>
              <a:rPr lang="en-US" sz="1800" dirty="0"/>
              <a:t>; consider prophylaxis in patients at increased risk for opportunistic infections</a:t>
            </a:r>
          </a:p>
          <a:p>
            <a:pPr fontAlgn="t">
              <a:buClr>
                <a:schemeClr val="accent1"/>
              </a:buClr>
            </a:pPr>
            <a:r>
              <a:rPr lang="en-US" sz="1800" dirty="0"/>
              <a:t>Monitor for atrial fibrillation and atrial </a:t>
            </a:r>
            <a:r>
              <a:rPr lang="en-US" sz="1800" dirty="0" smtClean="0"/>
              <a:t>flutter, </a:t>
            </a:r>
            <a:r>
              <a:rPr lang="en-US" sz="1800" dirty="0"/>
              <a:t>manage as appropriate</a:t>
            </a:r>
          </a:p>
          <a:p>
            <a:pPr fontAlgn="t">
              <a:buClr>
                <a:schemeClr val="accent1"/>
              </a:buClr>
            </a:pPr>
            <a:r>
              <a:rPr lang="en-US" sz="1800" dirty="0"/>
              <a:t>Protection from sun exposure is advised</a:t>
            </a:r>
          </a:p>
        </p:txBody>
      </p:sp>
      <p:sp>
        <p:nvSpPr>
          <p:cNvPr id="3891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r>
              <a:rPr lang="en-US" altLang="en-US" dirty="0" smtClean="0"/>
              <a:t>Adverse Event Monitoring and Management </a:t>
            </a:r>
            <a:br>
              <a:rPr lang="en-US" altLang="en-US" dirty="0" smtClean="0"/>
            </a:br>
            <a:r>
              <a:rPr lang="en-US" altLang="en-US" dirty="0" smtClean="0"/>
              <a:t>During Use of BTK Inhibitors</a:t>
            </a:r>
            <a:r>
              <a:rPr lang="en-US" altLang="en-US" baseline="30000" dirty="0" smtClean="0"/>
              <a:t>1-3</a:t>
            </a:r>
          </a:p>
        </p:txBody>
      </p:sp>
      <p:sp>
        <p:nvSpPr>
          <p:cNvPr id="15" name="Content Placeholder 5"/>
          <p:cNvSpPr txBox="1">
            <a:spLocks/>
          </p:cNvSpPr>
          <p:nvPr/>
        </p:nvSpPr>
        <p:spPr>
          <a:xfrm>
            <a:off x="6511174" y="1219200"/>
            <a:ext cx="2307772" cy="2423885"/>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342900" indent="-3429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2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
                <a:schemeClr val="tx2"/>
              </a:buClr>
              <a:buSzPct val="70000"/>
              <a:buFont typeface="Wingdings" panose="05000000000000000000" pitchFamily="2" charset="2"/>
              <a:buChar char="Ø"/>
              <a:tabLst/>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400"/>
              </a:spcAft>
              <a:buNone/>
              <a:defRPr/>
            </a:pPr>
            <a:r>
              <a:rPr lang="en-US" altLang="en-US" sz="1600" b="1" dirty="0" smtClean="0">
                <a:solidFill>
                  <a:schemeClr val="bg1"/>
                </a:solidFill>
              </a:rPr>
              <a:t>BCR inhibitors overall: watch for transient lymphocytosis</a:t>
            </a:r>
          </a:p>
        </p:txBody>
      </p:sp>
      <p:sp>
        <p:nvSpPr>
          <p:cNvPr id="4" name="Footer Placeholder 3"/>
          <p:cNvSpPr>
            <a:spLocks noGrp="1"/>
          </p:cNvSpPr>
          <p:nvPr>
            <p:ph type="ftr" sz="quarter" idx="13"/>
          </p:nvPr>
        </p:nvSpPr>
        <p:spPr>
          <a:xfrm>
            <a:off x="183941" y="6394856"/>
            <a:ext cx="7772400" cy="323849"/>
          </a:xfrm>
        </p:spPr>
        <p:txBody>
          <a:bodyPr/>
          <a:lstStyle/>
          <a:p>
            <a:r>
              <a:rPr lang="en-US" dirty="0" smtClean="0"/>
              <a:t>1. </a:t>
            </a:r>
            <a:r>
              <a:rPr lang="en-US" dirty="0">
                <a:solidFill>
                  <a:srgbClr val="000000"/>
                </a:solidFill>
              </a:rPr>
              <a:t>National Comprehensive Cancer Network (NCCN) Clinical Practice Guidelines in Oncology. B-Cell Lymphomas. Version 1.2019</a:t>
            </a:r>
            <a:r>
              <a:rPr lang="en-US" dirty="0" smtClean="0">
                <a:solidFill>
                  <a:srgbClr val="000000"/>
                </a:solidFill>
              </a:rPr>
              <a:t>.</a:t>
            </a:r>
            <a:r>
              <a:rPr lang="en-US" dirty="0" smtClean="0"/>
              <a:t> 2</a:t>
            </a:r>
            <a:r>
              <a:rPr lang="en-US" dirty="0"/>
              <a:t>. </a:t>
            </a:r>
            <a:r>
              <a:rPr lang="en-CA" altLang="en-US" dirty="0">
                <a:ea typeface="ヒラギノ角ゴ Pro W3"/>
                <a:cs typeface="Arial" pitchFamily="34" charset="0"/>
              </a:rPr>
              <a:t>Imbruvica (ibrutinib) capsules. Prescribing Information. </a:t>
            </a:r>
            <a:r>
              <a:rPr lang="en-US" dirty="0" smtClean="0"/>
              <a:t>www.imbruvica.com/docs/librariesprovider7/default-document-library/prescribing-information.pdf. Accessed March 28, 2019. </a:t>
            </a:r>
            <a:br>
              <a:rPr lang="en-US" dirty="0" smtClean="0"/>
            </a:br>
            <a:r>
              <a:rPr lang="en-US" dirty="0" smtClean="0"/>
              <a:t>3.</a:t>
            </a:r>
            <a:r>
              <a:rPr lang="en-CA" altLang="en-US" dirty="0">
                <a:ea typeface="ヒラギノ角ゴ Pro W3"/>
                <a:cs typeface="Arial" pitchFamily="34" charset="0"/>
              </a:rPr>
              <a:t> </a:t>
            </a:r>
            <a:r>
              <a:rPr lang="en-CA" altLang="en-US" dirty="0" err="1">
                <a:ea typeface="ヒラギノ角ゴ Pro W3"/>
                <a:cs typeface="Arial" pitchFamily="34" charset="0"/>
              </a:rPr>
              <a:t>Calquence</a:t>
            </a:r>
            <a:r>
              <a:rPr lang="en-CA" altLang="en-US" dirty="0">
                <a:ea typeface="ヒラギノ角ゴ Pro W3"/>
                <a:cs typeface="Arial" pitchFamily="34" charset="0"/>
              </a:rPr>
              <a:t> (</a:t>
            </a:r>
            <a:r>
              <a:rPr lang="en-US" altLang="en-US" dirty="0"/>
              <a:t>a</a:t>
            </a:r>
            <a:r>
              <a:rPr lang="en-US" dirty="0"/>
              <a:t>calabrutinib</a:t>
            </a:r>
            <a:r>
              <a:rPr lang="en-CA" altLang="en-US" dirty="0">
                <a:ea typeface="ヒラギノ角ゴ Pro W3"/>
                <a:cs typeface="Arial" pitchFamily="34" charset="0"/>
              </a:rPr>
              <a:t>) capsules. Prescribing Information. </a:t>
            </a:r>
            <a:r>
              <a:rPr lang="en-US" dirty="0"/>
              <a:t>www.azpicentral.com/calquence/calquence.pdf. </a:t>
            </a:r>
            <a:r>
              <a:rPr lang="en-US" dirty="0" smtClean="0"/>
              <a:t>Accessed March 28, 2019.</a:t>
            </a:r>
            <a:endParaRPr lang="en-US" dirty="0"/>
          </a:p>
        </p:txBody>
      </p:sp>
    </p:spTree>
    <p:extLst>
      <p:ext uri="{BB962C8B-B14F-4D97-AF65-F5344CB8AC3E}">
        <p14:creationId xmlns:p14="http://schemas.microsoft.com/office/powerpoint/2010/main" val="1846932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Idelalisib Dosing and Administration</a:t>
            </a:r>
            <a:r>
              <a:rPr lang="en-US" baseline="30000" noProof="0" dirty="0" smtClean="0"/>
              <a:t>1</a:t>
            </a:r>
            <a:endParaRPr lang="en-US" baseline="30000" noProof="0" dirty="0"/>
          </a:p>
        </p:txBody>
      </p:sp>
      <p:sp>
        <p:nvSpPr>
          <p:cNvPr id="5" name="TextBox 1"/>
          <p:cNvSpPr txBox="1">
            <a:spLocks noChangeArrowheads="1"/>
          </p:cNvSpPr>
          <p:nvPr/>
        </p:nvSpPr>
        <p:spPr bwMode="auto">
          <a:xfrm>
            <a:off x="138445" y="6560007"/>
            <a:ext cx="8655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rgbClr val="304F4D"/>
              </a:buClr>
              <a:buChar char="•"/>
              <a:defRPr sz="2400">
                <a:solidFill>
                  <a:schemeClr val="tx1"/>
                </a:solidFill>
                <a:latin typeface="Arial" pitchFamily="34" charset="0"/>
                <a:ea typeface="MS PGothic" pitchFamily="34" charset="-128"/>
              </a:defRPr>
            </a:lvl1pPr>
            <a:lvl2pPr marL="742950" indent="-285750">
              <a:spcBef>
                <a:spcPct val="20000"/>
              </a:spcBef>
              <a:buClr>
                <a:srgbClr val="304F4D"/>
              </a:buClr>
              <a:buChar char="–"/>
              <a:defRPr sz="2400">
                <a:solidFill>
                  <a:schemeClr val="tx1"/>
                </a:solidFill>
                <a:latin typeface="Arial" pitchFamily="34" charset="0"/>
                <a:ea typeface="MS PGothic" pitchFamily="34" charset="-128"/>
              </a:defRPr>
            </a:lvl2pPr>
            <a:lvl3pPr marL="1143000" indent="-228600">
              <a:spcBef>
                <a:spcPct val="20000"/>
              </a:spcBef>
              <a:buClr>
                <a:srgbClr val="304F4D"/>
              </a:buClr>
              <a:buChar char="•"/>
              <a:defRPr>
                <a:solidFill>
                  <a:schemeClr val="tx1"/>
                </a:solidFill>
                <a:latin typeface="Arial" pitchFamily="34" charset="0"/>
                <a:ea typeface="MS PGothic" pitchFamily="34" charset="-128"/>
              </a:defRPr>
            </a:lvl3pPr>
            <a:lvl4pPr marL="1600200" indent="-228600">
              <a:spcBef>
                <a:spcPct val="20000"/>
              </a:spcBef>
              <a:buClr>
                <a:srgbClr val="304F4D"/>
              </a:buClr>
              <a:buChar char="–"/>
              <a:defRPr>
                <a:solidFill>
                  <a:schemeClr val="tx1"/>
                </a:solidFill>
                <a:latin typeface="Arial" pitchFamily="34" charset="0"/>
                <a:ea typeface="MS PGothic" pitchFamily="34" charset="-128"/>
              </a:defRPr>
            </a:lvl4pPr>
            <a:lvl5pPr marL="2057400" indent="-228600">
              <a:spcBef>
                <a:spcPct val="20000"/>
              </a:spcBef>
              <a:buClr>
                <a:srgbClr val="304F4D"/>
              </a:buClr>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9pPr>
          </a:lstStyle>
          <a:p>
            <a:pPr eaLnBrk="0" hangingPunct="0">
              <a:spcBef>
                <a:spcPct val="0"/>
              </a:spcBef>
              <a:buClrTx/>
              <a:buNone/>
              <a:defRPr/>
            </a:pPr>
            <a:r>
              <a:rPr lang="en-CA" altLang="en-US" sz="800" dirty="0">
                <a:ea typeface="ヒラギノ角ゴ Pro W3"/>
                <a:cs typeface="Arial" pitchFamily="34" charset="0"/>
              </a:rPr>
              <a:t>1. </a:t>
            </a:r>
            <a:r>
              <a:rPr lang="en-CA" altLang="en-US" sz="800" dirty="0" err="1">
                <a:ea typeface="ヒラギノ角ゴ Pro W3"/>
                <a:cs typeface="Arial" pitchFamily="34" charset="0"/>
              </a:rPr>
              <a:t>Zydelig</a:t>
            </a:r>
            <a:r>
              <a:rPr lang="en-CA" altLang="en-US" sz="800" dirty="0">
                <a:ea typeface="ヒラギノ角ゴ Pro W3"/>
                <a:cs typeface="Arial" pitchFamily="34" charset="0"/>
              </a:rPr>
              <a:t> (idelalisib) capsules. Prescribing Information. www.gilead.com/~/</a:t>
            </a:r>
            <a:r>
              <a:rPr lang="en-CA" altLang="en-US" sz="800" dirty="0" smtClean="0">
                <a:ea typeface="ヒラギノ角ゴ Pro W3"/>
                <a:cs typeface="Arial" pitchFamily="34" charset="0"/>
              </a:rPr>
              <a:t>media/Files/pdfs/medicines/oncology/zydelig/zydelig_pi.pdf</a:t>
            </a:r>
            <a:r>
              <a:rPr lang="en-CA" sz="800" dirty="0" smtClean="0">
                <a:cs typeface="Arial" pitchFamily="34" charset="0"/>
              </a:rPr>
              <a:t>.</a:t>
            </a:r>
            <a:r>
              <a:rPr lang="en-US" sz="800" dirty="0" smtClean="0"/>
              <a:t> </a:t>
            </a:r>
            <a:r>
              <a:rPr lang="en-CA" sz="800" spc="-30" dirty="0" smtClean="0">
                <a:cs typeface="Arial" pitchFamily="34" charset="0"/>
              </a:rPr>
              <a:t>Accessed March 29, 2019.</a:t>
            </a:r>
            <a:endParaRPr lang="en-US" sz="800" dirty="0"/>
          </a:p>
        </p:txBody>
      </p:sp>
      <p:graphicFrame>
        <p:nvGraphicFramePr>
          <p:cNvPr id="8" name="Table 7"/>
          <p:cNvGraphicFramePr>
            <a:graphicFrameLocks noGrp="1"/>
          </p:cNvGraphicFramePr>
          <p:nvPr>
            <p:extLst>
              <p:ext uri="{D42A27DB-BD31-4B8C-83A1-F6EECF244321}">
                <p14:modId xmlns:p14="http://schemas.microsoft.com/office/powerpoint/2010/main" val="3331037504"/>
              </p:ext>
            </p:extLst>
          </p:nvPr>
        </p:nvGraphicFramePr>
        <p:xfrm>
          <a:off x="690339" y="1475780"/>
          <a:ext cx="7869461" cy="1828800"/>
        </p:xfrm>
        <a:graphic>
          <a:graphicData uri="http://schemas.openxmlformats.org/drawingml/2006/table">
            <a:tbl>
              <a:tblPr firstRow="1" bandRow="1">
                <a:tableStyleId>{5C22544A-7EE6-4342-B048-85BDC9FD1C3A}</a:tableStyleId>
              </a:tblPr>
              <a:tblGrid>
                <a:gridCol w="7869461"/>
              </a:tblGrid>
              <a:tr h="447040">
                <a:tc>
                  <a:txBody>
                    <a:bodyPr/>
                    <a:lstStyle/>
                    <a:p>
                      <a:pPr algn="ctr"/>
                      <a:r>
                        <a:rPr lang="en-US" sz="1600" dirty="0" smtClean="0"/>
                        <a:t>Approved Dosing</a:t>
                      </a:r>
                      <a:endParaRPr lang="en-US" sz="1600" dirty="0"/>
                    </a:p>
                  </a:txBody>
                  <a:tcPr marT="60960" marB="60960" anchor="ctr"/>
                </a:tc>
              </a:tr>
              <a:tr h="690880">
                <a:tc>
                  <a:txBody>
                    <a:bodyPr/>
                    <a:lstStyle/>
                    <a:p>
                      <a:pPr marL="285750" indent="-285750" algn="l">
                        <a:buFont typeface="Arial" panose="020B0604020202020204" pitchFamily="34" charset="0"/>
                        <a:buChar char="•"/>
                      </a:pPr>
                      <a:r>
                        <a:rPr lang="en-US" sz="1600" dirty="0" smtClean="0"/>
                        <a:t>R/R CLL</a:t>
                      </a:r>
                    </a:p>
                    <a:p>
                      <a:pPr marL="742950" lvl="1" indent="-285750" algn="l">
                        <a:buFont typeface="Arial" panose="020B0604020202020204" pitchFamily="34" charset="0"/>
                        <a:buChar char="–"/>
                      </a:pPr>
                      <a:r>
                        <a:rPr lang="en-US" sz="1600" dirty="0" smtClean="0"/>
                        <a:t>150 mg by mouth twice daily combined with rituximab</a:t>
                      </a:r>
                    </a:p>
                  </a:txBody>
                  <a:tcPr marT="60960" marB="60960" anchor="ctr"/>
                </a:tc>
              </a:tr>
              <a:tr h="690880">
                <a:tc>
                  <a:txBody>
                    <a:bodyPr/>
                    <a:lstStyle/>
                    <a:p>
                      <a:pPr marL="285750" indent="-285750" algn="l">
                        <a:buFont typeface="Arial" panose="020B0604020202020204" pitchFamily="34" charset="0"/>
                        <a:buChar char="•"/>
                      </a:pPr>
                      <a:r>
                        <a:rPr lang="en-US" sz="1600" dirty="0" smtClean="0"/>
                        <a:t>R/R FL</a:t>
                      </a:r>
                    </a:p>
                    <a:p>
                      <a:pPr marL="742950" lvl="1" indent="-285750" algn="l">
                        <a:buFont typeface="Arial" panose="020B0604020202020204" pitchFamily="34" charset="0"/>
                        <a:buChar char="–"/>
                      </a:pPr>
                      <a:r>
                        <a:rPr lang="en-US" sz="1600" dirty="0" smtClean="0"/>
                        <a:t>In patients after</a:t>
                      </a:r>
                      <a:r>
                        <a:rPr lang="en-US" sz="1600" baseline="0" dirty="0" smtClean="0"/>
                        <a:t> ≥2 prior therapies, 150 mg by mouth twice daily</a:t>
                      </a:r>
                      <a:endParaRPr lang="en-US" sz="1600" dirty="0" smtClean="0"/>
                    </a:p>
                  </a:txBody>
                  <a:tcPr marT="60960" marB="6096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55812025"/>
              </p:ext>
            </p:extLst>
          </p:nvPr>
        </p:nvGraphicFramePr>
        <p:xfrm>
          <a:off x="690339" y="3399928"/>
          <a:ext cx="7856761" cy="1300480"/>
        </p:xfrm>
        <a:graphic>
          <a:graphicData uri="http://schemas.openxmlformats.org/drawingml/2006/table">
            <a:tbl>
              <a:tblPr firstRow="1" bandRow="1">
                <a:tableStyleId>{5C22544A-7EE6-4342-B048-85BDC9FD1C3A}</a:tableStyleId>
              </a:tblPr>
              <a:tblGrid>
                <a:gridCol w="7856761"/>
              </a:tblGrid>
              <a:tr h="447040">
                <a:tc>
                  <a:txBody>
                    <a:bodyPr/>
                    <a:lstStyle/>
                    <a:p>
                      <a:pPr algn="ctr"/>
                      <a:r>
                        <a:rPr lang="en-US" sz="1600" dirty="0" smtClean="0"/>
                        <a:t>Administration Issues</a:t>
                      </a:r>
                      <a:endParaRPr lang="en-US" sz="1600" dirty="0"/>
                    </a:p>
                  </a:txBody>
                  <a:tcPr marT="60960" marB="60960" anchor="ctr"/>
                </a:tc>
              </a:tr>
              <a:tr h="690880">
                <a:tc>
                  <a:txBody>
                    <a:bodyPr/>
                    <a:lstStyle/>
                    <a:p>
                      <a:pPr marL="285750" indent="-285750" algn="l">
                        <a:buFont typeface="Arial" panose="020B0604020202020204" pitchFamily="34" charset="0"/>
                        <a:buChar char="•"/>
                      </a:pPr>
                      <a:r>
                        <a:rPr lang="en-US" sz="1600" dirty="0" smtClean="0"/>
                        <a:t>Not indicated or recommended combined with bendamustine and/or rituximab to treat FL</a:t>
                      </a:r>
                    </a:p>
                    <a:p>
                      <a:pPr marL="285750" indent="-285750" algn="l">
                        <a:buFont typeface="Arial" panose="020B0604020202020204" pitchFamily="34" charset="0"/>
                        <a:buChar char="•"/>
                      </a:pPr>
                      <a:r>
                        <a:rPr lang="en-US" sz="1600" dirty="0" smtClean="0"/>
                        <a:t>Contraindicated in patients with a history of serious allergic reactions</a:t>
                      </a:r>
                    </a:p>
                  </a:txBody>
                  <a:tcPr marT="60960" marB="6096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77685115"/>
              </p:ext>
            </p:extLst>
          </p:nvPr>
        </p:nvGraphicFramePr>
        <p:xfrm>
          <a:off x="690339" y="4795757"/>
          <a:ext cx="7869461" cy="1137920"/>
        </p:xfrm>
        <a:graphic>
          <a:graphicData uri="http://schemas.openxmlformats.org/drawingml/2006/table">
            <a:tbl>
              <a:tblPr firstRow="1" bandRow="1">
                <a:tableStyleId>{5C22544A-7EE6-4342-B048-85BDC9FD1C3A}</a:tableStyleId>
              </a:tblPr>
              <a:tblGrid>
                <a:gridCol w="7869461"/>
              </a:tblGrid>
              <a:tr h="447040">
                <a:tc>
                  <a:txBody>
                    <a:bodyPr/>
                    <a:lstStyle/>
                    <a:p>
                      <a:pPr algn="ctr"/>
                      <a:r>
                        <a:rPr lang="en-US" sz="1600" dirty="0" smtClean="0"/>
                        <a:t>Dose Reductions</a:t>
                      </a:r>
                      <a:endParaRPr lang="en-US" sz="1600" dirty="0"/>
                    </a:p>
                  </a:txBody>
                  <a:tcPr marT="60960" marB="60960" anchor="ctr"/>
                </a:tc>
              </a:tr>
              <a:tr h="690880">
                <a:tc>
                  <a:txBody>
                    <a:bodyPr/>
                    <a:lstStyle/>
                    <a:p>
                      <a:pPr marL="285750" indent="-285750" algn="l">
                        <a:buFont typeface="Arial" panose="020B0604020202020204" pitchFamily="34" charset="0"/>
                        <a:buChar char="•"/>
                      </a:pPr>
                      <a:r>
                        <a:rPr lang="en-US" sz="1600" dirty="0" smtClean="0"/>
                        <a:t>Avoid concomitant use with other drugs, including alcohol, that may cause liver toxicity</a:t>
                      </a:r>
                      <a:r>
                        <a:rPr lang="en-US" sz="1600" baseline="0" dirty="0" smtClean="0"/>
                        <a:t> and with other drugs that cause diarrhea</a:t>
                      </a:r>
                      <a:endParaRPr lang="en-US" sz="1600" dirty="0" smtClean="0"/>
                    </a:p>
                  </a:txBody>
                  <a:tcPr marT="60960" marB="60960" anchor="ctr"/>
                </a:tc>
              </a:tr>
            </a:tbl>
          </a:graphicData>
        </a:graphic>
      </p:graphicFrame>
    </p:spTree>
    <p:extLst>
      <p:ext uri="{BB962C8B-B14F-4D97-AF65-F5344CB8AC3E}">
        <p14:creationId xmlns:p14="http://schemas.microsoft.com/office/powerpoint/2010/main" val="3889138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282645" y="3352603"/>
            <a:ext cx="622694" cy="880663"/>
          </a:xfrm>
          <a:custGeom>
            <a:avLst/>
            <a:gdLst>
              <a:gd name="connsiteX0" fmla="*/ 0 w 443049"/>
              <a:gd name="connsiteY0" fmla="*/ 68644 h 343222"/>
              <a:gd name="connsiteX1" fmla="*/ 271438 w 443049"/>
              <a:gd name="connsiteY1" fmla="*/ 68644 h 343222"/>
              <a:gd name="connsiteX2" fmla="*/ 271438 w 443049"/>
              <a:gd name="connsiteY2" fmla="*/ 0 h 343222"/>
              <a:gd name="connsiteX3" fmla="*/ 443049 w 443049"/>
              <a:gd name="connsiteY3" fmla="*/ 171611 h 343222"/>
              <a:gd name="connsiteX4" fmla="*/ 271438 w 443049"/>
              <a:gd name="connsiteY4" fmla="*/ 343222 h 343222"/>
              <a:gd name="connsiteX5" fmla="*/ 271438 w 443049"/>
              <a:gd name="connsiteY5" fmla="*/ 274578 h 343222"/>
              <a:gd name="connsiteX6" fmla="*/ 0 w 443049"/>
              <a:gd name="connsiteY6" fmla="*/ 274578 h 343222"/>
              <a:gd name="connsiteX7" fmla="*/ 0 w 443049"/>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49" h="343222">
                <a:moveTo>
                  <a:pt x="0" y="68644"/>
                </a:moveTo>
                <a:lnTo>
                  <a:pt x="271438" y="68644"/>
                </a:lnTo>
                <a:lnTo>
                  <a:pt x="271438" y="0"/>
                </a:lnTo>
                <a:lnTo>
                  <a:pt x="443049" y="171611"/>
                </a:lnTo>
                <a:lnTo>
                  <a:pt x="271438" y="343222"/>
                </a:lnTo>
                <a:lnTo>
                  <a:pt x="271438" y="274578"/>
                </a:lnTo>
                <a:lnTo>
                  <a:pt x="0" y="274578"/>
                </a:lnTo>
                <a:lnTo>
                  <a:pt x="0" y="68644"/>
                </a:lnTo>
                <a:close/>
              </a:path>
            </a:pathLst>
          </a:cu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102967" bIns="68644" numCol="1" spcCol="1270" anchor="ctr" anchorCtr="0">
            <a:noAutofit/>
          </a:bodyPr>
          <a:lstStyle/>
          <a:p>
            <a:pPr lvl="0" algn="ctr" defTabSz="444500">
              <a:lnSpc>
                <a:spcPct val="90000"/>
              </a:lnSpc>
              <a:spcBef>
                <a:spcPct val="0"/>
              </a:spcBef>
              <a:spcAft>
                <a:spcPct val="35000"/>
              </a:spcAft>
            </a:pPr>
            <a:endParaRPr lang="en-US" sz="1400" kern="1200" dirty="0"/>
          </a:p>
        </p:txBody>
      </p:sp>
      <p:sp>
        <p:nvSpPr>
          <p:cNvPr id="8" name="Content Placeholder 7"/>
          <p:cNvSpPr>
            <a:spLocks noGrp="1"/>
          </p:cNvSpPr>
          <p:nvPr>
            <p:ph idx="1"/>
          </p:nvPr>
        </p:nvSpPr>
        <p:spPr/>
        <p:txBody>
          <a:bodyPr>
            <a:normAutofit/>
          </a:bodyPr>
          <a:lstStyle/>
          <a:p>
            <a:r>
              <a:rPr lang="en-US" sz="1800" noProof="0" dirty="0" smtClean="0"/>
              <a:t>AEs, </a:t>
            </a:r>
            <a:r>
              <a:rPr lang="en-US" sz="1800" dirty="0" smtClean="0"/>
              <a:t>such as </a:t>
            </a:r>
            <a:r>
              <a:rPr lang="en-US" sz="1800" noProof="0" dirty="0" smtClean="0"/>
              <a:t>infection, have been noted with idelalisib therapy, including in combination with rituximab or regimens such as BR</a:t>
            </a:r>
            <a:r>
              <a:rPr lang="en-US" sz="1800" baseline="30000" noProof="0" dirty="0" smtClean="0"/>
              <a:t>1</a:t>
            </a:r>
            <a:endParaRPr lang="en-US" sz="1800" noProof="0" dirty="0"/>
          </a:p>
        </p:txBody>
      </p:sp>
      <p:sp>
        <p:nvSpPr>
          <p:cNvPr id="2" name="Title 1"/>
          <p:cNvSpPr>
            <a:spLocks noGrp="1"/>
          </p:cNvSpPr>
          <p:nvPr>
            <p:ph type="title"/>
          </p:nvPr>
        </p:nvSpPr>
        <p:spPr>
          <a:xfrm>
            <a:off x="798981" y="101600"/>
            <a:ext cx="8162139" cy="990600"/>
          </a:xfrm>
        </p:spPr>
        <p:txBody>
          <a:bodyPr/>
          <a:lstStyle/>
          <a:p>
            <a:r>
              <a:rPr lang="en-US" noProof="0" dirty="0" smtClean="0"/>
              <a:t>Monitoring for Infection</a:t>
            </a:r>
            <a:r>
              <a:rPr lang="en-US" dirty="0"/>
              <a:t> </a:t>
            </a:r>
            <a:r>
              <a:rPr lang="en-US" noProof="0" dirty="0" smtClean="0"/>
              <a:t>With Idelalisib</a:t>
            </a:r>
            <a:endParaRPr lang="en-US" noProof="0" dirty="0"/>
          </a:p>
        </p:txBody>
      </p:sp>
      <p:sp>
        <p:nvSpPr>
          <p:cNvPr id="9" name="Footer Placeholder 8"/>
          <p:cNvSpPr>
            <a:spLocks noGrp="1"/>
          </p:cNvSpPr>
          <p:nvPr>
            <p:ph type="ftr" sz="quarter" idx="13"/>
          </p:nvPr>
        </p:nvSpPr>
        <p:spPr>
          <a:xfrm>
            <a:off x="183941" y="6394856"/>
            <a:ext cx="7772400" cy="323849"/>
          </a:xfrm>
        </p:spPr>
        <p:txBody>
          <a:bodyPr/>
          <a:lstStyle/>
          <a:p>
            <a:r>
              <a:rPr lang="en-US" dirty="0" smtClean="0">
                <a:solidFill>
                  <a:srgbClr val="000000"/>
                </a:solidFill>
              </a:rPr>
              <a:t>1. Hallek M et al. </a:t>
            </a:r>
            <a:r>
              <a:rPr lang="en-US" i="1" dirty="0" smtClean="0">
                <a:solidFill>
                  <a:srgbClr val="000000"/>
                </a:solidFill>
              </a:rPr>
              <a:t>Blood</a:t>
            </a:r>
            <a:r>
              <a:rPr lang="en-US" dirty="0" smtClean="0">
                <a:solidFill>
                  <a:srgbClr val="000000"/>
                </a:solidFill>
              </a:rPr>
              <a:t>. 2018;131:2745-2760.</a:t>
            </a:r>
            <a:endParaRPr lang="en-US" dirty="0">
              <a:solidFill>
                <a:srgbClr val="000000"/>
              </a:solidFill>
            </a:endParaRPr>
          </a:p>
        </p:txBody>
      </p:sp>
      <p:grpSp>
        <p:nvGrpSpPr>
          <p:cNvPr id="4" name="Group 3"/>
          <p:cNvGrpSpPr/>
          <p:nvPr/>
        </p:nvGrpSpPr>
        <p:grpSpPr>
          <a:xfrm>
            <a:off x="760503" y="2434465"/>
            <a:ext cx="7622994" cy="2716943"/>
            <a:chOff x="1525190" y="1810047"/>
            <a:chExt cx="6093617" cy="1523404"/>
          </a:xfrm>
        </p:grpSpPr>
        <p:sp>
          <p:nvSpPr>
            <p:cNvPr id="5" name="Freeform 4"/>
            <p:cNvSpPr/>
            <p:nvPr/>
          </p:nvSpPr>
          <p:spPr>
            <a:xfrm>
              <a:off x="1525190" y="1810047"/>
              <a:ext cx="2539007" cy="1523404"/>
            </a:xfrm>
            <a:custGeom>
              <a:avLst/>
              <a:gdLst>
                <a:gd name="connsiteX0" fmla="*/ 0 w 2539007"/>
                <a:gd name="connsiteY0" fmla="*/ 152340 h 1523404"/>
                <a:gd name="connsiteX1" fmla="*/ 152340 w 2539007"/>
                <a:gd name="connsiteY1" fmla="*/ 0 h 1523404"/>
                <a:gd name="connsiteX2" fmla="*/ 2386667 w 2539007"/>
                <a:gd name="connsiteY2" fmla="*/ 0 h 1523404"/>
                <a:gd name="connsiteX3" fmla="*/ 2539007 w 2539007"/>
                <a:gd name="connsiteY3" fmla="*/ 152340 h 1523404"/>
                <a:gd name="connsiteX4" fmla="*/ 2539007 w 2539007"/>
                <a:gd name="connsiteY4" fmla="*/ 1371064 h 1523404"/>
                <a:gd name="connsiteX5" fmla="*/ 2386667 w 2539007"/>
                <a:gd name="connsiteY5" fmla="*/ 1523404 h 1523404"/>
                <a:gd name="connsiteX6" fmla="*/ 152340 w 2539007"/>
                <a:gd name="connsiteY6" fmla="*/ 1523404 h 1523404"/>
                <a:gd name="connsiteX7" fmla="*/ 0 w 2539007"/>
                <a:gd name="connsiteY7" fmla="*/ 1371064 h 1523404"/>
                <a:gd name="connsiteX8" fmla="*/ 0 w 2539007"/>
                <a:gd name="connsiteY8" fmla="*/ 152340 h 15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007" h="1523404">
                  <a:moveTo>
                    <a:pt x="0" y="152340"/>
                  </a:moveTo>
                  <a:cubicBezTo>
                    <a:pt x="0" y="68205"/>
                    <a:pt x="68205" y="0"/>
                    <a:pt x="152340" y="0"/>
                  </a:cubicBezTo>
                  <a:lnTo>
                    <a:pt x="2386667" y="0"/>
                  </a:lnTo>
                  <a:cubicBezTo>
                    <a:pt x="2470802" y="0"/>
                    <a:pt x="2539007" y="68205"/>
                    <a:pt x="2539007" y="152340"/>
                  </a:cubicBezTo>
                  <a:lnTo>
                    <a:pt x="2539007" y="1371064"/>
                  </a:lnTo>
                  <a:cubicBezTo>
                    <a:pt x="2539007" y="1455199"/>
                    <a:pt x="2470802" y="1523404"/>
                    <a:pt x="2386667" y="1523404"/>
                  </a:cubicBezTo>
                  <a:lnTo>
                    <a:pt x="152340" y="1523404"/>
                  </a:lnTo>
                  <a:cubicBezTo>
                    <a:pt x="68205" y="1523404"/>
                    <a:pt x="0" y="1455199"/>
                    <a:pt x="0" y="1371064"/>
                  </a:cubicBezTo>
                  <a:lnTo>
                    <a:pt x="0" y="152340"/>
                  </a:lnTo>
                  <a:close/>
                </a:path>
              </a:pathLst>
            </a:custGeom>
            <a:solidFill>
              <a:schemeClr val="accent1"/>
            </a:solidFill>
            <a:ln w="19050">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29" tIns="124629" rIns="124629" bIns="124629" numCol="1" spcCol="1270" anchor="ctr" anchorCtr="0">
              <a:noAutofit/>
            </a:bodyPr>
            <a:lstStyle/>
            <a:p>
              <a:pPr lvl="0" algn="ctr" defTabSz="933450">
                <a:lnSpc>
                  <a:spcPct val="90000"/>
                </a:lnSpc>
                <a:spcBef>
                  <a:spcPct val="0"/>
                </a:spcBef>
                <a:spcAft>
                  <a:spcPct val="35000"/>
                </a:spcAft>
              </a:pPr>
              <a:r>
                <a:rPr lang="en-US" b="1" kern="1200" dirty="0" smtClean="0"/>
                <a:t>iwCLL recommendations (2018)</a:t>
              </a:r>
              <a:endParaRPr lang="en-US" b="1" kern="1200" dirty="0"/>
            </a:p>
          </p:txBody>
        </p:sp>
        <p:sp>
          <p:nvSpPr>
            <p:cNvPr id="7" name="Freeform 6"/>
            <p:cNvSpPr/>
            <p:nvPr/>
          </p:nvSpPr>
          <p:spPr>
            <a:xfrm>
              <a:off x="5079800" y="1810047"/>
              <a:ext cx="2539007" cy="1523404"/>
            </a:xfrm>
            <a:custGeom>
              <a:avLst/>
              <a:gdLst>
                <a:gd name="connsiteX0" fmla="*/ 0 w 2539007"/>
                <a:gd name="connsiteY0" fmla="*/ 152340 h 1523404"/>
                <a:gd name="connsiteX1" fmla="*/ 152340 w 2539007"/>
                <a:gd name="connsiteY1" fmla="*/ 0 h 1523404"/>
                <a:gd name="connsiteX2" fmla="*/ 2386667 w 2539007"/>
                <a:gd name="connsiteY2" fmla="*/ 0 h 1523404"/>
                <a:gd name="connsiteX3" fmla="*/ 2539007 w 2539007"/>
                <a:gd name="connsiteY3" fmla="*/ 152340 h 1523404"/>
                <a:gd name="connsiteX4" fmla="*/ 2539007 w 2539007"/>
                <a:gd name="connsiteY4" fmla="*/ 1371064 h 1523404"/>
                <a:gd name="connsiteX5" fmla="*/ 2386667 w 2539007"/>
                <a:gd name="connsiteY5" fmla="*/ 1523404 h 1523404"/>
                <a:gd name="connsiteX6" fmla="*/ 152340 w 2539007"/>
                <a:gd name="connsiteY6" fmla="*/ 1523404 h 1523404"/>
                <a:gd name="connsiteX7" fmla="*/ 0 w 2539007"/>
                <a:gd name="connsiteY7" fmla="*/ 1371064 h 1523404"/>
                <a:gd name="connsiteX8" fmla="*/ 0 w 2539007"/>
                <a:gd name="connsiteY8" fmla="*/ 152340 h 15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007" h="1523404">
                  <a:moveTo>
                    <a:pt x="0" y="152340"/>
                  </a:moveTo>
                  <a:cubicBezTo>
                    <a:pt x="0" y="68205"/>
                    <a:pt x="68205" y="0"/>
                    <a:pt x="152340" y="0"/>
                  </a:cubicBezTo>
                  <a:lnTo>
                    <a:pt x="2386667" y="0"/>
                  </a:lnTo>
                  <a:cubicBezTo>
                    <a:pt x="2470802" y="0"/>
                    <a:pt x="2539007" y="68205"/>
                    <a:pt x="2539007" y="152340"/>
                  </a:cubicBezTo>
                  <a:lnTo>
                    <a:pt x="2539007" y="1371064"/>
                  </a:lnTo>
                  <a:cubicBezTo>
                    <a:pt x="2539007" y="1455199"/>
                    <a:pt x="2470802" y="1523404"/>
                    <a:pt x="2386667" y="1523404"/>
                  </a:cubicBezTo>
                  <a:lnTo>
                    <a:pt x="152340" y="1523404"/>
                  </a:lnTo>
                  <a:cubicBezTo>
                    <a:pt x="68205" y="1523404"/>
                    <a:pt x="0" y="1455199"/>
                    <a:pt x="0" y="1371064"/>
                  </a:cubicBezTo>
                  <a:lnTo>
                    <a:pt x="0" y="152340"/>
                  </a:lnTo>
                  <a:close/>
                </a:path>
              </a:pathLst>
            </a:custGeom>
            <a:solidFill>
              <a:schemeClr val="accent6"/>
            </a:solidFill>
            <a:ln w="19050">
              <a:noFill/>
            </a:ln>
            <a:effectLst>
              <a:outerShdw blurRad="50800" dist="38100" dir="5400000" algn="t"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629" tIns="124629" rIns="124629" bIns="124629" numCol="1" spcCol="1270" anchor="ctr" anchorCtr="0">
              <a:noAutofit/>
            </a:bodyPr>
            <a:lstStyle/>
            <a:p>
              <a:pPr lvl="0" algn="ctr" defTabSz="933450">
                <a:lnSpc>
                  <a:spcPct val="90000"/>
                </a:lnSpc>
                <a:spcBef>
                  <a:spcPct val="0"/>
                </a:spcBef>
                <a:spcAft>
                  <a:spcPct val="35000"/>
                </a:spcAft>
              </a:pPr>
              <a:r>
                <a:rPr lang="en-US" b="1" dirty="0" smtClean="0">
                  <a:solidFill>
                    <a:schemeClr val="bg1"/>
                  </a:solidFill>
                </a:rPr>
                <a:t>Monitor for</a:t>
              </a:r>
            </a:p>
            <a:p>
              <a:pPr marL="285750" lvl="0" indent="-285750" defTabSz="933450">
                <a:lnSpc>
                  <a:spcPct val="90000"/>
                </a:lnSpc>
                <a:spcBef>
                  <a:spcPct val="0"/>
                </a:spcBef>
                <a:spcAft>
                  <a:spcPct val="35000"/>
                </a:spcAft>
                <a:buFont typeface="Wingdings" panose="05000000000000000000" pitchFamily="2" charset="2"/>
                <a:buChar char="ü"/>
              </a:pPr>
              <a:r>
                <a:rPr lang="en-US" kern="1200" dirty="0" smtClean="0">
                  <a:solidFill>
                    <a:schemeClr val="bg1"/>
                  </a:solidFill>
                </a:rPr>
                <a:t>Autoimmune colitis, pneumonitis</a:t>
              </a:r>
            </a:p>
            <a:p>
              <a:pPr marL="285750" lvl="0" indent="-285750" defTabSz="933450">
                <a:lnSpc>
                  <a:spcPct val="90000"/>
                </a:lnSpc>
                <a:spcBef>
                  <a:spcPct val="0"/>
                </a:spcBef>
                <a:spcAft>
                  <a:spcPct val="35000"/>
                </a:spcAft>
                <a:buFont typeface="Wingdings" panose="05000000000000000000" pitchFamily="2" charset="2"/>
                <a:buChar char="ü"/>
              </a:pPr>
              <a:r>
                <a:rPr lang="en-US" kern="1200" dirty="0" smtClean="0">
                  <a:solidFill>
                    <a:schemeClr val="bg1"/>
                  </a:solidFill>
                </a:rPr>
                <a:t>Infection </a:t>
              </a:r>
              <a:br>
                <a:rPr lang="en-US" kern="1200" dirty="0" smtClean="0">
                  <a:solidFill>
                    <a:schemeClr val="bg1"/>
                  </a:solidFill>
                </a:rPr>
              </a:br>
              <a:r>
                <a:rPr lang="en-US" kern="1200" dirty="0" smtClean="0">
                  <a:solidFill>
                    <a:schemeClr val="bg1"/>
                  </a:solidFill>
                </a:rPr>
                <a:t>(eg, CMV reactivation, herpes zoster)</a:t>
              </a:r>
              <a:endParaRPr lang="en-US" kern="1200" dirty="0">
                <a:solidFill>
                  <a:schemeClr val="bg1"/>
                </a:solidFill>
              </a:endParaRPr>
            </a:p>
          </p:txBody>
        </p:sp>
      </p:grpSp>
    </p:spTree>
    <p:extLst>
      <p:ext uri="{BB962C8B-B14F-4D97-AF65-F5344CB8AC3E}">
        <p14:creationId xmlns:p14="http://schemas.microsoft.com/office/powerpoint/2010/main" val="3819930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Duvelisib Dosing and Administration</a:t>
            </a:r>
            <a:r>
              <a:rPr lang="en-US" baseline="30000" noProof="0" dirty="0" smtClean="0"/>
              <a:t>1</a:t>
            </a:r>
            <a:endParaRPr lang="en-US" baseline="30000" noProof="0" dirty="0"/>
          </a:p>
        </p:txBody>
      </p:sp>
      <p:graphicFrame>
        <p:nvGraphicFramePr>
          <p:cNvPr id="8" name="Table 7"/>
          <p:cNvGraphicFramePr>
            <a:graphicFrameLocks noGrp="1"/>
          </p:cNvGraphicFramePr>
          <p:nvPr>
            <p:extLst>
              <p:ext uri="{D42A27DB-BD31-4B8C-83A1-F6EECF244321}">
                <p14:modId xmlns:p14="http://schemas.microsoft.com/office/powerpoint/2010/main" val="1643124564"/>
              </p:ext>
            </p:extLst>
          </p:nvPr>
        </p:nvGraphicFramePr>
        <p:xfrm>
          <a:off x="690339" y="1281056"/>
          <a:ext cx="7869461" cy="1869195"/>
        </p:xfrm>
        <a:graphic>
          <a:graphicData uri="http://schemas.openxmlformats.org/drawingml/2006/table">
            <a:tbl>
              <a:tblPr firstRow="1" bandRow="1">
                <a:tableStyleId>{5C22544A-7EE6-4342-B048-85BDC9FD1C3A}</a:tableStyleId>
              </a:tblPr>
              <a:tblGrid>
                <a:gridCol w="7869461"/>
              </a:tblGrid>
              <a:tr h="487435">
                <a:tc>
                  <a:txBody>
                    <a:bodyPr/>
                    <a:lstStyle/>
                    <a:p>
                      <a:pPr algn="ctr"/>
                      <a:r>
                        <a:rPr lang="en-US" sz="1600" dirty="0" smtClean="0"/>
                        <a:t>Approved Dosing</a:t>
                      </a:r>
                      <a:endParaRPr lang="en-US" sz="1600" dirty="0"/>
                    </a:p>
                  </a:txBody>
                  <a:tcPr marT="60960" marB="60960" anchor="ctr"/>
                </a:tc>
              </a:tr>
              <a:tr h="690880">
                <a:tc>
                  <a:txBody>
                    <a:bodyPr/>
                    <a:lstStyle/>
                    <a:p>
                      <a:pPr marL="285750" indent="-285750" algn="l">
                        <a:buFont typeface="Arial" panose="020B0604020202020204" pitchFamily="34" charset="0"/>
                        <a:buChar char="•"/>
                      </a:pPr>
                      <a:r>
                        <a:rPr lang="en-US" sz="1600" dirty="0" smtClean="0"/>
                        <a:t>R/R CLL</a:t>
                      </a:r>
                    </a:p>
                    <a:p>
                      <a:pPr marL="742950" lvl="1" indent="-285750" algn="l">
                        <a:buFont typeface="Arial" panose="020B0604020202020204" pitchFamily="34" charset="0"/>
                        <a:buChar char="–"/>
                      </a:pPr>
                      <a:r>
                        <a:rPr lang="en-US" sz="1600" dirty="0" smtClean="0"/>
                        <a:t>After ≥2 prior therapies, 25</a:t>
                      </a:r>
                      <a:r>
                        <a:rPr lang="en-US" sz="1600" baseline="0" dirty="0" smtClean="0"/>
                        <a:t> mg by mouth twice daily</a:t>
                      </a:r>
                      <a:endParaRPr lang="en-US" sz="1600" dirty="0" smtClean="0"/>
                    </a:p>
                  </a:txBody>
                  <a:tcPr marT="60960" marB="60960" anchor="ctr"/>
                </a:tc>
              </a:tr>
              <a:tr h="690880">
                <a:tc>
                  <a:txBody>
                    <a:bodyPr/>
                    <a:lstStyle/>
                    <a:p>
                      <a:pPr marL="285750" indent="-285750" algn="l">
                        <a:buFont typeface="Arial" panose="020B0604020202020204" pitchFamily="34" charset="0"/>
                        <a:buChar char="•"/>
                      </a:pPr>
                      <a:r>
                        <a:rPr lang="en-US" sz="1600" dirty="0" smtClean="0"/>
                        <a:t>R/R FL</a:t>
                      </a:r>
                    </a:p>
                    <a:p>
                      <a:pPr marL="742950" lvl="1" indent="-285750" algn="l">
                        <a:buFont typeface="Arial" panose="020B0604020202020204" pitchFamily="34" charset="0"/>
                        <a:buChar char="–"/>
                      </a:pPr>
                      <a:r>
                        <a:rPr lang="en-US" sz="1600" dirty="0" smtClean="0"/>
                        <a:t>After ≥2 prior therapies, 25 mg by mouth twice daily</a:t>
                      </a:r>
                    </a:p>
                  </a:txBody>
                  <a:tcPr marT="60960" marB="6096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4003135"/>
              </p:ext>
            </p:extLst>
          </p:nvPr>
        </p:nvGraphicFramePr>
        <p:xfrm>
          <a:off x="690339" y="3184967"/>
          <a:ext cx="7856761" cy="1706880"/>
        </p:xfrm>
        <a:graphic>
          <a:graphicData uri="http://schemas.openxmlformats.org/drawingml/2006/table">
            <a:tbl>
              <a:tblPr firstRow="1" bandRow="1">
                <a:tableStyleId>{5C22544A-7EE6-4342-B048-85BDC9FD1C3A}</a:tableStyleId>
              </a:tblPr>
              <a:tblGrid>
                <a:gridCol w="7856761"/>
              </a:tblGrid>
              <a:tr h="447040">
                <a:tc>
                  <a:txBody>
                    <a:bodyPr/>
                    <a:lstStyle/>
                    <a:p>
                      <a:pPr algn="ctr"/>
                      <a:r>
                        <a:rPr lang="en-US" sz="1600" dirty="0" smtClean="0"/>
                        <a:t>Administration Issues</a:t>
                      </a:r>
                      <a:endParaRPr lang="en-US" sz="1600" dirty="0"/>
                    </a:p>
                  </a:txBody>
                  <a:tcPr marT="60960" marB="60960" anchor="ctr"/>
                </a:tc>
              </a:tr>
              <a:tr h="1259840">
                <a:tc>
                  <a:txBody>
                    <a:bodyPr/>
                    <a:lstStyle/>
                    <a:p>
                      <a:pPr marL="285750" indent="-285750" algn="l">
                        <a:buFont typeface="Arial" panose="020B0604020202020204" pitchFamily="34" charset="0"/>
                        <a:buChar char="•"/>
                      </a:pPr>
                      <a:r>
                        <a:rPr lang="en-US" sz="1600" dirty="0" smtClean="0"/>
                        <a:t>If dose is</a:t>
                      </a:r>
                      <a:r>
                        <a:rPr lang="en-US" sz="1600" baseline="0" dirty="0" smtClean="0"/>
                        <a:t> missed by fewer than 6 hours, take missed dose; if missed by more than 6 hours, wait and take the next dose at the usual time</a:t>
                      </a:r>
                      <a:endParaRPr lang="en-US" sz="16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Provide prophylaxis for </a:t>
                      </a:r>
                      <a:r>
                        <a:rPr lang="en-US" sz="1600" dirty="0" err="1" smtClean="0"/>
                        <a:t>Pneumocytis</a:t>
                      </a:r>
                      <a:r>
                        <a:rPr lang="en-US" sz="1600" dirty="0" smtClean="0"/>
                        <a:t> </a:t>
                      </a:r>
                      <a:r>
                        <a:rPr lang="en-US" sz="1600" dirty="0" err="1" smtClean="0"/>
                        <a:t>jirovecii</a:t>
                      </a:r>
                      <a:r>
                        <a:rPr lang="en-US" sz="1600" dirty="0" smtClean="0"/>
                        <a:t> during treatment;</a:t>
                      </a:r>
                      <a:r>
                        <a:rPr lang="en-US" sz="1600" baseline="0" dirty="0" smtClean="0"/>
                        <a:t> after treatment, continue until CD4</a:t>
                      </a:r>
                      <a:r>
                        <a:rPr lang="en-US" sz="1600" baseline="30000" dirty="0" smtClean="0"/>
                        <a:t>+</a:t>
                      </a:r>
                      <a:r>
                        <a:rPr lang="en-US" sz="1600" baseline="0" dirty="0" smtClean="0"/>
                        <a:t> T-cell count </a:t>
                      </a:r>
                      <a:r>
                        <a:rPr lang="en-US" sz="1600" dirty="0" smtClean="0"/>
                        <a:t>≥200 cells/</a:t>
                      </a:r>
                      <a:r>
                        <a:rPr lang="en-US" sz="1600" dirty="0" err="1" smtClean="0"/>
                        <a:t>mcL</a:t>
                      </a:r>
                      <a:endParaRPr lang="en-US" sz="1600" dirty="0" smtClean="0"/>
                    </a:p>
                  </a:txBody>
                  <a:tcPr marT="60960" marB="6096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77923027"/>
              </p:ext>
            </p:extLst>
          </p:nvPr>
        </p:nvGraphicFramePr>
        <p:xfrm>
          <a:off x="690339" y="4926563"/>
          <a:ext cx="7869461" cy="1056640"/>
        </p:xfrm>
        <a:graphic>
          <a:graphicData uri="http://schemas.openxmlformats.org/drawingml/2006/table">
            <a:tbl>
              <a:tblPr firstRow="1" bandRow="1">
                <a:tableStyleId>{5C22544A-7EE6-4342-B048-85BDC9FD1C3A}</a:tableStyleId>
              </a:tblPr>
              <a:tblGrid>
                <a:gridCol w="7869461"/>
              </a:tblGrid>
              <a:tr h="447040">
                <a:tc>
                  <a:txBody>
                    <a:bodyPr/>
                    <a:lstStyle/>
                    <a:p>
                      <a:pPr algn="ctr"/>
                      <a:r>
                        <a:rPr lang="en-US" sz="1600" dirty="0" smtClean="0"/>
                        <a:t>Dose Reductions</a:t>
                      </a:r>
                      <a:endParaRPr lang="en-US" sz="1600" dirty="0"/>
                    </a:p>
                  </a:txBody>
                  <a:tcPr marT="60960" marB="60960" anchor="ctr"/>
                </a:tc>
              </a:tr>
              <a:tr h="406400">
                <a:tc>
                  <a:txBody>
                    <a:bodyPr/>
                    <a:lstStyle/>
                    <a:p>
                      <a:pPr marL="285750" indent="-285750" algn="l">
                        <a:buFont typeface="Arial" panose="020B0604020202020204" pitchFamily="34" charset="0"/>
                        <a:buChar char="•"/>
                      </a:pPr>
                      <a:r>
                        <a:rPr lang="en-US" sz="1600" dirty="0" smtClean="0"/>
                        <a:t>Reduce</a:t>
                      </a:r>
                      <a:r>
                        <a:rPr lang="en-US" sz="1600" baseline="0" dirty="0" smtClean="0"/>
                        <a:t> dose to 15 mg by mouth twice daily when used with strong CYP3A4 inhibitors</a:t>
                      </a:r>
                      <a:endParaRPr lang="en-US" sz="1600" dirty="0" smtClean="0"/>
                    </a:p>
                  </a:txBody>
                  <a:tcPr marT="60960" marB="60960" anchor="ctr"/>
                </a:tc>
              </a:tr>
            </a:tbl>
          </a:graphicData>
        </a:graphic>
      </p:graphicFrame>
      <p:sp>
        <p:nvSpPr>
          <p:cNvPr id="12" name="Footer Placeholder 11"/>
          <p:cNvSpPr>
            <a:spLocks noGrp="1"/>
          </p:cNvSpPr>
          <p:nvPr>
            <p:ph type="ftr" sz="quarter" idx="13"/>
          </p:nvPr>
        </p:nvSpPr>
        <p:spPr>
          <a:xfrm>
            <a:off x="183941" y="6387726"/>
            <a:ext cx="7772400" cy="323849"/>
          </a:xfrm>
        </p:spPr>
        <p:txBody>
          <a:bodyPr/>
          <a:lstStyle/>
          <a:p>
            <a:r>
              <a:rPr lang="en-US" dirty="0" smtClean="0"/>
              <a:t>1. </a:t>
            </a:r>
            <a:r>
              <a:rPr lang="en-CA" altLang="en-US" dirty="0" err="1">
                <a:ea typeface="ヒラギノ角ゴ Pro W3"/>
                <a:cs typeface="Arial" pitchFamily="34" charset="0"/>
              </a:rPr>
              <a:t>Copiktra</a:t>
            </a:r>
            <a:r>
              <a:rPr lang="en-CA" altLang="en-US" dirty="0">
                <a:ea typeface="ヒラギノ角ゴ Pro W3"/>
                <a:cs typeface="Arial" pitchFamily="34" charset="0"/>
              </a:rPr>
              <a:t> (duvelisib) capsules. Prescribing Information. </a:t>
            </a:r>
            <a:r>
              <a:rPr lang="en-US" dirty="0" smtClean="0"/>
              <a:t>www.verastem.com/wp-content/uploads/2018/08/prescribing-information.pdf</a:t>
            </a:r>
            <a:r>
              <a:rPr lang="en-CA" spc="-30" dirty="0" smtClean="0">
                <a:cs typeface="Arial" pitchFamily="34" charset="0"/>
              </a:rPr>
              <a:t>.</a:t>
            </a:r>
            <a:r>
              <a:rPr lang="en-US" dirty="0" smtClean="0"/>
              <a:t> Accessed March 28, 2019.</a:t>
            </a:r>
            <a:endParaRPr lang="en-US" dirty="0"/>
          </a:p>
        </p:txBody>
      </p:sp>
    </p:spTree>
    <p:extLst>
      <p:ext uri="{BB962C8B-B14F-4D97-AF65-F5344CB8AC3E}">
        <p14:creationId xmlns:p14="http://schemas.microsoft.com/office/powerpoint/2010/main" val="1411045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Safety Summary for </a:t>
            </a:r>
            <a:r>
              <a:rPr lang="en-US" altLang="en-US" dirty="0" smtClean="0"/>
              <a:t>Use of </a:t>
            </a:r>
            <a:r>
              <a:rPr lang="en-US" altLang="en-US" dirty="0"/>
              <a:t>PI3K Inhibitors in </a:t>
            </a:r>
            <a:r>
              <a:rPr lang="en-US" altLang="en-US" dirty="0" smtClean="0"/>
              <a:t>CLL</a:t>
            </a:r>
            <a:r>
              <a:rPr lang="en-US" altLang="en-US" baseline="30000" dirty="0" smtClean="0"/>
              <a:t>1-3</a:t>
            </a:r>
            <a:endParaRPr lang="en-US" dirty="0"/>
          </a:p>
        </p:txBody>
      </p:sp>
      <p:sp>
        <p:nvSpPr>
          <p:cNvPr id="5" name="Content Placeholder 4"/>
          <p:cNvSpPr>
            <a:spLocks noGrp="1"/>
          </p:cNvSpPr>
          <p:nvPr>
            <p:ph idx="1"/>
          </p:nvPr>
        </p:nvSpPr>
        <p:spPr>
          <a:xfrm>
            <a:off x="246580" y="1295400"/>
            <a:ext cx="8691937" cy="4998720"/>
          </a:xfrm>
        </p:spPr>
        <p:txBody>
          <a:bodyPr numCol="2">
            <a:noAutofit/>
          </a:bodyPr>
          <a:lstStyle/>
          <a:p>
            <a:pPr marL="0" indent="0">
              <a:buNone/>
            </a:pPr>
            <a:r>
              <a:rPr lang="en-US" sz="2000" b="1" dirty="0"/>
              <a:t>Idelalisib</a:t>
            </a:r>
          </a:p>
          <a:p>
            <a:pPr marL="285750" lvl="0" indent="-285750" defTabSz="711200">
              <a:spcBef>
                <a:spcPct val="0"/>
              </a:spcBef>
              <a:spcAft>
                <a:spcPct val="35000"/>
              </a:spcAft>
            </a:pPr>
            <a:r>
              <a:rPr lang="en-US" altLang="en-US" sz="2000" dirty="0"/>
              <a:t>Monitor for GI events, hepatotoxicity, pneumonitis, intestinal </a:t>
            </a:r>
            <a:r>
              <a:rPr lang="en-US" altLang="en-US" sz="2000" dirty="0" smtClean="0"/>
              <a:t>perforation</a:t>
            </a:r>
          </a:p>
          <a:p>
            <a:pPr marL="742950" lvl="1" indent="-285750" defTabSz="711200">
              <a:spcBef>
                <a:spcPct val="0"/>
              </a:spcBef>
              <a:spcAft>
                <a:spcPct val="35000"/>
              </a:spcAft>
            </a:pPr>
            <a:r>
              <a:rPr lang="en-US" altLang="en-US" sz="2000" dirty="0" smtClean="0"/>
              <a:t>Interrupt</a:t>
            </a:r>
            <a:r>
              <a:rPr lang="en-US" altLang="en-US" sz="2000" dirty="0"/>
              <a:t>, consider steroids, then reduce or discontinue </a:t>
            </a:r>
            <a:r>
              <a:rPr lang="en-US" altLang="en-US" sz="2000" dirty="0" smtClean="0"/>
              <a:t>agent</a:t>
            </a:r>
            <a:endParaRPr lang="en-US" altLang="en-US" sz="2000" dirty="0"/>
          </a:p>
          <a:p>
            <a:pPr marL="285750" indent="-285750" defTabSz="711200">
              <a:spcBef>
                <a:spcPct val="0"/>
              </a:spcBef>
              <a:spcAft>
                <a:spcPct val="35000"/>
              </a:spcAft>
            </a:pPr>
            <a:r>
              <a:rPr lang="en-US" altLang="en-US" sz="2000" dirty="0"/>
              <a:t>Potential for infections, including opportunistic infections such as CMV and </a:t>
            </a:r>
            <a:r>
              <a:rPr lang="en-US" altLang="en-US" sz="2000" dirty="0" smtClean="0"/>
              <a:t>PJP</a:t>
            </a:r>
          </a:p>
          <a:p>
            <a:pPr marL="0" indent="0" defTabSz="711200">
              <a:spcBef>
                <a:spcPct val="0"/>
              </a:spcBef>
              <a:spcAft>
                <a:spcPct val="35000"/>
              </a:spcAft>
              <a:buNone/>
            </a:pPr>
            <a:endParaRPr lang="en-US" altLang="en-US" sz="2000" b="1" dirty="0" smtClean="0"/>
          </a:p>
          <a:p>
            <a:pPr marL="0" indent="0" defTabSz="711200">
              <a:spcBef>
                <a:spcPct val="0"/>
              </a:spcBef>
              <a:spcAft>
                <a:spcPct val="35000"/>
              </a:spcAft>
              <a:buNone/>
            </a:pPr>
            <a:endParaRPr lang="en-US" altLang="en-US" sz="2000" b="1" dirty="0" smtClean="0"/>
          </a:p>
          <a:p>
            <a:pPr marL="0" indent="0" defTabSz="711200">
              <a:spcBef>
                <a:spcPct val="0"/>
              </a:spcBef>
              <a:spcAft>
                <a:spcPct val="35000"/>
              </a:spcAft>
              <a:buNone/>
            </a:pPr>
            <a:endParaRPr lang="en-US" altLang="en-US" sz="2000" b="1" dirty="0"/>
          </a:p>
          <a:p>
            <a:pPr marL="0" indent="0" defTabSz="711200">
              <a:spcBef>
                <a:spcPct val="0"/>
              </a:spcBef>
              <a:spcAft>
                <a:spcPct val="35000"/>
              </a:spcAft>
              <a:buNone/>
            </a:pPr>
            <a:endParaRPr lang="en-US" altLang="en-US" sz="2000" b="1" dirty="0" smtClean="0"/>
          </a:p>
          <a:p>
            <a:pPr marL="0" indent="0" defTabSz="711200">
              <a:spcBef>
                <a:spcPct val="0"/>
              </a:spcBef>
              <a:spcAft>
                <a:spcPct val="35000"/>
              </a:spcAft>
              <a:buNone/>
            </a:pPr>
            <a:endParaRPr lang="en-US" altLang="en-US" sz="2000" b="1" dirty="0" smtClean="0"/>
          </a:p>
          <a:p>
            <a:pPr marL="0" indent="0" defTabSz="711200">
              <a:spcBef>
                <a:spcPct val="0"/>
              </a:spcBef>
              <a:spcAft>
                <a:spcPct val="35000"/>
              </a:spcAft>
              <a:buNone/>
            </a:pPr>
            <a:r>
              <a:rPr lang="en-US" altLang="en-US" sz="2000" b="1" dirty="0" smtClean="0"/>
              <a:t>Duvelisib</a:t>
            </a:r>
            <a:endParaRPr lang="en-US" altLang="en-US" sz="2000" b="1" dirty="0"/>
          </a:p>
          <a:p>
            <a:pPr marL="285750" indent="-285750" defTabSz="711200">
              <a:spcBef>
                <a:spcPct val="0"/>
              </a:spcBef>
              <a:spcAft>
                <a:spcPct val="35000"/>
              </a:spcAft>
            </a:pPr>
            <a:r>
              <a:rPr lang="en-US" altLang="en-US" sz="2000" dirty="0"/>
              <a:t>Monitor hepatic function and blood </a:t>
            </a:r>
            <a:r>
              <a:rPr lang="en-US" altLang="en-US" sz="2000" dirty="0" smtClean="0"/>
              <a:t>counts</a:t>
            </a:r>
          </a:p>
          <a:p>
            <a:pPr marL="285750" indent="-285750" defTabSz="711200">
              <a:spcBef>
                <a:spcPct val="0"/>
              </a:spcBef>
              <a:spcAft>
                <a:spcPct val="35000"/>
              </a:spcAft>
            </a:pPr>
            <a:r>
              <a:rPr lang="en-US" altLang="en-US" sz="2000" dirty="0"/>
              <a:t>A</a:t>
            </a:r>
            <a:r>
              <a:rPr lang="en-US" altLang="en-US" sz="2000" dirty="0" smtClean="0"/>
              <a:t>dvise </a:t>
            </a:r>
            <a:r>
              <a:rPr lang="en-US" altLang="en-US" sz="2000" dirty="0"/>
              <a:t>patients of potential risk to a fetus and to use effective contraception</a:t>
            </a:r>
          </a:p>
          <a:p>
            <a:pPr marL="285750" indent="-285750" defTabSz="711200">
              <a:spcBef>
                <a:spcPct val="0"/>
              </a:spcBef>
              <a:spcAft>
                <a:spcPct val="35000"/>
              </a:spcAft>
            </a:pPr>
            <a:r>
              <a:rPr lang="en-US" altLang="en-US" sz="2000" dirty="0"/>
              <a:t>Monitor for GI events, hepatotoxicity, pneumonitis, intestinal </a:t>
            </a:r>
            <a:r>
              <a:rPr lang="en-US" altLang="en-US" sz="2000" dirty="0" smtClean="0"/>
              <a:t>perforation</a:t>
            </a:r>
          </a:p>
          <a:p>
            <a:pPr marL="742950" lvl="1" indent="-285750" defTabSz="711200">
              <a:spcBef>
                <a:spcPct val="0"/>
              </a:spcBef>
              <a:spcAft>
                <a:spcPct val="35000"/>
              </a:spcAft>
            </a:pPr>
            <a:r>
              <a:rPr lang="en-US" altLang="en-US" sz="2000" dirty="0" smtClean="0"/>
              <a:t>Interrupt</a:t>
            </a:r>
            <a:r>
              <a:rPr lang="en-US" altLang="en-US" sz="2000" dirty="0"/>
              <a:t>, consider steroids, then reduce or discontinue agent</a:t>
            </a:r>
          </a:p>
          <a:p>
            <a:pPr marL="285750" indent="-285750" defTabSz="711200">
              <a:spcBef>
                <a:spcPct val="0"/>
              </a:spcBef>
              <a:spcAft>
                <a:spcPct val="35000"/>
              </a:spcAft>
            </a:pPr>
            <a:endParaRPr lang="en-US" altLang="en-US" sz="2000" dirty="0"/>
          </a:p>
          <a:p>
            <a:endParaRPr lang="en-US" sz="2000" dirty="0"/>
          </a:p>
          <a:p>
            <a:endParaRPr lang="en-US" sz="2000" dirty="0"/>
          </a:p>
        </p:txBody>
      </p:sp>
      <p:sp>
        <p:nvSpPr>
          <p:cNvPr id="2" name="Footer Placeholder 1"/>
          <p:cNvSpPr>
            <a:spLocks noGrp="1"/>
          </p:cNvSpPr>
          <p:nvPr>
            <p:ph type="ftr" sz="quarter" idx="13"/>
          </p:nvPr>
        </p:nvSpPr>
        <p:spPr>
          <a:xfrm>
            <a:off x="183941" y="6394856"/>
            <a:ext cx="7772400" cy="323849"/>
          </a:xfrm>
        </p:spPr>
        <p:txBody>
          <a:bodyPr/>
          <a:lstStyle/>
          <a:p>
            <a:r>
              <a:rPr lang="en-US" dirty="0" smtClean="0"/>
              <a:t>1. </a:t>
            </a:r>
            <a:r>
              <a:rPr lang="en-CA" altLang="en-US" dirty="0" err="1">
                <a:ea typeface="ヒラギノ角ゴ Pro W3"/>
                <a:cs typeface="Arial" pitchFamily="34" charset="0"/>
              </a:rPr>
              <a:t>Zydelig</a:t>
            </a:r>
            <a:r>
              <a:rPr lang="en-CA" altLang="en-US" dirty="0">
                <a:ea typeface="ヒラギノ角ゴ Pro W3"/>
                <a:cs typeface="Arial" pitchFamily="34" charset="0"/>
              </a:rPr>
              <a:t> (idelalisib) capsules. Prescribing Information. www.gilead.com/~/media/Files/pdfs/medicines/oncology/zydelig/zydelig_pi.pdf</a:t>
            </a:r>
            <a:r>
              <a:rPr lang="en-CA" dirty="0">
                <a:cs typeface="Arial" pitchFamily="34" charset="0"/>
              </a:rPr>
              <a:t>.</a:t>
            </a:r>
            <a:r>
              <a:rPr lang="en-US" dirty="0"/>
              <a:t> </a:t>
            </a:r>
            <a:r>
              <a:rPr lang="en-CA" spc="-30" dirty="0">
                <a:cs typeface="Arial" pitchFamily="34" charset="0"/>
              </a:rPr>
              <a:t>Accessed March 29, 2019.</a:t>
            </a:r>
            <a:endParaRPr lang="en-US" dirty="0"/>
          </a:p>
          <a:p>
            <a:r>
              <a:rPr lang="en-US" dirty="0" smtClean="0"/>
              <a:t>Accessed April 2, 2019. 2. </a:t>
            </a:r>
            <a:r>
              <a:rPr lang="en-CA" altLang="en-US" dirty="0" err="1">
                <a:ea typeface="ヒラギノ角ゴ Pro W3"/>
                <a:cs typeface="Arial" pitchFamily="34" charset="0"/>
              </a:rPr>
              <a:t>Copiktra</a:t>
            </a:r>
            <a:r>
              <a:rPr lang="en-CA" altLang="en-US" dirty="0">
                <a:ea typeface="ヒラギノ角ゴ Pro W3"/>
                <a:cs typeface="Arial" pitchFamily="34" charset="0"/>
              </a:rPr>
              <a:t> (duvelisib) capsules. Prescribing Information. </a:t>
            </a:r>
            <a:r>
              <a:rPr lang="en-US" dirty="0"/>
              <a:t>www.verastem.com/wp-content/uploads/2018/08/prescribing-information.pdf</a:t>
            </a:r>
            <a:r>
              <a:rPr lang="en-CA" spc="-30" dirty="0">
                <a:cs typeface="Arial" pitchFamily="34" charset="0"/>
              </a:rPr>
              <a:t>.</a:t>
            </a:r>
            <a:r>
              <a:rPr lang="en-US" dirty="0"/>
              <a:t> Accessed March 28, 2019</a:t>
            </a:r>
            <a:r>
              <a:rPr lang="en-US" dirty="0" smtClean="0"/>
              <a:t>. 3. </a:t>
            </a:r>
            <a:r>
              <a:rPr lang="en-US" dirty="0" err="1" smtClean="0"/>
              <a:t>Hallek</a:t>
            </a:r>
            <a:r>
              <a:rPr lang="en-US" dirty="0" smtClean="0"/>
              <a:t> M et al. </a:t>
            </a:r>
            <a:r>
              <a:rPr lang="en-US" i="1" dirty="0" smtClean="0"/>
              <a:t>Blood</a:t>
            </a:r>
            <a:r>
              <a:rPr lang="en-US" dirty="0" smtClean="0"/>
              <a:t>. 2018;131:2745-2760.</a:t>
            </a:r>
          </a:p>
        </p:txBody>
      </p:sp>
    </p:spTree>
    <p:extLst>
      <p:ext uri="{BB962C8B-B14F-4D97-AF65-F5344CB8AC3E}">
        <p14:creationId xmlns:p14="http://schemas.microsoft.com/office/powerpoint/2010/main" val="2057640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a:t>Venetoclax </a:t>
            </a:r>
            <a:r>
              <a:rPr lang="en-US" noProof="0" dirty="0" smtClean="0"/>
              <a:t>Dosing and Safety </a:t>
            </a:r>
            <a:br>
              <a:rPr lang="en-US" noProof="0" dirty="0" smtClean="0"/>
            </a:br>
            <a:r>
              <a:rPr lang="en-US" noProof="0" dirty="0" smtClean="0"/>
              <a:t>(Based on the CLL Experience)</a:t>
            </a:r>
            <a:r>
              <a:rPr lang="en-US" baseline="30000" noProof="0" dirty="0" smtClean="0"/>
              <a:t>1</a:t>
            </a:r>
            <a:endParaRPr lang="en-US" baseline="30000" noProof="0" dirty="0"/>
          </a:p>
        </p:txBody>
      </p:sp>
      <p:grpSp>
        <p:nvGrpSpPr>
          <p:cNvPr id="7" name="Group 6"/>
          <p:cNvGrpSpPr/>
          <p:nvPr/>
        </p:nvGrpSpPr>
        <p:grpSpPr>
          <a:xfrm>
            <a:off x="152401" y="1628316"/>
            <a:ext cx="8686800" cy="2138737"/>
            <a:chOff x="2502693" y="1702802"/>
            <a:chExt cx="5254708" cy="1270138"/>
          </a:xfrm>
        </p:grpSpPr>
        <p:sp>
          <p:nvSpPr>
            <p:cNvPr id="8" name="Freeform 7"/>
            <p:cNvSpPr/>
            <p:nvPr/>
          </p:nvSpPr>
          <p:spPr>
            <a:xfrm>
              <a:off x="2502693" y="1702802"/>
              <a:ext cx="2435296" cy="1270138"/>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4681" tIns="71120" rIns="71120" bIns="71120" numCol="1" spcCol="1270" anchor="ctr" anchorCtr="0">
              <a:noAutofit/>
            </a:bodyPr>
            <a:lstStyle/>
            <a:p>
              <a:pPr lvl="0" algn="ctr" defTabSz="444500">
                <a:lnSpc>
                  <a:spcPct val="90000"/>
                </a:lnSpc>
                <a:spcBef>
                  <a:spcPct val="0"/>
                </a:spcBef>
                <a:spcAft>
                  <a:spcPct val="35000"/>
                </a:spcAft>
              </a:pPr>
              <a:r>
                <a:rPr lang="en-US" sz="1600" b="1" kern="1200" dirty="0" smtClean="0">
                  <a:solidFill>
                    <a:schemeClr val="bg1"/>
                  </a:solidFill>
                </a:rPr>
                <a:t>Monotherapy</a:t>
              </a:r>
              <a:endParaRPr lang="en-US" sz="1600" dirty="0">
                <a:solidFill>
                  <a:schemeClr val="bg1"/>
                </a:solidFill>
              </a:endParaRPr>
            </a:p>
            <a:p>
              <a:pPr lvl="0" algn="l" defTabSz="444500">
                <a:lnSpc>
                  <a:spcPct val="90000"/>
                </a:lnSpc>
                <a:spcBef>
                  <a:spcPct val="0"/>
                </a:spcBef>
                <a:spcAft>
                  <a:spcPct val="35000"/>
                </a:spcAft>
              </a:pPr>
              <a:r>
                <a:rPr lang="en-US" sz="1600" kern="1200" dirty="0" smtClean="0">
                  <a:solidFill>
                    <a:schemeClr val="bg1"/>
                  </a:solidFill>
                </a:rPr>
                <a:t>20 mg once daily for 7 days, followed</a:t>
              </a:r>
              <a:br>
                <a:rPr lang="en-US" sz="1600" kern="1200" dirty="0" smtClean="0">
                  <a:solidFill>
                    <a:schemeClr val="bg1"/>
                  </a:solidFill>
                </a:rPr>
              </a:br>
              <a:r>
                <a:rPr lang="en-US" sz="1600" kern="1200" dirty="0" smtClean="0">
                  <a:solidFill>
                    <a:schemeClr val="bg1"/>
                  </a:solidFill>
                </a:rPr>
                <a:t>by a weekly ramp-up dosing schedule</a:t>
              </a:r>
              <a:br>
                <a:rPr lang="en-US" sz="1600" kern="1200" dirty="0" smtClean="0">
                  <a:solidFill>
                    <a:schemeClr val="bg1"/>
                  </a:solidFill>
                </a:rPr>
              </a:br>
              <a:r>
                <a:rPr lang="en-US" sz="1600" kern="1200" dirty="0" smtClean="0">
                  <a:solidFill>
                    <a:schemeClr val="bg1"/>
                  </a:solidFill>
                </a:rPr>
                <a:t>to recommended daily dose of 400 mg</a:t>
              </a:r>
              <a:br>
                <a:rPr lang="en-US" sz="1600" kern="1200" dirty="0" smtClean="0">
                  <a:solidFill>
                    <a:schemeClr val="bg1"/>
                  </a:solidFill>
                </a:rPr>
              </a:br>
              <a:endParaRPr lang="en-US" sz="1600" kern="1200" dirty="0">
                <a:solidFill>
                  <a:schemeClr val="bg1"/>
                </a:solidFill>
              </a:endParaRPr>
            </a:p>
          </p:txBody>
        </p:sp>
        <p:sp>
          <p:nvSpPr>
            <p:cNvPr id="9" name="Freeform 8"/>
            <p:cNvSpPr/>
            <p:nvPr/>
          </p:nvSpPr>
          <p:spPr>
            <a:xfrm>
              <a:off x="5322105" y="1702802"/>
              <a:ext cx="2435296" cy="1270138"/>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olidFill>
              <a:schemeClr val="accent6">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4681" tIns="71120" rIns="71120" bIns="71120" numCol="1" spcCol="1270" anchor="ctr" anchorCtr="0">
              <a:noAutofit/>
            </a:bodyPr>
            <a:lstStyle/>
            <a:p>
              <a:pPr marL="285750" lvl="0" indent="-285750" algn="l" defTabSz="444500">
                <a:lnSpc>
                  <a:spcPct val="90000"/>
                </a:lnSpc>
                <a:spcBef>
                  <a:spcPct val="0"/>
                </a:spcBef>
                <a:spcAft>
                  <a:spcPct val="35000"/>
                </a:spcAft>
                <a:buFont typeface="Arial" panose="020B0604020202020204" pitchFamily="34" charset="0"/>
                <a:buChar char="•"/>
              </a:pPr>
              <a:r>
                <a:rPr lang="en-US" sz="1600" kern="1200" dirty="0" smtClean="0">
                  <a:solidFill>
                    <a:schemeClr val="bg1"/>
                  </a:solidFill>
                </a:rPr>
                <a:t>In combination with rituximab: administer rituximab after the 5-week venetoclax ramp-up schedule</a:t>
              </a:r>
            </a:p>
            <a:p>
              <a:pPr marL="285750" lvl="0" indent="-285750" algn="l" defTabSz="444500">
                <a:lnSpc>
                  <a:spcPct val="90000"/>
                </a:lnSpc>
                <a:spcBef>
                  <a:spcPct val="0"/>
                </a:spcBef>
                <a:spcAft>
                  <a:spcPct val="35000"/>
                </a:spcAft>
                <a:buFont typeface="Arial" panose="020B0604020202020204" pitchFamily="34" charset="0"/>
                <a:buChar char="•"/>
              </a:pPr>
              <a:r>
                <a:rPr lang="en-US" sz="1600" dirty="0">
                  <a:solidFill>
                    <a:schemeClr val="bg1"/>
                  </a:solidFill>
                </a:rPr>
                <a:t>C</a:t>
              </a:r>
              <a:r>
                <a:rPr lang="en-US" sz="1600" kern="1200" dirty="0" smtClean="0">
                  <a:solidFill>
                    <a:schemeClr val="bg1"/>
                  </a:solidFill>
                </a:rPr>
                <a:t>ontinue venetoclax for 24 months from cycle 1 day 1 of rituximab</a:t>
              </a:r>
              <a:endParaRPr lang="en-US" sz="1600" kern="1200" dirty="0">
                <a:solidFill>
                  <a:schemeClr val="bg1"/>
                </a:solidFill>
              </a:endParaRPr>
            </a:p>
          </p:txBody>
        </p:sp>
      </p:grpSp>
      <p:sp>
        <p:nvSpPr>
          <p:cNvPr id="14" name="Right Arrow 13"/>
          <p:cNvSpPr/>
          <p:nvPr/>
        </p:nvSpPr>
        <p:spPr>
          <a:xfrm>
            <a:off x="4178301" y="2319867"/>
            <a:ext cx="635000" cy="67733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52401" y="3993845"/>
            <a:ext cx="4025900" cy="2319867"/>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4681" tIns="71120" rIns="71120" bIns="71120" numCol="1" spcCol="1270" anchor="ctr" anchorCtr="0">
            <a:noAutofit/>
          </a:bodyPr>
          <a:lstStyle/>
          <a:p>
            <a:pPr algn="ctr"/>
            <a:r>
              <a:rPr lang="en-US" altLang="en-US" sz="1600" b="1" dirty="0">
                <a:solidFill>
                  <a:schemeClr val="bg1"/>
                </a:solidFill>
              </a:rPr>
              <a:t>Most </a:t>
            </a:r>
            <a:r>
              <a:rPr lang="en-US" altLang="en-US" sz="1600" b="1" dirty="0" smtClean="0">
                <a:solidFill>
                  <a:schemeClr val="bg1"/>
                </a:solidFill>
              </a:rPr>
              <a:t>Common </a:t>
            </a:r>
            <a:r>
              <a:rPr lang="en-US" altLang="en-US" sz="1600" b="1" dirty="0">
                <a:solidFill>
                  <a:schemeClr val="bg1"/>
                </a:solidFill>
              </a:rPr>
              <a:t>AEs (≥20</a:t>
            </a:r>
            <a:r>
              <a:rPr lang="en-US" altLang="en-US" sz="1600" b="1" dirty="0" smtClean="0">
                <a:solidFill>
                  <a:schemeClr val="bg1"/>
                </a:solidFill>
              </a:rPr>
              <a:t>%)</a:t>
            </a:r>
          </a:p>
          <a:p>
            <a:r>
              <a:rPr lang="en-US" altLang="en-US" sz="1600" dirty="0" smtClean="0">
                <a:solidFill>
                  <a:schemeClr val="bg1"/>
                </a:solidFill>
              </a:rPr>
              <a:t>Neutropenia</a:t>
            </a:r>
            <a:r>
              <a:rPr lang="en-US" altLang="en-US" sz="1600" dirty="0">
                <a:solidFill>
                  <a:schemeClr val="bg1"/>
                </a:solidFill>
              </a:rPr>
              <a:t>, diarrhea, nausea, anemia, upper respiratory tract infection, thrombocytopenia, and </a:t>
            </a:r>
            <a:r>
              <a:rPr lang="en-US" altLang="en-US" sz="1600" dirty="0" smtClean="0">
                <a:solidFill>
                  <a:schemeClr val="bg1"/>
                </a:solidFill>
              </a:rPr>
              <a:t>fatigue</a:t>
            </a:r>
            <a:endParaRPr lang="en-US" altLang="en-US" sz="1600" dirty="0">
              <a:solidFill>
                <a:schemeClr val="bg1"/>
              </a:solidFill>
            </a:endParaRPr>
          </a:p>
          <a:p>
            <a:pPr marL="285750" indent="-285750">
              <a:buFont typeface="Arial" panose="020B0604020202020204" pitchFamily="34" charset="0"/>
              <a:buChar char="•"/>
            </a:pPr>
            <a:r>
              <a:rPr lang="en-US" altLang="en-US" sz="1600" dirty="0" smtClean="0">
                <a:solidFill>
                  <a:schemeClr val="bg1"/>
                </a:solidFill>
              </a:rPr>
              <a:t>Monitor for neutropenia, with medical management as appropriate</a:t>
            </a:r>
          </a:p>
        </p:txBody>
      </p:sp>
      <p:sp>
        <p:nvSpPr>
          <p:cNvPr id="19" name="Freeform 18"/>
          <p:cNvSpPr/>
          <p:nvPr/>
        </p:nvSpPr>
        <p:spPr>
          <a:xfrm>
            <a:off x="4813301" y="3993846"/>
            <a:ext cx="4025900" cy="2319868"/>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olidFill>
            <a:schemeClr val="accent6">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4681" tIns="71120" rIns="71120" bIns="71120" numCol="1" spcCol="1270" anchor="ctr" anchorCtr="0">
            <a:noAutofit/>
          </a:bodyPr>
          <a:lstStyle/>
          <a:p>
            <a:pPr marL="285750" indent="-285750">
              <a:buFont typeface="Arial" panose="020B0604020202020204" pitchFamily="34" charset="0"/>
              <a:buChar char="•"/>
            </a:pPr>
            <a:r>
              <a:rPr lang="en-US" altLang="en-US" sz="1600" dirty="0">
                <a:solidFill>
                  <a:schemeClr val="bg1"/>
                </a:solidFill>
              </a:rPr>
              <a:t>Assess TLS risk in all </a:t>
            </a:r>
            <a:r>
              <a:rPr lang="en-US" altLang="en-US" sz="1600" dirty="0" smtClean="0">
                <a:solidFill>
                  <a:schemeClr val="bg1"/>
                </a:solidFill>
              </a:rPr>
              <a:t>patients</a:t>
            </a:r>
          </a:p>
          <a:p>
            <a:pPr marL="285750" indent="-285750">
              <a:buFont typeface="Arial" panose="020B0604020202020204" pitchFamily="34" charset="0"/>
              <a:buChar char="•"/>
            </a:pPr>
            <a:r>
              <a:rPr lang="en-US" altLang="en-US" sz="1600" dirty="0" err="1">
                <a:solidFill>
                  <a:schemeClr val="bg1"/>
                </a:solidFill>
              </a:rPr>
              <a:t>P</a:t>
            </a:r>
            <a:r>
              <a:rPr lang="en-US" altLang="en-US" sz="1600" dirty="0" err="1" smtClean="0">
                <a:solidFill>
                  <a:schemeClr val="bg1"/>
                </a:solidFill>
              </a:rPr>
              <a:t>remedicate</a:t>
            </a:r>
            <a:r>
              <a:rPr lang="en-US" altLang="en-US" sz="1600" dirty="0" smtClean="0">
                <a:solidFill>
                  <a:schemeClr val="bg1"/>
                </a:solidFill>
              </a:rPr>
              <a:t> </a:t>
            </a:r>
            <a:r>
              <a:rPr lang="en-US" altLang="en-US" sz="1600" dirty="0">
                <a:solidFill>
                  <a:schemeClr val="bg1"/>
                </a:solidFill>
              </a:rPr>
              <a:t>with </a:t>
            </a:r>
            <a:r>
              <a:rPr lang="en-US" altLang="en-US" sz="1600" dirty="0" err="1">
                <a:solidFill>
                  <a:schemeClr val="bg1"/>
                </a:solidFill>
              </a:rPr>
              <a:t>antihyperuricemics</a:t>
            </a:r>
            <a:r>
              <a:rPr lang="en-US" altLang="en-US" sz="1600" dirty="0">
                <a:solidFill>
                  <a:schemeClr val="bg1"/>
                </a:solidFill>
              </a:rPr>
              <a:t> and ensure adequate </a:t>
            </a:r>
            <a:r>
              <a:rPr lang="en-US" altLang="en-US" sz="1600" dirty="0" smtClean="0">
                <a:solidFill>
                  <a:schemeClr val="bg1"/>
                </a:solidFill>
              </a:rPr>
              <a:t>hydration</a:t>
            </a:r>
          </a:p>
          <a:p>
            <a:pPr marL="285750" indent="-285750">
              <a:buFont typeface="Arial" panose="020B0604020202020204" pitchFamily="34" charset="0"/>
              <a:buChar char="•"/>
            </a:pPr>
            <a:r>
              <a:rPr lang="en-US" altLang="en-US" sz="1600" dirty="0" smtClean="0">
                <a:solidFill>
                  <a:schemeClr val="bg1"/>
                </a:solidFill>
              </a:rPr>
              <a:t>More intensive </a:t>
            </a:r>
            <a:r>
              <a:rPr lang="en-US" altLang="en-US" sz="1600" dirty="0">
                <a:solidFill>
                  <a:schemeClr val="bg1"/>
                </a:solidFill>
              </a:rPr>
              <a:t>measures (IV hydration, frequent monitoring, hospitalization) as overall TLS risk </a:t>
            </a:r>
            <a:r>
              <a:rPr lang="en-US" altLang="en-US" sz="1600" dirty="0" smtClean="0">
                <a:solidFill>
                  <a:schemeClr val="bg1"/>
                </a:solidFill>
              </a:rPr>
              <a:t>increases</a:t>
            </a:r>
            <a:endParaRPr lang="en-US" altLang="en-US" sz="1600" dirty="0">
              <a:solidFill>
                <a:schemeClr val="bg1"/>
              </a:solidFill>
            </a:endParaRPr>
          </a:p>
        </p:txBody>
      </p:sp>
      <p:sp>
        <p:nvSpPr>
          <p:cNvPr id="20" name="Right Arrow 19"/>
          <p:cNvSpPr/>
          <p:nvPr/>
        </p:nvSpPr>
        <p:spPr>
          <a:xfrm>
            <a:off x="4178301" y="4810283"/>
            <a:ext cx="635000" cy="67733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7271" y="6500340"/>
            <a:ext cx="5668539" cy="215444"/>
          </a:xfrm>
          <a:prstGeom prst="rect">
            <a:avLst/>
          </a:prstGeom>
          <a:noFill/>
        </p:spPr>
        <p:txBody>
          <a:bodyPr wrap="none" rtlCol="0">
            <a:spAutoFit/>
          </a:bodyPr>
          <a:lstStyle/>
          <a:p>
            <a:r>
              <a:rPr lang="en-CA" altLang="en-US" sz="800" dirty="0" smtClean="0">
                <a:ea typeface="ヒラギノ角ゴ Pro W3"/>
              </a:rPr>
              <a:t>1. Venclexta </a:t>
            </a:r>
            <a:r>
              <a:rPr lang="en-CA" altLang="en-US" sz="800" dirty="0">
                <a:ea typeface="ヒラギノ角ゴ Pro W3"/>
              </a:rPr>
              <a:t>(</a:t>
            </a:r>
            <a:r>
              <a:rPr lang="en-US" sz="800" dirty="0"/>
              <a:t>venetoclax</a:t>
            </a:r>
            <a:r>
              <a:rPr lang="en-CA" altLang="en-US" sz="800" dirty="0">
                <a:ea typeface="ヒラギノ角ゴ Pro W3"/>
              </a:rPr>
              <a:t>) tablets. Prescribing Information. www.rxabbvie.com/pdf/venclexta.pdf</a:t>
            </a:r>
            <a:r>
              <a:rPr lang="en-CA" altLang="en-US" sz="800" dirty="0"/>
              <a:t>. </a:t>
            </a:r>
            <a:r>
              <a:rPr lang="en-US" sz="800" dirty="0"/>
              <a:t>Accessed April 8, 2019</a:t>
            </a:r>
            <a:r>
              <a:rPr lang="en-CA" sz="800" dirty="0"/>
              <a:t>.</a:t>
            </a:r>
            <a:endParaRPr lang="en-US" sz="800" dirty="0"/>
          </a:p>
        </p:txBody>
      </p:sp>
    </p:spTree>
    <p:extLst>
      <p:ext uri="{BB962C8B-B14F-4D97-AF65-F5344CB8AC3E}">
        <p14:creationId xmlns:p14="http://schemas.microsoft.com/office/powerpoint/2010/main" val="185179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Autofit/>
          </a:bodyPr>
          <a:lstStyle/>
          <a:p>
            <a:r>
              <a:rPr lang="en-US" sz="3600" dirty="0" smtClean="0"/>
              <a:t>Novel Agent Classes in FL </a:t>
            </a:r>
            <a:r>
              <a:rPr lang="en-US" sz="3200" dirty="0" smtClean="0"/>
              <a:t/>
            </a:r>
            <a:br>
              <a:rPr lang="en-US" sz="3200" dirty="0" smtClean="0"/>
            </a:br>
            <a:r>
              <a:rPr lang="en-US" sz="2800" i="1" dirty="0" smtClean="0"/>
              <a:t>The Role of Antibodies, IMiDs, and </a:t>
            </a:r>
            <a:br>
              <a:rPr lang="en-US" sz="2800" i="1" dirty="0" smtClean="0"/>
            </a:br>
            <a:r>
              <a:rPr lang="en-US" sz="2800" i="1" dirty="0" smtClean="0"/>
              <a:t>PI3K Inhibitors</a:t>
            </a:r>
            <a:endParaRPr lang="en-US" sz="2000" b="1" i="1" noProof="0" dirty="0"/>
          </a:p>
        </p:txBody>
      </p:sp>
    </p:spTree>
    <p:extLst>
      <p:ext uri="{BB962C8B-B14F-4D97-AF65-F5344CB8AC3E}">
        <p14:creationId xmlns:p14="http://schemas.microsoft.com/office/powerpoint/2010/main" val="3225557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Guidance for FL Treatment Decisions</a:t>
            </a:r>
            <a:endParaRPr lang="en-US" noProof="0" dirty="0"/>
          </a:p>
        </p:txBody>
      </p:sp>
      <p:graphicFrame>
        <p:nvGraphicFramePr>
          <p:cNvPr id="3" name="Table 2"/>
          <p:cNvGraphicFramePr>
            <a:graphicFrameLocks noGrp="1"/>
          </p:cNvGraphicFramePr>
          <p:nvPr>
            <p:extLst>
              <p:ext uri="{D42A27DB-BD31-4B8C-83A1-F6EECF244321}">
                <p14:modId xmlns:p14="http://schemas.microsoft.com/office/powerpoint/2010/main" val="1704425365"/>
              </p:ext>
            </p:extLst>
          </p:nvPr>
        </p:nvGraphicFramePr>
        <p:xfrm>
          <a:off x="3710940" y="1613747"/>
          <a:ext cx="5158740" cy="4226560"/>
        </p:xfrm>
        <a:graphic>
          <a:graphicData uri="http://schemas.openxmlformats.org/drawingml/2006/table">
            <a:tbl>
              <a:tblPr firstRow="1" bandRow="1">
                <a:tableStyleId>{5C22544A-7EE6-4342-B048-85BDC9FD1C3A}</a:tableStyleId>
              </a:tblPr>
              <a:tblGrid>
                <a:gridCol w="5158740"/>
              </a:tblGrid>
              <a:tr h="447040">
                <a:tc>
                  <a:txBody>
                    <a:bodyPr/>
                    <a:lstStyle/>
                    <a:p>
                      <a:pPr algn="ctr"/>
                      <a:r>
                        <a:rPr lang="en-US" sz="1600" noProof="0" dirty="0" smtClean="0"/>
                        <a:t>GELF Criteria</a:t>
                      </a:r>
                      <a:r>
                        <a:rPr lang="en-US" sz="1600" baseline="0" noProof="0" dirty="0" smtClean="0"/>
                        <a:t> (Indications for Treatment in FL)</a:t>
                      </a:r>
                      <a:r>
                        <a:rPr lang="en-US" sz="1600" baseline="30000" noProof="0" dirty="0" smtClean="0"/>
                        <a:t>1</a:t>
                      </a:r>
                      <a:endParaRPr lang="en-US" sz="1600" noProof="0" dirty="0"/>
                    </a:p>
                  </a:txBody>
                  <a:tcPr marT="60960" marB="60960"/>
                </a:tc>
              </a:tr>
              <a:tr h="447040">
                <a:tc>
                  <a:txBody>
                    <a:bodyPr/>
                    <a:lstStyle/>
                    <a:p>
                      <a:pPr marL="342900" indent="-342900">
                        <a:spcBef>
                          <a:spcPts val="300"/>
                        </a:spcBef>
                        <a:buFont typeface="Wingdings" panose="05000000000000000000" pitchFamily="2" charset="2"/>
                        <a:buChar char="q"/>
                        <a:defRPr/>
                      </a:pPr>
                      <a:r>
                        <a:rPr lang="en-US" sz="1600" noProof="0" dirty="0" smtClean="0"/>
                        <a:t>Any nodal or extranodal tumor mass ≥7 cm</a:t>
                      </a:r>
                      <a:endParaRPr lang="en-US" sz="1600" noProof="0" dirty="0"/>
                    </a:p>
                  </a:txBody>
                  <a:tcPr marT="60960" marB="60960"/>
                </a:tc>
              </a:tr>
              <a:tr h="447040">
                <a:tc>
                  <a:txBody>
                    <a:bodyPr/>
                    <a:lstStyle/>
                    <a:p>
                      <a:pPr marL="342900" indent="-342900">
                        <a:spcBef>
                          <a:spcPts val="300"/>
                        </a:spcBef>
                        <a:buFont typeface="Wingdings" panose="05000000000000000000" pitchFamily="2" charset="2"/>
                        <a:buChar char="q"/>
                        <a:defRPr/>
                      </a:pPr>
                      <a:r>
                        <a:rPr lang="en-US" sz="1600" noProof="0" dirty="0" smtClean="0"/>
                        <a:t>≥3 nodal sites, each &gt;3cm</a:t>
                      </a:r>
                      <a:endParaRPr lang="en-US" sz="1600" noProof="0" dirty="0"/>
                    </a:p>
                  </a:txBody>
                  <a:tcPr marT="60960" marB="60960"/>
                </a:tc>
              </a:tr>
              <a:tr h="447040">
                <a:tc>
                  <a:txBody>
                    <a:bodyPr/>
                    <a:lstStyle/>
                    <a:p>
                      <a:pPr marL="342900" indent="-342900">
                        <a:spcBef>
                          <a:spcPts val="300"/>
                        </a:spcBef>
                        <a:buFont typeface="Wingdings" panose="05000000000000000000" pitchFamily="2" charset="2"/>
                        <a:buChar char="q"/>
                        <a:defRPr/>
                      </a:pPr>
                      <a:r>
                        <a:rPr lang="en-US" sz="1600" noProof="0" dirty="0" smtClean="0"/>
                        <a:t>Presence of B symptoms</a:t>
                      </a:r>
                      <a:endParaRPr lang="en-US" sz="1600" noProof="0" dirty="0"/>
                    </a:p>
                  </a:txBody>
                  <a:tcPr marT="60960" marB="60960"/>
                </a:tc>
              </a:tr>
              <a:tr h="447040">
                <a:tc>
                  <a:txBody>
                    <a:bodyPr/>
                    <a:lstStyle/>
                    <a:p>
                      <a:pPr marL="342900" indent="-342900">
                        <a:spcBef>
                          <a:spcPts val="300"/>
                        </a:spcBef>
                        <a:buFont typeface="Wingdings" panose="05000000000000000000" pitchFamily="2" charset="2"/>
                        <a:buChar char="q"/>
                        <a:defRPr/>
                      </a:pPr>
                      <a:r>
                        <a:rPr lang="en-US" sz="1600" noProof="0" dirty="0" smtClean="0"/>
                        <a:t>Splenomegaly</a:t>
                      </a:r>
                      <a:endParaRPr lang="en-US" sz="1600" noProof="0" dirty="0"/>
                    </a:p>
                  </a:txBody>
                  <a:tcPr marT="60960" marB="60960"/>
                </a:tc>
              </a:tr>
              <a:tr h="447040">
                <a:tc>
                  <a:txBody>
                    <a:bodyPr/>
                    <a:lstStyle/>
                    <a:p>
                      <a:pPr marL="342900" indent="-342900">
                        <a:spcBef>
                          <a:spcPts val="300"/>
                        </a:spcBef>
                        <a:buFont typeface="Wingdings" panose="05000000000000000000" pitchFamily="2" charset="2"/>
                        <a:buChar char="q"/>
                        <a:defRPr/>
                      </a:pPr>
                      <a:r>
                        <a:rPr lang="en-US" sz="1600" noProof="0" dirty="0" smtClean="0"/>
                        <a:t>Compression or vital organs compromise </a:t>
                      </a:r>
                      <a:endParaRPr lang="en-US" sz="1600" noProof="0" dirty="0"/>
                    </a:p>
                  </a:txBody>
                  <a:tcPr marT="60960" marB="60960"/>
                </a:tc>
              </a:tr>
              <a:tr h="772160">
                <a:tc>
                  <a:txBody>
                    <a:bodyPr/>
                    <a:lstStyle/>
                    <a:p>
                      <a:pPr marL="342900" indent="-342900">
                        <a:spcBef>
                          <a:spcPts val="300"/>
                        </a:spcBef>
                        <a:buFont typeface="Wingdings" panose="05000000000000000000" pitchFamily="2" charset="2"/>
                        <a:buChar char="q"/>
                        <a:defRPr/>
                      </a:pPr>
                      <a:r>
                        <a:rPr lang="en-US" sz="1600" noProof="0" dirty="0" smtClean="0"/>
                        <a:t>Significant serous effusions;</a:t>
                      </a:r>
                      <a:r>
                        <a:rPr lang="en-US" sz="1600" baseline="0" noProof="0" dirty="0" smtClean="0"/>
                        <a:t> </a:t>
                      </a:r>
                      <a:br>
                        <a:rPr lang="en-US" sz="1600" baseline="0" noProof="0" dirty="0" smtClean="0"/>
                      </a:br>
                      <a:r>
                        <a:rPr lang="en-US" sz="1600" baseline="0" noProof="0" dirty="0" smtClean="0"/>
                        <a:t>l</a:t>
                      </a:r>
                      <a:r>
                        <a:rPr lang="en-US" sz="1600" noProof="0" dirty="0" smtClean="0"/>
                        <a:t>ymphocyte count</a:t>
                      </a:r>
                      <a:r>
                        <a:rPr lang="en-US" sz="1600" baseline="0" noProof="0" dirty="0" smtClean="0"/>
                        <a:t> </a:t>
                      </a:r>
                      <a:r>
                        <a:rPr lang="en-US" sz="1600" noProof="0" dirty="0" smtClean="0"/>
                        <a:t>&gt;5.0 x 10</a:t>
                      </a:r>
                      <a:r>
                        <a:rPr lang="en-US" sz="1600" baseline="30000" noProof="0" dirty="0" smtClean="0"/>
                        <a:t>9</a:t>
                      </a:r>
                      <a:r>
                        <a:rPr lang="en-US" sz="1600" noProof="0" dirty="0" smtClean="0"/>
                        <a:t>/L</a:t>
                      </a:r>
                      <a:endParaRPr lang="en-US" sz="1600" noProof="0" dirty="0"/>
                    </a:p>
                  </a:txBody>
                  <a:tcPr marT="60960" marB="60960"/>
                </a:tc>
              </a:tr>
              <a:tr h="772160">
                <a:tc>
                  <a:txBody>
                    <a:bodyPr/>
                    <a:lstStyle/>
                    <a:p>
                      <a:pPr marL="342900" indent="-342900">
                        <a:spcBef>
                          <a:spcPts val="300"/>
                        </a:spcBef>
                        <a:buFont typeface="Wingdings" panose="05000000000000000000" pitchFamily="2" charset="2"/>
                        <a:buChar char="q"/>
                        <a:defRPr/>
                      </a:pPr>
                      <a:r>
                        <a:rPr lang="en-US" sz="1600" noProof="0" dirty="0" smtClean="0"/>
                        <a:t>Cytopenia (granulocyte </a:t>
                      </a:r>
                      <a:r>
                        <a:rPr lang="en-CA" sz="1600" noProof="0" dirty="0" smtClean="0"/>
                        <a:t>count &lt;1.0 x 10⁹/L and/or platelets &lt;100 x 10⁹/L)</a:t>
                      </a:r>
                      <a:endParaRPr lang="en-US" sz="1600" noProof="0" dirty="0"/>
                    </a:p>
                  </a:txBody>
                  <a:tcPr marT="60960" marB="60960"/>
                </a:tc>
              </a:tr>
            </a:tbl>
          </a:graphicData>
        </a:graphic>
      </p:graphicFrame>
      <p:sp>
        <p:nvSpPr>
          <p:cNvPr id="5" name="Footer Placeholder 4"/>
          <p:cNvSpPr>
            <a:spLocks noGrp="1"/>
          </p:cNvSpPr>
          <p:nvPr>
            <p:ph type="ftr" sz="quarter" idx="13"/>
          </p:nvPr>
        </p:nvSpPr>
        <p:spPr>
          <a:xfrm>
            <a:off x="183941" y="6394856"/>
            <a:ext cx="7772400" cy="323849"/>
          </a:xfrm>
        </p:spPr>
        <p:txBody>
          <a:bodyPr/>
          <a:lstStyle/>
          <a:p>
            <a:r>
              <a:rPr lang="fr-FR" dirty="0" smtClean="0">
                <a:solidFill>
                  <a:srgbClr val="000000"/>
                </a:solidFill>
              </a:rPr>
              <a:t>1. </a:t>
            </a:r>
            <a:r>
              <a:rPr lang="fr-FR" dirty="0" err="1">
                <a:solidFill>
                  <a:srgbClr val="000000"/>
                </a:solidFill>
              </a:rPr>
              <a:t>Solal-Céligny</a:t>
            </a:r>
            <a:r>
              <a:rPr lang="fr-FR" dirty="0">
                <a:solidFill>
                  <a:srgbClr val="000000"/>
                </a:solidFill>
              </a:rPr>
              <a:t> </a:t>
            </a:r>
            <a:r>
              <a:rPr lang="fr-FR" dirty="0" smtClean="0">
                <a:solidFill>
                  <a:srgbClr val="000000"/>
                </a:solidFill>
              </a:rPr>
              <a:t>P et al. </a:t>
            </a:r>
            <a:r>
              <a:rPr lang="fr-FR" i="1" dirty="0" smtClean="0">
                <a:solidFill>
                  <a:srgbClr val="000000"/>
                </a:solidFill>
              </a:rPr>
              <a:t>J Clin </a:t>
            </a:r>
            <a:r>
              <a:rPr lang="fr-FR" i="1" dirty="0" err="1" smtClean="0">
                <a:solidFill>
                  <a:srgbClr val="000000"/>
                </a:solidFill>
              </a:rPr>
              <a:t>Oncol</a:t>
            </a:r>
            <a:r>
              <a:rPr lang="fr-FR" dirty="0" smtClean="0">
                <a:solidFill>
                  <a:srgbClr val="000000"/>
                </a:solidFill>
              </a:rPr>
              <a:t>. 1998;16:2332-2338.</a:t>
            </a:r>
            <a:endParaRPr lang="en-US" dirty="0">
              <a:solidFill>
                <a:srgbClr val="000000"/>
              </a:solidFill>
            </a:endParaRPr>
          </a:p>
        </p:txBody>
      </p:sp>
      <p:sp>
        <p:nvSpPr>
          <p:cNvPr id="6" name="Rounded Rectangle 5"/>
          <p:cNvSpPr/>
          <p:nvPr/>
        </p:nvSpPr>
        <p:spPr>
          <a:xfrm>
            <a:off x="253094" y="1640929"/>
            <a:ext cx="3241221" cy="3496150"/>
          </a:xfrm>
          <a:prstGeom prst="round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buFont typeface="+mj-lt"/>
              <a:buAutoNum type="arabicPeriod"/>
            </a:pPr>
            <a:r>
              <a:rPr lang="en-US" sz="1600" b="1" dirty="0">
                <a:solidFill>
                  <a:schemeClr val="bg1"/>
                </a:solidFill>
              </a:rPr>
              <a:t>Patient </a:t>
            </a:r>
            <a:r>
              <a:rPr lang="en-US" sz="1600" b="1" dirty="0" smtClean="0">
                <a:solidFill>
                  <a:schemeClr val="bg1"/>
                </a:solidFill>
              </a:rPr>
              <a:t>comorbidities</a:t>
            </a:r>
            <a:br>
              <a:rPr lang="en-US" sz="1600" b="1" dirty="0" smtClean="0">
                <a:solidFill>
                  <a:schemeClr val="bg1"/>
                </a:solidFill>
              </a:rPr>
            </a:br>
            <a:endParaRPr lang="en-US" sz="1600" b="1" dirty="0">
              <a:solidFill>
                <a:schemeClr val="bg1"/>
              </a:solidFill>
            </a:endParaRPr>
          </a:p>
          <a:p>
            <a:pPr marL="342900" indent="-342900">
              <a:buFont typeface="+mj-lt"/>
              <a:buAutoNum type="arabicPeriod"/>
            </a:pPr>
            <a:r>
              <a:rPr lang="en-US" sz="1600" b="1" dirty="0" smtClean="0">
                <a:solidFill>
                  <a:schemeClr val="bg1"/>
                </a:solidFill>
              </a:rPr>
              <a:t>Aggressiveness/ grade </a:t>
            </a:r>
            <a:r>
              <a:rPr lang="en-US" sz="1600" b="1" dirty="0">
                <a:solidFill>
                  <a:schemeClr val="bg1"/>
                </a:solidFill>
              </a:rPr>
              <a:t>of </a:t>
            </a:r>
            <a:r>
              <a:rPr lang="en-US" sz="1600" b="1" dirty="0" smtClean="0">
                <a:solidFill>
                  <a:schemeClr val="bg1"/>
                </a:solidFill>
              </a:rPr>
              <a:t>disease</a:t>
            </a:r>
            <a:br>
              <a:rPr lang="en-US" sz="1600" b="1" dirty="0" smtClean="0">
                <a:solidFill>
                  <a:schemeClr val="bg1"/>
                </a:solidFill>
              </a:rPr>
            </a:br>
            <a:endParaRPr lang="en-US" sz="1600" b="1" dirty="0">
              <a:solidFill>
                <a:schemeClr val="bg1"/>
              </a:solidFill>
            </a:endParaRPr>
          </a:p>
          <a:p>
            <a:pPr marL="342900" indent="-342900">
              <a:buFont typeface="+mj-lt"/>
              <a:buAutoNum type="arabicPeriod"/>
            </a:pPr>
            <a:r>
              <a:rPr lang="en-US" sz="1600" b="1" dirty="0">
                <a:solidFill>
                  <a:schemeClr val="bg1"/>
                </a:solidFill>
              </a:rPr>
              <a:t>Goals of </a:t>
            </a:r>
            <a:r>
              <a:rPr lang="en-US" sz="1600" b="1" dirty="0" smtClean="0">
                <a:solidFill>
                  <a:schemeClr val="bg1"/>
                </a:solidFill>
              </a:rPr>
              <a:t>treatment/ </a:t>
            </a:r>
            <a:r>
              <a:rPr lang="en-US" sz="1600" b="1" dirty="0">
                <a:solidFill>
                  <a:schemeClr val="bg1"/>
                </a:solidFill>
              </a:rPr>
              <a:t>patient </a:t>
            </a:r>
            <a:r>
              <a:rPr lang="en-US" sz="1600" b="1" dirty="0" smtClean="0">
                <a:solidFill>
                  <a:schemeClr val="bg1"/>
                </a:solidFill>
              </a:rPr>
              <a:t>preference</a:t>
            </a:r>
            <a:br>
              <a:rPr lang="en-US" sz="1600" b="1" dirty="0" smtClean="0">
                <a:solidFill>
                  <a:schemeClr val="bg1"/>
                </a:solidFill>
              </a:rPr>
            </a:br>
            <a:endParaRPr lang="en-US" sz="1600" b="1" dirty="0">
              <a:solidFill>
                <a:schemeClr val="bg1"/>
              </a:solidFill>
            </a:endParaRPr>
          </a:p>
          <a:p>
            <a:pPr marL="342900" indent="-342900">
              <a:buFont typeface="+mj-lt"/>
              <a:buAutoNum type="arabicPeriod"/>
            </a:pPr>
            <a:r>
              <a:rPr lang="en-US" sz="1600" b="1" dirty="0">
                <a:solidFill>
                  <a:schemeClr val="bg1"/>
                </a:solidFill>
              </a:rPr>
              <a:t>GELF </a:t>
            </a:r>
            <a:r>
              <a:rPr lang="en-US" sz="1600" b="1" dirty="0" smtClean="0">
                <a:solidFill>
                  <a:schemeClr val="bg1"/>
                </a:solidFill>
              </a:rPr>
              <a:t>criteria</a:t>
            </a:r>
            <a:endParaRPr lang="en-US" sz="1600" b="1" dirty="0">
              <a:solidFill>
                <a:schemeClr val="bg1"/>
              </a:solidFill>
            </a:endParaRPr>
          </a:p>
        </p:txBody>
      </p:sp>
    </p:spTree>
    <p:extLst>
      <p:ext uri="{BB962C8B-B14F-4D97-AF65-F5344CB8AC3E}">
        <p14:creationId xmlns:p14="http://schemas.microsoft.com/office/powerpoint/2010/main" val="4277310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Progress in B-Cell Lymphoma </a:t>
            </a:r>
            <a:r>
              <a:rPr lang="en-US" dirty="0" smtClean="0"/>
              <a:t/>
            </a:r>
            <a:br>
              <a:rPr lang="en-US" dirty="0" smtClean="0"/>
            </a:br>
            <a:r>
              <a:rPr lang="en-US" dirty="0" smtClean="0"/>
              <a:t>Through </a:t>
            </a:r>
            <a:r>
              <a:rPr lang="en-US" dirty="0"/>
              <a:t>the Emergence of Novel Agent Classes</a:t>
            </a:r>
            <a:endParaRPr lang="en-US" noProof="0" dirty="0"/>
          </a:p>
        </p:txBody>
      </p:sp>
      <p:cxnSp>
        <p:nvCxnSpPr>
          <p:cNvPr id="3" name="Straight Arrow Connector 2"/>
          <p:cNvCxnSpPr/>
          <p:nvPr/>
        </p:nvCxnSpPr>
        <p:spPr bwMode="auto">
          <a:xfrm>
            <a:off x="6249752" y="1585739"/>
            <a:ext cx="0" cy="2272927"/>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Left-Right Arrow 3"/>
          <p:cNvSpPr/>
          <p:nvPr/>
        </p:nvSpPr>
        <p:spPr>
          <a:xfrm>
            <a:off x="203200" y="3576314"/>
            <a:ext cx="8531225" cy="1149037"/>
          </a:xfrm>
          <a:prstGeom prst="leftRightArrow">
            <a:avLst/>
          </a:prstGeom>
          <a:gradFill flip="none" rotWithShape="1">
            <a:gsLst>
              <a:gs pos="100000">
                <a:schemeClr val="accent6"/>
              </a:gs>
              <a:gs pos="20000">
                <a:schemeClr val="accent1">
                  <a:lumMod val="100000"/>
                </a:schemeClr>
              </a:gs>
            </a:gsLst>
            <a:lin ang="0" scaled="1"/>
            <a:tileRect/>
          </a:gradFill>
          <a:ln>
            <a:solidFill>
              <a:schemeClr val="accent1">
                <a:shade val="95000"/>
                <a:satMod val="105000"/>
                <a:alpha val="48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050" dirty="0">
              <a:solidFill>
                <a:srgbClr val="FFFFFF"/>
              </a:solidFill>
              <a:latin typeface="+mj-lt"/>
            </a:endParaRPr>
          </a:p>
        </p:txBody>
      </p:sp>
      <p:sp>
        <p:nvSpPr>
          <p:cNvPr id="5" name="TextBox 2"/>
          <p:cNvSpPr txBox="1">
            <a:spLocks noChangeArrowheads="1"/>
          </p:cNvSpPr>
          <p:nvPr/>
        </p:nvSpPr>
        <p:spPr bwMode="auto">
          <a:xfrm>
            <a:off x="1002617" y="4023874"/>
            <a:ext cx="11883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50" b="1" dirty="0" smtClean="0">
                <a:solidFill>
                  <a:srgbClr val="FFFFFF"/>
                </a:solidFill>
                <a:effectLst>
                  <a:outerShdw blurRad="38100" dist="38100" dir="2700000" algn="tl">
                    <a:srgbClr val="000000">
                      <a:alpha val="43137"/>
                    </a:srgbClr>
                  </a:outerShdw>
                </a:effectLst>
                <a:latin typeface="+mj-lt"/>
                <a:ea typeface="ヒラギノ角ゴ Pro W3"/>
                <a:cs typeface="ヒラギノ角ゴ Pro W3"/>
              </a:rPr>
              <a:t>Before 2008</a:t>
            </a:r>
          </a:p>
        </p:txBody>
      </p:sp>
      <p:sp>
        <p:nvSpPr>
          <p:cNvPr id="6" name="TextBox 5"/>
          <p:cNvSpPr txBox="1">
            <a:spLocks noChangeArrowheads="1"/>
          </p:cNvSpPr>
          <p:nvPr/>
        </p:nvSpPr>
        <p:spPr bwMode="auto">
          <a:xfrm>
            <a:off x="6630941" y="4001982"/>
            <a:ext cx="15232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50" dirty="0" smtClean="0">
                <a:solidFill>
                  <a:srgbClr val="FFFFFF"/>
                </a:solidFill>
                <a:effectLst>
                  <a:outerShdw blurRad="38100" dist="38100" dir="2700000" algn="tl">
                    <a:srgbClr val="000000">
                      <a:alpha val="43137"/>
                    </a:srgbClr>
                  </a:outerShdw>
                </a:effectLst>
                <a:latin typeface="+mj-lt"/>
                <a:ea typeface="ヒラギノ角ゴ Pro W3"/>
                <a:cs typeface="ヒラギノ角ゴ Pro W3"/>
              </a:rPr>
              <a:t> </a:t>
            </a:r>
          </a:p>
        </p:txBody>
      </p:sp>
      <p:sp>
        <p:nvSpPr>
          <p:cNvPr id="7" name="TextBox 19"/>
          <p:cNvSpPr txBox="1">
            <a:spLocks noChangeArrowheads="1"/>
          </p:cNvSpPr>
          <p:nvPr/>
        </p:nvSpPr>
        <p:spPr bwMode="auto">
          <a:xfrm>
            <a:off x="3968791" y="4020099"/>
            <a:ext cx="96300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50" b="1" dirty="0" smtClean="0">
                <a:solidFill>
                  <a:srgbClr val="FFFFFF"/>
                </a:solidFill>
                <a:effectLst>
                  <a:outerShdw blurRad="38100" dist="38100" dir="2700000" algn="tl">
                    <a:srgbClr val="000000">
                      <a:alpha val="43137"/>
                    </a:srgbClr>
                  </a:outerShdw>
                </a:effectLst>
                <a:latin typeface="+mj-lt"/>
                <a:ea typeface="ヒラギノ角ゴ Pro W3"/>
                <a:cs typeface="ヒラギノ角ゴ Pro W3"/>
              </a:rPr>
              <a:t>2014</a:t>
            </a:r>
          </a:p>
        </p:txBody>
      </p:sp>
      <p:sp>
        <p:nvSpPr>
          <p:cNvPr id="8" name="Rectangular Callout 12"/>
          <p:cNvSpPr>
            <a:spLocks noChangeArrowheads="1"/>
          </p:cNvSpPr>
          <p:nvPr/>
        </p:nvSpPr>
        <p:spPr bwMode="auto">
          <a:xfrm>
            <a:off x="3319073" y="2440865"/>
            <a:ext cx="2555664" cy="931612"/>
          </a:xfrm>
          <a:prstGeom prst="wedgeRectCallout">
            <a:avLst>
              <a:gd name="adj1" fmla="val 13421"/>
              <a:gd name="adj2" fmla="val 48981"/>
            </a:avLst>
          </a:prstGeom>
          <a:solidFill>
            <a:schemeClr val="bg2"/>
          </a:solidFill>
          <a:ln w="19050">
            <a:solidFill>
              <a:schemeClr val="accent1"/>
            </a:solidFill>
          </a:ln>
          <a:effectLst>
            <a:outerShdw blurRad="50800" dist="38100" dir="5400000" algn="t" rotWithShape="0">
              <a:prstClr val="black">
                <a:alpha val="40000"/>
              </a:prstClr>
            </a:outerShdw>
          </a:effectLst>
          <a:extLst/>
        </p:spPr>
        <p:txBody>
          <a:bodyPr anchor="ct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00" b="1" dirty="0" smtClean="0">
                <a:latin typeface="+mj-lt"/>
                <a:ea typeface="ヒラギノ角ゴ Pro W3"/>
                <a:cs typeface="ヒラギノ角ゴ Pro W3"/>
              </a:rPr>
              <a:t>Idelalisib </a:t>
            </a:r>
          </a:p>
          <a:p>
            <a:pPr>
              <a:spcBef>
                <a:spcPct val="0"/>
              </a:spcBef>
              <a:buClrTx/>
              <a:buFontTx/>
              <a:buNone/>
              <a:defRPr/>
            </a:pPr>
            <a:r>
              <a:rPr lang="en-US" altLang="en-US" sz="1000" b="0" dirty="0" smtClean="0">
                <a:latin typeface="+mj-lt"/>
                <a:ea typeface="ヒラギノ角ゴ Pro W3"/>
                <a:cs typeface="ヒラギノ角ゴ Pro W3"/>
              </a:rPr>
              <a:t>Relapsed CLL + rituximab, relapsed FL or SLL after ≥2 prior therapies</a:t>
            </a:r>
          </a:p>
        </p:txBody>
      </p:sp>
      <p:sp>
        <p:nvSpPr>
          <p:cNvPr id="9" name="TextBox 8"/>
          <p:cNvSpPr txBox="1">
            <a:spLocks noChangeArrowheads="1"/>
          </p:cNvSpPr>
          <p:nvPr/>
        </p:nvSpPr>
        <p:spPr bwMode="auto">
          <a:xfrm>
            <a:off x="2880783" y="4020099"/>
            <a:ext cx="63737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50" b="1" dirty="0" smtClean="0">
                <a:solidFill>
                  <a:srgbClr val="FFFFFF"/>
                </a:solidFill>
                <a:effectLst>
                  <a:outerShdw blurRad="38100" dist="38100" dir="2700000" algn="tl">
                    <a:srgbClr val="000000">
                      <a:alpha val="43137"/>
                    </a:srgbClr>
                  </a:outerShdw>
                </a:effectLst>
                <a:latin typeface="+mj-lt"/>
                <a:ea typeface="ヒラギノ角ゴ Pro W3"/>
                <a:cs typeface="ヒラギノ角ゴ Pro W3"/>
              </a:rPr>
              <a:t>2013</a:t>
            </a:r>
          </a:p>
        </p:txBody>
      </p:sp>
      <p:sp>
        <p:nvSpPr>
          <p:cNvPr id="10" name="TextBox 19"/>
          <p:cNvSpPr txBox="1">
            <a:spLocks noChangeArrowheads="1"/>
          </p:cNvSpPr>
          <p:nvPr/>
        </p:nvSpPr>
        <p:spPr bwMode="auto">
          <a:xfrm>
            <a:off x="5820722" y="4020099"/>
            <a:ext cx="6512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50" b="1" dirty="0" smtClean="0">
                <a:solidFill>
                  <a:srgbClr val="FFFFFF"/>
                </a:solidFill>
                <a:effectLst>
                  <a:outerShdw blurRad="38100" dist="38100" dir="2700000" algn="tl">
                    <a:srgbClr val="000000">
                      <a:alpha val="43137"/>
                    </a:srgbClr>
                  </a:outerShdw>
                </a:effectLst>
                <a:latin typeface="+mj-lt"/>
                <a:ea typeface="ヒラギノ角ゴ Pro W3"/>
                <a:cs typeface="ヒラギノ角ゴ Pro W3"/>
              </a:rPr>
              <a:t>2016</a:t>
            </a:r>
          </a:p>
        </p:txBody>
      </p:sp>
      <p:sp>
        <p:nvSpPr>
          <p:cNvPr id="11" name="TextBox 19"/>
          <p:cNvSpPr txBox="1">
            <a:spLocks noChangeArrowheads="1"/>
          </p:cNvSpPr>
          <p:nvPr/>
        </p:nvSpPr>
        <p:spPr bwMode="auto">
          <a:xfrm>
            <a:off x="6958156" y="4020100"/>
            <a:ext cx="88892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50" b="1" dirty="0" smtClean="0">
                <a:solidFill>
                  <a:srgbClr val="FFFFFF"/>
                </a:solidFill>
                <a:effectLst>
                  <a:outerShdw blurRad="38100" dist="38100" dir="2700000" algn="tl">
                    <a:srgbClr val="000000">
                      <a:alpha val="43137"/>
                    </a:srgbClr>
                  </a:outerShdw>
                </a:effectLst>
                <a:latin typeface="+mj-lt"/>
                <a:ea typeface="ヒラギノ角ゴ Pro W3"/>
                <a:cs typeface="ヒラギノ角ゴ Pro W3"/>
              </a:rPr>
              <a:t>2017/2018</a:t>
            </a:r>
          </a:p>
        </p:txBody>
      </p:sp>
      <p:cxnSp>
        <p:nvCxnSpPr>
          <p:cNvPr id="12" name="Straight Connector 11"/>
          <p:cNvCxnSpPr/>
          <p:nvPr/>
        </p:nvCxnSpPr>
        <p:spPr bwMode="auto">
          <a:xfrm>
            <a:off x="5977700" y="1842817"/>
            <a:ext cx="0" cy="174273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3315987" y="3594432"/>
            <a:ext cx="2787155"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a:off x="4337635" y="4669663"/>
            <a:ext cx="0" cy="4320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Rectangular Callout 12"/>
          <p:cNvSpPr>
            <a:spLocks noChangeArrowheads="1"/>
          </p:cNvSpPr>
          <p:nvPr/>
        </p:nvSpPr>
        <p:spPr bwMode="auto">
          <a:xfrm>
            <a:off x="6138636" y="1216408"/>
            <a:ext cx="2758874" cy="495249"/>
          </a:xfrm>
          <a:prstGeom prst="wedgeRectCallout">
            <a:avLst>
              <a:gd name="adj1" fmla="val 13421"/>
              <a:gd name="adj2" fmla="val 48981"/>
            </a:avLst>
          </a:prstGeom>
          <a:solidFill>
            <a:schemeClr val="bg2"/>
          </a:solidFill>
          <a:ln w="19050">
            <a:solidFill>
              <a:schemeClr val="accent2">
                <a:lumMod val="90000"/>
                <a:lumOff val="10000"/>
              </a:schemeClr>
            </a:solidFill>
          </a:ln>
          <a:effectLst>
            <a:outerShdw blurRad="50800" dist="38100" dir="5400000" algn="t" rotWithShape="0">
              <a:prstClr val="black">
                <a:alpha val="40000"/>
              </a:prstClr>
            </a:outerShdw>
          </a:effectLst>
          <a:extLst/>
        </p:spPr>
        <p:txBody>
          <a:bodyPr anchor="ct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00" b="1" dirty="0" smtClean="0">
                <a:latin typeface="+mj-lt"/>
                <a:ea typeface="ヒラギノ角ゴ Pro W3"/>
                <a:cs typeface="ヒラギノ角ゴ Pro W3"/>
              </a:rPr>
              <a:t>Venetoclax </a:t>
            </a:r>
          </a:p>
          <a:p>
            <a:pPr>
              <a:spcBef>
                <a:spcPct val="0"/>
              </a:spcBef>
              <a:buClrTx/>
              <a:buFontTx/>
              <a:buNone/>
              <a:defRPr/>
            </a:pPr>
            <a:r>
              <a:rPr lang="en-US" altLang="en-US" sz="1000" b="0" dirty="0" smtClean="0">
                <a:latin typeface="+mj-lt"/>
                <a:ea typeface="ヒラギノ角ゴ Pro W3"/>
                <a:cs typeface="ヒラギノ角ゴ Pro W3"/>
              </a:rPr>
              <a:t>CLL ±Del(17p) ≥1 prior therapy</a:t>
            </a:r>
            <a:endParaRPr lang="en-US" altLang="en-US" sz="1000" b="0" baseline="30000" dirty="0" smtClean="0">
              <a:latin typeface="+mj-lt"/>
              <a:ea typeface="ヒラギノ角ゴ Pro W3"/>
              <a:cs typeface="ヒラギノ角ゴ Pro W3"/>
            </a:endParaRPr>
          </a:p>
        </p:txBody>
      </p:sp>
      <p:sp>
        <p:nvSpPr>
          <p:cNvPr id="16" name="Rectangular Callout 12"/>
          <p:cNvSpPr>
            <a:spLocks noChangeArrowheads="1"/>
          </p:cNvSpPr>
          <p:nvPr/>
        </p:nvSpPr>
        <p:spPr bwMode="auto">
          <a:xfrm>
            <a:off x="244869" y="2270245"/>
            <a:ext cx="2952285" cy="1105251"/>
          </a:xfrm>
          <a:prstGeom prst="wedgeRectCallout">
            <a:avLst>
              <a:gd name="adj1" fmla="val 13421"/>
              <a:gd name="adj2" fmla="val 48981"/>
            </a:avLst>
          </a:prstGeom>
          <a:solidFill>
            <a:schemeClr val="bg2"/>
          </a:solidFill>
          <a:ln w="19050">
            <a:solidFill>
              <a:schemeClr val="accent1"/>
            </a:solidFill>
          </a:ln>
          <a:effectLst>
            <a:outerShdw blurRad="50800" dist="38100" dir="5400000" algn="t" rotWithShape="0">
              <a:prstClr val="black">
                <a:alpha val="40000"/>
              </a:prstClr>
            </a:outerShdw>
          </a:effectLst>
          <a:extLst/>
        </p:spPr>
        <p:txBody>
          <a:bodyPr anchor="ct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endParaRPr lang="en-US" altLang="en-US" sz="1000" dirty="0" smtClean="0">
              <a:latin typeface="+mj-lt"/>
              <a:ea typeface="ヒラギノ角ゴ Pro W3"/>
              <a:cs typeface="ヒラギノ角ゴ Pro W3"/>
            </a:endParaRPr>
          </a:p>
          <a:p>
            <a:pPr>
              <a:spcBef>
                <a:spcPct val="0"/>
              </a:spcBef>
              <a:buClrTx/>
              <a:buFontTx/>
              <a:buNone/>
              <a:defRPr/>
            </a:pPr>
            <a:r>
              <a:rPr lang="en-US" altLang="en-US" sz="1000" b="1" dirty="0" smtClean="0">
                <a:latin typeface="+mj-lt"/>
                <a:ea typeface="ヒラギノ角ゴ Pro W3"/>
                <a:cs typeface="ヒラギノ角ゴ Pro W3"/>
              </a:rPr>
              <a:t>Initial rituximab approval (1997) </a:t>
            </a:r>
          </a:p>
          <a:p>
            <a:pPr>
              <a:spcBef>
                <a:spcPct val="0"/>
              </a:spcBef>
              <a:buClrTx/>
              <a:buFontTx/>
              <a:buNone/>
              <a:defRPr/>
            </a:pPr>
            <a:r>
              <a:rPr lang="en-US" altLang="en-US" sz="1000" b="1" dirty="0" smtClean="0">
                <a:latin typeface="+mj-lt"/>
                <a:ea typeface="ヒラギノ角ゴ Pro W3"/>
                <a:cs typeface="ヒラギノ角ゴ Pro W3"/>
              </a:rPr>
              <a:t>Bendamustine </a:t>
            </a:r>
          </a:p>
          <a:p>
            <a:pPr>
              <a:spcBef>
                <a:spcPct val="0"/>
              </a:spcBef>
              <a:buClrTx/>
              <a:buFontTx/>
              <a:buNone/>
              <a:defRPr/>
            </a:pPr>
            <a:r>
              <a:rPr lang="en-US" altLang="en-US" sz="1000" b="0" dirty="0" smtClean="0">
                <a:latin typeface="+mj-lt"/>
                <a:ea typeface="ヒラギノ角ゴ Pro W3"/>
                <a:cs typeface="ヒラギノ角ゴ Pro W3"/>
              </a:rPr>
              <a:t>MCL, CLL, indolent B-cell NHL</a:t>
            </a:r>
          </a:p>
          <a:p>
            <a:pPr>
              <a:spcBef>
                <a:spcPct val="0"/>
              </a:spcBef>
              <a:buClrTx/>
              <a:buFontTx/>
              <a:buNone/>
              <a:defRPr/>
            </a:pPr>
            <a:r>
              <a:rPr lang="en-US" altLang="en-US" sz="1000" b="1" dirty="0" smtClean="0">
                <a:latin typeface="+mj-lt"/>
                <a:ea typeface="ヒラギノ角ゴ Pro W3"/>
                <a:cs typeface="ヒラギノ角ゴ Pro W3"/>
              </a:rPr>
              <a:t>Bortezomib (MCL) </a:t>
            </a:r>
          </a:p>
          <a:p>
            <a:pPr>
              <a:spcBef>
                <a:spcPct val="0"/>
              </a:spcBef>
              <a:buClrTx/>
              <a:buFontTx/>
              <a:buNone/>
              <a:defRPr/>
            </a:pPr>
            <a:r>
              <a:rPr lang="en-US" altLang="en-US" sz="1000" b="1" dirty="0" smtClean="0">
                <a:latin typeface="+mj-lt"/>
                <a:ea typeface="ヒラギノ角ゴ Pro W3"/>
                <a:cs typeface="ヒラギノ角ゴ Pro W3"/>
              </a:rPr>
              <a:t>Alemtuzumab (CLL</a:t>
            </a:r>
            <a:r>
              <a:rPr lang="en-US" altLang="en-US" sz="1000" b="0" dirty="0" smtClean="0">
                <a:latin typeface="+mj-lt"/>
                <a:ea typeface="ヒラギノ角ゴ Pro W3"/>
                <a:cs typeface="ヒラギノ角ゴ Pro W3"/>
              </a:rPr>
              <a:t>) </a:t>
            </a:r>
          </a:p>
          <a:p>
            <a:pPr>
              <a:spcBef>
                <a:spcPct val="0"/>
              </a:spcBef>
              <a:buClrTx/>
              <a:buFontTx/>
              <a:buNone/>
              <a:defRPr/>
            </a:pPr>
            <a:endParaRPr lang="en-US" altLang="en-US" sz="1000" dirty="0" smtClean="0">
              <a:latin typeface="+mj-lt"/>
              <a:ea typeface="ヒラギノ角ゴ Pro W3"/>
              <a:cs typeface="ヒラギノ角ゴ Pro W3"/>
            </a:endParaRPr>
          </a:p>
        </p:txBody>
      </p:sp>
      <p:cxnSp>
        <p:nvCxnSpPr>
          <p:cNvPr id="17" name="Straight Connector 16"/>
          <p:cNvCxnSpPr/>
          <p:nvPr/>
        </p:nvCxnSpPr>
        <p:spPr bwMode="auto">
          <a:xfrm>
            <a:off x="3390064" y="4663199"/>
            <a:ext cx="3640586"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a:off x="1331335" y="3363416"/>
            <a:ext cx="0" cy="47864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p:cNvCxnSpPr/>
          <p:nvPr/>
        </p:nvCxnSpPr>
        <p:spPr bwMode="auto">
          <a:xfrm>
            <a:off x="4221888" y="3367947"/>
            <a:ext cx="0" cy="502799"/>
          </a:xfrm>
          <a:prstGeom prst="straightConnector1">
            <a:avLst/>
          </a:prstGeom>
          <a:solidFill>
            <a:schemeClr val="accent1"/>
          </a:solidFill>
          <a:ln w="19050"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flipV="1">
            <a:off x="3397906" y="4433940"/>
            <a:ext cx="0" cy="226485"/>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p:cNvCxnSpPr/>
          <p:nvPr/>
        </p:nvCxnSpPr>
        <p:spPr bwMode="auto">
          <a:xfrm flipV="1">
            <a:off x="7021480" y="4449039"/>
            <a:ext cx="0" cy="223467"/>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p:cNvCxnSpPr/>
          <p:nvPr/>
        </p:nvCxnSpPr>
        <p:spPr bwMode="auto">
          <a:xfrm>
            <a:off x="6094636" y="3588394"/>
            <a:ext cx="0" cy="273292"/>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p:cNvCxnSpPr/>
          <p:nvPr/>
        </p:nvCxnSpPr>
        <p:spPr bwMode="auto">
          <a:xfrm>
            <a:off x="3324492" y="3585373"/>
            <a:ext cx="0" cy="276312"/>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Arrow Connector 23"/>
          <p:cNvCxnSpPr/>
          <p:nvPr/>
        </p:nvCxnSpPr>
        <p:spPr bwMode="auto">
          <a:xfrm flipH="1" flipV="1">
            <a:off x="6095426" y="4426391"/>
            <a:ext cx="7717" cy="822899"/>
          </a:xfrm>
          <a:prstGeom prst="straightConnector1">
            <a:avLst/>
          </a:prstGeom>
          <a:solidFill>
            <a:schemeClr val="accent1"/>
          </a:solidFill>
          <a:ln w="19050"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Arrow Connector 24"/>
          <p:cNvCxnSpPr/>
          <p:nvPr/>
        </p:nvCxnSpPr>
        <p:spPr bwMode="auto">
          <a:xfrm flipH="1" flipV="1">
            <a:off x="3106101" y="4455403"/>
            <a:ext cx="0" cy="445423"/>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Rectangular Callout 25"/>
          <p:cNvSpPr>
            <a:spLocks noChangeArrowheads="1"/>
          </p:cNvSpPr>
          <p:nvPr/>
        </p:nvSpPr>
        <p:spPr bwMode="auto">
          <a:xfrm>
            <a:off x="804901" y="4897214"/>
            <a:ext cx="2385903" cy="652279"/>
          </a:xfrm>
          <a:prstGeom prst="wedgeRectCallout">
            <a:avLst>
              <a:gd name="adj1" fmla="val 13421"/>
              <a:gd name="adj2" fmla="val 48981"/>
            </a:avLst>
          </a:prstGeom>
          <a:solidFill>
            <a:schemeClr val="bg2"/>
          </a:solidFill>
          <a:ln w="19050">
            <a:solidFill>
              <a:schemeClr val="accent1"/>
            </a:solidFill>
          </a:ln>
          <a:effectLst>
            <a:outerShdw blurRad="50800" dist="38100" dir="5400000" algn="t" rotWithShape="0">
              <a:prstClr val="black">
                <a:alpha val="40000"/>
              </a:prstClr>
            </a:outerShdw>
          </a:effectLst>
          <a:extLst/>
        </p:spPr>
        <p:txBody>
          <a:bodyPr anchor="ct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00" b="1" dirty="0" smtClean="0">
                <a:latin typeface="+mj-lt"/>
                <a:ea typeface="ヒラギノ角ゴ Pro W3"/>
                <a:cs typeface="ヒラギノ角ゴ Pro W3"/>
              </a:rPr>
              <a:t>Lenalidomide </a:t>
            </a:r>
          </a:p>
          <a:p>
            <a:pPr>
              <a:spcBef>
                <a:spcPct val="0"/>
              </a:spcBef>
              <a:buClrTx/>
              <a:buFontTx/>
              <a:buNone/>
              <a:defRPr/>
            </a:pPr>
            <a:r>
              <a:rPr lang="en-US" altLang="en-US" sz="1000" b="0" dirty="0" smtClean="0">
                <a:latin typeface="+mj-lt"/>
                <a:ea typeface="ヒラギノ角ゴ Pro W3"/>
                <a:cs typeface="ヒラギノ角ゴ Pro W3"/>
              </a:rPr>
              <a:t>Relapsed MCL after ≥2 prior therapies</a:t>
            </a:r>
          </a:p>
        </p:txBody>
      </p:sp>
      <p:sp>
        <p:nvSpPr>
          <p:cNvPr id="27" name="Rectangular Callout 12"/>
          <p:cNvSpPr>
            <a:spLocks noChangeArrowheads="1"/>
          </p:cNvSpPr>
          <p:nvPr/>
        </p:nvSpPr>
        <p:spPr bwMode="auto">
          <a:xfrm>
            <a:off x="5340350" y="5266222"/>
            <a:ext cx="1705078" cy="1387404"/>
          </a:xfrm>
          <a:prstGeom prst="wedgeRectCallout">
            <a:avLst>
              <a:gd name="adj1" fmla="val 13421"/>
              <a:gd name="adj2" fmla="val 48981"/>
            </a:avLst>
          </a:prstGeom>
          <a:solidFill>
            <a:schemeClr val="bg2"/>
          </a:solidFill>
          <a:ln w="19050">
            <a:solidFill>
              <a:schemeClr val="accent2">
                <a:lumMod val="90000"/>
                <a:lumOff val="10000"/>
              </a:schemeClr>
            </a:solidFill>
          </a:ln>
          <a:effectLst>
            <a:outerShdw blurRad="50800" dist="38100" dir="5400000" algn="t" rotWithShape="0">
              <a:prstClr val="black">
                <a:alpha val="40000"/>
              </a:prstClr>
            </a:outerShdw>
          </a:effectLst>
          <a:extLst/>
        </p:spPr>
        <p:txBody>
          <a:bodyPr anchor="ct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ts val="0"/>
              </a:spcBef>
              <a:buClr>
                <a:srgbClr val="1168B3"/>
              </a:buClr>
              <a:buFontTx/>
              <a:buNone/>
              <a:defRPr/>
            </a:pPr>
            <a:r>
              <a:rPr lang="en-US" altLang="en-US" sz="1000" b="1" dirty="0" smtClean="0">
                <a:latin typeface="+mj-lt"/>
                <a:ea typeface="ヒラギノ角ゴ Pro W3"/>
                <a:cs typeface="ヒラギノ角ゴ Pro W3"/>
              </a:rPr>
              <a:t>Ofatumumab </a:t>
            </a:r>
          </a:p>
          <a:p>
            <a:pPr>
              <a:spcBef>
                <a:spcPts val="0"/>
              </a:spcBef>
              <a:buClr>
                <a:schemeClr val="bg1"/>
              </a:buClr>
              <a:buFontTx/>
              <a:buNone/>
              <a:defRPr/>
            </a:pPr>
            <a:r>
              <a:rPr lang="en-US" altLang="en-US" sz="1000" b="0" dirty="0" smtClean="0">
                <a:latin typeface="+mj-lt"/>
                <a:ea typeface="ヒラギノ角ゴ Pro W3"/>
                <a:cs typeface="ヒラギノ角ゴ Pro W3"/>
              </a:rPr>
              <a:t>CLL+ chlorambucil, relapsed CLL after ≥2 prior therapies, fludarabine/alemtuzumab-refractory CLL</a:t>
            </a:r>
          </a:p>
        </p:txBody>
      </p:sp>
      <p:sp>
        <p:nvSpPr>
          <p:cNvPr id="28" name="Rectangular Callout 17"/>
          <p:cNvSpPr>
            <a:spLocks noChangeArrowheads="1"/>
          </p:cNvSpPr>
          <p:nvPr/>
        </p:nvSpPr>
        <p:spPr bwMode="auto">
          <a:xfrm>
            <a:off x="3439724" y="5072306"/>
            <a:ext cx="1544106" cy="1344801"/>
          </a:xfrm>
          <a:prstGeom prst="wedgeRectCallout">
            <a:avLst>
              <a:gd name="adj1" fmla="val 13421"/>
              <a:gd name="adj2" fmla="val 48981"/>
            </a:avLst>
          </a:prstGeom>
          <a:solidFill>
            <a:schemeClr val="bg2"/>
          </a:solidFill>
          <a:ln w="19050">
            <a:solidFill>
              <a:schemeClr val="accent1"/>
            </a:solidFill>
          </a:ln>
          <a:effectLst>
            <a:outerShdw blurRad="50800" dist="38100" dir="5400000" algn="t" rotWithShape="0">
              <a:prstClr val="black">
                <a:alpha val="40000"/>
              </a:prstClr>
            </a:outerShdw>
          </a:effectLst>
          <a:extLst/>
        </p:spPr>
        <p:txBody>
          <a:bodyPr anchor="ct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00" b="1" dirty="0" smtClean="0">
                <a:latin typeface="+mj-lt"/>
                <a:ea typeface="ヒラギノ角ゴ Pro W3"/>
                <a:cs typeface="ヒラギノ角ゴ Pro W3"/>
              </a:rPr>
              <a:t>Ibrutinib </a:t>
            </a:r>
          </a:p>
          <a:p>
            <a:pPr>
              <a:spcBef>
                <a:spcPct val="0"/>
              </a:spcBef>
              <a:buClrTx/>
              <a:buFontTx/>
              <a:buNone/>
              <a:defRPr/>
            </a:pPr>
            <a:r>
              <a:rPr lang="en-US" altLang="en-US" sz="1000" b="0" dirty="0" smtClean="0">
                <a:latin typeface="+mj-lt"/>
                <a:ea typeface="ヒラギノ角ゴ Pro W3"/>
                <a:cs typeface="ヒラギノ角ゴ Pro W3"/>
              </a:rPr>
              <a:t>CLL, del(17p) CLL</a:t>
            </a:r>
            <a:br>
              <a:rPr lang="en-US" altLang="en-US" sz="1000" b="0" dirty="0" smtClean="0">
                <a:latin typeface="+mj-lt"/>
                <a:ea typeface="ヒラギノ角ゴ Pro W3"/>
                <a:cs typeface="ヒラギノ角ゴ Pro W3"/>
              </a:rPr>
            </a:br>
            <a:r>
              <a:rPr lang="en-US" altLang="en-US" sz="1000" b="0" dirty="0" smtClean="0">
                <a:latin typeface="+mj-lt"/>
                <a:ea typeface="ヒラギノ角ゴ Pro W3"/>
                <a:cs typeface="ヒラギノ角ゴ Pro W3"/>
              </a:rPr>
              <a:t>MCL ≥1 prior therapy</a:t>
            </a:r>
            <a:br>
              <a:rPr lang="en-US" altLang="en-US" sz="1000" b="0" dirty="0" smtClean="0">
                <a:latin typeface="+mj-lt"/>
                <a:ea typeface="ヒラギノ角ゴ Pro W3"/>
                <a:cs typeface="ヒラギノ角ゴ Pro W3"/>
              </a:rPr>
            </a:br>
            <a:r>
              <a:rPr lang="en-US" altLang="en-US" sz="1000" b="0" dirty="0" smtClean="0">
                <a:latin typeface="+mj-lt"/>
                <a:ea typeface="ヒラギノ角ゴ Pro W3"/>
                <a:cs typeface="ヒラギノ角ゴ Pro W3"/>
              </a:rPr>
              <a:t>MZL ≥1 prior anti-CD20 therapy</a:t>
            </a:r>
          </a:p>
          <a:p>
            <a:pPr>
              <a:spcBef>
                <a:spcPct val="0"/>
              </a:spcBef>
              <a:buClrTx/>
              <a:buFontTx/>
              <a:buNone/>
              <a:defRPr/>
            </a:pPr>
            <a:r>
              <a:rPr lang="en-US" altLang="en-US" sz="1000" dirty="0" smtClean="0">
                <a:latin typeface="+mj-lt"/>
                <a:ea typeface="ヒラギノ角ゴ Pro W3"/>
                <a:cs typeface="ヒラギノ角ゴ Pro W3"/>
              </a:rPr>
              <a:t>WM</a:t>
            </a:r>
            <a:endParaRPr lang="en-US" altLang="en-US" sz="1000" b="0" dirty="0" smtClean="0">
              <a:latin typeface="+mj-lt"/>
              <a:ea typeface="ヒラギノ角ゴ Pro W3"/>
              <a:cs typeface="ヒラギノ角ゴ Pro W3"/>
            </a:endParaRPr>
          </a:p>
        </p:txBody>
      </p:sp>
      <p:sp>
        <p:nvSpPr>
          <p:cNvPr id="29" name="Rectangular Callout 12"/>
          <p:cNvSpPr>
            <a:spLocks noChangeArrowheads="1"/>
          </p:cNvSpPr>
          <p:nvPr/>
        </p:nvSpPr>
        <p:spPr bwMode="auto">
          <a:xfrm>
            <a:off x="1002618" y="1226381"/>
            <a:ext cx="4977855" cy="718715"/>
          </a:xfrm>
          <a:prstGeom prst="wedgeRectCallout">
            <a:avLst>
              <a:gd name="adj1" fmla="val 13421"/>
              <a:gd name="adj2" fmla="val 48981"/>
            </a:avLst>
          </a:prstGeom>
          <a:solidFill>
            <a:schemeClr val="bg2"/>
          </a:solidFill>
          <a:ln w="19050">
            <a:solidFill>
              <a:schemeClr val="accent2">
                <a:lumMod val="90000"/>
                <a:lumOff val="10000"/>
              </a:schemeClr>
            </a:solidFill>
          </a:ln>
          <a:effectLst>
            <a:outerShdw blurRad="50800" dist="38100" dir="5400000" algn="t" rotWithShape="0">
              <a:prstClr val="black">
                <a:alpha val="40000"/>
              </a:prstClr>
            </a:outerShdw>
          </a:effectLst>
          <a:extLst/>
        </p:spPr>
        <p:txBody>
          <a:bodyPr anchor="ct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buClr>
                <a:srgbClr val="1168B3"/>
              </a:buClr>
              <a:buFontTx/>
              <a:buNone/>
              <a:defRPr/>
            </a:pPr>
            <a:r>
              <a:rPr lang="en-US" altLang="en-US" sz="1000" b="1" dirty="0" smtClean="0">
                <a:latin typeface="+mj-lt"/>
                <a:ea typeface="ヒラギノ角ゴ Pro W3"/>
                <a:cs typeface="ヒラギノ角ゴ Pro W3"/>
              </a:rPr>
              <a:t>Obinutuzumab </a:t>
            </a:r>
          </a:p>
          <a:p>
            <a:pPr>
              <a:buClr>
                <a:schemeClr val="bg1"/>
              </a:buClr>
              <a:buFontTx/>
              <a:buNone/>
              <a:defRPr/>
            </a:pPr>
            <a:r>
              <a:rPr lang="en-US" altLang="en-US" sz="1000" b="0" dirty="0" smtClean="0">
                <a:latin typeface="+mj-lt"/>
                <a:ea typeface="ヒラギノ角ゴ Pro W3"/>
                <a:cs typeface="ヒラギノ角ゴ Pro W3"/>
              </a:rPr>
              <a:t>CLL + chlorambucil, rituximab-refractory FL + BR, then as maintenance, relapsed </a:t>
            </a:r>
            <a:br>
              <a:rPr lang="en-US" altLang="en-US" sz="1000" b="0" dirty="0" smtClean="0">
                <a:latin typeface="+mj-lt"/>
                <a:ea typeface="ヒラギノ角ゴ Pro W3"/>
                <a:cs typeface="ヒラギノ角ゴ Pro W3"/>
              </a:rPr>
            </a:br>
            <a:r>
              <a:rPr lang="en-US" altLang="en-US" sz="1000" b="0" dirty="0" smtClean="0">
                <a:latin typeface="+mj-lt"/>
                <a:ea typeface="ヒラギノ角ゴ Pro W3"/>
                <a:cs typeface="ヒラギノ角ゴ Pro W3"/>
              </a:rPr>
              <a:t>FL + bendamustine</a:t>
            </a:r>
          </a:p>
        </p:txBody>
      </p:sp>
      <p:cxnSp>
        <p:nvCxnSpPr>
          <p:cNvPr id="30" name="Straight Arrow Connector 29"/>
          <p:cNvCxnSpPr/>
          <p:nvPr/>
        </p:nvCxnSpPr>
        <p:spPr bwMode="auto">
          <a:xfrm>
            <a:off x="7205040" y="3363417"/>
            <a:ext cx="0" cy="501289"/>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1" name="Rectangular Callout 12"/>
          <p:cNvSpPr>
            <a:spLocks noChangeArrowheads="1"/>
          </p:cNvSpPr>
          <p:nvPr/>
        </p:nvSpPr>
        <p:spPr bwMode="auto">
          <a:xfrm>
            <a:off x="6360098" y="1778164"/>
            <a:ext cx="2686180" cy="1742736"/>
          </a:xfrm>
          <a:prstGeom prst="wedgeRectCallout">
            <a:avLst>
              <a:gd name="adj1" fmla="val 13421"/>
              <a:gd name="adj2" fmla="val 48981"/>
            </a:avLst>
          </a:prstGeom>
          <a:solidFill>
            <a:schemeClr val="bg2"/>
          </a:solidFill>
          <a:ln w="19050">
            <a:solidFill>
              <a:schemeClr val="accent2">
                <a:lumMod val="90000"/>
                <a:lumOff val="10000"/>
              </a:schemeClr>
            </a:solidFill>
          </a:ln>
          <a:effectLst>
            <a:outerShdw blurRad="50800" dist="38100" dir="5400000" algn="t" rotWithShape="0">
              <a:prstClr val="black">
                <a:alpha val="40000"/>
              </a:prstClr>
            </a:outerShdw>
          </a:effectLst>
          <a:extLst/>
        </p:spPr>
        <p:txBody>
          <a:bodyPr anchor="ct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00" b="1" dirty="0" smtClean="0">
                <a:latin typeface="+mj-lt"/>
                <a:ea typeface="ヒラギノ角ゴ Pro W3"/>
                <a:cs typeface="ヒラギノ角ゴ Pro W3"/>
              </a:rPr>
              <a:t>Axicabtagene ciloleucel </a:t>
            </a:r>
          </a:p>
          <a:p>
            <a:pPr>
              <a:spcBef>
                <a:spcPct val="0"/>
              </a:spcBef>
              <a:buClrTx/>
              <a:buFontTx/>
              <a:buNone/>
              <a:defRPr/>
            </a:pPr>
            <a:r>
              <a:rPr lang="en-US" altLang="en-US" sz="1000" b="0" dirty="0" smtClean="0">
                <a:latin typeface="+mj-lt"/>
                <a:ea typeface="ヒラギノ角ゴ Pro W3"/>
                <a:cs typeface="ヒラギノ角ゴ Pro W3"/>
              </a:rPr>
              <a:t>Large B-cell lymphomas; ≥2 prior therapies</a:t>
            </a:r>
          </a:p>
          <a:p>
            <a:pPr>
              <a:lnSpc>
                <a:spcPct val="90000"/>
              </a:lnSpc>
              <a:spcBef>
                <a:spcPct val="0"/>
              </a:spcBef>
              <a:buClrTx/>
              <a:buFontTx/>
              <a:buNone/>
              <a:defRPr/>
            </a:pPr>
            <a:endParaRPr lang="en-US" altLang="en-US" sz="1000" dirty="0">
              <a:latin typeface="+mj-lt"/>
              <a:ea typeface="ヒラギノ角ゴ Pro W3"/>
              <a:cs typeface="ヒラギノ角ゴ Pro W3"/>
            </a:endParaRPr>
          </a:p>
          <a:p>
            <a:pPr>
              <a:spcBef>
                <a:spcPct val="0"/>
              </a:spcBef>
              <a:buClrTx/>
              <a:buFontTx/>
              <a:buNone/>
              <a:defRPr/>
            </a:pPr>
            <a:r>
              <a:rPr lang="en-US" altLang="en-US" sz="1000" b="1" dirty="0">
                <a:latin typeface="+mj-lt"/>
                <a:ea typeface="ヒラギノ角ゴ Pro W3"/>
                <a:cs typeface="ヒラギノ角ゴ Pro W3"/>
              </a:rPr>
              <a:t>Tisagenlecleucel</a:t>
            </a:r>
            <a:endParaRPr lang="en-US" altLang="en-US" sz="1000" b="1" dirty="0" smtClean="0">
              <a:latin typeface="+mj-lt"/>
              <a:ea typeface="ヒラギノ角ゴ Pro W3"/>
              <a:cs typeface="ヒラギノ角ゴ Pro W3"/>
            </a:endParaRPr>
          </a:p>
          <a:p>
            <a:pPr>
              <a:spcBef>
                <a:spcPct val="0"/>
              </a:spcBef>
              <a:buClrTx/>
              <a:buFontTx/>
              <a:buNone/>
              <a:defRPr/>
            </a:pPr>
            <a:r>
              <a:rPr lang="en-US" altLang="en-US" sz="1000" dirty="0" smtClean="0">
                <a:latin typeface="+mj-lt"/>
                <a:ea typeface="ヒラギノ角ゴ Pro W3"/>
                <a:cs typeface="ヒラギノ角ゴ Pro W3"/>
              </a:rPr>
              <a:t>≥</a:t>
            </a:r>
            <a:r>
              <a:rPr lang="en-US" altLang="en-US" sz="1000" dirty="0">
                <a:latin typeface="+mj-lt"/>
                <a:ea typeface="ヒラギノ角ゴ Pro W3"/>
                <a:cs typeface="ヒラギノ角ゴ Pro W3"/>
              </a:rPr>
              <a:t>2nd </a:t>
            </a:r>
            <a:r>
              <a:rPr lang="en-US" altLang="en-US" sz="1000" dirty="0" smtClean="0">
                <a:latin typeface="+mj-lt"/>
                <a:ea typeface="ヒラギノ角ゴ Pro W3"/>
                <a:cs typeface="ヒラギノ角ゴ Pro W3"/>
              </a:rPr>
              <a:t>relapsed/refractory </a:t>
            </a:r>
            <a:r>
              <a:rPr lang="en-US" altLang="en-US" sz="1000" dirty="0">
                <a:latin typeface="+mj-lt"/>
                <a:ea typeface="ヒラギノ角ゴ Pro W3"/>
                <a:cs typeface="ヒラギノ角ゴ Pro W3"/>
              </a:rPr>
              <a:t>B-ALL</a:t>
            </a:r>
          </a:p>
          <a:p>
            <a:pPr>
              <a:spcBef>
                <a:spcPct val="0"/>
              </a:spcBef>
              <a:buClrTx/>
              <a:buFontTx/>
              <a:buNone/>
              <a:defRPr/>
            </a:pPr>
            <a:r>
              <a:rPr lang="en-US" altLang="en-US" sz="1000" dirty="0">
                <a:latin typeface="+mj-lt"/>
                <a:ea typeface="ヒラギノ角ゴ Pro W3"/>
                <a:cs typeface="ヒラギノ角ゴ Pro W3"/>
              </a:rPr>
              <a:t>R/R large B-cell lymphoma ≥2 lines of therapy (DLBCL NOS, high-grade B-cell lymphoma, DLBCL </a:t>
            </a:r>
            <a:r>
              <a:rPr lang="en-US" altLang="en-US" sz="1000" dirty="0" smtClean="0">
                <a:latin typeface="+mj-lt"/>
                <a:ea typeface="ヒラギノ角ゴ Pro W3"/>
                <a:cs typeface="ヒラギノ角ゴ Pro W3"/>
              </a:rPr>
              <a:t>[arising </a:t>
            </a:r>
            <a:r>
              <a:rPr lang="en-US" altLang="en-US" sz="1000" dirty="0">
                <a:latin typeface="+mj-lt"/>
                <a:ea typeface="ヒラギノ角ゴ Pro W3"/>
                <a:cs typeface="ヒラギノ角ゴ Pro W3"/>
              </a:rPr>
              <a:t>from </a:t>
            </a:r>
            <a:r>
              <a:rPr lang="en-US" altLang="en-US" sz="1000" dirty="0" smtClean="0">
                <a:latin typeface="+mj-lt"/>
                <a:ea typeface="ヒラギノ角ゴ Pro W3"/>
                <a:cs typeface="ヒラギノ角ゴ Pro W3"/>
              </a:rPr>
              <a:t>FL])</a:t>
            </a:r>
            <a:endParaRPr lang="en-US" altLang="en-US" sz="1000" dirty="0">
              <a:latin typeface="+mj-lt"/>
              <a:ea typeface="ヒラギノ角ゴ Pro W3"/>
              <a:cs typeface="ヒラギノ角ゴ Pro W3"/>
            </a:endParaRPr>
          </a:p>
        </p:txBody>
      </p:sp>
      <p:cxnSp>
        <p:nvCxnSpPr>
          <p:cNvPr id="32" name="Straight Arrow Connector 31"/>
          <p:cNvCxnSpPr/>
          <p:nvPr/>
        </p:nvCxnSpPr>
        <p:spPr bwMode="auto">
          <a:xfrm flipV="1">
            <a:off x="7340848" y="4443001"/>
            <a:ext cx="0" cy="315569"/>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Rectangular Callout 12"/>
          <p:cNvSpPr>
            <a:spLocks noChangeArrowheads="1"/>
          </p:cNvSpPr>
          <p:nvPr/>
        </p:nvSpPr>
        <p:spPr bwMode="auto">
          <a:xfrm>
            <a:off x="6149289" y="4758568"/>
            <a:ext cx="1529385" cy="443912"/>
          </a:xfrm>
          <a:prstGeom prst="wedgeRectCallout">
            <a:avLst>
              <a:gd name="adj1" fmla="val 13421"/>
              <a:gd name="adj2" fmla="val 48981"/>
            </a:avLst>
          </a:prstGeom>
          <a:solidFill>
            <a:schemeClr val="bg2"/>
          </a:solidFill>
          <a:ln w="19050">
            <a:solidFill>
              <a:schemeClr val="accent2">
                <a:lumMod val="90000"/>
                <a:lumOff val="10000"/>
              </a:schemeClr>
            </a:solidFill>
          </a:ln>
          <a:effectLst>
            <a:outerShdw blurRad="50800" dist="38100" dir="5400000" algn="t" rotWithShape="0">
              <a:prstClr val="black">
                <a:alpha val="40000"/>
              </a:prstClr>
            </a:outerShdw>
          </a:effectLst>
          <a:extLst/>
        </p:spPr>
        <p:txBody>
          <a:bodyPr anchor="ct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00" b="1" dirty="0" smtClean="0">
                <a:latin typeface="+mj-lt"/>
                <a:ea typeface="ヒラギノ角ゴ Pro W3"/>
                <a:cs typeface="ヒラギノ角ゴ Pro W3"/>
              </a:rPr>
              <a:t>Acalabrutinib</a:t>
            </a:r>
          </a:p>
          <a:p>
            <a:pPr>
              <a:spcBef>
                <a:spcPct val="0"/>
              </a:spcBef>
              <a:buClrTx/>
              <a:buFontTx/>
              <a:buNone/>
              <a:defRPr/>
            </a:pPr>
            <a:r>
              <a:rPr lang="en-US" altLang="en-US" sz="1000" b="0" dirty="0" smtClean="0">
                <a:latin typeface="+mj-lt"/>
                <a:ea typeface="ヒラギノ角ゴ Pro W3"/>
                <a:cs typeface="ヒラギノ角ゴ Pro W3"/>
              </a:rPr>
              <a:t>MCL ≥1 prior therapy</a:t>
            </a:r>
            <a:endParaRPr lang="en-US" altLang="en-US" sz="1000" b="0" baseline="30000" dirty="0" smtClean="0">
              <a:latin typeface="+mj-lt"/>
              <a:ea typeface="ヒラギノ角ゴ Pro W3"/>
              <a:cs typeface="ヒラギノ角ゴ Pro W3"/>
            </a:endParaRPr>
          </a:p>
        </p:txBody>
      </p:sp>
      <p:cxnSp>
        <p:nvCxnSpPr>
          <p:cNvPr id="40" name="Straight Arrow Connector 39"/>
          <p:cNvCxnSpPr/>
          <p:nvPr/>
        </p:nvCxnSpPr>
        <p:spPr bwMode="auto">
          <a:xfrm flipV="1">
            <a:off x="7759264" y="4426391"/>
            <a:ext cx="0" cy="103416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Rectangular Callout 12"/>
          <p:cNvSpPr>
            <a:spLocks noChangeArrowheads="1"/>
          </p:cNvSpPr>
          <p:nvPr/>
        </p:nvSpPr>
        <p:spPr bwMode="auto">
          <a:xfrm>
            <a:off x="7121628" y="5266222"/>
            <a:ext cx="1875789" cy="1051423"/>
          </a:xfrm>
          <a:prstGeom prst="wedgeRectCallout">
            <a:avLst>
              <a:gd name="adj1" fmla="val 13421"/>
              <a:gd name="adj2" fmla="val 48981"/>
            </a:avLst>
          </a:prstGeom>
          <a:solidFill>
            <a:schemeClr val="bg2"/>
          </a:solidFill>
          <a:ln w="19050">
            <a:solidFill>
              <a:schemeClr val="accent2">
                <a:lumMod val="90000"/>
                <a:lumOff val="10000"/>
              </a:schemeClr>
            </a:solidFill>
          </a:ln>
          <a:effectLst>
            <a:outerShdw blurRad="50800" dist="38100" dir="5400000" algn="t" rotWithShape="0">
              <a:prstClr val="black">
                <a:alpha val="40000"/>
              </a:prstClr>
            </a:outerShdw>
          </a:effectLst>
          <a:extLst/>
        </p:spPr>
        <p:txBody>
          <a:bodyPr anchor="ctr"/>
          <a:lstStyle>
            <a:lvl1pPr eaLnBrk="0" hangingPunct="0">
              <a:spcBef>
                <a:spcPct val="20000"/>
              </a:spcBef>
              <a:buClr>
                <a:srgbClr val="304F4D"/>
              </a:buClr>
              <a:buChar char="•"/>
              <a:defRPr sz="2400">
                <a:solidFill>
                  <a:schemeClr val="tx1"/>
                </a:solidFill>
                <a:latin typeface="Calibri" pitchFamily="34" charset="0"/>
              </a:defRPr>
            </a:lvl1pPr>
            <a:lvl2pPr marL="742950" indent="-285750" eaLnBrk="0" hangingPunct="0">
              <a:spcBef>
                <a:spcPct val="20000"/>
              </a:spcBef>
              <a:buClr>
                <a:srgbClr val="304F4D"/>
              </a:buClr>
              <a:buChar char="–"/>
              <a:defRPr sz="2400">
                <a:solidFill>
                  <a:schemeClr val="tx1"/>
                </a:solidFill>
                <a:latin typeface="Calibri" pitchFamily="34" charset="0"/>
              </a:defRPr>
            </a:lvl2pPr>
            <a:lvl3pPr marL="1143000" indent="-228600" eaLnBrk="0" hangingPunct="0">
              <a:spcBef>
                <a:spcPct val="20000"/>
              </a:spcBef>
              <a:buClr>
                <a:srgbClr val="304F4D"/>
              </a:buClr>
              <a:buChar char="•"/>
              <a:defRPr>
                <a:solidFill>
                  <a:schemeClr val="tx1"/>
                </a:solidFill>
                <a:latin typeface="Calibri" pitchFamily="34" charset="0"/>
              </a:defRPr>
            </a:lvl3pPr>
            <a:lvl4pPr marL="1600200" indent="-228600" eaLnBrk="0" hangingPunct="0">
              <a:spcBef>
                <a:spcPct val="20000"/>
              </a:spcBef>
              <a:buClr>
                <a:srgbClr val="304F4D"/>
              </a:buClr>
              <a:buChar char="–"/>
              <a:defRPr>
                <a:solidFill>
                  <a:schemeClr val="tx1"/>
                </a:solidFill>
                <a:latin typeface="Calibri" pitchFamily="34" charset="0"/>
              </a:defRPr>
            </a:lvl4pPr>
            <a:lvl5pPr marL="2057400" indent="-228600" eaLnBrk="0" hangingPunct="0">
              <a:spcBef>
                <a:spcPct val="20000"/>
              </a:spcBef>
              <a:buClr>
                <a:srgbClr val="304F4D"/>
              </a:buClr>
              <a:buChar char="»"/>
              <a:defRPr>
                <a:solidFill>
                  <a:schemeClr val="tx1"/>
                </a:solidFill>
                <a:latin typeface="Calibri" pitchFamily="34" charset="0"/>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defRPr>
            </a:lvl9pPr>
          </a:lstStyle>
          <a:p>
            <a:pPr>
              <a:spcBef>
                <a:spcPct val="0"/>
              </a:spcBef>
              <a:buClrTx/>
              <a:buFontTx/>
              <a:buNone/>
              <a:defRPr/>
            </a:pPr>
            <a:r>
              <a:rPr lang="en-US" altLang="en-US" sz="1000" b="1" dirty="0" smtClean="0">
                <a:latin typeface="+mj-lt"/>
                <a:ea typeface="ヒラギノ角ゴ Pro W3"/>
                <a:cs typeface="ヒラギノ角ゴ Pro W3"/>
              </a:rPr>
              <a:t>Copanlisib</a:t>
            </a:r>
          </a:p>
          <a:p>
            <a:pPr>
              <a:spcBef>
                <a:spcPct val="0"/>
              </a:spcBef>
              <a:buClrTx/>
              <a:buFontTx/>
              <a:buNone/>
              <a:defRPr/>
            </a:pPr>
            <a:r>
              <a:rPr lang="en-US" altLang="en-US" sz="1000" dirty="0" smtClean="0">
                <a:latin typeface="+mj-lt"/>
                <a:ea typeface="ヒラギノ角ゴ Pro W3"/>
                <a:cs typeface="ヒラギノ角ゴ Pro W3"/>
              </a:rPr>
              <a:t>FL</a:t>
            </a:r>
            <a:r>
              <a:rPr lang="en-US" altLang="en-US" sz="1000" b="0" dirty="0" smtClean="0">
                <a:latin typeface="+mj-lt"/>
                <a:ea typeface="ヒラギノ角ゴ Pro W3"/>
                <a:cs typeface="ヒラギノ角ゴ Pro W3"/>
              </a:rPr>
              <a:t> ≥2 prior therapy</a:t>
            </a:r>
          </a:p>
          <a:p>
            <a:pPr>
              <a:spcBef>
                <a:spcPct val="0"/>
              </a:spcBef>
              <a:buClrTx/>
              <a:buFontTx/>
              <a:buNone/>
              <a:defRPr/>
            </a:pPr>
            <a:r>
              <a:rPr lang="en-US" altLang="en-US" sz="1000" b="1" dirty="0" smtClean="0">
                <a:latin typeface="+mj-lt"/>
                <a:ea typeface="ヒラギノ角ゴ Pro W3"/>
                <a:cs typeface="ヒラギノ角ゴ Pro W3"/>
              </a:rPr>
              <a:t>Duvelisib</a:t>
            </a:r>
          </a:p>
          <a:p>
            <a:pPr>
              <a:spcBef>
                <a:spcPct val="0"/>
              </a:spcBef>
              <a:buClrTx/>
              <a:buFontTx/>
              <a:buNone/>
              <a:defRPr/>
            </a:pPr>
            <a:r>
              <a:rPr lang="en-US" altLang="en-US" sz="1000" dirty="0" smtClean="0">
                <a:latin typeface="+mj-lt"/>
                <a:ea typeface="ヒラギノ角ゴ Pro W3"/>
                <a:cs typeface="ヒラギノ角ゴ Pro W3"/>
              </a:rPr>
              <a:t>Relapsed/refractory CLL/SLL or FL ≥2 prior therapies</a:t>
            </a:r>
          </a:p>
        </p:txBody>
      </p:sp>
    </p:spTree>
    <p:extLst>
      <p:ext uri="{BB962C8B-B14F-4D97-AF65-F5344CB8AC3E}">
        <p14:creationId xmlns:p14="http://schemas.microsoft.com/office/powerpoint/2010/main" val="3251841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7783684" y="5566221"/>
            <a:ext cx="0" cy="2053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0" dirty="0" smtClean="0"/>
              <a:t>Many Novel Agent Classes Now Included </a:t>
            </a:r>
            <a:br>
              <a:rPr lang="en-US" noProof="0" dirty="0" smtClean="0"/>
            </a:br>
            <a:r>
              <a:rPr lang="en-US" noProof="0" dirty="0" smtClean="0"/>
              <a:t>in Recommendations for FL Therapy (NCCN)</a:t>
            </a:r>
            <a:r>
              <a:rPr lang="en-US" baseline="30000" noProof="0" dirty="0" smtClean="0"/>
              <a:t>1</a:t>
            </a:r>
            <a:endParaRPr lang="en-US" noProof="0" dirty="0"/>
          </a:p>
        </p:txBody>
      </p:sp>
      <p:sp>
        <p:nvSpPr>
          <p:cNvPr id="7" name="TextBox 6"/>
          <p:cNvSpPr txBox="1"/>
          <p:nvPr/>
        </p:nvSpPr>
        <p:spPr>
          <a:xfrm>
            <a:off x="192505" y="1485056"/>
            <a:ext cx="2295498" cy="307777"/>
          </a:xfrm>
          <a:prstGeom prst="rect">
            <a:avLst/>
          </a:prstGeom>
          <a:noFill/>
        </p:spPr>
        <p:txBody>
          <a:bodyPr wrap="square" rtlCol="0" anchor="ctr">
            <a:spAutoFit/>
          </a:bodyPr>
          <a:lstStyle/>
          <a:p>
            <a:pPr algn="ctr" defTabSz="342900">
              <a:defRPr/>
            </a:pPr>
            <a:r>
              <a:rPr lang="en-US" sz="1400" b="1" dirty="0">
                <a:latin typeface="Arial" panose="020B0604020202020204" pitchFamily="34" charset="0"/>
                <a:cs typeface="Arial" panose="020B0604020202020204" pitchFamily="34" charset="0"/>
              </a:rPr>
              <a:t>First </a:t>
            </a:r>
            <a:r>
              <a:rPr lang="en-US" sz="1400" b="1" dirty="0" smtClean="0">
                <a:latin typeface="Arial" panose="020B0604020202020204" pitchFamily="34" charset="0"/>
                <a:cs typeface="Arial" panose="020B0604020202020204" pitchFamily="34" charset="0"/>
              </a:rPr>
              <a:t>Line</a:t>
            </a:r>
            <a:endParaRPr lang="en-US" sz="1400" b="1" dirty="0">
              <a:latin typeface="Arial" panose="020B0604020202020204" pitchFamily="34" charset="0"/>
              <a:cs typeface="Arial" panose="020B0604020202020204" pitchFamily="34" charset="0"/>
            </a:endParaRPr>
          </a:p>
        </p:txBody>
      </p:sp>
      <p:sp>
        <p:nvSpPr>
          <p:cNvPr id="8" name="TextBox 7"/>
          <p:cNvSpPr txBox="1"/>
          <p:nvPr/>
        </p:nvSpPr>
        <p:spPr>
          <a:xfrm>
            <a:off x="6619902" y="1377334"/>
            <a:ext cx="2295498" cy="523220"/>
          </a:xfrm>
          <a:prstGeom prst="rect">
            <a:avLst/>
          </a:prstGeom>
          <a:noFill/>
        </p:spPr>
        <p:txBody>
          <a:bodyPr wrap="square" rtlCol="0" anchor="ctr">
            <a:spAutoFit/>
          </a:bodyPr>
          <a:lstStyle/>
          <a:p>
            <a:pPr algn="ctr" defTabSz="342900">
              <a:defRPr/>
            </a:pPr>
            <a:r>
              <a:rPr lang="en-US" sz="1400" b="1" dirty="0" smtClean="0">
                <a:latin typeface="Arial" panose="020B0604020202020204" pitchFamily="34" charset="0"/>
                <a:cs typeface="Arial" panose="020B0604020202020204" pitchFamily="34" charset="0"/>
              </a:rPr>
              <a:t>Second-Line </a:t>
            </a:r>
            <a:r>
              <a:rPr lang="en-US" sz="1400" b="1" dirty="0">
                <a:latin typeface="Arial" panose="020B0604020202020204" pitchFamily="34" charset="0"/>
                <a:cs typeface="Arial" panose="020B0604020202020204" pitchFamily="34" charset="0"/>
              </a:rPr>
              <a:t>or </a:t>
            </a:r>
            <a:endParaRPr lang="en-US" sz="1400" b="1" dirty="0" smtClean="0">
              <a:latin typeface="Arial" panose="020B0604020202020204" pitchFamily="34" charset="0"/>
              <a:cs typeface="Arial" panose="020B0604020202020204" pitchFamily="34" charset="0"/>
            </a:endParaRPr>
          </a:p>
          <a:p>
            <a:pPr algn="ctr" defTabSz="342900">
              <a:defRPr/>
            </a:pPr>
            <a:r>
              <a:rPr lang="en-US" sz="1400" b="1" dirty="0" smtClean="0">
                <a:latin typeface="Arial" panose="020B0604020202020204" pitchFamily="34" charset="0"/>
                <a:cs typeface="Arial" panose="020B0604020202020204" pitchFamily="34" charset="0"/>
              </a:rPr>
              <a:t>Subsequent Therapy</a:t>
            </a:r>
            <a:endParaRPr lang="en-US" sz="1400" b="1" dirty="0">
              <a:latin typeface="Arial" panose="020B0604020202020204" pitchFamily="34" charset="0"/>
              <a:cs typeface="Arial" panose="020B0604020202020204" pitchFamily="34" charset="0"/>
            </a:endParaRPr>
          </a:p>
        </p:txBody>
      </p:sp>
      <p:sp>
        <p:nvSpPr>
          <p:cNvPr id="11" name="Freeform 10"/>
          <p:cNvSpPr/>
          <p:nvPr/>
        </p:nvSpPr>
        <p:spPr>
          <a:xfrm>
            <a:off x="192505" y="2032283"/>
            <a:ext cx="2295498" cy="3544249"/>
          </a:xfrm>
          <a:custGeom>
            <a:avLst/>
            <a:gdLst>
              <a:gd name="connsiteX0" fmla="*/ 0 w 1601390"/>
              <a:gd name="connsiteY0" fmla="*/ 160139 h 1906655"/>
              <a:gd name="connsiteX1" fmla="*/ 160139 w 1601390"/>
              <a:gd name="connsiteY1" fmla="*/ 0 h 1906655"/>
              <a:gd name="connsiteX2" fmla="*/ 1441251 w 1601390"/>
              <a:gd name="connsiteY2" fmla="*/ 0 h 1906655"/>
              <a:gd name="connsiteX3" fmla="*/ 1601390 w 1601390"/>
              <a:gd name="connsiteY3" fmla="*/ 160139 h 1906655"/>
              <a:gd name="connsiteX4" fmla="*/ 1601390 w 1601390"/>
              <a:gd name="connsiteY4" fmla="*/ 1746516 h 1906655"/>
              <a:gd name="connsiteX5" fmla="*/ 1441251 w 1601390"/>
              <a:gd name="connsiteY5" fmla="*/ 1906655 h 1906655"/>
              <a:gd name="connsiteX6" fmla="*/ 160139 w 1601390"/>
              <a:gd name="connsiteY6" fmla="*/ 1906655 h 1906655"/>
              <a:gd name="connsiteX7" fmla="*/ 0 w 1601390"/>
              <a:gd name="connsiteY7" fmla="*/ 1746516 h 1906655"/>
              <a:gd name="connsiteX8" fmla="*/ 0 w 1601390"/>
              <a:gd name="connsiteY8" fmla="*/ 160139 h 190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1906655">
                <a:moveTo>
                  <a:pt x="0" y="160139"/>
                </a:moveTo>
                <a:cubicBezTo>
                  <a:pt x="0" y="71697"/>
                  <a:pt x="71697" y="0"/>
                  <a:pt x="160139" y="0"/>
                </a:cubicBezTo>
                <a:lnTo>
                  <a:pt x="1441251" y="0"/>
                </a:lnTo>
                <a:cubicBezTo>
                  <a:pt x="1529693" y="0"/>
                  <a:pt x="1601390" y="71697"/>
                  <a:pt x="1601390" y="160139"/>
                </a:cubicBezTo>
                <a:lnTo>
                  <a:pt x="1601390" y="1746516"/>
                </a:lnTo>
                <a:cubicBezTo>
                  <a:pt x="1601390" y="1834958"/>
                  <a:pt x="1529693" y="1906655"/>
                  <a:pt x="1441251" y="1906655"/>
                </a:cubicBezTo>
                <a:lnTo>
                  <a:pt x="160139" y="1906655"/>
                </a:lnTo>
                <a:cubicBezTo>
                  <a:pt x="71697" y="1906655"/>
                  <a:pt x="0" y="1834958"/>
                  <a:pt x="0" y="1746516"/>
                </a:cubicBezTo>
                <a:lnTo>
                  <a:pt x="0" y="160139"/>
                </a:lnTo>
                <a:close/>
              </a:path>
            </a:pathLst>
          </a:cu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81193" tIns="81193" rIns="81193" bIns="81193" numCol="1" spcCol="1270" anchor="ctr" anchorCtr="0">
            <a:noAutofit/>
          </a:bodyPr>
          <a:lstStyle/>
          <a:p>
            <a:pPr lvl="0" algn="ctr" defTabSz="400050">
              <a:lnSpc>
                <a:spcPct val="90000"/>
              </a:lnSpc>
              <a:spcBef>
                <a:spcPct val="0"/>
              </a:spcBef>
              <a:spcAft>
                <a:spcPct val="35000"/>
              </a:spcAft>
            </a:pPr>
            <a:r>
              <a:rPr lang="en-US" sz="1200" b="1" i="1" kern="1200" dirty="0" smtClean="0">
                <a:solidFill>
                  <a:srgbClr val="F3C430"/>
                </a:solidFill>
                <a:latin typeface="Arial" panose="020B0604020202020204" pitchFamily="34" charset="0"/>
                <a:cs typeface="Arial" panose="020B0604020202020204" pitchFamily="34" charset="0"/>
              </a:rPr>
              <a:t>Preferred</a:t>
            </a:r>
          </a:p>
          <a:p>
            <a:pPr lvl="0" algn="ctr" defTabSz="400050">
              <a:lnSpc>
                <a:spcPct val="90000"/>
              </a:lnSpc>
              <a:spcBef>
                <a:spcPct val="0"/>
              </a:spcBef>
              <a:spcAft>
                <a:spcPct val="35000"/>
              </a:spcAft>
            </a:pPr>
            <a:r>
              <a:rPr lang="en-US" sz="1200" b="1"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Bendamustine + obinutuzumab </a:t>
            </a:r>
            <a:r>
              <a:rPr lang="en-US" sz="1200"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 rituximab</a:t>
            </a:r>
          </a:p>
          <a:p>
            <a:pPr lvl="0" algn="ctr" defTabSz="400050">
              <a:lnSpc>
                <a:spcPct val="90000"/>
              </a:lnSpc>
              <a:spcBef>
                <a:spcPct val="0"/>
              </a:spcBef>
              <a:spcAft>
                <a:spcPct val="35000"/>
              </a:spcAft>
            </a:pPr>
            <a:r>
              <a:rPr lang="en-US" sz="1200"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R-CHOP or </a:t>
            </a:r>
            <a:r>
              <a:rPr lang="en-US" sz="1200" b="1"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G-CHOP</a:t>
            </a:r>
          </a:p>
          <a:p>
            <a:pPr lvl="0" algn="ctr" defTabSz="400050">
              <a:lnSpc>
                <a:spcPct val="90000"/>
              </a:lnSpc>
              <a:spcBef>
                <a:spcPct val="0"/>
              </a:spcBef>
              <a:spcAft>
                <a:spcPct val="35000"/>
              </a:spcAft>
            </a:pPr>
            <a:r>
              <a:rPr lang="en-US" sz="1200"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R-CVP or </a:t>
            </a:r>
            <a:r>
              <a:rPr lang="en-US" sz="1200" b="1"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G-CVP</a:t>
            </a:r>
            <a:r>
              <a:rPr lang="en-US" sz="1200"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0" algn="ctr" defTabSz="400050">
              <a:lnSpc>
                <a:spcPct val="90000"/>
              </a:lnSpc>
              <a:spcBef>
                <a:spcPct val="0"/>
              </a:spcBef>
              <a:spcAft>
                <a:spcPct val="35000"/>
              </a:spcAft>
            </a:pPr>
            <a:r>
              <a:rPr lang="en-US" sz="1200" b="1" i="1" kern="1200" dirty="0" smtClean="0">
                <a:solidFill>
                  <a:srgbClr val="F3C430"/>
                </a:solidFill>
                <a:latin typeface="Arial" panose="020B0604020202020204" pitchFamily="34" charset="0"/>
                <a:cs typeface="Arial" panose="020B0604020202020204" pitchFamily="34" charset="0"/>
              </a:rPr>
              <a:t>Other recommended</a:t>
            </a:r>
          </a:p>
          <a:p>
            <a:pPr lvl="0" algn="ctr" defTabSz="400050">
              <a:lnSpc>
                <a:spcPct val="90000"/>
              </a:lnSpc>
              <a:spcBef>
                <a:spcPct val="0"/>
              </a:spcBef>
              <a:spcAft>
                <a:spcPct val="35000"/>
              </a:spcAft>
            </a:pPr>
            <a:r>
              <a:rPr lang="en-US" sz="1200" b="1" kern="1200" dirty="0" smtClean="0">
                <a:solidFill>
                  <a:schemeClr val="bg1"/>
                </a:solidFill>
                <a:latin typeface="Arial" panose="020B0604020202020204" pitchFamily="34" charset="0"/>
                <a:cs typeface="Arial" panose="020B0604020202020204" pitchFamily="34" charset="0"/>
              </a:rPr>
              <a:t>Lenalidomide + rituximab</a:t>
            </a:r>
          </a:p>
          <a:p>
            <a:pPr lvl="0" algn="ctr" defTabSz="400050">
              <a:lnSpc>
                <a:spcPct val="90000"/>
              </a:lnSpc>
              <a:spcBef>
                <a:spcPct val="0"/>
              </a:spcBef>
              <a:spcAft>
                <a:spcPct val="35000"/>
              </a:spcAft>
            </a:pPr>
            <a:r>
              <a:rPr lang="en-US" sz="1200"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Rituximab</a:t>
            </a:r>
          </a:p>
          <a:p>
            <a:pPr lvl="0" algn="ctr" defTabSz="400050">
              <a:lnSpc>
                <a:spcPct val="90000"/>
              </a:lnSpc>
              <a:spcBef>
                <a:spcPct val="0"/>
              </a:spcBef>
              <a:spcAft>
                <a:spcPct val="35000"/>
              </a:spcAft>
            </a:pPr>
            <a:r>
              <a:rPr lang="en-US" sz="1200" b="1" kern="1200" dirty="0" smtClean="0">
                <a:solidFill>
                  <a:srgbClr val="F3C430"/>
                </a:solidFill>
                <a:latin typeface="Arial" panose="020B0604020202020204" pitchFamily="34" charset="0"/>
                <a:cs typeface="Arial" panose="020B0604020202020204" pitchFamily="34" charset="0"/>
              </a:rPr>
              <a:t>Alternative strategies available for elderly</a:t>
            </a:r>
            <a:br>
              <a:rPr lang="en-US" sz="1200" b="1" kern="1200" dirty="0" smtClean="0">
                <a:solidFill>
                  <a:srgbClr val="F3C430"/>
                </a:solidFill>
                <a:latin typeface="Arial" panose="020B0604020202020204" pitchFamily="34" charset="0"/>
                <a:cs typeface="Arial" panose="020B0604020202020204" pitchFamily="34" charset="0"/>
              </a:rPr>
            </a:br>
            <a:r>
              <a:rPr lang="en-US" sz="1200" b="1" kern="1200" dirty="0" smtClean="0">
                <a:solidFill>
                  <a:srgbClr val="F3C430"/>
                </a:solidFill>
                <a:latin typeface="Arial" panose="020B0604020202020204" pitchFamily="34" charset="0"/>
                <a:cs typeface="Arial" panose="020B0604020202020204" pitchFamily="34" charset="0"/>
              </a:rPr>
              <a:t>or infirm if above unlikely</a:t>
            </a:r>
            <a:br>
              <a:rPr lang="en-US" sz="1200" b="1" kern="1200" dirty="0" smtClean="0">
                <a:solidFill>
                  <a:srgbClr val="F3C430"/>
                </a:solidFill>
                <a:latin typeface="Arial" panose="020B0604020202020204" pitchFamily="34" charset="0"/>
                <a:cs typeface="Arial" panose="020B0604020202020204" pitchFamily="34" charset="0"/>
              </a:rPr>
            </a:br>
            <a:r>
              <a:rPr lang="en-US" sz="1200" b="1" kern="1200" dirty="0" smtClean="0">
                <a:solidFill>
                  <a:srgbClr val="F3C430"/>
                </a:solidFill>
                <a:latin typeface="Arial" panose="020B0604020202020204" pitchFamily="34" charset="0"/>
                <a:cs typeface="Arial" panose="020B0604020202020204" pitchFamily="34" charset="0"/>
              </a:rPr>
              <a:t>to be tolerable</a:t>
            </a:r>
            <a:endParaRPr lang="en-US" sz="1200" kern="1200" dirty="0">
              <a:solidFill>
                <a:srgbClr val="F3C430"/>
              </a:solidFill>
            </a:endParaRPr>
          </a:p>
        </p:txBody>
      </p:sp>
      <p:sp>
        <p:nvSpPr>
          <p:cNvPr id="12" name="Freeform 11"/>
          <p:cNvSpPr/>
          <p:nvPr/>
        </p:nvSpPr>
        <p:spPr>
          <a:xfrm>
            <a:off x="2717555" y="3435285"/>
            <a:ext cx="486645" cy="73824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lvl="0" algn="ctr" defTabSz="311150">
              <a:lnSpc>
                <a:spcPct val="90000"/>
              </a:lnSpc>
              <a:spcBef>
                <a:spcPct val="0"/>
              </a:spcBef>
              <a:spcAft>
                <a:spcPct val="35000"/>
              </a:spcAft>
            </a:pPr>
            <a:endParaRPr lang="en-US" sz="1200" kern="1200"/>
          </a:p>
        </p:txBody>
      </p:sp>
      <p:sp>
        <p:nvSpPr>
          <p:cNvPr id="13" name="Freeform 12"/>
          <p:cNvSpPr/>
          <p:nvPr/>
        </p:nvSpPr>
        <p:spPr>
          <a:xfrm>
            <a:off x="3406204" y="2032283"/>
            <a:ext cx="2295498" cy="3544249"/>
          </a:xfrm>
          <a:custGeom>
            <a:avLst/>
            <a:gdLst>
              <a:gd name="connsiteX0" fmla="*/ 0 w 1601390"/>
              <a:gd name="connsiteY0" fmla="*/ 160139 h 1906655"/>
              <a:gd name="connsiteX1" fmla="*/ 160139 w 1601390"/>
              <a:gd name="connsiteY1" fmla="*/ 0 h 1906655"/>
              <a:gd name="connsiteX2" fmla="*/ 1441251 w 1601390"/>
              <a:gd name="connsiteY2" fmla="*/ 0 h 1906655"/>
              <a:gd name="connsiteX3" fmla="*/ 1601390 w 1601390"/>
              <a:gd name="connsiteY3" fmla="*/ 160139 h 1906655"/>
              <a:gd name="connsiteX4" fmla="*/ 1601390 w 1601390"/>
              <a:gd name="connsiteY4" fmla="*/ 1746516 h 1906655"/>
              <a:gd name="connsiteX5" fmla="*/ 1441251 w 1601390"/>
              <a:gd name="connsiteY5" fmla="*/ 1906655 h 1906655"/>
              <a:gd name="connsiteX6" fmla="*/ 160139 w 1601390"/>
              <a:gd name="connsiteY6" fmla="*/ 1906655 h 1906655"/>
              <a:gd name="connsiteX7" fmla="*/ 0 w 1601390"/>
              <a:gd name="connsiteY7" fmla="*/ 1746516 h 1906655"/>
              <a:gd name="connsiteX8" fmla="*/ 0 w 1601390"/>
              <a:gd name="connsiteY8" fmla="*/ 160139 h 190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1906655">
                <a:moveTo>
                  <a:pt x="0" y="160139"/>
                </a:moveTo>
                <a:cubicBezTo>
                  <a:pt x="0" y="71697"/>
                  <a:pt x="71697" y="0"/>
                  <a:pt x="160139" y="0"/>
                </a:cubicBezTo>
                <a:lnTo>
                  <a:pt x="1441251" y="0"/>
                </a:lnTo>
                <a:cubicBezTo>
                  <a:pt x="1529693" y="0"/>
                  <a:pt x="1601390" y="71697"/>
                  <a:pt x="1601390" y="160139"/>
                </a:cubicBezTo>
                <a:lnTo>
                  <a:pt x="1601390" y="1746516"/>
                </a:lnTo>
                <a:cubicBezTo>
                  <a:pt x="1601390" y="1834958"/>
                  <a:pt x="1529693" y="1906655"/>
                  <a:pt x="1441251" y="1906655"/>
                </a:cubicBezTo>
                <a:lnTo>
                  <a:pt x="160139" y="1906655"/>
                </a:lnTo>
                <a:cubicBezTo>
                  <a:pt x="71697" y="1906655"/>
                  <a:pt x="0" y="1834958"/>
                  <a:pt x="0" y="1746516"/>
                </a:cubicBezTo>
                <a:lnTo>
                  <a:pt x="0" y="160139"/>
                </a:lnTo>
                <a:close/>
              </a:path>
            </a:pathLst>
          </a:cu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81193" tIns="81193" rIns="81193" bIns="81193" numCol="1" spcCol="1270" anchor="ctr" anchorCtr="0">
            <a:noAutofit/>
          </a:bodyPr>
          <a:lstStyle/>
          <a:p>
            <a:pPr lvl="0" algn="ctr" defTabSz="400050">
              <a:lnSpc>
                <a:spcPct val="90000"/>
              </a:lnSpc>
              <a:spcBef>
                <a:spcPct val="0"/>
              </a:spcBef>
              <a:spcAft>
                <a:spcPct val="35000"/>
              </a:spcAft>
            </a:pPr>
            <a:endParaRPr lang="en-US" sz="1200" b="1" kern="1200" dirty="0" smtClean="0">
              <a:solidFill>
                <a:prstClr val="white"/>
              </a:solidFill>
              <a:latin typeface="Arial" panose="020B0604020202020204" pitchFamily="34" charset="0"/>
              <a:cs typeface="Arial" panose="020B0604020202020204" pitchFamily="34" charset="0"/>
            </a:endParaRPr>
          </a:p>
          <a:p>
            <a:pPr lvl="0" algn="ctr" defTabSz="400050">
              <a:lnSpc>
                <a:spcPct val="90000"/>
              </a:lnSpc>
              <a:spcBef>
                <a:spcPct val="0"/>
              </a:spcBef>
              <a:spcAft>
                <a:spcPct val="35000"/>
              </a:spcAft>
            </a:pPr>
            <a:r>
              <a:rPr lang="en-US" sz="1400" kern="1200" dirty="0" smtClean="0">
                <a:solidFill>
                  <a:prstClr val="white"/>
                </a:solidFill>
                <a:latin typeface="Arial" panose="020B0604020202020204" pitchFamily="34" charset="0"/>
                <a:cs typeface="Arial" panose="020B0604020202020204" pitchFamily="34" charset="0"/>
              </a:rPr>
              <a:t>Rituximab</a:t>
            </a:r>
          </a:p>
          <a:p>
            <a:pPr lvl="0" algn="ctr" defTabSz="400050">
              <a:lnSpc>
                <a:spcPct val="90000"/>
              </a:lnSpc>
              <a:spcBef>
                <a:spcPct val="0"/>
              </a:spcBef>
              <a:spcAft>
                <a:spcPct val="35000"/>
              </a:spcAft>
            </a:pPr>
            <a:r>
              <a:rPr lang="en-US" sz="1400" b="1" kern="1200" dirty="0" smtClean="0">
                <a:solidFill>
                  <a:prstClr val="white"/>
                </a:solidFill>
                <a:latin typeface="Arial" panose="020B0604020202020204" pitchFamily="34" charset="0"/>
                <a:cs typeface="Arial" panose="020B0604020202020204" pitchFamily="34" charset="0"/>
              </a:rPr>
              <a:t>Obinutuzumab</a:t>
            </a:r>
          </a:p>
          <a:p>
            <a:pPr lvl="0" algn="ctr" defTabSz="400050">
              <a:lnSpc>
                <a:spcPct val="90000"/>
              </a:lnSpc>
              <a:spcBef>
                <a:spcPct val="0"/>
              </a:spcBef>
              <a:spcAft>
                <a:spcPct val="35000"/>
              </a:spcAft>
            </a:pPr>
            <a:r>
              <a:rPr lang="en-US" sz="1400" kern="1200" dirty="0" smtClean="0">
                <a:solidFill>
                  <a:prstClr val="white"/>
                </a:solidFill>
                <a:latin typeface="Arial" panose="020B0604020202020204" pitchFamily="34" charset="0"/>
                <a:cs typeface="Arial" panose="020B0604020202020204" pitchFamily="34" charset="0"/>
              </a:rPr>
              <a:t>RIT (ibritumomab tiuxetan)</a:t>
            </a:r>
          </a:p>
          <a:p>
            <a:pPr lvl="0" algn="ctr" defTabSz="400050">
              <a:lnSpc>
                <a:spcPct val="90000"/>
              </a:lnSpc>
              <a:spcBef>
                <a:spcPct val="0"/>
              </a:spcBef>
              <a:spcAft>
                <a:spcPct val="35000"/>
              </a:spcAft>
            </a:pPr>
            <a:endParaRPr lang="en-US" sz="1200" kern="1200" dirty="0"/>
          </a:p>
        </p:txBody>
      </p:sp>
      <p:sp>
        <p:nvSpPr>
          <p:cNvPr id="14" name="Freeform 13"/>
          <p:cNvSpPr/>
          <p:nvPr/>
        </p:nvSpPr>
        <p:spPr>
          <a:xfrm>
            <a:off x="5931254" y="3435285"/>
            <a:ext cx="486645" cy="73824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lvl="0" algn="ctr" defTabSz="311150">
              <a:lnSpc>
                <a:spcPct val="90000"/>
              </a:lnSpc>
              <a:spcBef>
                <a:spcPct val="0"/>
              </a:spcBef>
              <a:spcAft>
                <a:spcPct val="35000"/>
              </a:spcAft>
            </a:pPr>
            <a:endParaRPr lang="en-US" sz="1200" kern="1200"/>
          </a:p>
        </p:txBody>
      </p:sp>
      <p:sp>
        <p:nvSpPr>
          <p:cNvPr id="15" name="Freeform 14"/>
          <p:cNvSpPr/>
          <p:nvPr/>
        </p:nvSpPr>
        <p:spPr>
          <a:xfrm>
            <a:off x="6619902" y="2032283"/>
            <a:ext cx="2295498" cy="3544249"/>
          </a:xfrm>
          <a:custGeom>
            <a:avLst/>
            <a:gdLst>
              <a:gd name="connsiteX0" fmla="*/ 0 w 1601390"/>
              <a:gd name="connsiteY0" fmla="*/ 160139 h 1906655"/>
              <a:gd name="connsiteX1" fmla="*/ 160139 w 1601390"/>
              <a:gd name="connsiteY1" fmla="*/ 0 h 1906655"/>
              <a:gd name="connsiteX2" fmla="*/ 1441251 w 1601390"/>
              <a:gd name="connsiteY2" fmla="*/ 0 h 1906655"/>
              <a:gd name="connsiteX3" fmla="*/ 1601390 w 1601390"/>
              <a:gd name="connsiteY3" fmla="*/ 160139 h 1906655"/>
              <a:gd name="connsiteX4" fmla="*/ 1601390 w 1601390"/>
              <a:gd name="connsiteY4" fmla="*/ 1746516 h 1906655"/>
              <a:gd name="connsiteX5" fmla="*/ 1441251 w 1601390"/>
              <a:gd name="connsiteY5" fmla="*/ 1906655 h 1906655"/>
              <a:gd name="connsiteX6" fmla="*/ 160139 w 1601390"/>
              <a:gd name="connsiteY6" fmla="*/ 1906655 h 1906655"/>
              <a:gd name="connsiteX7" fmla="*/ 0 w 1601390"/>
              <a:gd name="connsiteY7" fmla="*/ 1746516 h 1906655"/>
              <a:gd name="connsiteX8" fmla="*/ 0 w 1601390"/>
              <a:gd name="connsiteY8" fmla="*/ 160139 h 190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1906655">
                <a:moveTo>
                  <a:pt x="0" y="160139"/>
                </a:moveTo>
                <a:cubicBezTo>
                  <a:pt x="0" y="71697"/>
                  <a:pt x="71697" y="0"/>
                  <a:pt x="160139" y="0"/>
                </a:cubicBezTo>
                <a:lnTo>
                  <a:pt x="1441251" y="0"/>
                </a:lnTo>
                <a:cubicBezTo>
                  <a:pt x="1529693" y="0"/>
                  <a:pt x="1601390" y="71697"/>
                  <a:pt x="1601390" y="160139"/>
                </a:cubicBezTo>
                <a:lnTo>
                  <a:pt x="1601390" y="1746516"/>
                </a:lnTo>
                <a:cubicBezTo>
                  <a:pt x="1601390" y="1834958"/>
                  <a:pt x="1529693" y="1906655"/>
                  <a:pt x="1441251" y="1906655"/>
                </a:cubicBezTo>
                <a:lnTo>
                  <a:pt x="160139" y="1906655"/>
                </a:lnTo>
                <a:cubicBezTo>
                  <a:pt x="71697" y="1906655"/>
                  <a:pt x="0" y="1834958"/>
                  <a:pt x="0" y="1746516"/>
                </a:cubicBezTo>
                <a:lnTo>
                  <a:pt x="0" y="160139"/>
                </a:lnTo>
                <a:close/>
              </a:path>
            </a:pathLst>
          </a:cu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81193" tIns="81193" rIns="81193" bIns="81193" numCol="1" spcCol="1270" anchor="ctr" anchorCtr="0">
            <a:noAutofit/>
          </a:bodyPr>
          <a:lstStyle/>
          <a:p>
            <a:pPr lvl="0" algn="ctr" defTabSz="400050">
              <a:lnSpc>
                <a:spcPct val="90000"/>
              </a:lnSpc>
              <a:spcBef>
                <a:spcPct val="0"/>
              </a:spcBef>
              <a:spcAft>
                <a:spcPct val="35000"/>
              </a:spcAft>
            </a:pPr>
            <a:r>
              <a:rPr lang="en-US" sz="1200" b="1" kern="1200" dirty="0" smtClean="0">
                <a:solidFill>
                  <a:srgbClr val="F3C430"/>
                </a:solidFill>
              </a:rPr>
              <a:t>Preferred</a:t>
            </a:r>
          </a:p>
          <a:p>
            <a:pPr lvl="0" algn="ctr" defTabSz="400050">
              <a:lnSpc>
                <a:spcPct val="90000"/>
              </a:lnSpc>
              <a:spcBef>
                <a:spcPct val="0"/>
              </a:spcBef>
              <a:spcAft>
                <a:spcPct val="35000"/>
              </a:spcAft>
            </a:pPr>
            <a:r>
              <a:rPr lang="en-US" sz="1200" b="1" kern="1200" dirty="0" smtClean="0"/>
              <a:t>Bendamustine + obinutuzumab </a:t>
            </a:r>
            <a:r>
              <a:rPr lang="en-US" sz="1200" kern="1200" dirty="0" smtClean="0"/>
              <a:t>or rituximab</a:t>
            </a:r>
          </a:p>
          <a:p>
            <a:pPr lvl="0" algn="ctr" defTabSz="400050">
              <a:lnSpc>
                <a:spcPct val="90000"/>
              </a:lnSpc>
              <a:spcBef>
                <a:spcPct val="0"/>
              </a:spcBef>
              <a:spcAft>
                <a:spcPct val="35000"/>
              </a:spcAft>
            </a:pPr>
            <a:r>
              <a:rPr lang="en-US" sz="1200" kern="1200" dirty="0" smtClean="0"/>
              <a:t>R-CHOP or </a:t>
            </a:r>
            <a:r>
              <a:rPr lang="en-US" sz="1200" b="1" kern="1200" dirty="0" smtClean="0"/>
              <a:t>G-CHOP</a:t>
            </a:r>
          </a:p>
          <a:p>
            <a:pPr lvl="0" algn="ctr" defTabSz="400050">
              <a:lnSpc>
                <a:spcPct val="90000"/>
              </a:lnSpc>
              <a:spcBef>
                <a:spcPct val="0"/>
              </a:spcBef>
              <a:spcAft>
                <a:spcPct val="35000"/>
              </a:spcAft>
            </a:pPr>
            <a:r>
              <a:rPr lang="en-US" sz="1200" kern="1200" dirty="0" smtClean="0"/>
              <a:t>R-CVP or </a:t>
            </a:r>
            <a:r>
              <a:rPr lang="en-US" sz="1200" b="1" kern="1200" dirty="0" smtClean="0"/>
              <a:t>G-CVP </a:t>
            </a:r>
          </a:p>
          <a:p>
            <a:pPr lvl="0" algn="ctr" defTabSz="400050">
              <a:lnSpc>
                <a:spcPct val="90000"/>
              </a:lnSpc>
              <a:spcBef>
                <a:spcPct val="0"/>
              </a:spcBef>
              <a:spcAft>
                <a:spcPct val="35000"/>
              </a:spcAft>
            </a:pPr>
            <a:r>
              <a:rPr lang="en-US" sz="1200" b="1" kern="1200" dirty="0" smtClean="0">
                <a:solidFill>
                  <a:schemeClr val="bg1"/>
                </a:solidFill>
                <a:latin typeface="Arial" panose="020B0604020202020204" pitchFamily="34" charset="0"/>
                <a:cs typeface="Arial" panose="020B0604020202020204" pitchFamily="34" charset="0"/>
              </a:rPr>
              <a:t>Lenalidomide ± rituximab</a:t>
            </a:r>
          </a:p>
          <a:p>
            <a:pPr lvl="0" algn="ctr" defTabSz="400050">
              <a:lnSpc>
                <a:spcPct val="90000"/>
              </a:lnSpc>
              <a:spcBef>
                <a:spcPct val="0"/>
              </a:spcBef>
              <a:spcAft>
                <a:spcPct val="35000"/>
              </a:spcAft>
            </a:pPr>
            <a:r>
              <a:rPr lang="en-US" sz="1200"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Rituximab</a:t>
            </a:r>
            <a:endParaRPr lang="en-US" sz="1200" kern="1200" dirty="0" smtClean="0"/>
          </a:p>
          <a:p>
            <a:pPr lvl="0" algn="ctr" defTabSz="400050">
              <a:lnSpc>
                <a:spcPct val="90000"/>
              </a:lnSpc>
              <a:spcBef>
                <a:spcPct val="0"/>
              </a:spcBef>
              <a:spcAft>
                <a:spcPct val="35000"/>
              </a:spcAft>
            </a:pPr>
            <a:r>
              <a:rPr lang="en-US" sz="1200" kern="1200" dirty="0" smtClean="0"/>
              <a:t>Other recommended</a:t>
            </a:r>
          </a:p>
          <a:p>
            <a:pPr algn="ctr" defTabSz="400050">
              <a:lnSpc>
                <a:spcPct val="90000"/>
              </a:lnSpc>
              <a:spcBef>
                <a:spcPct val="0"/>
              </a:spcBef>
              <a:spcAft>
                <a:spcPct val="35000"/>
              </a:spcAft>
            </a:pPr>
            <a:r>
              <a:rPr lang="en-US" sz="1200" dirty="0">
                <a:solidFill>
                  <a:prstClr val="white"/>
                </a:solidFill>
                <a:latin typeface="Arial" panose="020B0604020202020204" pitchFamily="34" charset="0"/>
                <a:cs typeface="Arial" panose="020B0604020202020204" pitchFamily="34" charset="0"/>
              </a:rPr>
              <a:t>Ibritumomab tiuxetan</a:t>
            </a:r>
            <a:endParaRPr lang="en-US" sz="1200" dirty="0"/>
          </a:p>
          <a:p>
            <a:pPr lvl="0" algn="ctr" defTabSz="400050">
              <a:lnSpc>
                <a:spcPct val="90000"/>
              </a:lnSpc>
              <a:spcBef>
                <a:spcPct val="0"/>
              </a:spcBef>
              <a:spcAft>
                <a:spcPct val="35000"/>
              </a:spcAft>
            </a:pPr>
            <a:r>
              <a:rPr lang="en-US" sz="1200" b="1" kern="1200" dirty="0" smtClean="0"/>
              <a:t>Idelalisib</a:t>
            </a:r>
          </a:p>
          <a:p>
            <a:pPr lvl="0" algn="ctr" defTabSz="400050">
              <a:lnSpc>
                <a:spcPct val="90000"/>
              </a:lnSpc>
              <a:spcBef>
                <a:spcPct val="0"/>
              </a:spcBef>
              <a:spcAft>
                <a:spcPct val="35000"/>
              </a:spcAft>
            </a:pPr>
            <a:r>
              <a:rPr lang="en-US" sz="1200" b="1" kern="1200" dirty="0" smtClean="0"/>
              <a:t>Copanlisib</a:t>
            </a:r>
          </a:p>
          <a:p>
            <a:pPr lvl="0" algn="ctr" defTabSz="400050">
              <a:lnSpc>
                <a:spcPct val="90000"/>
              </a:lnSpc>
              <a:spcBef>
                <a:spcPct val="0"/>
              </a:spcBef>
              <a:spcAft>
                <a:spcPct val="35000"/>
              </a:spcAft>
            </a:pPr>
            <a:r>
              <a:rPr lang="en-US" sz="1200" b="1" dirty="0" smtClean="0"/>
              <a:t>Duvelisib</a:t>
            </a:r>
            <a:endParaRPr lang="en-US" sz="1200" b="1" kern="1200" dirty="0" smtClean="0"/>
          </a:p>
        </p:txBody>
      </p:sp>
      <p:sp>
        <p:nvSpPr>
          <p:cNvPr id="16" name="TextBox 15"/>
          <p:cNvSpPr txBox="1"/>
          <p:nvPr/>
        </p:nvSpPr>
        <p:spPr>
          <a:xfrm>
            <a:off x="3406204" y="1438890"/>
            <a:ext cx="2295498" cy="523220"/>
          </a:xfrm>
          <a:prstGeom prst="rect">
            <a:avLst/>
          </a:prstGeom>
          <a:noFill/>
        </p:spPr>
        <p:txBody>
          <a:bodyPr wrap="square" rtlCol="0" anchor="ctr">
            <a:spAutoFit/>
          </a:bodyPr>
          <a:lstStyle/>
          <a:p>
            <a:pPr algn="ctr" defTabSz="342900">
              <a:defRPr/>
            </a:pPr>
            <a:r>
              <a:rPr lang="en-US" sz="1400" b="1" dirty="0" smtClean="0">
                <a:latin typeface="Arial" panose="020B0604020202020204" pitchFamily="34" charset="0"/>
                <a:cs typeface="Arial" panose="020B0604020202020204" pitchFamily="34" charset="0"/>
              </a:rPr>
              <a:t>First-Line Consolidation or  Extended Dosing</a:t>
            </a:r>
            <a:endParaRPr lang="en-US" sz="1400" b="1" dirty="0">
              <a:latin typeface="Arial" panose="020B0604020202020204" pitchFamily="34" charset="0"/>
              <a:cs typeface="Arial" panose="020B0604020202020204" pitchFamily="34" charset="0"/>
            </a:endParaRPr>
          </a:p>
        </p:txBody>
      </p:sp>
      <p:sp>
        <p:nvSpPr>
          <p:cNvPr id="21" name="Rounded Rectangle 20"/>
          <p:cNvSpPr/>
          <p:nvPr/>
        </p:nvSpPr>
        <p:spPr>
          <a:xfrm>
            <a:off x="3528060" y="5762325"/>
            <a:ext cx="5387340" cy="557196"/>
          </a:xfrm>
          <a:prstGeom prst="round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i="1" dirty="0" smtClean="0">
                <a:solidFill>
                  <a:srgbClr val="F3C430"/>
                </a:solidFill>
                <a:latin typeface="Arial" panose="020B0604020202020204" pitchFamily="34" charset="0"/>
                <a:cs typeface="Arial" panose="020B0604020202020204" pitchFamily="34" charset="0"/>
              </a:rPr>
              <a:t>Options for second-line consolidation or  extended dosing include: </a:t>
            </a:r>
            <a:r>
              <a:rPr lang="en-US" sz="1200" dirty="0" smtClean="0">
                <a:solidFill>
                  <a:schemeClr val="bg1"/>
                </a:solidFill>
                <a:latin typeface="Arial" panose="020B0604020202020204" pitchFamily="34" charset="0"/>
                <a:cs typeface="Arial" panose="020B0604020202020204" pitchFamily="34" charset="0"/>
              </a:rPr>
              <a:t>rituximab, </a:t>
            </a:r>
            <a:r>
              <a:rPr lang="en-US" sz="1200" b="1" dirty="0" smtClean="0">
                <a:solidFill>
                  <a:schemeClr val="bg1"/>
                </a:solidFill>
                <a:latin typeface="Arial" panose="020B0604020202020204" pitchFamily="34" charset="0"/>
                <a:cs typeface="Arial" panose="020B0604020202020204" pitchFamily="34" charset="0"/>
              </a:rPr>
              <a:t>obinutuzumab, </a:t>
            </a:r>
            <a:r>
              <a:rPr lang="en-US" sz="1200" dirty="0" smtClean="0">
                <a:solidFill>
                  <a:schemeClr val="bg1"/>
                </a:solidFill>
              </a:rPr>
              <a:t>HDT + autoSCT, alloSCT for selected patients</a:t>
            </a:r>
            <a:endParaRPr lang="en-US" sz="1200" b="1" i="1" dirty="0" smtClean="0">
              <a:solidFill>
                <a:schemeClr val="bg1"/>
              </a:solidFill>
              <a:latin typeface="Arial" panose="020B0604020202020204" pitchFamily="34" charset="0"/>
              <a:cs typeface="Arial" panose="020B0604020202020204" pitchFamily="34" charset="0"/>
            </a:endParaRPr>
          </a:p>
        </p:txBody>
      </p:sp>
      <p:sp>
        <p:nvSpPr>
          <p:cNvPr id="22" name="Footer Placeholder 21"/>
          <p:cNvSpPr>
            <a:spLocks noGrp="1"/>
          </p:cNvSpPr>
          <p:nvPr>
            <p:ph type="ftr" sz="quarter" idx="13"/>
          </p:nvPr>
        </p:nvSpPr>
        <p:spPr>
          <a:xfrm>
            <a:off x="183941" y="6394856"/>
            <a:ext cx="7772400" cy="323849"/>
          </a:xfrm>
        </p:spPr>
        <p:txBody>
          <a:bodyPr/>
          <a:lstStyle/>
          <a:p>
            <a:r>
              <a:rPr lang="en-US" dirty="0" smtClean="0">
                <a:solidFill>
                  <a:srgbClr val="000000"/>
                </a:solidFill>
              </a:rPr>
              <a:t>1. </a:t>
            </a:r>
            <a:r>
              <a:rPr lang="en-US" dirty="0">
                <a:solidFill>
                  <a:srgbClr val="000000"/>
                </a:solidFill>
              </a:rPr>
              <a:t>National Comprehensive Cancer Network (NCCN) Clinical Practice Guidelines in Oncology. B-Cell Lymphomas. Version </a:t>
            </a:r>
            <a:r>
              <a:rPr lang="en-US" dirty="0" smtClean="0">
                <a:solidFill>
                  <a:srgbClr val="000000"/>
                </a:solidFill>
              </a:rPr>
              <a:t>1.2019.</a:t>
            </a:r>
            <a:endParaRPr lang="en-US" dirty="0">
              <a:solidFill>
                <a:srgbClr val="000000"/>
              </a:solidFill>
            </a:endParaRPr>
          </a:p>
        </p:txBody>
      </p:sp>
    </p:spTree>
    <p:extLst>
      <p:ext uri="{BB962C8B-B14F-4D97-AF65-F5344CB8AC3E}">
        <p14:creationId xmlns:p14="http://schemas.microsoft.com/office/powerpoint/2010/main" val="183188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marL="285750" indent="-285750"/>
            <a:r>
              <a:rPr lang="en-US" sz="1800" b="1" dirty="0"/>
              <a:t>After median follow-up of 31.8 months, analysis confirms that obinutuzumab + bendamustine substantially prolongs PFS </a:t>
            </a:r>
            <a:r>
              <a:rPr lang="en-US" sz="1800" b="1" dirty="0" smtClean="0"/>
              <a:t>versus </a:t>
            </a:r>
            <a:r>
              <a:rPr lang="en-US" sz="1800" b="1" dirty="0"/>
              <a:t>bendamustine in the overall indolent NHL population and in </a:t>
            </a:r>
            <a:r>
              <a:rPr lang="en-US" sz="1800" b="1" dirty="0" smtClean="0"/>
              <a:t>FL</a:t>
            </a:r>
          </a:p>
          <a:p>
            <a:pPr marL="285750" indent="-285750"/>
            <a:r>
              <a:rPr lang="en-US" sz="1800" dirty="0" smtClean="0"/>
              <a:t>Substantial </a:t>
            </a:r>
            <a:r>
              <a:rPr lang="en-US" sz="1800" dirty="0"/>
              <a:t>OS benefit also </a:t>
            </a:r>
            <a:r>
              <a:rPr lang="en-US" sz="1800" dirty="0" smtClean="0"/>
              <a:t>was also shown in this study</a:t>
            </a:r>
            <a:endParaRPr lang="en-US" sz="1800" dirty="0"/>
          </a:p>
          <a:p>
            <a:endParaRPr lang="en-US" sz="1800" dirty="0"/>
          </a:p>
        </p:txBody>
      </p:sp>
      <p:sp>
        <p:nvSpPr>
          <p:cNvPr id="2" name="Title 1"/>
          <p:cNvSpPr>
            <a:spLocks noGrp="1"/>
          </p:cNvSpPr>
          <p:nvPr>
            <p:ph type="title"/>
          </p:nvPr>
        </p:nvSpPr>
        <p:spPr/>
        <p:txBody>
          <a:bodyPr/>
          <a:lstStyle/>
          <a:p>
            <a:r>
              <a:rPr lang="en-US" noProof="0" dirty="0" smtClean="0"/>
              <a:t>GADOLIN: </a:t>
            </a:r>
            <a:r>
              <a:rPr lang="en-US" altLang="en-US" dirty="0" smtClean="0"/>
              <a:t>Obinutuzumab + Bendamustine</a:t>
            </a:r>
            <a:r>
              <a:rPr lang="en-US" altLang="en-US" dirty="0"/>
              <a:t/>
            </a:r>
            <a:br>
              <a:rPr lang="en-US" altLang="en-US" dirty="0"/>
            </a:br>
            <a:r>
              <a:rPr lang="en-US" altLang="en-US" dirty="0" smtClean="0"/>
              <a:t>Continues to Show Benefit for </a:t>
            </a:r>
            <a:r>
              <a:rPr lang="en-US" altLang="en-US" dirty="0"/>
              <a:t>R/R FL</a:t>
            </a:r>
            <a:r>
              <a:rPr lang="en-US" baseline="30000" noProof="0" dirty="0" smtClean="0"/>
              <a:t>1</a:t>
            </a:r>
            <a:endParaRPr lang="en-US" noProof="0" dirty="0"/>
          </a:p>
        </p:txBody>
      </p:sp>
      <p:sp>
        <p:nvSpPr>
          <p:cNvPr id="9" name="Footer Placeholder 8"/>
          <p:cNvSpPr>
            <a:spLocks noGrp="1"/>
          </p:cNvSpPr>
          <p:nvPr>
            <p:ph type="ftr" sz="quarter" idx="13"/>
          </p:nvPr>
        </p:nvSpPr>
        <p:spPr>
          <a:xfrm>
            <a:off x="183941" y="6394856"/>
            <a:ext cx="7772400" cy="323849"/>
          </a:xfrm>
        </p:spPr>
        <p:txBody>
          <a:bodyPr/>
          <a:lstStyle/>
          <a:p>
            <a:r>
              <a:rPr lang="fr-FR" dirty="0" smtClean="0">
                <a:solidFill>
                  <a:srgbClr val="000000"/>
                </a:solidFill>
              </a:rPr>
              <a:t>1. </a:t>
            </a:r>
            <a:r>
              <a:rPr lang="fr-FR" dirty="0" err="1" smtClean="0">
                <a:solidFill>
                  <a:srgbClr val="000000"/>
                </a:solidFill>
              </a:rPr>
              <a:t>Cheson</a:t>
            </a:r>
            <a:r>
              <a:rPr lang="fr-FR" dirty="0" smtClean="0">
                <a:solidFill>
                  <a:srgbClr val="000000"/>
                </a:solidFill>
              </a:rPr>
              <a:t> BD et al. </a:t>
            </a:r>
            <a:r>
              <a:rPr lang="fr-FR" i="1" dirty="0" smtClean="0">
                <a:solidFill>
                  <a:srgbClr val="000000"/>
                </a:solidFill>
              </a:rPr>
              <a:t>J Clin </a:t>
            </a:r>
            <a:r>
              <a:rPr lang="fr-FR" i="1" dirty="0" err="1" smtClean="0">
                <a:solidFill>
                  <a:srgbClr val="000000"/>
                </a:solidFill>
              </a:rPr>
              <a:t>Oncol</a:t>
            </a:r>
            <a:r>
              <a:rPr lang="fr-FR" dirty="0" smtClean="0">
                <a:solidFill>
                  <a:srgbClr val="000000"/>
                </a:solidFill>
              </a:rPr>
              <a:t>. 2018;36:2259-2266. </a:t>
            </a:r>
            <a:endParaRPr lang="en-US"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62630254"/>
              </p:ext>
            </p:extLst>
          </p:nvPr>
        </p:nvGraphicFramePr>
        <p:xfrm>
          <a:off x="283036" y="2900809"/>
          <a:ext cx="8651468" cy="2377440"/>
        </p:xfrm>
        <a:graphic>
          <a:graphicData uri="http://schemas.openxmlformats.org/drawingml/2006/table">
            <a:tbl>
              <a:tblPr firstRow="1" bandRow="1">
                <a:tableStyleId>{5C22544A-7EE6-4342-B048-85BDC9FD1C3A}</a:tableStyleId>
              </a:tblPr>
              <a:tblGrid>
                <a:gridCol w="1676133"/>
                <a:gridCol w="2185331"/>
                <a:gridCol w="2126596"/>
                <a:gridCol w="1331704"/>
                <a:gridCol w="1331704"/>
              </a:tblGrid>
              <a:tr h="853440">
                <a:tc>
                  <a:txBody>
                    <a:bodyPr/>
                    <a:lstStyle/>
                    <a:p>
                      <a:r>
                        <a:rPr lang="en-US" sz="2000" dirty="0" smtClean="0"/>
                        <a:t>Outcome, mo</a:t>
                      </a:r>
                      <a:endParaRPr lang="en-US" sz="2000" dirty="0"/>
                    </a:p>
                  </a:txBody>
                  <a:tcPr marT="60960" marB="60960" anchor="ctr"/>
                </a:tc>
                <a:tc>
                  <a:txBody>
                    <a:bodyPr/>
                    <a:lstStyle/>
                    <a:p>
                      <a:pPr algn="ctr"/>
                      <a:r>
                        <a:rPr lang="en-US" sz="2000" dirty="0" smtClean="0"/>
                        <a:t>Obinutuzumab </a:t>
                      </a:r>
                    </a:p>
                    <a:p>
                      <a:pPr algn="ctr"/>
                      <a:r>
                        <a:rPr lang="en-US" sz="2000" dirty="0" smtClean="0"/>
                        <a:t>+ Bendamustine</a:t>
                      </a:r>
                      <a:endParaRPr lang="en-US" sz="2000" dirty="0"/>
                    </a:p>
                  </a:txBody>
                  <a:tcPr marT="60960" marB="60960" anchor="ctr"/>
                </a:tc>
                <a:tc>
                  <a:txBody>
                    <a:bodyPr/>
                    <a:lstStyle/>
                    <a:p>
                      <a:pPr algn="ctr"/>
                      <a:r>
                        <a:rPr lang="en-US" sz="2000" dirty="0" smtClean="0"/>
                        <a:t>Bendamustine</a:t>
                      </a:r>
                      <a:endParaRPr lang="en-US" sz="2000" dirty="0"/>
                    </a:p>
                  </a:txBody>
                  <a:tcPr marT="60960" marB="60960" anchor="ctr"/>
                </a:tc>
                <a:tc>
                  <a:txBody>
                    <a:bodyPr/>
                    <a:lstStyle/>
                    <a:p>
                      <a:pPr algn="ctr"/>
                      <a:r>
                        <a:rPr lang="en-US" sz="2000" dirty="0" smtClean="0"/>
                        <a:t>HR</a:t>
                      </a:r>
                      <a:endParaRPr lang="en-US" sz="2000" i="1" dirty="0"/>
                    </a:p>
                  </a:txBody>
                  <a:tcPr marT="60960" marB="60960" anchor="ctr"/>
                </a:tc>
                <a:tc>
                  <a:txBody>
                    <a:bodyPr/>
                    <a:lstStyle/>
                    <a:p>
                      <a:pPr algn="ctr"/>
                      <a:r>
                        <a:rPr lang="en-US" sz="2000" i="1" dirty="0" smtClean="0"/>
                        <a:t>P</a:t>
                      </a:r>
                      <a:endParaRPr lang="en-US" sz="2000" i="1" dirty="0"/>
                    </a:p>
                  </a:txBody>
                  <a:tcPr marT="60960" marB="60960" anchor="ctr"/>
                </a:tc>
              </a:tr>
              <a:tr h="853440">
                <a:tc>
                  <a:txBody>
                    <a:bodyPr/>
                    <a:lstStyle/>
                    <a:p>
                      <a:r>
                        <a:rPr lang="en-US" sz="2000" dirty="0" smtClean="0"/>
                        <a:t>PFS, ITT (indolent</a:t>
                      </a:r>
                      <a:r>
                        <a:rPr lang="en-US" sz="2000" baseline="0" dirty="0" smtClean="0"/>
                        <a:t> NHL)</a:t>
                      </a:r>
                      <a:endParaRPr lang="en-US" sz="2000" b="1" dirty="0"/>
                    </a:p>
                  </a:txBody>
                  <a:tcPr marT="60960" marB="60960" anchor="ctr"/>
                </a:tc>
                <a:tc>
                  <a:txBody>
                    <a:bodyPr/>
                    <a:lstStyle/>
                    <a:p>
                      <a:pPr algn="ctr"/>
                      <a:r>
                        <a:rPr lang="en-US" sz="2000" dirty="0" smtClean="0"/>
                        <a:t>25.8</a:t>
                      </a:r>
                      <a:endParaRPr lang="en-US" sz="2000" dirty="0"/>
                    </a:p>
                  </a:txBody>
                  <a:tcPr marT="60960" marB="60960" anchor="ctr"/>
                </a:tc>
                <a:tc>
                  <a:txBody>
                    <a:bodyPr/>
                    <a:lstStyle/>
                    <a:p>
                      <a:pPr algn="ctr"/>
                      <a:r>
                        <a:rPr lang="en-US" sz="2000" dirty="0" smtClean="0"/>
                        <a:t>14.1</a:t>
                      </a:r>
                      <a:endParaRPr lang="en-US" sz="2000" dirty="0"/>
                    </a:p>
                  </a:txBody>
                  <a:tcPr marT="60960" marB="60960" anchor="ctr"/>
                </a:tc>
                <a:tc>
                  <a:txBody>
                    <a:bodyPr/>
                    <a:lstStyle/>
                    <a:p>
                      <a:pPr algn="ctr"/>
                      <a:r>
                        <a:rPr lang="en-US" sz="2000" u="none" strike="noStrike" kern="1200" baseline="0" dirty="0" smtClean="0"/>
                        <a:t>0.57</a:t>
                      </a:r>
                      <a:endParaRPr lang="en-US" sz="2000" dirty="0"/>
                    </a:p>
                  </a:txBody>
                  <a:tcPr marT="60960" marB="60960" anchor="ctr"/>
                </a:tc>
                <a:tc>
                  <a:txBody>
                    <a:bodyPr/>
                    <a:lstStyle/>
                    <a:p>
                      <a:pPr algn="ctr"/>
                      <a:r>
                        <a:rPr lang="en-US" sz="2000" dirty="0" smtClean="0"/>
                        <a:t>&lt;.001</a:t>
                      </a:r>
                      <a:endParaRPr lang="en-US" sz="2000" dirty="0"/>
                    </a:p>
                  </a:txBody>
                  <a:tcPr marT="60960" marB="60960" anchor="ctr"/>
                </a:tc>
              </a:tr>
              <a:tr h="487680">
                <a:tc>
                  <a:txBody>
                    <a:bodyPr/>
                    <a:lstStyle/>
                    <a:p>
                      <a:r>
                        <a:rPr lang="en-US" sz="2000" dirty="0" smtClean="0"/>
                        <a:t>PFS, FL</a:t>
                      </a:r>
                      <a:endParaRPr lang="en-US" sz="2000" b="1" dirty="0"/>
                    </a:p>
                  </a:txBody>
                  <a:tcPr marT="60960" marB="60960" anchor="ctr"/>
                </a:tc>
                <a:tc>
                  <a:txBody>
                    <a:bodyPr/>
                    <a:lstStyle/>
                    <a:p>
                      <a:pPr algn="ctr"/>
                      <a:r>
                        <a:rPr lang="en-US" sz="2000" dirty="0" smtClean="0"/>
                        <a:t>25.3</a:t>
                      </a:r>
                      <a:endParaRPr lang="en-US" sz="2000" dirty="0"/>
                    </a:p>
                  </a:txBody>
                  <a:tcPr marT="60960" marB="60960" anchor="ctr"/>
                </a:tc>
                <a:tc>
                  <a:txBody>
                    <a:bodyPr/>
                    <a:lstStyle/>
                    <a:p>
                      <a:pPr algn="ctr"/>
                      <a:r>
                        <a:rPr lang="en-US" sz="2000" dirty="0" smtClean="0"/>
                        <a:t>14.0</a:t>
                      </a:r>
                      <a:endParaRPr lang="en-US" sz="2000" dirty="0"/>
                    </a:p>
                  </a:txBody>
                  <a:tcPr marT="60960" marB="60960" anchor="ctr"/>
                </a:tc>
                <a:tc>
                  <a:txBody>
                    <a:bodyPr/>
                    <a:lstStyle/>
                    <a:p>
                      <a:pPr algn="ctr"/>
                      <a:r>
                        <a:rPr lang="en-US" sz="2000" u="none" strike="noStrike" kern="1200" baseline="0" dirty="0" smtClean="0"/>
                        <a:t>0.52</a:t>
                      </a:r>
                      <a:endParaRPr lang="en-US" sz="2000" dirty="0"/>
                    </a:p>
                  </a:txBody>
                  <a:tcPr marT="60960" marB="60960" anchor="ctr"/>
                </a:tc>
                <a:tc>
                  <a:txBody>
                    <a:bodyPr/>
                    <a:lstStyle/>
                    <a:p>
                      <a:pPr algn="ctr"/>
                      <a:r>
                        <a:rPr lang="en-US" sz="2000" dirty="0" smtClean="0"/>
                        <a:t>&lt;.001</a:t>
                      </a:r>
                      <a:endParaRPr lang="en-US" sz="2000" dirty="0"/>
                    </a:p>
                  </a:txBody>
                  <a:tcPr marT="60960" marB="60960" anchor="ctr"/>
                </a:tc>
              </a:tr>
            </a:tbl>
          </a:graphicData>
        </a:graphic>
      </p:graphicFrame>
    </p:spTree>
    <p:extLst>
      <p:ext uri="{BB962C8B-B14F-4D97-AF65-F5344CB8AC3E}">
        <p14:creationId xmlns:p14="http://schemas.microsoft.com/office/powerpoint/2010/main" val="3199132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2063" y="1353509"/>
            <a:ext cx="3858682" cy="3629457"/>
          </a:xfrm>
          <a:prstGeom prst="round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nchorCtr="0">
            <a:noAutofit/>
          </a:bodyPr>
          <a:lstStyle/>
          <a:p>
            <a:pPr>
              <a:buClr>
                <a:schemeClr val="bg1"/>
              </a:buClr>
            </a:pPr>
            <a:r>
              <a:rPr lang="en-US" sz="1600" dirty="0" smtClean="0">
                <a:solidFill>
                  <a:schemeClr val="bg1"/>
                </a:solidFill>
              </a:rPr>
              <a:t>Obinutuzumab-based immunochemotherapy </a:t>
            </a:r>
            <a:r>
              <a:rPr lang="en-US" sz="1600" dirty="0">
                <a:solidFill>
                  <a:schemeClr val="bg1"/>
                </a:solidFill>
              </a:rPr>
              <a:t>and maintenance </a:t>
            </a:r>
            <a:r>
              <a:rPr lang="en-US" sz="1600" dirty="0" smtClean="0">
                <a:solidFill>
                  <a:schemeClr val="bg1"/>
                </a:solidFill>
              </a:rPr>
              <a:t>substantially prolonged PFS versus rituximab-based therapy </a:t>
            </a:r>
            <a:endParaRPr lang="en-US" sz="1600" dirty="0">
              <a:solidFill>
                <a:schemeClr val="bg1"/>
              </a:solidFill>
            </a:endParaRPr>
          </a:p>
          <a:p>
            <a:pPr>
              <a:buClr>
                <a:schemeClr val="bg1"/>
              </a:buClr>
            </a:pPr>
            <a:r>
              <a:rPr lang="en-US" sz="1600" dirty="0" smtClean="0">
                <a:solidFill>
                  <a:schemeClr val="bg1"/>
                </a:solidFill>
              </a:rPr>
              <a:t>High-grade AEs more </a:t>
            </a:r>
            <a:r>
              <a:rPr lang="en-US" sz="1600" dirty="0">
                <a:solidFill>
                  <a:schemeClr val="bg1"/>
                </a:solidFill>
              </a:rPr>
              <a:t>common with </a:t>
            </a:r>
            <a:r>
              <a:rPr lang="en-US" sz="1600" dirty="0" smtClean="0">
                <a:solidFill>
                  <a:schemeClr val="bg1"/>
                </a:solidFill>
              </a:rPr>
              <a:t>obinutuzumab therapy</a:t>
            </a:r>
          </a:p>
          <a:p>
            <a:pPr lvl="1">
              <a:buClr>
                <a:schemeClr val="bg1"/>
              </a:buClr>
            </a:pPr>
            <a:r>
              <a:rPr lang="en-US" altLang="en-US" sz="1600" kern="0" dirty="0">
                <a:solidFill>
                  <a:schemeClr val="bg1"/>
                </a:solidFill>
              </a:rPr>
              <a:t>I</a:t>
            </a:r>
            <a:r>
              <a:rPr lang="en-US" altLang="en-US" sz="1600" kern="0" dirty="0" smtClean="0">
                <a:solidFill>
                  <a:schemeClr val="bg1"/>
                </a:solidFill>
              </a:rPr>
              <a:t>nfection/infestation</a:t>
            </a:r>
            <a:r>
              <a:rPr lang="en-US" altLang="en-US" sz="1600" kern="0" dirty="0">
                <a:solidFill>
                  <a:schemeClr val="bg1"/>
                </a:solidFill>
              </a:rPr>
              <a:t>, </a:t>
            </a:r>
            <a:r>
              <a:rPr lang="en-US" altLang="en-US" sz="1600" kern="0" dirty="0" smtClean="0">
                <a:solidFill>
                  <a:schemeClr val="bg1"/>
                </a:solidFill>
              </a:rPr>
              <a:t>cytopenias, and infusion reactions</a:t>
            </a:r>
          </a:p>
        </p:txBody>
      </p:sp>
      <p:sp>
        <p:nvSpPr>
          <p:cNvPr id="4608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sz="2600" noProof="0" dirty="0" smtClean="0"/>
              <a:t>GALLIUM: </a:t>
            </a:r>
            <a:r>
              <a:rPr lang="en-US" altLang="en-US" sz="2600" dirty="0" smtClean="0"/>
              <a:t>Obinutuzumab Improves PFS vs Rituximab</a:t>
            </a:r>
            <a:br>
              <a:rPr lang="en-US" altLang="en-US" sz="2600" dirty="0" smtClean="0"/>
            </a:br>
            <a:r>
              <a:rPr lang="en-US" altLang="en-US" sz="2600" dirty="0" smtClean="0"/>
              <a:t>for </a:t>
            </a:r>
            <a:r>
              <a:rPr lang="en-US" altLang="en-US" sz="2600" i="1" dirty="0" smtClean="0"/>
              <a:t>Previously Untreated </a:t>
            </a:r>
            <a:r>
              <a:rPr lang="en-US" altLang="en-US" sz="2600" dirty="0"/>
              <a:t>FL</a:t>
            </a:r>
            <a:r>
              <a:rPr lang="en-US" altLang="en-US" sz="2600" baseline="30000" noProof="0" dirty="0" smtClean="0"/>
              <a:t>1</a:t>
            </a:r>
          </a:p>
        </p:txBody>
      </p:sp>
      <p:sp>
        <p:nvSpPr>
          <p:cNvPr id="4" name="Footer Placeholder 3"/>
          <p:cNvSpPr>
            <a:spLocks noGrp="1"/>
          </p:cNvSpPr>
          <p:nvPr>
            <p:ph type="ftr" sz="quarter" idx="13"/>
          </p:nvPr>
        </p:nvSpPr>
        <p:spPr>
          <a:xfrm>
            <a:off x="183941" y="6394856"/>
            <a:ext cx="7772400" cy="323849"/>
          </a:xfrm>
        </p:spPr>
        <p:txBody>
          <a:bodyPr/>
          <a:lstStyle/>
          <a:p>
            <a:r>
              <a:rPr lang="en-US" dirty="0" smtClean="0">
                <a:solidFill>
                  <a:srgbClr val="000000"/>
                </a:solidFill>
              </a:rPr>
              <a:t>1. Marcus RE et al. </a:t>
            </a:r>
            <a:r>
              <a:rPr lang="sv-SE" i="1" dirty="0"/>
              <a:t>N Engl J Med</a:t>
            </a:r>
            <a:r>
              <a:rPr lang="sv-SE" dirty="0"/>
              <a:t>. </a:t>
            </a:r>
            <a:r>
              <a:rPr lang="sv-SE" dirty="0" smtClean="0"/>
              <a:t>2017;377:1331-1344</a:t>
            </a:r>
            <a:r>
              <a:rPr lang="sv-SE" dirty="0"/>
              <a:t>.</a:t>
            </a:r>
            <a:endParaRPr lang="en-US" dirty="0">
              <a:solidFill>
                <a:srgbClr val="000000"/>
              </a:solidFill>
            </a:endParaRPr>
          </a:p>
        </p:txBody>
      </p:sp>
      <p:sp>
        <p:nvSpPr>
          <p:cNvPr id="46116" name="Rectangle 2"/>
          <p:cNvSpPr>
            <a:spLocks noChangeArrowheads="1"/>
          </p:cNvSpPr>
          <p:nvPr/>
        </p:nvSpPr>
        <p:spPr bwMode="auto">
          <a:xfrm>
            <a:off x="7043052" y="3041284"/>
            <a:ext cx="882650" cy="2428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rgbClr val="304F4D"/>
              </a:buClr>
              <a:buChar char="•"/>
              <a:defRPr sz="2400">
                <a:solidFill>
                  <a:schemeClr val="tx1"/>
                </a:solidFill>
                <a:latin typeface="Arial" pitchFamily="34" charset="0"/>
                <a:ea typeface="MS PGothic" pitchFamily="34" charset="-128"/>
              </a:defRPr>
            </a:lvl1pPr>
            <a:lvl2pPr marL="742950" indent="-285750" eaLnBrk="0" hangingPunct="0">
              <a:spcBef>
                <a:spcPct val="20000"/>
              </a:spcBef>
              <a:buClr>
                <a:srgbClr val="304F4D"/>
              </a:buClr>
              <a:buChar char="–"/>
              <a:defRPr sz="2400">
                <a:solidFill>
                  <a:schemeClr val="tx1"/>
                </a:solidFill>
                <a:latin typeface="Arial" pitchFamily="34" charset="0"/>
                <a:ea typeface="MS PGothic" pitchFamily="34" charset="-128"/>
              </a:defRPr>
            </a:lvl2pPr>
            <a:lvl3pPr marL="1143000" indent="-228600" eaLnBrk="0" hangingPunct="0">
              <a:spcBef>
                <a:spcPct val="20000"/>
              </a:spcBef>
              <a:buClr>
                <a:srgbClr val="304F4D"/>
              </a:buClr>
              <a:buChar char="•"/>
              <a:defRPr>
                <a:solidFill>
                  <a:schemeClr val="tx1"/>
                </a:solidFill>
                <a:latin typeface="Arial" pitchFamily="34" charset="0"/>
                <a:ea typeface="MS PGothic" pitchFamily="34" charset="-128"/>
              </a:defRPr>
            </a:lvl3pPr>
            <a:lvl4pPr marL="1600200" indent="-228600" eaLnBrk="0" hangingPunct="0">
              <a:spcBef>
                <a:spcPct val="20000"/>
              </a:spcBef>
              <a:buClr>
                <a:srgbClr val="304F4D"/>
              </a:buClr>
              <a:buChar char="–"/>
              <a:defRPr>
                <a:solidFill>
                  <a:schemeClr val="tx1"/>
                </a:solidFill>
                <a:latin typeface="Arial" pitchFamily="34" charset="0"/>
                <a:ea typeface="MS PGothic" pitchFamily="34" charset="-128"/>
              </a:defRPr>
            </a:lvl4pPr>
            <a:lvl5pPr marL="2057400" indent="-228600" eaLnBrk="0" hangingPunct="0">
              <a:spcBef>
                <a:spcPct val="20000"/>
              </a:spcBef>
              <a:buClr>
                <a:srgbClr val="304F4D"/>
              </a:buClr>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9pPr>
          </a:lstStyle>
          <a:p>
            <a:pPr>
              <a:spcBef>
                <a:spcPct val="0"/>
              </a:spcBef>
              <a:buClrTx/>
              <a:buFontTx/>
              <a:buNone/>
            </a:pPr>
            <a:endParaRPr lang="en-US" altLang="en-US">
              <a:solidFill>
                <a:srgbClr val="000000"/>
              </a:solidFill>
              <a:ea typeface="ヒラギノ角ゴ Pro W3" charset="-128"/>
            </a:endParaRPr>
          </a:p>
        </p:txBody>
      </p:sp>
      <p:sp>
        <p:nvSpPr>
          <p:cNvPr id="46117" name="Rectangle 3"/>
          <p:cNvSpPr>
            <a:spLocks noChangeArrowheads="1"/>
          </p:cNvSpPr>
          <p:nvPr/>
        </p:nvSpPr>
        <p:spPr bwMode="auto">
          <a:xfrm>
            <a:off x="6025467" y="3023822"/>
            <a:ext cx="1017587" cy="26035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rgbClr val="304F4D"/>
              </a:buClr>
              <a:buChar char="•"/>
              <a:defRPr sz="2400">
                <a:solidFill>
                  <a:schemeClr val="tx1"/>
                </a:solidFill>
                <a:latin typeface="Arial" pitchFamily="34" charset="0"/>
                <a:ea typeface="MS PGothic" pitchFamily="34" charset="-128"/>
              </a:defRPr>
            </a:lvl1pPr>
            <a:lvl2pPr marL="742950" indent="-285750" eaLnBrk="0" hangingPunct="0">
              <a:spcBef>
                <a:spcPct val="20000"/>
              </a:spcBef>
              <a:buClr>
                <a:srgbClr val="304F4D"/>
              </a:buClr>
              <a:buChar char="–"/>
              <a:defRPr sz="2400">
                <a:solidFill>
                  <a:schemeClr val="tx1"/>
                </a:solidFill>
                <a:latin typeface="Arial" pitchFamily="34" charset="0"/>
                <a:ea typeface="MS PGothic" pitchFamily="34" charset="-128"/>
              </a:defRPr>
            </a:lvl2pPr>
            <a:lvl3pPr marL="1143000" indent="-228600" eaLnBrk="0" hangingPunct="0">
              <a:spcBef>
                <a:spcPct val="20000"/>
              </a:spcBef>
              <a:buClr>
                <a:srgbClr val="304F4D"/>
              </a:buClr>
              <a:buChar char="•"/>
              <a:defRPr>
                <a:solidFill>
                  <a:schemeClr val="tx1"/>
                </a:solidFill>
                <a:latin typeface="Arial" pitchFamily="34" charset="0"/>
                <a:ea typeface="MS PGothic" pitchFamily="34" charset="-128"/>
              </a:defRPr>
            </a:lvl3pPr>
            <a:lvl4pPr marL="1600200" indent="-228600" eaLnBrk="0" hangingPunct="0">
              <a:spcBef>
                <a:spcPct val="20000"/>
              </a:spcBef>
              <a:buClr>
                <a:srgbClr val="304F4D"/>
              </a:buClr>
              <a:buChar char="–"/>
              <a:defRPr>
                <a:solidFill>
                  <a:schemeClr val="tx1"/>
                </a:solidFill>
                <a:latin typeface="Arial" pitchFamily="34" charset="0"/>
                <a:ea typeface="MS PGothic" pitchFamily="34" charset="-128"/>
              </a:defRPr>
            </a:lvl4pPr>
            <a:lvl5pPr marL="2057400" indent="-228600" eaLnBrk="0" hangingPunct="0">
              <a:spcBef>
                <a:spcPct val="20000"/>
              </a:spcBef>
              <a:buClr>
                <a:srgbClr val="304F4D"/>
              </a:buClr>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9pPr>
          </a:lstStyle>
          <a:p>
            <a:pPr>
              <a:spcBef>
                <a:spcPct val="0"/>
              </a:spcBef>
              <a:buClrTx/>
              <a:buFontTx/>
              <a:buNone/>
            </a:pPr>
            <a:endParaRPr lang="en-US" altLang="en-US">
              <a:solidFill>
                <a:srgbClr val="000000"/>
              </a:solidFill>
              <a:ea typeface="ヒラギノ角ゴ Pro W3" charset="-128"/>
            </a:endParaRPr>
          </a:p>
        </p:txBody>
      </p:sp>
      <p:sp>
        <p:nvSpPr>
          <p:cNvPr id="13" name="TextBox 1"/>
          <p:cNvSpPr txBox="1">
            <a:spLocks noChangeArrowheads="1"/>
          </p:cNvSpPr>
          <p:nvPr/>
        </p:nvSpPr>
        <p:spPr bwMode="auto">
          <a:xfrm>
            <a:off x="4868060" y="1430888"/>
            <a:ext cx="42562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304F4D"/>
              </a:buClr>
              <a:buChar char="•"/>
              <a:defRPr sz="2400">
                <a:solidFill>
                  <a:schemeClr val="tx1"/>
                </a:solidFill>
                <a:latin typeface="Arial" pitchFamily="34" charset="0"/>
                <a:ea typeface="MS PGothic" pitchFamily="34" charset="-128"/>
              </a:defRPr>
            </a:lvl1pPr>
            <a:lvl2pPr marL="742950" indent="-285750" eaLnBrk="0" hangingPunct="0">
              <a:spcBef>
                <a:spcPct val="20000"/>
              </a:spcBef>
              <a:buClr>
                <a:srgbClr val="304F4D"/>
              </a:buClr>
              <a:buChar char="–"/>
              <a:defRPr sz="2400">
                <a:solidFill>
                  <a:schemeClr val="tx1"/>
                </a:solidFill>
                <a:latin typeface="Arial" pitchFamily="34" charset="0"/>
                <a:ea typeface="MS PGothic" pitchFamily="34" charset="-128"/>
              </a:defRPr>
            </a:lvl2pPr>
            <a:lvl3pPr marL="1143000" indent="-228600" eaLnBrk="0" hangingPunct="0">
              <a:spcBef>
                <a:spcPct val="20000"/>
              </a:spcBef>
              <a:buClr>
                <a:srgbClr val="304F4D"/>
              </a:buClr>
              <a:buChar char="•"/>
              <a:defRPr>
                <a:solidFill>
                  <a:schemeClr val="tx1"/>
                </a:solidFill>
                <a:latin typeface="Arial" pitchFamily="34" charset="0"/>
                <a:ea typeface="MS PGothic" pitchFamily="34" charset="-128"/>
              </a:defRPr>
            </a:lvl3pPr>
            <a:lvl4pPr marL="1600200" indent="-228600" eaLnBrk="0" hangingPunct="0">
              <a:spcBef>
                <a:spcPct val="20000"/>
              </a:spcBef>
              <a:buClr>
                <a:srgbClr val="304F4D"/>
              </a:buClr>
              <a:buChar char="–"/>
              <a:defRPr>
                <a:solidFill>
                  <a:schemeClr val="tx1"/>
                </a:solidFill>
                <a:latin typeface="Arial" pitchFamily="34" charset="0"/>
                <a:ea typeface="MS PGothic" pitchFamily="34" charset="-128"/>
              </a:defRPr>
            </a:lvl4pPr>
            <a:lvl5pPr marL="2057400" indent="-228600" eaLnBrk="0" hangingPunct="0">
              <a:spcBef>
                <a:spcPct val="20000"/>
              </a:spcBef>
              <a:buClr>
                <a:srgbClr val="304F4D"/>
              </a:buClr>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1400" b="1" dirty="0">
                <a:solidFill>
                  <a:srgbClr val="000000"/>
                </a:solidFill>
                <a:ea typeface="ヒラギノ角ゴ Pro W3" charset="-128"/>
              </a:rPr>
              <a:t>Primary Endpoint: </a:t>
            </a:r>
            <a:r>
              <a:rPr lang="en-US" altLang="en-US" sz="1400" b="1" dirty="0" smtClean="0">
                <a:solidFill>
                  <a:srgbClr val="000000"/>
                </a:solidFill>
                <a:ea typeface="ヒラギノ角ゴ Pro W3" charset="-128"/>
              </a:rPr>
              <a:t>Investigator-Assessed </a:t>
            </a:r>
            <a:r>
              <a:rPr lang="en-US" altLang="en-US" sz="1400" b="1" dirty="0">
                <a:solidFill>
                  <a:srgbClr val="000000"/>
                </a:solidFill>
                <a:ea typeface="ヒラギノ角ゴ Pro W3" charset="-128"/>
              </a:rPr>
              <a:t>PFS</a:t>
            </a:r>
          </a:p>
        </p:txBody>
      </p:sp>
      <p:grpSp>
        <p:nvGrpSpPr>
          <p:cNvPr id="7" name="Group 6"/>
          <p:cNvGrpSpPr/>
          <p:nvPr/>
        </p:nvGrpSpPr>
        <p:grpSpPr>
          <a:xfrm>
            <a:off x="4517572" y="1900543"/>
            <a:ext cx="4296559" cy="3199307"/>
            <a:chOff x="5201946" y="1610469"/>
            <a:chExt cx="3808132" cy="2399480"/>
          </a:xfrm>
        </p:grpSpPr>
        <p:grpSp>
          <p:nvGrpSpPr>
            <p:cNvPr id="5" name="Group 4"/>
            <p:cNvGrpSpPr/>
            <p:nvPr/>
          </p:nvGrpSpPr>
          <p:grpSpPr>
            <a:xfrm>
              <a:off x="5201946" y="1610469"/>
              <a:ext cx="3808132" cy="2399480"/>
              <a:chOff x="5201946" y="1610469"/>
              <a:chExt cx="3808132" cy="2399480"/>
            </a:xfrm>
          </p:grpSpPr>
          <p:pic>
            <p:nvPicPr>
              <p:cNvPr id="10" name="Picture 9" descr="150204877_03.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4000"/>
                        </a14:imgEffect>
                      </a14:imgLayer>
                    </a14:imgProps>
                  </a:ext>
                  <a:ext uri="{28A0092B-C50C-407E-A947-70E740481C1C}">
                    <a14:useLocalDpi xmlns:a14="http://schemas.microsoft.com/office/drawing/2010/main" val="0"/>
                  </a:ext>
                </a:extLst>
              </a:blip>
              <a:stretch>
                <a:fillRect/>
              </a:stretch>
            </p:blipFill>
            <p:spPr>
              <a:xfrm>
                <a:off x="5201946" y="1610469"/>
                <a:ext cx="3808132" cy="2399480"/>
              </a:xfrm>
              <a:prstGeom prst="rect">
                <a:avLst/>
              </a:prstGeom>
            </p:spPr>
          </p:pic>
          <p:sp>
            <p:nvSpPr>
              <p:cNvPr id="3" name="Rectangle 2"/>
              <p:cNvSpPr/>
              <p:nvPr/>
            </p:nvSpPr>
            <p:spPr>
              <a:xfrm>
                <a:off x="8014871" y="2671669"/>
                <a:ext cx="36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985219" y="3090495"/>
              <a:ext cx="1332076" cy="346249"/>
            </a:xfrm>
            <a:prstGeom prst="rect">
              <a:avLst/>
            </a:prstGeom>
            <a:solidFill>
              <a:schemeClr val="bg1"/>
            </a:solidFill>
          </p:spPr>
          <p:txBody>
            <a:bodyPr wrap="square" lIns="0" rtlCol="0">
              <a:spAutoFit/>
            </a:bodyPr>
            <a:lstStyle/>
            <a:p>
              <a:r>
                <a:rPr lang="en-US" sz="1200" dirty="0" smtClean="0"/>
                <a:t>O-chemo, n = 601</a:t>
              </a:r>
            </a:p>
            <a:p>
              <a:r>
                <a:rPr lang="en-US" sz="1200" dirty="0" smtClean="0"/>
                <a:t>R-chemo, n = 601</a:t>
              </a:r>
              <a:endParaRPr lang="en-US" sz="1200" dirty="0"/>
            </a:p>
          </p:txBody>
        </p:sp>
      </p:grpSp>
      <p:sp>
        <p:nvSpPr>
          <p:cNvPr id="2" name="Rounded Rectangle 1"/>
          <p:cNvSpPr/>
          <p:nvPr/>
        </p:nvSpPr>
        <p:spPr>
          <a:xfrm>
            <a:off x="791358" y="5477226"/>
            <a:ext cx="8022772" cy="646986"/>
          </a:xfrm>
          <a:prstGeom prst="roundRect">
            <a:avLst/>
          </a:prstGeom>
          <a:solidFill>
            <a:schemeClr val="bg1">
              <a:lumMod val="9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600" b="1" kern="0" dirty="0" smtClean="0">
                <a:solidFill>
                  <a:schemeClr val="tx1"/>
                </a:solidFill>
              </a:rPr>
              <a:t>Take-home point: </a:t>
            </a:r>
            <a:r>
              <a:rPr lang="en-US" sz="1600" b="1" kern="0" dirty="0">
                <a:solidFill>
                  <a:schemeClr val="tx1"/>
                </a:solidFill>
              </a:rPr>
              <a:t>R</a:t>
            </a:r>
            <a:r>
              <a:rPr lang="en-US" sz="1600" b="1" kern="0" dirty="0" smtClean="0">
                <a:solidFill>
                  <a:schemeClr val="tx1"/>
                </a:solidFill>
              </a:rPr>
              <a:t>ituximab </a:t>
            </a:r>
            <a:r>
              <a:rPr lang="en-US" sz="1600" b="1" kern="0" dirty="0">
                <a:solidFill>
                  <a:schemeClr val="tx1"/>
                </a:solidFill>
              </a:rPr>
              <a:t>can be replaced with </a:t>
            </a:r>
            <a:r>
              <a:rPr lang="en-US" sz="1600" b="1" dirty="0" smtClean="0">
                <a:solidFill>
                  <a:schemeClr val="tx1"/>
                </a:solidFill>
              </a:rPr>
              <a:t>obinutuzumab</a:t>
            </a:r>
            <a:br>
              <a:rPr lang="en-US" sz="1600" b="1" dirty="0" smtClean="0">
                <a:solidFill>
                  <a:schemeClr val="tx1"/>
                </a:solidFill>
              </a:rPr>
            </a:br>
            <a:r>
              <a:rPr lang="en-US" sz="1600" b="1" dirty="0" smtClean="0">
                <a:solidFill>
                  <a:schemeClr val="tx1"/>
                </a:solidFill>
              </a:rPr>
              <a:t>in </a:t>
            </a:r>
            <a:r>
              <a:rPr lang="en-US" sz="1600" b="1" dirty="0">
                <a:solidFill>
                  <a:schemeClr val="tx1"/>
                </a:solidFill>
              </a:rPr>
              <a:t>upfront treatment protocols for patients with FL</a:t>
            </a:r>
          </a:p>
        </p:txBody>
      </p:sp>
      <p:sp>
        <p:nvSpPr>
          <p:cNvPr id="15" name="TextBox 14"/>
          <p:cNvSpPr txBox="1"/>
          <p:nvPr/>
        </p:nvSpPr>
        <p:spPr>
          <a:xfrm rot="16200000">
            <a:off x="3227102" y="3083125"/>
            <a:ext cx="2740191" cy="276999"/>
          </a:xfrm>
          <a:prstGeom prst="rect">
            <a:avLst/>
          </a:prstGeom>
          <a:solidFill>
            <a:schemeClr val="bg1"/>
          </a:solidFill>
        </p:spPr>
        <p:txBody>
          <a:bodyPr wrap="square" rtlCol="0">
            <a:spAutoFit/>
          </a:bodyPr>
          <a:lstStyle/>
          <a:p>
            <a:pPr algn="ctr"/>
            <a:r>
              <a:rPr lang="en-US" sz="1200" b="1" dirty="0" smtClean="0"/>
              <a:t>Survival, Probability</a:t>
            </a:r>
            <a:endParaRPr lang="en-US" sz="1200" dirty="0"/>
          </a:p>
        </p:txBody>
      </p:sp>
      <p:sp>
        <p:nvSpPr>
          <p:cNvPr id="16" name="TextBox 15"/>
          <p:cNvSpPr txBox="1"/>
          <p:nvPr/>
        </p:nvSpPr>
        <p:spPr>
          <a:xfrm>
            <a:off x="5281560" y="3284173"/>
            <a:ext cx="2524396" cy="461665"/>
          </a:xfrm>
          <a:prstGeom prst="rect">
            <a:avLst/>
          </a:prstGeom>
          <a:solidFill>
            <a:schemeClr val="bg1"/>
          </a:solidFill>
        </p:spPr>
        <p:txBody>
          <a:bodyPr wrap="square" rtlCol="0">
            <a:spAutoFit/>
          </a:bodyPr>
          <a:lstStyle/>
          <a:p>
            <a:r>
              <a:rPr lang="en-US" sz="1200" dirty="0" smtClean="0"/>
              <a:t>HR: 0.66 (95% CI, 0.51-0.85)</a:t>
            </a:r>
          </a:p>
          <a:p>
            <a:r>
              <a:rPr lang="en-US" sz="1200" i="1" dirty="0" smtClean="0"/>
              <a:t>P</a:t>
            </a:r>
            <a:r>
              <a:rPr lang="en-US" sz="1200" dirty="0" smtClean="0"/>
              <a:t> = .001</a:t>
            </a:r>
          </a:p>
        </p:txBody>
      </p:sp>
      <p:sp>
        <p:nvSpPr>
          <p:cNvPr id="11" name="TextBox 10"/>
          <p:cNvSpPr txBox="1"/>
          <p:nvPr/>
        </p:nvSpPr>
        <p:spPr>
          <a:xfrm>
            <a:off x="6326397" y="3689071"/>
            <a:ext cx="1472028" cy="646331"/>
          </a:xfrm>
          <a:prstGeom prst="rect">
            <a:avLst/>
          </a:prstGeom>
          <a:noFill/>
        </p:spPr>
        <p:txBody>
          <a:bodyPr wrap="square" rtlCol="0">
            <a:spAutoFit/>
          </a:bodyPr>
          <a:lstStyle/>
          <a:p>
            <a:pPr algn="ctr"/>
            <a:r>
              <a:rPr lang="en-US" sz="1200" b="1" dirty="0" smtClean="0"/>
              <a:t>3-year PFS</a:t>
            </a:r>
          </a:p>
          <a:p>
            <a:pPr algn="ctr"/>
            <a:r>
              <a:rPr lang="en-US" sz="1200" dirty="0" smtClean="0"/>
              <a:t>80.0% </a:t>
            </a:r>
          </a:p>
          <a:p>
            <a:pPr algn="ctr"/>
            <a:r>
              <a:rPr lang="en-US" sz="1200" dirty="0" smtClean="0"/>
              <a:t>73.3%</a:t>
            </a:r>
            <a:endParaRPr lang="en-US" sz="1200" dirty="0"/>
          </a:p>
        </p:txBody>
      </p:sp>
    </p:spTree>
    <p:extLst>
      <p:ext uri="{BB962C8B-B14F-4D97-AF65-F5344CB8AC3E}">
        <p14:creationId xmlns:p14="http://schemas.microsoft.com/office/powerpoint/2010/main" val="2865453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Immunomodulatory Agents in Hematologic Cancers</a:t>
            </a:r>
            <a:endParaRPr lang="en-US" dirty="0"/>
          </a:p>
        </p:txBody>
      </p:sp>
      <p:sp>
        <p:nvSpPr>
          <p:cNvPr id="11" name="Freeform 10"/>
          <p:cNvSpPr/>
          <p:nvPr/>
        </p:nvSpPr>
        <p:spPr>
          <a:xfrm>
            <a:off x="1376741" y="1654138"/>
            <a:ext cx="2148840" cy="214884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1"/>
          </a:solidFill>
        </p:spPr>
        <p:style>
          <a:lnRef idx="2">
            <a:schemeClr val="lt1">
              <a:hueOff val="0"/>
              <a:satOff val="0"/>
              <a:lumOff val="0"/>
              <a:alphaOff val="0"/>
            </a:schemeClr>
          </a:lnRef>
          <a:fillRef idx="1">
            <a:schemeClr val="accent2">
              <a:shade val="80000"/>
              <a:alpha val="50000"/>
              <a:hueOff val="0"/>
              <a:satOff val="0"/>
              <a:lumOff val="0"/>
              <a:alphaOff val="0"/>
            </a:schemeClr>
          </a:fillRef>
          <a:effectRef idx="0">
            <a:schemeClr val="accent2">
              <a:shade val="80000"/>
              <a:alpha val="50000"/>
              <a:hueOff val="0"/>
              <a:satOff val="0"/>
              <a:lumOff val="0"/>
              <a:alphaOff val="0"/>
            </a:schemeClr>
          </a:effectRef>
          <a:fontRef idx="minor">
            <a:schemeClr val="tx1"/>
          </a:fontRef>
        </p:style>
        <p:txBody>
          <a:bodyPr spcFirstLastPara="0" vert="horz" wrap="square" lIns="361030" tIns="278926" rIns="361030" bIns="278926" numCol="1" spcCol="1270" anchor="ctr" anchorCtr="0">
            <a:noAutofit/>
          </a:bodyPr>
          <a:lstStyle/>
          <a:p>
            <a:pPr algn="ctr" defTabSz="577850">
              <a:lnSpc>
                <a:spcPct val="90000"/>
              </a:lnSpc>
              <a:spcBef>
                <a:spcPct val="0"/>
              </a:spcBef>
              <a:spcAft>
                <a:spcPct val="35000"/>
              </a:spcAft>
            </a:pPr>
            <a:r>
              <a:rPr lang="en-US" sz="1600" b="1" dirty="0" smtClean="0">
                <a:solidFill>
                  <a:prstClr val="white"/>
                </a:solidFill>
              </a:rPr>
              <a:t>Lenalidomide</a:t>
            </a:r>
            <a:endParaRPr lang="en-US" sz="1600" b="1" dirty="0">
              <a:solidFill>
                <a:prstClr val="white"/>
              </a:solidFill>
            </a:endParaRPr>
          </a:p>
        </p:txBody>
      </p:sp>
      <p:sp>
        <p:nvSpPr>
          <p:cNvPr id="12" name="Freeform 11"/>
          <p:cNvSpPr/>
          <p:nvPr/>
        </p:nvSpPr>
        <p:spPr>
          <a:xfrm>
            <a:off x="3217125" y="1654138"/>
            <a:ext cx="2148840" cy="214884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1">
              <a:lumMod val="50000"/>
            </a:schemeClr>
          </a:solidFill>
        </p:spPr>
        <p:style>
          <a:lnRef idx="2">
            <a:schemeClr val="lt1">
              <a:hueOff val="0"/>
              <a:satOff val="0"/>
              <a:lumOff val="0"/>
              <a:alphaOff val="0"/>
            </a:schemeClr>
          </a:lnRef>
          <a:fillRef idx="1">
            <a:schemeClr val="accent2">
              <a:shade val="80000"/>
              <a:alpha val="50000"/>
              <a:hueOff val="231482"/>
              <a:satOff val="-15854"/>
              <a:lumOff val="11725"/>
              <a:alphaOff val="0"/>
            </a:schemeClr>
          </a:fillRef>
          <a:effectRef idx="0">
            <a:schemeClr val="accent2">
              <a:shade val="80000"/>
              <a:alpha val="50000"/>
              <a:hueOff val="231482"/>
              <a:satOff val="-15854"/>
              <a:lumOff val="11725"/>
              <a:alphaOff val="0"/>
            </a:schemeClr>
          </a:effectRef>
          <a:fontRef idx="minor">
            <a:schemeClr val="tx1"/>
          </a:fontRef>
        </p:style>
        <p:txBody>
          <a:bodyPr spcFirstLastPara="0" vert="horz" wrap="square" lIns="361030" tIns="278926" rIns="361030" bIns="278926" numCol="1" spcCol="1270" anchor="ctr" anchorCtr="0">
            <a:noAutofit/>
          </a:bodyPr>
          <a:lstStyle/>
          <a:p>
            <a:pPr algn="ctr" defTabSz="577850">
              <a:lnSpc>
                <a:spcPct val="90000"/>
              </a:lnSpc>
              <a:spcBef>
                <a:spcPct val="0"/>
              </a:spcBef>
              <a:spcAft>
                <a:spcPct val="35000"/>
              </a:spcAft>
            </a:pPr>
            <a:r>
              <a:rPr lang="en-US" sz="1600" b="1" dirty="0" smtClean="0">
                <a:solidFill>
                  <a:prstClr val="white"/>
                </a:solidFill>
              </a:rPr>
              <a:t>Thalidomide</a:t>
            </a:r>
            <a:endParaRPr lang="en-US" sz="1600" b="1" dirty="0">
              <a:solidFill>
                <a:prstClr val="white"/>
              </a:solidFill>
            </a:endParaRPr>
          </a:p>
        </p:txBody>
      </p:sp>
      <p:sp>
        <p:nvSpPr>
          <p:cNvPr id="13" name="Freeform 12"/>
          <p:cNvSpPr/>
          <p:nvPr/>
        </p:nvSpPr>
        <p:spPr>
          <a:xfrm>
            <a:off x="4943921" y="1654138"/>
            <a:ext cx="2148840" cy="214884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6"/>
          </a:solidFill>
        </p:spPr>
        <p:style>
          <a:lnRef idx="2">
            <a:schemeClr val="lt1">
              <a:hueOff val="0"/>
              <a:satOff val="0"/>
              <a:lumOff val="0"/>
              <a:alphaOff val="0"/>
            </a:schemeClr>
          </a:lnRef>
          <a:fillRef idx="1">
            <a:schemeClr val="accent2">
              <a:shade val="80000"/>
              <a:alpha val="50000"/>
              <a:hueOff val="462963"/>
              <a:satOff val="-31708"/>
              <a:lumOff val="23450"/>
              <a:alphaOff val="0"/>
            </a:schemeClr>
          </a:fillRef>
          <a:effectRef idx="0">
            <a:schemeClr val="accent2">
              <a:shade val="80000"/>
              <a:alpha val="50000"/>
              <a:hueOff val="462963"/>
              <a:satOff val="-31708"/>
              <a:lumOff val="23450"/>
              <a:alphaOff val="0"/>
            </a:schemeClr>
          </a:effectRef>
          <a:fontRef idx="minor">
            <a:schemeClr val="tx1"/>
          </a:fontRef>
        </p:style>
        <p:txBody>
          <a:bodyPr spcFirstLastPara="0" vert="horz" wrap="square" lIns="361030" tIns="278926" rIns="361030" bIns="278926" numCol="1" spcCol="1270" anchor="ctr" anchorCtr="0">
            <a:noAutofit/>
          </a:bodyPr>
          <a:lstStyle/>
          <a:p>
            <a:pPr algn="ctr" defTabSz="577850">
              <a:lnSpc>
                <a:spcPct val="90000"/>
              </a:lnSpc>
              <a:spcBef>
                <a:spcPct val="0"/>
              </a:spcBef>
              <a:spcAft>
                <a:spcPct val="35000"/>
              </a:spcAft>
            </a:pPr>
            <a:r>
              <a:rPr lang="en-US" sz="1600" b="1" dirty="0" smtClean="0">
                <a:solidFill>
                  <a:prstClr val="white"/>
                </a:solidFill>
              </a:rPr>
              <a:t>Pomalidomide</a:t>
            </a:r>
            <a:endParaRPr lang="en-US" sz="1600" b="1" dirty="0">
              <a:solidFill>
                <a:prstClr val="white"/>
              </a:solidFill>
            </a:endParaRPr>
          </a:p>
        </p:txBody>
      </p:sp>
      <p:sp>
        <p:nvSpPr>
          <p:cNvPr id="14" name="Freeform 13"/>
          <p:cNvSpPr/>
          <p:nvPr/>
        </p:nvSpPr>
        <p:spPr>
          <a:xfrm>
            <a:off x="6741137" y="1654138"/>
            <a:ext cx="2148840" cy="214884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6">
              <a:lumMod val="75000"/>
              <a:lumOff val="25000"/>
            </a:schemeClr>
          </a:solidFill>
        </p:spPr>
        <p:style>
          <a:lnRef idx="2">
            <a:schemeClr val="lt1">
              <a:hueOff val="0"/>
              <a:satOff val="0"/>
              <a:lumOff val="0"/>
              <a:alphaOff val="0"/>
            </a:schemeClr>
          </a:lnRef>
          <a:fillRef idx="1">
            <a:schemeClr val="accent2">
              <a:shade val="80000"/>
              <a:alpha val="50000"/>
              <a:hueOff val="694445"/>
              <a:satOff val="-47562"/>
              <a:lumOff val="35175"/>
              <a:alphaOff val="0"/>
            </a:schemeClr>
          </a:fillRef>
          <a:effectRef idx="0">
            <a:schemeClr val="accent2">
              <a:shade val="80000"/>
              <a:alpha val="50000"/>
              <a:hueOff val="694445"/>
              <a:satOff val="-47562"/>
              <a:lumOff val="35175"/>
              <a:alphaOff val="0"/>
            </a:schemeClr>
          </a:effectRef>
          <a:fontRef idx="minor">
            <a:schemeClr val="tx1"/>
          </a:fontRef>
        </p:style>
        <p:txBody>
          <a:bodyPr spcFirstLastPara="0" vert="horz" wrap="square" lIns="361030" tIns="278926" rIns="361030" bIns="278926" numCol="1" spcCol="1270" anchor="ctr" anchorCtr="0">
            <a:noAutofit/>
          </a:bodyPr>
          <a:lstStyle/>
          <a:p>
            <a:pPr algn="ctr" defTabSz="577850">
              <a:lnSpc>
                <a:spcPct val="90000"/>
              </a:lnSpc>
              <a:spcBef>
                <a:spcPct val="0"/>
              </a:spcBef>
              <a:spcAft>
                <a:spcPct val="35000"/>
              </a:spcAft>
            </a:pPr>
            <a:r>
              <a:rPr lang="en-US" altLang="en-US" sz="1600" b="1" dirty="0" smtClean="0">
                <a:solidFill>
                  <a:schemeClr val="bg1"/>
                </a:solidFill>
              </a:rPr>
              <a:t>Avadomide</a:t>
            </a:r>
          </a:p>
          <a:p>
            <a:pPr algn="ctr" defTabSz="577850">
              <a:lnSpc>
                <a:spcPct val="90000"/>
              </a:lnSpc>
              <a:spcBef>
                <a:spcPct val="0"/>
              </a:spcBef>
              <a:spcAft>
                <a:spcPct val="35000"/>
              </a:spcAft>
            </a:pPr>
            <a:r>
              <a:rPr lang="en-US" sz="1600" b="1" dirty="0">
                <a:solidFill>
                  <a:schemeClr val="bg1"/>
                </a:solidFill>
              </a:rPr>
              <a:t>(cereblon </a:t>
            </a:r>
            <a:r>
              <a:rPr lang="en-US" sz="1600" b="1" dirty="0" smtClean="0">
                <a:solidFill>
                  <a:schemeClr val="bg1"/>
                </a:solidFill>
              </a:rPr>
              <a:t>modulator) </a:t>
            </a:r>
            <a:endParaRPr lang="en-US" sz="1600" b="1" dirty="0">
              <a:solidFill>
                <a:schemeClr val="bg1"/>
              </a:solidFill>
            </a:endParaRPr>
          </a:p>
        </p:txBody>
      </p:sp>
      <p:sp>
        <p:nvSpPr>
          <p:cNvPr id="17" name="Freeform 16"/>
          <p:cNvSpPr/>
          <p:nvPr/>
        </p:nvSpPr>
        <p:spPr>
          <a:xfrm>
            <a:off x="1376741" y="3901459"/>
            <a:ext cx="2148840" cy="214884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tx2"/>
          </a:solidFill>
        </p:spPr>
        <p:style>
          <a:lnRef idx="2">
            <a:schemeClr val="lt1">
              <a:hueOff val="0"/>
              <a:satOff val="0"/>
              <a:lumOff val="0"/>
              <a:alphaOff val="0"/>
            </a:schemeClr>
          </a:lnRef>
          <a:fillRef idx="1">
            <a:schemeClr val="accent2">
              <a:shade val="80000"/>
              <a:alpha val="50000"/>
              <a:hueOff val="0"/>
              <a:satOff val="0"/>
              <a:lumOff val="0"/>
              <a:alphaOff val="0"/>
            </a:schemeClr>
          </a:fillRef>
          <a:effectRef idx="0">
            <a:schemeClr val="accent2">
              <a:shade val="80000"/>
              <a:alpha val="50000"/>
              <a:hueOff val="0"/>
              <a:satOff val="0"/>
              <a:lumOff val="0"/>
              <a:alphaOff val="0"/>
            </a:schemeClr>
          </a:effectRef>
          <a:fontRef idx="minor">
            <a:schemeClr val="tx1"/>
          </a:fontRef>
        </p:style>
        <p:txBody>
          <a:bodyPr spcFirstLastPara="0" vert="horz" wrap="square" lIns="361030" tIns="278926" rIns="361030" bIns="278926" numCol="1" spcCol="1270" anchor="ctr" anchorCtr="0">
            <a:noAutofit/>
          </a:bodyPr>
          <a:lstStyle/>
          <a:p>
            <a:pPr algn="ctr" defTabSz="577850">
              <a:lnSpc>
                <a:spcPct val="90000"/>
              </a:lnSpc>
              <a:spcBef>
                <a:spcPct val="0"/>
              </a:spcBef>
              <a:spcAft>
                <a:spcPct val="35000"/>
              </a:spcAft>
            </a:pPr>
            <a:r>
              <a:rPr lang="en-US" sz="1600" b="1" i="1" dirty="0" smtClean="0">
                <a:solidFill>
                  <a:prstClr val="white"/>
                </a:solidFill>
              </a:rPr>
              <a:t>Approved</a:t>
            </a:r>
            <a:br>
              <a:rPr lang="en-US" sz="1600" b="1" i="1" dirty="0" smtClean="0">
                <a:solidFill>
                  <a:prstClr val="white"/>
                </a:solidFill>
              </a:rPr>
            </a:br>
            <a:r>
              <a:rPr lang="en-US" sz="1600" b="1" i="1" dirty="0" smtClean="0">
                <a:solidFill>
                  <a:prstClr val="white"/>
                </a:solidFill>
              </a:rPr>
              <a:t>in myeloma, MCL, MDS</a:t>
            </a:r>
          </a:p>
          <a:p>
            <a:pPr algn="ctr" defTabSz="577850">
              <a:lnSpc>
                <a:spcPct val="90000"/>
              </a:lnSpc>
              <a:spcBef>
                <a:spcPct val="0"/>
              </a:spcBef>
              <a:spcAft>
                <a:spcPct val="35000"/>
              </a:spcAft>
            </a:pPr>
            <a:endParaRPr lang="en-US" sz="900" b="1" i="1" dirty="0">
              <a:solidFill>
                <a:prstClr val="white"/>
              </a:solidFill>
            </a:endParaRPr>
          </a:p>
          <a:p>
            <a:pPr algn="ctr" defTabSz="577850">
              <a:lnSpc>
                <a:spcPct val="90000"/>
              </a:lnSpc>
              <a:spcBef>
                <a:spcPct val="0"/>
              </a:spcBef>
              <a:spcAft>
                <a:spcPct val="35000"/>
              </a:spcAft>
            </a:pPr>
            <a:r>
              <a:rPr lang="en-US" sz="1600" b="1" i="1" dirty="0" smtClean="0">
                <a:solidFill>
                  <a:prstClr val="white"/>
                </a:solidFill>
              </a:rPr>
              <a:t>Phase 3 testing in NHL</a:t>
            </a:r>
            <a:endParaRPr lang="en-US" sz="1600" b="1" i="1" dirty="0">
              <a:solidFill>
                <a:prstClr val="white"/>
              </a:solidFill>
            </a:endParaRPr>
          </a:p>
        </p:txBody>
      </p:sp>
      <p:sp>
        <p:nvSpPr>
          <p:cNvPr id="18" name="Freeform 17"/>
          <p:cNvSpPr/>
          <p:nvPr/>
        </p:nvSpPr>
        <p:spPr>
          <a:xfrm>
            <a:off x="3217125" y="3901459"/>
            <a:ext cx="2148840" cy="214884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1">
              <a:lumMod val="50000"/>
            </a:schemeClr>
          </a:solidFill>
        </p:spPr>
        <p:style>
          <a:lnRef idx="2">
            <a:schemeClr val="lt1">
              <a:hueOff val="0"/>
              <a:satOff val="0"/>
              <a:lumOff val="0"/>
              <a:alphaOff val="0"/>
            </a:schemeClr>
          </a:lnRef>
          <a:fillRef idx="1">
            <a:schemeClr val="accent2">
              <a:shade val="80000"/>
              <a:alpha val="50000"/>
              <a:hueOff val="231482"/>
              <a:satOff val="-15854"/>
              <a:lumOff val="11725"/>
              <a:alphaOff val="0"/>
            </a:schemeClr>
          </a:fillRef>
          <a:effectRef idx="0">
            <a:schemeClr val="accent2">
              <a:shade val="80000"/>
              <a:alpha val="50000"/>
              <a:hueOff val="231482"/>
              <a:satOff val="-15854"/>
              <a:lumOff val="11725"/>
              <a:alphaOff val="0"/>
            </a:schemeClr>
          </a:effectRef>
          <a:fontRef idx="minor">
            <a:schemeClr val="tx1"/>
          </a:fontRef>
        </p:style>
        <p:txBody>
          <a:bodyPr spcFirstLastPara="0" vert="horz" wrap="square" lIns="361030" tIns="278926" rIns="361030" bIns="278926" numCol="1" spcCol="1270" anchor="ctr" anchorCtr="0">
            <a:noAutofit/>
          </a:bodyPr>
          <a:lstStyle/>
          <a:p>
            <a:pPr algn="ctr" defTabSz="577850">
              <a:lnSpc>
                <a:spcPct val="90000"/>
              </a:lnSpc>
              <a:spcBef>
                <a:spcPct val="0"/>
              </a:spcBef>
              <a:spcAft>
                <a:spcPct val="35000"/>
              </a:spcAft>
            </a:pPr>
            <a:r>
              <a:rPr lang="en-US" sz="1600" b="1" i="1" dirty="0" smtClean="0">
                <a:solidFill>
                  <a:prstClr val="white"/>
                </a:solidFill>
              </a:rPr>
              <a:t>Approved</a:t>
            </a:r>
            <a:br>
              <a:rPr lang="en-US" sz="1600" b="1" i="1" dirty="0" smtClean="0">
                <a:solidFill>
                  <a:prstClr val="white"/>
                </a:solidFill>
              </a:rPr>
            </a:br>
            <a:r>
              <a:rPr lang="en-US" sz="1600" b="1" i="1" dirty="0" smtClean="0">
                <a:solidFill>
                  <a:prstClr val="white"/>
                </a:solidFill>
              </a:rPr>
              <a:t>in myeloma</a:t>
            </a:r>
            <a:endParaRPr lang="en-US" sz="1600" b="1" i="1" dirty="0">
              <a:solidFill>
                <a:prstClr val="white"/>
              </a:solidFill>
            </a:endParaRPr>
          </a:p>
        </p:txBody>
      </p:sp>
      <p:sp>
        <p:nvSpPr>
          <p:cNvPr id="19" name="Freeform 18"/>
          <p:cNvSpPr/>
          <p:nvPr/>
        </p:nvSpPr>
        <p:spPr>
          <a:xfrm>
            <a:off x="4943921" y="3901459"/>
            <a:ext cx="2148840" cy="214884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6"/>
          </a:solidFill>
        </p:spPr>
        <p:style>
          <a:lnRef idx="2">
            <a:schemeClr val="lt1">
              <a:hueOff val="0"/>
              <a:satOff val="0"/>
              <a:lumOff val="0"/>
              <a:alphaOff val="0"/>
            </a:schemeClr>
          </a:lnRef>
          <a:fillRef idx="1">
            <a:schemeClr val="accent2">
              <a:shade val="80000"/>
              <a:alpha val="50000"/>
              <a:hueOff val="462963"/>
              <a:satOff val="-31708"/>
              <a:lumOff val="23450"/>
              <a:alphaOff val="0"/>
            </a:schemeClr>
          </a:fillRef>
          <a:effectRef idx="0">
            <a:schemeClr val="accent2">
              <a:shade val="80000"/>
              <a:alpha val="50000"/>
              <a:hueOff val="462963"/>
              <a:satOff val="-31708"/>
              <a:lumOff val="23450"/>
              <a:alphaOff val="0"/>
            </a:schemeClr>
          </a:effectRef>
          <a:fontRef idx="minor">
            <a:schemeClr val="tx1"/>
          </a:fontRef>
        </p:style>
        <p:txBody>
          <a:bodyPr spcFirstLastPara="0" vert="horz" wrap="square" lIns="361030" tIns="278926" rIns="361030" bIns="278926" numCol="1" spcCol="1270" anchor="ctr" anchorCtr="0">
            <a:noAutofit/>
          </a:bodyPr>
          <a:lstStyle/>
          <a:p>
            <a:pPr algn="ctr" defTabSz="577850">
              <a:lnSpc>
                <a:spcPct val="90000"/>
              </a:lnSpc>
              <a:spcBef>
                <a:spcPct val="0"/>
              </a:spcBef>
              <a:spcAft>
                <a:spcPct val="35000"/>
              </a:spcAft>
            </a:pPr>
            <a:r>
              <a:rPr lang="en-US" sz="1600" b="1" i="1" dirty="0" smtClean="0">
                <a:solidFill>
                  <a:prstClr val="white"/>
                </a:solidFill>
              </a:rPr>
              <a:t>Approved</a:t>
            </a:r>
            <a:br>
              <a:rPr lang="en-US" sz="1600" b="1" i="1" dirty="0" smtClean="0">
                <a:solidFill>
                  <a:prstClr val="white"/>
                </a:solidFill>
              </a:rPr>
            </a:br>
            <a:r>
              <a:rPr lang="en-US" sz="1600" b="1" i="1" dirty="0" smtClean="0">
                <a:solidFill>
                  <a:prstClr val="white"/>
                </a:solidFill>
              </a:rPr>
              <a:t>in myeloma</a:t>
            </a:r>
            <a:endParaRPr lang="en-US" sz="1600" b="1" i="1" dirty="0">
              <a:solidFill>
                <a:prstClr val="white"/>
              </a:solidFill>
            </a:endParaRPr>
          </a:p>
        </p:txBody>
      </p:sp>
      <p:sp>
        <p:nvSpPr>
          <p:cNvPr id="20" name="Freeform 19"/>
          <p:cNvSpPr/>
          <p:nvPr/>
        </p:nvSpPr>
        <p:spPr>
          <a:xfrm>
            <a:off x="6741137" y="3901459"/>
            <a:ext cx="2148840" cy="214884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6">
              <a:lumMod val="75000"/>
              <a:lumOff val="25000"/>
            </a:schemeClr>
          </a:solidFill>
        </p:spPr>
        <p:style>
          <a:lnRef idx="2">
            <a:schemeClr val="lt1">
              <a:hueOff val="0"/>
              <a:satOff val="0"/>
              <a:lumOff val="0"/>
              <a:alphaOff val="0"/>
            </a:schemeClr>
          </a:lnRef>
          <a:fillRef idx="1">
            <a:schemeClr val="accent2">
              <a:shade val="80000"/>
              <a:alpha val="50000"/>
              <a:hueOff val="694445"/>
              <a:satOff val="-47562"/>
              <a:lumOff val="35175"/>
              <a:alphaOff val="0"/>
            </a:schemeClr>
          </a:fillRef>
          <a:effectRef idx="0">
            <a:schemeClr val="accent2">
              <a:shade val="80000"/>
              <a:alpha val="50000"/>
              <a:hueOff val="694445"/>
              <a:satOff val="-47562"/>
              <a:lumOff val="35175"/>
              <a:alphaOff val="0"/>
            </a:schemeClr>
          </a:effectRef>
          <a:fontRef idx="minor">
            <a:schemeClr val="tx1"/>
          </a:fontRef>
        </p:style>
        <p:txBody>
          <a:bodyPr spcFirstLastPara="0" vert="horz" wrap="square" lIns="361030" tIns="278926" rIns="361030" bIns="278926" numCol="1" spcCol="1270" anchor="ctr" anchorCtr="0">
            <a:noAutofit/>
          </a:bodyPr>
          <a:lstStyle/>
          <a:p>
            <a:pPr algn="ctr" defTabSz="577850">
              <a:lnSpc>
                <a:spcPct val="90000"/>
              </a:lnSpc>
              <a:spcBef>
                <a:spcPct val="0"/>
              </a:spcBef>
              <a:spcAft>
                <a:spcPct val="35000"/>
              </a:spcAft>
            </a:pPr>
            <a:r>
              <a:rPr lang="en-US" altLang="en-US" sz="1600" b="1" i="1" dirty="0" smtClean="0">
                <a:solidFill>
                  <a:schemeClr val="bg1"/>
                </a:solidFill>
              </a:rPr>
              <a:t>Clinical trials in NHL and solid tumors</a:t>
            </a:r>
            <a:endParaRPr lang="en-US" sz="1600" b="1" i="1" dirty="0">
              <a:solidFill>
                <a:schemeClr val="bg1"/>
              </a:solidFill>
            </a:endParaRPr>
          </a:p>
        </p:txBody>
      </p:sp>
      <p:sp>
        <p:nvSpPr>
          <p:cNvPr id="21" name="TextBox 20"/>
          <p:cNvSpPr txBox="1"/>
          <p:nvPr/>
        </p:nvSpPr>
        <p:spPr>
          <a:xfrm>
            <a:off x="112395" y="2569360"/>
            <a:ext cx="1493520" cy="338554"/>
          </a:xfrm>
          <a:prstGeom prst="rect">
            <a:avLst/>
          </a:prstGeom>
          <a:noFill/>
        </p:spPr>
        <p:txBody>
          <a:bodyPr wrap="square" rtlCol="0">
            <a:spAutoFit/>
          </a:bodyPr>
          <a:lstStyle/>
          <a:p>
            <a:pPr algn="ctr"/>
            <a:r>
              <a:rPr lang="en-US" sz="1600" b="1" dirty="0" smtClean="0">
                <a:solidFill>
                  <a:srgbClr val="000000"/>
                </a:solidFill>
              </a:rPr>
              <a:t>Agent</a:t>
            </a:r>
            <a:endParaRPr lang="en-US" sz="1600" b="1" dirty="0">
              <a:solidFill>
                <a:srgbClr val="000000"/>
              </a:solidFill>
            </a:endParaRPr>
          </a:p>
        </p:txBody>
      </p:sp>
      <p:sp>
        <p:nvSpPr>
          <p:cNvPr id="22" name="TextBox 21"/>
          <p:cNvSpPr txBox="1"/>
          <p:nvPr/>
        </p:nvSpPr>
        <p:spPr>
          <a:xfrm>
            <a:off x="112395" y="4649619"/>
            <a:ext cx="1490374" cy="830997"/>
          </a:xfrm>
          <a:prstGeom prst="rect">
            <a:avLst/>
          </a:prstGeom>
          <a:noFill/>
        </p:spPr>
        <p:txBody>
          <a:bodyPr wrap="square" rtlCol="0">
            <a:spAutoFit/>
          </a:bodyPr>
          <a:lstStyle/>
          <a:p>
            <a:pPr algn="ctr"/>
            <a:r>
              <a:rPr lang="en-US" sz="1600" b="1" dirty="0" smtClean="0">
                <a:solidFill>
                  <a:srgbClr val="000000"/>
                </a:solidFill>
              </a:rPr>
              <a:t>Current Status/</a:t>
            </a:r>
          </a:p>
          <a:p>
            <a:pPr algn="ctr"/>
            <a:r>
              <a:rPr lang="en-US" sz="1600" b="1" dirty="0" smtClean="0">
                <a:solidFill>
                  <a:srgbClr val="000000"/>
                </a:solidFill>
              </a:rPr>
              <a:t>Indications</a:t>
            </a:r>
            <a:endParaRPr lang="en-US" sz="1600" b="1" dirty="0">
              <a:solidFill>
                <a:srgbClr val="000000"/>
              </a:solidFill>
            </a:endParaRPr>
          </a:p>
        </p:txBody>
      </p:sp>
    </p:spTree>
    <p:extLst>
      <p:ext uri="{BB962C8B-B14F-4D97-AF65-F5344CB8AC3E}">
        <p14:creationId xmlns:p14="http://schemas.microsoft.com/office/powerpoint/2010/main" val="1631838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306" y="1715783"/>
            <a:ext cx="8414534" cy="4592851"/>
          </a:xfrm>
        </p:spPr>
        <p:txBody>
          <a:bodyPr>
            <a:normAutofit/>
          </a:bodyPr>
          <a:lstStyle/>
          <a:p>
            <a:pPr marL="0" lvl="0" indent="0" defTabSz="844550">
              <a:lnSpc>
                <a:spcPct val="90000"/>
              </a:lnSpc>
              <a:spcBef>
                <a:spcPct val="0"/>
              </a:spcBef>
              <a:spcAft>
                <a:spcPct val="35000"/>
              </a:spcAft>
              <a:buNone/>
            </a:pPr>
            <a:r>
              <a:rPr lang="en-US" sz="2000" b="1" dirty="0" smtClean="0">
                <a:ea typeface="ヒラギノ角ゴ Pro W3" pitchFamily="-84" charset="-128"/>
              </a:rPr>
              <a:t>Phase 3b MAGNIFY study</a:t>
            </a:r>
            <a:r>
              <a:rPr lang="en-US" sz="2000" b="1" baseline="30000" dirty="0" smtClean="0">
                <a:ea typeface="ヒラギノ角ゴ Pro W3" pitchFamily="-84" charset="-128"/>
              </a:rPr>
              <a:t>1</a:t>
            </a:r>
            <a:endParaRPr lang="en-US" sz="2000" b="1" dirty="0" smtClean="0">
              <a:ea typeface="ヒラギノ角ゴ Pro W3" pitchFamily="-84" charset="-128"/>
            </a:endParaRPr>
          </a:p>
          <a:p>
            <a:pPr lvl="0" defTabSz="844550">
              <a:lnSpc>
                <a:spcPct val="90000"/>
              </a:lnSpc>
              <a:spcBef>
                <a:spcPct val="0"/>
              </a:spcBef>
              <a:spcAft>
                <a:spcPct val="35000"/>
              </a:spcAft>
            </a:pPr>
            <a:r>
              <a:rPr lang="en-US" sz="2000" dirty="0" smtClean="0">
                <a:ea typeface="ヒラギノ角ゴ Pro W3" pitchFamily="-84" charset="-128"/>
              </a:rPr>
              <a:t>Tested lenalidomide </a:t>
            </a:r>
            <a:r>
              <a:rPr lang="en-US" sz="2000" dirty="0">
                <a:ea typeface="ヒラギノ角ゴ Pro W3" pitchFamily="-84" charset="-128"/>
              </a:rPr>
              <a:t>+ rituximab (R</a:t>
            </a:r>
            <a:r>
              <a:rPr lang="en-US" sz="2000" baseline="30000" dirty="0">
                <a:ea typeface="ヒラギノ角ゴ Pro W3" pitchFamily="-84" charset="-128"/>
              </a:rPr>
              <a:t>2</a:t>
            </a:r>
            <a:r>
              <a:rPr lang="en-US" sz="2000" dirty="0">
                <a:ea typeface="ヒラギノ角ゴ Pro W3" pitchFamily="-84" charset="-128"/>
              </a:rPr>
              <a:t>) induction  →  R</a:t>
            </a:r>
            <a:r>
              <a:rPr lang="en-US" sz="2000" baseline="30000" dirty="0">
                <a:ea typeface="ヒラギノ角ゴ Pro W3" pitchFamily="-84" charset="-128"/>
              </a:rPr>
              <a:t>2</a:t>
            </a:r>
            <a:r>
              <a:rPr lang="en-US" sz="2000" dirty="0">
                <a:ea typeface="ヒラギノ角ゴ Pro W3" pitchFamily="-84" charset="-128"/>
              </a:rPr>
              <a:t> </a:t>
            </a:r>
            <a:r>
              <a:rPr lang="en-US" sz="2000" dirty="0" smtClean="0">
                <a:ea typeface="ヒラギノ角ゴ Pro W3" pitchFamily="-84" charset="-128"/>
              </a:rPr>
              <a:t>versus </a:t>
            </a:r>
            <a:r>
              <a:rPr lang="en-US" sz="2000" dirty="0">
                <a:ea typeface="ヒラギノ角ゴ Pro W3" pitchFamily="-84" charset="-128"/>
              </a:rPr>
              <a:t>rituximab maintenance in R/R NHL</a:t>
            </a:r>
          </a:p>
          <a:p>
            <a:pPr lvl="1" defTabSz="844550">
              <a:lnSpc>
                <a:spcPct val="90000"/>
              </a:lnSpc>
              <a:spcBef>
                <a:spcPct val="0"/>
              </a:spcBef>
              <a:spcAft>
                <a:spcPct val="35000"/>
              </a:spcAft>
            </a:pPr>
            <a:r>
              <a:rPr lang="en-US" sz="2000" dirty="0"/>
              <a:t>R</a:t>
            </a:r>
            <a:r>
              <a:rPr lang="en-US" sz="2000" baseline="30000" dirty="0"/>
              <a:t>2 </a:t>
            </a:r>
            <a:r>
              <a:rPr lang="en-US" sz="2000" dirty="0" smtClean="0"/>
              <a:t>regimen was </a:t>
            </a:r>
            <a:r>
              <a:rPr lang="en-US" sz="2000" dirty="0"/>
              <a:t>active in FL </a:t>
            </a:r>
            <a:r>
              <a:rPr lang="en-US" sz="2000" dirty="0" smtClean="0"/>
              <a:t>patients </a:t>
            </a:r>
            <a:r>
              <a:rPr lang="en-US" sz="2000" dirty="0"/>
              <a:t>who were  double-refractory (DR) or who had early relapse </a:t>
            </a:r>
            <a:r>
              <a:rPr lang="en-US" sz="2000" dirty="0" smtClean="0"/>
              <a:t>(&lt;</a:t>
            </a:r>
            <a:r>
              <a:rPr lang="en-US" sz="2000" dirty="0"/>
              <a:t>2 y) after initial diagnosis</a:t>
            </a:r>
            <a:r>
              <a:rPr lang="en-US" sz="2000" dirty="0">
                <a:ea typeface="ヒラギノ角ゴ Pro W3" pitchFamily="-84" charset="-128"/>
              </a:rPr>
              <a:t> </a:t>
            </a:r>
          </a:p>
          <a:p>
            <a:pPr lvl="1" defTabSz="844550">
              <a:lnSpc>
                <a:spcPct val="90000"/>
              </a:lnSpc>
              <a:spcBef>
                <a:spcPct val="0"/>
              </a:spcBef>
              <a:spcAft>
                <a:spcPct val="35000"/>
              </a:spcAft>
            </a:pPr>
            <a:r>
              <a:rPr lang="en-US" sz="2000" dirty="0"/>
              <a:t>R</a:t>
            </a:r>
            <a:r>
              <a:rPr lang="en-US" sz="2000" baseline="30000" dirty="0"/>
              <a:t>2</a:t>
            </a:r>
            <a:r>
              <a:rPr lang="en-US" sz="2000" dirty="0"/>
              <a:t> active regardless of number of lines of prior therapy</a:t>
            </a:r>
          </a:p>
          <a:p>
            <a:endParaRPr lang="en-US" sz="2000" dirty="0"/>
          </a:p>
        </p:txBody>
      </p:sp>
      <p:sp>
        <p:nvSpPr>
          <p:cNvPr id="2" name="Title 1"/>
          <p:cNvSpPr>
            <a:spLocks noGrp="1"/>
          </p:cNvSpPr>
          <p:nvPr>
            <p:ph type="title"/>
          </p:nvPr>
        </p:nvSpPr>
        <p:spPr/>
        <p:txBody>
          <a:bodyPr/>
          <a:lstStyle/>
          <a:p>
            <a:r>
              <a:rPr lang="en-US" dirty="0" smtClean="0"/>
              <a:t>Phase 3 Evidence Supports the Use </a:t>
            </a:r>
            <a:br>
              <a:rPr lang="en-US" dirty="0" smtClean="0"/>
            </a:br>
            <a:r>
              <a:rPr lang="en-US" dirty="0" smtClean="0"/>
              <a:t>of Lenalidomide + Rituximab in Relapsed NHL</a:t>
            </a:r>
            <a:endParaRPr lang="en-US" dirty="0"/>
          </a:p>
        </p:txBody>
      </p:sp>
      <p:sp>
        <p:nvSpPr>
          <p:cNvPr id="4" name="Footer Placeholder 3"/>
          <p:cNvSpPr>
            <a:spLocks noGrp="1"/>
          </p:cNvSpPr>
          <p:nvPr>
            <p:ph type="ftr" sz="quarter" idx="13"/>
          </p:nvPr>
        </p:nvSpPr>
        <p:spPr>
          <a:xfrm>
            <a:off x="183941" y="6394856"/>
            <a:ext cx="7772400" cy="323849"/>
          </a:xfrm>
        </p:spPr>
        <p:txBody>
          <a:bodyPr/>
          <a:lstStyle/>
          <a:p>
            <a:r>
              <a:rPr lang="es-ES" smtClean="0">
                <a:solidFill>
                  <a:srgbClr val="000000"/>
                </a:solidFill>
              </a:rPr>
              <a:t>1. Andorsky DJ et al. ASCO 2016. Abstract 1798.</a:t>
            </a:r>
            <a:endParaRPr lang="en-US" dirty="0">
              <a:solidFill>
                <a:srgbClr val="000000"/>
              </a:solidFill>
            </a:endParaRPr>
          </a:p>
        </p:txBody>
      </p:sp>
    </p:spTree>
    <p:extLst>
      <p:ext uri="{BB962C8B-B14F-4D97-AF65-F5344CB8AC3E}">
        <p14:creationId xmlns:p14="http://schemas.microsoft.com/office/powerpoint/2010/main" val="3485758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4174" y="1286081"/>
            <a:ext cx="3545072" cy="3522226"/>
          </a:xfrm>
          <a:prstGeom prst="round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nchorCtr="0">
            <a:noAutofit/>
          </a:bodyPr>
          <a:lstStyle/>
          <a:p>
            <a:pPr marL="0" lvl="0" indent="0" defTabSz="1022350">
              <a:lnSpc>
                <a:spcPct val="90000"/>
              </a:lnSpc>
              <a:spcBef>
                <a:spcPct val="0"/>
              </a:spcBef>
              <a:spcAft>
                <a:spcPct val="35000"/>
              </a:spcAft>
              <a:buClr>
                <a:schemeClr val="bg1"/>
              </a:buClr>
              <a:buNone/>
            </a:pPr>
            <a:r>
              <a:rPr lang="en-US" sz="1600" b="1" dirty="0"/>
              <a:t>Phase 3 </a:t>
            </a:r>
            <a:r>
              <a:rPr lang="en-US" sz="1600" b="1" dirty="0" smtClean="0"/>
              <a:t>AUGMENT study</a:t>
            </a:r>
            <a:r>
              <a:rPr lang="en-US" sz="1600" b="1" baseline="30000" dirty="0" smtClean="0"/>
              <a:t>1</a:t>
            </a:r>
            <a:endParaRPr lang="en-US" sz="1600" b="1" dirty="0" smtClean="0"/>
          </a:p>
          <a:p>
            <a:pPr defTabSz="1022350">
              <a:lnSpc>
                <a:spcPct val="90000"/>
              </a:lnSpc>
              <a:spcBef>
                <a:spcPct val="0"/>
              </a:spcBef>
              <a:spcAft>
                <a:spcPct val="35000"/>
              </a:spcAft>
              <a:buClr>
                <a:schemeClr val="bg1"/>
              </a:buClr>
            </a:pPr>
            <a:r>
              <a:rPr lang="en-US" sz="1600" dirty="0" smtClean="0"/>
              <a:t>N </a:t>
            </a:r>
            <a:r>
              <a:rPr lang="en-US" sz="1600" dirty="0"/>
              <a:t>= </a:t>
            </a:r>
            <a:r>
              <a:rPr lang="en-US" sz="1600" dirty="0" smtClean="0"/>
              <a:t>358, 82% with FL; median number of </a:t>
            </a:r>
            <a:r>
              <a:rPr lang="en-US" sz="1600" dirty="0"/>
              <a:t>prior systemic </a:t>
            </a:r>
            <a:r>
              <a:rPr lang="en-US" sz="1600" dirty="0" smtClean="0"/>
              <a:t>treatments = 1</a:t>
            </a:r>
          </a:p>
          <a:p>
            <a:pPr defTabSz="1022350">
              <a:lnSpc>
                <a:spcPct val="90000"/>
              </a:lnSpc>
              <a:spcBef>
                <a:spcPct val="0"/>
              </a:spcBef>
              <a:spcAft>
                <a:spcPct val="35000"/>
              </a:spcAft>
              <a:buClr>
                <a:schemeClr val="bg1"/>
              </a:buClr>
            </a:pPr>
            <a:r>
              <a:rPr lang="en-US" sz="1600" dirty="0"/>
              <a:t>R</a:t>
            </a:r>
            <a:r>
              <a:rPr lang="en-US" sz="1600" baseline="30000" dirty="0"/>
              <a:t>2 </a:t>
            </a:r>
            <a:r>
              <a:rPr lang="en-US" sz="1600" dirty="0"/>
              <a:t> regimen associated with </a:t>
            </a:r>
            <a:r>
              <a:rPr lang="en-US" sz="1600" dirty="0" smtClean="0"/>
              <a:t>improved PFS </a:t>
            </a:r>
            <a:r>
              <a:rPr lang="en-US" sz="1600" dirty="0"/>
              <a:t>in R/R FL vs rituximab </a:t>
            </a:r>
            <a:r>
              <a:rPr lang="en-US" sz="1600" dirty="0" smtClean="0"/>
              <a:t>alone</a:t>
            </a:r>
          </a:p>
          <a:p>
            <a:pPr lvl="1" defTabSz="1022350">
              <a:lnSpc>
                <a:spcPct val="90000"/>
              </a:lnSpc>
              <a:spcBef>
                <a:spcPct val="0"/>
              </a:spcBef>
              <a:spcAft>
                <a:spcPct val="35000"/>
              </a:spcAft>
              <a:buClr>
                <a:schemeClr val="bg1"/>
              </a:buClr>
            </a:pPr>
            <a:r>
              <a:rPr lang="en-US" sz="1600" dirty="0" smtClean="0"/>
              <a:t>Meaningful improvements with R</a:t>
            </a:r>
            <a:r>
              <a:rPr lang="en-US" sz="1600" baseline="30000" dirty="0" smtClean="0"/>
              <a:t>2</a:t>
            </a:r>
            <a:r>
              <a:rPr lang="en-US" sz="1600" dirty="0" smtClean="0"/>
              <a:t> versus R in ORR</a:t>
            </a:r>
            <a:r>
              <a:rPr lang="en-US" sz="1600" dirty="0"/>
              <a:t>, CR, </a:t>
            </a:r>
            <a:r>
              <a:rPr lang="en-US" sz="1600" dirty="0" smtClean="0"/>
              <a:t>DOR, and </a:t>
            </a:r>
            <a:r>
              <a:rPr lang="en-US" sz="1600" dirty="0"/>
              <a:t>TTNLT </a:t>
            </a:r>
          </a:p>
        </p:txBody>
      </p:sp>
      <p:sp>
        <p:nvSpPr>
          <p:cNvPr id="2" name="Title 1"/>
          <p:cNvSpPr>
            <a:spLocks noGrp="1"/>
          </p:cNvSpPr>
          <p:nvPr>
            <p:ph type="title"/>
          </p:nvPr>
        </p:nvSpPr>
        <p:spPr/>
        <p:txBody>
          <a:bodyPr/>
          <a:lstStyle/>
          <a:p>
            <a:r>
              <a:rPr lang="en-US" sz="2600" dirty="0"/>
              <a:t>Phase 3 Evidence Supports the Use </a:t>
            </a:r>
            <a:r>
              <a:rPr lang="en-US" sz="2600" dirty="0" smtClean="0"/>
              <a:t/>
            </a:r>
            <a:br>
              <a:rPr lang="en-US" sz="2600" dirty="0" smtClean="0"/>
            </a:br>
            <a:r>
              <a:rPr lang="en-US" sz="2600" dirty="0" smtClean="0"/>
              <a:t>of </a:t>
            </a:r>
            <a:r>
              <a:rPr lang="en-US" sz="2600" dirty="0"/>
              <a:t>Lenalidomide + Rituximab in Relapsed </a:t>
            </a:r>
            <a:r>
              <a:rPr lang="en-US" sz="2600" dirty="0" smtClean="0"/>
              <a:t>NHL (Cont’d)</a:t>
            </a:r>
            <a:endParaRPr lang="en-US" sz="2600" dirty="0"/>
          </a:p>
        </p:txBody>
      </p:sp>
      <p:sp>
        <p:nvSpPr>
          <p:cNvPr id="13" name="Footer Placeholder 12"/>
          <p:cNvSpPr>
            <a:spLocks noGrp="1"/>
          </p:cNvSpPr>
          <p:nvPr>
            <p:ph type="ftr" sz="quarter" idx="13"/>
          </p:nvPr>
        </p:nvSpPr>
        <p:spPr>
          <a:xfrm>
            <a:off x="183941" y="6387726"/>
            <a:ext cx="7772400" cy="323849"/>
          </a:xfrm>
        </p:spPr>
        <p:txBody>
          <a:bodyPr/>
          <a:lstStyle/>
          <a:p>
            <a:r>
              <a:rPr lang="en-US" smtClean="0">
                <a:solidFill>
                  <a:srgbClr val="000000"/>
                </a:solidFill>
              </a:rPr>
              <a:t>1. Leonard JP et al. ASH 2018. Abstract 445. </a:t>
            </a:r>
            <a:endParaRPr lang="en-US" dirty="0">
              <a:solidFill>
                <a:srgbClr val="000000"/>
              </a:solidFill>
            </a:endParaRPr>
          </a:p>
        </p:txBody>
      </p:sp>
      <p:sp>
        <p:nvSpPr>
          <p:cNvPr id="3" name="Rounded Rectangle 2"/>
          <p:cNvSpPr/>
          <p:nvPr/>
        </p:nvSpPr>
        <p:spPr>
          <a:xfrm>
            <a:off x="239488" y="5378335"/>
            <a:ext cx="8633578" cy="919401"/>
          </a:xfrm>
          <a:prstGeom prst="roundRect">
            <a:avLst/>
          </a:prstGeom>
          <a:solidFill>
            <a:schemeClr val="bg1">
              <a:lumMod val="9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defTabSz="1022350">
              <a:spcBef>
                <a:spcPct val="0"/>
              </a:spcBef>
            </a:pPr>
            <a:r>
              <a:rPr lang="en-US" sz="1600" b="1" dirty="0" smtClean="0">
                <a:solidFill>
                  <a:schemeClr val="tx1"/>
                </a:solidFill>
              </a:rPr>
              <a:t>Take-home point: An </a:t>
            </a:r>
            <a:r>
              <a:rPr lang="en-US" sz="1600" b="1" dirty="0">
                <a:solidFill>
                  <a:schemeClr val="tx1"/>
                </a:solidFill>
              </a:rPr>
              <a:t>important new chemo-sparing treatment </a:t>
            </a:r>
            <a:r>
              <a:rPr lang="en-US" sz="1600" b="1" dirty="0" smtClean="0">
                <a:solidFill>
                  <a:schemeClr val="tx1"/>
                </a:solidFill>
              </a:rPr>
              <a:t>option in </a:t>
            </a:r>
          </a:p>
          <a:p>
            <a:pPr algn="ctr" defTabSz="1022350">
              <a:spcBef>
                <a:spcPct val="0"/>
              </a:spcBef>
            </a:pPr>
            <a:r>
              <a:rPr lang="en-US" sz="1600" b="1" dirty="0" smtClean="0">
                <a:solidFill>
                  <a:schemeClr val="tx1"/>
                </a:solidFill>
              </a:rPr>
              <a:t>patients</a:t>
            </a:r>
            <a:r>
              <a:rPr lang="en-US" sz="1600" b="1" dirty="0">
                <a:solidFill>
                  <a:schemeClr val="tx1"/>
                </a:solidFill>
              </a:rPr>
              <a:t> </a:t>
            </a:r>
            <a:r>
              <a:rPr lang="en-US" sz="1600" b="1" dirty="0" smtClean="0">
                <a:solidFill>
                  <a:schemeClr val="tx1"/>
                </a:solidFill>
              </a:rPr>
              <a:t>with </a:t>
            </a:r>
            <a:r>
              <a:rPr lang="en-US" sz="1600" b="1" dirty="0">
                <a:solidFill>
                  <a:schemeClr val="tx1"/>
                </a:solidFill>
              </a:rPr>
              <a:t>previously treated FL/MZL, </a:t>
            </a:r>
            <a:r>
              <a:rPr lang="en-US" sz="1600" b="1" dirty="0" smtClean="0">
                <a:solidFill>
                  <a:schemeClr val="tx1"/>
                </a:solidFill>
              </a:rPr>
              <a:t>with </a:t>
            </a:r>
            <a:r>
              <a:rPr lang="en-US" sz="1600" b="1" dirty="0">
                <a:solidFill>
                  <a:schemeClr val="tx1"/>
                </a:solidFill>
              </a:rPr>
              <a:t>meaningful advantages over </a:t>
            </a: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single-agent rituximab</a:t>
            </a:r>
            <a:endParaRPr lang="en-US" sz="1600" b="1" dirty="0">
              <a:solidFill>
                <a:schemeClr val="tx1"/>
              </a:solidFill>
            </a:endParaRPr>
          </a:p>
        </p:txBody>
      </p:sp>
      <p:grpSp>
        <p:nvGrpSpPr>
          <p:cNvPr id="14" name="Group 13"/>
          <p:cNvGrpSpPr/>
          <p:nvPr/>
        </p:nvGrpSpPr>
        <p:grpSpPr>
          <a:xfrm>
            <a:off x="4987918" y="1717964"/>
            <a:ext cx="3193465" cy="1187973"/>
            <a:chOff x="5388603" y="1288473"/>
            <a:chExt cx="3193465" cy="890980"/>
          </a:xfrm>
        </p:grpSpPr>
        <p:sp>
          <p:nvSpPr>
            <p:cNvPr id="16" name="Freeform 15"/>
            <p:cNvSpPr/>
            <p:nvPr/>
          </p:nvSpPr>
          <p:spPr>
            <a:xfrm>
              <a:off x="5388603" y="1288473"/>
              <a:ext cx="3173506" cy="865501"/>
            </a:xfrm>
            <a:custGeom>
              <a:avLst/>
              <a:gdLst>
                <a:gd name="connsiteX0" fmla="*/ 3173506 w 3173506"/>
                <a:gd name="connsiteY0" fmla="*/ 865501 h 865501"/>
                <a:gd name="connsiteX1" fmla="*/ 2677187 w 3173506"/>
                <a:gd name="connsiteY1" fmla="*/ 865501 h 865501"/>
                <a:gd name="connsiteX2" fmla="*/ 2674742 w 3173506"/>
                <a:gd name="connsiteY2" fmla="*/ 797044 h 865501"/>
                <a:gd name="connsiteX3" fmla="*/ 2058623 w 3173506"/>
                <a:gd name="connsiteY3" fmla="*/ 797044 h 865501"/>
                <a:gd name="connsiteX4" fmla="*/ 2061068 w 3173506"/>
                <a:gd name="connsiteY4" fmla="*/ 775039 h 865501"/>
                <a:gd name="connsiteX5" fmla="*/ 1899703 w 3173506"/>
                <a:gd name="connsiteY5" fmla="*/ 777484 h 865501"/>
                <a:gd name="connsiteX6" fmla="*/ 1897258 w 3173506"/>
                <a:gd name="connsiteY6" fmla="*/ 762815 h 865501"/>
                <a:gd name="connsiteX7" fmla="*/ 1872809 w 3173506"/>
                <a:gd name="connsiteY7" fmla="*/ 757925 h 865501"/>
                <a:gd name="connsiteX8" fmla="*/ 1872809 w 3173506"/>
                <a:gd name="connsiteY8" fmla="*/ 735921 h 865501"/>
                <a:gd name="connsiteX9" fmla="*/ 1740783 w 3173506"/>
                <a:gd name="connsiteY9" fmla="*/ 740810 h 865501"/>
                <a:gd name="connsiteX10" fmla="*/ 1735893 w 3173506"/>
                <a:gd name="connsiteY10" fmla="*/ 716361 h 865501"/>
                <a:gd name="connsiteX11" fmla="*/ 1704109 w 3173506"/>
                <a:gd name="connsiteY11" fmla="*/ 718806 h 865501"/>
                <a:gd name="connsiteX12" fmla="*/ 1701664 w 3173506"/>
                <a:gd name="connsiteY12" fmla="*/ 699247 h 865501"/>
                <a:gd name="connsiteX13" fmla="*/ 1694330 w 3173506"/>
                <a:gd name="connsiteY13" fmla="*/ 696802 h 865501"/>
                <a:gd name="connsiteX14" fmla="*/ 1689440 w 3173506"/>
                <a:gd name="connsiteY14" fmla="*/ 682132 h 865501"/>
                <a:gd name="connsiteX15" fmla="*/ 1569639 w 3173506"/>
                <a:gd name="connsiteY15" fmla="*/ 687022 h 865501"/>
                <a:gd name="connsiteX16" fmla="*/ 1569639 w 3173506"/>
                <a:gd name="connsiteY16" fmla="*/ 669908 h 865501"/>
                <a:gd name="connsiteX17" fmla="*/ 1552524 w 3173506"/>
                <a:gd name="connsiteY17" fmla="*/ 669908 h 865501"/>
                <a:gd name="connsiteX18" fmla="*/ 1552524 w 3173506"/>
                <a:gd name="connsiteY18" fmla="*/ 647903 h 865501"/>
                <a:gd name="connsiteX19" fmla="*/ 1513406 w 3173506"/>
                <a:gd name="connsiteY19" fmla="*/ 650348 h 865501"/>
                <a:gd name="connsiteX20" fmla="*/ 1513406 w 3173506"/>
                <a:gd name="connsiteY20" fmla="*/ 623454 h 865501"/>
                <a:gd name="connsiteX21" fmla="*/ 1498736 w 3173506"/>
                <a:gd name="connsiteY21" fmla="*/ 606340 h 865501"/>
                <a:gd name="connsiteX22" fmla="*/ 1496291 w 3173506"/>
                <a:gd name="connsiteY22" fmla="*/ 599005 h 865501"/>
                <a:gd name="connsiteX23" fmla="*/ 1488956 w 3173506"/>
                <a:gd name="connsiteY23" fmla="*/ 599005 h 865501"/>
                <a:gd name="connsiteX24" fmla="*/ 1491401 w 3173506"/>
                <a:gd name="connsiteY24" fmla="*/ 581891 h 865501"/>
                <a:gd name="connsiteX25" fmla="*/ 1369155 w 3173506"/>
                <a:gd name="connsiteY25" fmla="*/ 581891 h 865501"/>
                <a:gd name="connsiteX26" fmla="*/ 1369155 w 3173506"/>
                <a:gd name="connsiteY26" fmla="*/ 564776 h 865501"/>
                <a:gd name="connsiteX27" fmla="*/ 1334926 w 3173506"/>
                <a:gd name="connsiteY27" fmla="*/ 564776 h 865501"/>
                <a:gd name="connsiteX28" fmla="*/ 1337371 w 3173506"/>
                <a:gd name="connsiteY28" fmla="*/ 547662 h 865501"/>
                <a:gd name="connsiteX29" fmla="*/ 1325147 w 3173506"/>
                <a:gd name="connsiteY29" fmla="*/ 550107 h 865501"/>
                <a:gd name="connsiteX30" fmla="*/ 1322702 w 3173506"/>
                <a:gd name="connsiteY30" fmla="*/ 537882 h 865501"/>
                <a:gd name="connsiteX31" fmla="*/ 1300698 w 3173506"/>
                <a:gd name="connsiteY31" fmla="*/ 537882 h 865501"/>
                <a:gd name="connsiteX32" fmla="*/ 1303142 w 3173506"/>
                <a:gd name="connsiteY32" fmla="*/ 530547 h 865501"/>
                <a:gd name="connsiteX33" fmla="*/ 1278693 w 3173506"/>
                <a:gd name="connsiteY33" fmla="*/ 530547 h 865501"/>
                <a:gd name="connsiteX34" fmla="*/ 1276248 w 3173506"/>
                <a:gd name="connsiteY34" fmla="*/ 513433 h 865501"/>
                <a:gd name="connsiteX35" fmla="*/ 1178452 w 3173506"/>
                <a:gd name="connsiteY35" fmla="*/ 515878 h 865501"/>
                <a:gd name="connsiteX36" fmla="*/ 1166227 w 3173506"/>
                <a:gd name="connsiteY36" fmla="*/ 503653 h 865501"/>
                <a:gd name="connsiteX37" fmla="*/ 1163782 w 3173506"/>
                <a:gd name="connsiteY37" fmla="*/ 491429 h 865501"/>
                <a:gd name="connsiteX38" fmla="*/ 1144223 w 3173506"/>
                <a:gd name="connsiteY38" fmla="*/ 491429 h 865501"/>
                <a:gd name="connsiteX39" fmla="*/ 1144223 w 3173506"/>
                <a:gd name="connsiteY39" fmla="*/ 484094 h 865501"/>
                <a:gd name="connsiteX40" fmla="*/ 1129553 w 3173506"/>
                <a:gd name="connsiteY40" fmla="*/ 449865 h 865501"/>
                <a:gd name="connsiteX41" fmla="*/ 1129553 w 3173506"/>
                <a:gd name="connsiteY41" fmla="*/ 432751 h 865501"/>
                <a:gd name="connsiteX42" fmla="*/ 1129553 w 3173506"/>
                <a:gd name="connsiteY42" fmla="*/ 413191 h 865501"/>
                <a:gd name="connsiteX43" fmla="*/ 1117329 w 3173506"/>
                <a:gd name="connsiteY43" fmla="*/ 413191 h 865501"/>
                <a:gd name="connsiteX44" fmla="*/ 1117329 w 3173506"/>
                <a:gd name="connsiteY44" fmla="*/ 398522 h 865501"/>
                <a:gd name="connsiteX45" fmla="*/ 1095324 w 3173506"/>
                <a:gd name="connsiteY45" fmla="*/ 398522 h 865501"/>
                <a:gd name="connsiteX46" fmla="*/ 1092879 w 3173506"/>
                <a:gd name="connsiteY46" fmla="*/ 393632 h 865501"/>
                <a:gd name="connsiteX47" fmla="*/ 1083100 w 3173506"/>
                <a:gd name="connsiteY47" fmla="*/ 386297 h 865501"/>
                <a:gd name="connsiteX48" fmla="*/ 1075765 w 3173506"/>
                <a:gd name="connsiteY48" fmla="*/ 383852 h 865501"/>
                <a:gd name="connsiteX49" fmla="*/ 1075765 w 3173506"/>
                <a:gd name="connsiteY49" fmla="*/ 366738 h 865501"/>
                <a:gd name="connsiteX50" fmla="*/ 985303 w 3173506"/>
                <a:gd name="connsiteY50" fmla="*/ 369183 h 865501"/>
                <a:gd name="connsiteX51" fmla="*/ 985303 w 3173506"/>
                <a:gd name="connsiteY51" fmla="*/ 359403 h 865501"/>
                <a:gd name="connsiteX52" fmla="*/ 973078 w 3173506"/>
                <a:gd name="connsiteY52" fmla="*/ 356958 h 865501"/>
                <a:gd name="connsiteX53" fmla="*/ 973078 w 3173506"/>
                <a:gd name="connsiteY53" fmla="*/ 356958 h 865501"/>
                <a:gd name="connsiteX54" fmla="*/ 975523 w 3173506"/>
                <a:gd name="connsiteY54" fmla="*/ 342288 h 865501"/>
                <a:gd name="connsiteX55" fmla="*/ 943739 w 3173506"/>
                <a:gd name="connsiteY55" fmla="*/ 342288 h 865501"/>
                <a:gd name="connsiteX56" fmla="*/ 936404 w 3173506"/>
                <a:gd name="connsiteY56" fmla="*/ 322729 h 865501"/>
                <a:gd name="connsiteX57" fmla="*/ 929070 w 3173506"/>
                <a:gd name="connsiteY57" fmla="*/ 303170 h 865501"/>
                <a:gd name="connsiteX58" fmla="*/ 924180 w 3173506"/>
                <a:gd name="connsiteY58" fmla="*/ 295835 h 865501"/>
                <a:gd name="connsiteX59" fmla="*/ 921735 w 3173506"/>
                <a:gd name="connsiteY59" fmla="*/ 288500 h 865501"/>
                <a:gd name="connsiteX60" fmla="*/ 911955 w 3173506"/>
                <a:gd name="connsiteY60" fmla="*/ 283610 h 865501"/>
                <a:gd name="connsiteX61" fmla="*/ 911955 w 3173506"/>
                <a:gd name="connsiteY61" fmla="*/ 283610 h 865501"/>
                <a:gd name="connsiteX62" fmla="*/ 911955 w 3173506"/>
                <a:gd name="connsiteY62" fmla="*/ 283610 h 865501"/>
                <a:gd name="connsiteX63" fmla="*/ 804379 w 3173506"/>
                <a:gd name="connsiteY63" fmla="*/ 283610 h 865501"/>
                <a:gd name="connsiteX64" fmla="*/ 809269 w 3173506"/>
                <a:gd name="connsiteY64" fmla="*/ 273831 h 865501"/>
                <a:gd name="connsiteX65" fmla="*/ 772595 w 3173506"/>
                <a:gd name="connsiteY65" fmla="*/ 271386 h 865501"/>
                <a:gd name="connsiteX66" fmla="*/ 765260 w 3173506"/>
                <a:gd name="connsiteY66" fmla="*/ 256716 h 865501"/>
                <a:gd name="connsiteX67" fmla="*/ 750591 w 3173506"/>
                <a:gd name="connsiteY67" fmla="*/ 244492 h 865501"/>
                <a:gd name="connsiteX68" fmla="*/ 745701 w 3173506"/>
                <a:gd name="connsiteY68" fmla="*/ 227377 h 865501"/>
                <a:gd name="connsiteX69" fmla="*/ 579446 w 3173506"/>
                <a:gd name="connsiteY69" fmla="*/ 224932 h 865501"/>
                <a:gd name="connsiteX70" fmla="*/ 577001 w 3173506"/>
                <a:gd name="connsiteY70" fmla="*/ 212708 h 865501"/>
                <a:gd name="connsiteX71" fmla="*/ 572111 w 3173506"/>
                <a:gd name="connsiteY71" fmla="*/ 220043 h 865501"/>
                <a:gd name="connsiteX72" fmla="*/ 557442 w 3173506"/>
                <a:gd name="connsiteY72" fmla="*/ 202928 h 865501"/>
                <a:gd name="connsiteX73" fmla="*/ 550107 w 3173506"/>
                <a:gd name="connsiteY73" fmla="*/ 207818 h 865501"/>
                <a:gd name="connsiteX74" fmla="*/ 542772 w 3173506"/>
                <a:gd name="connsiteY74" fmla="*/ 200483 h 865501"/>
                <a:gd name="connsiteX75" fmla="*/ 540327 w 3173506"/>
                <a:gd name="connsiteY75" fmla="*/ 188259 h 865501"/>
                <a:gd name="connsiteX76" fmla="*/ 532993 w 3173506"/>
                <a:gd name="connsiteY76" fmla="*/ 190703 h 865501"/>
                <a:gd name="connsiteX77" fmla="*/ 528103 w 3173506"/>
                <a:gd name="connsiteY77" fmla="*/ 180924 h 865501"/>
                <a:gd name="connsiteX78" fmla="*/ 523213 w 3173506"/>
                <a:gd name="connsiteY78" fmla="*/ 178479 h 865501"/>
                <a:gd name="connsiteX79" fmla="*/ 422971 w 3173506"/>
                <a:gd name="connsiteY79" fmla="*/ 178479 h 865501"/>
                <a:gd name="connsiteX80" fmla="*/ 420526 w 3173506"/>
                <a:gd name="connsiteY80" fmla="*/ 161364 h 865501"/>
                <a:gd name="connsiteX81" fmla="*/ 410747 w 3173506"/>
                <a:gd name="connsiteY81" fmla="*/ 161364 h 865501"/>
                <a:gd name="connsiteX82" fmla="*/ 408302 w 3173506"/>
                <a:gd name="connsiteY82" fmla="*/ 149140 h 865501"/>
                <a:gd name="connsiteX83" fmla="*/ 388742 w 3173506"/>
                <a:gd name="connsiteY83" fmla="*/ 144250 h 865501"/>
                <a:gd name="connsiteX84" fmla="*/ 381408 w 3173506"/>
                <a:gd name="connsiteY84" fmla="*/ 132025 h 865501"/>
                <a:gd name="connsiteX85" fmla="*/ 366738 w 3173506"/>
                <a:gd name="connsiteY85" fmla="*/ 136915 h 865501"/>
                <a:gd name="connsiteX86" fmla="*/ 371628 w 3173506"/>
                <a:gd name="connsiteY86" fmla="*/ 117356 h 865501"/>
                <a:gd name="connsiteX87" fmla="*/ 371628 w 3173506"/>
                <a:gd name="connsiteY87" fmla="*/ 117356 h 865501"/>
                <a:gd name="connsiteX88" fmla="*/ 361848 w 3173506"/>
                <a:gd name="connsiteY88" fmla="*/ 97797 h 865501"/>
                <a:gd name="connsiteX89" fmla="*/ 361848 w 3173506"/>
                <a:gd name="connsiteY89" fmla="*/ 88017 h 865501"/>
                <a:gd name="connsiteX90" fmla="*/ 315395 w 3173506"/>
                <a:gd name="connsiteY90" fmla="*/ 92907 h 865501"/>
                <a:gd name="connsiteX91" fmla="*/ 312950 w 3173506"/>
                <a:gd name="connsiteY91" fmla="*/ 80682 h 865501"/>
                <a:gd name="connsiteX92" fmla="*/ 190704 w 3173506"/>
                <a:gd name="connsiteY92" fmla="*/ 78237 h 865501"/>
                <a:gd name="connsiteX93" fmla="*/ 180924 w 3173506"/>
                <a:gd name="connsiteY93" fmla="*/ 48898 h 865501"/>
                <a:gd name="connsiteX94" fmla="*/ 173590 w 3173506"/>
                <a:gd name="connsiteY94" fmla="*/ 34229 h 865501"/>
                <a:gd name="connsiteX95" fmla="*/ 168700 w 3173506"/>
                <a:gd name="connsiteY95" fmla="*/ 31784 h 865501"/>
                <a:gd name="connsiteX96" fmla="*/ 124691 w 3173506"/>
                <a:gd name="connsiteY96" fmla="*/ 29339 h 865501"/>
                <a:gd name="connsiteX97" fmla="*/ 122246 w 3173506"/>
                <a:gd name="connsiteY97" fmla="*/ 22004 h 865501"/>
                <a:gd name="connsiteX98" fmla="*/ 22004 w 3173506"/>
                <a:gd name="connsiteY98" fmla="*/ 22004 h 865501"/>
                <a:gd name="connsiteX99" fmla="*/ 24449 w 3173506"/>
                <a:gd name="connsiteY99" fmla="*/ 9779 h 865501"/>
                <a:gd name="connsiteX100" fmla="*/ 0 w 3173506"/>
                <a:gd name="connsiteY100" fmla="*/ 9779 h 865501"/>
                <a:gd name="connsiteX101" fmla="*/ 2445 w 3173506"/>
                <a:gd name="connsiteY101" fmla="*/ 0 h 86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73506" h="865501">
                  <a:moveTo>
                    <a:pt x="3173506" y="865501"/>
                  </a:moveTo>
                  <a:lnTo>
                    <a:pt x="2677187" y="865501"/>
                  </a:lnTo>
                  <a:lnTo>
                    <a:pt x="2674742" y="797044"/>
                  </a:lnTo>
                  <a:lnTo>
                    <a:pt x="2058623" y="797044"/>
                  </a:lnTo>
                  <a:lnTo>
                    <a:pt x="2061068" y="775039"/>
                  </a:lnTo>
                  <a:lnTo>
                    <a:pt x="1899703" y="777484"/>
                  </a:lnTo>
                  <a:lnTo>
                    <a:pt x="1897258" y="762815"/>
                  </a:lnTo>
                  <a:lnTo>
                    <a:pt x="1872809" y="757925"/>
                  </a:lnTo>
                  <a:lnTo>
                    <a:pt x="1872809" y="735921"/>
                  </a:lnTo>
                  <a:lnTo>
                    <a:pt x="1740783" y="740810"/>
                  </a:lnTo>
                  <a:lnTo>
                    <a:pt x="1735893" y="716361"/>
                  </a:lnTo>
                  <a:lnTo>
                    <a:pt x="1704109" y="718806"/>
                  </a:lnTo>
                  <a:lnTo>
                    <a:pt x="1701664" y="699247"/>
                  </a:lnTo>
                  <a:lnTo>
                    <a:pt x="1694330" y="696802"/>
                  </a:lnTo>
                  <a:lnTo>
                    <a:pt x="1689440" y="682132"/>
                  </a:lnTo>
                  <a:lnTo>
                    <a:pt x="1569639" y="687022"/>
                  </a:lnTo>
                  <a:lnTo>
                    <a:pt x="1569639" y="669908"/>
                  </a:lnTo>
                  <a:lnTo>
                    <a:pt x="1552524" y="669908"/>
                  </a:lnTo>
                  <a:lnTo>
                    <a:pt x="1552524" y="647903"/>
                  </a:lnTo>
                  <a:lnTo>
                    <a:pt x="1513406" y="650348"/>
                  </a:lnTo>
                  <a:lnTo>
                    <a:pt x="1513406" y="623454"/>
                  </a:lnTo>
                  <a:cubicBezTo>
                    <a:pt x="1508516" y="617749"/>
                    <a:pt x="1503045" y="612495"/>
                    <a:pt x="1498736" y="606340"/>
                  </a:cubicBezTo>
                  <a:cubicBezTo>
                    <a:pt x="1497258" y="604229"/>
                    <a:pt x="1498353" y="600551"/>
                    <a:pt x="1496291" y="599005"/>
                  </a:cubicBezTo>
                  <a:cubicBezTo>
                    <a:pt x="1494335" y="597538"/>
                    <a:pt x="1491401" y="599005"/>
                    <a:pt x="1488956" y="599005"/>
                  </a:cubicBezTo>
                  <a:lnTo>
                    <a:pt x="1491401" y="581891"/>
                  </a:lnTo>
                  <a:lnTo>
                    <a:pt x="1369155" y="581891"/>
                  </a:lnTo>
                  <a:lnTo>
                    <a:pt x="1369155" y="564776"/>
                  </a:lnTo>
                  <a:lnTo>
                    <a:pt x="1334926" y="564776"/>
                  </a:lnTo>
                  <a:lnTo>
                    <a:pt x="1337371" y="547662"/>
                  </a:lnTo>
                  <a:lnTo>
                    <a:pt x="1325147" y="550107"/>
                  </a:lnTo>
                  <a:lnTo>
                    <a:pt x="1322702" y="537882"/>
                  </a:lnTo>
                  <a:lnTo>
                    <a:pt x="1300698" y="537882"/>
                  </a:lnTo>
                  <a:lnTo>
                    <a:pt x="1303142" y="530547"/>
                  </a:lnTo>
                  <a:lnTo>
                    <a:pt x="1278693" y="530547"/>
                  </a:lnTo>
                  <a:lnTo>
                    <a:pt x="1276248" y="513433"/>
                  </a:lnTo>
                  <a:lnTo>
                    <a:pt x="1178452" y="515878"/>
                  </a:lnTo>
                  <a:lnTo>
                    <a:pt x="1166227" y="503653"/>
                  </a:lnTo>
                  <a:lnTo>
                    <a:pt x="1163782" y="491429"/>
                  </a:lnTo>
                  <a:lnTo>
                    <a:pt x="1144223" y="491429"/>
                  </a:lnTo>
                  <a:lnTo>
                    <a:pt x="1144223" y="484094"/>
                  </a:lnTo>
                  <a:cubicBezTo>
                    <a:pt x="1127740" y="461018"/>
                    <a:pt x="1133737" y="474965"/>
                    <a:pt x="1129553" y="449865"/>
                  </a:cubicBezTo>
                  <a:cubicBezTo>
                    <a:pt x="1127101" y="435153"/>
                    <a:pt x="1125096" y="441664"/>
                    <a:pt x="1129553" y="432751"/>
                  </a:cubicBezTo>
                  <a:lnTo>
                    <a:pt x="1129553" y="413191"/>
                  </a:lnTo>
                  <a:lnTo>
                    <a:pt x="1117329" y="413191"/>
                  </a:lnTo>
                  <a:lnTo>
                    <a:pt x="1117329" y="398522"/>
                  </a:lnTo>
                  <a:lnTo>
                    <a:pt x="1095324" y="398522"/>
                  </a:lnTo>
                  <a:lnTo>
                    <a:pt x="1092879" y="393632"/>
                  </a:lnTo>
                  <a:lnTo>
                    <a:pt x="1083100" y="386297"/>
                  </a:lnTo>
                  <a:lnTo>
                    <a:pt x="1075765" y="383852"/>
                  </a:lnTo>
                  <a:lnTo>
                    <a:pt x="1075765" y="366738"/>
                  </a:lnTo>
                  <a:lnTo>
                    <a:pt x="985303" y="369183"/>
                  </a:lnTo>
                  <a:lnTo>
                    <a:pt x="985303" y="359403"/>
                  </a:lnTo>
                  <a:lnTo>
                    <a:pt x="973078" y="356958"/>
                  </a:lnTo>
                  <a:lnTo>
                    <a:pt x="973078" y="356958"/>
                  </a:lnTo>
                  <a:lnTo>
                    <a:pt x="975523" y="342288"/>
                  </a:lnTo>
                  <a:lnTo>
                    <a:pt x="943739" y="342288"/>
                  </a:lnTo>
                  <a:lnTo>
                    <a:pt x="936404" y="322729"/>
                  </a:lnTo>
                  <a:cubicBezTo>
                    <a:pt x="933959" y="316209"/>
                    <a:pt x="931951" y="309509"/>
                    <a:pt x="929070" y="303170"/>
                  </a:cubicBezTo>
                  <a:cubicBezTo>
                    <a:pt x="927854" y="300495"/>
                    <a:pt x="925494" y="298463"/>
                    <a:pt x="924180" y="295835"/>
                  </a:cubicBezTo>
                  <a:cubicBezTo>
                    <a:pt x="923027" y="293530"/>
                    <a:pt x="920920" y="283203"/>
                    <a:pt x="921735" y="288500"/>
                  </a:cubicBezTo>
                  <a:lnTo>
                    <a:pt x="911955" y="283610"/>
                  </a:lnTo>
                  <a:lnTo>
                    <a:pt x="911955" y="283610"/>
                  </a:lnTo>
                  <a:lnTo>
                    <a:pt x="911955" y="283610"/>
                  </a:lnTo>
                  <a:lnTo>
                    <a:pt x="804379" y="283610"/>
                  </a:lnTo>
                  <a:lnTo>
                    <a:pt x="809269" y="273831"/>
                  </a:lnTo>
                  <a:lnTo>
                    <a:pt x="772595" y="271386"/>
                  </a:lnTo>
                  <a:lnTo>
                    <a:pt x="765260" y="256716"/>
                  </a:lnTo>
                  <a:lnTo>
                    <a:pt x="750591" y="244492"/>
                  </a:lnTo>
                  <a:lnTo>
                    <a:pt x="745701" y="227377"/>
                  </a:lnTo>
                  <a:lnTo>
                    <a:pt x="579446" y="224932"/>
                  </a:lnTo>
                  <a:lnTo>
                    <a:pt x="577001" y="212708"/>
                  </a:lnTo>
                  <a:lnTo>
                    <a:pt x="572111" y="220043"/>
                  </a:lnTo>
                  <a:cubicBezTo>
                    <a:pt x="567221" y="214338"/>
                    <a:pt x="564010" y="206577"/>
                    <a:pt x="557442" y="202928"/>
                  </a:cubicBezTo>
                  <a:cubicBezTo>
                    <a:pt x="554873" y="201501"/>
                    <a:pt x="553006" y="208301"/>
                    <a:pt x="550107" y="207818"/>
                  </a:cubicBezTo>
                  <a:cubicBezTo>
                    <a:pt x="546696" y="207250"/>
                    <a:pt x="545217" y="202928"/>
                    <a:pt x="542772" y="200483"/>
                  </a:cubicBezTo>
                  <a:cubicBezTo>
                    <a:pt x="541957" y="196408"/>
                    <a:pt x="543265" y="191197"/>
                    <a:pt x="540327" y="188259"/>
                  </a:cubicBezTo>
                  <a:cubicBezTo>
                    <a:pt x="538505" y="186437"/>
                    <a:pt x="535203" y="192029"/>
                    <a:pt x="532993" y="190703"/>
                  </a:cubicBezTo>
                  <a:cubicBezTo>
                    <a:pt x="529868" y="188828"/>
                    <a:pt x="530380" y="183770"/>
                    <a:pt x="528103" y="180924"/>
                  </a:cubicBezTo>
                  <a:cubicBezTo>
                    <a:pt x="526965" y="179501"/>
                    <a:pt x="524843" y="179294"/>
                    <a:pt x="523213" y="178479"/>
                  </a:cubicBezTo>
                  <a:lnTo>
                    <a:pt x="422971" y="178479"/>
                  </a:lnTo>
                  <a:lnTo>
                    <a:pt x="420526" y="161364"/>
                  </a:lnTo>
                  <a:lnTo>
                    <a:pt x="410747" y="161364"/>
                  </a:lnTo>
                  <a:lnTo>
                    <a:pt x="408302" y="149140"/>
                  </a:lnTo>
                  <a:lnTo>
                    <a:pt x="388742" y="144250"/>
                  </a:lnTo>
                  <a:lnTo>
                    <a:pt x="381408" y="132025"/>
                  </a:lnTo>
                  <a:lnTo>
                    <a:pt x="366738" y="136915"/>
                  </a:lnTo>
                  <a:lnTo>
                    <a:pt x="371628" y="117356"/>
                  </a:lnTo>
                  <a:lnTo>
                    <a:pt x="371628" y="117356"/>
                  </a:lnTo>
                  <a:lnTo>
                    <a:pt x="361848" y="97797"/>
                  </a:lnTo>
                  <a:lnTo>
                    <a:pt x="361848" y="88017"/>
                  </a:lnTo>
                  <a:lnTo>
                    <a:pt x="315395" y="92907"/>
                  </a:lnTo>
                  <a:lnTo>
                    <a:pt x="312950" y="80682"/>
                  </a:lnTo>
                  <a:lnTo>
                    <a:pt x="190704" y="78237"/>
                  </a:lnTo>
                  <a:cubicBezTo>
                    <a:pt x="180544" y="32520"/>
                    <a:pt x="191794" y="70637"/>
                    <a:pt x="180924" y="48898"/>
                  </a:cubicBezTo>
                  <a:cubicBezTo>
                    <a:pt x="176948" y="40945"/>
                    <a:pt x="180595" y="41234"/>
                    <a:pt x="173590" y="34229"/>
                  </a:cubicBezTo>
                  <a:cubicBezTo>
                    <a:pt x="172301" y="32940"/>
                    <a:pt x="170330" y="32599"/>
                    <a:pt x="168700" y="31784"/>
                  </a:cubicBezTo>
                  <a:lnTo>
                    <a:pt x="124691" y="29339"/>
                  </a:lnTo>
                  <a:lnTo>
                    <a:pt x="122246" y="22004"/>
                  </a:lnTo>
                  <a:lnTo>
                    <a:pt x="22004" y="22004"/>
                  </a:lnTo>
                  <a:lnTo>
                    <a:pt x="24449" y="9779"/>
                  </a:lnTo>
                  <a:lnTo>
                    <a:pt x="0" y="9779"/>
                  </a:lnTo>
                  <a:lnTo>
                    <a:pt x="2445" y="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557838" y="1301751"/>
              <a:ext cx="0" cy="603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99111" y="1350963"/>
              <a:ext cx="0" cy="4603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43575" y="1350963"/>
              <a:ext cx="0" cy="4603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22948" y="1446213"/>
              <a:ext cx="0" cy="4603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53111" y="1446213"/>
              <a:ext cx="0" cy="4603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78"/>
            </p:cNvCxnSpPr>
            <p:nvPr/>
          </p:nvCxnSpPr>
          <p:spPr>
            <a:xfrm flipH="1">
              <a:off x="5910260" y="1466952"/>
              <a:ext cx="1556" cy="2132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918195" y="1481585"/>
              <a:ext cx="1556" cy="2132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35626" y="1464346"/>
              <a:ext cx="0" cy="344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43566" y="1479771"/>
              <a:ext cx="0" cy="344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68964" y="1502914"/>
              <a:ext cx="0" cy="344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57864" y="1492250"/>
              <a:ext cx="0" cy="4514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132477" y="1488281"/>
              <a:ext cx="0" cy="344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29301" y="1516630"/>
              <a:ext cx="254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32477" y="1514249"/>
              <a:ext cx="0" cy="344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45157" y="1524347"/>
              <a:ext cx="0" cy="344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189607" y="1537392"/>
              <a:ext cx="0" cy="344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00732" y="1554631"/>
              <a:ext cx="0" cy="344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308614" y="1564626"/>
              <a:ext cx="0" cy="344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30839" y="1621776"/>
              <a:ext cx="0" cy="344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308612" y="1631795"/>
              <a:ext cx="3005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418153" y="1631792"/>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651516" y="1779350"/>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670565" y="1787361"/>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699140" y="1803241"/>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711727" y="1806411"/>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788040" y="1851024"/>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870590" y="1911349"/>
              <a:ext cx="4773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918325" y="1920877"/>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943615" y="1912700"/>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984771" y="1947944"/>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554677" y="1768392"/>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703793" y="1825779"/>
              <a:ext cx="3514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6042" y="1936591"/>
              <a:ext cx="3514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65743" y="1973576"/>
              <a:ext cx="3514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075159" y="1989529"/>
              <a:ext cx="3514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267356" y="2046441"/>
              <a:ext cx="3514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063926" y="1949684"/>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57345" y="1949683"/>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78105" y="1949684"/>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095677" y="1989529"/>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249883" y="2005480"/>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280164" y="2024297"/>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449920" y="2046600"/>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453096" y="2059615"/>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468726" y="2062715"/>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513409" y="2065889"/>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622946" y="2065888"/>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638821" y="2065887"/>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653108" y="2064303"/>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688033" y="2065889"/>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829321" y="2062714"/>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843382" y="2062713"/>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002360" y="2064298"/>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029347" y="2064302"/>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067444" y="2128494"/>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086494" y="2130082"/>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159519" y="2131670"/>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048509" y="2157149"/>
              <a:ext cx="3151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313506" y="2130082"/>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327792" y="2130082"/>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333911" y="2130082"/>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351606" y="2130082"/>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562109" y="2128494"/>
              <a:ext cx="0" cy="477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8542149" y="2153974"/>
              <a:ext cx="3991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81" name="Chart 80"/>
          <p:cNvGraphicFramePr/>
          <p:nvPr>
            <p:extLst>
              <p:ext uri="{D42A27DB-BD31-4B8C-83A1-F6EECF244321}">
                <p14:modId xmlns:p14="http://schemas.microsoft.com/office/powerpoint/2010/main" val="495881745"/>
              </p:ext>
            </p:extLst>
          </p:nvPr>
        </p:nvGraphicFramePr>
        <p:xfrm>
          <a:off x="4569666" y="1322363"/>
          <a:ext cx="4124411" cy="3441896"/>
        </p:xfrm>
        <a:graphic>
          <a:graphicData uri="http://schemas.openxmlformats.org/drawingml/2006/chart">
            <c:chart xmlns:c="http://schemas.openxmlformats.org/drawingml/2006/chart" xmlns:r="http://schemas.openxmlformats.org/officeDocument/2006/relationships" r:id="rId2"/>
          </a:graphicData>
        </a:graphic>
      </p:graphicFrame>
      <p:grpSp>
        <p:nvGrpSpPr>
          <p:cNvPr id="82" name="Group 81"/>
          <p:cNvGrpSpPr/>
          <p:nvPr/>
        </p:nvGrpSpPr>
        <p:grpSpPr>
          <a:xfrm>
            <a:off x="4981212" y="1716782"/>
            <a:ext cx="3242991" cy="1674959"/>
            <a:chOff x="5381897" y="1270000"/>
            <a:chExt cx="3242991" cy="1256219"/>
          </a:xfrm>
        </p:grpSpPr>
        <p:sp>
          <p:nvSpPr>
            <p:cNvPr id="83" name="Freeform 82"/>
            <p:cNvSpPr/>
            <p:nvPr/>
          </p:nvSpPr>
          <p:spPr>
            <a:xfrm>
              <a:off x="5381897" y="1292218"/>
              <a:ext cx="3223511" cy="1209822"/>
            </a:xfrm>
            <a:custGeom>
              <a:avLst/>
              <a:gdLst>
                <a:gd name="connsiteX0" fmla="*/ 3223511 w 3223511"/>
                <a:gd name="connsiteY0" fmla="*/ 1205802 h 1209822"/>
                <a:gd name="connsiteX1" fmla="*/ 2276957 w 3223511"/>
                <a:gd name="connsiteY1" fmla="*/ 1209822 h 1209822"/>
                <a:gd name="connsiteX2" fmla="*/ 2276957 w 3223511"/>
                <a:gd name="connsiteY2" fmla="*/ 1183696 h 1209822"/>
                <a:gd name="connsiteX3" fmla="*/ 2082019 w 3223511"/>
                <a:gd name="connsiteY3" fmla="*/ 1185706 h 1209822"/>
                <a:gd name="connsiteX4" fmla="*/ 2082019 w 3223511"/>
                <a:gd name="connsiteY4" fmla="*/ 1135464 h 1209822"/>
                <a:gd name="connsiteX5" fmla="*/ 2073980 w 3223511"/>
                <a:gd name="connsiteY5" fmla="*/ 1135464 h 1209822"/>
                <a:gd name="connsiteX6" fmla="*/ 2071970 w 3223511"/>
                <a:gd name="connsiteY6" fmla="*/ 1121396 h 1209822"/>
                <a:gd name="connsiteX7" fmla="*/ 1903158 w 3223511"/>
                <a:gd name="connsiteY7" fmla="*/ 1121396 h 1209822"/>
                <a:gd name="connsiteX8" fmla="*/ 1903158 w 3223511"/>
                <a:gd name="connsiteY8" fmla="*/ 1097280 h 1209822"/>
                <a:gd name="connsiteX9" fmla="*/ 1887081 w 3223511"/>
                <a:gd name="connsiteY9" fmla="*/ 1095270 h 1209822"/>
                <a:gd name="connsiteX10" fmla="*/ 1889090 w 3223511"/>
                <a:gd name="connsiteY10" fmla="*/ 1087232 h 1209822"/>
                <a:gd name="connsiteX11" fmla="*/ 1716259 w 3223511"/>
                <a:gd name="connsiteY11" fmla="*/ 1085222 h 1209822"/>
                <a:gd name="connsiteX12" fmla="*/ 1718268 w 3223511"/>
                <a:gd name="connsiteY12" fmla="*/ 1067135 h 1209822"/>
                <a:gd name="connsiteX13" fmla="*/ 1702191 w 3223511"/>
                <a:gd name="connsiteY13" fmla="*/ 1065125 h 1209822"/>
                <a:gd name="connsiteX14" fmla="*/ 1700181 w 3223511"/>
                <a:gd name="connsiteY14" fmla="*/ 1018903 h 1209822"/>
                <a:gd name="connsiteX15" fmla="*/ 1519311 w 3223511"/>
                <a:gd name="connsiteY15" fmla="*/ 1018903 h 1209822"/>
                <a:gd name="connsiteX16" fmla="*/ 1517301 w 3223511"/>
                <a:gd name="connsiteY16" fmla="*/ 1002826 h 1209822"/>
                <a:gd name="connsiteX17" fmla="*/ 1384663 w 3223511"/>
                <a:gd name="connsiteY17" fmla="*/ 1002826 h 1209822"/>
                <a:gd name="connsiteX18" fmla="*/ 1384663 w 3223511"/>
                <a:gd name="connsiteY18" fmla="*/ 996797 h 1209822"/>
                <a:gd name="connsiteX19" fmla="*/ 1352508 w 3223511"/>
                <a:gd name="connsiteY19" fmla="*/ 996797 h 1209822"/>
                <a:gd name="connsiteX20" fmla="*/ 1354518 w 3223511"/>
                <a:gd name="connsiteY20" fmla="*/ 978709 h 1209822"/>
                <a:gd name="connsiteX21" fmla="*/ 1340450 w 3223511"/>
                <a:gd name="connsiteY21" fmla="*/ 978709 h 1209822"/>
                <a:gd name="connsiteX22" fmla="*/ 1342460 w 3223511"/>
                <a:gd name="connsiteY22" fmla="*/ 962632 h 1209822"/>
                <a:gd name="connsiteX23" fmla="*/ 1324373 w 3223511"/>
                <a:gd name="connsiteY23" fmla="*/ 962632 h 1209822"/>
                <a:gd name="connsiteX24" fmla="*/ 1324373 w 3223511"/>
                <a:gd name="connsiteY24" fmla="*/ 954593 h 1209822"/>
                <a:gd name="connsiteX25" fmla="*/ 1237957 w 3223511"/>
                <a:gd name="connsiteY25" fmla="*/ 956603 h 1209822"/>
                <a:gd name="connsiteX26" fmla="*/ 1235947 w 3223511"/>
                <a:gd name="connsiteY26" fmla="*/ 946555 h 1209822"/>
                <a:gd name="connsiteX27" fmla="*/ 1169628 w 3223511"/>
                <a:gd name="connsiteY27" fmla="*/ 946555 h 1209822"/>
                <a:gd name="connsiteX28" fmla="*/ 1171638 w 3223511"/>
                <a:gd name="connsiteY28" fmla="*/ 930477 h 1209822"/>
                <a:gd name="connsiteX29" fmla="*/ 1145512 w 3223511"/>
                <a:gd name="connsiteY29" fmla="*/ 930477 h 1209822"/>
                <a:gd name="connsiteX30" fmla="*/ 1143503 w 3223511"/>
                <a:gd name="connsiteY30" fmla="*/ 902342 h 1209822"/>
                <a:gd name="connsiteX31" fmla="*/ 1127425 w 3223511"/>
                <a:gd name="connsiteY31" fmla="*/ 902342 h 1209822"/>
                <a:gd name="connsiteX32" fmla="*/ 1129435 w 3223511"/>
                <a:gd name="connsiteY32" fmla="*/ 868178 h 1209822"/>
                <a:gd name="connsiteX33" fmla="*/ 1093261 w 3223511"/>
                <a:gd name="connsiteY33" fmla="*/ 868178 h 1209822"/>
                <a:gd name="connsiteX34" fmla="*/ 1093261 w 3223511"/>
                <a:gd name="connsiteY34" fmla="*/ 868178 h 1209822"/>
                <a:gd name="connsiteX35" fmla="*/ 1093261 w 3223511"/>
                <a:gd name="connsiteY35" fmla="*/ 854110 h 1209822"/>
                <a:gd name="connsiteX36" fmla="*/ 1049048 w 3223511"/>
                <a:gd name="connsiteY36" fmla="*/ 856120 h 1209822"/>
                <a:gd name="connsiteX37" fmla="*/ 1047038 w 3223511"/>
                <a:gd name="connsiteY37" fmla="*/ 848081 h 1209822"/>
                <a:gd name="connsiteX38" fmla="*/ 976700 w 3223511"/>
                <a:gd name="connsiteY38" fmla="*/ 848081 h 1209822"/>
                <a:gd name="connsiteX39" fmla="*/ 976700 w 3223511"/>
                <a:gd name="connsiteY39" fmla="*/ 815926 h 1209822"/>
                <a:gd name="connsiteX40" fmla="*/ 954594 w 3223511"/>
                <a:gd name="connsiteY40" fmla="*/ 815926 h 1209822"/>
                <a:gd name="connsiteX41" fmla="*/ 952584 w 3223511"/>
                <a:gd name="connsiteY41" fmla="*/ 771713 h 1209822"/>
                <a:gd name="connsiteX42" fmla="*/ 940526 w 3223511"/>
                <a:gd name="connsiteY42" fmla="*/ 771713 h 1209822"/>
                <a:gd name="connsiteX43" fmla="*/ 940526 w 3223511"/>
                <a:gd name="connsiteY43" fmla="*/ 695346 h 1209822"/>
                <a:gd name="connsiteX44" fmla="*/ 920429 w 3223511"/>
                <a:gd name="connsiteY44" fmla="*/ 693336 h 1209822"/>
                <a:gd name="connsiteX45" fmla="*/ 918419 w 3223511"/>
                <a:gd name="connsiteY45" fmla="*/ 685298 h 1209822"/>
                <a:gd name="connsiteX46" fmla="*/ 757646 w 3223511"/>
                <a:gd name="connsiteY46" fmla="*/ 687307 h 1209822"/>
                <a:gd name="connsiteX47" fmla="*/ 757646 w 3223511"/>
                <a:gd name="connsiteY47" fmla="*/ 608930 h 1209822"/>
                <a:gd name="connsiteX48" fmla="*/ 659172 w 3223511"/>
                <a:gd name="connsiteY48" fmla="*/ 610940 h 1209822"/>
                <a:gd name="connsiteX49" fmla="*/ 659172 w 3223511"/>
                <a:gd name="connsiteY49" fmla="*/ 598882 h 1209822"/>
                <a:gd name="connsiteX50" fmla="*/ 633046 w 3223511"/>
                <a:gd name="connsiteY50" fmla="*/ 598882 h 1209822"/>
                <a:gd name="connsiteX51" fmla="*/ 633046 w 3223511"/>
                <a:gd name="connsiteY51" fmla="*/ 568737 h 1209822"/>
                <a:gd name="connsiteX52" fmla="*/ 584814 w 3223511"/>
                <a:gd name="connsiteY52" fmla="*/ 568737 h 1209822"/>
                <a:gd name="connsiteX53" fmla="*/ 582805 w 3223511"/>
                <a:gd name="connsiteY53" fmla="*/ 532563 h 1209822"/>
                <a:gd name="connsiteX54" fmla="*/ 576776 w 3223511"/>
                <a:gd name="connsiteY54" fmla="*/ 532563 h 1209822"/>
                <a:gd name="connsiteX55" fmla="*/ 578785 w 3223511"/>
                <a:gd name="connsiteY55" fmla="*/ 498398 h 1209822"/>
                <a:gd name="connsiteX56" fmla="*/ 562708 w 3223511"/>
                <a:gd name="connsiteY56" fmla="*/ 498398 h 1209822"/>
                <a:gd name="connsiteX57" fmla="*/ 566727 w 3223511"/>
                <a:gd name="connsiteY57" fmla="*/ 468253 h 1209822"/>
                <a:gd name="connsiteX58" fmla="*/ 546630 w 3223511"/>
                <a:gd name="connsiteY58" fmla="*/ 472273 h 1209822"/>
                <a:gd name="connsiteX59" fmla="*/ 548640 w 3223511"/>
                <a:gd name="connsiteY59" fmla="*/ 407963 h 1209822"/>
                <a:gd name="connsiteX60" fmla="*/ 522514 w 3223511"/>
                <a:gd name="connsiteY60" fmla="*/ 409973 h 1209822"/>
                <a:gd name="connsiteX61" fmla="*/ 522514 w 3223511"/>
                <a:gd name="connsiteY61" fmla="*/ 401934 h 1209822"/>
                <a:gd name="connsiteX62" fmla="*/ 506437 w 3223511"/>
                <a:gd name="connsiteY62" fmla="*/ 399924 h 1209822"/>
                <a:gd name="connsiteX63" fmla="*/ 508447 w 3223511"/>
                <a:gd name="connsiteY63" fmla="*/ 385857 h 1209822"/>
                <a:gd name="connsiteX64" fmla="*/ 442128 w 3223511"/>
                <a:gd name="connsiteY64" fmla="*/ 389876 h 1209822"/>
                <a:gd name="connsiteX65" fmla="*/ 446147 w 3223511"/>
                <a:gd name="connsiteY65" fmla="*/ 377818 h 1209822"/>
                <a:gd name="connsiteX66" fmla="*/ 399925 w 3223511"/>
                <a:gd name="connsiteY66" fmla="*/ 377818 h 1209822"/>
                <a:gd name="connsiteX67" fmla="*/ 397915 w 3223511"/>
                <a:gd name="connsiteY67" fmla="*/ 365760 h 1209822"/>
                <a:gd name="connsiteX68" fmla="*/ 385857 w 3223511"/>
                <a:gd name="connsiteY68" fmla="*/ 363750 h 1209822"/>
                <a:gd name="connsiteX69" fmla="*/ 383847 w 3223511"/>
                <a:gd name="connsiteY69" fmla="*/ 325567 h 1209822"/>
                <a:gd name="connsiteX70" fmla="*/ 369779 w 3223511"/>
                <a:gd name="connsiteY70" fmla="*/ 327576 h 1209822"/>
                <a:gd name="connsiteX71" fmla="*/ 373799 w 3223511"/>
                <a:gd name="connsiteY71" fmla="*/ 279344 h 1209822"/>
                <a:gd name="connsiteX72" fmla="*/ 359731 w 3223511"/>
                <a:gd name="connsiteY72" fmla="*/ 275325 h 1209822"/>
                <a:gd name="connsiteX73" fmla="*/ 359731 w 3223511"/>
                <a:gd name="connsiteY73" fmla="*/ 253218 h 1209822"/>
                <a:gd name="connsiteX74" fmla="*/ 313509 w 3223511"/>
                <a:gd name="connsiteY74" fmla="*/ 255228 h 1209822"/>
                <a:gd name="connsiteX75" fmla="*/ 317528 w 3223511"/>
                <a:gd name="connsiteY75" fmla="*/ 233122 h 1209822"/>
                <a:gd name="connsiteX76" fmla="*/ 229103 w 3223511"/>
                <a:gd name="connsiteY76" fmla="*/ 233122 h 1209822"/>
                <a:gd name="connsiteX77" fmla="*/ 229103 w 3223511"/>
                <a:gd name="connsiteY77" fmla="*/ 206996 h 1209822"/>
                <a:gd name="connsiteX78" fmla="*/ 202977 w 3223511"/>
                <a:gd name="connsiteY78" fmla="*/ 206996 h 1209822"/>
                <a:gd name="connsiteX79" fmla="*/ 204987 w 3223511"/>
                <a:gd name="connsiteY79" fmla="*/ 172832 h 1209822"/>
                <a:gd name="connsiteX80" fmla="*/ 180870 w 3223511"/>
                <a:gd name="connsiteY80" fmla="*/ 172832 h 1209822"/>
                <a:gd name="connsiteX81" fmla="*/ 182880 w 3223511"/>
                <a:gd name="connsiteY81" fmla="*/ 64309 h 1209822"/>
                <a:gd name="connsiteX82" fmla="*/ 156754 w 3223511"/>
                <a:gd name="connsiteY82" fmla="*/ 68329 h 1209822"/>
                <a:gd name="connsiteX83" fmla="*/ 154745 w 3223511"/>
                <a:gd name="connsiteY83" fmla="*/ 56271 h 1209822"/>
                <a:gd name="connsiteX84" fmla="*/ 126609 w 3223511"/>
                <a:gd name="connsiteY84" fmla="*/ 58280 h 1209822"/>
                <a:gd name="connsiteX85" fmla="*/ 126609 w 3223511"/>
                <a:gd name="connsiteY85" fmla="*/ 20097 h 1209822"/>
                <a:gd name="connsiteX86" fmla="*/ 126609 w 3223511"/>
                <a:gd name="connsiteY86" fmla="*/ 20097 h 1209822"/>
                <a:gd name="connsiteX87" fmla="*/ 104503 w 3223511"/>
                <a:gd name="connsiteY87" fmla="*/ 22106 h 1209822"/>
                <a:gd name="connsiteX88" fmla="*/ 106513 w 3223511"/>
                <a:gd name="connsiteY88" fmla="*/ 0 h 1209822"/>
                <a:gd name="connsiteX89" fmla="*/ 0 w 3223511"/>
                <a:gd name="connsiteY89" fmla="*/ 0 h 120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223511" h="1209822">
                  <a:moveTo>
                    <a:pt x="3223511" y="1205802"/>
                  </a:moveTo>
                  <a:lnTo>
                    <a:pt x="2276957" y="1209822"/>
                  </a:lnTo>
                  <a:lnTo>
                    <a:pt x="2276957" y="1183696"/>
                  </a:lnTo>
                  <a:lnTo>
                    <a:pt x="2082019" y="1185706"/>
                  </a:lnTo>
                  <a:lnTo>
                    <a:pt x="2082019" y="1135464"/>
                  </a:lnTo>
                  <a:lnTo>
                    <a:pt x="2073980" y="1135464"/>
                  </a:lnTo>
                  <a:lnTo>
                    <a:pt x="2071970" y="1121396"/>
                  </a:lnTo>
                  <a:lnTo>
                    <a:pt x="1903158" y="1121396"/>
                  </a:lnTo>
                  <a:lnTo>
                    <a:pt x="1903158" y="1097280"/>
                  </a:lnTo>
                  <a:lnTo>
                    <a:pt x="1887081" y="1095270"/>
                  </a:lnTo>
                  <a:lnTo>
                    <a:pt x="1889090" y="1087232"/>
                  </a:lnTo>
                  <a:lnTo>
                    <a:pt x="1716259" y="1085222"/>
                  </a:lnTo>
                  <a:lnTo>
                    <a:pt x="1718268" y="1067135"/>
                  </a:lnTo>
                  <a:lnTo>
                    <a:pt x="1702191" y="1065125"/>
                  </a:lnTo>
                  <a:lnTo>
                    <a:pt x="1700181" y="1018903"/>
                  </a:lnTo>
                  <a:lnTo>
                    <a:pt x="1519311" y="1018903"/>
                  </a:lnTo>
                  <a:lnTo>
                    <a:pt x="1517301" y="1002826"/>
                  </a:lnTo>
                  <a:lnTo>
                    <a:pt x="1384663" y="1002826"/>
                  </a:lnTo>
                  <a:lnTo>
                    <a:pt x="1384663" y="996797"/>
                  </a:lnTo>
                  <a:lnTo>
                    <a:pt x="1352508" y="996797"/>
                  </a:lnTo>
                  <a:lnTo>
                    <a:pt x="1354518" y="978709"/>
                  </a:lnTo>
                  <a:lnTo>
                    <a:pt x="1340450" y="978709"/>
                  </a:lnTo>
                  <a:lnTo>
                    <a:pt x="1342460" y="962632"/>
                  </a:lnTo>
                  <a:lnTo>
                    <a:pt x="1324373" y="962632"/>
                  </a:lnTo>
                  <a:lnTo>
                    <a:pt x="1324373" y="954593"/>
                  </a:lnTo>
                  <a:lnTo>
                    <a:pt x="1237957" y="956603"/>
                  </a:lnTo>
                  <a:lnTo>
                    <a:pt x="1235947" y="946555"/>
                  </a:lnTo>
                  <a:lnTo>
                    <a:pt x="1169628" y="946555"/>
                  </a:lnTo>
                  <a:lnTo>
                    <a:pt x="1171638" y="930477"/>
                  </a:lnTo>
                  <a:lnTo>
                    <a:pt x="1145512" y="930477"/>
                  </a:lnTo>
                  <a:lnTo>
                    <a:pt x="1143503" y="902342"/>
                  </a:lnTo>
                  <a:lnTo>
                    <a:pt x="1127425" y="902342"/>
                  </a:lnTo>
                  <a:lnTo>
                    <a:pt x="1129435" y="868178"/>
                  </a:lnTo>
                  <a:lnTo>
                    <a:pt x="1093261" y="868178"/>
                  </a:lnTo>
                  <a:lnTo>
                    <a:pt x="1093261" y="868178"/>
                  </a:lnTo>
                  <a:lnTo>
                    <a:pt x="1093261" y="854110"/>
                  </a:lnTo>
                  <a:lnTo>
                    <a:pt x="1049048" y="856120"/>
                  </a:lnTo>
                  <a:lnTo>
                    <a:pt x="1047038" y="848081"/>
                  </a:lnTo>
                  <a:lnTo>
                    <a:pt x="976700" y="848081"/>
                  </a:lnTo>
                  <a:lnTo>
                    <a:pt x="976700" y="815926"/>
                  </a:lnTo>
                  <a:lnTo>
                    <a:pt x="954594" y="815926"/>
                  </a:lnTo>
                  <a:lnTo>
                    <a:pt x="952584" y="771713"/>
                  </a:lnTo>
                  <a:lnTo>
                    <a:pt x="940526" y="771713"/>
                  </a:lnTo>
                  <a:lnTo>
                    <a:pt x="940526" y="695346"/>
                  </a:lnTo>
                  <a:lnTo>
                    <a:pt x="920429" y="693336"/>
                  </a:lnTo>
                  <a:lnTo>
                    <a:pt x="918419" y="685298"/>
                  </a:lnTo>
                  <a:lnTo>
                    <a:pt x="757646" y="687307"/>
                  </a:lnTo>
                  <a:lnTo>
                    <a:pt x="757646" y="608930"/>
                  </a:lnTo>
                  <a:lnTo>
                    <a:pt x="659172" y="610940"/>
                  </a:lnTo>
                  <a:lnTo>
                    <a:pt x="659172" y="598882"/>
                  </a:lnTo>
                  <a:lnTo>
                    <a:pt x="633046" y="598882"/>
                  </a:lnTo>
                  <a:lnTo>
                    <a:pt x="633046" y="568737"/>
                  </a:lnTo>
                  <a:lnTo>
                    <a:pt x="584814" y="568737"/>
                  </a:lnTo>
                  <a:lnTo>
                    <a:pt x="582805" y="532563"/>
                  </a:lnTo>
                  <a:lnTo>
                    <a:pt x="576776" y="532563"/>
                  </a:lnTo>
                  <a:lnTo>
                    <a:pt x="578785" y="498398"/>
                  </a:lnTo>
                  <a:lnTo>
                    <a:pt x="562708" y="498398"/>
                  </a:lnTo>
                  <a:lnTo>
                    <a:pt x="566727" y="468253"/>
                  </a:lnTo>
                  <a:lnTo>
                    <a:pt x="546630" y="472273"/>
                  </a:lnTo>
                  <a:lnTo>
                    <a:pt x="548640" y="407963"/>
                  </a:lnTo>
                  <a:lnTo>
                    <a:pt x="522514" y="409973"/>
                  </a:lnTo>
                  <a:lnTo>
                    <a:pt x="522514" y="401934"/>
                  </a:lnTo>
                  <a:lnTo>
                    <a:pt x="506437" y="399924"/>
                  </a:lnTo>
                  <a:lnTo>
                    <a:pt x="508447" y="385857"/>
                  </a:lnTo>
                  <a:lnTo>
                    <a:pt x="442128" y="389876"/>
                  </a:lnTo>
                  <a:lnTo>
                    <a:pt x="446147" y="377818"/>
                  </a:lnTo>
                  <a:lnTo>
                    <a:pt x="399925" y="377818"/>
                  </a:lnTo>
                  <a:lnTo>
                    <a:pt x="397915" y="365760"/>
                  </a:lnTo>
                  <a:lnTo>
                    <a:pt x="385857" y="363750"/>
                  </a:lnTo>
                  <a:lnTo>
                    <a:pt x="383847" y="325567"/>
                  </a:lnTo>
                  <a:lnTo>
                    <a:pt x="369779" y="327576"/>
                  </a:lnTo>
                  <a:lnTo>
                    <a:pt x="373799" y="279344"/>
                  </a:lnTo>
                  <a:lnTo>
                    <a:pt x="359731" y="275325"/>
                  </a:lnTo>
                  <a:lnTo>
                    <a:pt x="359731" y="253218"/>
                  </a:lnTo>
                  <a:lnTo>
                    <a:pt x="313509" y="255228"/>
                  </a:lnTo>
                  <a:lnTo>
                    <a:pt x="317528" y="233122"/>
                  </a:lnTo>
                  <a:lnTo>
                    <a:pt x="229103" y="233122"/>
                  </a:lnTo>
                  <a:lnTo>
                    <a:pt x="229103" y="206996"/>
                  </a:lnTo>
                  <a:lnTo>
                    <a:pt x="202977" y="206996"/>
                  </a:lnTo>
                  <a:lnTo>
                    <a:pt x="204987" y="172832"/>
                  </a:lnTo>
                  <a:lnTo>
                    <a:pt x="180870" y="172832"/>
                  </a:lnTo>
                  <a:lnTo>
                    <a:pt x="182880" y="64309"/>
                  </a:lnTo>
                  <a:lnTo>
                    <a:pt x="156754" y="68329"/>
                  </a:lnTo>
                  <a:lnTo>
                    <a:pt x="154745" y="56271"/>
                  </a:lnTo>
                  <a:lnTo>
                    <a:pt x="126609" y="58280"/>
                  </a:lnTo>
                  <a:lnTo>
                    <a:pt x="126609" y="20097"/>
                  </a:lnTo>
                  <a:lnTo>
                    <a:pt x="126609" y="20097"/>
                  </a:lnTo>
                  <a:lnTo>
                    <a:pt x="104503" y="22106"/>
                  </a:lnTo>
                  <a:lnTo>
                    <a:pt x="106513" y="0"/>
                  </a:lnTo>
                  <a:lnTo>
                    <a:pt x="0"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5381897" y="1270000"/>
              <a:ext cx="0" cy="4921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488259" y="1301750"/>
              <a:ext cx="0" cy="4921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729286" y="1583452"/>
              <a:ext cx="5715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743575" y="1655683"/>
              <a:ext cx="5715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822948" y="1647666"/>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304585" y="2075969"/>
              <a:ext cx="5715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333899" y="2138736"/>
              <a:ext cx="5715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362475" y="2121114"/>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524175" y="2194139"/>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554677" y="2219907"/>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667275" y="2222579"/>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703568" y="2219907"/>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870590" y="2273514"/>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894457" y="2289757"/>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926042" y="2289756"/>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53027" y="2288032"/>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057345" y="2288032"/>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079458" y="2286813"/>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115068" y="2351900"/>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267468" y="2376583"/>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435743" y="2390250"/>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454576" y="2390250"/>
              <a:ext cx="0" cy="4363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478604" y="2447943"/>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622946" y="2455067"/>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641763" y="2472592"/>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659230" y="2472591"/>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827276" y="2473537"/>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844512" y="2472591"/>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910055" y="2473537"/>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8022539" y="2473537"/>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8079569" y="2472590"/>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100555" y="2473537"/>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55911" y="2476852"/>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389480" y="2476847"/>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582068" y="2472589"/>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603863" y="2472588"/>
              <a:ext cx="0" cy="4936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582068" y="2501304"/>
              <a:ext cx="428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502689" y="2167406"/>
              <a:ext cx="4297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500651" y="2217234"/>
              <a:ext cx="4297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711727" y="2253614"/>
              <a:ext cx="4297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61829" y="2313936"/>
              <a:ext cx="4297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433090" y="2408255"/>
              <a:ext cx="4297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620277" y="2502040"/>
              <a:ext cx="4297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27" name="Rectangle 126"/>
          <p:cNvSpPr/>
          <p:nvPr/>
        </p:nvSpPr>
        <p:spPr>
          <a:xfrm rot="16200000">
            <a:off x="3139335" y="2520085"/>
            <a:ext cx="2683183" cy="307777"/>
          </a:xfrm>
          <a:prstGeom prst="rect">
            <a:avLst/>
          </a:prstGeom>
        </p:spPr>
        <p:txBody>
          <a:bodyPr wrap="square" lIns="0" tIns="0" rIns="0" bIns="0">
            <a:spAutoFit/>
          </a:bodyPr>
          <a:lstStyle/>
          <a:p>
            <a:pPr algn="ctr"/>
            <a:r>
              <a:rPr lang="en-US" sz="1000" b="1" dirty="0"/>
              <a:t>Progression-Free Survival, </a:t>
            </a:r>
            <a:endParaRPr lang="en-US" sz="1000" b="1" dirty="0" smtClean="0"/>
          </a:p>
          <a:p>
            <a:pPr algn="ctr"/>
            <a:r>
              <a:rPr lang="en-US" sz="1000" b="1" dirty="0" smtClean="0"/>
              <a:t>Probability </a:t>
            </a:r>
            <a:r>
              <a:rPr lang="en-US" sz="1000" b="1" dirty="0"/>
              <a:t>(IRC Assessment)</a:t>
            </a:r>
          </a:p>
        </p:txBody>
      </p:sp>
      <p:sp>
        <p:nvSpPr>
          <p:cNvPr id="128" name="Rectangle 127"/>
          <p:cNvSpPr/>
          <p:nvPr/>
        </p:nvSpPr>
        <p:spPr>
          <a:xfrm>
            <a:off x="5937978" y="4172275"/>
            <a:ext cx="1766509" cy="153888"/>
          </a:xfrm>
          <a:prstGeom prst="rect">
            <a:avLst/>
          </a:prstGeom>
        </p:spPr>
        <p:txBody>
          <a:bodyPr wrap="none" lIns="0" tIns="0" rIns="0" bIns="0">
            <a:spAutoFit/>
          </a:bodyPr>
          <a:lstStyle/>
          <a:p>
            <a:r>
              <a:rPr lang="en-US" sz="1000" b="1" dirty="0"/>
              <a:t>Months From Randomization</a:t>
            </a:r>
          </a:p>
        </p:txBody>
      </p:sp>
      <p:sp>
        <p:nvSpPr>
          <p:cNvPr id="129" name="Rectangle 128"/>
          <p:cNvSpPr/>
          <p:nvPr/>
        </p:nvSpPr>
        <p:spPr>
          <a:xfrm>
            <a:off x="5015754" y="3537516"/>
            <a:ext cx="2271594" cy="353943"/>
          </a:xfrm>
          <a:prstGeom prst="rect">
            <a:avLst/>
          </a:prstGeom>
        </p:spPr>
        <p:txBody>
          <a:bodyPr wrap="square" lIns="0" tIns="0" rIns="0">
            <a:spAutoFit/>
          </a:bodyPr>
          <a:lstStyle/>
          <a:p>
            <a:r>
              <a:rPr lang="en-US" sz="1000" i="1" dirty="0"/>
              <a:t>P</a:t>
            </a:r>
            <a:r>
              <a:rPr lang="en-US" sz="1000" dirty="0"/>
              <a:t> &lt; .0001</a:t>
            </a:r>
          </a:p>
          <a:p>
            <a:r>
              <a:rPr lang="en-US" sz="1000" dirty="0"/>
              <a:t>HR: 0.46 (95% CI, 0.34-0.62)</a:t>
            </a:r>
          </a:p>
        </p:txBody>
      </p:sp>
      <p:graphicFrame>
        <p:nvGraphicFramePr>
          <p:cNvPr id="130" name="Table 129"/>
          <p:cNvGraphicFramePr>
            <a:graphicFrameLocks noGrp="1"/>
          </p:cNvGraphicFramePr>
          <p:nvPr>
            <p:extLst>
              <p:ext uri="{D42A27DB-BD31-4B8C-83A1-F6EECF244321}">
                <p14:modId xmlns:p14="http://schemas.microsoft.com/office/powerpoint/2010/main" val="1231570362"/>
              </p:ext>
            </p:extLst>
          </p:nvPr>
        </p:nvGraphicFramePr>
        <p:xfrm>
          <a:off x="4876930" y="4390663"/>
          <a:ext cx="3649531" cy="487680"/>
        </p:xfrm>
        <a:graphic>
          <a:graphicData uri="http://schemas.openxmlformats.org/drawingml/2006/table">
            <a:tbl>
              <a:tblPr firstRow="1" bandRow="1">
                <a:tableStyleId>{5C22544A-7EE6-4342-B048-85BDC9FD1C3A}</a:tableStyleId>
              </a:tblPr>
              <a:tblGrid>
                <a:gridCol w="223747"/>
                <a:gridCol w="583883"/>
                <a:gridCol w="290255"/>
                <a:gridCol w="404794"/>
                <a:gridCol w="513221"/>
                <a:gridCol w="238539"/>
                <a:gridCol w="581891"/>
                <a:gridCol w="285524"/>
                <a:gridCol w="527677"/>
              </a:tblGrid>
              <a:tr h="162560">
                <a:tc gridSpan="9">
                  <a:txBody>
                    <a:bodyPr/>
                    <a:lstStyle/>
                    <a:p>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sz="800" dirty="0"/>
                    </a:p>
                  </a:txBody>
                  <a:tcPr>
                    <a:noFill/>
                  </a:tcPr>
                </a:tc>
                <a:tc hMerge="1">
                  <a:txBody>
                    <a:bodyPr/>
                    <a:lstStyle/>
                    <a:p>
                      <a:endParaRPr lang="en-US" sz="800" dirty="0">
                        <a:solidFill>
                          <a:schemeClr val="tx1"/>
                        </a:solidFill>
                      </a:endParaRPr>
                    </a:p>
                  </a:txBody>
                  <a:tcPr>
                    <a:noFill/>
                  </a:tcPr>
                </a:tc>
                <a:tc hMerge="1">
                  <a:txBody>
                    <a:bodyPr/>
                    <a:lstStyle/>
                    <a:p>
                      <a:endParaRPr lang="en-US" sz="800" dirty="0">
                        <a:solidFill>
                          <a:schemeClr val="tx1"/>
                        </a:solidFill>
                      </a:endParaRPr>
                    </a:p>
                  </a:txBody>
                  <a:tcPr>
                    <a:noFill/>
                  </a:tcPr>
                </a:tc>
                <a:tc hMerge="1">
                  <a:txBody>
                    <a:bodyPr/>
                    <a:lstStyle/>
                    <a:p>
                      <a:endParaRPr lang="en-US"/>
                    </a:p>
                  </a:txBody>
                  <a:tcPr/>
                </a:tc>
                <a:tc hMerge="1">
                  <a:txBody>
                    <a:bodyPr/>
                    <a:lstStyle/>
                    <a:p>
                      <a:endParaRPr lang="en-US"/>
                    </a:p>
                  </a:txBody>
                  <a:tcPr/>
                </a:tc>
                <a:tc hMerge="1">
                  <a:txBody>
                    <a:bodyPr/>
                    <a:lstStyle/>
                    <a:p>
                      <a:endParaRPr lang="en-US" sz="800" dirty="0">
                        <a:solidFill>
                          <a:schemeClr val="tx1"/>
                        </a:solidFill>
                      </a:endParaRPr>
                    </a:p>
                  </a:txBody>
                  <a:tcPr>
                    <a:noFill/>
                  </a:tcPr>
                </a:tc>
                <a:tc hMerge="1">
                  <a:txBody>
                    <a:bodyPr/>
                    <a:lstStyle/>
                    <a:p>
                      <a:endParaRPr lang="en-US"/>
                    </a:p>
                  </a:txBody>
                  <a:tcPr/>
                </a:tc>
                <a:tc hMerge="1">
                  <a:txBody>
                    <a:bodyPr/>
                    <a:lstStyle/>
                    <a:p>
                      <a:endParaRPr lang="en-US" sz="800" dirty="0">
                        <a:solidFill>
                          <a:schemeClr val="tx1"/>
                        </a:solidFill>
                      </a:endParaRPr>
                    </a:p>
                  </a:txBody>
                  <a:tcPr>
                    <a:noFill/>
                  </a:tcPr>
                </a:tc>
              </a:tr>
              <a:tr h="162560">
                <a:tc>
                  <a:txBody>
                    <a:bodyPr/>
                    <a:lstStyle/>
                    <a:p>
                      <a:pPr algn="ctr"/>
                      <a:r>
                        <a:rPr lang="en-US" sz="1000" dirty="0" smtClean="0"/>
                        <a:t>178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148</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124</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91</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59</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39</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20</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7</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0</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62560">
                <a:tc>
                  <a:txBody>
                    <a:bodyPr/>
                    <a:lstStyle/>
                    <a:p>
                      <a:pPr algn="ctr"/>
                      <a:r>
                        <a:rPr lang="en-US" sz="1000" dirty="0" smtClean="0"/>
                        <a:t>180</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132</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92</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58</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40</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26</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10</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4</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0</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131" name="Rectangle 130"/>
          <p:cNvSpPr/>
          <p:nvPr/>
        </p:nvSpPr>
        <p:spPr>
          <a:xfrm>
            <a:off x="4557197" y="3831773"/>
            <a:ext cx="245004" cy="15094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xmlns="" id="{A88926F7-EF21-4350-A77B-2AD0DE70CADF}"/>
              </a:ext>
            </a:extLst>
          </p:cNvPr>
          <p:cNvSpPr txBox="1"/>
          <p:nvPr/>
        </p:nvSpPr>
        <p:spPr bwMode="auto">
          <a:xfrm>
            <a:off x="6108947" y="1633462"/>
            <a:ext cx="2289166" cy="400110"/>
          </a:xfrm>
          <a:prstGeom prst="rect">
            <a:avLst/>
          </a:prstGeom>
          <a:noFill/>
          <a:ln>
            <a:noFill/>
          </a:ln>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000" b="1" dirty="0">
                <a:latin typeface="Arial" panose="020B0604020202020204" pitchFamily="34" charset="0"/>
                <a:cs typeface="Arial" panose="020B0604020202020204" pitchFamily="34" charset="0"/>
              </a:rPr>
              <a:t>R</a:t>
            </a:r>
            <a:r>
              <a:rPr lang="en-US" sz="1000" b="1" baseline="30000" dirty="0">
                <a:latin typeface="Arial" panose="020B0604020202020204" pitchFamily="34" charset="0"/>
                <a:cs typeface="Arial" panose="020B0604020202020204" pitchFamily="34" charset="0"/>
              </a:rPr>
              <a:t>2</a:t>
            </a:r>
            <a:endParaRPr kumimoji="0" lang="en-US" sz="1000" b="1" i="0" u="none" strike="noStrike" kern="1200" cap="none" spc="0" normalizeH="0" baseline="3000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R-Placebo</a:t>
            </a:r>
          </a:p>
        </p:txBody>
      </p:sp>
      <p:cxnSp>
        <p:nvCxnSpPr>
          <p:cNvPr id="134" name="Straight Connector 133">
            <a:extLst>
              <a:ext uri="{FF2B5EF4-FFF2-40B4-BE49-F238E27FC236}">
                <a16:creationId xmlns:a16="http://schemas.microsoft.com/office/drawing/2014/main" xmlns="" id="{50C1261D-4F67-4B3F-A63B-80A6D9EEBB3D}"/>
              </a:ext>
            </a:extLst>
          </p:cNvPr>
          <p:cNvCxnSpPr/>
          <p:nvPr/>
        </p:nvCxnSpPr>
        <p:spPr bwMode="auto">
          <a:xfrm>
            <a:off x="5937579" y="1745096"/>
            <a:ext cx="214212" cy="0"/>
          </a:xfrm>
          <a:prstGeom prst="line">
            <a:avLst/>
          </a:prstGeom>
          <a:noFill/>
          <a:ln w="19050" cap="flat" cmpd="sng" algn="ctr">
            <a:solidFill>
              <a:schemeClr val="accent2"/>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xmlns="" id="{1C748984-8568-4C58-8F3C-1716D276135A}"/>
              </a:ext>
            </a:extLst>
          </p:cNvPr>
          <p:cNvCxnSpPr/>
          <p:nvPr/>
        </p:nvCxnSpPr>
        <p:spPr bwMode="auto">
          <a:xfrm>
            <a:off x="5937579" y="1882191"/>
            <a:ext cx="214212" cy="0"/>
          </a:xfrm>
          <a:prstGeom prst="line">
            <a:avLst/>
          </a:prstGeom>
          <a:noFill/>
          <a:ln w="19050" cap="flat" cmpd="sng" algn="ctr">
            <a:solidFill>
              <a:schemeClr val="accent3"/>
            </a:solidFill>
            <a:prstDash val="solid"/>
            <a:round/>
            <a:headEnd type="none" w="med" len="med"/>
            <a:tailEnd type="none" w="med" len="med"/>
          </a:ln>
          <a:effectLst/>
        </p:spPr>
      </p:cxnSp>
      <p:sp>
        <p:nvSpPr>
          <p:cNvPr id="136" name="TextBox 135">
            <a:extLst>
              <a:ext uri="{FF2B5EF4-FFF2-40B4-BE49-F238E27FC236}">
                <a16:creationId xmlns:a16="http://schemas.microsoft.com/office/drawing/2014/main" xmlns="" id="{637A59A1-E0C4-49B7-BDBD-C7C33D2E7CF9}"/>
              </a:ext>
            </a:extLst>
          </p:cNvPr>
          <p:cNvSpPr txBox="1"/>
          <p:nvPr/>
        </p:nvSpPr>
        <p:spPr bwMode="auto">
          <a:xfrm>
            <a:off x="7224746" y="1478064"/>
            <a:ext cx="1898703" cy="553998"/>
          </a:xfrm>
          <a:prstGeom prst="rect">
            <a:avLst/>
          </a:prstGeom>
          <a:noFill/>
          <a:ln>
            <a:noFill/>
          </a:ln>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Median PFS, </a:t>
            </a: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mo </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(95% </a:t>
            </a: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CI)</a:t>
            </a:r>
            <a:r>
              <a:rPr lang="en-US" sz="1000" dirty="0">
                <a:solidFill>
                  <a:srgbClr val="000000"/>
                </a:solidFill>
                <a:latin typeface="Arial" panose="020B0604020202020204" pitchFamily="34" charset="0"/>
                <a:cs typeface="Arial" panose="020B0604020202020204" pitchFamily="34" charset="0"/>
              </a:rPr>
              <a:t> </a:t>
            </a:r>
            <a:r>
              <a:rPr lang="en-US" sz="1000" b="0" dirty="0" smtClean="0">
                <a:solidFill>
                  <a:srgbClr val="000000"/>
                </a:solidFill>
                <a:latin typeface="Arial" panose="020B0604020202020204" pitchFamily="34" charset="0"/>
                <a:cs typeface="Arial" panose="020B0604020202020204" pitchFamily="34" charset="0"/>
              </a:rPr>
              <a:t>39.4</a:t>
            </a: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(22.9-NE)</a:t>
            </a:r>
          </a:p>
          <a:p>
            <a:pPr lvl="0" algn="ctr">
              <a:spcBef>
                <a:spcPts val="0"/>
              </a:spcBef>
              <a:defRPr/>
            </a:pPr>
            <a:r>
              <a:rPr lang="en-US" sz="1000" b="0" dirty="0">
                <a:solidFill>
                  <a:srgbClr val="000000"/>
                </a:solidFill>
                <a:latin typeface="Arial" panose="020B0604020202020204" pitchFamily="34" charset="0"/>
                <a:cs typeface="Arial" panose="020B0604020202020204" pitchFamily="34" charset="0"/>
              </a:rPr>
              <a:t>14.1 (11.4-16.7)</a:t>
            </a:r>
          </a:p>
        </p:txBody>
      </p:sp>
      <p:sp>
        <p:nvSpPr>
          <p:cNvPr id="137" name="TextBox 136">
            <a:extLst>
              <a:ext uri="{FF2B5EF4-FFF2-40B4-BE49-F238E27FC236}">
                <a16:creationId xmlns:a16="http://schemas.microsoft.com/office/drawing/2014/main" xmlns="" id="{3C1BF2AC-8BA2-47AA-BFAD-A97C90E1AF39}"/>
              </a:ext>
            </a:extLst>
          </p:cNvPr>
          <p:cNvSpPr txBox="1"/>
          <p:nvPr/>
        </p:nvSpPr>
        <p:spPr bwMode="auto">
          <a:xfrm>
            <a:off x="6362407" y="1477277"/>
            <a:ext cx="1190757" cy="553998"/>
          </a:xfrm>
          <a:prstGeom prst="rect">
            <a:avLst/>
          </a:prstGeom>
          <a:noFill/>
          <a:ln>
            <a:noFill/>
          </a:ln>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Patients</a:t>
            </a: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n</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178</a:t>
            </a:r>
          </a:p>
          <a:p>
            <a:pPr marL="0" marR="0" lvl="0" indent="0" algn="ctr" defTabSz="914400" rtl="0" eaLnBrk="0" fontAlgn="base" latinLnBrk="0" hangingPunct="0">
              <a:lnSpc>
                <a:spcPct val="100000"/>
              </a:lnSpc>
              <a:spcBef>
                <a:spcPts val="0"/>
              </a:spcBef>
              <a:spcAft>
                <a:spcPct val="0"/>
              </a:spcAft>
              <a:buClrTx/>
              <a:buSzTx/>
              <a:buFontTx/>
              <a:buNone/>
              <a:tabLst/>
              <a:defRPr/>
            </a:pPr>
            <a:r>
              <a:rPr lang="en-US" sz="1000" b="0" dirty="0">
                <a:solidFill>
                  <a:srgbClr val="000000"/>
                </a:solidFill>
                <a:latin typeface="Arial" panose="020B0604020202020204" pitchFamily="34" charset="0"/>
                <a:cs typeface="Arial" panose="020B0604020202020204" pitchFamily="34" charset="0"/>
              </a:rPr>
              <a:t>180</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138" name="Table 137"/>
          <p:cNvGraphicFramePr>
            <a:graphicFrameLocks noGrp="1"/>
          </p:cNvGraphicFramePr>
          <p:nvPr>
            <p:extLst>
              <p:ext uri="{D42A27DB-BD31-4B8C-83A1-F6EECF244321}">
                <p14:modId xmlns:p14="http://schemas.microsoft.com/office/powerpoint/2010/main" val="2550475679"/>
              </p:ext>
            </p:extLst>
          </p:nvPr>
        </p:nvGraphicFramePr>
        <p:xfrm>
          <a:off x="3101109" y="4395400"/>
          <a:ext cx="1716157" cy="487680"/>
        </p:xfrm>
        <a:graphic>
          <a:graphicData uri="http://schemas.openxmlformats.org/drawingml/2006/table">
            <a:tbl>
              <a:tblPr firstRow="1" bandRow="1">
                <a:tableStyleId>{5C22544A-7EE6-4342-B048-85BDC9FD1C3A}</a:tableStyleId>
              </a:tblPr>
              <a:tblGrid>
                <a:gridCol w="1716157"/>
              </a:tblGrid>
              <a:tr h="162560">
                <a:tc>
                  <a:txBody>
                    <a:bodyPr/>
                    <a:lstStyle/>
                    <a:p>
                      <a:pPr algn="r"/>
                      <a:r>
                        <a:rPr lang="en-US" sz="1000" b="1" dirty="0" smtClean="0">
                          <a:solidFill>
                            <a:sysClr val="windowText" lastClr="000000"/>
                          </a:solidFill>
                        </a:rPr>
                        <a:t>No. at Risk </a:t>
                      </a:r>
                      <a:endParaRPr lang="en-US" sz="1000" b="1" dirty="0">
                        <a:solidFill>
                          <a:sysClr val="windowText" lastClr="000000"/>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62560">
                <a:tc>
                  <a:txBody>
                    <a:bodyPr/>
                    <a:lstStyle/>
                    <a:p>
                      <a:pPr algn="r"/>
                      <a:r>
                        <a:rPr lang="en-US" sz="1000" b="1" dirty="0" smtClean="0">
                          <a:solidFill>
                            <a:sysClr val="windowText" lastClr="000000"/>
                          </a:solidFill>
                        </a:rPr>
                        <a:t>R</a:t>
                      </a:r>
                      <a:r>
                        <a:rPr lang="en-US" sz="1000" b="1" baseline="30000" dirty="0" smtClean="0">
                          <a:solidFill>
                            <a:sysClr val="windowText" lastClr="000000"/>
                          </a:solidFill>
                        </a:rPr>
                        <a:t>2</a:t>
                      </a:r>
                      <a:endParaRPr lang="en-US" sz="1000" b="1" baseline="30000" dirty="0">
                        <a:solidFill>
                          <a:sysClr val="windowText" lastClr="000000"/>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62560">
                <a:tc>
                  <a:txBody>
                    <a:bodyPr/>
                    <a:lstStyle/>
                    <a:p>
                      <a:pPr algn="r"/>
                      <a:r>
                        <a:rPr lang="en-US" sz="1000" b="1" dirty="0" smtClean="0">
                          <a:solidFill>
                            <a:sysClr val="windowText" lastClr="000000"/>
                          </a:solidFill>
                        </a:rPr>
                        <a:t>Rituximab</a:t>
                      </a:r>
                      <a:r>
                        <a:rPr lang="en-US" sz="1000" b="1" baseline="0" dirty="0" smtClean="0">
                          <a:solidFill>
                            <a:sysClr val="windowText" lastClr="000000"/>
                          </a:solidFill>
                        </a:rPr>
                        <a:t> + placebo</a:t>
                      </a:r>
                      <a:endParaRPr lang="en-US" sz="1000" b="1" dirty="0">
                        <a:solidFill>
                          <a:sysClr val="windowText" lastClr="000000"/>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54523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0625" y="1341435"/>
            <a:ext cx="4593772" cy="4830763"/>
          </a:xfrm>
        </p:spPr>
        <p:txBody>
          <a:bodyPr>
            <a:noAutofit/>
          </a:bodyPr>
          <a:lstStyle/>
          <a:p>
            <a:r>
              <a:rPr lang="en-US" sz="1600" dirty="0"/>
              <a:t>Similar efficacy results between R</a:t>
            </a:r>
            <a:r>
              <a:rPr lang="en-US" sz="1600" baseline="30000" dirty="0"/>
              <a:t>2</a:t>
            </a:r>
            <a:r>
              <a:rPr lang="en-US" sz="1600" dirty="0"/>
              <a:t> and </a:t>
            </a:r>
            <a:r>
              <a:rPr lang="en-US" sz="1600" dirty="0" smtClean="0"/>
              <a:t/>
            </a:r>
            <a:br>
              <a:rPr lang="en-US" sz="1600" dirty="0" smtClean="0"/>
            </a:br>
            <a:r>
              <a:rPr lang="en-US" sz="1600" dirty="0" smtClean="0"/>
              <a:t>R-chemo (based </a:t>
            </a:r>
            <a:r>
              <a:rPr lang="en-US" sz="1600" dirty="0"/>
              <a:t>on PFS and mature CR </a:t>
            </a:r>
            <a:r>
              <a:rPr lang="en-US" sz="1600" dirty="0" smtClean="0"/>
              <a:t>data </a:t>
            </a:r>
            <a:r>
              <a:rPr lang="en-US" sz="1600" dirty="0"/>
              <a:t>at 120 </a:t>
            </a:r>
            <a:r>
              <a:rPr lang="en-US" sz="1600" dirty="0" smtClean="0"/>
              <a:t>weeks)</a:t>
            </a:r>
            <a:r>
              <a:rPr lang="en-US" sz="1600" baseline="30000" dirty="0" smtClean="0"/>
              <a:t>1</a:t>
            </a:r>
            <a:endParaRPr lang="en-US" sz="1600" dirty="0"/>
          </a:p>
          <a:p>
            <a:r>
              <a:rPr lang="en-US" sz="1600" dirty="0" smtClean="0"/>
              <a:t>Safety </a:t>
            </a:r>
            <a:r>
              <a:rPr lang="en-US" sz="1600" dirty="0"/>
              <a:t>differences between treatment arms</a:t>
            </a:r>
          </a:p>
          <a:p>
            <a:pPr lvl="1"/>
            <a:r>
              <a:rPr lang="en-US" sz="1600" b="1" dirty="0"/>
              <a:t>R-chemo: </a:t>
            </a:r>
            <a:r>
              <a:rPr lang="en-US" sz="1600" dirty="0" smtClean="0"/>
              <a:t>more </a:t>
            </a:r>
            <a:r>
              <a:rPr lang="en-US" sz="1600" dirty="0"/>
              <a:t>frequent neutropenia, FN, growth factor usage, nausea, vomiting, neuropathy, alopecia</a:t>
            </a:r>
          </a:p>
          <a:p>
            <a:pPr lvl="1"/>
            <a:r>
              <a:rPr lang="en-US" sz="1600" b="1" dirty="0"/>
              <a:t>R</a:t>
            </a:r>
            <a:r>
              <a:rPr lang="en-US" sz="1600" b="1" baseline="30000" dirty="0"/>
              <a:t>2</a:t>
            </a:r>
            <a:r>
              <a:rPr lang="en-US" sz="1600" b="1" dirty="0"/>
              <a:t>: </a:t>
            </a:r>
            <a:r>
              <a:rPr lang="en-US" sz="1600" dirty="0" smtClean="0"/>
              <a:t>more </a:t>
            </a:r>
            <a:r>
              <a:rPr lang="en-US" sz="1600" dirty="0"/>
              <a:t>frequent cutaneous reactions, tumor flare, </a:t>
            </a:r>
            <a:r>
              <a:rPr lang="en-US" sz="1600" dirty="0" smtClean="0"/>
              <a:t>diarrhea</a:t>
            </a:r>
            <a:endParaRPr lang="en-US" sz="1600" dirty="0"/>
          </a:p>
          <a:p>
            <a:r>
              <a:rPr lang="en-US" sz="1600" b="1" dirty="0" smtClean="0"/>
              <a:t>Ultimately, R</a:t>
            </a:r>
            <a:r>
              <a:rPr lang="en-US" sz="1600" b="1" baseline="30000" dirty="0" smtClean="0"/>
              <a:t>2</a:t>
            </a:r>
            <a:r>
              <a:rPr lang="en-US" sz="1600" b="1" dirty="0" smtClean="0"/>
              <a:t> </a:t>
            </a:r>
            <a:r>
              <a:rPr lang="en-US" sz="1600" b="1" dirty="0"/>
              <a:t>is a potential first-line option in patients with FL requiring treatment</a:t>
            </a:r>
          </a:p>
          <a:p>
            <a:endParaRPr lang="en-US" sz="1600" dirty="0"/>
          </a:p>
        </p:txBody>
      </p:sp>
      <p:sp>
        <p:nvSpPr>
          <p:cNvPr id="2" name="Title 1"/>
          <p:cNvSpPr>
            <a:spLocks noGrp="1"/>
          </p:cNvSpPr>
          <p:nvPr>
            <p:ph type="title"/>
          </p:nvPr>
        </p:nvSpPr>
        <p:spPr/>
        <p:txBody>
          <a:bodyPr/>
          <a:lstStyle/>
          <a:p>
            <a:r>
              <a:rPr lang="en-US" dirty="0" smtClean="0"/>
              <a:t>Chemo-Sparing Options in Newly Diagnosed FL:</a:t>
            </a:r>
            <a:br>
              <a:rPr lang="en-US" dirty="0" smtClean="0"/>
            </a:br>
            <a:r>
              <a:rPr lang="en-US" dirty="0" smtClean="0"/>
              <a:t>R</a:t>
            </a:r>
            <a:r>
              <a:rPr lang="en-US" baseline="30000" dirty="0" smtClean="0"/>
              <a:t>2</a:t>
            </a:r>
            <a:r>
              <a:rPr lang="en-US" dirty="0" smtClean="0"/>
              <a:t> and the RELEVANCE Study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22300704"/>
              </p:ext>
            </p:extLst>
          </p:nvPr>
        </p:nvGraphicFramePr>
        <p:xfrm>
          <a:off x="4581527" y="1349712"/>
          <a:ext cx="4400550" cy="1828800"/>
        </p:xfrm>
        <a:graphic>
          <a:graphicData uri="http://schemas.openxmlformats.org/drawingml/2006/table">
            <a:tbl>
              <a:tblPr firstRow="1" bandRow="1">
                <a:tableStyleId>{5C22544A-7EE6-4342-B048-85BDC9FD1C3A}</a:tableStyleId>
              </a:tblPr>
              <a:tblGrid>
                <a:gridCol w="1432700"/>
                <a:gridCol w="1416306"/>
                <a:gridCol w="1551544"/>
              </a:tblGrid>
              <a:tr h="365760">
                <a:tc>
                  <a:txBody>
                    <a:bodyPr/>
                    <a:lstStyle/>
                    <a:p>
                      <a:endParaRPr lang="en-US" sz="1400" dirty="0"/>
                    </a:p>
                  </a:txBody>
                  <a:tcPr marT="60960" marB="60960" anchor="ctr"/>
                </a:tc>
                <a:tc>
                  <a:txBody>
                    <a:bodyPr/>
                    <a:lstStyle/>
                    <a:p>
                      <a:pPr algn="ctr"/>
                      <a:r>
                        <a:rPr lang="en-US" sz="1400" dirty="0" smtClean="0"/>
                        <a:t>R</a:t>
                      </a:r>
                      <a:r>
                        <a:rPr lang="en-US" sz="1400" baseline="30000" dirty="0" smtClean="0"/>
                        <a:t>2</a:t>
                      </a:r>
                      <a:r>
                        <a:rPr lang="en-US" sz="1400" dirty="0" smtClean="0"/>
                        <a:t> </a:t>
                      </a:r>
                    </a:p>
                    <a:p>
                      <a:pPr algn="ctr"/>
                      <a:r>
                        <a:rPr lang="en-US" sz="1400" baseline="0" dirty="0" smtClean="0"/>
                        <a:t> </a:t>
                      </a:r>
                      <a:r>
                        <a:rPr lang="en-US" sz="1400" dirty="0" smtClean="0"/>
                        <a:t>(n = 513)</a:t>
                      </a:r>
                      <a:endParaRPr lang="en-US" sz="1400" dirty="0"/>
                    </a:p>
                  </a:txBody>
                  <a:tcPr marT="60960" marB="60960" anchor="ctr"/>
                </a:tc>
                <a:tc>
                  <a:txBody>
                    <a:bodyPr/>
                    <a:lstStyle/>
                    <a:p>
                      <a:pPr algn="ctr"/>
                      <a:r>
                        <a:rPr lang="en-US" sz="1400" dirty="0" smtClean="0"/>
                        <a:t>R-Chemo</a:t>
                      </a:r>
                      <a:r>
                        <a:rPr lang="en-US" sz="1400" baseline="0" dirty="0" smtClean="0"/>
                        <a:t> </a:t>
                      </a:r>
                      <a:br>
                        <a:rPr lang="en-US" sz="1400" baseline="0" dirty="0" smtClean="0"/>
                      </a:br>
                      <a:r>
                        <a:rPr lang="en-US" sz="1400" baseline="0" dirty="0" smtClean="0"/>
                        <a:t>(n = 517)</a:t>
                      </a:r>
                    </a:p>
                  </a:txBody>
                  <a:tcPr marT="60960" marB="60960" anchor="ctr"/>
                </a:tc>
              </a:tr>
              <a:tr h="365760">
                <a:tc>
                  <a:txBody>
                    <a:bodyPr/>
                    <a:lstStyle/>
                    <a:p>
                      <a:r>
                        <a:rPr lang="en-US" sz="1400" dirty="0" smtClean="0"/>
                        <a:t>Events, n (%)</a:t>
                      </a:r>
                      <a:endParaRPr lang="en-US" sz="1400" b="1" dirty="0"/>
                    </a:p>
                  </a:txBody>
                  <a:tcPr marT="60960" marB="60960" anchor="ctr"/>
                </a:tc>
                <a:tc>
                  <a:txBody>
                    <a:bodyPr/>
                    <a:lstStyle/>
                    <a:p>
                      <a:pPr algn="ctr"/>
                      <a:r>
                        <a:rPr lang="en-US" sz="1400" dirty="0" smtClean="0"/>
                        <a:t>119 (23)</a:t>
                      </a:r>
                      <a:endParaRPr lang="en-US" sz="1400" dirty="0"/>
                    </a:p>
                  </a:txBody>
                  <a:tcPr marT="60960" marB="60960" anchor="ctr"/>
                </a:tc>
                <a:tc>
                  <a:txBody>
                    <a:bodyPr/>
                    <a:lstStyle/>
                    <a:p>
                      <a:pPr algn="ctr"/>
                      <a:r>
                        <a:rPr lang="en-US" sz="1400" dirty="0" smtClean="0"/>
                        <a:t>111 (21)</a:t>
                      </a:r>
                      <a:endParaRPr lang="en-US" sz="1400" dirty="0"/>
                    </a:p>
                  </a:txBody>
                  <a:tcPr marT="60960" marB="60960" anchor="ctr"/>
                </a:tc>
              </a:tr>
              <a:tr h="365760">
                <a:tc>
                  <a:txBody>
                    <a:bodyPr/>
                    <a:lstStyle/>
                    <a:p>
                      <a:r>
                        <a:rPr lang="en-US" sz="1400" dirty="0" smtClean="0"/>
                        <a:t>3-y PFS (95% CI)</a:t>
                      </a:r>
                      <a:endParaRPr lang="en-US" sz="1400" b="1" dirty="0" smtClean="0"/>
                    </a:p>
                  </a:txBody>
                  <a:tcPr marT="60960" marB="60960" anchor="ctr"/>
                </a:tc>
                <a:tc>
                  <a:txBody>
                    <a:bodyPr/>
                    <a:lstStyle/>
                    <a:p>
                      <a:pPr algn="ctr"/>
                      <a:r>
                        <a:rPr lang="en-US" sz="1400" dirty="0" smtClean="0"/>
                        <a:t>77% (72-80)</a:t>
                      </a:r>
                      <a:endParaRPr lang="en-US" sz="1400" dirty="0"/>
                    </a:p>
                  </a:txBody>
                  <a:tcPr marT="60960" marB="60960" anchor="ctr"/>
                </a:tc>
                <a:tc>
                  <a:txBody>
                    <a:bodyPr/>
                    <a:lstStyle/>
                    <a:p>
                      <a:pPr algn="ctr"/>
                      <a:r>
                        <a:rPr lang="en-US" sz="1400" dirty="0" smtClean="0"/>
                        <a:t>78% (74-82)</a:t>
                      </a:r>
                      <a:endParaRPr lang="en-US" sz="1400" dirty="0"/>
                    </a:p>
                  </a:txBody>
                  <a:tcPr marT="60960" marB="60960" anchor="ctr"/>
                </a:tc>
              </a:tr>
              <a:tr h="365760">
                <a:tc>
                  <a:txBody>
                    <a:bodyPr/>
                    <a:lstStyle/>
                    <a:p>
                      <a:r>
                        <a:rPr lang="en-US" sz="1400" dirty="0" smtClean="0"/>
                        <a:t>HR (95% CI);</a:t>
                      </a:r>
                      <a:r>
                        <a:rPr lang="en-US" sz="1400" baseline="0" dirty="0" smtClean="0"/>
                        <a:t> P</a:t>
                      </a:r>
                      <a:endParaRPr lang="en-US" sz="1400" b="1" i="1" dirty="0" smtClean="0"/>
                    </a:p>
                  </a:txBody>
                  <a:tcPr marT="60960" marB="60960" anchor="ctr"/>
                </a:tc>
                <a:tc gridSpan="2">
                  <a:txBody>
                    <a:bodyPr/>
                    <a:lstStyle/>
                    <a:p>
                      <a:pPr algn="ctr"/>
                      <a:r>
                        <a:rPr lang="en-US" sz="1400" dirty="0" smtClean="0"/>
                        <a:t>1.10 (0.85-1.43);</a:t>
                      </a:r>
                      <a:r>
                        <a:rPr lang="en-US" sz="1400" baseline="0" dirty="0" smtClean="0"/>
                        <a:t> </a:t>
                      </a:r>
                      <a:r>
                        <a:rPr lang="en-US" sz="1400" dirty="0" smtClean="0"/>
                        <a:t>0.48</a:t>
                      </a:r>
                      <a:endParaRPr lang="en-US" sz="1400" dirty="0"/>
                    </a:p>
                  </a:txBody>
                  <a:tcPr marT="60960" marB="60960" anchor="ctr"/>
                </a:tc>
                <a:tc hMerge="1">
                  <a:txBody>
                    <a:bodyPr/>
                    <a:lstStyle/>
                    <a:p>
                      <a:endParaRPr lang="en-US" dirty="0"/>
                    </a:p>
                  </a:txBody>
                  <a:tcPr/>
                </a:tc>
              </a:tr>
            </a:tbl>
          </a:graphicData>
        </a:graphic>
      </p:graphicFrame>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111" b="8515"/>
          <a:stretch/>
        </p:blipFill>
        <p:spPr bwMode="auto">
          <a:xfrm>
            <a:off x="5448301" y="3243715"/>
            <a:ext cx="2503897" cy="329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Footer Placeholder 29"/>
          <p:cNvSpPr>
            <a:spLocks noGrp="1"/>
          </p:cNvSpPr>
          <p:nvPr>
            <p:ph type="ftr" sz="quarter" idx="13"/>
          </p:nvPr>
        </p:nvSpPr>
        <p:spPr>
          <a:xfrm>
            <a:off x="183941" y="6387726"/>
            <a:ext cx="7772400" cy="323849"/>
          </a:xfrm>
        </p:spPr>
        <p:txBody>
          <a:bodyPr/>
          <a:lstStyle/>
          <a:p>
            <a:r>
              <a:rPr lang="en-US" dirty="0" smtClean="0">
                <a:solidFill>
                  <a:srgbClr val="000000"/>
                </a:solidFill>
              </a:rPr>
              <a:t>1. </a:t>
            </a:r>
            <a:r>
              <a:rPr lang="en-US" dirty="0" err="1" smtClean="0">
                <a:solidFill>
                  <a:srgbClr val="000000"/>
                </a:solidFill>
              </a:rPr>
              <a:t>Morschhauser</a:t>
            </a:r>
            <a:r>
              <a:rPr lang="en-US" dirty="0" smtClean="0">
                <a:solidFill>
                  <a:srgbClr val="000000"/>
                </a:solidFill>
              </a:rPr>
              <a:t> F et al. </a:t>
            </a:r>
            <a:r>
              <a:rPr lang="en-US" i="1" dirty="0" smtClean="0">
                <a:solidFill>
                  <a:srgbClr val="000000"/>
                </a:solidFill>
              </a:rPr>
              <a:t>N </a:t>
            </a:r>
            <a:r>
              <a:rPr lang="en-US" i="1" dirty="0" err="1" smtClean="0">
                <a:solidFill>
                  <a:srgbClr val="000000"/>
                </a:solidFill>
              </a:rPr>
              <a:t>Engl</a:t>
            </a:r>
            <a:r>
              <a:rPr lang="en-US" i="1" dirty="0" smtClean="0">
                <a:solidFill>
                  <a:srgbClr val="000000"/>
                </a:solidFill>
              </a:rPr>
              <a:t> J Med</a:t>
            </a:r>
            <a:r>
              <a:rPr lang="en-US" dirty="0" smtClean="0">
                <a:solidFill>
                  <a:srgbClr val="000000"/>
                </a:solidFill>
              </a:rPr>
              <a:t>. 2018;379:934-947.</a:t>
            </a:r>
            <a:endParaRPr lang="en-US" dirty="0">
              <a:solidFill>
                <a:srgbClr val="000000"/>
              </a:solidFill>
            </a:endParaRPr>
          </a:p>
        </p:txBody>
      </p:sp>
    </p:spTree>
    <p:extLst>
      <p:ext uri="{BB962C8B-B14F-4D97-AF65-F5344CB8AC3E}">
        <p14:creationId xmlns:p14="http://schemas.microsoft.com/office/powerpoint/2010/main" val="2585887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b="1" dirty="0" smtClean="0"/>
              <a:t>Duvelisib</a:t>
            </a:r>
            <a:r>
              <a:rPr lang="en-US" sz="2000" b="1" baseline="30000" dirty="0" smtClean="0"/>
              <a:t>1</a:t>
            </a:r>
            <a:endParaRPr lang="en-US" sz="2000" b="1" dirty="0" smtClean="0"/>
          </a:p>
          <a:p>
            <a:r>
              <a:rPr lang="en-US" sz="2000" dirty="0" smtClean="0"/>
              <a:t>Based on results of the phase 3 DYNAMO study, duvelisib was recently FDA approved for use in R/R FL after ≥2 prior therapies</a:t>
            </a:r>
            <a:br>
              <a:rPr lang="en-US" sz="2000" dirty="0" smtClean="0"/>
            </a:br>
            <a:endParaRPr lang="en-US" sz="2000" dirty="0" smtClean="0"/>
          </a:p>
          <a:p>
            <a:pPr marL="0" indent="0">
              <a:buNone/>
            </a:pPr>
            <a:r>
              <a:rPr lang="en-US" sz="2000" b="1" dirty="0" smtClean="0"/>
              <a:t>Copanlisib</a:t>
            </a:r>
            <a:r>
              <a:rPr lang="en-US" sz="2000" b="1" baseline="30000" dirty="0" smtClean="0"/>
              <a:t>2</a:t>
            </a:r>
            <a:endParaRPr lang="en-US" sz="2000" b="1" dirty="0" smtClean="0"/>
          </a:p>
          <a:p>
            <a:r>
              <a:rPr lang="en-US" sz="2000" dirty="0" smtClean="0"/>
              <a:t>Intravenously administered PI3K agent tested in CHRONOS-1 trial </a:t>
            </a:r>
          </a:p>
          <a:p>
            <a:r>
              <a:rPr lang="en-US" sz="2000" dirty="0" smtClean="0"/>
              <a:t>FDA approved for R/R FL after ≥2 prior therapies</a:t>
            </a:r>
          </a:p>
          <a:p>
            <a:endParaRPr lang="en-US" sz="2000" dirty="0"/>
          </a:p>
        </p:txBody>
      </p:sp>
      <p:sp>
        <p:nvSpPr>
          <p:cNvPr id="2" name="Title 1"/>
          <p:cNvSpPr>
            <a:spLocks noGrp="1"/>
          </p:cNvSpPr>
          <p:nvPr>
            <p:ph type="title"/>
          </p:nvPr>
        </p:nvSpPr>
        <p:spPr/>
        <p:txBody>
          <a:bodyPr>
            <a:noAutofit/>
          </a:bodyPr>
          <a:lstStyle/>
          <a:p>
            <a:r>
              <a:rPr lang="en-US" noProof="0" dirty="0" smtClean="0"/>
              <a:t>PI3K Inhibitors in Relapsed/Refractory FL</a:t>
            </a:r>
            <a:endParaRPr lang="en-US" noProof="0" dirty="0"/>
          </a:p>
        </p:txBody>
      </p:sp>
      <p:sp>
        <p:nvSpPr>
          <p:cNvPr id="4" name="Footer Placeholder 3"/>
          <p:cNvSpPr>
            <a:spLocks noGrp="1"/>
          </p:cNvSpPr>
          <p:nvPr>
            <p:ph type="ftr" sz="quarter" idx="13"/>
          </p:nvPr>
        </p:nvSpPr>
        <p:spPr>
          <a:xfrm>
            <a:off x="183941" y="6394856"/>
            <a:ext cx="7772400" cy="323849"/>
          </a:xfrm>
        </p:spPr>
        <p:txBody>
          <a:bodyPr/>
          <a:lstStyle/>
          <a:p>
            <a:r>
              <a:rPr lang="en-US" dirty="0" smtClean="0">
                <a:solidFill>
                  <a:srgbClr val="000000"/>
                </a:solidFill>
              </a:rPr>
              <a:t>1. </a:t>
            </a:r>
            <a:r>
              <a:rPr lang="en-US" dirty="0" err="1" smtClean="0">
                <a:solidFill>
                  <a:srgbClr val="000000"/>
                </a:solidFill>
              </a:rPr>
              <a:t>Flinn</a:t>
            </a:r>
            <a:r>
              <a:rPr lang="en-US" dirty="0" smtClean="0">
                <a:solidFill>
                  <a:srgbClr val="000000"/>
                </a:solidFill>
              </a:rPr>
              <a:t> I et al. ASH 2017. Abstract 493. 2. </a:t>
            </a:r>
            <a:r>
              <a:rPr lang="en-US" dirty="0" err="1" smtClean="0">
                <a:solidFill>
                  <a:srgbClr val="000000"/>
                </a:solidFill>
              </a:rPr>
              <a:t>Dreyling</a:t>
            </a:r>
            <a:r>
              <a:rPr lang="en-US" dirty="0" smtClean="0">
                <a:solidFill>
                  <a:srgbClr val="000000"/>
                </a:solidFill>
              </a:rPr>
              <a:t> M et al. </a:t>
            </a:r>
            <a:r>
              <a:rPr lang="en-US" i="1" dirty="0" smtClean="0">
                <a:solidFill>
                  <a:srgbClr val="000000"/>
                </a:solidFill>
              </a:rPr>
              <a:t>J </a:t>
            </a:r>
            <a:r>
              <a:rPr lang="en-US" i="1" dirty="0" err="1" smtClean="0">
                <a:solidFill>
                  <a:srgbClr val="000000"/>
                </a:solidFill>
              </a:rPr>
              <a:t>Clin</a:t>
            </a:r>
            <a:r>
              <a:rPr lang="en-US" i="1" dirty="0" smtClean="0">
                <a:solidFill>
                  <a:srgbClr val="000000"/>
                </a:solidFill>
              </a:rPr>
              <a:t> </a:t>
            </a:r>
            <a:r>
              <a:rPr lang="en-US" i="1" dirty="0" err="1" smtClean="0">
                <a:solidFill>
                  <a:srgbClr val="000000"/>
                </a:solidFill>
              </a:rPr>
              <a:t>Oncol</a:t>
            </a:r>
            <a:r>
              <a:rPr lang="en-US" dirty="0" smtClean="0">
                <a:solidFill>
                  <a:srgbClr val="000000"/>
                </a:solidFill>
              </a:rPr>
              <a:t>. 2017;35:3898-3905.</a:t>
            </a:r>
            <a:endParaRPr lang="en-US" dirty="0">
              <a:solidFill>
                <a:srgbClr val="000000"/>
              </a:solidFill>
            </a:endParaRPr>
          </a:p>
        </p:txBody>
      </p:sp>
    </p:spTree>
    <p:extLst>
      <p:ext uri="{BB962C8B-B14F-4D97-AF65-F5344CB8AC3E}">
        <p14:creationId xmlns:p14="http://schemas.microsoft.com/office/powerpoint/2010/main" val="2383373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noProof="0" dirty="0" smtClean="0"/>
              <a:t>Evidence From CHRONOS-1 Led to FDA Approval</a:t>
            </a:r>
            <a:br>
              <a:rPr lang="en-US" noProof="0" dirty="0" smtClean="0"/>
            </a:br>
            <a:r>
              <a:rPr lang="en-US" noProof="0" dirty="0" smtClean="0"/>
              <a:t>of Copanlisib in R/R FL</a:t>
            </a:r>
            <a:r>
              <a:rPr lang="en-US" baseline="30000" noProof="0" dirty="0" smtClean="0"/>
              <a:t>1</a:t>
            </a:r>
            <a:endParaRPr lang="en-US" noProof="0" dirty="0"/>
          </a:p>
        </p:txBody>
      </p:sp>
      <p:sp>
        <p:nvSpPr>
          <p:cNvPr id="8" name="TextBox 7"/>
          <p:cNvSpPr txBox="1"/>
          <p:nvPr/>
        </p:nvSpPr>
        <p:spPr>
          <a:xfrm>
            <a:off x="247650" y="1334686"/>
            <a:ext cx="8563948" cy="830997"/>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fontAlgn="base">
              <a:spcAft>
                <a:spcPct val="0"/>
              </a:spcAft>
              <a:buClr>
                <a:schemeClr val="bg1"/>
              </a:buClr>
            </a:pPr>
            <a:r>
              <a:rPr lang="en-US" sz="1600" b="1" dirty="0">
                <a:solidFill>
                  <a:schemeClr val="bg1"/>
                </a:solidFill>
                <a:cs typeface="Arial" panose="020B0604020202020204" pitchFamily="34" charset="0"/>
              </a:rPr>
              <a:t>Phase 2 study</a:t>
            </a:r>
          </a:p>
          <a:p>
            <a:pPr marL="285750" lvl="0" indent="-285750" fontAlgn="base">
              <a:spcAft>
                <a:spcPct val="0"/>
              </a:spcAft>
              <a:buClr>
                <a:schemeClr val="bg1"/>
              </a:buClr>
              <a:buFont typeface="Arial" panose="020B0604020202020204" pitchFamily="34" charset="0"/>
              <a:buChar char="•"/>
            </a:pPr>
            <a:r>
              <a:rPr lang="en-US" sz="1600" b="1" dirty="0">
                <a:solidFill>
                  <a:schemeClr val="bg1"/>
                </a:solidFill>
                <a:cs typeface="Arial" panose="020B0604020202020204" pitchFamily="34" charset="0"/>
              </a:rPr>
              <a:t>142 patients with relapsed or refractory indolent lymphoma after ≥2 lines of </a:t>
            </a:r>
            <a:r>
              <a:rPr lang="en-US" sz="1600" b="1" dirty="0" smtClean="0">
                <a:solidFill>
                  <a:schemeClr val="bg1"/>
                </a:solidFill>
                <a:cs typeface="Arial" panose="020B0604020202020204" pitchFamily="34" charset="0"/>
              </a:rPr>
              <a:t>therapy</a:t>
            </a:r>
          </a:p>
          <a:p>
            <a:pPr marL="285750" lvl="0" indent="-285750" fontAlgn="base">
              <a:spcAft>
                <a:spcPct val="0"/>
              </a:spcAft>
              <a:buClr>
                <a:schemeClr val="bg1"/>
              </a:buClr>
              <a:buFont typeface="Arial" panose="020B0604020202020204" pitchFamily="34" charset="0"/>
              <a:buChar char="•"/>
            </a:pPr>
            <a:r>
              <a:rPr lang="en-US" sz="1600" b="1" dirty="0" smtClean="0">
                <a:solidFill>
                  <a:prstClr val="white"/>
                </a:solidFill>
              </a:rPr>
              <a:t>Copanlisib </a:t>
            </a:r>
            <a:r>
              <a:rPr lang="en-US" sz="1600" b="1" dirty="0">
                <a:solidFill>
                  <a:prstClr val="white"/>
                </a:solidFill>
              </a:rPr>
              <a:t>60 mg </a:t>
            </a:r>
            <a:r>
              <a:rPr lang="en-US" sz="1600" b="1" u="sng" dirty="0">
                <a:solidFill>
                  <a:prstClr val="white"/>
                </a:solidFill>
              </a:rPr>
              <a:t>intravenously </a:t>
            </a:r>
            <a:r>
              <a:rPr lang="en-US" sz="1600" b="1" dirty="0">
                <a:solidFill>
                  <a:prstClr val="white"/>
                </a:solidFill>
              </a:rPr>
              <a:t>on days 1, 8, and 15 of a </a:t>
            </a:r>
            <a:r>
              <a:rPr lang="en-US" sz="1600" b="1" dirty="0" smtClean="0">
                <a:solidFill>
                  <a:prstClr val="white"/>
                </a:solidFill>
              </a:rPr>
              <a:t>28-day cycle </a:t>
            </a:r>
            <a:endParaRPr lang="en-US" sz="1600" b="1" dirty="0">
              <a:solidFill>
                <a:prstClr val="white"/>
              </a:solidFill>
            </a:endParaRPr>
          </a:p>
        </p:txBody>
      </p:sp>
      <p:sp>
        <p:nvSpPr>
          <p:cNvPr id="3" name="Footer Placeholder 2"/>
          <p:cNvSpPr>
            <a:spLocks noGrp="1"/>
          </p:cNvSpPr>
          <p:nvPr>
            <p:ph type="ftr" sz="quarter" idx="13"/>
          </p:nvPr>
        </p:nvSpPr>
        <p:spPr>
          <a:xfrm>
            <a:off x="183941" y="6387726"/>
            <a:ext cx="7772400" cy="323849"/>
          </a:xfrm>
        </p:spPr>
        <p:txBody>
          <a:bodyPr/>
          <a:lstStyle/>
          <a:p>
            <a:r>
              <a:rPr lang="en-US" dirty="0" smtClean="0">
                <a:solidFill>
                  <a:srgbClr val="000000"/>
                </a:solidFill>
              </a:rPr>
              <a:t>1. </a:t>
            </a:r>
            <a:r>
              <a:rPr lang="en-US" dirty="0" err="1" smtClean="0">
                <a:solidFill>
                  <a:srgbClr val="000000"/>
                </a:solidFill>
              </a:rPr>
              <a:t>Dreyling</a:t>
            </a:r>
            <a:r>
              <a:rPr lang="en-US" dirty="0" smtClean="0">
                <a:solidFill>
                  <a:srgbClr val="000000"/>
                </a:solidFill>
              </a:rPr>
              <a:t> M et al. </a:t>
            </a:r>
            <a:r>
              <a:rPr lang="en-US" i="1" dirty="0" smtClean="0">
                <a:solidFill>
                  <a:srgbClr val="000000"/>
                </a:solidFill>
              </a:rPr>
              <a:t>J Clin Oncol</a:t>
            </a:r>
            <a:r>
              <a:rPr lang="en-US" dirty="0" smtClean="0">
                <a:solidFill>
                  <a:srgbClr val="000000"/>
                </a:solidFill>
              </a:rPr>
              <a:t>. 2017;35:3898-3905. </a:t>
            </a:r>
            <a:r>
              <a:rPr lang="en-US" dirty="0">
                <a:solidFill>
                  <a:srgbClr val="000000"/>
                </a:solidFill>
              </a:rPr>
              <a:t>2. </a:t>
            </a:r>
            <a:r>
              <a:rPr lang="en-US" dirty="0" err="1">
                <a:solidFill>
                  <a:srgbClr val="000000"/>
                </a:solidFill>
              </a:rPr>
              <a:t>Dreyling</a:t>
            </a:r>
            <a:r>
              <a:rPr lang="en-US" dirty="0">
                <a:solidFill>
                  <a:srgbClr val="000000"/>
                </a:solidFill>
              </a:rPr>
              <a:t> M et al. ASH 2017. Abstract 2777</a:t>
            </a:r>
            <a:r>
              <a:rPr lang="en-US" dirty="0" smtClean="0">
                <a:solidFill>
                  <a:srgbClr val="000000"/>
                </a:solidFill>
              </a:rPr>
              <a:t>.</a:t>
            </a:r>
            <a:endParaRPr lang="en-US" dirty="0">
              <a:solidFill>
                <a:srgbClr val="000000"/>
              </a:solidFill>
            </a:endParaRPr>
          </a:p>
        </p:txBody>
      </p:sp>
      <p:sp>
        <p:nvSpPr>
          <p:cNvPr id="6" name="TextBox 5"/>
          <p:cNvSpPr txBox="1"/>
          <p:nvPr/>
        </p:nvSpPr>
        <p:spPr>
          <a:xfrm>
            <a:off x="247651" y="2639714"/>
            <a:ext cx="2933700" cy="2554545"/>
          </a:xfrm>
          <a:prstGeom prst="rect">
            <a:avLst/>
          </a:prstGeom>
          <a:noFill/>
        </p:spPr>
        <p:txBody>
          <a:bodyPr wrap="square" rtlCol="0">
            <a:spAutoFit/>
          </a:bodyPr>
          <a:lstStyle/>
          <a:p>
            <a:r>
              <a:rPr lang="en-US" sz="1600" b="1" dirty="0" smtClean="0"/>
              <a:t>Copanlisib active in R/R indolent NHL with an objective </a:t>
            </a:r>
            <a:r>
              <a:rPr lang="en-US" sz="1600" b="1" dirty="0"/>
              <a:t>response </a:t>
            </a:r>
            <a:r>
              <a:rPr lang="en-US" sz="1600" b="1" dirty="0" smtClean="0"/>
              <a:t>rate: </a:t>
            </a:r>
            <a:r>
              <a:rPr lang="en-US" sz="1600" b="1" dirty="0"/>
              <a:t>59% (84 of 142 </a:t>
            </a:r>
            <a:r>
              <a:rPr lang="en-US" sz="1600" b="1" dirty="0" smtClean="0"/>
              <a:t>patients)</a:t>
            </a:r>
            <a:br>
              <a:rPr lang="en-US" sz="1600" b="1" dirty="0" smtClean="0"/>
            </a:br>
            <a:endParaRPr lang="en-US" sz="1600" b="1" dirty="0" smtClean="0"/>
          </a:p>
          <a:p>
            <a:r>
              <a:rPr lang="en-US" sz="1600" b="1" dirty="0" smtClean="0"/>
              <a:t>Activity confirmed in updated analysis</a:t>
            </a:r>
            <a:r>
              <a:rPr lang="en-US" sz="1600" b="1" baseline="30000" dirty="0" smtClean="0"/>
              <a:t>2</a:t>
            </a:r>
            <a:endParaRPr lang="en-US" sz="1600" b="1" dirty="0" smtClean="0"/>
          </a:p>
          <a:p>
            <a:pPr marL="285750" indent="-285750">
              <a:buFont typeface="Arial" panose="020B0604020202020204" pitchFamily="34" charset="0"/>
              <a:buChar char="•"/>
            </a:pPr>
            <a:r>
              <a:rPr lang="en-US" sz="1600" dirty="0" smtClean="0"/>
              <a:t>Median </a:t>
            </a:r>
            <a:r>
              <a:rPr lang="en-US" sz="1600" dirty="0"/>
              <a:t>PFS of 11.3 </a:t>
            </a:r>
            <a:r>
              <a:rPr lang="en-US" sz="1600" dirty="0" err="1" smtClean="0"/>
              <a:t>mo</a:t>
            </a:r>
            <a:endParaRPr lang="en-US" sz="1600" dirty="0" smtClean="0"/>
          </a:p>
          <a:p>
            <a:pPr marL="285750" indent="-285750">
              <a:buFont typeface="Arial" panose="020B0604020202020204" pitchFamily="34" charset="0"/>
              <a:buChar char="•"/>
            </a:pPr>
            <a:endParaRPr lang="en-US" sz="1600" dirty="0"/>
          </a:p>
          <a:p>
            <a:endParaRPr lang="en-US" sz="1600" dirty="0"/>
          </a:p>
        </p:txBody>
      </p:sp>
      <p:pic>
        <p:nvPicPr>
          <p:cNvPr id="11" name="Picture 10" descr="150204877_Formatting_1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1351" y="2612308"/>
            <a:ext cx="5507930" cy="2709705"/>
          </a:xfrm>
          <a:prstGeom prst="rect">
            <a:avLst/>
          </a:prstGeom>
          <a:noFill/>
          <a:ln>
            <a:noFill/>
          </a:ln>
        </p:spPr>
      </p:pic>
    </p:spTree>
    <p:extLst>
      <p:ext uri="{BB962C8B-B14F-4D97-AF65-F5344CB8AC3E}">
        <p14:creationId xmlns:p14="http://schemas.microsoft.com/office/powerpoint/2010/main" val="2893969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 y="1371601"/>
            <a:ext cx="8961120" cy="3102428"/>
          </a:xfrm>
        </p:spPr>
        <p:txBody>
          <a:bodyPr anchor="t">
            <a:normAutofit/>
          </a:bodyPr>
          <a:lstStyle/>
          <a:p>
            <a:r>
              <a:rPr lang="en-US" sz="2000" dirty="0"/>
              <a:t>Low rate of individual severe toxicities overall, lack of late-onset toxicities with long term follow up (29.6% with &gt;1 year) suggests that intermittent IV dosing may contribute to favorable safety profile for copanlisib</a:t>
            </a:r>
          </a:p>
          <a:p>
            <a:endParaRPr lang="en-US" sz="2000" dirty="0"/>
          </a:p>
          <a:p>
            <a:r>
              <a:rPr lang="en-US" sz="2000" dirty="0" smtClean="0"/>
              <a:t>SAEs included: </a:t>
            </a:r>
            <a:r>
              <a:rPr lang="en-US" sz="2000" dirty="0"/>
              <a:t>pneumonia 11.3%, </a:t>
            </a:r>
            <a:r>
              <a:rPr lang="en-US" sz="2000" dirty="0" smtClean="0"/>
              <a:t>hyperglycemia </a:t>
            </a:r>
            <a:r>
              <a:rPr lang="en-US" sz="2000" dirty="0"/>
              <a:t>4.9%, pneumonitis 4.2%, neutropenia 2.8%, </a:t>
            </a:r>
            <a:r>
              <a:rPr lang="en-US" sz="2000" dirty="0" smtClean="0"/>
              <a:t>and diarrhea </a:t>
            </a:r>
            <a:r>
              <a:rPr lang="en-US" sz="2000" dirty="0"/>
              <a:t>2.8</a:t>
            </a:r>
            <a:r>
              <a:rPr lang="en-US" sz="2000" dirty="0" smtClean="0"/>
              <a:t>%</a:t>
            </a:r>
          </a:p>
        </p:txBody>
      </p:sp>
      <p:sp>
        <p:nvSpPr>
          <p:cNvPr id="3" name="Title 2"/>
          <p:cNvSpPr>
            <a:spLocks noGrp="1"/>
          </p:cNvSpPr>
          <p:nvPr>
            <p:ph type="title"/>
          </p:nvPr>
        </p:nvSpPr>
        <p:spPr/>
        <p:txBody>
          <a:bodyPr/>
          <a:lstStyle/>
          <a:p>
            <a:r>
              <a:rPr lang="en-US" dirty="0"/>
              <a:t>Evidence </a:t>
            </a:r>
            <a:r>
              <a:rPr lang="en-US" dirty="0" smtClean="0"/>
              <a:t>From </a:t>
            </a:r>
            <a:r>
              <a:rPr lang="en-US" dirty="0"/>
              <a:t>CHRONOS-1 Led to FDA </a:t>
            </a:r>
            <a:r>
              <a:rPr lang="en-US" dirty="0" smtClean="0"/>
              <a:t>Approval</a:t>
            </a:r>
            <a:br>
              <a:rPr lang="en-US" dirty="0" smtClean="0"/>
            </a:br>
            <a:r>
              <a:rPr lang="en-US" dirty="0" smtClean="0"/>
              <a:t>of </a:t>
            </a:r>
            <a:r>
              <a:rPr lang="en-US" dirty="0"/>
              <a:t>Copanlisib in R/R </a:t>
            </a:r>
            <a:r>
              <a:rPr lang="en-US" dirty="0" smtClean="0"/>
              <a:t>FL</a:t>
            </a:r>
            <a:r>
              <a:rPr lang="en-US" baseline="30000" dirty="0"/>
              <a:t>1</a:t>
            </a:r>
            <a:r>
              <a:rPr lang="en-US" dirty="0" smtClean="0"/>
              <a:t> (Cont’d)</a:t>
            </a:r>
            <a:endParaRPr lang="en-US" dirty="0"/>
          </a:p>
        </p:txBody>
      </p:sp>
      <p:sp>
        <p:nvSpPr>
          <p:cNvPr id="5" name="Footer Placeholder 4"/>
          <p:cNvSpPr>
            <a:spLocks noGrp="1"/>
          </p:cNvSpPr>
          <p:nvPr>
            <p:ph type="ftr" sz="quarter" idx="13"/>
          </p:nvPr>
        </p:nvSpPr>
        <p:spPr>
          <a:xfrm>
            <a:off x="183941" y="6387726"/>
            <a:ext cx="7772400" cy="323849"/>
          </a:xfrm>
        </p:spPr>
        <p:txBody>
          <a:bodyPr/>
          <a:lstStyle/>
          <a:p>
            <a:r>
              <a:rPr lang="en-US" dirty="0" smtClean="0">
                <a:solidFill>
                  <a:srgbClr val="000000"/>
                </a:solidFill>
              </a:rPr>
              <a:t>1. </a:t>
            </a:r>
            <a:r>
              <a:rPr lang="en-US" dirty="0" err="1" smtClean="0">
                <a:solidFill>
                  <a:srgbClr val="000000"/>
                </a:solidFill>
              </a:rPr>
              <a:t>Dreyling</a:t>
            </a:r>
            <a:r>
              <a:rPr lang="en-US" dirty="0" smtClean="0">
                <a:solidFill>
                  <a:srgbClr val="000000"/>
                </a:solidFill>
              </a:rPr>
              <a:t> M et al. ASH 2017. Abstract 2777.</a:t>
            </a:r>
            <a:endParaRPr lang="en-US" dirty="0">
              <a:solidFill>
                <a:srgbClr val="000000"/>
              </a:solidFill>
            </a:endParaRPr>
          </a:p>
        </p:txBody>
      </p:sp>
      <p:sp>
        <p:nvSpPr>
          <p:cNvPr id="2" name="Rounded Rectangle 1"/>
          <p:cNvSpPr/>
          <p:nvPr/>
        </p:nvSpPr>
        <p:spPr>
          <a:xfrm>
            <a:off x="326573" y="4453562"/>
            <a:ext cx="8490857" cy="646986"/>
          </a:xfrm>
          <a:prstGeom prst="roundRect">
            <a:avLst/>
          </a:prstGeom>
          <a:solidFill>
            <a:schemeClr val="bg1">
              <a:lumMod val="9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600" b="1" dirty="0" smtClean="0">
                <a:solidFill>
                  <a:schemeClr val="tx1"/>
                </a:solidFill>
              </a:rPr>
              <a:t>Take-home point: Copanlisib </a:t>
            </a:r>
            <a:r>
              <a:rPr lang="en-US" sz="1600" b="1" dirty="0">
                <a:solidFill>
                  <a:schemeClr val="tx1"/>
                </a:solidFill>
              </a:rPr>
              <a:t>is active in R/R </a:t>
            </a:r>
            <a:r>
              <a:rPr lang="en-US" sz="1600" b="1" dirty="0" smtClean="0">
                <a:solidFill>
                  <a:schemeClr val="tx1"/>
                </a:solidFill>
              </a:rPr>
              <a:t>FL</a:t>
            </a:r>
            <a:br>
              <a:rPr lang="en-US" sz="1600" b="1" dirty="0" smtClean="0">
                <a:solidFill>
                  <a:schemeClr val="tx1"/>
                </a:solidFill>
              </a:rPr>
            </a:br>
            <a:r>
              <a:rPr lang="en-US" sz="1600" b="1" dirty="0" smtClean="0">
                <a:solidFill>
                  <a:schemeClr val="tx1"/>
                </a:solidFill>
              </a:rPr>
              <a:t>and represents a </a:t>
            </a:r>
            <a:r>
              <a:rPr lang="en-US" sz="1600" b="1" dirty="0">
                <a:solidFill>
                  <a:schemeClr val="tx1"/>
                </a:solidFill>
              </a:rPr>
              <a:t>different way of administering PI3K therapy</a:t>
            </a:r>
          </a:p>
        </p:txBody>
      </p:sp>
    </p:spTree>
    <p:extLst>
      <p:ext uri="{BB962C8B-B14F-4D97-AF65-F5344CB8AC3E}">
        <p14:creationId xmlns:p14="http://schemas.microsoft.com/office/powerpoint/2010/main" val="1136197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Indications for Treatment of CLL (</a:t>
            </a:r>
            <a:r>
              <a:rPr lang="en-US" dirty="0" err="1" smtClean="0"/>
              <a:t>iwCLL</a:t>
            </a:r>
            <a:r>
              <a:rPr lang="en-US" dirty="0" smtClean="0"/>
              <a:t>)</a:t>
            </a:r>
            <a:r>
              <a:rPr lang="en-US" baseline="30000" dirty="0" smtClean="0"/>
              <a:t>1</a:t>
            </a:r>
            <a:endParaRPr lang="en-US" baseline="30000" dirty="0"/>
          </a:p>
        </p:txBody>
      </p:sp>
      <p:grpSp>
        <p:nvGrpSpPr>
          <p:cNvPr id="7" name="Group 6"/>
          <p:cNvGrpSpPr/>
          <p:nvPr/>
        </p:nvGrpSpPr>
        <p:grpSpPr>
          <a:xfrm>
            <a:off x="2419844" y="1241465"/>
            <a:ext cx="6657386" cy="3831007"/>
            <a:chOff x="2452502" y="950148"/>
            <a:chExt cx="6657386" cy="2873255"/>
          </a:xfrm>
        </p:grpSpPr>
        <p:sp>
          <p:nvSpPr>
            <p:cNvPr id="33" name="Rounded Rectangle 32"/>
            <p:cNvSpPr/>
            <p:nvPr/>
          </p:nvSpPr>
          <p:spPr>
            <a:xfrm>
              <a:off x="5702659" y="1925177"/>
              <a:ext cx="3396344" cy="938017"/>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Massive (≥6 cm below left costal margin) or progressive </a:t>
              </a:r>
              <a:r>
                <a:rPr lang="en-US" sz="1400" dirty="0" smtClean="0">
                  <a:solidFill>
                    <a:schemeClr val="tx1"/>
                  </a:solidFill>
                </a:rPr>
                <a:t>or</a:t>
              </a:r>
              <a:br>
                <a:rPr lang="en-US" sz="1400" dirty="0" smtClean="0">
                  <a:solidFill>
                    <a:schemeClr val="tx1"/>
                  </a:solidFill>
                </a:rPr>
              </a:br>
              <a:r>
                <a:rPr lang="en-US" sz="1400" dirty="0" smtClean="0">
                  <a:solidFill>
                    <a:schemeClr val="tx1"/>
                  </a:solidFill>
                </a:rPr>
                <a:t>symptomatic </a:t>
              </a:r>
              <a:r>
                <a:rPr lang="en-US" sz="1400" dirty="0">
                  <a:solidFill>
                    <a:schemeClr val="tx1"/>
                  </a:solidFill>
                </a:rPr>
                <a:t>splenomegaly</a:t>
              </a:r>
            </a:p>
          </p:txBody>
        </p:sp>
        <p:sp>
          <p:nvSpPr>
            <p:cNvPr id="34" name="Rounded Rectangle 33"/>
            <p:cNvSpPr/>
            <p:nvPr/>
          </p:nvSpPr>
          <p:spPr>
            <a:xfrm>
              <a:off x="5702659" y="2893226"/>
              <a:ext cx="3396344" cy="930177"/>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Massive (≥10 cm in longest diameter) or progressive or symptomatic lymphadenopathy</a:t>
              </a:r>
            </a:p>
          </p:txBody>
        </p:sp>
        <p:sp>
          <p:nvSpPr>
            <p:cNvPr id="31" name="Rounded Rectangle 30"/>
            <p:cNvSpPr/>
            <p:nvPr/>
          </p:nvSpPr>
          <p:spPr>
            <a:xfrm>
              <a:off x="2452502" y="950148"/>
              <a:ext cx="3211286" cy="942371"/>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Progressive marrow </a:t>
              </a:r>
              <a:r>
                <a:rPr lang="en-US" sz="1400" dirty="0" smtClean="0">
                  <a:solidFill>
                    <a:schemeClr val="tx1"/>
                  </a:solidFill>
                </a:rPr>
                <a:t>failure,</a:t>
              </a:r>
              <a:br>
                <a:rPr lang="en-US" sz="1400" dirty="0" smtClean="0">
                  <a:solidFill>
                    <a:schemeClr val="tx1"/>
                  </a:solidFill>
                </a:rPr>
              </a:br>
              <a:r>
                <a:rPr lang="en-US" sz="1400" dirty="0" err="1" smtClean="0">
                  <a:solidFill>
                    <a:schemeClr val="tx1"/>
                  </a:solidFill>
                </a:rPr>
                <a:t>Hb</a:t>
              </a:r>
              <a:r>
                <a:rPr lang="en-US" sz="1400" dirty="0" smtClean="0">
                  <a:solidFill>
                    <a:schemeClr val="tx1"/>
                  </a:solidFill>
                </a:rPr>
                <a:t> </a:t>
              </a:r>
              <a:r>
                <a:rPr lang="en-US" sz="1400" dirty="0">
                  <a:solidFill>
                    <a:schemeClr val="tx1"/>
                  </a:solidFill>
                </a:rPr>
                <a:t>&lt;10 gm/</a:t>
              </a:r>
              <a:r>
                <a:rPr lang="en-US" sz="1400" dirty="0" err="1">
                  <a:solidFill>
                    <a:schemeClr val="tx1"/>
                  </a:solidFill>
                </a:rPr>
                <a:t>dL</a:t>
              </a:r>
              <a:r>
                <a:rPr lang="en-US" sz="1400" dirty="0">
                  <a:solidFill>
                    <a:schemeClr val="tx1"/>
                  </a:solidFill>
                </a:rPr>
                <a:t> </a:t>
              </a:r>
              <a:r>
                <a:rPr lang="en-US" sz="1400" dirty="0" smtClean="0">
                  <a:solidFill>
                    <a:schemeClr val="tx1"/>
                  </a:solidFill>
                </a:rPr>
                <a:t/>
              </a:r>
              <a:br>
                <a:rPr lang="en-US" sz="1400" dirty="0" smtClean="0">
                  <a:solidFill>
                    <a:schemeClr val="tx1"/>
                  </a:solidFill>
                </a:rPr>
              </a:br>
              <a:r>
                <a:rPr lang="en-US" sz="1400" dirty="0" smtClean="0">
                  <a:solidFill>
                    <a:schemeClr val="tx1"/>
                  </a:solidFill>
                </a:rPr>
                <a:t>or </a:t>
              </a:r>
              <a:r>
                <a:rPr lang="en-US" sz="1400" dirty="0">
                  <a:solidFill>
                    <a:schemeClr val="tx1"/>
                  </a:solidFill>
                </a:rPr>
                <a:t>PLT &lt;100 × </a:t>
              </a:r>
              <a:r>
                <a:rPr lang="en-US" sz="1400" dirty="0" smtClean="0">
                  <a:solidFill>
                    <a:schemeClr val="tx1"/>
                  </a:solidFill>
                </a:rPr>
                <a:t>10</a:t>
              </a:r>
              <a:r>
                <a:rPr lang="en-US" sz="1400" baseline="30000" dirty="0" smtClean="0">
                  <a:solidFill>
                    <a:schemeClr val="tx1"/>
                  </a:solidFill>
                </a:rPr>
                <a:t>9</a:t>
              </a:r>
              <a:r>
                <a:rPr lang="en-US" sz="1400" dirty="0" smtClean="0">
                  <a:solidFill>
                    <a:schemeClr val="tx1"/>
                  </a:solidFill>
                </a:rPr>
                <a:t>/L</a:t>
              </a:r>
              <a:endParaRPr lang="en-US" sz="1400" dirty="0">
                <a:solidFill>
                  <a:schemeClr val="tx1"/>
                </a:solidFill>
              </a:endParaRPr>
            </a:p>
          </p:txBody>
        </p:sp>
        <p:sp>
          <p:nvSpPr>
            <p:cNvPr id="35" name="Rounded Rectangle 34"/>
            <p:cNvSpPr/>
            <p:nvPr/>
          </p:nvSpPr>
          <p:spPr>
            <a:xfrm>
              <a:off x="5713544" y="950148"/>
              <a:ext cx="3396344" cy="942371"/>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Progressive lymphocytosis + increase </a:t>
              </a:r>
              <a:r>
                <a:rPr lang="en-US" sz="1400" dirty="0" smtClean="0">
                  <a:solidFill>
                    <a:schemeClr val="tx1"/>
                  </a:solidFill>
                </a:rPr>
                <a:t/>
              </a:r>
              <a:br>
                <a:rPr lang="en-US" sz="1400" dirty="0" smtClean="0">
                  <a:solidFill>
                    <a:schemeClr val="tx1"/>
                  </a:solidFill>
                </a:rPr>
              </a:br>
              <a:r>
                <a:rPr lang="en-US" sz="1400" dirty="0" smtClean="0">
                  <a:solidFill>
                    <a:schemeClr val="tx1"/>
                  </a:solidFill>
                </a:rPr>
                <a:t>of </a:t>
              </a:r>
              <a:r>
                <a:rPr lang="en-US" sz="1400" dirty="0">
                  <a:solidFill>
                    <a:schemeClr val="tx1"/>
                  </a:solidFill>
                </a:rPr>
                <a:t>≥50% over </a:t>
              </a:r>
              <a:r>
                <a:rPr lang="en-US" sz="1400" dirty="0" smtClean="0">
                  <a:solidFill>
                    <a:schemeClr val="tx1"/>
                  </a:solidFill>
                </a:rPr>
                <a:t>2 months or </a:t>
              </a:r>
              <a:br>
                <a:rPr lang="en-US" sz="1400" dirty="0" smtClean="0">
                  <a:solidFill>
                    <a:schemeClr val="tx1"/>
                  </a:solidFill>
                </a:rPr>
              </a:br>
              <a:r>
                <a:rPr lang="en-US" sz="1400" dirty="0" smtClean="0">
                  <a:solidFill>
                    <a:schemeClr val="tx1"/>
                  </a:solidFill>
                </a:rPr>
                <a:t>lymphocyte </a:t>
              </a:r>
              <a:r>
                <a:rPr lang="en-US" sz="1400" dirty="0">
                  <a:solidFill>
                    <a:schemeClr val="tx1"/>
                  </a:solidFill>
                </a:rPr>
                <a:t>doubling time of &lt;6 months</a:t>
              </a:r>
            </a:p>
          </p:txBody>
        </p:sp>
        <p:sp>
          <p:nvSpPr>
            <p:cNvPr id="36" name="Rounded Rectangle 35"/>
            <p:cNvSpPr/>
            <p:nvPr/>
          </p:nvSpPr>
          <p:spPr>
            <a:xfrm>
              <a:off x="2452502" y="1939201"/>
              <a:ext cx="3211286" cy="923994"/>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Autoimmune complications </a:t>
              </a:r>
              <a:r>
                <a:rPr lang="en-US" sz="1400" dirty="0" smtClean="0">
                  <a:solidFill>
                    <a:schemeClr val="tx1"/>
                  </a:solidFill>
                </a:rPr>
                <a:t/>
              </a:r>
              <a:br>
                <a:rPr lang="en-US" sz="1400" dirty="0" smtClean="0">
                  <a:solidFill>
                    <a:schemeClr val="tx1"/>
                  </a:solidFill>
                </a:rPr>
              </a:br>
              <a:r>
                <a:rPr lang="en-US" sz="1400" dirty="0" smtClean="0">
                  <a:solidFill>
                    <a:schemeClr val="tx1"/>
                  </a:solidFill>
                </a:rPr>
                <a:t>of </a:t>
              </a:r>
              <a:r>
                <a:rPr lang="en-US" sz="1400" dirty="0">
                  <a:solidFill>
                    <a:schemeClr val="tx1"/>
                  </a:solidFill>
                </a:rPr>
                <a:t>CLL, that are poorly </a:t>
              </a:r>
              <a:r>
                <a:rPr lang="en-US" sz="1400" dirty="0" smtClean="0">
                  <a:solidFill>
                    <a:schemeClr val="tx1"/>
                  </a:solidFill>
                </a:rPr>
                <a:t/>
              </a:r>
              <a:br>
                <a:rPr lang="en-US" sz="1400" dirty="0" smtClean="0">
                  <a:solidFill>
                    <a:schemeClr val="tx1"/>
                  </a:solidFill>
                </a:rPr>
              </a:br>
              <a:r>
                <a:rPr lang="en-US" sz="1400" dirty="0" smtClean="0">
                  <a:solidFill>
                    <a:schemeClr val="tx1"/>
                  </a:solidFill>
                </a:rPr>
                <a:t>responsive to </a:t>
              </a:r>
              <a:r>
                <a:rPr lang="en-US" sz="1400" dirty="0">
                  <a:solidFill>
                    <a:schemeClr val="tx1"/>
                  </a:solidFill>
                </a:rPr>
                <a:t>corticosteroids</a:t>
              </a:r>
            </a:p>
          </p:txBody>
        </p:sp>
        <p:sp>
          <p:nvSpPr>
            <p:cNvPr id="37" name="Rounded Rectangle 36"/>
            <p:cNvSpPr/>
            <p:nvPr/>
          </p:nvSpPr>
          <p:spPr>
            <a:xfrm>
              <a:off x="2452502" y="2893690"/>
              <a:ext cx="3222172" cy="929713"/>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Symptomatic </a:t>
              </a:r>
              <a:r>
                <a:rPr lang="en-US" sz="1400" dirty="0" err="1" smtClean="0">
                  <a:solidFill>
                    <a:schemeClr val="tx1"/>
                  </a:solidFill>
                </a:rPr>
                <a:t>extranodal</a:t>
              </a:r>
              <a:r>
                <a:rPr lang="en-US" sz="1400" dirty="0" smtClean="0">
                  <a:solidFill>
                    <a:schemeClr val="tx1"/>
                  </a:solidFill>
                </a:rPr>
                <a:t> </a:t>
              </a:r>
              <a:r>
                <a:rPr lang="en-US" sz="1400" dirty="0">
                  <a:solidFill>
                    <a:schemeClr val="tx1"/>
                  </a:solidFill>
                </a:rPr>
                <a:t>involvement </a:t>
              </a:r>
              <a:r>
                <a:rPr lang="en-US" sz="1400" dirty="0" smtClean="0">
                  <a:solidFill>
                    <a:schemeClr val="tx1"/>
                  </a:solidFill>
                </a:rPr>
                <a:t/>
              </a:r>
              <a:br>
                <a:rPr lang="en-US" sz="1400" dirty="0" smtClean="0">
                  <a:solidFill>
                    <a:schemeClr val="tx1"/>
                  </a:solidFill>
                </a:rPr>
              </a:br>
              <a:r>
                <a:rPr lang="en-US" sz="1400" dirty="0" smtClean="0">
                  <a:solidFill>
                    <a:schemeClr val="tx1"/>
                  </a:solidFill>
                </a:rPr>
                <a:t>(</a:t>
              </a:r>
              <a:r>
                <a:rPr lang="en-US" sz="1400" dirty="0" err="1" smtClean="0">
                  <a:solidFill>
                    <a:schemeClr val="tx1"/>
                  </a:solidFill>
                </a:rPr>
                <a:t>eg</a:t>
              </a:r>
              <a:r>
                <a:rPr lang="en-US" sz="1400" dirty="0" smtClean="0">
                  <a:solidFill>
                    <a:schemeClr val="tx1"/>
                  </a:solidFill>
                </a:rPr>
                <a:t>, </a:t>
              </a:r>
              <a:r>
                <a:rPr lang="en-US" sz="1400" dirty="0">
                  <a:solidFill>
                    <a:schemeClr val="tx1"/>
                  </a:solidFill>
                </a:rPr>
                <a:t>skin, kidney, lung, spine)</a:t>
              </a:r>
            </a:p>
          </p:txBody>
        </p:sp>
      </p:grpSp>
      <p:grpSp>
        <p:nvGrpSpPr>
          <p:cNvPr id="8" name="Group 7"/>
          <p:cNvGrpSpPr/>
          <p:nvPr/>
        </p:nvGrpSpPr>
        <p:grpSpPr>
          <a:xfrm>
            <a:off x="201385" y="5121828"/>
            <a:ext cx="8854074" cy="1250689"/>
            <a:chOff x="179613" y="3950230"/>
            <a:chExt cx="8854074" cy="938017"/>
          </a:xfrm>
        </p:grpSpPr>
        <p:sp>
          <p:nvSpPr>
            <p:cNvPr id="3" name="Rounded Rectangle 2"/>
            <p:cNvSpPr/>
            <p:nvPr/>
          </p:nvSpPr>
          <p:spPr>
            <a:xfrm>
              <a:off x="2093763" y="3959758"/>
              <a:ext cx="6939924" cy="9284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79613" y="3950230"/>
              <a:ext cx="2119359" cy="93801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Disease-related symptoms, including</a:t>
              </a:r>
              <a:r>
                <a:rPr lang="en-US" sz="1600" b="1" dirty="0" smtClean="0">
                  <a:solidFill>
                    <a:schemeClr val="bg1"/>
                  </a:solidFill>
                </a:rPr>
                <a:t>:</a:t>
              </a:r>
              <a:endParaRPr lang="en-US" sz="1600" b="1" dirty="0">
                <a:solidFill>
                  <a:schemeClr val="bg1"/>
                </a:solidFill>
              </a:endParaRPr>
            </a:p>
          </p:txBody>
        </p:sp>
      </p:grpSp>
      <p:sp>
        <p:nvSpPr>
          <p:cNvPr id="32" name="TextBox 31"/>
          <p:cNvSpPr txBox="1"/>
          <p:nvPr/>
        </p:nvSpPr>
        <p:spPr>
          <a:xfrm>
            <a:off x="2459760" y="5271235"/>
            <a:ext cx="6451600" cy="954107"/>
          </a:xfrm>
          <a:prstGeom prst="rect">
            <a:avLst/>
          </a:prstGeom>
          <a:noFill/>
          <a:ln>
            <a:noFill/>
          </a:ln>
        </p:spPr>
        <p:txBody>
          <a:bodyPr wrap="square" rtlCol="0">
            <a:spAutoFit/>
          </a:bodyPr>
          <a:lstStyle/>
          <a:p>
            <a:pPr marL="285750" indent="-285750">
              <a:buFont typeface="Wingdings" panose="05000000000000000000" pitchFamily="2" charset="2"/>
              <a:buChar char="ü"/>
            </a:pPr>
            <a:r>
              <a:rPr lang="en-US" sz="1400" dirty="0"/>
              <a:t>Unintentional weight loss of ≥10% within the previous 6 months</a:t>
            </a:r>
          </a:p>
          <a:p>
            <a:pPr marL="285750" indent="-285750">
              <a:buFont typeface="Wingdings" panose="05000000000000000000" pitchFamily="2" charset="2"/>
              <a:buChar char="ü"/>
            </a:pPr>
            <a:r>
              <a:rPr lang="en-US" sz="1400" dirty="0"/>
              <a:t>Significant fatigue</a:t>
            </a:r>
          </a:p>
          <a:p>
            <a:pPr marL="285750" indent="-285750">
              <a:buFont typeface="Wingdings" panose="05000000000000000000" pitchFamily="2" charset="2"/>
              <a:buChar char="ü"/>
            </a:pPr>
            <a:r>
              <a:rPr lang="en-US" sz="1400" dirty="0"/>
              <a:t>Fever ≥</a:t>
            </a:r>
            <a:r>
              <a:rPr lang="en-US" sz="1400" dirty="0" smtClean="0"/>
              <a:t>38° C </a:t>
            </a:r>
            <a:r>
              <a:rPr lang="en-US" sz="1400" dirty="0"/>
              <a:t>for 2 or more weeks without evidence of infection</a:t>
            </a:r>
          </a:p>
          <a:p>
            <a:pPr marL="285750" indent="-285750">
              <a:buFont typeface="Wingdings" panose="05000000000000000000" pitchFamily="2" charset="2"/>
              <a:buChar char="ü"/>
            </a:pPr>
            <a:r>
              <a:rPr lang="en-US" sz="1400" dirty="0"/>
              <a:t>Night sweats for ≥1 month without evidence of </a:t>
            </a:r>
            <a:r>
              <a:rPr lang="en-US" sz="1400" dirty="0" smtClean="0"/>
              <a:t>infection</a:t>
            </a:r>
            <a:endParaRPr lang="en-US" sz="1400" dirty="0"/>
          </a:p>
        </p:txBody>
      </p:sp>
      <p:sp>
        <p:nvSpPr>
          <p:cNvPr id="39" name="Footer Placeholder 38"/>
          <p:cNvSpPr>
            <a:spLocks noGrp="1"/>
          </p:cNvSpPr>
          <p:nvPr>
            <p:ph type="ftr" sz="quarter" idx="13"/>
          </p:nvPr>
        </p:nvSpPr>
        <p:spPr>
          <a:xfrm>
            <a:off x="182880" y="6356351"/>
            <a:ext cx="7498080" cy="365125"/>
          </a:xfrm>
        </p:spPr>
        <p:txBody>
          <a:bodyPr/>
          <a:lstStyle/>
          <a:p>
            <a:r>
              <a:rPr lang="en-US" dirty="0" smtClean="0">
                <a:solidFill>
                  <a:srgbClr val="000000"/>
                </a:solidFill>
              </a:rPr>
              <a:t>1. </a:t>
            </a:r>
            <a:r>
              <a:rPr lang="en-US" dirty="0" err="1" smtClean="0">
                <a:solidFill>
                  <a:srgbClr val="000000"/>
                </a:solidFill>
              </a:rPr>
              <a:t>Hallek</a:t>
            </a:r>
            <a:r>
              <a:rPr lang="en-US" dirty="0" smtClean="0">
                <a:solidFill>
                  <a:srgbClr val="000000"/>
                </a:solidFill>
              </a:rPr>
              <a:t> M et al. </a:t>
            </a:r>
            <a:r>
              <a:rPr lang="en-US" i="1" dirty="0" smtClean="0">
                <a:solidFill>
                  <a:srgbClr val="000000"/>
                </a:solidFill>
              </a:rPr>
              <a:t>Blood</a:t>
            </a:r>
            <a:r>
              <a:rPr lang="en-US" dirty="0" smtClean="0">
                <a:solidFill>
                  <a:srgbClr val="000000"/>
                </a:solidFill>
              </a:rPr>
              <a:t>. 2018;131:2745-2760.</a:t>
            </a:r>
            <a:endParaRPr lang="en-US" dirty="0">
              <a:solidFill>
                <a:srgbClr val="000000"/>
              </a:solidFill>
            </a:endParaRPr>
          </a:p>
        </p:txBody>
      </p:sp>
      <p:grpSp>
        <p:nvGrpSpPr>
          <p:cNvPr id="30" name="Group 29"/>
          <p:cNvGrpSpPr/>
          <p:nvPr/>
        </p:nvGrpSpPr>
        <p:grpSpPr>
          <a:xfrm>
            <a:off x="201385" y="1630496"/>
            <a:ext cx="2258375" cy="2367572"/>
            <a:chOff x="1876171" y="1611444"/>
            <a:chExt cx="2055800" cy="1982232"/>
          </a:xfrm>
          <a:solidFill>
            <a:schemeClr val="accent1"/>
          </a:solidFill>
        </p:grpSpPr>
        <p:sp>
          <p:nvSpPr>
            <p:cNvPr id="22" name="Oval 21"/>
            <p:cNvSpPr/>
            <p:nvPr/>
          </p:nvSpPr>
          <p:spPr>
            <a:xfrm>
              <a:off x="1876171" y="1611444"/>
              <a:ext cx="2055800" cy="198223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Box 28"/>
            <p:cNvSpPr txBox="1"/>
            <p:nvPr/>
          </p:nvSpPr>
          <p:spPr>
            <a:xfrm>
              <a:off x="2009147" y="2269466"/>
              <a:ext cx="1790699" cy="749949"/>
            </a:xfrm>
            <a:prstGeom prst="rect">
              <a:avLst/>
            </a:prstGeom>
            <a:noFill/>
          </p:spPr>
          <p:txBody>
            <a:bodyPr wrap="square" rtlCol="0" anchor="ctr">
              <a:spAutoFit/>
            </a:bodyPr>
            <a:lstStyle/>
            <a:p>
              <a:pPr algn="ctr"/>
              <a:r>
                <a:rPr lang="en-US" sz="1600" b="1" dirty="0">
                  <a:solidFill>
                    <a:schemeClr val="bg1"/>
                  </a:solidFill>
                </a:rPr>
                <a:t>Any one of </a:t>
              </a:r>
              <a:r>
                <a:rPr lang="en-US" sz="1600" b="1" dirty="0" smtClean="0">
                  <a:solidFill>
                    <a:schemeClr val="bg1"/>
                  </a:solidFill>
                </a:rPr>
                <a:t>these criteria </a:t>
              </a:r>
              <a:r>
                <a:rPr lang="en-US" sz="1600" b="1" dirty="0">
                  <a:solidFill>
                    <a:schemeClr val="bg1"/>
                  </a:solidFill>
                </a:rPr>
                <a:t>should be met to initiate </a:t>
              </a:r>
              <a:r>
                <a:rPr lang="en-US" sz="1600" b="1" dirty="0" smtClean="0">
                  <a:solidFill>
                    <a:schemeClr val="bg1"/>
                  </a:solidFill>
                </a:rPr>
                <a:t/>
              </a:r>
              <a:br>
                <a:rPr lang="en-US" sz="1600" b="1" dirty="0" smtClean="0">
                  <a:solidFill>
                    <a:schemeClr val="bg1"/>
                  </a:solidFill>
                </a:rPr>
              </a:br>
              <a:r>
                <a:rPr lang="en-US" sz="1600" b="1" dirty="0" smtClean="0">
                  <a:solidFill>
                    <a:schemeClr val="bg1"/>
                  </a:solidFill>
                </a:rPr>
                <a:t>CLL </a:t>
              </a:r>
              <a:r>
                <a:rPr lang="en-US" sz="1600" b="1" dirty="0">
                  <a:solidFill>
                    <a:schemeClr val="bg1"/>
                  </a:solidFill>
                </a:rPr>
                <a:t>therapy</a:t>
              </a:r>
              <a:r>
                <a:rPr lang="en-US" sz="1600" b="1" dirty="0" smtClean="0">
                  <a:solidFill>
                    <a:schemeClr val="bg1"/>
                  </a:solidFill>
                </a:rPr>
                <a:t>:</a:t>
              </a:r>
              <a:endParaRPr lang="en-US" sz="1600" b="1" dirty="0">
                <a:solidFill>
                  <a:schemeClr val="bg1"/>
                </a:solidFill>
              </a:endParaRPr>
            </a:p>
          </p:txBody>
        </p:sp>
      </p:grpSp>
    </p:spTree>
    <p:extLst>
      <p:ext uri="{BB962C8B-B14F-4D97-AF65-F5344CB8AC3E}">
        <p14:creationId xmlns:p14="http://schemas.microsoft.com/office/powerpoint/2010/main" val="1865271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Copanlisib Dosing, Administration, and Safety</a:t>
            </a:r>
            <a:r>
              <a:rPr lang="en-US" baseline="30000" noProof="0" dirty="0" smtClean="0"/>
              <a:t>1</a:t>
            </a:r>
            <a:endParaRPr lang="en-US" noProof="0" dirty="0"/>
          </a:p>
        </p:txBody>
      </p:sp>
      <p:sp>
        <p:nvSpPr>
          <p:cNvPr id="5" name="TextBox 1"/>
          <p:cNvSpPr txBox="1">
            <a:spLocks noChangeArrowheads="1"/>
          </p:cNvSpPr>
          <p:nvPr/>
        </p:nvSpPr>
        <p:spPr bwMode="auto">
          <a:xfrm>
            <a:off x="138445" y="6560007"/>
            <a:ext cx="8655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rgbClr val="304F4D"/>
              </a:buClr>
              <a:buChar char="•"/>
              <a:defRPr sz="2400">
                <a:solidFill>
                  <a:schemeClr val="tx1"/>
                </a:solidFill>
                <a:latin typeface="Arial" pitchFamily="34" charset="0"/>
                <a:ea typeface="MS PGothic" pitchFamily="34" charset="-128"/>
              </a:defRPr>
            </a:lvl1pPr>
            <a:lvl2pPr marL="742950" indent="-285750">
              <a:spcBef>
                <a:spcPct val="20000"/>
              </a:spcBef>
              <a:buClr>
                <a:srgbClr val="304F4D"/>
              </a:buClr>
              <a:buChar char="–"/>
              <a:defRPr sz="2400">
                <a:solidFill>
                  <a:schemeClr val="tx1"/>
                </a:solidFill>
                <a:latin typeface="Arial" pitchFamily="34" charset="0"/>
                <a:ea typeface="MS PGothic" pitchFamily="34" charset="-128"/>
              </a:defRPr>
            </a:lvl2pPr>
            <a:lvl3pPr marL="1143000" indent="-228600">
              <a:spcBef>
                <a:spcPct val="20000"/>
              </a:spcBef>
              <a:buClr>
                <a:srgbClr val="304F4D"/>
              </a:buClr>
              <a:buChar char="•"/>
              <a:defRPr>
                <a:solidFill>
                  <a:schemeClr val="tx1"/>
                </a:solidFill>
                <a:latin typeface="Arial" pitchFamily="34" charset="0"/>
                <a:ea typeface="MS PGothic" pitchFamily="34" charset="-128"/>
              </a:defRPr>
            </a:lvl3pPr>
            <a:lvl4pPr marL="1600200" indent="-228600">
              <a:spcBef>
                <a:spcPct val="20000"/>
              </a:spcBef>
              <a:buClr>
                <a:srgbClr val="304F4D"/>
              </a:buClr>
              <a:buChar char="–"/>
              <a:defRPr>
                <a:solidFill>
                  <a:schemeClr val="tx1"/>
                </a:solidFill>
                <a:latin typeface="Arial" pitchFamily="34" charset="0"/>
                <a:ea typeface="MS PGothic" pitchFamily="34" charset="-128"/>
              </a:defRPr>
            </a:lvl4pPr>
            <a:lvl5pPr marL="2057400" indent="-228600">
              <a:spcBef>
                <a:spcPct val="20000"/>
              </a:spcBef>
              <a:buClr>
                <a:srgbClr val="304F4D"/>
              </a:buClr>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9pPr>
          </a:lstStyle>
          <a:p>
            <a:pPr eaLnBrk="0" hangingPunct="0">
              <a:spcBef>
                <a:spcPct val="0"/>
              </a:spcBef>
              <a:buClrTx/>
              <a:buFontTx/>
              <a:buNone/>
              <a:defRPr/>
            </a:pPr>
            <a:r>
              <a:rPr lang="en-CA" altLang="en-US" sz="800" dirty="0" smtClean="0">
                <a:ea typeface="ヒラギノ角ゴ Pro W3"/>
                <a:cs typeface="Arial" pitchFamily="34" charset="0"/>
              </a:rPr>
              <a:t>1. </a:t>
            </a:r>
            <a:r>
              <a:rPr lang="en-US" sz="800" dirty="0" err="1" smtClean="0"/>
              <a:t>Aliqopa</a:t>
            </a:r>
            <a:r>
              <a:rPr lang="en-US" sz="800" dirty="0" smtClean="0"/>
              <a:t> </a:t>
            </a:r>
            <a:r>
              <a:rPr lang="en-CA" altLang="en-US" sz="800" dirty="0" smtClean="0">
                <a:ea typeface="ヒラギノ角ゴ Pro W3"/>
              </a:rPr>
              <a:t>(</a:t>
            </a:r>
            <a:r>
              <a:rPr lang="en-US" sz="800" dirty="0" smtClean="0"/>
              <a:t>copanlisib</a:t>
            </a:r>
            <a:r>
              <a:rPr lang="en-CA" altLang="en-US" sz="800" dirty="0" smtClean="0">
                <a:ea typeface="ヒラギノ角ゴ Pro W3"/>
              </a:rPr>
              <a:t>). </a:t>
            </a:r>
            <a:r>
              <a:rPr lang="en-CA" altLang="en-US" sz="800" dirty="0">
                <a:ea typeface="ヒラギノ角ゴ Pro W3"/>
              </a:rPr>
              <a:t>Prescribing </a:t>
            </a:r>
            <a:r>
              <a:rPr lang="en-CA" altLang="en-US" sz="800" dirty="0" smtClean="0">
                <a:ea typeface="ヒラギノ角ゴ Pro W3"/>
              </a:rPr>
              <a:t>Information. </a:t>
            </a:r>
            <a:r>
              <a:rPr lang="en-US" sz="800" dirty="0" smtClean="0"/>
              <a:t>http</a:t>
            </a:r>
            <a:r>
              <a:rPr lang="en-US" sz="800" dirty="0"/>
              <a:t>://labeling.bayerhealthcare.com/html/products/pi/Aliqopa_PI.pdf</a:t>
            </a:r>
            <a:r>
              <a:rPr lang="en-CA" sz="800" dirty="0" smtClean="0">
                <a:cs typeface="Arial" pitchFamily="34" charset="0"/>
              </a:rPr>
              <a:t>. Accessed March 29, 2019.</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1762045762"/>
              </p:ext>
            </p:extLst>
          </p:nvPr>
        </p:nvGraphicFramePr>
        <p:xfrm>
          <a:off x="637271" y="1599069"/>
          <a:ext cx="7869461" cy="1625591"/>
        </p:xfrm>
        <a:graphic>
          <a:graphicData uri="http://schemas.openxmlformats.org/drawingml/2006/table">
            <a:tbl>
              <a:tblPr firstRow="1" bandRow="1">
                <a:tableStyleId>{5C22544A-7EE6-4342-B048-85BDC9FD1C3A}</a:tableStyleId>
              </a:tblPr>
              <a:tblGrid>
                <a:gridCol w="7869461"/>
              </a:tblGrid>
              <a:tr h="510900">
                <a:tc>
                  <a:txBody>
                    <a:bodyPr/>
                    <a:lstStyle/>
                    <a:p>
                      <a:pPr algn="ctr"/>
                      <a:r>
                        <a:rPr lang="en-US" sz="1600" dirty="0" smtClean="0"/>
                        <a:t>Approved Dosing</a:t>
                      </a:r>
                      <a:endParaRPr lang="en-US" sz="1600" dirty="0"/>
                    </a:p>
                  </a:txBody>
                  <a:tcPr marT="60960" marB="60960" anchor="ctr"/>
                </a:tc>
              </a:tr>
              <a:tr h="1114691">
                <a:tc>
                  <a:txBody>
                    <a:bodyPr/>
                    <a:lstStyle/>
                    <a:p>
                      <a:pPr marL="285750" indent="-285750" algn="l">
                        <a:buFont typeface="Arial" panose="020B0604020202020204" pitchFamily="34" charset="0"/>
                        <a:buChar char="•"/>
                      </a:pPr>
                      <a:r>
                        <a:rPr lang="en-US" sz="1600" dirty="0" smtClean="0"/>
                        <a:t>For patients</a:t>
                      </a:r>
                      <a:r>
                        <a:rPr lang="en-US" sz="1600" baseline="0" dirty="0" smtClean="0"/>
                        <a:t> with relapsed FL who have received ≥2 prior therapies</a:t>
                      </a:r>
                      <a:endParaRPr lang="en-US" sz="1600" dirty="0" smtClean="0"/>
                    </a:p>
                    <a:p>
                      <a:pPr marL="742950" lvl="1" indent="-285750" algn="l">
                        <a:buFont typeface="Arial" panose="020B0604020202020204" pitchFamily="34" charset="0"/>
                        <a:buChar char="–"/>
                      </a:pPr>
                      <a:r>
                        <a:rPr lang="en-US" sz="1600" dirty="0" smtClean="0"/>
                        <a:t>60 mg administered</a:t>
                      </a:r>
                      <a:r>
                        <a:rPr lang="en-US" sz="1600" baseline="0" dirty="0" smtClean="0"/>
                        <a:t> as a 1-hour infusion on days 1, 8, and 15 of a 28-day treatment cycle on an intermittent schedule (3 weeks on, 1 week off)</a:t>
                      </a:r>
                      <a:endParaRPr lang="en-US" sz="1600" dirty="0" smtClean="0"/>
                    </a:p>
                  </a:txBody>
                  <a:tcPr marT="60960" marB="6096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22096581"/>
              </p:ext>
            </p:extLst>
          </p:nvPr>
        </p:nvGraphicFramePr>
        <p:xfrm>
          <a:off x="643621" y="3309800"/>
          <a:ext cx="7856761" cy="1645559"/>
        </p:xfrm>
        <a:graphic>
          <a:graphicData uri="http://schemas.openxmlformats.org/drawingml/2006/table">
            <a:tbl>
              <a:tblPr firstRow="1" bandRow="1">
                <a:tableStyleId>{5C22544A-7EE6-4342-B048-85BDC9FD1C3A}</a:tableStyleId>
              </a:tblPr>
              <a:tblGrid>
                <a:gridCol w="7856761"/>
              </a:tblGrid>
              <a:tr h="517176">
                <a:tc>
                  <a:txBody>
                    <a:bodyPr/>
                    <a:lstStyle/>
                    <a:p>
                      <a:pPr algn="ctr"/>
                      <a:r>
                        <a:rPr lang="en-US" sz="1600" dirty="0" smtClean="0"/>
                        <a:t>Administration Issues</a:t>
                      </a:r>
                      <a:endParaRPr lang="en-US" sz="1600" dirty="0"/>
                    </a:p>
                  </a:txBody>
                  <a:tcPr marT="60960" marB="60960" anchor="ctr"/>
                </a:tc>
              </a:tr>
              <a:tr h="1128383">
                <a:tc>
                  <a:txBody>
                    <a:bodyPr/>
                    <a:lstStyle/>
                    <a:p>
                      <a:pPr marL="285750" indent="-285750" algn="l">
                        <a:buFont typeface="Arial" panose="020B0604020202020204" pitchFamily="34" charset="0"/>
                        <a:buChar char="•"/>
                      </a:pPr>
                      <a:r>
                        <a:rPr lang="en-US" sz="1600" dirty="0" smtClean="0"/>
                        <a:t>Monitor</a:t>
                      </a:r>
                      <a:r>
                        <a:rPr lang="en-US" sz="1600" baseline="0" dirty="0" smtClean="0"/>
                        <a:t> patients for signs and symptoms of infection, withhold treatment for infections </a:t>
                      </a:r>
                      <a:br>
                        <a:rPr lang="en-US" sz="1600" baseline="0" dirty="0" smtClean="0"/>
                      </a:br>
                      <a:r>
                        <a:rPr lang="en-US" sz="1600" baseline="0" dirty="0" smtClean="0"/>
                        <a:t>≥grade 3 until resolution</a:t>
                      </a:r>
                      <a:endParaRPr lang="en-US" sz="1600" dirty="0" smtClean="0"/>
                    </a:p>
                    <a:p>
                      <a:pPr marL="285750" indent="-285750" algn="l">
                        <a:buFont typeface="Arial" panose="020B0604020202020204" pitchFamily="34" charset="0"/>
                        <a:buChar char="•"/>
                      </a:pPr>
                      <a:r>
                        <a:rPr lang="en-US" sz="1600" dirty="0" smtClean="0"/>
                        <a:t>Monitor</a:t>
                      </a:r>
                      <a:r>
                        <a:rPr lang="en-US" sz="1600" baseline="0" dirty="0" smtClean="0"/>
                        <a:t> for hyperglycemia and hypertension</a:t>
                      </a:r>
                      <a:endParaRPr lang="en-US" sz="1600" dirty="0" smtClean="0"/>
                    </a:p>
                  </a:txBody>
                  <a:tcPr marT="60960" marB="6096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1822396"/>
              </p:ext>
            </p:extLst>
          </p:nvPr>
        </p:nvGraphicFramePr>
        <p:xfrm>
          <a:off x="637271" y="5040500"/>
          <a:ext cx="7869461" cy="1005840"/>
        </p:xfrm>
        <a:graphic>
          <a:graphicData uri="http://schemas.openxmlformats.org/drawingml/2006/table">
            <a:tbl>
              <a:tblPr firstRow="1" bandRow="1">
                <a:tableStyleId>{5C22544A-7EE6-4342-B048-85BDC9FD1C3A}</a:tableStyleId>
              </a:tblPr>
              <a:tblGrid>
                <a:gridCol w="7869461"/>
              </a:tblGrid>
              <a:tr h="526868">
                <a:tc>
                  <a:txBody>
                    <a:bodyPr/>
                    <a:lstStyle/>
                    <a:p>
                      <a:pPr algn="ctr"/>
                      <a:r>
                        <a:rPr lang="en-US" sz="1600" dirty="0" smtClean="0"/>
                        <a:t>Dose Reductions</a:t>
                      </a:r>
                      <a:endParaRPr lang="en-US" sz="1600" dirty="0"/>
                    </a:p>
                  </a:txBody>
                  <a:tcPr marT="60960" marB="60960" anchor="ctr"/>
                </a:tc>
              </a:tr>
              <a:tr h="478972">
                <a:tc>
                  <a:txBody>
                    <a:bodyPr/>
                    <a:lstStyle/>
                    <a:p>
                      <a:pPr marL="285750" indent="-285750" algn="l">
                        <a:buFont typeface="Arial" panose="020B0604020202020204" pitchFamily="34" charset="0"/>
                        <a:buChar char="•"/>
                      </a:pPr>
                      <a:r>
                        <a:rPr lang="en-US" sz="1600" dirty="0" smtClean="0"/>
                        <a:t>Reduce dose to 45 mg if a strong CYP3A inhibitor must be used</a:t>
                      </a:r>
                    </a:p>
                  </a:txBody>
                  <a:tcPr marT="60960" marB="60960" anchor="ctr"/>
                </a:tc>
              </a:tr>
            </a:tbl>
          </a:graphicData>
        </a:graphic>
      </p:graphicFrame>
    </p:spTree>
    <p:extLst>
      <p:ext uri="{BB962C8B-B14F-4D97-AF65-F5344CB8AC3E}">
        <p14:creationId xmlns:p14="http://schemas.microsoft.com/office/powerpoint/2010/main" val="3023933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3482" y="1874070"/>
            <a:ext cx="4120191" cy="3499314"/>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pPr>
              <a:spcAft>
                <a:spcPts val="600"/>
              </a:spcAft>
            </a:pPr>
            <a:r>
              <a:rPr lang="en-US" sz="1600" b="1" dirty="0" smtClean="0">
                <a:solidFill>
                  <a:schemeClr val="tx1"/>
                </a:solidFill>
              </a:rPr>
              <a:t>Minimize infusion reactions </a:t>
            </a:r>
          </a:p>
          <a:p>
            <a:pPr marL="285750" indent="-285750">
              <a:buFont typeface="Wingdings" panose="05000000000000000000" pitchFamily="2" charset="2"/>
              <a:buChar char="ü"/>
            </a:pPr>
            <a:r>
              <a:rPr lang="en-US" sz="1600" dirty="0" smtClean="0">
                <a:solidFill>
                  <a:schemeClr val="tx1"/>
                </a:solidFill>
              </a:rPr>
              <a:t>Divide initial dose over 2 days</a:t>
            </a:r>
          </a:p>
          <a:p>
            <a:pPr marL="285750" indent="-285750">
              <a:spcAft>
                <a:spcPts val="600"/>
              </a:spcAft>
              <a:buFont typeface="Wingdings" panose="05000000000000000000" pitchFamily="2" charset="2"/>
              <a:buChar char="ü"/>
            </a:pPr>
            <a:r>
              <a:rPr lang="en-US" sz="1600" dirty="0" smtClean="0">
                <a:solidFill>
                  <a:schemeClr val="tx1"/>
                </a:solidFill>
              </a:rPr>
              <a:t>Premedicate patients with steroids/antihistamines</a:t>
            </a:r>
          </a:p>
          <a:p>
            <a:pPr>
              <a:spcAft>
                <a:spcPts val="600"/>
              </a:spcAft>
            </a:pPr>
            <a:r>
              <a:rPr lang="en-US" sz="1600" b="1" dirty="0" smtClean="0">
                <a:solidFill>
                  <a:schemeClr val="tx1"/>
                </a:solidFill>
              </a:rPr>
              <a:t>Anticipate TLS: </a:t>
            </a:r>
            <a:r>
              <a:rPr lang="en-US" sz="1600" dirty="0" smtClean="0">
                <a:solidFill>
                  <a:schemeClr val="tx1"/>
                </a:solidFill>
              </a:rPr>
              <a:t>Premedicate patients with antihyperuricemics and adequate hydration, especially those with high tumor burden and/or high circulating lymphocyte count</a:t>
            </a:r>
          </a:p>
          <a:p>
            <a:r>
              <a:rPr lang="en-US" sz="1600" b="1" dirty="0" smtClean="0">
                <a:solidFill>
                  <a:schemeClr val="tx1"/>
                </a:solidFill>
              </a:rPr>
              <a:t>Monitor for infections, cytopenias, </a:t>
            </a:r>
            <a:br>
              <a:rPr lang="en-US" sz="1600" b="1" dirty="0" smtClean="0">
                <a:solidFill>
                  <a:schemeClr val="tx1"/>
                </a:solidFill>
              </a:rPr>
            </a:br>
            <a:r>
              <a:rPr lang="en-US" sz="1600" b="1" dirty="0" smtClean="0">
                <a:solidFill>
                  <a:schemeClr val="tx1"/>
                </a:solidFill>
              </a:rPr>
              <a:t>GI events</a:t>
            </a:r>
            <a:endParaRPr lang="en-US" sz="1600" b="1" dirty="0">
              <a:solidFill>
                <a:schemeClr val="tx1"/>
              </a:solidFill>
            </a:endParaRPr>
          </a:p>
        </p:txBody>
      </p:sp>
      <p:sp>
        <p:nvSpPr>
          <p:cNvPr id="11" name="Rectangle 10"/>
          <p:cNvSpPr/>
          <p:nvPr/>
        </p:nvSpPr>
        <p:spPr>
          <a:xfrm>
            <a:off x="4697330" y="1869145"/>
            <a:ext cx="4158112" cy="3504239"/>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r>
              <a:rPr lang="en-US" sz="1600" b="1" dirty="0" smtClean="0">
                <a:solidFill>
                  <a:schemeClr val="tx1"/>
                </a:solidFill>
              </a:rPr>
              <a:t>Dosing:</a:t>
            </a:r>
          </a:p>
          <a:p>
            <a:pPr marL="285750" indent="-285750">
              <a:buFont typeface="Wingdings" panose="05000000000000000000" pitchFamily="2" charset="2"/>
              <a:buChar char="ü"/>
            </a:pPr>
            <a:r>
              <a:rPr lang="en-US" sz="1600" b="1" dirty="0">
                <a:solidFill>
                  <a:schemeClr val="tx1"/>
                </a:solidFill>
              </a:rPr>
              <a:t>CLL: </a:t>
            </a:r>
            <a:r>
              <a:rPr lang="en-US" sz="1600" dirty="0">
                <a:solidFill>
                  <a:schemeClr val="tx1"/>
                </a:solidFill>
              </a:rPr>
              <a:t>100 mg on d 1 + 900 mg </a:t>
            </a:r>
            <a:r>
              <a:rPr lang="en-US" sz="1600" dirty="0" smtClean="0">
                <a:solidFill>
                  <a:schemeClr val="tx1"/>
                </a:solidFill>
              </a:rPr>
              <a:t>on d </a:t>
            </a:r>
            <a:r>
              <a:rPr lang="en-US" sz="1600" dirty="0">
                <a:solidFill>
                  <a:schemeClr val="tx1"/>
                </a:solidFill>
              </a:rPr>
              <a:t>2 of </a:t>
            </a:r>
            <a:r>
              <a:rPr lang="en-US" sz="1600" dirty="0" smtClean="0">
                <a:solidFill>
                  <a:schemeClr val="tx1"/>
                </a:solidFill>
              </a:rPr>
              <a:t>cycle </a:t>
            </a:r>
            <a:r>
              <a:rPr lang="en-US" sz="1600" dirty="0">
                <a:solidFill>
                  <a:schemeClr val="tx1"/>
                </a:solidFill>
              </a:rPr>
              <a:t>1 + 1,000 mg on d 8 + </a:t>
            </a:r>
            <a:r>
              <a:rPr lang="en-US" sz="1600" dirty="0" smtClean="0">
                <a:solidFill>
                  <a:schemeClr val="tx1"/>
                </a:solidFill>
              </a:rPr>
              <a:t>15 of cycle </a:t>
            </a:r>
            <a:r>
              <a:rPr lang="en-US" sz="1600" dirty="0">
                <a:solidFill>
                  <a:schemeClr val="tx1"/>
                </a:solidFill>
              </a:rPr>
              <a:t>1 + 1,000 </a:t>
            </a:r>
            <a:r>
              <a:rPr lang="en-US" sz="1600" dirty="0" smtClean="0">
                <a:solidFill>
                  <a:schemeClr val="tx1"/>
                </a:solidFill>
              </a:rPr>
              <a:t>mg on </a:t>
            </a:r>
            <a:r>
              <a:rPr lang="en-US" sz="1600" dirty="0">
                <a:solidFill>
                  <a:schemeClr val="tx1"/>
                </a:solidFill>
              </a:rPr>
              <a:t>d 1 of </a:t>
            </a:r>
            <a:r>
              <a:rPr lang="en-US" sz="1600" dirty="0" smtClean="0">
                <a:solidFill>
                  <a:schemeClr val="tx1"/>
                </a:solidFill>
              </a:rPr>
              <a:t>cycles 2-6</a:t>
            </a:r>
            <a:br>
              <a:rPr lang="en-US" sz="1600" dirty="0" smtClean="0">
                <a:solidFill>
                  <a:schemeClr val="tx1"/>
                </a:solidFill>
              </a:rPr>
            </a:br>
            <a:endParaRPr lang="en-US" sz="1600" dirty="0">
              <a:solidFill>
                <a:schemeClr val="tx1"/>
              </a:solidFill>
            </a:endParaRPr>
          </a:p>
          <a:p>
            <a:pPr marL="285750" indent="-285750">
              <a:buFont typeface="Wingdings" panose="05000000000000000000" pitchFamily="2" charset="2"/>
              <a:buChar char="ü"/>
            </a:pPr>
            <a:r>
              <a:rPr lang="en-US" sz="1600" b="1" dirty="0" smtClean="0">
                <a:solidFill>
                  <a:schemeClr val="tx1"/>
                </a:solidFill>
              </a:rPr>
              <a:t>FL</a:t>
            </a:r>
            <a:r>
              <a:rPr lang="en-US" sz="1600" b="1" dirty="0">
                <a:solidFill>
                  <a:schemeClr val="tx1"/>
                </a:solidFill>
              </a:rPr>
              <a:t>: </a:t>
            </a:r>
            <a:r>
              <a:rPr lang="en-US" sz="1600" dirty="0">
                <a:solidFill>
                  <a:schemeClr val="tx1"/>
                </a:solidFill>
              </a:rPr>
              <a:t>1,000 mg on d 1, 8, 15 of </a:t>
            </a:r>
            <a:r>
              <a:rPr lang="en-US" sz="1600" dirty="0" smtClean="0">
                <a:solidFill>
                  <a:schemeClr val="tx1"/>
                </a:solidFill>
              </a:rPr>
              <a:t>cycle 1 + 1,000 </a:t>
            </a:r>
            <a:r>
              <a:rPr lang="en-US" sz="1600" dirty="0">
                <a:solidFill>
                  <a:schemeClr val="tx1"/>
                </a:solidFill>
              </a:rPr>
              <a:t>mg on d 1 of cycles</a:t>
            </a:r>
            <a:r>
              <a:rPr lang="en-US" sz="1600" dirty="0" smtClean="0">
                <a:solidFill>
                  <a:schemeClr val="tx1"/>
                </a:solidFill>
              </a:rPr>
              <a:t> </a:t>
            </a:r>
            <a:r>
              <a:rPr lang="en-US" sz="1600" dirty="0">
                <a:solidFill>
                  <a:schemeClr val="tx1"/>
                </a:solidFill>
              </a:rPr>
              <a:t>2-6 or cycles</a:t>
            </a:r>
            <a:r>
              <a:rPr lang="en-US" sz="1600" dirty="0" smtClean="0">
                <a:solidFill>
                  <a:schemeClr val="tx1"/>
                </a:solidFill>
              </a:rPr>
              <a:t> 2-8, and </a:t>
            </a:r>
            <a:r>
              <a:rPr lang="en-US" sz="1600" dirty="0">
                <a:solidFill>
                  <a:schemeClr val="tx1"/>
                </a:solidFill>
              </a:rPr>
              <a:t>then </a:t>
            </a:r>
            <a:r>
              <a:rPr lang="en-US" sz="1600" dirty="0" smtClean="0">
                <a:solidFill>
                  <a:schemeClr val="tx1"/>
                </a:solidFill>
              </a:rPr>
              <a:t>1,000 mg </a:t>
            </a:r>
            <a:r>
              <a:rPr lang="en-US" sz="1600" dirty="0">
                <a:solidFill>
                  <a:schemeClr val="tx1"/>
                </a:solidFill>
              </a:rPr>
              <a:t>every 2 </a:t>
            </a:r>
            <a:r>
              <a:rPr lang="en-US" sz="1600" dirty="0" err="1" smtClean="0">
                <a:solidFill>
                  <a:schemeClr val="tx1"/>
                </a:solidFill>
              </a:rPr>
              <a:t>mo</a:t>
            </a:r>
            <a:r>
              <a:rPr lang="en-US" sz="1600" dirty="0" smtClean="0">
                <a:solidFill>
                  <a:schemeClr val="tx1"/>
                </a:solidFill>
              </a:rPr>
              <a:t> for </a:t>
            </a:r>
            <a:r>
              <a:rPr lang="en-US" sz="1600" dirty="0">
                <a:solidFill>
                  <a:schemeClr val="tx1"/>
                </a:solidFill>
              </a:rPr>
              <a:t>up to 2 y</a:t>
            </a:r>
            <a:endParaRPr lang="en-US" altLang="en-US" sz="1600" dirty="0">
              <a:latin typeface="Arial" pitchFamily="34" charset="0"/>
              <a:ea typeface="ヒラギノ角ゴ Pro W3" charset="-128"/>
            </a:endParaRPr>
          </a:p>
          <a:p>
            <a:endParaRPr lang="en-US" sz="1600" dirty="0">
              <a:solidFill>
                <a:schemeClr val="tx1"/>
              </a:solidFill>
            </a:endParaRPr>
          </a:p>
        </p:txBody>
      </p:sp>
      <p:sp>
        <p:nvSpPr>
          <p:cNvPr id="44034" name="Title 3"/>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defRPr/>
            </a:pPr>
            <a:r>
              <a:rPr lang="en-US" altLang="en-US" spc="-30" noProof="0" dirty="0" smtClean="0"/>
              <a:t>Special Considerations </a:t>
            </a:r>
            <a:br>
              <a:rPr lang="en-US" altLang="en-US" spc="-30" noProof="0" dirty="0" smtClean="0"/>
            </a:br>
            <a:r>
              <a:rPr lang="en-US" altLang="en-US" spc="-30" noProof="0" dirty="0" smtClean="0"/>
              <a:t>for Use of Novel Anti-CD20 Antibodies</a:t>
            </a:r>
            <a:r>
              <a:rPr lang="en-US" altLang="en-US" spc="-30" baseline="30000" noProof="0" dirty="0" smtClean="0"/>
              <a:t>1-3</a:t>
            </a:r>
          </a:p>
        </p:txBody>
      </p:sp>
      <p:sp>
        <p:nvSpPr>
          <p:cNvPr id="8" name="Rectangle 7"/>
          <p:cNvSpPr/>
          <p:nvPr/>
        </p:nvSpPr>
        <p:spPr>
          <a:xfrm>
            <a:off x="384432" y="1419497"/>
            <a:ext cx="8499685" cy="45357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ltLang="en-US" b="1" dirty="0" smtClean="0"/>
              <a:t>Obinutuzumab</a:t>
            </a:r>
            <a:endParaRPr lang="en-US" altLang="en-US" b="1" dirty="0"/>
          </a:p>
        </p:txBody>
      </p:sp>
      <p:sp>
        <p:nvSpPr>
          <p:cNvPr id="2" name="Footer Placeholder 1"/>
          <p:cNvSpPr>
            <a:spLocks noGrp="1"/>
          </p:cNvSpPr>
          <p:nvPr>
            <p:ph type="ftr" sz="quarter" idx="13"/>
          </p:nvPr>
        </p:nvSpPr>
        <p:spPr>
          <a:xfrm>
            <a:off x="183941" y="6394856"/>
            <a:ext cx="7772400" cy="323849"/>
          </a:xfrm>
        </p:spPr>
        <p:txBody>
          <a:bodyPr/>
          <a:lstStyle/>
          <a:p>
            <a:r>
              <a:rPr lang="en-US" dirty="0" smtClean="0">
                <a:solidFill>
                  <a:srgbClr val="000000"/>
                </a:solidFill>
              </a:rPr>
              <a:t>1. National </a:t>
            </a:r>
            <a:r>
              <a:rPr lang="en-US" dirty="0">
                <a:solidFill>
                  <a:srgbClr val="000000"/>
                </a:solidFill>
              </a:rPr>
              <a:t>Comprehensive Cancer Network (NCCN) Clinical Practice Guidelines in Oncology. B-Cell Lymphomas. Version </a:t>
            </a:r>
            <a:r>
              <a:rPr lang="en-US" dirty="0" smtClean="0">
                <a:solidFill>
                  <a:srgbClr val="000000"/>
                </a:solidFill>
              </a:rPr>
              <a:t>1.2019. </a:t>
            </a:r>
          </a:p>
          <a:p>
            <a:r>
              <a:rPr lang="en-US" dirty="0" smtClean="0">
                <a:solidFill>
                  <a:srgbClr val="000000"/>
                </a:solidFill>
              </a:rPr>
              <a:t>2</a:t>
            </a:r>
            <a:r>
              <a:rPr lang="en-US" dirty="0">
                <a:solidFill>
                  <a:srgbClr val="000000"/>
                </a:solidFill>
              </a:rPr>
              <a:t>. </a:t>
            </a:r>
            <a:r>
              <a:rPr lang="en-US" dirty="0" err="1">
                <a:solidFill>
                  <a:srgbClr val="000000"/>
                </a:solidFill>
              </a:rPr>
              <a:t>Goede</a:t>
            </a:r>
            <a:r>
              <a:rPr lang="en-US" dirty="0">
                <a:solidFill>
                  <a:srgbClr val="000000"/>
                </a:solidFill>
              </a:rPr>
              <a:t> V et al. </a:t>
            </a:r>
            <a:r>
              <a:rPr lang="en-US" i="1" dirty="0">
                <a:solidFill>
                  <a:srgbClr val="000000"/>
                </a:solidFill>
              </a:rPr>
              <a:t>N Engl J Med</a:t>
            </a:r>
            <a:r>
              <a:rPr lang="en-US" dirty="0">
                <a:solidFill>
                  <a:srgbClr val="000000"/>
                </a:solidFill>
              </a:rPr>
              <a:t>. 2014;370:1101-1110. 3. </a:t>
            </a:r>
            <a:r>
              <a:rPr lang="en-US" dirty="0" err="1">
                <a:solidFill>
                  <a:srgbClr val="000000"/>
                </a:solidFill>
              </a:rPr>
              <a:t>Gazyva</a:t>
            </a:r>
            <a:r>
              <a:rPr lang="en-US" dirty="0">
                <a:solidFill>
                  <a:srgbClr val="000000"/>
                </a:solidFill>
              </a:rPr>
              <a:t> (obinutuzumab). Prescribing </a:t>
            </a:r>
            <a:r>
              <a:rPr lang="en-US" dirty="0" smtClean="0">
                <a:solidFill>
                  <a:srgbClr val="000000"/>
                </a:solidFill>
              </a:rPr>
              <a:t>Information. www.gene.com/download/pdf/gazyva_prescribing.pdf</a:t>
            </a:r>
            <a:r>
              <a:rPr lang="en-US" dirty="0">
                <a:solidFill>
                  <a:srgbClr val="000000"/>
                </a:solidFill>
              </a:rPr>
              <a:t>. </a:t>
            </a:r>
            <a:r>
              <a:rPr lang="en-US" dirty="0" smtClean="0">
                <a:solidFill>
                  <a:srgbClr val="000000"/>
                </a:solidFill>
              </a:rPr>
              <a:t>Accessed March 29, 2019.</a:t>
            </a:r>
            <a:endParaRPr lang="en-US" dirty="0">
              <a:solidFill>
                <a:srgbClr val="000000"/>
              </a:solidFill>
            </a:endParaRPr>
          </a:p>
        </p:txBody>
      </p:sp>
    </p:spTree>
    <p:extLst>
      <p:ext uri="{BB962C8B-B14F-4D97-AF65-F5344CB8AC3E}">
        <p14:creationId xmlns:p14="http://schemas.microsoft.com/office/powerpoint/2010/main" val="3979693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a:off x="4363365" y="4873172"/>
            <a:ext cx="635000" cy="67733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341588" y="2263322"/>
            <a:ext cx="635000" cy="67733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Clinical </a:t>
            </a:r>
            <a:r>
              <a:rPr lang="en-US" dirty="0" smtClean="0"/>
              <a:t>Considerations With </a:t>
            </a:r>
            <a:r>
              <a:rPr lang="en-US" dirty="0" err="1"/>
              <a:t>IMiDs</a:t>
            </a:r>
            <a:r>
              <a:rPr lang="en-US" dirty="0"/>
              <a:t> (Lenalidomide)</a:t>
            </a:r>
            <a:r>
              <a:rPr lang="en-US" baseline="30000" dirty="0"/>
              <a:t>1</a:t>
            </a:r>
            <a:endParaRPr lang="en-US" dirty="0"/>
          </a:p>
        </p:txBody>
      </p:sp>
      <p:grpSp>
        <p:nvGrpSpPr>
          <p:cNvPr id="3" name="Group 2"/>
          <p:cNvGrpSpPr/>
          <p:nvPr/>
        </p:nvGrpSpPr>
        <p:grpSpPr>
          <a:xfrm>
            <a:off x="152399" y="1349830"/>
            <a:ext cx="8850092" cy="2504315"/>
            <a:chOff x="2502692" y="1511558"/>
            <a:chExt cx="5353484" cy="1487244"/>
          </a:xfrm>
        </p:grpSpPr>
        <p:sp>
          <p:nvSpPr>
            <p:cNvPr id="5" name="Freeform 4"/>
            <p:cNvSpPr/>
            <p:nvPr/>
          </p:nvSpPr>
          <p:spPr>
            <a:xfrm>
              <a:off x="5420880" y="1511558"/>
              <a:ext cx="2435296" cy="1487244"/>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olidFill>
              <a:schemeClr val="accent6">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4681" tIns="71120" rIns="71120" bIns="71120" numCol="1" spcCol="1270" anchor="ctr" anchorCtr="0">
              <a:noAutofit/>
            </a:bodyPr>
            <a:lstStyle/>
            <a:p>
              <a:pPr marL="285750" lvl="1" indent="-285750" defTabSz="1822450">
                <a:lnSpc>
                  <a:spcPct val="90000"/>
                </a:lnSpc>
                <a:spcBef>
                  <a:spcPct val="0"/>
                </a:spcBef>
                <a:spcAft>
                  <a:spcPct val="15000"/>
                </a:spcAft>
                <a:buFont typeface="Arial" panose="020B0604020202020204" pitchFamily="34" charset="0"/>
                <a:buChar char="•"/>
              </a:pPr>
              <a:r>
                <a:rPr lang="en-US" sz="1600" dirty="0" smtClean="0">
                  <a:solidFill>
                    <a:schemeClr val="bg1"/>
                  </a:solidFill>
                </a:rPr>
                <a:t>Dose </a:t>
              </a:r>
              <a:r>
                <a:rPr lang="en-US" sz="1600" dirty="0">
                  <a:solidFill>
                    <a:schemeClr val="bg1"/>
                  </a:solidFill>
                </a:rPr>
                <a:t>modification recommended to manage grade 3/4 neutropenia or thrombocytopenia; initial dose adjustments recommended in cases of renal impairment</a:t>
              </a:r>
            </a:p>
          </p:txBody>
        </p:sp>
        <p:sp>
          <p:nvSpPr>
            <p:cNvPr id="4" name="Freeform 3"/>
            <p:cNvSpPr/>
            <p:nvPr/>
          </p:nvSpPr>
          <p:spPr>
            <a:xfrm>
              <a:off x="2502692" y="1511558"/>
              <a:ext cx="2620768" cy="1487244"/>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681" tIns="71120" rIns="71120" bIns="71120" numCol="1" spcCol="1270" anchor="ctr" anchorCtr="0">
              <a:noAutofit/>
            </a:bodyPr>
            <a:lstStyle/>
            <a:p>
              <a:pPr defTabSz="444500">
                <a:lnSpc>
                  <a:spcPct val="90000"/>
                </a:lnSpc>
                <a:spcBef>
                  <a:spcPct val="0"/>
                </a:spcBef>
              </a:pPr>
              <a:r>
                <a:rPr lang="en-US" sz="1600" b="1" kern="1200" dirty="0" smtClean="0">
                  <a:solidFill>
                    <a:schemeClr val="bg1"/>
                  </a:solidFill>
                </a:rPr>
                <a:t>MCL</a:t>
              </a:r>
            </a:p>
            <a:p>
              <a:pPr marL="285750" indent="-285750" defTabSz="444500">
                <a:lnSpc>
                  <a:spcPct val="90000"/>
                </a:lnSpc>
                <a:spcBef>
                  <a:spcPct val="0"/>
                </a:spcBef>
                <a:buFont typeface="Arial" panose="020B0604020202020204" pitchFamily="34" charset="0"/>
                <a:buChar char="•"/>
              </a:pPr>
              <a:r>
                <a:rPr lang="en-US" sz="1600" dirty="0" smtClean="0"/>
                <a:t>Starting </a:t>
              </a:r>
              <a:r>
                <a:rPr lang="en-US" sz="1600" dirty="0"/>
                <a:t>dose 20-25 mg/day </a:t>
              </a:r>
              <a:r>
                <a:rPr lang="en-US" sz="1600" dirty="0" smtClean="0"/>
                <a:t>by mouth,</a:t>
              </a:r>
              <a:br>
                <a:rPr lang="en-US" sz="1600" dirty="0" smtClean="0"/>
              </a:br>
              <a:r>
                <a:rPr lang="en-US" sz="1600" dirty="0" smtClean="0"/>
                <a:t>days </a:t>
              </a:r>
              <a:r>
                <a:rPr lang="en-US" sz="1600" dirty="0"/>
                <a:t>1-21 (28-day schedule) in </a:t>
              </a:r>
              <a:r>
                <a:rPr lang="en-US" sz="1600" dirty="0" smtClean="0"/>
                <a:t>MCL</a:t>
              </a:r>
            </a:p>
            <a:p>
              <a:pPr algn="ctr" defTabSz="444500">
                <a:lnSpc>
                  <a:spcPct val="90000"/>
                </a:lnSpc>
                <a:spcBef>
                  <a:spcPct val="0"/>
                </a:spcBef>
              </a:pPr>
              <a:endParaRPr lang="en-US" sz="1600" b="1" dirty="0" smtClean="0"/>
            </a:p>
            <a:p>
              <a:pPr defTabSz="444500">
                <a:lnSpc>
                  <a:spcPct val="90000"/>
                </a:lnSpc>
                <a:spcBef>
                  <a:spcPct val="0"/>
                </a:spcBef>
              </a:pPr>
              <a:r>
                <a:rPr lang="en-US" sz="1600" b="1" dirty="0" smtClean="0"/>
                <a:t>Dose used for R</a:t>
              </a:r>
              <a:r>
                <a:rPr lang="en-US" sz="1600" b="1" baseline="30000" dirty="0" smtClean="0"/>
                <a:t>2</a:t>
              </a:r>
              <a:r>
                <a:rPr lang="en-US" sz="1600" b="1" dirty="0" smtClean="0"/>
                <a:t> regimen in FL (AUGMENT): </a:t>
              </a:r>
            </a:p>
            <a:p>
              <a:pPr marL="285750" indent="-285750" defTabSz="444500">
                <a:lnSpc>
                  <a:spcPct val="90000"/>
                </a:lnSpc>
                <a:spcBef>
                  <a:spcPct val="0"/>
                </a:spcBef>
                <a:buFont typeface="Arial" panose="020B0604020202020204" pitchFamily="34" charset="0"/>
                <a:buChar char="•"/>
              </a:pPr>
              <a:r>
                <a:rPr lang="en-US" sz="1600" dirty="0" smtClean="0"/>
                <a:t>20 mg/day </a:t>
              </a:r>
              <a:r>
                <a:rPr lang="en-US" sz="1600" dirty="0"/>
                <a:t>on </a:t>
              </a:r>
              <a:r>
                <a:rPr lang="en-US" sz="1600" dirty="0" smtClean="0"/>
                <a:t>days 1-21 (28-day schedule)</a:t>
              </a:r>
              <a:br>
                <a:rPr lang="en-US" sz="1600" dirty="0" smtClean="0"/>
              </a:br>
              <a:r>
                <a:rPr lang="en-US" sz="1600" dirty="0" smtClean="0"/>
                <a:t>for </a:t>
              </a:r>
              <a:r>
                <a:rPr lang="en-US" sz="1600" dirty="0"/>
                <a:t>12 </a:t>
              </a:r>
              <a:r>
                <a:rPr lang="en-US" sz="1600" dirty="0" smtClean="0"/>
                <a:t>cycles</a:t>
              </a:r>
            </a:p>
            <a:p>
              <a:pPr marL="285750" indent="-285750" defTabSz="444500">
                <a:lnSpc>
                  <a:spcPct val="90000"/>
                </a:lnSpc>
                <a:spcBef>
                  <a:spcPct val="0"/>
                </a:spcBef>
                <a:buFont typeface="Arial" panose="020B0604020202020204" pitchFamily="34" charset="0"/>
                <a:buChar char="•"/>
              </a:pPr>
              <a:r>
                <a:rPr lang="en-US" sz="1600" dirty="0"/>
                <a:t>10 mg if </a:t>
              </a:r>
              <a:r>
                <a:rPr lang="en-US" sz="1600" dirty="0" err="1"/>
                <a:t>CrCl</a:t>
              </a:r>
              <a:r>
                <a:rPr lang="en-US" sz="1600" dirty="0"/>
                <a:t> </a:t>
              </a:r>
              <a:r>
                <a:rPr lang="en-US" sz="1600" dirty="0" smtClean="0"/>
                <a:t>was 30-59 </a:t>
              </a:r>
              <a:r>
                <a:rPr lang="en-US" sz="1600" dirty="0"/>
                <a:t>mL/min </a:t>
              </a:r>
            </a:p>
          </p:txBody>
        </p:sp>
      </p:grpSp>
      <p:sp>
        <p:nvSpPr>
          <p:cNvPr id="7" name="Freeform 6"/>
          <p:cNvSpPr/>
          <p:nvPr/>
        </p:nvSpPr>
        <p:spPr>
          <a:xfrm>
            <a:off x="152400" y="4051905"/>
            <a:ext cx="4332511" cy="2319867"/>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681" tIns="71120" rIns="71120" bIns="71120" numCol="1" spcCol="1270" anchor="ctr" anchorCtr="0">
            <a:noAutofit/>
          </a:bodyPr>
          <a:lstStyle/>
          <a:p>
            <a:pPr algn="ctr"/>
            <a:r>
              <a:rPr lang="en-US" altLang="en-US" sz="1600" b="1" dirty="0" smtClean="0">
                <a:solidFill>
                  <a:schemeClr val="bg1"/>
                </a:solidFill>
              </a:rPr>
              <a:t>Thromboprophylaxis Recommended</a:t>
            </a:r>
          </a:p>
          <a:p>
            <a:pPr marL="285750" indent="-285750">
              <a:buFont typeface="Arial" panose="020B0604020202020204" pitchFamily="34" charset="0"/>
              <a:buChar char="•"/>
            </a:pPr>
            <a:r>
              <a:rPr lang="en-US" altLang="en-US" sz="1600" dirty="0">
                <a:solidFill>
                  <a:schemeClr val="bg1"/>
                </a:solidFill>
              </a:rPr>
              <a:t>I</a:t>
            </a:r>
            <a:r>
              <a:rPr lang="en-US" altLang="en-US" sz="1600" dirty="0" smtClean="0">
                <a:solidFill>
                  <a:schemeClr val="bg1"/>
                </a:solidFill>
              </a:rPr>
              <a:t>n </a:t>
            </a:r>
            <a:r>
              <a:rPr lang="en-US" altLang="en-US" sz="1600" dirty="0">
                <a:solidFill>
                  <a:schemeClr val="bg1"/>
                </a:solidFill>
              </a:rPr>
              <a:t>AUGMENT study, anticoagulation or antiplatelet therapy used for patients </a:t>
            </a:r>
            <a:br>
              <a:rPr lang="en-US" altLang="en-US" sz="1600" dirty="0">
                <a:solidFill>
                  <a:schemeClr val="bg1"/>
                </a:solidFill>
              </a:rPr>
            </a:br>
            <a:r>
              <a:rPr lang="en-US" altLang="en-US" sz="1600" dirty="0" smtClean="0">
                <a:solidFill>
                  <a:schemeClr val="bg1"/>
                </a:solidFill>
              </a:rPr>
              <a:t>at risk</a:t>
            </a:r>
          </a:p>
          <a:p>
            <a:pPr marL="285750" indent="-285750">
              <a:buFont typeface="Arial" panose="020B0604020202020204" pitchFamily="34" charset="0"/>
              <a:buChar char="•"/>
            </a:pPr>
            <a:r>
              <a:rPr lang="en-US" altLang="en-US" sz="1600" dirty="0" smtClean="0">
                <a:solidFill>
                  <a:schemeClr val="bg1"/>
                </a:solidFill>
              </a:rPr>
              <a:t>GFS (based on ASCO/ESMO guidelines) </a:t>
            </a:r>
            <a:r>
              <a:rPr lang="en-US" altLang="en-US" sz="1600" dirty="0">
                <a:solidFill>
                  <a:schemeClr val="bg1"/>
                </a:solidFill>
              </a:rPr>
              <a:t/>
            </a:r>
            <a:br>
              <a:rPr lang="en-US" altLang="en-US" sz="1600" dirty="0">
                <a:solidFill>
                  <a:schemeClr val="bg1"/>
                </a:solidFill>
              </a:rPr>
            </a:br>
            <a:r>
              <a:rPr lang="en-US" altLang="en-US" sz="1600" dirty="0" smtClean="0">
                <a:solidFill>
                  <a:schemeClr val="bg1"/>
                </a:solidFill>
              </a:rPr>
              <a:t>also used</a:t>
            </a:r>
            <a:r>
              <a:rPr lang="en-US" altLang="en-US" sz="1600" b="1" dirty="0">
                <a:solidFill>
                  <a:schemeClr val="bg1"/>
                </a:solidFill>
              </a:rPr>
              <a:t/>
            </a:r>
            <a:br>
              <a:rPr lang="en-US" altLang="en-US" sz="1600" b="1" dirty="0">
                <a:solidFill>
                  <a:schemeClr val="bg1"/>
                </a:solidFill>
              </a:rPr>
            </a:br>
            <a:endParaRPr lang="en-US" altLang="en-US" sz="1600" b="1" dirty="0">
              <a:solidFill>
                <a:schemeClr val="bg1"/>
              </a:solidFill>
            </a:endParaRPr>
          </a:p>
        </p:txBody>
      </p:sp>
      <p:sp>
        <p:nvSpPr>
          <p:cNvPr id="8" name="Freeform 7"/>
          <p:cNvSpPr/>
          <p:nvPr/>
        </p:nvSpPr>
        <p:spPr>
          <a:xfrm>
            <a:off x="4998365" y="4051906"/>
            <a:ext cx="4048584" cy="2319868"/>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olidFill>
            <a:schemeClr val="accent6">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4681" tIns="71120" rIns="71120" bIns="71120" numCol="1" spcCol="1270" anchor="ctr" anchorCtr="0">
            <a:noAutofit/>
          </a:bodyPr>
          <a:lstStyle/>
          <a:p>
            <a:pPr marL="285750" indent="-285750">
              <a:buFont typeface="Arial" panose="020B0604020202020204" pitchFamily="34" charset="0"/>
              <a:buChar char="•"/>
            </a:pPr>
            <a:r>
              <a:rPr lang="en-US" altLang="en-US" sz="1600" dirty="0" smtClean="0">
                <a:solidFill>
                  <a:schemeClr val="bg1"/>
                </a:solidFill>
              </a:rPr>
              <a:t>Monitor for TLS/tumor flare; monitor liver function</a:t>
            </a:r>
          </a:p>
          <a:p>
            <a:pPr marL="285750" indent="-285750">
              <a:buFont typeface="Arial" panose="020B0604020202020204" pitchFamily="34" charset="0"/>
              <a:buChar char="•"/>
            </a:pPr>
            <a:endParaRPr lang="en-US" altLang="en-US" sz="1600" dirty="0" smtClean="0">
              <a:solidFill>
                <a:schemeClr val="bg1"/>
              </a:solidFill>
            </a:endParaRPr>
          </a:p>
          <a:p>
            <a:pPr marL="285750" indent="-285750">
              <a:buFont typeface="Arial" panose="020B0604020202020204" pitchFamily="34" charset="0"/>
              <a:buChar char="•"/>
            </a:pPr>
            <a:r>
              <a:rPr lang="en-US" altLang="en-US" sz="1600" dirty="0" smtClean="0">
                <a:solidFill>
                  <a:schemeClr val="bg1"/>
                </a:solidFill>
              </a:rPr>
              <a:t>Patient </a:t>
            </a:r>
            <a:r>
              <a:rPr lang="en-US" altLang="en-US" sz="1600" dirty="0">
                <a:solidFill>
                  <a:schemeClr val="bg1"/>
                </a:solidFill>
              </a:rPr>
              <a:t>education and supportive care for AEs such as fatigue, rash, neutropenia, and GI events</a:t>
            </a:r>
          </a:p>
        </p:txBody>
      </p:sp>
      <p:sp>
        <p:nvSpPr>
          <p:cNvPr id="11" name="Footer Placeholder 10"/>
          <p:cNvSpPr>
            <a:spLocks noGrp="1"/>
          </p:cNvSpPr>
          <p:nvPr>
            <p:ph type="ftr" sz="quarter" idx="13"/>
          </p:nvPr>
        </p:nvSpPr>
        <p:spPr>
          <a:xfrm>
            <a:off x="183941" y="6387726"/>
            <a:ext cx="7772400" cy="323849"/>
          </a:xfrm>
        </p:spPr>
        <p:txBody>
          <a:bodyPr/>
          <a:lstStyle/>
          <a:p>
            <a:r>
              <a:rPr lang="en-US" dirty="0" smtClean="0">
                <a:solidFill>
                  <a:srgbClr val="000000"/>
                </a:solidFill>
              </a:rPr>
              <a:t>1. </a:t>
            </a:r>
            <a:r>
              <a:rPr lang="en-US" dirty="0">
                <a:solidFill>
                  <a:srgbClr val="000000"/>
                </a:solidFill>
              </a:rPr>
              <a:t>National Comprehensive Cancer Network (NCCN) Clinical Practice Guidelines in Oncology. B-Cell Lymphomas. Version 1.2019. </a:t>
            </a:r>
          </a:p>
        </p:txBody>
      </p:sp>
    </p:spTree>
    <p:extLst>
      <p:ext uri="{BB962C8B-B14F-4D97-AF65-F5344CB8AC3E}">
        <p14:creationId xmlns:p14="http://schemas.microsoft.com/office/powerpoint/2010/main" val="4124751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Autofit/>
          </a:bodyPr>
          <a:lstStyle/>
          <a:p>
            <a:r>
              <a:rPr lang="en-US" sz="3600" dirty="0" smtClean="0"/>
              <a:t>MCL: Novel Agents</a:t>
            </a:r>
            <a:br>
              <a:rPr lang="en-US" sz="3600" dirty="0" smtClean="0"/>
            </a:br>
            <a:r>
              <a:rPr lang="en-US" sz="3600" dirty="0" smtClean="0"/>
              <a:t>and </a:t>
            </a:r>
            <a:r>
              <a:rPr lang="en-US" sz="3600" dirty="0"/>
              <a:t>Implications </a:t>
            </a:r>
            <a:r>
              <a:rPr lang="en-US" sz="3600" dirty="0" smtClean="0"/>
              <a:t>for </a:t>
            </a:r>
            <a:br>
              <a:rPr lang="en-US" sz="3600" dirty="0" smtClean="0"/>
            </a:br>
            <a:r>
              <a:rPr lang="en-US" sz="3600" dirty="0" smtClean="0"/>
              <a:t>Patient </a:t>
            </a:r>
            <a:r>
              <a:rPr lang="en-US" sz="3600" dirty="0"/>
              <a:t>Care</a:t>
            </a:r>
            <a:endParaRPr lang="en-US" sz="2800" b="1" i="1" noProof="0" dirty="0"/>
          </a:p>
        </p:txBody>
      </p:sp>
    </p:spTree>
    <p:extLst>
      <p:ext uri="{BB962C8B-B14F-4D97-AF65-F5344CB8AC3E}">
        <p14:creationId xmlns:p14="http://schemas.microsoft.com/office/powerpoint/2010/main" val="2571128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To Date, Most Novel Agents Have Applications </a:t>
            </a:r>
            <a:br>
              <a:rPr lang="en-US" noProof="0" dirty="0" smtClean="0"/>
            </a:br>
            <a:r>
              <a:rPr lang="en-US" noProof="0" dirty="0" smtClean="0"/>
              <a:t>as Second-Line Therapy in MCL (NCCN)</a:t>
            </a:r>
            <a:r>
              <a:rPr lang="en-US" baseline="30000" noProof="0" dirty="0" smtClean="0"/>
              <a:t>1</a:t>
            </a:r>
            <a:endParaRPr lang="en-US" noProof="0" dirty="0"/>
          </a:p>
        </p:txBody>
      </p:sp>
      <p:sp>
        <p:nvSpPr>
          <p:cNvPr id="3" name="TextBox 9"/>
          <p:cNvSpPr txBox="1">
            <a:spLocks noChangeArrowheads="1"/>
          </p:cNvSpPr>
          <p:nvPr/>
        </p:nvSpPr>
        <p:spPr bwMode="auto">
          <a:xfrm>
            <a:off x="141686" y="5699674"/>
            <a:ext cx="467454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rgbClr val="304F4D"/>
              </a:buClr>
              <a:buChar char="•"/>
              <a:defRPr sz="2400">
                <a:solidFill>
                  <a:schemeClr val="tx1"/>
                </a:solidFill>
                <a:latin typeface="Calibri" pitchFamily="34" charset="0"/>
                <a:ea typeface="MS PGothic" pitchFamily="34" charset="-128"/>
              </a:defRPr>
            </a:lvl1pPr>
            <a:lvl2pPr marL="742950" indent="-285750">
              <a:spcBef>
                <a:spcPct val="20000"/>
              </a:spcBef>
              <a:buClr>
                <a:srgbClr val="304F4D"/>
              </a:buClr>
              <a:buChar char="–"/>
              <a:defRPr sz="2400">
                <a:solidFill>
                  <a:schemeClr val="tx1"/>
                </a:solidFill>
                <a:latin typeface="Calibri" pitchFamily="34" charset="0"/>
                <a:ea typeface="MS PGothic" pitchFamily="34" charset="-128"/>
              </a:defRPr>
            </a:lvl2pPr>
            <a:lvl3pPr marL="1143000" indent="-228600">
              <a:spcBef>
                <a:spcPct val="20000"/>
              </a:spcBef>
              <a:buClr>
                <a:srgbClr val="304F4D"/>
              </a:buClr>
              <a:buChar char="•"/>
              <a:defRPr>
                <a:solidFill>
                  <a:schemeClr val="tx1"/>
                </a:solidFill>
                <a:latin typeface="Calibri" pitchFamily="34" charset="0"/>
                <a:ea typeface="MS PGothic" pitchFamily="34" charset="-128"/>
              </a:defRPr>
            </a:lvl3pPr>
            <a:lvl4pPr marL="1600200" indent="-228600">
              <a:spcBef>
                <a:spcPct val="20000"/>
              </a:spcBef>
              <a:buClr>
                <a:srgbClr val="304F4D"/>
              </a:buClr>
              <a:buChar char="–"/>
              <a:defRPr>
                <a:solidFill>
                  <a:schemeClr val="tx1"/>
                </a:solidFill>
                <a:latin typeface="Calibri" pitchFamily="34" charset="0"/>
                <a:ea typeface="MS PGothic" pitchFamily="34" charset="-128"/>
              </a:defRPr>
            </a:lvl4pPr>
            <a:lvl5pPr marL="2057400" indent="-228600">
              <a:spcBef>
                <a:spcPct val="20000"/>
              </a:spcBef>
              <a:buClr>
                <a:srgbClr val="304F4D"/>
              </a:buClr>
              <a:buChar char="»"/>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ea typeface="MS PGothic" pitchFamily="34" charset="-128"/>
              </a:defRPr>
            </a:lvl9pPr>
          </a:lstStyle>
          <a:p>
            <a:pPr>
              <a:spcBef>
                <a:spcPct val="0"/>
              </a:spcBef>
              <a:buClrTx/>
            </a:pPr>
            <a:r>
              <a:rPr lang="en-US" altLang="en-US" sz="1400" b="1" dirty="0">
                <a:latin typeface="Arial" panose="020B0604020202020204" pitchFamily="34" charset="0"/>
                <a:ea typeface="ヒラギノ角ゴ Pro W3" charset="-128"/>
                <a:cs typeface="Arial" panose="020B0604020202020204" pitchFamily="34" charset="0"/>
              </a:rPr>
              <a:t>First-line consolidation:</a:t>
            </a:r>
            <a:r>
              <a:rPr lang="en-US" altLang="en-US" sz="1400" dirty="0">
                <a:latin typeface="Arial" panose="020B0604020202020204" pitchFamily="34" charset="0"/>
                <a:ea typeface="ヒラギノ角ゴ Pro W3" charset="-128"/>
                <a:cs typeface="Arial" panose="020B0604020202020204" pitchFamily="34" charset="0"/>
              </a:rPr>
              <a:t> </a:t>
            </a:r>
            <a:r>
              <a:rPr lang="en-US" altLang="en-US" sz="1400" b="0" dirty="0" smtClean="0">
                <a:latin typeface="Arial" panose="020B0604020202020204" pitchFamily="34" charset="0"/>
                <a:ea typeface="ヒラギノ角ゴ Pro W3" charset="-128"/>
                <a:cs typeface="Arial" panose="020B0604020202020204" pitchFamily="34" charset="0"/>
              </a:rPr>
              <a:t>HDT </a:t>
            </a:r>
            <a:r>
              <a:rPr lang="en-US" altLang="en-US" sz="1400" b="0" dirty="0">
                <a:latin typeface="Arial" panose="020B0604020202020204" pitchFamily="34" charset="0"/>
                <a:ea typeface="ヒラギノ角ゴ Pro W3" charset="-128"/>
                <a:cs typeface="Arial" panose="020B0604020202020204" pitchFamily="34" charset="0"/>
              </a:rPr>
              <a:t>+ autologous stem cell rescue or rituximab if not eligible for SCT</a:t>
            </a:r>
          </a:p>
        </p:txBody>
      </p:sp>
      <p:sp>
        <p:nvSpPr>
          <p:cNvPr id="6" name="Content Placeholder 4"/>
          <p:cNvSpPr txBox="1">
            <a:spLocks/>
          </p:cNvSpPr>
          <p:nvPr/>
        </p:nvSpPr>
        <p:spPr bwMode="auto">
          <a:xfrm>
            <a:off x="121453" y="1746425"/>
            <a:ext cx="2246411" cy="3770271"/>
          </a:xfrm>
          <a:prstGeom prst="rect">
            <a:avLst/>
          </a:prstGeom>
          <a:solidFill>
            <a:schemeClr val="bg1">
              <a:lumMod val="95000"/>
            </a:schemeClr>
          </a:solidFill>
          <a:ln w="19050">
            <a:noFill/>
            <a:miter lim="800000"/>
            <a:headEnd/>
            <a:tailEnd/>
          </a:ln>
          <a:effectLst/>
          <a:extLst/>
        </p:spPr>
        <p:txBody>
          <a:bodyPr/>
          <a:lstStyle>
            <a:lvl1pPr>
              <a:spcBef>
                <a:spcPct val="20000"/>
              </a:spcBef>
              <a:buClr>
                <a:srgbClr val="304F4D"/>
              </a:buClr>
              <a:buChar char="•"/>
              <a:defRPr sz="2400">
                <a:solidFill>
                  <a:schemeClr val="tx1"/>
                </a:solidFill>
                <a:latin typeface="Calibri" panose="020F0502020204030204" pitchFamily="34" charset="0"/>
                <a:ea typeface="MS PGothic" panose="020B0600070205080204" pitchFamily="34" charset="-128"/>
              </a:defRPr>
            </a:lvl1pPr>
            <a:lvl2pPr>
              <a:spcBef>
                <a:spcPct val="20000"/>
              </a:spcBef>
              <a:buClr>
                <a:srgbClr val="304F4D"/>
              </a:buClr>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304F4D"/>
              </a:buClr>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Aft>
                <a:spcPts val="200"/>
              </a:spcAft>
              <a:buFontTx/>
              <a:buNone/>
              <a:defRPr/>
            </a:pPr>
            <a:r>
              <a:rPr lang="en-US" altLang="en-US" sz="1400" b="1" dirty="0" smtClean="0">
                <a:latin typeface="Arial" panose="020B0604020202020204" pitchFamily="34" charset="0"/>
                <a:ea typeface="ヒラギノ角ゴ Pro W3" charset="-128"/>
                <a:cs typeface="Arial" panose="020B0604020202020204" pitchFamily="34" charset="0"/>
              </a:rPr>
              <a:t>Aggressive</a:t>
            </a:r>
          </a:p>
          <a:p>
            <a:pPr marL="171450" indent="-171450">
              <a:spcAft>
                <a:spcPts val="200"/>
              </a:spcAft>
              <a:buClrTx/>
              <a:defRPr/>
            </a:pPr>
            <a:r>
              <a:rPr lang="en-US" altLang="en-US" sz="1400" dirty="0" smtClean="0">
                <a:latin typeface="Arial" panose="020B0604020202020204" pitchFamily="34" charset="0"/>
                <a:ea typeface="ヒラギノ角ゴ Pro W3" charset="-128"/>
                <a:cs typeface="Arial" panose="020B0604020202020204" pitchFamily="34" charset="0"/>
              </a:rPr>
              <a:t>CALGB regimen </a:t>
            </a:r>
          </a:p>
          <a:p>
            <a:pPr marL="171450" indent="-171450">
              <a:spcAft>
                <a:spcPts val="200"/>
              </a:spcAft>
              <a:buClrTx/>
              <a:defRPr/>
            </a:pPr>
            <a:r>
              <a:rPr lang="en-US" altLang="en-US" sz="1400" dirty="0" smtClean="0">
                <a:latin typeface="Arial" panose="020B0604020202020204" pitchFamily="34" charset="0"/>
                <a:ea typeface="ヒラギノ角ゴ Pro W3" charset="-128"/>
                <a:cs typeface="Arial" panose="020B0604020202020204" pitchFamily="34" charset="0"/>
              </a:rPr>
              <a:t>Hyper-CVAD + rituximab</a:t>
            </a:r>
          </a:p>
          <a:p>
            <a:pPr marL="171450" indent="-171450">
              <a:spcAft>
                <a:spcPts val="200"/>
              </a:spcAft>
              <a:buClrTx/>
              <a:defRPr/>
            </a:pPr>
            <a:r>
              <a:rPr lang="en-US" altLang="en-US" sz="1400" dirty="0" smtClean="0">
                <a:latin typeface="Arial" panose="020B0604020202020204" pitchFamily="34" charset="0"/>
                <a:ea typeface="ヒラギノ角ゴ Pro W3" charset="-128"/>
                <a:cs typeface="Arial" panose="020B0604020202020204" pitchFamily="34" charset="0"/>
              </a:rPr>
              <a:t>NORDIC regimen</a:t>
            </a:r>
          </a:p>
          <a:p>
            <a:pPr marL="171450" indent="-171450">
              <a:spcAft>
                <a:spcPts val="200"/>
              </a:spcAft>
              <a:buClrTx/>
              <a:defRPr/>
            </a:pPr>
            <a:r>
              <a:rPr lang="en-US" altLang="en-US" sz="1400" dirty="0" smtClean="0">
                <a:latin typeface="Arial" panose="020B0604020202020204" pitchFamily="34" charset="0"/>
                <a:ea typeface="ヒラギノ角ゴ Pro W3" charset="-128"/>
                <a:cs typeface="Arial" panose="020B0604020202020204" pitchFamily="34" charset="0"/>
              </a:rPr>
              <a:t>Sequential R-CHOP/RICE</a:t>
            </a:r>
          </a:p>
          <a:p>
            <a:pPr marL="171450" indent="-171450">
              <a:spcAft>
                <a:spcPts val="200"/>
              </a:spcAft>
              <a:buClrTx/>
              <a:defRPr/>
            </a:pPr>
            <a:r>
              <a:rPr lang="en-US" altLang="en-US" sz="1400" dirty="0" smtClean="0">
                <a:latin typeface="Arial" panose="020B0604020202020204" pitchFamily="34" charset="0"/>
                <a:ea typeface="ヒラギノ角ゴ Pro W3" charset="-128"/>
                <a:cs typeface="Arial" panose="020B0604020202020204" pitchFamily="34" charset="0"/>
              </a:rPr>
              <a:t>Alternating R-CHOP/</a:t>
            </a:r>
            <a:br>
              <a:rPr lang="en-US" altLang="en-US" sz="1400" dirty="0" smtClean="0">
                <a:latin typeface="Arial" panose="020B0604020202020204" pitchFamily="34" charset="0"/>
                <a:ea typeface="ヒラギノ角ゴ Pro W3" charset="-128"/>
                <a:cs typeface="Arial" panose="020B0604020202020204" pitchFamily="34" charset="0"/>
              </a:rPr>
            </a:br>
            <a:r>
              <a:rPr lang="en-US" altLang="en-US" sz="1400" dirty="0" smtClean="0">
                <a:latin typeface="Arial" panose="020B0604020202020204" pitchFamily="34" charset="0"/>
                <a:ea typeface="ヒラギノ角ゴ Pro W3" charset="-128"/>
                <a:cs typeface="Arial" panose="020B0604020202020204" pitchFamily="34" charset="0"/>
              </a:rPr>
              <a:t>R-DHAP</a:t>
            </a:r>
          </a:p>
        </p:txBody>
      </p:sp>
      <p:sp>
        <p:nvSpPr>
          <p:cNvPr id="7" name="Content Placeholder 4"/>
          <p:cNvSpPr txBox="1">
            <a:spLocks/>
          </p:cNvSpPr>
          <p:nvPr/>
        </p:nvSpPr>
        <p:spPr bwMode="auto">
          <a:xfrm>
            <a:off x="2478957" y="1746425"/>
            <a:ext cx="2401051" cy="3770271"/>
          </a:xfrm>
          <a:prstGeom prst="rect">
            <a:avLst/>
          </a:prstGeom>
          <a:solidFill>
            <a:schemeClr val="bg1">
              <a:lumMod val="95000"/>
            </a:schemeClr>
          </a:solidFill>
          <a:ln w="19050">
            <a:noFill/>
          </a:ln>
          <a:effectLst/>
        </p:spPr>
        <p:txBody>
          <a:bodyPr/>
          <a:lstStyle>
            <a:lvl1pPr>
              <a:spcBef>
                <a:spcPct val="20000"/>
              </a:spcBef>
              <a:buClr>
                <a:srgbClr val="304F4D"/>
              </a:buClr>
              <a:buChar char="•"/>
              <a:defRPr sz="2400">
                <a:solidFill>
                  <a:schemeClr val="tx1"/>
                </a:solidFill>
                <a:latin typeface="Calibri" panose="020F0502020204030204" pitchFamily="34" charset="0"/>
                <a:ea typeface="MS PGothic" panose="020B0600070205080204" pitchFamily="34" charset="-128"/>
              </a:defRPr>
            </a:lvl1pPr>
            <a:lvl2pPr>
              <a:spcBef>
                <a:spcPct val="20000"/>
              </a:spcBef>
              <a:buClr>
                <a:srgbClr val="304F4D"/>
              </a:buClr>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304F4D"/>
              </a:buClr>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Aft>
                <a:spcPts val="200"/>
              </a:spcAft>
              <a:buFontTx/>
              <a:buNone/>
              <a:defRPr/>
            </a:pPr>
            <a:r>
              <a:rPr lang="en-US" altLang="en-US" sz="1400" b="1" dirty="0" smtClean="0">
                <a:latin typeface="Arial" panose="020B0604020202020204" pitchFamily="34" charset="0"/>
                <a:ea typeface="ヒラギノ角ゴ Pro W3" charset="-128"/>
                <a:cs typeface="Arial" panose="020B0604020202020204" pitchFamily="34" charset="0"/>
              </a:rPr>
              <a:t>Less Aggressive</a:t>
            </a:r>
          </a:p>
          <a:p>
            <a:pPr marL="171450" indent="-171450">
              <a:spcAft>
                <a:spcPts val="200"/>
              </a:spcAft>
              <a:buClrTx/>
              <a:defRPr/>
            </a:pPr>
            <a:r>
              <a:rPr lang="en-US" altLang="en-US" sz="1400" dirty="0" smtClean="0">
                <a:latin typeface="Arial" panose="020B0604020202020204" pitchFamily="34" charset="0"/>
                <a:ea typeface="ヒラギノ角ゴ Pro W3" charset="-128"/>
                <a:cs typeface="Arial" panose="020B0604020202020204" pitchFamily="34" charset="0"/>
              </a:rPr>
              <a:t>BR </a:t>
            </a:r>
          </a:p>
          <a:p>
            <a:pPr marL="171450" indent="-171450">
              <a:spcAft>
                <a:spcPts val="200"/>
              </a:spcAft>
              <a:buClrTx/>
              <a:defRPr/>
            </a:pPr>
            <a:r>
              <a:rPr lang="en-US" altLang="en-US" sz="1400" dirty="0" smtClean="0">
                <a:latin typeface="Arial" panose="020B0604020202020204" pitchFamily="34" charset="0"/>
                <a:ea typeface="ヒラギノ角ゴ Pro W3" charset="-128"/>
                <a:cs typeface="Arial" panose="020B0604020202020204" pitchFamily="34" charset="0"/>
              </a:rPr>
              <a:t>R-CHOP → consolidation with rituximab maintenance </a:t>
            </a:r>
          </a:p>
          <a:p>
            <a:pPr marL="171450" indent="-171450">
              <a:spcAft>
                <a:spcPts val="200"/>
              </a:spcAft>
              <a:buClrTx/>
              <a:defRPr/>
            </a:pPr>
            <a:r>
              <a:rPr lang="en-US" altLang="en-US" sz="1400" b="1" dirty="0" smtClean="0">
                <a:latin typeface="Arial" panose="020B0604020202020204" pitchFamily="34" charset="0"/>
                <a:ea typeface="ヒラギノ角ゴ Pro W3" charset="-128"/>
                <a:cs typeface="Arial" panose="020B0604020202020204" pitchFamily="34" charset="0"/>
              </a:rPr>
              <a:t>Lenalidomide + rituximab</a:t>
            </a:r>
          </a:p>
          <a:p>
            <a:pPr marL="171450" indent="-171450">
              <a:spcAft>
                <a:spcPts val="200"/>
              </a:spcAft>
              <a:buClrTx/>
              <a:defRPr/>
            </a:pPr>
            <a:r>
              <a:rPr lang="en-US" altLang="en-US" sz="1400" b="1" dirty="0" smtClean="0">
                <a:latin typeface="Arial" panose="020B0604020202020204" pitchFamily="34" charset="0"/>
                <a:ea typeface="ヒラギノ角ゴ Pro W3" charset="-128"/>
                <a:cs typeface="Arial" panose="020B0604020202020204" pitchFamily="34" charset="0"/>
              </a:rPr>
              <a:t>VR-CAP </a:t>
            </a:r>
          </a:p>
          <a:p>
            <a:pPr marL="171450" indent="-171450">
              <a:spcAft>
                <a:spcPts val="200"/>
              </a:spcAft>
              <a:buClrTx/>
              <a:defRPr/>
            </a:pPr>
            <a:r>
              <a:rPr lang="en-US" altLang="en-US" sz="1400" dirty="0" smtClean="0">
                <a:latin typeface="Arial" panose="020B0604020202020204" pitchFamily="34" charset="0"/>
                <a:ea typeface="ヒラギノ角ゴ Pro W3" charset="-128"/>
                <a:cs typeface="Arial" panose="020B0604020202020204" pitchFamily="34" charset="0"/>
              </a:rPr>
              <a:t>Modified hyper-CVAD + rituximab → rituximab maintenance (age &gt;65 y)</a:t>
            </a:r>
          </a:p>
          <a:p>
            <a:pPr marL="171450" indent="-171450">
              <a:spcAft>
                <a:spcPts val="200"/>
              </a:spcAft>
              <a:buClrTx/>
              <a:defRPr/>
            </a:pPr>
            <a:r>
              <a:rPr lang="en-US" altLang="en-US" sz="1400" dirty="0" smtClean="0">
                <a:latin typeface="Arial" panose="020B0604020202020204" pitchFamily="34" charset="0"/>
                <a:ea typeface="ヒラギノ角ゴ Pro W3" charset="-128"/>
                <a:cs typeface="Arial" panose="020B0604020202020204" pitchFamily="34" charset="0"/>
              </a:rPr>
              <a:t>RBAC</a:t>
            </a:r>
          </a:p>
        </p:txBody>
      </p:sp>
      <p:sp>
        <p:nvSpPr>
          <p:cNvPr id="4" name="TextBox 8"/>
          <p:cNvSpPr txBox="1">
            <a:spLocks noChangeArrowheads="1"/>
          </p:cNvSpPr>
          <p:nvPr/>
        </p:nvSpPr>
        <p:spPr bwMode="auto">
          <a:xfrm>
            <a:off x="121454" y="1387819"/>
            <a:ext cx="4758554" cy="30777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lgn="ctr">
              <a:spcBef>
                <a:spcPct val="0"/>
              </a:spcBef>
              <a:buClrTx/>
              <a:buFontTx/>
              <a:buNone/>
              <a:defRPr/>
            </a:pPr>
            <a:r>
              <a:rPr lang="en-US" altLang="en-US" sz="1400" b="1" dirty="0" smtClean="0">
                <a:solidFill>
                  <a:schemeClr val="bg1"/>
                </a:solidFill>
                <a:cs typeface="Arial" panose="020B0604020202020204" pitchFamily="34" charset="0"/>
              </a:rPr>
              <a:t>Induction Therapy</a:t>
            </a:r>
          </a:p>
        </p:txBody>
      </p:sp>
      <p:sp>
        <p:nvSpPr>
          <p:cNvPr id="11" name="TextBox 9"/>
          <p:cNvSpPr txBox="1">
            <a:spLocks noChangeArrowheads="1"/>
          </p:cNvSpPr>
          <p:nvPr/>
        </p:nvSpPr>
        <p:spPr bwMode="auto">
          <a:xfrm>
            <a:off x="5432573" y="5700618"/>
            <a:ext cx="3540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304F4D"/>
              </a:buClr>
              <a:buChar char="•"/>
              <a:defRPr sz="2400">
                <a:solidFill>
                  <a:schemeClr val="tx1"/>
                </a:solidFill>
                <a:latin typeface="Calibri" pitchFamily="34" charset="0"/>
                <a:ea typeface="MS PGothic" pitchFamily="34" charset="-128"/>
              </a:defRPr>
            </a:lvl1pPr>
            <a:lvl2pPr marL="742950" indent="-285750">
              <a:spcBef>
                <a:spcPct val="20000"/>
              </a:spcBef>
              <a:buClr>
                <a:srgbClr val="304F4D"/>
              </a:buClr>
              <a:buChar char="–"/>
              <a:defRPr sz="2400">
                <a:solidFill>
                  <a:schemeClr val="tx1"/>
                </a:solidFill>
                <a:latin typeface="Calibri" pitchFamily="34" charset="0"/>
                <a:ea typeface="MS PGothic" pitchFamily="34" charset="-128"/>
              </a:defRPr>
            </a:lvl2pPr>
            <a:lvl3pPr marL="1143000" indent="-228600">
              <a:spcBef>
                <a:spcPct val="20000"/>
              </a:spcBef>
              <a:buClr>
                <a:srgbClr val="304F4D"/>
              </a:buClr>
              <a:buChar char="•"/>
              <a:defRPr>
                <a:solidFill>
                  <a:schemeClr val="tx1"/>
                </a:solidFill>
                <a:latin typeface="Calibri" pitchFamily="34" charset="0"/>
                <a:ea typeface="MS PGothic" pitchFamily="34" charset="-128"/>
              </a:defRPr>
            </a:lvl3pPr>
            <a:lvl4pPr marL="1600200" indent="-228600">
              <a:spcBef>
                <a:spcPct val="20000"/>
              </a:spcBef>
              <a:buClr>
                <a:srgbClr val="304F4D"/>
              </a:buClr>
              <a:buChar char="–"/>
              <a:defRPr>
                <a:solidFill>
                  <a:schemeClr val="tx1"/>
                </a:solidFill>
                <a:latin typeface="Calibri" pitchFamily="34" charset="0"/>
                <a:ea typeface="MS PGothic" pitchFamily="34" charset="-128"/>
              </a:defRPr>
            </a:lvl4pPr>
            <a:lvl5pPr marL="2057400" indent="-228600">
              <a:spcBef>
                <a:spcPct val="20000"/>
              </a:spcBef>
              <a:buClr>
                <a:srgbClr val="304F4D"/>
              </a:buClr>
              <a:buChar char="»"/>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ea typeface="MS PGothic" pitchFamily="34" charset="-128"/>
              </a:defRPr>
            </a:lvl9pPr>
          </a:lstStyle>
          <a:p>
            <a:pPr>
              <a:spcBef>
                <a:spcPct val="0"/>
              </a:spcBef>
              <a:buClrTx/>
            </a:pPr>
            <a:r>
              <a:rPr lang="en-US" altLang="en-US" sz="1400" b="1" dirty="0">
                <a:latin typeface="Arial" panose="020B0604020202020204" pitchFamily="34" charset="0"/>
                <a:ea typeface="ヒラギノ角ゴ Pro W3" charset="-128"/>
                <a:cs typeface="Arial" panose="020B0604020202020204" pitchFamily="34" charset="0"/>
              </a:rPr>
              <a:t>Second-line consolidation: </a:t>
            </a:r>
            <a:r>
              <a:rPr lang="en-US" altLang="en-US" sz="1400" dirty="0">
                <a:latin typeface="Arial" panose="020B0604020202020204" pitchFamily="34" charset="0"/>
                <a:ea typeface="ヒラギノ角ゴ Pro W3" charset="-128"/>
                <a:cs typeface="Arial" panose="020B0604020202020204" pitchFamily="34" charset="0"/>
              </a:rPr>
              <a:t>A</a:t>
            </a:r>
            <a:r>
              <a:rPr lang="en-US" altLang="en-US" sz="1400" b="0" dirty="0" smtClean="0">
                <a:latin typeface="Arial" panose="020B0604020202020204" pitchFamily="34" charset="0"/>
                <a:ea typeface="ヒラギノ角ゴ Pro W3" charset="-128"/>
                <a:cs typeface="Arial" panose="020B0604020202020204" pitchFamily="34" charset="0"/>
              </a:rPr>
              <a:t>lloSCT </a:t>
            </a:r>
            <a:r>
              <a:rPr lang="en-US" altLang="en-US" sz="1400" b="0" dirty="0">
                <a:latin typeface="Arial" panose="020B0604020202020204" pitchFamily="34" charset="0"/>
                <a:ea typeface="ヒラギノ角ゴ Pro W3" charset="-128"/>
                <a:cs typeface="Arial" panose="020B0604020202020204" pitchFamily="34" charset="0"/>
              </a:rPr>
              <a:t>(myeloablative or nonmyeloablative)</a:t>
            </a:r>
          </a:p>
        </p:txBody>
      </p:sp>
      <p:sp>
        <p:nvSpPr>
          <p:cNvPr id="14" name="TextBox 13"/>
          <p:cNvSpPr txBox="1"/>
          <p:nvPr/>
        </p:nvSpPr>
        <p:spPr>
          <a:xfrm>
            <a:off x="5017985" y="1746433"/>
            <a:ext cx="1944102" cy="3770263"/>
          </a:xfrm>
          <a:prstGeom prst="rect">
            <a:avLst/>
          </a:prstGeom>
          <a:solidFill>
            <a:schemeClr val="bg1">
              <a:lumMod val="95000"/>
            </a:schemeClr>
          </a:solidFill>
          <a:ln w="19050">
            <a:noFill/>
          </a:ln>
          <a:effectLst/>
        </p:spPr>
        <p:txBody>
          <a:bodyPr wrap="square" rtlCol="0">
            <a:spAutoFit/>
          </a:bodyPr>
          <a:lstStyle/>
          <a:p>
            <a:pPr algn="ctr">
              <a:spcAft>
                <a:spcPts val="200"/>
              </a:spcAft>
              <a:buClr>
                <a:schemeClr val="bg1"/>
              </a:buClr>
            </a:pPr>
            <a:r>
              <a:rPr lang="en-US" altLang="en-US" sz="1400" b="1" dirty="0">
                <a:latin typeface="Arial" panose="020B0604020202020204" pitchFamily="34" charset="0"/>
                <a:ea typeface="ヒラギノ角ゴ Pro W3" charset="-128"/>
                <a:cs typeface="Arial" panose="020B0604020202020204" pitchFamily="34" charset="0"/>
              </a:rPr>
              <a:t>Short </a:t>
            </a:r>
            <a:r>
              <a:rPr lang="en-US" altLang="en-US" sz="1400" b="1" dirty="0" smtClean="0">
                <a:latin typeface="Arial" panose="020B0604020202020204" pitchFamily="34" charset="0"/>
                <a:ea typeface="ヒラギノ角ゴ Pro W3" charset="-128"/>
                <a:cs typeface="Arial" panose="020B0604020202020204" pitchFamily="34" charset="0"/>
              </a:rPr>
              <a:t>Response</a:t>
            </a:r>
            <a:br>
              <a:rPr lang="en-US" altLang="en-US" sz="1400" b="1" dirty="0" smtClean="0">
                <a:latin typeface="Arial" panose="020B0604020202020204" pitchFamily="34" charset="0"/>
                <a:ea typeface="ヒラギノ角ゴ Pro W3" charset="-128"/>
                <a:cs typeface="Arial" panose="020B0604020202020204" pitchFamily="34" charset="0"/>
              </a:rPr>
            </a:br>
            <a:r>
              <a:rPr lang="en-US" altLang="en-US" sz="1400" b="1" dirty="0" smtClean="0">
                <a:latin typeface="Arial" panose="020B0604020202020204" pitchFamily="34" charset="0"/>
                <a:ea typeface="ヒラギノ角ゴ Pro W3" charset="-128"/>
                <a:cs typeface="Arial" panose="020B0604020202020204" pitchFamily="34" charset="0"/>
              </a:rPr>
              <a:t>After Prior Therapy</a:t>
            </a:r>
          </a:p>
          <a:p>
            <a:pPr>
              <a:spcAft>
                <a:spcPts val="200"/>
              </a:spcAft>
              <a:buClr>
                <a:schemeClr val="bg1"/>
              </a:buClr>
            </a:pPr>
            <a:r>
              <a:rPr lang="en-US" altLang="en-US" sz="1400" dirty="0" smtClean="0">
                <a:latin typeface="Arial" panose="020B0604020202020204" pitchFamily="34" charset="0"/>
                <a:ea typeface="ヒラギノ角ゴ Pro W3" charset="-128"/>
                <a:cs typeface="Arial" panose="020B0604020202020204" pitchFamily="34" charset="0"/>
              </a:rPr>
              <a:t>Preferred</a:t>
            </a:r>
            <a:endParaRPr lang="en-US" altLang="en-US" sz="1400" dirty="0">
              <a:latin typeface="Arial" panose="020B0604020202020204" pitchFamily="34" charset="0"/>
              <a:ea typeface="ヒラギノ角ゴ Pro W3" charset="-128"/>
              <a:cs typeface="Arial" panose="020B0604020202020204" pitchFamily="34" charset="0"/>
            </a:endParaRPr>
          </a:p>
          <a:p>
            <a:pPr marL="171450" indent="-171450">
              <a:spcAft>
                <a:spcPts val="200"/>
              </a:spcAft>
              <a:buFont typeface="Arial" panose="020B0604020202020204" pitchFamily="34" charset="0"/>
              <a:buChar char="•"/>
            </a:pPr>
            <a:r>
              <a:rPr lang="en-US" altLang="en-US" sz="1400" dirty="0">
                <a:latin typeface="Arial" panose="020B0604020202020204" pitchFamily="34" charset="0"/>
                <a:ea typeface="ヒラギノ角ゴ Pro W3" charset="-128"/>
                <a:cs typeface="Arial" panose="020B0604020202020204" pitchFamily="34" charset="0"/>
              </a:rPr>
              <a:t>Acalabrutinib</a:t>
            </a:r>
          </a:p>
          <a:p>
            <a:pPr marL="171450" indent="-171450">
              <a:spcAft>
                <a:spcPts val="200"/>
              </a:spcAft>
              <a:buFont typeface="Arial" panose="020B0604020202020204" pitchFamily="34" charset="0"/>
              <a:buChar char="•"/>
            </a:pPr>
            <a:r>
              <a:rPr lang="en-US" altLang="en-US" sz="1400" dirty="0" smtClean="0">
                <a:latin typeface="Arial" panose="020B0604020202020204" pitchFamily="34" charset="0"/>
                <a:ea typeface="ヒラギノ角ゴ Pro W3" charset="-128"/>
                <a:cs typeface="Arial" panose="020B0604020202020204" pitchFamily="34" charset="0"/>
              </a:rPr>
              <a:t>Ibrutinib ± rituximab</a:t>
            </a:r>
            <a:endParaRPr lang="en-US" altLang="en-US" sz="1400" dirty="0">
              <a:latin typeface="Arial" panose="020B0604020202020204" pitchFamily="34" charset="0"/>
              <a:ea typeface="ヒラギノ角ゴ Pro W3" charset="-128"/>
              <a:cs typeface="Arial" panose="020B0604020202020204" pitchFamily="34" charset="0"/>
            </a:endParaRPr>
          </a:p>
          <a:p>
            <a:pPr marL="171450" indent="-171450">
              <a:spcAft>
                <a:spcPts val="200"/>
              </a:spcAft>
              <a:buFont typeface="Arial" panose="020B0604020202020204" pitchFamily="34" charset="0"/>
              <a:buChar char="•"/>
            </a:pPr>
            <a:r>
              <a:rPr lang="en-US" altLang="en-US" sz="1400" dirty="0" smtClean="0">
                <a:latin typeface="Arial" panose="020B0604020202020204" pitchFamily="34" charset="0"/>
                <a:ea typeface="ヒラギノ角ゴ Pro W3" charset="-128"/>
                <a:cs typeface="Arial" panose="020B0604020202020204" pitchFamily="34" charset="0"/>
              </a:rPr>
              <a:t>Lenalidomide                     ± rituximab</a:t>
            </a:r>
            <a:endParaRPr lang="en-US" altLang="en-US" sz="1400" dirty="0">
              <a:latin typeface="Arial" panose="020B0604020202020204" pitchFamily="34" charset="0"/>
              <a:ea typeface="ヒラギノ角ゴ Pro W3" charset="-128"/>
              <a:cs typeface="Arial" panose="020B0604020202020204" pitchFamily="34" charset="0"/>
            </a:endParaRPr>
          </a:p>
          <a:p>
            <a:pPr marL="171450" indent="-171450">
              <a:spcAft>
                <a:spcPts val="200"/>
              </a:spcAft>
              <a:buFont typeface="Arial" panose="020B0604020202020204" pitchFamily="34" charset="0"/>
              <a:buChar char="•"/>
            </a:pPr>
            <a:r>
              <a:rPr lang="en-US" altLang="en-US" sz="1400" dirty="0" err="1" smtClean="0">
                <a:latin typeface="Arial" panose="020B0604020202020204" pitchFamily="34" charset="0"/>
                <a:ea typeface="ヒラギノ角ゴ Pro W3" charset="-128"/>
                <a:cs typeface="Arial" panose="020B0604020202020204" pitchFamily="34" charset="0"/>
              </a:rPr>
              <a:t>Venetoclax</a:t>
            </a:r>
            <a:endParaRPr lang="en-US" altLang="en-US" sz="1400" dirty="0" smtClean="0">
              <a:latin typeface="Arial" panose="020B0604020202020204" pitchFamily="34" charset="0"/>
              <a:ea typeface="ヒラギノ角ゴ Pro W3" charset="-128"/>
              <a:cs typeface="Arial" panose="020B0604020202020204" pitchFamily="34" charset="0"/>
            </a:endParaRPr>
          </a:p>
          <a:p>
            <a:pPr>
              <a:spcAft>
                <a:spcPts val="200"/>
              </a:spcAft>
            </a:pPr>
            <a:r>
              <a:rPr lang="en-US" altLang="en-US" sz="1400" dirty="0" smtClean="0">
                <a:latin typeface="Arial" panose="020B0604020202020204" pitchFamily="34" charset="0"/>
                <a:ea typeface="ヒラギノ角ゴ Pro W3" charset="-128"/>
                <a:cs typeface="Arial" panose="020B0604020202020204" pitchFamily="34" charset="0"/>
              </a:rPr>
              <a:t>Other</a:t>
            </a:r>
            <a:endParaRPr lang="en-US" altLang="en-US" sz="1400" dirty="0">
              <a:latin typeface="Arial" panose="020B0604020202020204" pitchFamily="34" charset="0"/>
              <a:ea typeface="ヒラギノ角ゴ Pro W3" charset="-128"/>
              <a:cs typeface="Arial" panose="020B0604020202020204" pitchFamily="34" charset="0"/>
            </a:endParaRPr>
          </a:p>
          <a:p>
            <a:pPr marL="171450" indent="-171450">
              <a:spcAft>
                <a:spcPts val="200"/>
              </a:spcAft>
              <a:buFont typeface="Arial" panose="020B0604020202020204" pitchFamily="34" charset="0"/>
              <a:buChar char="•"/>
            </a:pPr>
            <a:r>
              <a:rPr lang="en-US" altLang="en-US" sz="1400" dirty="0">
                <a:latin typeface="Arial" panose="020B0604020202020204" pitchFamily="34" charset="0"/>
                <a:ea typeface="ヒラギノ角ゴ Pro W3" charset="-128"/>
                <a:cs typeface="Arial" panose="020B0604020202020204" pitchFamily="34" charset="0"/>
              </a:rPr>
              <a:t>Ibrutinib + </a:t>
            </a:r>
            <a:r>
              <a:rPr lang="en-US" altLang="en-US" sz="1400" dirty="0" smtClean="0">
                <a:latin typeface="Arial" panose="020B0604020202020204" pitchFamily="34" charset="0"/>
                <a:ea typeface="ヒラギノ角ゴ Pro W3" charset="-128"/>
                <a:cs typeface="Arial" panose="020B0604020202020204" pitchFamily="34" charset="0"/>
              </a:rPr>
              <a:t>rituximab </a:t>
            </a:r>
            <a:r>
              <a:rPr lang="en-US" altLang="en-US" sz="1400" dirty="0">
                <a:latin typeface="Arial" panose="020B0604020202020204" pitchFamily="34" charset="0"/>
                <a:ea typeface="ヒラギノ角ゴ Pro W3" charset="-128"/>
                <a:cs typeface="Arial" panose="020B0604020202020204" pitchFamily="34" charset="0"/>
              </a:rPr>
              <a:t>+ </a:t>
            </a:r>
            <a:r>
              <a:rPr lang="en-US" altLang="en-US" sz="1400" dirty="0" smtClean="0">
                <a:latin typeface="Arial" panose="020B0604020202020204" pitchFamily="34" charset="0"/>
                <a:ea typeface="ヒラギノ角ゴ Pro W3" charset="-128"/>
                <a:cs typeface="Arial" panose="020B0604020202020204" pitchFamily="34" charset="0"/>
              </a:rPr>
              <a:t>lenalidomide</a:t>
            </a:r>
          </a:p>
          <a:p>
            <a:pPr marL="171450" indent="-171450">
              <a:spcAft>
                <a:spcPts val="200"/>
              </a:spcAft>
              <a:buFont typeface="Arial" panose="020B0604020202020204" pitchFamily="34" charset="0"/>
              <a:buChar char="•"/>
            </a:pPr>
            <a:r>
              <a:rPr lang="en-US" altLang="en-US" sz="1400" dirty="0" err="1" smtClean="0">
                <a:latin typeface="Arial" panose="020B0604020202020204" pitchFamily="34" charset="0"/>
                <a:ea typeface="ヒラギノ角ゴ Pro W3" charset="-128"/>
                <a:cs typeface="Arial" panose="020B0604020202020204" pitchFamily="34" charset="0"/>
              </a:rPr>
              <a:t>Venetoclax</a:t>
            </a:r>
            <a:r>
              <a:rPr lang="en-US" altLang="en-US" sz="1400" dirty="0" smtClean="0">
                <a:latin typeface="Arial" panose="020B0604020202020204" pitchFamily="34" charset="0"/>
                <a:ea typeface="ヒラギノ角ゴ Pro W3" charset="-128"/>
                <a:cs typeface="Arial" panose="020B0604020202020204" pitchFamily="34" charset="0"/>
              </a:rPr>
              <a:t> + ibrutinib</a:t>
            </a:r>
            <a:endParaRPr lang="en-US" altLang="en-US" sz="1400" dirty="0">
              <a:latin typeface="Arial" panose="020B0604020202020204" pitchFamily="34" charset="0"/>
              <a:ea typeface="ヒラギノ角ゴ Pro W3" charset="-128"/>
              <a:cs typeface="Arial" panose="020B0604020202020204" pitchFamily="34" charset="0"/>
            </a:endParaRPr>
          </a:p>
          <a:p>
            <a:endParaRPr lang="en-US" sz="1400" dirty="0" smtClean="0"/>
          </a:p>
          <a:p>
            <a:endParaRPr lang="en-US" sz="1400" dirty="0"/>
          </a:p>
        </p:txBody>
      </p:sp>
      <p:sp>
        <p:nvSpPr>
          <p:cNvPr id="15" name="TextBox 14"/>
          <p:cNvSpPr txBox="1"/>
          <p:nvPr/>
        </p:nvSpPr>
        <p:spPr>
          <a:xfrm>
            <a:off x="7029262" y="1746428"/>
            <a:ext cx="1944102" cy="3554819"/>
          </a:xfrm>
          <a:prstGeom prst="rect">
            <a:avLst/>
          </a:prstGeom>
          <a:solidFill>
            <a:schemeClr val="bg1">
              <a:lumMod val="95000"/>
            </a:schemeClr>
          </a:solidFill>
          <a:ln w="19050">
            <a:noFill/>
          </a:ln>
          <a:effectLst/>
        </p:spPr>
        <p:txBody>
          <a:bodyPr wrap="square" rtlCol="0">
            <a:spAutoFit/>
          </a:bodyPr>
          <a:lstStyle/>
          <a:p>
            <a:pPr algn="ctr">
              <a:spcAft>
                <a:spcPts val="200"/>
              </a:spcAft>
              <a:buClr>
                <a:schemeClr val="bg1"/>
              </a:buClr>
            </a:pPr>
            <a:r>
              <a:rPr lang="en-US" altLang="en-US" sz="1400" b="1" dirty="0" smtClean="0">
                <a:latin typeface="Arial" panose="020B0604020202020204" pitchFamily="34" charset="0"/>
                <a:ea typeface="ヒラギノ角ゴ Pro W3" charset="-128"/>
                <a:cs typeface="Arial" panose="020B0604020202020204" pitchFamily="34" charset="0"/>
              </a:rPr>
              <a:t>Extended Response After Prior Therapy</a:t>
            </a:r>
          </a:p>
          <a:p>
            <a:pPr>
              <a:spcAft>
                <a:spcPts val="200"/>
              </a:spcAft>
              <a:buClr>
                <a:schemeClr val="bg1"/>
              </a:buClr>
            </a:pPr>
            <a:r>
              <a:rPr lang="en-US" altLang="en-US" sz="1400" dirty="0" smtClean="0">
                <a:latin typeface="Arial" panose="020B0604020202020204" pitchFamily="34" charset="0"/>
                <a:ea typeface="ヒラギノ角ゴ Pro W3" charset="-128"/>
                <a:cs typeface="Arial" panose="020B0604020202020204" pitchFamily="34" charset="0"/>
              </a:rPr>
              <a:t>Preferred</a:t>
            </a:r>
            <a:endParaRPr lang="en-US" altLang="en-US" sz="1400" dirty="0">
              <a:latin typeface="Arial" panose="020B0604020202020204" pitchFamily="34" charset="0"/>
              <a:ea typeface="ヒラギノ角ゴ Pro W3" charset="-128"/>
              <a:cs typeface="Arial" panose="020B0604020202020204" pitchFamily="34" charset="0"/>
            </a:endParaRPr>
          </a:p>
          <a:p>
            <a:pPr marL="171450" indent="-171450">
              <a:spcAft>
                <a:spcPts val="200"/>
              </a:spcAft>
              <a:buFont typeface="Arial" panose="020B0604020202020204" pitchFamily="34" charset="0"/>
              <a:buChar char="•"/>
            </a:pPr>
            <a:r>
              <a:rPr lang="en-US" altLang="en-US" sz="1400" dirty="0" err="1" smtClean="0">
                <a:latin typeface="Arial" panose="020B0604020202020204" pitchFamily="34" charset="0"/>
                <a:ea typeface="ヒラギノ角ゴ Pro W3" charset="-128"/>
                <a:cs typeface="Arial" panose="020B0604020202020204" pitchFamily="34" charset="0"/>
              </a:rPr>
              <a:t>BR</a:t>
            </a:r>
            <a:r>
              <a:rPr lang="en-US" altLang="en-US" sz="1400" baseline="30000" dirty="0" err="1" smtClean="0">
                <a:latin typeface="Arial" panose="020B0604020202020204" pitchFamily="34" charset="0"/>
                <a:ea typeface="ヒラギノ角ゴ Pro W3" charset="-128"/>
                <a:cs typeface="Arial" panose="020B0604020202020204" pitchFamily="34" charset="0"/>
              </a:rPr>
              <a:t>a</a:t>
            </a:r>
            <a:endParaRPr lang="en-US" altLang="en-US" sz="1400" dirty="0" smtClean="0">
              <a:latin typeface="Arial" panose="020B0604020202020204" pitchFamily="34" charset="0"/>
              <a:ea typeface="ヒラギノ角ゴ Pro W3" charset="-128"/>
              <a:cs typeface="Arial" panose="020B0604020202020204" pitchFamily="34" charset="0"/>
            </a:endParaRPr>
          </a:p>
          <a:p>
            <a:pPr marL="171450" indent="-171450">
              <a:spcAft>
                <a:spcPts val="200"/>
              </a:spcAft>
              <a:buFont typeface="Arial" panose="020B0604020202020204" pitchFamily="34" charset="0"/>
              <a:buChar char="•"/>
            </a:pPr>
            <a:r>
              <a:rPr lang="en-US" altLang="en-US" sz="1400" dirty="0" smtClean="0">
                <a:latin typeface="Arial" panose="020B0604020202020204" pitchFamily="34" charset="0"/>
                <a:ea typeface="ヒラギノ角ゴ Pro W3" charset="-128"/>
                <a:cs typeface="Arial" panose="020B0604020202020204" pitchFamily="34" charset="0"/>
              </a:rPr>
              <a:t>Bortezomib </a:t>
            </a:r>
            <a:r>
              <a:rPr lang="en-US" altLang="en-US" sz="1400" dirty="0">
                <a:latin typeface="Arial" panose="020B0604020202020204" pitchFamily="34" charset="0"/>
                <a:ea typeface="ヒラギノ角ゴ Pro W3" charset="-128"/>
                <a:cs typeface="Arial" panose="020B0604020202020204" pitchFamily="34" charset="0"/>
              </a:rPr>
              <a:t>±</a:t>
            </a:r>
            <a:r>
              <a:rPr lang="en-US" altLang="en-US" sz="1400" dirty="0" smtClean="0">
                <a:latin typeface="Arial" panose="020B0604020202020204" pitchFamily="34" charset="0"/>
                <a:ea typeface="ヒラギノ角ゴ Pro W3" charset="-128"/>
                <a:cs typeface="Arial" panose="020B0604020202020204" pitchFamily="34" charset="0"/>
              </a:rPr>
              <a:t>rituximab</a:t>
            </a:r>
          </a:p>
          <a:p>
            <a:pPr>
              <a:spcAft>
                <a:spcPts val="200"/>
              </a:spcAft>
            </a:pPr>
            <a:r>
              <a:rPr lang="en-US" altLang="en-US" sz="1400" dirty="0" smtClean="0">
                <a:latin typeface="Arial" panose="020B0604020202020204" pitchFamily="34" charset="0"/>
                <a:ea typeface="ヒラギノ角ゴ Pro W3" charset="-128"/>
                <a:cs typeface="Arial" panose="020B0604020202020204" pitchFamily="34" charset="0"/>
              </a:rPr>
              <a:t>Other</a:t>
            </a:r>
            <a:endParaRPr lang="en-US" altLang="en-US" sz="1400" dirty="0">
              <a:latin typeface="Arial" panose="020B0604020202020204" pitchFamily="34" charset="0"/>
              <a:ea typeface="ヒラギノ角ゴ Pro W3" charset="-128"/>
              <a:cs typeface="Arial" panose="020B0604020202020204" pitchFamily="34" charset="0"/>
            </a:endParaRPr>
          </a:p>
          <a:p>
            <a:pPr marL="171450" indent="-171450">
              <a:spcAft>
                <a:spcPts val="200"/>
              </a:spcAft>
              <a:buFont typeface="Arial" panose="020B0604020202020204" pitchFamily="34" charset="0"/>
              <a:buChar char="•"/>
            </a:pPr>
            <a:r>
              <a:rPr lang="en-US" altLang="en-US" sz="1400" dirty="0" smtClean="0">
                <a:latin typeface="Arial" panose="020B0604020202020204" pitchFamily="34" charset="0"/>
                <a:ea typeface="ヒラギノ角ゴ Pro W3" charset="-128"/>
                <a:cs typeface="Arial" panose="020B0604020202020204" pitchFamily="34" charset="0"/>
              </a:rPr>
              <a:t>Small molecule inhibitors</a:t>
            </a:r>
          </a:p>
          <a:p>
            <a:pPr marL="171450" indent="-171450">
              <a:spcAft>
                <a:spcPts val="200"/>
              </a:spcAft>
              <a:buFont typeface="Arial" panose="020B0604020202020204" pitchFamily="34" charset="0"/>
              <a:buChar char="•"/>
            </a:pPr>
            <a:r>
              <a:rPr lang="en-US" altLang="en-US" sz="1400" dirty="0" smtClean="0">
                <a:latin typeface="Arial" panose="020B0604020202020204" pitchFamily="34" charset="0"/>
                <a:ea typeface="ヒラギノ角ゴ Pro W3" charset="-128"/>
                <a:cs typeface="Arial" panose="020B0604020202020204" pitchFamily="34" charset="0"/>
              </a:rPr>
              <a:t>Bendamustine, bortezomib, rituximab</a:t>
            </a:r>
          </a:p>
          <a:p>
            <a:pPr marL="171450" indent="-171450">
              <a:spcAft>
                <a:spcPts val="200"/>
              </a:spcAft>
              <a:buFont typeface="Arial" panose="020B0604020202020204" pitchFamily="34" charset="0"/>
              <a:buChar char="•"/>
            </a:pPr>
            <a:r>
              <a:rPr lang="en-US" altLang="en-US" sz="1400" dirty="0">
                <a:latin typeface="Arial" panose="020B0604020202020204" pitchFamily="34" charset="0"/>
                <a:ea typeface="ヒラギノ角ゴ Pro W3" charset="-128"/>
                <a:cs typeface="Arial" panose="020B0604020202020204" pitchFamily="34" charset="0"/>
              </a:rPr>
              <a:t>PEPC ± rituximab</a:t>
            </a:r>
            <a:endParaRPr lang="en-US" altLang="en-US" sz="1400" dirty="0" smtClean="0">
              <a:latin typeface="Arial" panose="020B0604020202020204" pitchFamily="34" charset="0"/>
              <a:ea typeface="ヒラギノ角ゴ Pro W3" charset="-128"/>
              <a:cs typeface="Arial" panose="020B0604020202020204" pitchFamily="34" charset="0"/>
            </a:endParaRPr>
          </a:p>
          <a:p>
            <a:pPr marL="171450" indent="-171450">
              <a:spcAft>
                <a:spcPts val="200"/>
              </a:spcAft>
              <a:buFont typeface="Arial" panose="020B0604020202020204" pitchFamily="34" charset="0"/>
              <a:buChar char="•"/>
            </a:pPr>
            <a:r>
              <a:rPr lang="en-US" altLang="en-US" sz="1400" dirty="0" smtClean="0">
                <a:latin typeface="Arial" panose="020B0604020202020204" pitchFamily="34" charset="0"/>
                <a:ea typeface="ヒラギノ角ゴ Pro W3" charset="-128"/>
                <a:cs typeface="Arial" panose="020B0604020202020204" pitchFamily="34" charset="0"/>
              </a:rPr>
              <a:t>R-</a:t>
            </a:r>
            <a:r>
              <a:rPr lang="en-US" altLang="en-US" sz="1400" dirty="0" err="1" smtClean="0">
                <a:latin typeface="Arial" panose="020B0604020202020204" pitchFamily="34" charset="0"/>
                <a:ea typeface="ヒラギノ角ゴ Pro W3" charset="-128"/>
                <a:cs typeface="Arial" panose="020B0604020202020204" pitchFamily="34" charset="0"/>
              </a:rPr>
              <a:t>CHOP,</a:t>
            </a:r>
            <a:r>
              <a:rPr lang="en-US" altLang="en-US" sz="1400" baseline="30000" dirty="0" err="1" smtClean="0">
                <a:latin typeface="Arial" panose="020B0604020202020204" pitchFamily="34" charset="0"/>
                <a:ea typeface="ヒラギノ角ゴ Pro W3" charset="-128"/>
                <a:cs typeface="Arial" panose="020B0604020202020204" pitchFamily="34" charset="0"/>
              </a:rPr>
              <a:t>a</a:t>
            </a:r>
            <a:r>
              <a:rPr lang="en-US" altLang="en-US" sz="1400" dirty="0" smtClean="0">
                <a:latin typeface="Arial" panose="020B0604020202020204" pitchFamily="34" charset="0"/>
                <a:ea typeface="ヒラギノ角ゴ Pro W3" charset="-128"/>
                <a:cs typeface="Arial" panose="020B0604020202020204" pitchFamily="34" charset="0"/>
              </a:rPr>
              <a:t> VR-CAP</a:t>
            </a:r>
          </a:p>
          <a:p>
            <a:pPr>
              <a:spcAft>
                <a:spcPts val="200"/>
              </a:spcAft>
            </a:pPr>
            <a:endParaRPr lang="en-US" sz="1400" dirty="0"/>
          </a:p>
        </p:txBody>
      </p:sp>
      <p:sp>
        <p:nvSpPr>
          <p:cNvPr id="16" name="Footer Placeholder 15"/>
          <p:cNvSpPr>
            <a:spLocks noGrp="1"/>
          </p:cNvSpPr>
          <p:nvPr>
            <p:ph type="ftr" sz="quarter" idx="13"/>
          </p:nvPr>
        </p:nvSpPr>
        <p:spPr>
          <a:xfrm>
            <a:off x="189288" y="6387726"/>
            <a:ext cx="7772400" cy="323849"/>
          </a:xfrm>
        </p:spPr>
        <p:txBody>
          <a:bodyPr/>
          <a:lstStyle/>
          <a:p>
            <a:r>
              <a:rPr lang="en-US" baseline="30000" dirty="0" smtClean="0">
                <a:solidFill>
                  <a:srgbClr val="000000"/>
                </a:solidFill>
              </a:rPr>
              <a:t>a </a:t>
            </a:r>
            <a:r>
              <a:rPr lang="en-US" dirty="0" smtClean="0">
                <a:solidFill>
                  <a:srgbClr val="000000"/>
                </a:solidFill>
              </a:rPr>
              <a:t>If not previously given.</a:t>
            </a:r>
          </a:p>
          <a:p>
            <a:r>
              <a:rPr lang="en-US" dirty="0" smtClean="0">
                <a:solidFill>
                  <a:srgbClr val="000000"/>
                </a:solidFill>
              </a:rPr>
              <a:t>1. </a:t>
            </a:r>
            <a:r>
              <a:rPr lang="en-US" dirty="0">
                <a:solidFill>
                  <a:srgbClr val="000000"/>
                </a:solidFill>
              </a:rPr>
              <a:t>National Comprehensive Cancer Network (NCCN) Clinical Practice Guidelines in Oncology. B-Cell Lymphomas. Version 1.2019. </a:t>
            </a:r>
          </a:p>
        </p:txBody>
      </p:sp>
      <p:sp>
        <p:nvSpPr>
          <p:cNvPr id="12" name="TextBox 8"/>
          <p:cNvSpPr txBox="1">
            <a:spLocks noChangeArrowheads="1"/>
          </p:cNvSpPr>
          <p:nvPr/>
        </p:nvSpPr>
        <p:spPr bwMode="auto">
          <a:xfrm>
            <a:off x="5001050" y="1387834"/>
            <a:ext cx="3986784" cy="307777"/>
          </a:xfrm>
          <a:prstGeom prst="rect">
            <a:avLst/>
          </a:prstGeom>
          <a:solidFill>
            <a:schemeClr val="accent6"/>
          </a:solidFill>
          <a:ln>
            <a:noFill/>
          </a:ln>
          <a:effectLst>
            <a:outerShdw blurRad="50800" dist="38100" dir="5400000" algn="t" rotWithShape="0">
              <a:prstClr val="black">
                <a:alpha val="40000"/>
              </a:prstClr>
            </a:outerShdw>
          </a:effectLst>
        </p:spPr>
        <p:txBody>
          <a:bodyPr wrap="square">
            <a:spAutoFit/>
          </a:bodyP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lgn="ctr">
              <a:spcBef>
                <a:spcPct val="0"/>
              </a:spcBef>
              <a:buClrTx/>
              <a:buFontTx/>
              <a:buNone/>
              <a:defRPr/>
            </a:pPr>
            <a:r>
              <a:rPr lang="en-US" altLang="en-US" sz="1400" b="1" dirty="0" smtClean="0">
                <a:solidFill>
                  <a:schemeClr val="bg1"/>
                </a:solidFill>
                <a:cs typeface="Arial" panose="020B0604020202020204" pitchFamily="34" charset="0"/>
              </a:rPr>
              <a:t>Second-Line Therapy</a:t>
            </a:r>
          </a:p>
        </p:txBody>
      </p:sp>
    </p:spTree>
    <p:extLst>
      <p:ext uri="{BB962C8B-B14F-4D97-AF65-F5344CB8AC3E}">
        <p14:creationId xmlns:p14="http://schemas.microsoft.com/office/powerpoint/2010/main" val="34040106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84979"/>
            <a:ext cx="8684394" cy="2419901"/>
          </a:xfrm>
        </p:spPr>
        <p:txBody>
          <a:bodyPr numCol="1">
            <a:noAutofit/>
          </a:bodyPr>
          <a:lstStyle/>
          <a:p>
            <a:pPr marL="0" indent="0">
              <a:buNone/>
            </a:pPr>
            <a:r>
              <a:rPr lang="en-US" sz="2000" b="1" dirty="0" smtClean="0"/>
              <a:t>Single-agent ibrutinib active in R/R MCL (N = 111)</a:t>
            </a:r>
            <a:endParaRPr lang="en-US" sz="2000" b="1" dirty="0"/>
          </a:p>
          <a:p>
            <a:pPr marL="285750" indent="-285750"/>
            <a:r>
              <a:rPr lang="en-US" sz="2000" b="1" dirty="0" smtClean="0"/>
              <a:t>560 </a:t>
            </a:r>
            <a:r>
              <a:rPr lang="en-US" sz="2000" b="1" dirty="0"/>
              <a:t>mg/day (dose differs from that used in CLL)</a:t>
            </a:r>
          </a:p>
          <a:p>
            <a:pPr marL="285750" indent="-285750"/>
            <a:r>
              <a:rPr lang="en-US" sz="2000" dirty="0" smtClean="0"/>
              <a:t>ORR, 67%; median PFS, 13 months; median OS, 22.5 months</a:t>
            </a:r>
            <a:endParaRPr lang="en-US" sz="2000" dirty="0"/>
          </a:p>
          <a:p>
            <a:pPr marL="285750" indent="-285750"/>
            <a:r>
              <a:rPr lang="en-US" sz="2000" dirty="0" smtClean="0"/>
              <a:t>Most </a:t>
            </a:r>
            <a:r>
              <a:rPr lang="en-US" sz="2000" dirty="0"/>
              <a:t>common AEs: </a:t>
            </a:r>
            <a:r>
              <a:rPr lang="en-US" sz="2000" dirty="0" smtClean="0"/>
              <a:t>diarrhea</a:t>
            </a:r>
            <a:r>
              <a:rPr lang="en-US" sz="2000" dirty="0"/>
              <a:t>, fatigue, and </a:t>
            </a:r>
            <a:r>
              <a:rPr lang="en-US" sz="2000" dirty="0" smtClean="0"/>
              <a:t>nausea, </a:t>
            </a:r>
            <a:r>
              <a:rPr lang="en-US" sz="2000" dirty="0"/>
              <a:t>with grade 3 hematologic toxicity uncommon (&lt;20</a:t>
            </a:r>
            <a:r>
              <a:rPr lang="en-US" sz="2000" dirty="0" smtClean="0"/>
              <a:t>%)</a:t>
            </a:r>
          </a:p>
          <a:p>
            <a:pPr marL="0" indent="0">
              <a:buNone/>
            </a:pPr>
            <a:r>
              <a:rPr lang="en-US" sz="1200" b="1" dirty="0" smtClean="0"/>
              <a:t/>
            </a:r>
            <a:br>
              <a:rPr lang="en-US" sz="1200" b="1" dirty="0" smtClean="0"/>
            </a:br>
            <a:r>
              <a:rPr lang="en-US" sz="2000" b="1" dirty="0" smtClean="0"/>
              <a:t>Ibrutinib-based </a:t>
            </a:r>
            <a:r>
              <a:rPr lang="en-US" sz="2000" b="1" dirty="0"/>
              <a:t>combinations also active in MCL</a:t>
            </a:r>
            <a:r>
              <a:rPr lang="en-US" sz="2000" b="1" baseline="30000" dirty="0"/>
              <a:t>3</a:t>
            </a:r>
            <a:endParaRPr lang="en-US" sz="2000" b="1" dirty="0"/>
          </a:p>
          <a:p>
            <a:pPr marL="285750" indent="-285750">
              <a:buClr>
                <a:schemeClr val="accent1"/>
              </a:buClr>
            </a:pPr>
            <a:r>
              <a:rPr lang="en-US" sz="2000" dirty="0"/>
              <a:t>Ibrutinib + venetoclax with </a:t>
            </a:r>
            <a:r>
              <a:rPr lang="en-US" sz="2000" dirty="0" smtClean="0"/>
              <a:t>~</a:t>
            </a:r>
            <a:r>
              <a:rPr lang="en-US" sz="2000" dirty="0"/>
              <a:t>70% ORR </a:t>
            </a:r>
          </a:p>
          <a:p>
            <a:pPr marL="0" indent="0">
              <a:buNone/>
            </a:pPr>
            <a:endParaRPr lang="en-US" sz="2000" dirty="0" smtClean="0"/>
          </a:p>
        </p:txBody>
      </p:sp>
      <p:sp>
        <p:nvSpPr>
          <p:cNvPr id="2" name="Title 1"/>
          <p:cNvSpPr>
            <a:spLocks noGrp="1"/>
          </p:cNvSpPr>
          <p:nvPr>
            <p:ph type="title"/>
          </p:nvPr>
        </p:nvSpPr>
        <p:spPr/>
        <p:txBody>
          <a:bodyPr/>
          <a:lstStyle/>
          <a:p>
            <a:r>
              <a:rPr lang="en-US" noProof="0" dirty="0" smtClean="0"/>
              <a:t>Ibrutinib </a:t>
            </a:r>
            <a:r>
              <a:rPr lang="en-US" noProof="0" dirty="0"/>
              <a:t>in </a:t>
            </a:r>
            <a:r>
              <a:rPr lang="en-US" noProof="0" dirty="0" smtClean="0"/>
              <a:t>MCL</a:t>
            </a:r>
            <a:r>
              <a:rPr lang="en-US" baseline="30000" noProof="0" dirty="0" smtClean="0"/>
              <a:t>1,2</a:t>
            </a:r>
            <a:endParaRPr lang="en-US" baseline="30000" noProof="0" dirty="0"/>
          </a:p>
        </p:txBody>
      </p:sp>
      <p:sp>
        <p:nvSpPr>
          <p:cNvPr id="5" name="Footer Placeholder 9"/>
          <p:cNvSpPr>
            <a:spLocks noGrp="1"/>
          </p:cNvSpPr>
          <p:nvPr>
            <p:ph type="ftr" sz="quarter" idx="13"/>
          </p:nvPr>
        </p:nvSpPr>
        <p:spPr>
          <a:xfrm>
            <a:off x="183941" y="6394856"/>
            <a:ext cx="7772400" cy="323849"/>
          </a:xfrm>
        </p:spPr>
        <p:txBody>
          <a:bodyPr/>
          <a:lstStyle/>
          <a:p>
            <a:r>
              <a:rPr lang="en-US" dirty="0" smtClean="0">
                <a:solidFill>
                  <a:srgbClr val="000000"/>
                </a:solidFill>
              </a:rPr>
              <a:t>1. Wang ML et al. </a:t>
            </a:r>
            <a:r>
              <a:rPr lang="en-US" i="1" dirty="0" smtClean="0">
                <a:solidFill>
                  <a:srgbClr val="000000"/>
                </a:solidFill>
              </a:rPr>
              <a:t>Blood</a:t>
            </a:r>
            <a:r>
              <a:rPr lang="en-US" dirty="0" smtClean="0">
                <a:solidFill>
                  <a:srgbClr val="000000"/>
                </a:solidFill>
              </a:rPr>
              <a:t>. 2015;126:739-745. 2. Wang ML et al. </a:t>
            </a:r>
            <a:r>
              <a:rPr lang="en-US" i="1" dirty="0" smtClean="0">
                <a:solidFill>
                  <a:srgbClr val="000000"/>
                </a:solidFill>
              </a:rPr>
              <a:t>N </a:t>
            </a:r>
            <a:r>
              <a:rPr lang="en-US" i="1" dirty="0" err="1" smtClean="0">
                <a:solidFill>
                  <a:srgbClr val="000000"/>
                </a:solidFill>
              </a:rPr>
              <a:t>Engl</a:t>
            </a:r>
            <a:r>
              <a:rPr lang="en-US" i="1" dirty="0" smtClean="0">
                <a:solidFill>
                  <a:srgbClr val="000000"/>
                </a:solidFill>
              </a:rPr>
              <a:t> J Med</a:t>
            </a:r>
            <a:r>
              <a:rPr lang="en-US" dirty="0" smtClean="0">
                <a:solidFill>
                  <a:srgbClr val="000000"/>
                </a:solidFill>
              </a:rPr>
              <a:t>. </a:t>
            </a:r>
            <a:r>
              <a:rPr lang="en-US" dirty="0">
                <a:solidFill>
                  <a:srgbClr val="000000"/>
                </a:solidFill>
              </a:rPr>
              <a:t>2013;369:507-516</a:t>
            </a:r>
            <a:r>
              <a:rPr lang="en-US" dirty="0" smtClean="0">
                <a:solidFill>
                  <a:srgbClr val="000000"/>
                </a:solidFill>
              </a:rPr>
              <a:t>. 3</a:t>
            </a:r>
            <a:r>
              <a:rPr lang="en-US" dirty="0">
                <a:solidFill>
                  <a:srgbClr val="000000"/>
                </a:solidFill>
              </a:rPr>
              <a:t>. Tam CS et al. </a:t>
            </a:r>
            <a:r>
              <a:rPr lang="en-US" i="1" dirty="0">
                <a:solidFill>
                  <a:srgbClr val="000000"/>
                </a:solidFill>
              </a:rPr>
              <a:t>N </a:t>
            </a:r>
            <a:r>
              <a:rPr lang="en-US" i="1" dirty="0" err="1">
                <a:solidFill>
                  <a:srgbClr val="000000"/>
                </a:solidFill>
              </a:rPr>
              <a:t>Engl</a:t>
            </a:r>
            <a:r>
              <a:rPr lang="en-US" i="1" dirty="0">
                <a:solidFill>
                  <a:srgbClr val="000000"/>
                </a:solidFill>
              </a:rPr>
              <a:t> J Med</a:t>
            </a:r>
            <a:r>
              <a:rPr lang="en-US" dirty="0">
                <a:solidFill>
                  <a:srgbClr val="000000"/>
                </a:solidFill>
              </a:rPr>
              <a:t>. 2018;378:1211-1223</a:t>
            </a:r>
            <a:r>
              <a:rPr lang="en-US" dirty="0" smtClean="0">
                <a:solidFill>
                  <a:srgbClr val="000000"/>
                </a:solidFill>
              </a:rPr>
              <a:t>.</a:t>
            </a:r>
            <a:endParaRPr lang="en-US" dirty="0">
              <a:solidFill>
                <a:srgbClr val="000000"/>
              </a:solidFill>
            </a:endParaRPr>
          </a:p>
        </p:txBody>
      </p:sp>
      <p:sp>
        <p:nvSpPr>
          <p:cNvPr id="6" name="Rounded Rectangle 5"/>
          <p:cNvSpPr/>
          <p:nvPr/>
        </p:nvSpPr>
        <p:spPr>
          <a:xfrm>
            <a:off x="326573" y="5050462"/>
            <a:ext cx="8490857" cy="646986"/>
          </a:xfrm>
          <a:prstGeom prst="roundRect">
            <a:avLst/>
          </a:prstGeom>
          <a:solidFill>
            <a:schemeClr val="bg1">
              <a:lumMod val="9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600" b="1" dirty="0">
                <a:solidFill>
                  <a:schemeClr val="tx1"/>
                </a:solidFill>
              </a:rPr>
              <a:t>Ibrutinib is approved for use in patients with MCL</a:t>
            </a:r>
            <a:br>
              <a:rPr lang="en-US" sz="1600" b="1" dirty="0">
                <a:solidFill>
                  <a:schemeClr val="tx1"/>
                </a:solidFill>
              </a:rPr>
            </a:br>
            <a:r>
              <a:rPr lang="en-US" sz="1600" b="1" dirty="0">
                <a:solidFill>
                  <a:schemeClr val="tx1"/>
                </a:solidFill>
              </a:rPr>
              <a:t>who have received at least one prior therapy</a:t>
            </a:r>
          </a:p>
        </p:txBody>
      </p:sp>
    </p:spTree>
    <p:extLst>
      <p:ext uri="{BB962C8B-B14F-4D97-AF65-F5344CB8AC3E}">
        <p14:creationId xmlns:p14="http://schemas.microsoft.com/office/powerpoint/2010/main" val="2448352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3" y="1527628"/>
            <a:ext cx="8776330" cy="2870200"/>
          </a:xfrm>
        </p:spPr>
        <p:txBody>
          <a:bodyPr>
            <a:normAutofit/>
          </a:bodyPr>
          <a:lstStyle/>
          <a:p>
            <a:r>
              <a:rPr lang="en-US" sz="2000" dirty="0" smtClean="0"/>
              <a:t>Acalabrutinib active in R/R MCL based on phase 2 data</a:t>
            </a:r>
            <a:br>
              <a:rPr lang="en-US" sz="2000" dirty="0" smtClean="0"/>
            </a:br>
            <a:endParaRPr lang="en-US" sz="2000" dirty="0" smtClean="0"/>
          </a:p>
          <a:p>
            <a:r>
              <a:rPr lang="en-US" sz="2000" dirty="0"/>
              <a:t>ORR was 81</a:t>
            </a:r>
            <a:r>
              <a:rPr lang="en-US" sz="2000" dirty="0" smtClean="0"/>
              <a:t>%, </a:t>
            </a:r>
            <a:r>
              <a:rPr lang="en-US" sz="2000" dirty="0"/>
              <a:t>with 40% attaining a </a:t>
            </a:r>
            <a:r>
              <a:rPr lang="en-US" sz="2000" dirty="0" smtClean="0"/>
              <a:t>CR</a:t>
            </a:r>
            <a:br>
              <a:rPr lang="en-US" sz="2000" dirty="0" smtClean="0"/>
            </a:br>
            <a:endParaRPr lang="en-US" sz="2000" dirty="0"/>
          </a:p>
          <a:p>
            <a:r>
              <a:rPr lang="en-US" sz="2000" dirty="0" smtClean="0"/>
              <a:t>Similar safety profile to that seen in CLL</a:t>
            </a:r>
          </a:p>
          <a:p>
            <a:endParaRPr lang="en-US" sz="2000" dirty="0"/>
          </a:p>
        </p:txBody>
      </p:sp>
      <p:sp>
        <p:nvSpPr>
          <p:cNvPr id="2" name="Title 1">
            <a:extLst>
              <a:ext uri="{FF2B5EF4-FFF2-40B4-BE49-F238E27FC236}">
                <a16:creationId xmlns:a16="http://schemas.microsoft.com/office/drawing/2014/main" xmlns="" id="{809BDE2B-917D-4EDD-A6CC-6C38576BDA27}"/>
              </a:ext>
            </a:extLst>
          </p:cNvPr>
          <p:cNvSpPr>
            <a:spLocks noGrp="1"/>
          </p:cNvSpPr>
          <p:nvPr>
            <p:ph type="title"/>
          </p:nvPr>
        </p:nvSpPr>
        <p:spPr/>
        <p:txBody>
          <a:bodyPr/>
          <a:lstStyle/>
          <a:p>
            <a:r>
              <a:rPr lang="en-US" noProof="0" dirty="0" smtClean="0"/>
              <a:t>Acalabrutinib in MCL</a:t>
            </a:r>
            <a:r>
              <a:rPr lang="en-US" baseline="30000" noProof="0" dirty="0" smtClean="0"/>
              <a:t>1,2</a:t>
            </a:r>
            <a:endParaRPr lang="en-US" baseline="30000" noProof="0" dirty="0"/>
          </a:p>
        </p:txBody>
      </p:sp>
      <p:sp>
        <p:nvSpPr>
          <p:cNvPr id="17" name="Footer Placeholder 6"/>
          <p:cNvSpPr>
            <a:spLocks noGrp="1"/>
          </p:cNvSpPr>
          <p:nvPr>
            <p:ph type="ftr" sz="quarter" idx="13"/>
          </p:nvPr>
        </p:nvSpPr>
        <p:spPr>
          <a:xfrm>
            <a:off x="183941" y="6394856"/>
            <a:ext cx="7772400" cy="323849"/>
          </a:xfrm>
        </p:spPr>
        <p:txBody>
          <a:bodyPr/>
          <a:lstStyle/>
          <a:p>
            <a:r>
              <a:rPr lang="en-US" dirty="0" smtClean="0">
                <a:solidFill>
                  <a:srgbClr val="000000"/>
                </a:solidFill>
              </a:rPr>
              <a:t>1. Wang </a:t>
            </a:r>
            <a:r>
              <a:rPr lang="en-US" dirty="0">
                <a:solidFill>
                  <a:srgbClr val="000000"/>
                </a:solidFill>
              </a:rPr>
              <a:t>M et al. </a:t>
            </a:r>
            <a:r>
              <a:rPr lang="en-US" i="1" dirty="0">
                <a:solidFill>
                  <a:srgbClr val="000000"/>
                </a:solidFill>
              </a:rPr>
              <a:t>Lancet</a:t>
            </a:r>
            <a:r>
              <a:rPr lang="en-US" dirty="0">
                <a:solidFill>
                  <a:srgbClr val="000000"/>
                </a:solidFill>
              </a:rPr>
              <a:t>. </a:t>
            </a:r>
            <a:r>
              <a:rPr lang="en-US" dirty="0" smtClean="0">
                <a:solidFill>
                  <a:srgbClr val="000000"/>
                </a:solidFill>
              </a:rPr>
              <a:t>2018;391:659-667. 2. </a:t>
            </a:r>
            <a:r>
              <a:rPr lang="en-US" dirty="0" smtClean="0"/>
              <a:t>Wang M </a:t>
            </a:r>
            <a:r>
              <a:rPr lang="en-US" dirty="0"/>
              <a:t>et al. ASH 2018. Abstract 2876. </a:t>
            </a:r>
            <a:endParaRPr lang="en-US" dirty="0">
              <a:solidFill>
                <a:srgbClr val="000000"/>
              </a:solidFill>
            </a:endParaRPr>
          </a:p>
        </p:txBody>
      </p:sp>
      <p:sp>
        <p:nvSpPr>
          <p:cNvPr id="6" name="Rounded Rectangle 5"/>
          <p:cNvSpPr/>
          <p:nvPr/>
        </p:nvSpPr>
        <p:spPr>
          <a:xfrm>
            <a:off x="326573" y="5050462"/>
            <a:ext cx="8490857" cy="646986"/>
          </a:xfrm>
          <a:prstGeom prst="roundRect">
            <a:avLst/>
          </a:prstGeom>
          <a:solidFill>
            <a:schemeClr val="bg1">
              <a:lumMod val="9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600" b="1" dirty="0">
                <a:solidFill>
                  <a:schemeClr val="tx1"/>
                </a:solidFill>
              </a:rPr>
              <a:t>Acalabrutinib approved for use in adult patients with MCL</a:t>
            </a:r>
            <a:br>
              <a:rPr lang="en-US" sz="1600" b="1" dirty="0">
                <a:solidFill>
                  <a:schemeClr val="tx1"/>
                </a:solidFill>
              </a:rPr>
            </a:br>
            <a:r>
              <a:rPr lang="en-US" sz="1600" b="1" dirty="0">
                <a:solidFill>
                  <a:schemeClr val="tx1"/>
                </a:solidFill>
              </a:rPr>
              <a:t>who have received at least one prior therapy</a:t>
            </a:r>
          </a:p>
        </p:txBody>
      </p:sp>
    </p:spTree>
    <p:extLst>
      <p:ext uri="{BB962C8B-B14F-4D97-AF65-F5344CB8AC3E}">
        <p14:creationId xmlns:p14="http://schemas.microsoft.com/office/powerpoint/2010/main" val="26692121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r="50000"/>
          <a:stretch/>
        </p:blipFill>
        <p:spPr>
          <a:xfrm>
            <a:off x="428478" y="2435526"/>
            <a:ext cx="4001779" cy="3014923"/>
          </a:xfrm>
          <a:prstGeom prst="rect">
            <a:avLst/>
          </a:prstGeom>
        </p:spPr>
      </p:pic>
      <p:sp>
        <p:nvSpPr>
          <p:cNvPr id="4" name="Content Placeholder 3"/>
          <p:cNvSpPr>
            <a:spLocks noGrp="1"/>
          </p:cNvSpPr>
          <p:nvPr>
            <p:ph idx="1"/>
          </p:nvPr>
        </p:nvSpPr>
        <p:spPr/>
        <p:txBody>
          <a:bodyPr/>
          <a:lstStyle/>
          <a:p>
            <a:r>
              <a:rPr lang="en-US" sz="1800" noProof="0" dirty="0" smtClean="0"/>
              <a:t>In a recent study, venetoclax monotherapy was associated with an ORR of 60% in patients with poor-risk R/R MCL previously treated with a BTK inhibitor</a:t>
            </a:r>
            <a:br>
              <a:rPr lang="en-US" sz="1800" noProof="0" dirty="0" smtClean="0"/>
            </a:br>
            <a:endParaRPr lang="en-US" sz="1800" noProof="0" dirty="0" smtClean="0"/>
          </a:p>
        </p:txBody>
      </p:sp>
      <p:sp>
        <p:nvSpPr>
          <p:cNvPr id="3" name="Title 2"/>
          <p:cNvSpPr>
            <a:spLocks noGrp="1"/>
          </p:cNvSpPr>
          <p:nvPr>
            <p:ph type="title"/>
          </p:nvPr>
        </p:nvSpPr>
        <p:spPr/>
        <p:txBody>
          <a:bodyPr/>
          <a:lstStyle/>
          <a:p>
            <a:r>
              <a:rPr lang="en-US" noProof="0" smtClean="0"/>
              <a:t>Evidence Suggests Venetoclax Can Be Used </a:t>
            </a:r>
            <a:br>
              <a:rPr lang="en-US" noProof="0" smtClean="0"/>
            </a:br>
            <a:r>
              <a:rPr lang="en-US" noProof="0" smtClean="0"/>
              <a:t>After a BTK Inhibitor in Relapsed MCL1</a:t>
            </a:r>
            <a:endParaRPr lang="en-US" noProof="0" dirty="0"/>
          </a:p>
        </p:txBody>
      </p:sp>
      <p:sp>
        <p:nvSpPr>
          <p:cNvPr id="5" name="Footer Placeholder 4"/>
          <p:cNvSpPr>
            <a:spLocks noGrp="1"/>
          </p:cNvSpPr>
          <p:nvPr>
            <p:ph type="ftr" sz="quarter" idx="13"/>
          </p:nvPr>
        </p:nvSpPr>
        <p:spPr/>
        <p:txBody>
          <a:bodyPr/>
          <a:lstStyle/>
          <a:p>
            <a:r>
              <a:rPr lang="fr-FR" smtClean="0"/>
              <a:t>1. Eyre T et al. EHA 2018. Abstract S855.</a:t>
            </a:r>
            <a:endParaRPr lang="en-US" dirty="0"/>
          </a:p>
        </p:txBody>
      </p:sp>
      <p:sp>
        <p:nvSpPr>
          <p:cNvPr id="8" name="TextBox 7"/>
          <p:cNvSpPr txBox="1"/>
          <p:nvPr/>
        </p:nvSpPr>
        <p:spPr>
          <a:xfrm>
            <a:off x="1167972" y="2204694"/>
            <a:ext cx="2932213" cy="461665"/>
          </a:xfrm>
          <a:prstGeom prst="rect">
            <a:avLst/>
          </a:prstGeom>
          <a:noFill/>
        </p:spPr>
        <p:txBody>
          <a:bodyPr wrap="none" rtlCol="0">
            <a:spAutoFit/>
          </a:bodyPr>
          <a:lstStyle/>
          <a:p>
            <a:pPr algn="ctr"/>
            <a:r>
              <a:rPr lang="en-US" sz="1200" b="1" dirty="0" smtClean="0"/>
              <a:t>Duration of Response </a:t>
            </a:r>
          </a:p>
          <a:p>
            <a:pPr algn="ctr"/>
            <a:r>
              <a:rPr lang="en-US" sz="1200" b="1" dirty="0" smtClean="0"/>
              <a:t>(PR/CR vs Non-Responders; </a:t>
            </a:r>
            <a:r>
              <a:rPr lang="en-US" sz="1200" b="1" i="1" dirty="0" smtClean="0"/>
              <a:t>P</a:t>
            </a:r>
            <a:r>
              <a:rPr lang="en-US" sz="1200" b="1" dirty="0" smtClean="0"/>
              <a:t> = .001)</a:t>
            </a:r>
            <a:endParaRPr lang="en-US" sz="1200" b="1" dirty="0"/>
          </a:p>
        </p:txBody>
      </p:sp>
      <p:sp>
        <p:nvSpPr>
          <p:cNvPr id="12" name="TextBox 11"/>
          <p:cNvSpPr txBox="1"/>
          <p:nvPr/>
        </p:nvSpPr>
        <p:spPr>
          <a:xfrm>
            <a:off x="5572481" y="2204694"/>
            <a:ext cx="2929007" cy="461665"/>
          </a:xfrm>
          <a:prstGeom prst="rect">
            <a:avLst/>
          </a:prstGeom>
          <a:noFill/>
        </p:spPr>
        <p:txBody>
          <a:bodyPr wrap="none" rtlCol="0">
            <a:spAutoFit/>
          </a:bodyPr>
          <a:lstStyle/>
          <a:p>
            <a:pPr algn="ctr"/>
            <a:r>
              <a:rPr lang="en-US" sz="1200" b="1" dirty="0" smtClean="0"/>
              <a:t>Progression-Free Survival </a:t>
            </a:r>
          </a:p>
          <a:p>
            <a:pPr algn="ctr"/>
            <a:r>
              <a:rPr lang="en-US" sz="1200" b="1" dirty="0" smtClean="0"/>
              <a:t>by Prior Ibrutinib Response (</a:t>
            </a:r>
            <a:r>
              <a:rPr lang="en-US" sz="1200" b="1" i="1" dirty="0" smtClean="0"/>
              <a:t>P</a:t>
            </a:r>
            <a:r>
              <a:rPr lang="en-US" sz="1200" b="1" dirty="0" smtClean="0"/>
              <a:t> = .558)</a:t>
            </a:r>
            <a:endParaRPr lang="en-US" sz="1200" b="1" dirty="0"/>
          </a:p>
        </p:txBody>
      </p:sp>
      <p:pic>
        <p:nvPicPr>
          <p:cNvPr id="17" name="Picture 16"/>
          <p:cNvPicPr>
            <a:picLocks noChangeAspect="1"/>
          </p:cNvPicPr>
          <p:nvPr/>
        </p:nvPicPr>
        <p:blipFill rotWithShape="1">
          <a:blip r:embed="rId5" cstate="print">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val="0"/>
              </a:ext>
            </a:extLst>
          </a:blip>
          <a:srcRect l="50000"/>
          <a:stretch/>
        </p:blipFill>
        <p:spPr>
          <a:xfrm>
            <a:off x="4609527" y="2400716"/>
            <a:ext cx="3997136" cy="3011424"/>
          </a:xfrm>
          <a:prstGeom prst="rect">
            <a:avLst/>
          </a:prstGeom>
        </p:spPr>
      </p:pic>
      <p:sp>
        <p:nvSpPr>
          <p:cNvPr id="11" name="Rounded Rectangle 10"/>
          <p:cNvSpPr/>
          <p:nvPr/>
        </p:nvSpPr>
        <p:spPr>
          <a:xfrm>
            <a:off x="326573" y="5723562"/>
            <a:ext cx="8490857" cy="374571"/>
          </a:xfrm>
          <a:prstGeom prst="roundRect">
            <a:avLst/>
          </a:prstGeom>
          <a:solidFill>
            <a:schemeClr val="bg1">
              <a:lumMod val="9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600" b="1" dirty="0">
                <a:solidFill>
                  <a:schemeClr val="tx1"/>
                </a:solidFill>
              </a:rPr>
              <a:t>Phase 3 SYMPATICO study now testing venetoclax + ibrutinib in R/R MCL</a:t>
            </a:r>
          </a:p>
        </p:txBody>
      </p:sp>
    </p:spTree>
    <p:extLst>
      <p:ext uri="{BB962C8B-B14F-4D97-AF65-F5344CB8AC3E}">
        <p14:creationId xmlns:p14="http://schemas.microsoft.com/office/powerpoint/2010/main" val="2112081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t>Approved in R/R MCL; recommended starting dose 25 mg/d by mouth, day 1-21</a:t>
            </a:r>
            <a:endParaRPr lang="en-US" sz="1800" dirty="0"/>
          </a:p>
        </p:txBody>
      </p:sp>
      <p:sp>
        <p:nvSpPr>
          <p:cNvPr id="52227"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r>
              <a:rPr lang="en-US" altLang="en-US" noProof="0" dirty="0" smtClean="0"/>
              <a:t>SPRINT: Lenalidomide vs Investigator’s Choice </a:t>
            </a:r>
            <a:br>
              <a:rPr lang="en-US" altLang="en-US" noProof="0" dirty="0" smtClean="0"/>
            </a:br>
            <a:r>
              <a:rPr lang="en-US" altLang="en-US" noProof="0" dirty="0" smtClean="0"/>
              <a:t>for Relapsed/Refractory MCL</a:t>
            </a:r>
            <a:r>
              <a:rPr lang="en-US" altLang="en-US" baseline="30000" noProof="0" dirty="0" smtClean="0"/>
              <a:t>1</a:t>
            </a:r>
          </a:p>
        </p:txBody>
      </p:sp>
      <p:sp>
        <p:nvSpPr>
          <p:cNvPr id="2" name="Footer Placeholder 1"/>
          <p:cNvSpPr>
            <a:spLocks noGrp="1"/>
          </p:cNvSpPr>
          <p:nvPr>
            <p:ph type="ftr" sz="quarter" idx="13"/>
          </p:nvPr>
        </p:nvSpPr>
        <p:spPr>
          <a:xfrm>
            <a:off x="189288" y="6394856"/>
            <a:ext cx="7772400" cy="323849"/>
          </a:xfrm>
        </p:spPr>
        <p:txBody>
          <a:bodyPr/>
          <a:lstStyle/>
          <a:p>
            <a:pPr>
              <a:spcBef>
                <a:spcPct val="0"/>
              </a:spcBef>
            </a:pPr>
            <a:r>
              <a:rPr lang="en-CA" altLang="en-US" baseline="30000" dirty="0">
                <a:solidFill>
                  <a:srgbClr val="000000"/>
                </a:solidFill>
                <a:ea typeface="ヒラギノ角ゴ Pro W3" charset="-128"/>
              </a:rPr>
              <a:t>a</a:t>
            </a:r>
            <a:r>
              <a:rPr lang="en-CA" altLang="en-US" dirty="0">
                <a:solidFill>
                  <a:srgbClr val="000000"/>
                </a:solidFill>
                <a:ea typeface="ヒラギノ角ゴ Pro W3" charset="-128"/>
              </a:rPr>
              <a:t> Commonly used chemotherapy regimens for MCL.</a:t>
            </a:r>
          </a:p>
          <a:p>
            <a:pPr>
              <a:spcBef>
                <a:spcPct val="0"/>
              </a:spcBef>
            </a:pPr>
            <a:r>
              <a:rPr lang="en-CA" altLang="en-US" dirty="0">
                <a:solidFill>
                  <a:srgbClr val="000000"/>
                </a:solidFill>
                <a:ea typeface="ヒラギノ角ゴ Pro W3" charset="-128"/>
              </a:rPr>
              <a:t>1</a:t>
            </a:r>
            <a:r>
              <a:rPr lang="fr-FR" altLang="en-US" dirty="0">
                <a:solidFill>
                  <a:srgbClr val="000000"/>
                </a:solidFill>
                <a:ea typeface="ヒラギノ角ゴ Pro W3" charset="-128"/>
              </a:rPr>
              <a:t>. </a:t>
            </a:r>
            <a:r>
              <a:rPr lang="fr-FR" altLang="en-US" dirty="0" err="1">
                <a:solidFill>
                  <a:srgbClr val="000000"/>
                </a:solidFill>
                <a:ea typeface="ヒラギノ角ゴ Pro W3" charset="-128"/>
              </a:rPr>
              <a:t>Trněný</a:t>
            </a:r>
            <a:r>
              <a:rPr lang="fr-FR" altLang="en-US" dirty="0">
                <a:solidFill>
                  <a:srgbClr val="000000"/>
                </a:solidFill>
                <a:ea typeface="ヒラギノ角ゴ Pro W3" charset="-128"/>
              </a:rPr>
              <a:t> M et al. </a:t>
            </a:r>
            <a:r>
              <a:rPr lang="fr-FR" altLang="en-US" i="1" dirty="0">
                <a:solidFill>
                  <a:srgbClr val="000000"/>
                </a:solidFill>
                <a:ea typeface="ヒラギノ角ゴ Pro W3" charset="-128"/>
              </a:rPr>
              <a:t>Lancet </a:t>
            </a:r>
            <a:r>
              <a:rPr lang="fr-FR" altLang="en-US" i="1" dirty="0" err="1">
                <a:solidFill>
                  <a:srgbClr val="000000"/>
                </a:solidFill>
                <a:ea typeface="ヒラギノ角ゴ Pro W3" charset="-128"/>
              </a:rPr>
              <a:t>Oncol</a:t>
            </a:r>
            <a:r>
              <a:rPr lang="fr-FR" altLang="en-US" dirty="0">
                <a:solidFill>
                  <a:srgbClr val="000000"/>
                </a:solidFill>
                <a:ea typeface="ヒラギノ角ゴ Pro W3" charset="-128"/>
              </a:rPr>
              <a:t>. 2016;17:319-331</a:t>
            </a:r>
            <a:r>
              <a:rPr lang="fr-FR" altLang="en-US" dirty="0" smtClean="0">
                <a:solidFill>
                  <a:srgbClr val="000000"/>
                </a:solidFill>
                <a:ea typeface="ヒラギノ角ゴ Pro W3" charset="-128"/>
              </a:rPr>
              <a:t>.</a:t>
            </a:r>
            <a:endParaRPr lang="fr-FR" altLang="en-US" dirty="0">
              <a:solidFill>
                <a:srgbClr val="000000"/>
              </a:solidFill>
              <a:ea typeface="ヒラギノ角ゴ Pro W3" charset="-128"/>
            </a:endParaRPr>
          </a:p>
        </p:txBody>
      </p:sp>
      <p:sp>
        <p:nvSpPr>
          <p:cNvPr id="10" name="Text Box 11"/>
          <p:cNvSpPr>
            <a:spLocks noChangeArrowheads="1"/>
          </p:cNvSpPr>
          <p:nvPr/>
        </p:nvSpPr>
        <p:spPr bwMode="gray">
          <a:xfrm>
            <a:off x="163287" y="5560489"/>
            <a:ext cx="8839199" cy="672393"/>
          </a:xfrm>
          <a:prstGeom prst="roundRect">
            <a:avLst>
              <a:gd name="adj" fmla="val 16667"/>
            </a:avLst>
          </a:prstGeom>
          <a:solidFill>
            <a:schemeClr val="bg1">
              <a:lumMod val="95000"/>
            </a:schemeClr>
          </a:solidFill>
          <a:ln w="19050">
            <a:solidFill>
              <a:schemeClr val="accent2"/>
            </a:solidFill>
          </a:ln>
          <a:effectLst>
            <a:outerShdw blurRad="50800" dist="38100" dir="5400000" algn="t" rotWithShape="0">
              <a:prstClr val="black">
                <a:alpha val="40000"/>
              </a:prstClr>
            </a:outerShdw>
          </a:effectLst>
          <a:extLst/>
        </p:spPr>
        <p:txBody>
          <a:bodyPr tIns="182880" bIns="182880" anchor="ctr"/>
          <a:lstStyle>
            <a:lvl1pPr eaLnBrk="0" hangingPunct="0">
              <a:spcBef>
                <a:spcPct val="20000"/>
              </a:spcBef>
              <a:buClr>
                <a:srgbClr val="304F4D"/>
              </a:buClr>
              <a:buChar char="•"/>
              <a:defRPr sz="2400">
                <a:solidFill>
                  <a:schemeClr val="tx1"/>
                </a:solidFill>
                <a:latin typeface="Arial" pitchFamily="34" charset="0"/>
                <a:ea typeface="ヒラギノ角ゴ Pro W3"/>
                <a:cs typeface="ヒラギノ角ゴ Pro W3"/>
              </a:defRPr>
            </a:lvl1pPr>
            <a:lvl2pPr marL="742950" indent="-285750" eaLnBrk="0" hangingPunct="0">
              <a:spcBef>
                <a:spcPct val="20000"/>
              </a:spcBef>
              <a:buClr>
                <a:srgbClr val="304F4D"/>
              </a:buClr>
              <a:buChar char="–"/>
              <a:defRPr sz="2400">
                <a:solidFill>
                  <a:schemeClr val="tx1"/>
                </a:solidFill>
                <a:latin typeface="Arial" pitchFamily="34" charset="0"/>
                <a:ea typeface="ヒラギノ角ゴ Pro W3"/>
                <a:cs typeface="ヒラギノ角ゴ Pro W3"/>
              </a:defRPr>
            </a:lvl2pPr>
            <a:lvl3pPr marL="1143000" indent="-228600" eaLnBrk="0" hangingPunct="0">
              <a:spcBef>
                <a:spcPct val="20000"/>
              </a:spcBef>
              <a:buClr>
                <a:srgbClr val="304F4D"/>
              </a:buClr>
              <a:buChar char="•"/>
              <a:defRPr>
                <a:solidFill>
                  <a:schemeClr val="tx1"/>
                </a:solidFill>
                <a:latin typeface="Arial" pitchFamily="34" charset="0"/>
                <a:ea typeface="ヒラギノ角ゴ Pro W3"/>
                <a:cs typeface="ヒラギノ角ゴ Pro W3"/>
              </a:defRPr>
            </a:lvl3pPr>
            <a:lvl4pPr marL="1600200" indent="-228600" eaLnBrk="0" hangingPunct="0">
              <a:spcBef>
                <a:spcPct val="20000"/>
              </a:spcBef>
              <a:buClr>
                <a:srgbClr val="304F4D"/>
              </a:buClr>
              <a:buChar char="–"/>
              <a:defRPr>
                <a:solidFill>
                  <a:schemeClr val="tx1"/>
                </a:solidFill>
                <a:latin typeface="Arial" pitchFamily="34" charset="0"/>
                <a:ea typeface="ヒラギノ角ゴ Pro W3"/>
                <a:cs typeface="ヒラギノ角ゴ Pro W3"/>
              </a:defRPr>
            </a:lvl4pPr>
            <a:lvl5pPr marL="2057400" indent="-228600" eaLnBrk="0" hangingPunct="0">
              <a:spcBef>
                <a:spcPct val="20000"/>
              </a:spcBef>
              <a:buClr>
                <a:srgbClr val="304F4D"/>
              </a:buClr>
              <a:buChar char="»"/>
              <a:defRPr>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a:cs typeface="ヒラギノ角ゴ Pro W3"/>
              </a:defRPr>
            </a:lvl9pPr>
          </a:lstStyle>
          <a:p>
            <a:pPr algn="ctr">
              <a:spcBef>
                <a:spcPts val="0"/>
              </a:spcBef>
              <a:spcAft>
                <a:spcPts val="300"/>
              </a:spcAft>
              <a:buClrTx/>
              <a:buFontTx/>
              <a:buNone/>
              <a:defRPr/>
            </a:pPr>
            <a:r>
              <a:rPr lang="en-CA" altLang="en-US" sz="1600" b="1" dirty="0" smtClean="0">
                <a:ea typeface="MS PGothic" pitchFamily="34" charset="-128"/>
                <a:cs typeface="Arial" panose="020B0604020202020204" pitchFamily="34" charset="0"/>
              </a:rPr>
              <a:t>Take-home point: Lenalidomide reduced the risk for PD or death by 39% versus </a:t>
            </a:r>
            <a:br>
              <a:rPr lang="en-CA" altLang="en-US" sz="1600" b="1" dirty="0" smtClean="0">
                <a:ea typeface="MS PGothic" pitchFamily="34" charset="-128"/>
                <a:cs typeface="Arial" panose="020B0604020202020204" pitchFamily="34" charset="0"/>
              </a:rPr>
            </a:br>
            <a:r>
              <a:rPr lang="en-CA" altLang="en-US" sz="1600" b="1" dirty="0" smtClean="0">
                <a:ea typeface="MS PGothic" pitchFamily="34" charset="-128"/>
                <a:cs typeface="Arial" panose="020B0604020202020204" pitchFamily="34" charset="0"/>
              </a:rPr>
              <a:t>investigator’s </a:t>
            </a:r>
            <a:r>
              <a:rPr lang="en-CA" altLang="en-US" sz="1600" b="1" dirty="0" err="1" smtClean="0">
                <a:ea typeface="MS PGothic" pitchFamily="34" charset="-128"/>
                <a:cs typeface="Arial" panose="020B0604020202020204" pitchFamily="34" charset="0"/>
              </a:rPr>
              <a:t>choice</a:t>
            </a:r>
            <a:r>
              <a:rPr lang="en-CA" altLang="en-US" sz="1600" b="1" baseline="30000" dirty="0" err="1">
                <a:ea typeface="MS PGothic" pitchFamily="34" charset="-128"/>
                <a:cs typeface="Arial" panose="020B0604020202020204" pitchFamily="34" charset="0"/>
              </a:rPr>
              <a:t>a</a:t>
            </a:r>
            <a:r>
              <a:rPr lang="en-CA" altLang="en-US" sz="1600" b="1" dirty="0" smtClean="0">
                <a:ea typeface="MS PGothic" pitchFamily="34" charset="-128"/>
                <a:cs typeface="Arial" panose="020B0604020202020204" pitchFamily="34" charset="0"/>
              </a:rPr>
              <a:t>, reflected as an estimated improvement in median PFS of 3.5 mo</a:t>
            </a:r>
            <a:endParaRPr lang="en-CA" altLang="en-US" sz="1600" b="1" dirty="0">
              <a:effectLst>
                <a:outerShdw blurRad="38100" dist="38100" dir="2700000" algn="tl">
                  <a:srgbClr val="000000">
                    <a:alpha val="43137"/>
                  </a:srgbClr>
                </a:outerShdw>
              </a:effectLst>
              <a:ea typeface="MS PGothic" pitchFamily="34" charset="-128"/>
              <a:cs typeface="Arial" panose="020B0604020202020204" pitchFamily="34" charset="0"/>
            </a:endParaRPr>
          </a:p>
        </p:txBody>
      </p:sp>
      <p:sp>
        <p:nvSpPr>
          <p:cNvPr id="52250" name="Rectangle 1"/>
          <p:cNvSpPr>
            <a:spLocks noChangeArrowheads="1"/>
          </p:cNvSpPr>
          <p:nvPr/>
        </p:nvSpPr>
        <p:spPr bwMode="auto">
          <a:xfrm>
            <a:off x="7288215" y="4087814"/>
            <a:ext cx="1169987" cy="201612"/>
          </a:xfrm>
          <a:prstGeom prst="rect">
            <a:avLst/>
          </a:prstGeom>
          <a:solidFill>
            <a:schemeClr val="bg1"/>
          </a:solidFill>
          <a:ln w="9525" algn="ctr">
            <a:solidFill>
              <a:schemeClr val="bg1"/>
            </a:solidFill>
            <a:round/>
            <a:headEnd/>
            <a:tailEnd/>
          </a:ln>
        </p:spPr>
        <p:txBody>
          <a:bodyPr/>
          <a:lstStyle>
            <a:lvl1pPr eaLnBrk="0" hangingPunct="0">
              <a:spcBef>
                <a:spcPct val="20000"/>
              </a:spcBef>
              <a:buClr>
                <a:srgbClr val="304F4D"/>
              </a:buClr>
              <a:buChar char="•"/>
              <a:defRPr sz="2400">
                <a:solidFill>
                  <a:schemeClr val="tx1"/>
                </a:solidFill>
                <a:latin typeface="Arial" pitchFamily="34" charset="0"/>
                <a:ea typeface="MS PGothic" pitchFamily="34" charset="-128"/>
              </a:defRPr>
            </a:lvl1pPr>
            <a:lvl2pPr marL="742950" indent="-285750" eaLnBrk="0" hangingPunct="0">
              <a:spcBef>
                <a:spcPct val="20000"/>
              </a:spcBef>
              <a:buClr>
                <a:srgbClr val="304F4D"/>
              </a:buClr>
              <a:buChar char="–"/>
              <a:defRPr sz="2400">
                <a:solidFill>
                  <a:schemeClr val="tx1"/>
                </a:solidFill>
                <a:latin typeface="Arial" pitchFamily="34" charset="0"/>
                <a:ea typeface="MS PGothic" pitchFamily="34" charset="-128"/>
              </a:defRPr>
            </a:lvl2pPr>
            <a:lvl3pPr marL="1143000" indent="-228600" eaLnBrk="0" hangingPunct="0">
              <a:spcBef>
                <a:spcPct val="20000"/>
              </a:spcBef>
              <a:buClr>
                <a:srgbClr val="304F4D"/>
              </a:buClr>
              <a:buChar char="•"/>
              <a:defRPr>
                <a:solidFill>
                  <a:schemeClr val="tx1"/>
                </a:solidFill>
                <a:latin typeface="Arial" pitchFamily="34" charset="0"/>
                <a:ea typeface="MS PGothic" pitchFamily="34" charset="-128"/>
              </a:defRPr>
            </a:lvl3pPr>
            <a:lvl4pPr marL="1600200" indent="-228600" eaLnBrk="0" hangingPunct="0">
              <a:spcBef>
                <a:spcPct val="20000"/>
              </a:spcBef>
              <a:buClr>
                <a:srgbClr val="304F4D"/>
              </a:buClr>
              <a:buChar char="–"/>
              <a:defRPr>
                <a:solidFill>
                  <a:schemeClr val="tx1"/>
                </a:solidFill>
                <a:latin typeface="Arial" pitchFamily="34" charset="0"/>
                <a:ea typeface="MS PGothic" pitchFamily="34" charset="-128"/>
              </a:defRPr>
            </a:lvl4pPr>
            <a:lvl5pPr marL="2057400" indent="-228600" eaLnBrk="0" hangingPunct="0">
              <a:spcBef>
                <a:spcPct val="20000"/>
              </a:spcBef>
              <a:buClr>
                <a:srgbClr val="304F4D"/>
              </a:buClr>
              <a:buChar char="»"/>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MS PGothic" pitchFamily="34" charset="-128"/>
              </a:defRPr>
            </a:lvl9pPr>
          </a:lstStyle>
          <a:p>
            <a:pPr>
              <a:spcBef>
                <a:spcPct val="0"/>
              </a:spcBef>
              <a:buClrTx/>
              <a:buFontTx/>
              <a:buNone/>
            </a:pPr>
            <a:endParaRPr lang="en-US" altLang="en-US">
              <a:solidFill>
                <a:srgbClr val="000000"/>
              </a:solidFill>
              <a:ea typeface="ヒラギノ角ゴ Pro W3" charset="-128"/>
            </a:endParaRPr>
          </a:p>
        </p:txBody>
      </p:sp>
      <p:pic>
        <p:nvPicPr>
          <p:cNvPr id="14" name="Picture 13" descr="150204877_07.png"/>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51968" y="1749739"/>
            <a:ext cx="7687590" cy="3675016"/>
          </a:xfrm>
          <a:prstGeom prst="rect">
            <a:avLst/>
          </a:prstGeom>
          <a:noFill/>
          <a:ln>
            <a:noFill/>
          </a:ln>
        </p:spPr>
      </p:pic>
    </p:spTree>
    <p:extLst>
      <p:ext uri="{BB962C8B-B14F-4D97-AF65-F5344CB8AC3E}">
        <p14:creationId xmlns:p14="http://schemas.microsoft.com/office/powerpoint/2010/main" val="21408930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306" y="1484091"/>
            <a:ext cx="8816254" cy="3712028"/>
          </a:xfrm>
        </p:spPr>
        <p:txBody>
          <a:bodyPr>
            <a:noAutofit/>
          </a:bodyPr>
          <a:lstStyle/>
          <a:p>
            <a:r>
              <a:rPr lang="en-US" sz="2000" dirty="0" smtClean="0"/>
              <a:t>5-year follow-up data available for lenalidomide + rituximab doublet in newly diagnosed MCL (n = 38)</a:t>
            </a:r>
            <a:br>
              <a:rPr lang="en-US" sz="2000" dirty="0" smtClean="0"/>
            </a:br>
            <a:endParaRPr lang="en-US" sz="2000" dirty="0" smtClean="0"/>
          </a:p>
          <a:p>
            <a:r>
              <a:rPr lang="en-US" sz="2000" dirty="0" smtClean="0"/>
              <a:t>Regimen tested as induction and maintenance, with treatment continuous until progression  </a:t>
            </a:r>
          </a:p>
          <a:p>
            <a:pPr lvl="1"/>
            <a:r>
              <a:rPr lang="en-US" sz="2000" dirty="0" smtClean="0"/>
              <a:t>3-year PFS and OS were </a:t>
            </a:r>
            <a:r>
              <a:rPr lang="en-US" sz="2000" dirty="0"/>
              <a:t>80% and </a:t>
            </a:r>
            <a:r>
              <a:rPr lang="en-US" sz="2000" dirty="0" smtClean="0"/>
              <a:t>90%</a:t>
            </a:r>
          </a:p>
          <a:p>
            <a:pPr lvl="1"/>
            <a:r>
              <a:rPr lang="en-US" sz="2000" dirty="0" smtClean="0"/>
              <a:t>5-year </a:t>
            </a:r>
            <a:r>
              <a:rPr lang="en-US" sz="2000" dirty="0"/>
              <a:t>estimated PFS and OS of 64% and </a:t>
            </a:r>
            <a:r>
              <a:rPr lang="en-US" sz="2000" dirty="0" smtClean="0"/>
              <a:t>77%</a:t>
            </a:r>
          </a:p>
          <a:p>
            <a:pPr lvl="1"/>
            <a:r>
              <a:rPr lang="en-US" sz="2000" dirty="0" smtClean="0"/>
              <a:t>AEs included those typically noted with </a:t>
            </a:r>
            <a:r>
              <a:rPr lang="en-US" sz="2000" dirty="0" err="1" smtClean="0"/>
              <a:t>IMiD</a:t>
            </a:r>
            <a:r>
              <a:rPr lang="en-US" sz="2000" dirty="0" smtClean="0"/>
              <a:t> therapy, including cytopenias</a:t>
            </a:r>
            <a:endParaRPr lang="en-US" sz="2000" dirty="0"/>
          </a:p>
        </p:txBody>
      </p:sp>
      <p:sp>
        <p:nvSpPr>
          <p:cNvPr id="2" name="Title 1"/>
          <p:cNvSpPr>
            <a:spLocks noGrp="1"/>
          </p:cNvSpPr>
          <p:nvPr>
            <p:ph type="title"/>
          </p:nvPr>
        </p:nvSpPr>
        <p:spPr/>
        <p:txBody>
          <a:bodyPr/>
          <a:lstStyle/>
          <a:p>
            <a:r>
              <a:rPr lang="en-US" noProof="0" dirty="0" smtClean="0"/>
              <a:t>Lenalidomide + Rituximab </a:t>
            </a:r>
            <a:r>
              <a:rPr lang="en-US" noProof="0" dirty="0"/>
              <a:t>as </a:t>
            </a:r>
            <a:r>
              <a:rPr lang="en-US" noProof="0" dirty="0" smtClean="0"/>
              <a:t>Initial </a:t>
            </a:r>
            <a:br>
              <a:rPr lang="en-US" noProof="0" dirty="0" smtClean="0"/>
            </a:br>
            <a:r>
              <a:rPr lang="en-US" noProof="0" dirty="0" smtClean="0"/>
              <a:t>and Maintenance </a:t>
            </a:r>
            <a:r>
              <a:rPr lang="en-US" noProof="0" dirty="0"/>
              <a:t>T</a:t>
            </a:r>
            <a:r>
              <a:rPr lang="en-US" noProof="0" dirty="0" smtClean="0"/>
              <a:t>herapy Is Active in MCL</a:t>
            </a:r>
            <a:r>
              <a:rPr lang="en-US" baseline="30000" noProof="0" dirty="0" smtClean="0"/>
              <a:t>1</a:t>
            </a:r>
            <a:endParaRPr lang="en-US" baseline="30000" noProof="0" dirty="0"/>
          </a:p>
        </p:txBody>
      </p:sp>
      <p:sp>
        <p:nvSpPr>
          <p:cNvPr id="10" name="Footer Placeholder 9"/>
          <p:cNvSpPr>
            <a:spLocks noGrp="1"/>
          </p:cNvSpPr>
          <p:nvPr>
            <p:ph type="ftr" sz="quarter" idx="13"/>
          </p:nvPr>
        </p:nvSpPr>
        <p:spPr>
          <a:xfrm>
            <a:off x="183941" y="6387726"/>
            <a:ext cx="7772400" cy="323849"/>
          </a:xfrm>
        </p:spPr>
        <p:txBody>
          <a:bodyPr/>
          <a:lstStyle/>
          <a:p>
            <a:r>
              <a:rPr lang="en-US" dirty="0" smtClean="0">
                <a:solidFill>
                  <a:srgbClr val="000000"/>
                </a:solidFill>
              </a:rPr>
              <a:t>1. </a:t>
            </a:r>
            <a:r>
              <a:rPr lang="en-US" dirty="0" err="1" smtClean="0">
                <a:solidFill>
                  <a:srgbClr val="000000"/>
                </a:solidFill>
              </a:rPr>
              <a:t>Ruan</a:t>
            </a:r>
            <a:r>
              <a:rPr lang="en-US" dirty="0" smtClean="0">
                <a:solidFill>
                  <a:srgbClr val="000000"/>
                </a:solidFill>
              </a:rPr>
              <a:t> J et al. </a:t>
            </a:r>
            <a:r>
              <a:rPr lang="en-US" i="1" dirty="0" smtClean="0">
                <a:solidFill>
                  <a:srgbClr val="000000"/>
                </a:solidFill>
              </a:rPr>
              <a:t>Blood</a:t>
            </a:r>
            <a:r>
              <a:rPr lang="en-US" dirty="0">
                <a:solidFill>
                  <a:srgbClr val="000000"/>
                </a:solidFill>
              </a:rPr>
              <a:t>. </a:t>
            </a:r>
            <a:r>
              <a:rPr lang="en-US" dirty="0" smtClean="0">
                <a:solidFill>
                  <a:srgbClr val="000000"/>
                </a:solidFill>
              </a:rPr>
              <a:t>2018;132:2016-2025</a:t>
            </a:r>
            <a:r>
              <a:rPr lang="en-US" dirty="0">
                <a:solidFill>
                  <a:srgbClr val="000000"/>
                </a:solidFill>
              </a:rPr>
              <a:t>.</a:t>
            </a:r>
          </a:p>
        </p:txBody>
      </p:sp>
      <p:sp>
        <p:nvSpPr>
          <p:cNvPr id="11" name="Rounded Rectangle 10"/>
          <p:cNvSpPr/>
          <p:nvPr/>
        </p:nvSpPr>
        <p:spPr>
          <a:xfrm flipH="1">
            <a:off x="482600" y="5523323"/>
            <a:ext cx="8178800" cy="776703"/>
          </a:xfrm>
          <a:prstGeom prst="roundRect">
            <a:avLst/>
          </a:prstGeom>
          <a:solidFill>
            <a:schemeClr val="bg1">
              <a:lumMod val="9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solidFill>
                  <a:schemeClr val="tx1"/>
                </a:solidFill>
              </a:rPr>
              <a:t>Take-home point: </a:t>
            </a:r>
            <a:r>
              <a:rPr lang="en-US" sz="1600" b="1" dirty="0">
                <a:solidFill>
                  <a:schemeClr val="tx1"/>
                </a:solidFill>
              </a:rPr>
              <a:t>LR </a:t>
            </a:r>
            <a:r>
              <a:rPr lang="en-US" sz="1600" b="1" dirty="0" smtClean="0">
                <a:solidFill>
                  <a:schemeClr val="tx1"/>
                </a:solidFill>
              </a:rPr>
              <a:t>shows durable </a:t>
            </a:r>
            <a:r>
              <a:rPr lang="en-US" sz="1600" b="1" dirty="0">
                <a:solidFill>
                  <a:schemeClr val="tx1"/>
                </a:solidFill>
              </a:rPr>
              <a:t>responses and manageable </a:t>
            </a:r>
            <a:r>
              <a:rPr lang="en-US" sz="1600" b="1" dirty="0" smtClean="0">
                <a:solidFill>
                  <a:schemeClr val="tx1"/>
                </a:solidFill>
              </a:rPr>
              <a:t>safety</a:t>
            </a:r>
            <a:br>
              <a:rPr lang="en-US" sz="1600" b="1" dirty="0" smtClean="0">
                <a:solidFill>
                  <a:schemeClr val="tx1"/>
                </a:solidFill>
              </a:rPr>
            </a:br>
            <a:r>
              <a:rPr lang="en-US" sz="1600" b="1" dirty="0" smtClean="0">
                <a:solidFill>
                  <a:schemeClr val="tx1"/>
                </a:solidFill>
              </a:rPr>
              <a:t>as </a:t>
            </a:r>
            <a:r>
              <a:rPr lang="en-US" sz="1600" b="1" dirty="0">
                <a:solidFill>
                  <a:schemeClr val="tx1"/>
                </a:solidFill>
              </a:rPr>
              <a:t>initial induction and maintenance therapy for </a:t>
            </a:r>
            <a:r>
              <a:rPr lang="en-US" sz="1600" b="1" dirty="0" smtClean="0">
                <a:solidFill>
                  <a:schemeClr val="tx1"/>
                </a:solidFill>
              </a:rPr>
              <a:t>MCL</a:t>
            </a:r>
            <a:endParaRPr lang="en-US" sz="1600" b="1" dirty="0">
              <a:solidFill>
                <a:schemeClr val="tx1"/>
              </a:solidFill>
            </a:endParaRPr>
          </a:p>
        </p:txBody>
      </p:sp>
    </p:spTree>
    <p:extLst>
      <p:ext uri="{BB962C8B-B14F-4D97-AF65-F5344CB8AC3E}">
        <p14:creationId xmlns:p14="http://schemas.microsoft.com/office/powerpoint/2010/main" val="2253731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Treatment Algorithms for CLL </a:t>
            </a:r>
            <a:br>
              <a:rPr lang="en-US" dirty="0"/>
            </a:br>
            <a:r>
              <a:rPr lang="en-US" dirty="0"/>
              <a:t>in the Modern </a:t>
            </a:r>
            <a:r>
              <a:rPr lang="en-US" dirty="0" smtClean="0"/>
              <a:t>Era</a:t>
            </a:r>
            <a:r>
              <a:rPr lang="en-US" baseline="30000" dirty="0" smtClean="0"/>
              <a:t>1</a:t>
            </a:r>
            <a:endParaRPr lang="en-US" dirty="0"/>
          </a:p>
        </p:txBody>
      </p:sp>
      <p:cxnSp>
        <p:nvCxnSpPr>
          <p:cNvPr id="3" name="Elbow Connector 2"/>
          <p:cNvCxnSpPr/>
          <p:nvPr/>
        </p:nvCxnSpPr>
        <p:spPr>
          <a:xfrm rot="5400000">
            <a:off x="2231670" y="1538821"/>
            <a:ext cx="407859" cy="639062"/>
          </a:xfrm>
          <a:prstGeom prst="bent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08693" y="1345555"/>
            <a:ext cx="2754692" cy="374571"/>
          </a:xfrm>
          <a:prstGeom prst="roundRect">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spAutoFit/>
          </a:bodyPr>
          <a:lstStyle/>
          <a:p>
            <a:pPr algn="ctr"/>
            <a:r>
              <a:rPr lang="en-US" sz="1600" b="1" dirty="0" smtClean="0"/>
              <a:t>Previously Untreated CLL</a:t>
            </a:r>
            <a:endParaRPr lang="en-US" sz="1600" b="1" dirty="0"/>
          </a:p>
        </p:txBody>
      </p:sp>
      <p:sp>
        <p:nvSpPr>
          <p:cNvPr id="5" name="TextBox 4"/>
          <p:cNvSpPr txBox="1"/>
          <p:nvPr/>
        </p:nvSpPr>
        <p:spPr>
          <a:xfrm>
            <a:off x="5360859" y="2016312"/>
            <a:ext cx="2715060" cy="578882"/>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Ibrutinib, and refer to cellular therapy expert</a:t>
            </a:r>
            <a:endParaRPr lang="en-US" sz="1400" dirty="0">
              <a:solidFill>
                <a:sysClr val="windowText" lastClr="000000"/>
              </a:solidFill>
            </a:endParaRPr>
          </a:p>
        </p:txBody>
      </p:sp>
      <p:cxnSp>
        <p:nvCxnSpPr>
          <p:cNvPr id="7" name="Elbow Connector 6"/>
          <p:cNvCxnSpPr/>
          <p:nvPr/>
        </p:nvCxnSpPr>
        <p:spPr>
          <a:xfrm rot="5400000">
            <a:off x="3473520" y="2726143"/>
            <a:ext cx="543812" cy="1384634"/>
          </a:xfrm>
          <a:prstGeom prst="bent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16067" y="2167470"/>
            <a:ext cx="0" cy="62478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57082" y="2337503"/>
            <a:ext cx="75952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91591" y="2337503"/>
            <a:ext cx="75952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64508" y="4051845"/>
            <a:ext cx="0" cy="6019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43019" y="4051845"/>
            <a:ext cx="0" cy="6019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2" idx="0"/>
          </p:cNvCxnSpPr>
          <p:nvPr/>
        </p:nvCxnSpPr>
        <p:spPr>
          <a:xfrm flipH="1">
            <a:off x="2148507" y="4772787"/>
            <a:ext cx="5290" cy="7246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43019" y="4760087"/>
            <a:ext cx="0" cy="6019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15204" y="4051845"/>
            <a:ext cx="0" cy="6019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56788" y="4051845"/>
            <a:ext cx="0" cy="6019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50217" y="4760087"/>
            <a:ext cx="0" cy="6019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15204" y="4760087"/>
            <a:ext cx="0" cy="6019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83484" y="5361255"/>
            <a:ext cx="1275639" cy="1089660"/>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Ibrutinib </a:t>
            </a:r>
            <a:r>
              <a:rPr lang="en-US" sz="1400" i="1" dirty="0" smtClean="0">
                <a:solidFill>
                  <a:sysClr val="windowText" lastClr="000000"/>
                </a:solidFill>
              </a:rPr>
              <a:t>or </a:t>
            </a:r>
            <a:r>
              <a:rPr lang="en-US" sz="1400" dirty="0" smtClean="0">
                <a:solidFill>
                  <a:sysClr val="windowText" lastClr="000000"/>
                </a:solidFill>
              </a:rPr>
              <a:t>FCR </a:t>
            </a:r>
            <a:br>
              <a:rPr lang="en-US" sz="1400" dirty="0" smtClean="0">
                <a:solidFill>
                  <a:sysClr val="windowText" lastClr="000000"/>
                </a:solidFill>
              </a:rPr>
            </a:br>
            <a:r>
              <a:rPr lang="en-US" sz="1400" dirty="0" smtClean="0">
                <a:solidFill>
                  <a:sysClr val="windowText" lastClr="000000"/>
                </a:solidFill>
              </a:rPr>
              <a:t>(BR if &gt;65 y)</a:t>
            </a:r>
            <a:endParaRPr lang="en-US" sz="1400" dirty="0">
              <a:solidFill>
                <a:sysClr val="windowText" lastClr="000000"/>
              </a:solidFill>
            </a:endParaRPr>
          </a:p>
        </p:txBody>
      </p:sp>
      <p:sp>
        <p:nvSpPr>
          <p:cNvPr id="21" name="TextBox 20"/>
          <p:cNvSpPr txBox="1"/>
          <p:nvPr/>
        </p:nvSpPr>
        <p:spPr>
          <a:xfrm>
            <a:off x="6316390" y="4707511"/>
            <a:ext cx="1467654"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Old and frail</a:t>
            </a:r>
            <a:endParaRPr lang="en-US" sz="1400" dirty="0">
              <a:solidFill>
                <a:sysClr val="windowText" lastClr="000000"/>
              </a:solidFill>
            </a:endParaRPr>
          </a:p>
        </p:txBody>
      </p:sp>
      <p:sp>
        <p:nvSpPr>
          <p:cNvPr id="22" name="TextBox 21"/>
          <p:cNvSpPr txBox="1"/>
          <p:nvPr/>
        </p:nvSpPr>
        <p:spPr>
          <a:xfrm>
            <a:off x="1527277" y="5497462"/>
            <a:ext cx="1242460" cy="817245"/>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FCR </a:t>
            </a:r>
            <a:br>
              <a:rPr lang="en-US" sz="1400" dirty="0" smtClean="0">
                <a:solidFill>
                  <a:sysClr val="windowText" lastClr="000000"/>
                </a:solidFill>
              </a:rPr>
            </a:br>
            <a:r>
              <a:rPr lang="en-US" sz="1400" dirty="0" smtClean="0">
                <a:solidFill>
                  <a:sysClr val="windowText" lastClr="000000"/>
                </a:solidFill>
              </a:rPr>
              <a:t>(BR if &gt;65 y)</a:t>
            </a:r>
            <a:endParaRPr lang="en-US" sz="1400" dirty="0">
              <a:solidFill>
                <a:sysClr val="windowText" lastClr="000000"/>
              </a:solidFill>
            </a:endParaRPr>
          </a:p>
        </p:txBody>
      </p:sp>
      <p:sp>
        <p:nvSpPr>
          <p:cNvPr id="23" name="TextBox 22"/>
          <p:cNvSpPr txBox="1"/>
          <p:nvPr/>
        </p:nvSpPr>
        <p:spPr>
          <a:xfrm>
            <a:off x="2869746" y="5497462"/>
            <a:ext cx="1806164" cy="817245"/>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Obinutuzumab </a:t>
            </a:r>
            <a:br>
              <a:rPr lang="en-US" sz="1400" dirty="0" smtClean="0">
                <a:solidFill>
                  <a:sysClr val="windowText" lastClr="000000"/>
                </a:solidFill>
              </a:rPr>
            </a:br>
            <a:r>
              <a:rPr lang="en-US" sz="1400" dirty="0" smtClean="0">
                <a:solidFill>
                  <a:sysClr val="windowText" lastClr="000000"/>
                </a:solidFill>
              </a:rPr>
              <a:t>+/- chlorambucil</a:t>
            </a:r>
            <a:r>
              <a:rPr lang="en-US" sz="1400" dirty="0">
                <a:solidFill>
                  <a:sysClr val="windowText" lastClr="000000"/>
                </a:solidFill>
              </a:rPr>
              <a:t> </a:t>
            </a:r>
            <a:r>
              <a:rPr lang="en-US" sz="1400" i="1" dirty="0" smtClean="0">
                <a:solidFill>
                  <a:sysClr val="windowText" lastClr="000000"/>
                </a:solidFill>
              </a:rPr>
              <a:t>or </a:t>
            </a:r>
            <a:r>
              <a:rPr lang="en-US" sz="1400" dirty="0" smtClean="0">
                <a:solidFill>
                  <a:sysClr val="windowText" lastClr="000000"/>
                </a:solidFill>
              </a:rPr>
              <a:t>ibrutinib</a:t>
            </a:r>
          </a:p>
        </p:txBody>
      </p:sp>
      <p:sp>
        <p:nvSpPr>
          <p:cNvPr id="24" name="TextBox 23"/>
          <p:cNvSpPr txBox="1"/>
          <p:nvPr/>
        </p:nvSpPr>
        <p:spPr>
          <a:xfrm>
            <a:off x="4745066" y="3852197"/>
            <a:ext cx="3038978"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Unmutated </a:t>
            </a:r>
            <a:r>
              <a:rPr lang="en-US" sz="1400" i="1" dirty="0" smtClean="0">
                <a:solidFill>
                  <a:sysClr val="windowText" lastClr="000000"/>
                </a:solidFill>
              </a:rPr>
              <a:t>IGHV</a:t>
            </a:r>
            <a:endParaRPr lang="en-US" sz="1400" i="1" dirty="0">
              <a:solidFill>
                <a:sysClr val="windowText" lastClr="000000"/>
              </a:solidFill>
            </a:endParaRPr>
          </a:p>
        </p:txBody>
      </p:sp>
      <p:sp>
        <p:nvSpPr>
          <p:cNvPr id="25" name="TextBox 24"/>
          <p:cNvSpPr txBox="1"/>
          <p:nvPr/>
        </p:nvSpPr>
        <p:spPr>
          <a:xfrm>
            <a:off x="6316390" y="5497462"/>
            <a:ext cx="1759529" cy="817245"/>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Ibrutinib </a:t>
            </a:r>
            <a:r>
              <a:rPr lang="en-US" sz="1400" i="1" dirty="0" smtClean="0">
                <a:solidFill>
                  <a:sysClr val="windowText" lastClr="000000"/>
                </a:solidFill>
              </a:rPr>
              <a:t>or </a:t>
            </a:r>
            <a:r>
              <a:rPr lang="en-US" sz="1400" dirty="0" smtClean="0">
                <a:solidFill>
                  <a:sysClr val="windowText" lastClr="000000"/>
                </a:solidFill>
              </a:rPr>
              <a:t>obinutuzumab </a:t>
            </a:r>
            <a:br>
              <a:rPr lang="en-US" sz="1400" dirty="0" smtClean="0">
                <a:solidFill>
                  <a:sysClr val="windowText" lastClr="000000"/>
                </a:solidFill>
              </a:rPr>
            </a:br>
            <a:r>
              <a:rPr lang="en-US" sz="1400" dirty="0" smtClean="0">
                <a:solidFill>
                  <a:sysClr val="windowText" lastClr="000000"/>
                </a:solidFill>
              </a:rPr>
              <a:t>+/- chlorambucil</a:t>
            </a:r>
            <a:endParaRPr lang="en-US" sz="1400" dirty="0">
              <a:solidFill>
                <a:sysClr val="windowText" lastClr="000000"/>
              </a:solidFill>
            </a:endParaRPr>
          </a:p>
        </p:txBody>
      </p:sp>
      <p:sp>
        <p:nvSpPr>
          <p:cNvPr id="26" name="TextBox 25"/>
          <p:cNvSpPr txBox="1"/>
          <p:nvPr/>
        </p:nvSpPr>
        <p:spPr>
          <a:xfrm>
            <a:off x="1526204" y="3828227"/>
            <a:ext cx="2825391"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Mutated </a:t>
            </a:r>
            <a:r>
              <a:rPr lang="en-US" sz="1400" i="1" dirty="0" smtClean="0">
                <a:solidFill>
                  <a:sysClr val="windowText" lastClr="000000"/>
                </a:solidFill>
              </a:rPr>
              <a:t>IGHV</a:t>
            </a:r>
            <a:endParaRPr lang="en-US" sz="1400" i="1" dirty="0">
              <a:solidFill>
                <a:sysClr val="windowText" lastClr="000000"/>
              </a:solidFill>
            </a:endParaRPr>
          </a:p>
        </p:txBody>
      </p:sp>
      <p:sp>
        <p:nvSpPr>
          <p:cNvPr id="27" name="TextBox 26"/>
          <p:cNvSpPr txBox="1"/>
          <p:nvPr/>
        </p:nvSpPr>
        <p:spPr>
          <a:xfrm>
            <a:off x="4759758" y="4707510"/>
            <a:ext cx="1275639"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Young and fit</a:t>
            </a:r>
            <a:endParaRPr lang="en-US" sz="1400" dirty="0">
              <a:solidFill>
                <a:sysClr val="windowText" lastClr="000000"/>
              </a:solidFill>
            </a:endParaRPr>
          </a:p>
        </p:txBody>
      </p:sp>
      <p:sp>
        <p:nvSpPr>
          <p:cNvPr id="28" name="TextBox 27"/>
          <p:cNvSpPr txBox="1"/>
          <p:nvPr/>
        </p:nvSpPr>
        <p:spPr>
          <a:xfrm>
            <a:off x="2938902" y="4707510"/>
            <a:ext cx="1414450"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Old and frail</a:t>
            </a:r>
            <a:endParaRPr lang="en-US" sz="1400" dirty="0">
              <a:solidFill>
                <a:sysClr val="windowText" lastClr="000000"/>
              </a:solidFill>
            </a:endParaRPr>
          </a:p>
        </p:txBody>
      </p:sp>
      <p:sp>
        <p:nvSpPr>
          <p:cNvPr id="29" name="TextBox 28"/>
          <p:cNvSpPr txBox="1"/>
          <p:nvPr/>
        </p:nvSpPr>
        <p:spPr>
          <a:xfrm>
            <a:off x="1527278" y="4588329"/>
            <a:ext cx="1253041" cy="578882"/>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Young and fit</a:t>
            </a:r>
            <a:endParaRPr lang="en-US" sz="1400" dirty="0">
              <a:solidFill>
                <a:sysClr val="windowText" lastClr="000000"/>
              </a:solidFill>
            </a:endParaRPr>
          </a:p>
        </p:txBody>
      </p:sp>
      <p:sp>
        <p:nvSpPr>
          <p:cNvPr id="30" name="TextBox 29"/>
          <p:cNvSpPr txBox="1"/>
          <p:nvPr/>
        </p:nvSpPr>
        <p:spPr>
          <a:xfrm>
            <a:off x="3436094" y="2144430"/>
            <a:ext cx="1503110"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i="1" dirty="0" smtClean="0">
                <a:solidFill>
                  <a:sysClr val="windowText" lastClr="000000"/>
                </a:solidFill>
              </a:rPr>
              <a:t>TP53</a:t>
            </a:r>
            <a:r>
              <a:rPr lang="en-US" sz="1400" dirty="0" smtClean="0">
                <a:solidFill>
                  <a:sysClr val="windowText" lastClr="000000"/>
                </a:solidFill>
              </a:rPr>
              <a:t> disrupted</a:t>
            </a:r>
            <a:endParaRPr lang="en-US" sz="1400" dirty="0">
              <a:solidFill>
                <a:sysClr val="windowText" lastClr="000000"/>
              </a:solidFill>
            </a:endParaRPr>
          </a:p>
        </p:txBody>
      </p:sp>
      <p:sp>
        <p:nvSpPr>
          <p:cNvPr id="31" name="TextBox 30"/>
          <p:cNvSpPr txBox="1"/>
          <p:nvPr/>
        </p:nvSpPr>
        <p:spPr>
          <a:xfrm>
            <a:off x="1502367" y="2115035"/>
            <a:ext cx="1242460"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i="1" dirty="0" smtClean="0">
                <a:solidFill>
                  <a:sysClr val="windowText" lastClr="000000"/>
                </a:solidFill>
              </a:rPr>
              <a:t>TP53</a:t>
            </a:r>
            <a:r>
              <a:rPr lang="en-US" sz="1400" dirty="0" smtClean="0">
                <a:solidFill>
                  <a:sysClr val="windowText" lastClr="000000"/>
                </a:solidFill>
              </a:rPr>
              <a:t> status</a:t>
            </a:r>
            <a:endParaRPr lang="en-US" sz="1400" dirty="0">
              <a:solidFill>
                <a:sysClr val="windowText" lastClr="000000"/>
              </a:solidFill>
            </a:endParaRPr>
          </a:p>
        </p:txBody>
      </p:sp>
      <p:cxnSp>
        <p:nvCxnSpPr>
          <p:cNvPr id="32" name="Straight Arrow Connector 31"/>
          <p:cNvCxnSpPr/>
          <p:nvPr/>
        </p:nvCxnSpPr>
        <p:spPr>
          <a:xfrm>
            <a:off x="2485328" y="3042957"/>
            <a:ext cx="75952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502367" y="2858590"/>
            <a:ext cx="1242460"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i="1" dirty="0" smtClean="0">
                <a:solidFill>
                  <a:sysClr val="windowText" lastClr="000000"/>
                </a:solidFill>
              </a:rPr>
              <a:t>TP53</a:t>
            </a:r>
            <a:r>
              <a:rPr lang="en-US" sz="1400" dirty="0" smtClean="0">
                <a:solidFill>
                  <a:sysClr val="windowText" lastClr="000000"/>
                </a:solidFill>
              </a:rPr>
              <a:t> intact</a:t>
            </a:r>
            <a:endParaRPr lang="en-US" sz="1400" dirty="0">
              <a:solidFill>
                <a:sysClr val="windowText" lastClr="000000"/>
              </a:solidFill>
            </a:endParaRPr>
          </a:p>
        </p:txBody>
      </p:sp>
      <p:cxnSp>
        <p:nvCxnSpPr>
          <p:cNvPr id="6" name="Elbow Connector 5"/>
          <p:cNvCxnSpPr/>
          <p:nvPr/>
        </p:nvCxnSpPr>
        <p:spPr>
          <a:xfrm rot="16200000" flipH="1">
            <a:off x="5071175" y="2741372"/>
            <a:ext cx="543812" cy="1384634"/>
          </a:xfrm>
          <a:prstGeom prst="bent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Footer Placeholder 50"/>
          <p:cNvSpPr>
            <a:spLocks noGrp="1"/>
          </p:cNvSpPr>
          <p:nvPr>
            <p:ph type="ftr" sz="quarter" idx="13"/>
          </p:nvPr>
        </p:nvSpPr>
        <p:spPr>
          <a:xfrm>
            <a:off x="183941" y="6394856"/>
            <a:ext cx="7772400" cy="323849"/>
          </a:xfrm>
        </p:spPr>
        <p:txBody>
          <a:bodyPr/>
          <a:lstStyle/>
          <a:p>
            <a:r>
              <a:rPr lang="en-US" dirty="0" smtClean="0">
                <a:solidFill>
                  <a:srgbClr val="000000"/>
                </a:solidFill>
              </a:rPr>
              <a:t>1. Parikh SA. </a:t>
            </a:r>
            <a:r>
              <a:rPr lang="en-US" i="1" dirty="0" smtClean="0">
                <a:solidFill>
                  <a:srgbClr val="000000"/>
                </a:solidFill>
              </a:rPr>
              <a:t>Blood Cancer J</a:t>
            </a:r>
            <a:r>
              <a:rPr lang="en-US" dirty="0" smtClean="0">
                <a:solidFill>
                  <a:srgbClr val="000000"/>
                </a:solidFill>
              </a:rPr>
              <a:t>. 2018;8:93.</a:t>
            </a:r>
            <a:endParaRPr lang="en-US" dirty="0">
              <a:solidFill>
                <a:srgbClr val="000000"/>
              </a:solidFill>
            </a:endParaRPr>
          </a:p>
        </p:txBody>
      </p:sp>
      <p:sp>
        <p:nvSpPr>
          <p:cNvPr id="8" name="TextBox 7"/>
          <p:cNvSpPr txBox="1"/>
          <p:nvPr/>
        </p:nvSpPr>
        <p:spPr>
          <a:xfrm>
            <a:off x="3264343" y="2858587"/>
            <a:ext cx="2574847"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i="1" dirty="0" smtClean="0">
                <a:solidFill>
                  <a:sysClr val="windowText" lastClr="000000"/>
                </a:solidFill>
              </a:rPr>
              <a:t>IGHV</a:t>
            </a:r>
            <a:r>
              <a:rPr lang="en-US" sz="1400" dirty="0" smtClean="0">
                <a:solidFill>
                  <a:sysClr val="windowText" lastClr="000000"/>
                </a:solidFill>
              </a:rPr>
              <a:t> mutation status</a:t>
            </a:r>
            <a:endParaRPr lang="en-US" sz="1400" dirty="0">
              <a:solidFill>
                <a:sysClr val="windowText" lastClr="000000"/>
              </a:solidFill>
            </a:endParaRPr>
          </a:p>
        </p:txBody>
      </p:sp>
    </p:spTree>
    <p:extLst>
      <p:ext uri="{BB962C8B-B14F-4D97-AF65-F5344CB8AC3E}">
        <p14:creationId xmlns:p14="http://schemas.microsoft.com/office/powerpoint/2010/main" val="13676550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Autofit/>
          </a:bodyPr>
          <a:lstStyle/>
          <a:p>
            <a:r>
              <a:rPr lang="en-US" sz="3600" dirty="0" smtClean="0"/>
              <a:t>Novel Therapies for DLBCL </a:t>
            </a:r>
            <a:br>
              <a:rPr lang="en-US" sz="3600" dirty="0" smtClean="0"/>
            </a:br>
            <a:r>
              <a:rPr lang="en-US" sz="2800" i="1" dirty="0" smtClean="0"/>
              <a:t>Recent Evidence on CAR-T Therapy</a:t>
            </a:r>
            <a:endParaRPr lang="en-US" sz="2500" b="1" i="1" noProof="0" dirty="0"/>
          </a:p>
        </p:txBody>
      </p:sp>
    </p:spTree>
    <p:extLst>
      <p:ext uri="{BB962C8B-B14F-4D97-AF65-F5344CB8AC3E}">
        <p14:creationId xmlns:p14="http://schemas.microsoft.com/office/powerpoint/2010/main" val="29615477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Progress in Integrating Novel Agents Into DLBCL Management Has Been More Incremental</a:t>
            </a:r>
            <a:r>
              <a:rPr lang="en-US" baseline="30000" noProof="0" dirty="0" smtClean="0"/>
              <a:t>1</a:t>
            </a:r>
            <a:endParaRPr lang="en-US" noProof="0" dirty="0"/>
          </a:p>
        </p:txBody>
      </p:sp>
      <p:sp>
        <p:nvSpPr>
          <p:cNvPr id="6" name="Content Placeholder 4"/>
          <p:cNvSpPr txBox="1">
            <a:spLocks/>
          </p:cNvSpPr>
          <p:nvPr/>
        </p:nvSpPr>
        <p:spPr bwMode="auto">
          <a:xfrm>
            <a:off x="121451" y="2062923"/>
            <a:ext cx="8883755" cy="2901881"/>
          </a:xfrm>
          <a:prstGeom prst="rect">
            <a:avLst/>
          </a:prstGeom>
          <a:solidFill>
            <a:schemeClr val="bg1">
              <a:lumMod val="95000"/>
            </a:schemeClr>
          </a:solidFill>
          <a:ln w="19050">
            <a:noFill/>
            <a:miter lim="800000"/>
            <a:headEnd/>
            <a:tailEnd/>
          </a:ln>
          <a:effectLst/>
          <a:extLst/>
        </p:spPr>
        <p:txBody>
          <a:bodyPr/>
          <a:lstStyle>
            <a:lvl1pPr>
              <a:spcBef>
                <a:spcPct val="20000"/>
              </a:spcBef>
              <a:buClr>
                <a:srgbClr val="304F4D"/>
              </a:buClr>
              <a:buChar char="•"/>
              <a:defRPr sz="2400">
                <a:solidFill>
                  <a:schemeClr val="tx1"/>
                </a:solidFill>
                <a:latin typeface="Calibri" panose="020F0502020204030204" pitchFamily="34" charset="0"/>
                <a:ea typeface="MS PGothic" panose="020B0600070205080204" pitchFamily="34" charset="-128"/>
              </a:defRPr>
            </a:lvl1pPr>
            <a:lvl2pPr>
              <a:spcBef>
                <a:spcPct val="20000"/>
              </a:spcBef>
              <a:buClr>
                <a:srgbClr val="304F4D"/>
              </a:buClr>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304F4D"/>
              </a:buClr>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MS PGothic" panose="020B0600070205080204" pitchFamily="34" charset="-128"/>
              </a:defRPr>
            </a:lvl9pPr>
          </a:lstStyle>
          <a:p>
            <a:pPr eaLnBrk="1" hangingPunct="1">
              <a:spcAft>
                <a:spcPts val="200"/>
              </a:spcAft>
              <a:buFontTx/>
              <a:buNone/>
              <a:defRPr/>
            </a:pPr>
            <a:r>
              <a:rPr lang="en-US" altLang="en-US" sz="1600" dirty="0" smtClean="0">
                <a:latin typeface="Arial" panose="020B0604020202020204" pitchFamily="34" charset="0"/>
                <a:ea typeface="ヒラギノ角ゴ Pro W3" charset="-128"/>
                <a:cs typeface="Arial" panose="020B0604020202020204" pitchFamily="34" charset="0"/>
              </a:rPr>
              <a:t>First-line therapy largely remains focused on R-CHOP (category 1) </a:t>
            </a:r>
          </a:p>
          <a:p>
            <a:pPr marL="171450" indent="-171450">
              <a:spcAft>
                <a:spcPts val="200"/>
              </a:spcAft>
              <a:buClr>
                <a:schemeClr val="tx2"/>
              </a:buClr>
              <a:defRPr/>
            </a:pPr>
            <a:r>
              <a:rPr lang="en-US" altLang="en-US" sz="1600" dirty="0" smtClean="0">
                <a:latin typeface="Arial" panose="020B0604020202020204" pitchFamily="34" charset="0"/>
                <a:ea typeface="ヒラギノ角ゴ Pro W3" charset="-128"/>
                <a:cs typeface="Arial" panose="020B0604020202020204" pitchFamily="34" charset="0"/>
              </a:rPr>
              <a:t>No clinical consensus on dose-dense R-CHOP14; R-EPOCH an alternative first-line options</a:t>
            </a:r>
            <a:br>
              <a:rPr lang="en-US" altLang="en-US" sz="1600" dirty="0" smtClean="0">
                <a:latin typeface="Arial" panose="020B0604020202020204" pitchFamily="34" charset="0"/>
                <a:ea typeface="ヒラギノ角ゴ Pro W3" charset="-128"/>
                <a:cs typeface="Arial" panose="020B0604020202020204" pitchFamily="34" charset="0"/>
              </a:rPr>
            </a:br>
            <a:endParaRPr lang="en-US" altLang="en-US" sz="1600" dirty="0" smtClean="0">
              <a:latin typeface="Arial" panose="020B0604020202020204" pitchFamily="34" charset="0"/>
              <a:ea typeface="ヒラギノ角ゴ Pro W3" charset="-128"/>
              <a:cs typeface="Arial" panose="020B0604020202020204" pitchFamily="34" charset="0"/>
            </a:endParaRPr>
          </a:p>
          <a:p>
            <a:pPr>
              <a:spcAft>
                <a:spcPts val="200"/>
              </a:spcAft>
              <a:buNone/>
              <a:defRPr/>
            </a:pPr>
            <a:r>
              <a:rPr lang="en-US" altLang="en-US" sz="1600" dirty="0">
                <a:latin typeface="Arial" panose="020B0604020202020204" pitchFamily="34" charset="0"/>
                <a:ea typeface="ヒラギノ角ゴ Pro W3" charset="-128"/>
                <a:cs typeface="Arial" panose="020B0604020202020204" pitchFamily="34" charset="0"/>
              </a:rPr>
              <a:t>Anthracycline-sparing immunochemotherapy for patients with poor left ventricular function </a:t>
            </a:r>
          </a:p>
          <a:p>
            <a:pPr marL="171450" indent="-171450">
              <a:spcAft>
                <a:spcPts val="200"/>
              </a:spcAft>
              <a:buClr>
                <a:schemeClr val="tx2"/>
              </a:buClr>
              <a:defRPr/>
            </a:pPr>
            <a:r>
              <a:rPr lang="en-US" altLang="en-US" sz="1600" dirty="0" err="1" smtClean="0">
                <a:latin typeface="Arial" panose="020B0604020202020204" pitchFamily="34" charset="0"/>
                <a:ea typeface="ヒラギノ角ゴ Pro W3" charset="-128"/>
                <a:cs typeface="Arial" panose="020B0604020202020204" pitchFamily="34" charset="0"/>
              </a:rPr>
              <a:t>eg</a:t>
            </a:r>
            <a:r>
              <a:rPr lang="en-US" altLang="en-US" sz="1600" dirty="0">
                <a:latin typeface="Arial" panose="020B0604020202020204" pitchFamily="34" charset="0"/>
                <a:ea typeface="ヒラギノ角ゴ Pro W3" charset="-128"/>
                <a:cs typeface="Arial" panose="020B0604020202020204" pitchFamily="34" charset="0"/>
              </a:rPr>
              <a:t>, RCEEP, DA-EPOCH, RCEOP, and many </a:t>
            </a:r>
            <a:r>
              <a:rPr lang="en-US" altLang="en-US" sz="1600" dirty="0" smtClean="0">
                <a:latin typeface="Arial" panose="020B0604020202020204" pitchFamily="34" charset="0"/>
                <a:ea typeface="ヒラギノ角ゴ Pro W3" charset="-128"/>
                <a:cs typeface="Arial" panose="020B0604020202020204" pitchFamily="34" charset="0"/>
              </a:rPr>
              <a:t>others</a:t>
            </a:r>
            <a:br>
              <a:rPr lang="en-US" altLang="en-US" sz="1600" dirty="0" smtClean="0">
                <a:latin typeface="Arial" panose="020B0604020202020204" pitchFamily="34" charset="0"/>
                <a:ea typeface="ヒラギノ角ゴ Pro W3" charset="-128"/>
                <a:cs typeface="Arial" panose="020B0604020202020204" pitchFamily="34" charset="0"/>
              </a:rPr>
            </a:br>
            <a:endParaRPr lang="en-US" altLang="en-US" sz="1600" dirty="0">
              <a:latin typeface="Arial" panose="020B0604020202020204" pitchFamily="34" charset="0"/>
              <a:ea typeface="ヒラギノ角ゴ Pro W3" charset="-128"/>
              <a:cs typeface="Arial" panose="020B0604020202020204" pitchFamily="34" charset="0"/>
            </a:endParaRPr>
          </a:p>
          <a:p>
            <a:pPr>
              <a:spcAft>
                <a:spcPts val="200"/>
              </a:spcAft>
              <a:buNone/>
              <a:defRPr/>
            </a:pPr>
            <a:r>
              <a:rPr lang="en-US" altLang="en-US" sz="1600" dirty="0">
                <a:latin typeface="Arial" panose="020B0604020202020204" pitchFamily="34" charset="0"/>
                <a:ea typeface="ヒラギノ角ゴ Pro W3" charset="-128"/>
                <a:cs typeface="Arial" panose="020B0604020202020204" pitchFamily="34" charset="0"/>
              </a:rPr>
              <a:t>Modified immunochemotherapy also available for frail or very elderly patients (&gt;80 years of </a:t>
            </a:r>
            <a:r>
              <a:rPr lang="en-US" altLang="en-US" sz="1600" dirty="0" smtClean="0">
                <a:latin typeface="Arial" panose="020B0604020202020204" pitchFamily="34" charset="0"/>
                <a:ea typeface="ヒラギノ角ゴ Pro W3" charset="-128"/>
                <a:cs typeface="Arial" panose="020B0604020202020204" pitchFamily="34" charset="0"/>
              </a:rPr>
              <a:t>age)</a:t>
            </a:r>
            <a:br>
              <a:rPr lang="en-US" altLang="en-US" sz="1600" dirty="0" smtClean="0">
                <a:latin typeface="Arial" panose="020B0604020202020204" pitchFamily="34" charset="0"/>
                <a:ea typeface="ヒラギノ角ゴ Pro W3" charset="-128"/>
                <a:cs typeface="Arial" panose="020B0604020202020204" pitchFamily="34" charset="0"/>
              </a:rPr>
            </a:br>
            <a:r>
              <a:rPr lang="en-US" altLang="en-US" sz="1600" dirty="0" smtClean="0">
                <a:latin typeface="Arial" panose="020B0604020202020204" pitchFamily="34" charset="0"/>
                <a:ea typeface="ヒラギノ角ゴ Pro W3" charset="-128"/>
                <a:cs typeface="Arial" panose="020B0604020202020204" pitchFamily="34" charset="0"/>
              </a:rPr>
              <a:t>with </a:t>
            </a:r>
            <a:r>
              <a:rPr lang="en-US" altLang="en-US" sz="1600" dirty="0">
                <a:latin typeface="Arial" panose="020B0604020202020204" pitchFamily="34" charset="0"/>
                <a:ea typeface="ヒラギノ角ゴ Pro W3" charset="-128"/>
                <a:cs typeface="Arial" panose="020B0604020202020204" pitchFamily="34" charset="0"/>
              </a:rPr>
              <a:t>comorbidities </a:t>
            </a:r>
            <a:r>
              <a:rPr lang="en-US" altLang="en-US" sz="1600" dirty="0" smtClean="0">
                <a:latin typeface="Arial" panose="020B0604020202020204" pitchFamily="34" charset="0"/>
                <a:ea typeface="ヒラギノ角ゴ Pro W3" charset="-128"/>
                <a:cs typeface="Arial" panose="020B0604020202020204" pitchFamily="34" charset="0"/>
              </a:rPr>
              <a:t>(</a:t>
            </a:r>
            <a:r>
              <a:rPr lang="en-US" altLang="en-US" sz="1600" dirty="0" err="1">
                <a:latin typeface="Arial" panose="020B0604020202020204" pitchFamily="34" charset="0"/>
                <a:ea typeface="ヒラギノ角ゴ Pro W3" charset="-128"/>
                <a:cs typeface="Arial" panose="020B0604020202020204" pitchFamily="34" charset="0"/>
              </a:rPr>
              <a:t>eg</a:t>
            </a:r>
            <a:r>
              <a:rPr lang="en-US" altLang="en-US" sz="1600" dirty="0">
                <a:latin typeface="Arial" panose="020B0604020202020204" pitchFamily="34" charset="0"/>
                <a:ea typeface="ヒラギノ角ゴ Pro W3" charset="-128"/>
                <a:cs typeface="Arial" panose="020B0604020202020204" pitchFamily="34" charset="0"/>
              </a:rPr>
              <a:t>, </a:t>
            </a:r>
            <a:r>
              <a:rPr lang="en-US" altLang="en-US" sz="1600" dirty="0" smtClean="0">
                <a:latin typeface="Arial" panose="020B0604020202020204" pitchFamily="34" charset="0"/>
                <a:ea typeface="ヒラギノ角ゴ Pro W3" charset="-128"/>
                <a:cs typeface="Arial" panose="020B0604020202020204" pitchFamily="34" charset="0"/>
              </a:rPr>
              <a:t>R-</a:t>
            </a:r>
            <a:r>
              <a:rPr lang="en-US" altLang="en-US" sz="1600" dirty="0" err="1" smtClean="0">
                <a:latin typeface="Arial" panose="020B0604020202020204" pitchFamily="34" charset="0"/>
                <a:ea typeface="ヒラギノ角ゴ Pro W3" charset="-128"/>
                <a:cs typeface="Arial" panose="020B0604020202020204" pitchFamily="34" charset="0"/>
              </a:rPr>
              <a:t>miniCHOP</a:t>
            </a:r>
            <a:r>
              <a:rPr lang="en-US" altLang="en-US" sz="1600" dirty="0" smtClean="0">
                <a:latin typeface="Arial" panose="020B0604020202020204" pitchFamily="34" charset="0"/>
                <a:ea typeface="ヒラギノ角ゴ Pro W3" charset="-128"/>
                <a:cs typeface="Arial" panose="020B0604020202020204" pitchFamily="34" charset="0"/>
              </a:rPr>
              <a:t>)</a:t>
            </a:r>
            <a:endParaRPr lang="en-US" altLang="en-US" sz="1600" dirty="0">
              <a:latin typeface="Arial" panose="020B0604020202020204" pitchFamily="34" charset="0"/>
              <a:ea typeface="ヒラギノ角ゴ Pro W3" charset="-128"/>
              <a:cs typeface="Arial" panose="020B0604020202020204" pitchFamily="34" charset="0"/>
            </a:endParaRPr>
          </a:p>
        </p:txBody>
      </p:sp>
      <p:sp>
        <p:nvSpPr>
          <p:cNvPr id="4" name="TextBox 8"/>
          <p:cNvSpPr txBox="1">
            <a:spLocks noChangeArrowheads="1"/>
          </p:cNvSpPr>
          <p:nvPr/>
        </p:nvSpPr>
        <p:spPr bwMode="auto">
          <a:xfrm>
            <a:off x="121451" y="1730729"/>
            <a:ext cx="8883755" cy="338554"/>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lgn="ctr">
              <a:spcBef>
                <a:spcPct val="0"/>
              </a:spcBef>
              <a:buClrTx/>
              <a:buFontTx/>
              <a:buNone/>
              <a:defRPr/>
            </a:pPr>
            <a:r>
              <a:rPr lang="en-US" altLang="en-US" sz="1600" b="1" dirty="0" smtClean="0">
                <a:solidFill>
                  <a:schemeClr val="bg1"/>
                </a:solidFill>
                <a:cs typeface="Arial" panose="020B0604020202020204" pitchFamily="34" charset="0"/>
              </a:rPr>
              <a:t>Induction Therapy</a:t>
            </a:r>
          </a:p>
        </p:txBody>
      </p:sp>
      <p:grpSp>
        <p:nvGrpSpPr>
          <p:cNvPr id="5" name="Group 4"/>
          <p:cNvGrpSpPr/>
          <p:nvPr/>
        </p:nvGrpSpPr>
        <p:grpSpPr>
          <a:xfrm>
            <a:off x="99678" y="5066407"/>
            <a:ext cx="8913692" cy="983807"/>
            <a:chOff x="5156221" y="3829278"/>
            <a:chExt cx="4262466" cy="737855"/>
          </a:xfrm>
          <a:effectLst/>
        </p:grpSpPr>
        <p:sp>
          <p:nvSpPr>
            <p:cNvPr id="14" name="TextBox 13"/>
            <p:cNvSpPr txBox="1"/>
            <p:nvPr/>
          </p:nvSpPr>
          <p:spPr>
            <a:xfrm>
              <a:off x="5166632" y="4109315"/>
              <a:ext cx="4248150" cy="457818"/>
            </a:xfrm>
            <a:prstGeom prst="rect">
              <a:avLst/>
            </a:prstGeom>
            <a:solidFill>
              <a:schemeClr val="bg1">
                <a:lumMod val="95000"/>
              </a:schemeClr>
            </a:solidFill>
            <a:ln w="19050">
              <a:noFill/>
            </a:ln>
            <a:effectLst/>
          </p:spPr>
          <p:txBody>
            <a:bodyPr wrap="square" rtlCol="0">
              <a:spAutoFit/>
            </a:bodyPr>
            <a:lstStyle/>
            <a:p>
              <a:pPr marL="285750" indent="-285750">
                <a:spcAft>
                  <a:spcPts val="200"/>
                </a:spcAft>
                <a:buClr>
                  <a:schemeClr val="tx2"/>
                </a:buClr>
                <a:buFont typeface="Arial" panose="020B0604020202020204" pitchFamily="34" charset="0"/>
                <a:buChar char="•"/>
              </a:pPr>
              <a:r>
                <a:rPr lang="en-US" altLang="en-US" sz="1600" dirty="0" smtClean="0">
                  <a:latin typeface="Arial" panose="020B0604020202020204" pitchFamily="34" charset="0"/>
                  <a:ea typeface="ヒラギノ角ゴ Pro W3" charset="-128"/>
                  <a:cs typeface="Arial" panose="020B0604020202020204" pitchFamily="34" charset="0"/>
                </a:rPr>
                <a:t>Lenalidomide maintenance in patients ages 60-80 years</a:t>
              </a:r>
            </a:p>
            <a:p>
              <a:pPr marL="285750" indent="-285750">
                <a:spcAft>
                  <a:spcPts val="200"/>
                </a:spcAft>
                <a:buClr>
                  <a:schemeClr val="tx2"/>
                </a:buClr>
                <a:buFont typeface="Arial" panose="020B0604020202020204" pitchFamily="34" charset="0"/>
                <a:buChar char="•"/>
              </a:pPr>
              <a:r>
                <a:rPr lang="en-US" altLang="en-US" sz="1600" dirty="0" smtClean="0">
                  <a:latin typeface="Arial" panose="020B0604020202020204" pitchFamily="34" charset="0"/>
                  <a:ea typeface="ヒラギノ角ゴ Pro W3" charset="-128"/>
                  <a:cs typeface="Arial" panose="020B0604020202020204" pitchFamily="34" charset="0"/>
                </a:rPr>
                <a:t>Age-adjusted high-risk IPI: HDT + ASCT</a:t>
              </a:r>
            </a:p>
          </p:txBody>
        </p:sp>
        <p:sp>
          <p:nvSpPr>
            <p:cNvPr id="12" name="TextBox 8"/>
            <p:cNvSpPr txBox="1">
              <a:spLocks noChangeArrowheads="1"/>
            </p:cNvSpPr>
            <p:nvPr/>
          </p:nvSpPr>
          <p:spPr bwMode="auto">
            <a:xfrm>
              <a:off x="5156221" y="3829278"/>
              <a:ext cx="4262466" cy="253915"/>
            </a:xfrm>
            <a:prstGeom prst="rect">
              <a:avLst/>
            </a:prstGeom>
            <a:solidFill>
              <a:schemeClr val="accent6"/>
            </a:solidFill>
            <a:ln>
              <a:noFill/>
            </a:ln>
            <a:effectLst/>
          </p:spPr>
          <p:txBody>
            <a:bodyPr wrap="square">
              <a:spAutoFit/>
            </a:bodyP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lgn="ctr">
                <a:spcBef>
                  <a:spcPct val="0"/>
                </a:spcBef>
                <a:buClrTx/>
                <a:buFontTx/>
                <a:buNone/>
                <a:defRPr/>
              </a:pPr>
              <a:r>
                <a:rPr lang="en-US" altLang="en-US" sz="1600" b="1" dirty="0" smtClean="0">
                  <a:solidFill>
                    <a:schemeClr val="bg1"/>
                  </a:solidFill>
                  <a:cs typeface="Arial" panose="020B0604020202020204" pitchFamily="34" charset="0"/>
                </a:rPr>
                <a:t>First-Line Consolidation</a:t>
              </a:r>
            </a:p>
          </p:txBody>
        </p:sp>
      </p:grpSp>
      <p:sp>
        <p:nvSpPr>
          <p:cNvPr id="16" name="Footer Placeholder 15"/>
          <p:cNvSpPr>
            <a:spLocks noGrp="1"/>
          </p:cNvSpPr>
          <p:nvPr>
            <p:ph type="ftr" sz="quarter" idx="13"/>
          </p:nvPr>
        </p:nvSpPr>
        <p:spPr>
          <a:xfrm>
            <a:off x="183941" y="6394856"/>
            <a:ext cx="7772400" cy="323849"/>
          </a:xfrm>
        </p:spPr>
        <p:txBody>
          <a:bodyPr/>
          <a:lstStyle/>
          <a:p>
            <a:r>
              <a:rPr lang="en-US" dirty="0" smtClean="0">
                <a:solidFill>
                  <a:srgbClr val="000000"/>
                </a:solidFill>
              </a:rPr>
              <a:t>1. </a:t>
            </a:r>
            <a:r>
              <a:rPr lang="en-US" dirty="0">
                <a:solidFill>
                  <a:srgbClr val="000000"/>
                </a:solidFill>
              </a:rPr>
              <a:t>National Comprehensive Cancer Network (NCCN) </a:t>
            </a:r>
            <a:r>
              <a:rPr lang="en-US" dirty="0" smtClean="0">
                <a:solidFill>
                  <a:srgbClr val="000000"/>
                </a:solidFill>
              </a:rPr>
              <a:t>Clinical Practice Guidelines in Oncology. B-Cell Lymphomas. Version 1.2019. </a:t>
            </a:r>
            <a:endParaRPr lang="en-US" dirty="0">
              <a:solidFill>
                <a:srgbClr val="000000"/>
              </a:solidFill>
            </a:endParaRPr>
          </a:p>
        </p:txBody>
      </p:sp>
      <p:sp>
        <p:nvSpPr>
          <p:cNvPr id="3" name="TextBox 2"/>
          <p:cNvSpPr txBox="1"/>
          <p:nvPr/>
        </p:nvSpPr>
        <p:spPr>
          <a:xfrm>
            <a:off x="1200150" y="1235036"/>
            <a:ext cx="6743700" cy="338554"/>
          </a:xfrm>
          <a:prstGeom prst="rect">
            <a:avLst/>
          </a:prstGeom>
          <a:noFill/>
        </p:spPr>
        <p:txBody>
          <a:bodyPr wrap="square" rtlCol="0">
            <a:spAutoFit/>
          </a:bodyPr>
          <a:lstStyle/>
          <a:p>
            <a:pPr algn="ctr"/>
            <a:r>
              <a:rPr lang="en-US" sz="1600" b="1" dirty="0" smtClean="0"/>
              <a:t>Summary of Current NCCN Recommendations</a:t>
            </a:r>
            <a:endParaRPr lang="en-US" sz="1600" b="1" dirty="0"/>
          </a:p>
        </p:txBody>
      </p:sp>
    </p:spTree>
    <p:extLst>
      <p:ext uri="{BB962C8B-B14F-4D97-AF65-F5344CB8AC3E}">
        <p14:creationId xmlns:p14="http://schemas.microsoft.com/office/powerpoint/2010/main" val="42944003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Progress in Integrating Novel Agents Into DLBCL Management Has Been More Incremental</a:t>
            </a:r>
            <a:r>
              <a:rPr lang="en-US" baseline="30000" noProof="0" dirty="0" smtClean="0"/>
              <a:t>1 </a:t>
            </a:r>
            <a:r>
              <a:rPr lang="en-US" noProof="0" dirty="0" smtClean="0"/>
              <a:t>(Cont’d)</a:t>
            </a:r>
            <a:endParaRPr lang="en-US" noProof="0" dirty="0"/>
          </a:p>
        </p:txBody>
      </p:sp>
      <p:sp>
        <p:nvSpPr>
          <p:cNvPr id="16" name="Footer Placeholder 15"/>
          <p:cNvSpPr>
            <a:spLocks noGrp="1"/>
          </p:cNvSpPr>
          <p:nvPr>
            <p:ph type="ftr" sz="quarter" idx="13"/>
          </p:nvPr>
        </p:nvSpPr>
        <p:spPr>
          <a:xfrm>
            <a:off x="183941" y="6387726"/>
            <a:ext cx="7772400" cy="323849"/>
          </a:xfrm>
        </p:spPr>
        <p:txBody>
          <a:bodyPr/>
          <a:lstStyle/>
          <a:p>
            <a:r>
              <a:rPr lang="en-US" dirty="0" smtClean="0">
                <a:solidFill>
                  <a:srgbClr val="000000"/>
                </a:solidFill>
              </a:rPr>
              <a:t>1. </a:t>
            </a:r>
            <a:r>
              <a:rPr lang="en-US" dirty="0">
                <a:solidFill>
                  <a:srgbClr val="000000"/>
                </a:solidFill>
              </a:rPr>
              <a:t>National Comprehensive Cancer Network (NCCN) </a:t>
            </a:r>
            <a:r>
              <a:rPr lang="en-US" dirty="0" smtClean="0">
                <a:solidFill>
                  <a:srgbClr val="000000"/>
                </a:solidFill>
              </a:rPr>
              <a:t>Clinical Practice Guidelines in Oncology. B-Cell Lymphomas. Version 1.2019. </a:t>
            </a:r>
            <a:endParaRPr lang="en-US" dirty="0">
              <a:solidFill>
                <a:srgbClr val="000000"/>
              </a:solidFill>
            </a:endParaRPr>
          </a:p>
        </p:txBody>
      </p:sp>
      <p:sp>
        <p:nvSpPr>
          <p:cNvPr id="19" name="TextBox 18"/>
          <p:cNvSpPr txBox="1"/>
          <p:nvPr/>
        </p:nvSpPr>
        <p:spPr>
          <a:xfrm>
            <a:off x="177030" y="1765614"/>
            <a:ext cx="4323327" cy="1436291"/>
          </a:xfrm>
          <a:prstGeom prst="rect">
            <a:avLst/>
          </a:prstGeom>
          <a:solidFill>
            <a:schemeClr val="bg1">
              <a:lumMod val="95000"/>
            </a:schemeClr>
          </a:solidFill>
          <a:ln w="19050">
            <a:noFill/>
          </a:ln>
          <a:effectLst/>
        </p:spPr>
        <p:txBody>
          <a:bodyPr wrap="square" rtlCol="0">
            <a:spAutoFit/>
          </a:bodyPr>
          <a:lstStyle/>
          <a:p>
            <a:pPr algn="ctr">
              <a:spcAft>
                <a:spcPts val="200"/>
              </a:spcAft>
              <a:buClr>
                <a:schemeClr val="bg1"/>
              </a:buClr>
            </a:pPr>
            <a:r>
              <a:rPr lang="en-US" altLang="en-US" sz="1400" dirty="0" smtClean="0">
                <a:latin typeface="Arial" panose="020B0604020202020204" pitchFamily="34" charset="0"/>
                <a:ea typeface="ヒラギノ角ゴ Pro W3" charset="-128"/>
                <a:cs typeface="Arial" panose="020B0604020202020204" pitchFamily="34" charset="0"/>
              </a:rPr>
              <a:t>HDT candidates: Multi-agent chemotherapy (DHAP, ICE, ESHAP, others) ±rituximab</a:t>
            </a:r>
            <a:br>
              <a:rPr lang="en-US" altLang="en-US" sz="1400" dirty="0" smtClean="0">
                <a:latin typeface="Arial" panose="020B0604020202020204" pitchFamily="34" charset="0"/>
                <a:ea typeface="ヒラギノ角ゴ Pro W3" charset="-128"/>
                <a:cs typeface="Arial" panose="020B0604020202020204" pitchFamily="34" charset="0"/>
              </a:rPr>
            </a:br>
            <a:endParaRPr lang="en-US" altLang="en-US" sz="1400" dirty="0" smtClean="0">
              <a:latin typeface="Arial" panose="020B0604020202020204" pitchFamily="34" charset="0"/>
              <a:ea typeface="ヒラギノ角ゴ Pro W3" charset="-128"/>
              <a:cs typeface="Arial" panose="020B0604020202020204" pitchFamily="34" charset="0"/>
            </a:endParaRPr>
          </a:p>
          <a:p>
            <a:pPr algn="ctr">
              <a:spcAft>
                <a:spcPts val="200"/>
              </a:spcAft>
              <a:buClr>
                <a:schemeClr val="bg1"/>
              </a:buClr>
            </a:pPr>
            <a:r>
              <a:rPr lang="en-US" altLang="en-US" sz="1400" dirty="0" smtClean="0">
                <a:latin typeface="Arial" panose="020B0604020202020204" pitchFamily="34" charset="0"/>
                <a:ea typeface="ヒラギノ角ゴ Pro W3" charset="-128"/>
                <a:cs typeface="Arial" panose="020B0604020202020204" pitchFamily="34" charset="0"/>
              </a:rPr>
              <a:t>Non-HDT candidates: </a:t>
            </a:r>
            <a:r>
              <a:rPr lang="en-US" altLang="en-US" sz="1400" dirty="0">
                <a:latin typeface="Arial" panose="020B0604020202020204" pitchFamily="34" charset="0"/>
                <a:ea typeface="ヒラギノ角ゴ Pro W3" charset="-128"/>
                <a:cs typeface="Arial" panose="020B0604020202020204" pitchFamily="34" charset="0"/>
              </a:rPr>
              <a:t>C</a:t>
            </a:r>
            <a:r>
              <a:rPr lang="en-US" altLang="en-US" sz="1400" dirty="0" smtClean="0">
                <a:latin typeface="Arial" panose="020B0604020202020204" pitchFamily="34" charset="0"/>
                <a:ea typeface="ヒラギノ角ゴ Pro W3" charset="-128"/>
                <a:cs typeface="Arial" panose="020B0604020202020204" pitchFamily="34" charset="0"/>
              </a:rPr>
              <a:t>hemotherapy (DA-EPOCH, bendamustine, CEPP, </a:t>
            </a:r>
            <a:r>
              <a:rPr lang="en-US" altLang="en-US" sz="1400" dirty="0">
                <a:latin typeface="Arial" panose="020B0604020202020204" pitchFamily="34" charset="0"/>
                <a:ea typeface="ヒラギノ角ゴ Pro W3" charset="-128"/>
                <a:cs typeface="Arial" panose="020B0604020202020204" pitchFamily="34" charset="0"/>
              </a:rPr>
              <a:t>others) ±</a:t>
            </a:r>
            <a:r>
              <a:rPr lang="en-US" altLang="en-US" sz="1400" dirty="0" smtClean="0">
                <a:latin typeface="Arial" panose="020B0604020202020204" pitchFamily="34" charset="0"/>
                <a:ea typeface="ヒラギノ角ゴ Pro W3" charset="-128"/>
                <a:cs typeface="Arial" panose="020B0604020202020204" pitchFamily="34" charset="0"/>
              </a:rPr>
              <a:t>rituximab</a:t>
            </a:r>
          </a:p>
          <a:p>
            <a:pPr algn="ctr">
              <a:spcAft>
                <a:spcPts val="200"/>
              </a:spcAft>
              <a:buClr>
                <a:schemeClr val="bg1"/>
              </a:buClr>
            </a:pPr>
            <a:endParaRPr lang="en-US" altLang="en-US" sz="1400" dirty="0">
              <a:latin typeface="Arial" panose="020B0604020202020204" pitchFamily="34" charset="0"/>
              <a:ea typeface="ヒラギノ角ゴ Pro W3" charset="-128"/>
              <a:cs typeface="Arial" panose="020B0604020202020204" pitchFamily="34" charset="0"/>
            </a:endParaRPr>
          </a:p>
        </p:txBody>
      </p:sp>
      <p:sp>
        <p:nvSpPr>
          <p:cNvPr id="13" name="TextBox 12"/>
          <p:cNvSpPr txBox="1"/>
          <p:nvPr/>
        </p:nvSpPr>
        <p:spPr>
          <a:xfrm>
            <a:off x="4538967" y="1765611"/>
            <a:ext cx="4324397" cy="1408078"/>
          </a:xfrm>
          <a:prstGeom prst="rect">
            <a:avLst/>
          </a:prstGeom>
          <a:solidFill>
            <a:schemeClr val="bg1">
              <a:lumMod val="95000"/>
            </a:schemeClr>
          </a:solidFill>
          <a:ln w="19050">
            <a:noFill/>
          </a:ln>
          <a:effectLst/>
        </p:spPr>
        <p:txBody>
          <a:bodyPr wrap="square" rtlCol="0">
            <a:spAutoFit/>
          </a:bodyPr>
          <a:lstStyle/>
          <a:p>
            <a:pPr algn="ctr">
              <a:spcAft>
                <a:spcPts val="200"/>
              </a:spcAft>
              <a:buClr>
                <a:schemeClr val="bg1"/>
              </a:buClr>
            </a:pPr>
            <a:r>
              <a:rPr lang="en-US" altLang="en-US" sz="1400" dirty="0">
                <a:latin typeface="Arial" panose="020B0604020202020204" pitchFamily="34" charset="0"/>
                <a:ea typeface="ヒラギノ角ゴ Pro W3" charset="-128"/>
                <a:cs typeface="Arial" panose="020B0604020202020204" pitchFamily="34" charset="0"/>
              </a:rPr>
              <a:t>Several </a:t>
            </a:r>
            <a:r>
              <a:rPr lang="en-US" altLang="en-US" sz="1400" dirty="0" smtClean="0">
                <a:latin typeface="Arial" panose="020B0604020202020204" pitchFamily="34" charset="0"/>
                <a:ea typeface="ヒラギノ角ゴ Pro W3" charset="-128"/>
                <a:cs typeface="Arial" panose="020B0604020202020204" pitchFamily="34" charset="0"/>
              </a:rPr>
              <a:t>investigational strategies noted as potential options in non-HDT </a:t>
            </a:r>
            <a:r>
              <a:rPr lang="en-US" altLang="en-US" sz="1400" dirty="0">
                <a:latin typeface="Arial" panose="020B0604020202020204" pitchFamily="34" charset="0"/>
                <a:ea typeface="ヒラギノ角ゴ Pro W3" charset="-128"/>
                <a:cs typeface="Arial" panose="020B0604020202020204" pitchFamily="34" charset="0"/>
              </a:rPr>
              <a:t>candidates </a:t>
            </a:r>
            <a:r>
              <a:rPr lang="en-US" altLang="en-US" sz="1050" dirty="0" smtClean="0">
                <a:latin typeface="Arial" panose="020B0604020202020204" pitchFamily="34" charset="0"/>
                <a:ea typeface="ヒラギノ角ゴ Pro W3" charset="-128"/>
                <a:cs typeface="Arial" panose="020B0604020202020204" pitchFamily="34" charset="0"/>
              </a:rPr>
              <a:t/>
            </a:r>
            <a:br>
              <a:rPr lang="en-US" altLang="en-US" sz="1050" dirty="0" smtClean="0">
                <a:latin typeface="Arial" panose="020B0604020202020204" pitchFamily="34" charset="0"/>
                <a:ea typeface="ヒラギノ角ゴ Pro W3" charset="-128"/>
                <a:cs typeface="Arial" panose="020B0604020202020204" pitchFamily="34" charset="0"/>
              </a:rPr>
            </a:br>
            <a:endParaRPr lang="en-US" altLang="en-US" sz="1050" dirty="0" smtClean="0">
              <a:latin typeface="Arial" panose="020B0604020202020204" pitchFamily="34" charset="0"/>
              <a:ea typeface="ヒラギノ角ゴ Pro W3" charset="-128"/>
              <a:cs typeface="Arial" panose="020B0604020202020204" pitchFamily="34" charset="0"/>
            </a:endParaRPr>
          </a:p>
          <a:p>
            <a:pPr marL="171450" indent="-171450" algn="ctr">
              <a:spcAft>
                <a:spcPts val="200"/>
              </a:spcAft>
              <a:buFont typeface="Wingdings" panose="05000000000000000000" pitchFamily="2" charset="2"/>
              <a:buChar char="ü"/>
            </a:pPr>
            <a:r>
              <a:rPr lang="en-US" altLang="en-US" sz="1400" dirty="0" smtClean="0">
                <a:latin typeface="Arial" panose="020B0604020202020204" pitchFamily="34" charset="0"/>
                <a:ea typeface="ヒラギノ角ゴ Pro W3" charset="-128"/>
                <a:cs typeface="Arial" panose="020B0604020202020204" pitchFamily="34" charset="0"/>
              </a:rPr>
              <a:t>Brentuximab </a:t>
            </a:r>
            <a:r>
              <a:rPr lang="en-US" altLang="en-US" sz="1400" dirty="0">
                <a:latin typeface="Arial" panose="020B0604020202020204" pitchFamily="34" charset="0"/>
                <a:ea typeface="ヒラギノ角ゴ Pro W3" charset="-128"/>
                <a:cs typeface="Arial" panose="020B0604020202020204" pitchFamily="34" charset="0"/>
              </a:rPr>
              <a:t>vedotin for CD30-expressing disease</a:t>
            </a:r>
          </a:p>
          <a:p>
            <a:pPr marL="171450" indent="-171450" algn="ctr">
              <a:spcAft>
                <a:spcPts val="200"/>
              </a:spcAft>
              <a:buFont typeface="Wingdings" panose="05000000000000000000" pitchFamily="2" charset="2"/>
              <a:buChar char="ü"/>
            </a:pPr>
            <a:r>
              <a:rPr lang="en-US" altLang="en-US" sz="1400" dirty="0">
                <a:latin typeface="Arial" panose="020B0604020202020204" pitchFamily="34" charset="0"/>
                <a:ea typeface="ヒラギノ角ゴ Pro W3" charset="-128"/>
                <a:cs typeface="Arial" panose="020B0604020202020204" pitchFamily="34" charset="0"/>
              </a:rPr>
              <a:t>Ibrutinib (non-GCB disease)</a:t>
            </a:r>
          </a:p>
          <a:p>
            <a:pPr marL="171450" indent="-171450" algn="ctr">
              <a:spcAft>
                <a:spcPts val="200"/>
              </a:spcAft>
              <a:buFont typeface="Wingdings" panose="05000000000000000000" pitchFamily="2" charset="2"/>
              <a:buChar char="ü"/>
            </a:pPr>
            <a:r>
              <a:rPr lang="en-US" altLang="en-US" sz="1400" dirty="0">
                <a:latin typeface="Arial" panose="020B0604020202020204" pitchFamily="34" charset="0"/>
                <a:ea typeface="ヒラギノ角ゴ Pro W3" charset="-128"/>
                <a:cs typeface="Arial" panose="020B0604020202020204" pitchFamily="34" charset="0"/>
              </a:rPr>
              <a:t>Lenalidomide ± rituximab (non-GCB disease)</a:t>
            </a:r>
            <a:endParaRPr lang="en-US" sz="1400" dirty="0"/>
          </a:p>
        </p:txBody>
      </p:sp>
      <p:sp>
        <p:nvSpPr>
          <p:cNvPr id="9" name="Rounded Rectangle 8"/>
          <p:cNvSpPr/>
          <p:nvPr/>
        </p:nvSpPr>
        <p:spPr>
          <a:xfrm>
            <a:off x="4486928" y="3698697"/>
            <a:ext cx="4414535" cy="2600505"/>
          </a:xfrm>
          <a:prstGeom prst="round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spcBef>
                <a:spcPct val="0"/>
              </a:spcBef>
              <a:buClrTx/>
              <a:buFont typeface="Arial" panose="020B0604020202020204" pitchFamily="34" charset="0"/>
              <a:buChar char="•"/>
              <a:defRPr/>
            </a:pPr>
            <a:r>
              <a:rPr lang="en-US" altLang="en-US" sz="1400" b="1" dirty="0" smtClean="0">
                <a:solidFill>
                  <a:schemeClr val="bg1"/>
                </a:solidFill>
                <a:ea typeface="ヒラギノ角ゴ Pro W3"/>
                <a:cs typeface="ヒラギノ角ゴ Pro W3"/>
              </a:rPr>
              <a:t>Axicabtagene ciloleucel</a:t>
            </a:r>
          </a:p>
          <a:p>
            <a:pPr marL="742950" lvl="1" indent="-285750">
              <a:spcBef>
                <a:spcPct val="0"/>
              </a:spcBef>
              <a:buFont typeface="Arial" panose="020B0604020202020204" pitchFamily="34" charset="0"/>
              <a:buChar char="–"/>
              <a:defRPr/>
            </a:pPr>
            <a:r>
              <a:rPr lang="en-US" altLang="en-US" sz="1400" dirty="0" smtClean="0">
                <a:solidFill>
                  <a:schemeClr val="bg1"/>
                </a:solidFill>
                <a:ea typeface="ヒラギノ角ゴ Pro W3"/>
                <a:cs typeface="ヒラギノ角ゴ Pro W3"/>
              </a:rPr>
              <a:t>R/R large </a:t>
            </a:r>
            <a:r>
              <a:rPr lang="en-US" altLang="en-US" sz="1400" dirty="0">
                <a:solidFill>
                  <a:schemeClr val="bg1"/>
                </a:solidFill>
                <a:ea typeface="ヒラギノ角ゴ Pro W3"/>
                <a:cs typeface="ヒラギノ角ゴ Pro W3"/>
              </a:rPr>
              <a:t>B-cell </a:t>
            </a:r>
            <a:r>
              <a:rPr lang="en-US" altLang="en-US" sz="1400" dirty="0" smtClean="0">
                <a:solidFill>
                  <a:schemeClr val="bg1"/>
                </a:solidFill>
                <a:ea typeface="ヒラギノ角ゴ Pro W3"/>
                <a:cs typeface="ヒラギノ角ゴ Pro W3"/>
              </a:rPr>
              <a:t>lymphomas ≥</a:t>
            </a:r>
            <a:r>
              <a:rPr lang="en-US" altLang="en-US" sz="1400" dirty="0">
                <a:solidFill>
                  <a:schemeClr val="bg1"/>
                </a:solidFill>
                <a:ea typeface="ヒラギノ角ゴ Pro W3"/>
                <a:cs typeface="ヒラギノ角ゴ Pro W3"/>
              </a:rPr>
              <a:t>2 prior </a:t>
            </a:r>
            <a:r>
              <a:rPr lang="en-US" altLang="en-US" sz="1400" dirty="0" smtClean="0">
                <a:solidFill>
                  <a:schemeClr val="bg1"/>
                </a:solidFill>
                <a:ea typeface="ヒラギノ角ゴ Pro W3"/>
                <a:cs typeface="ヒラギノ角ゴ Pro W3"/>
              </a:rPr>
              <a:t>therapies (DLBCL NOS, high-grade B-cell lymphoma, primary mediastinal large B-cell lymphoma, DLBCL [arising from FL])</a:t>
            </a:r>
          </a:p>
          <a:p>
            <a:pPr marL="285750" indent="-285750">
              <a:spcBef>
                <a:spcPct val="0"/>
              </a:spcBef>
              <a:buFont typeface="Arial" panose="020B0604020202020204" pitchFamily="34" charset="0"/>
              <a:buChar char="•"/>
              <a:defRPr/>
            </a:pPr>
            <a:r>
              <a:rPr lang="en-US" altLang="en-US" sz="1400" b="1" dirty="0" smtClean="0">
                <a:solidFill>
                  <a:schemeClr val="bg1"/>
                </a:solidFill>
                <a:ea typeface="ヒラギノ角ゴ Pro W3"/>
                <a:cs typeface="ヒラギノ角ゴ Pro W3"/>
              </a:rPr>
              <a:t>Tisagenlecleucel</a:t>
            </a:r>
          </a:p>
          <a:p>
            <a:pPr marL="742950" lvl="1" indent="-285750">
              <a:spcBef>
                <a:spcPct val="0"/>
              </a:spcBef>
              <a:buFont typeface="Arial" panose="020B0604020202020204" pitchFamily="34" charset="0"/>
              <a:buChar char="–"/>
              <a:defRPr/>
            </a:pPr>
            <a:r>
              <a:rPr lang="en-US" altLang="en-US" sz="1400" dirty="0" smtClean="0">
                <a:solidFill>
                  <a:schemeClr val="bg1"/>
                </a:solidFill>
                <a:ea typeface="ヒラギノ角ゴ Pro W3"/>
                <a:cs typeface="ヒラギノ角ゴ Pro W3"/>
              </a:rPr>
              <a:t>R/R </a:t>
            </a:r>
            <a:r>
              <a:rPr lang="en-US" altLang="en-US" sz="1400" dirty="0">
                <a:solidFill>
                  <a:schemeClr val="bg1"/>
                </a:solidFill>
                <a:ea typeface="ヒラギノ角ゴ Pro W3"/>
                <a:cs typeface="ヒラギノ角ゴ Pro W3"/>
              </a:rPr>
              <a:t>large B-cell lymphoma ≥2 lines of therapy (DLBCL NOS, high-grade B-cell lymphoma, DLBCL [arising from FL</a:t>
            </a:r>
            <a:r>
              <a:rPr lang="en-US" altLang="en-US" sz="1400" dirty="0" smtClean="0">
                <a:solidFill>
                  <a:schemeClr val="bg1"/>
                </a:solidFill>
                <a:ea typeface="ヒラギノ角ゴ Pro W3"/>
                <a:cs typeface="ヒラギノ角ゴ Pro W3"/>
              </a:rPr>
              <a:t>])</a:t>
            </a:r>
            <a:endParaRPr lang="en-US" altLang="en-US" sz="1400" dirty="0">
              <a:solidFill>
                <a:schemeClr val="bg1"/>
              </a:solidFill>
              <a:ea typeface="ヒラギノ角ゴ Pro W3"/>
              <a:cs typeface="ヒラギノ角ゴ Pro W3"/>
            </a:endParaRPr>
          </a:p>
        </p:txBody>
      </p:sp>
      <p:sp>
        <p:nvSpPr>
          <p:cNvPr id="11" name="Right Arrow 10"/>
          <p:cNvSpPr/>
          <p:nvPr/>
        </p:nvSpPr>
        <p:spPr>
          <a:xfrm>
            <a:off x="3569663" y="4657405"/>
            <a:ext cx="763327" cy="82693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87011" y="3986379"/>
            <a:ext cx="2017560" cy="1947565"/>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b="1" dirty="0" smtClean="0">
                <a:solidFill>
                  <a:schemeClr val="bg1"/>
                </a:solidFill>
              </a:rPr>
              <a:t>CAR-T cell therapy approved after </a:t>
            </a:r>
            <a:br>
              <a:rPr lang="en-US" sz="1400" b="1" dirty="0" smtClean="0">
                <a:solidFill>
                  <a:schemeClr val="bg1"/>
                </a:solidFill>
              </a:rPr>
            </a:br>
            <a:r>
              <a:rPr lang="en-US" sz="1400" b="1" dirty="0" smtClean="0">
                <a:solidFill>
                  <a:schemeClr val="bg1"/>
                </a:solidFill>
              </a:rPr>
              <a:t>several lines</a:t>
            </a:r>
            <a:br>
              <a:rPr lang="en-US" sz="1400" b="1" dirty="0" smtClean="0">
                <a:solidFill>
                  <a:schemeClr val="bg1"/>
                </a:solidFill>
              </a:rPr>
            </a:br>
            <a:r>
              <a:rPr lang="en-US" sz="1400" b="1" dirty="0" smtClean="0">
                <a:solidFill>
                  <a:schemeClr val="bg1"/>
                </a:solidFill>
              </a:rPr>
              <a:t>of prior therapy</a:t>
            </a:r>
            <a:endParaRPr lang="en-US" sz="1400" b="1" dirty="0">
              <a:solidFill>
                <a:schemeClr val="bg1"/>
              </a:solidFill>
            </a:endParaRPr>
          </a:p>
        </p:txBody>
      </p:sp>
      <p:sp>
        <p:nvSpPr>
          <p:cNvPr id="18" name="TextBox 8"/>
          <p:cNvSpPr txBox="1">
            <a:spLocks noChangeArrowheads="1"/>
          </p:cNvSpPr>
          <p:nvPr/>
        </p:nvSpPr>
        <p:spPr bwMode="auto">
          <a:xfrm>
            <a:off x="157980" y="1356969"/>
            <a:ext cx="8743483" cy="307777"/>
          </a:xfrm>
          <a:prstGeom prst="rect">
            <a:avLst/>
          </a:prstGeom>
          <a:solidFill>
            <a:schemeClr val="accent1"/>
          </a:solidFill>
          <a:ln>
            <a:noFill/>
          </a:ln>
          <a:effectLst>
            <a:outerShdw blurRad="50800" dist="38100" dir="5400000" algn="t" rotWithShape="0">
              <a:prstClr val="black">
                <a:alpha val="40000"/>
              </a:prstClr>
            </a:outerShdw>
          </a:effectLst>
        </p:spPr>
        <p:txBody>
          <a:bodyPr wrap="square" anchor="ctr">
            <a:spAutoFit/>
          </a:bodyP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lgn="ctr">
              <a:spcBef>
                <a:spcPct val="0"/>
              </a:spcBef>
              <a:buClrTx/>
              <a:buFontTx/>
              <a:buNone/>
              <a:defRPr/>
            </a:pPr>
            <a:r>
              <a:rPr lang="en-US" altLang="en-US" sz="1400" b="1" dirty="0" smtClean="0">
                <a:solidFill>
                  <a:schemeClr val="bg1"/>
                </a:solidFill>
                <a:cs typeface="Arial" panose="020B0604020202020204" pitchFamily="34" charset="0"/>
              </a:rPr>
              <a:t>Second-Line and Subsequent Therapy</a:t>
            </a:r>
          </a:p>
        </p:txBody>
      </p:sp>
    </p:spTree>
    <p:extLst>
      <p:ext uri="{BB962C8B-B14F-4D97-AF65-F5344CB8AC3E}">
        <p14:creationId xmlns:p14="http://schemas.microsoft.com/office/powerpoint/2010/main" val="3193789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182880" y="101600"/>
            <a:ext cx="8778240" cy="990600"/>
          </a:xfrm>
        </p:spPr>
        <p:txBody>
          <a:bodyPr/>
          <a:lstStyle/>
          <a:p>
            <a:r>
              <a:rPr lang="en-US" dirty="0" smtClean="0"/>
              <a:t>Understanding CAR-T Cell Therapy in NHL</a:t>
            </a:r>
            <a:r>
              <a:rPr lang="en-US" baseline="30000" dirty="0" smtClean="0"/>
              <a:t>1</a:t>
            </a:r>
            <a:endParaRPr lang="en-US" baseline="30000" dirty="0"/>
          </a:p>
        </p:txBody>
      </p:sp>
      <p:sp>
        <p:nvSpPr>
          <p:cNvPr id="11" name="Footer Placeholder 10"/>
          <p:cNvSpPr>
            <a:spLocks noGrp="1"/>
          </p:cNvSpPr>
          <p:nvPr>
            <p:ph type="ftr" sz="quarter" idx="13"/>
          </p:nvPr>
        </p:nvSpPr>
        <p:spPr>
          <a:xfrm>
            <a:off x="178594" y="6394856"/>
            <a:ext cx="7772400" cy="323849"/>
          </a:xfrm>
        </p:spPr>
        <p:txBody>
          <a:bodyPr/>
          <a:lstStyle/>
          <a:p>
            <a:r>
              <a:rPr lang="en-US" dirty="0" smtClean="0">
                <a:solidFill>
                  <a:srgbClr val="000000"/>
                </a:solidFill>
              </a:rPr>
              <a:t>1. June CH et al. </a:t>
            </a:r>
            <a:r>
              <a:rPr lang="en-US" i="1" dirty="0" err="1" smtClean="0">
                <a:solidFill>
                  <a:srgbClr val="000000"/>
                </a:solidFill>
              </a:rPr>
              <a:t>Sci</a:t>
            </a:r>
            <a:r>
              <a:rPr lang="en-US" i="1" dirty="0" smtClean="0">
                <a:solidFill>
                  <a:srgbClr val="000000"/>
                </a:solidFill>
              </a:rPr>
              <a:t> </a:t>
            </a:r>
            <a:r>
              <a:rPr lang="en-US" i="1" dirty="0" err="1" smtClean="0">
                <a:solidFill>
                  <a:srgbClr val="000000"/>
                </a:solidFill>
              </a:rPr>
              <a:t>Transl</a:t>
            </a:r>
            <a:r>
              <a:rPr lang="en-US" i="1" dirty="0" smtClean="0">
                <a:solidFill>
                  <a:srgbClr val="000000"/>
                </a:solidFill>
              </a:rPr>
              <a:t> Med</a:t>
            </a:r>
            <a:r>
              <a:rPr lang="en-US" dirty="0" smtClean="0">
                <a:solidFill>
                  <a:srgbClr val="000000"/>
                </a:solidFill>
              </a:rPr>
              <a:t>. 2015;7:280-287.</a:t>
            </a:r>
            <a:endParaRPr lang="en-US" dirty="0">
              <a:solidFill>
                <a:srgbClr val="000000"/>
              </a:solidFill>
            </a:endParaRPr>
          </a:p>
        </p:txBody>
      </p:sp>
      <p:sp>
        <p:nvSpPr>
          <p:cNvPr id="24" name="TextBox 23"/>
          <p:cNvSpPr txBox="1"/>
          <p:nvPr/>
        </p:nvSpPr>
        <p:spPr>
          <a:xfrm>
            <a:off x="273441" y="2990342"/>
            <a:ext cx="1319067" cy="1188720"/>
          </a:xfrm>
          <a:prstGeom prst="round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US" sz="1200" b="1" dirty="0" smtClean="0"/>
              <a:t>T cells taken from patient with cancer</a:t>
            </a:r>
            <a:endParaRPr lang="en-US" sz="1200" b="1" dirty="0"/>
          </a:p>
        </p:txBody>
      </p:sp>
      <p:sp>
        <p:nvSpPr>
          <p:cNvPr id="25" name="TextBox 24"/>
          <p:cNvSpPr txBox="1"/>
          <p:nvPr/>
        </p:nvSpPr>
        <p:spPr>
          <a:xfrm>
            <a:off x="1731637" y="1918269"/>
            <a:ext cx="4630554" cy="510778"/>
          </a:xfrm>
          <a:prstGeom prst="round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b="1" dirty="0" smtClean="0"/>
              <a:t>T </a:t>
            </a:r>
            <a:r>
              <a:rPr lang="en-US" sz="1200" b="1" dirty="0"/>
              <a:t>cells </a:t>
            </a:r>
            <a:r>
              <a:rPr lang="en-US" sz="1200" b="1" dirty="0" smtClean="0"/>
              <a:t>isolated and genetically engineered </a:t>
            </a:r>
            <a:br>
              <a:rPr lang="en-US" sz="1200" b="1" dirty="0" smtClean="0"/>
            </a:br>
            <a:r>
              <a:rPr lang="en-US" sz="1200" b="1" dirty="0" smtClean="0"/>
              <a:t>to express </a:t>
            </a:r>
            <a:r>
              <a:rPr lang="en-US" sz="1200" b="1" dirty="0"/>
              <a:t>a modified T-cell </a:t>
            </a:r>
            <a:r>
              <a:rPr lang="en-US" sz="1200" b="1" dirty="0" smtClean="0"/>
              <a:t>receptor</a:t>
            </a:r>
            <a:endParaRPr lang="en-US" sz="1200" b="1" dirty="0"/>
          </a:p>
        </p:txBody>
      </p:sp>
      <p:sp>
        <p:nvSpPr>
          <p:cNvPr id="26" name="Rounded Rectangle 25"/>
          <p:cNvSpPr/>
          <p:nvPr/>
        </p:nvSpPr>
        <p:spPr>
          <a:xfrm>
            <a:off x="7455992" y="2792655"/>
            <a:ext cx="1513161" cy="1721465"/>
          </a:xfrm>
          <a:prstGeom prst="round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200" b="1" dirty="0" smtClean="0"/>
              <a:t>Engineered cells given </a:t>
            </a:r>
            <a:r>
              <a:rPr lang="en-US" sz="1200" b="1" dirty="0"/>
              <a:t>back to the patient, where they often expand in response to exposure to </a:t>
            </a:r>
            <a:r>
              <a:rPr lang="en-US" sz="1200" b="1" dirty="0" smtClean="0"/>
              <a:t>the tumor</a:t>
            </a:r>
            <a:endParaRPr lang="en-US" sz="1200" b="1" dirty="0"/>
          </a:p>
        </p:txBody>
      </p:sp>
      <p:sp>
        <p:nvSpPr>
          <p:cNvPr id="27" name="Oval 26"/>
          <p:cNvSpPr/>
          <p:nvPr/>
        </p:nvSpPr>
        <p:spPr>
          <a:xfrm>
            <a:off x="1433414" y="3410753"/>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1</a:t>
            </a:r>
            <a:endParaRPr lang="en-US" sz="1400" b="1" dirty="0"/>
          </a:p>
        </p:txBody>
      </p:sp>
      <p:sp>
        <p:nvSpPr>
          <p:cNvPr id="28" name="Oval 27"/>
          <p:cNvSpPr/>
          <p:nvPr/>
        </p:nvSpPr>
        <p:spPr>
          <a:xfrm>
            <a:off x="3893140" y="2352739"/>
            <a:ext cx="277316" cy="274509"/>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2</a:t>
            </a:r>
            <a:endParaRPr lang="en-US" sz="1400" b="1" dirty="0"/>
          </a:p>
        </p:txBody>
      </p:sp>
      <p:sp>
        <p:nvSpPr>
          <p:cNvPr id="29" name="Oval 28"/>
          <p:cNvSpPr/>
          <p:nvPr/>
        </p:nvSpPr>
        <p:spPr>
          <a:xfrm>
            <a:off x="7318832" y="3407600"/>
            <a:ext cx="274320" cy="2743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3</a:t>
            </a:r>
            <a:endParaRPr lang="en-US" sz="1400" b="1" dirty="0"/>
          </a:p>
        </p:txBody>
      </p:sp>
      <p:grpSp>
        <p:nvGrpSpPr>
          <p:cNvPr id="30" name="Group 29"/>
          <p:cNvGrpSpPr/>
          <p:nvPr/>
        </p:nvGrpSpPr>
        <p:grpSpPr>
          <a:xfrm>
            <a:off x="1714960" y="2526727"/>
            <a:ext cx="5603872" cy="2980846"/>
            <a:chOff x="1715634" y="1720589"/>
            <a:chExt cx="5603872" cy="2980846"/>
          </a:xfrm>
        </p:grpSpPr>
        <p:sp>
          <p:nvSpPr>
            <p:cNvPr id="31" name="Rectangle 30"/>
            <p:cNvSpPr/>
            <p:nvPr/>
          </p:nvSpPr>
          <p:spPr>
            <a:xfrm>
              <a:off x="2834652" y="3856092"/>
              <a:ext cx="3010977" cy="253916"/>
            </a:xfrm>
            <a:prstGeom prst="rect">
              <a:avLst/>
            </a:prstGeom>
          </p:spPr>
          <p:txBody>
            <a:bodyPr wrap="square" lIns="68580" tIns="34290" rIns="68580" bIns="34290">
              <a:spAutoFit/>
            </a:bodyPr>
            <a:lstStyle/>
            <a:p>
              <a:pPr algn="ctr"/>
              <a:r>
                <a:rPr lang="en-US" sz="1200" b="1" dirty="0">
                  <a:solidFill>
                    <a:srgbClr val="123054"/>
                  </a:solidFill>
                  <a:latin typeface="Arial" panose="020B0604020202020204" pitchFamily="34" charset="0"/>
                  <a:cs typeface="Arial" panose="020B0604020202020204" pitchFamily="34" charset="0"/>
                </a:rPr>
                <a:t>Tumor i</a:t>
              </a:r>
              <a:r>
                <a:rPr lang="en-US" sz="1200" b="1" dirty="0" smtClean="0">
                  <a:solidFill>
                    <a:srgbClr val="123054"/>
                  </a:solidFill>
                  <a:latin typeface="Arial" panose="020B0604020202020204" pitchFamily="34" charset="0"/>
                  <a:cs typeface="Arial" panose="020B0604020202020204" pitchFamily="34" charset="0"/>
                </a:rPr>
                <a:t>nfiltrating leukocytes</a:t>
              </a:r>
              <a:endParaRPr lang="en-US" sz="1200" b="1" dirty="0"/>
            </a:p>
          </p:txBody>
        </p:sp>
        <p:sp>
          <p:nvSpPr>
            <p:cNvPr id="32" name="Rectangle 31"/>
            <p:cNvSpPr/>
            <p:nvPr/>
          </p:nvSpPr>
          <p:spPr>
            <a:xfrm>
              <a:off x="6051424" y="4225818"/>
              <a:ext cx="744487" cy="253499"/>
            </a:xfrm>
            <a:prstGeom prst="rect">
              <a:avLst/>
            </a:prstGeom>
          </p:spPr>
          <p:txBody>
            <a:bodyPr wrap="square" lIns="68580" tIns="34290" rIns="68580" bIns="34290">
              <a:spAutoFit/>
            </a:bodyPr>
            <a:lstStyle/>
            <a:p>
              <a:pPr algn="ctr"/>
              <a:r>
                <a:rPr lang="en-US" sz="800" dirty="0">
                  <a:solidFill>
                    <a:srgbClr val="123054"/>
                  </a:solidFill>
                  <a:latin typeface="Arial" panose="020B0604020202020204" pitchFamily="34" charset="0"/>
                  <a:cs typeface="Arial" panose="020B0604020202020204" pitchFamily="34" charset="0"/>
                </a:rPr>
                <a:t>2-3 months</a:t>
              </a:r>
              <a:endParaRPr lang="en-US" sz="800" dirty="0"/>
            </a:p>
          </p:txBody>
        </p:sp>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32108"/>
            <a:stretch/>
          </p:blipFill>
          <p:spPr>
            <a:xfrm>
              <a:off x="2159689" y="1720589"/>
              <a:ext cx="4682013" cy="2042373"/>
            </a:xfrm>
            <a:prstGeom prst="rect">
              <a:avLst/>
            </a:prstGeom>
          </p:spPr>
        </p:pic>
        <p:sp>
          <p:nvSpPr>
            <p:cNvPr id="34" name="Rectangle 33"/>
            <p:cNvSpPr/>
            <p:nvPr/>
          </p:nvSpPr>
          <p:spPr>
            <a:xfrm>
              <a:off x="5944806" y="3171880"/>
              <a:ext cx="744487" cy="253499"/>
            </a:xfrm>
            <a:prstGeom prst="rect">
              <a:avLst/>
            </a:prstGeom>
          </p:spPr>
          <p:txBody>
            <a:bodyPr wrap="square" lIns="68580" tIns="34290" rIns="68580" bIns="34290">
              <a:spAutoFit/>
            </a:bodyPr>
            <a:lstStyle/>
            <a:p>
              <a:pPr algn="ctr"/>
              <a:r>
                <a:rPr lang="en-US" sz="800" dirty="0">
                  <a:solidFill>
                    <a:srgbClr val="123054"/>
                  </a:solidFill>
                  <a:latin typeface="Arial" panose="020B0604020202020204" pitchFamily="34" charset="0"/>
                  <a:cs typeface="Arial" panose="020B0604020202020204" pitchFamily="34" charset="0"/>
                </a:rPr>
                <a:t>2 weeks</a:t>
              </a:r>
              <a:endParaRPr lang="en-US" sz="800" dirty="0"/>
            </a:p>
          </p:txBody>
        </p: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t="67892"/>
            <a:stretch/>
          </p:blipFill>
          <p:spPr>
            <a:xfrm>
              <a:off x="2113321" y="3747738"/>
              <a:ext cx="4683939" cy="953697"/>
            </a:xfrm>
            <a:prstGeom prst="rect">
              <a:avLst/>
            </a:prstGeom>
          </p:spPr>
        </p:pic>
        <p:grpSp>
          <p:nvGrpSpPr>
            <p:cNvPr id="36" name="Group 35"/>
            <p:cNvGrpSpPr/>
            <p:nvPr/>
          </p:nvGrpSpPr>
          <p:grpSpPr>
            <a:xfrm>
              <a:off x="1715634" y="2190152"/>
              <a:ext cx="625622" cy="2352612"/>
              <a:chOff x="600196" y="1708578"/>
              <a:chExt cx="1207573" cy="4572003"/>
            </a:xfrm>
          </p:grpSpPr>
          <p:pic>
            <p:nvPicPr>
              <p:cNvPr id="41" name="Picture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196" y="1708578"/>
                <a:ext cx="1207573" cy="4124567"/>
              </a:xfrm>
              <a:prstGeom prst="rect">
                <a:avLst/>
              </a:prstGeom>
            </p:spPr>
          </p:pic>
          <p:sp>
            <p:nvSpPr>
              <p:cNvPr id="43" name="Rectangle 42"/>
              <p:cNvSpPr/>
              <p:nvPr/>
            </p:nvSpPr>
            <p:spPr>
              <a:xfrm>
                <a:off x="696688" y="5759473"/>
                <a:ext cx="1015625" cy="521108"/>
              </a:xfrm>
              <a:prstGeom prst="rect">
                <a:avLst/>
              </a:prstGeom>
            </p:spPr>
            <p:txBody>
              <a:bodyPr wrap="none">
                <a:spAutoFit/>
              </a:bodyPr>
              <a:lstStyle/>
              <a:p>
                <a:pPr algn="ctr"/>
                <a:r>
                  <a:rPr lang="en-US" sz="1400" b="1" dirty="0">
                    <a:solidFill>
                      <a:srgbClr val="123054"/>
                    </a:solidFill>
                    <a:latin typeface="Arial" panose="020B0604020202020204" pitchFamily="34" charset="0"/>
                    <a:cs typeface="Arial" panose="020B0604020202020204" pitchFamily="34" charset="0"/>
                  </a:rPr>
                  <a:t>Patient</a:t>
                </a:r>
                <a:endParaRPr lang="en-US" sz="1400" b="1" dirty="0"/>
              </a:p>
            </p:txBody>
          </p:sp>
        </p:grpSp>
        <p:grpSp>
          <p:nvGrpSpPr>
            <p:cNvPr id="37" name="Group 36"/>
            <p:cNvGrpSpPr/>
            <p:nvPr/>
          </p:nvGrpSpPr>
          <p:grpSpPr>
            <a:xfrm>
              <a:off x="6693884" y="2190152"/>
              <a:ext cx="625622" cy="2352612"/>
              <a:chOff x="600196" y="1708578"/>
              <a:chExt cx="1207573" cy="4572003"/>
            </a:xfrm>
          </p:grpSpPr>
          <p:pic>
            <p:nvPicPr>
              <p:cNvPr id="38" name="Picture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196" y="1708578"/>
                <a:ext cx="1207573" cy="4124567"/>
              </a:xfrm>
              <a:prstGeom prst="rect">
                <a:avLst/>
              </a:prstGeom>
            </p:spPr>
          </p:pic>
          <p:sp>
            <p:nvSpPr>
              <p:cNvPr id="40" name="Rectangle 39"/>
              <p:cNvSpPr/>
              <p:nvPr/>
            </p:nvSpPr>
            <p:spPr>
              <a:xfrm>
                <a:off x="696688" y="5759473"/>
                <a:ext cx="1015625" cy="521108"/>
              </a:xfrm>
              <a:prstGeom prst="rect">
                <a:avLst/>
              </a:prstGeom>
            </p:spPr>
            <p:txBody>
              <a:bodyPr wrap="none">
                <a:spAutoFit/>
              </a:bodyPr>
              <a:lstStyle/>
              <a:p>
                <a:pPr algn="ctr"/>
                <a:r>
                  <a:rPr lang="en-US" sz="1400" b="1" dirty="0">
                    <a:solidFill>
                      <a:srgbClr val="123054"/>
                    </a:solidFill>
                    <a:latin typeface="Arial" panose="020B0604020202020204" pitchFamily="34" charset="0"/>
                    <a:cs typeface="Arial" panose="020B0604020202020204" pitchFamily="34" charset="0"/>
                  </a:rPr>
                  <a:t>Patient</a:t>
                </a:r>
                <a:endParaRPr lang="en-US" sz="1400" b="1" dirty="0"/>
              </a:p>
            </p:txBody>
          </p:sp>
        </p:grpSp>
      </p:grpSp>
    </p:spTree>
    <p:extLst>
      <p:ext uri="{BB962C8B-B14F-4D97-AF65-F5344CB8AC3E}">
        <p14:creationId xmlns:p14="http://schemas.microsoft.com/office/powerpoint/2010/main" val="428444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p:cNvSpPr>
            <a:spLocks noGrp="1"/>
          </p:cNvSpPr>
          <p:nvPr>
            <p:ph idx="1"/>
          </p:nvPr>
        </p:nvSpPr>
        <p:spPr>
          <a:xfrm>
            <a:off x="137430" y="1219201"/>
            <a:ext cx="3746202" cy="4152432"/>
          </a:xfrm>
          <a:prstGeom prst="round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buClr>
                <a:schemeClr val="bg1"/>
              </a:buClr>
            </a:pPr>
            <a:r>
              <a:rPr lang="en-US" altLang="en-US" sz="1400" b="1" dirty="0"/>
              <a:t>Axicabtagene c</a:t>
            </a:r>
            <a:r>
              <a:rPr lang="en-US" altLang="en-US" sz="1400" b="1" dirty="0" smtClean="0"/>
              <a:t>iloleucel</a:t>
            </a:r>
            <a:r>
              <a:rPr lang="en-US" altLang="en-US" sz="1400" b="1" dirty="0"/>
              <a:t>: </a:t>
            </a:r>
            <a:r>
              <a:rPr lang="en-US" sz="1400" b="1" dirty="0" smtClean="0"/>
              <a:t>autologous</a:t>
            </a:r>
            <a:br>
              <a:rPr lang="en-US" sz="1400" b="1" dirty="0" smtClean="0"/>
            </a:br>
            <a:r>
              <a:rPr lang="en-US" sz="1400" b="1" dirty="0" smtClean="0"/>
              <a:t>anti-CD19 tested in ZUMA-1 trial</a:t>
            </a:r>
          </a:p>
          <a:p>
            <a:pPr lvl="1">
              <a:buClr>
                <a:schemeClr val="bg1"/>
              </a:buClr>
            </a:pPr>
            <a:r>
              <a:rPr lang="en-US" sz="1400" dirty="0" smtClean="0"/>
              <a:t>N = 111 patients with refractory </a:t>
            </a:r>
            <a:br>
              <a:rPr lang="en-US" sz="1400" dirty="0" smtClean="0"/>
            </a:br>
            <a:r>
              <a:rPr lang="en-US" sz="1400" dirty="0" smtClean="0"/>
              <a:t>large </a:t>
            </a:r>
            <a:r>
              <a:rPr lang="en-US" sz="1400" dirty="0"/>
              <a:t>B-cell lymphoma after </a:t>
            </a:r>
            <a:r>
              <a:rPr lang="en-US" sz="1400" dirty="0" smtClean="0"/>
              <a:t>the</a:t>
            </a:r>
            <a:br>
              <a:rPr lang="en-US" sz="1400" dirty="0" smtClean="0"/>
            </a:br>
            <a:r>
              <a:rPr lang="en-US" sz="1400" dirty="0" smtClean="0"/>
              <a:t>failure of </a:t>
            </a:r>
            <a:r>
              <a:rPr lang="en-US" sz="1400" dirty="0"/>
              <a:t>conventional </a:t>
            </a:r>
            <a:r>
              <a:rPr lang="en-US" sz="1400" dirty="0" smtClean="0"/>
              <a:t>therapy</a:t>
            </a:r>
          </a:p>
          <a:p>
            <a:pPr lvl="1">
              <a:buClr>
                <a:schemeClr val="bg1"/>
              </a:buClr>
            </a:pPr>
            <a:r>
              <a:rPr lang="en-US" sz="1400" dirty="0" smtClean="0"/>
              <a:t>ORR of 82%, CR of 54%</a:t>
            </a:r>
          </a:p>
          <a:p>
            <a:pPr lvl="1">
              <a:buClr>
                <a:schemeClr val="bg1"/>
              </a:buClr>
            </a:pPr>
            <a:r>
              <a:rPr lang="en-US" sz="1400" dirty="0" smtClean="0"/>
              <a:t>Higher CAR-T cell </a:t>
            </a:r>
            <a:r>
              <a:rPr lang="en-US" sz="1400" dirty="0"/>
              <a:t>levels in </a:t>
            </a:r>
            <a:r>
              <a:rPr lang="en-US" sz="1400" dirty="0" smtClean="0"/>
              <a:t>blood</a:t>
            </a:r>
            <a:br>
              <a:rPr lang="en-US" sz="1400" dirty="0" smtClean="0"/>
            </a:br>
            <a:r>
              <a:rPr lang="en-US" sz="1400" dirty="0" smtClean="0"/>
              <a:t>associated </a:t>
            </a:r>
            <a:r>
              <a:rPr lang="en-US" sz="1400" dirty="0"/>
              <a:t>with response </a:t>
            </a:r>
          </a:p>
          <a:p>
            <a:pPr lvl="1">
              <a:buClr>
                <a:schemeClr val="bg1"/>
              </a:buClr>
            </a:pPr>
            <a:r>
              <a:rPr lang="en-US" sz="1400" dirty="0" smtClean="0"/>
              <a:t>OS at </a:t>
            </a:r>
            <a:r>
              <a:rPr lang="en-US" sz="1400" dirty="0"/>
              <a:t>18 months: 52</a:t>
            </a:r>
            <a:r>
              <a:rPr lang="en-US" sz="1400" dirty="0" smtClean="0"/>
              <a:t>%</a:t>
            </a:r>
          </a:p>
          <a:p>
            <a:pPr>
              <a:buClr>
                <a:schemeClr val="bg1"/>
              </a:buClr>
            </a:pPr>
            <a:r>
              <a:rPr lang="en-US" sz="1400" dirty="0"/>
              <a:t>Grade 3 or higher </a:t>
            </a:r>
            <a:r>
              <a:rPr lang="en-US" sz="1400" dirty="0" smtClean="0"/>
              <a:t>CRS and </a:t>
            </a:r>
            <a:r>
              <a:rPr lang="en-US" sz="1400" dirty="0"/>
              <a:t>neurologic </a:t>
            </a:r>
            <a:r>
              <a:rPr lang="en-US" sz="1400" dirty="0" smtClean="0"/>
              <a:t>events in </a:t>
            </a:r>
            <a:r>
              <a:rPr lang="en-US" sz="1400" dirty="0"/>
              <a:t>13% and 28% of the patients, </a:t>
            </a:r>
            <a:r>
              <a:rPr lang="en-US" sz="1400" dirty="0" smtClean="0"/>
              <a:t>respectively</a:t>
            </a:r>
            <a:endParaRPr lang="en-US" sz="1400" dirty="0"/>
          </a:p>
        </p:txBody>
      </p:sp>
      <p:sp>
        <p:nvSpPr>
          <p:cNvPr id="64515" name="Title 3"/>
          <p:cNvSpPr>
            <a:spLocks noGrp="1"/>
          </p:cNvSpPr>
          <p:nvPr>
            <p:ph type="title"/>
          </p:nvPr>
        </p:nvSpPr>
        <p:spPr/>
        <p:txBody>
          <a:bodyPr/>
          <a:lstStyle/>
          <a:p>
            <a:r>
              <a:rPr lang="en-US" altLang="en-US" dirty="0" smtClean="0"/>
              <a:t>What Are the CAR-T Options?</a:t>
            </a:r>
            <a:br>
              <a:rPr lang="en-US" altLang="en-US" dirty="0" smtClean="0"/>
            </a:br>
            <a:r>
              <a:rPr lang="en-US" altLang="en-US" dirty="0" smtClean="0"/>
              <a:t> </a:t>
            </a:r>
            <a:r>
              <a:rPr lang="en-US" altLang="en-US" dirty="0" err="1" smtClean="0"/>
              <a:t>Axicabtagene</a:t>
            </a:r>
            <a:r>
              <a:rPr lang="en-US" altLang="en-US" dirty="0" smtClean="0"/>
              <a:t> </a:t>
            </a:r>
            <a:r>
              <a:rPr lang="en-US" altLang="en-US" dirty="0" err="1" smtClean="0"/>
              <a:t>Ciloleucel</a:t>
            </a:r>
            <a:r>
              <a:rPr lang="en-US" altLang="en-US" dirty="0" smtClean="0"/>
              <a:t> in </a:t>
            </a:r>
            <a:r>
              <a:rPr lang="en-US" altLang="en-US" dirty="0"/>
              <a:t>Refractory </a:t>
            </a:r>
            <a:r>
              <a:rPr lang="en-US" altLang="en-US" dirty="0" smtClean="0"/>
              <a:t>NHL</a:t>
            </a:r>
            <a:r>
              <a:rPr lang="en-US" altLang="en-US" baseline="30000" dirty="0" smtClean="0"/>
              <a:t>1</a:t>
            </a:r>
            <a:endParaRPr lang="en-US" altLang="en-US" baseline="30000" dirty="0"/>
          </a:p>
        </p:txBody>
      </p:sp>
      <p:sp>
        <p:nvSpPr>
          <p:cNvPr id="6" name="Footer Placeholder 5"/>
          <p:cNvSpPr>
            <a:spLocks noGrp="1"/>
          </p:cNvSpPr>
          <p:nvPr>
            <p:ph type="ftr" sz="quarter" idx="13"/>
          </p:nvPr>
        </p:nvSpPr>
        <p:spPr>
          <a:xfrm>
            <a:off x="183941" y="6387726"/>
            <a:ext cx="7772400" cy="323849"/>
          </a:xfrm>
        </p:spPr>
        <p:txBody>
          <a:bodyPr/>
          <a:lstStyle/>
          <a:p>
            <a:pPr defTabSz="914378" eaLnBrk="0" hangingPunct="0">
              <a:defRPr/>
            </a:pPr>
            <a:r>
              <a:rPr lang="en-CA" altLang="en-US" spc="-30" baseline="30000" dirty="0">
                <a:solidFill>
                  <a:srgbClr val="000000"/>
                </a:solidFill>
                <a:ea typeface="ヒラギノ角ゴ Pro W3"/>
              </a:rPr>
              <a:t>a</a:t>
            </a:r>
            <a:r>
              <a:rPr lang="en-CA" altLang="en-US" spc="-30" dirty="0">
                <a:solidFill>
                  <a:srgbClr val="000000"/>
                </a:solidFill>
                <a:ea typeface="ヒラギノ角ゴ Pro W3"/>
              </a:rPr>
              <a:t> </a:t>
            </a:r>
            <a:r>
              <a:rPr lang="en-CA" altLang="en-US" i="1" spc="-30" dirty="0">
                <a:solidFill>
                  <a:srgbClr val="000000"/>
                </a:solidFill>
                <a:ea typeface="ヒラギノ角ゴ Pro W3"/>
              </a:rPr>
              <a:t>P </a:t>
            </a:r>
            <a:r>
              <a:rPr lang="en-CA" altLang="en-US" spc="-30" dirty="0">
                <a:solidFill>
                  <a:srgbClr val="000000"/>
                </a:solidFill>
                <a:ea typeface="ヒラギノ角ゴ Pro W3"/>
              </a:rPr>
              <a:t>&lt; .</a:t>
            </a:r>
            <a:r>
              <a:rPr lang="en-CA" altLang="en-US" spc="-30" dirty="0" smtClean="0">
                <a:solidFill>
                  <a:srgbClr val="000000"/>
                </a:solidFill>
                <a:ea typeface="ヒラギノ角ゴ Pro W3"/>
              </a:rPr>
              <a:t>0001.</a:t>
            </a:r>
            <a:endParaRPr lang="en-CA" altLang="en-US" spc="-30" dirty="0">
              <a:solidFill>
                <a:srgbClr val="000000"/>
              </a:solidFill>
              <a:ea typeface="ヒラギノ角ゴ Pro W3"/>
            </a:endParaRPr>
          </a:p>
          <a:p>
            <a:pPr defTabSz="914378" eaLnBrk="0" hangingPunct="0">
              <a:defRPr/>
            </a:pPr>
            <a:r>
              <a:rPr lang="fr-FR" altLang="en-US" spc="-30" dirty="0">
                <a:solidFill>
                  <a:srgbClr val="000000"/>
                </a:solidFill>
                <a:ea typeface="ヒラギノ角ゴ Pro W3"/>
              </a:rPr>
              <a:t>1</a:t>
            </a:r>
            <a:r>
              <a:rPr lang="en-US" altLang="en-US" dirty="0">
                <a:solidFill>
                  <a:srgbClr val="000000"/>
                </a:solidFill>
                <a:ea typeface="ヒラギノ角ゴ Pro W3"/>
              </a:rPr>
              <a:t>. Neelapu SS et al. </a:t>
            </a:r>
            <a:r>
              <a:rPr lang="en-US" altLang="en-US" i="1" dirty="0" smtClean="0">
                <a:solidFill>
                  <a:srgbClr val="000000"/>
                </a:solidFill>
                <a:ea typeface="ヒラギノ角ゴ Pro W3"/>
              </a:rPr>
              <a:t>N </a:t>
            </a:r>
            <a:r>
              <a:rPr lang="en-US" altLang="en-US" i="1" dirty="0">
                <a:solidFill>
                  <a:srgbClr val="000000"/>
                </a:solidFill>
                <a:ea typeface="ヒラギノ角ゴ Pro W3"/>
              </a:rPr>
              <a:t>Engl J Med</a:t>
            </a:r>
            <a:r>
              <a:rPr lang="en-US" altLang="en-US" dirty="0">
                <a:solidFill>
                  <a:srgbClr val="000000"/>
                </a:solidFill>
                <a:ea typeface="ヒラギノ角ゴ Pro W3"/>
              </a:rPr>
              <a:t>. 2017;</a:t>
            </a:r>
            <a:r>
              <a:rPr lang="en-US" dirty="0">
                <a:solidFill>
                  <a:srgbClr val="000000"/>
                </a:solidFill>
                <a:ea typeface="+mn-ea"/>
              </a:rPr>
              <a:t>377:2531-2544</a:t>
            </a:r>
            <a:r>
              <a:rPr lang="en-US" altLang="en-US" dirty="0">
                <a:solidFill>
                  <a:srgbClr val="000000"/>
                </a:solidFill>
                <a:ea typeface="ヒラギノ角ゴ Pro W3"/>
              </a:rPr>
              <a:t>.</a:t>
            </a:r>
          </a:p>
        </p:txBody>
      </p:sp>
      <p:pic>
        <p:nvPicPr>
          <p:cNvPr id="10" name="Picture 9" descr="150204701_Batch-1_02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7470" y="1530457"/>
            <a:ext cx="5024795" cy="3090221"/>
          </a:xfrm>
          <a:prstGeom prst="rect">
            <a:avLst/>
          </a:prstGeom>
        </p:spPr>
      </p:pic>
      <p:sp>
        <p:nvSpPr>
          <p:cNvPr id="11" name="TextBox 10"/>
          <p:cNvSpPr txBox="1"/>
          <p:nvPr/>
        </p:nvSpPr>
        <p:spPr>
          <a:xfrm>
            <a:off x="157844" y="5511332"/>
            <a:ext cx="8914969" cy="646986"/>
          </a:xfrm>
          <a:prstGeom prst="roundRect">
            <a:avLst/>
          </a:prstGeom>
          <a:solidFill>
            <a:schemeClr val="bg1">
              <a:lumMod val="9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en-US" sz="1600" b="1" dirty="0" smtClean="0">
                <a:solidFill>
                  <a:schemeClr val="tx1"/>
                </a:solidFill>
                <a:ea typeface="ヒラギノ角ゴ Pro W3"/>
                <a:cs typeface="ヒラギノ角ゴ Pro W3"/>
              </a:rPr>
              <a:t>Take-home point: </a:t>
            </a:r>
            <a:r>
              <a:rPr lang="en-US" altLang="en-US" sz="1600" b="1" dirty="0" err="1" smtClean="0">
                <a:solidFill>
                  <a:schemeClr val="tx1"/>
                </a:solidFill>
                <a:ea typeface="ヒラギノ角ゴ Pro W3"/>
                <a:cs typeface="ヒラギノ角ゴ Pro W3"/>
              </a:rPr>
              <a:t>Axi-cel</a:t>
            </a:r>
            <a:r>
              <a:rPr lang="en-US" altLang="en-US" sz="1600" b="1" dirty="0" smtClean="0">
                <a:solidFill>
                  <a:schemeClr val="tx1"/>
                </a:solidFill>
                <a:ea typeface="ヒラギノ角ゴ Pro W3"/>
                <a:cs typeface="ヒラギノ角ゴ Pro W3"/>
              </a:rPr>
              <a:t> is associated </a:t>
            </a:r>
            <a:r>
              <a:rPr lang="en-US" altLang="en-US" sz="1600" b="1" dirty="0">
                <a:solidFill>
                  <a:schemeClr val="tx1"/>
                </a:solidFill>
                <a:ea typeface="ヒラギノ角ゴ Pro W3"/>
                <a:cs typeface="ヒラギノ角ゴ Pro W3"/>
              </a:rPr>
              <a:t>with high levels of durable </a:t>
            </a:r>
            <a:r>
              <a:rPr lang="en-US" altLang="en-US" sz="1600" b="1" dirty="0" smtClean="0">
                <a:solidFill>
                  <a:schemeClr val="tx1"/>
                </a:solidFill>
                <a:ea typeface="ヒラギノ角ゴ Pro W3"/>
                <a:cs typeface="ヒラギノ角ゴ Pro W3"/>
              </a:rPr>
              <a:t>response;</a:t>
            </a:r>
            <a:br>
              <a:rPr lang="en-US" altLang="en-US" sz="1600" b="1" dirty="0" smtClean="0">
                <a:solidFill>
                  <a:schemeClr val="tx1"/>
                </a:solidFill>
                <a:ea typeface="ヒラギノ角ゴ Pro W3"/>
                <a:cs typeface="ヒラギノ角ゴ Pro W3"/>
              </a:rPr>
            </a:br>
            <a:r>
              <a:rPr lang="en-US" altLang="en-US" sz="1600" b="1" dirty="0" smtClean="0">
                <a:solidFill>
                  <a:schemeClr val="tx1"/>
                </a:solidFill>
                <a:ea typeface="ヒラギノ角ゴ Pro W3"/>
                <a:cs typeface="ヒラギノ角ゴ Pro W3"/>
              </a:rPr>
              <a:t>it is FDA approved for R/R DLBCL after ≥2 prior therapies</a:t>
            </a:r>
            <a:endParaRPr lang="en-US" altLang="en-US" sz="1600" dirty="0">
              <a:solidFill>
                <a:schemeClr val="tx1"/>
              </a:solidFill>
              <a:ea typeface="ヒラギノ角ゴ Pro W3"/>
              <a:cs typeface="ヒラギノ角ゴ Pro W3"/>
            </a:endParaRPr>
          </a:p>
        </p:txBody>
      </p:sp>
    </p:spTree>
    <p:extLst>
      <p:ext uri="{BB962C8B-B14F-4D97-AF65-F5344CB8AC3E}">
        <p14:creationId xmlns:p14="http://schemas.microsoft.com/office/powerpoint/2010/main" val="38980929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1B07749F-1122-46E1-9DD1-AFC7C236F221}"/>
              </a:ext>
            </a:extLst>
          </p:cNvPr>
          <p:cNvSpPr>
            <a:spLocks noGrp="1"/>
          </p:cNvSpPr>
          <p:nvPr>
            <p:ph type="title"/>
          </p:nvPr>
        </p:nvSpPr>
        <p:spPr/>
        <p:txBody>
          <a:bodyPr anchor="ctr">
            <a:noAutofit/>
          </a:bodyPr>
          <a:lstStyle/>
          <a:p>
            <a:r>
              <a:rPr lang="en-US" dirty="0" smtClean="0"/>
              <a:t>Tisagenlecleucel in R/R NHL</a:t>
            </a:r>
            <a:endParaRPr lang="en-US" baseline="30000" dirty="0"/>
          </a:p>
        </p:txBody>
      </p:sp>
      <p:sp>
        <p:nvSpPr>
          <p:cNvPr id="14" name="Footer Placeholder 2"/>
          <p:cNvSpPr>
            <a:spLocks noGrp="1"/>
          </p:cNvSpPr>
          <p:nvPr>
            <p:ph type="ftr" sz="quarter" idx="13"/>
          </p:nvPr>
        </p:nvSpPr>
        <p:spPr>
          <a:xfrm>
            <a:off x="183941" y="6387726"/>
            <a:ext cx="7772400" cy="323849"/>
          </a:xfrm>
        </p:spPr>
        <p:txBody>
          <a:bodyPr/>
          <a:lstStyle/>
          <a:p>
            <a:r>
              <a:rPr lang="en-US" dirty="0" smtClean="0">
                <a:solidFill>
                  <a:srgbClr val="000000"/>
                </a:solidFill>
              </a:rPr>
              <a:t>1</a:t>
            </a:r>
            <a:r>
              <a:rPr lang="en-US" dirty="0">
                <a:solidFill>
                  <a:srgbClr val="000000"/>
                </a:solidFill>
              </a:rPr>
              <a:t>. Schuster SJ et al. </a:t>
            </a:r>
            <a:r>
              <a:rPr lang="en-US" dirty="0" smtClean="0">
                <a:solidFill>
                  <a:srgbClr val="000000"/>
                </a:solidFill>
              </a:rPr>
              <a:t>ASH 2018. Abstract 1684.</a:t>
            </a:r>
            <a:endParaRPr lang="en-US" dirty="0">
              <a:solidFill>
                <a:srgbClr val="000000"/>
              </a:solidFill>
            </a:endParaRPr>
          </a:p>
        </p:txBody>
      </p:sp>
      <p:sp>
        <p:nvSpPr>
          <p:cNvPr id="5" name="Content Placeholder 1"/>
          <p:cNvSpPr txBox="1">
            <a:spLocks/>
          </p:cNvSpPr>
          <p:nvPr/>
        </p:nvSpPr>
        <p:spPr>
          <a:xfrm>
            <a:off x="429987" y="1899557"/>
            <a:ext cx="8177349" cy="445044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2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
                <a:schemeClr val="tx2"/>
              </a:buClr>
              <a:buSzPct val="70000"/>
              <a:buFont typeface="Wingdings" panose="05000000000000000000" pitchFamily="2" charset="2"/>
              <a:buChar char="Ø"/>
              <a:tabLst/>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Assessed in JULIET trial</a:t>
            </a:r>
          </a:p>
          <a:p>
            <a:r>
              <a:rPr lang="en-US" sz="1600" dirty="0" smtClean="0"/>
              <a:t>Median DOR not reached</a:t>
            </a:r>
            <a:endParaRPr lang="en-US" sz="1600" dirty="0"/>
          </a:p>
          <a:p>
            <a:pPr lvl="1"/>
            <a:r>
              <a:rPr lang="en-US" sz="1600" dirty="0" smtClean="0"/>
              <a:t>DOR similar by age group (</a:t>
            </a:r>
            <a:r>
              <a:rPr lang="en" sz="1600" dirty="0" smtClean="0"/>
              <a:t>≥65 vs &lt;65 y) and by relapsed or refractory status</a:t>
            </a:r>
          </a:p>
          <a:p>
            <a:r>
              <a:rPr lang="en" sz="1600" dirty="0" smtClean="0"/>
              <a:t>Estimated RFS rate: 6 months: 66%; 12 and 18 months: 64%</a:t>
            </a:r>
          </a:p>
          <a:p>
            <a:r>
              <a:rPr lang="en" sz="1600" dirty="0" smtClean="0"/>
              <a:t>Median OS, 11.1 months for all patients who received infusion</a:t>
            </a:r>
          </a:p>
          <a:p>
            <a:pPr lvl="1"/>
            <a:r>
              <a:rPr lang="en" sz="1600" dirty="0" smtClean="0"/>
              <a:t>Not reached for patients in CR</a:t>
            </a:r>
          </a:p>
          <a:p>
            <a:pPr lvl="1"/>
            <a:r>
              <a:rPr lang="en" sz="1600" dirty="0" smtClean="0"/>
              <a:t>Estimated OS rate</a:t>
            </a:r>
            <a:r>
              <a:rPr lang="en-US" sz="1600" dirty="0" smtClean="0"/>
              <a:t>: 12 months, 48%; 18 months 43%</a:t>
            </a:r>
          </a:p>
          <a:p>
            <a:r>
              <a:rPr lang="en-US" sz="1600" dirty="0" smtClean="0"/>
              <a:t>No patients proceeded to allogenic SCT or ASCT while in remission</a:t>
            </a:r>
            <a:endParaRPr lang="en" sz="1600" dirty="0" smtClean="0"/>
          </a:p>
        </p:txBody>
      </p:sp>
      <p:sp>
        <p:nvSpPr>
          <p:cNvPr id="6" name="Content Placeholder 1"/>
          <p:cNvSpPr txBox="1">
            <a:spLocks/>
          </p:cNvSpPr>
          <p:nvPr/>
        </p:nvSpPr>
        <p:spPr>
          <a:xfrm>
            <a:off x="386443" y="1329871"/>
            <a:ext cx="8371114" cy="569687"/>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2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
                <a:schemeClr val="tx2"/>
              </a:buClr>
              <a:buSzPct val="70000"/>
              <a:buFont typeface="Wingdings" panose="05000000000000000000" pitchFamily="2" charset="2"/>
              <a:buChar char="Ø"/>
              <a:tabLst/>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solidFill>
                  <a:schemeClr val="bg1"/>
                </a:solidFill>
              </a:rPr>
              <a:t>Tisagenlecleucel (CTL019) in R/R DLBCL or Transformed FL</a:t>
            </a:r>
            <a:r>
              <a:rPr lang="en-US" sz="1800" b="1" baseline="30000" dirty="0" smtClean="0">
                <a:solidFill>
                  <a:schemeClr val="bg1"/>
                </a:solidFill>
              </a:rPr>
              <a:t>1</a:t>
            </a:r>
            <a:endParaRPr lang="en-US" sz="1800" b="1" dirty="0" smtClean="0">
              <a:solidFill>
                <a:schemeClr val="bg1"/>
              </a:solidFill>
            </a:endParaRPr>
          </a:p>
        </p:txBody>
      </p:sp>
      <p:sp>
        <p:nvSpPr>
          <p:cNvPr id="2" name="Rounded Rectangle 1"/>
          <p:cNvSpPr/>
          <p:nvPr/>
        </p:nvSpPr>
        <p:spPr>
          <a:xfrm>
            <a:off x="415018" y="5513312"/>
            <a:ext cx="8052707" cy="646986"/>
          </a:xfrm>
          <a:prstGeom prst="roundRect">
            <a:avLst/>
          </a:prstGeom>
          <a:solidFill>
            <a:schemeClr val="bg1">
              <a:lumMod val="9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600" b="1" dirty="0">
                <a:solidFill>
                  <a:schemeClr val="tx1"/>
                </a:solidFill>
              </a:rPr>
              <a:t>FDA approved for R/R DLBCL, high grade B-cell </a:t>
            </a:r>
            <a:r>
              <a:rPr lang="en-US" sz="1600" b="1" dirty="0" smtClean="0">
                <a:solidFill>
                  <a:schemeClr val="tx1"/>
                </a:solidFill>
              </a:rPr>
              <a:t>lymphoma,</a:t>
            </a:r>
            <a:br>
              <a:rPr lang="en-US" sz="1600" b="1" dirty="0" smtClean="0">
                <a:solidFill>
                  <a:schemeClr val="tx1"/>
                </a:solidFill>
              </a:rPr>
            </a:br>
            <a:r>
              <a:rPr lang="en-US" sz="1600" b="1" dirty="0" smtClean="0">
                <a:solidFill>
                  <a:schemeClr val="tx1"/>
                </a:solidFill>
              </a:rPr>
              <a:t> </a:t>
            </a:r>
            <a:r>
              <a:rPr lang="en-US" sz="1600" b="1" dirty="0">
                <a:solidFill>
                  <a:schemeClr val="tx1"/>
                </a:solidFill>
              </a:rPr>
              <a:t>and DLBCL arising from FL after ≥2 prior therapies</a:t>
            </a:r>
          </a:p>
        </p:txBody>
      </p:sp>
    </p:spTree>
    <p:extLst>
      <p:ext uri="{BB962C8B-B14F-4D97-AF65-F5344CB8AC3E}">
        <p14:creationId xmlns:p14="http://schemas.microsoft.com/office/powerpoint/2010/main" val="42296963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2574" y="1429562"/>
            <a:ext cx="3870928" cy="3706487"/>
          </a:xfrm>
          <a:prstGeom prst="round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buClr>
                <a:schemeClr val="bg1"/>
              </a:buClr>
            </a:pPr>
            <a:r>
              <a:rPr lang="en-US" sz="1600" b="1" dirty="0"/>
              <a:t>In total, 37 patients with </a:t>
            </a:r>
            <a:r>
              <a:rPr lang="en-US" sz="1600" b="1" dirty="0" smtClean="0"/>
              <a:t>R/R </a:t>
            </a:r>
            <a:r>
              <a:rPr lang="en-US" sz="1600" b="1" dirty="0"/>
              <a:t>DLBCL received the pivotal dose of </a:t>
            </a:r>
            <a:r>
              <a:rPr lang="en-US" sz="1600" b="1" dirty="0" err="1"/>
              <a:t>liso-cel</a:t>
            </a:r>
            <a:r>
              <a:rPr lang="en-US" sz="1600" b="1" dirty="0"/>
              <a:t>: single dose of 1×10</a:t>
            </a:r>
            <a:r>
              <a:rPr lang="en-US" sz="1600" b="1" baseline="30000" dirty="0"/>
              <a:t>8</a:t>
            </a:r>
            <a:r>
              <a:rPr lang="en-US" sz="1600" b="1" dirty="0"/>
              <a:t> </a:t>
            </a:r>
            <a:r>
              <a:rPr lang="en-US" sz="1600" b="1" dirty="0" smtClean="0"/>
              <a:t>cells</a:t>
            </a:r>
            <a:endParaRPr lang="en-US" sz="1600" b="1" dirty="0"/>
          </a:p>
          <a:p>
            <a:pPr lvl="1">
              <a:buClr>
                <a:schemeClr val="bg1"/>
              </a:buClr>
            </a:pPr>
            <a:r>
              <a:rPr lang="en-US" sz="1600" dirty="0" smtClean="0"/>
              <a:t>ORR </a:t>
            </a:r>
            <a:r>
              <a:rPr lang="en-US" sz="1600" dirty="0"/>
              <a:t>at 6 months was 49</a:t>
            </a:r>
            <a:r>
              <a:rPr lang="en-US" sz="1600" dirty="0" smtClean="0"/>
              <a:t>%, </a:t>
            </a:r>
            <a:r>
              <a:rPr lang="en-US" sz="1600" dirty="0"/>
              <a:t>with 46% </a:t>
            </a:r>
            <a:r>
              <a:rPr lang="en-US" sz="1600" dirty="0" smtClean="0"/>
              <a:t>CR</a:t>
            </a:r>
          </a:p>
          <a:p>
            <a:pPr lvl="1">
              <a:buClr>
                <a:schemeClr val="bg1"/>
              </a:buClr>
            </a:pPr>
            <a:r>
              <a:rPr lang="en-US" sz="1600" dirty="0" smtClean="0"/>
              <a:t>Toxicities were </a:t>
            </a:r>
            <a:r>
              <a:rPr lang="en-US" sz="1600" dirty="0"/>
              <a:t>well </a:t>
            </a:r>
            <a:r>
              <a:rPr lang="en-US" sz="1600" dirty="0" smtClean="0"/>
              <a:t>managed</a:t>
            </a:r>
          </a:p>
          <a:p>
            <a:pPr lvl="1">
              <a:buClr>
                <a:schemeClr val="bg1"/>
              </a:buClr>
            </a:pPr>
            <a:r>
              <a:rPr lang="en-US" sz="1600" dirty="0" smtClean="0"/>
              <a:t>Only </a:t>
            </a:r>
            <a:r>
              <a:rPr lang="en-US" sz="1600" dirty="0"/>
              <a:t>1% of patients experienced grade 3 or higher </a:t>
            </a:r>
            <a:r>
              <a:rPr lang="en-US" sz="1600" dirty="0" smtClean="0"/>
              <a:t>CRS;13</a:t>
            </a:r>
            <a:r>
              <a:rPr lang="en-US" sz="1600" dirty="0"/>
              <a:t>% experienced grade 3 or 4 </a:t>
            </a:r>
            <a:r>
              <a:rPr lang="en-US" sz="1600" dirty="0" smtClean="0"/>
              <a:t>neurotoxicity</a:t>
            </a:r>
            <a:endParaRPr lang="en-US" sz="1600" dirty="0"/>
          </a:p>
        </p:txBody>
      </p:sp>
      <p:sp>
        <p:nvSpPr>
          <p:cNvPr id="2" name="Title 1"/>
          <p:cNvSpPr>
            <a:spLocks noGrp="1"/>
          </p:cNvSpPr>
          <p:nvPr>
            <p:ph type="title"/>
          </p:nvPr>
        </p:nvSpPr>
        <p:spPr/>
        <p:txBody>
          <a:bodyPr/>
          <a:lstStyle/>
          <a:p>
            <a:r>
              <a:rPr lang="en-US" dirty="0"/>
              <a:t>TRANSCEND NHL </a:t>
            </a:r>
            <a:r>
              <a:rPr lang="en-US" dirty="0" smtClean="0"/>
              <a:t>001: </a:t>
            </a:r>
            <a:r>
              <a:rPr lang="en-US" dirty="0"/>
              <a:t>Lisocabtagene </a:t>
            </a:r>
            <a:r>
              <a:rPr lang="en-US" dirty="0" smtClean="0"/>
              <a:t>Maraleucel (JCAR017) in R/R DLBCL</a:t>
            </a:r>
            <a:r>
              <a:rPr lang="en-US" baseline="30000" dirty="0" smtClean="0"/>
              <a:t>1</a:t>
            </a:r>
            <a:endParaRPr lang="en-US" sz="1100" b="0" baseline="30000" dirty="0"/>
          </a:p>
        </p:txBody>
      </p:sp>
      <p:sp>
        <p:nvSpPr>
          <p:cNvPr id="57" name="Footer Placeholder 4"/>
          <p:cNvSpPr txBox="1">
            <a:spLocks/>
          </p:cNvSpPr>
          <p:nvPr/>
        </p:nvSpPr>
        <p:spPr>
          <a:xfrm>
            <a:off x="182880" y="6356351"/>
            <a:ext cx="7498080" cy="365125"/>
          </a:xfrm>
          <a:prstGeom prst="rect">
            <a:avLst/>
          </a:prstGeom>
        </p:spPr>
        <p:txBody>
          <a:bodyPr vert="horz" lIns="45720" tIns="45720" rIns="91440" bIns="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0325">
              <a:defRPr/>
            </a:pPr>
            <a:r>
              <a:rPr lang="en-US" dirty="0" smtClean="0">
                <a:solidFill>
                  <a:srgbClr val="000000"/>
                </a:solidFill>
              </a:rPr>
              <a:t>1. </a:t>
            </a:r>
            <a:r>
              <a:rPr lang="en-US" dirty="0">
                <a:solidFill>
                  <a:prstClr val="black"/>
                </a:solidFill>
                <a:latin typeface="Arial"/>
              </a:rPr>
              <a:t>Abramson </a:t>
            </a:r>
            <a:r>
              <a:rPr lang="en-US" dirty="0" smtClean="0">
                <a:solidFill>
                  <a:prstClr val="black"/>
                </a:solidFill>
                <a:latin typeface="Arial"/>
              </a:rPr>
              <a:t>J </a:t>
            </a:r>
            <a:r>
              <a:rPr lang="en-US" dirty="0">
                <a:solidFill>
                  <a:prstClr val="black"/>
                </a:solidFill>
                <a:latin typeface="Arial"/>
              </a:rPr>
              <a:t>et al. ASCO 2018. Abstract 7505. </a:t>
            </a:r>
          </a:p>
        </p:txBody>
      </p:sp>
      <p:sp>
        <p:nvSpPr>
          <p:cNvPr id="58" name="TextBox 57"/>
          <p:cNvSpPr txBox="1"/>
          <p:nvPr/>
        </p:nvSpPr>
        <p:spPr>
          <a:xfrm>
            <a:off x="182880" y="5365394"/>
            <a:ext cx="8673883" cy="843495"/>
          </a:xfrm>
          <a:prstGeom prst="roundRect">
            <a:avLst/>
          </a:prstGeom>
          <a:solidFill>
            <a:schemeClr val="bg1">
              <a:lumMod val="9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oAutofit/>
          </a:bodyPr>
          <a:lstStyle/>
          <a:p>
            <a:pPr algn="ctr"/>
            <a:r>
              <a:rPr lang="en-US" sz="1600" b="1" dirty="0" smtClean="0">
                <a:solidFill>
                  <a:schemeClr val="tx1"/>
                </a:solidFill>
                <a:latin typeface="Arial" panose="020B0604020202020204" pitchFamily="34" charset="0"/>
                <a:cs typeface="Arial" panose="020B0604020202020204" pitchFamily="34" charset="0"/>
              </a:rPr>
              <a:t>Take-home point: </a:t>
            </a:r>
            <a:r>
              <a:rPr lang="en-US" sz="1600" b="1" dirty="0" err="1" smtClean="0">
                <a:solidFill>
                  <a:schemeClr val="tx1"/>
                </a:solidFill>
                <a:latin typeface="Arial" panose="020B0604020202020204" pitchFamily="34" charset="0"/>
                <a:cs typeface="Arial" panose="020B0604020202020204" pitchFamily="34" charset="0"/>
              </a:rPr>
              <a:t>Liso-cel</a:t>
            </a:r>
            <a:r>
              <a:rPr lang="en-US" sz="1600" b="1" dirty="0" smtClean="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shows durable responses in </a:t>
            </a:r>
            <a:r>
              <a:rPr lang="en-US" sz="1600" b="1" dirty="0" smtClean="0">
                <a:solidFill>
                  <a:schemeClr val="tx1"/>
                </a:solidFill>
                <a:latin typeface="Arial" panose="020B0604020202020204" pitchFamily="34" charset="0"/>
                <a:cs typeface="Arial" panose="020B0604020202020204" pitchFamily="34" charset="0"/>
              </a:rPr>
              <a:t>patients </a:t>
            </a:r>
            <a:r>
              <a:rPr lang="en-US" sz="1600" b="1" dirty="0">
                <a:solidFill>
                  <a:schemeClr val="tx1"/>
                </a:solidFill>
                <a:latin typeface="Arial" panose="020B0604020202020204" pitchFamily="34" charset="0"/>
                <a:cs typeface="Arial" panose="020B0604020202020204" pitchFamily="34" charset="0"/>
              </a:rPr>
              <a:t>with heavily </a:t>
            </a:r>
            <a:r>
              <a:rPr lang="en-US" sz="1600" b="1" dirty="0" smtClean="0">
                <a:solidFill>
                  <a:schemeClr val="tx1"/>
                </a:solidFill>
                <a:latin typeface="Arial" panose="020B0604020202020204" pitchFamily="34" charset="0"/>
                <a:cs typeface="Arial" panose="020B0604020202020204" pitchFamily="34" charset="0"/>
              </a:rPr>
              <a:t>pretreated R/R DLBCL; observed </a:t>
            </a:r>
            <a:r>
              <a:rPr lang="en-US" sz="1600" b="1" dirty="0">
                <a:solidFill>
                  <a:schemeClr val="tx1"/>
                </a:solidFill>
                <a:latin typeface="Arial" panose="020B0604020202020204" pitchFamily="34" charset="0"/>
                <a:cs typeface="Arial" panose="020B0604020202020204" pitchFamily="34" charset="0"/>
              </a:rPr>
              <a:t>acute toxicities have been manageable at all DLs </a:t>
            </a:r>
            <a:r>
              <a:rPr lang="en-US" sz="1600" b="1" dirty="0" smtClean="0">
                <a:solidFill>
                  <a:schemeClr val="tx1"/>
                </a:solidFill>
                <a:latin typeface="Arial" panose="020B0604020202020204" pitchFamily="34" charset="0"/>
                <a:cs typeface="Arial" panose="020B0604020202020204" pitchFamily="34" charset="0"/>
              </a:rPr>
              <a:t>tested</a:t>
            </a:r>
            <a:endParaRPr lang="en-US" sz="1600" b="1" dirty="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4739961" y="1432376"/>
            <a:ext cx="4116803" cy="3611745"/>
            <a:chOff x="4739960" y="1074282"/>
            <a:chExt cx="4116803" cy="2708809"/>
          </a:xfrm>
        </p:grpSpPr>
        <p:sp>
          <p:nvSpPr>
            <p:cNvPr id="201" name="TextBox 200"/>
            <p:cNvSpPr txBox="1"/>
            <p:nvPr/>
          </p:nvSpPr>
          <p:spPr>
            <a:xfrm>
              <a:off x="5230870" y="1074282"/>
              <a:ext cx="3374774" cy="230833"/>
            </a:xfrm>
            <a:prstGeom prst="rect">
              <a:avLst/>
            </a:prstGeom>
            <a:solidFill>
              <a:schemeClr val="bg1"/>
            </a:solidFill>
          </p:spPr>
          <p:txBody>
            <a:bodyPr wrap="square" lIns="68580" tIns="68580" rIns="68580" bIns="68580" rtlCol="0" anchor="ctr" anchorCtr="0">
              <a:spAutoFit/>
            </a:bodyPr>
            <a:lstStyle/>
            <a:p>
              <a:pPr algn="ctr">
                <a:spcBef>
                  <a:spcPts val="338"/>
                </a:spcBef>
              </a:pPr>
              <a:r>
                <a:rPr lang="en-US" sz="1100" b="1" dirty="0">
                  <a:latin typeface="+mj-lt"/>
                  <a:cs typeface="Arial" panose="020B0604020202020204" pitchFamily="34" charset="0"/>
                </a:rPr>
                <a:t>Duration of Response (CORE; all DL)</a:t>
              </a:r>
            </a:p>
          </p:txBody>
        </p:sp>
        <p:sp>
          <p:nvSpPr>
            <p:cNvPr id="202" name="TextBox 201"/>
            <p:cNvSpPr txBox="1"/>
            <p:nvPr/>
          </p:nvSpPr>
          <p:spPr>
            <a:xfrm>
              <a:off x="5523731" y="3075639"/>
              <a:ext cx="2616154" cy="184666"/>
            </a:xfrm>
            <a:prstGeom prst="rect">
              <a:avLst/>
            </a:prstGeom>
            <a:noFill/>
          </p:spPr>
          <p:txBody>
            <a:bodyPr wrap="square" rtlCol="0">
              <a:spAutoFit/>
            </a:bodyPr>
            <a:lstStyle/>
            <a:p>
              <a:pPr algn="ctr"/>
              <a:r>
                <a:rPr lang="en-US" sz="1000" b="1" dirty="0" smtClean="0">
                  <a:latin typeface="+mj-lt"/>
                </a:rPr>
                <a:t>Time, mo</a:t>
              </a:r>
              <a:endParaRPr lang="en-US" sz="1000" b="1" dirty="0">
                <a:latin typeface="+mj-lt"/>
              </a:endParaRPr>
            </a:p>
          </p:txBody>
        </p:sp>
        <p:sp>
          <p:nvSpPr>
            <p:cNvPr id="203" name="TextBox 202"/>
            <p:cNvSpPr txBox="1"/>
            <p:nvPr/>
          </p:nvSpPr>
          <p:spPr>
            <a:xfrm>
              <a:off x="5179787" y="3353735"/>
              <a:ext cx="370614" cy="415499"/>
            </a:xfrm>
            <a:prstGeom prst="rect">
              <a:avLst/>
            </a:prstGeom>
            <a:noFill/>
          </p:spPr>
          <p:txBody>
            <a:bodyPr wrap="none" rtlCol="0" anchor="ctr" anchorCtr="0">
              <a:spAutoFit/>
            </a:bodyPr>
            <a:lstStyle/>
            <a:p>
              <a:r>
                <a:rPr lang="en-US" sz="1000" dirty="0" smtClean="0">
                  <a:latin typeface="+mj-lt"/>
                </a:rPr>
                <a:t>CR</a:t>
              </a:r>
            </a:p>
            <a:p>
              <a:r>
                <a:rPr lang="en-US" sz="1000" dirty="0" smtClean="0">
                  <a:latin typeface="+mj-lt"/>
                </a:rPr>
                <a:t>PR</a:t>
              </a:r>
            </a:p>
            <a:p>
              <a:r>
                <a:rPr lang="en-US" sz="1000" dirty="0" smtClean="0">
                  <a:latin typeface="+mj-lt"/>
                </a:rPr>
                <a:t>All</a:t>
              </a:r>
              <a:endParaRPr lang="en-US" sz="1000" dirty="0">
                <a:latin typeface="+mj-lt"/>
              </a:endParaRPr>
            </a:p>
          </p:txBody>
        </p:sp>
        <p:sp>
          <p:nvSpPr>
            <p:cNvPr id="204" name="TextBox 203"/>
            <p:cNvSpPr txBox="1"/>
            <p:nvPr/>
          </p:nvSpPr>
          <p:spPr>
            <a:xfrm>
              <a:off x="5474316" y="3356216"/>
              <a:ext cx="325730" cy="415499"/>
            </a:xfrm>
            <a:prstGeom prst="rect">
              <a:avLst/>
            </a:prstGeom>
            <a:noFill/>
          </p:spPr>
          <p:txBody>
            <a:bodyPr wrap="none" rtlCol="0" anchor="ctr" anchorCtr="0">
              <a:spAutoFit/>
            </a:bodyPr>
            <a:lstStyle/>
            <a:p>
              <a:pPr algn="ctr"/>
              <a:r>
                <a:rPr lang="en-US" sz="1000" dirty="0" smtClean="0">
                  <a:latin typeface="+mj-lt"/>
                </a:rPr>
                <a:t>36</a:t>
              </a:r>
            </a:p>
            <a:p>
              <a:pPr algn="ctr"/>
              <a:r>
                <a:rPr lang="en-US" sz="1000" dirty="0" smtClean="0">
                  <a:latin typeface="+mj-lt"/>
                </a:rPr>
                <a:t>16</a:t>
              </a:r>
            </a:p>
            <a:p>
              <a:pPr algn="ctr"/>
              <a:r>
                <a:rPr lang="en-US" sz="1000" dirty="0" smtClean="0">
                  <a:latin typeface="+mj-lt"/>
                </a:rPr>
                <a:t>52</a:t>
              </a:r>
              <a:endParaRPr lang="en-US" sz="1000" dirty="0">
                <a:latin typeface="+mj-lt"/>
              </a:endParaRPr>
            </a:p>
          </p:txBody>
        </p:sp>
        <p:sp>
          <p:nvSpPr>
            <p:cNvPr id="205" name="Rectangle 1"/>
            <p:cNvSpPr>
              <a:spLocks noChangeArrowheads="1"/>
            </p:cNvSpPr>
            <p:nvPr/>
          </p:nvSpPr>
          <p:spPr bwMode="auto">
            <a:xfrm>
              <a:off x="4739960" y="3155321"/>
              <a:ext cx="864414" cy="16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514350" eaLnBrk="0" hangingPunct="0"/>
              <a:r>
                <a:rPr lang="en-US" altLang="en-US" sz="1000" b="1" dirty="0" smtClean="0">
                  <a:latin typeface="+mj-lt"/>
                  <a:ea typeface="Calibri" panose="020F0502020204030204" pitchFamily="34" charset="0"/>
                  <a:cs typeface="Times New Roman" panose="02020603050405020304" pitchFamily="18" charset="0"/>
                </a:rPr>
                <a:t>No. at </a:t>
              </a:r>
              <a:r>
                <a:rPr lang="en-US" altLang="en-US" sz="1000" b="1" dirty="0">
                  <a:latin typeface="+mj-lt"/>
                  <a:ea typeface="Calibri" panose="020F0502020204030204" pitchFamily="34" charset="0"/>
                  <a:cs typeface="Times New Roman" panose="02020603050405020304" pitchFamily="18" charset="0"/>
                </a:rPr>
                <a:t>Risk</a:t>
              </a:r>
              <a:endParaRPr lang="en-US" altLang="en-US" sz="1000" b="1" dirty="0">
                <a:latin typeface="+mj-lt"/>
              </a:endParaRPr>
            </a:p>
          </p:txBody>
        </p:sp>
        <p:sp>
          <p:nvSpPr>
            <p:cNvPr id="206" name="TextBox 205"/>
            <p:cNvSpPr txBox="1"/>
            <p:nvPr/>
          </p:nvSpPr>
          <p:spPr>
            <a:xfrm>
              <a:off x="6066844" y="2918464"/>
              <a:ext cx="105105" cy="184666"/>
            </a:xfrm>
            <a:prstGeom prst="rect">
              <a:avLst/>
            </a:prstGeom>
            <a:noFill/>
          </p:spPr>
          <p:txBody>
            <a:bodyPr wrap="square" rtlCol="0">
              <a:spAutoFit/>
            </a:bodyPr>
            <a:lstStyle/>
            <a:p>
              <a:pPr algn="ctr"/>
              <a:r>
                <a:rPr lang="en-US" sz="1000" dirty="0">
                  <a:latin typeface="+mj-lt"/>
                </a:rPr>
                <a:t>3</a:t>
              </a:r>
            </a:p>
          </p:txBody>
        </p:sp>
        <p:sp>
          <p:nvSpPr>
            <p:cNvPr id="207" name="TextBox 206"/>
            <p:cNvSpPr txBox="1"/>
            <p:nvPr/>
          </p:nvSpPr>
          <p:spPr>
            <a:xfrm>
              <a:off x="5570386" y="2921777"/>
              <a:ext cx="129326" cy="184666"/>
            </a:xfrm>
            <a:prstGeom prst="rect">
              <a:avLst/>
            </a:prstGeom>
            <a:noFill/>
          </p:spPr>
          <p:txBody>
            <a:bodyPr wrap="square" rtlCol="0">
              <a:spAutoFit/>
            </a:bodyPr>
            <a:lstStyle/>
            <a:p>
              <a:pPr algn="ctr"/>
              <a:r>
                <a:rPr lang="en-US" sz="1000" dirty="0">
                  <a:latin typeface="+mj-lt"/>
                </a:rPr>
                <a:t>0</a:t>
              </a:r>
            </a:p>
          </p:txBody>
        </p:sp>
        <p:sp>
          <p:nvSpPr>
            <p:cNvPr id="208" name="TextBox 207"/>
            <p:cNvSpPr txBox="1"/>
            <p:nvPr/>
          </p:nvSpPr>
          <p:spPr>
            <a:xfrm>
              <a:off x="6547258" y="2918464"/>
              <a:ext cx="105639" cy="184666"/>
            </a:xfrm>
            <a:prstGeom prst="rect">
              <a:avLst/>
            </a:prstGeom>
            <a:noFill/>
          </p:spPr>
          <p:txBody>
            <a:bodyPr wrap="square" rtlCol="0">
              <a:spAutoFit/>
            </a:bodyPr>
            <a:lstStyle/>
            <a:p>
              <a:pPr algn="ctr"/>
              <a:r>
                <a:rPr lang="en-US" sz="1000" dirty="0">
                  <a:latin typeface="+mj-lt"/>
                </a:rPr>
                <a:t>6</a:t>
              </a:r>
            </a:p>
          </p:txBody>
        </p:sp>
        <p:sp>
          <p:nvSpPr>
            <p:cNvPr id="209" name="TextBox 208"/>
            <p:cNvSpPr txBox="1"/>
            <p:nvPr/>
          </p:nvSpPr>
          <p:spPr>
            <a:xfrm>
              <a:off x="7880200" y="2913966"/>
              <a:ext cx="325730" cy="184666"/>
            </a:xfrm>
            <a:prstGeom prst="rect">
              <a:avLst/>
            </a:prstGeom>
            <a:noFill/>
          </p:spPr>
          <p:txBody>
            <a:bodyPr wrap="none" rtlCol="0">
              <a:spAutoFit/>
            </a:bodyPr>
            <a:lstStyle/>
            <a:p>
              <a:pPr algn="ctr"/>
              <a:r>
                <a:rPr lang="en-US" sz="1000" dirty="0">
                  <a:latin typeface="+mj-lt"/>
                </a:rPr>
                <a:t>15</a:t>
              </a:r>
            </a:p>
          </p:txBody>
        </p:sp>
        <p:sp>
          <p:nvSpPr>
            <p:cNvPr id="210" name="TextBox 209"/>
            <p:cNvSpPr txBox="1"/>
            <p:nvPr/>
          </p:nvSpPr>
          <p:spPr>
            <a:xfrm>
              <a:off x="7399629" y="2921776"/>
              <a:ext cx="325730" cy="184666"/>
            </a:xfrm>
            <a:prstGeom prst="rect">
              <a:avLst/>
            </a:prstGeom>
            <a:noFill/>
          </p:spPr>
          <p:txBody>
            <a:bodyPr wrap="none" rtlCol="0">
              <a:spAutoFit/>
            </a:bodyPr>
            <a:lstStyle/>
            <a:p>
              <a:pPr algn="ctr"/>
              <a:r>
                <a:rPr lang="en-US" sz="1000" dirty="0">
                  <a:latin typeface="+mj-lt"/>
                </a:rPr>
                <a:t>12</a:t>
              </a:r>
            </a:p>
          </p:txBody>
        </p:sp>
        <p:sp>
          <p:nvSpPr>
            <p:cNvPr id="211" name="TextBox 210"/>
            <p:cNvSpPr txBox="1"/>
            <p:nvPr/>
          </p:nvSpPr>
          <p:spPr>
            <a:xfrm>
              <a:off x="7031622" y="2918463"/>
              <a:ext cx="105639" cy="184666"/>
            </a:xfrm>
            <a:prstGeom prst="rect">
              <a:avLst/>
            </a:prstGeom>
            <a:noFill/>
          </p:spPr>
          <p:txBody>
            <a:bodyPr wrap="square" rtlCol="0">
              <a:spAutoFit/>
            </a:bodyPr>
            <a:lstStyle/>
            <a:p>
              <a:pPr algn="ctr"/>
              <a:r>
                <a:rPr lang="en-US" sz="1000" dirty="0">
                  <a:latin typeface="+mj-lt"/>
                </a:rPr>
                <a:t>9</a:t>
              </a:r>
            </a:p>
          </p:txBody>
        </p:sp>
        <p:sp>
          <p:nvSpPr>
            <p:cNvPr id="212" name="TextBox 211"/>
            <p:cNvSpPr txBox="1"/>
            <p:nvPr/>
          </p:nvSpPr>
          <p:spPr>
            <a:xfrm>
              <a:off x="5208190" y="1247195"/>
              <a:ext cx="211596" cy="184666"/>
            </a:xfrm>
            <a:prstGeom prst="rect">
              <a:avLst/>
            </a:prstGeom>
            <a:noFill/>
          </p:spPr>
          <p:txBody>
            <a:bodyPr wrap="none" lIns="0" rIns="0" rtlCol="0">
              <a:spAutoFit/>
            </a:bodyPr>
            <a:lstStyle/>
            <a:p>
              <a:pPr algn="r"/>
              <a:r>
                <a:rPr lang="en-US" sz="1000" dirty="0">
                  <a:latin typeface="+mj-lt"/>
                </a:rPr>
                <a:t>100</a:t>
              </a:r>
            </a:p>
          </p:txBody>
        </p:sp>
        <p:sp>
          <p:nvSpPr>
            <p:cNvPr id="213" name="TextBox 212"/>
            <p:cNvSpPr txBox="1"/>
            <p:nvPr/>
          </p:nvSpPr>
          <p:spPr>
            <a:xfrm>
              <a:off x="5268274" y="1538174"/>
              <a:ext cx="141064" cy="184666"/>
            </a:xfrm>
            <a:prstGeom prst="rect">
              <a:avLst/>
            </a:prstGeom>
            <a:noFill/>
          </p:spPr>
          <p:txBody>
            <a:bodyPr wrap="none" lIns="0" rIns="0" rtlCol="0">
              <a:spAutoFit/>
            </a:bodyPr>
            <a:lstStyle/>
            <a:p>
              <a:pPr algn="r"/>
              <a:r>
                <a:rPr lang="en-US" sz="1000" dirty="0">
                  <a:latin typeface="+mj-lt"/>
                </a:rPr>
                <a:t>80</a:t>
              </a:r>
            </a:p>
          </p:txBody>
        </p:sp>
        <p:sp>
          <p:nvSpPr>
            <p:cNvPr id="214" name="TextBox 213"/>
            <p:cNvSpPr txBox="1"/>
            <p:nvPr/>
          </p:nvSpPr>
          <p:spPr>
            <a:xfrm>
              <a:off x="5268274" y="1827449"/>
              <a:ext cx="141064" cy="184666"/>
            </a:xfrm>
            <a:prstGeom prst="rect">
              <a:avLst/>
            </a:prstGeom>
            <a:noFill/>
          </p:spPr>
          <p:txBody>
            <a:bodyPr wrap="none" lIns="0" rIns="0" rtlCol="0">
              <a:spAutoFit/>
            </a:bodyPr>
            <a:lstStyle/>
            <a:p>
              <a:pPr algn="r"/>
              <a:r>
                <a:rPr lang="en-US" sz="1000" dirty="0">
                  <a:latin typeface="+mj-lt"/>
                </a:rPr>
                <a:t>60</a:t>
              </a:r>
            </a:p>
          </p:txBody>
        </p:sp>
        <p:sp>
          <p:nvSpPr>
            <p:cNvPr id="215" name="TextBox 214"/>
            <p:cNvSpPr txBox="1"/>
            <p:nvPr/>
          </p:nvSpPr>
          <p:spPr>
            <a:xfrm>
              <a:off x="5165364" y="2115347"/>
              <a:ext cx="254878" cy="184666"/>
            </a:xfrm>
            <a:prstGeom prst="rect">
              <a:avLst/>
            </a:prstGeom>
            <a:noFill/>
          </p:spPr>
          <p:txBody>
            <a:bodyPr wrap="square" lIns="0" rIns="0" rtlCol="0">
              <a:spAutoFit/>
            </a:bodyPr>
            <a:lstStyle/>
            <a:p>
              <a:pPr algn="r"/>
              <a:r>
                <a:rPr lang="en-US" sz="1000" dirty="0">
                  <a:latin typeface="+mj-lt"/>
                </a:rPr>
                <a:t>40</a:t>
              </a:r>
            </a:p>
          </p:txBody>
        </p:sp>
        <p:sp>
          <p:nvSpPr>
            <p:cNvPr id="216" name="TextBox 215"/>
            <p:cNvSpPr txBox="1"/>
            <p:nvPr/>
          </p:nvSpPr>
          <p:spPr>
            <a:xfrm>
              <a:off x="5268274" y="2406654"/>
              <a:ext cx="141064" cy="184666"/>
            </a:xfrm>
            <a:prstGeom prst="rect">
              <a:avLst/>
            </a:prstGeom>
            <a:noFill/>
          </p:spPr>
          <p:txBody>
            <a:bodyPr wrap="none" lIns="0" rIns="0" rtlCol="0">
              <a:spAutoFit/>
            </a:bodyPr>
            <a:lstStyle/>
            <a:p>
              <a:pPr algn="r"/>
              <a:r>
                <a:rPr lang="en-US" sz="1000" dirty="0">
                  <a:latin typeface="+mj-lt"/>
                </a:rPr>
                <a:t>20</a:t>
              </a:r>
            </a:p>
          </p:txBody>
        </p:sp>
        <p:sp>
          <p:nvSpPr>
            <p:cNvPr id="217" name="TextBox 216"/>
            <p:cNvSpPr txBox="1"/>
            <p:nvPr/>
          </p:nvSpPr>
          <p:spPr>
            <a:xfrm>
              <a:off x="5345859" y="2703945"/>
              <a:ext cx="70532" cy="184666"/>
            </a:xfrm>
            <a:prstGeom prst="rect">
              <a:avLst/>
            </a:prstGeom>
            <a:noFill/>
          </p:spPr>
          <p:txBody>
            <a:bodyPr wrap="none" lIns="0" rIns="0" rtlCol="0">
              <a:spAutoFit/>
            </a:bodyPr>
            <a:lstStyle/>
            <a:p>
              <a:pPr algn="r"/>
              <a:r>
                <a:rPr lang="en-US" sz="1000" dirty="0">
                  <a:latin typeface="+mj-lt"/>
                </a:rPr>
                <a:t>0</a:t>
              </a:r>
            </a:p>
          </p:txBody>
        </p:sp>
        <p:sp>
          <p:nvSpPr>
            <p:cNvPr id="218" name="TextBox 217"/>
            <p:cNvSpPr txBox="1"/>
            <p:nvPr/>
          </p:nvSpPr>
          <p:spPr>
            <a:xfrm rot="16200000">
              <a:off x="4633655" y="1928856"/>
              <a:ext cx="940154" cy="246221"/>
            </a:xfrm>
            <a:prstGeom prst="rect">
              <a:avLst/>
            </a:prstGeom>
            <a:noFill/>
          </p:spPr>
          <p:txBody>
            <a:bodyPr wrap="square" rtlCol="0" anchor="ctr">
              <a:spAutoFit/>
            </a:bodyPr>
            <a:lstStyle/>
            <a:p>
              <a:pPr algn="ctr"/>
              <a:r>
                <a:rPr lang="en-US" sz="1000" b="1" dirty="0">
                  <a:latin typeface="+mj-lt"/>
                </a:rPr>
                <a:t>Survival, %</a:t>
              </a:r>
            </a:p>
          </p:txBody>
        </p:sp>
        <p:pic>
          <p:nvPicPr>
            <p:cNvPr id="219" name="Picture 218"/>
            <p:cNvPicPr>
              <a:picLocks noChangeAspect="1"/>
            </p:cNvPicPr>
            <p:nvPr/>
          </p:nvPicPr>
          <p:blipFill rotWithShape="1">
            <a:blip r:embed="rId3"/>
            <a:srcRect l="11360" t="78453" r="3956" b="18895"/>
            <a:stretch/>
          </p:blipFill>
          <p:spPr>
            <a:xfrm>
              <a:off x="5468639" y="2897716"/>
              <a:ext cx="2667235" cy="70972"/>
            </a:xfrm>
            <a:prstGeom prst="rect">
              <a:avLst/>
            </a:prstGeom>
          </p:spPr>
        </p:pic>
        <p:sp>
          <p:nvSpPr>
            <p:cNvPr id="220" name="TextBox 219"/>
            <p:cNvSpPr txBox="1"/>
            <p:nvPr/>
          </p:nvSpPr>
          <p:spPr>
            <a:xfrm>
              <a:off x="6532100" y="1693980"/>
              <a:ext cx="1912299" cy="184666"/>
            </a:xfrm>
            <a:prstGeom prst="rect">
              <a:avLst/>
            </a:prstGeom>
            <a:noFill/>
          </p:spPr>
          <p:txBody>
            <a:bodyPr wrap="square" rtlCol="0" anchor="ctr" anchorCtr="0">
              <a:spAutoFit/>
            </a:bodyPr>
            <a:lstStyle/>
            <a:p>
              <a:r>
                <a:rPr lang="en-US" sz="1000" b="1" dirty="0">
                  <a:solidFill>
                    <a:schemeClr val="accent4"/>
                  </a:solidFill>
                  <a:latin typeface="+mj-lt"/>
                </a:rPr>
                <a:t>CR: NR (95% CI, </a:t>
              </a:r>
              <a:r>
                <a:rPr lang="en-US" sz="1000" b="1" dirty="0" smtClean="0">
                  <a:solidFill>
                    <a:schemeClr val="accent4"/>
                  </a:solidFill>
                  <a:latin typeface="+mj-lt"/>
                </a:rPr>
                <a:t>5.0-NR</a:t>
              </a:r>
              <a:r>
                <a:rPr lang="en-US" sz="1000" b="1" dirty="0">
                  <a:solidFill>
                    <a:schemeClr val="accent4"/>
                  </a:solidFill>
                  <a:latin typeface="+mj-lt"/>
                </a:rPr>
                <a:t>) </a:t>
              </a:r>
            </a:p>
          </p:txBody>
        </p:sp>
        <p:sp>
          <p:nvSpPr>
            <p:cNvPr id="221" name="TextBox 220"/>
            <p:cNvSpPr txBox="1"/>
            <p:nvPr/>
          </p:nvSpPr>
          <p:spPr>
            <a:xfrm>
              <a:off x="6403100" y="2650316"/>
              <a:ext cx="2347231" cy="184666"/>
            </a:xfrm>
            <a:prstGeom prst="rect">
              <a:avLst/>
            </a:prstGeom>
            <a:noFill/>
          </p:spPr>
          <p:txBody>
            <a:bodyPr wrap="square" rtlCol="0" anchor="ctr" anchorCtr="0">
              <a:spAutoFit/>
            </a:bodyPr>
            <a:lstStyle/>
            <a:p>
              <a:r>
                <a:rPr lang="en-US" sz="1000" b="1" dirty="0">
                  <a:solidFill>
                    <a:schemeClr val="accent3"/>
                  </a:solidFill>
                  <a:latin typeface="+mj-lt"/>
                </a:rPr>
                <a:t>PR: 2.1 </a:t>
              </a:r>
              <a:r>
                <a:rPr lang="en-US" sz="1000" b="1" dirty="0" smtClean="0">
                  <a:solidFill>
                    <a:schemeClr val="accent3"/>
                  </a:solidFill>
                  <a:latin typeface="+mj-lt"/>
                </a:rPr>
                <a:t>months </a:t>
              </a:r>
              <a:r>
                <a:rPr lang="en-US" sz="1000" b="1" dirty="0">
                  <a:solidFill>
                    <a:schemeClr val="accent3"/>
                  </a:solidFill>
                  <a:latin typeface="+mj-lt"/>
                </a:rPr>
                <a:t>(95% CI, </a:t>
              </a:r>
              <a:r>
                <a:rPr lang="en-US" sz="1000" b="1" dirty="0" smtClean="0">
                  <a:solidFill>
                    <a:schemeClr val="accent3"/>
                  </a:solidFill>
                  <a:latin typeface="+mj-lt"/>
                </a:rPr>
                <a:t>1.0-5.0)</a:t>
              </a:r>
              <a:endParaRPr lang="en-US" sz="1000" b="1" dirty="0">
                <a:solidFill>
                  <a:schemeClr val="accent3"/>
                </a:solidFill>
                <a:latin typeface="+mj-lt"/>
              </a:endParaRPr>
            </a:p>
          </p:txBody>
        </p:sp>
        <p:sp>
          <p:nvSpPr>
            <p:cNvPr id="222" name="TextBox 221"/>
            <p:cNvSpPr txBox="1"/>
            <p:nvPr/>
          </p:nvSpPr>
          <p:spPr>
            <a:xfrm>
              <a:off x="6532100" y="2219504"/>
              <a:ext cx="2324663" cy="184666"/>
            </a:xfrm>
            <a:prstGeom prst="rect">
              <a:avLst/>
            </a:prstGeom>
            <a:noFill/>
          </p:spPr>
          <p:txBody>
            <a:bodyPr wrap="square" rtlCol="0" anchor="ctr" anchorCtr="0">
              <a:spAutoFit/>
            </a:bodyPr>
            <a:lstStyle/>
            <a:p>
              <a:r>
                <a:rPr lang="en-US" sz="1000" b="1" dirty="0">
                  <a:solidFill>
                    <a:schemeClr val="accent5"/>
                  </a:solidFill>
                  <a:latin typeface="+mj-lt"/>
                </a:rPr>
                <a:t>All: 9.2 </a:t>
              </a:r>
              <a:r>
                <a:rPr lang="en-US" sz="1000" b="1" dirty="0" smtClean="0">
                  <a:solidFill>
                    <a:schemeClr val="accent5"/>
                  </a:solidFill>
                  <a:latin typeface="+mj-lt"/>
                </a:rPr>
                <a:t>months </a:t>
              </a:r>
              <a:r>
                <a:rPr lang="en-US" sz="1000" b="1" dirty="0">
                  <a:solidFill>
                    <a:schemeClr val="accent5"/>
                  </a:solidFill>
                  <a:latin typeface="+mj-lt"/>
                </a:rPr>
                <a:t>(95% CI, </a:t>
              </a:r>
              <a:r>
                <a:rPr lang="en-US" sz="1000" b="1" dirty="0" smtClean="0">
                  <a:solidFill>
                    <a:schemeClr val="accent5"/>
                  </a:solidFill>
                  <a:latin typeface="+mj-lt"/>
                </a:rPr>
                <a:t>3.7-NR</a:t>
              </a:r>
              <a:r>
                <a:rPr lang="en-US" sz="1000" b="1" dirty="0">
                  <a:solidFill>
                    <a:schemeClr val="accent5"/>
                  </a:solidFill>
                  <a:latin typeface="+mj-lt"/>
                </a:rPr>
                <a:t>)</a:t>
              </a:r>
            </a:p>
          </p:txBody>
        </p:sp>
        <p:cxnSp>
          <p:nvCxnSpPr>
            <p:cNvPr id="223" name="Straight Connector 222"/>
            <p:cNvCxnSpPr/>
            <p:nvPr/>
          </p:nvCxnSpPr>
          <p:spPr>
            <a:xfrm flipH="1">
              <a:off x="5515876" y="1337895"/>
              <a:ext cx="0" cy="1571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flipV="1">
              <a:off x="5514402" y="2905867"/>
              <a:ext cx="26333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5644013" y="2905125"/>
              <a:ext cx="0" cy="59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6123878" y="2901664"/>
              <a:ext cx="0" cy="59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V="1">
              <a:off x="6604559" y="2901856"/>
              <a:ext cx="0" cy="59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7084441" y="2909136"/>
              <a:ext cx="0" cy="59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7562494" y="2909136"/>
              <a:ext cx="0" cy="59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V="1">
              <a:off x="8043065" y="2909136"/>
              <a:ext cx="0" cy="59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5446977" y="2842396"/>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5446977" y="2545618"/>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5449616" y="2256311"/>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5442510" y="1963653"/>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5446521" y="1670880"/>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5645918" y="1354983"/>
              <a:ext cx="0" cy="47625"/>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5628473" y="1379748"/>
              <a:ext cx="4602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5921843" y="1516574"/>
              <a:ext cx="46020"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5908508" y="1448299"/>
              <a:ext cx="0" cy="3871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5967863" y="1540079"/>
              <a:ext cx="0" cy="3871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V="1">
              <a:off x="5977388" y="1539746"/>
              <a:ext cx="0" cy="3871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V="1">
              <a:off x="6346958" y="1651523"/>
              <a:ext cx="0" cy="3871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6356729" y="1652220"/>
              <a:ext cx="0" cy="3871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6413879" y="1657236"/>
              <a:ext cx="0" cy="3871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H="1">
              <a:off x="6415784" y="1741674"/>
              <a:ext cx="34179"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6434778" y="1713563"/>
              <a:ext cx="1" cy="4479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6449963" y="1782657"/>
              <a:ext cx="1" cy="4479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a:off x="6436371" y="1810768"/>
              <a:ext cx="34982"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6857376" y="1865385"/>
              <a:ext cx="0" cy="4762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897381" y="1865385"/>
              <a:ext cx="0" cy="4762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6906218" y="1865385"/>
              <a:ext cx="0" cy="4762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6915743" y="1865385"/>
              <a:ext cx="0" cy="4762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6939291" y="1865385"/>
              <a:ext cx="0" cy="4762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7270761" y="2000779"/>
              <a:ext cx="0" cy="4762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393000" y="2000779"/>
              <a:ext cx="0" cy="4762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7421575" y="2000779"/>
              <a:ext cx="0" cy="4762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450150" y="2000779"/>
              <a:ext cx="0" cy="4762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486345" y="2000779"/>
              <a:ext cx="0" cy="4762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8084515" y="2000779"/>
              <a:ext cx="0" cy="4762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H="1">
              <a:off x="8047992" y="2024214"/>
              <a:ext cx="62368"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1" name="Freeform 260"/>
            <p:cNvSpPr/>
            <p:nvPr/>
          </p:nvSpPr>
          <p:spPr>
            <a:xfrm>
              <a:off x="5642624" y="1379340"/>
              <a:ext cx="794658" cy="1445079"/>
            </a:xfrm>
            <a:custGeom>
              <a:avLst/>
              <a:gdLst>
                <a:gd name="connsiteX0" fmla="*/ 0 w 794658"/>
                <a:gd name="connsiteY0" fmla="*/ 0 h 1445079"/>
                <a:gd name="connsiteX1" fmla="*/ 119743 w 794658"/>
                <a:gd name="connsiteY1" fmla="*/ 2722 h 1445079"/>
                <a:gd name="connsiteX2" fmla="*/ 119743 w 794658"/>
                <a:gd name="connsiteY2" fmla="*/ 108857 h 1445079"/>
                <a:gd name="connsiteX3" fmla="*/ 149679 w 794658"/>
                <a:gd name="connsiteY3" fmla="*/ 108857 h 1445079"/>
                <a:gd name="connsiteX4" fmla="*/ 146958 w 794658"/>
                <a:gd name="connsiteY4" fmla="*/ 217715 h 1445079"/>
                <a:gd name="connsiteX5" fmla="*/ 163286 w 794658"/>
                <a:gd name="connsiteY5" fmla="*/ 223157 h 1445079"/>
                <a:gd name="connsiteX6" fmla="*/ 160565 w 794658"/>
                <a:gd name="connsiteY6" fmla="*/ 340179 h 1445079"/>
                <a:gd name="connsiteX7" fmla="*/ 195943 w 794658"/>
                <a:gd name="connsiteY7" fmla="*/ 340179 h 1445079"/>
                <a:gd name="connsiteX8" fmla="*/ 195943 w 794658"/>
                <a:gd name="connsiteY8" fmla="*/ 462643 h 1445079"/>
                <a:gd name="connsiteX9" fmla="*/ 334736 w 794658"/>
                <a:gd name="connsiteY9" fmla="*/ 465365 h 1445079"/>
                <a:gd name="connsiteX10" fmla="*/ 329293 w 794658"/>
                <a:gd name="connsiteY10" fmla="*/ 753836 h 1445079"/>
                <a:gd name="connsiteX11" fmla="*/ 345622 w 794658"/>
                <a:gd name="connsiteY11" fmla="*/ 753836 h 1445079"/>
                <a:gd name="connsiteX12" fmla="*/ 345622 w 794658"/>
                <a:gd name="connsiteY12" fmla="*/ 895350 h 1445079"/>
                <a:gd name="connsiteX13" fmla="*/ 451758 w 794658"/>
                <a:gd name="connsiteY13" fmla="*/ 895350 h 1445079"/>
                <a:gd name="connsiteX14" fmla="*/ 451758 w 794658"/>
                <a:gd name="connsiteY14" fmla="*/ 1074965 h 1445079"/>
                <a:gd name="connsiteX15" fmla="*/ 791936 w 794658"/>
                <a:gd name="connsiteY15" fmla="*/ 1072243 h 1445079"/>
                <a:gd name="connsiteX16" fmla="*/ 794658 w 794658"/>
                <a:gd name="connsiteY16" fmla="*/ 1445079 h 1445079"/>
                <a:gd name="connsiteX17" fmla="*/ 794658 w 794658"/>
                <a:gd name="connsiteY17" fmla="*/ 1445079 h 144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4658" h="1445079">
                  <a:moveTo>
                    <a:pt x="0" y="0"/>
                  </a:moveTo>
                  <a:lnTo>
                    <a:pt x="119743" y="2722"/>
                  </a:lnTo>
                  <a:lnTo>
                    <a:pt x="119743" y="108857"/>
                  </a:lnTo>
                  <a:lnTo>
                    <a:pt x="149679" y="108857"/>
                  </a:lnTo>
                  <a:lnTo>
                    <a:pt x="146958" y="217715"/>
                  </a:lnTo>
                  <a:lnTo>
                    <a:pt x="163286" y="223157"/>
                  </a:lnTo>
                  <a:lnTo>
                    <a:pt x="160565" y="340179"/>
                  </a:lnTo>
                  <a:lnTo>
                    <a:pt x="195943" y="340179"/>
                  </a:lnTo>
                  <a:lnTo>
                    <a:pt x="195943" y="462643"/>
                  </a:lnTo>
                  <a:lnTo>
                    <a:pt x="334736" y="465365"/>
                  </a:lnTo>
                  <a:lnTo>
                    <a:pt x="329293" y="753836"/>
                  </a:lnTo>
                  <a:lnTo>
                    <a:pt x="345622" y="753836"/>
                  </a:lnTo>
                  <a:lnTo>
                    <a:pt x="345622" y="895350"/>
                  </a:lnTo>
                  <a:lnTo>
                    <a:pt x="451758" y="895350"/>
                  </a:lnTo>
                  <a:lnTo>
                    <a:pt x="451758" y="1074965"/>
                  </a:lnTo>
                  <a:lnTo>
                    <a:pt x="791936" y="1072243"/>
                  </a:lnTo>
                  <a:cubicBezTo>
                    <a:pt x="792843" y="1196522"/>
                    <a:pt x="793751" y="1320800"/>
                    <a:pt x="794658" y="1445079"/>
                  </a:cubicBezTo>
                  <a:lnTo>
                    <a:pt x="794658" y="1445079"/>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5643713" y="1376891"/>
              <a:ext cx="1468755" cy="643890"/>
            </a:xfrm>
            <a:custGeom>
              <a:avLst/>
              <a:gdLst>
                <a:gd name="connsiteX0" fmla="*/ 0 w 1468755"/>
                <a:gd name="connsiteY0" fmla="*/ 0 h 643890"/>
                <a:gd name="connsiteX1" fmla="*/ 0 w 1468755"/>
                <a:gd name="connsiteY1" fmla="*/ 0 h 643890"/>
                <a:gd name="connsiteX2" fmla="*/ 72390 w 1468755"/>
                <a:gd name="connsiteY2" fmla="*/ 0 h 643890"/>
                <a:gd name="connsiteX3" fmla="*/ 72390 w 1468755"/>
                <a:gd name="connsiteY3" fmla="*/ 40005 h 643890"/>
                <a:gd name="connsiteX4" fmla="*/ 140970 w 1468755"/>
                <a:gd name="connsiteY4" fmla="*/ 40005 h 643890"/>
                <a:gd name="connsiteX5" fmla="*/ 140970 w 1468755"/>
                <a:gd name="connsiteY5" fmla="*/ 95250 h 643890"/>
                <a:gd name="connsiteX6" fmla="*/ 300990 w 1468755"/>
                <a:gd name="connsiteY6" fmla="*/ 95250 h 643890"/>
                <a:gd name="connsiteX7" fmla="*/ 300990 w 1468755"/>
                <a:gd name="connsiteY7" fmla="*/ 144780 h 643890"/>
                <a:gd name="connsiteX8" fmla="*/ 300990 w 1468755"/>
                <a:gd name="connsiteY8" fmla="*/ 186690 h 643890"/>
                <a:gd name="connsiteX9" fmla="*/ 371475 w 1468755"/>
                <a:gd name="connsiteY9" fmla="*/ 186690 h 643890"/>
                <a:gd name="connsiteX10" fmla="*/ 371475 w 1468755"/>
                <a:gd name="connsiteY10" fmla="*/ 243840 h 643890"/>
                <a:gd name="connsiteX11" fmla="*/ 600075 w 1468755"/>
                <a:gd name="connsiteY11" fmla="*/ 245745 h 643890"/>
                <a:gd name="connsiteX12" fmla="*/ 600075 w 1468755"/>
                <a:gd name="connsiteY12" fmla="*/ 289560 h 643890"/>
                <a:gd name="connsiteX13" fmla="*/ 790575 w 1468755"/>
                <a:gd name="connsiteY13" fmla="*/ 293370 h 643890"/>
                <a:gd name="connsiteX14" fmla="*/ 790575 w 1468755"/>
                <a:gd name="connsiteY14" fmla="*/ 363855 h 643890"/>
                <a:gd name="connsiteX15" fmla="*/ 803910 w 1468755"/>
                <a:gd name="connsiteY15" fmla="*/ 360045 h 643890"/>
                <a:gd name="connsiteX16" fmla="*/ 803910 w 1468755"/>
                <a:gd name="connsiteY16" fmla="*/ 434340 h 643890"/>
                <a:gd name="connsiteX17" fmla="*/ 851535 w 1468755"/>
                <a:gd name="connsiteY17" fmla="*/ 434340 h 643890"/>
                <a:gd name="connsiteX18" fmla="*/ 851535 w 1468755"/>
                <a:gd name="connsiteY18" fmla="*/ 506730 h 643890"/>
                <a:gd name="connsiteX19" fmla="*/ 1468755 w 1468755"/>
                <a:gd name="connsiteY19" fmla="*/ 514350 h 643890"/>
                <a:gd name="connsiteX20" fmla="*/ 1468755 w 1468755"/>
                <a:gd name="connsiteY20" fmla="*/ 643890 h 643890"/>
                <a:gd name="connsiteX21" fmla="*/ 1466850 w 1468755"/>
                <a:gd name="connsiteY21" fmla="*/ 641985 h 643890"/>
                <a:gd name="connsiteX22" fmla="*/ 1466850 w 1468755"/>
                <a:gd name="connsiteY22" fmla="*/ 641985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8755" h="643890">
                  <a:moveTo>
                    <a:pt x="0" y="0"/>
                  </a:moveTo>
                  <a:lnTo>
                    <a:pt x="0" y="0"/>
                  </a:lnTo>
                  <a:lnTo>
                    <a:pt x="72390" y="0"/>
                  </a:lnTo>
                  <a:lnTo>
                    <a:pt x="72390" y="40005"/>
                  </a:lnTo>
                  <a:lnTo>
                    <a:pt x="140970" y="40005"/>
                  </a:lnTo>
                  <a:lnTo>
                    <a:pt x="140970" y="95250"/>
                  </a:lnTo>
                  <a:lnTo>
                    <a:pt x="300990" y="95250"/>
                  </a:lnTo>
                  <a:lnTo>
                    <a:pt x="300990" y="144780"/>
                  </a:lnTo>
                  <a:lnTo>
                    <a:pt x="300990" y="186690"/>
                  </a:lnTo>
                  <a:lnTo>
                    <a:pt x="371475" y="186690"/>
                  </a:lnTo>
                  <a:lnTo>
                    <a:pt x="371475" y="243840"/>
                  </a:lnTo>
                  <a:lnTo>
                    <a:pt x="600075" y="245745"/>
                  </a:lnTo>
                  <a:lnTo>
                    <a:pt x="600075" y="289560"/>
                  </a:lnTo>
                  <a:lnTo>
                    <a:pt x="790575" y="293370"/>
                  </a:lnTo>
                  <a:lnTo>
                    <a:pt x="790575" y="363855"/>
                  </a:lnTo>
                  <a:lnTo>
                    <a:pt x="803910" y="360045"/>
                  </a:lnTo>
                  <a:lnTo>
                    <a:pt x="803910" y="434340"/>
                  </a:lnTo>
                  <a:lnTo>
                    <a:pt x="851535" y="434340"/>
                  </a:lnTo>
                  <a:lnTo>
                    <a:pt x="851535" y="506730"/>
                  </a:lnTo>
                  <a:lnTo>
                    <a:pt x="1468755" y="514350"/>
                  </a:lnTo>
                  <a:lnTo>
                    <a:pt x="1468755" y="643890"/>
                  </a:lnTo>
                  <a:lnTo>
                    <a:pt x="1466850" y="641985"/>
                  </a:lnTo>
                  <a:lnTo>
                    <a:pt x="1466850" y="641985"/>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7112469" y="2022687"/>
              <a:ext cx="982980" cy="0"/>
            </a:xfrm>
            <a:custGeom>
              <a:avLst/>
              <a:gdLst>
                <a:gd name="connsiteX0" fmla="*/ 0 w 977265"/>
                <a:gd name="connsiteY0" fmla="*/ 1905 h 1905"/>
                <a:gd name="connsiteX1" fmla="*/ 977265 w 977265"/>
                <a:gd name="connsiteY1" fmla="*/ 0 h 1905"/>
                <a:gd name="connsiteX2" fmla="*/ 977265 w 977265"/>
                <a:gd name="connsiteY2" fmla="*/ 0 h 1905"/>
              </a:gdLst>
              <a:ahLst/>
              <a:cxnLst>
                <a:cxn ang="0">
                  <a:pos x="connsiteX0" y="connsiteY0"/>
                </a:cxn>
                <a:cxn ang="0">
                  <a:pos x="connsiteX1" y="connsiteY1"/>
                </a:cxn>
                <a:cxn ang="0">
                  <a:pos x="connsiteX2" y="connsiteY2"/>
                </a:cxn>
              </a:cxnLst>
              <a:rect l="l" t="t" r="r" b="b"/>
              <a:pathLst>
                <a:path w="977265" h="1905">
                  <a:moveTo>
                    <a:pt x="0" y="1905"/>
                  </a:moveTo>
                  <a:lnTo>
                    <a:pt x="977265" y="0"/>
                  </a:lnTo>
                  <a:lnTo>
                    <a:pt x="977265" y="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4" name="Straight Connector 263"/>
            <p:cNvCxnSpPr/>
            <p:nvPr/>
          </p:nvCxnSpPr>
          <p:spPr>
            <a:xfrm>
              <a:off x="5825528" y="1692411"/>
              <a:ext cx="0" cy="47625"/>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909903" y="1817601"/>
              <a:ext cx="0" cy="47625"/>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5987219" y="2242962"/>
              <a:ext cx="0" cy="47625"/>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H="1">
              <a:off x="5958944" y="2276463"/>
              <a:ext cx="7015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6417704" y="2432521"/>
              <a:ext cx="0" cy="36576"/>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69" name="Freeform 268"/>
            <p:cNvSpPr/>
            <p:nvPr/>
          </p:nvSpPr>
          <p:spPr>
            <a:xfrm>
              <a:off x="5637182" y="1384782"/>
              <a:ext cx="2449285" cy="827315"/>
            </a:xfrm>
            <a:custGeom>
              <a:avLst/>
              <a:gdLst>
                <a:gd name="connsiteX0" fmla="*/ 0 w 2449285"/>
                <a:gd name="connsiteY0" fmla="*/ 0 h 827315"/>
                <a:gd name="connsiteX1" fmla="*/ 87085 w 2449285"/>
                <a:gd name="connsiteY1" fmla="*/ 0 h 827315"/>
                <a:gd name="connsiteX2" fmla="*/ 87085 w 2449285"/>
                <a:gd name="connsiteY2" fmla="*/ 40822 h 827315"/>
                <a:gd name="connsiteX3" fmla="*/ 125185 w 2449285"/>
                <a:gd name="connsiteY3" fmla="*/ 40822 h 827315"/>
                <a:gd name="connsiteX4" fmla="*/ 125185 w 2449285"/>
                <a:gd name="connsiteY4" fmla="*/ 70757 h 827315"/>
                <a:gd name="connsiteX5" fmla="*/ 146957 w 2449285"/>
                <a:gd name="connsiteY5" fmla="*/ 70757 h 827315"/>
                <a:gd name="connsiteX6" fmla="*/ 146957 w 2449285"/>
                <a:gd name="connsiteY6" fmla="*/ 127907 h 827315"/>
                <a:gd name="connsiteX7" fmla="*/ 168728 w 2449285"/>
                <a:gd name="connsiteY7" fmla="*/ 127907 h 827315"/>
                <a:gd name="connsiteX8" fmla="*/ 168728 w 2449285"/>
                <a:gd name="connsiteY8" fmla="*/ 160565 h 827315"/>
                <a:gd name="connsiteX9" fmla="*/ 198664 w 2449285"/>
                <a:gd name="connsiteY9" fmla="*/ 160565 h 827315"/>
                <a:gd name="connsiteX10" fmla="*/ 198664 w 2449285"/>
                <a:gd name="connsiteY10" fmla="*/ 185057 h 827315"/>
                <a:gd name="connsiteX11" fmla="*/ 302078 w 2449285"/>
                <a:gd name="connsiteY11" fmla="*/ 185057 h 827315"/>
                <a:gd name="connsiteX12" fmla="*/ 302078 w 2449285"/>
                <a:gd name="connsiteY12" fmla="*/ 228600 h 827315"/>
                <a:gd name="connsiteX13" fmla="*/ 312964 w 2449285"/>
                <a:gd name="connsiteY13" fmla="*/ 228600 h 827315"/>
                <a:gd name="connsiteX14" fmla="*/ 312964 w 2449285"/>
                <a:gd name="connsiteY14" fmla="*/ 263979 h 827315"/>
                <a:gd name="connsiteX15" fmla="*/ 334735 w 2449285"/>
                <a:gd name="connsiteY15" fmla="*/ 263979 h 827315"/>
                <a:gd name="connsiteX16" fmla="*/ 334735 w 2449285"/>
                <a:gd name="connsiteY16" fmla="*/ 345622 h 827315"/>
                <a:gd name="connsiteX17" fmla="*/ 342900 w 2449285"/>
                <a:gd name="connsiteY17" fmla="*/ 345622 h 827315"/>
                <a:gd name="connsiteX18" fmla="*/ 342900 w 2449285"/>
                <a:gd name="connsiteY18" fmla="*/ 381000 h 827315"/>
                <a:gd name="connsiteX19" fmla="*/ 375557 w 2449285"/>
                <a:gd name="connsiteY19" fmla="*/ 381000 h 827315"/>
                <a:gd name="connsiteX20" fmla="*/ 375557 w 2449285"/>
                <a:gd name="connsiteY20" fmla="*/ 413657 h 827315"/>
                <a:gd name="connsiteX21" fmla="*/ 449035 w 2449285"/>
                <a:gd name="connsiteY21" fmla="*/ 413657 h 827315"/>
                <a:gd name="connsiteX22" fmla="*/ 449035 w 2449285"/>
                <a:gd name="connsiteY22" fmla="*/ 457200 h 827315"/>
                <a:gd name="connsiteX23" fmla="*/ 606878 w 2449285"/>
                <a:gd name="connsiteY23" fmla="*/ 457200 h 827315"/>
                <a:gd name="connsiteX24" fmla="*/ 606878 w 2449285"/>
                <a:gd name="connsiteY24" fmla="*/ 498022 h 827315"/>
                <a:gd name="connsiteX25" fmla="*/ 800100 w 2449285"/>
                <a:gd name="connsiteY25" fmla="*/ 498022 h 827315"/>
                <a:gd name="connsiteX26" fmla="*/ 800100 w 2449285"/>
                <a:gd name="connsiteY26" fmla="*/ 609600 h 827315"/>
                <a:gd name="connsiteX27" fmla="*/ 802821 w 2449285"/>
                <a:gd name="connsiteY27" fmla="*/ 609600 h 827315"/>
                <a:gd name="connsiteX28" fmla="*/ 802821 w 2449285"/>
                <a:gd name="connsiteY28" fmla="*/ 655865 h 827315"/>
                <a:gd name="connsiteX29" fmla="*/ 851807 w 2449285"/>
                <a:gd name="connsiteY29" fmla="*/ 655865 h 827315"/>
                <a:gd name="connsiteX30" fmla="*/ 851807 w 2449285"/>
                <a:gd name="connsiteY30" fmla="*/ 718457 h 827315"/>
                <a:gd name="connsiteX31" fmla="*/ 1472292 w 2449285"/>
                <a:gd name="connsiteY31" fmla="*/ 718457 h 827315"/>
                <a:gd name="connsiteX32" fmla="*/ 1472292 w 2449285"/>
                <a:gd name="connsiteY32" fmla="*/ 824593 h 827315"/>
                <a:gd name="connsiteX33" fmla="*/ 2449285 w 2449285"/>
                <a:gd name="connsiteY33" fmla="*/ 824593 h 827315"/>
                <a:gd name="connsiteX34" fmla="*/ 2449285 w 2449285"/>
                <a:gd name="connsiteY34" fmla="*/ 827315 h 827315"/>
                <a:gd name="connsiteX35" fmla="*/ 2449285 w 2449285"/>
                <a:gd name="connsiteY35" fmla="*/ 827315 h 8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49285" h="827315">
                  <a:moveTo>
                    <a:pt x="0" y="0"/>
                  </a:moveTo>
                  <a:lnTo>
                    <a:pt x="87085" y="0"/>
                  </a:lnTo>
                  <a:lnTo>
                    <a:pt x="87085" y="40822"/>
                  </a:lnTo>
                  <a:lnTo>
                    <a:pt x="125185" y="40822"/>
                  </a:lnTo>
                  <a:lnTo>
                    <a:pt x="125185" y="70757"/>
                  </a:lnTo>
                  <a:lnTo>
                    <a:pt x="146957" y="70757"/>
                  </a:lnTo>
                  <a:lnTo>
                    <a:pt x="146957" y="127907"/>
                  </a:lnTo>
                  <a:lnTo>
                    <a:pt x="168728" y="127907"/>
                  </a:lnTo>
                  <a:lnTo>
                    <a:pt x="168728" y="160565"/>
                  </a:lnTo>
                  <a:lnTo>
                    <a:pt x="198664" y="160565"/>
                  </a:lnTo>
                  <a:lnTo>
                    <a:pt x="198664" y="185057"/>
                  </a:lnTo>
                  <a:lnTo>
                    <a:pt x="302078" y="185057"/>
                  </a:lnTo>
                  <a:lnTo>
                    <a:pt x="302078" y="228600"/>
                  </a:lnTo>
                  <a:lnTo>
                    <a:pt x="312964" y="228600"/>
                  </a:lnTo>
                  <a:lnTo>
                    <a:pt x="312964" y="263979"/>
                  </a:lnTo>
                  <a:lnTo>
                    <a:pt x="334735" y="263979"/>
                  </a:lnTo>
                  <a:lnTo>
                    <a:pt x="334735" y="345622"/>
                  </a:lnTo>
                  <a:lnTo>
                    <a:pt x="342900" y="345622"/>
                  </a:lnTo>
                  <a:lnTo>
                    <a:pt x="342900" y="381000"/>
                  </a:lnTo>
                  <a:lnTo>
                    <a:pt x="375557" y="381000"/>
                  </a:lnTo>
                  <a:lnTo>
                    <a:pt x="375557" y="413657"/>
                  </a:lnTo>
                  <a:lnTo>
                    <a:pt x="449035" y="413657"/>
                  </a:lnTo>
                  <a:lnTo>
                    <a:pt x="449035" y="457200"/>
                  </a:lnTo>
                  <a:lnTo>
                    <a:pt x="606878" y="457200"/>
                  </a:lnTo>
                  <a:lnTo>
                    <a:pt x="606878" y="498022"/>
                  </a:lnTo>
                  <a:lnTo>
                    <a:pt x="800100" y="498022"/>
                  </a:lnTo>
                  <a:lnTo>
                    <a:pt x="800100" y="609600"/>
                  </a:lnTo>
                  <a:lnTo>
                    <a:pt x="802821" y="609600"/>
                  </a:lnTo>
                  <a:lnTo>
                    <a:pt x="802821" y="655865"/>
                  </a:lnTo>
                  <a:lnTo>
                    <a:pt x="851807" y="655865"/>
                  </a:lnTo>
                  <a:lnTo>
                    <a:pt x="851807" y="718457"/>
                  </a:lnTo>
                  <a:lnTo>
                    <a:pt x="1472292" y="718457"/>
                  </a:lnTo>
                  <a:lnTo>
                    <a:pt x="1472292" y="824593"/>
                  </a:lnTo>
                  <a:lnTo>
                    <a:pt x="2449285" y="824593"/>
                  </a:lnTo>
                  <a:lnTo>
                    <a:pt x="2449285" y="827315"/>
                  </a:lnTo>
                  <a:lnTo>
                    <a:pt x="2449285" y="827315"/>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p:nvPr/>
          </p:nvCxnSpPr>
          <p:spPr>
            <a:xfrm>
              <a:off x="5825552" y="1518291"/>
              <a:ext cx="0" cy="47625"/>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912648" y="1550967"/>
              <a:ext cx="0" cy="47625"/>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5972534" y="1616295"/>
              <a:ext cx="0" cy="47625"/>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5983442" y="1738764"/>
              <a:ext cx="0" cy="47625"/>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5918902" y="1605058"/>
              <a:ext cx="4572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5948857" y="1719364"/>
              <a:ext cx="4572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5962486" y="1766734"/>
              <a:ext cx="4572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6346958" y="1864274"/>
              <a:ext cx="0" cy="48329"/>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V="1">
              <a:off x="6354581" y="1863377"/>
              <a:ext cx="0" cy="48329"/>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6417704" y="1864466"/>
              <a:ext cx="0" cy="48329"/>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H="1" flipV="1">
              <a:off x="6411960" y="1982602"/>
              <a:ext cx="38004" cy="1"/>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flipV="1">
              <a:off x="6451400" y="2008896"/>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H="1" flipV="1">
              <a:off x="6853661" y="2079410"/>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H="1" flipV="1">
              <a:off x="6894061" y="2079410"/>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H="1" flipV="1">
              <a:off x="6904766" y="2079410"/>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flipV="1">
              <a:off x="6915071" y="2079410"/>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H="1" flipV="1">
              <a:off x="6937307" y="2079410"/>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H="1" flipV="1">
              <a:off x="7267231" y="2183167"/>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flipV="1">
              <a:off x="7390759" y="2183167"/>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H="1" flipV="1">
              <a:off x="7421575" y="2183167"/>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H="1" flipV="1">
              <a:off x="7450428" y="2183167"/>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flipV="1">
              <a:off x="7486345" y="2183167"/>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H="1" flipV="1">
              <a:off x="8083004" y="2183167"/>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8055030" y="2210504"/>
              <a:ext cx="58392"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5452783" y="1379414"/>
              <a:ext cx="64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TextBox 294"/>
            <p:cNvSpPr txBox="1"/>
            <p:nvPr/>
          </p:nvSpPr>
          <p:spPr>
            <a:xfrm>
              <a:off x="5961012" y="3353735"/>
              <a:ext cx="325730" cy="415499"/>
            </a:xfrm>
            <a:prstGeom prst="rect">
              <a:avLst/>
            </a:prstGeom>
            <a:noFill/>
          </p:spPr>
          <p:txBody>
            <a:bodyPr wrap="none" rtlCol="0" anchor="ctr" anchorCtr="0">
              <a:spAutoFit/>
            </a:bodyPr>
            <a:lstStyle/>
            <a:p>
              <a:pPr algn="ctr"/>
              <a:r>
                <a:rPr lang="en-US" sz="1000" dirty="0" smtClean="0">
                  <a:latin typeface="+mj-lt"/>
                </a:rPr>
                <a:t>22</a:t>
              </a:r>
            </a:p>
            <a:p>
              <a:pPr algn="ctr"/>
              <a:r>
                <a:rPr lang="en-US" sz="1000" dirty="0" smtClean="0">
                  <a:latin typeface="+mj-lt"/>
                </a:rPr>
                <a:t>2</a:t>
              </a:r>
            </a:p>
            <a:p>
              <a:pPr algn="ctr"/>
              <a:r>
                <a:rPr lang="en-US" sz="1000" dirty="0" smtClean="0">
                  <a:latin typeface="+mj-lt"/>
                </a:rPr>
                <a:t>24</a:t>
              </a:r>
              <a:endParaRPr lang="en-US" sz="1000" dirty="0">
                <a:latin typeface="+mj-lt"/>
              </a:endParaRPr>
            </a:p>
          </p:txBody>
        </p:sp>
        <p:sp>
          <p:nvSpPr>
            <p:cNvPr id="296" name="TextBox 295"/>
            <p:cNvSpPr txBox="1"/>
            <p:nvPr/>
          </p:nvSpPr>
          <p:spPr>
            <a:xfrm>
              <a:off x="6433103" y="3356216"/>
              <a:ext cx="325730" cy="415499"/>
            </a:xfrm>
            <a:prstGeom prst="rect">
              <a:avLst/>
            </a:prstGeom>
            <a:noFill/>
          </p:spPr>
          <p:txBody>
            <a:bodyPr wrap="none" rtlCol="0" anchor="ctr" anchorCtr="0">
              <a:spAutoFit/>
            </a:bodyPr>
            <a:lstStyle/>
            <a:p>
              <a:pPr algn="ctr"/>
              <a:r>
                <a:rPr lang="en-US" sz="1000" dirty="0" smtClean="0">
                  <a:latin typeface="+mj-lt"/>
                </a:rPr>
                <a:t>12</a:t>
              </a:r>
            </a:p>
            <a:p>
              <a:pPr algn="ctr"/>
              <a:r>
                <a:rPr lang="en-US" sz="1000" dirty="0" smtClean="0">
                  <a:latin typeface="+mj-lt"/>
                </a:rPr>
                <a:t>0</a:t>
              </a:r>
            </a:p>
            <a:p>
              <a:pPr algn="ctr"/>
              <a:r>
                <a:rPr lang="en-US" sz="1000" dirty="0" smtClean="0">
                  <a:latin typeface="+mj-lt"/>
                </a:rPr>
                <a:t>12</a:t>
              </a:r>
              <a:endParaRPr lang="en-US" sz="1000" dirty="0">
                <a:latin typeface="+mj-lt"/>
              </a:endParaRPr>
            </a:p>
          </p:txBody>
        </p:sp>
        <p:sp>
          <p:nvSpPr>
            <p:cNvPr id="297" name="TextBox 296"/>
            <p:cNvSpPr txBox="1"/>
            <p:nvPr/>
          </p:nvSpPr>
          <p:spPr>
            <a:xfrm>
              <a:off x="6958810" y="3364624"/>
              <a:ext cx="255198" cy="415499"/>
            </a:xfrm>
            <a:prstGeom prst="rect">
              <a:avLst/>
            </a:prstGeom>
            <a:noFill/>
          </p:spPr>
          <p:txBody>
            <a:bodyPr wrap="none" rtlCol="0" anchor="ctr" anchorCtr="0">
              <a:spAutoFit/>
            </a:bodyPr>
            <a:lstStyle/>
            <a:p>
              <a:pPr algn="ctr"/>
              <a:r>
                <a:rPr lang="en-US" sz="1000" dirty="0" smtClean="0">
                  <a:latin typeface="+mj-lt"/>
                </a:rPr>
                <a:t>7</a:t>
              </a:r>
            </a:p>
            <a:p>
              <a:pPr algn="ctr"/>
              <a:endParaRPr lang="en-US" sz="1000" dirty="0" smtClean="0">
                <a:latin typeface="+mj-lt"/>
              </a:endParaRPr>
            </a:p>
            <a:p>
              <a:pPr algn="ctr"/>
              <a:r>
                <a:rPr lang="en-US" sz="1000" dirty="0" smtClean="0">
                  <a:latin typeface="+mj-lt"/>
                </a:rPr>
                <a:t>7</a:t>
              </a:r>
            </a:p>
          </p:txBody>
        </p:sp>
        <p:sp>
          <p:nvSpPr>
            <p:cNvPr id="298" name="TextBox 297"/>
            <p:cNvSpPr txBox="1"/>
            <p:nvPr/>
          </p:nvSpPr>
          <p:spPr>
            <a:xfrm>
              <a:off x="7444983" y="3367592"/>
              <a:ext cx="255198" cy="415499"/>
            </a:xfrm>
            <a:prstGeom prst="rect">
              <a:avLst/>
            </a:prstGeom>
            <a:noFill/>
          </p:spPr>
          <p:txBody>
            <a:bodyPr wrap="none" rtlCol="0" anchor="ctr" anchorCtr="0">
              <a:spAutoFit/>
            </a:bodyPr>
            <a:lstStyle/>
            <a:p>
              <a:pPr algn="ctr"/>
              <a:r>
                <a:rPr lang="en-US" sz="1000" dirty="0" smtClean="0">
                  <a:latin typeface="+mj-lt"/>
                </a:rPr>
                <a:t>1</a:t>
              </a:r>
            </a:p>
            <a:p>
              <a:pPr algn="ctr"/>
              <a:endParaRPr lang="en-US" sz="1000" dirty="0" smtClean="0">
                <a:latin typeface="+mj-lt"/>
              </a:endParaRPr>
            </a:p>
            <a:p>
              <a:pPr algn="ctr"/>
              <a:r>
                <a:rPr lang="en-US" sz="1000" dirty="0" smtClean="0">
                  <a:latin typeface="+mj-lt"/>
                </a:rPr>
                <a:t>1</a:t>
              </a:r>
            </a:p>
          </p:txBody>
        </p:sp>
        <p:sp>
          <p:nvSpPr>
            <p:cNvPr id="299" name="TextBox 298"/>
            <p:cNvSpPr txBox="1"/>
            <p:nvPr/>
          </p:nvSpPr>
          <p:spPr>
            <a:xfrm>
              <a:off x="7915466" y="3365108"/>
              <a:ext cx="255198" cy="415499"/>
            </a:xfrm>
            <a:prstGeom prst="rect">
              <a:avLst/>
            </a:prstGeom>
            <a:noFill/>
          </p:spPr>
          <p:txBody>
            <a:bodyPr wrap="none" rtlCol="0" anchor="ctr" anchorCtr="0">
              <a:spAutoFit/>
            </a:bodyPr>
            <a:lstStyle/>
            <a:p>
              <a:pPr algn="ctr"/>
              <a:r>
                <a:rPr lang="en-US" sz="1000" dirty="0" smtClean="0">
                  <a:latin typeface="+mj-lt"/>
                </a:rPr>
                <a:t>1</a:t>
              </a:r>
            </a:p>
            <a:p>
              <a:pPr algn="ctr"/>
              <a:endParaRPr lang="en-US" sz="1000" dirty="0" smtClean="0">
                <a:latin typeface="+mj-lt"/>
              </a:endParaRPr>
            </a:p>
            <a:p>
              <a:pPr algn="ctr"/>
              <a:r>
                <a:rPr lang="en-US" sz="1000" dirty="0" smtClean="0">
                  <a:latin typeface="+mj-lt"/>
                </a:rPr>
                <a:t>1</a:t>
              </a:r>
            </a:p>
          </p:txBody>
        </p:sp>
        <p:cxnSp>
          <p:nvCxnSpPr>
            <p:cNvPr id="300" name="Straight Connector 299"/>
            <p:cNvCxnSpPr/>
            <p:nvPr/>
          </p:nvCxnSpPr>
          <p:spPr>
            <a:xfrm flipH="1" flipV="1">
              <a:off x="6884536" y="2079410"/>
              <a:ext cx="0" cy="5394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5496652" y="2711457"/>
              <a:ext cx="720069" cy="161583"/>
            </a:xfrm>
            <a:prstGeom prst="rect">
              <a:avLst/>
            </a:prstGeom>
            <a:noFill/>
          </p:spPr>
          <p:txBody>
            <a:bodyPr wrap="none" rtlCol="0">
              <a:spAutoFit/>
            </a:bodyPr>
            <a:lstStyle/>
            <a:p>
              <a:r>
                <a:rPr lang="en-US" sz="800" dirty="0" smtClean="0"/>
                <a:t>+ Censored</a:t>
              </a:r>
              <a:endParaRPr lang="en-US" sz="800" dirty="0"/>
            </a:p>
          </p:txBody>
        </p:sp>
      </p:grpSp>
    </p:spTree>
    <p:extLst>
      <p:ext uri="{BB962C8B-B14F-4D97-AF65-F5344CB8AC3E}">
        <p14:creationId xmlns:p14="http://schemas.microsoft.com/office/powerpoint/2010/main" val="355766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p:txBody>
          <a:bodyPr>
            <a:noAutofit/>
          </a:bodyPr>
          <a:lstStyle/>
          <a:p>
            <a:r>
              <a:rPr lang="en-US" sz="1800" dirty="0" smtClean="0"/>
              <a:t>Patient-specific therapy</a:t>
            </a:r>
          </a:p>
          <a:p>
            <a:pPr lvl="1"/>
            <a:r>
              <a:rPr lang="en-US" sz="1800" dirty="0" smtClean="0"/>
              <a:t>Patient characteristics can effect their ability to generate cells and those characteristics are likely important in the development of toxicities</a:t>
            </a:r>
          </a:p>
          <a:p>
            <a:r>
              <a:rPr lang="en-US" sz="1800" dirty="0" smtClean="0"/>
              <a:t>Current products and products under development for NHL are quite different, and this aspect may translate into clinical effectiveness and toxicity. Differences include:</a:t>
            </a:r>
          </a:p>
          <a:p>
            <a:pPr lvl="1"/>
            <a:r>
              <a:rPr lang="en-US" sz="1800" dirty="0" smtClean="0"/>
              <a:t>May have different biological characteristics (CD28 vs 4-1BB)</a:t>
            </a:r>
          </a:p>
          <a:p>
            <a:pPr lvl="1"/>
            <a:r>
              <a:rPr lang="en-US" sz="1800" dirty="0" smtClean="0"/>
              <a:t>May contain different mixtures of T-cell subsets</a:t>
            </a:r>
          </a:p>
          <a:p>
            <a:pPr lvl="1"/>
            <a:r>
              <a:rPr lang="en-US" sz="1800" dirty="0" smtClean="0"/>
              <a:t>May have be grown and produced using different technology</a:t>
            </a:r>
          </a:p>
          <a:p>
            <a:pPr lvl="1"/>
            <a:r>
              <a:rPr lang="en-US" sz="1800" dirty="0" smtClean="0"/>
              <a:t>May be administered at different doses</a:t>
            </a:r>
          </a:p>
          <a:p>
            <a:r>
              <a:rPr lang="en-US" sz="1800" dirty="0" smtClean="0"/>
              <a:t>Toxicity management recommendations across products is NOT the same</a:t>
            </a:r>
          </a:p>
          <a:p>
            <a:pPr lvl="1"/>
            <a:r>
              <a:rPr lang="en-US" sz="1800" dirty="0" smtClean="0"/>
              <a:t>Risk Evaluation and Mitigation Strategy (REMS) program required</a:t>
            </a:r>
          </a:p>
          <a:p>
            <a:pPr lvl="1"/>
            <a:r>
              <a:rPr lang="en-US" sz="1800" dirty="0" smtClean="0"/>
              <a:t>Can require administration and management in specialized centers with experience</a:t>
            </a:r>
            <a:endParaRPr lang="en-US" sz="1800" dirty="0"/>
          </a:p>
        </p:txBody>
      </p:sp>
      <p:sp>
        <p:nvSpPr>
          <p:cNvPr id="2" name="Title 1"/>
          <p:cNvSpPr>
            <a:spLocks noGrp="1"/>
          </p:cNvSpPr>
          <p:nvPr>
            <p:ph type="title"/>
          </p:nvPr>
        </p:nvSpPr>
        <p:spPr/>
        <p:txBody>
          <a:bodyPr/>
          <a:lstStyle/>
          <a:p>
            <a:r>
              <a:rPr lang="en-US" dirty="0" smtClean="0"/>
              <a:t>Challenges to the Wider Implementation of </a:t>
            </a:r>
            <a:br>
              <a:rPr lang="en-US" dirty="0" smtClean="0"/>
            </a:br>
            <a:r>
              <a:rPr lang="en-US" dirty="0" smtClean="0"/>
              <a:t>CAR-T Therapy</a:t>
            </a:r>
            <a:endParaRPr lang="en-US" dirty="0"/>
          </a:p>
        </p:txBody>
      </p:sp>
    </p:spTree>
    <p:extLst>
      <p:ext uri="{BB962C8B-B14F-4D97-AF65-F5344CB8AC3E}">
        <p14:creationId xmlns:p14="http://schemas.microsoft.com/office/powerpoint/2010/main" val="41767614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bwMode="auto">
          <a:xfrm>
            <a:off x="375338" y="101600"/>
            <a:ext cx="8585781"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altLang="en-US" dirty="0"/>
              <a:t>Assessment and Management </a:t>
            </a:r>
            <a:r>
              <a:rPr lang="en-US" altLang="en-US" dirty="0" smtClean="0"/>
              <a:t/>
            </a:r>
            <a:br>
              <a:rPr lang="en-US" altLang="en-US" dirty="0" smtClean="0"/>
            </a:br>
            <a:r>
              <a:rPr lang="en-US" altLang="en-US" dirty="0" smtClean="0"/>
              <a:t>of </a:t>
            </a:r>
            <a:r>
              <a:rPr lang="en-US" altLang="en-US" dirty="0"/>
              <a:t>Acute </a:t>
            </a:r>
            <a:r>
              <a:rPr lang="en-US" altLang="en-US" dirty="0" smtClean="0"/>
              <a:t>Toxicities With </a:t>
            </a:r>
            <a:r>
              <a:rPr lang="en-US" altLang="en-US" dirty="0"/>
              <a:t>CAR-T Cell Therapy</a:t>
            </a:r>
            <a:r>
              <a:rPr lang="en-US" altLang="en-US" baseline="30000" dirty="0"/>
              <a:t>1</a:t>
            </a:r>
          </a:p>
        </p:txBody>
      </p:sp>
      <p:sp>
        <p:nvSpPr>
          <p:cNvPr id="38" name="Footer Placeholder 13"/>
          <p:cNvSpPr>
            <a:spLocks noGrp="1"/>
          </p:cNvSpPr>
          <p:nvPr>
            <p:ph type="ftr" sz="quarter" idx="13"/>
          </p:nvPr>
        </p:nvSpPr>
        <p:spPr>
          <a:xfrm>
            <a:off x="182880" y="6356351"/>
            <a:ext cx="7498080" cy="365125"/>
          </a:xfrm>
        </p:spPr>
        <p:txBody>
          <a:bodyPr/>
          <a:lstStyle/>
          <a:p>
            <a:pPr defTabSz="914378"/>
            <a:r>
              <a:rPr lang="da-DK" dirty="0">
                <a:solidFill>
                  <a:srgbClr val="000000"/>
                </a:solidFill>
                <a:ea typeface="+mn-ea"/>
              </a:rPr>
              <a:t>1. Neelapu SS et al. </a:t>
            </a:r>
            <a:r>
              <a:rPr lang="da-DK" i="1" dirty="0" smtClean="0">
                <a:solidFill>
                  <a:srgbClr val="000000"/>
                </a:solidFill>
              </a:rPr>
              <a:t>Nat Rev Clin Oncol. </a:t>
            </a:r>
            <a:r>
              <a:rPr lang="da-DK" dirty="0" smtClean="0">
                <a:solidFill>
                  <a:srgbClr val="000000"/>
                </a:solidFill>
              </a:rPr>
              <a:t>2018;15:47-62</a:t>
            </a:r>
            <a:r>
              <a:rPr lang="da-DK" dirty="0" smtClean="0">
                <a:solidFill>
                  <a:srgbClr val="000000"/>
                </a:solidFill>
                <a:ea typeface="+mn-ea"/>
              </a:rPr>
              <a:t>.</a:t>
            </a:r>
            <a:endParaRPr lang="en-US" dirty="0">
              <a:solidFill>
                <a:srgbClr val="000000"/>
              </a:solidFill>
              <a:ea typeface="+mn-ea"/>
            </a:endParaRPr>
          </a:p>
        </p:txBody>
      </p:sp>
      <p:sp>
        <p:nvSpPr>
          <p:cNvPr id="40" name="TextBox 39"/>
          <p:cNvSpPr txBox="1"/>
          <p:nvPr/>
        </p:nvSpPr>
        <p:spPr>
          <a:xfrm>
            <a:off x="245659" y="1290479"/>
            <a:ext cx="1951240" cy="284693"/>
          </a:xfrm>
          <a:prstGeom prst="rect">
            <a:avLst/>
          </a:prstGeom>
          <a:noFill/>
        </p:spPr>
        <p:txBody>
          <a:bodyPr wrap="none" lIns="68580" tIns="34290" rIns="68580" bIns="34290" rtlCol="0">
            <a:spAutoFit/>
          </a:bodyPr>
          <a:lstStyle/>
          <a:p>
            <a:r>
              <a:rPr lang="en-US" sz="1400" b="1" dirty="0" smtClean="0">
                <a:latin typeface="+mj-lt"/>
              </a:rPr>
              <a:t>Three-Step </a:t>
            </a:r>
            <a:r>
              <a:rPr lang="en-US" sz="1400" b="1" dirty="0">
                <a:latin typeface="+mj-lt"/>
              </a:rPr>
              <a:t>Approach</a:t>
            </a:r>
          </a:p>
        </p:txBody>
      </p:sp>
      <p:sp>
        <p:nvSpPr>
          <p:cNvPr id="41" name="TextBox 40"/>
          <p:cNvSpPr txBox="1"/>
          <p:nvPr/>
        </p:nvSpPr>
        <p:spPr>
          <a:xfrm>
            <a:off x="245659" y="2136883"/>
            <a:ext cx="675506" cy="284693"/>
          </a:xfrm>
          <a:prstGeom prst="rect">
            <a:avLst/>
          </a:prstGeom>
          <a:noFill/>
        </p:spPr>
        <p:txBody>
          <a:bodyPr wrap="none" lIns="68580" tIns="34290" rIns="68580" bIns="34290" rtlCol="0">
            <a:spAutoFit/>
          </a:bodyPr>
          <a:lstStyle/>
          <a:p>
            <a:r>
              <a:rPr lang="en-US" sz="1400" b="1" dirty="0">
                <a:latin typeface="+mj-lt"/>
              </a:rPr>
              <a:t>Step 1</a:t>
            </a:r>
          </a:p>
        </p:txBody>
      </p:sp>
      <p:sp>
        <p:nvSpPr>
          <p:cNvPr id="42" name="TextBox 41"/>
          <p:cNvSpPr txBox="1"/>
          <p:nvPr/>
        </p:nvSpPr>
        <p:spPr>
          <a:xfrm>
            <a:off x="245659" y="4804000"/>
            <a:ext cx="675506" cy="284693"/>
          </a:xfrm>
          <a:prstGeom prst="rect">
            <a:avLst/>
          </a:prstGeom>
          <a:noFill/>
        </p:spPr>
        <p:txBody>
          <a:bodyPr wrap="none" lIns="68580" tIns="34290" rIns="68580" bIns="34290" rtlCol="0">
            <a:spAutoFit/>
          </a:bodyPr>
          <a:lstStyle/>
          <a:p>
            <a:r>
              <a:rPr lang="en-US" sz="1400" b="1" dirty="0">
                <a:latin typeface="+mj-lt"/>
              </a:rPr>
              <a:t>Step 2</a:t>
            </a:r>
          </a:p>
        </p:txBody>
      </p:sp>
      <p:sp>
        <p:nvSpPr>
          <p:cNvPr id="43" name="TextBox 42"/>
          <p:cNvSpPr txBox="1"/>
          <p:nvPr/>
        </p:nvSpPr>
        <p:spPr>
          <a:xfrm>
            <a:off x="245659" y="5619660"/>
            <a:ext cx="675506" cy="284693"/>
          </a:xfrm>
          <a:prstGeom prst="rect">
            <a:avLst/>
          </a:prstGeom>
          <a:noFill/>
        </p:spPr>
        <p:txBody>
          <a:bodyPr wrap="none" lIns="68580" tIns="34290" rIns="68580" bIns="34290" rtlCol="0">
            <a:spAutoFit/>
          </a:bodyPr>
          <a:lstStyle/>
          <a:p>
            <a:r>
              <a:rPr lang="en-US" sz="1400" b="1" dirty="0">
                <a:latin typeface="+mj-lt"/>
              </a:rPr>
              <a:t>Step 3</a:t>
            </a:r>
          </a:p>
        </p:txBody>
      </p:sp>
      <p:sp>
        <p:nvSpPr>
          <p:cNvPr id="45" name="Rectangle 44"/>
          <p:cNvSpPr/>
          <p:nvPr/>
        </p:nvSpPr>
        <p:spPr>
          <a:xfrm>
            <a:off x="1528412" y="5544593"/>
            <a:ext cx="2286000" cy="577669"/>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a:latin typeface="+mj-lt"/>
              </a:rPr>
              <a:t>Manage according </a:t>
            </a:r>
            <a:br>
              <a:rPr lang="en-US" sz="1200" b="1" dirty="0">
                <a:latin typeface="+mj-lt"/>
              </a:rPr>
            </a:br>
            <a:r>
              <a:rPr lang="en-US" sz="1200" b="1" dirty="0">
                <a:latin typeface="+mj-lt"/>
              </a:rPr>
              <a:t>to grade of CRS</a:t>
            </a:r>
          </a:p>
        </p:txBody>
      </p:sp>
      <p:cxnSp>
        <p:nvCxnSpPr>
          <p:cNvPr id="47" name="Straight Arrow Connector 46"/>
          <p:cNvCxnSpPr/>
          <p:nvPr/>
        </p:nvCxnSpPr>
        <p:spPr>
          <a:xfrm>
            <a:off x="2671412" y="3858986"/>
            <a:ext cx="0" cy="8651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671412" y="4880907"/>
            <a:ext cx="0" cy="6433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671412" y="1791605"/>
            <a:ext cx="0" cy="2266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528412" y="4724170"/>
            <a:ext cx="2286000" cy="487680"/>
          </a:xfrm>
          <a:prstGeom prst="rect">
            <a:avLst/>
          </a:prstGeom>
          <a:solidFill>
            <a:srgbClr val="3A4479"/>
          </a:solidFill>
          <a:ln w="1270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latin typeface="+mj-lt"/>
              </a:rPr>
              <a:t>Grade CRS</a:t>
            </a:r>
          </a:p>
        </p:txBody>
      </p:sp>
      <p:sp>
        <p:nvSpPr>
          <p:cNvPr id="52" name="Rectangle 51"/>
          <p:cNvSpPr/>
          <p:nvPr/>
        </p:nvSpPr>
        <p:spPr>
          <a:xfrm>
            <a:off x="4013488" y="5544593"/>
            <a:ext cx="2286000" cy="577668"/>
          </a:xfrm>
          <a:prstGeom prst="rect">
            <a:avLst/>
          </a:prstGeom>
          <a:solidFill>
            <a:schemeClr val="accent1"/>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a:latin typeface="+mj-lt"/>
              </a:rPr>
              <a:t>Manage according </a:t>
            </a:r>
            <a:br>
              <a:rPr lang="en-US" sz="1200" b="1" dirty="0">
                <a:latin typeface="+mj-lt"/>
              </a:rPr>
            </a:br>
            <a:r>
              <a:rPr lang="en-US" sz="1200" b="1" dirty="0">
                <a:latin typeface="+mj-lt"/>
              </a:rPr>
              <a:t>to grade of CRES</a:t>
            </a:r>
          </a:p>
        </p:txBody>
      </p:sp>
      <p:cxnSp>
        <p:nvCxnSpPr>
          <p:cNvPr id="53" name="Straight Arrow Connector 52"/>
          <p:cNvCxnSpPr/>
          <p:nvPr/>
        </p:nvCxnSpPr>
        <p:spPr>
          <a:xfrm>
            <a:off x="5156488" y="4080809"/>
            <a:ext cx="0" cy="6433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156488" y="4870023"/>
            <a:ext cx="0" cy="6433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56488" y="1374847"/>
            <a:ext cx="0" cy="6433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013488" y="4724171"/>
            <a:ext cx="2286000" cy="487680"/>
          </a:xfrm>
          <a:prstGeom prst="rect">
            <a:avLst/>
          </a:prstGeom>
          <a:solidFill>
            <a:srgbClr val="3A4479"/>
          </a:solidFill>
          <a:ln w="1905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latin typeface="+mj-lt"/>
              </a:rPr>
              <a:t>Grade CRES</a:t>
            </a:r>
          </a:p>
        </p:txBody>
      </p:sp>
      <p:sp>
        <p:nvSpPr>
          <p:cNvPr id="58" name="Rectangle 57"/>
          <p:cNvSpPr/>
          <p:nvPr/>
        </p:nvSpPr>
        <p:spPr>
          <a:xfrm>
            <a:off x="4002974" y="1322050"/>
            <a:ext cx="2286000" cy="351265"/>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mj-lt"/>
              </a:rPr>
              <a:t>Determine T-Cell Toxicity</a:t>
            </a:r>
          </a:p>
        </p:txBody>
      </p:sp>
      <p:sp>
        <p:nvSpPr>
          <p:cNvPr id="60" name="Rectangle 59"/>
          <p:cNvSpPr/>
          <p:nvPr/>
        </p:nvSpPr>
        <p:spPr>
          <a:xfrm>
            <a:off x="6533615" y="5544593"/>
            <a:ext cx="2286000" cy="577669"/>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a:latin typeface="+mj-lt"/>
              </a:rPr>
              <a:t>Manage HLM/MAS </a:t>
            </a:r>
            <a:br>
              <a:rPr lang="en-US" sz="1200" b="1" dirty="0">
                <a:latin typeface="+mj-lt"/>
              </a:rPr>
            </a:br>
            <a:r>
              <a:rPr lang="en-US" sz="1200" b="1" dirty="0">
                <a:latin typeface="+mj-lt"/>
              </a:rPr>
              <a:t>as per algorithm</a:t>
            </a:r>
          </a:p>
        </p:txBody>
      </p:sp>
      <p:cxnSp>
        <p:nvCxnSpPr>
          <p:cNvPr id="62" name="Straight Arrow Connector 61"/>
          <p:cNvCxnSpPr/>
          <p:nvPr/>
        </p:nvCxnSpPr>
        <p:spPr>
          <a:xfrm>
            <a:off x="7676615" y="3372109"/>
            <a:ext cx="0" cy="13375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676615" y="4868207"/>
            <a:ext cx="0" cy="6433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676615" y="1791605"/>
            <a:ext cx="0" cy="2266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6533615" y="4724170"/>
            <a:ext cx="2286000" cy="487680"/>
          </a:xfrm>
          <a:prstGeom prst="rect">
            <a:avLst/>
          </a:prstGeom>
          <a:solidFill>
            <a:srgbClr val="3A447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latin typeface="+mj-lt"/>
              </a:rPr>
              <a:t>Grade organ toxicity </a:t>
            </a:r>
            <a:br>
              <a:rPr lang="en-US" sz="1200" b="1" dirty="0">
                <a:latin typeface="+mj-lt"/>
              </a:rPr>
            </a:br>
            <a:r>
              <a:rPr lang="en-US" sz="1200" b="1" dirty="0">
                <a:latin typeface="+mj-lt"/>
              </a:rPr>
              <a:t>as per CTCAE</a:t>
            </a:r>
          </a:p>
        </p:txBody>
      </p:sp>
      <p:cxnSp>
        <p:nvCxnSpPr>
          <p:cNvPr id="66" name="Straight Connector 65"/>
          <p:cNvCxnSpPr/>
          <p:nvPr/>
        </p:nvCxnSpPr>
        <p:spPr>
          <a:xfrm>
            <a:off x="2671413" y="1791605"/>
            <a:ext cx="50052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528412" y="2057054"/>
            <a:ext cx="2286000" cy="2182071"/>
          </a:xfrm>
          <a:prstGeom prst="rect">
            <a:avLst/>
          </a:prstGeom>
          <a:solidFill>
            <a:schemeClr val="accent2"/>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1200" b="1" dirty="0">
                <a:latin typeface="+mj-lt"/>
              </a:rPr>
              <a:t>CRS</a:t>
            </a:r>
          </a:p>
          <a:p>
            <a:pPr marL="171446" indent="-171446">
              <a:buFont typeface="Arial" panose="020B0604020202020204" pitchFamily="34" charset="0"/>
              <a:buChar char="•"/>
            </a:pPr>
            <a:r>
              <a:rPr lang="en-US" sz="1200" dirty="0">
                <a:latin typeface="+mj-lt"/>
              </a:rPr>
              <a:t>Fever </a:t>
            </a:r>
          </a:p>
          <a:p>
            <a:pPr marL="171446" indent="-171446">
              <a:buFont typeface="Arial" panose="020B0604020202020204" pitchFamily="34" charset="0"/>
              <a:buChar char="•"/>
            </a:pPr>
            <a:r>
              <a:rPr lang="en-US" sz="1200" dirty="0">
                <a:latin typeface="+mj-lt"/>
              </a:rPr>
              <a:t>Hypotension</a:t>
            </a:r>
          </a:p>
          <a:p>
            <a:pPr marL="171446" indent="-171446">
              <a:buFont typeface="Arial" panose="020B0604020202020204" pitchFamily="34" charset="0"/>
              <a:buChar char="•"/>
            </a:pPr>
            <a:r>
              <a:rPr lang="en-US" sz="1200" dirty="0">
                <a:latin typeface="+mj-lt"/>
              </a:rPr>
              <a:t>Hypoxia</a:t>
            </a:r>
          </a:p>
          <a:p>
            <a:pPr marL="171446" indent="-171446">
              <a:buFont typeface="Arial" panose="020B0604020202020204" pitchFamily="34" charset="0"/>
              <a:buChar char="•"/>
            </a:pPr>
            <a:r>
              <a:rPr lang="en-US" sz="1200" dirty="0">
                <a:latin typeface="+mj-lt"/>
              </a:rPr>
              <a:t>Organ toxicity (cardiac, respiratory, GI, hepatic,</a:t>
            </a:r>
          </a:p>
          <a:p>
            <a:pPr marL="171446"/>
            <a:r>
              <a:rPr lang="en-US" sz="1200" dirty="0">
                <a:latin typeface="+mj-lt"/>
              </a:rPr>
              <a:t>renal, dermatologic, coagulopathy) </a:t>
            </a:r>
          </a:p>
        </p:txBody>
      </p:sp>
      <p:sp>
        <p:nvSpPr>
          <p:cNvPr id="54" name="Rectangle 53"/>
          <p:cNvSpPr/>
          <p:nvPr/>
        </p:nvSpPr>
        <p:spPr>
          <a:xfrm>
            <a:off x="4014479" y="2018212"/>
            <a:ext cx="2284021" cy="2182069"/>
          </a:xfrm>
          <a:prstGeom prst="rect">
            <a:avLst/>
          </a:prstGeom>
          <a:solidFill>
            <a:schemeClr val="accent2"/>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1200" b="1" dirty="0">
                <a:latin typeface="+mj-lt"/>
              </a:rPr>
              <a:t>CRES</a:t>
            </a:r>
          </a:p>
          <a:p>
            <a:pPr marL="171446" indent="-171446">
              <a:buFont typeface="Arial" panose="020B0604020202020204" pitchFamily="34" charset="0"/>
              <a:buChar char="•"/>
            </a:pPr>
            <a:r>
              <a:rPr lang="en-US" sz="1200" dirty="0">
                <a:latin typeface="+mj-lt"/>
              </a:rPr>
              <a:t>CARTOX-10 (</a:t>
            </a:r>
            <a:r>
              <a:rPr lang="en-US" sz="1200" dirty="0" smtClean="0">
                <a:latin typeface="+mj-lt"/>
              </a:rPr>
              <a:t>orientation/alertness, name </a:t>
            </a:r>
            <a:r>
              <a:rPr lang="en-US" sz="1200" dirty="0">
                <a:latin typeface="+mj-lt"/>
              </a:rPr>
              <a:t>objects, writing, counting)</a:t>
            </a:r>
          </a:p>
          <a:p>
            <a:pPr marL="171446" indent="-171446">
              <a:buFont typeface="Arial" panose="020B0604020202020204" pitchFamily="34" charset="0"/>
              <a:buChar char="•"/>
            </a:pPr>
            <a:r>
              <a:rPr lang="en-US" sz="1200" dirty="0">
                <a:latin typeface="+mj-lt"/>
              </a:rPr>
              <a:t>Seizures (convulsive, nonconvulsive)</a:t>
            </a:r>
          </a:p>
          <a:p>
            <a:pPr marL="171446" indent="-171446">
              <a:buFont typeface="Arial" panose="020B0604020202020204" pitchFamily="34" charset="0"/>
              <a:buChar char="•"/>
            </a:pPr>
            <a:r>
              <a:rPr lang="en-US" sz="1200" dirty="0">
                <a:latin typeface="+mj-lt"/>
              </a:rPr>
              <a:t>Increased ICP (CSF opening pressure, papilloedema, </a:t>
            </a:r>
            <a:r>
              <a:rPr lang="en-US" sz="1200" dirty="0" smtClean="0">
                <a:latin typeface="+mj-lt"/>
              </a:rPr>
              <a:t/>
            </a:r>
            <a:br>
              <a:rPr lang="en-US" sz="1200" dirty="0" smtClean="0">
                <a:latin typeface="+mj-lt"/>
              </a:rPr>
            </a:br>
            <a:r>
              <a:rPr lang="en-US" sz="1200" dirty="0" smtClean="0">
                <a:latin typeface="+mj-lt"/>
              </a:rPr>
              <a:t>cerebral </a:t>
            </a:r>
            <a:r>
              <a:rPr lang="en-US" sz="1200" dirty="0">
                <a:latin typeface="+mj-lt"/>
              </a:rPr>
              <a:t>edema)</a:t>
            </a:r>
          </a:p>
          <a:p>
            <a:pPr marL="171446" indent="-171446">
              <a:buFont typeface="Arial" panose="020B0604020202020204" pitchFamily="34" charset="0"/>
              <a:buChar char="•"/>
            </a:pPr>
            <a:r>
              <a:rPr lang="en-US" sz="1200" dirty="0">
                <a:latin typeface="+mj-lt"/>
              </a:rPr>
              <a:t>Motor weakness</a:t>
            </a:r>
          </a:p>
        </p:txBody>
      </p:sp>
      <p:sp>
        <p:nvSpPr>
          <p:cNvPr id="61" name="Rectangle 60"/>
          <p:cNvSpPr/>
          <p:nvPr/>
        </p:nvSpPr>
        <p:spPr>
          <a:xfrm>
            <a:off x="6533615" y="2018210"/>
            <a:ext cx="2286000" cy="2182071"/>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1200" b="1" dirty="0">
                <a:latin typeface="+mj-lt"/>
              </a:rPr>
              <a:t>HLH/MAS</a:t>
            </a:r>
          </a:p>
          <a:p>
            <a:pPr marL="171446" indent="-171446">
              <a:buFont typeface="Arial" panose="020B0604020202020204" pitchFamily="34" charset="0"/>
              <a:buChar char="•"/>
            </a:pPr>
            <a:r>
              <a:rPr lang="en-US" sz="1200" dirty="0">
                <a:latin typeface="+mj-lt"/>
              </a:rPr>
              <a:t>Ferritin level</a:t>
            </a:r>
          </a:p>
          <a:p>
            <a:pPr marL="171446" indent="-171446">
              <a:buFont typeface="Arial" panose="020B0604020202020204" pitchFamily="34" charset="0"/>
              <a:buChar char="•"/>
            </a:pPr>
            <a:r>
              <a:rPr lang="en-US" sz="1200" dirty="0">
                <a:latin typeface="+mj-lt"/>
              </a:rPr>
              <a:t>Hepatic toxicity</a:t>
            </a:r>
          </a:p>
          <a:p>
            <a:pPr marL="171446" indent="-171446">
              <a:buFont typeface="Arial" panose="020B0604020202020204" pitchFamily="34" charset="0"/>
              <a:buChar char="•"/>
            </a:pPr>
            <a:r>
              <a:rPr lang="en-US" sz="1200" dirty="0">
                <a:latin typeface="+mj-lt"/>
              </a:rPr>
              <a:t>Renal toxicity</a:t>
            </a:r>
          </a:p>
          <a:p>
            <a:pPr marL="171446" indent="-171446">
              <a:buFont typeface="Arial" panose="020B0604020202020204" pitchFamily="34" charset="0"/>
              <a:buChar char="•"/>
            </a:pPr>
            <a:r>
              <a:rPr lang="en-US" sz="1200" dirty="0">
                <a:latin typeface="+mj-lt"/>
              </a:rPr>
              <a:t>Pulmonary toxicity</a:t>
            </a:r>
          </a:p>
          <a:p>
            <a:pPr marL="171446" indent="-171446">
              <a:buFont typeface="Arial" panose="020B0604020202020204" pitchFamily="34" charset="0"/>
              <a:buChar char="•"/>
            </a:pPr>
            <a:r>
              <a:rPr lang="en-US" sz="1200" dirty="0">
                <a:latin typeface="+mj-lt"/>
              </a:rPr>
              <a:t>Hemophagocytosis</a:t>
            </a:r>
          </a:p>
        </p:txBody>
      </p:sp>
    </p:spTree>
    <p:extLst>
      <p:ext uri="{BB962C8B-B14F-4D97-AF65-F5344CB8AC3E}">
        <p14:creationId xmlns:p14="http://schemas.microsoft.com/office/powerpoint/2010/main" val="1626289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r>
              <a:rPr lang="en-US" altLang="en-US" dirty="0" smtClean="0"/>
              <a:t>Example of Nurse Checklist for Use </a:t>
            </a:r>
            <a:br>
              <a:rPr lang="en-US" altLang="en-US" dirty="0" smtClean="0"/>
            </a:br>
            <a:r>
              <a:rPr lang="en-US" altLang="en-US" dirty="0" smtClean="0"/>
              <a:t>of CAR-T Cell Therapy (</a:t>
            </a:r>
            <a:r>
              <a:rPr lang="en-US" altLang="en-US" dirty="0" err="1" smtClean="0"/>
              <a:t>Axi-Cel</a:t>
            </a:r>
            <a:r>
              <a:rPr lang="en-US" altLang="en-US" dirty="0" smtClean="0"/>
              <a:t>)</a:t>
            </a:r>
            <a:r>
              <a:rPr lang="en-US" altLang="en-US" baseline="30000" dirty="0" smtClean="0"/>
              <a:t>1</a:t>
            </a:r>
          </a:p>
        </p:txBody>
      </p:sp>
      <p:sp>
        <p:nvSpPr>
          <p:cNvPr id="4" name="Footer Placeholder 3"/>
          <p:cNvSpPr>
            <a:spLocks noGrp="1"/>
          </p:cNvSpPr>
          <p:nvPr>
            <p:ph type="ftr" sz="quarter" idx="13"/>
          </p:nvPr>
        </p:nvSpPr>
        <p:spPr>
          <a:xfrm>
            <a:off x="183941" y="6387726"/>
            <a:ext cx="7772400" cy="323849"/>
          </a:xfrm>
        </p:spPr>
        <p:txBody>
          <a:bodyPr/>
          <a:lstStyle/>
          <a:p>
            <a:r>
              <a:rPr lang="en-US" dirty="0" smtClean="0">
                <a:solidFill>
                  <a:srgbClr val="000000"/>
                </a:solidFill>
              </a:rPr>
              <a:t>1. Yescarta (axicabtagene ciloleucel). Prescribing Information. https://www.yescarta.com/wp-content/uploads/yescarta-pi.pdf</a:t>
            </a:r>
            <a:r>
              <a:rPr lang="en-US" dirty="0">
                <a:solidFill>
                  <a:srgbClr val="000000"/>
                </a:solidFill>
              </a:rPr>
              <a:t>. Accessed March 29, 2019</a:t>
            </a:r>
            <a:r>
              <a:rPr lang="en-US" dirty="0" smtClean="0">
                <a:solidFill>
                  <a:srgbClr val="000000"/>
                </a:solidFill>
              </a:rPr>
              <a:t>.</a:t>
            </a:r>
            <a:endParaRPr lang="en-US" dirty="0">
              <a:solidFill>
                <a:srgbClr val="000000"/>
              </a:solidFill>
            </a:endParaRPr>
          </a:p>
        </p:txBody>
      </p:sp>
      <p:sp>
        <p:nvSpPr>
          <p:cNvPr id="8" name="Rectangle 7"/>
          <p:cNvSpPr/>
          <p:nvPr/>
        </p:nvSpPr>
        <p:spPr>
          <a:xfrm rot="5400000">
            <a:off x="-203269" y="2533579"/>
            <a:ext cx="1735093" cy="227260"/>
          </a:xfrm>
          <a:prstGeom prst="rect">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8"/>
          <p:cNvSpPr/>
          <p:nvPr/>
        </p:nvSpPr>
        <p:spPr>
          <a:xfrm>
            <a:off x="244927" y="1427779"/>
            <a:ext cx="3028952" cy="1399092"/>
          </a:xfrm>
          <a:custGeom>
            <a:avLst/>
            <a:gdLst>
              <a:gd name="connsiteX0" fmla="*/ 0 w 1663898"/>
              <a:gd name="connsiteY0" fmla="*/ 99834 h 998339"/>
              <a:gd name="connsiteX1" fmla="*/ 99834 w 1663898"/>
              <a:gd name="connsiteY1" fmla="*/ 0 h 998339"/>
              <a:gd name="connsiteX2" fmla="*/ 1564064 w 1663898"/>
              <a:gd name="connsiteY2" fmla="*/ 0 h 998339"/>
              <a:gd name="connsiteX3" fmla="*/ 1663898 w 1663898"/>
              <a:gd name="connsiteY3" fmla="*/ 99834 h 998339"/>
              <a:gd name="connsiteX4" fmla="*/ 1663898 w 1663898"/>
              <a:gd name="connsiteY4" fmla="*/ 898505 h 998339"/>
              <a:gd name="connsiteX5" fmla="*/ 1564064 w 1663898"/>
              <a:gd name="connsiteY5" fmla="*/ 998339 h 998339"/>
              <a:gd name="connsiteX6" fmla="*/ 99834 w 1663898"/>
              <a:gd name="connsiteY6" fmla="*/ 998339 h 998339"/>
              <a:gd name="connsiteX7" fmla="*/ 0 w 1663898"/>
              <a:gd name="connsiteY7" fmla="*/ 898505 h 998339"/>
              <a:gd name="connsiteX8" fmla="*/ 0 w 1663898"/>
              <a:gd name="connsiteY8" fmla="*/ 99834 h 99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898" h="998339">
                <a:moveTo>
                  <a:pt x="0" y="99834"/>
                </a:moveTo>
                <a:cubicBezTo>
                  <a:pt x="0" y="44697"/>
                  <a:pt x="44697" y="0"/>
                  <a:pt x="99834" y="0"/>
                </a:cubicBezTo>
                <a:lnTo>
                  <a:pt x="1564064" y="0"/>
                </a:lnTo>
                <a:cubicBezTo>
                  <a:pt x="1619201" y="0"/>
                  <a:pt x="1663898" y="44697"/>
                  <a:pt x="1663898" y="99834"/>
                </a:cubicBezTo>
                <a:lnTo>
                  <a:pt x="1663898" y="898505"/>
                </a:lnTo>
                <a:cubicBezTo>
                  <a:pt x="1663898" y="953642"/>
                  <a:pt x="1619201" y="998339"/>
                  <a:pt x="1564064" y="998339"/>
                </a:cubicBezTo>
                <a:lnTo>
                  <a:pt x="99834" y="998339"/>
                </a:lnTo>
                <a:cubicBezTo>
                  <a:pt x="44697" y="998339"/>
                  <a:pt x="0" y="953642"/>
                  <a:pt x="0" y="898505"/>
                </a:cubicBezTo>
                <a:lnTo>
                  <a:pt x="0" y="99834"/>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30" tIns="63530" rIns="63530" bIns="63530" numCol="1" spcCol="1270" anchor="ctr" anchorCtr="0">
            <a:noAutofit/>
          </a:bodyPr>
          <a:lstStyle/>
          <a:p>
            <a:pPr lvl="0" algn="ctr" defTabSz="400050">
              <a:lnSpc>
                <a:spcPct val="90000"/>
              </a:lnSpc>
              <a:spcBef>
                <a:spcPct val="0"/>
              </a:spcBef>
              <a:spcAft>
                <a:spcPct val="35000"/>
              </a:spcAft>
            </a:pPr>
            <a:r>
              <a:rPr lang="en-US" sz="1600" b="1" i="1" kern="1200" dirty="0" smtClean="0"/>
              <a:t>For a patient preparing</a:t>
            </a:r>
            <a:br>
              <a:rPr lang="en-US" sz="1600" b="1" i="1" kern="1200" dirty="0" smtClean="0"/>
            </a:br>
            <a:r>
              <a:rPr lang="en-US" sz="1600" b="1" i="1" kern="1200" dirty="0" smtClean="0"/>
              <a:t>for CAR-T cell therapy</a:t>
            </a:r>
            <a:endParaRPr lang="en-US" sz="1600" b="1" i="1" kern="1200" dirty="0"/>
          </a:p>
        </p:txBody>
      </p:sp>
      <p:sp>
        <p:nvSpPr>
          <p:cNvPr id="10" name="Rectangle 9"/>
          <p:cNvSpPr/>
          <p:nvPr/>
        </p:nvSpPr>
        <p:spPr>
          <a:xfrm rot="5400000">
            <a:off x="-203269" y="4282445"/>
            <a:ext cx="1735093" cy="227260"/>
          </a:xfrm>
          <a:prstGeom prst="rect">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eform 10"/>
          <p:cNvSpPr/>
          <p:nvPr/>
        </p:nvSpPr>
        <p:spPr>
          <a:xfrm>
            <a:off x="244927" y="3176645"/>
            <a:ext cx="3028952" cy="1399092"/>
          </a:xfrm>
          <a:custGeom>
            <a:avLst/>
            <a:gdLst>
              <a:gd name="connsiteX0" fmla="*/ 0 w 1663898"/>
              <a:gd name="connsiteY0" fmla="*/ 99834 h 998339"/>
              <a:gd name="connsiteX1" fmla="*/ 99834 w 1663898"/>
              <a:gd name="connsiteY1" fmla="*/ 0 h 998339"/>
              <a:gd name="connsiteX2" fmla="*/ 1564064 w 1663898"/>
              <a:gd name="connsiteY2" fmla="*/ 0 h 998339"/>
              <a:gd name="connsiteX3" fmla="*/ 1663898 w 1663898"/>
              <a:gd name="connsiteY3" fmla="*/ 99834 h 998339"/>
              <a:gd name="connsiteX4" fmla="*/ 1663898 w 1663898"/>
              <a:gd name="connsiteY4" fmla="*/ 898505 h 998339"/>
              <a:gd name="connsiteX5" fmla="*/ 1564064 w 1663898"/>
              <a:gd name="connsiteY5" fmla="*/ 998339 h 998339"/>
              <a:gd name="connsiteX6" fmla="*/ 99834 w 1663898"/>
              <a:gd name="connsiteY6" fmla="*/ 998339 h 998339"/>
              <a:gd name="connsiteX7" fmla="*/ 0 w 1663898"/>
              <a:gd name="connsiteY7" fmla="*/ 898505 h 998339"/>
              <a:gd name="connsiteX8" fmla="*/ 0 w 1663898"/>
              <a:gd name="connsiteY8" fmla="*/ 99834 h 99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898" h="998339">
                <a:moveTo>
                  <a:pt x="0" y="99834"/>
                </a:moveTo>
                <a:cubicBezTo>
                  <a:pt x="0" y="44697"/>
                  <a:pt x="44697" y="0"/>
                  <a:pt x="99834" y="0"/>
                </a:cubicBezTo>
                <a:lnTo>
                  <a:pt x="1564064" y="0"/>
                </a:lnTo>
                <a:cubicBezTo>
                  <a:pt x="1619201" y="0"/>
                  <a:pt x="1663898" y="44697"/>
                  <a:pt x="1663898" y="99834"/>
                </a:cubicBezTo>
                <a:lnTo>
                  <a:pt x="1663898" y="898505"/>
                </a:lnTo>
                <a:cubicBezTo>
                  <a:pt x="1663898" y="953642"/>
                  <a:pt x="1619201" y="998339"/>
                  <a:pt x="1564064" y="998339"/>
                </a:cubicBezTo>
                <a:lnTo>
                  <a:pt x="99834" y="998339"/>
                </a:lnTo>
                <a:cubicBezTo>
                  <a:pt x="44697" y="998339"/>
                  <a:pt x="0" y="953642"/>
                  <a:pt x="0" y="898505"/>
                </a:cubicBezTo>
                <a:lnTo>
                  <a:pt x="0" y="99834"/>
                </a:lnTo>
                <a:close/>
              </a:path>
            </a:pathLst>
          </a:custGeom>
          <a:solidFill>
            <a:schemeClr val="bg1">
              <a:lumMod val="95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30" tIns="63530" rIns="63530" bIns="63530" numCol="1" spcCol="1270" anchor="ctr" anchorCtr="0">
            <a:noAutofit/>
          </a:bodyPr>
          <a:lstStyle/>
          <a:p>
            <a:pPr lvl="0" algn="ctr" defTabSz="400050">
              <a:lnSpc>
                <a:spcPct val="90000"/>
              </a:lnSpc>
              <a:spcBef>
                <a:spcPct val="0"/>
              </a:spcBef>
              <a:spcAft>
                <a:spcPct val="35000"/>
              </a:spcAft>
            </a:pPr>
            <a:r>
              <a:rPr lang="en-US" sz="1400" b="1" kern="1200" dirty="0" smtClean="0">
                <a:solidFill>
                  <a:schemeClr val="tx1"/>
                </a:solidFill>
              </a:rPr>
              <a:t>Administer a </a:t>
            </a:r>
            <a:r>
              <a:rPr lang="en-US" sz="1400" b="1" kern="1200" dirty="0" err="1" smtClean="0">
                <a:solidFill>
                  <a:schemeClr val="tx1"/>
                </a:solidFill>
              </a:rPr>
              <a:t>lymphodepleting</a:t>
            </a:r>
            <a:r>
              <a:rPr lang="en-US" sz="1400" b="1" kern="1200" dirty="0" smtClean="0">
                <a:solidFill>
                  <a:schemeClr val="tx1"/>
                </a:solidFill>
              </a:rPr>
              <a:t> regimen </a:t>
            </a:r>
            <a:r>
              <a:rPr lang="en-US" sz="1400" kern="1200" dirty="0" smtClean="0">
                <a:solidFill>
                  <a:schemeClr val="tx1"/>
                </a:solidFill>
              </a:rPr>
              <a:t>of cyclophosphamide</a:t>
            </a:r>
            <a:br>
              <a:rPr lang="en-US" sz="1400" kern="1200" dirty="0" smtClean="0">
                <a:solidFill>
                  <a:schemeClr val="tx1"/>
                </a:solidFill>
              </a:rPr>
            </a:br>
            <a:r>
              <a:rPr lang="en-US" sz="1400" kern="1200" dirty="0" smtClean="0">
                <a:solidFill>
                  <a:schemeClr val="tx1"/>
                </a:solidFill>
              </a:rPr>
              <a:t>and </a:t>
            </a:r>
            <a:r>
              <a:rPr lang="en-US" sz="1400" kern="1200" dirty="0" err="1" smtClean="0">
                <a:solidFill>
                  <a:schemeClr val="tx1"/>
                </a:solidFill>
              </a:rPr>
              <a:t>fludarabine</a:t>
            </a:r>
            <a:r>
              <a:rPr lang="en-US" sz="1400" kern="1200" dirty="0" smtClean="0">
                <a:solidFill>
                  <a:schemeClr val="tx1"/>
                </a:solidFill>
              </a:rPr>
              <a:t> before infusion; </a:t>
            </a:r>
            <a:r>
              <a:rPr lang="en-US" sz="1400" b="1" kern="1200" dirty="0" err="1" smtClean="0">
                <a:solidFill>
                  <a:schemeClr val="tx1"/>
                </a:solidFill>
              </a:rPr>
              <a:t>premedicate</a:t>
            </a:r>
            <a:r>
              <a:rPr lang="en-US" sz="1400" b="1" kern="1200" dirty="0" smtClean="0">
                <a:solidFill>
                  <a:schemeClr val="tx1"/>
                </a:solidFill>
              </a:rPr>
              <a:t> with </a:t>
            </a:r>
            <a:r>
              <a:rPr lang="en-US" sz="1400" kern="1200" dirty="0" smtClean="0">
                <a:solidFill>
                  <a:schemeClr val="tx1"/>
                </a:solidFill>
              </a:rPr>
              <a:t>acetaminophen and an H1-antihistamine</a:t>
            </a:r>
            <a:endParaRPr lang="en-US" sz="1400" kern="1200" dirty="0">
              <a:solidFill>
                <a:schemeClr val="tx1"/>
              </a:solidFill>
            </a:endParaRPr>
          </a:p>
        </p:txBody>
      </p:sp>
      <p:sp>
        <p:nvSpPr>
          <p:cNvPr id="13" name="Freeform 12"/>
          <p:cNvSpPr/>
          <p:nvPr/>
        </p:nvSpPr>
        <p:spPr>
          <a:xfrm>
            <a:off x="244927" y="4925509"/>
            <a:ext cx="3028952" cy="1399092"/>
          </a:xfrm>
          <a:custGeom>
            <a:avLst/>
            <a:gdLst>
              <a:gd name="connsiteX0" fmla="*/ 0 w 1663898"/>
              <a:gd name="connsiteY0" fmla="*/ 99834 h 998339"/>
              <a:gd name="connsiteX1" fmla="*/ 99834 w 1663898"/>
              <a:gd name="connsiteY1" fmla="*/ 0 h 998339"/>
              <a:gd name="connsiteX2" fmla="*/ 1564064 w 1663898"/>
              <a:gd name="connsiteY2" fmla="*/ 0 h 998339"/>
              <a:gd name="connsiteX3" fmla="*/ 1663898 w 1663898"/>
              <a:gd name="connsiteY3" fmla="*/ 99834 h 998339"/>
              <a:gd name="connsiteX4" fmla="*/ 1663898 w 1663898"/>
              <a:gd name="connsiteY4" fmla="*/ 898505 h 998339"/>
              <a:gd name="connsiteX5" fmla="*/ 1564064 w 1663898"/>
              <a:gd name="connsiteY5" fmla="*/ 998339 h 998339"/>
              <a:gd name="connsiteX6" fmla="*/ 99834 w 1663898"/>
              <a:gd name="connsiteY6" fmla="*/ 998339 h 998339"/>
              <a:gd name="connsiteX7" fmla="*/ 0 w 1663898"/>
              <a:gd name="connsiteY7" fmla="*/ 898505 h 998339"/>
              <a:gd name="connsiteX8" fmla="*/ 0 w 1663898"/>
              <a:gd name="connsiteY8" fmla="*/ 99834 h 99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898" h="998339">
                <a:moveTo>
                  <a:pt x="0" y="99834"/>
                </a:moveTo>
                <a:cubicBezTo>
                  <a:pt x="0" y="44697"/>
                  <a:pt x="44697" y="0"/>
                  <a:pt x="99834" y="0"/>
                </a:cubicBezTo>
                <a:lnTo>
                  <a:pt x="1564064" y="0"/>
                </a:lnTo>
                <a:cubicBezTo>
                  <a:pt x="1619201" y="0"/>
                  <a:pt x="1663898" y="44697"/>
                  <a:pt x="1663898" y="99834"/>
                </a:cubicBezTo>
                <a:lnTo>
                  <a:pt x="1663898" y="898505"/>
                </a:lnTo>
                <a:cubicBezTo>
                  <a:pt x="1663898" y="953642"/>
                  <a:pt x="1619201" y="998339"/>
                  <a:pt x="1564064" y="998339"/>
                </a:cubicBezTo>
                <a:lnTo>
                  <a:pt x="99834" y="998339"/>
                </a:lnTo>
                <a:cubicBezTo>
                  <a:pt x="44697" y="998339"/>
                  <a:pt x="0" y="953642"/>
                  <a:pt x="0" y="898505"/>
                </a:cubicBezTo>
                <a:lnTo>
                  <a:pt x="0" y="99834"/>
                </a:lnTo>
                <a:close/>
              </a:path>
            </a:pathLst>
          </a:custGeom>
          <a:solidFill>
            <a:schemeClr val="bg1">
              <a:lumMod val="95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30" tIns="63530" rIns="63530" bIns="63530" numCol="1" spcCol="1270" anchor="ctr" anchorCtr="0">
            <a:noAutofit/>
          </a:bodyPr>
          <a:lstStyle/>
          <a:p>
            <a:pPr lvl="0" algn="ctr" defTabSz="400050">
              <a:lnSpc>
                <a:spcPct val="90000"/>
              </a:lnSpc>
              <a:spcBef>
                <a:spcPct val="0"/>
              </a:spcBef>
              <a:spcAft>
                <a:spcPct val="35000"/>
              </a:spcAft>
            </a:pPr>
            <a:r>
              <a:rPr lang="en-US" sz="1400" b="1" kern="1200" dirty="0" smtClean="0">
                <a:solidFill>
                  <a:schemeClr val="tx1"/>
                </a:solidFill>
              </a:rPr>
              <a:t>Treat severe or life-threatening CRS </a:t>
            </a:r>
            <a:r>
              <a:rPr lang="en-US" sz="1400" kern="1200" dirty="0" smtClean="0">
                <a:solidFill>
                  <a:schemeClr val="tx1"/>
                </a:solidFill>
              </a:rPr>
              <a:t>with tocilizumab ± corticosteroids </a:t>
            </a:r>
          </a:p>
        </p:txBody>
      </p:sp>
      <p:sp>
        <p:nvSpPr>
          <p:cNvPr id="14" name="Rectangle 13"/>
          <p:cNvSpPr/>
          <p:nvPr/>
        </p:nvSpPr>
        <p:spPr>
          <a:xfrm rot="16200000">
            <a:off x="3155151" y="4282445"/>
            <a:ext cx="1735093" cy="227260"/>
          </a:xfrm>
          <a:prstGeom prst="rect">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Freeform 14"/>
          <p:cNvSpPr/>
          <p:nvPr/>
        </p:nvSpPr>
        <p:spPr>
          <a:xfrm>
            <a:off x="3603349" y="4925509"/>
            <a:ext cx="3028952" cy="1399092"/>
          </a:xfrm>
          <a:custGeom>
            <a:avLst/>
            <a:gdLst>
              <a:gd name="connsiteX0" fmla="*/ 0 w 1663898"/>
              <a:gd name="connsiteY0" fmla="*/ 99834 h 998339"/>
              <a:gd name="connsiteX1" fmla="*/ 99834 w 1663898"/>
              <a:gd name="connsiteY1" fmla="*/ 0 h 998339"/>
              <a:gd name="connsiteX2" fmla="*/ 1564064 w 1663898"/>
              <a:gd name="connsiteY2" fmla="*/ 0 h 998339"/>
              <a:gd name="connsiteX3" fmla="*/ 1663898 w 1663898"/>
              <a:gd name="connsiteY3" fmla="*/ 99834 h 998339"/>
              <a:gd name="connsiteX4" fmla="*/ 1663898 w 1663898"/>
              <a:gd name="connsiteY4" fmla="*/ 898505 h 998339"/>
              <a:gd name="connsiteX5" fmla="*/ 1564064 w 1663898"/>
              <a:gd name="connsiteY5" fmla="*/ 998339 h 998339"/>
              <a:gd name="connsiteX6" fmla="*/ 99834 w 1663898"/>
              <a:gd name="connsiteY6" fmla="*/ 998339 h 998339"/>
              <a:gd name="connsiteX7" fmla="*/ 0 w 1663898"/>
              <a:gd name="connsiteY7" fmla="*/ 898505 h 998339"/>
              <a:gd name="connsiteX8" fmla="*/ 0 w 1663898"/>
              <a:gd name="connsiteY8" fmla="*/ 99834 h 99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898" h="998339">
                <a:moveTo>
                  <a:pt x="0" y="99834"/>
                </a:moveTo>
                <a:cubicBezTo>
                  <a:pt x="0" y="44697"/>
                  <a:pt x="44697" y="0"/>
                  <a:pt x="99834" y="0"/>
                </a:cubicBezTo>
                <a:lnTo>
                  <a:pt x="1564064" y="0"/>
                </a:lnTo>
                <a:cubicBezTo>
                  <a:pt x="1619201" y="0"/>
                  <a:pt x="1663898" y="44697"/>
                  <a:pt x="1663898" y="99834"/>
                </a:cubicBezTo>
                <a:lnTo>
                  <a:pt x="1663898" y="898505"/>
                </a:lnTo>
                <a:cubicBezTo>
                  <a:pt x="1663898" y="953642"/>
                  <a:pt x="1619201" y="998339"/>
                  <a:pt x="1564064" y="998339"/>
                </a:cubicBezTo>
                <a:lnTo>
                  <a:pt x="99834" y="998339"/>
                </a:lnTo>
                <a:cubicBezTo>
                  <a:pt x="44697" y="998339"/>
                  <a:pt x="0" y="953642"/>
                  <a:pt x="0" y="898505"/>
                </a:cubicBezTo>
                <a:lnTo>
                  <a:pt x="0" y="99834"/>
                </a:lnTo>
                <a:close/>
              </a:path>
            </a:pathLst>
          </a:custGeom>
          <a:solidFill>
            <a:schemeClr val="bg1">
              <a:lumMod val="95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30" tIns="63530" rIns="63530" bIns="63530" numCol="1" spcCol="1270" anchor="ctr" anchorCtr="0">
            <a:noAutofit/>
          </a:bodyPr>
          <a:lstStyle/>
          <a:p>
            <a:pPr lvl="0" algn="ctr" defTabSz="400050">
              <a:lnSpc>
                <a:spcPct val="90000"/>
              </a:lnSpc>
              <a:spcBef>
                <a:spcPct val="0"/>
              </a:spcBef>
              <a:spcAft>
                <a:spcPct val="35000"/>
              </a:spcAft>
            </a:pPr>
            <a:r>
              <a:rPr lang="en-US" sz="1400" b="1" kern="1200" dirty="0" smtClean="0">
                <a:solidFill>
                  <a:schemeClr val="tx1"/>
                </a:solidFill>
              </a:rPr>
              <a:t>Monitor</a:t>
            </a:r>
            <a:r>
              <a:rPr lang="en-US" sz="1400" kern="1200" dirty="0" smtClean="0">
                <a:solidFill>
                  <a:schemeClr val="tx1"/>
                </a:solidFill>
              </a:rPr>
              <a:t> for neurologic toxicities</a:t>
            </a:r>
            <a:br>
              <a:rPr lang="en-US" sz="1400" kern="1200" dirty="0" smtClean="0">
                <a:solidFill>
                  <a:schemeClr val="tx1"/>
                </a:solidFill>
              </a:rPr>
            </a:br>
            <a:r>
              <a:rPr lang="en-US" sz="1400" kern="1200" dirty="0" smtClean="0">
                <a:solidFill>
                  <a:schemeClr val="tx1"/>
                </a:solidFill>
              </a:rPr>
              <a:t>and </a:t>
            </a:r>
            <a:r>
              <a:rPr lang="en-US" sz="1400" b="1" kern="1200" dirty="0" smtClean="0">
                <a:solidFill>
                  <a:schemeClr val="tx1"/>
                </a:solidFill>
              </a:rPr>
              <a:t>provide supportive care </a:t>
            </a:r>
            <a:r>
              <a:rPr lang="en-US" sz="1400" kern="1200" dirty="0" smtClean="0">
                <a:solidFill>
                  <a:schemeClr val="tx1"/>
                </a:solidFill>
              </a:rPr>
              <a:t>and/or corticosteroids, as needed</a:t>
            </a:r>
          </a:p>
        </p:txBody>
      </p:sp>
      <p:sp>
        <p:nvSpPr>
          <p:cNvPr id="16" name="Rectangle 15"/>
          <p:cNvSpPr/>
          <p:nvPr/>
        </p:nvSpPr>
        <p:spPr>
          <a:xfrm rot="16200000">
            <a:off x="3155151" y="2533579"/>
            <a:ext cx="1735093" cy="227260"/>
          </a:xfrm>
          <a:prstGeom prst="rect">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Freeform 16"/>
          <p:cNvSpPr/>
          <p:nvPr/>
        </p:nvSpPr>
        <p:spPr>
          <a:xfrm>
            <a:off x="3603349" y="3176645"/>
            <a:ext cx="3028952" cy="1399092"/>
          </a:xfrm>
          <a:custGeom>
            <a:avLst/>
            <a:gdLst>
              <a:gd name="connsiteX0" fmla="*/ 0 w 1663898"/>
              <a:gd name="connsiteY0" fmla="*/ 99834 h 998339"/>
              <a:gd name="connsiteX1" fmla="*/ 99834 w 1663898"/>
              <a:gd name="connsiteY1" fmla="*/ 0 h 998339"/>
              <a:gd name="connsiteX2" fmla="*/ 1564064 w 1663898"/>
              <a:gd name="connsiteY2" fmla="*/ 0 h 998339"/>
              <a:gd name="connsiteX3" fmla="*/ 1663898 w 1663898"/>
              <a:gd name="connsiteY3" fmla="*/ 99834 h 998339"/>
              <a:gd name="connsiteX4" fmla="*/ 1663898 w 1663898"/>
              <a:gd name="connsiteY4" fmla="*/ 898505 h 998339"/>
              <a:gd name="connsiteX5" fmla="*/ 1564064 w 1663898"/>
              <a:gd name="connsiteY5" fmla="*/ 998339 h 998339"/>
              <a:gd name="connsiteX6" fmla="*/ 99834 w 1663898"/>
              <a:gd name="connsiteY6" fmla="*/ 998339 h 998339"/>
              <a:gd name="connsiteX7" fmla="*/ 0 w 1663898"/>
              <a:gd name="connsiteY7" fmla="*/ 898505 h 998339"/>
              <a:gd name="connsiteX8" fmla="*/ 0 w 1663898"/>
              <a:gd name="connsiteY8" fmla="*/ 99834 h 99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898" h="998339">
                <a:moveTo>
                  <a:pt x="0" y="99834"/>
                </a:moveTo>
                <a:cubicBezTo>
                  <a:pt x="0" y="44697"/>
                  <a:pt x="44697" y="0"/>
                  <a:pt x="99834" y="0"/>
                </a:cubicBezTo>
                <a:lnTo>
                  <a:pt x="1564064" y="0"/>
                </a:lnTo>
                <a:cubicBezTo>
                  <a:pt x="1619201" y="0"/>
                  <a:pt x="1663898" y="44697"/>
                  <a:pt x="1663898" y="99834"/>
                </a:cubicBezTo>
                <a:lnTo>
                  <a:pt x="1663898" y="898505"/>
                </a:lnTo>
                <a:cubicBezTo>
                  <a:pt x="1663898" y="953642"/>
                  <a:pt x="1619201" y="998339"/>
                  <a:pt x="1564064" y="998339"/>
                </a:cubicBezTo>
                <a:lnTo>
                  <a:pt x="99834" y="998339"/>
                </a:lnTo>
                <a:cubicBezTo>
                  <a:pt x="44697" y="998339"/>
                  <a:pt x="0" y="953642"/>
                  <a:pt x="0" y="898505"/>
                </a:cubicBezTo>
                <a:lnTo>
                  <a:pt x="0" y="99834"/>
                </a:lnTo>
                <a:close/>
              </a:path>
            </a:pathLst>
          </a:custGeom>
          <a:solidFill>
            <a:schemeClr val="bg1">
              <a:lumMod val="95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30" tIns="63530" rIns="63530" bIns="63530" numCol="1" spcCol="1270" anchor="ctr" anchorCtr="0">
            <a:noAutofit/>
          </a:bodyPr>
          <a:lstStyle/>
          <a:p>
            <a:pPr lvl="0" algn="ctr" defTabSz="400050">
              <a:lnSpc>
                <a:spcPct val="90000"/>
              </a:lnSpc>
              <a:spcBef>
                <a:spcPct val="0"/>
              </a:spcBef>
              <a:spcAft>
                <a:spcPct val="35000"/>
              </a:spcAft>
            </a:pPr>
            <a:r>
              <a:rPr lang="en-US" sz="1400" kern="1200" dirty="0" smtClean="0">
                <a:solidFill>
                  <a:schemeClr val="tx1"/>
                </a:solidFill>
              </a:rPr>
              <a:t>Do not administer to patients</a:t>
            </a:r>
            <a:br>
              <a:rPr lang="en-US" sz="1400" kern="1200" dirty="0" smtClean="0">
                <a:solidFill>
                  <a:schemeClr val="tx1"/>
                </a:solidFill>
              </a:rPr>
            </a:br>
            <a:r>
              <a:rPr lang="en-US" sz="1400" kern="1200" dirty="0" smtClean="0">
                <a:solidFill>
                  <a:schemeClr val="tx1"/>
                </a:solidFill>
              </a:rPr>
              <a:t>with </a:t>
            </a:r>
            <a:r>
              <a:rPr lang="en-US" sz="1400" b="1" kern="1200" dirty="0" smtClean="0">
                <a:solidFill>
                  <a:schemeClr val="tx1"/>
                </a:solidFill>
              </a:rPr>
              <a:t>active infection</a:t>
            </a:r>
            <a:br>
              <a:rPr lang="en-US" sz="1400" b="1" kern="1200" dirty="0" smtClean="0">
                <a:solidFill>
                  <a:schemeClr val="tx1"/>
                </a:solidFill>
              </a:rPr>
            </a:br>
            <a:r>
              <a:rPr lang="en-US" sz="1400" b="1" kern="1200" dirty="0" smtClean="0">
                <a:solidFill>
                  <a:schemeClr val="tx1"/>
                </a:solidFill>
              </a:rPr>
              <a:t>or inflammatory disorders </a:t>
            </a:r>
          </a:p>
        </p:txBody>
      </p:sp>
      <p:sp>
        <p:nvSpPr>
          <p:cNvPr id="19" name="Freeform 18"/>
          <p:cNvSpPr/>
          <p:nvPr/>
        </p:nvSpPr>
        <p:spPr>
          <a:xfrm>
            <a:off x="3603349" y="1427779"/>
            <a:ext cx="3028952" cy="1399092"/>
          </a:xfrm>
          <a:custGeom>
            <a:avLst/>
            <a:gdLst>
              <a:gd name="connsiteX0" fmla="*/ 0 w 1663898"/>
              <a:gd name="connsiteY0" fmla="*/ 99834 h 998339"/>
              <a:gd name="connsiteX1" fmla="*/ 99834 w 1663898"/>
              <a:gd name="connsiteY1" fmla="*/ 0 h 998339"/>
              <a:gd name="connsiteX2" fmla="*/ 1564064 w 1663898"/>
              <a:gd name="connsiteY2" fmla="*/ 0 h 998339"/>
              <a:gd name="connsiteX3" fmla="*/ 1663898 w 1663898"/>
              <a:gd name="connsiteY3" fmla="*/ 99834 h 998339"/>
              <a:gd name="connsiteX4" fmla="*/ 1663898 w 1663898"/>
              <a:gd name="connsiteY4" fmla="*/ 898505 h 998339"/>
              <a:gd name="connsiteX5" fmla="*/ 1564064 w 1663898"/>
              <a:gd name="connsiteY5" fmla="*/ 998339 h 998339"/>
              <a:gd name="connsiteX6" fmla="*/ 99834 w 1663898"/>
              <a:gd name="connsiteY6" fmla="*/ 998339 h 998339"/>
              <a:gd name="connsiteX7" fmla="*/ 0 w 1663898"/>
              <a:gd name="connsiteY7" fmla="*/ 898505 h 998339"/>
              <a:gd name="connsiteX8" fmla="*/ 0 w 1663898"/>
              <a:gd name="connsiteY8" fmla="*/ 99834 h 99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898" h="998339">
                <a:moveTo>
                  <a:pt x="0" y="99834"/>
                </a:moveTo>
                <a:cubicBezTo>
                  <a:pt x="0" y="44697"/>
                  <a:pt x="44697" y="0"/>
                  <a:pt x="99834" y="0"/>
                </a:cubicBezTo>
                <a:lnTo>
                  <a:pt x="1564064" y="0"/>
                </a:lnTo>
                <a:cubicBezTo>
                  <a:pt x="1619201" y="0"/>
                  <a:pt x="1663898" y="44697"/>
                  <a:pt x="1663898" y="99834"/>
                </a:cubicBezTo>
                <a:lnTo>
                  <a:pt x="1663898" y="898505"/>
                </a:lnTo>
                <a:cubicBezTo>
                  <a:pt x="1663898" y="953642"/>
                  <a:pt x="1619201" y="998339"/>
                  <a:pt x="1564064" y="998339"/>
                </a:cubicBezTo>
                <a:lnTo>
                  <a:pt x="99834" y="998339"/>
                </a:lnTo>
                <a:cubicBezTo>
                  <a:pt x="44697" y="998339"/>
                  <a:pt x="0" y="953642"/>
                  <a:pt x="0" y="898505"/>
                </a:cubicBezTo>
                <a:lnTo>
                  <a:pt x="0" y="99834"/>
                </a:lnTo>
                <a:close/>
              </a:path>
            </a:pathLst>
          </a:custGeom>
          <a:solidFill>
            <a:schemeClr val="bg1">
              <a:lumMod val="95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30" tIns="63530" rIns="63530" bIns="63530" numCol="1" spcCol="1270" anchor="ctr" anchorCtr="0">
            <a:noAutofit/>
          </a:bodyPr>
          <a:lstStyle/>
          <a:p>
            <a:pPr lvl="0" algn="ctr" defTabSz="400050">
              <a:lnSpc>
                <a:spcPct val="90000"/>
              </a:lnSpc>
              <a:spcBef>
                <a:spcPct val="0"/>
              </a:spcBef>
              <a:spcAft>
                <a:spcPct val="35000"/>
              </a:spcAft>
            </a:pPr>
            <a:r>
              <a:rPr lang="en-US" sz="1400" kern="1200" dirty="0" smtClean="0">
                <a:solidFill>
                  <a:schemeClr val="tx1"/>
                </a:solidFill>
              </a:rPr>
              <a:t>Not indicated for the treatment </a:t>
            </a:r>
            <a:br>
              <a:rPr lang="en-US" sz="1400" kern="1200" dirty="0" smtClean="0">
                <a:solidFill>
                  <a:schemeClr val="tx1"/>
                </a:solidFill>
              </a:rPr>
            </a:br>
            <a:r>
              <a:rPr lang="en-US" sz="1400" kern="1200" dirty="0" smtClean="0">
                <a:solidFill>
                  <a:schemeClr val="tx1"/>
                </a:solidFill>
              </a:rPr>
              <a:t>of patients with </a:t>
            </a:r>
            <a:br>
              <a:rPr lang="en-US" sz="1400" kern="1200" dirty="0" smtClean="0">
                <a:solidFill>
                  <a:schemeClr val="tx1"/>
                </a:solidFill>
              </a:rPr>
            </a:br>
            <a:r>
              <a:rPr lang="en-US" sz="1400" b="1" kern="1200" dirty="0" smtClean="0">
                <a:solidFill>
                  <a:schemeClr val="tx1"/>
                </a:solidFill>
              </a:rPr>
              <a:t>primary CNS lymphoma</a:t>
            </a:r>
          </a:p>
        </p:txBody>
      </p:sp>
      <p:sp>
        <p:nvSpPr>
          <p:cNvPr id="21" name="Oval 20"/>
          <p:cNvSpPr/>
          <p:nvPr/>
        </p:nvSpPr>
        <p:spPr>
          <a:xfrm>
            <a:off x="6838957" y="2201890"/>
            <a:ext cx="2162175" cy="2277644"/>
          </a:xfrm>
          <a:prstGeom prst="ellipse">
            <a:avLst/>
          </a:pr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30" tIns="63530" rIns="63530" bIns="63530" numCol="1" spcCol="1270" anchor="ctr" anchorCtr="0">
            <a:noAutofit/>
          </a:bodyPr>
          <a:lstStyle/>
          <a:p>
            <a:pPr lvl="0" algn="ctr" defTabSz="400050">
              <a:lnSpc>
                <a:spcPct val="90000"/>
              </a:lnSpc>
              <a:spcBef>
                <a:spcPct val="0"/>
              </a:spcBef>
              <a:spcAft>
                <a:spcPct val="35000"/>
              </a:spcAft>
            </a:pPr>
            <a:r>
              <a:rPr lang="en-US" sz="1600" b="1" kern="1200" dirty="0" smtClean="0">
                <a:solidFill>
                  <a:schemeClr val="bg1"/>
                </a:solidFill>
              </a:rPr>
              <a:t>Target dose</a:t>
            </a:r>
            <a:br>
              <a:rPr lang="en-US" sz="1600" b="1" kern="1200" dirty="0" smtClean="0">
                <a:solidFill>
                  <a:schemeClr val="bg1"/>
                </a:solidFill>
              </a:rPr>
            </a:br>
            <a:r>
              <a:rPr lang="en-US" sz="1600" kern="1200" dirty="0" smtClean="0">
                <a:solidFill>
                  <a:schemeClr val="bg1"/>
                </a:solidFill>
              </a:rPr>
              <a:t>is 2 × 10</a:t>
            </a:r>
            <a:r>
              <a:rPr lang="en-US" sz="1600" kern="1200" baseline="30000" dirty="0" smtClean="0">
                <a:solidFill>
                  <a:schemeClr val="bg1"/>
                </a:solidFill>
              </a:rPr>
              <a:t>6</a:t>
            </a:r>
            <a:r>
              <a:rPr lang="en-US" sz="1600" kern="1200" dirty="0" smtClean="0">
                <a:solidFill>
                  <a:schemeClr val="bg1"/>
                </a:solidFill>
              </a:rPr>
              <a:t> </a:t>
            </a:r>
            <a:br>
              <a:rPr lang="en-US" sz="1600" kern="1200" dirty="0" smtClean="0">
                <a:solidFill>
                  <a:schemeClr val="bg1"/>
                </a:solidFill>
              </a:rPr>
            </a:br>
            <a:r>
              <a:rPr lang="en-US" sz="1600" kern="1200" dirty="0" smtClean="0">
                <a:solidFill>
                  <a:schemeClr val="bg1"/>
                </a:solidFill>
              </a:rPr>
              <a:t>(max 2 × 10</a:t>
            </a:r>
            <a:r>
              <a:rPr lang="en-US" sz="1600" kern="1200" baseline="30000" dirty="0" smtClean="0">
                <a:solidFill>
                  <a:schemeClr val="bg1"/>
                </a:solidFill>
              </a:rPr>
              <a:t>8</a:t>
            </a:r>
            <a:r>
              <a:rPr lang="en-US" sz="1600" kern="1200" dirty="0" smtClean="0">
                <a:solidFill>
                  <a:schemeClr val="bg1"/>
                </a:solidFill>
              </a:rPr>
              <a:t>) </a:t>
            </a:r>
            <a:br>
              <a:rPr lang="en-US" sz="1600" kern="1200" dirty="0" smtClean="0">
                <a:solidFill>
                  <a:schemeClr val="bg1"/>
                </a:solidFill>
              </a:rPr>
            </a:br>
            <a:r>
              <a:rPr lang="en-US" sz="1600" kern="1200" dirty="0" smtClean="0">
                <a:solidFill>
                  <a:schemeClr val="bg1"/>
                </a:solidFill>
              </a:rPr>
              <a:t>CAR-positive viable T cells per kg body weight</a:t>
            </a:r>
            <a:endParaRPr lang="en-US" sz="1600" kern="1200" dirty="0">
              <a:solidFill>
                <a:schemeClr val="bg1"/>
              </a:solidFill>
            </a:endParaRPr>
          </a:p>
        </p:txBody>
      </p:sp>
    </p:spTree>
    <p:extLst>
      <p:ext uri="{BB962C8B-B14F-4D97-AF65-F5344CB8AC3E}">
        <p14:creationId xmlns:p14="http://schemas.microsoft.com/office/powerpoint/2010/main" val="883886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Treatment Algorithms for CLL </a:t>
            </a:r>
            <a:br>
              <a:rPr lang="en-US" dirty="0"/>
            </a:br>
            <a:r>
              <a:rPr lang="en-US" dirty="0"/>
              <a:t>in the Modern </a:t>
            </a:r>
            <a:r>
              <a:rPr lang="en-US" dirty="0" smtClean="0"/>
              <a:t>Era</a:t>
            </a:r>
            <a:r>
              <a:rPr lang="en-US" baseline="30000" dirty="0"/>
              <a:t>1</a:t>
            </a:r>
            <a:r>
              <a:rPr lang="en-US" dirty="0" smtClean="0"/>
              <a:t> </a:t>
            </a:r>
            <a:r>
              <a:rPr lang="en-US" dirty="0"/>
              <a:t>(Cont’d</a:t>
            </a:r>
            <a:r>
              <a:rPr lang="en-US" dirty="0" smtClean="0"/>
              <a:t>)</a:t>
            </a:r>
            <a:endParaRPr lang="en-US" dirty="0"/>
          </a:p>
        </p:txBody>
      </p:sp>
      <p:cxnSp>
        <p:nvCxnSpPr>
          <p:cNvPr id="4" name="Straight Arrow Connector 3"/>
          <p:cNvCxnSpPr/>
          <p:nvPr/>
        </p:nvCxnSpPr>
        <p:spPr>
          <a:xfrm>
            <a:off x="4300817" y="2885983"/>
            <a:ext cx="98015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lbow Connector 4"/>
          <p:cNvCxnSpPr/>
          <p:nvPr/>
        </p:nvCxnSpPr>
        <p:spPr>
          <a:xfrm rot="16200000" flipH="1">
            <a:off x="4117837" y="3088147"/>
            <a:ext cx="611261" cy="1040020"/>
          </a:xfrm>
          <a:prstGeom prst="bent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5400000">
            <a:off x="4176192" y="1543388"/>
            <a:ext cx="611261" cy="1300025"/>
          </a:xfrm>
          <a:prstGeom prst="bent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7419" y="1535286"/>
            <a:ext cx="3224674" cy="374571"/>
          </a:xfrm>
          <a:prstGeom prst="round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spAutoFit/>
          </a:bodyPr>
          <a:lstStyle/>
          <a:p>
            <a:pPr algn="ctr"/>
            <a:r>
              <a:rPr lang="en-US" sz="1600" b="1" dirty="0" smtClean="0"/>
              <a:t>Relapsed/Refractory CLL</a:t>
            </a:r>
            <a:endParaRPr lang="en-US" sz="1600" b="1" dirty="0"/>
          </a:p>
        </p:txBody>
      </p:sp>
      <p:sp>
        <p:nvSpPr>
          <p:cNvPr id="8" name="TextBox 7"/>
          <p:cNvSpPr txBox="1"/>
          <p:nvPr/>
        </p:nvSpPr>
        <p:spPr>
          <a:xfrm>
            <a:off x="622405" y="2596525"/>
            <a:ext cx="4406078" cy="578882"/>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Restage with bone marrow aspirate and biopsy, CT scan, CLL FISH panel, and </a:t>
            </a:r>
            <a:r>
              <a:rPr lang="en-US" sz="1400" i="1" dirty="0" smtClean="0">
                <a:solidFill>
                  <a:sysClr val="windowText" lastClr="000000"/>
                </a:solidFill>
              </a:rPr>
              <a:t>TP53</a:t>
            </a:r>
            <a:r>
              <a:rPr lang="en-US" sz="1400" dirty="0" smtClean="0">
                <a:solidFill>
                  <a:sysClr val="windowText" lastClr="000000"/>
                </a:solidFill>
              </a:rPr>
              <a:t> mutation study</a:t>
            </a:r>
            <a:endParaRPr lang="en-US" sz="1400" dirty="0">
              <a:solidFill>
                <a:sysClr val="windowText" lastClr="000000"/>
              </a:solidFill>
            </a:endParaRPr>
          </a:p>
        </p:txBody>
      </p:sp>
      <p:sp>
        <p:nvSpPr>
          <p:cNvPr id="9" name="TextBox 8"/>
          <p:cNvSpPr txBox="1"/>
          <p:nvPr/>
        </p:nvSpPr>
        <p:spPr>
          <a:xfrm>
            <a:off x="5293670" y="2693909"/>
            <a:ext cx="3128029"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Exclude Richter’s transformation</a:t>
            </a:r>
            <a:endParaRPr lang="en-US" sz="1400" dirty="0">
              <a:solidFill>
                <a:sysClr val="windowText" lastClr="000000"/>
              </a:solidFill>
            </a:endParaRPr>
          </a:p>
        </p:txBody>
      </p:sp>
      <p:cxnSp>
        <p:nvCxnSpPr>
          <p:cNvPr id="10" name="Straight Arrow Connector 9"/>
          <p:cNvCxnSpPr/>
          <p:nvPr/>
        </p:nvCxnSpPr>
        <p:spPr>
          <a:xfrm flipH="1">
            <a:off x="3875949" y="5006235"/>
            <a:ext cx="0" cy="6125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185905" y="4916545"/>
            <a:ext cx="0" cy="7022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75949" y="4060181"/>
            <a:ext cx="0" cy="7022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185905" y="4060181"/>
            <a:ext cx="0" cy="7022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18131" y="3986117"/>
            <a:ext cx="3868411"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Patient has progressive CLL on ibrutinib</a:t>
            </a:r>
            <a:endParaRPr lang="en-US" sz="1400" dirty="0">
              <a:solidFill>
                <a:sysClr val="windowText" lastClr="000000"/>
              </a:solidFill>
            </a:endParaRPr>
          </a:p>
        </p:txBody>
      </p:sp>
      <p:sp>
        <p:nvSpPr>
          <p:cNvPr id="15" name="TextBox 14"/>
          <p:cNvSpPr txBox="1"/>
          <p:nvPr/>
        </p:nvSpPr>
        <p:spPr>
          <a:xfrm>
            <a:off x="3507420" y="4832901"/>
            <a:ext cx="737061"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No</a:t>
            </a:r>
            <a:endParaRPr lang="en-US" sz="1400" dirty="0">
              <a:solidFill>
                <a:sysClr val="windowText" lastClr="000000"/>
              </a:solidFill>
            </a:endParaRPr>
          </a:p>
        </p:txBody>
      </p:sp>
      <p:sp>
        <p:nvSpPr>
          <p:cNvPr id="16" name="TextBox 15"/>
          <p:cNvSpPr txBox="1"/>
          <p:nvPr/>
        </p:nvSpPr>
        <p:spPr>
          <a:xfrm>
            <a:off x="5797628" y="4835977"/>
            <a:ext cx="776552" cy="340519"/>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Yes</a:t>
            </a:r>
            <a:endParaRPr lang="en-US" sz="1400" dirty="0">
              <a:solidFill>
                <a:sysClr val="windowText" lastClr="000000"/>
              </a:solidFill>
            </a:endParaRPr>
          </a:p>
        </p:txBody>
      </p:sp>
      <p:sp>
        <p:nvSpPr>
          <p:cNvPr id="17" name="TextBox 16"/>
          <p:cNvSpPr txBox="1"/>
          <p:nvPr/>
        </p:nvSpPr>
        <p:spPr>
          <a:xfrm>
            <a:off x="2358997" y="5716228"/>
            <a:ext cx="2431901" cy="578882"/>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Ibrutinib </a:t>
            </a:r>
            <a:r>
              <a:rPr lang="en-US" sz="1400" i="1" dirty="0" smtClean="0">
                <a:solidFill>
                  <a:sysClr val="windowText" lastClr="000000"/>
                </a:solidFill>
              </a:rPr>
              <a:t>or </a:t>
            </a:r>
            <a:r>
              <a:rPr lang="en-US" sz="1400" dirty="0" smtClean="0">
                <a:solidFill>
                  <a:sysClr val="windowText" lastClr="000000"/>
                </a:solidFill>
              </a:rPr>
              <a:t>venetoclax </a:t>
            </a:r>
            <a:br>
              <a:rPr lang="en-US" sz="1400" dirty="0" smtClean="0">
                <a:solidFill>
                  <a:sysClr val="windowText" lastClr="000000"/>
                </a:solidFill>
              </a:rPr>
            </a:br>
            <a:r>
              <a:rPr lang="en-US" sz="1400" dirty="0" smtClean="0">
                <a:solidFill>
                  <a:sysClr val="windowText" lastClr="000000"/>
                </a:solidFill>
              </a:rPr>
              <a:t>and rituximab</a:t>
            </a:r>
            <a:endParaRPr lang="en-US" sz="1400" dirty="0">
              <a:solidFill>
                <a:sysClr val="windowText" lastClr="000000"/>
              </a:solidFill>
            </a:endParaRPr>
          </a:p>
        </p:txBody>
      </p:sp>
      <p:sp>
        <p:nvSpPr>
          <p:cNvPr id="18" name="TextBox 17"/>
          <p:cNvSpPr txBox="1"/>
          <p:nvPr/>
        </p:nvSpPr>
        <p:spPr>
          <a:xfrm>
            <a:off x="5255433" y="5716228"/>
            <a:ext cx="2697541" cy="578882"/>
          </a:xfrm>
          <a:prstGeom prst="roundRect">
            <a:avLst/>
          </a:prstGeom>
          <a:solidFill>
            <a:schemeClr val="bg1">
              <a:lumMod val="95000"/>
            </a:schemeClr>
          </a:solidFill>
          <a:ln>
            <a:solidFill>
              <a:schemeClr val="accent2">
                <a:lumMod val="90000"/>
                <a:lumOff val="10000"/>
              </a:schemeClr>
            </a:solidFill>
          </a:ln>
        </p:spPr>
        <p:style>
          <a:lnRef idx="2">
            <a:schemeClr val="accent5"/>
          </a:lnRef>
          <a:fillRef idx="1">
            <a:schemeClr val="lt1"/>
          </a:fillRef>
          <a:effectRef idx="0">
            <a:schemeClr val="accent5"/>
          </a:effectRef>
          <a:fontRef idx="minor">
            <a:schemeClr val="dk1"/>
          </a:fontRef>
        </p:style>
        <p:txBody>
          <a:bodyPr wrap="square" rtlCol="0" anchor="ctr" anchorCtr="0">
            <a:spAutoFit/>
          </a:bodyPr>
          <a:lstStyle/>
          <a:p>
            <a:pPr algn="ctr"/>
            <a:r>
              <a:rPr lang="en-US" sz="1400" dirty="0" smtClean="0">
                <a:solidFill>
                  <a:sysClr val="windowText" lastClr="000000"/>
                </a:solidFill>
              </a:rPr>
              <a:t>Venetoclax and rituximab, and refer to cellular therapy expert</a:t>
            </a:r>
            <a:endParaRPr lang="en-US" sz="1400" dirty="0">
              <a:solidFill>
                <a:sysClr val="windowText" lastClr="000000"/>
              </a:solidFill>
            </a:endParaRPr>
          </a:p>
        </p:txBody>
      </p:sp>
      <p:sp>
        <p:nvSpPr>
          <p:cNvPr id="19" name="Footer Placeholder 18"/>
          <p:cNvSpPr>
            <a:spLocks noGrp="1"/>
          </p:cNvSpPr>
          <p:nvPr>
            <p:ph type="ftr" sz="quarter" idx="13"/>
          </p:nvPr>
        </p:nvSpPr>
        <p:spPr>
          <a:xfrm>
            <a:off x="183941" y="6387726"/>
            <a:ext cx="7772400" cy="323849"/>
          </a:xfrm>
        </p:spPr>
        <p:txBody>
          <a:bodyPr/>
          <a:lstStyle/>
          <a:p>
            <a:r>
              <a:rPr lang="en-US" dirty="0" smtClean="0">
                <a:solidFill>
                  <a:srgbClr val="000000"/>
                </a:solidFill>
              </a:rPr>
              <a:t>1. Parikh SA. </a:t>
            </a:r>
            <a:r>
              <a:rPr lang="en-US" i="1" dirty="0" smtClean="0">
                <a:solidFill>
                  <a:srgbClr val="000000"/>
                </a:solidFill>
              </a:rPr>
              <a:t>Blood Cancer J</a:t>
            </a:r>
            <a:r>
              <a:rPr lang="en-US" dirty="0" smtClean="0">
                <a:solidFill>
                  <a:srgbClr val="000000"/>
                </a:solidFill>
              </a:rPr>
              <a:t>. 2018;8:93.</a:t>
            </a:r>
            <a:endParaRPr lang="en-US" dirty="0">
              <a:solidFill>
                <a:srgbClr val="000000"/>
              </a:solidFill>
            </a:endParaRPr>
          </a:p>
        </p:txBody>
      </p:sp>
    </p:spTree>
    <p:extLst>
      <p:ext uri="{BB962C8B-B14F-4D97-AF65-F5344CB8AC3E}">
        <p14:creationId xmlns:p14="http://schemas.microsoft.com/office/powerpoint/2010/main" val="4460503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b="1" dirty="0" smtClean="0"/>
              <a:t>Ongoing, positive results from multiple clinical trials have led to the approval of several novel agent classes across a range of B-cell malignancies (CLL/SLL, FL, MCL, DLBCL)</a:t>
            </a:r>
          </a:p>
          <a:p>
            <a:pPr lvl="1"/>
            <a:r>
              <a:rPr lang="en-US" sz="2000" dirty="0" smtClean="0"/>
              <a:t>BTK, PI3K, and Bcl-2 inhibitors</a:t>
            </a:r>
          </a:p>
          <a:p>
            <a:pPr lvl="1"/>
            <a:r>
              <a:rPr lang="en-US" sz="2000" dirty="0" err="1" smtClean="0"/>
              <a:t>IMiDs</a:t>
            </a:r>
            <a:endParaRPr lang="en-US" sz="2000" dirty="0" smtClean="0"/>
          </a:p>
          <a:p>
            <a:pPr lvl="1"/>
            <a:r>
              <a:rPr lang="en-US" sz="2000" dirty="0" smtClean="0"/>
              <a:t>Next-generation antibodies</a:t>
            </a:r>
          </a:p>
          <a:p>
            <a:pPr lvl="1"/>
            <a:r>
              <a:rPr lang="en-US" sz="2000" dirty="0" smtClean="0"/>
              <a:t>CAR-T cell therapy</a:t>
            </a:r>
          </a:p>
          <a:p>
            <a:r>
              <a:rPr lang="en-US" sz="2000" b="1" dirty="0" smtClean="0"/>
              <a:t>Much work needs to be done to optimize their use, including:</a:t>
            </a:r>
          </a:p>
          <a:p>
            <a:pPr lvl="1"/>
            <a:r>
              <a:rPr lang="en-US" sz="2000" dirty="0" smtClean="0"/>
              <a:t>Understanding &amp; managing unique safety profiles that differ from traditional </a:t>
            </a:r>
            <a:r>
              <a:rPr lang="en-US" sz="2000" dirty="0" err="1" smtClean="0"/>
              <a:t>immunochemotherapy</a:t>
            </a:r>
            <a:endParaRPr lang="en-US" sz="2000" dirty="0" smtClean="0"/>
          </a:p>
          <a:p>
            <a:pPr lvl="1"/>
            <a:r>
              <a:rPr lang="en-US" sz="2000" dirty="0" smtClean="0"/>
              <a:t>Application of successful patient education strategies to increase compliance with and adherence to novel regimens for B-cell lymphoma</a:t>
            </a:r>
          </a:p>
          <a:p>
            <a:endParaRPr lang="en-US" sz="2000" dirty="0"/>
          </a:p>
        </p:txBody>
      </p:sp>
      <p:sp>
        <p:nvSpPr>
          <p:cNvPr id="2" name="Title 1"/>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6451887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660455" y="2233119"/>
            <a:ext cx="3439105" cy="2039845"/>
          </a:xfrm>
        </p:spPr>
        <p:txBody>
          <a:bodyPr>
            <a:normAutofit/>
          </a:bodyPr>
          <a:lstStyle/>
          <a:p>
            <a:r>
              <a:rPr lang="en-US" sz="4000" b="1" dirty="0" smtClean="0">
                <a:solidFill>
                  <a:schemeClr val="bg1"/>
                </a:solidFill>
              </a:rPr>
              <a:t>Audience Q&amp;A</a:t>
            </a:r>
            <a:endParaRPr lang="en-US" sz="4000" b="1" dirty="0">
              <a:solidFill>
                <a:schemeClr val="bg1"/>
              </a:solidFill>
            </a:endParaRPr>
          </a:p>
        </p:txBody>
      </p:sp>
      <p:sp>
        <p:nvSpPr>
          <p:cNvPr id="9" name="Rounded Rectangle 8"/>
          <p:cNvSpPr/>
          <p:nvPr/>
        </p:nvSpPr>
        <p:spPr>
          <a:xfrm>
            <a:off x="4804410" y="1982839"/>
            <a:ext cx="3474720" cy="27432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https://www.iorg.ca/wp-content/uploads/2016/08/icon1-1.png"/>
          <p:cNvPicPr>
            <a:picLocks noChangeAspect="1" noChangeArrowheads="1"/>
          </p:cNvPicPr>
          <p:nvPr/>
        </p:nvPicPr>
        <p:blipFill rotWithShape="1">
          <a:blip r:embed="rId3">
            <a:extLst>
              <a:ext uri="{28A0092B-C50C-407E-A947-70E740481C1C}">
                <a14:useLocalDpi xmlns:a14="http://schemas.microsoft.com/office/drawing/2010/main" val="0"/>
              </a:ext>
            </a:extLst>
          </a:blip>
          <a:srcRect l="13284" r="1"/>
          <a:stretch/>
        </p:blipFill>
        <p:spPr bwMode="auto">
          <a:xfrm>
            <a:off x="4954905" y="2131035"/>
            <a:ext cx="3142907" cy="241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4273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457200" y="3581400"/>
            <a:ext cx="66294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buFontTx/>
              <a:buNone/>
            </a:pPr>
            <a:endParaRPr lang="en-US" altLang="en-US" sz="1800">
              <a:solidFill>
                <a:srgbClr val="000000"/>
              </a:solidFill>
            </a:endParaRPr>
          </a:p>
        </p:txBody>
      </p:sp>
      <p:sp>
        <p:nvSpPr>
          <p:cNvPr id="55306" name="Rectangle 15"/>
          <p:cNvSpPr>
            <a:spLocks noChangeArrowheads="1"/>
          </p:cNvSpPr>
          <p:nvPr/>
        </p:nvSpPr>
        <p:spPr bwMode="auto">
          <a:xfrm>
            <a:off x="795338" y="2928132"/>
            <a:ext cx="7815262" cy="237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2600" b="1" dirty="0">
                <a:solidFill>
                  <a:srgbClr val="F3C430"/>
                </a:solidFill>
                <a:effectLst>
                  <a:outerShdw blurRad="38100" dist="38100" dir="2700000" algn="tl">
                    <a:srgbClr val="000000">
                      <a:alpha val="43137"/>
                    </a:srgbClr>
                  </a:outerShdw>
                </a:effectLst>
                <a:cs typeface="Arial" panose="020B0604020202020204" pitchFamily="34" charset="0"/>
              </a:rPr>
              <a:t>Visit us at: PeerView.com/</a:t>
            </a:r>
            <a:r>
              <a:rPr lang="en-US" sz="2600" b="1" dirty="0" err="1">
                <a:solidFill>
                  <a:srgbClr val="F3C430"/>
                </a:solidFill>
                <a:effectLst>
                  <a:outerShdw blurRad="38100" dist="38100" dir="2700000" algn="tl">
                    <a:srgbClr val="000000">
                      <a:alpha val="43137"/>
                    </a:srgbClr>
                  </a:outerShdw>
                </a:effectLst>
                <a:cs typeface="Arial" panose="020B0604020202020204" pitchFamily="34" charset="0"/>
              </a:rPr>
              <a:t>NHLnurse</a:t>
            </a:r>
            <a:endParaRPr lang="en-US" sz="2600" b="1" dirty="0">
              <a:solidFill>
                <a:srgbClr val="F3C430"/>
              </a:solidFill>
              <a:effectLst>
                <a:outerShdw blurRad="38100" dist="38100" dir="2700000" algn="tl">
                  <a:srgbClr val="000000">
                    <a:alpha val="43137"/>
                  </a:srgbClr>
                </a:outerShdw>
              </a:effectLst>
              <a:cs typeface="Arial" panose="020B0604020202020204" pitchFamily="34" charset="0"/>
            </a:endParaRPr>
          </a:p>
          <a:p>
            <a:pPr marL="441325" indent="-258763">
              <a:spcBef>
                <a:spcPts val="1200"/>
              </a:spcBef>
              <a:buFont typeface="Arial" pitchFamily="34" charset="0"/>
              <a:buChar char="•"/>
              <a:defRPr/>
            </a:pPr>
            <a:r>
              <a:rPr lang="en-US" sz="2400" dirty="0">
                <a:solidFill>
                  <a:srgbClr val="FFFFFF"/>
                </a:solidFill>
                <a:cs typeface="Arial" panose="020B0604020202020204" pitchFamily="34" charset="0"/>
              </a:rPr>
              <a:t>Download slides and Practice Aids</a:t>
            </a:r>
          </a:p>
          <a:p>
            <a:pPr marL="441325" indent="-258763">
              <a:buFont typeface="Arial" pitchFamily="34" charset="0"/>
              <a:buChar char="•"/>
              <a:defRPr/>
            </a:pPr>
            <a:r>
              <a:rPr lang="en-US" sz="2400" dirty="0" smtClean="0">
                <a:solidFill>
                  <a:srgbClr val="FFFFFF"/>
                </a:solidFill>
                <a:cs typeface="Arial" panose="020B0604020202020204" pitchFamily="34" charset="0"/>
              </a:rPr>
              <a:t>Request </a:t>
            </a:r>
            <a:r>
              <a:rPr lang="en-US" sz="2400" dirty="0">
                <a:solidFill>
                  <a:srgbClr val="FFFFFF"/>
                </a:solidFill>
                <a:cs typeface="Arial" panose="020B0604020202020204" pitchFamily="34" charset="0"/>
              </a:rPr>
              <a:t>a live meeting at your </a:t>
            </a:r>
            <a:r>
              <a:rPr lang="en-US" sz="2400" dirty="0" smtClean="0">
                <a:solidFill>
                  <a:srgbClr val="FFFFFF"/>
                </a:solidFill>
                <a:cs typeface="Arial" panose="020B0604020202020204" pitchFamily="34" charset="0"/>
              </a:rPr>
              <a:t>institution</a:t>
            </a:r>
            <a:endParaRPr lang="en-US" sz="2400" dirty="0">
              <a:solidFill>
                <a:srgbClr val="FFFFFF"/>
              </a:solidFill>
              <a:cs typeface="Arial" panose="020B0604020202020204" pitchFamily="34" charset="0"/>
            </a:endParaRPr>
          </a:p>
          <a:p>
            <a:pPr marL="441325" indent="-258763">
              <a:buFont typeface="Arial" pitchFamily="34" charset="0"/>
              <a:buChar char="•"/>
              <a:defRPr/>
            </a:pPr>
            <a:endParaRPr lang="en-US" sz="2400" dirty="0">
              <a:solidFill>
                <a:srgbClr val="FFFFFF"/>
              </a:solidFill>
              <a:cs typeface="Arial" panose="020B0604020202020204" pitchFamily="34" charset="0"/>
            </a:endParaRPr>
          </a:p>
        </p:txBody>
      </p:sp>
      <p:sp>
        <p:nvSpPr>
          <p:cNvPr id="2" name="TextBox 1"/>
          <p:cNvSpPr txBox="1"/>
          <p:nvPr/>
        </p:nvSpPr>
        <p:spPr>
          <a:xfrm>
            <a:off x="1600200" y="5282248"/>
            <a:ext cx="5943600" cy="400110"/>
          </a:xfrm>
          <a:prstGeom prst="rect">
            <a:avLst/>
          </a:prstGeom>
          <a:noFill/>
        </p:spPr>
        <p:txBody>
          <a:bodyPr wrap="square" rtlCol="0">
            <a:spAutoFit/>
          </a:bodyPr>
          <a:lstStyle/>
          <a:p>
            <a:pPr algn="ctr"/>
            <a:r>
              <a:rPr lang="en-US" sz="2000" b="1" i="1" dirty="0">
                <a:solidFill>
                  <a:prstClr val="white"/>
                </a:solidFill>
              </a:rPr>
              <a:t>Thank you </a:t>
            </a:r>
            <a:r>
              <a:rPr lang="en-US" sz="2000" b="1" i="1" dirty="0" smtClean="0">
                <a:solidFill>
                  <a:prstClr val="white"/>
                </a:solidFill>
              </a:rPr>
              <a:t>and good day. </a:t>
            </a:r>
            <a:endParaRPr lang="en-US" sz="2000" b="1" i="1" dirty="0">
              <a:solidFill>
                <a:prstClr val="white"/>
              </a:solidFill>
            </a:endParaRPr>
          </a:p>
        </p:txBody>
      </p:sp>
      <p:sp>
        <p:nvSpPr>
          <p:cNvPr id="9" name="Rounded Rectangle 8"/>
          <p:cNvSpPr/>
          <p:nvPr/>
        </p:nvSpPr>
        <p:spPr bwMode="auto">
          <a:xfrm>
            <a:off x="571500" y="2834640"/>
            <a:ext cx="8001000" cy="2281890"/>
          </a:xfrm>
          <a:prstGeom prst="roundRect">
            <a:avLst/>
          </a:prstGeom>
          <a:noFill/>
          <a:ln>
            <a:solidFill>
              <a:srgbClr val="F3C430"/>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dirty="0">
              <a:solidFill>
                <a:srgbClr val="161A2E"/>
              </a:solidFill>
              <a:ea typeface="ヒラギノ角ゴ Pro W3" charset="0"/>
              <a:cs typeface="ヒラギノ角ゴ Pro W3" charset="0"/>
            </a:endParaRPr>
          </a:p>
        </p:txBody>
      </p:sp>
      <p:sp>
        <p:nvSpPr>
          <p:cNvPr id="10" name="TextBox 9"/>
          <p:cNvSpPr txBox="1"/>
          <p:nvPr/>
        </p:nvSpPr>
        <p:spPr>
          <a:xfrm>
            <a:off x="1160980" y="520258"/>
            <a:ext cx="6935056" cy="2146742"/>
          </a:xfrm>
          <a:prstGeom prst="rect">
            <a:avLst/>
          </a:prstGeom>
          <a:noFill/>
        </p:spPr>
        <p:txBody>
          <a:bodyPr wrap="square" rtlCol="0">
            <a:spAutoFit/>
          </a:bodyPr>
          <a:lstStyle/>
          <a:p>
            <a:pPr algn="ctr">
              <a:lnSpc>
                <a:spcPts val="3100"/>
              </a:lnSpc>
              <a:spcAft>
                <a:spcPts val="1800"/>
              </a:spcAft>
            </a:pPr>
            <a:r>
              <a:rPr lang="en-US" altLang="en-US" sz="2600" b="1" dirty="0">
                <a:solidFill>
                  <a:prstClr val="white"/>
                </a:solidFill>
                <a:cs typeface="Arial" panose="020B0604020202020204" pitchFamily="34" charset="0"/>
              </a:rPr>
              <a:t>Please remember to complete and submit your Post-Test and Evaluation for </a:t>
            </a:r>
            <a:r>
              <a:rPr lang="en-US" altLang="en-US" sz="2600" b="1" dirty="0" smtClean="0">
                <a:solidFill>
                  <a:prstClr val="white"/>
                </a:solidFill>
                <a:cs typeface="Arial" panose="020B0604020202020204" pitchFamily="34" charset="0"/>
              </a:rPr>
              <a:t>CME/CNE </a:t>
            </a:r>
            <a:r>
              <a:rPr lang="en-US" altLang="en-US" sz="2600" b="1" dirty="0">
                <a:solidFill>
                  <a:prstClr val="white"/>
                </a:solidFill>
                <a:cs typeface="Arial" panose="020B0604020202020204" pitchFamily="34" charset="0"/>
              </a:rPr>
              <a:t>credit.</a:t>
            </a:r>
          </a:p>
          <a:p>
            <a:pPr algn="ctr">
              <a:spcBef>
                <a:spcPts val="1800"/>
              </a:spcBef>
              <a:spcAft>
                <a:spcPts val="2400"/>
              </a:spcAft>
            </a:pPr>
            <a:r>
              <a:rPr lang="en-US" altLang="en-US" sz="2600" b="1" i="1" dirty="0">
                <a:solidFill>
                  <a:prstClr val="white"/>
                </a:solidFill>
                <a:cs typeface="Arial" panose="020B0604020202020204" pitchFamily="34" charset="0"/>
              </a:rPr>
              <a:t>Missed anything? </a:t>
            </a:r>
            <a:endParaRPr lang="en-US" sz="2600" dirty="0">
              <a:solidFill>
                <a:srgbClr val="000000"/>
              </a:solidFill>
            </a:endParaRPr>
          </a:p>
        </p:txBody>
      </p:sp>
    </p:spTree>
    <p:extLst>
      <p:ext uri="{BB962C8B-B14F-4D97-AF65-F5344CB8AC3E}">
        <p14:creationId xmlns:p14="http://schemas.microsoft.com/office/powerpoint/2010/main" val="3477521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Major Studies With Ibrutinib in CLL</a:t>
            </a:r>
            <a:endParaRPr lang="en-US" dirty="0"/>
          </a:p>
        </p:txBody>
      </p:sp>
      <p:sp>
        <p:nvSpPr>
          <p:cNvPr id="33" name="Footer Placeholder 32"/>
          <p:cNvSpPr>
            <a:spLocks noGrp="1"/>
          </p:cNvSpPr>
          <p:nvPr>
            <p:ph type="ftr" sz="quarter" idx="13"/>
          </p:nvPr>
        </p:nvSpPr>
        <p:spPr>
          <a:xfrm>
            <a:off x="189288" y="6394856"/>
            <a:ext cx="7772400" cy="323849"/>
          </a:xfrm>
        </p:spPr>
        <p:txBody>
          <a:bodyPr/>
          <a:lstStyle/>
          <a:p>
            <a:r>
              <a:rPr lang="nl-NL" dirty="0" smtClean="0">
                <a:solidFill>
                  <a:srgbClr val="000000"/>
                </a:solidFill>
              </a:rPr>
              <a:t>1. </a:t>
            </a:r>
            <a:r>
              <a:rPr lang="en-US" dirty="0" smtClean="0">
                <a:solidFill>
                  <a:srgbClr val="000000"/>
                </a:solidFill>
              </a:rPr>
              <a:t>Burger JA et al. 23rd Congress of the European Hematology Association (EHA 2018). Abstract </a:t>
            </a:r>
            <a:r>
              <a:rPr lang="en-US" dirty="0" smtClean="0"/>
              <a:t>PF343.</a:t>
            </a:r>
            <a:r>
              <a:rPr lang="en-US" dirty="0" smtClean="0">
                <a:solidFill>
                  <a:srgbClr val="000000"/>
                </a:solidFill>
              </a:rPr>
              <a:t> 2. Byrd JC et al. 53rd Annual Meeting of the American Society of Clinical Oncology (ASCO 2017). Abstract 7510. 3. </a:t>
            </a:r>
            <a:r>
              <a:rPr lang="nl-NL" dirty="0" smtClean="0">
                <a:solidFill>
                  <a:srgbClr val="000000"/>
                </a:solidFill>
              </a:rPr>
              <a:t>O’Brien S et al. 61st Annual Meeting of the American Society of Hematology (ASH 2018). Abstract 3133.</a:t>
            </a:r>
            <a:endParaRPr lang="en-US" dirty="0">
              <a:solidFill>
                <a:srgbClr val="000000"/>
              </a:solidFill>
            </a:endParaRPr>
          </a:p>
        </p:txBody>
      </p:sp>
      <p:grpSp>
        <p:nvGrpSpPr>
          <p:cNvPr id="30" name="Group 29"/>
          <p:cNvGrpSpPr/>
          <p:nvPr/>
        </p:nvGrpSpPr>
        <p:grpSpPr>
          <a:xfrm>
            <a:off x="416092" y="2046549"/>
            <a:ext cx="8311816" cy="3644603"/>
            <a:chOff x="712167" y="967553"/>
            <a:chExt cx="8311816" cy="3644603"/>
          </a:xfrm>
        </p:grpSpPr>
        <p:sp>
          <p:nvSpPr>
            <p:cNvPr id="31" name="Freeform: Shape 72">
              <a:extLst>
                <a:ext uri="{FF2B5EF4-FFF2-40B4-BE49-F238E27FC236}">
                  <a16:creationId xmlns:a16="http://schemas.microsoft.com/office/drawing/2014/main" xmlns="" id="{2A1C91D4-E0FE-4B81-9837-E6FF07664F34}"/>
                </a:ext>
              </a:extLst>
            </p:cNvPr>
            <p:cNvSpPr/>
            <p:nvPr/>
          </p:nvSpPr>
          <p:spPr>
            <a:xfrm>
              <a:off x="941748" y="1188962"/>
              <a:ext cx="7474203" cy="3414727"/>
            </a:xfrm>
            <a:custGeom>
              <a:avLst/>
              <a:gdLst>
                <a:gd name="connsiteX0" fmla="*/ 2240280 w 4480560"/>
                <a:gd name="connsiteY0" fmla="*/ 0 h 2240280"/>
                <a:gd name="connsiteX1" fmla="*/ 4480560 w 4480560"/>
                <a:gd name="connsiteY1" fmla="*/ 2240280 h 2240280"/>
                <a:gd name="connsiteX2" fmla="*/ 0 w 4480560"/>
                <a:gd name="connsiteY2" fmla="*/ 2240280 h 2240280"/>
                <a:gd name="connsiteX3" fmla="*/ 2240280 w 4480560"/>
                <a:gd name="connsiteY3" fmla="*/ 0 h 2240280"/>
              </a:gdLst>
              <a:ahLst/>
              <a:cxnLst>
                <a:cxn ang="0">
                  <a:pos x="connsiteX0" y="connsiteY0"/>
                </a:cxn>
                <a:cxn ang="0">
                  <a:pos x="connsiteX1" y="connsiteY1"/>
                </a:cxn>
                <a:cxn ang="0">
                  <a:pos x="connsiteX2" y="connsiteY2"/>
                </a:cxn>
                <a:cxn ang="0">
                  <a:pos x="connsiteX3" y="connsiteY3"/>
                </a:cxn>
              </a:cxnLst>
              <a:rect l="l" t="t" r="r" b="b"/>
              <a:pathLst>
                <a:path w="4480560" h="2240280">
                  <a:moveTo>
                    <a:pt x="2240280" y="0"/>
                  </a:moveTo>
                  <a:cubicBezTo>
                    <a:pt x="3477552" y="0"/>
                    <a:pt x="4480560" y="1003008"/>
                    <a:pt x="4480560" y="2240280"/>
                  </a:cubicBezTo>
                  <a:lnTo>
                    <a:pt x="0" y="2240280"/>
                  </a:lnTo>
                  <a:cubicBezTo>
                    <a:pt x="0" y="1003008"/>
                    <a:pt x="1003008" y="0"/>
                    <a:pt x="2240280" y="0"/>
                  </a:cubicBezTo>
                  <a:close/>
                </a:path>
              </a:pathLst>
            </a:custGeom>
            <a:solidFill>
              <a:schemeClr val="tx2">
                <a:lumMod val="60000"/>
                <a:lumOff val="40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oup 31">
              <a:extLst>
                <a:ext uri="{FF2B5EF4-FFF2-40B4-BE49-F238E27FC236}">
                  <a16:creationId xmlns:a16="http://schemas.microsoft.com/office/drawing/2014/main" xmlns="" id="{CF9BC0C9-60F6-4105-92D8-3245135CE133}"/>
                </a:ext>
              </a:extLst>
            </p:cNvPr>
            <p:cNvGrpSpPr/>
            <p:nvPr/>
          </p:nvGrpSpPr>
          <p:grpSpPr>
            <a:xfrm>
              <a:off x="3433146" y="3450206"/>
              <a:ext cx="4061935" cy="1138242"/>
              <a:chOff x="4501892" y="5242552"/>
              <a:chExt cx="5197997" cy="1594104"/>
            </a:xfrm>
          </p:grpSpPr>
          <p:sp>
            <p:nvSpPr>
              <p:cNvPr id="53" name="Freeform: Shape 66">
                <a:extLst>
                  <a:ext uri="{FF2B5EF4-FFF2-40B4-BE49-F238E27FC236}">
                    <a16:creationId xmlns:a16="http://schemas.microsoft.com/office/drawing/2014/main" xmlns="" id="{DC91F078-2871-4D41-A2A9-ECD0519F0869}"/>
                  </a:ext>
                </a:extLst>
              </p:cNvPr>
              <p:cNvSpPr/>
              <p:nvPr/>
            </p:nvSpPr>
            <p:spPr>
              <a:xfrm>
                <a:off x="4501892" y="5242552"/>
                <a:ext cx="4603334" cy="1594104"/>
              </a:xfrm>
              <a:custGeom>
                <a:avLst/>
                <a:gdLst>
                  <a:gd name="connsiteX0" fmla="*/ 746760 w 1493520"/>
                  <a:gd name="connsiteY0" fmla="*/ 0 h 746760"/>
                  <a:gd name="connsiteX1" fmla="*/ 1493520 w 1493520"/>
                  <a:gd name="connsiteY1" fmla="*/ 746760 h 746760"/>
                  <a:gd name="connsiteX2" fmla="*/ 0 w 1493520"/>
                  <a:gd name="connsiteY2" fmla="*/ 746760 h 746760"/>
                  <a:gd name="connsiteX3" fmla="*/ 746760 w 1493520"/>
                  <a:gd name="connsiteY3" fmla="*/ 0 h 746760"/>
                </a:gdLst>
                <a:ahLst/>
                <a:cxnLst>
                  <a:cxn ang="0">
                    <a:pos x="connsiteX0" y="connsiteY0"/>
                  </a:cxn>
                  <a:cxn ang="0">
                    <a:pos x="connsiteX1" y="connsiteY1"/>
                  </a:cxn>
                  <a:cxn ang="0">
                    <a:pos x="connsiteX2" y="connsiteY2"/>
                  </a:cxn>
                  <a:cxn ang="0">
                    <a:pos x="connsiteX3" y="connsiteY3"/>
                  </a:cxn>
                </a:cxnLst>
                <a:rect l="l" t="t" r="r" b="b"/>
                <a:pathLst>
                  <a:path w="1493520" h="746760">
                    <a:moveTo>
                      <a:pt x="746760" y="0"/>
                    </a:moveTo>
                    <a:cubicBezTo>
                      <a:pt x="1159184" y="0"/>
                      <a:pt x="1493520" y="334336"/>
                      <a:pt x="1493520" y="746760"/>
                    </a:cubicBezTo>
                    <a:lnTo>
                      <a:pt x="0" y="746760"/>
                    </a:lnTo>
                    <a:cubicBezTo>
                      <a:pt x="0" y="334336"/>
                      <a:pt x="334337" y="0"/>
                      <a:pt x="746760" y="0"/>
                    </a:cubicBezTo>
                    <a:close/>
                  </a:path>
                </a:pathLst>
              </a:custGeom>
              <a:solidFill>
                <a:schemeClr val="accent1">
                  <a:lumMod val="75000"/>
                </a:schemeClr>
              </a:solidFill>
              <a:ln>
                <a:noFill/>
              </a:ln>
              <a:effectLst>
                <a:outerShdw blurRad="203200" dist="1143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54" name="Straight Arrow Connector 53">
                <a:extLst>
                  <a:ext uri="{FF2B5EF4-FFF2-40B4-BE49-F238E27FC236}">
                    <a16:creationId xmlns:a16="http://schemas.microsoft.com/office/drawing/2014/main" xmlns="" id="{F6D5950A-0219-4DCB-BFA8-D9A85E001F7E}"/>
                  </a:ext>
                </a:extLst>
              </p:cNvPr>
              <p:cNvCxnSpPr>
                <a:cxnSpLocks/>
              </p:cNvCxnSpPr>
              <p:nvPr/>
            </p:nvCxnSpPr>
            <p:spPr>
              <a:xfrm>
                <a:off x="6096004" y="6804641"/>
                <a:ext cx="3603885"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xmlns="" id="{958600F0-37F1-403A-953D-D7BB7184A3A5}"/>
                </a:ext>
              </a:extLst>
            </p:cNvPr>
            <p:cNvGrpSpPr/>
            <p:nvPr/>
          </p:nvGrpSpPr>
          <p:grpSpPr>
            <a:xfrm>
              <a:off x="2604161" y="2304825"/>
              <a:ext cx="3506897" cy="2298864"/>
              <a:chOff x="3441053" y="3638450"/>
              <a:chExt cx="4487723" cy="3219550"/>
            </a:xfrm>
          </p:grpSpPr>
          <p:sp>
            <p:nvSpPr>
              <p:cNvPr id="51" name="Freeform: Shape 64">
                <a:extLst>
                  <a:ext uri="{FF2B5EF4-FFF2-40B4-BE49-F238E27FC236}">
                    <a16:creationId xmlns:a16="http://schemas.microsoft.com/office/drawing/2014/main" xmlns="" id="{C9E8DF34-8466-449C-A690-9DC2383C88DC}"/>
                  </a:ext>
                </a:extLst>
              </p:cNvPr>
              <p:cNvSpPr/>
              <p:nvPr/>
            </p:nvSpPr>
            <p:spPr>
              <a:xfrm>
                <a:off x="3441053" y="4203060"/>
                <a:ext cx="3981277" cy="2654940"/>
              </a:xfrm>
              <a:custGeom>
                <a:avLst/>
                <a:gdLst>
                  <a:gd name="connsiteX0" fmla="*/ 1243710 w 1865034"/>
                  <a:gd name="connsiteY0" fmla="*/ 0 h 1243710"/>
                  <a:gd name="connsiteX1" fmla="*/ 1836536 w 1865034"/>
                  <a:gd name="connsiteY1" fmla="*/ 150109 h 1243710"/>
                  <a:gd name="connsiteX2" fmla="*/ 1865034 w 1865034"/>
                  <a:gd name="connsiteY2" fmla="*/ 167422 h 1243710"/>
                  <a:gd name="connsiteX3" fmla="*/ 1243715 w 1865034"/>
                  <a:gd name="connsiteY3" fmla="*/ 1243710 h 1243710"/>
                  <a:gd name="connsiteX4" fmla="*/ 0 w 1865034"/>
                  <a:gd name="connsiteY4" fmla="*/ 1243710 h 1243710"/>
                  <a:gd name="connsiteX5" fmla="*/ 1243710 w 1865034"/>
                  <a:gd name="connsiteY5" fmla="*/ 0 h 124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034" h="1243710">
                    <a:moveTo>
                      <a:pt x="1243710" y="0"/>
                    </a:moveTo>
                    <a:cubicBezTo>
                      <a:pt x="1458361" y="0"/>
                      <a:pt x="1660311" y="54378"/>
                      <a:pt x="1836536" y="150109"/>
                    </a:cubicBezTo>
                    <a:lnTo>
                      <a:pt x="1865034" y="167422"/>
                    </a:lnTo>
                    <a:lnTo>
                      <a:pt x="1243715" y="1243710"/>
                    </a:lnTo>
                    <a:lnTo>
                      <a:pt x="0" y="1243710"/>
                    </a:lnTo>
                    <a:cubicBezTo>
                      <a:pt x="0" y="556828"/>
                      <a:pt x="556828" y="0"/>
                      <a:pt x="1243710" y="0"/>
                    </a:cubicBezTo>
                    <a:close/>
                  </a:path>
                </a:pathLst>
              </a:custGeom>
              <a:solidFill>
                <a:schemeClr val="accent2">
                  <a:lumMod val="90000"/>
                  <a:lumOff val="10000"/>
                </a:schemeClr>
              </a:solidFill>
              <a:ln>
                <a:noFill/>
              </a:ln>
              <a:effectLst>
                <a:outerShdw blurRad="203200" dist="1143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2" name="Straight Arrow Connector 51">
                <a:extLst>
                  <a:ext uri="{FF2B5EF4-FFF2-40B4-BE49-F238E27FC236}">
                    <a16:creationId xmlns:a16="http://schemas.microsoft.com/office/drawing/2014/main" xmlns="" id="{BDCDCD01-47DC-4028-8C8A-6413F6859D19}"/>
                  </a:ext>
                </a:extLst>
              </p:cNvPr>
              <p:cNvCxnSpPr>
                <a:cxnSpLocks/>
              </p:cNvCxnSpPr>
              <p:nvPr/>
            </p:nvCxnSpPr>
            <p:spPr>
              <a:xfrm flipV="1">
                <a:off x="6096542" y="3638450"/>
                <a:ext cx="1832234" cy="3160725"/>
              </a:xfrm>
              <a:prstGeom prst="straightConnector1">
                <a:avLst/>
              </a:prstGeom>
              <a:ln w="76200">
                <a:solidFill>
                  <a:schemeClr val="accent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xmlns="" id="{D421A3C4-32DE-4D71-94A8-FDA99419F724}"/>
                </a:ext>
              </a:extLst>
            </p:cNvPr>
            <p:cNvGrpSpPr/>
            <p:nvPr/>
          </p:nvGrpSpPr>
          <p:grpSpPr>
            <a:xfrm>
              <a:off x="1772212" y="1666996"/>
              <a:ext cx="2907061" cy="2936693"/>
              <a:chOff x="2376420" y="2745173"/>
              <a:chExt cx="3720122" cy="4112827"/>
            </a:xfrm>
          </p:grpSpPr>
          <p:sp>
            <p:nvSpPr>
              <p:cNvPr id="49" name="Freeform: Shape 61">
                <a:extLst>
                  <a:ext uri="{FF2B5EF4-FFF2-40B4-BE49-F238E27FC236}">
                    <a16:creationId xmlns:a16="http://schemas.microsoft.com/office/drawing/2014/main" xmlns="" id="{DF7CAC27-CEFE-45E0-9FE5-A3D27D4981F1}"/>
                  </a:ext>
                </a:extLst>
              </p:cNvPr>
              <p:cNvSpPr/>
              <p:nvPr/>
            </p:nvSpPr>
            <p:spPr>
              <a:xfrm>
                <a:off x="2376420" y="3638450"/>
                <a:ext cx="3720122" cy="3219550"/>
              </a:xfrm>
              <a:custGeom>
                <a:avLst/>
                <a:gdLst>
                  <a:gd name="connsiteX0" fmla="*/ 872492 w 1742696"/>
                  <a:gd name="connsiteY0" fmla="*/ 0 h 1508202"/>
                  <a:gd name="connsiteX1" fmla="*/ 1742696 w 1742696"/>
                  <a:gd name="connsiteY1" fmla="*/ 1507764 h 1508202"/>
                  <a:gd name="connsiteX2" fmla="*/ 1742443 w 1742696"/>
                  <a:gd name="connsiteY2" fmla="*/ 1508202 h 1508202"/>
                  <a:gd name="connsiteX3" fmla="*/ 0 w 1742696"/>
                  <a:gd name="connsiteY3" fmla="*/ 1508202 h 1508202"/>
                  <a:gd name="connsiteX4" fmla="*/ 768226 w 1742696"/>
                  <a:gd name="connsiteY4" fmla="*/ 63344 h 1508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696" h="1508202">
                    <a:moveTo>
                      <a:pt x="872492" y="0"/>
                    </a:moveTo>
                    <a:lnTo>
                      <a:pt x="1742696" y="1507764"/>
                    </a:lnTo>
                    <a:lnTo>
                      <a:pt x="1742443" y="1508202"/>
                    </a:lnTo>
                    <a:lnTo>
                      <a:pt x="0" y="1508202"/>
                    </a:lnTo>
                    <a:cubicBezTo>
                      <a:pt x="0" y="906750"/>
                      <a:pt x="304734" y="376473"/>
                      <a:pt x="768226" y="63344"/>
                    </a:cubicBezTo>
                    <a:close/>
                  </a:path>
                </a:pathLst>
              </a:custGeom>
              <a:solidFill>
                <a:schemeClr val="accent2"/>
              </a:solidFill>
              <a:ln>
                <a:noFill/>
              </a:ln>
              <a:effectLst>
                <a:outerShdw blurRad="203200" dist="203200" dir="6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0" name="Straight Arrow Connector 49">
                <a:extLst>
                  <a:ext uri="{FF2B5EF4-FFF2-40B4-BE49-F238E27FC236}">
                    <a16:creationId xmlns:a16="http://schemas.microsoft.com/office/drawing/2014/main" xmlns="" id="{4619A024-06C7-4BAB-B083-E8F162D9AA37}"/>
                  </a:ext>
                </a:extLst>
              </p:cNvPr>
              <p:cNvCxnSpPr>
                <a:cxnSpLocks/>
              </p:cNvCxnSpPr>
              <p:nvPr/>
            </p:nvCxnSpPr>
            <p:spPr>
              <a:xfrm flipH="1" flipV="1">
                <a:off x="3719737" y="2745173"/>
                <a:ext cx="2251718" cy="3846668"/>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xmlns="" id="{DDB355C4-7B52-417C-AC98-599B27137565}"/>
                </a:ext>
              </a:extLst>
            </p:cNvPr>
            <p:cNvGrpSpPr/>
            <p:nvPr/>
          </p:nvGrpSpPr>
          <p:grpSpPr>
            <a:xfrm>
              <a:off x="712167" y="1643759"/>
              <a:ext cx="1993598" cy="1277933"/>
              <a:chOff x="561047" y="3755974"/>
              <a:chExt cx="2551177" cy="1789740"/>
            </a:xfrm>
          </p:grpSpPr>
          <p:sp>
            <p:nvSpPr>
              <p:cNvPr id="47" name="TextBox 46">
                <a:extLst>
                  <a:ext uri="{FF2B5EF4-FFF2-40B4-BE49-F238E27FC236}">
                    <a16:creationId xmlns:a16="http://schemas.microsoft.com/office/drawing/2014/main" xmlns="" id="{1F16CFA8-9B5D-480F-807A-990D055E592D}"/>
                  </a:ext>
                </a:extLst>
              </p:cNvPr>
              <p:cNvSpPr txBox="1"/>
              <p:nvPr/>
            </p:nvSpPr>
            <p:spPr>
              <a:xfrm>
                <a:off x="561047" y="3755974"/>
                <a:ext cx="2001450" cy="474144"/>
              </a:xfrm>
              <a:prstGeom prst="rect">
                <a:avLst/>
              </a:prstGeom>
              <a:noFill/>
            </p:spPr>
            <p:txBody>
              <a:bodyPr wrap="none" rtlCol="0" anchor="b">
                <a:spAutoFit/>
              </a:bodyPr>
              <a:lstStyle/>
              <a:p>
                <a:r>
                  <a:rPr lang="en-US" sz="1600" b="1" cap="all" noProof="1" smtClean="0">
                    <a:solidFill>
                      <a:schemeClr val="accent2"/>
                    </a:solidFill>
                  </a:rPr>
                  <a:t>RESONATE-2</a:t>
                </a:r>
                <a:r>
                  <a:rPr lang="en-US" sz="1600" b="1" cap="all" baseline="30000" noProof="1" smtClean="0">
                    <a:solidFill>
                      <a:schemeClr val="accent2"/>
                    </a:solidFill>
                  </a:rPr>
                  <a:t>1</a:t>
                </a:r>
                <a:endParaRPr lang="en-US" sz="1600" b="1" cap="all" noProof="1">
                  <a:solidFill>
                    <a:schemeClr val="accent2"/>
                  </a:solidFill>
                </a:endParaRPr>
              </a:p>
            </p:txBody>
          </p:sp>
          <p:sp>
            <p:nvSpPr>
              <p:cNvPr id="48" name="Rectangle 47">
                <a:extLst>
                  <a:ext uri="{FF2B5EF4-FFF2-40B4-BE49-F238E27FC236}">
                    <a16:creationId xmlns:a16="http://schemas.microsoft.com/office/drawing/2014/main" xmlns="" id="{25412DEF-7978-4243-AF14-5D3ED13D8049}"/>
                  </a:ext>
                </a:extLst>
              </p:cNvPr>
              <p:cNvSpPr/>
              <p:nvPr/>
            </p:nvSpPr>
            <p:spPr>
              <a:xfrm>
                <a:off x="561048" y="4209491"/>
                <a:ext cx="2551176" cy="1336223"/>
              </a:xfrm>
              <a:prstGeom prst="rect">
                <a:avLst/>
              </a:prstGeom>
            </p:spPr>
            <p:txBody>
              <a:bodyPr wrap="square">
                <a:spAutoFit/>
              </a:bodyPr>
              <a:lstStyle/>
              <a:p>
                <a:r>
                  <a:rPr lang="en-US" sz="1400" noProof="1" smtClean="0"/>
                  <a:t>Substantial improvement in PFS versus chlorambucil</a:t>
                </a:r>
              </a:p>
              <a:p>
                <a:r>
                  <a:rPr lang="en-US" sz="1400" noProof="1" smtClean="0"/>
                  <a:t> </a:t>
                </a:r>
                <a:endParaRPr lang="en-US" sz="1400" noProof="1"/>
              </a:p>
            </p:txBody>
          </p:sp>
        </p:grpSp>
        <p:grpSp>
          <p:nvGrpSpPr>
            <p:cNvPr id="37" name="Group 36">
              <a:extLst>
                <a:ext uri="{FF2B5EF4-FFF2-40B4-BE49-F238E27FC236}">
                  <a16:creationId xmlns:a16="http://schemas.microsoft.com/office/drawing/2014/main" xmlns="" id="{A1E689A7-573B-4FFF-892B-9FF8988597DA}"/>
                </a:ext>
              </a:extLst>
            </p:cNvPr>
            <p:cNvGrpSpPr/>
            <p:nvPr/>
          </p:nvGrpSpPr>
          <p:grpSpPr>
            <a:xfrm>
              <a:off x="3688819" y="967553"/>
              <a:ext cx="3190524" cy="1062488"/>
              <a:chOff x="-104980" y="3068275"/>
              <a:chExt cx="4082865" cy="1488010"/>
            </a:xfrm>
          </p:grpSpPr>
          <p:sp>
            <p:nvSpPr>
              <p:cNvPr id="45" name="TextBox 44">
                <a:extLst>
                  <a:ext uri="{FF2B5EF4-FFF2-40B4-BE49-F238E27FC236}">
                    <a16:creationId xmlns:a16="http://schemas.microsoft.com/office/drawing/2014/main" xmlns="" id="{62BD4838-842F-4D20-A503-4B75AD79C082}"/>
                  </a:ext>
                </a:extLst>
              </p:cNvPr>
              <p:cNvSpPr txBox="1"/>
              <p:nvPr/>
            </p:nvSpPr>
            <p:spPr>
              <a:xfrm>
                <a:off x="-92792" y="3068275"/>
                <a:ext cx="1767598" cy="474142"/>
              </a:xfrm>
              <a:prstGeom prst="rect">
                <a:avLst/>
              </a:prstGeom>
              <a:noFill/>
            </p:spPr>
            <p:txBody>
              <a:bodyPr wrap="none" rtlCol="0" anchor="b">
                <a:spAutoFit/>
              </a:bodyPr>
              <a:lstStyle/>
              <a:p>
                <a:r>
                  <a:rPr lang="en-US" sz="1600" b="1" cap="all" noProof="1" smtClean="0">
                    <a:solidFill>
                      <a:schemeClr val="accent2">
                        <a:lumMod val="90000"/>
                        <a:lumOff val="10000"/>
                      </a:schemeClr>
                    </a:solidFill>
                  </a:rPr>
                  <a:t>Resonate</a:t>
                </a:r>
                <a:r>
                  <a:rPr lang="en-US" sz="1600" b="1" cap="all" baseline="30000" noProof="1" smtClean="0">
                    <a:solidFill>
                      <a:schemeClr val="accent2">
                        <a:lumMod val="90000"/>
                        <a:lumOff val="10000"/>
                      </a:schemeClr>
                    </a:solidFill>
                  </a:rPr>
                  <a:t>2</a:t>
                </a:r>
                <a:endParaRPr lang="en-US" sz="1600" b="1" cap="all" noProof="1">
                  <a:solidFill>
                    <a:schemeClr val="accent2">
                      <a:lumMod val="90000"/>
                      <a:lumOff val="10000"/>
                    </a:schemeClr>
                  </a:solidFill>
                </a:endParaRPr>
              </a:p>
            </p:txBody>
          </p:sp>
          <p:sp>
            <p:nvSpPr>
              <p:cNvPr id="46" name="Rectangle 45">
                <a:extLst>
                  <a:ext uri="{FF2B5EF4-FFF2-40B4-BE49-F238E27FC236}">
                    <a16:creationId xmlns:a16="http://schemas.microsoft.com/office/drawing/2014/main" xmlns="" id="{0895F02A-BEB6-46B7-BD29-8BBBA159C87A}"/>
                  </a:ext>
                </a:extLst>
              </p:cNvPr>
              <p:cNvSpPr/>
              <p:nvPr/>
            </p:nvSpPr>
            <p:spPr>
              <a:xfrm>
                <a:off x="-104980" y="3521789"/>
                <a:ext cx="4082865" cy="1034496"/>
              </a:xfrm>
              <a:prstGeom prst="rect">
                <a:avLst/>
              </a:prstGeom>
            </p:spPr>
            <p:txBody>
              <a:bodyPr wrap="square">
                <a:spAutoFit/>
              </a:bodyPr>
              <a:lstStyle/>
              <a:p>
                <a:r>
                  <a:rPr lang="en-US" sz="1400" noProof="1" smtClean="0"/>
                  <a:t>Substantial improvement in PFS </a:t>
                </a:r>
                <a:br>
                  <a:rPr lang="en-US" sz="1400" noProof="1" smtClean="0"/>
                </a:br>
                <a:r>
                  <a:rPr lang="en-US" sz="1400" noProof="1" smtClean="0"/>
                  <a:t>and OS with single-agent ibrutinib</a:t>
                </a:r>
                <a:br>
                  <a:rPr lang="en-US" sz="1400" noProof="1" smtClean="0"/>
                </a:br>
                <a:r>
                  <a:rPr lang="en-US" sz="1400" noProof="1" smtClean="0"/>
                  <a:t>versus ofatumumab</a:t>
                </a:r>
              </a:p>
            </p:txBody>
          </p:sp>
        </p:grpSp>
        <p:grpSp>
          <p:nvGrpSpPr>
            <p:cNvPr id="38" name="Group 37">
              <a:extLst>
                <a:ext uri="{FF2B5EF4-FFF2-40B4-BE49-F238E27FC236}">
                  <a16:creationId xmlns:a16="http://schemas.microsoft.com/office/drawing/2014/main" xmlns="" id="{FC00E6BB-49CA-4D42-A646-3737E9F181BC}"/>
                </a:ext>
              </a:extLst>
            </p:cNvPr>
            <p:cNvGrpSpPr/>
            <p:nvPr/>
          </p:nvGrpSpPr>
          <p:grpSpPr>
            <a:xfrm>
              <a:off x="7030386" y="2444639"/>
              <a:ext cx="1993597" cy="1997533"/>
              <a:chOff x="1033885" y="2556798"/>
              <a:chExt cx="2551176" cy="2797537"/>
            </a:xfrm>
          </p:grpSpPr>
          <p:sp>
            <p:nvSpPr>
              <p:cNvPr id="43" name="TextBox 42">
                <a:extLst>
                  <a:ext uri="{FF2B5EF4-FFF2-40B4-BE49-F238E27FC236}">
                    <a16:creationId xmlns:a16="http://schemas.microsoft.com/office/drawing/2014/main" xmlns="" id="{B9EA0A02-B7F8-4502-B2B9-8940A4333C1E}"/>
                  </a:ext>
                </a:extLst>
              </p:cNvPr>
              <p:cNvSpPr txBox="1"/>
              <p:nvPr/>
            </p:nvSpPr>
            <p:spPr>
              <a:xfrm>
                <a:off x="1033885" y="2556798"/>
                <a:ext cx="1838409" cy="818975"/>
              </a:xfrm>
              <a:prstGeom prst="rect">
                <a:avLst/>
              </a:prstGeom>
              <a:noFill/>
            </p:spPr>
            <p:txBody>
              <a:bodyPr wrap="none" rtlCol="0" anchor="b">
                <a:spAutoFit/>
              </a:bodyPr>
              <a:lstStyle/>
              <a:p>
                <a:r>
                  <a:rPr lang="en-US" sz="1600" b="1" cap="all" noProof="1" smtClean="0">
                    <a:solidFill>
                      <a:schemeClr val="accent1">
                        <a:lumMod val="75000"/>
                      </a:schemeClr>
                    </a:solidFill>
                  </a:rPr>
                  <a:t>PhaSE 1b/2 </a:t>
                </a:r>
              </a:p>
              <a:p>
                <a:r>
                  <a:rPr lang="en-US" sz="1600" b="1" cap="all" noProof="1" smtClean="0">
                    <a:solidFill>
                      <a:schemeClr val="accent1">
                        <a:lumMod val="75000"/>
                      </a:schemeClr>
                    </a:solidFill>
                  </a:rPr>
                  <a:t>PCYC-1102</a:t>
                </a:r>
                <a:r>
                  <a:rPr lang="en-US" sz="1600" b="1" cap="all" baseline="30000" noProof="1" smtClean="0">
                    <a:solidFill>
                      <a:schemeClr val="accent1">
                        <a:lumMod val="75000"/>
                      </a:schemeClr>
                    </a:solidFill>
                  </a:rPr>
                  <a:t>3</a:t>
                </a:r>
                <a:r>
                  <a:rPr lang="en-US" sz="1600" b="1" cap="all" noProof="1" smtClean="0">
                    <a:solidFill>
                      <a:schemeClr val="accent1">
                        <a:lumMod val="75000"/>
                      </a:schemeClr>
                    </a:solidFill>
                  </a:rPr>
                  <a:t> </a:t>
                </a:r>
                <a:endParaRPr lang="en-US" sz="1600" b="1" cap="all" noProof="1">
                  <a:solidFill>
                    <a:schemeClr val="accent1">
                      <a:lumMod val="75000"/>
                    </a:schemeClr>
                  </a:solidFill>
                </a:endParaRPr>
              </a:p>
            </p:txBody>
          </p:sp>
          <p:sp>
            <p:nvSpPr>
              <p:cNvPr id="44" name="Rectangle 43">
                <a:extLst>
                  <a:ext uri="{FF2B5EF4-FFF2-40B4-BE49-F238E27FC236}">
                    <a16:creationId xmlns:a16="http://schemas.microsoft.com/office/drawing/2014/main" xmlns="" id="{9E0DC9D7-22BD-40B3-99D1-72DD705671BB}"/>
                  </a:ext>
                </a:extLst>
              </p:cNvPr>
              <p:cNvSpPr/>
              <p:nvPr/>
            </p:nvSpPr>
            <p:spPr>
              <a:xfrm>
                <a:off x="1033885" y="3414654"/>
                <a:ext cx="2551176" cy="1939681"/>
              </a:xfrm>
              <a:prstGeom prst="rect">
                <a:avLst/>
              </a:prstGeom>
            </p:spPr>
            <p:txBody>
              <a:bodyPr wrap="square">
                <a:spAutoFit/>
              </a:bodyPr>
              <a:lstStyle/>
              <a:p>
                <a:r>
                  <a:rPr lang="en-US" sz="1400" dirty="0"/>
                  <a:t>After 7 years </a:t>
                </a:r>
                <a:r>
                  <a:rPr lang="en-US" sz="1400" dirty="0" smtClean="0"/>
                  <a:t/>
                </a:r>
                <a:br>
                  <a:rPr lang="en-US" sz="1400" dirty="0" smtClean="0"/>
                </a:br>
                <a:r>
                  <a:rPr lang="en-US" sz="1400" dirty="0" smtClean="0"/>
                  <a:t>follow-up</a:t>
                </a:r>
                <a:r>
                  <a:rPr lang="en-US" sz="1400" dirty="0"/>
                  <a:t>, durable responses with stable or improved CR rates, </a:t>
                </a:r>
                <a:r>
                  <a:rPr lang="en-US" sz="1400" dirty="0" smtClean="0"/>
                  <a:t>sustained PFS, </a:t>
                </a:r>
                <a:r>
                  <a:rPr lang="en-US" sz="1400" dirty="0"/>
                  <a:t>and OS rates </a:t>
                </a:r>
              </a:p>
            </p:txBody>
          </p:sp>
        </p:grpSp>
        <p:sp>
          <p:nvSpPr>
            <p:cNvPr id="39" name="Freeform: Shape 68">
              <a:extLst>
                <a:ext uri="{FF2B5EF4-FFF2-40B4-BE49-F238E27FC236}">
                  <a16:creationId xmlns:a16="http://schemas.microsoft.com/office/drawing/2014/main" xmlns="" id="{48DFCFF9-007D-4CC0-80F5-A2393951B9EE}"/>
                </a:ext>
              </a:extLst>
            </p:cNvPr>
            <p:cNvSpPr/>
            <p:nvPr/>
          </p:nvSpPr>
          <p:spPr>
            <a:xfrm>
              <a:off x="4262872" y="4232065"/>
              <a:ext cx="831949" cy="380091"/>
            </a:xfrm>
            <a:custGeom>
              <a:avLst/>
              <a:gdLst>
                <a:gd name="connsiteX0" fmla="*/ 249364 w 498728"/>
                <a:gd name="connsiteY0" fmla="*/ 0 h 249364"/>
                <a:gd name="connsiteX1" fmla="*/ 498728 w 498728"/>
                <a:gd name="connsiteY1" fmla="*/ 249364 h 249364"/>
                <a:gd name="connsiteX2" fmla="*/ 0 w 498728"/>
                <a:gd name="connsiteY2" fmla="*/ 249364 h 249364"/>
                <a:gd name="connsiteX3" fmla="*/ 249364 w 498728"/>
                <a:gd name="connsiteY3" fmla="*/ 0 h 249364"/>
              </a:gdLst>
              <a:ahLst/>
              <a:cxnLst>
                <a:cxn ang="0">
                  <a:pos x="connsiteX0" y="connsiteY0"/>
                </a:cxn>
                <a:cxn ang="0">
                  <a:pos x="connsiteX1" y="connsiteY1"/>
                </a:cxn>
                <a:cxn ang="0">
                  <a:pos x="connsiteX2" y="connsiteY2"/>
                </a:cxn>
                <a:cxn ang="0">
                  <a:pos x="connsiteX3" y="connsiteY3"/>
                </a:cxn>
              </a:cxnLst>
              <a:rect l="l" t="t" r="r" b="b"/>
              <a:pathLst>
                <a:path w="498728" h="249364">
                  <a:moveTo>
                    <a:pt x="249364" y="0"/>
                  </a:moveTo>
                  <a:cubicBezTo>
                    <a:pt x="387084" y="0"/>
                    <a:pt x="498728" y="111644"/>
                    <a:pt x="498728" y="249364"/>
                  </a:cubicBezTo>
                  <a:lnTo>
                    <a:pt x="0" y="249364"/>
                  </a:lnTo>
                  <a:cubicBezTo>
                    <a:pt x="0" y="111644"/>
                    <a:pt x="111644" y="0"/>
                    <a:pt x="249364" y="0"/>
                  </a:cubicBezTo>
                  <a:close/>
                </a:path>
              </a:pathLst>
            </a:custGeom>
            <a:solidFill>
              <a:schemeClr val="tx2"/>
            </a:solidFill>
            <a:ln>
              <a:noFill/>
            </a:ln>
            <a:effectLst>
              <a:outerShdw blurRad="2032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smtClean="0"/>
                <a:t>CLL</a:t>
              </a:r>
              <a:endParaRPr lang="en-US" sz="1400" b="1" dirty="0"/>
            </a:p>
          </p:txBody>
        </p:sp>
        <p:sp>
          <p:nvSpPr>
            <p:cNvPr id="40" name="TextBox 39">
              <a:extLst>
                <a:ext uri="{FF2B5EF4-FFF2-40B4-BE49-F238E27FC236}">
                  <a16:creationId xmlns:a16="http://schemas.microsoft.com/office/drawing/2014/main" xmlns="" id="{911A3178-8B41-42FF-9B8D-E3C2DDE5B887}"/>
                </a:ext>
              </a:extLst>
            </p:cNvPr>
            <p:cNvSpPr txBox="1"/>
            <p:nvPr/>
          </p:nvSpPr>
          <p:spPr>
            <a:xfrm>
              <a:off x="4895890" y="3864069"/>
              <a:ext cx="2048635" cy="523220"/>
            </a:xfrm>
            <a:prstGeom prst="rect">
              <a:avLst/>
            </a:prstGeom>
            <a:noFill/>
          </p:spPr>
          <p:txBody>
            <a:bodyPr wrap="square" rtlCol="0" anchor="ctr">
              <a:spAutoFit/>
            </a:bodyPr>
            <a:lstStyle/>
            <a:p>
              <a:pPr algn="ctr"/>
              <a:r>
                <a:rPr lang="en-US" sz="1400" b="1" dirty="0">
                  <a:solidFill>
                    <a:schemeClr val="bg1"/>
                  </a:solidFill>
                  <a:effectLst>
                    <a:outerShdw blurRad="38100" dist="38100" dir="2700000" algn="tl">
                      <a:srgbClr val="000000">
                        <a:alpha val="43137"/>
                      </a:srgbClr>
                    </a:outerShdw>
                  </a:effectLst>
                </a:rPr>
                <a:t>N</a:t>
              </a:r>
              <a:r>
                <a:rPr lang="en-US" sz="1400" b="1" dirty="0" smtClean="0">
                  <a:solidFill>
                    <a:schemeClr val="bg1"/>
                  </a:solidFill>
                  <a:effectLst>
                    <a:outerShdw blurRad="38100" dist="38100" dir="2700000" algn="tl">
                      <a:srgbClr val="000000">
                        <a:alpha val="43137"/>
                      </a:srgbClr>
                    </a:outerShdw>
                  </a:effectLst>
                </a:rPr>
                <a:t>ewly diagnosed </a:t>
              </a:r>
            </a:p>
            <a:p>
              <a:pPr algn="ctr"/>
              <a:r>
                <a:rPr lang="en-US" sz="1400" b="1" dirty="0" smtClean="0">
                  <a:solidFill>
                    <a:schemeClr val="bg1"/>
                  </a:solidFill>
                  <a:effectLst>
                    <a:outerShdw blurRad="38100" dist="38100" dir="2700000" algn="tl">
                      <a:srgbClr val="000000">
                        <a:alpha val="43137"/>
                      </a:srgbClr>
                    </a:outerShdw>
                  </a:effectLst>
                </a:rPr>
                <a:t>&amp; relapsed/refractory</a:t>
              </a:r>
              <a:endParaRPr lang="en-US" sz="1400" b="1" dirty="0">
                <a:solidFill>
                  <a:schemeClr val="bg1"/>
                </a:solidFill>
                <a:effectLst>
                  <a:outerShdw blurRad="38100" dist="38100" dir="2700000" algn="tl">
                    <a:srgbClr val="000000">
                      <a:alpha val="43137"/>
                    </a:srgbClr>
                  </a:outerShdw>
                </a:effectLst>
              </a:endParaRPr>
            </a:p>
          </p:txBody>
        </p:sp>
        <p:sp>
          <p:nvSpPr>
            <p:cNvPr id="41" name="TextBox 40">
              <a:extLst>
                <a:ext uri="{FF2B5EF4-FFF2-40B4-BE49-F238E27FC236}">
                  <a16:creationId xmlns:a16="http://schemas.microsoft.com/office/drawing/2014/main" xmlns="" id="{E96D9AC9-655D-417C-A975-F082CACEE5D7}"/>
                </a:ext>
              </a:extLst>
            </p:cNvPr>
            <p:cNvSpPr txBox="1"/>
            <p:nvPr/>
          </p:nvSpPr>
          <p:spPr>
            <a:xfrm>
              <a:off x="3679278" y="2828043"/>
              <a:ext cx="1999134" cy="523220"/>
            </a:xfrm>
            <a:prstGeom prst="rect">
              <a:avLst/>
            </a:prstGeom>
            <a:noFill/>
          </p:spPr>
          <p:txBody>
            <a:bodyPr wrap="square" rtlCol="0" anchor="ctr">
              <a:spAutoFit/>
            </a:bodyPr>
            <a:lstStyle/>
            <a:p>
              <a:pPr algn="ctr"/>
              <a:r>
                <a:rPr lang="en-US" sz="1400" b="1" dirty="0" smtClean="0">
                  <a:solidFill>
                    <a:schemeClr val="bg1"/>
                  </a:solidFill>
                  <a:effectLst>
                    <a:outerShdw blurRad="38100" dist="38100" dir="2700000" algn="tl">
                      <a:srgbClr val="000000">
                        <a:alpha val="43137"/>
                      </a:srgbClr>
                    </a:outerShdw>
                  </a:effectLst>
                </a:rPr>
                <a:t>Relapsed/</a:t>
              </a:r>
            </a:p>
            <a:p>
              <a:pPr algn="ctr"/>
              <a:r>
                <a:rPr lang="en-US" sz="1400" b="1" dirty="0" smtClean="0">
                  <a:solidFill>
                    <a:schemeClr val="bg1"/>
                  </a:solidFill>
                  <a:effectLst>
                    <a:outerShdw blurRad="38100" dist="38100" dir="2700000" algn="tl">
                      <a:srgbClr val="000000">
                        <a:alpha val="43137"/>
                      </a:srgbClr>
                    </a:outerShdw>
                  </a:effectLst>
                </a:rPr>
                <a:t>refractory</a:t>
              </a:r>
              <a:endParaRPr lang="en-US" sz="1400" b="1" dirty="0">
                <a:solidFill>
                  <a:schemeClr val="bg1"/>
                </a:solidFill>
                <a:effectLst>
                  <a:outerShdw blurRad="38100" dist="38100" dir="2700000" algn="tl">
                    <a:srgbClr val="000000">
                      <a:alpha val="43137"/>
                    </a:srgbClr>
                  </a:outerShdw>
                </a:effectLst>
              </a:endParaRPr>
            </a:p>
          </p:txBody>
        </p:sp>
        <p:sp>
          <p:nvSpPr>
            <p:cNvPr id="42" name="TextBox 41">
              <a:extLst>
                <a:ext uri="{FF2B5EF4-FFF2-40B4-BE49-F238E27FC236}">
                  <a16:creationId xmlns:a16="http://schemas.microsoft.com/office/drawing/2014/main" xmlns="" id="{49631D04-6AF2-41CC-9DEE-FDD07EA6EA5E}"/>
                </a:ext>
              </a:extLst>
            </p:cNvPr>
            <p:cNvSpPr txBox="1"/>
            <p:nvPr/>
          </p:nvSpPr>
          <p:spPr>
            <a:xfrm>
              <a:off x="1978541" y="3625732"/>
              <a:ext cx="2181189" cy="523220"/>
            </a:xfrm>
            <a:prstGeom prst="rect">
              <a:avLst/>
            </a:prstGeom>
            <a:noFill/>
          </p:spPr>
          <p:txBody>
            <a:bodyPr wrap="square" rtlCol="0" anchor="ctr">
              <a:spAutoFit/>
            </a:bodyPr>
            <a:lstStyle/>
            <a:p>
              <a:pPr algn="ctr"/>
              <a:r>
                <a:rPr lang="en-US" sz="1400" b="1" dirty="0" smtClean="0">
                  <a:solidFill>
                    <a:schemeClr val="bg1"/>
                  </a:solidFill>
                  <a:effectLst>
                    <a:outerShdw blurRad="38100" dist="38100" dir="2700000" algn="tl">
                      <a:srgbClr val="000000">
                        <a:alpha val="43137"/>
                      </a:srgbClr>
                    </a:outerShdw>
                  </a:effectLst>
                </a:rPr>
                <a:t>Newly diagnosed </a:t>
              </a:r>
            </a:p>
            <a:p>
              <a:pPr algn="ctr"/>
              <a:r>
                <a:rPr lang="en-US" sz="1400" b="1" dirty="0" smtClean="0">
                  <a:solidFill>
                    <a:schemeClr val="bg1"/>
                  </a:solidFill>
                  <a:effectLst>
                    <a:outerShdw blurRad="38100" dist="38100" dir="2700000" algn="tl">
                      <a:srgbClr val="000000">
                        <a:alpha val="43137"/>
                      </a:srgbClr>
                    </a:outerShdw>
                  </a:effectLst>
                </a:rPr>
                <a:t>(elderly patients)</a:t>
              </a:r>
              <a:endParaRPr lang="en-US" sz="1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785058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3986" y="2418376"/>
            <a:ext cx="4794197" cy="4177157"/>
          </a:xfrm>
        </p:spPr>
        <p:txBody>
          <a:bodyPr>
            <a:normAutofit/>
          </a:bodyPr>
          <a:lstStyle/>
          <a:p>
            <a:r>
              <a:rPr lang="en-US" sz="1800" b="1" dirty="0"/>
              <a:t>Ibrutinib </a:t>
            </a:r>
            <a:r>
              <a:rPr lang="en-US" sz="1800" b="1" dirty="0" smtClean="0"/>
              <a:t>leads to comparable PFS/OS regardless </a:t>
            </a:r>
            <a:r>
              <a:rPr lang="en-US" sz="1800" b="1" dirty="0"/>
              <a:t>of </a:t>
            </a:r>
            <a:r>
              <a:rPr lang="en-US" sz="1800" b="1" i="1" dirty="0" smtClean="0"/>
              <a:t>IGHV</a:t>
            </a:r>
            <a:r>
              <a:rPr lang="en-US" sz="1800" b="1" dirty="0" smtClean="0"/>
              <a:t> status</a:t>
            </a:r>
            <a:r>
              <a:rPr lang="en-US" sz="1800" b="1" baseline="30000" dirty="0" smtClean="0"/>
              <a:t>1</a:t>
            </a:r>
            <a:br>
              <a:rPr lang="en-US" sz="1800" b="1" baseline="30000" dirty="0" smtClean="0"/>
            </a:br>
            <a:r>
              <a:rPr lang="en-US" sz="1800" b="1" baseline="30000" dirty="0" smtClean="0"/>
              <a:t/>
            </a:r>
            <a:br>
              <a:rPr lang="en-US" sz="1800" b="1" baseline="30000" dirty="0" smtClean="0"/>
            </a:br>
            <a:endParaRPr lang="en-US" sz="1800" b="1" baseline="30000" dirty="0" smtClean="0"/>
          </a:p>
          <a:p>
            <a:endParaRPr lang="en-US" sz="1800" b="1" baseline="30000" dirty="0"/>
          </a:p>
          <a:p>
            <a:endParaRPr lang="en-US" sz="1800" b="1" baseline="30000" dirty="0" smtClean="0"/>
          </a:p>
          <a:p>
            <a:r>
              <a:rPr lang="en-US" sz="1800" b="1" dirty="0" smtClean="0"/>
              <a:t>Effective against del17p CLL</a:t>
            </a:r>
            <a:br>
              <a:rPr lang="en-US" sz="1800" b="1" dirty="0" smtClean="0"/>
            </a:br>
            <a:r>
              <a:rPr lang="en-US" sz="1800" b="1" dirty="0" smtClean="0"/>
              <a:t/>
            </a:r>
            <a:br>
              <a:rPr lang="en-US" sz="1800" b="1" dirty="0" smtClean="0"/>
            </a:br>
            <a:endParaRPr lang="en-US" sz="1800" b="1" dirty="0" smtClean="0"/>
          </a:p>
          <a:p>
            <a:pPr marL="0" indent="0">
              <a:buNone/>
            </a:pPr>
            <a:endParaRPr lang="en-US" sz="1800" b="1" dirty="0" smtClean="0"/>
          </a:p>
          <a:p>
            <a:r>
              <a:rPr lang="en-US" sz="1800" b="1" dirty="0"/>
              <a:t>Preservation of PFS in pts with or without del(11q)</a:t>
            </a:r>
          </a:p>
        </p:txBody>
      </p:sp>
      <p:sp>
        <p:nvSpPr>
          <p:cNvPr id="4" name="Title 3"/>
          <p:cNvSpPr>
            <a:spLocks noGrp="1"/>
          </p:cNvSpPr>
          <p:nvPr>
            <p:ph type="title"/>
          </p:nvPr>
        </p:nvSpPr>
        <p:spPr/>
        <p:txBody>
          <a:bodyPr/>
          <a:lstStyle/>
          <a:p>
            <a:r>
              <a:rPr lang="en-US" dirty="0" smtClean="0"/>
              <a:t>Is BTK Inhibition Effective Across Genetic/Molecular Subgroups in CLL?</a:t>
            </a:r>
            <a:r>
              <a:rPr lang="en-US" baseline="30000" dirty="0" smtClean="0"/>
              <a:t>1-3</a:t>
            </a:r>
            <a:endParaRPr lang="en-US" dirty="0"/>
          </a:p>
        </p:txBody>
      </p:sp>
      <p:sp>
        <p:nvSpPr>
          <p:cNvPr id="9" name="Freeform 8"/>
          <p:cNvSpPr/>
          <p:nvPr/>
        </p:nvSpPr>
        <p:spPr>
          <a:xfrm>
            <a:off x="5446466" y="2543080"/>
            <a:ext cx="339494" cy="529525"/>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lvl="0" algn="ctr" defTabSz="800100">
              <a:lnSpc>
                <a:spcPct val="90000"/>
              </a:lnSpc>
              <a:spcBef>
                <a:spcPct val="0"/>
              </a:spcBef>
              <a:spcAft>
                <a:spcPct val="35000"/>
              </a:spcAft>
            </a:pPr>
            <a:endParaRPr lang="en-US" kern="1200"/>
          </a:p>
        </p:txBody>
      </p:sp>
      <p:sp>
        <p:nvSpPr>
          <p:cNvPr id="10" name="Freeform 9"/>
          <p:cNvSpPr/>
          <p:nvPr/>
        </p:nvSpPr>
        <p:spPr>
          <a:xfrm>
            <a:off x="5946100" y="2167287"/>
            <a:ext cx="2756496" cy="1281112"/>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542" tIns="180542" rIns="180542" bIns="180542" numCol="1" spcCol="1270" anchor="ctr" anchorCtr="0">
            <a:noAutofit/>
          </a:bodyPr>
          <a:lstStyle/>
          <a:p>
            <a:pPr lvl="0" algn="ctr" defTabSz="1778000">
              <a:lnSpc>
                <a:spcPct val="90000"/>
              </a:lnSpc>
              <a:spcBef>
                <a:spcPct val="0"/>
              </a:spcBef>
              <a:spcAft>
                <a:spcPct val="35000"/>
              </a:spcAft>
            </a:pPr>
            <a:r>
              <a:rPr lang="en-US" b="1" dirty="0" smtClean="0"/>
              <a:t>PCYC-1102 Study</a:t>
            </a:r>
          </a:p>
          <a:p>
            <a:pPr lvl="0" algn="ctr" defTabSz="1778000">
              <a:lnSpc>
                <a:spcPct val="90000"/>
              </a:lnSpc>
              <a:spcBef>
                <a:spcPct val="0"/>
              </a:spcBef>
              <a:spcAft>
                <a:spcPct val="35000"/>
              </a:spcAft>
            </a:pPr>
            <a:r>
              <a:rPr lang="en-US" b="1" dirty="0" smtClean="0"/>
              <a:t>RESONATE-2</a:t>
            </a:r>
            <a:endParaRPr lang="en-US" b="1" kern="1200" dirty="0"/>
          </a:p>
        </p:txBody>
      </p:sp>
      <p:sp>
        <p:nvSpPr>
          <p:cNvPr id="17" name="TextBox 16"/>
          <p:cNvSpPr txBox="1"/>
          <p:nvPr/>
        </p:nvSpPr>
        <p:spPr>
          <a:xfrm>
            <a:off x="993696" y="1414621"/>
            <a:ext cx="2311400" cy="369332"/>
          </a:xfrm>
          <a:prstGeom prst="rect">
            <a:avLst/>
          </a:prstGeom>
          <a:noFill/>
        </p:spPr>
        <p:txBody>
          <a:bodyPr wrap="square" rtlCol="0">
            <a:spAutoFit/>
          </a:bodyPr>
          <a:lstStyle/>
          <a:p>
            <a:pPr algn="ctr"/>
            <a:r>
              <a:rPr lang="en-US" b="1" dirty="0" smtClean="0"/>
              <a:t>Effectiveness</a:t>
            </a:r>
            <a:endParaRPr lang="en-US" b="1" dirty="0"/>
          </a:p>
        </p:txBody>
      </p:sp>
      <p:sp>
        <p:nvSpPr>
          <p:cNvPr id="18" name="TextBox 17"/>
          <p:cNvSpPr txBox="1"/>
          <p:nvPr/>
        </p:nvSpPr>
        <p:spPr>
          <a:xfrm>
            <a:off x="6168648" y="1414621"/>
            <a:ext cx="2311400" cy="369332"/>
          </a:xfrm>
          <a:prstGeom prst="rect">
            <a:avLst/>
          </a:prstGeom>
          <a:noFill/>
        </p:spPr>
        <p:txBody>
          <a:bodyPr wrap="square" rtlCol="0">
            <a:spAutoFit/>
          </a:bodyPr>
          <a:lstStyle/>
          <a:p>
            <a:pPr algn="ctr"/>
            <a:r>
              <a:rPr lang="en-US" b="1" dirty="0" smtClean="0"/>
              <a:t>Supporting Data</a:t>
            </a:r>
            <a:endParaRPr lang="en-US" b="1" dirty="0"/>
          </a:p>
        </p:txBody>
      </p:sp>
      <p:grpSp>
        <p:nvGrpSpPr>
          <p:cNvPr id="19" name="Group 18"/>
          <p:cNvGrpSpPr/>
          <p:nvPr/>
        </p:nvGrpSpPr>
        <p:grpSpPr>
          <a:xfrm>
            <a:off x="5446466" y="3538887"/>
            <a:ext cx="3256130" cy="1281112"/>
            <a:chOff x="3271670" y="1290637"/>
            <a:chExt cx="3256130" cy="960834"/>
          </a:xfrm>
        </p:grpSpPr>
        <p:sp>
          <p:nvSpPr>
            <p:cNvPr id="20" name="Freeform 19"/>
            <p:cNvSpPr/>
            <p:nvPr/>
          </p:nvSpPr>
          <p:spPr>
            <a:xfrm>
              <a:off x="3271670" y="1572482"/>
              <a:ext cx="339494" cy="39714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lvl="0" algn="ctr" defTabSz="800100">
                <a:lnSpc>
                  <a:spcPct val="90000"/>
                </a:lnSpc>
                <a:spcBef>
                  <a:spcPct val="0"/>
                </a:spcBef>
                <a:spcAft>
                  <a:spcPct val="35000"/>
                </a:spcAft>
              </a:pPr>
              <a:endParaRPr lang="en-US" kern="1200"/>
            </a:p>
          </p:txBody>
        </p:sp>
        <p:sp>
          <p:nvSpPr>
            <p:cNvPr id="21" name="Freeform 20"/>
            <p:cNvSpPr/>
            <p:nvPr/>
          </p:nvSpPr>
          <p:spPr>
            <a:xfrm>
              <a:off x="3771304" y="1290637"/>
              <a:ext cx="2756496"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542" tIns="180542" rIns="180542" bIns="180542" numCol="1" spcCol="1270" anchor="ctr" anchorCtr="0">
              <a:noAutofit/>
            </a:bodyPr>
            <a:lstStyle/>
            <a:p>
              <a:pPr lvl="0" algn="ctr" defTabSz="1778000">
                <a:lnSpc>
                  <a:spcPct val="90000"/>
                </a:lnSpc>
                <a:spcBef>
                  <a:spcPct val="0"/>
                </a:spcBef>
                <a:spcAft>
                  <a:spcPct val="35000"/>
                </a:spcAft>
              </a:pPr>
              <a:r>
                <a:rPr lang="en-US" b="1" dirty="0" smtClean="0"/>
                <a:t>RESONATE-17</a:t>
              </a:r>
              <a:endParaRPr lang="en-US" b="1" kern="1200" dirty="0"/>
            </a:p>
          </p:txBody>
        </p:sp>
      </p:grpSp>
      <p:grpSp>
        <p:nvGrpSpPr>
          <p:cNvPr id="22" name="Group 21"/>
          <p:cNvGrpSpPr/>
          <p:nvPr/>
        </p:nvGrpSpPr>
        <p:grpSpPr>
          <a:xfrm>
            <a:off x="5445870" y="4921249"/>
            <a:ext cx="3256130" cy="1281112"/>
            <a:chOff x="3271670" y="1290637"/>
            <a:chExt cx="3256130" cy="960834"/>
          </a:xfrm>
        </p:grpSpPr>
        <p:sp>
          <p:nvSpPr>
            <p:cNvPr id="23" name="Freeform 22"/>
            <p:cNvSpPr/>
            <p:nvPr/>
          </p:nvSpPr>
          <p:spPr>
            <a:xfrm>
              <a:off x="3271670" y="1572482"/>
              <a:ext cx="339494" cy="39714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lvl="0" algn="ctr" defTabSz="800100">
                <a:lnSpc>
                  <a:spcPct val="90000"/>
                </a:lnSpc>
                <a:spcBef>
                  <a:spcPct val="0"/>
                </a:spcBef>
                <a:spcAft>
                  <a:spcPct val="35000"/>
                </a:spcAft>
              </a:pPr>
              <a:endParaRPr lang="en-US" kern="1200"/>
            </a:p>
          </p:txBody>
        </p:sp>
        <p:sp>
          <p:nvSpPr>
            <p:cNvPr id="24" name="Freeform 23"/>
            <p:cNvSpPr/>
            <p:nvPr/>
          </p:nvSpPr>
          <p:spPr>
            <a:xfrm>
              <a:off x="3771304" y="1290637"/>
              <a:ext cx="2756496"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542" tIns="180542" rIns="180542" bIns="180542" numCol="1" spcCol="1270" anchor="ctr" anchorCtr="0">
              <a:noAutofit/>
            </a:bodyPr>
            <a:lstStyle/>
            <a:p>
              <a:pPr lvl="0" algn="ctr" defTabSz="1778000">
                <a:lnSpc>
                  <a:spcPct val="90000"/>
                </a:lnSpc>
                <a:spcBef>
                  <a:spcPct val="0"/>
                </a:spcBef>
                <a:spcAft>
                  <a:spcPct val="35000"/>
                </a:spcAft>
              </a:pPr>
              <a:r>
                <a:rPr lang="en-US" b="1" dirty="0" smtClean="0"/>
                <a:t>RESONATE-2</a:t>
              </a:r>
              <a:endParaRPr lang="en-US" b="1" kern="1200" dirty="0"/>
            </a:p>
          </p:txBody>
        </p:sp>
      </p:grpSp>
      <p:cxnSp>
        <p:nvCxnSpPr>
          <p:cNvPr id="26" name="Straight Connector 25"/>
          <p:cNvCxnSpPr/>
          <p:nvPr/>
        </p:nvCxnSpPr>
        <p:spPr>
          <a:xfrm flipV="1">
            <a:off x="499463" y="1991731"/>
            <a:ext cx="8202537" cy="41645"/>
          </a:xfrm>
          <a:prstGeom prst="line">
            <a:avLst/>
          </a:prstGeom>
          <a:ln w="1905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Footer Placeholder 26"/>
          <p:cNvSpPr>
            <a:spLocks noGrp="1"/>
          </p:cNvSpPr>
          <p:nvPr>
            <p:ph type="ftr" sz="quarter" idx="13"/>
          </p:nvPr>
        </p:nvSpPr>
        <p:spPr>
          <a:xfrm>
            <a:off x="183941" y="6394856"/>
            <a:ext cx="7772400" cy="323849"/>
          </a:xfrm>
        </p:spPr>
        <p:txBody>
          <a:bodyPr/>
          <a:lstStyle/>
          <a:p>
            <a:r>
              <a:rPr lang="nl-NL" dirty="0" smtClean="0">
                <a:solidFill>
                  <a:srgbClr val="000000"/>
                </a:solidFill>
              </a:rPr>
              <a:t>1. O’Brien S et al. </a:t>
            </a:r>
            <a:r>
              <a:rPr lang="nl-NL" i="1" dirty="0" smtClean="0">
                <a:solidFill>
                  <a:srgbClr val="000000"/>
                </a:solidFill>
              </a:rPr>
              <a:t>Blood</a:t>
            </a:r>
            <a:r>
              <a:rPr lang="nl-NL" dirty="0" smtClean="0">
                <a:solidFill>
                  <a:srgbClr val="000000"/>
                </a:solidFill>
              </a:rPr>
              <a:t>. 2018:131:1910-1919. 2. </a:t>
            </a:r>
            <a:r>
              <a:rPr lang="en-US" dirty="0">
                <a:solidFill>
                  <a:srgbClr val="000000"/>
                </a:solidFill>
              </a:rPr>
              <a:t>Burger JA et al. EHA 2018. Abstract </a:t>
            </a:r>
            <a:r>
              <a:rPr lang="en-US" dirty="0"/>
              <a:t>PF343.</a:t>
            </a:r>
            <a:r>
              <a:rPr lang="en-US" dirty="0">
                <a:solidFill>
                  <a:srgbClr val="000000"/>
                </a:solidFill>
              </a:rPr>
              <a:t> </a:t>
            </a:r>
            <a:r>
              <a:rPr lang="en-US" dirty="0" smtClean="0">
                <a:solidFill>
                  <a:srgbClr val="000000"/>
                </a:solidFill>
              </a:rPr>
              <a:t>3. O’Brien S et al</a:t>
            </a:r>
            <a:r>
              <a:rPr lang="en-US" dirty="0">
                <a:solidFill>
                  <a:srgbClr val="000000"/>
                </a:solidFill>
              </a:rPr>
              <a:t>. </a:t>
            </a:r>
            <a:r>
              <a:rPr lang="en-US" i="1" dirty="0">
                <a:solidFill>
                  <a:srgbClr val="000000"/>
                </a:solidFill>
              </a:rPr>
              <a:t>Lancet </a:t>
            </a:r>
            <a:r>
              <a:rPr lang="en-US" i="1" dirty="0" err="1">
                <a:solidFill>
                  <a:srgbClr val="000000"/>
                </a:solidFill>
              </a:rPr>
              <a:t>Oncol</a:t>
            </a:r>
            <a:r>
              <a:rPr lang="en-US" dirty="0">
                <a:solidFill>
                  <a:srgbClr val="000000"/>
                </a:solidFill>
              </a:rPr>
              <a:t>. </a:t>
            </a:r>
            <a:r>
              <a:rPr lang="en-US" dirty="0" smtClean="0">
                <a:solidFill>
                  <a:srgbClr val="000000"/>
                </a:solidFill>
              </a:rPr>
              <a:t>2016;17:1409-1418.</a:t>
            </a:r>
            <a:endParaRPr lang="en-US" dirty="0">
              <a:solidFill>
                <a:srgbClr val="000000"/>
              </a:solidFill>
            </a:endParaRPr>
          </a:p>
        </p:txBody>
      </p:sp>
    </p:spTree>
    <p:extLst>
      <p:ext uri="{BB962C8B-B14F-4D97-AF65-F5344CB8AC3E}">
        <p14:creationId xmlns:p14="http://schemas.microsoft.com/office/powerpoint/2010/main" val="790639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Ibrutinib-Based Therapy Improves PFS </a:t>
            </a:r>
            <a:br>
              <a:rPr lang="en-US" dirty="0" smtClean="0"/>
            </a:br>
            <a:r>
              <a:rPr lang="en-US" dirty="0" smtClean="0"/>
              <a:t>vs Bendamustine-Rituximab in Older CLL Patients</a:t>
            </a:r>
            <a:r>
              <a:rPr lang="en-US" baseline="30000" dirty="0" smtClean="0"/>
              <a:t>1</a:t>
            </a:r>
            <a:endParaRPr lang="en-US" dirty="0"/>
          </a:p>
        </p:txBody>
      </p:sp>
      <p:sp>
        <p:nvSpPr>
          <p:cNvPr id="5" name="Rounded Rectangle 4"/>
          <p:cNvSpPr/>
          <p:nvPr/>
        </p:nvSpPr>
        <p:spPr>
          <a:xfrm>
            <a:off x="247652" y="1526561"/>
            <a:ext cx="3448860" cy="3739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Phase </a:t>
            </a:r>
            <a:r>
              <a:rPr lang="en-US" sz="1600" b="1" dirty="0">
                <a:solidFill>
                  <a:schemeClr val="bg1"/>
                </a:solidFill>
              </a:rPr>
              <a:t>3 </a:t>
            </a:r>
            <a:r>
              <a:rPr lang="en-US" sz="1600" b="1" dirty="0" smtClean="0">
                <a:solidFill>
                  <a:schemeClr val="bg1"/>
                </a:solidFill>
              </a:rPr>
              <a:t>A041202 Study</a:t>
            </a:r>
          </a:p>
          <a:p>
            <a:pPr marL="285750" indent="-285750">
              <a:buFont typeface="Arial" panose="020B0604020202020204" pitchFamily="34" charset="0"/>
              <a:buChar char="•"/>
            </a:pPr>
            <a:r>
              <a:rPr lang="en-US" sz="1600" dirty="0" smtClean="0">
                <a:solidFill>
                  <a:schemeClr val="bg1"/>
                </a:solidFill>
              </a:rPr>
              <a:t>Ibrutinib ± rituximab versus BR in older patients with newly diagnosed CLL </a:t>
            </a:r>
          </a:p>
          <a:p>
            <a:pPr marL="285750" indent="-285750">
              <a:buFont typeface="Arial" panose="020B0604020202020204" pitchFamily="34" charset="0"/>
              <a:buChar char="•"/>
            </a:pPr>
            <a:r>
              <a:rPr lang="en-US" sz="1600" dirty="0" smtClean="0">
                <a:solidFill>
                  <a:schemeClr val="bg1"/>
                </a:solidFill>
              </a:rPr>
              <a:t>Improved PFS with ibrutinib regimens vs BR</a:t>
            </a:r>
          </a:p>
          <a:p>
            <a:pPr marL="800100" lvl="1" indent="-342900">
              <a:buFont typeface="Arial" panose="020B0604020202020204" pitchFamily="34" charset="0"/>
              <a:buChar char="̶"/>
            </a:pPr>
            <a:r>
              <a:rPr lang="en-US" sz="1600" dirty="0" smtClean="0">
                <a:solidFill>
                  <a:schemeClr val="bg1"/>
                </a:solidFill>
              </a:rPr>
              <a:t>HR </a:t>
            </a:r>
            <a:r>
              <a:rPr lang="en-US" sz="1600" dirty="0">
                <a:solidFill>
                  <a:schemeClr val="bg1"/>
                </a:solidFill>
              </a:rPr>
              <a:t>for </a:t>
            </a:r>
            <a:r>
              <a:rPr lang="en-US" sz="1600" dirty="0" smtClean="0">
                <a:solidFill>
                  <a:schemeClr val="bg1"/>
                </a:solidFill>
              </a:rPr>
              <a:t>PFS </a:t>
            </a:r>
            <a:r>
              <a:rPr lang="en-US" sz="1600" dirty="0">
                <a:solidFill>
                  <a:schemeClr val="bg1"/>
                </a:solidFill>
              </a:rPr>
              <a:t>= </a:t>
            </a:r>
            <a:r>
              <a:rPr lang="en-US" sz="1600" dirty="0" smtClean="0">
                <a:solidFill>
                  <a:schemeClr val="bg1"/>
                </a:solidFill>
              </a:rPr>
              <a:t>0.39 (ibrutinib alone); 0.38 </a:t>
            </a:r>
            <a:r>
              <a:rPr lang="en-US" sz="1600" dirty="0">
                <a:solidFill>
                  <a:schemeClr val="bg1"/>
                </a:solidFill>
              </a:rPr>
              <a:t>(ibrutinib </a:t>
            </a:r>
            <a:r>
              <a:rPr lang="en-US" sz="1600" dirty="0" smtClean="0">
                <a:solidFill>
                  <a:schemeClr val="bg1"/>
                </a:solidFill>
              </a:rPr>
              <a:t>+ rituximab)</a:t>
            </a:r>
          </a:p>
          <a:p>
            <a:pPr marL="342900" indent="-342900">
              <a:buFont typeface="Arial" panose="020B0604020202020204" pitchFamily="34" charset="0"/>
              <a:buChar char="•"/>
            </a:pPr>
            <a:r>
              <a:rPr lang="en-US" sz="1600" dirty="0" smtClean="0">
                <a:solidFill>
                  <a:schemeClr val="bg1"/>
                </a:solidFill>
              </a:rPr>
              <a:t>No difference in PFS between ibrutinib arms</a:t>
            </a:r>
          </a:p>
        </p:txBody>
      </p:sp>
      <p:sp>
        <p:nvSpPr>
          <p:cNvPr id="4" name="TextBox 3"/>
          <p:cNvSpPr txBox="1"/>
          <p:nvPr/>
        </p:nvSpPr>
        <p:spPr>
          <a:xfrm>
            <a:off x="247650" y="5640095"/>
            <a:ext cx="8636001" cy="646986"/>
          </a:xfrm>
          <a:prstGeom prst="roundRect">
            <a:avLst/>
          </a:prstGeom>
          <a:solidFill>
            <a:schemeClr val="bg1">
              <a:lumMod val="95000"/>
            </a:schemeClr>
          </a:solidFill>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smtClean="0">
                <a:solidFill>
                  <a:schemeClr val="tx1"/>
                </a:solidFill>
              </a:rPr>
              <a:t>Take-home point: </a:t>
            </a:r>
            <a:r>
              <a:rPr lang="en-US" sz="1600" b="1" dirty="0">
                <a:solidFill>
                  <a:schemeClr val="tx1"/>
                </a:solidFill>
              </a:rPr>
              <a:t>Ibrutinib </a:t>
            </a:r>
            <a:r>
              <a:rPr lang="en-US" sz="1600" b="1" dirty="0" smtClean="0">
                <a:solidFill>
                  <a:schemeClr val="tx1"/>
                </a:solidFill>
              </a:rPr>
              <a:t>therapy improves PFS versus </a:t>
            </a:r>
            <a:r>
              <a:rPr lang="en-US" sz="1600" b="1" dirty="0">
                <a:solidFill>
                  <a:schemeClr val="tx1"/>
                </a:solidFill>
              </a:rPr>
              <a:t>BR in </a:t>
            </a:r>
            <a:r>
              <a:rPr lang="en-US" sz="1600" b="1" dirty="0" smtClean="0">
                <a:solidFill>
                  <a:schemeClr val="tx1"/>
                </a:solidFill>
              </a:rPr>
              <a:t>older patients;</a:t>
            </a:r>
            <a:br>
              <a:rPr lang="en-US" sz="1600" b="1" dirty="0" smtClean="0">
                <a:solidFill>
                  <a:schemeClr val="tx1"/>
                </a:solidFill>
              </a:rPr>
            </a:br>
            <a:r>
              <a:rPr lang="en-US" sz="1600" b="1" dirty="0" smtClean="0">
                <a:solidFill>
                  <a:schemeClr val="tx1"/>
                </a:solidFill>
              </a:rPr>
              <a:t>no </a:t>
            </a:r>
            <a:r>
              <a:rPr lang="en-US" sz="1600" b="1" dirty="0">
                <a:solidFill>
                  <a:schemeClr val="tx1"/>
                </a:solidFill>
              </a:rPr>
              <a:t>differences in OS noted at this </a:t>
            </a:r>
            <a:r>
              <a:rPr lang="en-US" sz="1600" b="1" dirty="0" smtClean="0">
                <a:solidFill>
                  <a:schemeClr val="tx1"/>
                </a:solidFill>
              </a:rPr>
              <a:t>time</a:t>
            </a:r>
            <a:endParaRPr lang="en-US" sz="1600" b="1" dirty="0">
              <a:solidFill>
                <a:schemeClr val="tx1"/>
              </a:solidFill>
            </a:endParaRPr>
          </a:p>
        </p:txBody>
      </p:sp>
      <p:sp>
        <p:nvSpPr>
          <p:cNvPr id="6" name="Footer Placeholder 5"/>
          <p:cNvSpPr>
            <a:spLocks noGrp="1"/>
          </p:cNvSpPr>
          <p:nvPr>
            <p:ph type="ftr" sz="quarter" idx="13"/>
          </p:nvPr>
        </p:nvSpPr>
        <p:spPr>
          <a:xfrm>
            <a:off x="183941" y="6394856"/>
            <a:ext cx="7772400" cy="323849"/>
          </a:xfrm>
        </p:spPr>
        <p:txBody>
          <a:bodyPr/>
          <a:lstStyle/>
          <a:p>
            <a:r>
              <a:rPr lang="da-DK" dirty="0" smtClean="0">
                <a:solidFill>
                  <a:srgbClr val="000000"/>
                </a:solidFill>
              </a:rPr>
              <a:t>1. Woyach J et al. </a:t>
            </a:r>
            <a:r>
              <a:rPr lang="da-DK" i="1" dirty="0" smtClean="0">
                <a:solidFill>
                  <a:srgbClr val="000000"/>
                </a:solidFill>
              </a:rPr>
              <a:t>N Engl J Med</a:t>
            </a:r>
            <a:r>
              <a:rPr lang="da-DK" dirty="0" smtClean="0">
                <a:solidFill>
                  <a:srgbClr val="000000"/>
                </a:solidFill>
              </a:rPr>
              <a:t>. 2018;379:2517-2528.</a:t>
            </a:r>
            <a:endParaRPr lang="en-US" dirty="0">
              <a:solidFill>
                <a:srgbClr val="000000"/>
              </a:solidFill>
            </a:endParaRPr>
          </a:p>
        </p:txBody>
      </p:sp>
      <p:graphicFrame>
        <p:nvGraphicFramePr>
          <p:cNvPr id="10" name="Chart 9"/>
          <p:cNvGraphicFramePr/>
          <p:nvPr>
            <p:extLst>
              <p:ext uri="{D42A27DB-BD31-4B8C-83A1-F6EECF244321}">
                <p14:modId xmlns:p14="http://schemas.microsoft.com/office/powerpoint/2010/main" val="4178499620"/>
              </p:ext>
            </p:extLst>
          </p:nvPr>
        </p:nvGraphicFramePr>
        <p:xfrm>
          <a:off x="4241874" y="1259497"/>
          <a:ext cx="4758642" cy="3592680"/>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4578376" y="1492899"/>
            <a:ext cx="4183380" cy="814493"/>
            <a:chOff x="4607560" y="1309370"/>
            <a:chExt cx="4183380" cy="610870"/>
          </a:xfrm>
        </p:grpSpPr>
        <p:cxnSp>
          <p:nvCxnSpPr>
            <p:cNvPr id="12" name="Straight Connector 11"/>
            <p:cNvCxnSpPr/>
            <p:nvPr/>
          </p:nvCxnSpPr>
          <p:spPr>
            <a:xfrm>
              <a:off x="4743448" y="1311908"/>
              <a:ext cx="0" cy="4572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62497" y="1309370"/>
              <a:ext cx="0" cy="4572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4607560" y="1320800"/>
              <a:ext cx="4183380" cy="599440"/>
            </a:xfrm>
            <a:custGeom>
              <a:avLst/>
              <a:gdLst>
                <a:gd name="connsiteX0" fmla="*/ 4183380 w 4183380"/>
                <a:gd name="connsiteY0" fmla="*/ 596900 h 599440"/>
                <a:gd name="connsiteX1" fmla="*/ 3827780 w 4183380"/>
                <a:gd name="connsiteY1" fmla="*/ 599440 h 599440"/>
                <a:gd name="connsiteX2" fmla="*/ 3827780 w 4183380"/>
                <a:gd name="connsiteY2" fmla="*/ 528320 h 599440"/>
                <a:gd name="connsiteX3" fmla="*/ 3449320 w 4183380"/>
                <a:gd name="connsiteY3" fmla="*/ 528320 h 599440"/>
                <a:gd name="connsiteX4" fmla="*/ 3446780 w 4183380"/>
                <a:gd name="connsiteY4" fmla="*/ 492760 h 599440"/>
                <a:gd name="connsiteX5" fmla="*/ 3192780 w 4183380"/>
                <a:gd name="connsiteY5" fmla="*/ 495300 h 599440"/>
                <a:gd name="connsiteX6" fmla="*/ 3190240 w 4183380"/>
                <a:gd name="connsiteY6" fmla="*/ 462280 h 599440"/>
                <a:gd name="connsiteX7" fmla="*/ 3096260 w 4183380"/>
                <a:gd name="connsiteY7" fmla="*/ 464820 h 599440"/>
                <a:gd name="connsiteX8" fmla="*/ 3098800 w 4183380"/>
                <a:gd name="connsiteY8" fmla="*/ 447040 h 599440"/>
                <a:gd name="connsiteX9" fmla="*/ 3088640 w 4183380"/>
                <a:gd name="connsiteY9" fmla="*/ 439420 h 599440"/>
                <a:gd name="connsiteX10" fmla="*/ 3091180 w 4183380"/>
                <a:gd name="connsiteY10" fmla="*/ 421640 h 599440"/>
                <a:gd name="connsiteX11" fmla="*/ 3086100 w 4183380"/>
                <a:gd name="connsiteY11" fmla="*/ 421640 h 599440"/>
                <a:gd name="connsiteX12" fmla="*/ 3083560 w 4183380"/>
                <a:gd name="connsiteY12" fmla="*/ 411480 h 599440"/>
                <a:gd name="connsiteX13" fmla="*/ 3009900 w 4183380"/>
                <a:gd name="connsiteY13" fmla="*/ 408940 h 599440"/>
                <a:gd name="connsiteX14" fmla="*/ 3012440 w 4183380"/>
                <a:gd name="connsiteY14" fmla="*/ 358140 h 599440"/>
                <a:gd name="connsiteX15" fmla="*/ 2829560 w 4183380"/>
                <a:gd name="connsiteY15" fmla="*/ 355600 h 599440"/>
                <a:gd name="connsiteX16" fmla="*/ 2814320 w 4183380"/>
                <a:gd name="connsiteY16" fmla="*/ 340360 h 599440"/>
                <a:gd name="connsiteX17" fmla="*/ 2458720 w 4183380"/>
                <a:gd name="connsiteY17" fmla="*/ 332740 h 599440"/>
                <a:gd name="connsiteX18" fmla="*/ 2456180 w 4183380"/>
                <a:gd name="connsiteY18" fmla="*/ 322580 h 599440"/>
                <a:gd name="connsiteX19" fmla="*/ 2428240 w 4183380"/>
                <a:gd name="connsiteY19" fmla="*/ 322580 h 599440"/>
                <a:gd name="connsiteX20" fmla="*/ 2425700 w 4183380"/>
                <a:gd name="connsiteY20" fmla="*/ 314960 h 599440"/>
                <a:gd name="connsiteX21" fmla="*/ 2390140 w 4183380"/>
                <a:gd name="connsiteY21" fmla="*/ 312420 h 599440"/>
                <a:gd name="connsiteX22" fmla="*/ 2374900 w 4183380"/>
                <a:gd name="connsiteY22" fmla="*/ 304800 h 599440"/>
                <a:gd name="connsiteX23" fmla="*/ 2372360 w 4183380"/>
                <a:gd name="connsiteY23" fmla="*/ 292100 h 599440"/>
                <a:gd name="connsiteX24" fmla="*/ 2278380 w 4183380"/>
                <a:gd name="connsiteY24" fmla="*/ 292100 h 599440"/>
                <a:gd name="connsiteX25" fmla="*/ 2278380 w 4183380"/>
                <a:gd name="connsiteY25" fmla="*/ 276860 h 599440"/>
                <a:gd name="connsiteX26" fmla="*/ 2026920 w 4183380"/>
                <a:gd name="connsiteY26" fmla="*/ 276860 h 599440"/>
                <a:gd name="connsiteX27" fmla="*/ 2021840 w 4183380"/>
                <a:gd name="connsiteY27" fmla="*/ 266700 h 599440"/>
                <a:gd name="connsiteX28" fmla="*/ 1915160 w 4183380"/>
                <a:gd name="connsiteY28" fmla="*/ 264160 h 599440"/>
                <a:gd name="connsiteX29" fmla="*/ 1915160 w 4183380"/>
                <a:gd name="connsiteY29" fmla="*/ 256540 h 599440"/>
                <a:gd name="connsiteX30" fmla="*/ 1905000 w 4183380"/>
                <a:gd name="connsiteY30" fmla="*/ 256540 h 599440"/>
                <a:gd name="connsiteX31" fmla="*/ 1905000 w 4183380"/>
                <a:gd name="connsiteY31" fmla="*/ 241300 h 599440"/>
                <a:gd name="connsiteX32" fmla="*/ 1884680 w 4183380"/>
                <a:gd name="connsiteY32" fmla="*/ 241300 h 599440"/>
                <a:gd name="connsiteX33" fmla="*/ 1884680 w 4183380"/>
                <a:gd name="connsiteY33" fmla="*/ 226060 h 599440"/>
                <a:gd name="connsiteX34" fmla="*/ 1645920 w 4183380"/>
                <a:gd name="connsiteY34" fmla="*/ 226060 h 599440"/>
                <a:gd name="connsiteX35" fmla="*/ 1645920 w 4183380"/>
                <a:gd name="connsiteY35" fmla="*/ 213360 h 599440"/>
                <a:gd name="connsiteX36" fmla="*/ 1592580 w 4183380"/>
                <a:gd name="connsiteY36" fmla="*/ 213360 h 599440"/>
                <a:gd name="connsiteX37" fmla="*/ 1592580 w 4183380"/>
                <a:gd name="connsiteY37" fmla="*/ 200660 h 599440"/>
                <a:gd name="connsiteX38" fmla="*/ 1485900 w 4183380"/>
                <a:gd name="connsiteY38" fmla="*/ 203200 h 599440"/>
                <a:gd name="connsiteX39" fmla="*/ 1485900 w 4183380"/>
                <a:gd name="connsiteY39" fmla="*/ 187960 h 599440"/>
                <a:gd name="connsiteX40" fmla="*/ 1313180 w 4183380"/>
                <a:gd name="connsiteY40" fmla="*/ 187960 h 599440"/>
                <a:gd name="connsiteX41" fmla="*/ 1313180 w 4183380"/>
                <a:gd name="connsiteY41" fmla="*/ 175260 h 599440"/>
                <a:gd name="connsiteX42" fmla="*/ 1224280 w 4183380"/>
                <a:gd name="connsiteY42" fmla="*/ 175260 h 599440"/>
                <a:gd name="connsiteX43" fmla="*/ 1224280 w 4183380"/>
                <a:gd name="connsiteY43" fmla="*/ 162560 h 599440"/>
                <a:gd name="connsiteX44" fmla="*/ 965200 w 4183380"/>
                <a:gd name="connsiteY44" fmla="*/ 162560 h 599440"/>
                <a:gd name="connsiteX45" fmla="*/ 965200 w 4183380"/>
                <a:gd name="connsiteY45" fmla="*/ 149860 h 599440"/>
                <a:gd name="connsiteX46" fmla="*/ 937260 w 4183380"/>
                <a:gd name="connsiteY46" fmla="*/ 149860 h 599440"/>
                <a:gd name="connsiteX47" fmla="*/ 937260 w 4183380"/>
                <a:gd name="connsiteY47" fmla="*/ 149860 h 599440"/>
                <a:gd name="connsiteX48" fmla="*/ 932180 w 4183380"/>
                <a:gd name="connsiteY48" fmla="*/ 137160 h 599440"/>
                <a:gd name="connsiteX49" fmla="*/ 835660 w 4183380"/>
                <a:gd name="connsiteY49" fmla="*/ 137160 h 599440"/>
                <a:gd name="connsiteX50" fmla="*/ 805180 w 4183380"/>
                <a:gd name="connsiteY50" fmla="*/ 111760 h 599440"/>
                <a:gd name="connsiteX51" fmla="*/ 594360 w 4183380"/>
                <a:gd name="connsiteY51" fmla="*/ 111760 h 599440"/>
                <a:gd name="connsiteX52" fmla="*/ 579120 w 4183380"/>
                <a:gd name="connsiteY52" fmla="*/ 86360 h 599440"/>
                <a:gd name="connsiteX53" fmla="*/ 520700 w 4183380"/>
                <a:gd name="connsiteY53" fmla="*/ 83820 h 599440"/>
                <a:gd name="connsiteX54" fmla="*/ 518160 w 4183380"/>
                <a:gd name="connsiteY54" fmla="*/ 73660 h 599440"/>
                <a:gd name="connsiteX55" fmla="*/ 472440 w 4183380"/>
                <a:gd name="connsiteY55" fmla="*/ 68580 h 599440"/>
                <a:gd name="connsiteX56" fmla="*/ 449580 w 4183380"/>
                <a:gd name="connsiteY56" fmla="*/ 58420 h 599440"/>
                <a:gd name="connsiteX57" fmla="*/ 375920 w 4183380"/>
                <a:gd name="connsiteY57" fmla="*/ 55880 h 599440"/>
                <a:gd name="connsiteX58" fmla="*/ 375920 w 4183380"/>
                <a:gd name="connsiteY58" fmla="*/ 55880 h 599440"/>
                <a:gd name="connsiteX59" fmla="*/ 360680 w 4183380"/>
                <a:gd name="connsiteY59" fmla="*/ 55880 h 599440"/>
                <a:gd name="connsiteX60" fmla="*/ 363220 w 4183380"/>
                <a:gd name="connsiteY60" fmla="*/ 45720 h 599440"/>
                <a:gd name="connsiteX61" fmla="*/ 304800 w 4183380"/>
                <a:gd name="connsiteY61" fmla="*/ 45720 h 599440"/>
                <a:gd name="connsiteX62" fmla="*/ 304800 w 4183380"/>
                <a:gd name="connsiteY62" fmla="*/ 38100 h 599440"/>
                <a:gd name="connsiteX63" fmla="*/ 121920 w 4183380"/>
                <a:gd name="connsiteY63" fmla="*/ 38100 h 599440"/>
                <a:gd name="connsiteX64" fmla="*/ 119380 w 4183380"/>
                <a:gd name="connsiteY64" fmla="*/ 25400 h 599440"/>
                <a:gd name="connsiteX65" fmla="*/ 91440 w 4183380"/>
                <a:gd name="connsiteY65" fmla="*/ 25400 h 599440"/>
                <a:gd name="connsiteX66" fmla="*/ 91440 w 4183380"/>
                <a:gd name="connsiteY66" fmla="*/ 0 h 599440"/>
                <a:gd name="connsiteX67" fmla="*/ 0 w 4183380"/>
                <a:gd name="connsiteY67" fmla="*/ 0 h 59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183380" h="599440">
                  <a:moveTo>
                    <a:pt x="4183380" y="596900"/>
                  </a:moveTo>
                  <a:lnTo>
                    <a:pt x="3827780" y="599440"/>
                  </a:lnTo>
                  <a:lnTo>
                    <a:pt x="3827780" y="528320"/>
                  </a:lnTo>
                  <a:lnTo>
                    <a:pt x="3449320" y="528320"/>
                  </a:lnTo>
                  <a:lnTo>
                    <a:pt x="3446780" y="492760"/>
                  </a:lnTo>
                  <a:lnTo>
                    <a:pt x="3192780" y="495300"/>
                  </a:lnTo>
                  <a:lnTo>
                    <a:pt x="3190240" y="462280"/>
                  </a:lnTo>
                  <a:lnTo>
                    <a:pt x="3096260" y="464820"/>
                  </a:lnTo>
                  <a:lnTo>
                    <a:pt x="3098800" y="447040"/>
                  </a:lnTo>
                  <a:lnTo>
                    <a:pt x="3088640" y="439420"/>
                  </a:lnTo>
                  <a:lnTo>
                    <a:pt x="3091180" y="421640"/>
                  </a:lnTo>
                  <a:lnTo>
                    <a:pt x="3086100" y="421640"/>
                  </a:lnTo>
                  <a:lnTo>
                    <a:pt x="3083560" y="411480"/>
                  </a:lnTo>
                  <a:lnTo>
                    <a:pt x="3009900" y="408940"/>
                  </a:lnTo>
                  <a:lnTo>
                    <a:pt x="3012440" y="358140"/>
                  </a:lnTo>
                  <a:lnTo>
                    <a:pt x="2829560" y="355600"/>
                  </a:lnTo>
                  <a:lnTo>
                    <a:pt x="2814320" y="340360"/>
                  </a:lnTo>
                  <a:lnTo>
                    <a:pt x="2458720" y="332740"/>
                  </a:lnTo>
                  <a:lnTo>
                    <a:pt x="2456180" y="322580"/>
                  </a:lnTo>
                  <a:lnTo>
                    <a:pt x="2428240" y="322580"/>
                  </a:lnTo>
                  <a:lnTo>
                    <a:pt x="2425700" y="314960"/>
                  </a:lnTo>
                  <a:lnTo>
                    <a:pt x="2390140" y="312420"/>
                  </a:lnTo>
                  <a:lnTo>
                    <a:pt x="2374900" y="304800"/>
                  </a:lnTo>
                  <a:lnTo>
                    <a:pt x="2372360" y="292100"/>
                  </a:lnTo>
                  <a:lnTo>
                    <a:pt x="2278380" y="292100"/>
                  </a:lnTo>
                  <a:lnTo>
                    <a:pt x="2278380" y="276860"/>
                  </a:lnTo>
                  <a:lnTo>
                    <a:pt x="2026920" y="276860"/>
                  </a:lnTo>
                  <a:lnTo>
                    <a:pt x="2021840" y="266700"/>
                  </a:lnTo>
                  <a:lnTo>
                    <a:pt x="1915160" y="264160"/>
                  </a:lnTo>
                  <a:lnTo>
                    <a:pt x="1915160" y="256540"/>
                  </a:lnTo>
                  <a:lnTo>
                    <a:pt x="1905000" y="256540"/>
                  </a:lnTo>
                  <a:lnTo>
                    <a:pt x="1905000" y="241300"/>
                  </a:lnTo>
                  <a:lnTo>
                    <a:pt x="1884680" y="241300"/>
                  </a:lnTo>
                  <a:lnTo>
                    <a:pt x="1884680" y="226060"/>
                  </a:lnTo>
                  <a:lnTo>
                    <a:pt x="1645920" y="226060"/>
                  </a:lnTo>
                  <a:lnTo>
                    <a:pt x="1645920" y="213360"/>
                  </a:lnTo>
                  <a:lnTo>
                    <a:pt x="1592580" y="213360"/>
                  </a:lnTo>
                  <a:lnTo>
                    <a:pt x="1592580" y="200660"/>
                  </a:lnTo>
                  <a:lnTo>
                    <a:pt x="1485900" y="203200"/>
                  </a:lnTo>
                  <a:lnTo>
                    <a:pt x="1485900" y="187960"/>
                  </a:lnTo>
                  <a:lnTo>
                    <a:pt x="1313180" y="187960"/>
                  </a:lnTo>
                  <a:lnTo>
                    <a:pt x="1313180" y="175260"/>
                  </a:lnTo>
                  <a:lnTo>
                    <a:pt x="1224280" y="175260"/>
                  </a:lnTo>
                  <a:lnTo>
                    <a:pt x="1224280" y="162560"/>
                  </a:lnTo>
                  <a:lnTo>
                    <a:pt x="965200" y="162560"/>
                  </a:lnTo>
                  <a:lnTo>
                    <a:pt x="965200" y="149860"/>
                  </a:lnTo>
                  <a:lnTo>
                    <a:pt x="937260" y="149860"/>
                  </a:lnTo>
                  <a:lnTo>
                    <a:pt x="937260" y="149860"/>
                  </a:lnTo>
                  <a:lnTo>
                    <a:pt x="932180" y="137160"/>
                  </a:lnTo>
                  <a:lnTo>
                    <a:pt x="835660" y="137160"/>
                  </a:lnTo>
                  <a:lnTo>
                    <a:pt x="805180" y="111760"/>
                  </a:lnTo>
                  <a:lnTo>
                    <a:pt x="594360" y="111760"/>
                  </a:lnTo>
                  <a:lnTo>
                    <a:pt x="579120" y="86360"/>
                  </a:lnTo>
                  <a:lnTo>
                    <a:pt x="520700" y="83820"/>
                  </a:lnTo>
                  <a:lnTo>
                    <a:pt x="518160" y="73660"/>
                  </a:lnTo>
                  <a:lnTo>
                    <a:pt x="472440" y="68580"/>
                  </a:lnTo>
                  <a:lnTo>
                    <a:pt x="449580" y="58420"/>
                  </a:lnTo>
                  <a:lnTo>
                    <a:pt x="375920" y="55880"/>
                  </a:lnTo>
                  <a:lnTo>
                    <a:pt x="375920" y="55880"/>
                  </a:lnTo>
                  <a:lnTo>
                    <a:pt x="360680" y="55880"/>
                  </a:lnTo>
                  <a:lnTo>
                    <a:pt x="363220" y="45720"/>
                  </a:lnTo>
                  <a:lnTo>
                    <a:pt x="304800" y="45720"/>
                  </a:lnTo>
                  <a:lnTo>
                    <a:pt x="304800" y="38100"/>
                  </a:lnTo>
                  <a:lnTo>
                    <a:pt x="121920" y="38100"/>
                  </a:lnTo>
                  <a:lnTo>
                    <a:pt x="119380" y="25400"/>
                  </a:lnTo>
                  <a:lnTo>
                    <a:pt x="91440" y="25400"/>
                  </a:lnTo>
                  <a:lnTo>
                    <a:pt x="91440" y="0"/>
                  </a:lnTo>
                  <a:lnTo>
                    <a:pt x="0" y="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743448" y="1311908"/>
              <a:ext cx="0" cy="4572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62497" y="1311908"/>
              <a:ext cx="0" cy="4572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78377" y="1345245"/>
              <a:ext cx="0" cy="3206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26316" y="1343663"/>
              <a:ext cx="0" cy="323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78716" y="1338897"/>
              <a:ext cx="0" cy="323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85383" y="1369695"/>
              <a:ext cx="0" cy="323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93637" y="1369374"/>
              <a:ext cx="0" cy="304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00938" y="1353502"/>
              <a:ext cx="0" cy="323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95225" y="1353502"/>
              <a:ext cx="0" cy="323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11757" y="1381755"/>
              <a:ext cx="0" cy="431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13386" y="1435093"/>
              <a:ext cx="0" cy="431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18138" y="1412547"/>
              <a:ext cx="30474" cy="431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61025" y="1461129"/>
              <a:ext cx="0" cy="431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32463" y="1455733"/>
              <a:ext cx="0" cy="431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86438" y="1459862"/>
              <a:ext cx="0" cy="431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53113" y="1470021"/>
              <a:ext cx="0" cy="431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13484" y="1517644"/>
              <a:ext cx="0" cy="431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92856" y="1525267"/>
              <a:ext cx="0" cy="431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72234" y="1525267"/>
              <a:ext cx="0" cy="431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641552" y="1531845"/>
            <a:ext cx="4110045" cy="1845525"/>
            <a:chOff x="4670735" y="1338580"/>
            <a:chExt cx="4110045" cy="1384144"/>
          </a:xfrm>
        </p:grpSpPr>
        <p:sp>
          <p:nvSpPr>
            <p:cNvPr id="35" name="Freeform 34"/>
            <p:cNvSpPr/>
            <p:nvPr/>
          </p:nvSpPr>
          <p:spPr>
            <a:xfrm>
              <a:off x="4688840" y="1338580"/>
              <a:ext cx="4091940" cy="1363980"/>
            </a:xfrm>
            <a:custGeom>
              <a:avLst/>
              <a:gdLst>
                <a:gd name="connsiteX0" fmla="*/ 4091940 w 4091940"/>
                <a:gd name="connsiteY0" fmla="*/ 1363980 h 1363980"/>
                <a:gd name="connsiteX1" fmla="*/ 3985260 w 4091940"/>
                <a:gd name="connsiteY1" fmla="*/ 1358900 h 1363980"/>
                <a:gd name="connsiteX2" fmla="*/ 3982720 w 4091940"/>
                <a:gd name="connsiteY2" fmla="*/ 1181100 h 1363980"/>
                <a:gd name="connsiteX3" fmla="*/ 3520440 w 4091940"/>
                <a:gd name="connsiteY3" fmla="*/ 1178560 h 1363980"/>
                <a:gd name="connsiteX4" fmla="*/ 3517900 w 4091940"/>
                <a:gd name="connsiteY4" fmla="*/ 1112520 h 1363980"/>
                <a:gd name="connsiteX5" fmla="*/ 3413760 w 4091940"/>
                <a:gd name="connsiteY5" fmla="*/ 1112520 h 1363980"/>
                <a:gd name="connsiteX6" fmla="*/ 3413760 w 4091940"/>
                <a:gd name="connsiteY6" fmla="*/ 1061720 h 1363980"/>
                <a:gd name="connsiteX7" fmla="*/ 3395980 w 4091940"/>
                <a:gd name="connsiteY7" fmla="*/ 1056640 h 1363980"/>
                <a:gd name="connsiteX8" fmla="*/ 3395980 w 4091940"/>
                <a:gd name="connsiteY8" fmla="*/ 1013460 h 1363980"/>
                <a:gd name="connsiteX9" fmla="*/ 3230880 w 4091940"/>
                <a:gd name="connsiteY9" fmla="*/ 1010920 h 1363980"/>
                <a:gd name="connsiteX10" fmla="*/ 3233420 w 4091940"/>
                <a:gd name="connsiteY10" fmla="*/ 977900 h 1363980"/>
                <a:gd name="connsiteX11" fmla="*/ 3075940 w 4091940"/>
                <a:gd name="connsiteY11" fmla="*/ 977900 h 1363980"/>
                <a:gd name="connsiteX12" fmla="*/ 3073400 w 4091940"/>
                <a:gd name="connsiteY12" fmla="*/ 922020 h 1363980"/>
                <a:gd name="connsiteX13" fmla="*/ 2979420 w 4091940"/>
                <a:gd name="connsiteY13" fmla="*/ 919480 h 1363980"/>
                <a:gd name="connsiteX14" fmla="*/ 2981960 w 4091940"/>
                <a:gd name="connsiteY14" fmla="*/ 863600 h 1363980"/>
                <a:gd name="connsiteX15" fmla="*/ 2966720 w 4091940"/>
                <a:gd name="connsiteY15" fmla="*/ 863600 h 1363980"/>
                <a:gd name="connsiteX16" fmla="*/ 2964180 w 4091940"/>
                <a:gd name="connsiteY16" fmla="*/ 848360 h 1363980"/>
                <a:gd name="connsiteX17" fmla="*/ 2763520 w 4091940"/>
                <a:gd name="connsiteY17" fmla="*/ 845820 h 1363980"/>
                <a:gd name="connsiteX18" fmla="*/ 2763520 w 4091940"/>
                <a:gd name="connsiteY18" fmla="*/ 820420 h 1363980"/>
                <a:gd name="connsiteX19" fmla="*/ 2606040 w 4091940"/>
                <a:gd name="connsiteY19" fmla="*/ 820420 h 1363980"/>
                <a:gd name="connsiteX20" fmla="*/ 2603500 w 4091940"/>
                <a:gd name="connsiteY20" fmla="*/ 800100 h 1363980"/>
                <a:gd name="connsiteX21" fmla="*/ 2534920 w 4091940"/>
                <a:gd name="connsiteY21" fmla="*/ 797560 h 1363980"/>
                <a:gd name="connsiteX22" fmla="*/ 2534920 w 4091940"/>
                <a:gd name="connsiteY22" fmla="*/ 764540 h 1363980"/>
                <a:gd name="connsiteX23" fmla="*/ 2534920 w 4091940"/>
                <a:gd name="connsiteY23" fmla="*/ 751840 h 1363980"/>
                <a:gd name="connsiteX24" fmla="*/ 2512060 w 4091940"/>
                <a:gd name="connsiteY24" fmla="*/ 754380 h 1363980"/>
                <a:gd name="connsiteX25" fmla="*/ 2509520 w 4091940"/>
                <a:gd name="connsiteY25" fmla="*/ 749300 h 1363980"/>
                <a:gd name="connsiteX26" fmla="*/ 2504440 w 4091940"/>
                <a:gd name="connsiteY26" fmla="*/ 739140 h 1363980"/>
                <a:gd name="connsiteX27" fmla="*/ 2339340 w 4091940"/>
                <a:gd name="connsiteY27" fmla="*/ 736600 h 1363980"/>
                <a:gd name="connsiteX28" fmla="*/ 2341880 w 4091940"/>
                <a:gd name="connsiteY28" fmla="*/ 716280 h 1363980"/>
                <a:gd name="connsiteX29" fmla="*/ 2311400 w 4091940"/>
                <a:gd name="connsiteY29" fmla="*/ 716280 h 1363980"/>
                <a:gd name="connsiteX30" fmla="*/ 2301240 w 4091940"/>
                <a:gd name="connsiteY30" fmla="*/ 716280 h 1363980"/>
                <a:gd name="connsiteX31" fmla="*/ 2301240 w 4091940"/>
                <a:gd name="connsiteY31" fmla="*/ 706120 h 1363980"/>
                <a:gd name="connsiteX32" fmla="*/ 2199640 w 4091940"/>
                <a:gd name="connsiteY32" fmla="*/ 706120 h 1363980"/>
                <a:gd name="connsiteX33" fmla="*/ 2199640 w 4091940"/>
                <a:gd name="connsiteY33" fmla="*/ 683260 h 1363980"/>
                <a:gd name="connsiteX34" fmla="*/ 2169160 w 4091940"/>
                <a:gd name="connsiteY34" fmla="*/ 683260 h 1363980"/>
                <a:gd name="connsiteX35" fmla="*/ 2169160 w 4091940"/>
                <a:gd name="connsiteY35" fmla="*/ 670560 h 1363980"/>
                <a:gd name="connsiteX36" fmla="*/ 2098040 w 4091940"/>
                <a:gd name="connsiteY36" fmla="*/ 670560 h 1363980"/>
                <a:gd name="connsiteX37" fmla="*/ 2090420 w 4091940"/>
                <a:gd name="connsiteY37" fmla="*/ 657860 h 1363980"/>
                <a:gd name="connsiteX38" fmla="*/ 2070100 w 4091940"/>
                <a:gd name="connsiteY38" fmla="*/ 657860 h 1363980"/>
                <a:gd name="connsiteX39" fmla="*/ 2070100 w 4091940"/>
                <a:gd name="connsiteY39" fmla="*/ 657860 h 1363980"/>
                <a:gd name="connsiteX40" fmla="*/ 2070100 w 4091940"/>
                <a:gd name="connsiteY40" fmla="*/ 657860 h 1363980"/>
                <a:gd name="connsiteX41" fmla="*/ 2067560 w 4091940"/>
                <a:gd name="connsiteY41" fmla="*/ 635000 h 1363980"/>
                <a:gd name="connsiteX42" fmla="*/ 2032000 w 4091940"/>
                <a:gd name="connsiteY42" fmla="*/ 637540 h 1363980"/>
                <a:gd name="connsiteX43" fmla="*/ 2032000 w 4091940"/>
                <a:gd name="connsiteY43" fmla="*/ 637540 h 1363980"/>
                <a:gd name="connsiteX44" fmla="*/ 2032000 w 4091940"/>
                <a:gd name="connsiteY44" fmla="*/ 637540 h 1363980"/>
                <a:gd name="connsiteX45" fmla="*/ 2034540 w 4091940"/>
                <a:gd name="connsiteY45" fmla="*/ 627380 h 1363980"/>
                <a:gd name="connsiteX46" fmla="*/ 1993900 w 4091940"/>
                <a:gd name="connsiteY46" fmla="*/ 629920 h 1363980"/>
                <a:gd name="connsiteX47" fmla="*/ 1993900 w 4091940"/>
                <a:gd name="connsiteY47" fmla="*/ 629920 h 1363980"/>
                <a:gd name="connsiteX48" fmla="*/ 1993900 w 4091940"/>
                <a:gd name="connsiteY48" fmla="*/ 614680 h 1363980"/>
                <a:gd name="connsiteX49" fmla="*/ 1864360 w 4091940"/>
                <a:gd name="connsiteY49" fmla="*/ 609600 h 1363980"/>
                <a:gd name="connsiteX50" fmla="*/ 1859280 w 4091940"/>
                <a:gd name="connsiteY50" fmla="*/ 568960 h 1363980"/>
                <a:gd name="connsiteX51" fmla="*/ 1841500 w 4091940"/>
                <a:gd name="connsiteY51" fmla="*/ 568960 h 1363980"/>
                <a:gd name="connsiteX52" fmla="*/ 1844040 w 4091940"/>
                <a:gd name="connsiteY52" fmla="*/ 546100 h 1363980"/>
                <a:gd name="connsiteX53" fmla="*/ 1844040 w 4091940"/>
                <a:gd name="connsiteY53" fmla="*/ 546100 h 1363980"/>
                <a:gd name="connsiteX54" fmla="*/ 1833880 w 4091940"/>
                <a:gd name="connsiteY54" fmla="*/ 546100 h 1363980"/>
                <a:gd name="connsiteX55" fmla="*/ 1836420 w 4091940"/>
                <a:gd name="connsiteY55" fmla="*/ 523240 h 1363980"/>
                <a:gd name="connsiteX56" fmla="*/ 1831340 w 4091940"/>
                <a:gd name="connsiteY56" fmla="*/ 523240 h 1363980"/>
                <a:gd name="connsiteX57" fmla="*/ 1833880 w 4091940"/>
                <a:gd name="connsiteY57" fmla="*/ 505460 h 1363980"/>
                <a:gd name="connsiteX58" fmla="*/ 1808480 w 4091940"/>
                <a:gd name="connsiteY58" fmla="*/ 502920 h 1363980"/>
                <a:gd name="connsiteX59" fmla="*/ 1805940 w 4091940"/>
                <a:gd name="connsiteY59" fmla="*/ 480060 h 1363980"/>
                <a:gd name="connsiteX60" fmla="*/ 1805940 w 4091940"/>
                <a:gd name="connsiteY60" fmla="*/ 480060 h 1363980"/>
                <a:gd name="connsiteX61" fmla="*/ 1805940 w 4091940"/>
                <a:gd name="connsiteY61" fmla="*/ 480060 h 1363980"/>
                <a:gd name="connsiteX62" fmla="*/ 1788160 w 4091940"/>
                <a:gd name="connsiteY62" fmla="*/ 474980 h 1363980"/>
                <a:gd name="connsiteX63" fmla="*/ 1785620 w 4091940"/>
                <a:gd name="connsiteY63" fmla="*/ 457200 h 1363980"/>
                <a:gd name="connsiteX64" fmla="*/ 1775460 w 4091940"/>
                <a:gd name="connsiteY64" fmla="*/ 436880 h 1363980"/>
                <a:gd name="connsiteX65" fmla="*/ 1770380 w 4091940"/>
                <a:gd name="connsiteY65" fmla="*/ 429260 h 1363980"/>
                <a:gd name="connsiteX66" fmla="*/ 1744980 w 4091940"/>
                <a:gd name="connsiteY66" fmla="*/ 429260 h 1363980"/>
                <a:gd name="connsiteX67" fmla="*/ 1742440 w 4091940"/>
                <a:gd name="connsiteY67" fmla="*/ 419100 h 1363980"/>
                <a:gd name="connsiteX68" fmla="*/ 1701800 w 4091940"/>
                <a:gd name="connsiteY68" fmla="*/ 419100 h 1363980"/>
                <a:gd name="connsiteX69" fmla="*/ 1701800 w 4091940"/>
                <a:gd name="connsiteY69" fmla="*/ 401320 h 1363980"/>
                <a:gd name="connsiteX70" fmla="*/ 1689100 w 4091940"/>
                <a:gd name="connsiteY70" fmla="*/ 396240 h 1363980"/>
                <a:gd name="connsiteX71" fmla="*/ 1656080 w 4091940"/>
                <a:gd name="connsiteY71" fmla="*/ 396240 h 1363980"/>
                <a:gd name="connsiteX72" fmla="*/ 1656080 w 4091940"/>
                <a:gd name="connsiteY72" fmla="*/ 388620 h 1363980"/>
                <a:gd name="connsiteX73" fmla="*/ 1605280 w 4091940"/>
                <a:gd name="connsiteY73" fmla="*/ 388620 h 1363980"/>
                <a:gd name="connsiteX74" fmla="*/ 1607820 w 4091940"/>
                <a:gd name="connsiteY74" fmla="*/ 375920 h 1363980"/>
                <a:gd name="connsiteX75" fmla="*/ 1475740 w 4091940"/>
                <a:gd name="connsiteY75" fmla="*/ 373380 h 1363980"/>
                <a:gd name="connsiteX76" fmla="*/ 1473200 w 4091940"/>
                <a:gd name="connsiteY76" fmla="*/ 373380 h 1363980"/>
                <a:gd name="connsiteX77" fmla="*/ 1470660 w 4091940"/>
                <a:gd name="connsiteY77" fmla="*/ 360680 h 1363980"/>
                <a:gd name="connsiteX78" fmla="*/ 1447800 w 4091940"/>
                <a:gd name="connsiteY78" fmla="*/ 358140 h 1363980"/>
                <a:gd name="connsiteX79" fmla="*/ 1447800 w 4091940"/>
                <a:gd name="connsiteY79" fmla="*/ 358140 h 1363980"/>
                <a:gd name="connsiteX80" fmla="*/ 1447800 w 4091940"/>
                <a:gd name="connsiteY80" fmla="*/ 337820 h 1363980"/>
                <a:gd name="connsiteX81" fmla="*/ 1371600 w 4091940"/>
                <a:gd name="connsiteY81" fmla="*/ 342900 h 1363980"/>
                <a:gd name="connsiteX82" fmla="*/ 1371600 w 4091940"/>
                <a:gd name="connsiteY82" fmla="*/ 325120 h 1363980"/>
                <a:gd name="connsiteX83" fmla="*/ 1320800 w 4091940"/>
                <a:gd name="connsiteY83" fmla="*/ 325120 h 1363980"/>
                <a:gd name="connsiteX84" fmla="*/ 1305560 w 4091940"/>
                <a:gd name="connsiteY84" fmla="*/ 299720 h 1363980"/>
                <a:gd name="connsiteX85" fmla="*/ 1046480 w 4091940"/>
                <a:gd name="connsiteY85" fmla="*/ 299720 h 1363980"/>
                <a:gd name="connsiteX86" fmla="*/ 1043940 w 4091940"/>
                <a:gd name="connsiteY86" fmla="*/ 279400 h 1363980"/>
                <a:gd name="connsiteX87" fmla="*/ 1036320 w 4091940"/>
                <a:gd name="connsiteY87" fmla="*/ 279400 h 1363980"/>
                <a:gd name="connsiteX88" fmla="*/ 1033780 w 4091940"/>
                <a:gd name="connsiteY88" fmla="*/ 269240 h 1363980"/>
                <a:gd name="connsiteX89" fmla="*/ 1026160 w 4091940"/>
                <a:gd name="connsiteY89" fmla="*/ 266700 h 1363980"/>
                <a:gd name="connsiteX90" fmla="*/ 1028700 w 4091940"/>
                <a:gd name="connsiteY90" fmla="*/ 256540 h 1363980"/>
                <a:gd name="connsiteX91" fmla="*/ 1013460 w 4091940"/>
                <a:gd name="connsiteY91" fmla="*/ 256540 h 1363980"/>
                <a:gd name="connsiteX92" fmla="*/ 1013460 w 4091940"/>
                <a:gd name="connsiteY92" fmla="*/ 256540 h 1363980"/>
                <a:gd name="connsiteX93" fmla="*/ 1010920 w 4091940"/>
                <a:gd name="connsiteY93" fmla="*/ 241300 h 1363980"/>
                <a:gd name="connsiteX94" fmla="*/ 988060 w 4091940"/>
                <a:gd name="connsiteY94" fmla="*/ 238760 h 1363980"/>
                <a:gd name="connsiteX95" fmla="*/ 822960 w 4091940"/>
                <a:gd name="connsiteY95" fmla="*/ 243840 h 1363980"/>
                <a:gd name="connsiteX96" fmla="*/ 825500 w 4091940"/>
                <a:gd name="connsiteY96" fmla="*/ 228600 h 1363980"/>
                <a:gd name="connsiteX97" fmla="*/ 668020 w 4091940"/>
                <a:gd name="connsiteY97" fmla="*/ 231140 h 1363980"/>
                <a:gd name="connsiteX98" fmla="*/ 665480 w 4091940"/>
                <a:gd name="connsiteY98" fmla="*/ 213360 h 1363980"/>
                <a:gd name="connsiteX99" fmla="*/ 591820 w 4091940"/>
                <a:gd name="connsiteY99" fmla="*/ 208280 h 1363980"/>
                <a:gd name="connsiteX100" fmla="*/ 579120 w 4091940"/>
                <a:gd name="connsiteY100" fmla="*/ 187960 h 1363980"/>
                <a:gd name="connsiteX101" fmla="*/ 579120 w 4091940"/>
                <a:gd name="connsiteY101" fmla="*/ 187960 h 1363980"/>
                <a:gd name="connsiteX102" fmla="*/ 543560 w 4091940"/>
                <a:gd name="connsiteY102" fmla="*/ 187960 h 1363980"/>
                <a:gd name="connsiteX103" fmla="*/ 525780 w 4091940"/>
                <a:gd name="connsiteY103" fmla="*/ 172720 h 1363980"/>
                <a:gd name="connsiteX104" fmla="*/ 457200 w 4091940"/>
                <a:gd name="connsiteY104" fmla="*/ 172720 h 1363980"/>
                <a:gd name="connsiteX105" fmla="*/ 441960 w 4091940"/>
                <a:gd name="connsiteY105" fmla="*/ 147320 h 1363980"/>
                <a:gd name="connsiteX106" fmla="*/ 314960 w 4091940"/>
                <a:gd name="connsiteY106" fmla="*/ 147320 h 1363980"/>
                <a:gd name="connsiteX107" fmla="*/ 314960 w 4091940"/>
                <a:gd name="connsiteY107" fmla="*/ 124460 h 1363980"/>
                <a:gd name="connsiteX108" fmla="*/ 299720 w 4091940"/>
                <a:gd name="connsiteY108" fmla="*/ 127000 h 1363980"/>
                <a:gd name="connsiteX109" fmla="*/ 299720 w 4091940"/>
                <a:gd name="connsiteY109" fmla="*/ 127000 h 1363980"/>
                <a:gd name="connsiteX110" fmla="*/ 299720 w 4091940"/>
                <a:gd name="connsiteY110" fmla="*/ 127000 h 1363980"/>
                <a:gd name="connsiteX111" fmla="*/ 294640 w 4091940"/>
                <a:gd name="connsiteY111" fmla="*/ 109220 h 1363980"/>
                <a:gd name="connsiteX112" fmla="*/ 251460 w 4091940"/>
                <a:gd name="connsiteY112" fmla="*/ 111760 h 1363980"/>
                <a:gd name="connsiteX113" fmla="*/ 238760 w 4091940"/>
                <a:gd name="connsiteY113" fmla="*/ 96520 h 1363980"/>
                <a:gd name="connsiteX114" fmla="*/ 198120 w 4091940"/>
                <a:gd name="connsiteY114" fmla="*/ 99060 h 1363980"/>
                <a:gd name="connsiteX115" fmla="*/ 193040 w 4091940"/>
                <a:gd name="connsiteY115" fmla="*/ 86360 h 1363980"/>
                <a:gd name="connsiteX116" fmla="*/ 180340 w 4091940"/>
                <a:gd name="connsiteY116" fmla="*/ 86360 h 1363980"/>
                <a:gd name="connsiteX117" fmla="*/ 177800 w 4091940"/>
                <a:gd name="connsiteY117" fmla="*/ 76200 h 1363980"/>
                <a:gd name="connsiteX118" fmla="*/ 152400 w 4091940"/>
                <a:gd name="connsiteY118" fmla="*/ 71120 h 1363980"/>
                <a:gd name="connsiteX119" fmla="*/ 149860 w 4091940"/>
                <a:gd name="connsiteY119" fmla="*/ 60960 h 1363980"/>
                <a:gd name="connsiteX120" fmla="*/ 40640 w 4091940"/>
                <a:gd name="connsiteY120" fmla="*/ 58420 h 1363980"/>
                <a:gd name="connsiteX121" fmla="*/ 25400 w 4091940"/>
                <a:gd name="connsiteY121" fmla="*/ 40640 h 1363980"/>
                <a:gd name="connsiteX122" fmla="*/ 10160 w 4091940"/>
                <a:gd name="connsiteY122" fmla="*/ 30480 h 1363980"/>
                <a:gd name="connsiteX123" fmla="*/ 7620 w 4091940"/>
                <a:gd name="connsiteY123" fmla="*/ 20320 h 1363980"/>
                <a:gd name="connsiteX124" fmla="*/ 5080 w 4091940"/>
                <a:gd name="connsiteY124" fmla="*/ 12700 h 1363980"/>
                <a:gd name="connsiteX125" fmla="*/ 0 w 4091940"/>
                <a:gd name="connsiteY125" fmla="*/ 0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091940" h="1363980">
                  <a:moveTo>
                    <a:pt x="4091940" y="1363980"/>
                  </a:moveTo>
                  <a:lnTo>
                    <a:pt x="3985260" y="1358900"/>
                  </a:lnTo>
                  <a:cubicBezTo>
                    <a:pt x="3984413" y="1299633"/>
                    <a:pt x="3983567" y="1240367"/>
                    <a:pt x="3982720" y="1181100"/>
                  </a:cubicBezTo>
                  <a:lnTo>
                    <a:pt x="3520440" y="1178560"/>
                  </a:lnTo>
                  <a:cubicBezTo>
                    <a:pt x="3519593" y="1156547"/>
                    <a:pt x="3518747" y="1134533"/>
                    <a:pt x="3517900" y="1112520"/>
                  </a:cubicBezTo>
                  <a:lnTo>
                    <a:pt x="3413760" y="1112520"/>
                  </a:lnTo>
                  <a:lnTo>
                    <a:pt x="3413760" y="1061720"/>
                  </a:lnTo>
                  <a:lnTo>
                    <a:pt x="3395980" y="1056640"/>
                  </a:lnTo>
                  <a:lnTo>
                    <a:pt x="3395980" y="1013460"/>
                  </a:lnTo>
                  <a:lnTo>
                    <a:pt x="3230880" y="1010920"/>
                  </a:lnTo>
                  <a:lnTo>
                    <a:pt x="3233420" y="977900"/>
                  </a:lnTo>
                  <a:lnTo>
                    <a:pt x="3075940" y="977900"/>
                  </a:lnTo>
                  <a:lnTo>
                    <a:pt x="3073400" y="922020"/>
                  </a:lnTo>
                  <a:lnTo>
                    <a:pt x="2979420" y="919480"/>
                  </a:lnTo>
                  <a:lnTo>
                    <a:pt x="2981960" y="863600"/>
                  </a:lnTo>
                  <a:lnTo>
                    <a:pt x="2966720" y="863600"/>
                  </a:lnTo>
                  <a:lnTo>
                    <a:pt x="2964180" y="848360"/>
                  </a:lnTo>
                  <a:lnTo>
                    <a:pt x="2763520" y="845820"/>
                  </a:lnTo>
                  <a:lnTo>
                    <a:pt x="2763520" y="820420"/>
                  </a:lnTo>
                  <a:lnTo>
                    <a:pt x="2606040" y="820420"/>
                  </a:lnTo>
                  <a:lnTo>
                    <a:pt x="2603500" y="800100"/>
                  </a:lnTo>
                  <a:lnTo>
                    <a:pt x="2534920" y="797560"/>
                  </a:lnTo>
                  <a:lnTo>
                    <a:pt x="2534920" y="764540"/>
                  </a:lnTo>
                  <a:lnTo>
                    <a:pt x="2534920" y="751840"/>
                  </a:lnTo>
                  <a:lnTo>
                    <a:pt x="2512060" y="754380"/>
                  </a:lnTo>
                  <a:lnTo>
                    <a:pt x="2509520" y="749300"/>
                  </a:lnTo>
                  <a:lnTo>
                    <a:pt x="2504440" y="739140"/>
                  </a:lnTo>
                  <a:lnTo>
                    <a:pt x="2339340" y="736600"/>
                  </a:lnTo>
                  <a:lnTo>
                    <a:pt x="2341880" y="716280"/>
                  </a:lnTo>
                  <a:lnTo>
                    <a:pt x="2311400" y="716280"/>
                  </a:lnTo>
                  <a:lnTo>
                    <a:pt x="2301240" y="716280"/>
                  </a:lnTo>
                  <a:lnTo>
                    <a:pt x="2301240" y="706120"/>
                  </a:lnTo>
                  <a:lnTo>
                    <a:pt x="2199640" y="706120"/>
                  </a:lnTo>
                  <a:lnTo>
                    <a:pt x="2199640" y="683260"/>
                  </a:lnTo>
                  <a:lnTo>
                    <a:pt x="2169160" y="683260"/>
                  </a:lnTo>
                  <a:lnTo>
                    <a:pt x="2169160" y="670560"/>
                  </a:lnTo>
                  <a:lnTo>
                    <a:pt x="2098040" y="670560"/>
                  </a:lnTo>
                  <a:lnTo>
                    <a:pt x="2090420" y="657860"/>
                  </a:lnTo>
                  <a:lnTo>
                    <a:pt x="2070100" y="657860"/>
                  </a:lnTo>
                  <a:lnTo>
                    <a:pt x="2070100" y="657860"/>
                  </a:lnTo>
                  <a:lnTo>
                    <a:pt x="2070100" y="657860"/>
                  </a:lnTo>
                  <a:lnTo>
                    <a:pt x="2067560" y="635000"/>
                  </a:lnTo>
                  <a:lnTo>
                    <a:pt x="2032000" y="637540"/>
                  </a:lnTo>
                  <a:lnTo>
                    <a:pt x="2032000" y="637540"/>
                  </a:lnTo>
                  <a:lnTo>
                    <a:pt x="2032000" y="637540"/>
                  </a:lnTo>
                  <a:lnTo>
                    <a:pt x="2034540" y="627380"/>
                  </a:lnTo>
                  <a:lnTo>
                    <a:pt x="1993900" y="629920"/>
                  </a:lnTo>
                  <a:lnTo>
                    <a:pt x="1993900" y="629920"/>
                  </a:lnTo>
                  <a:lnTo>
                    <a:pt x="1993900" y="614680"/>
                  </a:lnTo>
                  <a:lnTo>
                    <a:pt x="1864360" y="609600"/>
                  </a:lnTo>
                  <a:lnTo>
                    <a:pt x="1859280" y="568960"/>
                  </a:lnTo>
                  <a:lnTo>
                    <a:pt x="1841500" y="568960"/>
                  </a:lnTo>
                  <a:lnTo>
                    <a:pt x="1844040" y="546100"/>
                  </a:lnTo>
                  <a:lnTo>
                    <a:pt x="1844040" y="546100"/>
                  </a:lnTo>
                  <a:lnTo>
                    <a:pt x="1833880" y="546100"/>
                  </a:lnTo>
                  <a:lnTo>
                    <a:pt x="1836420" y="523240"/>
                  </a:lnTo>
                  <a:lnTo>
                    <a:pt x="1831340" y="523240"/>
                  </a:lnTo>
                  <a:lnTo>
                    <a:pt x="1833880" y="505460"/>
                  </a:lnTo>
                  <a:lnTo>
                    <a:pt x="1808480" y="502920"/>
                  </a:lnTo>
                  <a:lnTo>
                    <a:pt x="1805940" y="480060"/>
                  </a:lnTo>
                  <a:lnTo>
                    <a:pt x="1805940" y="480060"/>
                  </a:lnTo>
                  <a:lnTo>
                    <a:pt x="1805940" y="480060"/>
                  </a:lnTo>
                  <a:lnTo>
                    <a:pt x="1788160" y="474980"/>
                  </a:lnTo>
                  <a:lnTo>
                    <a:pt x="1785620" y="457200"/>
                  </a:lnTo>
                  <a:cubicBezTo>
                    <a:pt x="1782233" y="450427"/>
                    <a:pt x="1778594" y="443774"/>
                    <a:pt x="1775460" y="436880"/>
                  </a:cubicBezTo>
                  <a:cubicBezTo>
                    <a:pt x="1771631" y="428457"/>
                    <a:pt x="1775920" y="429260"/>
                    <a:pt x="1770380" y="429260"/>
                  </a:cubicBezTo>
                  <a:lnTo>
                    <a:pt x="1744980" y="429260"/>
                  </a:lnTo>
                  <a:lnTo>
                    <a:pt x="1742440" y="419100"/>
                  </a:lnTo>
                  <a:lnTo>
                    <a:pt x="1701800" y="419100"/>
                  </a:lnTo>
                  <a:lnTo>
                    <a:pt x="1701800" y="401320"/>
                  </a:lnTo>
                  <a:lnTo>
                    <a:pt x="1689100" y="396240"/>
                  </a:lnTo>
                  <a:lnTo>
                    <a:pt x="1656080" y="396240"/>
                  </a:lnTo>
                  <a:lnTo>
                    <a:pt x="1656080" y="388620"/>
                  </a:lnTo>
                  <a:lnTo>
                    <a:pt x="1605280" y="388620"/>
                  </a:lnTo>
                  <a:lnTo>
                    <a:pt x="1607820" y="375920"/>
                  </a:lnTo>
                  <a:lnTo>
                    <a:pt x="1475740" y="373380"/>
                  </a:lnTo>
                  <a:lnTo>
                    <a:pt x="1473200" y="373380"/>
                  </a:lnTo>
                  <a:lnTo>
                    <a:pt x="1470660" y="360680"/>
                  </a:lnTo>
                  <a:lnTo>
                    <a:pt x="1447800" y="358140"/>
                  </a:lnTo>
                  <a:lnTo>
                    <a:pt x="1447800" y="358140"/>
                  </a:lnTo>
                  <a:lnTo>
                    <a:pt x="1447800" y="337820"/>
                  </a:lnTo>
                  <a:lnTo>
                    <a:pt x="1371600" y="342900"/>
                  </a:lnTo>
                  <a:lnTo>
                    <a:pt x="1371600" y="325120"/>
                  </a:lnTo>
                  <a:lnTo>
                    <a:pt x="1320800" y="325120"/>
                  </a:lnTo>
                  <a:cubicBezTo>
                    <a:pt x="1309569" y="302658"/>
                    <a:pt x="1315995" y="310155"/>
                    <a:pt x="1305560" y="299720"/>
                  </a:cubicBezTo>
                  <a:lnTo>
                    <a:pt x="1046480" y="299720"/>
                  </a:lnTo>
                  <a:lnTo>
                    <a:pt x="1043940" y="279400"/>
                  </a:lnTo>
                  <a:lnTo>
                    <a:pt x="1036320" y="279400"/>
                  </a:lnTo>
                  <a:lnTo>
                    <a:pt x="1033780" y="269240"/>
                  </a:lnTo>
                  <a:lnTo>
                    <a:pt x="1026160" y="266700"/>
                  </a:lnTo>
                  <a:lnTo>
                    <a:pt x="1028700" y="256540"/>
                  </a:lnTo>
                  <a:lnTo>
                    <a:pt x="1013460" y="256540"/>
                  </a:lnTo>
                  <a:lnTo>
                    <a:pt x="1013460" y="256540"/>
                  </a:lnTo>
                  <a:lnTo>
                    <a:pt x="1010920" y="241300"/>
                  </a:lnTo>
                  <a:lnTo>
                    <a:pt x="988060" y="238760"/>
                  </a:lnTo>
                  <a:lnTo>
                    <a:pt x="822960" y="243840"/>
                  </a:lnTo>
                  <a:lnTo>
                    <a:pt x="825500" y="228600"/>
                  </a:lnTo>
                  <a:lnTo>
                    <a:pt x="668020" y="231140"/>
                  </a:lnTo>
                  <a:lnTo>
                    <a:pt x="665480" y="213360"/>
                  </a:lnTo>
                  <a:lnTo>
                    <a:pt x="591820" y="208280"/>
                  </a:lnTo>
                  <a:lnTo>
                    <a:pt x="579120" y="187960"/>
                  </a:lnTo>
                  <a:lnTo>
                    <a:pt x="579120" y="187960"/>
                  </a:lnTo>
                  <a:lnTo>
                    <a:pt x="543560" y="187960"/>
                  </a:lnTo>
                  <a:lnTo>
                    <a:pt x="525780" y="172720"/>
                  </a:lnTo>
                  <a:lnTo>
                    <a:pt x="457200" y="172720"/>
                  </a:lnTo>
                  <a:cubicBezTo>
                    <a:pt x="445969" y="150258"/>
                    <a:pt x="452395" y="157755"/>
                    <a:pt x="441960" y="147320"/>
                  </a:cubicBezTo>
                  <a:lnTo>
                    <a:pt x="314960" y="147320"/>
                  </a:lnTo>
                  <a:lnTo>
                    <a:pt x="314960" y="124460"/>
                  </a:lnTo>
                  <a:lnTo>
                    <a:pt x="299720" y="127000"/>
                  </a:lnTo>
                  <a:lnTo>
                    <a:pt x="299720" y="127000"/>
                  </a:lnTo>
                  <a:lnTo>
                    <a:pt x="299720" y="127000"/>
                  </a:lnTo>
                  <a:lnTo>
                    <a:pt x="294640" y="109220"/>
                  </a:lnTo>
                  <a:lnTo>
                    <a:pt x="251460" y="111760"/>
                  </a:lnTo>
                  <a:lnTo>
                    <a:pt x="238760" y="96520"/>
                  </a:lnTo>
                  <a:lnTo>
                    <a:pt x="198120" y="99060"/>
                  </a:lnTo>
                  <a:lnTo>
                    <a:pt x="193040" y="86360"/>
                  </a:lnTo>
                  <a:lnTo>
                    <a:pt x="180340" y="86360"/>
                  </a:lnTo>
                  <a:lnTo>
                    <a:pt x="177800" y="76200"/>
                  </a:lnTo>
                  <a:lnTo>
                    <a:pt x="152400" y="71120"/>
                  </a:lnTo>
                  <a:lnTo>
                    <a:pt x="149860" y="60960"/>
                  </a:lnTo>
                  <a:lnTo>
                    <a:pt x="40640" y="58420"/>
                  </a:lnTo>
                  <a:cubicBezTo>
                    <a:pt x="35560" y="52493"/>
                    <a:pt x="31154" y="45915"/>
                    <a:pt x="25400" y="40640"/>
                  </a:cubicBezTo>
                  <a:cubicBezTo>
                    <a:pt x="20899" y="36514"/>
                    <a:pt x="10160" y="30480"/>
                    <a:pt x="10160" y="30480"/>
                  </a:cubicBezTo>
                  <a:cubicBezTo>
                    <a:pt x="9313" y="27093"/>
                    <a:pt x="8579" y="23677"/>
                    <a:pt x="7620" y="20320"/>
                  </a:cubicBezTo>
                  <a:cubicBezTo>
                    <a:pt x="6884" y="17746"/>
                    <a:pt x="5816" y="15274"/>
                    <a:pt x="5080" y="12700"/>
                  </a:cubicBezTo>
                  <a:cubicBezTo>
                    <a:pt x="1684" y="812"/>
                    <a:pt x="5203" y="5203"/>
                    <a:pt x="0" y="0"/>
                  </a:cubicBez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4670735" y="1358267"/>
              <a:ext cx="5524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77411" y="1375724"/>
              <a:ext cx="5524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32967" y="1381916"/>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719318" y="1371283"/>
              <a:ext cx="0" cy="3413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55351" y="137874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74401" y="137874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5994" y="1377312"/>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44808" y="139430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826316" y="1400887"/>
              <a:ext cx="16664" cy="1889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96640" y="1418266"/>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932913" y="143414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52202" y="143795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79123" y="1463986"/>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191914" y="1485894"/>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230014" y="1503048"/>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911363" y="1455733"/>
              <a:ext cx="2357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480839" y="1547498"/>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91964" y="156083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127136" y="1478597"/>
              <a:ext cx="0" cy="2477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136660" y="1493672"/>
              <a:ext cx="0" cy="2477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301577" y="170878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53963" y="172291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331739" y="1703543"/>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380951" y="1726878"/>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392858" y="1734496"/>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458739" y="1746568"/>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605578" y="1925327"/>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728458" y="1960892"/>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705594" y="1965656"/>
              <a:ext cx="22225" cy="2016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938163" y="202057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011186" y="2040734"/>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049288" y="2053758"/>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077860" y="2053758"/>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25485" y="2053758"/>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173110" y="2053758"/>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182656" y="2077887"/>
              <a:ext cx="15068" cy="2016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197724" y="2078850"/>
              <a:ext cx="15875" cy="3840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7204080" y="2105043"/>
              <a:ext cx="396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7201701" y="2141555"/>
              <a:ext cx="396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8070851" y="2352693"/>
              <a:ext cx="396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22320" y="2123625"/>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239784" y="2123625"/>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266767" y="212139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308042" y="2141554"/>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360428" y="2141553"/>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367558" y="2141555"/>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386628" y="2141571"/>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417572" y="2138412"/>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444559" y="2141571"/>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473945" y="216334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502513" y="216334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510457" y="216334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529507" y="2164031"/>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545382" y="216334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564423" y="2164031"/>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643795" y="2233831"/>
              <a:ext cx="460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626342" y="2163323"/>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643810" y="216334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696182" y="2244300"/>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734295" y="2244299"/>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783506" y="2293514"/>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793030" y="2293514"/>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810495" y="2293514"/>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827950" y="2293514"/>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861294" y="2293514"/>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877165" y="2293514"/>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918444" y="2293514"/>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927968" y="2332528"/>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959718" y="2333843"/>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950197" y="2333842"/>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002581" y="2332527"/>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8023219" y="2332527"/>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8118469" y="2434128"/>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8142281" y="2434127"/>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162918" y="2434144"/>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8188318" y="2434126"/>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8281987" y="2498081"/>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8351835" y="2498081"/>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8429624" y="2498081"/>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529636" y="2500138"/>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524874" y="2500138"/>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556625" y="2500137"/>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575681" y="2500136"/>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607424" y="2506021"/>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742362" y="2682395"/>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774111" y="2682394"/>
              <a:ext cx="0" cy="403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22" name="Table 121"/>
          <p:cNvGraphicFramePr>
            <a:graphicFrameLocks noGrp="1"/>
          </p:cNvGraphicFramePr>
          <p:nvPr>
            <p:extLst>
              <p:ext uri="{D42A27DB-BD31-4B8C-83A1-F6EECF244321}">
                <p14:modId xmlns:p14="http://schemas.microsoft.com/office/powerpoint/2010/main" val="2690138791"/>
              </p:ext>
            </p:extLst>
          </p:nvPr>
        </p:nvGraphicFramePr>
        <p:xfrm>
          <a:off x="4389200" y="4880514"/>
          <a:ext cx="4384912" cy="650240"/>
        </p:xfrm>
        <a:graphic>
          <a:graphicData uri="http://schemas.openxmlformats.org/drawingml/2006/table">
            <a:tbl>
              <a:tblPr firstRow="1" bandRow="1">
                <a:tableStyleId>{5C22544A-7EE6-4342-B048-85BDC9FD1C3A}</a:tableStyleId>
              </a:tblPr>
              <a:tblGrid>
                <a:gridCol w="1591538"/>
                <a:gridCol w="1345459"/>
                <a:gridCol w="1447915"/>
              </a:tblGrid>
              <a:tr h="162560">
                <a:tc>
                  <a:txBody>
                    <a:bodyPr/>
                    <a:lstStyle/>
                    <a:p>
                      <a:pPr algn="r"/>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solidFill>
                            <a:schemeClr val="tx1"/>
                          </a:solidFill>
                        </a:rPr>
                        <a:t>Events/Patients, n</a:t>
                      </a:r>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solidFill>
                            <a:schemeClr val="tx1"/>
                          </a:solidFill>
                        </a:rPr>
                        <a:t>Median, </a:t>
                      </a:r>
                      <a:r>
                        <a:rPr lang="en-US" sz="1000" dirty="0" err="1" smtClean="0">
                          <a:solidFill>
                            <a:schemeClr val="tx1"/>
                          </a:solidFill>
                        </a:rPr>
                        <a:t>mo</a:t>
                      </a:r>
                      <a:r>
                        <a:rPr lang="en-US" sz="1000" dirty="0" smtClean="0">
                          <a:solidFill>
                            <a:schemeClr val="tx1"/>
                          </a:solidFill>
                        </a:rPr>
                        <a:t> (95% CI)</a:t>
                      </a:r>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62560">
                <a:tc>
                  <a:txBody>
                    <a:bodyPr/>
                    <a:lstStyle/>
                    <a:p>
                      <a:pPr algn="l"/>
                      <a:r>
                        <a:rPr lang="en-US" sz="1000" b="1" dirty="0" smtClean="0"/>
                        <a:t>Bendamustine</a:t>
                      </a:r>
                      <a:r>
                        <a:rPr lang="en-US" sz="1000" b="1" baseline="0" dirty="0" smtClean="0"/>
                        <a:t> + rituximab</a:t>
                      </a:r>
                      <a:endParaRPr lang="en-US" sz="10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68/176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43</a:t>
                      </a:r>
                      <a:r>
                        <a:rPr lang="en-US" sz="1000" baseline="0" dirty="0" smtClean="0"/>
                        <a:t> (38-NR)</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62560">
                <a:tc>
                  <a:txBody>
                    <a:bodyPr/>
                    <a:lstStyle/>
                    <a:p>
                      <a:pPr algn="l"/>
                      <a:r>
                        <a:rPr lang="en-US" sz="1000" b="1" dirty="0" smtClean="0"/>
                        <a:t>Ibrutinib</a:t>
                      </a:r>
                      <a:endParaRPr lang="en-US" sz="10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34/178</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NR</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62560">
                <a:tc>
                  <a:txBody>
                    <a:bodyPr/>
                    <a:lstStyle/>
                    <a:p>
                      <a:pPr algn="l"/>
                      <a:r>
                        <a:rPr lang="en-US" sz="1000" b="1" dirty="0" smtClean="0"/>
                        <a:t>Ibrutinib + rituximab</a:t>
                      </a:r>
                      <a:endParaRPr lang="en-US" sz="10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32/170</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t>NR</a:t>
                      </a:r>
                      <a:endParaRPr lang="en-US" sz="10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123" name="Rectangle 122"/>
          <p:cNvSpPr/>
          <p:nvPr/>
        </p:nvSpPr>
        <p:spPr>
          <a:xfrm rot="16200000">
            <a:off x="2682330" y="2748659"/>
            <a:ext cx="2818296" cy="307777"/>
          </a:xfrm>
          <a:prstGeom prst="rect">
            <a:avLst/>
          </a:prstGeom>
        </p:spPr>
        <p:txBody>
          <a:bodyPr wrap="square" lIns="0" tIns="0" rIns="0" bIns="0">
            <a:spAutoFit/>
          </a:bodyPr>
          <a:lstStyle/>
          <a:p>
            <a:pPr algn="ctr"/>
            <a:r>
              <a:rPr lang="en-US" sz="1000" b="1" dirty="0"/>
              <a:t>Patients Who Were Alive and Free </a:t>
            </a:r>
            <a:endParaRPr lang="en-US" sz="1000" b="1" dirty="0" smtClean="0"/>
          </a:p>
          <a:p>
            <a:pPr algn="ctr"/>
            <a:r>
              <a:rPr lang="en-US" sz="1000" b="1" dirty="0" smtClean="0"/>
              <a:t>From </a:t>
            </a:r>
            <a:r>
              <a:rPr lang="en-US" sz="1000" b="1" dirty="0"/>
              <a:t>Disease Progression, %</a:t>
            </a:r>
          </a:p>
        </p:txBody>
      </p:sp>
      <p:sp>
        <p:nvSpPr>
          <p:cNvPr id="124" name="Rectangle 123"/>
          <p:cNvSpPr/>
          <p:nvPr/>
        </p:nvSpPr>
        <p:spPr>
          <a:xfrm>
            <a:off x="6456933" y="4627586"/>
            <a:ext cx="561051" cy="153888"/>
          </a:xfrm>
          <a:prstGeom prst="rect">
            <a:avLst/>
          </a:prstGeom>
        </p:spPr>
        <p:txBody>
          <a:bodyPr wrap="none" lIns="0" tIns="0" rIns="0" bIns="0">
            <a:spAutoFit/>
          </a:bodyPr>
          <a:lstStyle/>
          <a:p>
            <a:r>
              <a:rPr lang="en-US" sz="1000" b="1" dirty="0"/>
              <a:t>Time, mo</a:t>
            </a:r>
          </a:p>
        </p:txBody>
      </p:sp>
      <p:sp>
        <p:nvSpPr>
          <p:cNvPr id="128" name="Oval 127"/>
          <p:cNvSpPr/>
          <p:nvPr/>
        </p:nvSpPr>
        <p:spPr>
          <a:xfrm>
            <a:off x="7705116" y="1470040"/>
            <a:ext cx="1295400" cy="1121833"/>
          </a:xfrm>
          <a:prstGeom prst="ellipse">
            <a:avLst/>
          </a:prstGeom>
          <a:no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570756" y="1476389"/>
            <a:ext cx="4185920" cy="766656"/>
            <a:chOff x="4599940" y="1296988"/>
            <a:chExt cx="4185920" cy="574992"/>
          </a:xfrm>
        </p:grpSpPr>
        <p:cxnSp>
          <p:nvCxnSpPr>
            <p:cNvPr id="130" name="Straight Connector 129"/>
            <p:cNvCxnSpPr/>
            <p:nvPr/>
          </p:nvCxnSpPr>
          <p:spPr>
            <a:xfrm>
              <a:off x="4675186" y="1296988"/>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176834" y="1357628"/>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508622" y="1458595"/>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211757" y="1375724"/>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978523" y="1547498"/>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111873" y="1549404"/>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203948" y="1550038"/>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313484" y="1549404"/>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397622" y="156083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737346" y="160655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756397" y="160655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778623" y="160655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796085" y="1608772"/>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846885" y="1618933"/>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35785" y="163449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967535" y="1634808"/>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072310" y="1664653"/>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089773" y="1664653"/>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145335" y="1677988"/>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189785" y="1668461"/>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7227885" y="1680210"/>
              <a:ext cx="15878" cy="2286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7259633" y="1700848"/>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7219946" y="1710373"/>
              <a:ext cx="15878" cy="2286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273920" y="1700848"/>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348533" y="170307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394568" y="1698943"/>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404090" y="1698943"/>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413618" y="1698943"/>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451716" y="1699579"/>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466005" y="1700213"/>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491407" y="1700213"/>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437430" y="1698943"/>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510457" y="1698627"/>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529507" y="1700213"/>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561256" y="1721487"/>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593006" y="174879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604116" y="174879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631106" y="174879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656506" y="174879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7666026" y="174879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7824782" y="1751965"/>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7840656" y="1751965"/>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848596" y="1750377"/>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889871" y="1751965"/>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7945433" y="1750377"/>
              <a:ext cx="0" cy="457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050211" y="1751965"/>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8085133" y="174879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8102594" y="174879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8124821" y="174879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8212133" y="1751965"/>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8277223" y="1751965"/>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8302623" y="1751965"/>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8324848" y="1751965"/>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8347073" y="1750377"/>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8370886" y="1750377"/>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8396286" y="174879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8470899" y="182626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493124" y="182626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8524874" y="182626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8551861" y="182626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8607424" y="182626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8628062" y="182626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8742362" y="182626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8762999" y="182626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8650287" y="182626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8721724" y="182626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612324" y="1296988"/>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674235" y="1297940"/>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4683762" y="1298576"/>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712337" y="1311908"/>
              <a:ext cx="0" cy="45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779963" y="1326515"/>
              <a:ext cx="0" cy="3492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792661" y="1337944"/>
              <a:ext cx="0" cy="222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4732332" y="1331594"/>
              <a:ext cx="460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4815994" y="1345881"/>
              <a:ext cx="7033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4859652" y="1322704"/>
              <a:ext cx="0" cy="323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4923152" y="1357628"/>
              <a:ext cx="290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4961254" y="1355405"/>
              <a:ext cx="4841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5054916" y="1377312"/>
              <a:ext cx="24207" cy="2254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5064162" y="1367148"/>
              <a:ext cx="24207" cy="2254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5175562" y="1363974"/>
              <a:ext cx="0" cy="431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5507346" y="1458595"/>
              <a:ext cx="0" cy="431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5578475" y="1470021"/>
              <a:ext cx="0" cy="431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2" name="Freeform 211"/>
            <p:cNvSpPr/>
            <p:nvPr/>
          </p:nvSpPr>
          <p:spPr>
            <a:xfrm>
              <a:off x="4599940" y="1318260"/>
              <a:ext cx="4185920" cy="530860"/>
            </a:xfrm>
            <a:custGeom>
              <a:avLst/>
              <a:gdLst>
                <a:gd name="connsiteX0" fmla="*/ 4185920 w 4185920"/>
                <a:gd name="connsiteY0" fmla="*/ 525780 h 530860"/>
                <a:gd name="connsiteX1" fmla="*/ 3815080 w 4185920"/>
                <a:gd name="connsiteY1" fmla="*/ 530860 h 530860"/>
                <a:gd name="connsiteX2" fmla="*/ 3815080 w 4185920"/>
                <a:gd name="connsiteY2" fmla="*/ 452120 h 530860"/>
                <a:gd name="connsiteX3" fmla="*/ 2976880 w 4185920"/>
                <a:gd name="connsiteY3" fmla="*/ 457200 h 530860"/>
                <a:gd name="connsiteX4" fmla="*/ 2976880 w 4185920"/>
                <a:gd name="connsiteY4" fmla="*/ 426720 h 530860"/>
                <a:gd name="connsiteX5" fmla="*/ 2954020 w 4185920"/>
                <a:gd name="connsiteY5" fmla="*/ 429260 h 530860"/>
                <a:gd name="connsiteX6" fmla="*/ 2951480 w 4185920"/>
                <a:gd name="connsiteY6" fmla="*/ 403860 h 530860"/>
                <a:gd name="connsiteX7" fmla="*/ 2641600 w 4185920"/>
                <a:gd name="connsiteY7" fmla="*/ 408940 h 530860"/>
                <a:gd name="connsiteX8" fmla="*/ 2641600 w 4185920"/>
                <a:gd name="connsiteY8" fmla="*/ 386080 h 530860"/>
                <a:gd name="connsiteX9" fmla="*/ 2641600 w 4185920"/>
                <a:gd name="connsiteY9" fmla="*/ 386080 h 530860"/>
                <a:gd name="connsiteX10" fmla="*/ 2626360 w 4185920"/>
                <a:gd name="connsiteY10" fmla="*/ 386080 h 530860"/>
                <a:gd name="connsiteX11" fmla="*/ 2621280 w 4185920"/>
                <a:gd name="connsiteY11" fmla="*/ 370840 h 530860"/>
                <a:gd name="connsiteX12" fmla="*/ 2446020 w 4185920"/>
                <a:gd name="connsiteY12" fmla="*/ 375920 h 530860"/>
                <a:gd name="connsiteX13" fmla="*/ 2446020 w 4185920"/>
                <a:gd name="connsiteY13" fmla="*/ 358140 h 530860"/>
                <a:gd name="connsiteX14" fmla="*/ 2410460 w 4185920"/>
                <a:gd name="connsiteY14" fmla="*/ 358140 h 530860"/>
                <a:gd name="connsiteX15" fmla="*/ 2407920 w 4185920"/>
                <a:gd name="connsiteY15" fmla="*/ 335280 h 530860"/>
                <a:gd name="connsiteX16" fmla="*/ 2313940 w 4185920"/>
                <a:gd name="connsiteY16" fmla="*/ 337820 h 530860"/>
                <a:gd name="connsiteX17" fmla="*/ 2311400 w 4185920"/>
                <a:gd name="connsiteY17" fmla="*/ 322580 h 530860"/>
                <a:gd name="connsiteX18" fmla="*/ 2235200 w 4185920"/>
                <a:gd name="connsiteY18" fmla="*/ 325120 h 530860"/>
                <a:gd name="connsiteX19" fmla="*/ 2225040 w 4185920"/>
                <a:gd name="connsiteY19" fmla="*/ 309880 h 530860"/>
                <a:gd name="connsiteX20" fmla="*/ 2039620 w 4185920"/>
                <a:gd name="connsiteY20" fmla="*/ 312420 h 530860"/>
                <a:gd name="connsiteX21" fmla="*/ 2034540 w 4185920"/>
                <a:gd name="connsiteY21" fmla="*/ 294640 h 530860"/>
                <a:gd name="connsiteX22" fmla="*/ 1912620 w 4185920"/>
                <a:gd name="connsiteY22" fmla="*/ 297180 h 530860"/>
                <a:gd name="connsiteX23" fmla="*/ 1912620 w 4185920"/>
                <a:gd name="connsiteY23" fmla="*/ 264160 h 530860"/>
                <a:gd name="connsiteX24" fmla="*/ 1732280 w 4185920"/>
                <a:gd name="connsiteY24" fmla="*/ 264160 h 530860"/>
                <a:gd name="connsiteX25" fmla="*/ 1732280 w 4185920"/>
                <a:gd name="connsiteY25" fmla="*/ 264160 h 530860"/>
                <a:gd name="connsiteX26" fmla="*/ 1734820 w 4185920"/>
                <a:gd name="connsiteY26" fmla="*/ 251460 h 530860"/>
                <a:gd name="connsiteX27" fmla="*/ 1353820 w 4185920"/>
                <a:gd name="connsiteY27" fmla="*/ 248920 h 530860"/>
                <a:gd name="connsiteX28" fmla="*/ 1351280 w 4185920"/>
                <a:gd name="connsiteY28" fmla="*/ 238760 h 530860"/>
                <a:gd name="connsiteX29" fmla="*/ 1315720 w 4185920"/>
                <a:gd name="connsiteY29" fmla="*/ 236220 h 530860"/>
                <a:gd name="connsiteX30" fmla="*/ 1313180 w 4185920"/>
                <a:gd name="connsiteY30" fmla="*/ 226060 h 530860"/>
                <a:gd name="connsiteX31" fmla="*/ 1264920 w 4185920"/>
                <a:gd name="connsiteY31" fmla="*/ 226060 h 530860"/>
                <a:gd name="connsiteX32" fmla="*/ 1264920 w 4185920"/>
                <a:gd name="connsiteY32" fmla="*/ 226060 h 530860"/>
                <a:gd name="connsiteX33" fmla="*/ 1259840 w 4185920"/>
                <a:gd name="connsiteY33" fmla="*/ 208280 h 530860"/>
                <a:gd name="connsiteX34" fmla="*/ 1229360 w 4185920"/>
                <a:gd name="connsiteY34" fmla="*/ 208280 h 530860"/>
                <a:gd name="connsiteX35" fmla="*/ 1229360 w 4185920"/>
                <a:gd name="connsiteY35" fmla="*/ 208280 h 530860"/>
                <a:gd name="connsiteX36" fmla="*/ 1229360 w 4185920"/>
                <a:gd name="connsiteY36" fmla="*/ 195580 h 530860"/>
                <a:gd name="connsiteX37" fmla="*/ 1026160 w 4185920"/>
                <a:gd name="connsiteY37" fmla="*/ 198120 h 530860"/>
                <a:gd name="connsiteX38" fmla="*/ 1026160 w 4185920"/>
                <a:gd name="connsiteY38" fmla="*/ 198120 h 530860"/>
                <a:gd name="connsiteX39" fmla="*/ 1026160 w 4185920"/>
                <a:gd name="connsiteY39" fmla="*/ 198120 h 530860"/>
                <a:gd name="connsiteX40" fmla="*/ 1026160 w 4185920"/>
                <a:gd name="connsiteY40" fmla="*/ 177800 h 530860"/>
                <a:gd name="connsiteX41" fmla="*/ 977900 w 4185920"/>
                <a:gd name="connsiteY41" fmla="*/ 180340 h 530860"/>
                <a:gd name="connsiteX42" fmla="*/ 977900 w 4185920"/>
                <a:gd name="connsiteY42" fmla="*/ 170180 h 530860"/>
                <a:gd name="connsiteX43" fmla="*/ 929640 w 4185920"/>
                <a:gd name="connsiteY43" fmla="*/ 170180 h 530860"/>
                <a:gd name="connsiteX44" fmla="*/ 929640 w 4185920"/>
                <a:gd name="connsiteY44" fmla="*/ 160020 h 530860"/>
                <a:gd name="connsiteX45" fmla="*/ 861060 w 4185920"/>
                <a:gd name="connsiteY45" fmla="*/ 160020 h 530860"/>
                <a:gd name="connsiteX46" fmla="*/ 861060 w 4185920"/>
                <a:gd name="connsiteY46" fmla="*/ 139700 h 530860"/>
                <a:gd name="connsiteX47" fmla="*/ 845820 w 4185920"/>
                <a:gd name="connsiteY47" fmla="*/ 137160 h 530860"/>
                <a:gd name="connsiteX48" fmla="*/ 828040 w 4185920"/>
                <a:gd name="connsiteY48" fmla="*/ 121920 h 530860"/>
                <a:gd name="connsiteX49" fmla="*/ 716280 w 4185920"/>
                <a:gd name="connsiteY49" fmla="*/ 121920 h 530860"/>
                <a:gd name="connsiteX50" fmla="*/ 713740 w 4185920"/>
                <a:gd name="connsiteY50" fmla="*/ 104140 h 530860"/>
                <a:gd name="connsiteX51" fmla="*/ 698500 w 4185920"/>
                <a:gd name="connsiteY51" fmla="*/ 104140 h 530860"/>
                <a:gd name="connsiteX52" fmla="*/ 698500 w 4185920"/>
                <a:gd name="connsiteY52" fmla="*/ 93980 h 530860"/>
                <a:gd name="connsiteX53" fmla="*/ 632460 w 4185920"/>
                <a:gd name="connsiteY53" fmla="*/ 93980 h 530860"/>
                <a:gd name="connsiteX54" fmla="*/ 629920 w 4185920"/>
                <a:gd name="connsiteY54" fmla="*/ 83820 h 530860"/>
                <a:gd name="connsiteX55" fmla="*/ 586740 w 4185920"/>
                <a:gd name="connsiteY55" fmla="*/ 83820 h 530860"/>
                <a:gd name="connsiteX56" fmla="*/ 581660 w 4185920"/>
                <a:gd name="connsiteY56" fmla="*/ 66040 h 530860"/>
                <a:gd name="connsiteX57" fmla="*/ 490220 w 4185920"/>
                <a:gd name="connsiteY57" fmla="*/ 66040 h 530860"/>
                <a:gd name="connsiteX58" fmla="*/ 469900 w 4185920"/>
                <a:gd name="connsiteY58" fmla="*/ 58420 h 530860"/>
                <a:gd name="connsiteX59" fmla="*/ 398780 w 4185920"/>
                <a:gd name="connsiteY59" fmla="*/ 55880 h 530860"/>
                <a:gd name="connsiteX60" fmla="*/ 398780 w 4185920"/>
                <a:gd name="connsiteY60" fmla="*/ 55880 h 530860"/>
                <a:gd name="connsiteX61" fmla="*/ 396240 w 4185920"/>
                <a:gd name="connsiteY61" fmla="*/ 30480 h 530860"/>
                <a:gd name="connsiteX62" fmla="*/ 172720 w 4185920"/>
                <a:gd name="connsiteY62" fmla="*/ 30480 h 530860"/>
                <a:gd name="connsiteX63" fmla="*/ 172720 w 4185920"/>
                <a:gd name="connsiteY63" fmla="*/ 30480 h 530860"/>
                <a:gd name="connsiteX64" fmla="*/ 175260 w 4185920"/>
                <a:gd name="connsiteY64" fmla="*/ 12700 h 530860"/>
                <a:gd name="connsiteX65" fmla="*/ 96520 w 4185920"/>
                <a:gd name="connsiteY65" fmla="*/ 15240 h 530860"/>
                <a:gd name="connsiteX66" fmla="*/ 71120 w 4185920"/>
                <a:gd name="connsiteY66" fmla="*/ 17780 h 530860"/>
                <a:gd name="connsiteX67" fmla="*/ 71120 w 4185920"/>
                <a:gd name="connsiteY67" fmla="*/ 17780 h 530860"/>
                <a:gd name="connsiteX68" fmla="*/ 71120 w 4185920"/>
                <a:gd name="connsiteY68" fmla="*/ 0 h 530860"/>
                <a:gd name="connsiteX69" fmla="*/ 0 w 4185920"/>
                <a:gd name="connsiteY69" fmla="*/ 0 h 5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185920" h="530860">
                  <a:moveTo>
                    <a:pt x="4185920" y="525780"/>
                  </a:moveTo>
                  <a:lnTo>
                    <a:pt x="3815080" y="530860"/>
                  </a:lnTo>
                  <a:lnTo>
                    <a:pt x="3815080" y="452120"/>
                  </a:lnTo>
                  <a:lnTo>
                    <a:pt x="2976880" y="457200"/>
                  </a:lnTo>
                  <a:lnTo>
                    <a:pt x="2976880" y="426720"/>
                  </a:lnTo>
                  <a:lnTo>
                    <a:pt x="2954020" y="429260"/>
                  </a:lnTo>
                  <a:lnTo>
                    <a:pt x="2951480" y="403860"/>
                  </a:lnTo>
                  <a:lnTo>
                    <a:pt x="2641600" y="408940"/>
                  </a:lnTo>
                  <a:lnTo>
                    <a:pt x="2641600" y="386080"/>
                  </a:lnTo>
                  <a:lnTo>
                    <a:pt x="2641600" y="386080"/>
                  </a:lnTo>
                  <a:lnTo>
                    <a:pt x="2626360" y="386080"/>
                  </a:lnTo>
                  <a:lnTo>
                    <a:pt x="2621280" y="370840"/>
                  </a:lnTo>
                  <a:lnTo>
                    <a:pt x="2446020" y="375920"/>
                  </a:lnTo>
                  <a:lnTo>
                    <a:pt x="2446020" y="358140"/>
                  </a:lnTo>
                  <a:lnTo>
                    <a:pt x="2410460" y="358140"/>
                  </a:lnTo>
                  <a:lnTo>
                    <a:pt x="2407920" y="335280"/>
                  </a:lnTo>
                  <a:lnTo>
                    <a:pt x="2313940" y="337820"/>
                  </a:lnTo>
                  <a:lnTo>
                    <a:pt x="2311400" y="322580"/>
                  </a:lnTo>
                  <a:lnTo>
                    <a:pt x="2235200" y="325120"/>
                  </a:lnTo>
                  <a:lnTo>
                    <a:pt x="2225040" y="309880"/>
                  </a:lnTo>
                  <a:lnTo>
                    <a:pt x="2039620" y="312420"/>
                  </a:lnTo>
                  <a:lnTo>
                    <a:pt x="2034540" y="294640"/>
                  </a:lnTo>
                  <a:lnTo>
                    <a:pt x="1912620" y="297180"/>
                  </a:lnTo>
                  <a:lnTo>
                    <a:pt x="1912620" y="264160"/>
                  </a:lnTo>
                  <a:lnTo>
                    <a:pt x="1732280" y="264160"/>
                  </a:lnTo>
                  <a:lnTo>
                    <a:pt x="1732280" y="264160"/>
                  </a:lnTo>
                  <a:lnTo>
                    <a:pt x="1734820" y="251460"/>
                  </a:lnTo>
                  <a:lnTo>
                    <a:pt x="1353820" y="248920"/>
                  </a:lnTo>
                  <a:lnTo>
                    <a:pt x="1351280" y="238760"/>
                  </a:lnTo>
                  <a:lnTo>
                    <a:pt x="1315720" y="236220"/>
                  </a:lnTo>
                  <a:lnTo>
                    <a:pt x="1313180" y="226060"/>
                  </a:lnTo>
                  <a:lnTo>
                    <a:pt x="1264920" y="226060"/>
                  </a:lnTo>
                  <a:lnTo>
                    <a:pt x="1264920" y="226060"/>
                  </a:lnTo>
                  <a:lnTo>
                    <a:pt x="1259840" y="208280"/>
                  </a:lnTo>
                  <a:lnTo>
                    <a:pt x="1229360" y="208280"/>
                  </a:lnTo>
                  <a:lnTo>
                    <a:pt x="1229360" y="208280"/>
                  </a:lnTo>
                  <a:lnTo>
                    <a:pt x="1229360" y="195580"/>
                  </a:lnTo>
                  <a:lnTo>
                    <a:pt x="1026160" y="198120"/>
                  </a:lnTo>
                  <a:lnTo>
                    <a:pt x="1026160" y="198120"/>
                  </a:lnTo>
                  <a:lnTo>
                    <a:pt x="1026160" y="198120"/>
                  </a:lnTo>
                  <a:lnTo>
                    <a:pt x="1026160" y="177800"/>
                  </a:lnTo>
                  <a:lnTo>
                    <a:pt x="977900" y="180340"/>
                  </a:lnTo>
                  <a:lnTo>
                    <a:pt x="977900" y="170180"/>
                  </a:lnTo>
                  <a:lnTo>
                    <a:pt x="929640" y="170180"/>
                  </a:lnTo>
                  <a:lnTo>
                    <a:pt x="929640" y="160020"/>
                  </a:lnTo>
                  <a:lnTo>
                    <a:pt x="861060" y="160020"/>
                  </a:lnTo>
                  <a:lnTo>
                    <a:pt x="861060" y="139700"/>
                  </a:lnTo>
                  <a:lnTo>
                    <a:pt x="845820" y="137160"/>
                  </a:lnTo>
                  <a:lnTo>
                    <a:pt x="828040" y="121920"/>
                  </a:lnTo>
                  <a:lnTo>
                    <a:pt x="716280" y="121920"/>
                  </a:lnTo>
                  <a:lnTo>
                    <a:pt x="713740" y="104140"/>
                  </a:lnTo>
                  <a:lnTo>
                    <a:pt x="698500" y="104140"/>
                  </a:lnTo>
                  <a:lnTo>
                    <a:pt x="698500" y="93980"/>
                  </a:lnTo>
                  <a:lnTo>
                    <a:pt x="632460" y="93980"/>
                  </a:lnTo>
                  <a:lnTo>
                    <a:pt x="629920" y="83820"/>
                  </a:lnTo>
                  <a:lnTo>
                    <a:pt x="586740" y="83820"/>
                  </a:lnTo>
                  <a:lnTo>
                    <a:pt x="581660" y="66040"/>
                  </a:lnTo>
                  <a:lnTo>
                    <a:pt x="490220" y="66040"/>
                  </a:lnTo>
                  <a:lnTo>
                    <a:pt x="469900" y="58420"/>
                  </a:lnTo>
                  <a:lnTo>
                    <a:pt x="398780" y="55880"/>
                  </a:lnTo>
                  <a:lnTo>
                    <a:pt x="398780" y="55880"/>
                  </a:lnTo>
                  <a:lnTo>
                    <a:pt x="396240" y="30480"/>
                  </a:lnTo>
                  <a:lnTo>
                    <a:pt x="172720" y="30480"/>
                  </a:lnTo>
                  <a:lnTo>
                    <a:pt x="172720" y="30480"/>
                  </a:lnTo>
                  <a:lnTo>
                    <a:pt x="175260" y="12700"/>
                  </a:lnTo>
                  <a:lnTo>
                    <a:pt x="96520" y="15240"/>
                  </a:lnTo>
                  <a:lnTo>
                    <a:pt x="71120" y="17780"/>
                  </a:lnTo>
                  <a:lnTo>
                    <a:pt x="71120" y="17780"/>
                  </a:lnTo>
                  <a:lnTo>
                    <a:pt x="71120" y="0"/>
                  </a:lnTo>
                  <a:lnTo>
                    <a:pt x="0" y="0"/>
                  </a:lnTo>
                </a:path>
              </a:pathLst>
            </a:cu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3" name="Straight Connector 212"/>
          <p:cNvCxnSpPr/>
          <p:nvPr/>
        </p:nvCxnSpPr>
        <p:spPr>
          <a:xfrm flipH="1">
            <a:off x="4584020" y="4319073"/>
            <a:ext cx="0" cy="69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a:off x="5066522" y="4319073"/>
            <a:ext cx="0" cy="69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5553708" y="4319073"/>
            <a:ext cx="0" cy="69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a:off x="6033485" y="4323726"/>
            <a:ext cx="0" cy="69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a:off x="6510441" y="4325507"/>
            <a:ext cx="0" cy="69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6982002" y="4319071"/>
            <a:ext cx="0" cy="69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7457365" y="4332141"/>
            <a:ext cx="0" cy="69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a:off x="7935372" y="4332141"/>
            <a:ext cx="0" cy="69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8416317" y="4331047"/>
            <a:ext cx="0" cy="69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8723939" y="4316885"/>
            <a:ext cx="0" cy="69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02272" y="3890676"/>
            <a:ext cx="217007"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4802272" y="4029853"/>
            <a:ext cx="217007"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4802272" y="4196912"/>
            <a:ext cx="217007"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91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2">
      <a:dk1>
        <a:srgbClr val="000000"/>
      </a:dk1>
      <a:lt1>
        <a:sysClr val="window" lastClr="FFFFFF"/>
      </a:lt1>
      <a:dk2>
        <a:srgbClr val="161A2E"/>
      </a:dk2>
      <a:lt2>
        <a:srgbClr val="F0F0F4"/>
      </a:lt2>
      <a:accent1>
        <a:srgbClr val="161A2E"/>
      </a:accent1>
      <a:accent2>
        <a:srgbClr val="1168B3"/>
      </a:accent2>
      <a:accent3>
        <a:srgbClr val="D77624"/>
      </a:accent3>
      <a:accent4>
        <a:srgbClr val="0C813D"/>
      </a:accent4>
      <a:accent5>
        <a:srgbClr val="5C1867"/>
      </a:accent5>
      <a:accent6>
        <a:srgbClr val="510B11"/>
      </a:accent6>
      <a:hlink>
        <a:srgbClr val="00689E"/>
      </a:hlink>
      <a:folHlink>
        <a:srgbClr val="007A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t" anchorCtr="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5655</Words>
  <Application>Microsoft Office PowerPoint</Application>
  <PresentationFormat>On-screen Show (4:3)</PresentationFormat>
  <Paragraphs>901</Paragraphs>
  <Slides>62</Slides>
  <Notes>43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1_Office Theme</vt:lpstr>
      <vt:lpstr>PowerPoint Presentation</vt:lpstr>
      <vt:lpstr>Disclosures</vt:lpstr>
      <vt:lpstr>Mapping Progress in B-Cell Lymphoma  Through the Emergence of Novel Agent Classes</vt:lpstr>
      <vt:lpstr>Updated Indications for Treatment of CLL (iwCLL)1</vt:lpstr>
      <vt:lpstr>Suggested Treatment Algorithms for CLL  in the Modern Era1</vt:lpstr>
      <vt:lpstr>Suggested Treatment Algorithms for CLL  in the Modern Era1 (Cont’d)</vt:lpstr>
      <vt:lpstr>Summary of Major Studies With Ibrutinib in CLL</vt:lpstr>
      <vt:lpstr>Is BTK Inhibition Effective Across Genetic/Molecular Subgroups in CLL?1-3</vt:lpstr>
      <vt:lpstr>Ibrutinib-Based Therapy Improves PFS  vs Bendamustine-Rituximab in Older CLL Patients1</vt:lpstr>
      <vt:lpstr>Ibrutinib + Rituximab Improves PFS and OS in Younger Patients With CLL vs FCR1</vt:lpstr>
      <vt:lpstr>Other BTK Inhibitors in CLL: Acalabrutinib1</vt:lpstr>
      <vt:lpstr>Acalabrutinib in Relapsed/Refractory or High-Risk Treatment-Naïve CLL1</vt:lpstr>
      <vt:lpstr>PI3K Inhibitors Are Active  in CLL and Other B-Cell Cancers</vt:lpstr>
      <vt:lpstr>Idelalisib + Rituximab Is Highly Effective  in Relapsed/Refractory CLL1</vt:lpstr>
      <vt:lpstr>Idelalisib + Rituximab Is Highly Effective  in Relapsed/Refractory CLL1 (Cont’d)</vt:lpstr>
      <vt:lpstr>Other PI3K Inhibitors Also Active in Relapsed/Refractory CLL</vt:lpstr>
      <vt:lpstr>Obinutuzumab in CLL</vt:lpstr>
      <vt:lpstr>Venetoclax in CLL1</vt:lpstr>
      <vt:lpstr>Nursing Perspectives on Dosing, Administration, and Safety Management Novel Agents in CLL</vt:lpstr>
      <vt:lpstr>Ibrutinib Dosing and Administration1</vt:lpstr>
      <vt:lpstr>Acalabrutinib Dosing and Administration1</vt:lpstr>
      <vt:lpstr>Adverse Event Monitoring and Management  During Use of BTK Inhibitors1-3</vt:lpstr>
      <vt:lpstr>Idelalisib Dosing and Administration1</vt:lpstr>
      <vt:lpstr>Monitoring for Infection With Idelalisib</vt:lpstr>
      <vt:lpstr>Duvelisib Dosing and Administration1</vt:lpstr>
      <vt:lpstr>Safety Summary for Use of PI3K Inhibitors in CLL1-3</vt:lpstr>
      <vt:lpstr>Venetoclax Dosing and Safety  (Based on the CLL Experience)1</vt:lpstr>
      <vt:lpstr>Novel Agent Classes in FL  The Role of Antibodies, IMiDs, and  PI3K Inhibitors</vt:lpstr>
      <vt:lpstr>Guidance for FL Treatment Decisions</vt:lpstr>
      <vt:lpstr>Many Novel Agent Classes Now Included  in Recommendations for FL Therapy (NCCN)1</vt:lpstr>
      <vt:lpstr>GADOLIN: Obinutuzumab + Bendamustine Continues to Show Benefit for R/R FL1</vt:lpstr>
      <vt:lpstr>GALLIUM: Obinutuzumab Improves PFS vs Rituximab for Previously Untreated FL1</vt:lpstr>
      <vt:lpstr>Immunomodulatory Agents in Hematologic Cancers</vt:lpstr>
      <vt:lpstr>Phase 3 Evidence Supports the Use  of Lenalidomide + Rituximab in Relapsed NHL</vt:lpstr>
      <vt:lpstr>Phase 3 Evidence Supports the Use  of Lenalidomide + Rituximab in Relapsed NHL (Cont’d)</vt:lpstr>
      <vt:lpstr>Chemo-Sparing Options in Newly Diagnosed FL: R2 and the RELEVANCE Study</vt:lpstr>
      <vt:lpstr>PI3K Inhibitors in Relapsed/Refractory FL</vt:lpstr>
      <vt:lpstr>Evidence From CHRONOS-1 Led to FDA Approval of Copanlisib in R/R FL1</vt:lpstr>
      <vt:lpstr>Evidence From CHRONOS-1 Led to FDA Approval of Copanlisib in R/R FL1 (Cont’d)</vt:lpstr>
      <vt:lpstr>Copanlisib Dosing, Administration, and Safety1</vt:lpstr>
      <vt:lpstr>Special Considerations  for Use of Novel Anti-CD20 Antibodies1-3</vt:lpstr>
      <vt:lpstr>Clinical Considerations With IMiDs (Lenalidomide)1</vt:lpstr>
      <vt:lpstr>MCL: Novel Agents and Implications for  Patient Care</vt:lpstr>
      <vt:lpstr>To Date, Most Novel Agents Have Applications  as Second-Line Therapy in MCL (NCCN)1</vt:lpstr>
      <vt:lpstr>Ibrutinib in MCL1,2</vt:lpstr>
      <vt:lpstr>Acalabrutinib in MCL1,2</vt:lpstr>
      <vt:lpstr>Evidence Suggests Venetoclax Can Be Used  After a BTK Inhibitor in Relapsed MCL1</vt:lpstr>
      <vt:lpstr>SPRINT: Lenalidomide vs Investigator’s Choice  for Relapsed/Refractory MCL1</vt:lpstr>
      <vt:lpstr>Lenalidomide + Rituximab as Initial  and Maintenance Therapy Is Active in MCL1</vt:lpstr>
      <vt:lpstr>Novel Therapies for DLBCL  Recent Evidence on CAR-T Therapy</vt:lpstr>
      <vt:lpstr>Progress in Integrating Novel Agents Into DLBCL Management Has Been More Incremental1</vt:lpstr>
      <vt:lpstr>Progress in Integrating Novel Agents Into DLBCL Management Has Been More Incremental1 (Cont’d)</vt:lpstr>
      <vt:lpstr>Understanding CAR-T Cell Therapy in NHL1</vt:lpstr>
      <vt:lpstr>What Are the CAR-T Options?  Axicabtagene Ciloleucel in Refractory NHL1</vt:lpstr>
      <vt:lpstr>Tisagenlecleucel in R/R NHL</vt:lpstr>
      <vt:lpstr>TRANSCEND NHL 001: Lisocabtagene Maraleucel (JCAR017) in R/R DLBCL1</vt:lpstr>
      <vt:lpstr>Challenges to the Wider Implementation of  CAR-T Therapy</vt:lpstr>
      <vt:lpstr>Assessment and Management  of Acute Toxicities With CAR-T Cell Therapy1</vt:lpstr>
      <vt:lpstr>Example of Nurse Checklist for Use  of CAR-T Cell Therapy (Axi-Cel)1</vt:lpstr>
      <vt:lpstr>Conclusions</vt:lpstr>
      <vt:lpstr>Audience Q&amp;A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Palette</dc:title>
  <dc:creator>Dana K</dc:creator>
  <cp:lastModifiedBy>Patricia Siple</cp:lastModifiedBy>
  <cp:revision>60</cp:revision>
  <dcterms:created xsi:type="dcterms:W3CDTF">2017-10-27T21:00:19Z</dcterms:created>
  <dcterms:modified xsi:type="dcterms:W3CDTF">2019-04-30T16:40:46Z</dcterms:modified>
</cp:coreProperties>
</file>