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3" r:id="rId3"/>
    <p:sldId id="270" r:id="rId4"/>
    <p:sldId id="273" r:id="rId5"/>
    <p:sldId id="275" r:id="rId6"/>
    <p:sldId id="277" r:id="rId7"/>
    <p:sldId id="274" r:id="rId8"/>
    <p:sldId id="276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1" autoAdjust="0"/>
    <p:restoredTop sz="85637" autoAdjust="0"/>
  </p:normalViewPr>
  <p:slideViewPr>
    <p:cSldViewPr>
      <p:cViewPr varScale="1">
        <p:scale>
          <a:sx n="63" d="100"/>
          <a:sy n="63" d="100"/>
        </p:scale>
        <p:origin x="10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AA14-EF89-422A-8FB0-CB2DC403E0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00883-914A-4C0E-AC01-44E9767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32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61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60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82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54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54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9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card.msde.maryland.go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ontgomeryschoolsmd.org/departments/sharedaccountability/school-performance-report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" y="34290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PARCC Matters – </a:t>
            </a:r>
            <a:br>
              <a:rPr lang="en-US" b="1" dirty="0" smtClean="0"/>
            </a:br>
            <a:r>
              <a:rPr lang="en-US" b="1" dirty="0" smtClean="0"/>
              <a:t>Even if it is Going Away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2700" b="1" dirty="0"/>
          </a:p>
        </p:txBody>
      </p:sp>
      <p:pic>
        <p:nvPicPr>
          <p:cNvPr id="1026" name="Picture 2" descr="C:\Users\206013197\Downloads\MCCPTA blue 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6626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9757"/>
            <a:ext cx="7886700" cy="1325563"/>
          </a:xfrm>
        </p:spPr>
        <p:txBody>
          <a:bodyPr/>
          <a:lstStyle/>
          <a:p>
            <a:r>
              <a:rPr lang="en-US" b="1" dirty="0" smtClean="0"/>
              <a:t>Still Want More??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28650" y="1524000"/>
            <a:ext cx="8515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http://reportcard.msde.maryland.gov</a:t>
            </a:r>
            <a:r>
              <a:rPr lang="en-US" sz="1400" dirty="0" smtClean="0">
                <a:hlinkClick r:id="rId3"/>
              </a:rPr>
              <a:t>/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" y="1890308"/>
            <a:ext cx="7921534" cy="445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82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PARCC</a:t>
            </a:r>
            <a:r>
              <a:rPr lang="en-US" dirty="0" smtClean="0"/>
              <a:t> – </a:t>
            </a:r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Standardized Test</a:t>
            </a:r>
            <a:r>
              <a:rPr lang="en-US" dirty="0" smtClean="0"/>
              <a:t>ing</a:t>
            </a:r>
          </a:p>
          <a:p>
            <a:pPr lvl="1"/>
            <a:r>
              <a:rPr lang="en-US" dirty="0" smtClean="0"/>
              <a:t>Required by Federal Mandate (ESSA)</a:t>
            </a:r>
          </a:p>
          <a:p>
            <a:pPr lvl="1"/>
            <a:r>
              <a:rPr lang="en-US" dirty="0" smtClean="0"/>
              <a:t>Determined by States (MSDE, for Maryland)</a:t>
            </a:r>
          </a:p>
          <a:p>
            <a:pPr lvl="2"/>
            <a:r>
              <a:rPr lang="en-US" dirty="0" smtClean="0"/>
              <a:t>In 2010, 24 states adopted PARCC; 2018, 7 still using</a:t>
            </a:r>
          </a:p>
          <a:p>
            <a:pPr lvl="1"/>
            <a:r>
              <a:rPr lang="en-US" dirty="0" smtClean="0"/>
              <a:t>Implemented by Districts (MCPS, Howard, PG, etc.)</a:t>
            </a:r>
          </a:p>
          <a:p>
            <a:r>
              <a:rPr lang="en-US" dirty="0" smtClean="0"/>
              <a:t>Partnerships for Assessing Readiness for College and Careers (PARCC) replaced Maryland State Assessments (MSA) </a:t>
            </a:r>
          </a:p>
          <a:p>
            <a:pPr lvl="1"/>
            <a:r>
              <a:rPr lang="en-US" dirty="0" smtClean="0"/>
              <a:t>Provided better, more comprehensive assessment</a:t>
            </a:r>
          </a:p>
          <a:p>
            <a:pPr lvl="1"/>
            <a:r>
              <a:rPr lang="en-US" dirty="0" smtClean="0"/>
              <a:t>Time consuming testing instrument – ?? Value ??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68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</a:t>
            </a:r>
            <a:r>
              <a:rPr lang="en-US" b="1" dirty="0" smtClean="0"/>
              <a:t>PARCC is </a:t>
            </a:r>
            <a:r>
              <a:rPr lang="en-US" b="1" dirty="0" smtClean="0"/>
              <a:t>Important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External Assessments are Important! </a:t>
            </a:r>
          </a:p>
          <a:p>
            <a:pPr lvl="1"/>
            <a:r>
              <a:rPr lang="en-US" dirty="0" smtClean="0"/>
              <a:t>Grades are an important factor in student growth, but are subjective.</a:t>
            </a:r>
          </a:p>
          <a:p>
            <a:pPr lvl="1"/>
            <a:r>
              <a:rPr lang="en-US" dirty="0" smtClean="0"/>
              <a:t>PARCC (or whatever instrument we adopt) lets us look across a large system and identify gaps.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PARCC gives us insight in our Students’ abilities </a:t>
            </a:r>
            <a:endParaRPr lang="en-US" dirty="0" smtClean="0"/>
          </a:p>
          <a:p>
            <a:pPr lvl="1"/>
            <a:r>
              <a:rPr lang="en-US" dirty="0" smtClean="0"/>
              <a:t>If a student does really well in the class but does dismally on the test, it could be an indication of other issues.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PARCC gives us opportunity to ask about (and understand) our particular </a:t>
            </a:r>
            <a:r>
              <a:rPr lang="en-US" dirty="0" smtClean="0"/>
              <a:t>School’s approach</a:t>
            </a:r>
            <a:endParaRPr lang="en-US" dirty="0" smtClean="0"/>
          </a:p>
          <a:p>
            <a:pPr lvl="1"/>
            <a:r>
              <a:rPr lang="en-US" dirty="0" smtClean="0"/>
              <a:t>Does PARCC score influence next course? </a:t>
            </a:r>
          </a:p>
          <a:p>
            <a:pPr lvl="1"/>
            <a:r>
              <a:rPr lang="en-US" dirty="0" smtClean="0"/>
              <a:t>Should it?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379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PARCC Scale -- 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534" y="1981200"/>
            <a:ext cx="768426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59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/>
          <a:lstStyle/>
          <a:p>
            <a:r>
              <a:rPr lang="en-US" b="1" dirty="0" smtClean="0"/>
              <a:t>When I look at the PARCC data... 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80744"/>
              </p:ext>
            </p:extLst>
          </p:nvPr>
        </p:nvGraphicFramePr>
        <p:xfrm>
          <a:off x="304800" y="1690689"/>
          <a:ext cx="8458198" cy="3948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265"/>
                <a:gridCol w="275773"/>
                <a:gridCol w="80287"/>
                <a:gridCol w="1043727"/>
                <a:gridCol w="1124013"/>
                <a:gridCol w="1204300"/>
                <a:gridCol w="1124013"/>
                <a:gridCol w="1049622"/>
                <a:gridCol w="76200"/>
                <a:gridCol w="685800"/>
                <a:gridCol w="596977"/>
                <a:gridCol w="622221"/>
              </a:tblGrid>
              <a:tr h="451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 4/5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  <a:endParaRPr lang="en-US" sz="140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3/4/5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Not passing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</a:tr>
              <a:tr h="5143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2018 Algebra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2090/16826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12.4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3731/16826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22.2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4180/16826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24.8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5956/16826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35.4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869/16826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5.2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40.6%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65.4%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34.6%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</a:tr>
              <a:tr h="3599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90" marR="8390" marT="8390" marB="0" anchor="b"/>
                </a:tc>
              </a:tr>
              <a:tr h="5143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2017 Algebra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1503/14246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10.6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2970/14246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20.8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3670/14246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25.8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5464/14246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38.4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639/14246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4.4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42.8%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68.6%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31.4%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</a:tr>
              <a:tr h="3599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90" marR="8390" marT="8390" marB="0" anchor="b"/>
                </a:tc>
              </a:tr>
              <a:tr h="5143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2016 Algebra 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1417/12470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11.4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2633/12470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21.1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2900/12470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23.3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5099/12470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40.9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421/12470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3.3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44.2%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67.5%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32.5%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</a:tr>
              <a:tr h="3599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90" marR="8390" marT="8390" marB="0" anchor="b"/>
                </a:tc>
              </a:tr>
              <a:tr h="5143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2015 Algebra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818/10860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7.5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2937/10860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2922/10860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26.9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3911/10860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36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272/10860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2.5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38.5%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65.4%</a:t>
                      </a: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34.6%</a:t>
                      </a:r>
                    </a:p>
                  </a:txBody>
                  <a:tcPr marL="8390" marR="8390" marT="8390" marB="0" anchor="b"/>
                </a:tc>
              </a:tr>
              <a:tr h="3599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90" marR="8390" marT="839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31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/>
          <a:lstStyle/>
          <a:p>
            <a:r>
              <a:rPr lang="en-US" b="1" dirty="0" smtClean="0"/>
              <a:t>When I look at the PARCC data... 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08503"/>
              </p:ext>
            </p:extLst>
          </p:nvPr>
        </p:nvGraphicFramePr>
        <p:xfrm>
          <a:off x="304800" y="1690689"/>
          <a:ext cx="8458198" cy="4492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265"/>
                <a:gridCol w="275773"/>
                <a:gridCol w="80287"/>
                <a:gridCol w="1043727"/>
                <a:gridCol w="1124013"/>
                <a:gridCol w="1204300"/>
                <a:gridCol w="1124013"/>
                <a:gridCol w="1049622"/>
                <a:gridCol w="76200"/>
                <a:gridCol w="609600"/>
                <a:gridCol w="673177"/>
                <a:gridCol w="622221"/>
              </a:tblGrid>
              <a:tr h="451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 4/5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  <a:endParaRPr lang="en-US" sz="140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3/4/5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Not passing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</a:tr>
              <a:tr h="5143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2016 </a:t>
                      </a:r>
                    </a:p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ELA</a:t>
                      </a:r>
                    </a:p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1542/11004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1736/11004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2455/11004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4333/11004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938/11004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47.9%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70.2%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9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  <a:tr h="5143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2018</a:t>
                      </a:r>
                    </a:p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1600" b="1" i="0" u="none" strike="noStrike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ELA</a:t>
                      </a:r>
                    </a:p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2073/13325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1558/13325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2205/13325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4341/13325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3148/13325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56.2%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72.7%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27.3%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9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 4/5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  <a:endParaRPr lang="en-US" sz="140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3/4/5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Not passing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>
                    <a:solidFill>
                      <a:schemeClr val="tx1"/>
                    </a:solidFill>
                  </a:tcPr>
                </a:tc>
              </a:tr>
              <a:tr h="5292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2016 </a:t>
                      </a:r>
                      <a:endParaRPr lang="en-US" sz="1600" b="1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8</a:t>
                      </a:r>
                      <a:r>
                        <a:rPr lang="en-US" sz="1600" b="1" u="none" strike="noStrike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b="1" u="none" strike="noStrike" baseline="0" dirty="0" smtClean="0">
                          <a:effectLst/>
                          <a:latin typeface="+mn-lt"/>
                        </a:rPr>
                        <a:t> ELA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59/389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55/389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104/389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142/389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19/389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41.4%</a:t>
                      </a:r>
                      <a:endParaRPr lang="en-US" sz="1600" u="none" strike="noStrike" dirty="0" smtClean="0"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29.3%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90" marR="8390" marT="8390" marB="0" anchor="b"/>
                </a:tc>
              </a:tr>
              <a:tr h="4945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2018 </a:t>
                      </a:r>
                    </a:p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ELA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121/484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77/484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15.8%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72/484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159/484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55/484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40.8%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</a:tr>
              <a:tr h="359913">
                <a:tc gridSpan="2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90" marR="8390" marT="839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38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I would ask...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Since passing Algebra 1 PARCC and </a:t>
            </a:r>
            <a:r>
              <a:rPr lang="en-US" dirty="0" smtClean="0"/>
              <a:t>PARCC English 10 are both </a:t>
            </a:r>
            <a:r>
              <a:rPr lang="en-US" dirty="0" smtClean="0"/>
              <a:t>HS graduation requirements, parents whose children aren’t PASSING should understand... </a:t>
            </a:r>
          </a:p>
          <a:p>
            <a:pPr lvl="1"/>
            <a:r>
              <a:rPr lang="en-US" dirty="0" smtClean="0"/>
              <a:t>Should a child repeat Algebra 1 in 9</a:t>
            </a:r>
            <a:r>
              <a:rPr lang="en-US" baseline="30000" dirty="0" smtClean="0"/>
              <a:t>th</a:t>
            </a:r>
            <a:r>
              <a:rPr lang="en-US" dirty="0" smtClean="0"/>
              <a:t> grade if they didn’t pass the </a:t>
            </a:r>
            <a:r>
              <a:rPr lang="en-US" dirty="0" err="1" smtClean="0"/>
              <a:t>Alg</a:t>
            </a:r>
            <a:r>
              <a:rPr lang="en-US" dirty="0" smtClean="0"/>
              <a:t> 1 PARCC in 8th?</a:t>
            </a:r>
          </a:p>
          <a:p>
            <a:pPr lvl="2"/>
            <a:r>
              <a:rPr lang="en-US" dirty="0" smtClean="0"/>
              <a:t>Maybe... Good conversation to have!</a:t>
            </a:r>
          </a:p>
          <a:p>
            <a:pPr lvl="1"/>
            <a:r>
              <a:rPr lang="en-US" dirty="0" smtClean="0"/>
              <a:t>Is the trajectory to </a:t>
            </a:r>
            <a:r>
              <a:rPr lang="en-US" dirty="0" err="1" smtClean="0"/>
              <a:t>Calc</a:t>
            </a:r>
            <a:r>
              <a:rPr lang="en-US" dirty="0" smtClean="0"/>
              <a:t> realistic?  Is there a better path?</a:t>
            </a:r>
          </a:p>
          <a:p>
            <a:pPr lvl="1"/>
            <a:r>
              <a:rPr lang="en-US" dirty="0" smtClean="0"/>
              <a:t>What is the prep to retake ELA10?</a:t>
            </a:r>
          </a:p>
          <a:p>
            <a:pPr lvl="1"/>
            <a:r>
              <a:rPr lang="en-US" dirty="0" smtClean="0"/>
              <a:t>What is the “bridge project” option and how does that work?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 Elementary Levels... 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 follow the cohort – looking at how same cohort performed to see if there is a pattern...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70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Find Out More??</a:t>
            </a:r>
            <a:endParaRPr lang="en-US" b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2255" y="2077700"/>
            <a:ext cx="7739489" cy="43513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28650" y="1524000"/>
            <a:ext cx="8515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www.montgomeryschoolsmd.org/departments/sharedaccountability/school-performance-reports.aspx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188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9766</TotalTime>
  <Words>575</Words>
  <Application>Microsoft Office PowerPoint</Application>
  <PresentationFormat>On-screen Show (4:3)</PresentationFormat>
  <Paragraphs>202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Why PARCC Matters –  Even if it is Going Away. </vt:lpstr>
      <vt:lpstr>PARCC – Background</vt:lpstr>
      <vt:lpstr>Why PARCC is Important</vt:lpstr>
      <vt:lpstr>PARCC Scale -- </vt:lpstr>
      <vt:lpstr>When I look at the PARCC data... </vt:lpstr>
      <vt:lpstr>When I look at the PARCC data... </vt:lpstr>
      <vt:lpstr>Questions I would ask...</vt:lpstr>
      <vt:lpstr>At Elementary Levels... </vt:lpstr>
      <vt:lpstr>How Can I Find Out More??</vt:lpstr>
      <vt:lpstr>Still Want More??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206013197</dc:creator>
  <cp:lastModifiedBy>Cynthia Simonson</cp:lastModifiedBy>
  <cp:revision>62</cp:revision>
  <dcterms:created xsi:type="dcterms:W3CDTF">2016-09-10T10:48:59Z</dcterms:created>
  <dcterms:modified xsi:type="dcterms:W3CDTF">2018-10-23T22:05:58Z</dcterms:modified>
</cp:coreProperties>
</file>