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9"/>
  </p:notesMasterIdLst>
  <p:handoutMasterIdLst>
    <p:handoutMasterId r:id="rId70"/>
  </p:handoutMasterIdLst>
  <p:sldIdLst>
    <p:sldId id="459" r:id="rId2"/>
    <p:sldId id="816" r:id="rId3"/>
    <p:sldId id="817" r:id="rId4"/>
    <p:sldId id="818" r:id="rId5"/>
    <p:sldId id="819" r:id="rId6"/>
    <p:sldId id="762" r:id="rId7"/>
    <p:sldId id="761" r:id="rId8"/>
    <p:sldId id="763" r:id="rId9"/>
    <p:sldId id="768" r:id="rId10"/>
    <p:sldId id="820" r:id="rId11"/>
    <p:sldId id="724" r:id="rId12"/>
    <p:sldId id="725" r:id="rId13"/>
    <p:sldId id="726" r:id="rId14"/>
    <p:sldId id="727" r:id="rId15"/>
    <p:sldId id="729" r:id="rId16"/>
    <p:sldId id="730" r:id="rId17"/>
    <p:sldId id="732" r:id="rId18"/>
    <p:sldId id="733" r:id="rId19"/>
    <p:sldId id="734" r:id="rId20"/>
    <p:sldId id="770" r:id="rId21"/>
    <p:sldId id="771" r:id="rId22"/>
    <p:sldId id="796" r:id="rId23"/>
    <p:sldId id="797" r:id="rId24"/>
    <p:sldId id="798" r:id="rId25"/>
    <p:sldId id="821" r:id="rId26"/>
    <p:sldId id="747" r:id="rId27"/>
    <p:sldId id="788" r:id="rId28"/>
    <p:sldId id="748" r:id="rId29"/>
    <p:sldId id="749" r:id="rId30"/>
    <p:sldId id="750" r:id="rId31"/>
    <p:sldId id="765" r:id="rId32"/>
    <p:sldId id="773" r:id="rId33"/>
    <p:sldId id="813" r:id="rId34"/>
    <p:sldId id="745" r:id="rId35"/>
    <p:sldId id="746" r:id="rId36"/>
    <p:sldId id="826" r:id="rId37"/>
    <p:sldId id="754" r:id="rId38"/>
    <p:sldId id="827" r:id="rId39"/>
    <p:sldId id="757" r:id="rId40"/>
    <p:sldId id="792" r:id="rId41"/>
    <p:sldId id="794" r:id="rId42"/>
    <p:sldId id="795" r:id="rId43"/>
    <p:sldId id="758" r:id="rId44"/>
    <p:sldId id="815" r:id="rId45"/>
    <p:sldId id="828" r:id="rId46"/>
    <p:sldId id="1058" r:id="rId47"/>
    <p:sldId id="1084" r:id="rId48"/>
    <p:sldId id="1059" r:id="rId49"/>
    <p:sldId id="1060" r:id="rId50"/>
    <p:sldId id="1083" r:id="rId51"/>
    <p:sldId id="775" r:id="rId52"/>
    <p:sldId id="776" r:id="rId53"/>
    <p:sldId id="778" r:id="rId54"/>
    <p:sldId id="1054" r:id="rId55"/>
    <p:sldId id="1055" r:id="rId56"/>
    <p:sldId id="1056" r:id="rId57"/>
    <p:sldId id="1057" r:id="rId58"/>
    <p:sldId id="787" r:id="rId59"/>
    <p:sldId id="781" r:id="rId60"/>
    <p:sldId id="782" r:id="rId61"/>
    <p:sldId id="783" r:id="rId62"/>
    <p:sldId id="784" r:id="rId63"/>
    <p:sldId id="785" r:id="rId64"/>
    <p:sldId id="893" r:id="rId65"/>
    <p:sldId id="759" r:id="rId66"/>
    <p:sldId id="1075" r:id="rId67"/>
    <p:sldId id="710" r:id="rId68"/>
  </p:sldIdLst>
  <p:sldSz cx="12192000" cy="6858000"/>
  <p:notesSz cx="7315200" cy="9601200"/>
  <p:defaultTextStyle>
    <a:defPPr>
      <a:defRPr lang="en-US"/>
    </a:defPPr>
    <a:lvl1pPr algn="l"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2165" userDrawn="1">
          <p15:clr>
            <a:srgbClr val="A4A3A4"/>
          </p15:clr>
        </p15:guide>
        <p15:guide id="4" pos="3851" userDrawn="1">
          <p15:clr>
            <a:srgbClr val="A4A3A4"/>
          </p15:clr>
        </p15:guide>
        <p15:guide id="5" orient="horz" pos="2172" userDrawn="1">
          <p15:clr>
            <a:srgbClr val="A4A3A4"/>
          </p15:clr>
        </p15:guide>
        <p15:guide id="6" pos="3829" userDrawn="1">
          <p15:clr>
            <a:srgbClr val="A4A3A4"/>
          </p15:clr>
        </p15:guide>
        <p15:guide id="7" pos="3841"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63"/>
  </p:normalViewPr>
  <p:slideViewPr>
    <p:cSldViewPr snapToGrid="0" showGuides="1">
      <p:cViewPr varScale="1">
        <p:scale>
          <a:sx n="104" d="100"/>
          <a:sy n="104" d="100"/>
        </p:scale>
        <p:origin x="756" y="108"/>
      </p:cViewPr>
      <p:guideLst>
        <p:guide orient="horz" pos="2160"/>
        <p:guide pos="3864"/>
        <p:guide orient="horz" pos="2165"/>
        <p:guide pos="3851"/>
        <p:guide orient="horz" pos="2172"/>
        <p:guide pos="3829"/>
        <p:guide pos="3841"/>
      </p:guideLst>
    </p:cSldViewPr>
  </p:slid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80" d="100"/>
          <a:sy n="80" d="100"/>
        </p:scale>
        <p:origin x="380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hdr" sz="quarter"/>
          </p:nvPr>
        </p:nvSpPr>
        <p:spPr bwMode="auto">
          <a:xfrm>
            <a:off x="0" y="0"/>
            <a:ext cx="6069013"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eaLnBrk="1" hangingPunct="1">
              <a:defRPr sz="1200">
                <a:latin typeface="Arial" charset="0"/>
                <a:ea typeface="+mn-ea"/>
              </a:defRPr>
            </a:lvl1pPr>
          </a:lstStyle>
          <a:p>
            <a:pPr>
              <a:defRPr/>
            </a:pPr>
            <a:r>
              <a:rPr lang="en-US" i="1" dirty="0"/>
              <a:t>Codes and standards</a:t>
            </a:r>
          </a:p>
        </p:txBody>
      </p:sp>
      <p:sp>
        <p:nvSpPr>
          <p:cNvPr id="263171" name="Rectangle 3"/>
          <p:cNvSpPr>
            <a:spLocks noGrp="1" noChangeArrowheads="1"/>
          </p:cNvSpPr>
          <p:nvPr>
            <p:ph type="dt" sz="quarter" idx="1"/>
          </p:nvPr>
        </p:nvSpPr>
        <p:spPr bwMode="auto">
          <a:xfrm>
            <a:off x="4144963" y="9121775"/>
            <a:ext cx="3170237"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eaLnBrk="1" hangingPunct="1">
              <a:defRPr sz="1200">
                <a:latin typeface="Arial" charset="0"/>
                <a:ea typeface="+mn-ea"/>
              </a:defRPr>
            </a:lvl1pPr>
          </a:lstStyle>
          <a:p>
            <a:pPr>
              <a:defRPr/>
            </a:pPr>
            <a:r>
              <a:rPr lang="en-US" dirty="0"/>
              <a:t>November 30-December 1, 2021</a:t>
            </a:r>
          </a:p>
        </p:txBody>
      </p:sp>
      <p:sp>
        <p:nvSpPr>
          <p:cNvPr id="263172" name="Rectangle 4"/>
          <p:cNvSpPr>
            <a:spLocks noGrp="1" noChangeArrowheads="1"/>
          </p:cNvSpPr>
          <p:nvPr>
            <p:ph type="ftr" sz="quarter" idx="2"/>
          </p:nvPr>
        </p:nvSpPr>
        <p:spPr bwMode="auto">
          <a:xfrm>
            <a:off x="0" y="9121775"/>
            <a:ext cx="3657600"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eaLnBrk="1" hangingPunct="1">
              <a:defRPr sz="1200">
                <a:latin typeface="Arial" charset="0"/>
                <a:ea typeface="+mn-ea"/>
              </a:defRPr>
            </a:lvl1pPr>
          </a:lstStyle>
          <a:p>
            <a:pPr>
              <a:defRPr/>
            </a:pPr>
            <a:r>
              <a:rPr lang="en-US" dirty="0"/>
              <a:t>UW-Madison--Low Slope Roofing Systems</a:t>
            </a:r>
          </a:p>
        </p:txBody>
      </p:sp>
      <p:sp>
        <p:nvSpPr>
          <p:cNvPr id="263173" name="Rectangle 5"/>
          <p:cNvSpPr>
            <a:spLocks noGrp="1" noChangeArrowheads="1"/>
          </p:cNvSpPr>
          <p:nvPr>
            <p:ph type="sldNum" sz="quarter" idx="3"/>
          </p:nvPr>
        </p:nvSpPr>
        <p:spPr bwMode="auto">
          <a:xfrm>
            <a:off x="4144963" y="0"/>
            <a:ext cx="3170237"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eaLnBrk="1" hangingPunct="1">
              <a:defRPr sz="1200"/>
            </a:lvl1pPr>
          </a:lstStyle>
          <a:p>
            <a:pPr>
              <a:defRPr/>
            </a:pPr>
            <a:fld id="{53FE37AD-DFA5-4BFF-8CE7-5282B44FA2DF}" type="slidenum">
              <a:rPr lang="en-US" altLang="en-US"/>
              <a:pPr>
                <a:defRPr/>
              </a:pPr>
              <a:t>‹#›</a:t>
            </a:fld>
            <a:endParaRPr lang="en-US" altLang="en-US" dirty="0"/>
          </a:p>
        </p:txBody>
      </p:sp>
    </p:spTree>
    <p:extLst>
      <p:ext uri="{BB962C8B-B14F-4D97-AF65-F5344CB8AC3E}">
        <p14:creationId xmlns:p14="http://schemas.microsoft.com/office/powerpoint/2010/main" val="22194752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eaLnBrk="1" hangingPunct="1">
              <a:defRPr sz="1200">
                <a:latin typeface="Arial" charset="0"/>
                <a:ea typeface="+mn-ea"/>
              </a:defRPr>
            </a:lvl1pPr>
          </a:lstStyle>
          <a:p>
            <a:pPr>
              <a:defRPr/>
            </a:pPr>
            <a:r>
              <a:rPr lang="en-US" dirty="0"/>
              <a:t>Emerging Technologies: Reflective, Vegetative and Photovoltaic Roof Systems</a:t>
            </a:r>
          </a:p>
        </p:txBody>
      </p:sp>
      <p:sp>
        <p:nvSpPr>
          <p:cNvPr id="512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eaLnBrk="1" hangingPunct="1">
              <a:defRPr sz="1200">
                <a:latin typeface="Arial" charset="0"/>
                <a:ea typeface="+mn-ea"/>
              </a:defRPr>
            </a:lvl1pPr>
          </a:lstStyle>
          <a:p>
            <a:pPr>
              <a:defRPr/>
            </a:pPr>
            <a:r>
              <a:rPr lang="en-US" dirty="0"/>
              <a:t>December 12-14, 2012</a:t>
            </a:r>
          </a:p>
        </p:txBody>
      </p:sp>
      <p:sp>
        <p:nvSpPr>
          <p:cNvPr id="307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731838" y="4559300"/>
            <a:ext cx="5851525" cy="432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eaLnBrk="1" hangingPunct="1">
              <a:defRPr sz="1200">
                <a:latin typeface="Arial" charset="0"/>
                <a:ea typeface="+mn-ea"/>
              </a:defRPr>
            </a:lvl1pPr>
          </a:lstStyle>
          <a:p>
            <a:pPr>
              <a:defRPr/>
            </a:pPr>
            <a:r>
              <a:rPr lang="en-US" dirty="0"/>
              <a:t>UW-Madison--Low Slope Roofing Systems</a:t>
            </a:r>
          </a:p>
        </p:txBody>
      </p:sp>
      <p:sp>
        <p:nvSpPr>
          <p:cNvPr id="512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eaLnBrk="1" hangingPunct="1">
              <a:defRPr sz="1200"/>
            </a:lvl1pPr>
          </a:lstStyle>
          <a:p>
            <a:pPr>
              <a:defRPr/>
            </a:pPr>
            <a:fld id="{7BC8E7A2-1F33-45FB-9EB0-114447A974F3}" type="slidenum">
              <a:rPr lang="en-US" altLang="en-US"/>
              <a:pPr>
                <a:defRPr/>
              </a:pPr>
              <a:t>‹#›</a:t>
            </a:fld>
            <a:endParaRPr lang="en-US" altLang="en-US" dirty="0"/>
          </a:p>
        </p:txBody>
      </p:sp>
    </p:spTree>
    <p:extLst>
      <p:ext uri="{BB962C8B-B14F-4D97-AF65-F5344CB8AC3E}">
        <p14:creationId xmlns:p14="http://schemas.microsoft.com/office/powerpoint/2010/main" val="167212162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dirty="0"/>
              <a:t>Emerging Technologies: Reflective, Vegetative and Photovoltaic Roof Systems</a:t>
            </a:r>
          </a:p>
        </p:txBody>
      </p:sp>
      <p:sp>
        <p:nvSpPr>
          <p:cNvPr id="6147"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dirty="0"/>
              <a:t>December 12-14, 2012</a:t>
            </a:r>
          </a:p>
        </p:txBody>
      </p:sp>
      <p:sp>
        <p:nvSpPr>
          <p:cNvPr id="6148"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dirty="0"/>
              <a:t>UW-Madison--Low Slope Roofing Systems</a:t>
            </a:r>
          </a:p>
        </p:txBody>
      </p:sp>
      <p:sp>
        <p:nvSpPr>
          <p:cNvPr id="61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0F8166A-CFFC-493F-B776-1D148038D1FA}" type="slidenum">
              <a:rPr lang="en-US" altLang="en-US" smtClean="0"/>
              <a:pPr>
                <a:spcBef>
                  <a:spcPct val="0"/>
                </a:spcBef>
              </a:pPr>
              <a:t>1</a:t>
            </a:fld>
            <a:endParaRPr lang="en-US" altLang="en-US" dirty="0"/>
          </a:p>
        </p:txBody>
      </p:sp>
      <p:sp>
        <p:nvSpPr>
          <p:cNvPr id="6150" name="Rectangle 2"/>
          <p:cNvSpPr>
            <a:spLocks noGrp="1" noRot="1" noChangeAspect="1" noChangeArrowheads="1" noTextEdit="1"/>
          </p:cNvSpPr>
          <p:nvPr>
            <p:ph type="sldImg"/>
          </p:nvPr>
        </p:nvSpPr>
        <p:spPr>
          <a:xfrm>
            <a:off x="457200" y="720725"/>
            <a:ext cx="6400800" cy="3600450"/>
          </a:xfrm>
          <a:ln/>
        </p:spPr>
      </p:sp>
      <p:sp>
        <p:nvSpPr>
          <p:cNvPr id="61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43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Emerging Technologies: Reflective, Vegetative and Photovoltaic Roof Systems</a:t>
            </a:r>
            <a:endParaRPr lang="en-US" dirty="0"/>
          </a:p>
        </p:txBody>
      </p:sp>
      <p:sp>
        <p:nvSpPr>
          <p:cNvPr id="5" name="Date Placeholder 4"/>
          <p:cNvSpPr>
            <a:spLocks noGrp="1"/>
          </p:cNvSpPr>
          <p:nvPr>
            <p:ph type="dt" idx="1"/>
          </p:nvPr>
        </p:nvSpPr>
        <p:spPr/>
        <p:txBody>
          <a:bodyPr/>
          <a:lstStyle/>
          <a:p>
            <a:pPr>
              <a:defRPr/>
            </a:pPr>
            <a:r>
              <a:rPr lang="en-US"/>
              <a:t>December 12-14, 2012</a:t>
            </a:r>
            <a:endParaRPr lang="en-US" dirty="0"/>
          </a:p>
        </p:txBody>
      </p:sp>
      <p:sp>
        <p:nvSpPr>
          <p:cNvPr id="6" name="Footer Placeholder 5"/>
          <p:cNvSpPr>
            <a:spLocks noGrp="1"/>
          </p:cNvSpPr>
          <p:nvPr>
            <p:ph type="ftr" sz="quarter" idx="4"/>
          </p:nvPr>
        </p:nvSpPr>
        <p:spPr/>
        <p:txBody>
          <a:bodyPr/>
          <a:lstStyle/>
          <a:p>
            <a:pPr>
              <a:defRPr/>
            </a:pPr>
            <a:r>
              <a:rPr lang="en-US"/>
              <a:t>UW-Madison--Low Slope Roofing Systems</a:t>
            </a:r>
            <a:endParaRPr lang="en-US" dirty="0"/>
          </a:p>
        </p:txBody>
      </p:sp>
      <p:sp>
        <p:nvSpPr>
          <p:cNvPr id="7" name="Slide Number Placeholder 6"/>
          <p:cNvSpPr>
            <a:spLocks noGrp="1"/>
          </p:cNvSpPr>
          <p:nvPr>
            <p:ph type="sldNum" sz="quarter" idx="5"/>
          </p:nvPr>
        </p:nvSpPr>
        <p:spPr/>
        <p:txBody>
          <a:bodyPr/>
          <a:lstStyle/>
          <a:p>
            <a:pPr>
              <a:defRPr/>
            </a:pPr>
            <a:fld id="{7BC8E7A2-1F33-45FB-9EB0-114447A974F3}" type="slidenum">
              <a:rPr lang="en-US" altLang="en-US" smtClean="0"/>
              <a:pPr>
                <a:defRPr/>
              </a:pPr>
              <a:t>31</a:t>
            </a:fld>
            <a:endParaRPr lang="en-US" altLang="en-US" dirty="0"/>
          </a:p>
        </p:txBody>
      </p:sp>
    </p:spTree>
    <p:extLst>
      <p:ext uri="{BB962C8B-B14F-4D97-AF65-F5344CB8AC3E}">
        <p14:creationId xmlns:p14="http://schemas.microsoft.com/office/powerpoint/2010/main" val="384084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NRCA Technical Operations Committee: Technical Programs and Issues</a:t>
            </a:r>
            <a:endParaRPr lang="en-US" dirty="0">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February 27, 2014</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a:solidFill>
                  <a:prstClr val="black"/>
                </a:solidFill>
              </a:rPr>
              <a:t>2014 International Roofing Expo</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56A09629-93A5-41F8-B439-614F24F7BDFB}"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08642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NRCA Technical Operations Committee: Technical Programs and Issues</a:t>
            </a:r>
          </a:p>
        </p:txBody>
      </p:sp>
      <p:sp>
        <p:nvSpPr>
          <p:cNvPr id="5" name="Date Placeholder 4"/>
          <p:cNvSpPr>
            <a:spLocks noGrp="1"/>
          </p:cNvSpPr>
          <p:nvPr>
            <p:ph type="dt" idx="11"/>
          </p:nvPr>
        </p:nvSpPr>
        <p:spPr/>
        <p:txBody>
          <a:bodyPr/>
          <a:lstStyle/>
          <a:p>
            <a:r>
              <a:rPr lang="en-US" dirty="0"/>
              <a:t>February 27, 2014</a:t>
            </a:r>
          </a:p>
        </p:txBody>
      </p:sp>
      <p:sp>
        <p:nvSpPr>
          <p:cNvPr id="6" name="Footer Placeholder 5"/>
          <p:cNvSpPr>
            <a:spLocks noGrp="1"/>
          </p:cNvSpPr>
          <p:nvPr>
            <p:ph type="ftr" sz="quarter" idx="12"/>
          </p:nvPr>
        </p:nvSpPr>
        <p:spPr/>
        <p:txBody>
          <a:bodyPr/>
          <a:lstStyle/>
          <a:p>
            <a:r>
              <a:rPr lang="en-US" dirty="0"/>
              <a:t>2014 International Roofing Expo</a:t>
            </a:r>
          </a:p>
        </p:txBody>
      </p:sp>
      <p:sp>
        <p:nvSpPr>
          <p:cNvPr id="7" name="Slide Number Placeholder 6"/>
          <p:cNvSpPr>
            <a:spLocks noGrp="1"/>
          </p:cNvSpPr>
          <p:nvPr>
            <p:ph type="sldNum" sz="quarter" idx="13"/>
          </p:nvPr>
        </p:nvSpPr>
        <p:spPr/>
        <p:txBody>
          <a:bodyPr/>
          <a:lstStyle/>
          <a:p>
            <a:fld id="{56A09629-93A5-41F8-B439-614F24F7BDFB}" type="slidenum">
              <a:rPr lang="en-US" smtClean="0"/>
              <a:pPr/>
              <a:t>39</a:t>
            </a:fld>
            <a:endParaRPr lang="en-US" dirty="0"/>
          </a:p>
        </p:txBody>
      </p:sp>
    </p:spTree>
    <p:extLst>
      <p:ext uri="{BB962C8B-B14F-4D97-AF65-F5344CB8AC3E}">
        <p14:creationId xmlns:p14="http://schemas.microsoft.com/office/powerpoint/2010/main" val="60738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457200" y="720725"/>
            <a:ext cx="6400800" cy="3600450"/>
          </a:xfrm>
          <a:ln/>
        </p:spPr>
      </p:sp>
      <p:sp>
        <p:nvSpPr>
          <p:cNvPr id="13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3316"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dirty="0"/>
              <a:t>Emerging Technologies: Reflective, Vegetative and Photovoltaic Roof Systems</a:t>
            </a:r>
          </a:p>
        </p:txBody>
      </p:sp>
      <p:sp>
        <p:nvSpPr>
          <p:cNvPr id="13317" name="Date Placeholder 4"/>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dirty="0"/>
              <a:t>December 12-14, 2012</a:t>
            </a:r>
          </a:p>
        </p:txBody>
      </p:sp>
      <p:sp>
        <p:nvSpPr>
          <p:cNvPr id="13318" name="Footer Placeholder 5"/>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dirty="0"/>
              <a:t>UW-Madison--Low Slope Roofing Systems</a:t>
            </a:r>
          </a:p>
        </p:txBody>
      </p:sp>
      <p:sp>
        <p:nvSpPr>
          <p:cNvPr id="13319" name="Slide Number Placeholder 6"/>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985483D-8BF4-4771-9A91-516470760CDA}" type="slidenum">
              <a:rPr lang="en-US" altLang="en-US"/>
              <a:pPr>
                <a:spcBef>
                  <a:spcPct val="0"/>
                </a:spcBef>
              </a:pPr>
              <a:t>40</a:t>
            </a:fld>
            <a:endParaRPr lang="en-US" altLang="en-US" dirty="0"/>
          </a:p>
        </p:txBody>
      </p:sp>
    </p:spTree>
    <p:extLst>
      <p:ext uri="{BB962C8B-B14F-4D97-AF65-F5344CB8AC3E}">
        <p14:creationId xmlns:p14="http://schemas.microsoft.com/office/powerpoint/2010/main" val="228104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NRCA Technical Operations Committee: Technical Programs and Issues</a:t>
            </a:r>
          </a:p>
        </p:txBody>
      </p:sp>
      <p:sp>
        <p:nvSpPr>
          <p:cNvPr id="5" name="Date Placeholder 4"/>
          <p:cNvSpPr>
            <a:spLocks noGrp="1"/>
          </p:cNvSpPr>
          <p:nvPr>
            <p:ph type="dt" idx="11"/>
          </p:nvPr>
        </p:nvSpPr>
        <p:spPr/>
        <p:txBody>
          <a:bodyPr/>
          <a:lstStyle/>
          <a:p>
            <a:r>
              <a:rPr lang="en-US" dirty="0"/>
              <a:t>February 27, 2014</a:t>
            </a:r>
          </a:p>
        </p:txBody>
      </p:sp>
      <p:sp>
        <p:nvSpPr>
          <p:cNvPr id="6" name="Footer Placeholder 5"/>
          <p:cNvSpPr>
            <a:spLocks noGrp="1"/>
          </p:cNvSpPr>
          <p:nvPr>
            <p:ph type="ftr" sz="quarter" idx="12"/>
          </p:nvPr>
        </p:nvSpPr>
        <p:spPr/>
        <p:txBody>
          <a:bodyPr/>
          <a:lstStyle/>
          <a:p>
            <a:r>
              <a:rPr lang="en-US" dirty="0"/>
              <a:t>2014 International Roofing Expo</a:t>
            </a:r>
          </a:p>
        </p:txBody>
      </p:sp>
      <p:sp>
        <p:nvSpPr>
          <p:cNvPr id="7" name="Slide Number Placeholder 6"/>
          <p:cNvSpPr>
            <a:spLocks noGrp="1"/>
          </p:cNvSpPr>
          <p:nvPr>
            <p:ph type="sldNum" sz="quarter" idx="13"/>
          </p:nvPr>
        </p:nvSpPr>
        <p:spPr/>
        <p:txBody>
          <a:bodyPr/>
          <a:lstStyle/>
          <a:p>
            <a:fld id="{56A09629-93A5-41F8-B439-614F24F7BDFB}" type="slidenum">
              <a:rPr lang="en-US" smtClean="0"/>
              <a:pPr/>
              <a:t>43</a:t>
            </a:fld>
            <a:endParaRPr lang="en-US" dirty="0"/>
          </a:p>
        </p:txBody>
      </p:sp>
    </p:spTree>
    <p:extLst>
      <p:ext uri="{BB962C8B-B14F-4D97-AF65-F5344CB8AC3E}">
        <p14:creationId xmlns:p14="http://schemas.microsoft.com/office/powerpoint/2010/main" val="60738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A09629-93A5-41F8-B439-614F24F7BDFB}" type="slidenum">
              <a:rPr lang="en-US" smtClean="0">
                <a:solidFill>
                  <a:prstClr val="black"/>
                </a:solidFill>
              </a:rPr>
              <a:pPr/>
              <a:t>67</a:t>
            </a:fld>
            <a:endParaRPr lang="en-US" dirty="0">
              <a:solidFill>
                <a:prstClr val="black"/>
              </a:solidFill>
            </a:endParaRPr>
          </a:p>
        </p:txBody>
      </p:sp>
      <p:sp>
        <p:nvSpPr>
          <p:cNvPr id="5" name="Date Placeholder 4"/>
          <p:cNvSpPr>
            <a:spLocks noGrp="1"/>
          </p:cNvSpPr>
          <p:nvPr>
            <p:ph type="dt" idx="11"/>
          </p:nvPr>
        </p:nvSpPr>
        <p:spPr/>
        <p:txBody>
          <a:bodyPr/>
          <a:lstStyle/>
          <a:p>
            <a:r>
              <a:rPr lang="en-US" dirty="0">
                <a:solidFill>
                  <a:prstClr val="black"/>
                </a:solidFill>
              </a:rPr>
              <a:t>October 15, 2014</a:t>
            </a:r>
          </a:p>
        </p:txBody>
      </p:sp>
      <p:sp>
        <p:nvSpPr>
          <p:cNvPr id="6" name="Footer Placeholder 5"/>
          <p:cNvSpPr>
            <a:spLocks noGrp="1"/>
          </p:cNvSpPr>
          <p:nvPr>
            <p:ph type="ftr" sz="quarter" idx="12"/>
          </p:nvPr>
        </p:nvSpPr>
        <p:spPr/>
        <p:txBody>
          <a:bodyPr/>
          <a:lstStyle/>
          <a:p>
            <a:r>
              <a:rPr lang="en-US" dirty="0">
                <a:solidFill>
                  <a:prstClr val="black"/>
                </a:solidFill>
              </a:rPr>
              <a:t>NRCA Regional Conference -- Denver, CO</a:t>
            </a:r>
          </a:p>
        </p:txBody>
      </p:sp>
      <p:sp>
        <p:nvSpPr>
          <p:cNvPr id="7" name="Header Placeholder 6"/>
          <p:cNvSpPr>
            <a:spLocks noGrp="1"/>
          </p:cNvSpPr>
          <p:nvPr>
            <p:ph type="hdr" sz="quarter" idx="13"/>
          </p:nvPr>
        </p:nvSpPr>
        <p:spPr/>
        <p:txBody>
          <a:bodyPr/>
          <a:lstStyle/>
          <a:p>
            <a:r>
              <a:rPr lang="en-US" dirty="0">
                <a:solidFill>
                  <a:prstClr val="black"/>
                </a:solidFill>
              </a:rPr>
              <a:t>Technical Issues and Update</a:t>
            </a:r>
          </a:p>
        </p:txBody>
      </p:sp>
    </p:spTree>
    <p:extLst>
      <p:ext uri="{BB962C8B-B14F-4D97-AF65-F5344CB8AC3E}">
        <p14:creationId xmlns:p14="http://schemas.microsoft.com/office/powerpoint/2010/main" val="3994051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sz="quarter" idx="10"/>
          </p:nvPr>
        </p:nvSpPr>
        <p:spPr>
          <a:ln/>
        </p:spPr>
        <p:txBody>
          <a:bodyPr/>
          <a:lstStyle>
            <a:lvl1pPr>
              <a:defRPr/>
            </a:lvl1pPr>
          </a:lstStyle>
          <a:p>
            <a:pPr>
              <a:defRPr/>
            </a:pPr>
            <a:r>
              <a:rPr lang="en-US" altLang="en-US" dirty="0"/>
              <a:t> </a:t>
            </a:r>
          </a:p>
        </p:txBody>
      </p:sp>
    </p:spTree>
    <p:extLst>
      <p:ext uri="{BB962C8B-B14F-4D97-AF65-F5344CB8AC3E}">
        <p14:creationId xmlns:p14="http://schemas.microsoft.com/office/powerpoint/2010/main" val="3893067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A7F7096C-CBB5-4D96-80F7-9B2DE4F1AB09}" type="slidenum">
              <a:rPr lang="en-US" altLang="en-US"/>
              <a:pPr>
                <a:defRPr/>
              </a:pPr>
              <a:t>‹#›</a:t>
            </a:fld>
            <a:endParaRPr lang="en-US" altLang="en-US" dirty="0"/>
          </a:p>
        </p:txBody>
      </p:sp>
    </p:spTree>
    <p:extLst>
      <p:ext uri="{BB962C8B-B14F-4D97-AF65-F5344CB8AC3E}">
        <p14:creationId xmlns:p14="http://schemas.microsoft.com/office/powerpoint/2010/main" val="11219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F7B23EAF-F5FE-42ED-85B3-B93A810CFAE1}" type="slidenum">
              <a:rPr lang="en-US" altLang="en-US"/>
              <a:pPr>
                <a:defRPr/>
              </a:pPr>
              <a:t>‹#›</a:t>
            </a:fld>
            <a:endParaRPr lang="en-US" altLang="en-US" dirty="0"/>
          </a:p>
        </p:txBody>
      </p:sp>
    </p:spTree>
    <p:extLst>
      <p:ext uri="{BB962C8B-B14F-4D97-AF65-F5344CB8AC3E}">
        <p14:creationId xmlns:p14="http://schemas.microsoft.com/office/powerpoint/2010/main" val="171859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572000"/>
          </a:xfrm>
        </p:spPr>
        <p:txBody>
          <a:bodyPr/>
          <a:lstStyle/>
          <a:p>
            <a:pPr lvl="0"/>
            <a:endParaRPr lang="en-US" noProof="0" dirty="0"/>
          </a:p>
        </p:txBody>
      </p:sp>
      <p:sp>
        <p:nvSpPr>
          <p:cNvPr id="5" name="Rectangle 4"/>
          <p:cNvSpPr>
            <a:spLocks noGrp="1" noChangeArrowheads="1"/>
          </p:cNvSpPr>
          <p:nvPr>
            <p:ph type="sldNum" sz="quarter" idx="10"/>
          </p:nvPr>
        </p:nvSpPr>
        <p:spPr>
          <a:ln/>
        </p:spPr>
        <p:txBody>
          <a:bodyPr/>
          <a:lstStyle>
            <a:lvl1pPr>
              <a:defRPr/>
            </a:lvl1pPr>
          </a:lstStyle>
          <a:p>
            <a:pPr>
              <a:defRPr/>
            </a:pPr>
            <a:fld id="{F9B1AFB7-E769-471D-9907-0E9C2C263018}" type="slidenum">
              <a:rPr lang="en-US" altLang="en-US"/>
              <a:pPr>
                <a:defRPr/>
              </a:pPr>
              <a:t>‹#›</a:t>
            </a:fld>
            <a:endParaRPr lang="en-US" altLang="en-US" dirty="0"/>
          </a:p>
        </p:txBody>
      </p:sp>
    </p:spTree>
    <p:extLst>
      <p:ext uri="{BB962C8B-B14F-4D97-AF65-F5344CB8AC3E}">
        <p14:creationId xmlns:p14="http://schemas.microsoft.com/office/powerpoint/2010/main" val="33083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AE7AB035-3518-4606-9566-A4B5E4F52846}" type="slidenum">
              <a:rPr lang="en-US" altLang="en-US"/>
              <a:pPr>
                <a:defRPr/>
              </a:pPr>
              <a:t>‹#›</a:t>
            </a:fld>
            <a:endParaRPr lang="en-US" altLang="en-US" dirty="0"/>
          </a:p>
        </p:txBody>
      </p:sp>
    </p:spTree>
    <p:extLst>
      <p:ext uri="{BB962C8B-B14F-4D97-AF65-F5344CB8AC3E}">
        <p14:creationId xmlns:p14="http://schemas.microsoft.com/office/powerpoint/2010/main" val="76890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AE7AB035-3518-4606-9566-A4B5E4F52846}" type="slidenum">
              <a:rPr lang="en-US" altLang="en-US"/>
              <a:pPr>
                <a:defRPr/>
              </a:pPr>
              <a:t>‹#›</a:t>
            </a:fld>
            <a:endParaRPr lang="en-US" altLang="en-US" dirty="0"/>
          </a:p>
        </p:txBody>
      </p:sp>
    </p:spTree>
    <p:extLst>
      <p:ext uri="{BB962C8B-B14F-4D97-AF65-F5344CB8AC3E}">
        <p14:creationId xmlns:p14="http://schemas.microsoft.com/office/powerpoint/2010/main" val="3464128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lgn="ctr">
              <a:defRPr/>
            </a:pPr>
            <a:fld id="{1A1BB144-9E95-417E-95BB-D46E1A3A6D92}" type="slidenum">
              <a:rPr lang="en-US" sz="800" smtClean="0">
                <a:solidFill>
                  <a:srgbClr val="000000"/>
                </a:solidFill>
                <a:latin typeface="Arial" panose="020B0604020202020204" pitchFamily="34" charset="0"/>
              </a:rPr>
              <a:pPr algn="ctr">
                <a:defRPr/>
              </a:pPr>
              <a:t>‹#›</a:t>
            </a:fld>
            <a:endParaRPr lang="en-US" sz="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423308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0" y="6492876"/>
            <a:ext cx="2844800" cy="365125"/>
          </a:xfrm>
          <a:prstGeom prst="rect">
            <a:avLst/>
          </a:prstGeom>
        </p:spPr>
        <p:txBody>
          <a:bodyPr/>
          <a:lstStyle/>
          <a:p>
            <a:r>
              <a:rPr lang="en-US" dirty="0"/>
              <a:t> </a:t>
            </a:r>
          </a:p>
        </p:txBody>
      </p:sp>
      <p:sp>
        <p:nvSpPr>
          <p:cNvPr id="4" name="Footer Placeholder 3"/>
          <p:cNvSpPr>
            <a:spLocks noGrp="1"/>
          </p:cNvSpPr>
          <p:nvPr>
            <p:ph type="ftr" sz="quarter" idx="11"/>
          </p:nvPr>
        </p:nvSpPr>
        <p:spPr>
          <a:xfrm>
            <a:off x="8331200" y="6492876"/>
            <a:ext cx="3860800" cy="365125"/>
          </a:xfrm>
          <a:prstGeom prst="rect">
            <a:avLst/>
          </a:prstGeom>
        </p:spPr>
        <p:txBody>
          <a:bodyPr/>
          <a:lstStyle/>
          <a:p>
            <a:r>
              <a:rPr lang="en-US" dirty="0"/>
              <a:t> </a:t>
            </a:r>
          </a:p>
        </p:txBody>
      </p:sp>
      <p:sp>
        <p:nvSpPr>
          <p:cNvPr id="5" name="Slide Number Placeholder 4"/>
          <p:cNvSpPr>
            <a:spLocks noGrp="1"/>
          </p:cNvSpPr>
          <p:nvPr>
            <p:ph type="sldNum" sz="quarter" idx="12"/>
          </p:nvPr>
        </p:nvSpPr>
        <p:spPr/>
        <p:txBody>
          <a:bodyPr/>
          <a:lstStyle/>
          <a:p>
            <a:fld id="{1A1BB144-9E95-417E-95BB-D46E1A3A6D92}" type="slidenum">
              <a:rPr lang="en-US" smtClean="0"/>
              <a:pPr/>
              <a:t>‹#›</a:t>
            </a:fld>
            <a:endParaRPr lang="en-US" dirty="0"/>
          </a:p>
        </p:txBody>
      </p:sp>
    </p:spTree>
    <p:extLst>
      <p:ext uri="{BB962C8B-B14F-4D97-AF65-F5344CB8AC3E}">
        <p14:creationId xmlns:p14="http://schemas.microsoft.com/office/powerpoint/2010/main" val="418135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xfrm>
            <a:off x="11582400" y="6613526"/>
            <a:ext cx="609600" cy="244475"/>
          </a:xfrm>
        </p:spPr>
        <p:txBody>
          <a:bodyPr/>
          <a:lstStyle>
            <a:lvl1pPr>
              <a:defRPr/>
            </a:lvl1pPr>
          </a:lstStyle>
          <a:p>
            <a:pPr>
              <a:defRPr/>
            </a:pPr>
            <a:endParaRPr lang="en-US" altLang="en-US" dirty="0"/>
          </a:p>
        </p:txBody>
      </p:sp>
    </p:spTree>
    <p:extLst>
      <p:ext uri="{BB962C8B-B14F-4D97-AF65-F5344CB8AC3E}">
        <p14:creationId xmlns:p14="http://schemas.microsoft.com/office/powerpoint/2010/main" val="339296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BC0427B4-51CD-4115-A83D-880A84E5B49E}" type="slidenum">
              <a:rPr lang="en-US" altLang="en-US"/>
              <a:pPr>
                <a:defRPr/>
              </a:pPr>
              <a:t>‹#›</a:t>
            </a:fld>
            <a:endParaRPr lang="en-US" altLang="en-US" dirty="0"/>
          </a:p>
        </p:txBody>
      </p:sp>
    </p:spTree>
    <p:extLst>
      <p:ext uri="{BB962C8B-B14F-4D97-AF65-F5344CB8AC3E}">
        <p14:creationId xmlns:p14="http://schemas.microsoft.com/office/powerpoint/2010/main" val="173516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56F6BB03-AFE9-4FBA-ADED-FBB2A04F3045}" type="slidenum">
              <a:rPr lang="en-US" altLang="en-US"/>
              <a:pPr>
                <a:defRPr/>
              </a:pPr>
              <a:t>‹#›</a:t>
            </a:fld>
            <a:endParaRPr lang="en-US" altLang="en-US" dirty="0"/>
          </a:p>
        </p:txBody>
      </p:sp>
    </p:spTree>
    <p:extLst>
      <p:ext uri="{BB962C8B-B14F-4D97-AF65-F5344CB8AC3E}">
        <p14:creationId xmlns:p14="http://schemas.microsoft.com/office/powerpoint/2010/main" val="47222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6B525A3E-57B4-4D1A-A758-DC7A23081B69}" type="slidenum">
              <a:rPr lang="en-US" altLang="en-US"/>
              <a:pPr>
                <a:defRPr/>
              </a:pPr>
              <a:t>‹#›</a:t>
            </a:fld>
            <a:endParaRPr lang="en-US" altLang="en-US" dirty="0"/>
          </a:p>
        </p:txBody>
      </p:sp>
    </p:spTree>
    <p:extLst>
      <p:ext uri="{BB962C8B-B14F-4D97-AF65-F5344CB8AC3E}">
        <p14:creationId xmlns:p14="http://schemas.microsoft.com/office/powerpoint/2010/main" val="293899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r>
              <a:rPr lang="en-US" altLang="en-US" dirty="0"/>
              <a:t> </a:t>
            </a:r>
          </a:p>
        </p:txBody>
      </p:sp>
    </p:spTree>
    <p:extLst>
      <p:ext uri="{BB962C8B-B14F-4D97-AF65-F5344CB8AC3E}">
        <p14:creationId xmlns:p14="http://schemas.microsoft.com/office/powerpoint/2010/main" val="257865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en-US" altLang="en-US" dirty="0"/>
              <a:t> </a:t>
            </a:r>
          </a:p>
        </p:txBody>
      </p:sp>
    </p:spTree>
    <p:extLst>
      <p:ext uri="{BB962C8B-B14F-4D97-AF65-F5344CB8AC3E}">
        <p14:creationId xmlns:p14="http://schemas.microsoft.com/office/powerpoint/2010/main" val="134615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E6A32E90-DED3-4D2B-99A2-435765FFEE64}" type="slidenum">
              <a:rPr lang="en-US" altLang="en-US"/>
              <a:pPr>
                <a:defRPr/>
              </a:pPr>
              <a:t>‹#›</a:t>
            </a:fld>
            <a:endParaRPr lang="en-US" altLang="en-US" dirty="0"/>
          </a:p>
        </p:txBody>
      </p:sp>
    </p:spTree>
    <p:extLst>
      <p:ext uri="{BB962C8B-B14F-4D97-AF65-F5344CB8AC3E}">
        <p14:creationId xmlns:p14="http://schemas.microsoft.com/office/powerpoint/2010/main" val="2908064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369E32B9-A7A3-4406-BF16-50A79EF68531}" type="slidenum">
              <a:rPr lang="en-US" altLang="en-US"/>
              <a:pPr>
                <a:defRPr/>
              </a:pPr>
              <a:t>‹#›</a:t>
            </a:fld>
            <a:endParaRPr lang="en-US" altLang="en-US" dirty="0"/>
          </a:p>
        </p:txBody>
      </p:sp>
    </p:spTree>
    <p:extLst>
      <p:ext uri="{BB962C8B-B14F-4D97-AF65-F5344CB8AC3E}">
        <p14:creationId xmlns:p14="http://schemas.microsoft.com/office/powerpoint/2010/main" val="361272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2532" name="Rectangle 4"/>
          <p:cNvSpPr>
            <a:spLocks noGrp="1" noChangeArrowheads="1"/>
          </p:cNvSpPr>
          <p:nvPr>
            <p:ph type="sldNum" sz="quarter" idx="4"/>
          </p:nvPr>
        </p:nvSpPr>
        <p:spPr bwMode="auto">
          <a:xfrm>
            <a:off x="11582400" y="6613526"/>
            <a:ext cx="609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chemeClr val="bg2"/>
                </a:solidFill>
                <a:latin typeface="Calibri" panose="020F0502020204030204" pitchFamily="34" charset="0"/>
              </a:defRPr>
            </a:lvl1pPr>
          </a:lstStyle>
          <a:p>
            <a:pPr>
              <a:defRPr/>
            </a:pPr>
            <a:r>
              <a:rPr lang="en-US" altLang="en-US" dirty="0"/>
              <a:t> </a:t>
            </a:r>
          </a:p>
        </p:txBody>
      </p:sp>
      <p:pic>
        <p:nvPicPr>
          <p:cNvPr id="1029" name="Picture 1"/>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8318" y="6464301"/>
            <a:ext cx="1174749"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1" r:id="rId1"/>
    <p:sldLayoutId id="2147483903"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74" r:id="rId13"/>
    <p:sldLayoutId id="2147483982" r:id="rId14"/>
    <p:sldLayoutId id="2147483988" r:id="rId15"/>
    <p:sldLayoutId id="2147483991" r:id="rId16"/>
  </p:sldLayoutIdLst>
  <p:hf sldNum="0" hdr="0" ftr="0" dt="0"/>
  <p:txStyles>
    <p:titleStyle>
      <a:lvl1pPr algn="ctr" rtl="0" eaLnBrk="0" fontAlgn="base" hangingPunct="0">
        <a:spcBef>
          <a:spcPct val="0"/>
        </a:spcBef>
        <a:spcAft>
          <a:spcPct val="0"/>
        </a:spcAft>
        <a:defRPr sz="3600" b="1" u="sng">
          <a:solidFill>
            <a:schemeClr val="tx2"/>
          </a:solidFill>
          <a:latin typeface="Calibri"/>
          <a:ea typeface="ＭＳ Ｐゴシック" charset="0"/>
          <a:cs typeface="Calibri"/>
        </a:defRPr>
      </a:lvl1pPr>
      <a:lvl2pPr algn="ctr" rtl="0" eaLnBrk="0" fontAlgn="base" hangingPunct="0">
        <a:spcBef>
          <a:spcPct val="0"/>
        </a:spcBef>
        <a:spcAft>
          <a:spcPct val="0"/>
        </a:spcAft>
        <a:defRPr sz="3600" b="1" u="sng">
          <a:solidFill>
            <a:schemeClr val="tx2"/>
          </a:solidFill>
          <a:latin typeface="Arial" charset="0"/>
          <a:ea typeface="ＭＳ Ｐゴシック" charset="0"/>
        </a:defRPr>
      </a:lvl2pPr>
      <a:lvl3pPr algn="ctr" rtl="0" eaLnBrk="0" fontAlgn="base" hangingPunct="0">
        <a:spcBef>
          <a:spcPct val="0"/>
        </a:spcBef>
        <a:spcAft>
          <a:spcPct val="0"/>
        </a:spcAft>
        <a:defRPr sz="3600" b="1" u="sng">
          <a:solidFill>
            <a:schemeClr val="tx2"/>
          </a:solidFill>
          <a:latin typeface="Arial" charset="0"/>
          <a:ea typeface="ＭＳ Ｐゴシック" charset="0"/>
        </a:defRPr>
      </a:lvl3pPr>
      <a:lvl4pPr algn="ctr" rtl="0" eaLnBrk="0" fontAlgn="base" hangingPunct="0">
        <a:spcBef>
          <a:spcPct val="0"/>
        </a:spcBef>
        <a:spcAft>
          <a:spcPct val="0"/>
        </a:spcAft>
        <a:defRPr sz="3600" b="1" u="sng">
          <a:solidFill>
            <a:schemeClr val="tx2"/>
          </a:solidFill>
          <a:latin typeface="Arial" charset="0"/>
          <a:ea typeface="ＭＳ Ｐゴシック" charset="0"/>
        </a:defRPr>
      </a:lvl4pPr>
      <a:lvl5pPr algn="ctr" rtl="0" eaLnBrk="0" fontAlgn="base" hangingPunct="0">
        <a:spcBef>
          <a:spcPct val="0"/>
        </a:spcBef>
        <a:spcAft>
          <a:spcPct val="0"/>
        </a:spcAft>
        <a:defRPr sz="3600" b="1" u="sng">
          <a:solidFill>
            <a:schemeClr val="tx2"/>
          </a:solidFill>
          <a:latin typeface="Arial" charset="0"/>
          <a:ea typeface="ＭＳ Ｐゴシック" charset="0"/>
        </a:defRPr>
      </a:lvl5pPr>
      <a:lvl6pPr marL="457200" algn="ctr" rtl="0" fontAlgn="base">
        <a:spcBef>
          <a:spcPct val="0"/>
        </a:spcBef>
        <a:spcAft>
          <a:spcPct val="0"/>
        </a:spcAft>
        <a:defRPr sz="3600" b="1" u="sng">
          <a:solidFill>
            <a:schemeClr val="tx2"/>
          </a:solidFill>
          <a:latin typeface="Arial" charset="0"/>
        </a:defRPr>
      </a:lvl6pPr>
      <a:lvl7pPr marL="914400" algn="ctr" rtl="0" fontAlgn="base">
        <a:spcBef>
          <a:spcPct val="0"/>
        </a:spcBef>
        <a:spcAft>
          <a:spcPct val="0"/>
        </a:spcAft>
        <a:defRPr sz="3600" b="1" u="sng">
          <a:solidFill>
            <a:schemeClr val="tx2"/>
          </a:solidFill>
          <a:latin typeface="Arial" charset="0"/>
        </a:defRPr>
      </a:lvl7pPr>
      <a:lvl8pPr marL="1371600" algn="ctr" rtl="0" fontAlgn="base">
        <a:spcBef>
          <a:spcPct val="0"/>
        </a:spcBef>
        <a:spcAft>
          <a:spcPct val="0"/>
        </a:spcAft>
        <a:defRPr sz="3600" b="1" u="sng">
          <a:solidFill>
            <a:schemeClr val="tx2"/>
          </a:solidFill>
          <a:latin typeface="Arial" charset="0"/>
        </a:defRPr>
      </a:lvl8pPr>
      <a:lvl9pPr marL="1828800" algn="ctr" rtl="0" fontAlgn="base">
        <a:spcBef>
          <a:spcPct val="0"/>
        </a:spcBef>
        <a:spcAft>
          <a:spcPct val="0"/>
        </a:spcAft>
        <a:defRPr sz="3600" b="1"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0" i="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har char="–"/>
        <a:defRPr sz="2800" b="0" i="0">
          <a:solidFill>
            <a:schemeClr val="tx1"/>
          </a:solidFill>
          <a:latin typeface="Calibri"/>
          <a:ea typeface="ＭＳ Ｐゴシック" charset="0"/>
          <a:cs typeface="Calibri"/>
        </a:defRPr>
      </a:lvl2pPr>
      <a:lvl3pPr marL="1143000" indent="-228600" algn="l" rtl="0" eaLnBrk="0" fontAlgn="base" hangingPunct="0">
        <a:spcBef>
          <a:spcPct val="20000"/>
        </a:spcBef>
        <a:spcAft>
          <a:spcPct val="0"/>
        </a:spcAft>
        <a:buChar char="•"/>
        <a:defRPr sz="2400" b="0" i="0">
          <a:solidFill>
            <a:schemeClr val="tx1"/>
          </a:solidFill>
          <a:latin typeface="Calibri"/>
          <a:ea typeface="ＭＳ Ｐゴシック" charset="0"/>
          <a:cs typeface="Calibri"/>
        </a:defRPr>
      </a:lvl3pPr>
      <a:lvl4pPr marL="1600200" indent="-228600" algn="l" rtl="0" eaLnBrk="0" fontAlgn="base" hangingPunct="0">
        <a:spcBef>
          <a:spcPct val="20000"/>
        </a:spcBef>
        <a:spcAft>
          <a:spcPct val="0"/>
        </a:spcAft>
        <a:buChar char="–"/>
        <a:defRPr sz="2000" b="0" i="0">
          <a:solidFill>
            <a:schemeClr val="tx1"/>
          </a:solidFill>
          <a:latin typeface="Calibri"/>
          <a:ea typeface="ＭＳ Ｐゴシック" charset="0"/>
          <a:cs typeface="Calibri"/>
        </a:defRPr>
      </a:lvl4pPr>
      <a:lvl5pPr marL="2057400" indent="-228600" algn="l" rtl="0" eaLnBrk="0" fontAlgn="base" hangingPunct="0">
        <a:spcBef>
          <a:spcPct val="20000"/>
        </a:spcBef>
        <a:spcAft>
          <a:spcPct val="0"/>
        </a:spcAft>
        <a:buChar char="»"/>
        <a:defRPr sz="2000" b="0" i="0">
          <a:solidFill>
            <a:schemeClr val="tx1"/>
          </a:solidFill>
          <a:latin typeface="Calibri"/>
          <a:ea typeface="ＭＳ Ｐゴシック" charset="0"/>
          <a:cs typeface="Calibri"/>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nebula.wsimg.com/7dbf7cc1d370687b3c2d383a2359f553?AccessKeyId=8A1E1C5CE54C0A798602&amp;disposition=0&amp;alloworigin=1" TargetMode="External"/><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nebula.wsimg.com/7ce87462ec0a58656dca1be7e6e31930?AccessKeyId=8A1E1C5CE54C0A798602&amp;disposition=0&amp;alloworigin=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nebula.wsimg.com/86a5986bc699a7927cbc4837658dc176?AccessKeyId=8A1E1C5CE54C0A798602&amp;disposition=0&amp;alloworigin=1"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industry.nrca.net/eWeb/DynamicPage.aspx?webcode=NRCAStorePrdDetails&amp;site=nrca&amp;es3_key=fafe1fcc-e7ce-4ef3-8395-742e3d7fcce8&amp;prd_key=9E6DFA22-7FF9-4387-B511-046FE881BBCF"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5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nebula.wsimg.com/1c2b97fd0ccc2f96198d7a51ea27b315?AccessKeyId=8A1E1C5CE54C0A798602&amp;disposition=0&amp;alloworigin=1" TargetMode="External"/><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media.iccsafe.org/docs/ICC-NBIS-Future-Of-Code-Officials.pdf" TargetMode="External"/><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hyperlink" Target="http://www.nrca.net/Technical/Search/Library/NR3T9XI3kQ4=" TargetMode="External"/><Relationship Id="rId4" Type="http://schemas.openxmlformats.org/officeDocument/2006/relationships/hyperlink" Target="http://www.nrca.net/Technical/Search/Library/aHje9R9TpGk="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iccsafe.org/Membership/Pages/join.asp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1524000" y="1711325"/>
            <a:ext cx="9144000" cy="4984750"/>
          </a:xfrm>
        </p:spPr>
        <p:txBody>
          <a:bodyPr/>
          <a:lstStyle/>
          <a:p>
            <a:pPr eaLnBrk="1" hangingPunct="1">
              <a:tabLst>
                <a:tab pos="6459538" algn="l"/>
              </a:tabLst>
            </a:pPr>
            <a:r>
              <a:rPr lang="en-US" altLang="en-US" sz="2400" u="none" dirty="0">
                <a:latin typeface="Calibri" panose="020F0502020204030204" pitchFamily="34" charset="0"/>
                <a:ea typeface="ＭＳ Ｐゴシック" panose="020B0600070205080204" pitchFamily="34" charset="-128"/>
              </a:rPr>
              <a:t>Low Slope Roofing Systems </a:t>
            </a:r>
            <a:br>
              <a:rPr lang="en-US" altLang="en-US" sz="2400" u="none" dirty="0">
                <a:latin typeface="Calibri" panose="020F0502020204030204" pitchFamily="34" charset="0"/>
                <a:ea typeface="ＭＳ Ｐゴシック" panose="020B0600070205080204" pitchFamily="34" charset="-128"/>
              </a:rPr>
            </a:br>
            <a:r>
              <a:rPr lang="en-US" altLang="en-US" sz="2400" u="none" dirty="0">
                <a:latin typeface="Calibri" panose="020F0502020204030204" pitchFamily="34" charset="0"/>
                <a:ea typeface="ＭＳ Ｐゴシック" panose="020B0600070205080204" pitchFamily="34" charset="-128"/>
              </a:rPr>
              <a:t> The University of Wisconsin Madison</a:t>
            </a:r>
            <a:br>
              <a:rPr lang="en-US" altLang="en-US" sz="2400" u="none" dirty="0">
                <a:ea typeface="ＭＳ Ｐゴシック" panose="020B0600070205080204" pitchFamily="34" charset="-128"/>
              </a:rPr>
            </a:br>
            <a:r>
              <a:rPr lang="en-US" altLang="en-US" sz="2000" b="0" u="none" dirty="0">
                <a:latin typeface="Calibri" panose="020F0502020204030204" pitchFamily="34" charset="0"/>
                <a:ea typeface="ＭＳ Ｐゴシック" panose="020B0600070205080204" pitchFamily="34" charset="-128"/>
              </a:rPr>
              <a:t>Madison, Wisconsin – November 30-December 1, 2021</a:t>
            </a:r>
            <a:br>
              <a:rPr lang="en-US" altLang="en-US" sz="2000" u="none" dirty="0">
                <a:latin typeface="Calibri" panose="020F0502020204030204" pitchFamily="34" charset="0"/>
                <a:ea typeface="ＭＳ Ｐゴシック" panose="020B0600070205080204" pitchFamily="34" charset="-128"/>
              </a:rPr>
            </a:br>
            <a:br>
              <a:rPr lang="en-US" altLang="en-US" sz="2800" dirty="0">
                <a:ea typeface="ＭＳ Ｐゴシック" panose="020B0600070205080204" pitchFamily="34" charset="-128"/>
              </a:rPr>
            </a:br>
            <a:r>
              <a:rPr lang="en-US" altLang="en-US" sz="4000" i="1" dirty="0">
                <a:latin typeface="Calibri" panose="020F0502020204030204" pitchFamily="34" charset="0"/>
                <a:ea typeface="ＭＳ Ｐゴシック" panose="020B0600070205080204" pitchFamily="34" charset="-128"/>
              </a:rPr>
              <a:t>Codes and standards</a:t>
            </a:r>
            <a:br>
              <a:rPr lang="en-US" altLang="en-US" sz="4000" i="1" dirty="0">
                <a:latin typeface="Calibri" panose="020F0502020204030204" pitchFamily="34" charset="0"/>
                <a:ea typeface="ＭＳ Ｐゴシック" panose="020B0600070205080204" pitchFamily="34" charset="-128"/>
              </a:rPr>
            </a:br>
            <a:br>
              <a:rPr lang="en-US" altLang="en-US" sz="2800" dirty="0">
                <a:ea typeface="ＭＳ Ｐゴシック" panose="020B0600070205080204" pitchFamily="34" charset="-128"/>
              </a:rPr>
            </a:br>
            <a:r>
              <a:rPr lang="en-US" altLang="en-US" sz="2000" b="0" u="none" dirty="0">
                <a:latin typeface="Calibri" panose="020F0502020204030204" pitchFamily="34" charset="0"/>
                <a:ea typeface="ＭＳ Ｐゴシック" panose="020B0600070205080204" pitchFamily="34" charset="-128"/>
              </a:rPr>
              <a:t>presented by</a:t>
            </a:r>
            <a:br>
              <a:rPr lang="en-US" altLang="en-US" sz="1200" u="none" dirty="0">
                <a:ea typeface="ＭＳ Ｐゴシック" panose="020B0600070205080204" pitchFamily="34" charset="-128"/>
              </a:rPr>
            </a:br>
            <a:br>
              <a:rPr lang="en-US" altLang="en-US" sz="2800" u="none" dirty="0">
                <a:ea typeface="ＭＳ Ｐゴシック" panose="020B0600070205080204" pitchFamily="34" charset="-128"/>
              </a:rPr>
            </a:br>
            <a:r>
              <a:rPr lang="en-US" altLang="en-US" sz="2400" u="none" dirty="0">
                <a:latin typeface="Calibri" panose="020F0502020204030204" pitchFamily="34" charset="0"/>
                <a:ea typeface="ＭＳ Ｐゴシック" panose="020B0600070205080204" pitchFamily="34" charset="-128"/>
              </a:rPr>
              <a:t>Mark S. Graham</a:t>
            </a:r>
            <a:br>
              <a:rPr lang="en-US" altLang="en-US" sz="2400" u="none" dirty="0">
                <a:latin typeface="Calibri" panose="020F0502020204030204" pitchFamily="34" charset="0"/>
                <a:ea typeface="ＭＳ Ｐゴシック" panose="020B0600070205080204" pitchFamily="34" charset="-128"/>
              </a:rPr>
            </a:br>
            <a:r>
              <a:rPr lang="en-US" altLang="en-US" sz="2000" b="0" u="none" dirty="0">
                <a:latin typeface="Calibri" panose="020F0502020204030204" pitchFamily="34" charset="0"/>
                <a:ea typeface="ＭＳ Ｐゴシック" panose="020B0600070205080204" pitchFamily="34" charset="-128"/>
              </a:rPr>
              <a:t>Vice President, Technical Services</a:t>
            </a:r>
            <a:br>
              <a:rPr lang="en-US" altLang="en-US" sz="2000" b="0" u="none" dirty="0">
                <a:latin typeface="Calibri" panose="020F0502020204030204" pitchFamily="34" charset="0"/>
                <a:ea typeface="ＭＳ Ｐゴシック" panose="020B0600070205080204" pitchFamily="34" charset="-128"/>
              </a:rPr>
            </a:br>
            <a:r>
              <a:rPr lang="en-US" altLang="en-US" sz="2000" b="0" u="none" dirty="0">
                <a:latin typeface="Calibri" panose="020F0502020204030204" pitchFamily="34" charset="0"/>
                <a:ea typeface="ＭＳ Ｐゴシック" panose="020B0600070205080204" pitchFamily="34" charset="-128"/>
              </a:rPr>
              <a:t>National Roofing Contractors Association</a:t>
            </a:r>
            <a:br>
              <a:rPr lang="en-US" altLang="en-US" sz="2000" b="0" u="none" dirty="0">
                <a:latin typeface="Calibri" panose="020F0502020204030204" pitchFamily="34" charset="0"/>
                <a:ea typeface="ＭＳ Ｐゴシック" panose="020B0600070205080204" pitchFamily="34" charset="-128"/>
              </a:rPr>
            </a:br>
            <a:r>
              <a:rPr lang="en-US" altLang="en-US" sz="2000" b="0" u="none" dirty="0">
                <a:latin typeface="Calibri" panose="020F0502020204030204" pitchFamily="34" charset="0"/>
                <a:ea typeface="ＭＳ Ｐゴシック" panose="020B0600070205080204" pitchFamily="34" charset="-128"/>
              </a:rPr>
              <a:t>Rosemont, Illinois</a:t>
            </a:r>
          </a:p>
        </p:txBody>
      </p:sp>
      <p:sp>
        <p:nvSpPr>
          <p:cNvPr id="5123" name="Rectangle 3"/>
          <p:cNvSpPr>
            <a:spLocks noGrp="1" noChangeArrowheads="1"/>
          </p:cNvSpPr>
          <p:nvPr>
            <p:ph type="subTitle" idx="4294967295"/>
          </p:nvPr>
        </p:nvSpPr>
        <p:spPr>
          <a:xfrm>
            <a:off x="1524000" y="0"/>
            <a:ext cx="9144000" cy="685800"/>
          </a:xfrm>
        </p:spPr>
        <p:txBody>
          <a:bodyPr/>
          <a:lstStyle/>
          <a:p>
            <a:pPr marL="0" indent="0" algn="ctr" eaLnBrk="1" hangingPunct="1">
              <a:buNone/>
            </a:pPr>
            <a:r>
              <a:rPr lang="en-US" altLang="en-US" sz="3600" b="1" dirty="0">
                <a:ea typeface="ＭＳ Ｐゴシック" panose="020B0600070205080204" pitchFamily="34" charset="-128"/>
              </a:rPr>
              <a:t> </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4" y="180975"/>
            <a:ext cx="3900487"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B4572C-DE48-476D-B7C6-BB723E0D17C9}"/>
              </a:ext>
            </a:extLst>
          </p:cNvPr>
          <p:cNvPicPr>
            <a:picLocks noChangeAspect="1"/>
          </p:cNvPicPr>
          <p:nvPr/>
        </p:nvPicPr>
        <p:blipFill>
          <a:blip r:embed="rId2"/>
          <a:stretch>
            <a:fillRect/>
          </a:stretch>
        </p:blipFill>
        <p:spPr>
          <a:xfrm>
            <a:off x="1524000" y="1445217"/>
            <a:ext cx="9144000" cy="3967566"/>
          </a:xfrm>
          <a:prstGeom prst="rect">
            <a:avLst/>
          </a:prstGeom>
        </p:spPr>
      </p:pic>
    </p:spTree>
    <p:extLst>
      <p:ext uri="{BB962C8B-B14F-4D97-AF65-F5344CB8AC3E}">
        <p14:creationId xmlns:p14="http://schemas.microsoft.com/office/powerpoint/2010/main" val="1535652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788" y="241300"/>
            <a:ext cx="8229600" cy="1143000"/>
          </a:xfrm>
        </p:spPr>
        <p:txBody>
          <a:bodyPr>
            <a:normAutofit/>
          </a:bodyPr>
          <a:lstStyle/>
          <a:p>
            <a:r>
              <a:rPr lang="en-US" dirty="0"/>
              <a:t>Some background</a:t>
            </a:r>
            <a:br>
              <a:rPr lang="en-US" sz="1800" b="0" u="none" dirty="0"/>
            </a:br>
            <a:r>
              <a:rPr lang="en-US" sz="1800" b="0" u="none" dirty="0"/>
              <a:t>Current code concept</a:t>
            </a:r>
            <a:endParaRPr lang="en-US" dirty="0"/>
          </a:p>
        </p:txBody>
      </p:sp>
      <p:sp>
        <p:nvSpPr>
          <p:cNvPr id="3" name="Content Placeholder 2"/>
          <p:cNvSpPr>
            <a:spLocks noGrp="1"/>
          </p:cNvSpPr>
          <p:nvPr>
            <p:ph idx="1"/>
          </p:nvPr>
        </p:nvSpPr>
        <p:spPr>
          <a:xfrm>
            <a:off x="2057400" y="1219200"/>
            <a:ext cx="8229600" cy="5181600"/>
          </a:xfrm>
        </p:spPr>
        <p:txBody>
          <a:bodyPr>
            <a:normAutofit/>
          </a:bodyPr>
          <a:lstStyle/>
          <a:p>
            <a:r>
              <a:rPr lang="en-US" sz="2800" dirty="0"/>
              <a:t>The I-codes are “model codes” developed by the International Code Council (ICC)</a:t>
            </a:r>
          </a:p>
          <a:p>
            <a:r>
              <a:rPr lang="en-US" sz="2800" dirty="0"/>
              <a:t>Model codes serve as the technical basis for state or local code adoption</a:t>
            </a:r>
          </a:p>
          <a:p>
            <a:r>
              <a:rPr lang="en-US" sz="2800" dirty="0"/>
              <a:t>The code provides the minimum legal requirements for building construction…and operation</a:t>
            </a:r>
          </a:p>
          <a:p>
            <a:r>
              <a:rPr lang="en-US" sz="2800" dirty="0"/>
              <a:t>The code is enforced by the “authority having jurisdiction” (AHJ)</a:t>
            </a:r>
          </a:p>
          <a:p>
            <a:r>
              <a:rPr lang="en-US" sz="2800" dirty="0"/>
              <a:t>The code can also provide a basis for construction claims-related litigation</a:t>
            </a:r>
          </a:p>
        </p:txBody>
      </p:sp>
    </p:spTree>
    <p:extLst>
      <p:ext uri="{BB962C8B-B14F-4D97-AF65-F5344CB8AC3E}">
        <p14:creationId xmlns:p14="http://schemas.microsoft.com/office/powerpoint/2010/main" val="214379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732728" y="2124398"/>
            <a:ext cx="8229600" cy="1143000"/>
          </a:xfrm>
        </p:spPr>
        <p:txBody>
          <a:bodyPr>
            <a:normAutofit/>
          </a:bodyPr>
          <a:lstStyle/>
          <a:p>
            <a:r>
              <a:rPr lang="en-US" dirty="0"/>
              <a:t>Code enforcement</a:t>
            </a:r>
          </a:p>
        </p:txBody>
      </p:sp>
      <p:sp>
        <p:nvSpPr>
          <p:cNvPr id="3" name="Content Placeholder 2"/>
          <p:cNvSpPr>
            <a:spLocks noGrp="1"/>
          </p:cNvSpPr>
          <p:nvPr>
            <p:ph idx="1"/>
          </p:nvPr>
        </p:nvSpPr>
        <p:spPr>
          <a:xfrm>
            <a:off x="3833587" y="3135983"/>
            <a:ext cx="4191000" cy="1219200"/>
          </a:xfrm>
        </p:spPr>
        <p:txBody>
          <a:bodyPr>
            <a:normAutofit fontScale="92500"/>
          </a:bodyPr>
          <a:lstStyle/>
          <a:p>
            <a:r>
              <a:rPr lang="en-US" dirty="0"/>
              <a:t>Code official</a:t>
            </a:r>
          </a:p>
          <a:p>
            <a:r>
              <a:rPr lang="en-US" dirty="0"/>
              <a:t>Construction litigation</a:t>
            </a:r>
          </a:p>
        </p:txBody>
      </p:sp>
      <p:pic>
        <p:nvPicPr>
          <p:cNvPr id="4" name="Picture 3"/>
          <p:cNvPicPr>
            <a:picLocks noChangeAspect="1"/>
          </p:cNvPicPr>
          <p:nvPr/>
        </p:nvPicPr>
        <p:blipFill>
          <a:blip r:embed="rId2"/>
          <a:stretch>
            <a:fillRect/>
          </a:stretch>
        </p:blipFill>
        <p:spPr>
          <a:xfrm>
            <a:off x="1633950" y="1321793"/>
            <a:ext cx="2281207" cy="4198541"/>
          </a:xfrm>
          <a:prstGeom prst="rect">
            <a:avLst/>
          </a:prstGeom>
        </p:spPr>
      </p:pic>
      <p:pic>
        <p:nvPicPr>
          <p:cNvPr id="6" name="Picture 5"/>
          <p:cNvPicPr>
            <a:picLocks noChangeAspect="1"/>
          </p:cNvPicPr>
          <p:nvPr/>
        </p:nvPicPr>
        <p:blipFill>
          <a:blip r:embed="rId3"/>
          <a:stretch>
            <a:fillRect/>
          </a:stretch>
        </p:blipFill>
        <p:spPr>
          <a:xfrm>
            <a:off x="7979935" y="2088918"/>
            <a:ext cx="2596038" cy="3444076"/>
          </a:xfrm>
          <a:prstGeom prst="rect">
            <a:avLst/>
          </a:prstGeom>
        </p:spPr>
      </p:pic>
    </p:spTree>
    <p:extLst>
      <p:ext uri="{BB962C8B-B14F-4D97-AF65-F5344CB8AC3E}">
        <p14:creationId xmlns:p14="http://schemas.microsoft.com/office/powerpoint/2010/main" val="124176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2641600" y="1447800"/>
            <a:ext cx="6908800" cy="1143000"/>
          </a:xfrm>
        </p:spPr>
        <p:txBody>
          <a:bodyPr>
            <a:normAutofit/>
          </a:bodyPr>
          <a:lstStyle/>
          <a:p>
            <a:r>
              <a:rPr lang="en-US" dirty="0"/>
              <a:t>Legal considerations</a:t>
            </a:r>
          </a:p>
        </p:txBody>
      </p:sp>
      <p:sp>
        <p:nvSpPr>
          <p:cNvPr id="428035" name="Rectangle 3"/>
          <p:cNvSpPr>
            <a:spLocks noGrp="1" noChangeArrowheads="1"/>
          </p:cNvSpPr>
          <p:nvPr>
            <p:ph type="body" idx="1"/>
          </p:nvPr>
        </p:nvSpPr>
        <p:spPr>
          <a:xfrm>
            <a:off x="1524000" y="2476500"/>
            <a:ext cx="8782050" cy="1905000"/>
          </a:xfrm>
        </p:spPr>
        <p:txBody>
          <a:bodyPr>
            <a:noAutofit/>
          </a:bodyPr>
          <a:lstStyle/>
          <a:p>
            <a:pPr algn="ctr">
              <a:buFontTx/>
              <a:buNone/>
            </a:pPr>
            <a:r>
              <a:rPr lang="en-US" dirty="0"/>
              <a:t>“In most states, a building code violation is considered to be evidence of negligence.  In some situations, a building code violation may be considered </a:t>
            </a:r>
            <a:r>
              <a:rPr lang="en-US" i="1" dirty="0"/>
              <a:t>negligence per se…”</a:t>
            </a:r>
            <a:r>
              <a:rPr lang="en-US" b="1" i="1" dirty="0"/>
              <a:t>	</a:t>
            </a:r>
          </a:p>
          <a:p>
            <a:pPr>
              <a:lnSpc>
                <a:spcPct val="50000"/>
              </a:lnSpc>
              <a:buFontTx/>
              <a:buNone/>
            </a:pPr>
            <a:r>
              <a:rPr lang="en-US" b="1" i="1" dirty="0"/>
              <a:t>					</a:t>
            </a:r>
            <a:endParaRPr lang="en-US" dirty="0"/>
          </a:p>
        </p:txBody>
      </p:sp>
      <p:sp>
        <p:nvSpPr>
          <p:cNvPr id="5" name="TextBox 4"/>
          <p:cNvSpPr txBox="1"/>
          <p:nvPr/>
        </p:nvSpPr>
        <p:spPr>
          <a:xfrm>
            <a:off x="6096000" y="4495800"/>
            <a:ext cx="4343400" cy="707886"/>
          </a:xfrm>
          <a:prstGeom prst="rect">
            <a:avLst/>
          </a:prstGeom>
          <a:noFill/>
        </p:spPr>
        <p:txBody>
          <a:bodyPr wrap="square" rtlCol="0">
            <a:spAutoFit/>
          </a:bodyPr>
          <a:lstStyle/>
          <a:p>
            <a:r>
              <a:rPr lang="en-US" sz="2000" dirty="0"/>
              <a:t>--Stephen M. Phillips</a:t>
            </a:r>
          </a:p>
          <a:p>
            <a:r>
              <a:rPr lang="en-US" sz="2000" dirty="0"/>
              <a:t>  </a:t>
            </a:r>
            <a:r>
              <a:rPr lang="en-US" sz="2000" dirty="0" err="1"/>
              <a:t>Hendrick</a:t>
            </a:r>
            <a:r>
              <a:rPr lang="en-US" sz="2000" dirty="0"/>
              <a:t>, Phillips, </a:t>
            </a:r>
            <a:r>
              <a:rPr lang="en-US" sz="2000" dirty="0" err="1"/>
              <a:t>Salzman</a:t>
            </a:r>
            <a:r>
              <a:rPr lang="en-US" sz="2000" dirty="0"/>
              <a:t> &amp; </a:t>
            </a:r>
            <a:r>
              <a:rPr lang="en-US" sz="2000" dirty="0" err="1"/>
              <a:t>Flatt</a:t>
            </a:r>
            <a:endParaRPr lang="en-US" sz="2000" dirty="0"/>
          </a:p>
        </p:txBody>
      </p:sp>
    </p:spTree>
    <p:extLst>
      <p:ext uri="{BB962C8B-B14F-4D97-AF65-F5344CB8AC3E}">
        <p14:creationId xmlns:p14="http://schemas.microsoft.com/office/powerpoint/2010/main" val="2810958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2057400"/>
            <a:ext cx="8229600" cy="1143000"/>
          </a:xfrm>
        </p:spPr>
        <p:txBody>
          <a:bodyPr>
            <a:normAutofit/>
          </a:bodyPr>
          <a:lstStyle/>
          <a:p>
            <a:r>
              <a:rPr lang="en-US" dirty="0"/>
              <a:t>Who is responsible?</a:t>
            </a:r>
          </a:p>
        </p:txBody>
      </p:sp>
      <p:sp>
        <p:nvSpPr>
          <p:cNvPr id="3" name="Content Placeholder 2"/>
          <p:cNvSpPr>
            <a:spLocks noGrp="1"/>
          </p:cNvSpPr>
          <p:nvPr>
            <p:ph idx="1"/>
          </p:nvPr>
        </p:nvSpPr>
        <p:spPr>
          <a:xfrm>
            <a:off x="3505200" y="3048000"/>
            <a:ext cx="5181600" cy="1219200"/>
          </a:xfrm>
        </p:spPr>
        <p:txBody>
          <a:bodyPr/>
          <a:lstStyle/>
          <a:p>
            <a:r>
              <a:rPr lang="en-US" dirty="0"/>
              <a:t>The building owner</a:t>
            </a:r>
          </a:p>
          <a:p>
            <a:r>
              <a:rPr lang="en-US" dirty="0"/>
              <a:t>And, everyone else involved</a:t>
            </a:r>
          </a:p>
        </p:txBody>
      </p:sp>
    </p:spTree>
    <p:extLst>
      <p:ext uri="{BB962C8B-B14F-4D97-AF65-F5344CB8AC3E}">
        <p14:creationId xmlns:p14="http://schemas.microsoft.com/office/powerpoint/2010/main" val="986140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1143000"/>
          </a:xfrm>
        </p:spPr>
        <p:txBody>
          <a:bodyPr>
            <a:normAutofit/>
          </a:bodyPr>
          <a:lstStyle/>
          <a:p>
            <a:r>
              <a:rPr lang="en-US" dirty="0"/>
              <a:t>AIA General Conditions</a:t>
            </a:r>
            <a:br>
              <a:rPr lang="en-US" sz="2000" b="0" u="none" dirty="0"/>
            </a:br>
            <a:r>
              <a:rPr lang="en-US" sz="2000" b="0" u="none" dirty="0"/>
              <a:t>AIA A201 – General Conditions of The Contract for Construction</a:t>
            </a:r>
            <a:endParaRPr lang="en-US" dirty="0"/>
          </a:p>
        </p:txBody>
      </p:sp>
      <p:sp>
        <p:nvSpPr>
          <p:cNvPr id="4" name="Content Placeholder 3"/>
          <p:cNvSpPr>
            <a:spLocks noGrp="1"/>
          </p:cNvSpPr>
          <p:nvPr>
            <p:ph idx="1"/>
          </p:nvPr>
        </p:nvSpPr>
        <p:spPr>
          <a:xfrm>
            <a:off x="1981200" y="2209800"/>
            <a:ext cx="8229600" cy="3124200"/>
          </a:xfrm>
        </p:spPr>
        <p:txBody>
          <a:bodyPr>
            <a:normAutofit/>
          </a:bodyPr>
          <a:lstStyle/>
          <a:p>
            <a:pPr>
              <a:buNone/>
            </a:pPr>
            <a:r>
              <a:rPr lang="en-US" sz="2400" b="1" dirty="0"/>
              <a:t>Article 3  Contractor</a:t>
            </a:r>
          </a:p>
          <a:p>
            <a:pPr marL="0" indent="0">
              <a:buNone/>
            </a:pPr>
            <a:r>
              <a:rPr lang="en-US" sz="2400" b="1" dirty="0"/>
              <a:t>3.2.3</a:t>
            </a:r>
            <a:r>
              <a:rPr lang="en-US" sz="2400" dirty="0"/>
              <a:t> </a:t>
            </a:r>
            <a:r>
              <a:rPr lang="en-US" sz="2400" u="sng" dirty="0"/>
              <a:t>The Contractor is not required to ascertain that the Contract Documents are in accordance with applicable</a:t>
            </a:r>
            <a:r>
              <a:rPr lang="en-US" sz="2400" dirty="0"/>
              <a:t> laws, statues, ordinances, </a:t>
            </a:r>
            <a:r>
              <a:rPr lang="en-US" sz="2400" u="sng" dirty="0"/>
              <a:t>codes</a:t>
            </a:r>
            <a:r>
              <a:rPr lang="en-US" sz="2400" dirty="0"/>
              <a:t>, rules and regulations, or lawful orders of public authorities, but the Contractor shall promptly report to the Architect any nonconformity discovered by and made known to the Contractor as a request for information in such a form as the Architect may require.</a:t>
            </a:r>
            <a:endParaRPr lang="en-US" sz="2400" b="1" dirty="0"/>
          </a:p>
        </p:txBody>
      </p:sp>
      <p:sp>
        <p:nvSpPr>
          <p:cNvPr id="5" name="TextBox 4"/>
          <p:cNvSpPr txBox="1"/>
          <p:nvPr/>
        </p:nvSpPr>
        <p:spPr>
          <a:xfrm>
            <a:off x="1676400" y="6462490"/>
            <a:ext cx="312906" cy="646331"/>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419973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1143000"/>
          </a:xfrm>
        </p:spPr>
        <p:txBody>
          <a:bodyPr>
            <a:normAutofit/>
          </a:bodyPr>
          <a:lstStyle/>
          <a:p>
            <a:r>
              <a:rPr lang="en-US" dirty="0"/>
              <a:t>AIA General Conditions</a:t>
            </a:r>
            <a:br>
              <a:rPr lang="en-US" sz="2000" b="0" u="none" dirty="0"/>
            </a:br>
            <a:r>
              <a:rPr lang="en-US" sz="2000" b="0" u="none" dirty="0"/>
              <a:t>AIA A201 – General Conditions of The Contract for Construction</a:t>
            </a:r>
            <a:endParaRPr lang="en-US" dirty="0"/>
          </a:p>
        </p:txBody>
      </p:sp>
      <p:sp>
        <p:nvSpPr>
          <p:cNvPr id="4" name="Content Placeholder 3"/>
          <p:cNvSpPr>
            <a:spLocks noGrp="1"/>
          </p:cNvSpPr>
          <p:nvPr>
            <p:ph idx="1"/>
          </p:nvPr>
        </p:nvSpPr>
        <p:spPr>
          <a:xfrm>
            <a:off x="1981200" y="2209800"/>
            <a:ext cx="8229600" cy="3124200"/>
          </a:xfrm>
        </p:spPr>
        <p:txBody>
          <a:bodyPr>
            <a:normAutofit/>
          </a:bodyPr>
          <a:lstStyle/>
          <a:p>
            <a:pPr>
              <a:buNone/>
            </a:pPr>
            <a:r>
              <a:rPr lang="en-US" sz="2400" b="1" dirty="0"/>
              <a:t>Article 3  Contractor</a:t>
            </a:r>
          </a:p>
          <a:p>
            <a:pPr marL="0" indent="0">
              <a:buNone/>
            </a:pPr>
            <a:r>
              <a:rPr lang="en-US" sz="2400" b="1" dirty="0"/>
              <a:t>3.2.3</a:t>
            </a:r>
            <a:r>
              <a:rPr lang="en-US" sz="2400" dirty="0"/>
              <a:t> The Contractor is not required to ascertain that the Contract Documents are in accordance with applicable laws, statues, ordinances, codes, rules and regulations, or lawful orders of public authorities, but the </a:t>
            </a:r>
            <a:r>
              <a:rPr lang="en-US" sz="2400" u="sng" dirty="0"/>
              <a:t>Contractor shall promptly report to the Architect any nonconformity discovered by and made known to the Contractor</a:t>
            </a:r>
            <a:r>
              <a:rPr lang="en-US" sz="2400" dirty="0"/>
              <a:t> as a request for information in such a form as the Architect may require.</a:t>
            </a:r>
            <a:endParaRPr lang="en-US" sz="2400" b="1" dirty="0"/>
          </a:p>
        </p:txBody>
      </p:sp>
    </p:spTree>
    <p:extLst>
      <p:ext uri="{BB962C8B-B14F-4D97-AF65-F5344CB8AC3E}">
        <p14:creationId xmlns:p14="http://schemas.microsoft.com/office/powerpoint/2010/main" val="330662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5400"/>
            <a:ext cx="8229600" cy="1143000"/>
          </a:xfrm>
        </p:spPr>
        <p:txBody>
          <a:bodyPr>
            <a:normAutofit/>
          </a:bodyPr>
          <a:lstStyle/>
          <a:p>
            <a:r>
              <a:rPr lang="en-US" dirty="0"/>
              <a:t>AIA General Conditions</a:t>
            </a:r>
            <a:br>
              <a:rPr lang="en-US" sz="2000" b="0" u="none" dirty="0"/>
            </a:br>
            <a:r>
              <a:rPr lang="en-US" sz="2000" b="0" u="none" dirty="0"/>
              <a:t>AIA A201 – General Conditions of The Contract for Construction</a:t>
            </a:r>
            <a:endParaRPr lang="en-US" dirty="0"/>
          </a:p>
        </p:txBody>
      </p:sp>
      <p:sp>
        <p:nvSpPr>
          <p:cNvPr id="4" name="Content Placeholder 3"/>
          <p:cNvSpPr>
            <a:spLocks noGrp="1"/>
          </p:cNvSpPr>
          <p:nvPr>
            <p:ph idx="1"/>
          </p:nvPr>
        </p:nvSpPr>
        <p:spPr>
          <a:xfrm>
            <a:off x="1981200" y="2438400"/>
            <a:ext cx="8229600" cy="2743200"/>
          </a:xfrm>
        </p:spPr>
        <p:txBody>
          <a:bodyPr>
            <a:normAutofit/>
          </a:bodyPr>
          <a:lstStyle/>
          <a:p>
            <a:pPr marL="0" indent="0">
              <a:buNone/>
            </a:pPr>
            <a:r>
              <a:rPr lang="en-US" sz="2400" b="1" dirty="0"/>
              <a:t>3.2.4 </a:t>
            </a:r>
            <a:r>
              <a:rPr lang="en-US" sz="2400" dirty="0"/>
              <a:t>…</a:t>
            </a:r>
            <a:r>
              <a:rPr lang="en-US" sz="2400" u="sng" dirty="0"/>
              <a:t>If the Contractor fails to perform the obligations of Section</a:t>
            </a:r>
            <a:r>
              <a:rPr lang="en-US" sz="2400" dirty="0"/>
              <a:t>s 3.2.2 or </a:t>
            </a:r>
            <a:r>
              <a:rPr lang="en-US" sz="2400" u="sng" dirty="0"/>
              <a:t>3.2.3, the Contractor shall pay the costs and damages</a:t>
            </a:r>
            <a:r>
              <a:rPr lang="en-US" sz="2400" dirty="0"/>
              <a:t> to the Owner as would have been avoided if the Contractor had performed such obligations. If the Contractor performs those obligations, the Contractor shall not be liable to the Owner or Architect for damages …for nonconformities of the Contract Documents to… codes…</a:t>
            </a:r>
            <a:endParaRPr lang="en-US" sz="2400" b="1" dirty="0"/>
          </a:p>
        </p:txBody>
      </p:sp>
      <p:sp>
        <p:nvSpPr>
          <p:cNvPr id="5" name="TextBox 4"/>
          <p:cNvSpPr txBox="1"/>
          <p:nvPr/>
        </p:nvSpPr>
        <p:spPr>
          <a:xfrm>
            <a:off x="1676400" y="6463085"/>
            <a:ext cx="312906" cy="646331"/>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40906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5400"/>
            <a:ext cx="8229600" cy="1143000"/>
          </a:xfrm>
        </p:spPr>
        <p:txBody>
          <a:bodyPr>
            <a:normAutofit/>
          </a:bodyPr>
          <a:lstStyle/>
          <a:p>
            <a:r>
              <a:rPr lang="en-US" dirty="0"/>
              <a:t>AIA General Conditions</a:t>
            </a:r>
            <a:br>
              <a:rPr lang="en-US" sz="2000" b="0" u="none" dirty="0"/>
            </a:br>
            <a:r>
              <a:rPr lang="en-US" sz="2000" b="0" u="none" dirty="0"/>
              <a:t>AIA A201 – General Conditions of The Contract for Construction</a:t>
            </a:r>
            <a:endParaRPr lang="en-US" dirty="0"/>
          </a:p>
        </p:txBody>
      </p:sp>
      <p:sp>
        <p:nvSpPr>
          <p:cNvPr id="4" name="Content Placeholder 3"/>
          <p:cNvSpPr>
            <a:spLocks noGrp="1"/>
          </p:cNvSpPr>
          <p:nvPr>
            <p:ph idx="1"/>
          </p:nvPr>
        </p:nvSpPr>
        <p:spPr>
          <a:xfrm>
            <a:off x="1981200" y="2438400"/>
            <a:ext cx="8229600" cy="2743200"/>
          </a:xfrm>
        </p:spPr>
        <p:txBody>
          <a:bodyPr>
            <a:normAutofit/>
          </a:bodyPr>
          <a:lstStyle/>
          <a:p>
            <a:pPr marL="0" indent="0">
              <a:buNone/>
            </a:pPr>
            <a:r>
              <a:rPr lang="en-US" sz="2400" b="1" dirty="0"/>
              <a:t>3.2.4 </a:t>
            </a:r>
            <a:r>
              <a:rPr lang="en-US" sz="2400" dirty="0"/>
              <a:t>…If the Contractor fails to perform the obligations of Sections 3.2.2 or 3.2.3, the Contractor shall pay the costs and damages to the Owner as would have been avoided if the Contractor had performed such obligations. </a:t>
            </a:r>
            <a:r>
              <a:rPr lang="en-US" sz="2400" u="sng" dirty="0"/>
              <a:t>If the Contractor performs those obligations, the Contractor shall not be liable to the Owner or Architect for damages</a:t>
            </a:r>
            <a:r>
              <a:rPr lang="en-US" sz="2400" dirty="0"/>
              <a:t> …for nonconformities of the Contract Documents to… codes…</a:t>
            </a:r>
            <a:endParaRPr lang="en-US" sz="2400" b="1" dirty="0"/>
          </a:p>
        </p:txBody>
      </p:sp>
    </p:spTree>
    <p:extLst>
      <p:ext uri="{BB962C8B-B14F-4D97-AF65-F5344CB8AC3E}">
        <p14:creationId xmlns:p14="http://schemas.microsoft.com/office/powerpoint/2010/main" val="379691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4076700" y="2667000"/>
            <a:ext cx="3886200" cy="609600"/>
          </a:xfrm>
        </p:spPr>
        <p:txBody>
          <a:bodyPr/>
          <a:lstStyle/>
          <a:p>
            <a:pPr algn="ctr">
              <a:buNone/>
            </a:pPr>
            <a:r>
              <a:rPr lang="en-US" i="1" dirty="0"/>
              <a:t>So, it pays to know...</a:t>
            </a:r>
          </a:p>
        </p:txBody>
      </p:sp>
      <p:sp>
        <p:nvSpPr>
          <p:cNvPr id="5" name="TextBox 4"/>
          <p:cNvSpPr txBox="1"/>
          <p:nvPr/>
        </p:nvSpPr>
        <p:spPr>
          <a:xfrm>
            <a:off x="2995392" y="3338243"/>
            <a:ext cx="6105967" cy="584775"/>
          </a:xfrm>
          <a:prstGeom prst="rect">
            <a:avLst/>
          </a:prstGeom>
          <a:noFill/>
        </p:spPr>
        <p:txBody>
          <a:bodyPr wrap="none" rtlCol="0">
            <a:spAutoFit/>
          </a:bodyPr>
          <a:lstStyle/>
          <a:p>
            <a:pPr algn="ctr"/>
            <a:r>
              <a:rPr lang="en-US" sz="3200" i="1" dirty="0">
                <a:latin typeface="Calibri"/>
                <a:cs typeface="Calibri"/>
              </a:rPr>
              <a:t>or, if you don’t know, I can cost you.</a:t>
            </a:r>
          </a:p>
        </p:txBody>
      </p:sp>
    </p:spTree>
    <p:extLst>
      <p:ext uri="{BB962C8B-B14F-4D97-AF65-F5344CB8AC3E}">
        <p14:creationId xmlns:p14="http://schemas.microsoft.com/office/powerpoint/2010/main" val="55583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0" y="289035"/>
            <a:ext cx="7772400" cy="1143000"/>
          </a:xfrm>
        </p:spPr>
        <p:txBody>
          <a:bodyPr/>
          <a:lstStyle/>
          <a:p>
            <a:r>
              <a:rPr lang="en-US" dirty="0"/>
              <a:t>Definitions</a:t>
            </a:r>
          </a:p>
        </p:txBody>
      </p:sp>
      <p:sp>
        <p:nvSpPr>
          <p:cNvPr id="3" name="Content Placeholder 2"/>
          <p:cNvSpPr>
            <a:spLocks noGrp="1"/>
          </p:cNvSpPr>
          <p:nvPr>
            <p:ph idx="1"/>
          </p:nvPr>
        </p:nvSpPr>
        <p:spPr>
          <a:xfrm>
            <a:off x="1900622" y="1376850"/>
            <a:ext cx="8434551" cy="4572000"/>
          </a:xfrm>
        </p:spPr>
        <p:txBody>
          <a:bodyPr/>
          <a:lstStyle/>
          <a:p>
            <a:pPr marL="0" indent="0">
              <a:buNone/>
            </a:pPr>
            <a:r>
              <a:rPr lang="en-US" b="1" dirty="0"/>
              <a:t>Standard:</a:t>
            </a:r>
            <a:r>
              <a:rPr lang="en-US" dirty="0"/>
              <a:t> something established for use as a rule or basis of comparison in measuring or judging capacity, quantity, content, extent, value or quality.</a:t>
            </a:r>
          </a:p>
          <a:p>
            <a:pPr marL="0" indent="0">
              <a:buNone/>
            </a:pPr>
            <a:endParaRPr lang="en-US" dirty="0"/>
          </a:p>
          <a:p>
            <a:pPr marL="0" indent="0">
              <a:buNone/>
            </a:pPr>
            <a:r>
              <a:rPr lang="en-US" b="1" dirty="0"/>
              <a:t>Code:  </a:t>
            </a:r>
            <a:r>
              <a:rPr lang="en-US" dirty="0"/>
              <a:t>1) a body of laws, as a nation, city, etc., arranged systematically for easy reference; 2) any set of principles or rules of conduct (e.g., the moral code). </a:t>
            </a:r>
            <a:endParaRPr lang="en-US" b="1" dirty="0"/>
          </a:p>
        </p:txBody>
      </p:sp>
    </p:spTree>
    <p:extLst>
      <p:ext uri="{BB962C8B-B14F-4D97-AF65-F5344CB8AC3E}">
        <p14:creationId xmlns:p14="http://schemas.microsoft.com/office/powerpoint/2010/main" val="2601255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97100" y="246743"/>
            <a:ext cx="7772400" cy="1143000"/>
          </a:xfrm>
        </p:spPr>
        <p:txBody>
          <a:bodyPr/>
          <a:lstStyle/>
          <a:p>
            <a:r>
              <a:rPr lang="en-US" sz="3200" i="1" dirty="0"/>
              <a:t>International Building Code, 2018 Edition</a:t>
            </a:r>
          </a:p>
        </p:txBody>
      </p:sp>
      <p:sp>
        <p:nvSpPr>
          <p:cNvPr id="3" name="Content Placeholder 2"/>
          <p:cNvSpPr>
            <a:spLocks noGrp="1"/>
          </p:cNvSpPr>
          <p:nvPr>
            <p:ph idx="1"/>
          </p:nvPr>
        </p:nvSpPr>
        <p:spPr/>
        <p:txBody>
          <a:bodyPr/>
          <a:lstStyle/>
          <a:p>
            <a:pPr marL="0" indent="0">
              <a:buNone/>
            </a:pPr>
            <a:r>
              <a:rPr lang="en-US" dirty="0"/>
              <a:t>  </a:t>
            </a:r>
          </a:p>
        </p:txBody>
      </p:sp>
      <p:sp>
        <p:nvSpPr>
          <p:cNvPr id="6" name="TextBox 5"/>
          <p:cNvSpPr txBox="1"/>
          <p:nvPr/>
        </p:nvSpPr>
        <p:spPr>
          <a:xfrm>
            <a:off x="6096000" y="1219201"/>
            <a:ext cx="4419600" cy="5632311"/>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Applicable to all buildings and structures, excepts those applicable to IRC 2018</a:t>
            </a:r>
          </a:p>
          <a:p>
            <a:pPr marL="285750"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Roofing-related requirements:</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10-Means of egress</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12-Interior environment</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13-Energy efficiency</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15-Roof assemblies and rooftop structures</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16-Structural design</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20-Aluminum</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22-Steel</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24-Glass and glazing</a:t>
            </a:r>
          </a:p>
          <a:p>
            <a:pPr marL="742950" lvl="1" indent="-28575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26-Plastic</a:t>
            </a:r>
          </a:p>
          <a:p>
            <a:pPr marL="742950" lvl="1" indent="-285750" eaLnBrk="1" fontAlgn="auto" hangingPunct="1">
              <a:spcBef>
                <a:spcPts val="0"/>
              </a:spcBef>
              <a:spcAft>
                <a:spcPts val="0"/>
              </a:spcAft>
              <a:buFont typeface="Arial" panose="020B0604020202020204" pitchFamily="34" charset="0"/>
              <a:buChar char="•"/>
            </a:pPr>
            <a:endParaRPr lang="en-US" sz="2400" dirty="0">
              <a:solidFill>
                <a:prstClr val="black"/>
              </a:solidFill>
              <a:latin typeface="Calibri"/>
              <a:ea typeface="+mn-ea"/>
            </a:endParaRPr>
          </a:p>
        </p:txBody>
      </p:sp>
      <p:pic>
        <p:nvPicPr>
          <p:cNvPr id="4" name="Picture 3"/>
          <p:cNvPicPr>
            <a:picLocks noChangeAspect="1"/>
          </p:cNvPicPr>
          <p:nvPr/>
        </p:nvPicPr>
        <p:blipFill>
          <a:blip r:embed="rId2"/>
          <a:stretch>
            <a:fillRect/>
          </a:stretch>
        </p:blipFill>
        <p:spPr>
          <a:xfrm>
            <a:off x="1987744" y="1340067"/>
            <a:ext cx="3845472" cy="4979393"/>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489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100" y="1126671"/>
            <a:ext cx="7772400" cy="1143000"/>
          </a:xfrm>
        </p:spPr>
        <p:txBody>
          <a:bodyPr/>
          <a:lstStyle/>
          <a:p>
            <a:r>
              <a:rPr lang="en-US" dirty="0"/>
              <a:t>Significant roof requirements</a:t>
            </a:r>
            <a:br>
              <a:rPr lang="en-US" sz="1800" b="0" u="none" dirty="0"/>
            </a:br>
            <a:r>
              <a:rPr lang="en-US" sz="1800" b="0" i="1" u="none" dirty="0"/>
              <a:t>International Building Code, 2015 Edition</a:t>
            </a:r>
            <a:endParaRPr lang="en-US" i="1" dirty="0"/>
          </a:p>
        </p:txBody>
      </p:sp>
      <p:sp>
        <p:nvSpPr>
          <p:cNvPr id="3" name="Content Placeholder 2"/>
          <p:cNvSpPr>
            <a:spLocks noGrp="1"/>
          </p:cNvSpPr>
          <p:nvPr>
            <p:ph idx="1"/>
          </p:nvPr>
        </p:nvSpPr>
        <p:spPr>
          <a:xfrm>
            <a:off x="3578453" y="2162629"/>
            <a:ext cx="5038271" cy="3071586"/>
          </a:xfrm>
        </p:spPr>
        <p:txBody>
          <a:bodyPr/>
          <a:lstStyle/>
          <a:p>
            <a:r>
              <a:rPr lang="en-US" dirty="0"/>
              <a:t>Wind resistance</a:t>
            </a:r>
          </a:p>
          <a:p>
            <a:r>
              <a:rPr lang="en-US" dirty="0"/>
              <a:t>Fire classification</a:t>
            </a:r>
          </a:p>
          <a:p>
            <a:r>
              <a:rPr lang="en-US" dirty="0"/>
              <a:t>Installation requirements</a:t>
            </a:r>
          </a:p>
          <a:p>
            <a:r>
              <a:rPr lang="en-US" dirty="0"/>
              <a:t>Prescriptive requirements</a:t>
            </a:r>
          </a:p>
          <a:p>
            <a:r>
              <a:rPr lang="en-US" dirty="0"/>
              <a:t>Reroofing</a:t>
            </a:r>
          </a:p>
        </p:txBody>
      </p:sp>
    </p:spTree>
    <p:extLst>
      <p:ext uri="{BB962C8B-B14F-4D97-AF65-F5344CB8AC3E}">
        <p14:creationId xmlns:p14="http://schemas.microsoft.com/office/powerpoint/2010/main" val="78565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3922486" y="3057131"/>
            <a:ext cx="41148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731408" y="380686"/>
            <a:ext cx="6703785" cy="923330"/>
          </a:xfrm>
          <a:prstGeom prst="rect">
            <a:avLst/>
          </a:prstGeom>
        </p:spPr>
        <p:txBody>
          <a:bodyPr wrap="square">
            <a:spAutoFit/>
          </a:bodyPr>
          <a:lstStyle/>
          <a:p>
            <a:pPr algn="ctr"/>
            <a:r>
              <a:rPr lang="en-US" b="1" u="sng" dirty="0">
                <a:latin typeface="Calibri" panose="020F0502020204030204" pitchFamily="34" charset="0"/>
                <a:cs typeface="Calibri" panose="020F0502020204030204" pitchFamily="34" charset="0"/>
              </a:rPr>
              <a:t>Wind resistance</a:t>
            </a:r>
            <a:br>
              <a:rPr lang="en-US" b="1" u="sng" dirty="0">
                <a:latin typeface="+mj-lt"/>
              </a:rPr>
            </a:br>
            <a:r>
              <a:rPr lang="en-US" sz="1800" i="1" dirty="0">
                <a:latin typeface="Calibri" panose="020F0502020204030204" pitchFamily="34" charset="0"/>
                <a:cs typeface="Calibri" panose="020F0502020204030204" pitchFamily="34" charset="0"/>
              </a:rPr>
              <a:t>International Building Code, 2018 Edition</a:t>
            </a:r>
            <a:endParaRPr lang="en-US" sz="18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2971589" y="1278756"/>
            <a:ext cx="6240480" cy="1694356"/>
          </a:xfrm>
          <a:prstGeom prst="rect">
            <a:avLst/>
          </a:prstGeom>
        </p:spPr>
      </p:pic>
      <p:pic>
        <p:nvPicPr>
          <p:cNvPr id="4" name="Picture 3"/>
          <p:cNvPicPr>
            <a:picLocks noChangeAspect="1"/>
          </p:cNvPicPr>
          <p:nvPr/>
        </p:nvPicPr>
        <p:blipFill>
          <a:blip r:embed="rId3"/>
          <a:stretch>
            <a:fillRect/>
          </a:stretch>
        </p:blipFill>
        <p:spPr>
          <a:xfrm>
            <a:off x="2993478" y="3080968"/>
            <a:ext cx="6179645" cy="2610780"/>
          </a:xfrm>
          <a:prstGeom prst="rect">
            <a:avLst/>
          </a:prstGeom>
        </p:spPr>
      </p:pic>
      <p:pic>
        <p:nvPicPr>
          <p:cNvPr id="6" name="Picture 5"/>
          <p:cNvPicPr>
            <a:picLocks noChangeAspect="1"/>
          </p:cNvPicPr>
          <p:nvPr/>
        </p:nvPicPr>
        <p:blipFill>
          <a:blip r:embed="rId4"/>
          <a:stretch>
            <a:fillRect/>
          </a:stretch>
        </p:blipFill>
        <p:spPr>
          <a:xfrm>
            <a:off x="3278345" y="5665783"/>
            <a:ext cx="5856896" cy="1130905"/>
          </a:xfrm>
          <a:prstGeom prst="rect">
            <a:avLst/>
          </a:prstGeom>
        </p:spPr>
      </p:pic>
    </p:spTree>
    <p:extLst>
      <p:ext uri="{BB962C8B-B14F-4D97-AF65-F5344CB8AC3E}">
        <p14:creationId xmlns:p14="http://schemas.microsoft.com/office/powerpoint/2010/main" val="68234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4950" y="1600200"/>
            <a:ext cx="6616700" cy="3733800"/>
          </a:xfrm>
          <a:prstGeom prst="rect">
            <a:avLst/>
          </a:prstGeom>
        </p:spPr>
      </p:pic>
      <p:sp>
        <p:nvSpPr>
          <p:cNvPr id="2" name="Oval 1"/>
          <p:cNvSpPr/>
          <p:nvPr/>
        </p:nvSpPr>
        <p:spPr>
          <a:xfrm>
            <a:off x="3593158" y="3028092"/>
            <a:ext cx="1110593" cy="4926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0000"/>
              </a:solidFill>
              <a:latin typeface="Calibri"/>
            </a:endParaRPr>
          </a:p>
        </p:txBody>
      </p:sp>
    </p:spTree>
    <p:extLst>
      <p:ext uri="{BB962C8B-B14F-4D97-AF65-F5344CB8AC3E}">
        <p14:creationId xmlns:p14="http://schemas.microsoft.com/office/powerpoint/2010/main" val="347573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38600" y="2321036"/>
            <a:ext cx="41148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3644607" y="296482"/>
            <a:ext cx="4877386" cy="1849382"/>
          </a:xfrm>
          <a:prstGeom prst="rect">
            <a:avLst/>
          </a:prstGeom>
        </p:spPr>
      </p:pic>
      <p:pic>
        <p:nvPicPr>
          <p:cNvPr id="3" name="Picture 2"/>
          <p:cNvPicPr>
            <a:picLocks noChangeAspect="1"/>
          </p:cNvPicPr>
          <p:nvPr/>
        </p:nvPicPr>
        <p:blipFill>
          <a:blip r:embed="rId3"/>
          <a:stretch>
            <a:fillRect/>
          </a:stretch>
        </p:blipFill>
        <p:spPr>
          <a:xfrm>
            <a:off x="3669865" y="2589817"/>
            <a:ext cx="4814554" cy="3847776"/>
          </a:xfrm>
          <a:prstGeom prst="rect">
            <a:avLst/>
          </a:prstGeom>
        </p:spPr>
      </p:pic>
    </p:spTree>
    <p:extLst>
      <p:ext uri="{BB962C8B-B14F-4D97-AF65-F5344CB8AC3E}">
        <p14:creationId xmlns:p14="http://schemas.microsoft.com/office/powerpoint/2010/main" val="406102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0D8F3-C955-4908-B1E9-8B0FF3C293DC}"/>
              </a:ext>
            </a:extLst>
          </p:cNvPr>
          <p:cNvPicPr>
            <a:picLocks noChangeAspect="1"/>
          </p:cNvPicPr>
          <p:nvPr/>
        </p:nvPicPr>
        <p:blipFill>
          <a:blip r:embed="rId2"/>
          <a:stretch>
            <a:fillRect/>
          </a:stretch>
        </p:blipFill>
        <p:spPr>
          <a:xfrm>
            <a:off x="1812062" y="746125"/>
            <a:ext cx="4480463" cy="5403850"/>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BA47BD2-14FA-41F4-B6AC-0F3D63D4052E}"/>
              </a:ext>
            </a:extLst>
          </p:cNvPr>
          <p:cNvSpPr txBox="1"/>
          <p:nvPr/>
        </p:nvSpPr>
        <p:spPr>
          <a:xfrm>
            <a:off x="6419274" y="2909441"/>
            <a:ext cx="4113177" cy="1077218"/>
          </a:xfrm>
          <a:prstGeom prst="rect">
            <a:avLst/>
          </a:prstGeom>
          <a:noFill/>
        </p:spPr>
        <p:txBody>
          <a:bodyPr wrap="none" rtlCol="0">
            <a:spAutoFit/>
          </a:bodyPr>
          <a:lstStyle/>
          <a:p>
            <a:r>
              <a:rPr lang="en-US" b="1" i="1" dirty="0">
                <a:latin typeface="Calibri" panose="020F0502020204030204" pitchFamily="34" charset="0"/>
                <a:cs typeface="Calibri" panose="020F0502020204030204" pitchFamily="34" charset="0"/>
              </a:rPr>
              <a:t>Professional Roofing</a:t>
            </a:r>
          </a:p>
          <a:p>
            <a:r>
              <a:rPr lang="en-US" sz="2800" dirty="0">
                <a:latin typeface="Calibri" panose="020F0502020204030204" pitchFamily="34" charset="0"/>
                <a:cs typeface="Calibri" panose="020F0502020204030204" pitchFamily="34" charset="0"/>
              </a:rPr>
              <a:t>March 2014</a:t>
            </a:r>
          </a:p>
        </p:txBody>
      </p:sp>
      <p:sp>
        <p:nvSpPr>
          <p:cNvPr id="4" name="TextBox 3">
            <a:extLst>
              <a:ext uri="{FF2B5EF4-FFF2-40B4-BE49-F238E27FC236}">
                <a16:creationId xmlns:a16="http://schemas.microsoft.com/office/drawing/2014/main" id="{45840141-62D4-443C-A6E6-C359963A74D7}"/>
              </a:ext>
            </a:extLst>
          </p:cNvPr>
          <p:cNvSpPr txBox="1"/>
          <p:nvPr/>
        </p:nvSpPr>
        <p:spPr>
          <a:xfrm>
            <a:off x="6292525" y="5769428"/>
            <a:ext cx="686406" cy="461665"/>
          </a:xfrm>
          <a:prstGeom prst="rect">
            <a:avLst/>
          </a:prstGeom>
          <a:noFill/>
        </p:spPr>
        <p:txBody>
          <a:bodyPr wrap="none" rtlCol="0">
            <a:spAutoFit/>
          </a:bodyPr>
          <a:lstStyle/>
          <a:p>
            <a:r>
              <a:rPr lang="en-US" sz="2400" dirty="0">
                <a:solidFill>
                  <a:schemeClr val="accent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14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0"/>
            <a:ext cx="7772400" cy="1143000"/>
          </a:xfrm>
        </p:spPr>
        <p:txBody>
          <a:bodyPr/>
          <a:lstStyle/>
          <a:p>
            <a:r>
              <a:rPr lang="en-US" dirty="0"/>
              <a:t>Fire classification</a:t>
            </a:r>
            <a:br>
              <a:rPr lang="en-US" sz="1800" b="0" u="none" dirty="0"/>
            </a:br>
            <a:r>
              <a:rPr lang="en-US" sz="1800" b="0" i="1" u="none" dirty="0"/>
              <a:t>International Building Code, 2018 Edition</a:t>
            </a:r>
            <a:r>
              <a:rPr lang="en-US" sz="1800" b="0" u="none" dirty="0"/>
              <a:t>, Sec. 1505-Fire Classification</a:t>
            </a:r>
            <a:endParaRPr lang="en-US" dirty="0"/>
          </a:p>
        </p:txBody>
      </p:sp>
      <p:sp>
        <p:nvSpPr>
          <p:cNvPr id="3" name="Content Placeholder 2"/>
          <p:cNvSpPr>
            <a:spLocks noGrp="1"/>
          </p:cNvSpPr>
          <p:nvPr>
            <p:ph idx="1"/>
          </p:nvPr>
        </p:nvSpPr>
        <p:spPr>
          <a:xfrm>
            <a:off x="1668907" y="1069214"/>
            <a:ext cx="8933034" cy="4572000"/>
          </a:xfrm>
        </p:spPr>
        <p:txBody>
          <a:bodyPr/>
          <a:lstStyle/>
          <a:p>
            <a:pPr marL="0" indent="0">
              <a:buNone/>
            </a:pPr>
            <a:r>
              <a:rPr lang="en-US" dirty="0"/>
              <a:t>Roof assemblies shall be tested and listed:</a:t>
            </a:r>
          </a:p>
          <a:p>
            <a:r>
              <a:rPr lang="en-US" sz="2800" dirty="0"/>
              <a:t>Class A:  Severe fire-exposure</a:t>
            </a:r>
          </a:p>
          <a:p>
            <a:pPr marL="460375" lvl="1" indent="0">
              <a:buNone/>
            </a:pPr>
            <a:r>
              <a:rPr lang="en-US" dirty="0"/>
              <a:t>Exceptions: Brick, masonry, exposed concrete deck; metal shingles or sheets, tile or slate on non-combustible decks; and copper or slate on non-combustible decks</a:t>
            </a:r>
          </a:p>
          <a:p>
            <a:pPr marL="341313" indent="-341313"/>
            <a:r>
              <a:rPr lang="en-US" sz="2800" dirty="0"/>
              <a:t>Class B: Moderate fire-test exposure</a:t>
            </a:r>
          </a:p>
          <a:p>
            <a:pPr marL="341313" indent="-341313"/>
            <a:r>
              <a:rPr lang="en-US" sz="2800" dirty="0"/>
              <a:t>Class C: Light fire-test exposure</a:t>
            </a:r>
          </a:p>
          <a:p>
            <a:pPr marL="57150" indent="0">
              <a:buNone/>
            </a:pPr>
            <a:endParaRPr lang="en-US" sz="2800" dirty="0"/>
          </a:p>
        </p:txBody>
      </p:sp>
      <p:pic>
        <p:nvPicPr>
          <p:cNvPr id="5" name="Picture 4"/>
          <p:cNvPicPr>
            <a:picLocks noChangeAspect="1"/>
          </p:cNvPicPr>
          <p:nvPr/>
        </p:nvPicPr>
        <p:blipFill>
          <a:blip r:embed="rId2"/>
          <a:stretch>
            <a:fillRect/>
          </a:stretch>
        </p:blipFill>
        <p:spPr>
          <a:xfrm>
            <a:off x="3218774" y="4570077"/>
            <a:ext cx="5757629" cy="1738647"/>
          </a:xfrm>
          <a:prstGeom prst="rect">
            <a:avLst/>
          </a:prstGeom>
        </p:spPr>
      </p:pic>
      <p:sp>
        <p:nvSpPr>
          <p:cNvPr id="6" name="TextBox 5"/>
          <p:cNvSpPr txBox="1"/>
          <p:nvPr/>
        </p:nvSpPr>
        <p:spPr>
          <a:xfrm>
            <a:off x="3149720" y="6112292"/>
            <a:ext cx="2418526" cy="307777"/>
          </a:xfrm>
          <a:prstGeom prst="rect">
            <a:avLst/>
          </a:prstGeom>
          <a:noFill/>
        </p:spPr>
        <p:txBody>
          <a:bodyPr wrap="none" rtlCol="0">
            <a:spAutoFit/>
          </a:bodyPr>
          <a:lstStyle/>
          <a:p>
            <a:r>
              <a:rPr lang="en-US" sz="1400" dirty="0">
                <a:latin typeface="Calibri"/>
                <a:cs typeface="Calibri"/>
              </a:rPr>
              <a:t>[Footnoted omitted for clarity]</a:t>
            </a:r>
          </a:p>
        </p:txBody>
      </p:sp>
    </p:spTree>
    <p:extLst>
      <p:ext uri="{BB962C8B-B14F-4D97-AF65-F5344CB8AC3E}">
        <p14:creationId xmlns:p14="http://schemas.microsoft.com/office/powerpoint/2010/main" val="1366738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1008743"/>
            <a:ext cx="7772400" cy="1143000"/>
          </a:xfrm>
        </p:spPr>
        <p:txBody>
          <a:bodyPr/>
          <a:lstStyle/>
          <a:p>
            <a:r>
              <a:rPr lang="en-US" dirty="0"/>
              <a:t>Look for listing or certification marks</a:t>
            </a:r>
          </a:p>
        </p:txBody>
      </p:sp>
      <p:sp>
        <p:nvSpPr>
          <p:cNvPr id="3" name="Content Placeholder 2"/>
          <p:cNvSpPr>
            <a:spLocks noGrp="1"/>
          </p:cNvSpPr>
          <p:nvPr>
            <p:ph idx="1"/>
          </p:nvPr>
        </p:nvSpPr>
        <p:spPr/>
        <p:txBody>
          <a:bodyPr/>
          <a:lstStyle/>
          <a:p>
            <a:pPr marL="0" indent="0">
              <a:buNone/>
            </a:pPr>
            <a:r>
              <a:rPr lang="en-US" dirty="0"/>
              <a:t> </a:t>
            </a:r>
          </a:p>
        </p:txBody>
      </p:sp>
      <p:pic>
        <p:nvPicPr>
          <p:cNvPr id="10" name="Picture 9" descr="UL-FM1-187x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850" y="2095500"/>
            <a:ext cx="2374900" cy="3810000"/>
          </a:xfrm>
          <a:prstGeom prst="rect">
            <a:avLst/>
          </a:prstGeom>
        </p:spPr>
      </p:pic>
    </p:spTree>
    <p:extLst>
      <p:ext uri="{BB962C8B-B14F-4D97-AF65-F5344CB8AC3E}">
        <p14:creationId xmlns:p14="http://schemas.microsoft.com/office/powerpoint/2010/main" val="3865616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976932"/>
            <a:ext cx="7772400" cy="1143000"/>
          </a:xfrm>
        </p:spPr>
        <p:txBody>
          <a:bodyPr/>
          <a:lstStyle/>
          <a:p>
            <a:r>
              <a:rPr lang="en-US" dirty="0"/>
              <a:t>Installation requirements</a:t>
            </a:r>
            <a:br>
              <a:rPr lang="en-US" sz="1800" b="0" u="none" dirty="0"/>
            </a:br>
            <a:r>
              <a:rPr lang="en-US" sz="1800" b="0" u="none" dirty="0"/>
              <a:t>International Building Code, 2018 Edition, Sec. 1506-Materials</a:t>
            </a:r>
            <a:endParaRPr lang="en-US" dirty="0"/>
          </a:p>
        </p:txBody>
      </p:sp>
      <p:sp>
        <p:nvSpPr>
          <p:cNvPr id="3" name="Content Placeholder 2"/>
          <p:cNvSpPr>
            <a:spLocks noGrp="1"/>
          </p:cNvSpPr>
          <p:nvPr>
            <p:ph idx="1"/>
          </p:nvPr>
        </p:nvSpPr>
        <p:spPr>
          <a:xfrm>
            <a:off x="1626286" y="3119932"/>
            <a:ext cx="8779604" cy="4572000"/>
          </a:xfrm>
        </p:spPr>
        <p:txBody>
          <a:bodyPr/>
          <a:lstStyle/>
          <a:p>
            <a:pPr marL="0" indent="0">
              <a:buNone/>
            </a:pPr>
            <a:r>
              <a:rPr lang="en-US" sz="2800" dirty="0"/>
              <a:t>“</a:t>
            </a:r>
            <a:r>
              <a:rPr lang="is-IS" sz="2800" dirty="0"/>
              <a:t>…Roof coverings shall be applied in accordance  with this chapter and the manufacturer’s installation instructions....”</a:t>
            </a:r>
            <a:endParaRPr lang="en-US" sz="2800" dirty="0"/>
          </a:p>
        </p:txBody>
      </p:sp>
    </p:spTree>
    <p:extLst>
      <p:ext uri="{BB962C8B-B14F-4D97-AF65-F5344CB8AC3E}">
        <p14:creationId xmlns:p14="http://schemas.microsoft.com/office/powerpoint/2010/main" val="712295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350" y="1564202"/>
            <a:ext cx="9144000" cy="1143000"/>
          </a:xfrm>
        </p:spPr>
        <p:txBody>
          <a:bodyPr/>
          <a:lstStyle/>
          <a:p>
            <a:r>
              <a:rPr lang="en-US" dirty="0"/>
              <a:t>Prescriptive requirements</a:t>
            </a:r>
            <a:br>
              <a:rPr lang="en-US" sz="2000" b="0" u="none" dirty="0"/>
            </a:br>
            <a:r>
              <a:rPr lang="en-US" sz="2000" b="0" i="1" u="none" dirty="0"/>
              <a:t>International Building Code, 2018 Edition</a:t>
            </a:r>
            <a:r>
              <a:rPr lang="en-US" sz="2000" b="0" u="none" dirty="0"/>
              <a:t>, Sec. 1507-Requirements for Roof Coverings</a:t>
            </a:r>
            <a:endParaRPr lang="en-US" dirty="0"/>
          </a:p>
        </p:txBody>
      </p:sp>
      <p:sp>
        <p:nvSpPr>
          <p:cNvPr id="3" name="Content Placeholder 2"/>
          <p:cNvSpPr>
            <a:spLocks noGrp="1"/>
          </p:cNvSpPr>
          <p:nvPr>
            <p:ph idx="1"/>
          </p:nvPr>
        </p:nvSpPr>
        <p:spPr>
          <a:xfrm>
            <a:off x="2540810" y="2799430"/>
            <a:ext cx="7113557" cy="2135518"/>
          </a:xfrm>
        </p:spPr>
        <p:txBody>
          <a:bodyPr/>
          <a:lstStyle/>
          <a:p>
            <a:r>
              <a:rPr lang="en-US" sz="2800" dirty="0"/>
              <a:t>Deck</a:t>
            </a:r>
          </a:p>
          <a:p>
            <a:r>
              <a:rPr lang="en-US" sz="2800" dirty="0"/>
              <a:t>Slope: ¼” per ft., ⅛” per ft. for coal tar BUR</a:t>
            </a:r>
          </a:p>
          <a:p>
            <a:r>
              <a:rPr lang="en-US" sz="2800" dirty="0"/>
              <a:t>Material standards: Typically ASTM standards</a:t>
            </a:r>
          </a:p>
          <a:p>
            <a:r>
              <a:rPr lang="en-US" sz="2800" dirty="0"/>
              <a:t>Installation</a:t>
            </a:r>
          </a:p>
        </p:txBody>
      </p:sp>
    </p:spTree>
    <p:extLst>
      <p:ext uri="{BB962C8B-B14F-4D97-AF65-F5344CB8AC3E}">
        <p14:creationId xmlns:p14="http://schemas.microsoft.com/office/powerpoint/2010/main" val="15781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13255"/>
            <a:ext cx="7772400" cy="1143000"/>
          </a:xfrm>
        </p:spPr>
        <p:txBody>
          <a:bodyPr/>
          <a:lstStyle/>
          <a:p>
            <a:r>
              <a:rPr lang="en-US" dirty="0"/>
              <a:t>Roofing-related standards</a:t>
            </a:r>
          </a:p>
        </p:txBody>
      </p:sp>
      <p:sp>
        <p:nvSpPr>
          <p:cNvPr id="3" name="Content Placeholder 2"/>
          <p:cNvSpPr>
            <a:spLocks noGrp="1"/>
          </p:cNvSpPr>
          <p:nvPr>
            <p:ph idx="1"/>
          </p:nvPr>
        </p:nvSpPr>
        <p:spPr>
          <a:xfrm>
            <a:off x="1791576" y="1744717"/>
            <a:ext cx="8583448" cy="4572000"/>
          </a:xfrm>
        </p:spPr>
        <p:txBody>
          <a:bodyPr/>
          <a:lstStyle/>
          <a:p>
            <a:r>
              <a:rPr lang="en-US" dirty="0"/>
              <a:t>Promulgators: AAMA, ASCE, ASTM, CSA, CSSB, FM, SPRI, UL and WDMA</a:t>
            </a:r>
          </a:p>
          <a:p>
            <a:r>
              <a:rPr lang="en-US" dirty="0"/>
              <a:t>Types of standards:</a:t>
            </a:r>
          </a:p>
          <a:p>
            <a:pPr lvl="1"/>
            <a:r>
              <a:rPr lang="en-US" sz="3200" dirty="0"/>
              <a:t>Test method (e.g., ASTM E108)</a:t>
            </a:r>
          </a:p>
          <a:p>
            <a:pPr lvl="1"/>
            <a:r>
              <a:rPr lang="en-US" sz="3200" dirty="0"/>
              <a:t>Specification/product standard (ASTM D6878)</a:t>
            </a:r>
          </a:p>
          <a:p>
            <a:pPr lvl="1"/>
            <a:r>
              <a:rPr lang="en-US" sz="3200" dirty="0"/>
              <a:t>Practice (ASTM D7186)</a:t>
            </a:r>
          </a:p>
          <a:p>
            <a:pPr lvl="1"/>
            <a:r>
              <a:rPr lang="en-US" sz="3200" dirty="0"/>
              <a:t>Guide (ASTM D6630) </a:t>
            </a:r>
            <a:r>
              <a:rPr lang="mr-IN" sz="3200" dirty="0"/>
              <a:t>–</a:t>
            </a:r>
            <a:r>
              <a:rPr lang="en-US" sz="3200" dirty="0"/>
              <a:t> Not enforceable</a:t>
            </a:r>
          </a:p>
        </p:txBody>
      </p:sp>
    </p:spTree>
    <p:extLst>
      <p:ext uri="{BB962C8B-B14F-4D97-AF65-F5344CB8AC3E}">
        <p14:creationId xmlns:p14="http://schemas.microsoft.com/office/powerpoint/2010/main" val="1487637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1197702"/>
            <a:ext cx="7772400" cy="1143000"/>
          </a:xfrm>
        </p:spPr>
        <p:txBody>
          <a:bodyPr/>
          <a:lstStyle/>
          <a:p>
            <a:r>
              <a:rPr lang="en-US" dirty="0"/>
              <a:t>Reroofing</a:t>
            </a:r>
            <a:br>
              <a:rPr lang="en-US" sz="1800" b="0" u="none" dirty="0"/>
            </a:br>
            <a:r>
              <a:rPr lang="en-US" sz="1800" b="0" i="1" u="none" dirty="0"/>
              <a:t>International Building Code, 2018 Edition</a:t>
            </a:r>
            <a:r>
              <a:rPr lang="en-US" sz="1800" b="0" u="none" dirty="0"/>
              <a:t>, Sec. 1511-Reroofing</a:t>
            </a:r>
            <a:endParaRPr lang="en-US" dirty="0"/>
          </a:p>
        </p:txBody>
      </p:sp>
      <p:sp>
        <p:nvSpPr>
          <p:cNvPr id="3" name="Content Placeholder 2"/>
          <p:cNvSpPr>
            <a:spLocks noGrp="1"/>
          </p:cNvSpPr>
          <p:nvPr>
            <p:ph idx="1"/>
          </p:nvPr>
        </p:nvSpPr>
        <p:spPr>
          <a:xfrm>
            <a:off x="2072837" y="2340702"/>
            <a:ext cx="8262655" cy="4572000"/>
          </a:xfrm>
        </p:spPr>
        <p:txBody>
          <a:bodyPr/>
          <a:lstStyle/>
          <a:p>
            <a:pPr marL="0" indent="0">
              <a:buNone/>
            </a:pPr>
            <a:r>
              <a:rPr lang="en-US" sz="2800" dirty="0"/>
              <a:t>“</a:t>
            </a:r>
            <a:r>
              <a:rPr lang="is-IS" sz="2800" dirty="0"/>
              <a:t>…recovering or replacing an existing roof covering shall comply with the requirements of Chapter 15....”</a:t>
            </a:r>
          </a:p>
          <a:p>
            <a:pPr marL="0" indent="0">
              <a:buNone/>
            </a:pPr>
            <a:endParaRPr lang="is-IS" sz="2800" dirty="0"/>
          </a:p>
          <a:p>
            <a:pPr marL="0" indent="0">
              <a:buNone/>
            </a:pPr>
            <a:r>
              <a:rPr lang="is-IS" sz="2800" dirty="0"/>
              <a:t>Exceptions:</a:t>
            </a:r>
          </a:p>
          <a:p>
            <a:r>
              <a:rPr lang="is-IS" sz="2800" dirty="0"/>
              <a:t>Roof slope:  “positive drainage” instead of ¼”per ft.</a:t>
            </a:r>
          </a:p>
          <a:p>
            <a:r>
              <a:rPr lang="is-IS" sz="2800" dirty="0"/>
              <a:t>Secondary roof drains:  Not required</a:t>
            </a:r>
            <a:endParaRPr lang="en-US" sz="2800" dirty="0"/>
          </a:p>
        </p:txBody>
      </p:sp>
    </p:spTree>
    <p:extLst>
      <p:ext uri="{BB962C8B-B14F-4D97-AF65-F5344CB8AC3E}">
        <p14:creationId xmlns:p14="http://schemas.microsoft.com/office/powerpoint/2010/main" val="723664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100" y="0"/>
            <a:ext cx="7772400" cy="1143000"/>
          </a:xfrm>
        </p:spPr>
        <p:txBody>
          <a:bodyPr/>
          <a:lstStyle/>
          <a:p>
            <a:r>
              <a:rPr lang="en-US" dirty="0"/>
              <a:t> </a:t>
            </a:r>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BC1010C4-C7B4-1C43-A703-FE1583EA2D7F}"/>
              </a:ext>
            </a:extLst>
          </p:cNvPr>
          <p:cNvPicPr>
            <a:picLocks noChangeAspect="1"/>
          </p:cNvPicPr>
          <p:nvPr/>
        </p:nvPicPr>
        <p:blipFill>
          <a:blip r:embed="rId3"/>
          <a:stretch>
            <a:fillRect/>
          </a:stretch>
        </p:blipFill>
        <p:spPr>
          <a:xfrm>
            <a:off x="1834640" y="853908"/>
            <a:ext cx="4254500" cy="5150184"/>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9D861CA-51F7-3C41-8B94-D31680F30820}"/>
              </a:ext>
            </a:extLst>
          </p:cNvPr>
          <p:cNvSpPr txBox="1"/>
          <p:nvPr/>
        </p:nvSpPr>
        <p:spPr>
          <a:xfrm>
            <a:off x="6264913" y="2909441"/>
            <a:ext cx="4113177" cy="1077218"/>
          </a:xfrm>
          <a:prstGeom prst="rect">
            <a:avLst/>
          </a:prstGeom>
          <a:noFill/>
        </p:spPr>
        <p:txBody>
          <a:bodyPr wrap="none" rtlCol="0">
            <a:spAutoFit/>
          </a:bodyPr>
          <a:lstStyle/>
          <a:p>
            <a:r>
              <a:rPr lang="en-US" b="1" i="1" u="sng" dirty="0">
                <a:latin typeface="Calibri" panose="020F0502020204030204" pitchFamily="34" charset="0"/>
                <a:cs typeface="Calibri" panose="020F0502020204030204" pitchFamily="34" charset="0"/>
              </a:rPr>
              <a:t>Professional Roofing</a:t>
            </a:r>
          </a:p>
          <a:p>
            <a:r>
              <a:rPr lang="en-US" sz="2800" dirty="0">
                <a:latin typeface="Calibri" panose="020F0502020204030204" pitchFamily="34" charset="0"/>
                <a:cs typeface="Calibri" panose="020F0502020204030204" pitchFamily="34" charset="0"/>
              </a:rPr>
              <a:t>February 2019</a:t>
            </a:r>
          </a:p>
        </p:txBody>
      </p:sp>
      <p:sp>
        <p:nvSpPr>
          <p:cNvPr id="6" name="TextBox 5">
            <a:extLst>
              <a:ext uri="{FF2B5EF4-FFF2-40B4-BE49-F238E27FC236}">
                <a16:creationId xmlns:a16="http://schemas.microsoft.com/office/drawing/2014/main" id="{A0E7C267-E90D-461F-8014-D0E7224CF813}"/>
              </a:ext>
            </a:extLst>
          </p:cNvPr>
          <p:cNvSpPr txBox="1"/>
          <p:nvPr/>
        </p:nvSpPr>
        <p:spPr>
          <a:xfrm>
            <a:off x="6102862" y="5660571"/>
            <a:ext cx="686406" cy="461665"/>
          </a:xfrm>
          <a:prstGeom prst="rect">
            <a:avLst/>
          </a:prstGeom>
          <a:noFill/>
        </p:spPr>
        <p:txBody>
          <a:bodyPr wrap="none" rtlCol="0">
            <a:spAutoFit/>
          </a:bodyPr>
          <a:lstStyle/>
          <a:p>
            <a:r>
              <a:rPr lang="en-US" sz="2400" dirty="0">
                <a:solidFill>
                  <a:schemeClr val="accent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Link</a:t>
            </a:r>
            <a:endParaRPr lang="en-US" sz="24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2546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292100"/>
            <a:ext cx="7772400" cy="1143000"/>
          </a:xfrm>
        </p:spPr>
        <p:txBody>
          <a:bodyPr>
            <a:normAutofit fontScale="90000"/>
          </a:bodyPr>
          <a:lstStyle/>
          <a:p>
            <a:r>
              <a:rPr lang="en-US" i="1" dirty="0"/>
              <a:t>International Residential Code, 2018 Edition</a:t>
            </a:r>
          </a:p>
        </p:txBody>
      </p:sp>
      <p:sp>
        <p:nvSpPr>
          <p:cNvPr id="3" name="Content Placeholder 2"/>
          <p:cNvSpPr>
            <a:spLocks noGrp="1"/>
          </p:cNvSpPr>
          <p:nvPr>
            <p:ph idx="1"/>
          </p:nvPr>
        </p:nvSpPr>
        <p:spPr>
          <a:xfrm>
            <a:off x="2209800" y="2590800"/>
            <a:ext cx="8305800" cy="2133600"/>
          </a:xfrm>
        </p:spPr>
        <p:txBody>
          <a:bodyPr/>
          <a:lstStyle/>
          <a:p>
            <a:pPr marL="0" indent="0">
              <a:buNone/>
            </a:pPr>
            <a:r>
              <a:rPr lang="en-US" dirty="0"/>
              <a:t> </a:t>
            </a:r>
          </a:p>
        </p:txBody>
      </p:sp>
      <p:sp>
        <p:nvSpPr>
          <p:cNvPr id="7" name="TextBox 6"/>
          <p:cNvSpPr txBox="1"/>
          <p:nvPr/>
        </p:nvSpPr>
        <p:spPr>
          <a:xfrm>
            <a:off x="5963055" y="2514600"/>
            <a:ext cx="4724400" cy="2308324"/>
          </a:xfrm>
          <a:prstGeom prst="rect">
            <a:avLst/>
          </a:prstGeom>
          <a:no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Applicable to one- and two-family dwellings and townhouses no more than three stories in height </a:t>
            </a:r>
          </a:p>
          <a:p>
            <a:pPr marL="342900" indent="-342900"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Roofing-related requirements:</a:t>
            </a:r>
          </a:p>
          <a:p>
            <a:pPr marL="690563" lvl="1" indent="-233363"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8-Roof/ceiling construction</a:t>
            </a:r>
          </a:p>
          <a:p>
            <a:pPr marL="690563" lvl="1" indent="-233363" eaLnBrk="1" fontAlgn="auto" hangingPunct="1">
              <a:spcBef>
                <a:spcPts val="0"/>
              </a:spcBef>
              <a:spcAft>
                <a:spcPts val="0"/>
              </a:spcAft>
              <a:buFont typeface="Arial" panose="020B0604020202020204" pitchFamily="34" charset="0"/>
              <a:buChar char="•"/>
            </a:pPr>
            <a:r>
              <a:rPr lang="en-US" sz="2400" dirty="0">
                <a:solidFill>
                  <a:prstClr val="black"/>
                </a:solidFill>
                <a:latin typeface="Calibri"/>
                <a:ea typeface="+mn-ea"/>
              </a:rPr>
              <a:t>Ch. 9-Roof assemblies</a:t>
            </a:r>
          </a:p>
        </p:txBody>
      </p:sp>
      <p:pic>
        <p:nvPicPr>
          <p:cNvPr id="6" name="Picture 5">
            <a:extLst>
              <a:ext uri="{FF2B5EF4-FFF2-40B4-BE49-F238E27FC236}">
                <a16:creationId xmlns:a16="http://schemas.microsoft.com/office/drawing/2014/main" id="{CD634567-9B1E-4E10-8059-DAD3D092E900}"/>
              </a:ext>
            </a:extLst>
          </p:cNvPr>
          <p:cNvPicPr>
            <a:picLocks noChangeAspect="1"/>
          </p:cNvPicPr>
          <p:nvPr/>
        </p:nvPicPr>
        <p:blipFill>
          <a:blip r:embed="rId2"/>
          <a:stretch>
            <a:fillRect/>
          </a:stretch>
        </p:blipFill>
        <p:spPr>
          <a:xfrm>
            <a:off x="1968428" y="1295401"/>
            <a:ext cx="3899512" cy="502202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2227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0" y="1212107"/>
            <a:ext cx="7772400" cy="1143000"/>
          </a:xfrm>
        </p:spPr>
        <p:txBody>
          <a:bodyPr/>
          <a:lstStyle/>
          <a:p>
            <a:r>
              <a:rPr lang="en-US" dirty="0"/>
              <a:t>Ch. 9-Roof assemblies</a:t>
            </a:r>
            <a:br>
              <a:rPr lang="en-US" dirty="0"/>
            </a:br>
            <a:r>
              <a:rPr lang="en-US" sz="1800" b="0" i="1" u="none" dirty="0"/>
              <a:t>International Residential Code, 2018 Edition</a:t>
            </a:r>
            <a:endParaRPr lang="en-US" sz="1800" dirty="0"/>
          </a:p>
        </p:txBody>
      </p:sp>
      <p:sp>
        <p:nvSpPr>
          <p:cNvPr id="3" name="Content Placeholder 2"/>
          <p:cNvSpPr>
            <a:spLocks noGrp="1"/>
          </p:cNvSpPr>
          <p:nvPr>
            <p:ph idx="1"/>
          </p:nvPr>
        </p:nvSpPr>
        <p:spPr>
          <a:xfrm>
            <a:off x="1995881" y="2284187"/>
            <a:ext cx="8454571" cy="2915887"/>
          </a:xfrm>
        </p:spPr>
        <p:txBody>
          <a:bodyPr/>
          <a:lstStyle/>
          <a:p>
            <a:r>
              <a:rPr lang="en-US" dirty="0"/>
              <a:t>Ch. 9 closely mirrors IBC Ch. 15’s requirements</a:t>
            </a:r>
          </a:p>
          <a:p>
            <a:r>
              <a:rPr lang="en-US" dirty="0"/>
              <a:t>Except IRC only requires fire classified roof assemblies where:</a:t>
            </a:r>
          </a:p>
          <a:p>
            <a:pPr lvl="1"/>
            <a:r>
              <a:rPr lang="en-US" dirty="0"/>
              <a:t>Required by local ordinance</a:t>
            </a:r>
          </a:p>
          <a:p>
            <a:pPr lvl="1"/>
            <a:r>
              <a:rPr lang="en-US" dirty="0"/>
              <a:t>Roof edge is less than 3 ft. from the lot line</a:t>
            </a:r>
          </a:p>
          <a:p>
            <a:pPr marL="0" indent="0">
              <a:buNone/>
            </a:pPr>
            <a:endParaRPr lang="en-US" dirty="0"/>
          </a:p>
        </p:txBody>
      </p:sp>
    </p:spTree>
    <p:extLst>
      <p:ext uri="{BB962C8B-B14F-4D97-AF65-F5344CB8AC3E}">
        <p14:creationId xmlns:p14="http://schemas.microsoft.com/office/powerpoint/2010/main" val="2633688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172200" y="1150938"/>
            <a:ext cx="4267200" cy="4572000"/>
          </a:xfrm>
          <a:ln>
            <a:noFill/>
          </a:ln>
        </p:spPr>
        <p:txBody>
          <a:bodyPr>
            <a:normAutofit fontScale="92500" lnSpcReduction="20000"/>
          </a:bodyPr>
          <a:lstStyle/>
          <a:p>
            <a:pPr marL="0" indent="0">
              <a:buNone/>
            </a:pPr>
            <a:r>
              <a:rPr lang="en-US" sz="3000" b="1" u="sng" dirty="0"/>
              <a:t>IECC 2018:</a:t>
            </a:r>
          </a:p>
          <a:p>
            <a:pPr marL="0" indent="0">
              <a:buNone/>
            </a:pPr>
            <a:r>
              <a:rPr lang="en-US" sz="3000" dirty="0"/>
              <a:t>Commercial buildings:</a:t>
            </a:r>
          </a:p>
          <a:p>
            <a:r>
              <a:rPr lang="en-US" sz="3000" dirty="0"/>
              <a:t>All except “Residential Buildings”</a:t>
            </a:r>
          </a:p>
          <a:p>
            <a:pPr marL="0" indent="0">
              <a:buNone/>
            </a:pPr>
            <a:r>
              <a:rPr lang="en-US" sz="3000" dirty="0"/>
              <a:t>Residential buildings:</a:t>
            </a:r>
          </a:p>
          <a:p>
            <a:r>
              <a:rPr lang="en-US" sz="3000" dirty="0"/>
              <a:t>One- and two-family dwellings, multiple single-family dwellings and Group R-2, R-3 and R-4 buildings three stories or less</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82B8D626-0974-4302-99AC-5B13133CF666}"/>
              </a:ext>
            </a:extLst>
          </p:cNvPr>
          <p:cNvPicPr>
            <a:picLocks noChangeAspect="1"/>
          </p:cNvPicPr>
          <p:nvPr/>
        </p:nvPicPr>
        <p:blipFill>
          <a:blip r:embed="rId2"/>
          <a:stretch>
            <a:fillRect/>
          </a:stretch>
        </p:blipFill>
        <p:spPr>
          <a:xfrm>
            <a:off x="1752600" y="660747"/>
            <a:ext cx="4298994" cy="553650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931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484577" y="2348346"/>
            <a:ext cx="3620004" cy="2161309"/>
          </a:xfrm>
          <a:ln>
            <a:noFill/>
          </a:ln>
        </p:spPr>
        <p:txBody>
          <a:bodyPr>
            <a:normAutofit/>
          </a:bodyPr>
          <a:lstStyle/>
          <a:p>
            <a:pPr marL="0" indent="0">
              <a:buNone/>
            </a:pPr>
            <a:r>
              <a:rPr lang="en-US" b="1" u="sng" dirty="0"/>
              <a:t>Roof requirements:</a:t>
            </a:r>
          </a:p>
          <a:p>
            <a:r>
              <a:rPr lang="en-US" sz="2800" dirty="0"/>
              <a:t>R-value</a:t>
            </a:r>
          </a:p>
          <a:p>
            <a:r>
              <a:rPr lang="en-US" sz="2800" dirty="0"/>
              <a:t>Roof reflectivity</a:t>
            </a:r>
          </a:p>
          <a:p>
            <a:r>
              <a:rPr lang="en-US" sz="2800" dirty="0"/>
              <a:t>Air retarder</a:t>
            </a:r>
          </a:p>
          <a:p>
            <a:pPr marL="0" indent="0">
              <a:buNone/>
            </a:pPr>
            <a:endParaRPr lang="en-US" dirty="0"/>
          </a:p>
        </p:txBody>
      </p:sp>
      <p:pic>
        <p:nvPicPr>
          <p:cNvPr id="5" name="Picture 4">
            <a:extLst>
              <a:ext uri="{FF2B5EF4-FFF2-40B4-BE49-F238E27FC236}">
                <a16:creationId xmlns:a16="http://schemas.microsoft.com/office/drawing/2014/main" id="{2811B5F0-3721-4C8A-80F5-75B976D07A68}"/>
              </a:ext>
            </a:extLst>
          </p:cNvPr>
          <p:cNvPicPr>
            <a:picLocks noChangeAspect="1"/>
          </p:cNvPicPr>
          <p:nvPr/>
        </p:nvPicPr>
        <p:blipFill>
          <a:blip r:embed="rId2"/>
          <a:stretch>
            <a:fillRect/>
          </a:stretch>
        </p:blipFill>
        <p:spPr>
          <a:xfrm>
            <a:off x="1752600" y="660747"/>
            <a:ext cx="4298994" cy="553650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442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a:xfrm>
            <a:off x="1981200" y="152400"/>
            <a:ext cx="8229600" cy="1143000"/>
          </a:xfrm>
        </p:spPr>
        <p:txBody>
          <a:bodyPr>
            <a:normAutofit/>
          </a:bodyPr>
          <a:lstStyle/>
          <a:p>
            <a:r>
              <a:rPr lang="en-US" dirty="0"/>
              <a:t>IECC 2018, Fig. C301.1-Climate zones</a:t>
            </a:r>
            <a:br>
              <a:rPr lang="en-US" sz="2000" b="0" u="none" dirty="0"/>
            </a:br>
            <a:r>
              <a:rPr lang="en-US" sz="2000" b="0" u="none" dirty="0"/>
              <a:t>Fig. R301.1 (residential climate zones) is similar</a:t>
            </a:r>
            <a:endParaRPr lang="en-US" dirty="0"/>
          </a:p>
        </p:txBody>
      </p:sp>
      <p:sp>
        <p:nvSpPr>
          <p:cNvPr id="34819" name="Content Placeholder 2"/>
          <p:cNvSpPr>
            <a:spLocks noGrp="1"/>
          </p:cNvSpPr>
          <p:nvPr>
            <p:ph idx="1"/>
          </p:nvPr>
        </p:nvSpPr>
        <p:spPr/>
        <p:txBody>
          <a:bodyPr/>
          <a:lstStyle/>
          <a:p>
            <a:pPr>
              <a:buFont typeface="Arial" charset="0"/>
              <a:buNone/>
            </a:pPr>
            <a:r>
              <a:rPr lang="en-US" dirty="0"/>
              <a:t> </a:t>
            </a:r>
          </a:p>
        </p:txBody>
      </p:sp>
      <p:pic>
        <p:nvPicPr>
          <p:cNvPr id="34820" name="Picture 2" descr="ASHRAE Climate Map.JPG"/>
          <p:cNvPicPr>
            <a:picLocks noChangeAspect="1"/>
          </p:cNvPicPr>
          <p:nvPr/>
        </p:nvPicPr>
        <p:blipFill>
          <a:blip r:embed="rId2" cstate="print"/>
          <a:srcRect/>
          <a:stretch>
            <a:fillRect/>
          </a:stretch>
        </p:blipFill>
        <p:spPr bwMode="auto">
          <a:xfrm>
            <a:off x="1530485" y="1143001"/>
            <a:ext cx="9144000" cy="5451475"/>
          </a:xfrm>
          <a:prstGeom prst="rect">
            <a:avLst/>
          </a:prstGeom>
          <a:noFill/>
          <a:ln w="9525">
            <a:noFill/>
            <a:miter lim="800000"/>
            <a:headEnd/>
            <a:tailEnd/>
          </a:ln>
        </p:spPr>
      </p:pic>
    </p:spTree>
    <p:extLst>
      <p:ext uri="{BB962C8B-B14F-4D97-AF65-F5344CB8AC3E}">
        <p14:creationId xmlns:p14="http://schemas.microsoft.com/office/powerpoint/2010/main" val="2489578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dirty="0"/>
              <a:t>Minimum R-value</a:t>
            </a:r>
            <a:br>
              <a:rPr lang="en-US" sz="1800" b="0" u="none" dirty="0"/>
            </a:br>
            <a:r>
              <a:rPr lang="en-US" sz="1800" b="0" u="none" dirty="0"/>
              <a:t>IECC 2018: Commercial Buildings (Insulation component R-value-based method)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01149087"/>
              </p:ext>
            </p:extLst>
          </p:nvPr>
        </p:nvGraphicFramePr>
        <p:xfrm>
          <a:off x="1981200" y="1142999"/>
          <a:ext cx="8229600" cy="5256071"/>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8520">
                <a:tc rowSpan="2">
                  <a:txBody>
                    <a:bodyPr/>
                    <a:lstStyle/>
                    <a:p>
                      <a:pPr algn="ctr"/>
                      <a:r>
                        <a:rPr lang="en-US" b="1" dirty="0"/>
                        <a:t>Climate zone</a:t>
                      </a:r>
                    </a:p>
                  </a:txBody>
                  <a:tcPr/>
                </a:tc>
                <a:tc gridSpan="3">
                  <a:txBody>
                    <a:bodyPr/>
                    <a:lstStyle/>
                    <a:p>
                      <a:pPr algn="ctr"/>
                      <a:r>
                        <a:rPr lang="en-US" b="1" dirty="0"/>
                        <a:t>Assembly description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653336">
                <a:tc vMerge="1">
                  <a:txBody>
                    <a:bodyPr/>
                    <a:lstStyle/>
                    <a:p>
                      <a:pPr algn="ctr"/>
                      <a:endParaRPr lang="en-US" b="0" dirty="0">
                        <a:solidFill>
                          <a:schemeClr val="bg1"/>
                        </a:solidFill>
                      </a:endParaRPr>
                    </a:p>
                  </a:txBody>
                  <a:tcPr/>
                </a:tc>
                <a:tc>
                  <a:txBody>
                    <a:bodyPr/>
                    <a:lstStyle/>
                    <a:p>
                      <a:pPr algn="ctr"/>
                      <a:r>
                        <a:rPr lang="en-US" b="1" dirty="0"/>
                        <a:t>Insulation</a:t>
                      </a:r>
                    </a:p>
                    <a:p>
                      <a:pPr algn="ctr"/>
                      <a:r>
                        <a:rPr lang="en-US" b="1" dirty="0"/>
                        <a:t>entirely above deck</a:t>
                      </a:r>
                      <a:endParaRPr lang="en-US" b="1" dirty="0">
                        <a:solidFill>
                          <a:schemeClr val="bg1"/>
                        </a:solidFill>
                      </a:endParaRPr>
                    </a:p>
                  </a:txBody>
                  <a:tcPr/>
                </a:tc>
                <a:tc>
                  <a:txBody>
                    <a:bodyPr/>
                    <a:lstStyle/>
                    <a:p>
                      <a:pPr algn="ctr"/>
                      <a:r>
                        <a:rPr lang="en-US" b="1" dirty="0"/>
                        <a:t>Metal</a:t>
                      </a:r>
                      <a:r>
                        <a:rPr lang="en-US" b="1" baseline="0" dirty="0"/>
                        <a:t> buildings</a:t>
                      </a:r>
                      <a:endParaRPr lang="en-US" b="1" dirty="0">
                        <a:solidFill>
                          <a:schemeClr val="bg1"/>
                        </a:solidFill>
                      </a:endParaRPr>
                    </a:p>
                  </a:txBody>
                  <a:tcPr/>
                </a:tc>
                <a:tc>
                  <a:txBody>
                    <a:bodyPr/>
                    <a:lstStyle/>
                    <a:p>
                      <a:pPr algn="ctr"/>
                      <a:r>
                        <a:rPr lang="en-US" b="1" dirty="0"/>
                        <a:t>Attic and other</a:t>
                      </a:r>
                      <a:endParaRPr lang="en-US" b="1" dirty="0">
                        <a:solidFill>
                          <a:schemeClr val="bg1"/>
                        </a:solidFill>
                      </a:endParaRPr>
                    </a:p>
                  </a:txBody>
                  <a:tcPr/>
                </a:tc>
                <a:extLst>
                  <a:ext uri="{0D108BD9-81ED-4DB2-BD59-A6C34878D82A}">
                    <a16:rowId xmlns:a16="http://schemas.microsoft.com/office/drawing/2014/main" val="10001"/>
                  </a:ext>
                </a:extLst>
              </a:tr>
              <a:tr h="373335">
                <a:tc rowSpan="2">
                  <a:txBody>
                    <a:bodyPr/>
                    <a:lstStyle/>
                    <a:p>
                      <a:pPr algn="ctr"/>
                      <a:r>
                        <a:rPr lang="en-US" dirty="0"/>
                        <a:t>1</a:t>
                      </a:r>
                    </a:p>
                  </a:txBody>
                  <a:tcPr/>
                </a:tc>
                <a:tc>
                  <a:txBody>
                    <a:bodyPr/>
                    <a:lstStyle/>
                    <a:p>
                      <a:pPr algn="ctr"/>
                      <a:r>
                        <a:rPr lang="en-US" dirty="0"/>
                        <a:t>R-20ci (all other)</a:t>
                      </a:r>
                    </a:p>
                  </a:txBody>
                  <a:tcPr>
                    <a:lnB w="12700" cap="flat" cmpd="sng" algn="ctr">
                      <a:noFill/>
                      <a:prstDash val="solid"/>
                      <a:round/>
                      <a:headEnd type="none" w="med" len="med"/>
                      <a:tailEnd type="none" w="med" len="med"/>
                    </a:lnB>
                  </a:tcPr>
                </a:tc>
                <a:tc rowSpan="6">
                  <a:txBody>
                    <a:bodyPr/>
                    <a:lstStyle/>
                    <a:p>
                      <a:pPr algn="ctr"/>
                      <a:r>
                        <a:rPr lang="en-US" dirty="0"/>
                        <a:t>R-19 + R-11 LS</a:t>
                      </a:r>
                    </a:p>
                  </a:txBody>
                  <a:tcPr anchor="ctr">
                    <a:noFill/>
                  </a:tcPr>
                </a:tc>
                <a:tc rowSpan="4">
                  <a:txBody>
                    <a:bodyPr/>
                    <a:lstStyle/>
                    <a:p>
                      <a:pPr algn="ctr"/>
                      <a:r>
                        <a:rPr lang="en-US" dirty="0"/>
                        <a:t>R-38</a:t>
                      </a:r>
                    </a:p>
                  </a:txBody>
                  <a:tcPr anchor="ctr"/>
                </a:tc>
                <a:extLst>
                  <a:ext uri="{0D108BD9-81ED-4DB2-BD59-A6C34878D82A}">
                    <a16:rowId xmlns:a16="http://schemas.microsoft.com/office/drawing/2014/main" val="10002"/>
                  </a:ext>
                </a:extLst>
              </a:tr>
              <a:tr h="373335">
                <a:tc vMerge="1">
                  <a:txBody>
                    <a:bodyPr/>
                    <a:lstStyle/>
                    <a:p>
                      <a:endParaRPr lang="en-US"/>
                    </a:p>
                  </a:txBody>
                  <a:tcPr/>
                </a:tc>
                <a:tc>
                  <a:txBody>
                    <a:bodyPr/>
                    <a:lstStyle/>
                    <a:p>
                      <a:pPr algn="ctr"/>
                      <a:r>
                        <a:rPr lang="en-US" dirty="0"/>
                        <a:t>R-25ci (Group R)</a:t>
                      </a:r>
                    </a:p>
                  </a:txBody>
                  <a:tcPr>
                    <a:lnT w="12700" cap="flat" cmpd="sng" algn="ctr">
                      <a:noFill/>
                      <a:prstDash val="solid"/>
                      <a:round/>
                      <a:headEnd type="none" w="med" len="med"/>
                      <a:tailEnd type="none" w="med" len="med"/>
                    </a:lnT>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78520">
                <a:tc>
                  <a:txBody>
                    <a:bodyPr/>
                    <a:lstStyle/>
                    <a:p>
                      <a:pPr algn="ctr"/>
                      <a:r>
                        <a:rPr lang="en-US" dirty="0"/>
                        <a:t>2</a:t>
                      </a:r>
                    </a:p>
                  </a:txBody>
                  <a:tcPr/>
                </a:tc>
                <a:tc rowSpan="2">
                  <a:txBody>
                    <a:bodyPr/>
                    <a:lstStyle/>
                    <a:p>
                      <a:pPr algn="ctr"/>
                      <a:r>
                        <a:rPr lang="en-US" dirty="0"/>
                        <a:t>R-25ci</a:t>
                      </a:r>
                    </a:p>
                  </a:txBody>
                  <a:tcPr anchor="ctr">
                    <a:noFill/>
                  </a:tcPr>
                </a:tc>
                <a:tc vMerge="1">
                  <a:txBody>
                    <a:bodyPr/>
                    <a:lstStyle/>
                    <a:p>
                      <a:endParaRPr lang="en-US" dirty="0"/>
                    </a:p>
                  </a:txBody>
                  <a:tcPr/>
                </a:tc>
                <a:tc vMerge="1">
                  <a:txBody>
                    <a:bodyPr/>
                    <a:lstStyle/>
                    <a:p>
                      <a:pPr algn="ctr"/>
                      <a:endParaRPr lang="en-US"/>
                    </a:p>
                  </a:txBody>
                  <a:tcPr/>
                </a:tc>
                <a:extLst>
                  <a:ext uri="{0D108BD9-81ED-4DB2-BD59-A6C34878D82A}">
                    <a16:rowId xmlns:a16="http://schemas.microsoft.com/office/drawing/2014/main" val="10004"/>
                  </a:ext>
                </a:extLst>
              </a:tr>
              <a:tr h="378520">
                <a:tc>
                  <a:txBody>
                    <a:bodyPr/>
                    <a:lstStyle/>
                    <a:p>
                      <a:pPr algn="ctr"/>
                      <a:r>
                        <a:rPr lang="en-US" dirty="0"/>
                        <a:t>3</a:t>
                      </a:r>
                    </a:p>
                  </a:txBody>
                  <a:tcPr/>
                </a:tc>
                <a:tc vMerge="1">
                  <a:txBody>
                    <a:bodyPr/>
                    <a:lstStyle/>
                    <a:p>
                      <a:endParaRPr lang="en-US" dirty="0"/>
                    </a:p>
                  </a:txBody>
                  <a:tcPr/>
                </a:tc>
                <a:tc vMerge="1">
                  <a:txBody>
                    <a:bodyPr/>
                    <a:lstStyle/>
                    <a:p>
                      <a:endParaRPr lang="en-US" dirty="0"/>
                    </a:p>
                  </a:txBody>
                  <a:tcPr/>
                </a:tc>
                <a:tc vMerge="1">
                  <a:txBody>
                    <a:bodyPr/>
                    <a:lstStyle/>
                    <a:p>
                      <a:pPr algn="ctr"/>
                      <a:endParaRPr lang="en-US" dirty="0"/>
                    </a:p>
                  </a:txBody>
                  <a:tcPr/>
                </a:tc>
                <a:extLst>
                  <a:ext uri="{0D108BD9-81ED-4DB2-BD59-A6C34878D82A}">
                    <a16:rowId xmlns:a16="http://schemas.microsoft.com/office/drawing/2014/main" val="10005"/>
                  </a:ext>
                </a:extLst>
              </a:tr>
              <a:tr h="653336">
                <a:tc>
                  <a:txBody>
                    <a:bodyPr/>
                    <a:lstStyle/>
                    <a:p>
                      <a:pPr algn="ctr"/>
                      <a:r>
                        <a:rPr lang="en-US" dirty="0">
                          <a:solidFill>
                            <a:schemeClr val="tx1"/>
                          </a:solidFill>
                        </a:rPr>
                        <a:t>4</a:t>
                      </a:r>
                    </a:p>
                  </a:txBody>
                  <a:tcPr>
                    <a:noFill/>
                  </a:tcPr>
                </a:tc>
                <a:tc rowSpan="2">
                  <a:txBody>
                    <a:bodyPr/>
                    <a:lstStyle/>
                    <a:p>
                      <a:pPr algn="ctr"/>
                      <a:r>
                        <a:rPr lang="en-US" dirty="0"/>
                        <a:t>R-30ci</a:t>
                      </a:r>
                    </a:p>
                  </a:txBody>
                  <a:tcPr anchor="ctr">
                    <a:lnB w="12700" cap="flat" cmpd="sng" algn="ctr">
                      <a:noFill/>
                      <a:prstDash val="solid"/>
                      <a:round/>
                      <a:headEnd type="none" w="med" len="med"/>
                      <a:tailEnd type="none" w="med" len="med"/>
                    </a:lnB>
                    <a:noFill/>
                  </a:tcPr>
                </a:tc>
                <a:tc vMerge="1">
                  <a:txBody>
                    <a:bodyPr/>
                    <a:lstStyle/>
                    <a:p>
                      <a:endParaRPr lang="en-US" dirty="0"/>
                    </a:p>
                  </a:txBody>
                  <a:tcPr/>
                </a:tc>
                <a:tc>
                  <a:txBody>
                    <a:bodyPr/>
                    <a:lstStyle/>
                    <a:p>
                      <a:pPr algn="ctr"/>
                      <a:r>
                        <a:rPr lang="en-US" dirty="0"/>
                        <a:t>R-38 </a:t>
                      </a:r>
                    </a:p>
                    <a:p>
                      <a:pPr algn="ctr"/>
                      <a:r>
                        <a:rPr lang="en-US" dirty="0"/>
                        <a:t>(except Marine 4)</a:t>
                      </a:r>
                    </a:p>
                  </a:txBody>
                  <a:tcPr>
                    <a:noFill/>
                  </a:tcPr>
                </a:tc>
                <a:extLst>
                  <a:ext uri="{0D108BD9-81ED-4DB2-BD59-A6C34878D82A}">
                    <a16:rowId xmlns:a16="http://schemas.microsoft.com/office/drawing/2014/main" val="10006"/>
                  </a:ext>
                </a:extLst>
              </a:tr>
              <a:tr h="931609">
                <a:tc>
                  <a:txBody>
                    <a:bodyPr/>
                    <a:lstStyle/>
                    <a:p>
                      <a:pPr algn="ctr"/>
                      <a:r>
                        <a:rPr lang="en-US" dirty="0"/>
                        <a:t>5</a:t>
                      </a:r>
                    </a:p>
                  </a:txBody>
                  <a:tcPr/>
                </a:tc>
                <a:tc vMerge="1">
                  <a:txBody>
                    <a:bodyPr/>
                    <a:lstStyle/>
                    <a:p>
                      <a:endParaRPr lang="en-US" dirty="0"/>
                    </a:p>
                  </a:txBody>
                  <a:tcPr/>
                </a:tc>
                <a:tc vMerge="1">
                  <a:txBody>
                    <a:bodyPr/>
                    <a:lstStyle/>
                    <a:p>
                      <a:endParaRPr lang="en-US" dirty="0"/>
                    </a:p>
                  </a:txBody>
                  <a:tcPr/>
                </a:tc>
                <a:tc>
                  <a:txBody>
                    <a:bodyPr/>
                    <a:lstStyle/>
                    <a:p>
                      <a:pPr algn="ctr"/>
                      <a:r>
                        <a:rPr lang="en-US" dirty="0"/>
                        <a:t>R-38 (all other)</a:t>
                      </a:r>
                    </a:p>
                    <a:p>
                      <a:pPr algn="ctr"/>
                      <a:r>
                        <a:rPr lang="en-US" dirty="0"/>
                        <a:t>R-49 (Group</a:t>
                      </a:r>
                      <a:r>
                        <a:rPr lang="en-US" baseline="0" dirty="0"/>
                        <a:t> R, Marine 4)</a:t>
                      </a:r>
                      <a:endParaRPr lang="en-US" dirty="0"/>
                    </a:p>
                  </a:txBody>
                  <a:tcPr/>
                </a:tc>
                <a:extLst>
                  <a:ext uri="{0D108BD9-81ED-4DB2-BD59-A6C34878D82A}">
                    <a16:rowId xmlns:a16="http://schemas.microsoft.com/office/drawing/2014/main" val="10007"/>
                  </a:ext>
                </a:extLst>
              </a:tr>
              <a:tr h="378520">
                <a:tc>
                  <a:txBody>
                    <a:bodyPr/>
                    <a:lstStyle/>
                    <a:p>
                      <a:pPr algn="ctr"/>
                      <a:r>
                        <a:rPr lang="en-US" dirty="0"/>
                        <a:t>6</a:t>
                      </a:r>
                    </a:p>
                  </a:txBody>
                  <a:tcPr/>
                </a:tc>
                <a:tc>
                  <a:txBody>
                    <a:bodyPr/>
                    <a:lstStyle/>
                    <a:p>
                      <a:endParaRPr lang="en-US" dirty="0"/>
                    </a:p>
                  </a:txBody>
                  <a:tcPr anchor="ctr">
                    <a:lnT w="12700" cap="flat" cmpd="sng" algn="ctr">
                      <a:noFill/>
                      <a:prstDash val="solid"/>
                      <a:round/>
                      <a:headEnd type="none" w="med" len="med"/>
                      <a:tailEnd type="none" w="med" len="med"/>
                    </a:lnT>
                  </a:tcPr>
                </a:tc>
                <a:tc>
                  <a:txBody>
                    <a:bodyPr/>
                    <a:lstStyle/>
                    <a:p>
                      <a:pPr algn="ctr"/>
                      <a:r>
                        <a:rPr lang="en-US" dirty="0"/>
                        <a:t>R-25 + R-11 LS</a:t>
                      </a:r>
                    </a:p>
                  </a:txBody>
                  <a:tcPr/>
                </a:tc>
                <a:tc rowSpan="3">
                  <a:txBody>
                    <a:bodyPr/>
                    <a:lstStyle/>
                    <a:p>
                      <a:pPr algn="ctr"/>
                      <a:r>
                        <a:rPr lang="en-US" dirty="0"/>
                        <a:t>R-49</a:t>
                      </a:r>
                    </a:p>
                  </a:txBody>
                  <a:tcPr anchor="ctr"/>
                </a:tc>
                <a:extLst>
                  <a:ext uri="{0D108BD9-81ED-4DB2-BD59-A6C34878D82A}">
                    <a16:rowId xmlns:a16="http://schemas.microsoft.com/office/drawing/2014/main" val="10008"/>
                  </a:ext>
                </a:extLst>
              </a:tr>
              <a:tr h="378520">
                <a:tc>
                  <a:txBody>
                    <a:bodyPr/>
                    <a:lstStyle/>
                    <a:p>
                      <a:pPr algn="ctr"/>
                      <a:r>
                        <a:rPr lang="en-US" dirty="0"/>
                        <a:t>7</a:t>
                      </a:r>
                    </a:p>
                  </a:txBody>
                  <a:tcPr/>
                </a:tc>
                <a:tc rowSpan="2">
                  <a:txBody>
                    <a:bodyPr/>
                    <a:lstStyle/>
                    <a:p>
                      <a:pPr algn="ctr"/>
                      <a:r>
                        <a:rPr lang="en-US" dirty="0"/>
                        <a:t>R-35ci</a:t>
                      </a:r>
                    </a:p>
                  </a:txBody>
                  <a:tcPr anchor="ctr"/>
                </a:tc>
                <a:tc rowSpan="2">
                  <a:txBody>
                    <a:bodyPr/>
                    <a:lstStyle/>
                    <a:p>
                      <a:pPr algn="ctr"/>
                      <a:r>
                        <a:rPr lang="en-US" dirty="0"/>
                        <a:t>R-30 + R-11 LS</a:t>
                      </a:r>
                    </a:p>
                  </a:txBody>
                  <a:tcPr anchor="ctr"/>
                </a:tc>
                <a:tc vMerge="1">
                  <a:txBody>
                    <a:bodyPr/>
                    <a:lstStyle/>
                    <a:p>
                      <a:endParaRPr lang="en-US" dirty="0"/>
                    </a:p>
                  </a:txBody>
                  <a:tcPr/>
                </a:tc>
                <a:extLst>
                  <a:ext uri="{0D108BD9-81ED-4DB2-BD59-A6C34878D82A}">
                    <a16:rowId xmlns:a16="http://schemas.microsoft.com/office/drawing/2014/main" val="10009"/>
                  </a:ext>
                </a:extLst>
              </a:tr>
              <a:tr h="378520">
                <a:tc>
                  <a:txBody>
                    <a:bodyPr/>
                    <a:lstStyle/>
                    <a:p>
                      <a:pPr algn="ctr"/>
                      <a:r>
                        <a:rPr lang="en-US" dirty="0"/>
                        <a:t>8</a:t>
                      </a:r>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10"/>
                  </a:ext>
                </a:extLst>
              </a:tr>
            </a:tbl>
          </a:graphicData>
        </a:graphic>
      </p:graphicFrame>
      <p:sp>
        <p:nvSpPr>
          <p:cNvPr id="6" name="TextBox 5"/>
          <p:cNvSpPr txBox="1"/>
          <p:nvPr/>
        </p:nvSpPr>
        <p:spPr>
          <a:xfrm>
            <a:off x="1905001" y="6324600"/>
            <a:ext cx="4289957" cy="338554"/>
          </a:xfrm>
          <a:prstGeom prst="rect">
            <a:avLst/>
          </a:prstGeom>
          <a:noFill/>
        </p:spPr>
        <p:txBody>
          <a:bodyPr wrap="none" rtlCol="0">
            <a:spAutoFit/>
          </a:bodyPr>
          <a:lstStyle/>
          <a:p>
            <a:r>
              <a:rPr lang="en-US" sz="1600" dirty="0">
                <a:solidFill>
                  <a:prstClr val="black"/>
                </a:solidFill>
              </a:rPr>
              <a:t>ci = Continuous insulation; LS = Liner system</a:t>
            </a:r>
          </a:p>
        </p:txBody>
      </p:sp>
    </p:spTree>
    <p:extLst>
      <p:ext uri="{BB962C8B-B14F-4D97-AF65-F5344CB8AC3E}">
        <p14:creationId xmlns:p14="http://schemas.microsoft.com/office/powerpoint/2010/main" val="4210998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graphicFrame>
        <p:nvGraphicFramePr>
          <p:cNvPr id="5" name="Content Placeholder 4"/>
          <p:cNvGraphicFramePr>
            <a:graphicFrameLocks noGrp="1"/>
          </p:cNvGraphicFramePr>
          <p:nvPr>
            <p:ph idx="1"/>
          </p:nvPr>
        </p:nvGraphicFramePr>
        <p:xfrm>
          <a:off x="1981200" y="1599265"/>
          <a:ext cx="8229600" cy="4076065"/>
        </p:xfrm>
        <a:graphic>
          <a:graphicData uri="http://schemas.openxmlformats.org/drawingml/2006/table">
            <a:tbl>
              <a:tblPr firstRow="1" bandRow="1">
                <a:tableStyleId>{5940675A-B579-460E-94D1-54222C63F5DA}</a:tableStyleId>
              </a:tblPr>
              <a:tblGrid>
                <a:gridCol w="1203036">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066800">
                  <a:extLst>
                    <a:ext uri="{9D8B030D-6E8A-4147-A177-3AD203B41FA5}">
                      <a16:colId xmlns:a16="http://schemas.microsoft.com/office/drawing/2014/main" val="34769904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159164">
                  <a:extLst>
                    <a:ext uri="{9D8B030D-6E8A-4147-A177-3AD203B41FA5}">
                      <a16:colId xmlns:a16="http://schemas.microsoft.com/office/drawing/2014/main" val="3616210763"/>
                    </a:ext>
                  </a:extLst>
                </a:gridCol>
              </a:tblGrid>
              <a:tr h="278130">
                <a:tc>
                  <a:txBody>
                    <a:bodyPr/>
                    <a:lstStyle/>
                    <a:p>
                      <a:pPr algn="ctr"/>
                      <a:r>
                        <a:rPr lang="en-US" sz="1400" b="1" dirty="0">
                          <a:solidFill>
                            <a:schemeClr val="bg1"/>
                          </a:solidFill>
                        </a:rPr>
                        <a:t>Climate Zone</a:t>
                      </a:r>
                    </a:p>
                  </a:txBody>
                  <a:tcPr marL="68580" marR="68580" marT="34290" marB="34290">
                    <a:solidFill>
                      <a:schemeClr val="tx1"/>
                    </a:solidFill>
                  </a:tcPr>
                </a:tc>
                <a:tc>
                  <a:txBody>
                    <a:bodyPr/>
                    <a:lstStyle/>
                    <a:p>
                      <a:pPr algn="ctr"/>
                      <a:r>
                        <a:rPr lang="en-US" sz="1400" b="1" dirty="0">
                          <a:solidFill>
                            <a:schemeClr val="bg1"/>
                          </a:solidFill>
                        </a:rPr>
                        <a:t>IECC</a:t>
                      </a:r>
                      <a:r>
                        <a:rPr lang="en-US" sz="1400" b="1" baseline="0" dirty="0">
                          <a:solidFill>
                            <a:schemeClr val="bg1"/>
                          </a:solidFill>
                        </a:rPr>
                        <a:t> 2003</a:t>
                      </a:r>
                      <a:endParaRPr lang="en-US" sz="1400" b="1" dirty="0">
                        <a:solidFill>
                          <a:schemeClr val="bg1"/>
                        </a:solidFill>
                      </a:endParaRPr>
                    </a:p>
                  </a:txBody>
                  <a:tcPr marL="68580" marR="68580" marT="34290" marB="34290">
                    <a:solidFill>
                      <a:schemeClr val="tx1"/>
                    </a:solidFill>
                  </a:tcPr>
                </a:tc>
                <a:tc>
                  <a:txBody>
                    <a:bodyPr/>
                    <a:lstStyle/>
                    <a:p>
                      <a:pPr algn="ctr"/>
                      <a:r>
                        <a:rPr lang="en-US" sz="1400" b="1" dirty="0">
                          <a:solidFill>
                            <a:schemeClr val="bg1"/>
                          </a:solidFill>
                        </a:rPr>
                        <a:t>IECC 2006</a:t>
                      </a:r>
                    </a:p>
                  </a:txBody>
                  <a:tcPr marL="68580" marR="68580" marT="34290" marB="34290">
                    <a:solidFill>
                      <a:schemeClr val="tx1"/>
                    </a:solidFill>
                  </a:tcPr>
                </a:tc>
                <a:tc>
                  <a:txBody>
                    <a:bodyPr/>
                    <a:lstStyle/>
                    <a:p>
                      <a:pPr algn="ctr"/>
                      <a:r>
                        <a:rPr lang="en-US" sz="1400" b="1" dirty="0">
                          <a:solidFill>
                            <a:schemeClr val="bg1"/>
                          </a:solidFill>
                        </a:rPr>
                        <a:t>IECC 2009</a:t>
                      </a:r>
                    </a:p>
                  </a:txBody>
                  <a:tcPr marL="68580" marR="68580" marT="34290" marB="34290">
                    <a:solidFill>
                      <a:schemeClr val="tx1"/>
                    </a:solidFill>
                  </a:tcPr>
                </a:tc>
                <a:tc>
                  <a:txBody>
                    <a:bodyPr/>
                    <a:lstStyle/>
                    <a:p>
                      <a:pPr algn="ctr"/>
                      <a:r>
                        <a:rPr lang="en-US" sz="1400" b="1" dirty="0">
                          <a:solidFill>
                            <a:schemeClr val="bg1"/>
                          </a:solidFill>
                        </a:rPr>
                        <a:t>IECC 2012*</a:t>
                      </a:r>
                    </a:p>
                  </a:txBody>
                  <a:tcPr marL="68580" marR="68580" marT="34290" marB="34290">
                    <a:solidFill>
                      <a:schemeClr val="tx1"/>
                    </a:solidFill>
                  </a:tcPr>
                </a:tc>
                <a:tc>
                  <a:txBody>
                    <a:bodyPr/>
                    <a:lstStyle/>
                    <a:p>
                      <a:pPr algn="ctr"/>
                      <a:r>
                        <a:rPr lang="en-US" sz="1400" b="1" dirty="0">
                          <a:solidFill>
                            <a:schemeClr val="bg1"/>
                          </a:solidFill>
                        </a:rPr>
                        <a:t>IECC 2015*</a:t>
                      </a:r>
                    </a:p>
                  </a:txBody>
                  <a:tcPr marL="68580" marR="68580" marT="34290" marB="34290">
                    <a:solidFill>
                      <a:schemeClr val="tx1"/>
                    </a:solidFill>
                  </a:tcPr>
                </a:tc>
                <a:tc>
                  <a:txBody>
                    <a:bodyPr/>
                    <a:lstStyle/>
                    <a:p>
                      <a:pPr algn="ctr"/>
                      <a:r>
                        <a:rPr lang="en-US" sz="1400" b="1" dirty="0">
                          <a:solidFill>
                            <a:schemeClr val="bg1"/>
                          </a:solidFill>
                        </a:rPr>
                        <a:t>IECC 2018*</a:t>
                      </a:r>
                    </a:p>
                  </a:txBody>
                  <a:tcPr marL="68580" marR="68580" marT="34290" marB="34290">
                    <a:solidFill>
                      <a:schemeClr val="tx1"/>
                    </a:solidFill>
                  </a:tcPr>
                </a:tc>
                <a:extLst>
                  <a:ext uri="{0D108BD9-81ED-4DB2-BD59-A6C34878D82A}">
                    <a16:rowId xmlns:a16="http://schemas.microsoft.com/office/drawing/2014/main" val="10000"/>
                  </a:ext>
                </a:extLst>
              </a:tr>
              <a:tr h="278130">
                <a:tc>
                  <a:txBody>
                    <a:bodyPr/>
                    <a:lstStyle/>
                    <a:p>
                      <a:pPr algn="ctr"/>
                      <a:r>
                        <a:rPr lang="en-US" sz="2400" dirty="0">
                          <a:latin typeface="Calibri"/>
                          <a:cs typeface="Calibri"/>
                        </a:rPr>
                        <a:t>1</a:t>
                      </a:r>
                    </a:p>
                  </a:txBody>
                  <a:tcPr marL="68580" marR="68580" marT="34290" marB="34290" anchor="ctr"/>
                </a:tc>
                <a:tc>
                  <a:txBody>
                    <a:bodyPr/>
                    <a:lstStyle/>
                    <a:p>
                      <a:pPr algn="ctr"/>
                      <a:r>
                        <a:rPr lang="en-US" sz="2400" dirty="0">
                          <a:latin typeface="Calibri"/>
                          <a:cs typeface="Calibri"/>
                        </a:rPr>
                        <a:t>R-12 ci</a:t>
                      </a:r>
                    </a:p>
                  </a:txBody>
                  <a:tcPr marL="68580" marR="68580" marT="34290" marB="34290" anchor="ctr"/>
                </a:tc>
                <a:tc rowSpan="4">
                  <a:txBody>
                    <a:bodyPr/>
                    <a:lstStyle/>
                    <a:p>
                      <a:pPr algn="ctr"/>
                      <a:r>
                        <a:rPr lang="en-US" sz="2400" dirty="0">
                          <a:latin typeface="Calibri"/>
                          <a:cs typeface="Calibri"/>
                        </a:rPr>
                        <a:t>R-15 ci</a:t>
                      </a:r>
                    </a:p>
                  </a:txBody>
                  <a:tcPr marL="68580" marR="68580" marT="34290" marB="34290" anchor="ctr"/>
                </a:tc>
                <a:tc>
                  <a:txBody>
                    <a:bodyPr/>
                    <a:lstStyle/>
                    <a:p>
                      <a:pPr algn="ctr"/>
                      <a:r>
                        <a:rPr lang="en-US" sz="2400" dirty="0">
                          <a:latin typeface="Calibri"/>
                          <a:cs typeface="Calibri"/>
                        </a:rPr>
                        <a:t>R-15 ci</a:t>
                      </a:r>
                    </a:p>
                  </a:txBody>
                  <a:tcPr marL="68580" marR="68580" marT="34290" marB="34290" anchor="ctr"/>
                </a:tc>
                <a:tc rowSpan="3">
                  <a:txBody>
                    <a:bodyPr/>
                    <a:lstStyle/>
                    <a:p>
                      <a:pPr algn="ctr"/>
                      <a:r>
                        <a:rPr lang="en-US" sz="2400" dirty="0">
                          <a:latin typeface="Calibri"/>
                          <a:cs typeface="Calibri"/>
                        </a:rPr>
                        <a:t>R-20 ci</a:t>
                      </a:r>
                    </a:p>
                  </a:txBody>
                  <a:tcPr marL="68580" marR="68580" marT="34290" marB="34290" anchor="ctr"/>
                </a:tc>
                <a:tc>
                  <a:txBody>
                    <a:bodyPr/>
                    <a:lstStyle/>
                    <a:p>
                      <a:pPr algn="ctr"/>
                      <a:r>
                        <a:rPr lang="en-US" sz="2400" dirty="0">
                          <a:latin typeface="Calibri"/>
                          <a:cs typeface="Calibri"/>
                        </a:rPr>
                        <a:t>R-20 ci</a:t>
                      </a:r>
                    </a:p>
                  </a:txBody>
                  <a:tcPr marL="68580" marR="68580" marT="34290" marB="34290" anchor="ctr"/>
                </a:tc>
                <a:tc>
                  <a:txBody>
                    <a:bodyPr/>
                    <a:lstStyle/>
                    <a:p>
                      <a:pPr algn="ctr"/>
                      <a:r>
                        <a:rPr lang="en-US" sz="2400" dirty="0">
                          <a:latin typeface="Calibri"/>
                          <a:cs typeface="Calibri"/>
                        </a:rPr>
                        <a:t>R-20 ci</a:t>
                      </a:r>
                    </a:p>
                  </a:txBody>
                  <a:tcPr marL="68580" marR="68580" marT="34290" marB="34290" anchor="ctr"/>
                </a:tc>
                <a:extLst>
                  <a:ext uri="{0D108BD9-81ED-4DB2-BD59-A6C34878D82A}">
                    <a16:rowId xmlns:a16="http://schemas.microsoft.com/office/drawing/2014/main" val="10001"/>
                  </a:ext>
                </a:extLst>
              </a:tr>
              <a:tr h="278130">
                <a:tc>
                  <a:txBody>
                    <a:bodyPr/>
                    <a:lstStyle/>
                    <a:p>
                      <a:pPr algn="ctr"/>
                      <a:r>
                        <a:rPr lang="en-US" sz="2400" dirty="0">
                          <a:latin typeface="Calibri"/>
                          <a:cs typeface="Calibri"/>
                        </a:rPr>
                        <a:t>2</a:t>
                      </a:r>
                    </a:p>
                  </a:txBody>
                  <a:tcPr marL="68580" marR="68580" marT="34290" marB="34290" anchor="ctr"/>
                </a:tc>
                <a:tc>
                  <a:txBody>
                    <a:bodyPr/>
                    <a:lstStyle/>
                    <a:p>
                      <a:pPr algn="ctr"/>
                      <a:r>
                        <a:rPr lang="en-US" sz="2400" dirty="0">
                          <a:latin typeface="Calibri"/>
                          <a:cs typeface="Calibri"/>
                        </a:rPr>
                        <a:t>R-14 ci</a:t>
                      </a:r>
                    </a:p>
                  </a:txBody>
                  <a:tcPr marL="68580" marR="68580" marT="34290" marB="34290" anchor="ctr"/>
                </a:tc>
                <a:tc vMerge="1">
                  <a:txBody>
                    <a:bodyPr/>
                    <a:lstStyle/>
                    <a:p>
                      <a:endParaRPr lang="en-US"/>
                    </a:p>
                  </a:txBody>
                  <a:tcPr/>
                </a:tc>
                <a:tc rowSpan="5">
                  <a:txBody>
                    <a:bodyPr/>
                    <a:lstStyle/>
                    <a:p>
                      <a:pPr algn="ctr"/>
                      <a:r>
                        <a:rPr lang="en-US" sz="2400" dirty="0">
                          <a:latin typeface="Calibri"/>
                          <a:cs typeface="Calibri"/>
                        </a:rPr>
                        <a:t>R-20ci</a:t>
                      </a:r>
                    </a:p>
                  </a:txBody>
                  <a:tcPr marL="68580" marR="68580" marT="34290" marB="34290" anchor="ctr"/>
                </a:tc>
                <a:tc vMerge="1">
                  <a:txBody>
                    <a:bodyPr/>
                    <a:lstStyle/>
                    <a:p>
                      <a:endParaRPr lang="en-US" dirty="0"/>
                    </a:p>
                  </a:txBody>
                  <a:tcPr/>
                </a:tc>
                <a:tc rowSpan="2">
                  <a:txBody>
                    <a:bodyPr/>
                    <a:lstStyle/>
                    <a:p>
                      <a:pPr algn="ctr"/>
                      <a:r>
                        <a:rPr lang="en-US" sz="2400" dirty="0">
                          <a:latin typeface="Calibri"/>
                          <a:cs typeface="Calibri"/>
                        </a:rPr>
                        <a:t>R-25 ci</a:t>
                      </a:r>
                    </a:p>
                  </a:txBody>
                  <a:tcPr marL="68580" marR="68580" marT="34290" marB="34290" anchor="ctr"/>
                </a:tc>
                <a:tc rowSpan="2">
                  <a:txBody>
                    <a:bodyPr/>
                    <a:lstStyle/>
                    <a:p>
                      <a:pPr algn="ctr"/>
                      <a:r>
                        <a:rPr lang="en-US" sz="2400" dirty="0">
                          <a:latin typeface="Calibri"/>
                          <a:cs typeface="Calibri"/>
                        </a:rPr>
                        <a:t>R-25 ci</a:t>
                      </a:r>
                    </a:p>
                  </a:txBody>
                  <a:tcPr marL="68580" marR="68580" marT="34290" marB="34290" anchor="ctr"/>
                </a:tc>
                <a:extLst>
                  <a:ext uri="{0D108BD9-81ED-4DB2-BD59-A6C34878D82A}">
                    <a16:rowId xmlns:a16="http://schemas.microsoft.com/office/drawing/2014/main" val="10002"/>
                  </a:ext>
                </a:extLst>
              </a:tr>
              <a:tr h="278130">
                <a:tc>
                  <a:txBody>
                    <a:bodyPr/>
                    <a:lstStyle/>
                    <a:p>
                      <a:pPr algn="ctr"/>
                      <a:r>
                        <a:rPr lang="en-US" sz="2400" dirty="0">
                          <a:latin typeface="Calibri"/>
                          <a:cs typeface="Calibri"/>
                        </a:rPr>
                        <a:t>3</a:t>
                      </a:r>
                    </a:p>
                  </a:txBody>
                  <a:tcPr marL="68580" marR="68580" marT="34290" marB="34290" anchor="ctr"/>
                </a:tc>
                <a:tc>
                  <a:txBody>
                    <a:bodyPr/>
                    <a:lstStyle/>
                    <a:p>
                      <a:pPr algn="ctr"/>
                      <a:r>
                        <a:rPr lang="en-US" sz="2400" dirty="0">
                          <a:latin typeface="Calibri"/>
                          <a:cs typeface="Calibri"/>
                        </a:rPr>
                        <a:t>R-10 ci</a:t>
                      </a:r>
                    </a:p>
                  </a:txBody>
                  <a:tcPr marL="68580" marR="68580" marT="34290" marB="34290" anchor="ct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pPr algn="ctr"/>
                      <a:endParaRPr lang="en-US" sz="2400" dirty="0">
                        <a:latin typeface="Calibri"/>
                        <a:cs typeface="Calibri"/>
                      </a:endParaRPr>
                    </a:p>
                  </a:txBody>
                  <a:tcPr marL="68580" marR="68580" marT="34290" marB="34290" anchor="ctr"/>
                </a:tc>
                <a:extLst>
                  <a:ext uri="{0D108BD9-81ED-4DB2-BD59-A6C34878D82A}">
                    <a16:rowId xmlns:a16="http://schemas.microsoft.com/office/drawing/2014/main" val="10003"/>
                  </a:ext>
                </a:extLst>
              </a:tr>
              <a:tr h="278130">
                <a:tc>
                  <a:txBody>
                    <a:bodyPr/>
                    <a:lstStyle/>
                    <a:p>
                      <a:pPr algn="ctr"/>
                      <a:r>
                        <a:rPr lang="en-US" sz="2400" dirty="0">
                          <a:latin typeface="Calibri"/>
                          <a:cs typeface="Calibri"/>
                        </a:rPr>
                        <a:t>4</a:t>
                      </a:r>
                    </a:p>
                  </a:txBody>
                  <a:tcPr marL="68580" marR="68580" marT="34290" marB="34290" anchor="ctr"/>
                </a:tc>
                <a:tc>
                  <a:txBody>
                    <a:bodyPr/>
                    <a:lstStyle/>
                    <a:p>
                      <a:pPr algn="ctr"/>
                      <a:r>
                        <a:rPr lang="en-US" sz="2400" dirty="0">
                          <a:latin typeface="Calibri"/>
                          <a:cs typeface="Calibri"/>
                        </a:rPr>
                        <a:t>R-12 ci</a:t>
                      </a:r>
                    </a:p>
                  </a:txBody>
                  <a:tcPr marL="68580" marR="68580" marT="34290" marB="34290" anchor="ctr"/>
                </a:tc>
                <a:tc vMerge="1">
                  <a:txBody>
                    <a:bodyPr/>
                    <a:lstStyle/>
                    <a:p>
                      <a:endParaRPr lang="en-US"/>
                    </a:p>
                  </a:txBody>
                  <a:tcPr/>
                </a:tc>
                <a:tc vMerge="1">
                  <a:txBody>
                    <a:bodyPr/>
                    <a:lstStyle/>
                    <a:p>
                      <a:endParaRPr lang="en-US" dirty="0"/>
                    </a:p>
                  </a:txBody>
                  <a:tcPr/>
                </a:tc>
                <a:tc rowSpan="3">
                  <a:txBody>
                    <a:bodyPr/>
                    <a:lstStyle/>
                    <a:p>
                      <a:pPr algn="ctr"/>
                      <a:r>
                        <a:rPr lang="en-US" sz="2400" dirty="0">
                          <a:latin typeface="Calibri"/>
                          <a:cs typeface="Calibri"/>
                        </a:rPr>
                        <a:t>R-25 ci</a:t>
                      </a:r>
                    </a:p>
                  </a:txBody>
                  <a:tcPr marL="68580" marR="68580" marT="34290" marB="34290" anchor="ctr"/>
                </a:tc>
                <a:tc rowSpan="3">
                  <a:txBody>
                    <a:bodyPr/>
                    <a:lstStyle/>
                    <a:p>
                      <a:pPr algn="ctr"/>
                      <a:r>
                        <a:rPr lang="en-US" sz="2400" dirty="0">
                          <a:latin typeface="Calibri"/>
                          <a:cs typeface="Calibri"/>
                        </a:rPr>
                        <a:t>R-30 ci</a:t>
                      </a:r>
                    </a:p>
                  </a:txBody>
                  <a:tcPr marL="68580" marR="68580" marT="34290" marB="34290" anchor="ctr"/>
                </a:tc>
                <a:tc rowSpan="3">
                  <a:txBody>
                    <a:bodyPr/>
                    <a:lstStyle/>
                    <a:p>
                      <a:pPr algn="ctr"/>
                      <a:r>
                        <a:rPr lang="en-US" sz="2400" dirty="0">
                          <a:latin typeface="Calibri"/>
                          <a:cs typeface="Calibri"/>
                        </a:rPr>
                        <a:t>R-30 ci</a:t>
                      </a:r>
                    </a:p>
                  </a:txBody>
                  <a:tcPr marL="68580" marR="68580" marT="34290" marB="34290" anchor="ctr"/>
                </a:tc>
                <a:extLst>
                  <a:ext uri="{0D108BD9-81ED-4DB2-BD59-A6C34878D82A}">
                    <a16:rowId xmlns:a16="http://schemas.microsoft.com/office/drawing/2014/main" val="10004"/>
                  </a:ext>
                </a:extLst>
              </a:tr>
              <a:tr h="278130">
                <a:tc>
                  <a:txBody>
                    <a:bodyPr/>
                    <a:lstStyle/>
                    <a:p>
                      <a:pPr algn="ctr"/>
                      <a:r>
                        <a:rPr lang="en-US" sz="2400" dirty="0">
                          <a:latin typeface="Calibri"/>
                          <a:cs typeface="Calibri"/>
                        </a:rPr>
                        <a:t>5</a:t>
                      </a:r>
                    </a:p>
                  </a:txBody>
                  <a:tcPr marL="68580" marR="68580" marT="34290" marB="34290" anchor="ctr"/>
                </a:tc>
                <a:tc>
                  <a:txBody>
                    <a:bodyPr/>
                    <a:lstStyle/>
                    <a:p>
                      <a:pPr algn="ctr"/>
                      <a:r>
                        <a:rPr lang="en-US" sz="2400" dirty="0">
                          <a:latin typeface="Calibri"/>
                          <a:cs typeface="Calibri"/>
                        </a:rPr>
                        <a:t>R-15 ci</a:t>
                      </a:r>
                    </a:p>
                  </a:txBody>
                  <a:tcPr marL="68580" marR="68580" marT="34290" marB="34290" anchor="ctr"/>
                </a:tc>
                <a:tc rowSpan="2">
                  <a:txBody>
                    <a:bodyPr/>
                    <a:lstStyle/>
                    <a:p>
                      <a:pPr algn="ctr"/>
                      <a:r>
                        <a:rPr lang="en-US" sz="2400" dirty="0">
                          <a:latin typeface="Calibri"/>
                          <a:cs typeface="Calibri"/>
                        </a:rPr>
                        <a:t>R-20 ci</a:t>
                      </a:r>
                    </a:p>
                  </a:txBody>
                  <a:tcPr marL="68580" marR="68580" marT="34290" marB="34290" anchor="ct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pPr algn="ctr"/>
                      <a:endParaRPr lang="en-US" sz="2400" dirty="0">
                        <a:latin typeface="Calibri"/>
                        <a:cs typeface="Calibri"/>
                      </a:endParaRPr>
                    </a:p>
                  </a:txBody>
                  <a:tcPr marL="68580" marR="68580" marT="34290" marB="34290" anchor="ctr"/>
                </a:tc>
                <a:extLst>
                  <a:ext uri="{0D108BD9-81ED-4DB2-BD59-A6C34878D82A}">
                    <a16:rowId xmlns:a16="http://schemas.microsoft.com/office/drawing/2014/main" val="10005"/>
                  </a:ext>
                </a:extLst>
              </a:tr>
              <a:tr h="278130">
                <a:tc>
                  <a:txBody>
                    <a:bodyPr/>
                    <a:lstStyle/>
                    <a:p>
                      <a:pPr algn="ctr"/>
                      <a:r>
                        <a:rPr lang="en-US" sz="2400" dirty="0">
                          <a:latin typeface="Calibri"/>
                          <a:cs typeface="Calibri"/>
                        </a:rPr>
                        <a:t>6</a:t>
                      </a:r>
                    </a:p>
                  </a:txBody>
                  <a:tcPr marL="68580" marR="68580" marT="34290" marB="34290" anchor="ctr"/>
                </a:tc>
                <a:tc>
                  <a:txBody>
                    <a:bodyPr/>
                    <a:lstStyle/>
                    <a:p>
                      <a:pPr algn="ctr"/>
                      <a:r>
                        <a:rPr lang="en-US" sz="2400" dirty="0">
                          <a:latin typeface="Calibri"/>
                          <a:cs typeface="Calibri"/>
                        </a:rPr>
                        <a:t>R-11 ci</a:t>
                      </a:r>
                    </a:p>
                  </a:txBody>
                  <a:tcPr marL="68580" marR="68580" marT="34290" marB="34290" anchor="ctr"/>
                </a:tc>
                <a:tc vMerge="1">
                  <a:txBody>
                    <a:bodyPr/>
                    <a:lstStyle/>
                    <a:p>
                      <a:endParaRPr lang="en-US"/>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pPr algn="ctr"/>
                      <a:endParaRPr lang="en-US" sz="2400" dirty="0">
                        <a:latin typeface="Calibri"/>
                        <a:cs typeface="Calibri"/>
                      </a:endParaRPr>
                    </a:p>
                  </a:txBody>
                  <a:tcPr marL="68580" marR="68580" marT="34290" marB="34290" anchor="ctr"/>
                </a:tc>
                <a:extLst>
                  <a:ext uri="{0D108BD9-81ED-4DB2-BD59-A6C34878D82A}">
                    <a16:rowId xmlns:a16="http://schemas.microsoft.com/office/drawing/2014/main" val="10006"/>
                  </a:ext>
                </a:extLst>
              </a:tr>
              <a:tr h="489585">
                <a:tc>
                  <a:txBody>
                    <a:bodyPr/>
                    <a:lstStyle/>
                    <a:p>
                      <a:pPr algn="ctr"/>
                      <a:r>
                        <a:rPr lang="en-US" sz="2400" dirty="0">
                          <a:latin typeface="Calibri"/>
                          <a:cs typeface="Calibri"/>
                        </a:rPr>
                        <a:t>7</a:t>
                      </a:r>
                    </a:p>
                  </a:txBody>
                  <a:tcPr marL="68580" marR="68580" marT="34290" marB="34290" anchor="ctr"/>
                </a:tc>
                <a:tc rowSpan="2">
                  <a:txBody>
                    <a:bodyPr/>
                    <a:lstStyle/>
                    <a:p>
                      <a:pPr algn="ctr"/>
                      <a:r>
                        <a:rPr lang="en-US" sz="2400" dirty="0">
                          <a:latin typeface="Calibri"/>
                          <a:cs typeface="Calibri"/>
                        </a:rPr>
                        <a:t>R-15 ci</a:t>
                      </a:r>
                    </a:p>
                  </a:txBody>
                  <a:tcPr marL="68580" marR="68580" marT="34290" marB="34290" anchor="ctr"/>
                </a:tc>
                <a:tc rowSpan="2">
                  <a:txBody>
                    <a:bodyPr/>
                    <a:lstStyle/>
                    <a:p>
                      <a:pPr algn="ctr"/>
                      <a:r>
                        <a:rPr lang="en-US" sz="2400" dirty="0">
                          <a:latin typeface="Calibri"/>
                          <a:cs typeface="Calibri"/>
                        </a:rPr>
                        <a:t>R-25 ci</a:t>
                      </a:r>
                    </a:p>
                  </a:txBody>
                  <a:tcPr marL="68580" marR="68580" marT="34290" marB="34290" anchor="ctr"/>
                </a:tc>
                <a:tc rowSpan="2">
                  <a:txBody>
                    <a:bodyPr/>
                    <a:lstStyle/>
                    <a:p>
                      <a:pPr algn="ctr"/>
                      <a:r>
                        <a:rPr lang="en-US" sz="2400" dirty="0">
                          <a:latin typeface="Calibri"/>
                          <a:cs typeface="Calibri"/>
                        </a:rPr>
                        <a:t>R-25  ci</a:t>
                      </a:r>
                    </a:p>
                  </a:txBody>
                  <a:tcPr marL="68580" marR="68580" marT="34290" marB="34290" anchor="ctr"/>
                </a:tc>
                <a:tc rowSpan="2">
                  <a:txBody>
                    <a:bodyPr/>
                    <a:lstStyle/>
                    <a:p>
                      <a:pPr algn="ctr"/>
                      <a:r>
                        <a:rPr lang="en-US" sz="2400" dirty="0">
                          <a:latin typeface="Calibri"/>
                          <a:cs typeface="Calibri"/>
                        </a:rPr>
                        <a:t>R-30 ci</a:t>
                      </a:r>
                    </a:p>
                  </a:txBody>
                  <a:tcPr marL="68580" marR="68580" marT="34290" marB="34290" anchor="ctr"/>
                </a:tc>
                <a:tc rowSpan="2">
                  <a:txBody>
                    <a:bodyPr/>
                    <a:lstStyle/>
                    <a:p>
                      <a:pPr algn="ctr"/>
                      <a:r>
                        <a:rPr lang="en-US" sz="2400" dirty="0">
                          <a:latin typeface="Calibri"/>
                          <a:cs typeface="Calibri"/>
                        </a:rPr>
                        <a:t>R-35 ci</a:t>
                      </a:r>
                    </a:p>
                  </a:txBody>
                  <a:tcPr marL="68580" marR="68580" marT="34290" marB="34290" anchor="ctr"/>
                </a:tc>
                <a:tc rowSpan="2">
                  <a:txBody>
                    <a:bodyPr/>
                    <a:lstStyle/>
                    <a:p>
                      <a:pPr algn="ctr"/>
                      <a:r>
                        <a:rPr lang="en-US" sz="2400" dirty="0">
                          <a:latin typeface="Calibri"/>
                          <a:cs typeface="Calibri"/>
                        </a:rPr>
                        <a:t>R-35 ci</a:t>
                      </a:r>
                    </a:p>
                  </a:txBody>
                  <a:tcPr marL="68580" marR="68580" marT="34290" marB="34290" anchor="ctr"/>
                </a:tc>
                <a:extLst>
                  <a:ext uri="{0D108BD9-81ED-4DB2-BD59-A6C34878D82A}">
                    <a16:rowId xmlns:a16="http://schemas.microsoft.com/office/drawing/2014/main" val="10007"/>
                  </a:ext>
                </a:extLst>
              </a:tr>
              <a:tr h="485140">
                <a:tc>
                  <a:txBody>
                    <a:bodyPr/>
                    <a:lstStyle/>
                    <a:p>
                      <a:pPr algn="ctr"/>
                      <a:r>
                        <a:rPr lang="en-US" sz="2400" dirty="0"/>
                        <a:t>8</a:t>
                      </a:r>
                      <a:endParaRPr lang="en-US" dirty="0"/>
                    </a:p>
                  </a:txBody>
                  <a:tcPr marL="68580" marR="68580" marT="34290" marB="34290" anchor="ctr"/>
                </a:tc>
                <a:tc vMerge="1">
                  <a:txBody>
                    <a:bodyPr/>
                    <a:lstStyle/>
                    <a:p>
                      <a:endParaRPr lang="en-US" sz="2400" dirty="0"/>
                    </a:p>
                  </a:txBody>
                  <a:tcPr marL="68580" marR="68580" marT="34290" marB="34290" anchor="ctr"/>
                </a:tc>
                <a:tc vMerge="1">
                  <a:txBody>
                    <a:bodyPr/>
                    <a:lstStyle/>
                    <a:p>
                      <a:pPr algn="ctr"/>
                      <a:endParaRPr lang="en-US" sz="2400" dirty="0">
                        <a:latin typeface="Calibri"/>
                        <a:cs typeface="Calibri"/>
                      </a:endParaRPr>
                    </a:p>
                  </a:txBody>
                  <a:tcPr marL="68580" marR="68580" marT="34290" marB="3429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95561966"/>
                  </a:ext>
                </a:extLst>
              </a:tr>
            </a:tbl>
          </a:graphicData>
        </a:graphic>
      </p:graphicFrame>
      <p:sp>
        <p:nvSpPr>
          <p:cNvPr id="6" name="TextBox 5"/>
          <p:cNvSpPr txBox="1"/>
          <p:nvPr/>
        </p:nvSpPr>
        <p:spPr>
          <a:xfrm>
            <a:off x="1886528" y="5675329"/>
            <a:ext cx="2769861" cy="669414"/>
          </a:xfrm>
          <a:prstGeom prst="rect">
            <a:avLst/>
          </a:prstGeom>
          <a:noFill/>
        </p:spPr>
        <p:txBody>
          <a:bodyPr wrap="none" rtlCol="0">
            <a:spAutoFit/>
          </a:bodyPr>
          <a:lstStyle/>
          <a:p>
            <a:pPr>
              <a:defRPr/>
            </a:pPr>
            <a:r>
              <a:rPr lang="en-US" sz="1200" dirty="0">
                <a:solidFill>
                  <a:srgbClr val="000000"/>
                </a:solidFill>
              </a:rPr>
              <a:t>*  Applies to roof replacement projects</a:t>
            </a:r>
          </a:p>
          <a:p>
            <a:pPr>
              <a:defRPr/>
            </a:pPr>
            <a:r>
              <a:rPr lang="en-US" sz="1200" dirty="0">
                <a:solidFill>
                  <a:srgbClr val="000000"/>
                </a:solidFill>
              </a:rPr>
              <a:t>ci = continuous insulation</a:t>
            </a:r>
          </a:p>
          <a:p>
            <a:pPr>
              <a:defRPr/>
            </a:pPr>
            <a:endParaRPr lang="en-US" sz="1350" dirty="0">
              <a:solidFill>
                <a:srgbClr val="000000"/>
              </a:solidFill>
            </a:endParaRPr>
          </a:p>
        </p:txBody>
      </p:sp>
      <p:sp>
        <p:nvSpPr>
          <p:cNvPr id="7" name="TextBox 6"/>
          <p:cNvSpPr txBox="1"/>
          <p:nvPr/>
        </p:nvSpPr>
        <p:spPr>
          <a:xfrm>
            <a:off x="2392152" y="615899"/>
            <a:ext cx="7407697" cy="892552"/>
          </a:xfrm>
          <a:prstGeom prst="rect">
            <a:avLst/>
          </a:prstGeom>
          <a:noFill/>
        </p:spPr>
        <p:txBody>
          <a:bodyPr wrap="none" rtlCol="0">
            <a:spAutoFit/>
          </a:bodyPr>
          <a:lstStyle/>
          <a:p>
            <a:pPr algn="ctr">
              <a:defRPr/>
            </a:pPr>
            <a:r>
              <a:rPr lang="en-US" sz="3200" b="1" u="sng" dirty="0">
                <a:solidFill>
                  <a:srgbClr val="000000"/>
                </a:solidFill>
                <a:latin typeface="Calibri"/>
                <a:cs typeface="Calibri"/>
              </a:rPr>
              <a:t>Comparison of IECC’s various editions</a:t>
            </a:r>
          </a:p>
          <a:p>
            <a:pPr algn="ctr">
              <a:defRPr/>
            </a:pPr>
            <a:r>
              <a:rPr lang="en-US" sz="2000" dirty="0">
                <a:solidFill>
                  <a:srgbClr val="000000"/>
                </a:solidFill>
                <a:latin typeface="Calibri"/>
                <a:cs typeface="Calibri"/>
              </a:rPr>
              <a:t> Commercial Buildings (Insulation component R-value-based method)</a:t>
            </a:r>
          </a:p>
        </p:txBody>
      </p:sp>
    </p:spTree>
    <p:extLst>
      <p:ext uri="{BB962C8B-B14F-4D97-AF65-F5344CB8AC3E}">
        <p14:creationId xmlns:p14="http://schemas.microsoft.com/office/powerpoint/2010/main" val="449891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248041"/>
            <a:ext cx="7772400" cy="1143000"/>
          </a:xfrm>
        </p:spPr>
        <p:txBody>
          <a:bodyPr/>
          <a:lstStyle/>
          <a:p>
            <a:r>
              <a:rPr lang="en-US" dirty="0"/>
              <a:t>Reflectivity</a:t>
            </a:r>
            <a:br>
              <a:rPr lang="en-US" b="0" u="none" dirty="0"/>
            </a:br>
            <a:r>
              <a:rPr lang="en-US" sz="1800" b="0" i="1" u="none" dirty="0"/>
              <a:t>International Energy Conservation Code, 2018 Edition</a:t>
            </a:r>
            <a:r>
              <a:rPr lang="en-US" sz="1800" b="0" u="none" dirty="0"/>
              <a:t> (Commercial)</a:t>
            </a:r>
            <a:endParaRPr lang="en-US" sz="1800" dirty="0"/>
          </a:p>
        </p:txBody>
      </p:sp>
      <p:sp>
        <p:nvSpPr>
          <p:cNvPr id="3" name="Content Placeholder 2"/>
          <p:cNvSpPr>
            <a:spLocks noGrp="1"/>
          </p:cNvSpPr>
          <p:nvPr>
            <p:ph idx="1"/>
          </p:nvPr>
        </p:nvSpPr>
        <p:spPr>
          <a:xfrm>
            <a:off x="1835905" y="1422739"/>
            <a:ext cx="8532890" cy="3886200"/>
          </a:xfrm>
        </p:spPr>
        <p:txBody>
          <a:bodyPr>
            <a:noAutofit/>
          </a:bodyPr>
          <a:lstStyle/>
          <a:p>
            <a:pPr marL="0" indent="0">
              <a:buNone/>
            </a:pPr>
            <a:r>
              <a:rPr lang="en-US" sz="2400" b="1" dirty="0"/>
              <a:t>C402.3 Roof solar reflectance and thermal emittance. </a:t>
            </a:r>
            <a:r>
              <a:rPr lang="en-US" sz="2400" dirty="0"/>
              <a:t>Low-sloped roofs directly </a:t>
            </a:r>
            <a:r>
              <a:rPr lang="en-US" sz="2400" u="sng" dirty="0"/>
              <a:t>above cooled conditioned spaces in Climate Zones 1, 2 and 3</a:t>
            </a:r>
            <a:r>
              <a:rPr lang="en-US" sz="2400" dirty="0"/>
              <a:t> shall comply with one or more of the options in Table C402.3.</a:t>
            </a:r>
          </a:p>
          <a:p>
            <a:pPr marL="0" indent="0">
              <a:buNone/>
            </a:pPr>
            <a:r>
              <a:rPr lang="en-US" sz="2400" b="1" dirty="0"/>
              <a:t>Exceptions:</a:t>
            </a:r>
            <a:r>
              <a:rPr lang="en-US" sz="2400" dirty="0"/>
              <a:t> [omitted for clarity]</a:t>
            </a:r>
          </a:p>
        </p:txBody>
      </p:sp>
      <p:graphicFrame>
        <p:nvGraphicFramePr>
          <p:cNvPr id="6" name="Table 5"/>
          <p:cNvGraphicFramePr>
            <a:graphicFrameLocks noGrp="1"/>
          </p:cNvGraphicFramePr>
          <p:nvPr>
            <p:extLst>
              <p:ext uri="{D42A27DB-BD31-4B8C-83A1-F6EECF244321}">
                <p14:modId xmlns:p14="http://schemas.microsoft.com/office/powerpoint/2010/main" val="1762638588"/>
              </p:ext>
            </p:extLst>
          </p:nvPr>
        </p:nvGraphicFramePr>
        <p:xfrm>
          <a:off x="1830388" y="3735196"/>
          <a:ext cx="8534400" cy="2103120"/>
        </p:xfrm>
        <a:graphic>
          <a:graphicData uri="http://schemas.openxmlformats.org/drawingml/2006/table">
            <a:tbl>
              <a:tblPr firstRow="1" bandRow="1">
                <a:tableStyleId>{5940675A-B579-460E-94D1-54222C63F5DA}</a:tableStyleId>
              </a:tblPr>
              <a:tblGrid>
                <a:gridCol w="8534400">
                  <a:extLst>
                    <a:ext uri="{9D8B030D-6E8A-4147-A177-3AD203B41FA5}">
                      <a16:colId xmlns:a16="http://schemas.microsoft.com/office/drawing/2014/main" val="20000"/>
                    </a:ext>
                  </a:extLst>
                </a:gridCol>
              </a:tblGrid>
              <a:tr h="370840">
                <a:tc>
                  <a:txBody>
                    <a:bodyPr/>
                    <a:lstStyle/>
                    <a:p>
                      <a:pPr algn="ctr"/>
                      <a:r>
                        <a:rPr lang="en-US" sz="2400" b="1" dirty="0">
                          <a:latin typeface="Calibri" panose="020F0502020204030204" pitchFamily="34" charset="0"/>
                        </a:rPr>
                        <a:t>TABLE</a:t>
                      </a:r>
                      <a:r>
                        <a:rPr lang="en-US" sz="2400" b="1" baseline="0" dirty="0">
                          <a:latin typeface="Calibri" panose="020F0502020204030204" pitchFamily="34" charset="0"/>
                        </a:rPr>
                        <a:t> C402.3</a:t>
                      </a:r>
                    </a:p>
                    <a:p>
                      <a:pPr algn="ctr"/>
                      <a:r>
                        <a:rPr lang="en-US" sz="2400" b="1" baseline="0" dirty="0">
                          <a:latin typeface="Calibri" panose="020F0502020204030204" pitchFamily="34" charset="0"/>
                        </a:rPr>
                        <a:t>MINIMUM ROOF REFLECTANCE AND EMITTNCE OPTIONS</a:t>
                      </a:r>
                      <a:endParaRPr lang="en-US" sz="2400" b="1" dirty="0">
                        <a:latin typeface="Calibri" panose="020F0502020204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sz="2400" dirty="0">
                          <a:latin typeface="Calibri" panose="020F0502020204030204" pitchFamily="34" charset="0"/>
                        </a:rPr>
                        <a:t>Three-year solar reflectance</a:t>
                      </a:r>
                      <a:r>
                        <a:rPr lang="en-US" sz="2400" baseline="0" dirty="0">
                          <a:latin typeface="Calibri" panose="020F0502020204030204" pitchFamily="34" charset="0"/>
                        </a:rPr>
                        <a:t> of 0.55 and </a:t>
                      </a:r>
                    </a:p>
                    <a:p>
                      <a:pPr algn="ctr"/>
                      <a:r>
                        <a:rPr lang="en-US" sz="2400" baseline="0" dirty="0">
                          <a:latin typeface="Calibri" panose="020F0502020204030204" pitchFamily="34" charset="0"/>
                        </a:rPr>
                        <a:t>3-year aged thermal emittance of 0.75</a:t>
                      </a:r>
                      <a:endParaRPr lang="en-US" sz="2400" dirty="0">
                        <a:latin typeface="Calibri" panose="020F0502020204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en-US" sz="2400" dirty="0">
                          <a:latin typeface="Calibri" panose="020F0502020204030204" pitchFamily="34" charset="0"/>
                        </a:rPr>
                        <a:t>Three-year-aged</a:t>
                      </a:r>
                      <a:r>
                        <a:rPr lang="en-US" sz="2400" baseline="0" dirty="0">
                          <a:latin typeface="Calibri" panose="020F0502020204030204" pitchFamily="34" charset="0"/>
                        </a:rPr>
                        <a:t> solar reflectance index of 64</a:t>
                      </a:r>
                      <a:endParaRPr lang="en-US" sz="2400" dirty="0">
                        <a:latin typeface="Calibri" panose="020F0502020204030204" pitchFamily="34" charset="0"/>
                      </a:endParaRPr>
                    </a:p>
                  </a:txBody>
                  <a:tcPr/>
                </a:tc>
                <a:extLst>
                  <a:ext uri="{0D108BD9-81ED-4DB2-BD59-A6C34878D82A}">
                    <a16:rowId xmlns:a16="http://schemas.microsoft.com/office/drawing/2014/main" val="10002"/>
                  </a:ext>
                </a:extLst>
              </a:tr>
            </a:tbl>
          </a:graphicData>
        </a:graphic>
      </p:graphicFrame>
      <p:sp>
        <p:nvSpPr>
          <p:cNvPr id="5" name="Rectangle 4"/>
          <p:cNvSpPr/>
          <p:nvPr/>
        </p:nvSpPr>
        <p:spPr>
          <a:xfrm>
            <a:off x="1728502" y="5763886"/>
            <a:ext cx="4572001" cy="369332"/>
          </a:xfrm>
          <a:prstGeom prst="rect">
            <a:avLst/>
          </a:prstGeom>
        </p:spPr>
        <p:txBody>
          <a:bodyPr>
            <a:spAutoFit/>
          </a:bodyPr>
          <a:lstStyle/>
          <a:p>
            <a:r>
              <a:rPr lang="en-US" sz="1800" dirty="0">
                <a:latin typeface="Calibri" panose="020F0502020204030204" pitchFamily="34" charset="0"/>
              </a:rPr>
              <a:t>[Footnotes omitted for clarity]</a:t>
            </a:r>
          </a:p>
        </p:txBody>
      </p:sp>
    </p:spTree>
    <p:extLst>
      <p:ext uri="{BB962C8B-B14F-4D97-AF65-F5344CB8AC3E}">
        <p14:creationId xmlns:p14="http://schemas.microsoft.com/office/powerpoint/2010/main" val="366141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2167" y="700033"/>
            <a:ext cx="4575969" cy="5534135"/>
          </a:xfrm>
          <a:prstGeom prst="rect">
            <a:avLst/>
          </a:prstGeom>
          <a:ln>
            <a:solidFill>
              <a:schemeClr val="tx1"/>
            </a:solidFill>
          </a:ln>
          <a:effectLst>
            <a:outerShdw blurRad="50800" dist="38100" dir="2700000" algn="tl" rotWithShape="0">
              <a:srgbClr val="000000">
                <a:alpha val="43000"/>
              </a:srgbClr>
            </a:outerShdw>
          </a:effectLst>
        </p:spPr>
      </p:pic>
      <p:sp>
        <p:nvSpPr>
          <p:cNvPr id="5" name="TextBox 4"/>
          <p:cNvSpPr txBox="1"/>
          <p:nvPr/>
        </p:nvSpPr>
        <p:spPr>
          <a:xfrm>
            <a:off x="6402552" y="2898329"/>
            <a:ext cx="4360188" cy="1077218"/>
          </a:xfrm>
          <a:prstGeom prst="rect">
            <a:avLst/>
          </a:prstGeom>
          <a:noFill/>
        </p:spPr>
        <p:txBody>
          <a:bodyPr wrap="none" rtlCol="0">
            <a:spAutoFit/>
          </a:bodyPr>
          <a:lstStyle/>
          <a:p>
            <a:r>
              <a:rPr lang="en-US" b="1" i="1" dirty="0">
                <a:latin typeface="Calibri"/>
                <a:cs typeface="Calibri"/>
              </a:rPr>
              <a:t>Professional Roofing,</a:t>
            </a:r>
          </a:p>
          <a:p>
            <a:r>
              <a:rPr lang="en-US" sz="2800" dirty="0">
                <a:latin typeface="Calibri"/>
                <a:cs typeface="Calibri"/>
              </a:rPr>
              <a:t>November 2016</a:t>
            </a:r>
          </a:p>
        </p:txBody>
      </p:sp>
      <p:sp>
        <p:nvSpPr>
          <p:cNvPr id="2" name="TextBox 1">
            <a:extLst>
              <a:ext uri="{FF2B5EF4-FFF2-40B4-BE49-F238E27FC236}">
                <a16:creationId xmlns:a16="http://schemas.microsoft.com/office/drawing/2014/main" id="{3611C525-1570-42F0-9D40-5A291C2E316D}"/>
              </a:ext>
            </a:extLst>
          </p:cNvPr>
          <p:cNvSpPr txBox="1"/>
          <p:nvPr/>
        </p:nvSpPr>
        <p:spPr>
          <a:xfrm>
            <a:off x="6268136" y="5927134"/>
            <a:ext cx="686406" cy="461665"/>
          </a:xfrm>
          <a:prstGeom prst="rect">
            <a:avLst/>
          </a:prstGeom>
          <a:noFill/>
        </p:spPr>
        <p:txBody>
          <a:bodyPr wrap="none" rtlCol="0">
            <a:spAutoFit/>
          </a:bodyPr>
          <a:lstStyle/>
          <a:p>
            <a:r>
              <a:rPr lang="en-US" sz="2400" dirty="0">
                <a:solidFill>
                  <a:schemeClr val="accent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852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1" name="Picture 4" descr="CRRC-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1539" y="1268413"/>
            <a:ext cx="5368925" cy="384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TextBox 5"/>
          <p:cNvSpPr txBox="1">
            <a:spLocks noChangeArrowheads="1"/>
          </p:cNvSpPr>
          <p:nvPr/>
        </p:nvSpPr>
        <p:spPr bwMode="auto">
          <a:xfrm>
            <a:off x="6096001" y="5122864"/>
            <a:ext cx="27670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1200" dirty="0">
                <a:solidFill>
                  <a:schemeClr val="bg1"/>
                </a:solidFill>
              </a:rPr>
              <a:t>Courtesy of the Cool Roofs Rating Council</a:t>
            </a:r>
          </a:p>
        </p:txBody>
      </p:sp>
    </p:spTree>
    <p:extLst>
      <p:ext uri="{BB962C8B-B14F-4D97-AF65-F5344CB8AC3E}">
        <p14:creationId xmlns:p14="http://schemas.microsoft.com/office/powerpoint/2010/main" val="378687337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ea typeface="ＭＳ Ｐゴシック" panose="020B0600070205080204" pitchFamily="34" charset="-128"/>
              </a:rPr>
              <a:t>Definitions</a:t>
            </a:r>
          </a:p>
        </p:txBody>
      </p:sp>
      <p:sp>
        <p:nvSpPr>
          <p:cNvPr id="29698" name="Content Placeholder 2"/>
          <p:cNvSpPr>
            <a:spLocks noGrp="1"/>
          </p:cNvSpPr>
          <p:nvPr>
            <p:ph idx="1"/>
          </p:nvPr>
        </p:nvSpPr>
        <p:spPr>
          <a:xfrm>
            <a:off x="2209800" y="1806575"/>
            <a:ext cx="7772400" cy="4572000"/>
          </a:xfrm>
        </p:spPr>
        <p:txBody>
          <a:bodyPr/>
          <a:lstStyle/>
          <a:p>
            <a:pPr>
              <a:buFontTx/>
              <a:buNone/>
            </a:pPr>
            <a:r>
              <a:rPr lang="en-US" altLang="en-US" sz="2800" b="1" dirty="0">
                <a:ea typeface="ＭＳ Ｐゴシック" panose="020B0600070205080204" pitchFamily="34" charset="-128"/>
              </a:rPr>
              <a:t>Solar reflectance:  </a:t>
            </a:r>
            <a:r>
              <a:rPr lang="en-US" altLang="en-US" sz="2800" dirty="0">
                <a:ea typeface="ＭＳ Ｐゴシック" panose="020B0600070205080204" pitchFamily="34" charset="-128"/>
              </a:rPr>
              <a:t>The fraction of </a:t>
            </a:r>
            <a:r>
              <a:rPr lang="en-US" altLang="en-US" sz="2800" u="sng" dirty="0">
                <a:ea typeface="ＭＳ Ｐゴシック" panose="020B0600070205080204" pitchFamily="34" charset="-128"/>
              </a:rPr>
              <a:t>solar flux </a:t>
            </a:r>
            <a:r>
              <a:rPr lang="en-US" altLang="en-US" sz="2800" dirty="0">
                <a:ea typeface="ＭＳ Ｐゴシック" panose="020B0600070205080204" pitchFamily="34" charset="-128"/>
              </a:rPr>
              <a:t>reflected by a surface expressed within the range of 0.00 and 1.00.</a:t>
            </a:r>
          </a:p>
          <a:p>
            <a:pPr>
              <a:buFontTx/>
              <a:buNone/>
            </a:pPr>
            <a:endParaRPr lang="en-US" altLang="en-US" sz="2800" dirty="0">
              <a:ea typeface="ＭＳ Ｐゴシック" panose="020B0600070205080204" pitchFamily="34" charset="-128"/>
            </a:endParaRPr>
          </a:p>
          <a:p>
            <a:pPr>
              <a:buFontTx/>
              <a:buNone/>
            </a:pPr>
            <a:r>
              <a:rPr lang="en-US" altLang="en-US" sz="2800" b="1" dirty="0">
                <a:ea typeface="ＭＳ Ｐゴシック" panose="020B0600070205080204" pitchFamily="34" charset="-128"/>
              </a:rPr>
              <a:t>Thermal emittance:  </a:t>
            </a:r>
            <a:r>
              <a:rPr lang="en-US" altLang="en-US" sz="2800" dirty="0">
                <a:ea typeface="ＭＳ Ｐゴシック" panose="020B0600070205080204" pitchFamily="34" charset="-128"/>
              </a:rPr>
              <a:t>The ratio of </a:t>
            </a:r>
            <a:r>
              <a:rPr lang="en-US" altLang="en-US" sz="2800" u="sng" dirty="0">
                <a:ea typeface="ＭＳ Ｐゴシック" panose="020B0600070205080204" pitchFamily="34" charset="-128"/>
              </a:rPr>
              <a:t>radiant heat flux</a:t>
            </a:r>
            <a:r>
              <a:rPr lang="en-US" altLang="en-US" sz="2800" dirty="0">
                <a:ea typeface="ＭＳ Ｐゴシック" panose="020B0600070205080204" pitchFamily="34" charset="-128"/>
              </a:rPr>
              <a:t> emitted by a surface to that emitted by a black body radiator at the same temperature expressed within a range of 0.00 to 1.00. </a:t>
            </a:r>
          </a:p>
        </p:txBody>
      </p:sp>
    </p:spTree>
    <p:extLst>
      <p:ext uri="{BB962C8B-B14F-4D97-AF65-F5344CB8AC3E}">
        <p14:creationId xmlns:p14="http://schemas.microsoft.com/office/powerpoint/2010/main" val="260549579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09800" y="1169988"/>
            <a:ext cx="7772400" cy="1143000"/>
          </a:xfrm>
        </p:spPr>
        <p:txBody>
          <a:bodyPr/>
          <a:lstStyle/>
          <a:p>
            <a:r>
              <a:rPr lang="en-US" altLang="en-US" dirty="0">
                <a:ea typeface="ＭＳ Ｐゴシック" panose="020B0600070205080204" pitchFamily="34" charset="-128"/>
              </a:rPr>
              <a:t>Definitions – cont.</a:t>
            </a:r>
          </a:p>
        </p:txBody>
      </p:sp>
      <p:sp>
        <p:nvSpPr>
          <p:cNvPr id="16387" name="Content Placeholder 2"/>
          <p:cNvSpPr>
            <a:spLocks noGrp="1"/>
          </p:cNvSpPr>
          <p:nvPr>
            <p:ph idx="1"/>
          </p:nvPr>
        </p:nvSpPr>
        <p:spPr>
          <a:xfrm>
            <a:off x="2124075" y="2416176"/>
            <a:ext cx="7943850" cy="3013075"/>
          </a:xfrm>
        </p:spPr>
        <p:txBody>
          <a:bodyPr/>
          <a:lstStyle/>
          <a:p>
            <a:pPr>
              <a:buFontTx/>
              <a:buNone/>
            </a:pPr>
            <a:r>
              <a:rPr lang="en-US" altLang="en-US" sz="2800" b="1" dirty="0">
                <a:ea typeface="ＭＳ Ｐゴシック" panose="020B0600070205080204" pitchFamily="34" charset="-128"/>
              </a:rPr>
              <a:t>Solar reflectance index (SRI):</a:t>
            </a:r>
            <a:r>
              <a:rPr lang="en-US" altLang="en-US" sz="2800" dirty="0">
                <a:ea typeface="ＭＳ Ｐゴシック" panose="020B0600070205080204" pitchFamily="34" charset="-128"/>
              </a:rPr>
              <a:t> The relative steady-state surface temperature of a surface with respect to the standard white (SRI = 100) and standard black (SRI = 0) under standard solar and ambient conditions.</a:t>
            </a:r>
            <a:endParaRPr lang="en-US" altLang="en-US" sz="2800" b="1" dirty="0">
              <a:ea typeface="ＭＳ Ｐゴシック" panose="020B0600070205080204" pitchFamily="34" charset="-128"/>
            </a:endParaRPr>
          </a:p>
        </p:txBody>
      </p:sp>
      <p:sp>
        <p:nvSpPr>
          <p:cNvPr id="16389" name="TextBox 4"/>
          <p:cNvSpPr txBox="1">
            <a:spLocks noChangeArrowheads="1"/>
          </p:cNvSpPr>
          <p:nvPr/>
        </p:nvSpPr>
        <p:spPr bwMode="auto">
          <a:xfrm>
            <a:off x="7859713" y="4864100"/>
            <a:ext cx="17129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t>--ASTM E 1980</a:t>
            </a:r>
          </a:p>
        </p:txBody>
      </p:sp>
    </p:spTree>
    <p:extLst>
      <p:ext uri="{BB962C8B-B14F-4D97-AF65-F5344CB8AC3E}">
        <p14:creationId xmlns:p14="http://schemas.microsoft.com/office/powerpoint/2010/main" val="4244822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248041"/>
            <a:ext cx="7772400" cy="1143000"/>
          </a:xfrm>
        </p:spPr>
        <p:txBody>
          <a:bodyPr/>
          <a:lstStyle/>
          <a:p>
            <a:r>
              <a:rPr lang="en-US" dirty="0"/>
              <a:t>Air barriers</a:t>
            </a:r>
            <a:br>
              <a:rPr lang="en-US" b="0" u="none" dirty="0"/>
            </a:br>
            <a:r>
              <a:rPr lang="en-US" sz="1800" b="0" i="1" u="none" dirty="0"/>
              <a:t>International Energy Conservation Code, 2018 Edition</a:t>
            </a:r>
            <a:r>
              <a:rPr lang="en-US" sz="1800" b="0" u="none" dirty="0"/>
              <a:t> (Commercial), Sec. C402.5</a:t>
            </a:r>
            <a:endParaRPr lang="en-US" sz="1800" dirty="0"/>
          </a:p>
        </p:txBody>
      </p:sp>
      <p:sp>
        <p:nvSpPr>
          <p:cNvPr id="3" name="Content Placeholder 2"/>
          <p:cNvSpPr>
            <a:spLocks noGrp="1"/>
          </p:cNvSpPr>
          <p:nvPr>
            <p:ph idx="1"/>
          </p:nvPr>
        </p:nvSpPr>
        <p:spPr>
          <a:xfrm>
            <a:off x="1835905" y="1422739"/>
            <a:ext cx="8746101" cy="3886200"/>
          </a:xfrm>
        </p:spPr>
        <p:txBody>
          <a:bodyPr>
            <a:noAutofit/>
          </a:bodyPr>
          <a:lstStyle/>
          <a:p>
            <a:pPr marL="0" indent="0" algn="ctr">
              <a:buNone/>
            </a:pPr>
            <a:r>
              <a:rPr lang="en-US" sz="2800" dirty="0"/>
              <a:t>“A continuous building envelope air barrier shall be provided throughout the building envelope</a:t>
            </a:r>
            <a:r>
              <a:rPr lang="is-IS" sz="2800" dirty="0"/>
              <a:t>….” (Except 2B)</a:t>
            </a:r>
          </a:p>
          <a:p>
            <a:pPr marL="0" indent="0">
              <a:buNone/>
            </a:pPr>
            <a:endParaRPr lang="en-US" sz="1400" dirty="0"/>
          </a:p>
          <a:p>
            <a:pPr marL="0" indent="0">
              <a:buNone/>
            </a:pPr>
            <a:r>
              <a:rPr lang="en-US" sz="2800" dirty="0"/>
              <a:t>Test methods:</a:t>
            </a:r>
          </a:p>
          <a:p>
            <a:r>
              <a:rPr lang="en-US" sz="2800" dirty="0"/>
              <a:t>Whole building:  Not greater than 0.40 </a:t>
            </a:r>
            <a:r>
              <a:rPr lang="en-US" sz="2800" dirty="0" err="1"/>
              <a:t>cfm</a:t>
            </a:r>
            <a:r>
              <a:rPr lang="en-US" sz="2800" dirty="0"/>
              <a:t>/ft</a:t>
            </a:r>
            <a:r>
              <a:rPr lang="en-US" sz="2800" baseline="30000" dirty="0"/>
              <a:t>3</a:t>
            </a:r>
            <a:endParaRPr lang="en-US" sz="2800" dirty="0"/>
          </a:p>
          <a:p>
            <a:r>
              <a:rPr lang="en-US" sz="2800" dirty="0"/>
              <a:t>Assembly:  Not greater than 0.04 </a:t>
            </a:r>
            <a:r>
              <a:rPr lang="en-US" sz="2800" dirty="0" err="1"/>
              <a:t>cfm</a:t>
            </a:r>
            <a:r>
              <a:rPr lang="en-US" sz="2800" dirty="0"/>
              <a:t>/ft</a:t>
            </a:r>
            <a:r>
              <a:rPr lang="en-US" sz="2800" baseline="30000" dirty="0"/>
              <a:t>3</a:t>
            </a:r>
            <a:r>
              <a:rPr lang="en-US" sz="2800" dirty="0"/>
              <a:t> </a:t>
            </a:r>
          </a:p>
          <a:p>
            <a:r>
              <a:rPr lang="en-US" sz="2800" dirty="0"/>
              <a:t>Material:  Not greater than 0.004 </a:t>
            </a:r>
            <a:r>
              <a:rPr lang="en-US" sz="2800" dirty="0" err="1"/>
              <a:t>cfm</a:t>
            </a:r>
            <a:r>
              <a:rPr lang="en-US" sz="2800" dirty="0"/>
              <a:t>/ft</a:t>
            </a:r>
            <a:r>
              <a:rPr lang="en-US" sz="2800" baseline="30000" dirty="0"/>
              <a:t>3</a:t>
            </a:r>
            <a:endParaRPr lang="en-US" sz="2800" dirty="0"/>
          </a:p>
          <a:p>
            <a:pPr lvl="1"/>
            <a:r>
              <a:rPr lang="en-US" sz="2400" dirty="0"/>
              <a:t>Deemed to comply:  BUR, MB, adhered single ply and SPF</a:t>
            </a:r>
            <a:endParaRPr lang="en-US" sz="2000" dirty="0"/>
          </a:p>
          <a:p>
            <a:pPr marL="0" indent="0">
              <a:buNone/>
            </a:pPr>
            <a:r>
              <a:rPr lang="en-US" sz="2800" dirty="0"/>
              <a:t>Air barrier not required in reroofing projects unless also recladding (IECC 2018: Sec. C503.3.1 and C504.2)</a:t>
            </a:r>
          </a:p>
          <a:p>
            <a:pPr lvl="1"/>
            <a:endParaRPr lang="en-US" sz="2400" dirty="0"/>
          </a:p>
          <a:p>
            <a:endParaRPr lang="en-US" sz="2800" dirty="0"/>
          </a:p>
        </p:txBody>
      </p:sp>
    </p:spTree>
    <p:extLst>
      <p:ext uri="{BB962C8B-B14F-4D97-AF65-F5344CB8AC3E}">
        <p14:creationId xmlns:p14="http://schemas.microsoft.com/office/powerpoint/2010/main" val="3661415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1" y="2305616"/>
            <a:ext cx="4303643" cy="2246769"/>
          </a:xfrm>
          <a:prstGeom prst="rect">
            <a:avLst/>
          </a:prstGeom>
          <a:noFill/>
        </p:spPr>
        <p:txBody>
          <a:bodyPr wrap="square" rtlCol="0">
            <a:spAutoFit/>
          </a:bodyPr>
          <a:lstStyle/>
          <a:p>
            <a:pPr>
              <a:defRPr/>
            </a:pPr>
            <a:r>
              <a:rPr lang="en-US" sz="2800" b="1" i="1" dirty="0">
                <a:solidFill>
                  <a:srgbClr val="000000"/>
                </a:solidFill>
                <a:latin typeface="Calibri" panose="020F0502020204030204" pitchFamily="34" charset="0"/>
              </a:rPr>
              <a:t>Guidelines for Air Retarders</a:t>
            </a:r>
          </a:p>
          <a:p>
            <a:pPr>
              <a:defRPr/>
            </a:pPr>
            <a:r>
              <a:rPr lang="en-US" sz="2800" b="1" i="1" dirty="0">
                <a:solidFill>
                  <a:srgbClr val="000000"/>
                </a:solidFill>
                <a:latin typeface="Calibri" panose="020F0502020204030204" pitchFamily="34" charset="0"/>
              </a:rPr>
              <a:t>in Roof Assemblies</a:t>
            </a:r>
          </a:p>
          <a:p>
            <a:pPr marL="457200" indent="-457200">
              <a:buFont typeface="Arial" panose="020B0604020202020204" pitchFamily="34" charset="0"/>
              <a:buChar char="•"/>
              <a:defRPr/>
            </a:pPr>
            <a:r>
              <a:rPr lang="en-US" sz="2800" dirty="0">
                <a:solidFill>
                  <a:srgbClr val="000000"/>
                </a:solidFill>
                <a:latin typeface="Calibri" panose="020F0502020204030204" pitchFamily="34" charset="0"/>
              </a:rPr>
              <a:t>Ch. 1: IECC and ASHRAE</a:t>
            </a:r>
          </a:p>
          <a:p>
            <a:pPr marL="457200" indent="-457200">
              <a:buFont typeface="Arial" panose="020B0604020202020204" pitchFamily="34" charset="0"/>
              <a:buChar char="•"/>
              <a:defRPr/>
            </a:pPr>
            <a:r>
              <a:rPr lang="en-US" sz="2800" dirty="0">
                <a:solidFill>
                  <a:srgbClr val="000000"/>
                </a:solidFill>
                <a:latin typeface="Calibri" panose="020F0502020204030204" pitchFamily="34" charset="0"/>
              </a:rPr>
              <a:t>Ch. 2: Industry research</a:t>
            </a:r>
          </a:p>
          <a:p>
            <a:pPr marL="457200" indent="-457200">
              <a:buFont typeface="Arial" panose="020B0604020202020204" pitchFamily="34" charset="0"/>
              <a:buChar char="•"/>
              <a:defRPr/>
            </a:pPr>
            <a:r>
              <a:rPr lang="en-US" sz="2800" dirty="0">
                <a:solidFill>
                  <a:srgbClr val="000000"/>
                </a:solidFill>
                <a:latin typeface="Calibri" panose="020F0502020204030204" pitchFamily="34" charset="0"/>
              </a:rPr>
              <a:t>Ch. 3: Recommendations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887" y="489257"/>
            <a:ext cx="3804373" cy="5879486"/>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7A31DBD-5601-4702-99C4-094D5CF7C985}"/>
              </a:ext>
            </a:extLst>
          </p:cNvPr>
          <p:cNvSpPr txBox="1"/>
          <p:nvPr/>
        </p:nvSpPr>
        <p:spPr>
          <a:xfrm>
            <a:off x="5765260" y="6008914"/>
            <a:ext cx="686406" cy="461665"/>
          </a:xfrm>
          <a:prstGeom prst="rect">
            <a:avLst/>
          </a:prstGeom>
          <a:noFill/>
        </p:spPr>
        <p:txBody>
          <a:bodyPr wrap="none" rtlCol="0">
            <a:spAutoFit/>
          </a:bodyPr>
          <a:lstStyle/>
          <a:p>
            <a:r>
              <a:rPr lang="en-US" sz="2400" dirty="0">
                <a:solidFill>
                  <a:schemeClr val="accent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6129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B8A7DE-5992-4C57-9792-D0ED02B81B69}"/>
              </a:ext>
            </a:extLst>
          </p:cNvPr>
          <p:cNvSpPr txBox="1"/>
          <p:nvPr/>
        </p:nvSpPr>
        <p:spPr>
          <a:xfrm>
            <a:off x="6236328" y="2951947"/>
            <a:ext cx="4545971" cy="954107"/>
          </a:xfrm>
          <a:prstGeom prst="rect">
            <a:avLst/>
          </a:prstGeom>
          <a:noFill/>
        </p:spPr>
        <p:txBody>
          <a:bodyPr wrap="square" rtlCol="0">
            <a:spAutoFit/>
          </a:bodyPr>
          <a:lstStyle/>
          <a:p>
            <a:pPr>
              <a:defRPr/>
            </a:pPr>
            <a:r>
              <a:rPr lang="en-US" sz="2800" b="1" i="1" dirty="0">
                <a:solidFill>
                  <a:srgbClr val="000000"/>
                </a:solidFill>
                <a:latin typeface="Calibri" panose="020F0502020204030204" pitchFamily="34" charset="0"/>
                <a:cs typeface="Calibri" panose="020F0502020204030204" pitchFamily="34" charset="0"/>
              </a:rPr>
              <a:t>International Existing Building Code, 2018 Edition</a:t>
            </a:r>
          </a:p>
        </p:txBody>
      </p:sp>
      <p:pic>
        <p:nvPicPr>
          <p:cNvPr id="5" name="Picture 4">
            <a:extLst>
              <a:ext uri="{FF2B5EF4-FFF2-40B4-BE49-F238E27FC236}">
                <a16:creationId xmlns:a16="http://schemas.microsoft.com/office/drawing/2014/main" id="{A72666BC-607F-4B23-96D9-7FCC094D226C}"/>
              </a:ext>
            </a:extLst>
          </p:cNvPr>
          <p:cNvPicPr>
            <a:picLocks noChangeAspect="1"/>
          </p:cNvPicPr>
          <p:nvPr/>
        </p:nvPicPr>
        <p:blipFill>
          <a:blip r:embed="rId2"/>
          <a:stretch>
            <a:fillRect/>
          </a:stretch>
        </p:blipFill>
        <p:spPr>
          <a:xfrm>
            <a:off x="1797006" y="660747"/>
            <a:ext cx="4298995" cy="553650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3495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9F90AD-E5DB-4BFD-B504-BADB57E8D305}"/>
              </a:ext>
            </a:extLst>
          </p:cNvPr>
          <p:cNvPicPr>
            <a:picLocks noChangeAspect="1"/>
          </p:cNvPicPr>
          <p:nvPr/>
        </p:nvPicPr>
        <p:blipFill>
          <a:blip r:embed="rId2"/>
          <a:stretch>
            <a:fillRect/>
          </a:stretch>
        </p:blipFill>
        <p:spPr>
          <a:xfrm>
            <a:off x="3433445" y="0"/>
            <a:ext cx="5325110" cy="68580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339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9F90AD-E5DB-4BFD-B504-BADB57E8D305}"/>
              </a:ext>
            </a:extLst>
          </p:cNvPr>
          <p:cNvPicPr>
            <a:picLocks noChangeAspect="1"/>
          </p:cNvPicPr>
          <p:nvPr/>
        </p:nvPicPr>
        <p:blipFill>
          <a:blip r:embed="rId2"/>
          <a:stretch>
            <a:fillRect/>
          </a:stretch>
        </p:blipFill>
        <p:spPr>
          <a:xfrm>
            <a:off x="3433445" y="0"/>
            <a:ext cx="5325110" cy="68580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9F16AF7-D0E6-410C-A5B6-CE74A61796A6}"/>
              </a:ext>
            </a:extLst>
          </p:cNvPr>
          <p:cNvPicPr>
            <a:picLocks noChangeAspect="1"/>
          </p:cNvPicPr>
          <p:nvPr/>
        </p:nvPicPr>
        <p:blipFill>
          <a:blip r:embed="rId3"/>
          <a:stretch>
            <a:fillRect/>
          </a:stretch>
        </p:blipFill>
        <p:spPr>
          <a:xfrm>
            <a:off x="3836966" y="1099126"/>
            <a:ext cx="4691251" cy="538941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942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45EB0B-A3FC-4186-85B4-020F3548CA0B}"/>
              </a:ext>
            </a:extLst>
          </p:cNvPr>
          <p:cNvPicPr>
            <a:picLocks noChangeAspect="1"/>
          </p:cNvPicPr>
          <p:nvPr/>
        </p:nvPicPr>
        <p:blipFill rotWithShape="1">
          <a:blip r:embed="rId2"/>
          <a:srcRect r="-1153"/>
          <a:stretch/>
        </p:blipFill>
        <p:spPr>
          <a:xfrm>
            <a:off x="3304158" y="92364"/>
            <a:ext cx="5673737" cy="5384261"/>
          </a:xfrm>
          <a:prstGeom prst="rect">
            <a:avLst/>
          </a:prstGeom>
        </p:spPr>
      </p:pic>
      <p:pic>
        <p:nvPicPr>
          <p:cNvPr id="3" name="Picture 2">
            <a:extLst>
              <a:ext uri="{FF2B5EF4-FFF2-40B4-BE49-F238E27FC236}">
                <a16:creationId xmlns:a16="http://schemas.microsoft.com/office/drawing/2014/main" id="{835AF462-2998-46D5-959B-0C876CD4910B}"/>
              </a:ext>
            </a:extLst>
          </p:cNvPr>
          <p:cNvPicPr>
            <a:picLocks noChangeAspect="1"/>
          </p:cNvPicPr>
          <p:nvPr/>
        </p:nvPicPr>
        <p:blipFill>
          <a:blip r:embed="rId3"/>
          <a:stretch>
            <a:fillRect/>
          </a:stretch>
        </p:blipFill>
        <p:spPr>
          <a:xfrm>
            <a:off x="3314380" y="5476625"/>
            <a:ext cx="5609085" cy="1279299"/>
          </a:xfrm>
          <a:prstGeom prst="rect">
            <a:avLst/>
          </a:prstGeom>
        </p:spPr>
      </p:pic>
    </p:spTree>
    <p:extLst>
      <p:ext uri="{BB962C8B-B14F-4D97-AF65-F5344CB8AC3E}">
        <p14:creationId xmlns:p14="http://schemas.microsoft.com/office/powerpoint/2010/main" val="2209498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E33D8-324A-4B3A-AA8B-974285CD582F}"/>
              </a:ext>
            </a:extLst>
          </p:cNvPr>
          <p:cNvPicPr>
            <a:picLocks noChangeAspect="1"/>
          </p:cNvPicPr>
          <p:nvPr/>
        </p:nvPicPr>
        <p:blipFill>
          <a:blip r:embed="rId2"/>
          <a:stretch>
            <a:fillRect/>
          </a:stretch>
        </p:blipFill>
        <p:spPr>
          <a:xfrm>
            <a:off x="3405580" y="199159"/>
            <a:ext cx="5406240" cy="6497782"/>
          </a:xfrm>
          <a:prstGeom prst="rect">
            <a:avLst/>
          </a:prstGeom>
        </p:spPr>
      </p:pic>
    </p:spTree>
    <p:extLst>
      <p:ext uri="{BB962C8B-B14F-4D97-AF65-F5344CB8AC3E}">
        <p14:creationId xmlns:p14="http://schemas.microsoft.com/office/powerpoint/2010/main" val="345541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12832"/>
            <a:ext cx="7772400" cy="1143000"/>
          </a:xfrm>
        </p:spPr>
        <p:txBody>
          <a:bodyPr/>
          <a:lstStyle/>
          <a:p>
            <a:r>
              <a:rPr lang="en-US" dirty="0"/>
              <a:t>Consider becoming an ASTM member</a:t>
            </a:r>
            <a:r>
              <a:rPr lang="mr-IN" dirty="0"/>
              <a:t>…</a:t>
            </a:r>
            <a:br>
              <a:rPr lang="en-US" sz="1800" b="0" u="none" dirty="0"/>
            </a:br>
            <a:r>
              <a:rPr lang="en-US" sz="1800" b="0" u="none" dirty="0" err="1"/>
              <a:t>www.astm.org</a:t>
            </a:r>
            <a:endParaRPr lang="en-US" dirty="0"/>
          </a:p>
        </p:txBody>
      </p:sp>
      <p:pic>
        <p:nvPicPr>
          <p:cNvPr id="3" name="Picture 2"/>
          <p:cNvPicPr>
            <a:picLocks noChangeAspect="1"/>
          </p:cNvPicPr>
          <p:nvPr/>
        </p:nvPicPr>
        <p:blipFill>
          <a:blip r:embed="rId2"/>
          <a:stretch>
            <a:fillRect/>
          </a:stretch>
        </p:blipFill>
        <p:spPr>
          <a:xfrm>
            <a:off x="2347250" y="1543603"/>
            <a:ext cx="7522901" cy="3554445"/>
          </a:xfrm>
          <a:prstGeom prst="rect">
            <a:avLst/>
          </a:prstGeom>
        </p:spPr>
      </p:pic>
      <p:sp>
        <p:nvSpPr>
          <p:cNvPr id="4" name="TextBox 3"/>
          <p:cNvSpPr txBox="1"/>
          <p:nvPr/>
        </p:nvSpPr>
        <p:spPr>
          <a:xfrm>
            <a:off x="2244943" y="5223362"/>
            <a:ext cx="7727514" cy="1200328"/>
          </a:xfrm>
          <a:prstGeom prst="rect">
            <a:avLst/>
          </a:prstGeom>
          <a:noFill/>
        </p:spPr>
        <p:txBody>
          <a:bodyPr wrap="square" rtlCol="0">
            <a:spAutoFit/>
          </a:bodyPr>
          <a:lstStyle/>
          <a:p>
            <a:pPr algn="ctr"/>
            <a:r>
              <a:rPr lang="en-US" sz="2400" i="1" dirty="0">
                <a:latin typeface="Calibri"/>
                <a:cs typeface="Calibri"/>
              </a:rPr>
              <a:t>Most roofing-related standards are developed/maintained by Committee D08.  Most roofing-related standards are contained in Vol. 4.04</a:t>
            </a:r>
          </a:p>
        </p:txBody>
      </p:sp>
    </p:spTree>
    <p:extLst>
      <p:ext uri="{BB962C8B-B14F-4D97-AF65-F5344CB8AC3E}">
        <p14:creationId xmlns:p14="http://schemas.microsoft.com/office/powerpoint/2010/main" val="3614628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6255" y="2940219"/>
            <a:ext cx="4572000" cy="1015663"/>
          </a:xfrm>
          <a:prstGeom prst="rect">
            <a:avLst/>
          </a:prstGeom>
        </p:spPr>
        <p:txBody>
          <a:bodyPr>
            <a:spAutoFit/>
          </a:bodyPr>
          <a:lstStyle/>
          <a:p>
            <a:pPr eaLnBrk="1" fontAlgn="auto" hangingPunct="1">
              <a:spcBef>
                <a:spcPts val="0"/>
              </a:spcBef>
              <a:spcAft>
                <a:spcPts val="0"/>
              </a:spcAft>
              <a:defRPr/>
            </a:pPr>
            <a:r>
              <a:rPr lang="en-US" sz="3200" b="1" i="1" kern="0" dirty="0">
                <a:solidFill>
                  <a:sysClr val="windowText" lastClr="000000"/>
                </a:solidFill>
                <a:latin typeface="Calibri"/>
                <a:ea typeface="+mn-ea"/>
              </a:rPr>
              <a:t>Professional Roofing,</a:t>
            </a:r>
          </a:p>
          <a:p>
            <a:pPr eaLnBrk="1" fontAlgn="auto" hangingPunct="1">
              <a:spcBef>
                <a:spcPts val="0"/>
              </a:spcBef>
              <a:spcAft>
                <a:spcPts val="0"/>
              </a:spcAft>
              <a:defRPr/>
            </a:pPr>
            <a:r>
              <a:rPr lang="en-US" sz="2800" kern="0" dirty="0">
                <a:solidFill>
                  <a:sysClr val="windowText" lastClr="000000"/>
                </a:solidFill>
                <a:latin typeface="Calibri"/>
                <a:ea typeface="+mn-ea"/>
              </a:rPr>
              <a:t>September 2016</a:t>
            </a:r>
          </a:p>
        </p:txBody>
      </p:sp>
      <p:pic>
        <p:nvPicPr>
          <p:cNvPr id="5" name="Picture 4"/>
          <p:cNvPicPr>
            <a:picLocks noChangeAspect="1"/>
          </p:cNvPicPr>
          <p:nvPr/>
        </p:nvPicPr>
        <p:blipFill>
          <a:blip r:embed="rId2"/>
          <a:stretch>
            <a:fillRect/>
          </a:stretch>
        </p:blipFill>
        <p:spPr>
          <a:xfrm>
            <a:off x="1873635" y="702681"/>
            <a:ext cx="4510281" cy="545263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754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97100" y="246743"/>
            <a:ext cx="7772400" cy="1143000"/>
          </a:xfrm>
        </p:spPr>
        <p:txBody>
          <a:bodyPr/>
          <a:lstStyle/>
          <a:p>
            <a:r>
              <a:rPr lang="en-US" i="1" dirty="0"/>
              <a:t>International Fire Code, 2018 Edition</a:t>
            </a:r>
          </a:p>
        </p:txBody>
      </p:sp>
      <p:sp>
        <p:nvSpPr>
          <p:cNvPr id="3" name="Content Placeholder 2"/>
          <p:cNvSpPr>
            <a:spLocks noGrp="1"/>
          </p:cNvSpPr>
          <p:nvPr>
            <p:ph idx="1"/>
          </p:nvPr>
        </p:nvSpPr>
        <p:spPr/>
        <p:txBody>
          <a:bodyPr/>
          <a:lstStyle/>
          <a:p>
            <a:pPr marL="0" indent="0">
              <a:buNone/>
            </a:pPr>
            <a:r>
              <a:rPr lang="en-US" dirty="0"/>
              <a:t> </a:t>
            </a:r>
          </a:p>
        </p:txBody>
      </p:sp>
      <p:pic>
        <p:nvPicPr>
          <p:cNvPr id="6" name="Picture 5"/>
          <p:cNvPicPr>
            <a:picLocks noChangeAspect="1"/>
          </p:cNvPicPr>
          <p:nvPr/>
        </p:nvPicPr>
        <p:blipFill>
          <a:blip r:embed="rId2"/>
          <a:stretch>
            <a:fillRect/>
          </a:stretch>
        </p:blipFill>
        <p:spPr>
          <a:xfrm>
            <a:off x="1905001" y="1295401"/>
            <a:ext cx="3883489" cy="5017443"/>
          </a:xfrm>
          <a:prstGeom prst="rect">
            <a:avLst/>
          </a:prstGeom>
          <a:ln w="12700">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6036013" y="2362201"/>
            <a:ext cx="4648200" cy="2246769"/>
          </a:xfrm>
          <a:prstGeom prst="rect">
            <a:avLst/>
          </a:prstGeom>
          <a:noFill/>
        </p:spPr>
        <p:txBody>
          <a:bodyPr wrap="square" rtlCol="0">
            <a:spAutoFit/>
          </a:bodyPr>
          <a:lstStyle/>
          <a:p>
            <a:pPr eaLnBrk="1" fontAlgn="auto" hangingPunct="1">
              <a:spcBef>
                <a:spcPts val="0"/>
              </a:spcBef>
              <a:spcAft>
                <a:spcPts val="0"/>
              </a:spcAft>
            </a:pPr>
            <a:r>
              <a:rPr lang="en-US" sz="2800" dirty="0">
                <a:solidFill>
                  <a:prstClr val="black"/>
                </a:solidFill>
                <a:latin typeface="Calibri"/>
                <a:ea typeface="+mn-ea"/>
              </a:rPr>
              <a:t>Applicability:</a:t>
            </a:r>
          </a:p>
          <a:p>
            <a:pPr marL="339725" lvl="1" indent="-339725" eaLnBrk="1" fontAlgn="auto" hangingPunct="1">
              <a:spcBef>
                <a:spcPts val="0"/>
              </a:spcBef>
              <a:spcAft>
                <a:spcPts val="0"/>
              </a:spcAft>
              <a:buFont typeface="Arial" panose="020B0604020202020204" pitchFamily="34" charset="0"/>
              <a:buChar char="•"/>
            </a:pPr>
            <a:r>
              <a:rPr lang="en-US" sz="2800" dirty="0">
                <a:solidFill>
                  <a:prstClr val="black"/>
                </a:solidFill>
                <a:latin typeface="Calibri"/>
                <a:ea typeface="+mn-ea"/>
              </a:rPr>
              <a:t>Structures, facilities and conditions</a:t>
            </a:r>
          </a:p>
          <a:p>
            <a:pPr marL="339725" lvl="1" indent="-339725" eaLnBrk="1" fontAlgn="auto" hangingPunct="1">
              <a:spcBef>
                <a:spcPts val="0"/>
              </a:spcBef>
              <a:spcAft>
                <a:spcPts val="0"/>
              </a:spcAft>
              <a:buFont typeface="Arial" panose="020B0604020202020204" pitchFamily="34" charset="0"/>
              <a:buChar char="•"/>
            </a:pPr>
            <a:r>
              <a:rPr lang="en-US" sz="2800" dirty="0">
                <a:solidFill>
                  <a:prstClr val="black"/>
                </a:solidFill>
                <a:latin typeface="Calibri"/>
                <a:ea typeface="+mn-ea"/>
              </a:rPr>
              <a:t>Existing conditions and operations</a:t>
            </a:r>
          </a:p>
        </p:txBody>
      </p:sp>
    </p:spTree>
    <p:extLst>
      <p:ext uri="{BB962C8B-B14F-4D97-AF65-F5344CB8AC3E}">
        <p14:creationId xmlns:p14="http://schemas.microsoft.com/office/powerpoint/2010/main" val="900775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900" y="1385454"/>
            <a:ext cx="8229600" cy="1143000"/>
          </a:xfrm>
        </p:spPr>
        <p:txBody>
          <a:bodyPr>
            <a:normAutofit/>
          </a:bodyPr>
          <a:lstStyle/>
          <a:p>
            <a:r>
              <a:rPr lang="en-US" dirty="0"/>
              <a:t>Roofing-related provisions</a:t>
            </a:r>
            <a:br>
              <a:rPr lang="en-US" sz="1800" b="0" u="none" dirty="0"/>
            </a:br>
            <a:r>
              <a:rPr lang="en-US" sz="1800" b="0" i="1" u="none" dirty="0"/>
              <a:t>International Fire Code, 2018 Edition</a:t>
            </a:r>
            <a:endParaRPr lang="en-US" i="1" dirty="0"/>
          </a:p>
        </p:txBody>
      </p:sp>
      <p:sp>
        <p:nvSpPr>
          <p:cNvPr id="3" name="Content Placeholder 2"/>
          <p:cNvSpPr>
            <a:spLocks noGrp="1"/>
          </p:cNvSpPr>
          <p:nvPr>
            <p:ph idx="1"/>
          </p:nvPr>
        </p:nvSpPr>
        <p:spPr>
          <a:xfrm>
            <a:off x="2971800" y="2528454"/>
            <a:ext cx="6705600" cy="2667000"/>
          </a:xfrm>
        </p:spPr>
        <p:txBody>
          <a:bodyPr/>
          <a:lstStyle/>
          <a:p>
            <a:r>
              <a:rPr lang="en-US" sz="2800" dirty="0"/>
              <a:t>Sec. 303-Asphalt kettles</a:t>
            </a:r>
          </a:p>
          <a:p>
            <a:r>
              <a:rPr lang="en-US" sz="2800" dirty="0"/>
              <a:t>Sec. 317-Rooftop gardens</a:t>
            </a:r>
          </a:p>
          <a:p>
            <a:r>
              <a:rPr lang="en-US" sz="2800" dirty="0"/>
              <a:t>Sec. 1204-Solar photovoltaic systems</a:t>
            </a:r>
          </a:p>
          <a:p>
            <a:r>
              <a:rPr lang="en-US" sz="2800" dirty="0"/>
              <a:t>Sec. 3317-Safeguarding roofing operations</a:t>
            </a:r>
          </a:p>
        </p:txBody>
      </p:sp>
    </p:spTree>
    <p:extLst>
      <p:ext uri="{BB962C8B-B14F-4D97-AF65-F5344CB8AC3E}">
        <p14:creationId xmlns:p14="http://schemas.microsoft.com/office/powerpoint/2010/main" val="695125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246743"/>
            <a:ext cx="7772400" cy="1143000"/>
          </a:xfrm>
        </p:spPr>
        <p:txBody>
          <a:bodyPr/>
          <a:lstStyle/>
          <a:p>
            <a:r>
              <a:rPr lang="en-US" sz="3200" i="1" dirty="0"/>
              <a:t>International Plumbing Code, 2018 Edition</a:t>
            </a:r>
          </a:p>
        </p:txBody>
      </p:sp>
      <p:sp>
        <p:nvSpPr>
          <p:cNvPr id="3" name="Content Placeholder 2"/>
          <p:cNvSpPr>
            <a:spLocks noGrp="1"/>
          </p:cNvSpPr>
          <p:nvPr>
            <p:ph idx="1"/>
          </p:nvPr>
        </p:nvSpPr>
        <p:spPr/>
        <p:txBody>
          <a:bodyPr/>
          <a:lstStyle/>
          <a:p>
            <a:pPr marL="0" indent="0">
              <a:buNone/>
            </a:pPr>
            <a:r>
              <a:rPr lang="en-US" dirty="0"/>
              <a:t> </a:t>
            </a:r>
          </a:p>
        </p:txBody>
      </p:sp>
      <p:sp>
        <p:nvSpPr>
          <p:cNvPr id="7" name="TextBox 6"/>
          <p:cNvSpPr txBox="1"/>
          <p:nvPr/>
        </p:nvSpPr>
        <p:spPr>
          <a:xfrm>
            <a:off x="6083301" y="2403928"/>
            <a:ext cx="4343399" cy="267765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2800" dirty="0">
                <a:solidFill>
                  <a:prstClr val="black"/>
                </a:solidFill>
                <a:latin typeface="Calibri"/>
                <a:ea typeface="+mn-ea"/>
              </a:rPr>
              <a:t>Applicable to all plumbing systems, except those applicable to IRC 2018</a:t>
            </a:r>
          </a:p>
          <a:p>
            <a:pPr marL="285750" indent="-285750" eaLnBrk="1" fontAlgn="auto" hangingPunct="1">
              <a:spcBef>
                <a:spcPts val="0"/>
              </a:spcBef>
              <a:spcAft>
                <a:spcPts val="0"/>
              </a:spcAft>
              <a:buFont typeface="Arial" panose="020B0604020202020204" pitchFamily="34" charset="0"/>
              <a:buChar char="•"/>
            </a:pPr>
            <a:r>
              <a:rPr lang="en-US" sz="2800" dirty="0">
                <a:solidFill>
                  <a:prstClr val="black"/>
                </a:solidFill>
                <a:latin typeface="Calibri"/>
                <a:ea typeface="+mn-ea"/>
              </a:rPr>
              <a:t>Roofing-related requirements:</a:t>
            </a:r>
          </a:p>
          <a:p>
            <a:pPr marL="742950" lvl="1" indent="-285750" eaLnBrk="1" fontAlgn="auto" hangingPunct="1">
              <a:spcBef>
                <a:spcPts val="0"/>
              </a:spcBef>
              <a:spcAft>
                <a:spcPts val="0"/>
              </a:spcAft>
              <a:buFont typeface="Arial" panose="020B0604020202020204" pitchFamily="34" charset="0"/>
              <a:buChar char="•"/>
            </a:pPr>
            <a:r>
              <a:rPr lang="en-US" sz="2800" dirty="0">
                <a:solidFill>
                  <a:prstClr val="black"/>
                </a:solidFill>
                <a:latin typeface="Calibri"/>
                <a:ea typeface="+mn-ea"/>
              </a:rPr>
              <a:t>Ch. 11-Storm drainage</a:t>
            </a:r>
          </a:p>
        </p:txBody>
      </p:sp>
      <p:pic>
        <p:nvPicPr>
          <p:cNvPr id="8" name="Picture 7">
            <a:extLst>
              <a:ext uri="{FF2B5EF4-FFF2-40B4-BE49-F238E27FC236}">
                <a16:creationId xmlns:a16="http://schemas.microsoft.com/office/drawing/2014/main" id="{6269BA6B-205B-4953-AB17-2E379F6779F1}"/>
              </a:ext>
            </a:extLst>
          </p:cNvPr>
          <p:cNvPicPr>
            <a:picLocks noChangeAspect="1"/>
          </p:cNvPicPr>
          <p:nvPr/>
        </p:nvPicPr>
        <p:blipFill>
          <a:blip r:embed="rId2"/>
          <a:stretch>
            <a:fillRect/>
          </a:stretch>
        </p:blipFill>
        <p:spPr>
          <a:xfrm>
            <a:off x="1905000" y="1306619"/>
            <a:ext cx="3922078" cy="5051090"/>
          </a:xfrm>
          <a:prstGeom prst="rect">
            <a:avLst/>
          </a:prstGeom>
          <a:ln>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1617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970E0-20B0-44EB-BAD1-5C257E6C5E3C}"/>
              </a:ext>
            </a:extLst>
          </p:cNvPr>
          <p:cNvPicPr>
            <a:picLocks noChangeAspect="1"/>
          </p:cNvPicPr>
          <p:nvPr/>
        </p:nvPicPr>
        <p:blipFill>
          <a:blip r:embed="rId2"/>
          <a:stretch>
            <a:fillRect/>
          </a:stretch>
        </p:blipFill>
        <p:spPr>
          <a:xfrm>
            <a:off x="3223987" y="1071939"/>
            <a:ext cx="5704950" cy="3213234"/>
          </a:xfrm>
          <a:prstGeom prst="rect">
            <a:avLst/>
          </a:prstGeom>
        </p:spPr>
      </p:pic>
      <p:pic>
        <p:nvPicPr>
          <p:cNvPr id="5" name="Picture 4">
            <a:extLst>
              <a:ext uri="{FF2B5EF4-FFF2-40B4-BE49-F238E27FC236}">
                <a16:creationId xmlns:a16="http://schemas.microsoft.com/office/drawing/2014/main" id="{41586BB1-96AB-494A-832A-5CEDD9BD3C51}"/>
              </a:ext>
            </a:extLst>
          </p:cNvPr>
          <p:cNvPicPr>
            <a:picLocks noChangeAspect="1"/>
          </p:cNvPicPr>
          <p:nvPr/>
        </p:nvPicPr>
        <p:blipFill>
          <a:blip r:embed="rId3"/>
          <a:stretch>
            <a:fillRect/>
          </a:stretch>
        </p:blipFill>
        <p:spPr>
          <a:xfrm>
            <a:off x="4002350" y="4637762"/>
            <a:ext cx="4212701" cy="109738"/>
          </a:xfrm>
          <a:prstGeom prst="rect">
            <a:avLst/>
          </a:prstGeom>
        </p:spPr>
      </p:pic>
      <p:pic>
        <p:nvPicPr>
          <p:cNvPr id="6" name="Picture 5">
            <a:extLst>
              <a:ext uri="{FF2B5EF4-FFF2-40B4-BE49-F238E27FC236}">
                <a16:creationId xmlns:a16="http://schemas.microsoft.com/office/drawing/2014/main" id="{DC698D1D-5BB6-4FE5-AE19-5F0EACD2373E}"/>
              </a:ext>
            </a:extLst>
          </p:cNvPr>
          <p:cNvPicPr>
            <a:picLocks noChangeAspect="1"/>
          </p:cNvPicPr>
          <p:nvPr/>
        </p:nvPicPr>
        <p:blipFill>
          <a:blip r:embed="rId4"/>
          <a:stretch>
            <a:fillRect/>
          </a:stretch>
        </p:blipFill>
        <p:spPr>
          <a:xfrm>
            <a:off x="3204450" y="5100090"/>
            <a:ext cx="5744025" cy="576233"/>
          </a:xfrm>
          <a:prstGeom prst="rect">
            <a:avLst/>
          </a:prstGeom>
        </p:spPr>
      </p:pic>
    </p:spTree>
    <p:extLst>
      <p:ext uri="{BB962C8B-B14F-4D97-AF65-F5344CB8AC3E}">
        <p14:creationId xmlns:p14="http://schemas.microsoft.com/office/powerpoint/2010/main" val="115386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779F7-3207-4B97-80F5-689737EA05FE}"/>
              </a:ext>
            </a:extLst>
          </p:cNvPr>
          <p:cNvPicPr>
            <a:picLocks noChangeAspect="1"/>
          </p:cNvPicPr>
          <p:nvPr/>
        </p:nvPicPr>
        <p:blipFill>
          <a:blip r:embed="rId2"/>
          <a:stretch>
            <a:fillRect/>
          </a:stretch>
        </p:blipFill>
        <p:spPr>
          <a:xfrm>
            <a:off x="3258008" y="1416583"/>
            <a:ext cx="5978475" cy="4062934"/>
          </a:xfrm>
          <a:prstGeom prst="rect">
            <a:avLst/>
          </a:prstGeom>
        </p:spPr>
      </p:pic>
    </p:spTree>
    <p:extLst>
      <p:ext uri="{BB962C8B-B14F-4D97-AF65-F5344CB8AC3E}">
        <p14:creationId xmlns:p14="http://schemas.microsoft.com/office/powerpoint/2010/main" val="1684635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B3FC8-6593-4026-9350-C24F88A4D945}"/>
              </a:ext>
            </a:extLst>
          </p:cNvPr>
          <p:cNvPicPr>
            <a:picLocks noChangeAspect="1"/>
          </p:cNvPicPr>
          <p:nvPr/>
        </p:nvPicPr>
        <p:blipFill>
          <a:blip r:embed="rId2"/>
          <a:stretch>
            <a:fillRect/>
          </a:stretch>
        </p:blipFill>
        <p:spPr>
          <a:xfrm>
            <a:off x="3236688" y="3864635"/>
            <a:ext cx="5744025" cy="1474767"/>
          </a:xfrm>
          <a:prstGeom prst="rect">
            <a:avLst/>
          </a:prstGeom>
        </p:spPr>
      </p:pic>
      <p:pic>
        <p:nvPicPr>
          <p:cNvPr id="1026" name="Picture 2" descr="Siphonic Roof Drain">
            <a:extLst>
              <a:ext uri="{FF2B5EF4-FFF2-40B4-BE49-F238E27FC236}">
                <a16:creationId xmlns:a16="http://schemas.microsoft.com/office/drawing/2014/main" id="{C67885F9-AA47-464D-9863-C893EF390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690" y="665307"/>
            <a:ext cx="4066021" cy="310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825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042AA-221A-4A4C-9A25-2F578C49B385}"/>
              </a:ext>
            </a:extLst>
          </p:cNvPr>
          <p:cNvPicPr>
            <a:picLocks noChangeAspect="1"/>
          </p:cNvPicPr>
          <p:nvPr/>
        </p:nvPicPr>
        <p:blipFill>
          <a:blip r:embed="rId2"/>
          <a:stretch>
            <a:fillRect/>
          </a:stretch>
        </p:blipFill>
        <p:spPr>
          <a:xfrm>
            <a:off x="3297875" y="337497"/>
            <a:ext cx="5783100" cy="2676067"/>
          </a:xfrm>
          <a:prstGeom prst="rect">
            <a:avLst/>
          </a:prstGeom>
        </p:spPr>
      </p:pic>
      <p:pic>
        <p:nvPicPr>
          <p:cNvPr id="3" name="Picture 2">
            <a:extLst>
              <a:ext uri="{FF2B5EF4-FFF2-40B4-BE49-F238E27FC236}">
                <a16:creationId xmlns:a16="http://schemas.microsoft.com/office/drawing/2014/main" id="{DE94B22D-AD06-4355-9A03-3756DCFECE19}"/>
              </a:ext>
            </a:extLst>
          </p:cNvPr>
          <p:cNvPicPr>
            <a:picLocks noChangeAspect="1"/>
          </p:cNvPicPr>
          <p:nvPr/>
        </p:nvPicPr>
        <p:blipFill>
          <a:blip r:embed="rId3"/>
          <a:stretch>
            <a:fillRect/>
          </a:stretch>
        </p:blipFill>
        <p:spPr>
          <a:xfrm>
            <a:off x="6017850" y="3389934"/>
            <a:ext cx="156300" cy="78133"/>
          </a:xfrm>
          <a:prstGeom prst="rect">
            <a:avLst/>
          </a:prstGeom>
        </p:spPr>
      </p:pic>
      <p:pic>
        <p:nvPicPr>
          <p:cNvPr id="4" name="Picture 3">
            <a:extLst>
              <a:ext uri="{FF2B5EF4-FFF2-40B4-BE49-F238E27FC236}">
                <a16:creationId xmlns:a16="http://schemas.microsoft.com/office/drawing/2014/main" id="{632C3A47-36BE-404A-BA7D-CD1D78E0098F}"/>
              </a:ext>
            </a:extLst>
          </p:cNvPr>
          <p:cNvPicPr>
            <a:picLocks noChangeAspect="1"/>
          </p:cNvPicPr>
          <p:nvPr/>
        </p:nvPicPr>
        <p:blipFill>
          <a:blip r:embed="rId4"/>
          <a:stretch>
            <a:fillRect/>
          </a:stretch>
        </p:blipFill>
        <p:spPr>
          <a:xfrm>
            <a:off x="3341213" y="2967383"/>
            <a:ext cx="5665875" cy="3564834"/>
          </a:xfrm>
          <a:prstGeom prst="rect">
            <a:avLst/>
          </a:prstGeom>
        </p:spPr>
      </p:pic>
    </p:spTree>
    <p:extLst>
      <p:ext uri="{BB962C8B-B14F-4D97-AF65-F5344CB8AC3E}">
        <p14:creationId xmlns:p14="http://schemas.microsoft.com/office/powerpoint/2010/main" val="2338166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788" y="2865438"/>
            <a:ext cx="8229600" cy="1143000"/>
          </a:xfrm>
        </p:spPr>
        <p:txBody>
          <a:bodyPr>
            <a:normAutofit fontScale="90000"/>
          </a:bodyPr>
          <a:lstStyle/>
          <a:p>
            <a:r>
              <a:rPr lang="en-US" b="0" i="1" u="none" dirty="0"/>
              <a:t>How should I deal with alternatives to what</a:t>
            </a:r>
            <a:br>
              <a:rPr lang="en-US" b="0" i="1" u="none" dirty="0"/>
            </a:br>
            <a:r>
              <a:rPr lang="en-US" b="0" i="1" u="none" dirty="0"/>
              <a:t>is permitted by the Code?</a:t>
            </a:r>
          </a:p>
        </p:txBody>
      </p:sp>
      <p:sp>
        <p:nvSpPr>
          <p:cNvPr id="3" name="Content Placeholder 2"/>
          <p:cNvSpPr>
            <a:spLocks noGrp="1"/>
          </p:cNvSpPr>
          <p:nvPr>
            <p:ph idx="1"/>
          </p:nvPr>
        </p:nvSpPr>
        <p:spPr>
          <a:xfrm>
            <a:off x="2222500" y="4109357"/>
            <a:ext cx="7759700" cy="2443843"/>
          </a:xfrm>
        </p:spPr>
        <p:txBody>
          <a:bodyPr/>
          <a:lstStyle/>
          <a:p>
            <a:pPr marL="0" indent="0">
              <a:buNone/>
            </a:pPr>
            <a:r>
              <a:rPr lang="en-US" dirty="0"/>
              <a:t> </a:t>
            </a:r>
          </a:p>
        </p:txBody>
      </p:sp>
    </p:spTree>
    <p:extLst>
      <p:ext uri="{BB962C8B-B14F-4D97-AF65-F5344CB8AC3E}">
        <p14:creationId xmlns:p14="http://schemas.microsoft.com/office/powerpoint/2010/main" val="1312792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900" y="955963"/>
            <a:ext cx="8229600" cy="1143000"/>
          </a:xfrm>
        </p:spPr>
        <p:txBody>
          <a:bodyPr>
            <a:noAutofit/>
          </a:bodyPr>
          <a:lstStyle/>
          <a:p>
            <a:r>
              <a:rPr lang="en-US" dirty="0"/>
              <a:t>Alternative materials, design and methods of construction and equipment </a:t>
            </a:r>
          </a:p>
        </p:txBody>
      </p:sp>
      <p:sp>
        <p:nvSpPr>
          <p:cNvPr id="3" name="Content Placeholder 2"/>
          <p:cNvSpPr>
            <a:spLocks noGrp="1"/>
          </p:cNvSpPr>
          <p:nvPr>
            <p:ph idx="1"/>
          </p:nvPr>
        </p:nvSpPr>
        <p:spPr>
          <a:xfrm>
            <a:off x="2694709" y="2251364"/>
            <a:ext cx="7010400" cy="3048000"/>
          </a:xfrm>
        </p:spPr>
        <p:txBody>
          <a:bodyPr/>
          <a:lstStyle/>
          <a:p>
            <a:r>
              <a:rPr lang="en-US" dirty="0"/>
              <a:t>IBC 2018, Sec. 104.11</a:t>
            </a:r>
          </a:p>
          <a:p>
            <a:r>
              <a:rPr lang="en-US" dirty="0"/>
              <a:t>IRC 2018, Sec. R104.11</a:t>
            </a:r>
          </a:p>
          <a:p>
            <a:r>
              <a:rPr lang="en-US" dirty="0"/>
              <a:t>IECC 2018, Sec. C102 and Sec. R102</a:t>
            </a:r>
          </a:p>
          <a:p>
            <a:r>
              <a:rPr lang="en-US" dirty="0"/>
              <a:t>IEBC 2018, Sec. 104.11</a:t>
            </a:r>
          </a:p>
          <a:p>
            <a:r>
              <a:rPr lang="en-US" dirty="0"/>
              <a:t>IFC 2018, Sec. 104.9</a:t>
            </a:r>
          </a:p>
          <a:p>
            <a:r>
              <a:rPr lang="en-US" dirty="0"/>
              <a:t>IPC 2018, Sec. 105.2 </a:t>
            </a:r>
          </a:p>
        </p:txBody>
      </p:sp>
    </p:spTree>
    <p:extLst>
      <p:ext uri="{BB962C8B-B14F-4D97-AF65-F5344CB8AC3E}">
        <p14:creationId xmlns:p14="http://schemas.microsoft.com/office/powerpoint/2010/main" val="207239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7100" y="1076622"/>
            <a:ext cx="7772400" cy="1143000"/>
          </a:xfrm>
        </p:spPr>
        <p:txBody>
          <a:bodyPr/>
          <a:lstStyle/>
          <a:p>
            <a:r>
              <a:rPr lang="en-US" dirty="0"/>
              <a:t>The purpose of the code</a:t>
            </a:r>
            <a:br>
              <a:rPr lang="en-US" sz="1800" b="0" u="none" dirty="0"/>
            </a:br>
            <a:r>
              <a:rPr lang="en-US" sz="1800" b="0" i="1" u="none" dirty="0"/>
              <a:t>International Building Code, 2018</a:t>
            </a:r>
            <a:endParaRPr lang="en-US" i="1" dirty="0"/>
          </a:p>
        </p:txBody>
      </p:sp>
      <p:sp>
        <p:nvSpPr>
          <p:cNvPr id="4" name="Content Placeholder 3"/>
          <p:cNvSpPr>
            <a:spLocks noGrp="1"/>
          </p:cNvSpPr>
          <p:nvPr>
            <p:ph idx="1"/>
          </p:nvPr>
        </p:nvSpPr>
        <p:spPr/>
        <p:txBody>
          <a:bodyPr/>
          <a:lstStyle/>
          <a:p>
            <a:pPr marL="0" indent="0">
              <a:buNone/>
            </a:pPr>
            <a:r>
              <a:rPr lang="en-US" dirty="0"/>
              <a:t> </a:t>
            </a:r>
          </a:p>
        </p:txBody>
      </p:sp>
      <p:pic>
        <p:nvPicPr>
          <p:cNvPr id="2" name="Picture 1"/>
          <p:cNvPicPr>
            <a:picLocks noChangeAspect="1"/>
          </p:cNvPicPr>
          <p:nvPr/>
        </p:nvPicPr>
        <p:blipFill>
          <a:blip r:embed="rId2"/>
          <a:stretch>
            <a:fillRect/>
          </a:stretch>
        </p:blipFill>
        <p:spPr>
          <a:xfrm>
            <a:off x="2128540" y="2327604"/>
            <a:ext cx="7909520" cy="2752397"/>
          </a:xfrm>
          <a:prstGeom prst="rect">
            <a:avLst/>
          </a:prstGeom>
        </p:spPr>
      </p:pic>
    </p:spTree>
    <p:extLst>
      <p:ext uri="{BB962C8B-B14F-4D97-AF65-F5344CB8AC3E}">
        <p14:creationId xmlns:p14="http://schemas.microsoft.com/office/powerpoint/2010/main" val="1800689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2857500"/>
            <a:ext cx="8229600" cy="1143000"/>
          </a:xfrm>
        </p:spPr>
        <p:txBody>
          <a:bodyPr/>
          <a:lstStyle/>
          <a:p>
            <a:pPr algn="l"/>
            <a:r>
              <a:rPr lang="en-US" i="1" dirty="0"/>
              <a:t>Professional Roofing</a:t>
            </a:r>
            <a:br>
              <a:rPr lang="en-US" i="1" dirty="0"/>
            </a:br>
            <a:r>
              <a:rPr lang="en-US" sz="2800" b="0" i="1" u="none" dirty="0"/>
              <a:t>April 2019</a:t>
            </a:r>
            <a:endParaRPr lang="en-US" sz="2800" b="0" u="none" dirty="0"/>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9C89875C-E84A-E749-A496-D1525ABA3D16}"/>
              </a:ext>
            </a:extLst>
          </p:cNvPr>
          <p:cNvPicPr>
            <a:picLocks noChangeAspect="1"/>
          </p:cNvPicPr>
          <p:nvPr/>
        </p:nvPicPr>
        <p:blipFill>
          <a:blip r:embed="rId2"/>
          <a:stretch>
            <a:fillRect/>
          </a:stretch>
        </p:blipFill>
        <p:spPr>
          <a:xfrm>
            <a:off x="1697625" y="744117"/>
            <a:ext cx="4479403" cy="5422436"/>
          </a:xfrm>
          <a:prstGeom prst="rect">
            <a:avLst/>
          </a:prstGeom>
          <a:noFill/>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860049CE-4148-440D-B7AF-3F24F3C809DA}"/>
              </a:ext>
            </a:extLst>
          </p:cNvPr>
          <p:cNvSpPr txBox="1"/>
          <p:nvPr/>
        </p:nvSpPr>
        <p:spPr>
          <a:xfrm>
            <a:off x="6177028" y="5797604"/>
            <a:ext cx="686406" cy="461665"/>
          </a:xfrm>
          <a:prstGeom prst="rect">
            <a:avLst/>
          </a:prstGeom>
          <a:noFill/>
        </p:spPr>
        <p:txBody>
          <a:bodyPr wrap="none" rtlCol="0">
            <a:spAutoFit/>
          </a:bodyPr>
          <a:lstStyle/>
          <a:p>
            <a:r>
              <a:rPr lang="en-US" sz="2400" dirty="0">
                <a:solidFill>
                  <a:schemeClr val="accent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261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200"/>
            <a:ext cx="8458200" cy="1143000"/>
          </a:xfrm>
        </p:spPr>
        <p:txBody>
          <a:bodyPr>
            <a:normAutofit/>
          </a:bodyPr>
          <a:lstStyle/>
          <a:p>
            <a:r>
              <a:rPr lang="en-US" dirty="0" err="1"/>
              <a:t>lCC</a:t>
            </a:r>
            <a:r>
              <a:rPr lang="en-US" dirty="0"/>
              <a:t>/NIBS survey</a:t>
            </a:r>
          </a:p>
        </p:txBody>
      </p:sp>
      <p:sp>
        <p:nvSpPr>
          <p:cNvPr id="3" name="Content Placeholder 2"/>
          <p:cNvSpPr>
            <a:spLocks noGrp="1"/>
          </p:cNvSpPr>
          <p:nvPr>
            <p:ph idx="1"/>
          </p:nvPr>
        </p:nvSpPr>
        <p:spPr/>
        <p:txBody>
          <a:bodyPr/>
          <a:lstStyle/>
          <a:p>
            <a:pPr marL="0" indent="0">
              <a:buNone/>
            </a:pPr>
            <a:r>
              <a:rPr lang="en-US" dirty="0"/>
              <a:t> </a:t>
            </a:r>
          </a:p>
        </p:txBody>
      </p:sp>
      <p:pic>
        <p:nvPicPr>
          <p:cNvPr id="5" name="Picture 4"/>
          <p:cNvPicPr>
            <a:picLocks noChangeAspect="1"/>
          </p:cNvPicPr>
          <p:nvPr/>
        </p:nvPicPr>
        <p:blipFill>
          <a:blip r:embed="rId2"/>
          <a:stretch>
            <a:fillRect/>
          </a:stretch>
        </p:blipFill>
        <p:spPr>
          <a:xfrm>
            <a:off x="4045446" y="1143001"/>
            <a:ext cx="4101108" cy="5309141"/>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0B13370-7653-40B7-B518-CF30CE7A2AE1}"/>
              </a:ext>
            </a:extLst>
          </p:cNvPr>
          <p:cNvSpPr txBox="1"/>
          <p:nvPr/>
        </p:nvSpPr>
        <p:spPr>
          <a:xfrm>
            <a:off x="8146554" y="6091535"/>
            <a:ext cx="686406" cy="461665"/>
          </a:xfrm>
          <a:prstGeom prst="rect">
            <a:avLst/>
          </a:prstGeom>
          <a:noFill/>
        </p:spPr>
        <p:txBody>
          <a:bodyPr wrap="none" rtlCol="0">
            <a:spAutoFit/>
          </a:bodyPr>
          <a:lstStyle/>
          <a:p>
            <a:r>
              <a:rPr lang="en-US" sz="2400" dirty="0">
                <a:solidFill>
                  <a:schemeClr val="accent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270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328386"/>
            <a:ext cx="7772400" cy="1143000"/>
          </a:xfrm>
        </p:spPr>
        <p:txBody>
          <a:bodyPr/>
          <a:lstStyle/>
          <a:p>
            <a:r>
              <a:rPr lang="en-US" dirty="0"/>
              <a:t>A typical code official</a:t>
            </a:r>
          </a:p>
        </p:txBody>
      </p:sp>
      <p:sp>
        <p:nvSpPr>
          <p:cNvPr id="3" name="Content Placeholder 2"/>
          <p:cNvSpPr>
            <a:spLocks noGrp="1"/>
          </p:cNvSpPr>
          <p:nvPr>
            <p:ph idx="1"/>
          </p:nvPr>
        </p:nvSpPr>
        <p:spPr>
          <a:xfrm>
            <a:off x="1676400" y="1295400"/>
            <a:ext cx="8839200" cy="4648200"/>
          </a:xfrm>
        </p:spPr>
        <p:txBody>
          <a:bodyPr>
            <a:normAutofit lnSpcReduction="10000"/>
          </a:bodyPr>
          <a:lstStyle/>
          <a:p>
            <a:r>
              <a:rPr lang="en-US" sz="2800" dirty="0"/>
              <a:t>Between the ages of 55 and 64</a:t>
            </a:r>
          </a:p>
          <a:p>
            <a:r>
              <a:rPr lang="en-US" sz="2800" dirty="0"/>
              <a:t>A jurisdiction employee (rather than third-party provider)</a:t>
            </a:r>
          </a:p>
          <a:p>
            <a:r>
              <a:rPr lang="en-US" sz="2800" dirty="0"/>
              <a:t>Works in a one- to nine-person jurisdiction, less than 75,000 in population</a:t>
            </a:r>
          </a:p>
          <a:p>
            <a:r>
              <a:rPr lang="en-US" sz="2800" dirty="0"/>
              <a:t>Earns between $50,000 and $75,000 (mean 2012 salary was $51,017 according to the U.S. Census Bureau)</a:t>
            </a:r>
          </a:p>
          <a:p>
            <a:r>
              <a:rPr lang="en-US" sz="2800" dirty="0"/>
              <a:t>Has 26 to 35 years of experience in the building industry, but only five to 15 years as a code official</a:t>
            </a:r>
          </a:p>
          <a:p>
            <a:r>
              <a:rPr lang="en-US" sz="2800" dirty="0"/>
              <a:t>Entered the code profession in their 30s; held one to three prior jobs; first job was as a tradesperson </a:t>
            </a:r>
          </a:p>
        </p:txBody>
      </p:sp>
    </p:spTree>
    <p:extLst>
      <p:ext uri="{BB962C8B-B14F-4D97-AF65-F5344CB8AC3E}">
        <p14:creationId xmlns:p14="http://schemas.microsoft.com/office/powerpoint/2010/main" val="589401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388" y="410029"/>
            <a:ext cx="7772400" cy="1143000"/>
          </a:xfrm>
        </p:spPr>
        <p:txBody>
          <a:bodyPr/>
          <a:lstStyle/>
          <a:p>
            <a:r>
              <a:rPr lang="en-US" dirty="0"/>
              <a:t>A typical code official - continued</a:t>
            </a:r>
          </a:p>
        </p:txBody>
      </p:sp>
      <p:sp>
        <p:nvSpPr>
          <p:cNvPr id="3" name="Content Placeholder 2"/>
          <p:cNvSpPr>
            <a:spLocks noGrp="1"/>
          </p:cNvSpPr>
          <p:nvPr>
            <p:ph idx="1"/>
          </p:nvPr>
        </p:nvSpPr>
        <p:spPr>
          <a:xfrm>
            <a:off x="1676400" y="1295400"/>
            <a:ext cx="8915400" cy="4648200"/>
          </a:xfrm>
        </p:spPr>
        <p:txBody>
          <a:bodyPr>
            <a:normAutofit lnSpcReduction="10000"/>
          </a:bodyPr>
          <a:lstStyle/>
          <a:p>
            <a:r>
              <a:rPr lang="en-US" sz="2800" dirty="0"/>
              <a:t>May possess a bachelor’s degree (27 percent), or have no additional education beyond high school (25 percent)</a:t>
            </a:r>
          </a:p>
          <a:p>
            <a:r>
              <a:rPr lang="en-US" sz="2800" dirty="0"/>
              <a:t>If they hold a bachelor’s degree, it is probably in engineering, but it could be in management, accounting, finance, etc.</a:t>
            </a:r>
          </a:p>
          <a:p>
            <a:r>
              <a:rPr lang="en-US" sz="2800" dirty="0"/>
              <a:t>Holds a professional license, certificate, certification or other credential</a:t>
            </a:r>
          </a:p>
          <a:p>
            <a:r>
              <a:rPr lang="en-US" sz="2800" dirty="0"/>
              <a:t>Current role is as an inspector, plan reviewer or department manager; possibly all these roles</a:t>
            </a:r>
          </a:p>
          <a:p>
            <a:r>
              <a:rPr lang="en-US" sz="2800" dirty="0"/>
              <a:t>Expect to leave the profession in the next five to 15 years. </a:t>
            </a:r>
          </a:p>
          <a:p>
            <a:endParaRPr lang="en-US" sz="2800" dirty="0"/>
          </a:p>
        </p:txBody>
      </p:sp>
    </p:spTree>
    <p:extLst>
      <p:ext uri="{BB962C8B-B14F-4D97-AF65-F5344CB8AC3E}">
        <p14:creationId xmlns:p14="http://schemas.microsoft.com/office/powerpoint/2010/main" val="15469214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6CF15-1A9B-4294-80E4-5713B0BED180}"/>
              </a:ext>
            </a:extLst>
          </p:cNvPr>
          <p:cNvPicPr>
            <a:picLocks noChangeAspect="1"/>
          </p:cNvPicPr>
          <p:nvPr/>
        </p:nvPicPr>
        <p:blipFill>
          <a:blip r:embed="rId2"/>
          <a:stretch>
            <a:fillRect/>
          </a:stretch>
        </p:blipFill>
        <p:spPr>
          <a:xfrm>
            <a:off x="1826096" y="759756"/>
            <a:ext cx="4151363" cy="5004883"/>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18897EA8-6111-4E22-8AAC-674F44E6D759}"/>
              </a:ext>
            </a:extLst>
          </p:cNvPr>
          <p:cNvSpPr txBox="1"/>
          <p:nvPr/>
        </p:nvSpPr>
        <p:spPr>
          <a:xfrm>
            <a:off x="1726513" y="6006031"/>
            <a:ext cx="2971800" cy="307777"/>
          </a:xfrm>
          <a:prstGeom prst="rect">
            <a:avLst/>
          </a:prstGeom>
          <a:noFill/>
        </p:spPr>
        <p:txBody>
          <a:bodyPr wrap="square" rtlCol="0">
            <a:spAutoFit/>
          </a:bodyPr>
          <a:lstStyle/>
          <a:p>
            <a:pPr>
              <a:defRPr/>
            </a:pPr>
            <a:r>
              <a:rPr lang="en-US" sz="1400" dirty="0">
                <a:solidFill>
                  <a:srgbClr val="000000"/>
                </a:solidFill>
              </a:rPr>
              <a:t> </a:t>
            </a:r>
          </a:p>
        </p:txBody>
      </p:sp>
      <p:pic>
        <p:nvPicPr>
          <p:cNvPr id="3" name="Picture 2"/>
          <p:cNvPicPr>
            <a:picLocks noChangeAspect="1"/>
          </p:cNvPicPr>
          <p:nvPr/>
        </p:nvPicPr>
        <p:blipFill>
          <a:blip r:embed="rId3"/>
          <a:stretch>
            <a:fillRect/>
          </a:stretch>
        </p:blipFill>
        <p:spPr>
          <a:xfrm>
            <a:off x="6181272" y="760301"/>
            <a:ext cx="4132954" cy="4998358"/>
          </a:xfrm>
          <a:prstGeom prst="rect">
            <a:avLst/>
          </a:prstGeom>
          <a:ln>
            <a:solidFill>
              <a:schemeClr val="tx1"/>
            </a:solidFill>
          </a:ln>
          <a:effectLst>
            <a:outerShdw blurRad="50800" dist="38100" dir="2700000" algn="tl" rotWithShape="0">
              <a:srgbClr val="000000">
                <a:alpha val="43000"/>
              </a:srgbClr>
            </a:outerShdw>
          </a:effectLst>
        </p:spPr>
      </p:pic>
      <p:sp>
        <p:nvSpPr>
          <p:cNvPr id="6" name="TextBox 5"/>
          <p:cNvSpPr txBox="1"/>
          <p:nvPr/>
        </p:nvSpPr>
        <p:spPr>
          <a:xfrm>
            <a:off x="4561170" y="4983721"/>
            <a:ext cx="184666" cy="307777"/>
          </a:xfrm>
          <a:prstGeom prst="rect">
            <a:avLst/>
          </a:prstGeom>
          <a:noFill/>
        </p:spPr>
        <p:txBody>
          <a:bodyPr wrap="none" rtlCol="0">
            <a:spAutoFit/>
          </a:bodyPr>
          <a:lstStyle/>
          <a:p>
            <a:pPr>
              <a:defRPr/>
            </a:pPr>
            <a:endParaRPr lang="en-US" sz="1400" dirty="0">
              <a:solidFill>
                <a:srgbClr val="000000"/>
              </a:solidFill>
            </a:endParaRPr>
          </a:p>
        </p:txBody>
      </p:sp>
      <p:sp>
        <p:nvSpPr>
          <p:cNvPr id="7" name="TextBox 6"/>
          <p:cNvSpPr txBox="1"/>
          <p:nvPr/>
        </p:nvSpPr>
        <p:spPr>
          <a:xfrm>
            <a:off x="6096000" y="5778747"/>
            <a:ext cx="4224652" cy="523220"/>
          </a:xfrm>
          <a:prstGeom prst="rect">
            <a:avLst/>
          </a:prstGeom>
          <a:noFill/>
        </p:spPr>
        <p:txBody>
          <a:bodyPr wrap="square" rtlCol="0">
            <a:spAutoFit/>
          </a:bodyPr>
          <a:lstStyle/>
          <a:p>
            <a:pPr>
              <a:defRPr/>
            </a:pPr>
            <a:r>
              <a:rPr lang="en-US" sz="1400" i="1" dirty="0">
                <a:solidFill>
                  <a:srgbClr val="000000"/>
                </a:solidFill>
              </a:rPr>
              <a:t>Professional Roofing,</a:t>
            </a:r>
            <a:r>
              <a:rPr lang="en-US" sz="1400" dirty="0">
                <a:solidFill>
                  <a:srgbClr val="000000"/>
                </a:solidFill>
              </a:rPr>
              <a:t> January 2018</a:t>
            </a:r>
          </a:p>
          <a:p>
            <a:pPr>
              <a:defRPr/>
            </a:pPr>
            <a:r>
              <a:rPr lang="en-US" sz="1400" dirty="0">
                <a:solidFill>
                  <a:srgbClr val="000000"/>
                </a:solidFill>
                <a:hlinkClick r:id="rId4"/>
              </a:rPr>
              <a:t>Link to access this article</a:t>
            </a:r>
            <a:endParaRPr lang="en-US" sz="1400" dirty="0">
              <a:solidFill>
                <a:srgbClr val="000000"/>
              </a:solidFill>
            </a:endParaRPr>
          </a:p>
        </p:txBody>
      </p:sp>
      <p:sp>
        <p:nvSpPr>
          <p:cNvPr id="8" name="TextBox 7"/>
          <p:cNvSpPr txBox="1"/>
          <p:nvPr/>
        </p:nvSpPr>
        <p:spPr>
          <a:xfrm>
            <a:off x="1737098" y="5787270"/>
            <a:ext cx="3226710" cy="523220"/>
          </a:xfrm>
          <a:prstGeom prst="rect">
            <a:avLst/>
          </a:prstGeom>
          <a:noFill/>
        </p:spPr>
        <p:txBody>
          <a:bodyPr wrap="none" rtlCol="0">
            <a:spAutoFit/>
          </a:bodyPr>
          <a:lstStyle/>
          <a:p>
            <a:pPr>
              <a:defRPr/>
            </a:pPr>
            <a:r>
              <a:rPr lang="en-US" sz="1400" i="1" dirty="0">
                <a:solidFill>
                  <a:srgbClr val="000000"/>
                </a:solidFill>
              </a:rPr>
              <a:t>Professional Roofing,</a:t>
            </a:r>
            <a:r>
              <a:rPr lang="en-US" sz="1400" dirty="0">
                <a:solidFill>
                  <a:srgbClr val="000000"/>
                </a:solidFill>
              </a:rPr>
              <a:t> December 2017</a:t>
            </a:r>
          </a:p>
          <a:p>
            <a:pPr>
              <a:defRPr/>
            </a:pPr>
            <a:r>
              <a:rPr lang="en-US" sz="1400" dirty="0">
                <a:solidFill>
                  <a:srgbClr val="3333CC"/>
                </a:solidFill>
                <a:hlinkClick r:id="rId5"/>
              </a:rPr>
              <a:t>Link to access this article</a:t>
            </a:r>
            <a:endParaRPr lang="en-US" sz="1400" dirty="0">
              <a:solidFill>
                <a:srgbClr val="3333CC"/>
              </a:solidFill>
            </a:endParaRPr>
          </a:p>
        </p:txBody>
      </p:sp>
    </p:spTree>
    <p:extLst>
      <p:ext uri="{BB962C8B-B14F-4D97-AF65-F5344CB8AC3E}">
        <p14:creationId xmlns:p14="http://schemas.microsoft.com/office/powerpoint/2010/main" val="715925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890" y="2602729"/>
            <a:ext cx="8422921" cy="1143000"/>
          </a:xfrm>
        </p:spPr>
        <p:txBody>
          <a:bodyPr/>
          <a:lstStyle/>
          <a:p>
            <a:r>
              <a:rPr lang="en-US" sz="3200" b="0" i="1" u="none" dirty="0"/>
              <a:t>Code compliance is becoming increasingly challenging and presents significant liability risks</a:t>
            </a:r>
          </a:p>
        </p:txBody>
      </p:sp>
      <p:sp>
        <p:nvSpPr>
          <p:cNvPr id="3" name="Content Placeholder 2"/>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117963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joining ICC</a:t>
            </a:r>
          </a:p>
        </p:txBody>
      </p:sp>
      <p:sp>
        <p:nvSpPr>
          <p:cNvPr id="3" name="Content Placeholder 2"/>
          <p:cNvSpPr>
            <a:spLocks noGrp="1"/>
          </p:cNvSpPr>
          <p:nvPr>
            <p:ph idx="1"/>
          </p:nvPr>
        </p:nvSpPr>
        <p:spPr>
          <a:xfrm>
            <a:off x="1981200" y="2895601"/>
            <a:ext cx="8229600" cy="2620963"/>
          </a:xfrm>
        </p:spPr>
        <p:txBody>
          <a:bodyPr/>
          <a:lstStyle/>
          <a:p>
            <a:pPr marL="0" indent="0">
              <a:buNone/>
            </a:pPr>
            <a:r>
              <a:rPr lang="en-US" sz="2800" dirty="0"/>
              <a:t>Membership categories:</a:t>
            </a:r>
          </a:p>
          <a:p>
            <a:r>
              <a:rPr lang="en-US" sz="2800" dirty="0"/>
              <a:t>Corporate member: $450 (complete collection)</a:t>
            </a:r>
          </a:p>
          <a:p>
            <a:r>
              <a:rPr lang="en-US" sz="2800" dirty="0"/>
              <a:t>Building safety professional member: $170 (1 code)</a:t>
            </a:r>
          </a:p>
          <a:p>
            <a:endParaRPr lang="en-US" sz="2800" dirty="0"/>
          </a:p>
          <a:p>
            <a:pPr marL="0" indent="0" algn="ctr">
              <a:buNone/>
            </a:pPr>
            <a:r>
              <a:rPr lang="en-US" sz="2800" u="sng" dirty="0">
                <a:solidFill>
                  <a:srgbClr val="0563C1"/>
                </a:solidFill>
                <a:ea typeface="Calibri" panose="020F0502020204030204" pitchFamily="34" charset="0"/>
                <a:cs typeface="Times New Roman" panose="02020603050405020304" pitchFamily="18" charset="0"/>
                <a:hlinkClick r:id="rId2"/>
              </a:rPr>
              <a:t>http://www.iccsafe.org/Membership/Pages/join.aspx</a:t>
            </a:r>
            <a:endParaRPr lang="en-US" sz="2800" dirty="0"/>
          </a:p>
          <a:p>
            <a:pPr marL="0" indent="0">
              <a:buNone/>
            </a:pPr>
            <a:endParaRPr lang="en-US" sz="2800" dirty="0"/>
          </a:p>
          <a:p>
            <a:pPr marL="0" indent="0">
              <a:buNone/>
            </a:pPr>
            <a:endParaRPr lang="en-US" dirty="0"/>
          </a:p>
        </p:txBody>
      </p:sp>
      <p:pic>
        <p:nvPicPr>
          <p:cNvPr id="5" name="Picture 4"/>
          <p:cNvPicPr>
            <a:picLocks noChangeAspect="1"/>
          </p:cNvPicPr>
          <p:nvPr/>
        </p:nvPicPr>
        <p:blipFill>
          <a:blip r:embed="rId3"/>
          <a:stretch>
            <a:fillRect/>
          </a:stretch>
        </p:blipFill>
        <p:spPr>
          <a:xfrm>
            <a:off x="4376779" y="1498600"/>
            <a:ext cx="3438442" cy="1274174"/>
          </a:xfrm>
          <a:prstGeom prst="rect">
            <a:avLst/>
          </a:prstGeom>
        </p:spPr>
      </p:pic>
    </p:spTree>
    <p:extLst>
      <p:ext uri="{BB962C8B-B14F-4D97-AF65-F5344CB8AC3E}">
        <p14:creationId xmlns:p14="http://schemas.microsoft.com/office/powerpoint/2010/main" val="5573866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139071" y="1773865"/>
            <a:ext cx="5901070" cy="3600450"/>
          </a:xfrm>
        </p:spPr>
        <p:txBody>
          <a:bodyPr>
            <a:normAutofit fontScale="90000"/>
          </a:bodyPr>
          <a:lstStyle/>
          <a:p>
            <a:pPr algn="l"/>
            <a:r>
              <a:rPr lang="en-US" sz="2700" u="none" dirty="0"/>
              <a:t>Mark S. Graham</a:t>
            </a:r>
            <a:br>
              <a:rPr lang="en-US" sz="3200" u="none" dirty="0"/>
            </a:br>
            <a:r>
              <a:rPr lang="en-US" sz="2200" b="0" u="none" dirty="0"/>
              <a:t>Vice President, Technical Services</a:t>
            </a:r>
            <a:br>
              <a:rPr lang="en-US" sz="2200" b="0" u="none" dirty="0"/>
            </a:br>
            <a:r>
              <a:rPr lang="en-US" sz="2200" b="0" u="none" dirty="0"/>
              <a:t>National Roofing Contractors Association</a:t>
            </a:r>
            <a:br>
              <a:rPr lang="en-US" sz="2200" b="0" u="none" dirty="0"/>
            </a:br>
            <a:r>
              <a:rPr lang="en-US" sz="2200" b="0" u="none" dirty="0"/>
              <a:t>10255 West Higgins Road, 600</a:t>
            </a:r>
            <a:br>
              <a:rPr lang="en-US" sz="2200" b="0" u="none" dirty="0"/>
            </a:br>
            <a:r>
              <a:rPr lang="en-US" sz="2200" b="0" u="none" dirty="0"/>
              <a:t>Rosemont, Illinois  60018-5607</a:t>
            </a:r>
            <a:br>
              <a:rPr lang="en-US" sz="2200" b="0" u="none" dirty="0"/>
            </a:br>
            <a:br>
              <a:rPr lang="en-US" sz="2200" b="0" u="none" dirty="0"/>
            </a:br>
            <a:r>
              <a:rPr lang="en-US" sz="2200" b="0" u="none" dirty="0"/>
              <a:t>(847) 299-9070</a:t>
            </a:r>
            <a:br>
              <a:rPr lang="en-US" sz="2200" b="0" u="none" dirty="0"/>
            </a:br>
            <a:r>
              <a:rPr lang="en-US" sz="2200" b="0" u="none" dirty="0"/>
              <a:t>mgraham@nrca.net</a:t>
            </a:r>
            <a:br>
              <a:rPr lang="en-US" sz="2200" b="0" u="none" dirty="0"/>
            </a:br>
            <a:r>
              <a:rPr lang="en-US" sz="2200" b="0" u="none" dirty="0"/>
              <a:t>www.nrca.net</a:t>
            </a:r>
            <a:br>
              <a:rPr lang="en-US" sz="2200" b="0" u="none" dirty="0"/>
            </a:br>
            <a:br>
              <a:rPr lang="en-US" sz="2200" b="0" u="none" dirty="0"/>
            </a:br>
            <a:r>
              <a:rPr lang="en-US" sz="2200" b="0" u="none" dirty="0"/>
              <a:t>Personal website:  www.MarkGrahamNRCA.com</a:t>
            </a:r>
          </a:p>
        </p:txBody>
      </p:sp>
      <p:pic>
        <p:nvPicPr>
          <p:cNvPr id="5" name="Picture 4" descr="NRCA logo--new 2008.TIF"/>
          <p:cNvPicPr>
            <a:picLocks noChangeAspect="1"/>
          </p:cNvPicPr>
          <p:nvPr/>
        </p:nvPicPr>
        <p:blipFill>
          <a:blip r:embed="rId3" cstate="print"/>
          <a:stretch>
            <a:fillRect/>
          </a:stretch>
        </p:blipFill>
        <p:spPr>
          <a:xfrm>
            <a:off x="1896140" y="2977139"/>
            <a:ext cx="2895600" cy="903722"/>
          </a:xfrm>
          <a:prstGeom prst="rect">
            <a:avLst/>
          </a:prstGeom>
        </p:spPr>
      </p:pic>
    </p:spTree>
    <p:extLst>
      <p:ext uri="{BB962C8B-B14F-4D97-AF65-F5344CB8AC3E}">
        <p14:creationId xmlns:p14="http://schemas.microsoft.com/office/powerpoint/2010/main" val="313423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9" y="1181100"/>
            <a:ext cx="7772400" cy="1143000"/>
          </a:xfrm>
        </p:spPr>
        <p:txBody>
          <a:bodyPr/>
          <a:lstStyle/>
          <a:p>
            <a:r>
              <a:rPr lang="en-US" dirty="0"/>
              <a:t>Code of Hammurabi</a:t>
            </a:r>
          </a:p>
        </p:txBody>
      </p:sp>
      <p:sp>
        <p:nvSpPr>
          <p:cNvPr id="4" name="Content Placeholder 3"/>
          <p:cNvSpPr>
            <a:spLocks noGrp="1"/>
          </p:cNvSpPr>
          <p:nvPr>
            <p:ph idx="1"/>
          </p:nvPr>
        </p:nvSpPr>
        <p:spPr>
          <a:xfrm>
            <a:off x="1968501" y="2289628"/>
            <a:ext cx="4916714" cy="2908300"/>
          </a:xfrm>
        </p:spPr>
        <p:txBody>
          <a:bodyPr/>
          <a:lstStyle/>
          <a:p>
            <a:r>
              <a:rPr lang="en-US" sz="2800" dirty="0"/>
              <a:t>Babylonian empire (1754 BC)</a:t>
            </a:r>
          </a:p>
          <a:p>
            <a:r>
              <a:rPr lang="en-US" sz="2800" dirty="0"/>
              <a:t>282 laws, scaled punishment</a:t>
            </a:r>
          </a:p>
          <a:p>
            <a:r>
              <a:rPr lang="en-US" sz="2800" dirty="0"/>
              <a:t>“</a:t>
            </a:r>
            <a:r>
              <a:rPr lang="mr-IN" sz="2800" dirty="0"/>
              <a:t>…</a:t>
            </a:r>
            <a:r>
              <a:rPr lang="en-US" sz="2800" dirty="0"/>
              <a:t>an eye for an eye, a tooth for a tooth</a:t>
            </a:r>
            <a:r>
              <a:rPr lang="mr-IN" sz="2800" dirty="0"/>
              <a:t>…</a:t>
            </a:r>
            <a:r>
              <a:rPr lang="en-US" sz="2800" dirty="0"/>
              <a:t>”</a:t>
            </a:r>
          </a:p>
          <a:p>
            <a:r>
              <a:rPr lang="en-US" sz="2800" dirty="0"/>
              <a:t>Specific provisions to construction and contracts</a:t>
            </a:r>
          </a:p>
        </p:txBody>
      </p:sp>
      <p:pic>
        <p:nvPicPr>
          <p:cNvPr id="6" name="Picture 5" descr="code hammurab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443" y="1222602"/>
            <a:ext cx="3332961" cy="4428672"/>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755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100" y="428171"/>
            <a:ext cx="7772400" cy="1143000"/>
          </a:xfrm>
        </p:spPr>
        <p:txBody>
          <a:bodyPr/>
          <a:lstStyle/>
          <a:p>
            <a:r>
              <a:rPr lang="en-US" dirty="0"/>
              <a:t>Legacy codes</a:t>
            </a:r>
            <a:br>
              <a:rPr lang="en-US" sz="1800" b="0" u="none" dirty="0"/>
            </a:br>
            <a:r>
              <a:rPr lang="en-US" sz="1800" b="0" u="none" dirty="0"/>
              <a:t>Early 1900s up to 1999</a:t>
            </a:r>
            <a:endParaRPr lang="en-US" dirty="0"/>
          </a:p>
        </p:txBody>
      </p:sp>
      <p:sp>
        <p:nvSpPr>
          <p:cNvPr id="3" name="Content Placeholder 2"/>
          <p:cNvSpPr>
            <a:spLocks noGrp="1"/>
          </p:cNvSpPr>
          <p:nvPr>
            <p:ph idx="1"/>
          </p:nvPr>
        </p:nvSpPr>
        <p:spPr>
          <a:xfrm>
            <a:off x="1775053" y="1473199"/>
            <a:ext cx="8645071" cy="4572000"/>
          </a:xfrm>
        </p:spPr>
        <p:txBody>
          <a:bodyPr/>
          <a:lstStyle/>
          <a:p>
            <a:r>
              <a:rPr lang="en-US" dirty="0"/>
              <a:t>Building Officials and Code Administrators International (BOCA)</a:t>
            </a:r>
          </a:p>
          <a:p>
            <a:pPr lvl="1"/>
            <a:r>
              <a:rPr lang="en-US" i="1" dirty="0"/>
              <a:t>The BOCA National Building Code</a:t>
            </a:r>
          </a:p>
          <a:p>
            <a:r>
              <a:rPr lang="en-US" dirty="0"/>
              <a:t>Southern Building Code Congress International (SBCCI)</a:t>
            </a:r>
          </a:p>
          <a:p>
            <a:pPr lvl="1"/>
            <a:r>
              <a:rPr lang="en-US" i="1" dirty="0"/>
              <a:t>The Standard Building Code</a:t>
            </a:r>
            <a:endParaRPr lang="en-US" dirty="0"/>
          </a:p>
          <a:p>
            <a:r>
              <a:rPr lang="en-US" dirty="0"/>
              <a:t>International Conference of Building Officials</a:t>
            </a:r>
          </a:p>
          <a:p>
            <a:pPr lvl="1"/>
            <a:r>
              <a:rPr lang="en-US" i="1" dirty="0"/>
              <a:t>Uniform Building Code</a:t>
            </a:r>
          </a:p>
        </p:txBody>
      </p:sp>
    </p:spTree>
    <p:extLst>
      <p:ext uri="{BB962C8B-B14F-4D97-AF65-F5344CB8AC3E}">
        <p14:creationId xmlns:p14="http://schemas.microsoft.com/office/powerpoint/2010/main" val="3104343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lstStyle/>
          <a:p>
            <a:r>
              <a:rPr lang="en-US" dirty="0"/>
              <a:t>I-code publication cycle</a:t>
            </a:r>
          </a:p>
        </p:txBody>
      </p:sp>
      <p:sp>
        <p:nvSpPr>
          <p:cNvPr id="3" name="Content Placeholder 2"/>
          <p:cNvSpPr>
            <a:spLocks noGrp="1"/>
          </p:cNvSpPr>
          <p:nvPr>
            <p:ph idx="1"/>
          </p:nvPr>
        </p:nvSpPr>
        <p:spPr>
          <a:xfrm>
            <a:off x="2233386" y="1819729"/>
            <a:ext cx="7318829" cy="4525963"/>
          </a:xfrm>
        </p:spPr>
        <p:txBody>
          <a:bodyPr>
            <a:normAutofit/>
          </a:bodyPr>
          <a:lstStyle/>
          <a:p>
            <a:r>
              <a:rPr lang="en-US" sz="2800" dirty="0"/>
              <a:t>2000 edition</a:t>
            </a:r>
          </a:p>
          <a:p>
            <a:r>
              <a:rPr lang="en-US" sz="2800" dirty="0"/>
              <a:t>2003 edition</a:t>
            </a:r>
          </a:p>
          <a:p>
            <a:r>
              <a:rPr lang="en-US" sz="2800" dirty="0"/>
              <a:t>2006 edition</a:t>
            </a:r>
          </a:p>
          <a:p>
            <a:r>
              <a:rPr lang="en-US" sz="2800" dirty="0"/>
              <a:t>2009 edition</a:t>
            </a:r>
          </a:p>
          <a:p>
            <a:r>
              <a:rPr lang="en-US" sz="2800" dirty="0"/>
              <a:t>2012 edition</a:t>
            </a:r>
          </a:p>
          <a:p>
            <a:r>
              <a:rPr lang="en-US" sz="2800" dirty="0"/>
              <a:t>2015 edition</a:t>
            </a:r>
          </a:p>
          <a:p>
            <a:r>
              <a:rPr lang="en-US" sz="2800" dirty="0"/>
              <a:t>2018 edition</a:t>
            </a:r>
          </a:p>
          <a:p>
            <a:r>
              <a:rPr lang="en-US" sz="2800" dirty="0"/>
              <a:t>2021 edition (Currently being published)</a:t>
            </a:r>
          </a:p>
        </p:txBody>
      </p:sp>
      <p:sp>
        <p:nvSpPr>
          <p:cNvPr id="8" name="TextBox 7"/>
          <p:cNvSpPr txBox="1"/>
          <p:nvPr/>
        </p:nvSpPr>
        <p:spPr>
          <a:xfrm>
            <a:off x="5061857" y="2970997"/>
            <a:ext cx="5230586" cy="954107"/>
          </a:xfrm>
          <a:prstGeom prst="rect">
            <a:avLst/>
          </a:prstGeom>
          <a:noFill/>
          <a:ln>
            <a:solidFill>
              <a:schemeClr val="tx1"/>
            </a:solidFill>
          </a:ln>
          <a:effectLst/>
        </p:spPr>
        <p:txBody>
          <a:bodyPr wrap="square" rtlCol="0">
            <a:spAutoFit/>
          </a:bodyPr>
          <a:lstStyle/>
          <a:p>
            <a:pPr algn="ctr"/>
            <a:r>
              <a:rPr lang="en-US" sz="2800" dirty="0"/>
              <a:t>Three-year code development</a:t>
            </a:r>
          </a:p>
          <a:p>
            <a:pPr algn="ctr"/>
            <a:r>
              <a:rPr lang="en-US" sz="2800" dirty="0"/>
              <a:t>and publication cycle</a:t>
            </a:r>
          </a:p>
        </p:txBody>
      </p:sp>
    </p:spTree>
    <p:extLst>
      <p:ext uri="{BB962C8B-B14F-4D97-AF65-F5344CB8AC3E}">
        <p14:creationId xmlns:p14="http://schemas.microsoft.com/office/powerpoint/2010/main" val="3615015911"/>
      </p:ext>
    </p:extLst>
  </p:cSld>
  <p:clrMapOvr>
    <a:masterClrMapping/>
  </p:clrMapOvr>
</p:sld>
</file>

<file path=ppt/theme/theme1.xml><?xml version="1.0" encoding="utf-8"?>
<a:theme xmlns:a="http://schemas.openxmlformats.org/drawingml/2006/main" name="1_NRCA Logo in RH Footer">
  <a:themeElements>
    <a:clrScheme name="1_NRCA Logo in RH Foo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NRCA Logo in RH Foo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RCA Logo in RH Foo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RCA Logo in RH Foo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RCA Logo in RH Foo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RCA Logo in RH Foo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RCA Logo in RH Foo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RCA Logo in RH Foo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RCA Logo in RH Foo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7887</TotalTime>
  <Words>2424</Words>
  <Application>Microsoft Office PowerPoint</Application>
  <PresentationFormat>Widescreen</PresentationFormat>
  <Paragraphs>343</Paragraphs>
  <Slides>67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Calibri</vt:lpstr>
      <vt:lpstr>1_NRCA Logo in RH Footer</vt:lpstr>
      <vt:lpstr>Low Slope Roofing Systems   The University of Wisconsin Madison Madison, Wisconsin – November 30-December 1, 2021  Codes and standards  presented by  Mark S. Graham Vice President, Technical Services National Roofing Contractors Association Rosemont, Illinois</vt:lpstr>
      <vt:lpstr>Definitions</vt:lpstr>
      <vt:lpstr>Roofing-related standards</vt:lpstr>
      <vt:lpstr>PowerPoint Presentation</vt:lpstr>
      <vt:lpstr>Consider becoming an ASTM member… www.astm.org</vt:lpstr>
      <vt:lpstr>The purpose of the code International Building Code, 2018</vt:lpstr>
      <vt:lpstr>Code of Hammurabi</vt:lpstr>
      <vt:lpstr>Legacy codes Early 1900s up to 1999</vt:lpstr>
      <vt:lpstr>I-code publication cycle</vt:lpstr>
      <vt:lpstr>PowerPoint Presentation</vt:lpstr>
      <vt:lpstr>Some background Current code concept</vt:lpstr>
      <vt:lpstr>Code enforcement</vt:lpstr>
      <vt:lpstr>Legal considerations</vt:lpstr>
      <vt:lpstr>Who is responsible?</vt:lpstr>
      <vt:lpstr>AIA General Conditions AIA A201 – General Conditions of The Contract for Construction</vt:lpstr>
      <vt:lpstr>AIA General Conditions AIA A201 – General Conditions of The Contract for Construction</vt:lpstr>
      <vt:lpstr>AIA General Conditions AIA A201 – General Conditions of The Contract for Construction</vt:lpstr>
      <vt:lpstr>AIA General Conditions AIA A201 – General Conditions of The Contract for Construction</vt:lpstr>
      <vt:lpstr> </vt:lpstr>
      <vt:lpstr>International Building Code, 2018 Edition</vt:lpstr>
      <vt:lpstr>Significant roof requirements International Building Code, 2015 Edition</vt:lpstr>
      <vt:lpstr>PowerPoint Presentation</vt:lpstr>
      <vt:lpstr>PowerPoint Presentation</vt:lpstr>
      <vt:lpstr>PowerPoint Presentation</vt:lpstr>
      <vt:lpstr>PowerPoint Presentation</vt:lpstr>
      <vt:lpstr>Fire classification International Building Code, 2018 Edition, Sec. 1505-Fire Classification</vt:lpstr>
      <vt:lpstr>Look for listing or certification marks</vt:lpstr>
      <vt:lpstr>Installation requirements International Building Code, 2018 Edition, Sec. 1506-Materials</vt:lpstr>
      <vt:lpstr>Prescriptive requirements International Building Code, 2018 Edition, Sec. 1507-Requirements for Roof Coverings</vt:lpstr>
      <vt:lpstr>Reroofing International Building Code, 2018 Edition, Sec. 1511-Reroofing</vt:lpstr>
      <vt:lpstr> </vt:lpstr>
      <vt:lpstr>International Residential Code, 2018 Edition</vt:lpstr>
      <vt:lpstr>Ch. 9-Roof assemblies International Residential Code, 2018 Edition</vt:lpstr>
      <vt:lpstr> </vt:lpstr>
      <vt:lpstr> </vt:lpstr>
      <vt:lpstr>IECC 2018, Fig. C301.1-Climate zones Fig. R301.1 (residential climate zones) is similar</vt:lpstr>
      <vt:lpstr>Minimum R-value IECC 2018: Commercial Buildings (Insulation component R-value-based method)</vt:lpstr>
      <vt:lpstr> </vt:lpstr>
      <vt:lpstr>Reflectivity International Energy Conservation Code, 2018 Edition (Commercial)</vt:lpstr>
      <vt:lpstr>PowerPoint Presentation</vt:lpstr>
      <vt:lpstr>Definitions</vt:lpstr>
      <vt:lpstr>Definitions – cont.</vt:lpstr>
      <vt:lpstr>Air barriers International Energy Conservation Code, 2018 Edition (Commercial), Sec. C402.5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Fire Code, 2018 Edition</vt:lpstr>
      <vt:lpstr>Roofing-related provisions International Fire Code, 2018 Edition</vt:lpstr>
      <vt:lpstr>International Plumbing Code, 2018 Edition</vt:lpstr>
      <vt:lpstr>PowerPoint Presentation</vt:lpstr>
      <vt:lpstr>PowerPoint Presentation</vt:lpstr>
      <vt:lpstr>PowerPoint Presentation</vt:lpstr>
      <vt:lpstr>PowerPoint Presentation</vt:lpstr>
      <vt:lpstr>How should I deal with alternatives to what is permitted by the Code?</vt:lpstr>
      <vt:lpstr>Alternative materials, design and methods of construction and equipment </vt:lpstr>
      <vt:lpstr>Professional Roofing April 2019</vt:lpstr>
      <vt:lpstr>lCC/NIBS survey</vt:lpstr>
      <vt:lpstr>A typical code official</vt:lpstr>
      <vt:lpstr>A typical code official - continued</vt:lpstr>
      <vt:lpstr>PowerPoint Presentation</vt:lpstr>
      <vt:lpstr>Code compliance is becoming increasingly challenging and presents significant liability risks</vt:lpstr>
      <vt:lpstr>Consider joining ICC</vt:lpstr>
      <vt:lpstr>Mark S. Graham Vice President, Technical Services National Roofing Contractors Association 10255 West Higgins Road, 600 Rosemont, Illinois  60018-5607  (847) 299-9070 mgraham@nrca.net www.nrca.net  Personal website:  www.MarkGrahamNRCA.com</vt:lpstr>
    </vt:vector>
  </TitlesOfParts>
  <Company>NRCA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Codes and standards</dc:title>
  <dc:subject>Codes and standards</dc:subject>
  <dc:creator>Mark Graham</dc:creator>
  <cp:lastModifiedBy>Mark Graham</cp:lastModifiedBy>
  <cp:revision>402</cp:revision>
  <dcterms:created xsi:type="dcterms:W3CDTF">2007-02-22T18:56:30Z</dcterms:created>
  <dcterms:modified xsi:type="dcterms:W3CDTF">2021-12-10T23:30:52Z</dcterms:modified>
</cp:coreProperties>
</file>