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2"/>
  </p:notesMasterIdLst>
  <p:sldIdLst>
    <p:sldId id="2159" r:id="rId2"/>
    <p:sldId id="1825" r:id="rId3"/>
    <p:sldId id="269" r:id="rId4"/>
    <p:sldId id="1805" r:id="rId5"/>
    <p:sldId id="1816" r:id="rId6"/>
    <p:sldId id="1862" r:id="rId7"/>
    <p:sldId id="2089" r:id="rId8"/>
    <p:sldId id="2092" r:id="rId9"/>
    <p:sldId id="2095" r:id="rId10"/>
    <p:sldId id="2161" r:id="rId11"/>
    <p:sldId id="409" r:id="rId12"/>
    <p:sldId id="2160" r:id="rId13"/>
    <p:sldId id="2103" r:id="rId14"/>
    <p:sldId id="2099" r:id="rId15"/>
    <p:sldId id="2105" r:id="rId16"/>
    <p:sldId id="2106" r:id="rId17"/>
    <p:sldId id="2093" r:id="rId18"/>
    <p:sldId id="2107" r:id="rId19"/>
    <p:sldId id="2094" r:id="rId20"/>
    <p:sldId id="2091" r:id="rId21"/>
    <p:sldId id="2108" r:id="rId22"/>
    <p:sldId id="1834" r:id="rId23"/>
    <p:sldId id="2085" r:id="rId24"/>
    <p:sldId id="2162" r:id="rId25"/>
    <p:sldId id="1830" r:id="rId26"/>
    <p:sldId id="2111" r:id="rId27"/>
    <p:sldId id="2112" r:id="rId28"/>
    <p:sldId id="2113" r:id="rId29"/>
    <p:sldId id="2153" r:id="rId30"/>
    <p:sldId id="2154" r:id="rId31"/>
    <p:sldId id="2157" r:id="rId32"/>
    <p:sldId id="2158" r:id="rId33"/>
    <p:sldId id="2164" r:id="rId34"/>
    <p:sldId id="2163" r:id="rId35"/>
    <p:sldId id="2166" r:id="rId36"/>
    <p:sldId id="2167" r:id="rId37"/>
    <p:sldId id="2168" r:id="rId38"/>
    <p:sldId id="2169" r:id="rId39"/>
    <p:sldId id="2114" r:id="rId40"/>
    <p:sldId id="2115" r:id="rId41"/>
    <p:sldId id="2122" r:id="rId42"/>
    <p:sldId id="756" r:id="rId43"/>
    <p:sldId id="2116" r:id="rId44"/>
    <p:sldId id="2146" r:id="rId45"/>
    <p:sldId id="2148" r:id="rId46"/>
    <p:sldId id="2151" r:id="rId47"/>
    <p:sldId id="2152" r:id="rId48"/>
    <p:sldId id="2150" r:id="rId49"/>
    <p:sldId id="884" r:id="rId50"/>
    <p:sldId id="885" r:id="rId51"/>
    <p:sldId id="2155" r:id="rId52"/>
    <p:sldId id="2156" r:id="rId53"/>
    <p:sldId id="2149" r:id="rId54"/>
    <p:sldId id="825" r:id="rId55"/>
    <p:sldId id="698" r:id="rId56"/>
    <p:sldId id="2165" r:id="rId57"/>
    <p:sldId id="2123" r:id="rId58"/>
    <p:sldId id="818" r:id="rId59"/>
    <p:sldId id="2139" r:id="rId60"/>
    <p:sldId id="2141" r:id="rId61"/>
    <p:sldId id="2140" r:id="rId62"/>
    <p:sldId id="2170" r:id="rId63"/>
    <p:sldId id="2171" r:id="rId64"/>
    <p:sldId id="871" r:id="rId65"/>
    <p:sldId id="873" r:id="rId66"/>
    <p:sldId id="469" r:id="rId67"/>
    <p:sldId id="2088" r:id="rId68"/>
    <p:sldId id="2172" r:id="rId69"/>
    <p:sldId id="2143" r:id="rId70"/>
    <p:sldId id="2145" r:id="rId71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esa Knoop" initials="TK" lastIdx="1" clrIdx="0">
    <p:extLst>
      <p:ext uri="{19B8F6BF-5375-455C-9EA6-DF929625EA0E}">
        <p15:presenceInfo xmlns:p15="http://schemas.microsoft.com/office/powerpoint/2012/main" userId="fcde5b7a4fc8e8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61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8C6A34B-B9CB-4741-8FFE-7EA43E601EC1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FEAD1EC-5E8C-4DE7-9109-0E5E72BAC8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4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F7D25-770E-4F77-8331-8C84F68246B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793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63047-6FBB-760F-88DC-91CAF66F6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C85684-CFCE-C99B-D30F-E4B5218D0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C21CAD-AA70-6F92-40E9-0A7D7FC0A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A28C3-8C52-434C-024D-B1530957A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59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9271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6BC14-75FD-4F47-A79B-700F92C6F3C9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80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2A636-2A5C-1F5F-4E65-DBE13A1FE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AC2CFC-026A-A0E6-8562-3468CD88E1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AFCFD1-AF53-221A-9E06-6D91C349D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42D9FD-6FEE-4F94-A097-7C81C0355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6BC14-75FD-4F47-A79B-700F92C6F3C9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48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7894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31B28-BDDD-61F0-3765-D3D3FA8EB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161BB3-5765-AAF5-001D-A6A0E9AC0C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4AB659-ED6A-ED4F-C0B0-C2735230A4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ADC39-77B4-23EB-6CF5-C6CEA923C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16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91090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298AA-7977-09CA-33D3-89394CA0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5EE7DD-BC56-3B28-6122-91BF7CE5EA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4A5F0-F351-04FB-AA34-7CC858234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E3282-217B-478B-4A17-7302A1AA1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21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5004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01BC8-367B-CA16-336F-7393E5624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4D5215-4BC0-20B2-7105-75CD3BC4FA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5A756A-7B9A-125E-D3F1-87EB83C67A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337FC-9172-430C-5886-64C5A909EF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39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34046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860E2-A497-0E7C-044D-E0D40578C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FB61CF-FAE6-EB47-89D5-C76615EE9E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FF7E78-04A3-F5BA-67C5-8130F6048C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38F46-EAD3-DAB9-CC78-FEFB62A63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41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3388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966C6-D297-7478-AEB5-F572A93B7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3A6D8D-2444-58A6-02E8-2F6FA45EEE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FC47C3-9013-788B-9713-0895B3313E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FCCB4-C50D-4297-B27E-2B6A50D76D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48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3824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A3099-E7C5-2810-A2A3-592B19B6D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6FDD19-1F55-83B4-6E0A-D496D2465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06C044-01CC-5014-A829-ECD0A42144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DBAEC-0772-257A-F893-136D402CC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53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46641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6BC14-75FD-4F47-A79B-700F92C6F3C9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43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A640-4D70-A7F2-4CBC-81CE2C34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C9E4F6-9131-41DC-51B0-94C705C50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1A7F1-CF2F-D60A-D172-65CA37D92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2CFC8-7470-30F9-0592-00823946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FA595-F6E5-F4C3-6893-777FBB92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98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12932-0884-95FA-A03B-B7CF9F0F2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DD858-99E5-6771-2CA4-BAF2A3387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2B43A-4B07-71C0-E6A6-872A943B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E9B54-4AB2-48B1-BB3E-86DB53B94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3B2F2-A751-511B-D633-D4184E8C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88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7AB84C-0215-25C2-D2A3-B5FA34A7F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6DBF86-7C2E-76CB-BFFA-082F66394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1909D-FB2F-BD15-B18D-933427F8E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40607-B06E-22BB-0616-D5442E339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1BE70-4888-DC49-ACAC-53AD3A04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019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69C1171-ECFC-443D-AC24-293D138ED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45492" y="6356441"/>
            <a:ext cx="4101016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351D6E-CD81-40CD-924F-AE12407B3F69}"/>
              </a:ext>
            </a:extLst>
          </p:cNvPr>
          <p:cNvSpPr/>
          <p:nvPr userDrawn="1"/>
        </p:nvSpPr>
        <p:spPr>
          <a:xfrm>
            <a:off x="0" y="0"/>
            <a:ext cx="12192000" cy="6212114"/>
          </a:xfrm>
          <a:prstGeom prst="rect">
            <a:avLst/>
          </a:prstGeom>
          <a:solidFill>
            <a:srgbClr val="002F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C702A3-2A84-4E16-B9E1-4A99550B14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597025"/>
            <a:ext cx="7315200" cy="2235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Font typeface="Arial" panose="020B0604020202020204" pitchFamily="34" charset="0"/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C1902-18BD-43E2-9002-E7E4590E7C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45544" y="3860800"/>
            <a:ext cx="7300912" cy="14652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384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188B4-B4CF-DB8B-929A-C2D2E895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FD87B-6BA9-24B6-17A6-0F6D992C5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2D29F-8A86-16F8-909B-3DA9F869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E9D1B-2FC5-4B4D-F193-F393587C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DC670-7C2A-46E4-7B62-41D35FA2D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26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4DEA-D82E-F57C-0179-144CA3E6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53221-300E-B43B-0EBD-4D8CBF253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863B2-7E1F-C84D-8DE4-139CC5EE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DA659-081D-6302-18A7-BDCD4CD8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130D0-82B2-6166-4307-3FA8C6853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92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632F7-B8E1-4890-F9FA-B5473C52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E2273-D5FD-0E5B-A564-8444D0A3C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B2B61-D45D-6647-4824-0CBE9CD7A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E6A23-A907-60D3-E6E3-EEBE1C20F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9CDA0-0B28-AA10-EAD1-CA182214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1AFFF-75F5-54C0-D1FA-74A89BE81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8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322E-50A5-35AB-DD2D-991B9B8D7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08596-ADFA-0A70-8E0C-026764DF5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732CB-EF70-1B98-0519-8C8087FC0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4D1E0-6F14-6918-B324-04A517206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97EB7-3899-FF25-ADC0-D0FB340D1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C88C6-DEEE-BFBF-5225-9FE6BA853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2E8319-3083-BBDE-FEEB-80061045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7FE6B4-E93F-DC4C-8405-3857382E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3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FF38A-6493-4417-1F06-3AA1299F1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1EC92-7F7D-ADD5-F874-E66B740A0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93D9E-67D1-8E38-BD23-AF5412F4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12991-71E6-0694-81DD-57096D1BF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44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3A8B9C-D120-BEB9-4F7B-63917F3F0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D754AF-D4E2-94A1-1F48-7F3A224D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B33CE-4B86-70E7-BB96-934F5D923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51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82676-A26F-9844-0751-12E4B49B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F9AC6-A9CB-156A-509C-050967370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E564C-2476-2AEB-D711-106D76353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3C20E-0AD5-40DC-FB97-F40FE3906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2D9B8-6F3D-30B8-9782-DF38E63D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A1210-5612-2B70-D621-328AA42CE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30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2298-5574-3A31-923F-867F12DF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ABBFF9-E027-5192-8583-1C09FBACF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99D18-BA1F-AB01-1D39-B5F3ED326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C7953-BE9E-021A-4166-2F21C4AC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1CF00-B1B5-140D-12C7-AD5BFD900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8F612-D75A-0B55-0FCB-F6FCC37B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89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19F320-E209-DFC3-6E23-F644BEA3E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B00E2-1F40-BE80-4364-7FD3E0044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FFE43-F495-7380-2839-657435EA3C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3610D-7EAF-F398-F996-A4A0F25C0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2ECAD-CCB3-02A4-1431-3A6F963D9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7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cancergenome.org/content/molecular-medicine/overview-of-targeted-therapies-for-cancer/" TargetMode="External"/><Relationship Id="rId2" Type="http://schemas.openxmlformats.org/officeDocument/2006/relationships/hyperlink" Target="http://www.cancer.gov/dictionar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da.gov/Drugs/InformationOnDrugs/ApprovedDrugs/ucm279174.htm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mekli.com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mekli.com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mvimza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mvimza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mapkifakzynj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mapkifakzynja.com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deyso.com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troway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troway.com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relis.com/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www.pngall.com/world-laughter-day-png/download/40528" TargetMode="Externa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trials.gov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ns.org/drug-development-learning-library" TargetMode="External"/><Relationship Id="rId4" Type="http://schemas.openxmlformats.org/officeDocument/2006/relationships/hyperlink" Target="https://www.ons.org/publications-research/voice" TargetMode="Externa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cer.gov/about-cancer/treatment/types/immunotherapy" TargetMode="External"/><Relationship Id="rId2" Type="http://schemas.openxmlformats.org/officeDocument/2006/relationships/hyperlink" Target="https://www.ama-assn.org/about/united-states-adopted-names/united-states-adopted-names-naming-guidelines.%20RetrievedJuly%201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biotech.eu/in-depth/what-is-the-future-of-cancer-treatment/" TargetMode="External"/><Relationship Id="rId2" Type="http://schemas.openxmlformats.org/officeDocument/2006/relationships/hyperlink" Target="http://www.fda.gov/Drugs/InformationOnDrugs/ApprovedDrugs/ucm279174.%20htm.%20Retrieved%20September%201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ns.org/genomics-taxonomy" TargetMode="External"/><Relationship Id="rId4" Type="http://schemas.openxmlformats.org/officeDocument/2006/relationships/hyperlink" Target="http://www.mycancergenome.org/content/molecular-medicine/overview-of-targeted-therapies-for-cancer/" TargetMode="Externa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relis.com/" TargetMode="External"/><Relationship Id="rId2" Type="http://schemas.openxmlformats.org/officeDocument/2006/relationships/hyperlink" Target="http://www.avmapkifakzynja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btrozi.com/" TargetMode="External"/><Relationship Id="rId4" Type="http://schemas.openxmlformats.org/officeDocument/2006/relationships/hyperlink" Target="http://www.hernexeos.com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lexo.com/" TargetMode="External"/><Relationship Id="rId2" Type="http://schemas.openxmlformats.org/officeDocument/2006/relationships/hyperlink" Target="http://www.tecentriqhybreza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zegfrory.com/" TargetMode="External"/><Relationship Id="rId5" Type="http://schemas.openxmlformats.org/officeDocument/2006/relationships/hyperlink" Target="http://www.modeyso.com/" TargetMode="External"/><Relationship Id="rId4" Type="http://schemas.openxmlformats.org/officeDocument/2006/relationships/hyperlink" Target="http://www.lynozyfic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40483" y="2046668"/>
            <a:ext cx="10363200" cy="240620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Pharmacology Updates: What's New </a:t>
            </a:r>
            <a:br>
              <a:rPr lang="en-US" sz="3600" b="1" dirty="0">
                <a:latin typeface="Helvetica" panose="020B0604020202020204"/>
                <a:cs typeface="Helvetica" panose="020B0604020202020204"/>
              </a:rPr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in Cancer Treatment 2025</a:t>
            </a:r>
            <a:br>
              <a:rPr lang="en-US" dirty="0">
                <a:latin typeface="Helvetica" panose="020B0604020202020204"/>
                <a:cs typeface="Helvetica" panose="020B0604020202020204"/>
              </a:rPr>
            </a:br>
            <a:r>
              <a:rPr lang="en-US" sz="2200" dirty="0">
                <a:latin typeface="Helvetica" panose="020B0604020202020204"/>
                <a:cs typeface="Helvetica" panose="020B0604020202020204"/>
              </a:rPr>
              <a:t>Teresa Knoop, MSN, RN, AOCN®-Emeritus</a:t>
            </a:r>
            <a:br>
              <a:rPr lang="en-US" sz="2200" b="1" dirty="0">
                <a:latin typeface="Helvetica" panose="020B0604020202020204"/>
                <a:cs typeface="Helvetica" panose="020B0604020202020204"/>
              </a:rPr>
            </a:br>
            <a:r>
              <a:rPr lang="en-US" sz="2200" dirty="0">
                <a:latin typeface="Helvetica" panose="020B0604020202020204"/>
                <a:cs typeface="Helvetica" panose="020B0604020202020204"/>
              </a:rPr>
              <a:t>Independent Nurse Consultant</a:t>
            </a:r>
            <a:br>
              <a:rPr lang="en-US" sz="2200" dirty="0">
                <a:latin typeface="Helvetica" panose="020B0604020202020204"/>
                <a:cs typeface="Helvetica" panose="020B0604020202020204"/>
              </a:rPr>
            </a:br>
            <a:r>
              <a:rPr lang="en-US" sz="2200" dirty="0">
                <a:latin typeface="Helvetica" panose="020B0604020202020204"/>
                <a:cs typeface="Helvetica" panose="020B0604020202020204"/>
              </a:rPr>
              <a:t>teresaknoop44@gmail.com </a:t>
            </a:r>
            <a:br>
              <a:rPr lang="en-US" sz="2700" dirty="0">
                <a:latin typeface="Helvetica" panose="020B0604020202020204"/>
                <a:cs typeface="Helvetica" panose="020B0604020202020204"/>
              </a:rPr>
            </a:br>
            <a:endParaRPr lang="en-US" sz="2700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632FD1-64B5-45B5-AA72-9EA50DCE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3CA592A-EB74-4189-AB41-BA11C8BDFC9D}"/>
              </a:ext>
            </a:extLst>
          </p:cNvPr>
          <p:cNvSpPr txBox="1">
            <a:spLocks/>
          </p:cNvSpPr>
          <p:nvPr/>
        </p:nvSpPr>
        <p:spPr>
          <a:xfrm>
            <a:off x="309640" y="5266743"/>
            <a:ext cx="10363200" cy="19842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7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7E0E9-080C-3E02-E893-640B61895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56DAE-5B10-6E21-6C35-D94F6AC3F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7214"/>
            <a:ext cx="2645923" cy="1011854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277CC-B3A3-46C9-A3BF-F75435402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89" y="1215614"/>
            <a:ext cx="11027979" cy="4680689"/>
          </a:xfrm>
        </p:spPr>
        <p:txBody>
          <a:bodyPr>
            <a:normAutofit/>
          </a:bodyPr>
          <a:lstStyle/>
          <a:p>
            <a:pPr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b="1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Cellular therapies; “living drugs”; immune effector cell therapy, adoptive T Cell transfer therapy</a:t>
            </a:r>
            <a:r>
              <a:rPr lang="en-US" sz="20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</a:t>
            </a:r>
          </a:p>
          <a:p>
            <a:pPr marL="457200" lvl="1" indent="0">
              <a:spcBef>
                <a:spcPts val="667"/>
              </a:spcBef>
              <a:buSzPct val="95000"/>
              <a:buNone/>
            </a:pPr>
            <a:r>
              <a:rPr lang="en-US" sz="20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Immune Effector Cell Therapy</a:t>
            </a:r>
            <a:r>
              <a:rPr lang="en-US" altLang="en-US" sz="2000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 </a:t>
            </a: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Intravenous; currently must be given at approved centers</a:t>
            </a: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Precision: Cells from patient, genetically engineered and proliferated or proliferated in a lab, and given back to pt</a:t>
            </a: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Lymphodeplete prior to administration </a:t>
            </a: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Monitor closely</a:t>
            </a: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endParaRPr lang="en-US" altLang="en-US" sz="16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>
              <a:spcBef>
                <a:spcPts val="667"/>
              </a:spcBef>
              <a:buClr>
                <a:srgbClr val="0BD0D9"/>
              </a:buClr>
              <a:buSzPct val="95000"/>
              <a:buFontTx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251E78-5D77-3747-B0A6-2A99FAC4B3C9}"/>
              </a:ext>
            </a:extLst>
          </p:cNvPr>
          <p:cNvSpPr txBox="1"/>
          <p:nvPr/>
        </p:nvSpPr>
        <p:spPr>
          <a:xfrm>
            <a:off x="334836" y="6123623"/>
            <a:ext cx="94155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(AMA, 2025)</a:t>
            </a:r>
          </a:p>
        </p:txBody>
      </p:sp>
    </p:spTree>
    <p:extLst>
      <p:ext uri="{BB962C8B-B14F-4D97-AF65-F5344CB8AC3E}">
        <p14:creationId xmlns:p14="http://schemas.microsoft.com/office/powerpoint/2010/main" val="2578273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22238" cy="59838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03" y="707673"/>
            <a:ext cx="11423794" cy="5114730"/>
          </a:xfrm>
        </p:spPr>
        <p:txBody>
          <a:bodyPr>
            <a:normAutofit fontScale="32500" lnSpcReduction="20000"/>
          </a:bodyPr>
          <a:lstStyle/>
          <a:p>
            <a:pPr marL="802176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Cellular Therapies</a:t>
            </a: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9 new therapies FDA approved for cancer treatment since 2017, with expanding indications; more in clinical trials development: tisagenlecleucel, axicabtagene ciloleucel, brexucabtagene autoleucel, lisocabtagene maraleucel, idecabtagene vicleucel, ciltacabtagene autoleucel, </a:t>
            </a: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lifileucel, afamitresgene autoleucel</a:t>
            </a:r>
            <a:r>
              <a:rPr lang="en-US" sz="6200" b="1" dirty="0">
                <a:latin typeface="Helvetica" panose="020B0604020202020204" pitchFamily="34" charset="0"/>
                <a:cs typeface="Helvetica" panose="020B0604020202020204" pitchFamily="34" charset="0"/>
              </a:rPr>
              <a:t>, obecabtagene autoleucel</a:t>
            </a: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endParaRPr lang="en-US" sz="6200" b="1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Stem is “</a:t>
            </a:r>
            <a:r>
              <a:rPr lang="en-US" altLang="en-US" sz="6200" b="1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leucel</a:t>
            </a:r>
            <a:r>
              <a:rPr lang="en-US" altLang="en-US" sz="62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”</a:t>
            </a: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endParaRPr lang="en-US" altLang="en-US" sz="62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b="1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Solid Tumor</a:t>
            </a:r>
          </a:p>
          <a:p>
            <a:pPr marL="1811811" lvl="2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First and second tumor-derived autologous T cell immunotherapy cellular therapies for  </a:t>
            </a:r>
            <a:r>
              <a:rPr lang="en-US" sz="6200" b="1" dirty="0">
                <a:latin typeface="Helvetica" panose="020B0604020202020204" pitchFamily="34" charset="0"/>
                <a:cs typeface="Helvetica" panose="020B0604020202020204" pitchFamily="34" charset="0"/>
              </a:rPr>
              <a:t>solid tumors </a:t>
            </a: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approved in </a:t>
            </a:r>
            <a:r>
              <a:rPr lang="en-US" sz="6200" b="1" dirty="0">
                <a:latin typeface="Helvetica" panose="020B0604020202020204" pitchFamily="34" charset="0"/>
                <a:cs typeface="Helvetica" panose="020B0604020202020204" pitchFamily="34" charset="0"/>
              </a:rPr>
              <a:t>2024:</a:t>
            </a: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2269011" lvl="3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lifileucel Amtagvi™</a:t>
            </a: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 (melanoma)</a:t>
            </a: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2269011" lvl="3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afamitresgene autoleucel TECELRA®  </a:t>
            </a:r>
            <a:r>
              <a:rPr lang="en-US" sz="6200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(sarcoma)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C248A-14EB-AD67-1F19-DD54748B732C}"/>
              </a:ext>
            </a:extLst>
          </p:cNvPr>
          <p:cNvSpPr txBox="1"/>
          <p:nvPr/>
        </p:nvSpPr>
        <p:spPr>
          <a:xfrm>
            <a:off x="-60456" y="637433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alt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3153408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99911-ED7C-8A00-48B4-4E037F978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34486-980D-52FE-2D59-B6740BD9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DFDB7-3E29-9BEE-A78C-C3A5CA4A4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           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Distinct Types of Monoclonal Antibodies</a:t>
            </a: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356A2-374F-E082-6B3C-C62F7BDA4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F3E89-6C10-9437-9069-B09733CA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8E59A0-79A0-FFE1-8A32-55D810B9B287}"/>
              </a:ext>
            </a:extLst>
          </p:cNvPr>
          <p:cNvSpPr txBox="1"/>
          <p:nvPr/>
        </p:nvSpPr>
        <p:spPr>
          <a:xfrm>
            <a:off x="1274323" y="1308538"/>
            <a:ext cx="8326877" cy="4422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Monoclonal antibodies (traditional)</a:t>
            </a: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Conjugated Monoclonal Antibodies</a:t>
            </a: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Monoclonal Antibodies</a:t>
            </a:r>
          </a:p>
          <a:p>
            <a:pPr marL="14689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Engagers (BiTES™)</a:t>
            </a: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546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Fusion Proteins</a:t>
            </a:r>
          </a:p>
          <a:p>
            <a:pPr marL="13546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546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 monoclonal antibodies</a:t>
            </a:r>
          </a:p>
          <a:p>
            <a:pPr marL="1754672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184C7C-E0FB-DF38-9307-751343AE06F6}"/>
              </a:ext>
            </a:extLst>
          </p:cNvPr>
          <p:cNvSpPr txBox="1"/>
          <p:nvPr/>
        </p:nvSpPr>
        <p:spPr>
          <a:xfrm>
            <a:off x="-250283" y="636734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alt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43213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E5D43-826A-7341-E0A4-4674E059C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9A281-1A4F-152B-2C4A-8310B138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1B20D-C9E5-034E-B355-86729CE93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627D5-4310-B40F-E3DF-8F868E5F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C4810-0E10-6C7A-8B56-D9D6F375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E26AC1-1257-0143-B9AB-91A62140246E}"/>
              </a:ext>
            </a:extLst>
          </p:cNvPr>
          <p:cNvSpPr txBox="1"/>
          <p:nvPr/>
        </p:nvSpPr>
        <p:spPr>
          <a:xfrm>
            <a:off x="872247" y="1441224"/>
            <a:ext cx="1044750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2176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Genomic Taxonomy: Use of appropriate terminology to ensure patient safety and quality</a:t>
            </a:r>
          </a:p>
          <a:p>
            <a:pPr marL="802176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 shift from use of “mutation” to “variant”. There are many types of variants and use of the term “mutation” can cause confusion and medical errors. </a:t>
            </a: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 shift to “Biomarkers and Biomarker Testing” rather than terms such as molecular, tumor or genomic profiling</a:t>
            </a:r>
          </a:p>
          <a:p>
            <a:pPr marL="165942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may or may not be “actionable” which means there is a drug designed to target that biomarker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6ACE1-84DB-5858-FD82-284A79D356E9}"/>
              </a:ext>
            </a:extLst>
          </p:cNvPr>
          <p:cNvSpPr txBox="1"/>
          <p:nvPr/>
        </p:nvSpPr>
        <p:spPr>
          <a:xfrm>
            <a:off x="-115330" y="6323468"/>
            <a:ext cx="30933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(ONS, 2025)</a:t>
            </a:r>
          </a:p>
        </p:txBody>
      </p:sp>
    </p:spTree>
    <p:extLst>
      <p:ext uri="{BB962C8B-B14F-4D97-AF65-F5344CB8AC3E}">
        <p14:creationId xmlns:p14="http://schemas.microsoft.com/office/powerpoint/2010/main" val="3391482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A3971-1806-D7AD-3A3B-52AB190D4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4044-FE51-FC47-8038-BF259CCE4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F67EF-6A86-B6DA-F69B-9A608006A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23B3-C7B5-1F47-4DFE-69B57A072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A37F8-5C76-27C1-3032-F1DEE30D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775FDE-CCE9-60D1-120E-EE90817FF4B4}"/>
              </a:ext>
            </a:extLst>
          </p:cNvPr>
          <p:cNvSpPr txBox="1"/>
          <p:nvPr/>
        </p:nvSpPr>
        <p:spPr>
          <a:xfrm>
            <a:off x="609600" y="1124524"/>
            <a:ext cx="10447506" cy="3490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Tumor Agnostic Drugs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: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Drugs designed to treat Biomarkers; not tumor histology specific</a:t>
            </a:r>
          </a:p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10174" marR="0" lvl="2" indent="-260344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Example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:</a:t>
            </a:r>
          </a:p>
          <a:p>
            <a:pPr marL="1767374" lvl="3" indent="-260344" defTabSz="1206470">
              <a:spcBef>
                <a:spcPts val="533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fam-trastuzumab deruxtecan-nxki Enhertu®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Daiichi Sankyo, Inc.: adult patients with unresectable or metastatic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HER2-positive (IHC3+) solid tumors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who have received prior systemic treatment and have no satisfactory alternative treatment options (2024)</a:t>
            </a:r>
          </a:p>
          <a:p>
            <a:pPr marL="1310174" marR="0" lvl="2" indent="-260344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02176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6355B3-8254-C1F1-7C4C-6B6BD0A93CE6}"/>
              </a:ext>
            </a:extLst>
          </p:cNvPr>
          <p:cNvSpPr txBox="1"/>
          <p:nvPr/>
        </p:nvSpPr>
        <p:spPr>
          <a:xfrm>
            <a:off x="-65903" y="6323468"/>
            <a:ext cx="30933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2627412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0A882-6F73-143E-0429-E26351636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AB0A8-16C0-3E72-40DB-493A7F4A6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76200"/>
            <a:ext cx="3830594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24A32-25D9-49C0-9486-21AF89F48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16" y="458818"/>
            <a:ext cx="11438237" cy="5897532"/>
          </a:xfrm>
          <a:noFill/>
        </p:spPr>
        <p:txBody>
          <a:bodyPr>
            <a:normAutofit fontScale="40000" lnSpcReduction="20000"/>
          </a:bodyPr>
          <a:lstStyle/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Tumor Agnostic Biomarkers with Approved Drugs in 2024/2025:</a:t>
            </a:r>
          </a:p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5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lvl="2">
              <a:defRPr/>
            </a:pPr>
            <a:r>
              <a:rPr lang="en-US" sz="45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RET gene fusion </a:t>
            </a:r>
          </a:p>
          <a:p>
            <a:pPr lvl="0">
              <a:defRPr/>
            </a:pPr>
            <a:endParaRPr lang="en-US" sz="4500" dirty="0">
              <a:solidFill>
                <a:prstClr val="black"/>
              </a:solidFill>
              <a:latin typeface="Helvetica" pitchFamily="2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altLang="en-US" sz="45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HER2-positive (IHC3+) solid tumors</a:t>
            </a:r>
          </a:p>
          <a:p>
            <a:pPr lvl="0">
              <a:defRPr/>
            </a:pPr>
            <a:endParaRPr lang="en-US" altLang="en-US" sz="450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lvl="2">
              <a:defRPr/>
            </a:pPr>
            <a:r>
              <a:rPr lang="en-US" sz="4500" dirty="0">
                <a:solidFill>
                  <a:prstClr val="black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neurotrophic tyrosine receptor kinase (NTRK) gene fusion</a:t>
            </a:r>
            <a:endParaRPr lang="en-US" sz="4500" dirty="0">
              <a:solidFill>
                <a:prstClr val="black"/>
              </a:solidFill>
              <a:latin typeface="Helvetica" pitchFamily="2" charset="0"/>
              <a:cs typeface="Arial" panose="020B0604020202020204" pitchFamily="34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Neurotrophic tyrosine receptor kinase (NTRK) gene fusion without a known acquired resistance mutation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PIK3CA-related overgrowth spectrum (PROS)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BRAF V600E mutation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High level of microsatellite instability (MSI-H) 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High tumor mutational burden (TMB-H), meaning the cancer cells have many gene mutations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Defect in mismatch repair gene (dMMR)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C81B8-BBBC-755D-7A3D-AF06A343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9A432-C7A6-9752-9DD0-3DF934ED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91AE3D-0F66-1EAE-F594-E8DD72A5128D}"/>
              </a:ext>
            </a:extLst>
          </p:cNvPr>
          <p:cNvSpPr txBox="1"/>
          <p:nvPr/>
        </p:nvSpPr>
        <p:spPr>
          <a:xfrm>
            <a:off x="925616" y="6482475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56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AAEE8-FCC7-440A-3CB8-E053D8086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E18A176-89DF-CF12-AC62-5AA2430504AD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F3D81C2-084E-B51B-5812-2199A5F1B4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A874CA-402C-CF3A-D74D-E54DD4750ED6}"/>
              </a:ext>
            </a:extLst>
          </p:cNvPr>
          <p:cNvSpPr txBox="1"/>
          <p:nvPr/>
        </p:nvSpPr>
        <p:spPr>
          <a:xfrm flipH="1">
            <a:off x="1300066" y="3120236"/>
            <a:ext cx="9591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Disease-Specific Progress: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Solid Tumors and Hematologic Malignancies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3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9F318-3B28-36E5-412E-29CE55BF5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B7CBD-A2E3-927B-E670-5333773AE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0255"/>
            <a:ext cx="10453816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Disease-Specific Progress 2024/2025: Solid Tumors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170F-CD6B-3382-5E53-998103D0A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0" y="685800"/>
            <a:ext cx="3263206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6CFD6-87EF-58AE-BAAA-484F66AD5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5EE8-2ACC-8D43-1804-FDE05E3D6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CBF4D5-7C27-A722-2F20-7071A76FC864}"/>
              </a:ext>
            </a:extLst>
          </p:cNvPr>
          <p:cNvSpPr txBox="1"/>
          <p:nvPr/>
        </p:nvSpPr>
        <p:spPr>
          <a:xfrm>
            <a:off x="191194" y="1015519"/>
            <a:ext cx="3995004" cy="4826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Non-Small Cell Lung Cancer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Small Cell Lung Cancer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Pleural Mesothelioma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Squamous Cell Head and Neck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Melanoma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Cutaneous Squamous Cell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Sarcoma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Thyroid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Pediatric Low-Grade Glioma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Astrocytoma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Oligodendroglioma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Glioblastoma/Glioma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596755-CEED-6EF0-BCB1-12708A56ADBA}"/>
              </a:ext>
            </a:extLst>
          </p:cNvPr>
          <p:cNvSpPr txBox="1"/>
          <p:nvPr/>
        </p:nvSpPr>
        <p:spPr>
          <a:xfrm>
            <a:off x="4144263" y="1015519"/>
            <a:ext cx="5686172" cy="4826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Endometrial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Cervical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Ovarian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Breast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Colorectal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Esophageal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Gastric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Gastroesophageal Junction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Gastropancreatic neuroendocrine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Pancreatic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Pancreatic neuroendocrine (PNET, ePNET)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Pheochromocytoma or paraganglioma (PPGL)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F4744A-DB29-3529-7A3E-9C3353AE21A0}"/>
              </a:ext>
            </a:extLst>
          </p:cNvPr>
          <p:cNvSpPr txBox="1"/>
          <p:nvPr/>
        </p:nvSpPr>
        <p:spPr>
          <a:xfrm>
            <a:off x="9492650" y="1015519"/>
            <a:ext cx="2484904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Biliary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Hepatocellular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Squamous cell anal canal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Renal Cell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Urothelial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Bladder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Neurofibromatosis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Tenosynovial giant cell tumor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Prostate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Nasopharyngeal carcinoma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15581-4259-6463-A7A5-9B55BF5ED69D}"/>
              </a:ext>
            </a:extLst>
          </p:cNvPr>
          <p:cNvSpPr txBox="1"/>
          <p:nvPr/>
        </p:nvSpPr>
        <p:spPr>
          <a:xfrm>
            <a:off x="-591936" y="6248628"/>
            <a:ext cx="27806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111315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A1CE-AFA7-3C5F-2FF9-9784475F1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32824-C6FB-7A19-C270-73A38E88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8584"/>
            <a:ext cx="12192000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Disease-Specific Progress 2024/2025: Hematologic Malignancies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E9F58-C37C-EFA4-680D-7E81741C3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0" y="685800"/>
            <a:ext cx="2844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8CBB1-1A87-D3A1-B33A-32D701399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3D33C-FD2C-7CF4-3DA4-D2632816C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A2A89C-E588-0F85-4690-5D4C47CCD17D}"/>
              </a:ext>
            </a:extLst>
          </p:cNvPr>
          <p:cNvSpPr txBox="1"/>
          <p:nvPr/>
        </p:nvSpPr>
        <p:spPr>
          <a:xfrm>
            <a:off x="-583699" y="6140906"/>
            <a:ext cx="27806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C6786-AF35-EE8F-818B-6473E505B4C1}"/>
              </a:ext>
            </a:extLst>
          </p:cNvPr>
          <p:cNvSpPr txBox="1"/>
          <p:nvPr/>
        </p:nvSpPr>
        <p:spPr>
          <a:xfrm>
            <a:off x="609600" y="1075105"/>
            <a:ext cx="7279813" cy="44217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Myelodysplastic Syndrome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Myeloid Leukemia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Lymphoblastic Leukemia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Leukemia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(any type if KMT2A translocation is present)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Chronic Myeloid Leukemia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Large B-Cell Lymphoma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Follicular Lymphoma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Mantle Cell Lymphoma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Multiple Myeloma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Graft Versus Host Disease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Chronic Graft Versus Host Disease</a:t>
            </a:r>
          </a:p>
        </p:txBody>
      </p:sp>
    </p:spTree>
    <p:extLst>
      <p:ext uri="{BB962C8B-B14F-4D97-AF65-F5344CB8AC3E}">
        <p14:creationId xmlns:p14="http://schemas.microsoft.com/office/powerpoint/2010/main" val="3513387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F08FC-E89F-1F2B-3A2A-27160CE7E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9529-1DD8-95AB-C355-64EA387D7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238"/>
            <a:ext cx="9654746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Tips for Learning about New Cancer Therapies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A2C3C-972D-CB10-D871-A9BD3B303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74" y="824419"/>
            <a:ext cx="11037651" cy="5209162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the type of drug/agent</a:t>
            </a:r>
          </a:p>
          <a:p>
            <a:pPr marL="979991" lvl="1" indent="-457189">
              <a:spcBef>
                <a:spcPts val="533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Small molecule, monoclonal antibody, cellular therapy, vaccine, cytotoxic, fusion protein</a:t>
            </a:r>
          </a:p>
          <a:p>
            <a:pPr marL="979991" lvl="1" indent="-457189">
              <a:spcBef>
                <a:spcPts val="667"/>
              </a:spcBef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the generic (non-proprietary) name</a:t>
            </a:r>
          </a:p>
          <a:p>
            <a:pPr>
              <a:spcBef>
                <a:spcPts val="800"/>
              </a:spcBef>
              <a:buSzPct val="9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the target and what is does normally in the body/what other FDA approved drugs are similar</a:t>
            </a:r>
          </a:p>
          <a:p>
            <a:pPr>
              <a:spcBef>
                <a:spcPts val="800"/>
              </a:spcBef>
              <a:buSzPct val="9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if the drug is genomically specific to an actionable variant and if biomarker testing is needed before administration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Helvetica" charset="0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E7143-4733-D080-FC94-F21D9CDD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D0CCE-603C-946A-4E2E-F33301064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0476-3294-48EE-B89C-B50C22BC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780985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3021-3131-4B60-9FE6-85BE25173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939" y="1057371"/>
            <a:ext cx="11935062" cy="4277890"/>
          </a:xfrm>
          <a:noFill/>
        </p:spPr>
        <p:txBody>
          <a:bodyPr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Recognize current trends in cancer treatment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en-US" sz="2000" b="0" i="0" u="none" strike="noStrike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Identify new drugs/agents that have been FDA approved for cancer treatment in 2025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Recognize how new drugs/agents are given generic names, and how to gain information based on the naming system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00175-6285-409A-93AD-4B4B9B97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19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C3C44-47A8-B8FE-9300-51340A91C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F92B3-90FB-CFB4-29FC-C6AE9D49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7098"/>
            <a:ext cx="12076670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I know the generic name; but how do I pronounce it and how do I learn more?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85D5A-6A9A-F0CF-7ADF-D6E98F801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59776"/>
            <a:ext cx="10972800" cy="4487714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http://www.cancer.gov/dictionary</a:t>
            </a: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  <a:sym typeface="Helvetica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http://www.fda.gov/Drugs/InformationOnDrugs/ApprovedDrugs/ucm279174.htm</a:t>
            </a:r>
            <a:r>
              <a:rPr kumimoji="0" lang="en-US" alt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  <a:sym typeface="Helvetica" charset="0"/>
              </a:rPr>
              <a:t>  (you can sign up for alerts)</a:t>
            </a: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  <a:sym typeface="Helvetica" charset="0"/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https://www.ons.org/learning-libraries/drug-development</a:t>
            </a: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itchFamily="18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Search and “2 click” method for any drug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4FD7-9C4B-8CE9-867B-F906DCE9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33569-BADF-EF12-8668-EC05AB408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20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598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D75F-2B25-F517-8687-EBBD2675B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0A013C3-87A5-30C0-6985-B173630EA2FD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A24977-6BBB-AC62-E050-43405B61E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6C8D3-0384-3AE0-C37E-EA4520561C88}"/>
              </a:ext>
            </a:extLst>
          </p:cNvPr>
          <p:cNvSpPr txBox="1"/>
          <p:nvPr/>
        </p:nvSpPr>
        <p:spPr>
          <a:xfrm flipH="1">
            <a:off x="599675" y="3120236"/>
            <a:ext cx="9591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Small Molecules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686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0476-3294-48EE-B89C-B50C22BC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17858" cy="891364"/>
          </a:xfrm>
        </p:spPr>
        <p:txBody>
          <a:bodyPr>
            <a:normAutofit fontScale="90000"/>
          </a:bodyPr>
          <a:lstStyle/>
          <a:p>
            <a:br>
              <a:rPr lang="en-US" sz="2700" b="0" dirty="0">
                <a:latin typeface="Helvetica" panose="020B0604020202020204"/>
                <a:cs typeface="Helvetica" panose="020B0604020202020204"/>
              </a:rPr>
            </a:br>
            <a:br>
              <a:rPr lang="en-US" sz="2700" b="0" dirty="0">
                <a:latin typeface="Helvetica" panose="020B0604020202020204"/>
                <a:cs typeface="Helvetica" panose="020B0604020202020204"/>
              </a:rPr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Once potential targets are identified, drugs are designed to best attack the tumor</a:t>
            </a:r>
            <a:br>
              <a:rPr lang="en-US" b="0" dirty="0"/>
            </a:br>
            <a:endParaRPr lang="en-US" b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26216-01D9-48F3-BA7F-CA4EED5D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6DD7-C7B5-4F8E-A294-FEE802FA4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CA1E57-5A41-4CD1-B9B7-8A984C1CF9F3}"/>
              </a:ext>
            </a:extLst>
          </p:cNvPr>
          <p:cNvSpPr txBox="1">
            <a:spLocks/>
          </p:cNvSpPr>
          <p:nvPr/>
        </p:nvSpPr>
        <p:spPr>
          <a:xfrm>
            <a:off x="688931" y="914400"/>
            <a:ext cx="10363200" cy="3330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2EDEFF-6D3F-4BCA-F603-237779B46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677" y="1182665"/>
            <a:ext cx="9132454" cy="40963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B1132E-6105-1B92-56D4-41D3BD1EA86E}"/>
              </a:ext>
            </a:extLst>
          </p:cNvPr>
          <p:cNvSpPr txBox="1"/>
          <p:nvPr/>
        </p:nvSpPr>
        <p:spPr>
          <a:xfrm>
            <a:off x="-311664" y="6506031"/>
            <a:ext cx="20011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algn="l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(NCI, 2024)</a:t>
            </a:r>
          </a:p>
        </p:txBody>
      </p:sp>
    </p:spTree>
    <p:extLst>
      <p:ext uri="{BB962C8B-B14F-4D97-AF65-F5344CB8AC3E}">
        <p14:creationId xmlns:p14="http://schemas.microsoft.com/office/powerpoint/2010/main" val="23454450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A9D43-A0FD-43B8-8A7F-9917D159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8501449" cy="7620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>
                <a:latin typeface="Helvetica" panose="020B0604020202020204"/>
                <a:cs typeface="Helvetica" panose="020B0604020202020204"/>
              </a:rPr>
              <a:t>Small Molecules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B9D5C7-7960-4177-918F-EE165C76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B2C819-CF94-4D9C-93B0-A7E5052F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2F6B08-734A-6E58-0253-2A31A4371216}"/>
              </a:ext>
            </a:extLst>
          </p:cNvPr>
          <p:cNvSpPr txBox="1"/>
          <p:nvPr/>
        </p:nvSpPr>
        <p:spPr>
          <a:xfrm>
            <a:off x="1342417" y="1147865"/>
            <a:ext cx="8828209" cy="4514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Majority are oral, although a few are IV or subcutaneous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Implications for orals: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Adherence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Possible drug/food, drug/drug interactions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Patient education regarding taking medication correctly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Targets vary and side effects are related to targets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Chemically made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A4627F-9BB4-ABD6-2637-CD1C54A7C7B2}"/>
              </a:ext>
            </a:extLst>
          </p:cNvPr>
          <p:cNvSpPr txBox="1"/>
          <p:nvPr/>
        </p:nvSpPr>
        <p:spPr>
          <a:xfrm>
            <a:off x="666317" y="6415801"/>
            <a:ext cx="9012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(AMA, 2025)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23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A9D43-A0FD-43B8-8A7F-9917D159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9399373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Small Molecules Naming Conventions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B50D2-1AB6-46B7-BE1C-905B974E2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717" y="962813"/>
            <a:ext cx="11010600" cy="4854663"/>
          </a:xfrm>
        </p:spPr>
        <p:txBody>
          <a:bodyPr>
            <a:normAutofit/>
          </a:bodyPr>
          <a:lstStyle/>
          <a:p>
            <a:pPr lvl="1"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kinase inhibitors (tinibs)</a:t>
            </a:r>
          </a:p>
          <a:p>
            <a:pPr lvl="2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erlotinib, sunitinib, ponatinib, imatinib,  dasatinib, ruxolitinib, dacomitinib, lorlatinib, larotrectinib, gilteritinib, neratinib, erdafitinib, pexidartinib, fedratinib, entrectinib, avapritinib, tucatinib, pemigatinib, ripretinib, selpercatinib, pralsetinib, cabozantinib, tepotinib,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infigratinib, mobocertinib , pacritinib,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futibatinib, quizartinib, fruquitinib, repotrectinib, lazertinib, </a:t>
            </a:r>
            <a:r>
              <a:rPr lang="en-US" dirty="0">
                <a:solidFill>
                  <a:srgbClr val="333333"/>
                </a:solidFill>
                <a:latin typeface="Helvetica" panose="020B0604020202020204" pitchFamily="34" charset="0"/>
              </a:rPr>
              <a:t>ensartinib,</a:t>
            </a:r>
            <a:r>
              <a:rPr lang="en-US" b="1" dirty="0">
                <a:solidFill>
                  <a:srgbClr val="333333"/>
                </a:solidFill>
                <a:latin typeface="Helvetica" panose="020B0604020202020204" pitchFamily="34" charset="0"/>
              </a:rPr>
              <a:t> </a:t>
            </a:r>
            <a:r>
              <a:rPr lang="en-US" b="1" dirty="0">
                <a:solidFill>
                  <a:srgbClr val="333333"/>
                </a:solidFill>
                <a:latin typeface="Helvetica" panose="020B0604020202020204"/>
              </a:rPr>
              <a:t>mirdametinib, vimseltinib, </a:t>
            </a:r>
            <a:r>
              <a:rPr lang="en-US" b="1" dirty="0">
                <a:solidFill>
                  <a:srgbClr val="000000"/>
                </a:solidFill>
                <a:latin typeface="Helvetica" panose="020B0604020202020204"/>
              </a:rPr>
              <a:t>avutometinib and defactinib, taletrectinib, sunvozertinib, zongertinib</a:t>
            </a:r>
            <a:endParaRPr lang="en-US" alt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2"/>
            <a:endParaRPr lang="en-US" alt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protease inhibitor</a:t>
            </a:r>
          </a:p>
          <a:p>
            <a:pPr lvl="2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b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dordaviprone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7B456-0E21-4DD3-9391-4E0C7952F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724B6-133E-45C6-AEAC-33A083212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7AE1C-D5C1-33AB-7734-067AA8A774F8}"/>
              </a:ext>
            </a:extLst>
          </p:cNvPr>
          <p:cNvSpPr txBox="1"/>
          <p:nvPr/>
        </p:nvSpPr>
        <p:spPr>
          <a:xfrm>
            <a:off x="518283" y="6496707"/>
            <a:ext cx="9012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(AMA, 2025)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57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B50D2-1AB6-46B7-BE1C-905B974E2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77DCB-EDE1-4F51-882B-B923E35E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F935B-8E82-4964-9684-6224188F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D6720-B15E-AA16-B759-2EDE377126F4}"/>
              </a:ext>
            </a:extLst>
          </p:cNvPr>
          <p:cNvSpPr txBox="1"/>
          <p:nvPr/>
        </p:nvSpPr>
        <p:spPr>
          <a:xfrm>
            <a:off x="2715722" y="2228671"/>
            <a:ext cx="690663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16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mirdametinib Gomekli™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 SpringWorks Therapeutics, Inc.: a kinase inhibitor, for adult and pediatric patients 2 years of age and older with neurofibromatosis type 1 (NF1) who have symptomatic plexiform neurofibromas (PN) not amenable to complete resection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  <a:b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br>
              <a:rPr lang="en-US" altLang="en-US" sz="1600" b="1" dirty="0">
                <a:solidFill>
                  <a:srgbClr val="000000"/>
                </a:solidFill>
                <a:latin typeface="+mn-lt"/>
                <a:ea typeface="Constantia" pitchFamily="18" charset="0"/>
                <a:cs typeface="Constantia" pitchFamily="18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52C28E-0C28-0DDF-283F-34678EA825D0}"/>
              </a:ext>
            </a:extLst>
          </p:cNvPr>
          <p:cNvSpPr txBox="1"/>
          <p:nvPr/>
        </p:nvSpPr>
        <p:spPr>
          <a:xfrm>
            <a:off x="620642" y="6415801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(www.gomekli.com</a:t>
            </a: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9526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50E4C-3532-2CC6-25A7-80C871EAD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A0E2C-05C5-3B78-3D6A-1E40008E2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663969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mirdametinib Gomekli™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B06C3-464F-1368-8D9F-A5BB3150B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F9E57-2135-29BD-4B1B-57201664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BF70D-69F7-5CBE-6315-D692B83B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C0A172-BB62-A671-AB95-6A1BF4248782}"/>
              </a:ext>
            </a:extLst>
          </p:cNvPr>
          <p:cNvSpPr txBox="1"/>
          <p:nvPr/>
        </p:nvSpPr>
        <p:spPr>
          <a:xfrm>
            <a:off x="1825557" y="856096"/>
            <a:ext cx="8540885" cy="5006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16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mirdametinib Gomekli™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 SpringWorks Therapeutics, Inc.: a kinase inhibitor, for adult and pediatric patients 2 years of age and older with neurofibromatosis type 1 (NF1) who have symptomatic plexiform neurofibromas (PN) not amenable to complete resection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known drug interactions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mitogen-activated protein kinases 1 and 2 (MEK1/2)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</a:p>
          <a:p>
            <a:b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br>
              <a:rPr lang="en-US" altLang="en-US" sz="1600" b="1" dirty="0">
                <a:solidFill>
                  <a:srgbClr val="000000"/>
                </a:solidFill>
                <a:latin typeface="+mn-lt"/>
                <a:ea typeface="Constantia" pitchFamily="18" charset="0"/>
                <a:cs typeface="Constantia" pitchFamily="18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15A808-C782-75D7-AA3C-0D7435F43DE2}"/>
              </a:ext>
            </a:extLst>
          </p:cNvPr>
          <p:cNvSpPr txBox="1"/>
          <p:nvPr/>
        </p:nvSpPr>
        <p:spPr>
          <a:xfrm>
            <a:off x="833336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(www.gomekli.com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79399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F7100-4838-99E0-E0A4-BDAC9D3CB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F7D31-E597-A9D0-8F0E-E829A11FA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5B1D3-1E62-186E-A6DA-7A768B52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755EBB-B110-C1D6-F715-F39748173788}"/>
              </a:ext>
            </a:extLst>
          </p:cNvPr>
          <p:cNvSpPr txBox="1"/>
          <p:nvPr/>
        </p:nvSpPr>
        <p:spPr>
          <a:xfrm>
            <a:off x="1147864" y="2228671"/>
            <a:ext cx="106776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vimseltinib Romvimza™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Deciphera Pharmaceuticals, LLC: a kinase inhibitor, for adult patients with symptomatic tenosynovial giant cell tumor (TGCT) for which surgical resection will potentially cause worsening functional limitation or severe morbidity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b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C4E93B-2F0E-8ACC-6D06-028E568A5F11}"/>
              </a:ext>
            </a:extLst>
          </p:cNvPr>
          <p:cNvSpPr txBox="1"/>
          <p:nvPr/>
        </p:nvSpPr>
        <p:spPr>
          <a:xfrm>
            <a:off x="735972" y="6156295"/>
            <a:ext cx="198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www.romvimza.com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3684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A774E-3CA2-62C5-F42E-BC1A2712F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66131-89AC-9421-0CBF-85BD47C83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8153400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vimseltinib Romvimza™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A575E-48A7-4856-38C2-A56465308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62" y="1433513"/>
            <a:ext cx="11675043" cy="446477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79948-D658-10A4-E2F9-1B161A52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E8D419-7DC4-58C7-C4C4-3E5D2196A734}"/>
              </a:ext>
            </a:extLst>
          </p:cNvPr>
          <p:cNvSpPr txBox="1"/>
          <p:nvPr/>
        </p:nvSpPr>
        <p:spPr>
          <a:xfrm>
            <a:off x="833127" y="1313142"/>
            <a:ext cx="11138478" cy="4914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vimseltinib Romvimza™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Deciphera Pharmaceuticals, LLC: a kinase inhibitor, for adult patients with symptomatic tenosynovial giant cell tumor (TGCT) for which surgical resection will potentially cause worsening functional limitation or severe morbidity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P-gp substrates, breast cancer resistance protein (BCRP) substrates, organic cation transporter 2 (OCT) substrates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the inhibition of colony-stimulating factor 1 receptor (CSF1R)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FA1487-404D-5BC5-6659-F1D9BE3D8FF3}"/>
              </a:ext>
            </a:extLst>
          </p:cNvPr>
          <p:cNvSpPr txBox="1"/>
          <p:nvPr/>
        </p:nvSpPr>
        <p:spPr>
          <a:xfrm>
            <a:off x="717797" y="616871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www.romvimza.com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8706660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B38D8-7E9C-2108-2545-4AC74E243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FF96F-D8F2-57F3-88A1-370EA5B24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D82DC-C238-C565-422C-EEDB5E25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CBA7C-699C-1588-B127-8A599B51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82363C-BD01-75BC-18AB-B72A9AAD44E2}"/>
              </a:ext>
            </a:extLst>
          </p:cNvPr>
          <p:cNvSpPr txBox="1"/>
          <p:nvPr/>
        </p:nvSpPr>
        <p:spPr>
          <a:xfrm>
            <a:off x="1472817" y="2713837"/>
            <a:ext cx="9976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effectLst/>
                <a:latin typeface="Helvetica" panose="020B0604020202020204"/>
              </a:rPr>
              <a:t>avutometinib </a:t>
            </a:r>
            <a:r>
              <a:rPr lang="en-US" sz="2000" b="1" dirty="0">
                <a:latin typeface="Helvetica" panose="020B0604020202020204"/>
              </a:rPr>
              <a:t>Avmapki™ </a:t>
            </a:r>
            <a:r>
              <a:rPr lang="en-US" sz="2000" b="1" i="0" dirty="0">
                <a:effectLst/>
                <a:latin typeface="Helvetica" panose="020B0604020202020204"/>
              </a:rPr>
              <a:t>and defactinib Fakzynja™ Co-pack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Verastem, Inc.: adult patients with KRAS-mutated recurrent low-grade serous ovarian cancer (LGSOC) who have received prior systemic therapy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)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130255-9196-EC89-3F49-457328F602E4}"/>
              </a:ext>
            </a:extLst>
          </p:cNvPr>
          <p:cNvSpPr txBox="1"/>
          <p:nvPr/>
        </p:nvSpPr>
        <p:spPr>
          <a:xfrm>
            <a:off x="908967" y="6156295"/>
            <a:ext cx="198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(www.Avmapki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Fakzynja.com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78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A9D3D-A0A5-A147-2572-7EFE6142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912621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Disclosures</a:t>
            </a:r>
            <a:endParaRPr lang="en-US" sz="3200" b="1" i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EA420-EA67-0861-1E6D-525FD6DA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Teresa Knoop is on the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advisory board for Frenesius-Kabi and has been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 speaker receiving honoraria for McKesson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Relevant financial relationships have been mitigated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​</a:t>
            </a:r>
          </a:p>
          <a:p>
            <a:pPr lvl="1" fontAlgn="base"/>
            <a:endParaRPr lang="en-US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marL="0" indent="0" algn="l" rtl="0" fontAlgn="base">
              <a:buNone/>
            </a:pP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446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A3237-E35B-99C9-2F90-A8422070B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07A10-6AD7-AB73-3A00-48F0EA25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avutometinib Avmapki™ and defactinib Fakzynja™ Co-pack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ADBF2-B1CA-5AA8-2529-C65A576FC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808" y="956750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45951-C137-9040-041F-21EA981F6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B5D46-B47E-72B5-300F-3F31CC6B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B08961-E126-CAF4-8AE4-08CDBF4BFAC3}"/>
              </a:ext>
            </a:extLst>
          </p:cNvPr>
          <p:cNvSpPr txBox="1"/>
          <p:nvPr/>
        </p:nvSpPr>
        <p:spPr>
          <a:xfrm>
            <a:off x="833127" y="1005194"/>
            <a:ext cx="11138478" cy="5191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avutometinib </a:t>
            </a:r>
            <a:r>
              <a:rPr lang="en-US" sz="2000" b="1" dirty="0">
                <a:solidFill>
                  <a:srgbClr val="000000"/>
                </a:solidFill>
                <a:latin typeface="Helvetica" panose="020B0604020202020204"/>
              </a:rPr>
              <a:t>Avmapki™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and defactinib Fakzynja™ Co-pack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Verastem, Inc.: adult patients with KRAS-mutated recurrent low-grade serous ovarian cancer (LGSOC) who have received prior systemic therapy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Two oral kinase inhibitors co-packaged and given as a combination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and moderate CYP3A4 inhibitors and inducers, warfarin, and gastric acid reducing agents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Targets: avutometinib- inhibitor 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of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mitogen-activated protein kinase (MEK1) and defactinib-inhibitor of focal adhesion kinase (FAK) 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KRAS mutated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7976C8-28BF-D383-B975-05A2EE645F2E}"/>
              </a:ext>
            </a:extLst>
          </p:cNvPr>
          <p:cNvSpPr txBox="1"/>
          <p:nvPr/>
        </p:nvSpPr>
        <p:spPr>
          <a:xfrm>
            <a:off x="717797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(www.Avmapki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Fakzynja.com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5821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022F8-022B-26F9-2ED4-DBFDAD74B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51F4C-5C85-C426-76AA-31F0890B7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679734"/>
            <a:ext cx="11495355" cy="292893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A55EE-CCCF-3E4F-A7EA-DA645BE9D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D9475-09C1-6851-EF33-79782805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5C31E-CAD3-C51E-19B5-4FAB7998495D}"/>
              </a:ext>
            </a:extLst>
          </p:cNvPr>
          <p:cNvSpPr txBox="1"/>
          <p:nvPr/>
        </p:nvSpPr>
        <p:spPr>
          <a:xfrm>
            <a:off x="1472817" y="2713837"/>
            <a:ext cx="9976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effectLst/>
                <a:latin typeface="Helvetica" panose="020B0604020202020204"/>
              </a:rPr>
              <a:t>taletrectinib Ibtrozi™ </a:t>
            </a:r>
            <a:r>
              <a:rPr lang="en-US" sz="2000" i="0" dirty="0">
                <a:effectLst/>
                <a:latin typeface="Helvetica" panose="020B0604020202020204"/>
              </a:rPr>
              <a:t>Nuvation Bio Inc.: a kinase inhibitor, for adults with locally advanced or metastatic ROS1-positive non-small cell lung cancer (NSCLC)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)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05FA05-2C3B-0900-5939-08D8136FE838}"/>
              </a:ext>
            </a:extLst>
          </p:cNvPr>
          <p:cNvSpPr txBox="1"/>
          <p:nvPr/>
        </p:nvSpPr>
        <p:spPr>
          <a:xfrm>
            <a:off x="966631" y="6174522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www.ibtrozi.com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68612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BCA0F-F645-AC36-693A-B4F230DAA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54C4-0F5A-C7DE-8DA3-4750C23B1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</a:rPr>
              <a:t>taletrectinib Ibtrozi™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42904-602C-93FB-8E58-88C50FED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67FE8-1FFC-6BB1-7543-EF4DA872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7FD54D-23B7-4426-DEC9-9993EA897062}"/>
              </a:ext>
            </a:extLst>
          </p:cNvPr>
          <p:cNvSpPr txBox="1"/>
          <p:nvPr/>
        </p:nvSpPr>
        <p:spPr>
          <a:xfrm>
            <a:off x="833127" y="1313142"/>
            <a:ext cx="11138478" cy="4606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/>
              </a:rPr>
              <a:t>taletrectinib Ibtrozi™ </a:t>
            </a:r>
            <a:r>
              <a:rPr lang="en-US" sz="2000" dirty="0">
                <a:latin typeface="Helvetica" panose="020B0604020202020204"/>
              </a:rPr>
              <a:t>Nuvation Bio Inc.: a kinase inhibitor, for adults with locally advanced or metastatic ROS1-positive non-small cell lung cancer (NSCLC)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)</a:t>
            </a:r>
            <a:endParaRPr lang="en-US" sz="2000" dirty="0"/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and moderate CYP3A inhibitors/CYP3A inducers, drugs that prolong the QTc Interval and gastric acid reducing agents: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ROS1, including ROS1 resistance mutations; next generation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ROS1 positive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B71F57-42BC-F000-966E-1306B4D6E3CB}"/>
              </a:ext>
            </a:extLst>
          </p:cNvPr>
          <p:cNvSpPr txBox="1"/>
          <p:nvPr/>
        </p:nvSpPr>
        <p:spPr>
          <a:xfrm>
            <a:off x="709560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(www.ibtrozi.com)</a:t>
            </a:r>
          </a:p>
        </p:txBody>
      </p:sp>
    </p:spTree>
    <p:extLst>
      <p:ext uri="{BB962C8B-B14F-4D97-AF65-F5344CB8AC3E}">
        <p14:creationId xmlns:p14="http://schemas.microsoft.com/office/powerpoint/2010/main" val="6069267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0F5A7-42CB-64EB-D073-AFFB48147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757" y="2725847"/>
            <a:ext cx="10407869" cy="1406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Helvetica" panose="020B0604020202020204"/>
              </a:rPr>
              <a:t>sunvozertinib Zegfrovy™ </a:t>
            </a:r>
            <a:r>
              <a:rPr lang="en-US" sz="2000" dirty="0">
                <a:latin typeface="Helvetica" panose="020B0604020202020204"/>
              </a:rPr>
              <a:t>Dizal (Jiangsu) Pharmaceutical Co., Ltd.: adult patients with locally advanced or metastatic non-small cell lung cancer (NSCLC) with epidermal growth factor receptor (EGFR) exon 20 insertion mutations, whose disease has progressed on or after platinum-based chemotherapy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)</a:t>
            </a:r>
            <a:endParaRPr lang="en-US" sz="2000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1416D4-1679-9F6F-FF71-D59355C34B11}"/>
              </a:ext>
            </a:extLst>
          </p:cNvPr>
          <p:cNvSpPr txBox="1"/>
          <p:nvPr/>
        </p:nvSpPr>
        <p:spPr>
          <a:xfrm>
            <a:off x="881449" y="6334897"/>
            <a:ext cx="13452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(www.zegfrovy.com)</a:t>
            </a:r>
          </a:p>
        </p:txBody>
      </p:sp>
    </p:spTree>
    <p:extLst>
      <p:ext uri="{BB962C8B-B14F-4D97-AF65-F5344CB8AC3E}">
        <p14:creationId xmlns:p14="http://schemas.microsoft.com/office/powerpoint/2010/main" val="3765983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03364-AF1D-457B-7265-B3F811463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71455-5DBB-1BD9-0480-59DC67925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</a:rPr>
              <a:t>sunvozertinib Zegfrovy™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5C62B-B14C-B8E3-8FCA-D1BB5EBD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0A40F-E559-208C-920B-89C92A92E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335909-8119-1CD2-645A-57B61A90B132}"/>
              </a:ext>
            </a:extLst>
          </p:cNvPr>
          <p:cNvSpPr txBox="1"/>
          <p:nvPr/>
        </p:nvSpPr>
        <p:spPr>
          <a:xfrm>
            <a:off x="838200" y="883980"/>
            <a:ext cx="11138478" cy="522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/>
              </a:rPr>
              <a:t>sunvozertinib Zegfrovy™ </a:t>
            </a:r>
            <a:r>
              <a:rPr lang="en-US" sz="2000" dirty="0">
                <a:latin typeface="Helvetica" panose="020B0604020202020204"/>
              </a:rPr>
              <a:t>Dizal (Jiangsu) Pharmaceutical Co., Ltd.) for adult patients with locally advanced or metastatic non-small cell lung cancer (NSCLC) with epidermal growth factor receptor (EGFR) exon 20 insertion mutations, whose disease has progressed on or after platinum-based chemotherapy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)</a:t>
            </a:r>
            <a:endParaRPr lang="en-US" sz="2000" dirty="0"/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and moderate CYP3A inhibitors/CYP3A inducers, drugs that prolong the QTc Interval and gastric acid reducing agents: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EGFR exon 20 insertion mutations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EGFR exon 20 insertion mutation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9394BB-267C-7FDE-450C-19E729169B0D}"/>
              </a:ext>
            </a:extLst>
          </p:cNvPr>
          <p:cNvSpPr txBox="1"/>
          <p:nvPr/>
        </p:nvSpPr>
        <p:spPr>
          <a:xfrm>
            <a:off x="651895" y="6356350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www.zegfrovy.com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53413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348B5-E52D-51CF-E5AE-D9B51F79D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AA84D-DAAB-1861-9FF7-221E9CB37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31" y="2725846"/>
            <a:ext cx="10486695" cy="1924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zongertinib Hernexeos®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Boehringer Ingelheim Pharmaceuticals, Inc.: a kinase inhibitor, for adults with unresectable or metastatic non-squamous non-small cell lung cancer (NSCLC) whose tumors have HER2 (ERBB2) tyrosine kinase domain (TKD) activating mutations, and who have received prior systemic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F5AC10-36E9-1B4F-58CB-8E0C54E43130}"/>
              </a:ext>
            </a:extLst>
          </p:cNvPr>
          <p:cNvSpPr txBox="1"/>
          <p:nvPr/>
        </p:nvSpPr>
        <p:spPr>
          <a:xfrm>
            <a:off x="662152" y="6321973"/>
            <a:ext cx="1457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(www.hernexeos.com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364468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C452E-5D00-53A2-87F3-10C3421DA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9B103-E6CD-1361-344F-779966E6F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zongertinib Hernexeos®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8F2CB-3799-4C3F-0633-132218BBC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F8247-D964-B8AB-8C37-744AA6C4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C9D9BB-E4C9-A542-933E-0D59E2BF716C}"/>
              </a:ext>
            </a:extLst>
          </p:cNvPr>
          <p:cNvSpPr txBox="1"/>
          <p:nvPr/>
        </p:nvSpPr>
        <p:spPr>
          <a:xfrm>
            <a:off x="838200" y="883980"/>
            <a:ext cx="11138478" cy="522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zongertinib Hernexeos®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Boehringer Ingelheim Pharmaceuticals, Inc.: a kinase inhibitor, for adults with unresectable or metastatic non-squamous non-small cell lung cancer (NSCLC) whose tumors have HER2 (ERBB2) tyrosine kinase domain (TKD) activating mutations, and who have received prior systemic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CYP3A inducers, BCRP substrates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HER2 and cells with HER2 tyrosine kinase domain activation mutations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HER2 (ERBB2) tyrosine kinase domain (TKD) activating mutations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D797A8-5367-CB73-535C-AAAB30196645}"/>
              </a:ext>
            </a:extLst>
          </p:cNvPr>
          <p:cNvSpPr txBox="1"/>
          <p:nvPr/>
        </p:nvSpPr>
        <p:spPr>
          <a:xfrm>
            <a:off x="651895" y="6356350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www.hernexeos.com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7790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AA9F4-D48C-F5D9-C1E9-C985073AC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27464-8B44-8394-15D6-0C49A0B56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31" y="2725846"/>
            <a:ext cx="10486695" cy="1924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dordaviprone Modeyso™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Jazz Pharmaceuticals, Inc.: a protease activator, for adult and pediatric patients 1 year of age and older with diffuse midline glioma harboring an H3 K27M mutation with progressive disease following prior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96AFE9-C607-5734-962B-14058601CA8F}"/>
              </a:ext>
            </a:extLst>
          </p:cNvPr>
          <p:cNvSpPr txBox="1"/>
          <p:nvPr/>
        </p:nvSpPr>
        <p:spPr>
          <a:xfrm>
            <a:off x="662152" y="6321973"/>
            <a:ext cx="13805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www.modeyso.com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83549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1755F-145E-ABE6-FD0C-3C27CAC2B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3E131-7AD0-46F8-06B1-0EC69CC09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dordaviprone Modeyso™ 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86979-B9A8-DC75-AE3C-7413E4C9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33E6E-6310-BC03-0477-987FC27E3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69806-CD9C-8AEF-C7C4-C4CAD02C4E06}"/>
              </a:ext>
            </a:extLst>
          </p:cNvPr>
          <p:cNvSpPr txBox="1"/>
          <p:nvPr/>
        </p:nvSpPr>
        <p:spPr>
          <a:xfrm>
            <a:off x="838200" y="883980"/>
            <a:ext cx="11138478" cy="518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dordaviprone Modeyso™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Jazz Pharmaceuticals, Inc.: a protease activator, for adult and pediatric patients 1 year of age and older with diffuse midline glioma harboring an H3 K27M mutation with progressive disease following prior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2025)</a:t>
            </a:r>
          </a:p>
          <a:p>
            <a:pPr>
              <a:defRPr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protease activator; first in class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CYP3A inducers and inhibitors, drugs that prolong the QTc interval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Protease activator of the mitochondrial caseinolytic protease P (CLPP); blocks dopamine receptor D2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</a:t>
            </a: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H3 K27M mutation</a:t>
            </a: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A6446E-A76B-C7F2-6D9C-D2AA347B9C84}"/>
              </a:ext>
            </a:extLst>
          </p:cNvPr>
          <p:cNvSpPr txBox="1"/>
          <p:nvPr/>
        </p:nvSpPr>
        <p:spPr>
          <a:xfrm>
            <a:off x="651895" y="6356350"/>
            <a:ext cx="198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(www.modeyso.com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2218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DFC31-8772-9AFB-0FFF-05318AF61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397C0D3-FA06-2593-024F-8C9975DF419B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E5454F-AB3F-B87C-DEB6-80073BC30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E0D0E4-06D0-1430-2AA8-A8A154CF44EC}"/>
              </a:ext>
            </a:extLst>
          </p:cNvPr>
          <p:cNvSpPr txBox="1"/>
          <p:nvPr/>
        </p:nvSpPr>
        <p:spPr>
          <a:xfrm flipH="1">
            <a:off x="599675" y="3120236"/>
            <a:ext cx="9591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Biologic Agents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1C0C-6079-432E-BE58-2FFA2CFF7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7435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Progress in Cancer Therapy</a:t>
            </a: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7BF463-B873-4497-9EBD-427153005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411" y="1458012"/>
            <a:ext cx="11115160" cy="4102529"/>
          </a:xfrm>
        </p:spPr>
        <p:txBody>
          <a:bodyPr>
            <a:normAutofit/>
          </a:bodyPr>
          <a:lstStyle/>
          <a:p>
            <a:pPr marL="1107002" lvl="1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2000" b="1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FDA Approved Cancer Treatment Agents (1/1/2025 to 9/23/2025)</a:t>
            </a:r>
          </a:p>
          <a:p>
            <a:pPr marL="1107002" lvl="1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992702" lvl="2" indent="0" defTabSz="1206470">
              <a:lnSpc>
                <a:spcPct val="80000"/>
              </a:lnSpc>
              <a:spcBef>
                <a:spcPts val="533"/>
              </a:spcBef>
              <a:buSzPct val="100000"/>
              <a:buNone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 1</a:t>
            </a:r>
            <a:r>
              <a:rPr lang="en-US" altLang="en-US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5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new therapeutic agents </a:t>
            </a:r>
          </a:p>
          <a:p>
            <a:pPr marL="1564202" lvl="2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564202" lvl="2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</a:t>
            </a:r>
            <a:r>
              <a:rPr lang="en-US" altLang="en-US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3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solid tumor agents; 2 hematologic agents</a:t>
            </a:r>
          </a:p>
          <a:p>
            <a:pPr marL="1107002" lvl="1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13 Molecularly Targeted/Immunotherapy (1 biosimilar)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  1 Alkylating Agent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  1 Cytotoxic with new formulation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b="0" i="0" dirty="0">
              <a:effectLst/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b="0" i="0" dirty="0">
              <a:effectLst/>
              <a:latin typeface="Helvetica" panose="020B0604020202020204"/>
              <a:cs typeface="Helvetica" panose="020B0604020202020204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F8032-6EFD-4481-A605-1C0DF4083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8E0DA7-2057-15DF-928D-D870251C39EC}"/>
              </a:ext>
            </a:extLst>
          </p:cNvPr>
          <p:cNvSpPr txBox="1"/>
          <p:nvPr/>
        </p:nvSpPr>
        <p:spPr>
          <a:xfrm>
            <a:off x="630621" y="6415801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" panose="020B0604020202020204"/>
                <a:cs typeface="Helvetica" panose="020B0604020202020204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1009442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F9F20-3D9E-57DB-EB30-31C3D48C5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7FE35-AB1F-388A-315E-45DEE4BFF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930875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What does the name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A5E4C-B2F3-E39B-9F99-02358AE60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4525A-C144-E58F-62CF-A84298173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81CCF-AA52-D72F-2F9A-DB75D111E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35EBA-613D-F900-AE9D-98F02505697F}"/>
              </a:ext>
            </a:extLst>
          </p:cNvPr>
          <p:cNvSpPr txBox="1"/>
          <p:nvPr/>
        </p:nvSpPr>
        <p:spPr>
          <a:xfrm>
            <a:off x="1118660" y="1534268"/>
            <a:ext cx="10100762" cy="2748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 2017, the FDA made the decision to name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all new biologics (not just biosimilars)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with 4 lower case letters devoid of meaning” attached by a hyphen as a suffix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decision was made to go forward from 2017 with the naming structure and not go back and change biologics approved before the decision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Example: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atezolizumab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IV formulation (2016)  versus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atezolizumab and hyaluronidase-tqjs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SubQ formulation (2024)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943830-DEEA-B00E-8ACE-CA2E3541983C}"/>
              </a:ext>
            </a:extLst>
          </p:cNvPr>
          <p:cNvSpPr txBox="1"/>
          <p:nvPr/>
        </p:nvSpPr>
        <p:spPr>
          <a:xfrm>
            <a:off x="767225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(AMA,2025)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9386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DEF68-2054-ECD2-4087-C2AB4597E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A98BE0C-96D2-56B7-51D6-964253784766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354D03-4BD5-9AC2-6FB8-8A91E7B53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B9A8C-ACE5-7A55-6362-1C1E9EF19980}"/>
              </a:ext>
            </a:extLst>
          </p:cNvPr>
          <p:cNvSpPr txBox="1"/>
          <p:nvPr/>
        </p:nvSpPr>
        <p:spPr>
          <a:xfrm flipH="1">
            <a:off x="599675" y="3120236"/>
            <a:ext cx="959186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Biologic Agents: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Monoclonal Antibodies</a:t>
            </a:r>
            <a:br>
              <a:rPr kumimoji="0" lang="en-US" sz="6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b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3378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2824F-2F55-1FF4-2B63-1E6BDE83E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238C01-E436-FD29-DA30-124733F8C933}"/>
              </a:ext>
            </a:extLst>
          </p:cNvPr>
          <p:cNvSpPr txBox="1"/>
          <p:nvPr/>
        </p:nvSpPr>
        <p:spPr>
          <a:xfrm>
            <a:off x="-578075" y="470369"/>
            <a:ext cx="12192000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</a:pPr>
            <a:r>
              <a:rPr lang="en-US" sz="3200" b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Once potential targets are identified, drugs are designed to best attack the tumor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CA0280-6B40-5A49-6289-D40916713B43}"/>
              </a:ext>
            </a:extLst>
          </p:cNvPr>
          <p:cNvSpPr txBox="1"/>
          <p:nvPr/>
        </p:nvSpPr>
        <p:spPr>
          <a:xfrm>
            <a:off x="-376518" y="6379285"/>
            <a:ext cx="20011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algn="l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(NCI, 2024)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4A59A2-BBFD-677E-5E26-7BF7D6079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747" y="1919076"/>
            <a:ext cx="8120411" cy="402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490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C2ADF-B4D4-0AC6-23F3-B38E849BA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7DC2B-B151-8FEC-BF4E-D3FD4F1A6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8765059" cy="7620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Monoclonal Antibody Naming Conventions</a:t>
            </a:r>
            <a:br>
              <a:rPr lang="en-US" sz="2700" b="1" dirty="0">
                <a:latin typeface="Helvetica" panose="020B0604020202020204"/>
                <a:cs typeface="Helvetica" panose="020B0604020202020204"/>
              </a:rPr>
            </a:br>
            <a:endParaRPr lang="en-US" sz="27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D2EED-D24A-43F1-0869-66EC5C000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588C2-7DF6-ACD5-40A9-EC788759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ECA8F-B931-0488-9A5C-E10551C3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FD2215-B72F-EDDA-BCC5-053C2AF3ED30}"/>
              </a:ext>
            </a:extLst>
          </p:cNvPr>
          <p:cNvSpPr txBox="1"/>
          <p:nvPr/>
        </p:nvSpPr>
        <p:spPr>
          <a:xfrm>
            <a:off x="526761" y="1790354"/>
            <a:ext cx="111384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defTabSz="914377">
              <a:buNone/>
            </a:pP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 , ta, or tu 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 tumor</a:t>
            </a:r>
          </a:p>
          <a:p>
            <a:pPr marL="0" indent="0" algn="ctr" defTabSz="914377">
              <a:buNone/>
            </a:pP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tras</a:t>
            </a: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tu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zumab</a:t>
            </a:r>
          </a:p>
          <a:p>
            <a:pPr marL="0" indent="0" algn="ctr" defTabSz="914377">
              <a:buNone/>
            </a:pPr>
            <a:endParaRPr lang="en-US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 defTabSz="914377">
              <a:buNone/>
            </a:pP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circulatory</a:t>
            </a:r>
          </a:p>
          <a:p>
            <a:pPr marL="0" indent="0" algn="ctr" defTabSz="914377">
              <a:buNone/>
            </a:pP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beva</a:t>
            </a: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zumab</a:t>
            </a:r>
          </a:p>
          <a:p>
            <a:pPr marL="0" indent="0" algn="ctr" defTabSz="914377">
              <a:buNone/>
            </a:pPr>
            <a:endParaRPr lang="en-US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 defTabSz="914377">
              <a:buNone/>
            </a:pP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 or l 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 immunomodulator</a:t>
            </a:r>
          </a:p>
          <a:p>
            <a:pPr marL="0" indent="0" algn="ctr" defTabSz="914377">
              <a:buNone/>
            </a:pP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ipi</a:t>
            </a: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mumab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CEB854-3E0C-5404-AE2A-42114117F0FA}"/>
              </a:ext>
            </a:extLst>
          </p:cNvPr>
          <p:cNvSpPr txBox="1"/>
          <p:nvPr/>
        </p:nvSpPr>
        <p:spPr>
          <a:xfrm>
            <a:off x="833337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(AMA, 2025)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8534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17FAE-C89F-F89A-11F0-9B7E5CFCF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70A71B-DEB8-A824-ECD3-6197AD2F25A1}"/>
              </a:ext>
            </a:extLst>
          </p:cNvPr>
          <p:cNvSpPr txBox="1"/>
          <p:nvPr/>
        </p:nvSpPr>
        <p:spPr>
          <a:xfrm>
            <a:off x="762001" y="2665817"/>
            <a:ext cx="10099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penpulimab-kcqx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 Akeso Biopharma Co., Ltd.: with cisplatin or carboplatin and gemcitabine for the first-line treatment of adults with recurrent or metastatic non-keratinizing nasopharyngeal carcinoma (NPC)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22358F-18BD-71E6-8BBB-F070ECB11CE5}"/>
              </a:ext>
            </a:extLst>
          </p:cNvPr>
          <p:cNvSpPr txBox="1"/>
          <p:nvPr/>
        </p:nvSpPr>
        <p:spPr>
          <a:xfrm>
            <a:off x="972590" y="6180481"/>
            <a:ext cx="1521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www.penpulimab.com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763866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00C8A-4D67-8C84-BE9E-EE1196FE1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ED5738-43C0-878B-C8AE-7875016283DC}"/>
              </a:ext>
            </a:extLst>
          </p:cNvPr>
          <p:cNvSpPr txBox="1"/>
          <p:nvPr/>
        </p:nvSpPr>
        <p:spPr>
          <a:xfrm>
            <a:off x="762001" y="1053146"/>
            <a:ext cx="9674267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penpulimab-kcqx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 Akeso Biopharma Co., Ltd.: with cisplatin or carboplatin and gemcitabine for the first-line treatment of adults with recurrent or metastatic non-keratinizing nasopharyngeal carcinoma (NPC)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Monoclonal antibody; immune checkpoint inhibitor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Possible infusion-related reactions; immune related adverse events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programmed death receptor-1 (PD-1)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4F542C1-3E43-445C-8DFF-E0DA7CDF4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6853881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penpulimab-kcqx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66A061-0178-D90A-DA01-6AD06A8DE8D7}"/>
              </a:ext>
            </a:extLst>
          </p:cNvPr>
          <p:cNvSpPr txBox="1"/>
          <p:nvPr/>
        </p:nvSpPr>
        <p:spPr>
          <a:xfrm>
            <a:off x="762001" y="6221671"/>
            <a:ext cx="1521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www.penpulimab.com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43893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93287-7A33-4E22-B3E4-84B65FD5A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31EEA3-D60C-1E0A-E906-58028834283E}"/>
              </a:ext>
            </a:extLst>
          </p:cNvPr>
          <p:cNvSpPr txBox="1"/>
          <p:nvPr/>
        </p:nvSpPr>
        <p:spPr>
          <a:xfrm>
            <a:off x="762001" y="2665817"/>
            <a:ext cx="100990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bevacizumab-nwgd JOBEVNE™ </a:t>
            </a:r>
            <a:r>
              <a:rPr lang="en-US" sz="200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Biocon Biologics Inc.: biosimilar to AVASTIN® (bevacizumab) and indicated for the same indications (except adjuvant treatment of colon cancer). Specific indications in colorectal cancer, non-squamous non-small cell lung cancer, glioblastoma, renal cell, cervical cancer, ovarian cancer 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(NEW 2025)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5EEF71-44DE-F695-1F98-B4174ED2BD24}"/>
              </a:ext>
            </a:extLst>
          </p:cNvPr>
          <p:cNvSpPr txBox="1"/>
          <p:nvPr/>
        </p:nvSpPr>
        <p:spPr>
          <a:xfrm>
            <a:off x="762001" y="6229909"/>
            <a:ext cx="13083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www.jobevne.com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07272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FF549-7AA5-8AFB-8324-80A6E477C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355FCB-6ED5-F4CC-AB42-DB9A7145BEAF}"/>
              </a:ext>
            </a:extLst>
          </p:cNvPr>
          <p:cNvSpPr txBox="1"/>
          <p:nvPr/>
        </p:nvSpPr>
        <p:spPr>
          <a:xfrm>
            <a:off x="762001" y="1053146"/>
            <a:ext cx="9674267" cy="4606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bevacizumab-nwgd JOBEVNE™ </a:t>
            </a:r>
            <a:r>
              <a:rPr lang="en-US" sz="200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Biocon Biologics Inc.: biosimilar to AVASTIN® (bevacizumab) and indicated for the same indications (except adjuvant treatment of colon cancer). Specific indications in colorectal cancer, non-squamous non-small cell lung cancer, glioblastoma, renal cell, cervical caner, ovarian cancer 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(NEW 2025)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Monoclonal antibody; biosimilar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Possible infusion-related reactions; circulatory adverse events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vascular endothelial growth factor (VEGF)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B4530B2-C5C6-C0D9-1FF2-E32B54D7E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70598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bevacizumab-nwqd </a:t>
            </a:r>
            <a:r>
              <a:rPr lang="en-US" sz="3200" b="1" dirty="0">
                <a:solidFill>
                  <a:srgbClr val="333333"/>
                </a:solidFill>
                <a:latin typeface="Helvetica" panose="020B0604020202020204" pitchFamily="34" charset="0"/>
              </a:rPr>
              <a:t>JOBEVNE™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5A64D-78AD-F158-DE55-3A3DA95895B1}"/>
              </a:ext>
            </a:extLst>
          </p:cNvPr>
          <p:cNvSpPr txBox="1"/>
          <p:nvPr/>
        </p:nvSpPr>
        <p:spPr>
          <a:xfrm>
            <a:off x="762001" y="6216808"/>
            <a:ext cx="13083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www.jobevne.com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30392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673BD-DA65-3F42-C79C-816CDD01D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EA3C1FB-E1C4-4990-07CD-76078A745DAB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456A6B-C43C-8E06-B92C-CFA72DA29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ECE2CB-A31B-D26B-BCD8-2699F56C7CBB}"/>
              </a:ext>
            </a:extLst>
          </p:cNvPr>
          <p:cNvSpPr txBox="1"/>
          <p:nvPr/>
        </p:nvSpPr>
        <p:spPr>
          <a:xfrm flipH="1">
            <a:off x="599675" y="3120236"/>
            <a:ext cx="9591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Biologic Agents:</a:t>
            </a:r>
          </a:p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Conjugated Monoclonal Antibodies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29934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7E49B-58FD-887B-237E-9B1C7773E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352F5C-19F3-0DFD-9250-CC9AB4C8D9F9}"/>
              </a:ext>
            </a:extLst>
          </p:cNvPr>
          <p:cNvSpPr txBox="1"/>
          <p:nvPr/>
        </p:nvSpPr>
        <p:spPr>
          <a:xfrm>
            <a:off x="691899" y="6273225"/>
            <a:ext cx="5603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(www.datroway.com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FD60F1-86B6-04DF-1E88-C32C03688705}"/>
              </a:ext>
            </a:extLst>
          </p:cNvPr>
          <p:cNvSpPr txBox="1"/>
          <p:nvPr/>
        </p:nvSpPr>
        <p:spPr>
          <a:xfrm>
            <a:off x="1984093" y="1934258"/>
            <a:ext cx="862256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datopotamab deruxtecan-dlnk Datroway®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Daiichi Sankyo, Inc.: a Trop-2-directed antibody and topoisomerase inhibitor conjugate, for adult patients with unresectable or metastatic, hormone receptor (HR)-positive, human epidermal growth factor receptor 2 (HER2)-negative (IHC 0, IHC1+ or IHC2+/ISH-) breast cancer who have received prior endocrine-based therapy and chemotherapy for unresectable or metastatic disease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)</a:t>
            </a:r>
            <a:r>
              <a:rPr lang="en-US" altLang="en-US" sz="2000" b="1" dirty="0">
                <a:solidFill>
                  <a:srgbClr val="000000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	</a:t>
            </a:r>
          </a:p>
          <a:p>
            <a:r>
              <a:rPr lang="en-US" altLang="en-US" sz="2000" dirty="0">
                <a:solidFill>
                  <a:srgbClr val="000000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Also gained a new indication for 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locally advanced or metastatic epidermal growth factor receptor (EGFR)-mutated non-small cell lung cancer (NSCLC) who have received prior EGFR-directed therapy and platinum-based chemotherapy</a:t>
            </a:r>
          </a:p>
          <a:p>
            <a:r>
              <a:rPr lang="en-US" sz="2000" dirty="0">
                <a:latin typeface="Helvetica" panose="020B0604020202020204"/>
                <a:cs typeface="Helvetica" panose="020B0604020202020204"/>
              </a:rPr>
              <a:t>(2025)</a:t>
            </a:r>
            <a:br>
              <a:rPr lang="en-US" altLang="en-US" sz="2000" b="1" dirty="0">
                <a:solidFill>
                  <a:srgbClr val="000000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</a:br>
            <a:endParaRPr lang="en-US" sz="2000" dirty="0">
              <a:latin typeface="Helvetica" panose="020B0604020202020204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33088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06B1-AFAD-47B3-BC8E-7FFA6104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19" y="0"/>
            <a:ext cx="7339914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Progress in Cancer Therapy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19482-694D-4450-9203-F535ED4B3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DEE39F-62A7-4E61-8371-D8AF0F16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FC302D-9009-E81D-794B-8B8542D15EEF}"/>
              </a:ext>
            </a:extLst>
          </p:cNvPr>
          <p:cNvSpPr txBox="1"/>
          <p:nvPr/>
        </p:nvSpPr>
        <p:spPr>
          <a:xfrm>
            <a:off x="249381" y="1314118"/>
            <a:ext cx="12042341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8402" lvl="1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Additional Cancer Treatment Agent FDA Approved Indications (1/1/2025 to 9/23/25)</a:t>
            </a:r>
          </a:p>
          <a:p>
            <a:pPr marL="878402" lvl="1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487987" lvl="2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16 drugs with 21 additional disease indications</a:t>
            </a:r>
          </a:p>
          <a:p>
            <a:pPr marL="1945187" lvl="3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Mitomycin received a new indication for intravesical use in recurrent low-grade intermediate risk non-muscle invasive bladder cancer (originally approved in 1974)</a:t>
            </a:r>
          </a:p>
          <a:p>
            <a:pPr marL="878402" marR="0" lvl="1" indent="-34290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78402" marR="0" lvl="1" indent="-34290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 drug formulation from intravenous to subcutaneous</a:t>
            </a:r>
          </a:p>
          <a:p>
            <a:pPr marL="878402" marR="0" lvl="1" indent="-34290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F20FB-771E-7AF5-4A64-9006796BC0EF}"/>
              </a:ext>
            </a:extLst>
          </p:cNvPr>
          <p:cNvSpPr txBox="1"/>
          <p:nvPr/>
        </p:nvSpPr>
        <p:spPr>
          <a:xfrm>
            <a:off x="741405" y="6260757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" panose="020B0604020202020204"/>
                <a:cs typeface="Helvetica" panose="020B0604020202020204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41487662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936AF-FFEB-D37F-A58B-355942B20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C2CF3-03CE-B789-0FD9-E042A34A9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887"/>
            <a:ext cx="12060195" cy="754374"/>
          </a:xfrm>
        </p:spPr>
        <p:txBody>
          <a:bodyPr>
            <a:noAutofit/>
          </a:bodyPr>
          <a:lstStyle/>
          <a:p>
            <a:r>
              <a:rPr lang="en-US" sz="3200" b="1" i="0" dirty="0">
                <a:effectLst/>
                <a:latin typeface="Helvetica" panose="020B0604020202020204" pitchFamily="34" charset="0"/>
              </a:rPr>
              <a:t>datopotamab deruxtecan-dlnk Datroway® </a:t>
            </a:r>
            <a:r>
              <a:rPr lang="en-US" altLang="en-US" sz="3200" b="1" spc="-1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B5358-BC4C-660E-D783-02555F416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06" y="635801"/>
            <a:ext cx="11699460" cy="5813165"/>
          </a:xfrm>
        </p:spPr>
        <p:txBody>
          <a:bodyPr>
            <a:noAutofit/>
          </a:bodyPr>
          <a:lstStyle/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datopotamab deruxtecan-dlnk Datroway®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Daiichi Sankyo, Inc.: a Trop-2-directed antibody and topoisomerase inhibitor conjugate, for adult patients with unresectable or metastatic, hormone receptor (HR)-positive, human epidermal growth factor receptor 2 (HER2)-negative (IHC 0, IHC1+ or IHC2+/ISH-) breast cancer who have received prior endocrine-based therapy and chemotherapy for unresectable or metastatic disease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Also gained a new indication for locally advanced or metastatic epidermal growth factor receptor (EGFR)-mutated non-small cell lung cancer (NSCLC) who have received prior EGFR-directed therapy and platinum-based chemotherapy</a:t>
            </a:r>
          </a:p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(2025)</a:t>
            </a:r>
            <a:b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Conjugated IV monoclonal antibody; monoclonal antibody targeting TROP-2 combined with a topoisomerase I inhibitor cytotoxic agent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Premedicate and monitor for infusion reactions and N/V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TROP-2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HR and HER2 in breast cancer; EGFR in NSCLC</a:t>
            </a:r>
          </a:p>
          <a:p>
            <a:pPr marL="914378" lvl="4" indent="0">
              <a:spcBef>
                <a:spcPts val="400"/>
              </a:spcBef>
              <a:buClr>
                <a:srgbClr val="0BD0D9"/>
              </a:buClr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000" i="1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ECE01-0220-DAB2-4E50-785CEA7E2CA9}"/>
              </a:ext>
            </a:extLst>
          </p:cNvPr>
          <p:cNvSpPr txBox="1"/>
          <p:nvPr/>
        </p:nvSpPr>
        <p:spPr>
          <a:xfrm>
            <a:off x="415022" y="6448967"/>
            <a:ext cx="13805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(www.datroway.com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67454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4A736-FAD9-3A93-1AD4-41BCF75CF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906049F-887F-B3B9-EE79-D424B6BB6654}"/>
              </a:ext>
            </a:extLst>
          </p:cNvPr>
          <p:cNvSpPr txBox="1"/>
          <p:nvPr/>
        </p:nvSpPr>
        <p:spPr>
          <a:xfrm>
            <a:off x="2025283" y="2395577"/>
            <a:ext cx="86225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telisotuzumab vedotin-tllv Emrelis™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, AbbVie Inc.: a c-Met-directed antibody and microtubule inhibitor conjugate, for adults with locally advanced or metastatic, non-squamous non-small cell lung cancer (NSCLC) with high c-Met protein overexpression [≥50% of tumor cells with strong (3+) staining] who have received a prior systemic therapy.(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  <a:r>
              <a:rPr lang="en-US" altLang="en-US" sz="18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	</a:t>
            </a:r>
            <a:br>
              <a:rPr lang="en-US" altLang="en-US" sz="18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B7E7B-7876-4BF9-997D-6109E08A2F4A}"/>
              </a:ext>
            </a:extLst>
          </p:cNvPr>
          <p:cNvSpPr txBox="1"/>
          <p:nvPr/>
        </p:nvSpPr>
        <p:spPr>
          <a:xfrm>
            <a:off x="687563" y="6261880"/>
            <a:ext cx="3680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(www.emrelis.com</a:t>
            </a:r>
            <a:r>
              <a:rPr lang="en-US" sz="1000" dirty="0"/>
              <a:t>)</a:t>
            </a:r>
          </a:p>
          <a:p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487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FE01D-EDEE-5186-A25A-600FF743B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0D995-EBE6-6E19-3461-BECF179FC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0725664" cy="76326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telisotuzumab vedotin-tllv Emrelis™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44E1D-773F-1447-4D06-EFBC4C606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43" y="895980"/>
            <a:ext cx="11693585" cy="5356532"/>
          </a:xfrm>
        </p:spPr>
        <p:txBody>
          <a:bodyPr>
            <a:noAutofit/>
          </a:bodyPr>
          <a:lstStyle/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telisotuzumab vedotin-tllv Emrelis™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, AbbVie Inc.: a c-Met-directed antibody and microtubule inhibitor conjugate, for adults with locally advanced or metastatic, non-squamous non-small cell lung cancer (NSCLC) with high c-Met protein overexpression [≥50% of tumor cells with strong (3+) staining] who have received a prior systemic therapy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Conjugated IV monoclonal antibody; monoclonal antibody targeting c-Met combined with a microtubule inhibitor cytotoxic agent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Monitor for infusion reactions and be aware of cytotoxic side effects like peripheral neuropathy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CYP3A inhibitors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c-Met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Biomarker testing needed prior to administration: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 pitchFamily="34" charset="0"/>
              </a:rPr>
              <a:t>high c-Met protein overexpression 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914378" lvl="4" indent="0">
              <a:spcBef>
                <a:spcPts val="400"/>
              </a:spcBef>
              <a:buClr>
                <a:srgbClr val="0BD0D9"/>
              </a:buClr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000" i="1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93B083-5E94-92DE-E3E9-D72B32BCEA54}"/>
              </a:ext>
            </a:extLst>
          </p:cNvPr>
          <p:cNvSpPr txBox="1"/>
          <p:nvPr/>
        </p:nvSpPr>
        <p:spPr>
          <a:xfrm>
            <a:off x="493999" y="6252512"/>
            <a:ext cx="12763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www.emrelis.com</a:t>
            </a:r>
            <a:r>
              <a:rPr lang="en-US" sz="1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597810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655D2-6569-36C2-21CB-828C322AE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FFBF79B-3B36-96F5-007D-842BBD819044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9C0C0E8-7A3B-0EA0-4B08-4D68BCA2D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6800E-AAD4-C314-5ECC-76EAD88A2EAE}"/>
              </a:ext>
            </a:extLst>
          </p:cNvPr>
          <p:cNvSpPr txBox="1"/>
          <p:nvPr/>
        </p:nvSpPr>
        <p:spPr>
          <a:xfrm flipH="1">
            <a:off x="599675" y="3120236"/>
            <a:ext cx="9591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Biologic Agents:</a:t>
            </a:r>
          </a:p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engagers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(BiTEs™)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6998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14EAF-1245-7B40-3FB9-37EEBF5B4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4613B-3E1C-2D0C-C2C7-CD5B532EA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86768" cy="984623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engagers </a:t>
            </a:r>
            <a:r>
              <a:rPr lang="en-US" sz="3200" b="1" dirty="0"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(BiTEs™)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2A4CA-4F70-2EBC-4F7F-73786ABA4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30" y="1161452"/>
            <a:ext cx="10969285" cy="4558412"/>
          </a:xfrm>
        </p:spPr>
        <p:txBody>
          <a:bodyPr>
            <a:noAutofit/>
          </a:bodyPr>
          <a:lstStyle/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Targets involve both tumor and immune system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Can be IV or SC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May be monoclonal antibodies or fusion proteins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Step up dosing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Most (but not all) require premedication for potential cytokine release syndrome (CRS) and monitoring for immune effector associated neurotoxicity syndrome (ICANS)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i="1" dirty="0">
              <a:solidFill>
                <a:srgbClr val="000000"/>
              </a:solidFill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B2941-60FE-B066-91CE-D7EC1CD1EA99}"/>
              </a:ext>
            </a:extLst>
          </p:cNvPr>
          <p:cNvSpPr txBox="1"/>
          <p:nvPr/>
        </p:nvSpPr>
        <p:spPr>
          <a:xfrm>
            <a:off x="528330" y="6315032"/>
            <a:ext cx="7609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NCI, 2025)</a:t>
            </a:r>
          </a:p>
          <a:p>
            <a:endParaRPr lang="en-US" sz="2000" dirty="0">
              <a:solidFill>
                <a:prstClr val="black"/>
              </a:solidFill>
              <a:latin typeface="Aptos" panose="02110004020202020204"/>
            </a:endParaRPr>
          </a:p>
          <a:p>
            <a:endParaRPr lang="en-US" sz="2000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238502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77D11F-771F-36FC-C67F-F6674199C950}"/>
              </a:ext>
            </a:extLst>
          </p:cNvPr>
          <p:cNvSpPr txBox="1"/>
          <p:nvPr/>
        </p:nvSpPr>
        <p:spPr>
          <a:xfrm>
            <a:off x="195944" y="259612"/>
            <a:ext cx="1182188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Types of Immune Therapy: </a:t>
            </a:r>
          </a:p>
          <a:p>
            <a:r>
              <a:rPr lang="en-US" sz="3200" b="1" dirty="0">
                <a:solidFill>
                  <a:srgbClr val="000000"/>
                </a:solidFill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Bispecific T Cell Engagers (BiTEs™)</a:t>
            </a:r>
            <a:endParaRPr lang="en-US" sz="3200" b="1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BC5F92-06F2-B157-3231-B473821B4062}"/>
              </a:ext>
            </a:extLst>
          </p:cNvPr>
          <p:cNvSpPr txBox="1"/>
          <p:nvPr/>
        </p:nvSpPr>
        <p:spPr>
          <a:xfrm>
            <a:off x="482640" y="1436624"/>
            <a:ext cx="54655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Monoclonal antibodies: May bring T-cells close to cancer cells, helping the immune system kill the cells</a:t>
            </a:r>
          </a:p>
        </p:txBody>
      </p:sp>
      <p:pic>
        <p:nvPicPr>
          <p:cNvPr id="8" name="Picture 2" descr="a monoclonal antibody brings a t cell close to the cancer cell">
            <a:extLst>
              <a:ext uri="{FF2B5EF4-FFF2-40B4-BE49-F238E27FC236}">
                <a16:creationId xmlns:a16="http://schemas.microsoft.com/office/drawing/2014/main" id="{30DF67C2-7BA5-2028-A9C3-9125802C2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194" y="2060328"/>
            <a:ext cx="5808173" cy="387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053ABC-AFDC-B2FE-73DF-6142948DC416}"/>
              </a:ext>
            </a:extLst>
          </p:cNvPr>
          <p:cNvSpPr txBox="1"/>
          <p:nvPr/>
        </p:nvSpPr>
        <p:spPr>
          <a:xfrm>
            <a:off x="482640" y="6235459"/>
            <a:ext cx="66399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(NCI, 2025)</a:t>
            </a:r>
          </a:p>
        </p:txBody>
      </p:sp>
    </p:spTree>
    <p:extLst>
      <p:ext uri="{BB962C8B-B14F-4D97-AF65-F5344CB8AC3E}">
        <p14:creationId xmlns:p14="http://schemas.microsoft.com/office/powerpoint/2010/main" val="41491138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865F4-68CF-BED9-E4E6-E9F505EB3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352" y="2929212"/>
            <a:ext cx="10313276" cy="1863505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linvoseltamab-gcpt Lynozyfic™ </a:t>
            </a:r>
            <a:r>
              <a:rPr lang="en-US" sz="2000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Regeneron Pharmaceuticals, Inc.: a bispecific B-cell maturation antigen (BCMA)-directed CD3 T-cell engager, for adults with relapsed or refractory multiple myeloma who have received at least four prior lines of therapy, including a proteasome inhibitor (PI), an immunomodulatory agent (IMiD), and an anti-CD38 monoclonal antibody. </a:t>
            </a:r>
            <a:r>
              <a:rPr lang="en-US" sz="20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(NEW 2025)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5EBC6D-E9F8-7724-0DEE-80CAFA5932A5}"/>
              </a:ext>
            </a:extLst>
          </p:cNvPr>
          <p:cNvSpPr txBox="1"/>
          <p:nvPr/>
        </p:nvSpPr>
        <p:spPr>
          <a:xfrm>
            <a:off x="551793" y="6306207"/>
            <a:ext cx="13532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www.lynozyfic.com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70391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7C07E-DE7A-66C3-C2A6-F27F035A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6E9D08-3BA8-9517-B279-FA6E02143203}"/>
              </a:ext>
            </a:extLst>
          </p:cNvPr>
          <p:cNvSpPr txBox="1"/>
          <p:nvPr/>
        </p:nvSpPr>
        <p:spPr>
          <a:xfrm>
            <a:off x="278296" y="6415108"/>
            <a:ext cx="605505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www.lynozyfic.com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91B85-DF75-45F6-DC88-5DA2846FF02B}"/>
              </a:ext>
            </a:extLst>
          </p:cNvPr>
          <p:cNvSpPr txBox="1"/>
          <p:nvPr/>
        </p:nvSpPr>
        <p:spPr>
          <a:xfrm>
            <a:off x="115330" y="861943"/>
            <a:ext cx="11508259" cy="543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2E2925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linvoseltamab-gcpt Lynozyfic™ </a:t>
            </a:r>
            <a:r>
              <a:rPr lang="en-US" sz="2000" i="0" dirty="0">
                <a:solidFill>
                  <a:srgbClr val="2E2925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Regeneron Pharmaceuticals, Inc.: a bispecific B-cell maturation antigen (BCMA)-directed CD3 T-cell engager, for adults with relapsed or refractory multiple myeloma who have received at least four prior lines of therapy, including a proteasome inhibitor (PI), an immunomodulatory agent (IMiD), and an anti-CD38 monoclonal antibody. </a:t>
            </a:r>
            <a:r>
              <a:rPr lang="en-US" sz="2000" b="1" i="0" dirty="0">
                <a:solidFill>
                  <a:srgbClr val="2E2925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(NEW 2025)</a:t>
            </a:r>
          </a:p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endParaRPr lang="en-US" altLang="en-US" sz="2000" b="1" dirty="0">
              <a:solidFill>
                <a:srgbClr val="2E2925"/>
              </a:solidFill>
              <a:highlight>
                <a:srgbClr val="FFFFFF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 monoclonal antibody; targets in immune system and tumor; intravenous with step up dosing</a:t>
            </a:r>
          </a:p>
          <a:p>
            <a:pPr marL="838168" marR="0" lvl="3" indent="-38099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B-cell maturation antigen (BCMA)‑directed and CD3 T-cell receptor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38168" marR="0" lvl="3" indent="-38099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Premedicate for potential cytokine release syndrome (CRS) and monitor for immune effector associated neurotoxicity syndrome (ICANS) . </a:t>
            </a: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Available only through REMS program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38168" marR="0" lvl="3" indent="-38099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anose="02030602050306030303" pitchFamily="18" charset="0"/>
              </a:rPr>
              <a:t>No Biomarker testing needed prior to administration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745FA53-DE44-F669-E9A8-4FCEAEC2C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190205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linvoseltamab-gcpt Lynozyfic™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766449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297933" cy="597943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Other BiSpecific T-cell engagers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03" y="597943"/>
            <a:ext cx="11297932" cy="6152965"/>
          </a:xfrm>
        </p:spPr>
        <p:txBody>
          <a:bodyPr>
            <a:noAutofit/>
          </a:bodyPr>
          <a:lstStyle/>
          <a:p>
            <a:pPr marL="1295368" lvl="4" indent="-380990">
              <a:spcBef>
                <a:spcPts val="400"/>
              </a:spcBef>
              <a:defRPr/>
            </a:pPr>
            <a:r>
              <a:rPr lang="en-US" altLang="en-US" sz="20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Fusion Proteins</a:t>
            </a:r>
          </a:p>
          <a:p>
            <a:pPr marL="1754695" lvl="4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tebentafusp-tebn Kimmtrak® Immunocore, LTD (2022) </a:t>
            </a:r>
          </a:p>
          <a:p>
            <a:pPr marL="1752568" lvl="5" indent="-380990">
              <a:spcBef>
                <a:spcPts val="400"/>
              </a:spcBef>
              <a:defRPr/>
            </a:pPr>
            <a:endParaRPr lang="en-US" altLang="en-US" sz="2000" b="1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defRPr/>
            </a:pPr>
            <a:r>
              <a:rPr lang="en-US" altLang="en-US" sz="20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Monoclonal antibodies</a:t>
            </a: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:</a:t>
            </a: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r>
              <a:rPr lang="en-US" sz="20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tarlatamab-dlle Imdelltra™ Amgen, Inc. (2024)</a:t>
            </a: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 glofitamab-gxbm Columvi™ Genentech, Inc.: (2023)</a:t>
            </a: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 epcoritamab-bysp Epkinly™ Genmab US, Inc (2023)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t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alquetamab-tgvs Talvey™ Janssen Biotech, Inc.: (2023)</a:t>
            </a:r>
          </a:p>
          <a:p>
            <a:pPr marL="1297495" lvl="3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elranatamab-bcmm Elrexfio™  Pfizer, Inc.: (2023)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teclistamab-cqyv Tecvayli® Janssen Biotech Inc (2022)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mosunetuzumab-axgb Lunsumio™  Genentech (2022)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blinatumomab Blincyto®, Amgen (2014)</a:t>
            </a:r>
          </a:p>
          <a:p>
            <a:pPr marL="1297495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sz="2000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sz="2000" noProof="0" dirty="0">
              <a:latin typeface="Helvetica" panose="020B0604020202020204" pitchFamily="34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kumimoji="0" lang="en-US" sz="20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sz="24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FF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i="1" dirty="0">
              <a:solidFill>
                <a:srgbClr val="000000"/>
              </a:solidFill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8B7EC6-454C-4E4A-9CFA-476EC6CE11EA}"/>
              </a:ext>
            </a:extLst>
          </p:cNvPr>
          <p:cNvSpPr txBox="1"/>
          <p:nvPr/>
        </p:nvSpPr>
        <p:spPr>
          <a:xfrm>
            <a:off x="388875" y="6524867"/>
            <a:ext cx="7609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(FDA, 2025)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89564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BE89A-8B30-4EB7-97A4-DCA7A145A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E797414-A89C-DA54-DDF9-88FB54E83F01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DED7AAB-1372-E71B-4F68-F52E676E4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E0EEE5-56D5-72EC-6A49-E9D26DF13C9F}"/>
              </a:ext>
            </a:extLst>
          </p:cNvPr>
          <p:cNvSpPr txBox="1"/>
          <p:nvPr/>
        </p:nvSpPr>
        <p:spPr>
          <a:xfrm flipH="1">
            <a:off x="599675" y="3120236"/>
            <a:ext cx="95918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The “Others”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8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A0CB8CE-FFF3-4DF0-952C-5945F0296781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ECF5C-F981-50F9-182E-33100CDDA7B4}"/>
              </a:ext>
            </a:extLst>
          </p:cNvPr>
          <p:cNvSpPr txBox="1"/>
          <p:nvPr/>
        </p:nvSpPr>
        <p:spPr>
          <a:xfrm flipH="1">
            <a:off x="1446502" y="3120236"/>
            <a:ext cx="5732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789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12D4E-DF67-4CB0-02F2-14DA9DBA0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259F6-19F5-CEF5-3ACE-D08A62152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78" y="2347607"/>
            <a:ext cx="11172643" cy="2162786"/>
          </a:xfrm>
        </p:spPr>
        <p:txBody>
          <a:bodyPr>
            <a:normAutofit/>
          </a:bodyPr>
          <a:lstStyle/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treosulfan Grafapex™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medac GmbH:  an alkylating agent, with fludarabine as a preparative regimen for allogeneic hematopoietic stem cell transplantation (alloHSCT) in adult and pediatric patients 1 year of age and older with acute myeloid leukemia (AML) or myelodysplastic syndrome (MDS)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)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1FED1E-1ADF-A4FE-905F-C34D617F3813}"/>
              </a:ext>
            </a:extLst>
          </p:cNvPr>
          <p:cNvSpPr txBox="1"/>
          <p:nvPr/>
        </p:nvSpPr>
        <p:spPr>
          <a:xfrm>
            <a:off x="362952" y="6284874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www.grafapex.com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725389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08BB4-53E1-3AD4-FD3B-5017B8001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5B34C2A-43F1-407B-E441-CBD74F95C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6911546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treosulfan Grafapex™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125F4-76F9-E1C0-9F50-57A106CDE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91" y="1266213"/>
            <a:ext cx="10981930" cy="3792169"/>
          </a:xfrm>
        </p:spPr>
        <p:txBody>
          <a:bodyPr>
            <a:normAutofit/>
          </a:bodyPr>
          <a:lstStyle/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treosulfan Grafapex™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medac GmbH:  an alkylating agent, with fludarabine as a preparative regimen for allogeneic hematopoietic stem cell transplantation (alloHSCT) in adult and pediatric patients 1 year of age and older with acute myeloid leukemia (AML) or myelodysplastic syndrome (MDS)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)</a:t>
            </a:r>
          </a:p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Intravenous alkylating agent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Cytotoxic activities thought to be due to DNA alkylation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anose="02030602050306030303" pitchFamily="18" charset="0"/>
              </a:rPr>
              <a:t>No Biomarker testing needed prior to administration</a:t>
            </a:r>
          </a:p>
          <a:p>
            <a:pPr marL="1695418" lvl="5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200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C17AEA-86BF-BA68-616F-65E6C54294C9}"/>
              </a:ext>
            </a:extLst>
          </p:cNvPr>
          <p:cNvSpPr txBox="1"/>
          <p:nvPr/>
        </p:nvSpPr>
        <p:spPr>
          <a:xfrm>
            <a:off x="473984" y="6147964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(www.grafapex.com)</a:t>
            </a:r>
          </a:p>
        </p:txBody>
      </p:sp>
    </p:spTree>
    <p:extLst>
      <p:ext uri="{BB962C8B-B14F-4D97-AF65-F5344CB8AC3E}">
        <p14:creationId xmlns:p14="http://schemas.microsoft.com/office/powerpoint/2010/main" val="31152831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805A3-E8F6-74F7-55FD-6F479CFC4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B5EFE-D604-D68E-BAA5-533CAA934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78" y="2694448"/>
            <a:ext cx="11172643" cy="2162786"/>
          </a:xfrm>
        </p:spPr>
        <p:txBody>
          <a:bodyPr>
            <a:normAutofit/>
          </a:bodyPr>
          <a:lstStyle/>
          <a:p>
            <a:pPr marL="1449880" lvl="3" indent="0" defTabSz="1206470">
              <a:lnSpc>
                <a:spcPct val="10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gemcitabine intravesical system Inlexzo™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 Janssen Biotech, Inc.: adults with Bacillus Calmette-Guérin (BCG)-unresponsive non-muscle invasive bladder cancer (NMIBC) with carcinoma in situ (CIS) with or without papillary tumors. Gemcitabine intravesical system is co-packaged with a urinary catheter and stylet used for insertion through the urinary catheter into the bladder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0F0C64-602E-C8F0-C6DF-DFFC6DED8825}"/>
              </a:ext>
            </a:extLst>
          </p:cNvPr>
          <p:cNvSpPr txBox="1"/>
          <p:nvPr/>
        </p:nvSpPr>
        <p:spPr>
          <a:xfrm>
            <a:off x="374593" y="5988938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www.inlexo.com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92721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1F3A4-9298-71AC-75B9-F79F25E13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68FE0A3-41F7-9287-E08C-A862DED7A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19697" cy="7620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gemcitabine intravesical system Inlexzo™</a:t>
            </a:r>
            <a:r>
              <a:rPr lang="en-US" sz="3200" dirty="0">
                <a:latin typeface="Helvetica" panose="020B0604020202020204"/>
                <a:cs typeface="Helvetica" panose="020B0604020202020204"/>
              </a:rPr>
              <a:t>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7332C-E7A5-0A94-45FD-C2A1477B6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36" y="1030345"/>
            <a:ext cx="10981930" cy="3792169"/>
          </a:xfrm>
        </p:spPr>
        <p:txBody>
          <a:bodyPr>
            <a:normAutofit fontScale="92500" lnSpcReduction="20000"/>
          </a:bodyPr>
          <a:lstStyle/>
          <a:p>
            <a:pPr marL="1449880" lvl="3" indent="0" defTabSz="1206470">
              <a:lnSpc>
                <a:spcPct val="10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gemcitabine intravesical system Inlexzo™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 Janssen Biotech, Inc.: adults with Bacillus Calmette-Guérin (BCG)-unresponsive non-muscle invasive bladder cancer (NMIBC) with carcinoma in situ (CIS) with or without papillary tumors. Gemcitabine intravesical system is co-packaged with a urinary catheter and stylet used for insertion through the urinary catheter into the bladder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First and only intravesical drug releasing system (iDRS) to provide extended local delivery of a cancer medication into the bladder. Nicknamed ‘the pretzel”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Inserted through a urinary catheter into the bladder; removed and reimplanted every 3 weeks X 6 months and every 12 weeks X18 months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A nucleoside metabolic inhibitor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/>
                <a:ea typeface="Constantia" panose="02030602050306030303" pitchFamily="18" charset="0"/>
                <a:cs typeface="Helvetica" panose="020B0604020202020204"/>
                <a:sym typeface="Constantia" panose="02030602050306030303" pitchFamily="18" charset="0"/>
              </a:rPr>
              <a:t>No Biomarker testing needed prior to administration</a:t>
            </a:r>
          </a:p>
          <a:p>
            <a:pPr marL="1695418" lvl="5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200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A0C0EB-6D86-6C2D-7018-087A04E1A2C6}"/>
              </a:ext>
            </a:extLst>
          </p:cNvPr>
          <p:cNvSpPr txBox="1"/>
          <p:nvPr/>
        </p:nvSpPr>
        <p:spPr>
          <a:xfrm>
            <a:off x="334836" y="6188617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(</a:t>
            </a:r>
            <a:r>
              <a:rPr lang="en-US" sz="1000" u="sng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www.inlexo.com</a:t>
            </a:r>
            <a:r>
              <a:rPr lang="en-US" sz="1000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3155603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1B3A8-F3AD-BD5E-C685-BF6E5C045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16183"/>
            <a:ext cx="3968884" cy="91709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744E6-0201-B50D-813B-5EFE74232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350" y="816466"/>
            <a:ext cx="11730681" cy="5833904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Try not to be overwhelmed as the new drugs get approved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i="0" u="none" strike="noStrike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Use varied methods to educate yourself and advocate for your patients as you gain knowledge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Be aware of implicit or unconscious bias.</a:t>
            </a:r>
          </a:p>
          <a:p>
            <a:pPr lvl="1" fontAlgn="base"/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Cancer treatment advances cannot be made without participation in clinical trials; e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ncourage your patients to participate in clinical trials </a:t>
            </a:r>
          </a:p>
          <a:p>
            <a:pPr lvl="1" fontAlgn="base"/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If your institution does not have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clinical trial options, assist your patients to find opportunities at other institutions; many of those trials will assist with indirect costs for transportation, lodging, etc…</a:t>
            </a:r>
          </a:p>
          <a:p>
            <a:pPr lvl="1" fontAlgn="base"/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Assess the patient's financial situation and ability to pay co-pays for drugs; utilize resources like assistance options from pharmaceutical companies or organizations, Refer patients to financial counselors if available at your institution</a:t>
            </a:r>
          </a:p>
          <a:p>
            <a:pPr lvl="1" fontAlgn="base"/>
            <a:endParaRPr lang="en-US" sz="2000" i="0" u="none" strike="noStrike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sz="26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sz="26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/>
            <a:endParaRPr lang="en-US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F3E696-84D7-AA7F-CCA1-E88DD7E620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67847" y="211835"/>
            <a:ext cx="1515688" cy="10477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E039AF-AA95-B1F5-63FD-1DCA0E99525D}"/>
              </a:ext>
            </a:extLst>
          </p:cNvPr>
          <p:cNvSpPr txBox="1"/>
          <p:nvPr/>
        </p:nvSpPr>
        <p:spPr>
          <a:xfrm>
            <a:off x="10410107" y="921053"/>
            <a:ext cx="1515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hlinkClick r:id="rId4" tooltip="https://www.pngall.com/world-laughter-day-png/download/40528"/>
              </a:rPr>
              <a:t>This Photo</a:t>
            </a:r>
            <a:r>
              <a:rPr lang="en-US" sz="800" dirty="0"/>
              <a:t> by Unknown Author is licensed under </a:t>
            </a:r>
            <a:r>
              <a:rPr lang="en-US" sz="800" dirty="0">
                <a:hlinkClick r:id="rId5" tooltip="https://creativecommons.org/licenses/by-nc/3.0/"/>
              </a:rPr>
              <a:t>CC BY-NC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372487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1BE3C-DF8F-E046-BCA4-92DFE4C9A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944F2-F34E-102C-9093-7B1941A0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3132306" cy="952018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Resources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9FCAE-0618-58F5-F663-24D62A7DC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24392"/>
            <a:ext cx="11271113" cy="4728936"/>
          </a:xfrm>
        </p:spPr>
        <p:txBody>
          <a:bodyPr>
            <a:normAutofit fontScale="25000" lnSpcReduction="20000"/>
          </a:bodyPr>
          <a:lstStyle/>
          <a:p>
            <a:pPr lvl="1" fontAlgn="base"/>
            <a:endParaRPr lang="en-US" sz="2600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www.clinicaltrials.gov</a:t>
            </a:r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ONS publications and presentations</a:t>
            </a:r>
          </a:p>
          <a:p>
            <a:pPr lvl="2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/>
            <a:r>
              <a:rPr lang="en-US" sz="8000" dirty="0">
                <a:latin typeface="Helvetica" panose="020B0604020202020204" pitchFamily="34" charset="0"/>
                <a:cs typeface="Helvetica" panose="020B0604020202020204" pitchFamily="34" charset="0"/>
              </a:rPr>
              <a:t>ONS Voice highlights newly approved drugs</a:t>
            </a:r>
          </a:p>
          <a:p>
            <a:pPr lvl="4" fontAlgn="base">
              <a:buFont typeface="Arial" panose="020B0604020202020204" pitchFamily="34" charset="0"/>
              <a:buChar char="•"/>
            </a:pPr>
            <a:r>
              <a:rPr lang="en-US" sz="8000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https://www.ons.org/publications-research/voice</a:t>
            </a:r>
            <a:endParaRPr lang="en-US" sz="8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fontAlgn="base">
              <a:buFont typeface="Arial" panose="020B0604020202020204" pitchFamily="34" charset="0"/>
              <a:buChar char="•"/>
            </a:pPr>
            <a:endParaRPr lang="en-US" sz="8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>
              <a:buFont typeface="Arial" panose="020B0604020202020204" pitchFamily="34" charset="0"/>
              <a:buChar char="•"/>
            </a:pPr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ONS Drug Development Learning Library</a:t>
            </a:r>
          </a:p>
          <a:p>
            <a:pPr lvl="4" fontAlgn="base">
              <a:buFont typeface="Arial" panose="020B0604020202020204" pitchFamily="34" charset="0"/>
              <a:buChar char="•"/>
            </a:pPr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https://www.ons.org/drug-development-learning-library</a:t>
            </a:r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/>
            <a:r>
              <a:rPr lang="en-US" sz="8000" dirty="0">
                <a:latin typeface="Helvetica" panose="020B0604020202020204" pitchFamily="34" charset="0"/>
                <a:cs typeface="Helvetica" panose="020B0604020202020204" pitchFamily="34" charset="0"/>
              </a:rPr>
              <a:t>Local and National Meetings</a:t>
            </a:r>
          </a:p>
          <a:p>
            <a:pPr lvl="3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endParaRPr lang="en-US" sz="8000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US" sz="8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8678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ustle And Bustle, Woman, Face, Arrows, Stress">
            <a:extLst>
              <a:ext uri="{FF2B5EF4-FFF2-40B4-BE49-F238E27FC236}">
                <a16:creationId xmlns:a16="http://schemas.microsoft.com/office/drawing/2014/main" id="{3F5F3FA3-C5D2-4697-9AD2-801A84DA1E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" r="17546"/>
          <a:stretch/>
        </p:blipFill>
        <p:spPr bwMode="auto">
          <a:xfrm>
            <a:off x="2354578" y="544297"/>
            <a:ext cx="7761924" cy="5343065"/>
          </a:xfrm>
          <a:custGeom>
            <a:avLst/>
            <a:gdLst>
              <a:gd name="connsiteX0" fmla="*/ 3025687 w 7761924"/>
              <a:gd name="connsiteY0" fmla="*/ 76 h 5343065"/>
              <a:gd name="connsiteX1" fmla="*/ 3372722 w 7761924"/>
              <a:gd name="connsiteY1" fmla="*/ 16088 h 5343065"/>
              <a:gd name="connsiteX2" fmla="*/ 7761924 w 7761924"/>
              <a:gd name="connsiteY2" fmla="*/ 3316816 h 5343065"/>
              <a:gd name="connsiteX3" fmla="*/ 3701109 w 7761924"/>
              <a:gd name="connsiteY3" fmla="*/ 5320611 h 5343065"/>
              <a:gd name="connsiteX4" fmla="*/ 36290 w 7761924"/>
              <a:gd name="connsiteY4" fmla="*/ 2696959 h 5343065"/>
              <a:gd name="connsiteX5" fmla="*/ 3025687 w 7761924"/>
              <a:gd name="connsiteY5" fmla="*/ 76 h 534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05672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0476-3294-48EE-B89C-B50C22BC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03" y="136525"/>
            <a:ext cx="10000735" cy="6599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3021-3131-4B60-9FE6-85BE25173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96488"/>
            <a:ext cx="11094562" cy="6061511"/>
          </a:xfrm>
          <a:noFill/>
        </p:spPr>
        <p:txBody>
          <a:bodyPr>
            <a:normAutofit fontScale="25000" lnSpcReduction="20000"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https://www.ama-assn.org/about/united-states-adopted-names/united-states-adopted-names-naming-guidelines. Retrieved July 1</a:t>
            </a: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https://www.cancer.gov/about-cancer/treatment/types/immunotherapy</a:t>
            </a: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. Retrieved September 14, 2024 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https://www.fda.gov/about-fda/oncology-center-excellence/project-renewal-faq. Retrieved September 14, 2024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http://www.cancer.gov/cancertopics/understandingcancer/targetedtherapies. Retrieved January 2, 2004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http://www.cancer.gov/dictionary. Retrieved July 1,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80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8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AF963B-2E13-48B3-8668-E9FA0D7B7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04243-C753-459C-8DAF-02D8F145E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67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7730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B240D-C360-7136-7952-E83BFDEAA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D1BD5-9612-9695-552A-091124814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03" y="136525"/>
            <a:ext cx="10000735" cy="6599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3788C-3BF8-263F-DFBE-E3230452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3" y="630622"/>
            <a:ext cx="11041260" cy="6227378"/>
          </a:xfrm>
          <a:noFill/>
        </p:spPr>
        <p:txBody>
          <a:bodyPr>
            <a:normAutofit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https://www.fda.gov/drugs/biosimilars/biosimilar-product-information. Retrieved September 11, 2024</a:t>
            </a:r>
            <a:endParaRPr lang="en-US" altLang="en-US" sz="2000" u="sng" kern="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kern="0" spc="10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kern="0" spc="1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http://www.fda.gov/Drugs/InformationOnDrugs/ApprovedDrugs/ucm279174. html.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kern="0" spc="10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None/>
              <a:defRPr/>
            </a:pPr>
            <a:r>
              <a:rPr lang="en-US" altLang="en-US" sz="2000" kern="0" spc="1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Retrieved </a:t>
            </a:r>
            <a:r>
              <a:rPr lang="en-US" altLang="en-US" sz="2000" u="sng" kern="0" spc="1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July 1, 2025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https://www.labiotech.eu/in-depth/what-is-the-future-of-cancer-treatment/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Retrieved January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lvl="0" indent="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None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    11, 2025.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http://www.mycancergenome.org/content/molecular-   medicine/overview-of-targeted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  <a:sym typeface="Helvetica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None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-therapies-for-cancer/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. 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Retrieved January 17, 2024.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https://www.ons.org/genomics-taxonomy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Retrieved January 17, 2024.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B85002-BEA9-42EF-1194-D5B95691C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C6E92-5E7F-28D1-2D59-BC3803DE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68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15367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BCEFF-5E96-C50C-6A78-7DF1F74E5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225FC-7B79-7F1B-85D6-500BA7D8B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41" y="1"/>
            <a:ext cx="11279659" cy="79906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CEC0E-C660-46E2-6446-EFF96E885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86" y="799070"/>
            <a:ext cx="11022493" cy="5696324"/>
          </a:xfrm>
          <a:noFill/>
        </p:spPr>
        <p:txBody>
          <a:bodyPr>
            <a:normAutofit lnSpcReduction="10000"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2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https://www.ons.org/learning-libraries/drug-development. Retrieved January 17, 2024</a:t>
            </a: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kumimoji="0" lang="en-US" sz="22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www.avmapkif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akzynja.com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May 26,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2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www.datroway.com Retrieved January 23,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www.emrelis.com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May 26, 2025</a:t>
            </a: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 www.gomekli.com. Retrieved February 19,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 www.grafapex.com. Retrieved February 19,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www.hernexeos</a:t>
            </a:r>
            <a:r>
              <a:rPr lang="en-US" sz="2200" u="sng" dirty="0">
                <a:solidFill>
                  <a:srgbClr val="0563C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September 11,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www.ibtrozi.com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June 13,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E78F0-697B-F8A6-FC51-C618206F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A5F81-6AD9-30C6-B15E-7D23799E1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69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11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041E9-AA91-D53D-9B40-6A39F0796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EA3F-D39C-0262-15EF-2A2539C1E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971"/>
            <a:ext cx="2198451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3FF7B-C68B-0F8A-0F6B-AB1A97353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031" y="961603"/>
            <a:ext cx="10849369" cy="4876170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C6C9B-DEBE-90F5-E345-476CBD75D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AA54D7-4A30-EAE2-41C0-5C65B733425C}"/>
              </a:ext>
            </a:extLst>
          </p:cNvPr>
          <p:cNvSpPr txBox="1"/>
          <p:nvPr/>
        </p:nvSpPr>
        <p:spPr>
          <a:xfrm>
            <a:off x="60456" y="853606"/>
            <a:ext cx="9948154" cy="5092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Immunotherapy and Molecular Therapies</a:t>
            </a:r>
          </a:p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059465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 Drugs and Expanded indications </a:t>
            </a:r>
          </a:p>
          <a:p>
            <a:pPr marL="2059465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Neoadjuvant/adjuvant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Metastatic and locally advanced treatment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Maintenance after primary treatment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 generations of drugs to treat drug resistance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 drugs and indications for pediatric patients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01C40A-3785-7F86-B631-5207970DE125}"/>
              </a:ext>
            </a:extLst>
          </p:cNvPr>
          <p:cNvSpPr txBox="1"/>
          <p:nvPr/>
        </p:nvSpPr>
        <p:spPr>
          <a:xfrm>
            <a:off x="-278645" y="6004394"/>
            <a:ext cx="20233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alt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381850487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9415F-8F4C-4C51-D92E-BDF818584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DC4DC-7B74-98B0-6A4F-ECC1DD2A3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11353800" cy="996777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C4FFE-DE7B-4A57-D7A5-5754DBBCB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189" y="796487"/>
            <a:ext cx="10972800" cy="5265025"/>
          </a:xfrm>
          <a:noFill/>
        </p:spPr>
        <p:txBody>
          <a:bodyPr>
            <a:normAutofit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2856A-64E4-FF27-99D7-A43230155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C7F38-CB53-A567-0770-1A4E76AE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CAF26C-9127-A3DA-2DE4-8642CE686CFE}"/>
              </a:ext>
            </a:extLst>
          </p:cNvPr>
          <p:cNvSpPr txBox="1"/>
          <p:nvPr/>
        </p:nvSpPr>
        <p:spPr>
          <a:xfrm>
            <a:off x="327991" y="796488"/>
            <a:ext cx="869101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/>
                <a:cs typeface="Helvetica" panose="020B0604020202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www.inlexo.com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. Retrieved September 11,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www.jobevne.com. Retrieved May 7,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www.lynozyfic.com</a:t>
            </a: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September 11, 2025</a:t>
            </a: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www.modeyso.com</a:t>
            </a: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September 11, 2025</a:t>
            </a: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www.penpulimab-kcqx.com. Retrieved May 4,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www.romvinza.com. Retrieved February 19,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www.zegfrory.com</a:t>
            </a: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July 10,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1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5F589-601B-6F87-A6F8-3375C4740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A5FF-F82E-014C-C6F4-14BED146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C0611-F485-D45D-1634-D5589815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8ACF7-6DDC-1398-0DEA-A99370568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0C4A4-6666-8996-D6BF-BB5A6499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07B1C0-96A7-74D0-4311-C95C35CA246C}"/>
              </a:ext>
            </a:extLst>
          </p:cNvPr>
          <p:cNvSpPr txBox="1"/>
          <p:nvPr/>
        </p:nvSpPr>
        <p:spPr>
          <a:xfrm>
            <a:off x="-814394" y="915895"/>
            <a:ext cx="13006394" cy="428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Subcutaneous Formulations of Immunotherapy and Molecular Therapies</a:t>
            </a: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prstClr val="black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One subcutaneous immunotherapy checkpoint inhibitor approved in 2025</a:t>
            </a:r>
          </a:p>
          <a:p>
            <a:pPr marL="2516676" lvl="4" indent="-457189" defTabSz="1206470">
              <a:lnSpc>
                <a:spcPct val="80000"/>
              </a:lnSpc>
              <a:spcBef>
                <a:spcPts val="533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pembrolizumab and berahyaluronidase alfa-pmph Keytruda Qlex™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Two subcutaneous immunotherapy checkpoint inhibitors approved in 2024: </a:t>
            </a:r>
          </a:p>
          <a:p>
            <a:pPr marL="2516676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atezolizumab and hyaluronidase-tqjs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Tecentriq Hybreza™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(NEW 2024)</a:t>
            </a:r>
          </a:p>
          <a:p>
            <a:pPr marL="2516676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nivolumab and hyaluronidase-nvhy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Qvantig™(NEW 2024) </a:t>
            </a:r>
          </a:p>
          <a:p>
            <a:pPr marL="2516676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b="1" dirty="0">
              <a:solidFill>
                <a:prstClr val="black"/>
              </a:solidFill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All three drugs have been reformulated to be given subcutaneously and have the same indications as the IV versions of the drugs</a:t>
            </a: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Require less clinic infusion time for patients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2EA1A-1101-C754-5109-A6003C30B1F5}"/>
              </a:ext>
            </a:extLst>
          </p:cNvPr>
          <p:cNvSpPr txBox="1"/>
          <p:nvPr/>
        </p:nvSpPr>
        <p:spPr>
          <a:xfrm>
            <a:off x="-260456" y="624862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2520309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DE24C-BA78-155E-7A7A-32C08010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9CFC2-C1BF-0676-98D4-066E6A295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76200"/>
            <a:ext cx="2412460" cy="734988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49D74-5E5C-4275-392C-16ACAF718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8DC58-DAD0-27D2-3112-AF1B69FC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CD6C8-8267-4A41-A131-B8B9839A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42F198-BF69-333A-42D7-035BF78AC528}"/>
              </a:ext>
            </a:extLst>
          </p:cNvPr>
          <p:cNvSpPr txBox="1"/>
          <p:nvPr/>
        </p:nvSpPr>
        <p:spPr>
          <a:xfrm>
            <a:off x="-409561" y="1137037"/>
            <a:ext cx="11842322" cy="557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224" marR="0" lvl="3" indent="-260344" algn="l" defTabSz="1206470" rtl="0" eaLnBrk="1" fontAlgn="auto" latinLnBrk="0" hangingPunct="1">
              <a:lnSpc>
                <a:spcPct val="12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Biosimilars</a:t>
            </a:r>
          </a:p>
          <a:p>
            <a:pPr marL="2349441" marR="0" lvl="5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 biological product approved based on a showing  that it is highly similar  to an already-approved biological product, known as a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reference or originator product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No clinically meaningful differences in terms of safety and  effectiveness. Only minor differences in clinically inactive components. More cost effective.</a:t>
            </a:r>
          </a:p>
          <a:p>
            <a:pPr marL="2349441" marR="0" lvl="5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349441" marR="0" lvl="5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As of 9/23/25 the number of cancer biosimilars approved by the FDA include:</a:t>
            </a:r>
          </a:p>
          <a:p>
            <a:pPr marL="2806641" marR="0" lvl="6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12 for cancer supportive care and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15 for cancer treatment</a:t>
            </a:r>
          </a:p>
          <a:p>
            <a:pPr marL="3263841" lvl="7" indent="-195258" defTabSz="904852">
              <a:lnSpc>
                <a:spcPct val="120000"/>
              </a:lnSpc>
              <a:spcBef>
                <a:spcPts val="400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bevacizumab-nwgd Jobevne™: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</a:t>
            </a:r>
            <a:r>
              <a:rPr lang="en-US" sz="2000" baseline="30000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</a:t>
            </a:r>
            <a:r>
              <a:rPr lang="en-US" sz="2000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biosimilar to originator product bevacizumab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(NEW 2025)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3263841" lvl="7" indent="-195258" defTabSz="904852">
              <a:lnSpc>
                <a:spcPct val="120000"/>
              </a:lnSpc>
              <a:spcBef>
                <a:spcPts val="400"/>
              </a:spcBef>
              <a:buSzPct val="85000"/>
              <a:buFont typeface="Arial" panose="020B0604020202020204" pitchFamily="34" charset="0"/>
              <a:buChar char="•"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263841" lvl="7" indent="-195258" defTabSz="904852">
              <a:lnSpc>
                <a:spcPct val="120000"/>
              </a:lnSpc>
              <a:spcBef>
                <a:spcPts val="400"/>
              </a:spcBef>
              <a:buSzPct val="85000"/>
              <a:buFont typeface="Arial" panose="020B0604020202020204" pitchFamily="34" charset="0"/>
              <a:buChar char="•"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154183" marR="0" lvl="5" algn="l" defTabSz="904852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F6FC6"/>
              </a:buClr>
              <a:buSzPct val="85000"/>
              <a:tabLst/>
              <a:defRPr/>
            </a:pPr>
            <a:r>
              <a:rPr lang="en-US" sz="24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itchFamily="18" charset="0"/>
              </a:rPr>
              <a:t>	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806641" marR="0" lvl="6" indent="-195258" algn="l" defTabSz="904852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AF4A24-7079-4F7B-EBFA-83825FB922B3}"/>
              </a:ext>
            </a:extLst>
          </p:cNvPr>
          <p:cNvSpPr txBox="1"/>
          <p:nvPr/>
        </p:nvSpPr>
        <p:spPr>
          <a:xfrm>
            <a:off x="-142137" y="606447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21814252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cfe76910-67c0-454f-87ed-67624d22ffee}" enabled="1" method="Standard" siteId="{df505f9d-2555-419d-8720-93d1c7c0d8a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4991</Words>
  <Application>Microsoft Office PowerPoint</Application>
  <PresentationFormat>Widescreen</PresentationFormat>
  <Paragraphs>710</Paragraphs>
  <Slides>70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7" baseType="lpstr">
      <vt:lpstr>Aptos</vt:lpstr>
      <vt:lpstr>Arial</vt:lpstr>
      <vt:lpstr>Calibri</vt:lpstr>
      <vt:lpstr>Calibri Light</vt:lpstr>
      <vt:lpstr>Helvetica</vt:lpstr>
      <vt:lpstr>Segoe UI</vt:lpstr>
      <vt:lpstr>Office Theme</vt:lpstr>
      <vt:lpstr> Pharmacology Updates: What's New  in Cancer Treatment 2025 Teresa Knoop, MSN, RN, AOCN®-Emeritus Independent Nurse Consultant teresaknoop44@gmail.com  </vt:lpstr>
      <vt:lpstr>Objectives</vt:lpstr>
      <vt:lpstr>Disclosures</vt:lpstr>
      <vt:lpstr>Progress in Cancer Therapy</vt:lpstr>
      <vt:lpstr>Progress in Cancer Therapy</vt:lpstr>
      <vt:lpstr>PowerPoint Presentation</vt:lpstr>
      <vt:lpstr>Trends</vt:lpstr>
      <vt:lpstr>Trends</vt:lpstr>
      <vt:lpstr>Trends</vt:lpstr>
      <vt:lpstr> Trends</vt:lpstr>
      <vt:lpstr>Trends</vt:lpstr>
      <vt:lpstr>Trends</vt:lpstr>
      <vt:lpstr>Trends</vt:lpstr>
      <vt:lpstr>Trends</vt:lpstr>
      <vt:lpstr>Trends</vt:lpstr>
      <vt:lpstr>PowerPoint Presentation</vt:lpstr>
      <vt:lpstr>Disease-Specific Progress 2024/2025: Solid Tumors</vt:lpstr>
      <vt:lpstr>Disease-Specific Progress 2024/2025: Hematologic Malignancies</vt:lpstr>
      <vt:lpstr>Tips for Learning about New Cancer Therapies</vt:lpstr>
      <vt:lpstr>I know the generic name; but how do I pronounce it and how do I learn more?</vt:lpstr>
      <vt:lpstr>PowerPoint Presentation</vt:lpstr>
      <vt:lpstr>  Once potential targets are identified, drugs are designed to best attack the tumor </vt:lpstr>
      <vt:lpstr>Small Molecules</vt:lpstr>
      <vt:lpstr>Small Molecules Naming Conventions</vt:lpstr>
      <vt:lpstr>PowerPoint Presentation</vt:lpstr>
      <vt:lpstr>mirdametinib Gomekli™ </vt:lpstr>
      <vt:lpstr>PowerPoint Presentation</vt:lpstr>
      <vt:lpstr>vimseltinib Romvimza™ </vt:lpstr>
      <vt:lpstr>PowerPoint Presentation</vt:lpstr>
      <vt:lpstr>avutometinib Avmapki™ and defactinib Fakzynja™ Co-pack </vt:lpstr>
      <vt:lpstr>PowerPoint Presentation</vt:lpstr>
      <vt:lpstr>taletrectinib Ibtrozi™</vt:lpstr>
      <vt:lpstr>PowerPoint Presentation</vt:lpstr>
      <vt:lpstr>sunvozertinib Zegfrovy™ </vt:lpstr>
      <vt:lpstr>PowerPoint Presentation</vt:lpstr>
      <vt:lpstr>zongertinib Hernexeos® </vt:lpstr>
      <vt:lpstr>PowerPoint Presentation</vt:lpstr>
      <vt:lpstr>dordaviprone Modeyso™  </vt:lpstr>
      <vt:lpstr>PowerPoint Presentation</vt:lpstr>
      <vt:lpstr>What does the name mean?</vt:lpstr>
      <vt:lpstr>PowerPoint Presentation</vt:lpstr>
      <vt:lpstr>PowerPoint Presentation</vt:lpstr>
      <vt:lpstr> Monoclonal Antibody Naming Conventions </vt:lpstr>
      <vt:lpstr>PowerPoint Presentation</vt:lpstr>
      <vt:lpstr>penpulimab-kcqx</vt:lpstr>
      <vt:lpstr>PowerPoint Presentation</vt:lpstr>
      <vt:lpstr>bevacizumab-nwqd JOBEVNE™</vt:lpstr>
      <vt:lpstr>PowerPoint Presentation</vt:lpstr>
      <vt:lpstr>PowerPoint Presentation</vt:lpstr>
      <vt:lpstr>datopotamab deruxtecan-dlnk Datroway®  </vt:lpstr>
      <vt:lpstr>PowerPoint Presentation</vt:lpstr>
      <vt:lpstr>telisotuzumab vedotin-tllv Emrelis™</vt:lpstr>
      <vt:lpstr>PowerPoint Presentation</vt:lpstr>
      <vt:lpstr>BiSpecific T-cell engagers (BiTEs™)</vt:lpstr>
      <vt:lpstr>PowerPoint Presentation</vt:lpstr>
      <vt:lpstr>PowerPoint Presentation</vt:lpstr>
      <vt:lpstr>linvoseltamab-gcpt Lynozyfic™ </vt:lpstr>
      <vt:lpstr>Other BiSpecific T-cell engagers</vt:lpstr>
      <vt:lpstr>PowerPoint Presentation</vt:lpstr>
      <vt:lpstr>PowerPoint Presentation</vt:lpstr>
      <vt:lpstr>treosulfan Grafapex™ </vt:lpstr>
      <vt:lpstr>PowerPoint Presentation</vt:lpstr>
      <vt:lpstr>gemcitabine intravesical system Inlexzo™ </vt:lpstr>
      <vt:lpstr>Key Takeaways</vt:lpstr>
      <vt:lpstr>Resources</vt:lpstr>
      <vt:lpstr>PowerPoint Presentation</vt:lpstr>
      <vt:lpstr>REFERENCES</vt:lpstr>
      <vt:lpstr>REFERENCES</vt:lpstr>
      <vt:lpstr>REFERENCES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Knoop</dc:creator>
  <cp:lastModifiedBy>Teresa Knoop</cp:lastModifiedBy>
  <cp:revision>10</cp:revision>
  <cp:lastPrinted>2025-09-12T00:16:02Z</cp:lastPrinted>
  <dcterms:created xsi:type="dcterms:W3CDTF">2025-06-11T22:22:04Z</dcterms:created>
  <dcterms:modified xsi:type="dcterms:W3CDTF">2025-09-25T16:42:37Z</dcterms:modified>
</cp:coreProperties>
</file>