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60" autoAdjust="0"/>
    <p:restoredTop sz="94660"/>
  </p:normalViewPr>
  <p:slideViewPr>
    <p:cSldViewPr snapToGrid="0">
      <p:cViewPr>
        <p:scale>
          <a:sx n="60" d="100"/>
          <a:sy n="60" d="100"/>
        </p:scale>
        <p:origin x="105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443DE-D628-499A-850E-B680B07FC310}" type="datetimeFigureOut">
              <a:rPr lang="en-US" smtClean="0"/>
              <a:t>11/1/2014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1973F1FD-D5F4-4576-A445-CBBB38B78D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0673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443DE-D628-499A-850E-B680B07FC310}" type="datetimeFigureOut">
              <a:rPr lang="en-US" smtClean="0"/>
              <a:t>11/1/2014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973F1FD-D5F4-4576-A445-CBBB38B78D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1706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443DE-D628-499A-850E-B680B07FC310}" type="datetimeFigureOut">
              <a:rPr lang="en-US" smtClean="0"/>
              <a:t>11/1/2014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973F1FD-D5F4-4576-A445-CBBB38B78D3D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435880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443DE-D628-499A-850E-B680B07FC310}" type="datetimeFigureOut">
              <a:rPr lang="en-US" smtClean="0"/>
              <a:t>11/1/2014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973F1FD-D5F4-4576-A445-CBBB38B78D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1802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443DE-D628-499A-850E-B680B07FC310}" type="datetimeFigureOut">
              <a:rPr lang="en-US" smtClean="0"/>
              <a:t>11/1/2014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973F1FD-D5F4-4576-A445-CBBB38B78D3D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834475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443DE-D628-499A-850E-B680B07FC310}" type="datetimeFigureOut">
              <a:rPr lang="en-US" smtClean="0"/>
              <a:t>11/1/2014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973F1FD-D5F4-4576-A445-CBBB38B78D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0725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443DE-D628-499A-850E-B680B07FC310}" type="datetimeFigureOut">
              <a:rPr lang="en-US" smtClean="0"/>
              <a:t>11/1/2014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3F1FD-D5F4-4576-A445-CBBB38B78D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5475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443DE-D628-499A-850E-B680B07FC310}" type="datetimeFigureOut">
              <a:rPr lang="en-US" smtClean="0"/>
              <a:t>11/1/2014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3F1FD-D5F4-4576-A445-CBBB38B78D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2286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443DE-D628-499A-850E-B680B07FC310}" type="datetimeFigureOut">
              <a:rPr lang="en-US" smtClean="0"/>
              <a:t>11/1/2014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3F1FD-D5F4-4576-A445-CBBB38B78D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733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443DE-D628-499A-850E-B680B07FC310}" type="datetimeFigureOut">
              <a:rPr lang="en-US" smtClean="0"/>
              <a:t>11/1/2014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973F1FD-D5F4-4576-A445-CBBB38B78D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734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443DE-D628-499A-850E-B680B07FC310}" type="datetimeFigureOut">
              <a:rPr lang="en-US" smtClean="0"/>
              <a:t>11/1/2014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973F1FD-D5F4-4576-A445-CBBB38B78D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468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443DE-D628-499A-850E-B680B07FC310}" type="datetimeFigureOut">
              <a:rPr lang="en-US" smtClean="0"/>
              <a:t>11/1/2014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973F1FD-D5F4-4576-A445-CBBB38B78D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365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443DE-D628-499A-850E-B680B07FC310}" type="datetimeFigureOut">
              <a:rPr lang="en-US" smtClean="0"/>
              <a:t>11/1/2014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3F1FD-D5F4-4576-A445-CBBB38B78D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7339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443DE-D628-499A-850E-B680B07FC310}" type="datetimeFigureOut">
              <a:rPr lang="en-US" smtClean="0"/>
              <a:t>11/1/2014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3F1FD-D5F4-4576-A445-CBBB38B78D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282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443DE-D628-499A-850E-B680B07FC310}" type="datetimeFigureOut">
              <a:rPr lang="en-US" smtClean="0"/>
              <a:t>11/1/2014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3F1FD-D5F4-4576-A445-CBBB38B78D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171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443DE-D628-499A-850E-B680B07FC310}" type="datetimeFigureOut">
              <a:rPr lang="en-US" smtClean="0"/>
              <a:t>11/1/2014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973F1FD-D5F4-4576-A445-CBBB38B78D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2349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F443DE-D628-499A-850E-B680B07FC310}" type="datetimeFigureOut">
              <a:rPr lang="en-US" smtClean="0"/>
              <a:t>11/1/2014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1973F1FD-D5F4-4576-A445-CBBB38B78D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598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277937"/>
          </a:xfrm>
        </p:spPr>
        <p:txBody>
          <a:bodyPr/>
          <a:lstStyle/>
          <a:p>
            <a:r>
              <a:rPr lang="en-US" b="1" dirty="0" smtClean="0">
                <a:latin typeface="Algerian" panose="04020705040A02060702" pitchFamily="82" charset="0"/>
              </a:rPr>
              <a:t>Bhagavad Gita</a:t>
            </a:r>
            <a:endParaRPr lang="en-US" b="1" dirty="0">
              <a:latin typeface="Algerian" panose="04020705040A02060702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114675"/>
            <a:ext cx="9144000" cy="2143125"/>
          </a:xfrm>
        </p:spPr>
        <p:txBody>
          <a:bodyPr>
            <a:normAutofit/>
          </a:bodyPr>
          <a:lstStyle/>
          <a:p>
            <a:r>
              <a:rPr lang="en-US" sz="4000" dirty="0" smtClean="0"/>
              <a:t> </a:t>
            </a:r>
            <a:r>
              <a:rPr lang="en-US" sz="4000" dirty="0" smtClean="0">
                <a:latin typeface="Algerian" panose="04020705040A02060702" pitchFamily="82" charset="0"/>
              </a:rPr>
              <a:t>Song of </a:t>
            </a:r>
            <a:r>
              <a:rPr lang="en-US" sz="4000" dirty="0" err="1" smtClean="0">
                <a:latin typeface="Algerian" panose="04020705040A02060702" pitchFamily="82" charset="0"/>
              </a:rPr>
              <a:t>Bhagavan</a:t>
            </a:r>
            <a:endParaRPr lang="en-US" sz="4000" dirty="0" smtClean="0">
              <a:latin typeface="Algerian" panose="04020705040A02060702" pitchFamily="82" charset="0"/>
            </a:endParaRPr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5512652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Algerian" panose="04020705040A02060702" pitchFamily="82" charset="0"/>
              </a:rPr>
              <a:t>Bhagavad Gita (also Gita)</a:t>
            </a:r>
            <a:endParaRPr lang="en-US" dirty="0">
              <a:latin typeface="Algerian" panose="04020705040A02060702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438650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 smtClean="0"/>
              <a:t>Which Hindu epic is the Gita part of?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800" dirty="0" smtClean="0"/>
              <a:t>Which two central characters of the epic does Gita involve?</a:t>
            </a:r>
          </a:p>
        </p:txBody>
      </p:sp>
    </p:spTree>
    <p:extLst>
      <p:ext uri="{BB962C8B-B14F-4D97-AF65-F5344CB8AC3E}">
        <p14:creationId xmlns:p14="http://schemas.microsoft.com/office/powerpoint/2010/main" val="34556199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7476" y="529304"/>
            <a:ext cx="6315074" cy="6376535"/>
          </a:xfrm>
        </p:spPr>
      </p:pic>
    </p:spTree>
    <p:extLst>
      <p:ext uri="{BB962C8B-B14F-4D97-AF65-F5344CB8AC3E}">
        <p14:creationId xmlns:p14="http://schemas.microsoft.com/office/powerpoint/2010/main" val="38559230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36657" y="415563"/>
            <a:ext cx="8915400" cy="846881"/>
          </a:xfrm>
        </p:spPr>
        <p:txBody>
          <a:bodyPr/>
          <a:lstStyle/>
          <a:p>
            <a:r>
              <a:rPr lang="en-US" b="1" dirty="0">
                <a:latin typeface="Algerian" panose="04020705040A02060702" pitchFamily="82" charset="0"/>
              </a:rPr>
              <a:t>Bhagavad </a:t>
            </a:r>
            <a:r>
              <a:rPr lang="en-US" b="1" dirty="0" smtClean="0">
                <a:latin typeface="Algerian" panose="04020705040A02060702" pitchFamily="82" charset="0"/>
              </a:rPr>
              <a:t>Gita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94021" y="1470991"/>
            <a:ext cx="9400673" cy="5106272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n-US" sz="2200" dirty="0" smtClean="0"/>
              <a:t>In the epic Mahabharata a conflict between the </a:t>
            </a:r>
            <a:r>
              <a:rPr lang="en-US" sz="2200" dirty="0" err="1" smtClean="0"/>
              <a:t>Pandavas</a:t>
            </a:r>
            <a:r>
              <a:rPr lang="en-US" sz="2200" dirty="0" smtClean="0"/>
              <a:t> and their cousins </a:t>
            </a:r>
            <a:r>
              <a:rPr lang="en-US" sz="2200" dirty="0" err="1" smtClean="0"/>
              <a:t>Kauravas</a:t>
            </a:r>
            <a:r>
              <a:rPr lang="en-US" sz="2200" dirty="0" smtClean="0"/>
              <a:t> results in the </a:t>
            </a:r>
            <a:r>
              <a:rPr lang="en-US" sz="2200" dirty="0" err="1" smtClean="0"/>
              <a:t>Kurukshetra</a:t>
            </a:r>
            <a:r>
              <a:rPr lang="en-US" sz="2200" dirty="0" smtClean="0"/>
              <a:t> war.</a:t>
            </a:r>
          </a:p>
          <a:p>
            <a:pPr>
              <a:lnSpc>
                <a:spcPct val="150000"/>
              </a:lnSpc>
            </a:pPr>
            <a:r>
              <a:rPr lang="en-US" sz="2200" dirty="0" err="1" smtClean="0"/>
              <a:t>Pandavas</a:t>
            </a:r>
            <a:r>
              <a:rPr lang="en-US" sz="2200" dirty="0" smtClean="0"/>
              <a:t> (five brothers): </a:t>
            </a:r>
            <a:r>
              <a:rPr lang="en-US" sz="2200" dirty="0" err="1" smtClean="0"/>
              <a:t>Yuddhishtira</a:t>
            </a:r>
            <a:r>
              <a:rPr lang="en-US" sz="2200" dirty="0" smtClean="0"/>
              <a:t>, </a:t>
            </a:r>
            <a:r>
              <a:rPr lang="en-US" sz="2200" dirty="0" err="1" smtClean="0"/>
              <a:t>Bhima</a:t>
            </a:r>
            <a:r>
              <a:rPr lang="en-US" sz="2200" dirty="0" smtClean="0"/>
              <a:t>, </a:t>
            </a:r>
            <a:r>
              <a:rPr lang="en-US" sz="2200" dirty="0" err="1" smtClean="0"/>
              <a:t>Arjuna</a:t>
            </a:r>
            <a:r>
              <a:rPr lang="en-US" sz="2200" dirty="0" smtClean="0"/>
              <a:t>, </a:t>
            </a:r>
            <a:r>
              <a:rPr lang="en-US" sz="2200" dirty="0" err="1" smtClean="0"/>
              <a:t>Nakula</a:t>
            </a:r>
            <a:r>
              <a:rPr lang="en-US" sz="2200" dirty="0" smtClean="0"/>
              <a:t> &amp; </a:t>
            </a:r>
            <a:r>
              <a:rPr lang="en-US" sz="2200" dirty="0" err="1" smtClean="0"/>
              <a:t>Sahadeva</a:t>
            </a:r>
            <a:endParaRPr lang="en-US" sz="2200" dirty="0" smtClean="0"/>
          </a:p>
          <a:p>
            <a:pPr>
              <a:lnSpc>
                <a:spcPct val="150000"/>
              </a:lnSpc>
            </a:pPr>
            <a:r>
              <a:rPr lang="en-US" sz="2200" dirty="0" err="1" smtClean="0"/>
              <a:t>Kauravas</a:t>
            </a:r>
            <a:r>
              <a:rPr lang="en-US" sz="2200" dirty="0"/>
              <a:t> </a:t>
            </a:r>
            <a:r>
              <a:rPr lang="en-US" sz="2200" dirty="0" smtClean="0"/>
              <a:t>(100 brothers): Oldest two – </a:t>
            </a:r>
            <a:r>
              <a:rPr lang="en-US" sz="2200" dirty="0" err="1" smtClean="0"/>
              <a:t>Duryodana</a:t>
            </a:r>
            <a:r>
              <a:rPr lang="en-US" sz="2200" dirty="0" smtClean="0"/>
              <a:t> and </a:t>
            </a:r>
            <a:r>
              <a:rPr lang="en-US" sz="2200" dirty="0" err="1" smtClean="0"/>
              <a:t>Dushyasana</a:t>
            </a:r>
            <a:endParaRPr lang="en-US" sz="2200" dirty="0" smtClean="0"/>
          </a:p>
          <a:p>
            <a:pPr>
              <a:lnSpc>
                <a:spcPct val="150000"/>
              </a:lnSpc>
            </a:pPr>
            <a:r>
              <a:rPr lang="en-US" sz="2200" dirty="0" smtClean="0"/>
              <a:t>In the war, Lord Krishna helps the righteous </a:t>
            </a:r>
            <a:r>
              <a:rPr lang="en-US" sz="2200" dirty="0" err="1" smtClean="0"/>
              <a:t>Pandavas</a:t>
            </a:r>
            <a:r>
              <a:rPr lang="en-US" sz="2200" dirty="0" smtClean="0"/>
              <a:t> – he does not fight but, serves as </a:t>
            </a:r>
            <a:r>
              <a:rPr lang="en-US" sz="2200" dirty="0" err="1" smtClean="0"/>
              <a:t>Arjuna’s</a:t>
            </a:r>
            <a:r>
              <a:rPr lang="en-US" sz="2200" dirty="0" smtClean="0"/>
              <a:t> charioteer. Krishna is a cousin to both </a:t>
            </a:r>
            <a:r>
              <a:rPr lang="en-US" sz="2200" dirty="0" err="1" smtClean="0"/>
              <a:t>Pandavas</a:t>
            </a:r>
            <a:r>
              <a:rPr lang="en-US" sz="2200" dirty="0" smtClean="0"/>
              <a:t> and </a:t>
            </a:r>
            <a:r>
              <a:rPr lang="en-US" sz="2200" dirty="0" err="1" smtClean="0"/>
              <a:t>Kauravas</a:t>
            </a:r>
            <a:r>
              <a:rPr lang="en-US" sz="2200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en-US" sz="2200" dirty="0" smtClean="0"/>
              <a:t>During the war, </a:t>
            </a:r>
            <a:r>
              <a:rPr lang="en-US" sz="2200" dirty="0" err="1" smtClean="0"/>
              <a:t>Arjuna</a:t>
            </a:r>
            <a:r>
              <a:rPr lang="en-US" sz="2200" dirty="0" smtClean="0"/>
              <a:t>, skilled archer puts his bow and arrow down and expresses his inability to carry on with the war.</a:t>
            </a:r>
          </a:p>
          <a:p>
            <a:pPr>
              <a:lnSpc>
                <a:spcPct val="150000"/>
              </a:lnSpc>
            </a:pPr>
            <a:endParaRPr lang="en-US" dirty="0" smtClean="0"/>
          </a:p>
          <a:p>
            <a:pPr>
              <a:lnSpc>
                <a:spcPct val="15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93309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9659" y="429271"/>
            <a:ext cx="9089403" cy="807125"/>
          </a:xfrm>
        </p:spPr>
        <p:txBody>
          <a:bodyPr/>
          <a:lstStyle/>
          <a:p>
            <a:r>
              <a:rPr lang="en-US" b="1" dirty="0" smtClean="0">
                <a:latin typeface="Algerian" panose="04020705040A02060702" pitchFamily="82" charset="0"/>
              </a:rPr>
              <a:t>Bhagavad Gita</a:t>
            </a:r>
            <a:endParaRPr lang="en-US" b="1" dirty="0">
              <a:latin typeface="Algerian" panose="04020705040A02060702" pitchFamily="82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8369" y="605734"/>
            <a:ext cx="4746243" cy="5458181"/>
          </a:xfrm>
        </p:spPr>
      </p:pic>
      <p:sp>
        <p:nvSpPr>
          <p:cNvPr id="5" name="Rectangle 4"/>
          <p:cNvSpPr/>
          <p:nvPr/>
        </p:nvSpPr>
        <p:spPr>
          <a:xfrm>
            <a:off x="2019659" y="1236396"/>
            <a:ext cx="454470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 smtClean="0"/>
              <a:t>Krishna explains to </a:t>
            </a:r>
            <a:r>
              <a:rPr lang="en-US" sz="2400" dirty="0" err="1" smtClean="0"/>
              <a:t>Arjuna</a:t>
            </a:r>
            <a:r>
              <a:rPr lang="en-US" sz="2400" dirty="0" smtClean="0"/>
              <a:t> his duties or </a:t>
            </a:r>
            <a:r>
              <a:rPr lang="en-US" sz="2400" dirty="0"/>
              <a:t>Dharma </a:t>
            </a:r>
            <a:r>
              <a:rPr lang="en-US" sz="2400" dirty="0" smtClean="0"/>
              <a:t>as a warrior and prince in the Gita</a:t>
            </a:r>
            <a:r>
              <a:rPr lang="en-US" sz="2400" dirty="0" smtClean="0"/>
              <a:t>.</a:t>
            </a:r>
            <a:endParaRPr lang="en-US" sz="1200" dirty="0" smtClean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 smtClean="0"/>
              <a:t>The philosophical concepts in Gita explains the importance of dedication and self-sacrifice,</a:t>
            </a:r>
            <a:r>
              <a:rPr lang="en-US" sz="2400" baseline="30000" dirty="0" smtClean="0"/>
              <a:t> </a:t>
            </a:r>
            <a:r>
              <a:rPr lang="en-US" sz="2400" dirty="0" smtClean="0"/>
              <a:t>as the </a:t>
            </a:r>
            <a:r>
              <a:rPr lang="en-US" sz="2400" i="1" dirty="0" smtClean="0"/>
              <a:t>dharma</a:t>
            </a:r>
            <a:r>
              <a:rPr lang="en-US" sz="2400" dirty="0" smtClean="0"/>
              <a:t>, or "holy duty" of each person.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7713172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624110"/>
            <a:ext cx="8915400" cy="707385"/>
          </a:xfrm>
        </p:spPr>
        <p:txBody>
          <a:bodyPr/>
          <a:lstStyle/>
          <a:p>
            <a:r>
              <a:rPr lang="en-US" b="1" dirty="0">
                <a:latin typeface="Algerian" panose="04020705040A02060702" pitchFamily="82" charset="0"/>
              </a:rPr>
              <a:t>Bhagavad Gita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21305" y="1716505"/>
            <a:ext cx="9483307" cy="4940969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en-US" sz="2800" dirty="0" smtClean="0"/>
              <a:t>What language is the Gita written in?</a:t>
            </a:r>
            <a:endParaRPr lang="en-US" sz="2800" dirty="0"/>
          </a:p>
          <a:p>
            <a:pPr>
              <a:lnSpc>
                <a:spcPct val="150000"/>
              </a:lnSpc>
            </a:pPr>
            <a:r>
              <a:rPr lang="en-US" sz="2800" dirty="0" smtClean="0"/>
              <a:t>18 chapters – 700 verses of poetry makes up the entire Gita.</a:t>
            </a:r>
            <a:endParaRPr lang="en-US" sz="2800" dirty="0"/>
          </a:p>
          <a:p>
            <a:pPr>
              <a:lnSpc>
                <a:spcPct val="150000"/>
              </a:lnSpc>
            </a:pPr>
            <a:r>
              <a:rPr lang="en-US" sz="2800" dirty="0" smtClean="0"/>
              <a:t>Bhagavad Gita’s call for </a:t>
            </a:r>
            <a:r>
              <a:rPr lang="en-US" sz="2800" b="1" i="1" dirty="0" smtClean="0"/>
              <a:t>selfless action </a:t>
            </a:r>
            <a:r>
              <a:rPr lang="en-US" sz="2800" dirty="0" smtClean="0"/>
              <a:t>inspired Mahatma Gandhi – he called it his spiritual dictionary</a:t>
            </a:r>
          </a:p>
          <a:p>
            <a:pPr>
              <a:lnSpc>
                <a:spcPct val="150000"/>
              </a:lnSpc>
            </a:pPr>
            <a:r>
              <a:rPr lang="en-US" sz="2800" dirty="0" smtClean="0"/>
              <a:t>The Gita has been translated to many languages and is widely read and discussed in modern times.</a:t>
            </a:r>
          </a:p>
          <a:p>
            <a:endParaRPr lang="en-US" sz="2400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87740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624110"/>
            <a:ext cx="8915400" cy="867806"/>
          </a:xfrm>
        </p:spPr>
        <p:txBody>
          <a:bodyPr/>
          <a:lstStyle/>
          <a:p>
            <a:r>
              <a:rPr lang="en-US" b="1" dirty="0">
                <a:latin typeface="Algerian" panose="04020705040A02060702" pitchFamily="82" charset="0"/>
              </a:rPr>
              <a:t>Bhagavad Gita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92968" y="1491916"/>
            <a:ext cx="10042358" cy="48768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000" dirty="0"/>
              <a:t>M</a:t>
            </a:r>
            <a:r>
              <a:rPr lang="en-US" sz="2000" dirty="0" smtClean="0"/>
              <a:t>essage or teaching of the Gita: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000" dirty="0"/>
              <a:t>	</a:t>
            </a:r>
            <a:r>
              <a:rPr lang="en-US" sz="2400" b="1" dirty="0" smtClean="0"/>
              <a:t>SELFLESS ACTION </a:t>
            </a:r>
            <a:r>
              <a:rPr lang="en-US" sz="2000" dirty="0" smtClean="0"/>
              <a:t>– performing your duty without expectation of rewards.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dirty="0" smtClean="0"/>
              <a:t>	</a:t>
            </a:r>
            <a:r>
              <a:rPr lang="en-US" sz="2000" dirty="0" err="1" smtClean="0"/>
              <a:t>Karmanye</a:t>
            </a:r>
            <a:r>
              <a:rPr lang="en-US" sz="2000" dirty="0" smtClean="0"/>
              <a:t> </a:t>
            </a:r>
            <a:r>
              <a:rPr lang="en-US" sz="2000" dirty="0" err="1"/>
              <a:t>Vaadhika-raste</a:t>
            </a:r>
            <a:r>
              <a:rPr lang="en-US" sz="2000" dirty="0"/>
              <a:t>, </a:t>
            </a:r>
            <a:r>
              <a:rPr lang="en-US" sz="2000" dirty="0" err="1"/>
              <a:t>Maa</a:t>
            </a:r>
            <a:r>
              <a:rPr lang="en-US" sz="2000" dirty="0"/>
              <a:t> </a:t>
            </a:r>
            <a:r>
              <a:rPr lang="en-US" sz="2000" dirty="0" err="1"/>
              <a:t>Phaleshu</a:t>
            </a:r>
            <a:r>
              <a:rPr lang="en-US" sz="2000" dirty="0"/>
              <a:t> </a:t>
            </a:r>
            <a:r>
              <a:rPr lang="en-US" sz="2000" dirty="0" err="1"/>
              <a:t>Kadachana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 smtClean="0"/>
              <a:t>	</a:t>
            </a:r>
            <a:r>
              <a:rPr lang="en-US" sz="2000" dirty="0" err="1" smtClean="0"/>
              <a:t>Maa</a:t>
            </a:r>
            <a:r>
              <a:rPr lang="en-US" sz="2000" dirty="0" smtClean="0"/>
              <a:t> </a:t>
            </a:r>
            <a:r>
              <a:rPr lang="en-US" sz="2000" dirty="0"/>
              <a:t>karma-</a:t>
            </a:r>
            <a:r>
              <a:rPr lang="en-US" sz="2000" dirty="0" err="1"/>
              <a:t>phala</a:t>
            </a:r>
            <a:r>
              <a:rPr lang="en-US" sz="2000" dirty="0"/>
              <a:t>-</a:t>
            </a:r>
            <a:r>
              <a:rPr lang="en-US" sz="2000" dirty="0" err="1"/>
              <a:t>hetur-bhoorma</a:t>
            </a:r>
            <a:r>
              <a:rPr lang="en-US" sz="2000" dirty="0"/>
              <a:t>, </a:t>
            </a:r>
            <a:r>
              <a:rPr lang="en-US" sz="2000" dirty="0" err="1"/>
              <a:t>MaTe</a:t>
            </a:r>
            <a:r>
              <a:rPr lang="en-US" sz="2000" dirty="0"/>
              <a:t> </a:t>
            </a:r>
            <a:r>
              <a:rPr lang="en-US" sz="2000" dirty="0" err="1"/>
              <a:t>sangostwakarmini</a:t>
            </a:r>
            <a:r>
              <a:rPr lang="en-US" sz="2000" dirty="0"/>
              <a:t>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000" dirty="0" smtClean="0"/>
              <a:t>	</a:t>
            </a:r>
            <a:r>
              <a:rPr lang="hi-IN" sz="2000" dirty="0" smtClean="0"/>
              <a:t>कर्मण्ये </a:t>
            </a:r>
            <a:r>
              <a:rPr lang="hi-IN" sz="2000" dirty="0"/>
              <a:t>वाधिकारस्ते मा फलेषु कदाचन, मा कर्मफलहेतुर्भूर्मा ते संगोस्त्वकर्मणि । 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Your </a:t>
            </a:r>
            <a:r>
              <a:rPr lang="en-US" sz="2400" dirty="0"/>
              <a:t>right is to work only, but never to its fruits.</a:t>
            </a:r>
            <a:br>
              <a:rPr lang="en-US" sz="2400" dirty="0"/>
            </a:br>
            <a:r>
              <a:rPr lang="en-US" sz="2400" dirty="0"/>
              <a:t>Let not the fruits of action be thy motive,</a:t>
            </a:r>
            <a:br>
              <a:rPr lang="en-US" sz="2400" dirty="0"/>
            </a:br>
            <a:r>
              <a:rPr lang="en-US" sz="2400" dirty="0"/>
              <a:t>Nor let thy attachment be to inaction.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2563683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911</TotalTime>
  <Words>246</Words>
  <Application>Microsoft Office PowerPoint</Application>
  <PresentationFormat>Widescreen</PresentationFormat>
  <Paragraphs>29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Algerian</vt:lpstr>
      <vt:lpstr>Arial</vt:lpstr>
      <vt:lpstr>Century Gothic</vt:lpstr>
      <vt:lpstr>Mangal</vt:lpstr>
      <vt:lpstr>Wingdings 3</vt:lpstr>
      <vt:lpstr>Wisp</vt:lpstr>
      <vt:lpstr>Bhagavad Gita</vt:lpstr>
      <vt:lpstr>Bhagavad Gita (also Gita)</vt:lpstr>
      <vt:lpstr>PowerPoint Presentation</vt:lpstr>
      <vt:lpstr>Bhagavad Gita</vt:lpstr>
      <vt:lpstr>Bhagavad Gita</vt:lpstr>
      <vt:lpstr>Bhagavad Gita</vt:lpstr>
      <vt:lpstr>Bhagavad Gita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Bhagavad Geeta</dc:title>
  <dc:creator>Surekha Prasad</dc:creator>
  <cp:lastModifiedBy>Surekha Prasad</cp:lastModifiedBy>
  <cp:revision>16</cp:revision>
  <dcterms:created xsi:type="dcterms:W3CDTF">2014-11-01T23:17:14Z</dcterms:created>
  <dcterms:modified xsi:type="dcterms:W3CDTF">2014-11-02T14:28:58Z</dcterms:modified>
</cp:coreProperties>
</file>