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288A2169-EC45-4942-B214-A40B2CA73EA6}" type="datetimeFigureOut">
              <a:rPr lang="en-US" smtClean="0"/>
              <a:t>2/4/2013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5447419C-8340-4463-921F-F7D99D09D39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8A2169-EC45-4942-B214-A40B2CA73EA6}" type="datetimeFigureOut">
              <a:rPr lang="en-US" smtClean="0"/>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8A2169-EC45-4942-B214-A40B2CA73EA6}" type="datetimeFigureOut">
              <a:rPr lang="en-US" smtClean="0"/>
              <a:t>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88A2169-EC45-4942-B214-A40B2CA73EA6}" type="datetimeFigureOut">
              <a:rPr lang="en-US" smtClean="0"/>
              <a:t>2/4/2013</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5447419C-8340-4463-921F-F7D99D09D39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288A2169-EC45-4942-B214-A40B2CA73EA6}" type="datetimeFigureOut">
              <a:rPr lang="en-US" smtClean="0"/>
              <a:t>2/4/2013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5447419C-8340-4463-921F-F7D99D09D394}"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288A2169-EC45-4942-B214-A40B2CA73EA6}" type="datetimeFigureOut">
              <a:rPr lang="en-US" smtClean="0"/>
              <a:t>2/4/2013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288A2169-EC45-4942-B214-A40B2CA73EA6}" type="datetimeFigureOut">
              <a:rPr lang="en-US" smtClean="0"/>
              <a:t>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5447419C-8340-4463-921F-F7D99D09D394}"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88A2169-EC45-4942-B214-A40B2CA73EA6}" type="datetimeFigureOut">
              <a:rPr lang="en-US" smtClean="0"/>
              <a:t>2/4/2013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88A2169-EC45-4942-B214-A40B2CA73EA6}" type="datetimeFigureOut">
              <a:rPr lang="en-US" smtClean="0"/>
              <a:t>2/4/2013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88A2169-EC45-4942-B214-A40B2CA73EA6}" type="datetimeFigureOut">
              <a:rPr lang="en-US" smtClean="0"/>
              <a:t>2/4/2013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7419C-8340-4463-921F-F7D99D09D39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288A2169-EC45-4942-B214-A40B2CA73EA6}" type="datetimeFigureOut">
              <a:rPr lang="en-US" smtClean="0"/>
              <a:t>2/4/2013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5447419C-8340-4463-921F-F7D99D09D394}"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88A2169-EC45-4942-B214-A40B2CA73EA6}" type="datetimeFigureOut">
              <a:rPr lang="en-US" smtClean="0"/>
              <a:t>2/4/2013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447419C-8340-4463-921F-F7D99D09D394}"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Reformation Lessons </a:t>
            </a:r>
            <a:br>
              <a:rPr lang="en-US" dirty="0" smtClean="0"/>
            </a:br>
            <a:r>
              <a:rPr lang="en-US" dirty="0" smtClean="0"/>
              <a:t>from history</a:t>
            </a:r>
            <a:endParaRPr lang="en-US" dirty="0"/>
          </a:p>
        </p:txBody>
      </p:sp>
      <p:sp>
        <p:nvSpPr>
          <p:cNvPr id="3" name="Subtitle 2"/>
          <p:cNvSpPr>
            <a:spLocks noGrp="1"/>
          </p:cNvSpPr>
          <p:nvPr>
            <p:ph type="subTitle" idx="1"/>
          </p:nvPr>
        </p:nvSpPr>
        <p:spPr/>
        <p:txBody>
          <a:bodyPr/>
          <a:lstStyle/>
          <a:p>
            <a:r>
              <a:rPr lang="en-US" dirty="0" smtClean="0"/>
              <a:t>The British “Two Pound Coin”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definitely not our currency!</a:t>
            </a:r>
            <a:endParaRPr lang="en-US" dirty="0"/>
          </a:p>
        </p:txBody>
      </p:sp>
      <p:pic>
        <p:nvPicPr>
          <p:cNvPr id="4" name="Content Placeholder 3" descr="2lb coin front.jpg"/>
          <p:cNvPicPr>
            <a:picLocks noGrp="1" noChangeAspect="1"/>
          </p:cNvPicPr>
          <p:nvPr>
            <p:ph idx="1"/>
          </p:nvPr>
        </p:nvPicPr>
        <p:blipFill>
          <a:blip r:embed="rId2" cstate="print"/>
          <a:stretch>
            <a:fillRect/>
          </a:stretch>
        </p:blipFill>
        <p:spPr>
          <a:xfrm>
            <a:off x="2394271" y="1554163"/>
            <a:ext cx="4507858" cy="4525962"/>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does the inscription mean?</a:t>
            </a:r>
            <a:endParaRPr lang="en-US" dirty="0"/>
          </a:p>
        </p:txBody>
      </p:sp>
      <p:sp>
        <p:nvSpPr>
          <p:cNvPr id="3" name="Content Placeholder 2"/>
          <p:cNvSpPr>
            <a:spLocks noGrp="1"/>
          </p:cNvSpPr>
          <p:nvPr>
            <p:ph idx="1"/>
          </p:nvPr>
        </p:nvSpPr>
        <p:spPr/>
        <p:txBody>
          <a:bodyPr/>
          <a:lstStyle/>
          <a:p>
            <a:r>
              <a:rPr lang="en-US" dirty="0" smtClean="0"/>
              <a:t>Elizabeth II = current monarch</a:t>
            </a:r>
          </a:p>
          <a:p>
            <a:r>
              <a:rPr lang="en-US" dirty="0" smtClean="0"/>
              <a:t>“DEI GRA REG FID DEF” = Latin for “Dei </a:t>
            </a:r>
            <a:r>
              <a:rPr lang="en-US" dirty="0" err="1" smtClean="0"/>
              <a:t>Gracia</a:t>
            </a:r>
            <a:r>
              <a:rPr lang="en-US" dirty="0" smtClean="0"/>
              <a:t> Regina </a:t>
            </a:r>
            <a:r>
              <a:rPr lang="en-US" dirty="0" err="1" smtClean="0"/>
              <a:t>Fidei</a:t>
            </a:r>
            <a:r>
              <a:rPr lang="en-US" dirty="0" smtClean="0"/>
              <a:t> </a:t>
            </a:r>
            <a:r>
              <a:rPr lang="en-US" dirty="0" err="1" smtClean="0"/>
              <a:t>Defensor</a:t>
            </a:r>
            <a:r>
              <a:rPr lang="en-US" dirty="0" smtClean="0"/>
              <a:t>”</a:t>
            </a:r>
          </a:p>
          <a:p>
            <a:r>
              <a:rPr lang="en-US" dirty="0" smtClean="0"/>
              <a:t>Meaning:  “by the Grace of God, Queen, and defender of the faith.”</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of the “title”</a:t>
            </a:r>
            <a:endParaRPr lang="en-US" dirty="0"/>
          </a:p>
        </p:txBody>
      </p:sp>
      <p:sp>
        <p:nvSpPr>
          <p:cNvPr id="3" name="Content Placeholder 2"/>
          <p:cNvSpPr>
            <a:spLocks noGrp="1"/>
          </p:cNvSpPr>
          <p:nvPr>
            <p:ph idx="1"/>
          </p:nvPr>
        </p:nvSpPr>
        <p:spPr/>
        <p:txBody>
          <a:bodyPr/>
          <a:lstStyle/>
          <a:p>
            <a:r>
              <a:rPr lang="en-US" dirty="0" smtClean="0"/>
              <a:t>October 31, 1517, the Lutheran Reformation begins with the nailing of the 95 theses to the door of the </a:t>
            </a:r>
            <a:r>
              <a:rPr lang="en-US" dirty="0" err="1" smtClean="0"/>
              <a:t>Wittenburg</a:t>
            </a:r>
            <a:r>
              <a:rPr lang="en-US" dirty="0" smtClean="0"/>
              <a:t> Cathedral</a:t>
            </a:r>
          </a:p>
          <a:p>
            <a:r>
              <a:rPr lang="en-US" dirty="0" smtClean="0"/>
              <a:t>Fearing spread of Reformation to England, Pope Leo X grants title “Defender of the Faith” to King Henry VIII October 11, 1521, after publication of “In Defense of the Seven Sacraments”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Short-lived effort, however!</a:t>
            </a:r>
          </a:p>
          <a:p>
            <a:r>
              <a:rPr lang="en-US" dirty="0" smtClean="0"/>
              <a:t>1530, Henry VIII breaks with Rome, declaring himself to be the head of the church of England.</a:t>
            </a:r>
          </a:p>
          <a:p>
            <a:r>
              <a:rPr lang="en-US" dirty="0" smtClean="0"/>
              <a:t>Pope Paul III demands the title back, but Henry refuses and keeps title.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story continues…</a:t>
            </a:r>
            <a:endParaRPr lang="en-US" dirty="0"/>
          </a:p>
        </p:txBody>
      </p:sp>
      <p:sp>
        <p:nvSpPr>
          <p:cNvPr id="3" name="Content Placeholder 2"/>
          <p:cNvSpPr>
            <a:spLocks noGrp="1"/>
          </p:cNvSpPr>
          <p:nvPr>
            <p:ph sz="half" idx="1"/>
          </p:nvPr>
        </p:nvSpPr>
        <p:spPr/>
        <p:txBody>
          <a:bodyPr/>
          <a:lstStyle/>
          <a:p>
            <a:endParaRPr lang="en-US" dirty="0" smtClean="0"/>
          </a:p>
          <a:p>
            <a:endParaRPr lang="en-US" dirty="0" smtClean="0"/>
          </a:p>
          <a:p>
            <a:r>
              <a:rPr lang="en-US" dirty="0" smtClean="0"/>
              <a:t>On the edge of the coin is an inscription attributed to Sir Isaac Newton, originally from Bernard of Chartres circa 12</a:t>
            </a:r>
            <a:r>
              <a:rPr lang="en-US" baseline="30000" dirty="0" smtClean="0"/>
              <a:t>th</a:t>
            </a:r>
            <a:r>
              <a:rPr lang="en-US" dirty="0" smtClean="0"/>
              <a:t> century):</a:t>
            </a:r>
            <a:endParaRPr lang="en-US" dirty="0"/>
          </a:p>
        </p:txBody>
      </p:sp>
      <p:pic>
        <p:nvPicPr>
          <p:cNvPr id="5" name="Content Placeholder 4" descr="2lb coin edge.jpg"/>
          <p:cNvPicPr>
            <a:picLocks noGrp="1" noChangeAspect="1"/>
          </p:cNvPicPr>
          <p:nvPr>
            <p:ph sz="half" idx="2"/>
          </p:nvPr>
        </p:nvPicPr>
        <p:blipFill>
          <a:blip r:embed="rId2" cstate="print"/>
          <a:stretch>
            <a:fillRect/>
          </a:stretch>
        </p:blipFill>
        <p:spPr>
          <a:xfrm>
            <a:off x="4724400" y="2667000"/>
            <a:ext cx="4004504" cy="26670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r>
              <a:rPr lang="en-US" dirty="0" smtClean="0"/>
              <a:t>Essentially, it means that the Royalty (and the British Nation) cannot continue without building upon the foundation of the greats who have gone before them.  Essentially, don’t forget where you’ve come from, and respect the history which brought you here!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take from it?	</a:t>
            </a:r>
            <a:endParaRPr lang="en-US" dirty="0"/>
          </a:p>
        </p:txBody>
      </p:sp>
      <p:sp>
        <p:nvSpPr>
          <p:cNvPr id="3" name="Content Placeholder 2"/>
          <p:cNvSpPr>
            <a:spLocks noGrp="1"/>
          </p:cNvSpPr>
          <p:nvPr>
            <p:ph idx="1"/>
          </p:nvPr>
        </p:nvSpPr>
        <p:spPr/>
        <p:txBody>
          <a:bodyPr/>
          <a:lstStyle/>
          <a:p>
            <a:r>
              <a:rPr lang="en-US" dirty="0" smtClean="0"/>
              <a:t>Today, we never forget those who have gone before us, from the early church Fathers and Apostles, to the Reformers and beyond.  </a:t>
            </a:r>
          </a:p>
          <a:p>
            <a:r>
              <a:rPr lang="en-US" dirty="0" smtClean="0"/>
              <a:t>A great tradition has been handed to us to protect and preserve, all the while bringing it into the 21</a:t>
            </a:r>
            <a:r>
              <a:rPr lang="en-US" baseline="30000" dirty="0" smtClean="0"/>
              <a:t>st</a:t>
            </a:r>
            <a:r>
              <a:rPr lang="en-US" dirty="0" smtClean="0"/>
              <a:t> century.</a:t>
            </a:r>
          </a:p>
          <a:p>
            <a:r>
              <a:rPr lang="en-US" dirty="0" smtClean="0"/>
              <a:t>We are called, more than ever, to be “Defenders of </a:t>
            </a:r>
            <a:r>
              <a:rPr lang="en-US" smtClean="0"/>
              <a:t>the Faith!”</a:t>
            </a:r>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TotalTime>
  <Words>315</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Trek</vt:lpstr>
      <vt:lpstr>Reformation Lessons  from history</vt:lpstr>
      <vt:lpstr>Most definitely not our currency!</vt:lpstr>
      <vt:lpstr>So what does the inscription mean?</vt:lpstr>
      <vt:lpstr>History of the “title”</vt:lpstr>
      <vt:lpstr>Slide 5</vt:lpstr>
      <vt:lpstr>The story continues…</vt:lpstr>
      <vt:lpstr>Slide 7</vt:lpstr>
      <vt:lpstr>What do we take from it?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Reformation Lessons  from history</dc:title>
  <dc:creator>Jeff</dc:creator>
  <cp:lastModifiedBy>Jeff</cp:lastModifiedBy>
  <cp:revision>3</cp:revision>
  <dcterms:created xsi:type="dcterms:W3CDTF">2013-02-04T16:24:27Z</dcterms:created>
  <dcterms:modified xsi:type="dcterms:W3CDTF">2013-02-04T16:47:49Z</dcterms:modified>
</cp:coreProperties>
</file>