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34"/>
  </p:notesMasterIdLst>
  <p:handoutMasterIdLst>
    <p:handoutMasterId r:id="rId35"/>
  </p:handoutMasterIdLst>
  <p:sldIdLst>
    <p:sldId id="3363" r:id="rId2"/>
    <p:sldId id="3462" r:id="rId3"/>
    <p:sldId id="3559" r:id="rId4"/>
    <p:sldId id="3560" r:id="rId5"/>
    <p:sldId id="7591" r:id="rId6"/>
    <p:sldId id="7592" r:id="rId7"/>
    <p:sldId id="7593" r:id="rId8"/>
    <p:sldId id="7595" r:id="rId9"/>
    <p:sldId id="7594" r:id="rId10"/>
    <p:sldId id="7597" r:id="rId11"/>
    <p:sldId id="3558" r:id="rId12"/>
    <p:sldId id="374" r:id="rId13"/>
    <p:sldId id="295" r:id="rId14"/>
    <p:sldId id="258" r:id="rId15"/>
    <p:sldId id="299" r:id="rId16"/>
    <p:sldId id="382" r:id="rId17"/>
    <p:sldId id="288" r:id="rId18"/>
    <p:sldId id="280" r:id="rId19"/>
    <p:sldId id="283" r:id="rId20"/>
    <p:sldId id="375" r:id="rId21"/>
    <p:sldId id="377" r:id="rId22"/>
    <p:sldId id="256" r:id="rId23"/>
    <p:sldId id="260" r:id="rId24"/>
    <p:sldId id="266" r:id="rId25"/>
    <p:sldId id="268" r:id="rId26"/>
    <p:sldId id="269" r:id="rId27"/>
    <p:sldId id="270" r:id="rId28"/>
    <p:sldId id="261" r:id="rId29"/>
    <p:sldId id="292" r:id="rId30"/>
    <p:sldId id="379" r:id="rId31"/>
    <p:sldId id="380" r:id="rId32"/>
    <p:sldId id="339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462"/>
            <p14:sldId id="3559"/>
            <p14:sldId id="3560"/>
            <p14:sldId id="7591"/>
            <p14:sldId id="7592"/>
            <p14:sldId id="7593"/>
            <p14:sldId id="7595"/>
            <p14:sldId id="7594"/>
            <p14:sldId id="7597"/>
            <p14:sldId id="3558"/>
            <p14:sldId id="374"/>
            <p14:sldId id="295"/>
            <p14:sldId id="258"/>
            <p14:sldId id="299"/>
            <p14:sldId id="382"/>
            <p14:sldId id="288"/>
            <p14:sldId id="280"/>
            <p14:sldId id="283"/>
            <p14:sldId id="375"/>
            <p14:sldId id="377"/>
            <p14:sldId id="256"/>
            <p14:sldId id="260"/>
            <p14:sldId id="266"/>
            <p14:sldId id="268"/>
            <p14:sldId id="269"/>
            <p14:sldId id="270"/>
            <p14:sldId id="261"/>
            <p14:sldId id="292"/>
            <p14:sldId id="379"/>
            <p14:sldId id="380"/>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5749" autoAdjust="0"/>
  </p:normalViewPr>
  <p:slideViewPr>
    <p:cSldViewPr>
      <p:cViewPr varScale="1">
        <p:scale>
          <a:sx n="60" d="100"/>
          <a:sy n="60" d="100"/>
        </p:scale>
        <p:origin x="1385" y="22"/>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garet\Desktop\ISFIS\Teacher%20Shortage\ECS%20Completer%20data%202019%20state%20comparis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garet\Desktop\ISFIS\Teacher%20Shortage\ECS%20Completer%20data%202019%20state%20comparison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Change in Teacher Prep Completion Midwest </a:t>
            </a:r>
          </a:p>
          <a:p>
            <a:pPr>
              <a:defRPr sz="1800"/>
            </a:pPr>
            <a:r>
              <a:rPr lang="en-US" sz="1800" dirty="0"/>
              <a:t>2007-08 to 2016-17</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Percent Change</c:v>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1D-4435-94B5-6D1DB8F778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IA</c:v>
                </c:pt>
                <c:pt idx="1">
                  <c:v>IL</c:v>
                </c:pt>
                <c:pt idx="2">
                  <c:v>KS</c:v>
                </c:pt>
                <c:pt idx="3">
                  <c:v>MN</c:v>
                </c:pt>
                <c:pt idx="4">
                  <c:v>MO</c:v>
                </c:pt>
                <c:pt idx="5">
                  <c:v>NE</c:v>
                </c:pt>
                <c:pt idx="6">
                  <c:v>SD</c:v>
                </c:pt>
                <c:pt idx="7">
                  <c:v>WI</c:v>
                </c:pt>
              </c:strCache>
            </c:strRef>
          </c:cat>
          <c:val>
            <c:numRef>
              <c:f>Sheet1!$K$3:$K$10</c:f>
              <c:numCache>
                <c:formatCode>0%</c:formatCode>
                <c:ptCount val="8"/>
                <c:pt idx="0">
                  <c:v>-0.11</c:v>
                </c:pt>
                <c:pt idx="1">
                  <c:v>-0.53</c:v>
                </c:pt>
                <c:pt idx="2">
                  <c:v>-0.02</c:v>
                </c:pt>
                <c:pt idx="3">
                  <c:v>-7.0000000000000007E-2</c:v>
                </c:pt>
                <c:pt idx="4">
                  <c:v>-0.17</c:v>
                </c:pt>
                <c:pt idx="5">
                  <c:v>-0.12</c:v>
                </c:pt>
                <c:pt idx="6">
                  <c:v>-0.01</c:v>
                </c:pt>
                <c:pt idx="7">
                  <c:v>-0.3</c:v>
                </c:pt>
              </c:numCache>
            </c:numRef>
          </c:val>
          <c:extLst>
            <c:ext xmlns:c16="http://schemas.microsoft.com/office/drawing/2014/chart" uri="{C3380CC4-5D6E-409C-BE32-E72D297353CC}">
              <c16:uniqueId val="{00000001-751D-4435-94B5-6D1DB8F778D9}"/>
            </c:ext>
          </c:extLst>
        </c:ser>
        <c:dLbls>
          <c:showLegendKey val="0"/>
          <c:showVal val="0"/>
          <c:showCatName val="0"/>
          <c:showSerName val="0"/>
          <c:showPercent val="0"/>
          <c:showBubbleSize val="0"/>
        </c:dLbls>
        <c:gapWidth val="150"/>
        <c:axId val="350919200"/>
        <c:axId val="350913952"/>
      </c:barChart>
      <c:lineChart>
        <c:grouping val="standard"/>
        <c:varyColors val="0"/>
        <c:ser>
          <c:idx val="1"/>
          <c:order val="1"/>
          <c:tx>
            <c:v>Total Number Change</c:v>
          </c:tx>
          <c:spPr>
            <a:ln w="28575" cap="rnd">
              <a:solidFill>
                <a:schemeClr val="accent2"/>
              </a:solidFill>
              <a:round/>
            </a:ln>
            <a:effectLst/>
          </c:spPr>
          <c:marker>
            <c:symbol val="none"/>
          </c:marker>
          <c:val>
            <c:numRef>
              <c:f>Sheet1!$L$3:$L$10</c:f>
              <c:numCache>
                <c:formatCode>General</c:formatCode>
                <c:ptCount val="8"/>
                <c:pt idx="0">
                  <c:v>-249</c:v>
                </c:pt>
                <c:pt idx="1">
                  <c:v>-5466</c:v>
                </c:pt>
                <c:pt idx="2">
                  <c:v>-31</c:v>
                </c:pt>
                <c:pt idx="3">
                  <c:v>-247</c:v>
                </c:pt>
                <c:pt idx="4">
                  <c:v>-773</c:v>
                </c:pt>
                <c:pt idx="5">
                  <c:v>-196</c:v>
                </c:pt>
                <c:pt idx="6">
                  <c:v>-9</c:v>
                </c:pt>
                <c:pt idx="7">
                  <c:v>-1212</c:v>
                </c:pt>
              </c:numCache>
            </c:numRef>
          </c:val>
          <c:smooth val="0"/>
          <c:extLst>
            <c:ext xmlns:c16="http://schemas.microsoft.com/office/drawing/2014/chart" uri="{C3380CC4-5D6E-409C-BE32-E72D297353CC}">
              <c16:uniqueId val="{00000002-751D-4435-94B5-6D1DB8F778D9}"/>
            </c:ext>
          </c:extLst>
        </c:ser>
        <c:dLbls>
          <c:showLegendKey val="0"/>
          <c:showVal val="0"/>
          <c:showCatName val="0"/>
          <c:showSerName val="0"/>
          <c:showPercent val="0"/>
          <c:showBubbleSize val="0"/>
        </c:dLbls>
        <c:marker val="1"/>
        <c:smooth val="0"/>
        <c:axId val="308220824"/>
        <c:axId val="308219512"/>
      </c:lineChart>
      <c:catAx>
        <c:axId val="35091920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913952"/>
        <c:crosses val="autoZero"/>
        <c:auto val="1"/>
        <c:lblAlgn val="ctr"/>
        <c:lblOffset val="100"/>
        <c:noMultiLvlLbl val="0"/>
      </c:catAx>
      <c:valAx>
        <c:axId val="35091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919200"/>
        <c:crosses val="autoZero"/>
        <c:crossBetween val="between"/>
      </c:valAx>
      <c:valAx>
        <c:axId val="30821951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20824"/>
        <c:crosses val="max"/>
        <c:crossBetween val="between"/>
      </c:valAx>
      <c:catAx>
        <c:axId val="308220824"/>
        <c:scaling>
          <c:orientation val="minMax"/>
        </c:scaling>
        <c:delete val="1"/>
        <c:axPos val="b"/>
        <c:majorTickMark val="none"/>
        <c:minorTickMark val="none"/>
        <c:tickLblPos val="nextTo"/>
        <c:crossAx val="3082195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lt1">
          <a:shade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Percent Change Teacher Prep Completion</a:t>
            </a:r>
          </a:p>
          <a:p>
            <a:pPr>
              <a:defRPr/>
            </a:pPr>
            <a:r>
              <a:rPr lang="en-US" sz="1400" dirty="0"/>
              <a:t> 2007-08 to 2016-17 by State</a:t>
            </a:r>
          </a:p>
        </c:rich>
      </c:tx>
      <c:layout>
        <c:manualLayout>
          <c:xMode val="edge"/>
          <c:yMode val="edge"/>
          <c:x val="0.3732454851725624"/>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D7-496E-B865-7184C8C47D62}"/>
              </c:ext>
            </c:extLst>
          </c:dPt>
          <c:dPt>
            <c:idx val="1"/>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D7-496E-B865-7184C8C47D62}"/>
              </c:ext>
            </c:extLst>
          </c:dPt>
          <c:dPt>
            <c:idx val="3"/>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5-EDD7-496E-B865-7184C8C47D62}"/>
              </c:ext>
            </c:extLst>
          </c:dPt>
          <c:dPt>
            <c:idx val="8"/>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7-EDD7-496E-B865-7184C8C47D62}"/>
              </c:ext>
            </c:extLst>
          </c:dPt>
          <c:dPt>
            <c:idx val="10"/>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9-EDD7-496E-B865-7184C8C47D62}"/>
              </c:ext>
            </c:extLst>
          </c:dPt>
          <c:dPt>
            <c:idx val="14"/>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B-EDD7-496E-B865-7184C8C47D62}"/>
              </c:ext>
            </c:extLst>
          </c:dPt>
          <c:dPt>
            <c:idx val="15"/>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D-EDD7-496E-B865-7184C8C47D62}"/>
              </c:ext>
            </c:extLst>
          </c:dPt>
          <c:dPt>
            <c:idx val="18"/>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F-EDD7-496E-B865-7184C8C47D62}"/>
              </c:ext>
            </c:extLst>
          </c:dPt>
          <c:dPt>
            <c:idx val="26"/>
            <c:invertIfNegative val="0"/>
            <c:bubble3D val="0"/>
            <c:spPr>
              <a:solidFill>
                <a:schemeClr val="accent1"/>
              </a:solidFill>
              <a:ln>
                <a:solidFill>
                  <a:srgbClr val="FF0000"/>
                </a:solidFill>
              </a:ln>
              <a:effectLst/>
            </c:spPr>
            <c:extLst>
              <c:ext xmlns:c16="http://schemas.microsoft.com/office/drawing/2014/chart" uri="{C3380CC4-5D6E-409C-BE32-E72D297353CC}">
                <c16:uniqueId val="{00000011-EDD7-496E-B865-7184C8C47D62}"/>
              </c:ext>
            </c:extLst>
          </c:dPt>
          <c:dPt>
            <c:idx val="29"/>
            <c:invertIfNegative val="0"/>
            <c:bubble3D val="0"/>
            <c:spPr>
              <a:solidFill>
                <a:schemeClr val="accent1"/>
              </a:solidFill>
              <a:ln>
                <a:solidFill>
                  <a:srgbClr val="FF0000"/>
                </a:solidFill>
              </a:ln>
              <a:effectLst/>
            </c:spPr>
            <c:extLst>
              <c:ext xmlns:c16="http://schemas.microsoft.com/office/drawing/2014/chart" uri="{C3380CC4-5D6E-409C-BE32-E72D297353CC}">
                <c16:uniqueId val="{00000013-EDD7-496E-B865-7184C8C47D62}"/>
              </c:ext>
            </c:extLst>
          </c:dPt>
          <c:dPt>
            <c:idx val="31"/>
            <c:invertIfNegative val="0"/>
            <c:bubble3D val="0"/>
            <c:spPr>
              <a:solidFill>
                <a:srgbClr val="FFFF00"/>
              </a:solidFill>
              <a:ln>
                <a:solidFill>
                  <a:sysClr val="windowText" lastClr="000000"/>
                </a:solidFill>
              </a:ln>
              <a:effectLst/>
            </c:spPr>
            <c:extLst>
              <c:ext xmlns:c16="http://schemas.microsoft.com/office/drawing/2014/chart" uri="{C3380CC4-5D6E-409C-BE32-E72D297353CC}">
                <c16:uniqueId val="{00000015-EDD7-496E-B865-7184C8C47D62}"/>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DD7-496E-B865-7184C8C47D62}"/>
                </c:ext>
              </c:extLst>
            </c:dLbl>
            <c:dLbl>
              <c:idx val="31"/>
              <c:layout>
                <c:manualLayout>
                  <c:x val="-1.5547263681592041E-3"/>
                  <c:y val="0.120915032679738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EDD7-496E-B865-7184C8C47D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Sheet1!$A$13:$A$63</c:f>
              <c:strCache>
                <c:ptCount val="51"/>
                <c:pt idx="0">
                  <c:v>MI</c:v>
                </c:pt>
                <c:pt idx="1">
                  <c:v>IL</c:v>
                </c:pt>
                <c:pt idx="2">
                  <c:v>ME</c:v>
                </c:pt>
                <c:pt idx="3">
                  <c:v>PA</c:v>
                </c:pt>
                <c:pt idx="4">
                  <c:v>RI</c:v>
                </c:pt>
                <c:pt idx="5">
                  <c:v>AL</c:v>
                </c:pt>
                <c:pt idx="6">
                  <c:v>DE</c:v>
                </c:pt>
                <c:pt idx="7">
                  <c:v>NM</c:v>
                </c:pt>
                <c:pt idx="8">
                  <c:v>NY</c:v>
                </c:pt>
                <c:pt idx="9">
                  <c:v>OK</c:v>
                </c:pt>
                <c:pt idx="10">
                  <c:v>GA</c:v>
                </c:pt>
                <c:pt idx="11">
                  <c:v>KY</c:v>
                </c:pt>
                <c:pt idx="12">
                  <c:v>NJ</c:v>
                </c:pt>
                <c:pt idx="13">
                  <c:v>TN</c:v>
                </c:pt>
                <c:pt idx="14">
                  <c:v>NC</c:v>
                </c:pt>
                <c:pt idx="15">
                  <c:v>CA</c:v>
                </c:pt>
                <c:pt idx="16">
                  <c:v>NH</c:v>
                </c:pt>
                <c:pt idx="17">
                  <c:v>CT</c:v>
                </c:pt>
                <c:pt idx="18">
                  <c:v>OH</c:v>
                </c:pt>
                <c:pt idx="19">
                  <c:v>WI</c:v>
                </c:pt>
                <c:pt idx="20">
                  <c:v>OR</c:v>
                </c:pt>
                <c:pt idx="21">
                  <c:v>IN</c:v>
                </c:pt>
                <c:pt idx="22">
                  <c:v>MS</c:v>
                </c:pt>
                <c:pt idx="23">
                  <c:v>AK</c:v>
                </c:pt>
                <c:pt idx="24">
                  <c:v>WV</c:v>
                </c:pt>
                <c:pt idx="25">
                  <c:v>MO</c:v>
                </c:pt>
                <c:pt idx="26">
                  <c:v>TX</c:v>
                </c:pt>
                <c:pt idx="27">
                  <c:v>CO</c:v>
                </c:pt>
                <c:pt idx="28">
                  <c:v>VT</c:v>
                </c:pt>
                <c:pt idx="29">
                  <c:v>FL</c:v>
                </c:pt>
                <c:pt idx="30">
                  <c:v>NE</c:v>
                </c:pt>
                <c:pt idx="31">
                  <c:v>IA</c:v>
                </c:pt>
                <c:pt idx="32">
                  <c:v>MD</c:v>
                </c:pt>
                <c:pt idx="33">
                  <c:v>ID</c:v>
                </c:pt>
                <c:pt idx="34">
                  <c:v>WY</c:v>
                </c:pt>
                <c:pt idx="35">
                  <c:v>HI</c:v>
                </c:pt>
                <c:pt idx="36">
                  <c:v>SC</c:v>
                </c:pt>
                <c:pt idx="37">
                  <c:v>MN</c:v>
                </c:pt>
                <c:pt idx="38">
                  <c:v>MT</c:v>
                </c:pt>
                <c:pt idx="39">
                  <c:v>LA</c:v>
                </c:pt>
                <c:pt idx="40">
                  <c:v>AR</c:v>
                </c:pt>
                <c:pt idx="41">
                  <c:v>KS</c:v>
                </c:pt>
                <c:pt idx="42">
                  <c:v>AZ</c:v>
                </c:pt>
                <c:pt idx="43">
                  <c:v>SD</c:v>
                </c:pt>
                <c:pt idx="44">
                  <c:v>WA</c:v>
                </c:pt>
                <c:pt idx="45">
                  <c:v>VA</c:v>
                </c:pt>
                <c:pt idx="46">
                  <c:v>MA</c:v>
                </c:pt>
                <c:pt idx="47">
                  <c:v>NV</c:v>
                </c:pt>
                <c:pt idx="48">
                  <c:v>UT</c:v>
                </c:pt>
                <c:pt idx="49">
                  <c:v>ND</c:v>
                </c:pt>
                <c:pt idx="50">
                  <c:v>DC</c:v>
                </c:pt>
              </c:strCache>
            </c:strRef>
          </c:cat>
          <c:val>
            <c:numRef>
              <c:f>Sheet1!$B$13:$B$63</c:f>
              <c:numCache>
                <c:formatCode>0%</c:formatCode>
                <c:ptCount val="51"/>
                <c:pt idx="0">
                  <c:v>-0.54</c:v>
                </c:pt>
                <c:pt idx="1">
                  <c:v>-0.53</c:v>
                </c:pt>
                <c:pt idx="2">
                  <c:v>-0.53</c:v>
                </c:pt>
                <c:pt idx="3">
                  <c:v>-0.49</c:v>
                </c:pt>
                <c:pt idx="4">
                  <c:v>-0.42</c:v>
                </c:pt>
                <c:pt idx="5">
                  <c:v>-0.41</c:v>
                </c:pt>
                <c:pt idx="6">
                  <c:v>-0.41</c:v>
                </c:pt>
                <c:pt idx="7">
                  <c:v>-0.41</c:v>
                </c:pt>
                <c:pt idx="8">
                  <c:v>-0.41</c:v>
                </c:pt>
                <c:pt idx="9">
                  <c:v>-0.41</c:v>
                </c:pt>
                <c:pt idx="10">
                  <c:v>-0.38</c:v>
                </c:pt>
                <c:pt idx="11">
                  <c:v>-0.37</c:v>
                </c:pt>
                <c:pt idx="12">
                  <c:v>-0.37</c:v>
                </c:pt>
                <c:pt idx="13">
                  <c:v>-0.35</c:v>
                </c:pt>
                <c:pt idx="14">
                  <c:v>-0.34</c:v>
                </c:pt>
                <c:pt idx="15">
                  <c:v>-0.33</c:v>
                </c:pt>
                <c:pt idx="16">
                  <c:v>-0.31</c:v>
                </c:pt>
                <c:pt idx="17">
                  <c:v>-0.3</c:v>
                </c:pt>
                <c:pt idx="18">
                  <c:v>-0.3</c:v>
                </c:pt>
                <c:pt idx="19">
                  <c:v>-0.3</c:v>
                </c:pt>
                <c:pt idx="20">
                  <c:v>-0.28000000000000003</c:v>
                </c:pt>
                <c:pt idx="21">
                  <c:v>-0.27</c:v>
                </c:pt>
                <c:pt idx="22">
                  <c:v>-0.22</c:v>
                </c:pt>
                <c:pt idx="23">
                  <c:v>-0.19</c:v>
                </c:pt>
                <c:pt idx="24">
                  <c:v>-0.18</c:v>
                </c:pt>
                <c:pt idx="25">
                  <c:v>-0.17</c:v>
                </c:pt>
                <c:pt idx="26">
                  <c:v>-0.16</c:v>
                </c:pt>
                <c:pt idx="27">
                  <c:v>-0.14000000000000001</c:v>
                </c:pt>
                <c:pt idx="28">
                  <c:v>-0.14000000000000001</c:v>
                </c:pt>
                <c:pt idx="29">
                  <c:v>-0.13</c:v>
                </c:pt>
                <c:pt idx="30">
                  <c:v>-0.12</c:v>
                </c:pt>
                <c:pt idx="31">
                  <c:v>-0.11</c:v>
                </c:pt>
                <c:pt idx="32">
                  <c:v>-0.11</c:v>
                </c:pt>
                <c:pt idx="33">
                  <c:v>-0.1</c:v>
                </c:pt>
                <c:pt idx="34">
                  <c:v>-0.1</c:v>
                </c:pt>
                <c:pt idx="35">
                  <c:v>-0.09</c:v>
                </c:pt>
                <c:pt idx="36">
                  <c:v>-0.09</c:v>
                </c:pt>
                <c:pt idx="37">
                  <c:v>-7.0000000000000007E-2</c:v>
                </c:pt>
                <c:pt idx="38">
                  <c:v>-0.04</c:v>
                </c:pt>
                <c:pt idx="39">
                  <c:v>-0.03</c:v>
                </c:pt>
                <c:pt idx="40">
                  <c:v>-0.02</c:v>
                </c:pt>
                <c:pt idx="41">
                  <c:v>-0.02</c:v>
                </c:pt>
                <c:pt idx="42">
                  <c:v>-0.01</c:v>
                </c:pt>
                <c:pt idx="43">
                  <c:v>-0.01</c:v>
                </c:pt>
                <c:pt idx="44">
                  <c:v>-0.01</c:v>
                </c:pt>
                <c:pt idx="45">
                  <c:v>0.02</c:v>
                </c:pt>
                <c:pt idx="46">
                  <c:v>0.08</c:v>
                </c:pt>
                <c:pt idx="47">
                  <c:v>0.12</c:v>
                </c:pt>
                <c:pt idx="48">
                  <c:v>0.12</c:v>
                </c:pt>
                <c:pt idx="49">
                  <c:v>0.14000000000000001</c:v>
                </c:pt>
                <c:pt idx="50">
                  <c:v>0.55000000000000004</c:v>
                </c:pt>
              </c:numCache>
            </c:numRef>
          </c:val>
          <c:extLst>
            <c:ext xmlns:c16="http://schemas.microsoft.com/office/drawing/2014/chart" uri="{C3380CC4-5D6E-409C-BE32-E72D297353CC}">
              <c16:uniqueId val="{00000016-EDD7-496E-B865-7184C8C47D62}"/>
            </c:ext>
          </c:extLst>
        </c:ser>
        <c:dLbls>
          <c:showLegendKey val="0"/>
          <c:showVal val="0"/>
          <c:showCatName val="0"/>
          <c:showSerName val="0"/>
          <c:showPercent val="0"/>
          <c:showBubbleSize val="0"/>
        </c:dLbls>
        <c:gapWidth val="219"/>
        <c:overlap val="-27"/>
        <c:axId val="450300512"/>
        <c:axId val="450300840"/>
      </c:barChart>
      <c:catAx>
        <c:axId val="450300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300840"/>
        <c:crosses val="autoZero"/>
        <c:auto val="1"/>
        <c:lblAlgn val="ctr"/>
        <c:lblOffset val="100"/>
        <c:noMultiLvlLbl val="0"/>
      </c:catAx>
      <c:valAx>
        <c:axId val="450300840"/>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300512"/>
        <c:crosses val="autoZero"/>
        <c:crossBetween val="between"/>
      </c:valAx>
      <c:spPr>
        <a:noFill/>
        <a:ln>
          <a:noFill/>
        </a:ln>
        <a:effectLst/>
      </c:spPr>
    </c:plotArea>
    <c:plotVisOnly val="1"/>
    <c:dispBlanksAs val="gap"/>
    <c:showDLblsOverMax val="0"/>
  </c:chart>
  <c:spPr>
    <a:solidFill>
      <a:schemeClr val="bg1"/>
    </a:solidFill>
    <a:ln>
      <a:solidFill>
        <a:schemeClr val="tx2"/>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0.63433</cdr:x>
      <cdr:y>0.70588</cdr:y>
    </cdr:from>
    <cdr:to>
      <cdr:x>0.96968</cdr:x>
      <cdr:y>0.78137</cdr:y>
    </cdr:to>
    <cdr:sp macro="" textlink="">
      <cdr:nvSpPr>
        <cdr:cNvPr id="3" name="TextBox 3"/>
        <cdr:cNvSpPr txBox="1"/>
      </cdr:nvSpPr>
      <cdr:spPr>
        <a:xfrm xmlns:a="http://schemas.openxmlformats.org/drawingml/2006/main">
          <a:off x="5181600" y="2743200"/>
          <a:ext cx="2739390" cy="293370"/>
        </a:xfrm>
        <a:prstGeom xmlns:a="http://schemas.openxmlformats.org/drawingml/2006/main" prst="rect">
          <a:avLst/>
        </a:prstGeom>
        <a:solidFill xmlns:a="http://schemas.openxmlformats.org/drawingml/2006/main">
          <a:srgbClr val="FDFCD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Midwestern </a:t>
          </a:r>
          <a:r>
            <a:rPr lang="en-US" sz="1100" baseline="0" dirty="0"/>
            <a:t>states average 17% loss</a:t>
          </a:r>
          <a:endParaRPr lang="en-US" sz="1100" dirty="0"/>
        </a:p>
      </cdr:txBody>
    </cdr:sp>
  </cdr:relSizeAnchor>
  <cdr:relSizeAnchor xmlns:cdr="http://schemas.openxmlformats.org/drawingml/2006/chartDrawing">
    <cdr:from>
      <cdr:x>0.08396</cdr:x>
      <cdr:y>0.25449</cdr:y>
    </cdr:from>
    <cdr:to>
      <cdr:x>0.35541</cdr:x>
      <cdr:y>0.42018</cdr:y>
    </cdr:to>
    <cdr:sp macro="" textlink="">
      <cdr:nvSpPr>
        <cdr:cNvPr id="4" name="TextBox 2"/>
        <cdr:cNvSpPr txBox="1"/>
      </cdr:nvSpPr>
      <cdr:spPr>
        <a:xfrm xmlns:a="http://schemas.openxmlformats.org/drawingml/2006/main">
          <a:off x="685800" y="989013"/>
          <a:ext cx="2217420" cy="64389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9525" cmpd="sng">
          <a:solidFill>
            <a:srgbClr val="FF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10 largest</a:t>
          </a:r>
          <a:r>
            <a:rPr lang="en-US" sz="1100" baseline="0" dirty="0"/>
            <a:t> states by population average 36.1% loss in completion (loss of 42,126 teachers)</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3/2/2022</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3/2/2022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6E77561-4859-D445-ABF8-186B52E1E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03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f118c6b9c_0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f118c6b9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f118c6b9c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f118c6b9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f118c6b9c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f118c6b9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 Bice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f118c6b9c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f118c6b9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f118c6b9c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f118c6b9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8585acd4d_0_1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8585acd4d_0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07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05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3e7bdfd9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b3e7bdfd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2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78585acd4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 name="Google Shape;29;g78585acd4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24dc0bf68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24dc0bf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632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24dc0bf68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24dc0bf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401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8585acd4d_0_1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8585acd4d_0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79dcd237b_0_14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a79dcd237b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f118c6b9c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f118c6b9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A picture containing outdoor, snow, person, standing&#10;&#10;Description automatically generated">
            <a:extLst>
              <a:ext uri="{FF2B5EF4-FFF2-40B4-BE49-F238E27FC236}">
                <a16:creationId xmlns:a16="http://schemas.microsoft.com/office/drawing/2014/main" id="{2B7E2A1D-AE97-7C41-A8C8-BB0239760EDA}"/>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10;&#10;Description automatically generated">
            <a:extLst>
              <a:ext uri="{FF2B5EF4-FFF2-40B4-BE49-F238E27FC236}">
                <a16:creationId xmlns:a16="http://schemas.microsoft.com/office/drawing/2014/main" id="{99FB216C-85B1-B94A-BB21-34FB4C9168DB}"/>
              </a:ext>
            </a:extLst>
          </p:cNvPr>
          <p:cNvPicPr>
            <a:picLocks noChangeAspect="1"/>
          </p:cNvPicPr>
          <p:nvPr userDrawn="1"/>
        </p:nvPicPr>
        <p:blipFill>
          <a:blip r:embed="rId3"/>
          <a:stretch>
            <a:fillRect/>
          </a:stretch>
        </p:blipFill>
        <p:spPr>
          <a:xfrm>
            <a:off x="6381766" y="5115854"/>
            <a:ext cx="1481303" cy="796153"/>
          </a:xfrm>
          <a:prstGeom prst="rect">
            <a:avLst/>
          </a:prstGeom>
        </p:spPr>
      </p:pic>
      <p:sp>
        <p:nvSpPr>
          <p:cNvPr id="2" name="Title 1">
            <a:extLst>
              <a:ext uri="{FF2B5EF4-FFF2-40B4-BE49-F238E27FC236}">
                <a16:creationId xmlns:a16="http://schemas.microsoft.com/office/drawing/2014/main" id="{C505E222-9599-EA47-B514-B4ACBE43A27D}"/>
              </a:ext>
            </a:extLst>
          </p:cNvPr>
          <p:cNvSpPr>
            <a:spLocks noGrp="1"/>
          </p:cNvSpPr>
          <p:nvPr>
            <p:ph type="ctrTitle" hasCustomPrompt="1"/>
          </p:nvPr>
        </p:nvSpPr>
        <p:spPr>
          <a:xfrm>
            <a:off x="5288227" y="4181621"/>
            <a:ext cx="3668379" cy="435715"/>
          </a:xfrm>
        </p:spPr>
        <p:txBody>
          <a:bodyPr anchor="b"/>
          <a:lstStyle>
            <a:lvl1pPr algn="ctr">
              <a:defRPr sz="1800" b="1" i="0">
                <a:solidFill>
                  <a:srgbClr val="0F8299"/>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DC129DA-B697-5E40-BFFD-61CF7D602840}"/>
              </a:ext>
            </a:extLst>
          </p:cNvPr>
          <p:cNvSpPr>
            <a:spLocks noGrp="1"/>
          </p:cNvSpPr>
          <p:nvPr>
            <p:ph type="subTitle" idx="1"/>
          </p:nvPr>
        </p:nvSpPr>
        <p:spPr>
          <a:xfrm>
            <a:off x="5440573" y="4699692"/>
            <a:ext cx="3363686" cy="365125"/>
          </a:xfrm>
        </p:spPr>
        <p:txBody>
          <a:bodyPr/>
          <a:lstStyle>
            <a:lvl1pPr marL="0" indent="0" algn="ctr">
              <a:buNone/>
              <a:defRPr sz="900" i="1">
                <a:solidFill>
                  <a:schemeClr val="tx1">
                    <a:lumMod val="75000"/>
                    <a:lumOff val="25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119233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_Bullets">
  <p:cSld name="Headline_Bullets">
    <p:spTree>
      <p:nvGrpSpPr>
        <p:cNvPr id="1" name="Shape 8"/>
        <p:cNvGrpSpPr/>
        <p:nvPr/>
      </p:nvGrpSpPr>
      <p:grpSpPr>
        <a:xfrm>
          <a:off x="0" y="0"/>
          <a:ext cx="0" cy="0"/>
          <a:chOff x="0" y="0"/>
          <a:chExt cx="0" cy="0"/>
        </a:xfrm>
      </p:grpSpPr>
      <p:sp>
        <p:nvSpPr>
          <p:cNvPr id="9" name="Google Shape;9;p3"/>
          <p:cNvSpPr/>
          <p:nvPr/>
        </p:nvSpPr>
        <p:spPr>
          <a:xfrm>
            <a:off x="0" y="1164200"/>
            <a:ext cx="2569500" cy="4541600"/>
          </a:xfrm>
          <a:prstGeom prst="rect">
            <a:avLst/>
          </a:prstGeom>
          <a:solidFill>
            <a:srgbClr val="94A3A9">
              <a:alpha val="3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0" name="Google Shape;10;p3"/>
          <p:cNvSpPr txBox="1">
            <a:spLocks noGrp="1"/>
          </p:cNvSpPr>
          <p:nvPr>
            <p:ph type="title"/>
          </p:nvPr>
        </p:nvSpPr>
        <p:spPr>
          <a:xfrm>
            <a:off x="475050" y="1274467"/>
            <a:ext cx="3438000" cy="4321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4200">
                <a:solidFill>
                  <a:srgbClr val="003057"/>
                </a:solidFill>
                <a:latin typeface="Oswald Regular"/>
                <a:ea typeface="Oswald Regular"/>
                <a:cs typeface="Oswald Regular"/>
                <a:sym typeface="Oswald Regula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 name="Google Shape;11;p3"/>
          <p:cNvSpPr txBox="1">
            <a:spLocks noGrp="1"/>
          </p:cNvSpPr>
          <p:nvPr>
            <p:ph type="body" idx="1"/>
          </p:nvPr>
        </p:nvSpPr>
        <p:spPr>
          <a:xfrm>
            <a:off x="4471250" y="1130000"/>
            <a:ext cx="3410700" cy="4598000"/>
          </a:xfrm>
          <a:prstGeom prst="rect">
            <a:avLst/>
          </a:prstGeom>
          <a:noFill/>
          <a:ln>
            <a:noFill/>
          </a:ln>
        </p:spPr>
        <p:txBody>
          <a:bodyPr spcFirstLastPara="1" wrap="square" lIns="91425" tIns="91425" rIns="91425" bIns="91425" anchor="ctr" anchorCtr="0">
            <a:noAutofit/>
          </a:bodyPr>
          <a:lstStyle>
            <a:lvl1pPr marL="457200" lvl="0"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1pPr>
            <a:lvl2pPr marL="914400" lvl="1"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2pPr>
            <a:lvl3pPr marL="1371600" lvl="2"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3pPr>
            <a:lvl4pPr marL="1828800" lvl="3"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4pPr>
            <a:lvl5pPr marL="2286000" lvl="4"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5pPr>
            <a:lvl6pPr marL="2743200" lvl="5"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6pPr>
            <a:lvl7pPr marL="3200400" lvl="6"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7pPr>
            <a:lvl8pPr marL="3657600" lvl="7"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8pPr>
            <a:lvl9pPr marL="4114800" lvl="8" indent="-355600" rtl="0">
              <a:lnSpc>
                <a:spcPct val="100000"/>
              </a:lnSpc>
              <a:spcBef>
                <a:spcPts val="0"/>
              </a:spcBef>
              <a:spcAft>
                <a:spcPts val="0"/>
              </a:spcAft>
              <a:buClr>
                <a:srgbClr val="003057"/>
              </a:buClr>
              <a:buSzPts val="2000"/>
              <a:buFont typeface="Oswald"/>
              <a:buChar char="■"/>
              <a:defRPr sz="2000">
                <a:solidFill>
                  <a:srgbClr val="003057"/>
                </a:solidFill>
                <a:latin typeface="Oswald"/>
                <a:ea typeface="Oswald"/>
                <a:cs typeface="Oswald"/>
                <a:sym typeface="Oswald"/>
              </a:defRPr>
            </a:lvl9pPr>
          </a:lstStyle>
          <a:p>
            <a:endParaRPr/>
          </a:p>
        </p:txBody>
      </p:sp>
      <p:sp>
        <p:nvSpPr>
          <p:cNvPr id="12" name="Google Shape;12;p3"/>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lvl="0" rtl="0">
              <a:buNone/>
              <a:defRPr>
                <a:solidFill>
                  <a:srgbClr val="003057"/>
                </a:solidFill>
                <a:latin typeface="Oswald"/>
                <a:ea typeface="Oswald"/>
                <a:cs typeface="Oswald"/>
                <a:sym typeface="Oswald"/>
              </a:defRPr>
            </a:lvl1pPr>
            <a:lvl2pPr lvl="1" rtl="0">
              <a:buNone/>
              <a:defRPr>
                <a:solidFill>
                  <a:srgbClr val="003057"/>
                </a:solidFill>
                <a:latin typeface="Oswald"/>
                <a:ea typeface="Oswald"/>
                <a:cs typeface="Oswald"/>
                <a:sym typeface="Oswald"/>
              </a:defRPr>
            </a:lvl2pPr>
            <a:lvl3pPr lvl="2" rtl="0">
              <a:buNone/>
              <a:defRPr>
                <a:solidFill>
                  <a:srgbClr val="003057"/>
                </a:solidFill>
                <a:latin typeface="Oswald"/>
                <a:ea typeface="Oswald"/>
                <a:cs typeface="Oswald"/>
                <a:sym typeface="Oswald"/>
              </a:defRPr>
            </a:lvl3pPr>
            <a:lvl4pPr lvl="3" rtl="0">
              <a:buNone/>
              <a:defRPr>
                <a:solidFill>
                  <a:srgbClr val="003057"/>
                </a:solidFill>
                <a:latin typeface="Oswald"/>
                <a:ea typeface="Oswald"/>
                <a:cs typeface="Oswald"/>
                <a:sym typeface="Oswald"/>
              </a:defRPr>
            </a:lvl4pPr>
            <a:lvl5pPr lvl="4" rtl="0">
              <a:buNone/>
              <a:defRPr>
                <a:solidFill>
                  <a:srgbClr val="003057"/>
                </a:solidFill>
                <a:latin typeface="Oswald"/>
                <a:ea typeface="Oswald"/>
                <a:cs typeface="Oswald"/>
                <a:sym typeface="Oswald"/>
              </a:defRPr>
            </a:lvl5pPr>
            <a:lvl6pPr lvl="5" rtl="0">
              <a:buNone/>
              <a:defRPr>
                <a:solidFill>
                  <a:srgbClr val="003057"/>
                </a:solidFill>
                <a:latin typeface="Oswald"/>
                <a:ea typeface="Oswald"/>
                <a:cs typeface="Oswald"/>
                <a:sym typeface="Oswald"/>
              </a:defRPr>
            </a:lvl6pPr>
            <a:lvl7pPr lvl="6" rtl="0">
              <a:buNone/>
              <a:defRPr>
                <a:solidFill>
                  <a:srgbClr val="003057"/>
                </a:solidFill>
                <a:latin typeface="Oswald"/>
                <a:ea typeface="Oswald"/>
                <a:cs typeface="Oswald"/>
                <a:sym typeface="Oswald"/>
              </a:defRPr>
            </a:lvl7pPr>
            <a:lvl8pPr lvl="7" rtl="0">
              <a:buNone/>
              <a:defRPr>
                <a:solidFill>
                  <a:srgbClr val="003057"/>
                </a:solidFill>
                <a:latin typeface="Oswald"/>
                <a:ea typeface="Oswald"/>
                <a:cs typeface="Oswald"/>
                <a:sym typeface="Oswald"/>
              </a:defRPr>
            </a:lvl8pPr>
            <a:lvl9pPr lvl="8" rtl="0">
              <a:buNone/>
              <a:defRPr>
                <a:solidFill>
                  <a:srgbClr val="003057"/>
                </a:solidFill>
                <a:latin typeface="Oswald"/>
                <a:ea typeface="Oswald"/>
                <a:cs typeface="Oswald"/>
                <a:sym typeface="Oswald"/>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77532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6"/>
        <p:cNvGrpSpPr/>
        <p:nvPr/>
      </p:nvGrpSpPr>
      <p:grpSpPr>
        <a:xfrm>
          <a:off x="0" y="0"/>
          <a:ext cx="0" cy="0"/>
          <a:chOff x="0" y="0"/>
          <a:chExt cx="0" cy="0"/>
        </a:xfrm>
      </p:grpSpPr>
      <p:sp>
        <p:nvSpPr>
          <p:cNvPr id="7" name="Google Shape;7;p2"/>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lvl="0">
              <a:buNone/>
              <a:defRPr sz="1300">
                <a:solidFill>
                  <a:schemeClr val="tx1"/>
                </a:solidFill>
                <a:latin typeface="Arial"/>
                <a:ea typeface="Arial"/>
                <a:cs typeface="Arial"/>
                <a:sym typeface="Arial"/>
              </a:defRPr>
            </a:lvl1pPr>
            <a:lvl2pPr lvl="1">
              <a:buNone/>
              <a:defRPr sz="1300">
                <a:solidFill>
                  <a:schemeClr val="tx1"/>
                </a:solidFill>
                <a:latin typeface="Arial"/>
                <a:ea typeface="Arial"/>
                <a:cs typeface="Arial"/>
                <a:sym typeface="Arial"/>
              </a:defRPr>
            </a:lvl2pPr>
            <a:lvl3pPr lvl="2">
              <a:buNone/>
              <a:defRPr sz="1300">
                <a:solidFill>
                  <a:schemeClr val="tx1"/>
                </a:solidFill>
                <a:latin typeface="Arial"/>
                <a:ea typeface="Arial"/>
                <a:cs typeface="Arial"/>
                <a:sym typeface="Arial"/>
              </a:defRPr>
            </a:lvl3pPr>
            <a:lvl4pPr lvl="3">
              <a:buNone/>
              <a:defRPr sz="1300">
                <a:solidFill>
                  <a:schemeClr val="tx1"/>
                </a:solidFill>
                <a:latin typeface="Arial"/>
                <a:ea typeface="Arial"/>
                <a:cs typeface="Arial"/>
                <a:sym typeface="Arial"/>
              </a:defRPr>
            </a:lvl4pPr>
            <a:lvl5pPr lvl="4">
              <a:buNone/>
              <a:defRPr sz="1300">
                <a:solidFill>
                  <a:schemeClr val="tx1"/>
                </a:solidFill>
                <a:latin typeface="Arial"/>
                <a:ea typeface="Arial"/>
                <a:cs typeface="Arial"/>
                <a:sym typeface="Arial"/>
              </a:defRPr>
            </a:lvl5pPr>
            <a:lvl6pPr lvl="5">
              <a:buNone/>
              <a:defRPr sz="1300">
                <a:solidFill>
                  <a:schemeClr val="tx1"/>
                </a:solidFill>
                <a:latin typeface="Arial"/>
                <a:ea typeface="Arial"/>
                <a:cs typeface="Arial"/>
                <a:sym typeface="Arial"/>
              </a:defRPr>
            </a:lvl6pPr>
            <a:lvl7pPr lvl="6">
              <a:buNone/>
              <a:defRPr sz="1300">
                <a:solidFill>
                  <a:schemeClr val="tx1"/>
                </a:solidFill>
                <a:latin typeface="Arial"/>
                <a:ea typeface="Arial"/>
                <a:cs typeface="Arial"/>
                <a:sym typeface="Arial"/>
              </a:defRPr>
            </a:lvl7pPr>
            <a:lvl8pPr lvl="7">
              <a:buNone/>
              <a:defRPr sz="1300">
                <a:solidFill>
                  <a:schemeClr val="tx1"/>
                </a:solidFill>
                <a:latin typeface="Arial"/>
                <a:ea typeface="Arial"/>
                <a:cs typeface="Arial"/>
                <a:sym typeface="Arial"/>
              </a:defRPr>
            </a:lvl8pPr>
            <a:lvl9pPr lvl="8">
              <a:buNone/>
              <a:defRPr sz="1300">
                <a:solidFill>
                  <a:schemeClr val="tx1"/>
                </a:solidFill>
                <a:latin typeface="Arial"/>
                <a:ea typeface="Arial"/>
                <a:cs typeface="Arial"/>
                <a:sym typeface="Arial"/>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94262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neral Title Slide">
  <p:cSld name="General Title Slide">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67601" y="1996933"/>
            <a:ext cx="8302200" cy="1698400"/>
          </a:xfrm>
          <a:prstGeom prst="rect">
            <a:avLst/>
          </a:prstGeom>
          <a:noFill/>
          <a:ln>
            <a:noFill/>
          </a:ln>
        </p:spPr>
        <p:txBody>
          <a:bodyPr spcFirstLastPara="1" wrap="square" lIns="91425" tIns="91425" rIns="91425" bIns="91425" anchor="ctr" anchorCtr="0">
            <a:normAutofit/>
          </a:bodyPr>
          <a:lstStyle>
            <a:lvl1pPr marR="0" lvl="0" algn="l" rtl="0">
              <a:lnSpc>
                <a:spcPct val="90000"/>
              </a:lnSpc>
              <a:spcBef>
                <a:spcPts val="0"/>
              </a:spcBef>
              <a:spcAft>
                <a:spcPts val="0"/>
              </a:spcAft>
              <a:buClr>
                <a:srgbClr val="F3F3F3"/>
              </a:buClr>
              <a:buSzPts val="4100"/>
              <a:buNone/>
              <a:defRPr sz="3300" i="0" u="none" strike="noStrike" cap="none">
                <a:solidFill>
                  <a:schemeClr val="dk1"/>
                </a:solidFill>
              </a:defRPr>
            </a:lvl1pPr>
            <a:lvl2pPr marR="0" lvl="1"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19" name="Google Shape;19;p3"/>
          <p:cNvSpPr txBox="1">
            <a:spLocks noGrp="1"/>
          </p:cNvSpPr>
          <p:nvPr>
            <p:ph type="subTitle" idx="1"/>
          </p:nvPr>
        </p:nvSpPr>
        <p:spPr>
          <a:xfrm>
            <a:off x="467601" y="3722333"/>
            <a:ext cx="8302200" cy="6952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700"/>
              </a:spcBef>
              <a:spcAft>
                <a:spcPts val="0"/>
              </a:spcAft>
              <a:buClr>
                <a:schemeClr val="accent5"/>
              </a:buClr>
              <a:buSzPts val="2700"/>
              <a:buNone/>
              <a:defRPr sz="2100" i="0" u="none" strike="noStrike" cap="none">
                <a:solidFill>
                  <a:srgbClr val="434343"/>
                </a:solidFill>
              </a:defRPr>
            </a:lvl1pPr>
            <a:lvl2pPr marR="0" lvl="1" algn="r" rtl="0">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rtl="0">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rtl="0">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rtl="0">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20" name="Google Shape;20;p3"/>
          <p:cNvSpPr/>
          <p:nvPr/>
        </p:nvSpPr>
        <p:spPr>
          <a:xfrm>
            <a:off x="0" y="6400800"/>
            <a:ext cx="9144000" cy="457200"/>
          </a:xfrm>
          <a:prstGeom prst="rect">
            <a:avLst/>
          </a:prstGeom>
          <a:solidFill>
            <a:srgbClr val="022A5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1" name="Google Shape;21;p3"/>
          <p:cNvSpPr/>
          <p:nvPr/>
        </p:nvSpPr>
        <p:spPr>
          <a:xfrm>
            <a:off x="0" y="6352488"/>
            <a:ext cx="9144000" cy="45600"/>
          </a:xfrm>
          <a:prstGeom prst="rect">
            <a:avLst/>
          </a:prstGeom>
          <a:solidFill>
            <a:srgbClr val="95BDE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cxnSp>
        <p:nvCxnSpPr>
          <p:cNvPr id="22" name="Google Shape;22;p3"/>
          <p:cNvCxnSpPr/>
          <p:nvPr/>
        </p:nvCxnSpPr>
        <p:spPr>
          <a:xfrm>
            <a:off x="374073" y="4738255"/>
            <a:ext cx="8395800" cy="0"/>
          </a:xfrm>
          <a:prstGeom prst="straightConnector1">
            <a:avLst/>
          </a:prstGeom>
          <a:noFill/>
          <a:ln w="9525" cap="flat" cmpd="sng">
            <a:solidFill>
              <a:srgbClr val="004379"/>
            </a:solidFill>
            <a:prstDash val="solid"/>
            <a:round/>
            <a:headEnd type="none" w="sm" len="sm"/>
            <a:tailEnd type="none" w="sm" len="sm"/>
          </a:ln>
        </p:spPr>
      </p:cxnSp>
      <p:cxnSp>
        <p:nvCxnSpPr>
          <p:cNvPr id="23" name="Google Shape;23;p3"/>
          <p:cNvCxnSpPr/>
          <p:nvPr/>
        </p:nvCxnSpPr>
        <p:spPr>
          <a:xfrm>
            <a:off x="374073" y="1676401"/>
            <a:ext cx="8395800" cy="0"/>
          </a:xfrm>
          <a:prstGeom prst="straightConnector1">
            <a:avLst/>
          </a:prstGeom>
          <a:noFill/>
          <a:ln w="9525" cap="flat" cmpd="sng">
            <a:solidFill>
              <a:srgbClr val="004379"/>
            </a:solidFill>
            <a:prstDash val="solid"/>
            <a:round/>
            <a:headEnd type="none" w="sm" len="sm"/>
            <a:tailEnd type="none" w="sm" len="sm"/>
          </a:ln>
        </p:spPr>
      </p:cxnSp>
      <p:sp>
        <p:nvSpPr>
          <p:cNvPr id="24" name="Google Shape;24;p3"/>
          <p:cNvSpPr txBox="1"/>
          <p:nvPr/>
        </p:nvSpPr>
        <p:spPr>
          <a:xfrm>
            <a:off x="467601" y="1187633"/>
            <a:ext cx="8302200" cy="4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Iowa Department of Education and Iowa Workforce Develop</a:t>
            </a:r>
            <a:r>
              <a:rPr lang="en" sz="1800" b="1"/>
              <a:t>ment</a:t>
            </a:r>
            <a:endParaRPr sz="1100" dirty="0"/>
          </a:p>
        </p:txBody>
      </p:sp>
    </p:spTree>
    <p:extLst>
      <p:ext uri="{BB962C8B-B14F-4D97-AF65-F5344CB8AC3E}">
        <p14:creationId xmlns:p14="http://schemas.microsoft.com/office/powerpoint/2010/main" val="12968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37"/>
        <p:cNvGrpSpPr/>
        <p:nvPr/>
      </p:nvGrpSpPr>
      <p:grpSpPr>
        <a:xfrm>
          <a:off x="0" y="0"/>
          <a:ext cx="0" cy="0"/>
          <a:chOff x="0" y="0"/>
          <a:chExt cx="0" cy="0"/>
        </a:xfrm>
      </p:grpSpPr>
      <p:sp>
        <p:nvSpPr>
          <p:cNvPr id="38" name="Google Shape;38;p7"/>
          <p:cNvSpPr/>
          <p:nvPr/>
        </p:nvSpPr>
        <p:spPr>
          <a:xfrm>
            <a:off x="0" y="2133"/>
            <a:ext cx="25908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228600" y="502933"/>
            <a:ext cx="2103300" cy="5830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2816350" y="502933"/>
            <a:ext cx="6099000" cy="58432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500"/>
              </a:spcBef>
              <a:spcAft>
                <a:spcPts val="0"/>
              </a:spcAft>
              <a:buClr>
                <a:schemeClr val="dk2"/>
              </a:buClr>
              <a:buSzPts val="2000"/>
              <a:buFont typeface="Arial"/>
              <a:buChar char="●"/>
              <a:defRPr sz="200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Arial"/>
              <a:buChar char="○"/>
              <a:defRPr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Arial"/>
              <a:buChar char="■"/>
              <a:defRPr sz="1400" i="0" u="none" strike="noStrike" cap="none">
                <a:solidFill>
                  <a:schemeClr val="dk2"/>
                </a:solidFill>
                <a:latin typeface="Arial"/>
                <a:ea typeface="Arial"/>
                <a:cs typeface="Arial"/>
                <a:sym typeface="Arial"/>
              </a:defRPr>
            </a:lvl3pPr>
            <a:lvl4pPr marL="1828800" marR="0" lvl="3" indent="-304800" algn="l" rtl="0">
              <a:lnSpc>
                <a:spcPct val="90000"/>
              </a:lnSpc>
              <a:spcBef>
                <a:spcPts val="500"/>
              </a:spcBef>
              <a:spcAft>
                <a:spcPts val="0"/>
              </a:spcAft>
              <a:buClr>
                <a:schemeClr val="dk2"/>
              </a:buClr>
              <a:buSzPts val="1200"/>
              <a:buFont typeface="Arial"/>
              <a:buChar char="●"/>
              <a:defRPr i="0" u="none" strike="noStrike" cap="none">
                <a:solidFill>
                  <a:schemeClr val="dk2"/>
                </a:solidFill>
                <a:latin typeface="Arial"/>
                <a:ea typeface="Arial"/>
                <a:cs typeface="Arial"/>
                <a:sym typeface="Arial"/>
              </a:defRPr>
            </a:lvl4pPr>
            <a:lvl5pPr marL="2286000" marR="0" lvl="4" indent="-298450" algn="l" rtl="0">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5pPr>
            <a:lvl6pPr marL="2743200" marR="0" lvl="5" indent="-298450" algn="l" rtl="0">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6pPr>
            <a:lvl7pPr marL="3200400" marR="0" lvl="6" indent="-298450" algn="l" rtl="0">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8450" algn="l" rtl="0">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8pPr>
            <a:lvl9pPr marL="4114800" marR="0" lvl="8" indent="-298450" algn="l" rtl="0">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9pPr>
          </a:lstStyle>
          <a:p>
            <a:endParaRPr/>
          </a:p>
        </p:txBody>
      </p:sp>
      <p:sp>
        <p:nvSpPr>
          <p:cNvPr id="41" name="Google Shape;41;p7"/>
          <p:cNvSpPr txBox="1">
            <a:spLocks noGrp="1"/>
          </p:cNvSpPr>
          <p:nvPr>
            <p:ph type="sldNum" idx="12"/>
          </p:nvPr>
        </p:nvSpPr>
        <p:spPr>
          <a:xfrm>
            <a:off x="8556785" y="6359507"/>
            <a:ext cx="548700" cy="498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417271"/>
      </p:ext>
    </p:extLst>
  </p:cSld>
  <p:clrMapOvr>
    <a:masterClrMapping/>
  </p:clrMapOvr>
  <p:extLst>
    <p:ext uri="{DCECCB84-F9BA-43D5-87BE-67443E8EF086}">
      <p15:sldGuideLst xmlns:p15="http://schemas.microsoft.com/office/powerpoint/2012/main">
        <p15:guide id="1" pos="1469">
          <p15:clr>
            <a:srgbClr val="FA7B17"/>
          </p15:clr>
        </p15:guide>
        <p15:guide id="2" pos="177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p Title">
  <p:cSld name="Top Title">
    <p:spTree>
      <p:nvGrpSpPr>
        <p:cNvPr id="1" name="Shape 93"/>
        <p:cNvGrpSpPr/>
        <p:nvPr/>
      </p:nvGrpSpPr>
      <p:grpSpPr>
        <a:xfrm>
          <a:off x="0" y="0"/>
          <a:ext cx="0" cy="0"/>
          <a:chOff x="0" y="0"/>
          <a:chExt cx="0" cy="0"/>
        </a:xfrm>
      </p:grpSpPr>
      <p:sp>
        <p:nvSpPr>
          <p:cNvPr id="94" name="Google Shape;94;p16"/>
          <p:cNvSpPr/>
          <p:nvPr/>
        </p:nvSpPr>
        <p:spPr>
          <a:xfrm>
            <a:off x="0" y="0"/>
            <a:ext cx="9144000" cy="121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6"/>
          <p:cNvSpPr txBox="1">
            <a:spLocks noGrp="1"/>
          </p:cNvSpPr>
          <p:nvPr>
            <p:ph type="title"/>
          </p:nvPr>
        </p:nvSpPr>
        <p:spPr>
          <a:xfrm>
            <a:off x="228600" y="304800"/>
            <a:ext cx="8686800" cy="6096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6"/>
          <p:cNvSpPr txBox="1">
            <a:spLocks noGrp="1"/>
          </p:cNvSpPr>
          <p:nvPr>
            <p:ph type="sldNum" idx="12"/>
          </p:nvPr>
        </p:nvSpPr>
        <p:spPr>
          <a:xfrm>
            <a:off x="8556785" y="6359507"/>
            <a:ext cx="548700" cy="498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2662017"/>
      </p:ext>
    </p:extLst>
  </p:cSld>
  <p:clrMapOvr>
    <a:masterClrMapping/>
  </p:clrMapOvr>
  <p:extLst>
    <p:ext uri="{DCECCB84-F9BA-43D5-87BE-67443E8EF086}">
      <p15:sldGuideLst xmlns:p15="http://schemas.microsoft.com/office/powerpoint/2012/main">
        <p15:guide id="1" orient="horz" pos="487">
          <p15:clr>
            <a:srgbClr val="FA7B17"/>
          </p15:clr>
        </p15:guide>
        <p15:guide id="2" orient="horz" pos="661">
          <p15:clr>
            <a:srgbClr val="FA7B17"/>
          </p15:clr>
        </p15:guide>
        <p15:guide id="3" orient="horz" pos="88">
          <p15:clr>
            <a:srgbClr val="FA7B17"/>
          </p15:clr>
        </p15:guide>
        <p15:guide id="4" orient="horz" pos="30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3/2/2022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3/2/2022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3/2/2022</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reports.ecs.org/comparisons/teacher-recruitment-and-retention-11" TargetMode="External"/><Relationship Id="rId13" Type="http://schemas.openxmlformats.org/officeDocument/2006/relationships/hyperlink" Target="https://reports.ecs.org/comparisons/teacher-recruitment-and-retention-16" TargetMode="External"/><Relationship Id="rId3" Type="http://schemas.openxmlformats.org/officeDocument/2006/relationships/hyperlink" Target="https://reports.ecs.org/comparisons/teacher-recruitment-and-retention-06" TargetMode="External"/><Relationship Id="rId7" Type="http://schemas.openxmlformats.org/officeDocument/2006/relationships/hyperlink" Target="https://reports.ecs.org/comparisons/teacher-recruitment-and-retention-10" TargetMode="External"/><Relationship Id="rId12" Type="http://schemas.openxmlformats.org/officeDocument/2006/relationships/hyperlink" Target="https://reports.ecs.org/comparisons/teacher-recruitment-and-retention-15" TargetMode="External"/><Relationship Id="rId2" Type="http://schemas.openxmlformats.org/officeDocument/2006/relationships/hyperlink" Target="https://reports.ecs.org/comparisons/teacher-recruitment-and-retention-05" TargetMode="External"/><Relationship Id="rId1" Type="http://schemas.openxmlformats.org/officeDocument/2006/relationships/slideLayout" Target="../slideLayouts/slideLayout2.xml"/><Relationship Id="rId6" Type="http://schemas.openxmlformats.org/officeDocument/2006/relationships/hyperlink" Target="https://reports.ecs.org/comparisons/teacher-recruitment-and-retention-09" TargetMode="External"/><Relationship Id="rId11" Type="http://schemas.openxmlformats.org/officeDocument/2006/relationships/hyperlink" Target="https://reports.ecs.org/comparisons/teacher-recruitment-and-retention-14" TargetMode="External"/><Relationship Id="rId5" Type="http://schemas.openxmlformats.org/officeDocument/2006/relationships/hyperlink" Target="https://reports.ecs.org/comparisons/teacher-recruitment-and-retention-08" TargetMode="External"/><Relationship Id="rId15" Type="http://schemas.openxmlformats.org/officeDocument/2006/relationships/hyperlink" Target="https://reports.ecs.org/comparisons/teacher-recruitment-and-retention-18" TargetMode="External"/><Relationship Id="rId10" Type="http://schemas.openxmlformats.org/officeDocument/2006/relationships/hyperlink" Target="https://reports.ecs.org/comparisons/teacher-recruitment-and-retention-13" TargetMode="External"/><Relationship Id="rId4" Type="http://schemas.openxmlformats.org/officeDocument/2006/relationships/hyperlink" Target="https://reports.ecs.org/comparisons/teacher-recruitment-and-retention-07" TargetMode="External"/><Relationship Id="rId9" Type="http://schemas.openxmlformats.org/officeDocument/2006/relationships/hyperlink" Target="https://reports.ecs.org/comparisons/teacher-recruitment-and-retention-12" TargetMode="External"/><Relationship Id="rId14" Type="http://schemas.openxmlformats.org/officeDocument/2006/relationships/hyperlink" Target="https://reports.ecs.org/comparisons/teacher-recruitment-and-retention-1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mailto:iowa.grants@webgrantsmail.com"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hyperlink" Target="https://partners.wgu.edu/Pages/Transfer.aspx?iid=1424" TargetMode="External"/><Relationship Id="rId3" Type="http://schemas.openxmlformats.org/officeDocument/2006/relationships/hyperlink" Target="https://partners.wgu.edu/Pages/Transfer.aspx?iid=1339" TargetMode="External"/><Relationship Id="rId7" Type="http://schemas.openxmlformats.org/officeDocument/2006/relationships/hyperlink" Target="https://partners.wgu.edu/Pages/Transfer.aspx?iid=1223" TargetMode="External"/><Relationship Id="rId2" Type="http://schemas.openxmlformats.org/officeDocument/2006/relationships/hyperlink" Target="https://partners.wgu.edu/Pages/PartnerInsts.aspx?sid=15" TargetMode="External"/><Relationship Id="rId1" Type="http://schemas.openxmlformats.org/officeDocument/2006/relationships/slideLayout" Target="../slideLayouts/slideLayout14.xml"/><Relationship Id="rId6" Type="http://schemas.openxmlformats.org/officeDocument/2006/relationships/hyperlink" Target="https://partners.wgu.edu/Pages/Transfer.aspx?iid=1425" TargetMode="External"/><Relationship Id="rId5" Type="http://schemas.openxmlformats.org/officeDocument/2006/relationships/hyperlink" Target="https://partners.wgu.edu/Pages/Transfer.aspx?iid=1450" TargetMode="External"/><Relationship Id="rId4" Type="http://schemas.openxmlformats.org/officeDocument/2006/relationships/hyperlink" Target="https://partners.wgu.edu/Pages/Transfer.aspx?iid=140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Dave.Daughton@rsaia.org" TargetMode="External"/><Relationship Id="rId7" Type="http://schemas.openxmlformats.org/officeDocument/2006/relationships/hyperlink" Target="http://www.wgu.edu/" TargetMode="External"/><Relationship Id="rId2" Type="http://schemas.openxmlformats.org/officeDocument/2006/relationships/hyperlink" Target="mailto:Margaret@iowaschoolfinance.com" TargetMode="External"/><Relationship Id="rId1" Type="http://schemas.openxmlformats.org/officeDocument/2006/relationships/slideLayout" Target="../slideLayouts/slideLayout4.xml"/><Relationship Id="rId6" Type="http://schemas.openxmlformats.org/officeDocument/2006/relationships/hyperlink" Target="mailto:Jim.chandler@wgu.edu" TargetMode="External"/><Relationship Id="rId5" Type="http://schemas.openxmlformats.org/officeDocument/2006/relationships/hyperlink" Target="mailto:angie.besendorfer@wgu.edu" TargetMode="External"/><Relationship Id="rId4" Type="http://schemas.openxmlformats.org/officeDocument/2006/relationships/hyperlink" Target="http://www.rsaia.org/" TargetMode="Externa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dave.daughton@rsaia.org" TargetMode="External"/><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 Id="rId5" Type="http://schemas.openxmlformats.org/officeDocument/2006/relationships/hyperlink" Target="http://www.rsaia.org/" TargetMode="External"/><Relationship Id="rId4" Type="http://schemas.openxmlformats.org/officeDocument/2006/relationships/hyperlink" Target="mailto:jen@iowaschoolfinanc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s.org/50-state-comparison-teacher-recruitment-and-retention/?utm_source=ECS+Subscribers&amp;utm_campaign=b1850db46a-ED_CLIPS_09_07_2021&amp;utm_medium=email&amp;utm_term=0_1a2b00b930-b1850db46a-5361382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pre.org/sites/default/files/workingpapers/1506_7trendsapril2014.pdf" TargetMode="External"/><Relationship Id="rId2" Type="http://schemas.openxmlformats.org/officeDocument/2006/relationships/hyperlink" Target="https://caldercenter.org/sites/default/files/Teacher%20Shortage%20Explainer%20(12-15-16).pdf" TargetMode="External"/><Relationship Id="rId1" Type="http://schemas.openxmlformats.org/officeDocument/2006/relationships/slideLayout" Target="../slideLayouts/slideLayout2.xml"/><Relationship Id="rId5" Type="http://schemas.openxmlformats.org/officeDocument/2006/relationships/hyperlink" Target="https://www.ecs.org/50-state-comparison-teacher-recruitment-and-retention" TargetMode="External"/><Relationship Id="rId4" Type="http://schemas.openxmlformats.org/officeDocument/2006/relationships/hyperlink" Target="https://title2.ed.gov/Public/44077_Title_II_Issue_Brief_Enrollment_V4a.pdf"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389248"/>
            <a:ext cx="7543800" cy="1450757"/>
          </a:xfrm>
        </p:spPr>
        <p:txBody>
          <a:bodyPr>
            <a:noAutofit/>
          </a:bodyPr>
          <a:lstStyle/>
          <a:p>
            <a:pPr algn="ctr"/>
            <a:r>
              <a:rPr lang="en-US" b="1" dirty="0"/>
              <a:t/>
            </a:r>
            <a:br>
              <a:rPr lang="en-US" b="1" dirty="0"/>
            </a:br>
            <a:r>
              <a:rPr lang="en-US" b="1" dirty="0"/>
              <a:t>Governor Reynolds’ Teacher and Para-Educator Registered Apprenticeship Grant Program</a:t>
            </a:r>
            <a:br>
              <a:rPr lang="en-US" b="1" dirty="0"/>
            </a:br>
            <a:r>
              <a:rPr lang="en-US" b="1" dirty="0"/>
              <a:t/>
            </a:r>
            <a:br>
              <a:rPr lang="en-US" b="1" dirty="0"/>
            </a:br>
            <a:r>
              <a:rPr lang="en-US" sz="4400" b="1" dirty="0"/>
              <a:t>RSAI Connect &amp; Learn</a:t>
            </a:r>
            <a:br>
              <a:rPr lang="en-US" sz="4400" b="1" dirty="0"/>
            </a:br>
            <a:r>
              <a:rPr lang="en-US" sz="4400" b="1" dirty="0"/>
              <a:t>March 2, 2022</a:t>
            </a:r>
            <a:r>
              <a:rPr lang="en-US" b="1" dirty="0"/>
              <a:t/>
            </a:r>
            <a:br>
              <a:rPr lang="en-US" b="1" dirty="0"/>
            </a:b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66018"/>
            <a:ext cx="4114800" cy="4525963"/>
          </a:xfrm>
          <a:solidFill>
            <a:schemeClr val="bg1"/>
          </a:solidFill>
        </p:spPr>
        <p:txBody>
          <a:bodyPr>
            <a:noAutofit/>
          </a:bodyPr>
          <a:lstStyle/>
          <a:p>
            <a:pPr marL="0" indent="0" fontAlgn="base">
              <a:buNone/>
            </a:pPr>
            <a:r>
              <a:rPr lang="en-US" sz="1200" b="1" i="1" dirty="0"/>
              <a:t>Expanding the pool of teacher candidates</a:t>
            </a:r>
            <a:endParaRPr lang="en-US" sz="1200" dirty="0"/>
          </a:p>
          <a:p>
            <a:pPr fontAlgn="base"/>
            <a:r>
              <a:rPr lang="en-US" sz="1200" dirty="0">
                <a:hlinkClick r:id="rId2"/>
              </a:rPr>
              <a:t>Does the state offer a pathway, program or incentive through statute or regulation to recruit </a:t>
            </a:r>
            <a:r>
              <a:rPr lang="en-US" sz="1200" i="1" dirty="0">
                <a:hlinkClick r:id="rId2"/>
              </a:rPr>
              <a:t>high school students</a:t>
            </a:r>
            <a:r>
              <a:rPr lang="en-US" sz="1200" dirty="0">
                <a:hlinkClick r:id="rId2"/>
              </a:rPr>
              <a:t> into the teaching profession?</a:t>
            </a:r>
            <a:endParaRPr lang="en-US" sz="1200" dirty="0"/>
          </a:p>
          <a:p>
            <a:pPr fontAlgn="base"/>
            <a:r>
              <a:rPr lang="en-US" sz="1200" dirty="0">
                <a:hlinkClick r:id="rId3"/>
              </a:rPr>
              <a:t>Does the state offer a pathway, program or incentive through statute or regulation to recruit </a:t>
            </a:r>
            <a:r>
              <a:rPr lang="en-US" sz="1200" i="1" dirty="0">
                <a:hlinkClick r:id="rId3"/>
              </a:rPr>
              <a:t>paraprofessionals</a:t>
            </a:r>
            <a:r>
              <a:rPr lang="en-US" sz="1200" dirty="0">
                <a:hlinkClick r:id="rId3"/>
              </a:rPr>
              <a:t> into the teaching profession?</a:t>
            </a:r>
            <a:endParaRPr lang="en-US" sz="1200" dirty="0"/>
          </a:p>
          <a:p>
            <a:pPr fontAlgn="base"/>
            <a:r>
              <a:rPr lang="en-US" sz="1200" dirty="0">
                <a:hlinkClick r:id="rId4"/>
              </a:rPr>
              <a:t>Does the state create opportunities for teacher residency programs through statute or regulation?</a:t>
            </a:r>
            <a:endParaRPr lang="en-US" sz="1200" dirty="0"/>
          </a:p>
          <a:p>
            <a:pPr fontAlgn="base"/>
            <a:r>
              <a:rPr lang="en-US" sz="1200" dirty="0">
                <a:hlinkClick r:id="rId5"/>
              </a:rPr>
              <a:t>What percentage of educator preparation program graduates came from alternative preparation programs in the year the data were last reported (2016-17)?</a:t>
            </a:r>
            <a:endParaRPr lang="en-US" sz="1200" dirty="0"/>
          </a:p>
          <a:p>
            <a:pPr marL="0" indent="0" fontAlgn="base">
              <a:buNone/>
            </a:pPr>
            <a:r>
              <a:rPr lang="en-US" sz="1200" b="1" i="1" dirty="0"/>
              <a:t>Teacher pay and financial incentives</a:t>
            </a:r>
            <a:endParaRPr lang="en-US" sz="1200" dirty="0"/>
          </a:p>
          <a:p>
            <a:pPr fontAlgn="base">
              <a:buClr>
                <a:srgbClr val="FF0000"/>
              </a:buClr>
              <a:buFont typeface="Wingdings" panose="05000000000000000000" pitchFamily="2" charset="2"/>
              <a:buChar char="ü"/>
            </a:pPr>
            <a:r>
              <a:rPr lang="en-US" sz="1200" b="1" dirty="0">
                <a:solidFill>
                  <a:srgbClr val="7030A0"/>
                </a:solidFill>
                <a:hlinkClick r:id="rId6">
                  <a:extLst>
                    <a:ext uri="{A12FA001-AC4F-418D-AE19-62706E023703}">
                      <ahyp:hlinkClr xmlns="" xmlns:ahyp="http://schemas.microsoft.com/office/drawing/2018/hyperlinkcolor" val="tx"/>
                    </a:ext>
                  </a:extLst>
                </a:hlinkClick>
              </a:rPr>
              <a:t>Does statute establish requirements for minimum teacher pay?</a:t>
            </a:r>
            <a:r>
              <a:rPr lang="en-US" sz="1200" b="1" dirty="0">
                <a:solidFill>
                  <a:srgbClr val="7030A0"/>
                </a:solidFill>
              </a:rPr>
              <a:t> </a:t>
            </a:r>
            <a:endParaRPr lang="en-US" sz="1200" dirty="0">
              <a:solidFill>
                <a:srgbClr val="7030A0"/>
              </a:solidFill>
            </a:endParaRPr>
          </a:p>
          <a:p>
            <a:pPr fontAlgn="base"/>
            <a:r>
              <a:rPr lang="en-US" sz="1200" dirty="0">
                <a:hlinkClick r:id="rId7"/>
              </a:rPr>
              <a:t>Does statute define at least one statewide scholarship or grant program to help recruit teachers to underserved schools and/or shortage subject areas?</a:t>
            </a:r>
            <a:r>
              <a:rPr lang="en-US" sz="1200" dirty="0"/>
              <a:t> </a:t>
            </a:r>
          </a:p>
          <a:p>
            <a:pPr fontAlgn="base"/>
            <a:r>
              <a:rPr lang="en-US" sz="1200" dirty="0">
                <a:hlinkClick r:id="rId8"/>
              </a:rPr>
              <a:t>Does statute define at least one statewide loan forgiveness program to help recruit teachers to underserved schools and/or shortage subject areas?</a:t>
            </a:r>
            <a:r>
              <a:rPr lang="en-US" sz="1200" dirty="0"/>
              <a:t> (Teach Iowa loan forgiveness targets high achieving students but doesn’t recruit to underserved or shortage area positions)</a:t>
            </a:r>
          </a:p>
          <a:p>
            <a:pPr marL="0" indent="0" fontAlgn="base">
              <a:buNone/>
            </a:pPr>
            <a:endParaRPr lang="en-US" sz="1200" dirty="0"/>
          </a:p>
        </p:txBody>
      </p:sp>
      <p:sp>
        <p:nvSpPr>
          <p:cNvPr id="4" name="Slide Number Placeholder 3"/>
          <p:cNvSpPr>
            <a:spLocks noGrp="1"/>
          </p:cNvSpPr>
          <p:nvPr>
            <p:ph type="sldNum" sz="quarter" idx="12"/>
          </p:nvPr>
        </p:nvSpPr>
        <p:spPr/>
        <p:txBody>
          <a:bodyPr/>
          <a:lstStyle/>
          <a:p>
            <a:fld id="{7E3A9E86-4CC3-4959-A751-C33E618564A4}" type="slidenum">
              <a:rPr lang="en-US" smtClean="0"/>
              <a:t>10</a:t>
            </a:fld>
            <a:endParaRPr lang="en-US" dirty="0"/>
          </a:p>
        </p:txBody>
      </p:sp>
      <p:sp>
        <p:nvSpPr>
          <p:cNvPr id="5" name="Content Placeholder 2"/>
          <p:cNvSpPr txBox="1">
            <a:spLocks/>
          </p:cNvSpPr>
          <p:nvPr/>
        </p:nvSpPr>
        <p:spPr>
          <a:xfrm>
            <a:off x="4800600" y="1170236"/>
            <a:ext cx="3886200" cy="515436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1200" b="1" i="1" dirty="0"/>
              <a:t>Teacher pay and financial incentives Cont’d</a:t>
            </a:r>
            <a:endParaRPr lang="en-US" sz="1200" dirty="0"/>
          </a:p>
          <a:p>
            <a:pPr fontAlgn="base"/>
            <a:r>
              <a:rPr lang="en-US" sz="1200" dirty="0">
                <a:hlinkClick r:id="rId9"/>
              </a:rPr>
              <a:t>Does statute require or explicitly encourage additional pay for teachers who work in underserved schools and/or shortage subject areas?</a:t>
            </a:r>
            <a:r>
              <a:rPr lang="en-US" sz="1200" dirty="0"/>
              <a:t> (high needs schools grants from 2013, never funded, originally intended to do this)</a:t>
            </a:r>
          </a:p>
          <a:p>
            <a:pPr fontAlgn="base"/>
            <a:r>
              <a:rPr lang="en-US" sz="1200" dirty="0">
                <a:hlinkClick r:id="rId10"/>
              </a:rPr>
              <a:t>Does statute define at least one statewide financial incentive program for teachers of color?</a:t>
            </a:r>
            <a:endParaRPr lang="en-US" sz="1200" dirty="0"/>
          </a:p>
          <a:p>
            <a:pPr fontAlgn="base"/>
            <a:r>
              <a:rPr lang="en-US" sz="1200" dirty="0">
                <a:hlinkClick r:id="rId11"/>
              </a:rPr>
              <a:t>Does the state require or explicitly encourage additional pay for teachers who obtain advanced licensure?</a:t>
            </a:r>
            <a:endParaRPr lang="en-US" sz="1200" dirty="0"/>
          </a:p>
          <a:p>
            <a:pPr fontAlgn="base">
              <a:buClr>
                <a:srgbClr val="FF0000"/>
              </a:buClr>
              <a:buFont typeface="Wingdings" panose="05000000000000000000" pitchFamily="2" charset="2"/>
              <a:buChar char="ü"/>
            </a:pPr>
            <a:r>
              <a:rPr lang="en-US" sz="1200" b="1" dirty="0">
                <a:solidFill>
                  <a:srgbClr val="7030A0"/>
                </a:solidFill>
                <a:hlinkClick r:id="rId12">
                  <a:extLst>
                    <a:ext uri="{A12FA001-AC4F-418D-AE19-62706E023703}">
                      <ahyp:hlinkClr xmlns="" xmlns:ahyp="http://schemas.microsoft.com/office/drawing/2018/hyperlinkcolor" val="tx"/>
                    </a:ext>
                  </a:extLst>
                </a:hlinkClick>
              </a:rPr>
              <a:t>Does the state require or explicitly encourage additional pay for teachers who obtain National Board Certification?</a:t>
            </a:r>
            <a:endParaRPr lang="en-US" sz="1200" dirty="0">
              <a:solidFill>
                <a:srgbClr val="7030A0"/>
              </a:solidFill>
            </a:endParaRPr>
          </a:p>
          <a:p>
            <a:pPr marL="0" indent="0" fontAlgn="base">
              <a:buNone/>
            </a:pPr>
            <a:endParaRPr lang="en-US" sz="1200" b="1" i="1" dirty="0"/>
          </a:p>
          <a:p>
            <a:pPr marL="0" indent="0" fontAlgn="base">
              <a:buNone/>
            </a:pPr>
            <a:r>
              <a:rPr lang="en-US" sz="1200" b="1" i="1" dirty="0"/>
              <a:t>Early and ongoing supports</a:t>
            </a:r>
            <a:endParaRPr lang="en-US" sz="1200" dirty="0"/>
          </a:p>
          <a:p>
            <a:pPr fontAlgn="base">
              <a:buClr>
                <a:srgbClr val="FF0000"/>
              </a:buClr>
              <a:buFont typeface="Wingdings" panose="05000000000000000000" pitchFamily="2" charset="2"/>
              <a:buChar char="ü"/>
            </a:pPr>
            <a:r>
              <a:rPr lang="en-US" sz="1200" b="1" dirty="0">
                <a:solidFill>
                  <a:srgbClr val="7030A0"/>
                </a:solidFill>
                <a:hlinkClick r:id="rId13">
                  <a:extLst>
                    <a:ext uri="{A12FA001-AC4F-418D-AE19-62706E023703}">
                      <ahyp:hlinkClr xmlns="" xmlns:ahyp="http://schemas.microsoft.com/office/drawing/2018/hyperlinkcolor" val="tx"/>
                    </a:ext>
                  </a:extLst>
                </a:hlinkClick>
              </a:rPr>
              <a:t>Does the state require induction and mentoring support for new teachers? If so, what is the required length?</a:t>
            </a:r>
            <a:r>
              <a:rPr lang="en-US" sz="1200" b="1" dirty="0">
                <a:solidFill>
                  <a:srgbClr val="7030A0"/>
                </a:solidFill>
              </a:rPr>
              <a:t> </a:t>
            </a:r>
            <a:r>
              <a:rPr lang="en-US" sz="1200" dirty="0"/>
              <a:t>(part of TLC local plans)</a:t>
            </a:r>
          </a:p>
          <a:p>
            <a:pPr fontAlgn="base"/>
            <a:r>
              <a:rPr lang="en-US" sz="1200" dirty="0">
                <a:hlinkClick r:id="rId14"/>
              </a:rPr>
              <a:t>Does the state require or explicitly encourage reduced teaching loads for new and/or mentor teachers?</a:t>
            </a:r>
            <a:endParaRPr lang="en-US" sz="1200" dirty="0"/>
          </a:p>
          <a:p>
            <a:pPr fontAlgn="base"/>
            <a:r>
              <a:rPr lang="en-US" sz="1200" dirty="0">
                <a:hlinkClick r:id="rId15"/>
              </a:rPr>
              <a:t>Does the state require that an established portion of a teacher’s work day/week be designated exclusively for teacher planning?</a:t>
            </a:r>
            <a:endParaRPr lang="en-US" sz="1200" dirty="0"/>
          </a:p>
          <a:p>
            <a:endParaRPr lang="en-US" sz="1200" dirty="0"/>
          </a:p>
        </p:txBody>
      </p:sp>
      <p:sp>
        <p:nvSpPr>
          <p:cNvPr id="6" name="Title 1"/>
          <p:cNvSpPr>
            <a:spLocks noGrp="1"/>
          </p:cNvSpPr>
          <p:nvPr>
            <p:ph type="title"/>
          </p:nvPr>
        </p:nvSpPr>
        <p:spPr>
          <a:xfrm>
            <a:off x="822960" y="286605"/>
            <a:ext cx="7543800" cy="932596"/>
          </a:xfrm>
        </p:spPr>
        <p:txBody>
          <a:bodyPr/>
          <a:lstStyle/>
          <a:p>
            <a:r>
              <a:rPr lang="en-US" dirty="0"/>
              <a:t>ECS Policy Inventory</a:t>
            </a:r>
          </a:p>
        </p:txBody>
      </p:sp>
      <p:sp>
        <p:nvSpPr>
          <p:cNvPr id="2" name="Arrow: Right 1">
            <a:extLst>
              <a:ext uri="{FF2B5EF4-FFF2-40B4-BE49-F238E27FC236}">
                <a16:creationId xmlns:a16="http://schemas.microsoft.com/office/drawing/2014/main" id="{21F2AC29-DA89-49A3-8836-39FD54336BC1}"/>
              </a:ext>
            </a:extLst>
          </p:cNvPr>
          <p:cNvSpPr/>
          <p:nvPr/>
        </p:nvSpPr>
        <p:spPr>
          <a:xfrm>
            <a:off x="76200" y="1752600"/>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0B36997A-8C84-45B3-A2AC-6D77106D4CD8}"/>
              </a:ext>
            </a:extLst>
          </p:cNvPr>
          <p:cNvSpPr/>
          <p:nvPr/>
        </p:nvSpPr>
        <p:spPr>
          <a:xfrm>
            <a:off x="76200" y="2362200"/>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698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mn-lt"/>
              </a:rPr>
              <a:t>Governor’s Teacher and Para-educator Registered Apprenticeship Grant Program</a:t>
            </a:r>
          </a:p>
        </p:txBody>
      </p:sp>
      <p:sp>
        <p:nvSpPr>
          <p:cNvPr id="3" name="Content Placeholder 2"/>
          <p:cNvSpPr>
            <a:spLocks noGrp="1"/>
          </p:cNvSpPr>
          <p:nvPr>
            <p:ph idx="1"/>
          </p:nvPr>
        </p:nvSpPr>
        <p:spPr/>
        <p:txBody>
          <a:bodyPr/>
          <a:lstStyle/>
          <a:p>
            <a:endParaRPr lang="en-US" dirty="0"/>
          </a:p>
          <a:p>
            <a:pPr marL="384048" lvl="2" indent="0">
              <a:buNone/>
            </a:pPr>
            <a:endParaRPr lang="en-US" dirty="0"/>
          </a:p>
        </p:txBody>
      </p:sp>
      <p:sp>
        <p:nvSpPr>
          <p:cNvPr id="5" name="Content Placeholder 2"/>
          <p:cNvSpPr txBox="1">
            <a:spLocks/>
          </p:cNvSpPr>
          <p:nvPr/>
        </p:nvSpPr>
        <p:spPr>
          <a:xfrm>
            <a:off x="990600" y="2057400"/>
            <a:ext cx="7543800" cy="38116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endParaRPr lang="en-US" sz="2800" dirty="0"/>
          </a:p>
        </p:txBody>
      </p:sp>
      <p:sp>
        <p:nvSpPr>
          <p:cNvPr id="6" name="Content Placeholder 2">
            <a:extLst>
              <a:ext uri="{FF2B5EF4-FFF2-40B4-BE49-F238E27FC236}">
                <a16:creationId xmlns:a16="http://schemas.microsoft.com/office/drawing/2014/main" id="{AC227ED8-8ABB-49DD-818B-A1D5F2443B5B}"/>
              </a:ext>
            </a:extLst>
          </p:cNvPr>
          <p:cNvSpPr txBox="1">
            <a:spLocks/>
          </p:cNvSpPr>
          <p:nvPr/>
        </p:nvSpPr>
        <p:spPr>
          <a:xfrm>
            <a:off x="863168" y="2057400"/>
            <a:ext cx="7315200" cy="4114800"/>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Bef>
                <a:spcPts val="0"/>
              </a:spcBef>
              <a:spcAft>
                <a:spcPts val="600"/>
              </a:spcAft>
              <a:buFont typeface="Wingdings" panose="05000000000000000000" pitchFamily="2" charset="2"/>
              <a:buChar char="Ø"/>
            </a:pPr>
            <a:r>
              <a:rPr lang="en-US" sz="2800" dirty="0"/>
              <a:t>Governor Reynolds is using State ARPA funds to get this program rolling. Two prongs: </a:t>
            </a:r>
          </a:p>
          <a:p>
            <a:pPr lvl="1">
              <a:lnSpc>
                <a:spcPct val="110000"/>
              </a:lnSpc>
              <a:spcBef>
                <a:spcPts val="0"/>
              </a:spcBef>
              <a:spcAft>
                <a:spcPts val="600"/>
              </a:spcAft>
              <a:buFont typeface="Wingdings" panose="05000000000000000000" pitchFamily="2" charset="2"/>
              <a:buChar char="Ø"/>
            </a:pPr>
            <a:r>
              <a:rPr lang="en-US" sz="2800" dirty="0"/>
              <a:t>1) registered apprenticeship program for high school students or adults in the community to AA degree while working/interning as a para in the school district. RSAI will include this in the grant, so let us know if you are interested in this prong too. </a:t>
            </a:r>
          </a:p>
          <a:p>
            <a:pPr lvl="1">
              <a:lnSpc>
                <a:spcPct val="110000"/>
              </a:lnSpc>
              <a:spcBef>
                <a:spcPts val="0"/>
              </a:spcBef>
              <a:spcAft>
                <a:spcPts val="600"/>
              </a:spcAft>
              <a:buFont typeface="Wingdings" panose="05000000000000000000" pitchFamily="2" charset="2"/>
              <a:buChar char="Ø"/>
            </a:pPr>
            <a:r>
              <a:rPr lang="en-US" sz="2800" dirty="0"/>
              <a:t>2) Recruiting existing paras into a pathway for teacher certification.  Welcome WGU as a partner to set this opportunity up for rural schools and existing paraprofessionals. </a:t>
            </a:r>
          </a:p>
          <a:p>
            <a:pPr>
              <a:lnSpc>
                <a:spcPct val="100000"/>
              </a:lnSpc>
              <a:spcBef>
                <a:spcPts val="0"/>
              </a:spcBef>
              <a:spcAft>
                <a:spcPts val="0"/>
              </a:spcAft>
              <a:buFont typeface="Wingdings" panose="05000000000000000000" pitchFamily="2" charset="2"/>
              <a:buChar char="Ø"/>
            </a:pPr>
            <a:endParaRPr lang="en-US" sz="3200" dirty="0"/>
          </a:p>
          <a:p>
            <a:pPr marL="0" indent="0">
              <a:lnSpc>
                <a:spcPct val="120000"/>
              </a:lnSpc>
              <a:buFont typeface="Calibri" panose="020F0502020204030204" pitchFamily="34" charset="0"/>
              <a:buNone/>
            </a:pPr>
            <a:endParaRPr lang="en-US" dirty="0"/>
          </a:p>
        </p:txBody>
      </p:sp>
    </p:spTree>
    <p:extLst>
      <p:ext uri="{BB962C8B-B14F-4D97-AF65-F5344CB8AC3E}">
        <p14:creationId xmlns:p14="http://schemas.microsoft.com/office/powerpoint/2010/main" val="221667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2658-D9D8-2E43-9C4B-5FA9E89C34D5}"/>
              </a:ext>
            </a:extLst>
          </p:cNvPr>
          <p:cNvSpPr>
            <a:spLocks noGrp="1"/>
          </p:cNvSpPr>
          <p:nvPr>
            <p:ph type="ctrTitle"/>
          </p:nvPr>
        </p:nvSpPr>
        <p:spPr>
          <a:xfrm>
            <a:off x="5288227" y="4213902"/>
            <a:ext cx="3668379" cy="326786"/>
          </a:xfrm>
        </p:spPr>
        <p:txBody>
          <a:bodyPr>
            <a:normAutofit/>
          </a:bodyPr>
          <a:lstStyle/>
          <a:p>
            <a:r>
              <a:rPr lang="en-US" dirty="0"/>
              <a:t>WESTERN GOVERNORS UNIVERSITY</a:t>
            </a:r>
          </a:p>
        </p:txBody>
      </p:sp>
      <p:sp>
        <p:nvSpPr>
          <p:cNvPr id="3" name="Subtitle 2">
            <a:extLst>
              <a:ext uri="{FF2B5EF4-FFF2-40B4-BE49-F238E27FC236}">
                <a16:creationId xmlns:a16="http://schemas.microsoft.com/office/drawing/2014/main" id="{318CDA64-AC21-994B-A6C2-505E4165E52B}"/>
              </a:ext>
            </a:extLst>
          </p:cNvPr>
          <p:cNvSpPr>
            <a:spLocks noGrp="1"/>
          </p:cNvSpPr>
          <p:nvPr>
            <p:ph type="subTitle" idx="1"/>
          </p:nvPr>
        </p:nvSpPr>
        <p:spPr>
          <a:xfrm>
            <a:off x="5440573" y="4540688"/>
            <a:ext cx="3363686" cy="198146"/>
          </a:xfrm>
        </p:spPr>
        <p:txBody>
          <a:bodyPr>
            <a:normAutofit fontScale="92500" lnSpcReduction="10000"/>
          </a:bodyPr>
          <a:lstStyle/>
          <a:p>
            <a:r>
              <a:rPr lang="en-US" dirty="0"/>
              <a:t>An Introduction</a:t>
            </a:r>
          </a:p>
        </p:txBody>
      </p:sp>
    </p:spTree>
    <p:extLst>
      <p:ext uri="{BB962C8B-B14F-4D97-AF65-F5344CB8AC3E}">
        <p14:creationId xmlns:p14="http://schemas.microsoft.com/office/powerpoint/2010/main" val="261915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6" name="Google Shape;215;p20">
            <a:extLst>
              <a:ext uri="{FF2B5EF4-FFF2-40B4-BE49-F238E27FC236}">
                <a16:creationId xmlns:a16="http://schemas.microsoft.com/office/drawing/2014/main" id="{D897EE08-1D0B-DB4F-A3DF-67DA2051235D}"/>
              </a:ext>
            </a:extLst>
          </p:cNvPr>
          <p:cNvPicPr preferRelativeResize="0"/>
          <p:nvPr/>
        </p:nvPicPr>
        <p:blipFill rotWithShape="1">
          <a:blip r:embed="rId3">
            <a:alphaModFix/>
          </a:blip>
          <a:srcRect l="24854" r="23116"/>
          <a:stretch/>
        </p:blipFill>
        <p:spPr>
          <a:xfrm>
            <a:off x="4572000" y="857250"/>
            <a:ext cx="4572000" cy="5143500"/>
          </a:xfrm>
          <a:prstGeom prst="rect">
            <a:avLst/>
          </a:prstGeom>
          <a:noFill/>
          <a:ln>
            <a:noFill/>
          </a:ln>
        </p:spPr>
      </p:pic>
      <p:pic>
        <p:nvPicPr>
          <p:cNvPr id="281" name="Google Shape;281;p27"/>
          <p:cNvPicPr preferRelativeResize="0"/>
          <p:nvPr/>
        </p:nvPicPr>
        <p:blipFill rotWithShape="1">
          <a:blip r:embed="rId4">
            <a:alphaModFix/>
          </a:blip>
          <a:srcRect l="49150" t="17892" r="28753" b="43395"/>
          <a:stretch/>
        </p:blipFill>
        <p:spPr>
          <a:xfrm>
            <a:off x="11871050" y="3284251"/>
            <a:ext cx="1112875" cy="1096275"/>
          </a:xfrm>
          <a:prstGeom prst="rect">
            <a:avLst/>
          </a:prstGeom>
          <a:noFill/>
          <a:ln>
            <a:noFill/>
          </a:ln>
        </p:spPr>
      </p:pic>
      <p:sp>
        <p:nvSpPr>
          <p:cNvPr id="286" name="Google Shape;286;p27"/>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13</a:t>
            </a:fld>
            <a:endParaRPr sz="1000" dirty="0">
              <a:solidFill>
                <a:srgbClr val="B7B7B7"/>
              </a:solidFill>
              <a:latin typeface="Assistant"/>
              <a:ea typeface="Assistant"/>
              <a:cs typeface="Assistant"/>
              <a:sym typeface="Assistant"/>
            </a:endParaRPr>
          </a:p>
        </p:txBody>
      </p:sp>
      <p:sp>
        <p:nvSpPr>
          <p:cNvPr id="287" name="Google Shape;287;p27"/>
          <p:cNvSpPr txBox="1"/>
          <p:nvPr/>
        </p:nvSpPr>
        <p:spPr>
          <a:xfrm>
            <a:off x="134415" y="5647611"/>
            <a:ext cx="1844400" cy="186300"/>
          </a:xfrm>
          <a:prstGeom prst="rect">
            <a:avLst/>
          </a:prstGeom>
          <a:noFill/>
          <a:ln>
            <a:noFill/>
          </a:ln>
        </p:spPr>
        <p:txBody>
          <a:bodyPr spcFirstLastPara="1" wrap="square" lIns="91425" tIns="91425" rIns="91425" bIns="91425" anchor="t" anchorCtr="0">
            <a:noAutofit/>
          </a:bodyPr>
          <a:lstStyle/>
          <a:p>
            <a:r>
              <a:rPr lang="en" sz="600">
                <a:solidFill>
                  <a:srgbClr val="666666"/>
                </a:solidFill>
                <a:latin typeface="Assistant"/>
                <a:ea typeface="Assistant"/>
                <a:cs typeface="Assistant"/>
                <a:sym typeface="Assistant"/>
              </a:rPr>
              <a:t>DATA SOURCED FROM WGU 2020 ANNUAL REPORT</a:t>
            </a:r>
            <a:endParaRPr sz="600" dirty="0">
              <a:solidFill>
                <a:srgbClr val="666666"/>
              </a:solidFill>
              <a:latin typeface="Assistant"/>
              <a:ea typeface="Assistant"/>
              <a:cs typeface="Assistant"/>
              <a:sym typeface="Assistant"/>
            </a:endParaRPr>
          </a:p>
        </p:txBody>
      </p:sp>
      <p:sp>
        <p:nvSpPr>
          <p:cNvPr id="16" name="Google Shape;32;p6">
            <a:extLst>
              <a:ext uri="{FF2B5EF4-FFF2-40B4-BE49-F238E27FC236}">
                <a16:creationId xmlns:a16="http://schemas.microsoft.com/office/drawing/2014/main" id="{A55F7901-A808-9F4C-98FA-489EAE45DC47}"/>
              </a:ext>
            </a:extLst>
          </p:cNvPr>
          <p:cNvSpPr/>
          <p:nvPr/>
        </p:nvSpPr>
        <p:spPr>
          <a:xfrm>
            <a:off x="4572002" y="857250"/>
            <a:ext cx="4571999" cy="5143500"/>
          </a:xfrm>
          <a:prstGeom prst="rect">
            <a:avLst/>
          </a:prstGeom>
          <a:solidFill>
            <a:schemeClr val="bg1">
              <a:alpha val="79000"/>
            </a:schemeClr>
          </a:solidFill>
          <a:ln>
            <a:noFill/>
          </a:ln>
        </p:spPr>
        <p:txBody>
          <a:bodyPr spcFirstLastPara="1" wrap="square" lIns="91425" tIns="91425" rIns="91425" bIns="91425" anchor="ctr" anchorCtr="0">
            <a:noAutofit/>
          </a:bodyPr>
          <a:lstStyle/>
          <a:p>
            <a:endParaRPr dirty="0"/>
          </a:p>
        </p:txBody>
      </p:sp>
      <p:sp>
        <p:nvSpPr>
          <p:cNvPr id="279" name="Google Shape;279;p27"/>
          <p:cNvSpPr txBox="1">
            <a:spLocks noGrp="1"/>
          </p:cNvSpPr>
          <p:nvPr>
            <p:ph type="title"/>
          </p:nvPr>
        </p:nvSpPr>
        <p:spPr>
          <a:xfrm>
            <a:off x="121659" y="869017"/>
            <a:ext cx="7346817" cy="1225200"/>
          </a:xfrm>
          <a:prstGeom prst="rect">
            <a:avLst/>
          </a:prstGeom>
        </p:spPr>
        <p:txBody>
          <a:bodyPr spcFirstLastPara="1" vert="horz" wrap="square" lIns="91425" tIns="91425" rIns="91425" bIns="91425" rtlCol="0" anchor="ctr" anchorCtr="0">
            <a:noAutofit/>
          </a:bodyPr>
          <a:lstStyle/>
          <a:p>
            <a:pPr>
              <a:buClr>
                <a:schemeClr val="dk1"/>
              </a:buClr>
              <a:buSzPts val="1100"/>
            </a:pPr>
            <a:r>
              <a:rPr lang="en-US" sz="2400" dirty="0">
                <a:solidFill>
                  <a:srgbClr val="317DA9"/>
                </a:solidFill>
                <a:latin typeface="Franklin Gothic Medium Cond" panose="020B0606030402020204" pitchFamily="34" charset="0"/>
              </a:rPr>
              <a:t>EDUCATION WITHOUT BOUNDARIES</a:t>
            </a:r>
          </a:p>
          <a:p>
            <a:pPr>
              <a:buClr>
                <a:schemeClr val="dk1"/>
              </a:buClr>
              <a:buSzPts val="1100"/>
            </a:pPr>
            <a:endParaRPr sz="1100" dirty="0">
              <a:solidFill>
                <a:srgbClr val="203764"/>
              </a:solidFill>
            </a:endParaRPr>
          </a:p>
        </p:txBody>
      </p:sp>
      <p:sp>
        <p:nvSpPr>
          <p:cNvPr id="280" name="Google Shape;280;p27"/>
          <p:cNvSpPr txBox="1">
            <a:spLocks noGrp="1"/>
          </p:cNvSpPr>
          <p:nvPr>
            <p:ph type="body" idx="1"/>
          </p:nvPr>
        </p:nvSpPr>
        <p:spPr>
          <a:xfrm>
            <a:off x="365956" y="1933550"/>
            <a:ext cx="3493008" cy="2847600"/>
          </a:xfrm>
          <a:prstGeom prst="rect">
            <a:avLst/>
          </a:prstGeom>
        </p:spPr>
        <p:txBody>
          <a:bodyPr spcFirstLastPara="1" vert="horz" wrap="square" lIns="91425" tIns="91425" rIns="91425" bIns="91425" rtlCol="0" anchor="t" anchorCtr="0">
            <a:noAutofit/>
          </a:bodyPr>
          <a:lstStyle/>
          <a:p>
            <a:pPr marL="0" indent="0">
              <a:buNone/>
            </a:pPr>
            <a:r>
              <a:rPr lang="en-US" sz="1600" dirty="0">
                <a:solidFill>
                  <a:srgbClr val="002B4F"/>
                </a:solidFill>
                <a:latin typeface="Franklin Gothic Medium Cond" panose="020B0606030402020204" pitchFamily="34" charset="0"/>
              </a:rPr>
              <a:t>DESIGNED TO BE DIFFERENT</a:t>
            </a:r>
          </a:p>
          <a:p>
            <a:pPr marL="0" indent="0">
              <a:buNone/>
            </a:pPr>
            <a:r>
              <a:rPr lang="en-US" sz="1200" dirty="0">
                <a:solidFill>
                  <a:srgbClr val="4986A0"/>
                </a:solidFill>
                <a:latin typeface="Franklin Gothic Book" panose="020B0503020102020204" pitchFamily="34" charset="0"/>
                <a:ea typeface="Assistant ExtraLight"/>
                <a:cs typeface="Assistant ExtraLight"/>
                <a:sym typeface="Assistant ExtraLight"/>
              </a:rPr>
              <a:t>In 1997 19 governors decided to address a growing concern: How can we ensure more of our residents have greater access to a college education that fits their schedule? </a:t>
            </a:r>
            <a:endParaRPr lang="en-US" sz="1600" dirty="0">
              <a:solidFill>
                <a:srgbClr val="4986A0"/>
              </a:solidFill>
              <a:latin typeface="Franklin Gothic Book" panose="020B0503020102020204" pitchFamily="34" charset="0"/>
            </a:endParaRPr>
          </a:p>
          <a:p>
            <a:pPr marL="0" indent="0">
              <a:buNone/>
            </a:pPr>
            <a:endParaRPr lang="en-US" sz="1200" dirty="0">
              <a:solidFill>
                <a:srgbClr val="002B4F"/>
              </a:solidFill>
            </a:endParaRPr>
          </a:p>
          <a:p>
            <a:pPr marL="0" indent="0">
              <a:buNone/>
            </a:pPr>
            <a:r>
              <a:rPr lang="en-US" sz="1600" dirty="0">
                <a:solidFill>
                  <a:srgbClr val="002B4F"/>
                </a:solidFill>
                <a:latin typeface="Franklin Gothic Medium Cond" panose="020B0606030402020204" pitchFamily="34" charset="0"/>
              </a:rPr>
              <a:t>THE HEART OF THE WGU IDEA</a:t>
            </a:r>
          </a:p>
          <a:p>
            <a:pPr marL="0" indent="0">
              <a:buNone/>
            </a:pPr>
            <a:r>
              <a:rPr lang="en-US" sz="1200" dirty="0">
                <a:solidFill>
                  <a:srgbClr val="4986A0"/>
                </a:solidFill>
                <a:latin typeface="Franklin Gothic Book" panose="020B0503020102020204" pitchFamily="34" charset="0"/>
                <a:ea typeface="Assistant ExtraLight"/>
                <a:cs typeface="Assistant ExtraLight"/>
                <a:sym typeface="Assistant ExtraLight"/>
              </a:rPr>
              <a:t>For millions of working adults, the dream of pursuing a college education could only become a reality when the boundaries of time and place were removed. </a:t>
            </a:r>
          </a:p>
          <a:p>
            <a:pPr marL="0" indent="0">
              <a:buNone/>
            </a:pPr>
            <a:endParaRPr lang="en-US" sz="1200" dirty="0">
              <a:solidFill>
                <a:srgbClr val="002B4F"/>
              </a:solidFill>
              <a:latin typeface="Assistant ExtraLight"/>
              <a:ea typeface="Assistant ExtraLight"/>
              <a:cs typeface="Assistant ExtraLight"/>
              <a:sym typeface="Assistant ExtraLight"/>
            </a:endParaRPr>
          </a:p>
          <a:p>
            <a:pPr marL="0" indent="0">
              <a:buNone/>
            </a:pPr>
            <a:r>
              <a:rPr lang="en-US" sz="1600" dirty="0">
                <a:solidFill>
                  <a:srgbClr val="002B4F"/>
                </a:solidFill>
                <a:latin typeface="Franklin Gothic Medium Cond" panose="020B0606030402020204" pitchFamily="34" charset="0"/>
              </a:rPr>
              <a:t>ANYWHERE, ANYTIME</a:t>
            </a:r>
          </a:p>
          <a:p>
            <a:pPr marL="0" indent="0">
              <a:buNone/>
            </a:pPr>
            <a:r>
              <a:rPr lang="en-US" sz="1200" dirty="0">
                <a:solidFill>
                  <a:srgbClr val="4986A0"/>
                </a:solidFill>
                <a:latin typeface="Franklin Gothic Book" panose="020B0503020102020204" pitchFamily="34" charset="0"/>
                <a:ea typeface="Assistant ExtraLight"/>
                <a:cs typeface="Assistant ExtraLight"/>
                <a:sym typeface="Assistant ExtraLight"/>
              </a:rPr>
              <a:t>Harnessing the power of the  internet and our innovative learning model—competency-based education—WGU revolutionized the way students learn, master concepts, and progress to a degree.</a:t>
            </a:r>
          </a:p>
          <a:p>
            <a:pPr marL="0" indent="0">
              <a:buClr>
                <a:schemeClr val="dk1"/>
              </a:buClr>
              <a:buSzPts val="1100"/>
              <a:buNone/>
            </a:pPr>
            <a:endParaRPr lang="en-US" sz="1200" dirty="0">
              <a:solidFill>
                <a:srgbClr val="002B4F"/>
              </a:solidFill>
              <a:latin typeface="Assistant ExtraLight"/>
              <a:ea typeface="Assistant ExtraLight"/>
              <a:cs typeface="Assistant ExtraLight"/>
              <a:sym typeface="Assistant ExtraLight"/>
            </a:endParaRPr>
          </a:p>
        </p:txBody>
      </p:sp>
      <p:sp>
        <p:nvSpPr>
          <p:cNvPr id="18" name="Google Shape;279;p27">
            <a:extLst>
              <a:ext uri="{FF2B5EF4-FFF2-40B4-BE49-F238E27FC236}">
                <a16:creationId xmlns:a16="http://schemas.microsoft.com/office/drawing/2014/main" id="{81083F9D-7CB2-564F-9D98-E41A4C7B0141}"/>
              </a:ext>
            </a:extLst>
          </p:cNvPr>
          <p:cNvSpPr txBox="1">
            <a:spLocks/>
          </p:cNvSpPr>
          <p:nvPr/>
        </p:nvSpPr>
        <p:spPr>
          <a:xfrm>
            <a:off x="5057248" y="2753600"/>
            <a:ext cx="3858152" cy="135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4200" b="0" i="0" u="none" strike="noStrike" cap="none">
                <a:solidFill>
                  <a:srgbClr val="003057"/>
                </a:solidFill>
                <a:latin typeface="Oswald Regular"/>
                <a:ea typeface="Oswald Regular"/>
                <a:cs typeface="Oswald Regular"/>
                <a:sym typeface="Oswald Regular"/>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buClr>
                <a:schemeClr val="dk1"/>
              </a:buClr>
              <a:buSzPts val="1100"/>
            </a:pPr>
            <a:r>
              <a:rPr lang="en-US" sz="5400" b="1" dirty="0">
                <a:solidFill>
                  <a:srgbClr val="002B4F"/>
                </a:solidFill>
                <a:latin typeface="Franklin Gothic Demi Cond" panose="020B0603020102020204" pitchFamily="34" charset="0"/>
              </a:rPr>
              <a:t>WE DO  THINGS DIFFERENTLY	</a:t>
            </a:r>
          </a:p>
          <a:p>
            <a:pPr>
              <a:buClr>
                <a:schemeClr val="dk1"/>
              </a:buClr>
              <a:buSzPts val="1100"/>
            </a:pPr>
            <a:endParaRPr lang="en-US" sz="1100" b="1" dirty="0">
              <a:solidFill>
                <a:srgbClr val="002B4F"/>
              </a:solidFill>
              <a:latin typeface="Franklin Gothic Demi Cond" panose="020B0603020102020204" pitchFamily="34" charset="0"/>
            </a:endParaRPr>
          </a:p>
        </p:txBody>
      </p:sp>
    </p:spTree>
    <p:extLst>
      <p:ext uri="{BB962C8B-B14F-4D97-AF65-F5344CB8AC3E}">
        <p14:creationId xmlns:p14="http://schemas.microsoft.com/office/powerpoint/2010/main" val="40352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3">
            <a:alphaModFix/>
          </a:blip>
          <a:srcRect l="23905" r="23899"/>
          <a:stretch/>
        </p:blipFill>
        <p:spPr>
          <a:xfrm>
            <a:off x="4582485" y="825637"/>
            <a:ext cx="4611244" cy="5204056"/>
          </a:xfrm>
          <a:prstGeom prst="rect">
            <a:avLst/>
          </a:prstGeom>
          <a:noFill/>
          <a:ln>
            <a:noFill/>
          </a:ln>
        </p:spPr>
      </p:pic>
      <p:sp>
        <p:nvSpPr>
          <p:cNvPr id="32" name="Google Shape;32;p6"/>
          <p:cNvSpPr/>
          <p:nvPr/>
        </p:nvSpPr>
        <p:spPr>
          <a:xfrm>
            <a:off x="4581640" y="820436"/>
            <a:ext cx="4611245" cy="5236729"/>
          </a:xfrm>
          <a:prstGeom prst="rect">
            <a:avLst/>
          </a:prstGeom>
          <a:solidFill>
            <a:srgbClr val="002B4F">
              <a:alpha val="79000"/>
            </a:srgbClr>
          </a:solidFill>
          <a:ln>
            <a:noFill/>
          </a:ln>
        </p:spPr>
        <p:txBody>
          <a:bodyPr spcFirstLastPara="1" wrap="square" lIns="91425" tIns="91425" rIns="91425" bIns="91425" anchor="ctr" anchorCtr="0">
            <a:noAutofit/>
          </a:bodyPr>
          <a:lstStyle/>
          <a:p>
            <a:endParaRPr dirty="0"/>
          </a:p>
        </p:txBody>
      </p:sp>
      <p:sp>
        <p:nvSpPr>
          <p:cNvPr id="33" name="Google Shape;33;p6"/>
          <p:cNvSpPr txBox="1"/>
          <p:nvPr/>
        </p:nvSpPr>
        <p:spPr>
          <a:xfrm>
            <a:off x="380404" y="1791350"/>
            <a:ext cx="3627300" cy="405300"/>
          </a:xfrm>
          <a:prstGeom prst="rect">
            <a:avLst/>
          </a:prstGeom>
          <a:noFill/>
          <a:ln>
            <a:noFill/>
          </a:ln>
        </p:spPr>
        <p:txBody>
          <a:bodyPr spcFirstLastPara="1" wrap="square" lIns="91425" tIns="91425" rIns="91425" bIns="91425" anchor="t" anchorCtr="0">
            <a:noAutofit/>
          </a:bodyPr>
          <a:lstStyle/>
          <a:p>
            <a:r>
              <a:rPr lang="en-US" sz="2000" dirty="0">
                <a:solidFill>
                  <a:srgbClr val="002B4F"/>
                </a:solidFill>
                <a:latin typeface="Franklin Gothic Medium Cond"/>
                <a:ea typeface="Oswald Regular"/>
                <a:cs typeface="Oswald Regular"/>
                <a:sym typeface="Oswald Regular"/>
              </a:rPr>
              <a:t>PROUDLY NONPROFIT</a:t>
            </a:r>
            <a:endParaRPr lang="en-US" sz="2000" dirty="0">
              <a:solidFill>
                <a:srgbClr val="002B4F"/>
              </a:solidFill>
              <a:latin typeface="Franklin Gothic Medium Cond"/>
              <a:ea typeface="Oswald Regular"/>
              <a:cs typeface="Oswald Regular"/>
            </a:endParaRPr>
          </a:p>
        </p:txBody>
      </p:sp>
      <p:sp>
        <p:nvSpPr>
          <p:cNvPr id="34" name="Google Shape;34;p6"/>
          <p:cNvSpPr txBox="1">
            <a:spLocks noGrp="1"/>
          </p:cNvSpPr>
          <p:nvPr>
            <p:ph type="ctrTitle"/>
          </p:nvPr>
        </p:nvSpPr>
        <p:spPr>
          <a:xfrm>
            <a:off x="380404" y="1450050"/>
            <a:ext cx="3668100" cy="405300"/>
          </a:xfrm>
          <a:prstGeom prst="rect">
            <a:avLst/>
          </a:prstGeom>
          <a:noFill/>
          <a:ln>
            <a:noFill/>
          </a:ln>
        </p:spPr>
        <p:txBody>
          <a:bodyPr spcFirstLastPara="1" wrap="square" lIns="91425" tIns="91425" rIns="91425" bIns="91425" anchor="t" anchorCtr="0">
            <a:noAutofit/>
          </a:bodyPr>
          <a:lstStyle/>
          <a:p>
            <a:pPr>
              <a:lnSpc>
                <a:spcPct val="140000"/>
              </a:lnSpc>
              <a:spcBef>
                <a:spcPts val="0"/>
              </a:spcBef>
              <a:buClr>
                <a:schemeClr val="dk1"/>
              </a:buClr>
              <a:buSzPts val="1100"/>
            </a:pPr>
            <a:r>
              <a:rPr lang="en-US" sz="1100" b="1" dirty="0">
                <a:solidFill>
                  <a:srgbClr val="4986A0"/>
                </a:solidFill>
                <a:latin typeface="Franklin Gothic Demi Cond" panose="020B0603020102020204" pitchFamily="34" charset="0"/>
                <a:ea typeface="Assistant"/>
                <a:cs typeface="Assistant"/>
                <a:sym typeface="Assistant"/>
              </a:rPr>
              <a:t>WGU IS:</a:t>
            </a:r>
          </a:p>
        </p:txBody>
      </p:sp>
      <p:sp>
        <p:nvSpPr>
          <p:cNvPr id="35" name="Google Shape;35;p6"/>
          <p:cNvSpPr txBox="1"/>
          <p:nvPr/>
        </p:nvSpPr>
        <p:spPr>
          <a:xfrm>
            <a:off x="380404" y="2335298"/>
            <a:ext cx="3627300" cy="451800"/>
          </a:xfrm>
          <a:prstGeom prst="rect">
            <a:avLst/>
          </a:prstGeom>
          <a:noFill/>
          <a:ln>
            <a:noFill/>
          </a:ln>
        </p:spPr>
        <p:txBody>
          <a:bodyPr spcFirstLastPara="1" wrap="square" lIns="91425" tIns="91425" rIns="91425" bIns="91425" anchor="t" anchorCtr="0">
            <a:noAutofit/>
          </a:bodyPr>
          <a:lstStyle/>
          <a:p>
            <a:r>
              <a:rPr lang="en-US" sz="2000" dirty="0">
                <a:solidFill>
                  <a:srgbClr val="002B4F"/>
                </a:solidFill>
                <a:latin typeface="Franklin Gothic Medium Cond" panose="020B0606030402020204" pitchFamily="34" charset="0"/>
                <a:ea typeface="Oswald Regular"/>
                <a:cs typeface="Oswald Regular"/>
                <a:sym typeface="Oswald Regular"/>
              </a:rPr>
              <a:t>CORE EXPERIENCE 100% ONLINE</a:t>
            </a:r>
          </a:p>
        </p:txBody>
      </p:sp>
      <p:sp>
        <p:nvSpPr>
          <p:cNvPr id="36" name="Google Shape;36;p6"/>
          <p:cNvSpPr txBox="1"/>
          <p:nvPr/>
        </p:nvSpPr>
        <p:spPr>
          <a:xfrm>
            <a:off x="380404" y="2894136"/>
            <a:ext cx="3627300" cy="451800"/>
          </a:xfrm>
          <a:prstGeom prst="rect">
            <a:avLst/>
          </a:prstGeom>
          <a:noFill/>
          <a:ln>
            <a:noFill/>
          </a:ln>
        </p:spPr>
        <p:txBody>
          <a:bodyPr spcFirstLastPara="1" wrap="square" lIns="91425" tIns="91425" rIns="91425" bIns="91425" anchor="t" anchorCtr="0">
            <a:noAutofit/>
          </a:bodyPr>
          <a:lstStyle/>
          <a:p>
            <a:r>
              <a:rPr lang="en-US" sz="2000" dirty="0">
                <a:solidFill>
                  <a:srgbClr val="002B4F"/>
                </a:solidFill>
                <a:latin typeface="Franklin Gothic Medium Cond" panose="020B0606030402020204" pitchFamily="34" charset="0"/>
                <a:ea typeface="Oswald Regular"/>
                <a:cs typeface="Oswald Regular"/>
                <a:sym typeface="Oswald Regular"/>
              </a:rPr>
              <a:t>REGIONALLY ACCREDITED</a:t>
            </a:r>
          </a:p>
        </p:txBody>
      </p:sp>
      <p:sp>
        <p:nvSpPr>
          <p:cNvPr id="37" name="Google Shape;37;p6"/>
          <p:cNvSpPr txBox="1"/>
          <p:nvPr/>
        </p:nvSpPr>
        <p:spPr>
          <a:xfrm>
            <a:off x="380404" y="3411423"/>
            <a:ext cx="3627300" cy="451800"/>
          </a:xfrm>
          <a:prstGeom prst="rect">
            <a:avLst/>
          </a:prstGeom>
          <a:noFill/>
          <a:ln>
            <a:noFill/>
          </a:ln>
        </p:spPr>
        <p:txBody>
          <a:bodyPr spcFirstLastPara="1" wrap="square" lIns="91425" tIns="91425" rIns="91425" bIns="91425" anchor="t" anchorCtr="0">
            <a:noAutofit/>
          </a:bodyPr>
          <a:lstStyle/>
          <a:p>
            <a:r>
              <a:rPr lang="en-US" sz="2000" dirty="0">
                <a:solidFill>
                  <a:srgbClr val="002B4F"/>
                </a:solidFill>
                <a:latin typeface="Franklin Gothic Medium Cond" panose="020B0606030402020204" pitchFamily="34" charset="0"/>
                <a:ea typeface="Oswald Regular"/>
                <a:cs typeface="Oswald Regular"/>
                <a:sym typeface="Oswald Regular"/>
              </a:rPr>
              <a:t>MADE UP OF FOUR COLLEGES</a:t>
            </a:r>
          </a:p>
        </p:txBody>
      </p:sp>
      <p:sp>
        <p:nvSpPr>
          <p:cNvPr id="38" name="Google Shape;38;p6"/>
          <p:cNvSpPr txBox="1"/>
          <p:nvPr/>
        </p:nvSpPr>
        <p:spPr>
          <a:xfrm>
            <a:off x="380404" y="4001873"/>
            <a:ext cx="3627300" cy="451800"/>
          </a:xfrm>
          <a:prstGeom prst="rect">
            <a:avLst/>
          </a:prstGeom>
          <a:noFill/>
          <a:ln>
            <a:noFill/>
          </a:ln>
        </p:spPr>
        <p:txBody>
          <a:bodyPr spcFirstLastPara="1" wrap="square" lIns="91425" tIns="91425" rIns="91425" bIns="91425" anchor="t" anchorCtr="0">
            <a:noAutofit/>
          </a:bodyPr>
          <a:lstStyle/>
          <a:p>
            <a:r>
              <a:rPr lang="en-US" sz="2000" dirty="0">
                <a:solidFill>
                  <a:srgbClr val="002B4F"/>
                </a:solidFill>
                <a:latin typeface="Franklin Gothic Medium Cond" panose="020B0606030402020204" pitchFamily="34" charset="0"/>
                <a:ea typeface="Oswald Regular"/>
                <a:cs typeface="Oswald Regular"/>
                <a:sym typeface="Oswald Regular"/>
              </a:rPr>
              <a:t>WITH 60+ DEGREES OFFERED</a:t>
            </a:r>
          </a:p>
        </p:txBody>
      </p:sp>
      <p:sp>
        <p:nvSpPr>
          <p:cNvPr id="39" name="Google Shape;39;p6"/>
          <p:cNvSpPr txBox="1"/>
          <p:nvPr/>
        </p:nvSpPr>
        <p:spPr>
          <a:xfrm>
            <a:off x="380404" y="3721675"/>
            <a:ext cx="3812660" cy="280200"/>
          </a:xfrm>
          <a:prstGeom prst="rect">
            <a:avLst/>
          </a:prstGeom>
          <a:noFill/>
          <a:ln>
            <a:noFill/>
          </a:ln>
        </p:spPr>
        <p:txBody>
          <a:bodyPr spcFirstLastPara="1" wrap="square" lIns="91425" tIns="91425" rIns="91425" bIns="91425" anchor="t" anchorCtr="0">
            <a:noAutofit/>
          </a:bodyPr>
          <a:lstStyle/>
          <a:p>
            <a:pPr>
              <a:lnSpc>
                <a:spcPct val="140000"/>
              </a:lnSpc>
            </a:pPr>
            <a:r>
              <a:rPr lang="en-US" sz="900" dirty="0">
                <a:solidFill>
                  <a:srgbClr val="4986A0"/>
                </a:solidFill>
                <a:latin typeface="Franklin Gothic Book" panose="020B0503020102020204" pitchFamily="34" charset="0"/>
                <a:ea typeface="Assistant"/>
                <a:cs typeface="Assistant"/>
                <a:sym typeface="Assistant"/>
              </a:rPr>
              <a:t>BUSINESS, IT, HEALTH PROFESSIONS, AND K-12 TEACHER EDUCATION</a:t>
            </a:r>
            <a:endParaRPr lang="en-US" dirty="0">
              <a:solidFill>
                <a:srgbClr val="4986A0"/>
              </a:solidFill>
              <a:latin typeface="Franklin Gothic Book" panose="020B0503020102020204" pitchFamily="34" charset="0"/>
            </a:endParaRPr>
          </a:p>
        </p:txBody>
      </p:sp>
      <p:sp>
        <p:nvSpPr>
          <p:cNvPr id="40" name="Google Shape;40;p6"/>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FFFFFF"/>
                </a:solidFill>
                <a:latin typeface="Assistant"/>
                <a:ea typeface="Assistant"/>
                <a:cs typeface="Assistant"/>
                <a:sym typeface="Assistant"/>
              </a:rPr>
              <a:pPr algn="r"/>
              <a:t>14</a:t>
            </a:fld>
            <a:endParaRPr sz="1000" dirty="0">
              <a:solidFill>
                <a:srgbClr val="FFFFFF"/>
              </a:solidFill>
              <a:latin typeface="Assistant"/>
              <a:ea typeface="Assistant"/>
              <a:cs typeface="Assistant"/>
              <a:sym typeface="Assistant"/>
            </a:endParaRPr>
          </a:p>
        </p:txBody>
      </p:sp>
      <p:sp>
        <p:nvSpPr>
          <p:cNvPr id="41" name="Google Shape;41;p6"/>
          <p:cNvSpPr txBox="1"/>
          <p:nvPr/>
        </p:nvSpPr>
        <p:spPr>
          <a:xfrm>
            <a:off x="380404" y="4563848"/>
            <a:ext cx="3757718" cy="451800"/>
          </a:xfrm>
          <a:prstGeom prst="rect">
            <a:avLst/>
          </a:prstGeom>
          <a:noFill/>
          <a:ln>
            <a:noFill/>
          </a:ln>
        </p:spPr>
        <p:txBody>
          <a:bodyPr spcFirstLastPara="1" wrap="square" lIns="91425" tIns="91425" rIns="91425" bIns="91425" anchor="t" anchorCtr="0">
            <a:noAutofit/>
          </a:bodyPr>
          <a:lstStyle/>
          <a:p>
            <a:r>
              <a:rPr lang="en" sz="2000">
                <a:solidFill>
                  <a:srgbClr val="002B4F"/>
                </a:solidFill>
                <a:latin typeface="Franklin Gothic Medium Cond" panose="020B0606030402020204" pitchFamily="34" charset="0"/>
                <a:ea typeface="Oswald Regular"/>
                <a:cs typeface="Oswald Regular"/>
                <a:sym typeface="Oswald Regular"/>
              </a:rPr>
              <a:t>AND 130K+ ACTIVE STUDENTS IN U.S.</a:t>
            </a:r>
            <a:endParaRPr lang="en-US" sz="2000" dirty="0">
              <a:solidFill>
                <a:srgbClr val="002B4F"/>
              </a:solidFill>
              <a:latin typeface="Franklin Gothic Medium Cond" panose="020B0606030402020204" pitchFamily="34" charset="0"/>
              <a:ea typeface="Oswald Regular"/>
              <a:cs typeface="Oswald Regular"/>
              <a:sym typeface="Oswald Regular"/>
            </a:endParaRPr>
          </a:p>
        </p:txBody>
      </p:sp>
      <p:sp>
        <p:nvSpPr>
          <p:cNvPr id="42" name="Google Shape;42;p6"/>
          <p:cNvSpPr txBox="1"/>
          <p:nvPr/>
        </p:nvSpPr>
        <p:spPr>
          <a:xfrm>
            <a:off x="380404" y="4893250"/>
            <a:ext cx="4042466" cy="280200"/>
          </a:xfrm>
          <a:prstGeom prst="rect">
            <a:avLst/>
          </a:prstGeom>
          <a:noFill/>
          <a:ln>
            <a:noFill/>
          </a:ln>
        </p:spPr>
        <p:txBody>
          <a:bodyPr spcFirstLastPara="1" wrap="square" lIns="91425" tIns="91425" rIns="91425" bIns="91425" anchor="t" anchorCtr="0">
            <a:noAutofit/>
          </a:bodyPr>
          <a:lstStyle/>
          <a:p>
            <a:pPr marR="1066800">
              <a:lnSpc>
                <a:spcPct val="115000"/>
              </a:lnSpc>
              <a:buClr>
                <a:schemeClr val="dk1"/>
              </a:buClr>
              <a:buSzPts val="1100"/>
            </a:pPr>
            <a:r>
              <a:rPr lang="en-US" sz="900" dirty="0">
                <a:solidFill>
                  <a:srgbClr val="4986A0"/>
                </a:solidFill>
                <a:latin typeface="Franklin Gothic Book" panose="020B0503020102020204" pitchFamily="34" charset="0"/>
                <a:ea typeface="Assistant"/>
                <a:cs typeface="Assistant"/>
                <a:sym typeface="Assistant"/>
              </a:rPr>
              <a:t>PLUS, A GLOBAL NETWORK OF OVER 200K GRADUATES</a:t>
            </a:r>
          </a:p>
          <a:p>
            <a:pPr>
              <a:lnSpc>
                <a:spcPct val="140000"/>
              </a:lnSpc>
              <a:spcBef>
                <a:spcPts val="1100"/>
              </a:spcBef>
            </a:pPr>
            <a:endParaRPr lang="en-US" sz="900" dirty="0">
              <a:solidFill>
                <a:srgbClr val="002B4F"/>
              </a:solidFill>
              <a:latin typeface="Assistant"/>
              <a:ea typeface="Assistant"/>
              <a:cs typeface="Assistant"/>
              <a:sym typeface="Assistant"/>
            </a:endParaRPr>
          </a:p>
          <a:p>
            <a:pPr>
              <a:lnSpc>
                <a:spcPct val="140000"/>
              </a:lnSpc>
            </a:pPr>
            <a:endParaRPr lang="en-US" sz="900" dirty="0">
              <a:solidFill>
                <a:srgbClr val="002B4F"/>
              </a:solidFill>
              <a:latin typeface="Assistant"/>
              <a:ea typeface="Assistant"/>
              <a:cs typeface="Assistant"/>
              <a:sym typeface="Assistant"/>
            </a:endParaRPr>
          </a:p>
        </p:txBody>
      </p:sp>
      <p:sp>
        <p:nvSpPr>
          <p:cNvPr id="2" name="TextBox 1">
            <a:extLst>
              <a:ext uri="{FF2B5EF4-FFF2-40B4-BE49-F238E27FC236}">
                <a16:creationId xmlns:a16="http://schemas.microsoft.com/office/drawing/2014/main" id="{54210F72-2D49-4E45-9AC6-BB1BEA6EAFA0}"/>
              </a:ext>
            </a:extLst>
          </p:cNvPr>
          <p:cNvSpPr txBox="1"/>
          <p:nvPr/>
        </p:nvSpPr>
        <p:spPr>
          <a:xfrm>
            <a:off x="4580794" y="2094543"/>
            <a:ext cx="456320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Franklin Gothic Demi Cond"/>
              </a:rPr>
              <a:t>TO CHANGE LIVES</a:t>
            </a:r>
            <a:br>
              <a:rPr lang="en-US" sz="3600" b="1" dirty="0">
                <a:solidFill>
                  <a:schemeClr val="bg1"/>
                </a:solidFill>
                <a:latin typeface="Franklin Gothic Demi Cond"/>
              </a:rPr>
            </a:br>
            <a:r>
              <a:rPr lang="en-US" sz="3600" b="1" dirty="0">
                <a:solidFill>
                  <a:schemeClr val="bg1"/>
                </a:solidFill>
                <a:latin typeface="Franklin Gothic Demi Cond"/>
              </a:rPr>
              <a:t>FOR THE</a:t>
            </a:r>
            <a:r>
              <a:rPr lang="en-US" sz="3600" dirty="0">
                <a:solidFill>
                  <a:schemeClr val="bg1"/>
                </a:solidFill>
                <a:latin typeface="Franklin Gothic Demi Cond"/>
              </a:rPr>
              <a:t>​ </a:t>
            </a:r>
            <a:r>
              <a:rPr lang="en-US" sz="3600" b="1" dirty="0">
                <a:solidFill>
                  <a:schemeClr val="bg1"/>
                </a:solidFill>
                <a:latin typeface="Franklin Gothic Demi Cond"/>
              </a:rPr>
              <a:t>BETTER, </a:t>
            </a:r>
            <a:br>
              <a:rPr lang="en-US" sz="3600" b="1" dirty="0">
                <a:solidFill>
                  <a:schemeClr val="bg1"/>
                </a:solidFill>
                <a:latin typeface="Franklin Gothic Demi Cond"/>
              </a:rPr>
            </a:br>
            <a:r>
              <a:rPr lang="en-US" sz="3600" b="1" dirty="0">
                <a:solidFill>
                  <a:schemeClr val="bg1"/>
                </a:solidFill>
                <a:latin typeface="Franklin Gothic Demi Cond"/>
              </a:rPr>
              <a:t>BY CREATING </a:t>
            </a:r>
            <a:r>
              <a:rPr lang="en-US" sz="3600" dirty="0">
                <a:solidFill>
                  <a:schemeClr val="bg1"/>
                </a:solidFill>
                <a:latin typeface="Franklin Gothic Demi Cond"/>
              </a:rPr>
              <a:t>​</a:t>
            </a:r>
            <a:endParaRPr lang="en-US" dirty="0">
              <a:solidFill>
                <a:schemeClr val="bg1"/>
              </a:solidFill>
            </a:endParaRPr>
          </a:p>
          <a:p>
            <a:pPr algn="ctr"/>
            <a:r>
              <a:rPr lang="en-US" sz="3600" b="1" dirty="0">
                <a:solidFill>
                  <a:schemeClr val="bg1"/>
                </a:solidFill>
                <a:latin typeface="Franklin Gothic Demi Cond"/>
              </a:rPr>
              <a:t>PATHWAYS TO OPPORTUNITY</a:t>
            </a:r>
            <a:r>
              <a:rPr lang="en-US" sz="3600" dirty="0">
                <a:solidFill>
                  <a:schemeClr val="bg1"/>
                </a:solidFill>
                <a:latin typeface="Franklin Gothic Demi Cond"/>
              </a:rPr>
              <a:t>.​</a:t>
            </a:r>
          </a:p>
        </p:txBody>
      </p:sp>
      <p:sp>
        <p:nvSpPr>
          <p:cNvPr id="15" name="Google Shape;106;p13">
            <a:extLst>
              <a:ext uri="{FF2B5EF4-FFF2-40B4-BE49-F238E27FC236}">
                <a16:creationId xmlns:a16="http://schemas.microsoft.com/office/drawing/2014/main" id="{655C95ED-B49E-FD4D-843D-6ACE6055C954}"/>
              </a:ext>
            </a:extLst>
          </p:cNvPr>
          <p:cNvSpPr txBox="1"/>
          <p:nvPr/>
        </p:nvSpPr>
        <p:spPr>
          <a:xfrm>
            <a:off x="4580794" y="1563190"/>
            <a:ext cx="4563206" cy="225900"/>
          </a:xfrm>
          <a:prstGeom prst="rect">
            <a:avLst/>
          </a:prstGeom>
          <a:noFill/>
          <a:ln>
            <a:noFill/>
          </a:ln>
        </p:spPr>
        <p:txBody>
          <a:bodyPr spcFirstLastPara="1" wrap="square" lIns="91425" tIns="91425" rIns="91425" bIns="91425" anchor="t" anchorCtr="0">
            <a:noAutofit/>
          </a:bodyPr>
          <a:lstStyle/>
          <a:p>
            <a:pPr algn="ctr">
              <a:lnSpc>
                <a:spcPct val="140000"/>
              </a:lnSpc>
            </a:pPr>
            <a:r>
              <a:rPr lang="en-US" sz="1600" dirty="0">
                <a:solidFill>
                  <a:schemeClr val="bg1"/>
                </a:solidFill>
                <a:latin typeface="Franklin Gothic Medium Cond" panose="020B0606030402020204" pitchFamily="34" charset="0"/>
                <a:ea typeface="Assistant"/>
                <a:cs typeface="Assistant"/>
                <a:sym typeface="Assistant"/>
              </a:rPr>
              <a:t>AT WGU, OUR MISSION IS CLEAR:</a:t>
            </a:r>
            <a:endParaRPr lang="en-US" sz="3200" dirty="0">
              <a:solidFill>
                <a:schemeClr val="bg1"/>
              </a:solidFill>
              <a:latin typeface="Franklin Gothic Medium Cond" panose="020B0606030402020204" pitchFamily="34" charset="0"/>
            </a:endParaRPr>
          </a:p>
        </p:txBody>
      </p:sp>
      <p:sp>
        <p:nvSpPr>
          <p:cNvPr id="16" name="Google Shape;39;p6">
            <a:extLst>
              <a:ext uri="{FF2B5EF4-FFF2-40B4-BE49-F238E27FC236}">
                <a16:creationId xmlns:a16="http://schemas.microsoft.com/office/drawing/2014/main" id="{73D27C5A-4B48-0F48-A1D7-6F90DD8218F4}"/>
              </a:ext>
            </a:extLst>
          </p:cNvPr>
          <p:cNvSpPr txBox="1"/>
          <p:nvPr/>
        </p:nvSpPr>
        <p:spPr>
          <a:xfrm>
            <a:off x="380404" y="4319533"/>
            <a:ext cx="3552000" cy="280200"/>
          </a:xfrm>
          <a:prstGeom prst="rect">
            <a:avLst/>
          </a:prstGeom>
          <a:noFill/>
          <a:ln>
            <a:noFill/>
          </a:ln>
        </p:spPr>
        <p:txBody>
          <a:bodyPr spcFirstLastPara="1" wrap="square" lIns="91425" tIns="91425" rIns="91425" bIns="91425" anchor="t" anchorCtr="0">
            <a:noAutofit/>
          </a:bodyPr>
          <a:lstStyle/>
          <a:p>
            <a:pPr>
              <a:lnSpc>
                <a:spcPct val="140000"/>
              </a:lnSpc>
            </a:pPr>
            <a:r>
              <a:rPr lang="en-US" sz="900" dirty="0">
                <a:solidFill>
                  <a:srgbClr val="4986A0"/>
                </a:solidFill>
                <a:latin typeface="Franklin Gothic Book" panose="020B0503020102020204" pitchFamily="34" charset="0"/>
                <a:ea typeface="Assistant"/>
                <a:cs typeface="Assistant"/>
                <a:sym typeface="Assistant"/>
              </a:rPr>
              <a:t>IN TODAY’S MOST IN-DEMAND FIELDS</a:t>
            </a:r>
            <a:endParaRPr lang="en-US" dirty="0">
              <a:solidFill>
                <a:srgbClr val="4986A0"/>
              </a:solidFill>
              <a:latin typeface="Franklin Gothic Book" panose="020B0503020102020204" pitchFamily="34" charset="0"/>
            </a:endParaRPr>
          </a:p>
        </p:txBody>
      </p:sp>
      <p:sp>
        <p:nvSpPr>
          <p:cNvPr id="17" name="Google Shape;39;p6">
            <a:extLst>
              <a:ext uri="{FF2B5EF4-FFF2-40B4-BE49-F238E27FC236}">
                <a16:creationId xmlns:a16="http://schemas.microsoft.com/office/drawing/2014/main" id="{6756DA29-C2DE-A74E-9D12-57DF87634A29}"/>
              </a:ext>
            </a:extLst>
          </p:cNvPr>
          <p:cNvSpPr txBox="1"/>
          <p:nvPr/>
        </p:nvSpPr>
        <p:spPr>
          <a:xfrm>
            <a:off x="380404" y="2645546"/>
            <a:ext cx="3552000" cy="280200"/>
          </a:xfrm>
          <a:prstGeom prst="rect">
            <a:avLst/>
          </a:prstGeom>
          <a:noFill/>
          <a:ln>
            <a:noFill/>
          </a:ln>
        </p:spPr>
        <p:txBody>
          <a:bodyPr spcFirstLastPara="1" wrap="square" lIns="91425" tIns="91425" rIns="91425" bIns="91425" anchor="t" anchorCtr="0">
            <a:noAutofit/>
          </a:bodyPr>
          <a:lstStyle/>
          <a:p>
            <a:pPr>
              <a:lnSpc>
                <a:spcPct val="140000"/>
              </a:lnSpc>
            </a:pPr>
            <a:r>
              <a:rPr lang="en-US" sz="900" dirty="0">
                <a:solidFill>
                  <a:srgbClr val="4986A0"/>
                </a:solidFill>
                <a:latin typeface="Franklin Gothic Book" panose="020B0503020102020204" pitchFamily="34" charset="0"/>
                <a:ea typeface="Assistant"/>
                <a:cs typeface="Assistant"/>
                <a:sym typeface="Assistant"/>
              </a:rPr>
              <a:t>COMPETENCY-BASED AND SELF-PACED</a:t>
            </a:r>
            <a:endParaRPr lang="en-US" dirty="0">
              <a:solidFill>
                <a:srgbClr val="4986A0"/>
              </a:solidFill>
              <a:latin typeface="Franklin Gothic Book" panose="020B0503020102020204" pitchFamily="34" charset="0"/>
            </a:endParaRPr>
          </a:p>
        </p:txBody>
      </p:sp>
      <p:sp>
        <p:nvSpPr>
          <p:cNvPr id="18" name="Google Shape;39;p6">
            <a:extLst>
              <a:ext uri="{FF2B5EF4-FFF2-40B4-BE49-F238E27FC236}">
                <a16:creationId xmlns:a16="http://schemas.microsoft.com/office/drawing/2014/main" id="{85719437-8291-8D41-84F8-83E76009A3D3}"/>
              </a:ext>
            </a:extLst>
          </p:cNvPr>
          <p:cNvSpPr txBox="1"/>
          <p:nvPr/>
        </p:nvSpPr>
        <p:spPr>
          <a:xfrm>
            <a:off x="380404" y="2094543"/>
            <a:ext cx="3552000" cy="280200"/>
          </a:xfrm>
          <a:prstGeom prst="rect">
            <a:avLst/>
          </a:prstGeom>
          <a:noFill/>
          <a:ln>
            <a:noFill/>
          </a:ln>
        </p:spPr>
        <p:txBody>
          <a:bodyPr spcFirstLastPara="1" wrap="square" lIns="91425" tIns="91425" rIns="91425" bIns="91425" anchor="t" anchorCtr="0">
            <a:noAutofit/>
          </a:bodyPr>
          <a:lstStyle/>
          <a:p>
            <a:pPr>
              <a:lnSpc>
                <a:spcPct val="140000"/>
              </a:lnSpc>
            </a:pPr>
            <a:r>
              <a:rPr lang="en-US" sz="900" dirty="0">
                <a:solidFill>
                  <a:srgbClr val="4986A0"/>
                </a:solidFill>
                <a:latin typeface="Franklin Gothic Book" panose="020B0503020102020204" pitchFamily="34" charset="0"/>
                <a:ea typeface="Assistant"/>
                <a:cs typeface="Assistant"/>
                <a:sym typeface="Assistant"/>
              </a:rPr>
              <a:t>FOUNDED IN 1997 BY A BIPARTISAN GROUP OF 19 GOVERNORS</a:t>
            </a:r>
            <a:endParaRPr lang="en-US" dirty="0">
              <a:solidFill>
                <a:srgbClr val="4986A0"/>
              </a:solidFill>
              <a:latin typeface="Franklin Gothic Book" panose="020B0503020102020204" pitchFamily="34" charset="0"/>
            </a:endParaRPr>
          </a:p>
        </p:txBody>
      </p:sp>
      <p:sp>
        <p:nvSpPr>
          <p:cNvPr id="19" name="Google Shape;39;p6">
            <a:extLst>
              <a:ext uri="{FF2B5EF4-FFF2-40B4-BE49-F238E27FC236}">
                <a16:creationId xmlns:a16="http://schemas.microsoft.com/office/drawing/2014/main" id="{8DE3791A-538D-D745-ACD5-029D63895D5C}"/>
              </a:ext>
            </a:extLst>
          </p:cNvPr>
          <p:cNvSpPr txBox="1"/>
          <p:nvPr/>
        </p:nvSpPr>
        <p:spPr>
          <a:xfrm>
            <a:off x="380404" y="3178129"/>
            <a:ext cx="3552000" cy="280200"/>
          </a:xfrm>
          <a:prstGeom prst="rect">
            <a:avLst/>
          </a:prstGeom>
          <a:noFill/>
          <a:ln>
            <a:noFill/>
          </a:ln>
        </p:spPr>
        <p:txBody>
          <a:bodyPr spcFirstLastPara="1" wrap="square" lIns="91425" tIns="91425" rIns="91425" bIns="91425" anchor="t" anchorCtr="0">
            <a:noAutofit/>
          </a:bodyPr>
          <a:lstStyle/>
          <a:p>
            <a:pPr>
              <a:lnSpc>
                <a:spcPct val="140000"/>
              </a:lnSpc>
            </a:pPr>
            <a:r>
              <a:rPr lang="en-US" sz="900" dirty="0">
                <a:solidFill>
                  <a:srgbClr val="4986A0"/>
                </a:solidFill>
                <a:latin typeface="Franklin Gothic Book" panose="020B0503020102020204" pitchFamily="34" charset="0"/>
                <a:ea typeface="Assistant"/>
                <a:cs typeface="Assistant"/>
                <a:sym typeface="Assistant"/>
              </a:rPr>
              <a:t>HIGH QUALITY, INNOVATIVE, AND OUTCOMES-ORIENTED</a:t>
            </a:r>
            <a:endParaRPr lang="en-US" dirty="0">
              <a:solidFill>
                <a:srgbClr val="4986A0"/>
              </a:solidFill>
              <a:latin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D9DD8C-364C-4040-8421-B37C3E1FA678}"/>
              </a:ext>
            </a:extLst>
          </p:cNvPr>
          <p:cNvSpPr/>
          <p:nvPr/>
        </p:nvSpPr>
        <p:spPr>
          <a:xfrm>
            <a:off x="0" y="1771010"/>
            <a:ext cx="9144000" cy="2549206"/>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 </a:t>
            </a:r>
          </a:p>
        </p:txBody>
      </p:sp>
      <p:sp>
        <p:nvSpPr>
          <p:cNvPr id="6" name="Rectangle 5">
            <a:extLst>
              <a:ext uri="{FF2B5EF4-FFF2-40B4-BE49-F238E27FC236}">
                <a16:creationId xmlns:a16="http://schemas.microsoft.com/office/drawing/2014/main" id="{ABFDC9A2-908E-EB45-8AD4-7B86DD309CD2}"/>
              </a:ext>
            </a:extLst>
          </p:cNvPr>
          <p:cNvSpPr/>
          <p:nvPr/>
        </p:nvSpPr>
        <p:spPr>
          <a:xfrm>
            <a:off x="7456361" y="2054342"/>
            <a:ext cx="1212251" cy="692497"/>
          </a:xfrm>
          <a:prstGeom prst="rect">
            <a:avLst/>
          </a:prstGeom>
        </p:spPr>
        <p:txBody>
          <a:bodyPr wrap="square">
            <a:spAutoFit/>
          </a:bodyPr>
          <a:lstStyle/>
          <a:p>
            <a:pPr algn="ctr"/>
            <a:r>
              <a:rPr lang="en-US" sz="2100" b="1" spc="170" dirty="0">
                <a:solidFill>
                  <a:srgbClr val="003057"/>
                </a:solidFill>
                <a:latin typeface="Franklin Gothic Demi Cond" panose="020B0603020102020204" pitchFamily="34" charset="0"/>
                <a:cs typeface="Arial" panose="020B0604020202020204" pitchFamily="34" charset="0"/>
              </a:rPr>
              <a:t>130K+</a:t>
            </a:r>
          </a:p>
          <a:p>
            <a:pPr algn="ctr"/>
            <a:r>
              <a:rPr lang="en-US" sz="900" dirty="0">
                <a:solidFill>
                  <a:srgbClr val="4986A0"/>
                </a:solidFill>
                <a:latin typeface="Franklin Gothic Book" panose="020B0503020102020204" pitchFamily="34" charset="0"/>
                <a:cs typeface="Arial" panose="020B0604020202020204" pitchFamily="34" charset="0"/>
              </a:rPr>
              <a:t>Current WGU Students Enrolled</a:t>
            </a:r>
          </a:p>
        </p:txBody>
      </p:sp>
      <p:sp>
        <p:nvSpPr>
          <p:cNvPr id="7" name="Rectangle 6">
            <a:extLst>
              <a:ext uri="{FF2B5EF4-FFF2-40B4-BE49-F238E27FC236}">
                <a16:creationId xmlns:a16="http://schemas.microsoft.com/office/drawing/2014/main" id="{5318A65C-B85E-9847-A5F7-185BDA8A5A45}"/>
              </a:ext>
            </a:extLst>
          </p:cNvPr>
          <p:cNvSpPr/>
          <p:nvPr/>
        </p:nvSpPr>
        <p:spPr>
          <a:xfrm>
            <a:off x="7456361" y="2771778"/>
            <a:ext cx="1212251" cy="553998"/>
          </a:xfrm>
          <a:prstGeom prst="rect">
            <a:avLst/>
          </a:prstGeom>
        </p:spPr>
        <p:txBody>
          <a:bodyPr wrap="square">
            <a:spAutoFit/>
          </a:bodyPr>
          <a:lstStyle/>
          <a:p>
            <a:pPr algn="ctr"/>
            <a:r>
              <a:rPr lang="en-US" sz="2100" b="1" spc="170" dirty="0">
                <a:solidFill>
                  <a:srgbClr val="003057"/>
                </a:solidFill>
                <a:latin typeface="Franklin Gothic Demi Cond" panose="020B0603020102020204" pitchFamily="34" charset="0"/>
                <a:cs typeface="Arial" panose="020B0604020202020204" pitchFamily="34" charset="0"/>
              </a:rPr>
              <a:t>250K+</a:t>
            </a:r>
          </a:p>
          <a:p>
            <a:pPr algn="ctr"/>
            <a:r>
              <a:rPr lang="en-US" sz="900" dirty="0">
                <a:solidFill>
                  <a:srgbClr val="4986A0"/>
                </a:solidFill>
                <a:latin typeface="Franklin Gothic Book" panose="020B0503020102020204" pitchFamily="34" charset="0"/>
                <a:cs typeface="Arial" panose="020B0604020202020204" pitchFamily="34" charset="0"/>
              </a:rPr>
              <a:t>Current WGU Alumni</a:t>
            </a:r>
          </a:p>
        </p:txBody>
      </p:sp>
      <p:sp>
        <p:nvSpPr>
          <p:cNvPr id="10" name="Rectangle 9">
            <a:extLst>
              <a:ext uri="{FF2B5EF4-FFF2-40B4-BE49-F238E27FC236}">
                <a16:creationId xmlns:a16="http://schemas.microsoft.com/office/drawing/2014/main" id="{40E8A06E-5F8B-FF48-9A17-E3CA89101115}"/>
              </a:ext>
            </a:extLst>
          </p:cNvPr>
          <p:cNvSpPr/>
          <p:nvPr/>
        </p:nvSpPr>
        <p:spPr>
          <a:xfrm>
            <a:off x="197095" y="2771779"/>
            <a:ext cx="1909484" cy="692497"/>
          </a:xfrm>
          <a:prstGeom prst="rect">
            <a:avLst/>
          </a:prstGeom>
        </p:spPr>
        <p:txBody>
          <a:bodyPr wrap="square">
            <a:spAutoFit/>
          </a:bodyPr>
          <a:lstStyle/>
          <a:p>
            <a:pPr algn="ctr"/>
            <a:r>
              <a:rPr lang="en-US" sz="900" dirty="0">
                <a:solidFill>
                  <a:srgbClr val="003057"/>
                </a:solidFill>
                <a:latin typeface="Franklin Gothic Book" panose="020B0503020102020204" pitchFamily="34" charset="0"/>
                <a:cs typeface="Arial" panose="020B0604020202020204" pitchFamily="34" charset="0"/>
              </a:rPr>
              <a:t>Students Located in All</a:t>
            </a:r>
          </a:p>
          <a:p>
            <a:pPr algn="ctr"/>
            <a:r>
              <a:rPr lang="en-US" sz="2100" b="1" spc="225" dirty="0">
                <a:solidFill>
                  <a:srgbClr val="003057"/>
                </a:solidFill>
                <a:latin typeface="Franklin Gothic Demi Cond" panose="020B0603020102020204" pitchFamily="34" charset="0"/>
                <a:cs typeface="Arial" panose="020B0604020202020204" pitchFamily="34" charset="0"/>
              </a:rPr>
              <a:t>50 STATES</a:t>
            </a:r>
          </a:p>
          <a:p>
            <a:pPr algn="ctr"/>
            <a:endParaRPr lang="en-US" sz="900" dirty="0">
              <a:solidFill>
                <a:srgbClr val="003057"/>
              </a:solidFill>
              <a:latin typeface="Arial" panose="020B0604020202020204" pitchFamily="34" charset="0"/>
              <a:cs typeface="Arial" panose="020B0604020202020204" pitchFamily="34" charset="0"/>
            </a:endParaRPr>
          </a:p>
        </p:txBody>
      </p:sp>
      <p:sp>
        <p:nvSpPr>
          <p:cNvPr id="17" name="Google Shape;325;p30">
            <a:extLst>
              <a:ext uri="{FF2B5EF4-FFF2-40B4-BE49-F238E27FC236}">
                <a16:creationId xmlns:a16="http://schemas.microsoft.com/office/drawing/2014/main" id="{76614AFA-B948-4147-A13B-731F2A78222D}"/>
              </a:ext>
            </a:extLst>
          </p:cNvPr>
          <p:cNvSpPr txBox="1">
            <a:spLocks/>
          </p:cNvSpPr>
          <p:nvPr/>
        </p:nvSpPr>
        <p:spPr>
          <a:xfrm>
            <a:off x="77047" y="841118"/>
            <a:ext cx="8410397" cy="89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002B4F"/>
                </a:solidFill>
                <a:latin typeface="Franklin Gothic Demi Cond" panose="020B0603020102020204" pitchFamily="34" charset="0"/>
              </a:rPr>
              <a:t>WGU IS TRANSFORMING EDUCATION AT SCALE </a:t>
            </a:r>
          </a:p>
          <a:p>
            <a:r>
              <a:rPr lang="en-US" sz="2000" b="1" dirty="0">
                <a:solidFill>
                  <a:srgbClr val="002B4F"/>
                </a:solidFill>
                <a:latin typeface="Franklin Gothic Demi Cond" panose="020B0603020102020204" pitchFamily="34" charset="0"/>
              </a:rPr>
              <a:t>SO THAT ANYONE CAN CHANGE THEIR LIFE</a:t>
            </a:r>
          </a:p>
        </p:txBody>
      </p:sp>
      <p:sp>
        <p:nvSpPr>
          <p:cNvPr id="18" name="Rectangle 17">
            <a:extLst>
              <a:ext uri="{FF2B5EF4-FFF2-40B4-BE49-F238E27FC236}">
                <a16:creationId xmlns:a16="http://schemas.microsoft.com/office/drawing/2014/main" id="{58E2E1A3-2C69-9744-AC42-1622D8904344}"/>
              </a:ext>
            </a:extLst>
          </p:cNvPr>
          <p:cNvSpPr/>
          <p:nvPr/>
        </p:nvSpPr>
        <p:spPr>
          <a:xfrm>
            <a:off x="7456361" y="3424693"/>
            <a:ext cx="1212251" cy="553998"/>
          </a:xfrm>
          <a:prstGeom prst="rect">
            <a:avLst/>
          </a:prstGeom>
        </p:spPr>
        <p:txBody>
          <a:bodyPr wrap="square">
            <a:spAutoFit/>
          </a:bodyPr>
          <a:lstStyle/>
          <a:p>
            <a:pPr algn="ctr"/>
            <a:r>
              <a:rPr lang="en-US" sz="2100" b="1" spc="170" dirty="0">
                <a:solidFill>
                  <a:srgbClr val="003057"/>
                </a:solidFill>
                <a:latin typeface="Franklin Gothic Demi Cond" panose="020B0603020102020204" pitchFamily="34" charset="0"/>
                <a:cs typeface="Arial" panose="020B0604020202020204" pitchFamily="34" charset="0"/>
              </a:rPr>
              <a:t>50K+</a:t>
            </a:r>
          </a:p>
          <a:p>
            <a:pPr algn="ctr"/>
            <a:r>
              <a:rPr lang="en-US" sz="900" dirty="0">
                <a:solidFill>
                  <a:srgbClr val="4986A0"/>
                </a:solidFill>
                <a:latin typeface="Franklin Gothic Book" panose="020B0503020102020204" pitchFamily="34" charset="0"/>
                <a:cs typeface="Arial" panose="020B0604020202020204" pitchFamily="34" charset="0"/>
              </a:rPr>
              <a:t>Graduates in 2020</a:t>
            </a:r>
          </a:p>
        </p:txBody>
      </p:sp>
      <p:sp>
        <p:nvSpPr>
          <p:cNvPr id="20" name="Google Shape;359;p31">
            <a:extLst>
              <a:ext uri="{FF2B5EF4-FFF2-40B4-BE49-F238E27FC236}">
                <a16:creationId xmlns:a16="http://schemas.microsoft.com/office/drawing/2014/main" id="{56441A99-B84B-5742-B6E9-E755D087C627}"/>
              </a:ext>
            </a:extLst>
          </p:cNvPr>
          <p:cNvSpPr txBox="1"/>
          <p:nvPr/>
        </p:nvSpPr>
        <p:spPr>
          <a:xfrm>
            <a:off x="7456360" y="3930890"/>
            <a:ext cx="1786800" cy="186300"/>
          </a:xfrm>
          <a:prstGeom prst="rect">
            <a:avLst/>
          </a:prstGeom>
          <a:noFill/>
          <a:ln>
            <a:noFill/>
          </a:ln>
        </p:spPr>
        <p:txBody>
          <a:bodyPr spcFirstLastPara="1" wrap="square" lIns="91425" tIns="91425" rIns="91425" bIns="91425" anchor="t" anchorCtr="0">
            <a:noAutofit/>
          </a:bodyPr>
          <a:lstStyle/>
          <a:p>
            <a:r>
              <a:rPr lang="en-US" sz="600" dirty="0">
                <a:solidFill>
                  <a:srgbClr val="666666"/>
                </a:solidFill>
                <a:latin typeface="Franklin Gothic Book" panose="020B0503020102020204" pitchFamily="34" charset="0"/>
                <a:ea typeface="Assistant"/>
                <a:cs typeface="Assistant"/>
                <a:sym typeface="Assistant"/>
              </a:rPr>
              <a:t>JANUARY 2021 WGU DATA</a:t>
            </a:r>
          </a:p>
        </p:txBody>
      </p:sp>
      <p:pic>
        <p:nvPicPr>
          <p:cNvPr id="22" name="Google Shape;187;p18">
            <a:extLst>
              <a:ext uri="{FF2B5EF4-FFF2-40B4-BE49-F238E27FC236}">
                <a16:creationId xmlns:a16="http://schemas.microsoft.com/office/drawing/2014/main" id="{96D009CF-1069-D14A-BF74-777A80C835D8}"/>
              </a:ext>
            </a:extLst>
          </p:cNvPr>
          <p:cNvPicPr preferRelativeResize="0"/>
          <p:nvPr/>
        </p:nvPicPr>
        <p:blipFill rotWithShape="1">
          <a:blip r:embed="rId2">
            <a:alphaModFix/>
          </a:blip>
          <a:srcRect t="7813" b="7813"/>
          <a:stretch/>
        </p:blipFill>
        <p:spPr>
          <a:xfrm>
            <a:off x="2168490" y="1771010"/>
            <a:ext cx="4807021" cy="2549206"/>
          </a:xfrm>
          <a:prstGeom prst="rect">
            <a:avLst/>
          </a:prstGeom>
          <a:noFill/>
          <a:ln>
            <a:noFill/>
          </a:ln>
        </p:spPr>
      </p:pic>
      <p:pic>
        <p:nvPicPr>
          <p:cNvPr id="15" name="Picture 14" descr="Logo&#10;&#10;Description automatically generated with medium confidence">
            <a:extLst>
              <a:ext uri="{FF2B5EF4-FFF2-40B4-BE49-F238E27FC236}">
                <a16:creationId xmlns:a16="http://schemas.microsoft.com/office/drawing/2014/main" id="{D1D923EE-0EB4-0548-BFA9-FDB31E1C621F}"/>
              </a:ext>
            </a:extLst>
          </p:cNvPr>
          <p:cNvPicPr>
            <a:picLocks noChangeAspect="1"/>
          </p:cNvPicPr>
          <p:nvPr/>
        </p:nvPicPr>
        <p:blipFill rotWithShape="1">
          <a:blip r:embed="rId3"/>
          <a:srcRect r="18486"/>
          <a:stretch/>
        </p:blipFill>
        <p:spPr>
          <a:xfrm>
            <a:off x="5020317" y="5262218"/>
            <a:ext cx="2795115" cy="497205"/>
          </a:xfrm>
          <a:prstGeom prst="rect">
            <a:avLst/>
          </a:prstGeom>
        </p:spPr>
      </p:pic>
      <p:pic>
        <p:nvPicPr>
          <p:cNvPr id="16" name="Picture 15">
            <a:extLst>
              <a:ext uri="{FF2B5EF4-FFF2-40B4-BE49-F238E27FC236}">
                <a16:creationId xmlns:a16="http://schemas.microsoft.com/office/drawing/2014/main" id="{B4B51E8E-4C7A-8D40-AB4B-422841257572}"/>
              </a:ext>
            </a:extLst>
          </p:cNvPr>
          <p:cNvPicPr>
            <a:picLocks noChangeAspect="1"/>
          </p:cNvPicPr>
          <p:nvPr/>
        </p:nvPicPr>
        <p:blipFill>
          <a:blip r:embed="rId4"/>
          <a:stretch>
            <a:fillRect/>
          </a:stretch>
        </p:blipFill>
        <p:spPr>
          <a:xfrm>
            <a:off x="5014668" y="4816099"/>
            <a:ext cx="3429000" cy="491490"/>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5C24D739-F364-5E4E-9EAB-DDDA6AFECC29}"/>
              </a:ext>
            </a:extLst>
          </p:cNvPr>
          <p:cNvPicPr>
            <a:picLocks noChangeAspect="1"/>
          </p:cNvPicPr>
          <p:nvPr/>
        </p:nvPicPr>
        <p:blipFill>
          <a:blip r:embed="rId5"/>
          <a:stretch>
            <a:fillRect/>
          </a:stretch>
        </p:blipFill>
        <p:spPr>
          <a:xfrm>
            <a:off x="312547" y="5229101"/>
            <a:ext cx="4419600" cy="640842"/>
          </a:xfrm>
          <a:prstGeom prst="rect">
            <a:avLst/>
          </a:prstGeom>
        </p:spPr>
      </p:pic>
      <p:pic>
        <p:nvPicPr>
          <p:cNvPr id="23" name="Picture 22" descr="A picture containing company name&#10;&#10;Description automatically generated">
            <a:extLst>
              <a:ext uri="{FF2B5EF4-FFF2-40B4-BE49-F238E27FC236}">
                <a16:creationId xmlns:a16="http://schemas.microsoft.com/office/drawing/2014/main" id="{A4AB1295-35CD-BC4E-AD68-C9F47C471D0D}"/>
              </a:ext>
            </a:extLst>
          </p:cNvPr>
          <p:cNvPicPr>
            <a:picLocks noChangeAspect="1"/>
          </p:cNvPicPr>
          <p:nvPr/>
        </p:nvPicPr>
        <p:blipFill>
          <a:blip r:embed="rId6"/>
          <a:stretch>
            <a:fillRect/>
          </a:stretch>
        </p:blipFill>
        <p:spPr>
          <a:xfrm>
            <a:off x="330844" y="4816100"/>
            <a:ext cx="3429000" cy="497205"/>
          </a:xfrm>
          <a:prstGeom prst="rect">
            <a:avLst/>
          </a:prstGeom>
        </p:spPr>
      </p:pic>
      <p:sp>
        <p:nvSpPr>
          <p:cNvPr id="24" name="Rectangle 23">
            <a:extLst>
              <a:ext uri="{FF2B5EF4-FFF2-40B4-BE49-F238E27FC236}">
                <a16:creationId xmlns:a16="http://schemas.microsoft.com/office/drawing/2014/main" id="{2B32E96C-49B1-D94F-B094-4C5E87A0A942}"/>
              </a:ext>
            </a:extLst>
          </p:cNvPr>
          <p:cNvSpPr/>
          <p:nvPr/>
        </p:nvSpPr>
        <p:spPr>
          <a:xfrm>
            <a:off x="-109234" y="4477545"/>
            <a:ext cx="2181112" cy="338554"/>
          </a:xfrm>
          <a:prstGeom prst="rect">
            <a:avLst/>
          </a:prstGeom>
        </p:spPr>
        <p:txBody>
          <a:bodyPr wrap="square">
            <a:spAutoFit/>
          </a:bodyPr>
          <a:lstStyle/>
          <a:p>
            <a:pPr algn="ctr"/>
            <a:r>
              <a:rPr lang="en-US" sz="1600" b="1" spc="225" dirty="0">
                <a:solidFill>
                  <a:srgbClr val="4986A0"/>
                </a:solidFill>
                <a:latin typeface="Franklin Gothic Demi Cond" panose="020B0603020102020204" pitchFamily="34" charset="0"/>
                <a:cs typeface="Arial" panose="020B0604020202020204" pitchFamily="34" charset="0"/>
              </a:rPr>
              <a:t>COLLEGES</a:t>
            </a:r>
            <a:endParaRPr lang="en-US" sz="700" b="1" spc="225" dirty="0">
              <a:solidFill>
                <a:srgbClr val="4986A0"/>
              </a:solidFill>
              <a:latin typeface="Franklin Gothic Demi Cond" panose="020B0603020102020204" pitchFamily="34" charset="0"/>
              <a:cs typeface="Arial" panose="020B0604020202020204" pitchFamily="34" charset="0"/>
            </a:endParaRPr>
          </a:p>
        </p:txBody>
      </p:sp>
    </p:spTree>
    <p:extLst>
      <p:ext uri="{BB962C8B-B14F-4D97-AF65-F5344CB8AC3E}">
        <p14:creationId xmlns:p14="http://schemas.microsoft.com/office/powerpoint/2010/main" val="125582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79" name="Google Shape;179;p17"/>
          <p:cNvSpPr txBox="1"/>
          <p:nvPr/>
        </p:nvSpPr>
        <p:spPr>
          <a:xfrm>
            <a:off x="278350" y="914583"/>
            <a:ext cx="8481600" cy="1139100"/>
          </a:xfrm>
          <a:prstGeom prst="rect">
            <a:avLst/>
          </a:prstGeom>
          <a:noFill/>
          <a:ln>
            <a:noFill/>
          </a:ln>
        </p:spPr>
        <p:txBody>
          <a:bodyPr spcFirstLastPara="1" wrap="square" lIns="91425" tIns="91425" rIns="91425" bIns="91425" anchor="ctr" anchorCtr="0">
            <a:noAutofit/>
          </a:bodyPr>
          <a:lstStyle/>
          <a:p>
            <a:r>
              <a:rPr lang="en-US" sz="4000" b="1" dirty="0">
                <a:solidFill>
                  <a:srgbClr val="4986A0"/>
                </a:solidFill>
                <a:latin typeface="Franklin Gothic Demi Cond" panose="020B0603020102020204" pitchFamily="34" charset="0"/>
                <a:ea typeface="Oswald"/>
                <a:cs typeface="Oswald"/>
                <a:sym typeface="Oswald"/>
              </a:rPr>
              <a:t>WE SERVE NONTRADITIONAL STUDENTS</a:t>
            </a:r>
          </a:p>
        </p:txBody>
      </p:sp>
      <p:sp>
        <p:nvSpPr>
          <p:cNvPr id="181" name="Google Shape;181;p17"/>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16</a:t>
            </a:fld>
            <a:endParaRPr sz="1000" dirty="0">
              <a:solidFill>
                <a:srgbClr val="B7B7B7"/>
              </a:solidFill>
              <a:latin typeface="Assistant"/>
              <a:ea typeface="Assistant"/>
              <a:cs typeface="Assistant"/>
              <a:sym typeface="Assistant"/>
            </a:endParaRPr>
          </a:p>
        </p:txBody>
      </p:sp>
      <p:pic>
        <p:nvPicPr>
          <p:cNvPr id="5" name="Picture 4">
            <a:extLst>
              <a:ext uri="{FF2B5EF4-FFF2-40B4-BE49-F238E27FC236}">
                <a16:creationId xmlns:a16="http://schemas.microsoft.com/office/drawing/2014/main" id="{E1499E03-CADA-4007-9394-B1AB4ED2B7C8}"/>
              </a:ext>
            </a:extLst>
          </p:cNvPr>
          <p:cNvPicPr>
            <a:picLocks noChangeAspect="1"/>
          </p:cNvPicPr>
          <p:nvPr/>
        </p:nvPicPr>
        <p:blipFill>
          <a:blip r:embed="rId3"/>
          <a:stretch>
            <a:fillRect/>
          </a:stretch>
        </p:blipFill>
        <p:spPr>
          <a:xfrm>
            <a:off x="435204" y="1808229"/>
            <a:ext cx="8273592" cy="4044326"/>
          </a:xfrm>
          <a:prstGeom prst="rect">
            <a:avLst/>
          </a:prstGeom>
        </p:spPr>
      </p:pic>
    </p:spTree>
    <p:extLst>
      <p:ext uri="{BB962C8B-B14F-4D97-AF65-F5344CB8AC3E}">
        <p14:creationId xmlns:p14="http://schemas.microsoft.com/office/powerpoint/2010/main" val="278293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79" name="Google Shape;179;p17"/>
          <p:cNvSpPr txBox="1"/>
          <p:nvPr/>
        </p:nvSpPr>
        <p:spPr>
          <a:xfrm>
            <a:off x="278350" y="914583"/>
            <a:ext cx="8481600" cy="1139100"/>
          </a:xfrm>
          <a:prstGeom prst="rect">
            <a:avLst/>
          </a:prstGeom>
          <a:noFill/>
          <a:ln>
            <a:noFill/>
          </a:ln>
        </p:spPr>
        <p:txBody>
          <a:bodyPr spcFirstLastPara="1" wrap="square" lIns="91425" tIns="91425" rIns="91425" bIns="91425" anchor="ctr" anchorCtr="0">
            <a:noAutofit/>
          </a:bodyPr>
          <a:lstStyle/>
          <a:p>
            <a:r>
              <a:rPr lang="en-US" sz="4000" b="1" dirty="0">
                <a:solidFill>
                  <a:srgbClr val="4986A0"/>
                </a:solidFill>
                <a:latin typeface="Franklin Gothic Demi Cond" panose="020B0603020102020204" pitchFamily="34" charset="0"/>
                <a:ea typeface="Oswald"/>
                <a:cs typeface="Oswald"/>
                <a:sym typeface="Oswald"/>
              </a:rPr>
              <a:t>WE SERVE NONTRADITIONAL STUDENTS</a:t>
            </a:r>
          </a:p>
        </p:txBody>
      </p:sp>
      <p:sp>
        <p:nvSpPr>
          <p:cNvPr id="181" name="Google Shape;181;p17"/>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17</a:t>
            </a:fld>
            <a:endParaRPr sz="1000" dirty="0">
              <a:solidFill>
                <a:srgbClr val="B7B7B7"/>
              </a:solidFill>
              <a:latin typeface="Assistant"/>
              <a:ea typeface="Assistant"/>
              <a:cs typeface="Assistant"/>
              <a:sym typeface="Assistant"/>
            </a:endParaRPr>
          </a:p>
        </p:txBody>
      </p:sp>
      <p:pic>
        <p:nvPicPr>
          <p:cNvPr id="3" name="Picture 2">
            <a:extLst>
              <a:ext uri="{FF2B5EF4-FFF2-40B4-BE49-F238E27FC236}">
                <a16:creationId xmlns:a16="http://schemas.microsoft.com/office/drawing/2014/main" id="{E913FEDE-C61C-444E-875B-2FF5F3DA914C}"/>
              </a:ext>
            </a:extLst>
          </p:cNvPr>
          <p:cNvPicPr>
            <a:picLocks noChangeAspect="1"/>
          </p:cNvPicPr>
          <p:nvPr/>
        </p:nvPicPr>
        <p:blipFill>
          <a:blip r:embed="rId3"/>
          <a:stretch>
            <a:fillRect/>
          </a:stretch>
        </p:blipFill>
        <p:spPr>
          <a:xfrm>
            <a:off x="0" y="1914720"/>
            <a:ext cx="9144000" cy="3391630"/>
          </a:xfrm>
          <a:prstGeom prst="rect">
            <a:avLst/>
          </a:prstGeom>
        </p:spPr>
      </p:pic>
    </p:spTree>
    <p:extLst>
      <p:ext uri="{BB962C8B-B14F-4D97-AF65-F5344CB8AC3E}">
        <p14:creationId xmlns:p14="http://schemas.microsoft.com/office/powerpoint/2010/main" val="2730086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5" name="Google Shape;295;p28"/>
          <p:cNvSpPr txBox="1">
            <a:spLocks noGrp="1"/>
          </p:cNvSpPr>
          <p:nvPr>
            <p:ph type="body" idx="1"/>
          </p:nvPr>
        </p:nvSpPr>
        <p:spPr>
          <a:xfrm>
            <a:off x="133759" y="1759879"/>
            <a:ext cx="4808122" cy="2988135"/>
          </a:xfrm>
          <a:prstGeom prst="rect">
            <a:avLst/>
          </a:prstGeom>
        </p:spPr>
        <p:txBody>
          <a:bodyPr spcFirstLastPara="1" vert="horz" wrap="square" lIns="91425" tIns="91425" rIns="91425" bIns="91425" rtlCol="0" anchor="t" anchorCtr="0">
            <a:noAutofit/>
          </a:bodyPr>
          <a:lstStyle/>
          <a:p>
            <a:pPr marL="0" indent="0">
              <a:buNone/>
            </a:pPr>
            <a:r>
              <a:rPr lang="en-US" sz="1600" b="1" dirty="0">
                <a:solidFill>
                  <a:srgbClr val="002B4F"/>
                </a:solidFill>
                <a:latin typeface="Franklin Gothic Demi Cond" panose="020B0603020102020204" pitchFamily="34" charset="0"/>
              </a:rPr>
              <a:t>COMPETENCY-BASED EDUCATION PIONEERS. </a:t>
            </a:r>
          </a:p>
          <a:p>
            <a:pPr marL="0" indent="0">
              <a:buNone/>
            </a:pPr>
            <a:r>
              <a:rPr lang="en-US" sz="1200" dirty="0">
                <a:solidFill>
                  <a:srgbClr val="4986A0"/>
                </a:solidFill>
                <a:latin typeface="Franklin Gothic Book" panose="020B0503020102020204" pitchFamily="34" charset="0"/>
                <a:ea typeface="Assistant ExtraLight"/>
                <a:cs typeface="Assistant ExtraLight"/>
                <a:sym typeface="Assistant ExtraLight"/>
              </a:rPr>
              <a:t>WGU has pioneered the Competency Based Education (CBE) model. Instead of spending a set number of weeks or months in a class, each student finishes their course when they prove they have mastered the material. </a:t>
            </a:r>
          </a:p>
          <a:p>
            <a:pPr marL="0" indent="0">
              <a:buNone/>
            </a:pPr>
            <a:endParaRPr lang="en-US" sz="1300" dirty="0">
              <a:solidFill>
                <a:srgbClr val="002B4F"/>
              </a:solidFill>
            </a:endParaRPr>
          </a:p>
          <a:p>
            <a:pPr marL="0" indent="0">
              <a:buNone/>
            </a:pPr>
            <a:r>
              <a:rPr lang="en-US" sz="1600" b="1" dirty="0">
                <a:solidFill>
                  <a:srgbClr val="002B4F"/>
                </a:solidFill>
                <a:latin typeface="Franklin Gothic Demi Cond" panose="020B0603020102020204" pitchFamily="34" charset="0"/>
              </a:rPr>
              <a:t>A MENTOR FOR EVERY STUDENT</a:t>
            </a:r>
            <a:r>
              <a:rPr lang="en-US" sz="1600" dirty="0">
                <a:solidFill>
                  <a:srgbClr val="002B4F"/>
                </a:solidFill>
              </a:rPr>
              <a:t>.</a:t>
            </a:r>
            <a:r>
              <a:rPr lang="en-US" sz="1300" b="1" dirty="0">
                <a:solidFill>
                  <a:srgbClr val="002B4F"/>
                </a:solidFill>
              </a:rPr>
              <a:t/>
            </a:r>
            <a:br>
              <a:rPr lang="en-US" sz="1300" b="1" dirty="0">
                <a:solidFill>
                  <a:srgbClr val="002B4F"/>
                </a:solidFill>
              </a:rPr>
            </a:br>
            <a:r>
              <a:rPr lang="en-US" sz="1200" dirty="0">
                <a:solidFill>
                  <a:srgbClr val="4986A0"/>
                </a:solidFill>
                <a:latin typeface="Franklin Gothic Book" panose="020B0503020102020204" pitchFamily="34" charset="0"/>
                <a:ea typeface="Assistant ExtraLight"/>
                <a:cs typeface="Assistant ExtraLight"/>
                <a:sym typeface="Assistant ExtraLight"/>
              </a:rPr>
              <a:t>As part of WGU’s community of care, every student has regular check-ins with a mentor, who follows them through their degree-program, helping them persist, address life challenges, and stay motivated.</a:t>
            </a:r>
            <a:endParaRPr lang="en-US" sz="1200" dirty="0">
              <a:solidFill>
                <a:srgbClr val="4986A0"/>
              </a:solidFill>
              <a:latin typeface="Franklin Gothic Book" panose="020B0503020102020204" pitchFamily="34" charset="0"/>
              <a:cs typeface="Assistant ExtraLight"/>
            </a:endParaRPr>
          </a:p>
          <a:p>
            <a:pPr marL="0" indent="0">
              <a:buNone/>
            </a:pPr>
            <a:endParaRPr lang="en-US" sz="1200" dirty="0">
              <a:solidFill>
                <a:srgbClr val="002B4F"/>
              </a:solidFill>
              <a:latin typeface="Assistant ExtraLight"/>
              <a:ea typeface="Assistant ExtraLight"/>
              <a:cs typeface="Assistant ExtraLight"/>
            </a:endParaRPr>
          </a:p>
          <a:p>
            <a:pPr marL="0" indent="0">
              <a:buNone/>
            </a:pPr>
            <a:r>
              <a:rPr lang="en-US" sz="1600" b="1" dirty="0">
                <a:solidFill>
                  <a:srgbClr val="002B4F"/>
                </a:solidFill>
                <a:latin typeface="Franklin Gothic Demi Cond" panose="020B0603020102020204" pitchFamily="34" charset="0"/>
              </a:rPr>
              <a:t>LOW, FLAT-RATE PRICING. </a:t>
            </a:r>
          </a:p>
          <a:p>
            <a:pPr marL="0" indent="0">
              <a:buNone/>
            </a:pPr>
            <a:r>
              <a:rPr lang="en-US" sz="1200" dirty="0">
                <a:solidFill>
                  <a:srgbClr val="4986A0"/>
                </a:solidFill>
                <a:latin typeface="Franklin Gothic Book" panose="020B0503020102020204" pitchFamily="34" charset="0"/>
                <a:ea typeface="Assistant ExtraLight"/>
                <a:cs typeface="Assistant ExtraLight"/>
                <a:sym typeface="Assistant ExtraLight"/>
              </a:rPr>
              <a:t>Our tuition is half the price of the national average, offered in a unique flat-rate tuition structure per six-month term. On average, our tuition is about $8,000 per year, nearly half what our competitors charge.</a:t>
            </a:r>
          </a:p>
          <a:p>
            <a:pPr marL="0" indent="0">
              <a:buNone/>
            </a:pPr>
            <a:endParaRPr lang="en-US" sz="1100" dirty="0">
              <a:solidFill>
                <a:srgbClr val="002B4F"/>
              </a:solidFill>
            </a:endParaRPr>
          </a:p>
          <a:p>
            <a:pPr marL="0" indent="0">
              <a:buClr>
                <a:schemeClr val="dk1"/>
              </a:buClr>
              <a:buSzPts val="1100"/>
              <a:buNone/>
            </a:pPr>
            <a:r>
              <a:rPr lang="en-US" sz="1600" b="1" dirty="0">
                <a:solidFill>
                  <a:srgbClr val="002B4F"/>
                </a:solidFill>
                <a:latin typeface="Franklin Gothic Demi Cond" panose="020B0603020102020204" pitchFamily="34" charset="0"/>
              </a:rPr>
              <a:t>TIME &amp; PLACE AGNOSTIC.</a:t>
            </a:r>
            <a:r>
              <a:rPr lang="en-US" sz="1300" b="1" dirty="0">
                <a:solidFill>
                  <a:srgbClr val="002B4F"/>
                </a:solidFill>
              </a:rPr>
              <a:t/>
            </a:r>
            <a:br>
              <a:rPr lang="en-US" sz="1300" b="1" dirty="0">
                <a:solidFill>
                  <a:srgbClr val="002B4F"/>
                </a:solidFill>
              </a:rPr>
            </a:br>
            <a:r>
              <a:rPr lang="en-US" sz="1200" dirty="0">
                <a:solidFill>
                  <a:srgbClr val="4986A0"/>
                </a:solidFill>
                <a:latin typeface="Franklin Gothic Book" panose="020B0503020102020204" pitchFamily="34" charset="0"/>
                <a:ea typeface="Assistant ExtraLight"/>
                <a:cs typeface="Assistant ExtraLight"/>
                <a:sym typeface="Assistant ExtraLight"/>
              </a:rPr>
              <a:t>WGU frees students to do coursework or take assessments at 11pm, 5am, at a coffee shop, on a break during work, or during kids’ naps. </a:t>
            </a:r>
            <a:endParaRPr lang="en-US" sz="1600" dirty="0">
              <a:solidFill>
                <a:srgbClr val="4986A0"/>
              </a:solidFill>
              <a:latin typeface="Franklin Gothic Book" panose="020B0503020102020204" pitchFamily="34" charset="0"/>
              <a:ea typeface="Assistant ExtraLight"/>
              <a:cs typeface="Assistant ExtraLight"/>
              <a:sym typeface="Assistant ExtraLight"/>
            </a:endParaRPr>
          </a:p>
          <a:p>
            <a:pPr marL="0" indent="0">
              <a:buClr>
                <a:schemeClr val="dk1"/>
              </a:buClr>
              <a:buSzPts val="1100"/>
              <a:buNone/>
            </a:pPr>
            <a:endParaRPr lang="en-US" sz="1700" dirty="0">
              <a:solidFill>
                <a:srgbClr val="002B4F"/>
              </a:solidFill>
            </a:endParaRPr>
          </a:p>
          <a:p>
            <a:pPr marL="0" indent="0">
              <a:buNone/>
            </a:pPr>
            <a:endParaRPr lang="en-US" sz="1200" dirty="0">
              <a:solidFill>
                <a:srgbClr val="002B4F"/>
              </a:solidFill>
              <a:latin typeface="Assistant"/>
              <a:ea typeface="Assistant"/>
              <a:cs typeface="Assistant"/>
              <a:sym typeface="Assistant"/>
            </a:endParaRPr>
          </a:p>
        </p:txBody>
      </p:sp>
      <p:sp>
        <p:nvSpPr>
          <p:cNvPr id="300" name="Google Shape;300;p28"/>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18</a:t>
            </a:fld>
            <a:endParaRPr sz="1000" dirty="0">
              <a:solidFill>
                <a:srgbClr val="B7B7B7"/>
              </a:solidFill>
              <a:latin typeface="Assistant"/>
              <a:ea typeface="Assistant"/>
              <a:cs typeface="Assistant"/>
              <a:sym typeface="Assistant"/>
            </a:endParaRPr>
          </a:p>
        </p:txBody>
      </p:sp>
      <p:sp>
        <p:nvSpPr>
          <p:cNvPr id="302" name="Google Shape;302;p28"/>
          <p:cNvSpPr txBox="1">
            <a:spLocks noGrp="1"/>
          </p:cNvSpPr>
          <p:nvPr>
            <p:ph type="title"/>
          </p:nvPr>
        </p:nvSpPr>
        <p:spPr>
          <a:xfrm>
            <a:off x="121004" y="1120412"/>
            <a:ext cx="6637500" cy="710106"/>
          </a:xfrm>
          <a:prstGeom prst="rect">
            <a:avLst/>
          </a:prstGeom>
        </p:spPr>
        <p:txBody>
          <a:bodyPr spcFirstLastPara="1" vert="horz" wrap="square" lIns="91425" tIns="91425" rIns="91425" bIns="91425" rtlCol="0" anchor="ctr" anchorCtr="0">
            <a:noAutofit/>
          </a:bodyPr>
          <a:lstStyle/>
          <a:p>
            <a:r>
              <a:rPr lang="en-US" sz="3200" b="1" dirty="0">
                <a:solidFill>
                  <a:srgbClr val="4986A0"/>
                </a:solidFill>
                <a:latin typeface="Franklin Gothic Demi Cond" panose="020B0603020102020204" pitchFamily="34" charset="0"/>
              </a:rPr>
              <a:t>PERSONALIZING LEARNING</a:t>
            </a:r>
          </a:p>
          <a:p>
            <a:endParaRPr lang="en-US" sz="1100" dirty="0">
              <a:solidFill>
                <a:srgbClr val="002B4F"/>
              </a:solidFill>
            </a:endParaRPr>
          </a:p>
        </p:txBody>
      </p:sp>
      <p:pic>
        <p:nvPicPr>
          <p:cNvPr id="7" name="Google Shape;55;p8">
            <a:extLst>
              <a:ext uri="{FF2B5EF4-FFF2-40B4-BE49-F238E27FC236}">
                <a16:creationId xmlns:a16="http://schemas.microsoft.com/office/drawing/2014/main" id="{DBDA7C61-9E71-6846-9229-2BF2585E5636}"/>
              </a:ext>
            </a:extLst>
          </p:cNvPr>
          <p:cNvPicPr preferRelativeResize="0"/>
          <p:nvPr/>
        </p:nvPicPr>
        <p:blipFill rotWithShape="1">
          <a:blip r:embed="rId3">
            <a:alphaModFix/>
          </a:blip>
          <a:srcRect l="18690" r="45426"/>
          <a:stretch/>
        </p:blipFill>
        <p:spPr>
          <a:xfrm>
            <a:off x="9283809" y="857250"/>
            <a:ext cx="4000500" cy="5143504"/>
          </a:xfrm>
          <a:prstGeom prst="rect">
            <a:avLst/>
          </a:prstGeom>
          <a:noFill/>
          <a:ln>
            <a:noFill/>
          </a:ln>
        </p:spPr>
      </p:pic>
      <p:sp>
        <p:nvSpPr>
          <p:cNvPr id="2" name="TextBox 1">
            <a:extLst>
              <a:ext uri="{FF2B5EF4-FFF2-40B4-BE49-F238E27FC236}">
                <a16:creationId xmlns:a16="http://schemas.microsoft.com/office/drawing/2014/main" id="{B31AC85E-8960-EA47-A4D4-313B1E588AF7}"/>
              </a:ext>
            </a:extLst>
          </p:cNvPr>
          <p:cNvSpPr txBox="1"/>
          <p:nvPr/>
        </p:nvSpPr>
        <p:spPr>
          <a:xfrm>
            <a:off x="6055447" y="1716708"/>
            <a:ext cx="1824876" cy="923330"/>
          </a:xfrm>
          <a:prstGeom prst="rect">
            <a:avLst/>
          </a:prstGeom>
          <a:noFill/>
        </p:spPr>
        <p:txBody>
          <a:bodyPr wrap="square" rtlCol="0">
            <a:spAutoFit/>
          </a:bodyPr>
          <a:lstStyle/>
          <a:p>
            <a:r>
              <a:rPr lang="en-US" dirty="0">
                <a:solidFill>
                  <a:srgbClr val="FFFF00"/>
                </a:solidFill>
              </a:rPr>
              <a:t>Replace Image with something more relevant</a:t>
            </a:r>
          </a:p>
        </p:txBody>
      </p:sp>
      <p:pic>
        <p:nvPicPr>
          <p:cNvPr id="4" name="Picture 3" descr="A person working on a computer&#10;&#10;Description automatically generated with low confidence">
            <a:extLst>
              <a:ext uri="{FF2B5EF4-FFF2-40B4-BE49-F238E27FC236}">
                <a16:creationId xmlns:a16="http://schemas.microsoft.com/office/drawing/2014/main" id="{9383B6CE-9563-B146-A8DC-44BF58701D79}"/>
              </a:ext>
            </a:extLst>
          </p:cNvPr>
          <p:cNvPicPr>
            <a:picLocks noChangeAspect="1"/>
          </p:cNvPicPr>
          <p:nvPr/>
        </p:nvPicPr>
        <p:blipFill rotWithShape="1">
          <a:blip r:embed="rId4"/>
          <a:srcRect t="3499" b="10529"/>
          <a:stretch/>
        </p:blipFill>
        <p:spPr>
          <a:xfrm>
            <a:off x="5148845" y="829780"/>
            <a:ext cx="4038322" cy="5207763"/>
          </a:xfrm>
          <a:prstGeom prst="rect">
            <a:avLst/>
          </a:prstGeom>
        </p:spPr>
      </p:pic>
      <p:sp>
        <p:nvSpPr>
          <p:cNvPr id="10" name="Google Shape;32;p6">
            <a:extLst>
              <a:ext uri="{FF2B5EF4-FFF2-40B4-BE49-F238E27FC236}">
                <a16:creationId xmlns:a16="http://schemas.microsoft.com/office/drawing/2014/main" id="{51CA069B-8714-0841-B7A6-E6744D8565AB}"/>
              </a:ext>
            </a:extLst>
          </p:cNvPr>
          <p:cNvSpPr/>
          <p:nvPr/>
        </p:nvSpPr>
        <p:spPr>
          <a:xfrm>
            <a:off x="9477530" y="810636"/>
            <a:ext cx="4038322" cy="5236729"/>
          </a:xfrm>
          <a:prstGeom prst="rect">
            <a:avLst/>
          </a:prstGeom>
          <a:solidFill>
            <a:srgbClr val="002B4F">
              <a:alpha val="60000"/>
            </a:srgbClr>
          </a:solidFill>
          <a:ln>
            <a:noFill/>
          </a:ln>
        </p:spPr>
        <p:txBody>
          <a:bodyPr spcFirstLastPara="1" wrap="square" lIns="91425" tIns="91425" rIns="91425" bIns="91425" anchor="ctr" anchorCtr="0">
            <a:noAutofit/>
          </a:bodyPr>
          <a:lstStyle/>
          <a:p>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1" name="Google Shape;341;p31"/>
          <p:cNvPicPr preferRelativeResize="0"/>
          <p:nvPr/>
        </p:nvPicPr>
        <p:blipFill>
          <a:blip r:embed="rId3">
            <a:alphaModFix/>
          </a:blip>
          <a:stretch>
            <a:fillRect/>
          </a:stretch>
        </p:blipFill>
        <p:spPr>
          <a:xfrm>
            <a:off x="9591213" y="-928475"/>
            <a:ext cx="4688744" cy="653350"/>
          </a:xfrm>
          <a:prstGeom prst="rect">
            <a:avLst/>
          </a:prstGeom>
          <a:noFill/>
          <a:ln>
            <a:noFill/>
          </a:ln>
        </p:spPr>
      </p:pic>
      <p:pic>
        <p:nvPicPr>
          <p:cNvPr id="348" name="Google Shape;348;p31"/>
          <p:cNvPicPr preferRelativeResize="0"/>
          <p:nvPr/>
        </p:nvPicPr>
        <p:blipFill>
          <a:blip r:embed="rId4">
            <a:alphaModFix/>
          </a:blip>
          <a:stretch>
            <a:fillRect/>
          </a:stretch>
        </p:blipFill>
        <p:spPr>
          <a:xfrm>
            <a:off x="9631000" y="7416000"/>
            <a:ext cx="1292400" cy="1051725"/>
          </a:xfrm>
          <a:prstGeom prst="rect">
            <a:avLst/>
          </a:prstGeom>
          <a:noFill/>
          <a:ln>
            <a:noFill/>
          </a:ln>
        </p:spPr>
      </p:pic>
      <p:sp>
        <p:nvSpPr>
          <p:cNvPr id="349" name="Google Shape;349;p31"/>
          <p:cNvSpPr/>
          <p:nvPr/>
        </p:nvSpPr>
        <p:spPr>
          <a:xfrm>
            <a:off x="3008003" y="4394617"/>
            <a:ext cx="738600" cy="1024326"/>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83%</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350" name="Google Shape;350;p31"/>
          <p:cNvSpPr/>
          <p:nvPr/>
        </p:nvSpPr>
        <p:spPr>
          <a:xfrm>
            <a:off x="3869603" y="4581369"/>
            <a:ext cx="738600" cy="837575"/>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75%</a:t>
            </a:r>
          </a:p>
          <a:p>
            <a:pPr algn="ctr"/>
            <a:r>
              <a:rPr lang="en-US" dirty="0">
                <a:solidFill>
                  <a:srgbClr val="FFFFFF"/>
                </a:solidFill>
                <a:latin typeface="Franklin Gothic Medium Cond" panose="020B0606030402020204" pitchFamily="34" charset="0"/>
                <a:ea typeface="Oswald"/>
                <a:cs typeface="Oswald"/>
                <a:sym typeface="Oswald"/>
              </a:rPr>
              <a:t>National</a:t>
            </a:r>
          </a:p>
        </p:txBody>
      </p:sp>
      <p:graphicFrame>
        <p:nvGraphicFramePr>
          <p:cNvPr id="351" name="Google Shape;351;p31"/>
          <p:cNvGraphicFramePr/>
          <p:nvPr>
            <p:extLst/>
          </p:nvPr>
        </p:nvGraphicFramePr>
        <p:xfrm>
          <a:off x="2826379" y="5303370"/>
          <a:ext cx="1997725" cy="229975"/>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Satisfied with overall experience</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52" name="Google Shape;352;p31"/>
          <p:cNvSpPr/>
          <p:nvPr/>
        </p:nvSpPr>
        <p:spPr>
          <a:xfrm>
            <a:off x="5025779" y="4213529"/>
            <a:ext cx="738600" cy="1232731"/>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95%</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353" name="Google Shape;353;p31"/>
          <p:cNvSpPr/>
          <p:nvPr/>
        </p:nvSpPr>
        <p:spPr>
          <a:xfrm>
            <a:off x="5887379" y="4394120"/>
            <a:ext cx="738600" cy="1139100"/>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91%</a:t>
            </a:r>
          </a:p>
          <a:p>
            <a:pPr algn="ctr"/>
            <a:r>
              <a:rPr lang="en-US" dirty="0">
                <a:solidFill>
                  <a:srgbClr val="FFFFFF"/>
                </a:solidFill>
                <a:latin typeface="Franklin Gothic Medium Cond" panose="020B0606030402020204" pitchFamily="34" charset="0"/>
                <a:ea typeface="Oswald"/>
                <a:cs typeface="Oswald"/>
                <a:sym typeface="Oswald"/>
              </a:rPr>
              <a:t>National</a:t>
            </a:r>
          </a:p>
        </p:txBody>
      </p:sp>
      <p:graphicFrame>
        <p:nvGraphicFramePr>
          <p:cNvPr id="354" name="Google Shape;354;p31"/>
          <p:cNvGraphicFramePr/>
          <p:nvPr>
            <p:extLst/>
          </p:nvPr>
        </p:nvGraphicFramePr>
        <p:xfrm>
          <a:off x="4844155" y="5303370"/>
          <a:ext cx="1997725" cy="229975"/>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Would choose university again</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55" name="Google Shape;355;p31"/>
          <p:cNvSpPr/>
          <p:nvPr/>
        </p:nvSpPr>
        <p:spPr>
          <a:xfrm>
            <a:off x="7034411" y="4213638"/>
            <a:ext cx="738600" cy="1232731"/>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96%</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356" name="Google Shape;356;p31"/>
          <p:cNvSpPr/>
          <p:nvPr/>
        </p:nvSpPr>
        <p:spPr>
          <a:xfrm>
            <a:off x="7896011" y="4466807"/>
            <a:ext cx="738600" cy="952137"/>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82%</a:t>
            </a:r>
          </a:p>
          <a:p>
            <a:pPr algn="ctr"/>
            <a:r>
              <a:rPr lang="en-US" dirty="0">
                <a:solidFill>
                  <a:srgbClr val="FFFFFF"/>
                </a:solidFill>
                <a:latin typeface="Franklin Gothic Medium Cond" panose="020B0606030402020204" pitchFamily="34" charset="0"/>
                <a:ea typeface="Oswald"/>
                <a:cs typeface="Oswald"/>
                <a:sym typeface="Oswald"/>
              </a:rPr>
              <a:t>National</a:t>
            </a:r>
          </a:p>
        </p:txBody>
      </p:sp>
      <p:graphicFrame>
        <p:nvGraphicFramePr>
          <p:cNvPr id="357" name="Google Shape;357;p31"/>
          <p:cNvGraphicFramePr/>
          <p:nvPr>
            <p:extLst/>
          </p:nvPr>
        </p:nvGraphicFramePr>
        <p:xfrm>
          <a:off x="6852787" y="5303370"/>
          <a:ext cx="1997725" cy="229975"/>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Have recommended university to others</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58" name="Google Shape;358;p31"/>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19</a:t>
            </a:fld>
            <a:endParaRPr sz="1000" dirty="0">
              <a:solidFill>
                <a:srgbClr val="B7B7B7"/>
              </a:solidFill>
              <a:latin typeface="Assistant"/>
              <a:ea typeface="Assistant"/>
              <a:cs typeface="Assistant"/>
              <a:sym typeface="Assistant"/>
            </a:endParaRPr>
          </a:p>
        </p:txBody>
      </p:sp>
      <p:sp>
        <p:nvSpPr>
          <p:cNvPr id="359" name="Google Shape;359;p31"/>
          <p:cNvSpPr txBox="1"/>
          <p:nvPr/>
        </p:nvSpPr>
        <p:spPr>
          <a:xfrm>
            <a:off x="2892019" y="5431276"/>
            <a:ext cx="1786800" cy="186300"/>
          </a:xfrm>
          <a:prstGeom prst="rect">
            <a:avLst/>
          </a:prstGeom>
          <a:noFill/>
          <a:ln>
            <a:noFill/>
          </a:ln>
        </p:spPr>
        <p:txBody>
          <a:bodyPr spcFirstLastPara="1" wrap="square" lIns="91425" tIns="91425" rIns="91425" bIns="91425" anchor="t" anchorCtr="0">
            <a:noAutofit/>
          </a:bodyPr>
          <a:lstStyle/>
          <a:p>
            <a:pPr algn="ctr"/>
            <a:r>
              <a:rPr lang="en-US" sz="600" dirty="0">
                <a:solidFill>
                  <a:srgbClr val="666666"/>
                </a:solidFill>
                <a:latin typeface="Franklin Gothic Book" panose="020B0503020102020204" pitchFamily="34" charset="0"/>
                <a:ea typeface="Assistant"/>
                <a:cs typeface="Assistant"/>
                <a:sym typeface="Assistant"/>
              </a:rPr>
              <a:t>HARRIS POLL OF GRADUATES, 2020</a:t>
            </a:r>
          </a:p>
        </p:txBody>
      </p:sp>
      <p:sp>
        <p:nvSpPr>
          <p:cNvPr id="2" name="Rectangle 1">
            <a:extLst>
              <a:ext uri="{FF2B5EF4-FFF2-40B4-BE49-F238E27FC236}">
                <a16:creationId xmlns:a16="http://schemas.microsoft.com/office/drawing/2014/main" id="{AAE7CE87-3D5A-744B-976F-C939C5EB5C94}"/>
              </a:ext>
            </a:extLst>
          </p:cNvPr>
          <p:cNvSpPr/>
          <p:nvPr/>
        </p:nvSpPr>
        <p:spPr>
          <a:xfrm>
            <a:off x="4797660" y="3760781"/>
            <a:ext cx="2069670" cy="369332"/>
          </a:xfrm>
          <a:prstGeom prst="rect">
            <a:avLst/>
          </a:prstGeom>
        </p:spPr>
        <p:txBody>
          <a:bodyPr wrap="none">
            <a:spAutoFit/>
          </a:bodyPr>
          <a:lstStyle/>
          <a:p>
            <a:pPr algn="ctr"/>
            <a:r>
              <a:rPr lang="en-US" b="1" dirty="0">
                <a:solidFill>
                  <a:srgbClr val="4986A0"/>
                </a:solidFill>
                <a:latin typeface="Franklin Gothic Demi Cond" panose="020B0603020102020204" pitchFamily="34" charset="0"/>
              </a:rPr>
              <a:t>SATISFIED STUDENTS</a:t>
            </a:r>
          </a:p>
        </p:txBody>
      </p:sp>
      <p:sp>
        <p:nvSpPr>
          <p:cNvPr id="23" name="Rectangle 22">
            <a:extLst>
              <a:ext uri="{FF2B5EF4-FFF2-40B4-BE49-F238E27FC236}">
                <a16:creationId xmlns:a16="http://schemas.microsoft.com/office/drawing/2014/main" id="{E840E3A6-BD09-F343-AB00-FA126A834852}"/>
              </a:ext>
            </a:extLst>
          </p:cNvPr>
          <p:cNvSpPr/>
          <p:nvPr/>
        </p:nvSpPr>
        <p:spPr>
          <a:xfrm>
            <a:off x="4054135" y="1445608"/>
            <a:ext cx="3420488" cy="369332"/>
          </a:xfrm>
          <a:prstGeom prst="rect">
            <a:avLst/>
          </a:prstGeom>
        </p:spPr>
        <p:txBody>
          <a:bodyPr wrap="none">
            <a:spAutoFit/>
          </a:bodyPr>
          <a:lstStyle/>
          <a:p>
            <a:pPr algn="ctr"/>
            <a:r>
              <a:rPr lang="en-US" b="1" dirty="0">
                <a:solidFill>
                  <a:srgbClr val="4986A0"/>
                </a:solidFill>
                <a:latin typeface="Franklin Gothic Demi Cond" panose="020B0603020102020204" pitchFamily="34" charset="0"/>
              </a:rPr>
              <a:t>FINANCIAL RETURN FOR GRADUATES</a:t>
            </a:r>
          </a:p>
        </p:txBody>
      </p:sp>
      <p:sp>
        <p:nvSpPr>
          <p:cNvPr id="24" name="Google Shape;349;p31">
            <a:extLst>
              <a:ext uri="{FF2B5EF4-FFF2-40B4-BE49-F238E27FC236}">
                <a16:creationId xmlns:a16="http://schemas.microsoft.com/office/drawing/2014/main" id="{ACB625B7-00FB-F840-9C63-E99AC46271FF}"/>
              </a:ext>
            </a:extLst>
          </p:cNvPr>
          <p:cNvSpPr/>
          <p:nvPr/>
        </p:nvSpPr>
        <p:spPr>
          <a:xfrm>
            <a:off x="2959235" y="1808226"/>
            <a:ext cx="738600" cy="1321638"/>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$21,800</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25" name="Google Shape;350;p31">
            <a:extLst>
              <a:ext uri="{FF2B5EF4-FFF2-40B4-BE49-F238E27FC236}">
                <a16:creationId xmlns:a16="http://schemas.microsoft.com/office/drawing/2014/main" id="{762BC54C-9492-104E-9E7A-939D0AAC1562}"/>
              </a:ext>
            </a:extLst>
          </p:cNvPr>
          <p:cNvSpPr/>
          <p:nvPr/>
        </p:nvSpPr>
        <p:spPr>
          <a:xfrm>
            <a:off x="3820835" y="2463410"/>
            <a:ext cx="738600" cy="753349"/>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$11,500</a:t>
            </a:r>
          </a:p>
          <a:p>
            <a:pPr algn="ctr"/>
            <a:r>
              <a:rPr lang="en-US" dirty="0">
                <a:solidFill>
                  <a:srgbClr val="FFFFFF"/>
                </a:solidFill>
                <a:latin typeface="Franklin Gothic Medium Cond" panose="020B0606030402020204" pitchFamily="34" charset="0"/>
                <a:ea typeface="Oswald"/>
                <a:cs typeface="Oswald"/>
                <a:sym typeface="Oswald"/>
              </a:rPr>
              <a:t>National</a:t>
            </a:r>
          </a:p>
        </p:txBody>
      </p:sp>
      <p:graphicFrame>
        <p:nvGraphicFramePr>
          <p:cNvPr id="26" name="Google Shape;351;p31">
            <a:extLst>
              <a:ext uri="{FF2B5EF4-FFF2-40B4-BE49-F238E27FC236}">
                <a16:creationId xmlns:a16="http://schemas.microsoft.com/office/drawing/2014/main" id="{80D6DFD9-CB41-1E45-AAE9-C46F35F5EF64}"/>
              </a:ext>
            </a:extLst>
          </p:cNvPr>
          <p:cNvGraphicFramePr/>
          <p:nvPr>
            <p:extLst/>
          </p:nvPr>
        </p:nvGraphicFramePr>
        <p:xfrm>
          <a:off x="2777611" y="2986889"/>
          <a:ext cx="1997725" cy="274320"/>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Salary Increase </a:t>
                      </a:r>
                      <a:r>
                        <a:rPr lang="en-US" sz="900" b="1" i="0" dirty="0">
                          <a:solidFill>
                            <a:srgbClr val="002B4F"/>
                          </a:solidFill>
                          <a:latin typeface="Franklin Gothic Demi" panose="020B0603020102020204" pitchFamily="34" charset="0"/>
                          <a:ea typeface="Assistant"/>
                          <a:cs typeface="Assistant"/>
                        </a:rPr>
                        <a:t>within</a:t>
                      </a:r>
                      <a:r>
                        <a:rPr lang="en-US" sz="900" b="1" i="0" dirty="0">
                          <a:solidFill>
                            <a:srgbClr val="002B4F"/>
                          </a:solidFill>
                          <a:latin typeface="Franklin Gothic Demi" panose="020B0603020102020204" pitchFamily="34" charset="0"/>
                          <a:ea typeface="Assistant"/>
                          <a:cs typeface="Assistant"/>
                          <a:sym typeface="Assistant"/>
                        </a:rPr>
                        <a:t> Four Years of Graduation</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27" name="Google Shape;349;p31">
            <a:extLst>
              <a:ext uri="{FF2B5EF4-FFF2-40B4-BE49-F238E27FC236}">
                <a16:creationId xmlns:a16="http://schemas.microsoft.com/office/drawing/2014/main" id="{7A0154E4-66B7-3E45-BB43-4666D0BFD74C}"/>
              </a:ext>
            </a:extLst>
          </p:cNvPr>
          <p:cNvSpPr/>
          <p:nvPr/>
        </p:nvSpPr>
        <p:spPr>
          <a:xfrm>
            <a:off x="4977011" y="2463409"/>
            <a:ext cx="738600" cy="663407"/>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4.1%</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28" name="Google Shape;350;p31">
            <a:extLst>
              <a:ext uri="{FF2B5EF4-FFF2-40B4-BE49-F238E27FC236}">
                <a16:creationId xmlns:a16="http://schemas.microsoft.com/office/drawing/2014/main" id="{FB37F737-F781-D64F-8DF3-BECACED6A655}"/>
              </a:ext>
            </a:extLst>
          </p:cNvPr>
          <p:cNvSpPr/>
          <p:nvPr/>
        </p:nvSpPr>
        <p:spPr>
          <a:xfrm>
            <a:off x="5838611" y="2010902"/>
            <a:ext cx="738600" cy="1202809"/>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9.7%</a:t>
            </a:r>
          </a:p>
          <a:p>
            <a:pPr algn="ctr"/>
            <a:r>
              <a:rPr lang="en-US" dirty="0">
                <a:solidFill>
                  <a:srgbClr val="FFFFFF"/>
                </a:solidFill>
                <a:latin typeface="Franklin Gothic Medium Cond" panose="020B0606030402020204" pitchFamily="34" charset="0"/>
                <a:ea typeface="Oswald"/>
                <a:cs typeface="Oswald"/>
                <a:sym typeface="Oswald"/>
              </a:rPr>
              <a:t>National</a:t>
            </a:r>
          </a:p>
        </p:txBody>
      </p:sp>
      <p:graphicFrame>
        <p:nvGraphicFramePr>
          <p:cNvPr id="29" name="Google Shape;351;p31">
            <a:extLst>
              <a:ext uri="{FF2B5EF4-FFF2-40B4-BE49-F238E27FC236}">
                <a16:creationId xmlns:a16="http://schemas.microsoft.com/office/drawing/2014/main" id="{34E1D927-56AB-2E44-BF6E-9F8A5DC14420}"/>
              </a:ext>
            </a:extLst>
          </p:cNvPr>
          <p:cNvGraphicFramePr/>
          <p:nvPr>
            <p:extLst/>
          </p:nvPr>
        </p:nvGraphicFramePr>
        <p:xfrm>
          <a:off x="4795387" y="2983842"/>
          <a:ext cx="1997725" cy="229975"/>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3 Year Student Loan Default Rate </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3" name="Google Shape;349;p31">
            <a:extLst>
              <a:ext uri="{FF2B5EF4-FFF2-40B4-BE49-F238E27FC236}">
                <a16:creationId xmlns:a16="http://schemas.microsoft.com/office/drawing/2014/main" id="{07A63821-31B4-5345-99EF-C3ED2507BF85}"/>
              </a:ext>
            </a:extLst>
          </p:cNvPr>
          <p:cNvSpPr/>
          <p:nvPr/>
        </p:nvSpPr>
        <p:spPr>
          <a:xfrm>
            <a:off x="7010027" y="2264626"/>
            <a:ext cx="738600" cy="865238"/>
          </a:xfrm>
          <a:prstGeom prst="roundRect">
            <a:avLst>
              <a:gd name="adj" fmla="val 16667"/>
            </a:avLst>
          </a:prstGeom>
          <a:solidFill>
            <a:srgbClr val="002B4F"/>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50%</a:t>
            </a:r>
          </a:p>
          <a:p>
            <a:pPr algn="ctr"/>
            <a:r>
              <a:rPr lang="en-US" dirty="0">
                <a:solidFill>
                  <a:srgbClr val="FFFFFF"/>
                </a:solidFill>
                <a:latin typeface="Franklin Gothic Medium Cond" panose="020B0606030402020204" pitchFamily="34" charset="0"/>
                <a:ea typeface="Oswald"/>
                <a:cs typeface="Oswald"/>
                <a:sym typeface="Oswald"/>
              </a:rPr>
              <a:t>WGU</a:t>
            </a:r>
          </a:p>
        </p:txBody>
      </p:sp>
      <p:sp>
        <p:nvSpPr>
          <p:cNvPr id="34" name="Google Shape;350;p31">
            <a:extLst>
              <a:ext uri="{FF2B5EF4-FFF2-40B4-BE49-F238E27FC236}">
                <a16:creationId xmlns:a16="http://schemas.microsoft.com/office/drawing/2014/main" id="{E9BF84AA-3AEB-224E-8D9F-454E96CCFD33}"/>
              </a:ext>
            </a:extLst>
          </p:cNvPr>
          <p:cNvSpPr/>
          <p:nvPr/>
        </p:nvSpPr>
        <p:spPr>
          <a:xfrm>
            <a:off x="7871627" y="2463410"/>
            <a:ext cx="738600" cy="753349"/>
          </a:xfrm>
          <a:prstGeom prst="roundRect">
            <a:avLst>
              <a:gd name="adj" fmla="val 16667"/>
            </a:avLst>
          </a:prstGeom>
          <a:solidFill>
            <a:srgbClr val="9CA6A9"/>
          </a:solidFill>
          <a:ln>
            <a:noFill/>
          </a:ln>
        </p:spPr>
        <p:txBody>
          <a:bodyPr spcFirstLastPara="1" wrap="square" lIns="0" tIns="0" rIns="0" bIns="91425" anchor="t" anchorCtr="0">
            <a:noAutofit/>
          </a:bodyPr>
          <a:lstStyle/>
          <a:p>
            <a:pPr algn="ctr"/>
            <a:r>
              <a:rPr lang="en-US" b="1" dirty="0">
                <a:solidFill>
                  <a:srgbClr val="FFFFFF"/>
                </a:solidFill>
                <a:latin typeface="Franklin Gothic Demi Cond" panose="020B0603020102020204" pitchFamily="34" charset="0"/>
                <a:ea typeface="Oswald"/>
                <a:cs typeface="Oswald"/>
                <a:sym typeface="Oswald"/>
              </a:rPr>
              <a:t>40%</a:t>
            </a:r>
          </a:p>
          <a:p>
            <a:pPr algn="ctr"/>
            <a:r>
              <a:rPr lang="en-US" sz="700" dirty="0">
                <a:solidFill>
                  <a:srgbClr val="FFFFFF"/>
                </a:solidFill>
                <a:latin typeface="Franklin Gothic Medium Cond" panose="020B0606030402020204" pitchFamily="34" charset="0"/>
                <a:ea typeface="Oswald"/>
                <a:cs typeface="Oswald"/>
                <a:sym typeface="Oswald"/>
              </a:rPr>
              <a:t>Similar</a:t>
            </a:r>
          </a:p>
          <a:p>
            <a:pPr algn="ctr"/>
            <a:r>
              <a:rPr lang="en-US" sz="700" dirty="0">
                <a:solidFill>
                  <a:srgbClr val="FFFFFF"/>
                </a:solidFill>
                <a:latin typeface="Franklin Gothic Medium Cond" panose="020B0606030402020204" pitchFamily="34" charset="0"/>
                <a:ea typeface="Oswald"/>
                <a:cs typeface="Oswald"/>
                <a:sym typeface="Oswald"/>
              </a:rPr>
              <a:t> Institutions</a:t>
            </a:r>
          </a:p>
        </p:txBody>
      </p:sp>
      <p:graphicFrame>
        <p:nvGraphicFramePr>
          <p:cNvPr id="35" name="Google Shape;351;p31">
            <a:extLst>
              <a:ext uri="{FF2B5EF4-FFF2-40B4-BE49-F238E27FC236}">
                <a16:creationId xmlns:a16="http://schemas.microsoft.com/office/drawing/2014/main" id="{3030A7DE-DD99-8D43-8DD4-8C2A96DF6BE2}"/>
              </a:ext>
            </a:extLst>
          </p:cNvPr>
          <p:cNvGraphicFramePr/>
          <p:nvPr>
            <p:extLst/>
          </p:nvPr>
        </p:nvGraphicFramePr>
        <p:xfrm>
          <a:off x="6828403" y="2986890"/>
          <a:ext cx="1997725" cy="229975"/>
        </p:xfrm>
        <a:graphic>
          <a:graphicData uri="http://schemas.openxmlformats.org/drawingml/2006/table">
            <a:tbl>
              <a:tblPr>
                <a:noFill/>
              </a:tblPr>
              <a:tblGrid>
                <a:gridCol w="1997725">
                  <a:extLst>
                    <a:ext uri="{9D8B030D-6E8A-4147-A177-3AD203B41FA5}">
                      <a16:colId xmlns:a16="http://schemas.microsoft.com/office/drawing/2014/main" val="20000"/>
                    </a:ext>
                  </a:extLst>
                </a:gridCol>
              </a:tblGrid>
              <a:tr h="229975">
                <a:tc>
                  <a:txBody>
                    <a:bodyPr/>
                    <a:lstStyle/>
                    <a:p>
                      <a:pPr marL="0" lvl="0" indent="0" algn="ctr" rtl="0">
                        <a:spcBef>
                          <a:spcPts val="0"/>
                        </a:spcBef>
                        <a:spcAft>
                          <a:spcPts val="0"/>
                        </a:spcAft>
                        <a:buNone/>
                      </a:pPr>
                      <a:r>
                        <a:rPr lang="en-US" sz="900" b="1" i="0" dirty="0">
                          <a:solidFill>
                            <a:srgbClr val="002B4F"/>
                          </a:solidFill>
                          <a:latin typeface="Franklin Gothic Demi" panose="020B0603020102020204" pitchFamily="34" charset="0"/>
                          <a:ea typeface="Assistant"/>
                          <a:cs typeface="Assistant"/>
                          <a:sym typeface="Assistant"/>
                        </a:rPr>
                        <a:t>6 Year Graduation Rate</a:t>
                      </a:r>
                      <a:endParaRPr lang="en-US" b="1" i="0" dirty="0">
                        <a:solidFill>
                          <a:srgbClr val="002B4F"/>
                        </a:solidFill>
                        <a:latin typeface="Franklin Gothic Demi" panose="020B0603020102020204" pitchFamily="34" charset="0"/>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203764"/>
                      </a:solidFill>
                      <a:prstDash val="dot"/>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6" name="Google Shape;359;p31">
            <a:extLst>
              <a:ext uri="{FF2B5EF4-FFF2-40B4-BE49-F238E27FC236}">
                <a16:creationId xmlns:a16="http://schemas.microsoft.com/office/drawing/2014/main" id="{C30D1A59-BA01-6149-8794-80C93CA26C08}"/>
              </a:ext>
            </a:extLst>
          </p:cNvPr>
          <p:cNvSpPr txBox="1"/>
          <p:nvPr/>
        </p:nvSpPr>
        <p:spPr>
          <a:xfrm>
            <a:off x="2840968" y="3190517"/>
            <a:ext cx="1871008" cy="186300"/>
          </a:xfrm>
          <a:prstGeom prst="rect">
            <a:avLst/>
          </a:prstGeom>
          <a:noFill/>
          <a:ln>
            <a:noFill/>
          </a:ln>
        </p:spPr>
        <p:txBody>
          <a:bodyPr spcFirstLastPara="1" wrap="square" lIns="91425" tIns="91425" rIns="91425" bIns="91425" anchor="t" anchorCtr="0">
            <a:noAutofit/>
          </a:bodyPr>
          <a:lstStyle/>
          <a:p>
            <a:r>
              <a:rPr lang="en-US" sz="600" dirty="0">
                <a:solidFill>
                  <a:srgbClr val="666666"/>
                </a:solidFill>
                <a:latin typeface="Franklin Gothic Book" panose="020B0503020102020204" pitchFamily="34" charset="0"/>
                <a:ea typeface="Assistant"/>
                <a:cs typeface="Assistant"/>
                <a:sym typeface="Assistant"/>
              </a:rPr>
              <a:t>DATA SOURCED FROM WGU 2020 ANNUAL REPORT</a:t>
            </a:r>
          </a:p>
        </p:txBody>
      </p:sp>
      <p:sp>
        <p:nvSpPr>
          <p:cNvPr id="37" name="Google Shape;359;p31">
            <a:extLst>
              <a:ext uri="{FF2B5EF4-FFF2-40B4-BE49-F238E27FC236}">
                <a16:creationId xmlns:a16="http://schemas.microsoft.com/office/drawing/2014/main" id="{45B51974-1A3A-BE41-ADBE-DBCB7575A584}"/>
              </a:ext>
            </a:extLst>
          </p:cNvPr>
          <p:cNvSpPr txBox="1"/>
          <p:nvPr/>
        </p:nvSpPr>
        <p:spPr>
          <a:xfrm>
            <a:off x="6889656" y="3098828"/>
            <a:ext cx="1899209" cy="186300"/>
          </a:xfrm>
          <a:prstGeom prst="rect">
            <a:avLst/>
          </a:prstGeom>
          <a:noFill/>
          <a:ln>
            <a:noFill/>
          </a:ln>
        </p:spPr>
        <p:txBody>
          <a:bodyPr spcFirstLastPara="1" wrap="square" lIns="91425" tIns="91425" rIns="91425" bIns="91425" anchor="t" anchorCtr="0">
            <a:noAutofit/>
          </a:bodyPr>
          <a:lstStyle/>
          <a:p>
            <a:r>
              <a:rPr lang="en-US" sz="600" dirty="0">
                <a:solidFill>
                  <a:srgbClr val="666666"/>
                </a:solidFill>
                <a:latin typeface="Franklin Gothic Book" panose="020B0503020102020204" pitchFamily="34" charset="0"/>
                <a:ea typeface="Assistant"/>
                <a:cs typeface="Assistant"/>
                <a:sym typeface="Assistant"/>
              </a:rPr>
              <a:t>DATA SOURCED FROM WGU 2020 ANNUAL REPORT</a:t>
            </a:r>
          </a:p>
        </p:txBody>
      </p:sp>
      <p:sp>
        <p:nvSpPr>
          <p:cNvPr id="39" name="Google Shape;359;p31">
            <a:extLst>
              <a:ext uri="{FF2B5EF4-FFF2-40B4-BE49-F238E27FC236}">
                <a16:creationId xmlns:a16="http://schemas.microsoft.com/office/drawing/2014/main" id="{E59993B6-C10C-2D48-AABE-43C57E3D8D84}"/>
              </a:ext>
            </a:extLst>
          </p:cNvPr>
          <p:cNvSpPr txBox="1"/>
          <p:nvPr/>
        </p:nvSpPr>
        <p:spPr>
          <a:xfrm>
            <a:off x="4939095" y="3085485"/>
            <a:ext cx="1786800" cy="186300"/>
          </a:xfrm>
          <a:prstGeom prst="rect">
            <a:avLst/>
          </a:prstGeom>
          <a:noFill/>
          <a:ln>
            <a:noFill/>
          </a:ln>
        </p:spPr>
        <p:txBody>
          <a:bodyPr spcFirstLastPara="1" wrap="square" lIns="91425" tIns="91425" rIns="91425" bIns="91425" anchor="t" anchorCtr="0">
            <a:noAutofit/>
          </a:bodyPr>
          <a:lstStyle/>
          <a:p>
            <a:pPr algn="ctr"/>
            <a:r>
              <a:rPr lang="en-US" sz="600" dirty="0">
                <a:solidFill>
                  <a:srgbClr val="666666"/>
                </a:solidFill>
                <a:latin typeface="Franklin Gothic Book" panose="020B0503020102020204" pitchFamily="34" charset="0"/>
                <a:ea typeface="Assistant"/>
                <a:cs typeface="Assistant"/>
                <a:sym typeface="Assistant"/>
              </a:rPr>
              <a:t>2020 CDR, U.S. Dept of Education</a:t>
            </a:r>
          </a:p>
        </p:txBody>
      </p:sp>
      <p:sp>
        <p:nvSpPr>
          <p:cNvPr id="3" name="Title 2">
            <a:extLst>
              <a:ext uri="{FF2B5EF4-FFF2-40B4-BE49-F238E27FC236}">
                <a16:creationId xmlns:a16="http://schemas.microsoft.com/office/drawing/2014/main" id="{542491A3-43F2-2746-8226-9038E6A024B5}"/>
              </a:ext>
            </a:extLst>
          </p:cNvPr>
          <p:cNvSpPr>
            <a:spLocks noGrp="1"/>
          </p:cNvSpPr>
          <p:nvPr>
            <p:ph type="title"/>
          </p:nvPr>
        </p:nvSpPr>
        <p:spPr>
          <a:xfrm>
            <a:off x="145649" y="1808874"/>
            <a:ext cx="2746370" cy="3240900"/>
          </a:xfrm>
        </p:spPr>
        <p:txBody>
          <a:bodyPr/>
          <a:lstStyle/>
          <a:p>
            <a:r>
              <a:rPr lang="en-US" b="1" dirty="0">
                <a:solidFill>
                  <a:srgbClr val="4986A0"/>
                </a:solidFill>
                <a:latin typeface="Franklin Gothic Demi Cond" panose="020B0603020102020204" pitchFamily="34" charset="0"/>
              </a:rPr>
              <a:t>It works:</a:t>
            </a:r>
            <a:r>
              <a:rPr lang="en-US" dirty="0">
                <a:solidFill>
                  <a:srgbClr val="002B4F"/>
                </a:solidFill>
              </a:rPr>
              <a:t/>
            </a:r>
            <a:br>
              <a:rPr lang="en-US" dirty="0">
                <a:solidFill>
                  <a:srgbClr val="002B4F"/>
                </a:solidFill>
              </a:rPr>
            </a:br>
            <a:r>
              <a:rPr lang="en-US" sz="2800" dirty="0">
                <a:solidFill>
                  <a:srgbClr val="002B4F"/>
                </a:solidFill>
                <a:latin typeface="Franklin Gothic Medium Cond" panose="020B0606030402020204" pitchFamily="34" charset="0"/>
                <a:ea typeface="Source Sans Pro Light" panose="020B0403030403020204" pitchFamily="34" charset="0"/>
              </a:rPr>
              <a:t>EXCEPTIONAL </a:t>
            </a:r>
            <a:br>
              <a:rPr lang="en-US" sz="2800" dirty="0">
                <a:solidFill>
                  <a:srgbClr val="002B4F"/>
                </a:solidFill>
                <a:latin typeface="Franklin Gothic Medium Cond" panose="020B0606030402020204" pitchFamily="34" charset="0"/>
                <a:ea typeface="Source Sans Pro Light" panose="020B0403030403020204" pitchFamily="34" charset="0"/>
              </a:rPr>
            </a:br>
            <a:r>
              <a:rPr lang="en-US" sz="2800" dirty="0">
                <a:solidFill>
                  <a:srgbClr val="002B4F"/>
                </a:solidFill>
                <a:latin typeface="Franklin Gothic Medium Cond" panose="020B0606030402020204" pitchFamily="34" charset="0"/>
                <a:ea typeface="Source Sans Pro Light" panose="020B0403030403020204" pitchFamily="34" charset="0"/>
              </a:rPr>
              <a:t>RESULTS</a:t>
            </a:r>
            <a:endParaRPr lang="en-US" dirty="0">
              <a:solidFill>
                <a:srgbClr val="002B4F"/>
              </a:solidFill>
              <a:latin typeface="Franklin Gothic Medium Cond" panose="020B0606030402020204" pitchFamily="34" charset="0"/>
              <a:ea typeface="Source Sans Pro Light" panose="020B0403030403020204" pitchFamily="34" charset="0"/>
            </a:endParaRPr>
          </a:p>
        </p:txBody>
      </p:sp>
      <p:sp>
        <p:nvSpPr>
          <p:cNvPr id="44" name="Google Shape;359;p31">
            <a:extLst>
              <a:ext uri="{FF2B5EF4-FFF2-40B4-BE49-F238E27FC236}">
                <a16:creationId xmlns:a16="http://schemas.microsoft.com/office/drawing/2014/main" id="{2395A6D0-1686-ED4F-ABC4-C1CB97587C59}"/>
              </a:ext>
            </a:extLst>
          </p:cNvPr>
          <p:cNvSpPr txBox="1"/>
          <p:nvPr/>
        </p:nvSpPr>
        <p:spPr>
          <a:xfrm>
            <a:off x="6957863" y="5436355"/>
            <a:ext cx="1786800" cy="186300"/>
          </a:xfrm>
          <a:prstGeom prst="rect">
            <a:avLst/>
          </a:prstGeom>
          <a:noFill/>
          <a:ln>
            <a:noFill/>
          </a:ln>
        </p:spPr>
        <p:txBody>
          <a:bodyPr spcFirstLastPara="1" wrap="square" lIns="91425" tIns="91425" rIns="91425" bIns="91425" anchor="t" anchorCtr="0">
            <a:noAutofit/>
          </a:bodyPr>
          <a:lstStyle/>
          <a:p>
            <a:pPr algn="ctr"/>
            <a:r>
              <a:rPr lang="en-US" sz="600" dirty="0">
                <a:solidFill>
                  <a:srgbClr val="666666"/>
                </a:solidFill>
                <a:latin typeface="Franklin Gothic Book" panose="020B0503020102020204" pitchFamily="34" charset="0"/>
                <a:ea typeface="Assistant"/>
                <a:cs typeface="Assistant"/>
                <a:sym typeface="Assistant"/>
              </a:rPr>
              <a:t>HARRIS POLL OF GRADUATES, 2020</a:t>
            </a:r>
          </a:p>
        </p:txBody>
      </p:sp>
      <p:sp>
        <p:nvSpPr>
          <p:cNvPr id="45" name="Google Shape;359;p31">
            <a:extLst>
              <a:ext uri="{FF2B5EF4-FFF2-40B4-BE49-F238E27FC236}">
                <a16:creationId xmlns:a16="http://schemas.microsoft.com/office/drawing/2014/main" id="{85518D69-C0D7-F844-83E6-232BD980DDE3}"/>
              </a:ext>
            </a:extLst>
          </p:cNvPr>
          <p:cNvSpPr txBox="1"/>
          <p:nvPr/>
        </p:nvSpPr>
        <p:spPr>
          <a:xfrm>
            <a:off x="4945853" y="5431276"/>
            <a:ext cx="1786800" cy="186300"/>
          </a:xfrm>
          <a:prstGeom prst="rect">
            <a:avLst/>
          </a:prstGeom>
          <a:noFill/>
          <a:ln>
            <a:noFill/>
          </a:ln>
        </p:spPr>
        <p:txBody>
          <a:bodyPr spcFirstLastPara="1" wrap="square" lIns="91425" tIns="91425" rIns="91425" bIns="91425" anchor="t" anchorCtr="0">
            <a:noAutofit/>
          </a:bodyPr>
          <a:lstStyle/>
          <a:p>
            <a:pPr algn="ctr"/>
            <a:r>
              <a:rPr lang="en-US" sz="600" dirty="0">
                <a:solidFill>
                  <a:srgbClr val="666666"/>
                </a:solidFill>
                <a:latin typeface="Franklin Gothic Book" panose="020B0503020102020204" pitchFamily="34" charset="0"/>
                <a:ea typeface="Assistant"/>
                <a:cs typeface="Assistant"/>
                <a:sym typeface="Assistant"/>
              </a:rPr>
              <a:t>HARRIS POLL OF GRADUATES, 2020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
        <p:nvSpPr>
          <p:cNvPr id="6" name="Content Placeholder 2"/>
          <p:cNvSpPr>
            <a:spLocks noGrp="1"/>
          </p:cNvSpPr>
          <p:nvPr>
            <p:ph sz="half" idx="1"/>
          </p:nvPr>
        </p:nvSpPr>
        <p:spPr>
          <a:xfrm>
            <a:off x="1219200" y="1828800"/>
            <a:ext cx="6858000" cy="3811694"/>
          </a:xfrm>
        </p:spPr>
        <p:txBody>
          <a:bodyPr>
            <a:noAutofit/>
          </a:bodyPr>
          <a:lstStyle/>
          <a:p>
            <a:pPr marL="0" indent="0">
              <a:buNone/>
            </a:pPr>
            <a:r>
              <a:rPr lang="en-US" sz="4800" dirty="0"/>
              <a:t>Agenda:</a:t>
            </a:r>
          </a:p>
          <a:p>
            <a:pPr>
              <a:buFont typeface="Wingdings" panose="05000000000000000000" pitchFamily="2" charset="2"/>
              <a:buChar char="v"/>
            </a:pPr>
            <a:r>
              <a:rPr lang="en-US" sz="2800" dirty="0"/>
              <a:t>Introductions</a:t>
            </a:r>
          </a:p>
          <a:p>
            <a:pPr>
              <a:buFont typeface="Wingdings" panose="05000000000000000000" pitchFamily="2" charset="2"/>
              <a:buChar char="v"/>
            </a:pPr>
            <a:r>
              <a:rPr lang="en-US" sz="2800" dirty="0"/>
              <a:t>Teacher Shortages/Need for Change</a:t>
            </a:r>
          </a:p>
          <a:p>
            <a:pPr>
              <a:buFont typeface="Wingdings" panose="05000000000000000000" pitchFamily="2" charset="2"/>
              <a:buChar char="v"/>
            </a:pPr>
            <a:r>
              <a:rPr lang="en-US" sz="2800" dirty="0"/>
              <a:t>WGU Program Description</a:t>
            </a:r>
          </a:p>
          <a:p>
            <a:pPr>
              <a:buFont typeface="Wingdings" panose="05000000000000000000" pitchFamily="2" charset="2"/>
              <a:buChar char="v"/>
            </a:pPr>
            <a:r>
              <a:rPr lang="en-US" sz="2800" dirty="0"/>
              <a:t>Registered Apprenticeship Components of the Grant</a:t>
            </a:r>
          </a:p>
          <a:p>
            <a:pPr>
              <a:buFont typeface="Wingdings" panose="05000000000000000000" pitchFamily="2" charset="2"/>
              <a:buChar char="v"/>
            </a:pPr>
            <a:r>
              <a:rPr lang="en-US" sz="2800" dirty="0"/>
              <a:t>Next Steps</a:t>
            </a:r>
          </a:p>
          <a:p>
            <a:pPr>
              <a:buFont typeface="Wingdings" panose="05000000000000000000" pitchFamily="2" charset="2"/>
              <a:buChar char="v"/>
            </a:pPr>
            <a:r>
              <a:rPr lang="en-US" sz="2800" dirty="0"/>
              <a:t>Questions</a:t>
            </a:r>
          </a:p>
        </p:txBody>
      </p:sp>
    </p:spTree>
    <p:extLst>
      <p:ext uri="{BB962C8B-B14F-4D97-AF65-F5344CB8AC3E}">
        <p14:creationId xmlns:p14="http://schemas.microsoft.com/office/powerpoint/2010/main" val="3599164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CDFE2-590B-214C-9E4A-2B1567F3B797}"/>
              </a:ext>
            </a:extLst>
          </p:cNvPr>
          <p:cNvSpPr/>
          <p:nvPr/>
        </p:nvSpPr>
        <p:spPr>
          <a:xfrm>
            <a:off x="0" y="1853154"/>
            <a:ext cx="9144000" cy="806393"/>
          </a:xfrm>
          <a:prstGeom prst="rect">
            <a:avLst/>
          </a:prstGeom>
          <a:solidFill>
            <a:srgbClr val="002B4F"/>
          </a:solidFill>
          <a:ln>
            <a:solidFill>
              <a:srgbClr val="2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325;p30">
            <a:extLst>
              <a:ext uri="{FF2B5EF4-FFF2-40B4-BE49-F238E27FC236}">
                <a16:creationId xmlns:a16="http://schemas.microsoft.com/office/drawing/2014/main" id="{AC50638E-F9A9-9748-8385-B0692CC70CF0}"/>
              </a:ext>
            </a:extLst>
          </p:cNvPr>
          <p:cNvSpPr txBox="1">
            <a:spLocks/>
          </p:cNvSpPr>
          <p:nvPr/>
        </p:nvSpPr>
        <p:spPr>
          <a:xfrm>
            <a:off x="145774" y="954653"/>
            <a:ext cx="6864626" cy="89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rgbClr val="4986A0"/>
                </a:solidFill>
                <a:latin typeface="Franklin Gothic Medium Cond" panose="020B0606030402020204" pitchFamily="34" charset="0"/>
              </a:rPr>
              <a:t>Teachers College In Iowa</a:t>
            </a:r>
          </a:p>
        </p:txBody>
      </p:sp>
      <p:sp>
        <p:nvSpPr>
          <p:cNvPr id="6" name="TextBox 5">
            <a:extLst>
              <a:ext uri="{FF2B5EF4-FFF2-40B4-BE49-F238E27FC236}">
                <a16:creationId xmlns:a16="http://schemas.microsoft.com/office/drawing/2014/main" id="{CAF6B878-B6A3-BF45-A9FF-D5C4C5CEA7C3}"/>
              </a:ext>
            </a:extLst>
          </p:cNvPr>
          <p:cNvSpPr txBox="1"/>
          <p:nvPr/>
        </p:nvSpPr>
        <p:spPr>
          <a:xfrm>
            <a:off x="122975" y="2116207"/>
            <a:ext cx="3233531" cy="338554"/>
          </a:xfrm>
          <a:prstGeom prst="rect">
            <a:avLst/>
          </a:prstGeom>
          <a:noFill/>
        </p:spPr>
        <p:txBody>
          <a:bodyPr wrap="square" rtlCol="0">
            <a:spAutoFit/>
          </a:bodyPr>
          <a:lstStyle/>
          <a:p>
            <a:pPr algn="ctr"/>
            <a:r>
              <a:rPr lang="en-US" sz="1600" b="1" dirty="0">
                <a:solidFill>
                  <a:schemeClr val="bg1"/>
                </a:solidFill>
                <a:latin typeface="Franklin Gothic Demi Cond" panose="020B0603020102020204" pitchFamily="34" charset="0"/>
              </a:rPr>
              <a:t>Graduates</a:t>
            </a:r>
          </a:p>
        </p:txBody>
      </p:sp>
      <p:sp>
        <p:nvSpPr>
          <p:cNvPr id="7" name="TextBox 6">
            <a:extLst>
              <a:ext uri="{FF2B5EF4-FFF2-40B4-BE49-F238E27FC236}">
                <a16:creationId xmlns:a16="http://schemas.microsoft.com/office/drawing/2014/main" id="{49A03C4C-7BA5-8644-80E6-2CF1CD5BCDDD}"/>
              </a:ext>
            </a:extLst>
          </p:cNvPr>
          <p:cNvSpPr txBox="1"/>
          <p:nvPr/>
        </p:nvSpPr>
        <p:spPr>
          <a:xfrm>
            <a:off x="5787496" y="2116207"/>
            <a:ext cx="3233531" cy="338554"/>
          </a:xfrm>
          <a:prstGeom prst="rect">
            <a:avLst/>
          </a:prstGeom>
          <a:noFill/>
        </p:spPr>
        <p:txBody>
          <a:bodyPr wrap="square" rtlCol="0">
            <a:spAutoFit/>
          </a:bodyPr>
          <a:lstStyle/>
          <a:p>
            <a:pPr algn="ctr"/>
            <a:r>
              <a:rPr lang="en-US" sz="1600" b="1" dirty="0">
                <a:solidFill>
                  <a:schemeClr val="bg1"/>
                </a:solidFill>
                <a:latin typeface="Franklin Gothic Demi Cond" panose="020B0603020102020204" pitchFamily="34" charset="0"/>
              </a:rPr>
              <a:t>Undergrad vs Grad</a:t>
            </a:r>
          </a:p>
        </p:txBody>
      </p:sp>
      <p:sp>
        <p:nvSpPr>
          <p:cNvPr id="8" name="TextBox 7">
            <a:extLst>
              <a:ext uri="{FF2B5EF4-FFF2-40B4-BE49-F238E27FC236}">
                <a16:creationId xmlns:a16="http://schemas.microsoft.com/office/drawing/2014/main" id="{E7A35B51-6BA1-5447-B038-229F9AE71957}"/>
              </a:ext>
            </a:extLst>
          </p:cNvPr>
          <p:cNvSpPr txBox="1"/>
          <p:nvPr/>
        </p:nvSpPr>
        <p:spPr>
          <a:xfrm>
            <a:off x="2956955" y="2116207"/>
            <a:ext cx="3233531" cy="338554"/>
          </a:xfrm>
          <a:prstGeom prst="rect">
            <a:avLst/>
          </a:prstGeom>
          <a:noFill/>
        </p:spPr>
        <p:txBody>
          <a:bodyPr wrap="square" rtlCol="0">
            <a:spAutoFit/>
          </a:bodyPr>
          <a:lstStyle/>
          <a:p>
            <a:pPr algn="ctr"/>
            <a:r>
              <a:rPr lang="en-US" sz="1600" b="1" dirty="0">
                <a:solidFill>
                  <a:schemeClr val="bg1"/>
                </a:solidFill>
                <a:latin typeface="Franklin Gothic Demi Cond" panose="020B0603020102020204" pitchFamily="34" charset="0"/>
              </a:rPr>
              <a:t>Current Students</a:t>
            </a:r>
          </a:p>
        </p:txBody>
      </p:sp>
      <p:sp>
        <p:nvSpPr>
          <p:cNvPr id="10" name="TextBox 9">
            <a:extLst>
              <a:ext uri="{FF2B5EF4-FFF2-40B4-BE49-F238E27FC236}">
                <a16:creationId xmlns:a16="http://schemas.microsoft.com/office/drawing/2014/main" id="{5282091F-32D6-0649-9A27-E6A3169E0F14}"/>
              </a:ext>
            </a:extLst>
          </p:cNvPr>
          <p:cNvSpPr txBox="1"/>
          <p:nvPr/>
        </p:nvSpPr>
        <p:spPr>
          <a:xfrm>
            <a:off x="3650530" y="3904790"/>
            <a:ext cx="2088238" cy="707886"/>
          </a:xfrm>
          <a:prstGeom prst="rect">
            <a:avLst/>
          </a:prstGeom>
          <a:noFill/>
        </p:spPr>
        <p:txBody>
          <a:bodyPr wrap="square" rtlCol="0">
            <a:spAutoFit/>
          </a:bodyPr>
          <a:lstStyle/>
          <a:p>
            <a:pPr algn="ctr"/>
            <a:r>
              <a:rPr lang="en-US" sz="4000" b="1" dirty="0">
                <a:solidFill>
                  <a:srgbClr val="002B4F"/>
                </a:solidFill>
                <a:latin typeface="Franklin Gothic Demi Cond" panose="020B0603020102020204" pitchFamily="34" charset="0"/>
              </a:rPr>
              <a:t>229</a:t>
            </a:r>
          </a:p>
        </p:txBody>
      </p:sp>
      <p:sp>
        <p:nvSpPr>
          <p:cNvPr id="2" name="TextBox 1">
            <a:extLst>
              <a:ext uri="{FF2B5EF4-FFF2-40B4-BE49-F238E27FC236}">
                <a16:creationId xmlns:a16="http://schemas.microsoft.com/office/drawing/2014/main" id="{B3C0B5BD-65A9-4383-8F0C-36CD2C4297DC}"/>
              </a:ext>
            </a:extLst>
          </p:cNvPr>
          <p:cNvSpPr txBox="1"/>
          <p:nvPr/>
        </p:nvSpPr>
        <p:spPr>
          <a:xfrm>
            <a:off x="6786102" y="294230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sp>
        <p:nvSpPr>
          <p:cNvPr id="19" name="TextBox 18">
            <a:extLst>
              <a:ext uri="{FF2B5EF4-FFF2-40B4-BE49-F238E27FC236}">
                <a16:creationId xmlns:a16="http://schemas.microsoft.com/office/drawing/2014/main" id="{C5ECB24A-1D8A-0243-83DB-93AD3A53273F}"/>
              </a:ext>
            </a:extLst>
          </p:cNvPr>
          <p:cNvSpPr txBox="1"/>
          <p:nvPr/>
        </p:nvSpPr>
        <p:spPr>
          <a:xfrm>
            <a:off x="641462" y="3073793"/>
            <a:ext cx="2356956" cy="1815882"/>
          </a:xfrm>
          <a:prstGeom prst="rect">
            <a:avLst/>
          </a:prstGeom>
          <a:noFill/>
        </p:spPr>
        <p:txBody>
          <a:bodyPr wrap="square" rtlCol="0">
            <a:spAutoFit/>
          </a:bodyPr>
          <a:lstStyle/>
          <a:p>
            <a:pPr algn="ctr"/>
            <a:r>
              <a:rPr lang="en-US" sz="2000" dirty="0">
                <a:solidFill>
                  <a:srgbClr val="4986A0"/>
                </a:solidFill>
                <a:latin typeface="Franklin Gothic Medium Cond" panose="020B0606030402020204" pitchFamily="34" charset="0"/>
                <a:ea typeface="Source Sans Pro ExtraLight" panose="020B0303030403020204" pitchFamily="34" charset="0"/>
              </a:rPr>
              <a:t>Teachers College Graduates</a:t>
            </a:r>
          </a:p>
          <a:p>
            <a:pPr algn="ctr"/>
            <a:endParaRPr lang="en-US" dirty="0">
              <a:solidFill>
                <a:srgbClr val="002B4F"/>
              </a:solidFill>
              <a:latin typeface="Source Sans Pro ExtraLight" panose="020B0303030403020204" pitchFamily="34" charset="0"/>
              <a:ea typeface="Source Sans Pro ExtraLight" panose="020B0303030403020204" pitchFamily="34" charset="0"/>
            </a:endParaRPr>
          </a:p>
          <a:p>
            <a:pPr algn="ctr"/>
            <a:r>
              <a:rPr lang="en-US" sz="3600" b="1" dirty="0">
                <a:solidFill>
                  <a:srgbClr val="002B4F"/>
                </a:solidFill>
                <a:latin typeface="Arial" panose="020B0604020202020204" pitchFamily="34" charset="0"/>
                <a:ea typeface="Source Sans Pro ExtraLight" panose="020B0303030403020204" pitchFamily="34" charset="0"/>
                <a:cs typeface="Arial" panose="020B0604020202020204" pitchFamily="34" charset="0"/>
              </a:rPr>
              <a:t> </a:t>
            </a:r>
            <a:r>
              <a:rPr lang="en-US" sz="3600" b="1" dirty="0">
                <a:solidFill>
                  <a:srgbClr val="002B4F"/>
                </a:solidFill>
                <a:latin typeface="Franklin Gothic Demi Cond" panose="020B0603020102020204" pitchFamily="34" charset="0"/>
                <a:ea typeface="Source Sans Pro ExtraLight" panose="020B0303030403020204" pitchFamily="34" charset="0"/>
                <a:cs typeface="Arial" panose="020B0604020202020204" pitchFamily="34" charset="0"/>
              </a:rPr>
              <a:t>336</a:t>
            </a:r>
          </a:p>
          <a:p>
            <a:pPr algn="ctr"/>
            <a:endParaRPr lang="en-US" dirty="0">
              <a:solidFill>
                <a:srgbClr val="002B4F"/>
              </a:solidFill>
              <a:latin typeface="Source Sans Pro ExtraLight" panose="020B0303030403020204" pitchFamily="34" charset="0"/>
              <a:ea typeface="Source Sans Pro ExtraLight" panose="020B0303030403020204" pitchFamily="34" charset="0"/>
            </a:endParaRPr>
          </a:p>
        </p:txBody>
      </p:sp>
      <p:sp>
        <p:nvSpPr>
          <p:cNvPr id="20" name="TextBox 19">
            <a:extLst>
              <a:ext uri="{FF2B5EF4-FFF2-40B4-BE49-F238E27FC236}">
                <a16:creationId xmlns:a16="http://schemas.microsoft.com/office/drawing/2014/main" id="{802F128C-AE40-1D46-9867-EE89E949AB3C}"/>
              </a:ext>
            </a:extLst>
          </p:cNvPr>
          <p:cNvSpPr txBox="1"/>
          <p:nvPr/>
        </p:nvSpPr>
        <p:spPr>
          <a:xfrm>
            <a:off x="6225782" y="3073794"/>
            <a:ext cx="2356956" cy="3293209"/>
          </a:xfrm>
          <a:prstGeom prst="rect">
            <a:avLst/>
          </a:prstGeom>
          <a:noFill/>
        </p:spPr>
        <p:txBody>
          <a:bodyPr wrap="square" rtlCol="0">
            <a:spAutoFit/>
          </a:bodyPr>
          <a:lstStyle/>
          <a:p>
            <a:pPr algn="ctr"/>
            <a:r>
              <a:rPr lang="en-US" dirty="0">
                <a:solidFill>
                  <a:srgbClr val="4986A0"/>
                </a:solidFill>
                <a:latin typeface="Franklin Gothic Medium Cond" panose="020B0606030402020204" pitchFamily="34" charset="0"/>
                <a:ea typeface="Source Sans Pro ExtraLight" panose="020B0303030403020204" pitchFamily="34" charset="0"/>
              </a:rPr>
              <a:t>Percentage of Students in Initial Licensure Programs:</a:t>
            </a:r>
          </a:p>
          <a:p>
            <a:pPr algn="ctr"/>
            <a:endParaRPr lang="en-US" dirty="0">
              <a:solidFill>
                <a:srgbClr val="002B4F"/>
              </a:solidFill>
              <a:latin typeface="Source Sans Pro ExtraLight" panose="020B0303030403020204" pitchFamily="34" charset="0"/>
              <a:ea typeface="Source Sans Pro ExtraLight" panose="020B0303030403020204" pitchFamily="34" charset="0"/>
            </a:endParaRPr>
          </a:p>
          <a:p>
            <a:pPr algn="ctr"/>
            <a:r>
              <a:rPr lang="en-US" sz="2400" b="1" dirty="0">
                <a:solidFill>
                  <a:srgbClr val="002B4F"/>
                </a:solidFill>
                <a:latin typeface="Franklin Gothic Demi Cond" panose="020B0603020102020204" pitchFamily="34" charset="0"/>
                <a:ea typeface="Source Sans Pro ExtraLight" panose="020B0303030403020204" pitchFamily="34" charset="0"/>
                <a:cs typeface="Arial" panose="020B0604020202020204" pitchFamily="34" charset="0"/>
              </a:rPr>
              <a:t>74%</a:t>
            </a:r>
          </a:p>
          <a:p>
            <a:pPr algn="ctr"/>
            <a:endParaRPr lang="en-US" sz="1600" dirty="0">
              <a:solidFill>
                <a:srgbClr val="4986A0"/>
              </a:solidFill>
              <a:latin typeface="Franklin Gothic Medium Cond" panose="020B0606030402020204" pitchFamily="34" charset="0"/>
              <a:ea typeface="Source Sans Pro ExtraLight" panose="020B0303030403020204" pitchFamily="34" charset="0"/>
            </a:endParaRPr>
          </a:p>
          <a:p>
            <a:pPr algn="ctr"/>
            <a:r>
              <a:rPr lang="en-US" dirty="0">
                <a:solidFill>
                  <a:srgbClr val="4986A0"/>
                </a:solidFill>
                <a:latin typeface="Franklin Gothic Medium Cond" panose="020B0606030402020204" pitchFamily="34" charset="0"/>
                <a:ea typeface="Source Sans Pro ExtraLight" panose="020B0303030403020204" pitchFamily="34" charset="0"/>
              </a:rPr>
              <a:t>Percent of Students in Post Grad </a:t>
            </a:r>
          </a:p>
          <a:p>
            <a:pPr algn="ctr"/>
            <a:endParaRPr lang="en-US" dirty="0">
              <a:solidFill>
                <a:srgbClr val="4986A0"/>
              </a:solidFill>
              <a:latin typeface="Franklin Gothic Medium Cond" panose="020B0606030402020204" pitchFamily="34" charset="0"/>
              <a:ea typeface="Source Sans Pro ExtraLight" panose="020B0303030403020204" pitchFamily="34" charset="0"/>
            </a:endParaRPr>
          </a:p>
          <a:p>
            <a:pPr algn="ctr"/>
            <a:r>
              <a:rPr lang="en-US" sz="2400" b="1" dirty="0">
                <a:solidFill>
                  <a:srgbClr val="002B4F"/>
                </a:solidFill>
                <a:latin typeface="Franklin Gothic Demi Cond" panose="020B0603020102020204" pitchFamily="34" charset="0"/>
                <a:ea typeface="Source Sans Pro ExtraLight" panose="020B0303030403020204" pitchFamily="34" charset="0"/>
                <a:cs typeface="Arial" panose="020B0604020202020204" pitchFamily="34" charset="0"/>
              </a:rPr>
              <a:t>26%</a:t>
            </a:r>
          </a:p>
          <a:p>
            <a:pPr algn="ctr"/>
            <a:endParaRPr lang="en-US" dirty="0">
              <a:solidFill>
                <a:srgbClr val="4986A0"/>
              </a:solidFill>
              <a:latin typeface="Franklin Gothic Medium Cond" panose="020B0606030402020204" pitchFamily="34" charset="0"/>
              <a:ea typeface="Source Sans Pro ExtraLight" panose="020B0303030403020204" pitchFamily="34" charset="0"/>
            </a:endParaRPr>
          </a:p>
        </p:txBody>
      </p:sp>
      <p:sp>
        <p:nvSpPr>
          <p:cNvPr id="9" name="Rectangle 8">
            <a:extLst>
              <a:ext uri="{FF2B5EF4-FFF2-40B4-BE49-F238E27FC236}">
                <a16:creationId xmlns:a16="http://schemas.microsoft.com/office/drawing/2014/main" id="{E6224661-C9CA-6E4B-B43C-4EEC878C0CE6}"/>
              </a:ext>
            </a:extLst>
          </p:cNvPr>
          <p:cNvSpPr/>
          <p:nvPr/>
        </p:nvSpPr>
        <p:spPr>
          <a:xfrm>
            <a:off x="3243714" y="3073793"/>
            <a:ext cx="2901870" cy="707886"/>
          </a:xfrm>
          <a:prstGeom prst="rect">
            <a:avLst/>
          </a:prstGeom>
        </p:spPr>
        <p:txBody>
          <a:bodyPr wrap="square">
            <a:spAutoFit/>
          </a:bodyPr>
          <a:lstStyle/>
          <a:p>
            <a:pPr algn="ctr"/>
            <a:r>
              <a:rPr lang="en-US" sz="2000" dirty="0">
                <a:solidFill>
                  <a:srgbClr val="4986A0"/>
                </a:solidFill>
                <a:latin typeface="Franklin Gothic Medium Cond" panose="020B0606030402020204" pitchFamily="34" charset="0"/>
                <a:ea typeface="Source Sans Pro ExtraLight" panose="020B0303030403020204" pitchFamily="34" charset="0"/>
              </a:rPr>
              <a:t>Current</a:t>
            </a:r>
            <a:r>
              <a:rPr lang="en-US" dirty="0">
                <a:solidFill>
                  <a:srgbClr val="4986A0"/>
                </a:solidFill>
                <a:latin typeface="Franklin Gothic Medium Cond" panose="020B0606030402020204" pitchFamily="34" charset="0"/>
                <a:ea typeface="Source Sans Pro ExtraLight" panose="020B0303030403020204" pitchFamily="34" charset="0"/>
              </a:rPr>
              <a:t> </a:t>
            </a:r>
            <a:r>
              <a:rPr lang="en-US" sz="2000" dirty="0">
                <a:solidFill>
                  <a:srgbClr val="4986A0"/>
                </a:solidFill>
                <a:latin typeface="Franklin Gothic Medium Cond" panose="020B0606030402020204" pitchFamily="34" charset="0"/>
                <a:ea typeface="Source Sans Pro ExtraLight" panose="020B0303030403020204" pitchFamily="34" charset="0"/>
              </a:rPr>
              <a:t>Students Enrolled in TC:</a:t>
            </a:r>
          </a:p>
        </p:txBody>
      </p:sp>
    </p:spTree>
    <p:extLst>
      <p:ext uri="{BB962C8B-B14F-4D97-AF65-F5344CB8AC3E}">
        <p14:creationId xmlns:p14="http://schemas.microsoft.com/office/powerpoint/2010/main" val="4056586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CDFE2-590B-214C-9E4A-2B1567F3B797}"/>
              </a:ext>
            </a:extLst>
          </p:cNvPr>
          <p:cNvSpPr/>
          <p:nvPr/>
        </p:nvSpPr>
        <p:spPr>
          <a:xfrm>
            <a:off x="0" y="1853154"/>
            <a:ext cx="9144000" cy="806393"/>
          </a:xfrm>
          <a:prstGeom prst="rect">
            <a:avLst/>
          </a:prstGeom>
          <a:solidFill>
            <a:srgbClr val="002B4F"/>
          </a:solidFill>
          <a:ln>
            <a:solidFill>
              <a:srgbClr val="2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Route To Licensure</a:t>
            </a:r>
          </a:p>
        </p:txBody>
      </p:sp>
      <p:sp>
        <p:nvSpPr>
          <p:cNvPr id="5" name="Google Shape;325;p30">
            <a:extLst>
              <a:ext uri="{FF2B5EF4-FFF2-40B4-BE49-F238E27FC236}">
                <a16:creationId xmlns:a16="http://schemas.microsoft.com/office/drawing/2014/main" id="{AC50638E-F9A9-9748-8385-B0692CC70CF0}"/>
              </a:ext>
            </a:extLst>
          </p:cNvPr>
          <p:cNvSpPr txBox="1">
            <a:spLocks/>
          </p:cNvSpPr>
          <p:nvPr/>
        </p:nvSpPr>
        <p:spPr>
          <a:xfrm>
            <a:off x="145774" y="954653"/>
            <a:ext cx="6864626" cy="89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rgbClr val="4986A0"/>
                </a:solidFill>
                <a:latin typeface="Franklin Gothic Medium Cond" panose="020B0606030402020204" pitchFamily="34" charset="0"/>
              </a:rPr>
              <a:t>Teachers College In Iowa</a:t>
            </a:r>
          </a:p>
        </p:txBody>
      </p:sp>
      <p:sp>
        <p:nvSpPr>
          <p:cNvPr id="2" name="TextBox 1">
            <a:extLst>
              <a:ext uri="{FF2B5EF4-FFF2-40B4-BE49-F238E27FC236}">
                <a16:creationId xmlns:a16="http://schemas.microsoft.com/office/drawing/2014/main" id="{B3C0B5BD-65A9-4383-8F0C-36CD2C4297DC}"/>
              </a:ext>
            </a:extLst>
          </p:cNvPr>
          <p:cNvSpPr txBox="1"/>
          <p:nvPr/>
        </p:nvSpPr>
        <p:spPr>
          <a:xfrm>
            <a:off x="6786102" y="294230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sp>
        <p:nvSpPr>
          <p:cNvPr id="19" name="TextBox 18">
            <a:extLst>
              <a:ext uri="{FF2B5EF4-FFF2-40B4-BE49-F238E27FC236}">
                <a16:creationId xmlns:a16="http://schemas.microsoft.com/office/drawing/2014/main" id="{C5ECB24A-1D8A-0243-83DB-93AD3A53273F}"/>
              </a:ext>
            </a:extLst>
          </p:cNvPr>
          <p:cNvSpPr txBox="1"/>
          <p:nvPr/>
        </p:nvSpPr>
        <p:spPr>
          <a:xfrm>
            <a:off x="304800" y="2667000"/>
            <a:ext cx="8614610" cy="3593291"/>
          </a:xfrm>
          <a:prstGeom prst="rect">
            <a:avLst/>
          </a:prstGeom>
          <a:noFill/>
        </p:spPr>
        <p:txBody>
          <a:bodyPr wrap="square" rtlCol="0">
            <a:spAutoFit/>
          </a:bodyPr>
          <a:lstStyle/>
          <a:p>
            <a:r>
              <a:rPr lang="en-US" sz="1750" dirty="0"/>
              <a:t>Applicants who completed a teacher preparation program at WGU seeking an Iowa teaching license will first seek a Utah teaching license. Once a Utah teaching license is obtained, the applicant will be eligible for an Iowa Regional Exchange license. The Regional Exchange license is valid for two years. It authorizes the license-holder for full teaching instruction within the grade levels and endorsements listed on the license. The Regional Exchange license also authorizes the license-holder to be a substitute, including long-term subbing.</a:t>
            </a:r>
          </a:p>
          <a:p>
            <a:endParaRPr lang="en-US" sz="1750" dirty="0"/>
          </a:p>
          <a:p>
            <a:r>
              <a:rPr lang="en-US" sz="1750" dirty="0"/>
              <a:t>In some cases, the Regional Exchange license will be issued with coursework deficiencies. If deficiencies are tied to the license, the license-holder will have the validity period of the license (2 years) to meet those deficiencies. The validity period of the Regional Exchange license can be extended if more time is needed to complete any coursework deficiencies. Once all deficiencies have been met, the license-holder will be eligible to convert their license.</a:t>
            </a:r>
          </a:p>
        </p:txBody>
      </p:sp>
    </p:spTree>
    <p:extLst>
      <p:ext uri="{BB962C8B-B14F-4D97-AF65-F5344CB8AC3E}">
        <p14:creationId xmlns:p14="http://schemas.microsoft.com/office/powerpoint/2010/main" val="978006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67601" y="2354950"/>
            <a:ext cx="8302200" cy="1273800"/>
          </a:xfrm>
          <a:prstGeom prst="rect">
            <a:avLst/>
          </a:prstGeom>
        </p:spPr>
        <p:txBody>
          <a:bodyPr spcFirstLastPara="1" vert="horz" wrap="square" lIns="91425" tIns="91425" rIns="91425" bIns="91425" rtlCol="0" anchor="ctr" anchorCtr="0">
            <a:normAutofit/>
          </a:bodyPr>
          <a:lstStyle/>
          <a:p>
            <a:r>
              <a:rPr lang="en"/>
              <a:t>Teacher and Paraeducator Registered Apprenticeship (TPRA) Grants</a:t>
            </a:r>
            <a:endParaRPr dirty="0"/>
          </a:p>
        </p:txBody>
      </p:sp>
      <p:sp>
        <p:nvSpPr>
          <p:cNvPr id="113" name="Google Shape;113;p19"/>
          <p:cNvSpPr txBox="1">
            <a:spLocks noGrp="1"/>
          </p:cNvSpPr>
          <p:nvPr>
            <p:ph type="subTitle" idx="1"/>
          </p:nvPr>
        </p:nvSpPr>
        <p:spPr>
          <a:xfrm>
            <a:off x="467601" y="3649000"/>
            <a:ext cx="8302200" cy="521400"/>
          </a:xfrm>
          <a:prstGeom prst="rect">
            <a:avLst/>
          </a:prstGeom>
        </p:spPr>
        <p:txBody>
          <a:bodyPr spcFirstLastPara="1" vert="horz" wrap="square" lIns="91425" tIns="91425" rIns="91425" bIns="91425" rtlCol="0" anchor="b" anchorCtr="0">
            <a:normAutofit fontScale="92500" lnSpcReduction="20000"/>
          </a:bodyPr>
          <a:lstStyle/>
          <a:p>
            <a:pPr marL="0" indent="0"/>
            <a:r>
              <a:rPr lang="en"/>
              <a:t>January 21, 2022</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28600" y="1234450"/>
            <a:ext cx="2103300" cy="4372800"/>
          </a:xfrm>
          <a:prstGeom prst="rect">
            <a:avLst/>
          </a:prstGeom>
        </p:spPr>
        <p:txBody>
          <a:bodyPr spcFirstLastPara="1" vert="horz" wrap="square" lIns="91425" tIns="91425" rIns="91425" bIns="91425" rtlCol="0" anchor="t" anchorCtr="0">
            <a:normAutofit/>
          </a:bodyPr>
          <a:lstStyle/>
          <a:p>
            <a:r>
              <a:rPr lang="en"/>
              <a:t>Models</a:t>
            </a:r>
            <a:endParaRPr dirty="0"/>
          </a:p>
        </p:txBody>
      </p:sp>
      <p:sp>
        <p:nvSpPr>
          <p:cNvPr id="137" name="Google Shape;137;p23"/>
          <p:cNvSpPr txBox="1">
            <a:spLocks noGrp="1"/>
          </p:cNvSpPr>
          <p:nvPr>
            <p:ph type="body" idx="1"/>
          </p:nvPr>
        </p:nvSpPr>
        <p:spPr>
          <a:xfrm>
            <a:off x="2590800" y="1234450"/>
            <a:ext cx="6324550" cy="4382400"/>
          </a:xfrm>
          <a:prstGeom prst="rect">
            <a:avLst/>
          </a:prstGeom>
          <a:solidFill>
            <a:schemeClr val="bg1"/>
          </a:solidFill>
        </p:spPr>
        <p:txBody>
          <a:bodyPr spcFirstLastPara="1" vert="horz" wrap="square" lIns="91425" tIns="91425" rIns="91425" bIns="91425" rtlCol="0" anchor="t" anchorCtr="0">
            <a:noAutofit/>
          </a:bodyPr>
          <a:lstStyle/>
          <a:p>
            <a:pPr marL="0" indent="0">
              <a:buNone/>
            </a:pPr>
            <a:r>
              <a:rPr lang="en" dirty="0"/>
              <a:t>IDE and IWD seek applications for funding the following registered apprenticeship model:</a:t>
            </a:r>
            <a:endParaRPr dirty="0"/>
          </a:p>
          <a:p>
            <a:r>
              <a:rPr lang="en" b="1" dirty="0"/>
              <a:t>Paraeducator-to-Teacher Registered Apprenticeship:</a:t>
            </a:r>
            <a:r>
              <a:rPr lang="en" dirty="0"/>
              <a:t> A registered apprenticeship model designed to help certified paraeducators continue to work while earning credit toward their bachelor’s degree and teaching license.</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228600" y="1234450"/>
            <a:ext cx="2103300" cy="4372800"/>
          </a:xfrm>
          <a:prstGeom prst="rect">
            <a:avLst/>
          </a:prstGeom>
        </p:spPr>
        <p:txBody>
          <a:bodyPr spcFirstLastPara="1" vert="horz" wrap="square" lIns="91425" tIns="91425" rIns="91425" bIns="91425" rtlCol="0" anchor="t" anchorCtr="0">
            <a:normAutofit/>
          </a:bodyPr>
          <a:lstStyle/>
          <a:p>
            <a:r>
              <a:rPr lang="en"/>
              <a:t>Eligibility Information</a:t>
            </a:r>
            <a:endParaRPr dirty="0"/>
          </a:p>
        </p:txBody>
      </p:sp>
      <p:sp>
        <p:nvSpPr>
          <p:cNvPr id="172" name="Google Shape;172;p29"/>
          <p:cNvSpPr txBox="1">
            <a:spLocks noGrp="1"/>
          </p:cNvSpPr>
          <p:nvPr>
            <p:ph type="body" idx="1"/>
          </p:nvPr>
        </p:nvSpPr>
        <p:spPr>
          <a:xfrm>
            <a:off x="2590800" y="1234450"/>
            <a:ext cx="6324550" cy="4382400"/>
          </a:xfrm>
          <a:prstGeom prst="rect">
            <a:avLst/>
          </a:prstGeom>
          <a:solidFill>
            <a:schemeClr val="bg1"/>
          </a:solidFill>
        </p:spPr>
        <p:txBody>
          <a:bodyPr spcFirstLastPara="1" vert="horz" wrap="square" lIns="91425" tIns="91425" rIns="91425" bIns="91425" rtlCol="0" anchor="t" anchorCtr="0">
            <a:noAutofit/>
          </a:bodyPr>
          <a:lstStyle/>
          <a:p>
            <a:r>
              <a:rPr lang="en" dirty="0"/>
              <a:t>Only public districts in Iowa are eligible to apply for this grant opportunity.</a:t>
            </a:r>
            <a:endParaRPr dirty="0"/>
          </a:p>
          <a:p>
            <a:pPr lvl="1"/>
            <a:r>
              <a:rPr lang="en" dirty="0"/>
              <a:t>ESSER funds may only be awarded to allowable subrecipients of the funds for an appropriate use.  </a:t>
            </a:r>
            <a:endParaRPr dirty="0"/>
          </a:p>
          <a:p>
            <a:r>
              <a:rPr lang="en" dirty="0"/>
              <a:t>Districts must partner with one or more community colleges, institutions of higher education, and/or related training providers able to award credit toward the relevant degree.</a:t>
            </a:r>
          </a:p>
          <a:p>
            <a:r>
              <a:rPr lang="en" dirty="0"/>
              <a:t>Minimum cohort:</a:t>
            </a:r>
          </a:p>
          <a:p>
            <a:pPr lvl="1"/>
            <a:r>
              <a:rPr lang="en-US" dirty="0"/>
              <a:t>The minimum number of apprentices required in each cohort is 10.</a:t>
            </a:r>
          </a:p>
          <a:p>
            <a:pPr lvl="1"/>
            <a:r>
              <a:rPr lang="en-US" dirty="0"/>
              <a:t>Districts unable to achieve the minimum number for a cohort are encouraged to partner with another district close in proximity. </a:t>
            </a:r>
          </a:p>
          <a:p>
            <a:pPr indent="0">
              <a:buNone/>
            </a:pPr>
            <a:endParaRPr lang="en-US" dirty="0"/>
          </a:p>
          <a:p>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228600" y="1234450"/>
            <a:ext cx="2103300" cy="4372800"/>
          </a:xfrm>
          <a:prstGeom prst="rect">
            <a:avLst/>
          </a:prstGeom>
        </p:spPr>
        <p:txBody>
          <a:bodyPr spcFirstLastPara="1" vert="horz" wrap="square" lIns="91425" tIns="91425" rIns="91425" bIns="91425" rtlCol="0" anchor="t" anchorCtr="0">
            <a:normAutofit/>
          </a:bodyPr>
          <a:lstStyle/>
          <a:p>
            <a:r>
              <a:rPr lang="en"/>
              <a:t>Districts as Employer Sponsors</a:t>
            </a:r>
            <a:endParaRPr dirty="0"/>
          </a:p>
        </p:txBody>
      </p:sp>
      <p:sp>
        <p:nvSpPr>
          <p:cNvPr id="184" name="Google Shape;184;p31"/>
          <p:cNvSpPr txBox="1">
            <a:spLocks noGrp="1"/>
          </p:cNvSpPr>
          <p:nvPr>
            <p:ph type="body" idx="1"/>
          </p:nvPr>
        </p:nvSpPr>
        <p:spPr>
          <a:xfrm>
            <a:off x="2816350" y="1234450"/>
            <a:ext cx="6099000" cy="4662900"/>
          </a:xfrm>
          <a:prstGeom prst="rect">
            <a:avLst/>
          </a:prstGeom>
        </p:spPr>
        <p:txBody>
          <a:bodyPr spcFirstLastPara="1" vert="horz" wrap="square" lIns="91425" tIns="91425" rIns="91425" bIns="91425" rtlCol="0" anchor="t" anchorCtr="0">
            <a:noAutofit/>
          </a:bodyPr>
          <a:lstStyle/>
          <a:p>
            <a:pPr marL="0" indent="0">
              <a:buNone/>
            </a:pPr>
            <a:r>
              <a:rPr lang="en"/>
              <a:t>An employer sponsor (district awardee) must:</a:t>
            </a:r>
            <a:endParaRPr dirty="0"/>
          </a:p>
          <a:p>
            <a:r>
              <a:rPr lang="en"/>
              <a:t>Provide IWD an MOU proving that it is partnering with a community college and/or four-year college or university to create or expand an existing registered apprenticeship program. </a:t>
            </a:r>
            <a:endParaRPr dirty="0"/>
          </a:p>
          <a:p>
            <a:r>
              <a:rPr lang="en"/>
              <a:t>Hire or currently employ non-certified paraeducators as registered apprentices.</a:t>
            </a:r>
            <a:endParaRPr dirty="0"/>
          </a:p>
          <a:p>
            <a:r>
              <a:rPr lang="en"/>
              <a:t>Seek reimbursement of funds on a quarterly basis by June 30, 2024. Any unexpended grant dollars must be returned to IWD thereafter.</a:t>
            </a:r>
            <a:endParaRPr dirty="0"/>
          </a:p>
          <a:p>
            <a:r>
              <a:rPr lang="en"/>
              <a:t>Provide detailed reports to IWD by December 31 of each year in Iowa</a:t>
            </a:r>
            <a:r>
              <a:rPr lang="en" i="1"/>
              <a:t>WORKS</a:t>
            </a:r>
            <a:r>
              <a:rPr lang="en"/>
              <a:t>.</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228600" y="1234450"/>
            <a:ext cx="2103300" cy="4372800"/>
          </a:xfrm>
          <a:prstGeom prst="rect">
            <a:avLst/>
          </a:prstGeom>
        </p:spPr>
        <p:txBody>
          <a:bodyPr spcFirstLastPara="1" vert="horz" wrap="square" lIns="91425" tIns="91425" rIns="91425" bIns="91425" rtlCol="0" anchor="t" anchorCtr="0">
            <a:normAutofit/>
          </a:bodyPr>
          <a:lstStyle/>
          <a:p>
            <a:r>
              <a:rPr lang="en"/>
              <a:t>Use of Funds</a:t>
            </a:r>
            <a:endParaRPr dirty="0"/>
          </a:p>
        </p:txBody>
      </p:sp>
      <p:sp>
        <p:nvSpPr>
          <p:cNvPr id="190" name="Google Shape;190;p32"/>
          <p:cNvSpPr txBox="1">
            <a:spLocks noGrp="1"/>
          </p:cNvSpPr>
          <p:nvPr>
            <p:ph type="body" idx="1"/>
          </p:nvPr>
        </p:nvSpPr>
        <p:spPr>
          <a:xfrm>
            <a:off x="2590800" y="1234450"/>
            <a:ext cx="6324550" cy="4382400"/>
          </a:xfrm>
          <a:prstGeom prst="rect">
            <a:avLst/>
          </a:prstGeom>
          <a:solidFill>
            <a:schemeClr val="bg1"/>
          </a:solidFill>
        </p:spPr>
        <p:txBody>
          <a:bodyPr spcFirstLastPara="1" vert="horz" wrap="square" lIns="91425" tIns="91425" rIns="91425" bIns="91425" rtlCol="0" anchor="t" anchorCtr="0">
            <a:noAutofit/>
          </a:bodyPr>
          <a:lstStyle/>
          <a:p>
            <a:pPr marL="0" indent="0">
              <a:buNone/>
            </a:pPr>
            <a:r>
              <a:rPr lang="en" sz="1800" dirty="0"/>
              <a:t>Grant funds must be used to reimburse employer sponsors for RTI tuition and employee wages. Funding will support:</a:t>
            </a:r>
            <a:endParaRPr sz="1800" dirty="0"/>
          </a:p>
          <a:p>
            <a:pPr indent="-342900">
              <a:spcBef>
                <a:spcPts val="0"/>
              </a:spcBef>
              <a:buSzPts val="1800"/>
            </a:pPr>
            <a:r>
              <a:rPr lang="en" sz="1800" dirty="0"/>
              <a:t>Tuition and fees at up to $17,000 per year for up to two years at a public or private four-year college or university or other provider.</a:t>
            </a:r>
            <a:endParaRPr sz="1800" dirty="0"/>
          </a:p>
          <a:p>
            <a:pPr indent="-342900">
              <a:spcBef>
                <a:spcPts val="0"/>
              </a:spcBef>
              <a:buSzPts val="1800"/>
            </a:pPr>
            <a:r>
              <a:rPr lang="en" sz="1800" dirty="0"/>
              <a:t>Hourly rate of $6.00 for aides (0.5 of $12 per hour) for up to 30 hours per week for 36 weeks. This sums to $6,500 per year for two years for a grand total of $13,000.</a:t>
            </a:r>
            <a:endParaRPr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228600" y="1234450"/>
            <a:ext cx="2103300" cy="4372800"/>
          </a:xfrm>
          <a:prstGeom prst="rect">
            <a:avLst/>
          </a:prstGeom>
        </p:spPr>
        <p:txBody>
          <a:bodyPr spcFirstLastPara="1" vert="horz" wrap="square" lIns="91425" tIns="91425" rIns="91425" bIns="91425" rtlCol="0" anchor="t" anchorCtr="0">
            <a:normAutofit/>
          </a:bodyPr>
          <a:lstStyle/>
          <a:p>
            <a:r>
              <a:rPr lang="en"/>
              <a:t>Electronic Submission Instructions</a:t>
            </a:r>
            <a:endParaRPr dirty="0"/>
          </a:p>
        </p:txBody>
      </p:sp>
      <p:sp>
        <p:nvSpPr>
          <p:cNvPr id="196" name="Google Shape;196;p33"/>
          <p:cNvSpPr txBox="1">
            <a:spLocks noGrp="1"/>
          </p:cNvSpPr>
          <p:nvPr>
            <p:ph type="body" idx="1"/>
          </p:nvPr>
        </p:nvSpPr>
        <p:spPr>
          <a:xfrm>
            <a:off x="2590800" y="914400"/>
            <a:ext cx="6324600" cy="4382400"/>
          </a:xfrm>
          <a:prstGeom prst="rect">
            <a:avLst/>
          </a:prstGeom>
          <a:solidFill>
            <a:schemeClr val="bg1"/>
          </a:solidFill>
        </p:spPr>
        <p:txBody>
          <a:bodyPr spcFirstLastPara="1" vert="horz" wrap="square" lIns="91425" tIns="91425" rIns="91425" bIns="91425" rtlCol="0" anchor="t" anchorCtr="0">
            <a:noAutofit/>
          </a:bodyPr>
          <a:lstStyle/>
          <a:p>
            <a:pPr marL="0" indent="0">
              <a:buNone/>
            </a:pPr>
            <a:r>
              <a:rPr lang="en" dirty="0"/>
              <a:t>Applicants must submit applications electronically via IowaGrants.gov. </a:t>
            </a:r>
            <a:endParaRPr dirty="0"/>
          </a:p>
          <a:p>
            <a:r>
              <a:rPr lang="en" dirty="0"/>
              <a:t>The district’s authorized representative must be the person who submits the application. The authorized representative must be using their own IowaGrants.gov account to sign in and submit the application.</a:t>
            </a:r>
            <a:endParaRPr dirty="0"/>
          </a:p>
          <a:p>
            <a:r>
              <a:rPr lang="en" dirty="0"/>
              <a:t>Official email communication from IWD regarding this application will be issued from </a:t>
            </a:r>
            <a:r>
              <a:rPr lang="en" dirty="0">
                <a:hlinkClick r:id="rId3"/>
              </a:rPr>
              <a:t>iowa.grants@webgrantsmail.com</a:t>
            </a:r>
            <a:r>
              <a:rPr lang="en" dirty="0"/>
              <a:t>. Applicants are required to ensure these communications are received and responded to accordingly.</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28576" y="381000"/>
            <a:ext cx="8686800" cy="457200"/>
          </a:xfrm>
          <a:prstGeom prst="rect">
            <a:avLst/>
          </a:prstGeom>
        </p:spPr>
        <p:txBody>
          <a:bodyPr spcFirstLastPara="1" vert="horz" wrap="square" lIns="68575" tIns="34275" rIns="68575" bIns="34275" rtlCol="0" anchor="ctr" anchorCtr="0">
            <a:noAutofit/>
          </a:bodyPr>
          <a:lstStyle/>
          <a:p>
            <a:r>
              <a:rPr lang="en" sz="2300" dirty="0">
                <a:solidFill>
                  <a:schemeClr val="bg1"/>
                </a:solidFill>
              </a:rPr>
              <a:t>Table 1. Funding Priorities: Registered Apprenticeship Pathways</a:t>
            </a:r>
            <a:endParaRPr sz="2300" dirty="0">
              <a:solidFill>
                <a:schemeClr val="bg1"/>
              </a:solidFill>
            </a:endParaRPr>
          </a:p>
        </p:txBody>
      </p:sp>
      <p:graphicFrame>
        <p:nvGraphicFramePr>
          <p:cNvPr id="143" name="Google Shape;143;p24"/>
          <p:cNvGraphicFramePr/>
          <p:nvPr>
            <p:extLst>
              <p:ext uri="{D42A27DB-BD31-4B8C-83A1-F6EECF244321}">
                <p14:modId xmlns:p14="http://schemas.microsoft.com/office/powerpoint/2010/main" val="367829583"/>
              </p:ext>
            </p:extLst>
          </p:nvPr>
        </p:nvGraphicFramePr>
        <p:xfrm>
          <a:off x="0" y="1600200"/>
          <a:ext cx="9143999" cy="4419600"/>
        </p:xfrm>
        <a:graphic>
          <a:graphicData uri="http://schemas.openxmlformats.org/drawingml/2006/table">
            <a:tbl>
              <a:tblPr firstRow="1">
                <a:noFill/>
              </a:tblPr>
              <a:tblGrid>
                <a:gridCol w="1465438">
                  <a:extLst>
                    <a:ext uri="{9D8B030D-6E8A-4147-A177-3AD203B41FA5}">
                      <a16:colId xmlns:a16="http://schemas.microsoft.com/office/drawing/2014/main" val="20000"/>
                    </a:ext>
                  </a:extLst>
                </a:gridCol>
                <a:gridCol w="3860301">
                  <a:extLst>
                    <a:ext uri="{9D8B030D-6E8A-4147-A177-3AD203B41FA5}">
                      <a16:colId xmlns:a16="http://schemas.microsoft.com/office/drawing/2014/main" val="20001"/>
                    </a:ext>
                  </a:extLst>
                </a:gridCol>
                <a:gridCol w="3818260">
                  <a:extLst>
                    <a:ext uri="{9D8B030D-6E8A-4147-A177-3AD203B41FA5}">
                      <a16:colId xmlns:a16="http://schemas.microsoft.com/office/drawing/2014/main" val="20002"/>
                    </a:ext>
                  </a:extLst>
                </a:gridCol>
              </a:tblGrid>
              <a:tr h="274766">
                <a:tc>
                  <a:txBody>
                    <a:bodyPr/>
                    <a:lstStyle/>
                    <a:p>
                      <a:pPr marL="0" lvl="0" indent="0" algn="l" rtl="0">
                        <a:spcBef>
                          <a:spcPts val="0"/>
                        </a:spcBef>
                        <a:spcAft>
                          <a:spcPts val="0"/>
                        </a:spcAft>
                        <a:buNone/>
                      </a:pPr>
                      <a:r>
                        <a:rPr lang="en" sz="1100" b="1"/>
                        <a:t>Description</a:t>
                      </a:r>
                      <a:endParaRPr sz="1100" b="1"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b="1"/>
                        <a:t>High School and Adult-to-Paraeducator</a:t>
                      </a:r>
                      <a:endParaRPr sz="1100" b="1"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b="1"/>
                        <a:t>Paraeducator-to-Teacher</a:t>
                      </a:r>
                      <a:endParaRPr sz="1100" b="1"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74766">
                <a:tc>
                  <a:txBody>
                    <a:bodyPr/>
                    <a:lstStyle/>
                    <a:p>
                      <a:pPr marL="0" lvl="0" indent="0" algn="l" rtl="0">
                        <a:spcBef>
                          <a:spcPts val="0"/>
                        </a:spcBef>
                        <a:spcAft>
                          <a:spcPts val="0"/>
                        </a:spcAft>
                        <a:buNone/>
                      </a:pPr>
                      <a:r>
                        <a:rPr lang="en" sz="1100"/>
                        <a:t>Cohort begins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1100"/>
                        <a:t>Fall 2022</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Fall 2022</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4766">
                <a:tc>
                  <a:txBody>
                    <a:bodyPr/>
                    <a:lstStyle/>
                    <a:p>
                      <a:pPr marL="0" lvl="0" indent="0" algn="l" rtl="0">
                        <a:spcBef>
                          <a:spcPts val="0"/>
                        </a:spcBef>
                        <a:spcAft>
                          <a:spcPts val="0"/>
                        </a:spcAft>
                        <a:buNone/>
                      </a:pPr>
                      <a:r>
                        <a:rPr lang="en" sz="1100"/>
                        <a:t>Program duration</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1100"/>
                        <a:t>2-3 years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 years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1985">
                <a:tc>
                  <a:txBody>
                    <a:bodyPr/>
                    <a:lstStyle/>
                    <a:p>
                      <a:pPr marL="0" lvl="0" indent="0" algn="l" rtl="0">
                        <a:spcBef>
                          <a:spcPts val="0"/>
                        </a:spcBef>
                        <a:spcAft>
                          <a:spcPts val="0"/>
                        </a:spcAft>
                        <a:buNone/>
                      </a:pPr>
                      <a:r>
                        <a:rPr lang="en" sz="1100"/>
                        <a:t>Eligible applicants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1100" dirty="0">
                          <a:sym typeface="Arial"/>
                        </a:rPr>
                        <a:t>Public districts in partnership with a related training provider with an approved paraeducator program. Participants may receive an AA degree. </a:t>
                      </a:r>
                      <a:endParaRPr sz="1100" dirty="0"/>
                    </a:p>
                  </a:txBody>
                  <a:tcPr marL="54850" marR="54850" marT="36575" marB="36575">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a:lnSpc>
                          <a:spcPct val="115000"/>
                        </a:lnSpc>
                        <a:spcBef>
                          <a:spcPts val="0"/>
                        </a:spcBef>
                        <a:spcAft>
                          <a:spcPts val="0"/>
                        </a:spcAft>
                      </a:pPr>
                      <a:r>
                        <a:rPr lang="en-US" sz="1100" dirty="0"/>
                        <a:t>Public districts in partnership with a related training provider with an approved teacher preparation program. Participants may receive a BA or BS degree.</a:t>
                      </a: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6059">
                <a:tc>
                  <a:txBody>
                    <a:bodyPr/>
                    <a:lstStyle/>
                    <a:p>
                      <a:pPr marL="0" lvl="0" indent="0" algn="l" rtl="0">
                        <a:spcBef>
                          <a:spcPts val="0"/>
                        </a:spcBef>
                        <a:spcAft>
                          <a:spcPts val="0"/>
                        </a:spcAft>
                        <a:buNone/>
                      </a:pPr>
                      <a:r>
                        <a:rPr lang="en" sz="1100"/>
                        <a:t>Service commitment</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1100"/>
                        <a:t>3 years after completion of the program for adults (not high school students)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t>3 years after completion of the program</a:t>
                      </a:r>
                      <a:endParaRPr sz="1100" b="1"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87726">
                <a:tc>
                  <a:txBody>
                    <a:bodyPr/>
                    <a:lstStyle/>
                    <a:p>
                      <a:pPr marL="0" lvl="0" indent="0" algn="l" rtl="0">
                        <a:spcBef>
                          <a:spcPts val="0"/>
                        </a:spcBef>
                        <a:spcAft>
                          <a:spcPts val="0"/>
                        </a:spcAft>
                        <a:buNone/>
                      </a:pPr>
                      <a:r>
                        <a:rPr lang="en" sz="1100"/>
                        <a:t>Covered costs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a:spcAft>
                          <a:spcPts val="600"/>
                        </a:spcAft>
                      </a:pPr>
                      <a:r>
                        <a:rPr lang="en-US" sz="1100" b="0" i="0" u="none" strike="noStrike" cap="none" dirty="0">
                          <a:solidFill>
                            <a:srgbClr val="000000"/>
                          </a:solidFill>
                          <a:effectLst/>
                          <a:latin typeface="Arial"/>
                          <a:ea typeface="Arial"/>
                          <a:cs typeface="Arial"/>
                          <a:sym typeface="Arial"/>
                        </a:rPr>
                        <a:t>Paraeducator program tuition and full salary for </a:t>
                      </a:r>
                      <a:r>
                        <a:rPr lang="en-US" sz="1100" b="1" i="0" u="none" strike="noStrike" cap="none" dirty="0">
                          <a:solidFill>
                            <a:srgbClr val="000000"/>
                          </a:solidFill>
                          <a:effectLst/>
                          <a:latin typeface="Arial"/>
                          <a:ea typeface="Arial"/>
                          <a:cs typeface="Arial"/>
                          <a:sym typeface="Arial"/>
                        </a:rPr>
                        <a:t>high school students</a:t>
                      </a:r>
                      <a:r>
                        <a:rPr lang="en-US" sz="1100" b="0" i="0" u="none" strike="noStrike" cap="none" dirty="0">
                          <a:solidFill>
                            <a:srgbClr val="000000"/>
                          </a:solidFill>
                          <a:effectLst/>
                          <a:latin typeface="Arial"/>
                          <a:ea typeface="Arial"/>
                          <a:cs typeface="Arial"/>
                          <a:sym typeface="Arial"/>
                        </a:rPr>
                        <a:t> working as an aide and 50% of salary when working for the district as a classroom aide after graduation and completing coursework.</a:t>
                      </a:r>
                      <a:endParaRPr lang="en-US" sz="600" b="0" i="0" u="none" strike="noStrike" cap="none" dirty="0">
                        <a:solidFill>
                          <a:srgbClr val="000000"/>
                        </a:solidFill>
                        <a:effectLst/>
                        <a:latin typeface="Arial"/>
                        <a:ea typeface="Arial"/>
                        <a:cs typeface="Arial"/>
                        <a:sym typeface="Arial"/>
                      </a:endParaRPr>
                    </a:p>
                    <a:p>
                      <a:pPr>
                        <a:spcAft>
                          <a:spcPts val="600"/>
                        </a:spcAft>
                      </a:pPr>
                      <a:r>
                        <a:rPr lang="en-US" sz="1100" b="0" i="0" u="none" strike="noStrike" cap="none" dirty="0">
                          <a:solidFill>
                            <a:srgbClr val="000000"/>
                          </a:solidFill>
                          <a:effectLst/>
                          <a:latin typeface="Arial"/>
                          <a:ea typeface="Arial"/>
                          <a:cs typeface="Arial"/>
                          <a:sym typeface="Arial"/>
                        </a:rPr>
                        <a:t>Paraeducator program tuition and 50% of salary for </a:t>
                      </a:r>
                      <a:r>
                        <a:rPr lang="en-US" sz="1100" b="1" i="0" u="none" strike="noStrike" cap="none" dirty="0">
                          <a:solidFill>
                            <a:srgbClr val="000000"/>
                          </a:solidFill>
                          <a:effectLst/>
                          <a:latin typeface="Arial"/>
                          <a:ea typeface="Arial"/>
                          <a:cs typeface="Arial"/>
                          <a:sym typeface="Arial"/>
                        </a:rPr>
                        <a:t>adults working</a:t>
                      </a:r>
                      <a:r>
                        <a:rPr lang="en-US" sz="1100" b="0" i="0" u="none" strike="noStrike" cap="none" dirty="0">
                          <a:solidFill>
                            <a:srgbClr val="000000"/>
                          </a:solidFill>
                          <a:effectLst/>
                          <a:latin typeface="Arial"/>
                          <a:ea typeface="Arial"/>
                          <a:cs typeface="Arial"/>
                          <a:sym typeface="Arial"/>
                        </a:rPr>
                        <a:t> as a paraeducator for the district and completing coursework.</a:t>
                      </a:r>
                      <a:endParaRPr sz="1100" dirty="0"/>
                    </a:p>
                    <a:p>
                      <a:pPr marL="0" lvl="0" indent="0" algn="l" rtl="0">
                        <a:spcBef>
                          <a:spcPts val="0"/>
                        </a:spcBef>
                        <a:spcAft>
                          <a:spcPts val="0"/>
                        </a:spcAft>
                        <a:buNone/>
                      </a:pPr>
                      <a:r>
                        <a:rPr lang="en" sz="1100" dirty="0"/>
                        <a:t>Maximum $40,500 per participant.</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Teacher preparation program tuition and 50% of salary while working for the district as a paraeducator and completing coursework.</a:t>
                      </a:r>
                      <a:endParaRPr sz="1100" dirty="0"/>
                    </a:p>
                    <a:p>
                      <a:pPr marL="0" lvl="0" indent="0" algn="l" rtl="0">
                        <a:spcBef>
                          <a:spcPts val="0"/>
                        </a:spcBef>
                        <a:spcAft>
                          <a:spcPts val="0"/>
                        </a:spcAft>
                        <a:buNone/>
                      </a:pPr>
                      <a:r>
                        <a:rPr lang="en" sz="1100"/>
                        <a:t> </a:t>
                      </a:r>
                      <a:endParaRPr sz="1100" dirty="0"/>
                    </a:p>
                    <a:p>
                      <a:pPr marL="0" lvl="0" indent="0" algn="l" rtl="0">
                        <a:spcBef>
                          <a:spcPts val="0"/>
                        </a:spcBef>
                        <a:spcAft>
                          <a:spcPts val="0"/>
                        </a:spcAft>
                        <a:buNone/>
                      </a:pPr>
                      <a:r>
                        <a:rPr lang="en" sz="1100"/>
                        <a:t>Maximum $47,000 per participant.</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4766">
                <a:tc>
                  <a:txBody>
                    <a:bodyPr/>
                    <a:lstStyle/>
                    <a:p>
                      <a:pPr marL="0" lvl="0" indent="0" algn="l" rtl="0">
                        <a:spcBef>
                          <a:spcPts val="0"/>
                        </a:spcBef>
                        <a:spcAft>
                          <a:spcPts val="0"/>
                        </a:spcAft>
                        <a:buNone/>
                      </a:pPr>
                      <a:r>
                        <a:rPr lang="en" sz="1100"/>
                        <a:t>Total grantees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1100"/>
                        <a:t>25-30 anticipated grants to districts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20-25 anticipated grants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4766">
                <a:tc>
                  <a:txBody>
                    <a:bodyPr/>
                    <a:lstStyle/>
                    <a:p>
                      <a:pPr marL="0" lvl="0" indent="0" algn="l" rtl="0">
                        <a:spcBef>
                          <a:spcPts val="0"/>
                        </a:spcBef>
                        <a:spcAft>
                          <a:spcPts val="0"/>
                        </a:spcAft>
                        <a:buNone/>
                      </a:pPr>
                      <a:r>
                        <a:rPr lang="en" sz="1100"/>
                        <a:t>Total individuals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1100"/>
                        <a:t>100 anticipated individual participants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100 anticipated individual participants</a:t>
                      </a:r>
                      <a:endParaRPr sz="1100" dirty="0"/>
                    </a:p>
                  </a:txBody>
                  <a:tcPr marL="54850" marR="54850" marT="36575" marB="36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CDFE2-590B-214C-9E4A-2B1567F3B797}"/>
              </a:ext>
            </a:extLst>
          </p:cNvPr>
          <p:cNvSpPr/>
          <p:nvPr/>
        </p:nvSpPr>
        <p:spPr>
          <a:xfrm>
            <a:off x="0" y="1853154"/>
            <a:ext cx="9144000" cy="806393"/>
          </a:xfrm>
          <a:prstGeom prst="rect">
            <a:avLst/>
          </a:prstGeom>
          <a:solidFill>
            <a:srgbClr val="002B4F"/>
          </a:solidFill>
          <a:ln>
            <a:solidFill>
              <a:srgbClr val="2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325;p30">
            <a:extLst>
              <a:ext uri="{FF2B5EF4-FFF2-40B4-BE49-F238E27FC236}">
                <a16:creationId xmlns:a16="http://schemas.microsoft.com/office/drawing/2014/main" id="{AC50638E-F9A9-9748-8385-B0692CC70CF0}"/>
              </a:ext>
            </a:extLst>
          </p:cNvPr>
          <p:cNvSpPr txBox="1">
            <a:spLocks/>
          </p:cNvSpPr>
          <p:nvPr/>
        </p:nvSpPr>
        <p:spPr>
          <a:xfrm>
            <a:off x="457200" y="549751"/>
            <a:ext cx="6864626" cy="89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rgbClr val="4986A0"/>
                </a:solidFill>
                <a:latin typeface="Franklin Gothic Medium Cond" panose="020B0606030402020204" pitchFamily="34" charset="0"/>
              </a:rPr>
              <a:t>WGU and IOWA Community College Partners</a:t>
            </a:r>
          </a:p>
        </p:txBody>
      </p:sp>
      <p:sp>
        <p:nvSpPr>
          <p:cNvPr id="6" name="TextBox 5">
            <a:extLst>
              <a:ext uri="{FF2B5EF4-FFF2-40B4-BE49-F238E27FC236}">
                <a16:creationId xmlns:a16="http://schemas.microsoft.com/office/drawing/2014/main" id="{CAF6B878-B6A3-BF45-A9FF-D5C4C5CEA7C3}"/>
              </a:ext>
            </a:extLst>
          </p:cNvPr>
          <p:cNvSpPr txBox="1"/>
          <p:nvPr/>
        </p:nvSpPr>
        <p:spPr>
          <a:xfrm>
            <a:off x="122975" y="2116207"/>
            <a:ext cx="3233531" cy="338554"/>
          </a:xfrm>
          <a:prstGeom prst="rect">
            <a:avLst/>
          </a:prstGeom>
          <a:noFill/>
        </p:spPr>
        <p:txBody>
          <a:bodyPr wrap="square" rtlCol="0">
            <a:spAutoFit/>
          </a:bodyPr>
          <a:lstStyle/>
          <a:p>
            <a:pPr algn="ctr"/>
            <a:r>
              <a:rPr lang="en-US" sz="1600" b="1" dirty="0">
                <a:solidFill>
                  <a:schemeClr val="bg1"/>
                </a:solidFill>
                <a:latin typeface="Franklin Gothic Demi Cond" panose="020B0603020102020204" pitchFamily="34" charset="0"/>
              </a:rPr>
              <a:t>IOWA CC PARTNERS</a:t>
            </a:r>
          </a:p>
        </p:txBody>
      </p:sp>
      <p:sp>
        <p:nvSpPr>
          <p:cNvPr id="11" name="TextBox 10">
            <a:extLst>
              <a:ext uri="{FF2B5EF4-FFF2-40B4-BE49-F238E27FC236}">
                <a16:creationId xmlns:a16="http://schemas.microsoft.com/office/drawing/2014/main" id="{481CD596-3ACD-4845-9508-CB754D0D7AE7}"/>
              </a:ext>
            </a:extLst>
          </p:cNvPr>
          <p:cNvSpPr txBox="1"/>
          <p:nvPr/>
        </p:nvSpPr>
        <p:spPr>
          <a:xfrm>
            <a:off x="567891" y="2759607"/>
            <a:ext cx="8192957" cy="1200329"/>
          </a:xfrm>
          <a:prstGeom prst="rect">
            <a:avLst/>
          </a:prstGeom>
          <a:noFill/>
        </p:spPr>
        <p:txBody>
          <a:bodyPr wrap="square" rtlCol="0">
            <a:spAutoFit/>
          </a:bodyPr>
          <a:lstStyle/>
          <a:p>
            <a:r>
              <a:rPr lang="en-US" sz="1200" dirty="0"/>
              <a:t>Western Governors University maintains great relations with community colleges throughout the United States. As a result, we offer generous transfer privileges for Iowa Community College graduates. Through our partnerships, WGU will award transfer credit from varying institutions that are recognized as a nationally or regionally accredited by the U.S. Department of Education.</a:t>
            </a:r>
            <a:endParaRPr lang="en-US" sz="1100" dirty="0"/>
          </a:p>
          <a:p>
            <a:r>
              <a:rPr lang="en-US" dirty="0"/>
              <a:t/>
            </a:r>
            <a:br>
              <a:rPr lang="en-US" dirty="0"/>
            </a:br>
            <a:endParaRPr lang="en-US" dirty="0">
              <a:solidFill>
                <a:srgbClr val="4986A0"/>
              </a:solidFill>
              <a:latin typeface="Franklin Gothic Medium Cond" panose="020B0606030402020204" pitchFamily="34" charset="0"/>
              <a:ea typeface="Source Sans Pro ExtraLight" panose="020B0303030403020204" pitchFamily="34" charset="0"/>
            </a:endParaRPr>
          </a:p>
        </p:txBody>
      </p:sp>
      <p:sp>
        <p:nvSpPr>
          <p:cNvPr id="12" name="TextBox 11">
            <a:extLst>
              <a:ext uri="{FF2B5EF4-FFF2-40B4-BE49-F238E27FC236}">
                <a16:creationId xmlns:a16="http://schemas.microsoft.com/office/drawing/2014/main" id="{BE4A4610-6DDA-D442-9D02-76AC6C8C1BB7}"/>
              </a:ext>
            </a:extLst>
          </p:cNvPr>
          <p:cNvSpPr txBox="1"/>
          <p:nvPr/>
        </p:nvSpPr>
        <p:spPr>
          <a:xfrm>
            <a:off x="5062598" y="4674057"/>
            <a:ext cx="4081402" cy="461665"/>
          </a:xfrm>
          <a:prstGeom prst="rect">
            <a:avLst/>
          </a:prstGeom>
          <a:noFill/>
        </p:spPr>
        <p:txBody>
          <a:bodyPr wrap="square" rtlCol="0">
            <a:spAutoFit/>
          </a:bodyPr>
          <a:lstStyle/>
          <a:p>
            <a:r>
              <a:rPr lang="en-US" sz="1200" dirty="0">
                <a:hlinkClick r:id="rId2"/>
              </a:rPr>
              <a:t>https://partners.wgu.edu/Pages/PartnerInsts.aspx?sid=15</a:t>
            </a:r>
            <a:endParaRPr lang="en-US" sz="1200" dirty="0"/>
          </a:p>
          <a:p>
            <a:endParaRPr lang="en-US" sz="1200" dirty="0"/>
          </a:p>
        </p:txBody>
      </p:sp>
      <p:sp>
        <p:nvSpPr>
          <p:cNvPr id="2" name="TextBox 1">
            <a:extLst>
              <a:ext uri="{FF2B5EF4-FFF2-40B4-BE49-F238E27FC236}">
                <a16:creationId xmlns:a16="http://schemas.microsoft.com/office/drawing/2014/main" id="{B3C0B5BD-65A9-4383-8F0C-36CD2C4297DC}"/>
              </a:ext>
            </a:extLst>
          </p:cNvPr>
          <p:cNvSpPr txBox="1"/>
          <p:nvPr/>
        </p:nvSpPr>
        <p:spPr>
          <a:xfrm>
            <a:off x="6017650" y="4581725"/>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sp>
        <p:nvSpPr>
          <p:cNvPr id="19" name="TextBox 18">
            <a:extLst>
              <a:ext uri="{FF2B5EF4-FFF2-40B4-BE49-F238E27FC236}">
                <a16:creationId xmlns:a16="http://schemas.microsoft.com/office/drawing/2014/main" id="{C5ECB24A-1D8A-0243-83DB-93AD3A53273F}"/>
              </a:ext>
            </a:extLst>
          </p:cNvPr>
          <p:cNvSpPr txBox="1"/>
          <p:nvPr/>
        </p:nvSpPr>
        <p:spPr>
          <a:xfrm>
            <a:off x="990600" y="3843060"/>
            <a:ext cx="3733800" cy="2585323"/>
          </a:xfrm>
          <a:prstGeom prst="rect">
            <a:avLst/>
          </a:prstGeom>
          <a:noFill/>
        </p:spPr>
        <p:txBody>
          <a:bodyPr wrap="square" rtlCol="0">
            <a:spAutoFit/>
          </a:bodyPr>
          <a:lstStyle/>
          <a:p>
            <a:pPr fontAlgn="t"/>
            <a:r>
              <a:rPr lang="en-US" cap="all" dirty="0"/>
              <a:t>IOWA</a:t>
            </a:r>
          </a:p>
          <a:p>
            <a:pPr fontAlgn="t"/>
            <a:r>
              <a:rPr lang="en-US" dirty="0">
                <a:hlinkClick r:id="rId3"/>
              </a:rPr>
              <a:t>Des Moines Area Community College</a:t>
            </a:r>
            <a:endParaRPr lang="en-US" dirty="0"/>
          </a:p>
          <a:p>
            <a:pPr fontAlgn="t"/>
            <a:r>
              <a:rPr lang="en-US" dirty="0">
                <a:hlinkClick r:id="rId4"/>
              </a:rPr>
              <a:t>Eastern Iowa Community Colleges</a:t>
            </a:r>
            <a:endParaRPr lang="en-US" dirty="0"/>
          </a:p>
          <a:p>
            <a:pPr fontAlgn="t"/>
            <a:r>
              <a:rPr lang="en-US" dirty="0">
                <a:hlinkClick r:id="rId5"/>
              </a:rPr>
              <a:t>Indian Hills Community College</a:t>
            </a:r>
            <a:endParaRPr lang="en-US" dirty="0"/>
          </a:p>
          <a:p>
            <a:pPr fontAlgn="t"/>
            <a:r>
              <a:rPr lang="en-US" dirty="0">
                <a:hlinkClick r:id="rId6"/>
              </a:rPr>
              <a:t>Iowa Central Community College</a:t>
            </a:r>
            <a:endParaRPr lang="en-US" dirty="0"/>
          </a:p>
          <a:p>
            <a:pPr fontAlgn="t"/>
            <a:r>
              <a:rPr lang="en-US" dirty="0">
                <a:hlinkClick r:id="rId7"/>
              </a:rPr>
              <a:t>Kirkwood Community College</a:t>
            </a:r>
            <a:endParaRPr lang="en-US" dirty="0"/>
          </a:p>
          <a:p>
            <a:pPr fontAlgn="t"/>
            <a:r>
              <a:rPr lang="en-US" dirty="0">
                <a:hlinkClick r:id="rId8"/>
              </a:rPr>
              <a:t>Northeast Iowa Community College</a:t>
            </a:r>
            <a:endParaRPr lang="en-US" dirty="0"/>
          </a:p>
          <a:p>
            <a:r>
              <a:rPr lang="en-US" dirty="0"/>
              <a:t/>
            </a:r>
            <a:br>
              <a:rPr lang="en-US" dirty="0"/>
            </a:br>
            <a:endParaRPr lang="en-US" dirty="0">
              <a:solidFill>
                <a:srgbClr val="4986A0"/>
              </a:solidFill>
              <a:latin typeface="Franklin Gothic Medium Cond" panose="020B0606030402020204" pitchFamily="34" charset="0"/>
              <a:ea typeface="Source Sans Pro ExtraLight" panose="020B0303030403020204" pitchFamily="34" charset="0"/>
            </a:endParaRPr>
          </a:p>
        </p:txBody>
      </p:sp>
    </p:spTree>
    <p:extLst>
      <p:ext uri="{BB962C8B-B14F-4D97-AF65-F5344CB8AC3E}">
        <p14:creationId xmlns:p14="http://schemas.microsoft.com/office/powerpoint/2010/main" val="1355675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D03F-A9CD-4771-94A8-CA11B4A09745}"/>
              </a:ext>
            </a:extLst>
          </p:cNvPr>
          <p:cNvSpPr>
            <a:spLocks noGrp="1"/>
          </p:cNvSpPr>
          <p:nvPr>
            <p:ph type="title"/>
          </p:nvPr>
        </p:nvSpPr>
        <p:spPr>
          <a:xfrm>
            <a:off x="822960" y="286605"/>
            <a:ext cx="7543800" cy="1161196"/>
          </a:xfrm>
        </p:spPr>
        <p:txBody>
          <a:bodyPr/>
          <a:lstStyle/>
          <a:p>
            <a:pPr algn="ctr"/>
            <a:r>
              <a:rPr lang="en-US" dirty="0"/>
              <a:t>Presenters Today</a:t>
            </a:r>
          </a:p>
        </p:txBody>
      </p:sp>
      <p:sp>
        <p:nvSpPr>
          <p:cNvPr id="3" name="Content Placeholder 2">
            <a:extLst>
              <a:ext uri="{FF2B5EF4-FFF2-40B4-BE49-F238E27FC236}">
                <a16:creationId xmlns:a16="http://schemas.microsoft.com/office/drawing/2014/main" id="{C63F6767-D38F-4BAC-8491-EF99DAE999F8}"/>
              </a:ext>
            </a:extLst>
          </p:cNvPr>
          <p:cNvSpPr>
            <a:spLocks noGrp="1"/>
          </p:cNvSpPr>
          <p:nvPr>
            <p:ph sz="half" idx="1"/>
          </p:nvPr>
        </p:nvSpPr>
        <p:spPr>
          <a:xfrm>
            <a:off x="822960" y="1845734"/>
            <a:ext cx="3977640" cy="4023360"/>
          </a:xfrm>
        </p:spPr>
        <p:txBody>
          <a:bodyPr>
            <a:normAutofit/>
          </a:bodyPr>
          <a:lstStyle/>
          <a:p>
            <a:r>
              <a:rPr lang="en-US" dirty="0"/>
              <a:t>Margaret Buckton, RSAI Professional Advocate/ISFIS Partner  </a:t>
            </a:r>
          </a:p>
          <a:p>
            <a:pPr lvl="1"/>
            <a:r>
              <a:rPr lang="en-US" dirty="0"/>
              <a:t>(515) 201-3755</a:t>
            </a:r>
          </a:p>
          <a:p>
            <a:pPr lvl="1"/>
            <a:r>
              <a:rPr lang="en-US" dirty="0">
                <a:hlinkClick r:id="rId2"/>
              </a:rPr>
              <a:t>Margaret@iowaschoolfinance.com</a:t>
            </a:r>
            <a:r>
              <a:rPr lang="en-US" dirty="0"/>
              <a:t> </a:t>
            </a:r>
          </a:p>
          <a:p>
            <a:pPr marL="0" indent="0">
              <a:buNone/>
            </a:pPr>
            <a:r>
              <a:rPr lang="en-US" dirty="0"/>
              <a:t>Dave Daughton, RSAI Grassroots Advocate </a:t>
            </a:r>
          </a:p>
          <a:p>
            <a:pPr lvl="1"/>
            <a:r>
              <a:rPr lang="en-US" dirty="0"/>
              <a:t>(641) 344-5205</a:t>
            </a:r>
          </a:p>
          <a:p>
            <a:pPr lvl="1"/>
            <a:r>
              <a:rPr lang="en-US" dirty="0">
                <a:hlinkClick r:id="rId3"/>
              </a:rPr>
              <a:t>Dave.Daughton@rsaia.org</a:t>
            </a:r>
            <a:r>
              <a:rPr lang="en-US" dirty="0"/>
              <a:t> </a:t>
            </a:r>
          </a:p>
          <a:p>
            <a:pPr marL="201168" lvl="1" indent="0" algn="ctr">
              <a:buNone/>
            </a:pPr>
            <a:r>
              <a:rPr lang="en-US" sz="2200" dirty="0">
                <a:hlinkClick r:id="rId4"/>
              </a:rPr>
              <a:t>www.rsaia.org</a:t>
            </a:r>
            <a:r>
              <a:rPr lang="en-US" sz="2200" dirty="0"/>
              <a:t>  </a:t>
            </a:r>
          </a:p>
          <a:p>
            <a:endParaRPr lang="en-US" dirty="0"/>
          </a:p>
        </p:txBody>
      </p:sp>
      <p:sp>
        <p:nvSpPr>
          <p:cNvPr id="4" name="Content Placeholder 3">
            <a:extLst>
              <a:ext uri="{FF2B5EF4-FFF2-40B4-BE49-F238E27FC236}">
                <a16:creationId xmlns:a16="http://schemas.microsoft.com/office/drawing/2014/main" id="{6AA68D6E-25A3-4A0A-850C-4A0E04EB4F94}"/>
              </a:ext>
            </a:extLst>
          </p:cNvPr>
          <p:cNvSpPr>
            <a:spLocks noGrp="1"/>
          </p:cNvSpPr>
          <p:nvPr>
            <p:ph sz="half" idx="2"/>
          </p:nvPr>
        </p:nvSpPr>
        <p:spPr>
          <a:xfrm>
            <a:off x="5181600" y="1845735"/>
            <a:ext cx="3657600" cy="4023360"/>
          </a:xfrm>
        </p:spPr>
        <p:txBody>
          <a:bodyPr>
            <a:normAutofit/>
          </a:bodyPr>
          <a:lstStyle/>
          <a:p>
            <a:r>
              <a:rPr lang="en-US" dirty="0"/>
              <a:t>Dr. Angie Besendorfer, Chancellor, Regional Vice President</a:t>
            </a:r>
          </a:p>
          <a:p>
            <a:pPr lvl="1"/>
            <a:r>
              <a:rPr lang="en-US" sz="1600" dirty="0"/>
              <a:t>O: (314) 677-2302</a:t>
            </a:r>
          </a:p>
          <a:p>
            <a:pPr lvl="1"/>
            <a:r>
              <a:rPr lang="en-US" sz="1600" dirty="0"/>
              <a:t>M: (417) 825-0373</a:t>
            </a:r>
          </a:p>
          <a:p>
            <a:pPr lvl="1"/>
            <a:r>
              <a:rPr lang="en-US" dirty="0">
                <a:hlinkClick r:id="rId5" tooltip="mailto:email.address@wgu.edu"/>
              </a:rPr>
              <a:t>angie.besendorfer@wgu.edu</a:t>
            </a:r>
            <a:endParaRPr lang="en-US" dirty="0"/>
          </a:p>
          <a:p>
            <a:r>
              <a:rPr lang="en-US" dirty="0"/>
              <a:t>Dr. Jim Chandler, Senior Strategic Partnership Manager, K-12 Schools</a:t>
            </a:r>
          </a:p>
          <a:p>
            <a:pPr lvl="1"/>
            <a:r>
              <a:rPr lang="en-US" sz="1600" dirty="0"/>
              <a:t>O: (314) 677-3202 </a:t>
            </a:r>
          </a:p>
          <a:p>
            <a:pPr lvl="1"/>
            <a:r>
              <a:rPr lang="en-US" sz="1600" dirty="0"/>
              <a:t>M: (636) 358-1107</a:t>
            </a:r>
          </a:p>
          <a:p>
            <a:pPr lvl="1"/>
            <a:r>
              <a:rPr lang="en-US" dirty="0">
                <a:hlinkClick r:id="rId6"/>
              </a:rPr>
              <a:t>Jim.chandler@wgu.edu</a:t>
            </a:r>
            <a:endParaRPr lang="en-US" dirty="0"/>
          </a:p>
          <a:p>
            <a:pPr marL="201168" lvl="1" indent="0" algn="ctr">
              <a:buNone/>
            </a:pPr>
            <a:r>
              <a:rPr lang="en-US" sz="2200" dirty="0">
                <a:hlinkClick r:id="rId7"/>
              </a:rPr>
              <a:t>www.wgu.edu</a:t>
            </a:r>
            <a:r>
              <a:rPr lang="en-US" sz="2200" dirty="0"/>
              <a:t> </a:t>
            </a:r>
          </a:p>
          <a:p>
            <a:pPr marL="201168" lvl="1" indent="0">
              <a:buNone/>
            </a:pPr>
            <a:endParaRPr lang="en-US" dirty="0"/>
          </a:p>
          <a:p>
            <a:endParaRPr lang="en-US" dirty="0"/>
          </a:p>
        </p:txBody>
      </p:sp>
      <p:pic>
        <p:nvPicPr>
          <p:cNvPr id="5" name="Picture 4">
            <a:extLst>
              <a:ext uri="{FF2B5EF4-FFF2-40B4-BE49-F238E27FC236}">
                <a16:creationId xmlns:a16="http://schemas.microsoft.com/office/drawing/2014/main" id="{33F80D51-754C-4B40-8D6D-E25D98C5CD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5746360"/>
            <a:ext cx="2339874" cy="520669"/>
          </a:xfrm>
          <a:prstGeom prst="rect">
            <a:avLst/>
          </a:prstGeom>
        </p:spPr>
      </p:pic>
      <p:pic>
        <p:nvPicPr>
          <p:cNvPr id="6" name="Picture 5">
            <a:extLst>
              <a:ext uri="{FF2B5EF4-FFF2-40B4-BE49-F238E27FC236}">
                <a16:creationId xmlns:a16="http://schemas.microsoft.com/office/drawing/2014/main" id="{0E8DF1D8-6261-4181-A3CC-9C3D7807AF1F}"/>
              </a:ext>
            </a:extLst>
          </p:cNvPr>
          <p:cNvPicPr>
            <a:picLocks noChangeAspect="1"/>
          </p:cNvPicPr>
          <p:nvPr/>
        </p:nvPicPr>
        <p:blipFill>
          <a:blip r:embed="rId9"/>
          <a:stretch>
            <a:fillRect/>
          </a:stretch>
        </p:blipFill>
        <p:spPr>
          <a:xfrm>
            <a:off x="653188" y="4876800"/>
            <a:ext cx="2141406" cy="1085944"/>
          </a:xfrm>
          <a:prstGeom prst="rect">
            <a:avLst/>
          </a:prstGeom>
        </p:spPr>
      </p:pic>
    </p:spTree>
    <p:extLst>
      <p:ext uri="{BB962C8B-B14F-4D97-AF65-F5344CB8AC3E}">
        <p14:creationId xmlns:p14="http://schemas.microsoft.com/office/powerpoint/2010/main" val="413764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5" name="Google Shape;295;p28"/>
          <p:cNvSpPr txBox="1">
            <a:spLocks noGrp="1"/>
          </p:cNvSpPr>
          <p:nvPr>
            <p:ph type="body" idx="1"/>
          </p:nvPr>
        </p:nvSpPr>
        <p:spPr>
          <a:xfrm>
            <a:off x="133759" y="1759879"/>
            <a:ext cx="4808122" cy="3802721"/>
          </a:xfrm>
          <a:prstGeom prst="rect">
            <a:avLst/>
          </a:prstGeom>
        </p:spPr>
        <p:txBody>
          <a:bodyPr spcFirstLastPara="1" vert="horz" wrap="square" lIns="91425" tIns="91425" rIns="91425" bIns="91425" rtlCol="0" anchor="t" anchorCtr="0">
            <a:noAutofit/>
          </a:bodyPr>
          <a:lstStyle/>
          <a:p>
            <a:pPr marL="0" indent="0">
              <a:buNone/>
            </a:pPr>
            <a:r>
              <a:rPr lang="en-US" sz="1800" b="1" dirty="0">
                <a:solidFill>
                  <a:srgbClr val="002B4F"/>
                </a:solidFill>
                <a:latin typeface="Franklin Gothic Demi Cond" panose="020B0603020102020204" pitchFamily="34" charset="0"/>
              </a:rPr>
              <a:t>DISTRICTS ELECTING TO PARTICIPATE NEED TO:</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Approve a Letter of Commitment with the program which will be provided.</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Work with RSAI on the Registered Apprenticeship information.</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Finalize number of paras district will have participating</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Return letter to RSAI by March 24</a:t>
            </a:r>
            <a:r>
              <a:rPr lang="en-US" sz="1800" b="1" baseline="30000" dirty="0">
                <a:solidFill>
                  <a:srgbClr val="002B4F"/>
                </a:solidFill>
                <a:latin typeface="Franklin Gothic Demi Cond" panose="020B0603020102020204" pitchFamily="34" charset="0"/>
              </a:rPr>
              <a:t>th</a:t>
            </a:r>
            <a:r>
              <a:rPr lang="en-US" sz="1800" b="1" dirty="0">
                <a:solidFill>
                  <a:srgbClr val="002B4F"/>
                </a:solidFill>
                <a:latin typeface="Franklin Gothic Demi Cond" panose="020B0603020102020204" pitchFamily="34" charset="0"/>
              </a:rPr>
              <a:t>.</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Identify the fiscal agent for the rural schools consortium </a:t>
            </a:r>
          </a:p>
          <a:p>
            <a:pPr marL="285750" indent="-285750">
              <a:buFont typeface="Arial" panose="020B0604020202020204" pitchFamily="34" charset="0"/>
              <a:buChar char="•"/>
            </a:pPr>
            <a:r>
              <a:rPr lang="en-US" sz="1800" b="1" dirty="0">
                <a:solidFill>
                  <a:srgbClr val="002B4F"/>
                </a:solidFill>
                <a:latin typeface="Franklin Gothic Demi Cond" panose="020B0603020102020204" pitchFamily="34" charset="0"/>
              </a:rPr>
              <a:t>Be prepared to provide information needed for our grant writer </a:t>
            </a:r>
            <a:r>
              <a:rPr lang="en-US" sz="1800" b="1" dirty="0" smtClean="0">
                <a:solidFill>
                  <a:srgbClr val="002B4F"/>
                </a:solidFill>
                <a:latin typeface="Franklin Gothic Demi Cond" panose="020B0603020102020204" pitchFamily="34" charset="0"/>
              </a:rPr>
              <a:t>who </a:t>
            </a:r>
            <a:r>
              <a:rPr lang="en-US" sz="1800" b="1" dirty="0">
                <a:solidFill>
                  <a:srgbClr val="002B4F"/>
                </a:solidFill>
                <a:latin typeface="Franklin Gothic Demi Cond" panose="020B0603020102020204" pitchFamily="34" charset="0"/>
              </a:rPr>
              <a:t>will work to write the grant to be submitted by the fiscal agent</a:t>
            </a:r>
          </a:p>
          <a:p>
            <a:pPr marL="285750" indent="-285750">
              <a:buFont typeface="Arial" panose="020B0604020202020204" pitchFamily="34" charset="0"/>
              <a:buChar char="•"/>
            </a:pPr>
            <a:endParaRPr lang="en-US" sz="1800" b="1" dirty="0">
              <a:solidFill>
                <a:srgbClr val="002B4F"/>
              </a:solidFill>
              <a:latin typeface="Franklin Gothic Demi Cond" panose="020B0603020102020204" pitchFamily="34" charset="0"/>
            </a:endParaRPr>
          </a:p>
          <a:p>
            <a:pPr marL="0" indent="0">
              <a:buClr>
                <a:schemeClr val="dk1"/>
              </a:buClr>
              <a:buSzPts val="1100"/>
              <a:buNone/>
            </a:pPr>
            <a:endParaRPr lang="en-US" sz="1800" dirty="0">
              <a:solidFill>
                <a:srgbClr val="002B4F"/>
              </a:solidFill>
            </a:endParaRPr>
          </a:p>
          <a:p>
            <a:pPr marL="0" indent="0">
              <a:buNone/>
            </a:pPr>
            <a:endParaRPr lang="en-US" sz="1400" dirty="0">
              <a:solidFill>
                <a:srgbClr val="002B4F"/>
              </a:solidFill>
              <a:latin typeface="Assistant"/>
              <a:ea typeface="Assistant"/>
              <a:cs typeface="Assistant"/>
              <a:sym typeface="Assistant"/>
            </a:endParaRPr>
          </a:p>
        </p:txBody>
      </p:sp>
      <p:sp>
        <p:nvSpPr>
          <p:cNvPr id="300" name="Google Shape;300;p28"/>
          <p:cNvSpPr txBox="1"/>
          <p:nvPr/>
        </p:nvSpPr>
        <p:spPr>
          <a:xfrm>
            <a:off x="8609319" y="5607100"/>
            <a:ext cx="496200" cy="393600"/>
          </a:xfrm>
          <a:prstGeom prst="rect">
            <a:avLst/>
          </a:prstGeom>
          <a:noFill/>
          <a:ln>
            <a:noFill/>
          </a:ln>
        </p:spPr>
        <p:txBody>
          <a:bodyPr spcFirstLastPara="1" wrap="square" lIns="91425" tIns="91425" rIns="91425" bIns="91425" anchor="t" anchorCtr="0">
            <a:noAutofit/>
          </a:bodyPr>
          <a:lstStyle/>
          <a:p>
            <a:pPr algn="r"/>
            <a:fld id="{00000000-1234-1234-1234-123412341234}" type="slidenum">
              <a:rPr lang="en" sz="1000">
                <a:solidFill>
                  <a:srgbClr val="B7B7B7"/>
                </a:solidFill>
                <a:latin typeface="Assistant"/>
                <a:ea typeface="Assistant"/>
                <a:cs typeface="Assistant"/>
                <a:sym typeface="Assistant"/>
              </a:rPr>
              <a:pPr algn="r"/>
              <a:t>30</a:t>
            </a:fld>
            <a:endParaRPr sz="1000" dirty="0">
              <a:solidFill>
                <a:srgbClr val="B7B7B7"/>
              </a:solidFill>
              <a:latin typeface="Assistant"/>
              <a:ea typeface="Assistant"/>
              <a:cs typeface="Assistant"/>
              <a:sym typeface="Assistant"/>
            </a:endParaRPr>
          </a:p>
        </p:txBody>
      </p:sp>
      <p:sp>
        <p:nvSpPr>
          <p:cNvPr id="302" name="Google Shape;302;p28"/>
          <p:cNvSpPr txBox="1">
            <a:spLocks noGrp="1"/>
          </p:cNvSpPr>
          <p:nvPr>
            <p:ph type="title"/>
          </p:nvPr>
        </p:nvSpPr>
        <p:spPr>
          <a:xfrm>
            <a:off x="121004" y="1120412"/>
            <a:ext cx="6637500" cy="710106"/>
          </a:xfrm>
          <a:prstGeom prst="rect">
            <a:avLst/>
          </a:prstGeom>
        </p:spPr>
        <p:txBody>
          <a:bodyPr spcFirstLastPara="1" vert="horz" wrap="square" lIns="91425" tIns="91425" rIns="91425" bIns="91425" rtlCol="0" anchor="ctr" anchorCtr="0">
            <a:noAutofit/>
          </a:bodyPr>
          <a:lstStyle/>
          <a:p>
            <a:r>
              <a:rPr lang="en-US" sz="3200" b="1" dirty="0">
                <a:solidFill>
                  <a:srgbClr val="4986A0"/>
                </a:solidFill>
                <a:latin typeface="Franklin Gothic Demi Cond" panose="020B0603020102020204" pitchFamily="34" charset="0"/>
              </a:rPr>
              <a:t>NEXT STEPS</a:t>
            </a:r>
          </a:p>
          <a:p>
            <a:endParaRPr lang="en-US" sz="1100" dirty="0">
              <a:solidFill>
                <a:srgbClr val="002B4F"/>
              </a:solidFill>
            </a:endParaRPr>
          </a:p>
        </p:txBody>
      </p:sp>
      <p:pic>
        <p:nvPicPr>
          <p:cNvPr id="7" name="Google Shape;55;p8">
            <a:extLst>
              <a:ext uri="{FF2B5EF4-FFF2-40B4-BE49-F238E27FC236}">
                <a16:creationId xmlns:a16="http://schemas.microsoft.com/office/drawing/2014/main" id="{DBDA7C61-9E71-6846-9229-2BF2585E5636}"/>
              </a:ext>
            </a:extLst>
          </p:cNvPr>
          <p:cNvPicPr preferRelativeResize="0"/>
          <p:nvPr/>
        </p:nvPicPr>
        <p:blipFill rotWithShape="1">
          <a:blip r:embed="rId3">
            <a:alphaModFix/>
          </a:blip>
          <a:srcRect l="18690" r="45426"/>
          <a:stretch/>
        </p:blipFill>
        <p:spPr>
          <a:xfrm>
            <a:off x="9283809" y="857250"/>
            <a:ext cx="4000500" cy="5143504"/>
          </a:xfrm>
          <a:prstGeom prst="rect">
            <a:avLst/>
          </a:prstGeom>
          <a:noFill/>
          <a:ln>
            <a:noFill/>
          </a:ln>
        </p:spPr>
      </p:pic>
      <p:sp>
        <p:nvSpPr>
          <p:cNvPr id="2" name="TextBox 1">
            <a:extLst>
              <a:ext uri="{FF2B5EF4-FFF2-40B4-BE49-F238E27FC236}">
                <a16:creationId xmlns:a16="http://schemas.microsoft.com/office/drawing/2014/main" id="{B31AC85E-8960-EA47-A4D4-313B1E588AF7}"/>
              </a:ext>
            </a:extLst>
          </p:cNvPr>
          <p:cNvSpPr txBox="1"/>
          <p:nvPr/>
        </p:nvSpPr>
        <p:spPr>
          <a:xfrm>
            <a:off x="6055447" y="1716708"/>
            <a:ext cx="1824876" cy="923330"/>
          </a:xfrm>
          <a:prstGeom prst="rect">
            <a:avLst/>
          </a:prstGeom>
          <a:noFill/>
        </p:spPr>
        <p:txBody>
          <a:bodyPr wrap="square" rtlCol="0">
            <a:spAutoFit/>
          </a:bodyPr>
          <a:lstStyle/>
          <a:p>
            <a:r>
              <a:rPr lang="en-US" dirty="0">
                <a:solidFill>
                  <a:srgbClr val="FFFF00"/>
                </a:solidFill>
              </a:rPr>
              <a:t>Replace Image with something more relevant</a:t>
            </a:r>
          </a:p>
        </p:txBody>
      </p:sp>
      <p:pic>
        <p:nvPicPr>
          <p:cNvPr id="4" name="Picture 3" descr="A person working on a computer&#10;&#10;Description automatically generated with low confidence">
            <a:extLst>
              <a:ext uri="{FF2B5EF4-FFF2-40B4-BE49-F238E27FC236}">
                <a16:creationId xmlns:a16="http://schemas.microsoft.com/office/drawing/2014/main" id="{9383B6CE-9563-B146-A8DC-44BF58701D79}"/>
              </a:ext>
            </a:extLst>
          </p:cNvPr>
          <p:cNvPicPr>
            <a:picLocks noChangeAspect="1"/>
          </p:cNvPicPr>
          <p:nvPr/>
        </p:nvPicPr>
        <p:blipFill rotWithShape="1">
          <a:blip r:embed="rId4"/>
          <a:srcRect t="3499" b="10529"/>
          <a:stretch/>
        </p:blipFill>
        <p:spPr>
          <a:xfrm>
            <a:off x="5148845" y="829780"/>
            <a:ext cx="4038322" cy="5207763"/>
          </a:xfrm>
          <a:prstGeom prst="rect">
            <a:avLst/>
          </a:prstGeom>
        </p:spPr>
      </p:pic>
      <p:sp>
        <p:nvSpPr>
          <p:cNvPr id="10" name="Google Shape;32;p6">
            <a:extLst>
              <a:ext uri="{FF2B5EF4-FFF2-40B4-BE49-F238E27FC236}">
                <a16:creationId xmlns:a16="http://schemas.microsoft.com/office/drawing/2014/main" id="{51CA069B-8714-0841-B7A6-E6744D8565AB}"/>
              </a:ext>
            </a:extLst>
          </p:cNvPr>
          <p:cNvSpPr/>
          <p:nvPr/>
        </p:nvSpPr>
        <p:spPr>
          <a:xfrm>
            <a:off x="9477530" y="810636"/>
            <a:ext cx="4038322" cy="5236729"/>
          </a:xfrm>
          <a:prstGeom prst="rect">
            <a:avLst/>
          </a:prstGeom>
          <a:solidFill>
            <a:srgbClr val="002B4F">
              <a:alpha val="60000"/>
            </a:srgbClr>
          </a:solidFill>
          <a:ln>
            <a:noFill/>
          </a:ln>
        </p:spPr>
        <p:txBody>
          <a:bodyPr spcFirstLastPara="1" wrap="square" lIns="91425" tIns="91425" rIns="91425" bIns="91425" anchor="ctr" anchorCtr="0">
            <a:noAutofit/>
          </a:bodyPr>
          <a:lstStyle/>
          <a:p>
            <a:endParaRPr dirty="0"/>
          </a:p>
        </p:txBody>
      </p:sp>
    </p:spTree>
    <p:extLst>
      <p:ext uri="{BB962C8B-B14F-4D97-AF65-F5344CB8AC3E}">
        <p14:creationId xmlns:p14="http://schemas.microsoft.com/office/powerpoint/2010/main" val="3527597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0FD4-2B41-8648-87AE-7E377786EB90}"/>
              </a:ext>
            </a:extLst>
          </p:cNvPr>
          <p:cNvSpPr>
            <a:spLocks noGrp="1"/>
          </p:cNvSpPr>
          <p:nvPr>
            <p:ph type="ctrTitle"/>
          </p:nvPr>
        </p:nvSpPr>
        <p:spPr>
          <a:xfrm>
            <a:off x="848202" y="1392135"/>
            <a:ext cx="4818615" cy="625079"/>
          </a:xfrm>
        </p:spPr>
        <p:txBody>
          <a:bodyPr>
            <a:noAutofit/>
          </a:bodyPr>
          <a:lstStyle/>
          <a:p>
            <a:r>
              <a:rPr lang="en-US" sz="7200" dirty="0"/>
              <a:t>QUESTIONS</a:t>
            </a:r>
          </a:p>
        </p:txBody>
      </p:sp>
      <p:sp>
        <p:nvSpPr>
          <p:cNvPr id="3" name="Subtitle 2">
            <a:extLst>
              <a:ext uri="{FF2B5EF4-FFF2-40B4-BE49-F238E27FC236}">
                <a16:creationId xmlns:a16="http://schemas.microsoft.com/office/drawing/2014/main" id="{6DDD3078-C177-5F43-A442-82A4BE7FC91F}"/>
              </a:ext>
            </a:extLst>
          </p:cNvPr>
          <p:cNvSpPr>
            <a:spLocks noGrp="1"/>
          </p:cNvSpPr>
          <p:nvPr>
            <p:ph type="subTitle" idx="1"/>
          </p:nvPr>
        </p:nvSpPr>
        <p:spPr>
          <a:xfrm>
            <a:off x="4251489" y="3506180"/>
            <a:ext cx="5599146" cy="1017706"/>
          </a:xfrm>
        </p:spPr>
        <p:txBody>
          <a:bodyPr>
            <a:noAutofit/>
          </a:bodyPr>
          <a:lstStyle/>
          <a:p>
            <a:r>
              <a:rPr lang="en-US" sz="2400" dirty="0"/>
              <a:t>WGU CONTACT</a:t>
            </a:r>
          </a:p>
          <a:p>
            <a:r>
              <a:rPr lang="en-US" sz="2400" dirty="0"/>
              <a:t>JIM CHANDLER</a:t>
            </a:r>
          </a:p>
          <a:p>
            <a:r>
              <a:rPr lang="en-US" sz="2400" dirty="0"/>
              <a:t>JIM.CHANDER@WGU.EDU</a:t>
            </a:r>
          </a:p>
        </p:txBody>
      </p:sp>
    </p:spTree>
    <p:extLst>
      <p:ext uri="{BB962C8B-B14F-4D97-AF65-F5344CB8AC3E}">
        <p14:creationId xmlns:p14="http://schemas.microsoft.com/office/powerpoint/2010/main" val="3823650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524000"/>
          </a:xfrm>
          <a:solidFill>
            <a:schemeClr val="bg1"/>
          </a:solidFill>
        </p:spPr>
        <p:txBody>
          <a:bodyPr>
            <a:normAutofit fontScale="90000"/>
          </a:bodyPr>
          <a:lstStyle/>
          <a:p>
            <a:pPr algn="ctr"/>
            <a:r>
              <a:rPr lang="en-US" b="1" dirty="0"/>
              <a:t>THANK YOU FOR YOUR Service</a:t>
            </a:r>
            <a:br>
              <a:rPr lang="en-US" b="1" dirty="0"/>
            </a:br>
            <a:r>
              <a:rPr lang="en-US" b="1" dirty="0"/>
              <a:t>to rural students and your membership in RSAI!</a:t>
            </a:r>
          </a:p>
        </p:txBody>
      </p:sp>
      <p:sp>
        <p:nvSpPr>
          <p:cNvPr id="3" name="Content Placeholder 2"/>
          <p:cNvSpPr>
            <a:spLocks noGrp="1"/>
          </p:cNvSpPr>
          <p:nvPr>
            <p:ph idx="1"/>
          </p:nvPr>
        </p:nvSpPr>
        <p:spPr>
          <a:xfrm>
            <a:off x="822959" y="2209800"/>
            <a:ext cx="7543801" cy="3886200"/>
          </a:xfrm>
        </p:spPr>
        <p:txBody>
          <a:bodyPr>
            <a:normAutofit lnSpcReduction="10000"/>
          </a:bodyPr>
          <a:lstStyle/>
          <a:p>
            <a:pPr algn="ctr"/>
            <a:r>
              <a:rPr lang="en-US" sz="2800" b="1" dirty="0">
                <a:solidFill>
                  <a:schemeClr val="tx1"/>
                </a:solidFill>
              </a:rPr>
              <a:t>We look forward to your additional questions as this endeavor unfolds. </a:t>
            </a:r>
          </a:p>
          <a:p>
            <a:endParaRPr lang="en-US" b="1" dirty="0"/>
          </a:p>
          <a:p>
            <a:pPr>
              <a:spcBef>
                <a:spcPts val="0"/>
              </a:spcBef>
              <a:buFont typeface="Wingdings" panose="05000000000000000000" pitchFamily="2" charset="2"/>
              <a:buChar char="v"/>
            </a:pPr>
            <a:r>
              <a:rPr lang="en-US" dirty="0"/>
              <a:t>Margaret Buckton, </a:t>
            </a:r>
            <a:r>
              <a:rPr lang="en-US" dirty="0">
                <a:hlinkClick r:id="rId2"/>
              </a:rPr>
              <a:t>margaret@iowaschoolfinance.com</a:t>
            </a:r>
            <a:r>
              <a:rPr lang="en-US" dirty="0"/>
              <a:t>  </a:t>
            </a:r>
          </a:p>
          <a:p>
            <a:pPr>
              <a:buFont typeface="Wingdings" panose="05000000000000000000" pitchFamily="2" charset="2"/>
              <a:buChar char="v"/>
            </a:pPr>
            <a:r>
              <a:rPr lang="en-US" dirty="0"/>
              <a:t>Dave Daughton, </a:t>
            </a:r>
            <a:r>
              <a:rPr lang="en-US" dirty="0">
                <a:hlinkClick r:id="rId3"/>
              </a:rPr>
              <a:t>dave.daughton@rsaia.org</a:t>
            </a:r>
            <a:endParaRPr lang="en-US" dirty="0"/>
          </a:p>
          <a:p>
            <a:pPr>
              <a:buFont typeface="Wingdings" panose="05000000000000000000" pitchFamily="2" charset="2"/>
              <a:buChar char="v"/>
            </a:pPr>
            <a:r>
              <a:rPr lang="en-US" dirty="0"/>
              <a:t>Jen Albers, </a:t>
            </a:r>
            <a:r>
              <a:rPr lang="en-US" dirty="0">
                <a:hlinkClick r:id="rId4"/>
              </a:rPr>
              <a:t>jen@iowaschoolfinance.com</a:t>
            </a:r>
            <a:endParaRPr lang="en-US" dirty="0"/>
          </a:p>
          <a:p>
            <a:pPr algn="ctr"/>
            <a:endParaRPr lang="en-US" dirty="0"/>
          </a:p>
          <a:p>
            <a:pPr algn="ctr"/>
            <a:r>
              <a:rPr lang="en-US" dirty="0"/>
              <a:t>Rural School Advocates of Iowa</a:t>
            </a:r>
            <a:br>
              <a:rPr lang="en-US" dirty="0"/>
            </a:br>
            <a:r>
              <a:rPr lang="en-US" dirty="0"/>
              <a:t>1201 63</a:t>
            </a:r>
            <a:r>
              <a:rPr lang="en-US" baseline="30000" dirty="0"/>
              <a:t>rd</a:t>
            </a:r>
            <a:r>
              <a:rPr lang="en-US" dirty="0"/>
              <a:t> Street, Des Moines, IA, 50311 | (515) 251-5970</a:t>
            </a:r>
            <a:br>
              <a:rPr lang="en-US" dirty="0"/>
            </a:br>
            <a:r>
              <a:rPr lang="en-US" dirty="0"/>
              <a:t> </a:t>
            </a:r>
            <a:r>
              <a:rPr lang="en-US" dirty="0">
                <a:hlinkClick r:id="rId5"/>
              </a:rPr>
              <a:t>www.rsaia.org</a:t>
            </a:r>
            <a:endParaRPr lang="en-US" dirty="0"/>
          </a:p>
          <a:p>
            <a:endParaRPr lang="en-US" dirty="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7543800" cy="1450757"/>
          </a:xfrm>
        </p:spPr>
        <p:txBody>
          <a:bodyPr>
            <a:noAutofit/>
          </a:bodyPr>
          <a:lstStyle/>
          <a:p>
            <a:pPr algn="ctr"/>
            <a:r>
              <a:rPr lang="en-US" sz="4000" b="1" dirty="0">
                <a:solidFill>
                  <a:srgbClr val="25408F"/>
                </a:solidFill>
              </a:rPr>
              <a:t>Teacher Retention and Recruitment:</a:t>
            </a:r>
            <a:br>
              <a:rPr lang="en-US" sz="4000" b="1" dirty="0">
                <a:solidFill>
                  <a:srgbClr val="25408F"/>
                </a:solidFill>
              </a:rPr>
            </a:br>
            <a:r>
              <a:rPr lang="en-US" sz="4000" dirty="0">
                <a:solidFill>
                  <a:srgbClr val="25408F"/>
                </a:solidFill>
              </a:rPr>
              <a:t>Shortages in Iowa/Nation</a:t>
            </a:r>
            <a:br>
              <a:rPr lang="en-US" sz="4000" dirty="0">
                <a:solidFill>
                  <a:srgbClr val="25408F"/>
                </a:solidFill>
              </a:rPr>
            </a:br>
            <a:r>
              <a:rPr lang="en-US" sz="4000" dirty="0">
                <a:solidFill>
                  <a:srgbClr val="25408F"/>
                </a:solidFill>
              </a:rPr>
              <a:t>50-state Comparison of Strategies</a:t>
            </a:r>
            <a:br>
              <a:rPr lang="en-US" sz="4000" dirty="0">
                <a:solidFill>
                  <a:srgbClr val="25408F"/>
                </a:solidFill>
              </a:rPr>
            </a:br>
            <a:r>
              <a:rPr lang="en-US" sz="4000" dirty="0">
                <a:solidFill>
                  <a:srgbClr val="25408F"/>
                </a:solidFill>
              </a:rPr>
              <a:t>Policies Iowa Legislature Could Consider</a:t>
            </a:r>
            <a:br>
              <a:rPr lang="en-US" sz="4000" dirty="0">
                <a:solidFill>
                  <a:srgbClr val="25408F"/>
                </a:solidFill>
              </a:rPr>
            </a:br>
            <a:r>
              <a:rPr lang="en-US" sz="4000" u="sng" dirty="0">
                <a:hlinkClick r:id="rId2"/>
              </a:rPr>
              <a:t>Education Commission of the States</a:t>
            </a:r>
            <a:endParaRPr lang="en-US" sz="4000" dirty="0">
              <a:solidFill>
                <a:srgbClr val="25408F"/>
              </a:solidFill>
            </a:endParaRPr>
          </a:p>
        </p:txBody>
      </p:sp>
      <p:pic>
        <p:nvPicPr>
          <p:cNvPr id="3" name="Picture 2"/>
          <p:cNvPicPr>
            <a:picLocks noChangeAspect="1"/>
          </p:cNvPicPr>
          <p:nvPr/>
        </p:nvPicPr>
        <p:blipFill>
          <a:blip r:embed="rId3"/>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58612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52400" y="152400"/>
            <a:ext cx="8652314" cy="63246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5</a:t>
            </a:fld>
            <a:endParaRPr lang="en-US" dirty="0"/>
          </a:p>
        </p:txBody>
      </p:sp>
    </p:spTree>
    <p:extLst>
      <p:ext uri="{BB962C8B-B14F-4D97-AF65-F5344CB8AC3E}">
        <p14:creationId xmlns:p14="http://schemas.microsoft.com/office/powerpoint/2010/main" val="325615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8305800" cy="780196"/>
          </a:xfrm>
        </p:spPr>
        <p:txBody>
          <a:bodyPr/>
          <a:lstStyle/>
          <a:p>
            <a:r>
              <a:rPr lang="en-US" dirty="0"/>
              <a:t>Completers Iowa and the Nation</a:t>
            </a:r>
          </a:p>
        </p:txBody>
      </p:sp>
      <p:pic>
        <p:nvPicPr>
          <p:cNvPr id="5" name="Content Placeholder 4"/>
          <p:cNvPicPr>
            <a:picLocks noGrp="1" noChangeAspect="1"/>
          </p:cNvPicPr>
          <p:nvPr>
            <p:ph idx="1"/>
          </p:nvPr>
        </p:nvPicPr>
        <p:blipFill>
          <a:blip r:embed="rId2"/>
          <a:stretch>
            <a:fillRect/>
          </a:stretch>
        </p:blipFill>
        <p:spPr>
          <a:xfrm>
            <a:off x="342900" y="1217259"/>
            <a:ext cx="8458200" cy="5317905"/>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6</a:t>
            </a:fld>
            <a:endParaRPr lang="en-US" dirty="0"/>
          </a:p>
        </p:txBody>
      </p:sp>
    </p:spTree>
    <p:extLst>
      <p:ext uri="{BB962C8B-B14F-4D97-AF65-F5344CB8AC3E}">
        <p14:creationId xmlns:p14="http://schemas.microsoft.com/office/powerpoint/2010/main" val="422905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p:sp>
        <p:nvSpPr>
          <p:cNvPr id="3" name="Content Placeholder 2"/>
          <p:cNvSpPr>
            <a:spLocks noGrp="1"/>
          </p:cNvSpPr>
          <p:nvPr>
            <p:ph idx="1"/>
          </p:nvPr>
        </p:nvSpPr>
        <p:spPr>
          <a:xfrm>
            <a:off x="381000" y="1905000"/>
            <a:ext cx="8229600" cy="4800600"/>
          </a:xfrm>
        </p:spPr>
        <p:txBody>
          <a:bodyPr>
            <a:normAutofit fontScale="40000" lnSpcReduction="20000"/>
          </a:bodyPr>
          <a:lstStyle/>
          <a:p>
            <a:pPr marL="0" indent="0">
              <a:lnSpc>
                <a:spcPct val="120000"/>
              </a:lnSpc>
              <a:buNone/>
            </a:pPr>
            <a:r>
              <a:rPr lang="en-US" sz="4000" dirty="0"/>
              <a:t>Teacher </a:t>
            </a:r>
            <a:r>
              <a:rPr lang="en-US" sz="4000" dirty="0">
                <a:hlinkClick r:id="rId2"/>
              </a:rPr>
              <a:t>production</a:t>
            </a:r>
            <a:r>
              <a:rPr lang="en-US" sz="4000" dirty="0"/>
              <a:t> and </a:t>
            </a:r>
            <a:r>
              <a:rPr lang="en-US" sz="4000" dirty="0">
                <a:hlinkClick r:id="rId3"/>
              </a:rPr>
              <a:t>overall teacher supply</a:t>
            </a:r>
            <a:r>
              <a:rPr lang="en-US" sz="4000" dirty="0"/>
              <a:t> in the United States has grown steadily since the mid-1980s. </a:t>
            </a:r>
            <a:r>
              <a:rPr lang="en-US" sz="4000" b="1" i="1" u="sng" dirty="0"/>
              <a:t>However, national data trends show an </a:t>
            </a:r>
            <a:r>
              <a:rPr lang="en-US" sz="4000" b="1" i="1" u="sng" dirty="0">
                <a:hlinkClick r:id="rId4"/>
              </a:rPr>
              <a:t>overall decrease</a:t>
            </a:r>
            <a:r>
              <a:rPr lang="en-US" sz="4000" b="1" i="1" u="sng" dirty="0"/>
              <a:t> in educator preparation program enrollment and completion in recent years.</a:t>
            </a:r>
            <a:r>
              <a:rPr lang="en-US" sz="4000" dirty="0"/>
              <a:t> Although new teacher supply data provide an incomplete* picture of a state’s teacher labor market, a decrease in new teacher supply may contribute to new shortages and exacerbate already present shortages within a state. This chart details trends in educator preparation program completion in Iowa, compared with the United States average. </a:t>
            </a:r>
            <a:br>
              <a:rPr lang="en-US" sz="4000" dirty="0"/>
            </a:br>
            <a:r>
              <a:rPr lang="en-US" sz="4000" dirty="0"/>
              <a:t/>
            </a:r>
            <a:br>
              <a:rPr lang="en-US" sz="4000" dirty="0"/>
            </a:br>
            <a:r>
              <a:rPr lang="en-US" sz="4000" i="1" dirty="0"/>
              <a:t>*New teacher supply data do not capture whether graduates are prepared to teach in high-demand subject areas or willing to teach in underserved schools. They do not capture whether graduates meet the requirements for licensure and go on to teach within the state or at all. They also do not capture teachers who are prepared out-of-state or teachers who temporarily leave the profession and then re-enter. Finally, they do not capture the quality of the individuals seeking employment. Supply and demand considerations vary considerably within states. State leaders can consider multiple factors — including, for example, district and school staffing, vacancy data and educator equity gaps — when evaluating their teacher labor market and considering policy solutions.</a:t>
            </a:r>
            <a:r>
              <a:rPr lang="en-US" sz="3800" dirty="0"/>
              <a:t/>
            </a:r>
            <a:br>
              <a:rPr lang="en-US" sz="3800" dirty="0"/>
            </a:br>
            <a:r>
              <a:rPr lang="en-US" dirty="0"/>
              <a:t/>
            </a:r>
            <a:br>
              <a:rPr lang="en-US" dirty="0"/>
            </a:br>
            <a:r>
              <a:rPr lang="en-US" dirty="0"/>
              <a:t>Last updated: August 2019. To view 50-State Comparisons, click </a:t>
            </a:r>
            <a:r>
              <a:rPr lang="en-US" dirty="0">
                <a:hlinkClick r:id="rId5"/>
              </a:rPr>
              <a:t>here</a:t>
            </a:r>
            <a:r>
              <a:rPr lang="en-US" dirty="0"/>
              <a:t>.</a:t>
            </a:r>
          </a:p>
        </p:txBody>
      </p:sp>
      <p:sp>
        <p:nvSpPr>
          <p:cNvPr id="4" name="Slide Number Placeholder 3"/>
          <p:cNvSpPr>
            <a:spLocks noGrp="1"/>
          </p:cNvSpPr>
          <p:nvPr>
            <p:ph type="sldNum" sz="quarter" idx="12"/>
          </p:nvPr>
        </p:nvSpPr>
        <p:spPr/>
        <p:txBody>
          <a:bodyPr/>
          <a:lstStyle/>
          <a:p>
            <a:fld id="{7E3A9E86-4CC3-4959-A751-C33E618564A4}" type="slidenum">
              <a:rPr lang="en-US" smtClean="0"/>
              <a:t>7</a:t>
            </a:fld>
            <a:endParaRPr lang="en-US" dirty="0"/>
          </a:p>
        </p:txBody>
      </p:sp>
    </p:spTree>
    <p:extLst>
      <p:ext uri="{BB962C8B-B14F-4D97-AF65-F5344CB8AC3E}">
        <p14:creationId xmlns:p14="http://schemas.microsoft.com/office/powerpoint/2010/main" val="2424927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8</a:t>
            </a:fld>
            <a:endParaRPr lang="en-US" dirty="0"/>
          </a:p>
        </p:txBody>
      </p:sp>
      <p:graphicFrame>
        <p:nvGraphicFramePr>
          <p:cNvPr id="5" name="Content Placeholder 4"/>
          <p:cNvGraphicFramePr>
            <a:graphicFrameLocks noGrp="1"/>
          </p:cNvGraphicFramePr>
          <p:nvPr>
            <p:ph idx="1"/>
            <p:extLst/>
          </p:nvPr>
        </p:nvGraphicFramePr>
        <p:xfrm>
          <a:off x="228600" y="381000"/>
          <a:ext cx="8686800" cy="4906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5410200"/>
            <a:ext cx="84582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Midwest total reduction in teacher prep completions was 8,183 over 10-year period (average loss of 17%.)</a:t>
            </a:r>
          </a:p>
          <a:p>
            <a:pPr marL="285750" indent="-285750">
              <a:buFont typeface="Arial" panose="020B0604020202020204" pitchFamily="34" charset="0"/>
              <a:buChar char="•"/>
            </a:pPr>
            <a:r>
              <a:rPr lang="en-US" sz="1400" dirty="0"/>
              <a:t>Public School Enrollment increased by 1.5 million students during this time.</a:t>
            </a:r>
          </a:p>
          <a:p>
            <a:pPr marL="285750" indent="-285750">
              <a:buFont typeface="Arial" panose="020B0604020202020204" pitchFamily="34" charset="0"/>
              <a:buChar char="•"/>
            </a:pPr>
            <a:r>
              <a:rPr lang="en-US" sz="1400" dirty="0"/>
              <a:t>Assuming 25 students average class size, the nation required 60,000 more teachers to educate these students.</a:t>
            </a:r>
          </a:p>
        </p:txBody>
      </p:sp>
    </p:spTree>
    <p:extLst>
      <p:ext uri="{BB962C8B-B14F-4D97-AF65-F5344CB8AC3E}">
        <p14:creationId xmlns:p14="http://schemas.microsoft.com/office/powerpoint/2010/main" val="179464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9</a:t>
            </a:fld>
            <a:endParaRPr lang="en-US" dirty="0"/>
          </a:p>
        </p:txBody>
      </p:sp>
      <p:sp>
        <p:nvSpPr>
          <p:cNvPr id="6" name="Content Placeholder 5"/>
          <p:cNvSpPr>
            <a:spLocks noGrp="1"/>
          </p:cNvSpPr>
          <p:nvPr>
            <p:ph idx="1"/>
          </p:nvPr>
        </p:nvSpPr>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152073413"/>
              </p:ext>
            </p:extLst>
          </p:nvPr>
        </p:nvGraphicFramePr>
        <p:xfrm>
          <a:off x="152400" y="381000"/>
          <a:ext cx="8168640" cy="388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5257800" y="27432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4343400"/>
            <a:ext cx="8305800" cy="2031325"/>
          </a:xfrm>
          <a:prstGeom prst="rect">
            <a:avLst/>
          </a:prstGeom>
          <a:noFill/>
        </p:spPr>
        <p:txBody>
          <a:bodyPr wrap="square" rtlCol="0">
            <a:spAutoFit/>
          </a:bodyPr>
          <a:lstStyle/>
          <a:p>
            <a:r>
              <a:rPr lang="en-US" b="1" dirty="0"/>
              <a:t>Direct impact:  </a:t>
            </a:r>
            <a:r>
              <a:rPr lang="en-US" dirty="0"/>
              <a:t>states with growing enrollment are producing significantly less teachers. Iowa is producing slightly less teachers while demand increases (other-state recruiting strategies are competing for our completers)</a:t>
            </a:r>
          </a:p>
          <a:p>
            <a:r>
              <a:rPr lang="en-US" b="1" dirty="0"/>
              <a:t>Indirect impact:  </a:t>
            </a:r>
            <a:r>
              <a:rPr lang="en-US" dirty="0"/>
              <a:t>low unemployment generally means private sector business also competes for teachers to fill their labor-pool needs</a:t>
            </a:r>
          </a:p>
          <a:p>
            <a:r>
              <a:rPr lang="en-US" b="1" dirty="0"/>
              <a:t>Rural shortages are extreme</a:t>
            </a:r>
            <a:r>
              <a:rPr lang="en-US" dirty="0"/>
              <a:t>: need to find great teachers committed to rural schools. Building from within the community is more likely to encourage retention. </a:t>
            </a:r>
          </a:p>
        </p:txBody>
      </p:sp>
    </p:spTree>
    <p:extLst>
      <p:ext uri="{BB962C8B-B14F-4D97-AF65-F5344CB8AC3E}">
        <p14:creationId xmlns:p14="http://schemas.microsoft.com/office/powerpoint/2010/main" val="2024297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31630</TotalTime>
  <Words>2016</Words>
  <Application>Microsoft Office PowerPoint</Application>
  <PresentationFormat>On-screen Show (4:3)</PresentationFormat>
  <Paragraphs>289</Paragraphs>
  <Slides>32</Slides>
  <Notes>16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Arial</vt:lpstr>
      <vt:lpstr>Arial Narrow</vt:lpstr>
      <vt:lpstr>Assistant</vt:lpstr>
      <vt:lpstr>Assistant ExtraLight</vt:lpstr>
      <vt:lpstr>Calibri</vt:lpstr>
      <vt:lpstr>Calibri Light</vt:lpstr>
      <vt:lpstr>Franklin Gothic Book</vt:lpstr>
      <vt:lpstr>Franklin Gothic Demi</vt:lpstr>
      <vt:lpstr>Franklin Gothic Demi Cond</vt:lpstr>
      <vt:lpstr>Franklin Gothic Medium Cond</vt:lpstr>
      <vt:lpstr>Oswald</vt:lpstr>
      <vt:lpstr>Oswald Regular</vt:lpstr>
      <vt:lpstr>Roboto</vt:lpstr>
      <vt:lpstr>Source Sans Pro ExtraLight</vt:lpstr>
      <vt:lpstr>Source Sans Pro Light</vt:lpstr>
      <vt:lpstr>Wingdings</vt:lpstr>
      <vt:lpstr>Retrospect</vt:lpstr>
      <vt:lpstr> Governor Reynolds’ Teacher and Para-Educator Registered Apprenticeship Grant Program  RSAI Connect &amp; Learn March 2, 2022 </vt:lpstr>
      <vt:lpstr>PowerPoint Presentation</vt:lpstr>
      <vt:lpstr>Presenters Today</vt:lpstr>
      <vt:lpstr>Teacher Retention and Recruitment: Shortages in Iowa/Nation 50-state Comparison of Strategies Policies Iowa Legislature Could Consider Education Commission of the States</vt:lpstr>
      <vt:lpstr>PowerPoint Presentation</vt:lpstr>
      <vt:lpstr>Completers Iowa and the Nation</vt:lpstr>
      <vt:lpstr>What does this mean?</vt:lpstr>
      <vt:lpstr>PowerPoint Presentation</vt:lpstr>
      <vt:lpstr>PowerPoint Presentation</vt:lpstr>
      <vt:lpstr>ECS Policy Inventory</vt:lpstr>
      <vt:lpstr>Governor’s Teacher and Para-educator Registered Apprenticeship Grant Program</vt:lpstr>
      <vt:lpstr>WESTERN GOVERNORS UNIVERSITY</vt:lpstr>
      <vt:lpstr>EDUCATION WITHOUT BOUNDARIES </vt:lpstr>
      <vt:lpstr>WGU IS:</vt:lpstr>
      <vt:lpstr>PowerPoint Presentation</vt:lpstr>
      <vt:lpstr>PowerPoint Presentation</vt:lpstr>
      <vt:lpstr>PowerPoint Presentation</vt:lpstr>
      <vt:lpstr>PERSONALIZING LEARNING </vt:lpstr>
      <vt:lpstr>It works: EXCEPTIONAL  RESULTS</vt:lpstr>
      <vt:lpstr>PowerPoint Presentation</vt:lpstr>
      <vt:lpstr>PowerPoint Presentation</vt:lpstr>
      <vt:lpstr>Teacher and Paraeducator Registered Apprenticeship (TPRA) Grants</vt:lpstr>
      <vt:lpstr>Models</vt:lpstr>
      <vt:lpstr>Eligibility Information</vt:lpstr>
      <vt:lpstr>Districts as Employer Sponsors</vt:lpstr>
      <vt:lpstr>Use of Funds</vt:lpstr>
      <vt:lpstr>Electronic Submission Instructions</vt:lpstr>
      <vt:lpstr>Table 1. Funding Priorities: Registered Apprenticeship Pathways</vt:lpstr>
      <vt:lpstr>PowerPoint Presentation</vt:lpstr>
      <vt:lpstr>NEXT STEPS </vt:lpstr>
      <vt:lpstr>QUESTIONS</vt:lpstr>
      <vt:lpstr>THANK YOU FOR YOUR Service to rural students and your membership in RSAI!</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2162</cp:revision>
  <cp:lastPrinted>2021-05-03T19:44:23Z</cp:lastPrinted>
  <dcterms:created xsi:type="dcterms:W3CDTF">2014-07-14T21:17:36Z</dcterms:created>
  <dcterms:modified xsi:type="dcterms:W3CDTF">2022-03-02T19:43:01Z</dcterms:modified>
</cp:coreProperties>
</file>