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3" r:id="rId4"/>
    <p:sldId id="274" r:id="rId5"/>
    <p:sldId id="276" r:id="rId6"/>
    <p:sldId id="264" r:id="rId7"/>
    <p:sldId id="273" r:id="rId8"/>
    <p:sldId id="282" r:id="rId9"/>
    <p:sldId id="265" r:id="rId10"/>
    <p:sldId id="278" r:id="rId11"/>
    <p:sldId id="279" r:id="rId12"/>
    <p:sldId id="280" r:id="rId13"/>
    <p:sldId id="281" r:id="rId14"/>
    <p:sldId id="277" r:id="rId15"/>
    <p:sldId id="270" r:id="rId16"/>
    <p:sldId id="266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5" autoAdjust="0"/>
    <p:restoredTop sz="85637" autoAdjust="0"/>
  </p:normalViewPr>
  <p:slideViewPr>
    <p:cSldViewPr>
      <p:cViewPr varScale="1">
        <p:scale>
          <a:sx n="64" d="100"/>
          <a:sy n="64" d="100"/>
        </p:scale>
        <p:origin x="2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CAA14-EF89-422A-8FB0-CB2DC403E037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0883-914A-4C0E-AC01-44E97673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8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8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2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2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of these are standard reports EXCEPT</a:t>
            </a:r>
            <a:r>
              <a:rPr lang="en-US" baseline="0" dirty="0" smtClean="0"/>
              <a:t> Map – (for now)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9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0883-914A-4C0E-AC01-44E9767386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7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DA51-BA86-44A4-9E50-71D1E44B218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C3891-B3AD-4ADD-B411-105EB931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ontgomeryschoolsmd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countymd.gov/OLO/Reports/CurrentOLORepor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schoolsmd.org/departments/sharedaccountabili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532" y="32004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Parenting Proficiency: How to find (and use) the Data</a:t>
            </a:r>
            <a:endParaRPr lang="en-US" sz="5300" b="1" dirty="0"/>
          </a:p>
        </p:txBody>
      </p:sp>
      <p:pic>
        <p:nvPicPr>
          <p:cNvPr id="1026" name="Picture 2" descr="C:\Users\206013197\Downloads\MCCPTA blue 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6626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“favorites”: 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Schools at a Glance Reports (Year over Year Data Available)</a:t>
            </a:r>
          </a:p>
          <a:p>
            <a:pPr marL="0" indent="0">
              <a:buNone/>
            </a:pPr>
            <a:r>
              <a:rPr lang="en-US" sz="2000" dirty="0" smtClean="0"/>
              <a:t>Why did MCPS remove “Passing with C or Better?”</a:t>
            </a:r>
          </a:p>
          <a:p>
            <a:pPr marL="0" indent="0">
              <a:buNone/>
            </a:pPr>
            <a:r>
              <a:rPr lang="en-US" sz="2000" dirty="0" smtClean="0"/>
              <a:t>What explains 2016 graduates ~20-30 Point Drop on College Standards?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02779"/>
            <a:ext cx="6543675" cy="36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“favorites”: 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Compared to 2016… how’d my child, school, county do?</a:t>
            </a:r>
          </a:p>
          <a:p>
            <a:pPr marL="0" indent="0">
              <a:buNone/>
            </a:pPr>
            <a:r>
              <a:rPr lang="en-US" sz="2000" dirty="0" smtClean="0"/>
              <a:t>How does PARCC scores correlate to “Passing with C” data on Glance?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8" y="2590800"/>
            <a:ext cx="7092553" cy="39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“favorites”: 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://data.montgomeryschoolsmd.org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170111"/>
            <a:ext cx="7454303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AND, more “favorites”: 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School level reports – found through the MCPS site, search on school!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59" y="2431065"/>
            <a:ext cx="7602882" cy="42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Thought Provoking Sites: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4"/>
            <a:ext cx="8058150" cy="48799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MC Office of Legislative Oversight Reports</a:t>
            </a:r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www.montgomerycountymd.gov/OLO/Reports/CurrentOLOReports.html</a:t>
            </a:r>
            <a:r>
              <a:rPr lang="en-US" sz="1500" dirty="0" smtClean="0"/>
              <a:t> </a:t>
            </a:r>
          </a:p>
          <a:p>
            <a:pPr lvl="1"/>
            <a:r>
              <a:rPr lang="en-US" b="1" dirty="0" smtClean="0"/>
              <a:t>School-to-Prison Pipeline </a:t>
            </a:r>
            <a:r>
              <a:rPr lang="en-US" dirty="0" smtClean="0"/>
              <a:t>in Montgomery County</a:t>
            </a:r>
          </a:p>
          <a:p>
            <a:pPr lvl="2"/>
            <a:r>
              <a:rPr lang="en-US" dirty="0" smtClean="0"/>
              <a:t>How does this frame my opinion of school discipline?</a:t>
            </a:r>
          </a:p>
          <a:p>
            <a:pPr lvl="1"/>
            <a:r>
              <a:rPr lang="en-US" dirty="0" smtClean="0"/>
              <a:t>Resources and </a:t>
            </a:r>
            <a:r>
              <a:rPr lang="en-US" b="1" dirty="0" smtClean="0"/>
              <a:t>Staffing</a:t>
            </a:r>
            <a:r>
              <a:rPr lang="en-US" dirty="0" smtClean="0"/>
              <a:t> among MCPS Schools</a:t>
            </a:r>
          </a:p>
          <a:p>
            <a:pPr lvl="2"/>
            <a:r>
              <a:rPr lang="en-US" dirty="0" smtClean="0"/>
              <a:t>Do I see evidence of resources placed to narrow gap?</a:t>
            </a:r>
          </a:p>
          <a:p>
            <a:pPr lvl="1"/>
            <a:r>
              <a:rPr lang="en-US" dirty="0" smtClean="0"/>
              <a:t>Two Generation Approaches to </a:t>
            </a:r>
            <a:r>
              <a:rPr lang="en-US" b="1" dirty="0" smtClean="0"/>
              <a:t>Poverty</a:t>
            </a:r>
          </a:p>
          <a:p>
            <a:pPr lvl="1"/>
            <a:r>
              <a:rPr lang="en-US" b="1" dirty="0" smtClean="0"/>
              <a:t>Afterschool Programming</a:t>
            </a:r>
            <a:r>
              <a:rPr lang="en-US" dirty="0" smtClean="0"/>
              <a:t> – Excel Beyond the Bell</a:t>
            </a:r>
          </a:p>
          <a:p>
            <a:pPr lvl="2"/>
            <a:r>
              <a:rPr lang="en-US" dirty="0" smtClean="0"/>
              <a:t>What affect does after school programming have on gap?</a:t>
            </a:r>
          </a:p>
          <a:p>
            <a:pPr lvl="1"/>
            <a:r>
              <a:rPr lang="en-US" b="1" dirty="0" smtClean="0"/>
              <a:t>Behavioral Health </a:t>
            </a:r>
            <a:r>
              <a:rPr lang="en-US" dirty="0" smtClean="0"/>
              <a:t>in Montgomery County</a:t>
            </a:r>
          </a:p>
          <a:p>
            <a:pPr lvl="2"/>
            <a:r>
              <a:rPr lang="en-US" dirty="0" smtClean="0"/>
              <a:t>Are we providing the supports within the school system?  How are recovery kids/depression handled in the context of schools?</a:t>
            </a:r>
          </a:p>
          <a:p>
            <a:pPr lvl="1"/>
            <a:r>
              <a:rPr lang="en-US" dirty="0" smtClean="0"/>
              <a:t>School Systems with Office of </a:t>
            </a:r>
            <a:r>
              <a:rPr lang="en-US" b="1" dirty="0" smtClean="0"/>
              <a:t>Inspector General</a:t>
            </a:r>
          </a:p>
          <a:p>
            <a:pPr lvl="2"/>
            <a:r>
              <a:rPr lang="en-US" dirty="0" smtClean="0"/>
              <a:t>Does MCPS have the accountability systems in place without an IG?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I find, piece by piece…	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Some questions require good old fashioned, site-by-site research to gather the information to ask the question:  </a:t>
            </a:r>
          </a:p>
          <a:p>
            <a:pPr lvl="1"/>
            <a:r>
              <a:rPr lang="en-US" dirty="0" smtClean="0"/>
              <a:t>Why is there such a huge difference between the summer packets required from one HS to another?</a:t>
            </a:r>
          </a:p>
          <a:p>
            <a:pPr lvl="1"/>
            <a:r>
              <a:rPr lang="en-US" dirty="0" smtClean="0"/>
              <a:t>What is included in the Student Improvement Plan (SIP) of neighboring school?  How does that compare to us?</a:t>
            </a:r>
          </a:p>
          <a:p>
            <a:pPr lvl="1"/>
            <a:r>
              <a:rPr lang="en-US" dirty="0" smtClean="0"/>
              <a:t>What courses are being offered at other Middle Schools?</a:t>
            </a:r>
          </a:p>
          <a:p>
            <a:pPr lvl="1"/>
            <a:r>
              <a:rPr lang="en-US" dirty="0" smtClean="0"/>
              <a:t>What courses are being offered at other High Schools?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So… what do you do with it?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it well!  Data should be used as a tool, not a weapon (though it is tempting)!!  </a:t>
            </a:r>
          </a:p>
          <a:p>
            <a:r>
              <a:rPr lang="en-US" dirty="0" smtClean="0"/>
              <a:t>Data can help highlight what is fact vs. opinion</a:t>
            </a:r>
          </a:p>
          <a:p>
            <a:pPr lvl="1"/>
            <a:r>
              <a:rPr lang="en-US" dirty="0" smtClean="0"/>
              <a:t>This grouping is good for the students… </a:t>
            </a:r>
          </a:p>
          <a:p>
            <a:pPr lvl="1"/>
            <a:r>
              <a:rPr lang="en-US" dirty="0" smtClean="0"/>
              <a:t>Kids do better when… </a:t>
            </a:r>
          </a:p>
          <a:p>
            <a:pPr lvl="1"/>
            <a:r>
              <a:rPr lang="en-US" dirty="0" smtClean="0"/>
              <a:t>Our school is doing great… </a:t>
            </a:r>
          </a:p>
          <a:p>
            <a:r>
              <a:rPr lang="en-US" dirty="0" smtClean="0"/>
              <a:t>Use to highlight policy/process concerns</a:t>
            </a:r>
          </a:p>
          <a:p>
            <a:pPr lvl="1"/>
            <a:r>
              <a:rPr lang="en-US" dirty="0" smtClean="0"/>
              <a:t>Overcrowding and disproportionate referral increases</a:t>
            </a:r>
          </a:p>
          <a:p>
            <a:r>
              <a:rPr lang="en-US" dirty="0" smtClean="0"/>
              <a:t>Use to be a good steward</a:t>
            </a:r>
          </a:p>
          <a:p>
            <a:pPr lvl="1"/>
            <a:r>
              <a:rPr lang="en-US" dirty="0" smtClean="0"/>
              <a:t>Half our county coffers are used for this purpose?  How are we doing?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know more than you think!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MCPS is MASSIVE with lots of layers and it may seem overwhelming, but, we believe -- the more engaged parents/guardians are in a student’s academic career, the better they will do.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You’ve got this!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4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Housekeeping Items: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Sign in – Data divers?  Data Divas?  </a:t>
            </a:r>
          </a:p>
          <a:p>
            <a:r>
              <a:rPr lang="en-US" sz="4000" dirty="0" smtClean="0"/>
              <a:t>Who’s in the Room?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954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Wha</a:t>
            </a:r>
            <a:r>
              <a:rPr lang="en-US" sz="6000" b="1" dirty="0" smtClean="0"/>
              <a:t>? Huh?  </a:t>
            </a:r>
            <a:endParaRPr lang="en-US" sz="6000" b="1" dirty="0">
              <a:latin typeface="Jokerman" panose="04090605060D0602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Lilienthal’s rule: If you want to fit a straight-line to your data, be certain to collect only two data points. A straight line can always be made to fit through two data </a:t>
            </a:r>
            <a:r>
              <a:rPr lang="en-US" dirty="0" smtClean="0"/>
              <a:t>points!</a:t>
            </a:r>
          </a:p>
        </p:txBody>
      </p:sp>
      <p:pic>
        <p:nvPicPr>
          <p:cNvPr id="1026" name="Picture 2" descr="Image result for curve line next to straight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572125" cy="23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Most of Us Understand:</a:t>
            </a:r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Frames in thought</a:t>
            </a:r>
            <a:r>
              <a:rPr lang="en-US" dirty="0"/>
              <a:t> consist of the mental representations, interpretations, and simplifications of reality.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makes sense to most parents is understanding:</a:t>
            </a:r>
          </a:p>
          <a:p>
            <a:r>
              <a:rPr lang="en-US" dirty="0" smtClean="0"/>
              <a:t>Where a child is, relative to the school</a:t>
            </a:r>
          </a:p>
          <a:p>
            <a:r>
              <a:rPr lang="en-US" dirty="0" smtClean="0"/>
              <a:t>Where the school is, relative to the county</a:t>
            </a:r>
          </a:p>
          <a:p>
            <a:r>
              <a:rPr lang="en-US" dirty="0" smtClean="0"/>
              <a:t>Where the county is, relative to the nation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And, many of the resources show us, just that!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6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my child’s file:  </a:t>
            </a:r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41158"/>
              </p:ext>
            </p:extLst>
          </p:nvPr>
        </p:nvGraphicFramePr>
        <p:xfrm>
          <a:off x="2438401" y="2133600"/>
          <a:ext cx="4191000" cy="401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399"/>
                <a:gridCol w="228601"/>
              </a:tblGrid>
              <a:tr h="496266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Reference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159">
                <a:tc>
                  <a:txBody>
                    <a:bodyPr/>
                    <a:lstStyle/>
                    <a:p>
                      <a:r>
                        <a:rPr lang="en-US" dirty="0" smtClean="0"/>
                        <a:t>Report Cards (quarterly)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03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MAP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Data Points (annually)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1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InView</a:t>
                      </a:r>
                      <a:r>
                        <a:rPr lang="en-US" dirty="0" smtClean="0"/>
                        <a:t> (2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grade)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159">
                <a:tc>
                  <a:txBody>
                    <a:bodyPr/>
                    <a:lstStyle/>
                    <a:p>
                      <a:r>
                        <a:rPr lang="en-US" dirty="0" smtClean="0"/>
                        <a:t>PARCC Scores (annually)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159">
                <a:tc>
                  <a:txBody>
                    <a:bodyPr/>
                    <a:lstStyle/>
                    <a:p>
                      <a:r>
                        <a:rPr lang="en-US" dirty="0" smtClean="0"/>
                        <a:t>MSA/HSA Scores (as taken)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159"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Transcripts,</a:t>
                      </a:r>
                      <a:r>
                        <a:rPr lang="en-US" baseline="0" dirty="0" smtClean="0"/>
                        <a:t> by Semester (semi-annually)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159">
                <a:tc>
                  <a:txBody>
                    <a:bodyPr/>
                    <a:lstStyle/>
                    <a:p>
                      <a:r>
                        <a:rPr lang="en-US" dirty="0" smtClean="0"/>
                        <a:t>PSAT/SAT/ACT/AP Scores (as taken)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7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every parent should have:</a:t>
            </a:r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MAP scores (from the beginning)</a:t>
            </a:r>
          </a:p>
          <a:p>
            <a:pPr lvl="1"/>
            <a:r>
              <a:rPr lang="en-US" dirty="0" smtClean="0"/>
              <a:t>NWEA Student Progress Report – Growth Comparison Data – Not a MCPS Requirement (but I wish it was!)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200"/>
            <a:ext cx="6361493" cy="35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But, be responsible!</a:t>
            </a:r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Don’t over-react!  “One point data concerns” drive everyone crazy!  Good or Bad points!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Favorite “Data” Sites:</a:t>
            </a:r>
            <a:endParaRPr lang="en-US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REQUIRED MINING (in my opinion)!!!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0" y="2438400"/>
            <a:ext cx="718323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Favorite “Data” Sites: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MCPS – Office of Shared Accountability 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http://www.montgomeryschoolsmd.org/departments/sharedaccountability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How did the kids in my school, county, nation do on </a:t>
            </a:r>
            <a:r>
              <a:rPr lang="en-US" b="1" dirty="0" smtClean="0"/>
              <a:t>AP tests </a:t>
            </a:r>
            <a:r>
              <a:rPr lang="en-US" dirty="0" smtClean="0"/>
              <a:t>last year?  </a:t>
            </a:r>
          </a:p>
          <a:p>
            <a:pPr lvl="1"/>
            <a:r>
              <a:rPr lang="en-US" dirty="0" smtClean="0"/>
              <a:t>Compared to other schools with similar impacts, how’d we do?  If not as well as expected, what changes occurred/are planned?</a:t>
            </a:r>
          </a:p>
          <a:p>
            <a:r>
              <a:rPr lang="en-US" dirty="0" smtClean="0"/>
              <a:t>Official </a:t>
            </a:r>
            <a:r>
              <a:rPr lang="en-US" b="1" dirty="0" smtClean="0"/>
              <a:t>Enrollment Numbers </a:t>
            </a:r>
            <a:r>
              <a:rPr lang="en-US" dirty="0" smtClean="0"/>
              <a:t>and Demographics</a:t>
            </a:r>
          </a:p>
          <a:p>
            <a:pPr lvl="1"/>
            <a:r>
              <a:rPr lang="en-US" dirty="0" smtClean="0"/>
              <a:t>If school is overcrowded, underutilized... Are the demographics shifting or staying constant – year over year.  What’s trending?</a:t>
            </a:r>
          </a:p>
          <a:p>
            <a:r>
              <a:rPr lang="en-US" b="1" dirty="0" smtClean="0"/>
              <a:t>SAT </a:t>
            </a:r>
            <a:r>
              <a:rPr lang="en-US" dirty="0" smtClean="0"/>
              <a:t>Performance and Participation</a:t>
            </a:r>
          </a:p>
          <a:p>
            <a:pPr lvl="1"/>
            <a:r>
              <a:rPr lang="en-US" dirty="0" smtClean="0"/>
              <a:t>Looking at year after year – are those scores flat?  Going up, going down?  Participation changes?  </a:t>
            </a:r>
          </a:p>
          <a:p>
            <a:r>
              <a:rPr lang="en-US" dirty="0" smtClean="0"/>
              <a:t>Study on Correlation between </a:t>
            </a:r>
            <a:r>
              <a:rPr lang="en-US" b="1" dirty="0" smtClean="0"/>
              <a:t>PARCC and MAP</a:t>
            </a:r>
          </a:p>
          <a:p>
            <a:pPr lvl="1"/>
            <a:r>
              <a:rPr lang="en-US" dirty="0" smtClean="0"/>
              <a:t>Do my students follow same pattern as demonstrated in study?  What are my child’s benchmarks, based on this data?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796</Words>
  <Application>Microsoft Office PowerPoint</Application>
  <PresentationFormat>On-screen Show (4:3)</PresentationFormat>
  <Paragraphs>106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Jokerman</vt:lpstr>
      <vt:lpstr>Office Theme</vt:lpstr>
      <vt:lpstr>Parenting Proficiency: How to find (and use) the Data</vt:lpstr>
      <vt:lpstr>Housekeeping Items:</vt:lpstr>
      <vt:lpstr>Wha? Huh?  </vt:lpstr>
      <vt:lpstr>How Most of Us Understand:</vt:lpstr>
      <vt:lpstr>In my child’s file:  </vt:lpstr>
      <vt:lpstr>What every parent should have:</vt:lpstr>
      <vt:lpstr>But, be responsible!</vt:lpstr>
      <vt:lpstr>Favorite “Data” Sites:</vt:lpstr>
      <vt:lpstr>Favorite “Data” Sites:</vt:lpstr>
      <vt:lpstr>More “favorites”:  </vt:lpstr>
      <vt:lpstr>More “favorites”:  </vt:lpstr>
      <vt:lpstr>More “favorites”:  </vt:lpstr>
      <vt:lpstr>AND, more “favorites”:  </vt:lpstr>
      <vt:lpstr>Thought Provoking Sites:</vt:lpstr>
      <vt:lpstr>Data I find, piece by piece… </vt:lpstr>
      <vt:lpstr>So… what do you do with it?</vt:lpstr>
      <vt:lpstr>You know more than you think!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206013197</dc:creator>
  <cp:lastModifiedBy>Cynthia Simonson</cp:lastModifiedBy>
  <cp:revision>34</cp:revision>
  <dcterms:created xsi:type="dcterms:W3CDTF">2016-09-10T10:48:59Z</dcterms:created>
  <dcterms:modified xsi:type="dcterms:W3CDTF">2017-09-16T02:09:05Z</dcterms:modified>
</cp:coreProperties>
</file>