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95" r:id="rId2"/>
    <p:sldId id="259" r:id="rId3"/>
    <p:sldId id="257" r:id="rId4"/>
    <p:sldId id="258" r:id="rId5"/>
    <p:sldId id="261" r:id="rId6"/>
    <p:sldId id="262" r:id="rId7"/>
    <p:sldId id="267"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6" r:id="rId28"/>
    <p:sldId id="287" r:id="rId29"/>
    <p:sldId id="288" r:id="rId30"/>
    <p:sldId id="289" r:id="rId31"/>
    <p:sldId id="290" r:id="rId32"/>
    <p:sldId id="291" r:id="rId33"/>
    <p:sldId id="292" r:id="rId34"/>
    <p:sldId id="293"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E5E97-BBB4-B246-B274-9F5214C7AE30}" type="datetimeFigureOut">
              <a:rPr lang="en-US" smtClean="0"/>
              <a:t>5/20/2016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34CDC-40D8-0949-BC56-C227098D6F2F}" type="slidenum">
              <a:rPr lang="en-US" smtClean="0"/>
              <a:t>‹#›</a:t>
            </a:fld>
            <a:endParaRPr lang="en-US"/>
          </a:p>
        </p:txBody>
      </p:sp>
    </p:spTree>
    <p:extLst>
      <p:ext uri="{BB962C8B-B14F-4D97-AF65-F5344CB8AC3E}">
        <p14:creationId xmlns:p14="http://schemas.microsoft.com/office/powerpoint/2010/main" val="249812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599E5-1AB8-374E-B766-6F7D90E37F9A}" type="datetimeFigureOut">
              <a:rPr lang="en-US" smtClean="0"/>
              <a:t>5/20/2016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BB39B-AF5A-B94F-AE43-42200340FE46}" type="slidenum">
              <a:rPr lang="en-US" smtClean="0"/>
              <a:t>‹#›</a:t>
            </a:fld>
            <a:endParaRPr lang="en-US"/>
          </a:p>
        </p:txBody>
      </p:sp>
    </p:spTree>
    <p:extLst>
      <p:ext uri="{BB962C8B-B14F-4D97-AF65-F5344CB8AC3E}">
        <p14:creationId xmlns:p14="http://schemas.microsoft.com/office/powerpoint/2010/main" val="1609715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01FED-BB28-4A97-8425-93CD540E7D4C}"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Introductions</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45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8"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This subject matter should be familiar to the student and is provided here as both a brief refresher and to tie together the components of the training program.</a:t>
            </a:r>
          </a:p>
        </p:txBody>
      </p:sp>
      <p:sp>
        <p:nvSpPr>
          <p:cNvPr id="459779"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11D9131E-0775-4D06-8AC0-D856A7F4CFA8}" type="slidenum">
              <a:rPr lang="en-US"/>
              <a:pPr/>
              <a:t>12</a:t>
            </a:fld>
            <a:endParaRPr lang="en-US"/>
          </a:p>
        </p:txBody>
      </p:sp>
    </p:spTree>
    <p:extLst>
      <p:ext uri="{BB962C8B-B14F-4D97-AF65-F5344CB8AC3E}">
        <p14:creationId xmlns:p14="http://schemas.microsoft.com/office/powerpoint/2010/main" val="201035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0" name="Rectangle 3"/>
          <p:cNvSpPr>
            <a:spLocks noGrp="1" noChangeArrowheads="1"/>
          </p:cNvSpPr>
          <p:nvPr>
            <p:ph type="body" idx="1"/>
          </p:nvPr>
        </p:nvSpPr>
        <p:spPr>
          <a:ln/>
        </p:spPr>
        <p:txBody>
          <a:bodyPr/>
          <a:lstStyle/>
          <a:p>
            <a:pPr>
              <a:spcBef>
                <a:spcPct val="0"/>
              </a:spcBef>
            </a:pPr>
            <a:r>
              <a:rPr lang="en-US" dirty="0">
                <a:latin typeface="+mn-lt"/>
              </a:rPr>
              <a:t>INSTRUCTOR NOTES:</a:t>
            </a:r>
          </a:p>
          <a:p>
            <a:pPr>
              <a:spcBef>
                <a:spcPct val="0"/>
              </a:spcBef>
            </a:pPr>
            <a:endParaRPr lang="en-US" dirty="0">
              <a:latin typeface="+mn-lt"/>
            </a:endParaRPr>
          </a:p>
          <a:p>
            <a:pPr>
              <a:spcBef>
                <a:spcPct val="0"/>
              </a:spcBef>
            </a:pPr>
            <a:r>
              <a:rPr lang="en-US" dirty="0">
                <a:latin typeface="+mn-lt"/>
              </a:rPr>
              <a:t>MOVE QUICKLY!</a:t>
            </a:r>
          </a:p>
          <a:p>
            <a:pPr>
              <a:spcBef>
                <a:spcPct val="0"/>
              </a:spcBef>
            </a:pPr>
            <a:endParaRPr lang="en-US" dirty="0">
              <a:latin typeface="+mn-lt"/>
            </a:endParaRPr>
          </a:p>
          <a:p>
            <a:pPr>
              <a:spcBef>
                <a:spcPct val="0"/>
              </a:spcBef>
            </a:pPr>
            <a:r>
              <a:rPr lang="en-US" dirty="0">
                <a:latin typeface="+mn-lt"/>
              </a:rPr>
              <a:t>Use S.T.A.R.T. to determine the priority of the patient:</a:t>
            </a:r>
          </a:p>
          <a:p>
            <a:pPr>
              <a:spcBef>
                <a:spcPct val="0"/>
              </a:spcBef>
            </a:pPr>
            <a:endParaRPr lang="en-US" dirty="0">
              <a:latin typeface="+mn-lt"/>
            </a:endParaRPr>
          </a:p>
          <a:p>
            <a:pPr>
              <a:spcBef>
                <a:spcPct val="0"/>
              </a:spcBef>
            </a:pPr>
            <a:r>
              <a:rPr lang="en-US" dirty="0">
                <a:latin typeface="+mn-lt"/>
              </a:rPr>
              <a:t>No more than 30</a:t>
            </a:r>
            <a:r>
              <a:rPr lang="en-US" dirty="0"/>
              <a:t>–</a:t>
            </a:r>
            <a:r>
              <a:rPr lang="en-US" dirty="0">
                <a:latin typeface="+mn-lt"/>
              </a:rPr>
              <a:t>60 seconds per patient</a:t>
            </a:r>
          </a:p>
          <a:p>
            <a:pPr>
              <a:spcBef>
                <a:spcPct val="0"/>
              </a:spcBef>
            </a:pPr>
            <a:endParaRPr lang="en-US" dirty="0">
              <a:latin typeface="+mn-lt"/>
            </a:endParaRPr>
          </a:p>
          <a:p>
            <a:pPr>
              <a:spcBef>
                <a:spcPct val="0"/>
              </a:spcBef>
            </a:pPr>
            <a:r>
              <a:rPr lang="en-US" dirty="0">
                <a:latin typeface="+mn-lt"/>
              </a:rPr>
              <a:t>Check:   </a:t>
            </a:r>
          </a:p>
          <a:p>
            <a:pPr marL="177571" indent="-177571">
              <a:spcBef>
                <a:spcPct val="0"/>
              </a:spcBef>
              <a:buFont typeface="Arial" pitchFamily="34" charset="0"/>
              <a:buChar char="•"/>
            </a:pPr>
            <a:r>
              <a:rPr lang="en-US" u="sng" dirty="0">
                <a:latin typeface="+mn-lt"/>
              </a:rPr>
              <a:t>R</a:t>
            </a:r>
            <a:r>
              <a:rPr lang="en-US" dirty="0">
                <a:latin typeface="+mn-lt"/>
              </a:rPr>
              <a:t>espiration</a:t>
            </a:r>
          </a:p>
          <a:p>
            <a:pPr marL="177571" indent="-177571">
              <a:spcBef>
                <a:spcPct val="0"/>
              </a:spcBef>
              <a:buFont typeface="Arial" pitchFamily="34" charset="0"/>
              <a:buChar char="•"/>
            </a:pPr>
            <a:r>
              <a:rPr lang="en-US" u="sng" dirty="0">
                <a:latin typeface="+mn-lt"/>
              </a:rPr>
              <a:t>P</a:t>
            </a:r>
            <a:r>
              <a:rPr lang="en-US" dirty="0">
                <a:latin typeface="+mn-lt"/>
              </a:rPr>
              <a:t>ulse</a:t>
            </a:r>
          </a:p>
          <a:p>
            <a:pPr marL="177571" indent="-177571">
              <a:spcBef>
                <a:spcPct val="0"/>
              </a:spcBef>
              <a:buFont typeface="Arial" pitchFamily="34" charset="0"/>
              <a:buChar char="•"/>
            </a:pPr>
            <a:r>
              <a:rPr lang="en-US" u="sng" dirty="0">
                <a:latin typeface="+mn-lt"/>
              </a:rPr>
              <a:t>M</a:t>
            </a:r>
            <a:r>
              <a:rPr lang="en-US" dirty="0">
                <a:latin typeface="+mn-lt"/>
              </a:rPr>
              <a:t>ental Status</a:t>
            </a:r>
          </a:p>
          <a:p>
            <a:pPr>
              <a:spcBef>
                <a:spcPct val="0"/>
              </a:spcBef>
            </a:pPr>
            <a:endParaRPr lang="en-US" dirty="0">
              <a:latin typeface="+mn-lt"/>
            </a:endParaRPr>
          </a:p>
          <a:p>
            <a:pPr>
              <a:spcBef>
                <a:spcPct val="0"/>
              </a:spcBef>
            </a:pPr>
            <a:r>
              <a:rPr lang="en-US" dirty="0">
                <a:latin typeface="+mn-lt"/>
              </a:rPr>
              <a:t>Attach ribbon to UPPER ARM, if possible. The next option would be HIGH on a THIGH. The goal is to be consistent so they are easily recognized as the priority flag.</a:t>
            </a:r>
          </a:p>
          <a:p>
            <a:pPr lvl="1">
              <a:spcBef>
                <a:spcPct val="0"/>
              </a:spcBef>
            </a:pPr>
            <a:endParaRPr lang="en-US" dirty="0">
              <a:latin typeface="+mn-lt"/>
            </a:endParaRPr>
          </a:p>
        </p:txBody>
      </p:sp>
    </p:spTree>
    <p:extLst>
      <p:ext uri="{BB962C8B-B14F-4D97-AF65-F5344CB8AC3E}">
        <p14:creationId xmlns:p14="http://schemas.microsoft.com/office/powerpoint/2010/main" val="422016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6" name="Rectangle 3"/>
          <p:cNvSpPr>
            <a:spLocks noGrp="1" noChangeArrowheads="1"/>
          </p:cNvSpPr>
          <p:nvPr>
            <p:ph type="body" idx="1"/>
          </p:nvPr>
        </p:nvSpPr>
        <p:spPr>
          <a:xfrm>
            <a:off x="975694" y="4561226"/>
            <a:ext cx="5363817" cy="4320213"/>
          </a:xfrm>
        </p:spPr>
        <p:txBody>
          <a:bodyPr/>
          <a:lstStyle/>
          <a:p>
            <a:pPr defTabSz="948371">
              <a:spcBef>
                <a:spcPct val="0"/>
              </a:spcBef>
            </a:pPr>
            <a:r>
              <a:rPr lang="en-US" dirty="0"/>
              <a:t>INSTRUCTOR NOTES:</a:t>
            </a:r>
          </a:p>
          <a:p>
            <a:pPr defTabSz="948371">
              <a:spcBef>
                <a:spcPct val="0"/>
              </a:spcBef>
            </a:pPr>
            <a:r>
              <a:rPr lang="en-US" dirty="0"/>
              <a:t>Talk the students through the triage process using these guidelines. Essentially, if a patient can hear you, understand and follow your commands, and has the physical ability to walk on their own, their injuries are non-emergent and can be tended to later. Of course, triage is a dynamic process and these patients should be re-assessed at the treatment area for any deterioration in their condition. The action of moving the MINOR patients from the scene also helps clear space and reduce confusion so the remaining patients can be quickly categorized.</a:t>
            </a:r>
          </a:p>
          <a:p>
            <a:pPr defTabSz="948371">
              <a:spcBef>
                <a:spcPct val="0"/>
              </a:spcBef>
            </a:pPr>
            <a:endParaRPr lang="en-US" dirty="0"/>
          </a:p>
        </p:txBody>
      </p:sp>
    </p:spTree>
    <p:extLst>
      <p:ext uri="{BB962C8B-B14F-4D97-AF65-F5344CB8AC3E}">
        <p14:creationId xmlns:p14="http://schemas.microsoft.com/office/powerpoint/2010/main" val="172632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4" name="Rectangle 3"/>
          <p:cNvSpPr>
            <a:spLocks noGrp="1" noChangeArrowheads="1"/>
          </p:cNvSpPr>
          <p:nvPr>
            <p:ph type="body" idx="1"/>
          </p:nvPr>
        </p:nvSpPr>
        <p:spPr/>
        <p:txBody>
          <a:bodyPr/>
          <a:lstStyle/>
          <a:p>
            <a:pPr>
              <a:spcBef>
                <a:spcPct val="0"/>
              </a:spcBef>
            </a:pPr>
            <a:r>
              <a:rPr lang="en-US" dirty="0">
                <a:latin typeface="+mn-lt"/>
              </a:rPr>
              <a:t>INSTRUCTOR NOTES:</a:t>
            </a:r>
          </a:p>
          <a:p>
            <a:pPr>
              <a:spcBef>
                <a:spcPct val="0"/>
              </a:spcBef>
            </a:pPr>
            <a:endParaRPr lang="en-US" dirty="0">
              <a:latin typeface="+mn-lt"/>
            </a:endParaRPr>
          </a:p>
          <a:p>
            <a:pPr>
              <a:spcBef>
                <a:spcPct val="0"/>
              </a:spcBef>
            </a:pPr>
            <a:r>
              <a:rPr lang="en-US" dirty="0">
                <a:latin typeface="+mn-lt"/>
              </a:rPr>
              <a:t>Basic, quick patient care</a:t>
            </a: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79688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2"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These are the three decision criteria to be used in categorizing those patients who have not already been determined to be “walking wounded.”</a:t>
            </a:r>
          </a:p>
        </p:txBody>
      </p:sp>
      <p:sp>
        <p:nvSpPr>
          <p:cNvPr id="465923"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BB969A89-37C7-4827-BB33-89D58F14A1EE}" type="slidenum">
              <a:rPr lang="en-US"/>
              <a:pPr/>
              <a:t>16</a:t>
            </a:fld>
            <a:endParaRPr lang="en-US"/>
          </a:p>
        </p:txBody>
      </p:sp>
    </p:spTree>
    <p:extLst>
      <p:ext uri="{BB962C8B-B14F-4D97-AF65-F5344CB8AC3E}">
        <p14:creationId xmlns:p14="http://schemas.microsoft.com/office/powerpoint/2010/main" val="361691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0"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Address respirations first. Many triage decisions can be made on this assessment alone. This corresponds to the “A” and “B” of the </a:t>
            </a:r>
            <a:r>
              <a:rPr lang="en-US" i="0" dirty="0"/>
              <a:t>ABCs</a:t>
            </a:r>
            <a:r>
              <a:rPr lang="en-US" dirty="0"/>
              <a:t> of patient care.</a:t>
            </a:r>
          </a:p>
        </p:txBody>
      </p:sp>
      <p:sp>
        <p:nvSpPr>
          <p:cNvPr id="46797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40CCB649-C573-44DE-88E6-90745FEF52CE}" type="slidenum">
              <a:rPr lang="en-US"/>
              <a:pPr/>
              <a:t>17</a:t>
            </a:fld>
            <a:endParaRPr lang="en-US"/>
          </a:p>
        </p:txBody>
      </p:sp>
    </p:spTree>
    <p:extLst>
      <p:ext uri="{BB962C8B-B14F-4D97-AF65-F5344CB8AC3E}">
        <p14:creationId xmlns:p14="http://schemas.microsoft.com/office/powerpoint/2010/main" val="819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6307"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Address respirations first. Many triage decisions can be made on this assessment alone. This corresponds to the “A” and “B” of the ABCs of patient care.</a:t>
            </a:r>
          </a:p>
        </p:txBody>
      </p:sp>
      <p:sp>
        <p:nvSpPr>
          <p:cNvPr id="1506308" name="Slide Number Placeholder 6"/>
          <p:cNvSpPr txBox="1">
            <a:spLocks noGrp="1"/>
          </p:cNvSpPr>
          <p:nvPr/>
        </p:nvSpPr>
        <p:spPr bwMode="auto">
          <a:xfrm>
            <a:off x="4142963" y="9119173"/>
            <a:ext cx="3170583"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6" tIns="48312" rIns="96626" bIns="48312"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F8E0AD57-5008-4EF9-8D0A-58B50D95BFE0}" type="slidenum">
              <a:rPr lang="en-US" sz="1200"/>
              <a:pPr algn="r" eaLnBrk="1" hangingPunct="1">
                <a:buClrTx/>
                <a:buFontTx/>
                <a:buNone/>
              </a:pPr>
              <a:t>18</a:t>
            </a:fld>
            <a:endParaRPr lang="en-US" sz="1200"/>
          </a:p>
        </p:txBody>
      </p:sp>
    </p:spTree>
    <p:extLst>
      <p:ext uri="{BB962C8B-B14F-4D97-AF65-F5344CB8AC3E}">
        <p14:creationId xmlns:p14="http://schemas.microsoft.com/office/powerpoint/2010/main" val="335748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8"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This assessment corresponds to the “C” of the ABCs.</a:t>
            </a:r>
          </a:p>
        </p:txBody>
      </p:sp>
      <p:sp>
        <p:nvSpPr>
          <p:cNvPr id="47001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F446BA73-1923-44BB-878E-053C402A3028}" type="slidenum">
              <a:rPr lang="en-US"/>
              <a:pPr/>
              <a:t>19</a:t>
            </a:fld>
            <a:endParaRPr lang="en-US"/>
          </a:p>
        </p:txBody>
      </p:sp>
    </p:spTree>
    <p:extLst>
      <p:ext uri="{BB962C8B-B14F-4D97-AF65-F5344CB8AC3E}">
        <p14:creationId xmlns:p14="http://schemas.microsoft.com/office/powerpoint/2010/main" val="135226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6"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Patients that have respirations more than 30/minute and capillary refill greater than 2 seconds, but who can follow commands, are still categorized as IMMEDIATE.</a:t>
            </a:r>
          </a:p>
        </p:txBody>
      </p:sp>
      <p:sp>
        <p:nvSpPr>
          <p:cNvPr id="472067"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B52D5E9-7F1E-4890-A170-BFCA5B57A547}" type="slidenum">
              <a:rPr lang="en-US"/>
              <a:pPr/>
              <a:t>20</a:t>
            </a:fld>
            <a:endParaRPr lang="en-US"/>
          </a:p>
        </p:txBody>
      </p:sp>
    </p:spTree>
    <p:extLst>
      <p:ext uri="{BB962C8B-B14F-4D97-AF65-F5344CB8AC3E}">
        <p14:creationId xmlns:p14="http://schemas.microsoft.com/office/powerpoint/2010/main" val="88885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Only emergent and immediately life-saving interventions should be performed at this stage. All other interventions should be made at the treatment area.</a:t>
            </a:r>
          </a:p>
          <a:p>
            <a:pPr>
              <a:spcBef>
                <a:spcPct val="0"/>
              </a:spcBef>
            </a:pPr>
            <a:endParaRPr lang="en-US" dirty="0"/>
          </a:p>
          <a:p>
            <a:pPr>
              <a:spcBef>
                <a:spcPct val="0"/>
              </a:spcBef>
            </a:pPr>
            <a:endParaRPr lang="en-US" dirty="0"/>
          </a:p>
        </p:txBody>
      </p:sp>
      <p:sp>
        <p:nvSpPr>
          <p:cNvPr id="474115"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9A04EA44-ACE5-4515-908B-153FBDBB03D8}" type="slidenum">
              <a:rPr lang="en-US"/>
              <a:pPr/>
              <a:t>21</a:t>
            </a:fld>
            <a:endParaRPr lang="en-US"/>
          </a:p>
        </p:txBody>
      </p:sp>
    </p:spTree>
    <p:extLst>
      <p:ext uri="{BB962C8B-B14F-4D97-AF65-F5344CB8AC3E}">
        <p14:creationId xmlns:p14="http://schemas.microsoft.com/office/powerpoint/2010/main" val="412927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BB39B-AF5A-B94F-AE43-42200340FE46}" type="slidenum">
              <a:rPr lang="en-US" smtClean="0"/>
              <a:t>2</a:t>
            </a:fld>
            <a:endParaRPr lang="en-US"/>
          </a:p>
        </p:txBody>
      </p:sp>
    </p:spTree>
    <p:extLst>
      <p:ext uri="{BB962C8B-B14F-4D97-AF65-F5344CB8AC3E}">
        <p14:creationId xmlns:p14="http://schemas.microsoft.com/office/powerpoint/2010/main" val="182222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5795" name="Rectangle 3"/>
          <p:cNvSpPr>
            <a:spLocks noGrp="1"/>
          </p:cNvSpPr>
          <p:nvPr>
            <p:ph type="body" idx="1"/>
          </p:nvPr>
        </p:nvSpPr>
        <p:spPr/>
        <p:txBody>
          <a:bodyPr/>
          <a:lstStyle/>
          <a:p>
            <a:r>
              <a:rPr lang="en-US" dirty="0"/>
              <a:t>This is the combination START/</a:t>
            </a:r>
            <a:r>
              <a:rPr lang="en-US" dirty="0" err="1"/>
              <a:t>JumpSTART</a:t>
            </a:r>
            <a:r>
              <a:rPr lang="en-US" dirty="0"/>
              <a:t> algorithm. Separate START and JumpSTART algorithms are located at the end of this slide show, but hidden from the regular slide show.  </a:t>
            </a:r>
          </a:p>
        </p:txBody>
      </p:sp>
    </p:spTree>
    <p:extLst>
      <p:ext uri="{BB962C8B-B14F-4D97-AF65-F5344CB8AC3E}">
        <p14:creationId xmlns:p14="http://schemas.microsoft.com/office/powerpoint/2010/main" val="92550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8" name="Notes Placeholder 2"/>
          <p:cNvSpPr>
            <a:spLocks noGrp="1"/>
          </p:cNvSpPr>
          <p:nvPr>
            <p:ph type="body" idx="1"/>
          </p:nvPr>
        </p:nvSpPr>
        <p:spPr/>
        <p:txBody>
          <a:bodyPr/>
          <a:lstStyle/>
          <a:p>
            <a:pPr>
              <a:spcBef>
                <a:spcPct val="0"/>
              </a:spcBef>
            </a:pPr>
            <a:r>
              <a:rPr lang="en-US" dirty="0">
                <a:solidFill>
                  <a:schemeClr val="tx1"/>
                </a:solidFill>
              </a:rPr>
              <a:t>INSTRUCTOR NOTES: </a:t>
            </a:r>
          </a:p>
          <a:p>
            <a:pPr>
              <a:spcBef>
                <a:spcPct val="0"/>
              </a:spcBef>
            </a:pPr>
            <a:r>
              <a:rPr lang="en-US" dirty="0">
                <a:solidFill>
                  <a:schemeClr val="tx1"/>
                </a:solidFill>
              </a:rPr>
              <a:t>The RED category is also referred to as IMMEDIATE and follows START criteria.</a:t>
            </a:r>
          </a:p>
          <a:p>
            <a:pPr>
              <a:buFontTx/>
              <a:buChar char="•"/>
            </a:pPr>
            <a:r>
              <a:rPr lang="en-US" dirty="0">
                <a:solidFill>
                  <a:schemeClr val="tx1"/>
                </a:solidFill>
              </a:rPr>
              <a:t> Requires medical attention within minutes for survival (up to 60 minutes) </a:t>
            </a:r>
          </a:p>
          <a:p>
            <a:pPr>
              <a:buFontTx/>
              <a:buChar char="•"/>
            </a:pPr>
            <a:r>
              <a:rPr lang="en-US" dirty="0">
                <a:solidFill>
                  <a:schemeClr val="tx1"/>
                </a:solidFill>
              </a:rPr>
              <a:t> Victim can be helped by immediate intervention and transport</a:t>
            </a:r>
          </a:p>
          <a:p>
            <a:pPr>
              <a:buFontTx/>
              <a:buChar char="•"/>
            </a:pPr>
            <a:r>
              <a:rPr lang="en-US" dirty="0">
                <a:solidFill>
                  <a:schemeClr val="tx1"/>
                </a:solidFill>
              </a:rPr>
              <a:t> Includes compromises to patient’s Airway, Breathing and Circulation</a:t>
            </a:r>
          </a:p>
          <a:p>
            <a:pPr>
              <a:spcBef>
                <a:spcPct val="0"/>
              </a:spcBef>
            </a:pPr>
            <a:endParaRPr lang="en-US" dirty="0"/>
          </a:p>
          <a:p>
            <a:pPr>
              <a:spcBef>
                <a:spcPct val="0"/>
              </a:spcBef>
            </a:pPr>
            <a:endParaRPr lang="en-US" dirty="0"/>
          </a:p>
        </p:txBody>
      </p:sp>
      <p:sp>
        <p:nvSpPr>
          <p:cNvPr id="48025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C11B76D6-24FF-41AD-8871-0C23D26A9250}" type="slidenum">
              <a:rPr lang="en-US"/>
              <a:pPr/>
              <a:t>23</a:t>
            </a:fld>
            <a:endParaRPr lang="en-US"/>
          </a:p>
        </p:txBody>
      </p:sp>
    </p:spTree>
    <p:extLst>
      <p:ext uri="{BB962C8B-B14F-4D97-AF65-F5344CB8AC3E}">
        <p14:creationId xmlns:p14="http://schemas.microsoft.com/office/powerpoint/2010/main" val="3786950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6" name="Notes Placeholder 2"/>
          <p:cNvSpPr>
            <a:spLocks noGrp="1"/>
          </p:cNvSpPr>
          <p:nvPr>
            <p:ph type="body" idx="1"/>
          </p:nvPr>
        </p:nvSpPr>
        <p:spPr/>
        <p:txBody>
          <a:bodyPr/>
          <a:lstStyle/>
          <a:p>
            <a:pPr>
              <a:spcBef>
                <a:spcPct val="0"/>
              </a:spcBef>
            </a:pPr>
            <a:r>
              <a:rPr lang="en-US" dirty="0">
                <a:solidFill>
                  <a:schemeClr val="tx1"/>
                </a:solidFill>
              </a:rPr>
              <a:t>INSTRUCTOR NOTES:  </a:t>
            </a:r>
          </a:p>
          <a:p>
            <a:pPr>
              <a:spcBef>
                <a:spcPct val="0"/>
              </a:spcBef>
            </a:pPr>
            <a:r>
              <a:rPr lang="en-US" dirty="0">
                <a:solidFill>
                  <a:schemeClr val="tx1"/>
                </a:solidFill>
              </a:rPr>
              <a:t>The YELLOW category is also referred to as DELAYED. </a:t>
            </a:r>
          </a:p>
          <a:p>
            <a:r>
              <a:rPr lang="en-US" dirty="0">
                <a:solidFill>
                  <a:schemeClr val="tx1"/>
                </a:solidFill>
              </a:rPr>
              <a:t>• Victim’s transport can be delayed</a:t>
            </a:r>
          </a:p>
          <a:p>
            <a:pPr>
              <a:buFontTx/>
              <a:buChar char="•"/>
            </a:pPr>
            <a:r>
              <a:rPr lang="en-US" dirty="0">
                <a:solidFill>
                  <a:schemeClr val="tx1"/>
                </a:solidFill>
              </a:rPr>
              <a:t> Includes serious and potentially life-threatening injuries, but status not expected to deteriorate significantly over several hours</a:t>
            </a:r>
          </a:p>
          <a:p>
            <a:pPr>
              <a:spcBef>
                <a:spcPct val="0"/>
              </a:spcBef>
            </a:pPr>
            <a:endParaRPr lang="en-US" dirty="0">
              <a:solidFill>
                <a:schemeClr val="tx1"/>
              </a:solidFill>
            </a:endParaRPr>
          </a:p>
        </p:txBody>
      </p:sp>
      <p:sp>
        <p:nvSpPr>
          <p:cNvPr id="482307"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03C9042A-D4DE-4874-95D1-5035AD69740E}" type="slidenum">
              <a:rPr lang="en-US"/>
              <a:pPr/>
              <a:t>24</a:t>
            </a:fld>
            <a:endParaRPr lang="en-US"/>
          </a:p>
        </p:txBody>
      </p:sp>
    </p:spTree>
    <p:extLst>
      <p:ext uri="{BB962C8B-B14F-4D97-AF65-F5344CB8AC3E}">
        <p14:creationId xmlns:p14="http://schemas.microsoft.com/office/powerpoint/2010/main" val="148746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4"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The GREEN category is also referred to as MINOR.</a:t>
            </a:r>
          </a:p>
          <a:p>
            <a:r>
              <a:rPr lang="en-US" dirty="0"/>
              <a:t>Victim with relatively minor injuries</a:t>
            </a:r>
          </a:p>
          <a:p>
            <a:pPr>
              <a:buFontTx/>
              <a:buChar char="•"/>
            </a:pPr>
            <a:r>
              <a:rPr lang="en-US" dirty="0"/>
              <a:t> Status unlikely to deteriorate over days</a:t>
            </a:r>
          </a:p>
          <a:p>
            <a:pPr>
              <a:buFontTx/>
              <a:buChar char="•"/>
            </a:pPr>
            <a:r>
              <a:rPr lang="en-US" dirty="0"/>
              <a:t> May be able to assist in own care</a:t>
            </a:r>
          </a:p>
          <a:p>
            <a:pPr>
              <a:buFontTx/>
              <a:buChar char="•"/>
            </a:pPr>
            <a:r>
              <a:rPr lang="en-US" dirty="0"/>
              <a:t> “Walking Wounded”</a:t>
            </a:r>
          </a:p>
          <a:p>
            <a:pPr>
              <a:spcBef>
                <a:spcPct val="0"/>
              </a:spcBef>
            </a:pPr>
            <a:endParaRPr lang="en-US" dirty="0"/>
          </a:p>
        </p:txBody>
      </p:sp>
      <p:sp>
        <p:nvSpPr>
          <p:cNvPr id="484355"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2D0796D5-3967-4C40-9696-413604C8FCCA}" type="slidenum">
              <a:rPr lang="en-US"/>
              <a:pPr/>
              <a:t>25</a:t>
            </a:fld>
            <a:endParaRPr lang="en-US"/>
          </a:p>
        </p:txBody>
      </p:sp>
    </p:spTree>
    <p:extLst>
      <p:ext uri="{BB962C8B-B14F-4D97-AF65-F5344CB8AC3E}">
        <p14:creationId xmlns:p14="http://schemas.microsoft.com/office/powerpoint/2010/main" val="168188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2"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GREY is the new category for patients who are encountered alive but not expected to survive. This may be very short term survival (minutes) or may also include patients that could live for hours (such as extensive third degree burns), but ultimately not survive. It is anticipated that the GREY category will ultimately be adopted nationally but, until it is, will not be employed until notice is given by MIEMSS. There are no Grey ribbons in use currently.</a:t>
            </a:r>
          </a:p>
          <a:p>
            <a:pPr>
              <a:spcBef>
                <a:spcPct val="0"/>
              </a:spcBef>
            </a:pPr>
            <a:endParaRPr lang="en-US" dirty="0"/>
          </a:p>
        </p:txBody>
      </p:sp>
      <p:sp>
        <p:nvSpPr>
          <p:cNvPr id="48640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5C1E612C-E58B-4A01-A0C2-7417D5996248}" type="slidenum">
              <a:rPr lang="en-US"/>
              <a:pPr/>
              <a:t>26</a:t>
            </a:fld>
            <a:endParaRPr lang="en-US"/>
          </a:p>
        </p:txBody>
      </p:sp>
    </p:spTree>
    <p:extLst>
      <p:ext uri="{BB962C8B-B14F-4D97-AF65-F5344CB8AC3E}">
        <p14:creationId xmlns:p14="http://schemas.microsoft.com/office/powerpoint/2010/main" val="248522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They are extremely stupid and quite clumsy because the lack of barely or no brain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These zombies are more dangerous than normal zombies because they are much smarter and clever.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form of zombie can spread the mutation by biting its victims.  They are oblivious to most injuries and can only be stopped by destroying the brain.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3</a:t>
            </a:fld>
            <a:endParaRPr lang="en-US"/>
          </a:p>
        </p:txBody>
      </p:sp>
    </p:spTree>
    <p:extLst>
      <p:ext uri="{BB962C8B-B14F-4D97-AF65-F5344CB8AC3E}">
        <p14:creationId xmlns:p14="http://schemas.microsoft.com/office/powerpoint/2010/main" val="92906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Some of the best weapons to have are a 9mm pistol or a pump shotgun.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But another weapon to </a:t>
            </a:r>
            <a:r>
              <a:rPr lang="en-US" sz="1200" dirty="0" err="1"/>
              <a:t>considor</a:t>
            </a:r>
            <a:r>
              <a:rPr lang="en-US" sz="1200" dirty="0"/>
              <a:t> is the flamethrower.</a:t>
            </a:r>
            <a:r>
              <a:rPr lang="en-US" sz="1200" baseline="0" dirty="0"/>
              <a:t> </a:t>
            </a:r>
            <a:r>
              <a:rPr lang="en-US" sz="1200" dirty="0"/>
              <a:t>Most</a:t>
            </a:r>
            <a:r>
              <a:rPr lang="en-US" sz="1200" baseline="0" dirty="0"/>
              <a:t> </a:t>
            </a:r>
            <a:r>
              <a:rPr lang="en-US" sz="1200" dirty="0"/>
              <a:t>zombies are afraid of fire, but there is some drawbacks.</a:t>
            </a:r>
          </a:p>
          <a:p>
            <a:r>
              <a:rPr lang="en-US" dirty="0"/>
              <a:t>Heavy</a:t>
            </a:r>
          </a:p>
          <a:p>
            <a:r>
              <a:rPr lang="en-US" dirty="0"/>
              <a:t>Short range compared to the</a:t>
            </a:r>
            <a:r>
              <a:rPr lang="en-US" baseline="0" dirty="0"/>
              <a:t> range of a pistol or rifle</a:t>
            </a:r>
          </a:p>
          <a:p>
            <a:r>
              <a:rPr lang="en-US" baseline="0" dirty="0"/>
              <a:t>Small fuel container</a:t>
            </a:r>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4</a:t>
            </a:fld>
            <a:endParaRPr lang="en-US"/>
          </a:p>
        </p:txBody>
      </p:sp>
    </p:spTree>
    <p:extLst>
      <p:ext uri="{BB962C8B-B14F-4D97-AF65-F5344CB8AC3E}">
        <p14:creationId xmlns:p14="http://schemas.microsoft.com/office/powerpoint/2010/main" val="335824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Heres</a:t>
            </a:r>
            <a:r>
              <a:rPr lang="en-US" baseline="0" dirty="0"/>
              <a:t> a clip of a flamethrower</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5</a:t>
            </a:fld>
            <a:endParaRPr lang="en-US"/>
          </a:p>
        </p:txBody>
      </p:sp>
    </p:spTree>
    <p:extLst>
      <p:ext uri="{BB962C8B-B14F-4D97-AF65-F5344CB8AC3E}">
        <p14:creationId xmlns:p14="http://schemas.microsoft.com/office/powerpoint/2010/main" val="220199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Avoid brain spray-back by wearing goggles and covering your face with a non-porous material. Use plate mail or leather to create a bite-proof body suit.</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6</a:t>
            </a:fld>
            <a:endParaRPr lang="en-US"/>
          </a:p>
        </p:txBody>
      </p:sp>
    </p:spTree>
    <p:extLst>
      <p:ext uri="{BB962C8B-B14F-4D97-AF65-F5344CB8AC3E}">
        <p14:creationId xmlns:p14="http://schemas.microsoft.com/office/powerpoint/2010/main" val="154551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gallon of water per</a:t>
            </a:r>
            <a:r>
              <a:rPr lang="en-US" baseline="0" dirty="0"/>
              <a:t> person</a:t>
            </a:r>
          </a:p>
          <a:p>
            <a:r>
              <a:rPr lang="en-US" baseline="0" dirty="0" err="1"/>
              <a:t>Suplly</a:t>
            </a:r>
            <a:r>
              <a:rPr lang="en-US" baseline="0" dirty="0"/>
              <a:t> of food</a:t>
            </a:r>
          </a:p>
          <a:p>
            <a:r>
              <a:rPr lang="en-US" baseline="0" dirty="0"/>
              <a:t>Hand crank radio</a:t>
            </a:r>
          </a:p>
          <a:p>
            <a:r>
              <a:rPr lang="en-US" baseline="0" dirty="0"/>
              <a:t>Flashlight</a:t>
            </a:r>
          </a:p>
          <a:p>
            <a:r>
              <a:rPr lang="en-US" baseline="0" dirty="0"/>
              <a:t>First aid</a:t>
            </a:r>
          </a:p>
          <a:p>
            <a:r>
              <a:rPr lang="en-US" baseline="0" dirty="0"/>
              <a:t>Map </a:t>
            </a:r>
          </a:p>
          <a:p>
            <a:r>
              <a:rPr lang="en-US" baseline="0" dirty="0"/>
              <a:t>Wrench</a:t>
            </a:r>
          </a:p>
          <a:p>
            <a:r>
              <a:rPr lang="en-US" baseline="0" dirty="0"/>
              <a:t>Whistle to signal for help if needed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keep your sanity</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8</a:t>
            </a:fld>
            <a:endParaRPr lang="en-US"/>
          </a:p>
        </p:txBody>
      </p:sp>
    </p:spTree>
    <p:extLst>
      <p:ext uri="{BB962C8B-B14F-4D97-AF65-F5344CB8AC3E}">
        <p14:creationId xmlns:p14="http://schemas.microsoft.com/office/powerpoint/2010/main" val="394999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no one to trust you will most likely die very quickly</a:t>
            </a:r>
          </a:p>
          <a:p>
            <a:r>
              <a:rPr lang="en-US" baseline="0" dirty="0"/>
              <a:t>One thing to always think about is who you would want to survive a z-day with. You need to pick people that you can trust your life with, and that you can depend on to keep you safe.</a:t>
            </a:r>
          </a:p>
          <a:p>
            <a:r>
              <a:rPr lang="en-US" baseline="0" dirty="0"/>
              <a:t>By picking who you would survive best with means your one step closer to living longer</a:t>
            </a:r>
          </a:p>
        </p:txBody>
      </p:sp>
      <p:sp>
        <p:nvSpPr>
          <p:cNvPr id="4" name="Slide Number Placeholder 3"/>
          <p:cNvSpPr>
            <a:spLocks noGrp="1"/>
          </p:cNvSpPr>
          <p:nvPr>
            <p:ph type="sldNum" sz="quarter" idx="10"/>
          </p:nvPr>
        </p:nvSpPr>
        <p:spPr/>
        <p:txBody>
          <a:bodyPr/>
          <a:lstStyle/>
          <a:p>
            <a:fld id="{FE2BB39B-AF5A-B94F-AE43-42200340FE46}" type="slidenum">
              <a:rPr lang="en-US" smtClean="0"/>
              <a:t>9</a:t>
            </a:fld>
            <a:endParaRPr lang="en-US"/>
          </a:p>
        </p:txBody>
      </p:sp>
    </p:spTree>
    <p:extLst>
      <p:ext uri="{BB962C8B-B14F-4D97-AF65-F5344CB8AC3E}">
        <p14:creationId xmlns:p14="http://schemas.microsoft.com/office/powerpoint/2010/main" val="406654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a:t>
            </a:r>
            <a:r>
              <a:rPr lang="en-US" baseline="0" dirty="0"/>
              <a:t> things you need to keep in mind is:</a:t>
            </a:r>
          </a:p>
          <a:p>
            <a:r>
              <a:rPr lang="en-US" baseline="0" dirty="0"/>
              <a:t>Know your classes</a:t>
            </a:r>
          </a:p>
          <a:p>
            <a:r>
              <a:rPr lang="en-US" baseline="0" dirty="0"/>
              <a:t>Weapons to survive with</a:t>
            </a:r>
          </a:p>
          <a:p>
            <a:r>
              <a:rPr lang="en-US" baseline="0" dirty="0"/>
              <a:t>Armor to keep you safe</a:t>
            </a:r>
          </a:p>
          <a:p>
            <a:r>
              <a:rPr lang="en-US" baseline="0" dirty="0"/>
              <a:t>Survival kits</a:t>
            </a:r>
          </a:p>
          <a:p>
            <a:r>
              <a:rPr lang="en-US" baseline="0" dirty="0"/>
              <a:t>And trust.</a:t>
            </a:r>
          </a:p>
        </p:txBody>
      </p:sp>
      <p:sp>
        <p:nvSpPr>
          <p:cNvPr id="4" name="Slide Number Placeholder 3"/>
          <p:cNvSpPr>
            <a:spLocks noGrp="1"/>
          </p:cNvSpPr>
          <p:nvPr>
            <p:ph type="sldNum" sz="quarter" idx="10"/>
          </p:nvPr>
        </p:nvSpPr>
        <p:spPr/>
        <p:txBody>
          <a:bodyPr/>
          <a:lstStyle/>
          <a:p>
            <a:fld id="{FE2BB39B-AF5A-B94F-AE43-42200340FE46}" type="slidenum">
              <a:rPr lang="en-US" smtClean="0"/>
              <a:t>10</a:t>
            </a:fld>
            <a:endParaRPr lang="en-US"/>
          </a:p>
        </p:txBody>
      </p:sp>
    </p:spTree>
    <p:extLst>
      <p:ext uri="{BB962C8B-B14F-4D97-AF65-F5344CB8AC3E}">
        <p14:creationId xmlns:p14="http://schemas.microsoft.com/office/powerpoint/2010/main" val="120330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9"/>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0"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1" name="Content Placeholder 2"/>
          <p:cNvSpPr>
            <a:spLocks noGrp="1"/>
          </p:cNvSpPr>
          <p:nvPr>
            <p:ph sz="half" idx="14"/>
          </p:nvPr>
        </p:nvSpPr>
        <p:spPr>
          <a:xfrm>
            <a:off x="4645152" y="1735139"/>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1"/>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89"/>
            <a:ext cx="3566160" cy="5627499"/>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914398" y="2866031"/>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1"/>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3"/>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30" y="505649"/>
            <a:ext cx="3850925" cy="5516275"/>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1"/>
            <a:ext cx="3468664" cy="5124723"/>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9"/>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9" y="3682580"/>
            <a:ext cx="3704109" cy="2697083"/>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232774">
            <a:off x="169481" y="241257"/>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1" y="403037"/>
            <a:ext cx="3704109" cy="2697083"/>
          </a:xfrm>
          <a:solidFill>
            <a:schemeClr val="bg1">
              <a:lumMod val="85000"/>
            </a:schemeClr>
          </a:solidFill>
        </p:spPr>
        <p:txBody>
          <a:bodyPr/>
          <a:lstStyle>
            <a:lvl1pPr>
              <a:buNone/>
              <a:defRPr/>
            </a:lvl1pPr>
          </a:lstStyle>
          <a:p>
            <a:r>
              <a:rPr lang="en-US"/>
              <a:t>Click icon to add picture</a:t>
            </a:r>
            <a:endParaRPr/>
          </a:p>
        </p:txBody>
      </p:sp>
      <p:sp>
        <p:nvSpPr>
          <p:cNvPr id="2" name="Title 1"/>
          <p:cNvSpPr>
            <a:spLocks noGrp="1"/>
          </p:cNvSpPr>
          <p:nvPr>
            <p:ph type="title"/>
          </p:nvPr>
        </p:nvSpPr>
        <p:spPr>
          <a:xfrm>
            <a:off x="5013434" y="1524000"/>
            <a:ext cx="3566160" cy="1162051"/>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3"/>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3"/>
            <a:ext cx="7315200" cy="1162051"/>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4"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1"/>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9" y="564564"/>
            <a:ext cx="4653577" cy="3072384"/>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3"/>
            <a:ext cx="7315200" cy="1162051"/>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3" y="304999"/>
            <a:ext cx="3598455" cy="3334235"/>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360000">
            <a:off x="4165481"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914400" y="4926107"/>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4"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0756" y="495300"/>
            <a:ext cx="83820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09600" y="1733550"/>
            <a:ext cx="8077200" cy="4114800"/>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19940004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dirty="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dirty="0"/>
              <a:t>Click to edit Master title style</a:t>
            </a:r>
            <a:endParaRPr dirty="0"/>
          </a:p>
        </p:txBody>
      </p:sp>
      <p:sp>
        <p:nvSpPr>
          <p:cNvPr id="3" name="Subtitle 2"/>
          <p:cNvSpPr>
            <a:spLocks noGrp="1"/>
          </p:cNvSpPr>
          <p:nvPr>
            <p:ph type="subTitle" idx="1"/>
          </p:nvPr>
        </p:nvSpPr>
        <p:spPr>
          <a:xfrm>
            <a:off x="3960813" y="5056909"/>
            <a:ext cx="4724400" cy="1156587"/>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57200" y="6298744"/>
            <a:ext cx="1981200" cy="273051"/>
          </a:xfrm>
        </p:spPr>
        <p:txBody>
          <a:bodyPr/>
          <a:lstStyle>
            <a:lvl1pPr algn="l">
              <a:defRPr sz="1100">
                <a:latin typeface="Rockwell" pitchFamily="18" charset="0"/>
              </a:defRPr>
            </a:lvl1p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a:xfrm>
            <a:off x="3962400" y="6298744"/>
            <a:ext cx="3810000" cy="273051"/>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3"/>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1"/>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dirty="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5"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9"/>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1"/>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4"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9" y="632632"/>
            <a:ext cx="5009597" cy="325526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3158117" y="5230907"/>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6482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6"/>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930247"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6"/>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41" y="1897041"/>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2" y="1897041"/>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41" y="1897041"/>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2" y="1897041"/>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503237"/>
            <a:ext cx="7313613" cy="868363"/>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2" y="1735138"/>
            <a:ext cx="7313613" cy="4056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7663438" y="6314462"/>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5/20/2016</a:t>
            </a:fld>
            <a:endParaRPr lang="en-US"/>
          </a:p>
        </p:txBody>
      </p:sp>
      <p:sp>
        <p:nvSpPr>
          <p:cNvPr id="5" name="Footer Placeholder 4"/>
          <p:cNvSpPr>
            <a:spLocks noGrp="1"/>
          </p:cNvSpPr>
          <p:nvPr>
            <p:ph type="ftr" sz="quarter" idx="3"/>
          </p:nvPr>
        </p:nvSpPr>
        <p:spPr>
          <a:xfrm>
            <a:off x="3942609" y="6305798"/>
            <a:ext cx="3717967" cy="25927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5"/>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source=images&amp;cd=&amp;cad=rja&amp;docid=MmJ9rUYkCWQBjM&amp;tbnid=cSTiBGQeB3vxRM:&amp;ved=0CAgQjRwwAA&amp;url=http://chemm.nlm.nih.gov/startadult.htm&amp;ei=Kgi6Uf7VGejV0QGpioHYDA&amp;psig=AFQjCNHsE9Dd4uHQ9k1pCT_kIWVcyi5XVw&amp;ust=1371232682451308"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88843"/>
            <a:ext cx="9144000" cy="2044631"/>
          </a:xfrm>
        </p:spPr>
        <p:txBody>
          <a:bodyPr/>
          <a:lstStyle/>
          <a:p>
            <a:pPr eaLnBrk="1" hangingPunct="1"/>
            <a:endParaRPr lang="en-US" altLang="en-US" sz="4800" dirty="0"/>
          </a:p>
        </p:txBody>
      </p:sp>
      <p:pic>
        <p:nvPicPr>
          <p:cNvPr id="5123" name="Picture 3" descr="Medical Reserve Corp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635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3" name="Content Placeholder 2"/>
          <p:cNvSpPr>
            <a:spLocks noGrp="1"/>
          </p:cNvSpPr>
          <p:nvPr>
            <p:ph idx="1"/>
          </p:nvPr>
        </p:nvSpPr>
        <p:spPr/>
        <p:txBody>
          <a:bodyPr>
            <a:noAutofit/>
          </a:bodyPr>
          <a:lstStyle/>
          <a:p>
            <a:pPr>
              <a:buFont typeface="+mj-lt"/>
              <a:buAutoNum type="arabicPeriod"/>
            </a:pPr>
            <a:r>
              <a:rPr lang="en-US" sz="3200" b="1" dirty="0"/>
              <a:t>Keep yourself safe</a:t>
            </a:r>
          </a:p>
          <a:p>
            <a:pPr>
              <a:buFont typeface="+mj-lt"/>
              <a:buAutoNum type="arabicPeriod"/>
            </a:pPr>
            <a:r>
              <a:rPr lang="en-US" sz="3200" b="1" dirty="0"/>
              <a:t>Marshmallow guns</a:t>
            </a:r>
          </a:p>
          <a:p>
            <a:pPr>
              <a:buFont typeface="+mj-lt"/>
              <a:buAutoNum type="arabicPeriod"/>
            </a:pPr>
            <a:r>
              <a:rPr lang="en-US" sz="3200" b="1" dirty="0"/>
              <a:t>Armor</a:t>
            </a:r>
          </a:p>
          <a:p>
            <a:pPr>
              <a:buFont typeface="+mj-lt"/>
              <a:buAutoNum type="arabicPeriod"/>
            </a:pPr>
            <a:r>
              <a:rPr lang="en-US" sz="3200" b="1" dirty="0"/>
              <a:t>Secure your home</a:t>
            </a:r>
          </a:p>
          <a:p>
            <a:pPr>
              <a:buFont typeface="+mj-lt"/>
              <a:buAutoNum type="arabicPeriod"/>
            </a:pPr>
            <a:r>
              <a:rPr lang="en-US" sz="3200" b="1" dirty="0"/>
              <a:t>Prepared survival kits</a:t>
            </a:r>
          </a:p>
          <a:p>
            <a:pPr>
              <a:buFont typeface="+mj-lt"/>
              <a:buAutoNum type="arabicPeriod"/>
            </a:pPr>
            <a:r>
              <a:rPr lang="en-US" sz="3200" b="1" dirty="0"/>
              <a:t>How to save people</a:t>
            </a:r>
          </a:p>
        </p:txBody>
      </p:sp>
      <p:pic>
        <p:nvPicPr>
          <p:cNvPr id="4" name="Picture 3"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1486435"/>
            <a:ext cx="826870" cy="826870"/>
          </a:xfrm>
          <a:prstGeom prst="rect">
            <a:avLst/>
          </a:prstGeom>
        </p:spPr>
      </p:pic>
      <p:pic>
        <p:nvPicPr>
          <p:cNvPr id="6" name="Picture 5"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4515061"/>
            <a:ext cx="826870" cy="826870"/>
          </a:xfrm>
          <a:prstGeom prst="rect">
            <a:avLst/>
          </a:prstGeom>
        </p:spPr>
      </p:pic>
      <p:pic>
        <p:nvPicPr>
          <p:cNvPr id="7" name="Picture 6"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3805095"/>
            <a:ext cx="826870" cy="826870"/>
          </a:xfrm>
          <a:prstGeom prst="rect">
            <a:avLst/>
          </a:prstGeom>
        </p:spPr>
      </p:pic>
      <p:pic>
        <p:nvPicPr>
          <p:cNvPr id="8" name="Picture 7"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2290275"/>
            <a:ext cx="826870" cy="826870"/>
          </a:xfrm>
          <a:prstGeom prst="rect">
            <a:avLst/>
          </a:prstGeom>
        </p:spPr>
      </p:pic>
      <p:pic>
        <p:nvPicPr>
          <p:cNvPr id="9" name="Picture 8"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3047818"/>
            <a:ext cx="826870" cy="826870"/>
          </a:xfrm>
          <a:prstGeom prst="rect">
            <a:avLst/>
          </a:prstGeom>
        </p:spPr>
      </p:pic>
      <p:pic>
        <p:nvPicPr>
          <p:cNvPr id="10" name="Picture 9"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5253381"/>
            <a:ext cx="826870" cy="826870"/>
          </a:xfrm>
          <a:prstGeom prst="rect">
            <a:avLst/>
          </a:prstGeom>
        </p:spPr>
      </p:pic>
    </p:spTree>
    <p:extLst>
      <p:ext uri="{BB962C8B-B14F-4D97-AF65-F5344CB8AC3E}">
        <p14:creationId xmlns:p14="http://schemas.microsoft.com/office/powerpoint/2010/main" val="36388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field triage?</a:t>
            </a:r>
          </a:p>
        </p:txBody>
      </p:sp>
      <p:sp>
        <p:nvSpPr>
          <p:cNvPr id="3" name="Content Placeholder 2"/>
          <p:cNvSpPr>
            <a:spLocks noGrp="1"/>
          </p:cNvSpPr>
          <p:nvPr>
            <p:ph idx="1"/>
          </p:nvPr>
        </p:nvSpPr>
        <p:spPr>
          <a:xfrm>
            <a:off x="1355899" y="1417086"/>
            <a:ext cx="7241449" cy="4685540"/>
          </a:xfrm>
        </p:spPr>
        <p:txBody>
          <a:bodyPr>
            <a:normAutofit/>
          </a:bodyPr>
          <a:lstStyle/>
          <a:p>
            <a:pPr marL="0" indent="0">
              <a:buNone/>
            </a:pPr>
            <a:endParaRPr lang="en-US" dirty="0"/>
          </a:p>
          <a:p>
            <a:pPr marL="0" indent="0">
              <a:buNone/>
            </a:pPr>
            <a:r>
              <a:rPr lang="en-US" sz="2800" b="1" dirty="0"/>
              <a:t>Incidents which produce multiple human casualties are somewhat rare but do occur and must be planned for. A multiple or mass casualty incident can be defined as any incident in which more casualties are present than an initial response assignment can reasonably handle. </a:t>
            </a:r>
          </a:p>
          <a:p>
            <a:pPr marL="0" indent="0">
              <a:buNone/>
            </a:pPr>
            <a:r>
              <a:rPr lang="en-US" sz="2800" b="1" dirty="0"/>
              <a:t>We will need your help!</a:t>
            </a:r>
          </a:p>
          <a:p>
            <a:pPr marL="0" indent="0">
              <a:buNone/>
            </a:pPr>
            <a:endParaRPr lang="en-US" dirty="0"/>
          </a:p>
        </p:txBody>
      </p:sp>
    </p:spTree>
    <p:extLst>
      <p:ext uri="{BB962C8B-B14F-4D97-AF65-F5344CB8AC3E}">
        <p14:creationId xmlns:p14="http://schemas.microsoft.com/office/powerpoint/2010/main" val="338979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4"/>
          <p:cNvSpPr>
            <a:spLocks noChangeArrowheads="1"/>
          </p:cNvSpPr>
          <p:nvPr/>
        </p:nvSpPr>
        <p:spPr bwMode="auto">
          <a:xfrm>
            <a:off x="1219202" y="4345734"/>
            <a:ext cx="7683742" cy="15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lnSpc>
                <a:spcPct val="90000"/>
              </a:lnSpc>
              <a:buClr>
                <a:srgbClr val="D16349"/>
              </a:buClr>
              <a:buFont typeface="Arial" pitchFamily="34" charset="0"/>
              <a:buNone/>
            </a:pPr>
            <a:r>
              <a:rPr lang="en-US" sz="6300" b="1" i="1" u="sng" dirty="0">
                <a:solidFill>
                  <a:srgbClr val="CC0000"/>
                </a:solidFill>
                <a:effectLst>
                  <a:outerShdw blurRad="38100" dist="38100" dir="2700000" algn="tl">
                    <a:srgbClr val="000000"/>
                  </a:outerShdw>
                </a:effectLst>
              </a:rPr>
              <a:t>S</a:t>
            </a:r>
            <a:r>
              <a:rPr lang="en-US" sz="3200" dirty="0">
                <a:solidFill>
                  <a:srgbClr val="CC0000"/>
                </a:solidFill>
              </a:rPr>
              <a:t>imple </a:t>
            </a:r>
            <a:r>
              <a:rPr lang="en-US" sz="6300" b="1" i="1" u="sng" dirty="0">
                <a:solidFill>
                  <a:srgbClr val="CC0000"/>
                </a:solidFill>
                <a:effectLst>
                  <a:outerShdw blurRad="38100" dist="38100" dir="2700000" algn="tl">
                    <a:srgbClr val="000000"/>
                  </a:outerShdw>
                </a:effectLst>
              </a:rPr>
              <a:t>T</a:t>
            </a:r>
            <a:r>
              <a:rPr lang="en-US" sz="3200" dirty="0">
                <a:solidFill>
                  <a:srgbClr val="CC0000"/>
                </a:solidFill>
              </a:rPr>
              <a:t>riage </a:t>
            </a:r>
            <a:r>
              <a:rPr lang="en-US" sz="6300" b="1" i="1" u="sng" dirty="0">
                <a:solidFill>
                  <a:srgbClr val="CC0000"/>
                </a:solidFill>
                <a:effectLst>
                  <a:outerShdw blurRad="38100" dist="38100" dir="2700000" algn="tl">
                    <a:srgbClr val="000000"/>
                  </a:outerShdw>
                </a:effectLst>
              </a:rPr>
              <a:t>A</a:t>
            </a:r>
            <a:r>
              <a:rPr lang="en-US" sz="3200" dirty="0">
                <a:solidFill>
                  <a:srgbClr val="CC0000"/>
                </a:solidFill>
              </a:rPr>
              <a:t>nd </a:t>
            </a:r>
            <a:r>
              <a:rPr lang="en-US" sz="6300" b="1" i="1" u="sng" dirty="0">
                <a:solidFill>
                  <a:srgbClr val="CC0000"/>
                </a:solidFill>
                <a:effectLst>
                  <a:outerShdw blurRad="38100" dist="38100" dir="2700000" algn="tl">
                    <a:srgbClr val="000000"/>
                  </a:outerShdw>
                </a:effectLst>
              </a:rPr>
              <a:t>R</a:t>
            </a:r>
            <a:r>
              <a:rPr lang="en-US" sz="3200" dirty="0">
                <a:solidFill>
                  <a:srgbClr val="CC0000"/>
                </a:solidFill>
              </a:rPr>
              <a:t>apid </a:t>
            </a:r>
            <a:r>
              <a:rPr lang="en-US" sz="6300" b="1" i="1" u="sng" dirty="0">
                <a:solidFill>
                  <a:srgbClr val="CC0000"/>
                </a:solidFill>
                <a:effectLst>
                  <a:outerShdw blurRad="38100" dist="38100" dir="2700000" algn="tl">
                    <a:srgbClr val="000000"/>
                  </a:outerShdw>
                </a:effectLst>
              </a:rPr>
              <a:t>T</a:t>
            </a:r>
            <a:r>
              <a:rPr lang="en-US" sz="3200" dirty="0">
                <a:solidFill>
                  <a:srgbClr val="CC0000"/>
                </a:solidFill>
              </a:rPr>
              <a:t>reatment</a:t>
            </a:r>
          </a:p>
        </p:txBody>
      </p:sp>
      <p:sp>
        <p:nvSpPr>
          <p:cNvPr id="458754" name="Rectangle 5"/>
          <p:cNvSpPr>
            <a:spLocks noChangeArrowheads="1"/>
          </p:cNvSpPr>
          <p:nvPr/>
        </p:nvSpPr>
        <p:spPr bwMode="auto">
          <a:xfrm>
            <a:off x="4114800" y="4056063"/>
            <a:ext cx="4625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1" hangingPunct="1">
              <a:spcBef>
                <a:spcPct val="0"/>
              </a:spcBef>
              <a:buClrTx/>
              <a:buFontTx/>
              <a:buNone/>
            </a:pPr>
            <a:endParaRPr lang="en-US" sz="4600" b="1" i="1">
              <a:solidFill>
                <a:srgbClr val="000000"/>
              </a:solidFill>
            </a:endParaRPr>
          </a:p>
        </p:txBody>
      </p:sp>
      <p:sp>
        <p:nvSpPr>
          <p:cNvPr id="458755" name="Text Box 6"/>
          <p:cNvSpPr txBox="1">
            <a:spLocks noChangeArrowheads="1"/>
          </p:cNvSpPr>
          <p:nvPr/>
        </p:nvSpPr>
        <p:spPr bwMode="auto">
          <a:xfrm>
            <a:off x="0" y="95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spcBef>
                <a:spcPts val="0"/>
              </a:spcBef>
              <a:buClrTx/>
              <a:buFontTx/>
              <a:buNone/>
            </a:pPr>
            <a:r>
              <a:rPr lang="en-US" sz="3600" b="1" dirty="0">
                <a:solidFill>
                  <a:srgbClr val="3D4151"/>
                </a:solidFill>
              </a:rPr>
              <a:t>Triage: A rapid approach to prioritizing </a:t>
            </a:r>
          </a:p>
          <a:p>
            <a:pPr algn="ctr" defTabSz="914400" eaLnBrk="1" hangingPunct="1">
              <a:spcBef>
                <a:spcPts val="0"/>
              </a:spcBef>
              <a:buClrTx/>
              <a:buFontTx/>
              <a:buNone/>
            </a:pPr>
            <a:r>
              <a:rPr lang="en-US" sz="3600" b="1" dirty="0">
                <a:solidFill>
                  <a:srgbClr val="3D4151"/>
                </a:solidFill>
              </a:rPr>
              <a:t>     a large number of patients</a:t>
            </a:r>
            <a:endParaRPr lang="en-US" sz="3200" b="1" dirty="0">
              <a:solidFill>
                <a:srgbClr val="3D4151"/>
              </a:solidFill>
            </a:endParaRPr>
          </a:p>
        </p:txBody>
      </p:sp>
      <p:grpSp>
        <p:nvGrpSpPr>
          <p:cNvPr id="458797" name="Group 45"/>
          <p:cNvGrpSpPr>
            <a:grpSpLocks/>
          </p:cNvGrpSpPr>
          <p:nvPr/>
        </p:nvGrpSpPr>
        <p:grpSpPr bwMode="auto">
          <a:xfrm rot="5400000">
            <a:off x="4331251" y="-265837"/>
            <a:ext cx="769645" cy="6814840"/>
            <a:chOff x="-1512" y="-790"/>
            <a:chExt cx="464" cy="2069"/>
          </a:xfrm>
        </p:grpSpPr>
        <p:sp>
          <p:nvSpPr>
            <p:cNvPr id="458798" name="Rectangle 46"/>
            <p:cNvSpPr>
              <a:spLocks noChangeArrowheads="1"/>
            </p:cNvSpPr>
            <p:nvPr/>
          </p:nvSpPr>
          <p:spPr bwMode="auto">
            <a:xfrm rot="16200000">
              <a:off x="-1520" y="815"/>
              <a:ext cx="475" cy="453"/>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a:solidFill>
                  <a:srgbClr val="000000"/>
                </a:solidFill>
                <a:latin typeface="Times New Roman" pitchFamily="18" charset="0"/>
              </a:endParaRPr>
            </a:p>
            <a:p>
              <a:pPr algn="ctr" defTabSz="914400">
                <a:spcBef>
                  <a:spcPct val="0"/>
                </a:spcBef>
                <a:buClrTx/>
                <a:buFontTx/>
                <a:buNone/>
              </a:pPr>
              <a:r>
                <a:rPr lang="en-US" sz="1400" b="1" dirty="0">
                  <a:solidFill>
                    <a:srgbClr val="000000"/>
                  </a:solidFill>
                  <a:latin typeface="Times New Roman" pitchFamily="18" charset="0"/>
                </a:rPr>
                <a:t>Incident Site</a:t>
              </a:r>
            </a:p>
            <a:p>
              <a:pPr algn="ctr" defTabSz="914400">
                <a:spcBef>
                  <a:spcPct val="0"/>
                </a:spcBef>
                <a:buClrTx/>
                <a:buFontTx/>
                <a:buNone/>
              </a:pPr>
              <a:endParaRPr lang="en-US" sz="1400" b="1" dirty="0">
                <a:solidFill>
                  <a:srgbClr val="000000"/>
                </a:solidFill>
                <a:latin typeface="Times New Roman" pitchFamily="18" charset="0"/>
              </a:endParaRPr>
            </a:p>
          </p:txBody>
        </p:sp>
        <p:sp>
          <p:nvSpPr>
            <p:cNvPr id="458799" name="Line 47"/>
            <p:cNvSpPr>
              <a:spLocks noChangeShapeType="1"/>
            </p:cNvSpPr>
            <p:nvPr/>
          </p:nvSpPr>
          <p:spPr bwMode="auto">
            <a:xfrm flipV="1">
              <a:off x="-1290" y="636"/>
              <a:ext cx="0" cy="12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0" name="Rectangle 48"/>
            <p:cNvSpPr>
              <a:spLocks noChangeArrowheads="1"/>
            </p:cNvSpPr>
            <p:nvPr/>
          </p:nvSpPr>
          <p:spPr bwMode="auto">
            <a:xfrm rot="16200000">
              <a:off x="-1584" y="-718"/>
              <a:ext cx="588"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a:solidFill>
                  <a:sysClr val="windowText" lastClr="000000"/>
                </a:solidFill>
                <a:latin typeface="Times New Roman" pitchFamily="18" charset="0"/>
              </a:endParaRPr>
            </a:p>
            <a:p>
              <a:pPr algn="ctr" defTabSz="914400">
                <a:spcBef>
                  <a:spcPct val="0"/>
                </a:spcBef>
                <a:buClrTx/>
                <a:buFontTx/>
                <a:buNone/>
              </a:pPr>
              <a:r>
                <a:rPr lang="en-US" sz="1400" b="1" dirty="0">
                  <a:solidFill>
                    <a:sysClr val="windowText" lastClr="000000"/>
                  </a:solidFill>
                  <a:latin typeface="Times New Roman" pitchFamily="18" charset="0"/>
                </a:rPr>
                <a:t>Triage Unit Leader</a:t>
              </a:r>
            </a:p>
            <a:p>
              <a:pPr algn="ctr" defTabSz="914400">
                <a:spcBef>
                  <a:spcPct val="0"/>
                </a:spcBef>
                <a:buClrTx/>
                <a:buFontTx/>
                <a:buNone/>
              </a:pPr>
              <a:endParaRPr lang="en-US" sz="1400" b="1" dirty="0">
                <a:solidFill>
                  <a:sysClr val="windowText" lastClr="000000"/>
                </a:solidFill>
                <a:latin typeface="Times New Roman" pitchFamily="18" charset="0"/>
              </a:endParaRPr>
            </a:p>
          </p:txBody>
        </p:sp>
        <p:sp>
          <p:nvSpPr>
            <p:cNvPr id="458801" name="Line 49"/>
            <p:cNvSpPr>
              <a:spLocks noChangeShapeType="1"/>
            </p:cNvSpPr>
            <p:nvPr/>
          </p:nvSpPr>
          <p:spPr bwMode="auto">
            <a:xfrm flipV="1">
              <a:off x="-1309" y="-109"/>
              <a:ext cx="0" cy="13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2" name="Rectangle 50"/>
            <p:cNvSpPr>
              <a:spLocks noChangeArrowheads="1"/>
            </p:cNvSpPr>
            <p:nvPr/>
          </p:nvSpPr>
          <p:spPr bwMode="auto">
            <a:xfrm rot="16200000">
              <a:off x="-1522" y="96"/>
              <a:ext cx="504"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r>
                <a:rPr lang="en-US" sz="1400" b="1" dirty="0">
                  <a:solidFill>
                    <a:srgbClr val="000000"/>
                  </a:solidFill>
                  <a:latin typeface="Times New Roman" pitchFamily="18" charset="0"/>
                </a:rPr>
                <a:t>Casualty</a:t>
              </a:r>
            </a:p>
            <a:p>
              <a:pPr algn="ctr" defTabSz="914400">
                <a:spcBef>
                  <a:spcPct val="0"/>
                </a:spcBef>
                <a:buClrTx/>
                <a:buFontTx/>
                <a:buNone/>
              </a:pPr>
              <a:r>
                <a:rPr lang="en-US" sz="1400" b="1" dirty="0">
                  <a:solidFill>
                    <a:srgbClr val="000000"/>
                  </a:solidFill>
                  <a:latin typeface="Times New Roman" pitchFamily="18" charset="0"/>
                </a:rPr>
                <a:t>Collection</a:t>
              </a:r>
            </a:p>
            <a:p>
              <a:pPr algn="ctr" defTabSz="914400">
                <a:spcBef>
                  <a:spcPct val="0"/>
                </a:spcBef>
                <a:buClrTx/>
                <a:buFontTx/>
                <a:buNone/>
              </a:pPr>
              <a:r>
                <a:rPr lang="en-US" sz="1400" b="1" dirty="0">
                  <a:solidFill>
                    <a:srgbClr val="000000"/>
                  </a:solidFill>
                  <a:latin typeface="Times New Roman" pitchFamily="18" charset="0"/>
                </a:rPr>
                <a:t>Point</a:t>
              </a:r>
            </a:p>
          </p:txBody>
        </p:sp>
      </p:grpSp>
    </p:spTree>
    <p:extLst>
      <p:ext uri="{BB962C8B-B14F-4D97-AF65-F5344CB8AC3E}">
        <p14:creationId xmlns:p14="http://schemas.microsoft.com/office/powerpoint/2010/main" val="4910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838200"/>
          </a:xfrm>
        </p:spPr>
        <p:txBody>
          <a:bodyPr wrap="square" numCol="1" anchorCtr="0" compatLnSpc="1">
            <a:prstTxWarp prst="textNoShape">
              <a:avLst/>
            </a:prstTxWarp>
            <a:normAutofit/>
          </a:bodyPr>
          <a:lstStyle/>
          <a:p>
            <a:r>
              <a:rPr lang="en-US" sz="4800" b="1" dirty="0">
                <a:solidFill>
                  <a:srgbClr val="3D4151"/>
                </a:solidFill>
              </a:rPr>
              <a:t>Triage</a:t>
            </a:r>
          </a:p>
        </p:txBody>
      </p:sp>
      <p:pic>
        <p:nvPicPr>
          <p:cNvPr id="456706" name="Picture 10" descr="Tagribbon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676400"/>
            <a:ext cx="3144270" cy="3238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6652" y="1014710"/>
            <a:ext cx="5168348" cy="5386090"/>
          </a:xfrm>
          <a:prstGeom prst="rect">
            <a:avLst/>
          </a:prstGeom>
          <a:noFill/>
        </p:spPr>
        <p:txBody>
          <a:bodyPr wrap="square" rtlCol="0">
            <a:spAutoFit/>
          </a:bodyPr>
          <a:lstStyle/>
          <a:p>
            <a:pPr marL="342900" indent="-342900">
              <a:buFont typeface="Arial"/>
              <a:buChar char="•"/>
            </a:pPr>
            <a:r>
              <a:rPr lang="en-US" sz="3200" dirty="0"/>
              <a:t>Triage should be performed RAPIDLY</a:t>
            </a:r>
          </a:p>
          <a:p>
            <a:pPr marL="342900" indent="-342900">
              <a:buFont typeface="Arial"/>
              <a:buChar char="•"/>
            </a:pPr>
            <a:endParaRPr lang="en-US" sz="3200" dirty="0"/>
          </a:p>
          <a:p>
            <a:pPr marL="342900" indent="-342900">
              <a:buFont typeface="Arial"/>
              <a:buChar char="•"/>
            </a:pPr>
            <a:r>
              <a:rPr lang="en-US" sz="3200" dirty="0"/>
              <a:t>Utilize </a:t>
            </a:r>
            <a:r>
              <a:rPr lang="en-US" sz="3200" dirty="0">
                <a:solidFill>
                  <a:srgbClr val="FF0000"/>
                </a:solidFill>
              </a:rPr>
              <a:t>START </a:t>
            </a:r>
            <a:r>
              <a:rPr lang="en-US" sz="3200" dirty="0"/>
              <a:t>Triage to determine priority </a:t>
            </a:r>
          </a:p>
          <a:p>
            <a:endParaRPr lang="en-US" sz="3200" dirty="0"/>
          </a:p>
          <a:p>
            <a:pPr marL="342900" indent="-342900">
              <a:buFont typeface="Arial"/>
              <a:buChar char="•"/>
            </a:pPr>
            <a:r>
              <a:rPr lang="en-US" sz="3200" dirty="0"/>
              <a:t>30–60 seconds per patient </a:t>
            </a:r>
          </a:p>
          <a:p>
            <a:pPr marL="342900" indent="-342900">
              <a:buFont typeface="Arial"/>
              <a:buChar char="•"/>
            </a:pPr>
            <a:endParaRPr lang="en-US" sz="3200" dirty="0"/>
          </a:p>
          <a:p>
            <a:pPr marL="342900" indent="-342900">
              <a:buFont typeface="Arial"/>
              <a:buChar char="•"/>
            </a:pPr>
            <a:r>
              <a:rPr lang="en-US" sz="3200" dirty="0"/>
              <a:t>Affix tag on left upper arm or leg</a:t>
            </a:r>
          </a:p>
          <a:p>
            <a:endParaRPr lang="en-US" sz="2400" dirty="0"/>
          </a:p>
        </p:txBody>
      </p:sp>
    </p:spTree>
    <p:extLst>
      <p:ext uri="{BB962C8B-B14F-4D97-AF65-F5344CB8AC3E}">
        <p14:creationId xmlns:p14="http://schemas.microsoft.com/office/powerpoint/2010/main" val="75977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p:cNvSpPr>
          <p:nvPr>
            <p:ph type="title"/>
          </p:nvPr>
        </p:nvSpPr>
        <p:spPr bwMode="auto">
          <a:xfrm>
            <a:off x="0" y="152400"/>
            <a:ext cx="9144000" cy="838200"/>
          </a:xfrm>
          <a:extLst/>
        </p:spPr>
        <p:txBody>
          <a:bodyPr wrap="square" numCol="1" anchorCtr="0" compatLnSpc="1">
            <a:prstTxWarp prst="textNoShape">
              <a:avLst/>
            </a:prstTxWarp>
            <a:normAutofit/>
          </a:bodyPr>
          <a:lstStyle/>
          <a:p>
            <a:pPr algn="ctr" eaLnBrk="1" hangingPunct="1"/>
            <a:r>
              <a:rPr lang="en-US" sz="4800" b="1" i="1" dirty="0">
                <a:solidFill>
                  <a:srgbClr val="CC0000"/>
                </a:solidFill>
              </a:rPr>
              <a:t>START</a:t>
            </a:r>
            <a:r>
              <a:rPr lang="en-US" sz="4800" b="1" i="1" dirty="0">
                <a:solidFill>
                  <a:srgbClr val="0000FF"/>
                </a:solidFill>
              </a:rPr>
              <a:t> </a:t>
            </a:r>
            <a:r>
              <a:rPr lang="en-US" sz="4800" b="1" i="1" dirty="0"/>
              <a:t>–</a:t>
            </a:r>
            <a:r>
              <a:rPr lang="en-US" sz="4800" b="1" i="1" dirty="0">
                <a:solidFill>
                  <a:srgbClr val="0000FF"/>
                </a:solidFill>
              </a:rPr>
              <a:t> Triage</a:t>
            </a:r>
          </a:p>
        </p:txBody>
      </p:sp>
      <p:sp>
        <p:nvSpPr>
          <p:cNvPr id="1092611" name="Rectangle 3"/>
          <p:cNvSpPr>
            <a:spLocks noGrp="1"/>
          </p:cNvSpPr>
          <p:nvPr>
            <p:ph idx="1"/>
          </p:nvPr>
        </p:nvSpPr>
        <p:spPr>
          <a:xfrm>
            <a:off x="1162878" y="1219200"/>
            <a:ext cx="7523922" cy="5430078"/>
          </a:xfrm>
        </p:spPr>
        <p:txBody>
          <a:bodyPr>
            <a:normAutofit/>
          </a:bodyPr>
          <a:lstStyle/>
          <a:p>
            <a:pPr marL="287338" indent="-169863">
              <a:lnSpc>
                <a:spcPct val="120000"/>
              </a:lnSpc>
              <a:buClr>
                <a:schemeClr val="tx1"/>
              </a:buClr>
            </a:pPr>
            <a:r>
              <a:rPr lang="en-US" b="1" dirty="0"/>
              <a:t>Clear the “</a:t>
            </a:r>
            <a:r>
              <a:rPr lang="en-US" b="1" dirty="0">
                <a:solidFill>
                  <a:srgbClr val="00B050"/>
                </a:solidFill>
              </a:rPr>
              <a:t>walking wounded</a:t>
            </a:r>
            <a:r>
              <a:rPr lang="en-US" b="1" dirty="0"/>
              <a:t>” with verbal instruction:</a:t>
            </a:r>
          </a:p>
          <a:p>
            <a:pPr marL="744537" lvl="1" indent="0">
              <a:lnSpc>
                <a:spcPct val="120000"/>
              </a:lnSpc>
              <a:buClr>
                <a:schemeClr val="tx1"/>
              </a:buClr>
              <a:buNone/>
            </a:pPr>
            <a:r>
              <a:rPr lang="en-US" sz="2400" b="1" i="1" dirty="0"/>
              <a:t>If you can hear me and you can move, walk to…</a:t>
            </a:r>
          </a:p>
          <a:p>
            <a:pPr marL="287338" indent="-169863">
              <a:lnSpc>
                <a:spcPct val="120000"/>
              </a:lnSpc>
              <a:buClr>
                <a:schemeClr val="tx1"/>
              </a:buClr>
            </a:pPr>
            <a:r>
              <a:rPr lang="en-US" b="1" dirty="0"/>
              <a:t>Direct patients to the casualty collection point (CCP)    or treatment area for detailed assessment and medical care </a:t>
            </a:r>
          </a:p>
          <a:p>
            <a:pPr marL="287338" indent="-169863">
              <a:lnSpc>
                <a:spcPct val="120000"/>
              </a:lnSpc>
              <a:buClr>
                <a:schemeClr val="tx1"/>
              </a:buClr>
            </a:pPr>
            <a:r>
              <a:rPr lang="en-US" b="1" dirty="0"/>
              <a:t> Green Minor Manager will be the area to control patients and manage area</a:t>
            </a:r>
          </a:p>
          <a:p>
            <a:pPr marL="287338" indent="-169863">
              <a:lnSpc>
                <a:spcPct val="120000"/>
              </a:lnSpc>
              <a:buClr>
                <a:schemeClr val="tx1"/>
              </a:buClr>
            </a:pPr>
            <a:r>
              <a:rPr lang="en-US" b="1" dirty="0"/>
              <a:t>Green tag will be issued at the CCP</a:t>
            </a:r>
          </a:p>
          <a:p>
            <a:pPr marL="287338" indent="-169863">
              <a:lnSpc>
                <a:spcPct val="120000"/>
              </a:lnSpc>
              <a:buClr>
                <a:schemeClr val="tx1"/>
              </a:buClr>
            </a:pPr>
            <a:r>
              <a:rPr lang="en-US" b="1" dirty="0"/>
              <a:t>These patients may be classified as</a:t>
            </a:r>
            <a:r>
              <a:rPr lang="en-US" b="1" dirty="0">
                <a:solidFill>
                  <a:srgbClr val="0000FF"/>
                </a:solidFill>
              </a:rPr>
              <a:t> </a:t>
            </a:r>
            <a:r>
              <a:rPr lang="en-US" b="1" dirty="0">
                <a:solidFill>
                  <a:srgbClr val="00B050"/>
                </a:solidFill>
              </a:rPr>
              <a:t>MINOR</a:t>
            </a:r>
          </a:p>
        </p:txBody>
      </p:sp>
    </p:spTree>
    <p:extLst>
      <p:ext uri="{BB962C8B-B14F-4D97-AF65-F5344CB8AC3E}">
        <p14:creationId xmlns:p14="http://schemas.microsoft.com/office/powerpoint/2010/main" val="64692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3999" y="152400"/>
            <a:ext cx="5502965" cy="838200"/>
          </a:xfrm>
        </p:spPr>
        <p:txBody>
          <a:bodyPr wrap="square" numCol="1" anchorCtr="0" compatLnSpc="1">
            <a:prstTxWarp prst="textNoShape">
              <a:avLst/>
            </a:prstTxWarp>
          </a:bodyPr>
          <a:lstStyle/>
          <a:p>
            <a:pPr eaLnBrk="1" hangingPunct="1"/>
            <a:r>
              <a:rPr lang="en-US" b="1" i="1" dirty="0">
                <a:solidFill>
                  <a:srgbClr val="CC0000"/>
                </a:solidFill>
              </a:rPr>
              <a:t>START</a:t>
            </a:r>
            <a:r>
              <a:rPr lang="en-US" b="1" i="1" dirty="0"/>
              <a:t>-Triage</a:t>
            </a:r>
            <a:endParaRPr lang="en-US" b="1" i="1" dirty="0">
              <a:solidFill>
                <a:srgbClr val="0000FF"/>
              </a:solidFill>
            </a:endParaRPr>
          </a:p>
        </p:txBody>
      </p:sp>
      <p:sp>
        <p:nvSpPr>
          <p:cNvPr id="29699" name="Rectangle 3"/>
          <p:cNvSpPr>
            <a:spLocks noGrp="1" noChangeArrowheads="1"/>
          </p:cNvSpPr>
          <p:nvPr>
            <p:ph idx="1"/>
          </p:nvPr>
        </p:nvSpPr>
        <p:spPr>
          <a:xfrm>
            <a:off x="685800" y="2047461"/>
            <a:ext cx="4419600" cy="3710274"/>
          </a:xfrm>
        </p:spPr>
        <p:txBody>
          <a:bodyPr/>
          <a:lstStyle/>
          <a:p>
            <a:pPr marL="0" indent="0" eaLnBrk="1" hangingPunct="1">
              <a:buClr>
                <a:schemeClr val="tx1"/>
              </a:buClr>
              <a:buNone/>
            </a:pPr>
            <a:r>
              <a:rPr lang="en-US" sz="2900" b="1" dirty="0"/>
              <a:t>Now use </a:t>
            </a:r>
            <a:r>
              <a:rPr lang="en-US" sz="2900" b="1" dirty="0">
                <a:solidFill>
                  <a:srgbClr val="CC0000"/>
                </a:solidFill>
              </a:rPr>
              <a:t>START</a:t>
            </a:r>
            <a:r>
              <a:rPr lang="en-US" sz="2900" b="1" dirty="0"/>
              <a:t> to assess and categorize the remaining patients…</a:t>
            </a:r>
          </a:p>
          <a:p>
            <a:pPr eaLnBrk="1" hangingPunct="1">
              <a:buFont typeface="Arial" pitchFamily="34" charset="0"/>
              <a:buNone/>
            </a:pPr>
            <a:endParaRPr lang="en-US" sz="2000" b="1" dirty="0"/>
          </a:p>
          <a:p>
            <a:pPr eaLnBrk="1" hangingPunct="1">
              <a:buFont typeface="Arial" pitchFamily="34" charset="0"/>
              <a:buNone/>
            </a:pPr>
            <a:endParaRPr lang="en-US" sz="2000" b="1" dirty="0"/>
          </a:p>
          <a:p>
            <a:pPr marL="0" indent="0" algn="ctr">
              <a:buNone/>
            </a:pPr>
            <a:r>
              <a:rPr lang="en-US" sz="3400" b="1" dirty="0"/>
              <a:t>USE</a:t>
            </a:r>
            <a:r>
              <a:rPr lang="en-US" sz="3400" b="1" dirty="0">
                <a:solidFill>
                  <a:srgbClr val="CC0000"/>
                </a:solidFill>
              </a:rPr>
              <a:t> </a:t>
            </a:r>
            <a:r>
              <a:rPr lang="en-US" sz="3400" b="1" u="sng" dirty="0"/>
              <a:t>Color System</a:t>
            </a:r>
            <a:r>
              <a:rPr lang="en-US" sz="3400" b="1" dirty="0"/>
              <a:t> </a:t>
            </a:r>
          </a:p>
          <a:p>
            <a:pPr marL="0" indent="0">
              <a:buNone/>
            </a:pPr>
            <a:endParaRPr lang="en-US" sz="3400" dirty="0"/>
          </a:p>
          <a:p>
            <a:pPr eaLnBrk="1" hangingPunct="1">
              <a:buFont typeface="Arial" pitchFamily="34" charset="0"/>
              <a:buNone/>
            </a:pPr>
            <a:endParaRPr lang="en-US" sz="2000" b="1" dirty="0"/>
          </a:p>
          <a:p>
            <a:pPr eaLnBrk="1" hangingPunct="1">
              <a:buFont typeface="Arial" pitchFamily="34" charset="0"/>
              <a:buNone/>
            </a:pPr>
            <a:endParaRPr lang="en-US" sz="20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8400" y="1863068"/>
            <a:ext cx="3809999" cy="3894667"/>
          </a:xfrm>
          <a:prstGeom prst="rect">
            <a:avLst/>
          </a:prstGeom>
        </p:spPr>
      </p:pic>
    </p:spTree>
    <p:extLst>
      <p:ext uri="{BB962C8B-B14F-4D97-AF65-F5344CB8AC3E}">
        <p14:creationId xmlns:p14="http://schemas.microsoft.com/office/powerpoint/2010/main" val="1514125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anim calcmode="lin" valueType="num">
                                      <p:cBhvr additive="base">
                                        <p:cTn id="1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p:cNvSpPr>
          <p:nvPr>
            <p:ph type="title"/>
          </p:nvPr>
        </p:nvSpPr>
        <p:spPr bwMode="auto">
          <a:extLst/>
        </p:spPr>
        <p:txBody>
          <a:bodyPr wrap="square" numCol="1" anchorCtr="0" compatLnSpc="1">
            <a:prstTxWarp prst="textNoShape">
              <a:avLst/>
            </a:prstTxWarp>
          </a:bodyPr>
          <a:lstStyle/>
          <a:p>
            <a:pPr algn="ctr" eaLnBrk="1" hangingPunct="1"/>
            <a:r>
              <a:rPr lang="en-US" sz="4800" b="1" i="1" dirty="0">
                <a:solidFill>
                  <a:srgbClr val="CC0000"/>
                </a:solidFill>
              </a:rPr>
              <a:t>START</a:t>
            </a:r>
            <a:r>
              <a:rPr lang="en-US" sz="4800" b="1" i="1" dirty="0"/>
              <a:t>-Triage</a:t>
            </a:r>
            <a:endParaRPr lang="en-US" sz="4800" b="1" i="1" dirty="0">
              <a:solidFill>
                <a:srgbClr val="0000FF"/>
              </a:solidFill>
            </a:endParaRPr>
          </a:p>
        </p:txBody>
      </p:sp>
      <p:sp>
        <p:nvSpPr>
          <p:cNvPr id="464898" name="Rectangle 3"/>
          <p:cNvSpPr>
            <a:spLocks noGrp="1"/>
          </p:cNvSpPr>
          <p:nvPr>
            <p:ph idx="1"/>
          </p:nvPr>
        </p:nvSpPr>
        <p:spPr/>
        <p:txBody>
          <a:bodyPr/>
          <a:lstStyle/>
          <a:p>
            <a:pPr marL="0" indent="0" algn="ctr" eaLnBrk="1" hangingPunct="1">
              <a:buClr>
                <a:schemeClr val="tx1"/>
              </a:buClr>
              <a:buNone/>
            </a:pPr>
            <a:r>
              <a:rPr lang="en-US" sz="3200" b="1" dirty="0"/>
              <a:t>Categorize the patients by assessing each patient’s </a:t>
            </a:r>
            <a:r>
              <a:rPr lang="en-US" sz="3200" b="1" i="1" dirty="0">
                <a:solidFill>
                  <a:srgbClr val="C00000"/>
                </a:solidFill>
              </a:rPr>
              <a:t>RPMs…</a:t>
            </a:r>
          </a:p>
        </p:txBody>
      </p:sp>
      <p:sp>
        <p:nvSpPr>
          <p:cNvPr id="1094660" name="Rectangle 4"/>
          <p:cNvSpPr>
            <a:spLocks noChangeArrowheads="1"/>
          </p:cNvSpPr>
          <p:nvPr/>
        </p:nvSpPr>
        <p:spPr bwMode="auto">
          <a:xfrm>
            <a:off x="2438400" y="31242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R</a:t>
            </a:r>
            <a:r>
              <a:rPr lang="en-US" sz="3600" b="1" dirty="0">
                <a:solidFill>
                  <a:srgbClr val="000000"/>
                </a:solidFill>
                <a:latin typeface="Arial" pitchFamily="34" charset="0"/>
              </a:rPr>
              <a:t>espirations</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P</a:t>
            </a:r>
            <a:r>
              <a:rPr lang="en-US" sz="3600" b="1" dirty="0">
                <a:latin typeface="Arial" pitchFamily="34" charset="0"/>
              </a:rPr>
              <a:t>ulse</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M</a:t>
            </a:r>
            <a:r>
              <a:rPr lang="en-US" sz="3600" b="1" dirty="0">
                <a:solidFill>
                  <a:srgbClr val="000000"/>
                </a:solidFill>
                <a:latin typeface="Arial" pitchFamily="34" charset="0"/>
              </a:rPr>
              <a:t>ental Status</a:t>
            </a:r>
          </a:p>
        </p:txBody>
      </p:sp>
    </p:spTree>
    <p:extLst>
      <p:ext uri="{BB962C8B-B14F-4D97-AF65-F5344CB8AC3E}">
        <p14:creationId xmlns:p14="http://schemas.microsoft.com/office/powerpoint/2010/main" val="388311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94660">
                                            <p:txEl>
                                              <p:pRg st="0" end="0"/>
                                            </p:txEl>
                                          </p:spTgt>
                                        </p:tgtEl>
                                        <p:attrNameLst>
                                          <p:attrName>style.visibility</p:attrName>
                                        </p:attrNameLst>
                                      </p:cBhvr>
                                      <p:to>
                                        <p:strVal val="visible"/>
                                      </p:to>
                                    </p:set>
                                    <p:animEffect transition="in" filter="diamond(in)">
                                      <p:cBhvr>
                                        <p:cTn id="7" dur="500"/>
                                        <p:tgtEl>
                                          <p:spTgt spid="1094660">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094660">
                                            <p:txEl>
                                              <p:pRg st="2" end="2"/>
                                            </p:txEl>
                                          </p:spTgt>
                                        </p:tgtEl>
                                        <p:attrNameLst>
                                          <p:attrName>style.visibility</p:attrName>
                                        </p:attrNameLst>
                                      </p:cBhvr>
                                      <p:to>
                                        <p:strVal val="visible"/>
                                      </p:to>
                                    </p:set>
                                    <p:animEffect transition="in" filter="diamond(in)">
                                      <p:cBhvr>
                                        <p:cTn id="11" dur="500"/>
                                        <p:tgtEl>
                                          <p:spTgt spid="1094660">
                                            <p:txEl>
                                              <p:pRg st="2" end="2"/>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94660">
                                            <p:txEl>
                                              <p:pRg st="4" end="4"/>
                                            </p:txEl>
                                          </p:spTgt>
                                        </p:tgtEl>
                                        <p:attrNameLst>
                                          <p:attrName>style.visibility</p:attrName>
                                        </p:attrNameLst>
                                      </p:cBhvr>
                                      <p:to>
                                        <p:strVal val="visible"/>
                                      </p:to>
                                    </p:set>
                                    <p:animEffect transition="in" filter="diamond(in)">
                                      <p:cBhvr>
                                        <p:cTn id="15" dur="500"/>
                                        <p:tgtEl>
                                          <p:spTgt spid="1094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p:cNvSpPr>
          <p:nvPr>
            <p:ph type="title"/>
          </p:nvPr>
        </p:nvSpPr>
        <p:spPr bwMode="auto">
          <a:xfrm>
            <a:off x="2969" y="131618"/>
            <a:ext cx="9144000" cy="1143000"/>
          </a:xfrm>
          <a:extLst/>
        </p:spPr>
        <p:txBody>
          <a:bodyPr wrap="square" numCol="1" anchorCtr="0" compatLnSpc="1">
            <a:prstTxWarp prst="textNoShape">
              <a:avLst/>
            </a:prstTxWarp>
          </a:bodyPr>
          <a:lstStyle/>
          <a:p>
            <a:pPr algn="ctr" eaLnBrk="1" hangingPunct="1"/>
            <a:r>
              <a:rPr lang="en-US" sz="4800" b="1" i="1" dirty="0">
                <a:solidFill>
                  <a:srgbClr val="CC0000"/>
                </a:solidFill>
              </a:rPr>
              <a:t>START</a:t>
            </a:r>
            <a:r>
              <a:rPr lang="en-US" sz="4800" b="1" dirty="0">
                <a:solidFill>
                  <a:srgbClr val="0000FF"/>
                </a:solidFill>
              </a:rPr>
              <a:t>—</a:t>
            </a:r>
            <a:r>
              <a:rPr lang="en-US" sz="6600" b="1" dirty="0">
                <a:solidFill>
                  <a:srgbClr val="CC0000"/>
                </a:solidFill>
              </a:rPr>
              <a:t>R</a:t>
            </a:r>
            <a:r>
              <a:rPr lang="en-US" sz="4800" b="1" i="1" dirty="0">
                <a:solidFill>
                  <a:srgbClr val="0000FF"/>
                </a:solidFill>
              </a:rPr>
              <a:t>PM</a:t>
            </a:r>
          </a:p>
        </p:txBody>
      </p:sp>
      <p:sp>
        <p:nvSpPr>
          <p:cNvPr id="466946" name="Text Box 4"/>
          <p:cNvSpPr txBox="1">
            <a:spLocks noChangeArrowheads="1"/>
          </p:cNvSpPr>
          <p:nvPr/>
        </p:nvSpPr>
        <p:spPr bwMode="auto">
          <a:xfrm>
            <a:off x="457200" y="3429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466947" name="Text Box 30"/>
          <p:cNvSpPr txBox="1">
            <a:spLocks noChangeArrowheads="1"/>
          </p:cNvSpPr>
          <p:nvPr/>
        </p:nvSpPr>
        <p:spPr bwMode="auto">
          <a:xfrm>
            <a:off x="0" y="1295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4800" b="1" dirty="0">
                <a:solidFill>
                  <a:srgbClr val="CC0000"/>
                </a:solidFill>
              </a:rPr>
              <a:t>RESPIRATIONS</a:t>
            </a:r>
          </a:p>
          <a:p>
            <a:pPr algn="ctr" defTabSz="914400" eaLnBrk="1" hangingPunct="1">
              <a:buClrTx/>
              <a:buFontTx/>
              <a:buNone/>
            </a:pPr>
            <a:r>
              <a:rPr lang="en-US" sz="3200" u="sng" dirty="0">
                <a:solidFill>
                  <a:srgbClr val="000000"/>
                </a:solidFill>
              </a:rPr>
              <a:t>Is the patient breathing?</a:t>
            </a:r>
          </a:p>
        </p:txBody>
      </p:sp>
      <p:sp>
        <p:nvSpPr>
          <p:cNvPr id="466948" name="Text Box 42"/>
          <p:cNvSpPr txBox="1">
            <a:spLocks noChangeArrowheads="1"/>
          </p:cNvSpPr>
          <p:nvPr/>
        </p:nvSpPr>
        <p:spPr bwMode="auto">
          <a:xfrm>
            <a:off x="457200" y="3795713"/>
            <a:ext cx="396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1095723" name="Text Box 43"/>
          <p:cNvSpPr txBox="1">
            <a:spLocks noChangeArrowheads="1"/>
          </p:cNvSpPr>
          <p:nvPr/>
        </p:nvSpPr>
        <p:spPr bwMode="auto">
          <a:xfrm>
            <a:off x="1242391" y="2743200"/>
            <a:ext cx="7583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a:solidFill>
                  <a:srgbClr val="000000"/>
                </a:solidFill>
              </a:rPr>
              <a:t>Yes</a:t>
            </a:r>
          </a:p>
          <a:p>
            <a:pPr algn="ctr" defTabSz="914400" eaLnBrk="1" hangingPunct="1">
              <a:buClrTx/>
              <a:buFontTx/>
              <a:buNone/>
            </a:pPr>
            <a:endParaRPr lang="en-US" sz="2400" b="1" u="sng" dirty="0">
              <a:solidFill>
                <a:srgbClr val="000000"/>
              </a:solidFill>
            </a:endParaRPr>
          </a:p>
          <a:p>
            <a:pPr defTabSz="914400" eaLnBrk="1" hangingPunct="1">
              <a:buClrTx/>
            </a:pPr>
            <a:r>
              <a:rPr lang="en-US" sz="2600" dirty="0">
                <a:solidFill>
                  <a:srgbClr val="000000"/>
                </a:solidFill>
              </a:rPr>
              <a:t>   </a:t>
            </a:r>
            <a:r>
              <a:rPr lang="en-US" sz="2600" b="1" dirty="0">
                <a:solidFill>
                  <a:srgbClr val="000000"/>
                </a:solidFill>
              </a:rPr>
              <a:t>Adult – respirations &gt; 30 = </a:t>
            </a:r>
            <a:r>
              <a:rPr lang="en-US" sz="2600" b="1" dirty="0">
                <a:solidFill>
                  <a:srgbClr val="FF0000"/>
                </a:solidFill>
              </a:rPr>
              <a:t>Red/Immediate </a:t>
            </a:r>
            <a:endParaRPr lang="en-US" sz="2600" b="1" u="sng" dirty="0">
              <a:solidFill>
                <a:srgbClr val="FF0000"/>
              </a:solidFill>
            </a:endParaRPr>
          </a:p>
          <a:p>
            <a:pPr defTabSz="914400" eaLnBrk="1" hangingPunct="1">
              <a:buClrTx/>
              <a:buFontTx/>
              <a:buNone/>
            </a:pPr>
            <a:endParaRPr lang="en-US" sz="1200" b="1" u="sng" dirty="0">
              <a:solidFill>
                <a:srgbClr val="CC0000"/>
              </a:solidFill>
            </a:endParaRPr>
          </a:p>
          <a:p>
            <a:pPr defTabSz="914400" eaLnBrk="1" hangingPunct="1">
              <a:buClrTx/>
            </a:pPr>
            <a:r>
              <a:rPr lang="en-US" sz="2600" b="1" dirty="0">
                <a:solidFill>
                  <a:srgbClr val="0000FF"/>
                </a:solidFill>
              </a:rPr>
              <a:t>   Pediatric </a:t>
            </a:r>
            <a:r>
              <a:rPr lang="en-US" sz="2600" b="1" dirty="0">
                <a:solidFill>
                  <a:srgbClr val="000000"/>
                </a:solidFill>
              </a:rPr>
              <a:t>– </a:t>
            </a:r>
            <a:r>
              <a:rPr lang="en-US" sz="2600" b="1" dirty="0">
                <a:solidFill>
                  <a:srgbClr val="0000FF"/>
                </a:solidFill>
              </a:rPr>
              <a:t>respirations &lt; 15 or &gt; 45 =   </a:t>
            </a:r>
          </a:p>
          <a:p>
            <a:pPr defTabSz="914400" eaLnBrk="1" hangingPunct="1">
              <a:buClrTx/>
            </a:pPr>
            <a:r>
              <a:rPr lang="en-US" sz="2600" b="1" dirty="0">
                <a:solidFill>
                  <a:srgbClr val="0000FF"/>
                </a:solidFill>
              </a:rPr>
              <a:t>   </a:t>
            </a:r>
            <a:r>
              <a:rPr lang="en-US" sz="2600" b="1" dirty="0">
                <a:solidFill>
                  <a:srgbClr val="FF0000"/>
                </a:solidFill>
              </a:rPr>
              <a:t>Red/Immediate </a:t>
            </a:r>
            <a:endParaRPr lang="en-US" sz="2600" b="1" u="sng" dirty="0">
              <a:solidFill>
                <a:srgbClr val="FF0000"/>
              </a:solidFill>
            </a:endParaRPr>
          </a:p>
          <a:p>
            <a:pPr defTabSz="914400" eaLnBrk="1" hangingPunct="1">
              <a:buClrTx/>
              <a:buFontTx/>
              <a:buNone/>
            </a:pPr>
            <a:endParaRPr lang="en-US" sz="1200" b="1" dirty="0">
              <a:solidFill>
                <a:srgbClr val="FF0000"/>
              </a:solidFill>
            </a:endParaRPr>
          </a:p>
          <a:p>
            <a:pPr defTabSz="914400" eaLnBrk="1" hangingPunct="1">
              <a:buClrTx/>
            </a:pPr>
            <a:r>
              <a:rPr lang="en-US" sz="2600" b="1" dirty="0">
                <a:solidFill>
                  <a:srgbClr val="000000"/>
                </a:solidFill>
              </a:rPr>
              <a:t>   Adult – respirations &lt; 30 = check pulse </a:t>
            </a:r>
          </a:p>
          <a:p>
            <a:pPr defTabSz="914400" eaLnBrk="1" hangingPunct="1">
              <a:buClrTx/>
              <a:buFontTx/>
              <a:buNone/>
            </a:pPr>
            <a:endParaRPr lang="en-US" sz="1200" b="1" dirty="0">
              <a:solidFill>
                <a:srgbClr val="000000"/>
              </a:solidFill>
            </a:endParaRPr>
          </a:p>
          <a:p>
            <a:pPr defTabSz="914400" eaLnBrk="1" hangingPunct="1">
              <a:buClrTx/>
            </a:pPr>
            <a:r>
              <a:rPr lang="en-US" sz="2600" b="1" dirty="0">
                <a:solidFill>
                  <a:srgbClr val="0000FF"/>
                </a:solidFill>
              </a:rPr>
              <a:t>   Pediatric – respirations &gt; 15 and &lt; 45 = check    </a:t>
            </a:r>
          </a:p>
          <a:p>
            <a:pPr defTabSz="914400" eaLnBrk="1" hangingPunct="1">
              <a:buClrTx/>
            </a:pPr>
            <a:r>
              <a:rPr lang="en-US" sz="2600" b="1" dirty="0">
                <a:solidFill>
                  <a:srgbClr val="0000FF"/>
                </a:solidFill>
              </a:rPr>
              <a:t>   pulse</a:t>
            </a:r>
            <a:r>
              <a:rPr lang="en-US" sz="2600" b="1" dirty="0">
                <a:solidFill>
                  <a:srgbClr val="000000"/>
                </a:solidFill>
              </a:rPr>
              <a:t> </a:t>
            </a:r>
            <a:endParaRPr lang="en-US" sz="2600" b="1" dirty="0">
              <a:solidFill>
                <a:srgbClr val="0000FF"/>
              </a:solidFill>
            </a:endParaRPr>
          </a:p>
        </p:txBody>
      </p:sp>
    </p:spTree>
    <p:extLst>
      <p:ext uri="{BB962C8B-B14F-4D97-AF65-F5344CB8AC3E}">
        <p14:creationId xmlns:p14="http://schemas.microsoft.com/office/powerpoint/2010/main" val="3671531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3">
                                            <p:txEl>
                                              <p:pRg st="2" end="2"/>
                                            </p:txEl>
                                          </p:spTgt>
                                        </p:tgtEl>
                                        <p:attrNameLst>
                                          <p:attrName>style.visibility</p:attrName>
                                        </p:attrNameLst>
                                      </p:cBhvr>
                                      <p:to>
                                        <p:strVal val="visible"/>
                                      </p:to>
                                    </p:set>
                                    <p:anim calcmode="lin" valueType="num">
                                      <p:cBhvr additive="base">
                                        <p:cTn id="11" dur="500" fill="hold"/>
                                        <p:tgtEl>
                                          <p:spTgt spid="1095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3">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3">
                                            <p:txEl>
                                              <p:pRg st="4" end="4"/>
                                            </p:txEl>
                                          </p:spTgt>
                                        </p:tgtEl>
                                        <p:attrNameLst>
                                          <p:attrName>style.visibility</p:attrName>
                                        </p:attrNameLst>
                                      </p:cBhvr>
                                      <p:to>
                                        <p:strVal val="visible"/>
                                      </p:to>
                                    </p:set>
                                    <p:anim calcmode="lin" valueType="num">
                                      <p:cBhvr additive="base">
                                        <p:cTn id="16" dur="500" fill="hold"/>
                                        <p:tgtEl>
                                          <p:spTgt spid="109572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3">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3">
                                            <p:txEl>
                                              <p:pRg st="5" end="5"/>
                                            </p:txEl>
                                          </p:spTgt>
                                        </p:tgtEl>
                                        <p:attrNameLst>
                                          <p:attrName>style.visibility</p:attrName>
                                        </p:attrNameLst>
                                      </p:cBhvr>
                                      <p:to>
                                        <p:strVal val="visible"/>
                                      </p:to>
                                    </p:set>
                                    <p:anim calcmode="lin" valueType="num">
                                      <p:cBhvr additive="base">
                                        <p:cTn id="21" dur="500" fill="hold"/>
                                        <p:tgtEl>
                                          <p:spTgt spid="109572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3">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3">
                                            <p:txEl>
                                              <p:pRg st="7" end="7"/>
                                            </p:txEl>
                                          </p:spTgt>
                                        </p:tgtEl>
                                        <p:attrNameLst>
                                          <p:attrName>style.visibility</p:attrName>
                                        </p:attrNameLst>
                                      </p:cBhvr>
                                      <p:to>
                                        <p:strVal val="visible"/>
                                      </p:to>
                                    </p:set>
                                    <p:anim calcmode="lin" valueType="num">
                                      <p:cBhvr additive="base">
                                        <p:cTn id="26" dur="500" fill="hold"/>
                                        <p:tgtEl>
                                          <p:spTgt spid="109572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3">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3">
                                            <p:txEl>
                                              <p:pRg st="9" end="9"/>
                                            </p:txEl>
                                          </p:spTgt>
                                        </p:tgtEl>
                                        <p:attrNameLst>
                                          <p:attrName>style.visibility</p:attrName>
                                        </p:attrNameLst>
                                      </p:cBhvr>
                                      <p:to>
                                        <p:strVal val="visible"/>
                                      </p:to>
                                    </p:set>
                                    <p:anim calcmode="lin" valueType="num">
                                      <p:cBhvr additive="base">
                                        <p:cTn id="31" dur="500" fill="hold"/>
                                        <p:tgtEl>
                                          <p:spTgt spid="109572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3">
                                            <p:txEl>
                                              <p:pRg st="9" end="9"/>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3">
                                            <p:txEl>
                                              <p:pRg st="10" end="10"/>
                                            </p:txEl>
                                          </p:spTgt>
                                        </p:tgtEl>
                                        <p:attrNameLst>
                                          <p:attrName>style.visibility</p:attrName>
                                        </p:attrNameLst>
                                      </p:cBhvr>
                                      <p:to>
                                        <p:strVal val="visible"/>
                                      </p:to>
                                    </p:set>
                                    <p:anim calcmode="lin" valueType="num">
                                      <p:cBhvr additive="base">
                                        <p:cTn id="36" dur="500" fill="hold"/>
                                        <p:tgtEl>
                                          <p:spTgt spid="109572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4" name="Text Box 44"/>
          <p:cNvSpPr txBox="1">
            <a:spLocks noChangeArrowheads="1"/>
          </p:cNvSpPr>
          <p:nvPr/>
        </p:nvSpPr>
        <p:spPr bwMode="auto">
          <a:xfrm>
            <a:off x="934277" y="2096640"/>
            <a:ext cx="3584283"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200" b="1" dirty="0">
                <a:solidFill>
                  <a:srgbClr val="000000"/>
                </a:solidFill>
              </a:rPr>
              <a:t>No</a:t>
            </a:r>
            <a:endParaRPr lang="en-US" b="1" dirty="0">
              <a:solidFill>
                <a:srgbClr val="000000"/>
              </a:solidFill>
            </a:endParaRPr>
          </a:p>
          <a:p>
            <a:pPr defTabSz="914400" eaLnBrk="1" hangingPunct="1">
              <a:buClrTx/>
            </a:pPr>
            <a:r>
              <a:rPr lang="en-US" sz="2000" b="1" dirty="0">
                <a:solidFill>
                  <a:srgbClr val="000000"/>
                </a:solidFill>
              </a:rPr>
              <a:t>Reposition the airway…</a:t>
            </a:r>
          </a:p>
          <a:p>
            <a:pPr defTabSz="914400" eaLnBrk="1" hangingPunct="1">
              <a:buClrTx/>
            </a:pPr>
            <a:endParaRPr lang="en-US" sz="1050" b="1" dirty="0">
              <a:solidFill>
                <a:srgbClr val="000000"/>
              </a:solidFill>
            </a:endParaRPr>
          </a:p>
          <a:p>
            <a:pPr defTabSz="914400" eaLnBrk="1" hangingPunct="1">
              <a:buClrTx/>
            </a:pPr>
            <a:r>
              <a:rPr lang="en-US" sz="2000" b="1" dirty="0">
                <a:solidFill>
                  <a:srgbClr val="000000"/>
                </a:solidFill>
              </a:rPr>
              <a:t>Respirations begin =  </a:t>
            </a:r>
            <a:r>
              <a:rPr lang="en-US" sz="2000" b="1" u="sng" dirty="0">
                <a:solidFill>
                  <a:srgbClr val="CC0000"/>
                </a:solidFill>
              </a:rPr>
              <a:t>IMMEDIATE/RED</a:t>
            </a:r>
          </a:p>
          <a:p>
            <a:pPr defTabSz="914400" eaLnBrk="1" hangingPunct="1">
              <a:buClrTx/>
              <a:buFontTx/>
              <a:buNone/>
            </a:pPr>
            <a:endParaRPr lang="en-US" sz="1050" b="1" u="sng" dirty="0">
              <a:solidFill>
                <a:srgbClr val="CC0000"/>
              </a:solidFill>
            </a:endParaRPr>
          </a:p>
          <a:p>
            <a:pPr defTabSz="914400" eaLnBrk="1" hangingPunct="1">
              <a:buClrTx/>
            </a:pPr>
            <a:r>
              <a:rPr lang="en-US" sz="2000" b="1" dirty="0"/>
              <a:t>If patient doesn’t breath</a:t>
            </a:r>
            <a:endParaRPr lang="en-US" sz="1050" b="1" u="sng" dirty="0"/>
          </a:p>
          <a:p>
            <a:pPr lvl="1">
              <a:buFont typeface="Wingdings" pitchFamily="2" charset="2"/>
              <a:buChar char="§"/>
            </a:pPr>
            <a:r>
              <a:rPr lang="en-US" sz="2000" b="1" dirty="0">
                <a:solidFill>
                  <a:srgbClr val="000000"/>
                </a:solidFill>
              </a:rPr>
              <a:t>Adult </a:t>
            </a:r>
            <a:r>
              <a:rPr lang="en-US" sz="2000" b="1" dirty="0"/>
              <a:t>–</a:t>
            </a:r>
            <a:r>
              <a:rPr lang="en-US" sz="2000" b="1" dirty="0">
                <a:solidFill>
                  <a:srgbClr val="000000"/>
                </a:solidFill>
              </a:rPr>
              <a:t> deceased = BLACK-Zombie</a:t>
            </a:r>
            <a:endParaRPr lang="en-US" sz="1050" b="1" dirty="0">
              <a:solidFill>
                <a:srgbClr val="000000"/>
              </a:solidFill>
            </a:endParaRPr>
          </a:p>
          <a:p>
            <a:pPr lvl="1" defTabSz="914400" eaLnBrk="1" hangingPunct="1">
              <a:buClrTx/>
              <a:buFont typeface="Wingdings" pitchFamily="2" charset="2"/>
              <a:buChar char="§"/>
            </a:pPr>
            <a:r>
              <a:rPr lang="en-US" sz="2000" b="1" dirty="0">
                <a:solidFill>
                  <a:srgbClr val="0000FF"/>
                </a:solidFill>
              </a:rPr>
              <a:t>Pediatric</a:t>
            </a:r>
            <a:r>
              <a:rPr lang="en-US" sz="2000" b="1" dirty="0">
                <a:solidFill>
                  <a:srgbClr val="000000"/>
                </a:solidFill>
              </a:rPr>
              <a:t>: </a:t>
            </a:r>
            <a:r>
              <a:rPr lang="en-US" sz="2000" b="1" dirty="0">
                <a:solidFill>
                  <a:srgbClr val="0000FF"/>
                </a:solidFill>
              </a:rPr>
              <a:t>Pulse Present – give 5 rescue breaths</a:t>
            </a:r>
          </a:p>
          <a:p>
            <a:pPr lvl="2">
              <a:buFont typeface="Wingdings" pitchFamily="2" charset="2"/>
              <a:buChar char="§"/>
            </a:pPr>
            <a:r>
              <a:rPr lang="en-US" sz="2000" b="1" dirty="0">
                <a:solidFill>
                  <a:srgbClr val="0000FF"/>
                </a:solidFill>
              </a:rPr>
              <a:t>respirations begin =</a:t>
            </a:r>
            <a:r>
              <a:rPr lang="en-US" sz="2000" b="1" dirty="0">
                <a:solidFill>
                  <a:srgbClr val="000000"/>
                </a:solidFill>
              </a:rPr>
              <a:t> </a:t>
            </a:r>
            <a:r>
              <a:rPr lang="en-US" sz="2000" b="1" u="sng" dirty="0">
                <a:solidFill>
                  <a:srgbClr val="CC0000"/>
                </a:solidFill>
              </a:rPr>
              <a:t>IMMEDIATE/RED</a:t>
            </a:r>
          </a:p>
          <a:p>
            <a:pPr lvl="2">
              <a:buFont typeface="Wingdings" pitchFamily="2" charset="2"/>
              <a:buChar char="§"/>
            </a:pPr>
            <a:r>
              <a:rPr lang="en-US" sz="2000" b="1" dirty="0">
                <a:solidFill>
                  <a:srgbClr val="0000FF"/>
                </a:solidFill>
              </a:rPr>
              <a:t>absent respirations – deceased =</a:t>
            </a:r>
            <a:r>
              <a:rPr lang="en-US" sz="2000" b="1" dirty="0"/>
              <a:t> BLACK</a:t>
            </a:r>
            <a:endParaRPr lang="en-US" sz="2600" b="1" u="sng" dirty="0">
              <a:solidFill>
                <a:srgbClr val="CC0000"/>
              </a:solidFill>
            </a:endParaRPr>
          </a:p>
        </p:txBody>
      </p:sp>
      <p:sp>
        <p:nvSpPr>
          <p:cNvPr id="1095682" name="Rectangle 2"/>
          <p:cNvSpPr>
            <a:spLocks noGrp="1"/>
          </p:cNvSpPr>
          <p:nvPr>
            <p:ph type="title" idx="4294967295"/>
          </p:nvPr>
        </p:nvSpPr>
        <p:spPr bwMode="auto">
          <a:xfrm>
            <a:off x="0" y="76200"/>
            <a:ext cx="9067800" cy="838200"/>
          </a:xfrm>
          <a:prstGeom prst="rect">
            <a:avLst/>
          </a:prstGeom>
          <a:extLst/>
        </p:spPr>
        <p:txBody>
          <a:bodyPr wrap="square" numCol="1" anchorCtr="0" compatLnSpc="1">
            <a:prstTxWarp prst="textNoShape">
              <a:avLst/>
            </a:prstTxWarp>
            <a:normAutofit fontScale="90000"/>
          </a:bodyPr>
          <a:lstStyle/>
          <a:p>
            <a:r>
              <a:rPr lang="en-US" sz="4800" b="1" i="1" dirty="0">
                <a:solidFill>
                  <a:srgbClr val="CC0000"/>
                </a:solidFill>
              </a:rPr>
              <a:t>START</a:t>
            </a:r>
            <a:r>
              <a:rPr lang="en-US" sz="6000" b="1" dirty="0">
                <a:solidFill>
                  <a:srgbClr val="0000FF"/>
                </a:solidFill>
              </a:rPr>
              <a:t>—</a:t>
            </a:r>
            <a:r>
              <a:rPr lang="en-US" sz="6000" b="1" dirty="0">
                <a:solidFill>
                  <a:srgbClr val="CC0000"/>
                </a:solidFill>
              </a:rPr>
              <a:t>R</a:t>
            </a:r>
            <a:r>
              <a:rPr lang="en-US" sz="4800" b="1" i="1" dirty="0">
                <a:solidFill>
                  <a:srgbClr val="0000FF"/>
                </a:solidFill>
              </a:rPr>
              <a:t>PM</a:t>
            </a:r>
            <a:endParaRPr lang="en-US" sz="4000" b="1" dirty="0">
              <a:solidFill>
                <a:srgbClr val="0000FF"/>
              </a:solidFill>
            </a:endParaRPr>
          </a:p>
        </p:txBody>
      </p:sp>
      <p:sp>
        <p:nvSpPr>
          <p:cNvPr id="1505284" name="Text Box 30"/>
          <p:cNvSpPr txBox="1">
            <a:spLocks noChangeArrowheads="1"/>
          </p:cNvSpPr>
          <p:nvPr/>
        </p:nvSpPr>
        <p:spPr bwMode="auto">
          <a:xfrm>
            <a:off x="147452" y="986991"/>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a:solidFill>
                  <a:srgbClr val="CC0000"/>
                </a:solidFill>
              </a:rPr>
              <a:t>RESPIRATIONS</a:t>
            </a:r>
          </a:p>
          <a:p>
            <a:pPr algn="ctr" defTabSz="914400" eaLnBrk="1" hangingPunct="1">
              <a:buClrTx/>
              <a:buFontTx/>
              <a:buNone/>
            </a:pPr>
            <a:r>
              <a:rPr lang="en-US" sz="2400" b="1" u="sng" dirty="0">
                <a:solidFill>
                  <a:srgbClr val="000000"/>
                </a:solidFill>
              </a:rPr>
              <a:t>Is the patient breathing?</a:t>
            </a:r>
          </a:p>
        </p:txBody>
      </p:sp>
      <p:pic>
        <p:nvPicPr>
          <p:cNvPr id="3074" name="Picture 2" descr="http://chemm.nlm.nih.gov/chemmimages/StartAdultTriageAlgorithm.gif">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1250359"/>
            <a:ext cx="4078443" cy="52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8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4">
                                            <p:txEl>
                                              <p:pRg st="1" end="1"/>
                                            </p:txEl>
                                          </p:spTgt>
                                        </p:tgtEl>
                                        <p:attrNameLst>
                                          <p:attrName>style.visibility</p:attrName>
                                        </p:attrNameLst>
                                      </p:cBhvr>
                                      <p:to>
                                        <p:strVal val="visible"/>
                                      </p:to>
                                    </p:set>
                                    <p:anim calcmode="lin" valueType="num">
                                      <p:cBhvr additive="base">
                                        <p:cTn id="11" dur="500" fill="hold"/>
                                        <p:tgtEl>
                                          <p:spTgt spid="1095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4">
                                            <p:txEl>
                                              <p:pRg st="3" end="3"/>
                                            </p:txEl>
                                          </p:spTgt>
                                        </p:tgtEl>
                                        <p:attrNameLst>
                                          <p:attrName>style.visibility</p:attrName>
                                        </p:attrNameLst>
                                      </p:cBhvr>
                                      <p:to>
                                        <p:strVal val="visible"/>
                                      </p:to>
                                    </p:set>
                                    <p:anim calcmode="lin" valueType="num">
                                      <p:cBhvr additive="base">
                                        <p:cTn id="16" dur="500" fill="hold"/>
                                        <p:tgtEl>
                                          <p:spTgt spid="10957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4">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4">
                                            <p:txEl>
                                              <p:pRg st="5" end="5"/>
                                            </p:txEl>
                                          </p:spTgt>
                                        </p:tgtEl>
                                        <p:attrNameLst>
                                          <p:attrName>style.visibility</p:attrName>
                                        </p:attrNameLst>
                                      </p:cBhvr>
                                      <p:to>
                                        <p:strVal val="visible"/>
                                      </p:to>
                                    </p:set>
                                    <p:anim calcmode="lin" valueType="num">
                                      <p:cBhvr additive="base">
                                        <p:cTn id="21" dur="500" fill="hold"/>
                                        <p:tgtEl>
                                          <p:spTgt spid="109572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4">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4">
                                            <p:txEl>
                                              <p:pRg st="6" end="6"/>
                                            </p:txEl>
                                          </p:spTgt>
                                        </p:tgtEl>
                                        <p:attrNameLst>
                                          <p:attrName>style.visibility</p:attrName>
                                        </p:attrNameLst>
                                      </p:cBhvr>
                                      <p:to>
                                        <p:strVal val="visible"/>
                                      </p:to>
                                    </p:set>
                                    <p:anim calcmode="lin" valueType="num">
                                      <p:cBhvr additive="base">
                                        <p:cTn id="26" dur="500" fill="hold"/>
                                        <p:tgtEl>
                                          <p:spTgt spid="109572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4">
                                            <p:txEl>
                                              <p:pRg st="6" end="6"/>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4">
                                            <p:txEl>
                                              <p:pRg st="7" end="7"/>
                                            </p:txEl>
                                          </p:spTgt>
                                        </p:tgtEl>
                                        <p:attrNameLst>
                                          <p:attrName>style.visibility</p:attrName>
                                        </p:attrNameLst>
                                      </p:cBhvr>
                                      <p:to>
                                        <p:strVal val="visible"/>
                                      </p:to>
                                    </p:set>
                                    <p:anim calcmode="lin" valueType="num">
                                      <p:cBhvr additive="base">
                                        <p:cTn id="31" dur="500" fill="hold"/>
                                        <p:tgtEl>
                                          <p:spTgt spid="109572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4">
                                            <p:txEl>
                                              <p:pRg st="7" end="7"/>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4">
                                            <p:txEl>
                                              <p:pRg st="8" end="8"/>
                                            </p:txEl>
                                          </p:spTgt>
                                        </p:tgtEl>
                                        <p:attrNameLst>
                                          <p:attrName>style.visibility</p:attrName>
                                        </p:attrNameLst>
                                      </p:cBhvr>
                                      <p:to>
                                        <p:strVal val="visible"/>
                                      </p:to>
                                    </p:set>
                                    <p:anim calcmode="lin" valueType="num">
                                      <p:cBhvr additive="base">
                                        <p:cTn id="36" dur="500" fill="hold"/>
                                        <p:tgtEl>
                                          <p:spTgt spid="1095724">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4">
                                            <p:txEl>
                                              <p:pRg st="8" end="8"/>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095724">
                                            <p:txEl>
                                              <p:pRg st="9" end="9"/>
                                            </p:txEl>
                                          </p:spTgt>
                                        </p:tgtEl>
                                        <p:attrNameLst>
                                          <p:attrName>style.visibility</p:attrName>
                                        </p:attrNameLst>
                                      </p:cBhvr>
                                      <p:to>
                                        <p:strVal val="visible"/>
                                      </p:to>
                                    </p:set>
                                    <p:anim calcmode="lin" valueType="num">
                                      <p:cBhvr additive="base">
                                        <p:cTn id="41" dur="500" fill="hold"/>
                                        <p:tgtEl>
                                          <p:spTgt spid="109572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9572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p:cNvSpPr>
          <p:nvPr>
            <p:ph idx="4294967295"/>
          </p:nvPr>
        </p:nvSpPr>
        <p:spPr>
          <a:xfrm>
            <a:off x="824948" y="1066800"/>
            <a:ext cx="3160643" cy="2143125"/>
          </a:xfrm>
          <a:prstGeom prst="rect">
            <a:avLst/>
          </a:prstGeom>
        </p:spPr>
        <p:txBody>
          <a:bodyPr>
            <a:normAutofit/>
          </a:bodyPr>
          <a:lstStyle/>
          <a:p>
            <a:pPr algn="ctr" eaLnBrk="1" hangingPunct="1">
              <a:lnSpc>
                <a:spcPct val="80000"/>
              </a:lnSpc>
              <a:buFont typeface="Arial" pitchFamily="34" charset="0"/>
              <a:buNone/>
            </a:pPr>
            <a:r>
              <a:rPr lang="en-US" sz="2800" b="1" dirty="0">
                <a:solidFill>
                  <a:srgbClr val="CC0000"/>
                </a:solidFill>
              </a:rPr>
              <a:t>PULSE</a:t>
            </a:r>
          </a:p>
          <a:p>
            <a:pPr algn="ctr" eaLnBrk="1" hangingPunct="1">
              <a:lnSpc>
                <a:spcPct val="80000"/>
              </a:lnSpc>
              <a:buFont typeface="Arial" pitchFamily="34" charset="0"/>
              <a:buNone/>
            </a:pPr>
            <a:r>
              <a:rPr lang="en-US" sz="2000" b="1" dirty="0"/>
              <a:t>Is the </a:t>
            </a:r>
            <a:r>
              <a:rPr lang="en-US" sz="2000" b="1" i="1" dirty="0"/>
              <a:t>RADIAL</a:t>
            </a:r>
            <a:r>
              <a:rPr lang="en-US" sz="2000" b="1" dirty="0"/>
              <a:t> pulse present?</a:t>
            </a:r>
          </a:p>
          <a:p>
            <a:pPr algn="ctr" eaLnBrk="1" hangingPunct="1">
              <a:lnSpc>
                <a:spcPct val="80000"/>
              </a:lnSpc>
              <a:buFont typeface="Arial" pitchFamily="34" charset="0"/>
              <a:buNone/>
            </a:pPr>
            <a:r>
              <a:rPr lang="en-US" sz="2000" b="1" dirty="0"/>
              <a:t>Is capillary refill (CR) </a:t>
            </a:r>
            <a:r>
              <a:rPr lang="en-US" sz="2000" b="1" i="1" dirty="0"/>
              <a:t>LESS</a:t>
            </a:r>
            <a:r>
              <a:rPr lang="en-US" sz="2000" b="1" dirty="0"/>
              <a:t> than &lt; 2 seconds?</a:t>
            </a:r>
          </a:p>
        </p:txBody>
      </p:sp>
      <p:sp>
        <p:nvSpPr>
          <p:cNvPr id="1099780" name="Text Box 4"/>
          <p:cNvSpPr txBox="1">
            <a:spLocks noChangeArrowheads="1"/>
          </p:cNvSpPr>
          <p:nvPr/>
        </p:nvSpPr>
        <p:spPr bwMode="auto">
          <a:xfrm>
            <a:off x="1105146" y="3026414"/>
            <a:ext cx="27556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pPr>
            <a:r>
              <a:rPr lang="en-US" sz="2400" b="1" dirty="0">
                <a:solidFill>
                  <a:srgbClr val="000000"/>
                </a:solidFill>
              </a:rPr>
              <a:t>Check mental status</a:t>
            </a:r>
          </a:p>
          <a:p>
            <a:pPr algn="ctr" defTabSz="914400" eaLnBrk="1" hangingPunct="1">
              <a:buClrTx/>
            </a:pPr>
            <a:endParaRPr lang="en-US" sz="2600" dirty="0">
              <a:solidFill>
                <a:srgbClr val="000000"/>
              </a:solidFill>
            </a:endParaRPr>
          </a:p>
        </p:txBody>
      </p:sp>
      <p:sp>
        <p:nvSpPr>
          <p:cNvPr id="1099781" name="Text Box 5"/>
          <p:cNvSpPr txBox="1">
            <a:spLocks noChangeArrowheads="1"/>
          </p:cNvSpPr>
          <p:nvPr/>
        </p:nvSpPr>
        <p:spPr bwMode="auto">
          <a:xfrm>
            <a:off x="993947" y="3429000"/>
            <a:ext cx="2978004"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endParaRPr lang="en-US" sz="2400" u="sng" dirty="0">
              <a:solidFill>
                <a:srgbClr val="000000"/>
              </a:solidFill>
            </a:endParaRPr>
          </a:p>
          <a:p>
            <a:pPr algn="ctr" defTabSz="914400" eaLnBrk="1" hangingPunct="1">
              <a:buClrTx/>
              <a:buFontTx/>
              <a:buNone/>
            </a:pPr>
            <a:r>
              <a:rPr lang="en-US" sz="2400" b="1" u="sng" dirty="0">
                <a:solidFill>
                  <a:srgbClr val="000000"/>
                </a:solidFill>
              </a:rPr>
              <a:t>No</a:t>
            </a:r>
          </a:p>
          <a:p>
            <a:pPr algn="ctr" defTabSz="914400" eaLnBrk="1" hangingPunct="1">
              <a:buClrTx/>
            </a:pPr>
            <a:r>
              <a:rPr lang="en-US" sz="2400" b="1" dirty="0">
                <a:solidFill>
                  <a:srgbClr val="000000"/>
                </a:solidFill>
              </a:rPr>
              <a:t>Adult: Pulse absent or CR  &gt; 2 seconds patient = </a:t>
            </a:r>
            <a:r>
              <a:rPr lang="en-US" sz="2400" b="1" u="sng" dirty="0">
                <a:solidFill>
                  <a:srgbClr val="CC0000"/>
                </a:solidFill>
              </a:rPr>
              <a:t>IMMEDIATE/RED</a:t>
            </a:r>
          </a:p>
          <a:p>
            <a:pPr algn="ctr"/>
            <a:r>
              <a:rPr lang="en-US" sz="2400" b="1" dirty="0">
                <a:solidFill>
                  <a:srgbClr val="0000FF"/>
                </a:solidFill>
              </a:rPr>
              <a:t>Pediatric: No palpable pulse patient =</a:t>
            </a:r>
            <a:r>
              <a:rPr lang="en-US" sz="2400" b="1" dirty="0"/>
              <a:t> </a:t>
            </a:r>
            <a:r>
              <a:rPr lang="en-US" sz="2400" b="1" u="sng" dirty="0">
                <a:solidFill>
                  <a:srgbClr val="CC0000"/>
                </a:solidFill>
              </a:rPr>
              <a:t>IMMEDIATE/RED</a:t>
            </a:r>
          </a:p>
          <a:p>
            <a:pPr algn="ctr" defTabSz="914400" eaLnBrk="1" hangingPunct="1">
              <a:buClrTx/>
              <a:buFontTx/>
              <a:buNone/>
            </a:pPr>
            <a:endParaRPr lang="en-US" sz="1600" b="1" dirty="0">
              <a:solidFill>
                <a:srgbClr val="CC0000"/>
              </a:solidFill>
            </a:endParaRPr>
          </a:p>
        </p:txBody>
      </p:sp>
      <p:sp>
        <p:nvSpPr>
          <p:cNvPr id="1095682" name="Rectangle 2"/>
          <p:cNvSpPr>
            <a:spLocks/>
          </p:cNvSpPr>
          <p:nvPr/>
        </p:nvSpPr>
        <p:spPr bwMode="auto">
          <a:xfrm>
            <a:off x="0" y="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a:solidFill>
                  <a:srgbClr val="CC0000"/>
                </a:solidFill>
              </a:rPr>
              <a:t>START</a:t>
            </a:r>
            <a:r>
              <a:rPr lang="en-US" sz="6000" b="1" dirty="0">
                <a:solidFill>
                  <a:srgbClr val="0000FF"/>
                </a:solidFill>
              </a:rPr>
              <a:t>—</a:t>
            </a:r>
            <a:r>
              <a:rPr lang="en-US" sz="4800" b="1" i="1" dirty="0">
                <a:solidFill>
                  <a:srgbClr val="0000FF"/>
                </a:solidFill>
              </a:rPr>
              <a:t>R</a:t>
            </a:r>
            <a:r>
              <a:rPr lang="en-US" sz="6000" b="1" dirty="0">
                <a:solidFill>
                  <a:srgbClr val="CC0000"/>
                </a:solidFill>
              </a:rPr>
              <a:t>P</a:t>
            </a:r>
            <a:r>
              <a:rPr lang="en-US" sz="4800" b="1" i="1" dirty="0">
                <a:solidFill>
                  <a:srgbClr val="0000FF"/>
                </a:solidFill>
              </a:rPr>
              <a:t>M</a:t>
            </a:r>
          </a:p>
        </p:txBody>
      </p:sp>
      <p:pic>
        <p:nvPicPr>
          <p:cNvPr id="4098" name="Picture 2" descr="C:\Users\dstamey\Desktop\StartAdultTriageAlgorithm.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8700" y="1046445"/>
            <a:ext cx="4178100" cy="535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1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Effect transition="in" filter="randombar(horizontal)">
                                      <p:cBhvr>
                                        <p:cTn id="7" dur="500"/>
                                        <p:tgtEl>
                                          <p:spTgt spid="1099780">
                                            <p:txEl>
                                              <p:pRg st="0" end="0"/>
                                            </p:txEl>
                                          </p:spTgt>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99780">
                                            <p:txEl>
                                              <p:pRg st="1" end="1"/>
                                            </p:txEl>
                                          </p:spTgt>
                                        </p:tgtEl>
                                        <p:attrNameLst>
                                          <p:attrName>style.visibility</p:attrName>
                                        </p:attrNameLst>
                                      </p:cBhvr>
                                      <p:to>
                                        <p:strVal val="visible"/>
                                      </p:to>
                                    </p:set>
                                    <p:animEffect transition="in" filter="fade">
                                      <p:cBhvr>
                                        <p:cTn id="11" dur="500"/>
                                        <p:tgtEl>
                                          <p:spTgt spid="1099780">
                                            <p:txEl>
                                              <p:pRg st="1" end="1"/>
                                            </p:txEl>
                                          </p:spTgt>
                                        </p:tgtEl>
                                      </p:cBhvr>
                                    </p:animEffect>
                                    <p:anim calcmode="lin" valueType="num">
                                      <p:cBhvr>
                                        <p:cTn id="12"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10997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99781">
                                            <p:txEl>
                                              <p:pRg st="1" end="1"/>
                                            </p:txEl>
                                          </p:spTgt>
                                        </p:tgtEl>
                                        <p:attrNameLst>
                                          <p:attrName>style.visibility</p:attrName>
                                        </p:attrNameLst>
                                      </p:cBhvr>
                                      <p:to>
                                        <p:strVal val="visible"/>
                                      </p:to>
                                    </p:set>
                                    <p:animEffect transition="in" filter="randombar(horizontal)">
                                      <p:cBhvr>
                                        <p:cTn id="18" dur="500"/>
                                        <p:tgtEl>
                                          <p:spTgt spid="1099781">
                                            <p:txEl>
                                              <p:pRg st="1" end="1"/>
                                            </p:txEl>
                                          </p:spTgt>
                                        </p:tgtEl>
                                      </p:cBhvr>
                                    </p:animEffect>
                                  </p:childTnLst>
                                </p:cTn>
                              </p:par>
                            </p:childTnLst>
                          </p:cTn>
                        </p:par>
                        <p:par>
                          <p:cTn id="19" fill="hold" nodeType="afterGroup">
                            <p:stCondLst>
                              <p:cond delay="500"/>
                            </p:stCondLst>
                            <p:childTnLst>
                              <p:par>
                                <p:cTn id="20" presetID="42" presetClass="entr" presetSubtype="0" fill="hold" nodeType="afterEffect">
                                  <p:stCondLst>
                                    <p:cond delay="0"/>
                                  </p:stCondLst>
                                  <p:childTnLst>
                                    <p:set>
                                      <p:cBhvr>
                                        <p:cTn id="21" dur="1" fill="hold">
                                          <p:stCondLst>
                                            <p:cond delay="0"/>
                                          </p:stCondLst>
                                        </p:cTn>
                                        <p:tgtEl>
                                          <p:spTgt spid="1099781">
                                            <p:txEl>
                                              <p:pRg st="2" end="2"/>
                                            </p:txEl>
                                          </p:spTgt>
                                        </p:tgtEl>
                                        <p:attrNameLst>
                                          <p:attrName>style.visibility</p:attrName>
                                        </p:attrNameLst>
                                      </p:cBhvr>
                                      <p:to>
                                        <p:strVal val="visible"/>
                                      </p:to>
                                    </p:set>
                                    <p:animEffect transition="in" filter="fade">
                                      <p:cBhvr>
                                        <p:cTn id="22" dur="500"/>
                                        <p:tgtEl>
                                          <p:spTgt spid="1099781">
                                            <p:txEl>
                                              <p:pRg st="2" end="2"/>
                                            </p:txEl>
                                          </p:spTgt>
                                        </p:tgtEl>
                                      </p:cBhvr>
                                    </p:animEffect>
                                    <p:anim calcmode="lin" valueType="num">
                                      <p:cBhvr>
                                        <p:cTn id="23" dur="500" fill="hold"/>
                                        <p:tgtEl>
                                          <p:spTgt spid="10997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99781">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99781">
                                            <p:txEl>
                                              <p:pRg st="3" end="3"/>
                                            </p:txEl>
                                          </p:spTgt>
                                        </p:tgtEl>
                                        <p:attrNameLst>
                                          <p:attrName>style.visibility</p:attrName>
                                        </p:attrNameLst>
                                      </p:cBhvr>
                                      <p:to>
                                        <p:strVal val="visible"/>
                                      </p:to>
                                    </p:set>
                                    <p:animEffect transition="in" filter="fade">
                                      <p:cBhvr>
                                        <p:cTn id="28" dur="500"/>
                                        <p:tgtEl>
                                          <p:spTgt spid="1099781">
                                            <p:txEl>
                                              <p:pRg st="3" end="3"/>
                                            </p:txEl>
                                          </p:spTgt>
                                        </p:tgtEl>
                                      </p:cBhvr>
                                    </p:animEffect>
                                    <p:anim calcmode="lin" valueType="num">
                                      <p:cBhvr>
                                        <p:cTn id="29" dur="500" fill="hold"/>
                                        <p:tgtEl>
                                          <p:spTgt spid="10997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9978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1520992" y="1958009"/>
            <a:ext cx="7623008" cy="3699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loucester MT Extra Condensed"/>
                <a:cs typeface="Gloucester MT Extra Condensed"/>
              </a:rPr>
              <a:t>How to Survive a Zombie Apocalypse and Save your friends and family from turning into ZOMBIES </a:t>
            </a:r>
          </a:p>
        </p:txBody>
      </p:sp>
      <p:sp>
        <p:nvSpPr>
          <p:cNvPr id="8" name="Subtitle 2"/>
          <p:cNvSpPr txBox="1">
            <a:spLocks/>
          </p:cNvSpPr>
          <p:nvPr/>
        </p:nvSpPr>
        <p:spPr>
          <a:xfrm>
            <a:off x="3588388" y="5479999"/>
            <a:ext cx="6477000" cy="117408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loucester MT Extra Condensed"/>
                <a:cs typeface="Gloucester MT Extra Condensed"/>
              </a:rPr>
              <a:t>By Liisa Jackson</a:t>
            </a:r>
          </a:p>
        </p:txBody>
      </p:sp>
    </p:spTree>
    <p:extLst>
      <p:ext uri="{BB962C8B-B14F-4D97-AF65-F5344CB8AC3E}">
        <p14:creationId xmlns:p14="http://schemas.microsoft.com/office/powerpoint/2010/main" val="341014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4"/>
          <p:cNvSpPr txBox="1">
            <a:spLocks noChangeArrowheads="1"/>
          </p:cNvSpPr>
          <p:nvPr/>
        </p:nvSpPr>
        <p:spPr bwMode="auto">
          <a:xfrm>
            <a:off x="76200" y="11430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dirty="0">
                <a:solidFill>
                  <a:srgbClr val="CC0000"/>
                </a:solidFill>
              </a:rPr>
              <a:t>MENTAL STATUS…</a:t>
            </a:r>
          </a:p>
          <a:p>
            <a:pPr algn="ctr" defTabSz="914400" eaLnBrk="1" hangingPunct="1">
              <a:buClrTx/>
              <a:buFontTx/>
              <a:buNone/>
            </a:pPr>
            <a:endParaRPr lang="en-US" sz="1200" b="1" dirty="0">
              <a:solidFill>
                <a:srgbClr val="CC0000"/>
              </a:solidFill>
            </a:endParaRPr>
          </a:p>
          <a:p>
            <a:pPr algn="ctr" defTabSz="914400" eaLnBrk="1" hangingPunct="1">
              <a:buClrTx/>
              <a:buFontTx/>
              <a:buNone/>
            </a:pPr>
            <a:r>
              <a:rPr lang="en-US" sz="2000" b="1" dirty="0">
                <a:solidFill>
                  <a:srgbClr val="000000"/>
                </a:solidFill>
                <a:latin typeface="+mj-lt"/>
              </a:rPr>
              <a:t>Can the patient follow simple commands?</a:t>
            </a:r>
          </a:p>
        </p:txBody>
      </p:sp>
      <p:sp>
        <p:nvSpPr>
          <p:cNvPr id="1100805" name="Text Box 5"/>
          <p:cNvSpPr txBox="1">
            <a:spLocks noChangeArrowheads="1"/>
          </p:cNvSpPr>
          <p:nvPr/>
        </p:nvSpPr>
        <p:spPr bwMode="auto">
          <a:xfrm>
            <a:off x="-6351" y="2133600"/>
            <a:ext cx="47165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buFontTx/>
              <a:buNone/>
            </a:pPr>
            <a:endParaRPr lang="en-US" sz="1100" u="sng" dirty="0">
              <a:solidFill>
                <a:srgbClr val="000000"/>
              </a:solidFill>
            </a:endParaRPr>
          </a:p>
          <a:p>
            <a:pPr algn="ctr" defTabSz="914400" eaLnBrk="1" hangingPunct="1">
              <a:buClrTx/>
            </a:pPr>
            <a:r>
              <a:rPr lang="en-US" sz="2000" b="1" dirty="0">
                <a:solidFill>
                  <a:srgbClr val="000000"/>
                </a:solidFill>
              </a:rPr>
              <a:t>Adult = </a:t>
            </a:r>
            <a:r>
              <a:rPr lang="en-US" b="1" u="sng" dirty="0">
                <a:ln>
                  <a:solidFill>
                    <a:schemeClr val="tx1"/>
                  </a:solidFill>
                </a:ln>
                <a:solidFill>
                  <a:srgbClr val="FFCC00"/>
                </a:solidFill>
                <a:latin typeface="Arial" pitchFamily="34" charset="0"/>
              </a:rPr>
              <a:t>DELAYED / YELLOW</a:t>
            </a:r>
            <a:endParaRPr lang="en-US" sz="2000" b="1" u="sng" dirty="0">
              <a:ln>
                <a:solidFill>
                  <a:schemeClr val="tx1"/>
                </a:solidFill>
              </a:ln>
              <a:solidFill>
                <a:srgbClr val="FFCC00"/>
              </a:solidFill>
            </a:endParaRPr>
          </a:p>
          <a:p>
            <a:pPr algn="ctr" defTabSz="914400" eaLnBrk="1" hangingPunct="1">
              <a:buClrTx/>
            </a:pPr>
            <a:endParaRPr lang="en-US" sz="1100" b="1" u="sng" dirty="0">
              <a:solidFill>
                <a:srgbClr val="0000FF"/>
              </a:solidFill>
            </a:endParaRPr>
          </a:p>
          <a:p>
            <a:pPr algn="ctr" defTabSz="914400" eaLnBrk="1" hangingPunct="1">
              <a:buClrTx/>
            </a:pPr>
            <a:r>
              <a:rPr lang="en-US" sz="2000" b="1" dirty="0">
                <a:solidFill>
                  <a:srgbClr val="0000FF"/>
                </a:solidFill>
              </a:rPr>
              <a:t>Pediatric: alert, verbal, or pain response is appropriate</a:t>
            </a:r>
          </a:p>
          <a:p>
            <a:pPr algn="ctr"/>
            <a:r>
              <a:rPr lang="en-US" sz="2000" b="1" dirty="0">
                <a:solidFill>
                  <a:srgbClr val="0000FF"/>
                </a:solidFill>
              </a:rPr>
              <a:t>= </a:t>
            </a:r>
            <a:r>
              <a:rPr lang="en-US" b="1" u="sng" dirty="0">
                <a:ln>
                  <a:solidFill>
                    <a:schemeClr val="tx1"/>
                  </a:solidFill>
                </a:ln>
                <a:solidFill>
                  <a:srgbClr val="FFCC00"/>
                </a:solidFill>
                <a:latin typeface="Arial" pitchFamily="34" charset="0"/>
              </a:rPr>
              <a:t>DELAYED /  YELLOW</a:t>
            </a:r>
            <a:endParaRPr lang="en-US" sz="2000" b="1" u="sng" dirty="0">
              <a:ln>
                <a:solidFill>
                  <a:schemeClr val="tx1"/>
                </a:solidFill>
              </a:ln>
              <a:solidFill>
                <a:srgbClr val="FFCC00"/>
              </a:solidFill>
            </a:endParaRPr>
          </a:p>
        </p:txBody>
      </p:sp>
      <p:sp>
        <p:nvSpPr>
          <p:cNvPr id="1100806" name="Text Box 6"/>
          <p:cNvSpPr txBox="1">
            <a:spLocks noChangeArrowheads="1"/>
          </p:cNvSpPr>
          <p:nvPr/>
        </p:nvSpPr>
        <p:spPr bwMode="auto">
          <a:xfrm>
            <a:off x="-1" y="4495800"/>
            <a:ext cx="471022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No</a:t>
            </a:r>
          </a:p>
          <a:p>
            <a:pPr algn="ctr" defTabSz="914400" eaLnBrk="1" hangingPunct="1">
              <a:buClrTx/>
              <a:buFontTx/>
              <a:buNone/>
            </a:pPr>
            <a:endParaRPr lang="en-US" sz="1000" u="sng" dirty="0">
              <a:solidFill>
                <a:srgbClr val="000000"/>
              </a:solidFill>
            </a:endParaRPr>
          </a:p>
          <a:p>
            <a:pPr algn="ctr" defTabSz="914400" eaLnBrk="1" hangingPunct="1">
              <a:buClrTx/>
            </a:pPr>
            <a:r>
              <a:rPr lang="en-US" sz="2000" b="1" dirty="0">
                <a:solidFill>
                  <a:srgbClr val="000000"/>
                </a:solidFill>
              </a:rPr>
              <a:t>Adult = </a:t>
            </a:r>
            <a:r>
              <a:rPr lang="en-US" sz="2000" b="1" u="sng" dirty="0">
                <a:solidFill>
                  <a:srgbClr val="CC0000"/>
                </a:solidFill>
              </a:rPr>
              <a:t>IMMEDIATE / RED</a:t>
            </a:r>
          </a:p>
          <a:p>
            <a:pPr algn="ctr" defTabSz="914400" eaLnBrk="1" hangingPunct="1">
              <a:buClrTx/>
            </a:pPr>
            <a:endParaRPr lang="en-US" sz="1100" b="1" u="sng" dirty="0">
              <a:solidFill>
                <a:srgbClr val="CC0000"/>
              </a:solidFill>
            </a:endParaRPr>
          </a:p>
          <a:p>
            <a:pPr algn="ctr" defTabSz="914400" eaLnBrk="1" hangingPunct="1">
              <a:buClrTx/>
            </a:pPr>
            <a:r>
              <a:rPr lang="en-US" sz="2000" b="1" dirty="0">
                <a:solidFill>
                  <a:srgbClr val="0000FF"/>
                </a:solidFill>
              </a:rPr>
              <a:t>Pediatric – “P” pain causes inappropriate posturing or “U” unresponsive to noxious  stimuli = </a:t>
            </a:r>
            <a:r>
              <a:rPr lang="en-US" sz="2000" b="1" u="sng" dirty="0">
                <a:solidFill>
                  <a:srgbClr val="CC0000"/>
                </a:solidFill>
              </a:rPr>
              <a:t>IMMEDIATE/ RED</a:t>
            </a:r>
          </a:p>
        </p:txBody>
      </p:sp>
      <p:sp>
        <p:nvSpPr>
          <p:cNvPr id="1095682" name="Rectangle 2"/>
          <p:cNvSpPr>
            <a:spLocks/>
          </p:cNvSpPr>
          <p:nvPr/>
        </p:nvSpPr>
        <p:spPr bwMode="auto">
          <a:xfrm>
            <a:off x="0" y="381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a:solidFill>
                  <a:srgbClr val="CC0000"/>
                </a:solidFill>
              </a:rPr>
              <a:t>START</a:t>
            </a:r>
            <a:r>
              <a:rPr lang="en-US" sz="4800" b="1" i="1" dirty="0"/>
              <a:t>-</a:t>
            </a:r>
            <a:r>
              <a:rPr lang="en-US" sz="4800" b="1" i="1" dirty="0">
                <a:solidFill>
                  <a:srgbClr val="0000FF"/>
                </a:solidFill>
              </a:rPr>
              <a:t>RP</a:t>
            </a:r>
            <a:r>
              <a:rPr lang="en-US" sz="6000" b="1" dirty="0">
                <a:solidFill>
                  <a:srgbClr val="CC0000"/>
                </a:solidFill>
              </a:rPr>
              <a:t>M</a:t>
            </a:r>
          </a:p>
        </p:txBody>
      </p:sp>
      <p:pic>
        <p:nvPicPr>
          <p:cNvPr id="5122" name="Picture 2" descr="C:\Users\dstamey\Desktop\StartAdultTriageAlgorithm.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0222" y="990600"/>
            <a:ext cx="4174022" cy="53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69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00805">
                                            <p:txEl>
                                              <p:pRg st="2" end="2"/>
                                            </p:txEl>
                                          </p:spTgt>
                                        </p:tgtEl>
                                        <p:attrNameLst>
                                          <p:attrName>style.visibility</p:attrName>
                                        </p:attrNameLst>
                                      </p:cBhvr>
                                      <p:to>
                                        <p:strVal val="visible"/>
                                      </p:to>
                                    </p:set>
                                    <p:animEffect transition="in" filter="fade">
                                      <p:cBhvr>
                                        <p:cTn id="11" dur="500"/>
                                        <p:tgtEl>
                                          <p:spTgt spid="110080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0805">
                                            <p:txEl>
                                              <p:pRg st="4" end="4"/>
                                            </p:txEl>
                                          </p:spTgt>
                                        </p:tgtEl>
                                        <p:attrNameLst>
                                          <p:attrName>style.visibility</p:attrName>
                                        </p:attrNameLst>
                                      </p:cBhvr>
                                      <p:to>
                                        <p:strVal val="visible"/>
                                      </p:to>
                                    </p:set>
                                    <p:animEffect transition="in" filter="fade">
                                      <p:cBhvr>
                                        <p:cTn id="15" dur="1000"/>
                                        <p:tgtEl>
                                          <p:spTgt spid="1100805">
                                            <p:txEl>
                                              <p:pRg st="4" end="4"/>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00805">
                                            <p:txEl>
                                              <p:pRg st="5" end="5"/>
                                            </p:txEl>
                                          </p:spTgt>
                                        </p:tgtEl>
                                        <p:attrNameLst>
                                          <p:attrName>style.visibility</p:attrName>
                                        </p:attrNameLst>
                                      </p:cBhvr>
                                      <p:to>
                                        <p:strVal val="visible"/>
                                      </p:to>
                                    </p:set>
                                    <p:animEffect transition="in" filter="fade">
                                      <p:cBhvr>
                                        <p:cTn id="19" dur="1000"/>
                                        <p:tgtEl>
                                          <p:spTgt spid="110080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100806">
                                            <p:txEl>
                                              <p:pRg st="0" end="0"/>
                                            </p:txEl>
                                          </p:spTgt>
                                        </p:tgtEl>
                                        <p:attrNameLst>
                                          <p:attrName>style.visibility</p:attrName>
                                        </p:attrNameLst>
                                      </p:cBhvr>
                                      <p:to>
                                        <p:strVal val="visible"/>
                                      </p:to>
                                    </p:set>
                                    <p:animEffect transition="in" filter="randombar(horizontal)">
                                      <p:cBhvr>
                                        <p:cTn id="24" dur="500"/>
                                        <p:tgtEl>
                                          <p:spTgt spid="1100806">
                                            <p:txEl>
                                              <p:pRg st="0" end="0"/>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100806">
                                            <p:txEl>
                                              <p:pRg st="2" end="2"/>
                                            </p:txEl>
                                          </p:spTgt>
                                        </p:tgtEl>
                                        <p:attrNameLst>
                                          <p:attrName>style.visibility</p:attrName>
                                        </p:attrNameLst>
                                      </p:cBhvr>
                                      <p:to>
                                        <p:strVal val="visible"/>
                                      </p:to>
                                    </p:set>
                                    <p:animEffect transition="in" filter="fade">
                                      <p:cBhvr>
                                        <p:cTn id="28" dur="1000"/>
                                        <p:tgtEl>
                                          <p:spTgt spid="1100806">
                                            <p:txEl>
                                              <p:pRg st="2" end="2"/>
                                            </p:txEl>
                                          </p:spTgt>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00806">
                                            <p:txEl>
                                              <p:pRg st="4" end="4"/>
                                            </p:txEl>
                                          </p:spTgt>
                                        </p:tgtEl>
                                        <p:attrNameLst>
                                          <p:attrName>style.visibility</p:attrName>
                                        </p:attrNameLst>
                                      </p:cBhvr>
                                      <p:to>
                                        <p:strVal val="visible"/>
                                      </p:to>
                                    </p:set>
                                    <p:animEffect transition="in" filter="fade">
                                      <p:cBhvr>
                                        <p:cTn id="32" dur="1000"/>
                                        <p:tgtEl>
                                          <p:spTgt spid="11008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p:cNvSpPr>
          <p:nvPr>
            <p:ph idx="1"/>
          </p:nvPr>
        </p:nvSpPr>
        <p:spPr>
          <a:xfrm>
            <a:off x="228600" y="1447800"/>
            <a:ext cx="8763000" cy="4800600"/>
          </a:xfrm>
        </p:spPr>
        <p:txBody>
          <a:bodyPr>
            <a:normAutofit fontScale="92500"/>
          </a:bodyPr>
          <a:lstStyle/>
          <a:p>
            <a:pPr algn="ctr" eaLnBrk="1" hangingPunct="1">
              <a:buFont typeface="Arial" pitchFamily="34" charset="0"/>
              <a:buNone/>
            </a:pPr>
            <a:r>
              <a:rPr lang="en-US" sz="3000" b="1" dirty="0"/>
              <a:t>If the patient is </a:t>
            </a:r>
            <a:r>
              <a:rPr lang="en-US" sz="3000" b="1" u="sng" dirty="0">
                <a:solidFill>
                  <a:srgbClr val="CC0000"/>
                </a:solidFill>
              </a:rPr>
              <a:t>IMMEDIATE/RED </a:t>
            </a:r>
            <a:r>
              <a:rPr lang="en-US" sz="3000" b="1" dirty="0"/>
              <a:t>upon initial assessment…then, before moving the patient to the treatment area, attempt  only life-saving interventions:</a:t>
            </a:r>
          </a:p>
          <a:p>
            <a:pPr algn="ctr">
              <a:buNone/>
            </a:pPr>
            <a:endParaRPr lang="en-US" sz="2000" b="1" dirty="0"/>
          </a:p>
          <a:p>
            <a:pPr algn="ctr">
              <a:buNone/>
            </a:pPr>
            <a:r>
              <a:rPr lang="en-US" sz="3000" b="1" dirty="0"/>
              <a:t>Airway, Tourniquet, Antidote</a:t>
            </a:r>
          </a:p>
          <a:p>
            <a:pPr algn="ctr" eaLnBrk="1" hangingPunct="1">
              <a:buFont typeface="Arial" pitchFamily="34" charset="0"/>
              <a:buNone/>
            </a:pPr>
            <a:endParaRPr lang="en-US" sz="3000" b="1" i="1" dirty="0"/>
          </a:p>
          <a:p>
            <a:pPr algn="ctr" eaLnBrk="1" hangingPunct="1">
              <a:buFont typeface="Arial" pitchFamily="34" charset="0"/>
              <a:buNone/>
            </a:pPr>
            <a:r>
              <a:rPr lang="en-US" sz="3000" b="1" i="1" u="sng" dirty="0"/>
              <a:t>DO NOT ATTEMPT ANY OTHER </a:t>
            </a:r>
          </a:p>
          <a:p>
            <a:pPr algn="ctr" eaLnBrk="1" hangingPunct="1">
              <a:buFont typeface="Arial" pitchFamily="34" charset="0"/>
              <a:buNone/>
            </a:pPr>
            <a:r>
              <a:rPr lang="en-US" sz="3000" b="1" i="1" u="sng" dirty="0"/>
              <a:t>TREATMENT AT THIS TIME</a:t>
            </a:r>
          </a:p>
          <a:p>
            <a:pPr eaLnBrk="1" hangingPunct="1"/>
            <a:endParaRPr lang="en-US" sz="3000" dirty="0">
              <a:solidFill>
                <a:srgbClr val="0000FF"/>
              </a:solidFill>
            </a:endParaRPr>
          </a:p>
        </p:txBody>
      </p:sp>
      <p:sp>
        <p:nvSpPr>
          <p:cNvPr id="1095682" name="Rectangle 2"/>
          <p:cNvSpPr>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spcBef>
                <a:spcPct val="0"/>
              </a:spcBef>
              <a:buClrTx/>
              <a:buFontTx/>
              <a:buNone/>
            </a:pPr>
            <a:r>
              <a:rPr lang="en-US" sz="4800" b="1" i="1" dirty="0">
                <a:solidFill>
                  <a:srgbClr val="CC0000"/>
                </a:solidFill>
              </a:rPr>
              <a:t>START</a:t>
            </a:r>
            <a:r>
              <a:rPr lang="en-US" sz="4800" b="1" i="1" dirty="0"/>
              <a:t> Triage</a:t>
            </a:r>
            <a:endParaRPr lang="en-US" sz="4800" b="1" i="1" dirty="0">
              <a:solidFill>
                <a:srgbClr val="0000FF"/>
              </a:solidFill>
            </a:endParaRPr>
          </a:p>
        </p:txBody>
      </p:sp>
    </p:spTree>
    <p:extLst>
      <p:ext uri="{BB962C8B-B14F-4D97-AF65-F5344CB8AC3E}">
        <p14:creationId xmlns:p14="http://schemas.microsoft.com/office/powerpoint/2010/main" val="141713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01827">
                                            <p:txEl>
                                              <p:pRg st="4" end="4"/>
                                            </p:txEl>
                                          </p:spTgt>
                                        </p:tgtEl>
                                        <p:attrNameLst>
                                          <p:attrName>style.visibility</p:attrName>
                                        </p:attrNameLst>
                                      </p:cBhvr>
                                      <p:to>
                                        <p:strVal val="visible"/>
                                      </p:to>
                                    </p:set>
                                    <p:animEffect transition="in" filter="circle(in)">
                                      <p:cBhvr>
                                        <p:cTn id="7" dur="500"/>
                                        <p:tgtEl>
                                          <p:spTgt spid="11018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1827">
                                            <p:txEl>
                                              <p:pRg st="5" end="5"/>
                                            </p:txEl>
                                          </p:spTgt>
                                        </p:tgtEl>
                                        <p:attrNameLst>
                                          <p:attrName>style.visibility</p:attrName>
                                        </p:attrNameLst>
                                      </p:cBhvr>
                                      <p:to>
                                        <p:strVal val="visible"/>
                                      </p:to>
                                    </p:set>
                                    <p:animEffect transition="in" filter="circle(in)">
                                      <p:cBhvr>
                                        <p:cTn id="12" dur="500"/>
                                        <p:tgtEl>
                                          <p:spTgt spid="1101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43" name="AutoShape 7"/>
          <p:cNvSpPr>
            <a:spLocks noChangeAspect="1" noChangeArrowheads="1" noTextEdit="1"/>
          </p:cNvSpPr>
          <p:nvPr/>
        </p:nvSpPr>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45" name="Freeform 9"/>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46" name="Freeform 10"/>
          <p:cNvSpPr>
            <a:spLocks/>
          </p:cNvSpPr>
          <p:nvPr/>
        </p:nvSpPr>
        <p:spPr bwMode="auto">
          <a:xfrm>
            <a:off x="790575" y="755650"/>
            <a:ext cx="1266825" cy="503238"/>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47" name="Rectangle 11"/>
          <p:cNvSpPr>
            <a:spLocks noChangeArrowheads="1"/>
          </p:cNvSpPr>
          <p:nvPr/>
        </p:nvSpPr>
        <p:spPr bwMode="auto">
          <a:xfrm>
            <a:off x="1076325" y="823913"/>
            <a:ext cx="744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CAN YOU </a:t>
            </a:r>
            <a:endParaRPr lang="en-US" sz="1200">
              <a:latin typeface="Arial" pitchFamily="34" charset="0"/>
            </a:endParaRPr>
          </a:p>
        </p:txBody>
      </p:sp>
      <p:sp>
        <p:nvSpPr>
          <p:cNvPr id="1499148" name="Rectangle 12"/>
          <p:cNvSpPr>
            <a:spLocks noChangeArrowheads="1"/>
          </p:cNvSpPr>
          <p:nvPr/>
        </p:nvSpPr>
        <p:spPr bwMode="auto">
          <a:xfrm>
            <a:off x="1173163" y="1006475"/>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WALK</a:t>
            </a:r>
            <a:endParaRPr lang="en-US" sz="1200" dirty="0">
              <a:latin typeface="Arial" pitchFamily="34" charset="0"/>
            </a:endParaRPr>
          </a:p>
        </p:txBody>
      </p:sp>
      <p:sp>
        <p:nvSpPr>
          <p:cNvPr id="1499149" name="Rectangle 13"/>
          <p:cNvSpPr>
            <a:spLocks noChangeArrowheads="1"/>
          </p:cNvSpPr>
          <p:nvPr/>
        </p:nvSpPr>
        <p:spPr bwMode="auto">
          <a:xfrm>
            <a:off x="1651000" y="1006475"/>
            <a:ext cx="93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0" name="Freeform 14"/>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1" name="Freeform 15"/>
          <p:cNvSpPr>
            <a:spLocks/>
          </p:cNvSpPr>
          <p:nvPr/>
        </p:nvSpPr>
        <p:spPr bwMode="auto">
          <a:xfrm>
            <a:off x="828675" y="1533525"/>
            <a:ext cx="1265238" cy="503238"/>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2" name="Rectangle 16"/>
          <p:cNvSpPr>
            <a:spLocks noChangeArrowheads="1"/>
          </p:cNvSpPr>
          <p:nvPr/>
        </p:nvSpPr>
        <p:spPr bwMode="auto">
          <a:xfrm>
            <a:off x="1055688" y="166370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Breathing</a:t>
            </a:r>
            <a:endParaRPr lang="en-US" sz="1200" b="1" dirty="0">
              <a:latin typeface="Arial" pitchFamily="34" charset="0"/>
            </a:endParaRPr>
          </a:p>
        </p:txBody>
      </p:sp>
      <p:sp>
        <p:nvSpPr>
          <p:cNvPr id="1499153" name="Rectangle 17"/>
          <p:cNvSpPr>
            <a:spLocks noChangeArrowheads="1"/>
          </p:cNvSpPr>
          <p:nvPr/>
        </p:nvSpPr>
        <p:spPr bwMode="auto">
          <a:xfrm>
            <a:off x="1827213" y="1677988"/>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154" name="Freeform 18"/>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155" name="Freeform 19"/>
          <p:cNvSpPr>
            <a:spLocks/>
          </p:cNvSpPr>
          <p:nvPr/>
        </p:nvSpPr>
        <p:spPr bwMode="auto">
          <a:xfrm>
            <a:off x="790575" y="3640138"/>
            <a:ext cx="1266825" cy="503237"/>
          </a:xfrm>
          <a:custGeom>
            <a:avLst/>
            <a:gdLst>
              <a:gd name="T0" fmla="*/ 375 w 500"/>
              <a:gd name="T1" fmla="*/ 0 h 317"/>
              <a:gd name="T2" fmla="*/ 125 w 500"/>
              <a:gd name="T3" fmla="*/ 0 h 317"/>
              <a:gd name="T4" fmla="*/ 0 w 500"/>
              <a:gd name="T5" fmla="*/ 158 h 317"/>
              <a:gd name="T6" fmla="*/ 125 w 500"/>
              <a:gd name="T7" fmla="*/ 317 h 317"/>
              <a:gd name="T8" fmla="*/ 375 w 500"/>
              <a:gd name="T9" fmla="*/ 317 h 317"/>
              <a:gd name="T10" fmla="*/ 500 w 500"/>
              <a:gd name="T11" fmla="*/ 158 h 317"/>
              <a:gd name="T12" fmla="*/ 375 w 50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500" h="317">
                <a:moveTo>
                  <a:pt x="375" y="0"/>
                </a:moveTo>
                <a:lnTo>
                  <a:pt x="125" y="0"/>
                </a:lnTo>
                <a:lnTo>
                  <a:pt x="0" y="158"/>
                </a:lnTo>
                <a:lnTo>
                  <a:pt x="125" y="317"/>
                </a:lnTo>
                <a:lnTo>
                  <a:pt x="375" y="317"/>
                </a:lnTo>
                <a:lnTo>
                  <a:pt x="500" y="158"/>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56" name="Rectangle 20"/>
          <p:cNvSpPr>
            <a:spLocks noChangeArrowheads="1"/>
          </p:cNvSpPr>
          <p:nvPr/>
        </p:nvSpPr>
        <p:spPr bwMode="auto">
          <a:xfrm>
            <a:off x="1030288" y="3714750"/>
            <a:ext cx="844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Respiratory</a:t>
            </a:r>
            <a:endParaRPr lang="en-US" sz="1200" b="1">
              <a:latin typeface="Arial" pitchFamily="34" charset="0"/>
            </a:endParaRPr>
          </a:p>
        </p:txBody>
      </p:sp>
      <p:sp>
        <p:nvSpPr>
          <p:cNvPr id="1499157" name="Rectangle 21"/>
          <p:cNvSpPr>
            <a:spLocks noChangeArrowheads="1"/>
          </p:cNvSpPr>
          <p:nvPr/>
        </p:nvSpPr>
        <p:spPr bwMode="auto">
          <a:xfrm>
            <a:off x="1243013" y="3890963"/>
            <a:ext cx="328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Rate</a:t>
            </a:r>
            <a:endParaRPr lang="en-US" sz="1200" b="1">
              <a:latin typeface="Arial" pitchFamily="34" charset="0"/>
            </a:endParaRPr>
          </a:p>
        </p:txBody>
      </p:sp>
      <p:sp>
        <p:nvSpPr>
          <p:cNvPr id="1499158" name="Rectangle 22"/>
          <p:cNvSpPr>
            <a:spLocks noChangeArrowheads="1"/>
          </p:cNvSpPr>
          <p:nvPr/>
        </p:nvSpPr>
        <p:spPr bwMode="auto">
          <a:xfrm>
            <a:off x="1581150" y="3890963"/>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159" name="Rectangle 23"/>
          <p:cNvSpPr>
            <a:spLocks noChangeArrowheads="1"/>
          </p:cNvSpPr>
          <p:nvPr/>
        </p:nvSpPr>
        <p:spPr bwMode="auto">
          <a:xfrm>
            <a:off x="1827213" y="2746375"/>
            <a:ext cx="1681162" cy="274638"/>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60" name="Rectangle 24"/>
          <p:cNvSpPr>
            <a:spLocks noChangeArrowheads="1"/>
          </p:cNvSpPr>
          <p:nvPr/>
        </p:nvSpPr>
        <p:spPr bwMode="auto">
          <a:xfrm>
            <a:off x="1827213" y="2746375"/>
            <a:ext cx="1681162" cy="27463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2" name="Rectangle 26"/>
          <p:cNvSpPr>
            <a:spLocks noChangeArrowheads="1"/>
          </p:cNvSpPr>
          <p:nvPr/>
        </p:nvSpPr>
        <p:spPr bwMode="auto">
          <a:xfrm>
            <a:off x="1909762" y="2791361"/>
            <a:ext cx="1516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spcBef>
                <a:spcPct val="0"/>
              </a:spcBef>
              <a:buClrTx/>
              <a:buFontTx/>
              <a:buNone/>
            </a:pPr>
            <a:r>
              <a:rPr lang="en-US" sz="1200" b="1" dirty="0">
                <a:solidFill>
                  <a:srgbClr val="0000FF"/>
                </a:solidFill>
                <a:latin typeface="Arial" pitchFamily="34" charset="0"/>
              </a:rPr>
              <a:t>5 Rescue Breaths</a:t>
            </a:r>
            <a:endParaRPr lang="en-US" sz="1200" dirty="0">
              <a:latin typeface="Arial" pitchFamily="34" charset="0"/>
            </a:endParaRPr>
          </a:p>
        </p:txBody>
      </p:sp>
      <p:sp>
        <p:nvSpPr>
          <p:cNvPr id="1499164" name="Rectangle 28"/>
          <p:cNvSpPr>
            <a:spLocks noChangeArrowheads="1"/>
          </p:cNvSpPr>
          <p:nvPr/>
        </p:nvSpPr>
        <p:spPr bwMode="auto">
          <a:xfrm>
            <a:off x="5518150" y="1568450"/>
            <a:ext cx="1169988"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5" name="Rectangle 29"/>
          <p:cNvSpPr>
            <a:spLocks noChangeArrowheads="1"/>
          </p:cNvSpPr>
          <p:nvPr/>
        </p:nvSpPr>
        <p:spPr bwMode="auto">
          <a:xfrm>
            <a:off x="5518150" y="1568450"/>
            <a:ext cx="1169988"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67" name="Rectangle 31"/>
          <p:cNvSpPr>
            <a:spLocks noChangeArrowheads="1"/>
          </p:cNvSpPr>
          <p:nvPr/>
        </p:nvSpPr>
        <p:spPr bwMode="auto">
          <a:xfrm>
            <a:off x="2540000" y="3284538"/>
            <a:ext cx="1168400"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68" name="Rectangle 32"/>
          <p:cNvSpPr>
            <a:spLocks noChangeArrowheads="1"/>
          </p:cNvSpPr>
          <p:nvPr/>
        </p:nvSpPr>
        <p:spPr bwMode="auto">
          <a:xfrm>
            <a:off x="2540000" y="3284538"/>
            <a:ext cx="1168400"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0" name="Rectangle 34"/>
          <p:cNvSpPr>
            <a:spLocks noChangeArrowheads="1"/>
          </p:cNvSpPr>
          <p:nvPr/>
        </p:nvSpPr>
        <p:spPr bwMode="auto">
          <a:xfrm>
            <a:off x="4567238" y="3743325"/>
            <a:ext cx="1171575" cy="2968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171" name="Rectangle 35"/>
          <p:cNvSpPr>
            <a:spLocks noChangeArrowheads="1"/>
          </p:cNvSpPr>
          <p:nvPr/>
        </p:nvSpPr>
        <p:spPr bwMode="auto">
          <a:xfrm>
            <a:off x="4567238" y="3743325"/>
            <a:ext cx="1171575" cy="29686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73" name="Rectangle 37"/>
          <p:cNvSpPr>
            <a:spLocks noChangeArrowheads="1"/>
          </p:cNvSpPr>
          <p:nvPr/>
        </p:nvSpPr>
        <p:spPr bwMode="auto">
          <a:xfrm>
            <a:off x="4826000" y="2735263"/>
            <a:ext cx="1171575" cy="485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dirty="0">
                <a:solidFill>
                  <a:schemeClr val="bg1"/>
                </a:solidFill>
                <a:latin typeface="Arial" pitchFamily="34" charset="0"/>
              </a:rPr>
              <a:t>Expected /</a:t>
            </a:r>
          </a:p>
          <a:p>
            <a:pPr marL="342900" indent="-228600" defTabSz="914400">
              <a:buFontTx/>
              <a:buNone/>
            </a:pPr>
            <a:r>
              <a:rPr lang="en-US" sz="1200" b="1" dirty="0">
                <a:solidFill>
                  <a:schemeClr val="bg1"/>
                </a:solidFill>
                <a:latin typeface="Arial" pitchFamily="34" charset="0"/>
              </a:rPr>
              <a:t>Deceased</a:t>
            </a:r>
          </a:p>
        </p:txBody>
      </p:sp>
      <p:sp>
        <p:nvSpPr>
          <p:cNvPr id="1499178" name="Rectangle 42"/>
          <p:cNvSpPr>
            <a:spLocks noChangeArrowheads="1"/>
          </p:cNvSpPr>
          <p:nvPr/>
        </p:nvSpPr>
        <p:spPr bwMode="auto">
          <a:xfrm>
            <a:off x="6469063" y="5815013"/>
            <a:ext cx="1169987" cy="296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79" name="Rectangle 43"/>
          <p:cNvSpPr>
            <a:spLocks noChangeArrowheads="1"/>
          </p:cNvSpPr>
          <p:nvPr/>
        </p:nvSpPr>
        <p:spPr bwMode="auto">
          <a:xfrm>
            <a:off x="6469063" y="5815013"/>
            <a:ext cx="1169987"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0" name="Rectangle 44"/>
          <p:cNvSpPr>
            <a:spLocks noChangeArrowheads="1"/>
          </p:cNvSpPr>
          <p:nvPr/>
        </p:nvSpPr>
        <p:spPr bwMode="auto">
          <a:xfrm>
            <a:off x="6743700" y="5870575"/>
            <a:ext cx="727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DELAYED</a:t>
            </a:r>
            <a:endParaRPr lang="en-US" sz="1200" b="1" dirty="0">
              <a:latin typeface="Arial" pitchFamily="34" charset="0"/>
            </a:endParaRPr>
          </a:p>
        </p:txBody>
      </p:sp>
      <p:sp>
        <p:nvSpPr>
          <p:cNvPr id="1499181" name="Rectangle 45"/>
          <p:cNvSpPr>
            <a:spLocks noChangeArrowheads="1"/>
          </p:cNvSpPr>
          <p:nvPr/>
        </p:nvSpPr>
        <p:spPr bwMode="auto">
          <a:xfrm>
            <a:off x="2830513" y="858838"/>
            <a:ext cx="1171575" cy="2968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182" name="Rectangle 46"/>
          <p:cNvSpPr>
            <a:spLocks noChangeArrowheads="1"/>
          </p:cNvSpPr>
          <p:nvPr/>
        </p:nvSpPr>
        <p:spPr bwMode="auto">
          <a:xfrm>
            <a:off x="2830513" y="858838"/>
            <a:ext cx="1171575" cy="29686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3" name="Rectangle 47"/>
          <p:cNvSpPr>
            <a:spLocks noChangeArrowheads="1"/>
          </p:cNvSpPr>
          <p:nvPr/>
        </p:nvSpPr>
        <p:spPr bwMode="auto">
          <a:xfrm>
            <a:off x="3182938" y="90805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chemeClr val="bg1"/>
                </a:solidFill>
                <a:latin typeface="Arial" pitchFamily="34" charset="0"/>
              </a:rPr>
              <a:t>MINOR</a:t>
            </a:r>
          </a:p>
        </p:txBody>
      </p:sp>
      <p:sp>
        <p:nvSpPr>
          <p:cNvPr id="1499184" name="Freeform 48"/>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solidFill>
            <a:srgbClr val="66CCFF"/>
          </a:solidFill>
          <a:ln w="0">
            <a:solidFill>
              <a:srgbClr val="000000"/>
            </a:solidFill>
            <a:prstDash val="solid"/>
            <a:round/>
            <a:headEnd/>
            <a:tailEnd/>
          </a:ln>
        </p:spPr>
        <p:txBody>
          <a:bodyPr/>
          <a:lstStyle/>
          <a:p>
            <a:endParaRPr lang="en-US"/>
          </a:p>
        </p:txBody>
      </p:sp>
      <p:sp>
        <p:nvSpPr>
          <p:cNvPr id="1499185" name="Freeform 49"/>
          <p:cNvSpPr>
            <a:spLocks/>
          </p:cNvSpPr>
          <p:nvPr/>
        </p:nvSpPr>
        <p:spPr bwMode="auto">
          <a:xfrm>
            <a:off x="4584700" y="812800"/>
            <a:ext cx="2030413" cy="388938"/>
          </a:xfrm>
          <a:custGeom>
            <a:avLst/>
            <a:gdLst>
              <a:gd name="T0" fmla="*/ 2568 w 2664"/>
              <a:gd name="T1" fmla="*/ 816 h 816"/>
              <a:gd name="T2" fmla="*/ 2664 w 2664"/>
              <a:gd name="T3" fmla="*/ 720 h 816"/>
              <a:gd name="T4" fmla="*/ 2664 w 2664"/>
              <a:gd name="T5" fmla="*/ 720 h 816"/>
              <a:gd name="T6" fmla="*/ 2664 w 2664"/>
              <a:gd name="T7" fmla="*/ 96 h 816"/>
              <a:gd name="T8" fmla="*/ 2568 w 2664"/>
              <a:gd name="T9" fmla="*/ 0 h 816"/>
              <a:gd name="T10" fmla="*/ 2568 w 2664"/>
              <a:gd name="T11" fmla="*/ 0 h 816"/>
              <a:gd name="T12" fmla="*/ 96 w 2664"/>
              <a:gd name="T13" fmla="*/ 0 h 816"/>
              <a:gd name="T14" fmla="*/ 0 w 2664"/>
              <a:gd name="T15" fmla="*/ 96 h 816"/>
              <a:gd name="T16" fmla="*/ 0 w 2664"/>
              <a:gd name="T17" fmla="*/ 96 h 816"/>
              <a:gd name="T18" fmla="*/ 0 w 2664"/>
              <a:gd name="T19" fmla="*/ 720 h 816"/>
              <a:gd name="T20" fmla="*/ 96 w 2664"/>
              <a:gd name="T21" fmla="*/ 816 h 816"/>
              <a:gd name="T22" fmla="*/ 96 w 2664"/>
              <a:gd name="T23" fmla="*/ 816 h 816"/>
              <a:gd name="T24" fmla="*/ 2568 w 2664"/>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816">
                <a:moveTo>
                  <a:pt x="2568" y="816"/>
                </a:moveTo>
                <a:cubicBezTo>
                  <a:pt x="2621" y="816"/>
                  <a:pt x="2664" y="773"/>
                  <a:pt x="2664" y="720"/>
                </a:cubicBezTo>
                <a:lnTo>
                  <a:pt x="2664" y="720"/>
                </a:lnTo>
                <a:lnTo>
                  <a:pt x="2664" y="96"/>
                </a:lnTo>
                <a:cubicBezTo>
                  <a:pt x="2664" y="43"/>
                  <a:pt x="2621" y="0"/>
                  <a:pt x="2568" y="0"/>
                </a:cubicBezTo>
                <a:lnTo>
                  <a:pt x="2568" y="0"/>
                </a:lnTo>
                <a:lnTo>
                  <a:pt x="96" y="0"/>
                </a:lnTo>
                <a:cubicBezTo>
                  <a:pt x="43" y="0"/>
                  <a:pt x="0" y="43"/>
                  <a:pt x="0" y="96"/>
                </a:cubicBezTo>
                <a:lnTo>
                  <a:pt x="0" y="96"/>
                </a:lnTo>
                <a:lnTo>
                  <a:pt x="0" y="720"/>
                </a:lnTo>
                <a:cubicBezTo>
                  <a:pt x="0" y="773"/>
                  <a:pt x="43" y="816"/>
                  <a:pt x="96" y="816"/>
                </a:cubicBezTo>
                <a:lnTo>
                  <a:pt x="96" y="816"/>
                </a:lnTo>
                <a:lnTo>
                  <a:pt x="2568" y="816"/>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186" name="Rectangle 50"/>
          <p:cNvSpPr>
            <a:spLocks noChangeArrowheads="1"/>
          </p:cNvSpPr>
          <p:nvPr/>
        </p:nvSpPr>
        <p:spPr bwMode="auto">
          <a:xfrm>
            <a:off x="4762500" y="915988"/>
            <a:ext cx="1590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SECONDARY TRIAGE</a:t>
            </a:r>
            <a:endParaRPr lang="en-US" sz="1200" b="1" dirty="0">
              <a:latin typeface="Arial" pitchFamily="34" charset="0"/>
            </a:endParaRPr>
          </a:p>
        </p:txBody>
      </p:sp>
      <p:sp>
        <p:nvSpPr>
          <p:cNvPr id="1499187" name="Rectangle 51"/>
          <p:cNvSpPr>
            <a:spLocks noChangeArrowheads="1"/>
          </p:cNvSpPr>
          <p:nvPr/>
        </p:nvSpPr>
        <p:spPr bwMode="auto">
          <a:xfrm>
            <a:off x="6429375" y="946150"/>
            <a:ext cx="98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a:solidFill>
                  <a:srgbClr val="000000"/>
                </a:solidFill>
                <a:latin typeface="Arial" pitchFamily="34" charset="0"/>
              </a:rPr>
              <a:t>**</a:t>
            </a:r>
            <a:endParaRPr lang="en-US" sz="1000">
              <a:latin typeface="Arial" pitchFamily="34" charset="0"/>
            </a:endParaRPr>
          </a:p>
        </p:txBody>
      </p:sp>
      <p:sp>
        <p:nvSpPr>
          <p:cNvPr id="1499188" name="Rectangle 52"/>
          <p:cNvSpPr>
            <a:spLocks noChangeArrowheads="1"/>
          </p:cNvSpPr>
          <p:nvPr/>
        </p:nvSpPr>
        <p:spPr bwMode="auto">
          <a:xfrm>
            <a:off x="7007225" y="817563"/>
            <a:ext cx="1809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a:solidFill>
                  <a:srgbClr val="000000"/>
                </a:solidFill>
                <a:latin typeface="Arial" pitchFamily="34" charset="0"/>
              </a:rPr>
              <a:t>**</a:t>
            </a:r>
            <a:endParaRPr lang="en-US" sz="900">
              <a:latin typeface="Arial" pitchFamily="34" charset="0"/>
            </a:endParaRPr>
          </a:p>
        </p:txBody>
      </p:sp>
      <p:sp>
        <p:nvSpPr>
          <p:cNvPr id="1499189" name="Rectangle 53"/>
          <p:cNvSpPr>
            <a:spLocks noChangeArrowheads="1"/>
          </p:cNvSpPr>
          <p:nvPr/>
        </p:nvSpPr>
        <p:spPr bwMode="auto">
          <a:xfrm>
            <a:off x="7115175" y="809625"/>
            <a:ext cx="13366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Using the JS algorithm</a:t>
            </a:r>
            <a:endParaRPr lang="en-US" sz="900" dirty="0">
              <a:latin typeface="Arial" pitchFamily="34" charset="0"/>
            </a:endParaRPr>
          </a:p>
        </p:txBody>
      </p:sp>
      <p:sp>
        <p:nvSpPr>
          <p:cNvPr id="1499191" name="Rectangle 55"/>
          <p:cNvSpPr>
            <a:spLocks noChangeArrowheads="1"/>
          </p:cNvSpPr>
          <p:nvPr/>
        </p:nvSpPr>
        <p:spPr bwMode="auto">
          <a:xfrm>
            <a:off x="7231063" y="954088"/>
            <a:ext cx="1257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a:solidFill>
                  <a:srgbClr val="000000"/>
                </a:solidFill>
                <a:latin typeface="Arial" pitchFamily="34" charset="0"/>
              </a:rPr>
              <a:t>evaluate all children first </a:t>
            </a:r>
            <a:endParaRPr lang="en-US" sz="900">
              <a:latin typeface="Arial" pitchFamily="34" charset="0"/>
            </a:endParaRPr>
          </a:p>
        </p:txBody>
      </p:sp>
      <p:sp>
        <p:nvSpPr>
          <p:cNvPr id="1499192" name="Rectangle 56"/>
          <p:cNvSpPr>
            <a:spLocks noChangeArrowheads="1"/>
          </p:cNvSpPr>
          <p:nvPr/>
        </p:nvSpPr>
        <p:spPr bwMode="auto">
          <a:xfrm>
            <a:off x="7231063" y="1098550"/>
            <a:ext cx="1200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who did not walk under </a:t>
            </a:r>
            <a:endParaRPr lang="en-US" sz="900" dirty="0">
              <a:latin typeface="Arial" pitchFamily="34" charset="0"/>
            </a:endParaRPr>
          </a:p>
        </p:txBody>
      </p:sp>
      <p:sp>
        <p:nvSpPr>
          <p:cNvPr id="1499193" name="Rectangle 57"/>
          <p:cNvSpPr>
            <a:spLocks noChangeArrowheads="1"/>
          </p:cNvSpPr>
          <p:nvPr/>
        </p:nvSpPr>
        <p:spPr bwMode="auto">
          <a:xfrm>
            <a:off x="7188200" y="1258888"/>
            <a:ext cx="9477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900" dirty="0">
                <a:solidFill>
                  <a:srgbClr val="000000"/>
                </a:solidFill>
                <a:latin typeface="Arial" pitchFamily="34" charset="0"/>
              </a:rPr>
              <a:t>their own power.</a:t>
            </a:r>
            <a:endParaRPr lang="en-US" sz="900" dirty="0">
              <a:latin typeface="Arial" pitchFamily="34" charset="0"/>
            </a:endParaRPr>
          </a:p>
        </p:txBody>
      </p:sp>
      <p:sp>
        <p:nvSpPr>
          <p:cNvPr id="1499195" name="Rectangle 59"/>
          <p:cNvSpPr>
            <a:spLocks noChangeArrowheads="1"/>
          </p:cNvSpPr>
          <p:nvPr/>
        </p:nvSpPr>
        <p:spPr bwMode="auto">
          <a:xfrm>
            <a:off x="7231063" y="1411288"/>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Evaluate infants first in </a:t>
            </a:r>
            <a:endParaRPr lang="en-US" sz="900" dirty="0">
              <a:latin typeface="Arial" pitchFamily="34" charset="0"/>
            </a:endParaRPr>
          </a:p>
        </p:txBody>
      </p:sp>
      <p:sp>
        <p:nvSpPr>
          <p:cNvPr id="1499196" name="Rectangle 60"/>
          <p:cNvSpPr>
            <a:spLocks noChangeArrowheads="1"/>
          </p:cNvSpPr>
          <p:nvPr/>
        </p:nvSpPr>
        <p:spPr bwMode="auto">
          <a:xfrm>
            <a:off x="7231063" y="1568450"/>
            <a:ext cx="1181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secondary triage using </a:t>
            </a:r>
            <a:endParaRPr lang="en-US" sz="900" dirty="0">
              <a:latin typeface="Arial" pitchFamily="34" charset="0"/>
            </a:endParaRPr>
          </a:p>
        </p:txBody>
      </p:sp>
      <p:sp>
        <p:nvSpPr>
          <p:cNvPr id="1499197" name="Rectangle 61"/>
          <p:cNvSpPr>
            <a:spLocks noChangeArrowheads="1"/>
          </p:cNvSpPr>
          <p:nvPr/>
        </p:nvSpPr>
        <p:spPr bwMode="auto">
          <a:xfrm>
            <a:off x="7231063" y="1724025"/>
            <a:ext cx="952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900" dirty="0">
                <a:solidFill>
                  <a:srgbClr val="000000"/>
                </a:solidFill>
                <a:latin typeface="Arial" pitchFamily="34" charset="0"/>
              </a:rPr>
              <a:t>entire JS algorithm</a:t>
            </a:r>
            <a:endParaRPr lang="en-US" sz="900" dirty="0">
              <a:latin typeface="Arial" pitchFamily="34" charset="0"/>
            </a:endParaRPr>
          </a:p>
        </p:txBody>
      </p:sp>
      <p:sp>
        <p:nvSpPr>
          <p:cNvPr id="1499198" name="Rectangle 62"/>
          <p:cNvSpPr>
            <a:spLocks noChangeArrowheads="1"/>
          </p:cNvSpPr>
          <p:nvPr/>
        </p:nvSpPr>
        <p:spPr bwMode="auto">
          <a:xfrm>
            <a:off x="8191500" y="1731963"/>
            <a:ext cx="10318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700">
                <a:solidFill>
                  <a:srgbClr val="000000"/>
                </a:solidFill>
                <a:latin typeface="Arial" pitchFamily="34" charset="0"/>
              </a:rPr>
              <a:t>!</a:t>
            </a:r>
            <a:endParaRPr lang="en-US" sz="1800">
              <a:latin typeface="Arial" pitchFamily="34" charset="0"/>
            </a:endParaRPr>
          </a:p>
        </p:txBody>
      </p:sp>
      <p:sp>
        <p:nvSpPr>
          <p:cNvPr id="1499199" name="Rectangle 63"/>
          <p:cNvSpPr>
            <a:spLocks noChangeArrowheads="1"/>
          </p:cNvSpPr>
          <p:nvPr/>
        </p:nvSpPr>
        <p:spPr bwMode="auto">
          <a:xfrm>
            <a:off x="4465638" y="1509713"/>
            <a:ext cx="904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BREATHING</a:t>
            </a:r>
            <a:endParaRPr lang="en-US" sz="1200">
              <a:latin typeface="Arial" pitchFamily="34" charset="0"/>
            </a:endParaRPr>
          </a:p>
        </p:txBody>
      </p:sp>
      <p:sp>
        <p:nvSpPr>
          <p:cNvPr id="1499200" name="Rectangle 64"/>
          <p:cNvSpPr>
            <a:spLocks noChangeArrowheads="1"/>
          </p:cNvSpPr>
          <p:nvPr/>
        </p:nvSpPr>
        <p:spPr bwMode="auto">
          <a:xfrm>
            <a:off x="2703513" y="1533525"/>
            <a:ext cx="1646237" cy="366713"/>
          </a:xfrm>
          <a:prstGeom prst="rect">
            <a:avLst/>
          </a:prstGeom>
          <a:solidFill>
            <a:srgbClr val="FBDA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01" name="Rectangle 65"/>
          <p:cNvSpPr>
            <a:spLocks noChangeArrowheads="1"/>
          </p:cNvSpPr>
          <p:nvPr/>
        </p:nvSpPr>
        <p:spPr bwMode="auto">
          <a:xfrm>
            <a:off x="2703513" y="1533525"/>
            <a:ext cx="1646237" cy="3667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02" name="Rectangle 66"/>
          <p:cNvSpPr>
            <a:spLocks noChangeArrowheads="1"/>
          </p:cNvSpPr>
          <p:nvPr/>
        </p:nvSpPr>
        <p:spPr bwMode="auto">
          <a:xfrm>
            <a:off x="2709863" y="1624013"/>
            <a:ext cx="16271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Position Upper Airway</a:t>
            </a:r>
            <a:endParaRPr lang="en-US" sz="1200">
              <a:latin typeface="Arial" pitchFamily="34" charset="0"/>
            </a:endParaRPr>
          </a:p>
        </p:txBody>
      </p:sp>
      <p:sp>
        <p:nvSpPr>
          <p:cNvPr id="1499203" name="Rectangle 67"/>
          <p:cNvSpPr>
            <a:spLocks noChangeArrowheads="1"/>
          </p:cNvSpPr>
          <p:nvPr/>
        </p:nvSpPr>
        <p:spPr bwMode="auto">
          <a:xfrm>
            <a:off x="3612726" y="1979613"/>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00"/>
                </a:solidFill>
                <a:latin typeface="Arial" pitchFamily="34" charset="0"/>
              </a:rPr>
              <a:t>APNEIC</a:t>
            </a:r>
            <a:endParaRPr lang="en-US" sz="1200" dirty="0">
              <a:latin typeface="Arial" pitchFamily="34" charset="0"/>
            </a:endParaRPr>
          </a:p>
        </p:txBody>
      </p:sp>
      <p:sp>
        <p:nvSpPr>
          <p:cNvPr id="1499204" name="Rectangle 68"/>
          <p:cNvSpPr>
            <a:spLocks noChangeArrowheads="1"/>
          </p:cNvSpPr>
          <p:nvPr/>
        </p:nvSpPr>
        <p:spPr bwMode="auto">
          <a:xfrm>
            <a:off x="2247900" y="1585913"/>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05" name="Rectangle 69"/>
          <p:cNvSpPr>
            <a:spLocks noChangeArrowheads="1"/>
          </p:cNvSpPr>
          <p:nvPr/>
        </p:nvSpPr>
        <p:spPr bwMode="auto">
          <a:xfrm>
            <a:off x="2243138" y="81280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b="1">
              <a:latin typeface="Arial" pitchFamily="34" charset="0"/>
            </a:endParaRPr>
          </a:p>
        </p:txBody>
      </p:sp>
      <p:sp>
        <p:nvSpPr>
          <p:cNvPr id="1499206" name="Rectangle 70"/>
          <p:cNvSpPr>
            <a:spLocks noChangeArrowheads="1"/>
          </p:cNvSpPr>
          <p:nvPr/>
        </p:nvSpPr>
        <p:spPr bwMode="auto">
          <a:xfrm>
            <a:off x="1798638" y="237966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HAS A </a:t>
            </a:r>
            <a:endParaRPr lang="en-US" sz="1200">
              <a:latin typeface="Arial" pitchFamily="34" charset="0"/>
            </a:endParaRPr>
          </a:p>
        </p:txBody>
      </p:sp>
      <p:sp>
        <p:nvSpPr>
          <p:cNvPr id="1499207" name="Rectangle 71"/>
          <p:cNvSpPr>
            <a:spLocks noChangeArrowheads="1"/>
          </p:cNvSpPr>
          <p:nvPr/>
        </p:nvSpPr>
        <p:spPr bwMode="auto">
          <a:xfrm>
            <a:off x="1758950" y="2552700"/>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PULSE</a:t>
            </a:r>
            <a:endParaRPr lang="en-US" sz="1200">
              <a:latin typeface="Arial" pitchFamily="34" charset="0"/>
            </a:endParaRPr>
          </a:p>
        </p:txBody>
      </p:sp>
      <p:sp>
        <p:nvSpPr>
          <p:cNvPr id="1499208" name="Rectangle 72"/>
          <p:cNvSpPr>
            <a:spLocks noChangeArrowheads="1"/>
          </p:cNvSpPr>
          <p:nvPr/>
        </p:nvSpPr>
        <p:spPr bwMode="auto">
          <a:xfrm>
            <a:off x="3643313" y="2405063"/>
            <a:ext cx="779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NO PULSE</a:t>
            </a:r>
            <a:endParaRPr lang="en-US" sz="1200">
              <a:latin typeface="Arial" pitchFamily="34" charset="0"/>
            </a:endParaRPr>
          </a:p>
        </p:txBody>
      </p:sp>
      <p:sp>
        <p:nvSpPr>
          <p:cNvPr id="1499209" name="Rectangle 73"/>
          <p:cNvSpPr>
            <a:spLocks noChangeArrowheads="1"/>
          </p:cNvSpPr>
          <p:nvPr/>
        </p:nvSpPr>
        <p:spPr bwMode="auto">
          <a:xfrm>
            <a:off x="3869901" y="2681288"/>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APNEIC</a:t>
            </a:r>
            <a:endParaRPr lang="en-US" sz="1200" dirty="0">
              <a:latin typeface="Arial" pitchFamily="34" charset="0"/>
            </a:endParaRPr>
          </a:p>
        </p:txBody>
      </p:sp>
      <p:sp>
        <p:nvSpPr>
          <p:cNvPr id="1499210" name="Rectangle 74"/>
          <p:cNvSpPr>
            <a:spLocks noChangeArrowheads="1"/>
          </p:cNvSpPr>
          <p:nvPr/>
        </p:nvSpPr>
        <p:spPr bwMode="auto">
          <a:xfrm>
            <a:off x="4349750" y="2071688"/>
            <a:ext cx="12414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11" name="Rectangle 75"/>
          <p:cNvSpPr>
            <a:spLocks noChangeArrowheads="1"/>
          </p:cNvSpPr>
          <p:nvPr/>
        </p:nvSpPr>
        <p:spPr bwMode="auto">
          <a:xfrm>
            <a:off x="4349750" y="2071688"/>
            <a:ext cx="1241425"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12" name="Rectangle 76"/>
          <p:cNvSpPr>
            <a:spLocks noChangeArrowheads="1"/>
          </p:cNvSpPr>
          <p:nvPr/>
        </p:nvSpPr>
        <p:spPr bwMode="auto">
          <a:xfrm>
            <a:off x="4745038" y="2106613"/>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13" name="Rectangle 77"/>
          <p:cNvSpPr>
            <a:spLocks noChangeArrowheads="1"/>
          </p:cNvSpPr>
          <p:nvPr/>
        </p:nvSpPr>
        <p:spPr bwMode="auto">
          <a:xfrm>
            <a:off x="1089025" y="1296988"/>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NO</a:t>
            </a:r>
            <a:endParaRPr lang="en-US" sz="1200">
              <a:latin typeface="Arial" pitchFamily="34" charset="0"/>
            </a:endParaRPr>
          </a:p>
        </p:txBody>
      </p:sp>
      <p:sp>
        <p:nvSpPr>
          <p:cNvPr id="1499214" name="Rectangle 78"/>
          <p:cNvSpPr>
            <a:spLocks noChangeArrowheads="1"/>
          </p:cNvSpPr>
          <p:nvPr/>
        </p:nvSpPr>
        <p:spPr bwMode="auto">
          <a:xfrm>
            <a:off x="1012825" y="28305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5" name="Rectangle 79"/>
          <p:cNvSpPr>
            <a:spLocks noChangeArrowheads="1"/>
          </p:cNvSpPr>
          <p:nvPr/>
        </p:nvSpPr>
        <p:spPr bwMode="auto">
          <a:xfrm>
            <a:off x="1012825" y="5002213"/>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YES</a:t>
            </a:r>
            <a:endParaRPr lang="en-US" sz="1200">
              <a:latin typeface="Arial" pitchFamily="34" charset="0"/>
            </a:endParaRPr>
          </a:p>
        </p:txBody>
      </p:sp>
      <p:sp>
        <p:nvSpPr>
          <p:cNvPr id="1499216" name="Rectangle 80"/>
          <p:cNvSpPr>
            <a:spLocks noChangeArrowheads="1"/>
          </p:cNvSpPr>
          <p:nvPr/>
        </p:nvSpPr>
        <p:spPr bwMode="auto">
          <a:xfrm>
            <a:off x="3219450" y="3067050"/>
            <a:ext cx="904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BREATHING</a:t>
            </a:r>
            <a:endParaRPr lang="en-US" sz="1200">
              <a:latin typeface="Arial" pitchFamily="34" charset="0"/>
            </a:endParaRPr>
          </a:p>
        </p:txBody>
      </p:sp>
      <p:sp>
        <p:nvSpPr>
          <p:cNvPr id="1499217" name="Rectangle 81"/>
          <p:cNvSpPr>
            <a:spLocks noChangeArrowheads="1"/>
          </p:cNvSpPr>
          <p:nvPr/>
        </p:nvSpPr>
        <p:spPr bwMode="auto">
          <a:xfrm>
            <a:off x="127000" y="40751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&lt;</a:t>
            </a:r>
            <a:endParaRPr lang="en-US" sz="1200">
              <a:latin typeface="Arial" pitchFamily="34" charset="0"/>
            </a:endParaRPr>
          </a:p>
        </p:txBody>
      </p:sp>
      <p:sp>
        <p:nvSpPr>
          <p:cNvPr id="1499218" name="Rectangle 82"/>
          <p:cNvSpPr>
            <a:spLocks noChangeArrowheads="1"/>
          </p:cNvSpPr>
          <p:nvPr/>
        </p:nvSpPr>
        <p:spPr bwMode="auto">
          <a:xfrm>
            <a:off x="247650" y="407352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19" name="Rectangle 83"/>
          <p:cNvSpPr>
            <a:spLocks noChangeArrowheads="1"/>
          </p:cNvSpPr>
          <p:nvPr/>
        </p:nvSpPr>
        <p:spPr bwMode="auto">
          <a:xfrm>
            <a:off x="458788" y="4073525"/>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0" name="Rectangle 84"/>
          <p:cNvSpPr>
            <a:spLocks noChangeArrowheads="1"/>
          </p:cNvSpPr>
          <p:nvPr/>
        </p:nvSpPr>
        <p:spPr bwMode="auto">
          <a:xfrm>
            <a:off x="142875" y="4295775"/>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15 </a:t>
            </a:r>
            <a:endParaRPr lang="en-US" sz="1200">
              <a:solidFill>
                <a:srgbClr val="0000FF"/>
              </a:solidFill>
              <a:latin typeface="Arial" pitchFamily="34" charset="0"/>
            </a:endParaRPr>
          </a:p>
        </p:txBody>
      </p:sp>
      <p:sp>
        <p:nvSpPr>
          <p:cNvPr id="1499221" name="Rectangle 85"/>
          <p:cNvSpPr>
            <a:spLocks noChangeArrowheads="1"/>
          </p:cNvSpPr>
          <p:nvPr/>
        </p:nvSpPr>
        <p:spPr bwMode="auto">
          <a:xfrm>
            <a:off x="354013" y="42830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solidFill>
                <a:srgbClr val="0000FF"/>
              </a:solidFill>
              <a:latin typeface="Arial" pitchFamily="34" charset="0"/>
            </a:endParaRPr>
          </a:p>
        </p:txBody>
      </p:sp>
      <p:sp>
        <p:nvSpPr>
          <p:cNvPr id="1499222" name="Rectangle 86"/>
          <p:cNvSpPr>
            <a:spLocks noChangeArrowheads="1"/>
          </p:cNvSpPr>
          <p:nvPr/>
        </p:nvSpPr>
        <p:spPr bwMode="auto">
          <a:xfrm>
            <a:off x="433388" y="42957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45 </a:t>
            </a:r>
            <a:endParaRPr lang="en-US" sz="1200">
              <a:solidFill>
                <a:srgbClr val="0000FF"/>
              </a:solidFill>
              <a:latin typeface="Arial" pitchFamily="34" charset="0"/>
            </a:endParaRPr>
          </a:p>
        </p:txBody>
      </p:sp>
      <p:sp>
        <p:nvSpPr>
          <p:cNvPr id="1499223" name="Rectangle 87"/>
          <p:cNvSpPr>
            <a:spLocks noChangeArrowheads="1"/>
          </p:cNvSpPr>
          <p:nvPr/>
        </p:nvSpPr>
        <p:spPr bwMode="auto">
          <a:xfrm>
            <a:off x="644525" y="42830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solidFill>
                <a:srgbClr val="0000FF"/>
              </a:solidFill>
              <a:latin typeface="Arial" pitchFamily="34" charset="0"/>
            </a:endParaRPr>
          </a:p>
        </p:txBody>
      </p:sp>
      <p:sp>
        <p:nvSpPr>
          <p:cNvPr id="1499224" name="Rectangle 88"/>
          <p:cNvSpPr>
            <a:spLocks noChangeArrowheads="1"/>
          </p:cNvSpPr>
          <p:nvPr/>
        </p:nvSpPr>
        <p:spPr bwMode="auto">
          <a:xfrm>
            <a:off x="2690813" y="368458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&gt;</a:t>
            </a:r>
            <a:endParaRPr lang="en-US" sz="1200" b="1">
              <a:latin typeface="Arial" pitchFamily="34" charset="0"/>
            </a:endParaRPr>
          </a:p>
        </p:txBody>
      </p:sp>
      <p:sp>
        <p:nvSpPr>
          <p:cNvPr id="1499225" name="Rectangle 89"/>
          <p:cNvSpPr>
            <a:spLocks noChangeArrowheads="1"/>
          </p:cNvSpPr>
          <p:nvPr/>
        </p:nvSpPr>
        <p:spPr bwMode="auto">
          <a:xfrm>
            <a:off x="2863850" y="3670300"/>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30 </a:t>
            </a:r>
            <a:endParaRPr lang="en-US" sz="1200">
              <a:latin typeface="Arial" pitchFamily="34" charset="0"/>
            </a:endParaRPr>
          </a:p>
        </p:txBody>
      </p:sp>
      <p:sp>
        <p:nvSpPr>
          <p:cNvPr id="1499226" name="Rectangle 90"/>
          <p:cNvSpPr>
            <a:spLocks noChangeArrowheads="1"/>
          </p:cNvSpPr>
          <p:nvPr/>
        </p:nvSpPr>
        <p:spPr bwMode="auto">
          <a:xfrm>
            <a:off x="3109913" y="3670300"/>
            <a:ext cx="515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29" name="Rectangle 93"/>
          <p:cNvSpPr>
            <a:spLocks noChangeArrowheads="1"/>
          </p:cNvSpPr>
          <p:nvPr/>
        </p:nvSpPr>
        <p:spPr bwMode="auto">
          <a:xfrm>
            <a:off x="2976353" y="3959225"/>
            <a:ext cx="432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 </a:t>
            </a:r>
            <a:endParaRPr lang="en-US" sz="1200" dirty="0">
              <a:latin typeface="Arial" pitchFamily="34" charset="0"/>
            </a:endParaRPr>
          </a:p>
        </p:txBody>
      </p:sp>
      <p:sp>
        <p:nvSpPr>
          <p:cNvPr id="1499231" name="Rectangle 95"/>
          <p:cNvSpPr>
            <a:spLocks noChangeArrowheads="1"/>
          </p:cNvSpPr>
          <p:nvPr/>
        </p:nvSpPr>
        <p:spPr bwMode="auto">
          <a:xfrm>
            <a:off x="2314575" y="3967163"/>
            <a:ext cx="10970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pPr>
            <a:r>
              <a:rPr lang="en-US" sz="1200" b="1" dirty="0">
                <a:solidFill>
                  <a:srgbClr val="0000FF"/>
                </a:solidFill>
                <a:latin typeface="Arial" pitchFamily="34" charset="0"/>
              </a:rPr>
              <a:t>45 &gt; OR &lt; 15 </a:t>
            </a:r>
            <a:endParaRPr lang="en-US" sz="1200" dirty="0">
              <a:latin typeface="Arial" pitchFamily="34" charset="0"/>
            </a:endParaRPr>
          </a:p>
        </p:txBody>
      </p:sp>
      <p:sp>
        <p:nvSpPr>
          <p:cNvPr id="1499232" name="Rectangle 96"/>
          <p:cNvSpPr>
            <a:spLocks noChangeArrowheads="1"/>
          </p:cNvSpPr>
          <p:nvPr/>
        </p:nvSpPr>
        <p:spPr bwMode="auto">
          <a:xfrm>
            <a:off x="3527425" y="395922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
            </a:r>
            <a:endParaRPr lang="en-US" sz="1200">
              <a:latin typeface="Arial" pitchFamily="34" charset="0"/>
            </a:endParaRPr>
          </a:p>
        </p:txBody>
      </p:sp>
      <p:sp>
        <p:nvSpPr>
          <p:cNvPr id="1499233" name="Rectangle 97"/>
          <p:cNvSpPr>
            <a:spLocks noChangeArrowheads="1"/>
          </p:cNvSpPr>
          <p:nvPr/>
        </p:nvSpPr>
        <p:spPr bwMode="auto">
          <a:xfrm>
            <a:off x="1921623" y="4305455"/>
            <a:ext cx="267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0"/>
              </a:spcBef>
            </a:pPr>
            <a:r>
              <a:rPr lang="en-US" sz="1200" b="1" dirty="0">
                <a:solidFill>
                  <a:srgbClr val="000000"/>
                </a:solidFill>
                <a:latin typeface="Arial" pitchFamily="34" charset="0"/>
              </a:rPr>
              <a:t>ADULT </a:t>
            </a:r>
          </a:p>
          <a:p>
            <a:pPr algn="ctr">
              <a:spcBef>
                <a:spcPct val="0"/>
              </a:spcBef>
            </a:pPr>
            <a:r>
              <a:rPr lang="en-US" sz="1200" b="1" dirty="0">
                <a:latin typeface="Arial" pitchFamily="34" charset="0"/>
              </a:rPr>
              <a:t>CR &gt;2 Sec or NO PALPABLE PULSE </a:t>
            </a:r>
            <a:endParaRPr lang="en-US" sz="1200" dirty="0">
              <a:latin typeface="Arial" pitchFamily="34" charset="0"/>
            </a:endParaRPr>
          </a:p>
        </p:txBody>
      </p:sp>
      <p:sp>
        <p:nvSpPr>
          <p:cNvPr id="1499239" name="Rectangle 103"/>
          <p:cNvSpPr>
            <a:spLocks noChangeArrowheads="1"/>
          </p:cNvSpPr>
          <p:nvPr/>
        </p:nvSpPr>
        <p:spPr bwMode="auto">
          <a:xfrm>
            <a:off x="2213754" y="4737100"/>
            <a:ext cx="21764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PEDI - NO PALPABLE PULSE </a:t>
            </a:r>
            <a:endParaRPr lang="en-US" sz="1200" dirty="0">
              <a:latin typeface="Arial" pitchFamily="34" charset="0"/>
            </a:endParaRPr>
          </a:p>
        </p:txBody>
      </p:sp>
      <p:sp>
        <p:nvSpPr>
          <p:cNvPr id="1499242" name="Rectangle 106"/>
          <p:cNvSpPr>
            <a:spLocks noChangeArrowheads="1"/>
          </p:cNvSpPr>
          <p:nvPr/>
        </p:nvSpPr>
        <p:spPr bwMode="auto">
          <a:xfrm>
            <a:off x="4567238" y="4543425"/>
            <a:ext cx="1171575"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43" name="Rectangle 107"/>
          <p:cNvSpPr>
            <a:spLocks noChangeArrowheads="1"/>
          </p:cNvSpPr>
          <p:nvPr/>
        </p:nvSpPr>
        <p:spPr bwMode="auto">
          <a:xfrm>
            <a:off x="4567238" y="4543425"/>
            <a:ext cx="1171575"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45" name="Rectangle 109"/>
          <p:cNvSpPr>
            <a:spLocks noChangeArrowheads="1"/>
          </p:cNvSpPr>
          <p:nvPr/>
        </p:nvSpPr>
        <p:spPr bwMode="auto">
          <a:xfrm>
            <a:off x="4284663" y="5005388"/>
            <a:ext cx="30749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 INAPPROPRIATE POSTURING OR “U”</a:t>
            </a:r>
            <a:endParaRPr lang="en-US" sz="1200">
              <a:latin typeface="Arial" pitchFamily="34" charset="0"/>
            </a:endParaRPr>
          </a:p>
        </p:txBody>
      </p:sp>
      <p:sp>
        <p:nvSpPr>
          <p:cNvPr id="1499246" name="Rectangle 110"/>
          <p:cNvSpPr>
            <a:spLocks noChangeArrowheads="1"/>
          </p:cNvSpPr>
          <p:nvPr/>
        </p:nvSpPr>
        <p:spPr bwMode="auto">
          <a:xfrm>
            <a:off x="5192713" y="5211763"/>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7" name="Rectangle 111"/>
          <p:cNvSpPr>
            <a:spLocks noChangeArrowheads="1"/>
          </p:cNvSpPr>
          <p:nvPr/>
        </p:nvSpPr>
        <p:spPr bwMode="auto">
          <a:xfrm>
            <a:off x="5310188" y="5226050"/>
            <a:ext cx="820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48" name="Rectangle 112"/>
          <p:cNvSpPr>
            <a:spLocks noChangeArrowheads="1"/>
          </p:cNvSpPr>
          <p:nvPr/>
        </p:nvSpPr>
        <p:spPr bwMode="auto">
          <a:xfrm>
            <a:off x="6172200" y="522605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49" name="Rectangle 113"/>
          <p:cNvSpPr>
            <a:spLocks noChangeArrowheads="1"/>
          </p:cNvSpPr>
          <p:nvPr/>
        </p:nvSpPr>
        <p:spPr bwMode="auto">
          <a:xfrm>
            <a:off x="6469063" y="5356225"/>
            <a:ext cx="1169987" cy="298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228600" defTabSz="914400">
              <a:buFontTx/>
              <a:buNone/>
            </a:pPr>
            <a:r>
              <a:rPr lang="en-US" sz="1200" b="1">
                <a:solidFill>
                  <a:schemeClr val="bg1"/>
                </a:solidFill>
                <a:latin typeface="Arial" pitchFamily="34" charset="0"/>
              </a:rPr>
              <a:t>IMMEDIATE</a:t>
            </a:r>
          </a:p>
        </p:txBody>
      </p:sp>
      <p:sp>
        <p:nvSpPr>
          <p:cNvPr id="1499250" name="Rectangle 114"/>
          <p:cNvSpPr>
            <a:spLocks noChangeArrowheads="1"/>
          </p:cNvSpPr>
          <p:nvPr/>
        </p:nvSpPr>
        <p:spPr bwMode="auto">
          <a:xfrm>
            <a:off x="6469063" y="5356225"/>
            <a:ext cx="1169987" cy="29845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2" name="Freeform 116"/>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3" name="Freeform 117"/>
          <p:cNvSpPr>
            <a:spLocks/>
          </p:cNvSpPr>
          <p:nvPr/>
        </p:nvSpPr>
        <p:spPr bwMode="auto">
          <a:xfrm>
            <a:off x="790575" y="4440238"/>
            <a:ext cx="1266825" cy="504825"/>
          </a:xfrm>
          <a:custGeom>
            <a:avLst/>
            <a:gdLst>
              <a:gd name="T0" fmla="*/ 375 w 500"/>
              <a:gd name="T1" fmla="*/ 0 h 318"/>
              <a:gd name="T2" fmla="*/ 125 w 500"/>
              <a:gd name="T3" fmla="*/ 0 h 318"/>
              <a:gd name="T4" fmla="*/ 0 w 500"/>
              <a:gd name="T5" fmla="*/ 159 h 318"/>
              <a:gd name="T6" fmla="*/ 125 w 500"/>
              <a:gd name="T7" fmla="*/ 318 h 318"/>
              <a:gd name="T8" fmla="*/ 375 w 500"/>
              <a:gd name="T9" fmla="*/ 318 h 318"/>
              <a:gd name="T10" fmla="*/ 500 w 500"/>
              <a:gd name="T11" fmla="*/ 159 h 318"/>
              <a:gd name="T12" fmla="*/ 375 w 50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500" h="318">
                <a:moveTo>
                  <a:pt x="375" y="0"/>
                </a:moveTo>
                <a:lnTo>
                  <a:pt x="125" y="0"/>
                </a:lnTo>
                <a:lnTo>
                  <a:pt x="0" y="159"/>
                </a:lnTo>
                <a:lnTo>
                  <a:pt x="125" y="318"/>
                </a:lnTo>
                <a:lnTo>
                  <a:pt x="375" y="318"/>
                </a:lnTo>
                <a:lnTo>
                  <a:pt x="500" y="159"/>
                </a:lnTo>
                <a:lnTo>
                  <a:pt x="375"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54" name="Rectangle 118"/>
          <p:cNvSpPr>
            <a:spLocks noChangeArrowheads="1"/>
          </p:cNvSpPr>
          <p:nvPr/>
        </p:nvSpPr>
        <p:spPr bwMode="auto">
          <a:xfrm>
            <a:off x="1016000" y="45783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Perfusion</a:t>
            </a:r>
            <a:endParaRPr lang="en-US" sz="1200" b="1">
              <a:latin typeface="Arial" pitchFamily="34" charset="0"/>
            </a:endParaRPr>
          </a:p>
        </p:txBody>
      </p:sp>
      <p:sp>
        <p:nvSpPr>
          <p:cNvPr id="1499255" name="Rectangle 119"/>
          <p:cNvSpPr>
            <a:spLocks noChangeArrowheads="1"/>
          </p:cNvSpPr>
          <p:nvPr/>
        </p:nvSpPr>
        <p:spPr bwMode="auto">
          <a:xfrm>
            <a:off x="1757363" y="457835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56" name="Rectangle 120"/>
          <p:cNvSpPr>
            <a:spLocks noChangeArrowheads="1"/>
          </p:cNvSpPr>
          <p:nvPr/>
        </p:nvSpPr>
        <p:spPr bwMode="auto">
          <a:xfrm>
            <a:off x="2165350" y="53324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DOESN’T OBEY COMMANDS</a:t>
            </a:r>
            <a:endParaRPr lang="en-US" sz="1200">
              <a:latin typeface="Arial" pitchFamily="34" charset="0"/>
            </a:endParaRPr>
          </a:p>
        </p:txBody>
      </p:sp>
      <p:sp>
        <p:nvSpPr>
          <p:cNvPr id="1499257" name="Rectangle 121"/>
          <p:cNvSpPr>
            <a:spLocks noChangeArrowheads="1"/>
          </p:cNvSpPr>
          <p:nvPr/>
        </p:nvSpPr>
        <p:spPr bwMode="auto">
          <a:xfrm>
            <a:off x="2863850" y="5541963"/>
            <a:ext cx="515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58" name="Freeform 122"/>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solidFill>
            <a:srgbClr val="FBD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59" name="Freeform 123"/>
          <p:cNvSpPr>
            <a:spLocks/>
          </p:cNvSpPr>
          <p:nvPr/>
        </p:nvSpPr>
        <p:spPr bwMode="auto">
          <a:xfrm>
            <a:off x="828675" y="5287963"/>
            <a:ext cx="1265238" cy="503237"/>
          </a:xfrm>
          <a:custGeom>
            <a:avLst/>
            <a:gdLst>
              <a:gd name="T0" fmla="*/ 374 w 499"/>
              <a:gd name="T1" fmla="*/ 0 h 317"/>
              <a:gd name="T2" fmla="*/ 125 w 499"/>
              <a:gd name="T3" fmla="*/ 0 h 317"/>
              <a:gd name="T4" fmla="*/ 0 w 499"/>
              <a:gd name="T5" fmla="*/ 159 h 317"/>
              <a:gd name="T6" fmla="*/ 125 w 499"/>
              <a:gd name="T7" fmla="*/ 317 h 317"/>
              <a:gd name="T8" fmla="*/ 374 w 499"/>
              <a:gd name="T9" fmla="*/ 317 h 317"/>
              <a:gd name="T10" fmla="*/ 499 w 499"/>
              <a:gd name="T11" fmla="*/ 159 h 317"/>
              <a:gd name="T12" fmla="*/ 374 w 49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99" h="317">
                <a:moveTo>
                  <a:pt x="374" y="0"/>
                </a:moveTo>
                <a:lnTo>
                  <a:pt x="125" y="0"/>
                </a:lnTo>
                <a:lnTo>
                  <a:pt x="0" y="159"/>
                </a:lnTo>
                <a:lnTo>
                  <a:pt x="125" y="317"/>
                </a:lnTo>
                <a:lnTo>
                  <a:pt x="374" y="317"/>
                </a:lnTo>
                <a:lnTo>
                  <a:pt x="499" y="159"/>
                </a:lnTo>
                <a:lnTo>
                  <a:pt x="374" y="0"/>
                </a:ln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60" name="Rectangle 124"/>
          <p:cNvSpPr>
            <a:spLocks noChangeArrowheads="1"/>
          </p:cNvSpPr>
          <p:nvPr/>
        </p:nvSpPr>
        <p:spPr bwMode="auto">
          <a:xfrm>
            <a:off x="1233488" y="5356225"/>
            <a:ext cx="525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Mental </a:t>
            </a:r>
            <a:endParaRPr lang="en-US" sz="1200" b="1">
              <a:latin typeface="Arial" pitchFamily="34" charset="0"/>
            </a:endParaRPr>
          </a:p>
        </p:txBody>
      </p:sp>
      <p:sp>
        <p:nvSpPr>
          <p:cNvPr id="1499261" name="Rectangle 125"/>
          <p:cNvSpPr>
            <a:spLocks noChangeArrowheads="1"/>
          </p:cNvSpPr>
          <p:nvPr/>
        </p:nvSpPr>
        <p:spPr bwMode="auto">
          <a:xfrm>
            <a:off x="1228725" y="5507038"/>
            <a:ext cx="465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Status</a:t>
            </a:r>
            <a:endParaRPr lang="en-US" sz="1200" b="1">
              <a:latin typeface="Arial" pitchFamily="34" charset="0"/>
            </a:endParaRPr>
          </a:p>
        </p:txBody>
      </p:sp>
      <p:sp>
        <p:nvSpPr>
          <p:cNvPr id="1499262" name="Rectangle 126"/>
          <p:cNvSpPr>
            <a:spLocks noChangeArrowheads="1"/>
          </p:cNvSpPr>
          <p:nvPr/>
        </p:nvSpPr>
        <p:spPr bwMode="auto">
          <a:xfrm>
            <a:off x="1755775" y="5500688"/>
            <a:ext cx="93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b="1">
              <a:latin typeface="Arial" pitchFamily="34" charset="0"/>
            </a:endParaRPr>
          </a:p>
        </p:txBody>
      </p:sp>
      <p:sp>
        <p:nvSpPr>
          <p:cNvPr id="1499263" name="Line 127"/>
          <p:cNvSpPr>
            <a:spLocks noChangeShapeType="1"/>
          </p:cNvSpPr>
          <p:nvPr/>
        </p:nvSpPr>
        <p:spPr bwMode="auto">
          <a:xfrm>
            <a:off x="1460500" y="4945063"/>
            <a:ext cx="1588" cy="2778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4" name="Freeform 128"/>
          <p:cNvSpPr>
            <a:spLocks/>
          </p:cNvSpPr>
          <p:nvPr/>
        </p:nvSpPr>
        <p:spPr bwMode="auto">
          <a:xfrm>
            <a:off x="1398588" y="5211763"/>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5" name="Line 129"/>
          <p:cNvSpPr>
            <a:spLocks noChangeShapeType="1"/>
          </p:cNvSpPr>
          <p:nvPr/>
        </p:nvSpPr>
        <p:spPr bwMode="auto">
          <a:xfrm>
            <a:off x="1460500" y="4143375"/>
            <a:ext cx="1588" cy="2317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6" name="Freeform 130"/>
          <p:cNvSpPr>
            <a:spLocks/>
          </p:cNvSpPr>
          <p:nvPr/>
        </p:nvSpPr>
        <p:spPr bwMode="auto">
          <a:xfrm>
            <a:off x="1398588" y="4365625"/>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7" name="Line 131"/>
          <p:cNvSpPr>
            <a:spLocks noChangeShapeType="1"/>
          </p:cNvSpPr>
          <p:nvPr/>
        </p:nvSpPr>
        <p:spPr bwMode="auto">
          <a:xfrm>
            <a:off x="1460500" y="2036763"/>
            <a:ext cx="1588" cy="153670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68" name="Freeform 132"/>
          <p:cNvSpPr>
            <a:spLocks/>
          </p:cNvSpPr>
          <p:nvPr/>
        </p:nvSpPr>
        <p:spPr bwMode="auto">
          <a:xfrm>
            <a:off x="1398588" y="3563938"/>
            <a:ext cx="122237" cy="76200"/>
          </a:xfrm>
          <a:custGeom>
            <a:avLst/>
            <a:gdLst>
              <a:gd name="T0" fmla="*/ 48 w 48"/>
              <a:gd name="T1" fmla="*/ 0 h 48"/>
              <a:gd name="T2" fmla="*/ 24 w 48"/>
              <a:gd name="T3" fmla="*/ 48 h 48"/>
              <a:gd name="T4" fmla="*/ 0 w 48"/>
              <a:gd name="T5" fmla="*/ 0 h 48"/>
              <a:gd name="T6" fmla="*/ 48 w 48"/>
              <a:gd name="T7" fmla="*/ 0 h 48"/>
            </a:gdLst>
            <a:ahLst/>
            <a:cxnLst>
              <a:cxn ang="0">
                <a:pos x="T0" y="T1"/>
              </a:cxn>
              <a:cxn ang="0">
                <a:pos x="T2" y="T3"/>
              </a:cxn>
              <a:cxn ang="0">
                <a:pos x="T4" y="T5"/>
              </a:cxn>
              <a:cxn ang="0">
                <a:pos x="T6" y="T7"/>
              </a:cxn>
            </a:cxnLst>
            <a:rect l="0" t="0" r="r" b="b"/>
            <a:pathLst>
              <a:path w="48" h="48">
                <a:moveTo>
                  <a:pt x="48" y="0"/>
                </a:moveTo>
                <a:lnTo>
                  <a:pt x="24" y="48"/>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69" name="Line 133"/>
          <p:cNvSpPr>
            <a:spLocks noChangeShapeType="1"/>
          </p:cNvSpPr>
          <p:nvPr/>
        </p:nvSpPr>
        <p:spPr bwMode="auto">
          <a:xfrm>
            <a:off x="1460500" y="1258888"/>
            <a:ext cx="1588"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0" name="Freeform 134"/>
          <p:cNvSpPr>
            <a:spLocks/>
          </p:cNvSpPr>
          <p:nvPr/>
        </p:nvSpPr>
        <p:spPr bwMode="auto">
          <a:xfrm>
            <a:off x="1398588" y="14589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1" name="Line 135"/>
          <p:cNvSpPr>
            <a:spLocks noChangeShapeType="1"/>
          </p:cNvSpPr>
          <p:nvPr/>
        </p:nvSpPr>
        <p:spPr bwMode="auto">
          <a:xfrm>
            <a:off x="2057400" y="1006475"/>
            <a:ext cx="66675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2" name="Freeform 136"/>
          <p:cNvSpPr>
            <a:spLocks/>
          </p:cNvSpPr>
          <p:nvPr/>
        </p:nvSpPr>
        <p:spPr bwMode="auto">
          <a:xfrm>
            <a:off x="2709863" y="969963"/>
            <a:ext cx="120650"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3" name="Line 137"/>
          <p:cNvSpPr>
            <a:spLocks noChangeShapeType="1"/>
          </p:cNvSpPr>
          <p:nvPr/>
        </p:nvSpPr>
        <p:spPr bwMode="auto">
          <a:xfrm>
            <a:off x="4002088" y="1006475"/>
            <a:ext cx="47942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4" name="Freeform 138"/>
          <p:cNvSpPr>
            <a:spLocks/>
          </p:cNvSpPr>
          <p:nvPr/>
        </p:nvSpPr>
        <p:spPr bwMode="auto">
          <a:xfrm>
            <a:off x="4465638" y="969963"/>
            <a:ext cx="119062" cy="74612"/>
          </a:xfrm>
          <a:custGeom>
            <a:avLst/>
            <a:gdLst>
              <a:gd name="T0" fmla="*/ 0 w 47"/>
              <a:gd name="T1" fmla="*/ 0 h 47"/>
              <a:gd name="T2" fmla="*/ 47 w 47"/>
              <a:gd name="T3" fmla="*/ 23 h 47"/>
              <a:gd name="T4" fmla="*/ 0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lnTo>
                  <a:pt x="47"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5" name="Line 139"/>
          <p:cNvSpPr>
            <a:spLocks noChangeShapeType="1"/>
          </p:cNvSpPr>
          <p:nvPr/>
        </p:nvSpPr>
        <p:spPr bwMode="auto">
          <a:xfrm>
            <a:off x="4349750" y="1716088"/>
            <a:ext cx="106203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6" name="Freeform 140"/>
          <p:cNvSpPr>
            <a:spLocks/>
          </p:cNvSpPr>
          <p:nvPr/>
        </p:nvSpPr>
        <p:spPr bwMode="auto">
          <a:xfrm>
            <a:off x="5395913" y="1679575"/>
            <a:ext cx="122237"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77" name="Line 141"/>
          <p:cNvSpPr>
            <a:spLocks noChangeShapeType="1"/>
          </p:cNvSpPr>
          <p:nvPr/>
        </p:nvSpPr>
        <p:spPr bwMode="auto">
          <a:xfrm>
            <a:off x="3143250" y="2197100"/>
            <a:ext cx="1206500"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8" name="Line 142"/>
          <p:cNvSpPr>
            <a:spLocks noChangeShapeType="1"/>
          </p:cNvSpPr>
          <p:nvPr/>
        </p:nvSpPr>
        <p:spPr bwMode="auto">
          <a:xfrm>
            <a:off x="3525838" y="1900238"/>
            <a:ext cx="1587" cy="29686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79" name="Rectangle 143"/>
          <p:cNvSpPr>
            <a:spLocks noChangeArrowheads="1"/>
          </p:cNvSpPr>
          <p:nvPr/>
        </p:nvSpPr>
        <p:spPr bwMode="auto">
          <a:xfrm>
            <a:off x="1900238" y="2071688"/>
            <a:ext cx="1243012"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9280" name="Rectangle 144"/>
          <p:cNvSpPr>
            <a:spLocks noChangeArrowheads="1"/>
          </p:cNvSpPr>
          <p:nvPr/>
        </p:nvSpPr>
        <p:spPr bwMode="auto">
          <a:xfrm>
            <a:off x="1900238" y="2071688"/>
            <a:ext cx="1243012" cy="252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281" name="Rectangle 145"/>
          <p:cNvSpPr>
            <a:spLocks noChangeArrowheads="1"/>
          </p:cNvSpPr>
          <p:nvPr/>
        </p:nvSpPr>
        <p:spPr bwMode="auto">
          <a:xfrm>
            <a:off x="2127250" y="2135188"/>
            <a:ext cx="820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282" name="Line 146"/>
          <p:cNvSpPr>
            <a:spLocks noChangeShapeType="1"/>
          </p:cNvSpPr>
          <p:nvPr/>
        </p:nvSpPr>
        <p:spPr bwMode="auto">
          <a:xfrm>
            <a:off x="2339975" y="2324100"/>
            <a:ext cx="1588" cy="3571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3" name="Freeform 147"/>
          <p:cNvSpPr>
            <a:spLocks/>
          </p:cNvSpPr>
          <p:nvPr/>
        </p:nvSpPr>
        <p:spPr bwMode="auto">
          <a:xfrm>
            <a:off x="2278063" y="2671763"/>
            <a:ext cx="119062"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4" name="Line 148"/>
          <p:cNvSpPr>
            <a:spLocks noChangeShapeType="1"/>
          </p:cNvSpPr>
          <p:nvPr/>
        </p:nvSpPr>
        <p:spPr bwMode="auto">
          <a:xfrm>
            <a:off x="3125788" y="3021013"/>
            <a:ext cx="1587" cy="2095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5" name="Freeform 149"/>
          <p:cNvSpPr>
            <a:spLocks/>
          </p:cNvSpPr>
          <p:nvPr/>
        </p:nvSpPr>
        <p:spPr bwMode="auto">
          <a:xfrm>
            <a:off x="3063875" y="3221038"/>
            <a:ext cx="119063" cy="74612"/>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6" name="Line 150"/>
          <p:cNvSpPr>
            <a:spLocks noChangeShapeType="1"/>
          </p:cNvSpPr>
          <p:nvPr/>
        </p:nvSpPr>
        <p:spPr bwMode="auto">
          <a:xfrm>
            <a:off x="2057400" y="3890963"/>
            <a:ext cx="24034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7" name="Freeform 151"/>
          <p:cNvSpPr>
            <a:spLocks/>
          </p:cNvSpPr>
          <p:nvPr/>
        </p:nvSpPr>
        <p:spPr bwMode="auto">
          <a:xfrm>
            <a:off x="4445000" y="3854450"/>
            <a:ext cx="122238" cy="74613"/>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288" name="Line 152"/>
          <p:cNvSpPr>
            <a:spLocks noChangeShapeType="1"/>
          </p:cNvSpPr>
          <p:nvPr/>
        </p:nvSpPr>
        <p:spPr bwMode="auto">
          <a:xfrm>
            <a:off x="1423988" y="5791200"/>
            <a:ext cx="3175" cy="1603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289" name="Rectangle 153"/>
          <p:cNvSpPr>
            <a:spLocks noChangeArrowheads="1"/>
          </p:cNvSpPr>
          <p:nvPr/>
        </p:nvSpPr>
        <p:spPr bwMode="auto">
          <a:xfrm>
            <a:off x="2871788" y="5778500"/>
            <a:ext cx="14303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OBEY COMMANDS </a:t>
            </a:r>
            <a:endParaRPr lang="en-US" sz="1200">
              <a:latin typeface="Arial" pitchFamily="34" charset="0"/>
            </a:endParaRPr>
          </a:p>
        </p:txBody>
      </p:sp>
      <p:sp>
        <p:nvSpPr>
          <p:cNvPr id="1499290" name="Rectangle 154"/>
          <p:cNvSpPr>
            <a:spLocks noChangeArrowheads="1"/>
          </p:cNvSpPr>
          <p:nvPr/>
        </p:nvSpPr>
        <p:spPr bwMode="auto">
          <a:xfrm>
            <a:off x="4349750" y="577850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t>
            </a:r>
            <a:endParaRPr lang="en-US" sz="1200">
              <a:latin typeface="Arial" pitchFamily="34" charset="0"/>
            </a:endParaRPr>
          </a:p>
        </p:txBody>
      </p:sp>
      <p:sp>
        <p:nvSpPr>
          <p:cNvPr id="1499291" name="Rectangle 155"/>
          <p:cNvSpPr>
            <a:spLocks noChangeArrowheads="1"/>
          </p:cNvSpPr>
          <p:nvPr/>
        </p:nvSpPr>
        <p:spPr bwMode="auto">
          <a:xfrm>
            <a:off x="4503738" y="5780088"/>
            <a:ext cx="515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ADULT</a:t>
            </a:r>
            <a:endParaRPr lang="en-US" sz="1200">
              <a:latin typeface="Arial" pitchFamily="34" charset="0"/>
            </a:endParaRPr>
          </a:p>
        </p:txBody>
      </p:sp>
      <p:sp>
        <p:nvSpPr>
          <p:cNvPr id="1499292" name="Rectangle 156"/>
          <p:cNvSpPr>
            <a:spLocks noChangeArrowheads="1"/>
          </p:cNvSpPr>
          <p:nvPr/>
        </p:nvSpPr>
        <p:spPr bwMode="auto">
          <a:xfrm>
            <a:off x="2354263" y="6035675"/>
            <a:ext cx="2619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a:t>
            </a:r>
            <a:endParaRPr lang="en-US" sz="1200">
              <a:latin typeface="Arial" pitchFamily="34" charset="0"/>
            </a:endParaRPr>
          </a:p>
        </p:txBody>
      </p:sp>
      <p:sp>
        <p:nvSpPr>
          <p:cNvPr id="1499293" name="Rectangle 157"/>
          <p:cNvSpPr>
            <a:spLocks noChangeArrowheads="1"/>
          </p:cNvSpPr>
          <p:nvPr/>
        </p:nvSpPr>
        <p:spPr bwMode="auto">
          <a:xfrm>
            <a:off x="2598738"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4" name="Rectangle 158"/>
          <p:cNvSpPr>
            <a:spLocks noChangeArrowheads="1"/>
          </p:cNvSpPr>
          <p:nvPr/>
        </p:nvSpPr>
        <p:spPr bwMode="auto">
          <a:xfrm>
            <a:off x="2682875" y="6035675"/>
            <a:ext cx="254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“V”</a:t>
            </a:r>
            <a:endParaRPr lang="en-US" sz="1200">
              <a:latin typeface="Arial" pitchFamily="34" charset="0"/>
            </a:endParaRPr>
          </a:p>
        </p:txBody>
      </p:sp>
      <p:sp>
        <p:nvSpPr>
          <p:cNvPr id="1499295" name="Rectangle 159"/>
          <p:cNvSpPr>
            <a:spLocks noChangeArrowheads="1"/>
          </p:cNvSpPr>
          <p:nvPr/>
        </p:nvSpPr>
        <p:spPr bwMode="auto">
          <a:xfrm>
            <a:off x="2917825" y="6035675"/>
            <a:ext cx="85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296" name="Rectangle 160"/>
          <p:cNvSpPr>
            <a:spLocks noChangeArrowheads="1"/>
          </p:cNvSpPr>
          <p:nvPr/>
        </p:nvSpPr>
        <p:spPr bwMode="auto">
          <a:xfrm>
            <a:off x="3017838" y="6035675"/>
            <a:ext cx="568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OR “P” </a:t>
            </a:r>
            <a:endParaRPr lang="en-US" sz="1200">
              <a:latin typeface="Arial" pitchFamily="34" charset="0"/>
            </a:endParaRPr>
          </a:p>
        </p:txBody>
      </p:sp>
      <p:sp>
        <p:nvSpPr>
          <p:cNvPr id="1499297" name="Rectangle 161"/>
          <p:cNvSpPr>
            <a:spLocks noChangeArrowheads="1"/>
          </p:cNvSpPr>
          <p:nvPr/>
        </p:nvSpPr>
        <p:spPr bwMode="auto">
          <a:xfrm>
            <a:off x="3549650"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298" name="Rectangle 162"/>
          <p:cNvSpPr>
            <a:spLocks noChangeArrowheads="1"/>
          </p:cNvSpPr>
          <p:nvPr/>
        </p:nvSpPr>
        <p:spPr bwMode="auto">
          <a:xfrm>
            <a:off x="3622675" y="6035675"/>
            <a:ext cx="1100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dirty="0">
                <a:solidFill>
                  <a:srgbClr val="0000FF"/>
                </a:solidFill>
                <a:latin typeface="Arial" pitchFamily="34" charset="0"/>
              </a:rPr>
              <a:t>APPROPRIATE</a:t>
            </a:r>
            <a:endParaRPr lang="en-US" sz="1200" dirty="0">
              <a:latin typeface="Arial" pitchFamily="34" charset="0"/>
            </a:endParaRPr>
          </a:p>
        </p:txBody>
      </p:sp>
      <p:sp>
        <p:nvSpPr>
          <p:cNvPr id="1499299" name="Rectangle 163"/>
          <p:cNvSpPr>
            <a:spLocks noChangeArrowheads="1"/>
          </p:cNvSpPr>
          <p:nvPr/>
        </p:nvSpPr>
        <p:spPr bwMode="auto">
          <a:xfrm>
            <a:off x="4722813" y="6019800"/>
            <a:ext cx="93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 </a:t>
            </a:r>
            <a:endParaRPr lang="en-US" sz="1200">
              <a:latin typeface="Arial" pitchFamily="34" charset="0"/>
            </a:endParaRPr>
          </a:p>
        </p:txBody>
      </p:sp>
      <p:sp>
        <p:nvSpPr>
          <p:cNvPr id="1499300" name="Rectangle 164"/>
          <p:cNvSpPr>
            <a:spLocks noChangeArrowheads="1"/>
          </p:cNvSpPr>
          <p:nvPr/>
        </p:nvSpPr>
        <p:spPr bwMode="auto">
          <a:xfrm>
            <a:off x="4848225" y="603567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a:t>
            </a:r>
            <a:endParaRPr lang="en-US" sz="1200">
              <a:latin typeface="Arial" pitchFamily="34" charset="0"/>
            </a:endParaRPr>
          </a:p>
        </p:txBody>
      </p:sp>
      <p:sp>
        <p:nvSpPr>
          <p:cNvPr id="1499301" name="Rectangle 165"/>
          <p:cNvSpPr>
            <a:spLocks noChangeArrowheads="1"/>
          </p:cNvSpPr>
          <p:nvPr/>
        </p:nvSpPr>
        <p:spPr bwMode="auto">
          <a:xfrm>
            <a:off x="5019675" y="6019800"/>
            <a:ext cx="820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FF"/>
                </a:solidFill>
                <a:latin typeface="Arial" pitchFamily="34" charset="0"/>
              </a:rPr>
              <a:t>PEDIATRIC</a:t>
            </a:r>
            <a:endParaRPr lang="en-US" sz="1200">
              <a:latin typeface="Arial" pitchFamily="34" charset="0"/>
            </a:endParaRPr>
          </a:p>
        </p:txBody>
      </p:sp>
      <p:sp>
        <p:nvSpPr>
          <p:cNvPr id="1499302" name="Line 166"/>
          <p:cNvSpPr>
            <a:spLocks noChangeShapeType="1"/>
          </p:cNvSpPr>
          <p:nvPr/>
        </p:nvSpPr>
        <p:spPr bwMode="auto">
          <a:xfrm>
            <a:off x="1423988" y="5951538"/>
            <a:ext cx="4938712"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3" name="Freeform 167"/>
          <p:cNvSpPr>
            <a:spLocks/>
          </p:cNvSpPr>
          <p:nvPr/>
        </p:nvSpPr>
        <p:spPr bwMode="auto">
          <a:xfrm>
            <a:off x="6346825" y="5926138"/>
            <a:ext cx="122238" cy="74612"/>
          </a:xfrm>
          <a:custGeom>
            <a:avLst/>
            <a:gdLst>
              <a:gd name="T0" fmla="*/ 0 w 48"/>
              <a:gd name="T1" fmla="*/ 0 h 47"/>
              <a:gd name="T2" fmla="*/ 48 w 48"/>
              <a:gd name="T3" fmla="*/ 23 h 47"/>
              <a:gd name="T4" fmla="*/ 0 w 48"/>
              <a:gd name="T5" fmla="*/ 47 h 47"/>
              <a:gd name="T6" fmla="*/ 0 w 48"/>
              <a:gd name="T7" fmla="*/ 0 h 47"/>
            </a:gdLst>
            <a:ahLst/>
            <a:cxnLst>
              <a:cxn ang="0">
                <a:pos x="T0" y="T1"/>
              </a:cxn>
              <a:cxn ang="0">
                <a:pos x="T2" y="T3"/>
              </a:cxn>
              <a:cxn ang="0">
                <a:pos x="T4" y="T5"/>
              </a:cxn>
              <a:cxn ang="0">
                <a:pos x="T6" y="T7"/>
              </a:cxn>
            </a:cxnLst>
            <a:rect l="0" t="0" r="r" b="b"/>
            <a:pathLst>
              <a:path w="48" h="47">
                <a:moveTo>
                  <a:pt x="0" y="0"/>
                </a:moveTo>
                <a:lnTo>
                  <a:pt x="48" y="23"/>
                </a:lnTo>
                <a:lnTo>
                  <a:pt x="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7" name="Line 171"/>
          <p:cNvSpPr>
            <a:spLocks noChangeShapeType="1"/>
          </p:cNvSpPr>
          <p:nvPr/>
        </p:nvSpPr>
        <p:spPr bwMode="auto">
          <a:xfrm>
            <a:off x="3508375" y="2884488"/>
            <a:ext cx="1208088"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08" name="Freeform 172"/>
          <p:cNvSpPr>
            <a:spLocks/>
          </p:cNvSpPr>
          <p:nvPr/>
        </p:nvSpPr>
        <p:spPr bwMode="auto">
          <a:xfrm>
            <a:off x="4702175" y="284638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09" name="Line 173"/>
          <p:cNvSpPr>
            <a:spLocks noChangeShapeType="1"/>
          </p:cNvSpPr>
          <p:nvPr/>
        </p:nvSpPr>
        <p:spPr bwMode="auto">
          <a:xfrm>
            <a:off x="2800350" y="2586038"/>
            <a:ext cx="247967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0" name="Line 174"/>
          <p:cNvSpPr>
            <a:spLocks noChangeShapeType="1"/>
          </p:cNvSpPr>
          <p:nvPr/>
        </p:nvSpPr>
        <p:spPr bwMode="auto">
          <a:xfrm>
            <a:off x="5280025" y="2586038"/>
            <a:ext cx="1588" cy="8413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1" name="Freeform 175"/>
          <p:cNvSpPr>
            <a:spLocks/>
          </p:cNvSpPr>
          <p:nvPr/>
        </p:nvSpPr>
        <p:spPr bwMode="auto">
          <a:xfrm>
            <a:off x="5218113" y="2660650"/>
            <a:ext cx="122237" cy="74613"/>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2" name="Line 176"/>
          <p:cNvSpPr>
            <a:spLocks noChangeShapeType="1"/>
          </p:cNvSpPr>
          <p:nvPr/>
        </p:nvSpPr>
        <p:spPr bwMode="auto">
          <a:xfrm>
            <a:off x="5738813" y="2197100"/>
            <a:ext cx="1587" cy="47307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3" name="Freeform 177"/>
          <p:cNvSpPr>
            <a:spLocks/>
          </p:cNvSpPr>
          <p:nvPr/>
        </p:nvSpPr>
        <p:spPr bwMode="auto">
          <a:xfrm>
            <a:off x="5676900" y="2660650"/>
            <a:ext cx="119063" cy="74613"/>
          </a:xfrm>
          <a:custGeom>
            <a:avLst/>
            <a:gdLst>
              <a:gd name="T0" fmla="*/ 47 w 47"/>
              <a:gd name="T1" fmla="*/ 0 h 47"/>
              <a:gd name="T2" fmla="*/ 24 w 47"/>
              <a:gd name="T3" fmla="*/ 47 h 47"/>
              <a:gd name="T4" fmla="*/ 0 w 47"/>
              <a:gd name="T5" fmla="*/ 0 h 47"/>
              <a:gd name="T6" fmla="*/ 47 w 47"/>
              <a:gd name="T7" fmla="*/ 0 h 47"/>
            </a:gdLst>
            <a:ahLst/>
            <a:cxnLst>
              <a:cxn ang="0">
                <a:pos x="T0" y="T1"/>
              </a:cxn>
              <a:cxn ang="0">
                <a:pos x="T2" y="T3"/>
              </a:cxn>
              <a:cxn ang="0">
                <a:pos x="T4" y="T5"/>
              </a:cxn>
              <a:cxn ang="0">
                <a:pos x="T6" y="T7"/>
              </a:cxn>
            </a:cxnLst>
            <a:rect l="0" t="0" r="r" b="b"/>
            <a:pathLst>
              <a:path w="47" h="47">
                <a:moveTo>
                  <a:pt x="47" y="0"/>
                </a:moveTo>
                <a:lnTo>
                  <a:pt x="24" y="47"/>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14" name="Line 178"/>
          <p:cNvSpPr>
            <a:spLocks noChangeShapeType="1"/>
          </p:cNvSpPr>
          <p:nvPr/>
        </p:nvSpPr>
        <p:spPr bwMode="auto">
          <a:xfrm>
            <a:off x="5591175" y="2197100"/>
            <a:ext cx="147638"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5" name="Line 179"/>
          <p:cNvSpPr>
            <a:spLocks noChangeShapeType="1"/>
          </p:cNvSpPr>
          <p:nvPr/>
        </p:nvSpPr>
        <p:spPr bwMode="auto">
          <a:xfrm>
            <a:off x="2800350" y="2324100"/>
            <a:ext cx="3175" cy="26193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6" name="Line 180"/>
          <p:cNvSpPr>
            <a:spLocks noChangeShapeType="1"/>
          </p:cNvSpPr>
          <p:nvPr/>
        </p:nvSpPr>
        <p:spPr bwMode="auto">
          <a:xfrm>
            <a:off x="2093913" y="5540375"/>
            <a:ext cx="2328862"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7" name="Line 181"/>
          <p:cNvSpPr>
            <a:spLocks noChangeShapeType="1"/>
          </p:cNvSpPr>
          <p:nvPr/>
        </p:nvSpPr>
        <p:spPr bwMode="auto">
          <a:xfrm flipV="1">
            <a:off x="4422775" y="5173663"/>
            <a:ext cx="3175" cy="3667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8" name="Line 182"/>
          <p:cNvSpPr>
            <a:spLocks noChangeShapeType="1"/>
          </p:cNvSpPr>
          <p:nvPr/>
        </p:nvSpPr>
        <p:spPr bwMode="auto">
          <a:xfrm>
            <a:off x="4422775" y="5173663"/>
            <a:ext cx="2630488" cy="111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19" name="Line 183"/>
          <p:cNvSpPr>
            <a:spLocks noChangeShapeType="1"/>
          </p:cNvSpPr>
          <p:nvPr/>
        </p:nvSpPr>
        <p:spPr bwMode="auto">
          <a:xfrm>
            <a:off x="7053263" y="5184775"/>
            <a:ext cx="3175" cy="1063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0" name="Freeform 184"/>
          <p:cNvSpPr>
            <a:spLocks/>
          </p:cNvSpPr>
          <p:nvPr/>
        </p:nvSpPr>
        <p:spPr bwMode="auto">
          <a:xfrm>
            <a:off x="6992938" y="5281613"/>
            <a:ext cx="122237" cy="74612"/>
          </a:xfrm>
          <a:custGeom>
            <a:avLst/>
            <a:gdLst>
              <a:gd name="T0" fmla="*/ 48 w 48"/>
              <a:gd name="T1" fmla="*/ 0 h 47"/>
              <a:gd name="T2" fmla="*/ 24 w 48"/>
              <a:gd name="T3" fmla="*/ 47 h 47"/>
              <a:gd name="T4" fmla="*/ 0 w 48"/>
              <a:gd name="T5" fmla="*/ 0 h 47"/>
              <a:gd name="T6" fmla="*/ 48 w 48"/>
              <a:gd name="T7" fmla="*/ 0 h 47"/>
            </a:gdLst>
            <a:ahLst/>
            <a:cxnLst>
              <a:cxn ang="0">
                <a:pos x="T0" y="T1"/>
              </a:cxn>
              <a:cxn ang="0">
                <a:pos x="T2" y="T3"/>
              </a:cxn>
              <a:cxn ang="0">
                <a:pos x="T4" y="T5"/>
              </a:cxn>
              <a:cxn ang="0">
                <a:pos x="T6" y="T7"/>
              </a:cxn>
            </a:cxnLst>
            <a:rect l="0" t="0" r="r" b="b"/>
            <a:pathLst>
              <a:path w="48" h="47">
                <a:moveTo>
                  <a:pt x="48" y="0"/>
                </a:moveTo>
                <a:lnTo>
                  <a:pt x="24" y="47"/>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1" name="Line 185"/>
          <p:cNvSpPr>
            <a:spLocks noChangeShapeType="1"/>
          </p:cNvSpPr>
          <p:nvPr/>
        </p:nvSpPr>
        <p:spPr bwMode="auto">
          <a:xfrm>
            <a:off x="2093913" y="1785938"/>
            <a:ext cx="503237"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2" name="Freeform 186"/>
          <p:cNvSpPr>
            <a:spLocks/>
          </p:cNvSpPr>
          <p:nvPr/>
        </p:nvSpPr>
        <p:spPr bwMode="auto">
          <a:xfrm>
            <a:off x="2582863" y="1747838"/>
            <a:ext cx="120650"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3" name="Line 187"/>
          <p:cNvSpPr>
            <a:spLocks noChangeShapeType="1"/>
          </p:cNvSpPr>
          <p:nvPr/>
        </p:nvSpPr>
        <p:spPr bwMode="auto">
          <a:xfrm>
            <a:off x="2057400" y="4692650"/>
            <a:ext cx="240347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324" name="Freeform 188"/>
          <p:cNvSpPr>
            <a:spLocks/>
          </p:cNvSpPr>
          <p:nvPr/>
        </p:nvSpPr>
        <p:spPr bwMode="auto">
          <a:xfrm>
            <a:off x="4445000" y="4654550"/>
            <a:ext cx="122238" cy="76200"/>
          </a:xfrm>
          <a:custGeom>
            <a:avLst/>
            <a:gdLst>
              <a:gd name="T0" fmla="*/ 0 w 48"/>
              <a:gd name="T1" fmla="*/ 0 h 48"/>
              <a:gd name="T2" fmla="*/ 48 w 48"/>
              <a:gd name="T3" fmla="*/ 24 h 48"/>
              <a:gd name="T4" fmla="*/ 0 w 48"/>
              <a:gd name="T5" fmla="*/ 48 h 48"/>
              <a:gd name="T6" fmla="*/ 0 w 48"/>
              <a:gd name="T7" fmla="*/ 0 h 48"/>
            </a:gdLst>
            <a:ahLst/>
            <a:cxnLst>
              <a:cxn ang="0">
                <a:pos x="T0" y="T1"/>
              </a:cxn>
              <a:cxn ang="0">
                <a:pos x="T2" y="T3"/>
              </a:cxn>
              <a:cxn ang="0">
                <a:pos x="T4" y="T5"/>
              </a:cxn>
              <a:cxn ang="0">
                <a:pos x="T6" y="T7"/>
              </a:cxn>
            </a:cxnLst>
            <a:rect l="0" t="0" r="r" b="b"/>
            <a:pathLst>
              <a:path w="48" h="48">
                <a:moveTo>
                  <a:pt x="0" y="0"/>
                </a:moveTo>
                <a:lnTo>
                  <a:pt x="48" y="24"/>
                </a:lnTo>
                <a:lnTo>
                  <a:pt x="0"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9325" name="Rectangle 189"/>
          <p:cNvSpPr>
            <a:spLocks noChangeArrowheads="1"/>
          </p:cNvSpPr>
          <p:nvPr/>
        </p:nvSpPr>
        <p:spPr bwMode="auto">
          <a:xfrm>
            <a:off x="4592638" y="6399213"/>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26" name="Rectangle 190"/>
          <p:cNvSpPr>
            <a:spLocks noChangeArrowheads="1"/>
          </p:cNvSpPr>
          <p:nvPr/>
        </p:nvSpPr>
        <p:spPr bwMode="auto">
          <a:xfrm>
            <a:off x="4859338" y="6399213"/>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7" name="Rectangle 191"/>
          <p:cNvSpPr>
            <a:spLocks noChangeArrowheads="1"/>
          </p:cNvSpPr>
          <p:nvPr/>
        </p:nvSpPr>
        <p:spPr bwMode="auto">
          <a:xfrm>
            <a:off x="4986338"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28" name="Rectangle 192"/>
          <p:cNvSpPr>
            <a:spLocks noChangeArrowheads="1"/>
          </p:cNvSpPr>
          <p:nvPr/>
        </p:nvSpPr>
        <p:spPr bwMode="auto">
          <a:xfrm>
            <a:off x="5335588"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29" name="Rectangle 193"/>
          <p:cNvSpPr>
            <a:spLocks noChangeArrowheads="1"/>
          </p:cNvSpPr>
          <p:nvPr/>
        </p:nvSpPr>
        <p:spPr bwMode="auto">
          <a:xfrm>
            <a:off x="5395913" y="6388100"/>
            <a:ext cx="922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jumpstarttriage</a:t>
            </a:r>
            <a:endParaRPr lang="en-US" sz="1000">
              <a:latin typeface="Arial" pitchFamily="34" charset="0"/>
            </a:endParaRPr>
          </a:p>
        </p:txBody>
      </p:sp>
      <p:sp>
        <p:nvSpPr>
          <p:cNvPr id="1499330" name="Rectangle 194"/>
          <p:cNvSpPr>
            <a:spLocks noChangeArrowheads="1"/>
          </p:cNvSpPr>
          <p:nvPr/>
        </p:nvSpPr>
        <p:spPr bwMode="auto">
          <a:xfrm>
            <a:off x="6362700" y="63881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1" name="Rectangle 195"/>
          <p:cNvSpPr>
            <a:spLocks noChangeArrowheads="1"/>
          </p:cNvSpPr>
          <p:nvPr/>
        </p:nvSpPr>
        <p:spPr bwMode="auto">
          <a:xfrm>
            <a:off x="6437313" y="63881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32" name="Line 196"/>
          <p:cNvSpPr>
            <a:spLocks noChangeShapeType="1"/>
          </p:cNvSpPr>
          <p:nvPr/>
        </p:nvSpPr>
        <p:spPr bwMode="auto">
          <a:xfrm>
            <a:off x="4595813" y="6551613"/>
            <a:ext cx="2147887"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33" name="Rectangle 197"/>
          <p:cNvSpPr>
            <a:spLocks noChangeArrowheads="1"/>
          </p:cNvSpPr>
          <p:nvPr/>
        </p:nvSpPr>
        <p:spPr bwMode="auto">
          <a:xfrm>
            <a:off x="1928813" y="6400800"/>
            <a:ext cx="255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Http</a:t>
            </a:r>
            <a:endParaRPr lang="en-US" sz="1000">
              <a:latin typeface="Arial" pitchFamily="34" charset="0"/>
            </a:endParaRPr>
          </a:p>
        </p:txBody>
      </p:sp>
      <p:sp>
        <p:nvSpPr>
          <p:cNvPr id="1499334" name="Rectangle 198"/>
          <p:cNvSpPr>
            <a:spLocks noChangeArrowheads="1"/>
          </p:cNvSpPr>
          <p:nvPr/>
        </p:nvSpPr>
        <p:spPr bwMode="auto">
          <a:xfrm>
            <a:off x="2201863" y="6400800"/>
            <a:ext cx="112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5" name="Rectangle 199"/>
          <p:cNvSpPr>
            <a:spLocks noChangeArrowheads="1"/>
          </p:cNvSpPr>
          <p:nvPr/>
        </p:nvSpPr>
        <p:spPr bwMode="auto">
          <a:xfrm>
            <a:off x="2314575" y="6405563"/>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www</a:t>
            </a:r>
            <a:endParaRPr lang="en-US" sz="1000">
              <a:latin typeface="Arial" pitchFamily="34" charset="0"/>
            </a:endParaRPr>
          </a:p>
        </p:txBody>
      </p:sp>
      <p:sp>
        <p:nvSpPr>
          <p:cNvPr id="1499336" name="Rectangle 200"/>
          <p:cNvSpPr>
            <a:spLocks noChangeArrowheads="1"/>
          </p:cNvSpPr>
          <p:nvPr/>
        </p:nvSpPr>
        <p:spPr bwMode="auto">
          <a:xfrm>
            <a:off x="2638425" y="6405563"/>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7" name="Rectangle 201"/>
          <p:cNvSpPr>
            <a:spLocks noChangeArrowheads="1"/>
          </p:cNvSpPr>
          <p:nvPr/>
        </p:nvSpPr>
        <p:spPr bwMode="auto">
          <a:xfrm>
            <a:off x="2703513" y="6400800"/>
            <a:ext cx="6191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starttriage</a:t>
            </a:r>
            <a:endParaRPr lang="en-US" sz="1000">
              <a:latin typeface="Arial" pitchFamily="34" charset="0"/>
            </a:endParaRPr>
          </a:p>
        </p:txBody>
      </p:sp>
      <p:sp>
        <p:nvSpPr>
          <p:cNvPr id="1499338" name="Rectangle 202"/>
          <p:cNvSpPr>
            <a:spLocks noChangeArrowheads="1"/>
          </p:cNvSpPr>
          <p:nvPr/>
        </p:nvSpPr>
        <p:spPr bwMode="auto">
          <a:xfrm>
            <a:off x="3335338" y="6400800"/>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a:t>
            </a:r>
            <a:endParaRPr lang="en-US" sz="1000">
              <a:latin typeface="Arial" pitchFamily="34" charset="0"/>
            </a:endParaRPr>
          </a:p>
        </p:txBody>
      </p:sp>
      <p:sp>
        <p:nvSpPr>
          <p:cNvPr id="1499339" name="Rectangle 203"/>
          <p:cNvSpPr>
            <a:spLocks noChangeArrowheads="1"/>
          </p:cNvSpPr>
          <p:nvPr/>
        </p:nvSpPr>
        <p:spPr bwMode="auto">
          <a:xfrm>
            <a:off x="3424238" y="6400800"/>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000" b="1">
                <a:solidFill>
                  <a:srgbClr val="0000FF"/>
                </a:solidFill>
                <a:latin typeface="Arial" pitchFamily="34" charset="0"/>
              </a:rPr>
              <a:t>com </a:t>
            </a:r>
            <a:endParaRPr lang="en-US" sz="1000">
              <a:latin typeface="Arial" pitchFamily="34" charset="0"/>
            </a:endParaRPr>
          </a:p>
        </p:txBody>
      </p:sp>
      <p:sp>
        <p:nvSpPr>
          <p:cNvPr id="1499340" name="Line 204"/>
          <p:cNvSpPr>
            <a:spLocks noChangeShapeType="1"/>
          </p:cNvSpPr>
          <p:nvPr/>
        </p:nvSpPr>
        <p:spPr bwMode="auto">
          <a:xfrm flipV="1">
            <a:off x="1874838" y="6557963"/>
            <a:ext cx="1844675" cy="0"/>
          </a:xfrm>
          <a:prstGeom prst="line">
            <a:avLst/>
          </a:prstGeom>
          <a:noFill/>
          <a:ln w="7938">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9341" name="Rectangle 205"/>
          <p:cNvSpPr>
            <a:spLocks noChangeArrowheads="1"/>
          </p:cNvSpPr>
          <p:nvPr/>
        </p:nvSpPr>
        <p:spPr bwMode="auto">
          <a:xfrm>
            <a:off x="6394450" y="2609850"/>
            <a:ext cx="2339975" cy="217488"/>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2" name="Rectangle 206"/>
          <p:cNvSpPr>
            <a:spLocks noChangeArrowheads="1"/>
          </p:cNvSpPr>
          <p:nvPr/>
        </p:nvSpPr>
        <p:spPr bwMode="auto">
          <a:xfrm>
            <a:off x="6419850" y="2643188"/>
            <a:ext cx="22590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PEDI Neurological Assessment</a:t>
            </a:r>
            <a:endParaRPr lang="en-US" sz="1200" b="1">
              <a:latin typeface="Arial" pitchFamily="34" charset="0"/>
            </a:endParaRPr>
          </a:p>
        </p:txBody>
      </p:sp>
      <p:sp>
        <p:nvSpPr>
          <p:cNvPr id="1499343" name="Rectangle 207"/>
          <p:cNvSpPr>
            <a:spLocks noChangeArrowheads="1"/>
          </p:cNvSpPr>
          <p:nvPr/>
        </p:nvSpPr>
        <p:spPr bwMode="auto">
          <a:xfrm>
            <a:off x="6394450" y="2827338"/>
            <a:ext cx="1128713"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4" name="Rectangle 208"/>
          <p:cNvSpPr>
            <a:spLocks noChangeArrowheads="1"/>
          </p:cNvSpPr>
          <p:nvPr/>
        </p:nvSpPr>
        <p:spPr bwMode="auto">
          <a:xfrm>
            <a:off x="6892925" y="2884488"/>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A</a:t>
            </a:r>
            <a:endParaRPr lang="en-US" sz="1400">
              <a:latin typeface="Arial" pitchFamily="34" charset="0"/>
            </a:endParaRPr>
          </a:p>
        </p:txBody>
      </p:sp>
      <p:sp>
        <p:nvSpPr>
          <p:cNvPr id="1499346" name="Rectangle 210"/>
          <p:cNvSpPr>
            <a:spLocks noChangeArrowheads="1"/>
          </p:cNvSpPr>
          <p:nvPr/>
        </p:nvSpPr>
        <p:spPr bwMode="auto">
          <a:xfrm>
            <a:off x="7523163" y="2827338"/>
            <a:ext cx="1211262" cy="379412"/>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7" name="Rectangle 211"/>
          <p:cNvSpPr>
            <a:spLocks noChangeArrowheads="1"/>
          </p:cNvSpPr>
          <p:nvPr/>
        </p:nvSpPr>
        <p:spPr bwMode="auto">
          <a:xfrm>
            <a:off x="7897813" y="2914650"/>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Alert</a:t>
            </a:r>
            <a:endParaRPr lang="en-US" sz="1200" b="1">
              <a:latin typeface="Arial" pitchFamily="34" charset="0"/>
            </a:endParaRPr>
          </a:p>
        </p:txBody>
      </p:sp>
      <p:sp>
        <p:nvSpPr>
          <p:cNvPr id="1499348" name="Rectangle 212"/>
          <p:cNvSpPr>
            <a:spLocks noChangeArrowheads="1"/>
          </p:cNvSpPr>
          <p:nvPr/>
        </p:nvSpPr>
        <p:spPr bwMode="auto">
          <a:xfrm>
            <a:off x="6394450" y="3206750"/>
            <a:ext cx="1128713"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49" name="Rectangle 213"/>
          <p:cNvSpPr>
            <a:spLocks noChangeArrowheads="1"/>
          </p:cNvSpPr>
          <p:nvPr/>
        </p:nvSpPr>
        <p:spPr bwMode="auto">
          <a:xfrm>
            <a:off x="6902450" y="3249613"/>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V</a:t>
            </a:r>
            <a:endParaRPr lang="en-US" sz="1400">
              <a:latin typeface="Arial" pitchFamily="34" charset="0"/>
            </a:endParaRPr>
          </a:p>
        </p:txBody>
      </p:sp>
      <p:sp>
        <p:nvSpPr>
          <p:cNvPr id="1499350" name="Rectangle 214"/>
          <p:cNvSpPr>
            <a:spLocks noChangeArrowheads="1"/>
          </p:cNvSpPr>
          <p:nvPr/>
        </p:nvSpPr>
        <p:spPr bwMode="auto">
          <a:xfrm>
            <a:off x="7523163" y="3206750"/>
            <a:ext cx="1211262" cy="379413"/>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1" name="Rectangle 215"/>
          <p:cNvSpPr>
            <a:spLocks noChangeArrowheads="1"/>
          </p:cNvSpPr>
          <p:nvPr/>
        </p:nvSpPr>
        <p:spPr bwMode="auto">
          <a:xfrm>
            <a:off x="7629525" y="3189288"/>
            <a:ext cx="930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a:t>
            </a:r>
            <a:r>
              <a:rPr lang="en-US" sz="1400">
                <a:solidFill>
                  <a:srgbClr val="000000"/>
                </a:solidFill>
                <a:latin typeface="Arial" pitchFamily="34" charset="0"/>
              </a:rPr>
              <a:t> </a:t>
            </a:r>
            <a:r>
              <a:rPr lang="en-US" sz="1200" b="1">
                <a:solidFill>
                  <a:srgbClr val="000000"/>
                </a:solidFill>
                <a:latin typeface="Arial" pitchFamily="34" charset="0"/>
              </a:rPr>
              <a:t>to</a:t>
            </a:r>
            <a:endParaRPr lang="en-US" sz="1200" b="1">
              <a:latin typeface="Arial" pitchFamily="34" charset="0"/>
            </a:endParaRPr>
          </a:p>
        </p:txBody>
      </p:sp>
      <p:sp>
        <p:nvSpPr>
          <p:cNvPr id="1499352" name="Rectangle 216"/>
          <p:cNvSpPr>
            <a:spLocks noChangeArrowheads="1"/>
          </p:cNvSpPr>
          <p:nvPr/>
        </p:nvSpPr>
        <p:spPr bwMode="auto">
          <a:xfrm>
            <a:off x="7588250" y="3373438"/>
            <a:ext cx="1017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Verbal Stimuli</a:t>
            </a:r>
            <a:endParaRPr lang="en-US" sz="1200" b="1">
              <a:latin typeface="Arial" pitchFamily="34" charset="0"/>
            </a:endParaRPr>
          </a:p>
        </p:txBody>
      </p:sp>
      <p:sp>
        <p:nvSpPr>
          <p:cNvPr id="1499353" name="Rectangle 217"/>
          <p:cNvSpPr>
            <a:spLocks noChangeArrowheads="1"/>
          </p:cNvSpPr>
          <p:nvPr/>
        </p:nvSpPr>
        <p:spPr bwMode="auto">
          <a:xfrm>
            <a:off x="6394450" y="3586163"/>
            <a:ext cx="1128713"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4" name="Rectangle 218"/>
          <p:cNvSpPr>
            <a:spLocks noChangeArrowheads="1"/>
          </p:cNvSpPr>
          <p:nvPr/>
        </p:nvSpPr>
        <p:spPr bwMode="auto">
          <a:xfrm>
            <a:off x="6902450" y="3670300"/>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P</a:t>
            </a:r>
            <a:endParaRPr lang="en-US" sz="1400">
              <a:latin typeface="Arial" pitchFamily="34" charset="0"/>
            </a:endParaRPr>
          </a:p>
        </p:txBody>
      </p:sp>
      <p:sp>
        <p:nvSpPr>
          <p:cNvPr id="1499355" name="Rectangle 219"/>
          <p:cNvSpPr>
            <a:spLocks noChangeArrowheads="1"/>
          </p:cNvSpPr>
          <p:nvPr/>
        </p:nvSpPr>
        <p:spPr bwMode="auto">
          <a:xfrm>
            <a:off x="7523163" y="3586163"/>
            <a:ext cx="1211262" cy="381000"/>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6" name="Rectangle 220"/>
          <p:cNvSpPr>
            <a:spLocks noChangeArrowheads="1"/>
          </p:cNvSpPr>
          <p:nvPr/>
        </p:nvSpPr>
        <p:spPr bwMode="auto">
          <a:xfrm>
            <a:off x="7634288" y="3573463"/>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Responds to</a:t>
            </a:r>
            <a:endParaRPr lang="en-US" sz="1200" b="1">
              <a:latin typeface="Arial" pitchFamily="34" charset="0"/>
            </a:endParaRPr>
          </a:p>
        </p:txBody>
      </p:sp>
      <p:sp>
        <p:nvSpPr>
          <p:cNvPr id="1499357" name="Rectangle 221"/>
          <p:cNvSpPr>
            <a:spLocks noChangeArrowheads="1"/>
          </p:cNvSpPr>
          <p:nvPr/>
        </p:nvSpPr>
        <p:spPr bwMode="auto">
          <a:xfrm>
            <a:off x="7580313" y="3760788"/>
            <a:ext cx="10620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Painful Stimuli</a:t>
            </a:r>
            <a:endParaRPr lang="en-US" sz="1200" b="1">
              <a:latin typeface="Arial" pitchFamily="34" charset="0"/>
            </a:endParaRPr>
          </a:p>
        </p:txBody>
      </p:sp>
      <p:sp>
        <p:nvSpPr>
          <p:cNvPr id="1499358" name="Rectangle 222"/>
          <p:cNvSpPr>
            <a:spLocks noChangeArrowheads="1"/>
          </p:cNvSpPr>
          <p:nvPr/>
        </p:nvSpPr>
        <p:spPr bwMode="auto">
          <a:xfrm>
            <a:off x="7523163" y="3967163"/>
            <a:ext cx="1211262"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59" name="Rectangle 223"/>
          <p:cNvSpPr>
            <a:spLocks noChangeArrowheads="1"/>
          </p:cNvSpPr>
          <p:nvPr/>
        </p:nvSpPr>
        <p:spPr bwMode="auto">
          <a:xfrm>
            <a:off x="7627938" y="3959225"/>
            <a:ext cx="1006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Unresponsive</a:t>
            </a:r>
            <a:endParaRPr lang="en-US" sz="1200" b="1">
              <a:latin typeface="Arial" pitchFamily="34" charset="0"/>
            </a:endParaRPr>
          </a:p>
        </p:txBody>
      </p:sp>
      <p:sp>
        <p:nvSpPr>
          <p:cNvPr id="1499360" name="Rectangle 224"/>
          <p:cNvSpPr>
            <a:spLocks noChangeArrowheads="1"/>
          </p:cNvSpPr>
          <p:nvPr/>
        </p:nvSpPr>
        <p:spPr bwMode="auto">
          <a:xfrm>
            <a:off x="7662863" y="4113213"/>
            <a:ext cx="896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spcBef>
                <a:spcPct val="0"/>
              </a:spcBef>
              <a:buClrTx/>
              <a:buFontTx/>
              <a:buNone/>
            </a:pPr>
            <a:r>
              <a:rPr lang="en-US" sz="1200" b="1">
                <a:solidFill>
                  <a:srgbClr val="000000"/>
                </a:solidFill>
                <a:latin typeface="Arial" pitchFamily="34" charset="0"/>
              </a:rPr>
              <a:t>To Noxious</a:t>
            </a:r>
            <a:endParaRPr lang="en-US" sz="1200" b="1">
              <a:latin typeface="Arial" pitchFamily="34" charset="0"/>
            </a:endParaRPr>
          </a:p>
        </p:txBody>
      </p:sp>
      <p:sp>
        <p:nvSpPr>
          <p:cNvPr id="1499361" name="Rectangle 225"/>
          <p:cNvSpPr>
            <a:spLocks noChangeArrowheads="1"/>
          </p:cNvSpPr>
          <p:nvPr/>
        </p:nvSpPr>
        <p:spPr bwMode="auto">
          <a:xfrm>
            <a:off x="7880350" y="42735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200" b="1">
                <a:solidFill>
                  <a:srgbClr val="000000"/>
                </a:solidFill>
                <a:latin typeface="Arial" pitchFamily="34" charset="0"/>
              </a:rPr>
              <a:t>Stimuli</a:t>
            </a:r>
            <a:endParaRPr lang="en-US" sz="1200" b="1">
              <a:latin typeface="Arial" pitchFamily="34" charset="0"/>
            </a:endParaRPr>
          </a:p>
        </p:txBody>
      </p:sp>
      <p:sp>
        <p:nvSpPr>
          <p:cNvPr id="1499362" name="Rectangle 226"/>
          <p:cNvSpPr>
            <a:spLocks noChangeArrowheads="1"/>
          </p:cNvSpPr>
          <p:nvPr/>
        </p:nvSpPr>
        <p:spPr bwMode="auto">
          <a:xfrm>
            <a:off x="6394450" y="3967163"/>
            <a:ext cx="1128713" cy="498475"/>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363" name="Rectangle 227"/>
          <p:cNvSpPr>
            <a:spLocks noChangeArrowheads="1"/>
          </p:cNvSpPr>
          <p:nvPr/>
        </p:nvSpPr>
        <p:spPr bwMode="auto">
          <a:xfrm>
            <a:off x="6902450" y="4037013"/>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spcBef>
                <a:spcPct val="0"/>
              </a:spcBef>
              <a:buClrTx/>
              <a:buFontTx/>
              <a:buNone/>
            </a:pPr>
            <a:r>
              <a:rPr lang="en-US" sz="1400" b="1">
                <a:solidFill>
                  <a:srgbClr val="000000"/>
                </a:solidFill>
                <a:latin typeface="Arial" pitchFamily="34" charset="0"/>
              </a:rPr>
              <a:t>U</a:t>
            </a:r>
            <a:endParaRPr lang="en-US" sz="1400" b="1">
              <a:latin typeface="Arial" pitchFamily="34" charset="0"/>
            </a:endParaRPr>
          </a:p>
        </p:txBody>
      </p:sp>
      <p:sp>
        <p:nvSpPr>
          <p:cNvPr id="2" name="TextBox 1"/>
          <p:cNvSpPr txBox="1"/>
          <p:nvPr/>
        </p:nvSpPr>
        <p:spPr>
          <a:xfrm>
            <a:off x="-11020" y="199211"/>
            <a:ext cx="9144000" cy="369332"/>
          </a:xfrm>
          <a:prstGeom prst="rect">
            <a:avLst/>
          </a:prstGeom>
          <a:noFill/>
        </p:spPr>
        <p:txBody>
          <a:bodyPr wrap="square" rtlCol="0">
            <a:spAutoFit/>
          </a:bodyPr>
          <a:lstStyle/>
          <a:p>
            <a:pPr algn="ctr"/>
            <a:r>
              <a:rPr lang="en-US" b="1" dirty="0"/>
              <a:t>START Triage </a:t>
            </a:r>
          </a:p>
        </p:txBody>
      </p:sp>
    </p:spTree>
    <p:extLst>
      <p:ext uri="{BB962C8B-B14F-4D97-AF65-F5344CB8AC3E}">
        <p14:creationId xmlns:p14="http://schemas.microsoft.com/office/powerpoint/2010/main" val="101236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7735" y="4406728"/>
            <a:ext cx="3530930" cy="2245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5" name="Text Box 5"/>
          <p:cNvSpPr txBox="1">
            <a:spLocks noChangeArrowheads="1"/>
          </p:cNvSpPr>
          <p:nvPr/>
        </p:nvSpPr>
        <p:spPr bwMode="auto">
          <a:xfrm>
            <a:off x="304800" y="990600"/>
            <a:ext cx="419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t>Adult</a:t>
            </a:r>
          </a:p>
          <a:p>
            <a:pPr algn="ctr" defTabSz="914400" eaLnBrk="1" hangingPunct="1">
              <a:buClrTx/>
              <a:buFontTx/>
              <a:buNone/>
            </a:pPr>
            <a:endParaRPr lang="en-US" sz="1200" b="1" u="sng" dirty="0"/>
          </a:p>
          <a:p>
            <a:pPr algn="ctr" defTabSz="914400" eaLnBrk="1" hangingPunct="1"/>
            <a:r>
              <a:rPr lang="en-US" sz="2600" i="1" dirty="0">
                <a:solidFill>
                  <a:srgbClr val="FFCC00"/>
                </a:solidFill>
              </a:rPr>
              <a:t> </a:t>
            </a:r>
            <a:r>
              <a:rPr lang="en-US" sz="2600" b="1" dirty="0"/>
              <a:t>Respirations &gt; 30 BPM</a:t>
            </a:r>
          </a:p>
          <a:p>
            <a:pPr algn="ctr" defTabSz="914400" eaLnBrk="1" hangingPunct="1"/>
            <a:r>
              <a:rPr lang="en-US" sz="2600" b="1" dirty="0"/>
              <a:t>CR &gt; 2 seconds or</a:t>
            </a:r>
          </a:p>
          <a:p>
            <a:pPr algn="ctr" defTabSz="914400" eaLnBrk="1" hangingPunct="1"/>
            <a:r>
              <a:rPr lang="en-US" sz="2600" b="1" dirty="0"/>
              <a:t>  no palpable radial pulse</a:t>
            </a:r>
          </a:p>
          <a:p>
            <a:pPr algn="ctr" defTabSz="914400" eaLnBrk="1" hangingPunct="1"/>
            <a:r>
              <a:rPr lang="en-US" sz="2600" b="1" dirty="0"/>
              <a:t>Cannot follow simple</a:t>
            </a:r>
          </a:p>
          <a:p>
            <a:pPr algn="ctr" defTabSz="914400" eaLnBrk="1" hangingPunct="1">
              <a:buFontTx/>
              <a:buNone/>
            </a:pPr>
            <a:r>
              <a:rPr lang="en-US" sz="2600" b="1" dirty="0"/>
              <a:t>   commands</a:t>
            </a:r>
          </a:p>
          <a:p>
            <a:pPr algn="ctr" defTabSz="914400" eaLnBrk="1" hangingPunct="1">
              <a:buFontTx/>
              <a:buNone/>
            </a:pPr>
            <a:endParaRPr lang="en-US" sz="2600" b="1" dirty="0"/>
          </a:p>
          <a:p>
            <a:pPr algn="ctr" defTabSz="914400" eaLnBrk="1" hangingPunct="1">
              <a:buFontTx/>
              <a:buNone/>
            </a:pPr>
            <a:r>
              <a:rPr lang="en-US" sz="2600" b="1" dirty="0"/>
              <a:t>Collapsed lung</a:t>
            </a:r>
          </a:p>
          <a:p>
            <a:pPr algn="ctr" defTabSz="914400" eaLnBrk="1" hangingPunct="1">
              <a:buFontTx/>
              <a:buNone/>
            </a:pPr>
            <a:r>
              <a:rPr lang="en-US" sz="2600" b="1" dirty="0"/>
              <a:t>20% blood loss</a:t>
            </a:r>
          </a:p>
          <a:p>
            <a:pPr algn="ctr" defTabSz="914400" eaLnBrk="1" hangingPunct="1">
              <a:buFontTx/>
              <a:buNone/>
            </a:pPr>
            <a:r>
              <a:rPr lang="en-US" sz="2600" b="1" dirty="0"/>
              <a:t>Closed Head Injury </a:t>
            </a:r>
          </a:p>
          <a:p>
            <a:pPr algn="ctr" defTabSz="914400" eaLnBrk="1" hangingPunct="1">
              <a:buFontTx/>
              <a:buNone/>
            </a:pPr>
            <a:endParaRPr lang="en-US" sz="2600" i="1" dirty="0"/>
          </a:p>
          <a:p>
            <a:pPr algn="ctr" defTabSz="914400" eaLnBrk="1" hangingPunct="1">
              <a:buFontTx/>
              <a:buNone/>
            </a:pPr>
            <a:endParaRPr lang="en-US" sz="1400" i="1" dirty="0"/>
          </a:p>
        </p:txBody>
      </p:sp>
      <p:sp>
        <p:nvSpPr>
          <p:cNvPr id="2" name="Text Box 5"/>
          <p:cNvSpPr txBox="1">
            <a:spLocks noChangeArrowheads="1"/>
          </p:cNvSpPr>
          <p:nvPr/>
        </p:nvSpPr>
        <p:spPr bwMode="auto">
          <a:xfrm>
            <a:off x="4191000" y="990600"/>
            <a:ext cx="4724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solidFill>
                  <a:srgbClr val="0000FF"/>
                </a:solidFill>
              </a:rPr>
              <a:t>Pediatric</a:t>
            </a:r>
          </a:p>
          <a:p>
            <a:pPr algn="ctr" defTabSz="914400" eaLnBrk="1" hangingPunct="1">
              <a:buClrTx/>
              <a:buFontTx/>
              <a:buNone/>
            </a:pPr>
            <a:endParaRPr lang="en-US" sz="1200" b="1" u="sng" dirty="0">
              <a:solidFill>
                <a:srgbClr val="0000FF"/>
              </a:solidFill>
            </a:endParaRPr>
          </a:p>
          <a:p>
            <a:pPr algn="ctr" defTabSz="914400" eaLnBrk="1" hangingPunct="1">
              <a:buClrTx/>
            </a:pPr>
            <a:r>
              <a:rPr lang="en-US" sz="2600" dirty="0">
                <a:solidFill>
                  <a:srgbClr val="0000FF"/>
                </a:solidFill>
              </a:rPr>
              <a:t> </a:t>
            </a:r>
            <a:r>
              <a:rPr lang="en-US" sz="2600" b="1" dirty="0">
                <a:solidFill>
                  <a:srgbClr val="0000FF"/>
                </a:solidFill>
              </a:rPr>
              <a:t>Respirations &lt; 15 or &gt; 45</a:t>
            </a:r>
          </a:p>
          <a:p>
            <a:pPr algn="ctr" defTabSz="914400" eaLnBrk="1" hangingPunct="1">
              <a:buClrTx/>
            </a:pPr>
            <a:r>
              <a:rPr lang="en-US" sz="2600" b="1" dirty="0">
                <a:solidFill>
                  <a:srgbClr val="0000FF"/>
                </a:solidFill>
              </a:rPr>
              <a:t> CR &gt; 2 seconds or no palpable radial or brachial pulse</a:t>
            </a:r>
          </a:p>
          <a:p>
            <a:pPr algn="ctr"/>
            <a:r>
              <a:rPr lang="en-US" sz="2600" b="1" dirty="0">
                <a:solidFill>
                  <a:srgbClr val="0000FF"/>
                </a:solidFill>
              </a:rPr>
              <a:t>Inappropriate “Pain” </a:t>
            </a:r>
          </a:p>
          <a:p>
            <a:pPr algn="ctr" defTabSz="914400" eaLnBrk="1" hangingPunct="1">
              <a:buClrTx/>
              <a:buFontTx/>
              <a:buNone/>
            </a:pPr>
            <a:r>
              <a:rPr lang="en-US" sz="2600" b="1" dirty="0">
                <a:solidFill>
                  <a:srgbClr val="0000FF"/>
                </a:solidFill>
              </a:rPr>
              <a:t>   (e.g., posturing) or “Unresponsive”</a:t>
            </a:r>
          </a:p>
        </p:txBody>
      </p:sp>
      <p:sp>
        <p:nvSpPr>
          <p:cNvPr id="4" name="Title 3"/>
          <p:cNvSpPr>
            <a:spLocks noGrp="1"/>
          </p:cNvSpPr>
          <p:nvPr>
            <p:ph type="title"/>
          </p:nvPr>
        </p:nvSpPr>
        <p:spPr>
          <a:xfrm>
            <a:off x="3544" y="173073"/>
            <a:ext cx="9140456" cy="665127"/>
          </a:xfrm>
        </p:spPr>
        <p:txBody>
          <a:bodyPr>
            <a:noAutofit/>
          </a:bodyPr>
          <a:lstStyle/>
          <a:p>
            <a:pPr eaLnBrk="1" fontAlgn="auto" hangingPunct="1">
              <a:spcAft>
                <a:spcPts val="0"/>
              </a:spcAft>
              <a:defRPr/>
            </a:pPr>
            <a:r>
              <a:rPr lang="en-US" sz="3600" b="1" dirty="0">
                <a:ln>
                  <a:solidFill>
                    <a:schemeClr val="tx1"/>
                  </a:solidFill>
                </a:ln>
                <a:solidFill>
                  <a:srgbClr val="FF0000"/>
                </a:solidFill>
              </a:rPr>
              <a:t>RED</a:t>
            </a:r>
            <a:r>
              <a:rPr lang="en-US" sz="3600" b="1" dirty="0"/>
              <a:t> </a:t>
            </a:r>
            <a:r>
              <a:rPr lang="en-US" sz="3600" b="1" dirty="0">
                <a:solidFill>
                  <a:srgbClr val="3D4151"/>
                </a:solidFill>
              </a:rPr>
              <a:t>Triage Category (Immediate)</a:t>
            </a:r>
          </a:p>
        </p:txBody>
      </p:sp>
    </p:spTree>
    <p:extLst>
      <p:ext uri="{BB962C8B-B14F-4D97-AF65-F5344CB8AC3E}">
        <p14:creationId xmlns:p14="http://schemas.microsoft.com/office/powerpoint/2010/main" val="2728564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00805">
                                            <p:txEl>
                                              <p:pRg st="2" end="2"/>
                                            </p:txEl>
                                          </p:spTgt>
                                        </p:tgtEl>
                                        <p:attrNameLst>
                                          <p:attrName>style.visibility</p:attrName>
                                        </p:attrNameLst>
                                      </p:cBhvr>
                                      <p:to>
                                        <p:strVal val="visible"/>
                                      </p:to>
                                    </p:set>
                                    <p:animEffect transition="in" filter="randombar(horizontal)">
                                      <p:cBhvr>
                                        <p:cTn id="10" dur="500"/>
                                        <p:tgtEl>
                                          <p:spTgt spid="110080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100805">
                                            <p:txEl>
                                              <p:pRg st="3" end="3"/>
                                            </p:txEl>
                                          </p:spTgt>
                                        </p:tgtEl>
                                        <p:attrNameLst>
                                          <p:attrName>style.visibility</p:attrName>
                                        </p:attrNameLst>
                                      </p:cBhvr>
                                      <p:to>
                                        <p:strVal val="visible"/>
                                      </p:to>
                                    </p:set>
                                    <p:animEffect transition="in" filter="randombar(horizontal)">
                                      <p:cBhvr>
                                        <p:cTn id="15" dur="500"/>
                                        <p:tgtEl>
                                          <p:spTgt spid="110080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00805">
                                            <p:txEl>
                                              <p:pRg st="4" end="4"/>
                                            </p:txEl>
                                          </p:spTgt>
                                        </p:tgtEl>
                                        <p:attrNameLst>
                                          <p:attrName>style.visibility</p:attrName>
                                        </p:attrNameLst>
                                      </p:cBhvr>
                                      <p:to>
                                        <p:strVal val="visible"/>
                                      </p:to>
                                    </p:set>
                                    <p:animEffect transition="in" filter="randombar(horizontal)">
                                      <p:cBhvr>
                                        <p:cTn id="20" dur="500"/>
                                        <p:tgtEl>
                                          <p:spTgt spid="110080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100805">
                                            <p:txEl>
                                              <p:pRg st="5" end="5"/>
                                            </p:txEl>
                                          </p:spTgt>
                                        </p:tgtEl>
                                        <p:attrNameLst>
                                          <p:attrName>style.visibility</p:attrName>
                                        </p:attrNameLst>
                                      </p:cBhvr>
                                      <p:to>
                                        <p:strVal val="visible"/>
                                      </p:to>
                                    </p:set>
                                    <p:animEffect transition="in" filter="randombar(horizontal)">
                                      <p:cBhvr>
                                        <p:cTn id="25" dur="500"/>
                                        <p:tgtEl>
                                          <p:spTgt spid="1100805">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100805">
                                            <p:txEl>
                                              <p:pRg st="6" end="6"/>
                                            </p:txEl>
                                          </p:spTgt>
                                        </p:tgtEl>
                                        <p:attrNameLst>
                                          <p:attrName>style.visibility</p:attrName>
                                        </p:attrNameLst>
                                      </p:cBhvr>
                                      <p:to>
                                        <p:strVal val="visible"/>
                                      </p:to>
                                    </p:set>
                                    <p:animEffect transition="in" filter="randombar(horizontal)">
                                      <p:cBhvr>
                                        <p:cTn id="28" dur="500"/>
                                        <p:tgtEl>
                                          <p:spTgt spid="1100805">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100805">
                                            <p:txEl>
                                              <p:pRg st="8" end="8"/>
                                            </p:txEl>
                                          </p:spTgt>
                                        </p:tgtEl>
                                        <p:attrNameLst>
                                          <p:attrName>style.visibility</p:attrName>
                                        </p:attrNameLst>
                                      </p:cBhvr>
                                      <p:to>
                                        <p:strVal val="visible"/>
                                      </p:to>
                                    </p:set>
                                    <p:animEffect transition="in" filter="randombar(horizontal)">
                                      <p:cBhvr>
                                        <p:cTn id="31" dur="500"/>
                                        <p:tgtEl>
                                          <p:spTgt spid="110080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00805">
                                            <p:txEl>
                                              <p:pRg st="9" end="9"/>
                                            </p:txEl>
                                          </p:spTgt>
                                        </p:tgtEl>
                                        <p:attrNameLst>
                                          <p:attrName>style.visibility</p:attrName>
                                        </p:attrNameLst>
                                      </p:cBhvr>
                                      <p:to>
                                        <p:strVal val="visible"/>
                                      </p:to>
                                    </p:set>
                                    <p:animEffect transition="in" filter="randombar(horizontal)">
                                      <p:cBhvr>
                                        <p:cTn id="34" dur="500"/>
                                        <p:tgtEl>
                                          <p:spTgt spid="1100805">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00805">
                                            <p:txEl>
                                              <p:pRg st="10" end="10"/>
                                            </p:txEl>
                                          </p:spTgt>
                                        </p:tgtEl>
                                        <p:attrNameLst>
                                          <p:attrName>style.visibility</p:attrName>
                                        </p:attrNameLst>
                                      </p:cBhvr>
                                      <p:to>
                                        <p:strVal val="visible"/>
                                      </p:to>
                                    </p:set>
                                    <p:animEffect transition="in" filter="randombar(horizontal)">
                                      <p:cBhvr>
                                        <p:cTn id="37" dur="500"/>
                                        <p:tgtEl>
                                          <p:spTgt spid="110080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2" dur="500"/>
                                        <p:tgtEl>
                                          <p:spTgt spid="2">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5" dur="500"/>
                                        <p:tgtEl>
                                          <p:spTgt spid="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50" dur="500"/>
                                        <p:tgtEl>
                                          <p:spTgt spid="2">
                                            <p:txEl>
                                              <p:pRg st="3" end="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53" dur="500"/>
                                        <p:tgtEl>
                                          <p:spTgt spid="2">
                                            <p:txEl>
                                              <p:pRg st="4" end="4"/>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35992" cy="615950"/>
          </a:xfrm>
        </p:spPr>
        <p:txBody>
          <a:bodyPr>
            <a:normAutofit fontScale="90000"/>
          </a:bodyPr>
          <a:lstStyle/>
          <a:p>
            <a:pPr eaLnBrk="1" fontAlgn="auto" hangingPunct="1">
              <a:spcAft>
                <a:spcPts val="0"/>
              </a:spcAft>
              <a:defRPr/>
            </a:pPr>
            <a:r>
              <a:rPr lang="en-US" sz="4800" b="1" dirty="0">
                <a:ln>
                  <a:solidFill>
                    <a:schemeClr val="tx1"/>
                  </a:solidFill>
                </a:ln>
                <a:solidFill>
                  <a:srgbClr val="FFFF00"/>
                </a:solidFill>
              </a:rPr>
              <a:t>YELLOW </a:t>
            </a:r>
            <a:r>
              <a:rPr lang="en-US" sz="4800" b="1" dirty="0">
                <a:solidFill>
                  <a:srgbClr val="3D4151"/>
                </a:solidFill>
              </a:rPr>
              <a:t>Triage Category (Delayed)</a:t>
            </a:r>
          </a:p>
        </p:txBody>
      </p:sp>
      <p:sp>
        <p:nvSpPr>
          <p:cNvPr id="7" name="Content Placeholder 6"/>
          <p:cNvSpPr>
            <a:spLocks noGrp="1"/>
          </p:cNvSpPr>
          <p:nvPr>
            <p:ph idx="4294967295"/>
          </p:nvPr>
        </p:nvSpPr>
        <p:spPr>
          <a:xfrm>
            <a:off x="76200" y="1073426"/>
            <a:ext cx="9067800" cy="5403574"/>
          </a:xfrm>
          <a:prstGeom prst="rect">
            <a:avLst/>
          </a:prstGeom>
        </p:spPr>
        <p:txBody>
          <a:bodyPr>
            <a:noAutofit/>
          </a:bodyPr>
          <a:lstStyle/>
          <a:p>
            <a:pPr marL="114300" indent="0">
              <a:buFont typeface="Arial" pitchFamily="34" charset="0"/>
              <a:buNone/>
            </a:pPr>
            <a:r>
              <a:rPr lang="en-US" sz="2800" b="1" dirty="0"/>
              <a:t>Adult: respirations, capillary refill, and mentation are normal  </a:t>
            </a:r>
          </a:p>
          <a:p>
            <a:pPr lvl="1"/>
            <a:endParaRPr lang="en-US" sz="1200" b="1" dirty="0">
              <a:solidFill>
                <a:srgbClr val="0000FF"/>
              </a:solidFill>
            </a:endParaRPr>
          </a:p>
          <a:p>
            <a:pPr lvl="1">
              <a:buClr>
                <a:srgbClr val="3D4151"/>
              </a:buClr>
              <a:buFont typeface="Arial" panose="020B0604020202020204" pitchFamily="34" charset="0"/>
              <a:buChar char="•"/>
            </a:pPr>
            <a:r>
              <a:rPr lang="en-US" sz="2400" b="1" dirty="0"/>
              <a:t>Isolated burns</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Extremity fractures</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Stable other trauma</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Most patients with</a:t>
            </a:r>
            <a:br>
              <a:rPr lang="en-US" sz="2400" b="1" dirty="0"/>
            </a:br>
            <a:r>
              <a:rPr lang="en-US" sz="2400" b="1" dirty="0"/>
              <a:t>medical complaints</a:t>
            </a:r>
          </a:p>
          <a:p>
            <a:pPr lvl="1">
              <a:buFont typeface="Arial" pitchFamily="34" charset="0"/>
              <a:buNone/>
            </a:pPr>
            <a:endParaRPr lang="en-US" sz="1200" dirty="0"/>
          </a:p>
          <a:p>
            <a:pPr marL="114300" indent="0">
              <a:buClr>
                <a:schemeClr val="tx1"/>
              </a:buClr>
              <a:buFontTx/>
              <a:buNone/>
            </a:pPr>
            <a:r>
              <a:rPr lang="en-US" sz="3200" b="1" dirty="0">
                <a:solidFill>
                  <a:srgbClr val="0000FF"/>
                </a:solidFill>
              </a:rPr>
              <a:t>Pediatric: “A,” “V,” or appropriate “P”</a:t>
            </a:r>
          </a:p>
          <a:p>
            <a:pPr marL="114300" indent="0">
              <a:buClr>
                <a:schemeClr val="tx1"/>
              </a:buClr>
              <a:buFontTx/>
              <a:buNone/>
            </a:pPr>
            <a:r>
              <a:rPr lang="en-US" sz="2400" b="1" dirty="0">
                <a:solidFill>
                  <a:srgbClr val="0000FF"/>
                </a:solidFill>
              </a:rPr>
              <a:t> (e.g., withdrawal from pain stimulus) </a:t>
            </a:r>
          </a:p>
          <a:p>
            <a:pPr lvl="1">
              <a:buFont typeface="Arial" pitchFamily="34" charset="0"/>
              <a:buNone/>
            </a:pPr>
            <a:endParaRPr lang="en-US" sz="2400" dirty="0"/>
          </a:p>
        </p:txBody>
      </p:sp>
      <p:pic>
        <p:nvPicPr>
          <p:cNvPr id="481283"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00550" y="2057400"/>
            <a:ext cx="3981450" cy="2654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343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calcmode="lin" valueType="num">
                                      <p:cBhvr additive="base">
                                        <p:cTn id="2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 calcmode="lin" valueType="num">
                                      <p:cBhvr additive="base">
                                        <p:cTn id="34"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 y="152400"/>
            <a:ext cx="9137650" cy="685800"/>
          </a:xfrm>
        </p:spPr>
        <p:txBody>
          <a:bodyPr>
            <a:normAutofit fontScale="90000"/>
          </a:bodyPr>
          <a:lstStyle/>
          <a:p>
            <a:pPr eaLnBrk="1" fontAlgn="auto" hangingPunct="1">
              <a:spcAft>
                <a:spcPts val="0"/>
              </a:spcAft>
              <a:defRPr/>
            </a:pPr>
            <a:r>
              <a:rPr lang="en-US" sz="4800" b="1" dirty="0">
                <a:ln>
                  <a:solidFill>
                    <a:schemeClr val="tx1"/>
                  </a:solidFill>
                </a:ln>
                <a:solidFill>
                  <a:srgbClr val="00B050"/>
                </a:solidFill>
              </a:rPr>
              <a:t>GREEN</a:t>
            </a:r>
            <a:r>
              <a:rPr lang="en-US" sz="4800" b="1" dirty="0">
                <a:ln>
                  <a:solidFill>
                    <a:schemeClr val="tx1"/>
                  </a:solidFill>
                </a:ln>
                <a:solidFill>
                  <a:srgbClr val="FFFF00"/>
                </a:solidFill>
              </a:rPr>
              <a:t> </a:t>
            </a:r>
            <a:r>
              <a:rPr lang="en-US" sz="4800" b="1" dirty="0">
                <a:solidFill>
                  <a:srgbClr val="3D4151"/>
                </a:solidFill>
              </a:rPr>
              <a:t>Triage Category (Minor)</a:t>
            </a:r>
          </a:p>
        </p:txBody>
      </p:sp>
      <p:sp>
        <p:nvSpPr>
          <p:cNvPr id="7" name="Content Placeholder 6"/>
          <p:cNvSpPr>
            <a:spLocks noGrp="1"/>
          </p:cNvSpPr>
          <p:nvPr>
            <p:ph idx="4294967295"/>
          </p:nvPr>
        </p:nvSpPr>
        <p:spPr>
          <a:xfrm>
            <a:off x="308113" y="1616765"/>
            <a:ext cx="3276600" cy="5042452"/>
          </a:xfrm>
          <a:prstGeom prst="rect">
            <a:avLst/>
          </a:prstGeom>
        </p:spPr>
        <p:txBody>
          <a:bodyPr>
            <a:normAutofit/>
          </a:bodyPr>
          <a:lstStyle/>
          <a:p>
            <a:pPr marL="685800" indent="-571500">
              <a:buClr>
                <a:schemeClr val="tx1"/>
              </a:buClr>
            </a:pPr>
            <a:r>
              <a:rPr lang="en-US" sz="2800" b="1" dirty="0"/>
              <a:t>“Walking wounded”</a:t>
            </a:r>
          </a:p>
          <a:p>
            <a:pPr marL="685800" indent="-571500">
              <a:buClr>
                <a:schemeClr val="tx1"/>
              </a:buClr>
            </a:pPr>
            <a:r>
              <a:rPr lang="en-US" sz="2800" b="1" dirty="0"/>
              <a:t>Psychological casualties</a:t>
            </a:r>
          </a:p>
          <a:p>
            <a:pPr marL="685800" indent="-571500">
              <a:buClr>
                <a:schemeClr val="tx1"/>
              </a:buClr>
            </a:pPr>
            <a:r>
              <a:rPr lang="en-US" sz="2800" b="1" dirty="0"/>
              <a:t>Always look for children being carried and assess them</a:t>
            </a:r>
          </a:p>
          <a:p>
            <a:pPr marL="685800" indent="-571500">
              <a:buClr>
                <a:schemeClr val="tx1"/>
              </a:buClr>
            </a:pPr>
            <a:endParaRPr lang="en-US" sz="2800" b="1" dirty="0"/>
          </a:p>
          <a:p>
            <a:pPr lvl="1">
              <a:buFont typeface="Arial" pitchFamily="34" charset="0"/>
              <a:buNone/>
            </a:pPr>
            <a:endParaRPr lang="en-US" sz="3400" dirty="0"/>
          </a:p>
        </p:txBody>
      </p:sp>
      <p:pic>
        <p:nvPicPr>
          <p:cNvPr id="483331"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1828800"/>
            <a:ext cx="4800600"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092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02046" y="135835"/>
            <a:ext cx="8841954" cy="1543878"/>
          </a:xfrm>
        </p:spPr>
        <p:txBody>
          <a:bodyPr anchor="b">
            <a:normAutofit fontScale="90000"/>
          </a:bodyPr>
          <a:lstStyle/>
          <a:p>
            <a:pPr eaLnBrk="1" fontAlgn="auto" hangingPunct="1">
              <a:spcAft>
                <a:spcPts val="0"/>
              </a:spcAft>
              <a:defRPr/>
            </a:pPr>
            <a:br>
              <a:rPr lang="en-US" sz="4800" b="1" dirty="0">
                <a:ln>
                  <a:solidFill>
                    <a:schemeClr val="tx1"/>
                  </a:solidFill>
                </a:ln>
                <a:solidFill>
                  <a:schemeClr val="bg1">
                    <a:lumMod val="75000"/>
                  </a:schemeClr>
                </a:solidFill>
              </a:rPr>
            </a:br>
            <a:r>
              <a:rPr lang="en-US" sz="4800" b="1" dirty="0">
                <a:ln>
                  <a:solidFill>
                    <a:schemeClr val="tx1"/>
                  </a:solidFill>
                </a:ln>
                <a:solidFill>
                  <a:schemeClr val="tx1">
                    <a:lumMod val="65000"/>
                    <a:lumOff val="35000"/>
                  </a:schemeClr>
                </a:solidFill>
              </a:rPr>
              <a:t>Black/Expectant</a:t>
            </a:r>
            <a:r>
              <a:rPr lang="en-US" sz="4800" b="1" dirty="0">
                <a:ln>
                  <a:solidFill>
                    <a:schemeClr val="tx1"/>
                  </a:solidFill>
                </a:ln>
                <a:solidFill>
                  <a:schemeClr val="bg1">
                    <a:lumMod val="75000"/>
                  </a:schemeClr>
                </a:solidFill>
              </a:rPr>
              <a:t> </a:t>
            </a:r>
            <a:r>
              <a:rPr lang="en-US" sz="4800" b="1" dirty="0">
                <a:solidFill>
                  <a:srgbClr val="3D4151"/>
                </a:solidFill>
              </a:rPr>
              <a:t>Triage</a:t>
            </a:r>
            <a:r>
              <a:rPr lang="en-US" sz="4800" dirty="0">
                <a:solidFill>
                  <a:srgbClr val="3D4151"/>
                </a:solidFill>
              </a:rPr>
              <a:t> </a:t>
            </a:r>
            <a:r>
              <a:rPr lang="en-US" sz="4800" b="1" dirty="0">
                <a:solidFill>
                  <a:srgbClr val="3D4151"/>
                </a:solidFill>
              </a:rPr>
              <a:t>Category </a:t>
            </a:r>
            <a:br>
              <a:rPr lang="en-US" sz="4800" b="1" dirty="0">
                <a:solidFill>
                  <a:srgbClr val="3D4151"/>
                </a:solidFill>
              </a:rPr>
            </a:br>
            <a:r>
              <a:rPr lang="en-US" sz="4800" b="1" dirty="0">
                <a:solidFill>
                  <a:srgbClr val="3D4151"/>
                </a:solidFill>
              </a:rPr>
              <a:t>(will a be a Zombie)</a:t>
            </a:r>
          </a:p>
        </p:txBody>
      </p:sp>
      <p:sp>
        <p:nvSpPr>
          <p:cNvPr id="485377" name="Content Placeholder 7"/>
          <p:cNvSpPr>
            <a:spLocks noGrp="1"/>
          </p:cNvSpPr>
          <p:nvPr>
            <p:ph idx="4294967295"/>
          </p:nvPr>
        </p:nvSpPr>
        <p:spPr>
          <a:xfrm>
            <a:off x="609600" y="1828800"/>
            <a:ext cx="7924800" cy="4681330"/>
          </a:xfrm>
          <a:prstGeom prst="rect">
            <a:avLst/>
          </a:prstGeom>
        </p:spPr>
        <p:txBody>
          <a:bodyPr>
            <a:normAutofit fontScale="92500" lnSpcReduction="10000"/>
          </a:bodyPr>
          <a:lstStyle/>
          <a:p>
            <a:pPr marL="342900" indent="0">
              <a:buClr>
                <a:schemeClr val="tx1"/>
              </a:buClr>
              <a:buNone/>
            </a:pPr>
            <a:endParaRPr lang="en-US" sz="3000" dirty="0"/>
          </a:p>
          <a:p>
            <a:pPr lvl="2">
              <a:buClr>
                <a:srgbClr val="545970"/>
              </a:buClr>
              <a:buFontTx/>
              <a:buChar char="•"/>
            </a:pPr>
            <a:r>
              <a:rPr lang="en-US" sz="3500" b="1" dirty="0">
                <a:ln>
                  <a:solidFill>
                    <a:schemeClr val="tx1"/>
                  </a:solidFill>
                </a:ln>
                <a:solidFill>
                  <a:schemeClr val="bg1">
                    <a:lumMod val="75000"/>
                  </a:schemeClr>
                </a:solidFill>
              </a:rPr>
              <a:t> </a:t>
            </a:r>
            <a:r>
              <a:rPr lang="en-US" sz="3500" b="1" dirty="0">
                <a:ln>
                  <a:solidFill>
                    <a:schemeClr val="tx1"/>
                  </a:solidFill>
                </a:ln>
                <a:solidFill>
                  <a:schemeClr val="tx1">
                    <a:lumMod val="65000"/>
                    <a:lumOff val="35000"/>
                  </a:schemeClr>
                </a:solidFill>
              </a:rPr>
              <a:t>Black</a:t>
            </a:r>
            <a:r>
              <a:rPr lang="en-US" sz="3000" dirty="0"/>
              <a:t> </a:t>
            </a:r>
            <a:r>
              <a:rPr lang="en-US" sz="3000" b="1" dirty="0"/>
              <a:t>is for the patient that is not likely to survive even with emergent interventions </a:t>
            </a:r>
          </a:p>
          <a:p>
            <a:pPr lvl="2">
              <a:buClr>
                <a:srgbClr val="545970"/>
              </a:buClr>
              <a:buFontTx/>
              <a:buChar char="•"/>
            </a:pPr>
            <a:endParaRPr lang="en-US" sz="3000" b="1" dirty="0"/>
          </a:p>
          <a:p>
            <a:pPr lvl="2">
              <a:buClr>
                <a:srgbClr val="545970"/>
              </a:buClr>
              <a:buFontTx/>
              <a:buChar char="•"/>
            </a:pPr>
            <a:r>
              <a:rPr lang="en-US" sz="3200" b="1" dirty="0"/>
              <a:t>Injuries incompatible with life</a:t>
            </a:r>
          </a:p>
          <a:p>
            <a:pPr lvl="2">
              <a:buClr>
                <a:srgbClr val="545970"/>
              </a:buClr>
              <a:buFontTx/>
              <a:buChar char="•"/>
            </a:pPr>
            <a:r>
              <a:rPr lang="en-US" sz="3200" b="1" dirty="0"/>
              <a:t>Brain matter visible </a:t>
            </a:r>
          </a:p>
          <a:p>
            <a:pPr lvl="2">
              <a:buClr>
                <a:srgbClr val="545970"/>
              </a:buClr>
              <a:buFontTx/>
              <a:buChar char="•"/>
            </a:pPr>
            <a:r>
              <a:rPr lang="en-US" sz="3200" b="1" dirty="0"/>
              <a:t>Obvious mortality or death </a:t>
            </a:r>
            <a:br>
              <a:rPr lang="en-US" sz="3200" b="1" dirty="0"/>
            </a:br>
            <a:r>
              <a:rPr lang="en-US" sz="3200" b="1" dirty="0"/>
              <a:t>(pulseless and apneic)</a:t>
            </a:r>
          </a:p>
          <a:p>
            <a:pPr marL="914400" lvl="2" indent="0">
              <a:buClr>
                <a:srgbClr val="545970"/>
              </a:buClr>
              <a:buNone/>
            </a:pPr>
            <a:br>
              <a:rPr lang="en-US" sz="3200" b="1" dirty="0"/>
            </a:br>
            <a:endParaRPr lang="en-US" sz="3200" b="1" dirty="0"/>
          </a:p>
          <a:p>
            <a:pPr marL="800100" indent="-457200">
              <a:buClr>
                <a:schemeClr val="tx1"/>
              </a:buClr>
              <a:buFont typeface="Calibri" panose="020F0502020204030204" pitchFamily="34" charset="0"/>
              <a:buChar char="•"/>
            </a:pPr>
            <a:endParaRPr lang="en-US" sz="1500" dirty="0"/>
          </a:p>
          <a:p>
            <a:pPr indent="0">
              <a:lnSpc>
                <a:spcPct val="150000"/>
              </a:lnSpc>
              <a:buClr>
                <a:schemeClr val="tx1"/>
              </a:buClr>
              <a:buFontTx/>
              <a:buChar char="•"/>
            </a:pPr>
            <a:endParaRPr lang="en-US" sz="1600" dirty="0"/>
          </a:p>
        </p:txBody>
      </p:sp>
    </p:spTree>
    <p:extLst>
      <p:ext uri="{BB962C8B-B14F-4D97-AF65-F5344CB8AC3E}">
        <p14:creationId xmlns:p14="http://schemas.microsoft.com/office/powerpoint/2010/main" val="10093841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66875"/>
            <a:ext cx="8077200" cy="3103908"/>
          </a:xfrm>
          <a:prstGeom prst="rect">
            <a:avLst/>
          </a:prstGeom>
        </p:spPr>
      </p:pic>
      <p:sp>
        <p:nvSpPr>
          <p:cNvPr id="5" name="Rectangle 4"/>
          <p:cNvSpPr/>
          <p:nvPr/>
        </p:nvSpPr>
        <p:spPr>
          <a:xfrm>
            <a:off x="2305756" y="5269621"/>
            <a:ext cx="4572000"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Visible head trauma</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Unable to walk </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Can follow simple commands</a:t>
            </a:r>
          </a:p>
        </p:txBody>
      </p:sp>
    </p:spTree>
    <p:extLst>
      <p:ext uri="{BB962C8B-B14F-4D97-AF65-F5344CB8AC3E}">
        <p14:creationId xmlns:p14="http://schemas.microsoft.com/office/powerpoint/2010/main" val="27753797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6" y="1554645"/>
            <a:ext cx="8077200" cy="2947780"/>
          </a:xfrm>
          <a:prstGeom prst="rect">
            <a:avLst/>
          </a:prstGeom>
        </p:spPr>
      </p:pic>
      <p:sp>
        <p:nvSpPr>
          <p:cNvPr id="6" name="Rectangle 5"/>
          <p:cNvSpPr/>
          <p:nvPr/>
        </p:nvSpPr>
        <p:spPr>
          <a:xfrm>
            <a:off x="2027583" y="4901302"/>
            <a:ext cx="5874026" cy="2128275"/>
          </a:xfrm>
          <a:prstGeom prst="rect">
            <a:avLst/>
          </a:prstGeom>
        </p:spPr>
        <p:txBody>
          <a:bodyPr wrap="square">
            <a:spAutoFit/>
          </a:bodyPr>
          <a:lstStyle/>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Complaining of chest pain</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Can walk</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Can follow simple commands</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 </a:t>
            </a:r>
            <a:endParaRPr lang="en-US" sz="2400" b="1" dirty="0"/>
          </a:p>
        </p:txBody>
      </p:sp>
    </p:spTree>
    <p:extLst>
      <p:ext uri="{BB962C8B-B14F-4D97-AF65-F5344CB8AC3E}">
        <p14:creationId xmlns:p14="http://schemas.microsoft.com/office/powerpoint/2010/main" val="2240939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71650"/>
            <a:ext cx="8077200" cy="3366880"/>
          </a:xfrm>
          <a:prstGeom prst="rect">
            <a:avLst/>
          </a:prstGeom>
        </p:spPr>
      </p:pic>
      <p:sp>
        <p:nvSpPr>
          <p:cNvPr id="5" name="Rectangle 4"/>
          <p:cNvSpPr/>
          <p:nvPr/>
        </p:nvSpPr>
        <p:spPr>
          <a:xfrm>
            <a:off x="2494722" y="5360954"/>
            <a:ext cx="4572000" cy="1331134"/>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 Respirations</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Brain matter showing </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Mumbling brains</a:t>
            </a:r>
          </a:p>
        </p:txBody>
      </p:sp>
    </p:spTree>
    <p:extLst>
      <p:ext uri="{BB962C8B-B14F-4D97-AF65-F5344CB8AC3E}">
        <p14:creationId xmlns:p14="http://schemas.microsoft.com/office/powerpoint/2010/main" val="18432758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90" y="911441"/>
            <a:ext cx="7313613" cy="868363"/>
          </a:xfrm>
        </p:spPr>
        <p:txBody>
          <a:bodyPr/>
          <a:lstStyle/>
          <a:p>
            <a:r>
              <a:rPr lang="en-US" dirty="0"/>
              <a:t>Person or Zombie</a:t>
            </a:r>
          </a:p>
        </p:txBody>
      </p:sp>
      <p:sp>
        <p:nvSpPr>
          <p:cNvPr id="3" name="Content Placeholder 2"/>
          <p:cNvSpPr>
            <a:spLocks noGrp="1"/>
          </p:cNvSpPr>
          <p:nvPr>
            <p:ph idx="1"/>
          </p:nvPr>
        </p:nvSpPr>
        <p:spPr>
          <a:xfrm rot="10800000" flipH="1" flipV="1">
            <a:off x="1341782" y="1470992"/>
            <a:ext cx="6868920" cy="3985633"/>
          </a:xfrm>
        </p:spPr>
        <p:txBody>
          <a:bodyPr>
            <a:normAutofit/>
          </a:bodyPr>
          <a:lstStyle/>
          <a:p>
            <a:pPr marL="0" indent="0" algn="ctr">
              <a:buNone/>
            </a:pPr>
            <a:endParaRPr lang="en-US" dirty="0"/>
          </a:p>
          <a:p>
            <a:pPr marL="0" indent="0" algn="ctr">
              <a:buNone/>
            </a:pPr>
            <a:r>
              <a:rPr lang="en-US" sz="2800" b="1" dirty="0"/>
              <a:t>Zombies are no minded living dead walkers that want to eat your brains.</a:t>
            </a:r>
          </a:p>
          <a:p>
            <a:pPr marL="0" indent="0" algn="ctr">
              <a:buNone/>
            </a:pPr>
            <a:r>
              <a:rPr lang="en-US" sz="2800" b="1" dirty="0"/>
              <a:t>People have vital signs and we need to save them so they don’t turn into zombies.</a:t>
            </a:r>
          </a:p>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058" y="4986173"/>
            <a:ext cx="2733675" cy="1676400"/>
          </a:xfrm>
          <a:prstGeom prst="rect">
            <a:avLst/>
          </a:prstGeom>
        </p:spPr>
      </p:pic>
    </p:spTree>
    <p:extLst>
      <p:ext uri="{BB962C8B-B14F-4D97-AF65-F5344CB8AC3E}">
        <p14:creationId xmlns:p14="http://schemas.microsoft.com/office/powerpoint/2010/main" val="330886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6" y="1514889"/>
            <a:ext cx="8077200" cy="3126685"/>
          </a:xfrm>
          <a:prstGeom prst="rect">
            <a:avLst/>
          </a:prstGeom>
        </p:spPr>
      </p:pic>
      <p:sp>
        <p:nvSpPr>
          <p:cNvPr id="6" name="Rectangle 5"/>
          <p:cNvSpPr/>
          <p:nvPr/>
        </p:nvSpPr>
        <p:spPr>
          <a:xfrm>
            <a:off x="1888435" y="5036376"/>
            <a:ext cx="5695122"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Broken leg set by friend</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able to walk</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able to follow simple commands </a:t>
            </a:r>
          </a:p>
        </p:txBody>
      </p:sp>
    </p:spTree>
    <p:extLst>
      <p:ext uri="{BB962C8B-B14F-4D97-AF65-F5344CB8AC3E}">
        <p14:creationId xmlns:p14="http://schemas.microsoft.com/office/powerpoint/2010/main" val="5376518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33550"/>
            <a:ext cx="8077199" cy="3076989"/>
          </a:xfrm>
          <a:prstGeom prst="rect">
            <a:avLst/>
          </a:prstGeom>
        </p:spPr>
      </p:pic>
      <p:sp>
        <p:nvSpPr>
          <p:cNvPr id="6" name="Rectangle 5"/>
          <p:cNvSpPr/>
          <p:nvPr/>
        </p:nvSpPr>
        <p:spPr>
          <a:xfrm>
            <a:off x="2362199" y="5294789"/>
            <a:ext cx="4572000" cy="1768176"/>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Head Trauma</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Slurred speech</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Falling every time he stands up</a:t>
            </a:r>
          </a:p>
          <a:p>
            <a:pPr>
              <a:lnSpc>
                <a:spcPct val="130000"/>
              </a:lnSpc>
              <a:spcBef>
                <a:spcPts val="300"/>
              </a:spcBef>
            </a:pPr>
            <a:r>
              <a:rPr lang="en-US" dirty="0">
                <a:solidFill>
                  <a:srgbClr val="A78470"/>
                </a:solidFill>
                <a:latin typeface="Georgia" panose="02040502050405020303" pitchFamily="18" charset="0"/>
                <a:ea typeface="FZShuTi"/>
                <a:cs typeface="Times New Roman" panose="02020603050405020304" pitchFamily="18" charset="0"/>
              </a:rPr>
              <a:t> </a:t>
            </a:r>
          </a:p>
        </p:txBody>
      </p:sp>
    </p:spTree>
    <p:extLst>
      <p:ext uri="{BB962C8B-B14F-4D97-AF65-F5344CB8AC3E}">
        <p14:creationId xmlns:p14="http://schemas.microsoft.com/office/powerpoint/2010/main" val="1656089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33550"/>
            <a:ext cx="8077200" cy="3245954"/>
          </a:xfrm>
          <a:prstGeom prst="rect">
            <a:avLst/>
          </a:prstGeom>
        </p:spPr>
      </p:pic>
      <p:sp>
        <p:nvSpPr>
          <p:cNvPr id="6" name="Rectangle 5"/>
          <p:cNvSpPr/>
          <p:nvPr/>
        </p:nvSpPr>
        <p:spPr>
          <a:xfrm>
            <a:off x="1805608" y="5328911"/>
            <a:ext cx="5685183" cy="931024"/>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More than 3/4 loss of blood</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Lunging at you trying to eat your brains</a:t>
            </a:r>
          </a:p>
        </p:txBody>
      </p:sp>
    </p:spTree>
    <p:extLst>
      <p:ext uri="{BB962C8B-B14F-4D97-AF65-F5344CB8AC3E}">
        <p14:creationId xmlns:p14="http://schemas.microsoft.com/office/powerpoint/2010/main" val="34074955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 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416" y="1733550"/>
            <a:ext cx="6341167" cy="2848389"/>
          </a:xfrm>
          <a:prstGeom prst="rect">
            <a:avLst/>
          </a:prstGeom>
        </p:spPr>
      </p:pic>
      <p:sp>
        <p:nvSpPr>
          <p:cNvPr id="6" name="Rectangle 5"/>
          <p:cNvSpPr/>
          <p:nvPr/>
        </p:nvSpPr>
        <p:spPr>
          <a:xfrm>
            <a:off x="2305756" y="4961439"/>
            <a:ext cx="4572000" cy="1369606"/>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Obvious broken arm</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Able to walk</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Can follow simple commands</a:t>
            </a:r>
          </a:p>
        </p:txBody>
      </p:sp>
    </p:spTree>
    <p:extLst>
      <p:ext uri="{BB962C8B-B14F-4D97-AF65-F5344CB8AC3E}">
        <p14:creationId xmlns:p14="http://schemas.microsoft.com/office/powerpoint/2010/main" val="41791402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 8</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1733550"/>
            <a:ext cx="8077200" cy="3067050"/>
          </a:xfrm>
          <a:prstGeom prst="rect">
            <a:avLst/>
          </a:prstGeom>
        </p:spPr>
      </p:pic>
      <p:sp>
        <p:nvSpPr>
          <p:cNvPr id="5" name="Rectangle 4"/>
          <p:cNvSpPr/>
          <p:nvPr/>
        </p:nvSpPr>
        <p:spPr>
          <a:xfrm>
            <a:off x="1636643" y="5080275"/>
            <a:ext cx="6023113"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breathing</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 pulse</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When airway is opened no respirations</a:t>
            </a:r>
          </a:p>
        </p:txBody>
      </p:sp>
    </p:spTree>
    <p:extLst>
      <p:ext uri="{BB962C8B-B14F-4D97-AF65-F5344CB8AC3E}">
        <p14:creationId xmlns:p14="http://schemas.microsoft.com/office/powerpoint/2010/main" val="6401650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Congratulations you can now survive a Zombie Apocalypse </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14400" y="2261205"/>
            <a:ext cx="7313613" cy="3950751"/>
          </a:xfrm>
        </p:spPr>
      </p:pic>
    </p:spTree>
    <p:extLst>
      <p:ext uri="{BB962C8B-B14F-4D97-AF65-F5344CB8AC3E}">
        <p14:creationId xmlns:p14="http://schemas.microsoft.com/office/powerpoint/2010/main" val="39402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Weapons</a:t>
            </a:r>
          </a:p>
        </p:txBody>
      </p:sp>
      <p:sp>
        <p:nvSpPr>
          <p:cNvPr id="3" name="TextBox 2"/>
          <p:cNvSpPr txBox="1"/>
          <p:nvPr/>
        </p:nvSpPr>
        <p:spPr>
          <a:xfrm>
            <a:off x="834887" y="1675545"/>
            <a:ext cx="6220877" cy="1323439"/>
          </a:xfrm>
          <a:prstGeom prst="rect">
            <a:avLst/>
          </a:prstGeom>
          <a:noFill/>
        </p:spPr>
        <p:txBody>
          <a:bodyPr wrap="square" rtlCol="0">
            <a:spAutoFit/>
          </a:bodyPr>
          <a:lstStyle/>
          <a:p>
            <a:r>
              <a:rPr lang="en-US" sz="2000" b="1" dirty="0"/>
              <a:t>When it comes to weapons its all about precision and accuracy.  The weapons of choice for most zombie enthusiasts is  a high powered Marshmallow gun that will stop the Zombie in its tracks!</a:t>
            </a:r>
          </a:p>
        </p:txBody>
      </p:sp>
      <p:sp>
        <p:nvSpPr>
          <p:cNvPr id="5" name="TextBox 4"/>
          <p:cNvSpPr txBox="1"/>
          <p:nvPr/>
        </p:nvSpPr>
        <p:spPr>
          <a:xfrm>
            <a:off x="1356878" y="3202390"/>
            <a:ext cx="5698887" cy="3447098"/>
          </a:xfrm>
          <a:prstGeom prst="rect">
            <a:avLst/>
          </a:prstGeom>
          <a:noFill/>
        </p:spPr>
        <p:txBody>
          <a:bodyPr wrap="square" rtlCol="0">
            <a:spAutoFit/>
          </a:bodyPr>
          <a:lstStyle/>
          <a:p>
            <a:r>
              <a:rPr lang="en-US" sz="2000" b="1" dirty="0"/>
              <a:t>Zombies are afraid of Marshmallows, but there is some drawbacks.</a:t>
            </a:r>
          </a:p>
          <a:p>
            <a:endParaRPr lang="en-US" sz="2000" b="1" dirty="0"/>
          </a:p>
          <a:p>
            <a:pPr marL="285750" indent="-285750">
              <a:buFont typeface="Arial"/>
              <a:buChar char="•"/>
            </a:pPr>
            <a:r>
              <a:rPr lang="en-US" sz="2000" b="1" dirty="0"/>
              <a:t>You may eat all the marshmallows before you see a Zombie</a:t>
            </a:r>
          </a:p>
          <a:p>
            <a:pPr marL="285750" indent="-285750">
              <a:buFont typeface="Arial"/>
              <a:buChar char="•"/>
            </a:pPr>
            <a:endParaRPr lang="en-US" sz="2000" b="1" dirty="0"/>
          </a:p>
          <a:p>
            <a:pPr marL="285750" indent="-285750">
              <a:buFont typeface="Arial"/>
              <a:buChar char="•"/>
            </a:pPr>
            <a:r>
              <a:rPr lang="en-US" sz="2000" b="1" dirty="0"/>
              <a:t>Marshmallow guns are short range so you have to get close to the Zombie</a:t>
            </a:r>
          </a:p>
          <a:p>
            <a:pPr marL="285750" indent="-285750">
              <a:buFont typeface="Arial"/>
              <a:buChar char="•"/>
            </a:pPr>
            <a:endParaRPr lang="en-US" sz="2000" b="1" dirty="0"/>
          </a:p>
          <a:p>
            <a:pPr marL="285750" indent="-285750">
              <a:buFont typeface="Arial"/>
              <a:buChar char="•"/>
            </a:pPr>
            <a:r>
              <a:rPr lang="en-US" sz="2000" b="1" dirty="0"/>
              <a:t>Your hands get sticky when loading the gun</a:t>
            </a:r>
          </a:p>
          <a:p>
            <a:pPr marL="285750" indent="-285750">
              <a:buFont typeface="Arial"/>
              <a:buChar char="•"/>
            </a:pPr>
            <a:endParaRPr lang="en-US" dirty="0"/>
          </a:p>
        </p:txBody>
      </p:sp>
      <p:pic>
        <p:nvPicPr>
          <p:cNvPr id="7" name="Content Placeholder 6" descr="chooose weapon.png"/>
          <p:cNvPicPr>
            <a:picLocks noGrp="1" noChangeAspect="1"/>
          </p:cNvPicPr>
          <p:nvPr>
            <p:ph idx="1"/>
          </p:nvPr>
        </p:nvPicPr>
        <p:blipFill>
          <a:blip r:embed="rId3">
            <a:extLst>
              <a:ext uri="{28A0092B-C50C-407E-A947-70E740481C1C}">
                <a14:useLocalDpi xmlns:a14="http://schemas.microsoft.com/office/drawing/2010/main" val="0"/>
              </a:ext>
            </a:extLst>
          </a:blip>
          <a:srcRect l="-138868" r="-138868"/>
          <a:stretch>
            <a:fillRect/>
          </a:stretch>
        </p:blipFill>
        <p:spPr>
          <a:xfrm>
            <a:off x="4908913" y="1675545"/>
            <a:ext cx="6233664" cy="3457133"/>
          </a:xfrm>
        </p:spPr>
      </p:pic>
    </p:spTree>
    <p:extLst>
      <p:ext uri="{BB962C8B-B14F-4D97-AF65-F5344CB8AC3E}">
        <p14:creationId xmlns:p14="http://schemas.microsoft.com/office/powerpoint/2010/main" val="83782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marshmallow guns: store bought or homemade!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887" y="2067339"/>
            <a:ext cx="3160643" cy="3001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820" y="3071192"/>
            <a:ext cx="3061156" cy="3185060"/>
          </a:xfrm>
          <a:prstGeom prst="rect">
            <a:avLst/>
          </a:prstGeom>
        </p:spPr>
      </p:pic>
    </p:spTree>
    <p:extLst>
      <p:ext uri="{BB962C8B-B14F-4D97-AF65-F5344CB8AC3E}">
        <p14:creationId xmlns:p14="http://schemas.microsoft.com/office/powerpoint/2010/main" val="229307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Armor</a:t>
            </a:r>
          </a:p>
        </p:txBody>
      </p:sp>
      <p:sp>
        <p:nvSpPr>
          <p:cNvPr id="5" name="TextBox 4"/>
          <p:cNvSpPr txBox="1"/>
          <p:nvPr/>
        </p:nvSpPr>
        <p:spPr>
          <a:xfrm>
            <a:off x="5406887" y="1371600"/>
            <a:ext cx="3232773" cy="5262979"/>
          </a:xfrm>
          <a:prstGeom prst="rect">
            <a:avLst/>
          </a:prstGeom>
          <a:noFill/>
        </p:spPr>
        <p:txBody>
          <a:bodyPr wrap="square" rtlCol="0">
            <a:spAutoFit/>
          </a:bodyPr>
          <a:lstStyle/>
          <a:p>
            <a:r>
              <a:rPr lang="en-US" sz="2400" b="1" dirty="0"/>
              <a:t>Perhaps the best way to prepare for the Zombies is to assemble the perfect zombie fighting attire.</a:t>
            </a:r>
          </a:p>
          <a:p>
            <a:endParaRPr lang="en-US" sz="2400" b="1" dirty="0"/>
          </a:p>
          <a:p>
            <a:r>
              <a:rPr lang="en-US" sz="2400" b="1" dirty="0"/>
              <a:t>To avoid marshmallow sludge when blasting zombies is by wearing a full face mask. </a:t>
            </a:r>
          </a:p>
          <a:p>
            <a:endParaRPr lang="en-US" sz="2400" b="1" dirty="0"/>
          </a:p>
          <a:p>
            <a:r>
              <a:rPr lang="en-US" sz="2400" b="1" dirty="0"/>
              <a:t>Use bubble wrap to make a bite-proof body suit.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1809" y="4044570"/>
            <a:ext cx="4000500" cy="238125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896" y="1526985"/>
            <a:ext cx="2087217" cy="1772806"/>
          </a:xfrm>
          <a:prstGeom prst="rect">
            <a:avLst/>
          </a:prstGeom>
        </p:spPr>
      </p:pic>
    </p:spTree>
    <p:extLst>
      <p:ext uri="{BB962C8B-B14F-4D97-AF65-F5344CB8AC3E}">
        <p14:creationId xmlns:p14="http://schemas.microsoft.com/office/powerpoint/2010/main" val="135723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a:t>
            </a:r>
          </a:p>
        </p:txBody>
      </p:sp>
      <p:sp>
        <p:nvSpPr>
          <p:cNvPr id="3" name="Content Placeholder 2"/>
          <p:cNvSpPr>
            <a:spLocks noGrp="1"/>
          </p:cNvSpPr>
          <p:nvPr>
            <p:ph idx="1"/>
          </p:nvPr>
        </p:nvSpPr>
        <p:spPr/>
        <p:txBody>
          <a:bodyPr>
            <a:noAutofit/>
          </a:bodyPr>
          <a:lstStyle/>
          <a:p>
            <a:r>
              <a:rPr lang="en-US" sz="2800" b="1" dirty="0"/>
              <a:t>A building that</a:t>
            </a:r>
            <a:r>
              <a:rPr lang="fr-FR" sz="2800" b="1" dirty="0"/>
              <a:t>’</a:t>
            </a:r>
            <a:r>
              <a:rPr lang="en-US" sz="2800" b="1" dirty="0"/>
              <a:t>s secure, but also has escape routes in case there's a problem.</a:t>
            </a:r>
          </a:p>
          <a:p>
            <a:r>
              <a:rPr lang="en-US" sz="2800" b="1" dirty="0"/>
              <a:t>A secure home requires all entrances to be blocked or protected by marshmallow barriers.</a:t>
            </a:r>
          </a:p>
          <a:p>
            <a:r>
              <a:rPr lang="en-US" sz="2800" b="1" dirty="0"/>
              <a:t>Always have a survival bag packed and ready to go in case of an emergency </a:t>
            </a:r>
          </a:p>
          <a:p>
            <a:r>
              <a:rPr lang="en-US" sz="2800" b="1" dirty="0"/>
              <a:t>Have your marshmallow gun and plenty of marshmallows</a:t>
            </a:r>
          </a:p>
        </p:txBody>
      </p:sp>
    </p:spTree>
    <p:extLst>
      <p:ext uri="{BB962C8B-B14F-4D97-AF65-F5344CB8AC3E}">
        <p14:creationId xmlns:p14="http://schemas.microsoft.com/office/powerpoint/2010/main" val="37917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kits</a:t>
            </a:r>
          </a:p>
        </p:txBody>
      </p:sp>
      <p:sp>
        <p:nvSpPr>
          <p:cNvPr id="5" name="TextBox 4"/>
          <p:cNvSpPr txBox="1"/>
          <p:nvPr/>
        </p:nvSpPr>
        <p:spPr>
          <a:xfrm>
            <a:off x="566530" y="1748096"/>
            <a:ext cx="7264966" cy="3970318"/>
          </a:xfrm>
          <a:prstGeom prst="rect">
            <a:avLst/>
          </a:prstGeom>
          <a:noFill/>
        </p:spPr>
        <p:txBody>
          <a:bodyPr wrap="square" rtlCol="0">
            <a:spAutoFit/>
          </a:bodyPr>
          <a:lstStyle/>
          <a:p>
            <a:pPr marL="285750" indent="-285750">
              <a:buFont typeface="Arial"/>
              <a:buChar char="•"/>
            </a:pPr>
            <a:r>
              <a:rPr lang="en-US" sz="2800" b="1" dirty="0"/>
              <a:t>One gallon of water per person</a:t>
            </a:r>
          </a:p>
          <a:p>
            <a:pPr marL="285750" indent="-285750">
              <a:buFont typeface="Arial"/>
              <a:buChar char="•"/>
            </a:pPr>
            <a:r>
              <a:rPr lang="en-US" sz="2800" b="1" dirty="0"/>
              <a:t>3 day supply of food</a:t>
            </a:r>
          </a:p>
          <a:p>
            <a:pPr marL="285750" indent="-285750">
              <a:buFont typeface="Arial"/>
              <a:buChar char="•"/>
            </a:pPr>
            <a:r>
              <a:rPr lang="en-US" sz="2800" b="1" dirty="0"/>
              <a:t>Hand Crank powered radio</a:t>
            </a:r>
          </a:p>
          <a:p>
            <a:pPr marL="285750" indent="-285750">
              <a:buFont typeface="Arial"/>
              <a:buChar char="•"/>
            </a:pPr>
            <a:r>
              <a:rPr lang="en-US" sz="2800" b="1" dirty="0"/>
              <a:t>Flashlight</a:t>
            </a:r>
          </a:p>
          <a:p>
            <a:pPr marL="285750" indent="-285750">
              <a:buFont typeface="Arial"/>
              <a:buChar char="•"/>
            </a:pPr>
            <a:r>
              <a:rPr lang="en-US" sz="2800" b="1" dirty="0"/>
              <a:t>First aid kit</a:t>
            </a:r>
          </a:p>
          <a:p>
            <a:pPr marL="285750" indent="-285750">
              <a:buFont typeface="Arial"/>
              <a:buChar char="•"/>
            </a:pPr>
            <a:r>
              <a:rPr lang="en-US" sz="2800" b="1" dirty="0"/>
              <a:t>Map </a:t>
            </a:r>
          </a:p>
          <a:p>
            <a:pPr marL="285750" indent="-285750">
              <a:buFont typeface="Arial"/>
              <a:buChar char="•"/>
            </a:pPr>
            <a:r>
              <a:rPr lang="en-US" sz="2800" b="1" dirty="0"/>
              <a:t>Wrench</a:t>
            </a:r>
          </a:p>
          <a:p>
            <a:pPr marL="285750" indent="-285750">
              <a:buFont typeface="Arial"/>
              <a:buChar char="•"/>
            </a:pPr>
            <a:r>
              <a:rPr lang="en-US" sz="2800" b="1" dirty="0"/>
              <a:t>Whistle</a:t>
            </a:r>
          </a:p>
          <a:p>
            <a:pPr marL="285750" indent="-285750">
              <a:buFont typeface="Arial"/>
              <a:buChar char="•"/>
            </a:pPr>
            <a:r>
              <a:rPr lang="en-US" sz="2800" b="1" dirty="0"/>
              <a:t>Books</a:t>
            </a:r>
          </a:p>
        </p:txBody>
      </p:sp>
      <p:pic>
        <p:nvPicPr>
          <p:cNvPr id="6" name="Picture 5" descr="zombie-survival-ki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6458" y="3346024"/>
            <a:ext cx="3215071" cy="2748886"/>
          </a:xfrm>
          <a:prstGeom prst="rect">
            <a:avLst/>
          </a:prstGeom>
        </p:spPr>
      </p:pic>
    </p:spTree>
    <p:extLst>
      <p:ext uri="{BB962C8B-B14F-4D97-AF65-F5344CB8AC3E}">
        <p14:creationId xmlns:p14="http://schemas.microsoft.com/office/powerpoint/2010/main" val="4502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1043609"/>
            <a:ext cx="7313613" cy="327991"/>
          </a:xfrm>
        </p:spPr>
        <p:txBody>
          <a:bodyPr/>
          <a:lstStyle/>
          <a:p>
            <a:r>
              <a:rPr lang="en-US" dirty="0"/>
              <a:t>Our primary goal is to stop people from becoming Zombies!</a:t>
            </a:r>
          </a:p>
        </p:txBody>
      </p:sp>
      <p:sp>
        <p:nvSpPr>
          <p:cNvPr id="3" name="Content Placeholder 2"/>
          <p:cNvSpPr>
            <a:spLocks noGrp="1"/>
          </p:cNvSpPr>
          <p:nvPr>
            <p:ph idx="1"/>
          </p:nvPr>
        </p:nvSpPr>
        <p:spPr>
          <a:xfrm>
            <a:off x="1162879" y="2543519"/>
            <a:ext cx="7512398" cy="4056063"/>
          </a:xfrm>
        </p:spPr>
        <p:txBody>
          <a:bodyPr/>
          <a:lstStyle/>
          <a:p>
            <a:r>
              <a:rPr lang="en-US" sz="2800" b="1" dirty="0"/>
              <a:t>We can save people by doing rapid triage</a:t>
            </a:r>
          </a:p>
          <a:p>
            <a:r>
              <a:rPr lang="en-US" sz="2800" b="1" dirty="0"/>
              <a:t>To prepare for Z-Day know how to tell if someone will turn into a Zombie through this triage class</a:t>
            </a:r>
          </a:p>
          <a:p>
            <a:r>
              <a:rPr lang="en-US" sz="2800" b="1" dirty="0"/>
              <a:t>Once someone dies they become a Zombie and you will have to shoot them with the marshmallow gun so they don’t bite a person and we end up with more zombies!</a:t>
            </a:r>
          </a:p>
          <a:p>
            <a:endParaRPr lang="en-US" dirty="0"/>
          </a:p>
        </p:txBody>
      </p:sp>
    </p:spTree>
    <p:extLst>
      <p:ext uri="{BB962C8B-B14F-4D97-AF65-F5344CB8AC3E}">
        <p14:creationId xmlns:p14="http://schemas.microsoft.com/office/powerpoint/2010/main" val="134882054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396</TotalTime>
  <Words>2172</Words>
  <Application>Microsoft Office PowerPoint</Application>
  <PresentationFormat>On-screen Show (4:3)</PresentationFormat>
  <Paragraphs>441</Paragraphs>
  <Slides>35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FZShuTi</vt:lpstr>
      <vt:lpstr>Georgia</vt:lpstr>
      <vt:lpstr>Gloucester MT Extra Condensed</vt:lpstr>
      <vt:lpstr>Goudy Old Style</vt:lpstr>
      <vt:lpstr>Impact</vt:lpstr>
      <vt:lpstr>Rockwell</vt:lpstr>
      <vt:lpstr>Times New Roman</vt:lpstr>
      <vt:lpstr>Wingdings</vt:lpstr>
      <vt:lpstr>Inkwell</vt:lpstr>
      <vt:lpstr>PowerPoint Presentation</vt:lpstr>
      <vt:lpstr>PowerPoint Presentation</vt:lpstr>
      <vt:lpstr>Person or Zombie</vt:lpstr>
      <vt:lpstr>Weapons</vt:lpstr>
      <vt:lpstr>2 types of marshmallow guns: store bought or homemade!</vt:lpstr>
      <vt:lpstr>Armor</vt:lpstr>
      <vt:lpstr>Home</vt:lpstr>
      <vt:lpstr>Survival kits</vt:lpstr>
      <vt:lpstr>Our primary goal is to stop people from becoming Zombies!</vt:lpstr>
      <vt:lpstr>Checklist</vt:lpstr>
      <vt:lpstr>Why field triage?</vt:lpstr>
      <vt:lpstr>PowerPoint Presentation</vt:lpstr>
      <vt:lpstr>Triage</vt:lpstr>
      <vt:lpstr>START – Triage</vt:lpstr>
      <vt:lpstr>START-Triage</vt:lpstr>
      <vt:lpstr>START-Triage</vt:lpstr>
      <vt:lpstr>START—RPM</vt:lpstr>
      <vt:lpstr>START—RPM</vt:lpstr>
      <vt:lpstr>PowerPoint Presentation</vt:lpstr>
      <vt:lpstr>PowerPoint Presentation</vt:lpstr>
      <vt:lpstr>PowerPoint Presentation</vt:lpstr>
      <vt:lpstr>PowerPoint Presentation</vt:lpstr>
      <vt:lpstr>RED Triage Category (Immediate)</vt:lpstr>
      <vt:lpstr>YELLOW Triage Category (Delayed)</vt:lpstr>
      <vt:lpstr>GREEN Triage Category (Minor)</vt:lpstr>
      <vt:lpstr> Black/Expectant Triage Category  (will a be a Zombie)</vt:lpstr>
      <vt:lpstr>Patient #1</vt:lpstr>
      <vt:lpstr>Patient #2</vt:lpstr>
      <vt:lpstr>Patient #3</vt:lpstr>
      <vt:lpstr>Patient #4</vt:lpstr>
      <vt:lpstr>Patient #5</vt:lpstr>
      <vt:lpstr>Patient #6 </vt:lpstr>
      <vt:lpstr>Patient # 7</vt:lpstr>
      <vt:lpstr>Patient # 8</vt:lpstr>
      <vt:lpstr>Congratulations you can now survive a Zombie Apocalypse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Gage Brown</dc:creator>
  <cp:lastModifiedBy>Liisa Jackson</cp:lastModifiedBy>
  <cp:revision>43</cp:revision>
  <dcterms:created xsi:type="dcterms:W3CDTF">2010-11-14T06:32:59Z</dcterms:created>
  <dcterms:modified xsi:type="dcterms:W3CDTF">2016-05-20T15:18:42Z</dcterms:modified>
</cp:coreProperties>
</file>