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5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3D91"/>
    <a:srgbClr val="1F3D91"/>
    <a:srgbClr val="002060"/>
    <a:srgbClr val="BFCAEF"/>
    <a:srgbClr val="88F6FC"/>
    <a:srgbClr val="99FFCC"/>
    <a:srgbClr val="CCFFCC"/>
    <a:srgbClr val="BEE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40" autoAdjust="0"/>
  </p:normalViewPr>
  <p:slideViewPr>
    <p:cSldViewPr>
      <p:cViewPr varScale="1">
        <p:scale>
          <a:sx n="65" d="100"/>
          <a:sy n="65" d="100"/>
        </p:scale>
        <p:origin x="145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44747-CDB7-4F98-827F-A214E0B4E219}" type="datetimeFigureOut">
              <a:rPr lang="en-GB" smtClean="0"/>
              <a:pPr/>
              <a:t>30/06/2020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9001A-258F-4C21-BFC1-1432480F8C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FSC own the graphic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DF31E-03DE-40B1-B638-1ED3F34D9D2A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/>
              <a:t>©FSC/Becky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DF31E-03DE-40B1-B638-1ED3F34D9D2A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0" y="4725144"/>
            <a:ext cx="9144000" cy="648072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algn="ctr"/>
            <a:r>
              <a:rPr lang="en-GB" b="1" dirty="0">
                <a:solidFill>
                  <a:srgbClr val="243D91"/>
                </a:solidFill>
                <a:latin typeface="Arial" charset="0"/>
                <a:cs typeface="Arial" charset="0"/>
              </a:rPr>
              <a:t>The leading subject association for all teachers of geography</a:t>
            </a:r>
            <a:endParaRPr lang="en-GB" b="1" dirty="0">
              <a:solidFill>
                <a:srgbClr val="243D9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4658771-CF0D-4ADE-BF43-5D7263DB39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75" b="7747"/>
          <a:stretch/>
        </p:blipFill>
        <p:spPr>
          <a:xfrm>
            <a:off x="1925960" y="611145"/>
            <a:ext cx="5292079" cy="2547954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B44D2CB0-C6B3-487E-8F78-6365D542652F}"/>
              </a:ext>
            </a:extLst>
          </p:cNvPr>
          <p:cNvSpPr/>
          <p:nvPr userDrawn="1"/>
        </p:nvSpPr>
        <p:spPr>
          <a:xfrm>
            <a:off x="0" y="3221814"/>
            <a:ext cx="9144000" cy="476672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19256" cy="4729712"/>
          </a:xfrm>
        </p:spPr>
        <p:txBody>
          <a:bodyPr/>
          <a:lstStyle>
            <a:lvl1pPr>
              <a:defRPr>
                <a:solidFill>
                  <a:srgbClr val="243D91"/>
                </a:solidFill>
              </a:defRPr>
            </a:lvl1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19256" cy="4729712"/>
          </a:xfrm>
        </p:spPr>
        <p:txBody>
          <a:bodyPr/>
          <a:lstStyle>
            <a:lvl1pPr>
              <a:defRPr>
                <a:solidFill>
                  <a:srgbClr val="243D91"/>
                </a:solidFill>
              </a:defRPr>
            </a:lvl1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337E-A7D0-4213-A95F-88F0680C7011}" type="datetimeFigureOut">
              <a:rPr lang="en-GB" smtClean="0"/>
              <a:pPr/>
              <a:t>30/06/2020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A62CD-E6A4-48B0-8740-9FCE98EC98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12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337E-A7D0-4213-A95F-88F0680C7011}" type="datetimeFigureOut">
              <a:rPr lang="en-GB" smtClean="0"/>
              <a:pPr/>
              <a:t>30/06/2020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A62CD-E6A4-48B0-8740-9FCE98EC98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002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47248" cy="1162050"/>
          </a:xfrm>
        </p:spPr>
        <p:txBody>
          <a:bodyPr anchor="b">
            <a:noAutofit/>
          </a:bodyPr>
          <a:lstStyle>
            <a:lvl1pPr algn="l"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444208" y="1628800"/>
            <a:ext cx="2242592" cy="4497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5915000" cy="4569371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337E-A7D0-4213-A95F-88F0680C7011}" type="datetimeFigureOut">
              <a:rPr lang="en-GB" smtClean="0"/>
              <a:pPr/>
              <a:t>30/06/2020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A62CD-E6A4-48B0-8740-9FCE98EC98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26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44824"/>
            <a:ext cx="8229600" cy="47297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pic>
        <p:nvPicPr>
          <p:cNvPr id="18" name="Picture 17" descr="GA LOGO standard pms072.pn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8028384" y="5949280"/>
            <a:ext cx="889647" cy="7115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</p:sldLayoutIdLst>
  <p:transition spd="slow" advClick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Tahoma" pitchFamily="34" charset="0"/>
          <a:ea typeface="Tahoma" pitchFamily="34" charset="0"/>
          <a:cs typeface="Tahoma" pitchFamily="34" charset="0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rgbClr val="243D9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ography.org.uk/write/MediaUploads/teaching%20resources/GEO/GA_GEO_Research_diary.docx" TargetMode="Externa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ography.org.uk/write/MediaUploads/teaching%20resources/GEO/GA_GEO_TG_article_adapted.pdf" TargetMode="External"/><Relationship Id="rId2" Type="http://schemas.openxmlformats.org/officeDocument/2006/relationships/hyperlink" Target="https://www.geography.org.uk/write/MediaUploads/teaching%20resources/GEO/GA_GEO_NEA_checklist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resources.eduqas.co.uk/Pages/ResourceSingle.aspx?rIid=980" TargetMode="External"/><Relationship Id="rId13" Type="http://schemas.openxmlformats.org/officeDocument/2006/relationships/hyperlink" Target="https://www.ocr.org.uk/qualifications/as-a-level-gce/geography-h081-h481-from-2016/assessment/" TargetMode="External"/><Relationship Id="rId18" Type="http://schemas.openxmlformats.org/officeDocument/2006/relationships/hyperlink" Target="https://www.geography.org.uk/Sheffield-2018-session-downloads" TargetMode="External"/><Relationship Id="rId3" Type="http://schemas.openxmlformats.org/officeDocument/2006/relationships/hyperlink" Target="https://www.geography.org.uk/download/accredited%20a%20level%20spec%20table.pdf" TargetMode="External"/><Relationship Id="rId7" Type="http://schemas.openxmlformats.org/officeDocument/2006/relationships/hyperlink" Target="https://www.eduqas.co.uk/media/ln4locyz/eduqas-a-level-geography-spec-from-2016-e-24-01-2020.pdf" TargetMode="External"/><Relationship Id="rId12" Type="http://schemas.openxmlformats.org/officeDocument/2006/relationships/hyperlink" Target="https://www.ocr.org.uk/Images/223012-specification-accredited-a-level-gce-geography-h481.pdf" TargetMode="External"/><Relationship Id="rId17" Type="http://schemas.openxmlformats.org/officeDocument/2006/relationships/hyperlink" Target="https://www.geography.org.uk/Journal-Issue/59bd7945-2984-4f97-90e1-f3ebc39f98c0" TargetMode="External"/><Relationship Id="rId2" Type="http://schemas.openxmlformats.org/officeDocument/2006/relationships/hyperlink" Target="https://www.geography.org.uk/write/MediaUploads/Support%20and%20guidance/A-level-NEA-Guide-to-titles-and-proposal-forms.pdf" TargetMode="External"/><Relationship Id="rId16" Type="http://schemas.openxmlformats.org/officeDocument/2006/relationships/hyperlink" Target="https://www.geography.org.uk/Journals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filestore.aqa.org.uk/resources/geography/AQA-70373-NEA-ESI.PDF" TargetMode="External"/><Relationship Id="rId11" Type="http://schemas.openxmlformats.org/officeDocument/2006/relationships/hyperlink" Target="https://qualifications.pearson.com/content/dam/pdf/A%20Level/Geography/2016/teaching-and-learning-materials/math-for-geographers-guide.pdf" TargetMode="External"/><Relationship Id="rId5" Type="http://schemas.openxmlformats.org/officeDocument/2006/relationships/hyperlink" Target="https://www.aqa.org.uk/subjects/geography/as-and-a-level/geography-7037/assessment-resources" TargetMode="External"/><Relationship Id="rId15" Type="http://schemas.openxmlformats.org/officeDocument/2006/relationships/hyperlink" Target="https://www.geography.org.uk/Shop/Fieldwork-at-A-level-your-guide-to-the-independent-investigation" TargetMode="External"/><Relationship Id="rId10" Type="http://schemas.openxmlformats.org/officeDocument/2006/relationships/hyperlink" Target="https://qualifications.pearson.com/en/qualifications/edexcel-a-levels/geography-2016.coursematerials.html" TargetMode="External"/><Relationship Id="rId19" Type="http://schemas.openxmlformats.org/officeDocument/2006/relationships/hyperlink" Target="https://www.geography.org.uk/ebooks" TargetMode="External"/><Relationship Id="rId4" Type="http://schemas.openxmlformats.org/officeDocument/2006/relationships/hyperlink" Target="https://filestore.aqa.org.uk/resources/geography/specifications/AQA-7037-SP-2016.PDF" TargetMode="External"/><Relationship Id="rId9" Type="http://schemas.openxmlformats.org/officeDocument/2006/relationships/hyperlink" Target="https://resources.eduqas.co.uk/Pages/ResourceSingle.aspx?rIid=1293" TargetMode="External"/><Relationship Id="rId14" Type="http://schemas.openxmlformats.org/officeDocument/2006/relationships/hyperlink" Target="https://www.geography.org.uk/write/MediaUploads/Support%20and%20guidance/Geographical_investigations_split_to_A4.01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slide" Target="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eography.org.uk/write/MediaUploads/teaching%20resources/GEO/GA_GEO_NEA__Action_Plan.doc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eography.org.uk/Critical-thinking-in-the-classro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ography.org.uk/write/MediaUploads/teaching%20resources/GEO/GA_GEO_Question_generator.doc" TargetMode="External"/><Relationship Id="rId2" Type="http://schemas.openxmlformats.org/officeDocument/2006/relationships/hyperlink" Target="https://www.geography.org.uk/write/MediaUploads/teaching%20resources/GEO/GA_GEO_Aims,_questions_and_hypotheses.doc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eography.org.uk/write/MediaUploads/teaching%20resources/GEO/GA_GEOLiterature_log_book.doc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ography.org.uk/write/MediaUploads/teaching%20resources/GEO/GA_GEO_Secondary_data_log_book.doc" TargetMode="External"/><Relationship Id="rId2" Type="http://schemas.openxmlformats.org/officeDocument/2006/relationships/hyperlink" Target="https://www.geography.org.uk/write/MediaUploads/teaching%20resources/GEO/GA_GEO_Methodology_card_sort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ols.esriuk.com/teaching-resources/" TargetMode="External"/><Relationship Id="rId2" Type="http://schemas.openxmlformats.org/officeDocument/2006/relationships/hyperlink" Target="https://www.geography.org.uk/write/MediaUploads/teaching%20resources/GEO/GA_GEO_Data_presentation_card_sor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eography.org.uk/Making-better-sense-of-informati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41168"/>
            <a:ext cx="9144000" cy="1392560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/>
              <a:t>A toolkit for the independent investigation</a:t>
            </a:r>
            <a:endParaRPr lang="en-GB" sz="4000" b="1" dirty="0">
              <a:solidFill>
                <a:srgbClr val="243D9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637" y="533400"/>
            <a:ext cx="8229600" cy="1066800"/>
          </a:xfrm>
        </p:spPr>
        <p:txBody>
          <a:bodyPr>
            <a:normAutofit/>
          </a:bodyPr>
          <a:lstStyle/>
          <a:p>
            <a:r>
              <a:rPr lang="en-GB" sz="4000" b="1" dirty="0"/>
              <a:t>Conclusion and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706" y="1411135"/>
            <a:ext cx="6254292" cy="4925144"/>
          </a:xfrm>
        </p:spPr>
        <p:txBody>
          <a:bodyPr>
            <a:noAutofit/>
          </a:bodyPr>
          <a:lstStyle/>
          <a:p>
            <a:pPr>
              <a:lnSpc>
                <a:spcPct val="108000"/>
              </a:lnSpc>
              <a:spcBef>
                <a:spcPts val="0"/>
              </a:spcBef>
            </a:pPr>
            <a:r>
              <a:rPr lang="en-GB" sz="2100" dirty="0"/>
              <a:t>Your conclusion needs to be:</a:t>
            </a:r>
          </a:p>
          <a:p>
            <a:pPr lvl="1">
              <a:lnSpc>
                <a:spcPct val="108000"/>
              </a:lnSpc>
              <a:spcBef>
                <a:spcPts val="0"/>
              </a:spcBef>
            </a:pPr>
            <a:r>
              <a:rPr lang="en-GB" sz="2100" dirty="0">
                <a:solidFill>
                  <a:srgbClr val="243D91"/>
                </a:solidFill>
              </a:rPr>
              <a:t>linked to your key question or hypothesis </a:t>
            </a:r>
          </a:p>
          <a:p>
            <a:pPr lvl="1">
              <a:lnSpc>
                <a:spcPct val="108000"/>
              </a:lnSpc>
              <a:spcBef>
                <a:spcPts val="0"/>
              </a:spcBef>
            </a:pPr>
            <a:r>
              <a:rPr lang="en-GB" sz="2100" dirty="0">
                <a:solidFill>
                  <a:srgbClr val="243D91"/>
                </a:solidFill>
              </a:rPr>
              <a:t>clear and concise.</a:t>
            </a:r>
          </a:p>
          <a:p>
            <a:pPr marL="411480" lvl="1" indent="0">
              <a:spcBef>
                <a:spcPts val="0"/>
              </a:spcBef>
              <a:buNone/>
            </a:pPr>
            <a:r>
              <a:rPr lang="en-GB" sz="2100" dirty="0">
                <a:solidFill>
                  <a:srgbClr val="243D91"/>
                </a:solidFill>
              </a:rPr>
              <a:t> </a:t>
            </a:r>
          </a:p>
          <a:p>
            <a:pPr>
              <a:lnSpc>
                <a:spcPct val="108000"/>
              </a:lnSpc>
              <a:spcBef>
                <a:spcPts val="0"/>
              </a:spcBef>
            </a:pPr>
            <a:r>
              <a:rPr lang="en-GB" sz="2100" dirty="0"/>
              <a:t>Evaluation is about: </a:t>
            </a:r>
          </a:p>
          <a:p>
            <a:pPr lvl="1">
              <a:lnSpc>
                <a:spcPct val="108000"/>
              </a:lnSpc>
              <a:spcBef>
                <a:spcPts val="0"/>
              </a:spcBef>
            </a:pPr>
            <a:r>
              <a:rPr lang="en-GB" sz="2100" dirty="0">
                <a:solidFill>
                  <a:srgbClr val="1F3D91"/>
                </a:solidFill>
              </a:rPr>
              <a:t>the whole investigation, </a:t>
            </a:r>
            <a:r>
              <a:rPr lang="en-GB" sz="2100" b="1" dirty="0">
                <a:solidFill>
                  <a:srgbClr val="1F3D9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not just methods and data</a:t>
            </a:r>
            <a:endParaRPr lang="en-GB" sz="2100" b="1" dirty="0">
              <a:solidFill>
                <a:srgbClr val="1F3D91"/>
              </a:solidFill>
            </a:endParaRPr>
          </a:p>
          <a:p>
            <a:pPr lvl="1">
              <a:lnSpc>
                <a:spcPct val="108000"/>
              </a:lnSpc>
              <a:spcBef>
                <a:spcPts val="0"/>
              </a:spcBef>
            </a:pPr>
            <a:r>
              <a:rPr lang="en-GB" sz="2100" dirty="0">
                <a:solidFill>
                  <a:srgbClr val="1F3D91"/>
                </a:solidFill>
              </a:rPr>
              <a:t>the validity, reliability, limitations and ethics of your enquiry: check you’re sure about the differences between these.</a:t>
            </a:r>
          </a:p>
          <a:p>
            <a:pPr lvl="1">
              <a:spcBef>
                <a:spcPts val="0"/>
              </a:spcBef>
            </a:pPr>
            <a:endParaRPr lang="en-GB" sz="2100" dirty="0">
              <a:solidFill>
                <a:srgbClr val="1F3D91"/>
              </a:solidFill>
            </a:endParaRPr>
          </a:p>
          <a:p>
            <a:pPr>
              <a:lnSpc>
                <a:spcPct val="108000"/>
              </a:lnSpc>
              <a:spcBef>
                <a:spcPts val="0"/>
              </a:spcBef>
            </a:pPr>
            <a:r>
              <a:rPr lang="en-GB" sz="2100" dirty="0"/>
              <a:t>Retrofitting this thinking is tricky. It is better to think of these from the start: keeping a </a:t>
            </a:r>
            <a:r>
              <a:rPr lang="en-GB" sz="2100" b="1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 diary</a:t>
            </a:r>
            <a:r>
              <a:rPr lang="en-GB" sz="2100" dirty="0">
                <a:solidFill>
                  <a:srgbClr val="00B0F0"/>
                </a:solidFill>
              </a:rPr>
              <a:t> </a:t>
            </a:r>
            <a:r>
              <a:rPr lang="en-GB" sz="2100" dirty="0"/>
              <a:t>helps you to evaluate as you go along.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05294" y="1600200"/>
            <a:ext cx="2160000" cy="31393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Activity</a:t>
            </a:r>
          </a:p>
          <a:p>
            <a:r>
              <a:rPr lang="en-GB" dirty="0">
                <a:solidFill>
                  <a:srgbClr val="002060"/>
                </a:solidFill>
              </a:rPr>
              <a:t>Try the 5-4-3-2-1 approach.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Start with five sentences, then boil them down in stages to 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You now have a key finding to hang the whole conclusion on.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77691B-C3D3-4DDE-AE15-B1F32D2DC11B}"/>
              </a:ext>
            </a:extLst>
          </p:cNvPr>
          <p:cNvSpPr txBox="1"/>
          <p:nvPr/>
        </p:nvSpPr>
        <p:spPr>
          <a:xfrm flipH="1">
            <a:off x="0" y="6597352"/>
            <a:ext cx="2627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Geographical Association, 2020</a:t>
            </a:r>
          </a:p>
        </p:txBody>
      </p:sp>
    </p:spTree>
  </p:cSld>
  <p:clrMapOvr>
    <a:masterClrMapping/>
  </p:clrMapOvr>
  <p:transition spd="slow"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/>
              <a:t>Before you finish...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275040" cy="4925144"/>
          </a:xfrm>
        </p:spPr>
        <p:txBody>
          <a:bodyPr>
            <a:normAutofit/>
          </a:bodyPr>
          <a:lstStyle/>
          <a:p>
            <a:pPr>
              <a:lnSpc>
                <a:spcPct val="108000"/>
              </a:lnSpc>
              <a:spcBef>
                <a:spcPts val="0"/>
              </a:spcBef>
            </a:pPr>
            <a:r>
              <a:rPr lang="en-GB" sz="2400" dirty="0"/>
              <a:t>Just to focus your thinking, you might share and present your findings to your class: e.g. on one ppt slide, in a one-page document, in a one-minute talk. </a:t>
            </a:r>
          </a:p>
          <a:p>
            <a:pPr marL="109728" indent="0">
              <a:lnSpc>
                <a:spcPct val="108000"/>
              </a:lnSpc>
              <a:spcBef>
                <a:spcPts val="0"/>
              </a:spcBef>
              <a:buNone/>
            </a:pPr>
            <a:endParaRPr lang="en-GB" sz="2400" dirty="0"/>
          </a:p>
          <a:p>
            <a:pPr>
              <a:lnSpc>
                <a:spcPct val="108000"/>
              </a:lnSpc>
              <a:spcBef>
                <a:spcPts val="0"/>
              </a:spcBef>
            </a:pPr>
            <a:r>
              <a:rPr lang="en-GB" sz="2400" dirty="0"/>
              <a:t>Do a final check: try this </a:t>
            </a:r>
            <a:r>
              <a:rPr lang="en-GB" sz="2400" b="1" dirty="0">
                <a:solidFill>
                  <a:srgbClr val="1F3D9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checklist</a:t>
            </a:r>
            <a:r>
              <a:rPr lang="en-GB" sz="2400" dirty="0"/>
              <a:t> and perhaps check your work with a critical friend.</a:t>
            </a:r>
          </a:p>
          <a:p>
            <a:pPr>
              <a:lnSpc>
                <a:spcPct val="108000"/>
              </a:lnSpc>
              <a:spcBef>
                <a:spcPts val="0"/>
              </a:spcBef>
            </a:pPr>
            <a:endParaRPr lang="en-GB" sz="2400" dirty="0"/>
          </a:p>
          <a:p>
            <a:pPr>
              <a:lnSpc>
                <a:spcPct val="108000"/>
              </a:lnSpc>
              <a:spcBef>
                <a:spcPts val="0"/>
              </a:spcBef>
            </a:pPr>
            <a:r>
              <a:rPr lang="en-GB" sz="2400" dirty="0"/>
              <a:t>You can download an adapted version of the </a:t>
            </a:r>
            <a:r>
              <a:rPr lang="en-GB" sz="2400" b="1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article</a:t>
            </a:r>
            <a:r>
              <a:rPr lang="en-GB" sz="2400" dirty="0"/>
              <a:t> on which this presentation is based.</a:t>
            </a:r>
          </a:p>
          <a:p>
            <a:pPr>
              <a:lnSpc>
                <a:spcPct val="108000"/>
              </a:lnSpc>
              <a:spcBef>
                <a:spcPts val="0"/>
              </a:spcBef>
            </a:pPr>
            <a:endParaRPr lang="en-GB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AB92BE-952E-465D-A632-4A3D04969199}"/>
              </a:ext>
            </a:extLst>
          </p:cNvPr>
          <p:cNvSpPr txBox="1"/>
          <p:nvPr/>
        </p:nvSpPr>
        <p:spPr>
          <a:xfrm flipH="1">
            <a:off x="0" y="6597352"/>
            <a:ext cx="2627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Geographical Association, 2020</a:t>
            </a:r>
          </a:p>
        </p:txBody>
      </p:sp>
    </p:spTree>
  </p:cSld>
  <p:clrMapOvr>
    <a:masterClrMapping/>
  </p:clrMapOvr>
  <p:transition spd="slow"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Links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09152" y="1493094"/>
            <a:ext cx="4040188" cy="639762"/>
          </a:xfrm>
        </p:spPr>
        <p:txBody>
          <a:bodyPr>
            <a:normAutofit fontScale="92500"/>
          </a:bodyPr>
          <a:lstStyle/>
          <a:p>
            <a:r>
              <a:rPr lang="en-GB" dirty="0"/>
              <a:t>From the awarding bodies: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132856"/>
            <a:ext cx="4040188" cy="3993307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Student guide to the NEA</a:t>
            </a:r>
            <a:endParaRPr lang="en-GB" sz="2000" dirty="0">
              <a:solidFill>
                <a:srgbClr val="1F3D91"/>
              </a:solidFill>
              <a:ea typeface="Tahoma" pitchFamily="34" charset="0"/>
              <a:cs typeface="Tahoma" pitchFamily="34" charset="0"/>
            </a:endParaRPr>
          </a:p>
          <a:p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 specs summary</a:t>
            </a:r>
            <a:endParaRPr lang="en-GB" sz="2000" dirty="0">
              <a:solidFill>
                <a:srgbClr val="1F3D91"/>
              </a:solidFill>
              <a:ea typeface="Tahoma" pitchFamily="34" charset="0"/>
              <a:cs typeface="Tahoma" pitchFamily="34" charset="0"/>
            </a:endParaRPr>
          </a:p>
          <a:p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</a:rPr>
              <a:t>AQA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specification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support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</a:rPr>
              <a:t>and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example NEA</a:t>
            </a:r>
            <a:endParaRPr lang="en-GB" sz="2000" dirty="0">
              <a:solidFill>
                <a:srgbClr val="1F3D91"/>
              </a:solidFill>
              <a:ea typeface="Tahoma" pitchFamily="34" charset="0"/>
              <a:cs typeface="Tahoma" pitchFamily="34" charset="0"/>
            </a:endParaRPr>
          </a:p>
          <a:p>
            <a:r>
              <a:rPr lang="en-GB" sz="2000" dirty="0" err="1">
                <a:solidFill>
                  <a:srgbClr val="1F3D91"/>
                </a:solidFill>
                <a:ea typeface="Tahoma" pitchFamily="34" charset="0"/>
                <a:cs typeface="Tahoma" pitchFamily="34" charset="0"/>
              </a:rPr>
              <a:t>Eduqas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specification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</a:rPr>
              <a:t>,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investigative and research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</a:rPr>
              <a:t> and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data analysis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</a:rPr>
              <a:t>skills</a:t>
            </a:r>
          </a:p>
          <a:p>
            <a:r>
              <a:rPr lang="en-GB" sz="2000" dirty="0" err="1">
                <a:solidFill>
                  <a:srgbClr val="1F3D91"/>
                </a:solidFill>
                <a:ea typeface="Tahoma" pitchFamily="34" charset="0"/>
                <a:cs typeface="Tahoma" pitchFamily="34" charset="0"/>
              </a:rPr>
              <a:t>Edexcel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specification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</a:rPr>
              <a:t>,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exemplars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</a:rPr>
              <a:t> and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maths support</a:t>
            </a:r>
            <a:endParaRPr lang="en-GB" sz="2000" dirty="0">
              <a:solidFill>
                <a:srgbClr val="1F3D91"/>
              </a:solidFill>
              <a:ea typeface="Tahoma" pitchFamily="34" charset="0"/>
              <a:cs typeface="Tahoma" pitchFamily="34" charset="0"/>
            </a:endParaRPr>
          </a:p>
          <a:p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</a:rPr>
              <a:t>OCR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specification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</a:rPr>
              <a:t>and </a:t>
            </a:r>
            <a:r>
              <a:rPr lang="en-GB" sz="2000" dirty="0">
                <a:solidFill>
                  <a:srgbClr val="1F3D91"/>
                </a:solidFill>
                <a:ea typeface="Tahoma" pitchFamily="34" charset="0"/>
                <a:cs typeface="Tahoma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NEA support.</a:t>
            </a:r>
            <a:endParaRPr lang="en-GB" sz="2000" dirty="0">
              <a:solidFill>
                <a:srgbClr val="1F3D9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711860" y="1493094"/>
            <a:ext cx="4041775" cy="639762"/>
          </a:xfrm>
        </p:spPr>
        <p:txBody>
          <a:bodyPr>
            <a:normAutofit fontScale="92500"/>
          </a:bodyPr>
          <a:lstStyle/>
          <a:p>
            <a:r>
              <a:rPr lang="en-GB" dirty="0"/>
              <a:t>From the GA and the FSC: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45025" y="2060848"/>
            <a:ext cx="4175447" cy="4065315"/>
          </a:xfrm>
        </p:spPr>
        <p:txBody>
          <a:bodyPr>
            <a:noAutofit/>
          </a:bodyPr>
          <a:lstStyle/>
          <a:p>
            <a:r>
              <a:rPr lang="en-GB" sz="2000" dirty="0"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FSC guide to geographical investigations </a:t>
            </a:r>
            <a:endParaRPr lang="en-GB" sz="2000" dirty="0"/>
          </a:p>
          <a:p>
            <a:r>
              <a:rPr lang="en-GB" sz="2000" dirty="0"/>
              <a:t>GA shop: </a:t>
            </a:r>
            <a:r>
              <a:rPr lang="en-GB" sz="2000" dirty="0"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Fieldwork at A level: your guide to the independent investigation</a:t>
            </a:r>
            <a:endParaRPr lang="en-GB" sz="2000" dirty="0"/>
          </a:p>
          <a:p>
            <a:r>
              <a:rPr lang="en-GB" sz="2000" dirty="0"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Journals</a:t>
            </a:r>
            <a:r>
              <a:rPr lang="en-GB" sz="2000" dirty="0"/>
              <a:t> (your school needs to subscribe to these) including  </a:t>
            </a:r>
            <a:r>
              <a:rPr lang="en-GB" sz="2000" dirty="0"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feedback from the examiners</a:t>
            </a:r>
            <a:endParaRPr lang="en-GB" sz="2000" dirty="0"/>
          </a:p>
          <a:p>
            <a:r>
              <a:rPr lang="en-GB" sz="2000" dirty="0"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 conference 2018</a:t>
            </a:r>
            <a:r>
              <a:rPr lang="en-GB" sz="2000" dirty="0"/>
              <a:t>: look for session #10 and #22</a:t>
            </a:r>
          </a:p>
          <a:p>
            <a:r>
              <a:rPr lang="en-GB" sz="2000" dirty="0"/>
              <a:t>Bundles of articles from </a:t>
            </a:r>
            <a:r>
              <a:rPr lang="en-GB" sz="2000" i="1" dirty="0"/>
              <a:t>Geography</a:t>
            </a:r>
            <a:r>
              <a:rPr lang="en-GB" sz="2000" dirty="0"/>
              <a:t> on A level themes from the </a:t>
            </a:r>
            <a:r>
              <a:rPr lang="en-GB" sz="2000" dirty="0"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 shop. </a:t>
            </a:r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8F9414-8581-43D7-A7AF-FCD10216D4D0}"/>
              </a:ext>
            </a:extLst>
          </p:cNvPr>
          <p:cNvSpPr txBox="1"/>
          <p:nvPr/>
        </p:nvSpPr>
        <p:spPr>
          <a:xfrm flipH="1">
            <a:off x="0" y="6597352"/>
            <a:ext cx="2627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Geographical Association, 2020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333" y="548680"/>
            <a:ext cx="8147248" cy="571359"/>
          </a:xfrm>
        </p:spPr>
        <p:txBody>
          <a:bodyPr>
            <a:normAutofit fontScale="90000"/>
          </a:bodyPr>
          <a:lstStyle/>
          <a:p>
            <a:r>
              <a:rPr lang="en-GB" sz="3600" b="1" dirty="0"/>
              <a:t>More on geographical enquiry</a:t>
            </a:r>
          </a:p>
        </p:txBody>
      </p:sp>
      <p:pic>
        <p:nvPicPr>
          <p:cNvPr id="10" name="Content Placeholder 9" descr="image006.png"/>
          <p:cNvPicPr>
            <a:picLocks noGrp="1" noChangeAspect="1"/>
          </p:cNvPicPr>
          <p:nvPr>
            <p:ph idx="1"/>
          </p:nvPr>
        </p:nvPicPr>
        <p:blipFill rotWithShape="1">
          <a:blip r:embed="rId3" cstate="print"/>
          <a:srcRect t="2739" b="1370"/>
          <a:stretch/>
        </p:blipFill>
        <p:spPr>
          <a:xfrm>
            <a:off x="163089" y="1120039"/>
            <a:ext cx="6690090" cy="5445224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179" y="1628800"/>
            <a:ext cx="2026568" cy="4569371"/>
          </a:xfrm>
        </p:spPr>
        <p:txBody>
          <a:bodyPr>
            <a:normAutofit/>
          </a:bodyPr>
          <a:lstStyle/>
          <a:p>
            <a:r>
              <a:rPr lang="en-GB" sz="2400" b="0" dirty="0">
                <a:latin typeface="+mn-lt"/>
              </a:rPr>
              <a:t>Here’s a summary of the enquiry process: thinking about evaluation concerns many of its stages.</a:t>
            </a:r>
          </a:p>
        </p:txBody>
      </p:sp>
      <p:sp>
        <p:nvSpPr>
          <p:cNvPr id="8" name="Action Button: Back or Previous 7">
            <a:hlinkClick r:id="rId4" action="ppaction://hlinksldjump" highlightClick="1"/>
          </p:cNvPr>
          <p:cNvSpPr/>
          <p:nvPr/>
        </p:nvSpPr>
        <p:spPr>
          <a:xfrm>
            <a:off x="6853179" y="5911707"/>
            <a:ext cx="936104" cy="79522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C54A1A-974A-4E66-9CBA-BD8F14EC2ECA}"/>
              </a:ext>
            </a:extLst>
          </p:cNvPr>
          <p:cNvSpPr txBox="1"/>
          <p:nvPr/>
        </p:nvSpPr>
        <p:spPr>
          <a:xfrm flipH="1">
            <a:off x="0" y="6597352"/>
            <a:ext cx="2627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Geographical Association,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08481"/>
            <a:ext cx="7772400" cy="952367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1F3D91"/>
                </a:solidFill>
              </a:rPr>
              <a:t>The</a:t>
            </a:r>
            <a:r>
              <a:rPr lang="en-GB" sz="3600" b="1" dirty="0"/>
              <a:t> independent investigation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52699"/>
            <a:ext cx="7414592" cy="3196819"/>
          </a:xfrm>
        </p:spPr>
        <p:txBody>
          <a:bodyPr>
            <a:normAutofit fontScale="92500"/>
          </a:bodyPr>
          <a:lstStyle/>
          <a:p>
            <a:pPr algn="l">
              <a:lnSpc>
                <a:spcPct val="108000"/>
              </a:lnSpc>
            </a:pPr>
            <a:r>
              <a:rPr lang="en-GB" dirty="0">
                <a:solidFill>
                  <a:srgbClr val="243D91"/>
                </a:solidFill>
              </a:rPr>
              <a:t>The independent investigation features in all </a:t>
            </a:r>
            <a:br>
              <a:rPr lang="en-GB" dirty="0">
                <a:solidFill>
                  <a:srgbClr val="243D91"/>
                </a:solidFill>
              </a:rPr>
            </a:br>
            <a:r>
              <a:rPr lang="en-GB" dirty="0">
                <a:solidFill>
                  <a:srgbClr val="243D91"/>
                </a:solidFill>
              </a:rPr>
              <a:t>A level geography specifications. It is sometimes called the non-exam assessment (NEA).</a:t>
            </a:r>
          </a:p>
          <a:p>
            <a:pPr algn="l">
              <a:lnSpc>
                <a:spcPct val="108000"/>
              </a:lnSpc>
            </a:pPr>
            <a:endParaRPr lang="en-GB" dirty="0">
              <a:solidFill>
                <a:srgbClr val="243D91"/>
              </a:solidFill>
            </a:endParaRPr>
          </a:p>
          <a:p>
            <a:pPr algn="l">
              <a:lnSpc>
                <a:spcPct val="108000"/>
              </a:lnSpc>
            </a:pPr>
            <a:r>
              <a:rPr lang="en-GB" dirty="0">
                <a:solidFill>
                  <a:srgbClr val="243D91"/>
                </a:solidFill>
              </a:rPr>
              <a:t>This resource uses a toolkit to take you through the basics of how to tackle different stages in the investigation. </a:t>
            </a:r>
          </a:p>
          <a:p>
            <a:pPr algn="l">
              <a:lnSpc>
                <a:spcPct val="108000"/>
              </a:lnSpc>
            </a:pPr>
            <a:endParaRPr lang="en-GB" dirty="0">
              <a:solidFill>
                <a:srgbClr val="243D9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4BC79B-F1CE-410E-90E9-FD421BA662DE}"/>
              </a:ext>
            </a:extLst>
          </p:cNvPr>
          <p:cNvSpPr txBox="1"/>
          <p:nvPr/>
        </p:nvSpPr>
        <p:spPr>
          <a:xfrm flipH="1">
            <a:off x="0" y="6597352"/>
            <a:ext cx="2627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Geographical Association, 2020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Users\Desktop\GAGeo\Independent investigation\image002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1772816"/>
            <a:ext cx="3988980" cy="385205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396" y="536590"/>
            <a:ext cx="8229600" cy="907504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What you need to know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593" y="1543541"/>
            <a:ext cx="5132519" cy="4777869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8000"/>
              </a:lnSpc>
            </a:pPr>
            <a:r>
              <a:rPr lang="en-GB" sz="2400" dirty="0"/>
              <a:t>A clear structure is vital. The stages in geographical enquiry will be familiar from GCSE – from the introduction, planning and enquiry questions,</a:t>
            </a:r>
            <a:br>
              <a:rPr lang="en-GB" sz="2400" dirty="0"/>
            </a:br>
            <a:r>
              <a:rPr lang="en-GB" sz="2400" dirty="0"/>
              <a:t>through to conclusions and evaluation.</a:t>
            </a:r>
            <a:br>
              <a:rPr lang="en-GB" sz="2400" dirty="0"/>
            </a:br>
            <a:endParaRPr lang="en-GB" sz="2400" dirty="0"/>
          </a:p>
          <a:p>
            <a:pPr>
              <a:lnSpc>
                <a:spcPct val="118000"/>
              </a:lnSpc>
            </a:pPr>
            <a:r>
              <a:rPr lang="en-GB" sz="2400" dirty="0"/>
              <a:t>At A level there is a new</a:t>
            </a:r>
            <a:br>
              <a:rPr lang="en-GB" sz="2400" dirty="0"/>
            </a:br>
            <a:r>
              <a:rPr lang="en-GB" sz="2400" dirty="0"/>
              <a:t>requirement – a literature review.</a:t>
            </a:r>
            <a:br>
              <a:rPr lang="en-GB" sz="2400" dirty="0"/>
            </a:br>
            <a:endParaRPr lang="en-GB" sz="2400" dirty="0"/>
          </a:p>
          <a:p>
            <a:pPr>
              <a:lnSpc>
                <a:spcPct val="118000"/>
              </a:lnSpc>
            </a:pPr>
            <a:r>
              <a:rPr lang="en-GB" sz="2400" dirty="0"/>
              <a:t>You have a deadline to meet, so being well-organised will help you do this. You might find this </a:t>
            </a:r>
            <a:r>
              <a:rPr lang="en-GB" sz="2400" b="1" dirty="0">
                <a:solidFill>
                  <a:srgbClr val="1F3D9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action plan</a:t>
            </a:r>
            <a:r>
              <a:rPr lang="en-GB" sz="2400" b="1" dirty="0"/>
              <a:t> </a:t>
            </a:r>
            <a:r>
              <a:rPr lang="en-GB" sz="2400" dirty="0"/>
              <a:t>will help you to set your own targets and dates.</a:t>
            </a:r>
          </a:p>
          <a:p>
            <a:pPr>
              <a:lnSpc>
                <a:spcPct val="118000"/>
              </a:lnSpc>
            </a:pP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089DC7-57BA-451F-9950-B58F77AC3CFF}"/>
              </a:ext>
            </a:extLst>
          </p:cNvPr>
          <p:cNvSpPr txBox="1"/>
          <p:nvPr/>
        </p:nvSpPr>
        <p:spPr>
          <a:xfrm flipH="1">
            <a:off x="0" y="6597352"/>
            <a:ext cx="2627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Geographical Association, 2020</a:t>
            </a:r>
          </a:p>
        </p:txBody>
      </p:sp>
    </p:spTree>
  </p:cSld>
  <p:clrMapOvr>
    <a:masterClrMapping/>
  </p:clrMapOvr>
  <p:transition spd="slow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1138"/>
            <a:ext cx="8229600" cy="1066800"/>
          </a:xfrm>
        </p:spPr>
        <p:txBody>
          <a:bodyPr>
            <a:normAutofit/>
          </a:bodyPr>
          <a:lstStyle/>
          <a:p>
            <a:r>
              <a:rPr lang="en-GB" sz="3600" b="1" dirty="0"/>
              <a:t>Getting started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571184" cy="4997152"/>
          </a:xfrm>
        </p:spPr>
        <p:txBody>
          <a:bodyPr>
            <a:normAutofit lnSpcReduction="10000"/>
          </a:bodyPr>
          <a:lstStyle/>
          <a:p>
            <a:pPr>
              <a:lnSpc>
                <a:spcPct val="108000"/>
              </a:lnSpc>
            </a:pPr>
            <a:r>
              <a:rPr lang="en-GB" sz="2400" dirty="0">
                <a:solidFill>
                  <a:srgbClr val="1F3D91"/>
                </a:solidFill>
              </a:rPr>
              <a:t>Your investigation </a:t>
            </a:r>
            <a:r>
              <a:rPr lang="en-GB" sz="2400" i="1" dirty="0">
                <a:solidFill>
                  <a:srgbClr val="1F3D91"/>
                </a:solidFill>
              </a:rPr>
              <a:t>must</a:t>
            </a:r>
            <a:r>
              <a:rPr lang="en-GB" sz="2400" dirty="0">
                <a:solidFill>
                  <a:srgbClr val="1F3D91"/>
                </a:solidFill>
              </a:rPr>
              <a:t> relate to a topic in the geography specification you are studying. </a:t>
            </a:r>
          </a:p>
          <a:p>
            <a:pPr>
              <a:lnSpc>
                <a:spcPct val="108000"/>
              </a:lnSpc>
            </a:pPr>
            <a:r>
              <a:rPr lang="en-GB" sz="2400" dirty="0">
                <a:solidFill>
                  <a:srgbClr val="1F3D91"/>
                </a:solidFill>
              </a:rPr>
              <a:t>Another key point – this is an </a:t>
            </a:r>
            <a:r>
              <a:rPr lang="en-GB" sz="2400" b="1" dirty="0">
                <a:solidFill>
                  <a:srgbClr val="1F3D91"/>
                </a:solidFill>
              </a:rPr>
              <a:t>independent</a:t>
            </a:r>
            <a:r>
              <a:rPr lang="en-GB" sz="2400" dirty="0">
                <a:solidFill>
                  <a:srgbClr val="1F3D91"/>
                </a:solidFill>
              </a:rPr>
              <a:t> investigation, not an individual one.</a:t>
            </a:r>
            <a:endParaRPr lang="en-GB" sz="2400" b="1" dirty="0">
              <a:solidFill>
                <a:srgbClr val="1F3D91"/>
              </a:solidFill>
            </a:endParaRPr>
          </a:p>
          <a:p>
            <a:pPr marL="109728" indent="0">
              <a:lnSpc>
                <a:spcPct val="108000"/>
              </a:lnSpc>
              <a:buNone/>
            </a:pPr>
            <a:endParaRPr lang="en-GB" sz="2400" b="1" dirty="0">
              <a:solidFill>
                <a:srgbClr val="1F3D91"/>
              </a:solidFill>
            </a:endParaRPr>
          </a:p>
          <a:p>
            <a:pPr marL="109728" indent="0">
              <a:lnSpc>
                <a:spcPct val="108000"/>
              </a:lnSpc>
              <a:buNone/>
            </a:pPr>
            <a:r>
              <a:rPr lang="en-GB" sz="2400" b="1" dirty="0">
                <a:solidFill>
                  <a:srgbClr val="1F3D91"/>
                </a:solidFill>
              </a:rPr>
              <a:t>Independent </a:t>
            </a:r>
            <a:r>
              <a:rPr lang="en-GB" sz="2400" dirty="0">
                <a:solidFill>
                  <a:srgbClr val="1F3D91"/>
                </a:solidFill>
              </a:rPr>
              <a:t>means:</a:t>
            </a:r>
          </a:p>
          <a:p>
            <a:pPr>
              <a:lnSpc>
                <a:spcPct val="108000"/>
              </a:lnSpc>
            </a:pPr>
            <a:r>
              <a:rPr lang="en-GB" sz="2400" dirty="0">
                <a:solidFill>
                  <a:srgbClr val="1F3D91"/>
                </a:solidFill>
              </a:rPr>
              <a:t>You must carry out your enquiry without relying on teachers and other students.</a:t>
            </a:r>
          </a:p>
          <a:p>
            <a:pPr>
              <a:lnSpc>
                <a:spcPct val="108000"/>
              </a:lnSpc>
            </a:pPr>
            <a:r>
              <a:rPr lang="en-GB" sz="2400" dirty="0">
                <a:solidFill>
                  <a:srgbClr val="1F3D91"/>
                </a:solidFill>
              </a:rPr>
              <a:t>You do not need to work in isolation, or have a unique title for your investigation.</a:t>
            </a:r>
          </a:p>
          <a:p>
            <a:pPr>
              <a:lnSpc>
                <a:spcPct val="108000"/>
              </a:lnSpc>
            </a:pPr>
            <a:r>
              <a:rPr lang="en-GB" sz="2400" dirty="0">
                <a:solidFill>
                  <a:srgbClr val="1F3D91"/>
                </a:solidFill>
              </a:rPr>
              <a:t>You can draw on advice (e.g. from teachers) to become an independent and </a:t>
            </a:r>
            <a:r>
              <a:rPr lang="en-GB" sz="2400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critical thinker</a:t>
            </a:r>
            <a:r>
              <a:rPr lang="en-GB" sz="2400" b="1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F14AE6-3258-4DCD-8F6A-A93519E316E6}"/>
              </a:ext>
            </a:extLst>
          </p:cNvPr>
          <p:cNvSpPr txBox="1"/>
          <p:nvPr/>
        </p:nvSpPr>
        <p:spPr>
          <a:xfrm flipH="1">
            <a:off x="0" y="6597352"/>
            <a:ext cx="2627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Geographical Association, 2020</a:t>
            </a:r>
          </a:p>
        </p:txBody>
      </p:sp>
    </p:spTree>
  </p:cSld>
  <p:clrMapOvr>
    <a:masterClrMapping/>
  </p:clrMapOvr>
  <p:transition spd="slow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741" y="548680"/>
            <a:ext cx="8229600" cy="1066800"/>
          </a:xfrm>
        </p:spPr>
        <p:txBody>
          <a:bodyPr>
            <a:normAutofit/>
          </a:bodyPr>
          <a:lstStyle/>
          <a:p>
            <a:r>
              <a:rPr lang="en-GB" sz="3600" b="1" dirty="0"/>
              <a:t>Introduction and planning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41" y="1509420"/>
            <a:ext cx="6253477" cy="5400600"/>
          </a:xfrm>
        </p:spPr>
        <p:txBody>
          <a:bodyPr>
            <a:normAutofit/>
          </a:bodyPr>
          <a:lstStyle/>
          <a:p>
            <a:pPr marL="109728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en-GB" sz="2200" dirty="0"/>
              <a:t>Your most important task is to devise a </a:t>
            </a:r>
            <a:r>
              <a:rPr lang="en-GB" sz="2200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central question or hypothesis</a:t>
            </a:r>
            <a:r>
              <a:rPr lang="en-GB" sz="2200" dirty="0"/>
              <a:t> to guide your investigation. </a:t>
            </a:r>
          </a:p>
          <a:p>
            <a:pPr>
              <a:lnSpc>
                <a:spcPct val="108000"/>
              </a:lnSpc>
              <a:spcBef>
                <a:spcPts val="0"/>
              </a:spcBef>
            </a:pPr>
            <a:r>
              <a:rPr lang="en-GB" sz="2200" dirty="0"/>
              <a:t>Poor questions lead to poor investigations:</a:t>
            </a:r>
          </a:p>
          <a:p>
            <a:pPr marL="411480" lvl="1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en-GB" sz="2200" i="1" dirty="0"/>
              <a:t>What is a groyne?  </a:t>
            </a:r>
            <a:br>
              <a:rPr lang="en-GB" sz="2200" i="1" dirty="0"/>
            </a:br>
            <a:r>
              <a:rPr lang="en-GB" sz="2200" dirty="0">
                <a:solidFill>
                  <a:srgbClr val="1F3D91"/>
                </a:solidFill>
              </a:rPr>
              <a:t>This is not a good question at A level – think about why not.</a:t>
            </a:r>
          </a:p>
          <a:p>
            <a:pPr>
              <a:lnSpc>
                <a:spcPct val="108000"/>
              </a:lnSpc>
              <a:spcBef>
                <a:spcPts val="0"/>
              </a:spcBef>
            </a:pPr>
            <a:r>
              <a:rPr lang="en-GB" sz="2200" dirty="0">
                <a:solidFill>
                  <a:srgbClr val="243D91"/>
                </a:solidFill>
              </a:rPr>
              <a:t>A good question is one which is focused.</a:t>
            </a:r>
            <a:endParaRPr lang="en-GB" sz="2200" i="1" dirty="0">
              <a:solidFill>
                <a:srgbClr val="243D91"/>
              </a:solidFill>
            </a:endParaRPr>
          </a:p>
          <a:p>
            <a:pPr marL="411480" lvl="1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en-GB" sz="2200" i="1" dirty="0"/>
              <a:t>To what extent does the character of the Mumbles change with increasing distance away from Oyster Wharf? </a:t>
            </a:r>
            <a:br>
              <a:rPr lang="en-GB" sz="2200" i="1" dirty="0"/>
            </a:br>
            <a:r>
              <a:rPr lang="en-GB" sz="2200" dirty="0">
                <a:solidFill>
                  <a:srgbClr val="1F3D91"/>
                </a:solidFill>
              </a:rPr>
              <a:t>This is better – think about why.</a:t>
            </a:r>
            <a:endParaRPr lang="en-GB" sz="2200" i="1" dirty="0">
              <a:solidFill>
                <a:srgbClr val="1F3D91"/>
              </a:solidFill>
            </a:endParaRPr>
          </a:p>
          <a:p>
            <a:pPr marL="109728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en-GB" sz="2200" dirty="0"/>
              <a:t>This </a:t>
            </a:r>
            <a:r>
              <a:rPr lang="en-GB" sz="2200" b="1" dirty="0">
                <a:solidFill>
                  <a:srgbClr val="1F3D9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generator</a:t>
            </a:r>
            <a:r>
              <a:rPr lang="en-GB" sz="2200" b="1" dirty="0">
                <a:solidFill>
                  <a:srgbClr val="00B0F0"/>
                </a:solidFill>
              </a:rPr>
              <a:t> </a:t>
            </a:r>
            <a:r>
              <a:rPr lang="en-GB" sz="2200" dirty="0"/>
              <a:t>is one way to help you think of better questions</a:t>
            </a:r>
          </a:p>
          <a:p>
            <a:pPr marL="457200" lvl="1" indent="0">
              <a:buNone/>
            </a:pPr>
            <a:endParaRPr lang="en-GB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6562056" y="2204864"/>
            <a:ext cx="2160000" cy="34163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Activity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Look out of your window.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Fill in each cell in the generator with a question.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Which question has the most scope for an independent investigation, and why?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E9FF6D-E9E8-4031-AE2D-4C54AEA15FB6}"/>
              </a:ext>
            </a:extLst>
          </p:cNvPr>
          <p:cNvSpPr txBox="1"/>
          <p:nvPr/>
        </p:nvSpPr>
        <p:spPr>
          <a:xfrm flipH="1">
            <a:off x="0" y="6597352"/>
            <a:ext cx="2627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Geographical Association, 2020</a:t>
            </a:r>
          </a:p>
        </p:txBody>
      </p:sp>
    </p:spTree>
  </p:cSld>
  <p:clrMapOvr>
    <a:masterClrMapping/>
  </p:clrMapOvr>
  <p:transition spd="slow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66800"/>
          </a:xfrm>
        </p:spPr>
        <p:txBody>
          <a:bodyPr>
            <a:normAutofit/>
          </a:bodyPr>
          <a:lstStyle/>
          <a:p>
            <a:r>
              <a:rPr lang="en-GB" sz="3600" b="1" dirty="0"/>
              <a:t>Introduction</a:t>
            </a:r>
            <a:r>
              <a:rPr lang="en-GB" sz="4000" b="1" dirty="0"/>
              <a:t> and planning 2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082" y="1615480"/>
            <a:ext cx="7139136" cy="4693840"/>
          </a:xfrm>
        </p:spPr>
        <p:txBody>
          <a:bodyPr>
            <a:normAutofit/>
          </a:bodyPr>
          <a:lstStyle/>
          <a:p>
            <a:pPr>
              <a:lnSpc>
                <a:spcPct val="108000"/>
              </a:lnSpc>
              <a:spcBef>
                <a:spcPts val="0"/>
              </a:spcBef>
            </a:pPr>
            <a:r>
              <a:rPr lang="en-GB" sz="2400" dirty="0"/>
              <a:t>Now you need to do some reading around. What have other geographers published that’s relevant to your investigation? What processes and key ideas do they help you understand?</a:t>
            </a:r>
          </a:p>
          <a:p>
            <a:pPr>
              <a:lnSpc>
                <a:spcPct val="108000"/>
              </a:lnSpc>
              <a:spcBef>
                <a:spcPts val="0"/>
              </a:spcBef>
            </a:pPr>
            <a:endParaRPr lang="en-GB" sz="2400" dirty="0"/>
          </a:p>
          <a:p>
            <a:pPr>
              <a:lnSpc>
                <a:spcPct val="108000"/>
              </a:lnSpc>
              <a:spcBef>
                <a:spcPts val="0"/>
              </a:spcBef>
            </a:pPr>
            <a:r>
              <a:rPr lang="en-GB" sz="2400" dirty="0"/>
              <a:t>This is your literature review: it sets your investigation in a wider theoretical context.</a:t>
            </a:r>
          </a:p>
          <a:p>
            <a:pPr>
              <a:lnSpc>
                <a:spcPct val="108000"/>
              </a:lnSpc>
              <a:spcBef>
                <a:spcPts val="0"/>
              </a:spcBef>
            </a:pPr>
            <a:endParaRPr lang="en-GB" sz="2400" dirty="0"/>
          </a:p>
          <a:p>
            <a:pPr>
              <a:lnSpc>
                <a:spcPct val="108000"/>
              </a:lnSpc>
              <a:spcBef>
                <a:spcPts val="0"/>
              </a:spcBef>
            </a:pPr>
            <a:r>
              <a:rPr lang="en-GB" sz="2400" dirty="0"/>
              <a:t>You might need to read more later, and it’s easy to lose sight of your readings, so keeping a </a:t>
            </a:r>
            <a:r>
              <a:rPr lang="en-GB" sz="2400" b="1" u="sng" dirty="0">
                <a:solidFill>
                  <a:srgbClr val="1F3D9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literature log </a:t>
            </a:r>
            <a:r>
              <a:rPr lang="en-GB" sz="2400" dirty="0"/>
              <a:t>is one way to keep focused.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4FF271-B3D2-42F1-8394-B81CA8E88598}"/>
              </a:ext>
            </a:extLst>
          </p:cNvPr>
          <p:cNvSpPr txBox="1"/>
          <p:nvPr/>
        </p:nvSpPr>
        <p:spPr>
          <a:xfrm flipH="1">
            <a:off x="0" y="6597352"/>
            <a:ext cx="2627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Geographical Association, 2020</a:t>
            </a:r>
          </a:p>
        </p:txBody>
      </p:sp>
    </p:spTree>
  </p:cSld>
  <p:clrMapOvr>
    <a:masterClrMapping/>
  </p:clrMapOvr>
  <p:transition spd="slow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529679"/>
            <a:ext cx="8229600" cy="1066800"/>
          </a:xfrm>
        </p:spPr>
        <p:txBody>
          <a:bodyPr>
            <a:normAutofit/>
          </a:bodyPr>
          <a:lstStyle/>
          <a:p>
            <a:r>
              <a:rPr lang="en-GB" sz="3600" b="1" dirty="0"/>
              <a:t>Methods and data collection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37164"/>
            <a:ext cx="6048672" cy="4968552"/>
          </a:xfrm>
        </p:spPr>
        <p:txBody>
          <a:bodyPr>
            <a:noAutofit/>
          </a:bodyPr>
          <a:lstStyle/>
          <a:p>
            <a:pPr marL="109728" indent="0">
              <a:lnSpc>
                <a:spcPct val="108000"/>
              </a:lnSpc>
              <a:spcBef>
                <a:spcPts val="0"/>
              </a:spcBef>
              <a:buNone/>
            </a:pPr>
            <a:r>
              <a:rPr lang="en-GB" sz="2200" dirty="0"/>
              <a:t>You need to decide which methods to use independently.</a:t>
            </a:r>
          </a:p>
          <a:p>
            <a:pPr>
              <a:lnSpc>
                <a:spcPct val="108000"/>
              </a:lnSpc>
              <a:spcBef>
                <a:spcPts val="0"/>
              </a:spcBef>
            </a:pPr>
            <a:r>
              <a:rPr lang="en-GB" sz="2200" dirty="0"/>
              <a:t>Work out which are the most useful and appropriate methods. Which are essential? How many are realistic? The </a:t>
            </a:r>
            <a:r>
              <a:rPr lang="en-GB" sz="2200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methodology card sort </a:t>
            </a:r>
            <a:r>
              <a:rPr lang="en-GB" sz="2200" b="1" dirty="0"/>
              <a:t> </a:t>
            </a:r>
            <a:r>
              <a:rPr lang="en-GB" sz="2200" dirty="0"/>
              <a:t>may help.</a:t>
            </a:r>
          </a:p>
          <a:p>
            <a:pPr>
              <a:lnSpc>
                <a:spcPct val="108000"/>
              </a:lnSpc>
              <a:spcBef>
                <a:spcPts val="0"/>
              </a:spcBef>
            </a:pPr>
            <a:endParaRPr lang="en-GB" sz="2200" dirty="0"/>
          </a:p>
          <a:p>
            <a:pPr>
              <a:lnSpc>
                <a:spcPct val="108000"/>
              </a:lnSpc>
              <a:spcBef>
                <a:spcPts val="0"/>
              </a:spcBef>
            </a:pPr>
            <a:r>
              <a:rPr lang="en-GB" sz="2200" dirty="0"/>
              <a:t>Think through how your methods will work and the evidence they will bring in: creating a mind map might help.</a:t>
            </a:r>
          </a:p>
          <a:p>
            <a:pPr>
              <a:lnSpc>
                <a:spcPct val="108000"/>
              </a:lnSpc>
              <a:spcBef>
                <a:spcPts val="0"/>
              </a:spcBef>
            </a:pPr>
            <a:endParaRPr lang="en-GB" sz="2200" dirty="0"/>
          </a:p>
          <a:p>
            <a:pPr>
              <a:lnSpc>
                <a:spcPct val="108000"/>
              </a:lnSpc>
              <a:spcBef>
                <a:spcPts val="0"/>
              </a:spcBef>
            </a:pPr>
            <a:r>
              <a:rPr lang="en-GB" sz="2200" dirty="0"/>
              <a:t>Collect secondary as well as primary data: a </a:t>
            </a:r>
            <a:r>
              <a:rPr lang="en-GB" sz="2200" b="1" dirty="0">
                <a:solidFill>
                  <a:srgbClr val="1F3D9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secondary data log</a:t>
            </a:r>
            <a:r>
              <a:rPr lang="en-GB" sz="2200" dirty="0">
                <a:solidFill>
                  <a:srgbClr val="00B0F0"/>
                </a:solidFill>
              </a:rPr>
              <a:t> </a:t>
            </a:r>
            <a:r>
              <a:rPr lang="en-GB" sz="2200" dirty="0"/>
              <a:t>could help you record what you use.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16216" y="2551837"/>
            <a:ext cx="2160000" cy="28623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Activity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Write a list of secondary sources of data which might be useful for your enquiry.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Swap your list with a friend and discuss.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ECE37D-B78D-4547-8DB7-F49DBC4DA3F2}"/>
              </a:ext>
            </a:extLst>
          </p:cNvPr>
          <p:cNvSpPr txBox="1"/>
          <p:nvPr/>
        </p:nvSpPr>
        <p:spPr>
          <a:xfrm flipH="1">
            <a:off x="0" y="6597352"/>
            <a:ext cx="2627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Geographical Association, 2020</a:t>
            </a:r>
          </a:p>
        </p:txBody>
      </p:sp>
    </p:spTree>
  </p:cSld>
  <p:clrMapOvr>
    <a:masterClrMapping/>
  </p:clrMapOvr>
  <p:transition spd="slow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405" y="549004"/>
            <a:ext cx="8229600" cy="1066800"/>
          </a:xfrm>
        </p:spPr>
        <p:txBody>
          <a:bodyPr>
            <a:normAutofit/>
          </a:bodyPr>
          <a:lstStyle/>
          <a:p>
            <a:r>
              <a:rPr lang="en-GB" sz="3600" b="1" dirty="0"/>
              <a:t>Data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405" y="1598066"/>
            <a:ext cx="6116795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8000"/>
              </a:lnSpc>
              <a:spcBef>
                <a:spcPts val="0"/>
              </a:spcBef>
            </a:pPr>
            <a:r>
              <a:rPr lang="en-GB" sz="2400" dirty="0"/>
              <a:t>It is helpful to think of this at the same time as you plan your methods: you can match the method and the presentation style, while thinking of their advantages and disadvantages.</a:t>
            </a:r>
          </a:p>
          <a:p>
            <a:pPr>
              <a:lnSpc>
                <a:spcPct val="118000"/>
              </a:lnSpc>
              <a:spcBef>
                <a:spcPts val="0"/>
              </a:spcBef>
            </a:pPr>
            <a:endParaRPr lang="en-GB" sz="2400" dirty="0"/>
          </a:p>
          <a:p>
            <a:pPr>
              <a:lnSpc>
                <a:spcPct val="118000"/>
              </a:lnSpc>
              <a:spcBef>
                <a:spcPts val="0"/>
              </a:spcBef>
            </a:pPr>
            <a:r>
              <a:rPr lang="en-GB" sz="2400" dirty="0"/>
              <a:t>There are many different possibilities for data presentation: this </a:t>
            </a:r>
            <a:r>
              <a:rPr lang="en-GB" sz="2400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card sort </a:t>
            </a:r>
            <a:r>
              <a:rPr lang="en-GB" sz="2400" dirty="0"/>
              <a:t>may help you choose.</a:t>
            </a:r>
          </a:p>
          <a:p>
            <a:pPr>
              <a:lnSpc>
                <a:spcPct val="118000"/>
              </a:lnSpc>
              <a:spcBef>
                <a:spcPts val="0"/>
              </a:spcBef>
            </a:pPr>
            <a:endParaRPr lang="en-GB" sz="2400" dirty="0"/>
          </a:p>
          <a:p>
            <a:pPr>
              <a:lnSpc>
                <a:spcPct val="118000"/>
              </a:lnSpc>
              <a:spcBef>
                <a:spcPts val="0"/>
              </a:spcBef>
            </a:pPr>
            <a:r>
              <a:rPr lang="en-GB" sz="2400" dirty="0"/>
              <a:t>Some methods may seem obvious – but you could discuss your choice with a critical friend to check.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716497" y="1615804"/>
            <a:ext cx="2160000" cy="2862322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Resource</a:t>
            </a:r>
          </a:p>
          <a:p>
            <a:endParaRPr lang="en-GB" b="1" dirty="0"/>
          </a:p>
          <a:p>
            <a:endParaRPr lang="en-GB" dirty="0"/>
          </a:p>
          <a:p>
            <a:r>
              <a:rPr lang="en-GB" dirty="0"/>
              <a:t>has some great resources supporting you in creating your own maps. Check if your school has an account.</a:t>
            </a:r>
          </a:p>
        </p:txBody>
      </p:sp>
      <p:pic>
        <p:nvPicPr>
          <p:cNvPr id="1026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72559" y="2060848"/>
            <a:ext cx="204787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639974-D1D9-4D83-86A2-B7958C1E8BA6}"/>
              </a:ext>
            </a:extLst>
          </p:cNvPr>
          <p:cNvSpPr txBox="1"/>
          <p:nvPr/>
        </p:nvSpPr>
        <p:spPr>
          <a:xfrm flipH="1">
            <a:off x="0" y="6597352"/>
            <a:ext cx="2627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Geographical Association, 2020</a:t>
            </a:r>
          </a:p>
        </p:txBody>
      </p:sp>
    </p:spTree>
  </p:cSld>
  <p:clrMapOvr>
    <a:masterClrMapping/>
  </p:clrMapOvr>
  <p:transition spd="slow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6811"/>
            <a:ext cx="8229600" cy="1066800"/>
          </a:xfrm>
        </p:spPr>
        <p:txBody>
          <a:bodyPr>
            <a:normAutofit/>
          </a:bodyPr>
          <a:lstStyle/>
          <a:p>
            <a:r>
              <a:rPr lang="en-GB" sz="3600" b="1" dirty="0"/>
              <a:t>Data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525963"/>
          </a:xfrm>
        </p:spPr>
        <p:txBody>
          <a:bodyPr>
            <a:noAutofit/>
          </a:bodyPr>
          <a:lstStyle/>
          <a:p>
            <a:r>
              <a:rPr lang="en-GB" sz="2400" dirty="0"/>
              <a:t>Here you’re looking at your findings, thinking about them and how to show what they tell you about your enquiry question.</a:t>
            </a:r>
          </a:p>
          <a:p>
            <a:pPr marL="109728" indent="0">
              <a:buNone/>
            </a:pPr>
            <a:r>
              <a:rPr lang="en-GB" sz="2400" dirty="0"/>
              <a:t> </a:t>
            </a:r>
          </a:p>
          <a:p>
            <a:r>
              <a:rPr lang="en-GB" sz="2400" dirty="0"/>
              <a:t>You’ll need to write about this: structuring your writing will help show your thinking clearly. </a:t>
            </a:r>
            <a:r>
              <a:rPr lang="en-GB" sz="2400" b="1" dirty="0">
                <a:solidFill>
                  <a:srgbClr val="1F3D9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Double bubble and Argument frames</a:t>
            </a:r>
            <a:r>
              <a:rPr lang="en-GB" sz="2400" dirty="0"/>
              <a:t> are two ways that may help.</a:t>
            </a:r>
          </a:p>
          <a:p>
            <a:endParaRPr lang="en-GB" sz="2400" dirty="0"/>
          </a:p>
          <a:p>
            <a:r>
              <a:rPr lang="en-GB" sz="2400" dirty="0"/>
              <a:t>Check the mark scheme in the specification to see what level you are working at and how you can improve – you could work with a partner on this.</a:t>
            </a:r>
          </a:p>
          <a:p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B1AB0E-2B05-4A9A-884F-FC9998FE3B45}"/>
              </a:ext>
            </a:extLst>
          </p:cNvPr>
          <p:cNvSpPr txBox="1"/>
          <p:nvPr/>
        </p:nvSpPr>
        <p:spPr>
          <a:xfrm flipH="1">
            <a:off x="0" y="6597352"/>
            <a:ext cx="2627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Geographical Association, 2020</a:t>
            </a:r>
          </a:p>
        </p:txBody>
      </p:sp>
    </p:spTree>
  </p:cSld>
  <p:clrMapOvr>
    <a:masterClrMapping/>
  </p:clrMapOvr>
  <p:transition spd="slow" advClick="0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 presentation template">
  <a:themeElements>
    <a:clrScheme name="Custom 1">
      <a:dk1>
        <a:srgbClr val="352B84"/>
      </a:dk1>
      <a:lt1>
        <a:sysClr val="window" lastClr="FFFFFF"/>
      </a:lt1>
      <a:dk2>
        <a:srgbClr val="1F3D91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454</TotalTime>
  <Words>1119</Words>
  <Application>Microsoft Office PowerPoint</Application>
  <PresentationFormat>On-screen Show (4:3)</PresentationFormat>
  <Paragraphs>112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Georgia</vt:lpstr>
      <vt:lpstr>Tahoma</vt:lpstr>
      <vt:lpstr>Wingdings 2</vt:lpstr>
      <vt:lpstr>GA presentation template</vt:lpstr>
      <vt:lpstr>PowerPoint Presentation</vt:lpstr>
      <vt:lpstr>The independent investigation</vt:lpstr>
      <vt:lpstr>What you need to know</vt:lpstr>
      <vt:lpstr>Getting started</vt:lpstr>
      <vt:lpstr>Introduction and planning 1</vt:lpstr>
      <vt:lpstr>Introduction and planning 2</vt:lpstr>
      <vt:lpstr>Methods and data collection</vt:lpstr>
      <vt:lpstr>Data presentation</vt:lpstr>
      <vt:lpstr>Data analysis</vt:lpstr>
      <vt:lpstr>Conclusion and evaluation</vt:lpstr>
      <vt:lpstr>Before you finish...</vt:lpstr>
      <vt:lpstr>Links</vt:lpstr>
      <vt:lpstr>More on geographical enquiry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rmcateer</dc:creator>
  <cp:lastModifiedBy>Elaine Anderson</cp:lastModifiedBy>
  <cp:revision>32</cp:revision>
  <dcterms:created xsi:type="dcterms:W3CDTF">2014-10-30T10:42:22Z</dcterms:created>
  <dcterms:modified xsi:type="dcterms:W3CDTF">2020-06-30T13:07:24Z</dcterms:modified>
</cp:coreProperties>
</file>