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68"/>
  </p:notesMasterIdLst>
  <p:handoutMasterIdLst>
    <p:handoutMasterId r:id="rId69"/>
  </p:handoutMasterIdLst>
  <p:sldIdLst>
    <p:sldId id="256" r:id="rId3"/>
    <p:sldId id="258" r:id="rId4"/>
    <p:sldId id="276" r:id="rId5"/>
    <p:sldId id="335" r:id="rId6"/>
    <p:sldId id="334" r:id="rId7"/>
    <p:sldId id="354" r:id="rId8"/>
    <p:sldId id="295" r:id="rId9"/>
    <p:sldId id="319" r:id="rId10"/>
    <p:sldId id="320" r:id="rId11"/>
    <p:sldId id="273" r:id="rId12"/>
    <p:sldId id="286" r:id="rId13"/>
    <p:sldId id="284" r:id="rId14"/>
    <p:sldId id="298" r:id="rId15"/>
    <p:sldId id="297" r:id="rId16"/>
    <p:sldId id="299" r:id="rId17"/>
    <p:sldId id="302" r:id="rId18"/>
    <p:sldId id="303" r:id="rId19"/>
    <p:sldId id="308" r:id="rId20"/>
    <p:sldId id="309" r:id="rId21"/>
    <p:sldId id="344" r:id="rId22"/>
    <p:sldId id="305" r:id="rId23"/>
    <p:sldId id="310" r:id="rId24"/>
    <p:sldId id="330" r:id="rId25"/>
    <p:sldId id="325" r:id="rId26"/>
    <p:sldId id="336" r:id="rId27"/>
    <p:sldId id="293" r:id="rId28"/>
    <p:sldId id="313" r:id="rId29"/>
    <p:sldId id="326" r:id="rId30"/>
    <p:sldId id="332" r:id="rId31"/>
    <p:sldId id="333" r:id="rId32"/>
    <p:sldId id="339" r:id="rId33"/>
    <p:sldId id="327" r:id="rId34"/>
    <p:sldId id="337" r:id="rId35"/>
    <p:sldId id="340" r:id="rId36"/>
    <p:sldId id="341" r:id="rId37"/>
    <p:sldId id="306" r:id="rId38"/>
    <p:sldId id="271" r:id="rId39"/>
    <p:sldId id="323" r:id="rId40"/>
    <p:sldId id="353" r:id="rId41"/>
    <p:sldId id="342" r:id="rId42"/>
    <p:sldId id="343" r:id="rId43"/>
    <p:sldId id="318" r:id="rId44"/>
    <p:sldId id="307" r:id="rId45"/>
    <p:sldId id="345" r:id="rId46"/>
    <p:sldId id="347" r:id="rId47"/>
    <p:sldId id="346" r:id="rId48"/>
    <p:sldId id="349" r:id="rId49"/>
    <p:sldId id="352" r:id="rId50"/>
    <p:sldId id="350" r:id="rId51"/>
    <p:sldId id="351" r:id="rId52"/>
    <p:sldId id="285" r:id="rId53"/>
    <p:sldId id="270" r:id="rId54"/>
    <p:sldId id="322" r:id="rId55"/>
    <p:sldId id="329" r:id="rId56"/>
    <p:sldId id="317" r:id="rId57"/>
    <p:sldId id="315" r:id="rId58"/>
    <p:sldId id="316" r:id="rId59"/>
    <p:sldId id="290" r:id="rId60"/>
    <p:sldId id="291" r:id="rId61"/>
    <p:sldId id="321" r:id="rId62"/>
    <p:sldId id="348" r:id="rId63"/>
    <p:sldId id="338" r:id="rId64"/>
    <p:sldId id="311" r:id="rId65"/>
    <p:sldId id="287" r:id="rId66"/>
    <p:sldId id="264" r:id="rId6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0">
          <p15:clr>
            <a:srgbClr val="A4A3A4"/>
          </p15:clr>
        </p15:guide>
        <p15:guide id="3" orient="horz" pos="3888">
          <p15:clr>
            <a:srgbClr val="A4A3A4"/>
          </p15:clr>
        </p15:guide>
        <p15:guide id="4" orient="horz" pos="2880">
          <p15:clr>
            <a:srgbClr val="A4A3A4"/>
          </p15:clr>
        </p15:guide>
        <p15:guide id="5" orient="horz" pos="3216">
          <p15:clr>
            <a:srgbClr val="A4A3A4"/>
          </p15:clr>
        </p15:guide>
        <p15:guide id="6" orient="horz" pos="816">
          <p15:clr>
            <a:srgbClr val="A4A3A4"/>
          </p15:clr>
        </p15:guide>
        <p15:guide id="7" orient="horz" pos="175">
          <p15:clr>
            <a:srgbClr val="A4A3A4"/>
          </p15:clr>
        </p15:guide>
        <p15:guide id="8" pos="3839">
          <p15:clr>
            <a:srgbClr val="A4A3A4"/>
          </p15:clr>
        </p15:guide>
        <p15:guide id="9" pos="959">
          <p15:clr>
            <a:srgbClr val="A4A3A4"/>
          </p15:clr>
        </p15:guide>
        <p15:guide id="10" pos="6719">
          <p15:clr>
            <a:srgbClr val="A4A3A4"/>
          </p15:clr>
        </p15:guide>
        <p15:guide id="11" pos="6143">
          <p15:clr>
            <a:srgbClr val="A4A3A4"/>
          </p15:clr>
        </p15:guide>
        <p15:guide id="12" pos="28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B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2" autoAdjust="0"/>
    <p:restoredTop sz="92637" autoAdjust="0"/>
  </p:normalViewPr>
  <p:slideViewPr>
    <p:cSldViewPr>
      <p:cViewPr varScale="1">
        <p:scale>
          <a:sx n="102" d="100"/>
          <a:sy n="102" d="100"/>
        </p:scale>
        <p:origin x="306" y="108"/>
      </p:cViewPr>
      <p:guideLst>
        <p:guide orient="horz" pos="2160"/>
        <p:guide orient="horz" pos="1200"/>
        <p:guide orient="horz" pos="3888"/>
        <p:guide orient="horz" pos="2880"/>
        <p:guide orient="horz" pos="3216"/>
        <p:guide orient="horz" pos="816"/>
        <p:guide orient="horz" pos="175"/>
        <p:guide pos="3839"/>
        <p:guide pos="959"/>
        <p:guide pos="6719"/>
        <p:guide pos="6143"/>
        <p:guide pos="2831"/>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6" d="100"/>
          <a:sy n="76" d="100"/>
        </p:scale>
        <p:origin x="25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9/18/2017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9/18/2017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MCPS is the second largest employer (23,000 employees, 13,000</a:t>
            </a:r>
            <a:r>
              <a:rPr lang="en-US" baseline="0" dirty="0"/>
              <a:t> teachers</a:t>
            </a:r>
            <a:r>
              <a:rPr lang="en-US" dirty="0"/>
              <a:t>)</a:t>
            </a:r>
            <a:r>
              <a:rPr lang="en-US" baseline="0" dirty="0"/>
              <a:t> in Maryland after Giant (27K employees) MCPS was ranked 31</a:t>
            </a:r>
            <a:r>
              <a:rPr lang="en-US" baseline="30000" dirty="0"/>
              <a:t>st</a:t>
            </a:r>
            <a:r>
              <a:rPr lang="en-US" baseline="0" dirty="0"/>
              <a:t> best employer to work with in 2017 by Forbes magazine.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a:t>
            </a:fld>
            <a:endParaRPr lang="en-US"/>
          </a:p>
        </p:txBody>
      </p:sp>
    </p:spTree>
    <p:extLst>
      <p:ext uri="{BB962C8B-B14F-4D97-AF65-F5344CB8AC3E}">
        <p14:creationId xmlns:p14="http://schemas.microsoft.com/office/powerpoint/2010/main" val="193803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they are intentional or not. Structural racism is more difficult to locate in a particular institution because it involves the reinforcing effects of multiple institutions and cultural norms, past and present, continually producing new, and re-producing old forms of racism. </a:t>
            </a:r>
          </a:p>
        </p:txBody>
      </p:sp>
      <p:sp>
        <p:nvSpPr>
          <p:cNvPr id="4" name="Slide Number Placeholder 3"/>
          <p:cNvSpPr>
            <a:spLocks noGrp="1"/>
          </p:cNvSpPr>
          <p:nvPr>
            <p:ph type="sldNum" sz="quarter" idx="10"/>
          </p:nvPr>
        </p:nvSpPr>
        <p:spPr/>
        <p:txBody>
          <a:bodyPr/>
          <a:lstStyle/>
          <a:p>
            <a:fld id="{01F2A70B-78F2-4DCF-B53B-C990D2FAFB8A}" type="slidenum">
              <a:rPr lang="en-US" smtClean="0"/>
              <a:t>17</a:t>
            </a:fld>
            <a:endParaRPr lang="en-US"/>
          </a:p>
        </p:txBody>
      </p:sp>
    </p:spTree>
    <p:extLst>
      <p:ext uri="{BB962C8B-B14F-4D97-AF65-F5344CB8AC3E}">
        <p14:creationId xmlns:p14="http://schemas.microsoft.com/office/powerpoint/2010/main" val="171558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a:t>
            </a:r>
            <a:r>
              <a:rPr lang="en-US" baseline="0" dirty="0"/>
              <a:t> covenant for my neighborhood. Indian spring estates.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20</a:t>
            </a:fld>
            <a:endParaRPr lang="en-US"/>
          </a:p>
        </p:txBody>
      </p:sp>
    </p:spTree>
    <p:extLst>
      <p:ext uri="{BB962C8B-B14F-4D97-AF65-F5344CB8AC3E}">
        <p14:creationId xmlns:p14="http://schemas.microsoft.com/office/powerpoint/2010/main" val="31287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32</a:t>
            </a:fld>
            <a:endParaRPr lang="en-US"/>
          </a:p>
        </p:txBody>
      </p:sp>
    </p:spTree>
    <p:extLst>
      <p:ext uri="{BB962C8B-B14F-4D97-AF65-F5344CB8AC3E}">
        <p14:creationId xmlns:p14="http://schemas.microsoft.com/office/powerpoint/2010/main" val="2349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1927,</a:t>
            </a:r>
            <a:r>
              <a:rPr lang="en-US" baseline="0" dirty="0"/>
              <a:t> Black students who wanted to go to school past 8</a:t>
            </a:r>
            <a:r>
              <a:rPr lang="en-US" baseline="30000" dirty="0"/>
              <a:t>th</a:t>
            </a:r>
            <a:r>
              <a:rPr lang="en-US" baseline="0" dirty="0"/>
              <a:t> grade would need to go to another jurisdiction. </a:t>
            </a:r>
            <a:r>
              <a:rPr lang="en-US" dirty="0"/>
              <a:t>In Montgomery County, where white enrollment decreased from nearly two-thirds of school rolls in 1989 to 35 percent by 2010, about one in four Latino or African American students is enrolled in an intensely segregated school. A national report by the same organization found that Maryland was the sixth-most-segregated state in the country for black </a:t>
            </a:r>
            <a:r>
              <a:rPr lang="en-US" dirty="0" err="1"/>
              <a:t>students.Washington</a:t>
            </a:r>
            <a:r>
              <a:rPr lang="en-US" dirty="0"/>
              <a:t> Post</a:t>
            </a:r>
          </a:p>
          <a:p>
            <a:r>
              <a:rPr lang="en-US" dirty="0"/>
              <a:t>George Washington</a:t>
            </a:r>
            <a:r>
              <a:rPr lang="en-US" baseline="0" dirty="0"/>
              <a:t> Carver high school opened in 1951, The first major improvement for black schools came in 1926.</a:t>
            </a:r>
          </a:p>
          <a:p>
            <a:endParaRPr lang="en-US" baseline="0" dirty="0"/>
          </a:p>
          <a:p>
            <a:r>
              <a:rPr lang="en-US" baseline="0" dirty="0"/>
              <a:t>#In that year, the county began to build or renovate 15 black elementary schools using money donated by the businessman and philanthropist Julius </a:t>
            </a:r>
            <a:r>
              <a:rPr lang="en-US" baseline="0" dirty="0" err="1"/>
              <a:t>Rosenwald</a:t>
            </a:r>
            <a:r>
              <a:rPr lang="en-US" baseline="0" dirty="0"/>
              <a:t>.</a:t>
            </a:r>
          </a:p>
          <a:p>
            <a:endParaRPr lang="en-US" baseline="0" dirty="0"/>
          </a:p>
          <a:p>
            <a:r>
              <a:rPr lang="en-US" baseline="0" dirty="0"/>
              <a:t>#</a:t>
            </a:r>
            <a:r>
              <a:rPr lang="en-US" baseline="0" dirty="0" err="1"/>
              <a:t>Rosenwald</a:t>
            </a:r>
            <a:r>
              <a:rPr lang="en-US" baseline="0" dirty="0"/>
              <a:t> “had a lot of money but he didn’t believe in keeping it,” Clarke said, and his money paid for more than 5,000 black schools nationally.</a:t>
            </a:r>
          </a:p>
          <a:p>
            <a:endParaRPr lang="en-US" baseline="0" dirty="0"/>
          </a:p>
          <a:p>
            <a:r>
              <a:rPr lang="en-US" baseline="0" dirty="0"/>
              <a:t>#The 15 local </a:t>
            </a:r>
            <a:r>
              <a:rPr lang="en-US" baseline="0" dirty="0" err="1"/>
              <a:t>Rosenwald</a:t>
            </a:r>
            <a:r>
              <a:rPr lang="en-US" baseline="0" dirty="0"/>
              <a:t> schools were built between 1926 and 1928 included a one-room schoolhouse in Scotland and a two-room building on River Road. Most of the remaining black elementary schools were closed…In 1866, the Quaker community in Sandy Spring opened the first school for African-American children, the Sharpe Street Industrial School. Other schools followed, but from emancipation well into the 1900s, the burden of educating black children fell mostly on individual black communities.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33</a:t>
            </a:fld>
            <a:endParaRPr lang="en-US"/>
          </a:p>
        </p:txBody>
      </p:sp>
    </p:spTree>
    <p:extLst>
      <p:ext uri="{BB962C8B-B14F-4D97-AF65-F5344CB8AC3E}">
        <p14:creationId xmlns:p14="http://schemas.microsoft.com/office/powerpoint/2010/main" val="105074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studies</a:t>
            </a:r>
            <a:r>
              <a:rPr lang="en-US" baseline="0" dirty="0"/>
              <a:t> on disproportionate discipline depending on race. Pre-K study.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48</a:t>
            </a:fld>
            <a:endParaRPr lang="en-US"/>
          </a:p>
        </p:txBody>
      </p:sp>
    </p:spTree>
    <p:extLst>
      <p:ext uri="{BB962C8B-B14F-4D97-AF65-F5344CB8AC3E}">
        <p14:creationId xmlns:p14="http://schemas.microsoft.com/office/powerpoint/2010/main" val="33835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407988" y="698500"/>
            <a:ext cx="6194425"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MC foreign born (age 25+): 296,429</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Almost half (47%) of MC foreign born age 25+ held a Bachelor’s, Graduate, or Professional degree.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higher percentage than 42% for MSA, but less than MC native born, 66%.</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About 1/5</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of foreign-born adults in MoCo and metro area have less than a high school diploma.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MC native born (age 25+): 417,410</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2/3 (66%) of MC native born had a Bachelor’s or advanced degree.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Only 3% of MoCo native born population has less than a high school diploma.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800" b="0" i="0" u="none" strike="noStrike" cap="none">
                <a:solidFill>
                  <a:schemeClr val="dk1"/>
                </a:solidFill>
                <a:latin typeface="Calibri"/>
                <a:ea typeface="Calibri"/>
                <a:cs typeface="Calibri"/>
                <a:sym typeface="Calibri"/>
              </a:rPr>
              <a:t>[updated 9/2016 zorich]</a:t>
            </a:r>
          </a:p>
        </p:txBody>
      </p:sp>
      <p:sp>
        <p:nvSpPr>
          <p:cNvPr id="302" name="Shape 302"/>
          <p:cNvSpPr txBox="1">
            <a:spLocks noGrp="1"/>
          </p:cNvSpPr>
          <p:nvPr>
            <p:ph type="sldNum" idx="12"/>
          </p:nvPr>
        </p:nvSpPr>
        <p:spPr>
          <a:xfrm>
            <a:off x="3970939"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64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58</a:t>
            </a:fld>
            <a:endParaRPr lang="en-US"/>
          </a:p>
        </p:txBody>
      </p:sp>
    </p:spTree>
    <p:extLst>
      <p:ext uri="{BB962C8B-B14F-4D97-AF65-F5344CB8AC3E}">
        <p14:creationId xmlns:p14="http://schemas.microsoft.com/office/powerpoint/2010/main" val="269912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584896" y="4724400"/>
            <a:ext cx="8631936"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spTree>
    <p:extLst>
      <p:ext uri="{BB962C8B-B14F-4D97-AF65-F5344CB8AC3E}">
        <p14:creationId xmlns:p14="http://schemas.microsoft.com/office/powerpoint/2010/main" val="27855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341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spTree>
    <p:extLst>
      <p:ext uri="{BB962C8B-B14F-4D97-AF65-F5344CB8AC3E}">
        <p14:creationId xmlns:p14="http://schemas.microsoft.com/office/powerpoint/2010/main" val="135855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30857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spTree>
    <p:extLst>
      <p:ext uri="{BB962C8B-B14F-4D97-AF65-F5344CB8AC3E}">
        <p14:creationId xmlns:p14="http://schemas.microsoft.com/office/powerpoint/2010/main" val="12456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spTree>
    <p:extLst>
      <p:ext uri="{BB962C8B-B14F-4D97-AF65-F5344CB8AC3E}">
        <p14:creationId xmlns:p14="http://schemas.microsoft.com/office/powerpoint/2010/main" val="29659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9/18/2017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23074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9/18/2017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957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9/18/2017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534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12576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22054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9/18/2017</a:t>
            </a:fld>
            <a:endParaRPr lang="en-US"/>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Tree>
    <p:extLst>
      <p:ext uri="{BB962C8B-B14F-4D97-AF65-F5344CB8AC3E}">
        <p14:creationId xmlns:p14="http://schemas.microsoft.com/office/powerpoint/2010/main" val="296471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2"/>
        </a:buClr>
        <a:buSzPct val="80000"/>
        <a:buFont typeface="Wingdings 3" panose="05040102010807070707" pitchFamily="18" charset="2"/>
        <a:buChar char="u"/>
        <a:defRPr sz="2400" kern="1200">
          <a:solidFill>
            <a:schemeClr val="bg1"/>
          </a:solidFill>
          <a:latin typeface="+mn-lt"/>
          <a:ea typeface="+mn-ea"/>
          <a:cs typeface="+mn-cs"/>
        </a:defRPr>
      </a:lvl1pPr>
      <a:lvl2pPr marL="576072" indent="-274320" algn="l" defTabSz="914400" rtl="0" eaLnBrk="1" latinLnBrk="0" hangingPunct="1">
        <a:lnSpc>
          <a:spcPct val="90000"/>
        </a:lnSpc>
        <a:spcBef>
          <a:spcPts val="600"/>
        </a:spcBef>
        <a:buClr>
          <a:schemeClr val="tx2"/>
        </a:buClr>
        <a:buSzPct val="100000"/>
        <a:buFont typeface="Wingdings 3" panose="05040102010807070707" pitchFamily="18" charset="2"/>
        <a:buChar char="u"/>
        <a:defRPr sz="2000" kern="1200">
          <a:solidFill>
            <a:schemeClr val="bg1"/>
          </a:solidFill>
          <a:latin typeface="+mn-lt"/>
          <a:ea typeface="+mn-ea"/>
          <a:cs typeface="+mn-cs"/>
        </a:defRPr>
      </a:lvl2pPr>
      <a:lvl3pPr marL="8046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800" kern="1200">
          <a:solidFill>
            <a:schemeClr val="bg1"/>
          </a:solidFill>
          <a:latin typeface="+mn-lt"/>
          <a:ea typeface="+mn-ea"/>
          <a:cs typeface="+mn-cs"/>
        </a:defRPr>
      </a:lvl3pPr>
      <a:lvl4pPr marL="10332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8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4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90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6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62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pewsocialtrends.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22413" y="5105400"/>
            <a:ext cx="9982199" cy="1600200"/>
          </a:xfrm>
        </p:spPr>
        <p:txBody>
          <a:bodyPr>
            <a:normAutofit/>
          </a:bodyPr>
          <a:lstStyle/>
          <a:p>
            <a:r>
              <a:rPr lang="en-US" sz="4000" dirty="0"/>
              <a:t>Combating Intolerance &amp; Creating Opportunity </a:t>
            </a:r>
          </a:p>
          <a:p>
            <a:endParaRPr lang="en-US" sz="1400" dirty="0"/>
          </a:p>
          <a:p>
            <a:r>
              <a:rPr lang="en-US" sz="1400" dirty="0"/>
              <a:t>				Artwork by Ariel Fromm &amp; Kendall Price, Montgomery Blair High School</a:t>
            </a:r>
          </a:p>
        </p:txBody>
      </p:sp>
      <p:sp>
        <p:nvSpPr>
          <p:cNvPr id="4" name="Title 3"/>
          <p:cNvSpPr>
            <a:spLocks noGrp="1"/>
          </p:cNvSpPr>
          <p:nvPr>
            <p:ph type="ctrTitle"/>
          </p:nvPr>
        </p:nvSpPr>
        <p:spPr/>
        <p:txBody>
          <a:bodyPr/>
          <a:lstStyle/>
          <a:p>
            <a:r>
              <a:rPr lang="en-US" sz="4800" dirty="0"/>
              <a:t>The Path Forward:</a:t>
            </a:r>
          </a:p>
        </p:txBody>
      </p:sp>
      <p:pic>
        <p:nvPicPr>
          <p:cNvPr id="2" name="Picture 1"/>
          <p:cNvPicPr>
            <a:picLocks noChangeAspect="1"/>
          </p:cNvPicPr>
          <p:nvPr/>
        </p:nvPicPr>
        <p:blipFill rotWithShape="1">
          <a:blip r:embed="rId2"/>
          <a:srcRect l="6102" t="2916" r="1946" b="3808"/>
          <a:stretch/>
        </p:blipFill>
        <p:spPr>
          <a:xfrm>
            <a:off x="3808412" y="304800"/>
            <a:ext cx="4572000" cy="3478387"/>
          </a:xfrm>
          <a:prstGeom prst="rect">
            <a:avLst/>
          </a:prstGeom>
        </p:spPr>
      </p:pic>
    </p:spTree>
    <p:extLst>
      <p:ext uri="{BB962C8B-B14F-4D97-AF65-F5344CB8AC3E}">
        <p14:creationId xmlns:p14="http://schemas.microsoft.com/office/powerpoint/2010/main" val="57531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412" y="2057400"/>
            <a:ext cx="10287002" cy="4419600"/>
          </a:xfrm>
        </p:spPr>
        <p:txBody>
          <a:bodyPr>
            <a:normAutofit/>
          </a:bodyPr>
          <a:lstStyle/>
          <a:p>
            <a:r>
              <a:rPr lang="en-US" sz="2800" dirty="0"/>
              <a:t>Guidelines for Respecting Religious Diversity</a:t>
            </a:r>
          </a:p>
          <a:p>
            <a:pPr marL="0" indent="0">
              <a:buNone/>
            </a:pPr>
            <a:r>
              <a:rPr lang="en-US" sz="1200" dirty="0"/>
              <a:t>http://www.montgomeryschoolsmd.org/uploadedFiles/students/rights/1373.16_ReligiousDiversityGuidelines_ENG_web.pdf</a:t>
            </a:r>
          </a:p>
          <a:p>
            <a:r>
              <a:rPr lang="en-US" sz="2800" dirty="0"/>
              <a:t>Policy JHF: Bullying, Harassment and Intimidation</a:t>
            </a:r>
          </a:p>
          <a:p>
            <a:pPr marL="0" indent="0">
              <a:buNone/>
            </a:pPr>
            <a:r>
              <a:rPr lang="en-US" sz="1200" dirty="0"/>
              <a:t>http://www.montgomeryschoolsmd.org/departments/policy/pdf/jhf.pdf</a:t>
            </a:r>
          </a:p>
          <a:p>
            <a:r>
              <a:rPr lang="en-US" sz="2800" dirty="0"/>
              <a:t>Policy ACA: Non-Discrimination, Equity, Cultural Proficiency</a:t>
            </a:r>
          </a:p>
          <a:p>
            <a:pPr marL="0" indent="0">
              <a:buNone/>
            </a:pPr>
            <a:r>
              <a:rPr lang="en-US" sz="1200" dirty="0"/>
              <a:t>http://www.montgomeryschoolsmd.org/departments/policy/detail.aspx?recID=8&amp;policyID=ACA&amp;sectionID=1</a:t>
            </a:r>
          </a:p>
          <a:p>
            <a:endParaRPr lang="en-US" dirty="0"/>
          </a:p>
        </p:txBody>
      </p:sp>
      <p:sp>
        <p:nvSpPr>
          <p:cNvPr id="3" name="Title 2"/>
          <p:cNvSpPr>
            <a:spLocks noGrp="1"/>
          </p:cNvSpPr>
          <p:nvPr>
            <p:ph type="title"/>
          </p:nvPr>
        </p:nvSpPr>
        <p:spPr>
          <a:xfrm>
            <a:off x="4341812" y="304800"/>
            <a:ext cx="2971800" cy="1020762"/>
          </a:xfrm>
        </p:spPr>
        <p:txBody>
          <a:bodyPr/>
          <a:lstStyle/>
          <a:p>
            <a:r>
              <a:rPr lang="en-US" dirty="0"/>
              <a:t>MCPS Policies</a:t>
            </a:r>
          </a:p>
        </p:txBody>
      </p:sp>
      <p:pic>
        <p:nvPicPr>
          <p:cNvPr id="5" name="Picture 4"/>
          <p:cNvPicPr>
            <a:picLocks noChangeAspect="1"/>
          </p:cNvPicPr>
          <p:nvPr/>
        </p:nvPicPr>
        <p:blipFill rotWithShape="1">
          <a:blip r:embed="rId2"/>
          <a:srcRect l="5778" t="6522" r="4662" b="2173"/>
          <a:stretch/>
        </p:blipFill>
        <p:spPr>
          <a:xfrm>
            <a:off x="9218612" y="3048000"/>
            <a:ext cx="2743883" cy="3601346"/>
          </a:xfrm>
          <a:prstGeom prst="rect">
            <a:avLst/>
          </a:prstGeom>
        </p:spPr>
      </p:pic>
    </p:spTree>
    <p:extLst>
      <p:ext uri="{BB962C8B-B14F-4D97-AF65-F5344CB8AC3E}">
        <p14:creationId xmlns:p14="http://schemas.microsoft.com/office/powerpoint/2010/main" val="4841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912" y="2133600"/>
            <a:ext cx="11391900" cy="4724400"/>
          </a:xfrm>
        </p:spPr>
        <p:txBody>
          <a:bodyPr>
            <a:normAutofit fontScale="77500" lnSpcReduction="20000"/>
          </a:bodyPr>
          <a:lstStyle/>
          <a:p>
            <a:r>
              <a:rPr lang="en-US" b="1" dirty="0"/>
              <a:t>Equity Initiatives Unit</a:t>
            </a:r>
            <a:r>
              <a:rPr lang="en-US" dirty="0"/>
              <a:t>: </a:t>
            </a:r>
          </a:p>
          <a:p>
            <a:pPr marL="0" indent="0">
              <a:buNone/>
            </a:pPr>
            <a:r>
              <a:rPr lang="en-US" dirty="0"/>
              <a:t>    Study Circles, Equity &amp; Excellence certification, Equity Office culturally proficient trainings for          staff, resources (i.e. Speak Up/Teaching Tolerance), religious literacy program for teachers, school support </a:t>
            </a:r>
            <a:r>
              <a:rPr lang="en-US" sz="1400" dirty="0"/>
              <a:t>http://www.montgomeryschoolsmd.org/departments/clusteradmin/equity/</a:t>
            </a:r>
          </a:p>
          <a:p>
            <a:r>
              <a:rPr lang="en-US" b="1" dirty="0"/>
              <a:t>Partnerships:</a:t>
            </a:r>
            <a:r>
              <a:rPr lang="en-US" dirty="0"/>
              <a:t> </a:t>
            </a:r>
            <a:r>
              <a:rPr lang="en-US" dirty="0" err="1"/>
              <a:t>MoCo</a:t>
            </a:r>
            <a:r>
              <a:rPr lang="en-US" dirty="0"/>
              <a:t> Human Rights Commission, Committee on Hate/Violence, </a:t>
            </a:r>
            <a:r>
              <a:rPr lang="en-US" dirty="0" err="1"/>
              <a:t>MoCo</a:t>
            </a:r>
            <a:r>
              <a:rPr lang="en-US" dirty="0"/>
              <a:t> Interfaith Community Liaison</a:t>
            </a:r>
          </a:p>
          <a:p>
            <a:r>
              <a:rPr lang="en-US" b="1" dirty="0"/>
              <a:t>Digital citizenship program</a:t>
            </a:r>
            <a:r>
              <a:rPr lang="en-US" dirty="0"/>
              <a:t>: Common Sense Education on </a:t>
            </a:r>
            <a:r>
              <a:rPr lang="en-US" dirty="0" err="1"/>
              <a:t>cybercivility</a:t>
            </a:r>
            <a:r>
              <a:rPr lang="en-US" dirty="0"/>
              <a:t> </a:t>
            </a:r>
          </a:p>
          <a:p>
            <a:pPr marL="0" indent="0">
              <a:buNone/>
            </a:pPr>
            <a:r>
              <a:rPr lang="en-US" sz="1500" dirty="0"/>
              <a:t>      https://</a:t>
            </a:r>
            <a:r>
              <a:rPr lang="en-US" sz="1400" dirty="0"/>
              <a:t>www.commonsensemedia.org/about-us/news/press-releases/mcps-partners-with-common-sense-education-to-launch-comprehensive</a:t>
            </a:r>
          </a:p>
          <a:p>
            <a:r>
              <a:rPr lang="en-US" b="1" dirty="0"/>
              <a:t>United We Learn</a:t>
            </a:r>
            <a:r>
              <a:rPr lang="en-US" dirty="0"/>
              <a:t>: Combating Hate through the Arts </a:t>
            </a:r>
            <a:r>
              <a:rPr lang="en-US" sz="1400" dirty="0"/>
              <a:t>http://www.montgomeryschoolsmd.org/events/unitedwelearn/</a:t>
            </a:r>
          </a:p>
          <a:p>
            <a:r>
              <a:rPr lang="en-US" b="1" dirty="0"/>
              <a:t>Restorative Justice </a:t>
            </a:r>
            <a:r>
              <a:rPr lang="en-US" sz="2300" b="1" dirty="0"/>
              <a:t>Practices </a:t>
            </a:r>
            <a:r>
              <a:rPr lang="en-US" sz="1500" dirty="0"/>
              <a:t>http://www.montgomeryschoolsmd.org/uploadedFiles/departments/studentservices/mentalhealth/Restorative%20Practices%20Toolkit.pdf</a:t>
            </a:r>
          </a:p>
          <a:p>
            <a:r>
              <a:rPr lang="en-US" b="1" dirty="0"/>
              <a:t>Mindfulness and Trauma Informed Teaching Practices</a:t>
            </a:r>
          </a:p>
          <a:p>
            <a:r>
              <a:rPr lang="en-US" b="1" dirty="0"/>
              <a:t>Project-based learning</a:t>
            </a:r>
          </a:p>
        </p:txBody>
      </p:sp>
      <p:sp>
        <p:nvSpPr>
          <p:cNvPr id="3" name="Title 2"/>
          <p:cNvSpPr>
            <a:spLocks noGrp="1"/>
          </p:cNvSpPr>
          <p:nvPr>
            <p:ph type="title"/>
          </p:nvPr>
        </p:nvSpPr>
        <p:spPr>
          <a:xfrm>
            <a:off x="912812" y="274638"/>
            <a:ext cx="9753600" cy="1020762"/>
          </a:xfrm>
        </p:spPr>
        <p:txBody>
          <a:bodyPr/>
          <a:lstStyle/>
          <a:p>
            <a:r>
              <a:rPr lang="en-US" dirty="0"/>
              <a:t>Respect and Equity</a:t>
            </a:r>
          </a:p>
        </p:txBody>
      </p:sp>
      <p:pic>
        <p:nvPicPr>
          <p:cNvPr id="5" name="Picture 4"/>
          <p:cNvPicPr>
            <a:picLocks noChangeAspect="1"/>
          </p:cNvPicPr>
          <p:nvPr/>
        </p:nvPicPr>
        <p:blipFill rotWithShape="1">
          <a:blip r:embed="rId2"/>
          <a:srcRect l="2778" t="5128" r="5000" b="21013"/>
          <a:stretch/>
        </p:blipFill>
        <p:spPr>
          <a:xfrm>
            <a:off x="9371012" y="171450"/>
            <a:ext cx="2590800" cy="2247900"/>
          </a:xfrm>
          <a:prstGeom prst="rect">
            <a:avLst/>
          </a:prstGeom>
        </p:spPr>
      </p:pic>
    </p:spTree>
    <p:extLst>
      <p:ext uri="{BB962C8B-B14F-4D97-AF65-F5344CB8AC3E}">
        <p14:creationId xmlns:p14="http://schemas.microsoft.com/office/powerpoint/2010/main" val="14957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1412" y="1676400"/>
            <a:ext cx="9525002" cy="4800600"/>
          </a:xfrm>
        </p:spPr>
        <p:txBody>
          <a:bodyPr>
            <a:noAutofit/>
          </a:bodyPr>
          <a:lstStyle/>
          <a:p>
            <a:r>
              <a:rPr lang="en-US" sz="2000" b="1" dirty="0"/>
              <a:t>A Message from Superintendent Dr. Jack Smith </a:t>
            </a:r>
            <a:r>
              <a:rPr lang="en-US" sz="2000" dirty="0"/>
              <a:t>on the critical need to engage in meaningful conversations about race, civility and the unique lived experiences of MCPS students. 9/23/2016</a:t>
            </a:r>
          </a:p>
          <a:p>
            <a:r>
              <a:rPr lang="en-US" sz="2000" b="1" dirty="0"/>
              <a:t>A Message from Superintendent Jack R. Smith </a:t>
            </a:r>
            <a:r>
              <a:rPr lang="en-US" sz="2000" dirty="0"/>
              <a:t>11/15/2016</a:t>
            </a:r>
          </a:p>
          <a:p>
            <a:pPr marL="0" indent="0">
              <a:buNone/>
            </a:pPr>
            <a:r>
              <a:rPr lang="en-US" sz="2000" dirty="0"/>
              <a:t>“This election season has been particularly difficult. It caused a great deal of emotion among many members of our community. We want to take this opportunity to reiterate the values that are foundational to this school system.”</a:t>
            </a:r>
          </a:p>
          <a:p>
            <a:r>
              <a:rPr lang="en-US" sz="2000" b="1" dirty="0"/>
              <a:t>Statement on Hate-Related Vandalism at Montgomery County Public Schools </a:t>
            </a:r>
            <a:r>
              <a:rPr lang="en-US" sz="2000" dirty="0"/>
              <a:t>11/17/2016</a:t>
            </a:r>
          </a:p>
          <a:p>
            <a:r>
              <a:rPr lang="en-US" sz="2000" b="1" dirty="0"/>
              <a:t>Safe and Welcoming Schools for All Students </a:t>
            </a:r>
            <a:r>
              <a:rPr lang="en-US" sz="2000" dirty="0"/>
              <a:t>1/10/2017</a:t>
            </a:r>
          </a:p>
          <a:p>
            <a:r>
              <a:rPr lang="en-US" sz="2000" b="1" dirty="0"/>
              <a:t>Statement on Trump Administration's Decision to Rescind Federal Protections for Transgender Students </a:t>
            </a:r>
            <a:r>
              <a:rPr lang="en-US" sz="2000" dirty="0"/>
              <a:t>2/23/2017</a:t>
            </a:r>
          </a:p>
        </p:txBody>
      </p:sp>
      <p:sp>
        <p:nvSpPr>
          <p:cNvPr id="3" name="Title 2"/>
          <p:cNvSpPr>
            <a:spLocks noGrp="1"/>
          </p:cNvSpPr>
          <p:nvPr>
            <p:ph type="title"/>
          </p:nvPr>
        </p:nvSpPr>
        <p:spPr>
          <a:xfrm>
            <a:off x="1217612" y="274638"/>
            <a:ext cx="9448800" cy="1020762"/>
          </a:xfrm>
        </p:spPr>
        <p:txBody>
          <a:bodyPr/>
          <a:lstStyle/>
          <a:p>
            <a:r>
              <a:rPr lang="en-US" dirty="0"/>
              <a:t>MCPS Statements</a:t>
            </a:r>
          </a:p>
        </p:txBody>
      </p:sp>
    </p:spTree>
    <p:extLst>
      <p:ext uri="{BB962C8B-B14F-4D97-AF65-F5344CB8AC3E}">
        <p14:creationId xmlns:p14="http://schemas.microsoft.com/office/powerpoint/2010/main" val="8705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Why does Montgomery County value diversity?</a:t>
            </a:r>
          </a:p>
          <a:p>
            <a:r>
              <a:rPr lang="en-US" sz="3600" dirty="0"/>
              <a:t>Do students benefit by being in a diverse environment?</a:t>
            </a:r>
          </a:p>
          <a:p>
            <a:r>
              <a:rPr lang="en-US" sz="3600" dirty="0"/>
              <a:t>How diverse are our schools?</a:t>
            </a:r>
          </a:p>
        </p:txBody>
      </p:sp>
      <p:sp>
        <p:nvSpPr>
          <p:cNvPr id="3" name="Title 2"/>
          <p:cNvSpPr>
            <a:spLocks noGrp="1"/>
          </p:cNvSpPr>
          <p:nvPr>
            <p:ph type="title"/>
          </p:nvPr>
        </p:nvSpPr>
        <p:spPr/>
        <p:txBody>
          <a:bodyPr/>
          <a:lstStyle/>
          <a:p>
            <a:r>
              <a:rPr lang="en-US" dirty="0"/>
              <a:t>Diversity</a:t>
            </a:r>
          </a:p>
        </p:txBody>
      </p:sp>
    </p:spTree>
    <p:extLst>
      <p:ext uri="{BB962C8B-B14F-4D97-AF65-F5344CB8AC3E}">
        <p14:creationId xmlns:p14="http://schemas.microsoft.com/office/powerpoint/2010/main" val="37410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9012" y="1676400"/>
            <a:ext cx="10134600" cy="4876800"/>
          </a:xfrm>
        </p:spPr>
        <p:txBody>
          <a:bodyPr>
            <a:normAutofit/>
          </a:bodyPr>
          <a:lstStyle/>
          <a:p>
            <a:r>
              <a:rPr lang="en-US" dirty="0"/>
              <a:t>Decades of social science research finds that students who attend desegregated schools have </a:t>
            </a:r>
            <a:r>
              <a:rPr lang="en-US" b="1" dirty="0"/>
              <a:t>higher levels of academic achievement</a:t>
            </a:r>
            <a:r>
              <a:rPr lang="en-US" dirty="0"/>
              <a:t> and are </a:t>
            </a:r>
            <a:r>
              <a:rPr lang="en-US" b="1" dirty="0"/>
              <a:t>more likely to graduate </a:t>
            </a:r>
            <a:r>
              <a:rPr lang="en-US" dirty="0"/>
              <a:t>from high school and college. </a:t>
            </a:r>
          </a:p>
          <a:p>
            <a:r>
              <a:rPr lang="en-US" dirty="0"/>
              <a:t>Diverse K-12 schooling is also related to a </a:t>
            </a:r>
            <a:r>
              <a:rPr lang="en-US" b="1" dirty="0"/>
              <a:t>reduction in prejudice, stereotypes, and negative attitudes</a:t>
            </a:r>
            <a:r>
              <a:rPr lang="en-US" dirty="0"/>
              <a:t> while at the same time </a:t>
            </a:r>
            <a:r>
              <a:rPr lang="en-US" b="1" dirty="0"/>
              <a:t>increasing friendships </a:t>
            </a:r>
            <a:r>
              <a:rPr lang="en-US" dirty="0"/>
              <a:t>and trust across racial groups.</a:t>
            </a:r>
          </a:p>
          <a:p>
            <a:r>
              <a:rPr lang="en-US" dirty="0"/>
              <a:t>Experiencing desegregated learning environments </a:t>
            </a:r>
            <a:r>
              <a:rPr lang="en-US" b="1" dirty="0"/>
              <a:t>enhances students’ capacity for navigating multicultural situations</a:t>
            </a:r>
            <a:r>
              <a:rPr lang="en-US" dirty="0"/>
              <a:t>. Students who have attended </a:t>
            </a:r>
            <a:r>
              <a:rPr lang="en-US" dirty="0" err="1"/>
              <a:t>desegrated</a:t>
            </a:r>
            <a:r>
              <a:rPr lang="en-US" dirty="0"/>
              <a:t> schools are more likely to live and work in </a:t>
            </a:r>
            <a:r>
              <a:rPr lang="en-US" dirty="0" err="1"/>
              <a:t>desegrated</a:t>
            </a:r>
            <a:r>
              <a:rPr lang="en-US" dirty="0"/>
              <a:t> environments in life.*</a:t>
            </a:r>
          </a:p>
          <a:p>
            <a:pPr marL="0" indent="0">
              <a:buNone/>
            </a:pPr>
            <a:r>
              <a:rPr lang="en-US" sz="1600" dirty="0"/>
              <a:t>	*National Coalition on School Diversity</a:t>
            </a:r>
          </a:p>
        </p:txBody>
      </p:sp>
      <p:sp>
        <p:nvSpPr>
          <p:cNvPr id="3" name="Title 2"/>
          <p:cNvSpPr>
            <a:spLocks noGrp="1"/>
          </p:cNvSpPr>
          <p:nvPr>
            <p:ph type="title"/>
          </p:nvPr>
        </p:nvSpPr>
        <p:spPr>
          <a:xfrm>
            <a:off x="989012" y="274638"/>
            <a:ext cx="9677400" cy="1020762"/>
          </a:xfrm>
        </p:spPr>
        <p:txBody>
          <a:bodyPr/>
          <a:lstStyle/>
          <a:p>
            <a:r>
              <a:rPr lang="en-US" dirty="0"/>
              <a:t>Benefits of Diversity</a:t>
            </a:r>
          </a:p>
        </p:txBody>
      </p:sp>
    </p:spTree>
    <p:extLst>
      <p:ext uri="{BB962C8B-B14F-4D97-AF65-F5344CB8AC3E}">
        <p14:creationId xmlns:p14="http://schemas.microsoft.com/office/powerpoint/2010/main" val="34563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i="1" dirty="0"/>
              <a:t>All</a:t>
            </a:r>
            <a:r>
              <a:rPr lang="en-US" sz="2800" dirty="0"/>
              <a:t> students benefit from diversity:</a:t>
            </a:r>
          </a:p>
          <a:p>
            <a:pPr marL="0" indent="0">
              <a:buNone/>
            </a:pPr>
            <a:r>
              <a:rPr lang="en-US" sz="2800" dirty="0"/>
              <a:t>“Researchers have documented that students’ exposure to other students who are different from themselves and the novel ideas and challenges that such exposure brings </a:t>
            </a:r>
            <a:r>
              <a:rPr lang="en-US" sz="2800" b="1" dirty="0"/>
              <a:t>leads to improved cognitive skills, including critical thinking and problem solving</a:t>
            </a:r>
            <a:r>
              <a:rPr lang="en-US" sz="2800" dirty="0"/>
              <a:t>.”*</a:t>
            </a:r>
          </a:p>
          <a:p>
            <a:endParaRPr lang="en-US" dirty="0"/>
          </a:p>
          <a:p>
            <a:pPr marL="0" indent="0">
              <a:buNone/>
            </a:pPr>
            <a:r>
              <a:rPr lang="en-US" sz="1400" dirty="0"/>
              <a:t>*K-13 Report: How Racially Diverse Schools and Classrooms Can Benefit All Students, Amy Stuart Wells, Lauren Fox, and Diana Cordova-</a:t>
            </a:r>
            <a:r>
              <a:rPr lang="en-US" sz="1400" dirty="0" err="1"/>
              <a:t>Cobo</a:t>
            </a:r>
            <a:endParaRPr lang="en-US" sz="1400" dirty="0"/>
          </a:p>
        </p:txBody>
      </p:sp>
      <p:sp>
        <p:nvSpPr>
          <p:cNvPr id="3" name="Title 2"/>
          <p:cNvSpPr>
            <a:spLocks noGrp="1"/>
          </p:cNvSpPr>
          <p:nvPr>
            <p:ph type="title"/>
          </p:nvPr>
        </p:nvSpPr>
        <p:spPr/>
        <p:txBody>
          <a:bodyPr/>
          <a:lstStyle/>
          <a:p>
            <a:r>
              <a:rPr lang="en-US" dirty="0"/>
              <a:t>Diversity</a:t>
            </a:r>
          </a:p>
        </p:txBody>
      </p:sp>
    </p:spTree>
    <p:extLst>
      <p:ext uri="{BB962C8B-B14F-4D97-AF65-F5344CB8AC3E}">
        <p14:creationId xmlns:p14="http://schemas.microsoft.com/office/powerpoint/2010/main" val="377229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a:t>
            </a:r>
            <a:r>
              <a:rPr lang="en-US" sz="2800" dirty="0"/>
              <a:t>Unlike explicit bias (which reflects the attitudes or beliefs that one endorses at a conscious level), implicit bias is the bias in judgment and/or behavior that results from subtle cognitive processes (e.g., implicit attitudes and implicit stereotypes) that often operate at a level below conscious awareness and without intentional control.”</a:t>
            </a:r>
          </a:p>
          <a:p>
            <a:pPr marL="0" indent="0">
              <a:buNone/>
            </a:pPr>
            <a:endParaRPr lang="en-US" dirty="0"/>
          </a:p>
          <a:p>
            <a:pPr marL="0" indent="0">
              <a:buNone/>
            </a:pPr>
            <a:r>
              <a:rPr lang="en-US" dirty="0"/>
              <a:t>					</a:t>
            </a:r>
            <a:r>
              <a:rPr lang="en-US" sz="2000" dirty="0"/>
              <a:t>- National Center for State Courts</a:t>
            </a:r>
          </a:p>
          <a:p>
            <a:endParaRPr lang="en-US" dirty="0"/>
          </a:p>
          <a:p>
            <a:endParaRPr lang="en-US" dirty="0"/>
          </a:p>
        </p:txBody>
      </p:sp>
      <p:sp>
        <p:nvSpPr>
          <p:cNvPr id="3" name="Title 2"/>
          <p:cNvSpPr>
            <a:spLocks noGrp="1"/>
          </p:cNvSpPr>
          <p:nvPr>
            <p:ph type="title"/>
          </p:nvPr>
        </p:nvSpPr>
        <p:spPr/>
        <p:txBody>
          <a:bodyPr/>
          <a:lstStyle/>
          <a:p>
            <a:r>
              <a:rPr lang="en-US" dirty="0"/>
              <a:t>Implicit Bias</a:t>
            </a:r>
          </a:p>
        </p:txBody>
      </p:sp>
    </p:spTree>
    <p:extLst>
      <p:ext uri="{BB962C8B-B14F-4D97-AF65-F5344CB8AC3E}">
        <p14:creationId xmlns:p14="http://schemas.microsoft.com/office/powerpoint/2010/main" val="362390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2812" y="1600200"/>
            <a:ext cx="10515600" cy="5105400"/>
          </a:xfrm>
        </p:spPr>
        <p:txBody>
          <a:bodyPr>
            <a:normAutofit lnSpcReduction="10000"/>
          </a:bodyPr>
          <a:lstStyle/>
          <a:p>
            <a:pPr marL="0" indent="0">
              <a:lnSpc>
                <a:spcPct val="120000"/>
              </a:lnSpc>
              <a:buNone/>
            </a:pPr>
            <a:r>
              <a:rPr lang="en-US" sz="2000" dirty="0"/>
              <a:t>A system in which public policies, institutional practices, cultural representations, and other norms work in various, often reinforcing ways to perpetuate racial group inequity. It identifies dimensions of our history and culture that have allowed privileges associated with “whiteness” and disadvantages associated with “color” to endure and adapt over time.  </a:t>
            </a:r>
          </a:p>
          <a:p>
            <a:pPr marL="0" indent="0">
              <a:lnSpc>
                <a:spcPct val="120000"/>
              </a:lnSpc>
              <a:buNone/>
            </a:pPr>
            <a:r>
              <a:rPr lang="en-US" sz="2000" b="1" dirty="0"/>
              <a:t>Indicators/Manifestations </a:t>
            </a:r>
            <a:r>
              <a:rPr lang="en-US" sz="2000" dirty="0"/>
              <a:t>Inequalities in: </a:t>
            </a:r>
          </a:p>
          <a:p>
            <a:pPr marL="0" indent="0">
              <a:lnSpc>
                <a:spcPct val="120000"/>
              </a:lnSpc>
              <a:spcBef>
                <a:spcPts val="0"/>
              </a:spcBef>
              <a:buNone/>
            </a:pPr>
            <a:endParaRPr lang="en-US" sz="2000" dirty="0"/>
          </a:p>
          <a:p>
            <a:pPr marL="0">
              <a:lnSpc>
                <a:spcPct val="120000"/>
              </a:lnSpc>
              <a:spcBef>
                <a:spcPts val="0"/>
              </a:spcBef>
            </a:pPr>
            <a:r>
              <a:rPr lang="en-US" sz="2000" dirty="0"/>
              <a:t>power</a:t>
            </a:r>
          </a:p>
          <a:p>
            <a:pPr marL="0">
              <a:lnSpc>
                <a:spcPct val="120000"/>
              </a:lnSpc>
              <a:spcBef>
                <a:spcPts val="0"/>
              </a:spcBef>
            </a:pPr>
            <a:r>
              <a:rPr lang="en-US" sz="2000" dirty="0"/>
              <a:t>access </a:t>
            </a:r>
          </a:p>
          <a:p>
            <a:pPr marL="0">
              <a:lnSpc>
                <a:spcPct val="120000"/>
              </a:lnSpc>
              <a:spcBef>
                <a:spcPts val="0"/>
              </a:spcBef>
            </a:pPr>
            <a:r>
              <a:rPr lang="en-US" sz="2000" dirty="0"/>
              <a:t>opportunities</a:t>
            </a:r>
          </a:p>
          <a:p>
            <a:pPr marL="0">
              <a:lnSpc>
                <a:spcPct val="120000"/>
              </a:lnSpc>
              <a:spcBef>
                <a:spcPts val="0"/>
              </a:spcBef>
            </a:pPr>
            <a:r>
              <a:rPr lang="en-US" sz="2000" dirty="0"/>
              <a:t>treatment</a:t>
            </a:r>
          </a:p>
          <a:p>
            <a:pPr marL="0">
              <a:lnSpc>
                <a:spcPct val="120000"/>
              </a:lnSpc>
              <a:spcBef>
                <a:spcPts val="0"/>
              </a:spcBef>
            </a:pPr>
            <a:r>
              <a:rPr lang="en-US" sz="2000" dirty="0"/>
              <a:t>policy impacts and outcomes</a:t>
            </a:r>
          </a:p>
          <a:p>
            <a:pPr marL="0" indent="0">
              <a:lnSpc>
                <a:spcPct val="120000"/>
              </a:lnSpc>
              <a:spcBef>
                <a:spcPts val="0"/>
              </a:spcBef>
              <a:buNone/>
            </a:pPr>
            <a:r>
              <a:rPr lang="en-US" sz="2200" dirty="0"/>
              <a:t>			-</a:t>
            </a:r>
            <a:r>
              <a:rPr lang="en-US" sz="1600" dirty="0"/>
              <a:t>The Aspen Institute</a:t>
            </a:r>
            <a:endParaRPr lang="en-US" dirty="0"/>
          </a:p>
          <a:p>
            <a:pPr marL="0" indent="0">
              <a:buNone/>
            </a:pPr>
            <a:endParaRPr lang="en-US" dirty="0"/>
          </a:p>
        </p:txBody>
      </p:sp>
      <p:sp>
        <p:nvSpPr>
          <p:cNvPr id="3" name="Title 2"/>
          <p:cNvSpPr>
            <a:spLocks noGrp="1"/>
          </p:cNvSpPr>
          <p:nvPr>
            <p:ph type="title"/>
          </p:nvPr>
        </p:nvSpPr>
        <p:spPr>
          <a:xfrm>
            <a:off x="912812" y="274638"/>
            <a:ext cx="9753600" cy="1020762"/>
          </a:xfrm>
        </p:spPr>
        <p:txBody>
          <a:bodyPr/>
          <a:lstStyle/>
          <a:p>
            <a:r>
              <a:rPr lang="en-US" dirty="0"/>
              <a:t>Structural Racism</a:t>
            </a:r>
          </a:p>
        </p:txBody>
      </p:sp>
    </p:spTree>
    <p:extLst>
      <p:ext uri="{BB962C8B-B14F-4D97-AF65-F5344CB8AC3E}">
        <p14:creationId xmlns:p14="http://schemas.microsoft.com/office/powerpoint/2010/main" val="259432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8012" y="1905000"/>
            <a:ext cx="10058402" cy="4648200"/>
          </a:xfrm>
        </p:spPr>
        <p:txBody>
          <a:bodyPr>
            <a:normAutofit fontScale="85000" lnSpcReduction="20000"/>
          </a:bodyPr>
          <a:lstStyle/>
          <a:p>
            <a:pPr marL="0" indent="0">
              <a:buNone/>
            </a:pPr>
            <a:r>
              <a:rPr lang="en-US" sz="2600" b="1" dirty="0"/>
              <a:t>Poverty</a:t>
            </a:r>
            <a:endParaRPr lang="en-US" sz="1100" b="1" dirty="0"/>
          </a:p>
          <a:p>
            <a:pPr marL="0" indent="0">
              <a:buNone/>
            </a:pPr>
            <a:endParaRPr lang="en-US" sz="1000" dirty="0"/>
          </a:p>
          <a:p>
            <a:pPr>
              <a:spcBef>
                <a:spcPts val="0"/>
              </a:spcBef>
            </a:pPr>
            <a:r>
              <a:rPr lang="en-US" dirty="0"/>
              <a:t>African-Americans are twice as likely to be poor </a:t>
            </a:r>
          </a:p>
          <a:p>
            <a:pPr marL="0" indent="0">
              <a:spcBef>
                <a:spcPts val="0"/>
              </a:spcBef>
              <a:buNone/>
            </a:pPr>
            <a:r>
              <a:rPr lang="en-US" dirty="0"/>
              <a:t>    as whites.</a:t>
            </a:r>
          </a:p>
          <a:p>
            <a:pPr marL="0" indent="0">
              <a:spcBef>
                <a:spcPts val="0"/>
              </a:spcBef>
              <a:buNone/>
            </a:pPr>
            <a:endParaRPr lang="en-US" dirty="0"/>
          </a:p>
          <a:p>
            <a:pPr>
              <a:spcBef>
                <a:spcPts val="0"/>
              </a:spcBef>
            </a:pPr>
            <a:r>
              <a:rPr lang="en-US" dirty="0"/>
              <a:t>African-American and Hispanic workers are far </a:t>
            </a:r>
          </a:p>
          <a:p>
            <a:pPr marL="0" indent="0">
              <a:spcBef>
                <a:spcPts val="0"/>
              </a:spcBef>
              <a:buNone/>
            </a:pPr>
            <a:r>
              <a:rPr lang="en-US" dirty="0"/>
              <a:t>    more likely to be in low-wage jobs. </a:t>
            </a:r>
          </a:p>
          <a:p>
            <a:pPr marL="0" indent="0">
              <a:buNone/>
            </a:pPr>
            <a:r>
              <a:rPr lang="en-US" sz="2600" b="1" dirty="0"/>
              <a:t>Criminal justice system</a:t>
            </a:r>
          </a:p>
          <a:p>
            <a:pPr marL="0" indent="0">
              <a:buNone/>
            </a:pPr>
            <a:endParaRPr lang="en-US" sz="1100" dirty="0"/>
          </a:p>
          <a:p>
            <a:pPr>
              <a:spcBef>
                <a:spcPts val="0"/>
              </a:spcBef>
            </a:pPr>
            <a:r>
              <a:rPr lang="en-US" dirty="0"/>
              <a:t>Ex: Marijuana use is roughly equal among blacks                                        and </a:t>
            </a:r>
            <a:r>
              <a:rPr lang="en-US" dirty="0" err="1"/>
              <a:t>and</a:t>
            </a:r>
            <a:r>
              <a:rPr lang="en-US" dirty="0"/>
              <a:t> whites, yet African-Americans are 3.73 times </a:t>
            </a:r>
          </a:p>
          <a:p>
            <a:pPr marL="0" indent="0">
              <a:spcBef>
                <a:spcPts val="0"/>
              </a:spcBef>
              <a:buNone/>
            </a:pPr>
            <a:r>
              <a:rPr lang="en-US" dirty="0"/>
              <a:t>    as likely to be arrested for marijuana possession. </a:t>
            </a:r>
          </a:p>
          <a:p>
            <a:pPr marL="0" indent="0">
              <a:buNone/>
            </a:pPr>
            <a:r>
              <a:rPr lang="en-US" sz="2600" b="1" dirty="0"/>
              <a:t>Health disparities and social determinants</a:t>
            </a:r>
          </a:p>
          <a:p>
            <a:r>
              <a:rPr lang="en-US" dirty="0"/>
              <a:t>People of color have greater exposure to environmental hazards, less health care access, and higher rates of suicide, asthma attacks, chronic disease, work-related injuries, tuberculosis, etc. </a:t>
            </a:r>
          </a:p>
          <a:p>
            <a:endParaRPr lang="en-US" dirty="0"/>
          </a:p>
          <a:p>
            <a:endParaRPr lang="en-US" dirty="0"/>
          </a:p>
          <a:p>
            <a:endParaRPr lang="en-US" dirty="0"/>
          </a:p>
          <a:p>
            <a:endParaRPr lang="en-US" dirty="0"/>
          </a:p>
        </p:txBody>
      </p:sp>
      <p:sp>
        <p:nvSpPr>
          <p:cNvPr id="3" name="Title 2"/>
          <p:cNvSpPr>
            <a:spLocks noGrp="1"/>
          </p:cNvSpPr>
          <p:nvPr>
            <p:ph type="title"/>
          </p:nvPr>
        </p:nvSpPr>
        <p:spPr>
          <a:xfrm>
            <a:off x="608012" y="274638"/>
            <a:ext cx="10058400" cy="1020762"/>
          </a:xfrm>
        </p:spPr>
        <p:txBody>
          <a:bodyPr/>
          <a:lstStyle/>
          <a:p>
            <a:r>
              <a:rPr lang="en-US" dirty="0"/>
              <a:t>Structural Racism</a:t>
            </a:r>
          </a:p>
        </p:txBody>
      </p:sp>
      <p:pic>
        <p:nvPicPr>
          <p:cNvPr id="4" name="Picture 3"/>
          <p:cNvPicPr>
            <a:picLocks noChangeAspect="1"/>
          </p:cNvPicPr>
          <p:nvPr/>
        </p:nvPicPr>
        <p:blipFill>
          <a:blip r:embed="rId2"/>
          <a:stretch>
            <a:fillRect/>
          </a:stretch>
        </p:blipFill>
        <p:spPr>
          <a:xfrm>
            <a:off x="7237412" y="1691618"/>
            <a:ext cx="4836986" cy="3870981"/>
          </a:xfrm>
          <a:prstGeom prst="rect">
            <a:avLst/>
          </a:prstGeom>
        </p:spPr>
      </p:pic>
    </p:spTree>
    <p:extLst>
      <p:ext uri="{BB962C8B-B14F-4D97-AF65-F5344CB8AC3E}">
        <p14:creationId xmlns:p14="http://schemas.microsoft.com/office/powerpoint/2010/main" val="155292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500"/>
                                        <p:tgtEl>
                                          <p:spTgt spid="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2812" y="1676400"/>
            <a:ext cx="10058400" cy="4724400"/>
          </a:xfrm>
        </p:spPr>
        <p:txBody>
          <a:bodyPr>
            <a:normAutofit fontScale="77500" lnSpcReduction="20000"/>
          </a:bodyPr>
          <a:lstStyle/>
          <a:p>
            <a:pPr marL="0" indent="0">
              <a:buNone/>
            </a:pPr>
            <a:r>
              <a:rPr lang="en-US" sz="3300" dirty="0"/>
              <a:t>Housing</a:t>
            </a:r>
          </a:p>
          <a:p>
            <a:pPr marL="0" indent="0">
              <a:buNone/>
            </a:pPr>
            <a:r>
              <a:rPr lang="en-US" dirty="0"/>
              <a:t>“A century of government policy actively enforced segregation in housing, and the effects of these policies still reverberate throughout the economy effecting new generations.” * </a:t>
            </a:r>
            <a:endParaRPr lang="en-US" sz="1200" dirty="0"/>
          </a:p>
          <a:p>
            <a:r>
              <a:rPr lang="en-US" dirty="0"/>
              <a:t>Redlining: a discriminatory practice by which banks, insurance companies, etc., refuse or limit loans, mortgages, insurance, etc., within specific geographic areas, especially inner-city neighborhoods</a:t>
            </a:r>
          </a:p>
          <a:p>
            <a:r>
              <a:rPr lang="en-US" dirty="0"/>
              <a:t>New Deal FHA Underwriting Manual: “Incompatible racial groups should not be permitted to live in the same communities.”</a:t>
            </a:r>
          </a:p>
          <a:p>
            <a:r>
              <a:rPr lang="en-US" dirty="0"/>
              <a:t>Access to credit: African-American service members, for example, were unable to take advantage of low-cost mortgages through the GI Bill.</a:t>
            </a:r>
          </a:p>
          <a:p>
            <a:r>
              <a:rPr lang="en-US" dirty="0"/>
              <a:t>Racially restrictive neighborhood deed covenants</a:t>
            </a:r>
          </a:p>
          <a:p>
            <a:r>
              <a:rPr lang="en-US" dirty="0"/>
              <a:t>Access to affordable housing</a:t>
            </a:r>
          </a:p>
          <a:p>
            <a:pPr marL="0" indent="0">
              <a:buNone/>
            </a:pPr>
            <a:r>
              <a:rPr lang="en-US" sz="1300" dirty="0"/>
              <a:t>*</a:t>
            </a:r>
            <a:r>
              <a:rPr lang="en-US" dirty="0"/>
              <a:t> </a:t>
            </a:r>
            <a:r>
              <a:rPr lang="en-US" sz="1400" dirty="0"/>
              <a:t>Richard Rothstein, Author, “The Color of Law: The Forgotten History of How Government Segregated America”</a:t>
            </a:r>
          </a:p>
          <a:p>
            <a:endParaRPr lang="en-US" dirty="0"/>
          </a:p>
        </p:txBody>
      </p:sp>
      <p:sp>
        <p:nvSpPr>
          <p:cNvPr id="3" name="Title 2"/>
          <p:cNvSpPr>
            <a:spLocks noGrp="1"/>
          </p:cNvSpPr>
          <p:nvPr>
            <p:ph type="title"/>
          </p:nvPr>
        </p:nvSpPr>
        <p:spPr>
          <a:xfrm>
            <a:off x="912812" y="274638"/>
            <a:ext cx="9753600" cy="1020762"/>
          </a:xfrm>
        </p:spPr>
        <p:txBody>
          <a:bodyPr>
            <a:normAutofit/>
          </a:bodyPr>
          <a:lstStyle/>
          <a:p>
            <a:r>
              <a:rPr lang="en-US" dirty="0"/>
              <a:t>Structural Racism</a:t>
            </a:r>
          </a:p>
        </p:txBody>
      </p:sp>
    </p:spTree>
    <p:extLst>
      <p:ext uri="{BB962C8B-B14F-4D97-AF65-F5344CB8AC3E}">
        <p14:creationId xmlns:p14="http://schemas.microsoft.com/office/powerpoint/2010/main" val="42834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3600" dirty="0"/>
              <a:t>Largest school district in Maryland</a:t>
            </a:r>
          </a:p>
          <a:p>
            <a:r>
              <a:rPr lang="en-US" sz="3600" dirty="0"/>
              <a:t>17th largest school district out of 15,000 in U.S.</a:t>
            </a:r>
          </a:p>
          <a:p>
            <a:r>
              <a:rPr lang="en-US" sz="3600" dirty="0"/>
              <a:t>Last year MCPS made up 40% of school population growth in Maryland</a:t>
            </a:r>
          </a:p>
          <a:p>
            <a:r>
              <a:rPr lang="en-US" sz="3600" dirty="0"/>
              <a:t>Students from more than 157 countries speak 138 languages in their homes</a:t>
            </a:r>
          </a:p>
          <a:p>
            <a:r>
              <a:rPr lang="en-US" sz="3600" dirty="0"/>
              <a:t>Among top 20 U.S. school districts with highest concentration of English language learners </a:t>
            </a:r>
          </a:p>
          <a:p>
            <a:r>
              <a:rPr lang="en-US" sz="3600" dirty="0" err="1"/>
              <a:t>MoCo</a:t>
            </a:r>
            <a:r>
              <a:rPr lang="en-US" sz="3600" dirty="0"/>
              <a:t> has three of top 10 most diverse U.S. cities: Gaithersburg, Germantown, Silver Spring                                                                                                                                                                                                                                                                                                                                                                   </a:t>
            </a:r>
          </a:p>
        </p:txBody>
      </p:sp>
      <p:sp>
        <p:nvSpPr>
          <p:cNvPr id="2" name="Title 1"/>
          <p:cNvSpPr>
            <a:spLocks noGrp="1"/>
          </p:cNvSpPr>
          <p:nvPr>
            <p:ph type="title"/>
          </p:nvPr>
        </p:nvSpPr>
        <p:spPr/>
        <p:txBody>
          <a:bodyPr>
            <a:normAutofit/>
          </a:bodyPr>
          <a:lstStyle/>
          <a:p>
            <a:r>
              <a:rPr lang="en-US" sz="4000" dirty="0"/>
              <a:t>Who are we?</a:t>
            </a:r>
          </a:p>
        </p:txBody>
      </p:sp>
      <p:sp>
        <p:nvSpPr>
          <p:cNvPr id="8" name="Content Placeholder 7"/>
          <p:cNvSpPr>
            <a:spLocks noGrp="1"/>
          </p:cNvSpPr>
          <p:nvPr>
            <p:ph sz="quarter" idx="4294967295"/>
          </p:nvPr>
        </p:nvSpPr>
        <p:spPr>
          <a:xfrm>
            <a:off x="10209212" y="1711325"/>
            <a:ext cx="1979613" cy="1946275"/>
          </a:xfrm>
        </p:spPr>
        <p:txBody>
          <a:bodyPr/>
          <a:lstStyle/>
          <a:p>
            <a:pPr marL="0" indent="0">
              <a:buNone/>
            </a:pPr>
            <a:r>
              <a:rPr lang="en-US" dirty="0"/>
              <a:t> </a:t>
            </a:r>
          </a:p>
        </p:txBody>
      </p:sp>
    </p:spTree>
    <p:extLst>
      <p:ext uri="{BB962C8B-B14F-4D97-AF65-F5344CB8AC3E}">
        <p14:creationId xmlns:p14="http://schemas.microsoft.com/office/powerpoint/2010/main" val="2239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7012" y="609600"/>
            <a:ext cx="5689600" cy="3200400"/>
          </a:xfrm>
          <a:prstGeom prst="rect">
            <a:avLst/>
          </a:prstGeom>
        </p:spPr>
      </p:pic>
      <p:pic>
        <p:nvPicPr>
          <p:cNvPr id="5" name="Picture 4"/>
          <p:cNvPicPr>
            <a:picLocks noChangeAspect="1"/>
          </p:cNvPicPr>
          <p:nvPr/>
        </p:nvPicPr>
        <p:blipFill rotWithShape="1">
          <a:blip r:embed="rId4"/>
          <a:srcRect b="24932"/>
          <a:stretch/>
        </p:blipFill>
        <p:spPr>
          <a:xfrm>
            <a:off x="4265612" y="1905000"/>
            <a:ext cx="6266121" cy="2590800"/>
          </a:xfrm>
          <a:prstGeom prst="rect">
            <a:avLst/>
          </a:prstGeom>
        </p:spPr>
      </p:pic>
      <p:pic>
        <p:nvPicPr>
          <p:cNvPr id="6" name="Picture 5"/>
          <p:cNvPicPr>
            <a:picLocks noChangeAspect="1"/>
          </p:cNvPicPr>
          <p:nvPr/>
        </p:nvPicPr>
        <p:blipFill>
          <a:blip r:embed="rId5"/>
          <a:stretch>
            <a:fillRect/>
          </a:stretch>
        </p:blipFill>
        <p:spPr>
          <a:xfrm>
            <a:off x="358887" y="5029200"/>
            <a:ext cx="11521620" cy="1364542"/>
          </a:xfrm>
          <a:prstGeom prst="rect">
            <a:avLst/>
          </a:prstGeom>
        </p:spPr>
      </p:pic>
      <p:sp>
        <p:nvSpPr>
          <p:cNvPr id="8" name="TextBox 7"/>
          <p:cNvSpPr txBox="1"/>
          <p:nvPr/>
        </p:nvSpPr>
        <p:spPr>
          <a:xfrm>
            <a:off x="6399212" y="385870"/>
            <a:ext cx="5334000" cy="757130"/>
          </a:xfrm>
          <a:prstGeom prst="rect">
            <a:avLst/>
          </a:prstGeom>
          <a:noFill/>
        </p:spPr>
        <p:txBody>
          <a:bodyPr wrap="square" rtlCol="0">
            <a:spAutoFit/>
          </a:bodyPr>
          <a:lstStyle/>
          <a:p>
            <a:pPr>
              <a:lnSpc>
                <a:spcPct val="90000"/>
              </a:lnSpc>
            </a:pPr>
            <a:r>
              <a:rPr lang="en-US" sz="2400" dirty="0">
                <a:solidFill>
                  <a:schemeClr val="bg1"/>
                </a:solidFill>
              </a:rPr>
              <a:t>Housing Covenant, 1940, Montgomery County</a:t>
            </a:r>
          </a:p>
        </p:txBody>
      </p:sp>
    </p:spTree>
    <p:extLst>
      <p:ext uri="{BB962C8B-B14F-4D97-AF65-F5344CB8AC3E}">
        <p14:creationId xmlns:p14="http://schemas.microsoft.com/office/powerpoint/2010/main" val="19332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5212" y="1905000"/>
            <a:ext cx="10134600" cy="4648200"/>
          </a:xfrm>
        </p:spPr>
        <p:txBody>
          <a:bodyPr>
            <a:normAutofit/>
          </a:bodyPr>
          <a:lstStyle/>
          <a:p>
            <a:r>
              <a:rPr lang="en-US" sz="2100" dirty="0"/>
              <a:t>Maryland has highest population of millionaires per capita </a:t>
            </a:r>
          </a:p>
          <a:p>
            <a:r>
              <a:rPr lang="en-US" sz="2100" dirty="0" err="1"/>
              <a:t>MoCo</a:t>
            </a:r>
            <a:r>
              <a:rPr lang="en-US" sz="2100" dirty="0"/>
              <a:t> is wealthiest county in Maryland </a:t>
            </a:r>
          </a:p>
          <a:p>
            <a:r>
              <a:rPr lang="en-US" sz="2100" dirty="0"/>
              <a:t>Two wealthiest legislative districts</a:t>
            </a:r>
          </a:p>
          <a:p>
            <a:r>
              <a:rPr lang="en-US" sz="2100" dirty="0"/>
              <a:t>Three of the five wealthiest neighborhoods in the U.S.</a:t>
            </a:r>
          </a:p>
          <a:p>
            <a:r>
              <a:rPr lang="en-US" sz="2100" dirty="0"/>
              <a:t>Home to seven billionaires</a:t>
            </a:r>
          </a:p>
          <a:p>
            <a:r>
              <a:rPr lang="en-US" sz="2100" dirty="0"/>
              <a:t>11th wealthiest county in U.S. </a:t>
            </a:r>
          </a:p>
          <a:p>
            <a:r>
              <a:rPr lang="en-US" sz="2100" dirty="0"/>
              <a:t>Median household income: $94,965</a:t>
            </a:r>
          </a:p>
          <a:p>
            <a:endParaRPr lang="en-US" sz="800" dirty="0"/>
          </a:p>
          <a:p>
            <a:pPr>
              <a:spcBef>
                <a:spcPts val="0"/>
              </a:spcBef>
            </a:pPr>
            <a:r>
              <a:rPr lang="en-US" sz="2100" dirty="0"/>
              <a:t>7 of 10 most expensive ZIP codes in Maryland are in </a:t>
            </a:r>
          </a:p>
          <a:p>
            <a:pPr marL="0" indent="0">
              <a:spcBef>
                <a:spcPts val="0"/>
              </a:spcBef>
              <a:buNone/>
            </a:pPr>
            <a:r>
              <a:rPr lang="en-US" sz="2100" dirty="0"/>
              <a:t>    </a:t>
            </a:r>
            <a:r>
              <a:rPr lang="en-US" sz="2100" dirty="0" err="1"/>
              <a:t>MoCo</a:t>
            </a:r>
            <a:r>
              <a:rPr lang="en-US" sz="2100" dirty="0"/>
              <a:t> by median home sale price</a:t>
            </a:r>
          </a:p>
          <a:p>
            <a:endParaRPr lang="en-US" dirty="0"/>
          </a:p>
        </p:txBody>
      </p:sp>
      <p:sp>
        <p:nvSpPr>
          <p:cNvPr id="3" name="Title 2"/>
          <p:cNvSpPr>
            <a:spLocks noGrp="1"/>
          </p:cNvSpPr>
          <p:nvPr>
            <p:ph type="title"/>
          </p:nvPr>
        </p:nvSpPr>
        <p:spPr>
          <a:xfrm>
            <a:off x="1065211" y="274637"/>
            <a:ext cx="11123613" cy="1297635"/>
          </a:xfrm>
        </p:spPr>
        <p:txBody>
          <a:bodyPr>
            <a:normAutofit/>
          </a:bodyPr>
          <a:lstStyle/>
          <a:p>
            <a:r>
              <a:rPr lang="en-US" sz="4000" dirty="0"/>
              <a:t>Wealth					               </a:t>
            </a:r>
            <a:r>
              <a:rPr lang="en-US" sz="2000" dirty="0"/>
              <a:t>Most Expensive Zip Codes</a:t>
            </a:r>
          </a:p>
        </p:txBody>
      </p:sp>
      <p:pic>
        <p:nvPicPr>
          <p:cNvPr id="4" name="Picture 3"/>
          <p:cNvPicPr>
            <a:picLocks noChangeAspect="1"/>
          </p:cNvPicPr>
          <p:nvPr/>
        </p:nvPicPr>
        <p:blipFill>
          <a:blip r:embed="rId2"/>
          <a:stretch>
            <a:fillRect/>
          </a:stretch>
        </p:blipFill>
        <p:spPr>
          <a:xfrm>
            <a:off x="9369346" y="1738636"/>
            <a:ext cx="2594132" cy="4980927"/>
          </a:xfrm>
          <a:prstGeom prst="rect">
            <a:avLst/>
          </a:prstGeom>
        </p:spPr>
      </p:pic>
    </p:spTree>
    <p:extLst>
      <p:ext uri="{BB962C8B-B14F-4D97-AF65-F5344CB8AC3E}">
        <p14:creationId xmlns:p14="http://schemas.microsoft.com/office/powerpoint/2010/main" val="21796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74638"/>
            <a:ext cx="9601200" cy="1020762"/>
          </a:xfrm>
        </p:spPr>
        <p:txBody>
          <a:bodyPr/>
          <a:lstStyle/>
          <a:p>
            <a:r>
              <a:rPr lang="en-US" dirty="0"/>
              <a:t>Home Ownership and Wealth</a:t>
            </a:r>
          </a:p>
        </p:txBody>
      </p:sp>
      <p:sp>
        <p:nvSpPr>
          <p:cNvPr id="3" name="Content Placeholder 2"/>
          <p:cNvSpPr>
            <a:spLocks noGrp="1"/>
          </p:cNvSpPr>
          <p:nvPr>
            <p:ph idx="1"/>
          </p:nvPr>
        </p:nvSpPr>
        <p:spPr>
          <a:xfrm>
            <a:off x="912812" y="1676400"/>
            <a:ext cx="10591800" cy="5029200"/>
          </a:xfrm>
        </p:spPr>
        <p:txBody>
          <a:bodyPr>
            <a:normAutofit fontScale="92500" lnSpcReduction="20000"/>
          </a:bodyPr>
          <a:lstStyle/>
          <a:p>
            <a:r>
              <a:rPr lang="en-US" dirty="0"/>
              <a:t>Difference between income and wealth: </a:t>
            </a:r>
            <a:r>
              <a:rPr lang="en-US" b="1" dirty="0"/>
              <a:t>Wealth</a:t>
            </a:r>
            <a:r>
              <a:rPr lang="en-US" dirty="0"/>
              <a:t> refers to the stock of assets held by a person or household at a single point in time. </a:t>
            </a:r>
            <a:r>
              <a:rPr lang="en-US" b="1" dirty="0"/>
              <a:t>Income</a:t>
            </a:r>
            <a:r>
              <a:rPr lang="en-US" dirty="0"/>
              <a:t> refers to money received by a person or household over some period of time.</a:t>
            </a:r>
          </a:p>
          <a:p>
            <a:r>
              <a:rPr lang="en-US" dirty="0"/>
              <a:t>Homes are a </a:t>
            </a:r>
            <a:r>
              <a:rPr lang="en-US" b="1" dirty="0"/>
              <a:t>financial asset reserve </a:t>
            </a:r>
            <a:r>
              <a:rPr lang="en-US" dirty="0"/>
              <a:t>that can be used as a safety net. </a:t>
            </a:r>
            <a:r>
              <a:rPr lang="en-US" b="1" dirty="0"/>
              <a:t>Equity loans </a:t>
            </a:r>
            <a:r>
              <a:rPr lang="en-US" dirty="0"/>
              <a:t>can be used for </a:t>
            </a:r>
            <a:r>
              <a:rPr lang="en-US" b="1" dirty="0"/>
              <a:t>college and starting businesses</a:t>
            </a:r>
            <a:r>
              <a:rPr lang="en-US" dirty="0"/>
              <a:t>. Homes are a transferable asset. As homes rise in value, wealth increases. </a:t>
            </a:r>
          </a:p>
          <a:p>
            <a:r>
              <a:rPr lang="en-US" dirty="0"/>
              <a:t>Home ownership in U.S.: In 2012, </a:t>
            </a:r>
            <a:r>
              <a:rPr lang="en-US" b="1" dirty="0"/>
              <a:t>73% of white households owned their own homes compared with 46% of Latino and 44% of African American households.* </a:t>
            </a:r>
          </a:p>
          <a:p>
            <a:r>
              <a:rPr lang="en-US" dirty="0"/>
              <a:t>Today African-American incomes on average are </a:t>
            </a:r>
            <a:r>
              <a:rPr lang="en-US" b="1" dirty="0"/>
              <a:t>60% of average white incomes</a:t>
            </a:r>
            <a:r>
              <a:rPr lang="en-US" dirty="0"/>
              <a:t>, but African-American wealth is about </a:t>
            </a:r>
            <a:r>
              <a:rPr lang="en-US" b="1" dirty="0"/>
              <a:t>5% of white wealth in U.S.**</a:t>
            </a:r>
          </a:p>
          <a:p>
            <a:pPr marL="0" indent="0">
              <a:buNone/>
            </a:pPr>
            <a:endParaRPr lang="en-US" b="1" dirty="0"/>
          </a:p>
          <a:p>
            <a:pPr marL="0" indent="0">
              <a:buNone/>
            </a:pPr>
            <a:r>
              <a:rPr lang="en-US" sz="1300" dirty="0"/>
              <a:t>* Source: Pew Research Center, Demographic &amp; Economic Data by Race </a:t>
            </a:r>
            <a:r>
              <a:rPr lang="en-US" sz="1300" dirty="0">
                <a:hlinkClick r:id="rId2"/>
              </a:rPr>
              <a:t>www.PewSocialTrends.org</a:t>
            </a:r>
            <a:endParaRPr lang="en-US" sz="1300" dirty="0"/>
          </a:p>
          <a:p>
            <a:pPr marL="0" indent="0">
              <a:buNone/>
            </a:pPr>
            <a:r>
              <a:rPr lang="en-US" sz="1300" dirty="0"/>
              <a:t>** Source: NPR, </a:t>
            </a:r>
            <a:r>
              <a:rPr lang="en-US" sz="1300" i="1" dirty="0"/>
              <a:t>Fresh Air</a:t>
            </a:r>
            <a:r>
              <a:rPr lang="en-US" sz="1300" dirty="0"/>
              <a:t>, http://www.npr.org/2017/05/03/526655831/a-forgotten-history-of-how-the-u-s-government-segregated-america</a:t>
            </a:r>
          </a:p>
        </p:txBody>
      </p:sp>
    </p:spTree>
    <p:extLst>
      <p:ext uri="{BB962C8B-B14F-4D97-AF65-F5344CB8AC3E}">
        <p14:creationId xmlns:p14="http://schemas.microsoft.com/office/powerpoint/2010/main" val="37913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055812" y="228600"/>
            <a:ext cx="8636000" cy="6477000"/>
          </a:xfrm>
          <a:prstGeom prst="rect">
            <a:avLst/>
          </a:prstGeom>
        </p:spPr>
      </p:pic>
    </p:spTree>
    <p:extLst>
      <p:ext uri="{BB962C8B-B14F-4D97-AF65-F5344CB8AC3E}">
        <p14:creationId xmlns:p14="http://schemas.microsoft.com/office/powerpoint/2010/main" val="37207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936" y="283465"/>
            <a:ext cx="8884476" cy="1020762"/>
          </a:xfrm>
        </p:spPr>
        <p:txBody>
          <a:bodyPr/>
          <a:lstStyle/>
          <a:p>
            <a:r>
              <a:rPr lang="en-US" dirty="0"/>
              <a:t>Montgomery County</a:t>
            </a:r>
          </a:p>
        </p:txBody>
      </p:sp>
      <p:pic>
        <p:nvPicPr>
          <p:cNvPr id="5" name="Picture 4"/>
          <p:cNvPicPr>
            <a:picLocks noChangeAspect="1"/>
          </p:cNvPicPr>
          <p:nvPr/>
        </p:nvPicPr>
        <p:blipFill>
          <a:blip r:embed="rId2"/>
          <a:stretch>
            <a:fillRect/>
          </a:stretch>
        </p:blipFill>
        <p:spPr>
          <a:xfrm>
            <a:off x="1781936" y="2057400"/>
            <a:ext cx="7848600" cy="3968125"/>
          </a:xfrm>
          <a:prstGeom prst="rect">
            <a:avLst/>
          </a:prstGeom>
        </p:spPr>
      </p:pic>
      <p:sp>
        <p:nvSpPr>
          <p:cNvPr id="3" name="TextBox 2"/>
          <p:cNvSpPr txBox="1"/>
          <p:nvPr/>
        </p:nvSpPr>
        <p:spPr>
          <a:xfrm>
            <a:off x="1781936" y="1577269"/>
            <a:ext cx="7239000" cy="480131"/>
          </a:xfrm>
          <a:prstGeom prst="rect">
            <a:avLst/>
          </a:prstGeom>
          <a:noFill/>
        </p:spPr>
        <p:txBody>
          <a:bodyPr wrap="square" rtlCol="0">
            <a:spAutoFit/>
          </a:bodyPr>
          <a:lstStyle/>
          <a:p>
            <a:pPr>
              <a:lnSpc>
                <a:spcPct val="90000"/>
              </a:lnSpc>
            </a:pPr>
            <a:r>
              <a:rPr lang="en-US" sz="2800" dirty="0">
                <a:solidFill>
                  <a:schemeClr val="bg1"/>
                </a:solidFill>
              </a:rPr>
              <a:t>Income is unequally distributed by race:</a:t>
            </a:r>
          </a:p>
        </p:txBody>
      </p:sp>
      <p:sp>
        <p:nvSpPr>
          <p:cNvPr id="6" name="TextBox 5"/>
          <p:cNvSpPr txBox="1"/>
          <p:nvPr/>
        </p:nvSpPr>
        <p:spPr>
          <a:xfrm>
            <a:off x="9752012" y="5486400"/>
            <a:ext cx="2286000" cy="424732"/>
          </a:xfrm>
          <a:prstGeom prst="rect">
            <a:avLst/>
          </a:prstGeom>
          <a:noFill/>
        </p:spPr>
        <p:txBody>
          <a:bodyPr wrap="square" rtlCol="0">
            <a:spAutoFit/>
          </a:bodyPr>
          <a:lstStyle/>
          <a:p>
            <a:pPr>
              <a:lnSpc>
                <a:spcPct val="90000"/>
              </a:lnSpc>
            </a:pPr>
            <a:r>
              <a:rPr lang="en-US" sz="1200" dirty="0">
                <a:solidFill>
                  <a:schemeClr val="bg1"/>
                </a:solidFill>
              </a:rPr>
              <a:t>2015 American Community Survey, US Census Bureau</a:t>
            </a:r>
          </a:p>
        </p:txBody>
      </p:sp>
      <p:sp>
        <p:nvSpPr>
          <p:cNvPr id="8" name="TextBox 7"/>
          <p:cNvSpPr txBox="1"/>
          <p:nvPr/>
        </p:nvSpPr>
        <p:spPr>
          <a:xfrm>
            <a:off x="150812" y="5948750"/>
            <a:ext cx="9296400" cy="369332"/>
          </a:xfrm>
          <a:prstGeom prst="rect">
            <a:avLst/>
          </a:prstGeom>
          <a:noFill/>
        </p:spPr>
        <p:txBody>
          <a:bodyPr wrap="square" rtlCol="0">
            <a:spAutoFit/>
          </a:bodyPr>
          <a:lstStyle/>
          <a:p>
            <a:pPr>
              <a:lnSpc>
                <a:spcPct val="90000"/>
              </a:lnSpc>
            </a:pPr>
            <a:r>
              <a:rPr lang="en-US" dirty="0">
                <a:solidFill>
                  <a:schemeClr val="bg1"/>
                </a:solidFill>
              </a:rPr>
              <a:t>Total Households:     </a:t>
            </a:r>
            <a:r>
              <a:rPr lang="en-US" sz="2000" dirty="0">
                <a:solidFill>
                  <a:schemeClr val="bg1"/>
                </a:solidFill>
              </a:rPr>
              <a:t>51,900	64,800	      50,125	195,655        371,460 </a:t>
            </a:r>
          </a:p>
        </p:txBody>
      </p:sp>
    </p:spTree>
    <p:extLst>
      <p:ext uri="{BB962C8B-B14F-4D97-AF65-F5344CB8AC3E}">
        <p14:creationId xmlns:p14="http://schemas.microsoft.com/office/powerpoint/2010/main" val="247354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1412" y="228600"/>
            <a:ext cx="9982199" cy="6299877"/>
          </a:xfrm>
          <a:prstGeom prst="rect">
            <a:avLst/>
          </a:prstGeom>
        </p:spPr>
      </p:pic>
    </p:spTree>
    <p:extLst>
      <p:ext uri="{BB962C8B-B14F-4D97-AF65-F5344CB8AC3E}">
        <p14:creationId xmlns:p14="http://schemas.microsoft.com/office/powerpoint/2010/main" val="6040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74638"/>
            <a:ext cx="9525000" cy="1020762"/>
          </a:xfrm>
        </p:spPr>
        <p:txBody>
          <a:bodyPr/>
          <a:lstStyle/>
          <a:p>
            <a:r>
              <a:rPr lang="en-US" dirty="0"/>
              <a:t>FARMS and Poverty</a:t>
            </a:r>
          </a:p>
        </p:txBody>
      </p:sp>
      <p:sp>
        <p:nvSpPr>
          <p:cNvPr id="3" name="Content Placeholder 2"/>
          <p:cNvSpPr>
            <a:spLocks noGrp="1"/>
          </p:cNvSpPr>
          <p:nvPr>
            <p:ph idx="1"/>
          </p:nvPr>
        </p:nvSpPr>
        <p:spPr>
          <a:xfrm>
            <a:off x="1217612" y="1905000"/>
            <a:ext cx="9448802" cy="4495800"/>
          </a:xfrm>
        </p:spPr>
        <p:txBody>
          <a:bodyPr>
            <a:normAutofit fontScale="85000" lnSpcReduction="20000"/>
          </a:bodyPr>
          <a:lstStyle/>
          <a:p>
            <a:r>
              <a:rPr lang="en-US" sz="2800" dirty="0"/>
              <a:t>83% of MCPS FARMS-eligible students are free eligible, or about 45,000 students.</a:t>
            </a:r>
          </a:p>
          <a:p>
            <a:r>
              <a:rPr lang="en-US" sz="2800" dirty="0"/>
              <a:t>Federal guidelines for eligibility for free meals for a family of three is $26,208.</a:t>
            </a:r>
          </a:p>
          <a:p>
            <a:r>
              <a:rPr lang="en-US" sz="2800" dirty="0"/>
              <a:t>Adequate family income for a family of three in </a:t>
            </a:r>
            <a:r>
              <a:rPr lang="en-US" sz="2800" dirty="0" err="1"/>
              <a:t>MoCo</a:t>
            </a:r>
            <a:r>
              <a:rPr lang="en-US" sz="2800" dirty="0"/>
              <a:t> is $71,000, which covers housing, food and basic needs. *</a:t>
            </a:r>
          </a:p>
          <a:p>
            <a:r>
              <a:rPr lang="en-US" sz="2800" dirty="0"/>
              <a:t>Annual salary for a full-time minimum wage job is $19,760.</a:t>
            </a:r>
          </a:p>
          <a:p>
            <a:r>
              <a:rPr lang="en-US" sz="2800" dirty="0" err="1"/>
              <a:t>MoCo</a:t>
            </a:r>
            <a:r>
              <a:rPr lang="en-US" sz="2800" dirty="0"/>
              <a:t> has more children who are food insecure than any other county in Maryland.</a:t>
            </a:r>
          </a:p>
          <a:p>
            <a:r>
              <a:rPr lang="en-US" sz="2800" dirty="0"/>
              <a:t>Majority of K-12 students in U.S. are now FARMS eligible for the first time in 50 years.</a:t>
            </a:r>
          </a:p>
          <a:p>
            <a:pPr marL="0" indent="0">
              <a:buNone/>
            </a:pPr>
            <a:r>
              <a:rPr lang="en-US" dirty="0"/>
              <a:t>* </a:t>
            </a:r>
            <a:r>
              <a:rPr lang="en-US" sz="1800" dirty="0"/>
              <a:t>Economic Policy Institute Family Budget Calculator </a:t>
            </a:r>
          </a:p>
        </p:txBody>
      </p:sp>
    </p:spTree>
    <p:extLst>
      <p:ext uri="{BB962C8B-B14F-4D97-AF65-F5344CB8AC3E}">
        <p14:creationId xmlns:p14="http://schemas.microsoft.com/office/powerpoint/2010/main" val="335329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676400"/>
            <a:ext cx="10820400" cy="5029200"/>
          </a:xfrm>
        </p:spPr>
        <p:txBody>
          <a:bodyPr>
            <a:normAutofit/>
          </a:bodyPr>
          <a:lstStyle/>
          <a:p>
            <a:r>
              <a:rPr lang="en-US" sz="2000" dirty="0" err="1"/>
              <a:t>MoCo</a:t>
            </a:r>
            <a:r>
              <a:rPr lang="en-US" sz="2000" dirty="0"/>
              <a:t> is one of top five most highly educated counties in U.S.</a:t>
            </a:r>
          </a:p>
          <a:p>
            <a:r>
              <a:rPr lang="en-US" sz="2000" dirty="0"/>
              <a:t>Most highly educated town in US: Chevy Chase, 93% have bachelor’s degree or higher</a:t>
            </a:r>
          </a:p>
          <a:p>
            <a:r>
              <a:rPr lang="en-US" sz="2000" dirty="0"/>
              <a:t>18 federal agencies &amp; installations: USDA, NIH, US </a:t>
            </a:r>
            <a:r>
              <a:rPr lang="en-US" sz="2000" dirty="0" err="1"/>
              <a:t>Nuc</a:t>
            </a:r>
            <a:r>
              <a:rPr lang="en-US" sz="2000" dirty="0"/>
              <a:t> </a:t>
            </a:r>
            <a:r>
              <a:rPr lang="en-US" sz="2000" dirty="0" err="1"/>
              <a:t>Reg</a:t>
            </a:r>
            <a:r>
              <a:rPr lang="en-US" sz="2000" dirty="0"/>
              <a:t> Com, NIST, etc.</a:t>
            </a:r>
          </a:p>
          <a:p>
            <a:r>
              <a:rPr lang="en-US" sz="2000" dirty="0"/>
              <a:t>Massive gap in college graduation rates between rich and poor is growing even wider in U.S. : 77% vs. 9% - </a:t>
            </a:r>
            <a:r>
              <a:rPr lang="en-US" sz="1400" dirty="0"/>
              <a:t>The Pell Institute, 2015, Indicators of Higher Education Equity</a:t>
            </a:r>
          </a:p>
          <a:p>
            <a:pPr marL="0" indent="0">
              <a:buNone/>
            </a:pPr>
            <a:r>
              <a:rPr lang="en-US" sz="2000" dirty="0"/>
              <a:t>“Wealthy parents invest more time and money than ever before in their children (in weekend sports, ballet, music lessons, math tutors, and in overall involvement in their children’s schools), while lower-income families, which are now more likely than ever to be headed by a single parent, are increasingly stretched for time and resources. </a:t>
            </a:r>
            <a:r>
              <a:rPr lang="en-US" sz="2000" b="1" dirty="0"/>
              <a:t>This has been particularly true as more parents try to position their children for college, which has become ever more essential for success in today’s economy.” </a:t>
            </a:r>
            <a:r>
              <a:rPr lang="en-US" sz="2000" dirty="0"/>
              <a:t>– </a:t>
            </a:r>
            <a:r>
              <a:rPr lang="en-US" sz="1600" dirty="0"/>
              <a:t>“Education Gap Grows Between Rich and Poor, Studies Say,” The New York Times, Feb. 9, 2012</a:t>
            </a:r>
          </a:p>
        </p:txBody>
      </p:sp>
      <p:sp>
        <p:nvSpPr>
          <p:cNvPr id="3" name="Title 2"/>
          <p:cNvSpPr>
            <a:spLocks noGrp="1"/>
          </p:cNvSpPr>
          <p:nvPr>
            <p:ph type="title"/>
          </p:nvPr>
        </p:nvSpPr>
        <p:spPr>
          <a:xfrm>
            <a:off x="684212" y="274638"/>
            <a:ext cx="9982200" cy="1020762"/>
          </a:xfrm>
        </p:spPr>
        <p:txBody>
          <a:bodyPr/>
          <a:lstStyle/>
          <a:p>
            <a:r>
              <a:rPr lang="en-US" dirty="0"/>
              <a:t>Education</a:t>
            </a:r>
          </a:p>
        </p:txBody>
      </p:sp>
    </p:spTree>
    <p:extLst>
      <p:ext uri="{BB962C8B-B14F-4D97-AF65-F5344CB8AC3E}">
        <p14:creationId xmlns:p14="http://schemas.microsoft.com/office/powerpoint/2010/main" val="411498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8247" y="481328"/>
            <a:ext cx="7852329" cy="5895343"/>
          </a:xfrm>
          <a:prstGeom prst="rect">
            <a:avLst/>
          </a:prstGeom>
        </p:spPr>
      </p:pic>
    </p:spTree>
    <p:extLst>
      <p:ext uri="{BB962C8B-B14F-4D97-AF65-F5344CB8AC3E}">
        <p14:creationId xmlns:p14="http://schemas.microsoft.com/office/powerpoint/2010/main" val="37567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0612" y="685800"/>
            <a:ext cx="7289799" cy="5467350"/>
          </a:xfrm>
          <a:prstGeom prst="rect">
            <a:avLst/>
          </a:prstGeom>
        </p:spPr>
      </p:pic>
    </p:spTree>
    <p:extLst>
      <p:ext uri="{BB962C8B-B14F-4D97-AF65-F5344CB8AC3E}">
        <p14:creationId xmlns:p14="http://schemas.microsoft.com/office/powerpoint/2010/main" val="211289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1812" y="304800"/>
            <a:ext cx="3733800" cy="707886"/>
          </a:xfrm>
          <a:prstGeom prst="rect">
            <a:avLst/>
          </a:prstGeom>
        </p:spPr>
        <p:txBody>
          <a:bodyPr wrap="square">
            <a:spAutoFit/>
          </a:bodyPr>
          <a:lstStyle/>
          <a:p>
            <a:r>
              <a:rPr lang="en-US" sz="4000" dirty="0">
                <a:solidFill>
                  <a:schemeClr val="bg1"/>
                </a:solidFill>
              </a:rPr>
              <a:t>Who are we?</a:t>
            </a:r>
          </a:p>
        </p:txBody>
      </p:sp>
      <p:pic>
        <p:nvPicPr>
          <p:cNvPr id="2" name="Picture 1"/>
          <p:cNvPicPr>
            <a:picLocks noChangeAspect="1"/>
          </p:cNvPicPr>
          <p:nvPr/>
        </p:nvPicPr>
        <p:blipFill>
          <a:blip r:embed="rId2"/>
          <a:stretch>
            <a:fillRect/>
          </a:stretch>
        </p:blipFill>
        <p:spPr>
          <a:xfrm>
            <a:off x="2894012" y="1050786"/>
            <a:ext cx="6651312" cy="5413717"/>
          </a:xfrm>
          <a:prstGeom prst="rect">
            <a:avLst/>
          </a:prstGeom>
        </p:spPr>
      </p:pic>
    </p:spTree>
    <p:extLst>
      <p:ext uri="{BB962C8B-B14F-4D97-AF65-F5344CB8AC3E}">
        <p14:creationId xmlns:p14="http://schemas.microsoft.com/office/powerpoint/2010/main" val="212052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4412" y="761999"/>
            <a:ext cx="7239000" cy="5429251"/>
          </a:xfrm>
          <a:prstGeom prst="rect">
            <a:avLst/>
          </a:prstGeom>
        </p:spPr>
      </p:pic>
    </p:spTree>
    <p:extLst>
      <p:ext uri="{BB962C8B-B14F-4D97-AF65-F5344CB8AC3E}">
        <p14:creationId xmlns:p14="http://schemas.microsoft.com/office/powerpoint/2010/main" val="186867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612" y="228600"/>
            <a:ext cx="6386513" cy="6386513"/>
          </a:xfrm>
          <a:prstGeom prst="rect">
            <a:avLst/>
          </a:prstGeom>
        </p:spPr>
      </p:pic>
      <p:sp>
        <p:nvSpPr>
          <p:cNvPr id="4" name="TextBox 3"/>
          <p:cNvSpPr txBox="1"/>
          <p:nvPr/>
        </p:nvSpPr>
        <p:spPr>
          <a:xfrm>
            <a:off x="7008812" y="5968782"/>
            <a:ext cx="2819400" cy="590931"/>
          </a:xfrm>
          <a:prstGeom prst="rect">
            <a:avLst/>
          </a:prstGeom>
          <a:noFill/>
        </p:spPr>
        <p:txBody>
          <a:bodyPr wrap="square" rtlCol="0">
            <a:spAutoFit/>
          </a:bodyPr>
          <a:lstStyle/>
          <a:p>
            <a:pPr>
              <a:lnSpc>
                <a:spcPct val="90000"/>
              </a:lnSpc>
            </a:pPr>
            <a:r>
              <a:rPr lang="en-US" dirty="0">
                <a:solidFill>
                  <a:schemeClr val="bg1"/>
                </a:solidFill>
              </a:rPr>
              <a:t>Source: Bill &amp; Melinda Gates Foundation</a:t>
            </a:r>
          </a:p>
        </p:txBody>
      </p:sp>
      <p:sp>
        <p:nvSpPr>
          <p:cNvPr id="5" name="TextBox 4"/>
          <p:cNvSpPr txBox="1"/>
          <p:nvPr/>
        </p:nvSpPr>
        <p:spPr>
          <a:xfrm>
            <a:off x="7044700" y="3680308"/>
            <a:ext cx="4953000" cy="757130"/>
          </a:xfrm>
          <a:prstGeom prst="rect">
            <a:avLst/>
          </a:prstGeom>
          <a:noFill/>
        </p:spPr>
        <p:txBody>
          <a:bodyPr wrap="square" rtlCol="0">
            <a:spAutoFit/>
          </a:bodyPr>
          <a:lstStyle/>
          <a:p>
            <a:pPr>
              <a:lnSpc>
                <a:spcPct val="90000"/>
              </a:lnSpc>
            </a:pPr>
            <a:r>
              <a:rPr lang="en-US" dirty="0">
                <a:solidFill>
                  <a:schemeClr val="bg1"/>
                </a:solidFill>
              </a:rPr>
              <a:t>Average college student loan debt for Maryland is $27,672 – </a:t>
            </a:r>
            <a:r>
              <a:rPr lang="en-US" sz="1200" dirty="0">
                <a:solidFill>
                  <a:schemeClr val="bg1"/>
                </a:solidFill>
              </a:rPr>
              <a:t>The Institute for College Access and Success</a:t>
            </a:r>
          </a:p>
        </p:txBody>
      </p:sp>
      <p:sp>
        <p:nvSpPr>
          <p:cNvPr id="6" name="TextBox 5"/>
          <p:cNvSpPr txBox="1"/>
          <p:nvPr/>
        </p:nvSpPr>
        <p:spPr>
          <a:xfrm>
            <a:off x="7004330" y="4648200"/>
            <a:ext cx="4724400" cy="1144929"/>
          </a:xfrm>
          <a:prstGeom prst="rect">
            <a:avLst/>
          </a:prstGeom>
          <a:noFill/>
        </p:spPr>
        <p:txBody>
          <a:bodyPr wrap="square" rtlCol="0">
            <a:spAutoFit/>
          </a:bodyPr>
          <a:lstStyle/>
          <a:p>
            <a:pPr>
              <a:lnSpc>
                <a:spcPct val="90000"/>
              </a:lnSpc>
            </a:pPr>
            <a:r>
              <a:rPr lang="en-US" sz="1600" dirty="0">
                <a:solidFill>
                  <a:schemeClr val="bg1"/>
                </a:solidFill>
              </a:rPr>
              <a:t>Only 40 percent of students complete a bachelor’s degree within four years and only 60 percent graduate from the college at which they started within six years of entry. – </a:t>
            </a:r>
            <a:r>
              <a:rPr lang="en-US" sz="1200" dirty="0">
                <a:solidFill>
                  <a:schemeClr val="bg1"/>
                </a:solidFill>
              </a:rPr>
              <a:t>Gates  Foundation</a:t>
            </a:r>
          </a:p>
        </p:txBody>
      </p:sp>
      <p:sp>
        <p:nvSpPr>
          <p:cNvPr id="3" name="TextBox 2"/>
          <p:cNvSpPr txBox="1"/>
          <p:nvPr/>
        </p:nvSpPr>
        <p:spPr>
          <a:xfrm>
            <a:off x="7008812" y="457200"/>
            <a:ext cx="4572000" cy="23360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solidFill>
                  <a:schemeClr val="bg1"/>
                </a:solidFill>
              </a:rPr>
              <a:t>62 percent of college kids are part or fully employed while going to school</a:t>
            </a:r>
          </a:p>
          <a:p>
            <a:pPr marL="285750" indent="-285750">
              <a:lnSpc>
                <a:spcPct val="90000"/>
              </a:lnSpc>
              <a:buFont typeface="Arial" panose="020B0604020202020204" pitchFamily="34" charset="0"/>
              <a:buChar char="•"/>
            </a:pPr>
            <a:endParaRPr lang="en-US" dirty="0">
              <a:solidFill>
                <a:schemeClr val="bg1"/>
              </a:solidFill>
            </a:endParaRPr>
          </a:p>
          <a:p>
            <a:pPr marL="285750" indent="-285750">
              <a:lnSpc>
                <a:spcPct val="90000"/>
              </a:lnSpc>
              <a:buFont typeface="Arial" panose="020B0604020202020204" pitchFamily="34" charset="0"/>
              <a:buChar char="•"/>
            </a:pPr>
            <a:r>
              <a:rPr lang="en-US" dirty="0">
                <a:solidFill>
                  <a:schemeClr val="bg1"/>
                </a:solidFill>
              </a:rPr>
              <a:t>2/5 are in two-year colleges</a:t>
            </a:r>
          </a:p>
          <a:p>
            <a:pPr marL="285750" indent="-285750">
              <a:lnSpc>
                <a:spcPct val="90000"/>
              </a:lnSpc>
              <a:buFont typeface="Arial" panose="020B0604020202020204" pitchFamily="34" charset="0"/>
              <a:buChar char="•"/>
            </a:pPr>
            <a:endParaRPr lang="en-US" dirty="0">
              <a:solidFill>
                <a:schemeClr val="bg1"/>
              </a:solidFill>
            </a:endParaRPr>
          </a:p>
          <a:p>
            <a:pPr marL="285750" indent="-285750">
              <a:lnSpc>
                <a:spcPct val="90000"/>
              </a:lnSpc>
              <a:buFont typeface="Arial" panose="020B0604020202020204" pitchFamily="34" charset="0"/>
              <a:buChar char="•"/>
            </a:pPr>
            <a:r>
              <a:rPr lang="en-US" dirty="0">
                <a:solidFill>
                  <a:schemeClr val="bg1"/>
                </a:solidFill>
              </a:rPr>
              <a:t>3/10 have kids</a:t>
            </a:r>
          </a:p>
          <a:p>
            <a:pPr marL="285750" indent="-285750">
              <a:lnSpc>
                <a:spcPct val="90000"/>
              </a:lnSpc>
              <a:buFont typeface="Arial" panose="020B0604020202020204" pitchFamily="34" charset="0"/>
              <a:buChar char="•"/>
            </a:pPr>
            <a:endParaRPr lang="en-US" dirty="0">
              <a:solidFill>
                <a:schemeClr val="bg1"/>
              </a:solidFill>
            </a:endParaRPr>
          </a:p>
          <a:p>
            <a:pPr marL="285750" indent="-285750">
              <a:lnSpc>
                <a:spcPct val="90000"/>
              </a:lnSpc>
              <a:buFont typeface="Arial" panose="020B0604020202020204" pitchFamily="34" charset="0"/>
              <a:buChar char="•"/>
            </a:pPr>
            <a:r>
              <a:rPr lang="en-US" dirty="0">
                <a:solidFill>
                  <a:schemeClr val="bg1"/>
                </a:solidFill>
              </a:rPr>
              <a:t>55% white, 17% Hispanic, 14% Black</a:t>
            </a:r>
          </a:p>
          <a:p>
            <a:pPr marL="285750" indent="-285750">
              <a:lnSpc>
                <a:spcPct val="90000"/>
              </a:lnSpc>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580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6812" y="1066800"/>
            <a:ext cx="7432296" cy="5579992"/>
          </a:xfrm>
          <a:prstGeom prst="rect">
            <a:avLst/>
          </a:prstGeom>
        </p:spPr>
      </p:pic>
      <p:sp>
        <p:nvSpPr>
          <p:cNvPr id="2" name="Isosceles Triangle 1"/>
          <p:cNvSpPr/>
          <p:nvPr/>
        </p:nvSpPr>
        <p:spPr>
          <a:xfrm>
            <a:off x="7077362" y="5676400"/>
            <a:ext cx="304800" cy="240799"/>
          </a:xfrm>
          <a:prstGeom prst="triangl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735963" y="5707399"/>
            <a:ext cx="341399" cy="341399"/>
          </a:xfrm>
          <a:prstGeom prst="rect">
            <a:avLst/>
          </a:prstGeom>
        </p:spPr>
      </p:pic>
      <p:pic>
        <p:nvPicPr>
          <p:cNvPr id="5" name="Picture 4"/>
          <p:cNvPicPr>
            <a:picLocks noChangeAspect="1"/>
          </p:cNvPicPr>
          <p:nvPr/>
        </p:nvPicPr>
        <p:blipFill>
          <a:blip r:embed="rId4"/>
          <a:stretch>
            <a:fillRect/>
          </a:stretch>
        </p:blipFill>
        <p:spPr>
          <a:xfrm>
            <a:off x="6906663" y="5317471"/>
            <a:ext cx="176799" cy="176799"/>
          </a:xfrm>
          <a:prstGeom prst="rect">
            <a:avLst/>
          </a:prstGeom>
        </p:spPr>
      </p:pic>
      <p:pic>
        <p:nvPicPr>
          <p:cNvPr id="6" name="Picture 5"/>
          <p:cNvPicPr>
            <a:picLocks noChangeAspect="1"/>
          </p:cNvPicPr>
          <p:nvPr/>
        </p:nvPicPr>
        <p:blipFill>
          <a:blip r:embed="rId4"/>
          <a:stretch>
            <a:fillRect/>
          </a:stretch>
        </p:blipFill>
        <p:spPr>
          <a:xfrm>
            <a:off x="6399212" y="4788395"/>
            <a:ext cx="304800" cy="304800"/>
          </a:xfrm>
          <a:prstGeom prst="rect">
            <a:avLst/>
          </a:prstGeom>
        </p:spPr>
      </p:pic>
      <p:pic>
        <p:nvPicPr>
          <p:cNvPr id="7" name="Picture 6"/>
          <p:cNvPicPr>
            <a:picLocks noChangeAspect="1"/>
          </p:cNvPicPr>
          <p:nvPr/>
        </p:nvPicPr>
        <p:blipFill>
          <a:blip r:embed="rId4"/>
          <a:stretch>
            <a:fillRect/>
          </a:stretch>
        </p:blipFill>
        <p:spPr>
          <a:xfrm>
            <a:off x="6152960" y="4435561"/>
            <a:ext cx="381000" cy="381000"/>
          </a:xfrm>
          <a:prstGeom prst="rect">
            <a:avLst/>
          </a:prstGeom>
        </p:spPr>
      </p:pic>
      <p:pic>
        <p:nvPicPr>
          <p:cNvPr id="9" name="Picture 8"/>
          <p:cNvPicPr>
            <a:picLocks noChangeAspect="1"/>
          </p:cNvPicPr>
          <p:nvPr/>
        </p:nvPicPr>
        <p:blipFill>
          <a:blip r:embed="rId4"/>
          <a:stretch>
            <a:fillRect/>
          </a:stretch>
        </p:blipFill>
        <p:spPr>
          <a:xfrm>
            <a:off x="7999412" y="3430317"/>
            <a:ext cx="264814" cy="264814"/>
          </a:xfrm>
          <a:prstGeom prst="rect">
            <a:avLst/>
          </a:prstGeom>
        </p:spPr>
      </p:pic>
      <p:pic>
        <p:nvPicPr>
          <p:cNvPr id="10" name="Picture 9"/>
          <p:cNvPicPr>
            <a:picLocks noChangeAspect="1"/>
          </p:cNvPicPr>
          <p:nvPr/>
        </p:nvPicPr>
        <p:blipFill>
          <a:blip r:embed="rId4"/>
          <a:stretch>
            <a:fillRect/>
          </a:stretch>
        </p:blipFill>
        <p:spPr>
          <a:xfrm>
            <a:off x="3960812" y="3692331"/>
            <a:ext cx="328929" cy="328929"/>
          </a:xfrm>
          <a:prstGeom prst="rect">
            <a:avLst/>
          </a:prstGeom>
        </p:spPr>
      </p:pic>
      <p:sp>
        <p:nvSpPr>
          <p:cNvPr id="8" name="Rectangle 7"/>
          <p:cNvSpPr/>
          <p:nvPr/>
        </p:nvSpPr>
        <p:spPr>
          <a:xfrm>
            <a:off x="1827212" y="307765"/>
            <a:ext cx="9144000" cy="584775"/>
          </a:xfrm>
          <a:prstGeom prst="rect">
            <a:avLst/>
          </a:prstGeom>
        </p:spPr>
        <p:txBody>
          <a:bodyPr wrap="square">
            <a:spAutoFit/>
          </a:bodyPr>
          <a:lstStyle/>
          <a:p>
            <a:r>
              <a:rPr lang="en-US" sz="3200" dirty="0">
                <a:solidFill>
                  <a:schemeClr val="bg1"/>
                </a:solidFill>
              </a:rPr>
              <a:t>High Schools with Lowest FARMS Population</a:t>
            </a:r>
          </a:p>
        </p:txBody>
      </p:sp>
    </p:spTree>
    <p:extLst>
      <p:ext uri="{BB962C8B-B14F-4D97-AF65-F5344CB8AC3E}">
        <p14:creationId xmlns:p14="http://schemas.microsoft.com/office/powerpoint/2010/main" val="94885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8012" y="1676400"/>
            <a:ext cx="10058402" cy="4953000"/>
          </a:xfrm>
        </p:spPr>
        <p:txBody>
          <a:bodyPr>
            <a:normAutofit lnSpcReduction="10000"/>
          </a:bodyPr>
          <a:lstStyle/>
          <a:p>
            <a:r>
              <a:rPr lang="en-US" sz="1800" dirty="0"/>
              <a:t>Montgomery County Public Schools was established in 1860 for white children.</a:t>
            </a:r>
          </a:p>
          <a:p>
            <a:r>
              <a:rPr lang="en-US" sz="1800" dirty="0"/>
              <a:t>1866: First school for African American children, the Sharp Street School in Sandy Spring, opens with financial and scholastic support of many Quakers, six years prior to establishment of a public school system for African Americans in Maryland.</a:t>
            </a:r>
          </a:p>
          <a:p>
            <a:r>
              <a:rPr lang="en-US" sz="1800" dirty="0"/>
              <a:t>1896: U.S. Supreme Court case of Plessy v. Ferguson confirms the doctrine of “separate but equal.” </a:t>
            </a:r>
          </a:p>
          <a:p>
            <a:r>
              <a:rPr lang="en-US" sz="1800" dirty="0"/>
              <a:t>1922: County sets a school term of 161 days for African American schools and 190 days for white schools. </a:t>
            </a:r>
          </a:p>
          <a:p>
            <a:r>
              <a:rPr lang="en-US" sz="1800" dirty="0"/>
              <a:t>1926: First of 15 “</a:t>
            </a:r>
            <a:r>
              <a:rPr lang="en-US" sz="1800" dirty="0" err="1"/>
              <a:t>Rosenwald</a:t>
            </a:r>
            <a:r>
              <a:rPr lang="en-US" sz="1800" dirty="0"/>
              <a:t>” schools built for African American students with money from a fund established by philanthropist Julius </a:t>
            </a:r>
            <a:r>
              <a:rPr lang="en-US" sz="1800" dirty="0" err="1"/>
              <a:t>Rosenwald</a:t>
            </a:r>
            <a:r>
              <a:rPr lang="en-US" sz="1800" dirty="0"/>
              <a:t>.</a:t>
            </a:r>
          </a:p>
          <a:p>
            <a:r>
              <a:rPr lang="en-US" sz="1800" dirty="0"/>
              <a:t>More than 60 years after the end of slavery, Rockville Colored High opened in 1927 as the only high school in Montgomery County for African-American students.</a:t>
            </a:r>
          </a:p>
          <a:p>
            <a:r>
              <a:rPr lang="en-US" sz="1800" dirty="0"/>
              <a:t>1935: Lincoln High School replaces Rockville Colored High School to serve grades 8-11.</a:t>
            </a:r>
          </a:p>
          <a:p>
            <a:pPr marL="0" indent="0">
              <a:buNone/>
            </a:pPr>
            <a:r>
              <a:rPr lang="en-US" sz="1600" dirty="0"/>
              <a:t>* </a:t>
            </a:r>
            <a:r>
              <a:rPr lang="en-US" sz="1200" dirty="0"/>
              <a:t>Sources: Montgomery County Historical Society, Montgomery County Government, NAACP Parents Council</a:t>
            </a:r>
          </a:p>
        </p:txBody>
      </p:sp>
      <p:sp>
        <p:nvSpPr>
          <p:cNvPr id="3" name="Title 2"/>
          <p:cNvSpPr>
            <a:spLocks noGrp="1"/>
          </p:cNvSpPr>
          <p:nvPr>
            <p:ph type="title"/>
          </p:nvPr>
        </p:nvSpPr>
        <p:spPr>
          <a:xfrm>
            <a:off x="608012" y="274638"/>
            <a:ext cx="10058400" cy="1020762"/>
          </a:xfrm>
        </p:spPr>
        <p:txBody>
          <a:bodyPr/>
          <a:lstStyle/>
          <a:p>
            <a:r>
              <a:rPr lang="en-US" dirty="0"/>
              <a:t>History of Segregation in MCPS</a:t>
            </a:r>
          </a:p>
        </p:txBody>
      </p:sp>
    </p:spTree>
    <p:extLst>
      <p:ext uri="{BB962C8B-B14F-4D97-AF65-F5344CB8AC3E}">
        <p14:creationId xmlns:p14="http://schemas.microsoft.com/office/powerpoint/2010/main" val="2924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676400"/>
            <a:ext cx="9982202" cy="4953000"/>
          </a:xfrm>
        </p:spPr>
        <p:txBody>
          <a:bodyPr>
            <a:normAutofit fontScale="70000" lnSpcReduction="20000"/>
          </a:bodyPr>
          <a:lstStyle/>
          <a:p>
            <a:r>
              <a:rPr lang="en-US" dirty="0"/>
              <a:t>In 1937, William B. Gibbs Jr., principal of Rockville Colored Elementary School, brought a lawsuit against the Board which abolished the practice of paying African-American teachers less than white peers.</a:t>
            </a:r>
          </a:p>
          <a:p>
            <a:r>
              <a:rPr lang="en-US" dirty="0"/>
              <a:t>1951: County opens its first senior high school and first college for African American students, George Washington Carver High School and Junior College, in Rockville. Upon the opening of Carver, Lincoln becomes a junior high school for grades 7-9.</a:t>
            </a:r>
          </a:p>
          <a:p>
            <a:r>
              <a:rPr lang="en-US" dirty="0"/>
              <a:t>Schools in Montgomery County were separated by race for almost a century. The school board resisted investing in African-American schools. They often used supplies discarded from white schools, and had larger class sizes and substandard facilities with no plumbing. </a:t>
            </a:r>
          </a:p>
          <a:p>
            <a:r>
              <a:rPr lang="en-US" dirty="0"/>
              <a:t>In 1954, the Supreme Court issued its historic Brown v. Board of Education decision. Montgomery County schools begin desegregation.</a:t>
            </a:r>
          </a:p>
          <a:p>
            <a:r>
              <a:rPr lang="en-US" dirty="0"/>
              <a:t>1955: Board of Education adopts a policy on integration, and, assured by state superintendent that Supreme Court decision supersedes state laws that prohibit integration, MCPS superintendent Forbes H. Norris gives the order to begin implementing the policy.</a:t>
            </a:r>
          </a:p>
          <a:p>
            <a:r>
              <a:rPr lang="en-US" dirty="0"/>
              <a:t>1956: Poolesville citizens argue against integration of their school before board. Parents who refuse to send their children to the newly integrated school relent after Norris threatens to take them to court for failure to comply with state attendance laws.</a:t>
            </a:r>
          </a:p>
          <a:p>
            <a:endParaRPr lang="en-US" dirty="0"/>
          </a:p>
        </p:txBody>
      </p:sp>
      <p:sp>
        <p:nvSpPr>
          <p:cNvPr id="3" name="Title 2"/>
          <p:cNvSpPr>
            <a:spLocks noGrp="1"/>
          </p:cNvSpPr>
          <p:nvPr>
            <p:ph type="title"/>
          </p:nvPr>
        </p:nvSpPr>
        <p:spPr>
          <a:xfrm>
            <a:off x="912812" y="274638"/>
            <a:ext cx="9753600" cy="1020762"/>
          </a:xfrm>
        </p:spPr>
        <p:txBody>
          <a:bodyPr/>
          <a:lstStyle/>
          <a:p>
            <a:r>
              <a:rPr lang="en-US" dirty="0"/>
              <a:t>History of Segregation in MCPS</a:t>
            </a:r>
          </a:p>
        </p:txBody>
      </p:sp>
    </p:spTree>
    <p:extLst>
      <p:ext uri="{BB962C8B-B14F-4D97-AF65-F5344CB8AC3E}">
        <p14:creationId xmlns:p14="http://schemas.microsoft.com/office/powerpoint/2010/main" val="194697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144000" cy="4572000"/>
          </a:xfrm>
        </p:spPr>
        <p:txBody>
          <a:bodyPr>
            <a:normAutofit fontScale="92500" lnSpcReduction="20000"/>
          </a:bodyPr>
          <a:lstStyle/>
          <a:p>
            <a:r>
              <a:rPr lang="en-US" dirty="0"/>
              <a:t>1957: The Board adopts integration plan for 1957-58, which affects students in kindergarten through grade 9 at Bethesda-Chevy Chase, Montgomery Blair, Northwood, Wheaton, and Walter Johnson.</a:t>
            </a:r>
          </a:p>
          <a:p>
            <a:r>
              <a:rPr lang="en-US" dirty="0"/>
              <a:t>1959: Margaret T. Jones is appointed the first African American principal of an all-white school, Bannockburn ES. Gerald G. </a:t>
            </a:r>
            <a:r>
              <a:rPr lang="en-US" dirty="0" err="1"/>
              <a:t>Reymore</a:t>
            </a:r>
            <a:r>
              <a:rPr lang="en-US" dirty="0"/>
              <a:t> is the first white principal of Rock Terrace ES, a school for African Americans.</a:t>
            </a:r>
          </a:p>
          <a:p>
            <a:r>
              <a:rPr lang="en-US" dirty="0"/>
              <a:t>1960: Carver graduates its last class before closing as the last African American school in the county. All undergraduate students are assigned to integrated schools for the next year.</a:t>
            </a:r>
          </a:p>
          <a:p>
            <a:r>
              <a:rPr lang="en-US" dirty="0"/>
              <a:t>1961: The Montgomery County Public School System was declared fully integrated, seven years after Brown v. Board. Carver reopens to house the central administrative offices for the school system.</a:t>
            </a:r>
          </a:p>
        </p:txBody>
      </p:sp>
      <p:sp>
        <p:nvSpPr>
          <p:cNvPr id="3" name="Title 2"/>
          <p:cNvSpPr>
            <a:spLocks noGrp="1"/>
          </p:cNvSpPr>
          <p:nvPr>
            <p:ph type="title"/>
          </p:nvPr>
        </p:nvSpPr>
        <p:spPr/>
        <p:txBody>
          <a:bodyPr/>
          <a:lstStyle/>
          <a:p>
            <a:r>
              <a:rPr lang="en-US" dirty="0"/>
              <a:t>History of Segregation in MCPS</a:t>
            </a:r>
          </a:p>
        </p:txBody>
      </p:sp>
    </p:spTree>
    <p:extLst>
      <p:ext uri="{BB962C8B-B14F-4D97-AF65-F5344CB8AC3E}">
        <p14:creationId xmlns:p14="http://schemas.microsoft.com/office/powerpoint/2010/main" val="53911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144000" cy="4572000"/>
          </a:xfrm>
        </p:spPr>
        <p:txBody>
          <a:bodyPr>
            <a:normAutofit fontScale="92500" lnSpcReduction="20000"/>
          </a:bodyPr>
          <a:lstStyle/>
          <a:p>
            <a:pPr marL="0" indent="0">
              <a:buNone/>
            </a:pPr>
            <a:r>
              <a:rPr lang="en-US" dirty="0"/>
              <a:t>According to U.S. Government Accountability Office report:</a:t>
            </a:r>
          </a:p>
          <a:p>
            <a:r>
              <a:rPr lang="en-US" dirty="0"/>
              <a:t>More than 60 years since Brown v. Board of Education, schools are increasingly segregated by race and class.</a:t>
            </a:r>
          </a:p>
          <a:p>
            <a:r>
              <a:rPr lang="en-US" dirty="0"/>
              <a:t>The percentage of all schools with so-called racial or socio-economic isolation almost doubled in last 15 years.*</a:t>
            </a:r>
          </a:p>
          <a:p>
            <a:r>
              <a:rPr lang="en-US" dirty="0"/>
              <a:t>Hispanic students tended to be “triple segregated” by race, economics and language</a:t>
            </a:r>
          </a:p>
          <a:p>
            <a:r>
              <a:rPr lang="en-US" dirty="0"/>
              <a:t>In Montgomery County, “about one in four Latino or African American students is enrolled in an intensely segregated school.” **</a:t>
            </a:r>
          </a:p>
          <a:p>
            <a:pPr marL="0" indent="0">
              <a:buNone/>
            </a:pPr>
            <a:r>
              <a:rPr lang="en-US" sz="1800" dirty="0"/>
              <a:t>	</a:t>
            </a:r>
            <a:r>
              <a:rPr lang="en-US" sz="1500" dirty="0"/>
              <a:t>* Isolated schools: 75% or more of students are same race or class</a:t>
            </a:r>
          </a:p>
          <a:p>
            <a:pPr marL="0" indent="0">
              <a:buNone/>
            </a:pPr>
            <a:r>
              <a:rPr lang="en-US" sz="1800" dirty="0"/>
              <a:t>	** </a:t>
            </a:r>
            <a:r>
              <a:rPr lang="en-US" sz="1500" dirty="0"/>
              <a:t>Report: Half of black students in Maryland attend segregated schools, </a:t>
            </a:r>
            <a:r>
              <a:rPr lang="en-US" sz="1500" i="1" dirty="0"/>
              <a:t>The Washington 	Post, April 18, 2013</a:t>
            </a:r>
          </a:p>
          <a:p>
            <a:pPr marL="0" indent="0">
              <a:buNone/>
            </a:pPr>
            <a:endParaRPr lang="en-US" sz="1800" dirty="0"/>
          </a:p>
          <a:p>
            <a:endParaRPr lang="en-US" dirty="0"/>
          </a:p>
        </p:txBody>
      </p:sp>
      <p:sp>
        <p:nvSpPr>
          <p:cNvPr id="3" name="Title 2"/>
          <p:cNvSpPr>
            <a:spLocks noGrp="1"/>
          </p:cNvSpPr>
          <p:nvPr>
            <p:ph type="title"/>
          </p:nvPr>
        </p:nvSpPr>
        <p:spPr/>
        <p:txBody>
          <a:bodyPr/>
          <a:lstStyle/>
          <a:p>
            <a:r>
              <a:rPr lang="en-US" dirty="0"/>
              <a:t>Segregation</a:t>
            </a:r>
          </a:p>
        </p:txBody>
      </p:sp>
    </p:spTree>
    <p:extLst>
      <p:ext uri="{BB962C8B-B14F-4D97-AF65-F5344CB8AC3E}">
        <p14:creationId xmlns:p14="http://schemas.microsoft.com/office/powerpoint/2010/main" val="336219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217612" y="1905000"/>
            <a:ext cx="9448802" cy="4267200"/>
          </a:xfrm>
        </p:spPr>
        <p:txBody>
          <a:bodyPr>
            <a:normAutofit/>
          </a:bodyPr>
          <a:lstStyle/>
          <a:p>
            <a:pPr marL="0" indent="0">
              <a:buNone/>
            </a:pPr>
            <a:r>
              <a:rPr lang="en-US" sz="2800" dirty="0"/>
              <a:t>The Office of Legislative Oversite (OLO) “finds an increase in the stratification of MCPS high schools by income, race, and ethnicity. OLO also finds that the achievement gap between high- and low-poverty high schools has widened among a majority of measures considered.”</a:t>
            </a:r>
          </a:p>
          <a:p>
            <a:pPr marL="0" indent="0">
              <a:buNone/>
            </a:pPr>
            <a:r>
              <a:rPr lang="en-US" sz="2800" dirty="0"/>
              <a:t>The share of black and Latino students in MCPS’ consortia and consortia-like high schools grew while the share of white, Asian, and non-FARMS students in MCPS’ low-poverty non-consortia high schools grew. </a:t>
            </a:r>
          </a:p>
          <a:p>
            <a:endParaRPr lang="en-US" sz="2800" dirty="0"/>
          </a:p>
        </p:txBody>
      </p:sp>
      <p:sp>
        <p:nvSpPr>
          <p:cNvPr id="7" name="Title 6"/>
          <p:cNvSpPr>
            <a:spLocks noGrp="1"/>
          </p:cNvSpPr>
          <p:nvPr>
            <p:ph type="title"/>
          </p:nvPr>
        </p:nvSpPr>
        <p:spPr>
          <a:xfrm>
            <a:off x="1141412" y="274638"/>
            <a:ext cx="9525000" cy="1020762"/>
          </a:xfrm>
        </p:spPr>
        <p:txBody>
          <a:bodyPr>
            <a:normAutofit/>
          </a:bodyPr>
          <a:lstStyle/>
          <a:p>
            <a:r>
              <a:rPr lang="en-US" sz="2800" dirty="0"/>
              <a:t>Performance of Montgomery County Public</a:t>
            </a:r>
            <a:br>
              <a:rPr lang="en-US" sz="2800" dirty="0"/>
            </a:br>
            <a:r>
              <a:rPr lang="en-US" sz="2800" dirty="0"/>
              <a:t>Schools’ High Schools – A FY 2014 Update </a:t>
            </a:r>
          </a:p>
        </p:txBody>
      </p:sp>
    </p:spTree>
    <p:extLst>
      <p:ext uri="{BB962C8B-B14F-4D97-AF65-F5344CB8AC3E}">
        <p14:creationId xmlns:p14="http://schemas.microsoft.com/office/powerpoint/2010/main" val="252163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4812" y="457200"/>
            <a:ext cx="8610600" cy="5874521"/>
          </a:xfrm>
          <a:prstGeom prst="rect">
            <a:avLst/>
          </a:prstGeom>
        </p:spPr>
      </p:pic>
    </p:spTree>
    <p:extLst>
      <p:ext uri="{BB962C8B-B14F-4D97-AF65-F5344CB8AC3E}">
        <p14:creationId xmlns:p14="http://schemas.microsoft.com/office/powerpoint/2010/main" val="32919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500" r="22500" b="2222"/>
          <a:stretch/>
        </p:blipFill>
        <p:spPr>
          <a:xfrm>
            <a:off x="836612" y="1752600"/>
            <a:ext cx="3352800" cy="3352800"/>
          </a:xfrm>
          <a:prstGeom prst="rect">
            <a:avLst/>
          </a:prstGeom>
        </p:spPr>
      </p:pic>
      <p:sp>
        <p:nvSpPr>
          <p:cNvPr id="5" name="TextBox 4"/>
          <p:cNvSpPr txBox="1"/>
          <p:nvPr/>
        </p:nvSpPr>
        <p:spPr>
          <a:xfrm>
            <a:off x="4799012" y="1828800"/>
            <a:ext cx="6553200" cy="3194721"/>
          </a:xfrm>
          <a:prstGeom prst="rect">
            <a:avLst/>
          </a:prstGeom>
          <a:noFill/>
        </p:spPr>
        <p:txBody>
          <a:bodyPr wrap="square" rtlCol="0">
            <a:spAutoFit/>
          </a:bodyPr>
          <a:lstStyle/>
          <a:p>
            <a:pPr>
              <a:lnSpc>
                <a:spcPct val="90000"/>
              </a:lnSpc>
            </a:pPr>
            <a:r>
              <a:rPr lang="en-US" sz="3200" dirty="0">
                <a:solidFill>
                  <a:schemeClr val="bg1"/>
                </a:solidFill>
              </a:rPr>
              <a:t>Ruby Bridges was six years old when she the first African-American student to attend an all-white Southern school. White students refused to attend school with her. Teachers refused to teach her. She is 63. </a:t>
            </a:r>
          </a:p>
        </p:txBody>
      </p:sp>
    </p:spTree>
    <p:extLst>
      <p:ext uri="{BB962C8B-B14F-4D97-AF65-F5344CB8AC3E}">
        <p14:creationId xmlns:p14="http://schemas.microsoft.com/office/powerpoint/2010/main" val="26140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224" y="442912"/>
            <a:ext cx="11382375" cy="5972175"/>
          </a:xfrm>
          <a:prstGeom prst="rect">
            <a:avLst/>
          </a:prstGeom>
        </p:spPr>
      </p:pic>
    </p:spTree>
    <p:extLst>
      <p:ext uri="{BB962C8B-B14F-4D97-AF65-F5344CB8AC3E}">
        <p14:creationId xmlns:p14="http://schemas.microsoft.com/office/powerpoint/2010/main" val="428481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829798" cy="4267200"/>
          </a:xfrm>
        </p:spPr>
        <p:txBody>
          <a:bodyPr>
            <a:normAutofit fontScale="92500" lnSpcReduction="10000"/>
          </a:bodyPr>
          <a:lstStyle/>
          <a:p>
            <a:pPr marL="0" indent="0">
              <a:buNone/>
            </a:pPr>
            <a:r>
              <a:rPr lang="en-US" dirty="0"/>
              <a:t>• The Board of Education’s primary responsibility is to provide the opportunity for each student to obtain a high quality education and to encourage each student to work toward that objective to the maximum of his or her abilities.</a:t>
            </a:r>
          </a:p>
          <a:p>
            <a:pPr marL="0" indent="0">
              <a:buNone/>
            </a:pPr>
            <a:r>
              <a:rPr lang="en-US" dirty="0"/>
              <a:t>• The Board of Education is committed to the proposition that education is most effective in a diverse, integrated setting, and that therefore a major purpose of the policy is to provide a framework for actions designed to promote diversity so that the isolation of racial, ethnic, and socioeconomic groups is avoided and the full benefits of integration are achieved. Another important goal of the Board is to ensure that all students and staff have experiences and develop greater skills and increased sensitivity in working with others of diverse backgrounds so that they may function well as members of this pluralistic society.</a:t>
            </a:r>
          </a:p>
        </p:txBody>
      </p:sp>
      <p:sp>
        <p:nvSpPr>
          <p:cNvPr id="3" name="Title 2"/>
          <p:cNvSpPr>
            <a:spLocks noGrp="1"/>
          </p:cNvSpPr>
          <p:nvPr>
            <p:ph type="title"/>
          </p:nvPr>
        </p:nvSpPr>
        <p:spPr/>
        <p:txBody>
          <a:bodyPr>
            <a:normAutofit/>
          </a:bodyPr>
          <a:lstStyle/>
          <a:p>
            <a:r>
              <a:rPr lang="en-US" dirty="0"/>
              <a:t>Policy ACD: Quality Integrated Education</a:t>
            </a:r>
            <a:br>
              <a:rPr lang="en-US" dirty="0"/>
            </a:br>
            <a:r>
              <a:rPr lang="en-US" dirty="0"/>
              <a:t>Purpose (excerpt), 1975:</a:t>
            </a:r>
          </a:p>
        </p:txBody>
      </p:sp>
    </p:spTree>
    <p:extLst>
      <p:ext uri="{BB962C8B-B14F-4D97-AF65-F5344CB8AC3E}">
        <p14:creationId xmlns:p14="http://schemas.microsoft.com/office/powerpoint/2010/main" val="16432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829798" cy="4267200"/>
          </a:xfrm>
        </p:spPr>
        <p:txBody>
          <a:bodyPr>
            <a:normAutofit/>
          </a:bodyPr>
          <a:lstStyle/>
          <a:p>
            <a:pPr marL="0" indent="0">
              <a:buNone/>
            </a:pPr>
            <a:r>
              <a:rPr lang="en-US" dirty="0"/>
              <a:t>•Quality education for children cannot be dependent on either racial or ethnic backgrounds or on family, or on socioeconomic status.</a:t>
            </a:r>
          </a:p>
          <a:p>
            <a:pPr marL="0" indent="0">
              <a:buNone/>
            </a:pPr>
            <a:r>
              <a:rPr lang="en-US" dirty="0"/>
              <a:t>•If a school contains a substantial number of students with educational needs as reflected in the recognized measures of student achievement, intensive support including the allocation of additional resources when needed, must be given to ensure that all students have the opportunity to reach their potential.</a:t>
            </a:r>
          </a:p>
        </p:txBody>
      </p:sp>
      <p:sp>
        <p:nvSpPr>
          <p:cNvPr id="3" name="Title 2"/>
          <p:cNvSpPr>
            <a:spLocks noGrp="1"/>
          </p:cNvSpPr>
          <p:nvPr>
            <p:ph type="title"/>
          </p:nvPr>
        </p:nvSpPr>
        <p:spPr/>
        <p:txBody>
          <a:bodyPr>
            <a:normAutofit/>
          </a:bodyPr>
          <a:lstStyle/>
          <a:p>
            <a:r>
              <a:rPr lang="en-US" dirty="0"/>
              <a:t>Policy ACD: Quality Integrated Education</a:t>
            </a:r>
            <a:br>
              <a:rPr lang="en-US" dirty="0"/>
            </a:br>
            <a:r>
              <a:rPr lang="en-US" dirty="0"/>
              <a:t>Purpose (excerpt), 1975:</a:t>
            </a:r>
          </a:p>
        </p:txBody>
      </p:sp>
    </p:spTree>
    <p:extLst>
      <p:ext uri="{BB962C8B-B14F-4D97-AF65-F5344CB8AC3E}">
        <p14:creationId xmlns:p14="http://schemas.microsoft.com/office/powerpoint/2010/main" val="25425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905000"/>
            <a:ext cx="10210800" cy="4495800"/>
          </a:xfrm>
        </p:spPr>
        <p:txBody>
          <a:bodyPr>
            <a:normAutofit fontScale="92500" lnSpcReduction="20000"/>
          </a:bodyPr>
          <a:lstStyle/>
          <a:p>
            <a:r>
              <a:rPr lang="en-US" sz="1900" b="1" dirty="0"/>
              <a:t>Kennedy High School: </a:t>
            </a:r>
            <a:r>
              <a:rPr lang="en-US" sz="1900" dirty="0"/>
              <a:t>International Baccalaureate (IB)World School, U.S. News 2014 Best High Schools Silver Medal winner, Signature Program: Leadership Training Institute application program, Academies: Broadcast Journalism &amp; </a:t>
            </a:r>
            <a:r>
              <a:rPr lang="en-US" sz="1900" dirty="0" err="1"/>
              <a:t>Comm</a:t>
            </a:r>
            <a:r>
              <a:rPr lang="en-US" sz="1900" dirty="0"/>
              <a:t>, Business Admin &amp; Management, Health Professions, Navy Jr. Reserve Training Corps</a:t>
            </a:r>
          </a:p>
          <a:p>
            <a:r>
              <a:rPr lang="en-US" sz="1900" b="1" dirty="0"/>
              <a:t>Watkins Mill High School: </a:t>
            </a:r>
            <a:r>
              <a:rPr lang="en-US" sz="1900" dirty="0"/>
              <a:t>Only high school in the world that offers all three levels of IB World programs: Middle Years </a:t>
            </a:r>
            <a:r>
              <a:rPr lang="en-US" sz="1900" dirty="0" err="1"/>
              <a:t>Programme</a:t>
            </a:r>
            <a:r>
              <a:rPr lang="en-US" sz="1900" dirty="0"/>
              <a:t> (MYP grades 9-10), IB Career Related Certificates (which can be earned alongside academy programs), and IB Diploma. Academies: Engineering (Project Lead the Way (PTLW) project based learning, Finance, Hospitality, Medical Careers, Early Childhood. Awarded national Best of School Newspapers Online, Excellence in Writing Award last two years</a:t>
            </a:r>
          </a:p>
          <a:p>
            <a:r>
              <a:rPr lang="en-US" sz="1900" b="1" dirty="0"/>
              <a:t>Wheaton High School: </a:t>
            </a:r>
            <a:r>
              <a:rPr lang="en-US" sz="1900" dirty="0"/>
              <a:t>Bioscience &amp; Engineering PLTW application programs. Ranked 3rd in U.S. for PTLW. Institute for Global and Cultural Studies, IT. Class of ‘17 earned $1.5 million in scholarships and 84% of grads planned to attend two and four-year colleges. Silver Medal winner, US News &amp; World Report, 2017</a:t>
            </a:r>
          </a:p>
          <a:p>
            <a:r>
              <a:rPr lang="en-US" sz="1900" b="1" dirty="0"/>
              <a:t>Northwood High School: </a:t>
            </a:r>
            <a:r>
              <a:rPr lang="en-US" sz="1900" dirty="0"/>
              <a:t>Academies: M.C. Middle College; Music, Theatre &amp; Dance; Politics, Advocacy &amp; Law, Tech &amp; Environmental Systems Sciences; Humanities, Art &amp; Media</a:t>
            </a:r>
          </a:p>
        </p:txBody>
      </p:sp>
      <p:sp>
        <p:nvSpPr>
          <p:cNvPr id="3" name="Title 2"/>
          <p:cNvSpPr>
            <a:spLocks noGrp="1"/>
          </p:cNvSpPr>
          <p:nvPr>
            <p:ph type="title"/>
          </p:nvPr>
        </p:nvSpPr>
        <p:spPr>
          <a:xfrm>
            <a:off x="760412" y="274638"/>
            <a:ext cx="9906000" cy="1020762"/>
          </a:xfrm>
        </p:spPr>
        <p:txBody>
          <a:bodyPr/>
          <a:lstStyle/>
          <a:p>
            <a:r>
              <a:rPr lang="en-US" dirty="0"/>
              <a:t>MCPS Hidden Gems</a:t>
            </a:r>
          </a:p>
        </p:txBody>
      </p:sp>
    </p:spTree>
    <p:extLst>
      <p:ext uri="{BB962C8B-B14F-4D97-AF65-F5344CB8AC3E}">
        <p14:creationId xmlns:p14="http://schemas.microsoft.com/office/powerpoint/2010/main" val="154483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Higher level of economic inequality means higher level of poverty</a:t>
            </a:r>
          </a:p>
          <a:p>
            <a:r>
              <a:rPr lang="en-US" dirty="0"/>
              <a:t>Exploitation of disadvantaged populations</a:t>
            </a:r>
          </a:p>
          <a:p>
            <a:r>
              <a:rPr lang="en-US" dirty="0"/>
              <a:t>Higher disease and mortality rates</a:t>
            </a:r>
          </a:p>
          <a:p>
            <a:r>
              <a:rPr lang="en-US" dirty="0"/>
              <a:t>Higher health care costs</a:t>
            </a:r>
          </a:p>
          <a:p>
            <a:r>
              <a:rPr lang="en-US" dirty="0"/>
              <a:t>Less effective, lower-income workforce</a:t>
            </a:r>
          </a:p>
          <a:p>
            <a:r>
              <a:rPr lang="en-US" dirty="0"/>
              <a:t>Positive relationship between income inequality and crime</a:t>
            </a:r>
          </a:p>
          <a:p>
            <a:r>
              <a:rPr lang="en-US" dirty="0"/>
              <a:t>Economic and racial isolation</a:t>
            </a:r>
          </a:p>
          <a:p>
            <a:r>
              <a:rPr lang="en-US" dirty="0"/>
              <a:t>Political polarization</a:t>
            </a:r>
          </a:p>
          <a:p>
            <a:endParaRPr lang="en-US" dirty="0"/>
          </a:p>
          <a:p>
            <a:endParaRPr lang="en-US" dirty="0"/>
          </a:p>
        </p:txBody>
      </p:sp>
      <p:sp>
        <p:nvSpPr>
          <p:cNvPr id="3" name="Title 2"/>
          <p:cNvSpPr>
            <a:spLocks noGrp="1"/>
          </p:cNvSpPr>
          <p:nvPr>
            <p:ph type="title"/>
          </p:nvPr>
        </p:nvSpPr>
        <p:spPr/>
        <p:txBody>
          <a:bodyPr/>
          <a:lstStyle/>
          <a:p>
            <a:r>
              <a:rPr lang="en-US" dirty="0"/>
              <a:t>Risks of Inequity</a:t>
            </a:r>
          </a:p>
        </p:txBody>
      </p:sp>
    </p:spTree>
    <p:extLst>
      <p:ext uri="{BB962C8B-B14F-4D97-AF65-F5344CB8AC3E}">
        <p14:creationId xmlns:p14="http://schemas.microsoft.com/office/powerpoint/2010/main" val="315802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676400"/>
            <a:ext cx="9144000" cy="4495800"/>
          </a:xfrm>
        </p:spPr>
        <p:txBody>
          <a:bodyPr>
            <a:normAutofit/>
          </a:bodyPr>
          <a:lstStyle/>
          <a:p>
            <a:pPr marL="0" indent="0">
              <a:buNone/>
            </a:pPr>
            <a:r>
              <a:rPr lang="en-US" sz="2800" dirty="0"/>
              <a:t>Research shows both racial bias, and income bias and hurdles, create barriers to opportunities for challenge and achievement. </a:t>
            </a:r>
          </a:p>
          <a:p>
            <a:pPr marL="0" indent="0">
              <a:buNone/>
            </a:pPr>
            <a:endParaRPr lang="en-US" sz="3200" dirty="0"/>
          </a:p>
          <a:p>
            <a:pPr marL="0" indent="0">
              <a:buNone/>
            </a:pPr>
            <a:endParaRPr lang="en-US" dirty="0"/>
          </a:p>
        </p:txBody>
      </p:sp>
      <p:sp>
        <p:nvSpPr>
          <p:cNvPr id="3" name="Title 2"/>
          <p:cNvSpPr>
            <a:spLocks noGrp="1"/>
          </p:cNvSpPr>
          <p:nvPr>
            <p:ph type="title"/>
          </p:nvPr>
        </p:nvSpPr>
        <p:spPr/>
        <p:txBody>
          <a:bodyPr>
            <a:normAutofit/>
          </a:bodyPr>
          <a:lstStyle/>
          <a:p>
            <a:r>
              <a:rPr lang="en-US" dirty="0"/>
              <a:t>Academic Gaps: Race or Poverty?</a:t>
            </a:r>
          </a:p>
        </p:txBody>
      </p:sp>
      <p:pic>
        <p:nvPicPr>
          <p:cNvPr id="4" name="Picture 3"/>
          <p:cNvPicPr>
            <a:picLocks noChangeAspect="1"/>
          </p:cNvPicPr>
          <p:nvPr/>
        </p:nvPicPr>
        <p:blipFill>
          <a:blip r:embed="rId2"/>
          <a:stretch>
            <a:fillRect/>
          </a:stretch>
        </p:blipFill>
        <p:spPr>
          <a:xfrm>
            <a:off x="3351212" y="3124200"/>
            <a:ext cx="4919083" cy="3315462"/>
          </a:xfrm>
          <a:prstGeom prst="rect">
            <a:avLst/>
          </a:prstGeom>
        </p:spPr>
      </p:pic>
      <p:sp>
        <p:nvSpPr>
          <p:cNvPr id="5" name="TextBox 4"/>
          <p:cNvSpPr txBox="1"/>
          <p:nvPr/>
        </p:nvSpPr>
        <p:spPr>
          <a:xfrm>
            <a:off x="8456612" y="6382384"/>
            <a:ext cx="3517310" cy="341632"/>
          </a:xfrm>
          <a:prstGeom prst="rect">
            <a:avLst/>
          </a:prstGeom>
          <a:noFill/>
        </p:spPr>
        <p:txBody>
          <a:bodyPr wrap="none" rtlCol="0">
            <a:spAutoFit/>
          </a:bodyPr>
          <a:lstStyle/>
          <a:p>
            <a:pPr>
              <a:lnSpc>
                <a:spcPct val="90000"/>
              </a:lnSpc>
            </a:pPr>
            <a:r>
              <a:rPr lang="en-US" dirty="0">
                <a:solidFill>
                  <a:schemeClr val="bg1"/>
                </a:solidFill>
              </a:rPr>
              <a:t>Source: culturalorganizing.org</a:t>
            </a:r>
          </a:p>
        </p:txBody>
      </p:sp>
    </p:spTree>
    <p:extLst>
      <p:ext uri="{BB962C8B-B14F-4D97-AF65-F5344CB8AC3E}">
        <p14:creationId xmlns:p14="http://schemas.microsoft.com/office/powerpoint/2010/main" val="2565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2412" y="914400"/>
            <a:ext cx="8613569" cy="5181600"/>
          </a:xfrm>
          <a:prstGeom prst="rect">
            <a:avLst/>
          </a:prstGeom>
        </p:spPr>
      </p:pic>
      <p:sp>
        <p:nvSpPr>
          <p:cNvPr id="5" name="TextBox 4"/>
          <p:cNvSpPr txBox="1"/>
          <p:nvPr/>
        </p:nvSpPr>
        <p:spPr>
          <a:xfrm>
            <a:off x="9142412" y="6172200"/>
            <a:ext cx="2895600" cy="369332"/>
          </a:xfrm>
          <a:prstGeom prst="rect">
            <a:avLst/>
          </a:prstGeom>
          <a:noFill/>
        </p:spPr>
        <p:txBody>
          <a:bodyPr wrap="square" rtlCol="0">
            <a:spAutoFit/>
          </a:bodyPr>
          <a:lstStyle/>
          <a:p>
            <a:pPr>
              <a:lnSpc>
                <a:spcPct val="90000"/>
              </a:lnSpc>
            </a:pPr>
            <a:r>
              <a:rPr lang="en-US" sz="2000" dirty="0">
                <a:solidFill>
                  <a:schemeClr val="bg1"/>
                </a:solidFill>
              </a:rPr>
              <a:t>Source: Ourkidsnh.org</a:t>
            </a:r>
          </a:p>
        </p:txBody>
      </p:sp>
    </p:spTree>
    <p:extLst>
      <p:ext uri="{BB962C8B-B14F-4D97-AF65-F5344CB8AC3E}">
        <p14:creationId xmlns:p14="http://schemas.microsoft.com/office/powerpoint/2010/main" val="150859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905000"/>
            <a:ext cx="11125200" cy="4267200"/>
          </a:xfrm>
        </p:spPr>
        <p:txBody>
          <a:bodyPr>
            <a:normAutofit fontScale="92500" lnSpcReduction="10000"/>
          </a:bodyPr>
          <a:lstStyle/>
          <a:p>
            <a:r>
              <a:rPr lang="en-US" dirty="0"/>
              <a:t>“Are smart students from poor families more likely to be overlooked for gifted or high-level math classes? The answer is a resounding yes, a team of North Carolina investigative journalists has found.”</a:t>
            </a:r>
          </a:p>
          <a:p>
            <a:r>
              <a:rPr lang="en-US" dirty="0"/>
              <a:t>“Using anonymized state records involving tens of thousands of students and zeroing in on end-of-grade achievement tests, Joseph Neff found that just one out of three low-income students with superior math scores was labeled gifted by educators, compared to one out of two students—with equal achievement—from wealthier homes. These high-potential, low-income students also were found much less likely to take high school math in middle school, ‘an important step toward the type of transcript that will open college doors,’ notes Neff, with his colleagues Ann Doss Helms and David </a:t>
            </a:r>
            <a:r>
              <a:rPr lang="en-US" dirty="0" err="1"/>
              <a:t>Raynor</a:t>
            </a:r>
            <a:r>
              <a:rPr lang="en-US" dirty="0"/>
              <a:t>.”</a:t>
            </a:r>
          </a:p>
          <a:p>
            <a:endParaRPr lang="en-US" dirty="0"/>
          </a:p>
          <a:p>
            <a:pPr marL="1920240" lvl="8" indent="0">
              <a:buNone/>
            </a:pPr>
            <a:r>
              <a:rPr lang="en-US" dirty="0"/>
              <a:t>			Source: “Counted Out” News &amp; Observer, Mary Ellen Flannery</a:t>
            </a:r>
          </a:p>
        </p:txBody>
      </p:sp>
      <p:sp>
        <p:nvSpPr>
          <p:cNvPr id="3" name="Title 2"/>
          <p:cNvSpPr>
            <a:spLocks noGrp="1"/>
          </p:cNvSpPr>
          <p:nvPr>
            <p:ph type="title"/>
          </p:nvPr>
        </p:nvSpPr>
        <p:spPr>
          <a:xfrm>
            <a:off x="531812" y="274638"/>
            <a:ext cx="10134600" cy="1020762"/>
          </a:xfrm>
        </p:spPr>
        <p:txBody>
          <a:bodyPr/>
          <a:lstStyle/>
          <a:p>
            <a:r>
              <a:rPr lang="en-US" dirty="0"/>
              <a:t>Academic Gaps: Poverty</a:t>
            </a:r>
          </a:p>
        </p:txBody>
      </p:sp>
    </p:spTree>
    <p:extLst>
      <p:ext uri="{BB962C8B-B14F-4D97-AF65-F5344CB8AC3E}">
        <p14:creationId xmlns:p14="http://schemas.microsoft.com/office/powerpoint/2010/main" val="313747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Equality versus Equity: Opportunity to Learn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3" y="1752600"/>
            <a:ext cx="7315200" cy="4786815"/>
          </a:xfrm>
          <a:prstGeom prst="rect">
            <a:avLst/>
          </a:prstGeom>
        </p:spPr>
      </p:pic>
    </p:spTree>
    <p:extLst>
      <p:ext uri="{BB962C8B-B14F-4D97-AF65-F5344CB8AC3E}">
        <p14:creationId xmlns:p14="http://schemas.microsoft.com/office/powerpoint/2010/main" val="36073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Gaps: Race</a:t>
            </a:r>
          </a:p>
        </p:txBody>
      </p:sp>
      <p:sp>
        <p:nvSpPr>
          <p:cNvPr id="3" name="Rectangle 2"/>
          <p:cNvSpPr/>
          <p:nvPr/>
        </p:nvSpPr>
        <p:spPr>
          <a:xfrm>
            <a:off x="1522414" y="1720840"/>
            <a:ext cx="10286998" cy="3477875"/>
          </a:xfrm>
          <a:prstGeom prst="rect">
            <a:avLst/>
          </a:prstGeom>
        </p:spPr>
        <p:txBody>
          <a:bodyPr wrap="square">
            <a:spAutoFit/>
          </a:bodyPr>
          <a:lstStyle/>
          <a:p>
            <a:r>
              <a:rPr lang="en-US" sz="2000" dirty="0">
                <a:solidFill>
                  <a:schemeClr val="bg1"/>
                </a:solidFill>
              </a:rPr>
              <a:t>“When evaluating the same black student, white teachers expect significantly less academic success than do black teachers, a new study concludes. This is especially true for black boys.</a:t>
            </a:r>
          </a:p>
          <a:p>
            <a:endParaRPr lang="en-US" sz="2000" dirty="0">
              <a:solidFill>
                <a:schemeClr val="bg1"/>
              </a:solidFill>
            </a:endParaRPr>
          </a:p>
          <a:p>
            <a:r>
              <a:rPr lang="en-US" sz="2000" dirty="0">
                <a:solidFill>
                  <a:schemeClr val="bg1"/>
                </a:solidFill>
              </a:rPr>
              <a:t>When a black teacher and a white teacher evaluate the same black student, the white teacher is about 30 percent less likely to predict the student will complete a four-year college degree, the study found. White teachers are also almost 40 percent less likely to expect their black students will graduate high school.”</a:t>
            </a:r>
          </a:p>
          <a:p>
            <a:endParaRPr lang="en-US" sz="2000" dirty="0">
              <a:solidFill>
                <a:schemeClr val="bg1"/>
              </a:solidFill>
            </a:endParaRPr>
          </a:p>
          <a:p>
            <a:r>
              <a:rPr lang="en-US" sz="2000" dirty="0">
                <a:solidFill>
                  <a:schemeClr val="bg1"/>
                </a:solidFill>
              </a:rPr>
              <a:t>“The study suggests that the more modest expectations of some teachers could become self-fulfilling prophecies.”</a:t>
            </a:r>
          </a:p>
        </p:txBody>
      </p:sp>
      <p:sp>
        <p:nvSpPr>
          <p:cNvPr id="4" name="TextBox 3"/>
          <p:cNvSpPr txBox="1"/>
          <p:nvPr/>
        </p:nvSpPr>
        <p:spPr>
          <a:xfrm>
            <a:off x="6170612" y="5715000"/>
            <a:ext cx="5105400" cy="757130"/>
          </a:xfrm>
          <a:prstGeom prst="rect">
            <a:avLst/>
          </a:prstGeom>
          <a:noFill/>
        </p:spPr>
        <p:txBody>
          <a:bodyPr wrap="square" rtlCol="0">
            <a:spAutoFit/>
          </a:bodyPr>
          <a:lstStyle/>
          <a:p>
            <a:pPr>
              <a:lnSpc>
                <a:spcPct val="90000"/>
              </a:lnSpc>
            </a:pPr>
            <a:r>
              <a:rPr lang="en-US" sz="1600" dirty="0">
                <a:solidFill>
                  <a:schemeClr val="bg1"/>
                </a:solidFill>
              </a:rPr>
              <a:t>Johns Hopkins University HUB, “Teacher expectations reflect racial biases, Johns Hopkins study suggests”, Jim Rosen, Mar 30, 2016</a:t>
            </a:r>
          </a:p>
        </p:txBody>
      </p:sp>
    </p:spTree>
    <p:extLst>
      <p:ext uri="{BB962C8B-B14F-4D97-AF65-F5344CB8AC3E}">
        <p14:creationId xmlns:p14="http://schemas.microsoft.com/office/powerpoint/2010/main" val="182420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816" r="2097" b="1724"/>
          <a:stretch/>
        </p:blipFill>
        <p:spPr>
          <a:xfrm>
            <a:off x="531812" y="228600"/>
            <a:ext cx="5715001" cy="3429000"/>
          </a:xfrm>
          <a:prstGeom prst="rect">
            <a:avLst/>
          </a:prstGeom>
        </p:spPr>
      </p:pic>
      <p:pic>
        <p:nvPicPr>
          <p:cNvPr id="4" name="Picture 3"/>
          <p:cNvPicPr>
            <a:picLocks noChangeAspect="1"/>
          </p:cNvPicPr>
          <p:nvPr/>
        </p:nvPicPr>
        <p:blipFill rotWithShape="1">
          <a:blip r:embed="rId3"/>
          <a:srcRect l="3798" t="2252" r="6330" b="-1317"/>
          <a:stretch/>
        </p:blipFill>
        <p:spPr>
          <a:xfrm>
            <a:off x="6475412" y="304801"/>
            <a:ext cx="5410200" cy="3352799"/>
          </a:xfrm>
          <a:prstGeom prst="rect">
            <a:avLst/>
          </a:prstGeom>
        </p:spPr>
      </p:pic>
      <p:pic>
        <p:nvPicPr>
          <p:cNvPr id="5" name="Picture 4"/>
          <p:cNvPicPr>
            <a:picLocks noChangeAspect="1"/>
          </p:cNvPicPr>
          <p:nvPr/>
        </p:nvPicPr>
        <p:blipFill rotWithShape="1">
          <a:blip r:embed="rId4"/>
          <a:srcRect l="2555" r="2890" b="-295"/>
          <a:stretch/>
        </p:blipFill>
        <p:spPr>
          <a:xfrm>
            <a:off x="3122613" y="3495304"/>
            <a:ext cx="5638800" cy="3362696"/>
          </a:xfrm>
          <a:prstGeom prst="rect">
            <a:avLst/>
          </a:prstGeom>
        </p:spPr>
      </p:pic>
    </p:spTree>
    <p:extLst>
      <p:ext uri="{BB962C8B-B14F-4D97-AF65-F5344CB8AC3E}">
        <p14:creationId xmlns:p14="http://schemas.microsoft.com/office/powerpoint/2010/main" val="2949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3225"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3" name="Picture 2"/>
          <p:cNvPicPr>
            <a:picLocks noChangeAspect="1"/>
          </p:cNvPicPr>
          <p:nvPr/>
        </p:nvPicPr>
        <p:blipFill>
          <a:blip r:embed="rId2"/>
          <a:stretch>
            <a:fillRect/>
          </a:stretch>
        </p:blipFill>
        <p:spPr>
          <a:xfrm>
            <a:off x="0" y="0"/>
            <a:ext cx="12190410" cy="6857106"/>
          </a:xfrm>
          <a:prstGeom prst="rect">
            <a:avLst/>
          </a:prstGeom>
        </p:spPr>
      </p:pic>
    </p:spTree>
    <p:extLst>
      <p:ext uri="{BB962C8B-B14F-4D97-AF65-F5344CB8AC3E}">
        <p14:creationId xmlns:p14="http://schemas.microsoft.com/office/powerpoint/2010/main" val="33693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2" t="2083" r="2354" b="-2084"/>
          <a:stretch/>
        </p:blipFill>
        <p:spPr>
          <a:xfrm>
            <a:off x="303212" y="304800"/>
            <a:ext cx="6172200" cy="3657600"/>
          </a:xfrm>
          <a:prstGeom prst="rect">
            <a:avLst/>
          </a:prstGeom>
        </p:spPr>
      </p:pic>
      <p:pic>
        <p:nvPicPr>
          <p:cNvPr id="3" name="Picture 2"/>
          <p:cNvPicPr>
            <a:picLocks noChangeAspect="1"/>
          </p:cNvPicPr>
          <p:nvPr/>
        </p:nvPicPr>
        <p:blipFill rotWithShape="1">
          <a:blip r:embed="rId3"/>
          <a:srcRect l="3750" t="928" r="2500" b="-4496"/>
          <a:stretch/>
        </p:blipFill>
        <p:spPr>
          <a:xfrm>
            <a:off x="6018212" y="3276600"/>
            <a:ext cx="5715000" cy="3549570"/>
          </a:xfrm>
          <a:prstGeom prst="rect">
            <a:avLst/>
          </a:prstGeom>
        </p:spPr>
      </p:pic>
      <p:sp>
        <p:nvSpPr>
          <p:cNvPr id="4" name="TextBox 3"/>
          <p:cNvSpPr txBox="1"/>
          <p:nvPr/>
        </p:nvSpPr>
        <p:spPr>
          <a:xfrm>
            <a:off x="6932612" y="1066800"/>
            <a:ext cx="4648200" cy="1200329"/>
          </a:xfrm>
          <a:prstGeom prst="rect">
            <a:avLst/>
          </a:prstGeom>
          <a:noFill/>
        </p:spPr>
        <p:txBody>
          <a:bodyPr wrap="square" rtlCol="0">
            <a:spAutoFit/>
          </a:bodyPr>
          <a:lstStyle/>
          <a:p>
            <a:pPr>
              <a:lnSpc>
                <a:spcPct val="90000"/>
              </a:lnSpc>
            </a:pPr>
            <a:r>
              <a:rPr lang="en-US" sz="2000" dirty="0">
                <a:solidFill>
                  <a:schemeClr val="bg1"/>
                </a:solidFill>
              </a:rPr>
              <a:t>Opportunity to take Algebra 1 by 8</a:t>
            </a:r>
            <a:r>
              <a:rPr lang="en-US" sz="2000" baseline="30000" dirty="0">
                <a:solidFill>
                  <a:schemeClr val="bg1"/>
                </a:solidFill>
              </a:rPr>
              <a:t>th</a:t>
            </a:r>
            <a:r>
              <a:rPr lang="en-US" sz="2000" dirty="0">
                <a:solidFill>
                  <a:schemeClr val="bg1"/>
                </a:solidFill>
              </a:rPr>
              <a:t> grade creates greater opportunities to take challenging classes, including AP classes in high school.</a:t>
            </a:r>
          </a:p>
        </p:txBody>
      </p:sp>
    </p:spTree>
    <p:extLst>
      <p:ext uri="{BB962C8B-B14F-4D97-AF65-F5344CB8AC3E}">
        <p14:creationId xmlns:p14="http://schemas.microsoft.com/office/powerpoint/2010/main" val="31610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Superintendent’s Statement on Rockville HS</a:t>
            </a:r>
          </a:p>
        </p:txBody>
      </p:sp>
      <p:sp>
        <p:nvSpPr>
          <p:cNvPr id="5" name="Content Placeholder 4"/>
          <p:cNvSpPr>
            <a:spLocks noGrp="1"/>
          </p:cNvSpPr>
          <p:nvPr>
            <p:ph idx="1"/>
          </p:nvPr>
        </p:nvSpPr>
        <p:spPr/>
        <p:txBody>
          <a:bodyPr/>
          <a:lstStyle/>
          <a:p>
            <a:pPr marL="0" indent="0">
              <a:buNone/>
            </a:pPr>
            <a:r>
              <a:rPr lang="en-US" dirty="0"/>
              <a:t>“While I know this tragic incident has become part of a national political debate, I want to remind community members that the lives of real students have been forever affected. While many have chosen to engage civilly in the conversation, far too many have crossed the line with racist, xenophobic calls and emails. MCPS is working with law enforcement to identify those who are making threats toward our students and schools. This behavior will not be tolerated in our community.”</a:t>
            </a:r>
          </a:p>
        </p:txBody>
      </p:sp>
    </p:spTree>
    <p:extLst>
      <p:ext uri="{BB962C8B-B14F-4D97-AF65-F5344CB8AC3E}">
        <p14:creationId xmlns:p14="http://schemas.microsoft.com/office/powerpoint/2010/main" val="74164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4" y="1905000"/>
            <a:ext cx="9982198" cy="4648200"/>
          </a:xfrm>
        </p:spPr>
        <p:txBody>
          <a:bodyPr>
            <a:normAutofit/>
          </a:bodyPr>
          <a:lstStyle/>
          <a:p>
            <a:r>
              <a:rPr lang="en-US" dirty="0"/>
              <a:t>Sean Spicer: </a:t>
            </a:r>
          </a:p>
          <a:p>
            <a:pPr marL="0" indent="0">
              <a:buNone/>
            </a:pPr>
            <a:r>
              <a:rPr lang="en-US" dirty="0"/>
              <a:t>“I think the city should look at its policies, and I think that this is something authorities are going to have to look at…Part of the reason the president has made illegal immigration and a crackdown such a big deal is because of tragedies like this.”</a:t>
            </a:r>
          </a:p>
          <a:p>
            <a:r>
              <a:rPr lang="en-US" dirty="0"/>
              <a:t>Governor Larry Hogan:</a:t>
            </a:r>
          </a:p>
          <a:p>
            <a:pPr marL="0" indent="0">
              <a:buNone/>
            </a:pPr>
            <a:r>
              <a:rPr lang="en-US" dirty="0"/>
              <a:t>"Why is an 18-year-old man in a class with 13- or 14-year-old girls? Why was his status not known to those folks?...My biggest concern is the Montgomery County School System and their lack of cooperation.“</a:t>
            </a:r>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t>Fake News</a:t>
            </a:r>
          </a:p>
        </p:txBody>
      </p:sp>
    </p:spTree>
    <p:extLst>
      <p:ext uri="{BB962C8B-B14F-4D97-AF65-F5344CB8AC3E}">
        <p14:creationId xmlns:p14="http://schemas.microsoft.com/office/powerpoint/2010/main" val="227034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57614" y="2590800"/>
            <a:ext cx="3353091" cy="3212870"/>
          </a:xfrm>
          <a:prstGeom prst="rect">
            <a:avLst/>
          </a:prstGeom>
        </p:spPr>
      </p:pic>
      <p:pic>
        <p:nvPicPr>
          <p:cNvPr id="2" name="Picture 1"/>
          <p:cNvPicPr>
            <a:picLocks noChangeAspect="1"/>
          </p:cNvPicPr>
          <p:nvPr/>
        </p:nvPicPr>
        <p:blipFill rotWithShape="1">
          <a:blip r:embed="rId3"/>
          <a:srcRect l="970" t="16314" r="4843" b="8929"/>
          <a:stretch/>
        </p:blipFill>
        <p:spPr>
          <a:xfrm>
            <a:off x="141893" y="1700065"/>
            <a:ext cx="3657600" cy="5157935"/>
          </a:xfrm>
          <a:prstGeom prst="rect">
            <a:avLst/>
          </a:prstGeom>
        </p:spPr>
      </p:pic>
      <p:pic>
        <p:nvPicPr>
          <p:cNvPr id="3" name="Picture 2"/>
          <p:cNvPicPr>
            <a:picLocks noChangeAspect="1"/>
          </p:cNvPicPr>
          <p:nvPr/>
        </p:nvPicPr>
        <p:blipFill rotWithShape="1">
          <a:blip r:embed="rId4"/>
          <a:srcRect l="487" t="8297" r="4731" b="8587"/>
          <a:stretch/>
        </p:blipFill>
        <p:spPr>
          <a:xfrm>
            <a:off x="8609012" y="1524000"/>
            <a:ext cx="3352800" cy="5223741"/>
          </a:xfrm>
          <a:prstGeom prst="rect">
            <a:avLst/>
          </a:prstGeom>
        </p:spPr>
      </p:pic>
      <p:pic>
        <p:nvPicPr>
          <p:cNvPr id="4" name="Picture 3"/>
          <p:cNvPicPr>
            <a:picLocks noChangeAspect="1"/>
          </p:cNvPicPr>
          <p:nvPr/>
        </p:nvPicPr>
        <p:blipFill>
          <a:blip r:embed="rId5"/>
          <a:stretch>
            <a:fillRect/>
          </a:stretch>
        </p:blipFill>
        <p:spPr>
          <a:xfrm>
            <a:off x="1718098" y="152400"/>
            <a:ext cx="3279932" cy="4340728"/>
          </a:xfrm>
          <a:prstGeom prst="rect">
            <a:avLst/>
          </a:prstGeom>
        </p:spPr>
      </p:pic>
      <p:sp>
        <p:nvSpPr>
          <p:cNvPr id="8" name="Rectangle 7"/>
          <p:cNvSpPr/>
          <p:nvPr/>
        </p:nvSpPr>
        <p:spPr>
          <a:xfrm>
            <a:off x="5157614" y="304800"/>
            <a:ext cx="6092825" cy="1200329"/>
          </a:xfrm>
          <a:prstGeom prst="rect">
            <a:avLst/>
          </a:prstGeom>
        </p:spPr>
        <p:txBody>
          <a:bodyPr>
            <a:spAutoFit/>
          </a:bodyPr>
          <a:lstStyle/>
          <a:p>
            <a:r>
              <a:rPr lang="en-US" b="1" dirty="0">
                <a:solidFill>
                  <a:schemeClr val="bg1"/>
                </a:solidFill>
              </a:rPr>
              <a:t>“Dr. Smith told parents if they didn’t want illegal immigrants coming into their schools and possibly raping 9th graders then they were racists and he would call the police on them.” – Tucker Carlson</a:t>
            </a:r>
          </a:p>
        </p:txBody>
      </p:sp>
    </p:spTree>
    <p:extLst>
      <p:ext uri="{BB962C8B-B14F-4D97-AF65-F5344CB8AC3E}">
        <p14:creationId xmlns:p14="http://schemas.microsoft.com/office/powerpoint/2010/main" val="9380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p:nvPr/>
        </p:nvSpPr>
        <p:spPr>
          <a:xfrm>
            <a:off x="2261466" y="2043215"/>
            <a:ext cx="3528000" cy="3786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Percent of Adults Age 25 and Older</a:t>
            </a:r>
          </a:p>
        </p:txBody>
      </p:sp>
      <p:sp>
        <p:nvSpPr>
          <p:cNvPr id="305" name="Shape 305"/>
          <p:cNvSpPr txBox="1"/>
          <p:nvPr/>
        </p:nvSpPr>
        <p:spPr>
          <a:xfrm>
            <a:off x="2339672" y="6512244"/>
            <a:ext cx="5812200" cy="284700"/>
          </a:xfrm>
          <a:prstGeom prst="rect">
            <a:avLst/>
          </a:prstGeom>
          <a:noFill/>
          <a:ln>
            <a:noFill/>
          </a:ln>
        </p:spPr>
        <p:txBody>
          <a:bodyPr lIns="92075" tIns="46025" rIns="92075" bIns="46025" anchor="t" anchorCtr="0">
            <a:noAutofit/>
          </a:bodyPr>
          <a:lstStyle/>
          <a:p>
            <a:pPr>
              <a:buSzPct val="25000"/>
            </a:pPr>
            <a:r>
              <a:rPr lang="en-US" sz="1200" b="1">
                <a:solidFill>
                  <a:schemeClr val="dk1"/>
                </a:solidFill>
                <a:latin typeface="Arial Narrow"/>
                <a:ea typeface="Arial Narrow"/>
                <a:cs typeface="Arial Narrow"/>
                <a:sym typeface="Arial Narrow"/>
              </a:rPr>
              <a:t>Source:</a:t>
            </a:r>
            <a:r>
              <a:rPr lang="en-US" sz="1200">
                <a:solidFill>
                  <a:schemeClr val="dk1"/>
                </a:solidFill>
                <a:latin typeface="Arial Narrow"/>
                <a:ea typeface="Arial Narrow"/>
                <a:cs typeface="Arial Narrow"/>
                <a:sym typeface="Arial Narrow"/>
              </a:rPr>
              <a:t> U.S. Census, 2015 American Community Survey 1-year estimate.</a:t>
            </a:r>
          </a:p>
        </p:txBody>
      </p:sp>
      <p:sp>
        <p:nvSpPr>
          <p:cNvPr id="306" name="Shape 306"/>
          <p:cNvSpPr txBox="1"/>
          <p:nvPr/>
        </p:nvSpPr>
        <p:spPr>
          <a:xfrm>
            <a:off x="10056811" y="0"/>
            <a:ext cx="609600" cy="3288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a:solidFill>
                  <a:srgbClr val="898989"/>
                </a:solidFill>
                <a:latin typeface="PT Sans"/>
                <a:ea typeface="PT Sans"/>
                <a:cs typeface="PT Sans"/>
                <a:sym typeface="PT Sans"/>
              </a:rPr>
              <a:pPr algn="r">
                <a:buSzPct val="25000"/>
              </a:pPr>
              <a:t>54</a:t>
            </a:fld>
            <a:endParaRPr lang="en-US" sz="1000">
              <a:solidFill>
                <a:srgbClr val="898989"/>
              </a:solidFill>
              <a:latin typeface="PT Sans"/>
              <a:ea typeface="PT Sans"/>
              <a:cs typeface="PT Sans"/>
              <a:sym typeface="PT Sans"/>
            </a:endParaRPr>
          </a:p>
        </p:txBody>
      </p:sp>
      <p:sp>
        <p:nvSpPr>
          <p:cNvPr id="307" name="Shape 307"/>
          <p:cNvSpPr txBox="1"/>
          <p:nvPr/>
        </p:nvSpPr>
        <p:spPr>
          <a:xfrm>
            <a:off x="1216023" y="342790"/>
            <a:ext cx="9144000" cy="1015500"/>
          </a:xfrm>
          <a:prstGeom prst="rect">
            <a:avLst/>
          </a:prstGeom>
          <a:noFill/>
          <a:ln>
            <a:noFill/>
          </a:ln>
        </p:spPr>
        <p:txBody>
          <a:bodyPr lIns="91425" tIns="45700" rIns="91425" bIns="45700" anchor="ctr" anchorCtr="0">
            <a:noAutofit/>
          </a:bodyPr>
          <a:lstStyle/>
          <a:p>
            <a:pPr algn="ctr">
              <a:buClr>
                <a:schemeClr val="dk1"/>
              </a:buClr>
              <a:buSzPct val="25000"/>
            </a:pPr>
            <a:r>
              <a:rPr lang="en-US" sz="3200" b="1" dirty="0">
                <a:solidFill>
                  <a:schemeClr val="bg1"/>
                </a:solidFill>
                <a:latin typeface="PT Sans"/>
                <a:ea typeface="PT Sans"/>
                <a:cs typeface="PT Sans"/>
                <a:sym typeface="PT Sans"/>
              </a:rPr>
              <a:t>Almost half of foreign-born residents </a:t>
            </a:r>
          </a:p>
          <a:p>
            <a:pPr algn="ctr">
              <a:buClr>
                <a:schemeClr val="dk1"/>
              </a:buClr>
              <a:buSzPct val="25000"/>
            </a:pPr>
            <a:r>
              <a:rPr lang="en-US" sz="3200" b="1" dirty="0">
                <a:solidFill>
                  <a:schemeClr val="bg1"/>
                </a:solidFill>
                <a:latin typeface="PT Sans"/>
                <a:ea typeface="PT Sans"/>
                <a:cs typeface="PT Sans"/>
                <a:sym typeface="PT Sans"/>
              </a:rPr>
              <a:t>have a bachelor’s degree or higher</a:t>
            </a:r>
          </a:p>
        </p:txBody>
      </p:sp>
      <p:sp>
        <p:nvSpPr>
          <p:cNvPr id="308" name="Shape 308"/>
          <p:cNvSpPr txBox="1"/>
          <p:nvPr/>
        </p:nvSpPr>
        <p:spPr>
          <a:xfrm>
            <a:off x="2261455" y="1487971"/>
            <a:ext cx="7285500" cy="473400"/>
          </a:xfrm>
          <a:prstGeom prst="rect">
            <a:avLst/>
          </a:prstGeom>
          <a:noFill/>
          <a:ln>
            <a:noFill/>
          </a:ln>
        </p:spPr>
        <p:txBody>
          <a:bodyPr lIns="91425" tIns="45700" rIns="91425" bIns="45700" anchor="t" anchorCtr="0">
            <a:noAutofit/>
          </a:bodyPr>
          <a:lstStyle/>
          <a:p>
            <a:pPr>
              <a:buSzPct val="25000"/>
            </a:pPr>
            <a:r>
              <a:rPr lang="en-US" sz="2000" b="1">
                <a:solidFill>
                  <a:schemeClr val="dk1"/>
                </a:solidFill>
                <a:latin typeface="Calibri"/>
                <a:ea typeface="Calibri"/>
                <a:cs typeface="Calibri"/>
                <a:sym typeface="Calibri"/>
              </a:rPr>
              <a:t>EDUCATIONAL ATTAINMENT OF NATIVE AND FOREIGN BORN</a:t>
            </a:r>
            <a:r>
              <a:rPr lang="en-US" sz="2400" b="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(2015)</a:t>
            </a:r>
          </a:p>
        </p:txBody>
      </p:sp>
      <p:pic>
        <p:nvPicPr>
          <p:cNvPr id="309" name="Shape 309"/>
          <p:cNvPicPr preferRelativeResize="0"/>
          <p:nvPr/>
        </p:nvPicPr>
        <p:blipFill rotWithShape="1">
          <a:blip r:embed="rId3">
            <a:alphaModFix/>
          </a:blip>
          <a:srcRect/>
          <a:stretch/>
        </p:blipFill>
        <p:spPr>
          <a:xfrm>
            <a:off x="2284411" y="2435805"/>
            <a:ext cx="7059900" cy="398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7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12" y="1600200"/>
            <a:ext cx="10972800" cy="5105400"/>
          </a:xfrm>
        </p:spPr>
        <p:txBody>
          <a:bodyPr>
            <a:normAutofit fontScale="55000" lnSpcReduction="20000"/>
          </a:bodyPr>
          <a:lstStyle/>
          <a:p>
            <a:r>
              <a:rPr lang="en-US" sz="2900" dirty="0"/>
              <a:t>All 25 high schools earned spot in </a:t>
            </a:r>
            <a:r>
              <a:rPr lang="en-US" sz="2900" dirty="0" err="1"/>
              <a:t>WaPo</a:t>
            </a:r>
            <a:r>
              <a:rPr lang="en-US" sz="2900" dirty="0"/>
              <a:t> Challenge Index of “America’s Most Challenging Schools”</a:t>
            </a:r>
          </a:p>
          <a:p>
            <a:r>
              <a:rPr lang="en-US" sz="2900" dirty="0"/>
              <a:t>US News’ Best High Schools, 5 Gold and 4 Silver Medal winners, top 5 high schools in MD. Paint Branch, 22</a:t>
            </a:r>
            <a:r>
              <a:rPr lang="en-US" sz="2900" baseline="30000" dirty="0"/>
              <a:t>nd</a:t>
            </a:r>
            <a:r>
              <a:rPr lang="en-US" sz="2900" dirty="0"/>
              <a:t>; Wheaton High School, 27</a:t>
            </a:r>
            <a:r>
              <a:rPr lang="en-US" sz="2900" baseline="30000" dirty="0"/>
              <a:t>th</a:t>
            </a:r>
            <a:r>
              <a:rPr lang="en-US" sz="2900" dirty="0"/>
              <a:t> in MD, top 5% of schools in the country</a:t>
            </a:r>
          </a:p>
          <a:p>
            <a:r>
              <a:rPr lang="en-US" sz="2900" dirty="0"/>
              <a:t>Maryland is in top five states for education</a:t>
            </a:r>
          </a:p>
          <a:p>
            <a:r>
              <a:rPr lang="en-US" sz="2900" dirty="0"/>
              <a:t>The Class of 2016 earned a 1631 </a:t>
            </a:r>
            <a:r>
              <a:rPr lang="en-US" sz="2900" dirty="0" err="1"/>
              <a:t>avg</a:t>
            </a:r>
            <a:r>
              <a:rPr lang="en-US" sz="2900" dirty="0"/>
              <a:t> combined SAT score, surpassing both national and state averages. Nearly 65 % of grads took the SAT, and MCPS’ Hispanic and African American students outperformed their peers across the nation.</a:t>
            </a:r>
          </a:p>
          <a:p>
            <a:r>
              <a:rPr lang="en-US" sz="2900" dirty="0"/>
              <a:t>2016 Niche Best Schools: MCPS 308th, Fairfax 356</a:t>
            </a:r>
            <a:r>
              <a:rPr lang="en-US" sz="2900" baseline="30000" dirty="0"/>
              <a:t>th</a:t>
            </a:r>
          </a:p>
          <a:p>
            <a:r>
              <a:rPr lang="en-US" sz="4500" baseline="30000" dirty="0"/>
              <a:t>MCPS has one of the highest graduation rates among nation’s largest school districts, according to Ed Week report</a:t>
            </a:r>
          </a:p>
          <a:p>
            <a:r>
              <a:rPr lang="en-US" sz="4500" baseline="30000" dirty="0"/>
              <a:t>The Schott Foundation reports that MCPS has the highest graduation rate in the nation for African American males among the nation’s largest districts</a:t>
            </a:r>
          </a:p>
          <a:p>
            <a:r>
              <a:rPr lang="en-US" sz="4500" baseline="30000" dirty="0"/>
              <a:t>MCPS students took 33,000 AP exams in 2015. Students earned a college-ready score (3 or higher) on 74.2% of those exams</a:t>
            </a:r>
          </a:p>
          <a:p>
            <a:r>
              <a:rPr lang="en-US" sz="4500" baseline="30000" dirty="0"/>
              <a:t>In 2015, the percentage of MCPS African American and Hispanic graduates earning a 3 or higher on</a:t>
            </a:r>
            <a:r>
              <a:rPr lang="en-US" sz="4500" dirty="0"/>
              <a:t> </a:t>
            </a:r>
            <a:r>
              <a:rPr lang="en-US" sz="4500" baseline="30000" dirty="0"/>
              <a:t>at least one AP exam surpassed the state and national</a:t>
            </a:r>
            <a:r>
              <a:rPr lang="en-US" sz="4500" dirty="0"/>
              <a:t> </a:t>
            </a:r>
            <a:r>
              <a:rPr lang="en-US" sz="4500" baseline="30000" dirty="0"/>
              <a:t>average</a:t>
            </a:r>
          </a:p>
          <a:p>
            <a:endParaRPr lang="en-US" dirty="0"/>
          </a:p>
        </p:txBody>
      </p:sp>
      <p:sp>
        <p:nvSpPr>
          <p:cNvPr id="3" name="Title 2"/>
          <p:cNvSpPr>
            <a:spLocks noGrp="1"/>
          </p:cNvSpPr>
          <p:nvPr>
            <p:ph type="title"/>
          </p:nvPr>
        </p:nvSpPr>
        <p:spPr>
          <a:xfrm>
            <a:off x="608012" y="274638"/>
            <a:ext cx="10058400" cy="1020762"/>
          </a:xfrm>
        </p:spPr>
        <p:txBody>
          <a:bodyPr>
            <a:normAutofit/>
          </a:bodyPr>
          <a:lstStyle/>
          <a:p>
            <a:r>
              <a:rPr lang="en-US" sz="4000" dirty="0"/>
              <a:t>MCPS</a:t>
            </a:r>
          </a:p>
        </p:txBody>
      </p:sp>
    </p:spTree>
    <p:extLst>
      <p:ext uri="{BB962C8B-B14F-4D97-AF65-F5344CB8AC3E}">
        <p14:creationId xmlns:p14="http://schemas.microsoft.com/office/powerpoint/2010/main" val="16171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0412" y="152400"/>
            <a:ext cx="10896600" cy="1371600"/>
          </a:xfrm>
        </p:spPr>
        <p:txBody>
          <a:bodyPr>
            <a:normAutofit/>
          </a:bodyPr>
          <a:lstStyle/>
          <a:p>
            <a:r>
              <a:rPr lang="en-US" sz="3600" dirty="0"/>
              <a:t>Maintenance of Effort (MOE):</a:t>
            </a:r>
            <a:br>
              <a:rPr lang="en-US" sz="1600" dirty="0"/>
            </a:br>
            <a:endParaRPr lang="en-US" sz="1800" dirty="0"/>
          </a:p>
        </p:txBody>
      </p:sp>
      <p:pic>
        <p:nvPicPr>
          <p:cNvPr id="6" name="Content Placeholder 5"/>
          <p:cNvPicPr>
            <a:picLocks noGrp="1" noChangeAspect="1"/>
          </p:cNvPicPr>
          <p:nvPr>
            <p:ph idx="1"/>
          </p:nvPr>
        </p:nvPicPr>
        <p:blipFill>
          <a:blip r:embed="rId2"/>
          <a:stretch>
            <a:fillRect/>
          </a:stretch>
        </p:blipFill>
        <p:spPr>
          <a:xfrm>
            <a:off x="2513012" y="1752600"/>
            <a:ext cx="7116242" cy="3877381"/>
          </a:xfrm>
          <a:prstGeom prst="rect">
            <a:avLst/>
          </a:prstGeom>
        </p:spPr>
      </p:pic>
      <p:sp>
        <p:nvSpPr>
          <p:cNvPr id="7" name="Rectangle 6"/>
          <p:cNvSpPr/>
          <p:nvPr/>
        </p:nvSpPr>
        <p:spPr>
          <a:xfrm>
            <a:off x="303212" y="5667051"/>
            <a:ext cx="11658600" cy="1200329"/>
          </a:xfrm>
          <a:prstGeom prst="rect">
            <a:avLst/>
          </a:prstGeom>
        </p:spPr>
        <p:txBody>
          <a:bodyPr wrap="square">
            <a:spAutoFit/>
          </a:bodyPr>
          <a:lstStyle/>
          <a:p>
            <a:r>
              <a:rPr lang="en-US" dirty="0">
                <a:solidFill>
                  <a:schemeClr val="bg1"/>
                </a:solidFill>
              </a:rPr>
              <a:t>From 2009 to 2011, </a:t>
            </a:r>
            <a:r>
              <a:rPr lang="en-US" dirty="0" err="1">
                <a:solidFill>
                  <a:schemeClr val="bg1"/>
                </a:solidFill>
              </a:rPr>
              <a:t>MoCo</a:t>
            </a:r>
            <a:r>
              <a:rPr lang="en-US" dirty="0">
                <a:solidFill>
                  <a:schemeClr val="bg1"/>
                </a:solidFill>
              </a:rPr>
              <a:t> cut its local funding for MCPS by $144 million. From 2010-2016, </a:t>
            </a:r>
            <a:r>
              <a:rPr lang="en-US" dirty="0" err="1">
                <a:solidFill>
                  <a:schemeClr val="bg1"/>
                </a:solidFill>
              </a:rPr>
              <a:t>MoCo</a:t>
            </a:r>
            <a:r>
              <a:rPr lang="en-US" dirty="0">
                <a:solidFill>
                  <a:schemeClr val="bg1"/>
                </a:solidFill>
              </a:rPr>
              <a:t> funded at or below MOE – same dollars, less services. Did not allow for inflation or increases in compensation or costs of business. MCPS increased class size twice, cut professional development, reduced resource staff, etc.</a:t>
            </a:r>
          </a:p>
        </p:txBody>
      </p:sp>
    </p:spTree>
    <p:extLst>
      <p:ext uri="{BB962C8B-B14F-4D97-AF65-F5344CB8AC3E}">
        <p14:creationId xmlns:p14="http://schemas.microsoft.com/office/powerpoint/2010/main" val="2758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t="3153"/>
          <a:stretch/>
        </p:blipFill>
        <p:spPr>
          <a:xfrm>
            <a:off x="1293812" y="274638"/>
            <a:ext cx="9753600" cy="6014486"/>
          </a:xfrm>
          <a:prstGeom prst="rect">
            <a:avLst/>
          </a:prstGeom>
        </p:spPr>
      </p:pic>
    </p:spTree>
    <p:extLst>
      <p:ext uri="{BB962C8B-B14F-4D97-AF65-F5344CB8AC3E}">
        <p14:creationId xmlns:p14="http://schemas.microsoft.com/office/powerpoint/2010/main" val="27146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9012" y="1905000"/>
            <a:ext cx="9829800" cy="4495800"/>
          </a:xfrm>
        </p:spPr>
        <p:txBody>
          <a:bodyPr>
            <a:normAutofit fontScale="85000" lnSpcReduction="10000"/>
          </a:bodyPr>
          <a:lstStyle/>
          <a:p>
            <a:r>
              <a:rPr lang="en-US" dirty="0"/>
              <a:t>Build pipelines from elementary schools to improve engagement, challenge and opportunities in arts, sciences, and mathematics programs</a:t>
            </a:r>
          </a:p>
          <a:p>
            <a:r>
              <a:rPr lang="en-US" dirty="0"/>
              <a:t>Implement systems that result in comprehensive and systemic college/career planning efforts starting in middle school</a:t>
            </a:r>
          </a:p>
          <a:p>
            <a:r>
              <a:rPr lang="en-US" dirty="0"/>
              <a:t>Diploma program for students who need alternative path to graduation</a:t>
            </a:r>
          </a:p>
          <a:p>
            <a:r>
              <a:rPr lang="en-US" dirty="0"/>
              <a:t>Enhance achievement focused co-curricular programs to all middle schools</a:t>
            </a:r>
          </a:p>
          <a:p>
            <a:r>
              <a:rPr lang="en-US" dirty="0"/>
              <a:t>Expand home-school special education model to remaining elementary schools</a:t>
            </a:r>
          </a:p>
          <a:p>
            <a:r>
              <a:rPr lang="en-US" dirty="0"/>
              <a:t>Professional development for math instruction, materials and focused support</a:t>
            </a:r>
          </a:p>
          <a:p>
            <a:r>
              <a:rPr lang="en-US" dirty="0"/>
              <a:t>Eliminate extra-curricular fees. Free first-time ACT, SAT and career certification</a:t>
            </a:r>
          </a:p>
          <a:p>
            <a:endParaRPr lang="en-US" dirty="0"/>
          </a:p>
          <a:p>
            <a:endParaRPr lang="en-US" dirty="0"/>
          </a:p>
        </p:txBody>
      </p:sp>
      <p:sp>
        <p:nvSpPr>
          <p:cNvPr id="3" name="Title 2"/>
          <p:cNvSpPr>
            <a:spLocks noGrp="1"/>
          </p:cNvSpPr>
          <p:nvPr>
            <p:ph type="title"/>
          </p:nvPr>
        </p:nvSpPr>
        <p:spPr/>
        <p:txBody>
          <a:bodyPr>
            <a:normAutofit/>
          </a:bodyPr>
          <a:lstStyle/>
          <a:p>
            <a:r>
              <a:rPr lang="en-US" sz="2800" dirty="0"/>
              <a:t>2018 Budget Initiatives to Close Opportunity Gap</a:t>
            </a:r>
          </a:p>
        </p:txBody>
      </p:sp>
    </p:spTree>
    <p:extLst>
      <p:ext uri="{BB962C8B-B14F-4D97-AF65-F5344CB8AC3E}">
        <p14:creationId xmlns:p14="http://schemas.microsoft.com/office/powerpoint/2010/main" val="32912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6612" y="1905000"/>
            <a:ext cx="10591800" cy="4572000"/>
          </a:xfrm>
        </p:spPr>
        <p:txBody>
          <a:bodyPr>
            <a:normAutofit/>
          </a:bodyPr>
          <a:lstStyle/>
          <a:p>
            <a:r>
              <a:rPr lang="en-US" sz="1800" dirty="0"/>
              <a:t>Add six Equal Opportunity Schools to increase access to advanced placement courses</a:t>
            </a:r>
          </a:p>
          <a:p>
            <a:r>
              <a:rPr lang="en-US" sz="1800" dirty="0"/>
              <a:t>Focused training for teachers on effective practices, content knowledge, cultural competency and implicit bias</a:t>
            </a:r>
          </a:p>
          <a:p>
            <a:r>
              <a:rPr lang="en-US" sz="1800" dirty="0"/>
              <a:t>Build pathways for support service employees to become teachers, committed and diverse educators. Diversify teacher workforce</a:t>
            </a:r>
          </a:p>
          <a:p>
            <a:r>
              <a:rPr lang="en-US" sz="1800" dirty="0"/>
              <a:t>East County Arts Initiative</a:t>
            </a:r>
          </a:p>
          <a:p>
            <a:r>
              <a:rPr lang="en-US" sz="1800" dirty="0"/>
              <a:t>Expand partnership with Montgomery College and the Universities at Shady Grove to increase number of schools in the Achieving Collegiate Excellence and Success (ACES) program</a:t>
            </a:r>
          </a:p>
          <a:p>
            <a:r>
              <a:rPr lang="en-US" sz="1800" dirty="0"/>
              <a:t>Expand STEM courses and access to STEM extracurricular activities (robotics, coding, etc.)</a:t>
            </a:r>
          </a:p>
          <a:p>
            <a:r>
              <a:rPr lang="en-US" sz="1800" dirty="0"/>
              <a:t>Create efficiencies and ensure effective operations through updating and enhancing business systems</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sz="2800" dirty="0"/>
              <a:t>2018 Budget Initiatives to Close Opportunity Gap</a:t>
            </a:r>
          </a:p>
        </p:txBody>
      </p:sp>
    </p:spTree>
    <p:extLst>
      <p:ext uri="{BB962C8B-B14F-4D97-AF65-F5344CB8AC3E}">
        <p14:creationId xmlns:p14="http://schemas.microsoft.com/office/powerpoint/2010/main" val="233151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9012" y="762000"/>
            <a:ext cx="9846732" cy="5538787"/>
          </a:xfrm>
          <a:prstGeom prst="rect">
            <a:avLst/>
          </a:prstGeom>
        </p:spPr>
      </p:pic>
    </p:spTree>
    <p:extLst>
      <p:ext uri="{BB962C8B-B14F-4D97-AF65-F5344CB8AC3E}">
        <p14:creationId xmlns:p14="http://schemas.microsoft.com/office/powerpoint/2010/main" val="175376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200" dirty="0"/>
              <a:t>What is your vision?</a:t>
            </a:r>
          </a:p>
          <a:p>
            <a:r>
              <a:rPr lang="en-US" sz="3200" dirty="0"/>
              <a:t>What are the biggest challenges?</a:t>
            </a:r>
          </a:p>
          <a:p>
            <a:r>
              <a:rPr lang="en-US" sz="3200" dirty="0"/>
              <a:t>What are the opportunities?</a:t>
            </a:r>
          </a:p>
          <a:p>
            <a:r>
              <a:rPr lang="en-US" sz="3200" dirty="0"/>
              <a:t>How do we get there from here? What will it take? </a:t>
            </a:r>
          </a:p>
          <a:p>
            <a:r>
              <a:rPr lang="en-US" sz="3200" dirty="0"/>
              <a:t>What would be needed regarding policy changes or budget priorities?</a:t>
            </a:r>
          </a:p>
          <a:p>
            <a:r>
              <a:rPr lang="en-US" sz="3200" dirty="0"/>
              <a:t>What is the level of community willingness?</a:t>
            </a:r>
          </a:p>
          <a:p>
            <a:endParaRPr lang="en-US" dirty="0"/>
          </a:p>
          <a:p>
            <a:endParaRPr lang="en-US" dirty="0"/>
          </a:p>
        </p:txBody>
      </p:sp>
      <p:sp>
        <p:nvSpPr>
          <p:cNvPr id="3" name="Title 2"/>
          <p:cNvSpPr>
            <a:spLocks noGrp="1"/>
          </p:cNvSpPr>
          <p:nvPr>
            <p:ph type="title"/>
          </p:nvPr>
        </p:nvSpPr>
        <p:spPr>
          <a:xfrm>
            <a:off x="1141412" y="274638"/>
            <a:ext cx="9906000" cy="1020762"/>
          </a:xfrm>
        </p:spPr>
        <p:txBody>
          <a:bodyPr>
            <a:noAutofit/>
          </a:bodyPr>
          <a:lstStyle/>
          <a:p>
            <a:r>
              <a:rPr lang="en-US" sz="3600" dirty="0"/>
              <a:t>Vision for the Future of Montgomery County</a:t>
            </a:r>
          </a:p>
        </p:txBody>
      </p:sp>
    </p:spTree>
    <p:extLst>
      <p:ext uri="{BB962C8B-B14F-4D97-AF65-F5344CB8AC3E}">
        <p14:creationId xmlns:p14="http://schemas.microsoft.com/office/powerpoint/2010/main" val="38636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22354" y="502666"/>
            <a:ext cx="5944115" cy="5852667"/>
          </a:xfrm>
          <a:prstGeom prst="rect">
            <a:avLst/>
          </a:prstGeom>
        </p:spPr>
      </p:pic>
    </p:spTree>
    <p:extLst>
      <p:ext uri="{BB962C8B-B14F-4D97-AF65-F5344CB8AC3E}">
        <p14:creationId xmlns:p14="http://schemas.microsoft.com/office/powerpoint/2010/main" val="393429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ormAutofit/>
          </a:bodyPr>
          <a:lstStyle/>
          <a:p>
            <a:r>
              <a:rPr lang="en-US" dirty="0"/>
              <a:t>	</a:t>
            </a:r>
          </a:p>
          <a:p>
            <a:r>
              <a:rPr lang="en-US" dirty="0"/>
              <a:t>	- Facing History and Ourselves www.facinghistory.org</a:t>
            </a:r>
          </a:p>
        </p:txBody>
      </p:sp>
      <p:sp>
        <p:nvSpPr>
          <p:cNvPr id="9" name="Title 8"/>
          <p:cNvSpPr>
            <a:spLocks noGrp="1"/>
          </p:cNvSpPr>
          <p:nvPr>
            <p:ph type="ctrTitle"/>
          </p:nvPr>
        </p:nvSpPr>
        <p:spPr>
          <a:xfrm>
            <a:off x="1979612" y="1371600"/>
            <a:ext cx="9524999" cy="3200400"/>
          </a:xfrm>
        </p:spPr>
        <p:txBody>
          <a:bodyPr/>
          <a:lstStyle/>
          <a:p>
            <a:r>
              <a:rPr lang="en-US" dirty="0"/>
              <a:t>“People make choices. Choices make history.”</a:t>
            </a:r>
            <a:br>
              <a:rPr lang="en-US" dirty="0"/>
            </a:br>
            <a:br>
              <a:rPr lang="en-US" dirty="0"/>
            </a:br>
            <a:endParaRPr lang="en-US" dirty="0"/>
          </a:p>
        </p:txBody>
      </p:sp>
    </p:spTree>
    <p:extLst>
      <p:ext uri="{BB962C8B-B14F-4D97-AF65-F5344CB8AC3E}">
        <p14:creationId xmlns:p14="http://schemas.microsoft.com/office/powerpoint/2010/main" val="21104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445" t="7407" r="2222" b="3704"/>
          <a:stretch/>
        </p:blipFill>
        <p:spPr>
          <a:xfrm>
            <a:off x="2665412" y="152400"/>
            <a:ext cx="6400800" cy="4572000"/>
          </a:xfrm>
          <a:prstGeom prst="rect">
            <a:avLst/>
          </a:prstGeom>
        </p:spPr>
      </p:pic>
      <p:sp>
        <p:nvSpPr>
          <p:cNvPr id="6" name="Subtitle 5"/>
          <p:cNvSpPr>
            <a:spLocks noGrp="1"/>
          </p:cNvSpPr>
          <p:nvPr>
            <p:ph type="subTitle" idx="1"/>
          </p:nvPr>
        </p:nvSpPr>
        <p:spPr/>
        <p:txBody>
          <a:bodyPr>
            <a:noAutofit/>
          </a:bodyPr>
          <a:lstStyle/>
          <a:p>
            <a:r>
              <a:rPr lang="en-US" sz="3600" dirty="0"/>
              <a:t>“May your choices reflect your hopes, not your fears.”</a:t>
            </a:r>
          </a:p>
          <a:p>
            <a:r>
              <a:rPr lang="en-US" sz="3600" dirty="0"/>
              <a:t>					</a:t>
            </a:r>
            <a:r>
              <a:rPr lang="en-US" sz="2800" dirty="0"/>
              <a:t>- Nelson Mandela </a:t>
            </a:r>
          </a:p>
        </p:txBody>
      </p:sp>
    </p:spTree>
    <p:extLst>
      <p:ext uri="{BB962C8B-B14F-4D97-AF65-F5344CB8AC3E}">
        <p14:creationId xmlns:p14="http://schemas.microsoft.com/office/powerpoint/2010/main" val="4561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2551" y="3244334"/>
            <a:ext cx="3523722" cy="369332"/>
          </a:xfrm>
          <a:prstGeom prst="rect">
            <a:avLst/>
          </a:prstGeom>
        </p:spPr>
        <p:txBody>
          <a:bodyPr wrap="none">
            <a:spAutoFit/>
          </a:bodyPr>
          <a:lstStyle/>
          <a:p>
            <a:r>
              <a:rPr lang="en-US" dirty="0"/>
              <a:t>https://vimeo.com/182020903</a:t>
            </a:r>
          </a:p>
        </p:txBody>
      </p:sp>
    </p:spTree>
    <p:extLst>
      <p:ext uri="{BB962C8B-B14F-4D97-AF65-F5344CB8AC3E}">
        <p14:creationId xmlns:p14="http://schemas.microsoft.com/office/powerpoint/2010/main" val="290830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en-US"/>
              <a:t>Questions &amp; Discussion</a:t>
            </a:r>
            <a:endParaRPr lang="en-US" dirty="0"/>
          </a:p>
        </p:txBody>
      </p:sp>
    </p:spTree>
    <p:extLst>
      <p:ext uri="{BB962C8B-B14F-4D97-AF65-F5344CB8AC3E}">
        <p14:creationId xmlns:p14="http://schemas.microsoft.com/office/powerpoint/2010/main" val="37528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0"/>
            <a:ext cx="11353800" cy="1905000"/>
          </a:xfrm>
        </p:spPr>
        <p:txBody>
          <a:bodyPr/>
          <a:lstStyle/>
          <a:p>
            <a:r>
              <a:rPr lang="en-US" sz="2800" dirty="0"/>
              <a:t>MCPS MISSION</a:t>
            </a:r>
            <a:br>
              <a:rPr lang="en-US" sz="2800" dirty="0"/>
            </a:br>
            <a:r>
              <a:rPr lang="en-US" sz="2400" dirty="0"/>
              <a:t>Every student will have the academic, creative problem solving, and social emotional skills to be successful in college and career.</a:t>
            </a:r>
            <a:br>
              <a:rPr lang="en-US" dirty="0"/>
            </a:br>
            <a:endParaRPr lang="en-US" dirty="0"/>
          </a:p>
        </p:txBody>
      </p:sp>
      <p:pic>
        <p:nvPicPr>
          <p:cNvPr id="5" name="Content Placeholder 4"/>
          <p:cNvPicPr>
            <a:picLocks noGrp="1" noChangeAspect="1"/>
          </p:cNvPicPr>
          <p:nvPr>
            <p:ph idx="1"/>
          </p:nvPr>
        </p:nvPicPr>
        <p:blipFill rotWithShape="1">
          <a:blip r:embed="rId2"/>
          <a:srcRect t="2296" r="2515" b="5882"/>
          <a:stretch/>
        </p:blipFill>
        <p:spPr>
          <a:xfrm>
            <a:off x="4722812" y="2286000"/>
            <a:ext cx="5715000" cy="3352800"/>
          </a:xfrm>
          <a:prstGeom prst="rect">
            <a:avLst/>
          </a:prstGeom>
        </p:spPr>
      </p:pic>
      <p:sp>
        <p:nvSpPr>
          <p:cNvPr id="4" name="Text Placeholder 3"/>
          <p:cNvSpPr>
            <a:spLocks noGrp="1"/>
          </p:cNvSpPr>
          <p:nvPr>
            <p:ph type="body" sz="half" idx="2"/>
          </p:nvPr>
        </p:nvSpPr>
        <p:spPr>
          <a:xfrm>
            <a:off x="1217612" y="2319354"/>
            <a:ext cx="3048001" cy="3852846"/>
          </a:xfrm>
        </p:spPr>
        <p:txBody>
          <a:bodyPr/>
          <a:lstStyle/>
          <a:p>
            <a:r>
              <a:rPr lang="en-US" sz="2400" b="1" dirty="0"/>
              <a:t>CORE VALUES</a:t>
            </a:r>
          </a:p>
          <a:p>
            <a:r>
              <a:rPr lang="en-US" sz="2400" dirty="0"/>
              <a:t>Learning</a:t>
            </a:r>
          </a:p>
          <a:p>
            <a:r>
              <a:rPr lang="en-US" sz="2400" dirty="0"/>
              <a:t>Relationships</a:t>
            </a:r>
          </a:p>
          <a:p>
            <a:r>
              <a:rPr lang="en-US" sz="2400" dirty="0"/>
              <a:t>Respect</a:t>
            </a:r>
          </a:p>
          <a:p>
            <a:r>
              <a:rPr lang="en-US" sz="2400" dirty="0"/>
              <a:t>Excellence </a:t>
            </a:r>
          </a:p>
          <a:p>
            <a:r>
              <a:rPr lang="en-US" sz="2400" dirty="0"/>
              <a:t>Equity</a:t>
            </a:r>
          </a:p>
          <a:p>
            <a:endParaRPr lang="en-US" sz="2400" dirty="0"/>
          </a:p>
          <a:p>
            <a:endParaRPr lang="en-US" dirty="0"/>
          </a:p>
        </p:txBody>
      </p:sp>
      <p:sp>
        <p:nvSpPr>
          <p:cNvPr id="3" name="TextBox 2"/>
          <p:cNvSpPr txBox="1"/>
          <p:nvPr/>
        </p:nvSpPr>
        <p:spPr>
          <a:xfrm>
            <a:off x="836612" y="6328022"/>
            <a:ext cx="5943599" cy="258532"/>
          </a:xfrm>
          <a:prstGeom prst="rect">
            <a:avLst/>
          </a:prstGeom>
          <a:noFill/>
        </p:spPr>
        <p:txBody>
          <a:bodyPr wrap="square" rtlCol="0">
            <a:spAutoFit/>
          </a:bodyPr>
          <a:lstStyle/>
          <a:p>
            <a:pPr>
              <a:lnSpc>
                <a:spcPct val="90000"/>
              </a:lnSpc>
            </a:pPr>
            <a:r>
              <a:rPr lang="en-US" sz="1200" dirty="0">
                <a:solidFill>
                  <a:schemeClr val="bg1"/>
                </a:solidFill>
              </a:rPr>
              <a:t>http://gis.mcpsmd.org/workgrouppdfs/Woodward_Core%20Values.pdf</a:t>
            </a:r>
          </a:p>
        </p:txBody>
      </p:sp>
    </p:spTree>
    <p:extLst>
      <p:ext uri="{BB962C8B-B14F-4D97-AF65-F5344CB8AC3E}">
        <p14:creationId xmlns:p14="http://schemas.microsoft.com/office/powerpoint/2010/main" val="23510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12812" y="1905000"/>
            <a:ext cx="10439400" cy="4648200"/>
          </a:xfrm>
        </p:spPr>
        <p:txBody>
          <a:bodyPr>
            <a:normAutofit fontScale="92500"/>
          </a:bodyPr>
          <a:lstStyle/>
          <a:p>
            <a:pPr marL="0" indent="0">
              <a:buNone/>
            </a:pPr>
            <a:r>
              <a:rPr lang="en-US" sz="2600" b="1" dirty="0"/>
              <a:t>WE BELIEVE </a:t>
            </a:r>
          </a:p>
          <a:p>
            <a:r>
              <a:rPr lang="en-US" sz="2600" dirty="0"/>
              <a:t>that each and every student matters; </a:t>
            </a:r>
          </a:p>
          <a:p>
            <a:r>
              <a:rPr lang="en-US" sz="2600" dirty="0"/>
              <a:t>outcomes should not be predictable by race, ethnicity, or socioeconomic status; </a:t>
            </a:r>
          </a:p>
          <a:p>
            <a:r>
              <a:rPr lang="en-US" sz="2600" dirty="0"/>
              <a:t>equity demands the elimination of all gaps; and creating and maximizing future opportunities for students and staff is necessary.</a:t>
            </a:r>
          </a:p>
          <a:p>
            <a:pPr marL="0" indent="0">
              <a:buNone/>
            </a:pPr>
            <a:r>
              <a:rPr lang="en-US" sz="2600" dirty="0"/>
              <a:t>THEREFORE, we will hold high expectations for all students and staff; distribute resources as necessary to provide extra supports and interventions so all students can achieve; identify and eliminate any institutional barriers to students’ success; and ensure that equitable practices are used in all classrooms and workplaces.</a:t>
            </a:r>
          </a:p>
          <a:p>
            <a:endParaRPr lang="en-US" dirty="0"/>
          </a:p>
        </p:txBody>
      </p:sp>
      <p:sp>
        <p:nvSpPr>
          <p:cNvPr id="5" name="Title 4"/>
          <p:cNvSpPr>
            <a:spLocks noGrp="1"/>
          </p:cNvSpPr>
          <p:nvPr>
            <p:ph type="title"/>
          </p:nvPr>
        </p:nvSpPr>
        <p:spPr>
          <a:xfrm>
            <a:off x="836612" y="274638"/>
            <a:ext cx="9829800" cy="1020762"/>
          </a:xfrm>
        </p:spPr>
        <p:txBody>
          <a:bodyPr/>
          <a:lstStyle/>
          <a:p>
            <a:r>
              <a:rPr lang="en-US" dirty="0"/>
              <a:t>Our Values: Equity</a:t>
            </a:r>
          </a:p>
        </p:txBody>
      </p:sp>
    </p:spTree>
    <p:extLst>
      <p:ext uri="{BB962C8B-B14F-4D97-AF65-F5344CB8AC3E}">
        <p14:creationId xmlns:p14="http://schemas.microsoft.com/office/powerpoint/2010/main" val="15601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753598" cy="4495800"/>
          </a:xfrm>
        </p:spPr>
        <p:txBody>
          <a:bodyPr>
            <a:normAutofit lnSpcReduction="10000"/>
          </a:bodyPr>
          <a:lstStyle/>
          <a:p>
            <a:pPr marL="0" indent="0">
              <a:buNone/>
            </a:pPr>
            <a:r>
              <a:rPr lang="en-US" b="1" dirty="0"/>
              <a:t>WE BELIEVE </a:t>
            </a:r>
          </a:p>
          <a:p>
            <a:r>
              <a:rPr lang="en-US" dirty="0"/>
              <a:t>that each individual’s contributions add value to our learning community; </a:t>
            </a:r>
          </a:p>
          <a:p>
            <a:r>
              <a:rPr lang="en-US" dirty="0"/>
              <a:t>fair treatment, honesty, openness, and integrity are essential; and  </a:t>
            </a:r>
          </a:p>
          <a:p>
            <a:r>
              <a:rPr lang="en-US" dirty="0"/>
              <a:t>the diversity of our culture, interests, skills, and backgrounds is an asset that makes us stronger.</a:t>
            </a:r>
          </a:p>
          <a:p>
            <a:pPr marL="0" indent="0">
              <a:buNone/>
            </a:pPr>
            <a:r>
              <a:rPr lang="en-US" dirty="0"/>
              <a:t>THEREFORE, we will model civility in all interactions and encourage candid conversations; deal fairly and honestly with each other; and listen to others’ perspectives with openness and accept that there are various points of view.</a:t>
            </a:r>
          </a:p>
          <a:p>
            <a:endParaRPr lang="en-US" dirty="0"/>
          </a:p>
        </p:txBody>
      </p:sp>
      <p:sp>
        <p:nvSpPr>
          <p:cNvPr id="3" name="Title 2"/>
          <p:cNvSpPr>
            <a:spLocks noGrp="1"/>
          </p:cNvSpPr>
          <p:nvPr>
            <p:ph type="title"/>
          </p:nvPr>
        </p:nvSpPr>
        <p:spPr/>
        <p:txBody>
          <a:bodyPr/>
          <a:lstStyle/>
          <a:p>
            <a:r>
              <a:rPr lang="en-US" dirty="0"/>
              <a:t>Our Values: Respect</a:t>
            </a:r>
          </a:p>
        </p:txBody>
      </p:sp>
    </p:spTree>
    <p:extLst>
      <p:ext uri="{BB962C8B-B14F-4D97-AF65-F5344CB8AC3E}">
        <p14:creationId xmlns:p14="http://schemas.microsoft.com/office/powerpoint/2010/main" val="6016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98950B5-7B6B-4C28-8458-CAB8EA4CB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 scientific report presentation</Template>
  <TotalTime>0</TotalTime>
  <Words>4737</Words>
  <Application>Microsoft Office PowerPoint</Application>
  <PresentationFormat>Custom</PresentationFormat>
  <Paragraphs>320</Paragraphs>
  <Slides>65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Arial Narrow</vt:lpstr>
      <vt:lpstr>Calibri</vt:lpstr>
      <vt:lpstr>Century Gothic</vt:lpstr>
      <vt:lpstr>PT Sans</vt:lpstr>
      <vt:lpstr>Times New Roman</vt:lpstr>
      <vt:lpstr>Wingdings 3</vt:lpstr>
      <vt:lpstr>Student presentation</vt:lpstr>
      <vt:lpstr>The Path Forward:</vt:lpstr>
      <vt:lpstr>Who are we?</vt:lpstr>
      <vt:lpstr>PowerPoint Presentation</vt:lpstr>
      <vt:lpstr>PowerPoint Presentation</vt:lpstr>
      <vt:lpstr>PowerPoint Presentation</vt:lpstr>
      <vt:lpstr>PowerPoint Presentation</vt:lpstr>
      <vt:lpstr>MCPS MISSION Every student will have the academic, creative problem solving, and social emotional skills to be successful in college and career. </vt:lpstr>
      <vt:lpstr>Our Values: Equity</vt:lpstr>
      <vt:lpstr>Our Values: Respect</vt:lpstr>
      <vt:lpstr>MCPS Policies</vt:lpstr>
      <vt:lpstr>Respect and Equity</vt:lpstr>
      <vt:lpstr>MCPS Statements</vt:lpstr>
      <vt:lpstr>Diversity</vt:lpstr>
      <vt:lpstr>Benefits of Diversity</vt:lpstr>
      <vt:lpstr>Diversity</vt:lpstr>
      <vt:lpstr>Implicit Bias</vt:lpstr>
      <vt:lpstr>Structural Racism</vt:lpstr>
      <vt:lpstr>Structural Racism</vt:lpstr>
      <vt:lpstr>Structural Racism</vt:lpstr>
      <vt:lpstr>PowerPoint Presentation</vt:lpstr>
      <vt:lpstr>Wealth                    Most Expensive Zip Codes</vt:lpstr>
      <vt:lpstr>Home Ownership and Wealth</vt:lpstr>
      <vt:lpstr>PowerPoint Presentation</vt:lpstr>
      <vt:lpstr>Montgomery County</vt:lpstr>
      <vt:lpstr>PowerPoint Presentation</vt:lpstr>
      <vt:lpstr>FARMS and Poverty</vt:lpstr>
      <vt:lpstr>Education</vt:lpstr>
      <vt:lpstr>PowerPoint Presentation</vt:lpstr>
      <vt:lpstr>PowerPoint Presentation</vt:lpstr>
      <vt:lpstr>PowerPoint Presentation</vt:lpstr>
      <vt:lpstr>PowerPoint Presentation</vt:lpstr>
      <vt:lpstr>PowerPoint Presentation</vt:lpstr>
      <vt:lpstr>History of Segregation in MCPS</vt:lpstr>
      <vt:lpstr>History of Segregation in MCPS</vt:lpstr>
      <vt:lpstr>History of Segregation in MCPS</vt:lpstr>
      <vt:lpstr>Segregation</vt:lpstr>
      <vt:lpstr>Performance of Montgomery County Public Schools’ High Schools – A FY 2014 Update </vt:lpstr>
      <vt:lpstr>PowerPoint Presentation</vt:lpstr>
      <vt:lpstr>PowerPoint Presentation</vt:lpstr>
      <vt:lpstr>Policy ACD: Quality Integrated Education Purpose (excerpt), 1975:</vt:lpstr>
      <vt:lpstr>Policy ACD: Quality Integrated Education Purpose (excerpt), 1975:</vt:lpstr>
      <vt:lpstr>MCPS Hidden Gems</vt:lpstr>
      <vt:lpstr>Risks of Inequity</vt:lpstr>
      <vt:lpstr>Academic Gaps: Race or Poverty?</vt:lpstr>
      <vt:lpstr>PowerPoint Presentation</vt:lpstr>
      <vt:lpstr>Academic Gaps: Poverty</vt:lpstr>
      <vt:lpstr>Equality versus Equity: Opportunity to Learn</vt:lpstr>
      <vt:lpstr>Academic Gaps: Race</vt:lpstr>
      <vt:lpstr>PowerPoint Presentation</vt:lpstr>
      <vt:lpstr>PowerPoint Presentation</vt:lpstr>
      <vt:lpstr>Superintendent’s Statement on Rockville HS</vt:lpstr>
      <vt:lpstr>Fake News</vt:lpstr>
      <vt:lpstr>PowerPoint Presentation</vt:lpstr>
      <vt:lpstr>PowerPoint Presentation</vt:lpstr>
      <vt:lpstr>MCPS</vt:lpstr>
      <vt:lpstr>Maintenance of Effort (MOE): </vt:lpstr>
      <vt:lpstr>PowerPoint Presentation</vt:lpstr>
      <vt:lpstr>2018 Budget Initiatives to Close Opportunity Gap</vt:lpstr>
      <vt:lpstr>2018 Budget Initiatives to Close Opportunity Gap</vt:lpstr>
      <vt:lpstr>Vision for the Future of Montgomery County</vt:lpstr>
      <vt:lpstr>PowerPoint Presentation</vt:lpstr>
      <vt:lpstr>“People make choices. Choices make history.”  </vt:lpstr>
      <vt:lpstr>PowerPoint Presentation</vt:lpstr>
      <vt:lpstr>PowerPoint Presentation</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2017-04-17T23:21:05Z</dcterms:created>
  <dcterms:modified xsi:type="dcterms:W3CDTF">2017-09-18T15:32:04Z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TC034605859991</vt:lpwstr>
  </property>
</Properties>
</file>