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10/12/2018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10/12/2018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10/12/2018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10/12/2018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10/12/2018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C0-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ctrTitle"/>
          </p:nvPr>
        </p:nvSpPr>
        <p:spPr>
          <a:xfrm>
            <a:off x="1371600" y="1803405"/>
            <a:ext cx="9448800" cy="1825096"/>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a:xfrm>
            <a:off x="7908925" y="4314825"/>
            <a:ext cx="2911475" cy="374650"/>
          </a:xfrm>
        </p:spPr>
        <p:txBody>
          <a:bodyPr/>
          <a:lstStyle>
            <a:lvl1pPr>
              <a:defRPr/>
            </a:lvl1pPr>
          </a:lstStyle>
          <a:p>
            <a:pPr>
              <a:defRPr/>
            </a:pPr>
            <a:fld id="{355AB3CD-65FC-405C-A0F0-615A1FA9D1B1}" type="datetimeFigureOut">
              <a:rPr lang="en-US"/>
              <a:pPr>
                <a:defRPr/>
              </a:pPr>
              <a:t>10/12/2018</a:t>
            </a:fld>
            <a:endParaRPr lang="en-US" dirty="0"/>
          </a:p>
        </p:txBody>
      </p:sp>
      <p:sp>
        <p:nvSpPr>
          <p:cNvPr id="6" name="Footer Placeholder 4"/>
          <p:cNvSpPr>
            <a:spLocks noGrp="1"/>
          </p:cNvSpPr>
          <p:nvPr>
            <p:ph type="ftr" sz="quarter" idx="11"/>
          </p:nvPr>
        </p:nvSpPr>
        <p:spPr>
          <a:xfrm>
            <a:off x="1371600" y="4324350"/>
            <a:ext cx="6400800" cy="365125"/>
          </a:xfrm>
        </p:spPr>
        <p:txBody>
          <a:bodyPr/>
          <a:lstStyle>
            <a:lvl1pPr>
              <a:defRPr dirty="0"/>
            </a:lvl1pPr>
          </a:lstStyle>
          <a:p>
            <a:pPr>
              <a:defRPr/>
            </a:pPr>
            <a:endParaRPr lang="en-US"/>
          </a:p>
        </p:txBody>
      </p:sp>
      <p:sp>
        <p:nvSpPr>
          <p:cNvPr id="7" name="Slide Number Placeholder 5"/>
          <p:cNvSpPr>
            <a:spLocks noGrp="1"/>
          </p:cNvSpPr>
          <p:nvPr>
            <p:ph type="sldNum" sz="quarter" idx="12"/>
          </p:nvPr>
        </p:nvSpPr>
        <p:spPr>
          <a:xfrm>
            <a:off x="8077200" y="1430338"/>
            <a:ext cx="2743200" cy="365125"/>
          </a:xfrm>
        </p:spPr>
        <p:txBody>
          <a:bodyPr/>
          <a:lstStyle>
            <a:lvl1pPr>
              <a:defRPr/>
            </a:lvl1pPr>
          </a:lstStyle>
          <a:p>
            <a:fld id="{13C6295E-6399-499A-AA34-5238225C86C7}" type="slidenum">
              <a:rPr lang="en-US"/>
              <a:pPr/>
              <a:t>‹#›</a:t>
            </a:fld>
            <a:endParaRPr lang="en-US"/>
          </a:p>
        </p:txBody>
      </p:sp>
    </p:spTree>
    <p:extLst>
      <p:ext uri="{BB962C8B-B14F-4D97-AF65-F5344CB8AC3E}">
        <p14:creationId xmlns:p14="http://schemas.microsoft.com/office/powerpoint/2010/main" val="3727725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BDCAF5C-1428-44FE-B3AF-1C17E9042D42}" type="datetimeFigureOut">
              <a:rPr lang="en-US"/>
              <a:pPr>
                <a:defRPr/>
              </a:pPr>
              <a:t>10/12/2018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3B9E724-527A-4F8C-8E97-8E9C136A47E5}" type="slidenum">
              <a:rPr lang="en-US"/>
              <a:pPr/>
              <a:t>‹#›</a:t>
            </a:fld>
            <a:endParaRPr lang="en-US"/>
          </a:p>
        </p:txBody>
      </p:sp>
    </p:spTree>
    <p:extLst>
      <p:ext uri="{BB962C8B-B14F-4D97-AF65-F5344CB8AC3E}">
        <p14:creationId xmlns:p14="http://schemas.microsoft.com/office/powerpoint/2010/main" val="3078236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C0-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title"/>
          </p:nvPr>
        </p:nvSpPr>
        <p:spPr>
          <a:xfrm>
            <a:off x="685800" y="753533"/>
            <a:ext cx="10820399" cy="2801935"/>
          </a:xfrm>
        </p:spPr>
        <p:txBody>
          <a:bodyPr anchor="b"/>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a:xfrm>
            <a:off x="7813675" y="381000"/>
            <a:ext cx="2911475" cy="365125"/>
          </a:xfrm>
        </p:spPr>
        <p:txBody>
          <a:bodyPr/>
          <a:lstStyle>
            <a:lvl1pPr algn="r">
              <a:defRPr/>
            </a:lvl1pPr>
          </a:lstStyle>
          <a:p>
            <a:pPr>
              <a:defRPr/>
            </a:pPr>
            <a:fld id="{907B3EB7-77BA-4D8E-B3EA-993787A1B2FB}" type="datetimeFigureOut">
              <a:rPr lang="en-US"/>
              <a:pPr>
                <a:defRPr/>
              </a:pPr>
              <a:t>10/12/2018</a:t>
            </a:fld>
            <a:endParaRPr lang="en-US"/>
          </a:p>
        </p:txBody>
      </p:sp>
      <p:sp>
        <p:nvSpPr>
          <p:cNvPr id="6" name="Footer Placeholder 4"/>
          <p:cNvSpPr>
            <a:spLocks noGrp="1"/>
          </p:cNvSpPr>
          <p:nvPr>
            <p:ph type="ftr" sz="quarter" idx="11"/>
          </p:nvPr>
        </p:nvSpPr>
        <p:spPr>
          <a:xfrm>
            <a:off x="685800" y="381000"/>
            <a:ext cx="6991350" cy="363538"/>
          </a:xfrm>
        </p:spPr>
        <p:txBody>
          <a:bodyPr/>
          <a:lstStyle>
            <a:lvl1pPr>
              <a:defRPr dirty="0"/>
            </a:lvl1pPr>
          </a:lstStyle>
          <a:p>
            <a:pPr>
              <a:defRPr/>
            </a:pPr>
            <a:endParaRPr lang="en-US"/>
          </a:p>
        </p:txBody>
      </p:sp>
      <p:sp>
        <p:nvSpPr>
          <p:cNvPr id="7" name="Slide Number Placeholder 5"/>
          <p:cNvSpPr>
            <a:spLocks noGrp="1"/>
          </p:cNvSpPr>
          <p:nvPr>
            <p:ph type="sldNum" sz="quarter" idx="12"/>
          </p:nvPr>
        </p:nvSpPr>
        <p:spPr>
          <a:xfrm>
            <a:off x="10861675" y="381000"/>
            <a:ext cx="644525" cy="365125"/>
          </a:xfrm>
        </p:spPr>
        <p:txBody>
          <a:bodyPr/>
          <a:lstStyle>
            <a:lvl1pPr>
              <a:defRPr/>
            </a:lvl1pPr>
          </a:lstStyle>
          <a:p>
            <a:fld id="{C0BCFBF0-4380-459F-AF22-716A3224A3E6}" type="slidenum">
              <a:rPr lang="en-US"/>
              <a:pPr/>
              <a:t>‹#›</a:t>
            </a:fld>
            <a:endParaRPr lang="en-US"/>
          </a:p>
        </p:txBody>
      </p:sp>
    </p:spTree>
    <p:extLst>
      <p:ext uri="{BB962C8B-B14F-4D97-AF65-F5344CB8AC3E}">
        <p14:creationId xmlns:p14="http://schemas.microsoft.com/office/powerpoint/2010/main" val="4284543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14EF3E3-793F-4D8B-9A44-EAE455E94B4A}" type="datetimeFigureOut">
              <a:rPr lang="en-US"/>
              <a:pPr>
                <a:defRPr/>
              </a:pPr>
              <a:t>10/12/2018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2269C23-AC83-42D0-B46A-B6A1E026C562}" type="slidenum">
              <a:rPr lang="en-US"/>
              <a:pPr/>
              <a:t>‹#›</a:t>
            </a:fld>
            <a:endParaRPr lang="en-US"/>
          </a:p>
        </p:txBody>
      </p:sp>
    </p:spTree>
    <p:extLst>
      <p:ext uri="{BB962C8B-B14F-4D97-AF65-F5344CB8AC3E}">
        <p14:creationId xmlns:p14="http://schemas.microsoft.com/office/powerpoint/2010/main" val="4217043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35715A3-B907-423E-A040-94FE067726C9}" type="datetimeFigureOut">
              <a:rPr lang="en-US"/>
              <a:pPr>
                <a:defRPr/>
              </a:pPr>
              <a:t>10/12/2018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A7D99B7-34F3-42AF-9E9E-55408BBDADD8}" type="slidenum">
              <a:rPr lang="en-US"/>
              <a:pPr/>
              <a:t>‹#›</a:t>
            </a:fld>
            <a:endParaRPr lang="en-US"/>
          </a:p>
        </p:txBody>
      </p:sp>
    </p:spTree>
    <p:extLst>
      <p:ext uri="{BB962C8B-B14F-4D97-AF65-F5344CB8AC3E}">
        <p14:creationId xmlns:p14="http://schemas.microsoft.com/office/powerpoint/2010/main" val="1036373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48A4DF50-FBB6-41CC-B723-D28B2334ADFF}" type="datetimeFigureOut">
              <a:rPr lang="en-US"/>
              <a:pPr>
                <a:defRPr/>
              </a:pPr>
              <a:t>10/12/2018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5474C2B-9408-4A85-A115-200ABFA303CD}" type="slidenum">
              <a:rPr lang="en-US"/>
              <a:pPr/>
              <a:t>‹#›</a:t>
            </a:fld>
            <a:endParaRPr lang="en-US"/>
          </a:p>
        </p:txBody>
      </p:sp>
    </p:spTree>
    <p:extLst>
      <p:ext uri="{BB962C8B-B14F-4D97-AF65-F5344CB8AC3E}">
        <p14:creationId xmlns:p14="http://schemas.microsoft.com/office/powerpoint/2010/main" val="1654297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F8DDC5-58DA-4CE9-A94D-7EE6970AF60C}" type="datetimeFigureOut">
              <a:rPr lang="en-US"/>
              <a:pPr>
                <a:defRPr/>
              </a:pPr>
              <a:t>10/12/2018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C8F3B3D-6715-4513-975C-E16DAFF7D1D0}" type="slidenum">
              <a:rPr lang="en-US"/>
              <a:pPr/>
              <a:t>‹#›</a:t>
            </a:fld>
            <a:endParaRPr lang="en-US"/>
          </a:p>
        </p:txBody>
      </p:sp>
    </p:spTree>
    <p:extLst>
      <p:ext uri="{BB962C8B-B14F-4D97-AF65-F5344CB8AC3E}">
        <p14:creationId xmlns:p14="http://schemas.microsoft.com/office/powerpoint/2010/main" val="821895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DF3DABA-83E0-4AE2-B522-BC611D04B689}" type="datetimeFigureOut">
              <a:rPr lang="en-US"/>
              <a:pPr>
                <a:defRPr/>
              </a:pPr>
              <a:t>10/12/2018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E3B4C05-F9D2-4E9A-AA60-ED2ECE5A5A26}" type="slidenum">
              <a:rPr lang="en-US"/>
              <a:pPr/>
              <a:t>‹#›</a:t>
            </a:fld>
            <a:endParaRPr lang="en-US"/>
          </a:p>
        </p:txBody>
      </p:sp>
    </p:spTree>
    <p:extLst>
      <p:ext uri="{BB962C8B-B14F-4D97-AF65-F5344CB8AC3E}">
        <p14:creationId xmlns:p14="http://schemas.microsoft.com/office/powerpoint/2010/main" val="3173010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6E62C0F2-DF39-42B1-B748-E3F89C79D0C9}" type="datetimeFigureOut">
              <a:rPr lang="en-US"/>
              <a:pPr>
                <a:defRPr/>
              </a:pPr>
              <a:t>10/12/2018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9E7BEC9-032F-41B9-A42E-B973A09D4385}" type="slidenum">
              <a:rPr lang="en-US"/>
              <a:pPr/>
              <a:t>‹#›</a:t>
            </a:fld>
            <a:endParaRPr lang="en-US"/>
          </a:p>
        </p:txBody>
      </p:sp>
    </p:spTree>
    <p:extLst>
      <p:ext uri="{BB962C8B-B14F-4D97-AF65-F5344CB8AC3E}">
        <p14:creationId xmlns:p14="http://schemas.microsoft.com/office/powerpoint/2010/main" val="2064414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39511D6-1578-4F03-840A-FB8D19D526E4}" type="datetimeFigureOut">
              <a:rPr lang="en-US"/>
              <a:pPr>
                <a:defRPr/>
              </a:pPr>
              <a:t>10/12/2018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66A785F-3A88-4AC3-8852-6BBAC10D1945}" type="slidenum">
              <a:rPr lang="en-US"/>
              <a:pPr/>
              <a:t>‹#›</a:t>
            </a:fld>
            <a:endParaRPr lang="en-US"/>
          </a:p>
        </p:txBody>
      </p:sp>
    </p:spTree>
    <p:extLst>
      <p:ext uri="{BB962C8B-B14F-4D97-AF65-F5344CB8AC3E}">
        <p14:creationId xmlns:p14="http://schemas.microsoft.com/office/powerpoint/2010/main" val="452442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5" name="Picture 7" descr="C0-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title"/>
          </p:nvPr>
        </p:nvSpPr>
        <p:spPr>
          <a:xfrm>
            <a:off x="685800" y="753532"/>
            <a:ext cx="10820400" cy="2802467"/>
          </a:xfrm>
        </p:spPr>
        <p:txBody>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p:cNvSpPr>
            <a:spLocks noGrp="1"/>
          </p:cNvSpPr>
          <p:nvPr>
            <p:ph type="dt" sz="half" idx="10"/>
          </p:nvPr>
        </p:nvSpPr>
        <p:spPr>
          <a:xfrm>
            <a:off x="7813675" y="381000"/>
            <a:ext cx="2911475" cy="365125"/>
          </a:xfrm>
        </p:spPr>
        <p:txBody>
          <a:bodyPr/>
          <a:lstStyle>
            <a:lvl1pPr algn="r">
              <a:defRPr/>
            </a:lvl1pPr>
          </a:lstStyle>
          <a:p>
            <a:pPr>
              <a:defRPr/>
            </a:pPr>
            <a:fld id="{F4F98FAA-14B0-4491-B6C4-4DB34E1AAF0F}" type="datetimeFigureOut">
              <a:rPr lang="en-US"/>
              <a:pPr>
                <a:defRPr/>
              </a:pPr>
              <a:t>10/12/2018</a:t>
            </a:fld>
            <a:endParaRPr lang="en-US"/>
          </a:p>
        </p:txBody>
      </p:sp>
      <p:sp>
        <p:nvSpPr>
          <p:cNvPr id="7" name="Footer Placeholder 5"/>
          <p:cNvSpPr>
            <a:spLocks noGrp="1"/>
          </p:cNvSpPr>
          <p:nvPr>
            <p:ph type="ftr" sz="quarter" idx="11"/>
          </p:nvPr>
        </p:nvSpPr>
        <p:spPr>
          <a:xfrm>
            <a:off x="685800" y="379413"/>
            <a:ext cx="6991350" cy="365125"/>
          </a:xfrm>
        </p:spPr>
        <p:txBody>
          <a:bodyPr/>
          <a:lstStyle>
            <a:lvl1pPr>
              <a:defRPr dirty="0"/>
            </a:lvl1pPr>
          </a:lstStyle>
          <a:p>
            <a:pPr>
              <a:defRPr/>
            </a:pPr>
            <a:endParaRPr lang="en-US"/>
          </a:p>
        </p:txBody>
      </p:sp>
      <p:sp>
        <p:nvSpPr>
          <p:cNvPr id="8" name="Slide Number Placeholder 6"/>
          <p:cNvSpPr>
            <a:spLocks noGrp="1"/>
          </p:cNvSpPr>
          <p:nvPr>
            <p:ph type="sldNum" sz="quarter" idx="12"/>
          </p:nvPr>
        </p:nvSpPr>
        <p:spPr>
          <a:xfrm>
            <a:off x="10861675" y="381000"/>
            <a:ext cx="644525" cy="365125"/>
          </a:xfrm>
        </p:spPr>
        <p:txBody>
          <a:bodyPr/>
          <a:lstStyle>
            <a:lvl1pPr>
              <a:defRPr/>
            </a:lvl1pPr>
          </a:lstStyle>
          <a:p>
            <a:fld id="{EAA65902-04FB-469E-861A-9EC024B6846C}" type="slidenum">
              <a:rPr lang="en-US"/>
              <a:pPr/>
              <a:t>‹#›</a:t>
            </a:fld>
            <a:endParaRPr lang="en-US"/>
          </a:p>
        </p:txBody>
      </p:sp>
    </p:spTree>
    <p:extLst>
      <p:ext uri="{BB962C8B-B14F-4D97-AF65-F5344CB8AC3E}">
        <p14:creationId xmlns:p14="http://schemas.microsoft.com/office/powerpoint/2010/main" val="1238488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5" name="Picture 7" descr="C0-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6" name="TextBox 5"/>
          <p:cNvSpPr txBox="1"/>
          <p:nvPr/>
        </p:nvSpPr>
        <p:spPr>
          <a:xfrm>
            <a:off x="476250" y="93345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7" name="TextBox 6"/>
          <p:cNvSpPr txBox="1"/>
          <p:nvPr/>
        </p:nvSpPr>
        <p:spPr>
          <a:xfrm>
            <a:off x="10983913" y="27019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024467" y="753533"/>
            <a:ext cx="10151533" cy="2604495"/>
          </a:xfrm>
        </p:spPr>
        <p:txBody>
          <a:bodyP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p:cNvSpPr>
            <a:spLocks noGrp="1"/>
          </p:cNvSpPr>
          <p:nvPr>
            <p:ph type="dt" sz="half" idx="14"/>
          </p:nvPr>
        </p:nvSpPr>
        <p:spPr>
          <a:xfrm>
            <a:off x="7813675" y="381000"/>
            <a:ext cx="2911475" cy="365125"/>
          </a:xfrm>
        </p:spPr>
        <p:txBody>
          <a:bodyPr/>
          <a:lstStyle>
            <a:lvl1pPr algn="r">
              <a:defRPr/>
            </a:lvl1pPr>
          </a:lstStyle>
          <a:p>
            <a:pPr>
              <a:defRPr/>
            </a:pPr>
            <a:fld id="{CCF145CE-B49A-4157-878A-CEE7ABB11B24}" type="datetimeFigureOut">
              <a:rPr lang="en-US"/>
              <a:pPr>
                <a:defRPr/>
              </a:pPr>
              <a:t>10/12/2018</a:t>
            </a:fld>
            <a:endParaRPr lang="en-US"/>
          </a:p>
        </p:txBody>
      </p:sp>
      <p:sp>
        <p:nvSpPr>
          <p:cNvPr id="9" name="Footer Placeholder 5"/>
          <p:cNvSpPr>
            <a:spLocks noGrp="1"/>
          </p:cNvSpPr>
          <p:nvPr>
            <p:ph type="ftr" sz="quarter" idx="15"/>
          </p:nvPr>
        </p:nvSpPr>
        <p:spPr>
          <a:xfrm>
            <a:off x="685800" y="379413"/>
            <a:ext cx="6991350" cy="365125"/>
          </a:xfrm>
        </p:spPr>
        <p:txBody>
          <a:bodyPr/>
          <a:lstStyle>
            <a:lvl1pPr>
              <a:defRPr dirty="0"/>
            </a:lvl1pPr>
          </a:lstStyle>
          <a:p>
            <a:pPr>
              <a:defRPr/>
            </a:pPr>
            <a:endParaRPr lang="en-US"/>
          </a:p>
        </p:txBody>
      </p:sp>
      <p:sp>
        <p:nvSpPr>
          <p:cNvPr id="10" name="Slide Number Placeholder 6"/>
          <p:cNvSpPr>
            <a:spLocks noGrp="1"/>
          </p:cNvSpPr>
          <p:nvPr>
            <p:ph type="sldNum" sz="quarter" idx="16"/>
          </p:nvPr>
        </p:nvSpPr>
        <p:spPr>
          <a:xfrm>
            <a:off x="10861675" y="381000"/>
            <a:ext cx="644525" cy="365125"/>
          </a:xfrm>
        </p:spPr>
        <p:txBody>
          <a:bodyPr/>
          <a:lstStyle>
            <a:lvl1pPr>
              <a:defRPr/>
            </a:lvl1pPr>
          </a:lstStyle>
          <a:p>
            <a:fld id="{F705680B-9268-4AC1-B3D9-CE1597B025D1}" type="slidenum">
              <a:rPr lang="en-US"/>
              <a:pPr/>
              <a:t>‹#›</a:t>
            </a:fld>
            <a:endParaRPr lang="en-US"/>
          </a:p>
        </p:txBody>
      </p:sp>
    </p:spTree>
    <p:extLst>
      <p:ext uri="{BB962C8B-B14F-4D97-AF65-F5344CB8AC3E}">
        <p14:creationId xmlns:p14="http://schemas.microsoft.com/office/powerpoint/2010/main" val="140195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10/12/2018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5" name="Picture 7" descr="C0-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p:cNvSpPr>
            <a:spLocks noGrp="1"/>
          </p:cNvSpPr>
          <p:nvPr>
            <p:ph type="dt" sz="half" idx="10"/>
          </p:nvPr>
        </p:nvSpPr>
        <p:spPr>
          <a:xfrm>
            <a:off x="7813675" y="379413"/>
            <a:ext cx="2911475" cy="365125"/>
          </a:xfrm>
        </p:spPr>
        <p:txBody>
          <a:bodyPr/>
          <a:lstStyle>
            <a:lvl1pPr algn="r">
              <a:defRPr/>
            </a:lvl1pPr>
          </a:lstStyle>
          <a:p>
            <a:pPr>
              <a:defRPr/>
            </a:pPr>
            <a:fld id="{9D9D5041-CB16-4BD6-90EF-8BACF0DE2699}" type="datetimeFigureOut">
              <a:rPr lang="en-US"/>
              <a:pPr>
                <a:defRPr/>
              </a:pPr>
              <a:t>10/12/2018</a:t>
            </a:fld>
            <a:endParaRPr lang="en-US"/>
          </a:p>
        </p:txBody>
      </p:sp>
      <p:sp>
        <p:nvSpPr>
          <p:cNvPr id="7" name="Footer Placeholder 5"/>
          <p:cNvSpPr>
            <a:spLocks noGrp="1"/>
          </p:cNvSpPr>
          <p:nvPr>
            <p:ph type="ftr" sz="quarter" idx="11"/>
          </p:nvPr>
        </p:nvSpPr>
        <p:spPr>
          <a:xfrm>
            <a:off x="685800" y="379413"/>
            <a:ext cx="6991350" cy="365125"/>
          </a:xfrm>
        </p:spPr>
        <p:txBody>
          <a:bodyPr/>
          <a:lstStyle>
            <a:lvl1pPr>
              <a:defRPr dirty="0"/>
            </a:lvl1pPr>
          </a:lstStyle>
          <a:p>
            <a:pPr>
              <a:defRPr/>
            </a:pPr>
            <a:endParaRPr lang="en-US"/>
          </a:p>
        </p:txBody>
      </p:sp>
      <p:sp>
        <p:nvSpPr>
          <p:cNvPr id="8" name="Slide Number Placeholder 6"/>
          <p:cNvSpPr>
            <a:spLocks noGrp="1"/>
          </p:cNvSpPr>
          <p:nvPr>
            <p:ph type="sldNum" sz="quarter" idx="12"/>
          </p:nvPr>
        </p:nvSpPr>
        <p:spPr>
          <a:xfrm>
            <a:off x="10861675" y="381000"/>
            <a:ext cx="644525" cy="365125"/>
          </a:xfrm>
        </p:spPr>
        <p:txBody>
          <a:bodyPr/>
          <a:lstStyle>
            <a:lvl1pPr>
              <a:defRPr/>
            </a:lvl1pPr>
          </a:lstStyle>
          <a:p>
            <a:fld id="{5237595A-7CF0-474B-931F-442D8119E11D}" type="slidenum">
              <a:rPr lang="en-US"/>
              <a:pPr/>
              <a:t>‹#›</a:t>
            </a:fld>
            <a:endParaRPr lang="en-US"/>
          </a:p>
        </p:txBody>
      </p:sp>
    </p:spTree>
    <p:extLst>
      <p:ext uri="{BB962C8B-B14F-4D97-AF65-F5344CB8AC3E}">
        <p14:creationId xmlns:p14="http://schemas.microsoft.com/office/powerpoint/2010/main" val="3041912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Date Placeholder 3"/>
          <p:cNvSpPr>
            <a:spLocks noGrp="1"/>
          </p:cNvSpPr>
          <p:nvPr>
            <p:ph type="dt" sz="half" idx="18"/>
          </p:nvPr>
        </p:nvSpPr>
        <p:spPr/>
        <p:txBody>
          <a:bodyPr/>
          <a:lstStyle>
            <a:lvl1pPr>
              <a:defRPr/>
            </a:lvl1pPr>
          </a:lstStyle>
          <a:p>
            <a:pPr>
              <a:defRPr/>
            </a:pPr>
            <a:fld id="{473DE4AB-4558-4C76-BA9A-9ED5DB9E3B4B}" type="datetimeFigureOut">
              <a:rPr lang="en-US"/>
              <a:pPr>
                <a:defRPr/>
              </a:pPr>
              <a:t>10/12/2018</a:t>
            </a:fld>
            <a:endParaRPr lang="en-US" dirty="0"/>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fld id="{D7BF392D-BDDA-42F2-AB56-678592C19C17}" type="slidenum">
              <a:rPr lang="en-US"/>
              <a:pPr/>
              <a:t>‹#›</a:t>
            </a:fld>
            <a:endParaRPr lang="en-US"/>
          </a:p>
        </p:txBody>
      </p:sp>
    </p:spTree>
    <p:extLst>
      <p:ext uri="{BB962C8B-B14F-4D97-AF65-F5344CB8AC3E}">
        <p14:creationId xmlns:p14="http://schemas.microsoft.com/office/powerpoint/2010/main" val="2751155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21" name="Text Placeholder 3"/>
          <p:cNvSpPr>
            <a:spLocks noGrp="1"/>
          </p:cNvSpPr>
          <p:nvPr>
            <p:ph type="body" sz="half" idx="18"/>
          </p:nvPr>
        </p:nvSpPr>
        <p:spPr>
          <a:xfrm>
            <a:off x="688618" y="4873764"/>
            <a:ext cx="3451582"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24" name="Text Placeholder 3"/>
          <p:cNvSpPr>
            <a:spLocks noGrp="1"/>
          </p:cNvSpPr>
          <p:nvPr>
            <p:ph type="body" sz="half" idx="19"/>
          </p:nvPr>
        </p:nvSpPr>
        <p:spPr>
          <a:xfrm>
            <a:off x="4374264" y="4873763"/>
            <a:ext cx="3448935"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27" name="Text Placeholder 3"/>
          <p:cNvSpPr>
            <a:spLocks noGrp="1"/>
          </p:cNvSpPr>
          <p:nvPr>
            <p:ph type="body" sz="half" idx="20"/>
          </p:nvPr>
        </p:nvSpPr>
        <p:spPr>
          <a:xfrm>
            <a:off x="8049731" y="4873761"/>
            <a:ext cx="3452445"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3"/>
          <p:cNvSpPr>
            <a:spLocks noGrp="1"/>
          </p:cNvSpPr>
          <p:nvPr>
            <p:ph type="dt" sz="half" idx="23"/>
          </p:nvPr>
        </p:nvSpPr>
        <p:spPr/>
        <p:txBody>
          <a:bodyPr/>
          <a:lstStyle>
            <a:lvl1pPr>
              <a:defRPr/>
            </a:lvl1pPr>
          </a:lstStyle>
          <a:p>
            <a:pPr>
              <a:defRPr/>
            </a:pPr>
            <a:fld id="{30FF3245-B4F9-4324-A32C-1729F7E970F4}" type="datetimeFigureOut">
              <a:rPr lang="en-US"/>
              <a:pPr>
                <a:defRPr/>
              </a:pPr>
              <a:t>10/12/2018</a:t>
            </a:fld>
            <a:endParaRPr lang="en-US" dirty="0"/>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fld id="{FF51C073-5832-4528-BE93-D02CC0811806}" type="slidenum">
              <a:rPr lang="en-US"/>
              <a:pPr/>
              <a:t>‹#›</a:t>
            </a:fld>
            <a:endParaRPr lang="en-US"/>
          </a:p>
        </p:txBody>
      </p:sp>
    </p:spTree>
    <p:extLst>
      <p:ext uri="{BB962C8B-B14F-4D97-AF65-F5344CB8AC3E}">
        <p14:creationId xmlns:p14="http://schemas.microsoft.com/office/powerpoint/2010/main" val="729567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3BD06E6-538D-4AC8-8575-4340134140A2}" type="datetimeFigureOut">
              <a:rPr lang="en-US"/>
              <a:pPr>
                <a:defRPr/>
              </a:pPr>
              <a:t>10/12/2018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3C656-7A94-4CE8-993E-E5AADBE3F58A}" type="slidenum">
              <a:rPr lang="en-US"/>
              <a:pPr/>
              <a:t>‹#›</a:t>
            </a:fld>
            <a:endParaRPr lang="en-US"/>
          </a:p>
        </p:txBody>
      </p:sp>
    </p:spTree>
    <p:extLst>
      <p:ext uri="{BB962C8B-B14F-4D97-AF65-F5344CB8AC3E}">
        <p14:creationId xmlns:p14="http://schemas.microsoft.com/office/powerpoint/2010/main" val="4287683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descr="C0-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7813675" y="379413"/>
            <a:ext cx="2911475" cy="365125"/>
          </a:xfrm>
        </p:spPr>
        <p:txBody>
          <a:bodyPr/>
          <a:lstStyle>
            <a:lvl1pPr algn="r">
              <a:defRPr/>
            </a:lvl1pPr>
          </a:lstStyle>
          <a:p>
            <a:pPr>
              <a:defRPr/>
            </a:pPr>
            <a:fld id="{FD85F579-B3EB-4297-B25F-62E24B431489}" type="datetimeFigureOut">
              <a:rPr lang="en-US"/>
              <a:pPr>
                <a:defRPr/>
              </a:pPr>
              <a:t>10/12/2018</a:t>
            </a:fld>
            <a:endParaRPr lang="en-US"/>
          </a:p>
        </p:txBody>
      </p:sp>
      <p:sp>
        <p:nvSpPr>
          <p:cNvPr id="6" name="Footer Placeholder 4"/>
          <p:cNvSpPr>
            <a:spLocks noGrp="1"/>
          </p:cNvSpPr>
          <p:nvPr>
            <p:ph type="ftr" sz="quarter" idx="11"/>
          </p:nvPr>
        </p:nvSpPr>
        <p:spPr>
          <a:xfrm>
            <a:off x="685800" y="381000"/>
            <a:ext cx="6991350" cy="365125"/>
          </a:xfrm>
        </p:spPr>
        <p:txBody>
          <a:bodyPr/>
          <a:lstStyle>
            <a:lvl1pPr>
              <a:defRPr dirty="0"/>
            </a:lvl1pPr>
          </a:lstStyle>
          <a:p>
            <a:pPr>
              <a:defRPr/>
            </a:pPr>
            <a:endParaRPr lang="en-US"/>
          </a:p>
        </p:txBody>
      </p:sp>
      <p:sp>
        <p:nvSpPr>
          <p:cNvPr id="7" name="Slide Number Placeholder 5"/>
          <p:cNvSpPr>
            <a:spLocks noGrp="1"/>
          </p:cNvSpPr>
          <p:nvPr>
            <p:ph type="sldNum" sz="quarter" idx="12"/>
          </p:nvPr>
        </p:nvSpPr>
        <p:spPr>
          <a:xfrm>
            <a:off x="10861675" y="381000"/>
            <a:ext cx="644525" cy="365125"/>
          </a:xfrm>
        </p:spPr>
        <p:txBody>
          <a:bodyPr/>
          <a:lstStyle>
            <a:lvl1pPr>
              <a:defRPr/>
            </a:lvl1pPr>
          </a:lstStyle>
          <a:p>
            <a:fld id="{EA7061FE-E473-42C1-9E91-370496761ABB}" type="slidenum">
              <a:rPr lang="en-US"/>
              <a:pPr/>
              <a:t>‹#›</a:t>
            </a:fld>
            <a:endParaRPr lang="en-US"/>
          </a:p>
        </p:txBody>
      </p:sp>
    </p:spTree>
    <p:extLst>
      <p:ext uri="{BB962C8B-B14F-4D97-AF65-F5344CB8AC3E}">
        <p14:creationId xmlns:p14="http://schemas.microsoft.com/office/powerpoint/2010/main" val="279057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10/12/2018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C0-HD-TOP.png"/>
          <p:cNvPicPr>
            <a:picLocks noChangeAspect="1"/>
          </p:cNvPicPr>
          <p:nvPr/>
        </p:nvPicPr>
        <p:blipFill>
          <a:blip r:embed="rId19"/>
          <a:srcRect/>
          <a:stretch>
            <a:fillRect/>
          </a:stretch>
        </p:blipFill>
        <p:spPr bwMode="auto">
          <a:xfrm>
            <a:off x="0" y="0"/>
            <a:ext cx="12192000" cy="1441450"/>
          </a:xfrm>
          <a:prstGeom prst="rect">
            <a:avLst/>
          </a:prstGeom>
          <a:noFill/>
          <a:ln w="9525">
            <a:noFill/>
            <a:miter lim="800000"/>
            <a:headEnd/>
            <a:tailEnd/>
          </a:ln>
        </p:spPr>
      </p:pic>
      <p:sp>
        <p:nvSpPr>
          <p:cNvPr id="2" name="Title Placeholder 1"/>
          <p:cNvSpPr>
            <a:spLocks noGrp="1"/>
          </p:cNvSpPr>
          <p:nvPr>
            <p:ph type="title"/>
          </p:nvPr>
        </p:nvSpPr>
        <p:spPr>
          <a:xfrm>
            <a:off x="2895600" y="763588"/>
            <a:ext cx="8610600" cy="12938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85800" y="2193925"/>
            <a:ext cx="10820400" cy="4024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594725" y="6356350"/>
            <a:ext cx="2911475"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fld id="{0BE57EC4-6245-4797-8653-B3DBC5EE6D46}" type="datetimeFigureOut">
              <a:rPr lang="en-US"/>
              <a:pPr>
                <a:defRPr/>
              </a:pPr>
              <a:t>10/12/2018</a:t>
            </a:fld>
            <a:endParaRPr lang="en-US"/>
          </a:p>
        </p:txBody>
      </p:sp>
      <p:sp>
        <p:nvSpPr>
          <p:cNvPr id="5" name="Footer Placeholder 4"/>
          <p:cNvSpPr>
            <a:spLocks noGrp="1"/>
          </p:cNvSpPr>
          <p:nvPr>
            <p:ph type="ftr" sz="quarter" idx="3"/>
          </p:nvPr>
        </p:nvSpPr>
        <p:spPr>
          <a:xfrm>
            <a:off x="685800" y="6356350"/>
            <a:ext cx="7772400" cy="365125"/>
          </a:xfrm>
          <a:prstGeom prst="rect">
            <a:avLst/>
          </a:prstGeom>
        </p:spPr>
        <p:txBody>
          <a:bodyPr vert="horz" lIns="91440" tIns="45720" rIns="91440" bIns="45720" rtlCol="0" anchor="ctr"/>
          <a:lstStyle>
            <a:lvl1pPr algn="l" eaLnBrk="1" fontAlgn="auto" hangingPunct="1">
              <a:spcBef>
                <a:spcPts val="0"/>
              </a:spcBef>
              <a:spcAft>
                <a:spcPts val="0"/>
              </a:spcAft>
              <a:defRPr sz="105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1FA59C14-25C4-4D3C-BDC8-39386E890781}" type="slidenum">
              <a:rPr lang="en-US"/>
              <a:pPr/>
              <a:t>‹#›</a:t>
            </a:fld>
            <a:endParaRPr lang="en-US"/>
          </a:p>
        </p:txBody>
      </p:sp>
    </p:spTree>
    <p:extLst>
      <p:ext uri="{BB962C8B-B14F-4D97-AF65-F5344CB8AC3E}">
        <p14:creationId xmlns:p14="http://schemas.microsoft.com/office/powerpoint/2010/main" val="4146613483"/>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rtl="0" eaLnBrk="0" fontAlgn="base" hangingPunct="0">
        <a:lnSpc>
          <a:spcPct val="90000"/>
        </a:lnSpc>
        <a:spcBef>
          <a:spcPct val="0"/>
        </a:spcBef>
        <a:spcAft>
          <a:spcPct val="0"/>
        </a:spcAft>
        <a:defRPr sz="4000" kern="1200" cap="all">
          <a:solidFill>
            <a:schemeClr val="tx1"/>
          </a:solidFill>
          <a:latin typeface="+mj-lt"/>
          <a:ea typeface="+mj-ea"/>
          <a:cs typeface="+mj-cs"/>
        </a:defRPr>
      </a:lvl1pPr>
      <a:lvl2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2pPr>
      <a:lvl3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3pPr>
      <a:lvl4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4pPr>
      <a:lvl5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5pPr>
      <a:lvl6pPr marL="457200" algn="r" rtl="0" fontAlgn="base">
        <a:lnSpc>
          <a:spcPct val="90000"/>
        </a:lnSpc>
        <a:spcBef>
          <a:spcPct val="0"/>
        </a:spcBef>
        <a:spcAft>
          <a:spcPct val="0"/>
        </a:spcAft>
        <a:defRPr sz="4000">
          <a:solidFill>
            <a:schemeClr val="tx1"/>
          </a:solidFill>
          <a:latin typeface="Century Gothic" panose="020B0502020202020204" pitchFamily="34" charset="0"/>
        </a:defRPr>
      </a:lvl6pPr>
      <a:lvl7pPr marL="914400" algn="r" rtl="0" fontAlgn="base">
        <a:lnSpc>
          <a:spcPct val="90000"/>
        </a:lnSpc>
        <a:spcBef>
          <a:spcPct val="0"/>
        </a:spcBef>
        <a:spcAft>
          <a:spcPct val="0"/>
        </a:spcAft>
        <a:defRPr sz="4000">
          <a:solidFill>
            <a:schemeClr val="tx1"/>
          </a:solidFill>
          <a:latin typeface="Century Gothic" panose="020B0502020202020204" pitchFamily="34" charset="0"/>
        </a:defRPr>
      </a:lvl7pPr>
      <a:lvl8pPr marL="1371600" algn="r" rtl="0" fontAlgn="base">
        <a:lnSpc>
          <a:spcPct val="90000"/>
        </a:lnSpc>
        <a:spcBef>
          <a:spcPct val="0"/>
        </a:spcBef>
        <a:spcAft>
          <a:spcPct val="0"/>
        </a:spcAft>
        <a:defRPr sz="4000">
          <a:solidFill>
            <a:schemeClr val="tx1"/>
          </a:solidFill>
          <a:latin typeface="Century Gothic" panose="020B0502020202020204" pitchFamily="34" charset="0"/>
        </a:defRPr>
      </a:lvl8pPr>
      <a:lvl9pPr marL="1828800" algn="r" rtl="0" fontAlgn="base">
        <a:lnSpc>
          <a:spcPct val="90000"/>
        </a:lnSpc>
        <a:spcBef>
          <a:spcPct val="0"/>
        </a:spcBef>
        <a:spcAft>
          <a:spcPct val="0"/>
        </a:spcAft>
        <a:defRPr sz="4000">
          <a:solidFill>
            <a:schemeClr val="tx1"/>
          </a:solidFill>
          <a:latin typeface="Century Gothic" panose="020B0502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67" y="880692"/>
            <a:ext cx="9448800" cy="1825096"/>
          </a:xfrm>
        </p:spPr>
        <p:txBody>
          <a:bodyPr/>
          <a:lstStyle/>
          <a:p>
            <a:pPr algn="ctr"/>
            <a:r>
              <a:rPr lang="en-US" dirty="0"/>
              <a:t>Financial Understanding</a:t>
            </a:r>
          </a:p>
        </p:txBody>
      </p:sp>
      <p:pic>
        <p:nvPicPr>
          <p:cNvPr id="4" name="Picture 3" descr="Mathematical Finance | Faculty of Natural Scienc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918" y="2786815"/>
            <a:ext cx="4066864" cy="1699083"/>
          </a:xfrm>
          <a:prstGeom prst="rect">
            <a:avLst/>
          </a:prstGeom>
        </p:spPr>
      </p:pic>
    </p:spTree>
    <p:extLst>
      <p:ext uri="{BB962C8B-B14F-4D97-AF65-F5344CB8AC3E}">
        <p14:creationId xmlns:p14="http://schemas.microsoft.com/office/powerpoint/2010/main" val="880473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a:t>
            </a:r>
            <a:br>
              <a:rPr lang="en-US" dirty="0"/>
            </a:br>
            <a:r>
              <a:rPr lang="en-US" dirty="0"/>
              <a:t>Balance Sheet work?</a:t>
            </a:r>
          </a:p>
        </p:txBody>
      </p:sp>
      <p:sp>
        <p:nvSpPr>
          <p:cNvPr id="3" name="Content Placeholder 2"/>
          <p:cNvSpPr>
            <a:spLocks noGrp="1"/>
          </p:cNvSpPr>
          <p:nvPr>
            <p:ph idx="1"/>
          </p:nvPr>
        </p:nvSpPr>
        <p:spPr/>
        <p:txBody>
          <a:bodyPr>
            <a:normAutofit fontScale="92500" lnSpcReduction="10000"/>
          </a:bodyPr>
          <a:lstStyle/>
          <a:p>
            <a:r>
              <a:rPr lang="en-US" b="1" u="sng" dirty="0"/>
              <a:t>Assets</a:t>
            </a:r>
            <a:r>
              <a:rPr lang="en-US" dirty="0"/>
              <a:t> are things that a business invest in so it can conduct business – examples include:</a:t>
            </a:r>
          </a:p>
          <a:p>
            <a:r>
              <a:rPr lang="en-US" dirty="0"/>
              <a:t>Financial Instruments</a:t>
            </a:r>
          </a:p>
          <a:p>
            <a:r>
              <a:rPr lang="en-US" dirty="0"/>
              <a:t>Land</a:t>
            </a:r>
          </a:p>
          <a:p>
            <a:r>
              <a:rPr lang="en-US" dirty="0"/>
              <a:t>Building</a:t>
            </a:r>
          </a:p>
          <a:p>
            <a:r>
              <a:rPr lang="en-US" dirty="0"/>
              <a:t>Equipment</a:t>
            </a:r>
          </a:p>
          <a:p>
            <a:r>
              <a:rPr lang="en-US" dirty="0"/>
              <a:t>Commodities</a:t>
            </a:r>
          </a:p>
          <a:p>
            <a:r>
              <a:rPr lang="en-US" b="1" u="sng" dirty="0"/>
              <a:t>Liabilities</a:t>
            </a:r>
            <a:r>
              <a:rPr lang="en-US" dirty="0"/>
              <a:t> are usually those things for example money that may have been borrowed in order to purchase an asset.  Credit that may be extended to pay for an asset.  Your accounts payable are noted here in this section  </a:t>
            </a:r>
          </a:p>
          <a:p>
            <a:r>
              <a:rPr lang="en-US" b="1" u="sng" dirty="0"/>
              <a:t>Owner’s Equity</a:t>
            </a:r>
            <a:r>
              <a:rPr lang="en-US" dirty="0"/>
              <a:t> is what is left over after the total liabilities is subtracted from the total assets.</a:t>
            </a:r>
          </a:p>
        </p:txBody>
      </p:sp>
    </p:spTree>
    <p:extLst>
      <p:ext uri="{BB962C8B-B14F-4D97-AF65-F5344CB8AC3E}">
        <p14:creationId xmlns:p14="http://schemas.microsoft.com/office/powerpoint/2010/main" val="1971994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sheet Example</a:t>
            </a:r>
          </a:p>
        </p:txBody>
      </p:sp>
      <p:pic>
        <p:nvPicPr>
          <p:cNvPr id="6" name="Content Placeholder 5" descr="Give example of simple balance sheet | MYACCOUNTINGINFO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1819000"/>
            <a:ext cx="7287293" cy="4846320"/>
          </a:xfrm>
        </p:spPr>
      </p:pic>
    </p:spTree>
    <p:extLst>
      <p:ext uri="{BB962C8B-B14F-4D97-AF65-F5344CB8AC3E}">
        <p14:creationId xmlns:p14="http://schemas.microsoft.com/office/powerpoint/2010/main" val="3103930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flow statement</a:t>
            </a:r>
          </a:p>
        </p:txBody>
      </p:sp>
      <p:sp>
        <p:nvSpPr>
          <p:cNvPr id="3" name="Content Placeholder 2"/>
          <p:cNvSpPr>
            <a:spLocks noGrp="1"/>
          </p:cNvSpPr>
          <p:nvPr>
            <p:ph idx="1"/>
          </p:nvPr>
        </p:nvSpPr>
        <p:spPr/>
        <p:txBody>
          <a:bodyPr/>
          <a:lstStyle/>
          <a:p>
            <a:r>
              <a:rPr lang="en-US" dirty="0"/>
              <a:t>A cash flow statement gives you a peek at your business overall cash health.  Like a bank statement, it tells how much cash was on hand at the beginning of the period, and how much was on hand at the end of the period.  It also describes how the business spent its cash.  Like a checkbook uses of cash are recorded as negative figures and sources of cash are recorded as positive figures.</a:t>
            </a:r>
          </a:p>
        </p:txBody>
      </p:sp>
    </p:spTree>
    <p:extLst>
      <p:ext uri="{BB962C8B-B14F-4D97-AF65-F5344CB8AC3E}">
        <p14:creationId xmlns:p14="http://schemas.microsoft.com/office/powerpoint/2010/main" val="341398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it important?</a:t>
            </a:r>
          </a:p>
        </p:txBody>
      </p:sp>
      <p:sp>
        <p:nvSpPr>
          <p:cNvPr id="3" name="Content Placeholder 2"/>
          <p:cNvSpPr>
            <a:spLocks noGrp="1"/>
          </p:cNvSpPr>
          <p:nvPr>
            <p:ph idx="1"/>
          </p:nvPr>
        </p:nvSpPr>
        <p:spPr/>
        <p:txBody>
          <a:bodyPr/>
          <a:lstStyle/>
          <a:p>
            <a:r>
              <a:rPr lang="en-US" dirty="0"/>
              <a:t>If your cash is tight then you may want to be conservative in your spending.  It is key to stay up to date on your cash flow if you are definitely a small business or if your cash receivables are slow (people are slow on paying you what you owe) or your cash payables are fast (people demanding what you owe them on fast pace)</a:t>
            </a:r>
          </a:p>
        </p:txBody>
      </p:sp>
    </p:spTree>
    <p:extLst>
      <p:ext uri="{BB962C8B-B14F-4D97-AF65-F5344CB8AC3E}">
        <p14:creationId xmlns:p14="http://schemas.microsoft.com/office/powerpoint/2010/main" val="3817264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Cash flow Example</a:t>
            </a:r>
            <a:endParaRPr lang="en-US" dirty="0"/>
          </a:p>
        </p:txBody>
      </p:sp>
      <p:pic>
        <p:nvPicPr>
          <p:cNvPr id="4" name="Content Placeholder 3" descr="Cash Flow Statement - Malaysia Young Investo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4423" y="1914006"/>
            <a:ext cx="6095999" cy="4572000"/>
          </a:xfrm>
        </p:spPr>
      </p:pic>
    </p:spTree>
    <p:extLst>
      <p:ext uri="{BB962C8B-B14F-4D97-AF65-F5344CB8AC3E}">
        <p14:creationId xmlns:p14="http://schemas.microsoft.com/office/powerpoint/2010/main" val="341521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of the </a:t>
            </a:r>
            <a:br>
              <a:rPr lang="en-US" dirty="0"/>
            </a:br>
            <a:r>
              <a:rPr lang="en-US" dirty="0"/>
              <a:t>3 financial statements</a:t>
            </a:r>
          </a:p>
        </p:txBody>
      </p:sp>
      <p:sp>
        <p:nvSpPr>
          <p:cNvPr id="3" name="Content Placeholder 2"/>
          <p:cNvSpPr>
            <a:spLocks noGrp="1"/>
          </p:cNvSpPr>
          <p:nvPr>
            <p:ph idx="1"/>
          </p:nvPr>
        </p:nvSpPr>
        <p:spPr/>
        <p:txBody>
          <a:bodyPr/>
          <a:lstStyle/>
          <a:p>
            <a:r>
              <a:rPr lang="en-US" dirty="0"/>
              <a:t>The </a:t>
            </a:r>
            <a:r>
              <a:rPr lang="en-US" b="1" u="sng" dirty="0"/>
              <a:t>Income Statement </a:t>
            </a:r>
            <a:r>
              <a:rPr lang="en-US" dirty="0"/>
              <a:t>shows the bottom line: it indicates how much profit or loss a business generates over a period of time – month, quarter or a year.  The income statement tells whether your company is making a profit.</a:t>
            </a:r>
          </a:p>
          <a:p>
            <a:r>
              <a:rPr lang="en-US" dirty="0"/>
              <a:t>The </a:t>
            </a:r>
            <a:r>
              <a:rPr lang="en-US" b="1" u="sng" dirty="0"/>
              <a:t>balance sheet</a:t>
            </a:r>
            <a:r>
              <a:rPr lang="en-US" dirty="0"/>
              <a:t> shows a business’s financial position at a specific point in time.  That is it gives a snapshot of the business’s financial situation – its assets, liabilities and equity on a given day.  The balance sheet tells you efficiently a business is utilizing its assets and how well managed it is managing its liabilities in pursuit of profits.</a:t>
            </a:r>
          </a:p>
          <a:p>
            <a:r>
              <a:rPr lang="en-US" dirty="0"/>
              <a:t>The </a:t>
            </a:r>
            <a:r>
              <a:rPr lang="en-US" b="1" u="sng" dirty="0"/>
              <a:t>cash flow</a:t>
            </a:r>
            <a:r>
              <a:rPr lang="en-US" dirty="0"/>
              <a:t> statement tells where the company’s money comes from, and where it goes – in other words, the flow of cash in, through and out of the company.</a:t>
            </a:r>
          </a:p>
        </p:txBody>
      </p:sp>
    </p:spTree>
    <p:extLst>
      <p:ext uri="{BB962C8B-B14F-4D97-AF65-F5344CB8AC3E}">
        <p14:creationId xmlns:p14="http://schemas.microsoft.com/office/powerpoint/2010/main" val="3617956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a:t>
            </a:r>
          </a:p>
        </p:txBody>
      </p:sp>
      <p:sp>
        <p:nvSpPr>
          <p:cNvPr id="3" name="Content Placeholder 2"/>
          <p:cNvSpPr>
            <a:spLocks noGrp="1"/>
          </p:cNvSpPr>
          <p:nvPr>
            <p:ph idx="1"/>
          </p:nvPr>
        </p:nvSpPr>
        <p:spPr/>
        <p:txBody>
          <a:bodyPr/>
          <a:lstStyle/>
          <a:p>
            <a:r>
              <a:rPr lang="en-US" dirty="0"/>
              <a:t>A budget for your business is a blueprint for achieving specific goal.  Knowing the big picture of what it is you want to achieve is key to creating budget.  </a:t>
            </a:r>
          </a:p>
          <a:p>
            <a:r>
              <a:rPr lang="en-US" dirty="0"/>
              <a:t>Here a some key things to keep in mind when building a budget:</a:t>
            </a:r>
          </a:p>
          <a:p>
            <a:pPr lvl="1">
              <a:buFont typeface="Wingdings" panose="05000000000000000000" pitchFamily="2" charset="2"/>
              <a:buChar char="ü"/>
            </a:pPr>
            <a:r>
              <a:rPr lang="en-US" dirty="0"/>
              <a:t>	Watch the overall economic picture</a:t>
            </a:r>
          </a:p>
          <a:p>
            <a:pPr lvl="1">
              <a:buFont typeface="Wingdings" panose="05000000000000000000" pitchFamily="2" charset="2"/>
              <a:buChar char="ü"/>
            </a:pPr>
            <a:r>
              <a:rPr lang="en-US" dirty="0"/>
              <a:t>    Stay of top of industry trends</a:t>
            </a:r>
          </a:p>
          <a:p>
            <a:pPr lvl="1">
              <a:buFont typeface="Wingdings" panose="05000000000000000000" pitchFamily="2" charset="2"/>
              <a:buChar char="ü"/>
            </a:pPr>
            <a:r>
              <a:rPr lang="en-US" dirty="0"/>
              <a:t>    Steep yourself in business values</a:t>
            </a:r>
          </a:p>
          <a:p>
            <a:pPr lvl="1">
              <a:buFont typeface="Wingdings" panose="05000000000000000000" pitchFamily="2" charset="2"/>
              <a:buChar char="ü"/>
            </a:pPr>
            <a:r>
              <a:rPr lang="en-US" dirty="0"/>
              <a:t>    Conduct a SWOT analyses</a:t>
            </a:r>
          </a:p>
        </p:txBody>
      </p:sp>
    </p:spTree>
    <p:extLst>
      <p:ext uri="{BB962C8B-B14F-4D97-AF65-F5344CB8AC3E}">
        <p14:creationId xmlns:p14="http://schemas.microsoft.com/office/powerpoint/2010/main" val="321594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Watch the overall </a:t>
            </a:r>
            <a:br>
              <a:rPr lang="en-US" dirty="0"/>
            </a:br>
            <a:r>
              <a:rPr lang="en-US" dirty="0"/>
              <a:t>economic picture</a:t>
            </a:r>
          </a:p>
        </p:txBody>
      </p:sp>
      <p:sp>
        <p:nvSpPr>
          <p:cNvPr id="3" name="Content Placeholder 2"/>
          <p:cNvSpPr>
            <a:spLocks noGrp="1"/>
          </p:cNvSpPr>
          <p:nvPr>
            <p:ph idx="1"/>
          </p:nvPr>
        </p:nvSpPr>
        <p:spPr/>
        <p:txBody>
          <a:bodyPr/>
          <a:lstStyle/>
          <a:p>
            <a:r>
              <a:rPr lang="en-US" dirty="0"/>
              <a:t>Businesses follow different strategies during good times and bad times.  See what other like business are doing and observe.   Take note of the information from Government and other sources that may have a direct impact on your business. </a:t>
            </a:r>
          </a:p>
        </p:txBody>
      </p:sp>
    </p:spTree>
    <p:extLst>
      <p:ext uri="{BB962C8B-B14F-4D97-AF65-F5344CB8AC3E}">
        <p14:creationId xmlns:p14="http://schemas.microsoft.com/office/powerpoint/2010/main" val="308568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of top of industry trends</a:t>
            </a:r>
          </a:p>
        </p:txBody>
      </p:sp>
      <p:sp>
        <p:nvSpPr>
          <p:cNvPr id="3" name="Content Placeholder 2"/>
          <p:cNvSpPr>
            <a:spLocks noGrp="1"/>
          </p:cNvSpPr>
          <p:nvPr>
            <p:ph idx="1"/>
          </p:nvPr>
        </p:nvSpPr>
        <p:spPr/>
        <p:txBody>
          <a:bodyPr/>
          <a:lstStyle/>
          <a:p>
            <a:r>
              <a:rPr lang="en-US" dirty="0"/>
              <a:t>Even when the economy is booming, some businesses are going bust.  What is the outlook in the business sector that you are in?  Get a thorough understanding of any trends financially, technically, legally, competition wise, etc.</a:t>
            </a:r>
          </a:p>
        </p:txBody>
      </p:sp>
    </p:spTree>
    <p:extLst>
      <p:ext uri="{BB962C8B-B14F-4D97-AF65-F5344CB8AC3E}">
        <p14:creationId xmlns:p14="http://schemas.microsoft.com/office/powerpoint/2010/main" val="2597148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Steep yourself in </a:t>
            </a:r>
            <a:br>
              <a:rPr lang="en-US" dirty="0"/>
            </a:br>
            <a:r>
              <a:rPr lang="en-US" dirty="0"/>
              <a:t>business values</a:t>
            </a:r>
          </a:p>
        </p:txBody>
      </p:sp>
      <p:sp>
        <p:nvSpPr>
          <p:cNvPr id="3" name="Content Placeholder 2"/>
          <p:cNvSpPr>
            <a:spLocks noGrp="1"/>
          </p:cNvSpPr>
          <p:nvPr>
            <p:ph idx="1"/>
          </p:nvPr>
        </p:nvSpPr>
        <p:spPr/>
        <p:txBody>
          <a:bodyPr/>
          <a:lstStyle/>
          <a:p>
            <a:r>
              <a:rPr lang="en-US" dirty="0"/>
              <a:t>Every business has a culture.  If you are aiming to be an entrepreneur then you are the one that sets that culture.  The values that an organization brings to the table that are legal and ethical ensures that they will do business in the right way.  Businesses make decision everyday based upon their values just as individuals do.   If your budget is running a foul against business values then stop and rethink the choices that you are making.</a:t>
            </a:r>
          </a:p>
        </p:txBody>
      </p:sp>
    </p:spTree>
    <p:extLst>
      <p:ext uri="{BB962C8B-B14F-4D97-AF65-F5344CB8AC3E}">
        <p14:creationId xmlns:p14="http://schemas.microsoft.com/office/powerpoint/2010/main" val="3468325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all we do there is financial component tied to it.  Businesses, Government, Non-Profits and Churches all need finances to sustain its existence to operate from an economic point of view.</a:t>
            </a:r>
          </a:p>
        </p:txBody>
      </p:sp>
    </p:spTree>
    <p:extLst>
      <p:ext uri="{BB962C8B-B14F-4D97-AF65-F5344CB8AC3E}">
        <p14:creationId xmlns:p14="http://schemas.microsoft.com/office/powerpoint/2010/main" val="1876702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 a SWOT analyses</a:t>
            </a:r>
          </a:p>
        </p:txBody>
      </p:sp>
      <p:sp>
        <p:nvSpPr>
          <p:cNvPr id="3" name="Content Placeholder 2"/>
          <p:cNvSpPr>
            <a:spLocks noGrp="1"/>
          </p:cNvSpPr>
          <p:nvPr>
            <p:ph idx="1"/>
          </p:nvPr>
        </p:nvSpPr>
        <p:spPr/>
        <p:txBody>
          <a:bodyPr/>
          <a:lstStyle/>
          <a:p>
            <a:r>
              <a:rPr lang="en-US" dirty="0"/>
              <a:t>Every business has it strengths, weaknesses, opportunities and threats.  It is key that you keep these things in mind when developing your budget.  The only way to keep them in mind is if you have did a swot analysis on your business.</a:t>
            </a:r>
          </a:p>
        </p:txBody>
      </p:sp>
    </p:spTree>
    <p:extLst>
      <p:ext uri="{BB962C8B-B14F-4D97-AF65-F5344CB8AC3E}">
        <p14:creationId xmlns:p14="http://schemas.microsoft.com/office/powerpoint/2010/main" val="3004192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Budgeting importance</a:t>
            </a:r>
          </a:p>
        </p:txBody>
      </p:sp>
      <p:sp>
        <p:nvSpPr>
          <p:cNvPr id="3" name="Content Placeholder 2"/>
          <p:cNvSpPr>
            <a:spLocks noGrp="1"/>
          </p:cNvSpPr>
          <p:nvPr>
            <p:ph idx="1"/>
          </p:nvPr>
        </p:nvSpPr>
        <p:spPr/>
        <p:txBody>
          <a:bodyPr/>
          <a:lstStyle/>
          <a:p>
            <a:r>
              <a:rPr lang="en-US" dirty="0"/>
              <a:t>Remember budgeting isn’t just a set of numbers; it’s on part in your company’s blueprint for success.  Knowing the big picture is key creating a useful budget</a:t>
            </a:r>
          </a:p>
        </p:txBody>
      </p:sp>
    </p:spTree>
    <p:extLst>
      <p:ext uri="{BB962C8B-B14F-4D97-AF65-F5344CB8AC3E}">
        <p14:creationId xmlns:p14="http://schemas.microsoft.com/office/powerpoint/2010/main" val="556844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4"/>
          <p:cNvSpPr>
            <a:spLocks noGrp="1"/>
          </p:cNvSpPr>
          <p:nvPr>
            <p:ph idx="1"/>
          </p:nvPr>
        </p:nvSpPr>
        <p:spPr>
          <a:xfrm>
            <a:off x="1981200" y="5486400"/>
            <a:ext cx="8229600" cy="639763"/>
          </a:xfrm>
          <a:solidFill>
            <a:schemeClr val="accent2">
              <a:lumMod val="75000"/>
            </a:schemeClr>
          </a:solidFill>
        </p:spPr>
        <p:txBody>
          <a:bodyPr rtlCol="0">
            <a:normAutofit fontScale="85000" lnSpcReduction="20000"/>
          </a:bodyPr>
          <a:lstStyle/>
          <a:p>
            <a:pPr algn="ctr" eaLnBrk="1" fontAlgn="auto" hangingPunct="1">
              <a:spcAft>
                <a:spcPts val="0"/>
              </a:spcAft>
              <a:buFont typeface="Wingdings 3" charset="2"/>
              <a:buChar char=""/>
              <a:defRPr/>
            </a:pPr>
            <a:r>
              <a:rPr lang="en-US" altLang="en-US" b="1" dirty="0">
                <a:solidFill>
                  <a:schemeClr val="bg1">
                    <a:lumMod val="95000"/>
                  </a:schemeClr>
                </a:solidFill>
              </a:rPr>
              <a:t>BBV2M-BrothersBrooksVision2MissionLLC.com</a:t>
            </a:r>
          </a:p>
          <a:p>
            <a:pPr algn="ctr" eaLnBrk="1" fontAlgn="auto" hangingPunct="1">
              <a:spcAft>
                <a:spcPts val="0"/>
              </a:spcAft>
              <a:buFont typeface="Wingdings 3" charset="2"/>
              <a:buChar char=""/>
              <a:defRPr/>
            </a:pPr>
            <a:r>
              <a:rPr lang="en-US" altLang="en-US" b="1" dirty="0">
                <a:solidFill>
                  <a:schemeClr val="bg1">
                    <a:lumMod val="95000"/>
                  </a:schemeClr>
                </a:solidFill>
              </a:rPr>
              <a:t>BBV2MLLC@gmail.com</a:t>
            </a:r>
          </a:p>
        </p:txBody>
      </p:sp>
      <p:pic>
        <p:nvPicPr>
          <p:cNvPr id="21507" name="Picture 5" descr="Slide1.JPG"/>
          <p:cNvPicPr>
            <a:picLocks noChangeAspect="1"/>
          </p:cNvPicPr>
          <p:nvPr/>
        </p:nvPicPr>
        <p:blipFill>
          <a:blip r:embed="rId2"/>
          <a:srcRect/>
          <a:stretch>
            <a:fillRect/>
          </a:stretch>
        </p:blipFill>
        <p:spPr bwMode="auto">
          <a:xfrm>
            <a:off x="1524000" y="2371725"/>
            <a:ext cx="9144000" cy="2809875"/>
          </a:xfrm>
          <a:prstGeom prst="rect">
            <a:avLst/>
          </a:prstGeom>
          <a:noFill/>
          <a:ln w="9525">
            <a:noFill/>
            <a:miter lim="800000"/>
            <a:headEnd/>
            <a:tailEnd/>
          </a:ln>
        </p:spPr>
      </p:pic>
    </p:spTree>
    <p:extLst>
      <p:ext uri="{BB962C8B-B14F-4D97-AF65-F5344CB8AC3E}">
        <p14:creationId xmlns:p14="http://schemas.microsoft.com/office/powerpoint/2010/main" val="1917718679"/>
      </p:ext>
    </p:extLst>
  </p:cSld>
  <p:clrMapOvr>
    <a:masterClrMapping/>
  </p:clrMapOvr>
  <p:transition spd="slow" advClick="0" advTm="10000">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is Finance?</a:t>
            </a:r>
          </a:p>
        </p:txBody>
      </p:sp>
      <p:sp>
        <p:nvSpPr>
          <p:cNvPr id="3" name="Content Placeholder 2"/>
          <p:cNvSpPr>
            <a:spLocks noGrp="1"/>
          </p:cNvSpPr>
          <p:nvPr>
            <p:ph idx="1"/>
          </p:nvPr>
        </p:nvSpPr>
        <p:spPr/>
        <p:txBody>
          <a:bodyPr/>
          <a:lstStyle/>
          <a:p>
            <a:r>
              <a:rPr lang="en-US" dirty="0"/>
              <a:t>Finance is a field that is concerned with the allocation of assets and liabilities over space and time, often under conditions of risk or uncertainty. Finance can also be defined as the science of money management. Market participants in the market aim to price assets based on their risk level, fundamental value, and their expected rate of return. Finance can be broken into three sub-categories: public finance, corporate finance and personal finance</a:t>
            </a:r>
          </a:p>
        </p:txBody>
      </p:sp>
    </p:spTree>
    <p:extLst>
      <p:ext uri="{BB962C8B-B14F-4D97-AF65-F5344CB8AC3E}">
        <p14:creationId xmlns:p14="http://schemas.microsoft.com/office/powerpoint/2010/main" val="2473641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it important?</a:t>
            </a:r>
          </a:p>
        </p:txBody>
      </p:sp>
      <p:sp>
        <p:nvSpPr>
          <p:cNvPr id="3" name="Content Placeholder 2"/>
          <p:cNvSpPr>
            <a:spLocks noGrp="1"/>
          </p:cNvSpPr>
          <p:nvPr>
            <p:ph idx="1"/>
          </p:nvPr>
        </p:nvSpPr>
        <p:spPr/>
        <p:txBody>
          <a:bodyPr/>
          <a:lstStyle/>
          <a:p>
            <a:r>
              <a:rPr lang="en-US" dirty="0"/>
              <a:t>If you are an organization that has a goal of making money then understanding finance is important.  As an entrepreneur you will want to know how to increase your revenue (sales/cash intake), reduce your costs and budget correctly so you can make a profit or sustain the longevity of your business.</a:t>
            </a:r>
          </a:p>
        </p:txBody>
      </p:sp>
    </p:spTree>
    <p:extLst>
      <p:ext uri="{BB962C8B-B14F-4D97-AF65-F5344CB8AC3E}">
        <p14:creationId xmlns:p14="http://schemas.microsoft.com/office/powerpoint/2010/main" val="2359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There 3 Key Financial Statements that will be important for your business.</a:t>
            </a:r>
          </a:p>
        </p:txBody>
      </p:sp>
      <p:sp>
        <p:nvSpPr>
          <p:cNvPr id="3" name="Content Placeholder 2"/>
          <p:cNvSpPr>
            <a:spLocks noGrp="1"/>
          </p:cNvSpPr>
          <p:nvPr>
            <p:ph idx="1"/>
          </p:nvPr>
        </p:nvSpPr>
        <p:spPr/>
        <p:txBody>
          <a:bodyPr/>
          <a:lstStyle/>
          <a:p>
            <a:r>
              <a:rPr lang="en-US" dirty="0"/>
              <a:t>Every business wants to know its overall financial health, where is its money coming from, where does it spend its money and how much profit did I make.</a:t>
            </a:r>
          </a:p>
          <a:p>
            <a:r>
              <a:rPr lang="en-US" dirty="0"/>
              <a:t>These three statements are essential to any organization and doesn’t matter if you are publicly traded or just a local mom and pop store or a lawn care provider.</a:t>
            </a:r>
          </a:p>
          <a:p>
            <a:r>
              <a:rPr lang="en-US" dirty="0"/>
              <a:t>These financial statements are called the Income Statement, Balance Sheet and Cash Flow Statement.</a:t>
            </a:r>
          </a:p>
          <a:p>
            <a:endParaRPr lang="en-US" dirty="0"/>
          </a:p>
        </p:txBody>
      </p:sp>
    </p:spTree>
    <p:extLst>
      <p:ext uri="{BB962C8B-B14F-4D97-AF65-F5344CB8AC3E}">
        <p14:creationId xmlns:p14="http://schemas.microsoft.com/office/powerpoint/2010/main" val="1301684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Statement</a:t>
            </a:r>
          </a:p>
        </p:txBody>
      </p:sp>
      <p:sp>
        <p:nvSpPr>
          <p:cNvPr id="3" name="Content Placeholder 2"/>
          <p:cNvSpPr>
            <a:spLocks noGrp="1"/>
          </p:cNvSpPr>
          <p:nvPr>
            <p:ph idx="1"/>
          </p:nvPr>
        </p:nvSpPr>
        <p:spPr/>
        <p:txBody>
          <a:bodyPr/>
          <a:lstStyle/>
          <a:p>
            <a:r>
              <a:rPr lang="en-US" dirty="0"/>
              <a:t>The income statement tell you if you are making a profit – that is, whether it has a positive or negative net income.  This statement is sometimes called the profit and loss statement.  It shows the business’s profitability </a:t>
            </a:r>
            <a:r>
              <a:rPr lang="en-US" dirty="0" err="1"/>
              <a:t>throughtout</a:t>
            </a:r>
            <a:r>
              <a:rPr lang="en-US" dirty="0"/>
              <a:t> the year – typically, b presenting monthly, quarterly and year to date summaries of the business’s operation.  In addition the income statement tells you how much money business spends to make that profit – that is, what its profit margins are</a:t>
            </a:r>
          </a:p>
        </p:txBody>
      </p:sp>
    </p:spTree>
    <p:extLst>
      <p:ext uri="{BB962C8B-B14F-4D97-AF65-F5344CB8AC3E}">
        <p14:creationId xmlns:p14="http://schemas.microsoft.com/office/powerpoint/2010/main" val="123711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Income Statement work?</a:t>
            </a:r>
          </a:p>
        </p:txBody>
      </p:sp>
      <p:sp>
        <p:nvSpPr>
          <p:cNvPr id="3" name="Content Placeholder 2"/>
          <p:cNvSpPr>
            <a:spLocks noGrp="1"/>
          </p:cNvSpPr>
          <p:nvPr>
            <p:ph idx="1"/>
          </p:nvPr>
        </p:nvSpPr>
        <p:spPr/>
        <p:txBody>
          <a:bodyPr/>
          <a:lstStyle/>
          <a:p>
            <a:r>
              <a:rPr lang="en-US" dirty="0"/>
              <a:t>It starts with business’s revenue – how much money has come in from its operations (what ever it (product) is you are selling).  Various cost - from the cost of making and storing your product, to even more advance things such as the depreciation of plant and equipment to interest and taxes.  These cost are then subtracted from your revenue and what is left over is your net profit (if money is left over).  </a:t>
            </a:r>
          </a:p>
        </p:txBody>
      </p:sp>
    </p:spTree>
    <p:extLst>
      <p:ext uri="{BB962C8B-B14F-4D97-AF65-F5344CB8AC3E}">
        <p14:creationId xmlns:p14="http://schemas.microsoft.com/office/powerpoint/2010/main" val="3383205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Statement Example</a:t>
            </a:r>
          </a:p>
        </p:txBody>
      </p:sp>
      <p:pic>
        <p:nvPicPr>
          <p:cNvPr id="4" name="Content Placeholder 3" descr="Income Statement | Example | Template | Format | How to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8194" y="2193925"/>
            <a:ext cx="4515611" cy="4024313"/>
          </a:xfrm>
        </p:spPr>
      </p:pic>
    </p:spTree>
    <p:extLst>
      <p:ext uri="{BB962C8B-B14F-4D97-AF65-F5344CB8AC3E}">
        <p14:creationId xmlns:p14="http://schemas.microsoft.com/office/powerpoint/2010/main" val="3885551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Sheet</a:t>
            </a:r>
          </a:p>
        </p:txBody>
      </p:sp>
      <p:sp>
        <p:nvSpPr>
          <p:cNvPr id="3" name="Content Placeholder 2"/>
          <p:cNvSpPr>
            <a:spLocks noGrp="1"/>
          </p:cNvSpPr>
          <p:nvPr>
            <p:ph idx="1"/>
          </p:nvPr>
        </p:nvSpPr>
        <p:spPr/>
        <p:txBody>
          <a:bodyPr/>
          <a:lstStyle/>
          <a:p>
            <a:r>
              <a:rPr lang="en-US" dirty="0"/>
              <a:t>The balance sheet is a snapshot of the current health of your organization at a particular time.</a:t>
            </a:r>
          </a:p>
          <a:p>
            <a:r>
              <a:rPr lang="en-US" dirty="0"/>
              <a:t>A balance sheet uses double-entry accounting – a system that ensures that each transaction balances.  The system relies on the following basic equation:</a:t>
            </a:r>
          </a:p>
          <a:p>
            <a:r>
              <a:rPr lang="en-US" dirty="0"/>
              <a:t>Assets – Liabilities = Owner’s Equity </a:t>
            </a:r>
          </a:p>
        </p:txBody>
      </p:sp>
    </p:spTree>
    <p:extLst>
      <p:ext uri="{BB962C8B-B14F-4D97-AF65-F5344CB8AC3E}">
        <p14:creationId xmlns:p14="http://schemas.microsoft.com/office/powerpoint/2010/main" val="40542363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1_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94</TotalTime>
  <Words>1213</Words>
  <Application>Microsoft Office PowerPoint</Application>
  <PresentationFormat>Widescreen</PresentationFormat>
  <Paragraphs>57</Paragraphs>
  <Slides>22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Century Gothic</vt:lpstr>
      <vt:lpstr>Wingdings</vt:lpstr>
      <vt:lpstr>Wingdings 3</vt:lpstr>
      <vt:lpstr>Vapor Trail</vt:lpstr>
      <vt:lpstr>1_Vapor Trail</vt:lpstr>
      <vt:lpstr>Financial Understanding</vt:lpstr>
      <vt:lpstr>PowerPoint Presentation</vt:lpstr>
      <vt:lpstr>So What is Finance?</vt:lpstr>
      <vt:lpstr>Why is it important?</vt:lpstr>
      <vt:lpstr>There 3 Key Financial Statements that will be important for your business.</vt:lpstr>
      <vt:lpstr>Income Statement</vt:lpstr>
      <vt:lpstr>How Does the Income Statement work?</vt:lpstr>
      <vt:lpstr>Income Statement Example</vt:lpstr>
      <vt:lpstr>Balance Sheet</vt:lpstr>
      <vt:lpstr>How Does the  Balance Sheet work?</vt:lpstr>
      <vt:lpstr>Balance sheet Example</vt:lpstr>
      <vt:lpstr>Cash flow statement</vt:lpstr>
      <vt:lpstr>Why is it important?</vt:lpstr>
      <vt:lpstr>Cash flow Example</vt:lpstr>
      <vt:lpstr>Recap of the  3 financial statements</vt:lpstr>
      <vt:lpstr>Budget</vt:lpstr>
      <vt:lpstr>Watch the overall  economic picture</vt:lpstr>
      <vt:lpstr>Stay of top of industry trends</vt:lpstr>
      <vt:lpstr>Steep yourself in  business values</vt:lpstr>
      <vt:lpstr>Conduct a SWOT analyses</vt:lpstr>
      <vt:lpstr>Budgeting importance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Understanding</dc:title>
  <dc:creator>Brooks, Rodney</dc:creator>
  <cp:lastModifiedBy>Rodney B</cp:lastModifiedBy>
  <cp:revision>12</cp:revision>
  <dcterms:created xsi:type="dcterms:W3CDTF">2018-10-11T17:02:01Z</dcterms:created>
  <dcterms:modified xsi:type="dcterms:W3CDTF">2018-10-13T01:07:44Z</dcterms:modified>
</cp:coreProperties>
</file>