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6"/>
  </p:notesMasterIdLst>
  <p:handoutMasterIdLst>
    <p:handoutMasterId r:id="rId27"/>
  </p:handoutMasterIdLst>
  <p:sldIdLst>
    <p:sldId id="410" r:id="rId5"/>
    <p:sldId id="411" r:id="rId6"/>
    <p:sldId id="383" r:id="rId7"/>
    <p:sldId id="391" r:id="rId8"/>
    <p:sldId id="397" r:id="rId9"/>
    <p:sldId id="412" r:id="rId10"/>
    <p:sldId id="413" r:id="rId11"/>
    <p:sldId id="416" r:id="rId12"/>
    <p:sldId id="417" r:id="rId13"/>
    <p:sldId id="297" r:id="rId14"/>
    <p:sldId id="414" r:id="rId15"/>
    <p:sldId id="415" r:id="rId16"/>
    <p:sldId id="398" r:id="rId17"/>
    <p:sldId id="409" r:id="rId18"/>
    <p:sldId id="389" r:id="rId19"/>
    <p:sldId id="408" r:id="rId20"/>
    <p:sldId id="407" r:id="rId21"/>
    <p:sldId id="406" r:id="rId22"/>
    <p:sldId id="405" r:id="rId23"/>
    <p:sldId id="404" r:id="rId24"/>
    <p:sldId id="4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 autoAdjust="0"/>
  </p:normalViewPr>
  <p:slideViewPr>
    <p:cSldViewPr snapToGrid="0">
      <p:cViewPr varScale="1">
        <p:scale>
          <a:sx n="82" d="100"/>
          <a:sy n="82" d="100"/>
        </p:scale>
        <p:origin x="1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33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48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83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60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59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33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96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8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7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16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76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7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60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32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20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8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7A8117-B8C4-4BE3-033C-F18A7F55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DAC-8EC0-4874-8824-334868FA6B8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85B79-5C0E-425A-39D3-EE839983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4F012-8DF2-C64E-83A2-20FBFCF8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63CA-5A06-45E2-9B71-8F2052826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  <p:sldLayoutId id="2147483712" r:id="rId1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dirty="0"/>
              <a:t>Basic presentation</a:t>
            </a:r>
          </a:p>
        </p:txBody>
      </p:sp>
      <p:pic>
        <p:nvPicPr>
          <p:cNvPr id="4" name="Picture 3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AB3B6DD0-A0C7-7A67-DDE4-5D14F2D8F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9ACBD-F6AF-765D-1D13-69BDE7610620}"/>
              </a:ext>
            </a:extLst>
          </p:cNvPr>
          <p:cNvSpPr txBox="1"/>
          <p:nvPr/>
        </p:nvSpPr>
        <p:spPr>
          <a:xfrm>
            <a:off x="335902" y="5243803"/>
            <a:ext cx="73058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CHAMBER MUSIC RALEIGH</a:t>
            </a:r>
            <a:br>
              <a:rPr lang="en-US" sz="2800" dirty="0"/>
            </a:br>
            <a:r>
              <a:rPr lang="en-US" sz="2800" dirty="0"/>
              <a:t>BOARD BRIEFING</a:t>
            </a:r>
            <a:br>
              <a:rPr lang="en-US" sz="2800" dirty="0"/>
            </a:br>
            <a:r>
              <a:rPr lang="en-US" sz="2800" dirty="0"/>
              <a:t>OCTOBER 6,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D3446-CC87-901A-3A43-82296591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307" y="350253"/>
            <a:ext cx="7445385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2E96093-93B6-ABBA-EEDE-97FF084F6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7"/>
          <a:stretch/>
        </p:blipFill>
        <p:spPr>
          <a:xfrm>
            <a:off x="-281195" y="-311757"/>
            <a:ext cx="4167395" cy="2029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D23D18-7A28-EAF9-320F-6A60EFD95B2F}"/>
              </a:ext>
            </a:extLst>
          </p:cNvPr>
          <p:cNvSpPr txBox="1"/>
          <p:nvPr/>
        </p:nvSpPr>
        <p:spPr>
          <a:xfrm>
            <a:off x="4733925" y="993913"/>
            <a:ext cx="737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D7400"/>
              </a:solidFill>
            </a:endParaRPr>
          </a:p>
          <a:p>
            <a:endParaRPr lang="en-US" b="1" dirty="0">
              <a:solidFill>
                <a:srgbClr val="FD74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AA012-68FD-570D-DB75-E3629B83C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28" y="1801983"/>
            <a:ext cx="10770251" cy="4798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26B221-023B-F5DA-B64C-F88EC9CDFF0B}"/>
              </a:ext>
            </a:extLst>
          </p:cNvPr>
          <p:cNvSpPr txBox="1"/>
          <p:nvPr/>
        </p:nvSpPr>
        <p:spPr>
          <a:xfrm>
            <a:off x="2817846" y="513184"/>
            <a:ext cx="8808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16 CONCERTS &amp; A TELEVISION BROADCAST 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IN THE NEXT EIGHT WEEKS</a:t>
            </a:r>
          </a:p>
        </p:txBody>
      </p:sp>
    </p:spTree>
    <p:extLst>
      <p:ext uri="{BB962C8B-B14F-4D97-AF65-F5344CB8AC3E}">
        <p14:creationId xmlns:p14="http://schemas.microsoft.com/office/powerpoint/2010/main" val="212435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2E96093-93B6-ABBA-EEDE-97FF084F6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7"/>
          <a:stretch/>
        </p:blipFill>
        <p:spPr>
          <a:xfrm>
            <a:off x="-141236" y="-209121"/>
            <a:ext cx="5450047" cy="2653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D23D18-7A28-EAF9-320F-6A60EFD95B2F}"/>
              </a:ext>
            </a:extLst>
          </p:cNvPr>
          <p:cNvSpPr txBox="1"/>
          <p:nvPr/>
        </p:nvSpPr>
        <p:spPr>
          <a:xfrm>
            <a:off x="4733925" y="993913"/>
            <a:ext cx="737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D7400"/>
              </a:solidFill>
            </a:endParaRPr>
          </a:p>
          <a:p>
            <a:endParaRPr lang="en-US" b="1" dirty="0">
              <a:solidFill>
                <a:srgbClr val="FD74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A232E-D410-EA57-2465-71AA4AB85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058" y="520714"/>
            <a:ext cx="7935028" cy="15927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6E478C-45FF-608F-F607-B8BDF10711A1}"/>
              </a:ext>
            </a:extLst>
          </p:cNvPr>
          <p:cNvSpPr txBox="1"/>
          <p:nvPr/>
        </p:nvSpPr>
        <p:spPr>
          <a:xfrm>
            <a:off x="6488276" y="0"/>
            <a:ext cx="5450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Pedro </a:t>
            </a:r>
            <a:r>
              <a:rPr lang="en-US" sz="2800" b="1" dirty="0" err="1">
                <a:solidFill>
                  <a:schemeClr val="accent6"/>
                </a:solidFill>
              </a:rPr>
              <a:t>Giraudo</a:t>
            </a:r>
            <a:r>
              <a:rPr lang="en-US" sz="2800" b="1" dirty="0">
                <a:solidFill>
                  <a:schemeClr val="accent6"/>
                </a:solidFill>
              </a:rPr>
              <a:t> Tango Quartet</a:t>
            </a:r>
          </a:p>
        </p:txBody>
      </p:sp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699FA02-EC30-12E8-47F3-6F6B99F07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0" y="2768367"/>
            <a:ext cx="4092014" cy="4092014"/>
          </a:xfrm>
          <a:prstGeom prst="rect">
            <a:avLst/>
          </a:prstGeom>
        </p:spPr>
      </p:pic>
      <p:pic>
        <p:nvPicPr>
          <p:cNvPr id="11" name="Picture 10" descr="A person with a mustache and a blue suit&#10;&#10;Description automatically generated">
            <a:extLst>
              <a:ext uri="{FF2B5EF4-FFF2-40B4-BE49-F238E27FC236}">
                <a16:creationId xmlns:a16="http://schemas.microsoft.com/office/drawing/2014/main" id="{4F483724-68FD-4F20-75D0-FCFF6E3A2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14" y="2761224"/>
            <a:ext cx="4096776" cy="4096776"/>
          </a:xfrm>
          <a:prstGeom prst="rect">
            <a:avLst/>
          </a:prstGeom>
        </p:spPr>
      </p:pic>
      <p:pic>
        <p:nvPicPr>
          <p:cNvPr id="8" name="Picture 7" descr="A person in a tuxedo holding a trophy&#10;&#10;Description automatically generated">
            <a:extLst>
              <a:ext uri="{FF2B5EF4-FFF2-40B4-BE49-F238E27FC236}">
                <a16:creationId xmlns:a16="http://schemas.microsoft.com/office/drawing/2014/main" id="{81BCE533-4FB3-7F81-E7F5-61EB9DC59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4" y="2761224"/>
            <a:ext cx="4096776" cy="40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5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2E96093-93B6-ABBA-EEDE-97FF084F6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7"/>
          <a:stretch/>
        </p:blipFill>
        <p:spPr>
          <a:xfrm>
            <a:off x="-281195" y="-340244"/>
            <a:ext cx="5450047" cy="2653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D23D18-7A28-EAF9-320F-6A60EFD95B2F}"/>
              </a:ext>
            </a:extLst>
          </p:cNvPr>
          <p:cNvSpPr txBox="1"/>
          <p:nvPr/>
        </p:nvSpPr>
        <p:spPr>
          <a:xfrm>
            <a:off x="4733925" y="993913"/>
            <a:ext cx="737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D7400"/>
              </a:solidFill>
            </a:endParaRPr>
          </a:p>
          <a:p>
            <a:endParaRPr lang="en-US" b="1" dirty="0">
              <a:solidFill>
                <a:srgbClr val="FD74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A232E-D410-EA57-2465-71AA4AB85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058" y="63495"/>
            <a:ext cx="7935028" cy="1592728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699FA02-EC30-12E8-47F3-6F6B99F07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0" y="2768367"/>
            <a:ext cx="4092014" cy="4092014"/>
          </a:xfrm>
          <a:prstGeom prst="rect">
            <a:avLst/>
          </a:prstGeom>
        </p:spPr>
      </p:pic>
      <p:pic>
        <p:nvPicPr>
          <p:cNvPr id="11" name="Picture 10" descr="A person with a mustache and a blue suit&#10;&#10;Description automatically generated">
            <a:extLst>
              <a:ext uri="{FF2B5EF4-FFF2-40B4-BE49-F238E27FC236}">
                <a16:creationId xmlns:a16="http://schemas.microsoft.com/office/drawing/2014/main" id="{4F483724-68FD-4F20-75D0-FCFF6E3A2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14" y="2761224"/>
            <a:ext cx="4096776" cy="4096776"/>
          </a:xfrm>
          <a:prstGeom prst="rect">
            <a:avLst/>
          </a:prstGeom>
        </p:spPr>
      </p:pic>
      <p:pic>
        <p:nvPicPr>
          <p:cNvPr id="8" name="Picture 7" descr="A person in a tuxedo holding a trophy&#10;&#10;Description automatically generated">
            <a:extLst>
              <a:ext uri="{FF2B5EF4-FFF2-40B4-BE49-F238E27FC236}">
                <a16:creationId xmlns:a16="http://schemas.microsoft.com/office/drawing/2014/main" id="{81BCE533-4FB3-7F81-E7F5-61EB9DC59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4" y="2761224"/>
            <a:ext cx="4096776" cy="40967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641985-5A64-C968-0591-C3BB84104A68}"/>
              </a:ext>
            </a:extLst>
          </p:cNvPr>
          <p:cNvSpPr txBox="1"/>
          <p:nvPr/>
        </p:nvSpPr>
        <p:spPr>
          <a:xfrm>
            <a:off x="5472209" y="1543433"/>
            <a:ext cx="663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NOVEMBER 3 AUDIT STARTS COMMERCECPA.COM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NOVEMBER 28 ANNUAL CAMPAIGN LETTERS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DECEMBER 1 CMR BOARD MEETING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00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734F0-2DDD-AF70-F13D-F9E4C1929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" y="4549552"/>
            <a:ext cx="5486400" cy="1645920"/>
          </a:xfrm>
        </p:spPr>
        <p:txBody>
          <a:bodyPr/>
          <a:lstStyle/>
          <a:p>
            <a:r>
              <a:rPr lang="en-US" dirty="0"/>
              <a:t>Brita Tamm</a:t>
            </a:r>
          </a:p>
          <a:p>
            <a:r>
              <a:rPr lang="en-US" dirty="0"/>
              <a:t>502-555-0152</a:t>
            </a:r>
          </a:p>
          <a:p>
            <a:r>
              <a:rPr lang="en-US" dirty="0"/>
              <a:t>brita@firstupconsultants.com</a:t>
            </a:r>
          </a:p>
          <a:p>
            <a:r>
              <a:rPr lang="en-US" dirty="0"/>
              <a:t>www.firstupconsultants.com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E532A57-06DC-7B37-C8FB-AFE3CA02A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pic>
        <p:nvPicPr>
          <p:cNvPr id="7" name="Picture 6" descr="A green and white text on a black background&#10;&#10;Description automatically generated">
            <a:extLst>
              <a:ext uri="{FF2B5EF4-FFF2-40B4-BE49-F238E27FC236}">
                <a16:creationId xmlns:a16="http://schemas.microsoft.com/office/drawing/2014/main" id="{ABB359BC-B2B3-1D68-56E6-B91A17AC4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63" y="3309730"/>
            <a:ext cx="3956186" cy="395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lose-up of a plant">
            <a:extLst>
              <a:ext uri="{FF2B5EF4-FFF2-40B4-BE49-F238E27FC236}">
                <a16:creationId xmlns:a16="http://schemas.microsoft.com/office/drawing/2014/main" id="{8DB431A1-9806-9CFE-0E5F-1A5611C2A6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r="23"/>
          <a:stretch/>
        </p:blipFill>
        <p:spPr>
          <a:xfrm>
            <a:off x="0" y="0"/>
            <a:ext cx="12192000" cy="6880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37279A-330D-886F-340D-494A5005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444933"/>
            <a:ext cx="5477479" cy="3291840"/>
          </a:xfrm>
        </p:spPr>
        <p:txBody>
          <a:bodyPr/>
          <a:lstStyle/>
          <a:p>
            <a:r>
              <a:rPr lang="en-US" dirty="0"/>
              <a:t>Power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24937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8CE60-587E-1D5C-8B50-ED3441BA4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</p:spPr>
        <p:txBody>
          <a:bodyPr/>
          <a:lstStyle/>
          <a:p>
            <a:r>
              <a:rPr lang="en-US" dirty="0"/>
              <a:t>Overcoming nervousness</a:t>
            </a:r>
          </a:p>
        </p:txBody>
      </p:sp>
      <p:pic>
        <p:nvPicPr>
          <p:cNvPr id="12" name="Picture Placeholder 4" descr="A close-up of a wood grain">
            <a:extLst>
              <a:ext uri="{FF2B5EF4-FFF2-40B4-BE49-F238E27FC236}">
                <a16:creationId xmlns:a16="http://schemas.microsoft.com/office/drawing/2014/main" id="{7D5BDB53-9169-3BBC-9362-0539514AC7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2AE9C-BA1D-195E-3B93-A5A0CC03D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9835" y="4568602"/>
            <a:ext cx="5486400" cy="1645920"/>
          </a:xfrm>
        </p:spPr>
        <p:txBody>
          <a:bodyPr/>
          <a:lstStyle/>
          <a:p>
            <a:r>
              <a:rPr lang="en-US" dirty="0"/>
              <a:t>Confidence-building strategies</a:t>
            </a:r>
          </a:p>
        </p:txBody>
      </p:sp>
    </p:spTree>
    <p:extLst>
      <p:ext uri="{BB962C8B-B14F-4D97-AF65-F5344CB8AC3E}">
        <p14:creationId xmlns:p14="http://schemas.microsoft.com/office/powerpoint/2010/main" val="1440871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46ED-721D-85EE-2F1B-A31D0912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</p:spPr>
        <p:txBody>
          <a:bodyPr/>
          <a:lstStyle/>
          <a:p>
            <a:r>
              <a:rPr lang="en-US" dirty="0"/>
              <a:t>Effective delivery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97449-5B72-ADA0-3B2D-1CBC160D6B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" y="2676525"/>
            <a:ext cx="4490827" cy="3597470"/>
          </a:xfrm>
        </p:spPr>
        <p:txBody>
          <a:bodyPr/>
          <a:lstStyle/>
          <a:p>
            <a:r>
              <a:rPr lang="en-US" dirty="0"/>
              <a:t>This is a powerful tool in public speaking. It involves varying pitch, tone, and volume to convey emotion, emphasize points, and maintain interest:</a:t>
            </a:r>
          </a:p>
          <a:p>
            <a:pPr lvl="1"/>
            <a:r>
              <a:rPr lang="en-US" dirty="0"/>
              <a:t>Pitch variation</a:t>
            </a:r>
          </a:p>
          <a:p>
            <a:pPr lvl="1"/>
            <a:r>
              <a:rPr lang="en-US" dirty="0"/>
              <a:t>Tone inflection</a:t>
            </a:r>
          </a:p>
          <a:p>
            <a:pPr lvl="1"/>
            <a:r>
              <a:rPr lang="en-US" dirty="0"/>
              <a:t>Volume 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C7B50-71A6-D8BE-C032-5EB4CF5706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81898" y="2676525"/>
            <a:ext cx="4490827" cy="3597470"/>
          </a:xfrm>
        </p:spPr>
        <p:txBody>
          <a:bodyPr/>
          <a:lstStyle/>
          <a:p>
            <a:r>
              <a:rPr lang="en-US" dirty="0"/>
              <a:t>Effective body language enhances your message, making it more impactful and memorable:</a:t>
            </a:r>
          </a:p>
          <a:p>
            <a:pPr lvl="1"/>
            <a:r>
              <a:rPr lang="en-US" dirty="0"/>
              <a:t>Meaningful eye contact</a:t>
            </a:r>
          </a:p>
          <a:p>
            <a:pPr lvl="1"/>
            <a:r>
              <a:rPr lang="en-US" dirty="0"/>
              <a:t>Purposeful gestures</a:t>
            </a:r>
          </a:p>
          <a:p>
            <a:pPr lvl="1"/>
            <a:r>
              <a:rPr lang="en-US" dirty="0"/>
              <a:t>Maintain good posture</a:t>
            </a:r>
          </a:p>
          <a:p>
            <a:pPr lvl="1"/>
            <a:r>
              <a:rPr lang="en-US" dirty="0"/>
              <a:t>Control your expressions</a:t>
            </a:r>
          </a:p>
        </p:txBody>
      </p:sp>
    </p:spTree>
    <p:extLst>
      <p:ext uri="{BB962C8B-B14F-4D97-AF65-F5344CB8AC3E}">
        <p14:creationId xmlns:p14="http://schemas.microsoft.com/office/powerpoint/2010/main" val="888484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D29B5-1B58-809F-FEA7-B82105E9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885" y="3499667"/>
            <a:ext cx="4939666" cy="2542810"/>
          </a:xfrm>
        </p:spPr>
        <p:txBody>
          <a:bodyPr/>
          <a:lstStyle/>
          <a:p>
            <a:r>
              <a:rPr lang="en-US" dirty="0"/>
              <a:t>Navigating Q&amp;A sessions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3632C-2D2E-7026-33B8-EE42DA4BDB5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5" y="457201"/>
            <a:ext cx="5198269" cy="2305050"/>
          </a:xfrm>
        </p:spPr>
        <p:txBody>
          <a:bodyPr/>
          <a:lstStyle/>
          <a:p>
            <a:r>
              <a:rPr lang="en-US" dirty="0"/>
              <a:t>Know your material in advance</a:t>
            </a:r>
          </a:p>
          <a:p>
            <a:r>
              <a:rPr lang="en-US" dirty="0"/>
              <a:t>Anticipate common questions</a:t>
            </a:r>
          </a:p>
          <a:p>
            <a:r>
              <a:rPr lang="en-US" dirty="0"/>
              <a:t>Rehearse your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9B60-BF79-A832-6AD4-6C6FC6CE431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" y="2810595"/>
            <a:ext cx="5198269" cy="3319513"/>
          </a:xfrm>
        </p:spPr>
        <p:txBody>
          <a:bodyPr>
            <a:normAutofit/>
          </a:bodyPr>
          <a:lstStyle/>
          <a:p>
            <a:r>
              <a:rPr lang="en-US" dirty="0"/>
              <a:t>Maintaining composure during the Q&amp;A session is essential for projecting confidence and authority. Consider the following tips for staying composed:</a:t>
            </a:r>
          </a:p>
          <a:p>
            <a:pPr lvl="1"/>
            <a:r>
              <a:rPr lang="en-US" dirty="0"/>
              <a:t>Stay calm</a:t>
            </a:r>
          </a:p>
          <a:p>
            <a:pPr lvl="1"/>
            <a:r>
              <a:rPr lang="en-US" dirty="0"/>
              <a:t>Actively listen</a:t>
            </a:r>
          </a:p>
          <a:p>
            <a:pPr lvl="1"/>
            <a:r>
              <a:rPr lang="en-US" dirty="0"/>
              <a:t>Pause and reflect</a:t>
            </a:r>
          </a:p>
          <a:p>
            <a:pPr lvl="1"/>
            <a:r>
              <a:rPr lang="en-US" dirty="0"/>
              <a:t>Maintain eye contact</a:t>
            </a:r>
          </a:p>
        </p:txBody>
      </p:sp>
    </p:spTree>
    <p:extLst>
      <p:ext uri="{BB962C8B-B14F-4D97-AF65-F5344CB8AC3E}">
        <p14:creationId xmlns:p14="http://schemas.microsoft.com/office/powerpoint/2010/main" val="3088225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871D-B15E-C971-7C85-0AF173E3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/>
          <a:lstStyle/>
          <a:p>
            <a:r>
              <a:rPr lang="en-US" dirty="0"/>
              <a:t>Speaking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2E863-4A4C-76FE-444A-083F9304338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3725" y="3279775"/>
            <a:ext cx="5045075" cy="2994025"/>
          </a:xfrm>
        </p:spPr>
        <p:txBody>
          <a:bodyPr>
            <a:normAutofit/>
          </a:bodyPr>
          <a:lstStyle/>
          <a:p>
            <a:r>
              <a:rPr lang="en-US" dirty="0"/>
              <a:t>Your ability to communicate effectively will leave a lasting impact on your audience</a:t>
            </a:r>
          </a:p>
          <a:p>
            <a:r>
              <a:rPr lang="en-US" dirty="0"/>
              <a:t>Effectively communicating involves not only delivering a message but also resonating with the experiences, values, and emotions of those listening </a:t>
            </a:r>
          </a:p>
          <a:p>
            <a:endParaRPr lang="en-US" dirty="0"/>
          </a:p>
        </p:txBody>
      </p:sp>
      <p:pic>
        <p:nvPicPr>
          <p:cNvPr id="5" name="Picture Placeholder 52" descr="Hanging lightbulbs">
            <a:extLst>
              <a:ext uri="{FF2B5EF4-FFF2-40B4-BE49-F238E27FC236}">
                <a16:creationId xmlns:a16="http://schemas.microsoft.com/office/drawing/2014/main" id="{F2B2501C-600C-11B3-1ECD-912D988906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/>
        </p:blipFill>
        <p:spPr>
          <a:xfrm>
            <a:off x="6096000" y="0"/>
            <a:ext cx="6118225" cy="6858000"/>
          </a:xfrm>
        </p:spPr>
      </p:pic>
    </p:spTree>
    <p:extLst>
      <p:ext uri="{BB962C8B-B14F-4D97-AF65-F5344CB8AC3E}">
        <p14:creationId xmlns:p14="http://schemas.microsoft.com/office/powerpoint/2010/main" val="298364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A9A9A7-F1D2-237D-AC72-E21A286F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09" y="4661717"/>
            <a:ext cx="7936230" cy="1380760"/>
          </a:xfrm>
        </p:spPr>
        <p:txBody>
          <a:bodyPr/>
          <a:lstStyle/>
          <a:p>
            <a:r>
              <a:rPr lang="en-US" dirty="0"/>
              <a:t>Dynamic delivery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14AAA-1F04-769D-E7F0-4F68C8EB92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5" y="584005"/>
            <a:ext cx="2825115" cy="3999060"/>
          </a:xfrm>
        </p:spPr>
        <p:txBody>
          <a:bodyPr/>
          <a:lstStyle/>
          <a:p>
            <a:r>
              <a:rPr lang="en-US" dirty="0"/>
              <a:t>Learn to infuse energy into your delivery to leave a lasting impression.</a:t>
            </a:r>
          </a:p>
          <a:p>
            <a:r>
              <a:rPr lang="en-US" dirty="0"/>
              <a:t>One of the goals of effective communication is to motivate your audience.</a:t>
            </a:r>
          </a:p>
        </p:txBody>
      </p:sp>
      <p:graphicFrame>
        <p:nvGraphicFramePr>
          <p:cNvPr id="8" name="Table Placeholder 2">
            <a:extLst>
              <a:ext uri="{FF2B5EF4-FFF2-40B4-BE49-F238E27FC236}">
                <a16:creationId xmlns:a16="http://schemas.microsoft.com/office/drawing/2014/main" id="{C60AA2D2-28D7-69D7-F6C5-B31DAD3332C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98521189"/>
              </p:ext>
            </p:extLst>
          </p:nvPr>
        </p:nvGraphicFramePr>
        <p:xfrm>
          <a:off x="3670300" y="584200"/>
          <a:ext cx="7930340" cy="396468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82585">
                  <a:extLst>
                    <a:ext uri="{9D8B030D-6E8A-4147-A177-3AD203B41FA5}">
                      <a16:colId xmlns:a16="http://schemas.microsoft.com/office/drawing/2014/main" val="127040821"/>
                    </a:ext>
                  </a:extLst>
                </a:gridCol>
                <a:gridCol w="1982585">
                  <a:extLst>
                    <a:ext uri="{9D8B030D-6E8A-4147-A177-3AD203B41FA5}">
                      <a16:colId xmlns:a16="http://schemas.microsoft.com/office/drawing/2014/main" val="149845700"/>
                    </a:ext>
                  </a:extLst>
                </a:gridCol>
                <a:gridCol w="1982585">
                  <a:extLst>
                    <a:ext uri="{9D8B030D-6E8A-4147-A177-3AD203B41FA5}">
                      <a16:colId xmlns:a16="http://schemas.microsoft.com/office/drawing/2014/main" val="3119692462"/>
                    </a:ext>
                  </a:extLst>
                </a:gridCol>
                <a:gridCol w="1982585">
                  <a:extLst>
                    <a:ext uri="{9D8B030D-6E8A-4147-A177-3AD203B41FA5}">
                      <a16:colId xmlns:a16="http://schemas.microsoft.com/office/drawing/2014/main" val="3472639139"/>
                    </a:ext>
                  </a:extLst>
                </a:gridCol>
              </a:tblGrid>
              <a:tr h="511373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j-lt"/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j-lt"/>
                        </a:rPr>
                        <a:t>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j-lt"/>
                        </a:rPr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j-lt"/>
                        </a:rPr>
                        <a:t>Actual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013591"/>
                  </a:ext>
                </a:extLst>
              </a:tr>
              <a:tr h="708914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Audience attendance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# of attendees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867931"/>
                  </a:ext>
                </a:extLst>
              </a:tr>
              <a:tr h="708914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Engagement duration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Minutes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209771"/>
                  </a:ext>
                </a:extLst>
              </a:tr>
              <a:tr h="511373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Q&amp;A interaction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# of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031278"/>
                  </a:ext>
                </a:extLst>
              </a:tr>
              <a:tr h="511373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Positive feedback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840781"/>
                  </a:ext>
                </a:extLst>
              </a:tr>
              <a:tr h="1012734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Rate of information retention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89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695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dirty="0"/>
              <a:t>CMR</a:t>
            </a:r>
            <a:br>
              <a:rPr lang="en-US" dirty="0"/>
            </a:br>
            <a:r>
              <a:rPr lang="en-US" dirty="0"/>
              <a:t>Board </a:t>
            </a:r>
            <a:br>
              <a:rPr lang="en-US" dirty="0"/>
            </a:br>
            <a:r>
              <a:rPr lang="en-US" dirty="0"/>
              <a:t>Briefing</a:t>
            </a:r>
          </a:p>
        </p:txBody>
      </p:sp>
      <p:pic>
        <p:nvPicPr>
          <p:cNvPr id="5" name="Picture 4" descr="A piano in a room&#10;&#10;Description automatically generated">
            <a:extLst>
              <a:ext uri="{FF2B5EF4-FFF2-40B4-BE49-F238E27FC236}">
                <a16:creationId xmlns:a16="http://schemas.microsoft.com/office/drawing/2014/main" id="{AEE3BB3B-85A7-62CD-3896-FC62BC28E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B29EC8-22F3-FF38-042C-E281DF5E913B}"/>
              </a:ext>
            </a:extLst>
          </p:cNvPr>
          <p:cNvSpPr txBox="1"/>
          <p:nvPr/>
        </p:nvSpPr>
        <p:spPr>
          <a:xfrm>
            <a:off x="1707502" y="4898571"/>
            <a:ext cx="289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1915 Steinway Model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5DD4FE-B42D-A14E-63A4-4DD60542D7E5}"/>
              </a:ext>
            </a:extLst>
          </p:cNvPr>
          <p:cNvSpPr txBox="1"/>
          <p:nvPr/>
        </p:nvSpPr>
        <p:spPr>
          <a:xfrm>
            <a:off x="7289619" y="0"/>
            <a:ext cx="2892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Artists              $3000</a:t>
            </a:r>
            <a:br>
              <a:rPr lang="en-US" b="1" i="1" dirty="0">
                <a:solidFill>
                  <a:schemeClr val="bg1"/>
                </a:solidFill>
              </a:rPr>
            </a:br>
            <a:r>
              <a:rPr lang="en-US" b="1" i="1" dirty="0">
                <a:solidFill>
                  <a:schemeClr val="bg1"/>
                </a:solidFill>
              </a:rPr>
              <a:t>Mansion Fee   $3200</a:t>
            </a:r>
            <a:br>
              <a:rPr lang="en-US" b="1" i="1" dirty="0">
                <a:solidFill>
                  <a:schemeClr val="bg1"/>
                </a:solidFill>
              </a:rPr>
            </a:br>
            <a:r>
              <a:rPr lang="en-US" b="1" i="1" dirty="0">
                <a:solidFill>
                  <a:schemeClr val="bg1"/>
                </a:solidFill>
              </a:rPr>
              <a:t>Hotels              $  550</a:t>
            </a:r>
            <a:br>
              <a:rPr lang="en-US" b="1" i="1" dirty="0">
                <a:solidFill>
                  <a:schemeClr val="bg1"/>
                </a:solidFill>
              </a:rPr>
            </a:br>
            <a:r>
              <a:rPr lang="en-US" b="1" i="1" dirty="0">
                <a:solidFill>
                  <a:schemeClr val="bg1"/>
                </a:solidFill>
              </a:rPr>
              <a:t>Glasses           $  330</a:t>
            </a:r>
            <a:br>
              <a:rPr lang="en-US" b="1" i="1" dirty="0">
                <a:solidFill>
                  <a:schemeClr val="bg1"/>
                </a:solidFill>
              </a:rPr>
            </a:br>
            <a:r>
              <a:rPr lang="en-US" b="1" i="1" dirty="0">
                <a:solidFill>
                  <a:schemeClr val="bg1"/>
                </a:solidFill>
              </a:rPr>
              <a:t>Photographer $  300</a:t>
            </a:r>
            <a:br>
              <a:rPr lang="en-US" b="1" i="1" dirty="0">
                <a:solidFill>
                  <a:schemeClr val="bg1"/>
                </a:solidFill>
              </a:rPr>
            </a:br>
            <a:r>
              <a:rPr lang="en-US" b="1" i="1" dirty="0">
                <a:solidFill>
                  <a:schemeClr val="bg1"/>
                </a:solidFill>
              </a:rPr>
              <a:t>Marketing       </a:t>
            </a:r>
            <a:r>
              <a:rPr lang="en-US" b="1" i="1" u="sng" dirty="0">
                <a:solidFill>
                  <a:schemeClr val="bg1"/>
                </a:solidFill>
              </a:rPr>
              <a:t>$  860</a:t>
            </a:r>
            <a:br>
              <a:rPr lang="en-US" b="1" i="1" u="sng" dirty="0">
                <a:solidFill>
                  <a:schemeClr val="bg1"/>
                </a:solidFill>
              </a:rPr>
            </a:br>
            <a:r>
              <a:rPr lang="en-US" b="1" i="1" dirty="0">
                <a:solidFill>
                  <a:schemeClr val="bg1"/>
                </a:solidFill>
              </a:rPr>
              <a:t>                         $8240</a:t>
            </a:r>
            <a:br>
              <a:rPr lang="en-US" i="1" dirty="0"/>
            </a:b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056909-0D96-658D-1153-D019B2CB21E8}"/>
              </a:ext>
            </a:extLst>
          </p:cNvPr>
          <p:cNvSpPr txBox="1"/>
          <p:nvPr/>
        </p:nvSpPr>
        <p:spPr>
          <a:xfrm>
            <a:off x="2655416" y="5601286"/>
            <a:ext cx="2892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$8,250 Sales</a:t>
            </a:r>
            <a:br>
              <a:rPr lang="en-US" b="1" i="1" dirty="0"/>
            </a:br>
            <a:r>
              <a:rPr lang="en-US" b="1" i="1" u="sng" dirty="0"/>
              <a:t>$8,240 Expenses</a:t>
            </a:r>
            <a:br>
              <a:rPr lang="en-US" b="1" i="1" u="sng" dirty="0"/>
            </a:br>
            <a:r>
              <a:rPr lang="en-US" b="1" i="1" dirty="0"/>
              <a:t>      $10 NET</a:t>
            </a: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09301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9DC4-8B30-98A0-5BAB-C78BA4A4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/>
          <a:lstStyle/>
          <a:p>
            <a:r>
              <a:rPr lang="en-US" dirty="0"/>
              <a:t>Final tips &amp;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6FB3A-B62C-3DAB-4FD1-B4EBDD650A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676525"/>
            <a:ext cx="5746750" cy="3597470"/>
          </a:xfrm>
        </p:spPr>
        <p:txBody>
          <a:bodyPr/>
          <a:lstStyle/>
          <a:p>
            <a:r>
              <a:rPr lang="en-US" dirty="0"/>
              <a:t>Consistent rehearsal</a:t>
            </a:r>
          </a:p>
          <a:p>
            <a:pPr lvl="1"/>
            <a:r>
              <a:rPr lang="en-US" dirty="0"/>
              <a:t>Strengthen your familiarity</a:t>
            </a:r>
          </a:p>
          <a:p>
            <a:r>
              <a:rPr lang="en-US" dirty="0"/>
              <a:t>Refine delivery style</a:t>
            </a:r>
          </a:p>
          <a:p>
            <a:pPr lvl="1"/>
            <a:r>
              <a:rPr lang="en-US" dirty="0"/>
              <a:t>Pacing, tone, and emphasis</a:t>
            </a:r>
          </a:p>
          <a:p>
            <a:r>
              <a:rPr lang="en-US" dirty="0"/>
              <a:t>Timing and transitions</a:t>
            </a:r>
          </a:p>
          <a:p>
            <a:pPr lvl="1"/>
            <a:r>
              <a:rPr lang="en-US" dirty="0"/>
              <a:t>Aim for seamless, professional delivery</a:t>
            </a:r>
          </a:p>
          <a:p>
            <a:r>
              <a:rPr lang="en-US" dirty="0"/>
              <a:t>Practice audience</a:t>
            </a:r>
          </a:p>
          <a:p>
            <a:pPr lvl="1"/>
            <a:r>
              <a:rPr lang="en-US" dirty="0"/>
              <a:t>Enlist colleagues to listen &amp; provide feedback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198AA-251D-4446-30C4-8F2FA7F6A72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00" y="2676525"/>
            <a:ext cx="3947160" cy="3597470"/>
          </a:xfrm>
        </p:spPr>
        <p:txBody>
          <a:bodyPr/>
          <a:lstStyle/>
          <a:p>
            <a:r>
              <a:rPr lang="en-US" dirty="0"/>
              <a:t>Seek feedback</a:t>
            </a:r>
          </a:p>
          <a:p>
            <a:r>
              <a:rPr lang="en-US" dirty="0"/>
              <a:t>Reflect on performance</a:t>
            </a:r>
          </a:p>
          <a:p>
            <a:r>
              <a:rPr lang="en-US" dirty="0"/>
              <a:t>Explore new techniques</a:t>
            </a:r>
          </a:p>
          <a:p>
            <a:r>
              <a:rPr lang="en-US" dirty="0"/>
              <a:t>Set personal goals</a:t>
            </a:r>
          </a:p>
          <a:p>
            <a:r>
              <a:rPr lang="en-US" dirty="0"/>
              <a:t>Iterate and adapt</a:t>
            </a:r>
          </a:p>
        </p:txBody>
      </p:sp>
    </p:spTree>
    <p:extLst>
      <p:ext uri="{BB962C8B-B14F-4D97-AF65-F5344CB8AC3E}">
        <p14:creationId xmlns:p14="http://schemas.microsoft.com/office/powerpoint/2010/main" val="1850768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AB9C34-2B13-E66F-1053-2BA156F8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84005"/>
            <a:ext cx="10972800" cy="1188720"/>
          </a:xfrm>
        </p:spPr>
        <p:txBody>
          <a:bodyPr/>
          <a:lstStyle/>
          <a:p>
            <a:r>
              <a:rPr lang="en-US" dirty="0"/>
              <a:t>Speaking engagement metrics</a:t>
            </a:r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4D1FB21E-CCFB-8E64-064C-DB8195F86847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145036385"/>
              </p:ext>
            </p:extLst>
          </p:nvPr>
        </p:nvGraphicFramePr>
        <p:xfrm>
          <a:off x="593725" y="2628900"/>
          <a:ext cx="10991080" cy="361352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47770">
                  <a:extLst>
                    <a:ext uri="{9D8B030D-6E8A-4147-A177-3AD203B41FA5}">
                      <a16:colId xmlns:a16="http://schemas.microsoft.com/office/drawing/2014/main" val="2382218087"/>
                    </a:ext>
                  </a:extLst>
                </a:gridCol>
                <a:gridCol w="2747770">
                  <a:extLst>
                    <a:ext uri="{9D8B030D-6E8A-4147-A177-3AD203B41FA5}">
                      <a16:colId xmlns:a16="http://schemas.microsoft.com/office/drawing/2014/main" val="3953468724"/>
                    </a:ext>
                  </a:extLst>
                </a:gridCol>
                <a:gridCol w="2747770">
                  <a:extLst>
                    <a:ext uri="{9D8B030D-6E8A-4147-A177-3AD203B41FA5}">
                      <a16:colId xmlns:a16="http://schemas.microsoft.com/office/drawing/2014/main" val="4277526474"/>
                    </a:ext>
                  </a:extLst>
                </a:gridCol>
                <a:gridCol w="2747770">
                  <a:extLst>
                    <a:ext uri="{9D8B030D-6E8A-4147-A177-3AD203B41FA5}">
                      <a16:colId xmlns:a16="http://schemas.microsoft.com/office/drawing/2014/main" val="2438884888"/>
                    </a:ext>
                  </a:extLst>
                </a:gridCol>
              </a:tblGrid>
              <a:tr h="59468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Impact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Measurement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Achieved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7107962"/>
                  </a:ext>
                </a:extLst>
              </a:tr>
              <a:tr h="5946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Audience interaction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1386868"/>
                  </a:ext>
                </a:extLst>
              </a:tr>
              <a:tr h="5946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Knowledge retention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626418"/>
                  </a:ext>
                </a:extLst>
              </a:tr>
              <a:tr h="5946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Post-presentation surveys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rating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482967"/>
                  </a:ext>
                </a:extLst>
              </a:tr>
              <a:tr h="5946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Referral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Percentage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6251906"/>
                  </a:ext>
                </a:extLst>
              </a:tr>
              <a:tr h="5946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Collaboration opportunities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of opportunities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8537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045AD4-414E-C2BF-BF33-41D1DD6DD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1" y="180976"/>
            <a:ext cx="12655641" cy="66198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FE858E-6F1D-EEA2-3423-FD5F0ECDB75F}"/>
              </a:ext>
            </a:extLst>
          </p:cNvPr>
          <p:cNvSpPr/>
          <p:nvPr/>
        </p:nvSpPr>
        <p:spPr>
          <a:xfrm>
            <a:off x="2400300" y="2114550"/>
            <a:ext cx="3695700" cy="4143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75BA1-2380-4E12-DC2C-5F25E40814B6}"/>
              </a:ext>
            </a:extLst>
          </p:cNvPr>
          <p:cNvSpPr txBox="1"/>
          <p:nvPr/>
        </p:nvSpPr>
        <p:spPr>
          <a:xfrm>
            <a:off x="2514600" y="2178819"/>
            <a:ext cx="35269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TICKET SALES BUDGET        $126,500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SUBSCRIPTIONS                    $  43,045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TICKET FEES                          $     3,020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RUNOUT FEES                        $  36,000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STRING QUEENS (NCMA)      $  13,403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7 PM CONCERTS (X3)            $    1,035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WINSTON-SALEM                   $        788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CLEVELAND CELTIC               $     2,061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SMEDES PARLOR                  </a:t>
            </a:r>
            <a:r>
              <a:rPr lang="en-US" sz="1600" b="1" u="sng" dirty="0">
                <a:solidFill>
                  <a:schemeClr val="bg1"/>
                </a:solidFill>
              </a:rPr>
              <a:t>$             0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                                           $  99,352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                              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7B12DC-E895-B531-F8BB-CA6CA63F15D5}"/>
              </a:ext>
            </a:extLst>
          </p:cNvPr>
          <p:cNvSpPr/>
          <p:nvPr/>
        </p:nvSpPr>
        <p:spPr>
          <a:xfrm>
            <a:off x="-93364" y="1588683"/>
            <a:ext cx="12437764" cy="20883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6D3F3BB-272C-3ED9-8967-A11897B8D54F}"/>
              </a:ext>
            </a:extLst>
          </p:cNvPr>
          <p:cNvSpPr/>
          <p:nvPr/>
        </p:nvSpPr>
        <p:spPr>
          <a:xfrm>
            <a:off x="0" y="1851616"/>
            <a:ext cx="12437764" cy="20883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3085E5-8BCF-3CC2-1996-63B0117A9404}"/>
              </a:ext>
            </a:extLst>
          </p:cNvPr>
          <p:cNvSpPr/>
          <p:nvPr/>
        </p:nvSpPr>
        <p:spPr>
          <a:xfrm>
            <a:off x="0" y="2431549"/>
            <a:ext cx="12437764" cy="20883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7957FF-2DAD-D055-0F6E-1D68A6D69F60}"/>
              </a:ext>
            </a:extLst>
          </p:cNvPr>
          <p:cNvSpPr/>
          <p:nvPr/>
        </p:nvSpPr>
        <p:spPr>
          <a:xfrm>
            <a:off x="-35794" y="2703011"/>
            <a:ext cx="12437764" cy="20883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7D35E2-35A2-05E1-F14D-0473168242D6}"/>
              </a:ext>
            </a:extLst>
          </p:cNvPr>
          <p:cNvSpPr/>
          <p:nvPr/>
        </p:nvSpPr>
        <p:spPr>
          <a:xfrm>
            <a:off x="0" y="4085202"/>
            <a:ext cx="12437764" cy="20883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B54D04-38C6-04F1-2749-6089DF8E83FE}"/>
              </a:ext>
            </a:extLst>
          </p:cNvPr>
          <p:cNvSpPr/>
          <p:nvPr/>
        </p:nvSpPr>
        <p:spPr>
          <a:xfrm>
            <a:off x="0" y="4328407"/>
            <a:ext cx="12437764" cy="20883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C2D7121-4CFD-EA79-839A-CCFD50FC2447}"/>
              </a:ext>
            </a:extLst>
          </p:cNvPr>
          <p:cNvSpPr/>
          <p:nvPr/>
        </p:nvSpPr>
        <p:spPr>
          <a:xfrm>
            <a:off x="-35794" y="4610879"/>
            <a:ext cx="12437764" cy="20883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FA0AF3E-A032-06F3-3369-2CC3FE182666}"/>
              </a:ext>
            </a:extLst>
          </p:cNvPr>
          <p:cNvSpPr/>
          <p:nvPr/>
        </p:nvSpPr>
        <p:spPr>
          <a:xfrm>
            <a:off x="0" y="5662234"/>
            <a:ext cx="12437764" cy="20883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5840CE3-5165-FC26-5BD5-87E0C767E099}"/>
              </a:ext>
            </a:extLst>
          </p:cNvPr>
          <p:cNvSpPr/>
          <p:nvPr/>
        </p:nvSpPr>
        <p:spPr>
          <a:xfrm>
            <a:off x="0" y="4882341"/>
            <a:ext cx="12437764" cy="208838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88408B-E01B-36FE-90E1-25D28DBB51C9}"/>
              </a:ext>
            </a:extLst>
          </p:cNvPr>
          <p:cNvSpPr txBox="1"/>
          <p:nvPr/>
        </p:nvSpPr>
        <p:spPr>
          <a:xfrm>
            <a:off x="2514600" y="5119309"/>
            <a:ext cx="3784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Unsold Revenue $  54,914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50% Capacity                         </a:t>
            </a:r>
            <a:r>
              <a:rPr lang="en-US" sz="1600" b="1" u="sng" dirty="0">
                <a:solidFill>
                  <a:schemeClr val="bg1"/>
                </a:solidFill>
              </a:rPr>
              <a:t>$  27,457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64185-D882-7CEF-FC68-6C5FB70C7DE3}"/>
              </a:ext>
            </a:extLst>
          </p:cNvPr>
          <p:cNvSpPr txBox="1"/>
          <p:nvPr/>
        </p:nvSpPr>
        <p:spPr>
          <a:xfrm>
            <a:off x="5020572" y="5619127"/>
            <a:ext cx="3784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126,809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6685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953E1A-EBA0-321F-6FA6-2C54735F4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348"/>
            <a:ext cx="9388825" cy="6261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B18776-D3EA-9D53-D500-700F83A8A33C}"/>
              </a:ext>
            </a:extLst>
          </p:cNvPr>
          <p:cNvSpPr txBox="1"/>
          <p:nvPr/>
        </p:nvSpPr>
        <p:spPr>
          <a:xfrm>
            <a:off x="9507894" y="596348"/>
            <a:ext cx="2684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NCMA-WS LIST       3300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PURCHASED           5000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TOTAL 8300 POSTCARDS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           THIS WEEK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3094D5-AD87-4A3F-B7FB-23EBD3C0FD3A}"/>
              </a:ext>
            </a:extLst>
          </p:cNvPr>
          <p:cNvSpPr txBox="1"/>
          <p:nvPr/>
        </p:nvSpPr>
        <p:spPr>
          <a:xfrm>
            <a:off x="9507894" y="2502903"/>
            <a:ext cx="26841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RALEIGH MARKET CARD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TOTAL 5000 POSTCARDS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           NEXT WEEK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5BD74-7D57-9219-0868-8104E8678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6" y="596348"/>
            <a:ext cx="9465971" cy="6261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33FC26-6573-9212-8390-71734E981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146" y="596348"/>
            <a:ext cx="9465971" cy="630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12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B6D40A-2A0A-AF3D-8CF7-3ECD3776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dirty="0"/>
              <a:t>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442CD-A26D-1761-8CE7-8BC3075BB4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9904" y="4204319"/>
            <a:ext cx="5486400" cy="1645920"/>
          </a:xfrm>
        </p:spPr>
        <p:txBody>
          <a:bodyPr>
            <a:normAutofit/>
          </a:bodyPr>
          <a:lstStyle/>
          <a:p>
            <a:r>
              <a:rPr lang="en-US" dirty="0"/>
              <a:t>New Developments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04DE3-F2E9-1F97-F16F-64A3B78D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8" y="409230"/>
            <a:ext cx="11909623" cy="533842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4B8A2E-CFAB-4D44-8258-6E62FDD636FA}"/>
              </a:ext>
            </a:extLst>
          </p:cNvPr>
          <p:cNvSpPr/>
          <p:nvPr/>
        </p:nvSpPr>
        <p:spPr>
          <a:xfrm>
            <a:off x="145819" y="3545771"/>
            <a:ext cx="12437764" cy="483303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F7FB1-BAFD-3F7B-1A96-1F820E68B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98" y="40297"/>
            <a:ext cx="5262221" cy="3505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8503A0-9E55-D709-CFA9-719FD6E1CBE9}"/>
              </a:ext>
            </a:extLst>
          </p:cNvPr>
          <p:cNvSpPr txBox="1"/>
          <p:nvPr/>
        </p:nvSpPr>
        <p:spPr>
          <a:xfrm>
            <a:off x="5882097" y="5286820"/>
            <a:ext cx="5987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Ingrid Matthews, Baroque Violinist (ensemble program)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Seattle Baroque Orchestra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Indiana University Faculty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-apple-system"/>
              </a:rPr>
              <a:t>dau</a:t>
            </a:r>
            <a:r>
              <a:rPr lang="en-US" b="1" dirty="0">
                <a:solidFill>
                  <a:srgbClr val="000000"/>
                </a:solidFill>
                <a:latin typeface="-apple-system"/>
              </a:rPr>
              <a:t>ghter</a:t>
            </a:r>
            <a:r>
              <a:rPr lang="en-US" b="1" i="0" dirty="0">
                <a:solidFill>
                  <a:srgbClr val="000000"/>
                </a:solidFill>
                <a:effectLst/>
                <a:latin typeface="-apple-system"/>
              </a:rPr>
              <a:t> of pianist Clifton Matthews, retired from UNCSA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42312-45F7-3CB3-B2B8-C26E947A1B46}"/>
              </a:ext>
            </a:extLst>
          </p:cNvPr>
          <p:cNvSpPr txBox="1"/>
          <p:nvPr/>
        </p:nvSpPr>
        <p:spPr>
          <a:xfrm>
            <a:off x="2486025" y="5856537"/>
            <a:ext cx="310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$10K Lambert Sponsorship Stands</a:t>
            </a:r>
          </a:p>
        </p:txBody>
      </p:sp>
    </p:spTree>
    <p:extLst>
      <p:ext uri="{BB962C8B-B14F-4D97-AF65-F5344CB8AC3E}">
        <p14:creationId xmlns:p14="http://schemas.microsoft.com/office/powerpoint/2010/main" val="2039059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B6D40A-2A0A-AF3D-8CF7-3ECD3776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dirty="0"/>
              <a:t>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442CD-A26D-1761-8CE7-8BC3075BB4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9904" y="4204319"/>
            <a:ext cx="5486400" cy="1645920"/>
          </a:xfrm>
        </p:spPr>
        <p:txBody>
          <a:bodyPr>
            <a:normAutofit/>
          </a:bodyPr>
          <a:lstStyle/>
          <a:p>
            <a:r>
              <a:rPr lang="en-US" dirty="0"/>
              <a:t>New Developments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22F23F-5A60-5542-2FFA-6E1F54A33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28" y="225845"/>
            <a:ext cx="10294023" cy="4855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1037F-A8BA-492D-525E-60B5A1473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530" y="3116931"/>
            <a:ext cx="3566161" cy="37410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14E7A5-A048-8227-233E-587D98596E88}"/>
              </a:ext>
            </a:extLst>
          </p:cNvPr>
          <p:cNvSpPr txBox="1"/>
          <p:nvPr/>
        </p:nvSpPr>
        <p:spPr>
          <a:xfrm>
            <a:off x="3032449" y="5990253"/>
            <a:ext cx="262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$2k + Lodging</a:t>
            </a:r>
          </a:p>
        </p:txBody>
      </p:sp>
    </p:spTree>
    <p:extLst>
      <p:ext uri="{BB962C8B-B14F-4D97-AF65-F5344CB8AC3E}">
        <p14:creationId xmlns:p14="http://schemas.microsoft.com/office/powerpoint/2010/main" val="159463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B6D40A-2A0A-AF3D-8CF7-3ECD3776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dirty="0"/>
              <a:t>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442CD-A26D-1761-8CE7-8BC3075BB4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9904" y="4204319"/>
            <a:ext cx="5486400" cy="1645920"/>
          </a:xfrm>
        </p:spPr>
        <p:txBody>
          <a:bodyPr>
            <a:normAutofit/>
          </a:bodyPr>
          <a:lstStyle/>
          <a:p>
            <a:r>
              <a:rPr lang="en-US" dirty="0"/>
              <a:t>New Developments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1AA5-F6E9-5E2F-5023-1D8307BC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30" y="0"/>
            <a:ext cx="11170139" cy="6558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BA89D-BB9B-63A8-DCE0-760590E0C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13" y="0"/>
            <a:ext cx="11214771" cy="68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8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B6D40A-2A0A-AF3D-8CF7-3ECD3776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dirty="0"/>
              <a:t>Board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442CD-A26D-1761-8CE7-8BC3075BB4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9904" y="4204319"/>
            <a:ext cx="5486400" cy="1645920"/>
          </a:xfrm>
        </p:spPr>
        <p:txBody>
          <a:bodyPr>
            <a:normAutofit/>
          </a:bodyPr>
          <a:lstStyle/>
          <a:p>
            <a:r>
              <a:rPr lang="en-US" dirty="0"/>
              <a:t>Financial Update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A055A-ECE7-8037-7862-FE63CDD53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479"/>
            <a:ext cx="12132880" cy="2019475"/>
          </a:xfrm>
          <a:prstGeom prst="rect">
            <a:avLst/>
          </a:prstGeom>
        </p:spPr>
      </p:pic>
      <p:pic>
        <p:nvPicPr>
          <p:cNvPr id="6" name="Picture 5" descr="A close-up of a piece of paper&#10;&#10;Description automatically generated">
            <a:extLst>
              <a:ext uri="{FF2B5EF4-FFF2-40B4-BE49-F238E27FC236}">
                <a16:creationId xmlns:a16="http://schemas.microsoft.com/office/drawing/2014/main" id="{42CFE307-6BF8-7E2E-BF93-F5FA498FA6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4"/>
          <a:stretch/>
        </p:blipFill>
        <p:spPr>
          <a:xfrm rot="5400000">
            <a:off x="-2345435" y="904136"/>
            <a:ext cx="11000775" cy="57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73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B6D40A-2A0A-AF3D-8CF7-3ECD3776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dirty="0"/>
              <a:t>Adding Value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442CD-A26D-1761-8CE7-8BC3075BB4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9904" y="4204319"/>
            <a:ext cx="5486400" cy="1645920"/>
          </a:xfrm>
        </p:spPr>
        <p:txBody>
          <a:bodyPr>
            <a:normAutofit/>
          </a:bodyPr>
          <a:lstStyle/>
          <a:p>
            <a:r>
              <a:rPr lang="en-US" dirty="0"/>
              <a:t>As An NCMA Partner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B395A6-DF8A-4407-6D15-885154949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24" y="168965"/>
            <a:ext cx="9998628" cy="6477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56CDD4-968F-4A88-B50A-6D4AEA509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795" y="2550384"/>
            <a:ext cx="2968715" cy="42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57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4B194E-8B30-4377-8C59-ECFB902D2A2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Geometric annual presentation</Template>
  <TotalTime>819</TotalTime>
  <Words>600</Words>
  <Application>Microsoft Office PowerPoint</Application>
  <PresentationFormat>Widescreen</PresentationFormat>
  <Paragraphs>146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-apple-system</vt:lpstr>
      <vt:lpstr>Arial</vt:lpstr>
      <vt:lpstr>Calibri</vt:lpstr>
      <vt:lpstr>Franklin Gothic Book</vt:lpstr>
      <vt:lpstr>Franklin Gothic Demi</vt:lpstr>
      <vt:lpstr>Custom</vt:lpstr>
      <vt:lpstr>Basic presentation</vt:lpstr>
      <vt:lpstr>CMR Board  Briefing</vt:lpstr>
      <vt:lpstr>PowerPoint Presentation</vt:lpstr>
      <vt:lpstr>PowerPoint Presentation</vt:lpstr>
      <vt:lpstr>Programming</vt:lpstr>
      <vt:lpstr>Programming</vt:lpstr>
      <vt:lpstr>Programming</vt:lpstr>
      <vt:lpstr>Board Action</vt:lpstr>
      <vt:lpstr>Adding Value</vt:lpstr>
      <vt:lpstr>PowerPoint Presentation</vt:lpstr>
      <vt:lpstr>PowerPoint Presentation</vt:lpstr>
      <vt:lpstr>PowerPoint Presentation</vt:lpstr>
      <vt:lpstr>Thank you</vt:lpstr>
      <vt:lpstr>Power of communication</vt:lpstr>
      <vt:lpstr>Overcoming nervousness</vt:lpstr>
      <vt:lpstr>Effective delivery techniques</vt:lpstr>
      <vt:lpstr>Navigating Q&amp;A sessions</vt:lpstr>
      <vt:lpstr>Speaking impact</vt:lpstr>
      <vt:lpstr>Dynamic delivery</vt:lpstr>
      <vt:lpstr>Final tips &amp; takeaways</vt:lpstr>
      <vt:lpstr>Speaking engagement metrics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Riggan, Kaine</dc:creator>
  <cp:lastModifiedBy>Riggan, Kaine</cp:lastModifiedBy>
  <cp:revision>3</cp:revision>
  <dcterms:created xsi:type="dcterms:W3CDTF">2025-10-06T07:32:41Z</dcterms:created>
  <dcterms:modified xsi:type="dcterms:W3CDTF">2025-10-06T21:11:54Z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