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62" r:id="rId3"/>
    <p:sldId id="263" r:id="rId4"/>
    <p:sldId id="264" r:id="rId5"/>
    <p:sldId id="265" r:id="rId6"/>
    <p:sldId id="266" r:id="rId7"/>
    <p:sldId id="267" r:id="rId8"/>
    <p:sldId id="268" r:id="rId9"/>
    <p:sldId id="269" r:id="rId10"/>
    <p:sldId id="270" r:id="rId11"/>
    <p:sldId id="272" r:id="rId12"/>
    <p:sldId id="273" r:id="rId13"/>
    <p:sldId id="274" r:id="rId14"/>
    <p:sldId id="276" r:id="rId15"/>
    <p:sldId id="277" r:id="rId16"/>
    <p:sldId id="278" r:id="rId17"/>
    <p:sldId id="279" r:id="rId18"/>
    <p:sldId id="280" r:id="rId19"/>
    <p:sldId id="281" r:id="rId20"/>
    <p:sldId id="293" r:id="rId21"/>
    <p:sldId id="282" r:id="rId22"/>
    <p:sldId id="283" r:id="rId23"/>
    <p:sldId id="284" r:id="rId24"/>
    <p:sldId id="294" r:id="rId25"/>
    <p:sldId id="285"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5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67438D-4ACF-4FA3-9AD2-50D73892E028}" type="datetimeFigureOut">
              <a:rPr lang="en-US" smtClean="0"/>
              <a:t>3/12/2014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A84553-A9E0-454D-8DB3-B3348FD8AB49}" type="slidenum">
              <a:rPr lang="en-US" smtClean="0"/>
              <a:t>‹#›</a:t>
            </a:fld>
            <a:endParaRPr lang="en-US"/>
          </a:p>
        </p:txBody>
      </p:sp>
    </p:spTree>
    <p:extLst>
      <p:ext uri="{BB962C8B-B14F-4D97-AF65-F5344CB8AC3E}">
        <p14:creationId xmlns:p14="http://schemas.microsoft.com/office/powerpoint/2010/main" val="134628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Applicable to students more</a:t>
            </a:r>
            <a:r>
              <a:rPr lang="en-US" baseline="0" dirty="0" smtClean="0"/>
              <a:t> significantly impacted by disability</a:t>
            </a:r>
            <a:endParaRPr lang="en-US" dirty="0"/>
          </a:p>
        </p:txBody>
      </p:sp>
      <p:sp>
        <p:nvSpPr>
          <p:cNvPr id="4" name="Slide Number Placeholder 3"/>
          <p:cNvSpPr>
            <a:spLocks noGrp="1"/>
          </p:cNvSpPr>
          <p:nvPr>
            <p:ph type="sldNum" sz="quarter" idx="10"/>
          </p:nvPr>
        </p:nvSpPr>
        <p:spPr/>
        <p:txBody>
          <a:bodyPr/>
          <a:lstStyle/>
          <a:p>
            <a:fld id="{B8B82FE9-F399-49E6-81E4-6D595AEB33B7}"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15C6706-4745-4F9D-8BFD-B23F01A67181}" type="slidenum">
              <a:rPr lang="en-US">
                <a:ea typeface="ＭＳ Ｐゴシック" pitchFamily="29" charset="-128"/>
              </a:rPr>
              <a:pPr/>
              <a:t>17</a:t>
            </a:fld>
            <a:endParaRPr lang="en-US">
              <a:ea typeface="ＭＳ Ｐゴシック" pitchFamily="29" charset="-128"/>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buFontTx/>
              <a:buChar char="•"/>
            </a:pPr>
            <a:endParaRPr lang="en-US" smtClean="0">
              <a:ea typeface="ＭＳ Ｐゴシック" pitchFamily="29"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81A4731-0D41-40CA-9D8D-7A13C5D76018}" type="slidenum">
              <a:rPr lang="en-US">
                <a:ea typeface="ＭＳ Ｐゴシック" pitchFamily="29" charset="-128"/>
              </a:rPr>
              <a:pPr/>
              <a:t>27</a:t>
            </a:fld>
            <a:endParaRPr lang="en-US">
              <a:ea typeface="ＭＳ Ｐゴシック" pitchFamily="29"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ea typeface="ＭＳ Ｐゴシック" pitchFamily="29"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3E0FDC4-A19D-4EBF-B407-006BD62D847E}" type="slidenum">
              <a:rPr lang="en-US">
                <a:ea typeface="ＭＳ Ｐゴシック" pitchFamily="29" charset="-128"/>
              </a:rPr>
              <a:pPr/>
              <a:t>30</a:t>
            </a:fld>
            <a:endParaRPr lang="en-US">
              <a:ea typeface="ＭＳ Ｐゴシック" pitchFamily="29"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spcBef>
                <a:spcPct val="0"/>
              </a:spcBef>
              <a:buFontTx/>
              <a:buChar char="•"/>
            </a:pPr>
            <a:endParaRPr lang="en-US" smtClean="0">
              <a:ea typeface="ＭＳ Ｐゴシック" pitchFamily="2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6DCB2EB-5458-411E-9EC1-996D750E7E52}" type="datetimeFigureOut">
              <a:rPr lang="en-US" smtClean="0"/>
              <a:t>3/12/2014</a:t>
            </a:fld>
            <a:endParaRPr lang="en-US"/>
          </a:p>
        </p:txBody>
      </p:sp>
      <p:sp>
        <p:nvSpPr>
          <p:cNvPr id="16" name="Slide Number Placeholder 15"/>
          <p:cNvSpPr>
            <a:spLocks noGrp="1"/>
          </p:cNvSpPr>
          <p:nvPr>
            <p:ph type="sldNum" sz="quarter" idx="11"/>
          </p:nvPr>
        </p:nvSpPr>
        <p:spPr/>
        <p:txBody>
          <a:bodyPr/>
          <a:lstStyle/>
          <a:p>
            <a:fld id="{BFBE46E1-C61F-4BD5-B0C8-E34D4D5B878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DCB2EB-5458-411E-9EC1-996D750E7E52}"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E46E1-C61F-4BD5-B0C8-E34D4D5B87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DCB2EB-5458-411E-9EC1-996D750E7E52}"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E46E1-C61F-4BD5-B0C8-E34D4D5B87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6DCB2EB-5458-411E-9EC1-996D750E7E52}" type="datetimeFigureOut">
              <a:rPr lang="en-US" smtClean="0"/>
              <a:t>3/12/2014</a:t>
            </a:fld>
            <a:endParaRPr lang="en-US"/>
          </a:p>
        </p:txBody>
      </p:sp>
      <p:sp>
        <p:nvSpPr>
          <p:cNvPr id="15" name="Slide Number Placeholder 14"/>
          <p:cNvSpPr>
            <a:spLocks noGrp="1"/>
          </p:cNvSpPr>
          <p:nvPr>
            <p:ph type="sldNum" sz="quarter" idx="15"/>
          </p:nvPr>
        </p:nvSpPr>
        <p:spPr/>
        <p:txBody>
          <a:bodyPr/>
          <a:lstStyle>
            <a:lvl1pPr algn="ctr">
              <a:defRPr/>
            </a:lvl1pPr>
          </a:lstStyle>
          <a:p>
            <a:fld id="{BFBE46E1-C61F-4BD5-B0C8-E34D4D5B878D}"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DCB2EB-5458-411E-9EC1-996D750E7E52}"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E46E1-C61F-4BD5-B0C8-E34D4D5B878D}"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DCB2EB-5458-411E-9EC1-996D750E7E52}"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E46E1-C61F-4BD5-B0C8-E34D4D5B878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FBE46E1-C61F-4BD5-B0C8-E34D4D5B878D}"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6DCB2EB-5458-411E-9EC1-996D750E7E52}" type="datetimeFigureOut">
              <a:rPr lang="en-US" smtClean="0"/>
              <a:t>3/12/2014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DCB2EB-5458-411E-9EC1-996D750E7E52}" type="datetimeFigureOut">
              <a:rPr lang="en-US" smtClean="0"/>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E46E1-C61F-4BD5-B0C8-E34D4D5B878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CB2EB-5458-411E-9EC1-996D750E7E52}" type="datetimeFigureOut">
              <a:rPr lang="en-US" smtClean="0"/>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E46E1-C61F-4BD5-B0C8-E34D4D5B87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6DCB2EB-5458-411E-9EC1-996D750E7E52}" type="datetimeFigureOut">
              <a:rPr lang="en-US" smtClean="0"/>
              <a:t>3/12/2014</a:t>
            </a:fld>
            <a:endParaRPr lang="en-US"/>
          </a:p>
        </p:txBody>
      </p:sp>
      <p:sp>
        <p:nvSpPr>
          <p:cNvPr id="9" name="Slide Number Placeholder 8"/>
          <p:cNvSpPr>
            <a:spLocks noGrp="1"/>
          </p:cNvSpPr>
          <p:nvPr>
            <p:ph type="sldNum" sz="quarter" idx="15"/>
          </p:nvPr>
        </p:nvSpPr>
        <p:spPr/>
        <p:txBody>
          <a:bodyPr/>
          <a:lstStyle/>
          <a:p>
            <a:fld id="{BFBE46E1-C61F-4BD5-B0C8-E34D4D5B878D}"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6DCB2EB-5458-411E-9EC1-996D750E7E52}" type="datetimeFigureOut">
              <a:rPr lang="en-US" smtClean="0"/>
              <a:t>3/12/2014</a:t>
            </a:fld>
            <a:endParaRPr lang="en-US"/>
          </a:p>
        </p:txBody>
      </p:sp>
      <p:sp>
        <p:nvSpPr>
          <p:cNvPr id="9" name="Slide Number Placeholder 8"/>
          <p:cNvSpPr>
            <a:spLocks noGrp="1"/>
          </p:cNvSpPr>
          <p:nvPr>
            <p:ph type="sldNum" sz="quarter" idx="11"/>
          </p:nvPr>
        </p:nvSpPr>
        <p:spPr/>
        <p:txBody>
          <a:bodyPr/>
          <a:lstStyle/>
          <a:p>
            <a:fld id="{BFBE46E1-C61F-4BD5-B0C8-E34D4D5B878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6DCB2EB-5458-411E-9EC1-996D750E7E52}" type="datetimeFigureOut">
              <a:rPr lang="en-US" smtClean="0"/>
              <a:t>3/12/2014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FBE46E1-C61F-4BD5-B0C8-E34D4D5B878D}"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isability-advocates.org/program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nterventioncentral.org/teacher-resources/learning-disability-accommodations-find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12.nysed.gov/specialed/publications/policy/testaccess/policyguide.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nyspecialedtaskforce.org/"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d.gov/about/offices/list/ocr/complaintproces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648200"/>
            <a:ext cx="8305800" cy="1524000"/>
          </a:xfrm>
        </p:spPr>
        <p:txBody>
          <a:bodyPr>
            <a:normAutofit lnSpcReduction="10000"/>
          </a:bodyPr>
          <a:lstStyle/>
          <a:p>
            <a:pPr algn="r">
              <a:lnSpc>
                <a:spcPct val="90000"/>
              </a:lnSpc>
            </a:pPr>
            <a:r>
              <a:rPr lang="en-US" altLang="en-US" dirty="0">
                <a:solidFill>
                  <a:srgbClr val="5430BB"/>
                </a:solidFill>
              </a:rPr>
              <a:t>Julie M Keegan, Esq.</a:t>
            </a:r>
          </a:p>
          <a:p>
            <a:pPr algn="r">
              <a:lnSpc>
                <a:spcPct val="90000"/>
              </a:lnSpc>
            </a:pPr>
            <a:r>
              <a:rPr lang="en-US" altLang="en-US" dirty="0">
                <a:solidFill>
                  <a:srgbClr val="5430BB"/>
                </a:solidFill>
              </a:rPr>
              <a:t>Disability Rights New York</a:t>
            </a:r>
          </a:p>
          <a:p>
            <a:pPr algn="r">
              <a:lnSpc>
                <a:spcPct val="90000"/>
              </a:lnSpc>
            </a:pPr>
            <a:r>
              <a:rPr lang="en-US" altLang="en-US" dirty="0">
                <a:solidFill>
                  <a:srgbClr val="5430BB"/>
                </a:solidFill>
              </a:rPr>
              <a:t>5 Clinton Square, Albany NY  12207</a:t>
            </a:r>
          </a:p>
          <a:p>
            <a:pPr algn="r">
              <a:lnSpc>
                <a:spcPct val="90000"/>
              </a:lnSpc>
            </a:pPr>
            <a:r>
              <a:rPr lang="en-US" dirty="0">
                <a:hlinkClick r:id="rId2"/>
              </a:rPr>
              <a:t>http://</a:t>
            </a:r>
            <a:r>
              <a:rPr lang="en-US" dirty="0" smtClean="0">
                <a:hlinkClick r:id="rId2"/>
              </a:rPr>
              <a:t>www.disability-advocates.org/programs.html</a:t>
            </a:r>
            <a:r>
              <a:rPr lang="en-US" dirty="0" smtClean="0"/>
              <a:t> </a:t>
            </a:r>
          </a:p>
          <a:p>
            <a:pPr algn="r">
              <a:lnSpc>
                <a:spcPct val="90000"/>
              </a:lnSpc>
            </a:pPr>
            <a:endParaRPr lang="en-US" altLang="en-US" dirty="0" smtClean="0">
              <a:solidFill>
                <a:srgbClr val="5430BB"/>
              </a:solidFill>
            </a:endParaRPr>
          </a:p>
          <a:p>
            <a:pPr algn="r">
              <a:lnSpc>
                <a:spcPct val="90000"/>
              </a:lnSpc>
            </a:pPr>
            <a:endParaRPr lang="en-US" altLang="en-US" dirty="0">
              <a:solidFill>
                <a:srgbClr val="5430BB"/>
              </a:solidFill>
            </a:endParaRPr>
          </a:p>
          <a:p>
            <a:endParaRPr lang="en-US" dirty="0" smtClean="0"/>
          </a:p>
          <a:p>
            <a:endParaRPr lang="en-US" dirty="0"/>
          </a:p>
        </p:txBody>
      </p:sp>
      <p:sp>
        <p:nvSpPr>
          <p:cNvPr id="2" name="Title 1"/>
          <p:cNvSpPr>
            <a:spLocks noGrp="1"/>
          </p:cNvSpPr>
          <p:nvPr>
            <p:ph type="ctrTitle"/>
          </p:nvPr>
        </p:nvSpPr>
        <p:spPr>
          <a:xfrm>
            <a:off x="457200" y="609600"/>
            <a:ext cx="8305800" cy="341493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Strategies for Using the Common Core to Strengthen the Education of Students with Special Needs</a:t>
            </a:r>
            <a:br>
              <a:rPr lang="en-US" b="1"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CCSS:  Instruction, testing and support should include, where appropriate, assistive technology devices and services that enable access to the standards.</a:t>
            </a:r>
          </a:p>
          <a:p>
            <a:r>
              <a:rPr lang="en-US" dirty="0"/>
              <a:t>IDEA/NY:  consider whether the student requires assistive technology devices </a:t>
            </a:r>
            <a:r>
              <a:rPr lang="en-US" dirty="0" smtClean="0"/>
              <a:t>and </a:t>
            </a:r>
            <a:r>
              <a:rPr lang="en-US" dirty="0"/>
              <a:t>services, including whether the use of school-purchased assistive </a:t>
            </a:r>
            <a:r>
              <a:rPr lang="en-US" dirty="0" smtClean="0"/>
              <a:t>technology </a:t>
            </a:r>
            <a:r>
              <a:rPr lang="en-US" dirty="0"/>
              <a:t>devices is required to be used in the student’s home or in </a:t>
            </a:r>
            <a:r>
              <a:rPr lang="en-US" dirty="0" smtClean="0"/>
              <a:t>other </a:t>
            </a:r>
            <a:r>
              <a:rPr lang="en-US" dirty="0"/>
              <a:t>settings </a:t>
            </a:r>
            <a:r>
              <a:rPr lang="en-US" b="1" i="1" dirty="0"/>
              <a:t>in order </a:t>
            </a:r>
            <a:r>
              <a:rPr lang="en-US" dirty="0"/>
              <a:t>for the student to receive a free appropriate </a:t>
            </a:r>
            <a:r>
              <a:rPr lang="en-US" dirty="0" smtClean="0"/>
              <a:t>public education (8 NYCRR 200.4)</a:t>
            </a:r>
            <a:endParaRPr lang="en-US" dirty="0"/>
          </a:p>
        </p:txBody>
      </p:sp>
      <p:sp>
        <p:nvSpPr>
          <p:cNvPr id="3" name="Title 2"/>
          <p:cNvSpPr>
            <a:spLocks noGrp="1"/>
          </p:cNvSpPr>
          <p:nvPr>
            <p:ph type="title"/>
          </p:nvPr>
        </p:nvSpPr>
        <p:spPr/>
        <p:txBody>
          <a:bodyPr/>
          <a:lstStyle/>
          <a:p>
            <a:r>
              <a:rPr lang="en-US" dirty="0" smtClean="0"/>
              <a:t>5.  Assistive Technology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CCSS, IDEA/NY and Section 504 require that students with disabilities are provided accommodations to ensure equal access to all opportunities in the learning environment.</a:t>
            </a:r>
          </a:p>
          <a:p>
            <a:pPr>
              <a:buNone/>
            </a:pPr>
            <a:endParaRPr lang="en-US" dirty="0"/>
          </a:p>
        </p:txBody>
      </p:sp>
      <p:sp>
        <p:nvSpPr>
          <p:cNvPr id="3" name="Title 2"/>
          <p:cNvSpPr>
            <a:spLocks noGrp="1"/>
          </p:cNvSpPr>
          <p:nvPr>
            <p:ph type="title"/>
          </p:nvPr>
        </p:nvSpPr>
        <p:spPr/>
        <p:txBody>
          <a:bodyPr/>
          <a:lstStyle/>
          <a:p>
            <a:r>
              <a:rPr lang="en-US" dirty="0" smtClean="0"/>
              <a:t>6.  Accommodations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“Some students with the most significant  cognitive abilities will require </a:t>
            </a:r>
            <a:r>
              <a:rPr lang="en-US" b="1" i="1" dirty="0" smtClean="0"/>
              <a:t>substantial supports and accommodations</a:t>
            </a:r>
            <a:r>
              <a:rPr lang="en-US" dirty="0" smtClean="0"/>
              <a:t> to have meaningful access to certain standards in both instruction and assessment, based on their communication and academic needs. These supports and accommodations should ensure that students receive access to multiple means of learning and opportunities to demonstrate knowledge, </a:t>
            </a:r>
            <a:r>
              <a:rPr lang="en-US" b="1" i="1" dirty="0" smtClean="0"/>
              <a:t>but retain the rigor and high expectations </a:t>
            </a:r>
            <a:r>
              <a:rPr lang="en-US" dirty="0" smtClean="0"/>
              <a:t>of the Common Core State Standards.”</a:t>
            </a:r>
          </a:p>
          <a:p>
            <a:pPr algn="r">
              <a:buNone/>
            </a:pPr>
            <a:r>
              <a:rPr lang="en-US" sz="2000" dirty="0" smtClean="0"/>
              <a:t>Common Core -  Application to Students with Disabilities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What About Students Severely </a:t>
            </a:r>
            <a:br>
              <a:rPr lang="en-US" dirty="0" smtClean="0"/>
            </a:br>
            <a:r>
              <a:rPr lang="en-US" dirty="0" smtClean="0"/>
              <a:t>Impacted by Disability?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smtClean="0"/>
              <a:t>Common Core sets high standards and expectations.</a:t>
            </a:r>
          </a:p>
          <a:p>
            <a:pPr marL="0" indent="0" algn="ctr">
              <a:buNone/>
            </a:pPr>
            <a:endParaRPr lang="en-US" sz="4000" dirty="0" smtClean="0"/>
          </a:p>
          <a:p>
            <a:pPr marL="0" indent="0" algn="ctr">
              <a:buNone/>
            </a:pPr>
            <a:r>
              <a:rPr lang="en-US" sz="4000" dirty="0" smtClean="0"/>
              <a:t>IDEA provides the legal foundation to ensure students meet those standards and expectations.</a:t>
            </a:r>
            <a:endParaRPr lang="en-US" sz="4000" dirty="0"/>
          </a:p>
        </p:txBody>
      </p:sp>
      <p:sp>
        <p:nvSpPr>
          <p:cNvPr id="2" name="Title 1"/>
          <p:cNvSpPr>
            <a:spLocks noGrp="1"/>
          </p:cNvSpPr>
          <p:nvPr>
            <p:ph type="title"/>
          </p:nvPr>
        </p:nvSpPr>
        <p:spPr/>
        <p:txBody>
          <a:bodyPr/>
          <a:lstStyle/>
          <a:p>
            <a:r>
              <a:rPr lang="en-US" dirty="0" smtClean="0"/>
              <a:t>The Take Home Message . . .</a:t>
            </a:r>
            <a:endParaRPr lang="en-US" dirty="0"/>
          </a:p>
        </p:txBody>
      </p:sp>
    </p:spTree>
    <p:extLst>
      <p:ext uri="{BB962C8B-B14F-4D97-AF65-F5344CB8AC3E}">
        <p14:creationId xmlns:p14="http://schemas.microsoft.com/office/powerpoint/2010/main" val="3124178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3200" dirty="0" smtClean="0"/>
              <a:t>My student can’t meet these standards!</a:t>
            </a:r>
          </a:p>
          <a:p>
            <a:pPr marL="0" indent="0">
              <a:buNone/>
            </a:pPr>
            <a:endParaRPr lang="en-US" sz="3200" dirty="0" smtClean="0"/>
          </a:p>
          <a:p>
            <a:r>
              <a:rPr lang="en-US" sz="3200" dirty="0" smtClean="0"/>
              <a:t>Testing is causing my student anxiety!</a:t>
            </a:r>
          </a:p>
          <a:p>
            <a:pPr marL="0" indent="0">
              <a:buNone/>
            </a:pPr>
            <a:endParaRPr lang="en-US" sz="3200" dirty="0" smtClean="0"/>
          </a:p>
          <a:p>
            <a:r>
              <a:rPr lang="en-US" sz="3200" dirty="0" smtClean="0"/>
              <a:t>The school is recommending a self-contained classroom!</a:t>
            </a:r>
          </a:p>
          <a:p>
            <a:pPr>
              <a:buNone/>
            </a:pPr>
            <a:endParaRPr lang="en-US" dirty="0"/>
          </a:p>
        </p:txBody>
      </p:sp>
      <p:sp>
        <p:nvSpPr>
          <p:cNvPr id="4" name="Title 3"/>
          <p:cNvSpPr>
            <a:spLocks noGrp="1"/>
          </p:cNvSpPr>
          <p:nvPr>
            <p:ph type="title"/>
          </p:nvPr>
        </p:nvSpPr>
        <p:spPr/>
        <p:txBody>
          <a:bodyPr>
            <a:normAutofit/>
          </a:bodyPr>
          <a:lstStyle/>
          <a:p>
            <a:r>
              <a:rPr lang="en-US" dirty="0" smtClean="0"/>
              <a:t>“Common” Concerns of Parents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docstoccdn.com/thumb/orig/21646925.png"/>
          <p:cNvPicPr>
            <a:picLocks noGrp="1" noChangeAspect="1" noChangeArrowheads="1"/>
          </p:cNvPicPr>
          <p:nvPr>
            <p:ph idx="1"/>
          </p:nvPr>
        </p:nvPicPr>
        <p:blipFill>
          <a:blip r:embed="rId2" cstate="print"/>
          <a:stretch>
            <a:fillRect/>
          </a:stretch>
        </p:blipFill>
        <p:spPr bwMode="auto">
          <a:xfrm>
            <a:off x="2805545" y="1524000"/>
            <a:ext cx="3532909" cy="4572000"/>
          </a:xfrm>
          <a:prstGeom prst="rect">
            <a:avLst/>
          </a:prstGeom>
          <a:noFill/>
        </p:spPr>
      </p:pic>
      <p:sp>
        <p:nvSpPr>
          <p:cNvPr id="2" name="Title 1"/>
          <p:cNvSpPr>
            <a:spLocks noGrp="1"/>
          </p:cNvSpPr>
          <p:nvPr>
            <p:ph type="title"/>
          </p:nvPr>
        </p:nvSpPr>
        <p:spPr/>
        <p:txBody>
          <a:bodyPr>
            <a:normAutofit fontScale="90000"/>
          </a:bodyPr>
          <a:lstStyle/>
          <a:p>
            <a:pPr algn="ctr"/>
            <a:r>
              <a:rPr lang="en-US" dirty="0" smtClean="0"/>
              <a:t>IDEA provides Procedural Safeguards to meet all of these changes!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normAutofit lnSpcReduction="10000"/>
          </a:bodyPr>
          <a:lstStyle/>
          <a:p>
            <a:r>
              <a:rPr lang="en-US" sz="2800" dirty="0" smtClean="0"/>
              <a:t>Don’t compromise!  Ask:  WHY NOT???</a:t>
            </a:r>
          </a:p>
          <a:p>
            <a:r>
              <a:rPr lang="en-US" dirty="0" smtClean="0"/>
              <a:t>CCSS and IDEA require research-based, individualized instruction, services &amp; supports, &amp; accommodations including assistive technology</a:t>
            </a:r>
          </a:p>
          <a:p>
            <a:r>
              <a:rPr lang="en-US" dirty="0" smtClean="0"/>
              <a:t>STRATEGY:</a:t>
            </a:r>
          </a:p>
          <a:p>
            <a:pPr marL="514350" indent="-514350">
              <a:buFont typeface="+mj-lt"/>
              <a:buAutoNum type="arabicPeriod"/>
            </a:pPr>
            <a:r>
              <a:rPr lang="en-US" dirty="0" smtClean="0"/>
              <a:t>Evaluation:   thorough, accurate and precise understanding of the student’s: </a:t>
            </a:r>
          </a:p>
          <a:p>
            <a:pPr lvl="1"/>
            <a:r>
              <a:rPr lang="en-US" dirty="0" smtClean="0"/>
              <a:t>Cognitive strengths &amp; weaknesses</a:t>
            </a:r>
          </a:p>
          <a:p>
            <a:pPr lvl="1"/>
            <a:r>
              <a:rPr lang="en-US" dirty="0" smtClean="0"/>
              <a:t>Current academic abilities</a:t>
            </a:r>
          </a:p>
          <a:p>
            <a:pPr lvl="1"/>
            <a:r>
              <a:rPr lang="en-US" dirty="0" smtClean="0"/>
              <a:t>Learning style &amp; instructional needs</a:t>
            </a:r>
          </a:p>
          <a:p>
            <a:pPr lvl="1"/>
            <a:r>
              <a:rPr lang="en-US" dirty="0" smtClean="0"/>
              <a:t>Related Needs (e.g., speech, OT, PT, social, social-emotional)</a:t>
            </a:r>
          </a:p>
          <a:p>
            <a:pPr lvl="1"/>
            <a:r>
              <a:rPr lang="en-US" dirty="0" smtClean="0"/>
              <a:t>Behavior (if impeding learning)</a:t>
            </a:r>
          </a:p>
          <a:p>
            <a:endParaRPr lang="en-US" dirty="0"/>
          </a:p>
        </p:txBody>
      </p:sp>
      <p:sp>
        <p:nvSpPr>
          <p:cNvPr id="3" name="Title 2"/>
          <p:cNvSpPr>
            <a:spLocks noGrp="1"/>
          </p:cNvSpPr>
          <p:nvPr>
            <p:ph type="title"/>
          </p:nvPr>
        </p:nvSpPr>
        <p:spPr>
          <a:xfrm>
            <a:off x="304800" y="152400"/>
            <a:ext cx="8610600" cy="914400"/>
          </a:xfrm>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My student can’t meet these standards!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normAutofit lnSpcReduction="10000"/>
          </a:bodyPr>
          <a:lstStyle/>
          <a:p>
            <a:pPr>
              <a:spcBef>
                <a:spcPts val="600"/>
              </a:spcBef>
            </a:pPr>
            <a:r>
              <a:rPr lang="en-US" sz="2600" dirty="0" smtClean="0">
                <a:ea typeface="ＭＳ Ｐゴシック" pitchFamily="29" charset="-128"/>
              </a:rPr>
              <a:t>Evaluation at District expense conducted by a person chosen by the parent</a:t>
            </a:r>
          </a:p>
          <a:p>
            <a:pPr>
              <a:spcBef>
                <a:spcPts val="600"/>
              </a:spcBef>
            </a:pPr>
            <a:r>
              <a:rPr lang="en-US" sz="2600" dirty="0" smtClean="0">
                <a:ea typeface="ＭＳ Ｐゴシック" pitchFamily="29" charset="-128"/>
              </a:rPr>
              <a:t>Triggered whenever parent disagrees with evaluation conducted by the District  (i.e. “second opinion”)</a:t>
            </a:r>
          </a:p>
          <a:p>
            <a:pPr>
              <a:spcBef>
                <a:spcPts val="600"/>
              </a:spcBef>
            </a:pPr>
            <a:r>
              <a:rPr lang="en-US" sz="2600" dirty="0" smtClean="0">
                <a:ea typeface="ＭＳ Ｐゴシック" pitchFamily="29" charset="-128"/>
              </a:rPr>
              <a:t>Upon parent’s </a:t>
            </a:r>
            <a:r>
              <a:rPr lang="en-US" sz="2600" i="1" dirty="0" smtClean="0">
                <a:ea typeface="ＭＳ Ｐゴシック" pitchFamily="29" charset="-128"/>
              </a:rPr>
              <a:t>written </a:t>
            </a:r>
            <a:r>
              <a:rPr lang="en-US" sz="2600" dirty="0" smtClean="0">
                <a:ea typeface="ＭＳ Ｐゴシック" pitchFamily="29" charset="-128"/>
              </a:rPr>
              <a:t>request, District must either (&amp; without delay):</a:t>
            </a:r>
          </a:p>
          <a:p>
            <a:pPr lvl="1"/>
            <a:r>
              <a:rPr lang="en-US" sz="2600" dirty="0" smtClean="0">
                <a:ea typeface="ＭＳ Ｐゴシック" pitchFamily="29" charset="-128"/>
              </a:rPr>
              <a:t>Agree or</a:t>
            </a:r>
          </a:p>
          <a:p>
            <a:pPr lvl="1"/>
            <a:r>
              <a:rPr lang="en-US" sz="2600" dirty="0" smtClean="0">
                <a:ea typeface="ＭＳ Ｐゴシック" pitchFamily="29" charset="-128"/>
              </a:rPr>
              <a:t>Initiate due process hearing to show its evaluation is appropriate or that evaluation sought by parent doesn’t meet district criteria</a:t>
            </a:r>
          </a:p>
          <a:p>
            <a:pPr>
              <a:spcBef>
                <a:spcPts val="600"/>
              </a:spcBef>
            </a:pPr>
            <a:r>
              <a:rPr lang="en-US" sz="2600" dirty="0" smtClean="0">
                <a:ea typeface="ＭＳ Ｐゴシック" pitchFamily="29" charset="-128"/>
              </a:rPr>
              <a:t>IEE must be considered by CSE</a:t>
            </a:r>
          </a:p>
          <a:p>
            <a:endParaRPr lang="en-US" sz="2600" dirty="0" smtClean="0">
              <a:ea typeface="ＭＳ Ｐゴシック" pitchFamily="29" charset="-128"/>
            </a:endParaRPr>
          </a:p>
        </p:txBody>
      </p:sp>
      <p:sp>
        <p:nvSpPr>
          <p:cNvPr id="34818" name="AutoShape 2"/>
          <p:cNvSpPr>
            <a:spLocks noGrp="1" noChangeArrowheads="1"/>
          </p:cNvSpPr>
          <p:nvPr>
            <p:ph type="title"/>
          </p:nvPr>
        </p:nvSpPr>
        <p:spPr/>
        <p:txBody>
          <a:bodyPr>
            <a:normAutofit fontScale="90000"/>
          </a:bodyPr>
          <a:lstStyle/>
          <a:p>
            <a:r>
              <a:rPr lang="en-US" sz="4200" dirty="0" smtClean="0">
                <a:ea typeface="ＭＳ Ｐゴシック" pitchFamily="29" charset="-128"/>
              </a:rPr>
              <a:t>Independent Educational Evaluation (IEE)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000" dirty="0" smtClean="0"/>
              <a:t>Ask for suggestions from other parents and advocates </a:t>
            </a:r>
          </a:p>
          <a:p>
            <a:r>
              <a:rPr lang="en-US" sz="3000" dirty="0" smtClean="0"/>
              <a:t>Interview potential evaluator(s):</a:t>
            </a:r>
          </a:p>
          <a:p>
            <a:pPr lvl="1"/>
            <a:r>
              <a:rPr lang="en-US" sz="2800" dirty="0" smtClean="0"/>
              <a:t>Familiarity with common core curriculum?</a:t>
            </a:r>
          </a:p>
          <a:p>
            <a:pPr lvl="1"/>
            <a:r>
              <a:rPr lang="en-US" sz="2800" dirty="0" smtClean="0"/>
              <a:t>In-school observations?</a:t>
            </a:r>
          </a:p>
          <a:p>
            <a:pPr lvl="1"/>
            <a:r>
              <a:rPr lang="en-US" sz="2800" dirty="0" smtClean="0"/>
              <a:t>Specific written recommendations for </a:t>
            </a:r>
            <a:r>
              <a:rPr lang="en-US" sz="2800" dirty="0"/>
              <a:t> </a:t>
            </a:r>
            <a:r>
              <a:rPr lang="en-US" sz="2800" b="1" dirty="0" smtClean="0"/>
              <a:t>delivery of instruction, </a:t>
            </a:r>
            <a:r>
              <a:rPr lang="en-US" sz="2800" dirty="0" smtClean="0"/>
              <a:t>services, supports &amp; accommodations?</a:t>
            </a:r>
          </a:p>
          <a:p>
            <a:pPr lvl="1"/>
            <a:r>
              <a:rPr lang="en-US" sz="2800" dirty="0" smtClean="0"/>
              <a:t>Willingness to participate in CSE meeting?</a:t>
            </a:r>
            <a:endParaRPr lang="en-US" sz="2800" dirty="0"/>
          </a:p>
        </p:txBody>
      </p:sp>
      <p:sp>
        <p:nvSpPr>
          <p:cNvPr id="2" name="Title 1"/>
          <p:cNvSpPr>
            <a:spLocks noGrp="1"/>
          </p:cNvSpPr>
          <p:nvPr>
            <p:ph type="title"/>
          </p:nvPr>
        </p:nvSpPr>
        <p:spPr/>
        <p:txBody>
          <a:bodyPr/>
          <a:lstStyle/>
          <a:p>
            <a:r>
              <a:rPr lang="en-US" dirty="0" smtClean="0"/>
              <a:t>Choosing the Evaluator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noAutofit/>
          </a:bodyPr>
          <a:lstStyle/>
          <a:p>
            <a:pPr marL="514350" indent="-514350">
              <a:buFont typeface="+mj-lt"/>
              <a:buAutoNum type="arabicPeriod" startAt="2"/>
            </a:pPr>
            <a:r>
              <a:rPr lang="en-US" sz="2400" dirty="0" smtClean="0"/>
              <a:t>Use the Student’s IEP</a:t>
            </a:r>
          </a:p>
          <a:p>
            <a:pPr marL="880110" lvl="1" indent="-514350"/>
            <a:r>
              <a:rPr lang="en-US" dirty="0" smtClean="0"/>
              <a:t>Document learning needs in Present Levels</a:t>
            </a:r>
          </a:p>
          <a:p>
            <a:pPr marL="880110" lvl="1" indent="-514350">
              <a:buNone/>
            </a:pPr>
            <a:endParaRPr lang="en-US" dirty="0" smtClean="0"/>
          </a:p>
          <a:p>
            <a:pPr marL="880110" lvl="1" indent="-514350"/>
            <a:r>
              <a:rPr lang="en-US" dirty="0" smtClean="0"/>
              <a:t>Annual Goals </a:t>
            </a:r>
            <a:r>
              <a:rPr lang="en-US" i="1" dirty="0" smtClean="0"/>
              <a:t>. . . “must be related to meeting:</a:t>
            </a:r>
          </a:p>
          <a:p>
            <a:pPr lvl="2"/>
            <a:r>
              <a:rPr lang="en-US" sz="2400" i="1" dirty="0" smtClean="0"/>
              <a:t>the student’s needs that result from the student’s disability to enable the student to be involved in and progress in the general education curriculum; and</a:t>
            </a:r>
          </a:p>
          <a:p>
            <a:pPr lvl="2"/>
            <a:r>
              <a:rPr lang="en-US" sz="2400" i="1" dirty="0" smtClean="0"/>
              <a:t>each of the student’s other educational needs that result from the student’s disability.”</a:t>
            </a:r>
          </a:p>
          <a:p>
            <a:pPr algn="r">
              <a:buNone/>
            </a:pPr>
            <a:r>
              <a:rPr lang="en-US" sz="2000" i="1" dirty="0" smtClean="0"/>
              <a:t>Guide to Quality IEP Development &amp; Implementation</a:t>
            </a:r>
            <a:r>
              <a:rPr lang="en-US" sz="2000" dirty="0" smtClean="0"/>
              <a:t>, NYS Educ. Dept</a:t>
            </a:r>
            <a:endParaRPr lang="en-US" sz="2000" i="1" dirty="0" smtClean="0"/>
          </a:p>
          <a:p>
            <a:pPr marL="880110" lvl="1" indent="-514350"/>
            <a:r>
              <a:rPr lang="en-US" dirty="0" smtClean="0"/>
              <a:t>Services, Supports &amp; Accommodations</a:t>
            </a:r>
          </a:p>
        </p:txBody>
      </p:sp>
      <p:sp>
        <p:nvSpPr>
          <p:cNvPr id="3" name="Title 2"/>
          <p:cNvSpPr>
            <a:spLocks noGrp="1"/>
          </p:cNvSpPr>
          <p:nvPr>
            <p:ph type="title"/>
          </p:nvPr>
        </p:nvSpPr>
        <p:spPr>
          <a:xfrm>
            <a:off x="457200" y="152400"/>
            <a:ext cx="8229600" cy="381000"/>
          </a:xfrm>
        </p:spPr>
        <p:txBody>
          <a:bodyPr>
            <a:normAutofit fontScale="90000"/>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Set of universal standards applicable to students across the country, including students with disabilities</a:t>
            </a:r>
          </a:p>
          <a:p>
            <a:r>
              <a:rPr lang="en-US" dirty="0" smtClean="0"/>
              <a:t>Focus on English Language Arts and math skills needed for 21</a:t>
            </a:r>
            <a:r>
              <a:rPr lang="en-US" baseline="30000" dirty="0" smtClean="0"/>
              <a:t>st</a:t>
            </a:r>
            <a:r>
              <a:rPr lang="en-US" dirty="0" smtClean="0"/>
              <a:t> century employment</a:t>
            </a:r>
          </a:p>
          <a:p>
            <a:r>
              <a:rPr lang="en-US" dirty="0" smtClean="0"/>
              <a:t>Periodic assessments of all students to monitor progress and drive modifications to instruction; accommodations available to students in participating in those assessments</a:t>
            </a:r>
          </a:p>
          <a:p>
            <a:r>
              <a:rPr lang="en-US" dirty="0" smtClean="0"/>
              <a:t>Currently implemented in all but 4 states</a:t>
            </a:r>
          </a:p>
          <a:p>
            <a:r>
              <a:rPr lang="en-US" dirty="0" smtClean="0"/>
              <a:t>Class of 2022 will be first class required to pass 5 common-core based Regents exams to graduate</a:t>
            </a:r>
            <a:endParaRPr lang="en-US" dirty="0"/>
          </a:p>
        </p:txBody>
      </p:sp>
      <p:sp>
        <p:nvSpPr>
          <p:cNvPr id="3" name="Title 2"/>
          <p:cNvSpPr>
            <a:spLocks noGrp="1"/>
          </p:cNvSpPr>
          <p:nvPr>
            <p:ph type="title"/>
          </p:nvPr>
        </p:nvSpPr>
        <p:spPr/>
        <p:txBody>
          <a:bodyPr/>
          <a:lstStyle/>
          <a:p>
            <a:r>
              <a:rPr lang="en-US" dirty="0" smtClean="0"/>
              <a:t>Common Core State Standards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smtClean="0"/>
          </a:p>
          <a:p>
            <a:r>
              <a:rPr lang="en-US" dirty="0" smtClean="0"/>
              <a:t>Instructional supports for learning― based on the principles of Universal Design for Learning (UDL)2 ―which foster student engagement by presenting information in multiple ways and allowing for diverse avenues of action and expression. </a:t>
            </a:r>
          </a:p>
          <a:p>
            <a:r>
              <a:rPr lang="en-US" dirty="0" smtClean="0"/>
              <a:t>Instructional accommodations ―changes in materials or procedures― which do not change the standards but allow students to learn within the framework of the Common Core. </a:t>
            </a:r>
          </a:p>
          <a:p>
            <a:pPr marL="274320" lvl="1">
              <a:spcBef>
                <a:spcPts val="600"/>
              </a:spcBef>
              <a:buClr>
                <a:schemeClr val="accent2"/>
              </a:buClr>
            </a:pPr>
            <a:r>
              <a:rPr lang="en-US" b="1" i="1" dirty="0" smtClean="0"/>
              <a:t>Accommodations Finder</a:t>
            </a:r>
            <a:r>
              <a:rPr lang="en-US" dirty="0" smtClean="0"/>
              <a:t> - </a:t>
            </a:r>
            <a:r>
              <a:rPr lang="en-US" b="1" dirty="0" smtClean="0"/>
              <a:t>free </a:t>
            </a:r>
            <a:r>
              <a:rPr lang="en-US" dirty="0" smtClean="0"/>
              <a:t>database of accommodation ideas to help students to attain the CC standards:  </a:t>
            </a:r>
            <a:r>
              <a:rPr lang="en-US" dirty="0" smtClean="0">
                <a:hlinkClick r:id="rId2"/>
              </a:rPr>
              <a:t>http://www.interventioncentral.org/teacher-resources/learning-disability-accommodations-finder</a:t>
            </a:r>
            <a:r>
              <a:rPr lang="en-US" dirty="0" smtClean="0"/>
              <a:t> </a:t>
            </a:r>
          </a:p>
          <a:p>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Services, Supports &amp; Accommodations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10200"/>
          </a:xfrm>
        </p:spPr>
        <p:txBody>
          <a:bodyPr>
            <a:normAutofit/>
          </a:bodyPr>
          <a:lstStyle/>
          <a:p>
            <a:r>
              <a:rPr lang="en-US" dirty="0" smtClean="0"/>
              <a:t>WHY??? – Remember purpose of testing</a:t>
            </a:r>
          </a:p>
          <a:p>
            <a:r>
              <a:rPr lang="en-US" dirty="0" smtClean="0"/>
              <a:t>Are all appropriate and available testing  accommodations being used?</a:t>
            </a:r>
          </a:p>
          <a:p>
            <a:r>
              <a:rPr lang="en-US" dirty="0" smtClean="0"/>
              <a:t>Exceptions:  Accommodations  v. Modification</a:t>
            </a:r>
          </a:p>
          <a:p>
            <a:r>
              <a:rPr lang="en-US" dirty="0" smtClean="0"/>
              <a:t>Need help?</a:t>
            </a:r>
          </a:p>
          <a:p>
            <a:pPr lvl="1"/>
            <a:r>
              <a:rPr lang="en-US" i="1" dirty="0" smtClean="0"/>
              <a:t>Test Access &amp; Accommodations for Students with Disabilities </a:t>
            </a:r>
            <a:r>
              <a:rPr lang="en-US" dirty="0" smtClean="0">
                <a:hlinkClick r:id="rId2"/>
              </a:rPr>
              <a:t>http://www.p12.nysed.gov/specialed/publications/policy/testaccess/policyguide.htm</a:t>
            </a:r>
            <a:endParaRPr lang="en-US" dirty="0" smtClean="0"/>
          </a:p>
          <a:p>
            <a:pPr lvl="2"/>
            <a:endParaRPr lang="en-US" dirty="0" smtClean="0"/>
          </a:p>
          <a:p>
            <a:pPr lvl="1"/>
            <a:endParaRPr lang="en-US" dirty="0" smtClean="0"/>
          </a:p>
          <a:p>
            <a:pPr>
              <a:buNone/>
            </a:pPr>
            <a:endParaRPr lang="en-US" dirty="0" smtClean="0"/>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sz="4000" b="1" i="1" dirty="0" smtClean="0"/>
              <a:t>Testing is Causing Too Much Anxiety!</a:t>
            </a: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534400" cy="4800600"/>
          </a:xfrm>
        </p:spPr>
        <p:txBody>
          <a:bodyPr>
            <a:normAutofit fontScale="92500" lnSpcReduction="10000"/>
          </a:bodyPr>
          <a:lstStyle/>
          <a:p>
            <a:r>
              <a:rPr lang="en-US" sz="2700" dirty="0" smtClean="0"/>
              <a:t>The placement of an individual student with a disability in the least restrictive environment must:</a:t>
            </a:r>
          </a:p>
          <a:p>
            <a:pPr lvl="1"/>
            <a:r>
              <a:rPr lang="en-US" sz="2700" dirty="0" smtClean="0"/>
              <a:t>. . . provide for education of the student to the maximum extent appropriate to the needs of the student with other students who do not have disabilities; and be as close as possible to the student’s home </a:t>
            </a:r>
            <a:r>
              <a:rPr lang="en-US" sz="2200" dirty="0" smtClean="0"/>
              <a:t>(8 NYCRR 200.6)</a:t>
            </a:r>
          </a:p>
          <a:p>
            <a:r>
              <a:rPr lang="en-US" sz="2700" dirty="0" smtClean="0"/>
              <a:t>Placement of students with disabilities in special classes, separate schools and other removal from general </a:t>
            </a:r>
            <a:r>
              <a:rPr lang="en-US" sz="2700" dirty="0" err="1" smtClean="0"/>
              <a:t>ed</a:t>
            </a:r>
            <a:r>
              <a:rPr lang="en-US" sz="2700" dirty="0" smtClean="0"/>
              <a:t> occurs only when the nature or severity of the disability is such that, </a:t>
            </a:r>
            <a:r>
              <a:rPr lang="en-US" sz="2700" b="1" dirty="0" smtClean="0"/>
              <a:t>even with the use of supplementary aids and services</a:t>
            </a:r>
            <a:r>
              <a:rPr lang="en-US" sz="2700" dirty="0" smtClean="0"/>
              <a:t>, education cannot be satisfactorily achieved </a:t>
            </a:r>
          </a:p>
          <a:p>
            <a:r>
              <a:rPr lang="en-US" sz="2700" dirty="0" smtClean="0"/>
              <a:t>Have all supplementary aids, services, support, AT, etc been tried?</a:t>
            </a:r>
          </a:p>
          <a:p>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The school is recommending a self-contained classroom!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Consultant teacher (push-in)</a:t>
            </a:r>
          </a:p>
          <a:p>
            <a:r>
              <a:rPr lang="en-US" dirty="0" smtClean="0"/>
              <a:t>Supplemental special </a:t>
            </a:r>
            <a:r>
              <a:rPr lang="en-US" dirty="0" err="1" smtClean="0"/>
              <a:t>ed</a:t>
            </a:r>
            <a:r>
              <a:rPr lang="en-US" dirty="0" smtClean="0"/>
              <a:t> instruction (e.g. specialized reading instruction, resource room)</a:t>
            </a:r>
          </a:p>
          <a:p>
            <a:r>
              <a:rPr lang="en-US" dirty="0" smtClean="0"/>
              <a:t>Direct special </a:t>
            </a:r>
            <a:r>
              <a:rPr lang="en-US" dirty="0" err="1" smtClean="0"/>
              <a:t>ed</a:t>
            </a:r>
            <a:r>
              <a:rPr lang="en-US" dirty="0" smtClean="0"/>
              <a:t> instruction (</a:t>
            </a:r>
            <a:r>
              <a:rPr lang="en-US" dirty="0" err="1" smtClean="0"/>
              <a:t>ind</a:t>
            </a:r>
            <a:r>
              <a:rPr lang="en-US" dirty="0" smtClean="0"/>
              <a:t>./group)</a:t>
            </a:r>
          </a:p>
          <a:p>
            <a:r>
              <a:rPr lang="en-US" dirty="0" smtClean="0"/>
              <a:t>Aide (individual or shared)</a:t>
            </a:r>
          </a:p>
          <a:p>
            <a:r>
              <a:rPr lang="en-US" dirty="0" smtClean="0"/>
              <a:t>Curriculum modification</a:t>
            </a:r>
          </a:p>
          <a:p>
            <a:r>
              <a:rPr lang="en-US" dirty="0" smtClean="0"/>
              <a:t>Instructional Accommodations</a:t>
            </a:r>
          </a:p>
          <a:p>
            <a:r>
              <a:rPr lang="en-US" dirty="0" smtClean="0"/>
              <a:t>Testing Accommodations</a:t>
            </a:r>
          </a:p>
          <a:p>
            <a:r>
              <a:rPr lang="en-US" dirty="0" smtClean="0"/>
              <a:t>Behavior Plan</a:t>
            </a:r>
          </a:p>
          <a:p>
            <a:r>
              <a:rPr lang="en-US" dirty="0" smtClean="0"/>
              <a:t>Assistive Technology</a:t>
            </a:r>
          </a:p>
          <a:p>
            <a:r>
              <a:rPr lang="en-US" dirty="0" smtClean="0"/>
              <a:t>Related </a:t>
            </a:r>
            <a:r>
              <a:rPr lang="en-US" dirty="0" err="1" smtClean="0"/>
              <a:t>servi</a:t>
            </a:r>
            <a:r>
              <a:rPr lang="en-US" dirty="0" smtClean="0"/>
              <a:t> </a:t>
            </a:r>
            <a:r>
              <a:rPr lang="en-US" dirty="0" err="1" smtClean="0"/>
              <a:t>ces</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Examples of Aids, Supports, Services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Partner with school to advocate for:</a:t>
            </a:r>
          </a:p>
          <a:p>
            <a:pPr lvl="1"/>
            <a:r>
              <a:rPr lang="en-US" dirty="0" smtClean="0"/>
              <a:t>Funding</a:t>
            </a:r>
          </a:p>
          <a:p>
            <a:pPr lvl="1"/>
            <a:r>
              <a:rPr lang="en-US" smtClean="0"/>
              <a:t>Universally-designed instructional </a:t>
            </a:r>
            <a:r>
              <a:rPr lang="en-US" dirty="0" smtClean="0"/>
              <a:t>materials</a:t>
            </a:r>
          </a:p>
          <a:p>
            <a:pPr lvl="1"/>
            <a:r>
              <a:rPr lang="en-US" dirty="0" smtClean="0"/>
              <a:t>Funding</a:t>
            </a:r>
          </a:p>
          <a:p>
            <a:pPr lvl="1"/>
            <a:r>
              <a:rPr lang="en-US" dirty="0" smtClean="0"/>
              <a:t>Training on research based instructional strategies</a:t>
            </a:r>
          </a:p>
          <a:p>
            <a:pPr lvl="1"/>
            <a:r>
              <a:rPr lang="en-US" dirty="0" smtClean="0"/>
              <a:t>Funding</a:t>
            </a:r>
          </a:p>
          <a:p>
            <a:pPr lvl="1"/>
            <a:r>
              <a:rPr lang="en-US" dirty="0" smtClean="0"/>
              <a:t>Increased research-based special education services and supports</a:t>
            </a:r>
          </a:p>
          <a:p>
            <a:pPr lvl="1"/>
            <a:r>
              <a:rPr lang="en-US" dirty="0" smtClean="0"/>
              <a:t>Funding</a:t>
            </a:r>
          </a:p>
          <a:p>
            <a:pPr lvl="1"/>
            <a:r>
              <a:rPr lang="en-US" dirty="0" smtClean="0"/>
              <a:t>Widespread use and support of Assistive Technology </a:t>
            </a:r>
          </a:p>
          <a:p>
            <a:pPr lvl="1"/>
            <a:r>
              <a:rPr lang="en-US" dirty="0" smtClean="0"/>
              <a:t>Funding </a:t>
            </a:r>
            <a:r>
              <a:rPr lang="en-US" dirty="0" smtClean="0">
                <a:sym typeface="Wingdings" panose="05000000000000000000" pitchFamily="2" charset="2"/>
              </a:rPr>
              <a:t></a:t>
            </a:r>
            <a:endParaRPr lang="en-US" dirty="0"/>
          </a:p>
        </p:txBody>
      </p:sp>
      <p:sp>
        <p:nvSpPr>
          <p:cNvPr id="3" name="Title 2"/>
          <p:cNvSpPr>
            <a:spLocks noGrp="1"/>
          </p:cNvSpPr>
          <p:nvPr>
            <p:ph type="title"/>
          </p:nvPr>
        </p:nvSpPr>
        <p:spPr/>
        <p:txBody>
          <a:bodyPr/>
          <a:lstStyle/>
          <a:p>
            <a:r>
              <a:rPr lang="en-US" dirty="0" smtClean="0"/>
              <a:t>What else can I do?</a:t>
            </a:r>
            <a:endParaRPr lang="en-US" dirty="0"/>
          </a:p>
        </p:txBody>
      </p:sp>
    </p:spTree>
    <p:extLst>
      <p:ext uri="{BB962C8B-B14F-4D97-AF65-F5344CB8AC3E}">
        <p14:creationId xmlns:p14="http://schemas.microsoft.com/office/powerpoint/2010/main" val="36157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if Parent and School Disagree?</a:t>
            </a:r>
            <a:endParaRPr lang="en-US" dirty="0"/>
          </a:p>
        </p:txBody>
      </p:sp>
      <p:sp>
        <p:nvSpPr>
          <p:cNvPr id="8" name="Text Placeholder 7"/>
          <p:cNvSpPr>
            <a:spLocks noGrp="1"/>
          </p:cNvSpPr>
          <p:nvPr>
            <p:ph type="body" idx="1"/>
          </p:nvPr>
        </p:nvSpPr>
        <p:spPr/>
        <p:txBody>
          <a:bodyPr/>
          <a:lstStyle/>
          <a:p>
            <a:r>
              <a:rPr lang="en-US" dirty="0" smtClean="0"/>
              <a:t>For more detailed information and guidance, see </a:t>
            </a:r>
            <a:r>
              <a:rPr lang="en-US" b="1" i="1" dirty="0" smtClean="0"/>
              <a:t>Special Education in Plain Language</a:t>
            </a:r>
            <a:r>
              <a:rPr lang="en-US" dirty="0" smtClean="0"/>
              <a:t>, </a:t>
            </a:r>
            <a:r>
              <a:rPr lang="en-US" dirty="0" smtClean="0">
                <a:hlinkClick r:id="rId2"/>
              </a:rPr>
              <a:t>www.nyspecialedtaskforce.org</a:t>
            </a:r>
            <a:endParaRPr lang="en-US" dirty="0" smtClean="0"/>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school is refusing to provide evaluation, supports and services, or insisting on more restrictive environment, request </a:t>
            </a:r>
            <a:r>
              <a:rPr lang="en-US" b="1" i="1" dirty="0" smtClean="0"/>
              <a:t>prior written notice</a:t>
            </a:r>
            <a:r>
              <a:rPr lang="en-US" dirty="0" smtClean="0"/>
              <a:t>, including:</a:t>
            </a:r>
          </a:p>
          <a:p>
            <a:pPr lvl="1"/>
            <a:r>
              <a:rPr lang="en-US" dirty="0" smtClean="0"/>
              <a:t>Explanation of why the action is proposed or refused</a:t>
            </a:r>
          </a:p>
          <a:p>
            <a:pPr lvl="1"/>
            <a:r>
              <a:rPr lang="en-US" dirty="0" smtClean="0"/>
              <a:t>Description of each evaluation procedure, assessment, record, or report used in the decision to propose or refuse the action: </a:t>
            </a:r>
          </a:p>
          <a:p>
            <a:endParaRPr lang="en-US" dirty="0"/>
          </a:p>
        </p:txBody>
      </p:sp>
      <p:sp>
        <p:nvSpPr>
          <p:cNvPr id="3" name="Title 2"/>
          <p:cNvSpPr>
            <a:spLocks noGrp="1"/>
          </p:cNvSpPr>
          <p:nvPr>
            <p:ph type="title"/>
          </p:nvPr>
        </p:nvSpPr>
        <p:spPr/>
        <p:txBody>
          <a:bodyPr/>
          <a:lstStyle/>
          <a:p>
            <a:r>
              <a:rPr lang="en-US" dirty="0" smtClean="0"/>
              <a:t>Prior Written Notice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normAutofit lnSpcReduction="10000"/>
          </a:bodyPr>
          <a:lstStyle/>
          <a:p>
            <a:pPr eaLnBrk="1" hangingPunct="1">
              <a:spcBef>
                <a:spcPts val="600"/>
              </a:spcBef>
            </a:pPr>
            <a:r>
              <a:rPr lang="en-US" sz="2600" dirty="0" smtClean="0">
                <a:ea typeface="ＭＳ Ｐゴシック" pitchFamily="29" charset="-128"/>
              </a:rPr>
              <a:t>Procedure must be in place</a:t>
            </a:r>
          </a:p>
          <a:p>
            <a:pPr eaLnBrk="1" hangingPunct="1">
              <a:spcBef>
                <a:spcPts val="600"/>
              </a:spcBef>
            </a:pPr>
            <a:r>
              <a:rPr lang="en-US" sz="2600" dirty="0" smtClean="0">
                <a:ea typeface="ＭＳ Ｐゴシック" pitchFamily="29" charset="-128"/>
              </a:rPr>
              <a:t>Voluntary </a:t>
            </a:r>
          </a:p>
          <a:p>
            <a:pPr eaLnBrk="1" hangingPunct="1">
              <a:spcBef>
                <a:spcPts val="600"/>
              </a:spcBef>
            </a:pPr>
            <a:r>
              <a:rPr lang="en-US" sz="2600" dirty="0" smtClean="0">
                <a:ea typeface="ＭＳ Ｐゴシック" pitchFamily="29" charset="-128"/>
              </a:rPr>
              <a:t>Can be pursued prior to or in addition to request for impartial hearing</a:t>
            </a:r>
          </a:p>
          <a:p>
            <a:pPr eaLnBrk="1" hangingPunct="1">
              <a:spcBef>
                <a:spcPts val="600"/>
              </a:spcBef>
            </a:pPr>
            <a:r>
              <a:rPr lang="en-US" sz="2600" dirty="0" smtClean="0">
                <a:ea typeface="ＭＳ Ｐゴシック" pitchFamily="29" charset="-128"/>
              </a:rPr>
              <a:t>Mediator must have some training in special education</a:t>
            </a:r>
          </a:p>
          <a:p>
            <a:pPr eaLnBrk="1" hangingPunct="1">
              <a:spcBef>
                <a:spcPts val="600"/>
              </a:spcBef>
            </a:pPr>
            <a:r>
              <a:rPr lang="en-US" sz="2600" dirty="0" smtClean="0">
                <a:ea typeface="ＭＳ Ｐゴシック" pitchFamily="29" charset="-128"/>
              </a:rPr>
              <a:t>Confidential; can’t be used in due process hearing or civil proceeding</a:t>
            </a:r>
          </a:p>
          <a:p>
            <a:pPr eaLnBrk="1" hangingPunct="1">
              <a:spcBef>
                <a:spcPts val="600"/>
              </a:spcBef>
            </a:pPr>
            <a:r>
              <a:rPr lang="en-US" sz="2600" dirty="0" smtClean="0">
                <a:ea typeface="ＭＳ Ｐゴシック" pitchFamily="29" charset="-128"/>
              </a:rPr>
              <a:t>Written agreement is binding &amp; enforceable</a:t>
            </a:r>
          </a:p>
          <a:p>
            <a:pPr eaLnBrk="1" hangingPunct="1">
              <a:spcBef>
                <a:spcPts val="600"/>
              </a:spcBef>
            </a:pPr>
            <a:r>
              <a:rPr lang="en-US" sz="2600" dirty="0" smtClean="0">
                <a:solidFill>
                  <a:schemeClr val="accent4"/>
                </a:solidFill>
                <a:ea typeface="ＭＳ Ｐゴシック" pitchFamily="29" charset="-128"/>
              </a:rPr>
              <a:t>Useful when disagreement over scope/intensity of services and/or poor communication/relationship with District staff</a:t>
            </a:r>
          </a:p>
        </p:txBody>
      </p:sp>
      <p:sp>
        <p:nvSpPr>
          <p:cNvPr id="36866" name="AutoShape 2"/>
          <p:cNvSpPr>
            <a:spLocks noGrp="1" noChangeArrowheads="1"/>
          </p:cNvSpPr>
          <p:nvPr>
            <p:ph type="title"/>
          </p:nvPr>
        </p:nvSpPr>
        <p:spPr/>
        <p:txBody>
          <a:bodyPr/>
          <a:lstStyle/>
          <a:p>
            <a:pPr eaLnBrk="1" hangingPunct="1"/>
            <a:r>
              <a:rPr lang="en-US" smtClean="0">
                <a:ea typeface="ＭＳ Ｐゴシック" pitchFamily="29" charset="-128"/>
              </a:rPr>
              <a:t>Mediation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549275" y="1600200"/>
            <a:ext cx="8042275" cy="4724400"/>
          </a:xfrm>
        </p:spPr>
        <p:txBody>
          <a:bodyPr>
            <a:normAutofit/>
          </a:bodyPr>
          <a:lstStyle/>
          <a:p>
            <a:r>
              <a:rPr lang="en-US" dirty="0" smtClean="0">
                <a:ea typeface="ＭＳ Ｐゴシック" pitchFamily="29" charset="-128"/>
              </a:rPr>
              <a:t>Can be made by individual or organization</a:t>
            </a:r>
          </a:p>
          <a:p>
            <a:r>
              <a:rPr lang="en-US" dirty="0" smtClean="0">
                <a:ea typeface="ＭＳ Ｐゴシック" pitchFamily="29" charset="-128"/>
              </a:rPr>
              <a:t>Filed with NYSED w/in ONE year of disputed act</a:t>
            </a:r>
          </a:p>
          <a:p>
            <a:r>
              <a:rPr lang="en-US" dirty="0" smtClean="0">
                <a:ea typeface="ＭＳ Ｐゴシック" pitchFamily="29" charset="-128"/>
              </a:rPr>
              <a:t>NYSED investigates &amp; issues final determination</a:t>
            </a:r>
          </a:p>
          <a:p>
            <a:r>
              <a:rPr lang="en-US" dirty="0" smtClean="0">
                <a:ea typeface="ＭＳ Ｐゴシック" pitchFamily="29" charset="-128"/>
              </a:rPr>
              <a:t>If complaint is founded, school must remediate denial of services; SED monitoring +/or intervention</a:t>
            </a:r>
          </a:p>
          <a:p>
            <a:r>
              <a:rPr lang="en-US" dirty="0" smtClean="0">
                <a:ea typeface="ＭＳ Ｐゴシック" pitchFamily="29" charset="-128"/>
              </a:rPr>
              <a:t>Can’t file for impartial hearing on same issue at the same time</a:t>
            </a:r>
          </a:p>
          <a:p>
            <a:r>
              <a:rPr lang="en-US" dirty="0" smtClean="0">
                <a:solidFill>
                  <a:schemeClr val="accent3"/>
                </a:solidFill>
                <a:ea typeface="ＭＳ Ｐゴシック" pitchFamily="29" charset="-128"/>
              </a:rPr>
              <a:t>Useful when district is not following the law or is ignoring your rights</a:t>
            </a:r>
          </a:p>
        </p:txBody>
      </p:sp>
      <p:sp>
        <p:nvSpPr>
          <p:cNvPr id="37890" name="AutoShape 2"/>
          <p:cNvSpPr>
            <a:spLocks noGrp="1" noChangeArrowheads="1"/>
          </p:cNvSpPr>
          <p:nvPr>
            <p:ph type="title"/>
          </p:nvPr>
        </p:nvSpPr>
        <p:spPr>
          <a:xfrm>
            <a:off x="549275" y="107950"/>
            <a:ext cx="8042275" cy="1187450"/>
          </a:xfrm>
        </p:spPr>
        <p:txBody>
          <a:bodyPr/>
          <a:lstStyle/>
          <a:p>
            <a:r>
              <a:rPr lang="en-US" smtClean="0">
                <a:ea typeface="ＭＳ Ｐゴシック" pitchFamily="29" charset="-128"/>
              </a:rPr>
              <a:t>State Complaints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p:txBody>
          <a:bodyPr>
            <a:normAutofit/>
          </a:bodyPr>
          <a:lstStyle/>
          <a:p>
            <a:pPr eaLnBrk="1" hangingPunct="1"/>
            <a:r>
              <a:rPr lang="en-US" dirty="0" smtClean="0">
                <a:ea typeface="ＭＳ Ｐゴシック" pitchFamily="29" charset="-128"/>
              </a:rPr>
              <a:t>OCR charged with enforcing Section 504 and the ADA</a:t>
            </a:r>
          </a:p>
          <a:p>
            <a:pPr eaLnBrk="1" hangingPunct="1"/>
            <a:r>
              <a:rPr lang="en-US" dirty="0" smtClean="0">
                <a:ea typeface="ＭＳ Ｐゴシック" pitchFamily="29" charset="-128"/>
              </a:rPr>
              <a:t>OCR will review and investigate if it appears a violation may have occurred</a:t>
            </a:r>
          </a:p>
          <a:p>
            <a:pPr eaLnBrk="1" hangingPunct="1"/>
            <a:r>
              <a:rPr lang="en-US" dirty="0" smtClean="0">
                <a:ea typeface="ＭＳ Ｐゴシック" pitchFamily="29" charset="-128"/>
              </a:rPr>
              <a:t>Parent files complaint in writing or online.</a:t>
            </a:r>
            <a:endParaRPr lang="en-US" dirty="0" smtClean="0">
              <a:ea typeface="ＭＳ Ｐゴシック" pitchFamily="29" charset="-128"/>
              <a:hlinkClick r:id="rId2"/>
            </a:endParaRPr>
          </a:p>
          <a:p>
            <a:pPr eaLnBrk="1" hangingPunct="1"/>
            <a:r>
              <a:rPr lang="en-US" dirty="0" smtClean="0">
                <a:solidFill>
                  <a:schemeClr val="accent3">
                    <a:lumMod val="60000"/>
                    <a:lumOff val="40000"/>
                  </a:schemeClr>
                </a:solidFill>
                <a:ea typeface="ＭＳ Ｐゴシック" pitchFamily="29" charset="-128"/>
                <a:hlinkClick r:id="rId2"/>
              </a:rPr>
              <a:t>http://www.ed.gov/about/offices/list/ocr/complaintprocess.html</a:t>
            </a:r>
            <a:r>
              <a:rPr lang="en-US" dirty="0" smtClean="0">
                <a:solidFill>
                  <a:schemeClr val="accent3">
                    <a:lumMod val="60000"/>
                    <a:lumOff val="40000"/>
                  </a:schemeClr>
                </a:solidFill>
                <a:ea typeface="ＭＳ Ｐゴシック" pitchFamily="29" charset="-128"/>
              </a:rPr>
              <a:t> </a:t>
            </a:r>
          </a:p>
          <a:p>
            <a:pPr eaLnBrk="1" hangingPunct="1"/>
            <a:r>
              <a:rPr lang="en-US" dirty="0" smtClean="0">
                <a:solidFill>
                  <a:schemeClr val="accent4"/>
                </a:solidFill>
                <a:ea typeface="ＭＳ Ｐゴシック" pitchFamily="29" charset="-128"/>
              </a:rPr>
              <a:t>Effective for violations of Section 504 of the Rehabilitation Act (discrimination and/or failure to provide accommodations)</a:t>
            </a:r>
          </a:p>
          <a:p>
            <a:pPr eaLnBrk="1" hangingPunct="1"/>
            <a:endParaRPr lang="en-US" dirty="0" smtClean="0">
              <a:solidFill>
                <a:schemeClr val="accent3">
                  <a:lumMod val="60000"/>
                  <a:lumOff val="40000"/>
                </a:schemeClr>
              </a:solidFill>
              <a:ea typeface="ＭＳ Ｐゴシック" pitchFamily="29" charset="-128"/>
            </a:endParaRPr>
          </a:p>
        </p:txBody>
      </p:sp>
      <p:sp>
        <p:nvSpPr>
          <p:cNvPr id="38914" name="Title 1"/>
          <p:cNvSpPr>
            <a:spLocks noGrp="1"/>
          </p:cNvSpPr>
          <p:nvPr>
            <p:ph type="title"/>
          </p:nvPr>
        </p:nvSpPr>
        <p:spPr/>
        <p:txBody>
          <a:bodyPr>
            <a:normAutofit fontScale="90000"/>
          </a:bodyPr>
          <a:lstStyle/>
          <a:p>
            <a:pPr eaLnBrk="1" hangingPunct="1"/>
            <a:r>
              <a:rPr lang="en-US" smtClean="0">
                <a:ea typeface="ＭＳ Ｐゴシック" pitchFamily="29" charset="-128"/>
              </a:rPr>
              <a:t>Complaint to US Office of Civil Rights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Special education experts part of the Common Core development team</a:t>
            </a:r>
          </a:p>
          <a:p>
            <a:r>
              <a:rPr lang="en-US" dirty="0"/>
              <a:t>CCSS apply to all students, including students with disabilities</a:t>
            </a:r>
          </a:p>
          <a:p>
            <a:r>
              <a:rPr lang="en-US" dirty="0" smtClean="0"/>
              <a:t>“Promoting </a:t>
            </a:r>
            <a:r>
              <a:rPr lang="en-US" dirty="0"/>
              <a:t>a culture of high expectations for all students is a fundamental </a:t>
            </a:r>
            <a:r>
              <a:rPr lang="en-US" dirty="0" smtClean="0"/>
              <a:t>goal of the CCSS” Standards</a:t>
            </a:r>
            <a:r>
              <a:rPr lang="en-US" dirty="0"/>
              <a:t>. </a:t>
            </a:r>
            <a:endParaRPr lang="en-US" dirty="0" smtClean="0"/>
          </a:p>
          <a:p>
            <a:r>
              <a:rPr lang="en-US" dirty="0" smtClean="0"/>
              <a:t>CCSS is consistent with IDEA &amp; NYS Special Ed Laws</a:t>
            </a:r>
          </a:p>
          <a:p>
            <a:pPr marL="0"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Where Do Students with Disabilities Fit </a:t>
            </a:r>
            <a:br>
              <a:rPr lang="en-US" dirty="0" smtClean="0"/>
            </a:br>
            <a:r>
              <a:rPr lang="en-US" dirty="0" smtClean="0"/>
              <a:t>In the Common Core?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304800" y="1600200"/>
            <a:ext cx="8534400" cy="4343400"/>
          </a:xfrm>
        </p:spPr>
        <p:txBody>
          <a:bodyPr>
            <a:normAutofit/>
          </a:bodyPr>
          <a:lstStyle/>
          <a:p>
            <a:r>
              <a:rPr lang="en-US" dirty="0" smtClean="0">
                <a:ea typeface="ＭＳ Ｐゴシック" pitchFamily="29" charset="-128"/>
              </a:rPr>
              <a:t>Initiated via Due Process Complaint Notice</a:t>
            </a:r>
          </a:p>
          <a:p>
            <a:r>
              <a:rPr lang="en-US" dirty="0" smtClean="0">
                <a:ea typeface="ＭＳ Ｐゴシック" pitchFamily="29" charset="-128"/>
              </a:rPr>
              <a:t>Must be based on failure to provide a free appropriate public education (FAPE)</a:t>
            </a:r>
          </a:p>
          <a:p>
            <a:r>
              <a:rPr lang="en-US" dirty="0" smtClean="0">
                <a:ea typeface="ＭＳ Ｐゴシック" pitchFamily="29" charset="-128"/>
              </a:rPr>
              <a:t>2 year statute of limitations (some exceptions)</a:t>
            </a:r>
          </a:p>
          <a:p>
            <a:r>
              <a:rPr lang="en-US" dirty="0" smtClean="0">
                <a:ea typeface="ＭＳ Ｐゴシック" pitchFamily="29" charset="-128"/>
              </a:rPr>
              <a:t>Burden of proof on districts in most cases  </a:t>
            </a:r>
          </a:p>
          <a:p>
            <a:r>
              <a:rPr lang="en-US" b="1" dirty="0" smtClean="0">
                <a:solidFill>
                  <a:schemeClr val="accent2"/>
                </a:solidFill>
                <a:ea typeface="ＭＳ Ｐゴシック" pitchFamily="29" charset="-128"/>
              </a:rPr>
              <a:t>Pendency</a:t>
            </a:r>
            <a:r>
              <a:rPr lang="en-US" dirty="0" smtClean="0">
                <a:ea typeface="ＭＳ Ｐゴシック" pitchFamily="29" charset="-128"/>
              </a:rPr>
              <a:t> – existing placement/services remain in place until hearing is complete (some exceptions)</a:t>
            </a:r>
          </a:p>
        </p:txBody>
      </p:sp>
      <p:sp>
        <p:nvSpPr>
          <p:cNvPr id="39938" name="AutoShape 2"/>
          <p:cNvSpPr>
            <a:spLocks noGrp="1" noChangeArrowheads="1"/>
          </p:cNvSpPr>
          <p:nvPr>
            <p:ph type="title"/>
          </p:nvPr>
        </p:nvSpPr>
        <p:spPr/>
        <p:txBody>
          <a:bodyPr/>
          <a:lstStyle/>
          <a:p>
            <a:r>
              <a:rPr lang="en-US" smtClean="0">
                <a:ea typeface="ＭＳ Ｐゴシック" pitchFamily="29" charset="-128"/>
              </a:rPr>
              <a:t>Impartial Hearing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&amp; CCSS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5029200"/>
          </a:xfrm>
        </p:spPr>
        <p:txBody>
          <a:bodyPr>
            <a:normAutofit/>
          </a:bodyPr>
          <a:lstStyle/>
          <a:p>
            <a:r>
              <a:rPr lang="en-US" dirty="0" smtClean="0"/>
              <a:t>CCSS: Students must be challenged to excel within the general curriculum and be prepared for success in their post-school lives, including college and/or careers</a:t>
            </a:r>
          </a:p>
          <a:p>
            <a:r>
              <a:rPr lang="en-US" dirty="0" smtClean="0"/>
              <a:t>IDEA – free appropriate public education for students with disabilities that emphasizes </a:t>
            </a:r>
            <a:r>
              <a:rPr lang="en-US" dirty="0" smtClean="0">
                <a:ea typeface="ＭＳ Ｐゴシック"/>
                <a:cs typeface="ＭＳ Ｐゴシック"/>
              </a:rPr>
              <a:t>special education and related services designed to:</a:t>
            </a:r>
          </a:p>
          <a:p>
            <a:pPr lvl="1">
              <a:lnSpc>
                <a:spcPct val="80000"/>
              </a:lnSpc>
            </a:pPr>
            <a:r>
              <a:rPr lang="en-US" sz="2600" dirty="0" smtClean="0"/>
              <a:t> </a:t>
            </a:r>
            <a:r>
              <a:rPr lang="en-US" sz="2600" dirty="0" smtClean="0">
                <a:solidFill>
                  <a:schemeClr val="bg1"/>
                </a:solidFill>
              </a:rPr>
              <a:t>meet their </a:t>
            </a:r>
            <a:r>
              <a:rPr lang="en-US" sz="2600" i="1" dirty="0" smtClean="0">
                <a:solidFill>
                  <a:schemeClr val="accent1">
                    <a:lumMod val="75000"/>
                  </a:schemeClr>
                </a:solidFill>
              </a:rPr>
              <a:t>unique needs</a:t>
            </a:r>
            <a:r>
              <a:rPr lang="en-US" sz="2600" dirty="0" smtClean="0"/>
              <a:t> </a:t>
            </a:r>
            <a:r>
              <a:rPr lang="en-US" sz="2600" dirty="0" smtClean="0">
                <a:solidFill>
                  <a:schemeClr val="bg1"/>
                </a:solidFill>
              </a:rPr>
              <a:t>and</a:t>
            </a:r>
          </a:p>
          <a:p>
            <a:pPr lvl="1">
              <a:lnSpc>
                <a:spcPct val="80000"/>
              </a:lnSpc>
            </a:pPr>
            <a:r>
              <a:rPr lang="en-US" sz="2600" dirty="0" smtClean="0">
                <a:solidFill>
                  <a:schemeClr val="bg1"/>
                </a:solidFill>
              </a:rPr>
              <a:t> prepare them for</a:t>
            </a:r>
            <a:r>
              <a:rPr lang="en-US" sz="2600" dirty="0" smtClean="0"/>
              <a:t> </a:t>
            </a:r>
            <a:r>
              <a:rPr lang="en-US" sz="2600" i="1" dirty="0" smtClean="0">
                <a:solidFill>
                  <a:schemeClr val="accent1">
                    <a:lumMod val="75000"/>
                  </a:schemeClr>
                </a:solidFill>
              </a:rPr>
              <a:t>employment, secondary education, and independent living</a:t>
            </a:r>
            <a:endParaRPr lang="en-US" sz="2600" dirty="0" smtClean="0"/>
          </a:p>
          <a:p>
            <a:pPr>
              <a:buNone/>
            </a:pPr>
            <a:endParaRPr lang="en-US" dirty="0" smtClean="0"/>
          </a:p>
          <a:p>
            <a:endParaRPr lang="en-US" dirty="0" smtClean="0"/>
          </a:p>
          <a:p>
            <a:endParaRPr lang="en-US" dirty="0"/>
          </a:p>
        </p:txBody>
      </p:sp>
      <p:sp>
        <p:nvSpPr>
          <p:cNvPr id="4" name="Title 3"/>
          <p:cNvSpPr>
            <a:spLocks noGrp="1"/>
          </p:cNvSpPr>
          <p:nvPr>
            <p:ph type="title"/>
          </p:nvPr>
        </p:nvSpPr>
        <p:spPr/>
        <p:txBody>
          <a:bodyPr>
            <a:normAutofit fontScale="90000"/>
          </a:bodyPr>
          <a:lstStyle/>
          <a:p>
            <a:r>
              <a:rPr lang="en-US" dirty="0" smtClean="0"/>
              <a:t>1.  Emphasis on General Education and Productive Outcomes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normAutofit/>
          </a:bodyPr>
          <a:lstStyle/>
          <a:p>
            <a:r>
              <a:rPr lang="en-US" sz="2700" dirty="0" smtClean="0"/>
              <a:t>CCSS:  “IEP includes annual goals aligned with and chosen to </a:t>
            </a:r>
            <a:r>
              <a:rPr lang="en-US" sz="2700" i="1" dirty="0" smtClean="0"/>
              <a:t>facilitate </a:t>
            </a:r>
            <a:r>
              <a:rPr lang="en-US" sz="2700" dirty="0" smtClean="0"/>
              <a:t>the student’s attainment of grade-level academic standards”</a:t>
            </a:r>
          </a:p>
          <a:p>
            <a:r>
              <a:rPr lang="en-US" sz="2700" dirty="0" smtClean="0"/>
              <a:t>IDEA/NY Law:  Goals on IEPs are required to focus on those skills that compromise the student’s ability to access the general education curriculum</a:t>
            </a:r>
          </a:p>
        </p:txBody>
      </p:sp>
      <p:sp>
        <p:nvSpPr>
          <p:cNvPr id="3" name="Title 2"/>
          <p:cNvSpPr>
            <a:spLocks noGrp="1"/>
          </p:cNvSpPr>
          <p:nvPr>
            <p:ph type="title"/>
          </p:nvPr>
        </p:nvSpPr>
        <p:spPr/>
        <p:txBody>
          <a:bodyPr/>
          <a:lstStyle/>
          <a:p>
            <a:r>
              <a:rPr lang="en-US" dirty="0" smtClean="0"/>
              <a:t>2.  Goal-Oriented IEP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CCSS: Designed to meet students’ unique needs and enable their access to the general education curriculum</a:t>
            </a:r>
          </a:p>
          <a:p>
            <a:r>
              <a:rPr lang="en-US" sz="2800" dirty="0"/>
              <a:t>IDEA/NY:  </a:t>
            </a:r>
            <a:r>
              <a:rPr lang="en-US" sz="2800" dirty="0" smtClean="0"/>
              <a:t>“A </a:t>
            </a:r>
            <a:r>
              <a:rPr lang="en-US" sz="2800" dirty="0"/>
              <a:t>student with a disability shall be provided the special education specified </a:t>
            </a:r>
            <a:r>
              <a:rPr lang="en-US" sz="2800" dirty="0" smtClean="0"/>
              <a:t>on </a:t>
            </a:r>
            <a:r>
              <a:rPr lang="en-US" sz="2800" dirty="0"/>
              <a:t>the student’s IEP to be necessary to meet the student's unique </a:t>
            </a:r>
            <a:r>
              <a:rPr lang="en-US" sz="2800" dirty="0" smtClean="0"/>
              <a:t>needs.” (8 NYCRR 200.6)</a:t>
            </a:r>
            <a:endParaRPr lang="en-US" sz="2800" dirty="0"/>
          </a:p>
          <a:p>
            <a:endParaRPr lang="en-US" dirty="0"/>
          </a:p>
        </p:txBody>
      </p:sp>
      <p:sp>
        <p:nvSpPr>
          <p:cNvPr id="3" name="Title 2"/>
          <p:cNvSpPr>
            <a:spLocks noGrp="1"/>
          </p:cNvSpPr>
          <p:nvPr>
            <p:ph type="title"/>
          </p:nvPr>
        </p:nvSpPr>
        <p:spPr/>
        <p:txBody>
          <a:bodyPr/>
          <a:lstStyle/>
          <a:p>
            <a:r>
              <a:rPr lang="en-US" dirty="0" smtClean="0"/>
              <a:t>3.  Supports &amp; Related Services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10000"/>
          </a:bodyPr>
          <a:lstStyle/>
          <a:p>
            <a:r>
              <a:rPr lang="en-US" sz="2700" dirty="0" smtClean="0"/>
              <a:t>CCSS:  </a:t>
            </a:r>
            <a:r>
              <a:rPr lang="en-US" sz="2700" dirty="0" smtClean="0">
                <a:solidFill>
                  <a:schemeClr val="tx1"/>
                </a:solidFill>
              </a:rPr>
              <a:t>Teachers and specialized instructional support staff who are </a:t>
            </a:r>
            <a:r>
              <a:rPr lang="en-US" sz="2700" i="1" dirty="0" smtClean="0">
                <a:solidFill>
                  <a:schemeClr val="tx1"/>
                </a:solidFill>
              </a:rPr>
              <a:t>prepared </a:t>
            </a:r>
            <a:r>
              <a:rPr lang="en-US" sz="2700" dirty="0" smtClean="0">
                <a:solidFill>
                  <a:schemeClr val="tx1"/>
                </a:solidFill>
              </a:rPr>
              <a:t>and qualified to deliver </a:t>
            </a:r>
            <a:r>
              <a:rPr lang="en-US" sz="2700" i="1" dirty="0" smtClean="0">
                <a:solidFill>
                  <a:schemeClr val="tx1"/>
                </a:solidFill>
              </a:rPr>
              <a:t>high-quality, evidence-based, individualized i</a:t>
            </a:r>
            <a:r>
              <a:rPr lang="en-US" sz="2700" dirty="0" smtClean="0">
                <a:solidFill>
                  <a:schemeClr val="tx1"/>
                </a:solidFill>
              </a:rPr>
              <a:t>nstruction and support services.</a:t>
            </a:r>
          </a:p>
          <a:p>
            <a:r>
              <a:rPr lang="en-US" sz="2700" dirty="0" smtClean="0"/>
              <a:t>IDEA:  . . . </a:t>
            </a:r>
            <a:r>
              <a:rPr lang="en-US" sz="2800" dirty="0" smtClean="0"/>
              <a:t>supporting high-quality, intensive  pre-service </a:t>
            </a:r>
            <a:r>
              <a:rPr lang="en-US" sz="2800" dirty="0"/>
              <a:t>preparation and</a:t>
            </a:r>
            <a:r>
              <a:rPr lang="en-US" sz="2800" i="1" dirty="0"/>
              <a:t> </a:t>
            </a:r>
            <a:r>
              <a:rPr lang="en-US" sz="2800" dirty="0"/>
              <a:t>professional development for all personnel who work with children </a:t>
            </a:r>
            <a:r>
              <a:rPr lang="en-US" sz="2800" i="1" dirty="0"/>
              <a:t>with disabilities </a:t>
            </a:r>
            <a:r>
              <a:rPr lang="en-US" sz="2800" dirty="0"/>
              <a:t>in order to ensure that such personnel have the skills and knowledge necessary to improve the academic achievement and functional performance of children with disabilities, including the use of scientifically based instructional practices, to the maximum extent </a:t>
            </a:r>
            <a:r>
              <a:rPr lang="en-US" sz="2800" dirty="0" smtClean="0"/>
              <a:t>possible</a:t>
            </a:r>
            <a:r>
              <a:rPr lang="en-US" sz="2800" dirty="0"/>
              <a:t> </a:t>
            </a:r>
            <a:r>
              <a:rPr lang="en-US" sz="2800" dirty="0" smtClean="0"/>
              <a:t>. . .  (20 USC 1400[c][5])</a:t>
            </a:r>
            <a:endParaRPr lang="en-US" sz="2800" dirty="0"/>
          </a:p>
        </p:txBody>
      </p:sp>
      <p:sp>
        <p:nvSpPr>
          <p:cNvPr id="3" name="Title 2"/>
          <p:cNvSpPr>
            <a:spLocks noGrp="1"/>
          </p:cNvSpPr>
          <p:nvPr>
            <p:ph type="title"/>
          </p:nvPr>
        </p:nvSpPr>
        <p:spPr/>
        <p:txBody>
          <a:bodyPr/>
          <a:lstStyle/>
          <a:p>
            <a:r>
              <a:rPr lang="en-US" dirty="0" smtClean="0"/>
              <a:t>4.  Effective Instruction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a:bodyPr>
          <a:lstStyle/>
          <a:p>
            <a:r>
              <a:rPr lang="en-US" dirty="0" smtClean="0"/>
              <a:t>Instructional strategies based on the principles of Universal Design for Learning (UDL)</a:t>
            </a:r>
          </a:p>
          <a:p>
            <a:r>
              <a:rPr lang="en-US" dirty="0" smtClean="0"/>
              <a:t> A scientifically valid framework for guiding educational practice that  (a) provides </a:t>
            </a:r>
            <a:r>
              <a:rPr lang="en-US" i="1" dirty="0" smtClean="0"/>
              <a:t>flexibility</a:t>
            </a:r>
            <a:r>
              <a:rPr lang="en-US" dirty="0" smtClean="0"/>
              <a:t> in the ways information is presented, in the ways students respond or demonstrate knowledge and skills, and in the ways students are engaged; and (b</a:t>
            </a:r>
            <a:r>
              <a:rPr lang="en-US" i="1" dirty="0" smtClean="0"/>
              <a:t>) reduces barriers</a:t>
            </a:r>
            <a:r>
              <a:rPr lang="en-US" dirty="0" smtClean="0"/>
              <a:t> in instruction, provides appropriate accommodations, supports, and challenges, and maintains </a:t>
            </a:r>
            <a:endParaRPr lang="en-US" dirty="0"/>
          </a:p>
        </p:txBody>
      </p:sp>
      <p:sp>
        <p:nvSpPr>
          <p:cNvPr id="3" name="Title 2"/>
          <p:cNvSpPr>
            <a:spLocks noGrp="1"/>
          </p:cNvSpPr>
          <p:nvPr>
            <p:ph type="title"/>
          </p:nvPr>
        </p:nvSpPr>
        <p:spPr/>
        <p:txBody>
          <a:bodyPr>
            <a:normAutofit fontScale="90000"/>
          </a:bodyPr>
          <a:lstStyle/>
          <a:p>
            <a:r>
              <a:rPr lang="en-US" dirty="0" smtClean="0"/>
              <a:t> UDL-Based Instruction </a:t>
            </a:r>
            <a:r>
              <a:rPr lang="en-US" sz="3800" dirty="0" smtClean="0"/>
              <a:t>(as appropriate)</a:t>
            </a:r>
            <a:endParaRPr lang="en-US" sz="3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1">
      <a:dk1>
        <a:sysClr val="windowText" lastClr="000000"/>
      </a:dk1>
      <a:lt1>
        <a:srgbClr val="000000"/>
      </a:lt1>
      <a:dk2>
        <a:srgbClr val="1F497D"/>
      </a:dk2>
      <a:lt2>
        <a:srgbClr val="E4E3C9"/>
      </a:lt2>
      <a:accent1>
        <a:srgbClr val="F2A5A1"/>
      </a:accent1>
      <a:accent2>
        <a:srgbClr val="C0504D"/>
      </a:accent2>
      <a:accent3>
        <a:srgbClr val="000000"/>
      </a:accent3>
      <a:accent4>
        <a:srgbClr val="8064A2"/>
      </a:accent4>
      <a:accent5>
        <a:srgbClr val="4BACC6"/>
      </a:accent5>
      <a:accent6>
        <a:srgbClr val="F79646"/>
      </a:accent6>
      <a:hlink>
        <a:srgbClr val="1F497D"/>
      </a:hlink>
      <a:folHlink>
        <a:srgbClr val="1F497D"/>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1730</TotalTime>
  <Words>1660</Words>
  <Application>Microsoft Office PowerPoint</Application>
  <PresentationFormat>On-screen Show (4:3)</PresentationFormat>
  <Paragraphs>167</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Paper</vt:lpstr>
      <vt:lpstr>    Strategies for Using the Common Core to Strengthen the Education of Students with Special Needs </vt:lpstr>
      <vt:lpstr>Common Core State Standards</vt:lpstr>
      <vt:lpstr>Where Do Students with Disabilities Fit  In the Common Core?</vt:lpstr>
      <vt:lpstr>IDEA &amp; CCSS</vt:lpstr>
      <vt:lpstr>1.  Emphasis on General Education and Productive Outcomes</vt:lpstr>
      <vt:lpstr>2.  Goal-Oriented IEP</vt:lpstr>
      <vt:lpstr>3.  Supports &amp; Related Services</vt:lpstr>
      <vt:lpstr>4.  Effective Instruction</vt:lpstr>
      <vt:lpstr> UDL-Based Instruction (as appropriate)</vt:lpstr>
      <vt:lpstr>5.  Assistive Technology</vt:lpstr>
      <vt:lpstr>6.  Accommodations</vt:lpstr>
      <vt:lpstr>What About Students Severely  Impacted by Disability?</vt:lpstr>
      <vt:lpstr>The Take Home Message . . .</vt:lpstr>
      <vt:lpstr>“Common” Concerns of Parents</vt:lpstr>
      <vt:lpstr>IDEA provides Procedural Safeguards to meet all of these changes!</vt:lpstr>
      <vt:lpstr>  My student can’t meet these standards!</vt:lpstr>
      <vt:lpstr>Independent Educational Evaluation (IEE)</vt:lpstr>
      <vt:lpstr>Choosing the Evaluator</vt:lpstr>
      <vt:lpstr>PowerPoint Presentation</vt:lpstr>
      <vt:lpstr>Services, Supports &amp; Accommodations</vt:lpstr>
      <vt:lpstr>Testing is Causing Too Much Anxiety! </vt:lpstr>
      <vt:lpstr> The school is recommending a self-contained classroom!</vt:lpstr>
      <vt:lpstr>Examples of Aids, Supports, Services</vt:lpstr>
      <vt:lpstr>What else can I do?</vt:lpstr>
      <vt:lpstr>What if Parent and School Disagree?</vt:lpstr>
      <vt:lpstr>Prior Written Notice</vt:lpstr>
      <vt:lpstr>Mediation</vt:lpstr>
      <vt:lpstr>State Complaints</vt:lpstr>
      <vt:lpstr>Complaint to US Office of Civil Rights</vt:lpstr>
      <vt:lpstr>Impartial Hearing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Using the Common Core to Strengthen the Education of Students with Special Needs</dc:title>
  <dc:creator>jmk</dc:creator>
  <cp:lastModifiedBy>PADD 1</cp:lastModifiedBy>
  <cp:revision>11</cp:revision>
  <dcterms:created xsi:type="dcterms:W3CDTF">2014-03-08T19:15:49Z</dcterms:created>
  <dcterms:modified xsi:type="dcterms:W3CDTF">2014-03-12T19:20:59Z</dcterms:modified>
</cp:coreProperties>
</file>