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7"/>
  </p:notesMasterIdLst>
  <p:handoutMasterIdLst>
    <p:handoutMasterId r:id="rId98"/>
  </p:handoutMasterIdLst>
  <p:sldIdLst>
    <p:sldId id="466" r:id="rId2"/>
    <p:sldId id="256" r:id="rId3"/>
    <p:sldId id="568" r:id="rId4"/>
    <p:sldId id="569" r:id="rId5"/>
    <p:sldId id="257" r:id="rId6"/>
    <p:sldId id="467" r:id="rId7"/>
    <p:sldId id="468" r:id="rId8"/>
    <p:sldId id="469" r:id="rId9"/>
    <p:sldId id="470" r:id="rId10"/>
    <p:sldId id="471" r:id="rId11"/>
    <p:sldId id="472" r:id="rId12"/>
    <p:sldId id="473" r:id="rId13"/>
    <p:sldId id="474" r:id="rId14"/>
    <p:sldId id="475" r:id="rId15"/>
    <p:sldId id="476" r:id="rId16"/>
    <p:sldId id="477" r:id="rId17"/>
    <p:sldId id="478" r:id="rId18"/>
    <p:sldId id="479" r:id="rId19"/>
    <p:sldId id="480" r:id="rId20"/>
    <p:sldId id="481" r:id="rId21"/>
    <p:sldId id="570" r:id="rId22"/>
    <p:sldId id="482" r:id="rId23"/>
    <p:sldId id="483" r:id="rId24"/>
    <p:sldId id="484" r:id="rId25"/>
    <p:sldId id="485" r:id="rId26"/>
    <p:sldId id="486" r:id="rId27"/>
    <p:sldId id="487" r:id="rId28"/>
    <p:sldId id="488" r:id="rId29"/>
    <p:sldId id="489" r:id="rId30"/>
    <p:sldId id="490" r:id="rId31"/>
    <p:sldId id="491" r:id="rId32"/>
    <p:sldId id="492" r:id="rId33"/>
    <p:sldId id="493" r:id="rId34"/>
    <p:sldId id="494" r:id="rId35"/>
    <p:sldId id="495" r:id="rId36"/>
    <p:sldId id="496" r:id="rId37"/>
    <p:sldId id="497" r:id="rId38"/>
    <p:sldId id="498" r:id="rId39"/>
    <p:sldId id="499" r:id="rId40"/>
    <p:sldId id="500" r:id="rId41"/>
    <p:sldId id="501" r:id="rId42"/>
    <p:sldId id="502" r:id="rId43"/>
    <p:sldId id="503" r:id="rId44"/>
    <p:sldId id="504" r:id="rId45"/>
    <p:sldId id="505" r:id="rId46"/>
    <p:sldId id="506" r:id="rId47"/>
    <p:sldId id="507" r:id="rId48"/>
    <p:sldId id="508" r:id="rId49"/>
    <p:sldId id="509" r:id="rId50"/>
    <p:sldId id="510" r:id="rId51"/>
    <p:sldId id="511" r:id="rId52"/>
    <p:sldId id="512" r:id="rId53"/>
    <p:sldId id="513" r:id="rId54"/>
    <p:sldId id="515" r:id="rId55"/>
    <p:sldId id="516" r:id="rId56"/>
    <p:sldId id="517" r:id="rId57"/>
    <p:sldId id="518" r:id="rId58"/>
    <p:sldId id="519" r:id="rId59"/>
    <p:sldId id="520" r:id="rId60"/>
    <p:sldId id="521" r:id="rId61"/>
    <p:sldId id="522" r:id="rId62"/>
    <p:sldId id="523" r:id="rId63"/>
    <p:sldId id="524" r:id="rId64"/>
    <p:sldId id="525" r:id="rId65"/>
    <p:sldId id="526" r:id="rId66"/>
    <p:sldId id="527" r:id="rId67"/>
    <p:sldId id="528" r:id="rId68"/>
    <p:sldId id="538" r:id="rId69"/>
    <p:sldId id="539" r:id="rId70"/>
    <p:sldId id="540" r:id="rId71"/>
    <p:sldId id="541" r:id="rId72"/>
    <p:sldId id="542" r:id="rId73"/>
    <p:sldId id="543" r:id="rId74"/>
    <p:sldId id="544" r:id="rId75"/>
    <p:sldId id="545" r:id="rId76"/>
    <p:sldId id="546" r:id="rId77"/>
    <p:sldId id="547" r:id="rId78"/>
    <p:sldId id="548" r:id="rId79"/>
    <p:sldId id="549" r:id="rId80"/>
    <p:sldId id="550" r:id="rId81"/>
    <p:sldId id="552" r:id="rId82"/>
    <p:sldId id="553" r:id="rId83"/>
    <p:sldId id="554" r:id="rId84"/>
    <p:sldId id="555" r:id="rId85"/>
    <p:sldId id="556" r:id="rId86"/>
    <p:sldId id="557" r:id="rId87"/>
    <p:sldId id="558" r:id="rId88"/>
    <p:sldId id="560" r:id="rId89"/>
    <p:sldId id="561" r:id="rId90"/>
    <p:sldId id="562" r:id="rId91"/>
    <p:sldId id="563" r:id="rId92"/>
    <p:sldId id="564" r:id="rId93"/>
    <p:sldId id="565" r:id="rId94"/>
    <p:sldId id="566" r:id="rId95"/>
    <p:sldId id="567"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9" autoAdjust="0"/>
    <p:restoredTop sz="94615" autoAdjust="0"/>
  </p:normalViewPr>
  <p:slideViewPr>
    <p:cSldViewPr>
      <p:cViewPr varScale="1">
        <p:scale>
          <a:sx n="86" d="100"/>
          <a:sy n="86" d="100"/>
        </p:scale>
        <p:origin x="-426" y="-90"/>
      </p:cViewPr>
      <p:guideLst>
        <p:guide orient="horz" pos="2160"/>
        <p:guide pos="384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115"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B725B-653D-4166-A8E9-72A38A1847CF}" type="datetimeFigureOut">
              <a:rPr lang="en-US"/>
              <a:pPr/>
              <a:t>11/17/2017</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61E8E-D392-497B-BB21-122DD7C27CF3}" type="slidenum">
              <a:rPr/>
              <a:pPr/>
              <a:t>‹#›</a:t>
            </a:fld>
            <a:endParaRPr dirty="0"/>
          </a:p>
        </p:txBody>
      </p:sp>
    </p:spTree>
    <p:extLst>
      <p:ext uri="{BB962C8B-B14F-4D97-AF65-F5344CB8AC3E}">
        <p14:creationId xmlns:p14="http://schemas.microsoft.com/office/powerpoint/2010/main" xmlns=""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64CD-0576-4A9A-BD06-7889D6E60BDC}" type="datetimeFigureOut">
              <a:rPr lang="en-US"/>
              <a:pPr/>
              <a:t>11/17/2017</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5D449-B875-4B8D-8E66-224D27E54C9A}" type="slidenum">
              <a:rPr/>
              <a:pPr/>
              <a:t>‹#›</a:t>
            </a:fld>
            <a:endParaRPr dirty="0"/>
          </a:p>
        </p:txBody>
      </p:sp>
    </p:spTree>
    <p:extLst>
      <p:ext uri="{BB962C8B-B14F-4D97-AF65-F5344CB8AC3E}">
        <p14:creationId xmlns:p14="http://schemas.microsoft.com/office/powerpoint/2010/main" xmlns=""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225" y="1828800"/>
            <a:ext cx="4098175" cy="3177380"/>
          </a:xfrm>
        </p:spPr>
        <p:txBody>
          <a:bodyPr anchor="b">
            <a:normAutofit/>
          </a:bodyPr>
          <a:lstStyle>
            <a:lvl1pPr algn="l">
              <a:lnSpc>
                <a:spcPct val="80000"/>
              </a:lnSpc>
              <a:defRPr sz="540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626225" y="5181600"/>
            <a:ext cx="4098175"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5188688" y="-1"/>
            <a:ext cx="7000137" cy="6858001"/>
          </a:xfrm>
          <a:prstGeom prst="rect">
            <a:avLst/>
          </a:prstGeom>
        </p:spPr>
      </p:pic>
    </p:spTree>
    <p:extLst>
      <p:ext uri="{BB962C8B-B14F-4D97-AF65-F5344CB8AC3E}">
        <p14:creationId xmlns:p14="http://schemas.microsoft.com/office/powerpoint/2010/main" xmlns="" val="7988627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mod="1">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37CC0096-1860-4642-9CD2-0079EA5E7CD1}" type="datetimeFigureOut">
              <a:rPr lang="en-US"/>
              <a:pPr/>
              <a:t>11/17/2017</a:t>
            </a:fld>
            <a:endParaRPr dirty="0"/>
          </a:p>
        </p:txBody>
      </p:sp>
      <p:sp>
        <p:nvSpPr>
          <p:cNvPr id="6" name="Slide Number Placeholder 5"/>
          <p:cNvSpPr>
            <a:spLocks noGrp="1"/>
          </p:cNvSpPr>
          <p:nvPr>
            <p:ph type="sldNum" sz="quarter" idx="12"/>
          </p:nvPr>
        </p:nvSpPr>
        <p:spPr/>
        <p:txBody>
          <a:bodyPr/>
          <a:lstStyle/>
          <a:p>
            <a:fld id="{E31375A4-56A4-47D6-9801-1991572033F7}" type="slidenum">
              <a:rPr/>
              <a:pPr/>
              <a:t>‹#›</a:t>
            </a:fld>
            <a:endParaRPr dirty="0"/>
          </a:p>
        </p:txBody>
      </p:sp>
    </p:spTree>
    <p:extLst>
      <p:ext uri="{BB962C8B-B14F-4D97-AF65-F5344CB8AC3E}">
        <p14:creationId xmlns:p14="http://schemas.microsoft.com/office/powerpoint/2010/main" xmlns="" val="24771542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descr="Rectangle"/>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Vertical Title 1"/>
          <p:cNvSpPr>
            <a:spLocks noGrp="1"/>
          </p:cNvSpPr>
          <p:nvPr>
            <p:ph type="title" orient="vert"/>
          </p:nvPr>
        </p:nvSpPr>
        <p:spPr>
          <a:xfrm>
            <a:off x="10058399" y="457201"/>
            <a:ext cx="2057401" cy="59436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9600" y="457200"/>
            <a:ext cx="9067800" cy="5943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37CC0096-1860-4642-9CD2-0079EA5E7CD1}" type="datetimeFigureOut">
              <a:rPr lang="en-US"/>
              <a:pPr/>
              <a:t>11/17/2017</a:t>
            </a:fld>
            <a:endParaRPr dirty="0"/>
          </a:p>
        </p:txBody>
      </p:sp>
      <p:sp>
        <p:nvSpPr>
          <p:cNvPr id="6" name="Slide Number Placeholder 5"/>
          <p:cNvSpPr>
            <a:spLocks noGrp="1"/>
          </p:cNvSpPr>
          <p:nvPr>
            <p:ph type="sldNum" sz="quarter" idx="12"/>
          </p:nvPr>
        </p:nvSpPr>
        <p:spPr/>
        <p:txBody>
          <a:bodyPr/>
          <a:lstStyle/>
          <a:p>
            <a:fld id="{E31375A4-56A4-47D6-9801-1991572033F7}" type="slidenum">
              <a:rPr/>
              <a:pPr/>
              <a:t>‹#›</a:t>
            </a:fld>
            <a:endParaRPr dirty="0"/>
          </a:p>
        </p:txBody>
      </p:sp>
    </p:spTree>
    <p:extLst>
      <p:ext uri="{BB962C8B-B14F-4D97-AF65-F5344CB8AC3E}">
        <p14:creationId xmlns:p14="http://schemas.microsoft.com/office/powerpoint/2010/main" xmlns="" val="25246350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37CC0096-1860-4642-9CD2-0079EA5E7CD1}" type="datetimeFigureOut">
              <a:rPr lang="en-US"/>
              <a:pPr/>
              <a:t>11/17/2017</a:t>
            </a:fld>
            <a:endParaRPr dirty="0"/>
          </a:p>
        </p:txBody>
      </p:sp>
      <p:sp>
        <p:nvSpPr>
          <p:cNvPr id="6" name="Slide Number Placeholder 5"/>
          <p:cNvSpPr>
            <a:spLocks noGrp="1"/>
          </p:cNvSpPr>
          <p:nvPr>
            <p:ph type="sldNum" sz="quarter" idx="12"/>
          </p:nvPr>
        </p:nvSpPr>
        <p:spPr/>
        <p:txBody>
          <a:bodyPr/>
          <a:lstStyle/>
          <a:p>
            <a:fld id="{E31375A4-56A4-47D6-9801-1991572033F7}" type="slidenum">
              <a:rPr/>
              <a:pPr/>
              <a:t>‹#›</a:t>
            </a:fld>
            <a:endParaRPr dirty="0"/>
          </a:p>
        </p:txBody>
      </p:sp>
    </p:spTree>
    <p:extLst>
      <p:ext uri="{BB962C8B-B14F-4D97-AF65-F5344CB8AC3E}">
        <p14:creationId xmlns:p14="http://schemas.microsoft.com/office/powerpoint/2010/main" xmlns="" val="31124441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descr="Rectangle"/>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066800" y="1828800"/>
            <a:ext cx="7772400" cy="3177380"/>
          </a:xfrm>
        </p:spPr>
        <p:txBody>
          <a:bodyPr anchor="b">
            <a:normAutofit/>
          </a:bodyPr>
          <a:lstStyle>
            <a:lvl1pPr>
              <a:lnSpc>
                <a:spcPct val="80000"/>
              </a:lnSpc>
              <a:defRPr sz="5400"/>
            </a:lvl1pPr>
          </a:lstStyle>
          <a:p>
            <a:r>
              <a:rPr lang="en-US"/>
              <a:t>Click to edit Master title style</a:t>
            </a:r>
            <a:endParaRPr/>
          </a:p>
        </p:txBody>
      </p:sp>
      <p:sp>
        <p:nvSpPr>
          <p:cNvPr id="3" name="Text Placeholder 2"/>
          <p:cNvSpPr>
            <a:spLocks noGrp="1"/>
          </p:cNvSpPr>
          <p:nvPr>
            <p:ph type="body" idx="1"/>
          </p:nvPr>
        </p:nvSpPr>
        <p:spPr>
          <a:xfrm>
            <a:off x="1066800" y="5181600"/>
            <a:ext cx="77724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xmlns="" val="35067780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68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246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37CC0096-1860-4642-9CD2-0079EA5E7CD1}" type="datetimeFigureOut">
              <a:rPr lang="en-US"/>
              <a:pPr/>
              <a:t>11/17/2017</a:t>
            </a:fld>
            <a:endParaRPr dirty="0"/>
          </a:p>
        </p:txBody>
      </p:sp>
      <p:sp>
        <p:nvSpPr>
          <p:cNvPr id="7" name="Slide Number Placeholder 6"/>
          <p:cNvSpPr>
            <a:spLocks noGrp="1"/>
          </p:cNvSpPr>
          <p:nvPr>
            <p:ph type="sldNum" sz="quarter" idx="12"/>
          </p:nvPr>
        </p:nvSpPr>
        <p:spPr/>
        <p:txBody>
          <a:bodyPr/>
          <a:lstStyle/>
          <a:p>
            <a:fld id="{E31375A4-56A4-47D6-9801-1991572033F7}" type="slidenum">
              <a:rPr/>
              <a:pPr/>
              <a:t>‹#›</a:t>
            </a:fld>
            <a:endParaRPr dirty="0"/>
          </a:p>
        </p:txBody>
      </p:sp>
    </p:spTree>
    <p:extLst>
      <p:ext uri="{BB962C8B-B14F-4D97-AF65-F5344CB8AC3E}">
        <p14:creationId xmlns:p14="http://schemas.microsoft.com/office/powerpoint/2010/main" xmlns="" val="40445679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68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246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37CC0096-1860-4642-9CD2-0079EA5E7CD1}" type="datetimeFigureOut">
              <a:rPr lang="en-US"/>
              <a:pPr/>
              <a:t>11/17/2017</a:t>
            </a:fld>
            <a:endParaRPr dirty="0"/>
          </a:p>
        </p:txBody>
      </p:sp>
      <p:sp>
        <p:nvSpPr>
          <p:cNvPr id="9" name="Slide Number Placeholder 8"/>
          <p:cNvSpPr>
            <a:spLocks noGrp="1"/>
          </p:cNvSpPr>
          <p:nvPr>
            <p:ph type="sldNum" sz="quarter" idx="12"/>
          </p:nvPr>
        </p:nvSpPr>
        <p:spPr/>
        <p:txBody>
          <a:bodyPr/>
          <a:lstStyle/>
          <a:p>
            <a:fld id="{E31375A4-56A4-47D6-9801-1991572033F7}" type="slidenum">
              <a:rPr/>
              <a:pPr/>
              <a:t>‹#›</a:t>
            </a:fld>
            <a:endParaRPr dirty="0"/>
          </a:p>
        </p:txBody>
      </p:sp>
    </p:spTree>
    <p:extLst>
      <p:ext uri="{BB962C8B-B14F-4D97-AF65-F5344CB8AC3E}">
        <p14:creationId xmlns:p14="http://schemas.microsoft.com/office/powerpoint/2010/main" xmlns="" val="33979065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37CC0096-1860-4642-9CD2-0079EA5E7CD1}" type="datetimeFigureOut">
              <a:rPr lang="en-US"/>
              <a:pPr/>
              <a:t>11/17/2017</a:t>
            </a:fld>
            <a:endParaRPr dirty="0"/>
          </a:p>
        </p:txBody>
      </p:sp>
      <p:sp>
        <p:nvSpPr>
          <p:cNvPr id="5" name="Slide Number Placeholder 4"/>
          <p:cNvSpPr>
            <a:spLocks noGrp="1"/>
          </p:cNvSpPr>
          <p:nvPr>
            <p:ph type="sldNum" sz="quarter" idx="12"/>
          </p:nvPr>
        </p:nvSpPr>
        <p:spPr/>
        <p:txBody>
          <a:bodyPr/>
          <a:lstStyle/>
          <a:p>
            <a:fld id="{E31375A4-56A4-47D6-9801-1991572033F7}" type="slidenum">
              <a:rPr/>
              <a:pPr/>
              <a:t>‹#›</a:t>
            </a:fld>
            <a:endParaRPr dirty="0"/>
          </a:p>
        </p:txBody>
      </p:sp>
    </p:spTree>
    <p:extLst>
      <p:ext uri="{BB962C8B-B14F-4D97-AF65-F5344CB8AC3E}">
        <p14:creationId xmlns:p14="http://schemas.microsoft.com/office/powerpoint/2010/main" xmlns="" val="3238976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fld id="{37CC0096-1860-4642-9CD2-0079EA5E7CD1}" type="datetimeFigureOut">
              <a:rPr lang="en-US"/>
              <a:pPr/>
              <a:t>11/17/2017</a:t>
            </a:fld>
            <a:endParaRPr dirty="0"/>
          </a:p>
        </p:txBody>
      </p:sp>
      <p:sp>
        <p:nvSpPr>
          <p:cNvPr id="4" name="Slide Number Placeholder 3"/>
          <p:cNvSpPr>
            <a:spLocks noGrp="1"/>
          </p:cNvSpPr>
          <p:nvPr>
            <p:ph type="sldNum" sz="quarter" idx="12"/>
          </p:nvPr>
        </p:nvSpPr>
        <p:spPr/>
        <p:txBody>
          <a:bodyPr/>
          <a:lstStyle/>
          <a:p>
            <a:fld id="{E31375A4-56A4-47D6-9801-1991572033F7}" type="slidenum">
              <a:rPr/>
              <a:pPr/>
              <a:t>‹#›</a:t>
            </a:fld>
            <a:endParaRPr dirty="0"/>
          </a:p>
        </p:txBody>
      </p:sp>
    </p:spTree>
    <p:extLst>
      <p:ext uri="{BB962C8B-B14F-4D97-AF65-F5344CB8AC3E}">
        <p14:creationId xmlns:p14="http://schemas.microsoft.com/office/powerpoint/2010/main" xmlns="" val="21468172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7632700" y="3200400"/>
            <a:ext cx="3932237" cy="1752600"/>
          </a:xfrm>
        </p:spPr>
        <p:txBody>
          <a:bodyPr anchor="b">
            <a:normAutofit/>
          </a:bodyPr>
          <a:lstStyle>
            <a:lvl1pPr>
              <a:defRPr sz="3600"/>
            </a:lvl1pPr>
          </a:lstStyle>
          <a:p>
            <a:r>
              <a:rPr lang="en-US"/>
              <a:t>Click to edit Master title style</a:t>
            </a:r>
            <a:endParaRPr/>
          </a:p>
        </p:txBody>
      </p:sp>
      <p:sp>
        <p:nvSpPr>
          <p:cNvPr id="3" name="Content Placeholder 2"/>
          <p:cNvSpPr>
            <a:spLocks noGrp="1"/>
          </p:cNvSpPr>
          <p:nvPr>
            <p:ph idx="1"/>
          </p:nvPr>
        </p:nvSpPr>
        <p:spPr>
          <a:xfrm>
            <a:off x="609600" y="457201"/>
            <a:ext cx="59436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632699" y="5029200"/>
            <a:ext cx="3932237"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xmlns="" val="16673741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7635240" y="3200400"/>
            <a:ext cx="3932237" cy="1752600"/>
          </a:xfrm>
        </p:spPr>
        <p:txBody>
          <a:bodyPr anchor="b">
            <a:normAutofit/>
          </a:bodyPr>
          <a:lstStyle>
            <a:lvl1pPr>
              <a:defRPr sz="360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 y="0"/>
            <a:ext cx="7008810"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635240" y="5029200"/>
            <a:ext cx="3932237"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xmlns="" val="29772497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descr="Red bar"/>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Placeholder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9067800" y="6465885"/>
            <a:ext cx="1066800" cy="239715"/>
          </a:xfrm>
          <a:prstGeom prst="rect">
            <a:avLst/>
          </a:prstGeom>
        </p:spPr>
        <p:txBody>
          <a:bodyPr vert="horz" lIns="91440" tIns="45720" rIns="91440" bIns="45720" rtlCol="0" anchor="ctr"/>
          <a:lstStyle>
            <a:lvl1pPr algn="r">
              <a:defRPr sz="1100">
                <a:solidFill>
                  <a:schemeClr val="tx1"/>
                </a:solidFill>
              </a:defRPr>
            </a:lvl1pPr>
          </a:lstStyle>
          <a:p>
            <a:fld id="{37CC0096-1860-4642-9CD2-0079EA5E7CD1}" type="datetimeFigureOut">
              <a:rPr lang="en-US" smtClean="0"/>
              <a:pPr/>
              <a:t>11/17/2017</a:t>
            </a:fld>
            <a:endParaRPr lang="en-US" dirty="0"/>
          </a:p>
        </p:txBody>
      </p:sp>
      <p:sp>
        <p:nvSpPr>
          <p:cNvPr id="6" name="Slide Number Placeholder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xmlns=""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600200"/>
            <a:ext cx="4479176" cy="3177380"/>
          </a:xfrm>
        </p:spPr>
        <p:txBody>
          <a:bodyPr>
            <a:normAutofit fontScale="90000"/>
          </a:bodyPr>
          <a:lstStyle/>
          <a:p>
            <a:r>
              <a:rPr lang="en-US" sz="6700" dirty="0"/>
              <a:t>2017 </a:t>
            </a:r>
            <a:br>
              <a:rPr lang="en-US" sz="6700" dirty="0"/>
            </a:br>
            <a:r>
              <a:rPr lang="en-US" sz="6700" dirty="0"/>
              <a:t>PARAMEDIC</a:t>
            </a:r>
            <a:r>
              <a:rPr lang="en-US" sz="8900" dirty="0"/>
              <a:t> </a:t>
            </a:r>
            <a:r>
              <a:rPr lang="en-US" sz="6700" dirty="0"/>
              <a:t>REFRESHER COURSE</a:t>
            </a:r>
            <a:r>
              <a:rPr lang="en-US" dirty="0"/>
              <a:t/>
            </a:r>
            <a:br>
              <a:rPr lang="en-US" dirty="0"/>
            </a:br>
            <a:r>
              <a:rPr lang="en-US" dirty="0"/>
              <a:t/>
            </a:r>
            <a:br>
              <a:rPr lang="en-US" dirty="0"/>
            </a:br>
            <a:endParaRPr lang="en-US" dirty="0"/>
          </a:p>
        </p:txBody>
      </p:sp>
      <p:pic>
        <p:nvPicPr>
          <p:cNvPr id="8" name="Picture 7">
            <a:extLst>
              <a:ext uri="{FF2B5EF4-FFF2-40B4-BE49-F238E27FC236}">
                <a16:creationId xmlns:a16="http://schemas.microsoft.com/office/drawing/2014/main" xmlns="" id="{3D1961E0-4D29-4310-9BF0-246B8FAE855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31" y="4663476"/>
            <a:ext cx="3503869" cy="2005548"/>
          </a:xfrm>
          <a:prstGeom prst="rect">
            <a:avLst/>
          </a:prstGeom>
        </p:spPr>
      </p:pic>
      <p:pic>
        <p:nvPicPr>
          <p:cNvPr id="6" name="Picture 5">
            <a:extLst>
              <a:ext uri="{FF2B5EF4-FFF2-40B4-BE49-F238E27FC236}">
                <a16:creationId xmlns:a16="http://schemas.microsoft.com/office/drawing/2014/main" xmlns="" id="{D9EDF048-C43D-4CE2-8A54-BAB3F6B6544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71800" y="4445000"/>
            <a:ext cx="2438400" cy="2438400"/>
          </a:xfrm>
          <a:prstGeom prst="rect">
            <a:avLst/>
          </a:prstGeom>
        </p:spPr>
      </p:pic>
    </p:spTree>
    <p:extLst>
      <p:ext uri="{BB962C8B-B14F-4D97-AF65-F5344CB8AC3E}">
        <p14:creationId xmlns:p14="http://schemas.microsoft.com/office/powerpoint/2010/main" xmlns="" val="10403557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Triage</a:t>
            </a:r>
          </a:p>
        </p:txBody>
      </p:sp>
      <p:sp>
        <p:nvSpPr>
          <p:cNvPr id="3" name="Content Placeholder 2"/>
          <p:cNvSpPr>
            <a:spLocks noGrp="1"/>
          </p:cNvSpPr>
          <p:nvPr>
            <p:ph idx="1"/>
          </p:nvPr>
        </p:nvSpPr>
        <p:spPr/>
        <p:txBody>
          <a:bodyPr>
            <a:normAutofit fontScale="92500" lnSpcReduction="10000"/>
          </a:bodyPr>
          <a:lstStyle/>
          <a:p>
            <a:r>
              <a:rPr lang="en-US" dirty="0"/>
              <a:t>CDC Guidelines</a:t>
            </a:r>
          </a:p>
          <a:p>
            <a:pPr lvl="1"/>
            <a:r>
              <a:rPr lang="en-US" dirty="0"/>
              <a:t>Mechanism of injury criteria</a:t>
            </a:r>
          </a:p>
          <a:p>
            <a:pPr lvl="2"/>
            <a:r>
              <a:rPr lang="en-US" dirty="0"/>
              <a:t>Falls</a:t>
            </a:r>
          </a:p>
          <a:p>
            <a:pPr lvl="3"/>
            <a:r>
              <a:rPr lang="en-US" dirty="0"/>
              <a:t>Adults &gt; 20ft</a:t>
            </a:r>
          </a:p>
          <a:p>
            <a:pPr lvl="3"/>
            <a:r>
              <a:rPr lang="en-US" dirty="0"/>
              <a:t>Children &gt; 10ft or &gt; 2x child’s height</a:t>
            </a:r>
          </a:p>
          <a:p>
            <a:pPr lvl="2"/>
            <a:r>
              <a:rPr lang="en-US" dirty="0"/>
              <a:t>Auto crash</a:t>
            </a:r>
          </a:p>
          <a:p>
            <a:pPr lvl="3"/>
            <a:r>
              <a:rPr lang="en-US" dirty="0"/>
              <a:t>Intrusion &gt; 12in where occupied or &gt; 18in on any side</a:t>
            </a:r>
          </a:p>
          <a:p>
            <a:pPr lvl="3"/>
            <a:r>
              <a:rPr lang="en-US" dirty="0"/>
              <a:t>Partial or complete ejection from vehicle</a:t>
            </a:r>
          </a:p>
          <a:p>
            <a:pPr lvl="3"/>
            <a:r>
              <a:rPr lang="en-US" dirty="0"/>
              <a:t>Death in the same vehicle</a:t>
            </a:r>
          </a:p>
          <a:p>
            <a:pPr lvl="2"/>
            <a:r>
              <a:rPr lang="en-US" dirty="0"/>
              <a:t>Vehicle telemetry data that indicates high risk of injuries</a:t>
            </a:r>
          </a:p>
          <a:p>
            <a:pPr lvl="3"/>
            <a:r>
              <a:rPr lang="en-US" dirty="0"/>
              <a:t>Pedestrian/bicycle vs vehicle</a:t>
            </a:r>
          </a:p>
          <a:p>
            <a:pPr lvl="3"/>
            <a:r>
              <a:rPr lang="en-US" dirty="0"/>
              <a:t>Thrown</a:t>
            </a:r>
          </a:p>
          <a:p>
            <a:pPr lvl="3"/>
            <a:r>
              <a:rPr lang="en-US" dirty="0"/>
              <a:t>Run over</a:t>
            </a:r>
          </a:p>
          <a:p>
            <a:pPr lvl="3"/>
            <a:r>
              <a:rPr lang="en-US" dirty="0"/>
              <a:t>Impact &gt; 20mph</a:t>
            </a:r>
          </a:p>
          <a:p>
            <a:pPr lvl="3"/>
            <a:r>
              <a:rPr lang="en-US" dirty="0"/>
              <a:t>Motorcycle crash &gt; 20mph</a:t>
            </a:r>
          </a:p>
        </p:txBody>
      </p:sp>
    </p:spTree>
    <p:extLst>
      <p:ext uri="{BB962C8B-B14F-4D97-AF65-F5344CB8AC3E}">
        <p14:creationId xmlns:p14="http://schemas.microsoft.com/office/powerpoint/2010/main" xmlns="" val="41477093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Triage</a:t>
            </a:r>
          </a:p>
        </p:txBody>
      </p:sp>
      <p:sp>
        <p:nvSpPr>
          <p:cNvPr id="3" name="Content Placeholder 2"/>
          <p:cNvSpPr>
            <a:spLocks noGrp="1"/>
          </p:cNvSpPr>
          <p:nvPr>
            <p:ph idx="1"/>
          </p:nvPr>
        </p:nvSpPr>
        <p:spPr/>
        <p:txBody>
          <a:bodyPr>
            <a:normAutofit/>
          </a:bodyPr>
          <a:lstStyle/>
          <a:p>
            <a:r>
              <a:rPr lang="en-US" dirty="0"/>
              <a:t>CDC Guidelines</a:t>
            </a:r>
          </a:p>
          <a:p>
            <a:pPr lvl="1"/>
            <a:r>
              <a:rPr lang="en-US" dirty="0"/>
              <a:t>Special considerations</a:t>
            </a:r>
          </a:p>
          <a:p>
            <a:pPr lvl="2"/>
            <a:r>
              <a:rPr lang="en-US" dirty="0"/>
              <a:t>Step 4</a:t>
            </a:r>
          </a:p>
          <a:p>
            <a:pPr lvl="3"/>
            <a:r>
              <a:rPr lang="en-US" dirty="0"/>
              <a:t>EMS personnel must determine whether persons who have not met criteria</a:t>
            </a:r>
          </a:p>
          <a:p>
            <a:pPr lvl="4"/>
            <a:r>
              <a:rPr lang="en-US" dirty="0"/>
              <a:t>Physiologic</a:t>
            </a:r>
          </a:p>
          <a:p>
            <a:pPr lvl="4"/>
            <a:r>
              <a:rPr lang="en-US" dirty="0"/>
              <a:t>Anatomic</a:t>
            </a:r>
          </a:p>
          <a:p>
            <a:pPr lvl="4"/>
            <a:r>
              <a:rPr lang="en-US" dirty="0"/>
              <a:t>Mechanism steps </a:t>
            </a:r>
          </a:p>
          <a:p>
            <a:pPr lvl="3"/>
            <a:r>
              <a:rPr lang="en-US" dirty="0"/>
              <a:t>But have underlying conditions and other factors that place them at high risk of injury</a:t>
            </a:r>
          </a:p>
          <a:p>
            <a:pPr lvl="4"/>
            <a:r>
              <a:rPr lang="en-US" dirty="0"/>
              <a:t>Osteoporosis</a:t>
            </a:r>
          </a:p>
          <a:p>
            <a:pPr lvl="4"/>
            <a:r>
              <a:rPr lang="en-US" dirty="0"/>
              <a:t>Osteogenesis imperfecta</a:t>
            </a:r>
          </a:p>
          <a:p>
            <a:pPr lvl="4"/>
            <a:r>
              <a:rPr lang="en-US" dirty="0"/>
              <a:t>Bleeding disorders</a:t>
            </a:r>
          </a:p>
          <a:p>
            <a:pPr lvl="3"/>
            <a:r>
              <a:rPr lang="en-US" dirty="0"/>
              <a:t>Persons who meet step 4 criteria might require trauma center care</a:t>
            </a:r>
          </a:p>
        </p:txBody>
      </p:sp>
    </p:spTree>
    <p:extLst>
      <p:ext uri="{BB962C8B-B14F-4D97-AF65-F5344CB8AC3E}">
        <p14:creationId xmlns:p14="http://schemas.microsoft.com/office/powerpoint/2010/main" xmlns="" val="9911020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Triage</a:t>
            </a:r>
          </a:p>
        </p:txBody>
      </p:sp>
      <p:sp>
        <p:nvSpPr>
          <p:cNvPr id="3" name="Content Placeholder 2"/>
          <p:cNvSpPr>
            <a:spLocks noGrp="1"/>
          </p:cNvSpPr>
          <p:nvPr>
            <p:ph idx="1"/>
          </p:nvPr>
        </p:nvSpPr>
        <p:spPr/>
        <p:txBody>
          <a:bodyPr>
            <a:normAutofit/>
          </a:bodyPr>
          <a:lstStyle/>
          <a:p>
            <a:r>
              <a:rPr lang="en-US" dirty="0"/>
              <a:t>CDC Guidelines</a:t>
            </a:r>
          </a:p>
          <a:p>
            <a:pPr lvl="1"/>
            <a:r>
              <a:rPr lang="en-US" dirty="0"/>
              <a:t>Special considerations</a:t>
            </a:r>
          </a:p>
          <a:p>
            <a:pPr lvl="2"/>
            <a:r>
              <a:rPr lang="en-US" dirty="0"/>
              <a:t>Step 4</a:t>
            </a:r>
          </a:p>
          <a:p>
            <a:pPr lvl="3"/>
            <a:r>
              <a:rPr lang="en-US" dirty="0"/>
              <a:t>Consider priority transport to a trauma facility if patient meets these special considerations</a:t>
            </a:r>
          </a:p>
          <a:p>
            <a:pPr lvl="4"/>
            <a:r>
              <a:rPr lang="en-US" dirty="0"/>
              <a:t>Older adults</a:t>
            </a:r>
          </a:p>
          <a:p>
            <a:pPr lvl="5"/>
            <a:r>
              <a:rPr lang="en-US" dirty="0"/>
              <a:t>≥ 55 years have increased chances of injury/death</a:t>
            </a:r>
          </a:p>
          <a:p>
            <a:pPr lvl="5"/>
            <a:r>
              <a:rPr lang="en-US" dirty="0"/>
              <a:t>≥ 65 years my present with shock is systolic BP is &lt; 110mm/Hg</a:t>
            </a:r>
          </a:p>
          <a:p>
            <a:pPr lvl="5"/>
            <a:r>
              <a:rPr lang="en-US" dirty="0"/>
              <a:t>Mechanism is low impact (ground level falls)</a:t>
            </a:r>
          </a:p>
          <a:p>
            <a:pPr marL="1051560" lvl="5" indent="0">
              <a:buNone/>
            </a:pPr>
            <a:endParaRPr lang="en-US" dirty="0"/>
          </a:p>
          <a:p>
            <a:pPr lvl="4"/>
            <a:r>
              <a:rPr lang="en-US" dirty="0"/>
              <a:t>Children</a:t>
            </a:r>
          </a:p>
          <a:p>
            <a:pPr lvl="5"/>
            <a:r>
              <a:rPr lang="en-US" dirty="0"/>
              <a:t>Consider transporting all children to pediatric trauma centers</a:t>
            </a:r>
          </a:p>
        </p:txBody>
      </p:sp>
    </p:spTree>
    <p:extLst>
      <p:ext uri="{BB962C8B-B14F-4D97-AF65-F5344CB8AC3E}">
        <p14:creationId xmlns:p14="http://schemas.microsoft.com/office/powerpoint/2010/main" xmlns="" val="36216107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Triage</a:t>
            </a:r>
          </a:p>
        </p:txBody>
      </p:sp>
      <p:sp>
        <p:nvSpPr>
          <p:cNvPr id="3" name="Content Placeholder 2"/>
          <p:cNvSpPr>
            <a:spLocks noGrp="1"/>
          </p:cNvSpPr>
          <p:nvPr>
            <p:ph idx="1"/>
          </p:nvPr>
        </p:nvSpPr>
        <p:spPr/>
        <p:txBody>
          <a:bodyPr>
            <a:normAutofit/>
          </a:bodyPr>
          <a:lstStyle/>
          <a:p>
            <a:r>
              <a:rPr lang="en-US" dirty="0"/>
              <a:t>CDC Guidelines</a:t>
            </a:r>
          </a:p>
          <a:p>
            <a:pPr lvl="1"/>
            <a:r>
              <a:rPr lang="en-US" dirty="0"/>
              <a:t>Special considerations</a:t>
            </a:r>
          </a:p>
          <a:p>
            <a:pPr lvl="2"/>
            <a:r>
              <a:rPr lang="en-US" dirty="0"/>
              <a:t>Step 4</a:t>
            </a:r>
          </a:p>
          <a:p>
            <a:pPr lvl="3"/>
            <a:r>
              <a:rPr lang="en-US" dirty="0"/>
              <a:t>Anticoagulants and bleeding disorders</a:t>
            </a:r>
          </a:p>
          <a:p>
            <a:pPr lvl="4"/>
            <a:r>
              <a:rPr lang="en-US" dirty="0"/>
              <a:t>Head injuries may present with rapid deterioration</a:t>
            </a:r>
          </a:p>
          <a:p>
            <a:pPr lvl="4"/>
            <a:r>
              <a:rPr lang="en-US" dirty="0"/>
              <a:t>Burns</a:t>
            </a:r>
          </a:p>
          <a:p>
            <a:pPr lvl="5"/>
            <a:r>
              <a:rPr lang="en-US" dirty="0"/>
              <a:t>No other trauma, triage to a burn facility</a:t>
            </a:r>
          </a:p>
          <a:p>
            <a:pPr lvl="5"/>
            <a:r>
              <a:rPr lang="en-US" dirty="0"/>
              <a:t>Other trauma findings, triage to a trauma center</a:t>
            </a:r>
          </a:p>
          <a:p>
            <a:pPr lvl="4"/>
            <a:r>
              <a:rPr lang="en-US" dirty="0"/>
              <a:t>Pregnancy</a:t>
            </a:r>
          </a:p>
          <a:p>
            <a:pPr lvl="5"/>
            <a:r>
              <a:rPr lang="en-US" dirty="0"/>
              <a:t>&gt; 20 weeks</a:t>
            </a:r>
          </a:p>
          <a:p>
            <a:pPr lvl="4"/>
            <a:r>
              <a:rPr lang="en-US" dirty="0"/>
              <a:t>Provider judgement</a:t>
            </a:r>
          </a:p>
          <a:p>
            <a:pPr lvl="5"/>
            <a:r>
              <a:rPr lang="en-US" dirty="0"/>
              <a:t>Using prior experience and thorough patient assessment decide the best destination for your patient</a:t>
            </a:r>
          </a:p>
          <a:p>
            <a:pPr lvl="4"/>
            <a:r>
              <a:rPr lang="en-US" dirty="0"/>
              <a:t>When in doubt transport to a trauma center</a:t>
            </a:r>
          </a:p>
        </p:txBody>
      </p:sp>
    </p:spTree>
    <p:extLst>
      <p:ext uri="{BB962C8B-B14F-4D97-AF65-F5344CB8AC3E}">
        <p14:creationId xmlns:p14="http://schemas.microsoft.com/office/powerpoint/2010/main" xmlns="" val="37567789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Triage</a:t>
            </a:r>
          </a:p>
        </p:txBody>
      </p:sp>
      <p:sp>
        <p:nvSpPr>
          <p:cNvPr id="3" name="Content Placeholder 2"/>
          <p:cNvSpPr>
            <a:spLocks noGrp="1"/>
          </p:cNvSpPr>
          <p:nvPr>
            <p:ph idx="1"/>
          </p:nvPr>
        </p:nvSpPr>
        <p:spPr/>
        <p:txBody>
          <a:bodyPr>
            <a:normAutofit/>
          </a:bodyPr>
          <a:lstStyle/>
          <a:p>
            <a:r>
              <a:rPr lang="en-US" dirty="0"/>
              <a:t>Field trauma triage</a:t>
            </a:r>
          </a:p>
          <a:p>
            <a:pPr lvl="1"/>
            <a:r>
              <a:rPr lang="en-US" dirty="0"/>
              <a:t>Field triage of critically injured trauma patients and their transport to an appropriate level trauma center is often vital to their survival</a:t>
            </a:r>
          </a:p>
          <a:p>
            <a:pPr lvl="1"/>
            <a:r>
              <a:rPr lang="en-US" dirty="0"/>
              <a:t>Patients meeting P1 or P2 criteria should generally be transported to the highest level trauma center within 30 minutes </a:t>
            </a:r>
          </a:p>
          <a:p>
            <a:pPr lvl="1"/>
            <a:r>
              <a:rPr lang="en-US" dirty="0"/>
              <a:t>Assess for P1 Criteria </a:t>
            </a:r>
          </a:p>
          <a:p>
            <a:pPr lvl="2"/>
            <a:r>
              <a:rPr lang="en-US" dirty="0"/>
              <a:t>Respiratory compromise or intubated </a:t>
            </a:r>
          </a:p>
          <a:p>
            <a:pPr lvl="2"/>
            <a:r>
              <a:rPr lang="en-US" dirty="0"/>
              <a:t>Systolic BP &lt; 90 at any time in adults, or age specific hypotension in children </a:t>
            </a:r>
          </a:p>
          <a:p>
            <a:pPr lvl="2"/>
            <a:r>
              <a:rPr lang="en-US" dirty="0"/>
              <a:t>GCS &lt; 9</a:t>
            </a:r>
          </a:p>
          <a:p>
            <a:pPr lvl="2"/>
            <a:r>
              <a:rPr lang="en-US" dirty="0"/>
              <a:t>GSW to neck, chest, abdomen or extremities proximal to the elbow/knee</a:t>
            </a:r>
          </a:p>
        </p:txBody>
      </p:sp>
    </p:spTree>
    <p:extLst>
      <p:ext uri="{BB962C8B-B14F-4D97-AF65-F5344CB8AC3E}">
        <p14:creationId xmlns:p14="http://schemas.microsoft.com/office/powerpoint/2010/main" xmlns="" val="37855191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Triage</a:t>
            </a:r>
          </a:p>
        </p:txBody>
      </p:sp>
      <p:sp>
        <p:nvSpPr>
          <p:cNvPr id="3" name="Content Placeholder 2"/>
          <p:cNvSpPr>
            <a:spLocks noGrp="1"/>
          </p:cNvSpPr>
          <p:nvPr>
            <p:ph idx="1"/>
          </p:nvPr>
        </p:nvSpPr>
        <p:spPr/>
        <p:txBody>
          <a:bodyPr>
            <a:normAutofit fontScale="92500" lnSpcReduction="20000"/>
          </a:bodyPr>
          <a:lstStyle/>
          <a:p>
            <a:r>
              <a:rPr lang="en-US" dirty="0"/>
              <a:t>Field trauma triage</a:t>
            </a:r>
          </a:p>
          <a:p>
            <a:pPr lvl="1"/>
            <a:r>
              <a:rPr lang="en-US" dirty="0"/>
              <a:t>Assess for P2 (Physiologic or Anatomy) Criteria</a:t>
            </a:r>
          </a:p>
          <a:p>
            <a:pPr lvl="2"/>
            <a:r>
              <a:rPr lang="en-US" dirty="0"/>
              <a:t>Respiratory Rate &lt;10 and &gt;29 Infants with RR&lt;20 if</a:t>
            </a:r>
          </a:p>
          <a:p>
            <a:pPr lvl="2"/>
            <a:r>
              <a:rPr lang="en-US" dirty="0"/>
              <a:t>&lt;1 year old.</a:t>
            </a:r>
          </a:p>
          <a:p>
            <a:pPr lvl="2"/>
            <a:r>
              <a:rPr lang="en-US" dirty="0"/>
              <a:t>GCS ≥9 and &lt;14</a:t>
            </a:r>
          </a:p>
          <a:p>
            <a:pPr lvl="2"/>
            <a:r>
              <a:rPr lang="en-US" dirty="0"/>
              <a:t>Penetrating injuries to head, neck, torso or extremities proximal to elbow or knee (other than GSW to neck, chest, abdomen or proximal to the elbow/knee)</a:t>
            </a:r>
          </a:p>
          <a:p>
            <a:pPr lvl="2"/>
            <a:r>
              <a:rPr lang="en-US" dirty="0"/>
              <a:t>Chest wall instability (e.g. flail chest)</a:t>
            </a:r>
          </a:p>
          <a:p>
            <a:pPr lvl="2"/>
            <a:r>
              <a:rPr lang="en-US" dirty="0"/>
              <a:t>Two (2) or more proximal long-bone fractures</a:t>
            </a:r>
          </a:p>
          <a:p>
            <a:pPr lvl="2"/>
            <a:r>
              <a:rPr lang="en-US" dirty="0"/>
              <a:t>Crush, degloved, or mangled extremity</a:t>
            </a:r>
          </a:p>
          <a:p>
            <a:pPr lvl="2"/>
            <a:r>
              <a:rPr lang="en-US" dirty="0"/>
              <a:t>Amputation proximal to wrist or ankle</a:t>
            </a:r>
          </a:p>
          <a:p>
            <a:pPr lvl="2"/>
            <a:r>
              <a:rPr lang="en-US" dirty="0"/>
              <a:t>Pelvic fracture</a:t>
            </a:r>
          </a:p>
          <a:p>
            <a:pPr lvl="2"/>
            <a:r>
              <a:rPr lang="en-US" dirty="0"/>
              <a:t>Open or depressed skull fracture</a:t>
            </a:r>
          </a:p>
          <a:p>
            <a:pPr lvl="2"/>
            <a:r>
              <a:rPr lang="en-US" dirty="0"/>
              <a:t>Paralysis</a:t>
            </a:r>
          </a:p>
          <a:p>
            <a:pPr lvl="2"/>
            <a:r>
              <a:rPr lang="en-US" dirty="0"/>
              <a:t>Time sensitive extremity injury</a:t>
            </a:r>
          </a:p>
        </p:txBody>
      </p:sp>
    </p:spTree>
    <p:extLst>
      <p:ext uri="{BB962C8B-B14F-4D97-AF65-F5344CB8AC3E}">
        <p14:creationId xmlns:p14="http://schemas.microsoft.com/office/powerpoint/2010/main" xmlns="" val="4277740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Triage</a:t>
            </a:r>
          </a:p>
        </p:txBody>
      </p:sp>
      <p:sp>
        <p:nvSpPr>
          <p:cNvPr id="3" name="Content Placeholder 2"/>
          <p:cNvSpPr>
            <a:spLocks noGrp="1"/>
          </p:cNvSpPr>
          <p:nvPr>
            <p:ph idx="1"/>
          </p:nvPr>
        </p:nvSpPr>
        <p:spPr/>
        <p:txBody>
          <a:bodyPr>
            <a:normAutofit fontScale="92500" lnSpcReduction="10000"/>
          </a:bodyPr>
          <a:lstStyle/>
          <a:p>
            <a:r>
              <a:rPr lang="en-US" dirty="0"/>
              <a:t>Field trauma triage</a:t>
            </a:r>
          </a:p>
          <a:p>
            <a:pPr lvl="1"/>
            <a:r>
              <a:rPr lang="en-US" dirty="0"/>
              <a:t>Assess for P2 (Mechanism) Criteria</a:t>
            </a:r>
          </a:p>
          <a:p>
            <a:pPr lvl="2"/>
            <a:r>
              <a:rPr lang="en-US" dirty="0"/>
              <a:t>Falls </a:t>
            </a:r>
          </a:p>
          <a:p>
            <a:pPr lvl="3"/>
            <a:r>
              <a:rPr lang="en-US" dirty="0"/>
              <a:t>Adults &gt; 20 feet; </a:t>
            </a:r>
          </a:p>
          <a:p>
            <a:pPr lvl="3"/>
            <a:r>
              <a:rPr lang="en-US" dirty="0"/>
              <a:t>Children &gt;10 feet or 2-3 times the height of the child. </a:t>
            </a:r>
          </a:p>
          <a:p>
            <a:pPr lvl="2"/>
            <a:r>
              <a:rPr lang="en-US" dirty="0"/>
              <a:t>High Risk Auto Crash</a:t>
            </a:r>
          </a:p>
          <a:p>
            <a:pPr lvl="3"/>
            <a:r>
              <a:rPr lang="en-US" dirty="0"/>
              <a:t>Ejection </a:t>
            </a:r>
          </a:p>
          <a:p>
            <a:pPr lvl="3"/>
            <a:r>
              <a:rPr lang="en-US" dirty="0"/>
              <a:t>Intrusion, including roof: &gt;12 inches, occupant site &gt;18 inches, any site </a:t>
            </a:r>
          </a:p>
          <a:p>
            <a:pPr lvl="3"/>
            <a:r>
              <a:rPr lang="en-US" dirty="0"/>
              <a:t>Death in same passenger compartment </a:t>
            </a:r>
          </a:p>
          <a:p>
            <a:pPr lvl="3"/>
            <a:r>
              <a:rPr lang="en-US" dirty="0"/>
              <a:t>Vehicle telemetry data (if available) consistent with high risk of injury </a:t>
            </a:r>
          </a:p>
          <a:p>
            <a:pPr lvl="2"/>
            <a:r>
              <a:rPr lang="en-US" dirty="0"/>
              <a:t>Auto vs. Pedestrian/Bicyclist </a:t>
            </a:r>
          </a:p>
          <a:p>
            <a:pPr lvl="3"/>
            <a:r>
              <a:rPr lang="en-US" dirty="0"/>
              <a:t>thrown </a:t>
            </a:r>
          </a:p>
          <a:p>
            <a:pPr lvl="3"/>
            <a:r>
              <a:rPr lang="en-US" dirty="0"/>
              <a:t>run over</a:t>
            </a:r>
          </a:p>
          <a:p>
            <a:pPr lvl="3"/>
            <a:r>
              <a:rPr lang="en-US" dirty="0"/>
              <a:t>significant impact (≥ 20 mph) </a:t>
            </a:r>
          </a:p>
          <a:p>
            <a:pPr lvl="2"/>
            <a:r>
              <a:rPr lang="en-US" dirty="0"/>
              <a:t>Motorcycle or ATV crash &gt; 20 mph</a:t>
            </a:r>
          </a:p>
        </p:txBody>
      </p:sp>
    </p:spTree>
    <p:extLst>
      <p:ext uri="{BB962C8B-B14F-4D97-AF65-F5344CB8AC3E}">
        <p14:creationId xmlns:p14="http://schemas.microsoft.com/office/powerpoint/2010/main" xmlns="" val="35121031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Triage</a:t>
            </a:r>
          </a:p>
        </p:txBody>
      </p:sp>
      <p:sp>
        <p:nvSpPr>
          <p:cNvPr id="3" name="Content Placeholder 2"/>
          <p:cNvSpPr>
            <a:spLocks noGrp="1"/>
          </p:cNvSpPr>
          <p:nvPr>
            <p:ph idx="1"/>
          </p:nvPr>
        </p:nvSpPr>
        <p:spPr/>
        <p:txBody>
          <a:bodyPr>
            <a:normAutofit/>
          </a:bodyPr>
          <a:lstStyle/>
          <a:p>
            <a:r>
              <a:rPr lang="en-US" dirty="0"/>
              <a:t>Field trauma triage</a:t>
            </a:r>
          </a:p>
          <a:p>
            <a:pPr lvl="1"/>
            <a:r>
              <a:rPr lang="en-US" dirty="0"/>
              <a:t>If patient meets any of the Priority 1 criteria</a:t>
            </a:r>
          </a:p>
          <a:p>
            <a:pPr lvl="2"/>
            <a:r>
              <a:rPr lang="en-US" dirty="0"/>
              <a:t>Request Priority 1 Trauma Team activation</a:t>
            </a:r>
          </a:p>
          <a:p>
            <a:pPr lvl="2"/>
            <a:endParaRPr lang="en-US" dirty="0"/>
          </a:p>
          <a:p>
            <a:pPr lvl="2"/>
            <a:r>
              <a:rPr lang="en-US" dirty="0"/>
              <a:t>Consider immediate aeromedical evacuation, or transport the patient to the highest level trauma center within 30 minutes transport via ground or air</a:t>
            </a:r>
          </a:p>
          <a:p>
            <a:pPr lvl="2"/>
            <a:endParaRPr lang="en-US" dirty="0"/>
          </a:p>
          <a:p>
            <a:pPr lvl="2"/>
            <a:r>
              <a:rPr lang="en-US" dirty="0"/>
              <a:t>If time is &gt;30 minutes to a designated trauma center, transport the patient to the nearest facility capable of resuscitation and stabilization</a:t>
            </a:r>
          </a:p>
        </p:txBody>
      </p:sp>
    </p:spTree>
    <p:extLst>
      <p:ext uri="{BB962C8B-B14F-4D97-AF65-F5344CB8AC3E}">
        <p14:creationId xmlns:p14="http://schemas.microsoft.com/office/powerpoint/2010/main" xmlns="" val="22858070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Triage</a:t>
            </a:r>
          </a:p>
        </p:txBody>
      </p:sp>
      <p:sp>
        <p:nvSpPr>
          <p:cNvPr id="3" name="Content Placeholder 2"/>
          <p:cNvSpPr>
            <a:spLocks noGrp="1"/>
          </p:cNvSpPr>
          <p:nvPr>
            <p:ph idx="1"/>
          </p:nvPr>
        </p:nvSpPr>
        <p:spPr/>
        <p:txBody>
          <a:bodyPr>
            <a:normAutofit/>
          </a:bodyPr>
          <a:lstStyle/>
          <a:p>
            <a:r>
              <a:rPr lang="en-US" dirty="0"/>
              <a:t>Field trauma triage</a:t>
            </a:r>
          </a:p>
          <a:p>
            <a:pPr lvl="1"/>
            <a:r>
              <a:rPr lang="en-US" dirty="0"/>
              <a:t>If patient meets Priority 2 criteria for physiologic or anatomic</a:t>
            </a:r>
          </a:p>
          <a:p>
            <a:pPr lvl="2"/>
            <a:r>
              <a:rPr lang="en-US" dirty="0"/>
              <a:t>Request Priority 2 Trauma Team activation</a:t>
            </a:r>
          </a:p>
          <a:p>
            <a:pPr lvl="2"/>
            <a:endParaRPr lang="en-US" dirty="0"/>
          </a:p>
          <a:p>
            <a:pPr lvl="2"/>
            <a:r>
              <a:rPr lang="en-US" dirty="0"/>
              <a:t>Consider immediate aeromedical evacuation, or transport the patient to the highest level trauma center within 30 minutes transport via ground or air</a:t>
            </a:r>
          </a:p>
          <a:p>
            <a:pPr lvl="2"/>
            <a:endParaRPr lang="en-US" dirty="0"/>
          </a:p>
          <a:p>
            <a:pPr lvl="2"/>
            <a:r>
              <a:rPr lang="en-US" dirty="0"/>
              <a:t>If time is &gt;30 minutes to a designated trauma center, transport the patient to the nearest facility capable of resuscitation and stabilization</a:t>
            </a:r>
          </a:p>
        </p:txBody>
      </p:sp>
    </p:spTree>
    <p:extLst>
      <p:ext uri="{BB962C8B-B14F-4D97-AF65-F5344CB8AC3E}">
        <p14:creationId xmlns:p14="http://schemas.microsoft.com/office/powerpoint/2010/main" xmlns="" val="1305560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Triage</a:t>
            </a:r>
          </a:p>
        </p:txBody>
      </p:sp>
      <p:sp>
        <p:nvSpPr>
          <p:cNvPr id="3" name="Content Placeholder 2"/>
          <p:cNvSpPr>
            <a:spLocks noGrp="1"/>
          </p:cNvSpPr>
          <p:nvPr>
            <p:ph idx="1"/>
          </p:nvPr>
        </p:nvSpPr>
        <p:spPr/>
        <p:txBody>
          <a:bodyPr>
            <a:normAutofit/>
          </a:bodyPr>
          <a:lstStyle/>
          <a:p>
            <a:r>
              <a:rPr lang="en-US" dirty="0"/>
              <a:t>Field trauma triage</a:t>
            </a:r>
          </a:p>
          <a:p>
            <a:pPr lvl="1"/>
            <a:r>
              <a:rPr lang="en-US" dirty="0"/>
              <a:t>If the patient meets Priority 2 criteria for mechanism</a:t>
            </a:r>
          </a:p>
          <a:p>
            <a:pPr lvl="2"/>
            <a:r>
              <a:rPr lang="en-US" dirty="0"/>
              <a:t> Request Priority 2 Trauma Team activation</a:t>
            </a:r>
          </a:p>
          <a:p>
            <a:pPr lvl="2"/>
            <a:endParaRPr lang="en-US" dirty="0"/>
          </a:p>
          <a:p>
            <a:pPr lvl="2"/>
            <a:r>
              <a:rPr lang="en-US" dirty="0"/>
              <a:t>Transport the patient to the highest level trauma center within 30 minutes transport</a:t>
            </a:r>
          </a:p>
          <a:p>
            <a:pPr lvl="2"/>
            <a:endParaRPr lang="en-US" dirty="0"/>
          </a:p>
          <a:p>
            <a:pPr lvl="2"/>
            <a:r>
              <a:rPr lang="en-US" dirty="0"/>
              <a:t>If time is &gt;30 minutes to a designated trauma center, transport the patient to the nearest facility capable of resuscitation and stabilization</a:t>
            </a:r>
          </a:p>
        </p:txBody>
      </p:sp>
    </p:spTree>
    <p:extLst>
      <p:ext uri="{BB962C8B-B14F-4D97-AF65-F5344CB8AC3E}">
        <p14:creationId xmlns:p14="http://schemas.microsoft.com/office/powerpoint/2010/main" xmlns="" val="30242066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Paramedic Refresher</a:t>
            </a:r>
            <a:br>
              <a:rPr lang="en-US" dirty="0"/>
            </a:br>
            <a:r>
              <a:rPr lang="en-US" dirty="0"/>
              <a:t/>
            </a:r>
            <a:br>
              <a:rPr lang="en-US" dirty="0"/>
            </a:br>
            <a:r>
              <a:rPr lang="en-US" i="1" dirty="0"/>
              <a:t>Module IV</a:t>
            </a:r>
            <a:endParaRPr lang="en-US" dirty="0"/>
          </a:p>
        </p:txBody>
      </p:sp>
      <p:sp>
        <p:nvSpPr>
          <p:cNvPr id="3" name="Subtitle 2"/>
          <p:cNvSpPr>
            <a:spLocks noGrp="1"/>
          </p:cNvSpPr>
          <p:nvPr>
            <p:ph type="subTitle" idx="1"/>
          </p:nvPr>
        </p:nvSpPr>
        <p:spPr>
          <a:xfrm>
            <a:off x="595423" y="5181600"/>
            <a:ext cx="4128977" cy="1676400"/>
          </a:xfrm>
        </p:spPr>
        <p:txBody>
          <a:bodyPr>
            <a:normAutofit/>
          </a:bodyPr>
          <a:lstStyle/>
          <a:p>
            <a:r>
              <a:rPr lang="en-US" dirty="0"/>
              <a:t>Trauma triage			 </a:t>
            </a:r>
            <a:r>
              <a:rPr lang="en-US" dirty="0" err="1"/>
              <a:t>cns</a:t>
            </a:r>
            <a:r>
              <a:rPr lang="en-US" dirty="0"/>
              <a:t> injury		 hemorrhage control         acute abdomen 	         fluid resuscitation</a:t>
            </a:r>
          </a:p>
        </p:txBody>
      </p:sp>
    </p:spTree>
    <p:extLst>
      <p:ext uri="{BB962C8B-B14F-4D97-AF65-F5344CB8AC3E}">
        <p14:creationId xmlns:p14="http://schemas.microsoft.com/office/powerpoint/2010/main" xmlns="" val="4351416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Triage</a:t>
            </a:r>
          </a:p>
        </p:txBody>
      </p:sp>
      <p:sp>
        <p:nvSpPr>
          <p:cNvPr id="3" name="Content Placeholder 2"/>
          <p:cNvSpPr>
            <a:spLocks noGrp="1"/>
          </p:cNvSpPr>
          <p:nvPr>
            <p:ph idx="1"/>
          </p:nvPr>
        </p:nvSpPr>
        <p:spPr/>
        <p:txBody>
          <a:bodyPr>
            <a:normAutofit/>
          </a:bodyPr>
          <a:lstStyle/>
          <a:p>
            <a:r>
              <a:rPr lang="en-US" dirty="0"/>
              <a:t>West Virginia Trauma Centers</a:t>
            </a:r>
          </a:p>
          <a:p>
            <a:pPr lvl="1"/>
            <a:r>
              <a:rPr lang="en-US" dirty="0"/>
              <a:t>Level 1</a:t>
            </a:r>
          </a:p>
          <a:p>
            <a:pPr lvl="2"/>
            <a:r>
              <a:rPr lang="en-US" dirty="0"/>
              <a:t>CAMC - General Hospital Charleston</a:t>
            </a:r>
          </a:p>
          <a:p>
            <a:pPr lvl="2"/>
            <a:r>
              <a:rPr lang="en-US" dirty="0"/>
              <a:t>WVU Jon Michael Moore Trauma Center Morgantown</a:t>
            </a:r>
          </a:p>
          <a:p>
            <a:pPr lvl="2"/>
            <a:endParaRPr lang="en-US" dirty="0"/>
          </a:p>
          <a:p>
            <a:pPr lvl="1"/>
            <a:r>
              <a:rPr lang="en-US" dirty="0"/>
              <a:t>Level 2</a:t>
            </a:r>
          </a:p>
          <a:p>
            <a:pPr lvl="2"/>
            <a:r>
              <a:rPr lang="en-US" dirty="0"/>
              <a:t>Cabell Huntington Hospital Tri-State Trauma Center Huntington</a:t>
            </a:r>
          </a:p>
          <a:p>
            <a:pPr lvl="2"/>
            <a:r>
              <a:rPr lang="en-US" dirty="0"/>
              <a:t>St. Mary's Medical Center Tri-State Trauma Center Huntington</a:t>
            </a:r>
          </a:p>
          <a:p>
            <a:pPr lvl="2"/>
            <a:r>
              <a:rPr lang="en-US" dirty="0"/>
              <a:t>Ohio Valley Medical Center Joint Community Trauma Program Wheeling</a:t>
            </a:r>
          </a:p>
          <a:p>
            <a:pPr lvl="2"/>
            <a:r>
              <a:rPr lang="en-US" dirty="0"/>
              <a:t>Wheeling Hospital Joint Community Trauma Program </a:t>
            </a:r>
          </a:p>
        </p:txBody>
      </p:sp>
    </p:spTree>
    <p:extLst>
      <p:ext uri="{BB962C8B-B14F-4D97-AF65-F5344CB8AC3E}">
        <p14:creationId xmlns:p14="http://schemas.microsoft.com/office/powerpoint/2010/main" xmlns="" val="2136072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Triage</a:t>
            </a:r>
          </a:p>
        </p:txBody>
      </p:sp>
      <p:sp>
        <p:nvSpPr>
          <p:cNvPr id="3" name="Content Placeholder 2"/>
          <p:cNvSpPr>
            <a:spLocks noGrp="1"/>
          </p:cNvSpPr>
          <p:nvPr>
            <p:ph idx="1"/>
          </p:nvPr>
        </p:nvSpPr>
        <p:spPr/>
        <p:txBody>
          <a:bodyPr>
            <a:normAutofit/>
          </a:bodyPr>
          <a:lstStyle/>
          <a:p>
            <a:r>
              <a:rPr lang="en-US" dirty="0"/>
              <a:t>West Virginia Trauma Centers</a:t>
            </a:r>
          </a:p>
          <a:p>
            <a:pPr lvl="1"/>
            <a:r>
              <a:rPr lang="en-US" dirty="0"/>
              <a:t>Level 3</a:t>
            </a:r>
          </a:p>
          <a:p>
            <a:pPr lvl="2"/>
            <a:r>
              <a:rPr lang="en-US" dirty="0"/>
              <a:t>Berkeley Medical Center Martinsburg</a:t>
            </a:r>
          </a:p>
          <a:p>
            <a:pPr lvl="2"/>
            <a:r>
              <a:rPr lang="en-US" dirty="0"/>
              <a:t>Camden Clark Medical Center Parkersburg</a:t>
            </a:r>
          </a:p>
          <a:p>
            <a:pPr lvl="2"/>
            <a:r>
              <a:rPr lang="en-US" dirty="0"/>
              <a:t>Raleigh General Hospital Beckley</a:t>
            </a:r>
          </a:p>
        </p:txBody>
      </p:sp>
    </p:spTree>
    <p:extLst>
      <p:ext uri="{BB962C8B-B14F-4D97-AF65-F5344CB8AC3E}">
        <p14:creationId xmlns:p14="http://schemas.microsoft.com/office/powerpoint/2010/main" xmlns="" val="11435681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CNS Injury</a:t>
            </a:r>
          </a:p>
        </p:txBody>
      </p:sp>
      <p:sp>
        <p:nvSpPr>
          <p:cNvPr id="3" name="Content Placeholder 2"/>
          <p:cNvSpPr>
            <a:spLocks noGrp="1"/>
          </p:cNvSpPr>
          <p:nvPr>
            <p:ph idx="1"/>
          </p:nvPr>
        </p:nvSpPr>
        <p:spPr/>
        <p:txBody>
          <a:bodyPr>
            <a:normAutofit/>
          </a:bodyPr>
          <a:lstStyle/>
          <a:p>
            <a:r>
              <a:rPr lang="en-US" dirty="0"/>
              <a:t>Traumatic brain injury (TBI)</a:t>
            </a:r>
          </a:p>
          <a:p>
            <a:pPr lvl="1"/>
            <a:r>
              <a:rPr lang="en-US" dirty="0"/>
              <a:t>Traumatic brain injury is a major cause of death and disability</a:t>
            </a:r>
          </a:p>
          <a:p>
            <a:pPr lvl="1"/>
            <a:endParaRPr lang="en-US" dirty="0"/>
          </a:p>
          <a:p>
            <a:pPr lvl="1"/>
            <a:r>
              <a:rPr lang="en-US" dirty="0"/>
              <a:t>Multi trauma patients with a traumatic brain injury have a death rate twice as high as those with no central nervous system injury present</a:t>
            </a:r>
          </a:p>
          <a:p>
            <a:pPr lvl="1"/>
            <a:endParaRPr lang="en-US" dirty="0"/>
          </a:p>
          <a:p>
            <a:pPr lvl="1"/>
            <a:r>
              <a:rPr lang="en-US" dirty="0"/>
              <a:t>Early recognition and transport to a trauma center capable of definitive surgery is key to traumatic brain injury management</a:t>
            </a:r>
          </a:p>
          <a:p>
            <a:pPr lvl="1"/>
            <a:endParaRPr lang="en-US" dirty="0"/>
          </a:p>
        </p:txBody>
      </p:sp>
    </p:spTree>
    <p:extLst>
      <p:ext uri="{BB962C8B-B14F-4D97-AF65-F5344CB8AC3E}">
        <p14:creationId xmlns:p14="http://schemas.microsoft.com/office/powerpoint/2010/main" xmlns="" val="31558816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CNS Injury</a:t>
            </a:r>
          </a:p>
        </p:txBody>
      </p:sp>
      <p:sp>
        <p:nvSpPr>
          <p:cNvPr id="3" name="Content Placeholder 2"/>
          <p:cNvSpPr>
            <a:spLocks noGrp="1"/>
          </p:cNvSpPr>
          <p:nvPr>
            <p:ph idx="1"/>
          </p:nvPr>
        </p:nvSpPr>
        <p:spPr/>
        <p:txBody>
          <a:bodyPr>
            <a:normAutofit/>
          </a:bodyPr>
          <a:lstStyle/>
          <a:p>
            <a:r>
              <a:rPr lang="en-US" dirty="0"/>
              <a:t>Traumatic brain injury</a:t>
            </a:r>
          </a:p>
          <a:p>
            <a:pPr lvl="1"/>
            <a:r>
              <a:rPr lang="en-US" dirty="0"/>
              <a:t>Two components of TBI</a:t>
            </a:r>
          </a:p>
          <a:p>
            <a:pPr lvl="2"/>
            <a:r>
              <a:rPr lang="en-US" dirty="0"/>
              <a:t>Primary injury</a:t>
            </a:r>
          </a:p>
          <a:p>
            <a:pPr lvl="3"/>
            <a:r>
              <a:rPr lang="en-US" dirty="0"/>
              <a:t>Immediate damage as a result of the mechanism of injury</a:t>
            </a:r>
          </a:p>
          <a:p>
            <a:pPr lvl="4"/>
            <a:r>
              <a:rPr lang="en-US" dirty="0"/>
              <a:t>Concussion</a:t>
            </a:r>
          </a:p>
          <a:p>
            <a:pPr lvl="4"/>
            <a:r>
              <a:rPr lang="en-US" dirty="0"/>
              <a:t>Penetrating trauma to brain</a:t>
            </a:r>
          </a:p>
          <a:p>
            <a:pPr lvl="3"/>
            <a:endParaRPr lang="en-US" dirty="0"/>
          </a:p>
          <a:p>
            <a:pPr lvl="2"/>
            <a:r>
              <a:rPr lang="en-US" dirty="0"/>
              <a:t>Secondary</a:t>
            </a:r>
          </a:p>
          <a:p>
            <a:pPr lvl="3"/>
            <a:r>
              <a:rPr lang="en-US" dirty="0"/>
              <a:t>Results from hypoxia/decreased perfusion to the brain</a:t>
            </a:r>
          </a:p>
          <a:p>
            <a:pPr lvl="4"/>
            <a:r>
              <a:rPr lang="en-US" dirty="0"/>
              <a:t>Increased intracranial pressure</a:t>
            </a:r>
          </a:p>
          <a:p>
            <a:pPr lvl="4"/>
            <a:r>
              <a:rPr lang="en-US" dirty="0"/>
              <a:t>Shock</a:t>
            </a:r>
          </a:p>
        </p:txBody>
      </p:sp>
    </p:spTree>
    <p:extLst>
      <p:ext uri="{BB962C8B-B14F-4D97-AF65-F5344CB8AC3E}">
        <p14:creationId xmlns:p14="http://schemas.microsoft.com/office/powerpoint/2010/main" xmlns="" val="1029710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CNS Injury</a:t>
            </a:r>
          </a:p>
        </p:txBody>
      </p:sp>
      <p:sp>
        <p:nvSpPr>
          <p:cNvPr id="3" name="Content Placeholder 2"/>
          <p:cNvSpPr>
            <a:spLocks noGrp="1"/>
          </p:cNvSpPr>
          <p:nvPr>
            <p:ph idx="1"/>
          </p:nvPr>
        </p:nvSpPr>
        <p:spPr/>
        <p:txBody>
          <a:bodyPr>
            <a:normAutofit/>
          </a:bodyPr>
          <a:lstStyle/>
          <a:p>
            <a:r>
              <a:rPr lang="en-US" dirty="0"/>
              <a:t>Traumatic brain injury</a:t>
            </a:r>
          </a:p>
          <a:p>
            <a:pPr lvl="1"/>
            <a:r>
              <a:rPr lang="en-US" dirty="0"/>
              <a:t>Physical symptoms of TBI</a:t>
            </a:r>
          </a:p>
          <a:p>
            <a:pPr lvl="2"/>
            <a:r>
              <a:rPr lang="en-US" dirty="0"/>
              <a:t>Headache</a:t>
            </a:r>
          </a:p>
          <a:p>
            <a:pPr lvl="2"/>
            <a:r>
              <a:rPr lang="en-US" dirty="0"/>
              <a:t>Nausea</a:t>
            </a:r>
          </a:p>
          <a:p>
            <a:pPr lvl="2"/>
            <a:r>
              <a:rPr lang="en-US" dirty="0"/>
              <a:t>Vomiting</a:t>
            </a:r>
          </a:p>
          <a:p>
            <a:pPr lvl="2"/>
            <a:r>
              <a:rPr lang="en-US" dirty="0"/>
              <a:t>Equilibrium variances</a:t>
            </a:r>
          </a:p>
          <a:p>
            <a:pPr lvl="2"/>
            <a:r>
              <a:rPr lang="en-US" dirty="0"/>
              <a:t>Dizziness</a:t>
            </a:r>
          </a:p>
          <a:p>
            <a:pPr lvl="2"/>
            <a:r>
              <a:rPr lang="en-US" dirty="0"/>
              <a:t>Visual disturbances</a:t>
            </a:r>
          </a:p>
          <a:p>
            <a:pPr lvl="2"/>
            <a:r>
              <a:rPr lang="en-US" dirty="0"/>
              <a:t>Fatigue</a:t>
            </a:r>
          </a:p>
          <a:p>
            <a:pPr lvl="2"/>
            <a:r>
              <a:rPr lang="en-US" dirty="0"/>
              <a:t>Photosensitivity</a:t>
            </a:r>
          </a:p>
          <a:p>
            <a:pPr lvl="2"/>
            <a:r>
              <a:rPr lang="en-US" dirty="0" err="1"/>
              <a:t>Misophonia</a:t>
            </a:r>
            <a:endParaRPr lang="en-US" dirty="0"/>
          </a:p>
          <a:p>
            <a:pPr lvl="2"/>
            <a:r>
              <a:rPr lang="en-US" dirty="0"/>
              <a:t>Numbness/tingling</a:t>
            </a:r>
          </a:p>
          <a:p>
            <a:pPr marL="502920" lvl="2" indent="0">
              <a:buNone/>
            </a:pPr>
            <a:endParaRPr lang="en-US" dirty="0"/>
          </a:p>
        </p:txBody>
      </p:sp>
    </p:spTree>
    <p:extLst>
      <p:ext uri="{BB962C8B-B14F-4D97-AF65-F5344CB8AC3E}">
        <p14:creationId xmlns:p14="http://schemas.microsoft.com/office/powerpoint/2010/main" xmlns="" val="20287545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CNS Injury</a:t>
            </a:r>
          </a:p>
        </p:txBody>
      </p:sp>
      <p:sp>
        <p:nvSpPr>
          <p:cNvPr id="3" name="Content Placeholder 2"/>
          <p:cNvSpPr>
            <a:spLocks noGrp="1"/>
          </p:cNvSpPr>
          <p:nvPr>
            <p:ph idx="1"/>
          </p:nvPr>
        </p:nvSpPr>
        <p:spPr/>
        <p:txBody>
          <a:bodyPr>
            <a:normAutofit/>
          </a:bodyPr>
          <a:lstStyle/>
          <a:p>
            <a:r>
              <a:rPr lang="en-US" dirty="0"/>
              <a:t>Traumatic brain injury</a:t>
            </a:r>
          </a:p>
          <a:p>
            <a:pPr lvl="1"/>
            <a:r>
              <a:rPr lang="en-US" dirty="0"/>
              <a:t>Cognitive symptoms</a:t>
            </a:r>
          </a:p>
          <a:p>
            <a:pPr lvl="2"/>
            <a:r>
              <a:rPr lang="en-US" dirty="0"/>
              <a:t>Mental fogginess</a:t>
            </a:r>
          </a:p>
          <a:p>
            <a:pPr lvl="3"/>
            <a:r>
              <a:rPr lang="en-US" dirty="0"/>
              <a:t>Unsure about events leading up to</a:t>
            </a:r>
          </a:p>
          <a:p>
            <a:pPr lvl="3"/>
            <a:endParaRPr lang="en-US" dirty="0"/>
          </a:p>
          <a:p>
            <a:pPr lvl="2"/>
            <a:r>
              <a:rPr lang="en-US" dirty="0"/>
              <a:t>Difficulty concentrating</a:t>
            </a:r>
          </a:p>
          <a:p>
            <a:pPr lvl="3"/>
            <a:r>
              <a:rPr lang="en-US" dirty="0"/>
              <a:t>Unable to focus on the situation at hand</a:t>
            </a:r>
          </a:p>
          <a:p>
            <a:pPr lvl="3"/>
            <a:endParaRPr lang="en-US" dirty="0"/>
          </a:p>
          <a:p>
            <a:pPr lvl="2"/>
            <a:r>
              <a:rPr lang="en-US" dirty="0"/>
              <a:t>Difficulty remembering</a:t>
            </a:r>
          </a:p>
          <a:p>
            <a:pPr lvl="3"/>
            <a:r>
              <a:rPr lang="en-US" dirty="0"/>
              <a:t>Unable to remember recent events</a:t>
            </a:r>
          </a:p>
          <a:p>
            <a:pPr lvl="3"/>
            <a:r>
              <a:rPr lang="en-US" dirty="0"/>
              <a:t>Can be difficult to prove in patients with dementia</a:t>
            </a:r>
          </a:p>
          <a:p>
            <a:pPr lvl="3"/>
            <a:endParaRPr lang="en-US" dirty="0"/>
          </a:p>
          <a:p>
            <a:pPr lvl="2"/>
            <a:r>
              <a:rPr lang="en-US" dirty="0"/>
              <a:t>Altered level of consciousness is a severe sign</a:t>
            </a:r>
          </a:p>
        </p:txBody>
      </p:sp>
    </p:spTree>
    <p:extLst>
      <p:ext uri="{BB962C8B-B14F-4D97-AF65-F5344CB8AC3E}">
        <p14:creationId xmlns:p14="http://schemas.microsoft.com/office/powerpoint/2010/main" xmlns="" val="3380685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CNS Injury</a:t>
            </a:r>
          </a:p>
        </p:txBody>
      </p:sp>
      <p:sp>
        <p:nvSpPr>
          <p:cNvPr id="3" name="Content Placeholder 2"/>
          <p:cNvSpPr>
            <a:spLocks noGrp="1"/>
          </p:cNvSpPr>
          <p:nvPr>
            <p:ph idx="1"/>
          </p:nvPr>
        </p:nvSpPr>
        <p:spPr/>
        <p:txBody>
          <a:bodyPr>
            <a:normAutofit/>
          </a:bodyPr>
          <a:lstStyle/>
          <a:p>
            <a:r>
              <a:rPr lang="en-US" dirty="0"/>
              <a:t>Traumatic brain injury</a:t>
            </a:r>
          </a:p>
          <a:p>
            <a:pPr lvl="1"/>
            <a:r>
              <a:rPr lang="en-US" dirty="0"/>
              <a:t>Emotional symptoms</a:t>
            </a:r>
          </a:p>
          <a:p>
            <a:pPr lvl="2"/>
            <a:r>
              <a:rPr lang="en-US" dirty="0"/>
              <a:t>Irritability</a:t>
            </a:r>
          </a:p>
          <a:p>
            <a:pPr lvl="3"/>
            <a:r>
              <a:rPr lang="en-US" dirty="0"/>
              <a:t>Should be an early indicator</a:t>
            </a:r>
          </a:p>
          <a:p>
            <a:pPr lvl="3"/>
            <a:r>
              <a:rPr lang="en-US" dirty="0"/>
              <a:t>Be alert for other signs of neuro issues</a:t>
            </a:r>
          </a:p>
          <a:p>
            <a:pPr lvl="2"/>
            <a:r>
              <a:rPr lang="en-US" dirty="0"/>
              <a:t>Sadness</a:t>
            </a:r>
          </a:p>
          <a:p>
            <a:pPr lvl="3"/>
            <a:r>
              <a:rPr lang="en-US" dirty="0"/>
              <a:t>Depression is a symptom of chronic issues, be sure to obtain a thorough history if possible</a:t>
            </a:r>
          </a:p>
          <a:p>
            <a:pPr lvl="2"/>
            <a:r>
              <a:rPr lang="en-US" dirty="0"/>
              <a:t>Heightened emotions</a:t>
            </a:r>
          </a:p>
          <a:p>
            <a:pPr lvl="3"/>
            <a:r>
              <a:rPr lang="en-US" dirty="0"/>
              <a:t>Patients could have an overexaggerated response</a:t>
            </a:r>
          </a:p>
          <a:p>
            <a:pPr lvl="3"/>
            <a:r>
              <a:rPr lang="en-US" dirty="0"/>
              <a:t>Be alert for exacerbation of underlying issues (i.e.: anxiety)</a:t>
            </a:r>
          </a:p>
          <a:p>
            <a:pPr lvl="2"/>
            <a:r>
              <a:rPr lang="en-US" dirty="0"/>
              <a:t>Nervousness</a:t>
            </a:r>
          </a:p>
        </p:txBody>
      </p:sp>
    </p:spTree>
    <p:extLst>
      <p:ext uri="{BB962C8B-B14F-4D97-AF65-F5344CB8AC3E}">
        <p14:creationId xmlns:p14="http://schemas.microsoft.com/office/powerpoint/2010/main" xmlns="" val="26949426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CNS Injury</a:t>
            </a:r>
          </a:p>
        </p:txBody>
      </p:sp>
      <p:sp>
        <p:nvSpPr>
          <p:cNvPr id="3" name="Content Placeholder 2"/>
          <p:cNvSpPr>
            <a:spLocks noGrp="1"/>
          </p:cNvSpPr>
          <p:nvPr>
            <p:ph idx="1"/>
          </p:nvPr>
        </p:nvSpPr>
        <p:spPr/>
        <p:txBody>
          <a:bodyPr>
            <a:normAutofit/>
          </a:bodyPr>
          <a:lstStyle/>
          <a:p>
            <a:r>
              <a:rPr lang="en-US" dirty="0"/>
              <a:t>Traumatic brain injury</a:t>
            </a:r>
          </a:p>
          <a:p>
            <a:pPr lvl="1"/>
            <a:r>
              <a:rPr lang="en-US" dirty="0"/>
              <a:t>Assessment</a:t>
            </a:r>
          </a:p>
          <a:p>
            <a:pPr lvl="2"/>
            <a:r>
              <a:rPr lang="en-US" dirty="0"/>
              <a:t>Glasgow coma scale</a:t>
            </a:r>
          </a:p>
          <a:p>
            <a:pPr lvl="3"/>
            <a:r>
              <a:rPr lang="en-US" dirty="0"/>
              <a:t>The Glasgow coma scale can be a reliable indicator to the level of a TBI</a:t>
            </a:r>
          </a:p>
          <a:p>
            <a:pPr lvl="4"/>
            <a:r>
              <a:rPr lang="en-US" dirty="0"/>
              <a:t>GCS Score 13-15 = minor brain injury</a:t>
            </a:r>
          </a:p>
          <a:p>
            <a:pPr lvl="4"/>
            <a:endParaRPr lang="en-US" dirty="0"/>
          </a:p>
          <a:p>
            <a:pPr lvl="4"/>
            <a:r>
              <a:rPr lang="en-US" dirty="0"/>
              <a:t>GCS Score 9-12 = Moderate brain injury</a:t>
            </a:r>
          </a:p>
          <a:p>
            <a:pPr lvl="4"/>
            <a:endParaRPr lang="en-US" dirty="0"/>
          </a:p>
          <a:p>
            <a:pPr lvl="4"/>
            <a:r>
              <a:rPr lang="en-US" dirty="0"/>
              <a:t>GCS Score 3-8 = Severe brain injury</a:t>
            </a:r>
          </a:p>
        </p:txBody>
      </p:sp>
    </p:spTree>
    <p:extLst>
      <p:ext uri="{BB962C8B-B14F-4D97-AF65-F5344CB8AC3E}">
        <p14:creationId xmlns:p14="http://schemas.microsoft.com/office/powerpoint/2010/main" xmlns="" val="28930417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CNS Injury</a:t>
            </a:r>
          </a:p>
        </p:txBody>
      </p:sp>
      <p:sp>
        <p:nvSpPr>
          <p:cNvPr id="3" name="Content Placeholder 2"/>
          <p:cNvSpPr>
            <a:spLocks noGrp="1"/>
          </p:cNvSpPr>
          <p:nvPr>
            <p:ph idx="1"/>
          </p:nvPr>
        </p:nvSpPr>
        <p:spPr/>
        <p:txBody>
          <a:bodyPr>
            <a:normAutofit/>
          </a:bodyPr>
          <a:lstStyle/>
          <a:p>
            <a:r>
              <a:rPr lang="en-US" dirty="0"/>
              <a:t>Traumatic brain injury</a:t>
            </a:r>
          </a:p>
          <a:p>
            <a:pPr lvl="1"/>
            <a:r>
              <a:rPr lang="en-US" dirty="0"/>
              <a:t>Glasgow coma scale</a:t>
            </a:r>
          </a:p>
          <a:p>
            <a:pPr lvl="2"/>
            <a:endParaRPr lang="en-US" dirty="0"/>
          </a:p>
        </p:txBody>
      </p:sp>
      <p:pic>
        <p:nvPicPr>
          <p:cNvPr id="4" name="Picture 3" descr="GCS.png">
            <a:extLst>
              <a:ext uri="{FF2B5EF4-FFF2-40B4-BE49-F238E27FC236}">
                <a16:creationId xmlns:a16="http://schemas.microsoft.com/office/drawing/2014/main" xmlns="" id="{EDCFBCD6-447E-4AED-88F6-9413F0F6617F}"/>
              </a:ext>
            </a:extLst>
          </p:cNvPr>
          <p:cNvPicPr>
            <a:picLocks noChangeAspect="1"/>
          </p:cNvPicPr>
          <p:nvPr/>
        </p:nvPicPr>
        <p:blipFill>
          <a:blip r:embed="rId2" cstate="print"/>
          <a:stretch>
            <a:fillRect/>
          </a:stretch>
        </p:blipFill>
        <p:spPr>
          <a:xfrm>
            <a:off x="3048000" y="2743200"/>
            <a:ext cx="6172199" cy="4114800"/>
          </a:xfrm>
          <a:prstGeom prst="rect">
            <a:avLst/>
          </a:prstGeom>
        </p:spPr>
      </p:pic>
    </p:spTree>
    <p:extLst>
      <p:ext uri="{BB962C8B-B14F-4D97-AF65-F5344CB8AC3E}">
        <p14:creationId xmlns:p14="http://schemas.microsoft.com/office/powerpoint/2010/main" xmlns="" val="37289420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CNS Injury</a:t>
            </a:r>
          </a:p>
        </p:txBody>
      </p:sp>
      <p:sp>
        <p:nvSpPr>
          <p:cNvPr id="3" name="Content Placeholder 2"/>
          <p:cNvSpPr>
            <a:spLocks noGrp="1"/>
          </p:cNvSpPr>
          <p:nvPr>
            <p:ph idx="1"/>
          </p:nvPr>
        </p:nvSpPr>
        <p:spPr/>
        <p:txBody>
          <a:bodyPr>
            <a:normAutofit/>
          </a:bodyPr>
          <a:lstStyle/>
          <a:p>
            <a:r>
              <a:rPr lang="en-US" dirty="0"/>
              <a:t>Traumatic brain injury</a:t>
            </a:r>
          </a:p>
          <a:p>
            <a:pPr lvl="1"/>
            <a:r>
              <a:rPr lang="en-US" dirty="0"/>
              <a:t>Anatomy of the head</a:t>
            </a:r>
          </a:p>
          <a:p>
            <a:pPr lvl="2"/>
            <a:r>
              <a:rPr lang="en-US" dirty="0"/>
              <a:t>Skull</a:t>
            </a:r>
          </a:p>
          <a:p>
            <a:pPr lvl="3"/>
            <a:r>
              <a:rPr lang="en-US" dirty="0"/>
              <a:t>Fixed bone casing with minimal space available for swelling of the </a:t>
            </a:r>
            <a:r>
              <a:rPr lang="en-US" dirty="0" err="1"/>
              <a:t>bain</a:t>
            </a:r>
            <a:endParaRPr lang="en-US" dirty="0"/>
          </a:p>
          <a:p>
            <a:pPr lvl="3"/>
            <a:endParaRPr lang="en-US" dirty="0"/>
          </a:p>
          <a:p>
            <a:pPr lvl="2"/>
            <a:r>
              <a:rPr lang="en-US" dirty="0"/>
              <a:t>Meninges</a:t>
            </a:r>
          </a:p>
          <a:p>
            <a:pPr lvl="3"/>
            <a:r>
              <a:rPr lang="en-US" dirty="0"/>
              <a:t>Dura mater</a:t>
            </a:r>
          </a:p>
          <a:p>
            <a:pPr lvl="3"/>
            <a:r>
              <a:rPr lang="en-US" dirty="0"/>
              <a:t>Arachnoid mater</a:t>
            </a:r>
          </a:p>
          <a:p>
            <a:pPr lvl="3"/>
            <a:r>
              <a:rPr lang="en-US" dirty="0"/>
              <a:t>Pia mater</a:t>
            </a:r>
          </a:p>
          <a:p>
            <a:pPr lvl="3"/>
            <a:endParaRPr lang="en-US" dirty="0"/>
          </a:p>
          <a:p>
            <a:pPr lvl="2"/>
            <a:r>
              <a:rPr lang="en-US" dirty="0"/>
              <a:t>Cerebrospinal fluid</a:t>
            </a:r>
          </a:p>
        </p:txBody>
      </p:sp>
    </p:spTree>
    <p:extLst>
      <p:ext uri="{BB962C8B-B14F-4D97-AF65-F5344CB8AC3E}">
        <p14:creationId xmlns:p14="http://schemas.microsoft.com/office/powerpoint/2010/main" xmlns="" val="16279334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6B7CD0-6C37-465B-B5E9-22B45233486A}"/>
              </a:ext>
            </a:extLst>
          </p:cNvPr>
          <p:cNvSpPr>
            <a:spLocks noGrp="1"/>
          </p:cNvSpPr>
          <p:nvPr>
            <p:ph type="title"/>
          </p:nvPr>
        </p:nvSpPr>
        <p:spPr/>
        <p:txBody>
          <a:bodyPr/>
          <a:lstStyle/>
          <a:p>
            <a:r>
              <a:rPr lang="en-US" dirty="0"/>
              <a:t>Module IV Objectives</a:t>
            </a:r>
          </a:p>
        </p:txBody>
      </p:sp>
      <p:sp>
        <p:nvSpPr>
          <p:cNvPr id="3" name="Content Placeholder 2">
            <a:extLst>
              <a:ext uri="{FF2B5EF4-FFF2-40B4-BE49-F238E27FC236}">
                <a16:creationId xmlns:a16="http://schemas.microsoft.com/office/drawing/2014/main" xmlns="" id="{78624997-2F54-444C-937F-DB9F2AA0D93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xmlns="" val="1142058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CNS Injury</a:t>
            </a:r>
          </a:p>
        </p:txBody>
      </p:sp>
      <p:sp>
        <p:nvSpPr>
          <p:cNvPr id="3" name="Content Placeholder 2"/>
          <p:cNvSpPr>
            <a:spLocks noGrp="1"/>
          </p:cNvSpPr>
          <p:nvPr>
            <p:ph idx="1"/>
          </p:nvPr>
        </p:nvSpPr>
        <p:spPr/>
        <p:txBody>
          <a:bodyPr>
            <a:normAutofit/>
          </a:bodyPr>
          <a:lstStyle/>
          <a:p>
            <a:r>
              <a:rPr lang="en-US" dirty="0"/>
              <a:t>Traumatic brain injury</a:t>
            </a:r>
          </a:p>
          <a:p>
            <a:pPr lvl="1"/>
            <a:r>
              <a:rPr lang="en-US" dirty="0"/>
              <a:t>Anatomy of the head</a:t>
            </a:r>
          </a:p>
          <a:p>
            <a:pPr lvl="2"/>
            <a:endParaRPr lang="en-US" dirty="0"/>
          </a:p>
        </p:txBody>
      </p:sp>
      <p:pic>
        <p:nvPicPr>
          <p:cNvPr id="4" name="Content Placeholder 3" descr="Brain-Diagram-And-Functions4.jpg">
            <a:extLst>
              <a:ext uri="{FF2B5EF4-FFF2-40B4-BE49-F238E27FC236}">
                <a16:creationId xmlns:a16="http://schemas.microsoft.com/office/drawing/2014/main" xmlns="" id="{5E19D289-D3EA-4A6D-8C2F-B978E013C290}"/>
              </a:ext>
            </a:extLst>
          </p:cNvPr>
          <p:cNvPicPr>
            <a:picLocks noChangeAspect="1"/>
          </p:cNvPicPr>
          <p:nvPr/>
        </p:nvPicPr>
        <p:blipFill>
          <a:blip r:embed="rId2" cstate="print"/>
          <a:stretch>
            <a:fillRect/>
          </a:stretch>
        </p:blipFill>
        <p:spPr>
          <a:xfrm>
            <a:off x="2148138" y="2590800"/>
            <a:ext cx="7895723" cy="4267200"/>
          </a:xfrm>
          <a:prstGeom prst="rect">
            <a:avLst/>
          </a:prstGeom>
        </p:spPr>
      </p:pic>
    </p:spTree>
    <p:extLst>
      <p:ext uri="{BB962C8B-B14F-4D97-AF65-F5344CB8AC3E}">
        <p14:creationId xmlns:p14="http://schemas.microsoft.com/office/powerpoint/2010/main" xmlns="" val="15675062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CNS Injury</a:t>
            </a:r>
          </a:p>
        </p:txBody>
      </p:sp>
      <p:sp>
        <p:nvSpPr>
          <p:cNvPr id="3" name="Content Placeholder 2"/>
          <p:cNvSpPr>
            <a:spLocks noGrp="1"/>
          </p:cNvSpPr>
          <p:nvPr>
            <p:ph idx="1"/>
          </p:nvPr>
        </p:nvSpPr>
        <p:spPr/>
        <p:txBody>
          <a:bodyPr>
            <a:normAutofit/>
          </a:bodyPr>
          <a:lstStyle/>
          <a:p>
            <a:r>
              <a:rPr lang="en-US" dirty="0"/>
              <a:t>Traumatic brain injury</a:t>
            </a:r>
          </a:p>
          <a:p>
            <a:pPr lvl="1"/>
            <a:r>
              <a:rPr lang="en-US" dirty="0"/>
              <a:t>Cerebral herniation</a:t>
            </a:r>
          </a:p>
          <a:p>
            <a:pPr lvl="2"/>
            <a:r>
              <a:rPr lang="en-US" dirty="0"/>
              <a:t>The brain adjusts it’s blood flow to address metabolic needs. Auto regulation of blood flow is adjusted by carbon dioxide levels in the blood.</a:t>
            </a:r>
          </a:p>
          <a:p>
            <a:pPr lvl="2"/>
            <a:endParaRPr lang="en-US" dirty="0"/>
          </a:p>
          <a:p>
            <a:pPr lvl="2"/>
            <a:r>
              <a:rPr lang="en-US" dirty="0"/>
              <a:t>The normal carbon dioxide levels are 35-45.</a:t>
            </a:r>
          </a:p>
          <a:p>
            <a:pPr lvl="2"/>
            <a:endParaRPr lang="en-US" dirty="0"/>
          </a:p>
          <a:p>
            <a:pPr lvl="2"/>
            <a:r>
              <a:rPr lang="en-US" dirty="0"/>
              <a:t>A decrease in the carbon dioxide level leads to vasoconstriction of the vessels in the brain. Vasoconstriction will lead to devastating ischemia of the brain.</a:t>
            </a:r>
          </a:p>
          <a:p>
            <a:pPr lvl="2"/>
            <a:endParaRPr lang="en-US" dirty="0"/>
          </a:p>
          <a:p>
            <a:pPr lvl="2"/>
            <a:r>
              <a:rPr lang="en-US" dirty="0"/>
              <a:t>An increase in the carbon dioxide level can lead to vasodilation which will increase the swelling of the brain.</a:t>
            </a:r>
          </a:p>
        </p:txBody>
      </p:sp>
    </p:spTree>
    <p:extLst>
      <p:ext uri="{BB962C8B-B14F-4D97-AF65-F5344CB8AC3E}">
        <p14:creationId xmlns:p14="http://schemas.microsoft.com/office/powerpoint/2010/main" xmlns="" val="5370472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CNS Injury</a:t>
            </a:r>
          </a:p>
        </p:txBody>
      </p:sp>
      <p:sp>
        <p:nvSpPr>
          <p:cNvPr id="3" name="Content Placeholder 2"/>
          <p:cNvSpPr>
            <a:spLocks noGrp="1"/>
          </p:cNvSpPr>
          <p:nvPr>
            <p:ph idx="1"/>
          </p:nvPr>
        </p:nvSpPr>
        <p:spPr/>
        <p:txBody>
          <a:bodyPr>
            <a:normAutofit/>
          </a:bodyPr>
          <a:lstStyle/>
          <a:p>
            <a:r>
              <a:rPr lang="en-US" dirty="0"/>
              <a:t>Traumatic brain injury</a:t>
            </a:r>
          </a:p>
          <a:p>
            <a:pPr lvl="1"/>
            <a:r>
              <a:rPr lang="en-US" dirty="0"/>
              <a:t>Cerebral herniation</a:t>
            </a:r>
          </a:p>
          <a:p>
            <a:pPr lvl="2"/>
            <a:r>
              <a:rPr lang="en-US" dirty="0"/>
              <a:t>The measurement of ETCO2 is an important tool in traumatic brain injuries</a:t>
            </a:r>
          </a:p>
          <a:p>
            <a:pPr lvl="2"/>
            <a:endParaRPr lang="en-US" dirty="0"/>
          </a:p>
          <a:p>
            <a:pPr lvl="2"/>
            <a:r>
              <a:rPr lang="en-US" dirty="0"/>
              <a:t>The target ETCO2 level in traumatic brain injury should remain 35-45 </a:t>
            </a:r>
            <a:r>
              <a:rPr lang="en-US" b="1" u="sng" dirty="0"/>
              <a:t>UNLESS</a:t>
            </a:r>
            <a:r>
              <a:rPr lang="en-US" dirty="0"/>
              <a:t> a CNS herniation is suspected</a:t>
            </a:r>
          </a:p>
          <a:p>
            <a:pPr lvl="2"/>
            <a:endParaRPr lang="en-US" dirty="0"/>
          </a:p>
          <a:p>
            <a:pPr lvl="2"/>
            <a:r>
              <a:rPr lang="en-US" dirty="0"/>
              <a:t>A CNS herniation is a result of brain swelling and/or intracranial hemorrhage</a:t>
            </a:r>
          </a:p>
          <a:p>
            <a:pPr lvl="2"/>
            <a:endParaRPr lang="en-US" dirty="0"/>
          </a:p>
          <a:p>
            <a:pPr lvl="2"/>
            <a:r>
              <a:rPr lang="en-US" dirty="0"/>
              <a:t>The increased intra-cranial pressure can force portions of the brain through the </a:t>
            </a:r>
            <a:r>
              <a:rPr lang="en-US" dirty="0" err="1"/>
              <a:t>tentrium</a:t>
            </a:r>
            <a:r>
              <a:rPr lang="en-US" dirty="0"/>
              <a:t> cerebella and/or the foramen magnum which will cause increased pressure to the brain stem</a:t>
            </a:r>
          </a:p>
        </p:txBody>
      </p:sp>
    </p:spTree>
    <p:extLst>
      <p:ext uri="{BB962C8B-B14F-4D97-AF65-F5344CB8AC3E}">
        <p14:creationId xmlns:p14="http://schemas.microsoft.com/office/powerpoint/2010/main" xmlns="" val="39326125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CNS Injury</a:t>
            </a:r>
          </a:p>
        </p:txBody>
      </p:sp>
      <p:sp>
        <p:nvSpPr>
          <p:cNvPr id="3" name="Content Placeholder 2"/>
          <p:cNvSpPr>
            <a:spLocks noGrp="1"/>
          </p:cNvSpPr>
          <p:nvPr>
            <p:ph idx="1"/>
          </p:nvPr>
        </p:nvSpPr>
        <p:spPr/>
        <p:txBody>
          <a:bodyPr>
            <a:normAutofit/>
          </a:bodyPr>
          <a:lstStyle/>
          <a:p>
            <a:r>
              <a:rPr lang="en-US" dirty="0"/>
              <a:t>Traumatic brain injury</a:t>
            </a:r>
          </a:p>
          <a:p>
            <a:pPr lvl="1"/>
            <a:r>
              <a:rPr lang="en-US" dirty="0"/>
              <a:t>Cerebral herniation</a:t>
            </a:r>
          </a:p>
          <a:p>
            <a:pPr lvl="2"/>
            <a:r>
              <a:rPr lang="en-US" dirty="0"/>
              <a:t>Signs and symptoms</a:t>
            </a:r>
          </a:p>
          <a:p>
            <a:pPr lvl="3"/>
            <a:r>
              <a:rPr lang="en-US" dirty="0"/>
              <a:t>Decrease level of consciousness </a:t>
            </a:r>
          </a:p>
          <a:p>
            <a:pPr lvl="3"/>
            <a:endParaRPr lang="en-US" dirty="0"/>
          </a:p>
          <a:p>
            <a:pPr lvl="3"/>
            <a:r>
              <a:rPr lang="en-US" dirty="0"/>
              <a:t>Dilation of one pupil</a:t>
            </a:r>
          </a:p>
          <a:p>
            <a:pPr lvl="3"/>
            <a:endParaRPr lang="en-US" dirty="0"/>
          </a:p>
          <a:p>
            <a:pPr lvl="3"/>
            <a:r>
              <a:rPr lang="en-US" dirty="0"/>
              <a:t>Paralysis on the opposite side of the injury</a:t>
            </a:r>
          </a:p>
          <a:p>
            <a:pPr lvl="3"/>
            <a:endParaRPr lang="en-US" dirty="0"/>
          </a:p>
          <a:p>
            <a:pPr lvl="3"/>
            <a:r>
              <a:rPr lang="en-US" dirty="0"/>
              <a:t>Decerebrate/Decorticate posturing</a:t>
            </a:r>
          </a:p>
        </p:txBody>
      </p:sp>
    </p:spTree>
    <p:extLst>
      <p:ext uri="{BB962C8B-B14F-4D97-AF65-F5344CB8AC3E}">
        <p14:creationId xmlns:p14="http://schemas.microsoft.com/office/powerpoint/2010/main" xmlns="" val="35283919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CNS Injury</a:t>
            </a:r>
          </a:p>
        </p:txBody>
      </p:sp>
      <p:sp>
        <p:nvSpPr>
          <p:cNvPr id="3" name="Content Placeholder 2"/>
          <p:cNvSpPr>
            <a:spLocks noGrp="1"/>
          </p:cNvSpPr>
          <p:nvPr>
            <p:ph idx="1"/>
          </p:nvPr>
        </p:nvSpPr>
        <p:spPr/>
        <p:txBody>
          <a:bodyPr>
            <a:normAutofit/>
          </a:bodyPr>
          <a:lstStyle/>
          <a:p>
            <a:r>
              <a:rPr lang="en-US" dirty="0"/>
              <a:t>Traumatic brain injury</a:t>
            </a:r>
          </a:p>
          <a:p>
            <a:pPr lvl="1"/>
            <a:r>
              <a:rPr lang="en-US" dirty="0"/>
              <a:t>Cerebral herniation</a:t>
            </a:r>
          </a:p>
          <a:p>
            <a:pPr lvl="2"/>
            <a:r>
              <a:rPr lang="en-US" dirty="0"/>
              <a:t>Cushing’s reflex</a:t>
            </a:r>
          </a:p>
          <a:p>
            <a:pPr lvl="3"/>
            <a:r>
              <a:rPr lang="en-US" dirty="0"/>
              <a:t>Increase of systemic blood pressure</a:t>
            </a:r>
          </a:p>
          <a:p>
            <a:pPr lvl="3"/>
            <a:endParaRPr lang="en-US" dirty="0"/>
          </a:p>
          <a:p>
            <a:pPr lvl="3"/>
            <a:r>
              <a:rPr lang="en-US" dirty="0"/>
              <a:t>Bradycardia</a:t>
            </a:r>
          </a:p>
          <a:p>
            <a:pPr lvl="3"/>
            <a:endParaRPr lang="en-US" dirty="0"/>
          </a:p>
          <a:p>
            <a:pPr lvl="3"/>
            <a:r>
              <a:rPr lang="en-US" dirty="0"/>
              <a:t>Irregular breathing</a:t>
            </a:r>
          </a:p>
          <a:p>
            <a:pPr lvl="3"/>
            <a:endParaRPr lang="en-US" dirty="0"/>
          </a:p>
          <a:p>
            <a:pPr lvl="2"/>
            <a:r>
              <a:rPr lang="en-US" dirty="0"/>
              <a:t>Aggressive management is needed when these symptoms are present</a:t>
            </a:r>
          </a:p>
        </p:txBody>
      </p:sp>
    </p:spTree>
    <p:extLst>
      <p:ext uri="{BB962C8B-B14F-4D97-AF65-F5344CB8AC3E}">
        <p14:creationId xmlns:p14="http://schemas.microsoft.com/office/powerpoint/2010/main" xmlns="" val="34089704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CNS Injury</a:t>
            </a:r>
          </a:p>
        </p:txBody>
      </p:sp>
      <p:sp>
        <p:nvSpPr>
          <p:cNvPr id="3" name="Content Placeholder 2"/>
          <p:cNvSpPr>
            <a:spLocks noGrp="1"/>
          </p:cNvSpPr>
          <p:nvPr>
            <p:ph idx="1"/>
          </p:nvPr>
        </p:nvSpPr>
        <p:spPr/>
        <p:txBody>
          <a:bodyPr>
            <a:normAutofit/>
          </a:bodyPr>
          <a:lstStyle/>
          <a:p>
            <a:r>
              <a:rPr lang="en-US" dirty="0"/>
              <a:t>Traumatic brain injury</a:t>
            </a:r>
          </a:p>
          <a:p>
            <a:pPr lvl="1"/>
            <a:r>
              <a:rPr lang="en-US" dirty="0"/>
              <a:t>Cerebral herniation</a:t>
            </a:r>
          </a:p>
          <a:p>
            <a:pPr lvl="2"/>
            <a:r>
              <a:rPr lang="en-US" dirty="0"/>
              <a:t>Management</a:t>
            </a:r>
          </a:p>
          <a:p>
            <a:pPr lvl="3"/>
            <a:r>
              <a:rPr lang="en-US" dirty="0"/>
              <a:t>Maintain a patent airway</a:t>
            </a:r>
          </a:p>
          <a:p>
            <a:pPr lvl="3"/>
            <a:r>
              <a:rPr lang="en-US" dirty="0"/>
              <a:t>Administer O2</a:t>
            </a:r>
          </a:p>
          <a:p>
            <a:pPr lvl="3"/>
            <a:r>
              <a:rPr lang="en-US" dirty="0"/>
              <a:t>Prevent and/or treat hypotension</a:t>
            </a:r>
          </a:p>
          <a:p>
            <a:pPr lvl="3"/>
            <a:r>
              <a:rPr lang="en-US" dirty="0"/>
              <a:t>Positive pressure ventilation</a:t>
            </a:r>
          </a:p>
          <a:p>
            <a:pPr lvl="3"/>
            <a:r>
              <a:rPr lang="en-US" dirty="0"/>
              <a:t>ETCO2 monitoring to maintain a level between 30-35</a:t>
            </a:r>
          </a:p>
          <a:p>
            <a:pPr lvl="3"/>
            <a:r>
              <a:rPr lang="en-US" dirty="0"/>
              <a:t>Rapid transport to a trauma center</a:t>
            </a:r>
          </a:p>
        </p:txBody>
      </p:sp>
    </p:spTree>
    <p:extLst>
      <p:ext uri="{BB962C8B-B14F-4D97-AF65-F5344CB8AC3E}">
        <p14:creationId xmlns:p14="http://schemas.microsoft.com/office/powerpoint/2010/main" xmlns="" val="26274692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CNS Injury</a:t>
            </a:r>
          </a:p>
        </p:txBody>
      </p:sp>
      <p:sp>
        <p:nvSpPr>
          <p:cNvPr id="3" name="Content Placeholder 2"/>
          <p:cNvSpPr>
            <a:spLocks noGrp="1"/>
          </p:cNvSpPr>
          <p:nvPr>
            <p:ph idx="1"/>
          </p:nvPr>
        </p:nvSpPr>
        <p:spPr/>
        <p:txBody>
          <a:bodyPr>
            <a:normAutofit/>
          </a:bodyPr>
          <a:lstStyle/>
          <a:p>
            <a:r>
              <a:rPr lang="en-US" dirty="0"/>
              <a:t>Spinal cord injury</a:t>
            </a:r>
          </a:p>
          <a:p>
            <a:pPr lvl="1"/>
            <a:r>
              <a:rPr lang="en-US" dirty="0"/>
              <a:t>Should be assumed in presence of a traumatic brain injury</a:t>
            </a:r>
          </a:p>
          <a:p>
            <a:pPr lvl="1"/>
            <a:endParaRPr lang="en-US" dirty="0"/>
          </a:p>
          <a:p>
            <a:pPr lvl="1"/>
            <a:r>
              <a:rPr lang="en-US" dirty="0"/>
              <a:t>Primary spinal cord injury</a:t>
            </a:r>
          </a:p>
          <a:p>
            <a:pPr lvl="2"/>
            <a:r>
              <a:rPr lang="en-US" dirty="0"/>
              <a:t>Occurs at time of trauma when the spinal cord is cut, torn, or crushed</a:t>
            </a:r>
          </a:p>
          <a:p>
            <a:pPr marL="502920" lvl="2" indent="0">
              <a:buNone/>
            </a:pPr>
            <a:endParaRPr lang="en-US" dirty="0"/>
          </a:p>
          <a:p>
            <a:pPr lvl="1"/>
            <a:r>
              <a:rPr lang="en-US" dirty="0"/>
              <a:t>Secondary spinal cord injury</a:t>
            </a:r>
          </a:p>
          <a:p>
            <a:pPr lvl="2"/>
            <a:r>
              <a:rPr lang="en-US" dirty="0"/>
              <a:t>Occurs from poor perfusion, generalized hypoxemia, swelling, compression of the cord due to surrounding hemorrhage, or injury to the cord from movement of the unstable spinal column</a:t>
            </a:r>
          </a:p>
        </p:txBody>
      </p:sp>
    </p:spTree>
    <p:extLst>
      <p:ext uri="{BB962C8B-B14F-4D97-AF65-F5344CB8AC3E}">
        <p14:creationId xmlns:p14="http://schemas.microsoft.com/office/powerpoint/2010/main" xmlns="" val="32641541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CNS Injury</a:t>
            </a:r>
          </a:p>
        </p:txBody>
      </p:sp>
      <p:sp>
        <p:nvSpPr>
          <p:cNvPr id="3" name="Content Placeholder 2"/>
          <p:cNvSpPr>
            <a:spLocks noGrp="1"/>
          </p:cNvSpPr>
          <p:nvPr>
            <p:ph idx="1"/>
          </p:nvPr>
        </p:nvSpPr>
        <p:spPr/>
        <p:txBody>
          <a:bodyPr>
            <a:normAutofit/>
          </a:bodyPr>
          <a:lstStyle/>
          <a:p>
            <a:r>
              <a:rPr lang="en-US" dirty="0"/>
              <a:t>Spinal cord injury</a:t>
            </a:r>
          </a:p>
          <a:p>
            <a:pPr lvl="1"/>
            <a:r>
              <a:rPr lang="en-US" dirty="0"/>
              <a:t>Mechanism of injury</a:t>
            </a:r>
          </a:p>
          <a:p>
            <a:pPr lvl="2"/>
            <a:r>
              <a:rPr lang="en-US" dirty="0"/>
              <a:t>Hyperextension</a:t>
            </a:r>
          </a:p>
          <a:p>
            <a:pPr lvl="3"/>
            <a:r>
              <a:rPr lang="en-US" dirty="0"/>
              <a:t>Excessive posterior neck movement</a:t>
            </a:r>
          </a:p>
          <a:p>
            <a:pPr lvl="4"/>
            <a:r>
              <a:rPr lang="en-US" dirty="0"/>
              <a:t>MVC, sports injuries</a:t>
            </a:r>
          </a:p>
          <a:p>
            <a:pPr lvl="2"/>
            <a:r>
              <a:rPr lang="en-US" dirty="0"/>
              <a:t>Hyperflexion</a:t>
            </a:r>
          </a:p>
          <a:p>
            <a:pPr lvl="3"/>
            <a:r>
              <a:rPr lang="en-US" dirty="0"/>
              <a:t>Excessive anterior neck movement</a:t>
            </a:r>
          </a:p>
          <a:p>
            <a:pPr lvl="4"/>
            <a:r>
              <a:rPr lang="en-US" dirty="0"/>
              <a:t>Rider thrown from horse or motorcycle</a:t>
            </a:r>
          </a:p>
          <a:p>
            <a:pPr lvl="2"/>
            <a:r>
              <a:rPr lang="en-US" dirty="0"/>
              <a:t>Compression</a:t>
            </a:r>
          </a:p>
          <a:p>
            <a:pPr lvl="3"/>
            <a:r>
              <a:rPr lang="en-US" dirty="0"/>
              <a:t>Head driven into the stationary neck</a:t>
            </a:r>
          </a:p>
          <a:p>
            <a:pPr lvl="4"/>
            <a:r>
              <a:rPr lang="en-US" dirty="0"/>
              <a:t>Dive injures</a:t>
            </a:r>
          </a:p>
          <a:p>
            <a:pPr lvl="4"/>
            <a:r>
              <a:rPr lang="en-US" dirty="0"/>
              <a:t>Fall of &gt; 10-20ft onto head or legs</a:t>
            </a:r>
          </a:p>
        </p:txBody>
      </p:sp>
    </p:spTree>
    <p:extLst>
      <p:ext uri="{BB962C8B-B14F-4D97-AF65-F5344CB8AC3E}">
        <p14:creationId xmlns:p14="http://schemas.microsoft.com/office/powerpoint/2010/main" xmlns="" val="37523454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CNS Injury</a:t>
            </a:r>
          </a:p>
        </p:txBody>
      </p:sp>
      <p:sp>
        <p:nvSpPr>
          <p:cNvPr id="3" name="Content Placeholder 2"/>
          <p:cNvSpPr>
            <a:spLocks noGrp="1"/>
          </p:cNvSpPr>
          <p:nvPr>
            <p:ph idx="1"/>
          </p:nvPr>
        </p:nvSpPr>
        <p:spPr/>
        <p:txBody>
          <a:bodyPr>
            <a:normAutofit/>
          </a:bodyPr>
          <a:lstStyle/>
          <a:p>
            <a:r>
              <a:rPr lang="en-US" dirty="0"/>
              <a:t>Spinal cord injury</a:t>
            </a:r>
          </a:p>
          <a:p>
            <a:pPr lvl="1"/>
            <a:r>
              <a:rPr lang="en-US" dirty="0"/>
              <a:t>Mechanism of injury</a:t>
            </a:r>
          </a:p>
          <a:p>
            <a:pPr lvl="2"/>
            <a:r>
              <a:rPr lang="en-US" dirty="0"/>
              <a:t>Rotation</a:t>
            </a:r>
          </a:p>
          <a:p>
            <a:pPr lvl="3"/>
            <a:r>
              <a:rPr lang="en-US" dirty="0"/>
              <a:t>Excessive rotation of spinal column</a:t>
            </a:r>
          </a:p>
          <a:p>
            <a:pPr lvl="4"/>
            <a:r>
              <a:rPr lang="en-US" dirty="0"/>
              <a:t>Rollover MVC</a:t>
            </a:r>
          </a:p>
          <a:p>
            <a:pPr lvl="2"/>
            <a:r>
              <a:rPr lang="en-US" dirty="0"/>
              <a:t>Lateral stress</a:t>
            </a:r>
          </a:p>
          <a:p>
            <a:pPr lvl="3"/>
            <a:r>
              <a:rPr lang="en-US" dirty="0"/>
              <a:t>Direct lateral force to spinal column</a:t>
            </a:r>
          </a:p>
          <a:p>
            <a:pPr lvl="4"/>
            <a:r>
              <a:rPr lang="en-US" dirty="0"/>
              <a:t>T-Bone MVC</a:t>
            </a:r>
          </a:p>
          <a:p>
            <a:pPr lvl="2"/>
            <a:r>
              <a:rPr lang="en-US" dirty="0"/>
              <a:t>Distraction</a:t>
            </a:r>
          </a:p>
          <a:p>
            <a:pPr lvl="3"/>
            <a:r>
              <a:rPr lang="en-US" dirty="0"/>
              <a:t>Excessive stretching of column and cord</a:t>
            </a:r>
          </a:p>
          <a:p>
            <a:pPr lvl="4"/>
            <a:r>
              <a:rPr lang="en-US" dirty="0"/>
              <a:t>Hanging</a:t>
            </a:r>
          </a:p>
        </p:txBody>
      </p:sp>
    </p:spTree>
    <p:extLst>
      <p:ext uri="{BB962C8B-B14F-4D97-AF65-F5344CB8AC3E}">
        <p14:creationId xmlns:p14="http://schemas.microsoft.com/office/powerpoint/2010/main" xmlns="" val="3434786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CNS Injury</a:t>
            </a:r>
          </a:p>
        </p:txBody>
      </p:sp>
      <p:sp>
        <p:nvSpPr>
          <p:cNvPr id="3" name="Content Placeholder 2"/>
          <p:cNvSpPr>
            <a:spLocks noGrp="1"/>
          </p:cNvSpPr>
          <p:nvPr>
            <p:ph idx="1"/>
          </p:nvPr>
        </p:nvSpPr>
        <p:spPr/>
        <p:txBody>
          <a:bodyPr>
            <a:normAutofit/>
          </a:bodyPr>
          <a:lstStyle/>
          <a:p>
            <a:r>
              <a:rPr lang="en-US" dirty="0"/>
              <a:t>Spinal cord injury</a:t>
            </a:r>
          </a:p>
          <a:p>
            <a:pPr lvl="1"/>
            <a:r>
              <a:rPr lang="en-US" dirty="0"/>
              <a:t>Signs and symptoms</a:t>
            </a:r>
          </a:p>
          <a:p>
            <a:pPr lvl="2"/>
            <a:r>
              <a:rPr lang="en-US" dirty="0"/>
              <a:t>Pain</a:t>
            </a:r>
          </a:p>
          <a:p>
            <a:pPr lvl="2"/>
            <a:r>
              <a:rPr lang="en-US" dirty="0"/>
              <a:t>Numbness</a:t>
            </a:r>
          </a:p>
          <a:p>
            <a:pPr lvl="2"/>
            <a:r>
              <a:rPr lang="en-US" dirty="0"/>
              <a:t>Tenderness on palpation</a:t>
            </a:r>
          </a:p>
          <a:p>
            <a:pPr lvl="2"/>
            <a:r>
              <a:rPr lang="en-US" dirty="0"/>
              <a:t>Deformity</a:t>
            </a:r>
          </a:p>
          <a:p>
            <a:pPr lvl="3"/>
            <a:r>
              <a:rPr lang="en-US" dirty="0"/>
              <a:t>Bony prominence</a:t>
            </a:r>
          </a:p>
          <a:p>
            <a:pPr lvl="3"/>
            <a:r>
              <a:rPr lang="en-US" dirty="0"/>
              <a:t>Step off</a:t>
            </a:r>
          </a:p>
          <a:p>
            <a:pPr lvl="2"/>
            <a:r>
              <a:rPr lang="en-US" dirty="0"/>
              <a:t>Wound/bruise in area of spine</a:t>
            </a:r>
          </a:p>
          <a:p>
            <a:pPr lvl="2"/>
            <a:r>
              <a:rPr lang="en-US" dirty="0"/>
              <a:t>Paralysis</a:t>
            </a:r>
          </a:p>
        </p:txBody>
      </p:sp>
    </p:spTree>
    <p:extLst>
      <p:ext uri="{BB962C8B-B14F-4D97-AF65-F5344CB8AC3E}">
        <p14:creationId xmlns:p14="http://schemas.microsoft.com/office/powerpoint/2010/main" xmlns="" val="22373062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6B7CD0-6C37-465B-B5E9-22B45233486A}"/>
              </a:ext>
            </a:extLst>
          </p:cNvPr>
          <p:cNvSpPr>
            <a:spLocks noGrp="1"/>
          </p:cNvSpPr>
          <p:nvPr>
            <p:ph type="title"/>
          </p:nvPr>
        </p:nvSpPr>
        <p:spPr/>
        <p:txBody>
          <a:bodyPr/>
          <a:lstStyle/>
          <a:p>
            <a:r>
              <a:rPr lang="en-US" dirty="0"/>
              <a:t>Module IV Objectives</a:t>
            </a:r>
          </a:p>
        </p:txBody>
      </p:sp>
      <p:sp>
        <p:nvSpPr>
          <p:cNvPr id="3" name="Content Placeholder 2">
            <a:extLst>
              <a:ext uri="{FF2B5EF4-FFF2-40B4-BE49-F238E27FC236}">
                <a16:creationId xmlns:a16="http://schemas.microsoft.com/office/drawing/2014/main" xmlns="" id="{78624997-2F54-444C-937F-DB9F2AA0D93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xmlns="" val="28739452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CNS Injury</a:t>
            </a:r>
          </a:p>
        </p:txBody>
      </p:sp>
      <p:sp>
        <p:nvSpPr>
          <p:cNvPr id="3" name="Content Placeholder 2"/>
          <p:cNvSpPr>
            <a:spLocks noGrp="1"/>
          </p:cNvSpPr>
          <p:nvPr>
            <p:ph idx="1"/>
          </p:nvPr>
        </p:nvSpPr>
        <p:spPr/>
        <p:txBody>
          <a:bodyPr>
            <a:normAutofit/>
          </a:bodyPr>
          <a:lstStyle/>
          <a:p>
            <a:r>
              <a:rPr lang="en-US" dirty="0"/>
              <a:t>Spinal cord injury</a:t>
            </a:r>
          </a:p>
          <a:p>
            <a:pPr lvl="1"/>
            <a:r>
              <a:rPr lang="en-US" dirty="0"/>
              <a:t>Anatomy of the spine</a:t>
            </a:r>
          </a:p>
          <a:p>
            <a:pPr lvl="2"/>
            <a:r>
              <a:rPr lang="en-US" dirty="0"/>
              <a:t>Spinal column</a:t>
            </a:r>
          </a:p>
          <a:p>
            <a:pPr lvl="3"/>
            <a:r>
              <a:rPr lang="en-US" dirty="0"/>
              <a:t>A bony tube composed of 33 vertebrae</a:t>
            </a:r>
          </a:p>
          <a:p>
            <a:pPr lvl="4"/>
            <a:r>
              <a:rPr lang="en-US" dirty="0"/>
              <a:t>7 cervical</a:t>
            </a:r>
          </a:p>
          <a:p>
            <a:pPr lvl="4"/>
            <a:r>
              <a:rPr lang="en-US" dirty="0"/>
              <a:t>12 thoracic</a:t>
            </a:r>
          </a:p>
          <a:p>
            <a:pPr lvl="4"/>
            <a:r>
              <a:rPr lang="en-US" dirty="0"/>
              <a:t>5 lumbar</a:t>
            </a:r>
          </a:p>
          <a:p>
            <a:pPr lvl="4"/>
            <a:r>
              <a:rPr lang="en-US" dirty="0"/>
              <a:t>5 sacral</a:t>
            </a:r>
          </a:p>
          <a:p>
            <a:pPr lvl="4"/>
            <a:r>
              <a:rPr lang="en-US" dirty="0"/>
              <a:t>5 coccygeal</a:t>
            </a:r>
          </a:p>
          <a:p>
            <a:pPr marL="868680" lvl="4" indent="0">
              <a:buNone/>
            </a:pPr>
            <a:endParaRPr lang="en-US" dirty="0"/>
          </a:p>
          <a:p>
            <a:pPr lvl="3"/>
            <a:r>
              <a:rPr lang="en-US" dirty="0"/>
              <a:t>The spinal column supports the body in an upright position and supports the delicate spinal cord</a:t>
            </a:r>
          </a:p>
        </p:txBody>
      </p:sp>
    </p:spTree>
    <p:extLst>
      <p:ext uri="{BB962C8B-B14F-4D97-AF65-F5344CB8AC3E}">
        <p14:creationId xmlns:p14="http://schemas.microsoft.com/office/powerpoint/2010/main" xmlns="" val="28965889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CNS Injury</a:t>
            </a:r>
          </a:p>
        </p:txBody>
      </p:sp>
      <p:sp>
        <p:nvSpPr>
          <p:cNvPr id="3" name="Content Placeholder 2"/>
          <p:cNvSpPr>
            <a:spLocks noGrp="1"/>
          </p:cNvSpPr>
          <p:nvPr>
            <p:ph idx="1"/>
          </p:nvPr>
        </p:nvSpPr>
        <p:spPr/>
        <p:txBody>
          <a:bodyPr>
            <a:normAutofit/>
          </a:bodyPr>
          <a:lstStyle/>
          <a:p>
            <a:r>
              <a:rPr lang="en-US" dirty="0"/>
              <a:t>Pic of spinal column	</a:t>
            </a:r>
          </a:p>
          <a:p>
            <a:pPr lvl="1"/>
            <a:endParaRPr lang="en-US" dirty="0"/>
          </a:p>
        </p:txBody>
      </p:sp>
      <p:pic>
        <p:nvPicPr>
          <p:cNvPr id="4" name="Content Placeholder 5" descr="vertebral_column-140805E36387F1805CE.png">
            <a:extLst>
              <a:ext uri="{FF2B5EF4-FFF2-40B4-BE49-F238E27FC236}">
                <a16:creationId xmlns:a16="http://schemas.microsoft.com/office/drawing/2014/main" xmlns="" id="{6B240B0D-1498-413F-9E2D-047E45982355}"/>
              </a:ext>
            </a:extLst>
          </p:cNvPr>
          <p:cNvPicPr>
            <a:picLocks noChangeAspect="1"/>
          </p:cNvPicPr>
          <p:nvPr/>
        </p:nvPicPr>
        <p:blipFill rotWithShape="1">
          <a:blip r:embed="rId2" cstate="print"/>
          <a:srcRect b="2715"/>
          <a:stretch/>
        </p:blipFill>
        <p:spPr>
          <a:xfrm>
            <a:off x="3124201" y="2318765"/>
            <a:ext cx="6324600" cy="4572001"/>
          </a:xfrm>
          <a:prstGeom prst="rect">
            <a:avLst/>
          </a:prstGeom>
        </p:spPr>
      </p:pic>
    </p:spTree>
    <p:extLst>
      <p:ext uri="{BB962C8B-B14F-4D97-AF65-F5344CB8AC3E}">
        <p14:creationId xmlns:p14="http://schemas.microsoft.com/office/powerpoint/2010/main" xmlns="" val="4063137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CNS Injury</a:t>
            </a:r>
          </a:p>
        </p:txBody>
      </p:sp>
      <p:sp>
        <p:nvSpPr>
          <p:cNvPr id="3" name="Content Placeholder 2"/>
          <p:cNvSpPr>
            <a:spLocks noGrp="1"/>
          </p:cNvSpPr>
          <p:nvPr>
            <p:ph idx="1"/>
          </p:nvPr>
        </p:nvSpPr>
        <p:spPr/>
        <p:txBody>
          <a:bodyPr>
            <a:normAutofit/>
          </a:bodyPr>
          <a:lstStyle/>
          <a:p>
            <a:r>
              <a:rPr lang="en-US" dirty="0"/>
              <a:t>Spinal cord injury</a:t>
            </a:r>
          </a:p>
          <a:p>
            <a:pPr lvl="1"/>
            <a:r>
              <a:rPr lang="en-US" dirty="0"/>
              <a:t>Anatomy of the spine</a:t>
            </a:r>
          </a:p>
          <a:p>
            <a:pPr lvl="2"/>
            <a:r>
              <a:rPr lang="en-US" dirty="0"/>
              <a:t>Spinal cord</a:t>
            </a:r>
          </a:p>
          <a:p>
            <a:pPr lvl="3"/>
            <a:r>
              <a:rPr lang="en-US" dirty="0"/>
              <a:t>Electrical conduit composed of nerve tracts that serve as an extension of the brain stem</a:t>
            </a:r>
          </a:p>
          <a:p>
            <a:pPr lvl="3"/>
            <a:endParaRPr lang="en-US" dirty="0"/>
          </a:p>
          <a:p>
            <a:pPr lvl="3"/>
            <a:r>
              <a:rPr lang="en-US" dirty="0"/>
              <a:t>Spinal cord is soft an flexible, bathed in cerebrospinal fluid that provides some protection of the cord from injury</a:t>
            </a:r>
          </a:p>
        </p:txBody>
      </p:sp>
    </p:spTree>
    <p:extLst>
      <p:ext uri="{BB962C8B-B14F-4D97-AF65-F5344CB8AC3E}">
        <p14:creationId xmlns:p14="http://schemas.microsoft.com/office/powerpoint/2010/main" xmlns="" val="39518681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CNS Injury</a:t>
            </a:r>
          </a:p>
        </p:txBody>
      </p:sp>
      <p:pic>
        <p:nvPicPr>
          <p:cNvPr id="4" name="Content Placeholder 3" descr="spinalcord01.jpg"/>
          <p:cNvPicPr>
            <a:picLocks noGrp="1" noChangeAspect="1"/>
          </p:cNvPicPr>
          <p:nvPr>
            <p:ph idx="1"/>
          </p:nvPr>
        </p:nvPicPr>
        <p:blipFill>
          <a:blip r:embed="rId2" cstate="print"/>
          <a:stretch>
            <a:fillRect/>
          </a:stretch>
        </p:blipFill>
        <p:spPr>
          <a:xfrm>
            <a:off x="2895600" y="1828800"/>
            <a:ext cx="6248400" cy="5029200"/>
          </a:xfrm>
        </p:spPr>
      </p:pic>
    </p:spTree>
    <p:extLst>
      <p:ext uri="{BB962C8B-B14F-4D97-AF65-F5344CB8AC3E}">
        <p14:creationId xmlns:p14="http://schemas.microsoft.com/office/powerpoint/2010/main" xmlns="" val="39582788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CNS Injury</a:t>
            </a:r>
          </a:p>
        </p:txBody>
      </p:sp>
      <p:sp>
        <p:nvSpPr>
          <p:cNvPr id="3" name="Content Placeholder 2"/>
          <p:cNvSpPr>
            <a:spLocks noGrp="1"/>
          </p:cNvSpPr>
          <p:nvPr>
            <p:ph idx="1"/>
          </p:nvPr>
        </p:nvSpPr>
        <p:spPr/>
        <p:txBody>
          <a:bodyPr>
            <a:normAutofit/>
          </a:bodyPr>
          <a:lstStyle/>
          <a:p>
            <a:r>
              <a:rPr lang="en-US" dirty="0"/>
              <a:t>Neurogenic shock</a:t>
            </a:r>
          </a:p>
          <a:p>
            <a:pPr lvl="1"/>
            <a:r>
              <a:rPr lang="en-US" dirty="0"/>
              <a:t>High spaced, distributive shock that occurs after injury to the spinal cord</a:t>
            </a:r>
          </a:p>
          <a:p>
            <a:pPr lvl="1"/>
            <a:endParaRPr lang="en-US" dirty="0"/>
          </a:p>
          <a:p>
            <a:pPr lvl="1"/>
            <a:r>
              <a:rPr lang="en-US" dirty="0"/>
              <a:t>An injury to the spinal cord will prevent the brain from releasing catecholamines and sending a sympathetic response to manage the injury</a:t>
            </a:r>
          </a:p>
        </p:txBody>
      </p:sp>
    </p:spTree>
    <p:extLst>
      <p:ext uri="{BB962C8B-B14F-4D97-AF65-F5344CB8AC3E}">
        <p14:creationId xmlns:p14="http://schemas.microsoft.com/office/powerpoint/2010/main" xmlns="" val="15588461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CNS Injury</a:t>
            </a:r>
          </a:p>
        </p:txBody>
      </p:sp>
      <p:sp>
        <p:nvSpPr>
          <p:cNvPr id="3" name="Content Placeholder 2"/>
          <p:cNvSpPr>
            <a:spLocks noGrp="1"/>
          </p:cNvSpPr>
          <p:nvPr>
            <p:ph idx="1"/>
          </p:nvPr>
        </p:nvSpPr>
        <p:spPr/>
        <p:txBody>
          <a:bodyPr>
            <a:normAutofit/>
          </a:bodyPr>
          <a:lstStyle/>
          <a:p>
            <a:r>
              <a:rPr lang="en-US" dirty="0"/>
              <a:t>Neurogenic shock</a:t>
            </a:r>
          </a:p>
          <a:p>
            <a:pPr lvl="1"/>
            <a:r>
              <a:rPr lang="en-US" dirty="0"/>
              <a:t>Signs and symptoms</a:t>
            </a:r>
          </a:p>
          <a:p>
            <a:pPr lvl="2"/>
            <a:r>
              <a:rPr lang="en-US" dirty="0"/>
              <a:t>Hypotension</a:t>
            </a:r>
          </a:p>
          <a:p>
            <a:pPr lvl="2"/>
            <a:endParaRPr lang="en-US" dirty="0"/>
          </a:p>
          <a:p>
            <a:pPr lvl="2"/>
            <a:r>
              <a:rPr lang="en-US" dirty="0"/>
              <a:t>Normal skin color and temperature</a:t>
            </a:r>
          </a:p>
          <a:p>
            <a:pPr marL="502920" lvl="2" indent="0">
              <a:buNone/>
            </a:pPr>
            <a:endParaRPr lang="en-US" dirty="0"/>
          </a:p>
          <a:p>
            <a:pPr lvl="2"/>
            <a:r>
              <a:rPr lang="en-US" dirty="0"/>
              <a:t>Bradycardia</a:t>
            </a:r>
          </a:p>
        </p:txBody>
      </p:sp>
    </p:spTree>
    <p:extLst>
      <p:ext uri="{BB962C8B-B14F-4D97-AF65-F5344CB8AC3E}">
        <p14:creationId xmlns:p14="http://schemas.microsoft.com/office/powerpoint/2010/main" xmlns="" val="21389342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CNS Injury</a:t>
            </a:r>
          </a:p>
        </p:txBody>
      </p:sp>
      <p:sp>
        <p:nvSpPr>
          <p:cNvPr id="3" name="Content Placeholder 2"/>
          <p:cNvSpPr>
            <a:spLocks noGrp="1"/>
          </p:cNvSpPr>
          <p:nvPr>
            <p:ph idx="1"/>
          </p:nvPr>
        </p:nvSpPr>
        <p:spPr/>
        <p:txBody>
          <a:bodyPr>
            <a:normAutofit/>
          </a:bodyPr>
          <a:lstStyle/>
          <a:p>
            <a:r>
              <a:rPr lang="en-US" dirty="0"/>
              <a:t>Neurogenic shock</a:t>
            </a:r>
          </a:p>
          <a:p>
            <a:pPr lvl="1"/>
            <a:r>
              <a:rPr lang="en-US" dirty="0"/>
              <a:t>Management</a:t>
            </a:r>
          </a:p>
          <a:p>
            <a:pPr lvl="2"/>
            <a:r>
              <a:rPr lang="en-US" dirty="0"/>
              <a:t>Fluid </a:t>
            </a:r>
            <a:r>
              <a:rPr lang="en-US" dirty="0" smtClean="0"/>
              <a:t>resuscitation</a:t>
            </a:r>
          </a:p>
          <a:p>
            <a:pPr lvl="3"/>
            <a:r>
              <a:rPr lang="en-US" dirty="0" smtClean="0"/>
              <a:t>If hypotension (BP &lt; 90 systolic) and other signs and symptoms of shock persist after administration of second 20 ml/kg normal saline </a:t>
            </a:r>
            <a:r>
              <a:rPr lang="en-US" dirty="0" smtClean="0"/>
              <a:t>bolus</a:t>
            </a:r>
            <a:endParaRPr lang="en-US" dirty="0" smtClean="0"/>
          </a:p>
          <a:p>
            <a:pPr lvl="3"/>
            <a:r>
              <a:rPr lang="en-US" dirty="0" smtClean="0"/>
              <a:t>Reassess that shock is </a:t>
            </a:r>
            <a:r>
              <a:rPr lang="en-US" dirty="0" smtClean="0"/>
              <a:t>not </a:t>
            </a:r>
            <a:r>
              <a:rPr lang="en-US" dirty="0" smtClean="0"/>
              <a:t>from untreated </a:t>
            </a:r>
            <a:r>
              <a:rPr lang="en-US" dirty="0" err="1" smtClean="0"/>
              <a:t>hypovolemia</a:t>
            </a:r>
            <a:endParaRPr lang="en-US" dirty="0"/>
          </a:p>
          <a:p>
            <a:pPr lvl="2"/>
            <a:r>
              <a:rPr lang="en-US" dirty="0" smtClean="0"/>
              <a:t>Dopamine</a:t>
            </a:r>
          </a:p>
          <a:p>
            <a:pPr lvl="3"/>
            <a:r>
              <a:rPr lang="en-US" dirty="0" smtClean="0"/>
              <a:t>Contact Medical Command and consider Dopamine IV drip infusion at 5 </a:t>
            </a:r>
            <a:r>
              <a:rPr lang="en-US" dirty="0" smtClean="0"/>
              <a:t>mcg/kg/minute </a:t>
            </a:r>
            <a:r>
              <a:rPr lang="en-US" dirty="0" smtClean="0"/>
              <a:t>per MCP </a:t>
            </a:r>
            <a:r>
              <a:rPr lang="en-US" dirty="0" smtClean="0"/>
              <a:t>order</a:t>
            </a:r>
          </a:p>
          <a:p>
            <a:pPr lvl="3"/>
            <a:r>
              <a:rPr lang="en-US" dirty="0" smtClean="0"/>
              <a:t>Titrate Dopamine drip at 5 - 20 </a:t>
            </a:r>
            <a:r>
              <a:rPr lang="en-US" dirty="0" smtClean="0"/>
              <a:t>mcg/kg </a:t>
            </a:r>
            <a:r>
              <a:rPr lang="en-US" dirty="0" smtClean="0"/>
              <a:t>per minute in an effort to improve perfusion per MCP order</a:t>
            </a:r>
            <a:endParaRPr lang="en-US" dirty="0"/>
          </a:p>
        </p:txBody>
      </p:sp>
    </p:spTree>
    <p:extLst>
      <p:ext uri="{BB962C8B-B14F-4D97-AF65-F5344CB8AC3E}">
        <p14:creationId xmlns:p14="http://schemas.microsoft.com/office/powerpoint/2010/main" xmlns="" val="14004679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CNS Injury</a:t>
            </a:r>
          </a:p>
        </p:txBody>
      </p:sp>
      <p:sp>
        <p:nvSpPr>
          <p:cNvPr id="3" name="Content Placeholder 2"/>
          <p:cNvSpPr>
            <a:spLocks noGrp="1"/>
          </p:cNvSpPr>
          <p:nvPr>
            <p:ph idx="1"/>
          </p:nvPr>
        </p:nvSpPr>
        <p:spPr/>
        <p:txBody>
          <a:bodyPr>
            <a:normAutofit/>
          </a:bodyPr>
          <a:lstStyle/>
          <a:p>
            <a:r>
              <a:rPr lang="en-US" dirty="0"/>
              <a:t>Spinal injuries</a:t>
            </a:r>
          </a:p>
          <a:p>
            <a:pPr lvl="1"/>
            <a:r>
              <a:rPr lang="en-US" dirty="0"/>
              <a:t>Management</a:t>
            </a:r>
          </a:p>
          <a:p>
            <a:pPr lvl="2"/>
            <a:r>
              <a:rPr lang="en-US" dirty="0"/>
              <a:t>Maintain a patent airway</a:t>
            </a:r>
          </a:p>
          <a:p>
            <a:pPr lvl="2"/>
            <a:r>
              <a:rPr lang="en-US" dirty="0"/>
              <a:t>Administer O2</a:t>
            </a:r>
          </a:p>
          <a:p>
            <a:pPr lvl="2"/>
            <a:r>
              <a:rPr lang="en-US" dirty="0"/>
              <a:t>Positive pressure ventilation may be necessary</a:t>
            </a:r>
          </a:p>
          <a:p>
            <a:pPr lvl="2"/>
            <a:r>
              <a:rPr lang="en-US" dirty="0"/>
              <a:t>Prevent further spinal column and/or cord injury</a:t>
            </a:r>
          </a:p>
        </p:txBody>
      </p:sp>
    </p:spTree>
    <p:extLst>
      <p:ext uri="{BB962C8B-B14F-4D97-AF65-F5344CB8AC3E}">
        <p14:creationId xmlns:p14="http://schemas.microsoft.com/office/powerpoint/2010/main" xmlns="" val="18600001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CNS Injury</a:t>
            </a:r>
          </a:p>
        </p:txBody>
      </p:sp>
      <p:sp>
        <p:nvSpPr>
          <p:cNvPr id="3" name="Content Placeholder 2"/>
          <p:cNvSpPr>
            <a:spLocks noGrp="1"/>
          </p:cNvSpPr>
          <p:nvPr>
            <p:ph idx="1"/>
          </p:nvPr>
        </p:nvSpPr>
        <p:spPr/>
        <p:txBody>
          <a:bodyPr>
            <a:normAutofit/>
          </a:bodyPr>
          <a:lstStyle/>
          <a:p>
            <a:r>
              <a:rPr lang="en-US" dirty="0" smtClean="0"/>
              <a:t>The concussion patient</a:t>
            </a:r>
          </a:p>
          <a:p>
            <a:pPr lvl="1"/>
            <a:r>
              <a:rPr lang="en-US" dirty="0" smtClean="0"/>
              <a:t>A concussion is a traumatic brain injury that affects your brain </a:t>
            </a:r>
            <a:r>
              <a:rPr lang="en-US" dirty="0" smtClean="0"/>
              <a:t>function</a:t>
            </a:r>
          </a:p>
          <a:p>
            <a:pPr lvl="1"/>
            <a:r>
              <a:rPr lang="en-US" dirty="0" smtClean="0"/>
              <a:t>Concussions are usually caused by a blow to the </a:t>
            </a:r>
            <a:r>
              <a:rPr lang="en-US" dirty="0" smtClean="0"/>
              <a:t>head</a:t>
            </a:r>
          </a:p>
          <a:p>
            <a:pPr lvl="2"/>
            <a:r>
              <a:rPr lang="en-US" dirty="0" smtClean="0"/>
              <a:t>Violently </a:t>
            </a:r>
            <a:r>
              <a:rPr lang="en-US" dirty="0" smtClean="0"/>
              <a:t>shaking the head and upper body also can cause </a:t>
            </a:r>
            <a:r>
              <a:rPr lang="en-US" dirty="0" smtClean="0"/>
              <a:t>concussions</a:t>
            </a:r>
          </a:p>
          <a:p>
            <a:pPr lvl="1"/>
            <a:r>
              <a:rPr lang="en-US" dirty="0" smtClean="0"/>
              <a:t>Some concussions cause you to lose consciousness, but most do not</a:t>
            </a:r>
            <a:endParaRPr lang="en-US" dirty="0" smtClean="0"/>
          </a:p>
          <a:p>
            <a:pPr lvl="1"/>
            <a:r>
              <a:rPr lang="en-US" dirty="0" smtClean="0"/>
              <a:t>Effects are usually temporary but can </a:t>
            </a:r>
            <a:r>
              <a:rPr lang="en-US" dirty="0" smtClean="0"/>
              <a:t>include</a:t>
            </a:r>
          </a:p>
          <a:p>
            <a:pPr lvl="2"/>
            <a:r>
              <a:rPr lang="en-US" dirty="0" smtClean="0"/>
              <a:t>Headaches </a:t>
            </a:r>
          </a:p>
          <a:p>
            <a:pPr lvl="2"/>
            <a:r>
              <a:rPr lang="en-US" dirty="0" smtClean="0"/>
              <a:t>Problems </a:t>
            </a:r>
            <a:r>
              <a:rPr lang="en-US" dirty="0" smtClean="0"/>
              <a:t>with </a:t>
            </a:r>
            <a:r>
              <a:rPr lang="en-US" dirty="0" smtClean="0"/>
              <a:t>concentration </a:t>
            </a:r>
          </a:p>
          <a:p>
            <a:pPr lvl="2"/>
            <a:r>
              <a:rPr lang="en-US" dirty="0" smtClean="0"/>
              <a:t>Problems memory</a:t>
            </a:r>
          </a:p>
          <a:p>
            <a:pPr lvl="2"/>
            <a:r>
              <a:rPr lang="en-US" dirty="0" smtClean="0"/>
              <a:t>Problems </a:t>
            </a:r>
            <a:r>
              <a:rPr lang="en-US" dirty="0" smtClean="0"/>
              <a:t>balance and coordination</a:t>
            </a:r>
            <a:endParaRPr lang="en-US" dirty="0"/>
          </a:p>
        </p:txBody>
      </p:sp>
    </p:spTree>
    <p:extLst>
      <p:ext uri="{BB962C8B-B14F-4D97-AF65-F5344CB8AC3E}">
        <p14:creationId xmlns:p14="http://schemas.microsoft.com/office/powerpoint/2010/main" xmlns="" val="22803680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CNS Injury</a:t>
            </a:r>
          </a:p>
        </p:txBody>
      </p:sp>
      <p:sp>
        <p:nvSpPr>
          <p:cNvPr id="3" name="Content Placeholder 2"/>
          <p:cNvSpPr>
            <a:spLocks noGrp="1"/>
          </p:cNvSpPr>
          <p:nvPr>
            <p:ph idx="1"/>
          </p:nvPr>
        </p:nvSpPr>
        <p:spPr/>
        <p:txBody>
          <a:bodyPr>
            <a:normAutofit lnSpcReduction="10000"/>
          </a:bodyPr>
          <a:lstStyle/>
          <a:p>
            <a:r>
              <a:rPr lang="en-US" dirty="0" smtClean="0"/>
              <a:t>The concussion patient</a:t>
            </a:r>
          </a:p>
          <a:p>
            <a:pPr lvl="1"/>
            <a:r>
              <a:rPr lang="en-US" dirty="0" smtClean="0"/>
              <a:t>Signs and symptoms of a concussion may </a:t>
            </a:r>
            <a:r>
              <a:rPr lang="en-US" dirty="0" smtClean="0"/>
              <a:t>include</a:t>
            </a:r>
            <a:endParaRPr lang="en-US" dirty="0" smtClean="0"/>
          </a:p>
          <a:p>
            <a:pPr lvl="2"/>
            <a:r>
              <a:rPr lang="en-US" dirty="0" smtClean="0"/>
              <a:t>Headache or a feeling of pressure in the head</a:t>
            </a:r>
          </a:p>
          <a:p>
            <a:pPr lvl="2"/>
            <a:r>
              <a:rPr lang="en-US" dirty="0" smtClean="0"/>
              <a:t>Temporary loss of consciousness</a:t>
            </a:r>
          </a:p>
          <a:p>
            <a:pPr lvl="2"/>
            <a:r>
              <a:rPr lang="en-US" dirty="0" smtClean="0"/>
              <a:t>Confusion or feeling as if in a fog</a:t>
            </a:r>
          </a:p>
          <a:p>
            <a:pPr lvl="2"/>
            <a:r>
              <a:rPr lang="en-US" dirty="0" smtClean="0"/>
              <a:t>Amnesia surrounding the traumatic event</a:t>
            </a:r>
          </a:p>
          <a:p>
            <a:pPr lvl="2"/>
            <a:r>
              <a:rPr lang="en-US" dirty="0" smtClean="0"/>
              <a:t>Dizziness or "seeing stars"</a:t>
            </a:r>
          </a:p>
          <a:p>
            <a:pPr lvl="2"/>
            <a:r>
              <a:rPr lang="en-US" dirty="0" smtClean="0"/>
              <a:t>Ringing in the ears</a:t>
            </a:r>
          </a:p>
          <a:p>
            <a:pPr lvl="2"/>
            <a:r>
              <a:rPr lang="en-US" dirty="0" smtClean="0"/>
              <a:t>Nausea</a:t>
            </a:r>
          </a:p>
          <a:p>
            <a:pPr lvl="2"/>
            <a:r>
              <a:rPr lang="en-US" dirty="0" smtClean="0"/>
              <a:t>Vomiting</a:t>
            </a:r>
          </a:p>
          <a:p>
            <a:pPr lvl="2"/>
            <a:r>
              <a:rPr lang="en-US" dirty="0" smtClean="0"/>
              <a:t>Slurred speech</a:t>
            </a:r>
          </a:p>
          <a:p>
            <a:pPr lvl="2"/>
            <a:r>
              <a:rPr lang="en-US" dirty="0" smtClean="0"/>
              <a:t>Delayed response to questions</a:t>
            </a:r>
          </a:p>
          <a:p>
            <a:pPr lvl="2"/>
            <a:r>
              <a:rPr lang="en-US" dirty="0" smtClean="0"/>
              <a:t>Appearing dazed</a:t>
            </a:r>
          </a:p>
          <a:p>
            <a:pPr lvl="2"/>
            <a:r>
              <a:rPr lang="en-US" dirty="0" smtClean="0"/>
              <a:t>Fatigue</a:t>
            </a:r>
          </a:p>
          <a:p>
            <a:pPr lvl="1"/>
            <a:endParaRPr lang="en-US" dirty="0"/>
          </a:p>
        </p:txBody>
      </p:sp>
    </p:spTree>
    <p:extLst>
      <p:ext uri="{BB962C8B-B14F-4D97-AF65-F5344CB8AC3E}">
        <p14:creationId xmlns:p14="http://schemas.microsoft.com/office/powerpoint/2010/main" xmlns="" val="37689658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Triage</a:t>
            </a:r>
          </a:p>
        </p:txBody>
      </p:sp>
      <p:sp>
        <p:nvSpPr>
          <p:cNvPr id="3" name="Content Placeholder 2"/>
          <p:cNvSpPr>
            <a:spLocks noGrp="1"/>
          </p:cNvSpPr>
          <p:nvPr>
            <p:ph idx="1"/>
          </p:nvPr>
        </p:nvSpPr>
        <p:spPr/>
        <p:txBody>
          <a:bodyPr>
            <a:normAutofit/>
          </a:bodyPr>
          <a:lstStyle/>
          <a:p>
            <a:r>
              <a:rPr lang="en-US" dirty="0"/>
              <a:t>In the United States unintentional injury is the leading cause of death for persons aged 1 – 44 years</a:t>
            </a:r>
          </a:p>
          <a:p>
            <a:r>
              <a:rPr lang="en-US" dirty="0"/>
              <a:t>Ensuring that severely injured trauma patients are treated at trauma centers has a profound impact on their survival</a:t>
            </a:r>
          </a:p>
          <a:p>
            <a:r>
              <a:rPr lang="en-US" dirty="0"/>
              <a:t>The National Study on the Costs and Outcomes of Trauma (NSCOT) reported a 25% reduction in mortality for severely injured adult patients who received care at a level 1 trauma center rather than receiving care at a non-trauma center</a:t>
            </a:r>
          </a:p>
        </p:txBody>
      </p:sp>
    </p:spTree>
    <p:extLst>
      <p:ext uri="{BB962C8B-B14F-4D97-AF65-F5344CB8AC3E}">
        <p14:creationId xmlns:p14="http://schemas.microsoft.com/office/powerpoint/2010/main" xmlns="" val="1772969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CNS Injury</a:t>
            </a:r>
          </a:p>
        </p:txBody>
      </p:sp>
      <p:sp>
        <p:nvSpPr>
          <p:cNvPr id="3" name="Content Placeholder 2"/>
          <p:cNvSpPr>
            <a:spLocks noGrp="1"/>
          </p:cNvSpPr>
          <p:nvPr>
            <p:ph idx="1"/>
          </p:nvPr>
        </p:nvSpPr>
        <p:spPr/>
        <p:txBody>
          <a:bodyPr>
            <a:normAutofit/>
          </a:bodyPr>
          <a:lstStyle/>
          <a:p>
            <a:r>
              <a:rPr lang="en-US" dirty="0" smtClean="0"/>
              <a:t>The concussion patient</a:t>
            </a:r>
          </a:p>
          <a:p>
            <a:pPr lvl="1"/>
            <a:r>
              <a:rPr lang="en-US" dirty="0" smtClean="0"/>
              <a:t>You may have some symptoms of concussions immediately. Others may be delayed for hours or days after </a:t>
            </a:r>
            <a:r>
              <a:rPr lang="en-US" dirty="0" smtClean="0"/>
              <a:t>injury</a:t>
            </a:r>
          </a:p>
          <a:p>
            <a:pPr lvl="2"/>
            <a:r>
              <a:rPr lang="en-US" dirty="0" smtClean="0"/>
              <a:t>Concentration and memory complaints</a:t>
            </a:r>
          </a:p>
          <a:p>
            <a:pPr lvl="2"/>
            <a:r>
              <a:rPr lang="en-US" dirty="0" smtClean="0"/>
              <a:t>Irritability and other personality changes</a:t>
            </a:r>
          </a:p>
          <a:p>
            <a:pPr lvl="2"/>
            <a:r>
              <a:rPr lang="en-US" dirty="0" smtClean="0"/>
              <a:t>Sensitivity to light and noise</a:t>
            </a:r>
          </a:p>
          <a:p>
            <a:pPr lvl="2"/>
            <a:r>
              <a:rPr lang="en-US" dirty="0" smtClean="0"/>
              <a:t>Sleep disturbances</a:t>
            </a:r>
          </a:p>
          <a:p>
            <a:pPr lvl="2"/>
            <a:r>
              <a:rPr lang="en-US" dirty="0" smtClean="0"/>
              <a:t>Psychological adjustment problems and depression</a:t>
            </a:r>
          </a:p>
          <a:p>
            <a:pPr lvl="2"/>
            <a:r>
              <a:rPr lang="en-US" dirty="0" smtClean="0"/>
              <a:t>Disorders of taste and smell</a:t>
            </a:r>
          </a:p>
          <a:p>
            <a:pPr lvl="2"/>
            <a:endParaRPr lang="en-US" dirty="0"/>
          </a:p>
        </p:txBody>
      </p:sp>
    </p:spTree>
    <p:extLst>
      <p:ext uri="{BB962C8B-B14F-4D97-AF65-F5344CB8AC3E}">
        <p14:creationId xmlns:p14="http://schemas.microsoft.com/office/powerpoint/2010/main" xmlns="" val="10071808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CNS Injury</a:t>
            </a:r>
          </a:p>
        </p:txBody>
      </p:sp>
      <p:sp>
        <p:nvSpPr>
          <p:cNvPr id="3" name="Content Placeholder 2"/>
          <p:cNvSpPr>
            <a:spLocks noGrp="1"/>
          </p:cNvSpPr>
          <p:nvPr>
            <p:ph idx="1"/>
          </p:nvPr>
        </p:nvSpPr>
        <p:spPr/>
        <p:txBody>
          <a:bodyPr>
            <a:normAutofit/>
          </a:bodyPr>
          <a:lstStyle/>
          <a:p>
            <a:r>
              <a:rPr lang="en-US" dirty="0" smtClean="0"/>
              <a:t>The concussion patient</a:t>
            </a:r>
          </a:p>
          <a:p>
            <a:pPr lvl="1"/>
            <a:r>
              <a:rPr lang="en-US" dirty="0" smtClean="0"/>
              <a:t>Children</a:t>
            </a:r>
          </a:p>
          <a:p>
            <a:pPr lvl="2"/>
            <a:r>
              <a:rPr lang="en-US" dirty="0" smtClean="0"/>
              <a:t>Head trauma is very common in young </a:t>
            </a:r>
            <a:r>
              <a:rPr lang="en-US" dirty="0" smtClean="0"/>
              <a:t>children, concussions </a:t>
            </a:r>
            <a:r>
              <a:rPr lang="en-US" dirty="0" smtClean="0"/>
              <a:t>can be difficult to recognize in infants and toddlers because they can't describe how they feel. Concussion clues may </a:t>
            </a:r>
            <a:r>
              <a:rPr lang="en-US" dirty="0" smtClean="0"/>
              <a:t>include:</a:t>
            </a:r>
          </a:p>
          <a:p>
            <a:pPr lvl="3"/>
            <a:r>
              <a:rPr lang="en-US" dirty="0" smtClean="0"/>
              <a:t>Appearing dazed</a:t>
            </a:r>
          </a:p>
          <a:p>
            <a:pPr lvl="3"/>
            <a:r>
              <a:rPr lang="en-US" dirty="0" smtClean="0"/>
              <a:t>Listlessness and tiring easily</a:t>
            </a:r>
          </a:p>
          <a:p>
            <a:pPr lvl="3"/>
            <a:r>
              <a:rPr lang="en-US" dirty="0" smtClean="0"/>
              <a:t>Irritability and crankiness</a:t>
            </a:r>
          </a:p>
          <a:p>
            <a:pPr lvl="3"/>
            <a:r>
              <a:rPr lang="en-US" dirty="0" smtClean="0"/>
              <a:t>Loss of balance and unsteady walking</a:t>
            </a:r>
          </a:p>
          <a:p>
            <a:pPr lvl="3"/>
            <a:r>
              <a:rPr lang="en-US" dirty="0" smtClean="0"/>
              <a:t>Crying excessively</a:t>
            </a:r>
          </a:p>
          <a:p>
            <a:pPr lvl="3"/>
            <a:r>
              <a:rPr lang="en-US" dirty="0" smtClean="0"/>
              <a:t>Change in eating or sleeping patterns</a:t>
            </a:r>
          </a:p>
          <a:p>
            <a:pPr lvl="3"/>
            <a:r>
              <a:rPr lang="en-US" dirty="0" smtClean="0"/>
              <a:t>Lack of interest in favorite toys</a:t>
            </a:r>
          </a:p>
          <a:p>
            <a:pPr lvl="3"/>
            <a:endParaRPr lang="en-US" dirty="0"/>
          </a:p>
        </p:txBody>
      </p:sp>
    </p:spTree>
    <p:extLst>
      <p:ext uri="{BB962C8B-B14F-4D97-AF65-F5344CB8AC3E}">
        <p14:creationId xmlns:p14="http://schemas.microsoft.com/office/powerpoint/2010/main" xmlns="" val="20080444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CNS Injury</a:t>
            </a:r>
          </a:p>
        </p:txBody>
      </p:sp>
      <p:sp>
        <p:nvSpPr>
          <p:cNvPr id="3" name="Content Placeholder 2"/>
          <p:cNvSpPr>
            <a:spLocks noGrp="1"/>
          </p:cNvSpPr>
          <p:nvPr>
            <p:ph idx="1"/>
          </p:nvPr>
        </p:nvSpPr>
        <p:spPr/>
        <p:txBody>
          <a:bodyPr>
            <a:normAutofit/>
          </a:bodyPr>
          <a:lstStyle/>
          <a:p>
            <a:r>
              <a:rPr lang="en-US" dirty="0" smtClean="0"/>
              <a:t>The concussion patient</a:t>
            </a:r>
          </a:p>
          <a:p>
            <a:pPr lvl="1"/>
            <a:r>
              <a:rPr lang="en-US" dirty="0" smtClean="0"/>
              <a:t>Return to play</a:t>
            </a:r>
          </a:p>
          <a:p>
            <a:pPr lvl="2"/>
            <a:r>
              <a:rPr lang="en-US" dirty="0" smtClean="0"/>
              <a:t>Requires specialized assessments that are usually considered beyond the scope of EMS </a:t>
            </a:r>
            <a:r>
              <a:rPr lang="en-US" dirty="0" smtClean="0"/>
              <a:t>providers</a:t>
            </a:r>
          </a:p>
          <a:p>
            <a:pPr lvl="2"/>
            <a:r>
              <a:rPr lang="en-US" dirty="0" smtClean="0"/>
              <a:t>Medical Time Out education and checklist should be monitored by the Squad Training Officer and Squad Medical </a:t>
            </a:r>
            <a:r>
              <a:rPr lang="en-US" dirty="0" smtClean="0"/>
              <a:t>Director</a:t>
            </a:r>
          </a:p>
          <a:p>
            <a:pPr lvl="2"/>
            <a:r>
              <a:rPr lang="en-US" dirty="0" smtClean="0"/>
              <a:t>Procedures for head and neck injury should be reviewed with the captain assigned for </a:t>
            </a:r>
            <a:r>
              <a:rPr lang="en-US" dirty="0" err="1" smtClean="0"/>
              <a:t>Cspine</a:t>
            </a:r>
            <a:r>
              <a:rPr lang="en-US" dirty="0" smtClean="0"/>
              <a:t> control, face mask removal equipment, and agreed technique for </a:t>
            </a:r>
            <a:r>
              <a:rPr lang="en-US" dirty="0" smtClean="0"/>
              <a:t>boarding</a:t>
            </a:r>
          </a:p>
          <a:p>
            <a:pPr lvl="2"/>
            <a:endParaRPr lang="en-US" dirty="0"/>
          </a:p>
        </p:txBody>
      </p:sp>
    </p:spTree>
    <p:extLst>
      <p:ext uri="{BB962C8B-B14F-4D97-AF65-F5344CB8AC3E}">
        <p14:creationId xmlns:p14="http://schemas.microsoft.com/office/powerpoint/2010/main" xmlns="" val="35941474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CNS Injury</a:t>
            </a:r>
          </a:p>
        </p:txBody>
      </p:sp>
      <p:sp>
        <p:nvSpPr>
          <p:cNvPr id="3" name="Content Placeholder 2"/>
          <p:cNvSpPr>
            <a:spLocks noGrp="1"/>
          </p:cNvSpPr>
          <p:nvPr>
            <p:ph idx="1"/>
          </p:nvPr>
        </p:nvSpPr>
        <p:spPr/>
        <p:txBody>
          <a:bodyPr>
            <a:normAutofit/>
          </a:bodyPr>
          <a:lstStyle/>
          <a:p>
            <a:r>
              <a:rPr lang="en-US" dirty="0" smtClean="0"/>
              <a:t>The concussion patient</a:t>
            </a:r>
          </a:p>
          <a:p>
            <a:pPr lvl="1"/>
            <a:r>
              <a:rPr lang="en-US" dirty="0" smtClean="0"/>
              <a:t>West Virginia 2013 legislation on sports concussion return to play requires mandatory removal from contest in all cases of suspected head injury identified by sideline physician, athletic trainer or </a:t>
            </a:r>
            <a:r>
              <a:rPr lang="en-US" dirty="0" smtClean="0"/>
              <a:t>coach</a:t>
            </a:r>
          </a:p>
          <a:p>
            <a:pPr lvl="1"/>
            <a:r>
              <a:rPr lang="en-US" dirty="0" smtClean="0"/>
              <a:t>Return to play guidelines require a 5 day progression after symptom resolution and neuropsychological testing with physician </a:t>
            </a:r>
            <a:r>
              <a:rPr lang="en-US" dirty="0" smtClean="0"/>
              <a:t>involvement</a:t>
            </a:r>
          </a:p>
          <a:p>
            <a:pPr lvl="1"/>
            <a:r>
              <a:rPr lang="en-US" dirty="0" smtClean="0"/>
              <a:t>EMS intervention is typically requested in cases with loss of consciousness or worsening </a:t>
            </a:r>
            <a:r>
              <a:rPr lang="en-US" dirty="0" smtClean="0"/>
              <a:t>symptoms</a:t>
            </a:r>
          </a:p>
          <a:p>
            <a:pPr lvl="1"/>
            <a:r>
              <a:rPr lang="en-US" dirty="0" smtClean="0"/>
              <a:t>During transport a symptom checklist should be recorded and provided to the receiving Emergency </a:t>
            </a:r>
            <a:r>
              <a:rPr lang="en-US" dirty="0" smtClean="0"/>
              <a:t>Department</a:t>
            </a:r>
          </a:p>
          <a:p>
            <a:pPr lvl="1"/>
            <a:r>
              <a:rPr lang="en-US" dirty="0" smtClean="0"/>
              <a:t>https://www.cdc.gov/headsup/pdfs/schools/tbi_schools_checklist_508-a.pdf</a:t>
            </a:r>
            <a:endParaRPr lang="en-US" dirty="0"/>
          </a:p>
        </p:txBody>
      </p:sp>
    </p:spTree>
    <p:extLst>
      <p:ext uri="{BB962C8B-B14F-4D97-AF65-F5344CB8AC3E}">
        <p14:creationId xmlns:p14="http://schemas.microsoft.com/office/powerpoint/2010/main" xmlns="" val="14211074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Hemorrhage Control</a:t>
            </a:r>
          </a:p>
        </p:txBody>
      </p:sp>
      <p:sp>
        <p:nvSpPr>
          <p:cNvPr id="3" name="Content Placeholder 2"/>
          <p:cNvSpPr>
            <a:spLocks noGrp="1"/>
          </p:cNvSpPr>
          <p:nvPr>
            <p:ph idx="1"/>
          </p:nvPr>
        </p:nvSpPr>
        <p:spPr/>
        <p:txBody>
          <a:bodyPr>
            <a:normAutofit/>
          </a:bodyPr>
          <a:lstStyle/>
          <a:p>
            <a:r>
              <a:rPr lang="en-US" dirty="0"/>
              <a:t>Hemorrhage control</a:t>
            </a:r>
          </a:p>
          <a:p>
            <a:pPr lvl="1"/>
            <a:r>
              <a:rPr lang="en-US" dirty="0"/>
              <a:t>Management of severe external bleeding is and important step in treating trauma. Severe life threatening hemorrhage should be addressed immediately</a:t>
            </a:r>
          </a:p>
          <a:p>
            <a:pPr lvl="1"/>
            <a:endParaRPr lang="en-US" dirty="0"/>
          </a:p>
          <a:p>
            <a:pPr lvl="1"/>
            <a:r>
              <a:rPr lang="en-US" dirty="0"/>
              <a:t>Remember to use proper BSI and infection control precautions</a:t>
            </a:r>
          </a:p>
          <a:p>
            <a:pPr lvl="1"/>
            <a:endParaRPr lang="en-US" dirty="0"/>
          </a:p>
          <a:p>
            <a:pPr lvl="1"/>
            <a:r>
              <a:rPr lang="en-US" dirty="0"/>
              <a:t>Causes of external bleeding can be managed with direct pressure over the source of bleeding</a:t>
            </a:r>
          </a:p>
        </p:txBody>
      </p:sp>
    </p:spTree>
    <p:extLst>
      <p:ext uri="{BB962C8B-B14F-4D97-AF65-F5344CB8AC3E}">
        <p14:creationId xmlns:p14="http://schemas.microsoft.com/office/powerpoint/2010/main" xmlns="" val="2432947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Hemorrhage Control</a:t>
            </a:r>
          </a:p>
        </p:txBody>
      </p:sp>
      <p:sp>
        <p:nvSpPr>
          <p:cNvPr id="3" name="Content Placeholder 2"/>
          <p:cNvSpPr>
            <a:spLocks noGrp="1"/>
          </p:cNvSpPr>
          <p:nvPr>
            <p:ph idx="1"/>
          </p:nvPr>
        </p:nvSpPr>
        <p:spPr/>
        <p:txBody>
          <a:bodyPr>
            <a:normAutofit/>
          </a:bodyPr>
          <a:lstStyle/>
          <a:p>
            <a:r>
              <a:rPr lang="en-US" dirty="0"/>
              <a:t>Hemorrhage control</a:t>
            </a:r>
          </a:p>
          <a:p>
            <a:pPr lvl="1"/>
            <a:r>
              <a:rPr lang="en-US" dirty="0"/>
              <a:t>In the event that direct pressure with severe bleeding is ineffective other methods should be used</a:t>
            </a:r>
          </a:p>
          <a:p>
            <a:pPr lvl="2"/>
            <a:r>
              <a:rPr lang="en-US" dirty="0"/>
              <a:t>Commercial tourniquets</a:t>
            </a:r>
          </a:p>
          <a:p>
            <a:pPr lvl="2"/>
            <a:endParaRPr lang="en-US" dirty="0"/>
          </a:p>
          <a:p>
            <a:pPr lvl="2"/>
            <a:r>
              <a:rPr lang="en-US" dirty="0"/>
              <a:t>Junctional tourniquets</a:t>
            </a:r>
          </a:p>
          <a:p>
            <a:pPr lvl="2"/>
            <a:endParaRPr lang="en-US" dirty="0"/>
          </a:p>
          <a:p>
            <a:pPr lvl="2"/>
            <a:r>
              <a:rPr lang="en-US" dirty="0"/>
              <a:t>Hemostatic agents</a:t>
            </a:r>
          </a:p>
          <a:p>
            <a:pPr lvl="2"/>
            <a:endParaRPr lang="en-US" dirty="0"/>
          </a:p>
          <a:p>
            <a:pPr lvl="2"/>
            <a:r>
              <a:rPr lang="en-US" dirty="0"/>
              <a:t>TXA</a:t>
            </a:r>
          </a:p>
        </p:txBody>
      </p:sp>
    </p:spTree>
    <p:extLst>
      <p:ext uri="{BB962C8B-B14F-4D97-AF65-F5344CB8AC3E}">
        <p14:creationId xmlns:p14="http://schemas.microsoft.com/office/powerpoint/2010/main" xmlns="" val="13476355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Hemorrhage Control</a:t>
            </a:r>
          </a:p>
        </p:txBody>
      </p:sp>
      <p:sp>
        <p:nvSpPr>
          <p:cNvPr id="3" name="Content Placeholder 2"/>
          <p:cNvSpPr>
            <a:spLocks noGrp="1"/>
          </p:cNvSpPr>
          <p:nvPr>
            <p:ph idx="1"/>
          </p:nvPr>
        </p:nvSpPr>
        <p:spPr/>
        <p:txBody>
          <a:bodyPr>
            <a:normAutofit/>
          </a:bodyPr>
          <a:lstStyle/>
          <a:p>
            <a:r>
              <a:rPr lang="en-US" dirty="0"/>
              <a:t>Commercial tourniquet</a:t>
            </a:r>
          </a:p>
          <a:p>
            <a:pPr lvl="1"/>
            <a:r>
              <a:rPr lang="en-US" dirty="0"/>
              <a:t>A commercial tourniquet’s purpose is to restrict distal arterial flow in the event bleeding cannot be controlled by other means</a:t>
            </a:r>
          </a:p>
          <a:p>
            <a:pPr lvl="1"/>
            <a:endParaRPr lang="en-US" dirty="0"/>
          </a:p>
          <a:p>
            <a:pPr lvl="1"/>
            <a:r>
              <a:rPr lang="en-US" dirty="0"/>
              <a:t>Apply the tourniquet 2-3in proximal to the source of bleeding</a:t>
            </a:r>
          </a:p>
          <a:p>
            <a:pPr lvl="1"/>
            <a:endParaRPr lang="en-US" dirty="0"/>
          </a:p>
          <a:p>
            <a:pPr lvl="1"/>
            <a:r>
              <a:rPr lang="en-US" dirty="0"/>
              <a:t>Avoid any joints on the extremity</a:t>
            </a:r>
          </a:p>
          <a:p>
            <a:pPr lvl="1"/>
            <a:endParaRPr lang="en-US" dirty="0"/>
          </a:p>
          <a:p>
            <a:pPr lvl="1"/>
            <a:r>
              <a:rPr lang="en-US" dirty="0"/>
              <a:t>Always note the time of application</a:t>
            </a:r>
          </a:p>
          <a:p>
            <a:pPr lvl="1"/>
            <a:endParaRPr lang="en-US" dirty="0"/>
          </a:p>
          <a:p>
            <a:pPr lvl="1"/>
            <a:r>
              <a:rPr lang="en-US" dirty="0"/>
              <a:t>Never cover the tourniquet</a:t>
            </a:r>
          </a:p>
        </p:txBody>
      </p:sp>
    </p:spTree>
    <p:extLst>
      <p:ext uri="{BB962C8B-B14F-4D97-AF65-F5344CB8AC3E}">
        <p14:creationId xmlns:p14="http://schemas.microsoft.com/office/powerpoint/2010/main" xmlns="" val="6293592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Hemorrhage Control</a:t>
            </a:r>
          </a:p>
        </p:txBody>
      </p:sp>
      <p:sp>
        <p:nvSpPr>
          <p:cNvPr id="3" name="Content Placeholder 2"/>
          <p:cNvSpPr>
            <a:spLocks noGrp="1"/>
          </p:cNvSpPr>
          <p:nvPr>
            <p:ph idx="1"/>
          </p:nvPr>
        </p:nvSpPr>
        <p:spPr/>
        <p:txBody>
          <a:bodyPr>
            <a:normAutofit/>
          </a:bodyPr>
          <a:lstStyle/>
          <a:p>
            <a:r>
              <a:rPr lang="en-US" dirty="0"/>
              <a:t>Commercial Tourniquet</a:t>
            </a:r>
          </a:p>
          <a:p>
            <a:pPr lvl="1"/>
            <a:r>
              <a:rPr lang="en-US" dirty="0"/>
              <a:t>After application</a:t>
            </a:r>
          </a:p>
          <a:p>
            <a:pPr lvl="2"/>
            <a:r>
              <a:rPr lang="en-US" dirty="0"/>
              <a:t>Reassess for bleeding</a:t>
            </a:r>
          </a:p>
          <a:p>
            <a:pPr lvl="2"/>
            <a:r>
              <a:rPr lang="en-US" dirty="0"/>
              <a:t>Apply a second tourniquet proximal to the location of the first if necessary</a:t>
            </a:r>
          </a:p>
          <a:p>
            <a:pPr lvl="2"/>
            <a:r>
              <a:rPr lang="en-US" dirty="0"/>
              <a:t>Limit application time</a:t>
            </a:r>
          </a:p>
          <a:p>
            <a:pPr lvl="3"/>
            <a:r>
              <a:rPr lang="en-US" dirty="0"/>
              <a:t>Permanent damage can start to take place if a tourniquet is in placed for ≥ 2 hours</a:t>
            </a:r>
          </a:p>
        </p:txBody>
      </p:sp>
    </p:spTree>
    <p:extLst>
      <p:ext uri="{BB962C8B-B14F-4D97-AF65-F5344CB8AC3E}">
        <p14:creationId xmlns:p14="http://schemas.microsoft.com/office/powerpoint/2010/main" xmlns="" val="33614050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Hemorrhage Control</a:t>
            </a:r>
          </a:p>
        </p:txBody>
      </p:sp>
      <p:sp>
        <p:nvSpPr>
          <p:cNvPr id="3" name="Content Placeholder 2"/>
          <p:cNvSpPr>
            <a:spLocks noGrp="1"/>
          </p:cNvSpPr>
          <p:nvPr>
            <p:ph idx="1"/>
          </p:nvPr>
        </p:nvSpPr>
        <p:spPr/>
        <p:txBody>
          <a:bodyPr>
            <a:normAutofit/>
          </a:bodyPr>
          <a:lstStyle/>
          <a:p>
            <a:r>
              <a:rPr lang="en-US" dirty="0"/>
              <a:t>COMMERCIAL TOURNIQUET VIDEO AND OR PIC</a:t>
            </a:r>
          </a:p>
        </p:txBody>
      </p:sp>
    </p:spTree>
    <p:extLst>
      <p:ext uri="{BB962C8B-B14F-4D97-AF65-F5344CB8AC3E}">
        <p14:creationId xmlns:p14="http://schemas.microsoft.com/office/powerpoint/2010/main" xmlns="" val="22770584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Hemorrhage Control</a:t>
            </a:r>
          </a:p>
        </p:txBody>
      </p:sp>
      <p:sp>
        <p:nvSpPr>
          <p:cNvPr id="3" name="Content Placeholder 2"/>
          <p:cNvSpPr>
            <a:spLocks noGrp="1"/>
          </p:cNvSpPr>
          <p:nvPr>
            <p:ph idx="1"/>
          </p:nvPr>
        </p:nvSpPr>
        <p:spPr/>
        <p:txBody>
          <a:bodyPr>
            <a:normAutofit/>
          </a:bodyPr>
          <a:lstStyle/>
          <a:p>
            <a:r>
              <a:rPr lang="en-US" dirty="0"/>
              <a:t>Junctional Tourniquet</a:t>
            </a:r>
          </a:p>
          <a:p>
            <a:pPr lvl="1"/>
            <a:r>
              <a:rPr lang="en-US" dirty="0"/>
              <a:t>Junctional tourniquets are used in episodes of severe bleeding where a commercial tourniquet cannot be applied</a:t>
            </a:r>
          </a:p>
          <a:p>
            <a:pPr lvl="2"/>
            <a:r>
              <a:rPr lang="en-US" dirty="0"/>
              <a:t>Inguinal</a:t>
            </a:r>
          </a:p>
          <a:p>
            <a:pPr lvl="2"/>
            <a:r>
              <a:rPr lang="en-US" dirty="0" smtClean="0"/>
              <a:t>Axial</a:t>
            </a:r>
            <a:endParaRPr lang="en-US" dirty="0"/>
          </a:p>
        </p:txBody>
      </p:sp>
      <p:pic>
        <p:nvPicPr>
          <p:cNvPr id="4" name="Picture 3" descr="sam-medical-products-sjt_11063814.png"/>
          <p:cNvPicPr>
            <a:picLocks noChangeAspect="1"/>
          </p:cNvPicPr>
          <p:nvPr/>
        </p:nvPicPr>
        <p:blipFill>
          <a:blip r:embed="rId2" cstate="print"/>
          <a:stretch>
            <a:fillRect/>
          </a:stretch>
        </p:blipFill>
        <p:spPr>
          <a:xfrm>
            <a:off x="4876800" y="3048000"/>
            <a:ext cx="5562600" cy="3810000"/>
          </a:xfrm>
          <a:prstGeom prst="rect">
            <a:avLst/>
          </a:prstGeom>
        </p:spPr>
      </p:pic>
    </p:spTree>
    <p:extLst>
      <p:ext uri="{BB962C8B-B14F-4D97-AF65-F5344CB8AC3E}">
        <p14:creationId xmlns:p14="http://schemas.microsoft.com/office/powerpoint/2010/main" xmlns="" val="37624480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Triage</a:t>
            </a:r>
          </a:p>
        </p:txBody>
      </p:sp>
      <p:sp>
        <p:nvSpPr>
          <p:cNvPr id="3" name="Content Placeholder 2"/>
          <p:cNvSpPr>
            <a:spLocks noGrp="1"/>
          </p:cNvSpPr>
          <p:nvPr>
            <p:ph idx="1"/>
          </p:nvPr>
        </p:nvSpPr>
        <p:spPr/>
        <p:txBody>
          <a:bodyPr>
            <a:normAutofit/>
          </a:bodyPr>
          <a:lstStyle/>
          <a:p>
            <a:r>
              <a:rPr lang="en-US" dirty="0"/>
              <a:t>The CDC guidelines are designed for use with individual injured patients and provide guidance for EMS providers</a:t>
            </a:r>
          </a:p>
          <a:p>
            <a:r>
              <a:rPr lang="en-US" dirty="0"/>
              <a:t>The guidelines provided by the CDC are not intended for mass casualty incidents</a:t>
            </a:r>
          </a:p>
          <a:p>
            <a:endParaRPr lang="en-US" dirty="0"/>
          </a:p>
        </p:txBody>
      </p:sp>
    </p:spTree>
    <p:extLst>
      <p:ext uri="{BB962C8B-B14F-4D97-AF65-F5344CB8AC3E}">
        <p14:creationId xmlns:p14="http://schemas.microsoft.com/office/powerpoint/2010/main" xmlns="" val="8884632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Hemorrhage Control</a:t>
            </a:r>
          </a:p>
        </p:txBody>
      </p:sp>
      <p:sp>
        <p:nvSpPr>
          <p:cNvPr id="3" name="Content Placeholder 2"/>
          <p:cNvSpPr>
            <a:spLocks noGrp="1"/>
          </p:cNvSpPr>
          <p:nvPr>
            <p:ph idx="1"/>
          </p:nvPr>
        </p:nvSpPr>
        <p:spPr/>
        <p:txBody>
          <a:bodyPr>
            <a:normAutofit/>
          </a:bodyPr>
          <a:lstStyle/>
          <a:p>
            <a:r>
              <a:rPr lang="en-US" dirty="0"/>
              <a:t>Junctional Tourniquet</a:t>
            </a:r>
          </a:p>
          <a:p>
            <a:pPr lvl="1"/>
            <a:r>
              <a:rPr lang="en-US" dirty="0"/>
              <a:t>SAM Junctional Tourniquet (SJT)</a:t>
            </a:r>
          </a:p>
          <a:p>
            <a:pPr lvl="2"/>
            <a:r>
              <a:rPr lang="en-US" dirty="0"/>
              <a:t>Band with a separate pneumatic compression device that is designed to stop the bleeding when placed above the injury site</a:t>
            </a:r>
          </a:p>
          <a:p>
            <a:pPr lvl="2"/>
            <a:r>
              <a:rPr lang="en-US" dirty="0"/>
              <a:t>The SAM junctional tourniquet has also been approved by the FDA as a pelvic immobilization device</a:t>
            </a:r>
          </a:p>
        </p:txBody>
      </p:sp>
      <p:pic>
        <p:nvPicPr>
          <p:cNvPr id="4" name="Picture 3" descr="SAM-junctional-tourniquet.jpg"/>
          <p:cNvPicPr>
            <a:picLocks noChangeAspect="1"/>
          </p:cNvPicPr>
          <p:nvPr/>
        </p:nvPicPr>
        <p:blipFill>
          <a:blip r:embed="rId2" cstate="print"/>
          <a:stretch>
            <a:fillRect/>
          </a:stretch>
        </p:blipFill>
        <p:spPr>
          <a:xfrm>
            <a:off x="2895600" y="3962400"/>
            <a:ext cx="5676900" cy="2895600"/>
          </a:xfrm>
          <a:prstGeom prst="rect">
            <a:avLst/>
          </a:prstGeom>
        </p:spPr>
      </p:pic>
    </p:spTree>
    <p:extLst>
      <p:ext uri="{BB962C8B-B14F-4D97-AF65-F5344CB8AC3E}">
        <p14:creationId xmlns:p14="http://schemas.microsoft.com/office/powerpoint/2010/main" xmlns="" val="12108718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Hemorrhage Control</a:t>
            </a:r>
          </a:p>
        </p:txBody>
      </p:sp>
      <p:sp>
        <p:nvSpPr>
          <p:cNvPr id="3" name="Content Placeholder 2"/>
          <p:cNvSpPr>
            <a:spLocks noGrp="1"/>
          </p:cNvSpPr>
          <p:nvPr>
            <p:ph idx="1"/>
          </p:nvPr>
        </p:nvSpPr>
        <p:spPr/>
        <p:txBody>
          <a:bodyPr>
            <a:normAutofit/>
          </a:bodyPr>
          <a:lstStyle/>
          <a:p>
            <a:r>
              <a:rPr lang="en-US" dirty="0"/>
              <a:t>Junctional Tourniquet</a:t>
            </a:r>
          </a:p>
          <a:p>
            <a:pPr lvl="1"/>
            <a:r>
              <a:rPr lang="en-US" dirty="0"/>
              <a:t>Combat ready clamp</a:t>
            </a:r>
          </a:p>
          <a:p>
            <a:pPr lvl="2"/>
            <a:r>
              <a:rPr lang="en-US" dirty="0"/>
              <a:t>A viselike clamp to control hemorrhage at junctional locations</a:t>
            </a:r>
          </a:p>
          <a:p>
            <a:pPr lvl="2"/>
            <a:endParaRPr lang="en-US" dirty="0"/>
          </a:p>
        </p:txBody>
      </p:sp>
      <p:pic>
        <p:nvPicPr>
          <p:cNvPr id="4" name="Picture 3" descr="combat-medical-systems-combat-_10938604.png"/>
          <p:cNvPicPr>
            <a:picLocks noChangeAspect="1"/>
          </p:cNvPicPr>
          <p:nvPr/>
        </p:nvPicPr>
        <p:blipFill>
          <a:blip r:embed="rId2" cstate="print"/>
          <a:stretch>
            <a:fillRect/>
          </a:stretch>
        </p:blipFill>
        <p:spPr>
          <a:xfrm>
            <a:off x="0" y="3200400"/>
            <a:ext cx="4876800" cy="3657600"/>
          </a:xfrm>
          <a:prstGeom prst="rect">
            <a:avLst/>
          </a:prstGeom>
        </p:spPr>
      </p:pic>
      <p:pic>
        <p:nvPicPr>
          <p:cNvPr id="5" name="Picture 4" descr="fvj24e92929.jpg"/>
          <p:cNvPicPr>
            <a:picLocks noChangeAspect="1"/>
          </p:cNvPicPr>
          <p:nvPr/>
        </p:nvPicPr>
        <p:blipFill>
          <a:blip r:embed="rId3" cstate="print"/>
          <a:stretch>
            <a:fillRect/>
          </a:stretch>
        </p:blipFill>
        <p:spPr>
          <a:xfrm>
            <a:off x="6248400" y="3200400"/>
            <a:ext cx="5943600" cy="3657600"/>
          </a:xfrm>
          <a:prstGeom prst="rect">
            <a:avLst/>
          </a:prstGeom>
        </p:spPr>
      </p:pic>
    </p:spTree>
    <p:extLst>
      <p:ext uri="{BB962C8B-B14F-4D97-AF65-F5344CB8AC3E}">
        <p14:creationId xmlns:p14="http://schemas.microsoft.com/office/powerpoint/2010/main" xmlns="" val="26130086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Hemorrhage Control</a:t>
            </a:r>
          </a:p>
        </p:txBody>
      </p:sp>
      <p:sp>
        <p:nvSpPr>
          <p:cNvPr id="3" name="Content Placeholder 2"/>
          <p:cNvSpPr>
            <a:spLocks noGrp="1"/>
          </p:cNvSpPr>
          <p:nvPr>
            <p:ph idx="1"/>
          </p:nvPr>
        </p:nvSpPr>
        <p:spPr/>
        <p:txBody>
          <a:bodyPr>
            <a:normAutofit/>
          </a:bodyPr>
          <a:lstStyle/>
          <a:p>
            <a:r>
              <a:rPr lang="en-US" dirty="0"/>
              <a:t>Junctional Tourniquet</a:t>
            </a:r>
          </a:p>
          <a:p>
            <a:pPr lvl="1"/>
            <a:r>
              <a:rPr lang="en-US" dirty="0"/>
              <a:t>Junctional emergency treatment tool</a:t>
            </a:r>
          </a:p>
          <a:p>
            <a:pPr lvl="2"/>
            <a:r>
              <a:rPr lang="en-US" dirty="0"/>
              <a:t>A belt like device with two pressure pads that can be applied directly on the wound site to occlude the hemorrhage</a:t>
            </a:r>
          </a:p>
        </p:txBody>
      </p:sp>
      <p:pic>
        <p:nvPicPr>
          <p:cNvPr id="4" name="Picture 3" descr="417KJybUipL._SX355_.jpg"/>
          <p:cNvPicPr>
            <a:picLocks noChangeAspect="1"/>
          </p:cNvPicPr>
          <p:nvPr/>
        </p:nvPicPr>
        <p:blipFill>
          <a:blip r:embed="rId2" cstate="print"/>
          <a:stretch>
            <a:fillRect/>
          </a:stretch>
        </p:blipFill>
        <p:spPr>
          <a:xfrm>
            <a:off x="3276600" y="3276600"/>
            <a:ext cx="5867400" cy="3581400"/>
          </a:xfrm>
          <a:prstGeom prst="rect">
            <a:avLst/>
          </a:prstGeom>
        </p:spPr>
      </p:pic>
    </p:spTree>
    <p:extLst>
      <p:ext uri="{BB962C8B-B14F-4D97-AF65-F5344CB8AC3E}">
        <p14:creationId xmlns:p14="http://schemas.microsoft.com/office/powerpoint/2010/main" xmlns="" val="26443746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Hemorrhage Control</a:t>
            </a:r>
          </a:p>
        </p:txBody>
      </p:sp>
      <p:sp>
        <p:nvSpPr>
          <p:cNvPr id="3" name="Content Placeholder 2"/>
          <p:cNvSpPr>
            <a:spLocks noGrp="1"/>
          </p:cNvSpPr>
          <p:nvPr>
            <p:ph idx="1"/>
          </p:nvPr>
        </p:nvSpPr>
        <p:spPr/>
        <p:txBody>
          <a:bodyPr>
            <a:normAutofit/>
          </a:bodyPr>
          <a:lstStyle/>
          <a:p>
            <a:r>
              <a:rPr lang="en-US" dirty="0"/>
              <a:t>Hemostatic agent</a:t>
            </a:r>
          </a:p>
          <a:p>
            <a:pPr lvl="1"/>
            <a:r>
              <a:rPr lang="en-US" dirty="0"/>
              <a:t>Promotes clotting at the site of the wound. The hemostatic agent must be placed directly at the source of the bleeding</a:t>
            </a:r>
          </a:p>
          <a:p>
            <a:pPr lvl="1"/>
            <a:r>
              <a:rPr lang="en-US" dirty="0"/>
              <a:t>Remove any prior bandages from the wound prior to application and apply direct pressure</a:t>
            </a:r>
          </a:p>
          <a:p>
            <a:pPr lvl="1"/>
            <a:r>
              <a:rPr lang="en-US" dirty="0"/>
              <a:t>Work well to manage bleeding at junctional locations where a commercial tourniquet cannot be used</a:t>
            </a:r>
          </a:p>
          <a:p>
            <a:pPr lvl="1"/>
            <a:r>
              <a:rPr lang="en-US" dirty="0"/>
              <a:t>Used for management of uncontrolled hemorrhage</a:t>
            </a:r>
          </a:p>
        </p:txBody>
      </p:sp>
    </p:spTree>
    <p:extLst>
      <p:ext uri="{BB962C8B-B14F-4D97-AF65-F5344CB8AC3E}">
        <p14:creationId xmlns:p14="http://schemas.microsoft.com/office/powerpoint/2010/main" xmlns="" val="41542240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Hemorrhage Control</a:t>
            </a:r>
          </a:p>
        </p:txBody>
      </p:sp>
      <p:sp>
        <p:nvSpPr>
          <p:cNvPr id="3" name="Content Placeholder 2"/>
          <p:cNvSpPr>
            <a:spLocks noGrp="1"/>
          </p:cNvSpPr>
          <p:nvPr>
            <p:ph idx="1"/>
          </p:nvPr>
        </p:nvSpPr>
        <p:spPr/>
        <p:txBody>
          <a:bodyPr>
            <a:normAutofit/>
          </a:bodyPr>
          <a:lstStyle/>
          <a:p>
            <a:r>
              <a:rPr lang="en-US" dirty="0"/>
              <a:t>Tranexamic Acid (TXA)</a:t>
            </a:r>
          </a:p>
          <a:p>
            <a:pPr lvl="1"/>
            <a:r>
              <a:rPr lang="en-US" dirty="0"/>
              <a:t>Used for decades as a preoperative medication to help control bleeding in surgery</a:t>
            </a:r>
          </a:p>
          <a:p>
            <a:pPr lvl="1"/>
            <a:r>
              <a:rPr lang="en-US" dirty="0"/>
              <a:t>TXA is used widely in European hospitals and pre-hospital for trauma management with positive results</a:t>
            </a:r>
          </a:p>
          <a:p>
            <a:pPr lvl="1"/>
            <a:r>
              <a:rPr lang="en-US" dirty="0"/>
              <a:t>A comprehensive study revealed a 30% mortality reduction in severe trauma patients when TXA was administered within 3 hours of injury</a:t>
            </a:r>
          </a:p>
          <a:p>
            <a:pPr lvl="1"/>
            <a:r>
              <a:rPr lang="en-US" dirty="0"/>
              <a:t>The greatest reduction of mortality was noted when TXA was given within the first hour of injury</a:t>
            </a:r>
          </a:p>
        </p:txBody>
      </p:sp>
    </p:spTree>
    <p:extLst>
      <p:ext uri="{BB962C8B-B14F-4D97-AF65-F5344CB8AC3E}">
        <p14:creationId xmlns:p14="http://schemas.microsoft.com/office/powerpoint/2010/main" xmlns="" val="40142915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Hemorrhage Control</a:t>
            </a:r>
          </a:p>
        </p:txBody>
      </p:sp>
      <p:sp>
        <p:nvSpPr>
          <p:cNvPr id="3" name="Content Placeholder 2"/>
          <p:cNvSpPr>
            <a:spLocks noGrp="1"/>
          </p:cNvSpPr>
          <p:nvPr>
            <p:ph idx="1"/>
          </p:nvPr>
        </p:nvSpPr>
        <p:spPr/>
        <p:txBody>
          <a:bodyPr>
            <a:normAutofit/>
          </a:bodyPr>
          <a:lstStyle/>
          <a:p>
            <a:r>
              <a:rPr lang="en-US" dirty="0"/>
              <a:t>Tranexamic Acid (TXA)</a:t>
            </a:r>
          </a:p>
          <a:p>
            <a:pPr lvl="1"/>
            <a:r>
              <a:rPr lang="en-US" dirty="0"/>
              <a:t>Antifibrinolytic synthetic amino acid</a:t>
            </a:r>
          </a:p>
          <a:p>
            <a:pPr lvl="1"/>
            <a:endParaRPr lang="en-US" dirty="0"/>
          </a:p>
          <a:p>
            <a:pPr lvl="1"/>
            <a:r>
              <a:rPr lang="en-US" dirty="0"/>
              <a:t>Prevents breakdown of blood clots</a:t>
            </a:r>
          </a:p>
          <a:p>
            <a:pPr lvl="1"/>
            <a:endParaRPr lang="en-US" dirty="0"/>
          </a:p>
          <a:p>
            <a:pPr lvl="1"/>
            <a:r>
              <a:rPr lang="en-US" dirty="0"/>
              <a:t>TXA is NOT a thrombogenic</a:t>
            </a:r>
          </a:p>
          <a:p>
            <a:pPr lvl="2"/>
            <a:r>
              <a:rPr lang="en-US" dirty="0"/>
              <a:t>Does not create clots</a:t>
            </a:r>
          </a:p>
          <a:p>
            <a:pPr lvl="2"/>
            <a:endParaRPr lang="en-US" dirty="0"/>
          </a:p>
          <a:p>
            <a:pPr lvl="1"/>
            <a:r>
              <a:rPr lang="en-US" dirty="0"/>
              <a:t>Increases preservation of blood clots</a:t>
            </a:r>
          </a:p>
          <a:p>
            <a:pPr lvl="2"/>
            <a:r>
              <a:rPr lang="en-US" dirty="0"/>
              <a:t>Allows body to control bleeding itself to create hemostasis</a:t>
            </a:r>
          </a:p>
        </p:txBody>
      </p:sp>
    </p:spTree>
    <p:extLst>
      <p:ext uri="{BB962C8B-B14F-4D97-AF65-F5344CB8AC3E}">
        <p14:creationId xmlns:p14="http://schemas.microsoft.com/office/powerpoint/2010/main" xmlns="" val="11985552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Hemorrhage Control</a:t>
            </a:r>
          </a:p>
        </p:txBody>
      </p:sp>
      <p:sp>
        <p:nvSpPr>
          <p:cNvPr id="3" name="Content Placeholder 2"/>
          <p:cNvSpPr>
            <a:spLocks noGrp="1"/>
          </p:cNvSpPr>
          <p:nvPr>
            <p:ph idx="1"/>
          </p:nvPr>
        </p:nvSpPr>
        <p:spPr/>
        <p:txBody>
          <a:bodyPr>
            <a:normAutofit/>
          </a:bodyPr>
          <a:lstStyle/>
          <a:p>
            <a:r>
              <a:rPr lang="en-US" dirty="0"/>
              <a:t>Tranexamic Acid (TXA)</a:t>
            </a:r>
          </a:p>
          <a:p>
            <a:pPr lvl="1"/>
            <a:r>
              <a:rPr lang="en-US" dirty="0"/>
              <a:t>Should be administered to a patient with high suspicion of major internal hemorrhage</a:t>
            </a:r>
          </a:p>
          <a:p>
            <a:pPr lvl="1"/>
            <a:endParaRPr lang="en-US" dirty="0"/>
          </a:p>
          <a:p>
            <a:pPr lvl="1"/>
            <a:r>
              <a:rPr lang="en-US" dirty="0"/>
              <a:t>Receiving hospital must have access to TXA and continue the TXA maintenance dose administration</a:t>
            </a:r>
          </a:p>
          <a:p>
            <a:pPr lvl="1"/>
            <a:endParaRPr lang="en-US" dirty="0"/>
          </a:p>
          <a:p>
            <a:pPr lvl="1"/>
            <a:r>
              <a:rPr lang="en-US" dirty="0"/>
              <a:t>TXA is not indicated for pediatrics</a:t>
            </a:r>
          </a:p>
          <a:p>
            <a:pPr lvl="1"/>
            <a:endParaRPr lang="en-US" dirty="0"/>
          </a:p>
          <a:p>
            <a:pPr lvl="1"/>
            <a:r>
              <a:rPr lang="en-US" dirty="0"/>
              <a:t>Contraindicated for use in pregnant women</a:t>
            </a:r>
          </a:p>
        </p:txBody>
      </p:sp>
    </p:spTree>
    <p:extLst>
      <p:ext uri="{BB962C8B-B14F-4D97-AF65-F5344CB8AC3E}">
        <p14:creationId xmlns:p14="http://schemas.microsoft.com/office/powerpoint/2010/main" xmlns="" val="6490682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Hemorrhage Control</a:t>
            </a:r>
          </a:p>
        </p:txBody>
      </p:sp>
      <p:sp>
        <p:nvSpPr>
          <p:cNvPr id="3" name="Content Placeholder 2"/>
          <p:cNvSpPr>
            <a:spLocks noGrp="1"/>
          </p:cNvSpPr>
          <p:nvPr>
            <p:ph idx="1"/>
          </p:nvPr>
        </p:nvSpPr>
        <p:spPr/>
        <p:txBody>
          <a:bodyPr>
            <a:normAutofit/>
          </a:bodyPr>
          <a:lstStyle/>
          <a:p>
            <a:r>
              <a:rPr lang="en-US" dirty="0"/>
              <a:t>Tranexamic Acid (TXA)</a:t>
            </a:r>
          </a:p>
          <a:p>
            <a:pPr lvl="1"/>
            <a:r>
              <a:rPr lang="en-US" dirty="0"/>
              <a:t>Administration</a:t>
            </a:r>
          </a:p>
          <a:p>
            <a:pPr lvl="2"/>
            <a:r>
              <a:rPr lang="en-US" dirty="0"/>
              <a:t>1g over 10 minutes</a:t>
            </a:r>
          </a:p>
          <a:p>
            <a:pPr lvl="3"/>
            <a:r>
              <a:rPr lang="en-US" dirty="0"/>
              <a:t>EMS loading dose</a:t>
            </a:r>
          </a:p>
          <a:p>
            <a:pPr lvl="3"/>
            <a:endParaRPr lang="en-US" dirty="0"/>
          </a:p>
          <a:p>
            <a:pPr lvl="2"/>
            <a:r>
              <a:rPr lang="en-US" dirty="0"/>
              <a:t>1g over the next 8 hours</a:t>
            </a:r>
          </a:p>
          <a:p>
            <a:pPr lvl="3"/>
            <a:r>
              <a:rPr lang="en-US" dirty="0"/>
              <a:t>Hospital maintenance dose</a:t>
            </a:r>
          </a:p>
          <a:p>
            <a:pPr lvl="3"/>
            <a:endParaRPr lang="en-US" dirty="0"/>
          </a:p>
          <a:p>
            <a:pPr lvl="2"/>
            <a:r>
              <a:rPr lang="en-US" dirty="0"/>
              <a:t>Adverse effects and increased mortality have been noted if the patient received the loading dose after the fist 3 hours of injury</a:t>
            </a:r>
          </a:p>
        </p:txBody>
      </p:sp>
    </p:spTree>
    <p:extLst>
      <p:ext uri="{BB962C8B-B14F-4D97-AF65-F5344CB8AC3E}">
        <p14:creationId xmlns:p14="http://schemas.microsoft.com/office/powerpoint/2010/main" xmlns="" val="5250706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Abdomen</a:t>
            </a:r>
          </a:p>
        </p:txBody>
      </p:sp>
      <p:sp>
        <p:nvSpPr>
          <p:cNvPr id="3" name="Content Placeholder 2"/>
          <p:cNvSpPr>
            <a:spLocks noGrp="1"/>
          </p:cNvSpPr>
          <p:nvPr>
            <p:ph idx="1"/>
          </p:nvPr>
        </p:nvSpPr>
        <p:spPr/>
        <p:txBody>
          <a:bodyPr>
            <a:normAutofit/>
          </a:bodyPr>
          <a:lstStyle/>
          <a:p>
            <a:r>
              <a:rPr lang="en-US" dirty="0"/>
              <a:t>Acute abdomen</a:t>
            </a:r>
          </a:p>
          <a:p>
            <a:pPr lvl="1"/>
            <a:r>
              <a:rPr lang="en-US" dirty="0"/>
              <a:t>Abdominal injuries have high mortality rates due to the difficulty of recognizing symptoms </a:t>
            </a:r>
            <a:r>
              <a:rPr lang="en-US" dirty="0" smtClean="0"/>
              <a:t>early</a:t>
            </a:r>
          </a:p>
          <a:p>
            <a:pPr lvl="1"/>
            <a:endParaRPr lang="en-US" dirty="0"/>
          </a:p>
          <a:p>
            <a:pPr lvl="1"/>
            <a:r>
              <a:rPr lang="en-US" dirty="0"/>
              <a:t>Large amounts of blood can collect in the peritoneal cavity without any significant finding on the physical exam</a:t>
            </a:r>
          </a:p>
        </p:txBody>
      </p:sp>
    </p:spTree>
    <p:extLst>
      <p:ext uri="{BB962C8B-B14F-4D97-AF65-F5344CB8AC3E}">
        <p14:creationId xmlns:p14="http://schemas.microsoft.com/office/powerpoint/2010/main" xmlns="" val="3340112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Abdomen</a:t>
            </a:r>
          </a:p>
        </p:txBody>
      </p:sp>
      <p:sp>
        <p:nvSpPr>
          <p:cNvPr id="3" name="Content Placeholder 2"/>
          <p:cNvSpPr>
            <a:spLocks noGrp="1"/>
          </p:cNvSpPr>
          <p:nvPr>
            <p:ph idx="1"/>
          </p:nvPr>
        </p:nvSpPr>
        <p:spPr/>
        <p:txBody>
          <a:bodyPr>
            <a:normAutofit/>
          </a:bodyPr>
          <a:lstStyle/>
          <a:p>
            <a:r>
              <a:rPr lang="en-US" dirty="0"/>
              <a:t>Abdominal injuries</a:t>
            </a:r>
          </a:p>
          <a:p>
            <a:pPr lvl="1"/>
            <a:r>
              <a:rPr lang="en-US" dirty="0"/>
              <a:t>Blunt force trauma</a:t>
            </a:r>
          </a:p>
          <a:p>
            <a:pPr lvl="2"/>
            <a:r>
              <a:rPr lang="en-US" dirty="0"/>
              <a:t>Liver and spleen are the to most affected organs</a:t>
            </a:r>
          </a:p>
          <a:p>
            <a:pPr lvl="2"/>
            <a:r>
              <a:rPr lang="en-US" dirty="0"/>
              <a:t>Most common cause is blunt for trauma</a:t>
            </a:r>
          </a:p>
          <a:p>
            <a:pPr lvl="2"/>
            <a:endParaRPr lang="en-US" dirty="0"/>
          </a:p>
        </p:txBody>
      </p:sp>
      <p:pic>
        <p:nvPicPr>
          <p:cNvPr id="4" name="Picture 3" descr="1-s2.0-S2211558712000337-gr1.jpg"/>
          <p:cNvPicPr>
            <a:picLocks noChangeAspect="1"/>
          </p:cNvPicPr>
          <p:nvPr/>
        </p:nvPicPr>
        <p:blipFill>
          <a:blip r:embed="rId2" cstate="print"/>
          <a:stretch>
            <a:fillRect/>
          </a:stretch>
        </p:blipFill>
        <p:spPr>
          <a:xfrm>
            <a:off x="3657600" y="3429000"/>
            <a:ext cx="4572000" cy="3429000"/>
          </a:xfrm>
          <a:prstGeom prst="rect">
            <a:avLst/>
          </a:prstGeom>
        </p:spPr>
      </p:pic>
    </p:spTree>
    <p:extLst>
      <p:ext uri="{BB962C8B-B14F-4D97-AF65-F5344CB8AC3E}">
        <p14:creationId xmlns:p14="http://schemas.microsoft.com/office/powerpoint/2010/main" xmlns="" val="5012293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Triage</a:t>
            </a:r>
          </a:p>
        </p:txBody>
      </p:sp>
      <p:sp>
        <p:nvSpPr>
          <p:cNvPr id="3" name="Content Placeholder 2"/>
          <p:cNvSpPr>
            <a:spLocks noGrp="1"/>
          </p:cNvSpPr>
          <p:nvPr>
            <p:ph idx="1"/>
          </p:nvPr>
        </p:nvSpPr>
        <p:spPr/>
        <p:txBody>
          <a:bodyPr>
            <a:normAutofit/>
          </a:bodyPr>
          <a:lstStyle/>
          <a:p>
            <a:r>
              <a:rPr lang="en-US" dirty="0"/>
              <a:t>CDC Guidelines</a:t>
            </a:r>
          </a:p>
          <a:p>
            <a:pPr lvl="1"/>
            <a:r>
              <a:rPr lang="en-US" dirty="0"/>
              <a:t>Physiologic criteria</a:t>
            </a:r>
          </a:p>
          <a:p>
            <a:pPr lvl="2"/>
            <a:r>
              <a:rPr lang="en-US" dirty="0"/>
              <a:t>Step 1</a:t>
            </a:r>
          </a:p>
          <a:p>
            <a:pPr lvl="3"/>
            <a:r>
              <a:rPr lang="en-US" dirty="0"/>
              <a:t>Intended to allow for rapid identification of critically injured patients by assessing:</a:t>
            </a:r>
          </a:p>
          <a:p>
            <a:pPr lvl="4"/>
            <a:r>
              <a:rPr lang="en-US" dirty="0"/>
              <a:t>Level of consciousness (GCS score)</a:t>
            </a:r>
          </a:p>
          <a:p>
            <a:pPr lvl="4"/>
            <a:r>
              <a:rPr lang="en-US" dirty="0"/>
              <a:t>Systolic BP </a:t>
            </a:r>
          </a:p>
          <a:p>
            <a:pPr lvl="4"/>
            <a:r>
              <a:rPr lang="en-US" dirty="0"/>
              <a:t>Respiratory rate</a:t>
            </a:r>
          </a:p>
          <a:p>
            <a:pPr marL="868680" lvl="4" indent="0">
              <a:buNone/>
            </a:pPr>
            <a:endParaRPr lang="en-US" dirty="0"/>
          </a:p>
          <a:p>
            <a:pPr lvl="2"/>
            <a:r>
              <a:rPr lang="en-US" dirty="0"/>
              <a:t>These criteria demonstrate high predictive value for severe injury</a:t>
            </a:r>
          </a:p>
        </p:txBody>
      </p:sp>
    </p:spTree>
    <p:extLst>
      <p:ext uri="{BB962C8B-B14F-4D97-AF65-F5344CB8AC3E}">
        <p14:creationId xmlns:p14="http://schemas.microsoft.com/office/powerpoint/2010/main" xmlns="" val="41612442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Abdomen</a:t>
            </a:r>
          </a:p>
        </p:txBody>
      </p:sp>
      <p:sp>
        <p:nvSpPr>
          <p:cNvPr id="3" name="Content Placeholder 2"/>
          <p:cNvSpPr>
            <a:spLocks noGrp="1"/>
          </p:cNvSpPr>
          <p:nvPr>
            <p:ph idx="1"/>
          </p:nvPr>
        </p:nvSpPr>
        <p:spPr/>
        <p:txBody>
          <a:bodyPr>
            <a:normAutofit/>
          </a:bodyPr>
          <a:lstStyle/>
          <a:p>
            <a:r>
              <a:rPr lang="en-US" dirty="0"/>
              <a:t>Abdominal injuries</a:t>
            </a:r>
          </a:p>
          <a:p>
            <a:pPr lvl="1"/>
            <a:r>
              <a:rPr lang="en-US" dirty="0"/>
              <a:t>Penetrating trauma</a:t>
            </a:r>
          </a:p>
          <a:p>
            <a:pPr lvl="2"/>
            <a:r>
              <a:rPr lang="en-US" dirty="0"/>
              <a:t>Gunshots and stabbing are two most common causes</a:t>
            </a:r>
          </a:p>
        </p:txBody>
      </p:sp>
      <p:pic>
        <p:nvPicPr>
          <p:cNvPr id="4" name="Picture 3" descr="Cv.png"/>
          <p:cNvPicPr>
            <a:picLocks noChangeAspect="1"/>
          </p:cNvPicPr>
          <p:nvPr/>
        </p:nvPicPr>
        <p:blipFill>
          <a:blip r:embed="rId2" cstate="print"/>
          <a:stretch>
            <a:fillRect/>
          </a:stretch>
        </p:blipFill>
        <p:spPr>
          <a:xfrm>
            <a:off x="7620000" y="2971800"/>
            <a:ext cx="4572000" cy="3886200"/>
          </a:xfrm>
          <a:prstGeom prst="rect">
            <a:avLst/>
          </a:prstGeom>
        </p:spPr>
      </p:pic>
      <p:pic>
        <p:nvPicPr>
          <p:cNvPr id="5" name="Picture 4" descr="Cv (1).png"/>
          <p:cNvPicPr>
            <a:picLocks noChangeAspect="1"/>
          </p:cNvPicPr>
          <p:nvPr/>
        </p:nvPicPr>
        <p:blipFill>
          <a:blip r:embed="rId3" cstate="print"/>
          <a:stretch>
            <a:fillRect/>
          </a:stretch>
        </p:blipFill>
        <p:spPr>
          <a:xfrm>
            <a:off x="0" y="2971800"/>
            <a:ext cx="4114800" cy="3886200"/>
          </a:xfrm>
          <a:prstGeom prst="rect">
            <a:avLst/>
          </a:prstGeom>
        </p:spPr>
      </p:pic>
    </p:spTree>
    <p:extLst>
      <p:ext uri="{BB962C8B-B14F-4D97-AF65-F5344CB8AC3E}">
        <p14:creationId xmlns:p14="http://schemas.microsoft.com/office/powerpoint/2010/main" xmlns="" val="19332077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Abdomen</a:t>
            </a:r>
          </a:p>
        </p:txBody>
      </p:sp>
      <p:sp>
        <p:nvSpPr>
          <p:cNvPr id="3" name="Content Placeholder 2"/>
          <p:cNvSpPr>
            <a:spLocks noGrp="1"/>
          </p:cNvSpPr>
          <p:nvPr>
            <p:ph idx="1"/>
          </p:nvPr>
        </p:nvSpPr>
        <p:spPr/>
        <p:txBody>
          <a:bodyPr>
            <a:normAutofit/>
          </a:bodyPr>
          <a:lstStyle/>
          <a:p>
            <a:r>
              <a:rPr lang="en-US" dirty="0"/>
              <a:t>Abdominal injuries</a:t>
            </a:r>
          </a:p>
          <a:p>
            <a:pPr lvl="1"/>
            <a:r>
              <a:rPr lang="en-US" dirty="0"/>
              <a:t>Anatomy of the </a:t>
            </a:r>
            <a:r>
              <a:rPr lang="en-US" dirty="0" smtClean="0"/>
              <a:t>abdomen</a:t>
            </a:r>
            <a:endParaRPr lang="en-US" dirty="0"/>
          </a:p>
        </p:txBody>
      </p:sp>
      <p:pic>
        <p:nvPicPr>
          <p:cNvPr id="4" name="Content Placeholder 3" descr="abdomen anatomy.jpg"/>
          <p:cNvPicPr>
            <a:picLocks noChangeAspect="1"/>
          </p:cNvPicPr>
          <p:nvPr/>
        </p:nvPicPr>
        <p:blipFill>
          <a:blip r:embed="rId2" cstate="print"/>
          <a:stretch>
            <a:fillRect/>
          </a:stretch>
        </p:blipFill>
        <p:spPr>
          <a:xfrm>
            <a:off x="2133600" y="2590800"/>
            <a:ext cx="8458413" cy="4267200"/>
          </a:xfrm>
          <a:prstGeom prst="rect">
            <a:avLst/>
          </a:prstGeom>
        </p:spPr>
      </p:pic>
    </p:spTree>
    <p:extLst>
      <p:ext uri="{BB962C8B-B14F-4D97-AF65-F5344CB8AC3E}">
        <p14:creationId xmlns:p14="http://schemas.microsoft.com/office/powerpoint/2010/main" xmlns="" val="18597127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Abdomen</a:t>
            </a:r>
          </a:p>
        </p:txBody>
      </p:sp>
      <p:sp>
        <p:nvSpPr>
          <p:cNvPr id="3" name="Content Placeholder 2"/>
          <p:cNvSpPr>
            <a:spLocks noGrp="1"/>
          </p:cNvSpPr>
          <p:nvPr>
            <p:ph idx="1"/>
          </p:nvPr>
        </p:nvSpPr>
        <p:spPr/>
        <p:txBody>
          <a:bodyPr>
            <a:normAutofit/>
          </a:bodyPr>
          <a:lstStyle/>
          <a:p>
            <a:r>
              <a:rPr lang="en-US" dirty="0"/>
              <a:t>Abdominal injuries</a:t>
            </a:r>
          </a:p>
          <a:p>
            <a:pPr lvl="1"/>
            <a:r>
              <a:rPr lang="en-US" dirty="0"/>
              <a:t>Anatomy of the abdomen</a:t>
            </a:r>
          </a:p>
          <a:p>
            <a:pPr lvl="2"/>
            <a:r>
              <a:rPr lang="en-US" dirty="0"/>
              <a:t>Abdominal </a:t>
            </a:r>
            <a:r>
              <a:rPr lang="en-US" dirty="0" smtClean="0"/>
              <a:t>organs</a:t>
            </a:r>
            <a:endParaRPr lang="en-US" dirty="0"/>
          </a:p>
          <a:p>
            <a:pPr lvl="3"/>
            <a:r>
              <a:rPr lang="en-US" dirty="0" smtClean="0"/>
              <a:t>Digestive</a:t>
            </a:r>
          </a:p>
          <a:p>
            <a:pPr lvl="4"/>
            <a:r>
              <a:rPr lang="en-US" dirty="0" smtClean="0"/>
              <a:t>Mouth</a:t>
            </a:r>
            <a:r>
              <a:rPr lang="en-US" dirty="0" smtClean="0"/>
              <a:t>, esophagus, stomach, small intestine, large intestine</a:t>
            </a:r>
            <a:endParaRPr lang="en-US" dirty="0"/>
          </a:p>
          <a:p>
            <a:pPr lvl="3"/>
            <a:r>
              <a:rPr lang="en-US" dirty="0" smtClean="0"/>
              <a:t>Reproductive</a:t>
            </a:r>
          </a:p>
          <a:p>
            <a:pPr lvl="4"/>
            <a:r>
              <a:rPr lang="en-US" dirty="0" smtClean="0"/>
              <a:t>Ovaries, uterus, testes, prostate</a:t>
            </a:r>
            <a:endParaRPr lang="en-US" dirty="0"/>
          </a:p>
          <a:p>
            <a:pPr lvl="3"/>
            <a:r>
              <a:rPr lang="en-US" dirty="0" smtClean="0"/>
              <a:t>Vascular</a:t>
            </a:r>
          </a:p>
          <a:p>
            <a:pPr lvl="4"/>
            <a:r>
              <a:rPr lang="en-US" dirty="0" smtClean="0"/>
              <a:t>circulatory system</a:t>
            </a:r>
            <a:endParaRPr lang="en-US" dirty="0"/>
          </a:p>
          <a:p>
            <a:pPr lvl="3"/>
            <a:r>
              <a:rPr lang="en-US" dirty="0" smtClean="0"/>
              <a:t>Endocrine</a:t>
            </a:r>
          </a:p>
          <a:p>
            <a:pPr lvl="4"/>
            <a:r>
              <a:rPr lang="en-US" dirty="0" smtClean="0"/>
              <a:t>Hypothalamus, pituitary, thyroid, adrenal glands</a:t>
            </a:r>
            <a:endParaRPr lang="en-US" dirty="0" smtClean="0"/>
          </a:p>
          <a:p>
            <a:pPr lvl="4"/>
            <a:endParaRPr lang="en-US" dirty="0"/>
          </a:p>
        </p:txBody>
      </p:sp>
    </p:spTree>
    <p:extLst>
      <p:ext uri="{BB962C8B-B14F-4D97-AF65-F5344CB8AC3E}">
        <p14:creationId xmlns:p14="http://schemas.microsoft.com/office/powerpoint/2010/main" xmlns="" val="15206896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Abdomen</a:t>
            </a:r>
          </a:p>
        </p:txBody>
      </p:sp>
      <p:sp>
        <p:nvSpPr>
          <p:cNvPr id="3" name="Content Placeholder 2"/>
          <p:cNvSpPr>
            <a:spLocks noGrp="1"/>
          </p:cNvSpPr>
          <p:nvPr>
            <p:ph idx="1"/>
          </p:nvPr>
        </p:nvSpPr>
        <p:spPr/>
        <p:txBody>
          <a:bodyPr>
            <a:normAutofit fontScale="92500" lnSpcReduction="10000"/>
          </a:bodyPr>
          <a:lstStyle/>
          <a:p>
            <a:r>
              <a:rPr lang="en-US" dirty="0"/>
              <a:t>Abdominal injuries</a:t>
            </a:r>
          </a:p>
          <a:p>
            <a:pPr lvl="1"/>
            <a:r>
              <a:rPr lang="en-US" dirty="0"/>
              <a:t>Anatomy of the abdomen</a:t>
            </a:r>
          </a:p>
          <a:p>
            <a:pPr lvl="2"/>
            <a:r>
              <a:rPr lang="en-US" dirty="0"/>
              <a:t>Four quadrants of the abdomen</a:t>
            </a:r>
          </a:p>
          <a:p>
            <a:pPr lvl="3"/>
            <a:r>
              <a:rPr lang="en-US" dirty="0"/>
              <a:t>Right upper quadrant (RUQ)</a:t>
            </a:r>
          </a:p>
          <a:p>
            <a:pPr lvl="4"/>
            <a:r>
              <a:rPr lang="en-US" dirty="0"/>
              <a:t>Liver</a:t>
            </a:r>
          </a:p>
          <a:p>
            <a:pPr lvl="4"/>
            <a:r>
              <a:rPr lang="en-US" dirty="0"/>
              <a:t>Right kidney</a:t>
            </a:r>
          </a:p>
          <a:p>
            <a:pPr lvl="4"/>
            <a:r>
              <a:rPr lang="en-US" dirty="0"/>
              <a:t>Small intestine</a:t>
            </a:r>
          </a:p>
          <a:p>
            <a:pPr lvl="4"/>
            <a:r>
              <a:rPr lang="en-US" dirty="0"/>
              <a:t>Large intestine</a:t>
            </a:r>
          </a:p>
          <a:p>
            <a:pPr lvl="3"/>
            <a:r>
              <a:rPr lang="en-US" dirty="0"/>
              <a:t>Left upper quadrant (LUQ)</a:t>
            </a:r>
          </a:p>
          <a:p>
            <a:pPr lvl="4"/>
            <a:r>
              <a:rPr lang="en-US" dirty="0"/>
              <a:t>Liver</a:t>
            </a:r>
          </a:p>
          <a:p>
            <a:pPr lvl="4"/>
            <a:r>
              <a:rPr lang="en-US" dirty="0"/>
              <a:t>Stomach</a:t>
            </a:r>
          </a:p>
          <a:p>
            <a:pPr lvl="4"/>
            <a:r>
              <a:rPr lang="en-US" dirty="0"/>
              <a:t>Spleen</a:t>
            </a:r>
          </a:p>
          <a:p>
            <a:pPr lvl="4"/>
            <a:r>
              <a:rPr lang="en-US" dirty="0"/>
              <a:t>Pancreas</a:t>
            </a:r>
          </a:p>
          <a:p>
            <a:pPr lvl="4"/>
            <a:r>
              <a:rPr lang="en-US" dirty="0"/>
              <a:t>Left kidney</a:t>
            </a:r>
          </a:p>
          <a:p>
            <a:pPr lvl="4"/>
            <a:r>
              <a:rPr lang="en-US" dirty="0"/>
              <a:t>Small intestine</a:t>
            </a:r>
          </a:p>
          <a:p>
            <a:pPr lvl="4"/>
            <a:r>
              <a:rPr lang="en-US" dirty="0"/>
              <a:t>Large intestine</a:t>
            </a:r>
          </a:p>
        </p:txBody>
      </p:sp>
    </p:spTree>
    <p:extLst>
      <p:ext uri="{BB962C8B-B14F-4D97-AF65-F5344CB8AC3E}">
        <p14:creationId xmlns:p14="http://schemas.microsoft.com/office/powerpoint/2010/main" xmlns="" val="6917925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Abdomen</a:t>
            </a:r>
          </a:p>
        </p:txBody>
      </p:sp>
      <p:sp>
        <p:nvSpPr>
          <p:cNvPr id="3" name="Content Placeholder 2"/>
          <p:cNvSpPr>
            <a:spLocks noGrp="1"/>
          </p:cNvSpPr>
          <p:nvPr>
            <p:ph idx="1"/>
          </p:nvPr>
        </p:nvSpPr>
        <p:spPr/>
        <p:txBody>
          <a:bodyPr>
            <a:normAutofit/>
          </a:bodyPr>
          <a:lstStyle/>
          <a:p>
            <a:r>
              <a:rPr lang="en-US" dirty="0"/>
              <a:t>Abdominal injuries</a:t>
            </a:r>
          </a:p>
          <a:p>
            <a:pPr lvl="1"/>
            <a:r>
              <a:rPr lang="en-US" dirty="0"/>
              <a:t>Anatomy of the abdomen</a:t>
            </a:r>
          </a:p>
          <a:p>
            <a:pPr lvl="2"/>
            <a:r>
              <a:rPr lang="en-US" dirty="0"/>
              <a:t>Four quadrants of the abdomen</a:t>
            </a:r>
          </a:p>
          <a:p>
            <a:pPr lvl="3"/>
            <a:r>
              <a:rPr lang="en-US" dirty="0"/>
              <a:t>Right lower quadrant (RLQ)</a:t>
            </a:r>
          </a:p>
          <a:p>
            <a:pPr lvl="4"/>
            <a:r>
              <a:rPr lang="en-US" dirty="0"/>
              <a:t>Appendix</a:t>
            </a:r>
          </a:p>
          <a:p>
            <a:pPr lvl="4"/>
            <a:r>
              <a:rPr lang="en-US" dirty="0"/>
              <a:t>Small intestine</a:t>
            </a:r>
          </a:p>
          <a:p>
            <a:pPr lvl="4"/>
            <a:r>
              <a:rPr lang="en-US" dirty="0"/>
              <a:t>Large intestine</a:t>
            </a:r>
          </a:p>
          <a:p>
            <a:pPr lvl="4"/>
            <a:r>
              <a:rPr lang="en-US" dirty="0"/>
              <a:t>Right ovary (female)</a:t>
            </a:r>
          </a:p>
          <a:p>
            <a:pPr lvl="4"/>
            <a:r>
              <a:rPr lang="en-US" dirty="0"/>
              <a:t>Right ureter</a:t>
            </a:r>
          </a:p>
          <a:p>
            <a:pPr lvl="3"/>
            <a:r>
              <a:rPr lang="en-US" dirty="0"/>
              <a:t>Left lower quadrant (LLQ)</a:t>
            </a:r>
          </a:p>
          <a:p>
            <a:pPr lvl="4"/>
            <a:r>
              <a:rPr lang="en-US" dirty="0"/>
              <a:t>Small intestine</a:t>
            </a:r>
          </a:p>
          <a:p>
            <a:pPr lvl="4"/>
            <a:r>
              <a:rPr lang="en-US" dirty="0"/>
              <a:t>Large intestine</a:t>
            </a:r>
          </a:p>
          <a:p>
            <a:pPr lvl="4"/>
            <a:r>
              <a:rPr lang="en-US" dirty="0"/>
              <a:t>Left ovary (female)</a:t>
            </a:r>
          </a:p>
          <a:p>
            <a:pPr lvl="4"/>
            <a:r>
              <a:rPr lang="en-US" dirty="0"/>
              <a:t>Left ureter</a:t>
            </a:r>
          </a:p>
        </p:txBody>
      </p:sp>
    </p:spTree>
    <p:extLst>
      <p:ext uri="{BB962C8B-B14F-4D97-AF65-F5344CB8AC3E}">
        <p14:creationId xmlns:p14="http://schemas.microsoft.com/office/powerpoint/2010/main" xmlns="" val="8180828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Abdomen</a:t>
            </a:r>
          </a:p>
        </p:txBody>
      </p:sp>
      <p:sp>
        <p:nvSpPr>
          <p:cNvPr id="3" name="Content Placeholder 2"/>
          <p:cNvSpPr>
            <a:spLocks noGrp="1"/>
          </p:cNvSpPr>
          <p:nvPr>
            <p:ph idx="1"/>
          </p:nvPr>
        </p:nvSpPr>
        <p:spPr/>
        <p:txBody>
          <a:bodyPr>
            <a:normAutofit/>
          </a:bodyPr>
          <a:lstStyle/>
          <a:p>
            <a:r>
              <a:rPr lang="en-US" dirty="0"/>
              <a:t>Abdominal injuries</a:t>
            </a:r>
          </a:p>
          <a:p>
            <a:pPr lvl="1"/>
            <a:r>
              <a:rPr lang="en-US" dirty="0"/>
              <a:t>Abdominal organs</a:t>
            </a:r>
          </a:p>
          <a:p>
            <a:pPr lvl="2"/>
            <a:r>
              <a:rPr lang="en-US" dirty="0"/>
              <a:t>Solid organs</a:t>
            </a:r>
          </a:p>
          <a:p>
            <a:pPr lvl="3"/>
            <a:r>
              <a:rPr lang="en-US" dirty="0"/>
              <a:t>Liver</a:t>
            </a:r>
          </a:p>
          <a:p>
            <a:pPr lvl="3"/>
            <a:r>
              <a:rPr lang="en-US" dirty="0"/>
              <a:t>Spleen</a:t>
            </a:r>
          </a:p>
          <a:p>
            <a:pPr lvl="3"/>
            <a:r>
              <a:rPr lang="en-US" dirty="0"/>
              <a:t>Pancreas</a:t>
            </a:r>
          </a:p>
          <a:p>
            <a:pPr lvl="3"/>
            <a:endParaRPr lang="en-US" dirty="0"/>
          </a:p>
          <a:p>
            <a:pPr lvl="2"/>
            <a:r>
              <a:rPr lang="en-US" dirty="0"/>
              <a:t>Hollow organs</a:t>
            </a:r>
          </a:p>
          <a:p>
            <a:pPr lvl="3"/>
            <a:r>
              <a:rPr lang="en-US" dirty="0"/>
              <a:t>Gall bladder</a:t>
            </a:r>
          </a:p>
          <a:p>
            <a:pPr lvl="3"/>
            <a:r>
              <a:rPr lang="en-US" dirty="0"/>
              <a:t>Intestines</a:t>
            </a:r>
          </a:p>
          <a:p>
            <a:pPr lvl="3"/>
            <a:r>
              <a:rPr lang="en-US" dirty="0"/>
              <a:t>Stomach</a:t>
            </a:r>
          </a:p>
        </p:txBody>
      </p:sp>
    </p:spTree>
    <p:extLst>
      <p:ext uri="{BB962C8B-B14F-4D97-AF65-F5344CB8AC3E}">
        <p14:creationId xmlns:p14="http://schemas.microsoft.com/office/powerpoint/2010/main" xmlns="" val="13496186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Abdomen</a:t>
            </a:r>
          </a:p>
        </p:txBody>
      </p:sp>
      <p:sp>
        <p:nvSpPr>
          <p:cNvPr id="3" name="Content Placeholder 2"/>
          <p:cNvSpPr>
            <a:spLocks noGrp="1"/>
          </p:cNvSpPr>
          <p:nvPr>
            <p:ph idx="1"/>
          </p:nvPr>
        </p:nvSpPr>
        <p:spPr/>
        <p:txBody>
          <a:bodyPr>
            <a:normAutofit/>
          </a:bodyPr>
          <a:lstStyle/>
          <a:p>
            <a:r>
              <a:rPr lang="en-US" dirty="0"/>
              <a:t>Abdominal injuries</a:t>
            </a:r>
          </a:p>
          <a:p>
            <a:pPr lvl="1"/>
            <a:r>
              <a:rPr lang="en-US" dirty="0"/>
              <a:t>Abdominal organs</a:t>
            </a:r>
          </a:p>
          <a:p>
            <a:pPr lvl="2"/>
            <a:r>
              <a:rPr lang="en-US" dirty="0"/>
              <a:t>Solid organs</a:t>
            </a:r>
          </a:p>
          <a:p>
            <a:pPr lvl="3"/>
            <a:r>
              <a:rPr lang="en-US" dirty="0"/>
              <a:t>Bleed as the result of injury</a:t>
            </a:r>
          </a:p>
          <a:p>
            <a:pPr lvl="3"/>
            <a:endParaRPr lang="en-US" dirty="0"/>
          </a:p>
          <a:p>
            <a:pPr lvl="3"/>
            <a:r>
              <a:rPr lang="en-US" dirty="0"/>
              <a:t>Blood in the abdominal cavity can present with</a:t>
            </a:r>
          </a:p>
          <a:p>
            <a:pPr lvl="4"/>
            <a:r>
              <a:rPr lang="en-US" dirty="0"/>
              <a:t>Pain</a:t>
            </a:r>
          </a:p>
          <a:p>
            <a:pPr lvl="4"/>
            <a:r>
              <a:rPr lang="en-US" dirty="0"/>
              <a:t>Rebound tenderness</a:t>
            </a:r>
          </a:p>
          <a:p>
            <a:pPr lvl="4"/>
            <a:r>
              <a:rPr lang="en-US" dirty="0"/>
              <a:t>Distention</a:t>
            </a:r>
          </a:p>
          <a:p>
            <a:pPr lvl="4"/>
            <a:r>
              <a:rPr lang="en-US" dirty="0"/>
              <a:t>Discoloration</a:t>
            </a:r>
          </a:p>
          <a:p>
            <a:pPr lvl="4"/>
            <a:endParaRPr lang="en-US" dirty="0"/>
          </a:p>
        </p:txBody>
      </p:sp>
    </p:spTree>
    <p:extLst>
      <p:ext uri="{BB962C8B-B14F-4D97-AF65-F5344CB8AC3E}">
        <p14:creationId xmlns:p14="http://schemas.microsoft.com/office/powerpoint/2010/main" xmlns="" val="7815172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Abdomen</a:t>
            </a:r>
          </a:p>
        </p:txBody>
      </p:sp>
      <p:sp>
        <p:nvSpPr>
          <p:cNvPr id="3" name="Content Placeholder 2"/>
          <p:cNvSpPr>
            <a:spLocks noGrp="1"/>
          </p:cNvSpPr>
          <p:nvPr>
            <p:ph idx="1"/>
          </p:nvPr>
        </p:nvSpPr>
        <p:spPr/>
        <p:txBody>
          <a:bodyPr>
            <a:normAutofit/>
          </a:bodyPr>
          <a:lstStyle/>
          <a:p>
            <a:r>
              <a:rPr lang="en-US" dirty="0"/>
              <a:t>Abdominal injuries</a:t>
            </a:r>
          </a:p>
          <a:p>
            <a:pPr lvl="1"/>
            <a:r>
              <a:rPr lang="en-US" dirty="0"/>
              <a:t>Abdominal organs</a:t>
            </a:r>
          </a:p>
          <a:p>
            <a:pPr lvl="2"/>
            <a:r>
              <a:rPr lang="en-US" dirty="0"/>
              <a:t>Hollow organs</a:t>
            </a:r>
          </a:p>
          <a:p>
            <a:pPr lvl="3"/>
            <a:r>
              <a:rPr lang="en-US" dirty="0"/>
              <a:t>Rupture as the result of trauma</a:t>
            </a:r>
          </a:p>
          <a:p>
            <a:pPr lvl="3"/>
            <a:endParaRPr lang="en-US" dirty="0"/>
          </a:p>
          <a:p>
            <a:pPr lvl="3"/>
            <a:r>
              <a:rPr lang="en-US" dirty="0"/>
              <a:t>Spill contents into the abdominal cavity</a:t>
            </a:r>
          </a:p>
          <a:p>
            <a:pPr lvl="3"/>
            <a:endParaRPr lang="en-US" dirty="0"/>
          </a:p>
          <a:p>
            <a:pPr lvl="3"/>
            <a:r>
              <a:rPr lang="en-US" dirty="0"/>
              <a:t>Contents in the abdominal cavity may cause</a:t>
            </a:r>
          </a:p>
          <a:p>
            <a:pPr lvl="4"/>
            <a:r>
              <a:rPr lang="en-US" dirty="0"/>
              <a:t>Pain</a:t>
            </a:r>
          </a:p>
          <a:p>
            <a:pPr lvl="4"/>
            <a:r>
              <a:rPr lang="en-US" dirty="0"/>
              <a:t>Tenderness</a:t>
            </a:r>
          </a:p>
          <a:p>
            <a:pPr lvl="4"/>
            <a:r>
              <a:rPr lang="en-US" dirty="0"/>
              <a:t>Infection</a:t>
            </a:r>
          </a:p>
          <a:p>
            <a:endParaRPr lang="en-US" dirty="0"/>
          </a:p>
        </p:txBody>
      </p:sp>
    </p:spTree>
    <p:extLst>
      <p:ext uri="{BB962C8B-B14F-4D97-AF65-F5344CB8AC3E}">
        <p14:creationId xmlns:p14="http://schemas.microsoft.com/office/powerpoint/2010/main" xmlns="" val="10725447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Abdomen</a:t>
            </a:r>
          </a:p>
        </p:txBody>
      </p:sp>
      <p:sp>
        <p:nvSpPr>
          <p:cNvPr id="3" name="Content Placeholder 2"/>
          <p:cNvSpPr>
            <a:spLocks noGrp="1"/>
          </p:cNvSpPr>
          <p:nvPr>
            <p:ph idx="1"/>
          </p:nvPr>
        </p:nvSpPr>
        <p:spPr/>
        <p:txBody>
          <a:bodyPr>
            <a:normAutofit/>
          </a:bodyPr>
          <a:lstStyle/>
          <a:p>
            <a:r>
              <a:rPr lang="en-US" dirty="0"/>
              <a:t>Abdominal injuries</a:t>
            </a:r>
          </a:p>
          <a:p>
            <a:pPr lvl="1"/>
            <a:r>
              <a:rPr lang="en-US" dirty="0"/>
              <a:t>Mechanism of injury</a:t>
            </a:r>
          </a:p>
          <a:p>
            <a:pPr lvl="2"/>
            <a:r>
              <a:rPr lang="en-US" dirty="0"/>
              <a:t>Obtain as much information about MOI as possible</a:t>
            </a:r>
          </a:p>
          <a:p>
            <a:pPr lvl="3"/>
            <a:r>
              <a:rPr lang="en-US" dirty="0"/>
              <a:t>Clues from MOI will help to identify possible injury</a:t>
            </a:r>
          </a:p>
          <a:p>
            <a:pPr lvl="3"/>
            <a:r>
              <a:rPr lang="en-US" dirty="0"/>
              <a:t>Blunt</a:t>
            </a:r>
          </a:p>
          <a:p>
            <a:pPr lvl="4"/>
            <a:r>
              <a:rPr lang="en-US" dirty="0"/>
              <a:t>Steering wheel deformity</a:t>
            </a:r>
          </a:p>
          <a:p>
            <a:pPr lvl="4"/>
            <a:r>
              <a:rPr lang="en-US" dirty="0"/>
              <a:t>Dash deformity</a:t>
            </a:r>
          </a:p>
          <a:p>
            <a:pPr lvl="4"/>
            <a:r>
              <a:rPr lang="en-US" dirty="0"/>
              <a:t>Seatbelt use</a:t>
            </a:r>
          </a:p>
          <a:p>
            <a:pPr lvl="3"/>
            <a:r>
              <a:rPr lang="en-US" dirty="0"/>
              <a:t>Penetrating</a:t>
            </a:r>
          </a:p>
          <a:p>
            <a:pPr lvl="4"/>
            <a:r>
              <a:rPr lang="en-US" dirty="0"/>
              <a:t>Distance object travelled</a:t>
            </a:r>
          </a:p>
          <a:p>
            <a:pPr lvl="4"/>
            <a:r>
              <a:rPr lang="en-US" dirty="0"/>
              <a:t>Speed object travelled</a:t>
            </a:r>
          </a:p>
          <a:p>
            <a:pPr lvl="4"/>
            <a:r>
              <a:rPr lang="en-US" dirty="0"/>
              <a:t>Length of object</a:t>
            </a:r>
          </a:p>
          <a:p>
            <a:pPr lvl="4"/>
            <a:r>
              <a:rPr lang="en-US" dirty="0"/>
              <a:t>Path of travel</a:t>
            </a:r>
          </a:p>
        </p:txBody>
      </p:sp>
    </p:spTree>
    <p:extLst>
      <p:ext uri="{BB962C8B-B14F-4D97-AF65-F5344CB8AC3E}">
        <p14:creationId xmlns:p14="http://schemas.microsoft.com/office/powerpoint/2010/main" xmlns="" val="4412296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Abdomen</a:t>
            </a:r>
          </a:p>
        </p:txBody>
      </p:sp>
      <p:sp>
        <p:nvSpPr>
          <p:cNvPr id="3" name="Content Placeholder 2"/>
          <p:cNvSpPr>
            <a:spLocks noGrp="1"/>
          </p:cNvSpPr>
          <p:nvPr>
            <p:ph idx="1"/>
          </p:nvPr>
        </p:nvSpPr>
        <p:spPr/>
        <p:txBody>
          <a:bodyPr>
            <a:normAutofit/>
          </a:bodyPr>
          <a:lstStyle/>
          <a:p>
            <a:r>
              <a:rPr lang="en-US" dirty="0"/>
              <a:t>Abdominal injuries</a:t>
            </a:r>
          </a:p>
          <a:p>
            <a:pPr lvl="1"/>
            <a:r>
              <a:rPr lang="en-US" dirty="0"/>
              <a:t>Abdominal assessment</a:t>
            </a:r>
          </a:p>
          <a:p>
            <a:pPr lvl="2"/>
            <a:r>
              <a:rPr lang="en-US" dirty="0"/>
              <a:t>Requires a thorough exam</a:t>
            </a:r>
          </a:p>
          <a:p>
            <a:pPr lvl="2"/>
            <a:r>
              <a:rPr lang="en-US" dirty="0"/>
              <a:t>Repeated exams should be completed if time permits</a:t>
            </a:r>
          </a:p>
          <a:p>
            <a:pPr lvl="2"/>
            <a:r>
              <a:rPr lang="en-US" dirty="0"/>
              <a:t>Inspect abdomen for</a:t>
            </a:r>
          </a:p>
          <a:p>
            <a:pPr lvl="3"/>
            <a:r>
              <a:rPr lang="en-US" dirty="0"/>
              <a:t>Bruising</a:t>
            </a:r>
          </a:p>
          <a:p>
            <a:pPr lvl="3"/>
            <a:r>
              <a:rPr lang="en-US" dirty="0"/>
              <a:t>Abrasions</a:t>
            </a:r>
          </a:p>
          <a:p>
            <a:pPr lvl="3"/>
            <a:r>
              <a:rPr lang="en-US" dirty="0"/>
              <a:t>Cullen’s Sign</a:t>
            </a:r>
          </a:p>
          <a:p>
            <a:pPr lvl="3"/>
            <a:r>
              <a:rPr lang="en-US" dirty="0"/>
              <a:t>Grey-Turner’s sign</a:t>
            </a:r>
          </a:p>
          <a:p>
            <a:pPr lvl="3"/>
            <a:r>
              <a:rPr lang="en-US" dirty="0"/>
              <a:t>Bleeding</a:t>
            </a:r>
          </a:p>
          <a:p>
            <a:pPr lvl="3"/>
            <a:r>
              <a:rPr lang="en-US" dirty="0"/>
              <a:t>Evisceration</a:t>
            </a:r>
          </a:p>
          <a:p>
            <a:pPr lvl="3"/>
            <a:r>
              <a:rPr lang="en-US" dirty="0"/>
              <a:t>Impalement</a:t>
            </a:r>
          </a:p>
        </p:txBody>
      </p:sp>
    </p:spTree>
    <p:extLst>
      <p:ext uri="{BB962C8B-B14F-4D97-AF65-F5344CB8AC3E}">
        <p14:creationId xmlns:p14="http://schemas.microsoft.com/office/powerpoint/2010/main" xmlns="" val="38995776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Triage</a:t>
            </a:r>
          </a:p>
        </p:txBody>
      </p:sp>
      <p:sp>
        <p:nvSpPr>
          <p:cNvPr id="3" name="Content Placeholder 2"/>
          <p:cNvSpPr>
            <a:spLocks noGrp="1"/>
          </p:cNvSpPr>
          <p:nvPr>
            <p:ph idx="1"/>
          </p:nvPr>
        </p:nvSpPr>
        <p:spPr/>
        <p:txBody>
          <a:bodyPr>
            <a:normAutofit/>
          </a:bodyPr>
          <a:lstStyle/>
          <a:p>
            <a:r>
              <a:rPr lang="en-US" dirty="0"/>
              <a:t>CDC Guidelines</a:t>
            </a:r>
          </a:p>
          <a:p>
            <a:pPr lvl="1"/>
            <a:r>
              <a:rPr lang="en-US" dirty="0"/>
              <a:t>Anatomic criteria</a:t>
            </a:r>
          </a:p>
          <a:p>
            <a:pPr lvl="2"/>
            <a:r>
              <a:rPr lang="en-US" dirty="0"/>
              <a:t>Step 2</a:t>
            </a:r>
          </a:p>
          <a:p>
            <a:pPr lvl="3"/>
            <a:r>
              <a:rPr lang="en-US" dirty="0"/>
              <a:t>Recognizes that certain patients present with normal physiology but have an anatomic injury that might require the highest level of care.</a:t>
            </a:r>
          </a:p>
          <a:p>
            <a:pPr lvl="3"/>
            <a:r>
              <a:rPr lang="en-US" dirty="0"/>
              <a:t>Consider transport to a trauma facility if patient is found with</a:t>
            </a:r>
          </a:p>
          <a:p>
            <a:pPr lvl="4"/>
            <a:r>
              <a:rPr lang="en-US" dirty="0"/>
              <a:t>Penetrating injuries above the knee</a:t>
            </a:r>
          </a:p>
          <a:p>
            <a:pPr lvl="4"/>
            <a:r>
              <a:rPr lang="en-US" dirty="0"/>
              <a:t>Unstable chest wall</a:t>
            </a:r>
          </a:p>
          <a:p>
            <a:pPr lvl="4"/>
            <a:r>
              <a:rPr lang="en-US" dirty="0"/>
              <a:t>≥ 2 or more proximal long bone fractures</a:t>
            </a:r>
          </a:p>
          <a:p>
            <a:pPr lvl="4"/>
            <a:r>
              <a:rPr lang="en-US" dirty="0"/>
              <a:t>Extremity that is crushed, degloved, mangled, or pulseless</a:t>
            </a:r>
          </a:p>
          <a:p>
            <a:pPr lvl="4"/>
            <a:r>
              <a:rPr lang="en-US" dirty="0"/>
              <a:t>Amputation proximal to wrist or ankle</a:t>
            </a:r>
          </a:p>
          <a:p>
            <a:pPr lvl="4"/>
            <a:r>
              <a:rPr lang="en-US" dirty="0"/>
              <a:t>Pelvic fractures</a:t>
            </a:r>
          </a:p>
          <a:p>
            <a:pPr lvl="4"/>
            <a:r>
              <a:rPr lang="en-US" dirty="0"/>
              <a:t>Skull fractures</a:t>
            </a:r>
          </a:p>
          <a:p>
            <a:pPr lvl="4"/>
            <a:r>
              <a:rPr lang="en-US" dirty="0"/>
              <a:t>Paralysis</a:t>
            </a:r>
          </a:p>
        </p:txBody>
      </p:sp>
    </p:spTree>
    <p:extLst>
      <p:ext uri="{BB962C8B-B14F-4D97-AF65-F5344CB8AC3E}">
        <p14:creationId xmlns:p14="http://schemas.microsoft.com/office/powerpoint/2010/main" xmlns="" val="26380452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Abdomen</a:t>
            </a:r>
          </a:p>
        </p:txBody>
      </p:sp>
      <p:sp>
        <p:nvSpPr>
          <p:cNvPr id="3" name="Content Placeholder 2"/>
          <p:cNvSpPr>
            <a:spLocks noGrp="1"/>
          </p:cNvSpPr>
          <p:nvPr>
            <p:ph idx="1"/>
          </p:nvPr>
        </p:nvSpPr>
        <p:spPr/>
        <p:txBody>
          <a:bodyPr>
            <a:normAutofit/>
          </a:bodyPr>
          <a:lstStyle/>
          <a:p>
            <a:r>
              <a:rPr lang="en-US" dirty="0"/>
              <a:t>Abdominal injuries</a:t>
            </a:r>
          </a:p>
          <a:p>
            <a:pPr lvl="1"/>
            <a:r>
              <a:rPr lang="en-US" dirty="0"/>
              <a:t>Treatment</a:t>
            </a:r>
          </a:p>
          <a:p>
            <a:pPr lvl="2"/>
            <a:r>
              <a:rPr lang="en-US" dirty="0"/>
              <a:t>Maintain a patent airway</a:t>
            </a:r>
          </a:p>
          <a:p>
            <a:pPr lvl="2"/>
            <a:r>
              <a:rPr lang="en-US" dirty="0"/>
              <a:t>Administer O2 as necessary</a:t>
            </a:r>
          </a:p>
          <a:p>
            <a:pPr lvl="2"/>
            <a:r>
              <a:rPr lang="en-US" dirty="0"/>
              <a:t>Control bleeding</a:t>
            </a:r>
          </a:p>
          <a:p>
            <a:pPr lvl="2"/>
            <a:r>
              <a:rPr lang="en-US" dirty="0"/>
              <a:t>Appropriately cover evisceration</a:t>
            </a:r>
          </a:p>
          <a:p>
            <a:pPr lvl="2"/>
            <a:r>
              <a:rPr lang="en-US" dirty="0"/>
              <a:t>Secure impaled objects</a:t>
            </a:r>
          </a:p>
          <a:p>
            <a:pPr lvl="2"/>
            <a:r>
              <a:rPr lang="en-US" dirty="0"/>
              <a:t>Manage for shock</a:t>
            </a:r>
          </a:p>
        </p:txBody>
      </p:sp>
    </p:spTree>
    <p:extLst>
      <p:ext uri="{BB962C8B-B14F-4D97-AF65-F5344CB8AC3E}">
        <p14:creationId xmlns:p14="http://schemas.microsoft.com/office/powerpoint/2010/main" xmlns="" val="35923041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 resuscitation</a:t>
            </a:r>
          </a:p>
        </p:txBody>
      </p:sp>
      <p:sp>
        <p:nvSpPr>
          <p:cNvPr id="3" name="Content Placeholder 2"/>
          <p:cNvSpPr>
            <a:spLocks noGrp="1"/>
          </p:cNvSpPr>
          <p:nvPr>
            <p:ph idx="1"/>
          </p:nvPr>
        </p:nvSpPr>
        <p:spPr/>
        <p:txBody>
          <a:bodyPr>
            <a:normAutofit/>
          </a:bodyPr>
          <a:lstStyle/>
          <a:p>
            <a:r>
              <a:rPr lang="en-US" dirty="0"/>
              <a:t>Trauma fluid resuscitation</a:t>
            </a:r>
          </a:p>
          <a:p>
            <a:pPr lvl="1"/>
            <a:r>
              <a:rPr lang="en-US" dirty="0"/>
              <a:t>Trauma continues to be the leading cause of death for individuals aged 1-44</a:t>
            </a:r>
          </a:p>
          <a:p>
            <a:pPr lvl="1"/>
            <a:endParaRPr lang="en-US" dirty="0"/>
          </a:p>
          <a:p>
            <a:pPr lvl="1"/>
            <a:r>
              <a:rPr lang="en-US" dirty="0"/>
              <a:t>The goal of fluid resuscitation is to maintain vital organ perfusion</a:t>
            </a:r>
          </a:p>
          <a:p>
            <a:pPr lvl="1"/>
            <a:endParaRPr lang="en-US" dirty="0"/>
          </a:p>
          <a:p>
            <a:pPr lvl="1"/>
            <a:r>
              <a:rPr lang="en-US" dirty="0"/>
              <a:t>Longtime treatment for hypotension induced by trauma has been the aggressive technique of infusing large volumes of crystalloid fluids to improve the blood pressure</a:t>
            </a:r>
          </a:p>
          <a:p>
            <a:pPr lvl="1"/>
            <a:endParaRPr lang="en-US" dirty="0"/>
          </a:p>
          <a:p>
            <a:pPr lvl="1"/>
            <a:r>
              <a:rPr lang="en-US" dirty="0"/>
              <a:t>Studies have shown this practice is detrimental to patient outcomes</a:t>
            </a:r>
          </a:p>
        </p:txBody>
      </p:sp>
    </p:spTree>
    <p:extLst>
      <p:ext uri="{BB962C8B-B14F-4D97-AF65-F5344CB8AC3E}">
        <p14:creationId xmlns:p14="http://schemas.microsoft.com/office/powerpoint/2010/main" xmlns="" val="16464941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 resuscitation</a:t>
            </a:r>
          </a:p>
        </p:txBody>
      </p:sp>
      <p:sp>
        <p:nvSpPr>
          <p:cNvPr id="3" name="Content Placeholder 2"/>
          <p:cNvSpPr>
            <a:spLocks noGrp="1"/>
          </p:cNvSpPr>
          <p:nvPr>
            <p:ph idx="1"/>
          </p:nvPr>
        </p:nvSpPr>
        <p:spPr/>
        <p:txBody>
          <a:bodyPr>
            <a:normAutofit/>
          </a:bodyPr>
          <a:lstStyle/>
          <a:p>
            <a:r>
              <a:rPr lang="en-US" dirty="0"/>
              <a:t>A National Institute of Health (NIH) study concluded that early aggressive fluid administration with high volume led to significantly high rates of multi organ failure, acute respiratory distress syndrome, and acute lung injuries</a:t>
            </a:r>
          </a:p>
        </p:txBody>
      </p:sp>
    </p:spTree>
    <p:extLst>
      <p:ext uri="{BB962C8B-B14F-4D97-AF65-F5344CB8AC3E}">
        <p14:creationId xmlns:p14="http://schemas.microsoft.com/office/powerpoint/2010/main" xmlns="" val="27587252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 resuscitation</a:t>
            </a:r>
          </a:p>
        </p:txBody>
      </p:sp>
      <p:sp>
        <p:nvSpPr>
          <p:cNvPr id="3" name="Content Placeholder 2"/>
          <p:cNvSpPr>
            <a:spLocks noGrp="1"/>
          </p:cNvSpPr>
          <p:nvPr>
            <p:ph idx="1"/>
          </p:nvPr>
        </p:nvSpPr>
        <p:spPr/>
        <p:txBody>
          <a:bodyPr>
            <a:normAutofit/>
          </a:bodyPr>
          <a:lstStyle/>
          <a:p>
            <a:r>
              <a:rPr lang="en-US" dirty="0"/>
              <a:t>Trauma fluid resuscitation</a:t>
            </a:r>
          </a:p>
          <a:p>
            <a:pPr lvl="1"/>
            <a:r>
              <a:rPr lang="en-US" dirty="0"/>
              <a:t>Crystalloid administration</a:t>
            </a:r>
          </a:p>
          <a:p>
            <a:pPr lvl="2"/>
            <a:r>
              <a:rPr lang="en-US" dirty="0"/>
              <a:t>Excessive administration can lead to</a:t>
            </a:r>
          </a:p>
          <a:p>
            <a:pPr lvl="3"/>
            <a:r>
              <a:rPr lang="en-US" dirty="0"/>
              <a:t>Disrupt the physical formation of a clot</a:t>
            </a:r>
          </a:p>
          <a:p>
            <a:pPr lvl="3"/>
            <a:r>
              <a:rPr lang="en-US" dirty="0"/>
              <a:t>Disrupt physically formed clots</a:t>
            </a:r>
          </a:p>
          <a:p>
            <a:pPr lvl="3"/>
            <a:r>
              <a:rPr lang="en-US" dirty="0"/>
              <a:t>Dilution of clotting factors</a:t>
            </a:r>
          </a:p>
          <a:p>
            <a:pPr lvl="3"/>
            <a:r>
              <a:rPr lang="en-US" dirty="0"/>
              <a:t>Dilution of platelets</a:t>
            </a:r>
          </a:p>
          <a:p>
            <a:pPr lvl="3"/>
            <a:r>
              <a:rPr lang="en-US" dirty="0"/>
              <a:t>Expand the area of vascular defect as BP increases</a:t>
            </a:r>
          </a:p>
          <a:p>
            <a:pPr lvl="3"/>
            <a:r>
              <a:rPr lang="en-US" dirty="0"/>
              <a:t>Anemia which can lead to hypoxia</a:t>
            </a:r>
          </a:p>
        </p:txBody>
      </p:sp>
    </p:spTree>
    <p:extLst>
      <p:ext uri="{BB962C8B-B14F-4D97-AF65-F5344CB8AC3E}">
        <p14:creationId xmlns:p14="http://schemas.microsoft.com/office/powerpoint/2010/main" xmlns="" val="42804782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 resuscitation</a:t>
            </a:r>
          </a:p>
        </p:txBody>
      </p:sp>
      <p:sp>
        <p:nvSpPr>
          <p:cNvPr id="3" name="Content Placeholder 2"/>
          <p:cNvSpPr>
            <a:spLocks noGrp="1"/>
          </p:cNvSpPr>
          <p:nvPr>
            <p:ph idx="1"/>
          </p:nvPr>
        </p:nvSpPr>
        <p:spPr/>
        <p:txBody>
          <a:bodyPr>
            <a:normAutofit/>
          </a:bodyPr>
          <a:lstStyle/>
          <a:p>
            <a:r>
              <a:rPr lang="en-US" dirty="0"/>
              <a:t>Trauma fluid resuscitation</a:t>
            </a:r>
          </a:p>
          <a:p>
            <a:pPr lvl="1"/>
            <a:r>
              <a:rPr lang="en-US" dirty="0"/>
              <a:t>Crystalloid administration</a:t>
            </a:r>
          </a:p>
          <a:p>
            <a:pPr lvl="2"/>
            <a:r>
              <a:rPr lang="en-US" dirty="0"/>
              <a:t>Excessive administration can lead to</a:t>
            </a:r>
          </a:p>
          <a:p>
            <a:pPr lvl="3"/>
            <a:r>
              <a:rPr lang="en-US" dirty="0"/>
              <a:t>Hypothermia</a:t>
            </a:r>
          </a:p>
          <a:p>
            <a:pPr lvl="4"/>
            <a:r>
              <a:rPr lang="en-US" dirty="0"/>
              <a:t>If fluids are at room temperature the infusion of large amounts of fluid can lower the core body temperature leading to further complications</a:t>
            </a:r>
          </a:p>
          <a:p>
            <a:pPr marL="868680" lvl="4" indent="0">
              <a:buNone/>
            </a:pPr>
            <a:endParaRPr lang="en-US" dirty="0"/>
          </a:p>
          <a:p>
            <a:pPr lvl="3"/>
            <a:r>
              <a:rPr lang="en-US" dirty="0"/>
              <a:t>Acidosis</a:t>
            </a:r>
          </a:p>
          <a:p>
            <a:pPr lvl="4"/>
            <a:r>
              <a:rPr lang="en-US" dirty="0"/>
              <a:t>Crystalloids have an acidic pH that can lead to metabolic acidosis if large amounts are given</a:t>
            </a:r>
          </a:p>
        </p:txBody>
      </p:sp>
    </p:spTree>
    <p:extLst>
      <p:ext uri="{BB962C8B-B14F-4D97-AF65-F5344CB8AC3E}">
        <p14:creationId xmlns:p14="http://schemas.microsoft.com/office/powerpoint/2010/main" xmlns="" val="4469268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 resuscitation</a:t>
            </a:r>
          </a:p>
        </p:txBody>
      </p:sp>
      <p:sp>
        <p:nvSpPr>
          <p:cNvPr id="3" name="Content Placeholder 2"/>
          <p:cNvSpPr>
            <a:spLocks noGrp="1"/>
          </p:cNvSpPr>
          <p:nvPr>
            <p:ph idx="1"/>
          </p:nvPr>
        </p:nvSpPr>
        <p:spPr/>
        <p:txBody>
          <a:bodyPr>
            <a:normAutofit/>
          </a:bodyPr>
          <a:lstStyle/>
          <a:p>
            <a:r>
              <a:rPr lang="en-US" dirty="0"/>
              <a:t>Trauma fluid resuscitation</a:t>
            </a:r>
          </a:p>
          <a:p>
            <a:pPr lvl="1"/>
            <a:r>
              <a:rPr lang="en-US" dirty="0"/>
              <a:t>United States Army</a:t>
            </a:r>
          </a:p>
          <a:p>
            <a:pPr lvl="2"/>
            <a:r>
              <a:rPr lang="en-US" dirty="0"/>
              <a:t>Actively use permissive hypotension with patient’s mental status being a determinate for fluid resuscitation.</a:t>
            </a:r>
          </a:p>
          <a:p>
            <a:pPr lvl="2"/>
            <a:r>
              <a:rPr lang="en-US" dirty="0"/>
              <a:t>Only enough fluid will be given to restore the patient’s mentation</a:t>
            </a:r>
          </a:p>
        </p:txBody>
      </p:sp>
    </p:spTree>
    <p:extLst>
      <p:ext uri="{BB962C8B-B14F-4D97-AF65-F5344CB8AC3E}">
        <p14:creationId xmlns:p14="http://schemas.microsoft.com/office/powerpoint/2010/main" xmlns="" val="20536186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 resuscitation</a:t>
            </a:r>
          </a:p>
        </p:txBody>
      </p:sp>
      <p:sp>
        <p:nvSpPr>
          <p:cNvPr id="3" name="Content Placeholder 2"/>
          <p:cNvSpPr>
            <a:spLocks noGrp="1"/>
          </p:cNvSpPr>
          <p:nvPr>
            <p:ph idx="1"/>
          </p:nvPr>
        </p:nvSpPr>
        <p:spPr/>
        <p:txBody>
          <a:bodyPr>
            <a:normAutofit/>
          </a:bodyPr>
          <a:lstStyle/>
          <a:p>
            <a:r>
              <a:rPr lang="en-US" dirty="0"/>
              <a:t>Trauma fluid resuscitation</a:t>
            </a:r>
          </a:p>
          <a:p>
            <a:pPr lvl="1"/>
            <a:r>
              <a:rPr lang="en-US" dirty="0"/>
              <a:t>Mean Arterial Pressure (MAP)</a:t>
            </a:r>
          </a:p>
          <a:p>
            <a:pPr lvl="2"/>
            <a:r>
              <a:rPr lang="en-US" dirty="0"/>
              <a:t>Better assessment to determine perfusion to vital organs compared to the systolic blood </a:t>
            </a:r>
            <a:r>
              <a:rPr lang="en-US" dirty="0" smtClean="0"/>
              <a:t>pressure</a:t>
            </a:r>
          </a:p>
          <a:p>
            <a:pPr lvl="2"/>
            <a:r>
              <a:rPr lang="en-US" dirty="0" smtClean="0"/>
              <a:t>The targeted mean arterial pressure for permissive hypotension is 60-65mm/Hg during fluid </a:t>
            </a:r>
            <a:r>
              <a:rPr lang="en-US" dirty="0" smtClean="0"/>
              <a:t>therapy</a:t>
            </a:r>
            <a:endParaRPr lang="en-US" dirty="0"/>
          </a:p>
          <a:p>
            <a:pPr lvl="2"/>
            <a:r>
              <a:rPr lang="en-US" dirty="0"/>
              <a:t>MAP</a:t>
            </a:r>
          </a:p>
          <a:p>
            <a:pPr lvl="3"/>
            <a:r>
              <a:rPr lang="en-US" dirty="0"/>
              <a:t>diastolic blood pressure + 1/3 pulse pressure</a:t>
            </a:r>
          </a:p>
          <a:p>
            <a:pPr lvl="2"/>
            <a:r>
              <a:rPr lang="en-US" dirty="0"/>
              <a:t>Pulse pressure</a:t>
            </a:r>
          </a:p>
          <a:p>
            <a:pPr lvl="3"/>
            <a:r>
              <a:rPr lang="en-US" dirty="0"/>
              <a:t>Difference in systolic and diastolic BP</a:t>
            </a:r>
          </a:p>
        </p:txBody>
      </p:sp>
    </p:spTree>
    <p:extLst>
      <p:ext uri="{BB962C8B-B14F-4D97-AF65-F5344CB8AC3E}">
        <p14:creationId xmlns:p14="http://schemas.microsoft.com/office/powerpoint/2010/main" xmlns="" val="13934599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 resuscitation</a:t>
            </a:r>
          </a:p>
        </p:txBody>
      </p:sp>
      <p:sp>
        <p:nvSpPr>
          <p:cNvPr id="3" name="Content Placeholder 2"/>
          <p:cNvSpPr>
            <a:spLocks noGrp="1"/>
          </p:cNvSpPr>
          <p:nvPr>
            <p:ph idx="1"/>
          </p:nvPr>
        </p:nvSpPr>
        <p:spPr/>
        <p:txBody>
          <a:bodyPr>
            <a:normAutofit/>
          </a:bodyPr>
          <a:lstStyle/>
          <a:p>
            <a:r>
              <a:rPr lang="en-US" dirty="0"/>
              <a:t>Trauma fluid resuscitation</a:t>
            </a:r>
          </a:p>
          <a:p>
            <a:pPr lvl="1"/>
            <a:r>
              <a:rPr lang="en-US" dirty="0"/>
              <a:t>Mean arterial pressure</a:t>
            </a:r>
          </a:p>
          <a:p>
            <a:pPr lvl="2"/>
            <a:r>
              <a:rPr lang="en-US" dirty="0"/>
              <a:t>Example</a:t>
            </a:r>
          </a:p>
          <a:p>
            <a:pPr lvl="3"/>
            <a:r>
              <a:rPr lang="en-US" dirty="0"/>
              <a:t>BP = 120/80</a:t>
            </a:r>
          </a:p>
          <a:p>
            <a:pPr lvl="3"/>
            <a:endParaRPr lang="en-US" dirty="0"/>
          </a:p>
          <a:p>
            <a:pPr lvl="3"/>
            <a:r>
              <a:rPr lang="en-US" dirty="0"/>
              <a:t>MAP = 80+[(120-80)/3]</a:t>
            </a:r>
          </a:p>
          <a:p>
            <a:pPr lvl="3"/>
            <a:endParaRPr lang="en-US" dirty="0"/>
          </a:p>
          <a:p>
            <a:pPr lvl="3"/>
            <a:r>
              <a:rPr lang="en-US" dirty="0"/>
              <a:t>MAP = 80+[40/3]</a:t>
            </a:r>
          </a:p>
          <a:p>
            <a:pPr lvl="3"/>
            <a:endParaRPr lang="en-US" dirty="0"/>
          </a:p>
          <a:p>
            <a:pPr lvl="3"/>
            <a:r>
              <a:rPr lang="en-US" dirty="0"/>
              <a:t>MAP = 80+13.3</a:t>
            </a:r>
          </a:p>
          <a:p>
            <a:pPr lvl="3"/>
            <a:endParaRPr lang="en-US" dirty="0"/>
          </a:p>
          <a:p>
            <a:pPr lvl="3"/>
            <a:r>
              <a:rPr lang="en-US" dirty="0"/>
              <a:t>MAP = 93.3</a:t>
            </a:r>
          </a:p>
        </p:txBody>
      </p:sp>
    </p:spTree>
    <p:extLst>
      <p:ext uri="{BB962C8B-B14F-4D97-AF65-F5344CB8AC3E}">
        <p14:creationId xmlns:p14="http://schemas.microsoft.com/office/powerpoint/2010/main" xmlns="" val="7161686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 resuscitation</a:t>
            </a:r>
          </a:p>
        </p:txBody>
      </p:sp>
      <p:sp>
        <p:nvSpPr>
          <p:cNvPr id="3" name="Content Placeholder 2"/>
          <p:cNvSpPr>
            <a:spLocks noGrp="1"/>
          </p:cNvSpPr>
          <p:nvPr>
            <p:ph idx="1"/>
          </p:nvPr>
        </p:nvSpPr>
        <p:spPr/>
        <p:txBody>
          <a:bodyPr>
            <a:normAutofit/>
          </a:bodyPr>
          <a:lstStyle/>
          <a:p>
            <a:r>
              <a:rPr lang="en-US" dirty="0"/>
              <a:t>Trauma fluid resuscitation</a:t>
            </a:r>
          </a:p>
          <a:p>
            <a:pPr lvl="1"/>
            <a:r>
              <a:rPr lang="en-US" dirty="0"/>
              <a:t>Permissive hypotension</a:t>
            </a:r>
          </a:p>
          <a:p>
            <a:pPr lvl="2"/>
            <a:r>
              <a:rPr lang="en-US" dirty="0"/>
              <a:t>Remember that permissive hypotension is a temporary measure until the patient has access to definitive surgical care</a:t>
            </a:r>
          </a:p>
          <a:p>
            <a:pPr lvl="2"/>
            <a:endParaRPr lang="en-US" dirty="0"/>
          </a:p>
          <a:p>
            <a:pPr lvl="2"/>
            <a:r>
              <a:rPr lang="en-US" dirty="0"/>
              <a:t>Animal studies have shown negative effects associated with permissive hypotension over 90 minutes</a:t>
            </a:r>
          </a:p>
          <a:p>
            <a:pPr lvl="2"/>
            <a:endParaRPr lang="en-US" dirty="0"/>
          </a:p>
        </p:txBody>
      </p:sp>
    </p:spTree>
    <p:extLst>
      <p:ext uri="{BB962C8B-B14F-4D97-AF65-F5344CB8AC3E}">
        <p14:creationId xmlns:p14="http://schemas.microsoft.com/office/powerpoint/2010/main" xmlns="" val="12493339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 resuscitation</a:t>
            </a:r>
          </a:p>
        </p:txBody>
      </p:sp>
      <p:sp>
        <p:nvSpPr>
          <p:cNvPr id="3" name="Content Placeholder 2"/>
          <p:cNvSpPr>
            <a:spLocks noGrp="1"/>
          </p:cNvSpPr>
          <p:nvPr>
            <p:ph idx="1"/>
          </p:nvPr>
        </p:nvSpPr>
        <p:spPr/>
        <p:txBody>
          <a:bodyPr>
            <a:normAutofit/>
          </a:bodyPr>
          <a:lstStyle/>
          <a:p>
            <a:r>
              <a:rPr lang="en-US" dirty="0"/>
              <a:t>Trauma fluid resuscitation</a:t>
            </a:r>
          </a:p>
          <a:p>
            <a:pPr lvl="1"/>
            <a:r>
              <a:rPr lang="en-US" dirty="0"/>
              <a:t>Permissive hypotension</a:t>
            </a:r>
          </a:p>
          <a:p>
            <a:pPr lvl="2"/>
            <a:r>
              <a:rPr lang="en-US" dirty="0"/>
              <a:t>Contraindications</a:t>
            </a:r>
          </a:p>
          <a:p>
            <a:pPr lvl="3"/>
            <a:r>
              <a:rPr lang="en-US" dirty="0"/>
              <a:t>Traumatic brain injuries</a:t>
            </a:r>
          </a:p>
          <a:p>
            <a:pPr lvl="4"/>
            <a:r>
              <a:rPr lang="en-US" dirty="0"/>
              <a:t>Permissive hypotension is contraindicated in patients with a suspected traumatic brain injury. Traumatic brain injury patients cannot tolerate hypotension and decreased cerebral perfusion.</a:t>
            </a:r>
          </a:p>
          <a:p>
            <a:pPr marL="868680" lvl="4" indent="0">
              <a:buNone/>
            </a:pPr>
            <a:endParaRPr lang="en-US" dirty="0"/>
          </a:p>
          <a:p>
            <a:pPr lvl="3"/>
            <a:r>
              <a:rPr lang="en-US" dirty="0"/>
              <a:t>Preexisting hypertension</a:t>
            </a:r>
          </a:p>
          <a:p>
            <a:pPr lvl="4"/>
            <a:r>
              <a:rPr lang="en-US" dirty="0"/>
              <a:t>The permissive hypotension can shift the autoregulatory curve for patients with pre-existing hypertension</a:t>
            </a:r>
          </a:p>
        </p:txBody>
      </p:sp>
    </p:spTree>
    <p:extLst>
      <p:ext uri="{BB962C8B-B14F-4D97-AF65-F5344CB8AC3E}">
        <p14:creationId xmlns:p14="http://schemas.microsoft.com/office/powerpoint/2010/main" xmlns="" val="33230804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Triage</a:t>
            </a:r>
          </a:p>
        </p:txBody>
      </p:sp>
      <p:sp>
        <p:nvSpPr>
          <p:cNvPr id="3" name="Content Placeholder 2"/>
          <p:cNvSpPr>
            <a:spLocks noGrp="1"/>
          </p:cNvSpPr>
          <p:nvPr>
            <p:ph idx="1"/>
          </p:nvPr>
        </p:nvSpPr>
        <p:spPr/>
        <p:txBody>
          <a:bodyPr>
            <a:normAutofit/>
          </a:bodyPr>
          <a:lstStyle/>
          <a:p>
            <a:r>
              <a:rPr lang="en-US" dirty="0"/>
              <a:t>CDC Guidelines</a:t>
            </a:r>
          </a:p>
          <a:p>
            <a:pPr lvl="1"/>
            <a:r>
              <a:rPr lang="en-US" dirty="0"/>
              <a:t>Mechanism of injury criteria</a:t>
            </a:r>
          </a:p>
          <a:p>
            <a:pPr lvl="2"/>
            <a:r>
              <a:rPr lang="en-US" dirty="0"/>
              <a:t>Step 3</a:t>
            </a:r>
          </a:p>
          <a:p>
            <a:pPr lvl="3"/>
            <a:r>
              <a:rPr lang="en-US" dirty="0"/>
              <a:t>An injured patient who does not meet steps 1 or 2 should be evaluated in terms of mechanism of injury to determine if the injury might be severe enough for concern</a:t>
            </a:r>
          </a:p>
          <a:p>
            <a:pPr lvl="3"/>
            <a:endParaRPr lang="en-US" dirty="0"/>
          </a:p>
          <a:p>
            <a:pPr lvl="3"/>
            <a:r>
              <a:rPr lang="en-US" dirty="0"/>
              <a:t>A study found that approximately 1,000,000 trauma patients were under triaged when using only physiologic and anatomic criteria</a:t>
            </a:r>
          </a:p>
          <a:p>
            <a:pPr lvl="3"/>
            <a:endParaRPr lang="en-US" dirty="0"/>
          </a:p>
          <a:p>
            <a:pPr lvl="3"/>
            <a:r>
              <a:rPr lang="en-US" dirty="0"/>
              <a:t>Another study determined that MOI was an independent predictor of mortality and functional impairment of blunt trauma patients for around 500,000 patients</a:t>
            </a:r>
          </a:p>
        </p:txBody>
      </p:sp>
    </p:spTree>
    <p:extLst>
      <p:ext uri="{BB962C8B-B14F-4D97-AF65-F5344CB8AC3E}">
        <p14:creationId xmlns:p14="http://schemas.microsoft.com/office/powerpoint/2010/main" xmlns="" val="21013079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 resuscitation</a:t>
            </a:r>
          </a:p>
        </p:txBody>
      </p:sp>
      <p:sp>
        <p:nvSpPr>
          <p:cNvPr id="3" name="Content Placeholder 2"/>
          <p:cNvSpPr>
            <a:spLocks noGrp="1"/>
          </p:cNvSpPr>
          <p:nvPr>
            <p:ph idx="1"/>
          </p:nvPr>
        </p:nvSpPr>
        <p:spPr/>
        <p:txBody>
          <a:bodyPr>
            <a:normAutofit/>
          </a:bodyPr>
          <a:lstStyle/>
          <a:p>
            <a:r>
              <a:rPr lang="en-US" dirty="0" smtClean="0"/>
              <a:t>Shock</a:t>
            </a:r>
          </a:p>
          <a:p>
            <a:pPr lvl="1"/>
            <a:r>
              <a:rPr lang="en-US" dirty="0" smtClean="0"/>
              <a:t>Shock, or </a:t>
            </a:r>
            <a:r>
              <a:rPr lang="en-US" dirty="0" err="1" smtClean="0"/>
              <a:t>hypoperfusion</a:t>
            </a:r>
            <a:r>
              <a:rPr lang="en-US" dirty="0" smtClean="0"/>
              <a:t>, is decreased effective circulation causing inadequate delivery of oxygen to </a:t>
            </a:r>
            <a:r>
              <a:rPr lang="en-US" dirty="0" smtClean="0"/>
              <a:t>tissues</a:t>
            </a:r>
          </a:p>
          <a:p>
            <a:pPr lvl="1"/>
            <a:r>
              <a:rPr lang="en-US" dirty="0" smtClean="0"/>
              <a:t>Signs of early (compensated) shock </a:t>
            </a:r>
            <a:r>
              <a:rPr lang="en-US" dirty="0" smtClean="0"/>
              <a:t>include</a:t>
            </a:r>
          </a:p>
          <a:p>
            <a:pPr lvl="2"/>
            <a:r>
              <a:rPr lang="en-US" dirty="0" smtClean="0"/>
              <a:t>Tachycardia</a:t>
            </a:r>
          </a:p>
          <a:p>
            <a:pPr lvl="2"/>
            <a:r>
              <a:rPr lang="en-US" dirty="0" smtClean="0"/>
              <a:t>Poor </a:t>
            </a:r>
            <a:r>
              <a:rPr lang="en-US" dirty="0" smtClean="0"/>
              <a:t>skin </a:t>
            </a:r>
            <a:r>
              <a:rPr lang="en-US" dirty="0" smtClean="0"/>
              <a:t>color</a:t>
            </a:r>
          </a:p>
          <a:p>
            <a:pPr lvl="2"/>
            <a:r>
              <a:rPr lang="en-US" dirty="0" smtClean="0"/>
              <a:t>Cool/dry skin</a:t>
            </a:r>
          </a:p>
          <a:p>
            <a:pPr lvl="2"/>
            <a:r>
              <a:rPr lang="en-US" dirty="0" smtClean="0"/>
              <a:t>Delayed </a:t>
            </a:r>
            <a:r>
              <a:rPr lang="en-US" dirty="0" smtClean="0"/>
              <a:t>capillary </a:t>
            </a:r>
            <a:r>
              <a:rPr lang="en-US" dirty="0" smtClean="0"/>
              <a:t>refill</a:t>
            </a:r>
          </a:p>
          <a:p>
            <a:pPr lvl="2"/>
            <a:r>
              <a:rPr lang="en-US" dirty="0" smtClean="0"/>
              <a:t>Systolic blood pressure is normal in early shock</a:t>
            </a:r>
            <a:endParaRPr lang="en-US" dirty="0"/>
          </a:p>
        </p:txBody>
      </p:sp>
    </p:spTree>
    <p:extLst>
      <p:ext uri="{BB962C8B-B14F-4D97-AF65-F5344CB8AC3E}">
        <p14:creationId xmlns:p14="http://schemas.microsoft.com/office/powerpoint/2010/main" xmlns="" val="18066376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 resuscitation</a:t>
            </a:r>
          </a:p>
        </p:txBody>
      </p:sp>
      <p:sp>
        <p:nvSpPr>
          <p:cNvPr id="3" name="Content Placeholder 2"/>
          <p:cNvSpPr>
            <a:spLocks noGrp="1"/>
          </p:cNvSpPr>
          <p:nvPr>
            <p:ph idx="1"/>
          </p:nvPr>
        </p:nvSpPr>
        <p:spPr/>
        <p:txBody>
          <a:bodyPr>
            <a:normAutofit/>
          </a:bodyPr>
          <a:lstStyle/>
          <a:p>
            <a:r>
              <a:rPr lang="en-US" dirty="0" smtClean="0"/>
              <a:t>Shock</a:t>
            </a:r>
          </a:p>
          <a:p>
            <a:pPr lvl="1"/>
            <a:r>
              <a:rPr lang="en-US" dirty="0" smtClean="0"/>
              <a:t>In late (</a:t>
            </a:r>
            <a:r>
              <a:rPr lang="en-US" dirty="0" err="1" smtClean="0"/>
              <a:t>decompensated</a:t>
            </a:r>
            <a:r>
              <a:rPr lang="en-US" dirty="0" smtClean="0"/>
              <a:t>) </a:t>
            </a:r>
            <a:r>
              <a:rPr lang="en-US" dirty="0" smtClean="0"/>
              <a:t>shock perfusion </a:t>
            </a:r>
            <a:r>
              <a:rPr lang="en-US" dirty="0" smtClean="0"/>
              <a:t>is profoundly affected. </a:t>
            </a:r>
            <a:endParaRPr lang="en-US" dirty="0" smtClean="0"/>
          </a:p>
          <a:p>
            <a:pPr lvl="1"/>
            <a:r>
              <a:rPr lang="en-US" dirty="0" smtClean="0"/>
              <a:t>Signs </a:t>
            </a:r>
            <a:r>
              <a:rPr lang="en-US" dirty="0" smtClean="0"/>
              <a:t>include </a:t>
            </a:r>
            <a:endParaRPr lang="en-US" dirty="0" smtClean="0"/>
          </a:p>
          <a:p>
            <a:pPr lvl="2"/>
            <a:r>
              <a:rPr lang="en-US" dirty="0" smtClean="0"/>
              <a:t>Low </a:t>
            </a:r>
            <a:r>
              <a:rPr lang="en-US" dirty="0" smtClean="0"/>
              <a:t>blood </a:t>
            </a:r>
            <a:r>
              <a:rPr lang="en-US" dirty="0" smtClean="0"/>
              <a:t>pressure </a:t>
            </a:r>
            <a:endParaRPr lang="en-US" dirty="0" smtClean="0"/>
          </a:p>
          <a:p>
            <a:pPr lvl="2"/>
            <a:r>
              <a:rPr lang="en-US" dirty="0" err="1" smtClean="0"/>
              <a:t>Tachypnea</a:t>
            </a:r>
            <a:endParaRPr lang="en-US" dirty="0" smtClean="0"/>
          </a:p>
          <a:p>
            <a:pPr lvl="2"/>
            <a:r>
              <a:rPr lang="en-US" dirty="0" smtClean="0"/>
              <a:t>C</a:t>
            </a:r>
            <a:r>
              <a:rPr lang="en-US" dirty="0" smtClean="0"/>
              <a:t>ool/clammy skin</a:t>
            </a:r>
          </a:p>
          <a:p>
            <a:pPr lvl="2"/>
            <a:r>
              <a:rPr lang="en-US" dirty="0" smtClean="0"/>
              <a:t>Agitation</a:t>
            </a:r>
          </a:p>
          <a:p>
            <a:pPr lvl="2"/>
            <a:r>
              <a:rPr lang="en-US" dirty="0" smtClean="0"/>
              <a:t> Altered </a:t>
            </a:r>
            <a:r>
              <a:rPr lang="en-US" dirty="0" smtClean="0"/>
              <a:t>mental status</a:t>
            </a:r>
            <a:endParaRPr lang="en-US" dirty="0"/>
          </a:p>
        </p:txBody>
      </p:sp>
    </p:spTree>
    <p:extLst>
      <p:ext uri="{BB962C8B-B14F-4D97-AF65-F5344CB8AC3E}">
        <p14:creationId xmlns:p14="http://schemas.microsoft.com/office/powerpoint/2010/main" xmlns="" val="4774325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 resuscitation</a:t>
            </a:r>
          </a:p>
        </p:txBody>
      </p:sp>
      <p:sp>
        <p:nvSpPr>
          <p:cNvPr id="3" name="Content Placeholder 2"/>
          <p:cNvSpPr>
            <a:spLocks noGrp="1"/>
          </p:cNvSpPr>
          <p:nvPr>
            <p:ph idx="1"/>
          </p:nvPr>
        </p:nvSpPr>
        <p:spPr/>
        <p:txBody>
          <a:bodyPr>
            <a:normAutofit/>
          </a:bodyPr>
          <a:lstStyle/>
          <a:p>
            <a:r>
              <a:rPr lang="en-US" dirty="0" smtClean="0"/>
              <a:t>Shock</a:t>
            </a:r>
          </a:p>
          <a:p>
            <a:pPr lvl="1"/>
            <a:r>
              <a:rPr lang="en-US" dirty="0" smtClean="0"/>
              <a:t>Treatment of </a:t>
            </a:r>
            <a:r>
              <a:rPr lang="en-US" dirty="0" err="1" smtClean="0"/>
              <a:t>hypovolemic</a:t>
            </a:r>
            <a:r>
              <a:rPr lang="en-US" dirty="0" smtClean="0"/>
              <a:t> shock</a:t>
            </a:r>
          </a:p>
          <a:p>
            <a:pPr lvl="2"/>
            <a:r>
              <a:rPr lang="en-US" dirty="0" smtClean="0"/>
              <a:t>Maintain a patent airway</a:t>
            </a:r>
          </a:p>
          <a:p>
            <a:pPr lvl="2"/>
            <a:endParaRPr lang="en-US" dirty="0" smtClean="0"/>
          </a:p>
          <a:p>
            <a:pPr lvl="2"/>
            <a:r>
              <a:rPr lang="en-US" dirty="0" smtClean="0"/>
              <a:t>Administer O2</a:t>
            </a:r>
          </a:p>
          <a:p>
            <a:pPr lvl="2"/>
            <a:endParaRPr lang="en-US" dirty="0" smtClean="0"/>
          </a:p>
          <a:p>
            <a:pPr lvl="2"/>
            <a:r>
              <a:rPr lang="en-US" dirty="0" smtClean="0"/>
              <a:t>Monitor vital signs, ECG, and pulse </a:t>
            </a:r>
            <a:r>
              <a:rPr lang="en-US" dirty="0" err="1" smtClean="0"/>
              <a:t>oximeter</a:t>
            </a:r>
            <a:endParaRPr lang="en-US" dirty="0" smtClean="0"/>
          </a:p>
          <a:p>
            <a:pPr lvl="2"/>
            <a:endParaRPr lang="en-US" dirty="0" smtClean="0"/>
          </a:p>
          <a:p>
            <a:pPr lvl="2"/>
            <a:r>
              <a:rPr lang="en-US" dirty="0" smtClean="0"/>
              <a:t>Expedite </a:t>
            </a:r>
            <a:r>
              <a:rPr lang="en-US" dirty="0" smtClean="0"/>
              <a:t>transport</a:t>
            </a:r>
          </a:p>
          <a:p>
            <a:pPr lvl="2"/>
            <a:endParaRPr lang="en-US" dirty="0" smtClean="0"/>
          </a:p>
          <a:p>
            <a:pPr lvl="2"/>
            <a:r>
              <a:rPr lang="en-US" dirty="0" smtClean="0"/>
              <a:t>As soon as possible, and without delaying transport, establish </a:t>
            </a:r>
            <a:r>
              <a:rPr lang="en-US" dirty="0" smtClean="0"/>
              <a:t>2 </a:t>
            </a:r>
            <a:r>
              <a:rPr lang="en-US" dirty="0" smtClean="0"/>
              <a:t>IV lines of normal saline with as large a catheter as possible up to a 14 </a:t>
            </a:r>
            <a:r>
              <a:rPr lang="en-US" dirty="0" smtClean="0"/>
              <a:t>gauge</a:t>
            </a:r>
          </a:p>
        </p:txBody>
      </p:sp>
    </p:spTree>
    <p:extLst>
      <p:ext uri="{BB962C8B-B14F-4D97-AF65-F5344CB8AC3E}">
        <p14:creationId xmlns:p14="http://schemas.microsoft.com/office/powerpoint/2010/main" xmlns="" val="20152918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 resuscitation</a:t>
            </a:r>
          </a:p>
        </p:txBody>
      </p:sp>
      <p:sp>
        <p:nvSpPr>
          <p:cNvPr id="3" name="Content Placeholder 2"/>
          <p:cNvSpPr>
            <a:spLocks noGrp="1"/>
          </p:cNvSpPr>
          <p:nvPr>
            <p:ph idx="1"/>
          </p:nvPr>
        </p:nvSpPr>
        <p:spPr/>
        <p:txBody>
          <a:bodyPr>
            <a:normAutofit/>
          </a:bodyPr>
          <a:lstStyle/>
          <a:p>
            <a:r>
              <a:rPr lang="en-US" dirty="0" smtClean="0"/>
              <a:t>Shock</a:t>
            </a:r>
          </a:p>
          <a:p>
            <a:pPr lvl="1"/>
            <a:r>
              <a:rPr lang="en-US" dirty="0" smtClean="0"/>
              <a:t>Treatment of </a:t>
            </a:r>
            <a:r>
              <a:rPr lang="en-US" dirty="0" err="1" smtClean="0"/>
              <a:t>hypovolemic</a:t>
            </a:r>
            <a:r>
              <a:rPr lang="en-US" dirty="0" smtClean="0"/>
              <a:t> shock</a:t>
            </a:r>
          </a:p>
          <a:p>
            <a:pPr lvl="2"/>
            <a:r>
              <a:rPr lang="en-US" dirty="0" smtClean="0"/>
              <a:t>If systolic blood pressure &lt; 90 or patient has other signs and symptoms of shock</a:t>
            </a:r>
          </a:p>
          <a:p>
            <a:pPr lvl="3"/>
            <a:r>
              <a:rPr lang="en-US" dirty="0" smtClean="0"/>
              <a:t>administer 20 ml/kg normal saline IV up to a maximum of 2 liters and reassess</a:t>
            </a:r>
          </a:p>
          <a:p>
            <a:pPr lvl="3"/>
            <a:r>
              <a:rPr lang="en-US" dirty="0" smtClean="0"/>
              <a:t>If on reassessment blood pressure is still &lt; 90 or other signs and symptoms of shock are still present, then contact Medical Command and reconsider causes</a:t>
            </a:r>
          </a:p>
          <a:p>
            <a:pPr lvl="3"/>
            <a:r>
              <a:rPr lang="en-US" dirty="0" smtClean="0"/>
              <a:t>If still felt to be </a:t>
            </a:r>
            <a:r>
              <a:rPr lang="en-US" dirty="0" err="1" smtClean="0"/>
              <a:t>hypovolemic</a:t>
            </a:r>
            <a:r>
              <a:rPr lang="en-US" dirty="0" smtClean="0"/>
              <a:t> </a:t>
            </a:r>
            <a:r>
              <a:rPr lang="en-US" dirty="0" smtClean="0"/>
              <a:t>shock </a:t>
            </a:r>
            <a:r>
              <a:rPr lang="en-US" dirty="0" smtClean="0"/>
              <a:t>r</a:t>
            </a:r>
            <a:r>
              <a:rPr lang="en-US" dirty="0" smtClean="0"/>
              <a:t>epeat </a:t>
            </a:r>
            <a:r>
              <a:rPr lang="en-US" dirty="0" smtClean="0"/>
              <a:t>20 ml/kg normal saline IV </a:t>
            </a:r>
            <a:r>
              <a:rPr lang="en-US" dirty="0" smtClean="0"/>
              <a:t>per </a:t>
            </a:r>
            <a:r>
              <a:rPr lang="en-US" dirty="0" smtClean="0"/>
              <a:t>Medical </a:t>
            </a:r>
            <a:r>
              <a:rPr lang="en-US" dirty="0" smtClean="0"/>
              <a:t>Command</a:t>
            </a:r>
          </a:p>
          <a:p>
            <a:pPr lvl="3"/>
            <a:r>
              <a:rPr lang="en-US" dirty="0" smtClean="0"/>
              <a:t>If blood pressure is &gt; 90 systolic and patient has no other signs or symptoms of shock, administer 100 ml/hour normal saline IV and continue to monitor patient</a:t>
            </a:r>
            <a:endParaRPr lang="en-US" dirty="0" smtClean="0"/>
          </a:p>
          <a:p>
            <a:pPr lvl="3"/>
            <a:endParaRPr lang="en-US" dirty="0"/>
          </a:p>
        </p:txBody>
      </p:sp>
    </p:spTree>
    <p:extLst>
      <p:ext uri="{BB962C8B-B14F-4D97-AF65-F5344CB8AC3E}">
        <p14:creationId xmlns:p14="http://schemas.microsoft.com/office/powerpoint/2010/main" xmlns="" val="18969596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 resuscitation</a:t>
            </a:r>
          </a:p>
        </p:txBody>
      </p:sp>
      <p:sp>
        <p:nvSpPr>
          <p:cNvPr id="3" name="Content Placeholder 2"/>
          <p:cNvSpPr>
            <a:spLocks noGrp="1"/>
          </p:cNvSpPr>
          <p:nvPr>
            <p:ph idx="1"/>
          </p:nvPr>
        </p:nvSpPr>
        <p:spPr/>
        <p:txBody>
          <a:bodyPr>
            <a:normAutofit/>
          </a:bodyPr>
          <a:lstStyle/>
          <a:p>
            <a:r>
              <a:rPr lang="en-US" dirty="0" smtClean="0"/>
              <a:t>Shock</a:t>
            </a:r>
          </a:p>
          <a:p>
            <a:pPr lvl="1"/>
            <a:r>
              <a:rPr lang="en-US" dirty="0" smtClean="0"/>
              <a:t>Treatment of distributive shock</a:t>
            </a:r>
          </a:p>
          <a:p>
            <a:pPr lvl="2"/>
            <a:r>
              <a:rPr lang="en-US" dirty="0" smtClean="0"/>
              <a:t>If anaphylaxis or allergic </a:t>
            </a:r>
            <a:r>
              <a:rPr lang="en-US" dirty="0" smtClean="0"/>
              <a:t>reaction</a:t>
            </a:r>
          </a:p>
          <a:p>
            <a:pPr lvl="2"/>
            <a:r>
              <a:rPr lang="en-US" dirty="0" smtClean="0"/>
              <a:t>Initial treatment same as </a:t>
            </a:r>
            <a:r>
              <a:rPr lang="en-US" dirty="0" err="1" smtClean="0"/>
              <a:t>hypovolemic</a:t>
            </a:r>
            <a:r>
              <a:rPr lang="en-US" dirty="0" smtClean="0"/>
              <a:t> </a:t>
            </a:r>
            <a:r>
              <a:rPr lang="en-US" dirty="0" smtClean="0"/>
              <a:t>shock</a:t>
            </a:r>
          </a:p>
          <a:p>
            <a:pPr lvl="3"/>
            <a:r>
              <a:rPr lang="en-US" dirty="0" smtClean="0"/>
              <a:t>If hypotension (BP &lt; 90 systolic) and other signs and symptoms of shock persist after administration of second 20 ml/kg normal saline </a:t>
            </a:r>
            <a:r>
              <a:rPr lang="en-US" dirty="0" smtClean="0"/>
              <a:t>bolus</a:t>
            </a:r>
          </a:p>
          <a:p>
            <a:pPr lvl="3"/>
            <a:r>
              <a:rPr lang="en-US" dirty="0" smtClean="0"/>
              <a:t>Reassess that shock is distributive and not from untreated </a:t>
            </a:r>
            <a:r>
              <a:rPr lang="en-US" dirty="0" err="1" smtClean="0"/>
              <a:t>hypovolemia</a:t>
            </a:r>
            <a:endParaRPr lang="en-US" dirty="0" smtClean="0"/>
          </a:p>
          <a:p>
            <a:pPr lvl="3"/>
            <a:r>
              <a:rPr lang="en-US" dirty="0" smtClean="0"/>
              <a:t>Contact Medical Command and consider Dopamine IV drip infusion at 5 </a:t>
            </a:r>
            <a:r>
              <a:rPr lang="en-US" dirty="0" smtClean="0"/>
              <a:t>mcg/kg/minute </a:t>
            </a:r>
            <a:r>
              <a:rPr lang="en-US" dirty="0" smtClean="0"/>
              <a:t>per MCP </a:t>
            </a:r>
            <a:r>
              <a:rPr lang="en-US" dirty="0" smtClean="0"/>
              <a:t>order</a:t>
            </a:r>
          </a:p>
          <a:p>
            <a:pPr lvl="3"/>
            <a:r>
              <a:rPr lang="en-US" dirty="0" smtClean="0"/>
              <a:t>Titrate Dopamine drip at 5 - 20 </a:t>
            </a:r>
            <a:r>
              <a:rPr lang="en-US" dirty="0" smtClean="0"/>
              <a:t>mcg/kg </a:t>
            </a:r>
            <a:r>
              <a:rPr lang="en-US" dirty="0" smtClean="0"/>
              <a:t>per minute in an effort to improve perfusion per MCP order</a:t>
            </a:r>
            <a:endParaRPr lang="en-US" dirty="0"/>
          </a:p>
        </p:txBody>
      </p:sp>
    </p:spTree>
    <p:extLst>
      <p:ext uri="{BB962C8B-B14F-4D97-AF65-F5344CB8AC3E}">
        <p14:creationId xmlns:p14="http://schemas.microsoft.com/office/powerpoint/2010/main" xmlns="" val="32886595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 resuscitation</a:t>
            </a:r>
          </a:p>
        </p:txBody>
      </p:sp>
      <p:sp>
        <p:nvSpPr>
          <p:cNvPr id="3" name="Content Placeholder 2"/>
          <p:cNvSpPr>
            <a:spLocks noGrp="1"/>
          </p:cNvSpPr>
          <p:nvPr>
            <p:ph idx="1"/>
          </p:nvPr>
        </p:nvSpPr>
        <p:spPr/>
        <p:txBody>
          <a:bodyPr>
            <a:normAutofit lnSpcReduction="10000"/>
          </a:bodyPr>
          <a:lstStyle/>
          <a:p>
            <a:r>
              <a:rPr lang="en-US" dirty="0" smtClean="0"/>
              <a:t>Shock</a:t>
            </a:r>
          </a:p>
          <a:p>
            <a:pPr lvl="1"/>
            <a:r>
              <a:rPr lang="en-US" dirty="0" smtClean="0"/>
              <a:t>Treatment of </a:t>
            </a:r>
            <a:r>
              <a:rPr lang="en-US" dirty="0" err="1" smtClean="0"/>
              <a:t>cardiogenic</a:t>
            </a:r>
            <a:r>
              <a:rPr lang="en-US" dirty="0" smtClean="0"/>
              <a:t> shock</a:t>
            </a:r>
          </a:p>
          <a:p>
            <a:pPr lvl="2"/>
            <a:r>
              <a:rPr lang="en-US" dirty="0" smtClean="0"/>
              <a:t>Maintain a patent airway</a:t>
            </a:r>
          </a:p>
          <a:p>
            <a:pPr lvl="2"/>
            <a:r>
              <a:rPr lang="en-US" dirty="0" smtClean="0"/>
              <a:t>Administer O2</a:t>
            </a:r>
          </a:p>
          <a:p>
            <a:pPr lvl="2"/>
            <a:r>
              <a:rPr lang="en-US" dirty="0" smtClean="0"/>
              <a:t>Immediate </a:t>
            </a:r>
            <a:r>
              <a:rPr lang="en-US" dirty="0" smtClean="0"/>
              <a:t>transport</a:t>
            </a:r>
          </a:p>
          <a:p>
            <a:pPr lvl="2"/>
            <a:r>
              <a:rPr lang="en-US" dirty="0" smtClean="0"/>
              <a:t>Establish IV normal saline and administer fluid bolus of 250 ml assessing for signs of fluid </a:t>
            </a:r>
            <a:r>
              <a:rPr lang="en-US" dirty="0" smtClean="0"/>
              <a:t>overload</a:t>
            </a:r>
          </a:p>
          <a:p>
            <a:pPr lvl="2"/>
            <a:r>
              <a:rPr lang="en-US" dirty="0" smtClean="0"/>
              <a:t>Reassess appearance, vital signs, and signs and symptoms of </a:t>
            </a:r>
            <a:r>
              <a:rPr lang="en-US" dirty="0" smtClean="0"/>
              <a:t>shock</a:t>
            </a:r>
          </a:p>
          <a:p>
            <a:pPr lvl="2"/>
            <a:r>
              <a:rPr lang="en-US" dirty="0" smtClean="0"/>
              <a:t>If there is no rhythm disturbance and patient remains poorly </a:t>
            </a:r>
            <a:r>
              <a:rPr lang="en-US" dirty="0" err="1" smtClean="0"/>
              <a:t>perfused</a:t>
            </a:r>
            <a:r>
              <a:rPr lang="en-US" dirty="0" smtClean="0"/>
              <a:t> after the initial fluid </a:t>
            </a:r>
            <a:r>
              <a:rPr lang="en-US" dirty="0" smtClean="0"/>
              <a:t>bolus</a:t>
            </a:r>
          </a:p>
          <a:p>
            <a:pPr lvl="3"/>
            <a:r>
              <a:rPr lang="en-US" dirty="0" smtClean="0"/>
              <a:t>Contact Medical Command and consider repeat 250 ml fluid bolus or Dopamine IV drip infusion at 5 </a:t>
            </a:r>
            <a:r>
              <a:rPr lang="en-US" dirty="0" smtClean="0"/>
              <a:t>mcg/kg/minute </a:t>
            </a:r>
            <a:r>
              <a:rPr lang="en-US" dirty="0" smtClean="0"/>
              <a:t>per MCP </a:t>
            </a:r>
            <a:r>
              <a:rPr lang="en-US" dirty="0" smtClean="0"/>
              <a:t>order</a:t>
            </a:r>
          </a:p>
          <a:p>
            <a:pPr lvl="3"/>
            <a:r>
              <a:rPr lang="en-US" dirty="0" smtClean="0"/>
              <a:t>Titrate Dopamine drip at 5 - 20 </a:t>
            </a:r>
            <a:r>
              <a:rPr lang="en-US" dirty="0" smtClean="0"/>
              <a:t>mcg/kg </a:t>
            </a:r>
            <a:r>
              <a:rPr lang="en-US" dirty="0" smtClean="0"/>
              <a:t>per minute in an effort to improve perfusion per MCP order</a:t>
            </a:r>
            <a:endParaRPr lang="en-US" dirty="0"/>
          </a:p>
        </p:txBody>
      </p:sp>
    </p:spTree>
    <p:extLst>
      <p:ext uri="{BB962C8B-B14F-4D97-AF65-F5344CB8AC3E}">
        <p14:creationId xmlns:p14="http://schemas.microsoft.com/office/powerpoint/2010/main" xmlns="" val="38283489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Medical Design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0001141.potx" id="{D7485564-6666-4DDB-B0D3-55F6E694D6E5}" vid="{6E950D30-6FC6-4411-BCFF-468AD9ECA787}"/>
    </a:ext>
  </a:extLst>
</a:theme>
</file>

<file path=ppt/theme/theme2.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Medical design presentation (widescreen)</Template>
  <TotalTime>4277</TotalTime>
  <Words>4264</Words>
  <Application>Microsoft Office PowerPoint</Application>
  <PresentationFormat>Custom</PresentationFormat>
  <Paragraphs>833</Paragraphs>
  <Slides>95</Slides>
  <Notes>0</Notes>
  <HiddenSlides>0</HiddenSlides>
  <MMClips>0</MMClips>
  <ScaleCrop>false</ScaleCrop>
  <HeadingPairs>
    <vt:vector size="4" baseType="variant">
      <vt:variant>
        <vt:lpstr>Theme</vt:lpstr>
      </vt:variant>
      <vt:variant>
        <vt:i4>1</vt:i4>
      </vt:variant>
      <vt:variant>
        <vt:lpstr>Slide Titles</vt:lpstr>
      </vt:variant>
      <vt:variant>
        <vt:i4>95</vt:i4>
      </vt:variant>
    </vt:vector>
  </HeadingPairs>
  <TitlesOfParts>
    <vt:vector size="96" baseType="lpstr">
      <vt:lpstr>Medical Design 16x9</vt:lpstr>
      <vt:lpstr>2017  PARAMEDIC REFRESHER COURSE  </vt:lpstr>
      <vt:lpstr>Paramedic Refresher  Module IV</vt:lpstr>
      <vt:lpstr>Module IV Objectives</vt:lpstr>
      <vt:lpstr>Module IV Objectives</vt:lpstr>
      <vt:lpstr>Trauma Triage</vt:lpstr>
      <vt:lpstr>Trauma Triage</vt:lpstr>
      <vt:lpstr>Trauma Triage</vt:lpstr>
      <vt:lpstr>Trauma Triage</vt:lpstr>
      <vt:lpstr>Trauma Triage</vt:lpstr>
      <vt:lpstr>Trauma Triage</vt:lpstr>
      <vt:lpstr>Trauma Triage</vt:lpstr>
      <vt:lpstr>Trauma Triage</vt:lpstr>
      <vt:lpstr>Trauma Triage</vt:lpstr>
      <vt:lpstr>Trauma Triage</vt:lpstr>
      <vt:lpstr>Trauma Triage</vt:lpstr>
      <vt:lpstr>Trauma Triage</vt:lpstr>
      <vt:lpstr>Trauma Triage</vt:lpstr>
      <vt:lpstr>Trauma Triage</vt:lpstr>
      <vt:lpstr>Trauma Triage</vt:lpstr>
      <vt:lpstr>Trauma Triage</vt:lpstr>
      <vt:lpstr>Trauma Triage</vt:lpstr>
      <vt:lpstr>CNS Injury</vt:lpstr>
      <vt:lpstr>CNS Injury</vt:lpstr>
      <vt:lpstr>CNS Injury</vt:lpstr>
      <vt:lpstr>CNS Injury</vt:lpstr>
      <vt:lpstr>CNS Injury</vt:lpstr>
      <vt:lpstr>CNS Injury</vt:lpstr>
      <vt:lpstr>CNS Injury</vt:lpstr>
      <vt:lpstr>CNS Injury</vt:lpstr>
      <vt:lpstr>CNS Injury</vt:lpstr>
      <vt:lpstr>CNS Injury</vt:lpstr>
      <vt:lpstr>CNS Injury</vt:lpstr>
      <vt:lpstr>CNS Injury</vt:lpstr>
      <vt:lpstr>CNS Injury</vt:lpstr>
      <vt:lpstr>CNS Injury</vt:lpstr>
      <vt:lpstr>CNS Injury</vt:lpstr>
      <vt:lpstr>CNS Injury</vt:lpstr>
      <vt:lpstr>CNS Injury</vt:lpstr>
      <vt:lpstr>CNS Injury</vt:lpstr>
      <vt:lpstr>CNS Injury</vt:lpstr>
      <vt:lpstr>CNS Injury</vt:lpstr>
      <vt:lpstr>CNS Injury</vt:lpstr>
      <vt:lpstr>CNS Injury</vt:lpstr>
      <vt:lpstr>CNS Injury</vt:lpstr>
      <vt:lpstr>CNS Injury</vt:lpstr>
      <vt:lpstr>CNS Injury</vt:lpstr>
      <vt:lpstr>CNS Injury</vt:lpstr>
      <vt:lpstr>CNS Injury</vt:lpstr>
      <vt:lpstr>CNS Injury</vt:lpstr>
      <vt:lpstr>CNS Injury</vt:lpstr>
      <vt:lpstr>CNS Injury</vt:lpstr>
      <vt:lpstr>CNS Injury</vt:lpstr>
      <vt:lpstr>CNS Injury</vt:lpstr>
      <vt:lpstr>Hemorrhage Control</vt:lpstr>
      <vt:lpstr>Hemorrhage Control</vt:lpstr>
      <vt:lpstr>Hemorrhage Control</vt:lpstr>
      <vt:lpstr>Hemorrhage Control</vt:lpstr>
      <vt:lpstr>Hemorrhage Control</vt:lpstr>
      <vt:lpstr>Hemorrhage Control</vt:lpstr>
      <vt:lpstr>Hemorrhage Control</vt:lpstr>
      <vt:lpstr>Hemorrhage Control</vt:lpstr>
      <vt:lpstr>Hemorrhage Control</vt:lpstr>
      <vt:lpstr>Hemorrhage Control</vt:lpstr>
      <vt:lpstr>Hemorrhage Control</vt:lpstr>
      <vt:lpstr>Hemorrhage Control</vt:lpstr>
      <vt:lpstr>Hemorrhage Control</vt:lpstr>
      <vt:lpstr>Hemorrhage Control</vt:lpstr>
      <vt:lpstr>Acute Abdomen</vt:lpstr>
      <vt:lpstr>Acute Abdomen</vt:lpstr>
      <vt:lpstr>Acute Abdomen</vt:lpstr>
      <vt:lpstr>Acute Abdomen</vt:lpstr>
      <vt:lpstr>Acute Abdomen</vt:lpstr>
      <vt:lpstr>Acute Abdomen</vt:lpstr>
      <vt:lpstr>Acute Abdomen</vt:lpstr>
      <vt:lpstr>Acute Abdomen</vt:lpstr>
      <vt:lpstr>Acute Abdomen</vt:lpstr>
      <vt:lpstr>Acute Abdomen</vt:lpstr>
      <vt:lpstr>Acute Abdomen</vt:lpstr>
      <vt:lpstr>Acute Abdomen</vt:lpstr>
      <vt:lpstr>Acute Abdomen</vt:lpstr>
      <vt:lpstr>Fluid resuscitation</vt:lpstr>
      <vt:lpstr>Fluid resuscitation</vt:lpstr>
      <vt:lpstr>Fluid resuscitation</vt:lpstr>
      <vt:lpstr>Fluid resuscitation</vt:lpstr>
      <vt:lpstr>Fluid resuscitation</vt:lpstr>
      <vt:lpstr>Fluid resuscitation</vt:lpstr>
      <vt:lpstr>Fluid resuscitation</vt:lpstr>
      <vt:lpstr>Fluid resuscitation</vt:lpstr>
      <vt:lpstr>Fluid resuscitation</vt:lpstr>
      <vt:lpstr>Fluid resuscitation</vt:lpstr>
      <vt:lpstr>Fluid resuscitation</vt:lpstr>
      <vt:lpstr>Fluid resuscitation</vt:lpstr>
      <vt:lpstr>Fluid resuscitation</vt:lpstr>
      <vt:lpstr>Fluid resuscitation</vt:lpstr>
      <vt:lpstr>Fluid resuscitation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Administrator</dc:creator>
  <cp:lastModifiedBy>Training Officer</cp:lastModifiedBy>
  <cp:revision>272</cp:revision>
  <dcterms:created xsi:type="dcterms:W3CDTF">2017-08-14T21:23:42Z</dcterms:created>
  <dcterms:modified xsi:type="dcterms:W3CDTF">2017-11-17T17:45:36Z</dcterms:modified>
</cp:coreProperties>
</file>