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75" autoAdjust="0"/>
    <p:restoredTop sz="94660"/>
  </p:normalViewPr>
  <p:slideViewPr>
    <p:cSldViewPr>
      <p:cViewPr>
        <p:scale>
          <a:sx n="50" d="100"/>
          <a:sy n="50" d="100"/>
        </p:scale>
        <p:origin x="-2190" y="-3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79923C-0D8F-48AE-87FB-8B246E6C3A02}" type="datetimeFigureOut">
              <a:rPr lang="en-US" smtClean="0"/>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62143-3CA2-489B-BC63-8DCE40C2B0B3}" type="slidenum">
              <a:rPr lang="en-US" smtClean="0"/>
              <a:t>‹#›</a:t>
            </a:fld>
            <a:endParaRPr lang="en-US"/>
          </a:p>
        </p:txBody>
      </p:sp>
    </p:spTree>
    <p:extLst>
      <p:ext uri="{BB962C8B-B14F-4D97-AF65-F5344CB8AC3E}">
        <p14:creationId xmlns:p14="http://schemas.microsoft.com/office/powerpoint/2010/main" val="3897168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79923C-0D8F-48AE-87FB-8B246E6C3A02}" type="datetimeFigureOut">
              <a:rPr lang="en-US" smtClean="0"/>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62143-3CA2-489B-BC63-8DCE40C2B0B3}" type="slidenum">
              <a:rPr lang="en-US" smtClean="0"/>
              <a:t>‹#›</a:t>
            </a:fld>
            <a:endParaRPr lang="en-US"/>
          </a:p>
        </p:txBody>
      </p:sp>
    </p:spTree>
    <p:extLst>
      <p:ext uri="{BB962C8B-B14F-4D97-AF65-F5344CB8AC3E}">
        <p14:creationId xmlns:p14="http://schemas.microsoft.com/office/powerpoint/2010/main" val="247979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79923C-0D8F-48AE-87FB-8B246E6C3A02}" type="datetimeFigureOut">
              <a:rPr lang="en-US" smtClean="0"/>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62143-3CA2-489B-BC63-8DCE40C2B0B3}" type="slidenum">
              <a:rPr lang="en-US" smtClean="0"/>
              <a:t>‹#›</a:t>
            </a:fld>
            <a:endParaRPr lang="en-US"/>
          </a:p>
        </p:txBody>
      </p:sp>
    </p:spTree>
    <p:extLst>
      <p:ext uri="{BB962C8B-B14F-4D97-AF65-F5344CB8AC3E}">
        <p14:creationId xmlns:p14="http://schemas.microsoft.com/office/powerpoint/2010/main" val="1659925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79923C-0D8F-48AE-87FB-8B246E6C3A02}" type="datetimeFigureOut">
              <a:rPr lang="en-US" smtClean="0"/>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62143-3CA2-489B-BC63-8DCE40C2B0B3}" type="slidenum">
              <a:rPr lang="en-US" smtClean="0"/>
              <a:t>‹#›</a:t>
            </a:fld>
            <a:endParaRPr lang="en-US"/>
          </a:p>
        </p:txBody>
      </p:sp>
    </p:spTree>
    <p:extLst>
      <p:ext uri="{BB962C8B-B14F-4D97-AF65-F5344CB8AC3E}">
        <p14:creationId xmlns:p14="http://schemas.microsoft.com/office/powerpoint/2010/main" val="98210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79923C-0D8F-48AE-87FB-8B246E6C3A02}" type="datetimeFigureOut">
              <a:rPr lang="en-US" smtClean="0"/>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62143-3CA2-489B-BC63-8DCE40C2B0B3}" type="slidenum">
              <a:rPr lang="en-US" smtClean="0"/>
              <a:t>‹#›</a:t>
            </a:fld>
            <a:endParaRPr lang="en-US"/>
          </a:p>
        </p:txBody>
      </p:sp>
    </p:spTree>
    <p:extLst>
      <p:ext uri="{BB962C8B-B14F-4D97-AF65-F5344CB8AC3E}">
        <p14:creationId xmlns:p14="http://schemas.microsoft.com/office/powerpoint/2010/main" val="164229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79923C-0D8F-48AE-87FB-8B246E6C3A02}" type="datetimeFigureOut">
              <a:rPr lang="en-US" smtClean="0"/>
              <a:t>8/5/2016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62143-3CA2-489B-BC63-8DCE40C2B0B3}" type="slidenum">
              <a:rPr lang="en-US" smtClean="0"/>
              <a:t>‹#›</a:t>
            </a:fld>
            <a:endParaRPr lang="en-US"/>
          </a:p>
        </p:txBody>
      </p:sp>
    </p:spTree>
    <p:extLst>
      <p:ext uri="{BB962C8B-B14F-4D97-AF65-F5344CB8AC3E}">
        <p14:creationId xmlns:p14="http://schemas.microsoft.com/office/powerpoint/2010/main" val="122895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79923C-0D8F-48AE-87FB-8B246E6C3A02}" type="datetimeFigureOut">
              <a:rPr lang="en-US" smtClean="0"/>
              <a:t>8/5/2016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662143-3CA2-489B-BC63-8DCE40C2B0B3}" type="slidenum">
              <a:rPr lang="en-US" smtClean="0"/>
              <a:t>‹#›</a:t>
            </a:fld>
            <a:endParaRPr lang="en-US"/>
          </a:p>
        </p:txBody>
      </p:sp>
    </p:spTree>
    <p:extLst>
      <p:ext uri="{BB962C8B-B14F-4D97-AF65-F5344CB8AC3E}">
        <p14:creationId xmlns:p14="http://schemas.microsoft.com/office/powerpoint/2010/main" val="409726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79923C-0D8F-48AE-87FB-8B246E6C3A02}" type="datetimeFigureOut">
              <a:rPr lang="en-US" smtClean="0"/>
              <a:t>8/5/2016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662143-3CA2-489B-BC63-8DCE40C2B0B3}" type="slidenum">
              <a:rPr lang="en-US" smtClean="0"/>
              <a:t>‹#›</a:t>
            </a:fld>
            <a:endParaRPr lang="en-US"/>
          </a:p>
        </p:txBody>
      </p:sp>
    </p:spTree>
    <p:extLst>
      <p:ext uri="{BB962C8B-B14F-4D97-AF65-F5344CB8AC3E}">
        <p14:creationId xmlns:p14="http://schemas.microsoft.com/office/powerpoint/2010/main" val="4236471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9923C-0D8F-48AE-87FB-8B246E6C3A02}" type="datetimeFigureOut">
              <a:rPr lang="en-US" smtClean="0"/>
              <a:t>8/5/2016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662143-3CA2-489B-BC63-8DCE40C2B0B3}" type="slidenum">
              <a:rPr lang="en-US" smtClean="0"/>
              <a:t>‹#›</a:t>
            </a:fld>
            <a:endParaRPr lang="en-US"/>
          </a:p>
        </p:txBody>
      </p:sp>
    </p:spTree>
    <p:extLst>
      <p:ext uri="{BB962C8B-B14F-4D97-AF65-F5344CB8AC3E}">
        <p14:creationId xmlns:p14="http://schemas.microsoft.com/office/powerpoint/2010/main" val="369041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79923C-0D8F-48AE-87FB-8B246E6C3A02}" type="datetimeFigureOut">
              <a:rPr lang="en-US" smtClean="0"/>
              <a:t>8/5/2016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62143-3CA2-489B-BC63-8DCE40C2B0B3}" type="slidenum">
              <a:rPr lang="en-US" smtClean="0"/>
              <a:t>‹#›</a:t>
            </a:fld>
            <a:endParaRPr lang="en-US"/>
          </a:p>
        </p:txBody>
      </p:sp>
    </p:spTree>
    <p:extLst>
      <p:ext uri="{BB962C8B-B14F-4D97-AF65-F5344CB8AC3E}">
        <p14:creationId xmlns:p14="http://schemas.microsoft.com/office/powerpoint/2010/main" val="1464126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79923C-0D8F-48AE-87FB-8B246E6C3A02}" type="datetimeFigureOut">
              <a:rPr lang="en-US" smtClean="0"/>
              <a:t>8/5/2016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62143-3CA2-489B-BC63-8DCE40C2B0B3}" type="slidenum">
              <a:rPr lang="en-US" smtClean="0"/>
              <a:t>‹#›</a:t>
            </a:fld>
            <a:endParaRPr lang="en-US"/>
          </a:p>
        </p:txBody>
      </p:sp>
    </p:spTree>
    <p:extLst>
      <p:ext uri="{BB962C8B-B14F-4D97-AF65-F5344CB8AC3E}">
        <p14:creationId xmlns:p14="http://schemas.microsoft.com/office/powerpoint/2010/main" val="962325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479923C-0D8F-48AE-87FB-8B246E6C3A02}" type="datetimeFigureOut">
              <a:rPr lang="en-US" smtClean="0"/>
              <a:t>8/5/2016</a:t>
            </a:fld>
            <a:endParaRPr lang="en-US"/>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1662143-3CA2-489B-BC63-8DCE40C2B0B3}" type="slidenum">
              <a:rPr lang="en-US" smtClean="0"/>
              <a:t>‹#›</a:t>
            </a:fld>
            <a:endParaRPr lang="en-US"/>
          </a:p>
        </p:txBody>
      </p:sp>
    </p:spTree>
    <p:extLst>
      <p:ext uri="{BB962C8B-B14F-4D97-AF65-F5344CB8AC3E}">
        <p14:creationId xmlns:p14="http://schemas.microsoft.com/office/powerpoint/2010/main" val="897043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90885" y="313110"/>
            <a:ext cx="6324600" cy="8534400"/>
          </a:xfrm>
          <a:prstGeom prst="roundRect">
            <a:avLst/>
          </a:prstGeom>
          <a:solidFill>
            <a:schemeClr val="bg1"/>
          </a:solidFill>
          <a:ln w="190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290885" y="2471088"/>
            <a:ext cx="6324600" cy="36793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WordArt 5"/>
          <p:cNvSpPr>
            <a:spLocks noChangeArrowheads="1" noChangeShapeType="1" noTextEdit="1"/>
          </p:cNvSpPr>
          <p:nvPr/>
        </p:nvSpPr>
        <p:spPr bwMode="auto">
          <a:xfrm>
            <a:off x="2463386" y="3530268"/>
            <a:ext cx="2999022" cy="626331"/>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4800" kern="10" spc="0" dirty="0" smtClean="0">
                <a:ln w="9525">
                  <a:solidFill>
                    <a:srgbClr val="FF0066"/>
                  </a:solidFill>
                  <a:round/>
                  <a:headEnd/>
                  <a:tailEnd/>
                </a:ln>
                <a:solidFill>
                  <a:srgbClr val="FF0066"/>
                </a:solidFill>
                <a:effectLst/>
                <a:latin typeface="Arial Black"/>
              </a:rPr>
              <a:t>Dancing</a:t>
            </a:r>
            <a:endParaRPr lang="en-US" sz="4800" kern="10" spc="0" dirty="0">
              <a:ln w="9525">
                <a:solidFill>
                  <a:srgbClr val="FF0066"/>
                </a:solidFill>
                <a:round/>
                <a:headEnd/>
                <a:tailEnd/>
              </a:ln>
              <a:solidFill>
                <a:srgbClr val="FF0066"/>
              </a:solidFill>
              <a:effectLst/>
              <a:latin typeface="Arial Black"/>
            </a:endParaRPr>
          </a:p>
        </p:txBody>
      </p:sp>
      <p:sp>
        <p:nvSpPr>
          <p:cNvPr id="6" name="WordArt 1"/>
          <p:cNvSpPr>
            <a:spLocks noChangeArrowheads="1" noChangeShapeType="1" noTextEdit="1"/>
          </p:cNvSpPr>
          <p:nvPr/>
        </p:nvSpPr>
        <p:spPr bwMode="auto">
          <a:xfrm>
            <a:off x="2147708" y="4166538"/>
            <a:ext cx="3526790" cy="4953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3600" kern="10" spc="0" dirty="0" smtClean="0">
                <a:ln w="9525">
                  <a:solidFill>
                    <a:srgbClr val="FF0066"/>
                  </a:solidFill>
                  <a:round/>
                  <a:headEnd/>
                  <a:tailEnd/>
                </a:ln>
                <a:solidFill>
                  <a:srgbClr val="FF0066"/>
                </a:solidFill>
                <a:effectLst/>
                <a:latin typeface="Arial Black"/>
              </a:rPr>
              <a:t>Unlimited</a:t>
            </a:r>
            <a:endParaRPr lang="en-US" sz="3600" kern="10" spc="0" dirty="0">
              <a:ln w="9525">
                <a:solidFill>
                  <a:srgbClr val="FF0066"/>
                </a:solidFill>
                <a:round/>
                <a:headEnd/>
                <a:tailEnd/>
              </a:ln>
              <a:solidFill>
                <a:srgbClr val="FF0066"/>
              </a:solidFill>
              <a:effectLst/>
              <a:latin typeface="Arial Black"/>
            </a:endParaRPr>
          </a:p>
        </p:txBody>
      </p:sp>
      <p:cxnSp>
        <p:nvCxnSpPr>
          <p:cNvPr id="7" name="AutoShape 11"/>
          <p:cNvCxnSpPr>
            <a:cxnSpLocks noChangeShapeType="1"/>
          </p:cNvCxnSpPr>
          <p:nvPr/>
        </p:nvCxnSpPr>
        <p:spPr bwMode="auto">
          <a:xfrm flipH="1" flipV="1">
            <a:off x="1249818" y="3800778"/>
            <a:ext cx="487680" cy="365760"/>
          </a:xfrm>
          <a:prstGeom prst="straightConnector1">
            <a:avLst/>
          </a:prstGeom>
          <a:noFill/>
          <a:ln w="133350">
            <a:solidFill>
              <a:srgbClr val="FFC000"/>
            </a:solidFill>
            <a:round/>
            <a:headEnd type="none" w="med" len="med"/>
            <a:tailEnd type="none" w="med" len="med"/>
          </a:ln>
          <a:extLst>
            <a:ext uri="{909E8E84-426E-40DD-AFC4-6F175D3DCCD1}">
              <a14:hiddenFill xmlns:a14="http://schemas.microsoft.com/office/drawing/2010/main">
                <a:noFill/>
              </a14:hiddenFill>
            </a:ext>
          </a:extLst>
        </p:spPr>
      </p:cxnSp>
      <p:cxnSp>
        <p:nvCxnSpPr>
          <p:cNvPr id="8" name="AutoShape 12"/>
          <p:cNvCxnSpPr>
            <a:cxnSpLocks noChangeShapeType="1"/>
          </p:cNvCxnSpPr>
          <p:nvPr/>
        </p:nvCxnSpPr>
        <p:spPr bwMode="auto">
          <a:xfrm flipV="1">
            <a:off x="1312683" y="3480103"/>
            <a:ext cx="1026795" cy="320675"/>
          </a:xfrm>
          <a:prstGeom prst="straightConnector1">
            <a:avLst/>
          </a:prstGeom>
          <a:noFill/>
          <a:ln w="133350">
            <a:solidFill>
              <a:srgbClr val="FFC000"/>
            </a:solidFill>
            <a:round/>
            <a:headEnd type="none" w="med" len="med"/>
            <a:tailEnd type="none" w="med" len="med"/>
          </a:ln>
          <a:extLst>
            <a:ext uri="{909E8E84-426E-40DD-AFC4-6F175D3DCCD1}">
              <a14:hiddenFill xmlns:a14="http://schemas.microsoft.com/office/drawing/2010/main">
                <a:noFill/>
              </a14:hiddenFill>
            </a:ext>
          </a:extLst>
        </p:spPr>
      </p:cxnSp>
      <p:cxnSp>
        <p:nvCxnSpPr>
          <p:cNvPr id="9" name="AutoShape 13"/>
          <p:cNvCxnSpPr>
            <a:cxnSpLocks noChangeShapeType="1"/>
          </p:cNvCxnSpPr>
          <p:nvPr/>
        </p:nvCxnSpPr>
        <p:spPr bwMode="auto">
          <a:xfrm flipV="1">
            <a:off x="2339478" y="2773348"/>
            <a:ext cx="408305" cy="756920"/>
          </a:xfrm>
          <a:prstGeom prst="straightConnector1">
            <a:avLst/>
          </a:prstGeom>
          <a:noFill/>
          <a:ln w="133350">
            <a:solidFill>
              <a:srgbClr val="FFC000"/>
            </a:solidFill>
            <a:round/>
            <a:headEnd type="none" w="med" len="med"/>
            <a:tailEnd type="none" w="med" len="med"/>
          </a:ln>
          <a:extLst>
            <a:ext uri="{909E8E84-426E-40DD-AFC4-6F175D3DCCD1}">
              <a14:hiddenFill xmlns:a14="http://schemas.microsoft.com/office/drawing/2010/main">
                <a:noFill/>
              </a14:hiddenFill>
            </a:ext>
          </a:extLst>
        </p:spPr>
      </p:cxnSp>
      <p:cxnSp>
        <p:nvCxnSpPr>
          <p:cNvPr id="10" name="AutoShape 14"/>
          <p:cNvCxnSpPr>
            <a:cxnSpLocks noChangeShapeType="1"/>
          </p:cNvCxnSpPr>
          <p:nvPr/>
        </p:nvCxnSpPr>
        <p:spPr bwMode="auto">
          <a:xfrm flipH="1" flipV="1">
            <a:off x="2747783" y="2822878"/>
            <a:ext cx="317500" cy="460375"/>
          </a:xfrm>
          <a:prstGeom prst="straightConnector1">
            <a:avLst/>
          </a:prstGeom>
          <a:noFill/>
          <a:ln w="133350">
            <a:solidFill>
              <a:srgbClr val="FFC000"/>
            </a:solidFill>
            <a:round/>
            <a:headEnd type="none" w="med" len="med"/>
            <a:tailEnd type="none" w="med" len="med"/>
          </a:ln>
          <a:extLst>
            <a:ext uri="{909E8E84-426E-40DD-AFC4-6F175D3DCCD1}">
              <a14:hiddenFill xmlns:a14="http://schemas.microsoft.com/office/drawing/2010/main">
                <a:noFill/>
              </a14:hiddenFill>
            </a:ext>
          </a:extLst>
        </p:spPr>
      </p:cxnSp>
      <p:cxnSp>
        <p:nvCxnSpPr>
          <p:cNvPr id="11" name="AutoShape 15"/>
          <p:cNvCxnSpPr>
            <a:cxnSpLocks noChangeShapeType="1"/>
          </p:cNvCxnSpPr>
          <p:nvPr/>
        </p:nvCxnSpPr>
        <p:spPr bwMode="auto">
          <a:xfrm flipH="1">
            <a:off x="3018293" y="2913683"/>
            <a:ext cx="1153795" cy="369570"/>
          </a:xfrm>
          <a:prstGeom prst="straightConnector1">
            <a:avLst/>
          </a:prstGeom>
          <a:noFill/>
          <a:ln w="133350">
            <a:solidFill>
              <a:srgbClr val="FFC000"/>
            </a:solidFill>
            <a:round/>
            <a:headEnd type="none" w="med" len="med"/>
            <a:tailEnd type="none" w="med" len="med"/>
          </a:ln>
          <a:extLst>
            <a:ext uri="{909E8E84-426E-40DD-AFC4-6F175D3DCCD1}">
              <a14:hiddenFill xmlns:a14="http://schemas.microsoft.com/office/drawing/2010/main">
                <a:noFill/>
              </a14:hiddenFill>
            </a:ext>
          </a:extLst>
        </p:spPr>
      </p:cxnSp>
      <p:cxnSp>
        <p:nvCxnSpPr>
          <p:cNvPr id="12" name="AutoShape 16"/>
          <p:cNvCxnSpPr>
            <a:cxnSpLocks noChangeShapeType="1"/>
          </p:cNvCxnSpPr>
          <p:nvPr/>
        </p:nvCxnSpPr>
        <p:spPr bwMode="auto">
          <a:xfrm flipV="1">
            <a:off x="3805058" y="2913683"/>
            <a:ext cx="367030" cy="521970"/>
          </a:xfrm>
          <a:prstGeom prst="straightConnector1">
            <a:avLst/>
          </a:prstGeom>
          <a:noFill/>
          <a:ln w="133350">
            <a:solidFill>
              <a:srgbClr val="FFC000"/>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17"/>
          <p:cNvCxnSpPr>
            <a:cxnSpLocks noChangeShapeType="1"/>
          </p:cNvCxnSpPr>
          <p:nvPr/>
        </p:nvCxnSpPr>
        <p:spPr bwMode="auto">
          <a:xfrm flipV="1">
            <a:off x="1294268" y="4616753"/>
            <a:ext cx="716915" cy="826135"/>
          </a:xfrm>
          <a:prstGeom prst="straightConnector1">
            <a:avLst/>
          </a:prstGeom>
          <a:noFill/>
          <a:ln w="133350">
            <a:solidFill>
              <a:srgbClr val="FFC000"/>
            </a:solidFill>
            <a:round/>
            <a:headEnd type="none" w="med" len="med"/>
            <a:tailEnd type="none" w="med" len="med"/>
          </a:ln>
          <a:extLst>
            <a:ext uri="{909E8E84-426E-40DD-AFC4-6F175D3DCCD1}">
              <a14:hiddenFill xmlns:a14="http://schemas.microsoft.com/office/drawing/2010/main">
                <a:noFill/>
              </a14:hiddenFill>
            </a:ext>
          </a:extLst>
        </p:spPr>
      </p:cxnSp>
      <p:cxnSp>
        <p:nvCxnSpPr>
          <p:cNvPr id="14" name="AutoShape 18"/>
          <p:cNvCxnSpPr>
            <a:cxnSpLocks noChangeShapeType="1"/>
          </p:cNvCxnSpPr>
          <p:nvPr/>
        </p:nvCxnSpPr>
        <p:spPr bwMode="auto">
          <a:xfrm flipH="1">
            <a:off x="1363483" y="4795823"/>
            <a:ext cx="1131570" cy="593725"/>
          </a:xfrm>
          <a:prstGeom prst="straightConnector1">
            <a:avLst/>
          </a:prstGeom>
          <a:noFill/>
          <a:ln w="133350">
            <a:solidFill>
              <a:srgbClr val="FFC000"/>
            </a:solidFill>
            <a:round/>
            <a:headEnd type="none" w="med" len="med"/>
            <a:tailEnd type="none" w="med" len="med"/>
          </a:ln>
          <a:extLst>
            <a:ext uri="{909E8E84-426E-40DD-AFC4-6F175D3DCCD1}">
              <a14:hiddenFill xmlns:a14="http://schemas.microsoft.com/office/drawing/2010/main">
                <a:noFill/>
              </a14:hiddenFill>
            </a:ext>
          </a:extLst>
        </p:spPr>
      </p:cxnSp>
      <p:cxnSp>
        <p:nvCxnSpPr>
          <p:cNvPr id="15" name="AutoShape 19"/>
          <p:cNvCxnSpPr>
            <a:cxnSpLocks noChangeShapeType="1"/>
          </p:cNvCxnSpPr>
          <p:nvPr/>
        </p:nvCxnSpPr>
        <p:spPr bwMode="auto">
          <a:xfrm flipH="1">
            <a:off x="2440443" y="4795823"/>
            <a:ext cx="3234055" cy="1270"/>
          </a:xfrm>
          <a:prstGeom prst="straightConnector1">
            <a:avLst/>
          </a:prstGeom>
          <a:noFill/>
          <a:ln w="133350">
            <a:solidFill>
              <a:srgbClr val="FFC000"/>
            </a:solidFill>
            <a:round/>
            <a:headEnd type="none" w="med" len="med"/>
            <a:tailEnd type="none" w="med" len="med"/>
          </a:ln>
          <a:extLst>
            <a:ext uri="{909E8E84-426E-40DD-AFC4-6F175D3DCCD1}">
              <a14:hiddenFill xmlns:a14="http://schemas.microsoft.com/office/drawing/2010/main">
                <a:noFill/>
              </a14:hiddenFill>
            </a:ext>
          </a:extLst>
        </p:spPr>
      </p:cxnSp>
      <p:sp>
        <p:nvSpPr>
          <p:cNvPr id="22" name="WordArt 5"/>
          <p:cNvSpPr>
            <a:spLocks noChangeArrowheads="1" noChangeShapeType="1" noTextEdit="1"/>
          </p:cNvSpPr>
          <p:nvPr/>
        </p:nvSpPr>
        <p:spPr bwMode="auto">
          <a:xfrm>
            <a:off x="2573792" y="5010562"/>
            <a:ext cx="2967355" cy="359728"/>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4800" kern="10" spc="0" dirty="0" smtClean="0">
                <a:ln w="9525">
                  <a:solidFill>
                    <a:srgbClr val="FF0066"/>
                  </a:solidFill>
                  <a:round/>
                  <a:headEnd/>
                  <a:tailEnd/>
                </a:ln>
                <a:solidFill>
                  <a:srgbClr val="FF0066"/>
                </a:solidFill>
                <a:effectLst/>
                <a:latin typeface="Arial Black"/>
              </a:rPr>
              <a:t>Hurricane WV</a:t>
            </a:r>
            <a:endParaRPr lang="en-US" sz="4800" kern="10" spc="0" dirty="0">
              <a:ln w="9525">
                <a:solidFill>
                  <a:srgbClr val="FF0066"/>
                </a:solidFill>
                <a:round/>
                <a:headEnd/>
                <a:tailEnd/>
              </a:ln>
              <a:solidFill>
                <a:srgbClr val="FF0066"/>
              </a:solidFill>
              <a:effectLst/>
              <a:latin typeface="Arial Black"/>
            </a:endParaRPr>
          </a:p>
        </p:txBody>
      </p:sp>
      <p:sp>
        <p:nvSpPr>
          <p:cNvPr id="23" name="WordArt 5"/>
          <p:cNvSpPr>
            <a:spLocks noChangeArrowheads="1" noChangeShapeType="1" noTextEdit="1"/>
          </p:cNvSpPr>
          <p:nvPr/>
        </p:nvSpPr>
        <p:spPr bwMode="auto">
          <a:xfrm>
            <a:off x="762000" y="761999"/>
            <a:ext cx="5486400" cy="2151684"/>
          </a:xfrm>
          <a:prstGeom prst="rect">
            <a:avLst/>
          </a:prstGeom>
          <a:extLst>
            <a:ext uri="{AF507438-7753-43E0-B8FC-AC1667EBCBE1}">
              <a14:hiddenEffects xmlns:a14="http://schemas.microsoft.com/office/drawing/2010/main">
                <a:effectLst/>
              </a14:hiddenEffects>
            </a:ext>
          </a:extLst>
        </p:spPr>
        <p:txBody>
          <a:bodyPr wrap="none" fromWordArt="1">
            <a:prstTxWarp prst="textCanUp">
              <a:avLst>
                <a:gd name="adj" fmla="val 66667"/>
              </a:avLst>
            </a:prstTxWarp>
          </a:bodyPr>
          <a:lstStyle/>
          <a:p>
            <a:pPr algn="ctr" rtl="0">
              <a:buNone/>
            </a:pPr>
            <a:r>
              <a:rPr lang="en-US" sz="4800" kern="10" spc="0" dirty="0" smtClean="0">
                <a:ln w="9525">
                  <a:solidFill>
                    <a:srgbClr val="FF0066"/>
                  </a:solidFill>
                  <a:round/>
                  <a:headEnd/>
                  <a:tailEnd/>
                </a:ln>
                <a:solidFill>
                  <a:srgbClr val="FF0066"/>
                </a:solidFill>
                <a:effectLst/>
                <a:latin typeface="Arial Black"/>
              </a:rPr>
              <a:t> Welcome To </a:t>
            </a:r>
            <a:endParaRPr lang="en-US" sz="4800" kern="10" spc="0" dirty="0">
              <a:ln w="9525">
                <a:solidFill>
                  <a:srgbClr val="FF0066"/>
                </a:solidFill>
                <a:round/>
                <a:headEnd/>
                <a:tailEnd/>
              </a:ln>
              <a:solidFill>
                <a:srgbClr val="FF0066"/>
              </a:solidFill>
              <a:effectLst/>
              <a:latin typeface="Arial Black"/>
            </a:endParaRPr>
          </a:p>
        </p:txBody>
      </p:sp>
      <p:sp>
        <p:nvSpPr>
          <p:cNvPr id="24" name="WordArt 5"/>
          <p:cNvSpPr>
            <a:spLocks noChangeArrowheads="1" noChangeShapeType="1" noTextEdit="1"/>
          </p:cNvSpPr>
          <p:nvPr/>
        </p:nvSpPr>
        <p:spPr bwMode="auto">
          <a:xfrm>
            <a:off x="762000" y="6400800"/>
            <a:ext cx="5486400" cy="1981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4800" kern="10" spc="0" dirty="0" smtClean="0">
                <a:ln w="9525">
                  <a:solidFill>
                    <a:srgbClr val="FF0066"/>
                  </a:solidFill>
                  <a:round/>
                  <a:headEnd/>
                  <a:tailEnd/>
                </a:ln>
                <a:solidFill>
                  <a:srgbClr val="FF0066"/>
                </a:solidFill>
                <a:effectLst/>
                <a:latin typeface="Arial Black"/>
              </a:rPr>
              <a:t>2016 – 2017</a:t>
            </a:r>
          </a:p>
          <a:p>
            <a:pPr algn="ctr" rtl="0">
              <a:buNone/>
            </a:pPr>
            <a:r>
              <a:rPr lang="en-US" sz="4800" kern="10" dirty="0" smtClean="0">
                <a:ln w="9525">
                  <a:solidFill>
                    <a:srgbClr val="FF0066"/>
                  </a:solidFill>
                  <a:round/>
                  <a:headEnd/>
                  <a:tailEnd/>
                </a:ln>
                <a:solidFill>
                  <a:srgbClr val="FF0066"/>
                </a:solidFill>
                <a:latin typeface="Arial Black"/>
              </a:rPr>
              <a:t> Dance Season </a:t>
            </a:r>
            <a:endParaRPr lang="en-US" sz="4800" kern="10" spc="0" dirty="0">
              <a:ln w="9525">
                <a:solidFill>
                  <a:srgbClr val="FF0066"/>
                </a:solidFill>
                <a:round/>
                <a:headEnd/>
                <a:tailEnd/>
              </a:ln>
              <a:solidFill>
                <a:srgbClr val="FF0066"/>
              </a:solidFill>
              <a:effectLst/>
              <a:latin typeface="Arial Black"/>
            </a:endParaRPr>
          </a:p>
        </p:txBody>
      </p:sp>
    </p:spTree>
    <p:extLst>
      <p:ext uri="{BB962C8B-B14F-4D97-AF65-F5344CB8AC3E}">
        <p14:creationId xmlns:p14="http://schemas.microsoft.com/office/powerpoint/2010/main" val="2056769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081" y="500419"/>
            <a:ext cx="3142207" cy="523220"/>
          </a:xfrm>
          <a:prstGeom prst="rect">
            <a:avLst/>
          </a:prstGeom>
          <a:noFill/>
        </p:spPr>
        <p:txBody>
          <a:bodyPr wrap="none" rtlCol="0">
            <a:spAutoFit/>
          </a:bodyPr>
          <a:lstStyle/>
          <a:p>
            <a:r>
              <a:rPr lang="en-US" sz="2800" b="1" u="sng" dirty="0" err="1" smtClean="0">
                <a:solidFill>
                  <a:schemeClr val="tx1"/>
                </a:solidFill>
                <a:latin typeface="Century Gothic" pitchFamily="34" charset="0"/>
              </a:rPr>
              <a:t>Abour</a:t>
            </a:r>
            <a:r>
              <a:rPr lang="en-US" sz="2800" b="1" u="sng" dirty="0" smtClean="0">
                <a:solidFill>
                  <a:schemeClr val="tx1"/>
                </a:solidFill>
                <a:latin typeface="Century Gothic" pitchFamily="34" charset="0"/>
              </a:rPr>
              <a:t> Our Studio</a:t>
            </a:r>
          </a:p>
        </p:txBody>
      </p:sp>
      <p:sp>
        <p:nvSpPr>
          <p:cNvPr id="7" name="TextBox 6"/>
          <p:cNvSpPr txBox="1"/>
          <p:nvPr/>
        </p:nvSpPr>
        <p:spPr>
          <a:xfrm>
            <a:off x="443285" y="1055170"/>
            <a:ext cx="6019800" cy="7694414"/>
          </a:xfrm>
          <a:prstGeom prst="rect">
            <a:avLst/>
          </a:prstGeom>
          <a:noFill/>
        </p:spPr>
        <p:txBody>
          <a:bodyPr wrap="square" rtlCol="0">
            <a:spAutoFit/>
          </a:bodyPr>
          <a:lstStyle/>
          <a:p>
            <a:pPr algn="ctr"/>
            <a:r>
              <a:rPr lang="en-US" sz="1900" dirty="0" smtClean="0"/>
              <a:t>Dancing Unlimited is owned and operated by Beverly </a:t>
            </a:r>
            <a:r>
              <a:rPr lang="en-US" sz="1900" dirty="0" err="1" smtClean="0"/>
              <a:t>Hauldren</a:t>
            </a:r>
            <a:r>
              <a:rPr lang="en-US" sz="1900" dirty="0" smtClean="0"/>
              <a:t> Barnett and is currently celebrating 32 years of dance instruction in the Hurricane community. Dancing Unlimited is a full-service dance studio offering instruction in Ballet, Tap, Jazz, Hip-Hop, Pointe, Gymnastics and Technique.</a:t>
            </a:r>
          </a:p>
          <a:p>
            <a:pPr algn="ctr"/>
            <a:endParaRPr lang="en-US" sz="1900" dirty="0" smtClean="0"/>
          </a:p>
          <a:p>
            <a:pPr algn="ctr"/>
            <a:r>
              <a:rPr lang="en-US" sz="1900" dirty="0" smtClean="0"/>
              <a:t>Dancing Unlimited offers over 35 classes per week, ages pre-school to adult including beginner to advanced students. Additionally, we also offer weekly classes to students with Special Needs of all ages and Mom and Me for children ages 18 months to 3 years.</a:t>
            </a:r>
          </a:p>
          <a:p>
            <a:pPr algn="ctr"/>
            <a:endParaRPr lang="en-US" sz="1900" dirty="0" smtClean="0"/>
          </a:p>
          <a:p>
            <a:pPr algn="ctr"/>
            <a:r>
              <a:rPr lang="en-US" sz="1900" dirty="0" smtClean="0"/>
              <a:t>We have </a:t>
            </a:r>
            <a:r>
              <a:rPr lang="en-US" sz="1900" dirty="0" smtClean="0"/>
              <a:t>three competitive dance teams.</a:t>
            </a:r>
          </a:p>
          <a:p>
            <a:pPr algn="ctr"/>
            <a:r>
              <a:rPr lang="en-US" sz="1900" dirty="0" smtClean="0"/>
              <a:t>Also </a:t>
            </a:r>
            <a:r>
              <a:rPr lang="en-US" sz="1900" dirty="0" smtClean="0"/>
              <a:t>continuing this year, is our Musical Theater performance group offering students the opportunity to develop skills in singing, acting and dancing.</a:t>
            </a:r>
          </a:p>
          <a:p>
            <a:pPr algn="ctr"/>
            <a:endParaRPr lang="en-US" sz="1900" dirty="0" smtClean="0"/>
          </a:p>
          <a:p>
            <a:pPr algn="ctr"/>
            <a:r>
              <a:rPr lang="en-US" sz="1900" dirty="0" smtClean="0"/>
              <a:t>Our goal is to bring the joy of dance to everyone that walks in the front door of our studio. At Dancing Unlimited, everyone matters! We strive to make everyone their personal best. We provide a safe and nurturing environment for our dancers as we develop our students in confidence, character and creativity. It doesn't matter where you begin but where you finish!</a:t>
            </a:r>
            <a:endParaRPr lang="en-US" sz="1900" dirty="0"/>
          </a:p>
        </p:txBody>
      </p:sp>
      <p:sp>
        <p:nvSpPr>
          <p:cNvPr id="8" name="Rounded Rectangle 7"/>
          <p:cNvSpPr/>
          <p:nvPr/>
        </p:nvSpPr>
        <p:spPr>
          <a:xfrm>
            <a:off x="290885" y="313110"/>
            <a:ext cx="6324600" cy="8534400"/>
          </a:xfrm>
          <a:prstGeom prst="roundRect">
            <a:avLst/>
          </a:prstGeom>
          <a:noFill/>
          <a:ln w="190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3386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90885" y="313110"/>
            <a:ext cx="6324600" cy="8534400"/>
          </a:xfrm>
          <a:prstGeom prst="roundRect">
            <a:avLst/>
          </a:prstGeom>
          <a:solidFill>
            <a:schemeClr val="bg1"/>
          </a:solidFill>
          <a:ln w="190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mtClean="0">
              <a:solidFill>
                <a:schemeClr val="tx1"/>
              </a:solidFill>
              <a:latin typeface="Century Gothic" pitchFamily="34" charset="0"/>
            </a:endParaRPr>
          </a:p>
          <a:p>
            <a:r>
              <a:rPr lang="en-US" smtClean="0">
                <a:solidFill>
                  <a:schemeClr val="tx1"/>
                </a:solidFill>
                <a:latin typeface="Century Gothic" pitchFamily="34" charset="0"/>
              </a:rPr>
              <a:t> </a:t>
            </a:r>
          </a:p>
          <a:p>
            <a:r>
              <a:rPr lang="en-US" smtClean="0">
                <a:solidFill>
                  <a:schemeClr val="tx1"/>
                </a:solidFill>
                <a:latin typeface="Century Gothic" pitchFamily="34" charset="0"/>
              </a:rPr>
              <a:t>	</a:t>
            </a:r>
          </a:p>
          <a:p>
            <a:endParaRPr lang="en-US" smtClean="0">
              <a:solidFill>
                <a:schemeClr val="tx1"/>
              </a:solidFill>
              <a:latin typeface="Century Gothic" pitchFamily="34" charset="0"/>
            </a:endParaRPr>
          </a:p>
          <a:p>
            <a:r>
              <a:rPr lang="en-US" smtClean="0">
                <a:solidFill>
                  <a:schemeClr val="tx1"/>
                </a:solidFill>
                <a:latin typeface="Century Gothic" pitchFamily="34" charset="0"/>
              </a:rPr>
              <a:t> </a:t>
            </a:r>
            <a:endParaRPr lang="en-US" dirty="0" smtClean="0">
              <a:solidFill>
                <a:schemeClr val="tx1"/>
              </a:solidFill>
              <a:latin typeface="Century Gothic" pitchFamily="34" charset="0"/>
            </a:endParaRPr>
          </a:p>
        </p:txBody>
      </p:sp>
      <p:sp>
        <p:nvSpPr>
          <p:cNvPr id="7" name="Rectangle 1"/>
          <p:cNvSpPr>
            <a:spLocks noChangeArrowheads="1"/>
          </p:cNvSpPr>
          <p:nvPr/>
        </p:nvSpPr>
        <p:spPr bwMode="auto">
          <a:xfrm>
            <a:off x="519485" y="1098333"/>
            <a:ext cx="5867400" cy="7478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1400" dirty="0">
                <a:latin typeface="Century Gothic" pitchFamily="34" charset="0"/>
                <a:cs typeface="Arial" pitchFamily="34" charset="0"/>
              </a:rPr>
              <a:t>•No food or drink in the dance studio </a:t>
            </a:r>
            <a:r>
              <a:rPr lang="en-US" sz="1400" dirty="0" smtClean="0">
                <a:latin typeface="Century Gothic" pitchFamily="34" charset="0"/>
                <a:cs typeface="Arial" pitchFamily="34" charset="0"/>
              </a:rPr>
              <a:t>rooms</a:t>
            </a:r>
            <a:r>
              <a:rPr lang="en-US" sz="1400" dirty="0">
                <a:latin typeface="Century Gothic" pitchFamily="34" charset="0"/>
                <a:cs typeface="Arial" pitchFamily="34" charset="0"/>
              </a:rPr>
              <a:t> </a:t>
            </a:r>
            <a:r>
              <a:rPr lang="en-US" sz="1400" dirty="0" smtClean="0">
                <a:latin typeface="Century Gothic" pitchFamily="34" charset="0"/>
                <a:cs typeface="Arial" pitchFamily="34" charset="0"/>
              </a:rPr>
              <a:t>(except </a:t>
            </a:r>
            <a:r>
              <a:rPr lang="en-US" sz="1400" dirty="0">
                <a:latin typeface="Century Gothic" pitchFamily="34" charset="0"/>
                <a:cs typeface="Arial" pitchFamily="34" charset="0"/>
              </a:rPr>
              <a:t>water</a:t>
            </a:r>
            <a:r>
              <a:rPr lang="en-US" sz="1400" dirty="0" smtClean="0">
                <a:latin typeface="Century Gothic" pitchFamily="34" charset="0"/>
                <a:cs typeface="Arial" pitchFamily="34" charset="0"/>
              </a:rPr>
              <a:t>)</a:t>
            </a:r>
            <a:endParaRPr lang="en-US" sz="1400" dirty="0">
              <a:latin typeface="Century Gothic" pitchFamily="34" charset="0"/>
              <a:cs typeface="Arial" pitchFamily="34" charset="0"/>
            </a:endParaRPr>
          </a:p>
          <a:p>
            <a:pPr lvl="0" fontAlgn="base">
              <a:spcBef>
                <a:spcPct val="0"/>
              </a:spcBef>
              <a:spcAft>
                <a:spcPct val="0"/>
              </a:spcAft>
            </a:pPr>
            <a:r>
              <a:rPr lang="en-US" sz="1400" dirty="0">
                <a:latin typeface="Century Gothic" pitchFamily="34" charset="0"/>
                <a:cs typeface="Arial" pitchFamily="34" charset="0"/>
              </a:rPr>
              <a:t>•The waiting area is not a playroom. Please be responsible </a:t>
            </a:r>
            <a:r>
              <a:rPr lang="en-US" sz="1400" dirty="0" smtClean="0">
                <a:latin typeface="Century Gothic" pitchFamily="34" charset="0"/>
                <a:cs typeface="Arial" pitchFamily="34" charset="0"/>
              </a:rPr>
              <a:t>for</a:t>
            </a:r>
          </a:p>
          <a:p>
            <a:pPr lvl="0" fontAlgn="base">
              <a:spcBef>
                <a:spcPct val="0"/>
              </a:spcBef>
              <a:spcAft>
                <a:spcPct val="0"/>
              </a:spcAft>
            </a:pPr>
            <a:r>
              <a:rPr lang="en-US" sz="1400" dirty="0">
                <a:latin typeface="Century Gothic" pitchFamily="34" charset="0"/>
                <a:cs typeface="Arial" pitchFamily="34" charset="0"/>
              </a:rPr>
              <a:t> </a:t>
            </a:r>
            <a:r>
              <a:rPr lang="en-US" sz="1400" dirty="0" smtClean="0">
                <a:latin typeface="Century Gothic" pitchFamily="34" charset="0"/>
                <a:cs typeface="Arial" pitchFamily="34" charset="0"/>
              </a:rPr>
              <a:t>  </a:t>
            </a:r>
            <a:r>
              <a:rPr lang="en-US" sz="1400" dirty="0" smtClean="0">
                <a:latin typeface="Century Gothic" pitchFamily="34" charset="0"/>
                <a:cs typeface="Arial" pitchFamily="34" charset="0"/>
              </a:rPr>
              <a:t>your </a:t>
            </a:r>
            <a:r>
              <a:rPr lang="en-US" sz="1400" dirty="0">
                <a:latin typeface="Century Gothic" pitchFamily="34" charset="0"/>
                <a:cs typeface="Arial" pitchFamily="34" charset="0"/>
              </a:rPr>
              <a:t>children not taking classes</a:t>
            </a:r>
            <a:r>
              <a:rPr lang="en-US" sz="1400" dirty="0" smtClean="0">
                <a:latin typeface="Century Gothic" pitchFamily="34" charset="0"/>
                <a:cs typeface="Arial" pitchFamily="34" charset="0"/>
              </a:rPr>
              <a:t>.</a:t>
            </a:r>
            <a:endParaRPr lang="en-US" sz="1400" dirty="0">
              <a:latin typeface="Century Gothic" pitchFamily="34" charset="0"/>
              <a:cs typeface="Arial" pitchFamily="34" charset="0"/>
            </a:endParaRPr>
          </a:p>
          <a:p>
            <a:pPr lvl="0" fontAlgn="base">
              <a:spcBef>
                <a:spcPct val="0"/>
              </a:spcBef>
              <a:spcAft>
                <a:spcPct val="0"/>
              </a:spcAft>
            </a:pPr>
            <a:r>
              <a:rPr lang="en-US" sz="1400" dirty="0">
                <a:latin typeface="Century Gothic" pitchFamily="34" charset="0"/>
                <a:cs typeface="Arial" pitchFamily="34" charset="0"/>
              </a:rPr>
              <a:t>•Please use the observation windows to watch your child</a:t>
            </a:r>
            <a:r>
              <a:rPr lang="en-US" sz="1400" dirty="0" smtClean="0">
                <a:latin typeface="Century Gothic" pitchFamily="34" charset="0"/>
                <a:cs typeface="Arial" pitchFamily="34" charset="0"/>
              </a:rPr>
              <a:t>.</a:t>
            </a:r>
            <a:endParaRPr lang="en-US" sz="1400" dirty="0">
              <a:latin typeface="Century Gothic" pitchFamily="34" charset="0"/>
              <a:cs typeface="Arial" pitchFamily="34" charset="0"/>
            </a:endParaRPr>
          </a:p>
          <a:p>
            <a:pPr lvl="0" fontAlgn="base">
              <a:spcBef>
                <a:spcPct val="0"/>
              </a:spcBef>
              <a:spcAft>
                <a:spcPct val="0"/>
              </a:spcAft>
            </a:pPr>
            <a:r>
              <a:rPr lang="en-US" sz="1400" dirty="0">
                <a:latin typeface="Century Gothic" pitchFamily="34" charset="0"/>
                <a:cs typeface="Arial" pitchFamily="34" charset="0"/>
              </a:rPr>
              <a:t>•Dress </a:t>
            </a:r>
            <a:r>
              <a:rPr lang="en-US" sz="1400" dirty="0" smtClean="0">
                <a:latin typeface="Century Gothic" pitchFamily="34" charset="0"/>
                <a:cs typeface="Arial" pitchFamily="34" charset="0"/>
              </a:rPr>
              <a:t>Code, please refer to Curtain Call For Class.</a:t>
            </a:r>
          </a:p>
          <a:p>
            <a:pPr lvl="0" fontAlgn="base">
              <a:spcBef>
                <a:spcPct val="0"/>
              </a:spcBef>
              <a:spcAft>
                <a:spcPct val="0"/>
              </a:spcAft>
            </a:pPr>
            <a:r>
              <a:rPr lang="en-US" sz="1400" dirty="0" smtClean="0">
                <a:latin typeface="Century Gothic" pitchFamily="34" charset="0"/>
                <a:cs typeface="Arial" pitchFamily="34" charset="0"/>
              </a:rPr>
              <a:t>•</a:t>
            </a:r>
            <a:r>
              <a:rPr lang="en-US" sz="1400" dirty="0">
                <a:latin typeface="Century Gothic" pitchFamily="34" charset="0"/>
                <a:cs typeface="Arial" pitchFamily="34" charset="0"/>
              </a:rPr>
              <a:t>All hair is to be pulled up and out of face</a:t>
            </a:r>
            <a:r>
              <a:rPr lang="en-US" sz="1400" dirty="0" smtClean="0">
                <a:latin typeface="Century Gothic" pitchFamily="34" charset="0"/>
                <a:cs typeface="Arial" pitchFamily="34" charset="0"/>
              </a:rPr>
              <a:t>.</a:t>
            </a:r>
            <a:endParaRPr lang="en-US" sz="1400" dirty="0">
              <a:latin typeface="Century Gothic" pitchFamily="34" charset="0"/>
              <a:cs typeface="Arial" pitchFamily="34" charset="0"/>
            </a:endParaRPr>
          </a:p>
          <a:p>
            <a:pPr lvl="0" fontAlgn="base">
              <a:spcBef>
                <a:spcPct val="0"/>
              </a:spcBef>
              <a:spcAft>
                <a:spcPct val="0"/>
              </a:spcAft>
            </a:pPr>
            <a:r>
              <a:rPr lang="en-US" sz="1400" dirty="0">
                <a:latin typeface="Century Gothic" pitchFamily="34" charset="0"/>
                <a:cs typeface="Arial" pitchFamily="34" charset="0"/>
              </a:rPr>
              <a:t>•You are responsible for personal belongings</a:t>
            </a:r>
            <a:r>
              <a:rPr lang="en-US" sz="1400" dirty="0" smtClean="0">
                <a:latin typeface="Century Gothic" pitchFamily="34" charset="0"/>
                <a:cs typeface="Arial" pitchFamily="34" charset="0"/>
              </a:rPr>
              <a:t>.</a:t>
            </a:r>
            <a:endParaRPr lang="en-US" sz="1400" dirty="0">
              <a:latin typeface="Century Gothic" pitchFamily="34" charset="0"/>
              <a:cs typeface="Arial" pitchFamily="34" charset="0"/>
            </a:endParaRPr>
          </a:p>
          <a:p>
            <a:pPr lvl="0" fontAlgn="base">
              <a:spcBef>
                <a:spcPct val="0"/>
              </a:spcBef>
              <a:spcAft>
                <a:spcPct val="0"/>
              </a:spcAft>
            </a:pPr>
            <a:r>
              <a:rPr lang="en-US" sz="1400" dirty="0">
                <a:latin typeface="Century Gothic" pitchFamily="34" charset="0"/>
                <a:cs typeface="Arial" pitchFamily="34" charset="0"/>
              </a:rPr>
              <a:t>•Tuition is due on the first of the month. Refunds or reductions </a:t>
            </a:r>
            <a:r>
              <a:rPr lang="en-US" sz="1400" dirty="0" smtClean="0">
                <a:latin typeface="Century Gothic" pitchFamily="34" charset="0"/>
                <a:cs typeface="Arial" pitchFamily="34" charset="0"/>
              </a:rPr>
              <a:t>are</a:t>
            </a:r>
          </a:p>
          <a:p>
            <a:pPr lvl="0" fontAlgn="base">
              <a:spcBef>
                <a:spcPct val="0"/>
              </a:spcBef>
              <a:spcAft>
                <a:spcPct val="0"/>
              </a:spcAft>
            </a:pPr>
            <a:r>
              <a:rPr lang="en-US" sz="1400" dirty="0">
                <a:latin typeface="Century Gothic" pitchFamily="34" charset="0"/>
                <a:cs typeface="Arial" pitchFamily="34" charset="0"/>
              </a:rPr>
              <a:t> </a:t>
            </a:r>
            <a:r>
              <a:rPr lang="en-US" sz="1400" dirty="0" smtClean="0">
                <a:latin typeface="Century Gothic" pitchFamily="34" charset="0"/>
                <a:cs typeface="Arial" pitchFamily="34" charset="0"/>
              </a:rPr>
              <a:t>  </a:t>
            </a:r>
            <a:r>
              <a:rPr lang="en-US" sz="1400" dirty="0" smtClean="0">
                <a:latin typeface="Century Gothic" pitchFamily="34" charset="0"/>
                <a:cs typeface="Arial" pitchFamily="34" charset="0"/>
              </a:rPr>
              <a:t>not </a:t>
            </a:r>
            <a:r>
              <a:rPr lang="en-US" sz="1400" dirty="0">
                <a:latin typeface="Century Gothic" pitchFamily="34" charset="0"/>
                <a:cs typeface="Arial" pitchFamily="34" charset="0"/>
              </a:rPr>
              <a:t>given for missed classes</a:t>
            </a:r>
            <a:r>
              <a:rPr lang="en-US" sz="1400" dirty="0" smtClean="0">
                <a:latin typeface="Century Gothic" pitchFamily="34" charset="0"/>
                <a:cs typeface="Arial" pitchFamily="34" charset="0"/>
              </a:rPr>
              <a:t>.</a:t>
            </a:r>
            <a:endParaRPr lang="en-US" sz="1400" dirty="0">
              <a:latin typeface="Century Gothic" pitchFamily="34" charset="0"/>
              <a:cs typeface="Arial" pitchFamily="34" charset="0"/>
            </a:endParaRPr>
          </a:p>
          <a:p>
            <a:pPr lvl="0" fontAlgn="base">
              <a:spcBef>
                <a:spcPct val="0"/>
              </a:spcBef>
              <a:spcAft>
                <a:spcPct val="0"/>
              </a:spcAft>
            </a:pPr>
            <a:r>
              <a:rPr lang="en-US" sz="1400" dirty="0">
                <a:latin typeface="Century Gothic" pitchFamily="34" charset="0"/>
                <a:cs typeface="Arial" pitchFamily="34" charset="0"/>
              </a:rPr>
              <a:t>•You may withdraw from a class at any time by giving </a:t>
            </a:r>
            <a:r>
              <a:rPr lang="en-US" sz="1400" dirty="0" smtClean="0">
                <a:latin typeface="Century Gothic" pitchFamily="34" charset="0"/>
                <a:cs typeface="Arial" pitchFamily="34" charset="0"/>
              </a:rPr>
              <a:t>the</a:t>
            </a:r>
          </a:p>
          <a:p>
            <a:pPr lvl="0" fontAlgn="base">
              <a:spcBef>
                <a:spcPct val="0"/>
              </a:spcBef>
              <a:spcAft>
                <a:spcPct val="0"/>
              </a:spcAft>
            </a:pPr>
            <a:r>
              <a:rPr lang="en-US" sz="1400" dirty="0">
                <a:latin typeface="Century Gothic" pitchFamily="34" charset="0"/>
                <a:cs typeface="Arial" pitchFamily="34" charset="0"/>
              </a:rPr>
              <a:t> </a:t>
            </a:r>
            <a:r>
              <a:rPr lang="en-US" sz="1400" dirty="0" smtClean="0">
                <a:latin typeface="Century Gothic" pitchFamily="34" charset="0"/>
                <a:cs typeface="Arial" pitchFamily="34" charset="0"/>
              </a:rPr>
              <a:t>  </a:t>
            </a:r>
            <a:r>
              <a:rPr lang="en-US" sz="1400" dirty="0" smtClean="0">
                <a:latin typeface="Century Gothic" pitchFamily="34" charset="0"/>
                <a:cs typeface="Arial" pitchFamily="34" charset="0"/>
              </a:rPr>
              <a:t>instructor </a:t>
            </a:r>
            <a:r>
              <a:rPr lang="en-US" sz="1400" dirty="0">
                <a:latin typeface="Century Gothic" pitchFamily="34" charset="0"/>
                <a:cs typeface="Arial" pitchFamily="34" charset="0"/>
              </a:rPr>
              <a:t>written or verbal notification by the end of the month</a:t>
            </a:r>
            <a:r>
              <a:rPr lang="en-US" sz="1400" dirty="0" smtClean="0">
                <a:latin typeface="Century Gothic" pitchFamily="34" charset="0"/>
                <a:cs typeface="Arial" pitchFamily="34" charset="0"/>
              </a:rPr>
              <a:t>.</a:t>
            </a:r>
            <a:endParaRPr lang="en-US" sz="1400" dirty="0">
              <a:latin typeface="Century Gothic" pitchFamily="34" charset="0"/>
              <a:cs typeface="Arial" pitchFamily="34" charset="0"/>
            </a:endParaRPr>
          </a:p>
          <a:p>
            <a:pPr lvl="0" fontAlgn="base">
              <a:spcBef>
                <a:spcPct val="0"/>
              </a:spcBef>
              <a:spcAft>
                <a:spcPct val="0"/>
              </a:spcAft>
            </a:pPr>
            <a:r>
              <a:rPr lang="en-US" sz="1400" dirty="0">
                <a:latin typeface="Century Gothic" pitchFamily="34" charset="0"/>
                <a:cs typeface="Arial" pitchFamily="34" charset="0"/>
              </a:rPr>
              <a:t>•Recital-Each spring the students will present a recital for </a:t>
            </a:r>
            <a:r>
              <a:rPr lang="en-US" sz="1400" dirty="0" smtClean="0">
                <a:latin typeface="Century Gothic" pitchFamily="34" charset="0"/>
                <a:cs typeface="Arial" pitchFamily="34" charset="0"/>
              </a:rPr>
              <a:t>family</a:t>
            </a:r>
          </a:p>
          <a:p>
            <a:pPr lvl="0" fontAlgn="base">
              <a:spcBef>
                <a:spcPct val="0"/>
              </a:spcBef>
              <a:spcAft>
                <a:spcPct val="0"/>
              </a:spcAft>
            </a:pPr>
            <a:r>
              <a:rPr lang="en-US" sz="1400" dirty="0">
                <a:latin typeface="Century Gothic" pitchFamily="34" charset="0"/>
                <a:cs typeface="Arial" pitchFamily="34" charset="0"/>
              </a:rPr>
              <a:t> </a:t>
            </a:r>
            <a:r>
              <a:rPr lang="en-US" sz="1400" dirty="0" smtClean="0">
                <a:latin typeface="Century Gothic" pitchFamily="34" charset="0"/>
                <a:cs typeface="Arial" pitchFamily="34" charset="0"/>
              </a:rPr>
              <a:t>  </a:t>
            </a:r>
            <a:r>
              <a:rPr lang="en-US" sz="1400" dirty="0" smtClean="0">
                <a:latin typeface="Century Gothic" pitchFamily="34" charset="0"/>
                <a:cs typeface="Arial" pitchFamily="34" charset="0"/>
              </a:rPr>
              <a:t>and </a:t>
            </a:r>
            <a:r>
              <a:rPr lang="en-US" sz="1400" dirty="0">
                <a:latin typeface="Century Gothic" pitchFamily="34" charset="0"/>
                <a:cs typeface="Arial" pitchFamily="34" charset="0"/>
              </a:rPr>
              <a:t>friends. A recital fee will be charged for each </a:t>
            </a:r>
            <a:r>
              <a:rPr lang="en-US" sz="1400" dirty="0" smtClean="0">
                <a:latin typeface="Century Gothic" pitchFamily="34" charset="0"/>
                <a:cs typeface="Arial" pitchFamily="34" charset="0"/>
              </a:rPr>
              <a:t>family</a:t>
            </a:r>
          </a:p>
          <a:p>
            <a:pPr lvl="0" fontAlgn="base">
              <a:spcBef>
                <a:spcPct val="0"/>
              </a:spcBef>
              <a:spcAft>
                <a:spcPct val="0"/>
              </a:spcAft>
            </a:pPr>
            <a:r>
              <a:rPr lang="en-US" sz="1400" dirty="0" smtClean="0">
                <a:latin typeface="Century Gothic" pitchFamily="34" charset="0"/>
                <a:cs typeface="Arial" pitchFamily="34" charset="0"/>
              </a:rPr>
              <a:t>•Please </a:t>
            </a:r>
            <a:r>
              <a:rPr lang="en-US" sz="1400" dirty="0">
                <a:latin typeface="Century Gothic" pitchFamily="34" charset="0"/>
                <a:cs typeface="Arial" pitchFamily="34" charset="0"/>
              </a:rPr>
              <a:t>notify us with changes in contact information.</a:t>
            </a:r>
          </a:p>
          <a:p>
            <a:pPr lvl="0" fontAlgn="base">
              <a:spcBef>
                <a:spcPct val="0"/>
              </a:spcBef>
              <a:spcAft>
                <a:spcPct val="0"/>
              </a:spcAft>
            </a:pPr>
            <a:endParaRPr lang="en-US" sz="1600" dirty="0" smtClean="0">
              <a:latin typeface="Arial" pitchFamily="34" charset="0"/>
              <a:cs typeface="Arial" pitchFamily="34" charset="0"/>
            </a:endParaRPr>
          </a:p>
          <a:p>
            <a:pPr lvl="0" fontAlgn="base">
              <a:spcBef>
                <a:spcPct val="0"/>
              </a:spcBef>
              <a:spcAft>
                <a:spcPct val="0"/>
              </a:spcAft>
            </a:pPr>
            <a:endParaRPr lang="en-US" sz="1600" dirty="0" smtClean="0">
              <a:latin typeface="Arial" pitchFamily="34" charset="0"/>
              <a:cs typeface="Arial" pitchFamily="34" charset="0"/>
            </a:endParaRPr>
          </a:p>
          <a:p>
            <a:pPr lvl="0" fontAlgn="base">
              <a:spcBef>
                <a:spcPct val="0"/>
              </a:spcBef>
              <a:spcAft>
                <a:spcPct val="0"/>
              </a:spcAft>
            </a:pPr>
            <a:endParaRPr lang="en-US" sz="1600" dirty="0">
              <a:latin typeface="Arial" pitchFamily="34" charset="0"/>
              <a:cs typeface="Arial" pitchFamily="34" charset="0"/>
            </a:endParaRPr>
          </a:p>
          <a:p>
            <a:pPr lvl="0" fontAlgn="base">
              <a:spcBef>
                <a:spcPct val="0"/>
              </a:spcBef>
              <a:spcAft>
                <a:spcPct val="0"/>
              </a:spcAft>
            </a:pPr>
            <a:endParaRPr lang="en-US" sz="1600" dirty="0" smtClean="0">
              <a:latin typeface="Arial" pitchFamily="34" charset="0"/>
              <a:cs typeface="Arial" pitchFamily="34" charset="0"/>
            </a:endParaRPr>
          </a:p>
          <a:p>
            <a:pPr lvl="0" fontAlgn="base">
              <a:spcBef>
                <a:spcPct val="0"/>
              </a:spcBef>
              <a:spcAft>
                <a:spcPct val="0"/>
              </a:spcAft>
            </a:pPr>
            <a:endParaRPr lang="en-US" sz="1600" dirty="0">
              <a:latin typeface="Arial" pitchFamily="34" charset="0"/>
              <a:cs typeface="Arial" pitchFamily="34" charset="0"/>
            </a:endParaRPr>
          </a:p>
          <a:p>
            <a:pPr lvl="0" fontAlgn="base">
              <a:spcBef>
                <a:spcPct val="0"/>
              </a:spcBef>
              <a:spcAft>
                <a:spcPct val="0"/>
              </a:spcAft>
            </a:pPr>
            <a:endParaRPr lang="en-US" sz="1600" dirty="0" smtClean="0">
              <a:latin typeface="Arial" pitchFamily="34" charset="0"/>
              <a:cs typeface="Arial" pitchFamily="34" charset="0"/>
            </a:endParaRPr>
          </a:p>
          <a:p>
            <a:pPr lvl="0" fontAlgn="base">
              <a:spcBef>
                <a:spcPct val="0"/>
              </a:spcBef>
              <a:spcAft>
                <a:spcPct val="0"/>
              </a:spcAft>
            </a:pPr>
            <a:endParaRPr lang="en-US" sz="1600" dirty="0" smtClean="0">
              <a:latin typeface="Arial" pitchFamily="34" charset="0"/>
              <a:cs typeface="Arial" pitchFamily="34" charset="0"/>
            </a:endParaRPr>
          </a:p>
          <a:p>
            <a:pPr lvl="0" fontAlgn="base">
              <a:spcBef>
                <a:spcPct val="0"/>
              </a:spcBef>
              <a:spcAft>
                <a:spcPct val="0"/>
              </a:spcAft>
            </a:pPr>
            <a:endParaRPr lang="en-US" sz="1600" dirty="0">
              <a:latin typeface="Arial" pitchFamily="34" charset="0"/>
              <a:cs typeface="Arial" pitchFamily="34" charset="0"/>
            </a:endParaRPr>
          </a:p>
          <a:p>
            <a:pPr lvl="0" fontAlgn="base">
              <a:spcBef>
                <a:spcPct val="0"/>
              </a:spcBef>
              <a:spcAft>
                <a:spcPct val="0"/>
              </a:spcAft>
            </a:pPr>
            <a:endParaRPr lang="en-US" sz="1600" dirty="0">
              <a:latin typeface="Arial" pitchFamily="34" charset="0"/>
              <a:cs typeface="Arial" pitchFamily="34" charset="0"/>
            </a:endParaRPr>
          </a:p>
          <a:p>
            <a:pPr lvl="0" algn="ctr" fontAlgn="base">
              <a:spcBef>
                <a:spcPct val="0"/>
              </a:spcBef>
              <a:spcAft>
                <a:spcPct val="0"/>
              </a:spcAft>
            </a:pPr>
            <a:r>
              <a:rPr lang="en-US" sz="1400" dirty="0" smtClean="0">
                <a:latin typeface="Century Gothic" pitchFamily="34" charset="0"/>
                <a:cs typeface="Arial" pitchFamily="34" charset="0"/>
              </a:rPr>
              <a:t>We only </a:t>
            </a:r>
            <a:r>
              <a:rPr lang="en-US" sz="1400" dirty="0">
                <a:latin typeface="Century Gothic" pitchFamily="34" charset="0"/>
                <a:cs typeface="Arial" pitchFamily="34" charset="0"/>
              </a:rPr>
              <a:t>accept Debit/Credit which will be automatically drafted from card on file at the studio</a:t>
            </a:r>
            <a:r>
              <a:rPr lang="en-US" sz="1400" dirty="0" smtClean="0">
                <a:latin typeface="Century Gothic" pitchFamily="34" charset="0"/>
                <a:cs typeface="Arial" pitchFamily="34" charset="0"/>
              </a:rPr>
              <a:t>.</a:t>
            </a:r>
            <a:endParaRPr lang="en-US" sz="1400" dirty="0">
              <a:latin typeface="Century Gothic" pitchFamily="34" charset="0"/>
              <a:cs typeface="Arial" pitchFamily="34" charset="0"/>
            </a:endParaRPr>
          </a:p>
          <a:p>
            <a:pPr lvl="0" algn="ctr" fontAlgn="base">
              <a:spcBef>
                <a:spcPct val="0"/>
              </a:spcBef>
              <a:spcAft>
                <a:spcPct val="0"/>
              </a:spcAft>
            </a:pPr>
            <a:r>
              <a:rPr lang="en-US" sz="1400" dirty="0" smtClean="0">
                <a:latin typeface="Century Gothic" pitchFamily="34" charset="0"/>
                <a:cs typeface="Arial" pitchFamily="34" charset="0"/>
              </a:rPr>
              <a:t>Each </a:t>
            </a:r>
            <a:r>
              <a:rPr lang="en-US" sz="1400" dirty="0">
                <a:latin typeface="Century Gothic" pitchFamily="34" charset="0"/>
                <a:cs typeface="Arial" pitchFamily="34" charset="0"/>
              </a:rPr>
              <a:t>Additional Class or Additional child in the same </a:t>
            </a:r>
            <a:r>
              <a:rPr lang="en-US" sz="1400" dirty="0" smtClean="0">
                <a:latin typeface="Century Gothic" pitchFamily="34" charset="0"/>
                <a:cs typeface="Arial" pitchFamily="34" charset="0"/>
              </a:rPr>
              <a:t>family:</a:t>
            </a:r>
          </a:p>
          <a:p>
            <a:pPr lvl="0" algn="ctr" fontAlgn="base">
              <a:spcBef>
                <a:spcPct val="0"/>
              </a:spcBef>
              <a:spcAft>
                <a:spcPct val="0"/>
              </a:spcAft>
            </a:pPr>
            <a:r>
              <a:rPr lang="en-US" sz="1400" dirty="0" smtClean="0">
                <a:latin typeface="Century Gothic" pitchFamily="34" charset="0"/>
                <a:cs typeface="Arial" pitchFamily="34" charset="0"/>
              </a:rPr>
              <a:t>1 </a:t>
            </a:r>
            <a:r>
              <a:rPr lang="en-US" sz="1400" dirty="0">
                <a:latin typeface="Century Gothic" pitchFamily="34" charset="0"/>
                <a:cs typeface="Arial" pitchFamily="34" charset="0"/>
              </a:rPr>
              <a:t>hour reduces to $28 per month</a:t>
            </a:r>
          </a:p>
          <a:p>
            <a:pPr lvl="0" algn="ctr" fontAlgn="base">
              <a:spcBef>
                <a:spcPct val="0"/>
              </a:spcBef>
              <a:spcAft>
                <a:spcPct val="0"/>
              </a:spcAft>
            </a:pPr>
            <a:r>
              <a:rPr lang="en-US" sz="1400" dirty="0" smtClean="0">
                <a:latin typeface="Century Gothic" pitchFamily="34" charset="0"/>
                <a:cs typeface="Arial" pitchFamily="34" charset="0"/>
              </a:rPr>
              <a:t>1.5 </a:t>
            </a:r>
            <a:r>
              <a:rPr lang="en-US" sz="1400" dirty="0">
                <a:latin typeface="Century Gothic" pitchFamily="34" charset="0"/>
                <a:cs typeface="Arial" pitchFamily="34" charset="0"/>
              </a:rPr>
              <a:t>hour reduces to $39 per month</a:t>
            </a:r>
          </a:p>
          <a:p>
            <a:pPr lvl="0" algn="ctr" fontAlgn="base">
              <a:spcBef>
                <a:spcPct val="0"/>
              </a:spcBef>
              <a:spcAft>
                <a:spcPct val="0"/>
              </a:spcAft>
            </a:pPr>
            <a:r>
              <a:rPr lang="en-US" sz="1400" dirty="0" smtClean="0">
                <a:latin typeface="Century Gothic" pitchFamily="34" charset="0"/>
                <a:cs typeface="Arial" pitchFamily="34" charset="0"/>
              </a:rPr>
              <a:t>****Spring Recital </a:t>
            </a:r>
            <a:r>
              <a:rPr lang="en-US" sz="1400" dirty="0">
                <a:latin typeface="Century Gothic" pitchFamily="34" charset="0"/>
                <a:cs typeface="Arial" pitchFamily="34" charset="0"/>
              </a:rPr>
              <a:t>Fee charged per family TBA****</a:t>
            </a:r>
          </a:p>
          <a:p>
            <a:pPr lvl="0" algn="ctr" fontAlgn="base">
              <a:spcBef>
                <a:spcPct val="0"/>
              </a:spcBef>
              <a:spcAft>
                <a:spcPct val="0"/>
              </a:spcAft>
            </a:pPr>
            <a:r>
              <a:rPr lang="en-US" sz="1400" dirty="0" smtClean="0">
                <a:latin typeface="Century Gothic" pitchFamily="34" charset="0"/>
                <a:cs typeface="Arial" pitchFamily="34" charset="0"/>
              </a:rPr>
              <a:t>The </a:t>
            </a:r>
            <a:r>
              <a:rPr lang="en-US" sz="1400" dirty="0">
                <a:latin typeface="Century Gothic" pitchFamily="34" charset="0"/>
                <a:cs typeface="Arial" pitchFamily="34" charset="0"/>
              </a:rPr>
              <a:t>following classes are not subject to any </a:t>
            </a:r>
            <a:r>
              <a:rPr lang="en-US" sz="1400" dirty="0" smtClean="0">
                <a:latin typeface="Century Gothic" pitchFamily="34" charset="0"/>
                <a:cs typeface="Arial" pitchFamily="34" charset="0"/>
              </a:rPr>
              <a:t>Reduction:</a:t>
            </a:r>
          </a:p>
          <a:p>
            <a:pPr lvl="0" algn="ctr" fontAlgn="base">
              <a:spcBef>
                <a:spcPct val="0"/>
              </a:spcBef>
              <a:spcAft>
                <a:spcPct val="0"/>
              </a:spcAft>
            </a:pPr>
            <a:r>
              <a:rPr lang="en-US" sz="1400" dirty="0" smtClean="0">
                <a:latin typeface="Century Gothic" pitchFamily="34" charset="0"/>
                <a:cs typeface="Arial" pitchFamily="34" charset="0"/>
              </a:rPr>
              <a:t>Dance </a:t>
            </a:r>
            <a:r>
              <a:rPr lang="en-US" sz="1400" dirty="0">
                <a:latin typeface="Century Gothic" pitchFamily="34" charset="0"/>
                <a:cs typeface="Arial" pitchFamily="34" charset="0"/>
              </a:rPr>
              <a:t>Team $20 per month</a:t>
            </a:r>
          </a:p>
          <a:p>
            <a:pPr lvl="0" algn="ctr" fontAlgn="base">
              <a:spcBef>
                <a:spcPct val="0"/>
              </a:spcBef>
              <a:spcAft>
                <a:spcPct val="0"/>
              </a:spcAft>
            </a:pPr>
            <a:r>
              <a:rPr lang="en-US" sz="1400" dirty="0" smtClean="0">
                <a:latin typeface="Century Gothic" pitchFamily="34" charset="0"/>
                <a:cs typeface="Arial" pitchFamily="34" charset="0"/>
              </a:rPr>
              <a:t>Competition </a:t>
            </a:r>
            <a:r>
              <a:rPr lang="en-US" sz="1400" dirty="0">
                <a:latin typeface="Century Gothic" pitchFamily="34" charset="0"/>
                <a:cs typeface="Arial" pitchFamily="34" charset="0"/>
              </a:rPr>
              <a:t>Groups $90 per </a:t>
            </a:r>
            <a:r>
              <a:rPr lang="en-US" sz="1400" dirty="0" smtClean="0">
                <a:latin typeface="Century Gothic" pitchFamily="34" charset="0"/>
                <a:cs typeface="Arial" pitchFamily="34" charset="0"/>
              </a:rPr>
              <a:t>month</a:t>
            </a:r>
          </a:p>
          <a:p>
            <a:pPr lvl="0" algn="ctr" fontAlgn="base">
              <a:spcBef>
                <a:spcPct val="0"/>
              </a:spcBef>
              <a:spcAft>
                <a:spcPct val="0"/>
              </a:spcAft>
            </a:pPr>
            <a:r>
              <a:rPr lang="en-US" sz="1400" dirty="0" smtClean="0">
                <a:latin typeface="Century Gothic" pitchFamily="34" charset="0"/>
                <a:cs typeface="Arial" pitchFamily="34" charset="0"/>
              </a:rPr>
              <a:t>6</a:t>
            </a:r>
            <a:r>
              <a:rPr lang="en-US" sz="1400" dirty="0">
                <a:latin typeface="Century Gothic" pitchFamily="34" charset="0"/>
                <a:cs typeface="Arial" pitchFamily="34" charset="0"/>
              </a:rPr>
              <a:t>% Sales Tax Added to ALL classes</a:t>
            </a:r>
            <a:endParaRPr kumimoji="0" lang="en-US" sz="1400" b="0" i="0" u="none" strike="noStrike" cap="none" normalizeH="0" baseline="0" dirty="0" smtClean="0">
              <a:ln>
                <a:noFill/>
              </a:ln>
              <a:effectLst/>
              <a:latin typeface="Century Gothic" pitchFamily="34" charset="0"/>
              <a:cs typeface="Arial" pitchFamily="34" charset="0"/>
            </a:endParaRPr>
          </a:p>
        </p:txBody>
      </p:sp>
      <p:sp>
        <p:nvSpPr>
          <p:cNvPr id="8" name="TextBox 7"/>
          <p:cNvSpPr txBox="1"/>
          <p:nvPr/>
        </p:nvSpPr>
        <p:spPr>
          <a:xfrm>
            <a:off x="2707628" y="513558"/>
            <a:ext cx="1677062" cy="584775"/>
          </a:xfrm>
          <a:prstGeom prst="rect">
            <a:avLst/>
          </a:prstGeom>
          <a:noFill/>
        </p:spPr>
        <p:txBody>
          <a:bodyPr wrap="none" rtlCol="0">
            <a:spAutoFit/>
          </a:bodyPr>
          <a:lstStyle/>
          <a:p>
            <a:r>
              <a:rPr lang="en-US" sz="3200" b="1" u="sng" dirty="0" smtClean="0">
                <a:solidFill>
                  <a:schemeClr val="tx1"/>
                </a:solidFill>
                <a:latin typeface="Century Gothic" pitchFamily="34" charset="0"/>
              </a:rPr>
              <a:t>Policies</a:t>
            </a:r>
          </a:p>
        </p:txBody>
      </p:sp>
      <p:sp>
        <p:nvSpPr>
          <p:cNvPr id="9" name="TextBox 8"/>
          <p:cNvSpPr txBox="1"/>
          <p:nvPr/>
        </p:nvSpPr>
        <p:spPr>
          <a:xfrm>
            <a:off x="2965711" y="4318700"/>
            <a:ext cx="974947" cy="523220"/>
          </a:xfrm>
          <a:prstGeom prst="rect">
            <a:avLst/>
          </a:prstGeom>
          <a:noFill/>
        </p:spPr>
        <p:txBody>
          <a:bodyPr wrap="none" rtlCol="0">
            <a:spAutoFit/>
          </a:bodyPr>
          <a:lstStyle/>
          <a:p>
            <a:r>
              <a:rPr lang="en-US" sz="2800" b="1" u="sng" dirty="0" smtClean="0">
                <a:solidFill>
                  <a:schemeClr val="tx1"/>
                </a:solidFill>
                <a:latin typeface="Century Gothic" pitchFamily="34" charset="0"/>
              </a:rPr>
              <a:t>Fees</a:t>
            </a:r>
          </a:p>
        </p:txBody>
      </p:sp>
      <p:graphicFrame>
        <p:nvGraphicFramePr>
          <p:cNvPr id="6" name="Table 5"/>
          <p:cNvGraphicFramePr>
            <a:graphicFrameLocks noGrp="1"/>
          </p:cNvGraphicFramePr>
          <p:nvPr>
            <p:extLst>
              <p:ext uri="{D42A27DB-BD31-4B8C-83A1-F6EECF244321}">
                <p14:modId xmlns:p14="http://schemas.microsoft.com/office/powerpoint/2010/main" val="1726160164"/>
              </p:ext>
            </p:extLst>
          </p:nvPr>
        </p:nvGraphicFramePr>
        <p:xfrm>
          <a:off x="1503127" y="5105400"/>
          <a:ext cx="3900115" cy="914399"/>
        </p:xfrm>
        <a:graphic>
          <a:graphicData uri="http://schemas.openxmlformats.org/drawingml/2006/table">
            <a:tbl>
              <a:tblPr>
                <a:tableStyleId>{5940675A-B579-460E-94D1-54222C63F5DA}</a:tableStyleId>
              </a:tblPr>
              <a:tblGrid>
                <a:gridCol w="1993392"/>
                <a:gridCol w="1906723"/>
              </a:tblGrid>
              <a:tr h="292539">
                <a:tc>
                  <a:txBody>
                    <a:bodyPr/>
                    <a:lstStyle/>
                    <a:p>
                      <a:pPr algn="ctr"/>
                      <a:r>
                        <a:rPr lang="en-US" dirty="0" smtClean="0"/>
                        <a:t>90 minute class</a:t>
                      </a:r>
                      <a:endParaRPr lang="en-US" dirty="0"/>
                    </a:p>
                  </a:txBody>
                  <a:tcPr marL="0" marR="0" marT="0" marB="0" anchor="ctr"/>
                </a:tc>
                <a:tc>
                  <a:txBody>
                    <a:bodyPr/>
                    <a:lstStyle/>
                    <a:p>
                      <a:pPr algn="ctr"/>
                      <a:r>
                        <a:rPr lang="en-US" dirty="0"/>
                        <a:t>$78 per month</a:t>
                      </a:r>
                    </a:p>
                  </a:txBody>
                  <a:tcPr marL="0" marR="0" marT="0" marB="0" anchor="ctr"/>
                </a:tc>
              </a:tr>
              <a:tr h="292539">
                <a:tc>
                  <a:txBody>
                    <a:bodyPr/>
                    <a:lstStyle/>
                    <a:p>
                      <a:pPr algn="ctr"/>
                      <a:r>
                        <a:rPr lang="en-US" dirty="0"/>
                        <a:t>60 minute class</a:t>
                      </a:r>
                    </a:p>
                  </a:txBody>
                  <a:tcPr marL="0" marR="0" marT="0" marB="0" anchor="ctr"/>
                </a:tc>
                <a:tc>
                  <a:txBody>
                    <a:bodyPr/>
                    <a:lstStyle/>
                    <a:p>
                      <a:pPr algn="ctr"/>
                      <a:r>
                        <a:rPr lang="en-US" dirty="0"/>
                        <a:t>$53 per month</a:t>
                      </a:r>
                    </a:p>
                  </a:txBody>
                  <a:tcPr marL="0" marR="0" marT="0" marB="0" anchor="ctr"/>
                </a:tc>
              </a:tr>
              <a:tr h="329321">
                <a:tc>
                  <a:txBody>
                    <a:bodyPr/>
                    <a:lstStyle/>
                    <a:p>
                      <a:pPr algn="ctr"/>
                      <a:r>
                        <a:rPr lang="en-US" dirty="0"/>
                        <a:t>45 minute class</a:t>
                      </a:r>
                    </a:p>
                  </a:txBody>
                  <a:tcPr marL="0" marR="0" marT="0" marB="0" anchor="ctr"/>
                </a:tc>
                <a:tc>
                  <a:txBody>
                    <a:bodyPr/>
                    <a:lstStyle/>
                    <a:p>
                      <a:pPr algn="ctr"/>
                      <a:r>
                        <a:rPr lang="en-US" dirty="0"/>
                        <a:t>$48 per month</a:t>
                      </a:r>
                    </a:p>
                  </a:txBody>
                  <a:tcPr marL="0" marR="0" marT="0" marB="0" anchor="ctr"/>
                </a:tc>
              </a:tr>
            </a:tbl>
          </a:graphicData>
        </a:graphic>
      </p:graphicFrame>
    </p:spTree>
    <p:extLst>
      <p:ext uri="{BB962C8B-B14F-4D97-AF65-F5344CB8AC3E}">
        <p14:creationId xmlns:p14="http://schemas.microsoft.com/office/powerpoint/2010/main" val="4234143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90885" y="313110"/>
            <a:ext cx="6324600" cy="8534400"/>
          </a:xfrm>
          <a:prstGeom prst="roundRect">
            <a:avLst/>
          </a:prstGeom>
          <a:solidFill>
            <a:schemeClr val="bg1"/>
          </a:solidFill>
          <a:ln w="190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mtClean="0">
              <a:solidFill>
                <a:schemeClr val="tx1"/>
              </a:solidFill>
              <a:latin typeface="Century Gothic" pitchFamily="34" charset="0"/>
            </a:endParaRPr>
          </a:p>
          <a:p>
            <a:r>
              <a:rPr lang="en-US" smtClean="0">
                <a:solidFill>
                  <a:schemeClr val="tx1"/>
                </a:solidFill>
                <a:latin typeface="Century Gothic" pitchFamily="34" charset="0"/>
              </a:rPr>
              <a:t> </a:t>
            </a:r>
          </a:p>
          <a:p>
            <a:r>
              <a:rPr lang="en-US" smtClean="0">
                <a:solidFill>
                  <a:schemeClr val="tx1"/>
                </a:solidFill>
                <a:latin typeface="Century Gothic" pitchFamily="34" charset="0"/>
              </a:rPr>
              <a:t>	</a:t>
            </a:r>
          </a:p>
          <a:p>
            <a:endParaRPr lang="en-US" smtClean="0">
              <a:solidFill>
                <a:schemeClr val="tx1"/>
              </a:solidFill>
              <a:latin typeface="Century Gothic" pitchFamily="34" charset="0"/>
            </a:endParaRPr>
          </a:p>
          <a:p>
            <a:r>
              <a:rPr lang="en-US" smtClean="0">
                <a:solidFill>
                  <a:schemeClr val="tx1"/>
                </a:solidFill>
                <a:latin typeface="Century Gothic" pitchFamily="34" charset="0"/>
              </a:rPr>
              <a:t> </a:t>
            </a:r>
            <a:endParaRPr lang="en-US" dirty="0" smtClean="0">
              <a:solidFill>
                <a:schemeClr val="tx1"/>
              </a:solidFill>
              <a:latin typeface="Century Gothic" pitchFamily="34" charset="0"/>
            </a:endParaRPr>
          </a:p>
        </p:txBody>
      </p:sp>
      <p:sp>
        <p:nvSpPr>
          <p:cNvPr id="5" name="TextBox 4"/>
          <p:cNvSpPr txBox="1"/>
          <p:nvPr/>
        </p:nvSpPr>
        <p:spPr>
          <a:xfrm>
            <a:off x="1253704" y="457200"/>
            <a:ext cx="4398961" cy="584775"/>
          </a:xfrm>
          <a:prstGeom prst="rect">
            <a:avLst/>
          </a:prstGeom>
          <a:noFill/>
        </p:spPr>
        <p:txBody>
          <a:bodyPr wrap="none" rtlCol="0">
            <a:spAutoFit/>
          </a:bodyPr>
          <a:lstStyle/>
          <a:p>
            <a:r>
              <a:rPr lang="en-US" sz="3200" b="1" u="sng" dirty="0" smtClean="0">
                <a:solidFill>
                  <a:schemeClr val="tx1"/>
                </a:solidFill>
                <a:latin typeface="Century Gothic" pitchFamily="34" charset="0"/>
              </a:rPr>
              <a:t>Curtain Call For Class</a:t>
            </a:r>
          </a:p>
        </p:txBody>
      </p:sp>
      <p:sp>
        <p:nvSpPr>
          <p:cNvPr id="6" name="TextBox 5"/>
          <p:cNvSpPr txBox="1"/>
          <p:nvPr/>
        </p:nvSpPr>
        <p:spPr>
          <a:xfrm>
            <a:off x="546780" y="1061025"/>
            <a:ext cx="5812810" cy="1200329"/>
          </a:xfrm>
          <a:prstGeom prst="rect">
            <a:avLst/>
          </a:prstGeom>
          <a:noFill/>
        </p:spPr>
        <p:txBody>
          <a:bodyPr wrap="none" rtlCol="0">
            <a:spAutoFit/>
          </a:bodyPr>
          <a:lstStyle/>
          <a:p>
            <a:pPr algn="ctr"/>
            <a:r>
              <a:rPr lang="en-US" sz="2400" dirty="0" smtClean="0">
                <a:solidFill>
                  <a:schemeClr val="tx1"/>
                </a:solidFill>
                <a:latin typeface="Century Gothic" pitchFamily="34" charset="0"/>
              </a:rPr>
              <a:t>Go to Dancing </a:t>
            </a:r>
            <a:r>
              <a:rPr lang="en-US" sz="2400" dirty="0" err="1" smtClean="0">
                <a:solidFill>
                  <a:schemeClr val="tx1"/>
                </a:solidFill>
                <a:latin typeface="Century Gothic" pitchFamily="34" charset="0"/>
              </a:rPr>
              <a:t>Unlimited’s</a:t>
            </a:r>
            <a:r>
              <a:rPr lang="en-US" sz="2400" dirty="0" smtClean="0">
                <a:solidFill>
                  <a:schemeClr val="tx1"/>
                </a:solidFill>
                <a:latin typeface="Century Gothic" pitchFamily="34" charset="0"/>
              </a:rPr>
              <a:t> </a:t>
            </a:r>
            <a:r>
              <a:rPr lang="en-US" sz="2400" dirty="0" smtClean="0">
                <a:solidFill>
                  <a:schemeClr val="tx1"/>
                </a:solidFill>
                <a:latin typeface="Century Gothic" pitchFamily="34" charset="0"/>
              </a:rPr>
              <a:t>website</a:t>
            </a:r>
          </a:p>
          <a:p>
            <a:pPr algn="ctr"/>
            <a:r>
              <a:rPr lang="en-US" sz="2400" dirty="0" smtClean="0">
                <a:latin typeface="Century Gothic" pitchFamily="34" charset="0"/>
              </a:rPr>
              <a:t>www.dancingunlimtedwv.com</a:t>
            </a:r>
          </a:p>
          <a:p>
            <a:pPr algn="ctr"/>
            <a:r>
              <a:rPr lang="en-US" sz="2400" dirty="0" smtClean="0">
                <a:solidFill>
                  <a:schemeClr val="tx1"/>
                </a:solidFill>
                <a:latin typeface="Century Gothic" pitchFamily="34" charset="0"/>
              </a:rPr>
              <a:t>And click on Curtain Call For Class link</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300" y="2290763"/>
            <a:ext cx="5105400" cy="3468756"/>
          </a:xfrm>
          <a:prstGeom prst="rect">
            <a:avLst/>
          </a:prstGeom>
        </p:spPr>
      </p:pic>
      <p:sp>
        <p:nvSpPr>
          <p:cNvPr id="3" name="Right Arrow 2"/>
          <p:cNvSpPr/>
          <p:nvPr/>
        </p:nvSpPr>
        <p:spPr>
          <a:xfrm rot="10800000">
            <a:off x="2133598" y="5181601"/>
            <a:ext cx="762001" cy="457200"/>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78421" y="5759519"/>
            <a:ext cx="5901157" cy="492443"/>
          </a:xfrm>
          <a:prstGeom prst="rect">
            <a:avLst/>
          </a:prstGeom>
          <a:noFill/>
        </p:spPr>
        <p:txBody>
          <a:bodyPr wrap="square" rtlCol="0">
            <a:spAutoFit/>
          </a:bodyPr>
          <a:lstStyle/>
          <a:p>
            <a:pPr algn="ctr"/>
            <a:r>
              <a:rPr lang="en-US" sz="2600" dirty="0" smtClean="0">
                <a:solidFill>
                  <a:schemeClr val="tx1"/>
                </a:solidFill>
                <a:latin typeface="Century Gothic" pitchFamily="34" charset="0"/>
              </a:rPr>
              <a:t>Enter studio name and passphrase</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3244" y="6269682"/>
            <a:ext cx="5591511" cy="2112318"/>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33597" y="3352800"/>
            <a:ext cx="3519067" cy="1656080"/>
          </a:xfrm>
          <a:prstGeom prst="rect">
            <a:avLst/>
          </a:prstGeom>
        </p:spPr>
      </p:pic>
    </p:spTree>
    <p:extLst>
      <p:ext uri="{BB962C8B-B14F-4D97-AF65-F5344CB8AC3E}">
        <p14:creationId xmlns:p14="http://schemas.microsoft.com/office/powerpoint/2010/main" val="3754569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90885" y="313110"/>
            <a:ext cx="6324600" cy="8534400"/>
          </a:xfrm>
          <a:prstGeom prst="roundRect">
            <a:avLst/>
          </a:prstGeom>
          <a:solidFill>
            <a:schemeClr val="bg1"/>
          </a:solidFill>
          <a:ln w="190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mtClean="0">
              <a:solidFill>
                <a:schemeClr val="tx1"/>
              </a:solidFill>
              <a:latin typeface="Century Gothic" pitchFamily="34" charset="0"/>
            </a:endParaRPr>
          </a:p>
          <a:p>
            <a:r>
              <a:rPr lang="en-US" smtClean="0">
                <a:solidFill>
                  <a:schemeClr val="tx1"/>
                </a:solidFill>
                <a:latin typeface="Century Gothic" pitchFamily="34" charset="0"/>
              </a:rPr>
              <a:t> </a:t>
            </a:r>
          </a:p>
          <a:p>
            <a:r>
              <a:rPr lang="en-US" smtClean="0">
                <a:solidFill>
                  <a:schemeClr val="tx1"/>
                </a:solidFill>
                <a:latin typeface="Century Gothic" pitchFamily="34" charset="0"/>
              </a:rPr>
              <a:t>	</a:t>
            </a:r>
          </a:p>
          <a:p>
            <a:endParaRPr lang="en-US" smtClean="0">
              <a:solidFill>
                <a:schemeClr val="tx1"/>
              </a:solidFill>
              <a:latin typeface="Century Gothic" pitchFamily="34" charset="0"/>
            </a:endParaRPr>
          </a:p>
          <a:p>
            <a:r>
              <a:rPr lang="en-US" smtClean="0">
                <a:solidFill>
                  <a:schemeClr val="tx1"/>
                </a:solidFill>
                <a:latin typeface="Century Gothic" pitchFamily="34" charset="0"/>
              </a:rPr>
              <a:t> </a:t>
            </a:r>
            <a:endParaRPr lang="en-US" dirty="0" smtClean="0">
              <a:solidFill>
                <a:schemeClr val="tx1"/>
              </a:solidFill>
              <a:latin typeface="Century Gothic" pitchFamily="34" charset="0"/>
            </a:endParaRPr>
          </a:p>
        </p:txBody>
      </p:sp>
      <p:sp>
        <p:nvSpPr>
          <p:cNvPr id="5" name="TextBox 4"/>
          <p:cNvSpPr txBox="1"/>
          <p:nvPr/>
        </p:nvSpPr>
        <p:spPr>
          <a:xfrm>
            <a:off x="1259025" y="533400"/>
            <a:ext cx="4398961" cy="584775"/>
          </a:xfrm>
          <a:prstGeom prst="rect">
            <a:avLst/>
          </a:prstGeom>
          <a:noFill/>
        </p:spPr>
        <p:txBody>
          <a:bodyPr wrap="none" rtlCol="0">
            <a:spAutoFit/>
          </a:bodyPr>
          <a:lstStyle/>
          <a:p>
            <a:r>
              <a:rPr lang="en-US" sz="3200" b="1" u="sng" dirty="0" smtClean="0">
                <a:solidFill>
                  <a:schemeClr val="tx1"/>
                </a:solidFill>
                <a:latin typeface="Century Gothic" pitchFamily="34" charset="0"/>
              </a:rPr>
              <a:t>Curtain Call For Class</a:t>
            </a:r>
          </a:p>
        </p:txBody>
      </p:sp>
      <p:sp>
        <p:nvSpPr>
          <p:cNvPr id="6" name="TextBox 5"/>
          <p:cNvSpPr txBox="1"/>
          <p:nvPr/>
        </p:nvSpPr>
        <p:spPr>
          <a:xfrm>
            <a:off x="417744" y="1219200"/>
            <a:ext cx="6070893" cy="954107"/>
          </a:xfrm>
          <a:prstGeom prst="rect">
            <a:avLst/>
          </a:prstGeom>
          <a:noFill/>
        </p:spPr>
        <p:txBody>
          <a:bodyPr wrap="none" rtlCol="0">
            <a:spAutoFit/>
          </a:bodyPr>
          <a:lstStyle/>
          <a:p>
            <a:pPr algn="ctr"/>
            <a:r>
              <a:rPr lang="en-US" sz="2800" dirty="0" smtClean="0">
                <a:solidFill>
                  <a:schemeClr val="tx1"/>
                </a:solidFill>
                <a:latin typeface="Century Gothic" pitchFamily="34" charset="0"/>
              </a:rPr>
              <a:t>Select your class from drop menu </a:t>
            </a:r>
          </a:p>
          <a:p>
            <a:pPr algn="ctr"/>
            <a:r>
              <a:rPr lang="en-US" sz="2800" dirty="0" smtClean="0">
                <a:latin typeface="Century Gothic" pitchFamily="34" charset="0"/>
              </a:rPr>
              <a:t>And click “ View”</a:t>
            </a:r>
            <a:endParaRPr lang="en-US" sz="2800" dirty="0" smtClean="0">
              <a:solidFill>
                <a:schemeClr val="tx1"/>
              </a:solidFill>
              <a:latin typeface="Century Gothic" pitchFamily="34" charset="0"/>
            </a:endParaRPr>
          </a:p>
        </p:txBody>
      </p:sp>
      <p:sp>
        <p:nvSpPr>
          <p:cNvPr id="3" name="Right Arrow 2"/>
          <p:cNvSpPr/>
          <p:nvPr/>
        </p:nvSpPr>
        <p:spPr>
          <a:xfrm rot="10800000">
            <a:off x="2133598" y="5181601"/>
            <a:ext cx="762001" cy="457200"/>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3047" y="7086600"/>
            <a:ext cx="6380273" cy="1569660"/>
          </a:xfrm>
          <a:prstGeom prst="rect">
            <a:avLst/>
          </a:prstGeom>
          <a:noFill/>
        </p:spPr>
        <p:txBody>
          <a:bodyPr wrap="none" rtlCol="0">
            <a:spAutoFit/>
          </a:bodyPr>
          <a:lstStyle/>
          <a:p>
            <a:pPr algn="ctr"/>
            <a:r>
              <a:rPr lang="en-US" sz="2400" dirty="0" smtClean="0">
                <a:solidFill>
                  <a:schemeClr val="tx1"/>
                </a:solidFill>
                <a:latin typeface="Century Gothic" pitchFamily="34" charset="0"/>
              </a:rPr>
              <a:t>Then order all required class dancewear</a:t>
            </a:r>
            <a:r>
              <a:rPr lang="en-US" sz="2400" dirty="0" smtClean="0">
                <a:latin typeface="Century Gothic" pitchFamily="34" charset="0"/>
              </a:rPr>
              <a:t>.</a:t>
            </a:r>
          </a:p>
          <a:p>
            <a:pPr algn="ctr"/>
            <a:r>
              <a:rPr lang="en-US" sz="2400" dirty="0" smtClean="0">
                <a:solidFill>
                  <a:schemeClr val="tx1"/>
                </a:solidFill>
                <a:latin typeface="Century Gothic" pitchFamily="34" charset="0"/>
              </a:rPr>
              <a:t>Sizing kits will be available </a:t>
            </a:r>
            <a:r>
              <a:rPr lang="en-US" sz="2400" dirty="0" smtClean="0">
                <a:latin typeface="Century Gothic" pitchFamily="34" charset="0"/>
              </a:rPr>
              <a:t>at</a:t>
            </a:r>
            <a:r>
              <a:rPr lang="en-US" sz="2400" dirty="0" smtClean="0">
                <a:solidFill>
                  <a:schemeClr val="tx1"/>
                </a:solidFill>
                <a:latin typeface="Century Gothic" pitchFamily="34" charset="0"/>
              </a:rPr>
              <a:t> </a:t>
            </a:r>
            <a:r>
              <a:rPr lang="en-US" sz="2400" dirty="0" smtClean="0">
                <a:solidFill>
                  <a:schemeClr val="tx1"/>
                </a:solidFill>
                <a:latin typeface="Century Gothic" pitchFamily="34" charset="0"/>
              </a:rPr>
              <a:t>open house</a:t>
            </a:r>
          </a:p>
          <a:p>
            <a:pPr algn="ctr"/>
            <a:r>
              <a:rPr lang="en-US" sz="2400" dirty="0" smtClean="0">
                <a:latin typeface="Century Gothic" pitchFamily="34" charset="0"/>
              </a:rPr>
              <a:t>On August 9 &amp; 11 if you are not sure </a:t>
            </a:r>
          </a:p>
          <a:p>
            <a:pPr algn="ctr"/>
            <a:r>
              <a:rPr lang="en-US" sz="2400" dirty="0" smtClean="0">
                <a:latin typeface="Century Gothic" pitchFamily="34" charset="0"/>
              </a:rPr>
              <a:t>what size you will need.</a:t>
            </a:r>
            <a:endParaRPr lang="en-US" sz="2400" dirty="0" smtClean="0">
              <a:solidFill>
                <a:schemeClr val="tx1"/>
              </a:solidFill>
              <a:latin typeface="Century Gothic" pitchFamily="34" charset="0"/>
            </a:endParaRPr>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3313" t="14687"/>
          <a:stretch/>
        </p:blipFill>
        <p:spPr>
          <a:xfrm>
            <a:off x="526544" y="2212425"/>
            <a:ext cx="5853280" cy="4845822"/>
          </a:xfrm>
          <a:prstGeom prst="rect">
            <a:avLst/>
          </a:prstGeom>
        </p:spPr>
      </p:pic>
      <p:sp>
        <p:nvSpPr>
          <p:cNvPr id="10" name="Right Arrow 9"/>
          <p:cNvSpPr/>
          <p:nvPr/>
        </p:nvSpPr>
        <p:spPr>
          <a:xfrm>
            <a:off x="748644" y="6093072"/>
            <a:ext cx="1086320" cy="64184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4827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427" y="152400"/>
            <a:ext cx="6511173" cy="883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3818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752474" y="1209671"/>
            <a:ext cx="8686801" cy="6572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5957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551</Words>
  <Application>Microsoft Office PowerPoint</Application>
  <PresentationFormat>On-screen Show (4:3)</PresentationFormat>
  <Paragraphs>82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Sochill Brens</dc:creator>
  <cp:lastModifiedBy>Sochill Brens</cp:lastModifiedBy>
  <cp:revision>13</cp:revision>
  <dcterms:created xsi:type="dcterms:W3CDTF">2016-06-29T21:42:41Z</dcterms:created>
  <dcterms:modified xsi:type="dcterms:W3CDTF">2016-08-05T07:17:29Z</dcterms:modified>
</cp:coreProperties>
</file>