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61" r:id="rId3"/>
    <p:sldId id="297" r:id="rId4"/>
    <p:sldId id="298" r:id="rId5"/>
    <p:sldId id="299" r:id="rId6"/>
    <p:sldId id="353" r:id="rId7"/>
    <p:sldId id="300" r:id="rId8"/>
    <p:sldId id="336" r:id="rId9"/>
    <p:sldId id="337" r:id="rId10"/>
    <p:sldId id="303" r:id="rId11"/>
    <p:sldId id="304" r:id="rId12"/>
    <p:sldId id="302" r:id="rId13"/>
    <p:sldId id="339" r:id="rId14"/>
    <p:sldId id="332"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5" autoAdjust="0"/>
    <p:restoredTop sz="94634" autoAdjust="0"/>
  </p:normalViewPr>
  <p:slideViewPr>
    <p:cSldViewPr snapToGrid="0" snapToObjects="1">
      <p:cViewPr varScale="1">
        <p:scale>
          <a:sx n="70" d="100"/>
          <a:sy n="70" d="100"/>
        </p:scale>
        <p:origin x="-10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B10ECF51-110D-8E43-B9FE-FA660FC5A280}" type="datetime1">
              <a:rPr lang="en-US"/>
              <a:pPr>
                <a:defRPr/>
              </a:pPr>
              <a:t>6/11/2014</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73321B1-7CB4-BB4A-8AF6-66E16160B7E2}" type="slidenum">
              <a:rPr lang="es-ES_tradnl"/>
              <a:pPr>
                <a:defRPr/>
              </a:pPr>
              <a:t>‹#›</a:t>
            </a:fld>
            <a:endParaRPr lang="es-ES_trad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ＭＳ Ｐゴシック" pitchFamily="6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7" name="Picture 14"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15"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fld id="{030952A0-D8CC-9E42-A59E-B49A06E831B3}" type="datetime1">
              <a:rPr lang="en-US"/>
              <a:pPr>
                <a:defRPr/>
              </a:pPr>
              <a:t>6/11/2014</a:t>
            </a:fld>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a:defRPr sz="1100" b="1">
                <a:solidFill>
                  <a:srgbClr val="A6A6A6"/>
                </a:solidFill>
              </a:defRPr>
            </a:lvl1pPr>
          </a:lstStyle>
          <a:p>
            <a:pPr>
              <a:defRPr/>
            </a:pPr>
            <a:fld id="{82E83BFF-EC73-8849-89BB-399B26976534}" type="slidenum">
              <a:rPr lang="en-US"/>
              <a:pPr>
                <a:defRPr/>
              </a:pPr>
              <a:t>‹#›</a:t>
            </a:fld>
            <a:endParaRPr 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Date Placeholder 1"/>
          <p:cNvSpPr>
            <a:spLocks noGrp="1"/>
          </p:cNvSpPr>
          <p:nvPr>
            <p:ph type="dt" sz="half" idx="10"/>
          </p:nvPr>
        </p:nvSpPr>
        <p:spPr/>
        <p:txBody>
          <a:bodyPr/>
          <a:lstStyle>
            <a:lvl1pPr>
              <a:defRPr/>
            </a:lvl1pPr>
          </a:lstStyle>
          <a:p>
            <a:pPr>
              <a:defRPr/>
            </a:pPr>
            <a:fld id="{55218867-B56F-7C42-B754-AE9369CE4A69}" type="datetime1">
              <a:rPr lang="en-US"/>
              <a:pPr>
                <a:defRPr/>
              </a:pPr>
              <a:t>6/11/2014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DFEB222A-791B-7240-B11D-B74FC8B87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1ED21F0B-141B-6E4B-B861-BDCBB05E930D}" type="datetime1">
              <a:rPr lang="en-US"/>
              <a:pPr>
                <a:defRPr/>
              </a:pPr>
              <a:t>6/11/2014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2D76220-AD67-C144-9155-B5202CFDDB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7B6BB6CC-A23B-F34F-B5F8-45EE974BE517}" type="datetime1">
              <a:rPr lang="en-US"/>
              <a:pPr>
                <a:defRPr/>
              </a:pPr>
              <a:t>6/11/2014</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0233CF19-1CF8-D04E-B109-47622C2578C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BECA84E-7B3F-AE4F-8873-A6F88F46A6C3}" type="datetime1">
              <a:rPr lang="en-US"/>
              <a:pPr>
                <a:defRPr/>
              </a:pPr>
              <a:t>6/11/2014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3949E2-6525-3946-AFF2-581979B1D02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5" name="Picture 12"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3"/>
          <p:cNvSpPr>
            <a:spLocks noGrp="1"/>
          </p:cNvSpPr>
          <p:nvPr>
            <p:ph type="dt" sz="half" idx="10"/>
          </p:nvPr>
        </p:nvSpPr>
        <p:spPr/>
        <p:txBody>
          <a:bodyPr/>
          <a:lstStyle>
            <a:lvl1pPr>
              <a:defRPr/>
            </a:lvl1pPr>
          </a:lstStyle>
          <a:p>
            <a:pPr>
              <a:defRPr/>
            </a:pPr>
            <a:fld id="{008F97CA-1461-5E48-8D54-485D0C883A2A}" type="datetime1">
              <a:rPr lang="en-US"/>
              <a:pPr>
                <a:defRPr/>
              </a:pPr>
              <a:t>6/11/2014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17148DE-7D80-684D-94AE-FD56B24DCB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AE4E4BD-739C-B143-89D1-379D78689D0D}" type="datetime1">
              <a:rPr lang="en-US"/>
              <a:pPr>
                <a:defRPr/>
              </a:pPr>
              <a:t>6/11/2014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5C7189-6E94-D344-BBB9-30C62D362C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5" name="Picture 12"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06AB3066-9245-AE43-8794-77B9F0E1BF68}" type="datetime1">
              <a:rPr lang="en-US"/>
              <a:pPr>
                <a:defRPr/>
              </a:pPr>
              <a:t>6/11/2014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a:defRPr sz="1100" b="1">
                <a:solidFill>
                  <a:srgbClr val="A6A6A6"/>
                </a:solidFill>
              </a:defRPr>
            </a:lvl1pPr>
          </a:lstStyle>
          <a:p>
            <a:pPr>
              <a:defRPr/>
            </a:pPr>
            <a:fld id="{20D0DFC2-2F21-B446-89E7-8D81D84E56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606B629A-C009-644E-A1E5-D5965B59BA70}" type="datetime1">
              <a:rPr lang="en-US"/>
              <a:pPr>
                <a:defRPr/>
              </a:pPr>
              <a:t>6/11/2014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DE8183-A7C6-F342-A4F2-60E3D66B3D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F22FE8D4-6879-644E-96EB-551A1088CDE7}" type="datetime1">
              <a:rPr lang="en-US"/>
              <a:pPr>
                <a:defRPr/>
              </a:pPr>
              <a:t>6/11/2014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080C422-0F8B-EA45-8636-1004049F90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9F8B22BD-722A-3D48-A41E-572DD4DFEBAD}" type="datetime1">
              <a:rPr lang="en-US"/>
              <a:pPr>
                <a:defRPr/>
              </a:pPr>
              <a:t>6/11/2014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4393017-82DD-7A4C-8BFF-49F6C22EFB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pPr>
              <a:defRPr/>
            </a:pPr>
            <a:fld id="{EB0CF6A4-418C-1148-843D-59D3955103FB}" type="datetime1">
              <a:rPr lang="en-US"/>
              <a:pPr>
                <a:defRPr/>
              </a:pPr>
              <a:t>6/11/2014</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24BE8D3C-0F73-F240-A81A-676B0D1D76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FC17E955-B0CA-674F-B564-BAC58BC72FF6}" type="datetime1">
              <a:rPr lang="en-US"/>
              <a:pPr>
                <a:defRPr/>
              </a:pPr>
              <a:t>6/11/2014</a:t>
            </a:fld>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A2960FC4-5AF5-7D4C-AC10-02C62561F6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40526D28-5F42-894B-8F78-08DF14DF9A8E}" type="datetime1">
              <a:rPr lang="en-US"/>
              <a:pPr>
                <a:defRPr/>
              </a:pPr>
              <a:t>6/11/2014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D4E0AB-5B67-4F46-B363-23ABCDE3DB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6"/>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charset="0"/>
              </a:defRPr>
            </a:lvl1pPr>
          </a:lstStyle>
          <a:p>
            <a:pPr>
              <a:defRPr/>
            </a:pPr>
            <a:fld id="{F5649FD0-EA09-0748-B228-80395FE7F738}" type="datetime1">
              <a:rPr lang="en-US"/>
              <a:pPr>
                <a:defRPr/>
              </a:pPr>
              <a:t>6/11/2014</a:t>
            </a:fld>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A6A6A6"/>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charset="0"/>
              </a:defRPr>
            </a:lvl1pPr>
          </a:lstStyle>
          <a:p>
            <a:pPr>
              <a:defRPr/>
            </a:pPr>
            <a:fld id="{AB35D32C-7DC5-0946-AA39-502F9567665A}" type="slidenum">
              <a:rPr lang="en-US"/>
              <a:pPr>
                <a:defRPr/>
              </a:pPr>
              <a:t>‹#›</a:t>
            </a:fld>
            <a:endParaRPr lang="en-US"/>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57" r:id="rId1"/>
    <p:sldLayoutId id="2147483850" r:id="rId2"/>
    <p:sldLayoutId id="2147483858" r:id="rId3"/>
    <p:sldLayoutId id="2147483851" r:id="rId4"/>
    <p:sldLayoutId id="2147483859" r:id="rId5"/>
    <p:sldLayoutId id="2147483852" r:id="rId6"/>
    <p:sldLayoutId id="2147483853" r:id="rId7"/>
    <p:sldLayoutId id="2147483854" r:id="rId8"/>
    <p:sldLayoutId id="2147483855" r:id="rId9"/>
    <p:sldLayoutId id="2147483860" r:id="rId10"/>
    <p:sldLayoutId id="2147483861" r:id="rId11"/>
    <p:sldLayoutId id="2147483862" r:id="rId12"/>
    <p:sldLayoutId id="2147483856" r:id="rId13"/>
    <p:sldLayoutId id="2147483863" r:id="rId14"/>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64" charset="-128"/>
          <a:cs typeface="ＭＳ Ｐゴシック" pitchFamily="64" charset="-128"/>
        </a:defRPr>
      </a:lvl1pPr>
      <a:lvl2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2pPr>
      <a:lvl3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3pPr>
      <a:lvl4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4pPr>
      <a:lvl5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5pPr>
      <a:lvl6pPr marL="4572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6pPr>
      <a:lvl7pPr marL="9144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7pPr>
      <a:lvl8pPr marL="13716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8pPr>
      <a:lvl9pPr marL="18288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9pPr>
    </p:titleStyle>
    <p:bodyStyle>
      <a:lvl1pPr marL="282575" indent="-282575" algn="l" rtl="0" eaLnBrk="0" fontAlgn="base" hangingPunct="0">
        <a:spcBef>
          <a:spcPts val="1800"/>
        </a:spcBef>
        <a:spcAft>
          <a:spcPct val="0"/>
        </a:spcAft>
        <a:buClr>
          <a:schemeClr val="accent1"/>
        </a:buClr>
        <a:buSzPct val="75000"/>
        <a:buFont typeface="Wingdings" charset="2"/>
        <a:buChar char="n"/>
        <a:defRPr sz="2000" kern="1200">
          <a:solidFill>
            <a:srgbClr val="262626"/>
          </a:solidFill>
          <a:latin typeface="+mn-lt"/>
          <a:ea typeface="ＭＳ Ｐゴシック" pitchFamily="64" charset="-128"/>
          <a:cs typeface="ＭＳ Ｐゴシック" pitchFamily="64" charset="-128"/>
        </a:defRPr>
      </a:lvl1pPr>
      <a:lvl2pPr marL="577850" indent="-2952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2pPr>
      <a:lvl3pPr marL="860425" indent="-2825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3pPr>
      <a:lvl4pPr marL="1143000" indent="-2825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4pPr>
      <a:lvl5pPr marL="1425575" indent="-2825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bwMode="auto">
          <a:xfrm>
            <a:off x="685799" y="968375"/>
            <a:ext cx="8083973" cy="1236663"/>
          </a:xfrm>
        </p:spPr>
        <p:txBody>
          <a:bodyPr/>
          <a:lstStyle/>
          <a:p>
            <a:pPr eaLnBrk="1" hangingPunct="1"/>
            <a:r>
              <a:rPr lang="en-US" sz="4000" dirty="0" smtClean="0">
                <a:ea typeface="ＭＳ Ｐゴシック" charset="-128"/>
                <a:cs typeface="ＭＳ Ｐゴシック" charset="-128"/>
              </a:rPr>
              <a:t>SPIRITUAL SANSKRIT WORDS</a:t>
            </a:r>
          </a:p>
        </p:txBody>
      </p:sp>
      <p:sp>
        <p:nvSpPr>
          <p:cNvPr id="17411" name="Subtitle 2"/>
          <p:cNvSpPr>
            <a:spLocks noGrp="1"/>
          </p:cNvSpPr>
          <p:nvPr>
            <p:ph type="subTitle" idx="1"/>
          </p:nvPr>
        </p:nvSpPr>
        <p:spPr>
          <a:xfrm>
            <a:off x="685800" y="2209800"/>
            <a:ext cx="7799388" cy="466725"/>
          </a:xfrm>
        </p:spPr>
        <p:txBody>
          <a:bodyPr/>
          <a:lstStyle/>
          <a:p>
            <a:pPr eaLnBrk="1" hangingPunct="1">
              <a:spcBef>
                <a:spcPct val="0"/>
              </a:spcBef>
            </a:pPr>
            <a:endParaRPr lang="en-US">
              <a:solidFill>
                <a:srgbClr val="898989"/>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DHARMA</a:t>
            </a:r>
          </a:p>
        </p:txBody>
      </p:sp>
      <p:sp>
        <p:nvSpPr>
          <p:cNvPr id="78851" name="Content Placeholder 2"/>
          <p:cNvSpPr>
            <a:spLocks noGrp="1"/>
          </p:cNvSpPr>
          <p:nvPr>
            <p:ph idx="1"/>
          </p:nvPr>
        </p:nvSpPr>
        <p:spPr>
          <a:xfrm>
            <a:off x="485775" y="2154238"/>
            <a:ext cx="8234363" cy="4240212"/>
          </a:xfrm>
        </p:spPr>
        <p:txBody>
          <a:bodyPr/>
          <a:lstStyle/>
          <a:p>
            <a:r>
              <a:rPr lang="en-US" sz="2400" smtClean="0">
                <a:ea typeface="ＭＳ Ｐゴシック" charset="-128"/>
                <a:cs typeface="ＭＳ Ｐゴシック" charset="-128"/>
              </a:rPr>
              <a:t>Righteousness  or Duty </a:t>
            </a:r>
          </a:p>
          <a:p>
            <a:pPr>
              <a:lnSpc>
                <a:spcPct val="150000"/>
              </a:lnSpc>
            </a:pPr>
            <a:r>
              <a:rPr lang="en-US" sz="2400" smtClean="0">
                <a:ea typeface="ＭＳ Ｐゴシック" charset="-128"/>
                <a:cs typeface="ＭＳ Ｐゴシック" charset="-128"/>
              </a:rPr>
              <a:t>There is no proper equivalent word in English for Dharma. Although, generally defined as ‘righteousness’ or ‘duty’, Dharma includes all external deeds as well as thoughts that tend to elevate the character of man. </a:t>
            </a:r>
          </a:p>
          <a:p>
            <a:pPr>
              <a:lnSpc>
                <a:spcPct val="150000"/>
              </a:lnSpc>
            </a:pPr>
            <a:r>
              <a:rPr lang="en-US" sz="2400" smtClean="0">
                <a:ea typeface="ＭＳ Ｐゴシック" charset="-128"/>
                <a:cs typeface="ＭＳ Ｐゴシック" charset="-128"/>
              </a:rPr>
              <a:t>Adharma: Antonym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KARMA</a:t>
            </a:r>
          </a:p>
        </p:txBody>
      </p:sp>
      <p:sp>
        <p:nvSpPr>
          <p:cNvPr id="79875" name="Content Placeholder 2"/>
          <p:cNvSpPr>
            <a:spLocks noGrp="1"/>
          </p:cNvSpPr>
          <p:nvPr>
            <p:ph idx="1"/>
          </p:nvPr>
        </p:nvSpPr>
        <p:spPr>
          <a:xfrm>
            <a:off x="658813" y="2084388"/>
            <a:ext cx="8061325" cy="4310062"/>
          </a:xfrm>
        </p:spPr>
        <p:txBody>
          <a:bodyPr/>
          <a:lstStyle/>
          <a:p>
            <a:pPr>
              <a:lnSpc>
                <a:spcPct val="150000"/>
              </a:lnSpc>
            </a:pPr>
            <a:r>
              <a:rPr lang="en-US" sz="2400" dirty="0" smtClean="0">
                <a:ea typeface="ＭＳ Ｐゴシック" charset="-128"/>
                <a:cs typeface="ＭＳ Ｐゴシック" charset="-128"/>
              </a:rPr>
              <a:t>Action or Deed </a:t>
            </a:r>
          </a:p>
          <a:p>
            <a:pPr>
              <a:lnSpc>
                <a:spcPct val="150000"/>
              </a:lnSpc>
            </a:pPr>
            <a:r>
              <a:rPr lang="en-US" sz="2400" dirty="0" smtClean="0">
                <a:ea typeface="ＭＳ Ｐゴシック" charset="-128"/>
                <a:cs typeface="ＭＳ Ｐゴシック" charset="-128"/>
              </a:rPr>
              <a:t>There is no proper equivalent word in English for Karma. </a:t>
            </a:r>
          </a:p>
          <a:p>
            <a:pPr>
              <a:lnSpc>
                <a:spcPct val="150000"/>
              </a:lnSpc>
            </a:pPr>
            <a:r>
              <a:rPr lang="en-US" sz="2400" dirty="0" smtClean="0">
                <a:ea typeface="ＭＳ Ｐゴシック" charset="-128"/>
                <a:cs typeface="ＭＳ Ｐゴシック" charset="-128"/>
              </a:rPr>
              <a:t>Although, it means action or deed, Karma is sometimes used in reference to a "moral law of cause and effect." The moral law of Karma maintains that good deeds will be returned with good; evil deeds with evil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MUKTI/MOKSHA</a:t>
            </a:r>
          </a:p>
        </p:txBody>
      </p:sp>
      <p:sp>
        <p:nvSpPr>
          <p:cNvPr id="80899" name="Content Placeholder 2"/>
          <p:cNvSpPr>
            <a:spLocks noGrp="1"/>
          </p:cNvSpPr>
          <p:nvPr>
            <p:ph idx="1"/>
          </p:nvPr>
        </p:nvSpPr>
        <p:spPr>
          <a:xfrm>
            <a:off x="471488" y="1779588"/>
            <a:ext cx="8248650" cy="4841875"/>
          </a:xfrm>
        </p:spPr>
        <p:txBody>
          <a:bodyPr/>
          <a:lstStyle/>
          <a:p>
            <a:pPr>
              <a:lnSpc>
                <a:spcPct val="150000"/>
              </a:lnSpc>
            </a:pPr>
            <a:r>
              <a:rPr lang="en-US" sz="2400" smtClean="0">
                <a:ea typeface="ＭＳ Ｐゴシック" charset="-128"/>
                <a:cs typeface="ＭＳ Ｐゴシック" charset="-128"/>
              </a:rPr>
              <a:t>Mukti or Moksha literally means ‘to release’ or ‘to let go’ or Liberation</a:t>
            </a:r>
          </a:p>
          <a:p>
            <a:pPr>
              <a:lnSpc>
                <a:spcPct val="150000"/>
              </a:lnSpc>
            </a:pPr>
            <a:r>
              <a:rPr lang="en-US" smtClean="0">
                <a:ea typeface="ＭＳ Ｐゴシック" charset="-128"/>
                <a:cs typeface="ＭＳ Ｐゴシック" charset="-128"/>
              </a:rPr>
              <a:t>Reincarnation is believed to occur when the soul or spirit, after the death of the body comes back to life in a newborn body.  Hinduism, as well as other Indian religions such as Jainism, Buddhism and Sikhism believe in reincarnation. Hinduism believes that the universal cycle of death and rebirth, governed by Karma.</a:t>
            </a:r>
          </a:p>
          <a:p>
            <a:pPr>
              <a:lnSpc>
                <a:spcPct val="150000"/>
              </a:lnSpc>
            </a:pPr>
            <a:r>
              <a:rPr lang="en-US" smtClean="0">
                <a:ea typeface="ＭＳ Ｐゴシック" charset="-128"/>
                <a:cs typeface="ＭＳ Ｐゴシック" charset="-128"/>
              </a:rPr>
              <a:t>Moksha/Mukti means liberation from the cycle of births and deaths. (Also, Nirvana or Salvation)</a:t>
            </a:r>
          </a:p>
          <a:p>
            <a:endParaRPr lang="en-US"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SWASTI</a:t>
            </a:r>
          </a:p>
        </p:txBody>
      </p:sp>
      <p:sp>
        <p:nvSpPr>
          <p:cNvPr id="73731" name="Content Placeholder 2"/>
          <p:cNvSpPr>
            <a:spLocks noGrp="1"/>
          </p:cNvSpPr>
          <p:nvPr>
            <p:ph idx="1"/>
          </p:nvPr>
        </p:nvSpPr>
        <p:spPr>
          <a:xfrm>
            <a:off x="485775" y="1779587"/>
            <a:ext cx="8425374" cy="4826511"/>
          </a:xfrm>
        </p:spPr>
        <p:txBody>
          <a:bodyPr/>
          <a:lstStyle/>
          <a:p>
            <a:pPr>
              <a:lnSpc>
                <a:spcPct val="150000"/>
              </a:lnSpc>
            </a:pPr>
            <a:r>
              <a:rPr lang="en-US" sz="3200" b="1" dirty="0" smtClean="0">
                <a:ea typeface="ＭＳ Ｐゴシック" charset="-128"/>
                <a:cs typeface="ＭＳ Ｐゴシック" charset="-128"/>
              </a:rPr>
              <a:t>Auspiciousness or a state of wellbeing</a:t>
            </a:r>
          </a:p>
          <a:p>
            <a:r>
              <a:rPr lang="en-US" sz="2400" dirty="0" smtClean="0">
                <a:ea typeface="ＭＳ Ｐゴシック" charset="-128"/>
                <a:cs typeface="ＭＳ Ｐゴシック" charset="-128"/>
              </a:rPr>
              <a:t>Su – </a:t>
            </a:r>
            <a:r>
              <a:rPr lang="en-US" sz="2400" i="1" dirty="0" smtClean="0">
                <a:ea typeface="ＭＳ Ｐゴシック" charset="-128"/>
                <a:cs typeface="ＭＳ Ｐゴシック" charset="-128"/>
              </a:rPr>
              <a:t>“good, well”    </a:t>
            </a:r>
            <a:r>
              <a:rPr lang="en-US" sz="2400" dirty="0" smtClean="0">
                <a:ea typeface="ＭＳ Ｐゴシック" charset="-128"/>
                <a:cs typeface="ＭＳ Ｐゴシック" charset="-128"/>
              </a:rPr>
              <a:t>Asti – </a:t>
            </a:r>
            <a:r>
              <a:rPr lang="en-US" sz="2400" i="1" dirty="0" smtClean="0">
                <a:ea typeface="ＭＳ Ｐゴシック" charset="-128"/>
                <a:cs typeface="ＭＳ Ｐゴシック" charset="-128"/>
              </a:rPr>
              <a:t>“to be”</a:t>
            </a:r>
          </a:p>
          <a:p>
            <a:pPr>
              <a:buNone/>
            </a:pPr>
            <a:r>
              <a:rPr lang="en-US" sz="2400" dirty="0" smtClean="0">
                <a:ea typeface="ＭＳ Ｐゴシック" charset="-128"/>
                <a:cs typeface="ＭＳ Ｐゴシック" charset="-128"/>
              </a:rPr>
              <a:t>    Su + Asti = </a:t>
            </a:r>
            <a:r>
              <a:rPr lang="en-US" sz="2400" dirty="0" err="1" smtClean="0">
                <a:ea typeface="ＭＳ Ｐゴシック" charset="-128"/>
                <a:cs typeface="ＭＳ Ｐゴシック" charset="-128"/>
              </a:rPr>
              <a:t>Swasti</a:t>
            </a:r>
            <a:r>
              <a:rPr lang="en-US" sz="2400" dirty="0" smtClean="0">
                <a:ea typeface="ＭＳ Ｐゴシック" charset="-128"/>
                <a:cs typeface="ＭＳ Ｐゴシック" charset="-128"/>
              </a:rPr>
              <a:t> means wellbeing</a:t>
            </a:r>
          </a:p>
          <a:p>
            <a:pPr>
              <a:buNone/>
            </a:pPr>
            <a:r>
              <a:rPr lang="en-US" dirty="0" smtClean="0">
                <a:latin typeface="+mj-lt"/>
                <a:ea typeface="ＭＳ Ｐゴシック" charset="-128"/>
                <a:cs typeface="ＭＳ Ｐゴシック" charset="-128"/>
              </a:rPr>
              <a:t>	Swastika is used as symbol of well-being by Hindus. Its use traces back to at least 3,000 years. It was also used as a good luck charm in antique ornaments found in Greece, Rome and certain other parts of Europe.</a:t>
            </a:r>
          </a:p>
          <a:p>
            <a:pPr>
              <a:buNone/>
            </a:pPr>
            <a:endParaRPr lang="en-US" sz="800" dirty="0" smtClean="0">
              <a:latin typeface="+mj-lt"/>
              <a:ea typeface="ＭＳ Ｐゴシック" charset="-128"/>
              <a:cs typeface="ＭＳ Ｐゴシック" charset="-128"/>
            </a:endParaRPr>
          </a:p>
          <a:p>
            <a:pPr>
              <a:spcBef>
                <a:spcPts val="0"/>
              </a:spcBef>
              <a:buNone/>
            </a:pPr>
            <a:r>
              <a:rPr lang="en-US" dirty="0" smtClean="0">
                <a:latin typeface="+mj-lt"/>
                <a:ea typeface="ＭＳ Ｐゴシック" charset="-128"/>
                <a:cs typeface="ＭＳ Ｐゴシック" charset="-128"/>
              </a:rPr>
              <a:t>  The Swastika was adopted as the emblem of the Nazis </a:t>
            </a:r>
          </a:p>
          <a:p>
            <a:pPr>
              <a:spcBef>
                <a:spcPts val="0"/>
              </a:spcBef>
              <a:buNone/>
            </a:pPr>
            <a:r>
              <a:rPr lang="en-US" dirty="0" smtClean="0">
                <a:latin typeface="+mj-lt"/>
                <a:ea typeface="ＭＳ Ｐゴシック" charset="-128"/>
                <a:cs typeface="ＭＳ Ｐゴシック" charset="-128"/>
              </a:rPr>
              <a:t>    in Germany, and since the 1930s has been associated with </a:t>
            </a:r>
          </a:p>
          <a:p>
            <a:pPr>
              <a:spcBef>
                <a:spcPts val="0"/>
              </a:spcBef>
              <a:buNone/>
            </a:pPr>
            <a:r>
              <a:rPr lang="en-US" dirty="0" smtClean="0">
                <a:latin typeface="+mj-lt"/>
                <a:ea typeface="ＭＳ Ｐゴシック" charset="-128"/>
                <a:cs typeface="ＭＳ Ｐゴシック" charset="-128"/>
              </a:rPr>
              <a:t>    Hitler’s Anti-</a:t>
            </a:r>
            <a:r>
              <a:rPr lang="en-US" dirty="0" err="1" smtClean="0">
                <a:latin typeface="+mj-lt"/>
                <a:ea typeface="ＭＳ Ｐゴシック" charset="-128"/>
                <a:cs typeface="ＭＳ Ｐゴシック" charset="-128"/>
              </a:rPr>
              <a:t>Semetism</a:t>
            </a:r>
            <a:r>
              <a:rPr lang="en-US" dirty="0" smtClean="0">
                <a:latin typeface="+mj-lt"/>
                <a:ea typeface="ＭＳ Ｐゴシック" charset="-128"/>
                <a:cs typeface="ＭＳ Ｐゴシック" charset="-128"/>
              </a:rPr>
              <a:t>. Today, the Nazi Swastika is a taboo</a:t>
            </a:r>
          </a:p>
          <a:p>
            <a:pPr>
              <a:spcBef>
                <a:spcPts val="0"/>
              </a:spcBef>
              <a:buNone/>
            </a:pPr>
            <a:r>
              <a:rPr lang="en-US" dirty="0" smtClean="0">
                <a:latin typeface="+mj-lt"/>
                <a:ea typeface="ＭＳ Ｐゴシック" charset="-128"/>
                <a:cs typeface="ＭＳ Ｐゴシック" charset="-128"/>
              </a:rPr>
              <a:t>    in the western culture and its use is banned in Germany.</a:t>
            </a:r>
          </a:p>
          <a:p>
            <a:pPr>
              <a:spcBef>
                <a:spcPts val="0"/>
              </a:spcBef>
              <a:buNone/>
            </a:pPr>
            <a:endParaRPr/>
          </a:p>
          <a:p>
            <a:pPr>
              <a:buNone/>
            </a:pPr>
            <a:endParaRPr lang="en-US" sz="2400" dirty="0" smtClean="0">
              <a:ea typeface="ＭＳ Ｐゴシック" charset="-128"/>
              <a:cs typeface="ＭＳ Ｐゴシック" charset="-128"/>
            </a:endParaRPr>
          </a:p>
          <a:p>
            <a:pPr>
              <a:lnSpc>
                <a:spcPct val="150000"/>
              </a:lnSpc>
              <a:buNone/>
            </a:pPr>
            <a:endParaRPr/>
          </a:p>
          <a:p>
            <a:pPr>
              <a:lnSpc>
                <a:spcPct val="150000"/>
              </a:lnSpc>
              <a:buNone/>
            </a:pPr>
            <a:endParaRPr dirty="0"/>
          </a:p>
          <a:p>
            <a:pPr>
              <a:lnSpc>
                <a:spcPct val="150000"/>
              </a:lnSpc>
              <a:buNone/>
            </a:pPr>
            <a:endParaRPr dirty="0"/>
          </a:p>
        </p:txBody>
      </p:sp>
      <p:pic>
        <p:nvPicPr>
          <p:cNvPr id="4" name="Picture 3" descr="142px-HinduSwastika.svg.png"/>
          <p:cNvPicPr>
            <a:picLocks noChangeAspect="1"/>
          </p:cNvPicPr>
          <p:nvPr/>
        </p:nvPicPr>
        <p:blipFill>
          <a:blip r:embed="rId2"/>
          <a:stretch>
            <a:fillRect/>
          </a:stretch>
        </p:blipFill>
        <p:spPr>
          <a:xfrm>
            <a:off x="7302265" y="2555696"/>
            <a:ext cx="1417873" cy="1447827"/>
          </a:xfrm>
          <a:prstGeom prst="rect">
            <a:avLst/>
          </a:prstGeom>
        </p:spPr>
      </p:pic>
      <p:pic>
        <p:nvPicPr>
          <p:cNvPr id="5" name="Picture 4" descr="200px-Nazi_Swastika.png"/>
          <p:cNvPicPr>
            <a:picLocks noChangeAspect="1"/>
          </p:cNvPicPr>
          <p:nvPr/>
        </p:nvPicPr>
        <p:blipFill>
          <a:blip r:embed="rId3"/>
          <a:stretch>
            <a:fillRect/>
          </a:stretch>
        </p:blipFill>
        <p:spPr>
          <a:xfrm>
            <a:off x="7302265" y="4997215"/>
            <a:ext cx="1608884" cy="16088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55613"/>
            <a:ext cx="8234363" cy="1323975"/>
          </a:xfrm>
        </p:spPr>
        <p:txBody>
          <a:bodyPr/>
          <a:lstStyle/>
          <a:p>
            <a:pPr>
              <a:lnSpc>
                <a:spcPts val="3700"/>
              </a:lnSpc>
              <a:defRPr/>
            </a:pPr>
            <a:r>
              <a:rPr lang="en-US" sz="3200" dirty="0" smtClean="0">
                <a:solidFill>
                  <a:srgbClr val="730000"/>
                </a:solidFill>
                <a:effectLst>
                  <a:outerShdw blurRad="38100" dist="38100" dir="2700000" algn="tl">
                    <a:srgbClr val="000000"/>
                  </a:outerShdw>
                </a:effectLst>
                <a:ea typeface="ＭＳ Ｐゴシック" charset="-128"/>
                <a:cs typeface="ＭＳ Ｐゴシック" charset="-128"/>
              </a:rPr>
              <a:t>MANGALAM    SHUBHAM   KALYANAM</a:t>
            </a:r>
          </a:p>
        </p:txBody>
      </p:sp>
      <p:sp>
        <p:nvSpPr>
          <p:cNvPr id="73731" name="Content Placeholder 2"/>
          <p:cNvSpPr>
            <a:spLocks noGrp="1"/>
          </p:cNvSpPr>
          <p:nvPr>
            <p:ph idx="1"/>
          </p:nvPr>
        </p:nvSpPr>
        <p:spPr>
          <a:xfrm>
            <a:off x="485775" y="2084388"/>
            <a:ext cx="8234363" cy="4310062"/>
          </a:xfrm>
        </p:spPr>
        <p:txBody>
          <a:bodyPr/>
          <a:lstStyle/>
          <a:p>
            <a:pPr>
              <a:lnSpc>
                <a:spcPct val="150000"/>
              </a:lnSpc>
            </a:pPr>
            <a:r>
              <a:rPr lang="en-US" sz="3200" b="1" dirty="0" smtClean="0">
                <a:ea typeface="ＭＳ Ｐゴシック" charset="-128"/>
                <a:cs typeface="ＭＳ Ｐゴシック" charset="-128"/>
              </a:rPr>
              <a:t>Auspiciousness or a sense of wellbeing</a:t>
            </a:r>
          </a:p>
          <a:p>
            <a:pPr>
              <a:lnSpc>
                <a:spcPct val="150000"/>
              </a:lnSpc>
            </a:pPr>
            <a:r>
              <a:rPr lang="en-US" sz="2400" dirty="0" err="1" smtClean="0">
                <a:ea typeface="ＭＳ Ｐゴシック" charset="-128"/>
                <a:cs typeface="ＭＳ Ｐゴシック" charset="-128"/>
              </a:rPr>
              <a:t>Mangalam/Shubham/Kalyanam</a:t>
            </a:r>
            <a:r>
              <a:rPr lang="en-US" sz="2400" dirty="0" smtClean="0">
                <a:ea typeface="ＭＳ Ｐゴシック" charset="-128"/>
                <a:cs typeface="ＭＳ Ｐゴシック" charset="-128"/>
              </a:rPr>
              <a:t> are often used in prayers </a:t>
            </a:r>
          </a:p>
          <a:p>
            <a:pPr>
              <a:lnSpc>
                <a:spcPct val="150000"/>
              </a:lnSpc>
              <a:buNone/>
            </a:pPr>
            <a:r>
              <a:rPr lang="en-US" sz="2400" dirty="0" err="1" smtClean="0">
                <a:ea typeface="ＭＳ Ｐゴシック" charset="-128"/>
                <a:cs typeface="ＭＳ Ｐゴシック" charset="-128"/>
              </a:rPr>
              <a:t>Eg</a:t>
            </a:r>
            <a:r>
              <a:rPr lang="en-US" sz="2400" dirty="0" smtClean="0">
                <a:ea typeface="ＭＳ Ｐゴシック" charset="-128"/>
                <a:cs typeface="ＭＳ Ｐゴシック" charset="-128"/>
              </a:rPr>
              <a:t>. </a:t>
            </a:r>
            <a:r>
              <a:rPr lang="en-US" sz="2400" i="1" dirty="0" err="1" smtClean="0">
                <a:ea typeface="ＭＳ Ｐゴシック" charset="-128"/>
                <a:cs typeface="ＭＳ Ｐゴシック" charset="-128"/>
              </a:rPr>
              <a:t>Sarvesham</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Mangalam</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Bhavatu</a:t>
            </a:r>
            <a:r>
              <a:rPr lang="en-US" sz="2400" i="1" dirty="0" smtClean="0">
                <a:ea typeface="ＭＳ Ｐゴシック" charset="-128"/>
                <a:cs typeface="ＭＳ Ｐゴシック" charset="-128"/>
              </a:rPr>
              <a:t> means may the sense of well being pervade everything around us.</a:t>
            </a:r>
          </a:p>
          <a:p>
            <a:pPr>
              <a:lnSpc>
                <a:spcPct val="150000"/>
              </a:lnSpc>
              <a:buNone/>
            </a:pPr>
            <a:endParaRPr/>
          </a:p>
          <a:p>
            <a:pPr>
              <a:lnSpc>
                <a:spcPct val="150000"/>
              </a:lnSpc>
              <a:buNone/>
            </a:pPr>
            <a:endParaRPr dirty="0" smtClean="0"/>
          </a:p>
          <a:p>
            <a:pPr>
              <a:lnSpc>
                <a:spcPct val="150000"/>
              </a:lnSpc>
              <a:buNone/>
            </a:pP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3731" name="Content Placeholder 2"/>
          <p:cNvSpPr>
            <a:spLocks noGrp="1"/>
          </p:cNvSpPr>
          <p:nvPr>
            <p:ph idx="1"/>
          </p:nvPr>
        </p:nvSpPr>
        <p:spPr>
          <a:xfrm>
            <a:off x="485775" y="2084388"/>
            <a:ext cx="8234363" cy="4310062"/>
          </a:xfrm>
        </p:spPr>
        <p:txBody>
          <a:bodyPr/>
          <a:lstStyle/>
          <a:p>
            <a:pPr>
              <a:lnSpc>
                <a:spcPct val="150000"/>
              </a:lnSpc>
              <a:buNone/>
            </a:pPr>
            <a:endParaRPr lang="en-US" sz="2400" dirty="0" smtClean="0">
              <a:ea typeface="ＭＳ Ｐゴシック" charset="-128"/>
              <a:cs typeface="ＭＳ Ｐゴシック" charset="-128"/>
            </a:endParaRPr>
          </a:p>
          <a:p>
            <a:pPr>
              <a:lnSpc>
                <a:spcPct val="150000"/>
              </a:lnSpc>
            </a:pPr>
            <a:r>
              <a:rPr lang="en-US" sz="2400" dirty="0" smtClean="0">
                <a:ea typeface="ＭＳ Ｐゴシック" charset="-128"/>
                <a:cs typeface="ＭＳ Ｐゴシック" charset="-128"/>
              </a:rPr>
              <a:t>SOUL (an inner consciousness)</a:t>
            </a:r>
          </a:p>
          <a:p>
            <a:pPr>
              <a:lnSpc>
                <a:spcPct val="150000"/>
              </a:lnSpc>
            </a:pPr>
            <a:r>
              <a:rPr lang="en-US" sz="2400" dirty="0" smtClean="0">
                <a:ea typeface="ＭＳ Ｐゴシック" charset="-128"/>
                <a:cs typeface="ＭＳ Ｐゴシック" charset="-128"/>
              </a:rPr>
              <a:t>Philosophical term in Hinduism to identify the soul whether in global sense (world’s soul) or in individual sense (of a persons own soul).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4755" name="Content Placeholder 2"/>
          <p:cNvSpPr>
            <a:spLocks noGrp="1"/>
          </p:cNvSpPr>
          <p:nvPr>
            <p:ph idx="1"/>
          </p:nvPr>
        </p:nvSpPr>
        <p:spPr>
          <a:xfrm>
            <a:off x="4440238" y="1922463"/>
            <a:ext cx="4703762" cy="3181350"/>
          </a:xfrm>
        </p:spPr>
        <p:txBody>
          <a:bodyPr/>
          <a:lstStyle/>
          <a:p>
            <a:pPr>
              <a:lnSpc>
                <a:spcPct val="150000"/>
              </a:lnSpc>
            </a:pPr>
            <a:r>
              <a:rPr lang="en-US" sz="2400" dirty="0" smtClean="0">
                <a:ea typeface="ＭＳ Ｐゴシック" charset="-128"/>
                <a:cs typeface="ＭＳ Ｐゴシック" charset="-128"/>
              </a:rPr>
              <a:t>Peace, rest, calmness, tranquility, bliss </a:t>
            </a:r>
          </a:p>
          <a:p>
            <a:pPr>
              <a:lnSpc>
                <a:spcPct val="150000"/>
              </a:lnSpc>
            </a:pPr>
            <a:r>
              <a:rPr lang="en-US" sz="2400" dirty="0" smtClean="0">
                <a:ea typeface="ＭＳ Ｐゴシック" charset="-128"/>
                <a:cs typeface="ＭＳ Ｐゴシック" charset="-128"/>
              </a:rPr>
              <a:t>the three ????? chanted at the end of mantras is a prayer for peace in the world around us. </a:t>
            </a:r>
          </a:p>
          <a:p>
            <a:endParaRPr lang="en-US" dirty="0" smtClean="0">
              <a:ea typeface="ＭＳ Ｐゴシック" charset="-128"/>
              <a:cs typeface="ＭＳ Ｐゴシック" charset="-128"/>
            </a:endParaRPr>
          </a:p>
        </p:txBody>
      </p:sp>
      <p:pic>
        <p:nvPicPr>
          <p:cNvPr id="74756" name="Picture 4" descr="PeaceVigil20080523Mandala.jpg"/>
          <p:cNvPicPr>
            <a:picLocks noChangeAspect="1"/>
          </p:cNvPicPr>
          <p:nvPr/>
        </p:nvPicPr>
        <p:blipFill>
          <a:blip r:embed="rId2"/>
          <a:srcRect/>
          <a:stretch>
            <a:fillRect/>
          </a:stretch>
        </p:blipFill>
        <p:spPr bwMode="auto">
          <a:xfrm>
            <a:off x="415925" y="2498725"/>
            <a:ext cx="4024313" cy="2981325"/>
          </a:xfrm>
          <a:prstGeom prst="rect">
            <a:avLst/>
          </a:prstGeom>
          <a:noFill/>
          <a:ln w="9525">
            <a:noFill/>
            <a:miter lim="800000"/>
            <a:headEnd/>
            <a:tailEnd/>
          </a:ln>
        </p:spPr>
      </p:pic>
      <p:pic>
        <p:nvPicPr>
          <p:cNvPr id="74757" name="Picture 5" descr="Om Lotus Petal Mandala.jpg"/>
          <p:cNvPicPr>
            <a:picLocks noChangeAspect="1"/>
          </p:cNvPicPr>
          <p:nvPr/>
        </p:nvPicPr>
        <p:blipFill>
          <a:blip r:embed="rId3"/>
          <a:srcRect/>
          <a:stretch>
            <a:fillRect/>
          </a:stretch>
        </p:blipFill>
        <p:spPr bwMode="auto">
          <a:xfrm>
            <a:off x="1628775" y="455613"/>
            <a:ext cx="15906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5779" name="Content Placeholder 2"/>
          <p:cNvSpPr>
            <a:spLocks noGrp="1"/>
          </p:cNvSpPr>
          <p:nvPr>
            <p:ph idx="1"/>
          </p:nvPr>
        </p:nvSpPr>
        <p:spPr>
          <a:xfrm>
            <a:off x="3938588" y="1954213"/>
            <a:ext cx="5205412" cy="4724400"/>
          </a:xfrm>
        </p:spPr>
        <p:txBody>
          <a:bodyPr/>
          <a:lstStyle/>
          <a:p>
            <a:pPr>
              <a:lnSpc>
                <a:spcPct val="150000"/>
              </a:lnSpc>
            </a:pPr>
            <a:r>
              <a:rPr lang="en-US" sz="2400" dirty="0" smtClean="0">
                <a:ea typeface="ＭＳ Ｐゴシック" charset="-128"/>
                <a:cs typeface="ＭＳ Ｐゴシック" charset="-128"/>
              </a:rPr>
              <a:t> Meditation </a:t>
            </a:r>
          </a:p>
          <a:p>
            <a:pPr>
              <a:lnSpc>
                <a:spcPct val="150000"/>
              </a:lnSpc>
            </a:pPr>
            <a:r>
              <a:rPr lang="en-US" sz="2400" dirty="0" smtClean="0">
                <a:ea typeface="ＭＳ Ｐゴシック" charset="-128"/>
                <a:cs typeface="ＭＳ Ｐゴシック" charset="-128"/>
              </a:rPr>
              <a:t>Meditation often involves invoking and cultivating a feeling or internal state of contemplation. </a:t>
            </a:r>
          </a:p>
          <a:p>
            <a:pPr>
              <a:lnSpc>
                <a:spcPct val="150000"/>
              </a:lnSpc>
            </a:pPr>
            <a:r>
              <a:rPr lang="en-US" sz="2400" dirty="0" smtClean="0">
                <a:ea typeface="ＭＳ Ｐゴシック" charset="-128"/>
                <a:cs typeface="ＭＳ Ｐゴシック" charset="-128"/>
              </a:rPr>
              <a:t>?????? mantras are chanted to enter a deep state of meditation</a:t>
            </a:r>
          </a:p>
          <a:p>
            <a:pPr>
              <a:lnSpc>
                <a:spcPct val="150000"/>
              </a:lnSpc>
            </a:pPr>
            <a:r>
              <a:rPr lang="en-US" sz="2400" i="1" dirty="0" smtClean="0">
                <a:ea typeface="ＭＳ Ｐゴシック" charset="-128"/>
                <a:cs typeface="ＭＳ Ｐゴシック" charset="-128"/>
              </a:rPr>
              <a:t>???? </a:t>
            </a:r>
            <a:r>
              <a:rPr lang="en-US" sz="2400" dirty="0" smtClean="0">
                <a:ea typeface="ＭＳ Ｐゴシック" charset="-128"/>
                <a:cs typeface="ＭＳ Ｐゴシック" charset="-128"/>
              </a:rPr>
              <a:t>– </a:t>
            </a:r>
            <a:r>
              <a:rPr lang="en-US" sz="2400" i="1" dirty="0" smtClean="0">
                <a:ea typeface="ＭＳ Ｐゴシック" charset="-128"/>
                <a:cs typeface="ＭＳ Ｐゴシック" charset="-128"/>
              </a:rPr>
              <a:t>A person in meditation</a:t>
            </a:r>
          </a:p>
          <a:p>
            <a:pPr>
              <a:lnSpc>
                <a:spcPct val="150000"/>
              </a:lnSpc>
            </a:pPr>
            <a:endParaRPr lang="en-US" sz="2400"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pic>
        <p:nvPicPr>
          <p:cNvPr id="75780" name="Picture 4" descr="images.jpg"/>
          <p:cNvPicPr>
            <a:picLocks noChangeAspect="1"/>
          </p:cNvPicPr>
          <p:nvPr/>
        </p:nvPicPr>
        <p:blipFill>
          <a:blip r:embed="rId2"/>
          <a:srcRect/>
          <a:stretch>
            <a:fillRect/>
          </a:stretch>
        </p:blipFill>
        <p:spPr bwMode="auto">
          <a:xfrm>
            <a:off x="1038225" y="5092700"/>
            <a:ext cx="2601913" cy="1341438"/>
          </a:xfrm>
          <a:prstGeom prst="rect">
            <a:avLst/>
          </a:prstGeom>
          <a:noFill/>
          <a:ln w="9525">
            <a:noFill/>
            <a:miter lim="800000"/>
            <a:headEnd/>
            <a:tailEnd/>
          </a:ln>
        </p:spPr>
      </p:pic>
      <p:pic>
        <p:nvPicPr>
          <p:cNvPr id="75781" name="Picture 5"/>
          <p:cNvPicPr>
            <a:picLocks noChangeAspect="1"/>
          </p:cNvPicPr>
          <p:nvPr/>
        </p:nvPicPr>
        <p:blipFill>
          <a:blip r:embed="rId3"/>
          <a:srcRect/>
          <a:stretch>
            <a:fillRect/>
          </a:stretch>
        </p:blipFill>
        <p:spPr bwMode="auto">
          <a:xfrm>
            <a:off x="1355725" y="2125663"/>
            <a:ext cx="2012950"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6803" name="Content Placeholder 2"/>
          <p:cNvSpPr>
            <a:spLocks noGrp="1"/>
          </p:cNvSpPr>
          <p:nvPr>
            <p:ph idx="1"/>
          </p:nvPr>
        </p:nvSpPr>
        <p:spPr>
          <a:xfrm>
            <a:off x="658813" y="2084388"/>
            <a:ext cx="8061325" cy="4310062"/>
          </a:xfrm>
        </p:spPr>
        <p:txBody>
          <a:bodyPr/>
          <a:lstStyle/>
          <a:p>
            <a:pPr>
              <a:lnSpc>
                <a:spcPct val="150000"/>
              </a:lnSpc>
              <a:spcAft>
                <a:spcPts val="1200"/>
              </a:spcAft>
            </a:pPr>
            <a:r>
              <a:rPr lang="en-US" sz="2400" dirty="0" smtClean="0">
                <a:ea typeface="ＭＳ Ｐゴシック" charset="-128"/>
                <a:cs typeface="ＭＳ Ｐゴシック" charset="-128"/>
              </a:rPr>
              <a:t>In general - Knowledge or Wisdom or Intellect</a:t>
            </a:r>
          </a:p>
          <a:p>
            <a:pPr>
              <a:lnSpc>
                <a:spcPct val="150000"/>
              </a:lnSpc>
              <a:spcAft>
                <a:spcPts val="1200"/>
              </a:spcAft>
            </a:pPr>
            <a:r>
              <a:rPr lang="en-US" sz="2400" dirty="0" smtClean="0">
                <a:ea typeface="ＭＳ Ｐゴシック" charset="-128"/>
                <a:cs typeface="ＭＳ Ｐゴシック" charset="-128"/>
              </a:rPr>
              <a:t>Particularly refers to a divine knowledge that relates the individual to the universe as a whole</a:t>
            </a:r>
          </a:p>
          <a:p>
            <a:pPr>
              <a:lnSpc>
                <a:spcPct val="150000"/>
              </a:lnSpc>
              <a:spcAft>
                <a:spcPts val="1200"/>
              </a:spcAft>
            </a:pPr>
            <a:r>
              <a:rPr lang="en-US" sz="2400" i="1" dirty="0" smtClean="0">
                <a:ea typeface="ＭＳ Ｐゴシック" charset="-128"/>
                <a:cs typeface="ＭＳ Ｐゴシック" charset="-128"/>
              </a:rPr>
              <a:t>?????</a:t>
            </a:r>
            <a:r>
              <a:rPr lang="en-US" sz="2400" dirty="0" smtClean="0">
                <a:ea typeface="ＭＳ Ｐゴシック" charset="-128"/>
                <a:cs typeface="ＭＳ Ｐゴシック" charset="-128"/>
              </a:rPr>
              <a:t>– </a:t>
            </a:r>
            <a:r>
              <a:rPr lang="en-US" sz="2400" i="1" dirty="0" smtClean="0">
                <a:ea typeface="ＭＳ Ｐゴシック" charset="-128"/>
                <a:cs typeface="ＭＳ Ｐゴシック" charset="-128"/>
              </a:rPr>
              <a:t>A person with the divine knowledge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7827" name="Content Placeholder 2"/>
          <p:cNvSpPr>
            <a:spLocks noGrp="1"/>
          </p:cNvSpPr>
          <p:nvPr>
            <p:ph idx="1"/>
          </p:nvPr>
        </p:nvSpPr>
        <p:spPr>
          <a:xfrm>
            <a:off x="4195763" y="1779588"/>
            <a:ext cx="4524375" cy="4614862"/>
          </a:xfrm>
        </p:spPr>
        <p:txBody>
          <a:bodyPr/>
          <a:lstStyle/>
          <a:p>
            <a:pPr>
              <a:lnSpc>
                <a:spcPct val="150000"/>
              </a:lnSpc>
            </a:pPr>
            <a:r>
              <a:rPr lang="en-US" sz="3200" dirty="0" smtClean="0">
                <a:ea typeface="ＭＳ Ｐゴシック" charset="-128"/>
                <a:cs typeface="ＭＳ Ｐゴシック" charset="-128"/>
              </a:rPr>
              <a:t>Devotion</a:t>
            </a:r>
          </a:p>
          <a:p>
            <a:pPr>
              <a:lnSpc>
                <a:spcPct val="150000"/>
              </a:lnSpc>
            </a:pPr>
            <a:r>
              <a:rPr lang="en-US" sz="2400" dirty="0" smtClean="0">
                <a:ea typeface="ＭＳ Ｐゴシック" charset="-128"/>
                <a:cs typeface="ＭＳ Ｐゴシック" charset="-128"/>
              </a:rPr>
              <a:t>????? or devotion is expressed is commonly through prayers, songs, dance, and serving people around us</a:t>
            </a:r>
            <a:endParaRPr lang="en-US" sz="3200" dirty="0" smtClean="0">
              <a:ea typeface="ＭＳ Ｐゴシック" charset="-128"/>
              <a:cs typeface="ＭＳ Ｐゴシック" charset="-128"/>
            </a:endParaRPr>
          </a:p>
          <a:p>
            <a:r>
              <a:rPr lang="en-US" sz="3200" i="1" dirty="0" smtClean="0">
                <a:ea typeface="ＭＳ Ｐゴシック" charset="-128"/>
                <a:cs typeface="ＭＳ Ｐゴシック" charset="-128"/>
              </a:rPr>
              <a:t>?????- Devotee</a:t>
            </a:r>
          </a:p>
        </p:txBody>
      </p:sp>
      <p:pic>
        <p:nvPicPr>
          <p:cNvPr id="77828" name="Picture 4"/>
          <p:cNvPicPr>
            <a:picLocks noChangeAspect="1"/>
          </p:cNvPicPr>
          <p:nvPr/>
        </p:nvPicPr>
        <p:blipFill>
          <a:blip r:embed="rId2"/>
          <a:srcRect/>
          <a:stretch>
            <a:fillRect/>
          </a:stretch>
        </p:blipFill>
        <p:spPr bwMode="auto">
          <a:xfrm>
            <a:off x="369888" y="1550988"/>
            <a:ext cx="3825875" cy="501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ffectLst>
                  <a:outerShdw blurRad="38100" dist="38100" dir="2700000" algn="tl">
                    <a:srgbClr val="000000"/>
                  </a:outerShdw>
                </a:effectLst>
                <a:ea typeface="ＭＳ Ｐゴシック" charset="-128"/>
                <a:cs typeface="ＭＳ Ｐゴシック" charset="-128"/>
              </a:rPr>
              <a:t>Spiritual Words</a:t>
            </a:r>
          </a:p>
        </p:txBody>
      </p:sp>
      <p:sp>
        <p:nvSpPr>
          <p:cNvPr id="72707" name="Content Placeholder 2"/>
          <p:cNvSpPr>
            <a:spLocks noGrp="1"/>
          </p:cNvSpPr>
          <p:nvPr>
            <p:ph idx="1"/>
          </p:nvPr>
        </p:nvSpPr>
        <p:spPr>
          <a:xfrm>
            <a:off x="658813" y="2043113"/>
            <a:ext cx="8061325" cy="4535487"/>
          </a:xfrm>
        </p:spPr>
        <p:txBody>
          <a:bodyPr/>
          <a:lstStyle/>
          <a:p>
            <a:pPr eaLnBrk="1" hangingPunct="1">
              <a:lnSpc>
                <a:spcPct val="90000"/>
              </a:lnSpc>
            </a:pPr>
            <a:r>
              <a:rPr lang="en-US" sz="3200" dirty="0" err="1" smtClean="0">
                <a:solidFill>
                  <a:srgbClr val="730000"/>
                </a:solidFill>
                <a:ea typeface="ＭＳ Ｐゴシック" charset="-128"/>
                <a:cs typeface="ＭＳ Ｐゴシック" charset="-128"/>
              </a:rPr>
              <a:t>Shanthi</a:t>
            </a:r>
            <a:r>
              <a:rPr lang="en-US" sz="3200" dirty="0" smtClean="0">
                <a:solidFill>
                  <a:srgbClr val="730000"/>
                </a:solidFill>
                <a:ea typeface="ＭＳ Ｐゴシック" charset="-128"/>
                <a:cs typeface="ＭＳ Ｐゴシック" charset="-128"/>
              </a:rPr>
              <a:t>			Ahimsa</a:t>
            </a:r>
          </a:p>
          <a:p>
            <a:pPr eaLnBrk="1" hangingPunct="1">
              <a:lnSpc>
                <a:spcPct val="90000"/>
              </a:lnSpc>
            </a:pPr>
            <a:r>
              <a:rPr lang="en-US" sz="3200" dirty="0" err="1" smtClean="0">
                <a:solidFill>
                  <a:srgbClr val="730000"/>
                </a:solidFill>
                <a:ea typeface="ＭＳ Ｐゴシック" charset="-128"/>
                <a:cs typeface="ＭＳ Ｐゴシック" charset="-128"/>
              </a:rPr>
              <a:t>Dhyana</a:t>
            </a:r>
            <a:r>
              <a:rPr lang="en-US" sz="3200" dirty="0" smtClean="0">
                <a:solidFill>
                  <a:srgbClr val="730000"/>
                </a:solidFill>
                <a:ea typeface="ＭＳ Ｐゴシック" charset="-128"/>
                <a:cs typeface="ＭＳ Ｐゴシック" charset="-128"/>
              </a:rPr>
              <a:t>                    </a:t>
            </a:r>
            <a:r>
              <a:rPr lang="en-US" sz="3200" dirty="0" err="1" smtClean="0">
                <a:solidFill>
                  <a:srgbClr val="730000"/>
                </a:solidFill>
                <a:ea typeface="ＭＳ Ｐゴシック" charset="-128"/>
                <a:cs typeface="ＭＳ Ｐゴシック" charset="-128"/>
              </a:rPr>
              <a:t>Sathya</a:t>
            </a:r>
            <a:endParaRPr lang="en-US" sz="3200" dirty="0" smtClean="0">
              <a:solidFill>
                <a:srgbClr val="730000"/>
              </a:solidFill>
              <a:ea typeface="ＭＳ Ｐゴシック" charset="-128"/>
              <a:cs typeface="ＭＳ Ｐゴシック" charset="-128"/>
            </a:endParaRPr>
          </a:p>
          <a:p>
            <a:pPr eaLnBrk="1" hangingPunct="1">
              <a:lnSpc>
                <a:spcPct val="90000"/>
              </a:lnSpc>
            </a:pPr>
            <a:r>
              <a:rPr lang="en-US" sz="3200" dirty="0" err="1" smtClean="0">
                <a:solidFill>
                  <a:srgbClr val="730000"/>
                </a:solidFill>
                <a:ea typeface="ＭＳ Ｐゴシック" charset="-128"/>
                <a:cs typeface="ＭＳ Ｐゴシック" charset="-128"/>
              </a:rPr>
              <a:t>Jnana</a:t>
            </a:r>
            <a:r>
              <a:rPr lang="en-US" sz="3200" dirty="0" smtClean="0">
                <a:solidFill>
                  <a:srgbClr val="730000"/>
                </a:solidFill>
                <a:ea typeface="ＭＳ Ｐゴシック" charset="-128"/>
                <a:cs typeface="ＭＳ Ｐゴシック" charset="-128"/>
              </a:rPr>
              <a:t>                       </a:t>
            </a:r>
            <a:r>
              <a:rPr lang="en-US" sz="3200" dirty="0" err="1" smtClean="0">
                <a:solidFill>
                  <a:srgbClr val="730000"/>
                </a:solidFill>
                <a:ea typeface="ＭＳ Ｐゴシック" charset="-128"/>
                <a:cs typeface="ＭＳ Ｐゴシック" charset="-128"/>
              </a:rPr>
              <a:t>Swasti</a:t>
            </a:r>
            <a:endParaRPr lang="en-US" sz="3200" dirty="0" smtClean="0">
              <a:solidFill>
                <a:srgbClr val="730000"/>
              </a:solidFill>
              <a:ea typeface="ＭＳ Ｐゴシック" charset="-128"/>
              <a:cs typeface="ＭＳ Ｐゴシック" charset="-128"/>
            </a:endParaRPr>
          </a:p>
          <a:p>
            <a:pPr eaLnBrk="1" hangingPunct="1">
              <a:lnSpc>
                <a:spcPct val="90000"/>
              </a:lnSpc>
            </a:pPr>
            <a:r>
              <a:rPr lang="en-US" sz="3200" dirty="0" err="1" smtClean="0">
                <a:solidFill>
                  <a:srgbClr val="730000"/>
                </a:solidFill>
                <a:ea typeface="ＭＳ Ｐゴシック" charset="-128"/>
                <a:cs typeface="ＭＳ Ｐゴシック" charset="-128"/>
              </a:rPr>
              <a:t>Aathma</a:t>
            </a:r>
            <a:r>
              <a:rPr lang="en-US" sz="3200" dirty="0" smtClean="0">
                <a:solidFill>
                  <a:srgbClr val="730000"/>
                </a:solidFill>
                <a:ea typeface="ＭＳ Ｐゴシック" charset="-128"/>
                <a:cs typeface="ＭＳ Ｐゴシック" charset="-128"/>
              </a:rPr>
              <a:t>                   </a:t>
            </a:r>
            <a:r>
              <a:rPr lang="en-US" sz="3200" dirty="0" err="1" smtClean="0">
                <a:solidFill>
                  <a:srgbClr val="730000"/>
                </a:solidFill>
                <a:ea typeface="ＭＳ Ｐゴシック" charset="-128"/>
                <a:cs typeface="ＭＳ Ｐゴシック" charset="-128"/>
              </a:rPr>
              <a:t>Shubham</a:t>
            </a:r>
            <a:r>
              <a:rPr lang="en-US" sz="3200" dirty="0" smtClean="0">
                <a:solidFill>
                  <a:srgbClr val="730000"/>
                </a:solidFill>
                <a:ea typeface="ＭＳ Ｐゴシック" charset="-128"/>
                <a:cs typeface="ＭＳ Ｐゴシック" charset="-128"/>
              </a:rPr>
              <a:t>/</a:t>
            </a:r>
            <a:r>
              <a:rPr lang="en-US" sz="3200" dirty="0" err="1" smtClean="0">
                <a:solidFill>
                  <a:srgbClr val="730000"/>
                </a:solidFill>
                <a:ea typeface="ＭＳ Ｐゴシック" charset="-128"/>
                <a:cs typeface="ＭＳ Ｐゴシック" charset="-128"/>
              </a:rPr>
              <a:t>Mangalam</a:t>
            </a:r>
            <a:endParaRPr lang="en-US" sz="3200" dirty="0" smtClean="0">
              <a:solidFill>
                <a:srgbClr val="730000"/>
              </a:solidFill>
              <a:ea typeface="ＭＳ Ｐゴシック" charset="-128"/>
              <a:cs typeface="ＭＳ Ｐゴシック" charset="-128"/>
            </a:endParaRPr>
          </a:p>
          <a:p>
            <a:pPr eaLnBrk="1" hangingPunct="1">
              <a:lnSpc>
                <a:spcPct val="90000"/>
              </a:lnSpc>
            </a:pPr>
            <a:r>
              <a:rPr lang="en-US" sz="3200" dirty="0" err="1" smtClean="0">
                <a:solidFill>
                  <a:srgbClr val="730000"/>
                </a:solidFill>
                <a:ea typeface="ＭＳ Ｐゴシック" charset="-128"/>
                <a:cs typeface="ＭＳ Ｐゴシック" charset="-128"/>
              </a:rPr>
              <a:t>Bhakthi</a:t>
            </a:r>
            <a:endParaRPr lang="en-US" sz="3200" dirty="0" smtClean="0">
              <a:solidFill>
                <a:srgbClr val="730000"/>
              </a:solidFill>
              <a:ea typeface="ＭＳ Ｐゴシック" charset="-128"/>
              <a:cs typeface="ＭＳ Ｐゴシック" charset="-128"/>
            </a:endParaRPr>
          </a:p>
          <a:p>
            <a:pPr eaLnBrk="1" hangingPunct="1">
              <a:lnSpc>
                <a:spcPct val="90000"/>
              </a:lnSpc>
            </a:pPr>
            <a:r>
              <a:rPr lang="en-US" sz="3200" dirty="0" err="1" smtClean="0">
                <a:solidFill>
                  <a:srgbClr val="730000"/>
                </a:solidFill>
                <a:ea typeface="ＭＳ Ｐゴシック" charset="-128"/>
                <a:cs typeface="ＭＳ Ｐゴシック" charset="-128"/>
              </a:rPr>
              <a:t>Mukthi/Moksha</a:t>
            </a:r>
            <a:endParaRPr lang="en-US" sz="3200" dirty="0" smtClean="0">
              <a:solidFill>
                <a:srgbClr val="730000"/>
              </a:solidFill>
              <a:ea typeface="ＭＳ Ｐゴシック" charset="-128"/>
              <a:cs typeface="ＭＳ Ｐゴシック" charset="-128"/>
            </a:endParaRPr>
          </a:p>
          <a:p>
            <a:pPr eaLnBrk="1" hangingPunct="1">
              <a:lnSpc>
                <a:spcPct val="90000"/>
              </a:lnSpc>
            </a:pPr>
            <a:r>
              <a:rPr lang="en-US" sz="3200" dirty="0" smtClean="0">
                <a:solidFill>
                  <a:srgbClr val="730000"/>
                </a:solidFill>
                <a:ea typeface="ＭＳ Ｐゴシック" charset="-128"/>
                <a:cs typeface="ＭＳ Ｐゴシック" charset="-128"/>
              </a:rPr>
              <a:t>Dharma and Karma</a:t>
            </a:r>
          </a:p>
          <a:p>
            <a:pPr eaLnBrk="1" hangingPunct="1">
              <a:lnSpc>
                <a:spcPct val="90000"/>
              </a:lnSpc>
            </a:pPr>
            <a:endParaRPr lang="en-US" dirty="0" smtClean="0">
              <a:solidFill>
                <a:srgbClr val="730000"/>
              </a:solidFill>
              <a:ea typeface="ＭＳ Ｐゴシック" charset="-128"/>
              <a:cs typeface="ＭＳ Ｐゴシック" charset="-128"/>
            </a:endParaRPr>
          </a:p>
          <a:p>
            <a:pPr eaLnBrk="1" hangingPunct="1">
              <a:lnSpc>
                <a:spcPct val="90000"/>
              </a:lnSpc>
            </a:pPr>
            <a:endParaRPr lang="en-US" dirty="0" smtClean="0">
              <a:solidFill>
                <a:srgbClr val="730000"/>
              </a:solidFill>
              <a:ea typeface="ＭＳ Ｐゴシック" charset="-128"/>
              <a:cs typeface="ＭＳ Ｐゴシック" charset="-128"/>
            </a:endParaRPr>
          </a:p>
          <a:p>
            <a:pPr eaLnBrk="1" hangingPunct="1">
              <a:lnSpc>
                <a:spcPct val="90000"/>
              </a:lnSpc>
            </a:pPr>
            <a:endParaRPr lang="en-US" dirty="0" smtClean="0">
              <a:solidFill>
                <a:srgbClr val="73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8851" name="Content Placeholder 2"/>
          <p:cNvSpPr>
            <a:spLocks noGrp="1"/>
          </p:cNvSpPr>
          <p:nvPr>
            <p:ph idx="1"/>
          </p:nvPr>
        </p:nvSpPr>
        <p:spPr>
          <a:xfrm>
            <a:off x="485775" y="2154238"/>
            <a:ext cx="8234363" cy="4240212"/>
          </a:xfrm>
        </p:spPr>
        <p:txBody>
          <a:bodyPr/>
          <a:lstStyle/>
          <a:p>
            <a:r>
              <a:rPr lang="en-US" sz="2400" dirty="0" smtClean="0">
                <a:ea typeface="ＭＳ Ｐゴシック" charset="-128"/>
                <a:cs typeface="ＭＳ Ｐゴシック" charset="-128"/>
              </a:rPr>
              <a:t>Righteousness  or Duty </a:t>
            </a:r>
          </a:p>
          <a:p>
            <a:pPr>
              <a:lnSpc>
                <a:spcPct val="150000"/>
              </a:lnSpc>
            </a:pPr>
            <a:r>
              <a:rPr lang="en-US" sz="2400" dirty="0" smtClean="0">
                <a:ea typeface="ＭＳ Ｐゴシック" charset="-128"/>
                <a:cs typeface="ＭＳ Ｐゴシック" charset="-128"/>
              </a:rPr>
              <a:t>There is no proper equivalent word in English for ?????. Although, generally defined as ‘righteousness’ or ‘duty’, ????? includes all external deeds as well as thoughts that tend to elevate the character of man. </a:t>
            </a:r>
          </a:p>
          <a:p>
            <a:pPr>
              <a:lnSpc>
                <a:spcPct val="150000"/>
              </a:lnSpc>
            </a:pPr>
            <a:r>
              <a:rPr lang="en-US" sz="2400" dirty="0" smtClean="0">
                <a:ea typeface="ＭＳ Ｐゴシック" charset="-128"/>
                <a:cs typeface="ＭＳ Ｐゴシック" charset="-128"/>
              </a:rPr>
              <a:t>?????: Antonym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9875" name="Content Placeholder 2"/>
          <p:cNvSpPr>
            <a:spLocks noGrp="1"/>
          </p:cNvSpPr>
          <p:nvPr>
            <p:ph idx="1"/>
          </p:nvPr>
        </p:nvSpPr>
        <p:spPr>
          <a:xfrm>
            <a:off x="658813" y="2084388"/>
            <a:ext cx="8061325" cy="4310062"/>
          </a:xfrm>
        </p:spPr>
        <p:txBody>
          <a:bodyPr/>
          <a:lstStyle/>
          <a:p>
            <a:pPr>
              <a:lnSpc>
                <a:spcPct val="150000"/>
              </a:lnSpc>
            </a:pPr>
            <a:r>
              <a:rPr lang="en-US" sz="2400" dirty="0" smtClean="0">
                <a:ea typeface="ＭＳ Ｐゴシック" charset="-128"/>
                <a:cs typeface="ＭＳ Ｐゴシック" charset="-128"/>
              </a:rPr>
              <a:t>Action or Deed </a:t>
            </a:r>
          </a:p>
          <a:p>
            <a:pPr>
              <a:lnSpc>
                <a:spcPct val="150000"/>
              </a:lnSpc>
            </a:pPr>
            <a:r>
              <a:rPr lang="en-US" sz="2400" dirty="0" smtClean="0">
                <a:ea typeface="ＭＳ Ｐゴシック" charset="-128"/>
                <a:cs typeface="ＭＳ Ｐゴシック" charset="-128"/>
              </a:rPr>
              <a:t>There is no proper equivalent word in English for?????. </a:t>
            </a:r>
          </a:p>
          <a:p>
            <a:pPr>
              <a:lnSpc>
                <a:spcPct val="150000"/>
              </a:lnSpc>
            </a:pPr>
            <a:r>
              <a:rPr lang="en-US" sz="2400" dirty="0" smtClean="0">
                <a:ea typeface="ＭＳ Ｐゴシック" charset="-128"/>
                <a:cs typeface="ＭＳ Ｐゴシック" charset="-128"/>
              </a:rPr>
              <a:t>Although, it means action or deed, ????? is sometimes used in reference to a "moral law of cause and effect." The moral law of ????? maintains that good deeds will be returned with good; evil deeds with evil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80899" name="Content Placeholder 2"/>
          <p:cNvSpPr>
            <a:spLocks noGrp="1"/>
          </p:cNvSpPr>
          <p:nvPr>
            <p:ph idx="1"/>
          </p:nvPr>
        </p:nvSpPr>
        <p:spPr>
          <a:xfrm>
            <a:off x="471488" y="1779588"/>
            <a:ext cx="8248650" cy="4841875"/>
          </a:xfrm>
        </p:spPr>
        <p:txBody>
          <a:bodyPr/>
          <a:lstStyle/>
          <a:p>
            <a:pPr>
              <a:lnSpc>
                <a:spcPct val="150000"/>
              </a:lnSpc>
            </a:pPr>
            <a:r>
              <a:rPr lang="en-US" sz="2400" dirty="0" smtClean="0">
                <a:ea typeface="ＭＳ Ｐゴシック" charset="-128"/>
                <a:cs typeface="ＭＳ Ｐゴシック" charset="-128"/>
              </a:rPr>
              <a:t>???? Or ????? literally means ‘to release’ or ‘to let go’ or Liberation</a:t>
            </a:r>
          </a:p>
          <a:p>
            <a:pPr>
              <a:lnSpc>
                <a:spcPct val="150000"/>
              </a:lnSpc>
            </a:pPr>
            <a:r>
              <a:rPr lang="en-US" dirty="0" smtClean="0">
                <a:ea typeface="ＭＳ Ｐゴシック" charset="-128"/>
                <a:cs typeface="ＭＳ Ｐゴシック" charset="-128"/>
              </a:rPr>
              <a:t>Reincarnation is believed to occur when the soul or spirit, after the death of the body comes back to life in a newborn body.  Hinduism, as well as other Indian religions such as Jainism, Buddhism and Sikhism believe in reincarnation. Hinduism believes that the universal cycle of death and rebirth, governed by Karma.</a:t>
            </a:r>
          </a:p>
          <a:p>
            <a:pPr>
              <a:lnSpc>
                <a:spcPct val="150000"/>
              </a:lnSpc>
            </a:pPr>
            <a:r>
              <a:rPr lang="en-US" dirty="0" smtClean="0">
                <a:ea typeface="ＭＳ Ｐゴシック" charset="-128"/>
                <a:cs typeface="ＭＳ Ｐゴシック" charset="-128"/>
              </a:rPr>
              <a:t>??????? means liberation from the cycle of births and deaths. (Also, Nirvana or Salvation)</a:t>
            </a:r>
          </a:p>
          <a:p>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217259"/>
          </a:xfrm>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80899" name="Content Placeholder 2"/>
          <p:cNvSpPr>
            <a:spLocks noGrp="1"/>
          </p:cNvSpPr>
          <p:nvPr>
            <p:ph idx="1"/>
          </p:nvPr>
        </p:nvSpPr>
        <p:spPr>
          <a:xfrm>
            <a:off x="471488" y="1378570"/>
            <a:ext cx="8248650" cy="5242893"/>
          </a:xfrm>
        </p:spPr>
        <p:txBody>
          <a:bodyPr/>
          <a:lstStyle/>
          <a:p>
            <a:endParaRPr lang="en-US" dirty="0" smtClean="0">
              <a:ea typeface="ＭＳ Ｐゴシック" charset="-128"/>
              <a:cs typeface="ＭＳ Ｐゴシック" charset="-128"/>
            </a:endParaRPr>
          </a:p>
          <a:p>
            <a:pPr>
              <a:lnSpc>
                <a:spcPct val="150000"/>
              </a:lnSpc>
              <a:spcBef>
                <a:spcPts val="600"/>
              </a:spcBef>
            </a:pPr>
            <a:r>
              <a:rPr lang="en-US" sz="2400" i="1" dirty="0" smtClean="0">
                <a:ea typeface="ＭＳ Ｐゴシック" charset="-128"/>
                <a:cs typeface="ＭＳ Ｐゴシック" charset="-128"/>
              </a:rPr>
              <a:t>???? literally means to do no harm </a:t>
            </a:r>
            <a:r>
              <a:rPr lang="en-US" sz="2400" dirty="0" smtClean="0">
                <a:ea typeface="ＭＳ Ｐゴシック" charset="-128"/>
                <a:cs typeface="ＭＳ Ｐゴシック" charset="-128"/>
              </a:rPr>
              <a:t>or to avoid violence </a:t>
            </a:r>
            <a:r>
              <a:rPr lang="en-US" dirty="0" smtClean="0">
                <a:ea typeface="ＭＳ Ｐゴシック" charset="-128"/>
                <a:cs typeface="ＭＳ Ｐゴシック" charset="-128"/>
              </a:rPr>
              <a:t>(to include physical and verbal) The practice of ???? a requires kindness towards all living beings including animals.</a:t>
            </a:r>
          </a:p>
          <a:p>
            <a:pPr>
              <a:lnSpc>
                <a:spcPct val="150000"/>
              </a:lnSpc>
              <a:spcBef>
                <a:spcPts val="600"/>
              </a:spcBef>
              <a:buNone/>
            </a:pPr>
            <a:r>
              <a:rPr lang="en-US" sz="2100" dirty="0" smtClean="0">
                <a:ea typeface="ＭＳ Ｐゴシック" charset="-128"/>
                <a:cs typeface="ＭＳ Ｐゴシック" charset="-128"/>
              </a:rPr>
              <a:t>	This principle of non-violence was popularized by Mahatma Gandhi in India’s fight for independence against the British.</a:t>
            </a:r>
          </a:p>
          <a:p>
            <a:pPr>
              <a:lnSpc>
                <a:spcPct val="150000"/>
              </a:lnSpc>
              <a:spcBef>
                <a:spcPts val="600"/>
              </a:spcBef>
              <a:spcAft>
                <a:spcPts val="0"/>
              </a:spcAft>
              <a:buNone/>
            </a:pPr>
            <a:r>
              <a:rPr lang="en-US" sz="2100" dirty="0" smtClean="0">
                <a:ea typeface="ＭＳ Ｐゴシック" charset="-128"/>
                <a:cs typeface="ＭＳ Ｐゴシック" charset="-128"/>
              </a:rPr>
              <a:t>	Jainism and Buddhism preach ?????</a:t>
            </a:r>
          </a:p>
          <a:p>
            <a:pPr>
              <a:lnSpc>
                <a:spcPct val="150000"/>
              </a:lnSpc>
              <a:spcBef>
                <a:spcPts val="600"/>
              </a:spcBef>
              <a:spcAft>
                <a:spcPts val="0"/>
              </a:spcAft>
              <a:buNone/>
            </a:pPr>
            <a:r>
              <a:rPr lang="en-US" sz="2400" dirty="0" smtClean="0">
                <a:ea typeface="ＭＳ Ｐゴシック" charset="-128"/>
                <a:cs typeface="ＭＳ Ｐゴシック" charset="-128"/>
              </a:rPr>
              <a:t>Antonym: ?????– to do harm (violence)</a:t>
            </a:r>
          </a:p>
        </p:txBody>
      </p:sp>
      <p:pic>
        <p:nvPicPr>
          <p:cNvPr id="4" name="Picture 3" descr="399px-Portrait_Gandhi.jpg"/>
          <p:cNvPicPr>
            <a:picLocks noChangeAspect="1"/>
          </p:cNvPicPr>
          <p:nvPr/>
        </p:nvPicPr>
        <p:blipFill>
          <a:blip r:embed="rId2"/>
          <a:stretch>
            <a:fillRect/>
          </a:stretch>
        </p:blipFill>
        <p:spPr>
          <a:xfrm>
            <a:off x="7047250" y="4110035"/>
            <a:ext cx="1672888" cy="25114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80899" name="Content Placeholder 2"/>
          <p:cNvSpPr>
            <a:spLocks noGrp="1"/>
          </p:cNvSpPr>
          <p:nvPr>
            <p:ph idx="1"/>
          </p:nvPr>
        </p:nvSpPr>
        <p:spPr>
          <a:xfrm>
            <a:off x="471488" y="2016125"/>
            <a:ext cx="8248650" cy="4458509"/>
          </a:xfrm>
        </p:spPr>
        <p:txBody>
          <a:bodyPr/>
          <a:lstStyle/>
          <a:p>
            <a:r>
              <a:rPr lang="en-US" sz="2400" b="1" dirty="0" smtClean="0">
                <a:ea typeface="ＭＳ Ｐゴシック" charset="-128"/>
                <a:cs typeface="ＭＳ Ｐゴシック" charset="-128"/>
              </a:rPr>
              <a:t>???? means Truthfulness</a:t>
            </a:r>
          </a:p>
          <a:p>
            <a:pPr>
              <a:buNone/>
            </a:pPr>
            <a:r>
              <a:rPr lang="en-US" sz="2400" i="1" dirty="0" err="1" smtClean="0">
                <a:ea typeface="ＭＳ Ｐゴシック" charset="-128"/>
                <a:cs typeface="ＭＳ Ｐゴシック" charset="-128"/>
              </a:rPr>
              <a:t>Sathyameva</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Jayathe</a:t>
            </a:r>
            <a:r>
              <a:rPr lang="en-US" sz="2400" i="1" dirty="0" smtClean="0">
                <a:ea typeface="ＭＳ Ｐゴシック" charset="-128"/>
                <a:cs typeface="ＭＳ Ｐゴシック" charset="-128"/>
              </a:rPr>
              <a:t> – Truth Alone Triumphs</a:t>
            </a:r>
          </a:p>
          <a:p>
            <a:pPr>
              <a:buNone/>
            </a:pPr>
            <a:r>
              <a:rPr lang="en-US" sz="2400" dirty="0" smtClean="0">
                <a:ea typeface="ＭＳ Ｐゴシック" charset="-128"/>
                <a:cs typeface="ＭＳ Ｐゴシック" charset="-128"/>
              </a:rPr>
              <a:t>is the national motto of India </a:t>
            </a:r>
          </a:p>
          <a:p>
            <a:pPr>
              <a:buNone/>
            </a:pPr>
            <a:r>
              <a:rPr lang="en-US" sz="2400" dirty="0" smtClean="0">
                <a:ea typeface="ＭＳ Ｐゴシック" charset="-128"/>
                <a:cs typeface="ＭＳ Ｐゴシック" charset="-128"/>
              </a:rPr>
              <a:t>and is inscribed on the national emblem.</a:t>
            </a:r>
          </a:p>
          <a:p>
            <a:pPr>
              <a:buNone/>
            </a:pPr>
            <a:endParaRPr lang="en-US" sz="2400" dirty="0" smtClean="0">
              <a:ea typeface="ＭＳ Ｐゴシック" charset="-128"/>
              <a:cs typeface="ＭＳ Ｐゴシック" charset="-128"/>
            </a:endParaRPr>
          </a:p>
          <a:p>
            <a:pPr>
              <a:buNone/>
            </a:pPr>
            <a:r>
              <a:rPr lang="en-US" sz="2400" dirty="0" smtClean="0">
                <a:ea typeface="ＭＳ Ｐゴシック" charset="-128"/>
                <a:cs typeface="ＭＳ Ｐゴシック" charset="-128"/>
              </a:rPr>
              <a:t>Antonym: ???? - Untruth</a:t>
            </a:r>
          </a:p>
        </p:txBody>
      </p:sp>
      <p:pic>
        <p:nvPicPr>
          <p:cNvPr id="4" name="Picture 3" descr="331px-Emblem_of_India.png"/>
          <p:cNvPicPr>
            <a:picLocks noChangeAspect="1"/>
          </p:cNvPicPr>
          <p:nvPr/>
        </p:nvPicPr>
        <p:blipFill>
          <a:blip r:embed="rId2"/>
          <a:stretch>
            <a:fillRect/>
          </a:stretch>
        </p:blipFill>
        <p:spPr>
          <a:xfrm>
            <a:off x="6275214" y="2016125"/>
            <a:ext cx="2444924" cy="4151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t>
            </a:r>
          </a:p>
        </p:txBody>
      </p:sp>
      <p:sp>
        <p:nvSpPr>
          <p:cNvPr id="73731" name="Content Placeholder 2"/>
          <p:cNvSpPr>
            <a:spLocks noGrp="1"/>
          </p:cNvSpPr>
          <p:nvPr>
            <p:ph idx="1"/>
          </p:nvPr>
        </p:nvSpPr>
        <p:spPr>
          <a:xfrm>
            <a:off x="485775" y="1779587"/>
            <a:ext cx="8425374" cy="4826511"/>
          </a:xfrm>
        </p:spPr>
        <p:txBody>
          <a:bodyPr/>
          <a:lstStyle/>
          <a:p>
            <a:pPr>
              <a:lnSpc>
                <a:spcPct val="150000"/>
              </a:lnSpc>
            </a:pPr>
            <a:r>
              <a:rPr lang="en-US" sz="3200" b="1" dirty="0" smtClean="0">
                <a:ea typeface="ＭＳ Ｐゴシック" charset="-128"/>
                <a:cs typeface="ＭＳ Ｐゴシック" charset="-128"/>
              </a:rPr>
              <a:t>Auspiciousness or a state of wellbeing</a:t>
            </a:r>
          </a:p>
          <a:p>
            <a:r>
              <a:rPr lang="en-US" sz="2400" dirty="0" smtClean="0">
                <a:ea typeface="ＭＳ Ｐゴシック" charset="-128"/>
                <a:cs typeface="ＭＳ Ｐゴシック" charset="-128"/>
              </a:rPr>
              <a:t>Su – </a:t>
            </a:r>
            <a:r>
              <a:rPr lang="en-US" sz="2400" i="1" dirty="0" smtClean="0">
                <a:ea typeface="ＭＳ Ｐゴシック" charset="-128"/>
                <a:cs typeface="ＭＳ Ｐゴシック" charset="-128"/>
              </a:rPr>
              <a:t>“good, well”    </a:t>
            </a:r>
            <a:r>
              <a:rPr lang="en-US" sz="2400" dirty="0" smtClean="0">
                <a:ea typeface="ＭＳ Ｐゴシック" charset="-128"/>
                <a:cs typeface="ＭＳ Ｐゴシック" charset="-128"/>
              </a:rPr>
              <a:t>Asti – </a:t>
            </a:r>
            <a:r>
              <a:rPr lang="en-US" sz="2400" i="1" dirty="0" smtClean="0">
                <a:ea typeface="ＭＳ Ｐゴシック" charset="-128"/>
                <a:cs typeface="ＭＳ Ｐゴシック" charset="-128"/>
              </a:rPr>
              <a:t>“to be”</a:t>
            </a:r>
          </a:p>
          <a:p>
            <a:pPr>
              <a:buNone/>
            </a:pPr>
            <a:r>
              <a:rPr lang="en-US" sz="2400" dirty="0" smtClean="0">
                <a:ea typeface="ＭＳ Ｐゴシック" charset="-128"/>
                <a:cs typeface="ＭＳ Ｐゴシック" charset="-128"/>
              </a:rPr>
              <a:t>    Su + Asti = ???? means wellbeing</a:t>
            </a:r>
          </a:p>
          <a:p>
            <a:pPr>
              <a:buNone/>
            </a:pPr>
            <a:r>
              <a:rPr lang="en-US" dirty="0" smtClean="0">
                <a:ea typeface="ＭＳ Ｐゴシック" charset="-128"/>
                <a:cs typeface="ＭＳ Ｐゴシック" charset="-128"/>
              </a:rPr>
              <a:t>	Swastika is used as symbol of well-being by Hindus. Its use traces back to at least 3,000 years. It was also used as a good luck charm in antique ornaments found in Greece, Rome and certain other parts of Europe.</a:t>
            </a:r>
          </a:p>
          <a:p>
            <a:pPr>
              <a:buNone/>
            </a:pPr>
            <a:endParaRPr lang="en-US" sz="800" dirty="0" smtClean="0">
              <a:ea typeface="ＭＳ Ｐゴシック" charset="-128"/>
              <a:cs typeface="ＭＳ Ｐゴシック" charset="-128"/>
            </a:endParaRPr>
          </a:p>
          <a:p>
            <a:pPr>
              <a:spcBef>
                <a:spcPts val="0"/>
              </a:spcBef>
              <a:buNone/>
            </a:pPr>
            <a:r>
              <a:rPr lang="en-US" dirty="0" smtClean="0">
                <a:ea typeface="ＭＳ Ｐゴシック" charset="-128"/>
                <a:cs typeface="ＭＳ Ｐゴシック" charset="-128"/>
              </a:rPr>
              <a:t>  The Swastika was adopted as the emblem of the Nazis </a:t>
            </a:r>
          </a:p>
          <a:p>
            <a:pPr>
              <a:spcBef>
                <a:spcPts val="0"/>
              </a:spcBef>
              <a:buNone/>
            </a:pPr>
            <a:r>
              <a:rPr lang="en-US" dirty="0" smtClean="0">
                <a:ea typeface="ＭＳ Ｐゴシック" charset="-128"/>
                <a:cs typeface="ＭＳ Ｐゴシック" charset="-128"/>
              </a:rPr>
              <a:t>    in Germany, and since the 1930s has been associated with </a:t>
            </a:r>
          </a:p>
          <a:p>
            <a:pPr>
              <a:spcBef>
                <a:spcPts val="0"/>
              </a:spcBef>
              <a:buNone/>
            </a:pPr>
            <a:r>
              <a:rPr lang="en-US" dirty="0" smtClean="0">
                <a:ea typeface="ＭＳ Ｐゴシック" charset="-128"/>
                <a:cs typeface="ＭＳ Ｐゴシック" charset="-128"/>
              </a:rPr>
              <a:t>    Hitler’s Anti-</a:t>
            </a:r>
            <a:r>
              <a:rPr lang="en-US" dirty="0" err="1" smtClean="0">
                <a:ea typeface="ＭＳ Ｐゴシック" charset="-128"/>
                <a:cs typeface="ＭＳ Ｐゴシック" charset="-128"/>
              </a:rPr>
              <a:t>Semetism</a:t>
            </a:r>
            <a:r>
              <a:rPr lang="en-US" dirty="0" smtClean="0">
                <a:ea typeface="ＭＳ Ｐゴシック" charset="-128"/>
                <a:cs typeface="ＭＳ Ｐゴシック" charset="-128"/>
              </a:rPr>
              <a:t>. Today, the Nazi Swastika is a taboo</a:t>
            </a:r>
          </a:p>
          <a:p>
            <a:pPr>
              <a:spcBef>
                <a:spcPts val="0"/>
              </a:spcBef>
              <a:buNone/>
            </a:pPr>
            <a:r>
              <a:rPr lang="en-US" dirty="0" smtClean="0">
                <a:ea typeface="ＭＳ Ｐゴシック" charset="-128"/>
                <a:cs typeface="ＭＳ Ｐゴシック" charset="-128"/>
              </a:rPr>
              <a:t>    in the western culture and its use is banned in Germany.</a:t>
            </a:r>
          </a:p>
          <a:p>
            <a:pPr>
              <a:spcBef>
                <a:spcPts val="0"/>
              </a:spcBef>
              <a:buNone/>
            </a:pPr>
            <a:endParaRPr/>
          </a:p>
          <a:p>
            <a:pPr>
              <a:buNone/>
            </a:pPr>
            <a:endParaRPr lang="en-US" sz="2400" dirty="0" smtClean="0">
              <a:ea typeface="ＭＳ Ｐゴシック" charset="-128"/>
              <a:cs typeface="ＭＳ Ｐゴシック" charset="-128"/>
            </a:endParaRPr>
          </a:p>
          <a:p>
            <a:pPr>
              <a:lnSpc>
                <a:spcPct val="150000"/>
              </a:lnSpc>
              <a:buNone/>
            </a:pPr>
            <a:endParaRPr/>
          </a:p>
          <a:p>
            <a:pPr>
              <a:lnSpc>
                <a:spcPct val="150000"/>
              </a:lnSpc>
              <a:buNone/>
            </a:pPr>
            <a:endParaRPr dirty="0"/>
          </a:p>
          <a:p>
            <a:pPr>
              <a:lnSpc>
                <a:spcPct val="150000"/>
              </a:lnSpc>
              <a:buNone/>
            </a:pPr>
            <a:endParaRPr dirty="0"/>
          </a:p>
        </p:txBody>
      </p:sp>
      <p:pic>
        <p:nvPicPr>
          <p:cNvPr id="4" name="Picture 3" descr="142px-HinduSwastika.svg.png"/>
          <p:cNvPicPr>
            <a:picLocks noChangeAspect="1"/>
          </p:cNvPicPr>
          <p:nvPr/>
        </p:nvPicPr>
        <p:blipFill>
          <a:blip r:embed="rId2"/>
          <a:stretch>
            <a:fillRect/>
          </a:stretch>
        </p:blipFill>
        <p:spPr>
          <a:xfrm>
            <a:off x="7302265" y="2555696"/>
            <a:ext cx="1417873" cy="1447827"/>
          </a:xfrm>
          <a:prstGeom prst="rect">
            <a:avLst/>
          </a:prstGeom>
        </p:spPr>
      </p:pic>
      <p:pic>
        <p:nvPicPr>
          <p:cNvPr id="5" name="Picture 4" descr="200px-Nazi_Swastika.png"/>
          <p:cNvPicPr>
            <a:picLocks noChangeAspect="1"/>
          </p:cNvPicPr>
          <p:nvPr/>
        </p:nvPicPr>
        <p:blipFill>
          <a:blip r:embed="rId3"/>
          <a:stretch>
            <a:fillRect/>
          </a:stretch>
        </p:blipFill>
        <p:spPr>
          <a:xfrm>
            <a:off x="7302265" y="4997215"/>
            <a:ext cx="1608884" cy="160888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55613"/>
            <a:ext cx="8234363" cy="1323975"/>
          </a:xfrm>
        </p:spPr>
        <p:txBody>
          <a:bodyPr/>
          <a:lstStyle/>
          <a:p>
            <a:pPr>
              <a:lnSpc>
                <a:spcPts val="3700"/>
              </a:lnSpc>
              <a:defRPr/>
            </a:pPr>
            <a:r>
              <a:rPr lang="en-US" sz="3200" dirty="0" smtClean="0">
                <a:solidFill>
                  <a:srgbClr val="730000"/>
                </a:solidFill>
                <a:effectLst>
                  <a:outerShdw blurRad="38100" dist="38100" dir="2700000" algn="tl">
                    <a:srgbClr val="000000"/>
                  </a:outerShdw>
                </a:effectLst>
                <a:ea typeface="ＭＳ Ｐゴシック" charset="-128"/>
                <a:cs typeface="ＭＳ Ｐゴシック" charset="-128"/>
              </a:rPr>
              <a:t>????????   ????????    ????????</a:t>
            </a:r>
          </a:p>
        </p:txBody>
      </p:sp>
      <p:sp>
        <p:nvSpPr>
          <p:cNvPr id="73731" name="Content Placeholder 2"/>
          <p:cNvSpPr>
            <a:spLocks noGrp="1"/>
          </p:cNvSpPr>
          <p:nvPr>
            <p:ph idx="1"/>
          </p:nvPr>
        </p:nvSpPr>
        <p:spPr>
          <a:xfrm>
            <a:off x="485775" y="2084388"/>
            <a:ext cx="8234363" cy="4310062"/>
          </a:xfrm>
        </p:spPr>
        <p:txBody>
          <a:bodyPr/>
          <a:lstStyle/>
          <a:p>
            <a:pPr>
              <a:lnSpc>
                <a:spcPct val="150000"/>
              </a:lnSpc>
            </a:pPr>
            <a:r>
              <a:rPr lang="en-US" sz="3200" b="1" dirty="0" smtClean="0">
                <a:ea typeface="ＭＳ Ｐゴシック" charset="-128"/>
                <a:cs typeface="ＭＳ Ｐゴシック" charset="-128"/>
              </a:rPr>
              <a:t>Auspiciousness or a sense of wellbeing</a:t>
            </a:r>
          </a:p>
          <a:p>
            <a:pPr>
              <a:lnSpc>
                <a:spcPct val="150000"/>
              </a:lnSpc>
            </a:pPr>
            <a:r>
              <a:rPr lang="en-US" sz="2400" dirty="0" smtClean="0">
                <a:ea typeface="ＭＳ Ｐゴシック" charset="-128"/>
                <a:cs typeface="ＭＳ Ｐゴシック" charset="-128"/>
              </a:rPr>
              <a:t>???????? are often used in prayers </a:t>
            </a:r>
          </a:p>
          <a:p>
            <a:pPr>
              <a:lnSpc>
                <a:spcPct val="150000"/>
              </a:lnSpc>
              <a:buNone/>
            </a:pPr>
            <a:r>
              <a:rPr lang="en-US" sz="2400" dirty="0" err="1" smtClean="0">
                <a:ea typeface="ＭＳ Ｐゴシック" charset="-128"/>
                <a:cs typeface="ＭＳ Ｐゴシック" charset="-128"/>
              </a:rPr>
              <a:t>Eg</a:t>
            </a:r>
            <a:r>
              <a:rPr lang="en-US" sz="2400" dirty="0" smtClean="0">
                <a:ea typeface="ＭＳ Ｐゴシック" charset="-128"/>
                <a:cs typeface="ＭＳ Ｐゴシック" charset="-128"/>
              </a:rPr>
              <a:t>. </a:t>
            </a:r>
            <a:r>
              <a:rPr lang="en-US" sz="2400" i="1" dirty="0" err="1" smtClean="0">
                <a:ea typeface="ＭＳ Ｐゴシック" charset="-128"/>
                <a:cs typeface="ＭＳ Ｐゴシック" charset="-128"/>
              </a:rPr>
              <a:t>Sarvesham</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Mangalam</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Bhavatu</a:t>
            </a:r>
            <a:r>
              <a:rPr lang="en-US" sz="2400" i="1" dirty="0" smtClean="0">
                <a:ea typeface="ＭＳ Ｐゴシック" charset="-128"/>
                <a:cs typeface="ＭＳ Ｐゴシック" charset="-128"/>
              </a:rPr>
              <a:t> means may the sense of well being pervade everything around us.</a:t>
            </a:r>
          </a:p>
          <a:p>
            <a:pPr>
              <a:lnSpc>
                <a:spcPct val="150000"/>
              </a:lnSpc>
              <a:buNone/>
            </a:pPr>
            <a:endParaRPr/>
          </a:p>
          <a:p>
            <a:pPr>
              <a:lnSpc>
                <a:spcPct val="150000"/>
              </a:lnSpc>
              <a:buNone/>
            </a:pPr>
            <a:endParaRPr dirty="0" smtClean="0"/>
          </a:p>
          <a:p>
            <a:pPr>
              <a:lnSpc>
                <a:spcPct val="150000"/>
              </a:lnSpc>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SHANTHI</a:t>
            </a:r>
          </a:p>
        </p:txBody>
      </p:sp>
      <p:sp>
        <p:nvSpPr>
          <p:cNvPr id="74755" name="Content Placeholder 2"/>
          <p:cNvSpPr>
            <a:spLocks noGrp="1"/>
          </p:cNvSpPr>
          <p:nvPr>
            <p:ph idx="1"/>
          </p:nvPr>
        </p:nvSpPr>
        <p:spPr>
          <a:xfrm>
            <a:off x="4440238" y="1922463"/>
            <a:ext cx="4703762" cy="3181350"/>
          </a:xfrm>
        </p:spPr>
        <p:txBody>
          <a:bodyPr/>
          <a:lstStyle/>
          <a:p>
            <a:pPr>
              <a:lnSpc>
                <a:spcPct val="150000"/>
              </a:lnSpc>
            </a:pPr>
            <a:r>
              <a:rPr lang="en-US" sz="2400" smtClean="0">
                <a:ea typeface="ＭＳ Ｐゴシック" charset="-128"/>
                <a:cs typeface="ＭＳ Ｐゴシック" charset="-128"/>
              </a:rPr>
              <a:t>Peace, rest, calmness, tranquility, bliss </a:t>
            </a:r>
          </a:p>
          <a:p>
            <a:pPr>
              <a:lnSpc>
                <a:spcPct val="150000"/>
              </a:lnSpc>
            </a:pPr>
            <a:r>
              <a:rPr lang="en-US" sz="2400" smtClean="0">
                <a:ea typeface="ＭＳ Ｐゴシック" charset="-128"/>
                <a:cs typeface="ＭＳ Ｐゴシック" charset="-128"/>
              </a:rPr>
              <a:t>Om Shanthi Shanthi Shanthi Hi – the three shanthis chanted at the end of mantras is a prayer for peace in the world around us. </a:t>
            </a:r>
          </a:p>
          <a:p>
            <a:endParaRPr lang="en-US" smtClean="0">
              <a:ea typeface="ＭＳ Ｐゴシック" charset="-128"/>
              <a:cs typeface="ＭＳ Ｐゴシック" charset="-128"/>
            </a:endParaRPr>
          </a:p>
        </p:txBody>
      </p:sp>
      <p:pic>
        <p:nvPicPr>
          <p:cNvPr id="74756" name="Picture 4" descr="PeaceVigil20080523Mandala.jpg"/>
          <p:cNvPicPr>
            <a:picLocks noChangeAspect="1"/>
          </p:cNvPicPr>
          <p:nvPr/>
        </p:nvPicPr>
        <p:blipFill>
          <a:blip r:embed="rId2"/>
          <a:srcRect/>
          <a:stretch>
            <a:fillRect/>
          </a:stretch>
        </p:blipFill>
        <p:spPr bwMode="auto">
          <a:xfrm>
            <a:off x="415925" y="2498725"/>
            <a:ext cx="4024313" cy="2981325"/>
          </a:xfrm>
          <a:prstGeom prst="rect">
            <a:avLst/>
          </a:prstGeom>
          <a:noFill/>
          <a:ln w="9525">
            <a:noFill/>
            <a:miter lim="800000"/>
            <a:headEnd/>
            <a:tailEnd/>
          </a:ln>
        </p:spPr>
      </p:pic>
      <p:pic>
        <p:nvPicPr>
          <p:cNvPr id="74757" name="Picture 5" descr="Om Lotus Petal Mandala.jpg"/>
          <p:cNvPicPr>
            <a:picLocks noChangeAspect="1"/>
          </p:cNvPicPr>
          <p:nvPr/>
        </p:nvPicPr>
        <p:blipFill>
          <a:blip r:embed="rId3"/>
          <a:srcRect/>
          <a:stretch>
            <a:fillRect/>
          </a:stretch>
        </p:blipFill>
        <p:spPr bwMode="auto">
          <a:xfrm>
            <a:off x="1628775" y="455613"/>
            <a:ext cx="15906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DHYANA</a:t>
            </a:r>
          </a:p>
        </p:txBody>
      </p:sp>
      <p:sp>
        <p:nvSpPr>
          <p:cNvPr id="75779" name="Content Placeholder 2"/>
          <p:cNvSpPr>
            <a:spLocks noGrp="1"/>
          </p:cNvSpPr>
          <p:nvPr>
            <p:ph idx="1"/>
          </p:nvPr>
        </p:nvSpPr>
        <p:spPr>
          <a:xfrm>
            <a:off x="3938588" y="1954213"/>
            <a:ext cx="5205412" cy="4724400"/>
          </a:xfrm>
        </p:spPr>
        <p:txBody>
          <a:bodyPr/>
          <a:lstStyle/>
          <a:p>
            <a:pPr>
              <a:lnSpc>
                <a:spcPct val="150000"/>
              </a:lnSpc>
            </a:pPr>
            <a:r>
              <a:rPr lang="en-US" sz="2400" smtClean="0">
                <a:ea typeface="ＭＳ Ｐゴシック" charset="-128"/>
                <a:cs typeface="ＭＳ Ｐゴシック" charset="-128"/>
              </a:rPr>
              <a:t> Meditation </a:t>
            </a:r>
          </a:p>
          <a:p>
            <a:pPr>
              <a:lnSpc>
                <a:spcPct val="150000"/>
              </a:lnSpc>
            </a:pPr>
            <a:r>
              <a:rPr lang="en-US" sz="2400" smtClean="0">
                <a:ea typeface="ＭＳ Ｐゴシック" charset="-128"/>
                <a:cs typeface="ＭＳ Ｐゴシック" charset="-128"/>
              </a:rPr>
              <a:t>Meditation often involves invoking and cultivating a feeling or internal state of contemplation. </a:t>
            </a:r>
          </a:p>
          <a:p>
            <a:pPr>
              <a:lnSpc>
                <a:spcPct val="150000"/>
              </a:lnSpc>
            </a:pPr>
            <a:r>
              <a:rPr lang="en-US" sz="2400" smtClean="0">
                <a:ea typeface="ＭＳ Ｐゴシック" charset="-128"/>
                <a:cs typeface="ＭＳ Ｐゴシック" charset="-128"/>
              </a:rPr>
              <a:t> Dhyana mantras are chanted to enter a deep state of meditation</a:t>
            </a:r>
          </a:p>
          <a:p>
            <a:pPr>
              <a:lnSpc>
                <a:spcPct val="150000"/>
              </a:lnSpc>
            </a:pPr>
            <a:r>
              <a:rPr lang="en-US" sz="2400" i="1" smtClean="0">
                <a:ea typeface="ＭＳ Ｐゴシック" charset="-128"/>
                <a:cs typeface="ＭＳ Ｐゴシック" charset="-128"/>
              </a:rPr>
              <a:t>Dhyani </a:t>
            </a:r>
            <a:r>
              <a:rPr lang="en-US" sz="2400" smtClean="0">
                <a:ea typeface="ＭＳ Ｐゴシック" charset="-128"/>
                <a:cs typeface="ＭＳ Ｐゴシック" charset="-128"/>
              </a:rPr>
              <a:t>– </a:t>
            </a:r>
            <a:r>
              <a:rPr lang="en-US" sz="2400" i="1" smtClean="0">
                <a:ea typeface="ＭＳ Ｐゴシック" charset="-128"/>
                <a:cs typeface="ＭＳ Ｐゴシック" charset="-128"/>
              </a:rPr>
              <a:t>A person in meditation</a:t>
            </a:r>
          </a:p>
          <a:p>
            <a:pPr>
              <a:lnSpc>
                <a:spcPct val="150000"/>
              </a:lnSpc>
            </a:pPr>
            <a:endParaRPr lang="en-US" sz="2400" smtClean="0">
              <a:ea typeface="ＭＳ Ｐゴシック" charset="-128"/>
              <a:cs typeface="ＭＳ Ｐゴシック" charset="-128"/>
            </a:endParaRPr>
          </a:p>
          <a:p>
            <a:endParaRPr lang="en-US" smtClean="0">
              <a:ea typeface="ＭＳ Ｐゴシック" charset="-128"/>
              <a:cs typeface="ＭＳ Ｐゴシック" charset="-128"/>
            </a:endParaRPr>
          </a:p>
        </p:txBody>
      </p:sp>
      <p:pic>
        <p:nvPicPr>
          <p:cNvPr id="75780" name="Picture 4" descr="images.jpg"/>
          <p:cNvPicPr>
            <a:picLocks noChangeAspect="1"/>
          </p:cNvPicPr>
          <p:nvPr/>
        </p:nvPicPr>
        <p:blipFill>
          <a:blip r:embed="rId2"/>
          <a:srcRect/>
          <a:stretch>
            <a:fillRect/>
          </a:stretch>
        </p:blipFill>
        <p:spPr bwMode="auto">
          <a:xfrm>
            <a:off x="1038225" y="5092700"/>
            <a:ext cx="2601913" cy="1341438"/>
          </a:xfrm>
          <a:prstGeom prst="rect">
            <a:avLst/>
          </a:prstGeom>
          <a:noFill/>
          <a:ln w="9525">
            <a:noFill/>
            <a:miter lim="800000"/>
            <a:headEnd/>
            <a:tailEnd/>
          </a:ln>
        </p:spPr>
      </p:pic>
      <p:pic>
        <p:nvPicPr>
          <p:cNvPr id="75781" name="Picture 5"/>
          <p:cNvPicPr>
            <a:picLocks noChangeAspect="1"/>
          </p:cNvPicPr>
          <p:nvPr/>
        </p:nvPicPr>
        <p:blipFill>
          <a:blip r:embed="rId3"/>
          <a:srcRect/>
          <a:stretch>
            <a:fillRect/>
          </a:stretch>
        </p:blipFill>
        <p:spPr bwMode="auto">
          <a:xfrm>
            <a:off x="1355725" y="2125663"/>
            <a:ext cx="2012950"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JNANA</a:t>
            </a:r>
          </a:p>
        </p:txBody>
      </p:sp>
      <p:sp>
        <p:nvSpPr>
          <p:cNvPr id="76803" name="Content Placeholder 2"/>
          <p:cNvSpPr>
            <a:spLocks noGrp="1"/>
          </p:cNvSpPr>
          <p:nvPr>
            <p:ph idx="1"/>
          </p:nvPr>
        </p:nvSpPr>
        <p:spPr>
          <a:xfrm>
            <a:off x="658813" y="2084388"/>
            <a:ext cx="8061325" cy="4310062"/>
          </a:xfrm>
        </p:spPr>
        <p:txBody>
          <a:bodyPr/>
          <a:lstStyle/>
          <a:p>
            <a:pPr>
              <a:lnSpc>
                <a:spcPct val="150000"/>
              </a:lnSpc>
              <a:spcAft>
                <a:spcPts val="1200"/>
              </a:spcAft>
            </a:pPr>
            <a:r>
              <a:rPr lang="en-US" sz="2400" dirty="0" smtClean="0">
                <a:ea typeface="ＭＳ Ｐゴシック" charset="-128"/>
                <a:cs typeface="ＭＳ Ｐゴシック" charset="-128"/>
              </a:rPr>
              <a:t>In general - Knowledge or Wisdom or Intellect</a:t>
            </a:r>
          </a:p>
          <a:p>
            <a:pPr>
              <a:lnSpc>
                <a:spcPct val="150000"/>
              </a:lnSpc>
              <a:spcAft>
                <a:spcPts val="1200"/>
              </a:spcAft>
            </a:pPr>
            <a:r>
              <a:rPr lang="en-US" sz="2400" dirty="0" smtClean="0">
                <a:ea typeface="ＭＳ Ｐゴシック" charset="-128"/>
                <a:cs typeface="ＭＳ Ｐゴシック" charset="-128"/>
              </a:rPr>
              <a:t>Particularly refers to a divine knowledge that relates the individual to the universe as a whole</a:t>
            </a:r>
          </a:p>
          <a:p>
            <a:pPr>
              <a:lnSpc>
                <a:spcPct val="150000"/>
              </a:lnSpc>
              <a:spcAft>
                <a:spcPts val="1200"/>
              </a:spcAft>
            </a:pPr>
            <a:r>
              <a:rPr lang="en-US" sz="2400" i="1" dirty="0" smtClean="0">
                <a:ea typeface="ＭＳ Ｐゴシック" charset="-128"/>
                <a:cs typeface="ＭＳ Ｐゴシック" charset="-128"/>
              </a:rPr>
              <a:t>JNANI</a:t>
            </a:r>
            <a:r>
              <a:rPr lang="en-US" sz="2400" dirty="0" smtClean="0">
                <a:ea typeface="ＭＳ Ｐゴシック" charset="-128"/>
                <a:cs typeface="ＭＳ Ｐゴシック" charset="-128"/>
              </a:rPr>
              <a:t>– </a:t>
            </a:r>
            <a:r>
              <a:rPr lang="en-US" sz="2400" i="1" dirty="0" smtClean="0">
                <a:ea typeface="ＭＳ Ｐゴシック" charset="-128"/>
                <a:cs typeface="ＭＳ Ｐゴシック" charset="-128"/>
              </a:rPr>
              <a:t>A person with the divine knowledge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AATHMAN</a:t>
            </a:r>
          </a:p>
        </p:txBody>
      </p:sp>
      <p:sp>
        <p:nvSpPr>
          <p:cNvPr id="73731" name="Content Placeholder 2"/>
          <p:cNvSpPr>
            <a:spLocks noGrp="1"/>
          </p:cNvSpPr>
          <p:nvPr>
            <p:ph idx="1"/>
          </p:nvPr>
        </p:nvSpPr>
        <p:spPr>
          <a:xfrm>
            <a:off x="485775" y="2084388"/>
            <a:ext cx="8234363" cy="4310062"/>
          </a:xfrm>
        </p:spPr>
        <p:txBody>
          <a:bodyPr/>
          <a:lstStyle/>
          <a:p>
            <a:pPr>
              <a:lnSpc>
                <a:spcPct val="150000"/>
              </a:lnSpc>
            </a:pPr>
            <a:r>
              <a:rPr lang="en-US" sz="2400" smtClean="0">
                <a:ea typeface="ＭＳ Ｐゴシック" charset="-128"/>
                <a:cs typeface="ＭＳ Ｐゴシック" charset="-128"/>
              </a:rPr>
              <a:t>Also - Aathma</a:t>
            </a:r>
          </a:p>
          <a:p>
            <a:pPr>
              <a:lnSpc>
                <a:spcPct val="150000"/>
              </a:lnSpc>
            </a:pPr>
            <a:r>
              <a:rPr lang="en-US" sz="2400" smtClean="0">
                <a:ea typeface="ＭＳ Ｐゴシック" charset="-128"/>
                <a:cs typeface="ＭＳ Ｐゴシック" charset="-128"/>
              </a:rPr>
              <a:t>SOUL (an inner consciousness)</a:t>
            </a:r>
          </a:p>
          <a:p>
            <a:pPr>
              <a:lnSpc>
                <a:spcPct val="150000"/>
              </a:lnSpc>
            </a:pPr>
            <a:r>
              <a:rPr lang="en-US" sz="2400" smtClean="0">
                <a:ea typeface="ＭＳ Ｐゴシック" charset="-128"/>
                <a:cs typeface="ＭＳ Ｐゴシック" charset="-128"/>
              </a:rPr>
              <a:t>Philosophical term in Hinduism to identify the soul whether in global sense (world’s soul) or in individual sense (of a persons own soul).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BHAKTI</a:t>
            </a:r>
          </a:p>
        </p:txBody>
      </p:sp>
      <p:sp>
        <p:nvSpPr>
          <p:cNvPr id="77827" name="Content Placeholder 2"/>
          <p:cNvSpPr>
            <a:spLocks noGrp="1"/>
          </p:cNvSpPr>
          <p:nvPr>
            <p:ph idx="1"/>
          </p:nvPr>
        </p:nvSpPr>
        <p:spPr>
          <a:xfrm>
            <a:off x="4195763" y="1779588"/>
            <a:ext cx="4524375" cy="4614862"/>
          </a:xfrm>
        </p:spPr>
        <p:txBody>
          <a:bodyPr/>
          <a:lstStyle/>
          <a:p>
            <a:pPr>
              <a:lnSpc>
                <a:spcPct val="150000"/>
              </a:lnSpc>
            </a:pPr>
            <a:r>
              <a:rPr lang="en-US" sz="3200" smtClean="0">
                <a:ea typeface="ＭＳ Ｐゴシック" charset="-128"/>
                <a:cs typeface="ＭＳ Ｐゴシック" charset="-128"/>
              </a:rPr>
              <a:t>Devotion</a:t>
            </a:r>
          </a:p>
          <a:p>
            <a:pPr>
              <a:lnSpc>
                <a:spcPct val="150000"/>
              </a:lnSpc>
            </a:pPr>
            <a:r>
              <a:rPr lang="en-US" sz="2400" smtClean="0">
                <a:ea typeface="ＭＳ Ｐゴシック" charset="-128"/>
                <a:cs typeface="ＭＳ Ｐゴシック" charset="-128"/>
              </a:rPr>
              <a:t>Bhakti or devotion is expressed is commonly through prayers, songs, dance, and serving people around us</a:t>
            </a:r>
            <a:endParaRPr lang="en-US" sz="3200" smtClean="0">
              <a:ea typeface="ＭＳ Ｐゴシック" charset="-128"/>
              <a:cs typeface="ＭＳ Ｐゴシック" charset="-128"/>
            </a:endParaRPr>
          </a:p>
          <a:p>
            <a:r>
              <a:rPr lang="en-US" sz="3200" i="1" smtClean="0">
                <a:ea typeface="ＭＳ Ｐゴシック" charset="-128"/>
                <a:cs typeface="ＭＳ Ｐゴシック" charset="-128"/>
              </a:rPr>
              <a:t>Bhakta - Devotee</a:t>
            </a:r>
          </a:p>
        </p:txBody>
      </p:sp>
      <p:pic>
        <p:nvPicPr>
          <p:cNvPr id="77828" name="Picture 4"/>
          <p:cNvPicPr>
            <a:picLocks noChangeAspect="1"/>
          </p:cNvPicPr>
          <p:nvPr/>
        </p:nvPicPr>
        <p:blipFill>
          <a:blip r:embed="rId2"/>
          <a:srcRect/>
          <a:stretch>
            <a:fillRect/>
          </a:stretch>
        </p:blipFill>
        <p:spPr bwMode="auto">
          <a:xfrm>
            <a:off x="369888" y="1550988"/>
            <a:ext cx="3825875" cy="501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217259"/>
          </a:xfrm>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AHIMSA</a:t>
            </a:r>
          </a:p>
        </p:txBody>
      </p:sp>
      <p:sp>
        <p:nvSpPr>
          <p:cNvPr id="80899" name="Content Placeholder 2"/>
          <p:cNvSpPr>
            <a:spLocks noGrp="1"/>
          </p:cNvSpPr>
          <p:nvPr>
            <p:ph idx="1"/>
          </p:nvPr>
        </p:nvSpPr>
        <p:spPr>
          <a:xfrm>
            <a:off x="471488" y="1378570"/>
            <a:ext cx="8248650" cy="5242893"/>
          </a:xfrm>
        </p:spPr>
        <p:txBody>
          <a:bodyPr/>
          <a:lstStyle/>
          <a:p>
            <a:endParaRPr lang="en-US" dirty="0" smtClean="0">
              <a:ea typeface="ＭＳ Ｐゴシック" charset="-128"/>
              <a:cs typeface="ＭＳ Ｐゴシック" charset="-128"/>
            </a:endParaRPr>
          </a:p>
          <a:p>
            <a:pPr>
              <a:lnSpc>
                <a:spcPct val="150000"/>
              </a:lnSpc>
              <a:spcBef>
                <a:spcPts val="600"/>
              </a:spcBef>
            </a:pPr>
            <a:r>
              <a:rPr lang="en-US" sz="2400" i="1" dirty="0" smtClean="0">
                <a:ea typeface="ＭＳ Ｐゴシック" charset="-128"/>
                <a:cs typeface="ＭＳ Ｐゴシック" charset="-128"/>
              </a:rPr>
              <a:t>Ahimsa literally means to do no harm </a:t>
            </a:r>
            <a:r>
              <a:rPr lang="en-US" sz="2400" dirty="0" smtClean="0">
                <a:ea typeface="ＭＳ Ｐゴシック" charset="-128"/>
                <a:cs typeface="ＭＳ Ｐゴシック" charset="-128"/>
              </a:rPr>
              <a:t>or to avoid violence </a:t>
            </a:r>
            <a:r>
              <a:rPr lang="en-US" dirty="0" smtClean="0">
                <a:ea typeface="ＭＳ Ｐゴシック" charset="-128"/>
                <a:cs typeface="ＭＳ Ｐゴシック" charset="-128"/>
              </a:rPr>
              <a:t>(to include physical and verbal) The practice of Ahimsa requires kindness towards all living beings including animals.</a:t>
            </a:r>
          </a:p>
          <a:p>
            <a:pPr>
              <a:lnSpc>
                <a:spcPct val="150000"/>
              </a:lnSpc>
              <a:spcBef>
                <a:spcPts val="600"/>
              </a:spcBef>
              <a:buNone/>
            </a:pPr>
            <a:r>
              <a:rPr lang="en-US" sz="2100" dirty="0" smtClean="0">
                <a:ea typeface="ＭＳ Ｐゴシック" charset="-128"/>
                <a:cs typeface="ＭＳ Ｐゴシック" charset="-128"/>
              </a:rPr>
              <a:t>	This principle of non-violence was popularized by Mahatma Gandhi in India’s fight for independence against the British.</a:t>
            </a:r>
          </a:p>
          <a:p>
            <a:pPr>
              <a:lnSpc>
                <a:spcPct val="150000"/>
              </a:lnSpc>
              <a:spcBef>
                <a:spcPts val="600"/>
              </a:spcBef>
              <a:spcAft>
                <a:spcPts val="0"/>
              </a:spcAft>
              <a:buNone/>
            </a:pPr>
            <a:r>
              <a:rPr lang="en-US" sz="2100" dirty="0" smtClean="0">
                <a:ea typeface="ＭＳ Ｐゴシック" charset="-128"/>
                <a:cs typeface="ＭＳ Ｐゴシック" charset="-128"/>
              </a:rPr>
              <a:t>	Jainism and Buddhism preach Ahimsa</a:t>
            </a:r>
            <a:endParaRPr lang="en-US" sz="2400" dirty="0" smtClean="0">
              <a:ea typeface="ＭＳ Ｐゴシック" charset="-128"/>
              <a:cs typeface="ＭＳ Ｐゴシック" charset="-128"/>
            </a:endParaRPr>
          </a:p>
          <a:p>
            <a:pPr>
              <a:lnSpc>
                <a:spcPct val="150000"/>
              </a:lnSpc>
            </a:pPr>
            <a:r>
              <a:rPr lang="en-US" sz="2400" dirty="0" smtClean="0">
                <a:ea typeface="ＭＳ Ｐゴシック" charset="-128"/>
                <a:cs typeface="ＭＳ Ｐゴシック" charset="-128"/>
              </a:rPr>
              <a:t>Antonym: </a:t>
            </a:r>
            <a:r>
              <a:rPr lang="en-US" sz="2400" dirty="0" err="1" smtClean="0">
                <a:ea typeface="ＭＳ Ｐゴシック" charset="-128"/>
                <a:cs typeface="ＭＳ Ｐゴシック" charset="-128"/>
              </a:rPr>
              <a:t>Himsa</a:t>
            </a:r>
            <a:r>
              <a:rPr lang="en-US" sz="2400" dirty="0" smtClean="0">
                <a:ea typeface="ＭＳ Ｐゴシック" charset="-128"/>
                <a:cs typeface="ＭＳ Ｐゴシック" charset="-128"/>
              </a:rPr>
              <a:t> – to do harm (violence)</a:t>
            </a:r>
          </a:p>
        </p:txBody>
      </p:sp>
      <p:pic>
        <p:nvPicPr>
          <p:cNvPr id="4" name="Picture 3" descr="399px-Portrait_Gandhi.jpg"/>
          <p:cNvPicPr>
            <a:picLocks noChangeAspect="1"/>
          </p:cNvPicPr>
          <p:nvPr/>
        </p:nvPicPr>
        <p:blipFill>
          <a:blip r:embed="rId2"/>
          <a:stretch>
            <a:fillRect/>
          </a:stretch>
        </p:blipFill>
        <p:spPr>
          <a:xfrm>
            <a:off x="7047250" y="4110035"/>
            <a:ext cx="1672888" cy="25114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SATHYA</a:t>
            </a:r>
          </a:p>
        </p:txBody>
      </p:sp>
      <p:sp>
        <p:nvSpPr>
          <p:cNvPr id="80899" name="Content Placeholder 2"/>
          <p:cNvSpPr>
            <a:spLocks noGrp="1"/>
          </p:cNvSpPr>
          <p:nvPr>
            <p:ph idx="1"/>
          </p:nvPr>
        </p:nvSpPr>
        <p:spPr>
          <a:xfrm>
            <a:off x="471488" y="2016125"/>
            <a:ext cx="8248650" cy="4458509"/>
          </a:xfrm>
        </p:spPr>
        <p:txBody>
          <a:bodyPr/>
          <a:lstStyle/>
          <a:p>
            <a:r>
              <a:rPr lang="en-US" sz="2400" b="1" dirty="0" err="1" smtClean="0">
                <a:ea typeface="ＭＳ Ｐゴシック" charset="-128"/>
                <a:cs typeface="ＭＳ Ｐゴシック" charset="-128"/>
              </a:rPr>
              <a:t>Sathya</a:t>
            </a:r>
            <a:r>
              <a:rPr lang="en-US" sz="2400" b="1" dirty="0" smtClean="0">
                <a:ea typeface="ＭＳ Ｐゴシック" charset="-128"/>
                <a:cs typeface="ＭＳ Ｐゴシック" charset="-128"/>
              </a:rPr>
              <a:t> means Truthfulness</a:t>
            </a:r>
          </a:p>
          <a:p>
            <a:pPr>
              <a:buNone/>
            </a:pPr>
            <a:r>
              <a:rPr lang="en-US" sz="2400" i="1" dirty="0" err="1" smtClean="0">
                <a:ea typeface="ＭＳ Ｐゴシック" charset="-128"/>
                <a:cs typeface="ＭＳ Ｐゴシック" charset="-128"/>
              </a:rPr>
              <a:t>Sathyameva</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Jayathe</a:t>
            </a:r>
            <a:r>
              <a:rPr lang="en-US" sz="2400" i="1" dirty="0" smtClean="0">
                <a:ea typeface="ＭＳ Ｐゴシック" charset="-128"/>
                <a:cs typeface="ＭＳ Ｐゴシック" charset="-128"/>
              </a:rPr>
              <a:t> – Truth Alone Triumphs</a:t>
            </a:r>
          </a:p>
          <a:p>
            <a:pPr>
              <a:buNone/>
            </a:pPr>
            <a:r>
              <a:rPr lang="en-US" sz="2400" dirty="0" smtClean="0">
                <a:ea typeface="ＭＳ Ｐゴシック" charset="-128"/>
                <a:cs typeface="ＭＳ Ｐゴシック" charset="-128"/>
              </a:rPr>
              <a:t>is the national motto of India </a:t>
            </a:r>
          </a:p>
          <a:p>
            <a:pPr>
              <a:buNone/>
            </a:pPr>
            <a:r>
              <a:rPr lang="en-US" sz="2400" dirty="0" smtClean="0">
                <a:ea typeface="ＭＳ Ｐゴシック" charset="-128"/>
                <a:cs typeface="ＭＳ Ｐゴシック" charset="-128"/>
              </a:rPr>
              <a:t>and is inscribed on the national emblem.</a:t>
            </a:r>
          </a:p>
          <a:p>
            <a:pPr>
              <a:buNone/>
            </a:pPr>
            <a:endParaRPr lang="en-US" sz="2400" dirty="0" smtClean="0">
              <a:ea typeface="ＭＳ Ｐゴシック" charset="-128"/>
              <a:cs typeface="ＭＳ Ｐゴシック" charset="-128"/>
            </a:endParaRPr>
          </a:p>
          <a:p>
            <a:pPr>
              <a:buNone/>
            </a:pPr>
            <a:r>
              <a:rPr lang="en-US" sz="2400" dirty="0" smtClean="0">
                <a:ea typeface="ＭＳ Ｐゴシック" charset="-128"/>
                <a:cs typeface="ＭＳ Ｐゴシック" charset="-128"/>
              </a:rPr>
              <a:t>Antonym: </a:t>
            </a:r>
            <a:r>
              <a:rPr lang="en-US" sz="2400" dirty="0" err="1" smtClean="0">
                <a:ea typeface="ＭＳ Ｐゴシック" charset="-128"/>
                <a:cs typeface="ＭＳ Ｐゴシック" charset="-128"/>
              </a:rPr>
              <a:t>Asathya</a:t>
            </a:r>
            <a:r>
              <a:rPr lang="en-US" sz="2400" dirty="0" smtClean="0">
                <a:ea typeface="ＭＳ Ｐゴシック" charset="-128"/>
                <a:cs typeface="ＭＳ Ｐゴシック" charset="-128"/>
              </a:rPr>
              <a:t> - Untruth</a:t>
            </a:r>
          </a:p>
        </p:txBody>
      </p:sp>
      <p:pic>
        <p:nvPicPr>
          <p:cNvPr id="4" name="Picture 3" descr="331px-Emblem_of_India.png"/>
          <p:cNvPicPr>
            <a:picLocks noChangeAspect="1"/>
          </p:cNvPicPr>
          <p:nvPr/>
        </p:nvPicPr>
        <p:blipFill>
          <a:blip r:embed="rId2"/>
          <a:stretch>
            <a:fillRect/>
          </a:stretch>
        </p:blipFill>
        <p:spPr>
          <a:xfrm>
            <a:off x="6275214" y="2016125"/>
            <a:ext cx="2444924" cy="4151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4901</TotalTime>
  <Words>968</Words>
  <Application>Microsoft Macintosh PowerPoint</Application>
  <PresentationFormat>On-screen Show (4:3)</PresentationFormat>
  <Paragraphs>136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Codex</vt:lpstr>
      <vt:lpstr>SPIRITUAL SANSKRIT WORDS</vt:lpstr>
      <vt:lpstr>Spiritual Words</vt:lpstr>
      <vt:lpstr>SHANTHI</vt:lpstr>
      <vt:lpstr>DHYANA</vt:lpstr>
      <vt:lpstr>JNANA</vt:lpstr>
      <vt:lpstr>AATHMAN</vt:lpstr>
      <vt:lpstr>BHAKTI</vt:lpstr>
      <vt:lpstr>AHIMSA</vt:lpstr>
      <vt:lpstr>SATHYA</vt:lpstr>
      <vt:lpstr>DHARMA</vt:lpstr>
      <vt:lpstr>KARMA</vt:lpstr>
      <vt:lpstr>MUKTI/MOKSHA</vt:lpstr>
      <vt:lpstr>SWASTI</vt:lpstr>
      <vt:lpstr>MANGALAM    SHUBHAM   KALYANAM</vt:lpstr>
      <vt:lpstr>??????</vt:lpstr>
      <vt:lpstr>?????</vt:lpstr>
      <vt:lpstr>???????</vt:lpstr>
      <vt:lpstr>?????</vt:lpstr>
      <vt:lpstr>??????</vt:lpstr>
      <vt:lpstr>??????</vt:lpstr>
      <vt:lpstr>??????</vt:lpstr>
      <vt:lpstr>???????</vt:lpstr>
      <vt:lpstr>?????</vt:lpstr>
      <vt:lpstr>??????</vt:lpstr>
      <vt:lpstr>?????</vt:lpstr>
      <vt:lpstr>????????   ????????    ????????</vt:lpstr>
    </vt:vector>
  </TitlesOfParts>
  <Company>Medical College of Georgia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SANSKRIT WORDS</dc:title>
  <dc:creator>Surekha Prasad</dc:creator>
  <cp:lastModifiedBy>Dr Narayana Rao</cp:lastModifiedBy>
  <cp:revision>71</cp:revision>
  <dcterms:created xsi:type="dcterms:W3CDTF">2013-06-26T23:38:42Z</dcterms:created>
  <dcterms:modified xsi:type="dcterms:W3CDTF">2014-06-11T10:17:36Z</dcterms:modified>
</cp:coreProperties>
</file>