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89" r:id="rId13"/>
    <p:sldId id="267" r:id="rId14"/>
    <p:sldId id="268" r:id="rId15"/>
    <p:sldId id="288" r:id="rId16"/>
    <p:sldId id="291" r:id="rId17"/>
    <p:sldId id="293" r:id="rId18"/>
    <p:sldId id="29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F4DE2-7000-90E4-3FBC-41EA9CB19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98960D-4520-A302-2BF9-D48047F4F5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C2EB1-3B1F-0893-6AA4-FEF18C823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8E47C-039F-4796-BBF8-B9F59B0B386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04E5D-32A5-5C1B-AEF5-BC28287AF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AE25D-22EA-1268-07C8-B8AB49DF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AE99-1CC4-4C4D-9DDA-BC28E778D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07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9D51-ACC5-72A8-6162-1C9D170F4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3CADEE-D120-FE6A-7B70-5D0AF26B7D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E58EA-3CC5-42ED-E281-42461D59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8E47C-039F-4796-BBF8-B9F59B0B386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2DC17-244D-2464-5D6F-7A1C60DD7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AD868-52C9-0522-20AC-6F4E6E4E6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AE99-1CC4-4C4D-9DDA-BC28E778D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9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953966-7B6F-FE55-20BC-97203972F5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C0103-8DEE-A8FF-3127-554F77A6E4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26185-3EA2-18E1-545D-5AC521B9C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8E47C-039F-4796-BBF8-B9F59B0B386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F0F88-B3C4-924C-FFD1-67514A5F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50E57-A06B-4C63-8E89-9F92BADF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AE99-1CC4-4C4D-9DDA-BC28E778D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0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DD4C5-DA54-7B97-CBF7-C8433BD55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1292A-5D6E-FD97-F628-352A05ED8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96F31-A85E-7EE1-E7B5-A05D0833C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8E47C-039F-4796-BBF8-B9F59B0B386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FA2EB-5A17-78F1-AD43-BF6EB8D85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9CBD3-A474-5190-7E48-A2A2EF354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AE99-1CC4-4C4D-9DDA-BC28E778D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70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6CBC2-F62F-AE79-BB3F-49A64080A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94775-0610-AC57-E5C7-9A0AC6E03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E2DB-32E7-27A4-A231-3E3F50A1B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8E47C-039F-4796-BBF8-B9F59B0B386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81E3B-14F1-5F7B-17DD-53B4CCC09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23BEF-8792-8C10-6F56-862325106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AE99-1CC4-4C4D-9DDA-BC28E778D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35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0FB8D-F967-F0D1-F56B-E29AC557D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6F2FB-9852-CBAB-FEC0-59A19DAF95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A3DF8-E769-DFE4-0077-7661037E6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7F078-BE74-CA06-2433-0C502816C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8E47C-039F-4796-BBF8-B9F59B0B386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B335B5-21A0-CC5C-61DC-5914BCBD4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4A5368-037A-3A60-35D4-22856FB1A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AE99-1CC4-4C4D-9DDA-BC28E778D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92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84412-BF95-EA1D-6DC0-FB36BD0E6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E15ED-BA23-1A31-ED3D-183075C67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199F3-305B-EF1A-4DFF-ADFDEEFAC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D7602E-CC1E-4DBA-E527-5F1292381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EC5E0B-7FD7-C466-B814-F59863BDD9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1965A1-F84C-835F-A2C1-E1FE9FDEC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8E47C-039F-4796-BBF8-B9F59B0B386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79EF99-FF65-1904-67FA-73D9DCA0F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6E38E5-0962-980B-4B68-786D40CD1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AE99-1CC4-4C4D-9DDA-BC28E778D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83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69F91-DA87-BE39-84C9-FA9CAA65E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484CB6-3362-4ECD-DBE6-7F911FDE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8E47C-039F-4796-BBF8-B9F59B0B386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33DE25-5C3A-04C4-83B0-9315641E1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4E1593-021F-E09E-F8C2-F8AACA25B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AE99-1CC4-4C4D-9DDA-BC28E778D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91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BF5C90-DD75-DB96-EFD9-BAC3E2A60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8E47C-039F-4796-BBF8-B9F59B0B386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02E762-616A-6095-2910-762F42E2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2EE17-F8A9-2BC7-195B-86A9C722C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AE99-1CC4-4C4D-9DDA-BC28E778D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48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9E23F-8C46-B68B-82F2-879AC8451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35197-E541-0951-D1D0-F9FF278C3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C9A820-0340-8D87-8E33-D3CE7092AC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1160DB-E7CD-FDF9-B65E-10B047FED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8E47C-039F-4796-BBF8-B9F59B0B386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BEF2CE-AAE9-168E-4D06-170500027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261AEC-4D2B-AB88-DED4-927250AE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AE99-1CC4-4C4D-9DDA-BC28E778D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75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75285-2664-C065-811B-B65F47E77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9076D4-6F30-4BF9-C0AE-9F14941781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9C4314-5584-9F7A-C0FB-D6E30BEEF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70EA4-A60D-8DDA-8326-7390B90FF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8E47C-039F-4796-BBF8-B9F59B0B386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4E476-7994-8369-DF13-E03A3EDA7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0AB2F-BE62-43BB-28D7-A25C4938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AE99-1CC4-4C4D-9DDA-BC28E778D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56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7B4B6E-A784-0AA7-D504-BFF0C501E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F21BA-D2FB-FF70-35FB-2690C4E7C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76D0D-671B-9ADB-EB17-561C347CCD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F8E47C-039F-4796-BBF8-B9F59B0B386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F5DF3-7C22-A040-8A90-94695734C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89EF2-C1C7-05E7-1464-D34390CDA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32AE99-1CC4-4C4D-9DDA-BC28E778D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2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under a covered area&#10;&#10;Description automatically generated">
            <a:extLst>
              <a:ext uri="{FF2B5EF4-FFF2-40B4-BE49-F238E27FC236}">
                <a16:creationId xmlns:a16="http://schemas.microsoft.com/office/drawing/2014/main" id="{CC7AB4C3-A01A-6300-09FD-4A635647B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" y="-215311"/>
            <a:ext cx="12193721" cy="70733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B613AE-32EC-15AD-C71B-6BA8B49E2FF4}"/>
              </a:ext>
            </a:extLst>
          </p:cNvPr>
          <p:cNvSpPr txBox="1"/>
          <p:nvPr/>
        </p:nvSpPr>
        <p:spPr>
          <a:xfrm>
            <a:off x="8116528" y="275303"/>
            <a:ext cx="3932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CMR Board Briefing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APRIL 2025</a:t>
            </a:r>
          </a:p>
        </p:txBody>
      </p:sp>
    </p:spTree>
    <p:extLst>
      <p:ext uri="{BB962C8B-B14F-4D97-AF65-F5344CB8AC3E}">
        <p14:creationId xmlns:p14="http://schemas.microsoft.com/office/powerpoint/2010/main" val="1434419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playing a trumpet&#10;&#10;Description automatically generated">
            <a:extLst>
              <a:ext uri="{FF2B5EF4-FFF2-40B4-BE49-F238E27FC236}">
                <a16:creationId xmlns:a16="http://schemas.microsoft.com/office/drawing/2014/main" id="{8A0DF5E3-AB3C-87E9-F7A5-29E5AD413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270" y="457200"/>
            <a:ext cx="7139459" cy="594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E08BB1-6AC4-758B-5113-A08A398F1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915" y="163547"/>
            <a:ext cx="9800169" cy="65309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0D857D-E62E-6344-F21C-7DA9F0052ECC}"/>
              </a:ext>
            </a:extLst>
          </p:cNvPr>
          <p:cNvSpPr txBox="1"/>
          <p:nvPr/>
        </p:nvSpPr>
        <p:spPr>
          <a:xfrm>
            <a:off x="6784257" y="2448232"/>
            <a:ext cx="46899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17,657 Households</a:t>
            </a:r>
          </a:p>
          <a:p>
            <a:endParaRPr lang="en-US" sz="28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ptos" panose="020B0004020202020204" pitchFamily="34" charset="0"/>
              </a:rPr>
              <a:t>$997 CES Mail</a:t>
            </a:r>
            <a:br>
              <a:rPr lang="en-US" sz="2400" dirty="0">
                <a:solidFill>
                  <a:srgbClr val="000000"/>
                </a:solidFill>
                <a:latin typeface="Aptos" panose="020B0004020202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Aptos" panose="020B0004020202020204" pitchFamily="34" charset="0"/>
              </a:rPr>
              <a:t>$2049 </a:t>
            </a:r>
            <a:r>
              <a:rPr lang="en-US" sz="2400" dirty="0" err="1">
                <a:solidFill>
                  <a:srgbClr val="000000"/>
                </a:solidFill>
                <a:latin typeface="Aptos" panose="020B0004020202020204" pitchFamily="34" charset="0"/>
              </a:rPr>
              <a:t>TheFlyerLab</a:t>
            </a:r>
            <a:r>
              <a:rPr lang="en-US" sz="2400" dirty="0">
                <a:solidFill>
                  <a:srgbClr val="000000"/>
                </a:solidFill>
                <a:latin typeface="Aptos" panose="020B0004020202020204" pitchFamily="34" charset="0"/>
              </a:rPr>
              <a:t> + Shipping</a:t>
            </a:r>
          </a:p>
          <a:p>
            <a:r>
              <a:rPr lang="en-US" sz="2400" u="sng" dirty="0">
                <a:solidFill>
                  <a:srgbClr val="000000"/>
                </a:solidFill>
                <a:latin typeface="Aptos" panose="020B0004020202020204" pitchFamily="34" charset="0"/>
              </a:rPr>
              <a:t>$2612 </a:t>
            </a:r>
            <a:r>
              <a:rPr lang="en-US" sz="2400" dirty="0">
                <a:solidFill>
                  <a:srgbClr val="000000"/>
                </a:solidFill>
                <a:latin typeface="Aptos" panose="020B0004020202020204" pitchFamily="34" charset="0"/>
              </a:rPr>
              <a:t>USPS Postage</a:t>
            </a:r>
          </a:p>
          <a:p>
            <a:r>
              <a:rPr lang="en-US" sz="2400" dirty="0">
                <a:solidFill>
                  <a:srgbClr val="000000"/>
                </a:solidFill>
                <a:latin typeface="Aptos" panose="020B0004020202020204" pitchFamily="34" charset="0"/>
              </a:rPr>
              <a:t>$5658 TOTAL</a:t>
            </a:r>
            <a:br>
              <a:rPr lang="en-US" sz="2400" dirty="0">
                <a:solidFill>
                  <a:srgbClr val="000000"/>
                </a:solidFill>
                <a:latin typeface="Aptos" panose="020B0004020202020204" pitchFamily="34" charset="0"/>
              </a:rPr>
            </a:br>
            <a:br>
              <a:rPr lang="en-US" sz="2400" dirty="0">
                <a:solidFill>
                  <a:srgbClr val="000000"/>
                </a:solidFill>
                <a:latin typeface="Aptos" panose="020B0004020202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Aptos" panose="020B0004020202020204" pitchFamily="34" charset="0"/>
              </a:rPr>
              <a:t>                        .32 per household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1792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erson playing instruments&#10;&#10;Description automatically generated">
            <a:extLst>
              <a:ext uri="{FF2B5EF4-FFF2-40B4-BE49-F238E27FC236}">
                <a16:creationId xmlns:a16="http://schemas.microsoft.com/office/drawing/2014/main" id="{103FB30C-84B5-8D8D-CE92-C85608BB1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6A4CC8-1777-FB10-815A-EEE2690B5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73395"/>
            <a:ext cx="12192000" cy="1294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BA0ED0-CB9F-9DD8-AD12-FC1FE90D121D}"/>
              </a:ext>
            </a:extLst>
          </p:cNvPr>
          <p:cNvSpPr txBox="1"/>
          <p:nvPr/>
        </p:nvSpPr>
        <p:spPr>
          <a:xfrm>
            <a:off x="7669161" y="194310"/>
            <a:ext cx="4768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BLANCHARD SALES</a:t>
            </a:r>
          </a:p>
        </p:txBody>
      </p:sp>
      <p:pic>
        <p:nvPicPr>
          <p:cNvPr id="8" name="Picture 7" descr="Orange logo with text on it&#10;&#10;Description automatically generated with medium confidence">
            <a:extLst>
              <a:ext uri="{FF2B5EF4-FFF2-40B4-BE49-F238E27FC236}">
                <a16:creationId xmlns:a16="http://schemas.microsoft.com/office/drawing/2014/main" id="{6C730596-010F-2B82-C111-5E4873CF6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2387703"/>
            <a:ext cx="2857500" cy="18859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C18DA5-1B4F-7B42-E3A9-CA7FA857D213}"/>
              </a:ext>
            </a:extLst>
          </p:cNvPr>
          <p:cNvSpPr txBox="1"/>
          <p:nvPr/>
        </p:nvSpPr>
        <p:spPr>
          <a:xfrm>
            <a:off x="7128387" y="4522839"/>
            <a:ext cx="496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Music Person – Jeffrey Yelverton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719E53-EB5C-0511-7A8B-E80070672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9419" y="4637834"/>
            <a:ext cx="2258581" cy="2265617"/>
          </a:xfrm>
          <a:prstGeom prst="rect">
            <a:avLst/>
          </a:prstGeom>
        </p:spPr>
      </p:pic>
      <p:pic>
        <p:nvPicPr>
          <p:cNvPr id="13" name="Picture 12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72DB5EE3-B794-31F5-EB94-C48E88F82D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3" y="4637834"/>
            <a:ext cx="4610792" cy="24129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B64EEE-4C5E-B1A1-7B78-8AC1CAFD9AC8}"/>
              </a:ext>
            </a:extLst>
          </p:cNvPr>
          <p:cNvSpPr txBox="1"/>
          <p:nvPr/>
        </p:nvSpPr>
        <p:spPr>
          <a:xfrm>
            <a:off x="7128387" y="4860217"/>
            <a:ext cx="6223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Moses T. Alexander Green – Dir. Perform Arts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43DF22-B056-6DEE-8B7C-A91766C41DD7}"/>
              </a:ext>
            </a:extLst>
          </p:cNvPr>
          <p:cNvSpPr txBox="1"/>
          <p:nvPr/>
        </p:nvSpPr>
        <p:spPr>
          <a:xfrm>
            <a:off x="7128387" y="5184968"/>
            <a:ext cx="6681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They are producing chamber music concerts</a:t>
            </a:r>
          </a:p>
        </p:txBody>
      </p:sp>
      <p:pic>
        <p:nvPicPr>
          <p:cNvPr id="19" name="Picture 18" descr="A group of people playing instruments on a stage&#10;&#10;Description automatically generated">
            <a:extLst>
              <a:ext uri="{FF2B5EF4-FFF2-40B4-BE49-F238E27FC236}">
                <a16:creationId xmlns:a16="http://schemas.microsoft.com/office/drawing/2014/main" id="{2A2AD8FC-DB85-9B75-368A-D4CFF2348E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" name="Picture 20" descr="A group of people in a lecture hall&#10;&#10;Description automatically generated">
            <a:extLst>
              <a:ext uri="{FF2B5EF4-FFF2-40B4-BE49-F238E27FC236}">
                <a16:creationId xmlns:a16="http://schemas.microsoft.com/office/drawing/2014/main" id="{BBCF10CA-C561-7AAF-905A-9D71586B0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0"/>
            <a:ext cx="91440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4CC539-27F5-273E-7705-B32FC14341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82783"/>
            <a:ext cx="5944115" cy="634038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1504929-F58A-233D-6AB4-1712C9696DB4}"/>
              </a:ext>
            </a:extLst>
          </p:cNvPr>
          <p:cNvSpPr txBox="1"/>
          <p:nvPr/>
        </p:nvSpPr>
        <p:spPr>
          <a:xfrm>
            <a:off x="8137488" y="2041362"/>
            <a:ext cx="3537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DISCUSSION?</a:t>
            </a:r>
          </a:p>
        </p:txBody>
      </p:sp>
    </p:spTree>
    <p:extLst>
      <p:ext uri="{BB962C8B-B14F-4D97-AF65-F5344CB8AC3E}">
        <p14:creationId xmlns:p14="http://schemas.microsoft.com/office/powerpoint/2010/main" val="3636596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on stage in a auditorium&#10;&#10;Description automatically generated with medium confidence">
            <a:extLst>
              <a:ext uri="{FF2B5EF4-FFF2-40B4-BE49-F238E27FC236}">
                <a16:creationId xmlns:a16="http://schemas.microsoft.com/office/drawing/2014/main" id="{585809DB-DBD5-2994-64A1-8D72403B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617" y="318052"/>
            <a:ext cx="7924800" cy="594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124BC-65F6-4163-65DA-C3D99891CE60}"/>
              </a:ext>
            </a:extLst>
          </p:cNvPr>
          <p:cNvSpPr txBox="1"/>
          <p:nvPr/>
        </p:nvSpPr>
        <p:spPr>
          <a:xfrm>
            <a:off x="516835" y="854765"/>
            <a:ext cx="2792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FEB 15 MET WITH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NCMA WINSTON-SALEM STAFF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ABOUT WINDSYNC APR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3562BA-D980-21B9-5544-3539606041D2}"/>
              </a:ext>
            </a:extLst>
          </p:cNvPr>
          <p:cNvSpPr txBox="1"/>
          <p:nvPr/>
        </p:nvSpPr>
        <p:spPr>
          <a:xfrm>
            <a:off x="488826" y="2375608"/>
            <a:ext cx="2792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KATHERINE &amp; VALERIE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ENCOURAGED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SIGHTS &amp; SOUNDS WINSTON-SALEM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BFE1CB-FF04-39D3-8092-4843AE3808BE}"/>
              </a:ext>
            </a:extLst>
          </p:cNvPr>
          <p:cNvSpPr txBox="1"/>
          <p:nvPr/>
        </p:nvSpPr>
        <p:spPr>
          <a:xfrm>
            <a:off x="181152" y="3892699"/>
            <a:ext cx="34412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MUSIC PERSON AT SECCA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POSITION IN FLUX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TERRITORIAL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RECEPTION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411DEC-A0A4-3F11-7F66-6399CF9E2775}"/>
              </a:ext>
            </a:extLst>
          </p:cNvPr>
          <p:cNvSpPr txBox="1"/>
          <p:nvPr/>
        </p:nvSpPr>
        <p:spPr>
          <a:xfrm>
            <a:off x="30999" y="5413542"/>
            <a:ext cx="3550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HELD OFF ON APRIL START</a:t>
            </a:r>
          </a:p>
        </p:txBody>
      </p:sp>
      <p:pic>
        <p:nvPicPr>
          <p:cNvPr id="13" name="Picture 12" descr="A stage with numbers and notes&#10;&#10;Description automatically generated with medium confidence">
            <a:extLst>
              <a:ext uri="{FF2B5EF4-FFF2-40B4-BE49-F238E27FC236}">
                <a16:creationId xmlns:a16="http://schemas.microsoft.com/office/drawing/2014/main" id="{AE996C24-D483-A50D-3F5F-F539CCAFD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732" y="318052"/>
            <a:ext cx="7948433" cy="6140164"/>
          </a:xfrm>
          <a:prstGeom prst="rect">
            <a:avLst/>
          </a:prstGeom>
        </p:spPr>
      </p:pic>
      <p:pic>
        <p:nvPicPr>
          <p:cNvPr id="17" name="Picture 16" descr="A person on stage in a auditorium&#10;&#10;Description automatically generated with medium confidence">
            <a:extLst>
              <a:ext uri="{FF2B5EF4-FFF2-40B4-BE49-F238E27FC236}">
                <a16:creationId xmlns:a16="http://schemas.microsoft.com/office/drawing/2014/main" id="{CFC56801-024E-1F47-B062-CB528D0E6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069" y="0"/>
            <a:ext cx="9144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9E88DDD-CD0D-CF3C-07CE-17103FB7A1D4}"/>
              </a:ext>
            </a:extLst>
          </p:cNvPr>
          <p:cNvSpPr txBox="1"/>
          <p:nvPr/>
        </p:nvSpPr>
        <p:spPr>
          <a:xfrm>
            <a:off x="30999" y="6076986"/>
            <a:ext cx="3550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OCT 25 – Pedro </a:t>
            </a:r>
            <a:r>
              <a:rPr lang="en-US" dirty="0" err="1">
                <a:solidFill>
                  <a:srgbClr val="FFFF00"/>
                </a:solidFill>
              </a:rPr>
              <a:t>Giraudo</a:t>
            </a:r>
            <a:r>
              <a:rPr lang="en-US" dirty="0">
                <a:solidFill>
                  <a:srgbClr val="FFFF00"/>
                </a:solidFill>
              </a:rPr>
              <a:t> $2K</a:t>
            </a:r>
          </a:p>
        </p:txBody>
      </p:sp>
    </p:spTree>
    <p:extLst>
      <p:ext uri="{BB962C8B-B14F-4D97-AF65-F5344CB8AC3E}">
        <p14:creationId xmlns:p14="http://schemas.microsoft.com/office/powerpoint/2010/main" val="303272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E1E16B4-DAB3-C5F9-C9D9-3F3B87910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1574" cy="6917963"/>
          </a:xfrm>
          <a:prstGeom prst="rect">
            <a:avLst/>
          </a:prstGeom>
        </p:spPr>
      </p:pic>
      <p:pic>
        <p:nvPicPr>
          <p:cNvPr id="6" name="Picture 5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6CC0335E-D40E-8EEA-E0F6-C080E911D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428" y="-48350"/>
            <a:ext cx="4641574" cy="69663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67B685-C9A5-2C82-B4FE-8893F12AAE78}"/>
              </a:ext>
            </a:extLst>
          </p:cNvPr>
          <p:cNvSpPr txBox="1"/>
          <p:nvPr/>
        </p:nvSpPr>
        <p:spPr>
          <a:xfrm>
            <a:off x="4888396" y="949979"/>
            <a:ext cx="25941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BOARD ACTION ITEM:</a:t>
            </a:r>
          </a:p>
          <a:p>
            <a:pPr algn="ctr"/>
            <a:br>
              <a:rPr lang="en-US" dirty="0"/>
            </a:br>
            <a:r>
              <a:rPr lang="en-US" dirty="0"/>
              <a:t>SEASON 84 </a:t>
            </a:r>
            <a:br>
              <a:rPr lang="en-US" dirty="0"/>
            </a:br>
            <a:r>
              <a:rPr lang="en-US" dirty="0"/>
              <a:t>ARTIST ROSTER </a:t>
            </a:r>
          </a:p>
          <a:p>
            <a:endParaRPr lang="en-US" dirty="0"/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3D418F-169C-787C-4A81-0186BC80CE88}"/>
              </a:ext>
            </a:extLst>
          </p:cNvPr>
          <p:cNvSpPr txBox="1"/>
          <p:nvPr/>
        </p:nvSpPr>
        <p:spPr>
          <a:xfrm>
            <a:off x="4641574" y="4115235"/>
            <a:ext cx="29900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SEASON 84 BUDGET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NOT READY YET</a:t>
            </a:r>
            <a:br>
              <a:rPr lang="en-US" dirty="0"/>
            </a:br>
            <a:r>
              <a:rPr lang="en-US" dirty="0"/>
              <a:t>COMING BY EMAIL</a:t>
            </a:r>
            <a:br>
              <a:rPr lang="en-US" dirty="0"/>
            </a:br>
            <a:r>
              <a:rPr lang="en-US" dirty="0"/>
              <a:t>VOTE OR DISCUSS </a:t>
            </a:r>
            <a:br>
              <a:rPr lang="en-US" dirty="0"/>
            </a:br>
            <a:r>
              <a:rPr lang="en-US" dirty="0"/>
              <a:t>AT JUNE MEETING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7896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8857F1C-8C00-8FD2-2C19-26B04B888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02995"/>
            <a:ext cx="11277600" cy="465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22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9161D-7F7F-1727-7BB9-B84250D6C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29334">
            <a:off x="1087599" y="341169"/>
            <a:ext cx="4039532" cy="6175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DB7BF2-A642-9906-3A78-3F50089DCB4B}"/>
              </a:ext>
            </a:extLst>
          </p:cNvPr>
          <p:cNvSpPr txBox="1"/>
          <p:nvPr/>
        </p:nvSpPr>
        <p:spPr>
          <a:xfrm>
            <a:off x="5780747" y="166068"/>
            <a:ext cx="5873087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          </a:t>
            </a:r>
            <a:r>
              <a:rPr lang="en-US" sz="2400" b="1" dirty="0">
                <a:solidFill>
                  <a:srgbClr val="EE642F"/>
                </a:solidFill>
              </a:rPr>
              <a:t>Key Upcoming Dates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April 7 – NEA Grant Due Today</a:t>
            </a:r>
          </a:p>
          <a:p>
            <a:endParaRPr lang="en-US" sz="2400" dirty="0"/>
          </a:p>
          <a:p>
            <a:r>
              <a:rPr lang="en-US" sz="2400" dirty="0"/>
              <a:t>April 13 – Rowena Mariano @ NCMA</a:t>
            </a:r>
            <a:br>
              <a:rPr lang="en-US" sz="2400" dirty="0"/>
            </a:br>
            <a:r>
              <a:rPr lang="en-US" sz="2400" dirty="0"/>
              <a:t>                    Raleigh French Alliance</a:t>
            </a:r>
            <a:br>
              <a:rPr lang="en-US" sz="2400" dirty="0"/>
            </a:br>
            <a:r>
              <a:rPr lang="en-US" sz="800" dirty="0"/>
              <a:t>e</a:t>
            </a:r>
          </a:p>
          <a:p>
            <a:r>
              <a:rPr lang="en-US" sz="2400" dirty="0"/>
              <a:t>April 15 – </a:t>
            </a:r>
            <a:r>
              <a:rPr lang="en-US" dirty="0"/>
              <a:t>Goal Date for Artist Contracting &amp;                    </a:t>
            </a:r>
            <a:br>
              <a:rPr lang="en-US" dirty="0"/>
            </a:br>
            <a:r>
              <a:rPr lang="en-US" dirty="0"/>
              <a:t>                            Subscription Renewals</a:t>
            </a:r>
          </a:p>
          <a:p>
            <a:r>
              <a:rPr lang="en-US" sz="800" dirty="0"/>
              <a:t>a</a:t>
            </a:r>
          </a:p>
          <a:p>
            <a:r>
              <a:rPr lang="en-US" sz="2400" dirty="0"/>
              <a:t>April 27 –  Terence Blanchard @ 4 &amp; 7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May 11 – Neave Piano Trio (Mother’s Day)</a:t>
            </a:r>
            <a:br>
              <a:rPr lang="en-US" sz="2400" dirty="0"/>
            </a:br>
            <a:r>
              <a:rPr lang="en-US" sz="1600" dirty="0">
                <a:solidFill>
                  <a:schemeClr val="accent2"/>
                </a:solidFill>
              </a:rPr>
              <a:t>                                                                                             9 Tickets Left</a:t>
            </a:r>
            <a:br>
              <a:rPr lang="en-US" sz="2400" dirty="0"/>
            </a:br>
            <a:r>
              <a:rPr lang="en-US" sz="800" dirty="0"/>
              <a:t>a</a:t>
            </a:r>
            <a:br>
              <a:rPr lang="en-US" sz="2400" dirty="0"/>
            </a:br>
            <a:r>
              <a:rPr lang="en-US" sz="2400" dirty="0"/>
              <a:t>May 15 – Subscription Renewal Deadline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May 22 – Season 83 Brochures Arrive USPS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June 2 – Next CMR Board Meeting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0B532429-3B28-7E8E-0B9D-204985C68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451" y="166068"/>
            <a:ext cx="1584966" cy="15849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3A9894-8686-5E3B-381C-5BF21F7634A0}"/>
              </a:ext>
            </a:extLst>
          </p:cNvPr>
          <p:cNvSpPr/>
          <p:nvPr/>
        </p:nvSpPr>
        <p:spPr>
          <a:xfrm>
            <a:off x="5780747" y="1651819"/>
            <a:ext cx="5024905" cy="806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AF89CF-023D-38C6-24B5-53F55AE32A16}"/>
              </a:ext>
            </a:extLst>
          </p:cNvPr>
          <p:cNvSpPr/>
          <p:nvPr/>
        </p:nvSpPr>
        <p:spPr>
          <a:xfrm>
            <a:off x="5780746" y="2458065"/>
            <a:ext cx="5024905" cy="707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D2A911-9162-E919-E1B9-4EC00911EEB2}"/>
              </a:ext>
            </a:extLst>
          </p:cNvPr>
          <p:cNvSpPr/>
          <p:nvPr/>
        </p:nvSpPr>
        <p:spPr>
          <a:xfrm>
            <a:off x="5780746" y="3165096"/>
            <a:ext cx="5024905" cy="651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B098C8-B52B-4653-5C2C-8947093A2E02}"/>
              </a:ext>
            </a:extLst>
          </p:cNvPr>
          <p:cNvSpPr/>
          <p:nvPr/>
        </p:nvSpPr>
        <p:spPr>
          <a:xfrm>
            <a:off x="5780746" y="3943816"/>
            <a:ext cx="5555848" cy="806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C7E062-1F4E-1ACE-5E68-F36320020D9B}"/>
              </a:ext>
            </a:extLst>
          </p:cNvPr>
          <p:cNvSpPr/>
          <p:nvPr/>
        </p:nvSpPr>
        <p:spPr>
          <a:xfrm>
            <a:off x="5780746" y="4696875"/>
            <a:ext cx="5644219" cy="580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80744D-20AF-489F-A7B1-2F60E654A78A}"/>
              </a:ext>
            </a:extLst>
          </p:cNvPr>
          <p:cNvSpPr/>
          <p:nvPr/>
        </p:nvSpPr>
        <p:spPr>
          <a:xfrm>
            <a:off x="5780745" y="5449934"/>
            <a:ext cx="5958971" cy="580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EC8B86-1F24-5BB4-B18E-C5DD441245BD}"/>
              </a:ext>
            </a:extLst>
          </p:cNvPr>
          <p:cNvSpPr/>
          <p:nvPr/>
        </p:nvSpPr>
        <p:spPr>
          <a:xfrm>
            <a:off x="5780746" y="6093055"/>
            <a:ext cx="5024905" cy="580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284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F89B1B78-E07C-65D4-97BD-60B351E1E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04" y="1298432"/>
            <a:ext cx="6581541" cy="4936156"/>
          </a:xfrm>
          <a:prstGeom prst="rect">
            <a:avLst/>
          </a:prstGeom>
        </p:spPr>
      </p:pic>
      <p:pic>
        <p:nvPicPr>
          <p:cNvPr id="3074" name="Picture 2" descr="Thank You PNG Clipart - PNG All | PNG All">
            <a:extLst>
              <a:ext uri="{FF2B5EF4-FFF2-40B4-BE49-F238E27FC236}">
                <a16:creationId xmlns:a16="http://schemas.microsoft.com/office/drawing/2014/main" id="{DFBE7357-2FF8-98AC-3559-D81792D21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7" y="-73334"/>
            <a:ext cx="3658042" cy="274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EEEC27-8A57-F125-C093-36CC05472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9" y="5489847"/>
            <a:ext cx="1766249" cy="11657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F1CA6A-D721-ED47-0C38-B31C2F820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93" y="5178180"/>
            <a:ext cx="1480838" cy="14808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F0A3A1-D743-63C0-60C8-5D870B36B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1426848" cy="51781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2C3B75-7DFA-53B9-3C99-52EACB07D580}"/>
              </a:ext>
            </a:extLst>
          </p:cNvPr>
          <p:cNvSpPr txBox="1"/>
          <p:nvPr/>
        </p:nvSpPr>
        <p:spPr>
          <a:xfrm>
            <a:off x="5601736" y="3820590"/>
            <a:ext cx="6162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EXPENSES REIMBURSED WITH ADDITIONAL CORAC GRANT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7CD9D8-DCDC-7D40-BC94-98C9312F7551}"/>
              </a:ext>
            </a:extLst>
          </p:cNvPr>
          <p:cNvSpPr/>
          <p:nvPr/>
        </p:nvSpPr>
        <p:spPr>
          <a:xfrm>
            <a:off x="2592604" y="5178180"/>
            <a:ext cx="6777538" cy="1165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7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F89B1B78-E07C-65D4-97BD-60B351E1E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04" y="1298432"/>
            <a:ext cx="6581541" cy="4936156"/>
          </a:xfrm>
          <a:prstGeom prst="rect">
            <a:avLst/>
          </a:prstGeom>
        </p:spPr>
      </p:pic>
      <p:pic>
        <p:nvPicPr>
          <p:cNvPr id="3074" name="Picture 2" descr="Thank You PNG Clipart - PNG All | PNG All">
            <a:extLst>
              <a:ext uri="{FF2B5EF4-FFF2-40B4-BE49-F238E27FC236}">
                <a16:creationId xmlns:a16="http://schemas.microsoft.com/office/drawing/2014/main" id="{DFBE7357-2FF8-98AC-3559-D81792D21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7" y="-73334"/>
            <a:ext cx="3658042" cy="274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EEEC27-8A57-F125-C093-36CC05472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9" y="5489847"/>
            <a:ext cx="1766249" cy="11657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F1CA6A-D721-ED47-0C38-B31C2F820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93" y="5178180"/>
            <a:ext cx="1480838" cy="14808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67CD9D8-DCDC-7D40-BC94-98C9312F7551}"/>
              </a:ext>
            </a:extLst>
          </p:cNvPr>
          <p:cNvSpPr/>
          <p:nvPr/>
        </p:nvSpPr>
        <p:spPr>
          <a:xfrm>
            <a:off x="2592604" y="5178180"/>
            <a:ext cx="6777538" cy="1165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in a auditorium&#10;&#10;Description automatically generated">
            <a:extLst>
              <a:ext uri="{FF2B5EF4-FFF2-40B4-BE49-F238E27FC236}">
                <a16:creationId xmlns:a16="http://schemas.microsoft.com/office/drawing/2014/main" id="{96F3B7B7-8E34-732F-64CF-BD04DE2CA4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68" y="-12436"/>
            <a:ext cx="7966819" cy="5975114"/>
          </a:xfrm>
          <a:prstGeom prst="rect">
            <a:avLst/>
          </a:prstGeom>
        </p:spPr>
      </p:pic>
      <p:pic>
        <p:nvPicPr>
          <p:cNvPr id="8" name="Picture 7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E5CA8F7F-9D14-09A2-5A85-1EDEBDEAC6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152" y="0"/>
            <a:ext cx="8031435" cy="602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89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A95E78-6181-D8FC-120E-9051D0FC6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3" y="0"/>
            <a:ext cx="9670774" cy="682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8184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2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holding instruments&#10;&#10;Description automatically generated">
            <a:extLst>
              <a:ext uri="{FF2B5EF4-FFF2-40B4-BE49-F238E27FC236}">
                <a16:creationId xmlns:a16="http://schemas.microsoft.com/office/drawing/2014/main" id="{D714BE92-462D-294E-D094-FD3C96F13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36" y="643467"/>
            <a:ext cx="1066232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773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laying instruments outside a building&#10;&#10;Description automatically generated">
            <a:extLst>
              <a:ext uri="{FF2B5EF4-FFF2-40B4-BE49-F238E27FC236}">
                <a16:creationId xmlns:a16="http://schemas.microsoft.com/office/drawing/2014/main" id="{917F9FC2-0A7E-6849-3D64-3B15853A0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7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AD8DBA2-7FD5-3B33-BC79-2C5D6398226F}"/>
              </a:ext>
            </a:extLst>
          </p:cNvPr>
          <p:cNvSpPr txBox="1"/>
          <p:nvPr/>
        </p:nvSpPr>
        <p:spPr>
          <a:xfrm>
            <a:off x="462116" y="540774"/>
            <a:ext cx="30381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FRIDAY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POP-UP CONCERT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>Martin Marietta Center of the Performing Arts</a:t>
            </a:r>
            <a:br>
              <a:rPr lang="en-US" sz="2400" dirty="0">
                <a:solidFill>
                  <a:srgbClr val="FFFF00"/>
                </a:solidFill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6:00 – 6:50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Meymandi</a:t>
            </a:r>
            <a:r>
              <a:rPr lang="en-US" sz="2400" dirty="0">
                <a:solidFill>
                  <a:schemeClr val="bg1"/>
                </a:solidFill>
              </a:rPr>
              <a:t> Hall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The McElroys – My Brother, My Brother &amp; Me</a:t>
            </a:r>
            <a:br>
              <a:rPr lang="en-US" sz="2400" dirty="0">
                <a:solidFill>
                  <a:schemeClr val="bg1"/>
                </a:solidFill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7:00 – 7:25 NC Opera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Marriage of Figaro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E5CBB-2DCA-C7D3-C125-927B5E36D0BC}"/>
              </a:ext>
            </a:extLst>
          </p:cNvPr>
          <p:cNvSpPr txBox="1"/>
          <p:nvPr/>
        </p:nvSpPr>
        <p:spPr>
          <a:xfrm>
            <a:off x="679012" y="6144473"/>
            <a:ext cx="3548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C000"/>
                </a:solidFill>
              </a:rPr>
              <a:t>THE VENUE WANTS MORE</a:t>
            </a:r>
          </a:p>
        </p:txBody>
      </p:sp>
    </p:spTree>
    <p:extLst>
      <p:ext uri="{BB962C8B-B14F-4D97-AF65-F5344CB8AC3E}">
        <p14:creationId xmlns:p14="http://schemas.microsoft.com/office/powerpoint/2010/main" val="1013948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1C0E4186-CE6D-3AF0-88CA-5F44EB337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A group of people standing on a staircase in a building&#10;&#10;Description automatically generated">
            <a:extLst>
              <a:ext uri="{FF2B5EF4-FFF2-40B4-BE49-F238E27FC236}">
                <a16:creationId xmlns:a16="http://schemas.microsoft.com/office/drawing/2014/main" id="{F90717A0-6F9C-BFB2-F812-1687DCBA5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284" y="0"/>
            <a:ext cx="9144000" cy="6858000"/>
          </a:xfrm>
          <a:prstGeom prst="rect">
            <a:avLst/>
          </a:prstGeom>
        </p:spPr>
      </p:pic>
      <p:pic>
        <p:nvPicPr>
          <p:cNvPr id="7" name="Picture 6" descr="A person playing a musical instrument in a mall&#10;&#10;Description automatically generated">
            <a:extLst>
              <a:ext uri="{FF2B5EF4-FFF2-40B4-BE49-F238E27FC236}">
                <a16:creationId xmlns:a16="http://schemas.microsoft.com/office/drawing/2014/main" id="{F78B1A01-F486-77B4-78E3-E5BDD343B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C53E9F4-AD2C-1DA6-9F34-CEE5A18AA509}"/>
              </a:ext>
            </a:extLst>
          </p:cNvPr>
          <p:cNvSpPr/>
          <p:nvPr/>
        </p:nvSpPr>
        <p:spPr>
          <a:xfrm>
            <a:off x="5329512" y="3219697"/>
            <a:ext cx="852627" cy="12694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519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1C0E4186-CE6D-3AF0-88CA-5F44EB337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7" name="Picture 6" descr="A person playing a musical instrument in a mall&#10;&#10;Description automatically generated">
            <a:extLst>
              <a:ext uri="{FF2B5EF4-FFF2-40B4-BE49-F238E27FC236}">
                <a16:creationId xmlns:a16="http://schemas.microsoft.com/office/drawing/2014/main" id="{F78B1A01-F486-77B4-78E3-E5BDD343B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8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Picture 4" descr="A group of people standing on a staircase in a building&#10;&#10;Description automatically generated">
            <a:extLst>
              <a:ext uri="{FF2B5EF4-FFF2-40B4-BE49-F238E27FC236}">
                <a16:creationId xmlns:a16="http://schemas.microsoft.com/office/drawing/2014/main" id="{F90717A0-6F9C-BFB2-F812-1687DCBA56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5" r="3" b="19297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6547A5-4EF9-AF28-6D6E-F208033FA3A9}"/>
              </a:ext>
            </a:extLst>
          </p:cNvPr>
          <p:cNvSpPr txBox="1"/>
          <p:nvPr/>
        </p:nvSpPr>
        <p:spPr>
          <a:xfrm>
            <a:off x="442452" y="5319252"/>
            <a:ext cx="41295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1:00 Marbles “Peter &amp; the Wolf”</a:t>
            </a:r>
          </a:p>
          <a:p>
            <a:r>
              <a:rPr lang="en-US" sz="2000" b="1" dirty="0"/>
              <a:t>3:00 Marbles “Peter &amp; the Wolf”</a:t>
            </a:r>
          </a:p>
          <a:p>
            <a:r>
              <a:rPr lang="en-US" sz="2000" b="1" dirty="0"/>
              <a:t>5:00 NCCMI Master Class</a:t>
            </a:r>
          </a:p>
        </p:txBody>
      </p:sp>
    </p:spTree>
    <p:extLst>
      <p:ext uri="{BB962C8B-B14F-4D97-AF65-F5344CB8AC3E}">
        <p14:creationId xmlns:p14="http://schemas.microsoft.com/office/powerpoint/2010/main" val="8940977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1C0E4186-CE6D-3AF0-88CA-5F44EB337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7" name="Picture 6" descr="A person playing a musical instrument in a mall&#10;&#10;Description automatically generated">
            <a:extLst>
              <a:ext uri="{FF2B5EF4-FFF2-40B4-BE49-F238E27FC236}">
                <a16:creationId xmlns:a16="http://schemas.microsoft.com/office/drawing/2014/main" id="{F78B1A01-F486-77B4-78E3-E5BDD343B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8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Picture 4" descr="A group of people standing on a staircase in a building&#10;&#10;Description automatically generated">
            <a:extLst>
              <a:ext uri="{FF2B5EF4-FFF2-40B4-BE49-F238E27FC236}">
                <a16:creationId xmlns:a16="http://schemas.microsoft.com/office/drawing/2014/main" id="{F90717A0-6F9C-BFB2-F812-1687DCBA56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5" r="3" b="19297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6547A5-4EF9-AF28-6D6E-F208033FA3A9}"/>
              </a:ext>
            </a:extLst>
          </p:cNvPr>
          <p:cNvSpPr txBox="1"/>
          <p:nvPr/>
        </p:nvSpPr>
        <p:spPr>
          <a:xfrm>
            <a:off x="442452" y="5319252"/>
            <a:ext cx="41295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1:00 Marbles “Peter &amp; the Wolf”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2:00 Marbles “Peter &amp; the Wolf”</a:t>
            </a:r>
          </a:p>
          <a:p>
            <a:r>
              <a:rPr lang="en-US" sz="2000" b="1" dirty="0"/>
              <a:t>5:00 NCCMI Master Class</a:t>
            </a:r>
          </a:p>
        </p:txBody>
      </p:sp>
    </p:spTree>
    <p:extLst>
      <p:ext uri="{BB962C8B-B14F-4D97-AF65-F5344CB8AC3E}">
        <p14:creationId xmlns:p14="http://schemas.microsoft.com/office/powerpoint/2010/main" val="147226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under a covered area&#10;&#10;Description automatically generated">
            <a:extLst>
              <a:ext uri="{FF2B5EF4-FFF2-40B4-BE49-F238E27FC236}">
                <a16:creationId xmlns:a16="http://schemas.microsoft.com/office/drawing/2014/main" id="{CC7AB4C3-A01A-6300-09FD-4A635647B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" y="-215311"/>
            <a:ext cx="12193721" cy="70733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B613AE-32EC-15AD-C71B-6BA8B49E2FF4}"/>
              </a:ext>
            </a:extLst>
          </p:cNvPr>
          <p:cNvSpPr txBox="1"/>
          <p:nvPr/>
        </p:nvSpPr>
        <p:spPr>
          <a:xfrm>
            <a:off x="8116528" y="275303"/>
            <a:ext cx="3932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Sold 242 Seats</a:t>
            </a:r>
          </a:p>
        </p:txBody>
      </p:sp>
    </p:spTree>
    <p:extLst>
      <p:ext uri="{BB962C8B-B14F-4D97-AF65-F5344CB8AC3E}">
        <p14:creationId xmlns:p14="http://schemas.microsoft.com/office/powerpoint/2010/main" val="35121801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52C41D74-8D4D-51CF-3902-FBF18E0E4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4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437383-863B-D3E2-0AFB-F3563D57D008}"/>
              </a:ext>
            </a:extLst>
          </p:cNvPr>
          <p:cNvSpPr txBox="1"/>
          <p:nvPr/>
        </p:nvSpPr>
        <p:spPr>
          <a:xfrm>
            <a:off x="6823587" y="471948"/>
            <a:ext cx="4896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Governor Morehead School for the Blind</a:t>
            </a:r>
          </a:p>
        </p:txBody>
      </p:sp>
    </p:spTree>
    <p:extLst>
      <p:ext uri="{BB962C8B-B14F-4D97-AF65-F5344CB8AC3E}">
        <p14:creationId xmlns:p14="http://schemas.microsoft.com/office/powerpoint/2010/main" val="2033481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52C41D74-8D4D-51CF-3902-FBF18E0E40A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D437383-863B-D3E2-0AFB-F3563D57D008}"/>
              </a:ext>
            </a:extLst>
          </p:cNvPr>
          <p:cNvSpPr txBox="1"/>
          <p:nvPr/>
        </p:nvSpPr>
        <p:spPr>
          <a:xfrm>
            <a:off x="7534641" y="1065862"/>
            <a:ext cx="3860002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FFFFFF"/>
                </a:solidFill>
              </a:rPr>
              <a:t>WindSync</a:t>
            </a:r>
            <a:r>
              <a:rPr lang="en-US" sz="2000" b="1" dirty="0">
                <a:solidFill>
                  <a:srgbClr val="FFFFFF"/>
                </a:solidFill>
              </a:rPr>
              <a:t> Mini-Residency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54200C-3699-5C97-D1A9-B15F04074483}"/>
              </a:ext>
            </a:extLst>
          </p:cNvPr>
          <p:cNvSpPr txBox="1"/>
          <p:nvPr/>
        </p:nvSpPr>
        <p:spPr>
          <a:xfrm>
            <a:off x="1199535" y="993058"/>
            <a:ext cx="98912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Expenses</a:t>
            </a:r>
          </a:p>
          <a:p>
            <a:r>
              <a:rPr lang="en-US" dirty="0"/>
              <a:t>$10,000 Artist Fee</a:t>
            </a:r>
          </a:p>
          <a:p>
            <a:r>
              <a:rPr lang="en-US" dirty="0"/>
              <a:t>$   2,614 Lodging</a:t>
            </a:r>
          </a:p>
          <a:p>
            <a:r>
              <a:rPr lang="en-US" dirty="0"/>
              <a:t>$       500 Rental Car Reimbursement</a:t>
            </a:r>
          </a:p>
          <a:p>
            <a:r>
              <a:rPr lang="en-US" u="sng" dirty="0"/>
              <a:t>$       600  </a:t>
            </a:r>
            <a:r>
              <a:rPr lang="en-US" dirty="0"/>
              <a:t>Hospitality (Lunch &amp; Dinner on Saturday)</a:t>
            </a:r>
          </a:p>
          <a:p>
            <a:r>
              <a:rPr lang="en-US" b="1" dirty="0"/>
              <a:t>$13,714</a:t>
            </a:r>
          </a:p>
          <a:p>
            <a:endParaRPr lang="en-US" b="1" dirty="0"/>
          </a:p>
          <a:p>
            <a:r>
              <a:rPr lang="en-US" b="1" dirty="0"/>
              <a:t>Income</a:t>
            </a:r>
          </a:p>
          <a:p>
            <a:r>
              <a:rPr lang="en-US" dirty="0"/>
              <a:t>                        Season 83 Subscriptions      212         $35,882</a:t>
            </a:r>
            <a:br>
              <a:rPr lang="en-US" dirty="0"/>
            </a:br>
            <a:r>
              <a:rPr lang="en-US" dirty="0"/>
              <a:t>$3,987 Subscription Sales (1 of 9)</a:t>
            </a:r>
          </a:p>
          <a:p>
            <a:r>
              <a:rPr lang="en-US" dirty="0"/>
              <a:t>$1,300 Individual Ticket Sales</a:t>
            </a:r>
          </a:p>
          <a:p>
            <a:r>
              <a:rPr lang="en-US" u="sng" dirty="0"/>
              <a:t>$7,000 Joe Kahn (in memory of Elizabeth Kahn)</a:t>
            </a:r>
          </a:p>
          <a:p>
            <a:r>
              <a:rPr lang="en-US" b="1" dirty="0"/>
              <a:t>$12,287</a:t>
            </a:r>
          </a:p>
          <a:p>
            <a:endParaRPr lang="en-US" b="1" dirty="0"/>
          </a:p>
          <a:p>
            <a:r>
              <a:rPr lang="en-US" b="1" dirty="0"/>
              <a:t>$10,113 United Arts Grant (for Wake County programming outside of Raleigh)</a:t>
            </a:r>
          </a:p>
          <a:p>
            <a:endParaRPr lang="en-US" b="1" dirty="0"/>
          </a:p>
          <a:p>
            <a:r>
              <a:rPr lang="en-US" b="1" dirty="0"/>
              <a:t>Thanks to Joe Kahn for donating </a:t>
            </a:r>
            <a:r>
              <a:rPr lang="en-US" b="1" dirty="0" err="1"/>
              <a:t>WordPros</a:t>
            </a:r>
            <a:r>
              <a:rPr lang="en-US" b="1" dirty="0"/>
              <a:t> Income since closing company $1600+ already</a:t>
            </a:r>
            <a:br>
              <a:rPr lang="en-US" b="1" dirty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11441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428</Words>
  <Application>Microsoft Office PowerPoint</Application>
  <PresentationFormat>Widescreen</PresentationFormat>
  <Paragraphs>60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Riggan, Kaine</dc:creator>
  <cp:lastModifiedBy>Riggan, Kaine</cp:lastModifiedBy>
  <cp:revision>3</cp:revision>
  <dcterms:created xsi:type="dcterms:W3CDTF">2025-04-07T17:54:41Z</dcterms:created>
  <dcterms:modified xsi:type="dcterms:W3CDTF">2025-04-07T20:26:08Z</dcterms:modified>
</cp:coreProperties>
</file>