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8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95B1BB-ED7B-4542-B067-61297F4537BF}" type="datetimeFigureOut">
              <a:rPr lang="en-US" smtClean="0"/>
              <a:pPr/>
              <a:t>8/9/2015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6893937-E70C-4C4A-B04B-0F531F869788}"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19DC1795-0630-42D7-BE91-B68D8C3298EE}" type="datetimeFigureOut">
              <a:rPr lang="en-US" smtClean="0"/>
              <a:pPr/>
              <a:t>8/9/2015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9DC1795-0630-42D7-BE91-B68D8C3298EE}" type="datetimeFigureOut">
              <a:rPr lang="en-US" smtClean="0"/>
              <a:pPr/>
              <a:t>8/9/2015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9DC1795-0630-42D7-BE91-B68D8C3298EE}" type="datetimeFigureOut">
              <a:rPr lang="en-US" smtClean="0"/>
              <a:pPr/>
              <a:t>8/9/2015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19DC1795-0630-42D7-BE91-B68D8C3298EE}" type="datetimeFigureOut">
              <a:rPr lang="en-US" smtClean="0"/>
              <a:pPr/>
              <a:t>8/9/2015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DC1795-0630-42D7-BE91-B68D8C3298EE}" type="datetimeFigureOut">
              <a:rPr lang="en-US" smtClean="0"/>
              <a:pPr/>
              <a:t>8/9/2015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19DC1795-0630-42D7-BE91-B68D8C3298EE}" type="datetimeFigureOut">
              <a:rPr lang="en-US" smtClean="0"/>
              <a:pPr/>
              <a:t>8/9/2015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19DC1795-0630-42D7-BE91-B68D8C3298EE}" type="datetimeFigureOut">
              <a:rPr lang="en-US" smtClean="0"/>
              <a:pPr/>
              <a:t>8/9/2015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19DC1795-0630-42D7-BE91-B68D8C3298EE}" type="datetimeFigureOut">
              <a:rPr lang="en-US" smtClean="0"/>
              <a:pPr/>
              <a:t>8/9/2015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DC1795-0630-42D7-BE91-B68D8C3298EE}" type="datetimeFigureOut">
              <a:rPr lang="en-US" smtClean="0"/>
              <a:pPr/>
              <a:t>8/9/2015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DC1795-0630-42D7-BE91-B68D8C3298EE}" type="datetimeFigureOut">
              <a:rPr lang="en-US" smtClean="0"/>
              <a:pPr/>
              <a:t>8/9/2015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DC1795-0630-42D7-BE91-B68D8C3298EE}" type="datetimeFigureOut">
              <a:rPr lang="en-US" smtClean="0"/>
              <a:pPr/>
              <a:t>8/9/2015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8511770-3CDF-4D4C-8BF3-F3B4DCDC9BDC}"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DC1795-0630-42D7-BE91-B68D8C3298EE}" type="datetimeFigureOut">
              <a:rPr lang="en-US" smtClean="0"/>
              <a:pPr/>
              <a:t>8/9/2015</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511770-3CDF-4D4C-8BF3-F3B4DCDC9BDC}"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14480" y="857232"/>
            <a:ext cx="6143668" cy="646331"/>
          </a:xfrm>
          <a:prstGeom prst="rect">
            <a:avLst/>
          </a:prstGeom>
          <a:noFill/>
        </p:spPr>
        <p:txBody>
          <a:bodyPr wrap="square" rtlCol="0">
            <a:spAutoFit/>
          </a:bodyPr>
          <a:lstStyle/>
          <a:p>
            <a:r>
              <a:rPr lang="en-GB" sz="3600" b="1" dirty="0" smtClean="0"/>
              <a:t>STATISTICS IN GEOGRAPHY</a:t>
            </a:r>
            <a:endParaRPr lang="en-GB" sz="3600" b="1" dirty="0"/>
          </a:p>
        </p:txBody>
      </p:sp>
      <p:sp>
        <p:nvSpPr>
          <p:cNvPr id="5" name="TextBox 4"/>
          <p:cNvSpPr txBox="1"/>
          <p:nvPr/>
        </p:nvSpPr>
        <p:spPr>
          <a:xfrm>
            <a:off x="1214414" y="2643182"/>
            <a:ext cx="6429420" cy="1077218"/>
          </a:xfrm>
          <a:prstGeom prst="rect">
            <a:avLst/>
          </a:prstGeom>
          <a:noFill/>
        </p:spPr>
        <p:txBody>
          <a:bodyPr wrap="square" rtlCol="0">
            <a:spAutoFit/>
          </a:bodyPr>
          <a:lstStyle/>
          <a:p>
            <a:pPr algn="ctr"/>
            <a:r>
              <a:rPr lang="en-GB" sz="3200" b="1" dirty="0" smtClean="0"/>
              <a:t>USING STATISTICS TO DESCRIBE GEOGRAPHICAL DATA</a:t>
            </a:r>
            <a:endParaRPr lang="en-GB" sz="32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2910" y="285728"/>
            <a:ext cx="7358114" cy="646331"/>
          </a:xfrm>
          <a:prstGeom prst="rect">
            <a:avLst/>
          </a:prstGeom>
          <a:noFill/>
        </p:spPr>
        <p:txBody>
          <a:bodyPr wrap="square" rtlCol="0">
            <a:spAutoFit/>
          </a:bodyPr>
          <a:lstStyle/>
          <a:p>
            <a:r>
              <a:rPr lang="en-GB" dirty="0" smtClean="0"/>
              <a:t>A very good visual representation of the Inter Quartile Range (IQR) is a BOX and WHISKER diagram. </a:t>
            </a:r>
            <a:endParaRPr lang="en-GB" dirty="0"/>
          </a:p>
        </p:txBody>
      </p:sp>
      <p:sp>
        <p:nvSpPr>
          <p:cNvPr id="3" name="Rectangle 2"/>
          <p:cNvSpPr/>
          <p:nvPr/>
        </p:nvSpPr>
        <p:spPr>
          <a:xfrm>
            <a:off x="1071538" y="2285992"/>
            <a:ext cx="285752"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ectangle 3"/>
          <p:cNvSpPr/>
          <p:nvPr/>
        </p:nvSpPr>
        <p:spPr>
          <a:xfrm>
            <a:off x="1071538" y="3214686"/>
            <a:ext cx="285752" cy="92869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6" name="Straight Connector 5"/>
          <p:cNvCxnSpPr>
            <a:stCxn id="3" idx="0"/>
          </p:cNvCxnSpPr>
          <p:nvPr/>
        </p:nvCxnSpPr>
        <p:spPr>
          <a:xfrm rot="5400000" flipH="1" flipV="1">
            <a:off x="821505" y="1893083"/>
            <a:ext cx="785818" cy="1588"/>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8" name="Straight Connector 7"/>
          <p:cNvCxnSpPr>
            <a:stCxn id="4" idx="2"/>
          </p:cNvCxnSpPr>
          <p:nvPr/>
        </p:nvCxnSpPr>
        <p:spPr>
          <a:xfrm rot="5400000">
            <a:off x="857224" y="4500570"/>
            <a:ext cx="714380" cy="1588"/>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9" name="Rectangle 8"/>
          <p:cNvSpPr/>
          <p:nvPr/>
        </p:nvSpPr>
        <p:spPr>
          <a:xfrm>
            <a:off x="5286380" y="1857364"/>
            <a:ext cx="285752" cy="150019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Rectangle 9"/>
          <p:cNvSpPr/>
          <p:nvPr/>
        </p:nvSpPr>
        <p:spPr>
          <a:xfrm>
            <a:off x="5286380" y="3357562"/>
            <a:ext cx="285752" cy="17859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4" name="Straight Connector 13"/>
          <p:cNvCxnSpPr>
            <a:stCxn id="9" idx="0"/>
          </p:cNvCxnSpPr>
          <p:nvPr/>
        </p:nvCxnSpPr>
        <p:spPr>
          <a:xfrm rot="5400000" flipH="1" flipV="1">
            <a:off x="4929984" y="1357298"/>
            <a:ext cx="999338" cy="794"/>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16" name="Straight Connector 15"/>
          <p:cNvCxnSpPr>
            <a:stCxn id="10" idx="2"/>
          </p:cNvCxnSpPr>
          <p:nvPr/>
        </p:nvCxnSpPr>
        <p:spPr>
          <a:xfrm rot="5400000">
            <a:off x="4856958" y="5715016"/>
            <a:ext cx="1143802" cy="794"/>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357290" y="1357298"/>
            <a:ext cx="1571636" cy="369332"/>
          </a:xfrm>
          <a:prstGeom prst="rect">
            <a:avLst/>
          </a:prstGeom>
          <a:noFill/>
        </p:spPr>
        <p:txBody>
          <a:bodyPr wrap="square" rtlCol="0">
            <a:spAutoFit/>
          </a:bodyPr>
          <a:lstStyle/>
          <a:p>
            <a:r>
              <a:rPr lang="en-GB" dirty="0" smtClean="0"/>
              <a:t>Highest value</a:t>
            </a:r>
            <a:endParaRPr lang="en-GB" dirty="0"/>
          </a:p>
        </p:txBody>
      </p:sp>
      <p:sp>
        <p:nvSpPr>
          <p:cNvPr id="19" name="TextBox 18"/>
          <p:cNvSpPr txBox="1"/>
          <p:nvPr/>
        </p:nvSpPr>
        <p:spPr>
          <a:xfrm>
            <a:off x="1500166" y="4714884"/>
            <a:ext cx="1571636" cy="369332"/>
          </a:xfrm>
          <a:prstGeom prst="rect">
            <a:avLst/>
          </a:prstGeom>
          <a:noFill/>
        </p:spPr>
        <p:txBody>
          <a:bodyPr wrap="square" rtlCol="0">
            <a:spAutoFit/>
          </a:bodyPr>
          <a:lstStyle/>
          <a:p>
            <a:r>
              <a:rPr lang="en-GB" dirty="0" smtClean="0"/>
              <a:t>Lowest value</a:t>
            </a:r>
            <a:endParaRPr lang="en-GB" dirty="0"/>
          </a:p>
        </p:txBody>
      </p:sp>
      <p:sp>
        <p:nvSpPr>
          <p:cNvPr id="20" name="TextBox 19"/>
          <p:cNvSpPr txBox="1"/>
          <p:nvPr/>
        </p:nvSpPr>
        <p:spPr>
          <a:xfrm>
            <a:off x="1643042" y="3071810"/>
            <a:ext cx="1428760" cy="369332"/>
          </a:xfrm>
          <a:prstGeom prst="rect">
            <a:avLst/>
          </a:prstGeom>
          <a:noFill/>
        </p:spPr>
        <p:txBody>
          <a:bodyPr wrap="square" rtlCol="0">
            <a:spAutoFit/>
          </a:bodyPr>
          <a:lstStyle/>
          <a:p>
            <a:r>
              <a:rPr lang="en-GB" dirty="0" smtClean="0"/>
              <a:t>Median</a:t>
            </a:r>
            <a:endParaRPr lang="en-GB" dirty="0"/>
          </a:p>
        </p:txBody>
      </p:sp>
      <p:sp>
        <p:nvSpPr>
          <p:cNvPr id="21" name="TextBox 20"/>
          <p:cNvSpPr txBox="1"/>
          <p:nvPr/>
        </p:nvSpPr>
        <p:spPr>
          <a:xfrm>
            <a:off x="1571604" y="2143116"/>
            <a:ext cx="1857388" cy="369332"/>
          </a:xfrm>
          <a:prstGeom prst="rect">
            <a:avLst/>
          </a:prstGeom>
          <a:noFill/>
        </p:spPr>
        <p:txBody>
          <a:bodyPr wrap="square" rtlCol="0">
            <a:spAutoFit/>
          </a:bodyPr>
          <a:lstStyle/>
          <a:p>
            <a:r>
              <a:rPr lang="en-GB" dirty="0" smtClean="0"/>
              <a:t>Upper Quartile</a:t>
            </a:r>
            <a:endParaRPr lang="en-GB" dirty="0"/>
          </a:p>
        </p:txBody>
      </p:sp>
      <p:sp>
        <p:nvSpPr>
          <p:cNvPr id="22" name="TextBox 21"/>
          <p:cNvSpPr txBox="1"/>
          <p:nvPr/>
        </p:nvSpPr>
        <p:spPr>
          <a:xfrm>
            <a:off x="1643042" y="3929066"/>
            <a:ext cx="1714512" cy="369332"/>
          </a:xfrm>
          <a:prstGeom prst="rect">
            <a:avLst/>
          </a:prstGeom>
          <a:noFill/>
        </p:spPr>
        <p:txBody>
          <a:bodyPr wrap="square" rtlCol="0">
            <a:spAutoFit/>
          </a:bodyPr>
          <a:lstStyle/>
          <a:p>
            <a:r>
              <a:rPr lang="en-GB" dirty="0" smtClean="0"/>
              <a:t>Lower Quartile</a:t>
            </a:r>
            <a:endParaRPr lang="en-GB" dirty="0"/>
          </a:p>
        </p:txBody>
      </p:sp>
      <p:cxnSp>
        <p:nvCxnSpPr>
          <p:cNvPr id="24" name="Straight Connector 23"/>
          <p:cNvCxnSpPr/>
          <p:nvPr/>
        </p:nvCxnSpPr>
        <p:spPr>
          <a:xfrm rot="10800000">
            <a:off x="357158" y="2285992"/>
            <a:ext cx="5715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rot="10800000">
            <a:off x="357158" y="4143380"/>
            <a:ext cx="57150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rot="5400000">
            <a:off x="-250065" y="3250405"/>
            <a:ext cx="1785950" cy="1588"/>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214282" y="3071810"/>
            <a:ext cx="571472" cy="369332"/>
          </a:xfrm>
          <a:prstGeom prst="rect">
            <a:avLst/>
          </a:prstGeom>
          <a:noFill/>
        </p:spPr>
        <p:txBody>
          <a:bodyPr wrap="square" rtlCol="0">
            <a:spAutoFit/>
          </a:bodyPr>
          <a:lstStyle/>
          <a:p>
            <a:r>
              <a:rPr lang="en-GB" dirty="0" smtClean="0"/>
              <a:t>IQR</a:t>
            </a:r>
            <a:endParaRPr lang="en-GB" dirty="0"/>
          </a:p>
        </p:txBody>
      </p:sp>
      <p:sp>
        <p:nvSpPr>
          <p:cNvPr id="30" name="TextBox 29"/>
          <p:cNvSpPr txBox="1"/>
          <p:nvPr/>
        </p:nvSpPr>
        <p:spPr>
          <a:xfrm>
            <a:off x="5929322" y="2357430"/>
            <a:ext cx="2571768" cy="2308324"/>
          </a:xfrm>
          <a:prstGeom prst="rect">
            <a:avLst/>
          </a:prstGeom>
          <a:noFill/>
        </p:spPr>
        <p:txBody>
          <a:bodyPr wrap="square" rtlCol="0">
            <a:spAutoFit/>
          </a:bodyPr>
          <a:lstStyle/>
          <a:p>
            <a:r>
              <a:rPr lang="en-GB" dirty="0" smtClean="0"/>
              <a:t>This set of data / values has a similar Median to the one opposite, but a much larger range and Inter Quartile Range : the data has a greater spread around the middle value / median.</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20"/>
                                        </p:tgtEl>
                                        <p:attrNameLst>
                                          <p:attrName>style.visibility</p:attrName>
                                        </p:attrNameLst>
                                      </p:cBhvr>
                                      <p:to>
                                        <p:strVal val="visible"/>
                                      </p:to>
                                    </p:set>
                                    <p:animEffect transition="in" filter="blinds(horizontal)">
                                      <p:cBhvr>
                                        <p:cTn id="32" dur="500"/>
                                        <p:tgtEl>
                                          <p:spTgt spid="20"/>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animEffect transition="in" filter="blinds(horizontal)">
                                      <p:cBhvr>
                                        <p:cTn id="37" dur="500"/>
                                        <p:tgtEl>
                                          <p:spTgt spid="2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22"/>
                                        </p:tgtEl>
                                        <p:attrNameLst>
                                          <p:attrName>style.visibility</p:attrName>
                                        </p:attrNameLst>
                                      </p:cBhvr>
                                      <p:to>
                                        <p:strVal val="visible"/>
                                      </p:to>
                                    </p:set>
                                    <p:animEffect transition="in" filter="blinds(horizontal)">
                                      <p:cBhvr>
                                        <p:cTn id="42" dur="500"/>
                                        <p:tgtEl>
                                          <p:spTgt spid="2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blinds(horizontal)">
                                      <p:cBhvr>
                                        <p:cTn id="47" dur="500"/>
                                        <p:tgtEl>
                                          <p:spTgt spid="18"/>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9"/>
                                        </p:tgtEl>
                                        <p:attrNameLst>
                                          <p:attrName>style.visibility</p:attrName>
                                        </p:attrNameLst>
                                      </p:cBhvr>
                                      <p:to>
                                        <p:strVal val="visible"/>
                                      </p:to>
                                    </p:set>
                                    <p:animEffect transition="in" filter="blinds(horizontal)">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blinds(horizontal)">
                                      <p:cBhvr>
                                        <p:cTn id="57" dur="500"/>
                                        <p:tgtEl>
                                          <p:spTgt spid="24"/>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nodeType="clickEffect">
                                  <p:stCondLst>
                                    <p:cond delay="0"/>
                                  </p:stCondLst>
                                  <p:childTnLst>
                                    <p:set>
                                      <p:cBhvr>
                                        <p:cTn id="61" dur="1" fill="hold">
                                          <p:stCondLst>
                                            <p:cond delay="0"/>
                                          </p:stCondLst>
                                        </p:cTn>
                                        <p:tgtEl>
                                          <p:spTgt spid="26"/>
                                        </p:tgtEl>
                                        <p:attrNameLst>
                                          <p:attrName>style.visibility</p:attrName>
                                        </p:attrNameLst>
                                      </p:cBhvr>
                                      <p:to>
                                        <p:strVal val="visible"/>
                                      </p:to>
                                    </p:set>
                                    <p:animEffect transition="in" filter="blinds(horizontal)">
                                      <p:cBhvr>
                                        <p:cTn id="62" dur="500"/>
                                        <p:tgtEl>
                                          <p:spTgt spid="26"/>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28"/>
                                        </p:tgtEl>
                                        <p:attrNameLst>
                                          <p:attrName>style.visibility</p:attrName>
                                        </p:attrNameLst>
                                      </p:cBhvr>
                                      <p:to>
                                        <p:strVal val="visible"/>
                                      </p:to>
                                    </p:set>
                                    <p:animEffect transition="in" filter="blinds(horizontal)">
                                      <p:cBhvr>
                                        <p:cTn id="67" dur="500"/>
                                        <p:tgtEl>
                                          <p:spTgt spid="28"/>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29"/>
                                        </p:tgtEl>
                                        <p:attrNameLst>
                                          <p:attrName>style.visibility</p:attrName>
                                        </p:attrNameLst>
                                      </p:cBhvr>
                                      <p:to>
                                        <p:strVal val="visible"/>
                                      </p:to>
                                    </p:set>
                                    <p:animEffect transition="in" filter="blinds(horizontal)">
                                      <p:cBhvr>
                                        <p:cTn id="72" dur="500"/>
                                        <p:tgtEl>
                                          <p:spTgt spid="29"/>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9"/>
                                        </p:tgtEl>
                                        <p:attrNameLst>
                                          <p:attrName>style.visibility</p:attrName>
                                        </p:attrNameLst>
                                      </p:cBhvr>
                                      <p:to>
                                        <p:strVal val="visible"/>
                                      </p:to>
                                    </p:set>
                                    <p:animEffect transition="in" filter="blinds(horizontal)">
                                      <p:cBhvr>
                                        <p:cTn id="77" dur="500"/>
                                        <p:tgtEl>
                                          <p:spTgt spid="9"/>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10"/>
                                        </p:tgtEl>
                                        <p:attrNameLst>
                                          <p:attrName>style.visibility</p:attrName>
                                        </p:attrNameLst>
                                      </p:cBhvr>
                                      <p:to>
                                        <p:strVal val="visible"/>
                                      </p:to>
                                    </p:set>
                                    <p:animEffect transition="in" filter="blinds(horizontal)">
                                      <p:cBhvr>
                                        <p:cTn id="82" dur="500"/>
                                        <p:tgtEl>
                                          <p:spTgt spid="10"/>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14"/>
                                        </p:tgtEl>
                                        <p:attrNameLst>
                                          <p:attrName>style.visibility</p:attrName>
                                        </p:attrNameLst>
                                      </p:cBhvr>
                                      <p:to>
                                        <p:strVal val="visible"/>
                                      </p:to>
                                    </p:set>
                                    <p:animEffect transition="in" filter="blinds(horizontal)">
                                      <p:cBhvr>
                                        <p:cTn id="87" dur="500"/>
                                        <p:tgtEl>
                                          <p:spTgt spid="14"/>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16"/>
                                        </p:tgtEl>
                                        <p:attrNameLst>
                                          <p:attrName>style.visibility</p:attrName>
                                        </p:attrNameLst>
                                      </p:cBhvr>
                                      <p:to>
                                        <p:strVal val="visible"/>
                                      </p:to>
                                    </p:set>
                                    <p:animEffect transition="in" filter="blinds(horizontal)">
                                      <p:cBhvr>
                                        <p:cTn id="92" dur="500"/>
                                        <p:tgtEl>
                                          <p:spTgt spid="16"/>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30"/>
                                        </p:tgtEl>
                                        <p:attrNameLst>
                                          <p:attrName>style.visibility</p:attrName>
                                        </p:attrNameLst>
                                      </p:cBhvr>
                                      <p:to>
                                        <p:strVal val="visible"/>
                                      </p:to>
                                    </p:set>
                                    <p:animEffect transition="in" filter="blinds(horizontal)">
                                      <p:cBhvr>
                                        <p:cTn id="9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9" grpId="0" animBg="1"/>
      <p:bldP spid="10" grpId="0" animBg="1"/>
      <p:bldP spid="18" grpId="0"/>
      <p:bldP spid="19" grpId="0"/>
      <p:bldP spid="20" grpId="0"/>
      <p:bldP spid="21" grpId="0"/>
      <p:bldP spid="22" grpId="0"/>
      <p:bldP spid="29" grpId="0"/>
      <p:bldP spid="30"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extBox 27"/>
          <p:cNvSpPr txBox="1"/>
          <p:nvPr/>
        </p:nvSpPr>
        <p:spPr>
          <a:xfrm>
            <a:off x="2000232" y="2857496"/>
            <a:ext cx="1928826" cy="369332"/>
          </a:xfrm>
          <a:prstGeom prst="rect">
            <a:avLst/>
          </a:prstGeom>
          <a:noFill/>
        </p:spPr>
        <p:txBody>
          <a:bodyPr wrap="square" rtlCol="0">
            <a:spAutoFit/>
          </a:bodyPr>
          <a:lstStyle/>
          <a:p>
            <a:r>
              <a:rPr lang="en-GB" dirty="0" smtClean="0"/>
              <a:t>Shingle size in mm</a:t>
            </a:r>
            <a:endParaRPr lang="en-GB" dirty="0"/>
          </a:p>
        </p:txBody>
      </p:sp>
      <p:sp>
        <p:nvSpPr>
          <p:cNvPr id="30" name="TextBox 29"/>
          <p:cNvSpPr txBox="1"/>
          <p:nvPr/>
        </p:nvSpPr>
        <p:spPr>
          <a:xfrm>
            <a:off x="1357290" y="3357562"/>
            <a:ext cx="1071570" cy="2400657"/>
          </a:xfrm>
          <a:prstGeom prst="rect">
            <a:avLst/>
          </a:prstGeom>
          <a:noFill/>
        </p:spPr>
        <p:txBody>
          <a:bodyPr wrap="square" rtlCol="0">
            <a:spAutoFit/>
          </a:bodyPr>
          <a:lstStyle/>
          <a:p>
            <a:r>
              <a:rPr lang="en-GB" sz="1200" dirty="0" smtClean="0"/>
              <a:t>**</a:t>
            </a:r>
          </a:p>
          <a:p>
            <a:endParaRPr lang="en-GB" sz="1200" dirty="0" smtClean="0"/>
          </a:p>
          <a:p>
            <a:r>
              <a:rPr lang="en-GB" sz="1200" dirty="0" smtClean="0"/>
              <a:t>*</a:t>
            </a:r>
          </a:p>
          <a:p>
            <a:endParaRPr lang="en-GB" sz="1200" dirty="0" smtClean="0"/>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endParaRPr lang="en-GB" dirty="0"/>
          </a:p>
        </p:txBody>
      </p:sp>
      <p:sp>
        <p:nvSpPr>
          <p:cNvPr id="31" name="TextBox 30"/>
          <p:cNvSpPr txBox="1"/>
          <p:nvPr/>
        </p:nvSpPr>
        <p:spPr>
          <a:xfrm>
            <a:off x="5357818" y="0"/>
            <a:ext cx="1214446" cy="6513827"/>
          </a:xfrm>
          <a:prstGeom prst="rect">
            <a:avLst/>
          </a:prstGeom>
          <a:noFill/>
        </p:spPr>
        <p:txBody>
          <a:bodyPr wrap="square" rtlCol="0">
            <a:spAutoFit/>
          </a:bodyPr>
          <a:lstStyle/>
          <a:p>
            <a:r>
              <a:rPr lang="en-GB" sz="1200" dirty="0" smtClean="0"/>
              <a:t>*</a:t>
            </a:r>
          </a:p>
          <a:p>
            <a:endParaRPr lang="en-GB" sz="1200" dirty="0" smtClean="0"/>
          </a:p>
          <a:p>
            <a:endParaRPr lang="en-GB" sz="1200" dirty="0" smtClean="0"/>
          </a:p>
          <a:p>
            <a:r>
              <a:rPr lang="en-GB" sz="1200" dirty="0" smtClean="0"/>
              <a:t>*</a:t>
            </a:r>
          </a:p>
          <a:p>
            <a:endParaRPr lang="en-GB" sz="1200" dirty="0" smtClean="0"/>
          </a:p>
          <a:p>
            <a:r>
              <a:rPr lang="en-GB" sz="1200" dirty="0" smtClean="0"/>
              <a:t>*</a:t>
            </a:r>
          </a:p>
          <a:p>
            <a:endParaRPr lang="en-GB" sz="1200" dirty="0" smtClean="0"/>
          </a:p>
          <a:p>
            <a:r>
              <a:rPr lang="en-GB" sz="1200" dirty="0" smtClean="0"/>
              <a:t>**</a:t>
            </a:r>
          </a:p>
          <a:p>
            <a:endParaRPr lang="en-GB" sz="1200" dirty="0" smtClean="0"/>
          </a:p>
          <a:p>
            <a:endParaRPr lang="en-GB" sz="1200" dirty="0" smtClean="0"/>
          </a:p>
          <a:p>
            <a:endParaRPr lang="en-GB" sz="1200" dirty="0" smtClean="0"/>
          </a:p>
          <a:p>
            <a:r>
              <a:rPr lang="en-GB" sz="1200" dirty="0" smtClean="0"/>
              <a:t>*</a:t>
            </a:r>
          </a:p>
          <a:p>
            <a:endParaRPr lang="en-GB" sz="1200" dirty="0" smtClean="0"/>
          </a:p>
          <a:p>
            <a:endParaRPr lang="en-GB" sz="1200" dirty="0" smtClean="0"/>
          </a:p>
          <a:p>
            <a:endParaRPr lang="en-GB" sz="1200" dirty="0" smtClean="0"/>
          </a:p>
          <a:p>
            <a:r>
              <a:rPr lang="en-GB" sz="1200" dirty="0" smtClean="0"/>
              <a:t>**</a:t>
            </a:r>
          </a:p>
          <a:p>
            <a:endParaRPr lang="en-GB" sz="1200" dirty="0" smtClean="0"/>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r>
              <a:rPr lang="en-GB" sz="1200" dirty="0" smtClean="0"/>
              <a:t>**</a:t>
            </a:r>
          </a:p>
          <a:p>
            <a:endParaRPr lang="en-GB" sz="1200" dirty="0" smtClean="0"/>
          </a:p>
          <a:p>
            <a:r>
              <a:rPr lang="en-GB" sz="1200" dirty="0" smtClean="0"/>
              <a:t>*</a:t>
            </a:r>
          </a:p>
          <a:p>
            <a:endParaRPr lang="en-GB" sz="1200" dirty="0" smtClean="0"/>
          </a:p>
          <a:p>
            <a:r>
              <a:rPr lang="en-GB" sz="1200" dirty="0" smtClean="0"/>
              <a:t>**</a:t>
            </a:r>
          </a:p>
          <a:p>
            <a:endParaRPr lang="en-GB" sz="1200" dirty="0" smtClean="0"/>
          </a:p>
          <a:p>
            <a:r>
              <a:rPr lang="en-GB" sz="1200" dirty="0" smtClean="0"/>
              <a:t>**</a:t>
            </a:r>
          </a:p>
          <a:p>
            <a:endParaRPr lang="en-GB" sz="1200" dirty="0" smtClean="0"/>
          </a:p>
          <a:p>
            <a:r>
              <a:rPr lang="en-GB" sz="1200" dirty="0" smtClean="0"/>
              <a:t>**</a:t>
            </a:r>
          </a:p>
          <a:p>
            <a:r>
              <a:rPr lang="en-GB" sz="1200" dirty="0" smtClean="0"/>
              <a:t>*</a:t>
            </a:r>
          </a:p>
          <a:p>
            <a:r>
              <a:rPr lang="en-GB" sz="1200" dirty="0" smtClean="0"/>
              <a:t>*</a:t>
            </a:r>
            <a:endParaRPr lang="en-GB" sz="1200" dirty="0"/>
          </a:p>
        </p:txBody>
      </p:sp>
      <p:cxnSp>
        <p:nvCxnSpPr>
          <p:cNvPr id="33" name="Straight Connector 32"/>
          <p:cNvCxnSpPr/>
          <p:nvPr/>
        </p:nvCxnSpPr>
        <p:spPr>
          <a:xfrm rot="5400000">
            <a:off x="2070876" y="3214686"/>
            <a:ext cx="6001586" cy="794"/>
          </a:xfrm>
          <a:prstGeom prst="line">
            <a:avLst/>
          </a:prstGeom>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10800000">
            <a:off x="4857752" y="1357298"/>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10800000">
            <a:off x="4857752" y="3214686"/>
            <a:ext cx="21431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10800000">
            <a:off x="4786314" y="5000636"/>
            <a:ext cx="285752" cy="1588"/>
          </a:xfrm>
          <a:prstGeom prst="line">
            <a:avLst/>
          </a:prstGeom>
        </p:spPr>
        <p:style>
          <a:lnRef idx="1">
            <a:schemeClr val="accent1"/>
          </a:lnRef>
          <a:fillRef idx="0">
            <a:schemeClr val="accent1"/>
          </a:fillRef>
          <a:effectRef idx="0">
            <a:schemeClr val="accent1"/>
          </a:effectRef>
          <a:fontRef idx="minor">
            <a:schemeClr val="tx1"/>
          </a:fontRef>
        </p:style>
      </p:cxnSp>
      <p:sp>
        <p:nvSpPr>
          <p:cNvPr id="51" name="TextBox 50"/>
          <p:cNvSpPr txBox="1"/>
          <p:nvPr/>
        </p:nvSpPr>
        <p:spPr>
          <a:xfrm>
            <a:off x="4357686" y="4786322"/>
            <a:ext cx="428628" cy="369332"/>
          </a:xfrm>
          <a:prstGeom prst="rect">
            <a:avLst/>
          </a:prstGeom>
          <a:noFill/>
        </p:spPr>
        <p:txBody>
          <a:bodyPr wrap="square" rtlCol="0">
            <a:spAutoFit/>
          </a:bodyPr>
          <a:lstStyle/>
          <a:p>
            <a:r>
              <a:rPr lang="en-GB" dirty="0" smtClean="0"/>
              <a:t>60</a:t>
            </a:r>
            <a:endParaRPr lang="en-GB" dirty="0"/>
          </a:p>
        </p:txBody>
      </p:sp>
      <p:sp>
        <p:nvSpPr>
          <p:cNvPr id="52" name="TextBox 51"/>
          <p:cNvSpPr txBox="1"/>
          <p:nvPr/>
        </p:nvSpPr>
        <p:spPr>
          <a:xfrm>
            <a:off x="4357686" y="3071810"/>
            <a:ext cx="428628" cy="369332"/>
          </a:xfrm>
          <a:prstGeom prst="rect">
            <a:avLst/>
          </a:prstGeom>
          <a:noFill/>
        </p:spPr>
        <p:txBody>
          <a:bodyPr wrap="square" rtlCol="0">
            <a:spAutoFit/>
          </a:bodyPr>
          <a:lstStyle/>
          <a:p>
            <a:r>
              <a:rPr lang="en-GB" dirty="0" smtClean="0"/>
              <a:t>70</a:t>
            </a:r>
            <a:endParaRPr lang="en-GB" dirty="0"/>
          </a:p>
        </p:txBody>
      </p:sp>
      <p:sp>
        <p:nvSpPr>
          <p:cNvPr id="53" name="TextBox 52"/>
          <p:cNvSpPr txBox="1"/>
          <p:nvPr/>
        </p:nvSpPr>
        <p:spPr>
          <a:xfrm>
            <a:off x="4429124" y="1214422"/>
            <a:ext cx="428628" cy="369332"/>
          </a:xfrm>
          <a:prstGeom prst="rect">
            <a:avLst/>
          </a:prstGeom>
          <a:noFill/>
        </p:spPr>
        <p:txBody>
          <a:bodyPr wrap="square" rtlCol="0">
            <a:spAutoFit/>
          </a:bodyPr>
          <a:lstStyle/>
          <a:p>
            <a:r>
              <a:rPr lang="en-GB" dirty="0" smtClean="0"/>
              <a:t>80</a:t>
            </a:r>
            <a:endParaRPr lang="en-GB" dirty="0"/>
          </a:p>
        </p:txBody>
      </p:sp>
      <p:cxnSp>
        <p:nvCxnSpPr>
          <p:cNvPr id="59" name="Straight Connector 58"/>
          <p:cNvCxnSpPr/>
          <p:nvPr/>
        </p:nvCxnSpPr>
        <p:spPr>
          <a:xfrm rot="5400000">
            <a:off x="-107189" y="4393413"/>
            <a:ext cx="235745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10800000">
            <a:off x="785786" y="4929198"/>
            <a:ext cx="285752" cy="1588"/>
          </a:xfrm>
          <a:prstGeom prst="line">
            <a:avLst/>
          </a:prstGeom>
        </p:spPr>
        <p:style>
          <a:lnRef idx="1">
            <a:schemeClr val="accent1"/>
          </a:lnRef>
          <a:fillRef idx="0">
            <a:schemeClr val="accent1"/>
          </a:fillRef>
          <a:effectRef idx="0">
            <a:schemeClr val="accent1"/>
          </a:effectRef>
          <a:fontRef idx="minor">
            <a:schemeClr val="tx1"/>
          </a:fontRef>
        </p:style>
      </p:cxnSp>
      <p:sp>
        <p:nvSpPr>
          <p:cNvPr id="65" name="TextBox 64"/>
          <p:cNvSpPr txBox="1"/>
          <p:nvPr/>
        </p:nvSpPr>
        <p:spPr>
          <a:xfrm>
            <a:off x="357158" y="4786322"/>
            <a:ext cx="428628" cy="369332"/>
          </a:xfrm>
          <a:prstGeom prst="rect">
            <a:avLst/>
          </a:prstGeom>
          <a:noFill/>
        </p:spPr>
        <p:txBody>
          <a:bodyPr wrap="square" rtlCol="0">
            <a:spAutoFit/>
          </a:bodyPr>
          <a:lstStyle/>
          <a:p>
            <a:r>
              <a:rPr lang="en-GB" dirty="0" smtClean="0"/>
              <a:t>10</a:t>
            </a:r>
            <a:endParaRPr lang="en-GB" dirty="0"/>
          </a:p>
        </p:txBody>
      </p:sp>
      <p:cxnSp>
        <p:nvCxnSpPr>
          <p:cNvPr id="67" name="Straight Connector 66"/>
          <p:cNvCxnSpPr/>
          <p:nvPr/>
        </p:nvCxnSpPr>
        <p:spPr>
          <a:xfrm rot="10800000">
            <a:off x="785786" y="3214686"/>
            <a:ext cx="285752" cy="1588"/>
          </a:xfrm>
          <a:prstGeom prst="line">
            <a:avLst/>
          </a:prstGeom>
        </p:spPr>
        <p:style>
          <a:lnRef idx="1">
            <a:schemeClr val="accent1"/>
          </a:lnRef>
          <a:fillRef idx="0">
            <a:schemeClr val="accent1"/>
          </a:fillRef>
          <a:effectRef idx="0">
            <a:schemeClr val="accent1"/>
          </a:effectRef>
          <a:fontRef idx="minor">
            <a:schemeClr val="tx1"/>
          </a:fontRef>
        </p:style>
      </p:cxnSp>
      <p:sp>
        <p:nvSpPr>
          <p:cNvPr id="68" name="TextBox 67"/>
          <p:cNvSpPr txBox="1"/>
          <p:nvPr/>
        </p:nvSpPr>
        <p:spPr>
          <a:xfrm>
            <a:off x="357158" y="3071810"/>
            <a:ext cx="428628" cy="369332"/>
          </a:xfrm>
          <a:prstGeom prst="rect">
            <a:avLst/>
          </a:prstGeom>
          <a:noFill/>
        </p:spPr>
        <p:txBody>
          <a:bodyPr wrap="square" rtlCol="0">
            <a:spAutoFit/>
          </a:bodyPr>
          <a:lstStyle/>
          <a:p>
            <a:r>
              <a:rPr lang="en-GB" dirty="0" smtClean="0"/>
              <a:t>20</a:t>
            </a:r>
            <a:endParaRPr lang="en-GB" dirty="0"/>
          </a:p>
        </p:txBody>
      </p:sp>
      <p:sp>
        <p:nvSpPr>
          <p:cNvPr id="69" name="TextBox 68"/>
          <p:cNvSpPr txBox="1"/>
          <p:nvPr/>
        </p:nvSpPr>
        <p:spPr>
          <a:xfrm>
            <a:off x="571472" y="2500306"/>
            <a:ext cx="1714512" cy="369332"/>
          </a:xfrm>
          <a:prstGeom prst="rect">
            <a:avLst/>
          </a:prstGeom>
          <a:noFill/>
        </p:spPr>
        <p:txBody>
          <a:bodyPr wrap="square" rtlCol="0">
            <a:spAutoFit/>
          </a:bodyPr>
          <a:lstStyle/>
          <a:p>
            <a:r>
              <a:rPr lang="en-GB" dirty="0" smtClean="0"/>
              <a:t>Sample  1</a:t>
            </a:r>
            <a:endParaRPr lang="en-GB" dirty="0"/>
          </a:p>
        </p:txBody>
      </p:sp>
      <p:sp>
        <p:nvSpPr>
          <p:cNvPr id="70" name="TextBox 69"/>
          <p:cNvSpPr txBox="1"/>
          <p:nvPr/>
        </p:nvSpPr>
        <p:spPr>
          <a:xfrm>
            <a:off x="6929454" y="357166"/>
            <a:ext cx="1714512" cy="369332"/>
          </a:xfrm>
          <a:prstGeom prst="rect">
            <a:avLst/>
          </a:prstGeom>
          <a:noFill/>
        </p:spPr>
        <p:txBody>
          <a:bodyPr wrap="square" rtlCol="0">
            <a:spAutoFit/>
          </a:bodyPr>
          <a:lstStyle/>
          <a:p>
            <a:r>
              <a:rPr lang="en-GB" dirty="0" smtClean="0"/>
              <a:t>Sample  2</a:t>
            </a:r>
            <a:endParaRPr lang="en-GB" dirty="0"/>
          </a:p>
        </p:txBody>
      </p:sp>
      <p:cxnSp>
        <p:nvCxnSpPr>
          <p:cNvPr id="72" name="Straight Arrow Connector 71"/>
          <p:cNvCxnSpPr/>
          <p:nvPr/>
        </p:nvCxnSpPr>
        <p:spPr>
          <a:xfrm rot="10800000">
            <a:off x="1857356" y="4714884"/>
            <a:ext cx="1143008"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p:nvPr/>
        </p:nvCxnSpPr>
        <p:spPr>
          <a:xfrm rot="10800000">
            <a:off x="5929322" y="3929066"/>
            <a:ext cx="1500198"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7" name="TextBox 76"/>
          <p:cNvSpPr txBox="1"/>
          <p:nvPr/>
        </p:nvSpPr>
        <p:spPr>
          <a:xfrm>
            <a:off x="3071802" y="4500570"/>
            <a:ext cx="1214446" cy="369332"/>
          </a:xfrm>
          <a:prstGeom prst="rect">
            <a:avLst/>
          </a:prstGeom>
          <a:noFill/>
        </p:spPr>
        <p:txBody>
          <a:bodyPr wrap="square" rtlCol="0">
            <a:spAutoFit/>
          </a:bodyPr>
          <a:lstStyle/>
          <a:p>
            <a:r>
              <a:rPr lang="en-GB" dirty="0" smtClean="0"/>
              <a:t>median</a:t>
            </a:r>
            <a:endParaRPr lang="en-GB" dirty="0"/>
          </a:p>
        </p:txBody>
      </p:sp>
      <p:sp>
        <p:nvSpPr>
          <p:cNvPr id="78" name="TextBox 77"/>
          <p:cNvSpPr txBox="1"/>
          <p:nvPr/>
        </p:nvSpPr>
        <p:spPr>
          <a:xfrm>
            <a:off x="6215074" y="3643314"/>
            <a:ext cx="1071570" cy="369332"/>
          </a:xfrm>
          <a:prstGeom prst="rect">
            <a:avLst/>
          </a:prstGeom>
          <a:noFill/>
        </p:spPr>
        <p:txBody>
          <a:bodyPr wrap="square" rtlCol="0">
            <a:spAutoFit/>
          </a:bodyPr>
          <a:lstStyle/>
          <a:p>
            <a:r>
              <a:rPr lang="en-GB" dirty="0" smtClean="0"/>
              <a:t>median</a:t>
            </a:r>
            <a:endParaRPr lang="en-GB" dirty="0"/>
          </a:p>
        </p:txBody>
      </p:sp>
      <p:cxnSp>
        <p:nvCxnSpPr>
          <p:cNvPr id="80" name="Straight Connector 79"/>
          <p:cNvCxnSpPr/>
          <p:nvPr/>
        </p:nvCxnSpPr>
        <p:spPr>
          <a:xfrm rot="10800000">
            <a:off x="5857884" y="5000636"/>
            <a:ext cx="1143008"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a:off x="5857884" y="2857496"/>
            <a:ext cx="1143008" cy="1588"/>
          </a:xfrm>
          <a:prstGeom prst="line">
            <a:avLst/>
          </a:prstGeom>
        </p:spPr>
        <p:style>
          <a:lnRef idx="1">
            <a:schemeClr val="accent1"/>
          </a:lnRef>
          <a:fillRef idx="0">
            <a:schemeClr val="accent1"/>
          </a:fillRef>
          <a:effectRef idx="0">
            <a:schemeClr val="accent1"/>
          </a:effectRef>
          <a:fontRef idx="minor">
            <a:schemeClr val="tx1"/>
          </a:fontRef>
        </p:style>
      </p:cxnSp>
      <p:sp>
        <p:nvSpPr>
          <p:cNvPr id="85" name="TextBox 84"/>
          <p:cNvSpPr txBox="1"/>
          <p:nvPr/>
        </p:nvSpPr>
        <p:spPr>
          <a:xfrm>
            <a:off x="5929322" y="2571744"/>
            <a:ext cx="1143008" cy="369332"/>
          </a:xfrm>
          <a:prstGeom prst="rect">
            <a:avLst/>
          </a:prstGeom>
          <a:noFill/>
        </p:spPr>
        <p:txBody>
          <a:bodyPr wrap="square" rtlCol="0">
            <a:spAutoFit/>
          </a:bodyPr>
          <a:lstStyle/>
          <a:p>
            <a:r>
              <a:rPr lang="en-GB" dirty="0" smtClean="0"/>
              <a:t>UQ = 72</a:t>
            </a:r>
            <a:endParaRPr lang="en-GB" dirty="0"/>
          </a:p>
        </p:txBody>
      </p:sp>
      <p:sp>
        <p:nvSpPr>
          <p:cNvPr id="86" name="TextBox 85"/>
          <p:cNvSpPr txBox="1"/>
          <p:nvPr/>
        </p:nvSpPr>
        <p:spPr>
          <a:xfrm>
            <a:off x="5929322" y="4714884"/>
            <a:ext cx="1071570" cy="369332"/>
          </a:xfrm>
          <a:prstGeom prst="rect">
            <a:avLst/>
          </a:prstGeom>
          <a:noFill/>
        </p:spPr>
        <p:txBody>
          <a:bodyPr wrap="square" rtlCol="0">
            <a:spAutoFit/>
          </a:bodyPr>
          <a:lstStyle/>
          <a:p>
            <a:r>
              <a:rPr lang="en-GB" dirty="0" smtClean="0"/>
              <a:t>LQ = 60</a:t>
            </a:r>
            <a:endParaRPr lang="en-GB" dirty="0"/>
          </a:p>
        </p:txBody>
      </p:sp>
      <p:cxnSp>
        <p:nvCxnSpPr>
          <p:cNvPr id="88" name="Straight Arrow Connector 87"/>
          <p:cNvCxnSpPr/>
          <p:nvPr/>
        </p:nvCxnSpPr>
        <p:spPr>
          <a:xfrm rot="5400000">
            <a:off x="4786314" y="3929066"/>
            <a:ext cx="2143140" cy="1588"/>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9" name="TextBox 88"/>
          <p:cNvSpPr txBox="1"/>
          <p:nvPr/>
        </p:nvSpPr>
        <p:spPr>
          <a:xfrm>
            <a:off x="5929322" y="3286124"/>
            <a:ext cx="857256" cy="369332"/>
          </a:xfrm>
          <a:prstGeom prst="rect">
            <a:avLst/>
          </a:prstGeom>
          <a:noFill/>
        </p:spPr>
        <p:txBody>
          <a:bodyPr wrap="square" rtlCol="0">
            <a:spAutoFit/>
          </a:bodyPr>
          <a:lstStyle/>
          <a:p>
            <a:r>
              <a:rPr lang="en-GB" dirty="0" smtClean="0"/>
              <a:t>IQR</a:t>
            </a:r>
            <a:endParaRPr lang="en-GB" dirty="0"/>
          </a:p>
        </p:txBody>
      </p:sp>
      <p:sp>
        <p:nvSpPr>
          <p:cNvPr id="90" name="TextBox 89"/>
          <p:cNvSpPr txBox="1"/>
          <p:nvPr/>
        </p:nvSpPr>
        <p:spPr>
          <a:xfrm>
            <a:off x="6572264" y="5572140"/>
            <a:ext cx="2071702" cy="646331"/>
          </a:xfrm>
          <a:prstGeom prst="rect">
            <a:avLst/>
          </a:prstGeom>
          <a:noFill/>
        </p:spPr>
        <p:txBody>
          <a:bodyPr wrap="square" rtlCol="0">
            <a:spAutoFit/>
          </a:bodyPr>
          <a:lstStyle/>
          <a:p>
            <a:r>
              <a:rPr lang="en-GB" dirty="0" smtClean="0"/>
              <a:t>Inter Quartile Range</a:t>
            </a:r>
          </a:p>
          <a:p>
            <a:r>
              <a:rPr lang="en-GB" dirty="0" smtClean="0"/>
              <a:t>72 – 60 = 12</a:t>
            </a:r>
            <a:endParaRPr lang="en-GB" dirty="0"/>
          </a:p>
        </p:txBody>
      </p:sp>
      <p:cxnSp>
        <p:nvCxnSpPr>
          <p:cNvPr id="92" name="Straight Connector 91"/>
          <p:cNvCxnSpPr/>
          <p:nvPr/>
        </p:nvCxnSpPr>
        <p:spPr>
          <a:xfrm>
            <a:off x="2071670" y="4929198"/>
            <a:ext cx="928694"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2143108" y="4572008"/>
            <a:ext cx="857256" cy="1588"/>
          </a:xfrm>
          <a:prstGeom prst="line">
            <a:avLst/>
          </a:prstGeom>
        </p:spPr>
        <p:style>
          <a:lnRef idx="1">
            <a:schemeClr val="accent1"/>
          </a:lnRef>
          <a:fillRef idx="0">
            <a:schemeClr val="accent1"/>
          </a:fillRef>
          <a:effectRef idx="0">
            <a:schemeClr val="accent1"/>
          </a:effectRef>
          <a:fontRef idx="minor">
            <a:schemeClr val="tx1"/>
          </a:fontRef>
        </p:style>
      </p:cxnSp>
      <p:sp>
        <p:nvSpPr>
          <p:cNvPr id="98" name="TextBox 97"/>
          <p:cNvSpPr txBox="1"/>
          <p:nvPr/>
        </p:nvSpPr>
        <p:spPr>
          <a:xfrm>
            <a:off x="2143108" y="4643446"/>
            <a:ext cx="1000132" cy="369332"/>
          </a:xfrm>
          <a:prstGeom prst="rect">
            <a:avLst/>
          </a:prstGeom>
          <a:noFill/>
        </p:spPr>
        <p:txBody>
          <a:bodyPr wrap="square" rtlCol="0">
            <a:spAutoFit/>
          </a:bodyPr>
          <a:lstStyle/>
          <a:p>
            <a:r>
              <a:rPr lang="en-GB" dirty="0" smtClean="0"/>
              <a:t>LQ = 10</a:t>
            </a:r>
            <a:endParaRPr lang="en-GB" dirty="0"/>
          </a:p>
        </p:txBody>
      </p:sp>
      <p:sp>
        <p:nvSpPr>
          <p:cNvPr id="99" name="TextBox 98"/>
          <p:cNvSpPr txBox="1"/>
          <p:nvPr/>
        </p:nvSpPr>
        <p:spPr>
          <a:xfrm>
            <a:off x="2071670" y="4286256"/>
            <a:ext cx="1071570" cy="369332"/>
          </a:xfrm>
          <a:prstGeom prst="rect">
            <a:avLst/>
          </a:prstGeom>
          <a:noFill/>
        </p:spPr>
        <p:txBody>
          <a:bodyPr wrap="square" rtlCol="0">
            <a:spAutoFit/>
          </a:bodyPr>
          <a:lstStyle/>
          <a:p>
            <a:r>
              <a:rPr lang="en-GB" dirty="0" smtClean="0"/>
              <a:t>UQ = 12</a:t>
            </a:r>
            <a:endParaRPr lang="en-GB" dirty="0"/>
          </a:p>
        </p:txBody>
      </p:sp>
      <p:cxnSp>
        <p:nvCxnSpPr>
          <p:cNvPr id="101" name="Straight Arrow Connector 100"/>
          <p:cNvCxnSpPr/>
          <p:nvPr/>
        </p:nvCxnSpPr>
        <p:spPr>
          <a:xfrm rot="5400000">
            <a:off x="1965307" y="4750603"/>
            <a:ext cx="356396" cy="794"/>
          </a:xfrm>
          <a:prstGeom prst="straightConnector1">
            <a:avLst/>
          </a:prstGeom>
          <a:ln w="2857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08" name="TextBox 107"/>
          <p:cNvSpPr txBox="1"/>
          <p:nvPr/>
        </p:nvSpPr>
        <p:spPr>
          <a:xfrm>
            <a:off x="1643042" y="5715016"/>
            <a:ext cx="2286016" cy="646331"/>
          </a:xfrm>
          <a:prstGeom prst="rect">
            <a:avLst/>
          </a:prstGeom>
          <a:noFill/>
        </p:spPr>
        <p:txBody>
          <a:bodyPr wrap="square" rtlCol="0">
            <a:spAutoFit/>
          </a:bodyPr>
          <a:lstStyle/>
          <a:p>
            <a:r>
              <a:rPr lang="en-GB" dirty="0" smtClean="0"/>
              <a:t>Inter Quartile Range</a:t>
            </a:r>
          </a:p>
          <a:p>
            <a:r>
              <a:rPr lang="en-GB" dirty="0" smtClean="0"/>
              <a:t>12 – 10 = 2</a:t>
            </a:r>
            <a:endParaRPr lang="en-GB" dirty="0"/>
          </a:p>
        </p:txBody>
      </p:sp>
      <p:sp>
        <p:nvSpPr>
          <p:cNvPr id="109" name="TextBox 108"/>
          <p:cNvSpPr txBox="1"/>
          <p:nvPr/>
        </p:nvSpPr>
        <p:spPr>
          <a:xfrm>
            <a:off x="357158" y="214290"/>
            <a:ext cx="3929090" cy="923330"/>
          </a:xfrm>
          <a:prstGeom prst="rect">
            <a:avLst/>
          </a:prstGeom>
          <a:noFill/>
        </p:spPr>
        <p:txBody>
          <a:bodyPr wrap="square" rtlCol="0">
            <a:spAutoFit/>
          </a:bodyPr>
          <a:lstStyle/>
          <a:p>
            <a:r>
              <a:rPr lang="en-GB" dirty="0" smtClean="0"/>
              <a:t>Now lets draw dispersion diagrams and work out the Inter Quartile Ranges for samples 1 and 2 from </a:t>
            </a:r>
            <a:r>
              <a:rPr lang="en-GB" dirty="0" err="1" smtClean="0"/>
              <a:t>Chesil</a:t>
            </a:r>
            <a:r>
              <a:rPr lang="en-GB" dirty="0" smtClean="0"/>
              <a:t> Beach.  </a:t>
            </a:r>
            <a:endParaRPr lang="en-GB" dirty="0"/>
          </a:p>
        </p:txBody>
      </p:sp>
      <p:sp>
        <p:nvSpPr>
          <p:cNvPr id="110" name="TextBox 109"/>
          <p:cNvSpPr txBox="1"/>
          <p:nvPr/>
        </p:nvSpPr>
        <p:spPr>
          <a:xfrm>
            <a:off x="500034" y="1357298"/>
            <a:ext cx="3357586" cy="923330"/>
          </a:xfrm>
          <a:prstGeom prst="rect">
            <a:avLst/>
          </a:prstGeom>
          <a:noFill/>
        </p:spPr>
        <p:txBody>
          <a:bodyPr wrap="square" rtlCol="0">
            <a:spAutoFit/>
          </a:bodyPr>
          <a:lstStyle/>
          <a:p>
            <a:r>
              <a:rPr lang="en-GB" dirty="0" smtClean="0"/>
              <a:t>You will see that sample 2 has a much wider spread of values and is not so well sorted.</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9"/>
                                        </p:tgtEl>
                                        <p:attrNameLst>
                                          <p:attrName>style.visibility</p:attrName>
                                        </p:attrNameLst>
                                      </p:cBhvr>
                                      <p:to>
                                        <p:strVal val="visible"/>
                                      </p:to>
                                    </p:set>
                                    <p:animEffect transition="in" filter="blinds(horizontal)">
                                      <p:cBhvr>
                                        <p:cTn id="7" dur="500"/>
                                        <p:tgtEl>
                                          <p:spTgt spid="10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0"/>
                                        </p:tgtEl>
                                        <p:attrNameLst>
                                          <p:attrName>style.visibility</p:attrName>
                                        </p:attrNameLst>
                                      </p:cBhvr>
                                      <p:to>
                                        <p:strVal val="visible"/>
                                      </p:to>
                                    </p:set>
                                    <p:animEffect transition="in" filter="blinds(horizontal)">
                                      <p:cBhvr>
                                        <p:cTn id="12" dur="500"/>
                                        <p:tgtEl>
                                          <p:spTgt spid="110"/>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9"/>
                                        </p:tgtEl>
                                        <p:attrNameLst>
                                          <p:attrName>style.visibility</p:attrName>
                                        </p:attrNameLst>
                                      </p:cBhvr>
                                      <p:to>
                                        <p:strVal val="visible"/>
                                      </p:to>
                                    </p:set>
                                    <p:animEffect transition="in" filter="blinds(horizontal)">
                                      <p:cBhvr>
                                        <p:cTn id="17" dur="500"/>
                                        <p:tgtEl>
                                          <p:spTgt spid="69"/>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9"/>
                                        </p:tgtEl>
                                        <p:attrNameLst>
                                          <p:attrName>style.visibility</p:attrName>
                                        </p:attrNameLst>
                                      </p:cBhvr>
                                      <p:to>
                                        <p:strVal val="visible"/>
                                      </p:to>
                                    </p:set>
                                    <p:animEffect transition="in" filter="blinds(horizontal)">
                                      <p:cBhvr>
                                        <p:cTn id="22" dur="500"/>
                                        <p:tgtEl>
                                          <p:spTgt spid="59"/>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61"/>
                                        </p:tgtEl>
                                        <p:attrNameLst>
                                          <p:attrName>style.visibility</p:attrName>
                                        </p:attrNameLst>
                                      </p:cBhvr>
                                      <p:to>
                                        <p:strVal val="visible"/>
                                      </p:to>
                                    </p:set>
                                    <p:animEffect transition="in" filter="blinds(horizontal)">
                                      <p:cBhvr>
                                        <p:cTn id="27" dur="500"/>
                                        <p:tgtEl>
                                          <p:spTgt spid="61"/>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65"/>
                                        </p:tgtEl>
                                        <p:attrNameLst>
                                          <p:attrName>style.visibility</p:attrName>
                                        </p:attrNameLst>
                                      </p:cBhvr>
                                      <p:to>
                                        <p:strVal val="visible"/>
                                      </p:to>
                                    </p:set>
                                    <p:animEffect transition="in" filter="blinds(horizontal)">
                                      <p:cBhvr>
                                        <p:cTn id="32" dur="500"/>
                                        <p:tgtEl>
                                          <p:spTgt spid="65"/>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67"/>
                                        </p:tgtEl>
                                        <p:attrNameLst>
                                          <p:attrName>style.visibility</p:attrName>
                                        </p:attrNameLst>
                                      </p:cBhvr>
                                      <p:to>
                                        <p:strVal val="visible"/>
                                      </p:to>
                                    </p:set>
                                    <p:animEffect transition="in" filter="blinds(horizontal)">
                                      <p:cBhvr>
                                        <p:cTn id="37" dur="500"/>
                                        <p:tgtEl>
                                          <p:spTgt spid="67"/>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68"/>
                                        </p:tgtEl>
                                        <p:attrNameLst>
                                          <p:attrName>style.visibility</p:attrName>
                                        </p:attrNameLst>
                                      </p:cBhvr>
                                      <p:to>
                                        <p:strVal val="visible"/>
                                      </p:to>
                                    </p:set>
                                    <p:animEffect transition="in" filter="blinds(horizontal)">
                                      <p:cBhvr>
                                        <p:cTn id="42" dur="500"/>
                                        <p:tgtEl>
                                          <p:spTgt spid="68"/>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30"/>
                                        </p:tgtEl>
                                        <p:attrNameLst>
                                          <p:attrName>style.visibility</p:attrName>
                                        </p:attrNameLst>
                                      </p:cBhvr>
                                      <p:to>
                                        <p:strVal val="visible"/>
                                      </p:to>
                                    </p:set>
                                    <p:animEffect transition="in" filter="blinds(horizontal)">
                                      <p:cBhvr>
                                        <p:cTn id="47" dur="500"/>
                                        <p:tgtEl>
                                          <p:spTgt spid="30"/>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linds(horizontal)">
                                      <p:cBhvr>
                                        <p:cTn id="52" dur="500"/>
                                        <p:tgtEl>
                                          <p:spTgt spid="28"/>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nodeType="clickEffect">
                                  <p:stCondLst>
                                    <p:cond delay="0"/>
                                  </p:stCondLst>
                                  <p:childTnLst>
                                    <p:set>
                                      <p:cBhvr>
                                        <p:cTn id="56" dur="1" fill="hold">
                                          <p:stCondLst>
                                            <p:cond delay="0"/>
                                          </p:stCondLst>
                                        </p:cTn>
                                        <p:tgtEl>
                                          <p:spTgt spid="72"/>
                                        </p:tgtEl>
                                        <p:attrNameLst>
                                          <p:attrName>style.visibility</p:attrName>
                                        </p:attrNameLst>
                                      </p:cBhvr>
                                      <p:to>
                                        <p:strVal val="visible"/>
                                      </p:to>
                                    </p:set>
                                    <p:animEffect transition="in" filter="blinds(horizontal)">
                                      <p:cBhvr>
                                        <p:cTn id="57" dur="500"/>
                                        <p:tgtEl>
                                          <p:spTgt spid="72"/>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77"/>
                                        </p:tgtEl>
                                        <p:attrNameLst>
                                          <p:attrName>style.visibility</p:attrName>
                                        </p:attrNameLst>
                                      </p:cBhvr>
                                      <p:to>
                                        <p:strVal val="visible"/>
                                      </p:to>
                                    </p:set>
                                    <p:animEffect transition="in" filter="blinds(horizontal)">
                                      <p:cBhvr>
                                        <p:cTn id="62" dur="500"/>
                                        <p:tgtEl>
                                          <p:spTgt spid="77"/>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nodeType="clickEffect">
                                  <p:stCondLst>
                                    <p:cond delay="0"/>
                                  </p:stCondLst>
                                  <p:childTnLst>
                                    <p:set>
                                      <p:cBhvr>
                                        <p:cTn id="66" dur="1" fill="hold">
                                          <p:stCondLst>
                                            <p:cond delay="0"/>
                                          </p:stCondLst>
                                        </p:cTn>
                                        <p:tgtEl>
                                          <p:spTgt spid="97"/>
                                        </p:tgtEl>
                                        <p:attrNameLst>
                                          <p:attrName>style.visibility</p:attrName>
                                        </p:attrNameLst>
                                      </p:cBhvr>
                                      <p:to>
                                        <p:strVal val="visible"/>
                                      </p:to>
                                    </p:set>
                                    <p:animEffect transition="in" filter="blinds(horizontal)">
                                      <p:cBhvr>
                                        <p:cTn id="67" dur="500"/>
                                        <p:tgtEl>
                                          <p:spTgt spid="97"/>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grpId="0" nodeType="clickEffect">
                                  <p:stCondLst>
                                    <p:cond delay="0"/>
                                  </p:stCondLst>
                                  <p:childTnLst>
                                    <p:set>
                                      <p:cBhvr>
                                        <p:cTn id="71" dur="1" fill="hold">
                                          <p:stCondLst>
                                            <p:cond delay="0"/>
                                          </p:stCondLst>
                                        </p:cTn>
                                        <p:tgtEl>
                                          <p:spTgt spid="99"/>
                                        </p:tgtEl>
                                        <p:attrNameLst>
                                          <p:attrName>style.visibility</p:attrName>
                                        </p:attrNameLst>
                                      </p:cBhvr>
                                      <p:to>
                                        <p:strVal val="visible"/>
                                      </p:to>
                                    </p:set>
                                    <p:animEffect transition="in" filter="blinds(horizontal)">
                                      <p:cBhvr>
                                        <p:cTn id="72" dur="500"/>
                                        <p:tgtEl>
                                          <p:spTgt spid="99"/>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nodeType="clickEffect">
                                  <p:stCondLst>
                                    <p:cond delay="0"/>
                                  </p:stCondLst>
                                  <p:childTnLst>
                                    <p:set>
                                      <p:cBhvr>
                                        <p:cTn id="76" dur="1" fill="hold">
                                          <p:stCondLst>
                                            <p:cond delay="0"/>
                                          </p:stCondLst>
                                        </p:cTn>
                                        <p:tgtEl>
                                          <p:spTgt spid="92"/>
                                        </p:tgtEl>
                                        <p:attrNameLst>
                                          <p:attrName>style.visibility</p:attrName>
                                        </p:attrNameLst>
                                      </p:cBhvr>
                                      <p:to>
                                        <p:strVal val="visible"/>
                                      </p:to>
                                    </p:set>
                                    <p:animEffect transition="in" filter="blinds(horizontal)">
                                      <p:cBhvr>
                                        <p:cTn id="77" dur="500"/>
                                        <p:tgtEl>
                                          <p:spTgt spid="92"/>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98"/>
                                        </p:tgtEl>
                                        <p:attrNameLst>
                                          <p:attrName>style.visibility</p:attrName>
                                        </p:attrNameLst>
                                      </p:cBhvr>
                                      <p:to>
                                        <p:strVal val="visible"/>
                                      </p:to>
                                    </p:set>
                                    <p:animEffect transition="in" filter="blinds(horizontal)">
                                      <p:cBhvr>
                                        <p:cTn id="82" dur="500"/>
                                        <p:tgtEl>
                                          <p:spTgt spid="98"/>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101"/>
                                        </p:tgtEl>
                                        <p:attrNameLst>
                                          <p:attrName>style.visibility</p:attrName>
                                        </p:attrNameLst>
                                      </p:cBhvr>
                                      <p:to>
                                        <p:strVal val="visible"/>
                                      </p:to>
                                    </p:set>
                                    <p:animEffect transition="in" filter="blinds(horizontal)">
                                      <p:cBhvr>
                                        <p:cTn id="87" dur="500"/>
                                        <p:tgtEl>
                                          <p:spTgt spid="101"/>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grpId="0" nodeType="clickEffect">
                                  <p:stCondLst>
                                    <p:cond delay="0"/>
                                  </p:stCondLst>
                                  <p:childTnLst>
                                    <p:set>
                                      <p:cBhvr>
                                        <p:cTn id="91" dur="1" fill="hold">
                                          <p:stCondLst>
                                            <p:cond delay="0"/>
                                          </p:stCondLst>
                                        </p:cTn>
                                        <p:tgtEl>
                                          <p:spTgt spid="108"/>
                                        </p:tgtEl>
                                        <p:attrNameLst>
                                          <p:attrName>style.visibility</p:attrName>
                                        </p:attrNameLst>
                                      </p:cBhvr>
                                      <p:to>
                                        <p:strVal val="visible"/>
                                      </p:to>
                                    </p:set>
                                    <p:animEffect transition="in" filter="blinds(horizontal)">
                                      <p:cBhvr>
                                        <p:cTn id="92" dur="500"/>
                                        <p:tgtEl>
                                          <p:spTgt spid="108"/>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70"/>
                                        </p:tgtEl>
                                        <p:attrNameLst>
                                          <p:attrName>style.visibility</p:attrName>
                                        </p:attrNameLst>
                                      </p:cBhvr>
                                      <p:to>
                                        <p:strVal val="visible"/>
                                      </p:to>
                                    </p:set>
                                    <p:animEffect transition="in" filter="blinds(horizontal)">
                                      <p:cBhvr>
                                        <p:cTn id="97" dur="500"/>
                                        <p:tgtEl>
                                          <p:spTgt spid="70"/>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nodeType="clickEffect">
                                  <p:stCondLst>
                                    <p:cond delay="0"/>
                                  </p:stCondLst>
                                  <p:childTnLst>
                                    <p:set>
                                      <p:cBhvr>
                                        <p:cTn id="101" dur="1" fill="hold">
                                          <p:stCondLst>
                                            <p:cond delay="0"/>
                                          </p:stCondLst>
                                        </p:cTn>
                                        <p:tgtEl>
                                          <p:spTgt spid="33"/>
                                        </p:tgtEl>
                                        <p:attrNameLst>
                                          <p:attrName>style.visibility</p:attrName>
                                        </p:attrNameLst>
                                      </p:cBhvr>
                                      <p:to>
                                        <p:strVal val="visible"/>
                                      </p:to>
                                    </p:set>
                                    <p:animEffect transition="in" filter="blinds(horizontal)">
                                      <p:cBhvr>
                                        <p:cTn id="102" dur="500"/>
                                        <p:tgtEl>
                                          <p:spTgt spid="33"/>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nodeType="clickEffect">
                                  <p:stCondLst>
                                    <p:cond delay="0"/>
                                  </p:stCondLst>
                                  <p:childTnLst>
                                    <p:set>
                                      <p:cBhvr>
                                        <p:cTn id="106" dur="1" fill="hold">
                                          <p:stCondLst>
                                            <p:cond delay="0"/>
                                          </p:stCondLst>
                                        </p:cTn>
                                        <p:tgtEl>
                                          <p:spTgt spid="50"/>
                                        </p:tgtEl>
                                        <p:attrNameLst>
                                          <p:attrName>style.visibility</p:attrName>
                                        </p:attrNameLst>
                                      </p:cBhvr>
                                      <p:to>
                                        <p:strVal val="visible"/>
                                      </p:to>
                                    </p:set>
                                    <p:animEffect transition="in" filter="blinds(horizontal)">
                                      <p:cBhvr>
                                        <p:cTn id="107" dur="500"/>
                                        <p:tgtEl>
                                          <p:spTgt spid="50"/>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grpId="0" nodeType="clickEffect">
                                  <p:stCondLst>
                                    <p:cond delay="0"/>
                                  </p:stCondLst>
                                  <p:childTnLst>
                                    <p:set>
                                      <p:cBhvr>
                                        <p:cTn id="111" dur="1" fill="hold">
                                          <p:stCondLst>
                                            <p:cond delay="0"/>
                                          </p:stCondLst>
                                        </p:cTn>
                                        <p:tgtEl>
                                          <p:spTgt spid="51"/>
                                        </p:tgtEl>
                                        <p:attrNameLst>
                                          <p:attrName>style.visibility</p:attrName>
                                        </p:attrNameLst>
                                      </p:cBhvr>
                                      <p:to>
                                        <p:strVal val="visible"/>
                                      </p:to>
                                    </p:set>
                                    <p:animEffect transition="in" filter="blinds(horizontal)">
                                      <p:cBhvr>
                                        <p:cTn id="112" dur="500"/>
                                        <p:tgtEl>
                                          <p:spTgt spid="51"/>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nodeType="clickEffect">
                                  <p:stCondLst>
                                    <p:cond delay="0"/>
                                  </p:stCondLst>
                                  <p:childTnLst>
                                    <p:set>
                                      <p:cBhvr>
                                        <p:cTn id="116" dur="1" fill="hold">
                                          <p:stCondLst>
                                            <p:cond delay="0"/>
                                          </p:stCondLst>
                                        </p:cTn>
                                        <p:tgtEl>
                                          <p:spTgt spid="39"/>
                                        </p:tgtEl>
                                        <p:attrNameLst>
                                          <p:attrName>style.visibility</p:attrName>
                                        </p:attrNameLst>
                                      </p:cBhvr>
                                      <p:to>
                                        <p:strVal val="visible"/>
                                      </p:to>
                                    </p:set>
                                    <p:animEffect transition="in" filter="blinds(horizontal)">
                                      <p:cBhvr>
                                        <p:cTn id="117" dur="500"/>
                                        <p:tgtEl>
                                          <p:spTgt spid="39"/>
                                        </p:tgtEl>
                                      </p:cBhvr>
                                    </p:animEffect>
                                  </p:childTnLst>
                                </p:cTn>
                              </p:par>
                            </p:childTnLst>
                          </p:cTn>
                        </p:par>
                      </p:childTnLst>
                    </p:cTn>
                  </p:par>
                  <p:par>
                    <p:cTn id="118" fill="hold">
                      <p:stCondLst>
                        <p:cond delay="indefinite"/>
                      </p:stCondLst>
                      <p:childTnLst>
                        <p:par>
                          <p:cTn id="119" fill="hold">
                            <p:stCondLst>
                              <p:cond delay="0"/>
                            </p:stCondLst>
                            <p:childTnLst>
                              <p:par>
                                <p:cTn id="120" presetID="3" presetClass="entr" presetSubtype="10" fill="hold" grpId="0" nodeType="clickEffect">
                                  <p:stCondLst>
                                    <p:cond delay="0"/>
                                  </p:stCondLst>
                                  <p:childTnLst>
                                    <p:set>
                                      <p:cBhvr>
                                        <p:cTn id="121" dur="1" fill="hold">
                                          <p:stCondLst>
                                            <p:cond delay="0"/>
                                          </p:stCondLst>
                                        </p:cTn>
                                        <p:tgtEl>
                                          <p:spTgt spid="52"/>
                                        </p:tgtEl>
                                        <p:attrNameLst>
                                          <p:attrName>style.visibility</p:attrName>
                                        </p:attrNameLst>
                                      </p:cBhvr>
                                      <p:to>
                                        <p:strVal val="visible"/>
                                      </p:to>
                                    </p:set>
                                    <p:animEffect transition="in" filter="blinds(horizontal)">
                                      <p:cBhvr>
                                        <p:cTn id="122" dur="500"/>
                                        <p:tgtEl>
                                          <p:spTgt spid="52"/>
                                        </p:tgtEl>
                                      </p:cBhvr>
                                    </p:animEffect>
                                  </p:childTnLst>
                                </p:cTn>
                              </p:par>
                            </p:childTnLst>
                          </p:cTn>
                        </p:par>
                      </p:childTnLst>
                    </p:cTn>
                  </p:par>
                  <p:par>
                    <p:cTn id="123" fill="hold">
                      <p:stCondLst>
                        <p:cond delay="indefinite"/>
                      </p:stCondLst>
                      <p:childTnLst>
                        <p:par>
                          <p:cTn id="124" fill="hold">
                            <p:stCondLst>
                              <p:cond delay="0"/>
                            </p:stCondLst>
                            <p:childTnLst>
                              <p:par>
                                <p:cTn id="125" presetID="3" presetClass="entr" presetSubtype="10" fill="hold" nodeType="clickEffect">
                                  <p:stCondLst>
                                    <p:cond delay="0"/>
                                  </p:stCondLst>
                                  <p:childTnLst>
                                    <p:set>
                                      <p:cBhvr>
                                        <p:cTn id="126" dur="1" fill="hold">
                                          <p:stCondLst>
                                            <p:cond delay="0"/>
                                          </p:stCondLst>
                                        </p:cTn>
                                        <p:tgtEl>
                                          <p:spTgt spid="37"/>
                                        </p:tgtEl>
                                        <p:attrNameLst>
                                          <p:attrName>style.visibility</p:attrName>
                                        </p:attrNameLst>
                                      </p:cBhvr>
                                      <p:to>
                                        <p:strVal val="visible"/>
                                      </p:to>
                                    </p:set>
                                    <p:animEffect transition="in" filter="blinds(horizontal)">
                                      <p:cBhvr>
                                        <p:cTn id="127" dur="500"/>
                                        <p:tgtEl>
                                          <p:spTgt spid="37"/>
                                        </p:tgtEl>
                                      </p:cBhvr>
                                    </p:animEffect>
                                  </p:childTnLst>
                                </p:cTn>
                              </p:par>
                            </p:childTnLst>
                          </p:cTn>
                        </p:par>
                      </p:childTnLst>
                    </p:cTn>
                  </p:par>
                  <p:par>
                    <p:cTn id="128" fill="hold">
                      <p:stCondLst>
                        <p:cond delay="indefinite"/>
                      </p:stCondLst>
                      <p:childTnLst>
                        <p:par>
                          <p:cTn id="129" fill="hold">
                            <p:stCondLst>
                              <p:cond delay="0"/>
                            </p:stCondLst>
                            <p:childTnLst>
                              <p:par>
                                <p:cTn id="130" presetID="3" presetClass="entr" presetSubtype="10" fill="hold" grpId="0" nodeType="clickEffect">
                                  <p:stCondLst>
                                    <p:cond delay="0"/>
                                  </p:stCondLst>
                                  <p:childTnLst>
                                    <p:set>
                                      <p:cBhvr>
                                        <p:cTn id="131" dur="1" fill="hold">
                                          <p:stCondLst>
                                            <p:cond delay="0"/>
                                          </p:stCondLst>
                                        </p:cTn>
                                        <p:tgtEl>
                                          <p:spTgt spid="53"/>
                                        </p:tgtEl>
                                        <p:attrNameLst>
                                          <p:attrName>style.visibility</p:attrName>
                                        </p:attrNameLst>
                                      </p:cBhvr>
                                      <p:to>
                                        <p:strVal val="visible"/>
                                      </p:to>
                                    </p:set>
                                    <p:animEffect transition="in" filter="blinds(horizontal)">
                                      <p:cBhvr>
                                        <p:cTn id="132" dur="500"/>
                                        <p:tgtEl>
                                          <p:spTgt spid="53"/>
                                        </p:tgtEl>
                                      </p:cBhvr>
                                    </p:animEffect>
                                  </p:childTnLst>
                                </p:cTn>
                              </p:par>
                            </p:childTnLst>
                          </p:cTn>
                        </p:par>
                      </p:childTnLst>
                    </p:cTn>
                  </p:par>
                  <p:par>
                    <p:cTn id="133" fill="hold">
                      <p:stCondLst>
                        <p:cond delay="indefinite"/>
                      </p:stCondLst>
                      <p:childTnLst>
                        <p:par>
                          <p:cTn id="134" fill="hold">
                            <p:stCondLst>
                              <p:cond delay="0"/>
                            </p:stCondLst>
                            <p:childTnLst>
                              <p:par>
                                <p:cTn id="135" presetID="3" presetClass="entr" presetSubtype="10" fill="hold" grpId="0" nodeType="clickEffect">
                                  <p:stCondLst>
                                    <p:cond delay="0"/>
                                  </p:stCondLst>
                                  <p:childTnLst>
                                    <p:set>
                                      <p:cBhvr>
                                        <p:cTn id="136" dur="1" fill="hold">
                                          <p:stCondLst>
                                            <p:cond delay="0"/>
                                          </p:stCondLst>
                                        </p:cTn>
                                        <p:tgtEl>
                                          <p:spTgt spid="31"/>
                                        </p:tgtEl>
                                        <p:attrNameLst>
                                          <p:attrName>style.visibility</p:attrName>
                                        </p:attrNameLst>
                                      </p:cBhvr>
                                      <p:to>
                                        <p:strVal val="visible"/>
                                      </p:to>
                                    </p:set>
                                    <p:animEffect transition="in" filter="blinds(horizontal)">
                                      <p:cBhvr>
                                        <p:cTn id="137" dur="500"/>
                                        <p:tgtEl>
                                          <p:spTgt spid="31"/>
                                        </p:tgtEl>
                                      </p:cBhvr>
                                    </p:animEffect>
                                  </p:childTnLst>
                                </p:cTn>
                              </p:par>
                            </p:childTnLst>
                          </p:cTn>
                        </p:par>
                      </p:childTnLst>
                    </p:cTn>
                  </p:par>
                  <p:par>
                    <p:cTn id="138" fill="hold">
                      <p:stCondLst>
                        <p:cond delay="indefinite"/>
                      </p:stCondLst>
                      <p:childTnLst>
                        <p:par>
                          <p:cTn id="139" fill="hold">
                            <p:stCondLst>
                              <p:cond delay="0"/>
                            </p:stCondLst>
                            <p:childTnLst>
                              <p:par>
                                <p:cTn id="140" presetID="3" presetClass="entr" presetSubtype="10" fill="hold" grpId="0" nodeType="clickEffect">
                                  <p:stCondLst>
                                    <p:cond delay="0"/>
                                  </p:stCondLst>
                                  <p:childTnLst>
                                    <p:set>
                                      <p:cBhvr>
                                        <p:cTn id="141" dur="1" fill="hold">
                                          <p:stCondLst>
                                            <p:cond delay="0"/>
                                          </p:stCondLst>
                                        </p:cTn>
                                        <p:tgtEl>
                                          <p:spTgt spid="78"/>
                                        </p:tgtEl>
                                        <p:attrNameLst>
                                          <p:attrName>style.visibility</p:attrName>
                                        </p:attrNameLst>
                                      </p:cBhvr>
                                      <p:to>
                                        <p:strVal val="visible"/>
                                      </p:to>
                                    </p:set>
                                    <p:animEffect transition="in" filter="blinds(horizontal)">
                                      <p:cBhvr>
                                        <p:cTn id="142" dur="500"/>
                                        <p:tgtEl>
                                          <p:spTgt spid="78"/>
                                        </p:tgtEl>
                                      </p:cBhvr>
                                    </p:animEffect>
                                  </p:childTnLst>
                                </p:cTn>
                              </p:par>
                            </p:childTnLst>
                          </p:cTn>
                        </p:par>
                      </p:childTnLst>
                    </p:cTn>
                  </p:par>
                  <p:par>
                    <p:cTn id="143" fill="hold">
                      <p:stCondLst>
                        <p:cond delay="indefinite"/>
                      </p:stCondLst>
                      <p:childTnLst>
                        <p:par>
                          <p:cTn id="144" fill="hold">
                            <p:stCondLst>
                              <p:cond delay="0"/>
                            </p:stCondLst>
                            <p:childTnLst>
                              <p:par>
                                <p:cTn id="145" presetID="3" presetClass="entr" presetSubtype="10" fill="hold" nodeType="clickEffect">
                                  <p:stCondLst>
                                    <p:cond delay="0"/>
                                  </p:stCondLst>
                                  <p:childTnLst>
                                    <p:set>
                                      <p:cBhvr>
                                        <p:cTn id="146" dur="1" fill="hold">
                                          <p:stCondLst>
                                            <p:cond delay="0"/>
                                          </p:stCondLst>
                                        </p:cTn>
                                        <p:tgtEl>
                                          <p:spTgt spid="76"/>
                                        </p:tgtEl>
                                        <p:attrNameLst>
                                          <p:attrName>style.visibility</p:attrName>
                                        </p:attrNameLst>
                                      </p:cBhvr>
                                      <p:to>
                                        <p:strVal val="visible"/>
                                      </p:to>
                                    </p:set>
                                    <p:animEffect transition="in" filter="blinds(horizontal)">
                                      <p:cBhvr>
                                        <p:cTn id="147" dur="500"/>
                                        <p:tgtEl>
                                          <p:spTgt spid="76"/>
                                        </p:tgtEl>
                                      </p:cBhvr>
                                    </p:animEffect>
                                  </p:childTnLst>
                                </p:cTn>
                              </p:par>
                            </p:childTnLst>
                          </p:cTn>
                        </p:par>
                      </p:childTnLst>
                    </p:cTn>
                  </p:par>
                  <p:par>
                    <p:cTn id="148" fill="hold">
                      <p:stCondLst>
                        <p:cond delay="indefinite"/>
                      </p:stCondLst>
                      <p:childTnLst>
                        <p:par>
                          <p:cTn id="149" fill="hold">
                            <p:stCondLst>
                              <p:cond delay="0"/>
                            </p:stCondLst>
                            <p:childTnLst>
                              <p:par>
                                <p:cTn id="150" presetID="3" presetClass="entr" presetSubtype="10" fill="hold" nodeType="clickEffect">
                                  <p:stCondLst>
                                    <p:cond delay="0"/>
                                  </p:stCondLst>
                                  <p:childTnLst>
                                    <p:set>
                                      <p:cBhvr>
                                        <p:cTn id="151" dur="1" fill="hold">
                                          <p:stCondLst>
                                            <p:cond delay="0"/>
                                          </p:stCondLst>
                                        </p:cTn>
                                        <p:tgtEl>
                                          <p:spTgt spid="82"/>
                                        </p:tgtEl>
                                        <p:attrNameLst>
                                          <p:attrName>style.visibility</p:attrName>
                                        </p:attrNameLst>
                                      </p:cBhvr>
                                      <p:to>
                                        <p:strVal val="visible"/>
                                      </p:to>
                                    </p:set>
                                    <p:animEffect transition="in" filter="blinds(horizontal)">
                                      <p:cBhvr>
                                        <p:cTn id="152" dur="500"/>
                                        <p:tgtEl>
                                          <p:spTgt spid="82"/>
                                        </p:tgtEl>
                                      </p:cBhvr>
                                    </p:animEffect>
                                  </p:childTnLst>
                                </p:cTn>
                              </p:par>
                            </p:childTnLst>
                          </p:cTn>
                        </p:par>
                      </p:childTnLst>
                    </p:cTn>
                  </p:par>
                  <p:par>
                    <p:cTn id="153" fill="hold">
                      <p:stCondLst>
                        <p:cond delay="indefinite"/>
                      </p:stCondLst>
                      <p:childTnLst>
                        <p:par>
                          <p:cTn id="154" fill="hold">
                            <p:stCondLst>
                              <p:cond delay="0"/>
                            </p:stCondLst>
                            <p:childTnLst>
                              <p:par>
                                <p:cTn id="155" presetID="3" presetClass="entr" presetSubtype="10" fill="hold" grpId="0" nodeType="clickEffect">
                                  <p:stCondLst>
                                    <p:cond delay="0"/>
                                  </p:stCondLst>
                                  <p:childTnLst>
                                    <p:set>
                                      <p:cBhvr>
                                        <p:cTn id="156" dur="1" fill="hold">
                                          <p:stCondLst>
                                            <p:cond delay="0"/>
                                          </p:stCondLst>
                                        </p:cTn>
                                        <p:tgtEl>
                                          <p:spTgt spid="85"/>
                                        </p:tgtEl>
                                        <p:attrNameLst>
                                          <p:attrName>style.visibility</p:attrName>
                                        </p:attrNameLst>
                                      </p:cBhvr>
                                      <p:to>
                                        <p:strVal val="visible"/>
                                      </p:to>
                                    </p:set>
                                    <p:animEffect transition="in" filter="blinds(horizontal)">
                                      <p:cBhvr>
                                        <p:cTn id="157" dur="500"/>
                                        <p:tgtEl>
                                          <p:spTgt spid="85"/>
                                        </p:tgtEl>
                                      </p:cBhvr>
                                    </p:animEffect>
                                  </p:childTnLst>
                                </p:cTn>
                              </p:par>
                            </p:childTnLst>
                          </p:cTn>
                        </p:par>
                      </p:childTnLst>
                    </p:cTn>
                  </p:par>
                  <p:par>
                    <p:cTn id="158" fill="hold">
                      <p:stCondLst>
                        <p:cond delay="indefinite"/>
                      </p:stCondLst>
                      <p:childTnLst>
                        <p:par>
                          <p:cTn id="159" fill="hold">
                            <p:stCondLst>
                              <p:cond delay="0"/>
                            </p:stCondLst>
                            <p:childTnLst>
                              <p:par>
                                <p:cTn id="160" presetID="3" presetClass="entr" presetSubtype="10" fill="hold" nodeType="clickEffect">
                                  <p:stCondLst>
                                    <p:cond delay="0"/>
                                  </p:stCondLst>
                                  <p:childTnLst>
                                    <p:set>
                                      <p:cBhvr>
                                        <p:cTn id="161" dur="1" fill="hold">
                                          <p:stCondLst>
                                            <p:cond delay="0"/>
                                          </p:stCondLst>
                                        </p:cTn>
                                        <p:tgtEl>
                                          <p:spTgt spid="80"/>
                                        </p:tgtEl>
                                        <p:attrNameLst>
                                          <p:attrName>style.visibility</p:attrName>
                                        </p:attrNameLst>
                                      </p:cBhvr>
                                      <p:to>
                                        <p:strVal val="visible"/>
                                      </p:to>
                                    </p:set>
                                    <p:animEffect transition="in" filter="blinds(horizontal)">
                                      <p:cBhvr>
                                        <p:cTn id="162" dur="500"/>
                                        <p:tgtEl>
                                          <p:spTgt spid="80"/>
                                        </p:tgtEl>
                                      </p:cBhvr>
                                    </p:animEffect>
                                  </p:childTnLst>
                                </p:cTn>
                              </p:par>
                            </p:childTnLst>
                          </p:cTn>
                        </p:par>
                      </p:childTnLst>
                    </p:cTn>
                  </p:par>
                  <p:par>
                    <p:cTn id="163" fill="hold">
                      <p:stCondLst>
                        <p:cond delay="indefinite"/>
                      </p:stCondLst>
                      <p:childTnLst>
                        <p:par>
                          <p:cTn id="164" fill="hold">
                            <p:stCondLst>
                              <p:cond delay="0"/>
                            </p:stCondLst>
                            <p:childTnLst>
                              <p:par>
                                <p:cTn id="165" presetID="3" presetClass="entr" presetSubtype="10" fill="hold" grpId="0" nodeType="clickEffect">
                                  <p:stCondLst>
                                    <p:cond delay="0"/>
                                  </p:stCondLst>
                                  <p:childTnLst>
                                    <p:set>
                                      <p:cBhvr>
                                        <p:cTn id="166" dur="1" fill="hold">
                                          <p:stCondLst>
                                            <p:cond delay="0"/>
                                          </p:stCondLst>
                                        </p:cTn>
                                        <p:tgtEl>
                                          <p:spTgt spid="86"/>
                                        </p:tgtEl>
                                        <p:attrNameLst>
                                          <p:attrName>style.visibility</p:attrName>
                                        </p:attrNameLst>
                                      </p:cBhvr>
                                      <p:to>
                                        <p:strVal val="visible"/>
                                      </p:to>
                                    </p:set>
                                    <p:animEffect transition="in" filter="blinds(horizontal)">
                                      <p:cBhvr>
                                        <p:cTn id="167" dur="500"/>
                                        <p:tgtEl>
                                          <p:spTgt spid="86"/>
                                        </p:tgtEl>
                                      </p:cBhvr>
                                    </p:animEffect>
                                  </p:childTnLst>
                                </p:cTn>
                              </p:par>
                            </p:childTnLst>
                          </p:cTn>
                        </p:par>
                      </p:childTnLst>
                    </p:cTn>
                  </p:par>
                  <p:par>
                    <p:cTn id="168" fill="hold">
                      <p:stCondLst>
                        <p:cond delay="indefinite"/>
                      </p:stCondLst>
                      <p:childTnLst>
                        <p:par>
                          <p:cTn id="169" fill="hold">
                            <p:stCondLst>
                              <p:cond delay="0"/>
                            </p:stCondLst>
                            <p:childTnLst>
                              <p:par>
                                <p:cTn id="170" presetID="3" presetClass="entr" presetSubtype="10" fill="hold" nodeType="clickEffect">
                                  <p:stCondLst>
                                    <p:cond delay="0"/>
                                  </p:stCondLst>
                                  <p:childTnLst>
                                    <p:set>
                                      <p:cBhvr>
                                        <p:cTn id="171" dur="1" fill="hold">
                                          <p:stCondLst>
                                            <p:cond delay="0"/>
                                          </p:stCondLst>
                                        </p:cTn>
                                        <p:tgtEl>
                                          <p:spTgt spid="88"/>
                                        </p:tgtEl>
                                        <p:attrNameLst>
                                          <p:attrName>style.visibility</p:attrName>
                                        </p:attrNameLst>
                                      </p:cBhvr>
                                      <p:to>
                                        <p:strVal val="visible"/>
                                      </p:to>
                                    </p:set>
                                    <p:animEffect transition="in" filter="blinds(horizontal)">
                                      <p:cBhvr>
                                        <p:cTn id="172" dur="500"/>
                                        <p:tgtEl>
                                          <p:spTgt spid="88"/>
                                        </p:tgtEl>
                                      </p:cBhvr>
                                    </p:animEffect>
                                  </p:childTnLst>
                                </p:cTn>
                              </p:par>
                            </p:childTnLst>
                          </p:cTn>
                        </p:par>
                      </p:childTnLst>
                    </p:cTn>
                  </p:par>
                  <p:par>
                    <p:cTn id="173" fill="hold">
                      <p:stCondLst>
                        <p:cond delay="indefinite"/>
                      </p:stCondLst>
                      <p:childTnLst>
                        <p:par>
                          <p:cTn id="174" fill="hold">
                            <p:stCondLst>
                              <p:cond delay="0"/>
                            </p:stCondLst>
                            <p:childTnLst>
                              <p:par>
                                <p:cTn id="175" presetID="3" presetClass="entr" presetSubtype="10" fill="hold" grpId="0" nodeType="clickEffect">
                                  <p:stCondLst>
                                    <p:cond delay="0"/>
                                  </p:stCondLst>
                                  <p:childTnLst>
                                    <p:set>
                                      <p:cBhvr>
                                        <p:cTn id="176" dur="1" fill="hold">
                                          <p:stCondLst>
                                            <p:cond delay="0"/>
                                          </p:stCondLst>
                                        </p:cTn>
                                        <p:tgtEl>
                                          <p:spTgt spid="89"/>
                                        </p:tgtEl>
                                        <p:attrNameLst>
                                          <p:attrName>style.visibility</p:attrName>
                                        </p:attrNameLst>
                                      </p:cBhvr>
                                      <p:to>
                                        <p:strVal val="visible"/>
                                      </p:to>
                                    </p:set>
                                    <p:animEffect transition="in" filter="blinds(horizontal)">
                                      <p:cBhvr>
                                        <p:cTn id="177" dur="500"/>
                                        <p:tgtEl>
                                          <p:spTgt spid="89"/>
                                        </p:tgtEl>
                                      </p:cBhvr>
                                    </p:animEffect>
                                  </p:childTnLst>
                                </p:cTn>
                              </p:par>
                            </p:childTnLst>
                          </p:cTn>
                        </p:par>
                      </p:childTnLst>
                    </p:cTn>
                  </p:par>
                  <p:par>
                    <p:cTn id="178" fill="hold">
                      <p:stCondLst>
                        <p:cond delay="indefinite"/>
                      </p:stCondLst>
                      <p:childTnLst>
                        <p:par>
                          <p:cTn id="179" fill="hold">
                            <p:stCondLst>
                              <p:cond delay="0"/>
                            </p:stCondLst>
                            <p:childTnLst>
                              <p:par>
                                <p:cTn id="180" presetID="3" presetClass="entr" presetSubtype="10" fill="hold" grpId="0" nodeType="clickEffect">
                                  <p:stCondLst>
                                    <p:cond delay="0"/>
                                  </p:stCondLst>
                                  <p:childTnLst>
                                    <p:set>
                                      <p:cBhvr>
                                        <p:cTn id="181" dur="1" fill="hold">
                                          <p:stCondLst>
                                            <p:cond delay="0"/>
                                          </p:stCondLst>
                                        </p:cTn>
                                        <p:tgtEl>
                                          <p:spTgt spid="90"/>
                                        </p:tgtEl>
                                        <p:attrNameLst>
                                          <p:attrName>style.visibility</p:attrName>
                                        </p:attrNameLst>
                                      </p:cBhvr>
                                      <p:to>
                                        <p:strVal val="visible"/>
                                      </p:to>
                                    </p:set>
                                    <p:animEffect transition="in" filter="blinds(horizontal)">
                                      <p:cBhvr>
                                        <p:cTn id="182" dur="5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30" grpId="0"/>
      <p:bldP spid="31" grpId="0"/>
      <p:bldP spid="51" grpId="0"/>
      <p:bldP spid="52" grpId="0"/>
      <p:bldP spid="53" grpId="0"/>
      <p:bldP spid="65" grpId="0"/>
      <p:bldP spid="68" grpId="0"/>
      <p:bldP spid="69" grpId="0"/>
      <p:bldP spid="70" grpId="0"/>
      <p:bldP spid="77" grpId="0"/>
      <p:bldP spid="78" grpId="0"/>
      <p:bldP spid="85" grpId="0"/>
      <p:bldP spid="86" grpId="0"/>
      <p:bldP spid="89" grpId="0"/>
      <p:bldP spid="90" grpId="0"/>
      <p:bldP spid="98" grpId="0"/>
      <p:bldP spid="99" grpId="0"/>
      <p:bldP spid="108" grpId="0"/>
      <p:bldP spid="109" grpId="0"/>
      <p:bldP spid="110"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85720" y="357166"/>
            <a:ext cx="8215370" cy="646331"/>
          </a:xfrm>
          <a:prstGeom prst="rect">
            <a:avLst/>
          </a:prstGeom>
          <a:noFill/>
        </p:spPr>
        <p:txBody>
          <a:bodyPr wrap="square" rtlCol="0">
            <a:spAutoFit/>
          </a:bodyPr>
          <a:lstStyle/>
          <a:p>
            <a:r>
              <a:rPr lang="en-GB" dirty="0" smtClean="0"/>
              <a:t>Another very good measure of spread is the </a:t>
            </a:r>
            <a:r>
              <a:rPr lang="en-GB" b="1" dirty="0" smtClean="0"/>
              <a:t>STANDARD DEVIATION</a:t>
            </a:r>
            <a:r>
              <a:rPr lang="en-GB" dirty="0" smtClean="0"/>
              <a:t>.</a:t>
            </a:r>
          </a:p>
          <a:p>
            <a:r>
              <a:rPr lang="en-GB" dirty="0" smtClean="0"/>
              <a:t>This is a measure of spread about the mean value.</a:t>
            </a:r>
            <a:endParaRPr lang="en-GB" dirty="0"/>
          </a:p>
        </p:txBody>
      </p:sp>
      <p:sp>
        <p:nvSpPr>
          <p:cNvPr id="3" name="TextBox 2"/>
          <p:cNvSpPr txBox="1"/>
          <p:nvPr/>
        </p:nvSpPr>
        <p:spPr>
          <a:xfrm>
            <a:off x="285720" y="1357298"/>
            <a:ext cx="8215370" cy="369332"/>
          </a:xfrm>
          <a:prstGeom prst="rect">
            <a:avLst/>
          </a:prstGeom>
          <a:noFill/>
        </p:spPr>
        <p:txBody>
          <a:bodyPr wrap="square" rtlCol="0">
            <a:spAutoFit/>
          </a:bodyPr>
          <a:lstStyle/>
          <a:p>
            <a:r>
              <a:rPr lang="en-GB" dirty="0" smtClean="0"/>
              <a:t>Basically it looks at the difference between each value and the mean.</a:t>
            </a:r>
            <a:endParaRPr lang="en-GB" dirty="0"/>
          </a:p>
        </p:txBody>
      </p:sp>
      <p:sp>
        <p:nvSpPr>
          <p:cNvPr id="4" name="TextBox 3"/>
          <p:cNvSpPr txBox="1"/>
          <p:nvPr/>
        </p:nvSpPr>
        <p:spPr>
          <a:xfrm>
            <a:off x="357158" y="2071678"/>
            <a:ext cx="7572428" cy="923330"/>
          </a:xfrm>
          <a:prstGeom prst="rect">
            <a:avLst/>
          </a:prstGeom>
          <a:noFill/>
        </p:spPr>
        <p:txBody>
          <a:bodyPr wrap="square" rtlCol="0">
            <a:spAutoFit/>
          </a:bodyPr>
          <a:lstStyle/>
          <a:p>
            <a:r>
              <a:rPr lang="en-GB" dirty="0" smtClean="0"/>
              <a:t>The formula is   Ϭ =   </a:t>
            </a:r>
            <a:r>
              <a:rPr lang="en-GB" u="sng" dirty="0" smtClean="0"/>
              <a:t>∑ ( x – </a:t>
            </a:r>
            <a:r>
              <a:rPr lang="en-GB" b="1" u="sng" dirty="0" smtClean="0"/>
              <a:t>x̄ )²</a:t>
            </a:r>
          </a:p>
          <a:p>
            <a:r>
              <a:rPr lang="en-GB" dirty="0" smtClean="0"/>
              <a:t> </a:t>
            </a:r>
            <a:r>
              <a:rPr lang="en-GB" dirty="0" smtClean="0"/>
              <a:t>                                            n</a:t>
            </a:r>
            <a:endParaRPr lang="en-GB" dirty="0" smtClean="0"/>
          </a:p>
          <a:p>
            <a:r>
              <a:rPr lang="en-GB" dirty="0" smtClean="0"/>
              <a:t>  </a:t>
            </a:r>
            <a:endParaRPr lang="en-GB" dirty="0"/>
          </a:p>
        </p:txBody>
      </p:sp>
      <p:cxnSp>
        <p:nvCxnSpPr>
          <p:cNvPr id="8" name="Straight Connector 7"/>
          <p:cNvCxnSpPr/>
          <p:nvPr/>
        </p:nvCxnSpPr>
        <p:spPr>
          <a:xfrm>
            <a:off x="2143108" y="2571744"/>
            <a:ext cx="142876" cy="714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flipH="1" flipV="1">
            <a:off x="2035951" y="2321711"/>
            <a:ext cx="571504" cy="7143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2357422" y="2071678"/>
            <a:ext cx="928694" cy="1588"/>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5000628" y="2000240"/>
            <a:ext cx="3214710" cy="2308324"/>
          </a:xfrm>
          <a:prstGeom prst="rect">
            <a:avLst/>
          </a:prstGeom>
          <a:noFill/>
          <a:ln w="19050">
            <a:solidFill>
              <a:schemeClr val="tx1"/>
            </a:solidFill>
          </a:ln>
        </p:spPr>
        <p:txBody>
          <a:bodyPr wrap="square" rtlCol="0">
            <a:spAutoFit/>
          </a:bodyPr>
          <a:lstStyle/>
          <a:p>
            <a:r>
              <a:rPr lang="en-GB" b="1" dirty="0" smtClean="0"/>
              <a:t>Where</a:t>
            </a:r>
          </a:p>
          <a:p>
            <a:r>
              <a:rPr lang="en-GB" b="1" dirty="0" smtClean="0"/>
              <a:t>Ϭ = standard deviation</a:t>
            </a:r>
          </a:p>
          <a:p>
            <a:r>
              <a:rPr lang="en-GB" b="1" dirty="0" smtClean="0"/>
              <a:t>∑ = sum of</a:t>
            </a:r>
          </a:p>
          <a:p>
            <a:r>
              <a:rPr lang="en-GB" b="1" dirty="0" smtClean="0"/>
              <a:t>x</a:t>
            </a:r>
            <a:r>
              <a:rPr lang="en-GB" b="1" dirty="0" smtClean="0"/>
              <a:t> = data</a:t>
            </a:r>
          </a:p>
          <a:p>
            <a:r>
              <a:rPr lang="en-GB" b="1" dirty="0" smtClean="0"/>
              <a:t>x</a:t>
            </a:r>
            <a:r>
              <a:rPr lang="en-GB" b="1" dirty="0" smtClean="0"/>
              <a:t>̄ = mean of x</a:t>
            </a:r>
          </a:p>
          <a:p>
            <a:r>
              <a:rPr lang="en-GB" b="1" dirty="0" smtClean="0"/>
              <a:t>n</a:t>
            </a:r>
            <a:r>
              <a:rPr lang="en-GB" b="1" dirty="0" smtClean="0"/>
              <a:t> = number of items in data list</a:t>
            </a:r>
          </a:p>
          <a:p>
            <a:endParaRPr lang="en-GB" b="1" dirty="0" smtClean="0"/>
          </a:p>
          <a:p>
            <a:endParaRPr lang="en-GB" dirty="0"/>
          </a:p>
        </p:txBody>
      </p:sp>
      <p:cxnSp>
        <p:nvCxnSpPr>
          <p:cNvPr id="17" name="Straight Connector 16"/>
          <p:cNvCxnSpPr/>
          <p:nvPr/>
        </p:nvCxnSpPr>
        <p:spPr>
          <a:xfrm rot="16200000" flipH="1">
            <a:off x="5072860" y="3929860"/>
            <a:ext cx="70644" cy="7064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flipH="1" flipV="1">
            <a:off x="5107785" y="3893347"/>
            <a:ext cx="142876" cy="7143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a:off x="5214942" y="3857628"/>
            <a:ext cx="214314" cy="1588"/>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5572132" y="3714752"/>
            <a:ext cx="2428892" cy="369332"/>
          </a:xfrm>
          <a:prstGeom prst="rect">
            <a:avLst/>
          </a:prstGeom>
          <a:noFill/>
        </p:spPr>
        <p:txBody>
          <a:bodyPr wrap="square" rtlCol="0">
            <a:spAutoFit/>
          </a:bodyPr>
          <a:lstStyle/>
          <a:p>
            <a:r>
              <a:rPr lang="en-GB" b="1" dirty="0" smtClean="0"/>
              <a:t>= square root</a:t>
            </a:r>
            <a:endParaRPr lang="en-GB" b="1" dirty="0"/>
          </a:p>
        </p:txBody>
      </p:sp>
      <p:sp>
        <p:nvSpPr>
          <p:cNvPr id="24" name="TextBox 23"/>
          <p:cNvSpPr txBox="1"/>
          <p:nvPr/>
        </p:nvSpPr>
        <p:spPr>
          <a:xfrm>
            <a:off x="428596" y="2928934"/>
            <a:ext cx="3643338" cy="1754326"/>
          </a:xfrm>
          <a:prstGeom prst="rect">
            <a:avLst/>
          </a:prstGeom>
          <a:noFill/>
        </p:spPr>
        <p:txBody>
          <a:bodyPr wrap="square" rtlCol="0">
            <a:spAutoFit/>
          </a:bodyPr>
          <a:lstStyle/>
          <a:p>
            <a:r>
              <a:rPr lang="en-GB" dirty="0" smtClean="0"/>
              <a:t>Nowadays most calculators will give you the standard deviation and certainly you will find an </a:t>
            </a:r>
            <a:r>
              <a:rPr lang="en-GB" smtClean="0"/>
              <a:t>on-line calculator </a:t>
            </a:r>
            <a:r>
              <a:rPr lang="en-GB" dirty="0" smtClean="0"/>
              <a:t>to find the value easily, so I wont show you how to calculate it using a table and </a:t>
            </a:r>
            <a:r>
              <a:rPr lang="en-GB" smtClean="0"/>
              <a:t>the formula.</a:t>
            </a:r>
            <a:endParaRPr lang="en-GB" dirty="0"/>
          </a:p>
        </p:txBody>
      </p:sp>
      <p:sp>
        <p:nvSpPr>
          <p:cNvPr id="25" name="TextBox 24"/>
          <p:cNvSpPr txBox="1"/>
          <p:nvPr/>
        </p:nvSpPr>
        <p:spPr>
          <a:xfrm>
            <a:off x="785786" y="4857760"/>
            <a:ext cx="7429552" cy="923330"/>
          </a:xfrm>
          <a:prstGeom prst="rect">
            <a:avLst/>
          </a:prstGeom>
          <a:noFill/>
        </p:spPr>
        <p:txBody>
          <a:bodyPr wrap="square" rtlCol="0">
            <a:spAutoFit/>
          </a:bodyPr>
          <a:lstStyle/>
          <a:p>
            <a:r>
              <a:rPr lang="en-GB" b="1" dirty="0" smtClean="0"/>
              <a:t>The STANDARD DEVIATION  for sample 1 is 2.58, and for sample 2 it is 8.68, which confirms that sample two spreads more widely about the mean and is less well sorted than sample 1</a:t>
            </a:r>
            <a:endParaRPr lang="en-GB"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blinds(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blinds(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blinds(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Effect transition="in" filter="blinds(horizontal)">
                                      <p:cBhvr>
                                        <p:cTn id="37" dur="500"/>
                                        <p:tgtEl>
                                          <p:spTgt spid="15"/>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blinds(horizont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nodeType="clickEffect">
                                  <p:stCondLst>
                                    <p:cond delay="0"/>
                                  </p:stCondLst>
                                  <p:childTnLst>
                                    <p:set>
                                      <p:cBhvr>
                                        <p:cTn id="46" dur="1" fill="hold">
                                          <p:stCondLst>
                                            <p:cond delay="0"/>
                                          </p:stCondLst>
                                        </p:cTn>
                                        <p:tgtEl>
                                          <p:spTgt spid="20"/>
                                        </p:tgtEl>
                                        <p:attrNameLst>
                                          <p:attrName>style.visibility</p:attrName>
                                        </p:attrNameLst>
                                      </p:cBhvr>
                                      <p:to>
                                        <p:strVal val="visible"/>
                                      </p:to>
                                    </p:set>
                                    <p:animEffect transition="in" filter="blinds(horizontal)">
                                      <p:cBhvr>
                                        <p:cTn id="47" dur="500"/>
                                        <p:tgtEl>
                                          <p:spTgt spid="20"/>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blinds(horizontal)">
                                      <p:cBhvr>
                                        <p:cTn id="52" dur="500"/>
                                        <p:tgtEl>
                                          <p:spTgt spid="22"/>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3"/>
                                        </p:tgtEl>
                                        <p:attrNameLst>
                                          <p:attrName>style.visibility</p:attrName>
                                        </p:attrNameLst>
                                      </p:cBhvr>
                                      <p:to>
                                        <p:strVal val="visible"/>
                                      </p:to>
                                    </p:set>
                                    <p:animEffect transition="in" filter="blinds(horizontal)">
                                      <p:cBhvr>
                                        <p:cTn id="57" dur="500"/>
                                        <p:tgtEl>
                                          <p:spTgt spid="23"/>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4"/>
                                        </p:tgtEl>
                                        <p:attrNameLst>
                                          <p:attrName>style.visibility</p:attrName>
                                        </p:attrNameLst>
                                      </p:cBhvr>
                                      <p:to>
                                        <p:strVal val="visible"/>
                                      </p:to>
                                    </p:set>
                                    <p:animEffect transition="in" filter="blinds(horizontal)">
                                      <p:cBhvr>
                                        <p:cTn id="62" dur="500"/>
                                        <p:tgtEl>
                                          <p:spTgt spid="24"/>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blinds(horizontal)">
                                      <p:cBhvr>
                                        <p:cTn id="6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P spid="15" grpId="0" animBg="1"/>
      <p:bldP spid="23" grpId="0"/>
      <p:bldP spid="24" grpId="0"/>
      <p:bldP spid="2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00034" y="4071942"/>
            <a:ext cx="8072494" cy="369332"/>
          </a:xfrm>
          <a:prstGeom prst="rect">
            <a:avLst/>
          </a:prstGeom>
          <a:noFill/>
        </p:spPr>
        <p:txBody>
          <a:bodyPr wrap="square" rtlCol="0">
            <a:spAutoFit/>
          </a:bodyPr>
          <a:lstStyle/>
          <a:p>
            <a:pPr>
              <a:buFont typeface="Arial" pitchFamily="34" charset="0"/>
              <a:buChar char="•"/>
            </a:pPr>
            <a:endParaRPr lang="en-GB" dirty="0"/>
          </a:p>
        </p:txBody>
      </p:sp>
      <p:sp>
        <p:nvSpPr>
          <p:cNvPr id="5" name="TextBox 4"/>
          <p:cNvSpPr txBox="1"/>
          <p:nvPr/>
        </p:nvSpPr>
        <p:spPr>
          <a:xfrm>
            <a:off x="428596" y="357166"/>
            <a:ext cx="8429684" cy="369332"/>
          </a:xfrm>
          <a:prstGeom prst="rect">
            <a:avLst/>
          </a:prstGeom>
          <a:noFill/>
        </p:spPr>
        <p:txBody>
          <a:bodyPr wrap="square" rtlCol="0">
            <a:spAutoFit/>
          </a:bodyPr>
          <a:lstStyle/>
          <a:p>
            <a:r>
              <a:rPr lang="en-GB" dirty="0" smtClean="0"/>
              <a:t>During a GEOGRAPHICAL INVESTIGATION there is a set sequence of events:- </a:t>
            </a:r>
            <a:endParaRPr lang="en-GB" dirty="0"/>
          </a:p>
        </p:txBody>
      </p:sp>
      <p:sp>
        <p:nvSpPr>
          <p:cNvPr id="8" name="TextBox 7"/>
          <p:cNvSpPr txBox="1"/>
          <p:nvPr/>
        </p:nvSpPr>
        <p:spPr>
          <a:xfrm>
            <a:off x="571472" y="1071546"/>
            <a:ext cx="7072362" cy="646331"/>
          </a:xfrm>
          <a:prstGeom prst="rect">
            <a:avLst/>
          </a:prstGeom>
          <a:noFill/>
        </p:spPr>
        <p:txBody>
          <a:bodyPr wrap="square" rtlCol="0">
            <a:spAutoFit/>
          </a:bodyPr>
          <a:lstStyle/>
          <a:p>
            <a:pPr>
              <a:buFont typeface="Arial" pitchFamily="34" charset="0"/>
              <a:buChar char="•"/>
            </a:pPr>
            <a:r>
              <a:rPr lang="en-GB" dirty="0" smtClean="0"/>
              <a:t> Decide on the area of investigation and do some background research so that you are aware of the main ideas, concepts and factors involved.</a:t>
            </a:r>
            <a:endParaRPr lang="en-GB" dirty="0"/>
          </a:p>
        </p:txBody>
      </p:sp>
      <p:sp>
        <p:nvSpPr>
          <p:cNvPr id="9" name="TextBox 8"/>
          <p:cNvSpPr txBox="1"/>
          <p:nvPr/>
        </p:nvSpPr>
        <p:spPr>
          <a:xfrm>
            <a:off x="571472" y="1857364"/>
            <a:ext cx="7215238" cy="369332"/>
          </a:xfrm>
          <a:prstGeom prst="rect">
            <a:avLst/>
          </a:prstGeom>
          <a:noFill/>
        </p:spPr>
        <p:txBody>
          <a:bodyPr wrap="square" rtlCol="0">
            <a:spAutoFit/>
          </a:bodyPr>
          <a:lstStyle/>
          <a:p>
            <a:pPr>
              <a:buFont typeface="Arial" pitchFamily="34" charset="0"/>
              <a:buChar char="•"/>
            </a:pPr>
            <a:r>
              <a:rPr lang="en-GB" dirty="0" smtClean="0"/>
              <a:t> Formulate a hypothesis based on the information you have researched. </a:t>
            </a:r>
            <a:endParaRPr lang="en-GB" dirty="0"/>
          </a:p>
        </p:txBody>
      </p:sp>
      <p:sp>
        <p:nvSpPr>
          <p:cNvPr id="10" name="TextBox 9"/>
          <p:cNvSpPr txBox="1"/>
          <p:nvPr/>
        </p:nvSpPr>
        <p:spPr>
          <a:xfrm>
            <a:off x="642910" y="2428868"/>
            <a:ext cx="7215238" cy="369332"/>
          </a:xfrm>
          <a:prstGeom prst="rect">
            <a:avLst/>
          </a:prstGeom>
          <a:noFill/>
        </p:spPr>
        <p:txBody>
          <a:bodyPr wrap="square" rtlCol="0">
            <a:spAutoFit/>
          </a:bodyPr>
          <a:lstStyle/>
          <a:p>
            <a:pPr>
              <a:buFont typeface="Arial" pitchFamily="34" charset="0"/>
              <a:buChar char="•"/>
            </a:pPr>
            <a:endParaRPr lang="en-GB" dirty="0"/>
          </a:p>
        </p:txBody>
      </p:sp>
      <p:sp>
        <p:nvSpPr>
          <p:cNvPr id="11" name="TextBox 10"/>
          <p:cNvSpPr txBox="1"/>
          <p:nvPr/>
        </p:nvSpPr>
        <p:spPr>
          <a:xfrm>
            <a:off x="571472" y="2357430"/>
            <a:ext cx="8072494" cy="646331"/>
          </a:xfrm>
          <a:prstGeom prst="rect">
            <a:avLst/>
          </a:prstGeom>
          <a:noFill/>
        </p:spPr>
        <p:txBody>
          <a:bodyPr wrap="square" rtlCol="0">
            <a:spAutoFit/>
          </a:bodyPr>
          <a:lstStyle/>
          <a:p>
            <a:pPr>
              <a:buFont typeface="Arial" pitchFamily="34" charset="0"/>
              <a:buChar char="•"/>
            </a:pPr>
            <a:r>
              <a:rPr lang="en-GB" dirty="0" smtClean="0"/>
              <a:t> Decide what data you will need to collect to test your idea / ideas, and produce a data collection plan involving data collection / sampling methods. Collect the data. </a:t>
            </a:r>
            <a:endParaRPr lang="en-GB" dirty="0"/>
          </a:p>
        </p:txBody>
      </p:sp>
      <p:sp>
        <p:nvSpPr>
          <p:cNvPr id="12" name="TextBox 11"/>
          <p:cNvSpPr txBox="1"/>
          <p:nvPr/>
        </p:nvSpPr>
        <p:spPr>
          <a:xfrm>
            <a:off x="571472" y="3143248"/>
            <a:ext cx="8001056" cy="646331"/>
          </a:xfrm>
          <a:prstGeom prst="rect">
            <a:avLst/>
          </a:prstGeom>
          <a:noFill/>
        </p:spPr>
        <p:txBody>
          <a:bodyPr wrap="square" rtlCol="0">
            <a:spAutoFit/>
          </a:bodyPr>
          <a:lstStyle/>
          <a:p>
            <a:pPr>
              <a:buFont typeface="Arial" pitchFamily="34" charset="0"/>
              <a:buChar char="•"/>
            </a:pPr>
            <a:r>
              <a:rPr lang="en-GB" dirty="0" smtClean="0"/>
              <a:t> Classify the data, begin the statistical analysis and present the data with appropriate maps, graphs and images.</a:t>
            </a:r>
            <a:endParaRPr lang="en-GB" dirty="0"/>
          </a:p>
        </p:txBody>
      </p:sp>
      <p:sp>
        <p:nvSpPr>
          <p:cNvPr id="13" name="TextBox 12"/>
          <p:cNvSpPr txBox="1"/>
          <p:nvPr/>
        </p:nvSpPr>
        <p:spPr>
          <a:xfrm>
            <a:off x="571472" y="4000504"/>
            <a:ext cx="7929618" cy="646331"/>
          </a:xfrm>
          <a:prstGeom prst="rect">
            <a:avLst/>
          </a:prstGeom>
          <a:noFill/>
        </p:spPr>
        <p:txBody>
          <a:bodyPr wrap="square" rtlCol="0">
            <a:spAutoFit/>
          </a:bodyPr>
          <a:lstStyle/>
          <a:p>
            <a:pPr>
              <a:buFont typeface="Arial" pitchFamily="34" charset="0"/>
              <a:buChar char="•"/>
            </a:pPr>
            <a:r>
              <a:rPr lang="en-GB" dirty="0" smtClean="0"/>
              <a:t> Analyse and Interpret the data, reach substantiated conclusions (related to your hypothesis / hypotheses) and discuss the effectiveness and limitations of the study.</a:t>
            </a:r>
            <a:endParaRPr lang="en-GB" dirty="0"/>
          </a:p>
        </p:txBody>
      </p:sp>
      <p:sp>
        <p:nvSpPr>
          <p:cNvPr id="14" name="TextBox 13"/>
          <p:cNvSpPr txBox="1"/>
          <p:nvPr/>
        </p:nvSpPr>
        <p:spPr>
          <a:xfrm>
            <a:off x="714348" y="5286388"/>
            <a:ext cx="7500990" cy="369332"/>
          </a:xfrm>
          <a:prstGeom prst="rect">
            <a:avLst/>
          </a:prstGeom>
          <a:noFill/>
        </p:spPr>
        <p:txBody>
          <a:bodyPr wrap="square" rtlCol="0">
            <a:spAutoFit/>
          </a:bodyPr>
          <a:lstStyle/>
          <a:p>
            <a:r>
              <a:rPr lang="en-GB" dirty="0" smtClean="0"/>
              <a:t>This </a:t>
            </a:r>
            <a:r>
              <a:rPr lang="en-GB" dirty="0" err="1" smtClean="0"/>
              <a:t>powerpoint</a:t>
            </a:r>
            <a:r>
              <a:rPr lang="en-GB" dirty="0" smtClean="0"/>
              <a:t> is about the classification and statistical analysis of data.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Effect transition="in" filter="blinds(horizontal)">
                                      <p:cBhvr>
                                        <p:cTn id="7" dur="500"/>
                                        <p:tgtEl>
                                          <p:spTgt spid="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blinds(horizontal)">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blinds(horizontal)">
                                      <p:cBhvr>
                                        <p:cTn id="17" dur="500"/>
                                        <p:tgtEl>
                                          <p:spTgt spid="11"/>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iterate type="lt">
                                    <p:tmPct val="0"/>
                                  </p:iterate>
                                  <p:childTnLst>
                                    <p:set>
                                      <p:cBhvr>
                                        <p:cTn id="21" dur="1" fill="hold">
                                          <p:stCondLst>
                                            <p:cond delay="0"/>
                                          </p:stCondLst>
                                        </p:cTn>
                                        <p:tgtEl>
                                          <p:spTgt spid="12"/>
                                        </p:tgtEl>
                                        <p:attrNameLst>
                                          <p:attrName>style.visibility</p:attrName>
                                        </p:attrNameLst>
                                      </p:cBhvr>
                                      <p:to>
                                        <p:strVal val="visible"/>
                                      </p:to>
                                    </p:set>
                                    <p:animEffect transition="in" filter="blinds(horizontal)">
                                      <p:cBhvr>
                                        <p:cTn id="22" dur="500"/>
                                        <p:tgtEl>
                                          <p:spTgt spid="12"/>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blinds(horizontal)">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blinds(horizontal)">
                                      <p:cBhvr>
                                        <p:cTn id="32" dur="500"/>
                                        <p:tgtEl>
                                          <p:spTgt spid="14"/>
                                        </p:tgtEl>
                                      </p:cBhvr>
                                    </p:animEffect>
                                  </p:childTnLst>
                                </p:cTn>
                              </p:par>
                            </p:childTnLst>
                          </p:cTn>
                        </p:par>
                      </p:childTnLst>
                    </p:cTn>
                  </p:par>
                  <p:par>
                    <p:cTn id="33" fill="hold">
                      <p:stCondLst>
                        <p:cond delay="indefinite"/>
                      </p:stCondLst>
                      <p:childTnLst>
                        <p:par>
                          <p:cTn id="34" fill="hold">
                            <p:stCondLst>
                              <p:cond delay="0"/>
                            </p:stCondLst>
                            <p:childTnLst>
                              <p:par>
                                <p:cTn id="35" presetID="18" presetClass="emph" presetSubtype="0" fill="hold" grpId="1" nodeType="clickEffect">
                                  <p:stCondLst>
                                    <p:cond delay="0"/>
                                  </p:stCondLst>
                                  <p:iterate type="lt">
                                    <p:tmPct val="4000"/>
                                  </p:iterate>
                                  <p:childTnLst>
                                    <p:set>
                                      <p:cBhvr override="childStyle">
                                        <p:cTn id="36" dur="500" fill="hold"/>
                                        <p:tgtEl>
                                          <p:spTgt spid="12"/>
                                        </p:tgtEl>
                                        <p:attrNameLst>
                                          <p:attrName>style.textDecorationUnderline</p:attrName>
                                        </p:attrNameLst>
                                      </p:cBhvr>
                                      <p:to>
                                        <p:strVal val="true"/>
                                      </p:to>
                                    </p:set>
                                  </p:childTnLst>
                                </p:cTn>
                              </p:par>
                            </p:childTnLst>
                          </p:cTn>
                        </p:par>
                      </p:childTnLst>
                    </p:cTn>
                  </p:par>
                  <p:par>
                    <p:cTn id="37" fill="hold">
                      <p:stCondLst>
                        <p:cond delay="indefinite"/>
                      </p:stCondLst>
                      <p:childTnLst>
                        <p:par>
                          <p:cTn id="38" fill="hold">
                            <p:stCondLst>
                              <p:cond delay="0"/>
                            </p:stCondLst>
                            <p:childTnLst>
                              <p:par>
                                <p:cTn id="39" presetID="5" presetClass="emph" presetSubtype="1" grpId="2" nodeType="clickEffect">
                                  <p:stCondLst>
                                    <p:cond delay="0"/>
                                  </p:stCondLst>
                                  <p:iterate type="lt">
                                    <p:tmAbs val="0"/>
                                  </p:iterate>
                                  <p:childTnLst>
                                    <p:set>
                                      <p:cBhvr override="childStyle">
                                        <p:cTn id="40" dur="indefinite"/>
                                        <p:tgtEl>
                                          <p:spTgt spid="12"/>
                                        </p:tgtEl>
                                        <p:attrNameLst>
                                          <p:attrName>style.fontStyle</p:attrName>
                                        </p:attrNameLst>
                                      </p:cBhvr>
                                      <p:to>
                                        <p:strVal val="normal"/>
                                      </p:to>
                                    </p:set>
                                    <p:set>
                                      <p:cBhvr override="childStyle">
                                        <p:cTn id="41" dur="indefinite"/>
                                        <p:tgtEl>
                                          <p:spTgt spid="12"/>
                                        </p:tgtEl>
                                        <p:attrNameLst>
                                          <p:attrName>style.fontWeight</p:attrName>
                                        </p:attrNameLst>
                                      </p:cBhvr>
                                      <p:to>
                                        <p:strVal val="bold"/>
                                      </p:to>
                                    </p:set>
                                    <p:set>
                                      <p:cBhvr override="childStyle">
                                        <p:cTn id="42" dur="indefinite"/>
                                        <p:tgtEl>
                                          <p:spTgt spid="12"/>
                                        </p:tgtEl>
                                        <p:attrNameLst>
                                          <p:attrName>style.textDecorationUnderline</p:attrName>
                                        </p:attrNameLst>
                                      </p:cBhvr>
                                      <p:to>
                                        <p:strVal val="fals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2" grpId="1"/>
      <p:bldP spid="12" grpId="2"/>
      <p:bldP spid="13" grpId="0"/>
      <p:bldP spid="1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472" y="285728"/>
            <a:ext cx="7858180" cy="646331"/>
          </a:xfrm>
          <a:prstGeom prst="rect">
            <a:avLst/>
          </a:prstGeom>
          <a:noFill/>
        </p:spPr>
        <p:txBody>
          <a:bodyPr wrap="square" rtlCol="0">
            <a:spAutoFit/>
          </a:bodyPr>
          <a:lstStyle/>
          <a:p>
            <a:r>
              <a:rPr lang="en-GB" dirty="0" smtClean="0"/>
              <a:t>Lets look at some data that was collected from a site on </a:t>
            </a:r>
            <a:r>
              <a:rPr lang="en-GB" dirty="0" err="1" smtClean="0"/>
              <a:t>Chesil</a:t>
            </a:r>
            <a:r>
              <a:rPr lang="en-GB" dirty="0" smtClean="0"/>
              <a:t> Beach, a shingle </a:t>
            </a:r>
            <a:r>
              <a:rPr lang="en-GB" dirty="0" err="1" smtClean="0"/>
              <a:t>tombolo</a:t>
            </a:r>
            <a:r>
              <a:rPr lang="en-GB" dirty="0" smtClean="0"/>
              <a:t> in Dorset. </a:t>
            </a:r>
            <a:endParaRPr lang="en-GB" dirty="0"/>
          </a:p>
        </p:txBody>
      </p:sp>
      <p:sp>
        <p:nvSpPr>
          <p:cNvPr id="5" name="TextBox 4"/>
          <p:cNvSpPr txBox="1"/>
          <p:nvPr/>
        </p:nvSpPr>
        <p:spPr>
          <a:xfrm>
            <a:off x="571472" y="928670"/>
            <a:ext cx="7858180" cy="1200329"/>
          </a:xfrm>
          <a:prstGeom prst="rect">
            <a:avLst/>
          </a:prstGeom>
          <a:noFill/>
        </p:spPr>
        <p:txBody>
          <a:bodyPr wrap="square" rtlCol="0">
            <a:spAutoFit/>
          </a:bodyPr>
          <a:lstStyle/>
          <a:p>
            <a:r>
              <a:rPr lang="en-GB" dirty="0" smtClean="0"/>
              <a:t>A random sample of 30 pebbles was measured. The long axis of each piece was measured in mm. The beach is renowned for how well sorted the shingle is at any one site.</a:t>
            </a:r>
          </a:p>
          <a:p>
            <a:r>
              <a:rPr lang="en-GB" dirty="0" smtClean="0"/>
              <a:t>This is the data for one site towards the western end :- </a:t>
            </a:r>
            <a:endParaRPr lang="en-GB" dirty="0"/>
          </a:p>
        </p:txBody>
      </p:sp>
      <p:graphicFrame>
        <p:nvGraphicFramePr>
          <p:cNvPr id="6" name="Table 5"/>
          <p:cNvGraphicFramePr>
            <a:graphicFrameLocks noGrp="1"/>
          </p:cNvGraphicFramePr>
          <p:nvPr/>
        </p:nvGraphicFramePr>
        <p:xfrm>
          <a:off x="1214414" y="2285992"/>
          <a:ext cx="6096000" cy="111252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r>
                        <a:rPr lang="en-GB" dirty="0" smtClean="0"/>
                        <a:t>8</a:t>
                      </a:r>
                      <a:endParaRPr lang="en-GB" dirty="0"/>
                    </a:p>
                  </a:txBody>
                  <a:tcPr/>
                </a:tc>
                <a:tc>
                  <a:txBody>
                    <a:bodyPr/>
                    <a:lstStyle/>
                    <a:p>
                      <a:r>
                        <a:rPr lang="en-GB" dirty="0" smtClean="0"/>
                        <a:t>13</a:t>
                      </a:r>
                      <a:endParaRPr lang="en-GB" dirty="0"/>
                    </a:p>
                  </a:txBody>
                  <a:tcPr/>
                </a:tc>
                <a:tc>
                  <a:txBody>
                    <a:bodyPr/>
                    <a:lstStyle/>
                    <a:p>
                      <a:r>
                        <a:rPr lang="en-GB" dirty="0" smtClean="0"/>
                        <a:t>12</a:t>
                      </a:r>
                      <a:endParaRPr lang="en-GB" dirty="0"/>
                    </a:p>
                  </a:txBody>
                  <a:tcPr/>
                </a:tc>
                <a:tc>
                  <a:txBody>
                    <a:bodyPr/>
                    <a:lstStyle/>
                    <a:p>
                      <a:r>
                        <a:rPr lang="en-GB" dirty="0" smtClean="0"/>
                        <a:t>10</a:t>
                      </a:r>
                      <a:endParaRPr lang="en-GB" dirty="0"/>
                    </a:p>
                  </a:txBody>
                  <a:tcPr/>
                </a:tc>
                <a:tc>
                  <a:txBody>
                    <a:bodyPr/>
                    <a:lstStyle/>
                    <a:p>
                      <a:r>
                        <a:rPr lang="en-GB" dirty="0" smtClean="0"/>
                        <a:t>18</a:t>
                      </a:r>
                      <a:endParaRPr lang="en-GB" dirty="0"/>
                    </a:p>
                  </a:txBody>
                  <a:tcPr/>
                </a:tc>
                <a:tc>
                  <a:txBody>
                    <a:bodyPr/>
                    <a:lstStyle/>
                    <a:p>
                      <a:r>
                        <a:rPr lang="en-GB" dirty="0" smtClean="0"/>
                        <a:t>13</a:t>
                      </a:r>
                      <a:endParaRPr lang="en-GB" dirty="0"/>
                    </a:p>
                  </a:txBody>
                  <a:tcPr/>
                </a:tc>
                <a:tc>
                  <a:txBody>
                    <a:bodyPr/>
                    <a:lstStyle/>
                    <a:p>
                      <a:r>
                        <a:rPr lang="en-GB" dirty="0" smtClean="0"/>
                        <a:t>11</a:t>
                      </a:r>
                      <a:endParaRPr lang="en-GB" dirty="0"/>
                    </a:p>
                  </a:txBody>
                  <a:tcPr/>
                </a:tc>
                <a:tc>
                  <a:txBody>
                    <a:bodyPr/>
                    <a:lstStyle/>
                    <a:p>
                      <a:r>
                        <a:rPr lang="en-GB" dirty="0" smtClean="0"/>
                        <a:t>11</a:t>
                      </a:r>
                      <a:endParaRPr lang="en-GB" dirty="0"/>
                    </a:p>
                  </a:txBody>
                  <a:tcPr/>
                </a:tc>
                <a:tc>
                  <a:txBody>
                    <a:bodyPr/>
                    <a:lstStyle/>
                    <a:p>
                      <a:r>
                        <a:rPr lang="en-GB" dirty="0" smtClean="0"/>
                        <a:t>18</a:t>
                      </a:r>
                      <a:endParaRPr lang="en-GB" dirty="0"/>
                    </a:p>
                  </a:txBody>
                  <a:tcPr/>
                </a:tc>
                <a:tc>
                  <a:txBody>
                    <a:bodyPr/>
                    <a:lstStyle/>
                    <a:p>
                      <a:r>
                        <a:rPr lang="en-GB" dirty="0" smtClean="0"/>
                        <a:t>10</a:t>
                      </a:r>
                      <a:endParaRPr lang="en-GB" dirty="0"/>
                    </a:p>
                  </a:txBody>
                  <a:tcPr/>
                </a:tc>
              </a:tr>
              <a:tr h="370840">
                <a:tc>
                  <a:txBody>
                    <a:bodyPr/>
                    <a:lstStyle/>
                    <a:p>
                      <a:r>
                        <a:rPr lang="en-GB" dirty="0" smtClean="0"/>
                        <a:t>12</a:t>
                      </a:r>
                      <a:endParaRPr lang="en-GB" dirty="0"/>
                    </a:p>
                  </a:txBody>
                  <a:tcPr/>
                </a:tc>
                <a:tc>
                  <a:txBody>
                    <a:bodyPr/>
                    <a:lstStyle/>
                    <a:p>
                      <a:r>
                        <a:rPr lang="en-GB" dirty="0" smtClean="0"/>
                        <a:t>14</a:t>
                      </a:r>
                      <a:endParaRPr lang="en-GB" dirty="0"/>
                    </a:p>
                  </a:txBody>
                  <a:tcPr/>
                </a:tc>
                <a:tc>
                  <a:txBody>
                    <a:bodyPr/>
                    <a:lstStyle/>
                    <a:p>
                      <a:r>
                        <a:rPr lang="en-GB" dirty="0" smtClean="0"/>
                        <a:t>10</a:t>
                      </a:r>
                      <a:endParaRPr lang="en-GB" dirty="0"/>
                    </a:p>
                  </a:txBody>
                  <a:tcPr/>
                </a:tc>
                <a:tc>
                  <a:txBody>
                    <a:bodyPr/>
                    <a:lstStyle/>
                    <a:p>
                      <a:r>
                        <a:rPr lang="en-GB" dirty="0" smtClean="0"/>
                        <a:t>12</a:t>
                      </a:r>
                      <a:endParaRPr lang="en-GB" dirty="0"/>
                    </a:p>
                  </a:txBody>
                  <a:tcPr/>
                </a:tc>
                <a:tc>
                  <a:txBody>
                    <a:bodyPr/>
                    <a:lstStyle/>
                    <a:p>
                      <a:r>
                        <a:rPr lang="en-GB" dirty="0" smtClean="0"/>
                        <a:t>8</a:t>
                      </a:r>
                      <a:endParaRPr lang="en-GB" dirty="0"/>
                    </a:p>
                  </a:txBody>
                  <a:tcPr/>
                </a:tc>
                <a:tc>
                  <a:txBody>
                    <a:bodyPr/>
                    <a:lstStyle/>
                    <a:p>
                      <a:r>
                        <a:rPr lang="en-GB" dirty="0" smtClean="0"/>
                        <a:t>12</a:t>
                      </a:r>
                      <a:endParaRPr lang="en-GB" dirty="0"/>
                    </a:p>
                  </a:txBody>
                  <a:tcPr/>
                </a:tc>
                <a:tc>
                  <a:txBody>
                    <a:bodyPr/>
                    <a:lstStyle/>
                    <a:p>
                      <a:r>
                        <a:rPr lang="en-GB" dirty="0" smtClean="0"/>
                        <a:t>11</a:t>
                      </a:r>
                      <a:endParaRPr lang="en-GB" dirty="0"/>
                    </a:p>
                  </a:txBody>
                  <a:tcPr/>
                </a:tc>
                <a:tc>
                  <a:txBody>
                    <a:bodyPr/>
                    <a:lstStyle/>
                    <a:p>
                      <a:r>
                        <a:rPr lang="en-GB" dirty="0" smtClean="0"/>
                        <a:t>10</a:t>
                      </a:r>
                      <a:endParaRPr lang="en-GB" dirty="0"/>
                    </a:p>
                  </a:txBody>
                  <a:tcPr/>
                </a:tc>
                <a:tc>
                  <a:txBody>
                    <a:bodyPr/>
                    <a:lstStyle/>
                    <a:p>
                      <a:r>
                        <a:rPr lang="en-GB" dirty="0" smtClean="0"/>
                        <a:t>9</a:t>
                      </a:r>
                      <a:endParaRPr lang="en-GB" dirty="0"/>
                    </a:p>
                  </a:txBody>
                  <a:tcPr/>
                </a:tc>
                <a:tc>
                  <a:txBody>
                    <a:bodyPr/>
                    <a:lstStyle/>
                    <a:p>
                      <a:r>
                        <a:rPr lang="en-GB" dirty="0" smtClean="0"/>
                        <a:t>11</a:t>
                      </a:r>
                      <a:endParaRPr lang="en-GB" dirty="0"/>
                    </a:p>
                  </a:txBody>
                  <a:tcPr/>
                </a:tc>
              </a:tr>
              <a:tr h="370840">
                <a:tc>
                  <a:txBody>
                    <a:bodyPr/>
                    <a:lstStyle/>
                    <a:p>
                      <a:r>
                        <a:rPr lang="en-GB" dirty="0" smtClean="0"/>
                        <a:t>8</a:t>
                      </a:r>
                      <a:endParaRPr lang="en-GB" dirty="0"/>
                    </a:p>
                  </a:txBody>
                  <a:tcPr/>
                </a:tc>
                <a:tc>
                  <a:txBody>
                    <a:bodyPr/>
                    <a:lstStyle/>
                    <a:p>
                      <a:r>
                        <a:rPr lang="en-GB" dirty="0" smtClean="0"/>
                        <a:t>14</a:t>
                      </a:r>
                      <a:endParaRPr lang="en-GB" dirty="0"/>
                    </a:p>
                  </a:txBody>
                  <a:tcPr/>
                </a:tc>
                <a:tc>
                  <a:txBody>
                    <a:bodyPr/>
                    <a:lstStyle/>
                    <a:p>
                      <a:r>
                        <a:rPr lang="en-GB" dirty="0" smtClean="0"/>
                        <a:t>9</a:t>
                      </a:r>
                      <a:endParaRPr lang="en-GB" dirty="0"/>
                    </a:p>
                  </a:txBody>
                  <a:tcPr/>
                </a:tc>
                <a:tc>
                  <a:txBody>
                    <a:bodyPr/>
                    <a:lstStyle/>
                    <a:p>
                      <a:r>
                        <a:rPr lang="en-GB" dirty="0" smtClean="0"/>
                        <a:t>12</a:t>
                      </a:r>
                      <a:endParaRPr lang="en-GB" dirty="0"/>
                    </a:p>
                  </a:txBody>
                  <a:tcPr/>
                </a:tc>
                <a:tc>
                  <a:txBody>
                    <a:bodyPr/>
                    <a:lstStyle/>
                    <a:p>
                      <a:r>
                        <a:rPr lang="en-GB" dirty="0" smtClean="0"/>
                        <a:t>10</a:t>
                      </a:r>
                      <a:endParaRPr lang="en-GB" dirty="0"/>
                    </a:p>
                  </a:txBody>
                  <a:tcPr/>
                </a:tc>
                <a:tc>
                  <a:txBody>
                    <a:bodyPr/>
                    <a:lstStyle/>
                    <a:p>
                      <a:r>
                        <a:rPr lang="en-GB" dirty="0" smtClean="0"/>
                        <a:t>8</a:t>
                      </a:r>
                      <a:endParaRPr lang="en-GB" dirty="0"/>
                    </a:p>
                  </a:txBody>
                  <a:tcPr/>
                </a:tc>
                <a:tc>
                  <a:txBody>
                    <a:bodyPr/>
                    <a:lstStyle/>
                    <a:p>
                      <a:r>
                        <a:rPr lang="en-GB" dirty="0" smtClean="0"/>
                        <a:t>11</a:t>
                      </a:r>
                      <a:endParaRPr lang="en-GB" dirty="0"/>
                    </a:p>
                  </a:txBody>
                  <a:tcPr/>
                </a:tc>
                <a:tc>
                  <a:txBody>
                    <a:bodyPr/>
                    <a:lstStyle/>
                    <a:p>
                      <a:r>
                        <a:rPr lang="en-GB" dirty="0" smtClean="0"/>
                        <a:t>16</a:t>
                      </a:r>
                      <a:endParaRPr lang="en-GB" dirty="0"/>
                    </a:p>
                  </a:txBody>
                  <a:tcPr/>
                </a:tc>
                <a:tc>
                  <a:txBody>
                    <a:bodyPr/>
                    <a:lstStyle/>
                    <a:p>
                      <a:r>
                        <a:rPr lang="en-GB" dirty="0" smtClean="0"/>
                        <a:t>12</a:t>
                      </a:r>
                      <a:endParaRPr lang="en-GB" dirty="0"/>
                    </a:p>
                  </a:txBody>
                  <a:tcPr/>
                </a:tc>
                <a:tc>
                  <a:txBody>
                    <a:bodyPr/>
                    <a:lstStyle/>
                    <a:p>
                      <a:r>
                        <a:rPr lang="en-GB" dirty="0" smtClean="0"/>
                        <a:t>10</a:t>
                      </a:r>
                      <a:endParaRPr lang="en-GB" dirty="0"/>
                    </a:p>
                  </a:txBody>
                  <a:tcPr/>
                </a:tc>
              </a:tr>
            </a:tbl>
          </a:graphicData>
        </a:graphic>
      </p:graphicFrame>
      <p:sp>
        <p:nvSpPr>
          <p:cNvPr id="7" name="TextBox 6"/>
          <p:cNvSpPr txBox="1"/>
          <p:nvPr/>
        </p:nvSpPr>
        <p:spPr>
          <a:xfrm>
            <a:off x="571472" y="3857628"/>
            <a:ext cx="7715304" cy="1200329"/>
          </a:xfrm>
          <a:prstGeom prst="rect">
            <a:avLst/>
          </a:prstGeom>
          <a:noFill/>
        </p:spPr>
        <p:txBody>
          <a:bodyPr wrap="square" rtlCol="0">
            <a:spAutoFit/>
          </a:bodyPr>
          <a:lstStyle/>
          <a:p>
            <a:r>
              <a:rPr lang="en-GB" dirty="0" smtClean="0"/>
              <a:t>There are 2 main ways in which the data can be described statistically</a:t>
            </a:r>
          </a:p>
          <a:p>
            <a:pPr marL="342900" indent="-342900">
              <a:buAutoNum type="alphaUcPeriod"/>
            </a:pPr>
            <a:r>
              <a:rPr lang="en-GB" b="1" dirty="0" smtClean="0"/>
              <a:t>Measures of central tendency (the middle of the data)</a:t>
            </a:r>
          </a:p>
          <a:p>
            <a:pPr marL="342900" indent="-342900">
              <a:buAutoNum type="alphaUcPeriod"/>
            </a:pPr>
            <a:r>
              <a:rPr lang="en-GB" b="1" dirty="0" smtClean="0"/>
              <a:t>Measures of spread / dispersion (what is the range of the data around the middle value)</a:t>
            </a:r>
            <a:endParaRPr lang="en-GB" b="1" dirty="0"/>
          </a:p>
        </p:txBody>
      </p:sp>
      <p:sp>
        <p:nvSpPr>
          <p:cNvPr id="8" name="TextBox 7"/>
          <p:cNvSpPr txBox="1"/>
          <p:nvPr/>
        </p:nvSpPr>
        <p:spPr>
          <a:xfrm>
            <a:off x="500034" y="5357826"/>
            <a:ext cx="7715304" cy="646331"/>
          </a:xfrm>
          <a:prstGeom prst="rect">
            <a:avLst/>
          </a:prstGeom>
          <a:noFill/>
        </p:spPr>
        <p:txBody>
          <a:bodyPr wrap="square" rtlCol="0">
            <a:spAutoFit/>
          </a:bodyPr>
          <a:lstStyle/>
          <a:p>
            <a:r>
              <a:rPr lang="en-GB" dirty="0" smtClean="0"/>
              <a:t>These 2 measures allow you to describe the data you have collected and also let you begin to compare one set of data with another.</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blinds(horizontal)">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7">
                                            <p:txEl>
                                              <p:pRg st="0" end="0"/>
                                            </p:txEl>
                                          </p:spTgt>
                                        </p:tgtEl>
                                        <p:attrNameLst>
                                          <p:attrName>style.visibility</p:attrName>
                                        </p:attrNameLst>
                                      </p:cBhvr>
                                      <p:to>
                                        <p:strVal val="visible"/>
                                      </p:to>
                                    </p:set>
                                    <p:animEffect transition="in" filter="blinds(horizontal)">
                                      <p:cBhvr>
                                        <p:cTn id="22" dur="500"/>
                                        <p:tgtEl>
                                          <p:spTgt spid="7">
                                            <p:txEl>
                                              <p:pRg st="0" end="0"/>
                                            </p:txEl>
                                          </p:spTgt>
                                        </p:tgtEl>
                                      </p:cBhvr>
                                    </p:animEffect>
                                  </p:childTnLst>
                                </p:cTn>
                              </p:par>
                              <p:par>
                                <p:cTn id="23" presetID="3" presetClass="entr" presetSubtype="10" fill="hold" nodeType="with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animEffect transition="in" filter="blinds(horizontal)">
                                      <p:cBhvr>
                                        <p:cTn id="25" dur="500"/>
                                        <p:tgtEl>
                                          <p:spTgt spid="7">
                                            <p:txEl>
                                              <p:pRg st="1" end="1"/>
                                            </p:txEl>
                                          </p:spTgt>
                                        </p:tgtEl>
                                      </p:cBhvr>
                                    </p:animEffect>
                                  </p:childTnLst>
                                </p:cTn>
                              </p:par>
                              <p:par>
                                <p:cTn id="26" presetID="3" presetClass="entr" presetSubtype="10" fill="hold" nodeType="withEffect">
                                  <p:stCondLst>
                                    <p:cond delay="0"/>
                                  </p:stCondLst>
                                  <p:childTnLst>
                                    <p:set>
                                      <p:cBhvr>
                                        <p:cTn id="27" dur="1" fill="hold">
                                          <p:stCondLst>
                                            <p:cond delay="0"/>
                                          </p:stCondLst>
                                        </p:cTn>
                                        <p:tgtEl>
                                          <p:spTgt spid="7">
                                            <p:txEl>
                                              <p:pRg st="2" end="2"/>
                                            </p:txEl>
                                          </p:spTgt>
                                        </p:tgtEl>
                                        <p:attrNameLst>
                                          <p:attrName>style.visibility</p:attrName>
                                        </p:attrNameLst>
                                      </p:cBhvr>
                                      <p:to>
                                        <p:strVal val="visible"/>
                                      </p:to>
                                    </p:set>
                                    <p:animEffect transition="in" filter="blinds(horizontal)">
                                      <p:cBhvr>
                                        <p:cTn id="28" dur="500"/>
                                        <p:tgtEl>
                                          <p:spTgt spid="7">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8"/>
                                        </p:tgtEl>
                                        <p:attrNameLst>
                                          <p:attrName>style.visibility</p:attrName>
                                        </p:attrNameLst>
                                      </p:cBhvr>
                                      <p:to>
                                        <p:strVal val="visible"/>
                                      </p:to>
                                    </p:set>
                                    <p:animEffect transition="in" filter="blinds(horizontal)">
                                      <p:cBhvr>
                                        <p:cTn id="33"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2910" y="285728"/>
            <a:ext cx="7786742" cy="1200329"/>
          </a:xfrm>
          <a:prstGeom prst="rect">
            <a:avLst/>
          </a:prstGeom>
          <a:noFill/>
        </p:spPr>
        <p:txBody>
          <a:bodyPr wrap="square" rtlCol="0">
            <a:spAutoFit/>
          </a:bodyPr>
          <a:lstStyle/>
          <a:p>
            <a:pPr marL="342900" indent="-342900">
              <a:buAutoNum type="alphaUcPeriod"/>
            </a:pPr>
            <a:r>
              <a:rPr lang="en-GB" b="1" dirty="0" smtClean="0"/>
              <a:t>There are 3 main measures of central tendency</a:t>
            </a:r>
          </a:p>
          <a:p>
            <a:pPr marL="342900" indent="-342900"/>
            <a:r>
              <a:rPr lang="en-GB" b="1" dirty="0" smtClean="0"/>
              <a:t>MEAN</a:t>
            </a:r>
          </a:p>
          <a:p>
            <a:pPr marL="342900" indent="-342900"/>
            <a:r>
              <a:rPr lang="en-GB" b="1" dirty="0" smtClean="0"/>
              <a:t>MODE</a:t>
            </a:r>
          </a:p>
          <a:p>
            <a:pPr marL="342900" indent="-342900"/>
            <a:r>
              <a:rPr lang="en-GB" b="1" dirty="0" smtClean="0"/>
              <a:t>MEDIAN</a:t>
            </a:r>
            <a:endParaRPr lang="en-GB" b="1" dirty="0"/>
          </a:p>
        </p:txBody>
      </p:sp>
      <p:sp>
        <p:nvSpPr>
          <p:cNvPr id="3" name="TextBox 2"/>
          <p:cNvSpPr txBox="1"/>
          <p:nvPr/>
        </p:nvSpPr>
        <p:spPr>
          <a:xfrm>
            <a:off x="571472" y="1643050"/>
            <a:ext cx="7643866" cy="2308324"/>
          </a:xfrm>
          <a:prstGeom prst="rect">
            <a:avLst/>
          </a:prstGeom>
          <a:noFill/>
        </p:spPr>
        <p:txBody>
          <a:bodyPr wrap="square" rtlCol="0">
            <a:spAutoFit/>
          </a:bodyPr>
          <a:lstStyle/>
          <a:p>
            <a:r>
              <a:rPr lang="en-GB" dirty="0" smtClean="0"/>
              <a:t>The </a:t>
            </a:r>
            <a:r>
              <a:rPr lang="en-GB" b="1" dirty="0" smtClean="0"/>
              <a:t>mean or average </a:t>
            </a:r>
            <a:r>
              <a:rPr lang="en-GB" dirty="0" smtClean="0"/>
              <a:t>is easily calculated.</a:t>
            </a:r>
          </a:p>
          <a:p>
            <a:r>
              <a:rPr lang="en-GB" dirty="0" smtClean="0"/>
              <a:t>All the figures are added and then divided by the number of values.</a:t>
            </a:r>
          </a:p>
          <a:p>
            <a:endParaRPr lang="en-GB" dirty="0" smtClean="0"/>
          </a:p>
          <a:p>
            <a:r>
              <a:rPr lang="en-GB" b="1" dirty="0" smtClean="0"/>
              <a:t>x̄ = </a:t>
            </a:r>
            <a:r>
              <a:rPr lang="en-GB" b="1" u="sng" dirty="0" smtClean="0"/>
              <a:t>∑ x</a:t>
            </a:r>
            <a:r>
              <a:rPr lang="en-GB" b="1" dirty="0" smtClean="0"/>
              <a:t>                                       </a:t>
            </a:r>
            <a:r>
              <a:rPr lang="en-GB" b="1" dirty="0" err="1" smtClean="0"/>
              <a:t>x</a:t>
            </a:r>
            <a:r>
              <a:rPr lang="en-GB" b="1" dirty="0" smtClean="0"/>
              <a:t>  = data</a:t>
            </a:r>
            <a:endParaRPr lang="en-GB" b="1" u="sng" dirty="0" smtClean="0"/>
          </a:p>
          <a:p>
            <a:r>
              <a:rPr lang="en-GB" b="1" dirty="0" smtClean="0"/>
              <a:t>       n		                ∑  = sum of</a:t>
            </a:r>
          </a:p>
          <a:p>
            <a:r>
              <a:rPr lang="en-GB" b="1" dirty="0" smtClean="0"/>
              <a:t>		                n = sample size</a:t>
            </a:r>
          </a:p>
          <a:p>
            <a:r>
              <a:rPr lang="en-GB" b="1" dirty="0" smtClean="0"/>
              <a:t>		                x̄ = sample mean</a:t>
            </a:r>
          </a:p>
          <a:p>
            <a:endParaRPr lang="en-GB" dirty="0"/>
          </a:p>
        </p:txBody>
      </p:sp>
      <p:sp>
        <p:nvSpPr>
          <p:cNvPr id="6" name="TextBox 5"/>
          <p:cNvSpPr txBox="1"/>
          <p:nvPr/>
        </p:nvSpPr>
        <p:spPr>
          <a:xfrm>
            <a:off x="642910" y="4000504"/>
            <a:ext cx="7643866" cy="1754326"/>
          </a:xfrm>
          <a:prstGeom prst="rect">
            <a:avLst/>
          </a:prstGeom>
          <a:noFill/>
        </p:spPr>
        <p:txBody>
          <a:bodyPr wrap="square" rtlCol="0">
            <a:spAutoFit/>
          </a:bodyPr>
          <a:lstStyle/>
          <a:p>
            <a:r>
              <a:rPr lang="en-GB" dirty="0" smtClean="0"/>
              <a:t>For this sample of long axes from a </a:t>
            </a:r>
            <a:r>
              <a:rPr lang="en-GB" dirty="0" err="1" smtClean="0"/>
              <a:t>Chesil</a:t>
            </a:r>
            <a:r>
              <a:rPr lang="en-GB" dirty="0" smtClean="0"/>
              <a:t> Beach sample the mean  = </a:t>
            </a:r>
            <a:r>
              <a:rPr lang="en-GB" b="1" dirty="0" smtClean="0"/>
              <a:t>11.5 mm</a:t>
            </a:r>
          </a:p>
          <a:p>
            <a:endParaRPr lang="en-GB" dirty="0" smtClean="0"/>
          </a:p>
          <a:p>
            <a:r>
              <a:rPr lang="en-GB" dirty="0" smtClean="0"/>
              <a:t>The mean or average is a good measure to use to show the middle of a set of data, but it can be affected by extreme values.</a:t>
            </a:r>
          </a:p>
          <a:p>
            <a:endParaRPr lang="en-GB"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472" y="285728"/>
            <a:ext cx="7786742" cy="646331"/>
          </a:xfrm>
          <a:prstGeom prst="rect">
            <a:avLst/>
          </a:prstGeom>
          <a:noFill/>
        </p:spPr>
        <p:txBody>
          <a:bodyPr wrap="square" rtlCol="0">
            <a:spAutoFit/>
          </a:bodyPr>
          <a:lstStyle/>
          <a:p>
            <a:r>
              <a:rPr lang="en-GB" dirty="0" smtClean="0"/>
              <a:t>Below is another sample of 30 pieces of beach material from the eastern end of </a:t>
            </a:r>
            <a:r>
              <a:rPr lang="en-GB" dirty="0" err="1" smtClean="0"/>
              <a:t>Chesil</a:t>
            </a:r>
            <a:r>
              <a:rPr lang="en-GB" dirty="0" smtClean="0"/>
              <a:t>  Beach. </a:t>
            </a:r>
            <a:endParaRPr lang="en-GB" dirty="0"/>
          </a:p>
        </p:txBody>
      </p:sp>
      <p:graphicFrame>
        <p:nvGraphicFramePr>
          <p:cNvPr id="3" name="Table 2"/>
          <p:cNvGraphicFramePr>
            <a:graphicFrameLocks noGrp="1"/>
          </p:cNvGraphicFramePr>
          <p:nvPr/>
        </p:nvGraphicFramePr>
        <p:xfrm>
          <a:off x="1524000" y="1397000"/>
          <a:ext cx="6096000" cy="1112520"/>
        </p:xfrm>
        <a:graphic>
          <a:graphicData uri="http://schemas.openxmlformats.org/drawingml/2006/table">
            <a:tbl>
              <a:tblPr firstRow="1" bandRow="1">
                <a:tableStyleId>{5C22544A-7EE6-4342-B048-85BDC9FD1C3A}</a:tableStyleId>
              </a:tblPr>
              <a:tblGrid>
                <a:gridCol w="609600"/>
                <a:gridCol w="609600"/>
                <a:gridCol w="609600"/>
                <a:gridCol w="609600"/>
                <a:gridCol w="609600"/>
                <a:gridCol w="609600"/>
                <a:gridCol w="609600"/>
                <a:gridCol w="609600"/>
                <a:gridCol w="609600"/>
                <a:gridCol w="609600"/>
              </a:tblGrid>
              <a:tr h="370840">
                <a:tc>
                  <a:txBody>
                    <a:bodyPr/>
                    <a:lstStyle/>
                    <a:p>
                      <a:r>
                        <a:rPr lang="en-GB" dirty="0" smtClean="0"/>
                        <a:t>70</a:t>
                      </a:r>
                      <a:endParaRPr lang="en-GB" dirty="0"/>
                    </a:p>
                  </a:txBody>
                  <a:tcPr/>
                </a:tc>
                <a:tc>
                  <a:txBody>
                    <a:bodyPr/>
                    <a:lstStyle/>
                    <a:p>
                      <a:r>
                        <a:rPr lang="en-GB" dirty="0" smtClean="0"/>
                        <a:t>84</a:t>
                      </a:r>
                      <a:endParaRPr lang="en-GB" dirty="0"/>
                    </a:p>
                  </a:txBody>
                  <a:tcPr/>
                </a:tc>
                <a:tc>
                  <a:txBody>
                    <a:bodyPr/>
                    <a:lstStyle/>
                    <a:p>
                      <a:r>
                        <a:rPr lang="en-GB" dirty="0" smtClean="0"/>
                        <a:t>60</a:t>
                      </a:r>
                      <a:endParaRPr lang="en-GB" dirty="0"/>
                    </a:p>
                  </a:txBody>
                  <a:tcPr/>
                </a:tc>
                <a:tc>
                  <a:txBody>
                    <a:bodyPr/>
                    <a:lstStyle/>
                    <a:p>
                      <a:r>
                        <a:rPr lang="en-GB" dirty="0" smtClean="0"/>
                        <a:t>67</a:t>
                      </a:r>
                      <a:endParaRPr lang="en-GB" dirty="0"/>
                    </a:p>
                  </a:txBody>
                  <a:tcPr/>
                </a:tc>
                <a:tc>
                  <a:txBody>
                    <a:bodyPr/>
                    <a:lstStyle/>
                    <a:p>
                      <a:r>
                        <a:rPr lang="en-GB" dirty="0" smtClean="0"/>
                        <a:t>87</a:t>
                      </a:r>
                      <a:endParaRPr lang="en-GB" dirty="0"/>
                    </a:p>
                  </a:txBody>
                  <a:tcPr/>
                </a:tc>
                <a:tc>
                  <a:txBody>
                    <a:bodyPr/>
                    <a:lstStyle/>
                    <a:p>
                      <a:r>
                        <a:rPr lang="en-GB" dirty="0" smtClean="0"/>
                        <a:t>67</a:t>
                      </a:r>
                      <a:endParaRPr lang="en-GB" dirty="0"/>
                    </a:p>
                  </a:txBody>
                  <a:tcPr/>
                </a:tc>
                <a:tc>
                  <a:txBody>
                    <a:bodyPr/>
                    <a:lstStyle/>
                    <a:p>
                      <a:r>
                        <a:rPr lang="en-GB" dirty="0" smtClean="0"/>
                        <a:t>58</a:t>
                      </a:r>
                      <a:endParaRPr lang="en-GB" dirty="0"/>
                    </a:p>
                  </a:txBody>
                  <a:tcPr/>
                </a:tc>
                <a:tc>
                  <a:txBody>
                    <a:bodyPr/>
                    <a:lstStyle/>
                    <a:p>
                      <a:r>
                        <a:rPr lang="en-GB" dirty="0" smtClean="0"/>
                        <a:t>66</a:t>
                      </a:r>
                      <a:endParaRPr lang="en-GB" dirty="0"/>
                    </a:p>
                  </a:txBody>
                  <a:tcPr/>
                </a:tc>
                <a:tc>
                  <a:txBody>
                    <a:bodyPr/>
                    <a:lstStyle/>
                    <a:p>
                      <a:r>
                        <a:rPr lang="en-GB" dirty="0" smtClean="0"/>
                        <a:t>66</a:t>
                      </a:r>
                      <a:endParaRPr lang="en-GB" dirty="0"/>
                    </a:p>
                  </a:txBody>
                  <a:tcPr/>
                </a:tc>
                <a:tc>
                  <a:txBody>
                    <a:bodyPr/>
                    <a:lstStyle/>
                    <a:p>
                      <a:r>
                        <a:rPr lang="en-GB" dirty="0" smtClean="0"/>
                        <a:t>72</a:t>
                      </a:r>
                      <a:endParaRPr lang="en-GB" dirty="0"/>
                    </a:p>
                  </a:txBody>
                  <a:tcPr/>
                </a:tc>
              </a:tr>
              <a:tr h="370840">
                <a:tc>
                  <a:txBody>
                    <a:bodyPr/>
                    <a:lstStyle/>
                    <a:p>
                      <a:r>
                        <a:rPr lang="en-GB" dirty="0" smtClean="0"/>
                        <a:t>68</a:t>
                      </a:r>
                      <a:endParaRPr lang="en-GB" dirty="0"/>
                    </a:p>
                  </a:txBody>
                  <a:tcPr/>
                </a:tc>
                <a:tc>
                  <a:txBody>
                    <a:bodyPr/>
                    <a:lstStyle/>
                    <a:p>
                      <a:r>
                        <a:rPr lang="en-GB" dirty="0" smtClean="0"/>
                        <a:t>56</a:t>
                      </a:r>
                      <a:endParaRPr lang="en-GB" dirty="0"/>
                    </a:p>
                  </a:txBody>
                  <a:tcPr/>
                </a:tc>
                <a:tc>
                  <a:txBody>
                    <a:bodyPr/>
                    <a:lstStyle/>
                    <a:p>
                      <a:r>
                        <a:rPr lang="en-GB" dirty="0" smtClean="0"/>
                        <a:t>80</a:t>
                      </a:r>
                      <a:endParaRPr lang="en-GB" dirty="0"/>
                    </a:p>
                  </a:txBody>
                  <a:tcPr/>
                </a:tc>
                <a:tc>
                  <a:txBody>
                    <a:bodyPr/>
                    <a:lstStyle/>
                    <a:p>
                      <a:r>
                        <a:rPr lang="en-GB" dirty="0" smtClean="0"/>
                        <a:t>82</a:t>
                      </a:r>
                      <a:endParaRPr lang="en-GB" dirty="0"/>
                    </a:p>
                  </a:txBody>
                  <a:tcPr/>
                </a:tc>
                <a:tc>
                  <a:txBody>
                    <a:bodyPr/>
                    <a:lstStyle/>
                    <a:p>
                      <a:r>
                        <a:rPr lang="en-GB" dirty="0" smtClean="0"/>
                        <a:t>58</a:t>
                      </a:r>
                      <a:endParaRPr lang="en-GB" dirty="0"/>
                    </a:p>
                  </a:txBody>
                  <a:tcPr/>
                </a:tc>
                <a:tc>
                  <a:txBody>
                    <a:bodyPr/>
                    <a:lstStyle/>
                    <a:p>
                      <a:r>
                        <a:rPr lang="en-GB" dirty="0" smtClean="0"/>
                        <a:t>66</a:t>
                      </a:r>
                      <a:endParaRPr lang="en-GB" dirty="0"/>
                    </a:p>
                  </a:txBody>
                  <a:tcPr/>
                </a:tc>
                <a:tc>
                  <a:txBody>
                    <a:bodyPr/>
                    <a:lstStyle/>
                    <a:p>
                      <a:r>
                        <a:rPr lang="en-GB" dirty="0" smtClean="0"/>
                        <a:t>72</a:t>
                      </a:r>
                      <a:endParaRPr lang="en-GB" dirty="0"/>
                    </a:p>
                  </a:txBody>
                  <a:tcPr/>
                </a:tc>
                <a:tc>
                  <a:txBody>
                    <a:bodyPr/>
                    <a:lstStyle/>
                    <a:p>
                      <a:r>
                        <a:rPr lang="en-GB" dirty="0" smtClean="0"/>
                        <a:t>60</a:t>
                      </a:r>
                      <a:endParaRPr lang="en-GB" dirty="0"/>
                    </a:p>
                  </a:txBody>
                  <a:tcPr/>
                </a:tc>
                <a:tc>
                  <a:txBody>
                    <a:bodyPr/>
                    <a:lstStyle/>
                    <a:p>
                      <a:r>
                        <a:rPr lang="en-GB" dirty="0" smtClean="0"/>
                        <a:t>68</a:t>
                      </a:r>
                      <a:endParaRPr lang="en-GB" dirty="0"/>
                    </a:p>
                  </a:txBody>
                  <a:tcPr/>
                </a:tc>
                <a:tc>
                  <a:txBody>
                    <a:bodyPr/>
                    <a:lstStyle/>
                    <a:p>
                      <a:r>
                        <a:rPr lang="en-GB" dirty="0" smtClean="0"/>
                        <a:t>62</a:t>
                      </a:r>
                      <a:endParaRPr lang="en-GB" dirty="0"/>
                    </a:p>
                  </a:txBody>
                  <a:tcPr/>
                </a:tc>
              </a:tr>
              <a:tr h="370840">
                <a:tc>
                  <a:txBody>
                    <a:bodyPr/>
                    <a:lstStyle/>
                    <a:p>
                      <a:r>
                        <a:rPr lang="en-GB" dirty="0" smtClean="0"/>
                        <a:t>56</a:t>
                      </a:r>
                      <a:endParaRPr lang="en-GB" dirty="0"/>
                    </a:p>
                  </a:txBody>
                  <a:tcPr/>
                </a:tc>
                <a:tc>
                  <a:txBody>
                    <a:bodyPr/>
                    <a:lstStyle/>
                    <a:p>
                      <a:r>
                        <a:rPr lang="en-GB" dirty="0" smtClean="0"/>
                        <a:t>55</a:t>
                      </a:r>
                      <a:endParaRPr lang="en-GB" dirty="0"/>
                    </a:p>
                  </a:txBody>
                  <a:tcPr/>
                </a:tc>
                <a:tc>
                  <a:txBody>
                    <a:bodyPr/>
                    <a:lstStyle/>
                    <a:p>
                      <a:r>
                        <a:rPr lang="en-GB" dirty="0" smtClean="0"/>
                        <a:t>65</a:t>
                      </a:r>
                      <a:endParaRPr lang="en-GB" dirty="0"/>
                    </a:p>
                  </a:txBody>
                  <a:tcPr/>
                </a:tc>
                <a:tc>
                  <a:txBody>
                    <a:bodyPr/>
                    <a:lstStyle/>
                    <a:p>
                      <a:r>
                        <a:rPr lang="en-GB" dirty="0" smtClean="0"/>
                        <a:t>64</a:t>
                      </a:r>
                      <a:endParaRPr lang="en-GB" dirty="0"/>
                    </a:p>
                  </a:txBody>
                  <a:tcPr/>
                </a:tc>
                <a:tc>
                  <a:txBody>
                    <a:bodyPr/>
                    <a:lstStyle/>
                    <a:p>
                      <a:r>
                        <a:rPr lang="en-GB" dirty="0" smtClean="0"/>
                        <a:t>54</a:t>
                      </a:r>
                      <a:endParaRPr lang="en-GB" dirty="0"/>
                    </a:p>
                  </a:txBody>
                  <a:tcPr/>
                </a:tc>
                <a:tc>
                  <a:txBody>
                    <a:bodyPr/>
                    <a:lstStyle/>
                    <a:p>
                      <a:r>
                        <a:rPr lang="en-GB" dirty="0" smtClean="0"/>
                        <a:t>64</a:t>
                      </a:r>
                      <a:endParaRPr lang="en-GB" dirty="0"/>
                    </a:p>
                  </a:txBody>
                  <a:tcPr/>
                </a:tc>
                <a:tc>
                  <a:txBody>
                    <a:bodyPr/>
                    <a:lstStyle/>
                    <a:p>
                      <a:r>
                        <a:rPr lang="en-GB" dirty="0" smtClean="0"/>
                        <a:t>60</a:t>
                      </a:r>
                      <a:endParaRPr lang="en-GB" dirty="0"/>
                    </a:p>
                  </a:txBody>
                  <a:tcPr/>
                </a:tc>
                <a:tc>
                  <a:txBody>
                    <a:bodyPr/>
                    <a:lstStyle/>
                    <a:p>
                      <a:r>
                        <a:rPr lang="en-GB" dirty="0" smtClean="0"/>
                        <a:t>69</a:t>
                      </a:r>
                      <a:endParaRPr lang="en-GB" dirty="0"/>
                    </a:p>
                  </a:txBody>
                  <a:tcPr/>
                </a:tc>
                <a:tc>
                  <a:txBody>
                    <a:bodyPr/>
                    <a:lstStyle/>
                    <a:p>
                      <a:r>
                        <a:rPr lang="en-GB" dirty="0" smtClean="0"/>
                        <a:t>80</a:t>
                      </a:r>
                      <a:endParaRPr lang="en-GB" dirty="0"/>
                    </a:p>
                  </a:txBody>
                  <a:tcPr/>
                </a:tc>
                <a:tc>
                  <a:txBody>
                    <a:bodyPr/>
                    <a:lstStyle/>
                    <a:p>
                      <a:r>
                        <a:rPr lang="en-GB" dirty="0" smtClean="0"/>
                        <a:t>76</a:t>
                      </a:r>
                      <a:endParaRPr lang="en-GB" dirty="0"/>
                    </a:p>
                  </a:txBody>
                  <a:tcPr/>
                </a:tc>
              </a:tr>
            </a:tbl>
          </a:graphicData>
        </a:graphic>
      </p:graphicFrame>
      <p:sp>
        <p:nvSpPr>
          <p:cNvPr id="4" name="TextBox 3"/>
          <p:cNvSpPr txBox="1"/>
          <p:nvPr/>
        </p:nvSpPr>
        <p:spPr>
          <a:xfrm>
            <a:off x="714348" y="2928934"/>
            <a:ext cx="7429552" cy="369332"/>
          </a:xfrm>
          <a:prstGeom prst="rect">
            <a:avLst/>
          </a:prstGeom>
          <a:noFill/>
        </p:spPr>
        <p:txBody>
          <a:bodyPr wrap="square" rtlCol="0">
            <a:spAutoFit/>
          </a:bodyPr>
          <a:lstStyle/>
          <a:p>
            <a:r>
              <a:rPr lang="en-GB" dirty="0" smtClean="0"/>
              <a:t>The mean for this site is </a:t>
            </a:r>
            <a:r>
              <a:rPr lang="en-GB" b="1" dirty="0" smtClean="0"/>
              <a:t>67.3 mm</a:t>
            </a:r>
            <a:endParaRPr lang="en-GB" b="1" dirty="0"/>
          </a:p>
        </p:txBody>
      </p:sp>
      <p:sp>
        <p:nvSpPr>
          <p:cNvPr id="5" name="TextBox 4"/>
          <p:cNvSpPr txBox="1"/>
          <p:nvPr/>
        </p:nvSpPr>
        <p:spPr>
          <a:xfrm>
            <a:off x="500034" y="4000504"/>
            <a:ext cx="7786742" cy="1200329"/>
          </a:xfrm>
          <a:prstGeom prst="rect">
            <a:avLst/>
          </a:prstGeom>
          <a:noFill/>
        </p:spPr>
        <p:txBody>
          <a:bodyPr wrap="square" rtlCol="0">
            <a:spAutoFit/>
          </a:bodyPr>
          <a:lstStyle/>
          <a:p>
            <a:r>
              <a:rPr lang="en-GB" dirty="0" smtClean="0"/>
              <a:t>So you can see that there is a significant difference between the means at the two sites</a:t>
            </a:r>
          </a:p>
          <a:p>
            <a:r>
              <a:rPr lang="en-GB" dirty="0" smtClean="0"/>
              <a:t>Mean at first site  </a:t>
            </a:r>
            <a:r>
              <a:rPr lang="en-GB" b="1" dirty="0" smtClean="0"/>
              <a:t>11.5 mm</a:t>
            </a:r>
          </a:p>
          <a:p>
            <a:r>
              <a:rPr lang="en-GB" dirty="0" smtClean="0"/>
              <a:t>Mean at second site  </a:t>
            </a:r>
            <a:r>
              <a:rPr lang="en-GB" b="1" dirty="0" smtClean="0"/>
              <a:t>67.3 mm</a:t>
            </a:r>
            <a:endParaRPr lang="en-GB"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linds(horizontal)">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14348" y="428604"/>
            <a:ext cx="7715304" cy="646331"/>
          </a:xfrm>
          <a:prstGeom prst="rect">
            <a:avLst/>
          </a:prstGeom>
          <a:noFill/>
        </p:spPr>
        <p:txBody>
          <a:bodyPr wrap="square" rtlCol="0">
            <a:spAutoFit/>
          </a:bodyPr>
          <a:lstStyle/>
          <a:p>
            <a:r>
              <a:rPr lang="en-GB" dirty="0" smtClean="0"/>
              <a:t>The </a:t>
            </a:r>
            <a:r>
              <a:rPr lang="en-GB" b="1" dirty="0" smtClean="0"/>
              <a:t>MODE </a:t>
            </a:r>
            <a:r>
              <a:rPr lang="en-GB" dirty="0" smtClean="0"/>
              <a:t>is the most frequently occurring value.</a:t>
            </a:r>
          </a:p>
          <a:p>
            <a:r>
              <a:rPr lang="en-GB" dirty="0" smtClean="0"/>
              <a:t>Sometimes the data has to be grouped into classes to find the </a:t>
            </a:r>
            <a:r>
              <a:rPr lang="en-GB" b="1" dirty="0" smtClean="0"/>
              <a:t>MODAL CLASS</a:t>
            </a:r>
            <a:endParaRPr lang="en-GB" b="1" dirty="0"/>
          </a:p>
        </p:txBody>
      </p:sp>
      <p:sp>
        <p:nvSpPr>
          <p:cNvPr id="3" name="TextBox 2"/>
          <p:cNvSpPr txBox="1"/>
          <p:nvPr/>
        </p:nvSpPr>
        <p:spPr>
          <a:xfrm>
            <a:off x="428596" y="1142984"/>
            <a:ext cx="3429024" cy="2862322"/>
          </a:xfrm>
          <a:prstGeom prst="rect">
            <a:avLst/>
          </a:prstGeom>
          <a:noFill/>
        </p:spPr>
        <p:txBody>
          <a:bodyPr wrap="square" rtlCol="0">
            <a:spAutoFit/>
          </a:bodyPr>
          <a:lstStyle/>
          <a:p>
            <a:r>
              <a:rPr lang="en-GB" b="1" dirty="0" smtClean="0"/>
              <a:t>Sample 1</a:t>
            </a:r>
          </a:p>
          <a:p>
            <a:pPr marL="342900" indent="-342900">
              <a:buAutoNum type="arabicPlain" startAt="18"/>
            </a:pPr>
            <a:r>
              <a:rPr lang="en-GB" dirty="0" smtClean="0"/>
              <a:t>18</a:t>
            </a:r>
          </a:p>
          <a:p>
            <a:pPr marL="342900" indent="-342900"/>
            <a:r>
              <a:rPr lang="en-GB" dirty="0" smtClean="0"/>
              <a:t>16</a:t>
            </a:r>
          </a:p>
          <a:p>
            <a:pPr marL="342900" indent="-342900"/>
            <a:r>
              <a:rPr lang="en-GB" dirty="0" smtClean="0"/>
              <a:t>14  14</a:t>
            </a:r>
          </a:p>
          <a:p>
            <a:pPr marL="342900" indent="-342900">
              <a:buAutoNum type="arabicPlain" startAt="13"/>
            </a:pPr>
            <a:r>
              <a:rPr lang="en-GB" dirty="0" smtClean="0"/>
              <a:t>13</a:t>
            </a:r>
          </a:p>
          <a:p>
            <a:pPr marL="342900" indent="-342900"/>
            <a:r>
              <a:rPr lang="en-GB" dirty="0" smtClean="0"/>
              <a:t>12  12  12   12  12  12  12</a:t>
            </a:r>
          </a:p>
          <a:p>
            <a:pPr marL="342900" indent="-342900">
              <a:buAutoNum type="arabicPlain" startAt="11"/>
            </a:pPr>
            <a:r>
              <a:rPr lang="en-GB" dirty="0" smtClean="0"/>
              <a:t>11  11  11  </a:t>
            </a:r>
          </a:p>
          <a:p>
            <a:pPr marL="342900" indent="-342900">
              <a:buAutoNum type="arabicPlain" startAt="10"/>
            </a:pPr>
            <a:r>
              <a:rPr lang="en-GB" dirty="0" smtClean="0"/>
              <a:t>10  10  10  10  10</a:t>
            </a:r>
          </a:p>
          <a:p>
            <a:pPr marL="342900" indent="-342900"/>
            <a:r>
              <a:rPr lang="en-GB" dirty="0" smtClean="0"/>
              <a:t>9  9</a:t>
            </a:r>
          </a:p>
          <a:p>
            <a:pPr marL="342900" indent="-342900"/>
            <a:r>
              <a:rPr lang="en-GB" dirty="0" smtClean="0"/>
              <a:t>8  8  8  8  </a:t>
            </a:r>
            <a:endParaRPr lang="en-GB" dirty="0"/>
          </a:p>
        </p:txBody>
      </p:sp>
      <p:cxnSp>
        <p:nvCxnSpPr>
          <p:cNvPr id="5" name="Straight Arrow Connector 4"/>
          <p:cNvCxnSpPr/>
          <p:nvPr/>
        </p:nvCxnSpPr>
        <p:spPr>
          <a:xfrm rot="10800000">
            <a:off x="2928926" y="2714620"/>
            <a:ext cx="714380"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2928926" y="2428868"/>
            <a:ext cx="857256" cy="369332"/>
          </a:xfrm>
          <a:prstGeom prst="rect">
            <a:avLst/>
          </a:prstGeom>
          <a:noFill/>
        </p:spPr>
        <p:txBody>
          <a:bodyPr wrap="square" rtlCol="0">
            <a:spAutoFit/>
          </a:bodyPr>
          <a:lstStyle/>
          <a:p>
            <a:r>
              <a:rPr lang="en-GB" dirty="0" smtClean="0"/>
              <a:t>mode</a:t>
            </a:r>
            <a:endParaRPr lang="en-GB" dirty="0"/>
          </a:p>
        </p:txBody>
      </p:sp>
      <p:sp>
        <p:nvSpPr>
          <p:cNvPr id="8" name="TextBox 7"/>
          <p:cNvSpPr txBox="1"/>
          <p:nvPr/>
        </p:nvSpPr>
        <p:spPr>
          <a:xfrm>
            <a:off x="4643438" y="1142984"/>
            <a:ext cx="3357586" cy="5632311"/>
          </a:xfrm>
          <a:prstGeom prst="rect">
            <a:avLst/>
          </a:prstGeom>
          <a:noFill/>
        </p:spPr>
        <p:txBody>
          <a:bodyPr wrap="square" rtlCol="0">
            <a:spAutoFit/>
          </a:bodyPr>
          <a:lstStyle/>
          <a:p>
            <a:r>
              <a:rPr lang="en-GB" b="1" dirty="0" smtClean="0"/>
              <a:t>Sample 2</a:t>
            </a:r>
          </a:p>
          <a:p>
            <a:r>
              <a:rPr lang="en-GB" dirty="0" smtClean="0"/>
              <a:t>87</a:t>
            </a:r>
          </a:p>
          <a:p>
            <a:r>
              <a:rPr lang="en-GB" dirty="0" smtClean="0"/>
              <a:t>84</a:t>
            </a:r>
          </a:p>
          <a:p>
            <a:r>
              <a:rPr lang="en-GB" dirty="0" smtClean="0"/>
              <a:t>82</a:t>
            </a:r>
          </a:p>
          <a:p>
            <a:pPr marL="342900" indent="-342900">
              <a:buAutoNum type="arabicPlain" startAt="80"/>
            </a:pPr>
            <a:r>
              <a:rPr lang="en-GB" dirty="0" smtClean="0"/>
              <a:t>80</a:t>
            </a:r>
          </a:p>
          <a:p>
            <a:pPr marL="342900" indent="-342900"/>
            <a:r>
              <a:rPr lang="en-GB" dirty="0" smtClean="0"/>
              <a:t>76</a:t>
            </a:r>
          </a:p>
          <a:p>
            <a:pPr marL="342900" indent="-342900">
              <a:buAutoNum type="arabicPlain" startAt="72"/>
            </a:pPr>
            <a:r>
              <a:rPr lang="en-GB" dirty="0" smtClean="0"/>
              <a:t>72</a:t>
            </a:r>
          </a:p>
          <a:p>
            <a:pPr marL="342900" indent="-342900"/>
            <a:r>
              <a:rPr lang="en-GB" dirty="0" smtClean="0"/>
              <a:t>70</a:t>
            </a:r>
          </a:p>
          <a:p>
            <a:pPr marL="342900" indent="-342900"/>
            <a:r>
              <a:rPr lang="en-GB" dirty="0" smtClean="0"/>
              <a:t>69</a:t>
            </a:r>
          </a:p>
          <a:p>
            <a:pPr marL="342900" indent="-342900">
              <a:buAutoNum type="arabicPlain" startAt="68"/>
            </a:pPr>
            <a:r>
              <a:rPr lang="en-GB" dirty="0" smtClean="0"/>
              <a:t>68</a:t>
            </a:r>
          </a:p>
          <a:p>
            <a:pPr marL="342900" indent="-342900">
              <a:buAutoNum type="arabicPlain" startAt="67"/>
            </a:pPr>
            <a:r>
              <a:rPr lang="en-GB" dirty="0" smtClean="0"/>
              <a:t>67</a:t>
            </a:r>
          </a:p>
          <a:p>
            <a:pPr marL="342900" indent="-342900">
              <a:buAutoNum type="arabicPlain" startAt="66"/>
            </a:pPr>
            <a:r>
              <a:rPr lang="en-GB" dirty="0" smtClean="0"/>
              <a:t>66  66  66</a:t>
            </a:r>
          </a:p>
          <a:p>
            <a:pPr marL="342900" indent="-342900"/>
            <a:r>
              <a:rPr lang="en-GB" dirty="0" smtClean="0"/>
              <a:t>65</a:t>
            </a:r>
          </a:p>
          <a:p>
            <a:pPr marL="342900" indent="-342900">
              <a:buAutoNum type="arabicPlain" startAt="64"/>
            </a:pPr>
            <a:r>
              <a:rPr lang="en-GB" dirty="0" smtClean="0"/>
              <a:t>64</a:t>
            </a:r>
          </a:p>
          <a:p>
            <a:pPr marL="342900" indent="-342900"/>
            <a:r>
              <a:rPr lang="en-GB" dirty="0" smtClean="0"/>
              <a:t>62</a:t>
            </a:r>
          </a:p>
          <a:p>
            <a:pPr marL="342900" indent="-342900">
              <a:buAutoNum type="arabicPlain" startAt="60"/>
            </a:pPr>
            <a:r>
              <a:rPr lang="en-GB" dirty="0" smtClean="0"/>
              <a:t>60</a:t>
            </a:r>
          </a:p>
          <a:p>
            <a:pPr marL="342900" indent="-342900">
              <a:buAutoNum type="arabicPlain" startAt="58"/>
            </a:pPr>
            <a:r>
              <a:rPr lang="en-GB" dirty="0" smtClean="0"/>
              <a:t>58</a:t>
            </a:r>
          </a:p>
          <a:p>
            <a:pPr marL="342900" indent="-342900">
              <a:buAutoNum type="arabicPlain" startAt="56"/>
            </a:pPr>
            <a:r>
              <a:rPr lang="en-GB" dirty="0" smtClean="0"/>
              <a:t>56</a:t>
            </a:r>
          </a:p>
          <a:p>
            <a:pPr marL="342900" indent="-342900"/>
            <a:r>
              <a:rPr lang="en-GB" dirty="0" smtClean="0"/>
              <a:t>55</a:t>
            </a:r>
          </a:p>
          <a:p>
            <a:pPr marL="342900" indent="-342900"/>
            <a:r>
              <a:rPr lang="en-GB" dirty="0" smtClean="0"/>
              <a:t>54</a:t>
            </a:r>
            <a:endParaRPr lang="en-GB" dirty="0"/>
          </a:p>
        </p:txBody>
      </p:sp>
      <p:cxnSp>
        <p:nvCxnSpPr>
          <p:cNvPr id="10" name="Straight Arrow Connector 9"/>
          <p:cNvCxnSpPr/>
          <p:nvPr/>
        </p:nvCxnSpPr>
        <p:spPr>
          <a:xfrm rot="10800000">
            <a:off x="6072198" y="4357694"/>
            <a:ext cx="642942"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072198" y="4071942"/>
            <a:ext cx="857256" cy="369332"/>
          </a:xfrm>
          <a:prstGeom prst="rect">
            <a:avLst/>
          </a:prstGeom>
          <a:noFill/>
        </p:spPr>
        <p:txBody>
          <a:bodyPr wrap="square" rtlCol="0">
            <a:spAutoFit/>
          </a:bodyPr>
          <a:lstStyle/>
          <a:p>
            <a:r>
              <a:rPr lang="en-GB" dirty="0" smtClean="0"/>
              <a:t>mode</a:t>
            </a:r>
            <a:endParaRPr lang="en-GB" dirty="0"/>
          </a:p>
        </p:txBody>
      </p:sp>
      <p:sp>
        <p:nvSpPr>
          <p:cNvPr id="13" name="TextBox 12"/>
          <p:cNvSpPr txBox="1"/>
          <p:nvPr/>
        </p:nvSpPr>
        <p:spPr>
          <a:xfrm>
            <a:off x="500034" y="4357694"/>
            <a:ext cx="3357586" cy="1477328"/>
          </a:xfrm>
          <a:prstGeom prst="rect">
            <a:avLst/>
          </a:prstGeom>
          <a:noFill/>
        </p:spPr>
        <p:txBody>
          <a:bodyPr wrap="square" rtlCol="0">
            <a:spAutoFit/>
          </a:bodyPr>
          <a:lstStyle/>
          <a:p>
            <a:r>
              <a:rPr lang="en-GB" dirty="0" smtClean="0"/>
              <a:t>Therefore:- </a:t>
            </a:r>
          </a:p>
          <a:p>
            <a:r>
              <a:rPr lang="en-GB" b="1" dirty="0" smtClean="0"/>
              <a:t>Sample 1 has a mean of 11.5mm and a mode of 12mm</a:t>
            </a:r>
          </a:p>
          <a:p>
            <a:r>
              <a:rPr lang="en-GB" b="1" dirty="0" smtClean="0"/>
              <a:t>Sample 2 has a mean of  67.3mm and a mode of 66mm</a:t>
            </a:r>
            <a:endParaRPr lang="en-GB"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blinds(horizontal)">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1"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blinds(horizontal)">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blinds(horizont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blinds(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blinds(horizontal)">
                                      <p:cBhvr>
                                        <p:cTn id="4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6" grpId="0"/>
      <p:bldP spid="6" grpId="1"/>
      <p:bldP spid="8" grpId="0"/>
      <p:bldP spid="12" grpId="0"/>
      <p:bldP spid="1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00034" y="500042"/>
            <a:ext cx="8143932" cy="923330"/>
          </a:xfrm>
          <a:prstGeom prst="rect">
            <a:avLst/>
          </a:prstGeom>
          <a:noFill/>
        </p:spPr>
        <p:txBody>
          <a:bodyPr wrap="square" rtlCol="0">
            <a:spAutoFit/>
          </a:bodyPr>
          <a:lstStyle/>
          <a:p>
            <a:r>
              <a:rPr lang="en-GB" dirty="0" smtClean="0"/>
              <a:t>The </a:t>
            </a:r>
            <a:r>
              <a:rPr lang="en-GB" b="1" dirty="0" smtClean="0"/>
              <a:t>MEDIAN</a:t>
            </a:r>
            <a:r>
              <a:rPr lang="en-GB" dirty="0" smtClean="0"/>
              <a:t> is the mid-point of a set of data.</a:t>
            </a:r>
          </a:p>
          <a:p>
            <a:r>
              <a:rPr lang="en-GB" dirty="0" smtClean="0"/>
              <a:t>The data is ranked in descending order (highest at the top, lowest at the bottom), and the middle value is the </a:t>
            </a:r>
            <a:r>
              <a:rPr lang="en-GB" b="1" dirty="0" smtClean="0"/>
              <a:t>MEDIAN</a:t>
            </a:r>
            <a:r>
              <a:rPr lang="en-GB" dirty="0" smtClean="0"/>
              <a:t>.</a:t>
            </a:r>
            <a:endParaRPr lang="en-GB" dirty="0"/>
          </a:p>
        </p:txBody>
      </p:sp>
      <p:sp>
        <p:nvSpPr>
          <p:cNvPr id="3" name="TextBox 2"/>
          <p:cNvSpPr txBox="1"/>
          <p:nvPr/>
        </p:nvSpPr>
        <p:spPr>
          <a:xfrm>
            <a:off x="571472" y="1571612"/>
            <a:ext cx="7858180" cy="646331"/>
          </a:xfrm>
          <a:prstGeom prst="rect">
            <a:avLst/>
          </a:prstGeom>
          <a:noFill/>
        </p:spPr>
        <p:txBody>
          <a:bodyPr wrap="square" rtlCol="0">
            <a:spAutoFit/>
          </a:bodyPr>
          <a:lstStyle/>
          <a:p>
            <a:r>
              <a:rPr lang="en-GB" dirty="0" smtClean="0"/>
              <a:t>Look at these 2 examples, the first has an even number of values and the second an odd number:-</a:t>
            </a:r>
            <a:endParaRPr lang="en-GB" dirty="0"/>
          </a:p>
        </p:txBody>
      </p:sp>
      <p:sp>
        <p:nvSpPr>
          <p:cNvPr id="4" name="TextBox 3"/>
          <p:cNvSpPr txBox="1"/>
          <p:nvPr/>
        </p:nvSpPr>
        <p:spPr>
          <a:xfrm>
            <a:off x="571472" y="2428868"/>
            <a:ext cx="642942" cy="2862322"/>
          </a:xfrm>
          <a:prstGeom prst="rect">
            <a:avLst/>
          </a:prstGeom>
          <a:noFill/>
        </p:spPr>
        <p:txBody>
          <a:bodyPr wrap="square" rtlCol="0">
            <a:spAutoFit/>
          </a:bodyPr>
          <a:lstStyle/>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endParaRPr lang="en-GB" dirty="0"/>
          </a:p>
        </p:txBody>
      </p:sp>
      <p:cxnSp>
        <p:nvCxnSpPr>
          <p:cNvPr id="7" name="Straight Arrow Connector 6"/>
          <p:cNvCxnSpPr/>
          <p:nvPr/>
        </p:nvCxnSpPr>
        <p:spPr>
          <a:xfrm rot="10800000">
            <a:off x="785786" y="3786190"/>
            <a:ext cx="714380"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1571604" y="2928934"/>
            <a:ext cx="1857388" cy="1754326"/>
          </a:xfrm>
          <a:prstGeom prst="rect">
            <a:avLst/>
          </a:prstGeom>
          <a:noFill/>
        </p:spPr>
        <p:txBody>
          <a:bodyPr wrap="square" rtlCol="0">
            <a:spAutoFit/>
          </a:bodyPr>
          <a:lstStyle/>
          <a:p>
            <a:r>
              <a:rPr lang="en-GB" dirty="0" smtClean="0"/>
              <a:t>Here is the </a:t>
            </a:r>
            <a:r>
              <a:rPr lang="en-GB" b="1" dirty="0" smtClean="0"/>
              <a:t>MEDIAN</a:t>
            </a:r>
            <a:r>
              <a:rPr lang="en-GB" dirty="0" smtClean="0"/>
              <a:t>, 5 points above and 5 below, half way between the 5</a:t>
            </a:r>
            <a:r>
              <a:rPr lang="en-GB" baseline="30000" dirty="0" smtClean="0"/>
              <a:t>th</a:t>
            </a:r>
            <a:r>
              <a:rPr lang="en-GB" dirty="0" smtClean="0"/>
              <a:t> and 6</a:t>
            </a:r>
            <a:r>
              <a:rPr lang="en-GB" baseline="30000" dirty="0" smtClean="0"/>
              <a:t>th</a:t>
            </a:r>
            <a:r>
              <a:rPr lang="en-GB" dirty="0" smtClean="0"/>
              <a:t>.</a:t>
            </a:r>
            <a:endParaRPr lang="en-GB" dirty="0"/>
          </a:p>
        </p:txBody>
      </p:sp>
      <p:sp>
        <p:nvSpPr>
          <p:cNvPr id="9" name="TextBox 8"/>
          <p:cNvSpPr txBox="1"/>
          <p:nvPr/>
        </p:nvSpPr>
        <p:spPr>
          <a:xfrm>
            <a:off x="5286380" y="2143116"/>
            <a:ext cx="642942" cy="3693319"/>
          </a:xfrm>
          <a:prstGeom prst="rect">
            <a:avLst/>
          </a:prstGeom>
          <a:noFill/>
        </p:spPr>
        <p:txBody>
          <a:bodyPr wrap="square" rtlCol="0">
            <a:spAutoFit/>
          </a:bodyPr>
          <a:lstStyle/>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p:txBody>
      </p:sp>
      <p:sp>
        <p:nvSpPr>
          <p:cNvPr id="10" name="TextBox 9"/>
          <p:cNvSpPr txBox="1"/>
          <p:nvPr/>
        </p:nvSpPr>
        <p:spPr>
          <a:xfrm>
            <a:off x="785786" y="2214554"/>
            <a:ext cx="1643074" cy="369332"/>
          </a:xfrm>
          <a:prstGeom prst="rect">
            <a:avLst/>
          </a:prstGeom>
          <a:noFill/>
        </p:spPr>
        <p:txBody>
          <a:bodyPr wrap="square" rtlCol="0">
            <a:spAutoFit/>
          </a:bodyPr>
          <a:lstStyle/>
          <a:p>
            <a:r>
              <a:rPr lang="en-GB" dirty="0" smtClean="0"/>
              <a:t>10 values</a:t>
            </a:r>
            <a:endParaRPr lang="en-GB" dirty="0"/>
          </a:p>
        </p:txBody>
      </p:sp>
      <p:sp>
        <p:nvSpPr>
          <p:cNvPr id="11" name="TextBox 10"/>
          <p:cNvSpPr txBox="1"/>
          <p:nvPr/>
        </p:nvSpPr>
        <p:spPr>
          <a:xfrm>
            <a:off x="6429388" y="1928802"/>
            <a:ext cx="1571636" cy="369332"/>
          </a:xfrm>
          <a:prstGeom prst="rect">
            <a:avLst/>
          </a:prstGeom>
          <a:noFill/>
        </p:spPr>
        <p:txBody>
          <a:bodyPr wrap="square" rtlCol="0">
            <a:spAutoFit/>
          </a:bodyPr>
          <a:lstStyle/>
          <a:p>
            <a:r>
              <a:rPr lang="en-GB" dirty="0" smtClean="0"/>
              <a:t>13 values</a:t>
            </a:r>
            <a:endParaRPr lang="en-GB" dirty="0"/>
          </a:p>
        </p:txBody>
      </p:sp>
      <p:cxnSp>
        <p:nvCxnSpPr>
          <p:cNvPr id="13" name="Straight Arrow Connector 12"/>
          <p:cNvCxnSpPr/>
          <p:nvPr/>
        </p:nvCxnSpPr>
        <p:spPr>
          <a:xfrm rot="10800000">
            <a:off x="5572132" y="3929066"/>
            <a:ext cx="785818"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6572264" y="3143248"/>
            <a:ext cx="1928826" cy="1477328"/>
          </a:xfrm>
          <a:prstGeom prst="rect">
            <a:avLst/>
          </a:prstGeom>
          <a:noFill/>
        </p:spPr>
        <p:txBody>
          <a:bodyPr wrap="square" rtlCol="0">
            <a:spAutoFit/>
          </a:bodyPr>
          <a:lstStyle/>
          <a:p>
            <a:r>
              <a:rPr lang="en-GB" dirty="0" smtClean="0"/>
              <a:t>Here is the </a:t>
            </a:r>
            <a:r>
              <a:rPr lang="en-GB" b="1" dirty="0" smtClean="0"/>
              <a:t>MEDIAN</a:t>
            </a:r>
            <a:r>
              <a:rPr lang="en-GB" dirty="0" smtClean="0"/>
              <a:t>, 6 points above and 6 points below, exactly on the 7</a:t>
            </a:r>
            <a:r>
              <a:rPr lang="en-GB" baseline="30000" dirty="0" smtClean="0"/>
              <a:t>th</a:t>
            </a:r>
            <a:r>
              <a:rPr lang="en-GB" dirty="0" smtClean="0"/>
              <a:t>.</a:t>
            </a:r>
            <a:endParaRPr lang="en-GB" dirty="0"/>
          </a:p>
        </p:txBody>
      </p:sp>
      <p:sp>
        <p:nvSpPr>
          <p:cNvPr id="16" name="TextBox 15"/>
          <p:cNvSpPr txBox="1"/>
          <p:nvPr/>
        </p:nvSpPr>
        <p:spPr>
          <a:xfrm>
            <a:off x="1785918" y="5286388"/>
            <a:ext cx="3000396" cy="1200329"/>
          </a:xfrm>
          <a:prstGeom prst="rect">
            <a:avLst/>
          </a:prstGeom>
          <a:noFill/>
        </p:spPr>
        <p:txBody>
          <a:bodyPr wrap="square" rtlCol="0">
            <a:spAutoFit/>
          </a:bodyPr>
          <a:lstStyle/>
          <a:p>
            <a:r>
              <a:rPr lang="en-GB" dirty="0" smtClean="0"/>
              <a:t>The </a:t>
            </a:r>
            <a:r>
              <a:rPr lang="en-GB" b="1" dirty="0" smtClean="0"/>
              <a:t>MEDIAN</a:t>
            </a:r>
            <a:r>
              <a:rPr lang="en-GB" dirty="0" smtClean="0"/>
              <a:t> value is not affected by extremes. Look at the lower value changing, but the </a:t>
            </a:r>
            <a:r>
              <a:rPr lang="en-GB" b="1" dirty="0" smtClean="0"/>
              <a:t>MEDIAN</a:t>
            </a:r>
            <a:r>
              <a:rPr lang="en-GB" dirty="0" smtClean="0"/>
              <a:t> stays the same.</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4">
                                            <p:txEl>
                                              <p:pRg st="0" end="0"/>
                                            </p:txEl>
                                          </p:spTgt>
                                        </p:tgtEl>
                                        <p:attrNameLst>
                                          <p:attrName>style.visibility</p:attrName>
                                        </p:attrNameLst>
                                      </p:cBhvr>
                                      <p:to>
                                        <p:strVal val="visible"/>
                                      </p:to>
                                    </p:set>
                                    <p:animEffect transition="in" filter="blinds(horizontal)">
                                      <p:cBhvr>
                                        <p:cTn id="22" dur="500"/>
                                        <p:tgtEl>
                                          <p:spTgt spid="4">
                                            <p:txEl>
                                              <p:pRg st="0" end="0"/>
                                            </p:txEl>
                                          </p:spTgt>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4">
                                            <p:txEl>
                                              <p:pRg st="1" end="1"/>
                                            </p:txEl>
                                          </p:spTgt>
                                        </p:tgtEl>
                                        <p:attrNameLst>
                                          <p:attrName>style.visibility</p:attrName>
                                        </p:attrNameLst>
                                      </p:cBhvr>
                                      <p:to>
                                        <p:strVal val="visible"/>
                                      </p:to>
                                    </p:set>
                                    <p:animEffect transition="in" filter="blinds(horizontal)">
                                      <p:cBhvr>
                                        <p:cTn id="25" dur="500"/>
                                        <p:tgtEl>
                                          <p:spTgt spid="4">
                                            <p:txEl>
                                              <p:pRg st="1" end="1"/>
                                            </p:txEl>
                                          </p:spTgt>
                                        </p:tgtEl>
                                      </p:cBhvr>
                                    </p:animEffect>
                                  </p:childTnLst>
                                </p:cTn>
                              </p:par>
                              <p:par>
                                <p:cTn id="26" presetID="3" presetClass="entr" presetSubtype="10" fill="hold" grpId="0" nodeType="withEffect">
                                  <p:stCondLst>
                                    <p:cond delay="0"/>
                                  </p:stCondLst>
                                  <p:childTnLst>
                                    <p:set>
                                      <p:cBhvr>
                                        <p:cTn id="27" dur="1" fill="hold">
                                          <p:stCondLst>
                                            <p:cond delay="0"/>
                                          </p:stCondLst>
                                        </p:cTn>
                                        <p:tgtEl>
                                          <p:spTgt spid="4">
                                            <p:txEl>
                                              <p:pRg st="2" end="2"/>
                                            </p:txEl>
                                          </p:spTgt>
                                        </p:tgtEl>
                                        <p:attrNameLst>
                                          <p:attrName>style.visibility</p:attrName>
                                        </p:attrNameLst>
                                      </p:cBhvr>
                                      <p:to>
                                        <p:strVal val="visible"/>
                                      </p:to>
                                    </p:set>
                                    <p:animEffect transition="in" filter="blinds(horizontal)">
                                      <p:cBhvr>
                                        <p:cTn id="28" dur="500"/>
                                        <p:tgtEl>
                                          <p:spTgt spid="4">
                                            <p:txEl>
                                              <p:pRg st="2" end="2"/>
                                            </p:txEl>
                                          </p:spTgt>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Effect transition="in" filter="blinds(horizontal)">
                                      <p:cBhvr>
                                        <p:cTn id="31" dur="500"/>
                                        <p:tgtEl>
                                          <p:spTgt spid="4">
                                            <p:txEl>
                                              <p:pRg st="3" end="3"/>
                                            </p:txEl>
                                          </p:spTgt>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4">
                                            <p:txEl>
                                              <p:pRg st="4" end="4"/>
                                            </p:txEl>
                                          </p:spTgt>
                                        </p:tgtEl>
                                        <p:attrNameLst>
                                          <p:attrName>style.visibility</p:attrName>
                                        </p:attrNameLst>
                                      </p:cBhvr>
                                      <p:to>
                                        <p:strVal val="visible"/>
                                      </p:to>
                                    </p:set>
                                    <p:animEffect transition="in" filter="blinds(horizontal)">
                                      <p:cBhvr>
                                        <p:cTn id="34" dur="500"/>
                                        <p:tgtEl>
                                          <p:spTgt spid="4">
                                            <p:txEl>
                                              <p:pRg st="4" end="4"/>
                                            </p:txEl>
                                          </p:spTgt>
                                        </p:tgtEl>
                                      </p:cBhvr>
                                    </p:animEffect>
                                  </p:childTnLst>
                                </p:cTn>
                              </p:par>
                              <p:par>
                                <p:cTn id="35" presetID="3" presetClass="entr" presetSubtype="10" fill="hold" grpId="0" nodeType="with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Effect transition="in" filter="blinds(horizontal)">
                                      <p:cBhvr>
                                        <p:cTn id="37" dur="500"/>
                                        <p:tgtEl>
                                          <p:spTgt spid="4">
                                            <p:txEl>
                                              <p:pRg st="5" end="5"/>
                                            </p:txEl>
                                          </p:spTgt>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4">
                                            <p:txEl>
                                              <p:pRg st="6" end="6"/>
                                            </p:txEl>
                                          </p:spTgt>
                                        </p:tgtEl>
                                        <p:attrNameLst>
                                          <p:attrName>style.visibility</p:attrName>
                                        </p:attrNameLst>
                                      </p:cBhvr>
                                      <p:to>
                                        <p:strVal val="visible"/>
                                      </p:to>
                                    </p:set>
                                    <p:animEffect transition="in" filter="blinds(horizontal)">
                                      <p:cBhvr>
                                        <p:cTn id="40" dur="500"/>
                                        <p:tgtEl>
                                          <p:spTgt spid="4">
                                            <p:txEl>
                                              <p:pRg st="6" end="6"/>
                                            </p:txEl>
                                          </p:spTgt>
                                        </p:tgtEl>
                                      </p:cBhvr>
                                    </p:animEffect>
                                  </p:childTnLst>
                                </p:cTn>
                              </p:par>
                              <p:par>
                                <p:cTn id="41" presetID="3" presetClass="entr" presetSubtype="10" fill="hold" grpId="0" nodeType="withEffect">
                                  <p:stCondLst>
                                    <p:cond delay="0"/>
                                  </p:stCondLst>
                                  <p:childTnLst>
                                    <p:set>
                                      <p:cBhvr>
                                        <p:cTn id="42" dur="1" fill="hold">
                                          <p:stCondLst>
                                            <p:cond delay="0"/>
                                          </p:stCondLst>
                                        </p:cTn>
                                        <p:tgtEl>
                                          <p:spTgt spid="4">
                                            <p:txEl>
                                              <p:pRg st="7" end="7"/>
                                            </p:txEl>
                                          </p:spTgt>
                                        </p:tgtEl>
                                        <p:attrNameLst>
                                          <p:attrName>style.visibility</p:attrName>
                                        </p:attrNameLst>
                                      </p:cBhvr>
                                      <p:to>
                                        <p:strVal val="visible"/>
                                      </p:to>
                                    </p:set>
                                    <p:animEffect transition="in" filter="blinds(horizontal)">
                                      <p:cBhvr>
                                        <p:cTn id="43" dur="500"/>
                                        <p:tgtEl>
                                          <p:spTgt spid="4">
                                            <p:txEl>
                                              <p:pRg st="7" end="7"/>
                                            </p:txEl>
                                          </p:spTgt>
                                        </p:tgtEl>
                                      </p:cBhvr>
                                    </p:animEffect>
                                  </p:childTnLst>
                                </p:cTn>
                              </p:par>
                              <p:par>
                                <p:cTn id="44" presetID="3" presetClass="entr" presetSubtype="10" fill="hold" grpId="0" nodeType="withEffect">
                                  <p:stCondLst>
                                    <p:cond delay="0"/>
                                  </p:stCondLst>
                                  <p:childTnLst>
                                    <p:set>
                                      <p:cBhvr>
                                        <p:cTn id="45" dur="1" fill="hold">
                                          <p:stCondLst>
                                            <p:cond delay="0"/>
                                          </p:stCondLst>
                                        </p:cTn>
                                        <p:tgtEl>
                                          <p:spTgt spid="4">
                                            <p:txEl>
                                              <p:pRg st="8" end="8"/>
                                            </p:txEl>
                                          </p:spTgt>
                                        </p:tgtEl>
                                        <p:attrNameLst>
                                          <p:attrName>style.visibility</p:attrName>
                                        </p:attrNameLst>
                                      </p:cBhvr>
                                      <p:to>
                                        <p:strVal val="visible"/>
                                      </p:to>
                                    </p:set>
                                    <p:animEffect transition="in" filter="blinds(horizontal)">
                                      <p:cBhvr>
                                        <p:cTn id="46" dur="500"/>
                                        <p:tgtEl>
                                          <p:spTgt spid="4">
                                            <p:txEl>
                                              <p:pRg st="8" end="8"/>
                                            </p:txEl>
                                          </p:spTgt>
                                        </p:tgtEl>
                                      </p:cBhvr>
                                    </p:animEffect>
                                  </p:childTnLst>
                                </p:cTn>
                              </p:par>
                              <p:par>
                                <p:cTn id="47" presetID="3" presetClass="entr" presetSubtype="10" fill="hold" grpId="0" nodeType="withEffect">
                                  <p:stCondLst>
                                    <p:cond delay="0"/>
                                  </p:stCondLst>
                                  <p:childTnLst>
                                    <p:set>
                                      <p:cBhvr>
                                        <p:cTn id="48" dur="1" fill="hold">
                                          <p:stCondLst>
                                            <p:cond delay="0"/>
                                          </p:stCondLst>
                                        </p:cTn>
                                        <p:tgtEl>
                                          <p:spTgt spid="4">
                                            <p:txEl>
                                              <p:pRg st="9" end="9"/>
                                            </p:txEl>
                                          </p:spTgt>
                                        </p:tgtEl>
                                        <p:attrNameLst>
                                          <p:attrName>style.visibility</p:attrName>
                                        </p:attrNameLst>
                                      </p:cBhvr>
                                      <p:to>
                                        <p:strVal val="visible"/>
                                      </p:to>
                                    </p:set>
                                    <p:animEffect transition="in" filter="blinds(horizontal)">
                                      <p:cBhvr>
                                        <p:cTn id="49" dur="500"/>
                                        <p:tgtEl>
                                          <p:spTgt spid="4">
                                            <p:txEl>
                                              <p:pRg st="9" end="9"/>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nodeType="click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blinds(horizontal)">
                                      <p:cBhvr>
                                        <p:cTn id="54" dur="500"/>
                                        <p:tgtEl>
                                          <p:spTgt spid="7"/>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8"/>
                                        </p:tgtEl>
                                        <p:attrNameLst>
                                          <p:attrName>style.visibility</p:attrName>
                                        </p:attrNameLst>
                                      </p:cBhvr>
                                      <p:to>
                                        <p:strVal val="visible"/>
                                      </p:to>
                                    </p:set>
                                    <p:animEffect transition="in" filter="blinds(horizontal)">
                                      <p:cBhvr>
                                        <p:cTn id="59" dur="500"/>
                                        <p:tgtEl>
                                          <p:spTgt spid="8"/>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grpId="0" nodeType="clickEffect">
                                  <p:stCondLst>
                                    <p:cond delay="0"/>
                                  </p:stCondLst>
                                  <p:childTnLst>
                                    <p:set>
                                      <p:cBhvr>
                                        <p:cTn id="63" dur="1" fill="hold">
                                          <p:stCondLst>
                                            <p:cond delay="0"/>
                                          </p:stCondLst>
                                        </p:cTn>
                                        <p:tgtEl>
                                          <p:spTgt spid="11"/>
                                        </p:tgtEl>
                                        <p:attrNameLst>
                                          <p:attrName>style.visibility</p:attrName>
                                        </p:attrNameLst>
                                      </p:cBhvr>
                                      <p:to>
                                        <p:strVal val="visible"/>
                                      </p:to>
                                    </p:set>
                                    <p:animEffect transition="in" filter="blinds(horizontal)">
                                      <p:cBhvr>
                                        <p:cTn id="64" dur="500"/>
                                        <p:tgtEl>
                                          <p:spTgt spid="11"/>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9"/>
                                        </p:tgtEl>
                                        <p:attrNameLst>
                                          <p:attrName>style.visibility</p:attrName>
                                        </p:attrNameLst>
                                      </p:cBhvr>
                                      <p:to>
                                        <p:strVal val="visible"/>
                                      </p:to>
                                    </p:set>
                                    <p:animEffect transition="in" filter="blinds(horizontal)">
                                      <p:cBhvr>
                                        <p:cTn id="69" dur="500"/>
                                        <p:tgtEl>
                                          <p:spTgt spid="9"/>
                                        </p:tgtEl>
                                      </p:cBhvr>
                                    </p:animEffect>
                                  </p:childTnLst>
                                </p:cTn>
                              </p:par>
                            </p:childTnLst>
                          </p:cTn>
                        </p:par>
                      </p:childTnLst>
                    </p:cTn>
                  </p:par>
                  <p:par>
                    <p:cTn id="70" fill="hold">
                      <p:stCondLst>
                        <p:cond delay="indefinite"/>
                      </p:stCondLst>
                      <p:childTnLst>
                        <p:par>
                          <p:cTn id="71" fill="hold">
                            <p:stCondLst>
                              <p:cond delay="0"/>
                            </p:stCondLst>
                            <p:childTnLst>
                              <p:par>
                                <p:cTn id="72" presetID="3" presetClass="entr" presetSubtype="10" fill="hold" nodeType="clickEffect">
                                  <p:stCondLst>
                                    <p:cond delay="0"/>
                                  </p:stCondLst>
                                  <p:childTnLst>
                                    <p:set>
                                      <p:cBhvr>
                                        <p:cTn id="73" dur="1" fill="hold">
                                          <p:stCondLst>
                                            <p:cond delay="0"/>
                                          </p:stCondLst>
                                        </p:cTn>
                                        <p:tgtEl>
                                          <p:spTgt spid="13"/>
                                        </p:tgtEl>
                                        <p:attrNameLst>
                                          <p:attrName>style.visibility</p:attrName>
                                        </p:attrNameLst>
                                      </p:cBhvr>
                                      <p:to>
                                        <p:strVal val="visible"/>
                                      </p:to>
                                    </p:set>
                                    <p:animEffect transition="in" filter="blinds(horizontal)">
                                      <p:cBhvr>
                                        <p:cTn id="74" dur="500"/>
                                        <p:tgtEl>
                                          <p:spTgt spid="13"/>
                                        </p:tgtEl>
                                      </p:cBhvr>
                                    </p:animEffect>
                                  </p:childTnLst>
                                </p:cTn>
                              </p:par>
                            </p:childTnLst>
                          </p:cTn>
                        </p:par>
                      </p:childTnLst>
                    </p:cTn>
                  </p:par>
                  <p:par>
                    <p:cTn id="75" fill="hold">
                      <p:stCondLst>
                        <p:cond delay="indefinite"/>
                      </p:stCondLst>
                      <p:childTnLst>
                        <p:par>
                          <p:cTn id="76" fill="hold">
                            <p:stCondLst>
                              <p:cond delay="0"/>
                            </p:stCondLst>
                            <p:childTnLst>
                              <p:par>
                                <p:cTn id="77" presetID="3" presetClass="entr" presetSubtype="10" fill="hold" grpId="0" nodeType="clickEffect">
                                  <p:stCondLst>
                                    <p:cond delay="0"/>
                                  </p:stCondLst>
                                  <p:childTnLst>
                                    <p:set>
                                      <p:cBhvr>
                                        <p:cTn id="78" dur="1" fill="hold">
                                          <p:stCondLst>
                                            <p:cond delay="0"/>
                                          </p:stCondLst>
                                        </p:cTn>
                                        <p:tgtEl>
                                          <p:spTgt spid="15"/>
                                        </p:tgtEl>
                                        <p:attrNameLst>
                                          <p:attrName>style.visibility</p:attrName>
                                        </p:attrNameLst>
                                      </p:cBhvr>
                                      <p:to>
                                        <p:strVal val="visible"/>
                                      </p:to>
                                    </p:set>
                                    <p:animEffect transition="in" filter="blinds(horizontal)">
                                      <p:cBhvr>
                                        <p:cTn id="79" dur="500"/>
                                        <p:tgtEl>
                                          <p:spTgt spid="15"/>
                                        </p:tgtEl>
                                      </p:cBhvr>
                                    </p:animEffect>
                                  </p:childTnLst>
                                </p:cTn>
                              </p:par>
                            </p:childTnLst>
                          </p:cTn>
                        </p:par>
                      </p:childTnLst>
                    </p:cTn>
                  </p:par>
                  <p:par>
                    <p:cTn id="80" fill="hold">
                      <p:stCondLst>
                        <p:cond delay="indefinite"/>
                      </p:stCondLst>
                      <p:childTnLst>
                        <p:par>
                          <p:cTn id="81" fill="hold">
                            <p:stCondLst>
                              <p:cond delay="0"/>
                            </p:stCondLst>
                            <p:childTnLst>
                              <p:par>
                                <p:cTn id="82" presetID="3" presetClass="entr" presetSubtype="10" fill="hold" grpId="0" nodeType="clickEffect">
                                  <p:stCondLst>
                                    <p:cond delay="0"/>
                                  </p:stCondLst>
                                  <p:childTnLst>
                                    <p:set>
                                      <p:cBhvr>
                                        <p:cTn id="83" dur="1" fill="hold">
                                          <p:stCondLst>
                                            <p:cond delay="0"/>
                                          </p:stCondLst>
                                        </p:cTn>
                                        <p:tgtEl>
                                          <p:spTgt spid="16"/>
                                        </p:tgtEl>
                                        <p:attrNameLst>
                                          <p:attrName>style.visibility</p:attrName>
                                        </p:attrNameLst>
                                      </p:cBhvr>
                                      <p:to>
                                        <p:strVal val="visible"/>
                                      </p:to>
                                    </p:set>
                                    <p:animEffect transition="in" filter="blinds(horizontal)">
                                      <p:cBhvr>
                                        <p:cTn id="84" dur="500"/>
                                        <p:tgtEl>
                                          <p:spTgt spid="16"/>
                                        </p:tgtEl>
                                      </p:cBhvr>
                                    </p:animEffect>
                                  </p:childTnLst>
                                </p:cTn>
                              </p:par>
                            </p:childTnLst>
                          </p:cTn>
                        </p:par>
                      </p:childTnLst>
                    </p:cTn>
                  </p:par>
                  <p:par>
                    <p:cTn id="85" fill="hold">
                      <p:stCondLst>
                        <p:cond delay="indefinite"/>
                      </p:stCondLst>
                      <p:childTnLst>
                        <p:par>
                          <p:cTn id="86" fill="hold">
                            <p:stCondLst>
                              <p:cond delay="0"/>
                            </p:stCondLst>
                            <p:childTnLst>
                              <p:par>
                                <p:cTn id="87" presetID="0" presetClass="path" presetSubtype="0" accel="50000" decel="50000" fill="hold" nodeType="clickEffect">
                                  <p:stCondLst>
                                    <p:cond delay="0"/>
                                  </p:stCondLst>
                                  <p:childTnLst>
                                    <p:animMotion origin="layout" path="M 0 0 L 0 0.15726 " pathEditMode="relative" ptsTypes="AA">
                                      <p:cBhvr>
                                        <p:cTn id="88" dur="2000" fill="hold"/>
                                        <p:tgtEl>
                                          <p:spTgt spid="4">
                                            <p:txEl>
                                              <p:pRg st="9" end="9"/>
                                            </p:txEl>
                                          </p:spTgt>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build="allAtOnce"/>
      <p:bldP spid="8" grpId="0"/>
      <p:bldP spid="9" grpId="0"/>
      <p:bldP spid="10" grpId="0"/>
      <p:bldP spid="11" grpId="0"/>
      <p:bldP spid="15" grpId="0"/>
      <p:bldP spid="1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42910" y="285728"/>
            <a:ext cx="7786742" cy="646331"/>
          </a:xfrm>
          <a:prstGeom prst="rect">
            <a:avLst/>
          </a:prstGeom>
          <a:noFill/>
        </p:spPr>
        <p:txBody>
          <a:bodyPr wrap="square" rtlCol="0">
            <a:spAutoFit/>
          </a:bodyPr>
          <a:lstStyle/>
          <a:p>
            <a:r>
              <a:rPr lang="en-GB" dirty="0" smtClean="0"/>
              <a:t>Now lets work out the MEDIAN value for our two samples of shingle from </a:t>
            </a:r>
            <a:r>
              <a:rPr lang="en-GB" dirty="0" err="1" smtClean="0"/>
              <a:t>Chesil</a:t>
            </a:r>
            <a:r>
              <a:rPr lang="en-GB" smtClean="0"/>
              <a:t> Beach</a:t>
            </a:r>
            <a:r>
              <a:rPr lang="en-GB" dirty="0" smtClean="0"/>
              <a:t>.</a:t>
            </a:r>
            <a:endParaRPr lang="en-GB" dirty="0"/>
          </a:p>
        </p:txBody>
      </p:sp>
      <p:sp>
        <p:nvSpPr>
          <p:cNvPr id="3" name="TextBox 2"/>
          <p:cNvSpPr txBox="1"/>
          <p:nvPr/>
        </p:nvSpPr>
        <p:spPr>
          <a:xfrm>
            <a:off x="428596" y="1142984"/>
            <a:ext cx="3429024" cy="2862322"/>
          </a:xfrm>
          <a:prstGeom prst="rect">
            <a:avLst/>
          </a:prstGeom>
          <a:noFill/>
        </p:spPr>
        <p:txBody>
          <a:bodyPr wrap="square" rtlCol="0">
            <a:spAutoFit/>
          </a:bodyPr>
          <a:lstStyle/>
          <a:p>
            <a:r>
              <a:rPr lang="en-GB" b="1" dirty="0" smtClean="0"/>
              <a:t>Sample 1</a:t>
            </a:r>
          </a:p>
          <a:p>
            <a:pPr marL="342900" indent="-342900">
              <a:buAutoNum type="arabicPlain" startAt="18"/>
            </a:pPr>
            <a:r>
              <a:rPr lang="en-GB" dirty="0" smtClean="0"/>
              <a:t>18</a:t>
            </a:r>
          </a:p>
          <a:p>
            <a:pPr marL="342900" indent="-342900"/>
            <a:r>
              <a:rPr lang="en-GB" dirty="0" smtClean="0"/>
              <a:t>16</a:t>
            </a:r>
          </a:p>
          <a:p>
            <a:pPr marL="342900" indent="-342900"/>
            <a:r>
              <a:rPr lang="en-GB" dirty="0" smtClean="0"/>
              <a:t>14  14</a:t>
            </a:r>
          </a:p>
          <a:p>
            <a:pPr marL="342900" indent="-342900">
              <a:buAutoNum type="arabicPlain" startAt="13"/>
            </a:pPr>
            <a:r>
              <a:rPr lang="en-GB" dirty="0" smtClean="0"/>
              <a:t>13</a:t>
            </a:r>
          </a:p>
          <a:p>
            <a:pPr marL="342900" indent="-342900"/>
            <a:r>
              <a:rPr lang="en-GB" dirty="0" smtClean="0"/>
              <a:t>12  12  12   12  12  12  12</a:t>
            </a:r>
          </a:p>
          <a:p>
            <a:pPr marL="342900" indent="-342900">
              <a:buAutoNum type="arabicPlain" startAt="11"/>
            </a:pPr>
            <a:r>
              <a:rPr lang="en-GB" dirty="0" smtClean="0"/>
              <a:t>11  11  11  </a:t>
            </a:r>
          </a:p>
          <a:p>
            <a:pPr marL="342900" indent="-342900">
              <a:buAutoNum type="arabicPlain" startAt="10"/>
            </a:pPr>
            <a:r>
              <a:rPr lang="en-GB" dirty="0" smtClean="0"/>
              <a:t>10  10  10  10  10</a:t>
            </a:r>
          </a:p>
          <a:p>
            <a:pPr marL="342900" indent="-342900"/>
            <a:r>
              <a:rPr lang="en-GB" dirty="0" smtClean="0"/>
              <a:t>9  9</a:t>
            </a:r>
          </a:p>
          <a:p>
            <a:pPr marL="342900" indent="-342900"/>
            <a:r>
              <a:rPr lang="en-GB" dirty="0" smtClean="0"/>
              <a:t>8  8  8  8  </a:t>
            </a:r>
            <a:endParaRPr lang="en-GB" dirty="0"/>
          </a:p>
        </p:txBody>
      </p:sp>
      <p:sp>
        <p:nvSpPr>
          <p:cNvPr id="4" name="TextBox 3"/>
          <p:cNvSpPr txBox="1"/>
          <p:nvPr/>
        </p:nvSpPr>
        <p:spPr>
          <a:xfrm>
            <a:off x="428596" y="4214818"/>
            <a:ext cx="2714644" cy="1477328"/>
          </a:xfrm>
          <a:prstGeom prst="rect">
            <a:avLst/>
          </a:prstGeom>
          <a:noFill/>
        </p:spPr>
        <p:txBody>
          <a:bodyPr wrap="square" rtlCol="0">
            <a:spAutoFit/>
          </a:bodyPr>
          <a:lstStyle/>
          <a:p>
            <a:r>
              <a:rPr lang="en-GB" dirty="0" smtClean="0"/>
              <a:t>There are 30 values here so we are looking for </a:t>
            </a:r>
            <a:r>
              <a:rPr lang="en-GB" smtClean="0"/>
              <a:t>½ way </a:t>
            </a:r>
            <a:r>
              <a:rPr lang="en-GB" dirty="0" smtClean="0"/>
              <a:t>between the 15</a:t>
            </a:r>
            <a:r>
              <a:rPr lang="en-GB" baseline="30000" dirty="0" smtClean="0"/>
              <a:t>th</a:t>
            </a:r>
            <a:r>
              <a:rPr lang="en-GB" dirty="0" smtClean="0"/>
              <a:t> and 16</a:t>
            </a:r>
            <a:r>
              <a:rPr lang="en-GB" baseline="30000" dirty="0" smtClean="0"/>
              <a:t>th</a:t>
            </a:r>
            <a:r>
              <a:rPr lang="en-GB" dirty="0" smtClean="0"/>
              <a:t>, that will give 15 values above and 15 below</a:t>
            </a:r>
            <a:endParaRPr lang="en-GB" dirty="0"/>
          </a:p>
        </p:txBody>
      </p:sp>
      <p:sp>
        <p:nvSpPr>
          <p:cNvPr id="5" name="TextBox 4"/>
          <p:cNvSpPr txBox="1"/>
          <p:nvPr/>
        </p:nvSpPr>
        <p:spPr>
          <a:xfrm>
            <a:off x="500034" y="5786454"/>
            <a:ext cx="3000396" cy="646331"/>
          </a:xfrm>
          <a:prstGeom prst="rect">
            <a:avLst/>
          </a:prstGeom>
          <a:noFill/>
        </p:spPr>
        <p:txBody>
          <a:bodyPr wrap="square" rtlCol="0">
            <a:spAutoFit/>
          </a:bodyPr>
          <a:lstStyle/>
          <a:p>
            <a:r>
              <a:rPr lang="en-GB" dirty="0" smtClean="0"/>
              <a:t>Count 15 from the top, and the Median is indicated above</a:t>
            </a:r>
            <a:endParaRPr lang="en-GB" dirty="0"/>
          </a:p>
        </p:txBody>
      </p:sp>
      <p:cxnSp>
        <p:nvCxnSpPr>
          <p:cNvPr id="7" name="Straight Arrow Connector 6"/>
          <p:cNvCxnSpPr/>
          <p:nvPr/>
        </p:nvCxnSpPr>
        <p:spPr>
          <a:xfrm rot="10800000">
            <a:off x="1928794" y="3000372"/>
            <a:ext cx="1714512"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4643438" y="1142984"/>
            <a:ext cx="3357586" cy="5632311"/>
          </a:xfrm>
          <a:prstGeom prst="rect">
            <a:avLst/>
          </a:prstGeom>
          <a:noFill/>
        </p:spPr>
        <p:txBody>
          <a:bodyPr wrap="square" rtlCol="0">
            <a:spAutoFit/>
          </a:bodyPr>
          <a:lstStyle/>
          <a:p>
            <a:r>
              <a:rPr lang="en-GB" b="1" dirty="0" smtClean="0"/>
              <a:t>Sample 2</a:t>
            </a:r>
          </a:p>
          <a:p>
            <a:r>
              <a:rPr lang="en-GB" dirty="0" smtClean="0"/>
              <a:t>87</a:t>
            </a:r>
          </a:p>
          <a:p>
            <a:r>
              <a:rPr lang="en-GB" dirty="0" smtClean="0"/>
              <a:t>84</a:t>
            </a:r>
          </a:p>
          <a:p>
            <a:r>
              <a:rPr lang="en-GB" dirty="0" smtClean="0"/>
              <a:t>82</a:t>
            </a:r>
          </a:p>
          <a:p>
            <a:pPr marL="342900" indent="-342900">
              <a:buAutoNum type="arabicPlain" startAt="80"/>
            </a:pPr>
            <a:r>
              <a:rPr lang="en-GB" dirty="0" smtClean="0"/>
              <a:t>80</a:t>
            </a:r>
          </a:p>
          <a:p>
            <a:pPr marL="342900" indent="-342900"/>
            <a:r>
              <a:rPr lang="en-GB" dirty="0" smtClean="0"/>
              <a:t>76</a:t>
            </a:r>
          </a:p>
          <a:p>
            <a:pPr marL="342900" indent="-342900">
              <a:buAutoNum type="arabicPlain" startAt="72"/>
            </a:pPr>
            <a:r>
              <a:rPr lang="en-GB" dirty="0" smtClean="0"/>
              <a:t>72</a:t>
            </a:r>
          </a:p>
          <a:p>
            <a:pPr marL="342900" indent="-342900"/>
            <a:r>
              <a:rPr lang="en-GB" dirty="0" smtClean="0"/>
              <a:t>70</a:t>
            </a:r>
          </a:p>
          <a:p>
            <a:pPr marL="342900" indent="-342900"/>
            <a:r>
              <a:rPr lang="en-GB" dirty="0" smtClean="0"/>
              <a:t>69</a:t>
            </a:r>
          </a:p>
          <a:p>
            <a:pPr marL="342900" indent="-342900">
              <a:buAutoNum type="arabicPlain" startAt="68"/>
            </a:pPr>
            <a:r>
              <a:rPr lang="en-GB" dirty="0" smtClean="0"/>
              <a:t>68</a:t>
            </a:r>
          </a:p>
          <a:p>
            <a:pPr marL="342900" indent="-342900">
              <a:buAutoNum type="arabicPlain" startAt="67"/>
            </a:pPr>
            <a:r>
              <a:rPr lang="en-GB" dirty="0" smtClean="0"/>
              <a:t>67</a:t>
            </a:r>
          </a:p>
          <a:p>
            <a:pPr marL="342900" indent="-342900">
              <a:buAutoNum type="arabicPlain" startAt="66"/>
            </a:pPr>
            <a:r>
              <a:rPr lang="en-GB" dirty="0" smtClean="0"/>
              <a:t>66  66  66</a:t>
            </a:r>
          </a:p>
          <a:p>
            <a:pPr marL="342900" indent="-342900"/>
            <a:r>
              <a:rPr lang="en-GB" dirty="0" smtClean="0"/>
              <a:t>65</a:t>
            </a:r>
          </a:p>
          <a:p>
            <a:pPr marL="342900" indent="-342900">
              <a:buAutoNum type="arabicPlain" startAt="64"/>
            </a:pPr>
            <a:r>
              <a:rPr lang="en-GB" dirty="0" smtClean="0"/>
              <a:t>64</a:t>
            </a:r>
          </a:p>
          <a:p>
            <a:pPr marL="342900" indent="-342900"/>
            <a:r>
              <a:rPr lang="en-GB" dirty="0" smtClean="0"/>
              <a:t>62</a:t>
            </a:r>
          </a:p>
          <a:p>
            <a:pPr marL="342900" indent="-342900">
              <a:buAutoNum type="arabicPlain" startAt="60"/>
            </a:pPr>
            <a:r>
              <a:rPr lang="en-GB" dirty="0" smtClean="0"/>
              <a:t>60</a:t>
            </a:r>
          </a:p>
          <a:p>
            <a:pPr marL="342900" indent="-342900">
              <a:buAutoNum type="arabicPlain" startAt="58"/>
            </a:pPr>
            <a:r>
              <a:rPr lang="en-GB" dirty="0" smtClean="0"/>
              <a:t>58</a:t>
            </a:r>
          </a:p>
          <a:p>
            <a:pPr marL="342900" indent="-342900">
              <a:buAutoNum type="arabicPlain" startAt="56"/>
            </a:pPr>
            <a:r>
              <a:rPr lang="en-GB" dirty="0" smtClean="0"/>
              <a:t>56</a:t>
            </a:r>
          </a:p>
          <a:p>
            <a:pPr marL="342900" indent="-342900"/>
            <a:r>
              <a:rPr lang="en-GB" dirty="0" smtClean="0"/>
              <a:t>55</a:t>
            </a:r>
          </a:p>
          <a:p>
            <a:pPr marL="342900" indent="-342900"/>
            <a:r>
              <a:rPr lang="en-GB" dirty="0" smtClean="0"/>
              <a:t>54</a:t>
            </a:r>
            <a:endParaRPr lang="en-GB" dirty="0"/>
          </a:p>
        </p:txBody>
      </p:sp>
      <p:cxnSp>
        <p:nvCxnSpPr>
          <p:cNvPr id="11" name="Straight Arrow Connector 10"/>
          <p:cNvCxnSpPr/>
          <p:nvPr/>
        </p:nvCxnSpPr>
        <p:spPr>
          <a:xfrm rot="10800000">
            <a:off x="6215074" y="4357694"/>
            <a:ext cx="1214446"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6143636" y="5072074"/>
            <a:ext cx="2714644" cy="923330"/>
          </a:xfrm>
          <a:prstGeom prst="rect">
            <a:avLst/>
          </a:prstGeom>
          <a:noFill/>
        </p:spPr>
        <p:txBody>
          <a:bodyPr wrap="square" rtlCol="0">
            <a:spAutoFit/>
          </a:bodyPr>
          <a:lstStyle/>
          <a:p>
            <a:r>
              <a:rPr lang="en-GB" b="1" dirty="0" smtClean="0"/>
              <a:t>The median for sample 1 is 11mm, and the median for sample 2 is 66mm.</a:t>
            </a:r>
            <a:endParaRPr lang="en-GB"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par>
                                <p:cTn id="13" presetID="3" presetClass="entr" presetSubtype="10" fill="hold" grpId="0"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blinds(horizontal)">
                                      <p:cBhvr>
                                        <p:cTn id="15" dur="500"/>
                                        <p:tgtEl>
                                          <p:spTgt spid="3">
                                            <p:txEl>
                                              <p:pRg st="1" end="1"/>
                                            </p:txEl>
                                          </p:spTgt>
                                        </p:tgtEl>
                                      </p:cBhvr>
                                    </p:animEffect>
                                  </p:childTnLst>
                                </p:cTn>
                              </p:par>
                              <p:par>
                                <p:cTn id="16" presetID="3" presetClass="entr" presetSubtype="1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blinds(horizontal)">
                                      <p:cBhvr>
                                        <p:cTn id="18" dur="500"/>
                                        <p:tgtEl>
                                          <p:spTgt spid="3">
                                            <p:txEl>
                                              <p:pRg st="2" end="2"/>
                                            </p:txEl>
                                          </p:spTgt>
                                        </p:tgtEl>
                                      </p:cBhvr>
                                    </p:animEffect>
                                  </p:childTnLst>
                                </p:cTn>
                              </p:par>
                              <p:par>
                                <p:cTn id="19" presetID="3" presetClass="entr" presetSubtype="10" fill="hold" grpId="0"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blinds(horizontal)">
                                      <p:cBhvr>
                                        <p:cTn id="21" dur="500"/>
                                        <p:tgtEl>
                                          <p:spTgt spid="3">
                                            <p:txEl>
                                              <p:pRg st="3" end="3"/>
                                            </p:txEl>
                                          </p:spTgt>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blinds(horizontal)">
                                      <p:cBhvr>
                                        <p:cTn id="24" dur="500"/>
                                        <p:tgtEl>
                                          <p:spTgt spid="3">
                                            <p:txEl>
                                              <p:pRg st="4" end="4"/>
                                            </p:txEl>
                                          </p:spTgt>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linds(horizontal)">
                                      <p:cBhvr>
                                        <p:cTn id="27" dur="500"/>
                                        <p:tgtEl>
                                          <p:spTgt spid="3">
                                            <p:txEl>
                                              <p:pRg st="5" end="5"/>
                                            </p:txEl>
                                          </p:spTgt>
                                        </p:tgtEl>
                                      </p:cBhvr>
                                    </p:animEffect>
                                  </p:childTnLst>
                                </p:cTn>
                              </p:par>
                              <p:par>
                                <p:cTn id="28" presetID="3" presetClass="entr" presetSubtype="10" fill="hold" grpId="0" nodeType="withEffect">
                                  <p:stCondLst>
                                    <p:cond delay="0"/>
                                  </p:stCondLst>
                                  <p:childTnLst>
                                    <p:set>
                                      <p:cBhvr>
                                        <p:cTn id="29" dur="1" fill="hold">
                                          <p:stCondLst>
                                            <p:cond delay="0"/>
                                          </p:stCondLst>
                                        </p:cTn>
                                        <p:tgtEl>
                                          <p:spTgt spid="3">
                                            <p:txEl>
                                              <p:pRg st="6" end="6"/>
                                            </p:txEl>
                                          </p:spTgt>
                                        </p:tgtEl>
                                        <p:attrNameLst>
                                          <p:attrName>style.visibility</p:attrName>
                                        </p:attrNameLst>
                                      </p:cBhvr>
                                      <p:to>
                                        <p:strVal val="visible"/>
                                      </p:to>
                                    </p:set>
                                    <p:animEffect transition="in" filter="blinds(horizontal)">
                                      <p:cBhvr>
                                        <p:cTn id="30" dur="500"/>
                                        <p:tgtEl>
                                          <p:spTgt spid="3">
                                            <p:txEl>
                                              <p:pRg st="6" end="6"/>
                                            </p:txEl>
                                          </p:spTgt>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Effect transition="in" filter="blinds(horizontal)">
                                      <p:cBhvr>
                                        <p:cTn id="33" dur="500"/>
                                        <p:tgtEl>
                                          <p:spTgt spid="3">
                                            <p:txEl>
                                              <p:pRg st="7" end="7"/>
                                            </p:txEl>
                                          </p:spTgt>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3">
                                            <p:txEl>
                                              <p:pRg st="8" end="8"/>
                                            </p:txEl>
                                          </p:spTgt>
                                        </p:tgtEl>
                                        <p:attrNameLst>
                                          <p:attrName>style.visibility</p:attrName>
                                        </p:attrNameLst>
                                      </p:cBhvr>
                                      <p:to>
                                        <p:strVal val="visible"/>
                                      </p:to>
                                    </p:set>
                                    <p:animEffect transition="in" filter="blinds(horizontal)">
                                      <p:cBhvr>
                                        <p:cTn id="36" dur="500"/>
                                        <p:tgtEl>
                                          <p:spTgt spid="3">
                                            <p:txEl>
                                              <p:pRg st="8" end="8"/>
                                            </p:txEl>
                                          </p:spTgt>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3">
                                            <p:txEl>
                                              <p:pRg st="9" end="9"/>
                                            </p:txEl>
                                          </p:spTgt>
                                        </p:tgtEl>
                                        <p:attrNameLst>
                                          <p:attrName>style.visibility</p:attrName>
                                        </p:attrNameLst>
                                      </p:cBhvr>
                                      <p:to>
                                        <p:strVal val="visible"/>
                                      </p:to>
                                    </p:set>
                                    <p:animEffect transition="in" filter="blinds(horizontal)">
                                      <p:cBhvr>
                                        <p:cTn id="39" dur="500"/>
                                        <p:tgtEl>
                                          <p:spTgt spid="3">
                                            <p:txEl>
                                              <p:pRg st="9" end="9"/>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4"/>
                                        </p:tgtEl>
                                        <p:attrNameLst>
                                          <p:attrName>style.visibility</p:attrName>
                                        </p:attrNameLst>
                                      </p:cBhvr>
                                      <p:to>
                                        <p:strVal val="visible"/>
                                      </p:to>
                                    </p:set>
                                    <p:animEffect transition="in" filter="blinds(horizontal)">
                                      <p:cBhvr>
                                        <p:cTn id="44" dur="500"/>
                                        <p:tgtEl>
                                          <p:spTgt spid="4"/>
                                        </p:tgtEl>
                                      </p:cBhvr>
                                    </p:animEffect>
                                  </p:childTnLst>
                                </p:cTn>
                              </p:par>
                            </p:childTnLst>
                          </p:cTn>
                        </p:par>
                      </p:childTnLst>
                    </p:cTn>
                  </p:par>
                  <p:par>
                    <p:cTn id="45" fill="hold">
                      <p:stCondLst>
                        <p:cond delay="indefinite"/>
                      </p:stCondLst>
                      <p:childTnLst>
                        <p:par>
                          <p:cTn id="46" fill="hold">
                            <p:stCondLst>
                              <p:cond delay="0"/>
                            </p:stCondLst>
                            <p:childTnLst>
                              <p:par>
                                <p:cTn id="47" presetID="3" presetClass="entr" presetSubtype="10" fill="hold" grpId="0" nodeType="clickEffect">
                                  <p:stCondLst>
                                    <p:cond delay="0"/>
                                  </p:stCondLst>
                                  <p:childTnLst>
                                    <p:set>
                                      <p:cBhvr>
                                        <p:cTn id="48" dur="1" fill="hold">
                                          <p:stCondLst>
                                            <p:cond delay="0"/>
                                          </p:stCondLst>
                                        </p:cTn>
                                        <p:tgtEl>
                                          <p:spTgt spid="5"/>
                                        </p:tgtEl>
                                        <p:attrNameLst>
                                          <p:attrName>style.visibility</p:attrName>
                                        </p:attrNameLst>
                                      </p:cBhvr>
                                      <p:to>
                                        <p:strVal val="visible"/>
                                      </p:to>
                                    </p:set>
                                    <p:animEffect transition="in" filter="blinds(horizontal)">
                                      <p:cBhvr>
                                        <p:cTn id="49" dur="500"/>
                                        <p:tgtEl>
                                          <p:spTgt spid="5"/>
                                        </p:tgtEl>
                                      </p:cBhvr>
                                    </p:animEffect>
                                  </p:childTnLst>
                                </p:cTn>
                              </p:par>
                            </p:childTnLst>
                          </p:cTn>
                        </p:par>
                      </p:childTnLst>
                    </p:cTn>
                  </p:par>
                  <p:par>
                    <p:cTn id="50" fill="hold">
                      <p:stCondLst>
                        <p:cond delay="indefinite"/>
                      </p:stCondLst>
                      <p:childTnLst>
                        <p:par>
                          <p:cTn id="51" fill="hold">
                            <p:stCondLst>
                              <p:cond delay="0"/>
                            </p:stCondLst>
                            <p:childTnLst>
                              <p:par>
                                <p:cTn id="52" presetID="3" presetClass="entr" presetSubtype="10" fill="hold" nodeType="click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blinds(horizontal)">
                                      <p:cBhvr>
                                        <p:cTn id="54" dur="500"/>
                                        <p:tgtEl>
                                          <p:spTgt spid="7"/>
                                        </p:tgtEl>
                                      </p:cBhvr>
                                    </p:animEffect>
                                  </p:childTnLst>
                                </p:cTn>
                              </p:par>
                            </p:childTnLst>
                          </p:cTn>
                        </p:par>
                      </p:childTnLst>
                    </p:cTn>
                  </p:par>
                  <p:par>
                    <p:cTn id="55" fill="hold">
                      <p:stCondLst>
                        <p:cond delay="indefinite"/>
                      </p:stCondLst>
                      <p:childTnLst>
                        <p:par>
                          <p:cTn id="56" fill="hold">
                            <p:stCondLst>
                              <p:cond delay="0"/>
                            </p:stCondLst>
                            <p:childTnLst>
                              <p:par>
                                <p:cTn id="57" presetID="3" presetClass="entr" presetSubtype="10" fill="hold" grpId="0" nodeType="clickEffect">
                                  <p:stCondLst>
                                    <p:cond delay="0"/>
                                  </p:stCondLst>
                                  <p:childTnLst>
                                    <p:set>
                                      <p:cBhvr>
                                        <p:cTn id="58" dur="1" fill="hold">
                                          <p:stCondLst>
                                            <p:cond delay="0"/>
                                          </p:stCondLst>
                                        </p:cTn>
                                        <p:tgtEl>
                                          <p:spTgt spid="9"/>
                                        </p:tgtEl>
                                        <p:attrNameLst>
                                          <p:attrName>style.visibility</p:attrName>
                                        </p:attrNameLst>
                                      </p:cBhvr>
                                      <p:to>
                                        <p:strVal val="visible"/>
                                      </p:to>
                                    </p:set>
                                    <p:animEffect transition="in" filter="blinds(horizontal)">
                                      <p:cBhvr>
                                        <p:cTn id="59" dur="500"/>
                                        <p:tgtEl>
                                          <p:spTgt spid="9"/>
                                        </p:tgtEl>
                                      </p:cBhvr>
                                    </p:animEffect>
                                  </p:childTnLst>
                                </p:cTn>
                              </p:par>
                            </p:childTnLst>
                          </p:cTn>
                        </p:par>
                      </p:childTnLst>
                    </p:cTn>
                  </p:par>
                  <p:par>
                    <p:cTn id="60" fill="hold">
                      <p:stCondLst>
                        <p:cond delay="indefinite"/>
                      </p:stCondLst>
                      <p:childTnLst>
                        <p:par>
                          <p:cTn id="61" fill="hold">
                            <p:stCondLst>
                              <p:cond delay="0"/>
                            </p:stCondLst>
                            <p:childTnLst>
                              <p:par>
                                <p:cTn id="62" presetID="3" presetClass="entr" presetSubtype="10" fill="hold" nodeType="clickEffect">
                                  <p:stCondLst>
                                    <p:cond delay="0"/>
                                  </p:stCondLst>
                                  <p:childTnLst>
                                    <p:set>
                                      <p:cBhvr>
                                        <p:cTn id="63" dur="1" fill="hold">
                                          <p:stCondLst>
                                            <p:cond delay="0"/>
                                          </p:stCondLst>
                                        </p:cTn>
                                        <p:tgtEl>
                                          <p:spTgt spid="11"/>
                                        </p:tgtEl>
                                        <p:attrNameLst>
                                          <p:attrName>style.visibility</p:attrName>
                                        </p:attrNameLst>
                                      </p:cBhvr>
                                      <p:to>
                                        <p:strVal val="visible"/>
                                      </p:to>
                                    </p:set>
                                    <p:animEffect transition="in" filter="blinds(horizontal)">
                                      <p:cBhvr>
                                        <p:cTn id="64" dur="500"/>
                                        <p:tgtEl>
                                          <p:spTgt spid="11"/>
                                        </p:tgtEl>
                                      </p:cBhvr>
                                    </p:animEffect>
                                  </p:childTnLst>
                                </p:cTn>
                              </p:par>
                            </p:childTnLst>
                          </p:cTn>
                        </p:par>
                      </p:childTnLst>
                    </p:cTn>
                  </p:par>
                  <p:par>
                    <p:cTn id="65" fill="hold">
                      <p:stCondLst>
                        <p:cond delay="indefinite"/>
                      </p:stCondLst>
                      <p:childTnLst>
                        <p:par>
                          <p:cTn id="66" fill="hold">
                            <p:stCondLst>
                              <p:cond delay="0"/>
                            </p:stCondLst>
                            <p:childTnLst>
                              <p:par>
                                <p:cTn id="67" presetID="3" presetClass="entr" presetSubtype="10" fill="hold" grpId="0" nodeType="clickEffect">
                                  <p:stCondLst>
                                    <p:cond delay="0"/>
                                  </p:stCondLst>
                                  <p:childTnLst>
                                    <p:set>
                                      <p:cBhvr>
                                        <p:cTn id="68" dur="1" fill="hold">
                                          <p:stCondLst>
                                            <p:cond delay="0"/>
                                          </p:stCondLst>
                                        </p:cTn>
                                        <p:tgtEl>
                                          <p:spTgt spid="12"/>
                                        </p:tgtEl>
                                        <p:attrNameLst>
                                          <p:attrName>style.visibility</p:attrName>
                                        </p:attrNameLst>
                                      </p:cBhvr>
                                      <p:to>
                                        <p:strVal val="visible"/>
                                      </p:to>
                                    </p:set>
                                    <p:animEffect transition="in" filter="blinds(horizontal)">
                                      <p:cBhvr>
                                        <p:cTn id="69"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allAtOnce"/>
      <p:bldP spid="4" grpId="0"/>
      <p:bldP spid="5" grpId="0"/>
      <p:bldP spid="9"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1472" y="214290"/>
            <a:ext cx="7572428" cy="369332"/>
          </a:xfrm>
          <a:prstGeom prst="rect">
            <a:avLst/>
          </a:prstGeom>
          <a:noFill/>
        </p:spPr>
        <p:txBody>
          <a:bodyPr wrap="square" rtlCol="0">
            <a:spAutoFit/>
          </a:bodyPr>
          <a:lstStyle/>
          <a:p>
            <a:r>
              <a:rPr lang="en-GB" b="1" dirty="0" smtClean="0"/>
              <a:t>B.  Measures of spread / dispersion</a:t>
            </a:r>
            <a:endParaRPr lang="en-GB" b="1" dirty="0"/>
          </a:p>
        </p:txBody>
      </p:sp>
      <p:sp>
        <p:nvSpPr>
          <p:cNvPr id="3" name="TextBox 2"/>
          <p:cNvSpPr txBox="1"/>
          <p:nvPr/>
        </p:nvSpPr>
        <p:spPr>
          <a:xfrm>
            <a:off x="500034" y="642918"/>
            <a:ext cx="7643866" cy="1477328"/>
          </a:xfrm>
          <a:prstGeom prst="rect">
            <a:avLst/>
          </a:prstGeom>
          <a:noFill/>
        </p:spPr>
        <p:txBody>
          <a:bodyPr wrap="square" rtlCol="0">
            <a:spAutoFit/>
          </a:bodyPr>
          <a:lstStyle/>
          <a:p>
            <a:r>
              <a:rPr lang="en-GB" b="1" dirty="0" smtClean="0"/>
              <a:t>The Inter Quartile Range </a:t>
            </a:r>
            <a:r>
              <a:rPr lang="en-GB" dirty="0" smtClean="0"/>
              <a:t>is calculated by using a dispersion diagram.</a:t>
            </a:r>
          </a:p>
          <a:p>
            <a:r>
              <a:rPr lang="en-GB" dirty="0" smtClean="0"/>
              <a:t>The values are set out on a vertical scale and </a:t>
            </a:r>
            <a:r>
              <a:rPr lang="en-GB" b="1" dirty="0" smtClean="0"/>
              <a:t>the MEDIAN, UPPER QUARTILE  and LOWER QUARTILE</a:t>
            </a:r>
            <a:r>
              <a:rPr lang="en-GB" dirty="0" smtClean="0"/>
              <a:t>  are calculated.</a:t>
            </a:r>
          </a:p>
          <a:p>
            <a:r>
              <a:rPr lang="en-GB" b="1" dirty="0" smtClean="0"/>
              <a:t>The Inter Quartile Range (IQR</a:t>
            </a:r>
            <a:r>
              <a:rPr lang="en-GB" dirty="0" smtClean="0"/>
              <a:t>) is the difference between the </a:t>
            </a:r>
            <a:r>
              <a:rPr lang="en-GB" b="1" dirty="0" smtClean="0"/>
              <a:t>upper and lower quartiles.</a:t>
            </a:r>
            <a:endParaRPr lang="en-GB" b="1" dirty="0"/>
          </a:p>
        </p:txBody>
      </p:sp>
      <p:sp>
        <p:nvSpPr>
          <p:cNvPr id="5" name="TextBox 4"/>
          <p:cNvSpPr txBox="1"/>
          <p:nvPr/>
        </p:nvSpPr>
        <p:spPr>
          <a:xfrm>
            <a:off x="571472" y="2428868"/>
            <a:ext cx="642942" cy="2862322"/>
          </a:xfrm>
          <a:prstGeom prst="rect">
            <a:avLst/>
          </a:prstGeom>
          <a:noFill/>
        </p:spPr>
        <p:txBody>
          <a:bodyPr wrap="square" rtlCol="0">
            <a:spAutoFit/>
          </a:bodyPr>
          <a:lstStyle/>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endParaRPr lang="en-GB" dirty="0"/>
          </a:p>
        </p:txBody>
      </p:sp>
      <p:cxnSp>
        <p:nvCxnSpPr>
          <p:cNvPr id="6" name="Straight Arrow Connector 5"/>
          <p:cNvCxnSpPr/>
          <p:nvPr/>
        </p:nvCxnSpPr>
        <p:spPr>
          <a:xfrm rot="10800000">
            <a:off x="785786" y="3786190"/>
            <a:ext cx="714380"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1571604" y="3571876"/>
            <a:ext cx="1000132" cy="369332"/>
          </a:xfrm>
          <a:prstGeom prst="rect">
            <a:avLst/>
          </a:prstGeom>
          <a:noFill/>
        </p:spPr>
        <p:txBody>
          <a:bodyPr wrap="square" rtlCol="0">
            <a:spAutoFit/>
          </a:bodyPr>
          <a:lstStyle/>
          <a:p>
            <a:r>
              <a:rPr lang="en-GB" dirty="0" smtClean="0"/>
              <a:t>Median</a:t>
            </a:r>
            <a:endParaRPr lang="en-GB" dirty="0"/>
          </a:p>
        </p:txBody>
      </p:sp>
      <p:sp>
        <p:nvSpPr>
          <p:cNvPr id="8" name="TextBox 7"/>
          <p:cNvSpPr txBox="1"/>
          <p:nvPr/>
        </p:nvSpPr>
        <p:spPr>
          <a:xfrm>
            <a:off x="428596" y="5500702"/>
            <a:ext cx="3214710" cy="1200329"/>
          </a:xfrm>
          <a:prstGeom prst="rect">
            <a:avLst/>
          </a:prstGeom>
          <a:noFill/>
        </p:spPr>
        <p:txBody>
          <a:bodyPr wrap="square" rtlCol="0">
            <a:spAutoFit/>
          </a:bodyPr>
          <a:lstStyle/>
          <a:p>
            <a:r>
              <a:rPr lang="en-GB" dirty="0" smtClean="0"/>
              <a:t>The upper and lower quartiles divide the upper and lower data in half and so the whole data set into quarters</a:t>
            </a:r>
            <a:endParaRPr lang="en-GB" dirty="0"/>
          </a:p>
        </p:txBody>
      </p:sp>
      <p:sp>
        <p:nvSpPr>
          <p:cNvPr id="9" name="TextBox 8"/>
          <p:cNvSpPr txBox="1"/>
          <p:nvPr/>
        </p:nvSpPr>
        <p:spPr>
          <a:xfrm>
            <a:off x="1928794" y="2643182"/>
            <a:ext cx="2428892" cy="923330"/>
          </a:xfrm>
          <a:prstGeom prst="rect">
            <a:avLst/>
          </a:prstGeom>
          <a:noFill/>
        </p:spPr>
        <p:txBody>
          <a:bodyPr wrap="square" rtlCol="0">
            <a:spAutoFit/>
          </a:bodyPr>
          <a:lstStyle/>
          <a:p>
            <a:r>
              <a:rPr lang="en-GB" dirty="0" smtClean="0"/>
              <a:t>5 values above the median so the upper quartile (UQ) is the 3rd.</a:t>
            </a:r>
            <a:endParaRPr lang="en-GB" dirty="0"/>
          </a:p>
        </p:txBody>
      </p:sp>
      <p:cxnSp>
        <p:nvCxnSpPr>
          <p:cNvPr id="11" name="Straight Arrow Connector 10"/>
          <p:cNvCxnSpPr/>
          <p:nvPr/>
        </p:nvCxnSpPr>
        <p:spPr>
          <a:xfrm rot="10800000">
            <a:off x="785786" y="3143248"/>
            <a:ext cx="714380"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1071538" y="2786058"/>
            <a:ext cx="500066" cy="369332"/>
          </a:xfrm>
          <a:prstGeom prst="rect">
            <a:avLst/>
          </a:prstGeom>
          <a:noFill/>
        </p:spPr>
        <p:txBody>
          <a:bodyPr wrap="square" rtlCol="0">
            <a:spAutoFit/>
          </a:bodyPr>
          <a:lstStyle/>
          <a:p>
            <a:r>
              <a:rPr lang="en-GB" dirty="0" smtClean="0"/>
              <a:t>UQ</a:t>
            </a:r>
            <a:endParaRPr lang="en-GB" dirty="0"/>
          </a:p>
        </p:txBody>
      </p:sp>
      <p:cxnSp>
        <p:nvCxnSpPr>
          <p:cNvPr id="15" name="Straight Arrow Connector 14"/>
          <p:cNvCxnSpPr/>
          <p:nvPr/>
        </p:nvCxnSpPr>
        <p:spPr>
          <a:xfrm rot="10800000">
            <a:off x="857224" y="4500570"/>
            <a:ext cx="642942"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1928794" y="4071942"/>
            <a:ext cx="2428892" cy="923330"/>
          </a:xfrm>
          <a:prstGeom prst="rect">
            <a:avLst/>
          </a:prstGeom>
          <a:noFill/>
        </p:spPr>
        <p:txBody>
          <a:bodyPr wrap="square" rtlCol="0">
            <a:spAutoFit/>
          </a:bodyPr>
          <a:lstStyle/>
          <a:p>
            <a:r>
              <a:rPr lang="en-GB" dirty="0" smtClean="0"/>
              <a:t>5 values BELOW the median so the lower quartile (LQ) is the 3rd.</a:t>
            </a:r>
            <a:endParaRPr lang="en-GB" dirty="0"/>
          </a:p>
        </p:txBody>
      </p:sp>
      <p:sp>
        <p:nvSpPr>
          <p:cNvPr id="17" name="TextBox 16"/>
          <p:cNvSpPr txBox="1"/>
          <p:nvPr/>
        </p:nvSpPr>
        <p:spPr>
          <a:xfrm>
            <a:off x="4000496" y="5934670"/>
            <a:ext cx="3643338" cy="923330"/>
          </a:xfrm>
          <a:prstGeom prst="rect">
            <a:avLst/>
          </a:prstGeom>
          <a:noFill/>
        </p:spPr>
        <p:txBody>
          <a:bodyPr wrap="square" rtlCol="0">
            <a:spAutoFit/>
          </a:bodyPr>
          <a:lstStyle/>
          <a:p>
            <a:r>
              <a:rPr lang="en-GB" dirty="0" smtClean="0"/>
              <a:t>The Inter Quartile Range (IQR) is the difference on the scale between the upper and lower quartiles</a:t>
            </a:r>
            <a:endParaRPr lang="en-GB" dirty="0"/>
          </a:p>
        </p:txBody>
      </p:sp>
      <p:cxnSp>
        <p:nvCxnSpPr>
          <p:cNvPr id="19" name="Straight Arrow Connector 18"/>
          <p:cNvCxnSpPr/>
          <p:nvPr/>
        </p:nvCxnSpPr>
        <p:spPr>
          <a:xfrm rot="5400000">
            <a:off x="464315" y="3821909"/>
            <a:ext cx="1357322" cy="1588"/>
          </a:xfrm>
          <a:prstGeom prst="straightConnector1">
            <a:avLst/>
          </a:prstGeom>
          <a:ln w="381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1142976" y="3929066"/>
            <a:ext cx="571504" cy="369332"/>
          </a:xfrm>
          <a:prstGeom prst="rect">
            <a:avLst/>
          </a:prstGeom>
          <a:noFill/>
        </p:spPr>
        <p:txBody>
          <a:bodyPr wrap="square" rtlCol="0">
            <a:spAutoFit/>
          </a:bodyPr>
          <a:lstStyle/>
          <a:p>
            <a:r>
              <a:rPr lang="en-GB" dirty="0" smtClean="0"/>
              <a:t>IQR</a:t>
            </a:r>
            <a:endParaRPr lang="en-GB" dirty="0"/>
          </a:p>
        </p:txBody>
      </p:sp>
      <p:sp>
        <p:nvSpPr>
          <p:cNvPr id="21" name="TextBox 20"/>
          <p:cNvSpPr txBox="1"/>
          <p:nvPr/>
        </p:nvSpPr>
        <p:spPr>
          <a:xfrm>
            <a:off x="1142976" y="4500570"/>
            <a:ext cx="500066" cy="369332"/>
          </a:xfrm>
          <a:prstGeom prst="rect">
            <a:avLst/>
          </a:prstGeom>
          <a:noFill/>
        </p:spPr>
        <p:txBody>
          <a:bodyPr wrap="square" rtlCol="0">
            <a:spAutoFit/>
          </a:bodyPr>
          <a:lstStyle/>
          <a:p>
            <a:r>
              <a:rPr lang="en-GB" dirty="0" smtClean="0"/>
              <a:t>LQ</a:t>
            </a:r>
            <a:endParaRPr lang="en-GB" dirty="0"/>
          </a:p>
        </p:txBody>
      </p:sp>
      <p:sp>
        <p:nvSpPr>
          <p:cNvPr id="23" name="TextBox 22"/>
          <p:cNvSpPr txBox="1"/>
          <p:nvPr/>
        </p:nvSpPr>
        <p:spPr>
          <a:xfrm>
            <a:off x="5357818" y="2214554"/>
            <a:ext cx="642942" cy="3693319"/>
          </a:xfrm>
          <a:prstGeom prst="rect">
            <a:avLst/>
          </a:prstGeom>
          <a:noFill/>
        </p:spPr>
        <p:txBody>
          <a:bodyPr wrap="square" rtlCol="0">
            <a:spAutoFit/>
          </a:bodyPr>
          <a:lstStyle/>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a:p>
            <a:r>
              <a:rPr lang="en-GB" dirty="0" smtClean="0"/>
              <a:t>*</a:t>
            </a:r>
          </a:p>
        </p:txBody>
      </p:sp>
      <p:cxnSp>
        <p:nvCxnSpPr>
          <p:cNvPr id="24" name="Straight Arrow Connector 23"/>
          <p:cNvCxnSpPr/>
          <p:nvPr/>
        </p:nvCxnSpPr>
        <p:spPr>
          <a:xfrm rot="10800000">
            <a:off x="5572132" y="4000504"/>
            <a:ext cx="785818" cy="1588"/>
          </a:xfrm>
          <a:prstGeom prst="straightConnector1">
            <a:avLst/>
          </a:prstGeom>
          <a:ln w="28575">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rot="10800000">
            <a:off x="5500694" y="3071810"/>
            <a:ext cx="785818"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6429388" y="2357430"/>
            <a:ext cx="2500330" cy="1200329"/>
          </a:xfrm>
          <a:prstGeom prst="rect">
            <a:avLst/>
          </a:prstGeom>
          <a:noFill/>
        </p:spPr>
        <p:txBody>
          <a:bodyPr wrap="square" rtlCol="0">
            <a:spAutoFit/>
          </a:bodyPr>
          <a:lstStyle/>
          <a:p>
            <a:r>
              <a:rPr lang="en-GB" dirty="0" smtClean="0"/>
              <a:t>6 values above the median so the upper Quartile (UQ) is half way between the 3</a:t>
            </a:r>
            <a:r>
              <a:rPr lang="en-GB" baseline="30000" dirty="0" smtClean="0"/>
              <a:t>rd</a:t>
            </a:r>
            <a:r>
              <a:rPr lang="en-GB" dirty="0" smtClean="0"/>
              <a:t> and 4</a:t>
            </a:r>
            <a:r>
              <a:rPr lang="en-GB" baseline="30000" dirty="0" smtClean="0"/>
              <a:t>th</a:t>
            </a:r>
            <a:r>
              <a:rPr lang="en-GB" dirty="0" smtClean="0"/>
              <a:t>.</a:t>
            </a:r>
            <a:endParaRPr lang="en-GB" dirty="0"/>
          </a:p>
        </p:txBody>
      </p:sp>
      <p:cxnSp>
        <p:nvCxnSpPr>
          <p:cNvPr id="30" name="Straight Arrow Connector 29"/>
          <p:cNvCxnSpPr/>
          <p:nvPr/>
        </p:nvCxnSpPr>
        <p:spPr>
          <a:xfrm rot="10800000">
            <a:off x="5500694" y="5000636"/>
            <a:ext cx="785818" cy="1588"/>
          </a:xfrm>
          <a:prstGeom prst="straightConnector1">
            <a:avLst/>
          </a:prstGeom>
          <a:ln w="28575">
            <a:solidFill>
              <a:srgbClr val="00B0F0"/>
            </a:solidFill>
            <a:tailEnd type="arrow"/>
          </a:ln>
        </p:spPr>
        <p:style>
          <a:lnRef idx="1">
            <a:schemeClr val="accent1"/>
          </a:lnRef>
          <a:fillRef idx="0">
            <a:schemeClr val="accent1"/>
          </a:fillRef>
          <a:effectRef idx="0">
            <a:schemeClr val="accent1"/>
          </a:effectRef>
          <a:fontRef idx="minor">
            <a:schemeClr val="tx1"/>
          </a:fontRef>
        </p:style>
      </p:cxnSp>
      <p:sp>
        <p:nvSpPr>
          <p:cNvPr id="33" name="TextBox 32"/>
          <p:cNvSpPr txBox="1"/>
          <p:nvPr/>
        </p:nvSpPr>
        <p:spPr>
          <a:xfrm>
            <a:off x="6429388" y="4286256"/>
            <a:ext cx="2500330" cy="1200329"/>
          </a:xfrm>
          <a:prstGeom prst="rect">
            <a:avLst/>
          </a:prstGeom>
          <a:noFill/>
        </p:spPr>
        <p:txBody>
          <a:bodyPr wrap="square" rtlCol="0">
            <a:spAutoFit/>
          </a:bodyPr>
          <a:lstStyle/>
          <a:p>
            <a:r>
              <a:rPr lang="en-GB" dirty="0" smtClean="0"/>
              <a:t>6 values below the median so the upper Quartile (UQ) is half way between the 3</a:t>
            </a:r>
            <a:r>
              <a:rPr lang="en-GB" baseline="30000" dirty="0" smtClean="0"/>
              <a:t>rd</a:t>
            </a:r>
            <a:r>
              <a:rPr lang="en-GB" dirty="0" smtClean="0"/>
              <a:t> and 4</a:t>
            </a:r>
            <a:r>
              <a:rPr lang="en-GB" baseline="30000" dirty="0" smtClean="0"/>
              <a:t>th</a:t>
            </a:r>
            <a:r>
              <a:rPr lang="en-GB" dirty="0" smtClean="0"/>
              <a:t>.</a:t>
            </a:r>
            <a:endParaRPr lang="en-GB" dirty="0"/>
          </a:p>
        </p:txBody>
      </p:sp>
      <p:cxnSp>
        <p:nvCxnSpPr>
          <p:cNvPr id="35" name="Straight Arrow Connector 34"/>
          <p:cNvCxnSpPr/>
          <p:nvPr/>
        </p:nvCxnSpPr>
        <p:spPr>
          <a:xfrm rot="5400000">
            <a:off x="4858546" y="4000504"/>
            <a:ext cx="1856594" cy="794"/>
          </a:xfrm>
          <a:prstGeom prst="straightConnector1">
            <a:avLst/>
          </a:prstGeom>
          <a:ln w="38100">
            <a:solidFill>
              <a:srgbClr val="00206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9" name="TextBox 38"/>
          <p:cNvSpPr txBox="1"/>
          <p:nvPr/>
        </p:nvSpPr>
        <p:spPr>
          <a:xfrm>
            <a:off x="5786446" y="3429000"/>
            <a:ext cx="642942" cy="369332"/>
          </a:xfrm>
          <a:prstGeom prst="rect">
            <a:avLst/>
          </a:prstGeom>
          <a:noFill/>
        </p:spPr>
        <p:txBody>
          <a:bodyPr wrap="square" rtlCol="0">
            <a:spAutoFit/>
          </a:bodyPr>
          <a:lstStyle/>
          <a:p>
            <a:r>
              <a:rPr lang="en-GB" dirty="0" smtClean="0"/>
              <a:t>IQR</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blinds(horizontal)">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linds(horizontal)">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blinds(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blinds(horizontal)">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blinds(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blinds(horizont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blinds(horizont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16"/>
                                        </p:tgtEl>
                                        <p:attrNameLst>
                                          <p:attrName>style.visibility</p:attrName>
                                        </p:attrNameLst>
                                      </p:cBhvr>
                                      <p:to>
                                        <p:strVal val="visible"/>
                                      </p:to>
                                    </p:set>
                                    <p:animEffect transition="in" filter="blinds(horizontal)">
                                      <p:cBhvr>
                                        <p:cTn id="47" dur="500"/>
                                        <p:tgtEl>
                                          <p:spTgt spid="16"/>
                                        </p:tgtEl>
                                      </p:cBhvr>
                                    </p:animEffect>
                                  </p:childTnLst>
                                </p:cTn>
                              </p:par>
                            </p:childTnLst>
                          </p:cTn>
                        </p:par>
                      </p:childTnLst>
                    </p:cTn>
                  </p:par>
                  <p:par>
                    <p:cTn id="48" fill="hold">
                      <p:stCondLst>
                        <p:cond delay="indefinite"/>
                      </p:stCondLst>
                      <p:childTnLst>
                        <p:par>
                          <p:cTn id="49" fill="hold">
                            <p:stCondLst>
                              <p:cond delay="0"/>
                            </p:stCondLst>
                            <p:childTnLst>
                              <p:par>
                                <p:cTn id="50" presetID="3" presetClass="entr" presetSubtype="10" fill="hold"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blinds(horizontal)">
                                      <p:cBhvr>
                                        <p:cTn id="52" dur="500"/>
                                        <p:tgtEl>
                                          <p:spTgt spid="1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1"/>
                                        </p:tgtEl>
                                        <p:attrNameLst>
                                          <p:attrName>style.visibility</p:attrName>
                                        </p:attrNameLst>
                                      </p:cBhvr>
                                      <p:to>
                                        <p:strVal val="visible"/>
                                      </p:to>
                                    </p:set>
                                    <p:animEffect transition="in" filter="blinds(horizontal)">
                                      <p:cBhvr>
                                        <p:cTn id="57" dur="500"/>
                                        <p:tgtEl>
                                          <p:spTgt spid="21"/>
                                        </p:tgtEl>
                                      </p:cBhvr>
                                    </p:animEffect>
                                  </p:childTnLst>
                                </p:cTn>
                              </p:par>
                            </p:childTnLst>
                          </p:cTn>
                        </p:par>
                      </p:childTnLst>
                    </p:cTn>
                  </p:par>
                  <p:par>
                    <p:cTn id="58" fill="hold">
                      <p:stCondLst>
                        <p:cond delay="indefinite"/>
                      </p:stCondLst>
                      <p:childTnLst>
                        <p:par>
                          <p:cTn id="59" fill="hold">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8"/>
                                        </p:tgtEl>
                                        <p:attrNameLst>
                                          <p:attrName>style.visibility</p:attrName>
                                        </p:attrNameLst>
                                      </p:cBhvr>
                                      <p:to>
                                        <p:strVal val="visible"/>
                                      </p:to>
                                    </p:set>
                                    <p:animEffect transition="in" filter="blinds(horizontal)">
                                      <p:cBhvr>
                                        <p:cTn id="62" dur="500"/>
                                        <p:tgtEl>
                                          <p:spTgt spid="8"/>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17"/>
                                        </p:tgtEl>
                                        <p:attrNameLst>
                                          <p:attrName>style.visibility</p:attrName>
                                        </p:attrNameLst>
                                      </p:cBhvr>
                                      <p:to>
                                        <p:strVal val="visible"/>
                                      </p:to>
                                    </p:set>
                                    <p:animEffect transition="in" filter="blinds(horizontal)">
                                      <p:cBhvr>
                                        <p:cTn id="67" dur="500"/>
                                        <p:tgtEl>
                                          <p:spTgt spid="17"/>
                                        </p:tgtEl>
                                      </p:cBhvr>
                                    </p:animEffect>
                                  </p:childTnLst>
                                </p:cTn>
                              </p:par>
                            </p:childTnLst>
                          </p:cTn>
                        </p:par>
                      </p:childTnLst>
                    </p:cTn>
                  </p:par>
                  <p:par>
                    <p:cTn id="68" fill="hold">
                      <p:stCondLst>
                        <p:cond delay="indefinite"/>
                      </p:stCondLst>
                      <p:childTnLst>
                        <p:par>
                          <p:cTn id="69" fill="hold">
                            <p:stCondLst>
                              <p:cond delay="0"/>
                            </p:stCondLst>
                            <p:childTnLst>
                              <p:par>
                                <p:cTn id="70" presetID="3" presetClass="entr" presetSubtype="10" fill="hold" nodeType="clickEffect">
                                  <p:stCondLst>
                                    <p:cond delay="0"/>
                                  </p:stCondLst>
                                  <p:childTnLst>
                                    <p:set>
                                      <p:cBhvr>
                                        <p:cTn id="71" dur="1" fill="hold">
                                          <p:stCondLst>
                                            <p:cond delay="0"/>
                                          </p:stCondLst>
                                        </p:cTn>
                                        <p:tgtEl>
                                          <p:spTgt spid="19"/>
                                        </p:tgtEl>
                                        <p:attrNameLst>
                                          <p:attrName>style.visibility</p:attrName>
                                        </p:attrNameLst>
                                      </p:cBhvr>
                                      <p:to>
                                        <p:strVal val="visible"/>
                                      </p:to>
                                    </p:set>
                                    <p:animEffect transition="in" filter="blinds(horizontal)">
                                      <p:cBhvr>
                                        <p:cTn id="72" dur="500"/>
                                        <p:tgtEl>
                                          <p:spTgt spid="19"/>
                                        </p:tgtEl>
                                      </p:cBhvr>
                                    </p:animEffect>
                                  </p:childTnLst>
                                </p:cTn>
                              </p:par>
                            </p:childTnLst>
                          </p:cTn>
                        </p:par>
                      </p:childTnLst>
                    </p:cTn>
                  </p:par>
                  <p:par>
                    <p:cTn id="73" fill="hold">
                      <p:stCondLst>
                        <p:cond delay="indefinite"/>
                      </p:stCondLst>
                      <p:childTnLst>
                        <p:par>
                          <p:cTn id="74" fill="hold">
                            <p:stCondLst>
                              <p:cond delay="0"/>
                            </p:stCondLst>
                            <p:childTnLst>
                              <p:par>
                                <p:cTn id="75" presetID="3" presetClass="entr" presetSubtype="10" fill="hold" grpId="0" nodeType="clickEffect">
                                  <p:stCondLst>
                                    <p:cond delay="0"/>
                                  </p:stCondLst>
                                  <p:childTnLst>
                                    <p:set>
                                      <p:cBhvr>
                                        <p:cTn id="76" dur="1" fill="hold">
                                          <p:stCondLst>
                                            <p:cond delay="0"/>
                                          </p:stCondLst>
                                        </p:cTn>
                                        <p:tgtEl>
                                          <p:spTgt spid="20"/>
                                        </p:tgtEl>
                                        <p:attrNameLst>
                                          <p:attrName>style.visibility</p:attrName>
                                        </p:attrNameLst>
                                      </p:cBhvr>
                                      <p:to>
                                        <p:strVal val="visible"/>
                                      </p:to>
                                    </p:set>
                                    <p:animEffect transition="in" filter="blinds(horizontal)">
                                      <p:cBhvr>
                                        <p:cTn id="77" dur="500"/>
                                        <p:tgtEl>
                                          <p:spTgt spid="20"/>
                                        </p:tgtEl>
                                      </p:cBhvr>
                                    </p:animEffect>
                                  </p:childTnLst>
                                </p:cTn>
                              </p:par>
                            </p:childTnLst>
                          </p:cTn>
                        </p:par>
                      </p:childTnLst>
                    </p:cTn>
                  </p:par>
                  <p:par>
                    <p:cTn id="78" fill="hold">
                      <p:stCondLst>
                        <p:cond delay="indefinite"/>
                      </p:stCondLst>
                      <p:childTnLst>
                        <p:par>
                          <p:cTn id="79" fill="hold">
                            <p:stCondLst>
                              <p:cond delay="0"/>
                            </p:stCondLst>
                            <p:childTnLst>
                              <p:par>
                                <p:cTn id="80" presetID="3" presetClass="entr" presetSubtype="10" fill="hold" grpId="0" nodeType="clickEffect">
                                  <p:stCondLst>
                                    <p:cond delay="0"/>
                                  </p:stCondLst>
                                  <p:childTnLst>
                                    <p:set>
                                      <p:cBhvr>
                                        <p:cTn id="81" dur="1" fill="hold">
                                          <p:stCondLst>
                                            <p:cond delay="0"/>
                                          </p:stCondLst>
                                        </p:cTn>
                                        <p:tgtEl>
                                          <p:spTgt spid="23"/>
                                        </p:tgtEl>
                                        <p:attrNameLst>
                                          <p:attrName>style.visibility</p:attrName>
                                        </p:attrNameLst>
                                      </p:cBhvr>
                                      <p:to>
                                        <p:strVal val="visible"/>
                                      </p:to>
                                    </p:set>
                                    <p:animEffect transition="in" filter="blinds(horizontal)">
                                      <p:cBhvr>
                                        <p:cTn id="82" dur="500"/>
                                        <p:tgtEl>
                                          <p:spTgt spid="23"/>
                                        </p:tgtEl>
                                      </p:cBhvr>
                                    </p:animEffect>
                                  </p:childTnLst>
                                </p:cTn>
                              </p:par>
                            </p:childTnLst>
                          </p:cTn>
                        </p:par>
                      </p:childTnLst>
                    </p:cTn>
                  </p:par>
                  <p:par>
                    <p:cTn id="83" fill="hold">
                      <p:stCondLst>
                        <p:cond delay="indefinite"/>
                      </p:stCondLst>
                      <p:childTnLst>
                        <p:par>
                          <p:cTn id="84" fill="hold">
                            <p:stCondLst>
                              <p:cond delay="0"/>
                            </p:stCondLst>
                            <p:childTnLst>
                              <p:par>
                                <p:cTn id="85" presetID="3" presetClass="entr" presetSubtype="10" fill="hold" nodeType="clickEffect">
                                  <p:stCondLst>
                                    <p:cond delay="0"/>
                                  </p:stCondLst>
                                  <p:childTnLst>
                                    <p:set>
                                      <p:cBhvr>
                                        <p:cTn id="86" dur="1" fill="hold">
                                          <p:stCondLst>
                                            <p:cond delay="0"/>
                                          </p:stCondLst>
                                        </p:cTn>
                                        <p:tgtEl>
                                          <p:spTgt spid="24"/>
                                        </p:tgtEl>
                                        <p:attrNameLst>
                                          <p:attrName>style.visibility</p:attrName>
                                        </p:attrNameLst>
                                      </p:cBhvr>
                                      <p:to>
                                        <p:strVal val="visible"/>
                                      </p:to>
                                    </p:set>
                                    <p:animEffect transition="in" filter="blinds(horizontal)">
                                      <p:cBhvr>
                                        <p:cTn id="87" dur="500"/>
                                        <p:tgtEl>
                                          <p:spTgt spid="24"/>
                                        </p:tgtEl>
                                      </p:cBhvr>
                                    </p:animEffect>
                                  </p:childTnLst>
                                </p:cTn>
                              </p:par>
                            </p:childTnLst>
                          </p:cTn>
                        </p:par>
                      </p:childTnLst>
                    </p:cTn>
                  </p:par>
                  <p:par>
                    <p:cTn id="88" fill="hold">
                      <p:stCondLst>
                        <p:cond delay="indefinite"/>
                      </p:stCondLst>
                      <p:childTnLst>
                        <p:par>
                          <p:cTn id="89" fill="hold">
                            <p:stCondLst>
                              <p:cond delay="0"/>
                            </p:stCondLst>
                            <p:childTnLst>
                              <p:par>
                                <p:cTn id="90" presetID="3" presetClass="entr" presetSubtype="10" fill="hold" nodeType="clickEffect">
                                  <p:stCondLst>
                                    <p:cond delay="0"/>
                                  </p:stCondLst>
                                  <p:childTnLst>
                                    <p:set>
                                      <p:cBhvr>
                                        <p:cTn id="91" dur="1" fill="hold">
                                          <p:stCondLst>
                                            <p:cond delay="0"/>
                                          </p:stCondLst>
                                        </p:cTn>
                                        <p:tgtEl>
                                          <p:spTgt spid="26"/>
                                        </p:tgtEl>
                                        <p:attrNameLst>
                                          <p:attrName>style.visibility</p:attrName>
                                        </p:attrNameLst>
                                      </p:cBhvr>
                                      <p:to>
                                        <p:strVal val="visible"/>
                                      </p:to>
                                    </p:set>
                                    <p:animEffect transition="in" filter="blinds(horizontal)">
                                      <p:cBhvr>
                                        <p:cTn id="92" dur="500"/>
                                        <p:tgtEl>
                                          <p:spTgt spid="26"/>
                                        </p:tgtEl>
                                      </p:cBhvr>
                                    </p:animEffect>
                                  </p:childTnLst>
                                </p:cTn>
                              </p:par>
                            </p:childTnLst>
                          </p:cTn>
                        </p:par>
                      </p:childTnLst>
                    </p:cTn>
                  </p:par>
                  <p:par>
                    <p:cTn id="93" fill="hold">
                      <p:stCondLst>
                        <p:cond delay="indefinite"/>
                      </p:stCondLst>
                      <p:childTnLst>
                        <p:par>
                          <p:cTn id="94" fill="hold">
                            <p:stCondLst>
                              <p:cond delay="0"/>
                            </p:stCondLst>
                            <p:childTnLst>
                              <p:par>
                                <p:cTn id="95" presetID="3" presetClass="entr" presetSubtype="10" fill="hold" grpId="0" nodeType="clickEffect">
                                  <p:stCondLst>
                                    <p:cond delay="0"/>
                                  </p:stCondLst>
                                  <p:childTnLst>
                                    <p:set>
                                      <p:cBhvr>
                                        <p:cTn id="96" dur="1" fill="hold">
                                          <p:stCondLst>
                                            <p:cond delay="0"/>
                                          </p:stCondLst>
                                        </p:cTn>
                                        <p:tgtEl>
                                          <p:spTgt spid="28"/>
                                        </p:tgtEl>
                                        <p:attrNameLst>
                                          <p:attrName>style.visibility</p:attrName>
                                        </p:attrNameLst>
                                      </p:cBhvr>
                                      <p:to>
                                        <p:strVal val="visible"/>
                                      </p:to>
                                    </p:set>
                                    <p:animEffect transition="in" filter="blinds(horizontal)">
                                      <p:cBhvr>
                                        <p:cTn id="97" dur="500"/>
                                        <p:tgtEl>
                                          <p:spTgt spid="28"/>
                                        </p:tgtEl>
                                      </p:cBhvr>
                                    </p:animEffect>
                                  </p:childTnLst>
                                </p:cTn>
                              </p:par>
                            </p:childTnLst>
                          </p:cTn>
                        </p:par>
                      </p:childTnLst>
                    </p:cTn>
                  </p:par>
                  <p:par>
                    <p:cTn id="98" fill="hold">
                      <p:stCondLst>
                        <p:cond delay="indefinite"/>
                      </p:stCondLst>
                      <p:childTnLst>
                        <p:par>
                          <p:cTn id="99" fill="hold">
                            <p:stCondLst>
                              <p:cond delay="0"/>
                            </p:stCondLst>
                            <p:childTnLst>
                              <p:par>
                                <p:cTn id="100" presetID="3" presetClass="entr" presetSubtype="10" fill="hold" nodeType="clickEffect">
                                  <p:stCondLst>
                                    <p:cond delay="0"/>
                                  </p:stCondLst>
                                  <p:childTnLst>
                                    <p:set>
                                      <p:cBhvr>
                                        <p:cTn id="101" dur="1" fill="hold">
                                          <p:stCondLst>
                                            <p:cond delay="0"/>
                                          </p:stCondLst>
                                        </p:cTn>
                                        <p:tgtEl>
                                          <p:spTgt spid="30"/>
                                        </p:tgtEl>
                                        <p:attrNameLst>
                                          <p:attrName>style.visibility</p:attrName>
                                        </p:attrNameLst>
                                      </p:cBhvr>
                                      <p:to>
                                        <p:strVal val="visible"/>
                                      </p:to>
                                    </p:set>
                                    <p:animEffect transition="in" filter="blinds(horizontal)">
                                      <p:cBhvr>
                                        <p:cTn id="102" dur="500"/>
                                        <p:tgtEl>
                                          <p:spTgt spid="30"/>
                                        </p:tgtEl>
                                      </p:cBhvr>
                                    </p:animEffect>
                                  </p:childTnLst>
                                </p:cTn>
                              </p:par>
                            </p:childTnLst>
                          </p:cTn>
                        </p:par>
                      </p:childTnLst>
                    </p:cTn>
                  </p:par>
                  <p:par>
                    <p:cTn id="103" fill="hold">
                      <p:stCondLst>
                        <p:cond delay="indefinite"/>
                      </p:stCondLst>
                      <p:childTnLst>
                        <p:par>
                          <p:cTn id="104" fill="hold">
                            <p:stCondLst>
                              <p:cond delay="0"/>
                            </p:stCondLst>
                            <p:childTnLst>
                              <p:par>
                                <p:cTn id="105" presetID="3" presetClass="entr" presetSubtype="10" fill="hold" grpId="0" nodeType="clickEffect">
                                  <p:stCondLst>
                                    <p:cond delay="0"/>
                                  </p:stCondLst>
                                  <p:childTnLst>
                                    <p:set>
                                      <p:cBhvr>
                                        <p:cTn id="106" dur="1" fill="hold">
                                          <p:stCondLst>
                                            <p:cond delay="0"/>
                                          </p:stCondLst>
                                        </p:cTn>
                                        <p:tgtEl>
                                          <p:spTgt spid="33"/>
                                        </p:tgtEl>
                                        <p:attrNameLst>
                                          <p:attrName>style.visibility</p:attrName>
                                        </p:attrNameLst>
                                      </p:cBhvr>
                                      <p:to>
                                        <p:strVal val="visible"/>
                                      </p:to>
                                    </p:set>
                                    <p:animEffect transition="in" filter="blinds(horizontal)">
                                      <p:cBhvr>
                                        <p:cTn id="107" dur="500"/>
                                        <p:tgtEl>
                                          <p:spTgt spid="33"/>
                                        </p:tgtEl>
                                      </p:cBhvr>
                                    </p:animEffect>
                                  </p:childTnLst>
                                </p:cTn>
                              </p:par>
                            </p:childTnLst>
                          </p:cTn>
                        </p:par>
                      </p:childTnLst>
                    </p:cTn>
                  </p:par>
                  <p:par>
                    <p:cTn id="108" fill="hold">
                      <p:stCondLst>
                        <p:cond delay="indefinite"/>
                      </p:stCondLst>
                      <p:childTnLst>
                        <p:par>
                          <p:cTn id="109" fill="hold">
                            <p:stCondLst>
                              <p:cond delay="0"/>
                            </p:stCondLst>
                            <p:childTnLst>
                              <p:par>
                                <p:cTn id="110" presetID="3" presetClass="entr" presetSubtype="10" fill="hold" nodeType="clickEffect">
                                  <p:stCondLst>
                                    <p:cond delay="0"/>
                                  </p:stCondLst>
                                  <p:childTnLst>
                                    <p:set>
                                      <p:cBhvr>
                                        <p:cTn id="111" dur="1" fill="hold">
                                          <p:stCondLst>
                                            <p:cond delay="0"/>
                                          </p:stCondLst>
                                        </p:cTn>
                                        <p:tgtEl>
                                          <p:spTgt spid="35"/>
                                        </p:tgtEl>
                                        <p:attrNameLst>
                                          <p:attrName>style.visibility</p:attrName>
                                        </p:attrNameLst>
                                      </p:cBhvr>
                                      <p:to>
                                        <p:strVal val="visible"/>
                                      </p:to>
                                    </p:set>
                                    <p:animEffect transition="in" filter="blinds(horizontal)">
                                      <p:cBhvr>
                                        <p:cTn id="112" dur="500"/>
                                        <p:tgtEl>
                                          <p:spTgt spid="35"/>
                                        </p:tgtEl>
                                      </p:cBhvr>
                                    </p:animEffect>
                                  </p:childTnLst>
                                </p:cTn>
                              </p:par>
                            </p:childTnLst>
                          </p:cTn>
                        </p:par>
                      </p:childTnLst>
                    </p:cTn>
                  </p:par>
                  <p:par>
                    <p:cTn id="113" fill="hold">
                      <p:stCondLst>
                        <p:cond delay="indefinite"/>
                      </p:stCondLst>
                      <p:childTnLst>
                        <p:par>
                          <p:cTn id="114" fill="hold">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39"/>
                                        </p:tgtEl>
                                        <p:attrNameLst>
                                          <p:attrName>style.visibility</p:attrName>
                                        </p:attrNameLst>
                                      </p:cBhvr>
                                      <p:to>
                                        <p:strVal val="visible"/>
                                      </p:to>
                                    </p:set>
                                    <p:animEffect transition="in" filter="blinds(horizontal)">
                                      <p:cBhvr>
                                        <p:cTn id="11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5" grpId="0"/>
      <p:bldP spid="7" grpId="0"/>
      <p:bldP spid="8" grpId="0"/>
      <p:bldP spid="9" grpId="0"/>
      <p:bldP spid="12" grpId="0"/>
      <p:bldP spid="16" grpId="0"/>
      <p:bldP spid="17" grpId="0"/>
      <p:bldP spid="20" grpId="0"/>
      <p:bldP spid="21" grpId="0"/>
      <p:bldP spid="23" grpId="0"/>
      <p:bldP spid="28" grpId="0"/>
      <p:bldP spid="33" grpId="0"/>
      <p:bldP spid="39"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1004</TotalTime>
  <Words>1401</Words>
  <Application>Microsoft Office PowerPoint</Application>
  <PresentationFormat>On-screen Show (4:3)</PresentationFormat>
  <Paragraphs>324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104</cp:revision>
  <dcterms:created xsi:type="dcterms:W3CDTF">2015-08-04T13:42:03Z</dcterms:created>
  <dcterms:modified xsi:type="dcterms:W3CDTF">2015-08-09T13:36:42Z</dcterms:modified>
</cp:coreProperties>
</file>