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56" r:id="rId2"/>
    <p:sldId id="262" r:id="rId3"/>
    <p:sldId id="263" r:id="rId4"/>
    <p:sldId id="257" r:id="rId5"/>
    <p:sldId id="261" r:id="rId6"/>
    <p:sldId id="258" r:id="rId7"/>
    <p:sldId id="293" r:id="rId8"/>
    <p:sldId id="296" r:id="rId9"/>
    <p:sldId id="297" r:id="rId10"/>
    <p:sldId id="260" r:id="rId11"/>
    <p:sldId id="268" r:id="rId12"/>
    <p:sldId id="264" r:id="rId13"/>
    <p:sldId id="294" r:id="rId14"/>
    <p:sldId id="295" r:id="rId15"/>
    <p:sldId id="292" r:id="rId16"/>
    <p:sldId id="299" r:id="rId17"/>
    <p:sldId id="300" r:id="rId18"/>
    <p:sldId id="301" r:id="rId19"/>
    <p:sldId id="286" r:id="rId20"/>
    <p:sldId id="281" r:id="rId21"/>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9580"/>
    <p:restoredTop sz="95073"/>
  </p:normalViewPr>
  <p:slideViewPr>
    <p:cSldViewPr snapToGrid="0">
      <p:cViewPr varScale="1">
        <p:scale>
          <a:sx n="114" d="100"/>
          <a:sy n="114" d="100"/>
        </p:scale>
        <p:origin x="248" y="18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0" y="0"/>
            <a:ext cx="12192000" cy="6858000"/>
            <a:chOff x="0" y="0"/>
            <a:chExt cx="12192000" cy="6858000"/>
          </a:xfrm>
        </p:grpSpPr>
        <p:sp>
          <p:nvSpPr>
            <p:cNvPr id="9" name="Rectangle 8"/>
            <p:cNvSpPr/>
            <p:nvPr/>
          </p:nvSpPr>
          <p:spPr>
            <a:xfrm>
              <a:off x="0" y="0"/>
              <a:ext cx="12192000"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0"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ctrTitle"/>
          </p:nvPr>
        </p:nvSpPr>
        <p:spPr>
          <a:xfrm>
            <a:off x="1154955" y="2099733"/>
            <a:ext cx="8825658" cy="2677648"/>
          </a:xfrm>
        </p:spPr>
        <p:txBody>
          <a:bodyPr anchor="b"/>
          <a:lstStyle>
            <a:lvl1pPr>
              <a:defRPr sz="5400"/>
            </a:lvl1pPr>
          </a:lstStyle>
          <a:p>
            <a:r>
              <a:rPr lang="en-US"/>
              <a:t>Click to edit Master title style</a:t>
            </a:r>
            <a:endParaRPr lang="en-US" dirty="0"/>
          </a:p>
        </p:txBody>
      </p:sp>
      <p:sp>
        <p:nvSpPr>
          <p:cNvPr id="3" name="Subtitle 2"/>
          <p:cNvSpPr>
            <a:spLocks noGrp="1"/>
          </p:cNvSpPr>
          <p:nvPr>
            <p:ph type="subTitle" idx="1"/>
          </p:nvPr>
        </p:nvSpPr>
        <p:spPr bwMode="gray">
          <a:xfrm>
            <a:off x="1154955" y="4777380"/>
            <a:ext cx="8825658" cy="861420"/>
          </a:xfrm>
        </p:spPr>
        <p:txBody>
          <a:bodyPr anchor="t"/>
          <a:lstStyle>
            <a:lvl1pPr marL="0" indent="0" algn="l">
              <a:buNone/>
              <a:defRPr cap="all">
                <a:solidFill>
                  <a:schemeClr val="accent1">
                    <a:lumMod val="60000"/>
                    <a:lumOff val="4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bwMode="gray">
          <a:xfrm rot="5400000">
            <a:off x="10158984" y="1792224"/>
            <a:ext cx="990599" cy="304799"/>
          </a:xfrm>
        </p:spPr>
        <p:txBody>
          <a:bodyPr anchor="t"/>
          <a:lstStyle>
            <a:lvl1pPr algn="l">
              <a:defRPr b="0" i="0">
                <a:solidFill>
                  <a:schemeClr val="bg1">
                    <a:alpha val="60000"/>
                  </a:schemeClr>
                </a:solidFill>
              </a:defRPr>
            </a:lvl1pPr>
          </a:lstStyle>
          <a:p>
            <a:fld id="{5923F103-BC34-4FE4-A40E-EDDEECFDA5D0}" type="datetimeFigureOut">
              <a:rPr lang="en-US" dirty="0"/>
              <a:pPr/>
              <a:t>9/8/25</a:t>
            </a:fld>
            <a:endParaRPr lang="en-US" dirty="0"/>
          </a:p>
        </p:txBody>
      </p:sp>
      <p:sp>
        <p:nvSpPr>
          <p:cNvPr id="5" name="Footer Placeholder 4"/>
          <p:cNvSpPr>
            <a:spLocks noGrp="1"/>
          </p:cNvSpPr>
          <p:nvPr>
            <p:ph type="ftr" sz="quarter" idx="11"/>
          </p:nvPr>
        </p:nvSpPr>
        <p:spPr bwMode="gray">
          <a:xfrm rot="5400000">
            <a:off x="8951976" y="3227832"/>
            <a:ext cx="3859795" cy="304801"/>
          </a:xfrm>
        </p:spPr>
        <p:txBody>
          <a:bodyPr/>
          <a:lstStyle>
            <a:lvl1pPr>
              <a:defRPr b="0" i="0">
                <a:solidFill>
                  <a:schemeClr val="bg1">
                    <a:alpha val="60000"/>
                  </a:schemeClr>
                </a:solidFill>
              </a:defRPr>
            </a:lvl1pPr>
          </a:lstStyle>
          <a:p>
            <a:endParaRPr lang="en-US" dirty="0"/>
          </a:p>
        </p:txBody>
      </p:sp>
      <p:sp>
        <p:nvSpPr>
          <p:cNvPr id="11" name="Rectangle 10"/>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12" name="Slide Number Placeholder 5"/>
          <p:cNvSpPr>
            <a:spLocks noGrp="1"/>
          </p:cNvSpPr>
          <p:nvPr>
            <p:ph type="sldNum" sz="quarter" idx="12"/>
          </p:nvPr>
        </p:nvSpPr>
        <p:spPr>
          <a:xfrm>
            <a:off x="10352540" y="295729"/>
            <a:ext cx="838199" cy="767687"/>
          </a:xfrm>
        </p:spPr>
        <p:txBody>
          <a:bodyPr/>
          <a:lstStyle/>
          <a:p>
            <a:fld id="{D57F1E4F-1CFF-5643-939E-217C01CDF565}" type="slidenum">
              <a:rPr lang="en-US" dirty="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grpSp>
        <p:nvGrpSpPr>
          <p:cNvPr id="9" name="Group 8"/>
          <p:cNvGrpSpPr/>
          <p:nvPr/>
        </p:nvGrpSpPr>
        <p:grpSpPr>
          <a:xfrm>
            <a:off x="0" y="0"/>
            <a:ext cx="12192000" cy="6858000"/>
            <a:chOff x="0" y="0"/>
            <a:chExt cx="12192000" cy="6858000"/>
          </a:xfrm>
        </p:grpSpPr>
        <p:sp>
          <p:nvSpPr>
            <p:cNvPr id="13" name="Rectangle 12"/>
            <p:cNvSpPr/>
            <p:nvPr/>
          </p:nvSpPr>
          <p:spPr>
            <a:xfrm>
              <a:off x="0" y="0"/>
              <a:ext cx="12192000"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7" name="Oval 16"/>
            <p:cNvSpPr/>
            <p:nvPr/>
          </p:nvSpPr>
          <p:spPr>
            <a:xfrm>
              <a:off x="0"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Oval 19"/>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1" name="Oval 20"/>
            <p:cNvSpPr/>
            <p:nvPr/>
          </p:nvSpPr>
          <p:spPr>
            <a:xfrm>
              <a:off x="7999412" y="8464"/>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4" name="Freeform 5"/>
            <p:cNvSpPr/>
            <p:nvPr/>
          </p:nvSpPr>
          <p:spPr bwMode="gray">
            <a:xfrm rot="10371525">
              <a:off x="263767" y="4438254"/>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1" name="Freeform 5"/>
            <p:cNvSpPr/>
            <p:nvPr/>
          </p:nvSpPr>
          <p:spPr bwMode="gray">
            <a:xfrm rot="10800000">
              <a:off x="459506" y="321130"/>
              <a:ext cx="11277600" cy="4533900"/>
            </a:xfrm>
            <a:custGeom>
              <a:avLst/>
              <a:gdLst/>
              <a:ahLst/>
              <a:cxnLst/>
              <a:rect l="0" t="0" r="r" b="b"/>
              <a:pathLst>
                <a:path w="7104" h="2856">
                  <a:moveTo>
                    <a:pt x="0" y="0"/>
                  </a:moveTo>
                  <a:lnTo>
                    <a:pt x="0" y="2856"/>
                  </a:lnTo>
                  <a:lnTo>
                    <a:pt x="7104" y="2856"/>
                  </a:lnTo>
                  <a:lnTo>
                    <a:pt x="7104" y="1"/>
                  </a:lnTo>
                  <a:lnTo>
                    <a:pt x="7104" y="1"/>
                  </a:lnTo>
                  <a:lnTo>
                    <a:pt x="6943" y="26"/>
                  </a:lnTo>
                  <a:lnTo>
                    <a:pt x="6782" y="50"/>
                  </a:lnTo>
                  <a:lnTo>
                    <a:pt x="6621" y="73"/>
                  </a:lnTo>
                  <a:lnTo>
                    <a:pt x="6459" y="93"/>
                  </a:lnTo>
                  <a:lnTo>
                    <a:pt x="6298" y="113"/>
                  </a:lnTo>
                  <a:lnTo>
                    <a:pt x="6136" y="132"/>
                  </a:lnTo>
                  <a:lnTo>
                    <a:pt x="5976" y="148"/>
                  </a:lnTo>
                  <a:lnTo>
                    <a:pt x="5814" y="163"/>
                  </a:lnTo>
                  <a:lnTo>
                    <a:pt x="5653" y="177"/>
                  </a:lnTo>
                  <a:lnTo>
                    <a:pt x="5494" y="189"/>
                  </a:lnTo>
                  <a:lnTo>
                    <a:pt x="5334" y="201"/>
                  </a:lnTo>
                  <a:lnTo>
                    <a:pt x="5175" y="211"/>
                  </a:lnTo>
                  <a:lnTo>
                    <a:pt x="5017" y="219"/>
                  </a:lnTo>
                  <a:lnTo>
                    <a:pt x="4859" y="227"/>
                  </a:lnTo>
                  <a:lnTo>
                    <a:pt x="4703" y="234"/>
                  </a:lnTo>
                  <a:lnTo>
                    <a:pt x="4548" y="239"/>
                  </a:lnTo>
                  <a:lnTo>
                    <a:pt x="4393" y="243"/>
                  </a:lnTo>
                  <a:lnTo>
                    <a:pt x="4240" y="247"/>
                  </a:lnTo>
                  <a:lnTo>
                    <a:pt x="4088" y="249"/>
                  </a:lnTo>
                  <a:lnTo>
                    <a:pt x="3937" y="251"/>
                  </a:lnTo>
                  <a:lnTo>
                    <a:pt x="3788" y="252"/>
                  </a:lnTo>
                  <a:lnTo>
                    <a:pt x="3640" y="251"/>
                  </a:lnTo>
                  <a:lnTo>
                    <a:pt x="3494" y="251"/>
                  </a:lnTo>
                  <a:lnTo>
                    <a:pt x="3349" y="249"/>
                  </a:lnTo>
                  <a:lnTo>
                    <a:pt x="3207" y="246"/>
                  </a:lnTo>
                  <a:lnTo>
                    <a:pt x="3066" y="243"/>
                  </a:lnTo>
                  <a:lnTo>
                    <a:pt x="2928" y="240"/>
                  </a:lnTo>
                  <a:lnTo>
                    <a:pt x="2791" y="235"/>
                  </a:lnTo>
                  <a:lnTo>
                    <a:pt x="2656" y="230"/>
                  </a:lnTo>
                  <a:lnTo>
                    <a:pt x="2524" y="225"/>
                  </a:lnTo>
                  <a:lnTo>
                    <a:pt x="2266" y="212"/>
                  </a:lnTo>
                  <a:lnTo>
                    <a:pt x="2019" y="198"/>
                  </a:lnTo>
                  <a:lnTo>
                    <a:pt x="1782" y="183"/>
                  </a:lnTo>
                  <a:lnTo>
                    <a:pt x="1557" y="167"/>
                  </a:lnTo>
                  <a:lnTo>
                    <a:pt x="1343" y="150"/>
                  </a:lnTo>
                  <a:lnTo>
                    <a:pt x="1144" y="132"/>
                  </a:lnTo>
                  <a:lnTo>
                    <a:pt x="957" y="114"/>
                  </a:lnTo>
                  <a:lnTo>
                    <a:pt x="785" y="96"/>
                  </a:lnTo>
                  <a:lnTo>
                    <a:pt x="627" y="79"/>
                  </a:lnTo>
                  <a:lnTo>
                    <a:pt x="487" y="63"/>
                  </a:lnTo>
                  <a:lnTo>
                    <a:pt x="361" y="48"/>
                  </a:lnTo>
                  <a:lnTo>
                    <a:pt x="254" y="35"/>
                  </a:lnTo>
                  <a:lnTo>
                    <a:pt x="165" y="23"/>
                  </a:lnTo>
                  <a:lnTo>
                    <a:pt x="42" y="6"/>
                  </a:lnTo>
                  <a:lnTo>
                    <a:pt x="0" y="0"/>
                  </a:lnTo>
                  <a:lnTo>
                    <a:pt x="0" y="0"/>
                  </a:lnTo>
                  <a:close/>
                </a:path>
              </a:pathLst>
            </a:custGeom>
            <a:solidFill>
              <a:schemeClr val="bg1"/>
            </a:solidFill>
            <a:ln>
              <a:noFill/>
            </a:ln>
          </p:spPr>
        </p:sp>
        <p:sp>
          <p:nvSpPr>
            <p:cNvPr id="15"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4" y="4969927"/>
            <a:ext cx="8825659"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1154954" y="685800"/>
            <a:ext cx="8825659" cy="3429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1154954" y="5536665"/>
            <a:ext cx="8825658" cy="493712"/>
          </a:xfrm>
        </p:spPr>
        <p:txBody>
          <a:bodyPr>
            <a:normAutofit/>
          </a:bodyPr>
          <a:lstStyle>
            <a:lvl1pPr marL="0" indent="0">
              <a:buNone/>
              <a:defRPr sz="1200">
                <a:solidFill>
                  <a:schemeClr val="accent1">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923A1CC3-2375-41D4-9E03-427CAF2A4C1A}" type="datetimeFigureOut">
              <a:rPr lang="en-US" dirty="0"/>
              <a:t>9/8/25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16" name="Rectangle 15"/>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p:cSld name="Title and Caption">
    <p:spTree>
      <p:nvGrpSpPr>
        <p:cNvPr id="1" name=""/>
        <p:cNvGrpSpPr/>
        <p:nvPr/>
      </p:nvGrpSpPr>
      <p:grpSpPr>
        <a:xfrm>
          <a:off x="0" y="0"/>
          <a:ext cx="0" cy="0"/>
          <a:chOff x="0" y="0"/>
          <a:chExt cx="0" cy="0"/>
        </a:xfrm>
      </p:grpSpPr>
      <p:grpSp>
        <p:nvGrpSpPr>
          <p:cNvPr id="7" name="Group 6"/>
          <p:cNvGrpSpPr/>
          <p:nvPr/>
        </p:nvGrpSpPr>
        <p:grpSpPr>
          <a:xfrm>
            <a:off x="0" y="0"/>
            <a:ext cx="12192000" cy="6858000"/>
            <a:chOff x="0" y="0"/>
            <a:chExt cx="12192000" cy="6858000"/>
          </a:xfrm>
        </p:grpSpPr>
        <p:sp>
          <p:nvSpPr>
            <p:cNvPr id="11" name="Rectangle 10"/>
            <p:cNvSpPr/>
            <p:nvPr/>
          </p:nvSpPr>
          <p:spPr>
            <a:xfrm>
              <a:off x="0" y="0"/>
              <a:ext cx="12192000"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4" name="Oval 13"/>
            <p:cNvSpPr/>
            <p:nvPr/>
          </p:nvSpPr>
          <p:spPr>
            <a:xfrm>
              <a:off x="0"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7999412" y="8464"/>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5" name="Freeform 5"/>
            <p:cNvSpPr/>
            <p:nvPr/>
          </p:nvSpPr>
          <p:spPr bwMode="gray">
            <a:xfrm rot="21010068">
              <a:off x="8490951" y="2714874"/>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7" name="Freeform 5"/>
            <p:cNvSpPr/>
            <p:nvPr/>
          </p:nvSpPr>
          <p:spPr bwMode="gray">
            <a:xfrm>
              <a:off x="455612" y="2801319"/>
              <a:ext cx="11277600" cy="3602637"/>
            </a:xfrm>
            <a:custGeom>
              <a:avLst/>
              <a:gdLst/>
              <a:ahLst/>
              <a:cxnLst/>
              <a:rect l="l" t="t" r="r" b="b"/>
              <a:pathLst>
                <a:path w="10000" h="7946">
                  <a:moveTo>
                    <a:pt x="0" y="0"/>
                  </a:moveTo>
                  <a:lnTo>
                    <a:pt x="0" y="7945"/>
                  </a:lnTo>
                  <a:lnTo>
                    <a:pt x="10000" y="7946"/>
                  </a:lnTo>
                  <a:lnTo>
                    <a:pt x="10000" y="4"/>
                  </a:lnTo>
                  <a:lnTo>
                    <a:pt x="10000" y="4"/>
                  </a:lnTo>
                  <a:lnTo>
                    <a:pt x="9773" y="91"/>
                  </a:lnTo>
                  <a:lnTo>
                    <a:pt x="9547" y="175"/>
                  </a:lnTo>
                  <a:lnTo>
                    <a:pt x="9320" y="256"/>
                  </a:lnTo>
                  <a:lnTo>
                    <a:pt x="9092" y="326"/>
                  </a:lnTo>
                  <a:lnTo>
                    <a:pt x="8865" y="396"/>
                  </a:lnTo>
                  <a:lnTo>
                    <a:pt x="8637" y="462"/>
                  </a:lnTo>
                  <a:lnTo>
                    <a:pt x="8412" y="518"/>
                  </a:lnTo>
                  <a:lnTo>
                    <a:pt x="8184" y="571"/>
                  </a:lnTo>
                  <a:lnTo>
                    <a:pt x="7957" y="620"/>
                  </a:lnTo>
                  <a:lnTo>
                    <a:pt x="7734" y="662"/>
                  </a:lnTo>
                  <a:lnTo>
                    <a:pt x="7508" y="704"/>
                  </a:lnTo>
                  <a:lnTo>
                    <a:pt x="7285" y="739"/>
                  </a:lnTo>
                  <a:lnTo>
                    <a:pt x="7062" y="767"/>
                  </a:lnTo>
                  <a:lnTo>
                    <a:pt x="6840" y="795"/>
                  </a:lnTo>
                  <a:lnTo>
                    <a:pt x="6620" y="819"/>
                  </a:lnTo>
                  <a:lnTo>
                    <a:pt x="6402" y="837"/>
                  </a:lnTo>
                  <a:lnTo>
                    <a:pt x="6184" y="851"/>
                  </a:lnTo>
                  <a:lnTo>
                    <a:pt x="5968" y="865"/>
                  </a:lnTo>
                  <a:lnTo>
                    <a:pt x="5755" y="872"/>
                  </a:lnTo>
                  <a:lnTo>
                    <a:pt x="5542" y="879"/>
                  </a:lnTo>
                  <a:lnTo>
                    <a:pt x="5332" y="882"/>
                  </a:lnTo>
                  <a:lnTo>
                    <a:pt x="5124" y="879"/>
                  </a:lnTo>
                  <a:lnTo>
                    <a:pt x="4918" y="879"/>
                  </a:lnTo>
                  <a:lnTo>
                    <a:pt x="4714" y="872"/>
                  </a:lnTo>
                  <a:lnTo>
                    <a:pt x="4514" y="861"/>
                  </a:lnTo>
                  <a:lnTo>
                    <a:pt x="4316" y="851"/>
                  </a:lnTo>
                  <a:lnTo>
                    <a:pt x="4122" y="840"/>
                  </a:lnTo>
                  <a:lnTo>
                    <a:pt x="3929" y="823"/>
                  </a:lnTo>
                  <a:lnTo>
                    <a:pt x="3739" y="805"/>
                  </a:lnTo>
                  <a:lnTo>
                    <a:pt x="3553" y="788"/>
                  </a:lnTo>
                  <a:lnTo>
                    <a:pt x="3190" y="742"/>
                  </a:lnTo>
                  <a:lnTo>
                    <a:pt x="2842" y="693"/>
                  </a:lnTo>
                  <a:lnTo>
                    <a:pt x="2508" y="641"/>
                  </a:lnTo>
                  <a:lnTo>
                    <a:pt x="2192" y="585"/>
                  </a:lnTo>
                  <a:lnTo>
                    <a:pt x="1890" y="525"/>
                  </a:lnTo>
                  <a:lnTo>
                    <a:pt x="1610" y="462"/>
                  </a:lnTo>
                  <a:lnTo>
                    <a:pt x="1347" y="399"/>
                  </a:lnTo>
                  <a:lnTo>
                    <a:pt x="1105" y="336"/>
                  </a:lnTo>
                  <a:lnTo>
                    <a:pt x="883" y="277"/>
                  </a:lnTo>
                  <a:lnTo>
                    <a:pt x="686" y="221"/>
                  </a:lnTo>
                  <a:lnTo>
                    <a:pt x="508" y="168"/>
                  </a:lnTo>
                  <a:lnTo>
                    <a:pt x="358" y="123"/>
                  </a:lnTo>
                  <a:lnTo>
                    <a:pt x="232" y="81"/>
                  </a:lnTo>
                  <a:lnTo>
                    <a:pt x="59" y="21"/>
                  </a:lnTo>
                  <a:lnTo>
                    <a:pt x="0" y="0"/>
                  </a:lnTo>
                  <a:lnTo>
                    <a:pt x="0" y="0"/>
                  </a:lnTo>
                  <a:close/>
                </a:path>
              </a:pathLst>
            </a:custGeom>
            <a:solidFill>
              <a:schemeClr val="bg1"/>
            </a:solidFill>
            <a:ln>
              <a:noFill/>
            </a:ln>
          </p:spPr>
        </p:sp>
        <p:sp>
          <p:nvSpPr>
            <p:cNvPr id="12"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48798" y="1063417"/>
            <a:ext cx="8831816" cy="1372986"/>
          </a:xfrm>
        </p:spPr>
        <p:txBody>
          <a:bodyPr/>
          <a:lstStyle>
            <a:lvl1pPr>
              <a:defRPr sz="4000"/>
            </a:lvl1pPr>
          </a:lstStyle>
          <a:p>
            <a:r>
              <a:rPr lang="en-US"/>
              <a:t>Click to edit Master title style</a:t>
            </a:r>
            <a:endParaRPr lang="en-US" dirty="0"/>
          </a:p>
        </p:txBody>
      </p:sp>
      <p:sp>
        <p:nvSpPr>
          <p:cNvPr id="8" name="Text Placeholder 3"/>
          <p:cNvSpPr>
            <a:spLocks noGrp="1"/>
          </p:cNvSpPr>
          <p:nvPr>
            <p:ph type="body" sz="half" idx="2"/>
          </p:nvPr>
        </p:nvSpPr>
        <p:spPr>
          <a:xfrm>
            <a:off x="1154954" y="3543300"/>
            <a:ext cx="8825659" cy="24765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4" name="Date Placeholder 3"/>
          <p:cNvSpPr>
            <a:spLocks noGrp="1"/>
          </p:cNvSpPr>
          <p:nvPr>
            <p:ph type="dt" sz="half" idx="10"/>
          </p:nvPr>
        </p:nvSpPr>
        <p:spPr/>
        <p:txBody>
          <a:bodyPr/>
          <a:lstStyle/>
          <a:p>
            <a:fld id="{AFF16868-8199-4C2C-A5B1-63AEE139F88E}" type="datetimeFigureOut">
              <a:rPr lang="en-US" dirty="0"/>
              <a:t>9/8/25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13" name="Rectangle 12"/>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p:cSld name="Quote with Caption">
    <p:spTree>
      <p:nvGrpSpPr>
        <p:cNvPr id="1" name=""/>
        <p:cNvGrpSpPr/>
        <p:nvPr/>
      </p:nvGrpSpPr>
      <p:grpSpPr>
        <a:xfrm>
          <a:off x="0" y="0"/>
          <a:ext cx="0" cy="0"/>
          <a:chOff x="0" y="0"/>
          <a:chExt cx="0" cy="0"/>
        </a:xfrm>
      </p:grpSpPr>
      <p:grpSp>
        <p:nvGrpSpPr>
          <p:cNvPr id="3" name="Group 2"/>
          <p:cNvGrpSpPr/>
          <p:nvPr/>
        </p:nvGrpSpPr>
        <p:grpSpPr>
          <a:xfrm>
            <a:off x="0" y="0"/>
            <a:ext cx="12192000" cy="6858000"/>
            <a:chOff x="0" y="0"/>
            <a:chExt cx="12192000" cy="6858000"/>
          </a:xfrm>
        </p:grpSpPr>
        <p:sp>
          <p:nvSpPr>
            <p:cNvPr id="17" name="Rectangle 16"/>
            <p:cNvSpPr/>
            <p:nvPr/>
          </p:nvSpPr>
          <p:spPr>
            <a:xfrm>
              <a:off x="0" y="0"/>
              <a:ext cx="12192000"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20" name="Oval 19"/>
            <p:cNvSpPr/>
            <p:nvPr/>
          </p:nvSpPr>
          <p:spPr>
            <a:xfrm>
              <a:off x="0"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2" name="Oval 21"/>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3" name="Oval 22"/>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4" name="Oval 23"/>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5" name="Oval 24"/>
            <p:cNvSpPr/>
            <p:nvPr/>
          </p:nvSpPr>
          <p:spPr>
            <a:xfrm>
              <a:off x="7999412" y="8464"/>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1" name="Freeform 5"/>
            <p:cNvSpPr/>
            <p:nvPr/>
          </p:nvSpPr>
          <p:spPr bwMode="gray">
            <a:xfrm rot="21010068">
              <a:off x="8490951" y="4185117"/>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2" name="Freeform 5"/>
            <p:cNvSpPr/>
            <p:nvPr/>
          </p:nvSpPr>
          <p:spPr bwMode="gray">
            <a:xfrm>
              <a:off x="455612" y="4241801"/>
              <a:ext cx="11277600" cy="2337161"/>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8"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16" name="TextBox 15"/>
          <p:cNvSpPr txBox="1"/>
          <p:nvPr/>
        </p:nvSpPr>
        <p:spPr bwMode="gray">
          <a:xfrm>
            <a:off x="881566" y="607336"/>
            <a:ext cx="801912" cy="1569660"/>
          </a:xfrm>
          <a:prstGeom prst="rect">
            <a:avLst/>
          </a:prstGeom>
          <a:noFill/>
        </p:spPr>
        <p:txBody>
          <a:bodyPr wrap="square" rtlCol="0">
            <a:spAutoFit/>
          </a:bodyPr>
          <a:lstStyle/>
          <a:p>
            <a:pPr algn="r"/>
            <a:r>
              <a:rPr lang="en-US" sz="9600" b="0" i="0" dirty="0">
                <a:solidFill>
                  <a:schemeClr val="accent1">
                    <a:lumMod val="60000"/>
                    <a:lumOff val="40000"/>
                  </a:schemeClr>
                </a:solidFill>
                <a:latin typeface="Arial"/>
                <a:cs typeface="Arial"/>
              </a:rPr>
              <a:t>“</a:t>
            </a:r>
          </a:p>
        </p:txBody>
      </p:sp>
      <p:sp>
        <p:nvSpPr>
          <p:cNvPr id="13" name="TextBox 12"/>
          <p:cNvSpPr txBox="1"/>
          <p:nvPr/>
        </p:nvSpPr>
        <p:spPr bwMode="gray">
          <a:xfrm>
            <a:off x="9884458" y="2613787"/>
            <a:ext cx="652763" cy="1569660"/>
          </a:xfrm>
          <a:prstGeom prst="rect">
            <a:avLst/>
          </a:prstGeom>
          <a:noFill/>
        </p:spPr>
        <p:txBody>
          <a:bodyPr wrap="square" rtlCol="0">
            <a:spAutoFit/>
          </a:bodyPr>
          <a:lstStyle/>
          <a:p>
            <a:pPr algn="r"/>
            <a:r>
              <a:rPr lang="en-US" sz="9600" b="0" i="0" dirty="0">
                <a:solidFill>
                  <a:schemeClr val="accent1">
                    <a:lumMod val="60000"/>
                    <a:lumOff val="40000"/>
                  </a:schemeClr>
                </a:solidFill>
                <a:latin typeface="Arial"/>
                <a:cs typeface="Arial"/>
              </a:rPr>
              <a:t>”</a:t>
            </a:r>
          </a:p>
        </p:txBody>
      </p:sp>
      <p:sp>
        <p:nvSpPr>
          <p:cNvPr id="2" name="Title 1"/>
          <p:cNvSpPr>
            <a:spLocks noGrp="1"/>
          </p:cNvSpPr>
          <p:nvPr>
            <p:ph type="title"/>
          </p:nvPr>
        </p:nvSpPr>
        <p:spPr>
          <a:xfrm>
            <a:off x="1581878" y="982134"/>
            <a:ext cx="8453906" cy="2696632"/>
          </a:xfrm>
        </p:spPr>
        <p:txBody>
          <a:bodyPr/>
          <a:lstStyle>
            <a:lvl1pPr>
              <a:defRPr sz="4000"/>
            </a:lvl1pPr>
          </a:lstStyle>
          <a:p>
            <a:r>
              <a:rPr lang="en-US"/>
              <a:t>Click to edit Master title style</a:t>
            </a:r>
            <a:endParaRPr lang="en-US" dirty="0"/>
          </a:p>
        </p:txBody>
      </p:sp>
      <p:sp>
        <p:nvSpPr>
          <p:cNvPr id="14" name="Text Placeholder 3"/>
          <p:cNvSpPr>
            <a:spLocks noGrp="1"/>
          </p:cNvSpPr>
          <p:nvPr>
            <p:ph type="body" sz="half" idx="13"/>
          </p:nvPr>
        </p:nvSpPr>
        <p:spPr bwMode="gray">
          <a:xfrm>
            <a:off x="1945945" y="3678766"/>
            <a:ext cx="7731219" cy="342174"/>
          </a:xfrm>
        </p:spPr>
        <p:txBody>
          <a:bodyPr anchor="t">
            <a:normAutofit/>
          </a:bodyPr>
          <a:lstStyle>
            <a:lvl1pPr marL="0" indent="0">
              <a:buNone/>
              <a:defRPr lang="en-US" sz="1400" b="0" i="0" kern="1200" cap="small" dirty="0">
                <a:solidFill>
                  <a:schemeClr val="accent1">
                    <a:lumMod val="60000"/>
                    <a:lumOff val="40000"/>
                  </a:schemeClr>
                </a:solidFill>
                <a:latin typeface="+mn-lt"/>
                <a:ea typeface="+mn-ea"/>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10" name="Text Placeholder 3"/>
          <p:cNvSpPr>
            <a:spLocks noGrp="1"/>
          </p:cNvSpPr>
          <p:nvPr>
            <p:ph type="body" sz="half" idx="2"/>
          </p:nvPr>
        </p:nvSpPr>
        <p:spPr>
          <a:xfrm>
            <a:off x="1154954" y="5029199"/>
            <a:ext cx="9244897" cy="997857"/>
          </a:xfrm>
        </p:spPr>
        <p:txBody>
          <a:bodyPr anchor="ctr">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4" name="Date Placeholder 3"/>
          <p:cNvSpPr>
            <a:spLocks noGrp="1"/>
          </p:cNvSpPr>
          <p:nvPr>
            <p:ph type="dt" sz="half" idx="10"/>
          </p:nvPr>
        </p:nvSpPr>
        <p:spPr/>
        <p:txBody>
          <a:bodyPr/>
          <a:lstStyle/>
          <a:p>
            <a:fld id="{AAD9FF7F-6988-44CC-821B-644E70CD2F73}" type="datetimeFigureOut">
              <a:rPr lang="en-US" dirty="0"/>
              <a:t>9/8/25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19" name="Rectangle 18"/>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p:cSld name="Name Card">
    <p:spTree>
      <p:nvGrpSpPr>
        <p:cNvPr id="1" name=""/>
        <p:cNvGrpSpPr/>
        <p:nvPr/>
      </p:nvGrpSpPr>
      <p:grpSpPr>
        <a:xfrm>
          <a:off x="0" y="0"/>
          <a:ext cx="0" cy="0"/>
          <a:chOff x="0" y="0"/>
          <a:chExt cx="0" cy="0"/>
        </a:xfrm>
      </p:grpSpPr>
      <p:grpSp>
        <p:nvGrpSpPr>
          <p:cNvPr id="9" name="Group 8"/>
          <p:cNvGrpSpPr/>
          <p:nvPr/>
        </p:nvGrpSpPr>
        <p:grpSpPr>
          <a:xfrm>
            <a:off x="0" y="0"/>
            <a:ext cx="12192000" cy="6858000"/>
            <a:chOff x="0" y="0"/>
            <a:chExt cx="12192000" cy="6858000"/>
          </a:xfrm>
        </p:grpSpPr>
        <p:sp>
          <p:nvSpPr>
            <p:cNvPr id="11" name="Rectangle 10"/>
            <p:cNvSpPr/>
            <p:nvPr/>
          </p:nvSpPr>
          <p:spPr>
            <a:xfrm>
              <a:off x="0" y="0"/>
              <a:ext cx="12192000"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5" name="Oval 14"/>
            <p:cNvSpPr/>
            <p:nvPr/>
          </p:nvSpPr>
          <p:spPr>
            <a:xfrm>
              <a:off x="0"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7999412" y="8464"/>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3" name="Freeform 5"/>
            <p:cNvSpPr/>
            <p:nvPr/>
          </p:nvSpPr>
          <p:spPr bwMode="gray">
            <a:xfrm rot="21010068">
              <a:off x="8490951" y="4193583"/>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8" name="Freeform 5"/>
            <p:cNvSpPr/>
            <p:nvPr/>
          </p:nvSpPr>
          <p:spPr bwMode="gray">
            <a:xfrm>
              <a:off x="455612" y="4241801"/>
              <a:ext cx="11277600" cy="2337161"/>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2"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4" y="2370667"/>
            <a:ext cx="8825660" cy="1822514"/>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1154954" y="5024967"/>
            <a:ext cx="8825659" cy="860400"/>
          </a:xfrm>
        </p:spPr>
        <p:txBody>
          <a:bodyPr anchor="t"/>
          <a:lstStyle>
            <a:lvl1pPr marL="0" indent="0" algn="l">
              <a:buNone/>
              <a:defRPr sz="2000" cap="none">
                <a:solidFill>
                  <a:schemeClr val="accent1">
                    <a:lumMod val="60000"/>
                    <a:lumOff val="4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5C12C299-16B2-4475-990D-751901EACC14}" type="datetimeFigureOut">
              <a:rPr lang="en-US" dirty="0"/>
              <a:t>9/8/25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14" name="Rectangle 13"/>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2" name="Title 1"/>
          <p:cNvSpPr>
            <a:spLocks noGrp="1"/>
          </p:cNvSpPr>
          <p:nvPr>
            <p:ph type="title"/>
          </p:nvPr>
        </p:nvSpPr>
        <p:spPr>
          <a:xfrm>
            <a:off x="1154954" y="973668"/>
            <a:ext cx="8825659" cy="706964"/>
          </a:xfrm>
        </p:spPr>
        <p:txBody>
          <a:bodyPr/>
          <a:lstStyle>
            <a:lvl1pPr>
              <a:defRPr sz="3600"/>
            </a:lvl1pPr>
          </a:lstStyle>
          <a:p>
            <a:r>
              <a:rPr lang="en-US"/>
              <a:t>Click to edit Master title style</a:t>
            </a:r>
            <a:endParaRPr lang="en-US" dirty="0"/>
          </a:p>
        </p:txBody>
      </p:sp>
      <p:sp>
        <p:nvSpPr>
          <p:cNvPr id="3" name="Text Placeholder 2"/>
          <p:cNvSpPr>
            <a:spLocks noGrp="1"/>
          </p:cNvSpPr>
          <p:nvPr>
            <p:ph type="body" idx="1"/>
          </p:nvPr>
        </p:nvSpPr>
        <p:spPr>
          <a:xfrm>
            <a:off x="1154954" y="2603502"/>
            <a:ext cx="3141878" cy="576262"/>
          </a:xfrm>
        </p:spPr>
        <p:txBody>
          <a:bodyPr anchor="b">
            <a:noAutofit/>
          </a:bodyPr>
          <a:lstStyle>
            <a:lvl1pPr marL="0" indent="0">
              <a:buNone/>
              <a:defRPr sz="2400" b="0">
                <a:solidFill>
                  <a:schemeClr val="accent1">
                    <a:lumMod val="60000"/>
                    <a:lumOff val="4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6" name="Text Placeholder 3"/>
          <p:cNvSpPr>
            <a:spLocks noGrp="1"/>
          </p:cNvSpPr>
          <p:nvPr>
            <p:ph type="body" sz="half" idx="15"/>
          </p:nvPr>
        </p:nvSpPr>
        <p:spPr>
          <a:xfrm>
            <a:off x="1154953" y="3179764"/>
            <a:ext cx="3141879" cy="2847293"/>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Text Placeholder 4"/>
          <p:cNvSpPr>
            <a:spLocks noGrp="1"/>
          </p:cNvSpPr>
          <p:nvPr>
            <p:ph type="body" sz="quarter" idx="3"/>
          </p:nvPr>
        </p:nvSpPr>
        <p:spPr>
          <a:xfrm>
            <a:off x="4512721" y="2603500"/>
            <a:ext cx="3147009" cy="576262"/>
          </a:xfrm>
        </p:spPr>
        <p:txBody>
          <a:bodyPr anchor="b">
            <a:noAutofit/>
          </a:bodyPr>
          <a:lstStyle>
            <a:lvl1pPr marL="0" indent="0">
              <a:buNone/>
              <a:defRPr sz="2400" b="0">
                <a:solidFill>
                  <a:schemeClr val="accent1">
                    <a:lumMod val="60000"/>
                    <a:lumOff val="4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9" name="Text Placeholder 3"/>
          <p:cNvSpPr>
            <a:spLocks noGrp="1"/>
          </p:cNvSpPr>
          <p:nvPr>
            <p:ph type="body" sz="half" idx="16"/>
          </p:nvPr>
        </p:nvSpPr>
        <p:spPr>
          <a:xfrm>
            <a:off x="4512721" y="3179763"/>
            <a:ext cx="3147009" cy="2847293"/>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14" name="Text Placeholder 4"/>
          <p:cNvSpPr>
            <a:spLocks noGrp="1"/>
          </p:cNvSpPr>
          <p:nvPr>
            <p:ph type="body" sz="quarter" idx="13"/>
          </p:nvPr>
        </p:nvSpPr>
        <p:spPr>
          <a:xfrm>
            <a:off x="7888135" y="2603501"/>
            <a:ext cx="3145730" cy="576262"/>
          </a:xfrm>
        </p:spPr>
        <p:txBody>
          <a:bodyPr anchor="b">
            <a:noAutofit/>
          </a:bodyPr>
          <a:lstStyle>
            <a:lvl1pPr marL="0" indent="0">
              <a:buNone/>
              <a:defRPr sz="2400" b="0">
                <a:solidFill>
                  <a:schemeClr val="accent1">
                    <a:lumMod val="60000"/>
                    <a:lumOff val="4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0" name="Text Placeholder 3"/>
          <p:cNvSpPr>
            <a:spLocks noGrp="1"/>
          </p:cNvSpPr>
          <p:nvPr>
            <p:ph type="body" sz="half" idx="17"/>
          </p:nvPr>
        </p:nvSpPr>
        <p:spPr>
          <a:xfrm>
            <a:off x="7888329" y="3179762"/>
            <a:ext cx="3145536" cy="2847293"/>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cxnSp>
        <p:nvCxnSpPr>
          <p:cNvPr id="17" name="Straight Connector 16"/>
          <p:cNvCxnSpPr/>
          <p:nvPr/>
        </p:nvCxnSpPr>
        <p:spPr>
          <a:xfrm>
            <a:off x="4403971" y="2569633"/>
            <a:ext cx="0" cy="3492499"/>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7772401" y="2569633"/>
            <a:ext cx="0" cy="3492499"/>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6"/>
          <p:cNvSpPr>
            <a:spLocks noGrp="1"/>
          </p:cNvSpPr>
          <p:nvPr>
            <p:ph type="dt" sz="half" idx="10"/>
          </p:nvPr>
        </p:nvSpPr>
        <p:spPr/>
        <p:txBody>
          <a:bodyPr/>
          <a:lstStyle/>
          <a:p>
            <a:fld id="{9FE86839-B9D8-4651-8783-F325ECE74E65}" type="datetimeFigureOut">
              <a:rPr lang="en-US" dirty="0"/>
              <a:t>9/8/25</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sp>
        <p:nvSpPr>
          <p:cNvPr id="2" name="Title 1"/>
          <p:cNvSpPr>
            <a:spLocks noGrp="1"/>
          </p:cNvSpPr>
          <p:nvPr>
            <p:ph type="title"/>
          </p:nvPr>
        </p:nvSpPr>
        <p:spPr>
          <a:xfrm>
            <a:off x="1154954" y="973668"/>
            <a:ext cx="8825659" cy="706964"/>
          </a:xfrm>
        </p:spPr>
        <p:txBody>
          <a:bodyPr/>
          <a:lstStyle>
            <a:lvl1pPr>
              <a:defRPr sz="3600"/>
            </a:lvl1pPr>
          </a:lstStyle>
          <a:p>
            <a:r>
              <a:rPr lang="en-US"/>
              <a:t>Click to edit Master title style</a:t>
            </a:r>
            <a:endParaRPr lang="en-US" dirty="0"/>
          </a:p>
        </p:txBody>
      </p:sp>
      <p:sp>
        <p:nvSpPr>
          <p:cNvPr id="3" name="Text Placeholder 2"/>
          <p:cNvSpPr>
            <a:spLocks noGrp="1"/>
          </p:cNvSpPr>
          <p:nvPr>
            <p:ph type="body" idx="1"/>
          </p:nvPr>
        </p:nvSpPr>
        <p:spPr>
          <a:xfrm>
            <a:off x="1154954" y="4532844"/>
            <a:ext cx="3050438" cy="576262"/>
          </a:xfrm>
        </p:spPr>
        <p:txBody>
          <a:bodyPr anchor="b">
            <a:noAutofit/>
          </a:bodyPr>
          <a:lstStyle>
            <a:lvl1pPr marL="0" indent="0">
              <a:buNone/>
              <a:defRPr sz="2400" b="0">
                <a:solidFill>
                  <a:schemeClr val="accent1">
                    <a:lumMod val="60000"/>
                    <a:lumOff val="4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9" name="Picture Placeholder 2"/>
          <p:cNvSpPr>
            <a:spLocks noGrp="1" noChangeAspect="1"/>
          </p:cNvSpPr>
          <p:nvPr>
            <p:ph type="pic" idx="15"/>
          </p:nvPr>
        </p:nvSpPr>
        <p:spPr>
          <a:xfrm>
            <a:off x="1334553" y="2603500"/>
            <a:ext cx="2691242" cy="159151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2" name="Text Placeholder 3"/>
          <p:cNvSpPr>
            <a:spLocks noGrp="1"/>
          </p:cNvSpPr>
          <p:nvPr>
            <p:ph type="body" sz="half" idx="18"/>
          </p:nvPr>
        </p:nvSpPr>
        <p:spPr>
          <a:xfrm>
            <a:off x="1154954" y="5109106"/>
            <a:ext cx="3050438" cy="91795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Text Placeholder 4"/>
          <p:cNvSpPr>
            <a:spLocks noGrp="1"/>
          </p:cNvSpPr>
          <p:nvPr>
            <p:ph type="body" sz="quarter" idx="3"/>
          </p:nvPr>
        </p:nvSpPr>
        <p:spPr>
          <a:xfrm>
            <a:off x="4568865" y="4532844"/>
            <a:ext cx="3050438" cy="576263"/>
          </a:xfrm>
        </p:spPr>
        <p:txBody>
          <a:bodyPr anchor="b">
            <a:noAutofit/>
          </a:bodyPr>
          <a:lstStyle>
            <a:lvl1pPr marL="0" indent="0">
              <a:buNone/>
              <a:defRPr sz="2400" b="0">
                <a:solidFill>
                  <a:schemeClr val="accent1">
                    <a:lumMod val="60000"/>
                    <a:lumOff val="4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1" name="Picture Placeholder 2"/>
          <p:cNvSpPr>
            <a:spLocks noGrp="1" noChangeAspect="1"/>
          </p:cNvSpPr>
          <p:nvPr>
            <p:ph type="pic" idx="21"/>
          </p:nvPr>
        </p:nvSpPr>
        <p:spPr>
          <a:xfrm>
            <a:off x="4748462" y="2603500"/>
            <a:ext cx="2691243" cy="159151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3" name="Text Placeholder 3"/>
          <p:cNvSpPr>
            <a:spLocks noGrp="1"/>
          </p:cNvSpPr>
          <p:nvPr>
            <p:ph type="body" sz="half" idx="19"/>
          </p:nvPr>
        </p:nvSpPr>
        <p:spPr>
          <a:xfrm>
            <a:off x="4570172" y="5109105"/>
            <a:ext cx="3050438" cy="91795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14" name="Text Placeholder 4"/>
          <p:cNvSpPr>
            <a:spLocks noGrp="1"/>
          </p:cNvSpPr>
          <p:nvPr>
            <p:ph type="body" sz="quarter" idx="13"/>
          </p:nvPr>
        </p:nvSpPr>
        <p:spPr>
          <a:xfrm>
            <a:off x="7982775" y="4532845"/>
            <a:ext cx="3051095" cy="576262"/>
          </a:xfrm>
        </p:spPr>
        <p:txBody>
          <a:bodyPr anchor="b">
            <a:noAutofit/>
          </a:bodyPr>
          <a:lstStyle>
            <a:lvl1pPr marL="0" indent="0">
              <a:buNone/>
              <a:defRPr sz="2400" b="0">
                <a:solidFill>
                  <a:schemeClr val="accent1">
                    <a:lumMod val="60000"/>
                    <a:lumOff val="4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2" name="Picture Placeholder 2"/>
          <p:cNvSpPr>
            <a:spLocks noGrp="1" noChangeAspect="1"/>
          </p:cNvSpPr>
          <p:nvPr>
            <p:ph type="pic" idx="22"/>
          </p:nvPr>
        </p:nvSpPr>
        <p:spPr>
          <a:xfrm>
            <a:off x="8163031" y="2603500"/>
            <a:ext cx="2691242" cy="159151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4" name="Text Placeholder 3"/>
          <p:cNvSpPr>
            <a:spLocks noGrp="1"/>
          </p:cNvSpPr>
          <p:nvPr>
            <p:ph type="body" sz="half" idx="20"/>
          </p:nvPr>
        </p:nvSpPr>
        <p:spPr>
          <a:xfrm>
            <a:off x="7982775" y="5109104"/>
            <a:ext cx="3051096" cy="91795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cxnSp>
        <p:nvCxnSpPr>
          <p:cNvPr id="43" name="Straight Connector 42"/>
          <p:cNvCxnSpPr/>
          <p:nvPr/>
        </p:nvCxnSpPr>
        <p:spPr>
          <a:xfrm>
            <a:off x="4405831" y="2569633"/>
            <a:ext cx="0" cy="3492499"/>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cxnSp>
        <p:nvCxnSpPr>
          <p:cNvPr id="44" name="Straight Connector 43"/>
          <p:cNvCxnSpPr/>
          <p:nvPr/>
        </p:nvCxnSpPr>
        <p:spPr>
          <a:xfrm>
            <a:off x="7797802" y="2569633"/>
            <a:ext cx="0" cy="3492499"/>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6"/>
          <p:cNvSpPr>
            <a:spLocks noGrp="1"/>
          </p:cNvSpPr>
          <p:nvPr>
            <p:ph type="dt" sz="half" idx="10"/>
          </p:nvPr>
        </p:nvSpPr>
        <p:spPr/>
        <p:txBody>
          <a:bodyPr/>
          <a:lstStyle/>
          <a:p>
            <a:fld id="{FD484F64-32F6-45C5-931F-ADC1662401D0}" type="datetimeFigureOut">
              <a:rPr lang="en-US" dirty="0"/>
              <a:t>9/8/25</a:t>
            </a:fld>
            <a:endParaRPr lang="en-US" dirty="0"/>
          </a:p>
        </p:txBody>
      </p:sp>
      <p:sp>
        <p:nvSpPr>
          <p:cNvPr id="8" name="Footer Placeholder 7"/>
          <p:cNvSpPr>
            <a:spLocks noGrp="1"/>
          </p:cNvSpPr>
          <p:nvPr>
            <p:ph type="ftr" sz="quarter" idx="11"/>
          </p:nvPr>
        </p:nvSpPr>
        <p:spPr>
          <a:xfrm>
            <a:off x="561111" y="6391838"/>
            <a:ext cx="3644282" cy="304801"/>
          </a:xfrm>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1154954" y="973668"/>
            <a:ext cx="8825659" cy="706964"/>
          </a:xfrm>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a:xfrm>
            <a:off x="1154954" y="2603500"/>
            <a:ext cx="8825659" cy="3416300"/>
          </a:xfrm>
        </p:spPr>
        <p:txBody>
          <a:bodyPr vert="eaVert" anchor="t" anchorCtr="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a:xfrm>
            <a:off x="10695439" y="6391838"/>
            <a:ext cx="990599" cy="304799"/>
          </a:xfrm>
        </p:spPr>
        <p:txBody>
          <a:bodyPr/>
          <a:lstStyle/>
          <a:p>
            <a:fld id="{53086D93-FCAC-47E0-A2EE-787E62CA814C}" type="datetimeFigureOut">
              <a:rPr lang="en-US" dirty="0"/>
              <a:t>9/8/25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grpSp>
        <p:nvGrpSpPr>
          <p:cNvPr id="9" name="Group 8"/>
          <p:cNvGrpSpPr/>
          <p:nvPr/>
        </p:nvGrpSpPr>
        <p:grpSpPr>
          <a:xfrm>
            <a:off x="0" y="0"/>
            <a:ext cx="12192000" cy="6858000"/>
            <a:chOff x="0" y="0"/>
            <a:chExt cx="12192000" cy="6858000"/>
          </a:xfrm>
        </p:grpSpPr>
        <p:sp>
          <p:nvSpPr>
            <p:cNvPr id="12" name="Rectangle 11"/>
            <p:cNvSpPr/>
            <p:nvPr/>
          </p:nvSpPr>
          <p:spPr>
            <a:xfrm>
              <a:off x="0" y="0"/>
              <a:ext cx="12192000"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5" name="Oval 14"/>
            <p:cNvSpPr/>
            <p:nvPr/>
          </p:nvSpPr>
          <p:spPr>
            <a:xfrm>
              <a:off x="0"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Oval 19"/>
            <p:cNvSpPr/>
            <p:nvPr/>
          </p:nvSpPr>
          <p:spPr>
            <a:xfrm>
              <a:off x="7999412" y="8464"/>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7" name="Rectangle 6"/>
            <p:cNvSpPr/>
            <p:nvPr/>
          </p:nvSpPr>
          <p:spPr bwMode="gray">
            <a:xfrm>
              <a:off x="414867" y="402165"/>
              <a:ext cx="6510866"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17" name="Freeform 5"/>
            <p:cNvSpPr/>
            <p:nvPr/>
          </p:nvSpPr>
          <p:spPr bwMode="gray">
            <a:xfrm rot="5101749">
              <a:off x="6294738" y="4577737"/>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0" name="Freeform 5"/>
            <p:cNvSpPr/>
            <p:nvPr/>
          </p:nvSpPr>
          <p:spPr bwMode="gray">
            <a:xfrm rot="5400000">
              <a:off x="4449232"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3"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Vertical Title 1"/>
          <p:cNvSpPr>
            <a:spLocks noGrp="1"/>
          </p:cNvSpPr>
          <p:nvPr>
            <p:ph type="title" orient="vert"/>
          </p:nvPr>
        </p:nvSpPr>
        <p:spPr>
          <a:xfrm>
            <a:off x="8585235" y="1278467"/>
            <a:ext cx="1409965" cy="4748590"/>
          </a:xfrm>
        </p:spPr>
        <p:txBody>
          <a:bodyPr vert="eaVert" anchor="b" anchorCtr="0"/>
          <a:lstStyle/>
          <a:p>
            <a:r>
              <a:rPr lang="en-US"/>
              <a:t>Click to edit Master title style</a:t>
            </a:r>
            <a:endParaRPr lang="en-US" dirty="0"/>
          </a:p>
        </p:txBody>
      </p:sp>
      <p:sp>
        <p:nvSpPr>
          <p:cNvPr id="3" name="Vertical Text Placeholder 2"/>
          <p:cNvSpPr>
            <a:spLocks noGrp="1"/>
          </p:cNvSpPr>
          <p:nvPr>
            <p:ph type="body" orient="vert" idx="1"/>
          </p:nvPr>
        </p:nvSpPr>
        <p:spPr>
          <a:xfrm>
            <a:off x="1154954" y="1278467"/>
            <a:ext cx="6256025" cy="474859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a:xfrm>
            <a:off x="10653104" y="6391838"/>
            <a:ext cx="992135" cy="304799"/>
          </a:xfrm>
        </p:spPr>
        <p:txBody>
          <a:bodyPr/>
          <a:lstStyle/>
          <a:p>
            <a:fld id="{CDA879A6-0FD0-4734-A311-86BFCA472E6E}" type="datetimeFigureOut">
              <a:rPr lang="en-US" dirty="0"/>
              <a:t>9/8/25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14" name="Rectangle 13"/>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a:xfrm>
            <a:off x="1154954" y="2603500"/>
            <a:ext cx="8825659" cy="34163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19C9CA7B-DFD4-44B5-8C60-D14B8CD1FB59}" type="datetimeFigureOut">
              <a:rPr lang="en-US" dirty="0"/>
              <a:t>9/8/25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grpSp>
        <p:nvGrpSpPr>
          <p:cNvPr id="8" name="Group 7"/>
          <p:cNvGrpSpPr/>
          <p:nvPr/>
        </p:nvGrpSpPr>
        <p:grpSpPr>
          <a:xfrm>
            <a:off x="0" y="0"/>
            <a:ext cx="12192000" cy="6858000"/>
            <a:chOff x="0" y="0"/>
            <a:chExt cx="12192000" cy="6858000"/>
          </a:xfrm>
        </p:grpSpPr>
        <p:sp>
          <p:nvSpPr>
            <p:cNvPr id="14" name="Rectangle 13"/>
            <p:cNvSpPr/>
            <p:nvPr/>
          </p:nvSpPr>
          <p:spPr>
            <a:xfrm>
              <a:off x="0" y="0"/>
              <a:ext cx="12192000"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7" name="Oval 16"/>
            <p:cNvSpPr/>
            <p:nvPr/>
          </p:nvSpPr>
          <p:spPr>
            <a:xfrm>
              <a:off x="0"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Oval 19"/>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1" name="Oval 20"/>
            <p:cNvSpPr/>
            <p:nvPr/>
          </p:nvSpPr>
          <p:spPr>
            <a:xfrm>
              <a:off x="7999412" y="8464"/>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0" name="Rectangle 9"/>
            <p:cNvSpPr/>
            <p:nvPr/>
          </p:nvSpPr>
          <p:spPr bwMode="gray">
            <a:xfrm>
              <a:off x="7289800" y="402165"/>
              <a:ext cx="4478865"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11" name="Freeform 5"/>
            <p:cNvSpPr/>
            <p:nvPr/>
          </p:nvSpPr>
          <p:spPr bwMode="gray">
            <a:xfrm rot="16200000">
              <a:off x="3787244"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2" name="Freeform 5"/>
            <p:cNvSpPr/>
            <p:nvPr/>
          </p:nvSpPr>
          <p:spPr bwMode="gray">
            <a:xfrm rot="15922489">
              <a:off x="4698352" y="1826078"/>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5"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4" y="2677645"/>
            <a:ext cx="4351025" cy="2283824"/>
          </a:xfrm>
        </p:spPr>
        <p:txBody>
          <a:bodyPr anchor="ctr"/>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6895559" y="2677644"/>
            <a:ext cx="3757545" cy="2283824"/>
          </a:xfrm>
        </p:spPr>
        <p:txBody>
          <a:bodyPr anchor="ctr"/>
          <a:lstStyle>
            <a:lvl1pPr marL="0" indent="0" algn="l">
              <a:buNone/>
              <a:defRPr sz="2000" cap="all">
                <a:solidFill>
                  <a:schemeClr val="accent1">
                    <a:lumMod val="60000"/>
                    <a:lumOff val="4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F34E6425-0181-43F2-84FC-787E803FD2F8}" type="datetimeFigureOut">
              <a:rPr lang="en-US" dirty="0"/>
              <a:t>9/8/25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16" name="Rectangle 15"/>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1154954" y="2603500"/>
            <a:ext cx="4825158" cy="3416301"/>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208712" y="2603500"/>
            <a:ext cx="4825159" cy="3416300"/>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3BDB8791-F1B0-41E7-B7FD-A781E65C4266}" type="datetimeFigureOut">
              <a:rPr lang="en-US" dirty="0"/>
              <a:t>9/8/25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1154954" y="2603500"/>
            <a:ext cx="4825157"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154954" y="3179762"/>
            <a:ext cx="4825158" cy="2840039"/>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208712" y="2603500"/>
            <a:ext cx="4825159"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208712" y="3179762"/>
            <a:ext cx="4825159" cy="2840039"/>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5FDD63B2-E120-4ED8-B27B-C685F510A5FE}" type="datetimeFigureOut">
              <a:rPr lang="en-US" dirty="0"/>
              <a:t>9/8/25</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9" name="Title 1"/>
          <p:cNvSpPr>
            <a:spLocks noGrp="1"/>
          </p:cNvSpPr>
          <p:nvPr>
            <p:ph type="title"/>
          </p:nvPr>
        </p:nvSpPr>
        <p:spPr>
          <a:xfrm>
            <a:off x="1154954" y="973668"/>
            <a:ext cx="8761413" cy="706964"/>
          </a:xfrm>
        </p:spPr>
        <p:txBody>
          <a:bodyPr/>
          <a:lstStyle>
            <a:lvl1pPr>
              <a:defRPr/>
            </a:lvl1p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7AA18ACC-A947-437B-A130-35BD54FDF1E9}" type="datetimeFigureOut">
              <a:rPr lang="en-US" dirty="0"/>
              <a:t>9/8/25</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C8D7E02-BCB8-4D50-A234-369438C08659}" type="datetimeFigureOut">
              <a:rPr lang="en-US" dirty="0"/>
              <a:t>9/8/25</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7" name="Rectangle 6"/>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grpSp>
        <p:nvGrpSpPr>
          <p:cNvPr id="9" name="Group 8"/>
          <p:cNvGrpSpPr/>
          <p:nvPr/>
        </p:nvGrpSpPr>
        <p:grpSpPr>
          <a:xfrm>
            <a:off x="0" y="0"/>
            <a:ext cx="12192000" cy="6858000"/>
            <a:chOff x="0" y="0"/>
            <a:chExt cx="12192000" cy="6858000"/>
          </a:xfrm>
        </p:grpSpPr>
        <p:sp>
          <p:nvSpPr>
            <p:cNvPr id="14" name="Rectangle 13"/>
            <p:cNvSpPr/>
            <p:nvPr/>
          </p:nvSpPr>
          <p:spPr>
            <a:xfrm>
              <a:off x="0" y="0"/>
              <a:ext cx="12192000"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7" name="Oval 16"/>
            <p:cNvSpPr/>
            <p:nvPr/>
          </p:nvSpPr>
          <p:spPr>
            <a:xfrm>
              <a:off x="0"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Oval 19"/>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1" name="Oval 20"/>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2" name="Oval 21"/>
            <p:cNvSpPr/>
            <p:nvPr/>
          </p:nvSpPr>
          <p:spPr>
            <a:xfrm>
              <a:off x="7999412" y="8464"/>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1" name="Rectangle 10"/>
            <p:cNvSpPr/>
            <p:nvPr/>
          </p:nvSpPr>
          <p:spPr bwMode="gray">
            <a:xfrm>
              <a:off x="5713412" y="402165"/>
              <a:ext cx="6055253"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18" name="Freeform 5"/>
            <p:cNvSpPr/>
            <p:nvPr/>
          </p:nvSpPr>
          <p:spPr bwMode="gray">
            <a:xfrm rot="15922489">
              <a:off x="3140485" y="1826078"/>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2" name="Freeform 5"/>
            <p:cNvSpPr/>
            <p:nvPr/>
          </p:nvSpPr>
          <p:spPr bwMode="gray">
            <a:xfrm rot="16200000">
              <a:off x="2229377"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5"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5" y="1295400"/>
            <a:ext cx="2793158" cy="1600200"/>
          </a:xfrm>
        </p:spPr>
        <p:txBody>
          <a:bodyPr anchor="b"/>
          <a:lstStyle>
            <a:lvl1pPr algn="l">
              <a:defRPr sz="2400" b="0"/>
            </a:lvl1pPr>
          </a:lstStyle>
          <a:p>
            <a:r>
              <a:rPr lang="en-US"/>
              <a:t>Click to edit Master title style</a:t>
            </a:r>
            <a:endParaRPr lang="en-US" dirty="0"/>
          </a:p>
        </p:txBody>
      </p:sp>
      <p:sp>
        <p:nvSpPr>
          <p:cNvPr id="3" name="Content Placeholder 2"/>
          <p:cNvSpPr>
            <a:spLocks noGrp="1"/>
          </p:cNvSpPr>
          <p:nvPr>
            <p:ph idx="1"/>
          </p:nvPr>
        </p:nvSpPr>
        <p:spPr>
          <a:xfrm>
            <a:off x="5781146" y="1447800"/>
            <a:ext cx="5190066" cy="4572000"/>
          </a:xfrm>
        </p:spPr>
        <p:txBody>
          <a:bodyPr anchor="ct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bwMode="gray">
          <a:xfrm>
            <a:off x="1154954" y="3129280"/>
            <a:ext cx="2793158" cy="2895599"/>
          </a:xfrm>
        </p:spPr>
        <p:txBody>
          <a:bodyPr/>
          <a:lstStyle>
            <a:lvl1pPr marL="0" indent="0">
              <a:buNone/>
              <a:defRPr sz="1400">
                <a:solidFill>
                  <a:schemeClr val="accent1">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76E86A4C-8E40-4F87-A4F0-01A0687C5742}" type="datetimeFigureOut">
              <a:rPr lang="en-US" dirty="0"/>
              <a:t>9/8/25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16" name="Rectangle 15"/>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grpSp>
        <p:nvGrpSpPr>
          <p:cNvPr id="9" name="Group 8"/>
          <p:cNvGrpSpPr/>
          <p:nvPr/>
        </p:nvGrpSpPr>
        <p:grpSpPr>
          <a:xfrm>
            <a:off x="0" y="0"/>
            <a:ext cx="12192000" cy="6858000"/>
            <a:chOff x="0" y="0"/>
            <a:chExt cx="12192000" cy="6858000"/>
          </a:xfrm>
        </p:grpSpPr>
        <p:sp>
          <p:nvSpPr>
            <p:cNvPr id="14" name="Rectangle 13"/>
            <p:cNvSpPr/>
            <p:nvPr/>
          </p:nvSpPr>
          <p:spPr>
            <a:xfrm>
              <a:off x="0" y="0"/>
              <a:ext cx="12192000"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7" name="Oval 16"/>
            <p:cNvSpPr/>
            <p:nvPr/>
          </p:nvSpPr>
          <p:spPr>
            <a:xfrm>
              <a:off x="0"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Oval 19"/>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1" name="Oval 20"/>
            <p:cNvSpPr/>
            <p:nvPr/>
          </p:nvSpPr>
          <p:spPr>
            <a:xfrm>
              <a:off x="7999412" y="8464"/>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1" name="Rectangle 10"/>
            <p:cNvSpPr/>
            <p:nvPr/>
          </p:nvSpPr>
          <p:spPr bwMode="gray">
            <a:xfrm>
              <a:off x="6172200" y="402165"/>
              <a:ext cx="5596465"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22" name="Freeform 5"/>
            <p:cNvSpPr/>
            <p:nvPr/>
          </p:nvSpPr>
          <p:spPr bwMode="gray">
            <a:xfrm rot="15922489">
              <a:off x="4203594" y="1826078"/>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2" name="Freeform 5"/>
            <p:cNvSpPr/>
            <p:nvPr/>
          </p:nvSpPr>
          <p:spPr bwMode="gray">
            <a:xfrm rot="16200000">
              <a:off x="3295432"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5"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5" y="1693333"/>
            <a:ext cx="3865134" cy="1735667"/>
          </a:xfrm>
        </p:spPr>
        <p:txBody>
          <a:bodyPr anchor="b">
            <a:normAutofit/>
          </a:bodyPr>
          <a:lstStyle>
            <a:lvl1pPr algn="l">
              <a:defRPr sz="36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547870" y="1143000"/>
            <a:ext cx="3227193" cy="4572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marL="0" lvl="0" indent="0" algn="ctr">
              <a:buNone/>
            </a:pPr>
            <a:r>
              <a:rPr lang="en-US"/>
              <a:t>Click icon to add picture</a:t>
            </a:r>
            <a:endParaRPr lang="en-US" dirty="0"/>
          </a:p>
        </p:txBody>
      </p:sp>
      <p:sp>
        <p:nvSpPr>
          <p:cNvPr id="4" name="Text Placeholder 3"/>
          <p:cNvSpPr>
            <a:spLocks noGrp="1"/>
          </p:cNvSpPr>
          <p:nvPr>
            <p:ph type="body" sz="half" idx="2"/>
          </p:nvPr>
        </p:nvSpPr>
        <p:spPr bwMode="gray">
          <a:xfrm>
            <a:off x="1154954" y="3657600"/>
            <a:ext cx="3859212" cy="1371600"/>
          </a:xfrm>
        </p:spPr>
        <p:txBody>
          <a:bodyPr>
            <a:normAutofit/>
          </a:bodyPr>
          <a:lstStyle>
            <a:lvl1pPr marL="0" indent="0">
              <a:buNone/>
              <a:defRPr sz="1400">
                <a:solidFill>
                  <a:schemeClr val="accent1">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35E72C73-2D91-4E12-BA25-F0AA0C03599B}" type="datetimeFigureOut">
              <a:rPr lang="en-US" dirty="0"/>
              <a:t>9/8/25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16" name="Rectangle 15"/>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jpe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8" name="Group 7"/>
          <p:cNvGrpSpPr/>
          <p:nvPr/>
        </p:nvGrpSpPr>
        <p:grpSpPr>
          <a:xfrm>
            <a:off x="0" y="0"/>
            <a:ext cx="12192000" cy="6858000"/>
            <a:chOff x="0" y="0"/>
            <a:chExt cx="12192000" cy="6858000"/>
          </a:xfrm>
        </p:grpSpPr>
        <p:sp>
          <p:nvSpPr>
            <p:cNvPr id="7" name="Rectangle 6"/>
            <p:cNvSpPr/>
            <p:nvPr/>
          </p:nvSpPr>
          <p:spPr>
            <a:xfrm>
              <a:off x="0" y="0"/>
              <a:ext cx="12192000" cy="6858000"/>
            </a:xfrm>
            <a:prstGeom prst="rect">
              <a:avLst/>
            </a:prstGeom>
            <a:blipFill>
              <a:blip r:embed="rId19">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3" name="Oval 12"/>
            <p:cNvSpPr/>
            <p:nvPr/>
          </p:nvSpPr>
          <p:spPr>
            <a:xfrm>
              <a:off x="0"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7999412" y="8464"/>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Freeform 5"/>
            <p:cNvSpPr/>
            <p:nvPr/>
          </p:nvSpPr>
          <p:spPr bwMode="gray">
            <a:xfrm rot="21010068">
              <a:off x="8490951" y="1797517"/>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9" name="Freeform 5"/>
            <p:cNvSpPr/>
            <p:nvPr/>
          </p:nvSpPr>
          <p:spPr bwMode="gray">
            <a:xfrm>
              <a:off x="459506" y="1866405"/>
              <a:ext cx="11277600" cy="4533900"/>
            </a:xfrm>
            <a:custGeom>
              <a:avLst/>
              <a:gdLst/>
              <a:ahLst/>
              <a:cxnLst/>
              <a:rect l="0" t="0" r="r" b="b"/>
              <a:pathLst>
                <a:path w="7104" h="2856">
                  <a:moveTo>
                    <a:pt x="0" y="0"/>
                  </a:moveTo>
                  <a:lnTo>
                    <a:pt x="0" y="2856"/>
                  </a:lnTo>
                  <a:lnTo>
                    <a:pt x="7104" y="2856"/>
                  </a:lnTo>
                  <a:lnTo>
                    <a:pt x="7104" y="1"/>
                  </a:lnTo>
                  <a:lnTo>
                    <a:pt x="7104" y="1"/>
                  </a:lnTo>
                  <a:lnTo>
                    <a:pt x="6943" y="26"/>
                  </a:lnTo>
                  <a:lnTo>
                    <a:pt x="6782" y="50"/>
                  </a:lnTo>
                  <a:lnTo>
                    <a:pt x="6621" y="73"/>
                  </a:lnTo>
                  <a:lnTo>
                    <a:pt x="6459" y="93"/>
                  </a:lnTo>
                  <a:lnTo>
                    <a:pt x="6298" y="113"/>
                  </a:lnTo>
                  <a:lnTo>
                    <a:pt x="6136" y="132"/>
                  </a:lnTo>
                  <a:lnTo>
                    <a:pt x="5976" y="148"/>
                  </a:lnTo>
                  <a:lnTo>
                    <a:pt x="5814" y="163"/>
                  </a:lnTo>
                  <a:lnTo>
                    <a:pt x="5653" y="177"/>
                  </a:lnTo>
                  <a:lnTo>
                    <a:pt x="5494" y="189"/>
                  </a:lnTo>
                  <a:lnTo>
                    <a:pt x="5334" y="201"/>
                  </a:lnTo>
                  <a:lnTo>
                    <a:pt x="5175" y="211"/>
                  </a:lnTo>
                  <a:lnTo>
                    <a:pt x="5017" y="219"/>
                  </a:lnTo>
                  <a:lnTo>
                    <a:pt x="4859" y="227"/>
                  </a:lnTo>
                  <a:lnTo>
                    <a:pt x="4703" y="234"/>
                  </a:lnTo>
                  <a:lnTo>
                    <a:pt x="4548" y="239"/>
                  </a:lnTo>
                  <a:lnTo>
                    <a:pt x="4393" y="243"/>
                  </a:lnTo>
                  <a:lnTo>
                    <a:pt x="4240" y="247"/>
                  </a:lnTo>
                  <a:lnTo>
                    <a:pt x="4088" y="249"/>
                  </a:lnTo>
                  <a:lnTo>
                    <a:pt x="3937" y="251"/>
                  </a:lnTo>
                  <a:lnTo>
                    <a:pt x="3788" y="252"/>
                  </a:lnTo>
                  <a:lnTo>
                    <a:pt x="3640" y="251"/>
                  </a:lnTo>
                  <a:lnTo>
                    <a:pt x="3494" y="251"/>
                  </a:lnTo>
                  <a:lnTo>
                    <a:pt x="3349" y="249"/>
                  </a:lnTo>
                  <a:lnTo>
                    <a:pt x="3207" y="246"/>
                  </a:lnTo>
                  <a:lnTo>
                    <a:pt x="3066" y="243"/>
                  </a:lnTo>
                  <a:lnTo>
                    <a:pt x="2928" y="240"/>
                  </a:lnTo>
                  <a:lnTo>
                    <a:pt x="2791" y="235"/>
                  </a:lnTo>
                  <a:lnTo>
                    <a:pt x="2656" y="230"/>
                  </a:lnTo>
                  <a:lnTo>
                    <a:pt x="2524" y="225"/>
                  </a:lnTo>
                  <a:lnTo>
                    <a:pt x="2266" y="212"/>
                  </a:lnTo>
                  <a:lnTo>
                    <a:pt x="2019" y="198"/>
                  </a:lnTo>
                  <a:lnTo>
                    <a:pt x="1782" y="183"/>
                  </a:lnTo>
                  <a:lnTo>
                    <a:pt x="1557" y="167"/>
                  </a:lnTo>
                  <a:lnTo>
                    <a:pt x="1343" y="150"/>
                  </a:lnTo>
                  <a:lnTo>
                    <a:pt x="1144" y="132"/>
                  </a:lnTo>
                  <a:lnTo>
                    <a:pt x="957" y="114"/>
                  </a:lnTo>
                  <a:lnTo>
                    <a:pt x="785" y="96"/>
                  </a:lnTo>
                  <a:lnTo>
                    <a:pt x="627" y="79"/>
                  </a:lnTo>
                  <a:lnTo>
                    <a:pt x="487" y="63"/>
                  </a:lnTo>
                  <a:lnTo>
                    <a:pt x="361" y="48"/>
                  </a:lnTo>
                  <a:lnTo>
                    <a:pt x="254" y="35"/>
                  </a:lnTo>
                  <a:lnTo>
                    <a:pt x="165" y="23"/>
                  </a:lnTo>
                  <a:lnTo>
                    <a:pt x="42" y="6"/>
                  </a:lnTo>
                  <a:lnTo>
                    <a:pt x="0" y="0"/>
                  </a:lnTo>
                  <a:lnTo>
                    <a:pt x="0" y="0"/>
                  </a:lnTo>
                  <a:close/>
                </a:path>
              </a:pathLst>
            </a:custGeom>
            <a:solidFill>
              <a:schemeClr val="bg1"/>
            </a:solidFill>
            <a:ln>
              <a:noFill/>
            </a:ln>
          </p:spPr>
        </p:sp>
        <p:sp>
          <p:nvSpPr>
            <p:cNvPr id="14"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Placeholder 1"/>
          <p:cNvSpPr>
            <a:spLocks noGrp="1"/>
          </p:cNvSpPr>
          <p:nvPr>
            <p:ph type="title"/>
          </p:nvPr>
        </p:nvSpPr>
        <p:spPr bwMode="gray">
          <a:xfrm>
            <a:off x="1154954" y="973668"/>
            <a:ext cx="8761413" cy="706964"/>
          </a:xfrm>
          <a:prstGeom prst="rect">
            <a:avLst/>
          </a:prstGeom>
        </p:spPr>
        <p:txBody>
          <a:bodyPr vert="horz" lIns="91440" tIns="45720" rIns="91440" bIns="45720" rtlCol="0" anchor="ctr">
            <a:noAutofit/>
          </a:bodyPr>
          <a:lstStyle/>
          <a:p>
            <a:r>
              <a:rPr lang="en-US"/>
              <a:t>Click to edit Master title style</a:t>
            </a:r>
            <a:endParaRPr lang="en-US" dirty="0"/>
          </a:p>
        </p:txBody>
      </p:sp>
      <p:sp>
        <p:nvSpPr>
          <p:cNvPr id="3" name="Text Placeholder 2"/>
          <p:cNvSpPr>
            <a:spLocks noGrp="1"/>
          </p:cNvSpPr>
          <p:nvPr>
            <p:ph type="body" idx="1"/>
          </p:nvPr>
        </p:nvSpPr>
        <p:spPr>
          <a:xfrm>
            <a:off x="1154954" y="2603500"/>
            <a:ext cx="8761413" cy="34163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10653104" y="6391838"/>
            <a:ext cx="990599" cy="304799"/>
          </a:xfrm>
          <a:prstGeom prst="rect">
            <a:avLst/>
          </a:prstGeom>
        </p:spPr>
        <p:txBody>
          <a:bodyPr vert="horz" lIns="91440" tIns="45720" rIns="91440" bIns="45720" rtlCol="0" anchor="ctr"/>
          <a:lstStyle>
            <a:lvl1pPr algn="r">
              <a:defRPr sz="1000" b="1" i="0">
                <a:solidFill>
                  <a:schemeClr val="accent1"/>
                </a:solidFill>
              </a:defRPr>
            </a:lvl1pPr>
          </a:lstStyle>
          <a:p>
            <a:fld id="{2BE451C3-0FF4-47C4-B829-773ADF60F88C}" type="datetimeFigureOut">
              <a:rPr lang="en-US" dirty="0"/>
              <a:t>9/8/25</a:t>
            </a:fld>
            <a:endParaRPr lang="en-US" dirty="0"/>
          </a:p>
        </p:txBody>
      </p:sp>
      <p:sp>
        <p:nvSpPr>
          <p:cNvPr id="5" name="Footer Placeholder 4"/>
          <p:cNvSpPr>
            <a:spLocks noGrp="1"/>
          </p:cNvSpPr>
          <p:nvPr>
            <p:ph type="ftr" sz="quarter" idx="3"/>
          </p:nvPr>
        </p:nvSpPr>
        <p:spPr>
          <a:xfrm>
            <a:off x="561110" y="6391838"/>
            <a:ext cx="3859795" cy="304801"/>
          </a:xfrm>
          <a:prstGeom prst="rect">
            <a:avLst/>
          </a:prstGeom>
        </p:spPr>
        <p:txBody>
          <a:bodyPr vert="horz" lIns="91440" tIns="45720" rIns="91440" bIns="45720" rtlCol="0" anchor="ctr"/>
          <a:lstStyle>
            <a:lvl1pPr algn="l">
              <a:defRPr sz="1000" b="1" i="0">
                <a:solidFill>
                  <a:schemeClr val="accent1"/>
                </a:solidFill>
              </a:defRPr>
            </a:lvl1pPr>
          </a:lstStyle>
          <a:p>
            <a:endParaRPr lang="en-US" dirty="0"/>
          </a:p>
        </p:txBody>
      </p:sp>
      <p:sp>
        <p:nvSpPr>
          <p:cNvPr id="21" name="Rectangle 20"/>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4"/>
          </p:nvPr>
        </p:nvSpPr>
        <p:spPr bwMode="gray">
          <a:xfrm>
            <a:off x="10352540" y="295729"/>
            <a:ext cx="838199" cy="767687"/>
          </a:xfrm>
          <a:prstGeom prst="rect">
            <a:avLst/>
          </a:prstGeom>
        </p:spPr>
        <p:txBody>
          <a:bodyPr vert="horz" lIns="91440" tIns="45720" rIns="91440" bIns="45720" rtlCol="0" anchor="b"/>
          <a:lstStyle>
            <a:lvl1pPr algn="ctr">
              <a:defRPr sz="2800" b="0" i="0">
                <a:solidFill>
                  <a:schemeClr val="bg1"/>
                </a:solidFill>
              </a:defRPr>
            </a:lvl1pPr>
          </a:lstStyle>
          <a:p>
            <a:fld id="{D57F1E4F-1CFF-5643-939E-217C01CDF565}" type="slidenum">
              <a:rPr lang="en-US" dirty="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73" r:id="rId3"/>
    <p:sldLayoutId id="2147483652" r:id="rId4"/>
    <p:sldLayoutId id="2147483653" r:id="rId5"/>
    <p:sldLayoutId id="2147483654" r:id="rId6"/>
    <p:sldLayoutId id="2147483655" r:id="rId7"/>
    <p:sldLayoutId id="2147483656" r:id="rId8"/>
    <p:sldLayoutId id="2147483668" r:id="rId9"/>
    <p:sldLayoutId id="2147483667" r:id="rId10"/>
    <p:sldLayoutId id="2147483661" r:id="rId11"/>
    <p:sldLayoutId id="2147483672" r:id="rId12"/>
    <p:sldLayoutId id="2147483662" r:id="rId13"/>
    <p:sldLayoutId id="2147483669" r:id="rId14"/>
    <p:sldLayoutId id="2147483670" r:id="rId15"/>
    <p:sldLayoutId id="2147483658" r:id="rId16"/>
    <p:sldLayoutId id="2147483659" r:id="rId17"/>
  </p:sldLayoutIdLst>
  <p:hf sldNum="0" hdr="0" ftr="0" dt="0"/>
  <p:txStyles>
    <p:titleStyle>
      <a:lvl1pPr algn="l" defTabSz="457200" rtl="0" eaLnBrk="1" latinLnBrk="0" hangingPunct="1">
        <a:spcBef>
          <a:spcPct val="0"/>
        </a:spcBef>
        <a:buNone/>
        <a:defRPr sz="3600" b="0" i="0" kern="1200">
          <a:solidFill>
            <a:schemeClr val="bg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b="0" i="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b="0" i="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b="0" i="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image" Target="../media/image1.jpeg"/><Relationship Id="rId1" Type="http://schemas.openxmlformats.org/officeDocument/2006/relationships/slideLayout" Target="../slideLayouts/slideLayout4.xml"/><Relationship Id="rId6" Type="http://schemas.openxmlformats.org/officeDocument/2006/relationships/image" Target="../media/image10.png"/><Relationship Id="rId5" Type="http://schemas.openxmlformats.org/officeDocument/2006/relationships/image" Target="../media/image9.jpg"/><Relationship Id="rId4" Type="http://schemas.openxmlformats.org/officeDocument/2006/relationships/image" Target="../media/image8.jpg"/></Relationships>
</file>

<file path=ppt/slides/_rels/slide14.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image" Target="../media/image1.jpeg"/><Relationship Id="rId1" Type="http://schemas.openxmlformats.org/officeDocument/2006/relationships/slideLayout" Target="../slideLayouts/slideLayout4.xml"/><Relationship Id="rId6" Type="http://schemas.openxmlformats.org/officeDocument/2006/relationships/image" Target="../media/image14.jpg"/><Relationship Id="rId5" Type="http://schemas.openxmlformats.org/officeDocument/2006/relationships/image" Target="../media/image13.jpg"/><Relationship Id="rId4" Type="http://schemas.openxmlformats.org/officeDocument/2006/relationships/image" Target="../media/image12.jpg"/></Relationships>
</file>

<file path=ppt/slides/_rels/slide1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jpeg"/><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hyperlink" Target="https://www.appropriations.senate.gov/imo/media/doc/FY26%20CJS%20Senate%20Bill%20Summary.pdf" TargetMode="Externa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8" Type="http://schemas.openxmlformats.org/officeDocument/2006/relationships/hyperlink" Target="https://www.appropriations.senate.gov/" TargetMode="External"/><Relationship Id="rId3" Type="http://schemas.openxmlformats.org/officeDocument/2006/relationships/hyperlink" Target="https://crsreports.congress.gov/" TargetMode="External"/><Relationship Id="rId7" Type="http://schemas.openxmlformats.org/officeDocument/2006/relationships/hyperlink" Target="https://appropriations.house.gov/" TargetMode="External"/><Relationship Id="rId2" Type="http://schemas.openxmlformats.org/officeDocument/2006/relationships/hyperlink" Target="https://www.cbo.gov/" TargetMode="External"/><Relationship Id="rId1" Type="http://schemas.openxmlformats.org/officeDocument/2006/relationships/slideLayout" Target="../slideLayouts/slideLayout11.xml"/><Relationship Id="rId6" Type="http://schemas.openxmlformats.org/officeDocument/2006/relationships/hyperlink" Target="https://fiscaldata.treasury.gov/americas-finance-guide/" TargetMode="External"/><Relationship Id="rId5" Type="http://schemas.openxmlformats.org/officeDocument/2006/relationships/hyperlink" Target="http://www.omb.gov/" TargetMode="External"/><Relationship Id="rId4" Type="http://schemas.openxmlformats.org/officeDocument/2006/relationships/hyperlink" Target="https://www.congress.gov/crs-appropriations-status-table" TargetMode="External"/><Relationship Id="rId9" Type="http://schemas.openxmlformats.org/officeDocument/2006/relationships/hyperlink" Target="https://www.nasa.gov/budgets-plans-and-reports/" TargetMode="External"/></Relationships>
</file>

<file path=ppt/slides/_rels/slide2.xml.rels><?xml version="1.0" encoding="UTF-8" standalone="yes"?>
<Relationships xmlns="http://schemas.openxmlformats.org/package/2006/relationships"><Relationship Id="rId3" Type="http://schemas.openxmlformats.org/officeDocument/2006/relationships/hyperlink" Target="https://www.cbo.gov/system/files/2024-03/59727-Federal-Budget.pdf" TargetMode="External"/><Relationship Id="rId2" Type="http://schemas.openxmlformats.org/officeDocument/2006/relationships/image" Target="../media/image1.jpeg"/><Relationship Id="rId1" Type="http://schemas.openxmlformats.org/officeDocument/2006/relationships/slideLayout" Target="../slideLayouts/slideLayout8.xml"/><Relationship Id="rId5" Type="http://schemas.openxmlformats.org/officeDocument/2006/relationships/image" Target="../media/image2.png"/><Relationship Id="rId4" Type="http://schemas.openxmlformats.org/officeDocument/2006/relationships/hyperlink" Target="https://www.cbo.gov/publication/61181" TargetMode="External"/></Relationships>
</file>

<file path=ppt/slides/_rels/slide2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jpeg"/><Relationship Id="rId1" Type="http://schemas.openxmlformats.org/officeDocument/2006/relationships/slideLayout" Target="../slideLayouts/slideLayout4.xml"/><Relationship Id="rId4" Type="http://schemas.openxmlformats.org/officeDocument/2006/relationships/image" Target="../media/image4.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hyperlink" Target="https://www.whitehouse.gov/wp-content/uploads/2025/05/Fiscal-Year-2026-Discretionary-Budget-Request.pdf" TargetMode="External"/><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4AF8C6-5F0F-367B-0F76-43346912B10B}"/>
              </a:ext>
            </a:extLst>
          </p:cNvPr>
          <p:cNvSpPr>
            <a:spLocks noGrp="1"/>
          </p:cNvSpPr>
          <p:nvPr>
            <p:ph type="ctrTitle"/>
          </p:nvPr>
        </p:nvSpPr>
        <p:spPr>
          <a:xfrm>
            <a:off x="1105970" y="2090176"/>
            <a:ext cx="8825658" cy="2677648"/>
          </a:xfrm>
        </p:spPr>
        <p:txBody>
          <a:bodyPr/>
          <a:lstStyle/>
          <a:p>
            <a:r>
              <a:rPr lang="en-US" dirty="0"/>
              <a:t>Budget and Appropriations Process - NASA</a:t>
            </a:r>
          </a:p>
        </p:txBody>
      </p:sp>
      <p:sp>
        <p:nvSpPr>
          <p:cNvPr id="7" name="TextBox 6">
            <a:extLst>
              <a:ext uri="{FF2B5EF4-FFF2-40B4-BE49-F238E27FC236}">
                <a16:creationId xmlns:a16="http://schemas.microsoft.com/office/drawing/2014/main" id="{3FD20701-7B0F-2DA1-9137-1E96B104C3C7}"/>
              </a:ext>
            </a:extLst>
          </p:cNvPr>
          <p:cNvSpPr txBox="1"/>
          <p:nvPr/>
        </p:nvSpPr>
        <p:spPr>
          <a:xfrm>
            <a:off x="2655118" y="5224555"/>
            <a:ext cx="8995875" cy="1077218"/>
          </a:xfrm>
          <a:prstGeom prst="rect">
            <a:avLst/>
          </a:prstGeom>
          <a:noFill/>
        </p:spPr>
        <p:txBody>
          <a:bodyPr wrap="square" rtlCol="0">
            <a:spAutoFit/>
          </a:bodyPr>
          <a:lstStyle/>
          <a:p>
            <a:pPr algn="r"/>
            <a:r>
              <a:rPr lang="en-US" sz="1600" dirty="0">
                <a:solidFill>
                  <a:schemeClr val="accent1">
                    <a:lumMod val="60000"/>
                    <a:lumOff val="40000"/>
                  </a:schemeClr>
                </a:solidFill>
              </a:rPr>
              <a:t>Jennifer Shutt</a:t>
            </a:r>
          </a:p>
          <a:p>
            <a:pPr algn="r"/>
            <a:r>
              <a:rPr lang="en-US" sz="1600" dirty="0">
                <a:solidFill>
                  <a:schemeClr val="accent1">
                    <a:lumMod val="60000"/>
                    <a:lumOff val="40000"/>
                  </a:schemeClr>
                </a:solidFill>
              </a:rPr>
              <a:t>Washington senior reporter</a:t>
            </a:r>
          </a:p>
          <a:p>
            <a:pPr algn="r"/>
            <a:r>
              <a:rPr lang="en-US" sz="1600" dirty="0">
                <a:solidFill>
                  <a:schemeClr val="accent1">
                    <a:lumMod val="60000"/>
                    <a:lumOff val="40000"/>
                  </a:schemeClr>
                </a:solidFill>
              </a:rPr>
              <a:t>States Newsroom</a:t>
            </a:r>
          </a:p>
          <a:p>
            <a:pPr algn="r"/>
            <a:r>
              <a:rPr lang="en-US" sz="1600" dirty="0" err="1">
                <a:solidFill>
                  <a:schemeClr val="accent1">
                    <a:lumMod val="60000"/>
                    <a:lumOff val="40000"/>
                  </a:schemeClr>
                </a:solidFill>
              </a:rPr>
              <a:t>jshutt@statesnewsroom.com</a:t>
            </a:r>
            <a:endParaRPr lang="en-US" sz="1600" dirty="0">
              <a:solidFill>
                <a:schemeClr val="accent1">
                  <a:lumMod val="60000"/>
                  <a:lumOff val="40000"/>
                </a:schemeClr>
              </a:solidFill>
            </a:endParaRPr>
          </a:p>
        </p:txBody>
      </p:sp>
    </p:spTree>
    <p:extLst>
      <p:ext uri="{BB962C8B-B14F-4D97-AF65-F5344CB8AC3E}">
        <p14:creationId xmlns:p14="http://schemas.microsoft.com/office/powerpoint/2010/main" val="302009228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2946DD-135B-174F-E059-569FE68F1BCB}"/>
              </a:ext>
            </a:extLst>
          </p:cNvPr>
          <p:cNvSpPr>
            <a:spLocks noGrp="1"/>
          </p:cNvSpPr>
          <p:nvPr>
            <p:ph type="title"/>
          </p:nvPr>
        </p:nvSpPr>
        <p:spPr/>
        <p:txBody>
          <a:bodyPr/>
          <a:lstStyle/>
          <a:p>
            <a:pPr algn="ctr"/>
            <a:r>
              <a:rPr lang="en-US" dirty="0"/>
              <a:t>Appropriations bills</a:t>
            </a:r>
          </a:p>
        </p:txBody>
      </p:sp>
      <p:sp>
        <p:nvSpPr>
          <p:cNvPr id="3" name="Content Placeholder 2">
            <a:extLst>
              <a:ext uri="{FF2B5EF4-FFF2-40B4-BE49-F238E27FC236}">
                <a16:creationId xmlns:a16="http://schemas.microsoft.com/office/drawing/2014/main" id="{A4EA0495-24CA-3B6D-74AE-4D786295D407}"/>
              </a:ext>
            </a:extLst>
          </p:cNvPr>
          <p:cNvSpPr>
            <a:spLocks noGrp="1"/>
          </p:cNvSpPr>
          <p:nvPr>
            <p:ph sz="half" idx="1"/>
          </p:nvPr>
        </p:nvSpPr>
        <p:spPr/>
        <p:txBody>
          <a:bodyPr>
            <a:normAutofit/>
          </a:bodyPr>
          <a:lstStyle/>
          <a:p>
            <a:r>
              <a:rPr lang="en-US" sz="2200" dirty="0"/>
              <a:t>Agriculture</a:t>
            </a:r>
          </a:p>
          <a:p>
            <a:r>
              <a:rPr lang="en-US" sz="2200" b="1" dirty="0"/>
              <a:t>Commerce-Justice-Science</a:t>
            </a:r>
          </a:p>
          <a:p>
            <a:r>
              <a:rPr lang="en-US" sz="2200" dirty="0"/>
              <a:t>Defense</a:t>
            </a:r>
          </a:p>
          <a:p>
            <a:r>
              <a:rPr lang="en-US" sz="2200" dirty="0"/>
              <a:t>Energy-Water</a:t>
            </a:r>
          </a:p>
          <a:p>
            <a:r>
              <a:rPr lang="en-US" sz="2200" dirty="0"/>
              <a:t>Financial Services</a:t>
            </a:r>
          </a:p>
          <a:p>
            <a:r>
              <a:rPr lang="en-US" sz="2200" dirty="0"/>
              <a:t>Homeland Security</a:t>
            </a:r>
          </a:p>
        </p:txBody>
      </p:sp>
      <p:sp>
        <p:nvSpPr>
          <p:cNvPr id="4" name="Content Placeholder 3">
            <a:extLst>
              <a:ext uri="{FF2B5EF4-FFF2-40B4-BE49-F238E27FC236}">
                <a16:creationId xmlns:a16="http://schemas.microsoft.com/office/drawing/2014/main" id="{91E3AAE7-AE5C-4834-B7E7-EEA9FBC51F9B}"/>
              </a:ext>
            </a:extLst>
          </p:cNvPr>
          <p:cNvSpPr>
            <a:spLocks noGrp="1"/>
          </p:cNvSpPr>
          <p:nvPr>
            <p:ph sz="half" idx="2"/>
          </p:nvPr>
        </p:nvSpPr>
        <p:spPr/>
        <p:txBody>
          <a:bodyPr>
            <a:normAutofit/>
          </a:bodyPr>
          <a:lstStyle/>
          <a:p>
            <a:r>
              <a:rPr lang="en-US" sz="2200" dirty="0"/>
              <a:t>Interior-Environment</a:t>
            </a:r>
          </a:p>
          <a:p>
            <a:r>
              <a:rPr lang="en-US" sz="2200" dirty="0"/>
              <a:t>Labor-HHS-Education</a:t>
            </a:r>
          </a:p>
          <a:p>
            <a:r>
              <a:rPr lang="en-US" sz="2200" dirty="0"/>
              <a:t>Legislative Branch</a:t>
            </a:r>
          </a:p>
          <a:p>
            <a:r>
              <a:rPr lang="en-US" sz="2200" dirty="0"/>
              <a:t>Military Construction-VA</a:t>
            </a:r>
          </a:p>
          <a:p>
            <a:r>
              <a:rPr lang="en-US" sz="2200" dirty="0"/>
              <a:t>State-Foreign Operations</a:t>
            </a:r>
          </a:p>
          <a:p>
            <a:r>
              <a:rPr lang="en-US" sz="2200" dirty="0"/>
              <a:t>Transportation-HUD</a:t>
            </a:r>
          </a:p>
        </p:txBody>
      </p:sp>
    </p:spTree>
    <p:extLst>
      <p:ext uri="{BB962C8B-B14F-4D97-AF65-F5344CB8AC3E}">
        <p14:creationId xmlns:p14="http://schemas.microsoft.com/office/powerpoint/2010/main" val="270647773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D6149A1-6A23-5D23-C482-B5169C3EDF73}"/>
              </a:ext>
            </a:extLst>
          </p:cNvPr>
          <p:cNvSpPr>
            <a:spLocks noGrp="1"/>
          </p:cNvSpPr>
          <p:nvPr>
            <p:ph type="title"/>
          </p:nvPr>
        </p:nvSpPr>
        <p:spPr/>
        <p:txBody>
          <a:bodyPr/>
          <a:lstStyle/>
          <a:p>
            <a:pPr algn="ctr"/>
            <a:r>
              <a:rPr lang="en-US" dirty="0"/>
              <a:t>Appropriations bills</a:t>
            </a:r>
          </a:p>
        </p:txBody>
      </p:sp>
      <p:sp>
        <p:nvSpPr>
          <p:cNvPr id="3" name="Text Placeholder 2">
            <a:extLst>
              <a:ext uri="{FF2B5EF4-FFF2-40B4-BE49-F238E27FC236}">
                <a16:creationId xmlns:a16="http://schemas.microsoft.com/office/drawing/2014/main" id="{0D5C2F55-3403-33C8-6E6A-8FDA50DFE646}"/>
              </a:ext>
            </a:extLst>
          </p:cNvPr>
          <p:cNvSpPr>
            <a:spLocks noGrp="1"/>
          </p:cNvSpPr>
          <p:nvPr>
            <p:ph type="body" idx="1"/>
          </p:nvPr>
        </p:nvSpPr>
        <p:spPr/>
        <p:txBody>
          <a:bodyPr/>
          <a:lstStyle/>
          <a:p>
            <a:r>
              <a:rPr lang="en-US" dirty="0"/>
              <a:t>House bills	</a:t>
            </a:r>
          </a:p>
        </p:txBody>
      </p:sp>
      <p:sp>
        <p:nvSpPr>
          <p:cNvPr id="4" name="Text Placeholder 3">
            <a:extLst>
              <a:ext uri="{FF2B5EF4-FFF2-40B4-BE49-F238E27FC236}">
                <a16:creationId xmlns:a16="http://schemas.microsoft.com/office/drawing/2014/main" id="{3AFD518C-9BBA-E78E-E8CC-F4C241B62D18}"/>
              </a:ext>
            </a:extLst>
          </p:cNvPr>
          <p:cNvSpPr>
            <a:spLocks noGrp="1"/>
          </p:cNvSpPr>
          <p:nvPr>
            <p:ph type="body" sz="half" idx="15"/>
          </p:nvPr>
        </p:nvSpPr>
        <p:spPr>
          <a:xfrm>
            <a:off x="1154953" y="3179764"/>
            <a:ext cx="3141879" cy="3539691"/>
          </a:xfrm>
        </p:spPr>
        <p:txBody>
          <a:bodyPr>
            <a:normAutofit lnSpcReduction="10000"/>
          </a:bodyPr>
          <a:lstStyle/>
          <a:p>
            <a:r>
              <a:rPr lang="en-US" dirty="0"/>
              <a:t>Spending levels and policy typically align with the party that’s in the majority. </a:t>
            </a:r>
          </a:p>
          <a:p>
            <a:r>
              <a:rPr lang="en-US" dirty="0"/>
              <a:t>Usually reported out of committee along party-line votes</a:t>
            </a:r>
          </a:p>
          <a:p>
            <a:r>
              <a:rPr lang="en-US" dirty="0"/>
              <a:t>Three options on the House floor: </a:t>
            </a:r>
          </a:p>
          <a:p>
            <a:r>
              <a:rPr lang="en-US" dirty="0"/>
              <a:t>Closed rule [No amendments]</a:t>
            </a:r>
          </a:p>
          <a:p>
            <a:r>
              <a:rPr lang="en-US" dirty="0"/>
              <a:t>Structured rule [Rules Committee filters amendments]</a:t>
            </a:r>
          </a:p>
          <a:p>
            <a:r>
              <a:rPr lang="en-US" dirty="0"/>
              <a:t>Open rule [Any House lawmaker can offer amendments – Modified open rule means they must print amendment in congressional record first]</a:t>
            </a:r>
          </a:p>
        </p:txBody>
      </p:sp>
      <p:sp>
        <p:nvSpPr>
          <p:cNvPr id="5" name="Text Placeholder 4">
            <a:extLst>
              <a:ext uri="{FF2B5EF4-FFF2-40B4-BE49-F238E27FC236}">
                <a16:creationId xmlns:a16="http://schemas.microsoft.com/office/drawing/2014/main" id="{6D3CF52F-A538-9EE3-A795-4D9EDD4BC916}"/>
              </a:ext>
            </a:extLst>
          </p:cNvPr>
          <p:cNvSpPr>
            <a:spLocks noGrp="1"/>
          </p:cNvSpPr>
          <p:nvPr>
            <p:ph type="body" sz="quarter" idx="3"/>
          </p:nvPr>
        </p:nvSpPr>
        <p:spPr/>
        <p:txBody>
          <a:bodyPr/>
          <a:lstStyle/>
          <a:p>
            <a:r>
              <a:rPr lang="en-US" dirty="0"/>
              <a:t>Senate bills</a:t>
            </a:r>
          </a:p>
        </p:txBody>
      </p:sp>
      <p:sp>
        <p:nvSpPr>
          <p:cNvPr id="6" name="Text Placeholder 5">
            <a:extLst>
              <a:ext uri="{FF2B5EF4-FFF2-40B4-BE49-F238E27FC236}">
                <a16:creationId xmlns:a16="http://schemas.microsoft.com/office/drawing/2014/main" id="{1EBA7371-68D9-1BAE-272C-D1868C0E4C79}"/>
              </a:ext>
            </a:extLst>
          </p:cNvPr>
          <p:cNvSpPr>
            <a:spLocks noGrp="1"/>
          </p:cNvSpPr>
          <p:nvPr>
            <p:ph type="body" sz="half" idx="16"/>
          </p:nvPr>
        </p:nvSpPr>
        <p:spPr>
          <a:xfrm>
            <a:off x="4512721" y="3179763"/>
            <a:ext cx="3147009" cy="3539691"/>
          </a:xfrm>
        </p:spPr>
        <p:txBody>
          <a:bodyPr/>
          <a:lstStyle/>
          <a:p>
            <a:r>
              <a:rPr lang="en-US" dirty="0"/>
              <a:t>Senate spending bills tend to be more bipartisan and often look more like the final product.</a:t>
            </a:r>
          </a:p>
          <a:p>
            <a:endParaRPr lang="en-US" dirty="0"/>
          </a:p>
          <a:p>
            <a:r>
              <a:rPr lang="en-US" dirty="0"/>
              <a:t>Senate floor time is much more valuable than in the House, so leadership tends to only bring bipartisan bills to the floor. </a:t>
            </a:r>
          </a:p>
          <a:p>
            <a:endParaRPr lang="en-US" dirty="0"/>
          </a:p>
          <a:p>
            <a:r>
              <a:rPr lang="en-US" dirty="0"/>
              <a:t>Amendments are negotiated behind the scenes by committee and chamber leadership  </a:t>
            </a:r>
          </a:p>
        </p:txBody>
      </p:sp>
      <p:sp>
        <p:nvSpPr>
          <p:cNvPr id="7" name="Text Placeholder 6">
            <a:extLst>
              <a:ext uri="{FF2B5EF4-FFF2-40B4-BE49-F238E27FC236}">
                <a16:creationId xmlns:a16="http://schemas.microsoft.com/office/drawing/2014/main" id="{ACD15A39-C65D-0A82-C875-9CB9A9E4F96E}"/>
              </a:ext>
            </a:extLst>
          </p:cNvPr>
          <p:cNvSpPr>
            <a:spLocks noGrp="1"/>
          </p:cNvSpPr>
          <p:nvPr>
            <p:ph type="body" sz="quarter" idx="13"/>
          </p:nvPr>
        </p:nvSpPr>
        <p:spPr/>
        <p:txBody>
          <a:bodyPr/>
          <a:lstStyle/>
          <a:p>
            <a:r>
              <a:rPr lang="en-US" dirty="0"/>
              <a:t>Conferenced bills</a:t>
            </a:r>
          </a:p>
        </p:txBody>
      </p:sp>
      <p:sp>
        <p:nvSpPr>
          <p:cNvPr id="8" name="Text Placeholder 7">
            <a:extLst>
              <a:ext uri="{FF2B5EF4-FFF2-40B4-BE49-F238E27FC236}">
                <a16:creationId xmlns:a16="http://schemas.microsoft.com/office/drawing/2014/main" id="{BA8E8C1C-6D48-5F11-89E6-E34E0136AFA2}"/>
              </a:ext>
            </a:extLst>
          </p:cNvPr>
          <p:cNvSpPr>
            <a:spLocks noGrp="1"/>
          </p:cNvSpPr>
          <p:nvPr>
            <p:ph type="body" sz="half" idx="17"/>
          </p:nvPr>
        </p:nvSpPr>
        <p:spPr>
          <a:xfrm>
            <a:off x="7888329" y="3179762"/>
            <a:ext cx="3145536" cy="3539691"/>
          </a:xfrm>
        </p:spPr>
        <p:txBody>
          <a:bodyPr/>
          <a:lstStyle/>
          <a:p>
            <a:r>
              <a:rPr lang="en-US" dirty="0"/>
              <a:t>Typically negotiated at the subcommittee leadership level first</a:t>
            </a:r>
          </a:p>
          <a:p>
            <a:r>
              <a:rPr lang="en-US" dirty="0"/>
              <a:t>Any unresolved issues bumped up to the full Appropriations Committee leadership level</a:t>
            </a:r>
          </a:p>
          <a:p>
            <a:r>
              <a:rPr lang="en-US" dirty="0"/>
              <a:t>Final unresolved issues sent to congressional leaders for bipartisan, bicameral agreement.</a:t>
            </a:r>
          </a:p>
          <a:p>
            <a:r>
              <a:rPr lang="en-US" dirty="0"/>
              <a:t>Conferenced bills released, move through House vote, Senate vote, president’s signature</a:t>
            </a:r>
          </a:p>
        </p:txBody>
      </p:sp>
    </p:spTree>
    <p:extLst>
      <p:ext uri="{BB962C8B-B14F-4D97-AF65-F5344CB8AC3E}">
        <p14:creationId xmlns:p14="http://schemas.microsoft.com/office/powerpoint/2010/main" val="226201603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FB2E23-8366-4D2D-3C00-EBDC9A215272}"/>
              </a:ext>
            </a:extLst>
          </p:cNvPr>
          <p:cNvSpPr>
            <a:spLocks noGrp="1"/>
          </p:cNvSpPr>
          <p:nvPr>
            <p:ph type="title"/>
          </p:nvPr>
        </p:nvSpPr>
        <p:spPr/>
        <p:txBody>
          <a:bodyPr/>
          <a:lstStyle/>
          <a:p>
            <a:pPr algn="ctr"/>
            <a:r>
              <a:rPr lang="en-US" dirty="0"/>
              <a:t>Continuing resolution </a:t>
            </a:r>
          </a:p>
        </p:txBody>
      </p:sp>
      <p:sp>
        <p:nvSpPr>
          <p:cNvPr id="3" name="Content Placeholder 2">
            <a:extLst>
              <a:ext uri="{FF2B5EF4-FFF2-40B4-BE49-F238E27FC236}">
                <a16:creationId xmlns:a16="http://schemas.microsoft.com/office/drawing/2014/main" id="{4DF3EE72-9F01-7C08-64E3-6EB67B5111AA}"/>
              </a:ext>
            </a:extLst>
          </p:cNvPr>
          <p:cNvSpPr>
            <a:spLocks noGrp="1"/>
          </p:cNvSpPr>
          <p:nvPr>
            <p:ph idx="1"/>
          </p:nvPr>
        </p:nvSpPr>
        <p:spPr>
          <a:xfrm>
            <a:off x="244929" y="2338754"/>
            <a:ext cx="11772900" cy="4519246"/>
          </a:xfrm>
        </p:spPr>
        <p:txBody>
          <a:bodyPr>
            <a:normAutofit/>
          </a:bodyPr>
          <a:lstStyle/>
          <a:p>
            <a:r>
              <a:rPr lang="en-US" sz="2000" dirty="0"/>
              <a:t>When Congress doesn’t pass all dozen annual appropriations bills by the start of the new fiscal year on Oct. 1, they must pass a stopgap spending bill known as a continuing resolution or CR. </a:t>
            </a:r>
          </a:p>
          <a:p>
            <a:r>
              <a:rPr lang="en-US" sz="2000" dirty="0"/>
              <a:t>This bill continues current funding levels and policies for a set amount of time (usually a Friday at midnight heading into a recess).</a:t>
            </a:r>
          </a:p>
          <a:p>
            <a:r>
              <a:rPr lang="en-US" sz="2000" dirty="0"/>
              <a:t>Congress can, and regularly does, use several CRs per fiscal year to give themselves more time to negotiate spending bills. </a:t>
            </a:r>
          </a:p>
          <a:p>
            <a:r>
              <a:rPr lang="en-US" sz="2000" dirty="0"/>
              <a:t>CRs often contain anomalies; these are tweaks to current funding law to try to alleviate the strain a CR can cause. DoD tends to get the most. </a:t>
            </a:r>
          </a:p>
          <a:p>
            <a:r>
              <a:rPr lang="en-US" sz="2000" dirty="0"/>
              <a:t>If Congress doesn’t pass all 12 government spending bills or a CR by their deadline, a funding lapse or partial government shutdown would begin. </a:t>
            </a:r>
          </a:p>
        </p:txBody>
      </p:sp>
    </p:spTree>
    <p:extLst>
      <p:ext uri="{BB962C8B-B14F-4D97-AF65-F5344CB8AC3E}">
        <p14:creationId xmlns:p14="http://schemas.microsoft.com/office/powerpoint/2010/main" val="92640643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17" name="Group 16">
            <a:extLst>
              <a:ext uri="{FF2B5EF4-FFF2-40B4-BE49-F238E27FC236}">
                <a16:creationId xmlns:a16="http://schemas.microsoft.com/office/drawing/2014/main" id="{468E3F04-E02E-45AA-9A52-E2524D8DF92C}"/>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0"/>
            <a:ext cx="12192000" cy="6858000"/>
            <a:chOff x="0" y="0"/>
            <a:chExt cx="12192000" cy="6858000"/>
          </a:xfrm>
        </p:grpSpPr>
        <p:sp>
          <p:nvSpPr>
            <p:cNvPr id="18" name="Rectangle 17">
              <a:extLst>
                <a:ext uri="{FF2B5EF4-FFF2-40B4-BE49-F238E27FC236}">
                  <a16:creationId xmlns:a16="http://schemas.microsoft.com/office/drawing/2014/main" id="{1C8734F5-D089-48B6-AC85-851F8E5FECA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0"/>
              <a:ext cx="12192000"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a:p>
          </p:txBody>
        </p:sp>
        <p:sp>
          <p:nvSpPr>
            <p:cNvPr id="19" name="Freeform 5">
              <a:extLst>
                <a:ext uri="{FF2B5EF4-FFF2-40B4-BE49-F238E27FC236}">
                  <a16:creationId xmlns:a16="http://schemas.microsoft.com/office/drawing/2014/main" id="{12612EB3-C133-4F13-985D-5A232595781C}"/>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txBody>
            <a:bodyPr/>
            <a:lstStyle/>
            <a:p>
              <a:endParaRPr lang="en-US"/>
            </a:p>
          </p:txBody>
        </p:sp>
      </p:grpSp>
      <p:sp>
        <p:nvSpPr>
          <p:cNvPr id="21" name="Rectangle 20">
            <a:extLst>
              <a:ext uri="{FF2B5EF4-FFF2-40B4-BE49-F238E27FC236}">
                <a16:creationId xmlns:a16="http://schemas.microsoft.com/office/drawing/2014/main" id="{F689CAE2-C8F8-4865-B47F-373309AA2E2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 name="Title 1">
            <a:extLst>
              <a:ext uri="{FF2B5EF4-FFF2-40B4-BE49-F238E27FC236}">
                <a16:creationId xmlns:a16="http://schemas.microsoft.com/office/drawing/2014/main" id="{A2F88017-EC71-56A4-AE50-F4449C35B55E}"/>
              </a:ext>
            </a:extLst>
          </p:cNvPr>
          <p:cNvSpPr>
            <a:spLocks noGrp="1"/>
          </p:cNvSpPr>
          <p:nvPr>
            <p:ph type="title"/>
          </p:nvPr>
        </p:nvSpPr>
        <p:spPr>
          <a:xfrm>
            <a:off x="6635881" y="2594179"/>
            <a:ext cx="4446354" cy="3134032"/>
          </a:xfrm>
        </p:spPr>
        <p:txBody>
          <a:bodyPr vert="horz" lIns="91440" tIns="45720" rIns="91440" bIns="45720" rtlCol="0" anchor="b">
            <a:normAutofit/>
          </a:bodyPr>
          <a:lstStyle/>
          <a:p>
            <a:pPr>
              <a:lnSpc>
                <a:spcPct val="90000"/>
              </a:lnSpc>
            </a:pPr>
            <a:r>
              <a:rPr lang="en-US" sz="4600" dirty="0"/>
              <a:t>Who’s in charge of the Appropriations Committees?</a:t>
            </a:r>
          </a:p>
        </p:txBody>
      </p:sp>
      <p:pic>
        <p:nvPicPr>
          <p:cNvPr id="6" name="Picture 5" descr="A person smiling at a microphone&#10;&#10;Description automatically generated">
            <a:extLst>
              <a:ext uri="{FF2B5EF4-FFF2-40B4-BE49-F238E27FC236}">
                <a16:creationId xmlns:a16="http://schemas.microsoft.com/office/drawing/2014/main" id="{C4AE7242-5C82-0F85-3D19-26E90522F673}"/>
              </a:ext>
            </a:extLst>
          </p:cNvPr>
          <p:cNvPicPr>
            <a:picLocks noChangeAspect="1"/>
          </p:cNvPicPr>
          <p:nvPr/>
        </p:nvPicPr>
        <p:blipFill>
          <a:blip r:embed="rId3"/>
          <a:srcRect l="16807" r="13525" b="6"/>
          <a:stretch/>
        </p:blipFill>
        <p:spPr>
          <a:xfrm>
            <a:off x="1109762" y="1113062"/>
            <a:ext cx="2412728" cy="2233641"/>
          </a:xfrm>
          <a:prstGeom prst="roundRect">
            <a:avLst>
              <a:gd name="adj" fmla="val 1858"/>
            </a:avLst>
          </a:prstGeom>
          <a:effectLst>
            <a:outerShdw blurRad="50800" dist="50800" dir="5400000" algn="tl" rotWithShape="0">
              <a:srgbClr val="000000">
                <a:alpha val="43000"/>
              </a:srgbClr>
            </a:outerShdw>
          </a:effectLst>
        </p:spPr>
      </p:pic>
      <p:pic>
        <p:nvPicPr>
          <p:cNvPr id="8" name="Picture 7" descr="A person sitting at a desk&#10;&#10;Description automatically generated">
            <a:extLst>
              <a:ext uri="{FF2B5EF4-FFF2-40B4-BE49-F238E27FC236}">
                <a16:creationId xmlns:a16="http://schemas.microsoft.com/office/drawing/2014/main" id="{58A499BA-B6F9-C3B2-D594-D816D38E22BD}"/>
              </a:ext>
            </a:extLst>
          </p:cNvPr>
          <p:cNvPicPr>
            <a:picLocks noChangeAspect="1"/>
          </p:cNvPicPr>
          <p:nvPr/>
        </p:nvPicPr>
        <p:blipFill>
          <a:blip r:embed="rId4"/>
          <a:srcRect l="10779" r="19279" b="-1"/>
          <a:stretch/>
        </p:blipFill>
        <p:spPr>
          <a:xfrm>
            <a:off x="3685046" y="1113063"/>
            <a:ext cx="2412728" cy="2233641"/>
          </a:xfrm>
          <a:prstGeom prst="roundRect">
            <a:avLst>
              <a:gd name="adj" fmla="val 1858"/>
            </a:avLst>
          </a:prstGeom>
          <a:effectLst>
            <a:outerShdw blurRad="50800" dist="50800" dir="5400000" algn="tl" rotWithShape="0">
              <a:srgbClr val="000000">
                <a:alpha val="43000"/>
              </a:srgbClr>
            </a:outerShdw>
          </a:effectLst>
        </p:spPr>
      </p:pic>
      <p:pic>
        <p:nvPicPr>
          <p:cNvPr id="10" name="Picture 9" descr="A person in a suit and tie&#10;&#10;Description automatically generated">
            <a:extLst>
              <a:ext uri="{FF2B5EF4-FFF2-40B4-BE49-F238E27FC236}">
                <a16:creationId xmlns:a16="http://schemas.microsoft.com/office/drawing/2014/main" id="{07B4FEF9-06C8-66BA-628D-2D6A9B27E2E6}"/>
              </a:ext>
            </a:extLst>
          </p:cNvPr>
          <p:cNvPicPr>
            <a:picLocks noChangeAspect="1"/>
          </p:cNvPicPr>
          <p:nvPr/>
        </p:nvPicPr>
        <p:blipFill>
          <a:blip r:embed="rId5"/>
          <a:srcRect t="3852" r="3" b="34463"/>
          <a:stretch/>
        </p:blipFill>
        <p:spPr>
          <a:xfrm>
            <a:off x="1109765" y="3511295"/>
            <a:ext cx="2406003" cy="2230525"/>
          </a:xfrm>
          <a:prstGeom prst="roundRect">
            <a:avLst>
              <a:gd name="adj" fmla="val 1858"/>
            </a:avLst>
          </a:prstGeom>
          <a:effectLst>
            <a:outerShdw blurRad="50800" dist="50800" dir="5400000" algn="tl" rotWithShape="0">
              <a:srgbClr val="000000">
                <a:alpha val="43000"/>
              </a:srgbClr>
            </a:outerShdw>
          </a:effectLst>
        </p:spPr>
      </p:pic>
      <p:pic>
        <p:nvPicPr>
          <p:cNvPr id="12" name="Picture 11" descr="A person with purple hair and a flag&#10;&#10;Description automatically generated">
            <a:extLst>
              <a:ext uri="{FF2B5EF4-FFF2-40B4-BE49-F238E27FC236}">
                <a16:creationId xmlns:a16="http://schemas.microsoft.com/office/drawing/2014/main" id="{E13A81AF-2C0C-FA82-6918-3CBB0A11FEA1}"/>
              </a:ext>
            </a:extLst>
          </p:cNvPr>
          <p:cNvPicPr>
            <a:picLocks noChangeAspect="1"/>
          </p:cNvPicPr>
          <p:nvPr/>
        </p:nvPicPr>
        <p:blipFill>
          <a:blip r:embed="rId6"/>
          <a:srcRect r="-1" b="7292"/>
          <a:stretch/>
        </p:blipFill>
        <p:spPr>
          <a:xfrm>
            <a:off x="3685049" y="3511295"/>
            <a:ext cx="2406003" cy="2230525"/>
          </a:xfrm>
          <a:prstGeom prst="roundRect">
            <a:avLst>
              <a:gd name="adj" fmla="val 1858"/>
            </a:avLst>
          </a:prstGeom>
          <a:effectLst>
            <a:outerShdw blurRad="50800" dist="50800" dir="5400000" algn="tl" rotWithShape="0">
              <a:srgbClr val="000000">
                <a:alpha val="43000"/>
              </a:srgbClr>
            </a:outerShdw>
          </a:effectLst>
        </p:spPr>
      </p:pic>
    </p:spTree>
    <p:extLst>
      <p:ext uri="{BB962C8B-B14F-4D97-AF65-F5344CB8AC3E}">
        <p14:creationId xmlns:p14="http://schemas.microsoft.com/office/powerpoint/2010/main" val="19667778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17" name="Group 16">
            <a:extLst>
              <a:ext uri="{FF2B5EF4-FFF2-40B4-BE49-F238E27FC236}">
                <a16:creationId xmlns:a16="http://schemas.microsoft.com/office/drawing/2014/main" id="{8CA5C868-0A82-4975-8602-F49477C7D523}"/>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0"/>
            <a:ext cx="12192000" cy="6858000"/>
            <a:chOff x="0" y="0"/>
            <a:chExt cx="12192000" cy="6858000"/>
          </a:xfrm>
        </p:grpSpPr>
        <p:sp>
          <p:nvSpPr>
            <p:cNvPr id="18" name="Rectangle 17">
              <a:extLst>
                <a:ext uri="{FF2B5EF4-FFF2-40B4-BE49-F238E27FC236}">
                  <a16:creationId xmlns:a16="http://schemas.microsoft.com/office/drawing/2014/main" id="{686BF052-6C01-4917-B7DB-1FFCF2551B9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0"/>
              <a:ext cx="12192000"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a:p>
          </p:txBody>
        </p:sp>
        <p:sp>
          <p:nvSpPr>
            <p:cNvPr id="19" name="Freeform 5">
              <a:extLst>
                <a:ext uri="{FF2B5EF4-FFF2-40B4-BE49-F238E27FC236}">
                  <a16:creationId xmlns:a16="http://schemas.microsoft.com/office/drawing/2014/main" id="{9696179C-71E7-4A5B-B238-0AE1C74D63D2}"/>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txBody>
            <a:bodyPr/>
            <a:lstStyle/>
            <a:p>
              <a:endParaRPr lang="en-US"/>
            </a:p>
          </p:txBody>
        </p:sp>
      </p:grpSp>
      <p:sp>
        <p:nvSpPr>
          <p:cNvPr id="21" name="Rectangle 20">
            <a:extLst>
              <a:ext uri="{FF2B5EF4-FFF2-40B4-BE49-F238E27FC236}">
                <a16:creationId xmlns:a16="http://schemas.microsoft.com/office/drawing/2014/main" id="{129EED8E-74E7-42E8-979B-7A783E78A4C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3" name="Rectangle 22">
            <a:extLst>
              <a:ext uri="{FF2B5EF4-FFF2-40B4-BE49-F238E27FC236}">
                <a16:creationId xmlns:a16="http://schemas.microsoft.com/office/drawing/2014/main" id="{0BD7060D-8DA2-4400-86F1-6A988F0E8AC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a:p>
        </p:txBody>
      </p:sp>
      <p:sp>
        <p:nvSpPr>
          <p:cNvPr id="25" name="Rectangle 24">
            <a:extLst>
              <a:ext uri="{FF2B5EF4-FFF2-40B4-BE49-F238E27FC236}">
                <a16:creationId xmlns:a16="http://schemas.microsoft.com/office/drawing/2014/main" id="{96E6678A-6101-4D77-8A14-5F70FBDB66F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descr="A person in a beige suit&#10;&#10;Description automatically generated">
            <a:extLst>
              <a:ext uri="{FF2B5EF4-FFF2-40B4-BE49-F238E27FC236}">
                <a16:creationId xmlns:a16="http://schemas.microsoft.com/office/drawing/2014/main" id="{A561DAFB-BDE7-236C-571F-BFC5D28D9B6C}"/>
              </a:ext>
            </a:extLst>
          </p:cNvPr>
          <p:cNvPicPr>
            <a:picLocks noChangeAspect="1"/>
          </p:cNvPicPr>
          <p:nvPr/>
        </p:nvPicPr>
        <p:blipFill>
          <a:blip r:embed="rId3"/>
          <a:stretch>
            <a:fillRect/>
          </a:stretch>
        </p:blipFill>
        <p:spPr>
          <a:xfrm>
            <a:off x="5871459" y="539775"/>
            <a:ext cx="2437129" cy="3330481"/>
          </a:xfrm>
          <a:prstGeom prst="roundRect">
            <a:avLst>
              <a:gd name="adj" fmla="val 1858"/>
            </a:avLst>
          </a:prstGeom>
          <a:effectLst/>
        </p:spPr>
      </p:pic>
      <p:pic>
        <p:nvPicPr>
          <p:cNvPr id="10" name="Picture 9" descr="A person in a suit and tie&#10;&#10;Description automatically generated">
            <a:extLst>
              <a:ext uri="{FF2B5EF4-FFF2-40B4-BE49-F238E27FC236}">
                <a16:creationId xmlns:a16="http://schemas.microsoft.com/office/drawing/2014/main" id="{4A6626C2-D1F9-78B0-C916-56BA80FA1B5F}"/>
              </a:ext>
            </a:extLst>
          </p:cNvPr>
          <p:cNvPicPr>
            <a:picLocks noChangeAspect="1"/>
          </p:cNvPicPr>
          <p:nvPr/>
        </p:nvPicPr>
        <p:blipFill>
          <a:blip r:embed="rId4"/>
          <a:stretch>
            <a:fillRect/>
          </a:stretch>
        </p:blipFill>
        <p:spPr>
          <a:xfrm>
            <a:off x="3124928" y="550098"/>
            <a:ext cx="2626614" cy="3320158"/>
          </a:xfrm>
          <a:prstGeom prst="roundRect">
            <a:avLst>
              <a:gd name="adj" fmla="val 1858"/>
            </a:avLst>
          </a:prstGeom>
          <a:effectLst/>
        </p:spPr>
      </p:pic>
      <p:pic>
        <p:nvPicPr>
          <p:cNvPr id="12" name="Picture 11" descr="A person in a suit and tie&#10;&#10;Description automatically generated">
            <a:extLst>
              <a:ext uri="{FF2B5EF4-FFF2-40B4-BE49-F238E27FC236}">
                <a16:creationId xmlns:a16="http://schemas.microsoft.com/office/drawing/2014/main" id="{1C9B17FC-CB9A-0908-D3A8-F4542F3E5650}"/>
              </a:ext>
            </a:extLst>
          </p:cNvPr>
          <p:cNvPicPr>
            <a:picLocks noChangeAspect="1"/>
          </p:cNvPicPr>
          <p:nvPr/>
        </p:nvPicPr>
        <p:blipFill>
          <a:blip r:embed="rId5"/>
          <a:stretch>
            <a:fillRect/>
          </a:stretch>
        </p:blipFill>
        <p:spPr>
          <a:xfrm>
            <a:off x="363457" y="551512"/>
            <a:ext cx="2626614" cy="3283267"/>
          </a:xfrm>
          <a:prstGeom prst="roundRect">
            <a:avLst>
              <a:gd name="adj" fmla="val 1858"/>
            </a:avLst>
          </a:prstGeom>
          <a:effectLst/>
        </p:spPr>
      </p:pic>
      <p:sp>
        <p:nvSpPr>
          <p:cNvPr id="27" name="Rectangle 26">
            <a:extLst>
              <a:ext uri="{FF2B5EF4-FFF2-40B4-BE49-F238E27FC236}">
                <a16:creationId xmlns:a16="http://schemas.microsoft.com/office/drawing/2014/main" id="{AFA4E1D0-9351-4451-B0A0-51BEA42D86E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a:lstStyle/>
          <a:p>
            <a:endParaRPr lang="en-US"/>
          </a:p>
        </p:txBody>
      </p:sp>
      <p:pic>
        <p:nvPicPr>
          <p:cNvPr id="8" name="Picture 7" descr="A person in a suit and tie&#10;&#10;Description automatically generated">
            <a:extLst>
              <a:ext uri="{FF2B5EF4-FFF2-40B4-BE49-F238E27FC236}">
                <a16:creationId xmlns:a16="http://schemas.microsoft.com/office/drawing/2014/main" id="{D35C735A-1D19-BE75-CED6-8BF0801B5F0E}"/>
              </a:ext>
            </a:extLst>
          </p:cNvPr>
          <p:cNvPicPr>
            <a:picLocks noChangeAspect="1"/>
          </p:cNvPicPr>
          <p:nvPr/>
        </p:nvPicPr>
        <p:blipFill>
          <a:blip r:embed="rId6"/>
          <a:stretch>
            <a:fillRect/>
          </a:stretch>
        </p:blipFill>
        <p:spPr>
          <a:xfrm>
            <a:off x="8446197" y="528165"/>
            <a:ext cx="2671331" cy="3297186"/>
          </a:xfrm>
          <a:prstGeom prst="roundRect">
            <a:avLst>
              <a:gd name="adj" fmla="val 1858"/>
            </a:avLst>
          </a:prstGeom>
          <a:effectLst/>
        </p:spPr>
      </p:pic>
      <p:sp>
        <p:nvSpPr>
          <p:cNvPr id="29" name="Freeform: Shape 28">
            <a:extLst>
              <a:ext uri="{FF2B5EF4-FFF2-40B4-BE49-F238E27FC236}">
                <a16:creationId xmlns:a16="http://schemas.microsoft.com/office/drawing/2014/main" id="{0D052C5D-4E47-47F1-96A6-5251FAAEDE8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57200" y="4133850"/>
            <a:ext cx="11277600" cy="2250018"/>
          </a:xfrm>
          <a:custGeom>
            <a:avLst/>
            <a:gdLst>
              <a:gd name="connsiteX0" fmla="*/ 5264150 w 11277600"/>
              <a:gd name="connsiteY0" fmla="*/ 0 h 2250018"/>
              <a:gd name="connsiteX1" fmla="*/ 5499100 w 11277600"/>
              <a:gd name="connsiteY1" fmla="*/ 1588 h 2250018"/>
              <a:gd name="connsiteX2" fmla="*/ 5730875 w 11277600"/>
              <a:gd name="connsiteY2" fmla="*/ 1588 h 2250018"/>
              <a:gd name="connsiteX3" fmla="*/ 5961063 w 11277600"/>
              <a:gd name="connsiteY3" fmla="*/ 4763 h 2250018"/>
              <a:gd name="connsiteX4" fmla="*/ 6186488 w 11277600"/>
              <a:gd name="connsiteY4" fmla="*/ 9525 h 2250018"/>
              <a:gd name="connsiteX5" fmla="*/ 6410325 w 11277600"/>
              <a:gd name="connsiteY5" fmla="*/ 14288 h 2250018"/>
              <a:gd name="connsiteX6" fmla="*/ 6629400 w 11277600"/>
              <a:gd name="connsiteY6" fmla="*/ 19050 h 2250018"/>
              <a:gd name="connsiteX7" fmla="*/ 6846888 w 11277600"/>
              <a:gd name="connsiteY7" fmla="*/ 26988 h 2250018"/>
              <a:gd name="connsiteX8" fmla="*/ 7061200 w 11277600"/>
              <a:gd name="connsiteY8" fmla="*/ 34925 h 2250018"/>
              <a:gd name="connsiteX9" fmla="*/ 7270750 w 11277600"/>
              <a:gd name="connsiteY9" fmla="*/ 42863 h 2250018"/>
              <a:gd name="connsiteX10" fmla="*/ 7680325 w 11277600"/>
              <a:gd name="connsiteY10" fmla="*/ 63500 h 2250018"/>
              <a:gd name="connsiteX11" fmla="*/ 8072438 w 11277600"/>
              <a:gd name="connsiteY11" fmla="*/ 85725 h 2250018"/>
              <a:gd name="connsiteX12" fmla="*/ 8448675 w 11277600"/>
              <a:gd name="connsiteY12" fmla="*/ 109538 h 2250018"/>
              <a:gd name="connsiteX13" fmla="*/ 8805862 w 11277600"/>
              <a:gd name="connsiteY13" fmla="*/ 134938 h 2250018"/>
              <a:gd name="connsiteX14" fmla="*/ 9145588 w 11277600"/>
              <a:gd name="connsiteY14" fmla="*/ 161925 h 2250018"/>
              <a:gd name="connsiteX15" fmla="*/ 9461500 w 11277600"/>
              <a:gd name="connsiteY15" fmla="*/ 190500 h 2250018"/>
              <a:gd name="connsiteX16" fmla="*/ 9758362 w 11277600"/>
              <a:gd name="connsiteY16" fmla="*/ 219075 h 2250018"/>
              <a:gd name="connsiteX17" fmla="*/ 10031412 w 11277600"/>
              <a:gd name="connsiteY17" fmla="*/ 247650 h 2250018"/>
              <a:gd name="connsiteX18" fmla="*/ 10282238 w 11277600"/>
              <a:gd name="connsiteY18" fmla="*/ 274638 h 2250018"/>
              <a:gd name="connsiteX19" fmla="*/ 10504488 w 11277600"/>
              <a:gd name="connsiteY19" fmla="*/ 300038 h 2250018"/>
              <a:gd name="connsiteX20" fmla="*/ 10704512 w 11277600"/>
              <a:gd name="connsiteY20" fmla="*/ 323850 h 2250018"/>
              <a:gd name="connsiteX21" fmla="*/ 10874375 w 11277600"/>
              <a:gd name="connsiteY21" fmla="*/ 344488 h 2250018"/>
              <a:gd name="connsiteX22" fmla="*/ 11015662 w 11277600"/>
              <a:gd name="connsiteY22" fmla="*/ 363538 h 2250018"/>
              <a:gd name="connsiteX23" fmla="*/ 11210925 w 11277600"/>
              <a:gd name="connsiteY23" fmla="*/ 390525 h 2250018"/>
              <a:gd name="connsiteX24" fmla="*/ 11277600 w 11277600"/>
              <a:gd name="connsiteY24" fmla="*/ 400050 h 2250018"/>
              <a:gd name="connsiteX25" fmla="*/ 11277600 w 11277600"/>
              <a:gd name="connsiteY25" fmla="*/ 2250018 h 2250018"/>
              <a:gd name="connsiteX26" fmla="*/ 0 w 11277600"/>
              <a:gd name="connsiteY26" fmla="*/ 2250018 h 2250018"/>
              <a:gd name="connsiteX27" fmla="*/ 0 w 11277600"/>
              <a:gd name="connsiteY27" fmla="*/ 398463 h 2250018"/>
              <a:gd name="connsiteX28" fmla="*/ 255588 w 11277600"/>
              <a:gd name="connsiteY28" fmla="*/ 358775 h 2250018"/>
              <a:gd name="connsiteX29" fmla="*/ 511175 w 11277600"/>
              <a:gd name="connsiteY29" fmla="*/ 320675 h 2250018"/>
              <a:gd name="connsiteX30" fmla="*/ 766762 w 11277600"/>
              <a:gd name="connsiteY30" fmla="*/ 284163 h 2250018"/>
              <a:gd name="connsiteX31" fmla="*/ 1023938 w 11277600"/>
              <a:gd name="connsiteY31" fmla="*/ 252413 h 2250018"/>
              <a:gd name="connsiteX32" fmla="*/ 1279525 w 11277600"/>
              <a:gd name="connsiteY32" fmla="*/ 220663 h 2250018"/>
              <a:gd name="connsiteX33" fmla="*/ 1536700 w 11277600"/>
              <a:gd name="connsiteY33" fmla="*/ 190500 h 2250018"/>
              <a:gd name="connsiteX34" fmla="*/ 1790700 w 11277600"/>
              <a:gd name="connsiteY34" fmla="*/ 165100 h 2250018"/>
              <a:gd name="connsiteX35" fmla="*/ 2047875 w 11277600"/>
              <a:gd name="connsiteY35" fmla="*/ 141288 h 2250018"/>
              <a:gd name="connsiteX36" fmla="*/ 2303462 w 11277600"/>
              <a:gd name="connsiteY36" fmla="*/ 119063 h 2250018"/>
              <a:gd name="connsiteX37" fmla="*/ 2555875 w 11277600"/>
              <a:gd name="connsiteY37" fmla="*/ 100013 h 2250018"/>
              <a:gd name="connsiteX38" fmla="*/ 2809875 w 11277600"/>
              <a:gd name="connsiteY38" fmla="*/ 80963 h 2250018"/>
              <a:gd name="connsiteX39" fmla="*/ 3062288 w 11277600"/>
              <a:gd name="connsiteY39" fmla="*/ 65088 h 2250018"/>
              <a:gd name="connsiteX40" fmla="*/ 3313113 w 11277600"/>
              <a:gd name="connsiteY40" fmla="*/ 52388 h 2250018"/>
              <a:gd name="connsiteX41" fmla="*/ 3563938 w 11277600"/>
              <a:gd name="connsiteY41" fmla="*/ 39688 h 2250018"/>
              <a:gd name="connsiteX42" fmla="*/ 3811588 w 11277600"/>
              <a:gd name="connsiteY42" fmla="*/ 28575 h 2250018"/>
              <a:gd name="connsiteX43" fmla="*/ 4057650 w 11277600"/>
              <a:gd name="connsiteY43" fmla="*/ 20638 h 2250018"/>
              <a:gd name="connsiteX44" fmla="*/ 4303713 w 11277600"/>
              <a:gd name="connsiteY44" fmla="*/ 14288 h 2250018"/>
              <a:gd name="connsiteX45" fmla="*/ 4546600 w 11277600"/>
              <a:gd name="connsiteY45" fmla="*/ 7938 h 2250018"/>
              <a:gd name="connsiteX46" fmla="*/ 4787900 w 11277600"/>
              <a:gd name="connsiteY46" fmla="*/ 4763 h 2250018"/>
              <a:gd name="connsiteX47" fmla="*/ 5027613 w 11277600"/>
              <a:gd name="connsiteY47" fmla="*/ 1588 h 22500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11277600" h="2250018">
                <a:moveTo>
                  <a:pt x="5264150" y="0"/>
                </a:moveTo>
                <a:lnTo>
                  <a:pt x="5499100" y="1588"/>
                </a:lnTo>
                <a:lnTo>
                  <a:pt x="5730875" y="1588"/>
                </a:lnTo>
                <a:lnTo>
                  <a:pt x="5961063" y="4763"/>
                </a:lnTo>
                <a:lnTo>
                  <a:pt x="6186488" y="9525"/>
                </a:lnTo>
                <a:lnTo>
                  <a:pt x="6410325" y="14288"/>
                </a:lnTo>
                <a:lnTo>
                  <a:pt x="6629400" y="19050"/>
                </a:lnTo>
                <a:lnTo>
                  <a:pt x="6846888" y="26988"/>
                </a:lnTo>
                <a:lnTo>
                  <a:pt x="7061200" y="34925"/>
                </a:lnTo>
                <a:lnTo>
                  <a:pt x="7270750" y="42863"/>
                </a:lnTo>
                <a:lnTo>
                  <a:pt x="7680325" y="63500"/>
                </a:lnTo>
                <a:lnTo>
                  <a:pt x="8072438" y="85725"/>
                </a:lnTo>
                <a:lnTo>
                  <a:pt x="8448675" y="109538"/>
                </a:lnTo>
                <a:lnTo>
                  <a:pt x="8805862" y="134938"/>
                </a:lnTo>
                <a:lnTo>
                  <a:pt x="9145588" y="161925"/>
                </a:lnTo>
                <a:lnTo>
                  <a:pt x="9461500" y="190500"/>
                </a:lnTo>
                <a:lnTo>
                  <a:pt x="9758362" y="219075"/>
                </a:lnTo>
                <a:lnTo>
                  <a:pt x="10031412" y="247650"/>
                </a:lnTo>
                <a:lnTo>
                  <a:pt x="10282238" y="274638"/>
                </a:lnTo>
                <a:lnTo>
                  <a:pt x="10504488" y="300038"/>
                </a:lnTo>
                <a:lnTo>
                  <a:pt x="10704512" y="323850"/>
                </a:lnTo>
                <a:lnTo>
                  <a:pt x="10874375" y="344488"/>
                </a:lnTo>
                <a:lnTo>
                  <a:pt x="11015662" y="363538"/>
                </a:lnTo>
                <a:lnTo>
                  <a:pt x="11210925" y="390525"/>
                </a:lnTo>
                <a:lnTo>
                  <a:pt x="11277600" y="400050"/>
                </a:lnTo>
                <a:lnTo>
                  <a:pt x="11277600" y="2250018"/>
                </a:lnTo>
                <a:lnTo>
                  <a:pt x="0" y="2250018"/>
                </a:lnTo>
                <a:lnTo>
                  <a:pt x="0" y="398463"/>
                </a:lnTo>
                <a:lnTo>
                  <a:pt x="255588" y="358775"/>
                </a:lnTo>
                <a:lnTo>
                  <a:pt x="511175" y="320675"/>
                </a:lnTo>
                <a:lnTo>
                  <a:pt x="766762" y="284163"/>
                </a:lnTo>
                <a:lnTo>
                  <a:pt x="1023938" y="252413"/>
                </a:lnTo>
                <a:lnTo>
                  <a:pt x="1279525" y="220663"/>
                </a:lnTo>
                <a:lnTo>
                  <a:pt x="1536700" y="190500"/>
                </a:lnTo>
                <a:lnTo>
                  <a:pt x="1790700" y="165100"/>
                </a:lnTo>
                <a:lnTo>
                  <a:pt x="2047875" y="141288"/>
                </a:lnTo>
                <a:lnTo>
                  <a:pt x="2303462" y="119063"/>
                </a:lnTo>
                <a:lnTo>
                  <a:pt x="2555875" y="100013"/>
                </a:lnTo>
                <a:lnTo>
                  <a:pt x="2809875" y="80963"/>
                </a:lnTo>
                <a:lnTo>
                  <a:pt x="3062288" y="65088"/>
                </a:lnTo>
                <a:lnTo>
                  <a:pt x="3313113" y="52388"/>
                </a:lnTo>
                <a:lnTo>
                  <a:pt x="3563938" y="39688"/>
                </a:lnTo>
                <a:lnTo>
                  <a:pt x="3811588" y="28575"/>
                </a:lnTo>
                <a:lnTo>
                  <a:pt x="4057650" y="20638"/>
                </a:lnTo>
                <a:lnTo>
                  <a:pt x="4303713" y="14288"/>
                </a:lnTo>
                <a:lnTo>
                  <a:pt x="4546600" y="7938"/>
                </a:lnTo>
                <a:lnTo>
                  <a:pt x="4787900" y="4763"/>
                </a:lnTo>
                <a:lnTo>
                  <a:pt x="5027613" y="1588"/>
                </a:lnTo>
                <a:close/>
              </a:path>
            </a:pathLst>
          </a:custGeom>
          <a:ln>
            <a:noFill/>
          </a:ln>
        </p:spPr>
        <p:style>
          <a:lnRef idx="2">
            <a:schemeClr val="accent1">
              <a:shade val="50000"/>
            </a:schemeClr>
          </a:lnRef>
          <a:fillRef idx="1003">
            <a:schemeClr val="dk2"/>
          </a:fillRef>
          <a:effectRef idx="0">
            <a:schemeClr val="accent1"/>
          </a:effectRef>
          <a:fontRef idx="minor">
            <a:schemeClr val="lt1"/>
          </a:fontRef>
        </p:style>
        <p:txBody>
          <a:bodyPr wrap="square" rtlCol="0" anchor="ctr">
            <a:noAutofit/>
          </a:bodyPr>
          <a:lstStyle/>
          <a:p>
            <a:pPr algn="ctr"/>
            <a:endParaRPr lang="en-US"/>
          </a:p>
        </p:txBody>
      </p:sp>
      <p:sp>
        <p:nvSpPr>
          <p:cNvPr id="31" name="Freeform 5">
            <a:extLst>
              <a:ext uri="{FF2B5EF4-FFF2-40B4-BE49-F238E27FC236}">
                <a16:creationId xmlns:a16="http://schemas.microsoft.com/office/drawing/2014/main" id="{79B9FD3C-5633-44F4-902E-55A97B2D20F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gray">
          <a:xfrm rot="10371525">
            <a:off x="263767" y="4132535"/>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txBody>
          <a:bodyPr/>
          <a:lstStyle/>
          <a:p>
            <a:endParaRPr lang="en-US"/>
          </a:p>
        </p:txBody>
      </p:sp>
      <p:sp>
        <p:nvSpPr>
          <p:cNvPr id="2" name="Title 1">
            <a:extLst>
              <a:ext uri="{FF2B5EF4-FFF2-40B4-BE49-F238E27FC236}">
                <a16:creationId xmlns:a16="http://schemas.microsoft.com/office/drawing/2014/main" id="{220FCA33-72F6-8D38-88B0-8BB8C0B41FDB}"/>
              </a:ext>
            </a:extLst>
          </p:cNvPr>
          <p:cNvSpPr>
            <a:spLocks noGrp="1"/>
          </p:cNvSpPr>
          <p:nvPr>
            <p:ph type="title"/>
          </p:nvPr>
        </p:nvSpPr>
        <p:spPr>
          <a:xfrm>
            <a:off x="649975" y="4517136"/>
            <a:ext cx="10893095" cy="1174947"/>
          </a:xfrm>
        </p:spPr>
        <p:txBody>
          <a:bodyPr vert="horz" lIns="91440" tIns="45720" rIns="91440" bIns="45720" rtlCol="0" anchor="b">
            <a:normAutofit/>
          </a:bodyPr>
          <a:lstStyle/>
          <a:p>
            <a:pPr algn="ctr"/>
            <a:r>
              <a:rPr lang="en-US" sz="6000" b="0" i="0" kern="1200" dirty="0">
                <a:solidFill>
                  <a:schemeClr val="bg2"/>
                </a:solidFill>
                <a:latin typeface="+mj-lt"/>
                <a:ea typeface="+mj-ea"/>
                <a:cs typeface="+mj-cs"/>
              </a:rPr>
              <a:t>CJS leadership </a:t>
            </a:r>
          </a:p>
        </p:txBody>
      </p:sp>
    </p:spTree>
    <p:extLst>
      <p:ext uri="{BB962C8B-B14F-4D97-AF65-F5344CB8AC3E}">
        <p14:creationId xmlns:p14="http://schemas.microsoft.com/office/powerpoint/2010/main" val="14747224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31" name="Group 30">
            <a:extLst>
              <a:ext uri="{FF2B5EF4-FFF2-40B4-BE49-F238E27FC236}">
                <a16:creationId xmlns:a16="http://schemas.microsoft.com/office/drawing/2014/main" id="{4091D54B-59AB-4A5E-8E9E-0421BD66D4FB}"/>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0"/>
            <a:ext cx="12192000" cy="6858000"/>
            <a:chOff x="0" y="0"/>
            <a:chExt cx="12192000" cy="6858000"/>
          </a:xfrm>
        </p:grpSpPr>
        <p:sp>
          <p:nvSpPr>
            <p:cNvPr id="32" name="Rectangle 31">
              <a:extLst>
                <a:ext uri="{FF2B5EF4-FFF2-40B4-BE49-F238E27FC236}">
                  <a16:creationId xmlns:a16="http://schemas.microsoft.com/office/drawing/2014/main" id="{547CE62E-FFFD-4A1F-BA78-C3B89C36FCA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0"/>
              <a:ext cx="12192000"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a:p>
          </p:txBody>
        </p:sp>
        <p:sp>
          <p:nvSpPr>
            <p:cNvPr id="33" name="Freeform 5">
              <a:extLst>
                <a:ext uri="{FF2B5EF4-FFF2-40B4-BE49-F238E27FC236}">
                  <a16:creationId xmlns:a16="http://schemas.microsoft.com/office/drawing/2014/main" id="{AE51FD27-6B6A-4D21-BF22-245DA9BD0B3E}"/>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txBody>
            <a:bodyPr/>
            <a:lstStyle/>
            <a:p>
              <a:endParaRPr lang="en-US"/>
            </a:p>
          </p:txBody>
        </p:sp>
      </p:grpSp>
      <p:sp>
        <p:nvSpPr>
          <p:cNvPr id="35" name="Rectangle 34">
            <a:extLst>
              <a:ext uri="{FF2B5EF4-FFF2-40B4-BE49-F238E27FC236}">
                <a16:creationId xmlns:a16="http://schemas.microsoft.com/office/drawing/2014/main" id="{B8144315-1C5A-4185-A952-25D98D303D4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37" name="Rectangle 36">
            <a:extLst>
              <a:ext uri="{FF2B5EF4-FFF2-40B4-BE49-F238E27FC236}">
                <a16:creationId xmlns:a16="http://schemas.microsoft.com/office/drawing/2014/main" id="{2B109C5B-3B98-48EB-A942-8D11CEA374B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793"/>
            <a:ext cx="12192000" cy="6858000"/>
          </a:xfrm>
          <a:prstGeom prst="rect">
            <a:avLst/>
          </a:prstGeom>
          <a:ln>
            <a:noFill/>
          </a:ln>
        </p:spPr>
        <p:style>
          <a:lnRef idx="2">
            <a:schemeClr val="accent1">
              <a:shade val="50000"/>
            </a:schemeClr>
          </a:lnRef>
          <a:fillRef idx="1003">
            <a:schemeClr val="dk2"/>
          </a:fillRef>
          <a:effectRef idx="0">
            <a:schemeClr val="accent1"/>
          </a:effectRef>
          <a:fontRef idx="minor">
            <a:schemeClr val="lt1"/>
          </a:fontRef>
        </p:style>
        <p:txBody>
          <a:bodyPr/>
          <a:lstStyle/>
          <a:p>
            <a:endParaRPr lang="en-US"/>
          </a:p>
        </p:txBody>
      </p:sp>
      <p:sp>
        <p:nvSpPr>
          <p:cNvPr id="39" name="Freeform 5">
            <a:extLst>
              <a:ext uri="{FF2B5EF4-FFF2-40B4-BE49-F238E27FC236}">
                <a16:creationId xmlns:a16="http://schemas.microsoft.com/office/drawing/2014/main" id="{A9C389E4-003E-40C9-AC9E-ED821C16F52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tx1"/>
          </a:solidFill>
          <a:ln>
            <a:noFill/>
          </a:ln>
        </p:spPr>
        <p:txBody>
          <a:bodyPr/>
          <a:lstStyle/>
          <a:p>
            <a:endParaRPr lang="en-US"/>
          </a:p>
        </p:txBody>
      </p:sp>
      <p:sp>
        <p:nvSpPr>
          <p:cNvPr id="48" name="Rectangle 47">
            <a:extLst>
              <a:ext uri="{FF2B5EF4-FFF2-40B4-BE49-F238E27FC236}">
                <a16:creationId xmlns:a16="http://schemas.microsoft.com/office/drawing/2014/main" id="{6C042684-2705-40BD-9104-A6B24CE1CA4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 name="Title 1">
            <a:extLst>
              <a:ext uri="{FF2B5EF4-FFF2-40B4-BE49-F238E27FC236}">
                <a16:creationId xmlns:a16="http://schemas.microsoft.com/office/drawing/2014/main" id="{B9AA8DD4-812F-6D6A-0DB7-3761F71D490C}"/>
              </a:ext>
            </a:extLst>
          </p:cNvPr>
          <p:cNvSpPr>
            <a:spLocks noGrp="1"/>
          </p:cNvSpPr>
          <p:nvPr>
            <p:ph type="title"/>
          </p:nvPr>
        </p:nvSpPr>
        <p:spPr>
          <a:xfrm>
            <a:off x="5247931" y="2433484"/>
            <a:ext cx="6268246" cy="3134032"/>
          </a:xfrm>
        </p:spPr>
        <p:txBody>
          <a:bodyPr vert="horz" lIns="91440" tIns="45720" rIns="91440" bIns="45720" rtlCol="0" anchor="b">
            <a:normAutofit fontScale="90000"/>
          </a:bodyPr>
          <a:lstStyle/>
          <a:p>
            <a:r>
              <a:rPr lang="en-US" sz="6600" b="0" i="0" kern="1200" dirty="0">
                <a:solidFill>
                  <a:srgbClr val="EBEBEB"/>
                </a:solidFill>
                <a:latin typeface="+mj-lt"/>
                <a:ea typeface="+mj-ea"/>
                <a:cs typeface="+mj-cs"/>
              </a:rPr>
              <a:t>CJS subcommittee jurisdiction is pretty broad</a:t>
            </a:r>
          </a:p>
        </p:txBody>
      </p:sp>
      <p:pic>
        <p:nvPicPr>
          <p:cNvPr id="4" name="Picture 3" descr="A screenshot of a computer&#10;&#10;Description automatically generated">
            <a:extLst>
              <a:ext uri="{FF2B5EF4-FFF2-40B4-BE49-F238E27FC236}">
                <a16:creationId xmlns:a16="http://schemas.microsoft.com/office/drawing/2014/main" id="{534F8AED-DC23-060E-3468-E4B76ACBD0DF}"/>
              </a:ext>
            </a:extLst>
          </p:cNvPr>
          <p:cNvPicPr>
            <a:picLocks noChangeAspect="1"/>
          </p:cNvPicPr>
          <p:nvPr/>
        </p:nvPicPr>
        <p:blipFill>
          <a:blip r:embed="rId3"/>
          <a:stretch>
            <a:fillRect/>
          </a:stretch>
        </p:blipFill>
        <p:spPr>
          <a:xfrm>
            <a:off x="1068388" y="-792"/>
            <a:ext cx="3275012" cy="6858670"/>
          </a:xfrm>
          <a:prstGeom prst="roundRect">
            <a:avLst>
              <a:gd name="adj" fmla="val 1858"/>
            </a:avLst>
          </a:prstGeom>
          <a:effectLst>
            <a:outerShdw blurRad="50800" dist="50800" dir="5400000" algn="tl" rotWithShape="0">
              <a:srgbClr val="000000">
                <a:alpha val="43000"/>
              </a:srgbClr>
            </a:outerShdw>
          </a:effectLst>
        </p:spPr>
      </p:pic>
    </p:spTree>
    <p:extLst>
      <p:ext uri="{BB962C8B-B14F-4D97-AF65-F5344CB8AC3E}">
        <p14:creationId xmlns:p14="http://schemas.microsoft.com/office/powerpoint/2010/main" val="3728133468"/>
      </p:ext>
    </p:extLst>
  </p:cSld>
  <p:clrMapOvr>
    <a:overrideClrMapping bg1="dk1" tx1="lt1" bg2="dk2" tx2="lt2" accent1="accent1" accent2="accent2" accent3="accent3" accent4="accent4" accent5="accent5" accent6="accent6" hlink="hlink" folHlink="folHlink"/>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1446F8-6B23-BB4A-22A9-F42420F6F164}"/>
              </a:ext>
            </a:extLst>
          </p:cNvPr>
          <p:cNvSpPr>
            <a:spLocks noGrp="1"/>
          </p:cNvSpPr>
          <p:nvPr>
            <p:ph type="title"/>
          </p:nvPr>
        </p:nvSpPr>
        <p:spPr/>
        <p:txBody>
          <a:bodyPr/>
          <a:lstStyle/>
          <a:p>
            <a:pPr algn="ctr"/>
            <a:r>
              <a:rPr lang="en-US" dirty="0"/>
              <a:t>By the numbers</a:t>
            </a:r>
          </a:p>
        </p:txBody>
      </p:sp>
      <p:sp>
        <p:nvSpPr>
          <p:cNvPr id="3" name="Text Placeholder 2">
            <a:extLst>
              <a:ext uri="{FF2B5EF4-FFF2-40B4-BE49-F238E27FC236}">
                <a16:creationId xmlns:a16="http://schemas.microsoft.com/office/drawing/2014/main" id="{D0C10489-714A-9654-FFB3-C0C881F816A4}"/>
              </a:ext>
            </a:extLst>
          </p:cNvPr>
          <p:cNvSpPr>
            <a:spLocks noGrp="1"/>
          </p:cNvSpPr>
          <p:nvPr>
            <p:ph type="body" idx="1"/>
          </p:nvPr>
        </p:nvSpPr>
        <p:spPr>
          <a:xfrm>
            <a:off x="796989" y="2505026"/>
            <a:ext cx="3598319" cy="576262"/>
          </a:xfrm>
        </p:spPr>
        <p:txBody>
          <a:bodyPr/>
          <a:lstStyle/>
          <a:p>
            <a:r>
              <a:rPr lang="en-US" dirty="0"/>
              <a:t>Reconciliation/OBBBA</a:t>
            </a:r>
          </a:p>
        </p:txBody>
      </p:sp>
      <p:sp>
        <p:nvSpPr>
          <p:cNvPr id="4" name="Text Placeholder 3">
            <a:extLst>
              <a:ext uri="{FF2B5EF4-FFF2-40B4-BE49-F238E27FC236}">
                <a16:creationId xmlns:a16="http://schemas.microsoft.com/office/drawing/2014/main" id="{0FE9045D-3A22-8CCA-6381-1EFEE59150C7}"/>
              </a:ext>
            </a:extLst>
          </p:cNvPr>
          <p:cNvSpPr>
            <a:spLocks noGrp="1"/>
          </p:cNvSpPr>
          <p:nvPr>
            <p:ph type="body" sz="half" idx="15"/>
          </p:nvPr>
        </p:nvSpPr>
        <p:spPr>
          <a:xfrm>
            <a:off x="914401" y="3179764"/>
            <a:ext cx="3382432" cy="3678236"/>
          </a:xfrm>
        </p:spPr>
        <p:txBody>
          <a:bodyPr>
            <a:normAutofit/>
          </a:bodyPr>
          <a:lstStyle/>
          <a:p>
            <a:pPr marL="285750" indent="-285750">
              <a:buFont typeface="Arial" panose="020B0604020202020204" pitchFamily="34" charset="0"/>
              <a:buChar char="•"/>
            </a:pPr>
            <a:r>
              <a:rPr lang="en-US" dirty="0"/>
              <a:t>$9.995 billion total</a:t>
            </a:r>
          </a:p>
          <a:p>
            <a:pPr marL="285750" indent="-285750">
              <a:buFont typeface="Arial" panose="020B0604020202020204" pitchFamily="34" charset="0"/>
              <a:buChar char="•"/>
            </a:pPr>
            <a:r>
              <a:rPr lang="en-US" dirty="0"/>
              <a:t>Space Launch System Rockets: $4.1 billion</a:t>
            </a:r>
          </a:p>
          <a:p>
            <a:pPr marL="285750" indent="-285750">
              <a:buFont typeface="Arial" panose="020B0604020202020204" pitchFamily="34" charset="0"/>
              <a:buChar char="•"/>
            </a:pPr>
            <a:r>
              <a:rPr lang="en-US" dirty="0"/>
              <a:t>Gateway: $2.6 billion</a:t>
            </a:r>
          </a:p>
          <a:p>
            <a:pPr marL="285750" indent="-285750">
              <a:buFont typeface="Arial" panose="020B0604020202020204" pitchFamily="34" charset="0"/>
              <a:buChar char="•"/>
            </a:pPr>
            <a:r>
              <a:rPr lang="en-US" dirty="0"/>
              <a:t>International Space Station: $1.25 billion</a:t>
            </a:r>
          </a:p>
          <a:p>
            <a:pPr marL="285750" indent="-285750">
              <a:buFont typeface="Arial" panose="020B0604020202020204" pitchFamily="34" charset="0"/>
              <a:buChar char="•"/>
            </a:pPr>
            <a:r>
              <a:rPr lang="en-US" dirty="0"/>
              <a:t>NASA Center Improvements: $1 billion</a:t>
            </a:r>
          </a:p>
          <a:p>
            <a:pPr marL="285750" indent="-285750">
              <a:buFont typeface="Arial" panose="020B0604020202020204" pitchFamily="34" charset="0"/>
              <a:buChar char="•"/>
            </a:pPr>
            <a:r>
              <a:rPr lang="en-US" dirty="0"/>
              <a:t>Mars Telecommunications Orbiter: $700 million</a:t>
            </a:r>
          </a:p>
          <a:p>
            <a:pPr marL="285750" indent="-285750">
              <a:buFont typeface="Arial" panose="020B0604020202020204" pitchFamily="34" charset="0"/>
              <a:buChar char="•"/>
            </a:pPr>
            <a:r>
              <a:rPr lang="en-US" dirty="0"/>
              <a:t>Spread across the 10-year budget window</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endParaRPr lang="en-US" dirty="0"/>
          </a:p>
        </p:txBody>
      </p:sp>
      <p:sp>
        <p:nvSpPr>
          <p:cNvPr id="5" name="Text Placeholder 4">
            <a:extLst>
              <a:ext uri="{FF2B5EF4-FFF2-40B4-BE49-F238E27FC236}">
                <a16:creationId xmlns:a16="http://schemas.microsoft.com/office/drawing/2014/main" id="{A4D8CD53-EA64-F606-DED4-06127969706E}"/>
              </a:ext>
            </a:extLst>
          </p:cNvPr>
          <p:cNvSpPr>
            <a:spLocks noGrp="1"/>
          </p:cNvSpPr>
          <p:nvPr>
            <p:ph type="body" sz="quarter" idx="3"/>
          </p:nvPr>
        </p:nvSpPr>
        <p:spPr>
          <a:xfrm>
            <a:off x="4512720" y="2505024"/>
            <a:ext cx="3147009" cy="576262"/>
          </a:xfrm>
        </p:spPr>
        <p:txBody>
          <a:bodyPr/>
          <a:lstStyle/>
          <a:p>
            <a:pPr algn="ctr"/>
            <a:r>
              <a:rPr lang="en-US" dirty="0"/>
              <a:t>House FY26 CJS</a:t>
            </a:r>
          </a:p>
        </p:txBody>
      </p:sp>
      <p:sp>
        <p:nvSpPr>
          <p:cNvPr id="6" name="Text Placeholder 5">
            <a:extLst>
              <a:ext uri="{FF2B5EF4-FFF2-40B4-BE49-F238E27FC236}">
                <a16:creationId xmlns:a16="http://schemas.microsoft.com/office/drawing/2014/main" id="{E79D2BCE-2F81-AEB2-FF09-9155DDD69BC9}"/>
              </a:ext>
            </a:extLst>
          </p:cNvPr>
          <p:cNvSpPr>
            <a:spLocks noGrp="1"/>
          </p:cNvSpPr>
          <p:nvPr>
            <p:ph type="body" sz="half" idx="16"/>
          </p:nvPr>
        </p:nvSpPr>
        <p:spPr>
          <a:xfrm>
            <a:off x="4512721" y="3179763"/>
            <a:ext cx="3147009" cy="3525837"/>
          </a:xfrm>
        </p:spPr>
        <p:txBody>
          <a:bodyPr>
            <a:normAutofit/>
          </a:bodyPr>
          <a:lstStyle/>
          <a:p>
            <a:pPr marL="285750" indent="-285750">
              <a:buFont typeface="Arial" panose="020B0604020202020204" pitchFamily="34" charset="0"/>
              <a:buChar char="•"/>
            </a:pPr>
            <a:r>
              <a:rPr lang="en-US" dirty="0"/>
              <a:t>$24.838 billion, equal to the current fiscal 2025 funding level.</a:t>
            </a:r>
          </a:p>
          <a:p>
            <a:pPr marL="285750" indent="-285750">
              <a:buFont typeface="Arial" panose="020B0604020202020204" pitchFamily="34" charset="0"/>
              <a:buChar char="•"/>
            </a:pPr>
            <a:r>
              <a:rPr lang="en-US" dirty="0"/>
              <a:t>“To ensure America is the leader in space exploration, the FY26 CJS bill also continues to maintain funding levels for NASA and its endeavor to return to the moon. With its sights on Mars, NASA will not only lead the way to the next frontier, but it will also ensure America maintains a competitive advantage over China.</a:t>
            </a:r>
          </a:p>
          <a:p>
            <a:pPr marL="285750" indent="-285750">
              <a:buFont typeface="Arial" panose="020B0604020202020204" pitchFamily="34" charset="0"/>
              <a:buChar char="•"/>
            </a:pPr>
            <a:endParaRPr lang="en-US" dirty="0"/>
          </a:p>
        </p:txBody>
      </p:sp>
      <p:sp>
        <p:nvSpPr>
          <p:cNvPr id="7" name="Text Placeholder 6">
            <a:extLst>
              <a:ext uri="{FF2B5EF4-FFF2-40B4-BE49-F238E27FC236}">
                <a16:creationId xmlns:a16="http://schemas.microsoft.com/office/drawing/2014/main" id="{00F6AAC1-391B-021E-03AD-BB2F46EE4232}"/>
              </a:ext>
            </a:extLst>
          </p:cNvPr>
          <p:cNvSpPr>
            <a:spLocks noGrp="1"/>
          </p:cNvSpPr>
          <p:nvPr>
            <p:ph type="body" sz="quarter" idx="13"/>
          </p:nvPr>
        </p:nvSpPr>
        <p:spPr>
          <a:xfrm>
            <a:off x="7888135" y="2505025"/>
            <a:ext cx="3145730" cy="576262"/>
          </a:xfrm>
        </p:spPr>
        <p:txBody>
          <a:bodyPr/>
          <a:lstStyle/>
          <a:p>
            <a:pPr algn="ctr"/>
            <a:r>
              <a:rPr lang="en-US" dirty="0"/>
              <a:t>Senate FY26CJS</a:t>
            </a:r>
          </a:p>
        </p:txBody>
      </p:sp>
      <p:sp>
        <p:nvSpPr>
          <p:cNvPr id="8" name="Text Placeholder 7">
            <a:extLst>
              <a:ext uri="{FF2B5EF4-FFF2-40B4-BE49-F238E27FC236}">
                <a16:creationId xmlns:a16="http://schemas.microsoft.com/office/drawing/2014/main" id="{8942D965-D648-CA7D-E759-453169711CAC}"/>
              </a:ext>
            </a:extLst>
          </p:cNvPr>
          <p:cNvSpPr>
            <a:spLocks noGrp="1"/>
          </p:cNvSpPr>
          <p:nvPr>
            <p:ph type="body" sz="half" idx="17"/>
          </p:nvPr>
        </p:nvSpPr>
        <p:spPr/>
        <p:txBody>
          <a:bodyPr/>
          <a:lstStyle/>
          <a:p>
            <a:pPr marL="285750" indent="-285750">
              <a:buFont typeface="Arial" panose="020B0604020202020204" pitchFamily="34" charset="0"/>
              <a:buChar char="•"/>
            </a:pPr>
            <a:r>
              <a:rPr lang="en-US" dirty="0"/>
              <a:t>$24.9 billion, an increase of $61 million over the current spending level and $6 billion above the PBR. </a:t>
            </a:r>
          </a:p>
          <a:p>
            <a:pPr marL="285750" indent="-285750">
              <a:buFont typeface="Arial" panose="020B0604020202020204" pitchFamily="34" charset="0"/>
              <a:buChar char="•"/>
            </a:pPr>
            <a:endParaRPr lang="en-US" dirty="0"/>
          </a:p>
        </p:txBody>
      </p:sp>
    </p:spTree>
    <p:extLst>
      <p:ext uri="{BB962C8B-B14F-4D97-AF65-F5344CB8AC3E}">
        <p14:creationId xmlns:p14="http://schemas.microsoft.com/office/powerpoint/2010/main" val="223076231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388DD50E-1D2D-48C6-A470-79FB7F337F8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a:lstStyle/>
          <a:p>
            <a:endParaRPr lang="en-US"/>
          </a:p>
        </p:txBody>
      </p:sp>
      <p:sp useBgFill="1">
        <p:nvSpPr>
          <p:cNvPr id="12" name="Rectangle 11">
            <a:extLst>
              <a:ext uri="{FF2B5EF4-FFF2-40B4-BE49-F238E27FC236}">
                <a16:creationId xmlns:a16="http://schemas.microsoft.com/office/drawing/2014/main" id="{85F279D6-ED25-4D3F-9479-8ABB21867D9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Freeform: Shape 13">
            <a:extLst>
              <a:ext uri="{FF2B5EF4-FFF2-40B4-BE49-F238E27FC236}">
                <a16:creationId xmlns:a16="http://schemas.microsoft.com/office/drawing/2014/main" id="{38D0B1B4-C487-47EF-B7D0-421066454CB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1275" y="643466"/>
            <a:ext cx="1970939" cy="5571067"/>
          </a:xfrm>
          <a:custGeom>
            <a:avLst/>
            <a:gdLst>
              <a:gd name="connsiteX0" fmla="*/ 0 w 1970939"/>
              <a:gd name="connsiteY0" fmla="*/ 0 h 5571067"/>
              <a:gd name="connsiteX1" fmla="*/ 1774861 w 1970939"/>
              <a:gd name="connsiteY1" fmla="*/ 0 h 5571067"/>
              <a:gd name="connsiteX2" fmla="*/ 1780256 w 1970939"/>
              <a:gd name="connsiteY2" fmla="*/ 32931 h 5571067"/>
              <a:gd name="connsiteX3" fmla="*/ 1802197 w 1970939"/>
              <a:gd name="connsiteY3" fmla="*/ 170349 h 5571067"/>
              <a:gd name="connsiteX4" fmla="*/ 1820981 w 1970939"/>
              <a:gd name="connsiteY4" fmla="*/ 308372 h 5571067"/>
              <a:gd name="connsiteX5" fmla="*/ 1839923 w 1970939"/>
              <a:gd name="connsiteY5" fmla="*/ 445791 h 5571067"/>
              <a:gd name="connsiteX6" fmla="*/ 1857602 w 1970939"/>
              <a:gd name="connsiteY6" fmla="*/ 583814 h 5571067"/>
              <a:gd name="connsiteX7" fmla="*/ 1872756 w 1970939"/>
              <a:gd name="connsiteY7" fmla="*/ 720022 h 5571067"/>
              <a:gd name="connsiteX8" fmla="*/ 1887120 w 1970939"/>
              <a:gd name="connsiteY8" fmla="*/ 858046 h 5571067"/>
              <a:gd name="connsiteX9" fmla="*/ 1900223 w 1970939"/>
              <a:gd name="connsiteY9" fmla="*/ 995464 h 5571067"/>
              <a:gd name="connsiteX10" fmla="*/ 1911588 w 1970939"/>
              <a:gd name="connsiteY10" fmla="*/ 1130461 h 5571067"/>
              <a:gd name="connsiteX11" fmla="*/ 1922953 w 1970939"/>
              <a:gd name="connsiteY11" fmla="*/ 1267274 h 5571067"/>
              <a:gd name="connsiteX12" fmla="*/ 1932424 w 1970939"/>
              <a:gd name="connsiteY12" fmla="*/ 1402271 h 5571067"/>
              <a:gd name="connsiteX13" fmla="*/ 1939842 w 1970939"/>
              <a:gd name="connsiteY13" fmla="*/ 1537267 h 5571067"/>
              <a:gd name="connsiteX14" fmla="*/ 1947577 w 1970939"/>
              <a:gd name="connsiteY14" fmla="*/ 1671659 h 5571067"/>
              <a:gd name="connsiteX15" fmla="*/ 1954049 w 1970939"/>
              <a:gd name="connsiteY15" fmla="*/ 1804840 h 5571067"/>
              <a:gd name="connsiteX16" fmla="*/ 1958627 w 1970939"/>
              <a:gd name="connsiteY16" fmla="*/ 1936810 h 5571067"/>
              <a:gd name="connsiteX17" fmla="*/ 1962573 w 1970939"/>
              <a:gd name="connsiteY17" fmla="*/ 2068780 h 5571067"/>
              <a:gd name="connsiteX18" fmla="*/ 1966361 w 1970939"/>
              <a:gd name="connsiteY18" fmla="*/ 2199539 h 5571067"/>
              <a:gd name="connsiteX19" fmla="*/ 1968098 w 1970939"/>
              <a:gd name="connsiteY19" fmla="*/ 2328482 h 5571067"/>
              <a:gd name="connsiteX20" fmla="*/ 1969992 w 1970939"/>
              <a:gd name="connsiteY20" fmla="*/ 2457425 h 5571067"/>
              <a:gd name="connsiteX21" fmla="*/ 1970939 w 1970939"/>
              <a:gd name="connsiteY21" fmla="*/ 2584552 h 5571067"/>
              <a:gd name="connsiteX22" fmla="*/ 1969992 w 1970939"/>
              <a:gd name="connsiteY22" fmla="*/ 2710469 h 5571067"/>
              <a:gd name="connsiteX23" fmla="*/ 1969992 w 1970939"/>
              <a:gd name="connsiteY23" fmla="*/ 2835174 h 5571067"/>
              <a:gd name="connsiteX24" fmla="*/ 1968098 w 1970939"/>
              <a:gd name="connsiteY24" fmla="*/ 2958669 h 5571067"/>
              <a:gd name="connsiteX25" fmla="*/ 1965256 w 1970939"/>
              <a:gd name="connsiteY25" fmla="*/ 3079742 h 5571067"/>
              <a:gd name="connsiteX26" fmla="*/ 1962573 w 1970939"/>
              <a:gd name="connsiteY26" fmla="*/ 3199605 h 5571067"/>
              <a:gd name="connsiteX27" fmla="*/ 1959574 w 1970939"/>
              <a:gd name="connsiteY27" fmla="*/ 3317046 h 5571067"/>
              <a:gd name="connsiteX28" fmla="*/ 1954996 w 1970939"/>
              <a:gd name="connsiteY28" fmla="*/ 3433882 h 5571067"/>
              <a:gd name="connsiteX29" fmla="*/ 1950103 w 1970939"/>
              <a:gd name="connsiteY29" fmla="*/ 3548902 h 5571067"/>
              <a:gd name="connsiteX30" fmla="*/ 1945683 w 1970939"/>
              <a:gd name="connsiteY30" fmla="*/ 3661500 h 5571067"/>
              <a:gd name="connsiteX31" fmla="*/ 1933213 w 1970939"/>
              <a:gd name="connsiteY31" fmla="*/ 3881248 h 5571067"/>
              <a:gd name="connsiteX32" fmla="*/ 1919953 w 1970939"/>
              <a:gd name="connsiteY32" fmla="*/ 4091916 h 5571067"/>
              <a:gd name="connsiteX33" fmla="*/ 1906063 w 1970939"/>
              <a:gd name="connsiteY33" fmla="*/ 4294109 h 5571067"/>
              <a:gd name="connsiteX34" fmla="*/ 1890751 w 1970939"/>
              <a:gd name="connsiteY34" fmla="*/ 4485405 h 5571067"/>
              <a:gd name="connsiteX35" fmla="*/ 1874809 w 1970939"/>
              <a:gd name="connsiteY35" fmla="*/ 4668226 h 5571067"/>
              <a:gd name="connsiteX36" fmla="*/ 1857602 w 1970939"/>
              <a:gd name="connsiteY36" fmla="*/ 4837728 h 5571067"/>
              <a:gd name="connsiteX37" fmla="*/ 1840713 w 1970939"/>
              <a:gd name="connsiteY37" fmla="*/ 4996940 h 5571067"/>
              <a:gd name="connsiteX38" fmla="*/ 1823823 w 1970939"/>
              <a:gd name="connsiteY38" fmla="*/ 5143439 h 5571067"/>
              <a:gd name="connsiteX39" fmla="*/ 1807880 w 1970939"/>
              <a:gd name="connsiteY39" fmla="*/ 5277830 h 5571067"/>
              <a:gd name="connsiteX40" fmla="*/ 1792726 w 1970939"/>
              <a:gd name="connsiteY40" fmla="*/ 5397087 h 5571067"/>
              <a:gd name="connsiteX41" fmla="*/ 1778362 w 1970939"/>
              <a:gd name="connsiteY41" fmla="*/ 5504843 h 5571067"/>
              <a:gd name="connsiteX42" fmla="*/ 1769613 w 1970939"/>
              <a:gd name="connsiteY42" fmla="*/ 5571067 h 5571067"/>
              <a:gd name="connsiteX43" fmla="*/ 0 w 1970939"/>
              <a:gd name="connsiteY43" fmla="*/ 5571067 h 5571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1970939" h="5571067">
                <a:moveTo>
                  <a:pt x="0" y="0"/>
                </a:moveTo>
                <a:lnTo>
                  <a:pt x="1774861" y="0"/>
                </a:lnTo>
                <a:lnTo>
                  <a:pt x="1780256" y="32931"/>
                </a:lnTo>
                <a:lnTo>
                  <a:pt x="1802197" y="170349"/>
                </a:lnTo>
                <a:lnTo>
                  <a:pt x="1820981" y="308372"/>
                </a:lnTo>
                <a:lnTo>
                  <a:pt x="1839923" y="445791"/>
                </a:lnTo>
                <a:lnTo>
                  <a:pt x="1857602" y="583814"/>
                </a:lnTo>
                <a:lnTo>
                  <a:pt x="1872756" y="720022"/>
                </a:lnTo>
                <a:lnTo>
                  <a:pt x="1887120" y="858046"/>
                </a:lnTo>
                <a:lnTo>
                  <a:pt x="1900223" y="995464"/>
                </a:lnTo>
                <a:lnTo>
                  <a:pt x="1911588" y="1130461"/>
                </a:lnTo>
                <a:lnTo>
                  <a:pt x="1922953" y="1267274"/>
                </a:lnTo>
                <a:lnTo>
                  <a:pt x="1932424" y="1402271"/>
                </a:lnTo>
                <a:lnTo>
                  <a:pt x="1939842" y="1537267"/>
                </a:lnTo>
                <a:lnTo>
                  <a:pt x="1947577" y="1671659"/>
                </a:lnTo>
                <a:lnTo>
                  <a:pt x="1954049" y="1804840"/>
                </a:lnTo>
                <a:lnTo>
                  <a:pt x="1958627" y="1936810"/>
                </a:lnTo>
                <a:lnTo>
                  <a:pt x="1962573" y="2068780"/>
                </a:lnTo>
                <a:lnTo>
                  <a:pt x="1966361" y="2199539"/>
                </a:lnTo>
                <a:lnTo>
                  <a:pt x="1968098" y="2328482"/>
                </a:lnTo>
                <a:lnTo>
                  <a:pt x="1969992" y="2457425"/>
                </a:lnTo>
                <a:lnTo>
                  <a:pt x="1970939" y="2584552"/>
                </a:lnTo>
                <a:lnTo>
                  <a:pt x="1969992" y="2710469"/>
                </a:lnTo>
                <a:lnTo>
                  <a:pt x="1969992" y="2835174"/>
                </a:lnTo>
                <a:lnTo>
                  <a:pt x="1968098" y="2958669"/>
                </a:lnTo>
                <a:lnTo>
                  <a:pt x="1965256" y="3079742"/>
                </a:lnTo>
                <a:lnTo>
                  <a:pt x="1962573" y="3199605"/>
                </a:lnTo>
                <a:lnTo>
                  <a:pt x="1959574" y="3317046"/>
                </a:lnTo>
                <a:lnTo>
                  <a:pt x="1954996" y="3433882"/>
                </a:lnTo>
                <a:lnTo>
                  <a:pt x="1950103" y="3548902"/>
                </a:lnTo>
                <a:lnTo>
                  <a:pt x="1945683" y="3661500"/>
                </a:lnTo>
                <a:lnTo>
                  <a:pt x="1933213" y="3881248"/>
                </a:lnTo>
                <a:lnTo>
                  <a:pt x="1919953" y="4091916"/>
                </a:lnTo>
                <a:lnTo>
                  <a:pt x="1906063" y="4294109"/>
                </a:lnTo>
                <a:lnTo>
                  <a:pt x="1890751" y="4485405"/>
                </a:lnTo>
                <a:lnTo>
                  <a:pt x="1874809" y="4668226"/>
                </a:lnTo>
                <a:lnTo>
                  <a:pt x="1857602" y="4837728"/>
                </a:lnTo>
                <a:lnTo>
                  <a:pt x="1840713" y="4996940"/>
                </a:lnTo>
                <a:lnTo>
                  <a:pt x="1823823" y="5143439"/>
                </a:lnTo>
                <a:lnTo>
                  <a:pt x="1807880" y="5277830"/>
                </a:lnTo>
                <a:lnTo>
                  <a:pt x="1792726" y="5397087"/>
                </a:lnTo>
                <a:lnTo>
                  <a:pt x="1778362" y="5504843"/>
                </a:lnTo>
                <a:lnTo>
                  <a:pt x="1769613" y="5571067"/>
                </a:lnTo>
                <a:lnTo>
                  <a:pt x="0" y="5571067"/>
                </a:lnTo>
                <a:close/>
              </a:path>
            </a:pathLst>
          </a:custGeom>
          <a:ln>
            <a:noFill/>
          </a:ln>
        </p:spPr>
        <p:style>
          <a:lnRef idx="2">
            <a:schemeClr val="accent1">
              <a:shade val="50000"/>
            </a:schemeClr>
          </a:lnRef>
          <a:fillRef idx="1002">
            <a:schemeClr val="dk2"/>
          </a:fillRef>
          <a:effectRef idx="0">
            <a:schemeClr val="accent1"/>
          </a:effectRef>
          <a:fontRef idx="minor">
            <a:schemeClr val="lt1"/>
          </a:fontRef>
        </p:style>
        <p:txBody>
          <a:bodyPr wrap="square">
            <a:noAutofit/>
          </a:bodyPr>
          <a:lstStyle/>
          <a:p>
            <a:endParaRPr lang="en-US" dirty="0"/>
          </a:p>
        </p:txBody>
      </p:sp>
      <p:sp>
        <p:nvSpPr>
          <p:cNvPr id="16" name="Freeform: Shape 15">
            <a:extLst>
              <a:ext uri="{FF2B5EF4-FFF2-40B4-BE49-F238E27FC236}">
                <a16:creationId xmlns:a16="http://schemas.microsoft.com/office/drawing/2014/main" id="{0214736A-03B2-4B91-B0AF-B21213F3B9D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gray">
          <a:xfrm rot="15922489">
            <a:off x="969335" y="1702087"/>
            <a:ext cx="3209207" cy="612850"/>
          </a:xfrm>
          <a:custGeom>
            <a:avLst/>
            <a:gdLst>
              <a:gd name="connsiteX0" fmla="*/ 3195151 w 3209207"/>
              <a:gd name="connsiteY0" fmla="*/ 612847 h 612850"/>
              <a:gd name="connsiteX1" fmla="*/ 3029871 w 3209207"/>
              <a:gd name="connsiteY1" fmla="*/ 611146 h 612850"/>
              <a:gd name="connsiteX2" fmla="*/ 2949639 w 3209207"/>
              <a:gd name="connsiteY2" fmla="*/ 608906 h 612850"/>
              <a:gd name="connsiteX3" fmla="*/ 2978018 w 3209207"/>
              <a:gd name="connsiteY3" fmla="*/ 258115 h 612850"/>
              <a:gd name="connsiteX4" fmla="*/ 2944764 w 3209207"/>
              <a:gd name="connsiteY4" fmla="*/ 260801 h 612850"/>
              <a:gd name="connsiteX5" fmla="*/ 2806036 w 3209207"/>
              <a:gd name="connsiteY5" fmla="*/ 271446 h 612850"/>
              <a:gd name="connsiteX6" fmla="*/ 2666958 w 3209207"/>
              <a:gd name="connsiteY6" fmla="*/ 278917 h 612850"/>
              <a:gd name="connsiteX7" fmla="*/ 2528469 w 3209207"/>
              <a:gd name="connsiteY7" fmla="*/ 286593 h 612850"/>
              <a:gd name="connsiteX8" fmla="*/ 2389479 w 3209207"/>
              <a:gd name="connsiteY8" fmla="*/ 292970 h 612850"/>
              <a:gd name="connsiteX9" fmla="*/ 2252501 w 3209207"/>
              <a:gd name="connsiteY9" fmla="*/ 296993 h 612850"/>
              <a:gd name="connsiteX10" fmla="*/ 2113775 w 3209207"/>
              <a:gd name="connsiteY10" fmla="*/ 300086 h 612850"/>
              <a:gd name="connsiteX11" fmla="*/ 1975755 w 3209207"/>
              <a:gd name="connsiteY11" fmla="*/ 301980 h 612850"/>
              <a:gd name="connsiteX12" fmla="*/ 1840287 w 3209207"/>
              <a:gd name="connsiteY12" fmla="*/ 302348 h 612850"/>
              <a:gd name="connsiteX13" fmla="*/ 1703009 w 3209207"/>
              <a:gd name="connsiteY13" fmla="*/ 302570 h 612850"/>
              <a:gd name="connsiteX14" fmla="*/ 1567693 w 3209207"/>
              <a:gd name="connsiteY14" fmla="*/ 301063 h 612850"/>
              <a:gd name="connsiteX15" fmla="*/ 1432543 w 3209207"/>
              <a:gd name="connsiteY15" fmla="*/ 297523 h 612850"/>
              <a:gd name="connsiteX16" fmla="*/ 1297969 w 3209207"/>
              <a:gd name="connsiteY16" fmla="*/ 294345 h 612850"/>
              <a:gd name="connsiteX17" fmla="*/ 1164703 w 3209207"/>
              <a:gd name="connsiteY17" fmla="*/ 290015 h 612850"/>
              <a:gd name="connsiteX18" fmla="*/ 1032796 w 3209207"/>
              <a:gd name="connsiteY18" fmla="*/ 283907 h 612850"/>
              <a:gd name="connsiteX19" fmla="*/ 900940 w 3209207"/>
              <a:gd name="connsiteY19" fmla="*/ 277172 h 612850"/>
              <a:gd name="connsiteX20" fmla="*/ 770303 w 3209207"/>
              <a:gd name="connsiteY20" fmla="*/ 270380 h 612850"/>
              <a:gd name="connsiteX21" fmla="*/ 641641 w 3209207"/>
              <a:gd name="connsiteY21" fmla="*/ 261702 h 612850"/>
              <a:gd name="connsiteX22" fmla="*/ 512966 w 3209207"/>
              <a:gd name="connsiteY22" fmla="*/ 253180 h 612850"/>
              <a:gd name="connsiteX23" fmla="*/ 386177 w 3209207"/>
              <a:gd name="connsiteY23" fmla="*/ 243867 h 612850"/>
              <a:gd name="connsiteX24" fmla="*/ 260746 w 3209207"/>
              <a:gd name="connsiteY24" fmla="*/ 232775 h 612850"/>
              <a:gd name="connsiteX25" fmla="*/ 136447 w 3209207"/>
              <a:gd name="connsiteY25" fmla="*/ 222719 h 612850"/>
              <a:gd name="connsiteX26" fmla="*/ 13506 w 3209207"/>
              <a:gd name="connsiteY26" fmla="*/ 210885 h 612850"/>
              <a:gd name="connsiteX27" fmla="*/ 0 w 3209207"/>
              <a:gd name="connsiteY27" fmla="*/ 209475 h 612850"/>
              <a:gd name="connsiteX28" fmla="*/ 40844 w 3209207"/>
              <a:gd name="connsiteY28" fmla="*/ 212313 h 612850"/>
              <a:gd name="connsiteX29" fmla="*/ 132211 w 3209207"/>
              <a:gd name="connsiteY29" fmla="*/ 216946 h 612850"/>
              <a:gd name="connsiteX30" fmla="*/ 225585 w 3209207"/>
              <a:gd name="connsiteY30" fmla="*/ 221811 h 612850"/>
              <a:gd name="connsiteX31" fmla="*/ 320298 w 3209207"/>
              <a:gd name="connsiteY31" fmla="*/ 226444 h 612850"/>
              <a:gd name="connsiteX32" fmla="*/ 415680 w 3209207"/>
              <a:gd name="connsiteY32" fmla="*/ 229340 h 612850"/>
              <a:gd name="connsiteX33" fmla="*/ 512735 w 3209207"/>
              <a:gd name="connsiteY33" fmla="*/ 232120 h 612850"/>
              <a:gd name="connsiteX34" fmla="*/ 611464 w 3209207"/>
              <a:gd name="connsiteY34" fmla="*/ 235015 h 612850"/>
              <a:gd name="connsiteX35" fmla="*/ 711532 w 3209207"/>
              <a:gd name="connsiteY35" fmla="*/ 236985 h 612850"/>
              <a:gd name="connsiteX36" fmla="*/ 812604 w 3209207"/>
              <a:gd name="connsiteY36" fmla="*/ 236985 h 612850"/>
              <a:gd name="connsiteX37" fmla="*/ 915014 w 3209207"/>
              <a:gd name="connsiteY37" fmla="*/ 237795 h 612850"/>
              <a:gd name="connsiteX38" fmla="*/ 1018428 w 3209207"/>
              <a:gd name="connsiteY38" fmla="*/ 236985 h 612850"/>
              <a:gd name="connsiteX39" fmla="*/ 1122847 w 3209207"/>
              <a:gd name="connsiteY39" fmla="*/ 235015 h 612850"/>
              <a:gd name="connsiteX40" fmla="*/ 1227600 w 3209207"/>
              <a:gd name="connsiteY40" fmla="*/ 233162 h 612850"/>
              <a:gd name="connsiteX41" fmla="*/ 1333692 w 3209207"/>
              <a:gd name="connsiteY41" fmla="*/ 229340 h 612850"/>
              <a:gd name="connsiteX42" fmla="*/ 1441122 w 3209207"/>
              <a:gd name="connsiteY42" fmla="*/ 225634 h 612850"/>
              <a:gd name="connsiteX43" fmla="*/ 1547883 w 3209207"/>
              <a:gd name="connsiteY43" fmla="*/ 220769 h 612850"/>
              <a:gd name="connsiteX44" fmla="*/ 1655983 w 3209207"/>
              <a:gd name="connsiteY44" fmla="*/ 214282 h 612850"/>
              <a:gd name="connsiteX45" fmla="*/ 1765421 w 3209207"/>
              <a:gd name="connsiteY45" fmla="*/ 206638 h 612850"/>
              <a:gd name="connsiteX46" fmla="*/ 1874860 w 3209207"/>
              <a:gd name="connsiteY46" fmla="*/ 199108 h 612850"/>
              <a:gd name="connsiteX47" fmla="*/ 1984299 w 3209207"/>
              <a:gd name="connsiteY47" fmla="*/ 189495 h 612850"/>
              <a:gd name="connsiteX48" fmla="*/ 2095745 w 3209207"/>
              <a:gd name="connsiteY48" fmla="*/ 178144 h 612850"/>
              <a:gd name="connsiteX49" fmla="*/ 2205184 w 3209207"/>
              <a:gd name="connsiteY49" fmla="*/ 166793 h 612850"/>
              <a:gd name="connsiteX50" fmla="*/ 2316631 w 3209207"/>
              <a:gd name="connsiteY50" fmla="*/ 153472 h 612850"/>
              <a:gd name="connsiteX51" fmla="*/ 2429081 w 3209207"/>
              <a:gd name="connsiteY51" fmla="*/ 139226 h 612850"/>
              <a:gd name="connsiteX52" fmla="*/ 2539523 w 3209207"/>
              <a:gd name="connsiteY52" fmla="*/ 124052 h 612850"/>
              <a:gd name="connsiteX53" fmla="*/ 2651305 w 3209207"/>
              <a:gd name="connsiteY53" fmla="*/ 106215 h 612850"/>
              <a:gd name="connsiteX54" fmla="*/ 2763086 w 3209207"/>
              <a:gd name="connsiteY54" fmla="*/ 87219 h 612850"/>
              <a:gd name="connsiteX55" fmla="*/ 2874867 w 3209207"/>
              <a:gd name="connsiteY55" fmla="*/ 68339 h 612850"/>
              <a:gd name="connsiteX56" fmla="*/ 2986314 w 3209207"/>
              <a:gd name="connsiteY56" fmla="*/ 46331 h 612850"/>
              <a:gd name="connsiteX57" fmla="*/ 3097760 w 3209207"/>
              <a:gd name="connsiteY57" fmla="*/ 23629 h 612850"/>
              <a:gd name="connsiteX58" fmla="*/ 3209207 w 3209207"/>
              <a:gd name="connsiteY58" fmla="*/ 0 h 612850"/>
              <a:gd name="connsiteX59" fmla="*/ 3195151 w 3209207"/>
              <a:gd name="connsiteY59" fmla="*/ 612847 h 612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3209207" h="612850">
                <a:moveTo>
                  <a:pt x="3195151" y="612847"/>
                </a:moveTo>
                <a:cubicBezTo>
                  <a:pt x="3144238" y="612898"/>
                  <a:pt x="3088941" y="612318"/>
                  <a:pt x="3029871" y="611146"/>
                </a:cubicBezTo>
                <a:lnTo>
                  <a:pt x="2949639" y="608906"/>
                </a:lnTo>
                <a:lnTo>
                  <a:pt x="2978018" y="258115"/>
                </a:lnTo>
                <a:lnTo>
                  <a:pt x="2944764" y="260801"/>
                </a:lnTo>
                <a:lnTo>
                  <a:pt x="2806036" y="271446"/>
                </a:lnTo>
                <a:lnTo>
                  <a:pt x="2666958" y="278917"/>
                </a:lnTo>
                <a:lnTo>
                  <a:pt x="2528469" y="286593"/>
                </a:lnTo>
                <a:lnTo>
                  <a:pt x="2389479" y="292970"/>
                </a:lnTo>
                <a:lnTo>
                  <a:pt x="2252501" y="296993"/>
                </a:lnTo>
                <a:lnTo>
                  <a:pt x="2113775" y="300086"/>
                </a:lnTo>
                <a:lnTo>
                  <a:pt x="1975755" y="301980"/>
                </a:lnTo>
                <a:lnTo>
                  <a:pt x="1840287" y="302348"/>
                </a:lnTo>
                <a:lnTo>
                  <a:pt x="1703009" y="302570"/>
                </a:lnTo>
                <a:lnTo>
                  <a:pt x="1567693" y="301063"/>
                </a:lnTo>
                <a:lnTo>
                  <a:pt x="1432543" y="297523"/>
                </a:lnTo>
                <a:lnTo>
                  <a:pt x="1297969" y="294345"/>
                </a:lnTo>
                <a:lnTo>
                  <a:pt x="1164703" y="290015"/>
                </a:lnTo>
                <a:lnTo>
                  <a:pt x="1032796" y="283907"/>
                </a:lnTo>
                <a:lnTo>
                  <a:pt x="900940" y="277172"/>
                </a:lnTo>
                <a:lnTo>
                  <a:pt x="770303" y="270380"/>
                </a:lnTo>
                <a:lnTo>
                  <a:pt x="641641" y="261702"/>
                </a:lnTo>
                <a:lnTo>
                  <a:pt x="512966" y="253180"/>
                </a:lnTo>
                <a:lnTo>
                  <a:pt x="386177" y="243867"/>
                </a:lnTo>
                <a:lnTo>
                  <a:pt x="260746" y="232775"/>
                </a:lnTo>
                <a:lnTo>
                  <a:pt x="136447" y="222719"/>
                </a:lnTo>
                <a:lnTo>
                  <a:pt x="13506" y="210885"/>
                </a:lnTo>
                <a:lnTo>
                  <a:pt x="0" y="209475"/>
                </a:lnTo>
                <a:lnTo>
                  <a:pt x="40844" y="212313"/>
                </a:lnTo>
                <a:lnTo>
                  <a:pt x="132211" y="216946"/>
                </a:lnTo>
                <a:lnTo>
                  <a:pt x="225585" y="221811"/>
                </a:lnTo>
                <a:lnTo>
                  <a:pt x="320298" y="226444"/>
                </a:lnTo>
                <a:lnTo>
                  <a:pt x="415680" y="229340"/>
                </a:lnTo>
                <a:lnTo>
                  <a:pt x="512735" y="232120"/>
                </a:lnTo>
                <a:lnTo>
                  <a:pt x="611464" y="235015"/>
                </a:lnTo>
                <a:lnTo>
                  <a:pt x="711532" y="236985"/>
                </a:lnTo>
                <a:lnTo>
                  <a:pt x="812604" y="236985"/>
                </a:lnTo>
                <a:lnTo>
                  <a:pt x="915014" y="237795"/>
                </a:lnTo>
                <a:lnTo>
                  <a:pt x="1018428" y="236985"/>
                </a:lnTo>
                <a:lnTo>
                  <a:pt x="1122847" y="235015"/>
                </a:lnTo>
                <a:lnTo>
                  <a:pt x="1227600" y="233162"/>
                </a:lnTo>
                <a:lnTo>
                  <a:pt x="1333692" y="229340"/>
                </a:lnTo>
                <a:lnTo>
                  <a:pt x="1441122" y="225634"/>
                </a:lnTo>
                <a:lnTo>
                  <a:pt x="1547883" y="220769"/>
                </a:lnTo>
                <a:lnTo>
                  <a:pt x="1655983" y="214282"/>
                </a:lnTo>
                <a:lnTo>
                  <a:pt x="1765421" y="206638"/>
                </a:lnTo>
                <a:lnTo>
                  <a:pt x="1874860" y="199108"/>
                </a:lnTo>
                <a:lnTo>
                  <a:pt x="1984299" y="189495"/>
                </a:lnTo>
                <a:lnTo>
                  <a:pt x="2095745" y="178144"/>
                </a:lnTo>
                <a:lnTo>
                  <a:pt x="2205184" y="166793"/>
                </a:lnTo>
                <a:lnTo>
                  <a:pt x="2316631" y="153472"/>
                </a:lnTo>
                <a:lnTo>
                  <a:pt x="2429081" y="139226"/>
                </a:lnTo>
                <a:lnTo>
                  <a:pt x="2539523" y="124052"/>
                </a:lnTo>
                <a:lnTo>
                  <a:pt x="2651305" y="106215"/>
                </a:lnTo>
                <a:lnTo>
                  <a:pt x="2763086" y="87219"/>
                </a:lnTo>
                <a:lnTo>
                  <a:pt x="2874867" y="68339"/>
                </a:lnTo>
                <a:lnTo>
                  <a:pt x="2986314" y="46331"/>
                </a:lnTo>
                <a:lnTo>
                  <a:pt x="3097760" y="23629"/>
                </a:lnTo>
                <a:lnTo>
                  <a:pt x="3209207" y="0"/>
                </a:lnTo>
                <a:cubicBezTo>
                  <a:pt x="3198832" y="386055"/>
                  <a:pt x="3205525" y="226792"/>
                  <a:pt x="3195151" y="612847"/>
                </a:cubicBezTo>
                <a:close/>
              </a:path>
            </a:pathLst>
          </a:custGeom>
          <a:solidFill>
            <a:schemeClr val="bg1">
              <a:alpha val="20000"/>
            </a:schemeClr>
          </a:solidFill>
          <a:ln>
            <a:noFill/>
          </a:ln>
        </p:spPr>
        <p:txBody>
          <a:bodyPr wrap="square">
            <a:noAutofit/>
          </a:bodyPr>
          <a:lstStyle/>
          <a:p>
            <a:endParaRPr lang="en-US" dirty="0"/>
          </a:p>
        </p:txBody>
      </p:sp>
      <p:sp>
        <p:nvSpPr>
          <p:cNvPr id="7" name="TextBox 6">
            <a:extLst>
              <a:ext uri="{FF2B5EF4-FFF2-40B4-BE49-F238E27FC236}">
                <a16:creationId xmlns:a16="http://schemas.microsoft.com/office/drawing/2014/main" id="{BF689073-7D27-8059-E675-6837AB2722F5}"/>
              </a:ext>
            </a:extLst>
          </p:cNvPr>
          <p:cNvSpPr txBox="1"/>
          <p:nvPr/>
        </p:nvSpPr>
        <p:spPr>
          <a:xfrm>
            <a:off x="0" y="6545179"/>
            <a:ext cx="4622800" cy="307777"/>
          </a:xfrm>
          <a:prstGeom prst="rect">
            <a:avLst/>
          </a:prstGeom>
          <a:noFill/>
        </p:spPr>
        <p:txBody>
          <a:bodyPr wrap="square" rtlCol="0">
            <a:spAutoFit/>
          </a:bodyPr>
          <a:lstStyle/>
          <a:p>
            <a:r>
              <a:rPr lang="en-US" sz="1400"/>
              <a:t>Source: Senate Dems CJS </a:t>
            </a:r>
            <a:r>
              <a:rPr lang="en-US" sz="1400">
                <a:hlinkClick r:id="rId2"/>
              </a:rPr>
              <a:t>summary</a:t>
            </a:r>
            <a:r>
              <a:rPr lang="en-US" sz="1400"/>
              <a:t>.</a:t>
            </a:r>
            <a:endParaRPr lang="en-US" sz="1400" dirty="0"/>
          </a:p>
        </p:txBody>
      </p:sp>
      <p:pic>
        <p:nvPicPr>
          <p:cNvPr id="6" name="Content Placeholder 5" descr="A close-up of a document&#10;&#10;Description automatically generated">
            <a:extLst>
              <a:ext uri="{FF2B5EF4-FFF2-40B4-BE49-F238E27FC236}">
                <a16:creationId xmlns:a16="http://schemas.microsoft.com/office/drawing/2014/main" id="{9D8F6BF4-C1F4-4272-A1E0-6FB2B7678E7E}"/>
              </a:ext>
            </a:extLst>
          </p:cNvPr>
          <p:cNvPicPr>
            <a:picLocks noGrp="1" noChangeAspect="1"/>
          </p:cNvPicPr>
          <p:nvPr>
            <p:ph idx="1"/>
          </p:nvPr>
        </p:nvPicPr>
        <p:blipFill>
          <a:blip r:embed="rId3"/>
          <a:stretch>
            <a:fillRect/>
          </a:stretch>
        </p:blipFill>
        <p:spPr>
          <a:xfrm>
            <a:off x="2898646" y="490622"/>
            <a:ext cx="9006921" cy="5723911"/>
          </a:xfrm>
        </p:spPr>
      </p:pic>
    </p:spTree>
    <p:extLst>
      <p:ext uri="{BB962C8B-B14F-4D97-AF65-F5344CB8AC3E}">
        <p14:creationId xmlns:p14="http://schemas.microsoft.com/office/powerpoint/2010/main" val="93084079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F36347-5977-5866-4752-5E945859C6FD}"/>
              </a:ext>
            </a:extLst>
          </p:cNvPr>
          <p:cNvSpPr>
            <a:spLocks noGrp="1"/>
          </p:cNvSpPr>
          <p:nvPr>
            <p:ph type="title"/>
          </p:nvPr>
        </p:nvSpPr>
        <p:spPr/>
        <p:txBody>
          <a:bodyPr/>
          <a:lstStyle/>
          <a:p>
            <a:pPr algn="ctr"/>
            <a:r>
              <a:rPr lang="en-US" dirty="0"/>
              <a:t>Funding outlook </a:t>
            </a:r>
          </a:p>
        </p:txBody>
      </p:sp>
      <p:sp>
        <p:nvSpPr>
          <p:cNvPr id="3" name="Content Placeholder 2">
            <a:extLst>
              <a:ext uri="{FF2B5EF4-FFF2-40B4-BE49-F238E27FC236}">
                <a16:creationId xmlns:a16="http://schemas.microsoft.com/office/drawing/2014/main" id="{BD2E17A1-3BB4-F20B-7393-3FAC506918EF}"/>
              </a:ext>
            </a:extLst>
          </p:cNvPr>
          <p:cNvSpPr>
            <a:spLocks noGrp="1"/>
          </p:cNvSpPr>
          <p:nvPr>
            <p:ph idx="1"/>
          </p:nvPr>
        </p:nvSpPr>
        <p:spPr>
          <a:xfrm>
            <a:off x="501805" y="2230244"/>
            <a:ext cx="11229278" cy="4627755"/>
          </a:xfrm>
        </p:spPr>
        <p:txBody>
          <a:bodyPr>
            <a:normAutofit lnSpcReduction="10000"/>
          </a:bodyPr>
          <a:lstStyle/>
          <a:p>
            <a:r>
              <a:rPr lang="en-US" dirty="0"/>
              <a:t>Impoundment Control Act</a:t>
            </a:r>
          </a:p>
          <a:p>
            <a:pPr lvl="1"/>
            <a:r>
              <a:rPr lang="en-US" dirty="0"/>
              <a:t>Rescissions request: The White House budget office sends Congress a “special message” detailing previously approved spending the president would like to see eliminated. </a:t>
            </a:r>
          </a:p>
          <a:p>
            <a:pPr lvl="1"/>
            <a:r>
              <a:rPr lang="en-US" dirty="0"/>
              <a:t>Congress has 45 days to approve, modify, or ignore the request. Simple majority vote in Senate following vote-a-</a:t>
            </a:r>
            <a:r>
              <a:rPr lang="en-US" dirty="0" err="1"/>
              <a:t>rama</a:t>
            </a:r>
            <a:r>
              <a:rPr lang="en-US" dirty="0"/>
              <a:t>. </a:t>
            </a:r>
          </a:p>
          <a:p>
            <a:pPr lvl="1"/>
            <a:r>
              <a:rPr lang="en-US" dirty="0"/>
              <a:t>OMB can legally hold onto those funds until Congress acts, or the 45 days expire. </a:t>
            </a:r>
          </a:p>
          <a:p>
            <a:pPr lvl="1"/>
            <a:r>
              <a:rPr lang="en-US" dirty="0"/>
              <a:t>Pocket rescissions request: Sent within the last 45 days of the fiscal year. OMB Director Russ Vought believes this allows him to cancel spending regardless of whether Congress approves. GAO and many appropriators disagree and say this is illegal. </a:t>
            </a:r>
          </a:p>
          <a:p>
            <a:r>
              <a:rPr lang="en-US" dirty="0"/>
              <a:t>Lawsuits </a:t>
            </a:r>
          </a:p>
          <a:p>
            <a:pPr lvl="1"/>
            <a:r>
              <a:rPr lang="en-US" dirty="0"/>
              <a:t>Dozens of lawsuits over Trump moving to freeze or unilaterally eliminate spending for programs he doesn’t like. </a:t>
            </a:r>
          </a:p>
          <a:p>
            <a:pPr lvl="1"/>
            <a:r>
              <a:rPr lang="en-US" dirty="0"/>
              <a:t>The final outcome, likely from the Supreme Court, will determine the balance of power on spending issues for decades. Any findings for the executive over the legislative branch could substantially reshape how the budget and appropriations process functions. </a:t>
            </a:r>
          </a:p>
          <a:p>
            <a:endParaRPr lang="en-US" dirty="0"/>
          </a:p>
        </p:txBody>
      </p:sp>
    </p:spTree>
    <p:extLst>
      <p:ext uri="{BB962C8B-B14F-4D97-AF65-F5344CB8AC3E}">
        <p14:creationId xmlns:p14="http://schemas.microsoft.com/office/powerpoint/2010/main" val="158237374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64F1D7-C843-273A-DC8C-EBBB071FBA8A}"/>
              </a:ext>
            </a:extLst>
          </p:cNvPr>
          <p:cNvSpPr>
            <a:spLocks noGrp="1"/>
          </p:cNvSpPr>
          <p:nvPr>
            <p:ph type="title"/>
          </p:nvPr>
        </p:nvSpPr>
        <p:spPr/>
        <p:txBody>
          <a:bodyPr/>
          <a:lstStyle/>
          <a:p>
            <a:pPr algn="ctr"/>
            <a:r>
              <a:rPr lang="en-US" dirty="0"/>
              <a:t>Useful websites</a:t>
            </a:r>
          </a:p>
        </p:txBody>
      </p:sp>
      <p:sp>
        <p:nvSpPr>
          <p:cNvPr id="3" name="Text Placeholder 2">
            <a:extLst>
              <a:ext uri="{FF2B5EF4-FFF2-40B4-BE49-F238E27FC236}">
                <a16:creationId xmlns:a16="http://schemas.microsoft.com/office/drawing/2014/main" id="{2CC614F0-CC92-5668-D33E-07C9FCE6671B}"/>
              </a:ext>
            </a:extLst>
          </p:cNvPr>
          <p:cNvSpPr>
            <a:spLocks noGrp="1"/>
          </p:cNvSpPr>
          <p:nvPr>
            <p:ph type="body" sz="half" idx="2"/>
          </p:nvPr>
        </p:nvSpPr>
        <p:spPr>
          <a:xfrm>
            <a:off x="922635" y="3429000"/>
            <a:ext cx="9959926" cy="3618485"/>
          </a:xfrm>
        </p:spPr>
        <p:txBody>
          <a:bodyPr>
            <a:normAutofit/>
          </a:bodyPr>
          <a:lstStyle/>
          <a:p>
            <a:r>
              <a:rPr lang="en-US" dirty="0"/>
              <a:t>Congressional Budget Office - </a:t>
            </a:r>
            <a:r>
              <a:rPr lang="en-US" dirty="0">
                <a:hlinkClick r:id="rId2"/>
              </a:rPr>
              <a:t>https://www.cbo.gov/</a:t>
            </a:r>
            <a:r>
              <a:rPr lang="en-US" dirty="0"/>
              <a:t> </a:t>
            </a:r>
          </a:p>
          <a:p>
            <a:r>
              <a:rPr lang="en-US" dirty="0"/>
              <a:t>Congressional Research Service - </a:t>
            </a:r>
            <a:r>
              <a:rPr lang="en-US" dirty="0">
                <a:hlinkClick r:id="rId3"/>
              </a:rPr>
              <a:t>https://crsreports.congress.gov/</a:t>
            </a:r>
            <a:r>
              <a:rPr lang="en-US" dirty="0"/>
              <a:t> </a:t>
            </a:r>
          </a:p>
          <a:p>
            <a:r>
              <a:rPr lang="en-US" dirty="0"/>
              <a:t>CRS appropriations status tables - </a:t>
            </a:r>
            <a:r>
              <a:rPr lang="en-US" dirty="0">
                <a:hlinkClick r:id="rId4"/>
              </a:rPr>
              <a:t>https://www.congress.gov/crs-appropriations-status-table</a:t>
            </a:r>
            <a:r>
              <a:rPr lang="en-US" dirty="0"/>
              <a:t> </a:t>
            </a:r>
          </a:p>
          <a:p>
            <a:r>
              <a:rPr lang="en-US" dirty="0"/>
              <a:t>Office of Management and Budget – </a:t>
            </a:r>
            <a:r>
              <a:rPr lang="en-US" dirty="0">
                <a:hlinkClick r:id="rId5"/>
              </a:rPr>
              <a:t>www.omb.gov</a:t>
            </a:r>
            <a:r>
              <a:rPr lang="en-US" dirty="0"/>
              <a:t> </a:t>
            </a:r>
          </a:p>
          <a:p>
            <a:r>
              <a:rPr lang="en-US" dirty="0"/>
              <a:t>Treasury fiscal data - </a:t>
            </a:r>
            <a:r>
              <a:rPr lang="en-US" dirty="0">
                <a:hlinkClick r:id="rId6"/>
              </a:rPr>
              <a:t>https://fiscaldata.treasury.gov/americas-finance-guide/</a:t>
            </a:r>
            <a:r>
              <a:rPr lang="en-US" dirty="0"/>
              <a:t> </a:t>
            </a:r>
          </a:p>
          <a:p>
            <a:r>
              <a:rPr lang="en-US" dirty="0"/>
              <a:t>House Appropriations Committee - </a:t>
            </a:r>
            <a:r>
              <a:rPr lang="en-US" dirty="0">
                <a:hlinkClick r:id="rId7"/>
              </a:rPr>
              <a:t>https://appropriations.house.gov/</a:t>
            </a:r>
            <a:endParaRPr lang="en-US" dirty="0"/>
          </a:p>
          <a:p>
            <a:r>
              <a:rPr lang="en-US" dirty="0"/>
              <a:t>Senate Appropriations Committee - </a:t>
            </a:r>
            <a:r>
              <a:rPr lang="en-US" dirty="0">
                <a:hlinkClick r:id="rId8"/>
              </a:rPr>
              <a:t>https://www.appropriations.senate.gov/</a:t>
            </a:r>
            <a:endParaRPr lang="en-US" dirty="0"/>
          </a:p>
          <a:p>
            <a:r>
              <a:rPr lang="en-US" dirty="0"/>
              <a:t>NASA budget requests - </a:t>
            </a:r>
            <a:r>
              <a:rPr lang="en-US" dirty="0">
                <a:hlinkClick r:id="rId9"/>
              </a:rPr>
              <a:t>https://www.nasa.gov/budgets-plans-and-reports/</a:t>
            </a:r>
            <a:r>
              <a:rPr lang="en-US" dirty="0"/>
              <a:t>  </a:t>
            </a:r>
          </a:p>
          <a:p>
            <a:endParaRPr lang="en-US" dirty="0"/>
          </a:p>
        </p:txBody>
      </p:sp>
    </p:spTree>
    <p:extLst>
      <p:ext uri="{BB962C8B-B14F-4D97-AF65-F5344CB8AC3E}">
        <p14:creationId xmlns:p14="http://schemas.microsoft.com/office/powerpoint/2010/main" val="369444724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4091D54B-59AB-4A5E-8E9E-0421BD66D4FB}"/>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0"/>
            <a:ext cx="12192000" cy="6858000"/>
            <a:chOff x="0" y="0"/>
            <a:chExt cx="12192000" cy="6858000"/>
          </a:xfrm>
        </p:grpSpPr>
        <p:sp>
          <p:nvSpPr>
            <p:cNvPr id="12" name="Rectangle 11">
              <a:extLst>
                <a:ext uri="{FF2B5EF4-FFF2-40B4-BE49-F238E27FC236}">
                  <a16:creationId xmlns:a16="http://schemas.microsoft.com/office/drawing/2014/main" id="{547CE62E-FFFD-4A1F-BA78-C3B89C36FCA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0"/>
              <a:ext cx="12192000"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a:p>
          </p:txBody>
        </p:sp>
        <p:sp>
          <p:nvSpPr>
            <p:cNvPr id="13" name="Freeform 5">
              <a:extLst>
                <a:ext uri="{FF2B5EF4-FFF2-40B4-BE49-F238E27FC236}">
                  <a16:creationId xmlns:a16="http://schemas.microsoft.com/office/drawing/2014/main" id="{AE51FD27-6B6A-4D21-BF22-245DA9BD0B3E}"/>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txBody>
            <a:bodyPr/>
            <a:lstStyle/>
            <a:p>
              <a:endParaRPr lang="en-US"/>
            </a:p>
          </p:txBody>
        </p:sp>
      </p:grpSp>
      <p:sp>
        <p:nvSpPr>
          <p:cNvPr id="15" name="Rectangle 14">
            <a:extLst>
              <a:ext uri="{FF2B5EF4-FFF2-40B4-BE49-F238E27FC236}">
                <a16:creationId xmlns:a16="http://schemas.microsoft.com/office/drawing/2014/main" id="{B8144315-1C5A-4185-A952-25D98D303D4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 name="Title 1">
            <a:extLst>
              <a:ext uri="{FF2B5EF4-FFF2-40B4-BE49-F238E27FC236}">
                <a16:creationId xmlns:a16="http://schemas.microsoft.com/office/drawing/2014/main" id="{B9DCBC6F-2BDA-A104-3C31-500D30BA1B86}"/>
              </a:ext>
            </a:extLst>
          </p:cNvPr>
          <p:cNvSpPr>
            <a:spLocks noGrp="1"/>
          </p:cNvSpPr>
          <p:nvPr>
            <p:ph type="title"/>
          </p:nvPr>
        </p:nvSpPr>
        <p:spPr>
          <a:xfrm>
            <a:off x="8270790" y="1160734"/>
            <a:ext cx="3161016" cy="3153753"/>
          </a:xfrm>
        </p:spPr>
        <p:txBody>
          <a:bodyPr vert="horz" lIns="91440" tIns="45720" rIns="91440" bIns="45720" rtlCol="0" anchor="b">
            <a:normAutofit/>
          </a:bodyPr>
          <a:lstStyle/>
          <a:p>
            <a:pPr>
              <a:lnSpc>
                <a:spcPct val="90000"/>
              </a:lnSpc>
            </a:pPr>
            <a:r>
              <a:rPr lang="en-US" sz="3400" b="0" i="0" kern="1200" dirty="0">
                <a:solidFill>
                  <a:srgbClr val="EBEBEB"/>
                </a:solidFill>
                <a:latin typeface="+mj-lt"/>
                <a:ea typeface="+mj-ea"/>
                <a:cs typeface="+mj-cs"/>
              </a:rPr>
              <a:t>Government spending: Where does it go?</a:t>
            </a:r>
          </a:p>
        </p:txBody>
      </p:sp>
      <p:grpSp>
        <p:nvGrpSpPr>
          <p:cNvPr id="17" name="Group 16">
            <a:extLst>
              <a:ext uri="{FF2B5EF4-FFF2-40B4-BE49-F238E27FC236}">
                <a16:creationId xmlns:a16="http://schemas.microsoft.com/office/drawing/2014/main" id="{25A657F0-42F3-40D3-BC75-7DA1F5C6A225}"/>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423332" y="396837"/>
            <a:ext cx="7906665" cy="6058999"/>
            <a:chOff x="423332" y="396837"/>
            <a:chExt cx="7906665" cy="6058999"/>
          </a:xfrm>
        </p:grpSpPr>
        <p:sp>
          <p:nvSpPr>
            <p:cNvPr id="18" name="Rectangle 17">
              <a:extLst>
                <a:ext uri="{FF2B5EF4-FFF2-40B4-BE49-F238E27FC236}">
                  <a16:creationId xmlns:a16="http://schemas.microsoft.com/office/drawing/2014/main" id="{2E94FF68-7A60-47B7-AB98-1674FC7F2D1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gray">
            <a:xfrm flipH="1">
              <a:off x="423332" y="402165"/>
              <a:ext cx="6785133"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19" name="Freeform 5">
              <a:extLst>
                <a:ext uri="{FF2B5EF4-FFF2-40B4-BE49-F238E27FC236}">
                  <a16:creationId xmlns:a16="http://schemas.microsoft.com/office/drawing/2014/main" id="{42B4F8D7-4E9C-45EF-9072-1AF32CEF710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gray">
            <a:xfrm rot="5400000" flipH="1">
              <a:off x="4616676" y="2801722"/>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txBody>
            <a:bodyPr/>
            <a:lstStyle/>
            <a:p>
              <a:endParaRPr lang="en-US"/>
            </a:p>
          </p:txBody>
        </p:sp>
        <p:sp>
          <p:nvSpPr>
            <p:cNvPr id="20" name="Freeform 5">
              <a:extLst>
                <a:ext uri="{FF2B5EF4-FFF2-40B4-BE49-F238E27FC236}">
                  <a16:creationId xmlns:a16="http://schemas.microsoft.com/office/drawing/2014/main" id="{3ECBDDDB-593C-40F0-8E80-AA75798EE40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gray">
            <a:xfrm rot="5677511" flipH="1">
              <a:off x="6459831" y="1826079"/>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txBody>
            <a:bodyPr/>
            <a:lstStyle/>
            <a:p>
              <a:endParaRPr lang="en-US"/>
            </a:p>
          </p:txBody>
        </p:sp>
      </p:grpSp>
      <p:sp>
        <p:nvSpPr>
          <p:cNvPr id="7" name="TextBox 6">
            <a:extLst>
              <a:ext uri="{FF2B5EF4-FFF2-40B4-BE49-F238E27FC236}">
                <a16:creationId xmlns:a16="http://schemas.microsoft.com/office/drawing/2014/main" id="{371E9C5F-47C8-0CF6-E16C-C70FE7C5AE41}"/>
              </a:ext>
            </a:extLst>
          </p:cNvPr>
          <p:cNvSpPr txBox="1"/>
          <p:nvPr/>
        </p:nvSpPr>
        <p:spPr>
          <a:xfrm>
            <a:off x="0" y="6535349"/>
            <a:ext cx="5444098" cy="338554"/>
          </a:xfrm>
          <a:prstGeom prst="rect">
            <a:avLst/>
          </a:prstGeom>
          <a:noFill/>
        </p:spPr>
        <p:txBody>
          <a:bodyPr wrap="square" rtlCol="0">
            <a:spAutoFit/>
          </a:bodyPr>
          <a:lstStyle/>
          <a:p>
            <a:r>
              <a:rPr lang="en-US" sz="1600" dirty="0"/>
              <a:t>Image source: </a:t>
            </a:r>
            <a:r>
              <a:rPr lang="en-US" sz="1600" dirty="0">
                <a:hlinkClick r:id="rId3"/>
              </a:rPr>
              <a:t>Congressional </a:t>
            </a:r>
            <a:r>
              <a:rPr lang="en-US" sz="1600" dirty="0">
                <a:hlinkClick r:id="rId4"/>
              </a:rPr>
              <a:t>Budget</a:t>
            </a:r>
            <a:r>
              <a:rPr lang="en-US" sz="1600" dirty="0">
                <a:hlinkClick r:id="rId3"/>
              </a:rPr>
              <a:t> Office </a:t>
            </a:r>
            <a:endParaRPr lang="en-US" sz="1600" dirty="0"/>
          </a:p>
        </p:txBody>
      </p:sp>
      <p:pic>
        <p:nvPicPr>
          <p:cNvPr id="8" name="Content Placeholder 7" descr="A pie chart with numbers and text&#10;&#10;Description automatically generated">
            <a:extLst>
              <a:ext uri="{FF2B5EF4-FFF2-40B4-BE49-F238E27FC236}">
                <a16:creationId xmlns:a16="http://schemas.microsoft.com/office/drawing/2014/main" id="{CB51D6D8-00E5-9316-B409-248578B08C9E}"/>
              </a:ext>
            </a:extLst>
          </p:cNvPr>
          <p:cNvPicPr>
            <a:picLocks noGrp="1" noChangeAspect="1"/>
          </p:cNvPicPr>
          <p:nvPr>
            <p:ph idx="1"/>
          </p:nvPr>
        </p:nvPicPr>
        <p:blipFill>
          <a:blip r:embed="rId5"/>
          <a:stretch>
            <a:fillRect/>
          </a:stretch>
        </p:blipFill>
        <p:spPr>
          <a:xfrm>
            <a:off x="546705" y="1274248"/>
            <a:ext cx="6661760" cy="4441174"/>
          </a:xfrm>
        </p:spPr>
      </p:pic>
    </p:spTree>
    <p:extLst>
      <p:ext uri="{BB962C8B-B14F-4D97-AF65-F5344CB8AC3E}">
        <p14:creationId xmlns:p14="http://schemas.microsoft.com/office/powerpoint/2010/main" val="44836053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19" name="Group 8">
            <a:extLst>
              <a:ext uri="{FF2B5EF4-FFF2-40B4-BE49-F238E27FC236}">
                <a16:creationId xmlns:a16="http://schemas.microsoft.com/office/drawing/2014/main" id="{4091D54B-59AB-4A5E-8E9E-0421BD66D4FB}"/>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0"/>
            <a:ext cx="12192000" cy="6858000"/>
            <a:chOff x="0" y="0"/>
            <a:chExt cx="12192000" cy="6858000"/>
          </a:xfrm>
        </p:grpSpPr>
        <p:sp>
          <p:nvSpPr>
            <p:cNvPr id="10" name="Rectangle 9">
              <a:extLst>
                <a:ext uri="{FF2B5EF4-FFF2-40B4-BE49-F238E27FC236}">
                  <a16:creationId xmlns:a16="http://schemas.microsoft.com/office/drawing/2014/main" id="{547CE62E-FFFD-4A1F-BA78-C3B89C36FCA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0"/>
              <a:ext cx="12192000"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a:p>
          </p:txBody>
        </p:sp>
        <p:sp>
          <p:nvSpPr>
            <p:cNvPr id="11" name="Freeform 5">
              <a:extLst>
                <a:ext uri="{FF2B5EF4-FFF2-40B4-BE49-F238E27FC236}">
                  <a16:creationId xmlns:a16="http://schemas.microsoft.com/office/drawing/2014/main" id="{AE51FD27-6B6A-4D21-BF22-245DA9BD0B3E}"/>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txBody>
            <a:bodyPr/>
            <a:lstStyle/>
            <a:p>
              <a:endParaRPr lang="en-US"/>
            </a:p>
          </p:txBody>
        </p:sp>
      </p:grpSp>
      <p:sp>
        <p:nvSpPr>
          <p:cNvPr id="20" name="Rectangle 12">
            <a:extLst>
              <a:ext uri="{FF2B5EF4-FFF2-40B4-BE49-F238E27FC236}">
                <a16:creationId xmlns:a16="http://schemas.microsoft.com/office/drawing/2014/main" id="{B8144315-1C5A-4185-A952-25D98D303D4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1" name="Freeform 5">
            <a:extLst>
              <a:ext uri="{FF2B5EF4-FFF2-40B4-BE49-F238E27FC236}">
                <a16:creationId xmlns:a16="http://schemas.microsoft.com/office/drawing/2014/main" id="{11CAC6F2-0806-417B-BF5D-5AEF6195FA4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tx1"/>
          </a:solidFill>
          <a:ln>
            <a:noFill/>
          </a:ln>
        </p:spPr>
        <p:txBody>
          <a:bodyPr/>
          <a:lstStyle/>
          <a:p>
            <a:endParaRPr lang="en-US"/>
          </a:p>
        </p:txBody>
      </p:sp>
      <p:sp>
        <p:nvSpPr>
          <p:cNvPr id="22" name="Rectangle 16">
            <a:extLst>
              <a:ext uri="{FF2B5EF4-FFF2-40B4-BE49-F238E27FC236}">
                <a16:creationId xmlns:a16="http://schemas.microsoft.com/office/drawing/2014/main" id="{D4723B02-0AAB-4F6E-BA41-8ED99D559D9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 name="Title 1">
            <a:extLst>
              <a:ext uri="{FF2B5EF4-FFF2-40B4-BE49-F238E27FC236}">
                <a16:creationId xmlns:a16="http://schemas.microsoft.com/office/drawing/2014/main" id="{BC9B0ACE-556F-A8F4-A070-2E90A81EFAF0}"/>
              </a:ext>
            </a:extLst>
          </p:cNvPr>
          <p:cNvSpPr>
            <a:spLocks noGrp="1"/>
          </p:cNvSpPr>
          <p:nvPr>
            <p:ph type="title"/>
          </p:nvPr>
        </p:nvSpPr>
        <p:spPr>
          <a:xfrm>
            <a:off x="8160773" y="1113062"/>
            <a:ext cx="3382297" cy="3281957"/>
          </a:xfrm>
        </p:spPr>
        <p:txBody>
          <a:bodyPr vert="horz" lIns="91440" tIns="45720" rIns="91440" bIns="45720" rtlCol="0" anchor="b">
            <a:normAutofit/>
          </a:bodyPr>
          <a:lstStyle/>
          <a:p>
            <a:r>
              <a:rPr lang="en-US" sz="4600" b="0" i="0" kern="1200" dirty="0">
                <a:solidFill>
                  <a:srgbClr val="EBEBEB"/>
                </a:solidFill>
                <a:latin typeface="+mj-lt"/>
                <a:ea typeface="+mj-ea"/>
                <a:cs typeface="+mj-cs"/>
              </a:rPr>
              <a:t>Questions?</a:t>
            </a:r>
          </a:p>
        </p:txBody>
      </p:sp>
    </p:spTree>
    <p:extLst>
      <p:ext uri="{BB962C8B-B14F-4D97-AF65-F5344CB8AC3E}">
        <p14:creationId xmlns:p14="http://schemas.microsoft.com/office/powerpoint/2010/main" val="997904632"/>
      </p:ext>
    </p:extLst>
  </p:cSld>
  <p:clrMapOvr>
    <a:overrideClrMapping bg1="dk1" tx1="lt1" bg2="dk2" tx2="lt2" accent1="accent1" accent2="accent2" accent3="accent3" accent4="accent4" accent5="accent5" accent6="accent6" hlink="hlink" folHlink="folHlink"/>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32" name="Group 31">
            <a:extLst>
              <a:ext uri="{FF2B5EF4-FFF2-40B4-BE49-F238E27FC236}">
                <a16:creationId xmlns:a16="http://schemas.microsoft.com/office/drawing/2014/main" id="{EED2E2BB-3846-41EB-9F1E-92C33C4A8F46}"/>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0"/>
            <a:ext cx="12192000" cy="6858000"/>
            <a:chOff x="0" y="0"/>
            <a:chExt cx="12192000" cy="6858000"/>
          </a:xfrm>
        </p:grpSpPr>
        <p:sp>
          <p:nvSpPr>
            <p:cNvPr id="33" name="Rectangle 32">
              <a:extLst>
                <a:ext uri="{FF2B5EF4-FFF2-40B4-BE49-F238E27FC236}">
                  <a16:creationId xmlns:a16="http://schemas.microsoft.com/office/drawing/2014/main" id="{C73D5773-5AC9-444A-A47A-EB6656ACDC2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0"/>
              <a:ext cx="12192000"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a:p>
          </p:txBody>
        </p:sp>
        <p:sp>
          <p:nvSpPr>
            <p:cNvPr id="34" name="Freeform 5">
              <a:extLst>
                <a:ext uri="{FF2B5EF4-FFF2-40B4-BE49-F238E27FC236}">
                  <a16:creationId xmlns:a16="http://schemas.microsoft.com/office/drawing/2014/main" id="{81EB4475-C020-4325-AF59-31FCBFB7C542}"/>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txBody>
            <a:bodyPr/>
            <a:lstStyle/>
            <a:p>
              <a:endParaRPr lang="en-US"/>
            </a:p>
          </p:txBody>
        </p:sp>
      </p:grpSp>
      <p:sp>
        <p:nvSpPr>
          <p:cNvPr id="36" name="Rectangle 35">
            <a:extLst>
              <a:ext uri="{FF2B5EF4-FFF2-40B4-BE49-F238E27FC236}">
                <a16:creationId xmlns:a16="http://schemas.microsoft.com/office/drawing/2014/main" id="{F7689D68-C339-4D5B-9DAA-E13F6BD4D57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 name="Title 1">
            <a:extLst>
              <a:ext uri="{FF2B5EF4-FFF2-40B4-BE49-F238E27FC236}">
                <a16:creationId xmlns:a16="http://schemas.microsoft.com/office/drawing/2014/main" id="{CEEDA5F5-93E4-F596-DABD-54DC37C0C0EF}"/>
              </a:ext>
            </a:extLst>
          </p:cNvPr>
          <p:cNvSpPr>
            <a:spLocks noGrp="1"/>
          </p:cNvSpPr>
          <p:nvPr>
            <p:ph type="title"/>
          </p:nvPr>
        </p:nvSpPr>
        <p:spPr>
          <a:xfrm>
            <a:off x="649975" y="4517136"/>
            <a:ext cx="9453911" cy="1174947"/>
          </a:xfrm>
        </p:spPr>
        <p:txBody>
          <a:bodyPr vert="horz" lIns="91440" tIns="45720" rIns="91440" bIns="45720" rtlCol="0" anchor="b">
            <a:normAutofit/>
          </a:bodyPr>
          <a:lstStyle/>
          <a:p>
            <a:pPr>
              <a:lnSpc>
                <a:spcPct val="90000"/>
              </a:lnSpc>
            </a:pPr>
            <a:r>
              <a:rPr lang="en-US" sz="3800" b="0" i="0" kern="1200" dirty="0">
                <a:solidFill>
                  <a:schemeClr val="bg2"/>
                </a:solidFill>
                <a:latin typeface="+mj-lt"/>
                <a:ea typeface="+mj-ea"/>
                <a:cs typeface="+mj-cs"/>
              </a:rPr>
              <a:t>Mandatory v. discretionary spending</a:t>
            </a:r>
          </a:p>
        </p:txBody>
      </p:sp>
      <p:sp>
        <p:nvSpPr>
          <p:cNvPr id="11" name="TextBox 10">
            <a:extLst>
              <a:ext uri="{FF2B5EF4-FFF2-40B4-BE49-F238E27FC236}">
                <a16:creationId xmlns:a16="http://schemas.microsoft.com/office/drawing/2014/main" id="{2AA30C92-D4D1-C9A8-84E3-0DCFEB71D5CE}"/>
              </a:ext>
            </a:extLst>
          </p:cNvPr>
          <p:cNvSpPr txBox="1"/>
          <p:nvPr/>
        </p:nvSpPr>
        <p:spPr>
          <a:xfrm>
            <a:off x="449286" y="6007389"/>
            <a:ext cx="9453911" cy="535304"/>
          </a:xfrm>
          <a:prstGeom prst="rect">
            <a:avLst/>
          </a:prstGeom>
        </p:spPr>
        <p:txBody>
          <a:bodyPr vert="horz" lIns="91440" tIns="45720" rIns="91440" bIns="45720" rtlCol="0" anchor="t">
            <a:normAutofit/>
          </a:bodyPr>
          <a:lstStyle/>
          <a:p>
            <a:pPr>
              <a:spcBef>
                <a:spcPts val="1000"/>
              </a:spcBef>
              <a:buClr>
                <a:schemeClr val="accent1"/>
              </a:buClr>
              <a:buSzPct val="80000"/>
            </a:pPr>
            <a:r>
              <a:rPr lang="en-US" sz="1400" b="0" i="0" kern="1200" cap="all" dirty="0">
                <a:solidFill>
                  <a:schemeClr val="accent1">
                    <a:lumMod val="60000"/>
                    <a:lumOff val="40000"/>
                  </a:schemeClr>
                </a:solidFill>
                <a:latin typeface="+mn-lt"/>
                <a:ea typeface="+mn-ea"/>
                <a:cs typeface="+mn-cs"/>
              </a:rPr>
              <a:t>Source: Congressional Budget Office </a:t>
            </a:r>
          </a:p>
        </p:txBody>
      </p:sp>
      <p:pic>
        <p:nvPicPr>
          <p:cNvPr id="8" name="Content Placeholder 7" descr="A diagram of a number of different colored lines&#10;&#10;Description automatically generated with medium confidence">
            <a:extLst>
              <a:ext uri="{FF2B5EF4-FFF2-40B4-BE49-F238E27FC236}">
                <a16:creationId xmlns:a16="http://schemas.microsoft.com/office/drawing/2014/main" id="{17A02906-FF0D-207F-3D08-9F3DAA34F232}"/>
              </a:ext>
            </a:extLst>
          </p:cNvPr>
          <p:cNvPicPr>
            <a:picLocks noGrp="1" noChangeAspect="1"/>
          </p:cNvPicPr>
          <p:nvPr>
            <p:ph sz="half" idx="1"/>
          </p:nvPr>
        </p:nvPicPr>
        <p:blipFill>
          <a:blip r:embed="rId3"/>
          <a:stretch>
            <a:fillRect/>
          </a:stretch>
        </p:blipFill>
        <p:spPr>
          <a:xfrm>
            <a:off x="449286" y="781231"/>
            <a:ext cx="5271795" cy="3901128"/>
          </a:xfrm>
          <a:prstGeom prst="roundRect">
            <a:avLst>
              <a:gd name="adj" fmla="val 1858"/>
            </a:avLst>
          </a:prstGeom>
          <a:effectLst/>
        </p:spPr>
      </p:pic>
      <p:pic>
        <p:nvPicPr>
          <p:cNvPr id="12" name="Content Placeholder 11" descr="A diagram of a number of people&#10;&#10;Description automatically generated with medium confidence">
            <a:extLst>
              <a:ext uri="{FF2B5EF4-FFF2-40B4-BE49-F238E27FC236}">
                <a16:creationId xmlns:a16="http://schemas.microsoft.com/office/drawing/2014/main" id="{3CDD2392-FDDD-6F22-5DAB-73EF02146763}"/>
              </a:ext>
            </a:extLst>
          </p:cNvPr>
          <p:cNvPicPr>
            <a:picLocks noGrp="1" noChangeAspect="1"/>
          </p:cNvPicPr>
          <p:nvPr>
            <p:ph sz="half" idx="2"/>
          </p:nvPr>
        </p:nvPicPr>
        <p:blipFill>
          <a:blip r:embed="rId4"/>
          <a:stretch>
            <a:fillRect/>
          </a:stretch>
        </p:blipFill>
        <p:spPr>
          <a:xfrm>
            <a:off x="5786787" y="848233"/>
            <a:ext cx="5955927" cy="3767124"/>
          </a:xfrm>
          <a:prstGeom prst="roundRect">
            <a:avLst>
              <a:gd name="adj" fmla="val 1858"/>
            </a:avLst>
          </a:prstGeom>
          <a:effectLst/>
        </p:spPr>
      </p:pic>
    </p:spTree>
    <p:extLst>
      <p:ext uri="{BB962C8B-B14F-4D97-AF65-F5344CB8AC3E}">
        <p14:creationId xmlns:p14="http://schemas.microsoft.com/office/powerpoint/2010/main" val="2872128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314401-F92D-17AE-2592-EB7EE92F7D23}"/>
              </a:ext>
            </a:extLst>
          </p:cNvPr>
          <p:cNvSpPr>
            <a:spLocks noGrp="1"/>
          </p:cNvSpPr>
          <p:nvPr>
            <p:ph type="title"/>
          </p:nvPr>
        </p:nvSpPr>
        <p:spPr/>
        <p:txBody>
          <a:bodyPr/>
          <a:lstStyle/>
          <a:p>
            <a:pPr algn="ctr"/>
            <a:r>
              <a:rPr lang="en-US" dirty="0"/>
              <a:t>Budget and appropriations process </a:t>
            </a:r>
          </a:p>
        </p:txBody>
      </p:sp>
      <p:sp>
        <p:nvSpPr>
          <p:cNvPr id="3" name="Content Placeholder 2">
            <a:extLst>
              <a:ext uri="{FF2B5EF4-FFF2-40B4-BE49-F238E27FC236}">
                <a16:creationId xmlns:a16="http://schemas.microsoft.com/office/drawing/2014/main" id="{CF7E4035-5827-F4B0-D1B2-EB1384AFF719}"/>
              </a:ext>
            </a:extLst>
          </p:cNvPr>
          <p:cNvSpPr>
            <a:spLocks noGrp="1"/>
          </p:cNvSpPr>
          <p:nvPr>
            <p:ph idx="1"/>
          </p:nvPr>
        </p:nvSpPr>
        <p:spPr>
          <a:xfrm>
            <a:off x="936065" y="2621430"/>
            <a:ext cx="10319870" cy="3904876"/>
          </a:xfrm>
        </p:spPr>
        <p:txBody>
          <a:bodyPr>
            <a:normAutofit/>
          </a:bodyPr>
          <a:lstStyle/>
          <a:p>
            <a:r>
              <a:rPr lang="en-US" sz="2200" dirty="0"/>
              <a:t>President’s budget request released first Monday in February</a:t>
            </a:r>
          </a:p>
          <a:p>
            <a:r>
              <a:rPr lang="en-US" sz="2200" dirty="0"/>
              <a:t>Budget Committee hearings </a:t>
            </a:r>
          </a:p>
          <a:p>
            <a:r>
              <a:rPr lang="en-US" sz="2200" dirty="0"/>
              <a:t>Appropriations subcommittee hearings</a:t>
            </a:r>
          </a:p>
          <a:p>
            <a:r>
              <a:rPr lang="en-US" sz="2200" dirty="0"/>
              <a:t>Budget resolution drafting, markup, floor votes, conference, adoption</a:t>
            </a:r>
          </a:p>
          <a:p>
            <a:r>
              <a:rPr lang="en-US" sz="2200" dirty="0"/>
              <a:t>Budget reconciliation process* </a:t>
            </a:r>
          </a:p>
          <a:p>
            <a:r>
              <a:rPr lang="en-US" sz="2200" dirty="0"/>
              <a:t>Appropriations bill drafting, markup, floor votes, conference, final floor votes, enactment </a:t>
            </a:r>
          </a:p>
          <a:p>
            <a:r>
              <a:rPr lang="en-US" sz="2200" dirty="0"/>
              <a:t>Oct. 1 beginning of new fiscal year </a:t>
            </a:r>
          </a:p>
        </p:txBody>
      </p:sp>
    </p:spTree>
    <p:extLst>
      <p:ext uri="{BB962C8B-B14F-4D97-AF65-F5344CB8AC3E}">
        <p14:creationId xmlns:p14="http://schemas.microsoft.com/office/powerpoint/2010/main" val="303174451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EB1826-E801-53E8-678B-9CE09A27DEA1}"/>
              </a:ext>
            </a:extLst>
          </p:cNvPr>
          <p:cNvSpPr>
            <a:spLocks noGrp="1"/>
          </p:cNvSpPr>
          <p:nvPr>
            <p:ph type="title"/>
          </p:nvPr>
        </p:nvSpPr>
        <p:spPr/>
        <p:txBody>
          <a:bodyPr/>
          <a:lstStyle/>
          <a:p>
            <a:pPr algn="ctr"/>
            <a:r>
              <a:rPr lang="en-US" dirty="0"/>
              <a:t>More guidelines than actual rules </a:t>
            </a:r>
          </a:p>
        </p:txBody>
      </p:sp>
      <p:sp>
        <p:nvSpPr>
          <p:cNvPr id="3" name="Content Placeholder 2">
            <a:extLst>
              <a:ext uri="{FF2B5EF4-FFF2-40B4-BE49-F238E27FC236}">
                <a16:creationId xmlns:a16="http://schemas.microsoft.com/office/drawing/2014/main" id="{3785AEB7-7F56-EC60-F2B4-6EF5120058B3}"/>
              </a:ext>
            </a:extLst>
          </p:cNvPr>
          <p:cNvSpPr>
            <a:spLocks noGrp="1"/>
          </p:cNvSpPr>
          <p:nvPr>
            <p:ph idx="1"/>
          </p:nvPr>
        </p:nvSpPr>
        <p:spPr>
          <a:xfrm>
            <a:off x="1154954" y="2382783"/>
            <a:ext cx="9833612" cy="4254500"/>
          </a:xfrm>
        </p:spPr>
        <p:txBody>
          <a:bodyPr>
            <a:noAutofit/>
          </a:bodyPr>
          <a:lstStyle/>
          <a:p>
            <a:r>
              <a:rPr lang="en-US" sz="2200" dirty="0"/>
              <a:t>Congress rarely follows the process step-by-step.</a:t>
            </a:r>
          </a:p>
          <a:p>
            <a:r>
              <a:rPr lang="en-US" sz="2200" dirty="0"/>
              <a:t>The last time they approved all the appropriations bills by the beginning of the fiscal year was 1996 for fiscal year 1997.</a:t>
            </a:r>
          </a:p>
          <a:p>
            <a:r>
              <a:rPr lang="en-US" sz="2200" dirty="0"/>
              <a:t>Congress will not wrap up all 12 bills by the start of the new fiscal year so a stopgap will be needed to avoid a funding lapse. </a:t>
            </a:r>
          </a:p>
          <a:p>
            <a:r>
              <a:rPr lang="en-US" sz="2200" dirty="0"/>
              <a:t>House has approved three bills on the floor. </a:t>
            </a:r>
          </a:p>
          <a:p>
            <a:r>
              <a:rPr lang="en-US" sz="2200" dirty="0"/>
              <a:t>Senate has approved three, so they are likely to conference the committee-passed bills or even draft text. </a:t>
            </a:r>
          </a:p>
          <a:p>
            <a:r>
              <a:rPr lang="en-US" sz="2200" dirty="0"/>
              <a:t>But that will require a bipartisan, bicameral agreement on toplines and subcommittee allocations. </a:t>
            </a:r>
          </a:p>
        </p:txBody>
      </p:sp>
    </p:spTree>
    <p:extLst>
      <p:ext uri="{BB962C8B-B14F-4D97-AF65-F5344CB8AC3E}">
        <p14:creationId xmlns:p14="http://schemas.microsoft.com/office/powerpoint/2010/main" val="283702616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818262-37F2-B064-1523-7B02BC9569E9}"/>
              </a:ext>
            </a:extLst>
          </p:cNvPr>
          <p:cNvSpPr>
            <a:spLocks noGrp="1"/>
          </p:cNvSpPr>
          <p:nvPr>
            <p:ph type="title"/>
          </p:nvPr>
        </p:nvSpPr>
        <p:spPr/>
        <p:txBody>
          <a:bodyPr/>
          <a:lstStyle/>
          <a:p>
            <a:pPr algn="ctr"/>
            <a:r>
              <a:rPr lang="en-US" dirty="0"/>
              <a:t>President’s budget request </a:t>
            </a:r>
          </a:p>
        </p:txBody>
      </p:sp>
      <p:sp>
        <p:nvSpPr>
          <p:cNvPr id="3" name="Content Placeholder 2">
            <a:extLst>
              <a:ext uri="{FF2B5EF4-FFF2-40B4-BE49-F238E27FC236}">
                <a16:creationId xmlns:a16="http://schemas.microsoft.com/office/drawing/2014/main" id="{3F046438-6034-F5A3-CDA6-B2A7EBE74B7F}"/>
              </a:ext>
            </a:extLst>
          </p:cNvPr>
          <p:cNvSpPr>
            <a:spLocks noGrp="1"/>
          </p:cNvSpPr>
          <p:nvPr>
            <p:ph idx="1"/>
          </p:nvPr>
        </p:nvSpPr>
        <p:spPr>
          <a:xfrm>
            <a:off x="470807" y="2530930"/>
            <a:ext cx="11250385" cy="4180114"/>
          </a:xfrm>
        </p:spPr>
        <p:txBody>
          <a:bodyPr>
            <a:normAutofit/>
          </a:bodyPr>
          <a:lstStyle/>
          <a:p>
            <a:r>
              <a:rPr lang="en-US" sz="2400" dirty="0"/>
              <a:t>Just a request</a:t>
            </a:r>
          </a:p>
          <a:p>
            <a:r>
              <a:rPr lang="en-US" sz="2400" dirty="0"/>
              <a:t>It includes how much the president/departments/agencies wants Congress to spend on discretionary programs during the next fiscal year as well as longer-term tax and spending changes. </a:t>
            </a:r>
          </a:p>
          <a:p>
            <a:r>
              <a:rPr lang="en-US" sz="2400" dirty="0"/>
              <a:t>The multi-volume document is typically released the first Monday in February, though it’s usually later in the first year of a new administration. </a:t>
            </a:r>
          </a:p>
          <a:p>
            <a:r>
              <a:rPr lang="en-US" sz="2400" dirty="0"/>
              <a:t>Congress has the power of the purse, so all the departments and agencies that make up the executive branch need Congress to pass government funding bills before they can actually spend money. </a:t>
            </a:r>
          </a:p>
          <a:p>
            <a:endParaRPr lang="en-US" sz="2400" dirty="0"/>
          </a:p>
        </p:txBody>
      </p:sp>
    </p:spTree>
    <p:extLst>
      <p:ext uri="{BB962C8B-B14F-4D97-AF65-F5344CB8AC3E}">
        <p14:creationId xmlns:p14="http://schemas.microsoft.com/office/powerpoint/2010/main" val="311808635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A1CF2C-99CD-1E7F-262C-4E175A314A0B}"/>
              </a:ext>
            </a:extLst>
          </p:cNvPr>
          <p:cNvSpPr>
            <a:spLocks noGrp="1"/>
          </p:cNvSpPr>
          <p:nvPr>
            <p:ph type="title"/>
          </p:nvPr>
        </p:nvSpPr>
        <p:spPr>
          <a:xfrm>
            <a:off x="484094" y="973668"/>
            <a:ext cx="10018059" cy="706964"/>
          </a:xfrm>
        </p:spPr>
        <p:txBody>
          <a:bodyPr/>
          <a:lstStyle/>
          <a:p>
            <a:pPr algn="ctr"/>
            <a:r>
              <a:rPr lang="en-US" dirty="0"/>
              <a:t>NASA budget requests – Trump’s first term</a:t>
            </a:r>
          </a:p>
        </p:txBody>
      </p:sp>
      <p:sp>
        <p:nvSpPr>
          <p:cNvPr id="3" name="Content Placeholder 2">
            <a:extLst>
              <a:ext uri="{FF2B5EF4-FFF2-40B4-BE49-F238E27FC236}">
                <a16:creationId xmlns:a16="http://schemas.microsoft.com/office/drawing/2014/main" id="{FEAEA379-5DD4-403B-B562-EE4BDB97C33E}"/>
              </a:ext>
            </a:extLst>
          </p:cNvPr>
          <p:cNvSpPr>
            <a:spLocks noGrp="1"/>
          </p:cNvSpPr>
          <p:nvPr>
            <p:ph idx="1"/>
          </p:nvPr>
        </p:nvSpPr>
        <p:spPr>
          <a:xfrm>
            <a:off x="0" y="3111190"/>
            <a:ext cx="12192000" cy="3541857"/>
          </a:xfrm>
        </p:spPr>
        <p:txBody>
          <a:bodyPr/>
          <a:lstStyle/>
          <a:p>
            <a:pPr algn="ctr"/>
            <a:r>
              <a:rPr lang="en-US" sz="2000" dirty="0"/>
              <a:t>Fiscal 2017 enacted funding level - $19,653.3</a:t>
            </a:r>
          </a:p>
          <a:p>
            <a:pPr algn="ctr"/>
            <a:r>
              <a:rPr lang="en-US" sz="2000" dirty="0"/>
              <a:t>Fiscal 2018 request – $19.092 billion </a:t>
            </a:r>
          </a:p>
          <a:p>
            <a:pPr algn="ctr"/>
            <a:r>
              <a:rPr lang="en-US" sz="2000" dirty="0"/>
              <a:t>Fiscal 2019 request - $19.892 billion</a:t>
            </a:r>
          </a:p>
          <a:p>
            <a:pPr algn="ctr"/>
            <a:r>
              <a:rPr lang="en-US" sz="2000" dirty="0"/>
              <a:t>Fiscal 2020 request - $21.019 billion  </a:t>
            </a:r>
          </a:p>
          <a:p>
            <a:pPr algn="ctr"/>
            <a:r>
              <a:rPr lang="en-US" sz="2000" dirty="0"/>
              <a:t>Fiscal 2021 request - $25.246 billion </a:t>
            </a:r>
          </a:p>
          <a:p>
            <a:pPr algn="ctr"/>
            <a:r>
              <a:rPr lang="en-US" sz="2000" dirty="0"/>
              <a:t>Fiscal 2026 request - $18.8 billion [FY25 enacted $24.8B]</a:t>
            </a:r>
          </a:p>
          <a:p>
            <a:pPr marL="0" indent="0" algn="ctr">
              <a:buNone/>
            </a:pPr>
            <a:endParaRPr lang="en-US" sz="2000" dirty="0"/>
          </a:p>
        </p:txBody>
      </p:sp>
    </p:spTree>
    <p:extLst>
      <p:ext uri="{BB962C8B-B14F-4D97-AF65-F5344CB8AC3E}">
        <p14:creationId xmlns:p14="http://schemas.microsoft.com/office/powerpoint/2010/main" val="272980214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0" name="Rectangle 19">
            <a:extLst>
              <a:ext uri="{FF2B5EF4-FFF2-40B4-BE49-F238E27FC236}">
                <a16:creationId xmlns:a16="http://schemas.microsoft.com/office/drawing/2014/main" id="{85F279D6-ED25-4D3F-9479-8ABB21867D9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Freeform: Shape 21">
            <a:extLst>
              <a:ext uri="{FF2B5EF4-FFF2-40B4-BE49-F238E27FC236}">
                <a16:creationId xmlns:a16="http://schemas.microsoft.com/office/drawing/2014/main" id="{38D0B1B4-C487-47EF-B7D0-421066454CB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1275" y="643466"/>
            <a:ext cx="1970939" cy="5571067"/>
          </a:xfrm>
          <a:custGeom>
            <a:avLst/>
            <a:gdLst>
              <a:gd name="connsiteX0" fmla="*/ 0 w 1970939"/>
              <a:gd name="connsiteY0" fmla="*/ 0 h 5571067"/>
              <a:gd name="connsiteX1" fmla="*/ 1774861 w 1970939"/>
              <a:gd name="connsiteY1" fmla="*/ 0 h 5571067"/>
              <a:gd name="connsiteX2" fmla="*/ 1780256 w 1970939"/>
              <a:gd name="connsiteY2" fmla="*/ 32931 h 5571067"/>
              <a:gd name="connsiteX3" fmla="*/ 1802197 w 1970939"/>
              <a:gd name="connsiteY3" fmla="*/ 170349 h 5571067"/>
              <a:gd name="connsiteX4" fmla="*/ 1820981 w 1970939"/>
              <a:gd name="connsiteY4" fmla="*/ 308372 h 5571067"/>
              <a:gd name="connsiteX5" fmla="*/ 1839923 w 1970939"/>
              <a:gd name="connsiteY5" fmla="*/ 445791 h 5571067"/>
              <a:gd name="connsiteX6" fmla="*/ 1857602 w 1970939"/>
              <a:gd name="connsiteY6" fmla="*/ 583814 h 5571067"/>
              <a:gd name="connsiteX7" fmla="*/ 1872756 w 1970939"/>
              <a:gd name="connsiteY7" fmla="*/ 720022 h 5571067"/>
              <a:gd name="connsiteX8" fmla="*/ 1887120 w 1970939"/>
              <a:gd name="connsiteY8" fmla="*/ 858046 h 5571067"/>
              <a:gd name="connsiteX9" fmla="*/ 1900223 w 1970939"/>
              <a:gd name="connsiteY9" fmla="*/ 995464 h 5571067"/>
              <a:gd name="connsiteX10" fmla="*/ 1911588 w 1970939"/>
              <a:gd name="connsiteY10" fmla="*/ 1130461 h 5571067"/>
              <a:gd name="connsiteX11" fmla="*/ 1922953 w 1970939"/>
              <a:gd name="connsiteY11" fmla="*/ 1267274 h 5571067"/>
              <a:gd name="connsiteX12" fmla="*/ 1932424 w 1970939"/>
              <a:gd name="connsiteY12" fmla="*/ 1402271 h 5571067"/>
              <a:gd name="connsiteX13" fmla="*/ 1939842 w 1970939"/>
              <a:gd name="connsiteY13" fmla="*/ 1537267 h 5571067"/>
              <a:gd name="connsiteX14" fmla="*/ 1947577 w 1970939"/>
              <a:gd name="connsiteY14" fmla="*/ 1671659 h 5571067"/>
              <a:gd name="connsiteX15" fmla="*/ 1954049 w 1970939"/>
              <a:gd name="connsiteY15" fmla="*/ 1804840 h 5571067"/>
              <a:gd name="connsiteX16" fmla="*/ 1958627 w 1970939"/>
              <a:gd name="connsiteY16" fmla="*/ 1936810 h 5571067"/>
              <a:gd name="connsiteX17" fmla="*/ 1962573 w 1970939"/>
              <a:gd name="connsiteY17" fmla="*/ 2068780 h 5571067"/>
              <a:gd name="connsiteX18" fmla="*/ 1966361 w 1970939"/>
              <a:gd name="connsiteY18" fmla="*/ 2199539 h 5571067"/>
              <a:gd name="connsiteX19" fmla="*/ 1968098 w 1970939"/>
              <a:gd name="connsiteY19" fmla="*/ 2328482 h 5571067"/>
              <a:gd name="connsiteX20" fmla="*/ 1969992 w 1970939"/>
              <a:gd name="connsiteY20" fmla="*/ 2457425 h 5571067"/>
              <a:gd name="connsiteX21" fmla="*/ 1970939 w 1970939"/>
              <a:gd name="connsiteY21" fmla="*/ 2584552 h 5571067"/>
              <a:gd name="connsiteX22" fmla="*/ 1969992 w 1970939"/>
              <a:gd name="connsiteY22" fmla="*/ 2710469 h 5571067"/>
              <a:gd name="connsiteX23" fmla="*/ 1969992 w 1970939"/>
              <a:gd name="connsiteY23" fmla="*/ 2835174 h 5571067"/>
              <a:gd name="connsiteX24" fmla="*/ 1968098 w 1970939"/>
              <a:gd name="connsiteY24" fmla="*/ 2958669 h 5571067"/>
              <a:gd name="connsiteX25" fmla="*/ 1965256 w 1970939"/>
              <a:gd name="connsiteY25" fmla="*/ 3079742 h 5571067"/>
              <a:gd name="connsiteX26" fmla="*/ 1962573 w 1970939"/>
              <a:gd name="connsiteY26" fmla="*/ 3199605 h 5571067"/>
              <a:gd name="connsiteX27" fmla="*/ 1959574 w 1970939"/>
              <a:gd name="connsiteY27" fmla="*/ 3317046 h 5571067"/>
              <a:gd name="connsiteX28" fmla="*/ 1954996 w 1970939"/>
              <a:gd name="connsiteY28" fmla="*/ 3433882 h 5571067"/>
              <a:gd name="connsiteX29" fmla="*/ 1950103 w 1970939"/>
              <a:gd name="connsiteY29" fmla="*/ 3548902 h 5571067"/>
              <a:gd name="connsiteX30" fmla="*/ 1945683 w 1970939"/>
              <a:gd name="connsiteY30" fmla="*/ 3661500 h 5571067"/>
              <a:gd name="connsiteX31" fmla="*/ 1933213 w 1970939"/>
              <a:gd name="connsiteY31" fmla="*/ 3881248 h 5571067"/>
              <a:gd name="connsiteX32" fmla="*/ 1919953 w 1970939"/>
              <a:gd name="connsiteY32" fmla="*/ 4091916 h 5571067"/>
              <a:gd name="connsiteX33" fmla="*/ 1906063 w 1970939"/>
              <a:gd name="connsiteY33" fmla="*/ 4294109 h 5571067"/>
              <a:gd name="connsiteX34" fmla="*/ 1890751 w 1970939"/>
              <a:gd name="connsiteY34" fmla="*/ 4485405 h 5571067"/>
              <a:gd name="connsiteX35" fmla="*/ 1874809 w 1970939"/>
              <a:gd name="connsiteY35" fmla="*/ 4668226 h 5571067"/>
              <a:gd name="connsiteX36" fmla="*/ 1857602 w 1970939"/>
              <a:gd name="connsiteY36" fmla="*/ 4837728 h 5571067"/>
              <a:gd name="connsiteX37" fmla="*/ 1840713 w 1970939"/>
              <a:gd name="connsiteY37" fmla="*/ 4996940 h 5571067"/>
              <a:gd name="connsiteX38" fmla="*/ 1823823 w 1970939"/>
              <a:gd name="connsiteY38" fmla="*/ 5143439 h 5571067"/>
              <a:gd name="connsiteX39" fmla="*/ 1807880 w 1970939"/>
              <a:gd name="connsiteY39" fmla="*/ 5277830 h 5571067"/>
              <a:gd name="connsiteX40" fmla="*/ 1792726 w 1970939"/>
              <a:gd name="connsiteY40" fmla="*/ 5397087 h 5571067"/>
              <a:gd name="connsiteX41" fmla="*/ 1778362 w 1970939"/>
              <a:gd name="connsiteY41" fmla="*/ 5504843 h 5571067"/>
              <a:gd name="connsiteX42" fmla="*/ 1769613 w 1970939"/>
              <a:gd name="connsiteY42" fmla="*/ 5571067 h 5571067"/>
              <a:gd name="connsiteX43" fmla="*/ 0 w 1970939"/>
              <a:gd name="connsiteY43" fmla="*/ 5571067 h 5571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1970939" h="5571067">
                <a:moveTo>
                  <a:pt x="0" y="0"/>
                </a:moveTo>
                <a:lnTo>
                  <a:pt x="1774861" y="0"/>
                </a:lnTo>
                <a:lnTo>
                  <a:pt x="1780256" y="32931"/>
                </a:lnTo>
                <a:lnTo>
                  <a:pt x="1802197" y="170349"/>
                </a:lnTo>
                <a:lnTo>
                  <a:pt x="1820981" y="308372"/>
                </a:lnTo>
                <a:lnTo>
                  <a:pt x="1839923" y="445791"/>
                </a:lnTo>
                <a:lnTo>
                  <a:pt x="1857602" y="583814"/>
                </a:lnTo>
                <a:lnTo>
                  <a:pt x="1872756" y="720022"/>
                </a:lnTo>
                <a:lnTo>
                  <a:pt x="1887120" y="858046"/>
                </a:lnTo>
                <a:lnTo>
                  <a:pt x="1900223" y="995464"/>
                </a:lnTo>
                <a:lnTo>
                  <a:pt x="1911588" y="1130461"/>
                </a:lnTo>
                <a:lnTo>
                  <a:pt x="1922953" y="1267274"/>
                </a:lnTo>
                <a:lnTo>
                  <a:pt x="1932424" y="1402271"/>
                </a:lnTo>
                <a:lnTo>
                  <a:pt x="1939842" y="1537267"/>
                </a:lnTo>
                <a:lnTo>
                  <a:pt x="1947577" y="1671659"/>
                </a:lnTo>
                <a:lnTo>
                  <a:pt x="1954049" y="1804840"/>
                </a:lnTo>
                <a:lnTo>
                  <a:pt x="1958627" y="1936810"/>
                </a:lnTo>
                <a:lnTo>
                  <a:pt x="1962573" y="2068780"/>
                </a:lnTo>
                <a:lnTo>
                  <a:pt x="1966361" y="2199539"/>
                </a:lnTo>
                <a:lnTo>
                  <a:pt x="1968098" y="2328482"/>
                </a:lnTo>
                <a:lnTo>
                  <a:pt x="1969992" y="2457425"/>
                </a:lnTo>
                <a:lnTo>
                  <a:pt x="1970939" y="2584552"/>
                </a:lnTo>
                <a:lnTo>
                  <a:pt x="1969992" y="2710469"/>
                </a:lnTo>
                <a:lnTo>
                  <a:pt x="1969992" y="2835174"/>
                </a:lnTo>
                <a:lnTo>
                  <a:pt x="1968098" y="2958669"/>
                </a:lnTo>
                <a:lnTo>
                  <a:pt x="1965256" y="3079742"/>
                </a:lnTo>
                <a:lnTo>
                  <a:pt x="1962573" y="3199605"/>
                </a:lnTo>
                <a:lnTo>
                  <a:pt x="1959574" y="3317046"/>
                </a:lnTo>
                <a:lnTo>
                  <a:pt x="1954996" y="3433882"/>
                </a:lnTo>
                <a:lnTo>
                  <a:pt x="1950103" y="3548902"/>
                </a:lnTo>
                <a:lnTo>
                  <a:pt x="1945683" y="3661500"/>
                </a:lnTo>
                <a:lnTo>
                  <a:pt x="1933213" y="3881248"/>
                </a:lnTo>
                <a:lnTo>
                  <a:pt x="1919953" y="4091916"/>
                </a:lnTo>
                <a:lnTo>
                  <a:pt x="1906063" y="4294109"/>
                </a:lnTo>
                <a:lnTo>
                  <a:pt x="1890751" y="4485405"/>
                </a:lnTo>
                <a:lnTo>
                  <a:pt x="1874809" y="4668226"/>
                </a:lnTo>
                <a:lnTo>
                  <a:pt x="1857602" y="4837728"/>
                </a:lnTo>
                <a:lnTo>
                  <a:pt x="1840713" y="4996940"/>
                </a:lnTo>
                <a:lnTo>
                  <a:pt x="1823823" y="5143439"/>
                </a:lnTo>
                <a:lnTo>
                  <a:pt x="1807880" y="5277830"/>
                </a:lnTo>
                <a:lnTo>
                  <a:pt x="1792726" y="5397087"/>
                </a:lnTo>
                <a:lnTo>
                  <a:pt x="1778362" y="5504843"/>
                </a:lnTo>
                <a:lnTo>
                  <a:pt x="1769613" y="5571067"/>
                </a:lnTo>
                <a:lnTo>
                  <a:pt x="0" y="5571067"/>
                </a:lnTo>
                <a:close/>
              </a:path>
            </a:pathLst>
          </a:custGeom>
          <a:ln>
            <a:noFill/>
          </a:ln>
        </p:spPr>
        <p:style>
          <a:lnRef idx="2">
            <a:schemeClr val="accent1">
              <a:shade val="50000"/>
            </a:schemeClr>
          </a:lnRef>
          <a:fillRef idx="1002">
            <a:schemeClr val="dk2"/>
          </a:fillRef>
          <a:effectRef idx="0">
            <a:schemeClr val="accent1"/>
          </a:effectRef>
          <a:fontRef idx="minor">
            <a:schemeClr val="lt1"/>
          </a:fontRef>
        </p:style>
        <p:txBody>
          <a:bodyPr wrap="square">
            <a:noAutofit/>
          </a:bodyPr>
          <a:lstStyle/>
          <a:p>
            <a:endParaRPr lang="en-US" dirty="0"/>
          </a:p>
        </p:txBody>
      </p:sp>
      <p:sp>
        <p:nvSpPr>
          <p:cNvPr id="24" name="Freeform: Shape 23">
            <a:extLst>
              <a:ext uri="{FF2B5EF4-FFF2-40B4-BE49-F238E27FC236}">
                <a16:creationId xmlns:a16="http://schemas.microsoft.com/office/drawing/2014/main" id="{0214736A-03B2-4B91-B0AF-B21213F3B9D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gray">
          <a:xfrm rot="15922489">
            <a:off x="969335" y="1702087"/>
            <a:ext cx="3209207" cy="612850"/>
          </a:xfrm>
          <a:custGeom>
            <a:avLst/>
            <a:gdLst>
              <a:gd name="connsiteX0" fmla="*/ 3195151 w 3209207"/>
              <a:gd name="connsiteY0" fmla="*/ 612847 h 612850"/>
              <a:gd name="connsiteX1" fmla="*/ 3029871 w 3209207"/>
              <a:gd name="connsiteY1" fmla="*/ 611146 h 612850"/>
              <a:gd name="connsiteX2" fmla="*/ 2949639 w 3209207"/>
              <a:gd name="connsiteY2" fmla="*/ 608906 h 612850"/>
              <a:gd name="connsiteX3" fmla="*/ 2978018 w 3209207"/>
              <a:gd name="connsiteY3" fmla="*/ 258115 h 612850"/>
              <a:gd name="connsiteX4" fmla="*/ 2944764 w 3209207"/>
              <a:gd name="connsiteY4" fmla="*/ 260801 h 612850"/>
              <a:gd name="connsiteX5" fmla="*/ 2806036 w 3209207"/>
              <a:gd name="connsiteY5" fmla="*/ 271446 h 612850"/>
              <a:gd name="connsiteX6" fmla="*/ 2666958 w 3209207"/>
              <a:gd name="connsiteY6" fmla="*/ 278917 h 612850"/>
              <a:gd name="connsiteX7" fmla="*/ 2528469 w 3209207"/>
              <a:gd name="connsiteY7" fmla="*/ 286593 h 612850"/>
              <a:gd name="connsiteX8" fmla="*/ 2389479 w 3209207"/>
              <a:gd name="connsiteY8" fmla="*/ 292970 h 612850"/>
              <a:gd name="connsiteX9" fmla="*/ 2252501 w 3209207"/>
              <a:gd name="connsiteY9" fmla="*/ 296993 h 612850"/>
              <a:gd name="connsiteX10" fmla="*/ 2113775 w 3209207"/>
              <a:gd name="connsiteY10" fmla="*/ 300086 h 612850"/>
              <a:gd name="connsiteX11" fmla="*/ 1975755 w 3209207"/>
              <a:gd name="connsiteY11" fmla="*/ 301980 h 612850"/>
              <a:gd name="connsiteX12" fmla="*/ 1840287 w 3209207"/>
              <a:gd name="connsiteY12" fmla="*/ 302348 h 612850"/>
              <a:gd name="connsiteX13" fmla="*/ 1703009 w 3209207"/>
              <a:gd name="connsiteY13" fmla="*/ 302570 h 612850"/>
              <a:gd name="connsiteX14" fmla="*/ 1567693 w 3209207"/>
              <a:gd name="connsiteY14" fmla="*/ 301063 h 612850"/>
              <a:gd name="connsiteX15" fmla="*/ 1432543 w 3209207"/>
              <a:gd name="connsiteY15" fmla="*/ 297523 h 612850"/>
              <a:gd name="connsiteX16" fmla="*/ 1297969 w 3209207"/>
              <a:gd name="connsiteY16" fmla="*/ 294345 h 612850"/>
              <a:gd name="connsiteX17" fmla="*/ 1164703 w 3209207"/>
              <a:gd name="connsiteY17" fmla="*/ 290015 h 612850"/>
              <a:gd name="connsiteX18" fmla="*/ 1032796 w 3209207"/>
              <a:gd name="connsiteY18" fmla="*/ 283907 h 612850"/>
              <a:gd name="connsiteX19" fmla="*/ 900940 w 3209207"/>
              <a:gd name="connsiteY19" fmla="*/ 277172 h 612850"/>
              <a:gd name="connsiteX20" fmla="*/ 770303 w 3209207"/>
              <a:gd name="connsiteY20" fmla="*/ 270380 h 612850"/>
              <a:gd name="connsiteX21" fmla="*/ 641641 w 3209207"/>
              <a:gd name="connsiteY21" fmla="*/ 261702 h 612850"/>
              <a:gd name="connsiteX22" fmla="*/ 512966 w 3209207"/>
              <a:gd name="connsiteY22" fmla="*/ 253180 h 612850"/>
              <a:gd name="connsiteX23" fmla="*/ 386177 w 3209207"/>
              <a:gd name="connsiteY23" fmla="*/ 243867 h 612850"/>
              <a:gd name="connsiteX24" fmla="*/ 260746 w 3209207"/>
              <a:gd name="connsiteY24" fmla="*/ 232775 h 612850"/>
              <a:gd name="connsiteX25" fmla="*/ 136447 w 3209207"/>
              <a:gd name="connsiteY25" fmla="*/ 222719 h 612850"/>
              <a:gd name="connsiteX26" fmla="*/ 13506 w 3209207"/>
              <a:gd name="connsiteY26" fmla="*/ 210885 h 612850"/>
              <a:gd name="connsiteX27" fmla="*/ 0 w 3209207"/>
              <a:gd name="connsiteY27" fmla="*/ 209475 h 612850"/>
              <a:gd name="connsiteX28" fmla="*/ 40844 w 3209207"/>
              <a:gd name="connsiteY28" fmla="*/ 212313 h 612850"/>
              <a:gd name="connsiteX29" fmla="*/ 132211 w 3209207"/>
              <a:gd name="connsiteY29" fmla="*/ 216946 h 612850"/>
              <a:gd name="connsiteX30" fmla="*/ 225585 w 3209207"/>
              <a:gd name="connsiteY30" fmla="*/ 221811 h 612850"/>
              <a:gd name="connsiteX31" fmla="*/ 320298 w 3209207"/>
              <a:gd name="connsiteY31" fmla="*/ 226444 h 612850"/>
              <a:gd name="connsiteX32" fmla="*/ 415680 w 3209207"/>
              <a:gd name="connsiteY32" fmla="*/ 229340 h 612850"/>
              <a:gd name="connsiteX33" fmla="*/ 512735 w 3209207"/>
              <a:gd name="connsiteY33" fmla="*/ 232120 h 612850"/>
              <a:gd name="connsiteX34" fmla="*/ 611464 w 3209207"/>
              <a:gd name="connsiteY34" fmla="*/ 235015 h 612850"/>
              <a:gd name="connsiteX35" fmla="*/ 711532 w 3209207"/>
              <a:gd name="connsiteY35" fmla="*/ 236985 h 612850"/>
              <a:gd name="connsiteX36" fmla="*/ 812604 w 3209207"/>
              <a:gd name="connsiteY36" fmla="*/ 236985 h 612850"/>
              <a:gd name="connsiteX37" fmla="*/ 915014 w 3209207"/>
              <a:gd name="connsiteY37" fmla="*/ 237795 h 612850"/>
              <a:gd name="connsiteX38" fmla="*/ 1018428 w 3209207"/>
              <a:gd name="connsiteY38" fmla="*/ 236985 h 612850"/>
              <a:gd name="connsiteX39" fmla="*/ 1122847 w 3209207"/>
              <a:gd name="connsiteY39" fmla="*/ 235015 h 612850"/>
              <a:gd name="connsiteX40" fmla="*/ 1227600 w 3209207"/>
              <a:gd name="connsiteY40" fmla="*/ 233162 h 612850"/>
              <a:gd name="connsiteX41" fmla="*/ 1333692 w 3209207"/>
              <a:gd name="connsiteY41" fmla="*/ 229340 h 612850"/>
              <a:gd name="connsiteX42" fmla="*/ 1441122 w 3209207"/>
              <a:gd name="connsiteY42" fmla="*/ 225634 h 612850"/>
              <a:gd name="connsiteX43" fmla="*/ 1547883 w 3209207"/>
              <a:gd name="connsiteY43" fmla="*/ 220769 h 612850"/>
              <a:gd name="connsiteX44" fmla="*/ 1655983 w 3209207"/>
              <a:gd name="connsiteY44" fmla="*/ 214282 h 612850"/>
              <a:gd name="connsiteX45" fmla="*/ 1765421 w 3209207"/>
              <a:gd name="connsiteY45" fmla="*/ 206638 h 612850"/>
              <a:gd name="connsiteX46" fmla="*/ 1874860 w 3209207"/>
              <a:gd name="connsiteY46" fmla="*/ 199108 h 612850"/>
              <a:gd name="connsiteX47" fmla="*/ 1984299 w 3209207"/>
              <a:gd name="connsiteY47" fmla="*/ 189495 h 612850"/>
              <a:gd name="connsiteX48" fmla="*/ 2095745 w 3209207"/>
              <a:gd name="connsiteY48" fmla="*/ 178144 h 612850"/>
              <a:gd name="connsiteX49" fmla="*/ 2205184 w 3209207"/>
              <a:gd name="connsiteY49" fmla="*/ 166793 h 612850"/>
              <a:gd name="connsiteX50" fmla="*/ 2316631 w 3209207"/>
              <a:gd name="connsiteY50" fmla="*/ 153472 h 612850"/>
              <a:gd name="connsiteX51" fmla="*/ 2429081 w 3209207"/>
              <a:gd name="connsiteY51" fmla="*/ 139226 h 612850"/>
              <a:gd name="connsiteX52" fmla="*/ 2539523 w 3209207"/>
              <a:gd name="connsiteY52" fmla="*/ 124052 h 612850"/>
              <a:gd name="connsiteX53" fmla="*/ 2651305 w 3209207"/>
              <a:gd name="connsiteY53" fmla="*/ 106215 h 612850"/>
              <a:gd name="connsiteX54" fmla="*/ 2763086 w 3209207"/>
              <a:gd name="connsiteY54" fmla="*/ 87219 h 612850"/>
              <a:gd name="connsiteX55" fmla="*/ 2874867 w 3209207"/>
              <a:gd name="connsiteY55" fmla="*/ 68339 h 612850"/>
              <a:gd name="connsiteX56" fmla="*/ 2986314 w 3209207"/>
              <a:gd name="connsiteY56" fmla="*/ 46331 h 612850"/>
              <a:gd name="connsiteX57" fmla="*/ 3097760 w 3209207"/>
              <a:gd name="connsiteY57" fmla="*/ 23629 h 612850"/>
              <a:gd name="connsiteX58" fmla="*/ 3209207 w 3209207"/>
              <a:gd name="connsiteY58" fmla="*/ 0 h 612850"/>
              <a:gd name="connsiteX59" fmla="*/ 3195151 w 3209207"/>
              <a:gd name="connsiteY59" fmla="*/ 612847 h 612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3209207" h="612850">
                <a:moveTo>
                  <a:pt x="3195151" y="612847"/>
                </a:moveTo>
                <a:cubicBezTo>
                  <a:pt x="3144238" y="612898"/>
                  <a:pt x="3088941" y="612318"/>
                  <a:pt x="3029871" y="611146"/>
                </a:cubicBezTo>
                <a:lnTo>
                  <a:pt x="2949639" y="608906"/>
                </a:lnTo>
                <a:lnTo>
                  <a:pt x="2978018" y="258115"/>
                </a:lnTo>
                <a:lnTo>
                  <a:pt x="2944764" y="260801"/>
                </a:lnTo>
                <a:lnTo>
                  <a:pt x="2806036" y="271446"/>
                </a:lnTo>
                <a:lnTo>
                  <a:pt x="2666958" y="278917"/>
                </a:lnTo>
                <a:lnTo>
                  <a:pt x="2528469" y="286593"/>
                </a:lnTo>
                <a:lnTo>
                  <a:pt x="2389479" y="292970"/>
                </a:lnTo>
                <a:lnTo>
                  <a:pt x="2252501" y="296993"/>
                </a:lnTo>
                <a:lnTo>
                  <a:pt x="2113775" y="300086"/>
                </a:lnTo>
                <a:lnTo>
                  <a:pt x="1975755" y="301980"/>
                </a:lnTo>
                <a:lnTo>
                  <a:pt x="1840287" y="302348"/>
                </a:lnTo>
                <a:lnTo>
                  <a:pt x="1703009" y="302570"/>
                </a:lnTo>
                <a:lnTo>
                  <a:pt x="1567693" y="301063"/>
                </a:lnTo>
                <a:lnTo>
                  <a:pt x="1432543" y="297523"/>
                </a:lnTo>
                <a:lnTo>
                  <a:pt x="1297969" y="294345"/>
                </a:lnTo>
                <a:lnTo>
                  <a:pt x="1164703" y="290015"/>
                </a:lnTo>
                <a:lnTo>
                  <a:pt x="1032796" y="283907"/>
                </a:lnTo>
                <a:lnTo>
                  <a:pt x="900940" y="277172"/>
                </a:lnTo>
                <a:lnTo>
                  <a:pt x="770303" y="270380"/>
                </a:lnTo>
                <a:lnTo>
                  <a:pt x="641641" y="261702"/>
                </a:lnTo>
                <a:lnTo>
                  <a:pt x="512966" y="253180"/>
                </a:lnTo>
                <a:lnTo>
                  <a:pt x="386177" y="243867"/>
                </a:lnTo>
                <a:lnTo>
                  <a:pt x="260746" y="232775"/>
                </a:lnTo>
                <a:lnTo>
                  <a:pt x="136447" y="222719"/>
                </a:lnTo>
                <a:lnTo>
                  <a:pt x="13506" y="210885"/>
                </a:lnTo>
                <a:lnTo>
                  <a:pt x="0" y="209475"/>
                </a:lnTo>
                <a:lnTo>
                  <a:pt x="40844" y="212313"/>
                </a:lnTo>
                <a:lnTo>
                  <a:pt x="132211" y="216946"/>
                </a:lnTo>
                <a:lnTo>
                  <a:pt x="225585" y="221811"/>
                </a:lnTo>
                <a:lnTo>
                  <a:pt x="320298" y="226444"/>
                </a:lnTo>
                <a:lnTo>
                  <a:pt x="415680" y="229340"/>
                </a:lnTo>
                <a:lnTo>
                  <a:pt x="512735" y="232120"/>
                </a:lnTo>
                <a:lnTo>
                  <a:pt x="611464" y="235015"/>
                </a:lnTo>
                <a:lnTo>
                  <a:pt x="711532" y="236985"/>
                </a:lnTo>
                <a:lnTo>
                  <a:pt x="812604" y="236985"/>
                </a:lnTo>
                <a:lnTo>
                  <a:pt x="915014" y="237795"/>
                </a:lnTo>
                <a:lnTo>
                  <a:pt x="1018428" y="236985"/>
                </a:lnTo>
                <a:lnTo>
                  <a:pt x="1122847" y="235015"/>
                </a:lnTo>
                <a:lnTo>
                  <a:pt x="1227600" y="233162"/>
                </a:lnTo>
                <a:lnTo>
                  <a:pt x="1333692" y="229340"/>
                </a:lnTo>
                <a:lnTo>
                  <a:pt x="1441122" y="225634"/>
                </a:lnTo>
                <a:lnTo>
                  <a:pt x="1547883" y="220769"/>
                </a:lnTo>
                <a:lnTo>
                  <a:pt x="1655983" y="214282"/>
                </a:lnTo>
                <a:lnTo>
                  <a:pt x="1765421" y="206638"/>
                </a:lnTo>
                <a:lnTo>
                  <a:pt x="1874860" y="199108"/>
                </a:lnTo>
                <a:lnTo>
                  <a:pt x="1984299" y="189495"/>
                </a:lnTo>
                <a:lnTo>
                  <a:pt x="2095745" y="178144"/>
                </a:lnTo>
                <a:lnTo>
                  <a:pt x="2205184" y="166793"/>
                </a:lnTo>
                <a:lnTo>
                  <a:pt x="2316631" y="153472"/>
                </a:lnTo>
                <a:lnTo>
                  <a:pt x="2429081" y="139226"/>
                </a:lnTo>
                <a:lnTo>
                  <a:pt x="2539523" y="124052"/>
                </a:lnTo>
                <a:lnTo>
                  <a:pt x="2651305" y="106215"/>
                </a:lnTo>
                <a:lnTo>
                  <a:pt x="2763086" y="87219"/>
                </a:lnTo>
                <a:lnTo>
                  <a:pt x="2874867" y="68339"/>
                </a:lnTo>
                <a:lnTo>
                  <a:pt x="2986314" y="46331"/>
                </a:lnTo>
                <a:lnTo>
                  <a:pt x="3097760" y="23629"/>
                </a:lnTo>
                <a:lnTo>
                  <a:pt x="3209207" y="0"/>
                </a:lnTo>
                <a:cubicBezTo>
                  <a:pt x="3198832" y="386055"/>
                  <a:pt x="3205525" y="226792"/>
                  <a:pt x="3195151" y="612847"/>
                </a:cubicBezTo>
                <a:close/>
              </a:path>
            </a:pathLst>
          </a:custGeom>
          <a:solidFill>
            <a:schemeClr val="bg1">
              <a:alpha val="20000"/>
            </a:schemeClr>
          </a:solidFill>
          <a:ln>
            <a:noFill/>
          </a:ln>
        </p:spPr>
        <p:txBody>
          <a:bodyPr wrap="square">
            <a:noAutofit/>
          </a:bodyPr>
          <a:lstStyle/>
          <a:p>
            <a:endParaRPr lang="en-US" dirty="0"/>
          </a:p>
        </p:txBody>
      </p:sp>
      <p:pic>
        <p:nvPicPr>
          <p:cNvPr id="9" name="Picture 8" descr="A screenshot of a document&#10;&#10;Description automatically generated">
            <a:extLst>
              <a:ext uri="{FF2B5EF4-FFF2-40B4-BE49-F238E27FC236}">
                <a16:creationId xmlns:a16="http://schemas.microsoft.com/office/drawing/2014/main" id="{13443547-0457-C7CC-E0AC-D7122B3FDFDF}"/>
              </a:ext>
            </a:extLst>
          </p:cNvPr>
          <p:cNvPicPr>
            <a:picLocks noChangeAspect="1"/>
          </p:cNvPicPr>
          <p:nvPr/>
        </p:nvPicPr>
        <p:blipFill>
          <a:blip r:embed="rId2"/>
          <a:stretch>
            <a:fillRect/>
          </a:stretch>
        </p:blipFill>
        <p:spPr>
          <a:xfrm>
            <a:off x="2624914" y="444900"/>
            <a:ext cx="9579786" cy="6035263"/>
          </a:xfrm>
          <a:prstGeom prst="rect">
            <a:avLst/>
          </a:prstGeom>
        </p:spPr>
      </p:pic>
      <p:sp>
        <p:nvSpPr>
          <p:cNvPr id="13" name="TextBox 12">
            <a:extLst>
              <a:ext uri="{FF2B5EF4-FFF2-40B4-BE49-F238E27FC236}">
                <a16:creationId xmlns:a16="http://schemas.microsoft.com/office/drawing/2014/main" id="{2CBB0AB7-F765-EC77-DDE6-5EE43D1F7842}"/>
              </a:ext>
            </a:extLst>
          </p:cNvPr>
          <p:cNvSpPr txBox="1"/>
          <p:nvPr/>
        </p:nvSpPr>
        <p:spPr>
          <a:xfrm>
            <a:off x="-36957" y="6537616"/>
            <a:ext cx="3302001" cy="307777"/>
          </a:xfrm>
          <a:prstGeom prst="rect">
            <a:avLst/>
          </a:prstGeom>
          <a:noFill/>
        </p:spPr>
        <p:txBody>
          <a:bodyPr wrap="square" rtlCol="0">
            <a:spAutoFit/>
          </a:bodyPr>
          <a:lstStyle/>
          <a:p>
            <a:r>
              <a:rPr lang="en-US" sz="1400" dirty="0"/>
              <a:t>Source: OMB FY26 </a:t>
            </a:r>
            <a:r>
              <a:rPr lang="en-US" sz="1400" dirty="0">
                <a:hlinkClick r:id="rId3"/>
              </a:rPr>
              <a:t>budget request </a:t>
            </a:r>
            <a:endParaRPr lang="en-US" sz="1400" dirty="0"/>
          </a:p>
        </p:txBody>
      </p:sp>
    </p:spTree>
    <p:extLst>
      <p:ext uri="{BB962C8B-B14F-4D97-AF65-F5344CB8AC3E}">
        <p14:creationId xmlns:p14="http://schemas.microsoft.com/office/powerpoint/2010/main" val="113299466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Freeform: Shape 7">
            <a:extLst>
              <a:ext uri="{FF2B5EF4-FFF2-40B4-BE49-F238E27FC236}">
                <a16:creationId xmlns:a16="http://schemas.microsoft.com/office/drawing/2014/main" id="{9E07A5DF-FA84-4713-8362-5AD75093B13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3466" y="4928325"/>
            <a:ext cx="10905067" cy="1286209"/>
          </a:xfrm>
          <a:custGeom>
            <a:avLst/>
            <a:gdLst>
              <a:gd name="connsiteX0" fmla="*/ 5080191 w 10905067"/>
              <a:gd name="connsiteY0" fmla="*/ 0 h 1286209"/>
              <a:gd name="connsiteX1" fmla="*/ 5315140 w 10905067"/>
              <a:gd name="connsiteY1" fmla="*/ 1588 h 1286209"/>
              <a:gd name="connsiteX2" fmla="*/ 5546915 w 10905067"/>
              <a:gd name="connsiteY2" fmla="*/ 1588 h 1286209"/>
              <a:gd name="connsiteX3" fmla="*/ 5777103 w 10905067"/>
              <a:gd name="connsiteY3" fmla="*/ 4763 h 1286209"/>
              <a:gd name="connsiteX4" fmla="*/ 6002528 w 10905067"/>
              <a:gd name="connsiteY4" fmla="*/ 9525 h 1286209"/>
              <a:gd name="connsiteX5" fmla="*/ 6226365 w 10905067"/>
              <a:gd name="connsiteY5" fmla="*/ 14288 h 1286209"/>
              <a:gd name="connsiteX6" fmla="*/ 6445440 w 10905067"/>
              <a:gd name="connsiteY6" fmla="*/ 19050 h 1286209"/>
              <a:gd name="connsiteX7" fmla="*/ 6662928 w 10905067"/>
              <a:gd name="connsiteY7" fmla="*/ 26988 h 1286209"/>
              <a:gd name="connsiteX8" fmla="*/ 6877240 w 10905067"/>
              <a:gd name="connsiteY8" fmla="*/ 34925 h 1286209"/>
              <a:gd name="connsiteX9" fmla="*/ 7086790 w 10905067"/>
              <a:gd name="connsiteY9" fmla="*/ 42863 h 1286209"/>
              <a:gd name="connsiteX10" fmla="*/ 7496365 w 10905067"/>
              <a:gd name="connsiteY10" fmla="*/ 63500 h 1286209"/>
              <a:gd name="connsiteX11" fmla="*/ 7888478 w 10905067"/>
              <a:gd name="connsiteY11" fmla="*/ 85725 h 1286209"/>
              <a:gd name="connsiteX12" fmla="*/ 8264715 w 10905067"/>
              <a:gd name="connsiteY12" fmla="*/ 109538 h 1286209"/>
              <a:gd name="connsiteX13" fmla="*/ 8621902 w 10905067"/>
              <a:gd name="connsiteY13" fmla="*/ 134938 h 1286209"/>
              <a:gd name="connsiteX14" fmla="*/ 8961628 w 10905067"/>
              <a:gd name="connsiteY14" fmla="*/ 161925 h 1286209"/>
              <a:gd name="connsiteX15" fmla="*/ 9277540 w 10905067"/>
              <a:gd name="connsiteY15" fmla="*/ 190500 h 1286209"/>
              <a:gd name="connsiteX16" fmla="*/ 9574402 w 10905067"/>
              <a:gd name="connsiteY16" fmla="*/ 219075 h 1286209"/>
              <a:gd name="connsiteX17" fmla="*/ 9847452 w 10905067"/>
              <a:gd name="connsiteY17" fmla="*/ 247650 h 1286209"/>
              <a:gd name="connsiteX18" fmla="*/ 10098278 w 10905067"/>
              <a:gd name="connsiteY18" fmla="*/ 274638 h 1286209"/>
              <a:gd name="connsiteX19" fmla="*/ 10320528 w 10905067"/>
              <a:gd name="connsiteY19" fmla="*/ 300038 h 1286209"/>
              <a:gd name="connsiteX20" fmla="*/ 10520552 w 10905067"/>
              <a:gd name="connsiteY20" fmla="*/ 323850 h 1286209"/>
              <a:gd name="connsiteX21" fmla="*/ 10690415 w 10905067"/>
              <a:gd name="connsiteY21" fmla="*/ 344488 h 1286209"/>
              <a:gd name="connsiteX22" fmla="*/ 10831702 w 10905067"/>
              <a:gd name="connsiteY22" fmla="*/ 363538 h 1286209"/>
              <a:gd name="connsiteX23" fmla="*/ 10905067 w 10905067"/>
              <a:gd name="connsiteY23" fmla="*/ 373678 h 1286209"/>
              <a:gd name="connsiteX24" fmla="*/ 10905067 w 10905067"/>
              <a:gd name="connsiteY24" fmla="*/ 1286209 h 1286209"/>
              <a:gd name="connsiteX25" fmla="*/ 0 w 10905067"/>
              <a:gd name="connsiteY25" fmla="*/ 1286209 h 1286209"/>
              <a:gd name="connsiteX26" fmla="*/ 0 w 10905067"/>
              <a:gd name="connsiteY26" fmla="*/ 369898 h 1286209"/>
              <a:gd name="connsiteX27" fmla="*/ 71628 w 10905067"/>
              <a:gd name="connsiteY27" fmla="*/ 358775 h 1286209"/>
              <a:gd name="connsiteX28" fmla="*/ 327215 w 10905067"/>
              <a:gd name="connsiteY28" fmla="*/ 320675 h 1286209"/>
              <a:gd name="connsiteX29" fmla="*/ 582802 w 10905067"/>
              <a:gd name="connsiteY29" fmla="*/ 284163 h 1286209"/>
              <a:gd name="connsiteX30" fmla="*/ 839978 w 10905067"/>
              <a:gd name="connsiteY30" fmla="*/ 252413 h 1286209"/>
              <a:gd name="connsiteX31" fmla="*/ 1095565 w 10905067"/>
              <a:gd name="connsiteY31" fmla="*/ 220663 h 1286209"/>
              <a:gd name="connsiteX32" fmla="*/ 1352740 w 10905067"/>
              <a:gd name="connsiteY32" fmla="*/ 190500 h 1286209"/>
              <a:gd name="connsiteX33" fmla="*/ 1606740 w 10905067"/>
              <a:gd name="connsiteY33" fmla="*/ 165100 h 1286209"/>
              <a:gd name="connsiteX34" fmla="*/ 1863915 w 10905067"/>
              <a:gd name="connsiteY34" fmla="*/ 141288 h 1286209"/>
              <a:gd name="connsiteX35" fmla="*/ 2119502 w 10905067"/>
              <a:gd name="connsiteY35" fmla="*/ 119063 h 1286209"/>
              <a:gd name="connsiteX36" fmla="*/ 2371915 w 10905067"/>
              <a:gd name="connsiteY36" fmla="*/ 100013 h 1286209"/>
              <a:gd name="connsiteX37" fmla="*/ 2625915 w 10905067"/>
              <a:gd name="connsiteY37" fmla="*/ 80963 h 1286209"/>
              <a:gd name="connsiteX38" fmla="*/ 2878328 w 10905067"/>
              <a:gd name="connsiteY38" fmla="*/ 65088 h 1286209"/>
              <a:gd name="connsiteX39" fmla="*/ 3129153 w 10905067"/>
              <a:gd name="connsiteY39" fmla="*/ 52388 h 1286209"/>
              <a:gd name="connsiteX40" fmla="*/ 3379978 w 10905067"/>
              <a:gd name="connsiteY40" fmla="*/ 39688 h 1286209"/>
              <a:gd name="connsiteX41" fmla="*/ 3627628 w 10905067"/>
              <a:gd name="connsiteY41" fmla="*/ 28575 h 1286209"/>
              <a:gd name="connsiteX42" fmla="*/ 3873690 w 10905067"/>
              <a:gd name="connsiteY42" fmla="*/ 20638 h 1286209"/>
              <a:gd name="connsiteX43" fmla="*/ 4119754 w 10905067"/>
              <a:gd name="connsiteY43" fmla="*/ 14288 h 1286209"/>
              <a:gd name="connsiteX44" fmla="*/ 4362640 w 10905067"/>
              <a:gd name="connsiteY44" fmla="*/ 7938 h 1286209"/>
              <a:gd name="connsiteX45" fmla="*/ 4603941 w 10905067"/>
              <a:gd name="connsiteY45" fmla="*/ 4763 h 1286209"/>
              <a:gd name="connsiteX46" fmla="*/ 4843653 w 10905067"/>
              <a:gd name="connsiteY46" fmla="*/ 1588 h 12862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10905067" h="1286209">
                <a:moveTo>
                  <a:pt x="5080191" y="0"/>
                </a:moveTo>
                <a:lnTo>
                  <a:pt x="5315140" y="1588"/>
                </a:lnTo>
                <a:lnTo>
                  <a:pt x="5546915" y="1588"/>
                </a:lnTo>
                <a:lnTo>
                  <a:pt x="5777103" y="4763"/>
                </a:lnTo>
                <a:lnTo>
                  <a:pt x="6002528" y="9525"/>
                </a:lnTo>
                <a:lnTo>
                  <a:pt x="6226365" y="14288"/>
                </a:lnTo>
                <a:lnTo>
                  <a:pt x="6445440" y="19050"/>
                </a:lnTo>
                <a:lnTo>
                  <a:pt x="6662928" y="26988"/>
                </a:lnTo>
                <a:lnTo>
                  <a:pt x="6877240" y="34925"/>
                </a:lnTo>
                <a:lnTo>
                  <a:pt x="7086790" y="42863"/>
                </a:lnTo>
                <a:lnTo>
                  <a:pt x="7496365" y="63500"/>
                </a:lnTo>
                <a:lnTo>
                  <a:pt x="7888478" y="85725"/>
                </a:lnTo>
                <a:lnTo>
                  <a:pt x="8264715" y="109538"/>
                </a:lnTo>
                <a:lnTo>
                  <a:pt x="8621902" y="134938"/>
                </a:lnTo>
                <a:lnTo>
                  <a:pt x="8961628" y="161925"/>
                </a:lnTo>
                <a:lnTo>
                  <a:pt x="9277540" y="190500"/>
                </a:lnTo>
                <a:lnTo>
                  <a:pt x="9574402" y="219075"/>
                </a:lnTo>
                <a:lnTo>
                  <a:pt x="9847452" y="247650"/>
                </a:lnTo>
                <a:lnTo>
                  <a:pt x="10098278" y="274638"/>
                </a:lnTo>
                <a:lnTo>
                  <a:pt x="10320528" y="300038"/>
                </a:lnTo>
                <a:lnTo>
                  <a:pt x="10520552" y="323850"/>
                </a:lnTo>
                <a:lnTo>
                  <a:pt x="10690415" y="344488"/>
                </a:lnTo>
                <a:lnTo>
                  <a:pt x="10831702" y="363538"/>
                </a:lnTo>
                <a:lnTo>
                  <a:pt x="10905067" y="373678"/>
                </a:lnTo>
                <a:lnTo>
                  <a:pt x="10905067" y="1286209"/>
                </a:lnTo>
                <a:lnTo>
                  <a:pt x="0" y="1286209"/>
                </a:lnTo>
                <a:lnTo>
                  <a:pt x="0" y="369898"/>
                </a:lnTo>
                <a:lnTo>
                  <a:pt x="71628" y="358775"/>
                </a:lnTo>
                <a:lnTo>
                  <a:pt x="327215" y="320675"/>
                </a:lnTo>
                <a:lnTo>
                  <a:pt x="582802" y="284163"/>
                </a:lnTo>
                <a:lnTo>
                  <a:pt x="839978" y="252413"/>
                </a:lnTo>
                <a:lnTo>
                  <a:pt x="1095565" y="220663"/>
                </a:lnTo>
                <a:lnTo>
                  <a:pt x="1352740" y="190500"/>
                </a:lnTo>
                <a:lnTo>
                  <a:pt x="1606740" y="165100"/>
                </a:lnTo>
                <a:lnTo>
                  <a:pt x="1863915" y="141288"/>
                </a:lnTo>
                <a:lnTo>
                  <a:pt x="2119502" y="119063"/>
                </a:lnTo>
                <a:lnTo>
                  <a:pt x="2371915" y="100013"/>
                </a:lnTo>
                <a:lnTo>
                  <a:pt x="2625915" y="80963"/>
                </a:lnTo>
                <a:lnTo>
                  <a:pt x="2878328" y="65088"/>
                </a:lnTo>
                <a:lnTo>
                  <a:pt x="3129153" y="52388"/>
                </a:lnTo>
                <a:lnTo>
                  <a:pt x="3379978" y="39688"/>
                </a:lnTo>
                <a:lnTo>
                  <a:pt x="3627628" y="28575"/>
                </a:lnTo>
                <a:lnTo>
                  <a:pt x="3873690" y="20638"/>
                </a:lnTo>
                <a:lnTo>
                  <a:pt x="4119754" y="14288"/>
                </a:lnTo>
                <a:lnTo>
                  <a:pt x="4362640" y="7938"/>
                </a:lnTo>
                <a:lnTo>
                  <a:pt x="4603941" y="4763"/>
                </a:lnTo>
                <a:lnTo>
                  <a:pt x="4843653" y="1588"/>
                </a:lnTo>
                <a:close/>
              </a:path>
            </a:pathLst>
          </a:custGeom>
          <a:ln>
            <a:noFill/>
          </a:ln>
        </p:spPr>
        <p:style>
          <a:lnRef idx="2">
            <a:schemeClr val="accent1">
              <a:shade val="50000"/>
            </a:schemeClr>
          </a:lnRef>
          <a:fillRef idx="1002">
            <a:schemeClr val="dk2"/>
          </a:fillRef>
          <a:effectRef idx="0">
            <a:schemeClr val="accent1"/>
          </a:effectRef>
          <a:fontRef idx="minor">
            <a:schemeClr val="lt1"/>
          </a:fontRef>
        </p:style>
        <p:txBody>
          <a:bodyPr wrap="square">
            <a:noAutofit/>
          </a:bodyPr>
          <a:lstStyle/>
          <a:p>
            <a:endParaRPr lang="en-US" dirty="0"/>
          </a:p>
        </p:txBody>
      </p:sp>
      <p:sp>
        <p:nvSpPr>
          <p:cNvPr id="10" name="Freeform 5">
            <a:extLst>
              <a:ext uri="{FF2B5EF4-FFF2-40B4-BE49-F238E27FC236}">
                <a16:creationId xmlns:a16="http://schemas.microsoft.com/office/drawing/2014/main" id="{55C041D8-A61A-4C01-9DE2-C3D9F4350B2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gray">
          <a:xfrm rot="10371525">
            <a:off x="263767" y="4911598"/>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txBody>
          <a:bodyPr/>
          <a:lstStyle/>
          <a:p>
            <a:endParaRPr lang="en-US" dirty="0"/>
          </a:p>
        </p:txBody>
      </p:sp>
      <p:pic>
        <p:nvPicPr>
          <p:cNvPr id="3" name="Picture 2" descr="A screenshot of a document&#10;&#10;Description automatically generated">
            <a:extLst>
              <a:ext uri="{FF2B5EF4-FFF2-40B4-BE49-F238E27FC236}">
                <a16:creationId xmlns:a16="http://schemas.microsoft.com/office/drawing/2014/main" id="{84DB13EE-76FC-3856-8C31-CFBC35549106}"/>
              </a:ext>
            </a:extLst>
          </p:cNvPr>
          <p:cNvPicPr>
            <a:picLocks noChangeAspect="1"/>
          </p:cNvPicPr>
          <p:nvPr/>
        </p:nvPicPr>
        <p:blipFill>
          <a:blip r:embed="rId2"/>
          <a:srcRect r="1" b="42111"/>
          <a:stretch>
            <a:fillRect/>
          </a:stretch>
        </p:blipFill>
        <p:spPr>
          <a:xfrm>
            <a:off x="249157" y="587485"/>
            <a:ext cx="11556298" cy="4983944"/>
          </a:xfrm>
          <a:custGeom>
            <a:avLst/>
            <a:gdLst/>
            <a:ahLst/>
            <a:cxnLst/>
            <a:rect l="l" t="t" r="r" b="b"/>
            <a:pathLst>
              <a:path w="10905066" h="4201234">
                <a:moveTo>
                  <a:pt x="0" y="0"/>
                </a:moveTo>
                <a:lnTo>
                  <a:pt x="10905066" y="0"/>
                </a:lnTo>
                <a:lnTo>
                  <a:pt x="10905066" y="4201234"/>
                </a:lnTo>
                <a:lnTo>
                  <a:pt x="10831701" y="4191094"/>
                </a:lnTo>
                <a:lnTo>
                  <a:pt x="10690414" y="4172044"/>
                </a:lnTo>
                <a:lnTo>
                  <a:pt x="10520551" y="4151406"/>
                </a:lnTo>
                <a:lnTo>
                  <a:pt x="10320527" y="4127594"/>
                </a:lnTo>
                <a:lnTo>
                  <a:pt x="10098277" y="4102194"/>
                </a:lnTo>
                <a:lnTo>
                  <a:pt x="9847451" y="4075206"/>
                </a:lnTo>
                <a:lnTo>
                  <a:pt x="9574401" y="4046631"/>
                </a:lnTo>
                <a:lnTo>
                  <a:pt x="9277539" y="4018056"/>
                </a:lnTo>
                <a:lnTo>
                  <a:pt x="8961627" y="3989481"/>
                </a:lnTo>
                <a:lnTo>
                  <a:pt x="8621901" y="3962494"/>
                </a:lnTo>
                <a:lnTo>
                  <a:pt x="8264714" y="3937094"/>
                </a:lnTo>
                <a:lnTo>
                  <a:pt x="7888477" y="3913281"/>
                </a:lnTo>
                <a:lnTo>
                  <a:pt x="7496364" y="3891056"/>
                </a:lnTo>
                <a:lnTo>
                  <a:pt x="7086789" y="3870419"/>
                </a:lnTo>
                <a:lnTo>
                  <a:pt x="6877239" y="3862481"/>
                </a:lnTo>
                <a:lnTo>
                  <a:pt x="6662927" y="3854544"/>
                </a:lnTo>
                <a:lnTo>
                  <a:pt x="6445439" y="3846606"/>
                </a:lnTo>
                <a:lnTo>
                  <a:pt x="6226364" y="3841844"/>
                </a:lnTo>
                <a:lnTo>
                  <a:pt x="6002527" y="3837081"/>
                </a:lnTo>
                <a:lnTo>
                  <a:pt x="5777102" y="3832319"/>
                </a:lnTo>
                <a:lnTo>
                  <a:pt x="5546914" y="3829144"/>
                </a:lnTo>
                <a:lnTo>
                  <a:pt x="5315139" y="3829144"/>
                </a:lnTo>
                <a:lnTo>
                  <a:pt x="5080189" y="3827556"/>
                </a:lnTo>
                <a:lnTo>
                  <a:pt x="4843652" y="3829144"/>
                </a:lnTo>
                <a:lnTo>
                  <a:pt x="4603939" y="3832319"/>
                </a:lnTo>
                <a:lnTo>
                  <a:pt x="4362639" y="3835494"/>
                </a:lnTo>
                <a:lnTo>
                  <a:pt x="4119752" y="3841844"/>
                </a:lnTo>
                <a:lnTo>
                  <a:pt x="3873689" y="3848194"/>
                </a:lnTo>
                <a:lnTo>
                  <a:pt x="3627627" y="3856131"/>
                </a:lnTo>
                <a:lnTo>
                  <a:pt x="3379977" y="3867244"/>
                </a:lnTo>
                <a:lnTo>
                  <a:pt x="3129152" y="3879944"/>
                </a:lnTo>
                <a:lnTo>
                  <a:pt x="2878327" y="3892644"/>
                </a:lnTo>
                <a:lnTo>
                  <a:pt x="2625914" y="3908519"/>
                </a:lnTo>
                <a:lnTo>
                  <a:pt x="2371914" y="3927569"/>
                </a:lnTo>
                <a:lnTo>
                  <a:pt x="2119501" y="3946619"/>
                </a:lnTo>
                <a:lnTo>
                  <a:pt x="1863914" y="3968844"/>
                </a:lnTo>
                <a:lnTo>
                  <a:pt x="1606739" y="3992656"/>
                </a:lnTo>
                <a:lnTo>
                  <a:pt x="1352739" y="4018056"/>
                </a:lnTo>
                <a:lnTo>
                  <a:pt x="1095564" y="4048219"/>
                </a:lnTo>
                <a:lnTo>
                  <a:pt x="839977" y="4079969"/>
                </a:lnTo>
                <a:lnTo>
                  <a:pt x="582801" y="4111719"/>
                </a:lnTo>
                <a:lnTo>
                  <a:pt x="327214" y="4148231"/>
                </a:lnTo>
                <a:lnTo>
                  <a:pt x="71627" y="4186331"/>
                </a:lnTo>
                <a:lnTo>
                  <a:pt x="0" y="4197454"/>
                </a:lnTo>
                <a:close/>
              </a:path>
            </a:pathLst>
          </a:custGeom>
        </p:spPr>
      </p:pic>
      <p:sp>
        <p:nvSpPr>
          <p:cNvPr id="12" name="Rectangle 11">
            <a:extLst>
              <a:ext uri="{FF2B5EF4-FFF2-40B4-BE49-F238E27FC236}">
                <a16:creationId xmlns:a16="http://schemas.microsoft.com/office/drawing/2014/main" id="{D8128B2E-5871-4FE1-A4EC-AA3F53CAE86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a:lstStyle/>
          <a:p>
            <a:endParaRPr lang="en-US"/>
          </a:p>
        </p:txBody>
      </p:sp>
    </p:spTree>
    <p:extLst>
      <p:ext uri="{BB962C8B-B14F-4D97-AF65-F5344CB8AC3E}">
        <p14:creationId xmlns:p14="http://schemas.microsoft.com/office/powerpoint/2010/main" val="4286038019"/>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Ion Boardroom">
  <a:themeElements>
    <a:clrScheme name="Ion Boardroom">
      <a:dk1>
        <a:sysClr val="windowText" lastClr="000000"/>
      </a:dk1>
      <a:lt1>
        <a:sysClr val="window" lastClr="FFFFFF"/>
      </a:lt1>
      <a:dk2>
        <a:srgbClr val="3B3059"/>
      </a:dk2>
      <a:lt2>
        <a:srgbClr val="EBEBEB"/>
      </a:lt2>
      <a:accent1>
        <a:srgbClr val="B31166"/>
      </a:accent1>
      <a:accent2>
        <a:srgbClr val="E33D6F"/>
      </a:accent2>
      <a:accent3>
        <a:srgbClr val="E45F3C"/>
      </a:accent3>
      <a:accent4>
        <a:srgbClr val="E9943A"/>
      </a:accent4>
      <a:accent5>
        <a:srgbClr val="9B6BF2"/>
      </a:accent5>
      <a:accent6>
        <a:srgbClr val="D53DD0"/>
      </a:accent6>
      <a:hlink>
        <a:srgbClr val="8F8F8F"/>
      </a:hlink>
      <a:folHlink>
        <a:srgbClr val="A5A5A5"/>
      </a:folHlink>
    </a:clrScheme>
    <a:fontScheme name="Ion Boardroom">
      <a:majorFont>
        <a:latin typeface="Century Gothic" panose="020B050202020202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B050202020202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Ion Boardroom">
      <a:fillStyleLst>
        <a:solidFill>
          <a:schemeClr val="phClr"/>
        </a:solidFill>
        <a:gradFill rotWithShape="1">
          <a:gsLst>
            <a:gs pos="0">
              <a:schemeClr val="phClr">
                <a:tint val="64000"/>
                <a:lumMod val="118000"/>
              </a:schemeClr>
            </a:gs>
            <a:gs pos="100000">
              <a:schemeClr val="phClr">
                <a:tint val="92000"/>
                <a:alpha val="100000"/>
                <a:lumMod val="110000"/>
              </a:schemeClr>
            </a:gs>
          </a:gsLst>
          <a:lin ang="5400000" scaled="0"/>
        </a:gradFill>
        <a:gradFill rotWithShape="1">
          <a:gsLst>
            <a:gs pos="0">
              <a:schemeClr val="phClr">
                <a:tint val="98000"/>
                <a:lumMod val="114000"/>
              </a:schemeClr>
            </a:gs>
            <a:gs pos="100000">
              <a:schemeClr val="phClr">
                <a:shade val="90000"/>
                <a:lumMod val="84000"/>
              </a:schemeClr>
            </a:gs>
          </a:gsLst>
          <a:lin ang="5400000" scaled="0"/>
        </a:gradFill>
      </a:fillStyleLst>
      <a:lnStyleLst>
        <a:ln w="9525" cap="rnd" cmpd="sng" algn="ctr">
          <a:solidFill>
            <a:schemeClr val="phClr"/>
          </a:solidFill>
          <a:prstDash val="solid"/>
        </a:ln>
        <a:ln w="19050" cap="rnd" cmpd="sng" algn="ctr">
          <a:solidFill>
            <a:schemeClr val="phClr"/>
          </a:solidFill>
          <a:prstDash val="solid"/>
        </a:ln>
        <a:ln w="28575" cap="rnd" cmpd="sng"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63500" dist="38100" dir="5400000" rotWithShape="0">
              <a:srgbClr val="000000">
                <a:alpha val="60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8000"/>
                <a:hueMod val="124000"/>
                <a:satMod val="148000"/>
                <a:lumMod val="124000"/>
              </a:schemeClr>
            </a:gs>
            <a:gs pos="100000">
              <a:schemeClr val="phClr">
                <a:shade val="76000"/>
                <a:hueMod val="89000"/>
                <a:satMod val="164000"/>
                <a:lumMod val="56000"/>
              </a:schemeClr>
            </a:gs>
          </a:gsLst>
          <a:path path="circle">
            <a:fillToRect l="45000" t="65000" r="125000" b="100000"/>
          </a:path>
        </a:gradFill>
        <a:blipFill rotWithShape="1">
          <a:blip xmlns:r="http://schemas.openxmlformats.org/officeDocument/2006/relationships" r:embed="rId1">
            <a:duotone>
              <a:schemeClr val="phClr">
                <a:shade val="69000"/>
                <a:hueMod val="91000"/>
                <a:satMod val="164000"/>
                <a:lumMod val="74000"/>
              </a:schemeClr>
              <a:schemeClr val="phClr">
                <a:hueMod val="124000"/>
                <a:satMod val="140000"/>
                <a:lumMod val="142000"/>
              </a:schemeClr>
            </a:duotone>
          </a:blip>
          <a:stretch/>
        </a:blipFill>
      </a:bgFillStyleLst>
    </a:fmtScheme>
  </a:themeElements>
  <a:objectDefaults/>
  <a:extraClrSchemeLst/>
  <a:extLst>
    <a:ext uri="{05A4C25C-085E-4340-85A3-A5531E510DB2}">
      <thm15:themeFamily xmlns:thm15="http://schemas.microsoft.com/office/thememl/2012/main" name="Ion Boardroom" id="{FC33163D-4339-46B1-8EED-24C834239D99}" vid="{B8502691-933B-45FE-8764-BA278511EF27}"/>
    </a:ext>
  </a:extLst>
</a:theme>
</file>

<file path=docProps/app.xml><?xml version="1.0" encoding="utf-8"?>
<Properties xmlns="http://schemas.openxmlformats.org/officeDocument/2006/extended-properties" xmlns:vt="http://schemas.openxmlformats.org/officeDocument/2006/docPropsVTypes">
  <Template>{A1FB9695-A7BD-784D-80A9-5D7C205D3F64}tf10001076</Template>
  <TotalTime>32840</TotalTime>
  <Words>1159</Words>
  <Application>Microsoft Macintosh PowerPoint</Application>
  <PresentationFormat>Widescreen</PresentationFormat>
  <Paragraphs>113</Paragraphs>
  <Slides>20</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20</vt:i4>
      </vt:variant>
    </vt:vector>
  </HeadingPairs>
  <TitlesOfParts>
    <vt:vector size="24" baseType="lpstr">
      <vt:lpstr>Arial</vt:lpstr>
      <vt:lpstr>Century Gothic</vt:lpstr>
      <vt:lpstr>Wingdings 3</vt:lpstr>
      <vt:lpstr>Ion Boardroom</vt:lpstr>
      <vt:lpstr>Budget and Appropriations Process - NASA</vt:lpstr>
      <vt:lpstr>Government spending: Where does it go?</vt:lpstr>
      <vt:lpstr>Mandatory v. discretionary spending</vt:lpstr>
      <vt:lpstr>Budget and appropriations process </vt:lpstr>
      <vt:lpstr>More guidelines than actual rules </vt:lpstr>
      <vt:lpstr>President’s budget request </vt:lpstr>
      <vt:lpstr>NASA budget requests – Trump’s first term</vt:lpstr>
      <vt:lpstr>PowerPoint Presentation</vt:lpstr>
      <vt:lpstr>PowerPoint Presentation</vt:lpstr>
      <vt:lpstr>Appropriations bills</vt:lpstr>
      <vt:lpstr>Appropriations bills</vt:lpstr>
      <vt:lpstr>Continuing resolution </vt:lpstr>
      <vt:lpstr>Who’s in charge of the Appropriations Committees?</vt:lpstr>
      <vt:lpstr>CJS leadership </vt:lpstr>
      <vt:lpstr>CJS subcommittee jurisdiction is pretty broad</vt:lpstr>
      <vt:lpstr>By the numbers</vt:lpstr>
      <vt:lpstr>PowerPoint Presentation</vt:lpstr>
      <vt:lpstr>Funding outlook </vt:lpstr>
      <vt:lpstr>Useful websites</vt:lpstr>
      <vt:lpstr>Questions?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Budget and Appropriations Process</dc:title>
  <dc:creator>Jennifer Shutt</dc:creator>
  <cp:lastModifiedBy>Jennifer Shutt</cp:lastModifiedBy>
  <cp:revision>141</cp:revision>
  <dcterms:created xsi:type="dcterms:W3CDTF">2023-03-06T19:53:54Z</dcterms:created>
  <dcterms:modified xsi:type="dcterms:W3CDTF">2025-09-08T18:31:18Z</dcterms:modified>
</cp:coreProperties>
</file>