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16"/>
  </p:notesMasterIdLst>
  <p:handoutMasterIdLst>
    <p:handoutMasterId r:id="rId17"/>
  </p:handoutMasterIdLst>
  <p:sldIdLst>
    <p:sldId id="293" r:id="rId2"/>
    <p:sldId id="260" r:id="rId3"/>
    <p:sldId id="311" r:id="rId4"/>
    <p:sldId id="307" r:id="rId5"/>
    <p:sldId id="304" r:id="rId6"/>
    <p:sldId id="276" r:id="rId7"/>
    <p:sldId id="308" r:id="rId8"/>
    <p:sldId id="314" r:id="rId9"/>
    <p:sldId id="315" r:id="rId10"/>
    <p:sldId id="313" r:id="rId11"/>
    <p:sldId id="309" r:id="rId12"/>
    <p:sldId id="310" r:id="rId13"/>
    <p:sldId id="312" r:id="rId14"/>
    <p:sldId id="316" r:id="rId15"/>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62"/>
    <p:restoredTop sz="70272" autoAdjust="0"/>
  </p:normalViewPr>
  <p:slideViewPr>
    <p:cSldViewPr>
      <p:cViewPr varScale="1">
        <p:scale>
          <a:sx n="65" d="100"/>
          <a:sy n="65" d="100"/>
        </p:scale>
        <p:origin x="1358" y="5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Users\joshuahuder\Dropbox\Talks\Partisanship\Partisanship%20data%20for%20Talk.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solidFill>
                  <a:schemeClr val="tx1"/>
                </a:solidFill>
              </a:rPr>
              <a:t>Partisan Voting Patterns,</a:t>
            </a:r>
            <a:r>
              <a:rPr lang="en-US" baseline="0">
                <a:solidFill>
                  <a:schemeClr val="tx1"/>
                </a:solidFill>
              </a:rPr>
              <a:t> 1877-2022</a:t>
            </a:r>
            <a:endParaRPr lang="en-US">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v>House</c:v>
          </c:tx>
          <c:spPr>
            <a:ln w="28575" cap="rnd">
              <a:solidFill>
                <a:schemeClr val="accent2">
                  <a:lumMod val="40000"/>
                  <a:lumOff val="60000"/>
                </a:schemeClr>
              </a:solidFill>
              <a:round/>
            </a:ln>
            <a:effectLst/>
          </c:spPr>
          <c:marker>
            <c:symbol val="none"/>
          </c:marker>
          <c:cat>
            <c:numRef>
              <c:f>Sheet1!$B$10:$B$82</c:f>
              <c:numCache>
                <c:formatCode>General</c:formatCode>
                <c:ptCount val="73"/>
                <c:pt idx="0">
                  <c:v>1877</c:v>
                </c:pt>
                <c:pt idx="1">
                  <c:v>1879</c:v>
                </c:pt>
                <c:pt idx="2">
                  <c:v>1881</c:v>
                </c:pt>
                <c:pt idx="3">
                  <c:v>1883</c:v>
                </c:pt>
                <c:pt idx="4">
                  <c:v>1885</c:v>
                </c:pt>
                <c:pt idx="5">
                  <c:v>1887</c:v>
                </c:pt>
                <c:pt idx="6">
                  <c:v>1889</c:v>
                </c:pt>
                <c:pt idx="7">
                  <c:v>1891</c:v>
                </c:pt>
                <c:pt idx="8">
                  <c:v>1893</c:v>
                </c:pt>
                <c:pt idx="9">
                  <c:v>1895</c:v>
                </c:pt>
                <c:pt idx="10">
                  <c:v>1897</c:v>
                </c:pt>
                <c:pt idx="11">
                  <c:v>1899</c:v>
                </c:pt>
                <c:pt idx="12">
                  <c:v>1901</c:v>
                </c:pt>
                <c:pt idx="13">
                  <c:v>1903</c:v>
                </c:pt>
                <c:pt idx="14">
                  <c:v>1905</c:v>
                </c:pt>
                <c:pt idx="15">
                  <c:v>1907</c:v>
                </c:pt>
                <c:pt idx="16">
                  <c:v>1909</c:v>
                </c:pt>
                <c:pt idx="17">
                  <c:v>1911</c:v>
                </c:pt>
                <c:pt idx="18">
                  <c:v>1913</c:v>
                </c:pt>
                <c:pt idx="19">
                  <c:v>1915</c:v>
                </c:pt>
                <c:pt idx="20">
                  <c:v>1917</c:v>
                </c:pt>
                <c:pt idx="21">
                  <c:v>1919</c:v>
                </c:pt>
                <c:pt idx="22">
                  <c:v>1921</c:v>
                </c:pt>
                <c:pt idx="23">
                  <c:v>1923</c:v>
                </c:pt>
                <c:pt idx="24">
                  <c:v>1925</c:v>
                </c:pt>
                <c:pt idx="25">
                  <c:v>1927</c:v>
                </c:pt>
                <c:pt idx="26">
                  <c:v>1929</c:v>
                </c:pt>
                <c:pt idx="27">
                  <c:v>1931</c:v>
                </c:pt>
                <c:pt idx="28">
                  <c:v>1933</c:v>
                </c:pt>
                <c:pt idx="29">
                  <c:v>1935</c:v>
                </c:pt>
                <c:pt idx="30">
                  <c:v>1937</c:v>
                </c:pt>
                <c:pt idx="31">
                  <c:v>1939</c:v>
                </c:pt>
                <c:pt idx="32">
                  <c:v>1941</c:v>
                </c:pt>
                <c:pt idx="33">
                  <c:v>1943</c:v>
                </c:pt>
                <c:pt idx="34">
                  <c:v>1945</c:v>
                </c:pt>
                <c:pt idx="35">
                  <c:v>1947</c:v>
                </c:pt>
                <c:pt idx="36">
                  <c:v>1949</c:v>
                </c:pt>
                <c:pt idx="37">
                  <c:v>1951</c:v>
                </c:pt>
                <c:pt idx="38">
                  <c:v>1953</c:v>
                </c:pt>
                <c:pt idx="39">
                  <c:v>1955</c:v>
                </c:pt>
                <c:pt idx="40">
                  <c:v>1957</c:v>
                </c:pt>
                <c:pt idx="41">
                  <c:v>1959</c:v>
                </c:pt>
                <c:pt idx="42">
                  <c:v>1961</c:v>
                </c:pt>
                <c:pt idx="43">
                  <c:v>1963</c:v>
                </c:pt>
                <c:pt idx="44">
                  <c:v>1965</c:v>
                </c:pt>
                <c:pt idx="45">
                  <c:v>1967</c:v>
                </c:pt>
                <c:pt idx="46">
                  <c:v>1969</c:v>
                </c:pt>
                <c:pt idx="47">
                  <c:v>1971</c:v>
                </c:pt>
                <c:pt idx="48">
                  <c:v>1973</c:v>
                </c:pt>
                <c:pt idx="49">
                  <c:v>1975</c:v>
                </c:pt>
                <c:pt idx="50">
                  <c:v>1977</c:v>
                </c:pt>
                <c:pt idx="51">
                  <c:v>1979</c:v>
                </c:pt>
                <c:pt idx="52">
                  <c:v>1981</c:v>
                </c:pt>
                <c:pt idx="53">
                  <c:v>1983</c:v>
                </c:pt>
                <c:pt idx="54">
                  <c:v>1985</c:v>
                </c:pt>
                <c:pt idx="55">
                  <c:v>1987</c:v>
                </c:pt>
                <c:pt idx="56">
                  <c:v>1989</c:v>
                </c:pt>
                <c:pt idx="57">
                  <c:v>1991</c:v>
                </c:pt>
                <c:pt idx="58">
                  <c:v>1993</c:v>
                </c:pt>
                <c:pt idx="59">
                  <c:v>1995</c:v>
                </c:pt>
                <c:pt idx="60">
                  <c:v>1997</c:v>
                </c:pt>
                <c:pt idx="61">
                  <c:v>1999</c:v>
                </c:pt>
                <c:pt idx="62">
                  <c:v>2001</c:v>
                </c:pt>
                <c:pt idx="63">
                  <c:v>2003</c:v>
                </c:pt>
                <c:pt idx="64">
                  <c:v>2005</c:v>
                </c:pt>
                <c:pt idx="65">
                  <c:v>2007</c:v>
                </c:pt>
                <c:pt idx="66">
                  <c:v>2009</c:v>
                </c:pt>
                <c:pt idx="67">
                  <c:v>2011</c:v>
                </c:pt>
                <c:pt idx="68">
                  <c:v>2013</c:v>
                </c:pt>
                <c:pt idx="69">
                  <c:v>2015</c:v>
                </c:pt>
                <c:pt idx="70">
                  <c:v>2017</c:v>
                </c:pt>
                <c:pt idx="71">
                  <c:v>2019</c:v>
                </c:pt>
                <c:pt idx="72">
                  <c:v>2021</c:v>
                </c:pt>
              </c:numCache>
            </c:numRef>
          </c:cat>
          <c:val>
            <c:numRef>
              <c:f>Sheet1!$C$10:$C$82</c:f>
              <c:numCache>
                <c:formatCode>General</c:formatCode>
                <c:ptCount val="73"/>
                <c:pt idx="0">
                  <c:v>0.74145901566787509</c:v>
                </c:pt>
                <c:pt idx="1">
                  <c:v>0.78588250319284703</c:v>
                </c:pt>
                <c:pt idx="2">
                  <c:v>0.78271379023307297</c:v>
                </c:pt>
                <c:pt idx="3">
                  <c:v>0.72440425615763493</c:v>
                </c:pt>
                <c:pt idx="4">
                  <c:v>0.74932126696832502</c:v>
                </c:pt>
                <c:pt idx="5">
                  <c:v>0.76489341999999994</c:v>
                </c:pt>
                <c:pt idx="6">
                  <c:v>0.79527798000000005</c:v>
                </c:pt>
                <c:pt idx="7">
                  <c:v>0.766378838193148</c:v>
                </c:pt>
                <c:pt idx="8">
                  <c:v>0.79133771929824404</c:v>
                </c:pt>
                <c:pt idx="9">
                  <c:v>0.83807260447446108</c:v>
                </c:pt>
                <c:pt idx="10">
                  <c:v>0.81956560891938102</c:v>
                </c:pt>
                <c:pt idx="11">
                  <c:v>0.80170182921334798</c:v>
                </c:pt>
                <c:pt idx="12">
                  <c:v>0.81625807038834908</c:v>
                </c:pt>
                <c:pt idx="13">
                  <c:v>0.81353918861512198</c:v>
                </c:pt>
                <c:pt idx="14">
                  <c:v>0.82451281405629095</c:v>
                </c:pt>
                <c:pt idx="15">
                  <c:v>0.79870124223602401</c:v>
                </c:pt>
                <c:pt idx="16">
                  <c:v>0.7793529115707869</c:v>
                </c:pt>
                <c:pt idx="17">
                  <c:v>0.7390068159688401</c:v>
                </c:pt>
                <c:pt idx="18">
                  <c:v>0.71165821657277606</c:v>
                </c:pt>
                <c:pt idx="19">
                  <c:v>0.72363059829059795</c:v>
                </c:pt>
                <c:pt idx="20">
                  <c:v>0.7156892476332819</c:v>
                </c:pt>
                <c:pt idx="21">
                  <c:v>0.71534803921568602</c:v>
                </c:pt>
                <c:pt idx="22">
                  <c:v>0.70415210401230111</c:v>
                </c:pt>
                <c:pt idx="23">
                  <c:v>0.69569494274242905</c:v>
                </c:pt>
                <c:pt idx="24">
                  <c:v>0.67521491891891694</c:v>
                </c:pt>
                <c:pt idx="25">
                  <c:v>0.66838228760635299</c:v>
                </c:pt>
                <c:pt idx="26">
                  <c:v>0.65252321529183299</c:v>
                </c:pt>
                <c:pt idx="27">
                  <c:v>0.61602442000000002</c:v>
                </c:pt>
                <c:pt idx="28">
                  <c:v>0.58257924430641705</c:v>
                </c:pt>
                <c:pt idx="29">
                  <c:v>0.56069698558322301</c:v>
                </c:pt>
                <c:pt idx="30">
                  <c:v>0.569508222643896</c:v>
                </c:pt>
                <c:pt idx="31">
                  <c:v>0.55728746347285596</c:v>
                </c:pt>
                <c:pt idx="32">
                  <c:v>0.57050854037266996</c:v>
                </c:pt>
                <c:pt idx="33">
                  <c:v>0.55029474488974606</c:v>
                </c:pt>
                <c:pt idx="34">
                  <c:v>0.56806041025640908</c:v>
                </c:pt>
                <c:pt idx="35">
                  <c:v>0.52266861578582702</c:v>
                </c:pt>
                <c:pt idx="36">
                  <c:v>0.55257497020769408</c:v>
                </c:pt>
                <c:pt idx="37">
                  <c:v>0.54235265700483004</c:v>
                </c:pt>
                <c:pt idx="38">
                  <c:v>0.53100169435490396</c:v>
                </c:pt>
                <c:pt idx="39">
                  <c:v>0.55634910386751801</c:v>
                </c:pt>
                <c:pt idx="40">
                  <c:v>0.55099975490196007</c:v>
                </c:pt>
                <c:pt idx="41">
                  <c:v>0.56242773892773801</c:v>
                </c:pt>
                <c:pt idx="42">
                  <c:v>0.53965503246753199</c:v>
                </c:pt>
                <c:pt idx="43">
                  <c:v>0.54806237611235198</c:v>
                </c:pt>
                <c:pt idx="44">
                  <c:v>0.54658929442650195</c:v>
                </c:pt>
                <c:pt idx="45">
                  <c:v>0.53854645502645304</c:v>
                </c:pt>
                <c:pt idx="46">
                  <c:v>0.56439111557788901</c:v>
                </c:pt>
                <c:pt idx="47">
                  <c:v>0.56494826254826103</c:v>
                </c:pt>
                <c:pt idx="48">
                  <c:v>0.58441109000000002</c:v>
                </c:pt>
                <c:pt idx="49">
                  <c:v>0.58028231292516907</c:v>
                </c:pt>
                <c:pt idx="50">
                  <c:v>0.57303401360544104</c:v>
                </c:pt>
                <c:pt idx="51">
                  <c:v>0.59608781857164894</c:v>
                </c:pt>
                <c:pt idx="52">
                  <c:v>0.60689676113360203</c:v>
                </c:pt>
                <c:pt idx="53">
                  <c:v>0.62743714776329607</c:v>
                </c:pt>
                <c:pt idx="54">
                  <c:v>0.64329131568820097</c:v>
                </c:pt>
                <c:pt idx="55">
                  <c:v>0.64462405646296106</c:v>
                </c:pt>
                <c:pt idx="56">
                  <c:v>0.65265262054507289</c:v>
                </c:pt>
                <c:pt idx="57">
                  <c:v>0.65891851851851702</c:v>
                </c:pt>
                <c:pt idx="58">
                  <c:v>0.70484173027989705</c:v>
                </c:pt>
                <c:pt idx="59">
                  <c:v>0.75795493807040404</c:v>
                </c:pt>
                <c:pt idx="60">
                  <c:v>0.77711543330882904</c:v>
                </c:pt>
                <c:pt idx="61">
                  <c:v>0.77687123630672805</c:v>
                </c:pt>
                <c:pt idx="62">
                  <c:v>0.78642453680931201</c:v>
                </c:pt>
                <c:pt idx="63">
                  <c:v>0.79293978937728804</c:v>
                </c:pt>
                <c:pt idx="64">
                  <c:v>0.80994644167277996</c:v>
                </c:pt>
                <c:pt idx="65">
                  <c:v>0.80801610132246493</c:v>
                </c:pt>
                <c:pt idx="66">
                  <c:v>0.80556049077224401</c:v>
                </c:pt>
                <c:pt idx="67">
                  <c:v>0.86093275510204004</c:v>
                </c:pt>
                <c:pt idx="68">
                  <c:v>0.86682499999999907</c:v>
                </c:pt>
                <c:pt idx="69">
                  <c:v>0.87545904801845298</c:v>
                </c:pt>
                <c:pt idx="70">
                  <c:v>0.87909799999999994</c:v>
                </c:pt>
                <c:pt idx="71">
                  <c:v>0.87193878205128095</c:v>
                </c:pt>
                <c:pt idx="72">
                  <c:v>0.8833196420287599</c:v>
                </c:pt>
              </c:numCache>
            </c:numRef>
          </c:val>
          <c:smooth val="0"/>
          <c:extLst>
            <c:ext xmlns:c16="http://schemas.microsoft.com/office/drawing/2014/chart" uri="{C3380CC4-5D6E-409C-BE32-E72D297353CC}">
              <c16:uniqueId val="{00000000-36BB-6544-9620-E3595F110A6D}"/>
            </c:ext>
          </c:extLst>
        </c:ser>
        <c:ser>
          <c:idx val="1"/>
          <c:order val="1"/>
          <c:tx>
            <c:v>Senate</c:v>
          </c:tx>
          <c:spPr>
            <a:ln w="28575" cap="rnd">
              <a:solidFill>
                <a:srgbClr val="FF0000"/>
              </a:solidFill>
              <a:round/>
            </a:ln>
            <a:effectLst/>
          </c:spPr>
          <c:marker>
            <c:symbol val="none"/>
          </c:marker>
          <c:cat>
            <c:numRef>
              <c:f>Sheet1!$B$10:$B$82</c:f>
              <c:numCache>
                <c:formatCode>General</c:formatCode>
                <c:ptCount val="73"/>
                <c:pt idx="0">
                  <c:v>1877</c:v>
                </c:pt>
                <c:pt idx="1">
                  <c:v>1879</c:v>
                </c:pt>
                <c:pt idx="2">
                  <c:v>1881</c:v>
                </c:pt>
                <c:pt idx="3">
                  <c:v>1883</c:v>
                </c:pt>
                <c:pt idx="4">
                  <c:v>1885</c:v>
                </c:pt>
                <c:pt idx="5">
                  <c:v>1887</c:v>
                </c:pt>
                <c:pt idx="6">
                  <c:v>1889</c:v>
                </c:pt>
                <c:pt idx="7">
                  <c:v>1891</c:v>
                </c:pt>
                <c:pt idx="8">
                  <c:v>1893</c:v>
                </c:pt>
                <c:pt idx="9">
                  <c:v>1895</c:v>
                </c:pt>
                <c:pt idx="10">
                  <c:v>1897</c:v>
                </c:pt>
                <c:pt idx="11">
                  <c:v>1899</c:v>
                </c:pt>
                <c:pt idx="12">
                  <c:v>1901</c:v>
                </c:pt>
                <c:pt idx="13">
                  <c:v>1903</c:v>
                </c:pt>
                <c:pt idx="14">
                  <c:v>1905</c:v>
                </c:pt>
                <c:pt idx="15">
                  <c:v>1907</c:v>
                </c:pt>
                <c:pt idx="16">
                  <c:v>1909</c:v>
                </c:pt>
                <c:pt idx="17">
                  <c:v>1911</c:v>
                </c:pt>
                <c:pt idx="18">
                  <c:v>1913</c:v>
                </c:pt>
                <c:pt idx="19">
                  <c:v>1915</c:v>
                </c:pt>
                <c:pt idx="20">
                  <c:v>1917</c:v>
                </c:pt>
                <c:pt idx="21">
                  <c:v>1919</c:v>
                </c:pt>
                <c:pt idx="22">
                  <c:v>1921</c:v>
                </c:pt>
                <c:pt idx="23">
                  <c:v>1923</c:v>
                </c:pt>
                <c:pt idx="24">
                  <c:v>1925</c:v>
                </c:pt>
                <c:pt idx="25">
                  <c:v>1927</c:v>
                </c:pt>
                <c:pt idx="26">
                  <c:v>1929</c:v>
                </c:pt>
                <c:pt idx="27">
                  <c:v>1931</c:v>
                </c:pt>
                <c:pt idx="28">
                  <c:v>1933</c:v>
                </c:pt>
                <c:pt idx="29">
                  <c:v>1935</c:v>
                </c:pt>
                <c:pt idx="30">
                  <c:v>1937</c:v>
                </c:pt>
                <c:pt idx="31">
                  <c:v>1939</c:v>
                </c:pt>
                <c:pt idx="32">
                  <c:v>1941</c:v>
                </c:pt>
                <c:pt idx="33">
                  <c:v>1943</c:v>
                </c:pt>
                <c:pt idx="34">
                  <c:v>1945</c:v>
                </c:pt>
                <c:pt idx="35">
                  <c:v>1947</c:v>
                </c:pt>
                <c:pt idx="36">
                  <c:v>1949</c:v>
                </c:pt>
                <c:pt idx="37">
                  <c:v>1951</c:v>
                </c:pt>
                <c:pt idx="38">
                  <c:v>1953</c:v>
                </c:pt>
                <c:pt idx="39">
                  <c:v>1955</c:v>
                </c:pt>
                <c:pt idx="40">
                  <c:v>1957</c:v>
                </c:pt>
                <c:pt idx="41">
                  <c:v>1959</c:v>
                </c:pt>
                <c:pt idx="42">
                  <c:v>1961</c:v>
                </c:pt>
                <c:pt idx="43">
                  <c:v>1963</c:v>
                </c:pt>
                <c:pt idx="44">
                  <c:v>1965</c:v>
                </c:pt>
                <c:pt idx="45">
                  <c:v>1967</c:v>
                </c:pt>
                <c:pt idx="46">
                  <c:v>1969</c:v>
                </c:pt>
                <c:pt idx="47">
                  <c:v>1971</c:v>
                </c:pt>
                <c:pt idx="48">
                  <c:v>1973</c:v>
                </c:pt>
                <c:pt idx="49">
                  <c:v>1975</c:v>
                </c:pt>
                <c:pt idx="50">
                  <c:v>1977</c:v>
                </c:pt>
                <c:pt idx="51">
                  <c:v>1979</c:v>
                </c:pt>
                <c:pt idx="52">
                  <c:v>1981</c:v>
                </c:pt>
                <c:pt idx="53">
                  <c:v>1983</c:v>
                </c:pt>
                <c:pt idx="54">
                  <c:v>1985</c:v>
                </c:pt>
                <c:pt idx="55">
                  <c:v>1987</c:v>
                </c:pt>
                <c:pt idx="56">
                  <c:v>1989</c:v>
                </c:pt>
                <c:pt idx="57">
                  <c:v>1991</c:v>
                </c:pt>
                <c:pt idx="58">
                  <c:v>1993</c:v>
                </c:pt>
                <c:pt idx="59">
                  <c:v>1995</c:v>
                </c:pt>
                <c:pt idx="60">
                  <c:v>1997</c:v>
                </c:pt>
                <c:pt idx="61">
                  <c:v>1999</c:v>
                </c:pt>
                <c:pt idx="62">
                  <c:v>2001</c:v>
                </c:pt>
                <c:pt idx="63">
                  <c:v>2003</c:v>
                </c:pt>
                <c:pt idx="64">
                  <c:v>2005</c:v>
                </c:pt>
                <c:pt idx="65">
                  <c:v>2007</c:v>
                </c:pt>
                <c:pt idx="66">
                  <c:v>2009</c:v>
                </c:pt>
                <c:pt idx="67">
                  <c:v>2011</c:v>
                </c:pt>
                <c:pt idx="68">
                  <c:v>2013</c:v>
                </c:pt>
                <c:pt idx="69">
                  <c:v>2015</c:v>
                </c:pt>
                <c:pt idx="70">
                  <c:v>2017</c:v>
                </c:pt>
                <c:pt idx="71">
                  <c:v>2019</c:v>
                </c:pt>
                <c:pt idx="72">
                  <c:v>2021</c:v>
                </c:pt>
              </c:numCache>
            </c:numRef>
          </c:cat>
          <c:val>
            <c:numRef>
              <c:f>Sheet1!$D$10:$D$82</c:f>
              <c:numCache>
                <c:formatCode>General</c:formatCode>
                <c:ptCount val="73"/>
                <c:pt idx="0">
                  <c:v>0.70313708690330401</c:v>
                </c:pt>
                <c:pt idx="1">
                  <c:v>0.74794285714285702</c:v>
                </c:pt>
                <c:pt idx="2">
                  <c:v>0.76357134502923896</c:v>
                </c:pt>
                <c:pt idx="3">
                  <c:v>0.76046944444444398</c:v>
                </c:pt>
                <c:pt idx="4">
                  <c:v>0.74388717948717797</c:v>
                </c:pt>
                <c:pt idx="5">
                  <c:v>0.74741283783783596</c:v>
                </c:pt>
                <c:pt idx="6">
                  <c:v>0.76506852035749606</c:v>
                </c:pt>
                <c:pt idx="7">
                  <c:v>0.7517641723356</c:v>
                </c:pt>
                <c:pt idx="8">
                  <c:v>0.76122916666666596</c:v>
                </c:pt>
                <c:pt idx="9">
                  <c:v>0.76903181818181798</c:v>
                </c:pt>
                <c:pt idx="10">
                  <c:v>0.80716274970622703</c:v>
                </c:pt>
                <c:pt idx="11">
                  <c:v>0.81492857142857</c:v>
                </c:pt>
                <c:pt idx="12">
                  <c:v>0.773166666666665</c:v>
                </c:pt>
                <c:pt idx="13">
                  <c:v>0.79426212121211992</c:v>
                </c:pt>
                <c:pt idx="14">
                  <c:v>0.8030852459016391</c:v>
                </c:pt>
                <c:pt idx="15">
                  <c:v>0.7868799145299139</c:v>
                </c:pt>
                <c:pt idx="16">
                  <c:v>0.77858646616541294</c:v>
                </c:pt>
                <c:pt idx="17">
                  <c:v>0.71706811145510696</c:v>
                </c:pt>
                <c:pt idx="18">
                  <c:v>0.68783279220779092</c:v>
                </c:pt>
                <c:pt idx="19">
                  <c:v>0.70635632183907904</c:v>
                </c:pt>
                <c:pt idx="20">
                  <c:v>0.69724485524938906</c:v>
                </c:pt>
                <c:pt idx="21">
                  <c:v>0.71831843137254803</c:v>
                </c:pt>
                <c:pt idx="22">
                  <c:v>0.70715268065268</c:v>
                </c:pt>
                <c:pt idx="23">
                  <c:v>0.66717737485218609</c:v>
                </c:pt>
                <c:pt idx="24">
                  <c:v>0.66661837590545103</c:v>
                </c:pt>
                <c:pt idx="25">
                  <c:v>0.66517806603773511</c:v>
                </c:pt>
                <c:pt idx="26">
                  <c:v>0.681899147727272</c:v>
                </c:pt>
                <c:pt idx="27">
                  <c:v>0.59451923076922997</c:v>
                </c:pt>
                <c:pt idx="28">
                  <c:v>0.53988440748440603</c:v>
                </c:pt>
                <c:pt idx="29">
                  <c:v>0.50503999999999905</c:v>
                </c:pt>
                <c:pt idx="30">
                  <c:v>0.49452869440459002</c:v>
                </c:pt>
                <c:pt idx="31">
                  <c:v>0.47441907661085603</c:v>
                </c:pt>
                <c:pt idx="32">
                  <c:v>0.47181050228310395</c:v>
                </c:pt>
                <c:pt idx="33">
                  <c:v>0.48687142857142801</c:v>
                </c:pt>
                <c:pt idx="34">
                  <c:v>0.49395238095238103</c:v>
                </c:pt>
                <c:pt idx="35">
                  <c:v>0.48431622861910706</c:v>
                </c:pt>
                <c:pt idx="36">
                  <c:v>0.50592535751656698</c:v>
                </c:pt>
                <c:pt idx="37">
                  <c:v>0.47633333333333305</c:v>
                </c:pt>
                <c:pt idx="38">
                  <c:v>0.47858874912648397</c:v>
                </c:pt>
                <c:pt idx="39">
                  <c:v>0.510724655819774</c:v>
                </c:pt>
                <c:pt idx="40">
                  <c:v>0.50181643081760896</c:v>
                </c:pt>
                <c:pt idx="41">
                  <c:v>0.528392205638473</c:v>
                </c:pt>
                <c:pt idx="42">
                  <c:v>0.54684230769230702</c:v>
                </c:pt>
                <c:pt idx="43">
                  <c:v>0.56959815546772008</c:v>
                </c:pt>
                <c:pt idx="44">
                  <c:v>0.576847186147185</c:v>
                </c:pt>
                <c:pt idx="45">
                  <c:v>0.55190625000000004</c:v>
                </c:pt>
                <c:pt idx="46">
                  <c:v>0.53989263322884007</c:v>
                </c:pt>
                <c:pt idx="47">
                  <c:v>0.51997222222222206</c:v>
                </c:pt>
                <c:pt idx="48">
                  <c:v>0.59067931456548295</c:v>
                </c:pt>
                <c:pt idx="49">
                  <c:v>0.59538308886971403</c:v>
                </c:pt>
                <c:pt idx="50">
                  <c:v>0.58867246963562603</c:v>
                </c:pt>
                <c:pt idx="51">
                  <c:v>0.58949855312112398</c:v>
                </c:pt>
                <c:pt idx="52">
                  <c:v>0.609767310789048</c:v>
                </c:pt>
                <c:pt idx="53">
                  <c:v>0.60861699604743003</c:v>
                </c:pt>
                <c:pt idx="54">
                  <c:v>0.61970685579196205</c:v>
                </c:pt>
                <c:pt idx="55">
                  <c:v>0.608363636363635</c:v>
                </c:pt>
                <c:pt idx="56">
                  <c:v>0.61638509316770096</c:v>
                </c:pt>
                <c:pt idx="57">
                  <c:v>0.61892241379310198</c:v>
                </c:pt>
                <c:pt idx="58">
                  <c:v>0.63381052631578805</c:v>
                </c:pt>
                <c:pt idx="59">
                  <c:v>0.65259621212121099</c:v>
                </c:pt>
                <c:pt idx="60">
                  <c:v>0.684111111111111</c:v>
                </c:pt>
                <c:pt idx="61">
                  <c:v>0.65853649068322806</c:v>
                </c:pt>
                <c:pt idx="62">
                  <c:v>0.66339999999999899</c:v>
                </c:pt>
                <c:pt idx="63">
                  <c:v>0.64958578431372493</c:v>
                </c:pt>
                <c:pt idx="64">
                  <c:v>0.68572727272727096</c:v>
                </c:pt>
                <c:pt idx="65">
                  <c:v>0.68687137254901898</c:v>
                </c:pt>
                <c:pt idx="66">
                  <c:v>0.70556818181818093</c:v>
                </c:pt>
                <c:pt idx="67">
                  <c:v>0.74426768867924498</c:v>
                </c:pt>
                <c:pt idx="68">
                  <c:v>0.79675247902364599</c:v>
                </c:pt>
                <c:pt idx="69">
                  <c:v>0.81131818181818094</c:v>
                </c:pt>
                <c:pt idx="70">
                  <c:v>0.82364166666666594</c:v>
                </c:pt>
                <c:pt idx="71">
                  <c:v>0.840157809983896</c:v>
                </c:pt>
                <c:pt idx="72">
                  <c:v>0.87254541816726594</c:v>
                </c:pt>
              </c:numCache>
            </c:numRef>
          </c:val>
          <c:smooth val="0"/>
          <c:extLst>
            <c:ext xmlns:c16="http://schemas.microsoft.com/office/drawing/2014/chart" uri="{C3380CC4-5D6E-409C-BE32-E72D297353CC}">
              <c16:uniqueId val="{00000001-36BB-6544-9620-E3595F110A6D}"/>
            </c:ext>
          </c:extLst>
        </c:ser>
        <c:dLbls>
          <c:showLegendKey val="0"/>
          <c:showVal val="0"/>
          <c:showCatName val="0"/>
          <c:showSerName val="0"/>
          <c:showPercent val="0"/>
          <c:showBubbleSize val="0"/>
        </c:dLbls>
        <c:smooth val="0"/>
        <c:axId val="981999391"/>
        <c:axId val="982024575"/>
      </c:lineChart>
      <c:catAx>
        <c:axId val="981999391"/>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82024575"/>
        <c:crosses val="autoZero"/>
        <c:auto val="0"/>
        <c:lblAlgn val="ctr"/>
        <c:lblOffset val="100"/>
        <c:noMultiLvlLbl val="0"/>
      </c:catAx>
      <c:valAx>
        <c:axId val="982024575"/>
        <c:scaling>
          <c:orientation val="minMax"/>
          <c:min val="0.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a:solidFill>
                      <a:schemeClr val="tx1"/>
                    </a:solidFill>
                  </a:rPr>
                  <a:t>Distance</a:t>
                </a:r>
                <a:r>
                  <a:rPr lang="en-US" baseline="0">
                    <a:solidFill>
                      <a:schemeClr val="tx1"/>
                    </a:solidFill>
                  </a:rPr>
                  <a:t> Between the Parties</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8199939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026" cy="465297"/>
          </a:xfrm>
          <a:prstGeom prst="rect">
            <a:avLst/>
          </a:prstGeom>
        </p:spPr>
        <p:txBody>
          <a:bodyPr vert="horz" lIns="91470" tIns="45735" rIns="91470" bIns="45735" rtlCol="0"/>
          <a:lstStyle>
            <a:lvl1pPr algn="l">
              <a:defRPr sz="1200"/>
            </a:lvl1pPr>
          </a:lstStyle>
          <a:p>
            <a:endParaRPr lang="en-US"/>
          </a:p>
        </p:txBody>
      </p:sp>
      <p:sp>
        <p:nvSpPr>
          <p:cNvPr id="3" name="Date Placeholder 2"/>
          <p:cNvSpPr>
            <a:spLocks noGrp="1"/>
          </p:cNvSpPr>
          <p:nvPr>
            <p:ph type="dt" sz="quarter" idx="1"/>
          </p:nvPr>
        </p:nvSpPr>
        <p:spPr>
          <a:xfrm>
            <a:off x="3978487" y="1"/>
            <a:ext cx="3043026" cy="465297"/>
          </a:xfrm>
          <a:prstGeom prst="rect">
            <a:avLst/>
          </a:prstGeom>
        </p:spPr>
        <p:txBody>
          <a:bodyPr vert="horz" lIns="91470" tIns="45735" rIns="91470" bIns="45735" rtlCol="0"/>
          <a:lstStyle>
            <a:lvl1pPr algn="r">
              <a:defRPr sz="1200"/>
            </a:lvl1pPr>
          </a:lstStyle>
          <a:p>
            <a:fld id="{2542106E-06FC-4C19-9364-2B382BEFB86C}" type="datetimeFigureOut">
              <a:rPr lang="en-US" smtClean="0"/>
              <a:t>9/9/2025</a:t>
            </a:fld>
            <a:endParaRPr lang="en-US"/>
          </a:p>
        </p:txBody>
      </p:sp>
      <p:sp>
        <p:nvSpPr>
          <p:cNvPr id="4" name="Footer Placeholder 3"/>
          <p:cNvSpPr>
            <a:spLocks noGrp="1"/>
          </p:cNvSpPr>
          <p:nvPr>
            <p:ph type="ftr" sz="quarter" idx="2"/>
          </p:nvPr>
        </p:nvSpPr>
        <p:spPr>
          <a:xfrm>
            <a:off x="0" y="8842216"/>
            <a:ext cx="3043026" cy="465297"/>
          </a:xfrm>
          <a:prstGeom prst="rect">
            <a:avLst/>
          </a:prstGeom>
        </p:spPr>
        <p:txBody>
          <a:bodyPr vert="horz" lIns="91470" tIns="45735" rIns="91470" bIns="45735" rtlCol="0" anchor="b"/>
          <a:lstStyle>
            <a:lvl1pPr algn="l">
              <a:defRPr sz="1200"/>
            </a:lvl1pPr>
          </a:lstStyle>
          <a:p>
            <a:endParaRPr lang="en-US"/>
          </a:p>
        </p:txBody>
      </p:sp>
      <p:sp>
        <p:nvSpPr>
          <p:cNvPr id="5" name="Slide Number Placeholder 4"/>
          <p:cNvSpPr>
            <a:spLocks noGrp="1"/>
          </p:cNvSpPr>
          <p:nvPr>
            <p:ph type="sldNum" sz="quarter" idx="3"/>
          </p:nvPr>
        </p:nvSpPr>
        <p:spPr>
          <a:xfrm>
            <a:off x="3978487" y="8842216"/>
            <a:ext cx="3043026" cy="465297"/>
          </a:xfrm>
          <a:prstGeom prst="rect">
            <a:avLst/>
          </a:prstGeom>
        </p:spPr>
        <p:txBody>
          <a:bodyPr vert="horz" lIns="91470" tIns="45735" rIns="91470" bIns="45735" rtlCol="0" anchor="b"/>
          <a:lstStyle>
            <a:lvl1pPr algn="r">
              <a:defRPr sz="1200"/>
            </a:lvl1pPr>
          </a:lstStyle>
          <a:p>
            <a:fld id="{F5BD0E6E-E39D-44F7-9EC7-D35F9998174E}" type="slidenum">
              <a:rPr lang="en-US" smtClean="0"/>
              <a:t>‹#›</a:t>
            </a:fld>
            <a:endParaRPr lang="en-US"/>
          </a:p>
        </p:txBody>
      </p:sp>
    </p:spTree>
    <p:extLst>
      <p:ext uri="{BB962C8B-B14F-4D97-AF65-F5344CB8AC3E}">
        <p14:creationId xmlns:p14="http://schemas.microsoft.com/office/powerpoint/2010/main" val="10631186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4" cy="465455"/>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1" y="0"/>
            <a:ext cx="3043344" cy="465455"/>
          </a:xfrm>
          <a:prstGeom prst="rect">
            <a:avLst/>
          </a:prstGeom>
        </p:spPr>
        <p:txBody>
          <a:bodyPr vert="horz" lIns="93317" tIns="46659" rIns="93317" bIns="46659" rtlCol="0"/>
          <a:lstStyle>
            <a:lvl1pPr algn="r">
              <a:defRPr sz="1200"/>
            </a:lvl1pPr>
          </a:lstStyle>
          <a:p>
            <a:fld id="{E35C58EE-DA52-4946-9034-603DF38F8072}" type="datetimeFigureOut">
              <a:rPr lang="en-US" smtClean="0"/>
              <a:t>9/9/2025</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4" cy="465455"/>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29"/>
            <a:ext cx="3043344" cy="465455"/>
          </a:xfrm>
          <a:prstGeom prst="rect">
            <a:avLst/>
          </a:prstGeom>
        </p:spPr>
        <p:txBody>
          <a:bodyPr vert="horz" lIns="93317" tIns="46659" rIns="93317" bIns="46659" rtlCol="0" anchor="b"/>
          <a:lstStyle>
            <a:lvl1pPr algn="r">
              <a:defRPr sz="1200"/>
            </a:lvl1pPr>
          </a:lstStyle>
          <a:p>
            <a:fld id="{4B7BECA7-C571-40A0-BDE9-405EF4A504D1}" type="slidenum">
              <a:rPr lang="en-US" smtClean="0"/>
              <a:t>‹#›</a:t>
            </a:fld>
            <a:endParaRPr lang="en-US"/>
          </a:p>
        </p:txBody>
      </p:sp>
    </p:spTree>
    <p:extLst>
      <p:ext uri="{BB962C8B-B14F-4D97-AF65-F5344CB8AC3E}">
        <p14:creationId xmlns:p14="http://schemas.microsoft.com/office/powerpoint/2010/main" val="2848006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7BECA7-C571-40A0-BDE9-405EF4A504D1}" type="slidenum">
              <a:rPr lang="en-US" smtClean="0"/>
              <a:t>1</a:t>
            </a:fld>
            <a:endParaRPr lang="en-US"/>
          </a:p>
        </p:txBody>
      </p:sp>
    </p:spTree>
    <p:extLst>
      <p:ext uri="{BB962C8B-B14F-4D97-AF65-F5344CB8AC3E}">
        <p14:creationId xmlns:p14="http://schemas.microsoft.com/office/powerpoint/2010/main" val="1681511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Institutions do not match our politics.</a:t>
            </a:r>
          </a:p>
          <a:p>
            <a:endParaRPr lang="en-US" dirty="0"/>
          </a:p>
          <a:p>
            <a:r>
              <a:rPr lang="en-US" dirty="0"/>
              <a:t>History of congressional politics enabled incredible control for party leaders.</a:t>
            </a:r>
          </a:p>
          <a:p>
            <a:endParaRPr lang="en-US" dirty="0"/>
          </a:p>
          <a:p>
            <a:r>
              <a:rPr lang="en-US" dirty="0"/>
              <a:t>That institutional legacy collides with rapidly evolving party politics, animated by populist movement disrupting partisan alliances.</a:t>
            </a:r>
          </a:p>
          <a:p>
            <a:pPr marL="171450" indent="-171450">
              <a:buFont typeface="Arial" panose="020B0604020202020204" pitchFamily="34" charset="0"/>
              <a:buChar char="•"/>
            </a:pPr>
            <a:r>
              <a:rPr lang="en-US" dirty="0"/>
              <a:t>Powerful party leaders at a time when parties agree on less and less.</a:t>
            </a:r>
          </a:p>
          <a:p>
            <a:pPr marL="628650" lvl="1" indent="-171450">
              <a:buFont typeface="Arial" panose="020B0604020202020204" pitchFamily="34" charset="0"/>
              <a:buChar char="•"/>
            </a:pPr>
            <a:r>
              <a:rPr lang="en-US" dirty="0"/>
              <a:t>Republican aligned after Trump victory. Really though? Just had a meeting a couple days ago and they still couldn’t figure out if they want to do one bill or two bills.</a:t>
            </a:r>
          </a:p>
          <a:p>
            <a:pPr marL="1085850" lvl="2" indent="-171450">
              <a:buFont typeface="Arial" panose="020B0604020202020204" pitchFamily="34" charset="0"/>
              <a:buChar char="•"/>
            </a:pPr>
            <a:r>
              <a:rPr lang="en-US" dirty="0"/>
              <a:t>They’re not even at the point where they’re discussing what’s in the bills. Just trying to figure out if it’s a 1 or a 2. </a:t>
            </a:r>
          </a:p>
          <a:p>
            <a:endParaRPr lang="en-US" dirty="0"/>
          </a:p>
          <a:p>
            <a:r>
              <a:rPr lang="en-US" dirty="0"/>
              <a:t>Party leader tasked with speaking for party when increasingly no individual should claim speak for their party. </a:t>
            </a:r>
          </a:p>
        </p:txBody>
      </p:sp>
      <p:sp>
        <p:nvSpPr>
          <p:cNvPr id="4" name="Slide Number Placeholder 3"/>
          <p:cNvSpPr>
            <a:spLocks noGrp="1"/>
          </p:cNvSpPr>
          <p:nvPr>
            <p:ph type="sldNum" sz="quarter" idx="5"/>
          </p:nvPr>
        </p:nvSpPr>
        <p:spPr/>
        <p:txBody>
          <a:bodyPr/>
          <a:lstStyle/>
          <a:p>
            <a:fld id="{4B7BECA7-C571-40A0-BDE9-405EF4A504D1}" type="slidenum">
              <a:rPr lang="en-US" smtClean="0"/>
              <a:t>10</a:t>
            </a:fld>
            <a:endParaRPr lang="en-US"/>
          </a:p>
        </p:txBody>
      </p:sp>
    </p:spTree>
    <p:extLst>
      <p:ext uri="{BB962C8B-B14F-4D97-AF65-F5344CB8AC3E}">
        <p14:creationId xmlns:p14="http://schemas.microsoft.com/office/powerpoint/2010/main" val="1910313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Partisan majorities unable to pass very basic legislation…</a:t>
            </a:r>
          </a:p>
          <a:p>
            <a:endParaRPr lang="en-US" dirty="0"/>
          </a:p>
          <a:p>
            <a:r>
              <a:rPr lang="en-US" dirty="0"/>
              <a:t>Budgets pass by majority. Neither chamber pursuing.</a:t>
            </a:r>
          </a:p>
          <a:p>
            <a:endParaRPr lang="en-US" dirty="0"/>
          </a:p>
          <a:p>
            <a:r>
              <a:rPr lang="en-US" dirty="0"/>
              <a:t>Special rules</a:t>
            </a:r>
          </a:p>
          <a:p>
            <a:endParaRPr lang="en-US" dirty="0"/>
          </a:p>
          <a:p>
            <a:r>
              <a:rPr lang="en-US" dirty="0"/>
              <a:t>Can’t pass appropriations. Not enough votes. </a:t>
            </a:r>
          </a:p>
          <a:p>
            <a:pPr marL="171450" indent="-171450">
              <a:buFont typeface="Arial" panose="020B0604020202020204" pitchFamily="34" charset="0"/>
              <a:buChar char="•"/>
            </a:pPr>
            <a:r>
              <a:rPr lang="en-US" dirty="0"/>
              <a:t>Rather than expose political divides, wait until crisis forces bipartisan negotiations.</a:t>
            </a:r>
          </a:p>
          <a:p>
            <a:pPr marL="171450" indent="-171450">
              <a:buFont typeface="Arial" panose="020B0604020202020204" pitchFamily="34" charset="0"/>
              <a:buChar char="•"/>
            </a:pPr>
            <a:r>
              <a:rPr lang="en-US" dirty="0"/>
              <a:t>Govern via crisis.</a:t>
            </a:r>
          </a:p>
        </p:txBody>
      </p:sp>
      <p:sp>
        <p:nvSpPr>
          <p:cNvPr id="4" name="Slide Number Placeholder 3"/>
          <p:cNvSpPr>
            <a:spLocks noGrp="1"/>
          </p:cNvSpPr>
          <p:nvPr>
            <p:ph type="sldNum" sz="quarter" idx="5"/>
          </p:nvPr>
        </p:nvSpPr>
        <p:spPr/>
        <p:txBody>
          <a:bodyPr/>
          <a:lstStyle/>
          <a:p>
            <a:fld id="{4B7BECA7-C571-40A0-BDE9-405EF4A504D1}" type="slidenum">
              <a:rPr lang="en-US" smtClean="0"/>
              <a:t>11</a:t>
            </a:fld>
            <a:endParaRPr lang="en-US"/>
          </a:p>
        </p:txBody>
      </p:sp>
    </p:spTree>
    <p:extLst>
      <p:ext uri="{BB962C8B-B14F-4D97-AF65-F5344CB8AC3E}">
        <p14:creationId xmlns:p14="http://schemas.microsoft.com/office/powerpoint/2010/main" val="1398519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b="1" kern="100" dirty="0">
                <a:effectLst/>
                <a:latin typeface="Garamond" panose="02020404030301010803" pitchFamily="18" charset="0"/>
                <a:ea typeface="Garamond" panose="02020404030301010803" pitchFamily="18" charset="0"/>
                <a:cs typeface="Times New Roman" panose="02020603050405020304" pitchFamily="18" charset="0"/>
              </a:rPr>
              <a:t>HOUSE</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0" marR="0"/>
            <a:r>
              <a:rPr lang="en-US" sz="1200" b="1" kern="100" dirty="0">
                <a:effectLst/>
                <a:latin typeface="Garamond" panose="02020404030301010803" pitchFamily="18" charset="0"/>
                <a:ea typeface="Garamond" panose="02020404030301010803" pitchFamily="18" charset="0"/>
                <a:cs typeface="Times New Roman" panose="02020603050405020304" pitchFamily="18" charset="0"/>
              </a:rPr>
              <a:t>Is the House broken? No.</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342900" marR="0" lvl="0" indent="-34290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Nothing wrong with House. [majority institution; designed for majorities; enables majorities] </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If majority not working, not House’s fault. Majority’s fault.</a:t>
            </a:r>
          </a:p>
          <a:p>
            <a:pPr marL="0" marR="0"/>
            <a:r>
              <a:rPr lang="en-US" sz="1200" b="1" i="1" kern="100" dirty="0">
                <a:effectLst/>
                <a:latin typeface="Garamond" panose="02020404030301010803" pitchFamily="18" charset="0"/>
                <a:ea typeface="Garamond" panose="02020404030301010803" pitchFamily="18" charset="0"/>
                <a:cs typeface="Times New Roman" panose="02020603050405020304" pitchFamily="18" charset="0"/>
              </a:rPr>
              <a:t> </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0" marR="0"/>
            <a:r>
              <a:rPr lang="en-US" sz="1200" b="1" i="1" kern="100" dirty="0">
                <a:effectLst/>
                <a:latin typeface="Garamond" panose="02020404030301010803" pitchFamily="18" charset="0"/>
                <a:ea typeface="Garamond" panose="02020404030301010803" pitchFamily="18" charset="0"/>
                <a:cs typeface="Times New Roman" panose="02020603050405020304" pitchFamily="18" charset="0"/>
              </a:rPr>
              <a:t>Intra-party problems</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a:t>
            </a:r>
          </a:p>
          <a:p>
            <a:pPr marL="0" marR="0"/>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Conservative movement</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Republican manifestation: POLITICS HOSTILE TO LEADERS/predecessors.</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Republican Study Committee </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sym typeface="Symbol" pitchFamily="2" charset="2"/>
              </a:rPr>
              <a:t></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 Party not conservative enough.</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House Freedom Caucus </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sym typeface="Symbol" pitchFamily="2" charset="2"/>
              </a:rPr>
              <a:t></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 RSC not conservative enough.</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Gingrich ousted Michel</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Boehner helped oust Gingrich.</a:t>
            </a:r>
          </a:p>
          <a:p>
            <a:pPr marL="0" marR="0"/>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 </a:t>
            </a:r>
          </a:p>
          <a:p>
            <a:pPr marL="0" marR="0"/>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Procedural manifestation</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Breakdown in organizing majority [describe organizing caucus]</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McCarthy struggled to get 218; vacated; deposed. Johnson elected.</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Both speakers suffered breakdown in procedural majority</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Procedural norms. Policy v. procedural difference [defect on policy, but not procedure]</a:t>
            </a:r>
          </a:p>
          <a:p>
            <a:pPr marL="1143000" marR="0" lvl="2" indent="-228600">
              <a:buFont typeface="Wingdings"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Guiding principle in House for over 50 years.</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Effectively gone today.</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Johnson lost Rules Committee</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Speakers floor control boils down 2 things: recognition; Rules Committee.</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McC appoint 3 conservatives; 13 members on rules; 3 Rs vote against, no majority.</a:t>
            </a:r>
          </a:p>
          <a:p>
            <a:pPr marL="742950" marR="0" lvl="1" indent="-285750">
              <a:buFont typeface="Courier New" panose="02070309020205020404" pitchFamily="49" charset="0"/>
              <a:buChar char="o"/>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Suspension process in 118</a:t>
            </a:r>
            <a:r>
              <a:rPr lang="en-US" sz="1200" kern="100" baseline="30000" dirty="0">
                <a:effectLst/>
                <a:latin typeface="Garamond" panose="02020404030301010803" pitchFamily="18" charset="0"/>
                <a:ea typeface="Garamond" panose="02020404030301010803" pitchFamily="18" charset="0"/>
                <a:cs typeface="Times New Roman" panose="02020603050405020304" pitchFamily="18" charset="0"/>
              </a:rPr>
              <a:t>th</a:t>
            </a: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 [290 votes needed; Johnson keeps agenda power]</a:t>
            </a:r>
          </a:p>
          <a:p>
            <a:pPr marL="1143000" marR="0" lvl="2" indent="-228600">
              <a:buFont typeface="Wingdings"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Negotiates deals with Democrats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12</a:t>
            </a:fld>
            <a:endParaRPr lang="en-US"/>
          </a:p>
        </p:txBody>
      </p:sp>
    </p:spTree>
    <p:extLst>
      <p:ext uri="{BB962C8B-B14F-4D97-AF65-F5344CB8AC3E}">
        <p14:creationId xmlns:p14="http://schemas.microsoft.com/office/powerpoint/2010/main" val="2183761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b="1" kern="100" dirty="0">
                <a:effectLst/>
                <a:latin typeface="Garamond" panose="02020404030301010803" pitchFamily="18" charset="0"/>
                <a:ea typeface="Garamond" panose="02020404030301010803" pitchFamily="18" charset="0"/>
                <a:cs typeface="Times New Roman" panose="02020603050405020304" pitchFamily="18" charset="0"/>
              </a:rPr>
              <a:t>SENATE</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0" marR="0"/>
            <a:r>
              <a:rPr lang="en-US" sz="1200" b="1" kern="100" dirty="0">
                <a:effectLst/>
                <a:latin typeface="Garamond" panose="02020404030301010803" pitchFamily="18" charset="0"/>
                <a:ea typeface="Garamond" panose="02020404030301010803" pitchFamily="18" charset="0"/>
                <a:cs typeface="Times New Roman" panose="02020603050405020304" pitchFamily="18" charset="0"/>
              </a:rPr>
              <a:t>Same question as House: Is the Senate broken? Yes. Definitely.</a:t>
            </a:r>
            <a:endParaRPr lang="en-US" dirty="0"/>
          </a:p>
          <a:p>
            <a:endParaRPr lang="en-US" dirty="0"/>
          </a:p>
          <a:p>
            <a:r>
              <a:rPr lang="en-US" dirty="0"/>
              <a:t>Senate less dramatic.</a:t>
            </a:r>
          </a:p>
          <a:p>
            <a:pPr marL="171450" indent="-171450">
              <a:buFont typeface="Arial" panose="020B0604020202020204" pitchFamily="34" charset="0"/>
              <a:buChar char="•"/>
            </a:pPr>
            <a:r>
              <a:rPr lang="en-US" dirty="0"/>
              <a:t>More diverse state-wide </a:t>
            </a:r>
            <a:r>
              <a:rPr lang="en-US" dirty="0" err="1"/>
              <a:t>consitituncies</a:t>
            </a:r>
            <a:r>
              <a:rPr lang="en-US" dirty="0"/>
              <a:t>, and let’s face it, their advanced age, makes it a less volatile institution.</a:t>
            </a:r>
          </a:p>
          <a:p>
            <a:pPr marL="0" marR="0"/>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0" marR="0"/>
            <a:r>
              <a:rPr lang="en-US" sz="1200" b="1" i="1" kern="100" dirty="0">
                <a:effectLst/>
                <a:latin typeface="Garamond" panose="02020404030301010803" pitchFamily="18" charset="0"/>
                <a:ea typeface="Garamond" panose="02020404030301010803" pitchFamily="18" charset="0"/>
                <a:cs typeface="Times New Roman" panose="02020603050405020304" pitchFamily="18" charset="0"/>
              </a:rPr>
              <a:t>Partisanship manifest in predictable way when supermajority required to advance legislation.</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0" marR="0"/>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Filibuster kills all.</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NASA </a:t>
            </a:r>
            <a:r>
              <a:rPr lang="en-US" sz="1200" kern="100" dirty="0" err="1">
                <a:effectLst/>
                <a:latin typeface="Garamond" panose="02020404030301010803" pitchFamily="18" charset="0"/>
                <a:ea typeface="Garamond" panose="02020404030301010803" pitchFamily="18" charset="0"/>
                <a:cs typeface="Times New Roman" panose="02020603050405020304" pitchFamily="18" charset="0"/>
              </a:rPr>
              <a:t>reauth</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742950" marR="0" lvl="1" indent="-285750">
              <a:buFont typeface="Courier New" panose="02070309020205020404" pitchFamily="49" charset="0"/>
              <a:buChar char="o"/>
            </a:pPr>
            <a:r>
              <a:rPr lang="en-US" sz="1200" b="1" kern="100" dirty="0">
                <a:effectLst/>
                <a:latin typeface="Garamond" panose="02020404030301010803" pitchFamily="18" charset="0"/>
                <a:ea typeface="Garamond" panose="02020404030301010803" pitchFamily="18" charset="0"/>
                <a:cs typeface="Times New Roman" panose="02020603050405020304" pitchFamily="18" charset="0"/>
              </a:rPr>
              <a:t>More minor, but important, legislation dead because legislative delay.</a:t>
            </a:r>
            <a:endParaRPr lang="en-US" sz="1200" kern="100" dirty="0">
              <a:effectLst/>
              <a:latin typeface="Garamond" panose="02020404030301010803" pitchFamily="18" charset="0"/>
              <a:ea typeface="Garamond" panose="02020404030301010803" pitchFamily="18" charset="0"/>
              <a:cs typeface="Times New Roman" panose="02020603050405020304" pitchFamily="18" charset="0"/>
            </a:endParaRP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Appropriations</a:t>
            </a:r>
          </a:p>
          <a:p>
            <a:pPr marL="342900" marR="0" lvl="0" indent="-342900">
              <a:buFont typeface="Symbol" pitchFamily="2" charset="2"/>
              <a:buChar char=""/>
            </a:pPr>
            <a:r>
              <a:rPr lang="en-US" sz="1200" kern="100" dirty="0">
                <a:effectLst/>
                <a:latin typeface="Garamond" panose="02020404030301010803" pitchFamily="18" charset="0"/>
                <a:ea typeface="Garamond" panose="02020404030301010803" pitchFamily="18" charset="0"/>
                <a:cs typeface="Times New Roman" panose="02020603050405020304" pitchFamily="18" charset="0"/>
              </a:rPr>
              <a:t>Military promotions</a:t>
            </a:r>
          </a:p>
          <a:p>
            <a:endParaRPr lang="en-US" dirty="0"/>
          </a:p>
          <a:p>
            <a:endParaRPr lang="en-US" dirty="0"/>
          </a:p>
          <a:p>
            <a:r>
              <a:rPr lang="en-US" dirty="0"/>
              <a:t>Senate Republicans. </a:t>
            </a:r>
          </a:p>
          <a:p>
            <a:pPr marL="171450" indent="-171450">
              <a:buFont typeface="Arial" panose="020B0604020202020204" pitchFamily="34" charset="0"/>
              <a:buChar char="•"/>
            </a:pPr>
            <a:r>
              <a:rPr lang="en-US" dirty="0"/>
              <a:t>Establishment-</a:t>
            </a:r>
            <a:r>
              <a:rPr lang="en-US" dirty="0" err="1"/>
              <a:t>ish</a:t>
            </a:r>
            <a:r>
              <a:rPr lang="en-US" dirty="0"/>
              <a:t> v. different kinds of conservatives.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Senate D freshmen</a:t>
            </a:r>
          </a:p>
          <a:p>
            <a:pPr marL="0" indent="0">
              <a:buFont typeface="Arial" panose="020B0604020202020204" pitchFamily="34" charset="0"/>
              <a:buNone/>
            </a:pPr>
            <a:r>
              <a:rPr lang="en-US" dirty="0"/>
              <a:t>[Lisa Blunt Rochester, Adam Schiff, Alissa Slotkin, Andy Kim, Rugen Gallego, Angela Alsobrooks.</a:t>
            </a:r>
          </a:p>
        </p:txBody>
      </p:sp>
      <p:sp>
        <p:nvSpPr>
          <p:cNvPr id="4" name="Slide Number Placeholder 3"/>
          <p:cNvSpPr>
            <a:spLocks noGrp="1"/>
          </p:cNvSpPr>
          <p:nvPr>
            <p:ph type="sldNum" sz="quarter" idx="5"/>
          </p:nvPr>
        </p:nvSpPr>
        <p:spPr/>
        <p:txBody>
          <a:bodyPr/>
          <a:lstStyle/>
          <a:p>
            <a:fld id="{4B7BECA7-C571-40A0-BDE9-405EF4A504D1}" type="slidenum">
              <a:rPr lang="en-US" smtClean="0"/>
              <a:t>13</a:t>
            </a:fld>
            <a:endParaRPr lang="en-US"/>
          </a:p>
        </p:txBody>
      </p:sp>
    </p:spTree>
    <p:extLst>
      <p:ext uri="{BB962C8B-B14F-4D97-AF65-F5344CB8AC3E}">
        <p14:creationId xmlns:p14="http://schemas.microsoft.com/office/powerpoint/2010/main" val="4096425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7BECA7-C571-40A0-BDE9-405EF4A504D1}" type="slidenum">
              <a:rPr lang="en-US" smtClean="0"/>
              <a:t>14</a:t>
            </a:fld>
            <a:endParaRPr lang="en-US"/>
          </a:p>
        </p:txBody>
      </p:sp>
    </p:spTree>
    <p:extLst>
      <p:ext uri="{BB962C8B-B14F-4D97-AF65-F5344CB8AC3E}">
        <p14:creationId xmlns:p14="http://schemas.microsoft.com/office/powerpoint/2010/main" val="4184949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Polarization in Congress since 1879.</a:t>
            </a:r>
          </a:p>
          <a:p>
            <a:pPr marL="171450" indent="-171450">
              <a:buFont typeface="Arial" panose="020B0604020202020204" pitchFamily="34" charset="0"/>
              <a:buChar char="•"/>
            </a:pPr>
            <a:r>
              <a:rPr lang="en-US" dirty="0"/>
              <a:t>Measures legislators vote records. Average Republican and average Democrat. Distance between…</a:t>
            </a:r>
          </a:p>
          <a:p>
            <a:endParaRPr lang="en-US" dirty="0"/>
          </a:p>
          <a:p>
            <a:r>
              <a:rPr lang="en-US" dirty="0"/>
              <a:t>Middle often serves as baseline. Really: weird part of American history.</a:t>
            </a:r>
          </a:p>
          <a:p>
            <a:pPr marL="171450" indent="-171450">
              <a:buFont typeface="Arial" panose="020B0604020202020204" pitchFamily="34" charset="0"/>
              <a:buChar char="•"/>
            </a:pPr>
            <a:r>
              <a:rPr lang="en-US" dirty="0"/>
              <a:t>Talk to political scientist during period, tell you America needs more polarization</a:t>
            </a:r>
          </a:p>
          <a:p>
            <a:pPr marL="171450" indent="-171450">
              <a:buFont typeface="Arial" panose="020B0604020202020204" pitchFamily="34" charset="0"/>
              <a:buChar char="•"/>
            </a:pPr>
            <a:r>
              <a:rPr lang="en-US" dirty="0"/>
              <a:t>Most liberal: Democrat. Most conservative: Democrat.</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Upward trend means more partisan divides.</a:t>
            </a:r>
          </a:p>
          <a:p>
            <a:pPr marL="171450" indent="-171450">
              <a:buFont typeface="Arial" panose="020B0604020202020204" pitchFamily="34" charset="0"/>
              <a:buChar char="•"/>
            </a:pPr>
            <a:r>
              <a:rPr lang="en-US" dirty="0"/>
              <a:t>Dems more likely to vote with Dems and against Reps. Vice Versa.</a:t>
            </a:r>
          </a:p>
          <a:p>
            <a:pPr marL="171450" indent="-171450">
              <a:buFont typeface="Arial" panose="020B0604020202020204" pitchFamily="34" charset="0"/>
              <a:buChar cha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2</a:t>
            </a:fld>
            <a:endParaRPr lang="en-US"/>
          </a:p>
        </p:txBody>
      </p:sp>
    </p:spTree>
    <p:extLst>
      <p:ext uri="{BB962C8B-B14F-4D97-AF65-F5344CB8AC3E}">
        <p14:creationId xmlns:p14="http://schemas.microsoft.com/office/powerpoint/2010/main" val="2480672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[Parties in the electorate]</a:t>
            </a:r>
          </a:p>
          <a:p>
            <a:r>
              <a:rPr lang="en-US" dirty="0"/>
              <a:t>Sorting of American public.</a:t>
            </a:r>
          </a:p>
          <a:p>
            <a:endParaRPr lang="en-US" dirty="0"/>
          </a:p>
          <a:p>
            <a:r>
              <a:rPr lang="en-US" dirty="0"/>
              <a:t>Due to:</a:t>
            </a:r>
          </a:p>
          <a:p>
            <a:pPr marL="171450" indent="-171450">
              <a:buFont typeface="Arial" panose="020B0604020202020204" pitchFamily="34" charset="0"/>
              <a:buChar char="•"/>
            </a:pPr>
            <a:r>
              <a:rPr lang="en-US" dirty="0"/>
              <a:t>Relocation</a:t>
            </a:r>
          </a:p>
          <a:p>
            <a:pPr marL="171450" indent="-171450">
              <a:buFont typeface="Arial" panose="020B0604020202020204" pitchFamily="34" charset="0"/>
              <a:buChar char="•"/>
            </a:pPr>
            <a:r>
              <a:rPr lang="en-US" dirty="0"/>
              <a:t>Generational attrition</a:t>
            </a:r>
          </a:p>
          <a:p>
            <a:pPr marL="171450" indent="-171450">
              <a:buFont typeface="Arial" panose="020B0604020202020204" pitchFamily="34" charset="0"/>
              <a:buChar char="•"/>
            </a:pPr>
            <a:r>
              <a:rPr lang="en-US" dirty="0"/>
              <a:t>Shifting partisan alliances – unions neutral.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Persuasion – media, community,</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Partisanship more national in character.</a:t>
            </a:r>
          </a:p>
          <a:p>
            <a:pPr marL="171450" indent="-171450">
              <a:buFont typeface="Arial" panose="020B0604020202020204" pitchFamily="34" charset="0"/>
              <a:buChar char="•"/>
            </a:pPr>
            <a:r>
              <a:rPr lang="en-US" dirty="0"/>
              <a:t>Mediating institutions that gave politics local and regional variation have atrophied.</a:t>
            </a:r>
          </a:p>
          <a:p>
            <a:pPr marL="628650" lvl="1" indent="-171450">
              <a:buFont typeface="Arial" panose="020B0604020202020204" pitchFamily="34" charset="0"/>
              <a:buChar char="•"/>
            </a:pPr>
            <a:r>
              <a:rPr lang="en-US" dirty="0"/>
              <a:t>Local parties used to be dominated by local organizations. Reflect the local Farm Bureau, or Chamber of Commerce, or union local with interests specific to localities and regions.</a:t>
            </a:r>
          </a:p>
          <a:p>
            <a:pPr marL="628650" lvl="1" indent="-171450">
              <a:buFont typeface="Arial" panose="020B0604020202020204" pitchFamily="34" charset="0"/>
              <a:buChar char="•"/>
            </a:pPr>
            <a:r>
              <a:rPr lang="en-US" dirty="0"/>
              <a:t>Local media hollowed out by decline of classified ads and revenue.</a:t>
            </a:r>
          </a:p>
          <a:p>
            <a:pPr marL="171450" lvl="0" indent="-171450">
              <a:buFont typeface="Arial" panose="020B0604020202020204" pitchFamily="34" charset="0"/>
              <a:buChar char="•"/>
            </a:pPr>
            <a:r>
              <a:rPr lang="en-US" dirty="0"/>
              <a:t>National media, national parties, national political organizations, </a:t>
            </a:r>
            <a:r>
              <a:rPr lang="en-US" dirty="0" err="1"/>
              <a:t>etc</a:t>
            </a:r>
            <a:r>
              <a:rPr lang="en-US" dirty="0"/>
              <a:t>, taken their place.</a:t>
            </a:r>
          </a:p>
          <a:p>
            <a:pPr marL="171450" lvl="0" indent="-171450">
              <a:buFont typeface="Arial" panose="020B0604020202020204" pitchFamily="34" charset="0"/>
              <a:buChar char="•"/>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Result</a:t>
            </a:r>
          </a:p>
          <a:p>
            <a:pPr marL="171450" indent="-171450">
              <a:buFont typeface="Arial" panose="020B0604020202020204" pitchFamily="34" charset="0"/>
              <a:buChar char="•"/>
            </a:pPr>
            <a:r>
              <a:rPr lang="en-US" dirty="0"/>
              <a:t>Rise National partisan voting.</a:t>
            </a:r>
          </a:p>
          <a:p>
            <a:pPr marL="171450" indent="-171450">
              <a:buFont typeface="Arial" panose="020B0604020202020204" pitchFamily="34" charset="0"/>
              <a:buChar char="•"/>
            </a:pPr>
            <a:r>
              <a:rPr lang="en-US" dirty="0"/>
              <a:t>Fewer moderates in Congress b/c less local/regional variation in partisans affiliation.</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3</a:t>
            </a:fld>
            <a:endParaRPr lang="en-US"/>
          </a:p>
        </p:txBody>
      </p:sp>
    </p:spTree>
    <p:extLst>
      <p:ext uri="{BB962C8B-B14F-4D97-AF65-F5344CB8AC3E}">
        <p14:creationId xmlns:p14="http://schemas.microsoft.com/office/powerpoint/2010/main" val="4114366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Meant a couple things for party development -- 80s, 90s, 2000s.</a:t>
            </a:r>
          </a:p>
          <a:p>
            <a:endParaRPr lang="en-US" dirty="0"/>
          </a:p>
          <a:p>
            <a:r>
              <a:rPr lang="en-US" dirty="0"/>
              <a:t>Charts political captures congressional voting from 1949-2011</a:t>
            </a:r>
          </a:p>
          <a:p>
            <a:pPr marL="171450" indent="-171450">
              <a:buFont typeface="Arial" panose="020B0604020202020204" pitchFamily="34" charset="0"/>
              <a:buChar char="•"/>
            </a:pPr>
            <a:r>
              <a:rPr lang="en-US" dirty="0"/>
              <a:t>4</a:t>
            </a:r>
            <a:r>
              <a:rPr lang="en-US" baseline="30000" dirty="0"/>
              <a:t>th</a:t>
            </a:r>
            <a:r>
              <a:rPr lang="en-US" dirty="0"/>
              <a:t> row are 1970s, start to see parties begin clustering.</a:t>
            </a:r>
          </a:p>
          <a:p>
            <a:pPr marL="171450" indent="-171450">
              <a:buFont typeface="Arial" panose="020B0604020202020204" pitchFamily="34" charset="0"/>
              <a:buChar char="•"/>
            </a:pPr>
            <a:r>
              <a:rPr lang="en-US" dirty="0"/>
              <a:t>5</a:t>
            </a:r>
            <a:r>
              <a:rPr lang="en-US" baseline="30000" dirty="0"/>
              <a:t>th</a:t>
            </a:r>
            <a:r>
              <a:rPr lang="en-US" dirty="0"/>
              <a:t> row are 1980s, clearer coalitions forming.</a:t>
            </a:r>
          </a:p>
          <a:p>
            <a:pPr marL="171450" indent="-171450">
              <a:buFont typeface="Arial" panose="020B0604020202020204" pitchFamily="34" charset="0"/>
              <a:buChar char="•"/>
            </a:pPr>
            <a:r>
              <a:rPr lang="en-US" dirty="0"/>
              <a:t>Last 2 rows, 1990s-2000s, clear, concentrated partisan voting patterns.</a:t>
            </a:r>
          </a:p>
          <a:p>
            <a:endParaRPr lang="en-US" dirty="0"/>
          </a:p>
          <a:p>
            <a:pPr marL="228600" indent="-228600">
              <a:buFont typeface="+mj-lt"/>
              <a:buAutoNum type="arabicPeriod"/>
            </a:pPr>
            <a:r>
              <a:rPr lang="en-US" dirty="0"/>
              <a:t>More ideological consistency</a:t>
            </a:r>
          </a:p>
          <a:p>
            <a:pPr marL="628650" lvl="1" indent="-171450">
              <a:buFont typeface="Arial" panose="020B0604020202020204" pitchFamily="34" charset="0"/>
              <a:buChar char="•"/>
            </a:pPr>
            <a:r>
              <a:rPr lang="en-US" dirty="0"/>
              <a:t>Fewer conservative Democrats. Southerners gone.</a:t>
            </a:r>
          </a:p>
          <a:p>
            <a:pPr marL="628650" lvl="1" indent="-171450">
              <a:buFont typeface="Arial" panose="020B0604020202020204" pitchFamily="34" charset="0"/>
              <a:buChar char="•"/>
            </a:pPr>
            <a:r>
              <a:rPr lang="en-US" dirty="0"/>
              <a:t>Fewer liberal Republicans. More social conservatives. </a:t>
            </a:r>
          </a:p>
          <a:p>
            <a:pPr marL="0" indent="0">
              <a:buFont typeface="+mj-lt"/>
              <a:buNone/>
            </a:pPr>
            <a:endParaRPr lang="en-US" dirty="0"/>
          </a:p>
          <a:p>
            <a:pPr marL="228600" indent="-228600">
              <a:buFont typeface="+mj-lt"/>
              <a:buAutoNum type="arabicPeriod" startAt="2"/>
            </a:pPr>
            <a:r>
              <a:rPr lang="en-US" dirty="0"/>
              <a:t>Increased party unity</a:t>
            </a:r>
          </a:p>
          <a:p>
            <a:pPr marL="685800" lvl="1" indent="-228600">
              <a:buFont typeface="Arial" panose="020B0604020202020204" pitchFamily="34" charset="0"/>
              <a:buChar char="•"/>
            </a:pPr>
            <a:r>
              <a:rPr lang="en-US" dirty="0"/>
              <a:t>Fewer differences. More homogeneity.</a:t>
            </a:r>
          </a:p>
          <a:p>
            <a:pPr marL="685800" lvl="1" indent="-228600">
              <a:buFont typeface="Arial" panose="020B0604020202020204" pitchFamily="34" charset="0"/>
              <a:buChar char="•"/>
            </a:pPr>
            <a:r>
              <a:rPr lang="en-US" dirty="0"/>
              <a:t>Closer to parliamentary parties.</a:t>
            </a:r>
          </a:p>
          <a:p>
            <a:pPr marL="1143000" lvl="2" indent="-228600">
              <a:buFont typeface="Arial" panose="020B0604020202020204" pitchFamily="34" charset="0"/>
              <a:buChar char="•"/>
            </a:pPr>
            <a:r>
              <a:rPr lang="en-US" dirty="0"/>
              <a:t>Coalesce behind same set of issues.</a:t>
            </a:r>
          </a:p>
        </p:txBody>
      </p:sp>
      <p:sp>
        <p:nvSpPr>
          <p:cNvPr id="4" name="Slide Number Placeholder 3"/>
          <p:cNvSpPr>
            <a:spLocks noGrp="1"/>
          </p:cNvSpPr>
          <p:nvPr>
            <p:ph type="sldNum" sz="quarter" idx="5"/>
          </p:nvPr>
        </p:nvSpPr>
        <p:spPr/>
        <p:txBody>
          <a:bodyPr/>
          <a:lstStyle/>
          <a:p>
            <a:fld id="{4B7BECA7-C571-40A0-BDE9-405EF4A504D1}" type="slidenum">
              <a:rPr lang="en-US" smtClean="0"/>
              <a:t>4</a:t>
            </a:fld>
            <a:endParaRPr lang="en-US"/>
          </a:p>
        </p:txBody>
      </p:sp>
    </p:spTree>
    <p:extLst>
      <p:ext uri="{BB962C8B-B14F-4D97-AF65-F5344CB8AC3E}">
        <p14:creationId xmlns:p14="http://schemas.microsoft.com/office/powerpoint/2010/main" val="1178841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ideological consistency meant more powerful party leaders in Congress.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Photo explanation:</a:t>
            </a:r>
          </a:p>
          <a:p>
            <a:pPr marL="171450" indent="-171450">
              <a:buFont typeface="Arial" panose="020B0604020202020204" pitchFamily="34" charset="0"/>
              <a:buChar char="•"/>
            </a:pPr>
            <a:r>
              <a:rPr lang="en-US" dirty="0"/>
              <a:t>[left] Picture from 1937. Middle is Speaker Bankhead (D-AL) and Majority Leader Sam Rayburn (D-TX). Sitting with Ways and Means Chair Fred Vinson (D-KY). Bankhead and Rayburn are asking Vinson if he can support something they want. </a:t>
            </a:r>
          </a:p>
          <a:p>
            <a:pPr marL="628650" lvl="1" indent="-171450">
              <a:buFont typeface="Arial" panose="020B0604020202020204" pitchFamily="34" charset="0"/>
              <a:buChar char="•"/>
            </a:pPr>
            <a:r>
              <a:rPr lang="en-US" dirty="0"/>
              <a:t>Posture is important here. They’re asking. He’s telling.</a:t>
            </a:r>
          </a:p>
          <a:p>
            <a:pPr marL="171450" indent="-171450">
              <a:buFont typeface="Arial" panose="020B0604020202020204" pitchFamily="34" charset="0"/>
              <a:buChar char="•"/>
            </a:pPr>
            <a:r>
              <a:rPr lang="en-US" dirty="0"/>
              <a:t>Dynamic: party leaders asking committee chair for something.</a:t>
            </a:r>
          </a:p>
          <a:p>
            <a:pPr marL="628650" lvl="1" indent="-171450">
              <a:buFont typeface="Arial" panose="020B0604020202020204" pitchFamily="34" charset="0"/>
              <a:buChar char="•"/>
            </a:pPr>
            <a:r>
              <a:rPr lang="en-US" dirty="0"/>
              <a:t>Lacked the power to force committees to act.</a:t>
            </a:r>
          </a:p>
          <a:p>
            <a:pPr marL="628650" lvl="1" indent="-171450">
              <a:buFont typeface="Arial" panose="020B0604020202020204" pitchFamily="34" charset="0"/>
              <a:buChar char="•"/>
            </a:pPr>
            <a:r>
              <a:rPr lang="en-US" dirty="0"/>
              <a:t>Party leaders = brokers.</a:t>
            </a:r>
          </a:p>
          <a:p>
            <a:pPr marL="171450" lvl="0" indent="-171450">
              <a:buFont typeface="Arial" panose="020B0604020202020204" pitchFamily="34" charset="0"/>
              <a:buChar char="•"/>
            </a:pPr>
            <a:r>
              <a:rPr lang="en-US" dirty="0"/>
              <a:t>Great example: during this period, party leaders did not take policy positions on behalf of their party.</a:t>
            </a:r>
          </a:p>
          <a:p>
            <a:pPr marL="628650" lvl="1" indent="-171450">
              <a:buFont typeface="Arial" panose="020B0604020202020204" pitchFamily="34" charset="0"/>
              <a:buChar char="•"/>
            </a:pPr>
            <a:r>
              <a:rPr lang="en-US" dirty="0"/>
              <a:t>PLs not handing down orders. They’re negotiating with powerful committees.</a:t>
            </a:r>
          </a:p>
          <a:p>
            <a:pPr marL="0" lvl="0" indent="0">
              <a:buFont typeface="Arial" panose="020B0604020202020204" pitchFamily="34" charset="0"/>
              <a:buNone/>
            </a:pPr>
            <a:endParaRPr lang="en-US" dirty="0"/>
          </a:p>
          <a:p>
            <a:pPr marL="0" lvl="0" indent="0">
              <a:buFont typeface="Arial" panose="020B0604020202020204" pitchFamily="34" charset="0"/>
              <a:buNone/>
            </a:pPr>
            <a:r>
              <a:rPr lang="en-US" dirty="0"/>
              <a:t>Dynamic flipped in 1970s. </a:t>
            </a:r>
          </a:p>
          <a:p>
            <a:pPr marL="171450" lvl="0" indent="-171450">
              <a:buFont typeface="Arial" panose="020B0604020202020204" pitchFamily="34" charset="0"/>
              <a:buChar char="•"/>
            </a:pPr>
            <a:r>
              <a:rPr lang="en-US" dirty="0"/>
              <a:t>Party leaders face of the party.</a:t>
            </a:r>
          </a:p>
          <a:p>
            <a:pPr marL="628650" lvl="1" indent="-171450">
              <a:buFont typeface="Arial" panose="020B0604020202020204" pitchFamily="34" charset="0"/>
              <a:buChar char="•"/>
            </a:pPr>
            <a:r>
              <a:rPr lang="en-US" dirty="0"/>
              <a:t>12 point plans.</a:t>
            </a:r>
          </a:p>
          <a:p>
            <a:pPr marL="628650" lvl="1" indent="-171450">
              <a:buFont typeface="Arial" panose="020B0604020202020204" pitchFamily="34" charset="0"/>
              <a:buChar char="•"/>
            </a:pPr>
            <a:r>
              <a:rPr lang="en-US" dirty="0"/>
              <a:t>Weekly press conferences.</a:t>
            </a:r>
          </a:p>
          <a:p>
            <a:pPr marL="171450" lvl="0" indent="-171450">
              <a:buFont typeface="Arial" panose="020B0604020202020204" pitchFamily="34" charset="0"/>
              <a:buChar char="•"/>
            </a:pPr>
            <a:r>
              <a:rPr lang="en-US" dirty="0"/>
              <a:t>Party leaders did the telling. Committees do the asking.</a:t>
            </a:r>
          </a:p>
          <a:p>
            <a:endParaRPr lang="en-US" dirty="0"/>
          </a:p>
          <a:p>
            <a:endParaRPr lang="en-US" dirty="0"/>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5</a:t>
            </a:fld>
            <a:endParaRPr lang="en-US"/>
          </a:p>
        </p:txBody>
      </p:sp>
    </p:spTree>
    <p:extLst>
      <p:ext uri="{BB962C8B-B14F-4D97-AF65-F5344CB8AC3E}">
        <p14:creationId xmlns:p14="http://schemas.microsoft.com/office/powerpoint/2010/main" val="3499659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Rise in leader power.</a:t>
            </a:r>
          </a:p>
          <a:p>
            <a:pPr marL="171450" indent="-171450">
              <a:buFont typeface="Arial" panose="020B0604020202020204" pitchFamily="34" charset="0"/>
              <a:buChar char="•"/>
            </a:pPr>
            <a:r>
              <a:rPr lang="en-US" dirty="0"/>
              <a:t>Evidenced by increased procedural votes</a:t>
            </a:r>
          </a:p>
          <a:p>
            <a:pPr marL="171450" indent="-171450">
              <a:buFont typeface="Arial" panose="020B0604020202020204" pitchFamily="34" charset="0"/>
              <a:buChar char="•"/>
            </a:pPr>
            <a:endParaRPr lang="en-US" dirty="0"/>
          </a:p>
          <a:p>
            <a:r>
              <a:rPr lang="en-US" dirty="0"/>
              <a:t>House Rules change</a:t>
            </a:r>
          </a:p>
          <a:p>
            <a:pPr marL="171450" indent="-171450">
              <a:buFont typeface="Arial" panose="020B0604020202020204" pitchFamily="34" charset="0"/>
              <a:buChar char="•"/>
            </a:pPr>
            <a:r>
              <a:rPr lang="en-US" dirty="0"/>
              <a:t>Rules Committee Changes in 1975</a:t>
            </a:r>
          </a:p>
          <a:p>
            <a:pPr marL="171450" lvl="0" indent="-171450">
              <a:buFont typeface="Arial" panose="020B0604020202020204" pitchFamily="34" charset="0"/>
              <a:buChar char="•"/>
            </a:pPr>
            <a:r>
              <a:rPr lang="en-US" dirty="0"/>
              <a:t>Decline of committees</a:t>
            </a:r>
          </a:p>
          <a:p>
            <a:pPr marL="628650" lvl="1" indent="-171450">
              <a:buFont typeface="Arial" panose="020B0604020202020204" pitchFamily="34" charset="0"/>
              <a:buChar char="•"/>
            </a:pPr>
            <a:r>
              <a:rPr lang="en-US" dirty="0"/>
              <a:t>Less autonomy. Accountable to party caucuses.</a:t>
            </a:r>
          </a:p>
          <a:p>
            <a:pPr marL="628650" lvl="1" indent="-171450">
              <a:buFont typeface="Arial" panose="020B0604020202020204" pitchFamily="34" charset="0"/>
              <a:buChar char="•"/>
            </a:pPr>
            <a:endParaRPr lang="en-US" dirty="0"/>
          </a:p>
          <a:p>
            <a:pPr marL="0" lvl="0" indent="0">
              <a:buFont typeface="Arial" panose="020B0604020202020204" pitchFamily="34" charset="0"/>
              <a:buNone/>
            </a:pPr>
            <a:r>
              <a:rPr lang="en-US" dirty="0"/>
              <a:t>Greater partisan polarization meant more partisan tactics.</a:t>
            </a:r>
          </a:p>
          <a:p>
            <a:pPr marL="171450" lvl="0" indent="-171450">
              <a:buFont typeface="Arial" panose="020B0604020202020204" pitchFamily="34" charset="0"/>
              <a:buChar char="•"/>
            </a:pPr>
            <a:r>
              <a:rPr lang="en-US" dirty="0"/>
              <a:t>Senate filibusters increased.</a:t>
            </a:r>
          </a:p>
          <a:p>
            <a:pPr marL="171450" lvl="0" indent="-171450">
              <a:buFont typeface="Arial" panose="020B0604020202020204" pitchFamily="34" charset="0"/>
              <a:buChar char="•"/>
            </a:pPr>
            <a:r>
              <a:rPr lang="en-US" dirty="0"/>
              <a:t>Today, skyrocketed.</a:t>
            </a:r>
          </a:p>
          <a:p>
            <a:pPr marL="171450" lvl="0" indent="-171450">
              <a:buFont typeface="Arial" panose="020B0604020202020204" pitchFamily="34" charset="0"/>
              <a:buChar char="•"/>
            </a:pPr>
            <a:r>
              <a:rPr lang="en-US" dirty="0"/>
              <a:t>Majority leader tasked with operating in new, hostile environment.</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THEN</a:t>
            </a:r>
            <a:r>
              <a:rPr lang="en-US" dirty="0"/>
              <a:t> bill to floor, talk about it, deliberate changes; </a:t>
            </a:r>
            <a:r>
              <a:rPr lang="en-US" b="1" dirty="0"/>
              <a:t>NOW</a:t>
            </a:r>
            <a:r>
              <a:rPr lang="en-US" dirty="0"/>
              <a:t> bring bill to floor, make some changes, block amendments, 1-hour of debate, straight to final passage.</a:t>
            </a:r>
          </a:p>
          <a:p>
            <a:pPr marL="171450" indent="-171450">
              <a:buFont typeface="Arial" panose="020B0604020202020204" pitchFamily="34" charset="0"/>
              <a:buChar char="•"/>
            </a:pPr>
            <a:r>
              <a:rPr lang="en-US" dirty="0"/>
              <a:t>Difference in “Hey, we’re </a:t>
            </a:r>
            <a:r>
              <a:rPr lang="en-US" dirty="0" err="1"/>
              <a:t>gonna</a:t>
            </a:r>
            <a:r>
              <a:rPr lang="en-US" dirty="0"/>
              <a:t> talk about this.” than “This is what will happen. Take it or leave it.”</a:t>
            </a:r>
          </a:p>
          <a:p>
            <a:endParaRPr lang="en-US" dirty="0"/>
          </a:p>
          <a:p>
            <a:r>
              <a:rPr lang="en-US" dirty="0"/>
              <a:t>Increasingly powerful party leaders led to increasingly controlled procedures.</a:t>
            </a:r>
          </a:p>
          <a:p>
            <a:endParaRPr lang="en-US" dirty="0"/>
          </a:p>
          <a:p>
            <a:r>
              <a:rPr lang="en-US" dirty="0"/>
              <a:t>Institution reflects the power of party leaders.</a:t>
            </a:r>
          </a:p>
          <a:p>
            <a:pPr marL="171450" indent="-171450">
              <a:buFont typeface="Arial" panose="020B0604020202020204" pitchFamily="34" charset="0"/>
              <a:buChar char="•"/>
            </a:pPr>
            <a:r>
              <a:rPr lang="en-US" dirty="0"/>
              <a:t>Modes of operation run through Speaker and Majority Leader</a:t>
            </a:r>
          </a:p>
        </p:txBody>
      </p:sp>
      <p:sp>
        <p:nvSpPr>
          <p:cNvPr id="4" name="Slide Number Placeholder 3"/>
          <p:cNvSpPr>
            <a:spLocks noGrp="1"/>
          </p:cNvSpPr>
          <p:nvPr>
            <p:ph type="sldNum" sz="quarter" idx="5"/>
          </p:nvPr>
        </p:nvSpPr>
        <p:spPr/>
        <p:txBody>
          <a:bodyPr/>
          <a:lstStyle/>
          <a:p>
            <a:fld id="{FDD250A2-29EC-44AE-8CE2-52A8D5793D86}" type="slidenum">
              <a:rPr lang="en-US" smtClean="0"/>
              <a:t>6</a:t>
            </a:fld>
            <a:endParaRPr lang="en-US"/>
          </a:p>
        </p:txBody>
      </p:sp>
    </p:spTree>
    <p:extLst>
      <p:ext uri="{BB962C8B-B14F-4D97-AF65-F5344CB8AC3E}">
        <p14:creationId xmlns:p14="http://schemas.microsoft.com/office/powerpoint/2010/main" val="752255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Brings us back to party development.</a:t>
            </a:r>
          </a:p>
          <a:p>
            <a:endParaRPr lang="en-US" dirty="0"/>
          </a:p>
          <a:p>
            <a:r>
              <a:rPr lang="en-US" dirty="0"/>
              <a:t>[describe party distributions]</a:t>
            </a:r>
          </a:p>
          <a:p>
            <a:endParaRPr lang="en-US" dirty="0"/>
          </a:p>
          <a:p>
            <a:r>
              <a:rPr lang="en-US" dirty="0"/>
              <a:t>Big things to notice</a:t>
            </a:r>
          </a:p>
          <a:p>
            <a:pPr marL="228600" indent="-228600">
              <a:buFont typeface="+mj-lt"/>
              <a:buAutoNum type="arabicPeriod"/>
            </a:pPr>
            <a:r>
              <a:rPr lang="en-US" dirty="0"/>
              <a:t>First thing that jumps out. Parties drifting apart. No moderates. Ideological overlap gone.</a:t>
            </a:r>
          </a:p>
          <a:p>
            <a:pPr marL="228600" indent="-228600">
              <a:buFont typeface="+mj-lt"/>
              <a:buAutoNum type="arabicPeriod"/>
            </a:pPr>
            <a:r>
              <a:rPr lang="en-US" dirty="0"/>
              <a:t>Second thing… more important. Outsides are moving farther. Parties stretching.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Distance between moderate R and right-wing, much bigger. </a:t>
            </a:r>
          </a:p>
          <a:p>
            <a:pPr marL="685800" lvl="1" indent="-228600">
              <a:buFont typeface="Arial" panose="020B0604020202020204" pitchFamily="34" charset="0"/>
              <a:buChar char="•"/>
            </a:pPr>
            <a:r>
              <a:rPr lang="en-US" dirty="0"/>
              <a:t>Progressives getting farther from moderate Ds. </a:t>
            </a:r>
          </a:p>
          <a:p>
            <a:pPr marL="0" lvl="0" indent="0">
              <a:buFont typeface="Arial" panose="020B0604020202020204" pitchFamily="34" charset="0"/>
              <a:buNone/>
            </a:pPr>
            <a:r>
              <a:rPr lang="en-US" dirty="0"/>
              <a:t>Party coalitions becoming more </a:t>
            </a:r>
            <a:r>
              <a:rPr lang="en-US" b="1" dirty="0"/>
              <a:t>diverse</a:t>
            </a:r>
            <a:r>
              <a:rPr lang="en-US" dirty="0"/>
              <a:t>. Parties are becoming </a:t>
            </a:r>
            <a:r>
              <a:rPr lang="en-US" b="1" dirty="0"/>
              <a:t>weaker</a:t>
            </a:r>
            <a:r>
              <a:rPr lang="en-US" dirty="0"/>
              <a:t>.</a:t>
            </a:r>
          </a:p>
          <a:p>
            <a:pPr marL="171450" lvl="0" indent="-171450">
              <a:buFont typeface="Arial" panose="020B0604020202020204" pitchFamily="34" charset="0"/>
              <a:buChar char="•"/>
            </a:pPr>
            <a:r>
              <a:rPr lang="en-US" dirty="0"/>
              <a:t>Lack ideological unity needed to legislate on many issues.</a:t>
            </a:r>
          </a:p>
          <a:p>
            <a:pPr marL="171450" lvl="0"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7</a:t>
            </a:fld>
            <a:endParaRPr lang="en-US"/>
          </a:p>
        </p:txBody>
      </p:sp>
    </p:spTree>
    <p:extLst>
      <p:ext uri="{BB962C8B-B14F-4D97-AF65-F5344CB8AC3E}">
        <p14:creationId xmlns:p14="http://schemas.microsoft.com/office/powerpoint/2010/main" val="2515628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dirty="0"/>
              <a:t>What’s stretching the parties? Two concurrent political dynamics.</a:t>
            </a:r>
          </a:p>
          <a:p>
            <a:pPr marL="171450" lvl="0" indent="-171450">
              <a:buFont typeface="Arial" panose="020B0604020202020204" pitchFamily="34" charset="0"/>
              <a:buChar char="•"/>
            </a:pPr>
            <a:r>
              <a:rPr lang="en-US" dirty="0"/>
              <a:t>1</a:t>
            </a:r>
            <a:r>
              <a:rPr lang="en-US" baseline="30000" dirty="0"/>
              <a:t>st</a:t>
            </a:r>
            <a:r>
              <a:rPr lang="en-US" dirty="0"/>
              <a:t> thread – hyper partisans: most anxious, enthusiastic, and angry. Not like the rest of us.</a:t>
            </a:r>
          </a:p>
          <a:p>
            <a:pPr marL="628650" lvl="1" indent="-171450">
              <a:buFont typeface="Arial" panose="020B0604020202020204" pitchFamily="34" charset="0"/>
              <a:buChar char="•"/>
            </a:pPr>
            <a:r>
              <a:rPr lang="en-US" dirty="0"/>
              <a:t>Most active.</a:t>
            </a:r>
          </a:p>
          <a:p>
            <a:pPr marL="628650" lvl="1" indent="-171450">
              <a:buFont typeface="Arial" panose="020B0604020202020204" pitchFamily="34" charset="0"/>
              <a:buChar char="•"/>
            </a:pPr>
            <a:r>
              <a:rPr lang="en-US" dirty="0"/>
              <a:t>In-group, out-group.</a:t>
            </a:r>
          </a:p>
          <a:p>
            <a:pPr marL="1085850" lvl="2" indent="-171450">
              <a:buFont typeface="Arial" panose="020B0604020202020204" pitchFamily="34" charset="0"/>
              <a:buChar char="•"/>
            </a:pPr>
            <a:r>
              <a:rPr lang="en-US" dirty="0"/>
              <a:t>Not about getting things. About hurting the “other.”</a:t>
            </a:r>
          </a:p>
          <a:p>
            <a:pPr marL="171450" lvl="0" indent="-171450">
              <a:buFont typeface="Arial" panose="020B0604020202020204" pitchFamily="34" charset="0"/>
              <a:buChar char="•"/>
            </a:pPr>
            <a:r>
              <a:rPr lang="en-US" dirty="0"/>
              <a:t>2</a:t>
            </a:r>
            <a:r>
              <a:rPr lang="en-US" baseline="30000" dirty="0"/>
              <a:t>nd</a:t>
            </a:r>
            <a:r>
              <a:rPr lang="en-US" dirty="0"/>
              <a:t> thread – modern populist movement. Long history in American politics</a:t>
            </a:r>
          </a:p>
          <a:p>
            <a:pPr marL="628650" lvl="1" indent="-171450">
              <a:buFont typeface="Arial" panose="020B0604020202020204" pitchFamily="34" charset="0"/>
              <a:buChar char="•"/>
            </a:pPr>
            <a:r>
              <a:rPr lang="en-US" dirty="0"/>
              <a:t>Anti-elite; anti-establishment.</a:t>
            </a:r>
          </a:p>
          <a:p>
            <a:pPr marL="628650" lvl="1" indent="-171450">
              <a:buFont typeface="Arial" panose="020B0604020202020204" pitchFamily="34" charset="0"/>
              <a:buChar char="•"/>
            </a:pPr>
            <a:r>
              <a:rPr lang="en-US" dirty="0"/>
              <a:t>Often fueled during times of inequality. We live at a time of economic inequality that surpasses Gilded Age in 1890s and early 1900s.</a:t>
            </a:r>
          </a:p>
          <a:p>
            <a:pPr marL="628650" lvl="1" indent="-171450">
              <a:buFont typeface="Arial" panose="020B0604020202020204" pitchFamily="34" charset="0"/>
              <a:buChar char="•"/>
            </a:pPr>
            <a:r>
              <a:rPr lang="en-US" dirty="0"/>
              <a:t>Historically distrust industry, corporations, Wall Street. </a:t>
            </a:r>
          </a:p>
          <a:p>
            <a:endParaRPr lang="en-US" dirty="0"/>
          </a:p>
          <a:p>
            <a:pPr marL="0" lvl="0" indent="0">
              <a:buFont typeface="Arial" panose="020B0604020202020204" pitchFamily="34" charset="0"/>
              <a:buNone/>
            </a:pPr>
            <a:r>
              <a:rPr lang="en-US" dirty="0"/>
              <a:t>Atypical officials winning election. </a:t>
            </a:r>
          </a:p>
          <a:p>
            <a:pPr marL="171450" lvl="0" indent="-171450">
              <a:buFont typeface="Arial" panose="020B0604020202020204" pitchFamily="34" charset="0"/>
              <a:buChar char="•"/>
            </a:pPr>
            <a:r>
              <a:rPr lang="en-US" dirty="0"/>
              <a:t>Trump not normal Republican. Different tariff policy, tech ideas, safety net policy, infrastructure policies.</a:t>
            </a:r>
          </a:p>
          <a:p>
            <a:pPr marL="171450" lvl="0" indent="-171450">
              <a:buFont typeface="Arial" panose="020B0604020202020204" pitchFamily="34" charset="0"/>
              <a:buChar char="•"/>
            </a:pPr>
            <a:r>
              <a:rPr lang="en-US" dirty="0"/>
              <a:t>Bernie Sanders – not even a Democrat.</a:t>
            </a:r>
          </a:p>
          <a:p>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8</a:t>
            </a:fld>
            <a:endParaRPr lang="en-US"/>
          </a:p>
        </p:txBody>
      </p:sp>
    </p:spTree>
    <p:extLst>
      <p:ext uri="{BB962C8B-B14F-4D97-AF65-F5344CB8AC3E}">
        <p14:creationId xmlns:p14="http://schemas.microsoft.com/office/powerpoint/2010/main" val="262173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[Parties as organizations]</a:t>
            </a:r>
          </a:p>
          <a:p>
            <a:endParaRPr lang="en-US" dirty="0"/>
          </a:p>
          <a:p>
            <a:r>
              <a:rPr lang="en-US" dirty="0"/>
              <a:t>Organizationally, parties are weaker.</a:t>
            </a:r>
          </a:p>
          <a:p>
            <a:endParaRPr lang="en-US" dirty="0"/>
          </a:p>
          <a:p>
            <a:r>
              <a:rPr lang="en-US" dirty="0"/>
              <a:t>Used to be more locally oriented. </a:t>
            </a:r>
          </a:p>
          <a:p>
            <a:pPr marL="171450" indent="-171450">
              <a:buFont typeface="Arial" panose="020B0604020202020204" pitchFamily="34" charset="0"/>
              <a:buChar char="•"/>
            </a:pPr>
            <a:r>
              <a:rPr lang="en-US" dirty="0"/>
              <a:t>Local officials selected candidates best suited to local interests.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Today, resources more national.</a:t>
            </a:r>
          </a:p>
          <a:p>
            <a:pPr marL="171450" indent="-171450">
              <a:buFont typeface="Arial" panose="020B0604020202020204" pitchFamily="34" charset="0"/>
              <a:buChar char="•"/>
            </a:pPr>
            <a:r>
              <a:rPr lang="en-US" dirty="0"/>
              <a:t>Fundraising more national. Networks more national. National coordination rather than local control</a:t>
            </a:r>
          </a:p>
          <a:p>
            <a:pPr marL="171450" indent="-171450">
              <a:buFont typeface="Arial" panose="020B0604020202020204" pitchFamily="34" charset="0"/>
              <a:buChar char="•"/>
            </a:pPr>
            <a:r>
              <a:rPr lang="en-US" dirty="0"/>
              <a:t>Shifted focus</a:t>
            </a:r>
          </a:p>
          <a:p>
            <a:pPr marL="628650" lvl="1" indent="-171450">
              <a:buFont typeface="Arial" panose="020B0604020202020204" pitchFamily="34" charset="0"/>
              <a:buChar char="•"/>
            </a:pPr>
            <a:r>
              <a:rPr lang="en-US" dirty="0"/>
              <a:t>National focus on winning House/Senate majorities. Concentrate resources on winnable races.</a:t>
            </a:r>
          </a:p>
          <a:p>
            <a:pPr marL="171450" lvl="0" indent="-171450">
              <a:buFont typeface="Arial" panose="020B0604020202020204" pitchFamily="34" charset="0"/>
              <a:buChar char="•"/>
            </a:pPr>
            <a:r>
              <a:rPr lang="en-US" dirty="0"/>
              <a:t>Less coordination in safe seats. Resources not used to win safe seat primaries.</a:t>
            </a:r>
          </a:p>
          <a:p>
            <a:pPr marL="628650" lvl="1" indent="-171450">
              <a:buFont typeface="Arial" panose="020B0604020202020204" pitchFamily="34" charset="0"/>
              <a:buChar char="•"/>
            </a:pPr>
            <a:r>
              <a:rPr lang="en-US" dirty="0"/>
              <a:t>Emergence of more extreme candidates via national fundraising apparatuses in progressive and conservative circles.</a:t>
            </a:r>
          </a:p>
          <a:p>
            <a:pPr marL="1085850" lvl="2" indent="-171450">
              <a:buFont typeface="Arial" panose="020B0604020202020204" pitchFamily="34" charset="0"/>
              <a:buChar char="•"/>
            </a:pPr>
            <a:r>
              <a:rPr lang="en-US" dirty="0"/>
              <a:t>Don’t need party to win. Often have to beat party establishment.</a:t>
            </a:r>
          </a:p>
          <a:p>
            <a:pPr marL="628650" lvl="1" indent="-171450">
              <a:buFont typeface="Arial" panose="020B0604020202020204" pitchFamily="34" charset="0"/>
              <a:buChar char="•"/>
            </a:pPr>
            <a:r>
              <a:rPr lang="en-US" dirty="0"/>
              <a:t>Fewer incentives to stay in line once in government.</a:t>
            </a:r>
          </a:p>
          <a:p>
            <a:pPr marL="628650" lvl="1" indent="-171450">
              <a:buFont typeface="Arial" panose="020B0604020202020204" pitchFamily="34" charset="0"/>
              <a:buChar cha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B7BECA7-C571-40A0-BDE9-405EF4A504D1}" type="slidenum">
              <a:rPr lang="en-US" smtClean="0"/>
              <a:t>9</a:t>
            </a:fld>
            <a:endParaRPr lang="en-US"/>
          </a:p>
        </p:txBody>
      </p:sp>
    </p:spTree>
    <p:extLst>
      <p:ext uri="{BB962C8B-B14F-4D97-AF65-F5344CB8AC3E}">
        <p14:creationId xmlns:p14="http://schemas.microsoft.com/office/powerpoint/2010/main" val="4108297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D9B9DFD7-9579-49E8-9E2C-2EC5A34BAC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459522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417D2372-2B95-4F1D-89F4-14F19160A03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17307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FFF5F424-1A64-4E74-B623-D0E7055A789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46348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DE9FEDEE-DD87-4F17-8132-4B47E2913F8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16027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1A4DF58C-A292-492A-92D6-C0840D22FF0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7021388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endParaRPr lang="en-US">
              <a:solidFill>
                <a:srgbClr val="000000"/>
              </a:solidFill>
            </a:endParaRPr>
          </a:p>
        </p:txBody>
      </p:sp>
      <p:sp>
        <p:nvSpPr>
          <p:cNvPr id="9" name="Footer Placeholder 8"/>
          <p:cNvSpPr>
            <a:spLocks noGrp="1"/>
          </p:cNvSpPr>
          <p:nvPr>
            <p:ph type="ftr" sz="quarter" idx="11"/>
          </p:nvPr>
        </p:nvSpPr>
        <p:spPr/>
        <p:txBody>
          <a:bodyPr/>
          <a:lstStyle/>
          <a:p>
            <a:endParaRPr lang="en-US">
              <a:solidFill>
                <a:srgbClr val="000000"/>
              </a:solidFill>
            </a:endParaRPr>
          </a:p>
        </p:txBody>
      </p:sp>
      <p:sp>
        <p:nvSpPr>
          <p:cNvPr id="10" name="Slide Number Placeholder 9"/>
          <p:cNvSpPr>
            <a:spLocks noGrp="1"/>
          </p:cNvSpPr>
          <p:nvPr>
            <p:ph type="sldNum" sz="quarter" idx="12"/>
          </p:nvPr>
        </p:nvSpPr>
        <p:spPr/>
        <p:txBody>
          <a:bodyPr/>
          <a:lstStyle/>
          <a:p>
            <a:fld id="{DFDE1C0C-4790-4019-A815-5818A8F15BC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3605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pPr fontAlgn="base">
              <a:spcBef>
                <a:spcPct val="0"/>
              </a:spcBef>
              <a:spcAft>
                <a:spcPct val="0"/>
              </a:spcAft>
            </a:pPr>
            <a:endParaRPr lang="en-US">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pPr>
            <a:endParaRPr lang="en-US">
              <a:solidFill>
                <a:srgbClr val="000000"/>
              </a:solidFill>
            </a:endParaRPr>
          </a:p>
        </p:txBody>
      </p:sp>
      <p:sp>
        <p:nvSpPr>
          <p:cNvPr id="9" name="Slide Number Placeholder 8"/>
          <p:cNvSpPr>
            <a:spLocks noGrp="1"/>
          </p:cNvSpPr>
          <p:nvPr>
            <p:ph type="sldNum" sz="quarter" idx="12"/>
          </p:nvPr>
        </p:nvSpPr>
        <p:spPr/>
        <p:txBody>
          <a:bodyPr/>
          <a:lstStyle/>
          <a:p>
            <a:pPr fontAlgn="base">
              <a:spcBef>
                <a:spcPct val="0"/>
              </a:spcBef>
              <a:spcAft>
                <a:spcPct val="0"/>
              </a:spcAft>
            </a:pPr>
            <a:fld id="{5B91897F-C84E-463C-AF05-40F79C66C548}" type="slidenum">
              <a:rPr lang="en-US" smtClean="0">
                <a:solidFill>
                  <a:srgbClr val="000000"/>
                </a:solidFill>
              </a:rPr>
              <a:pPr fontAlgn="base">
                <a:spcBef>
                  <a:spcPct val="0"/>
                </a:spcBef>
                <a:spcAft>
                  <a:spcPct val="0"/>
                </a:spcAft>
              </a:pPr>
              <a:t>‹#›</a:t>
            </a:fld>
            <a:endParaRPr lang="en-US">
              <a:solidFill>
                <a:srgbClr val="000000"/>
              </a:solidFill>
            </a:endParaRP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330582390"/>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1613B07C-0E90-4EF1-A35C-66F185887CD2}"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203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000000"/>
              </a:solidFill>
            </a:endParaRPr>
          </a:p>
        </p:txBody>
      </p:sp>
      <p:sp>
        <p:nvSpPr>
          <p:cNvPr id="3" name="Footer Placeholder 2"/>
          <p:cNvSpPr>
            <a:spLocks noGrp="1"/>
          </p:cNvSpPr>
          <p:nvPr>
            <p:ph type="ftr" sz="quarter" idx="11"/>
          </p:nvPr>
        </p:nvSpPr>
        <p:spPr/>
        <p:txBody>
          <a:bodyPr/>
          <a:lstStyle/>
          <a:p>
            <a:endParaRPr lang="en-US">
              <a:solidFill>
                <a:srgbClr val="000000"/>
              </a:solidFill>
            </a:endParaRPr>
          </a:p>
        </p:txBody>
      </p:sp>
      <p:sp>
        <p:nvSpPr>
          <p:cNvPr id="4" name="Slide Number Placeholder 3"/>
          <p:cNvSpPr>
            <a:spLocks noGrp="1"/>
          </p:cNvSpPr>
          <p:nvPr>
            <p:ph type="sldNum" sz="quarter" idx="12"/>
          </p:nvPr>
        </p:nvSpPr>
        <p:spPr/>
        <p:txBody>
          <a:bodyPr/>
          <a:lstStyle/>
          <a:p>
            <a:fld id="{7F1153B9-D403-444F-8775-3716014C23D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7612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endParaRPr lang="en-US">
              <a:solidFill>
                <a:srgbClr val="000000"/>
              </a:solidFill>
            </a:endParaRPr>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n-US">
              <a:solidFill>
                <a:srgbClr val="000000"/>
              </a:solidFill>
            </a:endParaRPr>
          </a:p>
        </p:txBody>
      </p:sp>
      <p:sp>
        <p:nvSpPr>
          <p:cNvPr id="11" name="Slide Number Placeholder 10"/>
          <p:cNvSpPr>
            <a:spLocks noGrp="1"/>
          </p:cNvSpPr>
          <p:nvPr>
            <p:ph type="sldNum" sz="quarter" idx="12"/>
          </p:nvPr>
        </p:nvSpPr>
        <p:spPr/>
        <p:txBody>
          <a:bodyPr/>
          <a:lstStyle/>
          <a:p>
            <a:fld id="{2CF9095F-77FC-4532-9401-F7C50500AE9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03268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572000" y="0"/>
            <a:ext cx="4576573" cy="6858000"/>
          </a:xfrm>
          <a:solidFill>
            <a:schemeClr val="bg1"/>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endParaRPr lang="en-US">
              <a:solidFill>
                <a:srgbClr val="000000"/>
              </a:solidFill>
            </a:endParaRPr>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n-US">
              <a:solidFill>
                <a:srgbClr val="000000"/>
              </a:solidFill>
            </a:endParaRPr>
          </a:p>
        </p:txBody>
      </p:sp>
      <p:sp>
        <p:nvSpPr>
          <p:cNvPr id="10" name="Slide Number Placeholder 9"/>
          <p:cNvSpPr>
            <a:spLocks noGrp="1"/>
          </p:cNvSpPr>
          <p:nvPr>
            <p:ph type="sldNum" sz="quarter" idx="12"/>
          </p:nvPr>
        </p:nvSpPr>
        <p:spPr/>
        <p:txBody>
          <a:bodyPr/>
          <a:lstStyle/>
          <a:p>
            <a:fld id="{EBEE05D6-35FC-4E59-8CA9-CF62B1CF3CB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34396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06045" y="964692"/>
            <a:ext cx="5937755"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pPr fontAlgn="base">
              <a:spcBef>
                <a:spcPct val="0"/>
              </a:spcBef>
              <a:spcAft>
                <a:spcPct val="0"/>
              </a:spcAft>
            </a:pPr>
            <a:endParaRPr lang="en-US">
              <a:solidFill>
                <a:srgbClr val="000000"/>
              </a:solidFill>
            </a:endParaRPr>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pPr fontAlgn="base">
              <a:spcBef>
                <a:spcPct val="0"/>
              </a:spcBef>
              <a:spcAft>
                <a:spcPct val="0"/>
              </a:spcAft>
            </a:pPr>
            <a:endParaRPr lang="en-US">
              <a:solidFill>
                <a:srgbClr val="000000"/>
              </a:solidFill>
            </a:endParaRPr>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pPr fontAlgn="base">
              <a:spcBef>
                <a:spcPct val="0"/>
              </a:spcBef>
              <a:spcAft>
                <a:spcPct val="0"/>
              </a:spcAft>
            </a:pPr>
            <a:fld id="{5B91897F-C84E-463C-AF05-40F79C66C548}" type="slidenum">
              <a:rPr lang="en-US" smtClean="0">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3699394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p:txStyles>
    <p:title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2"/>
            <a:ext cx="7772400" cy="1470025"/>
          </a:xfrm>
        </p:spPr>
        <p:txBody>
          <a:bodyPr>
            <a:normAutofit/>
          </a:bodyPr>
          <a:lstStyle/>
          <a:p>
            <a:r>
              <a:rPr lang="en-US" dirty="0"/>
              <a:t>Contemporary Party dynamics in Congress</a:t>
            </a:r>
          </a:p>
        </p:txBody>
      </p:sp>
      <p:sp>
        <p:nvSpPr>
          <p:cNvPr id="3" name="Subtitle 2"/>
          <p:cNvSpPr>
            <a:spLocks noGrp="1"/>
          </p:cNvSpPr>
          <p:nvPr>
            <p:ph type="subTitle" idx="1"/>
          </p:nvPr>
        </p:nvSpPr>
        <p:spPr>
          <a:xfrm>
            <a:off x="1562100" y="3733800"/>
            <a:ext cx="6019800" cy="1239894"/>
          </a:xfrm>
        </p:spPr>
        <p:txBody>
          <a:bodyPr>
            <a:normAutofit/>
          </a:bodyPr>
          <a:lstStyle/>
          <a:p>
            <a:r>
              <a:rPr lang="en-US" dirty="0">
                <a:solidFill>
                  <a:schemeClr val="bg1">
                    <a:lumMod val="50000"/>
                  </a:schemeClr>
                </a:solidFill>
              </a:rPr>
              <a:t>Josh Huder</a:t>
            </a:r>
          </a:p>
          <a:p>
            <a:r>
              <a:rPr lang="en-US" dirty="0">
                <a:solidFill>
                  <a:schemeClr val="bg1">
                    <a:lumMod val="50000"/>
                  </a:schemeClr>
                </a:solidFill>
              </a:rPr>
              <a:t>Senior Fellow</a:t>
            </a:r>
          </a:p>
          <a:p>
            <a:r>
              <a:rPr lang="en-US" dirty="0">
                <a:solidFill>
                  <a:schemeClr val="bg1">
                    <a:lumMod val="50000"/>
                  </a:schemeClr>
                </a:solidFill>
              </a:rPr>
              <a:t>Government Affairs Institute at Georgetown University</a:t>
            </a:r>
          </a:p>
        </p:txBody>
      </p:sp>
      <p:pic>
        <p:nvPicPr>
          <p:cNvPr id="4" name="Picture 3">
            <a:extLst>
              <a:ext uri="{FF2B5EF4-FFF2-40B4-BE49-F238E27FC236}">
                <a16:creationId xmlns:a16="http://schemas.microsoft.com/office/drawing/2014/main" id="{FDB2E7D1-C822-BC60-4C1B-68EB304BD1DE}"/>
              </a:ext>
            </a:extLst>
          </p:cNvPr>
          <p:cNvPicPr>
            <a:picLocks noChangeAspect="1"/>
          </p:cNvPicPr>
          <p:nvPr/>
        </p:nvPicPr>
        <p:blipFill>
          <a:blip r:embed="rId3"/>
          <a:stretch>
            <a:fillRect/>
          </a:stretch>
        </p:blipFill>
        <p:spPr>
          <a:xfrm>
            <a:off x="4057650" y="5299129"/>
            <a:ext cx="1028700" cy="1133475"/>
          </a:xfrm>
          <a:prstGeom prst="rect">
            <a:avLst/>
          </a:prstGeom>
        </p:spPr>
      </p:pic>
    </p:spTree>
    <p:extLst>
      <p:ext uri="{BB962C8B-B14F-4D97-AF65-F5344CB8AC3E}">
        <p14:creationId xmlns:p14="http://schemas.microsoft.com/office/powerpoint/2010/main" val="2481303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C9252-0511-EFBA-2D66-C5B42972A457}"/>
              </a:ext>
            </a:extLst>
          </p:cNvPr>
          <p:cNvSpPr>
            <a:spLocks noGrp="1"/>
          </p:cNvSpPr>
          <p:nvPr>
            <p:ph type="title"/>
          </p:nvPr>
        </p:nvSpPr>
        <p:spPr>
          <a:xfrm>
            <a:off x="1603122" y="457200"/>
            <a:ext cx="5937755" cy="1188720"/>
          </a:xfrm>
        </p:spPr>
        <p:txBody>
          <a:bodyPr/>
          <a:lstStyle/>
          <a:p>
            <a:r>
              <a:rPr lang="en-US" dirty="0"/>
              <a:t>The mismatch</a:t>
            </a:r>
          </a:p>
        </p:txBody>
      </p:sp>
      <p:pic>
        <p:nvPicPr>
          <p:cNvPr id="2050" name="Picture 2">
            <a:extLst>
              <a:ext uri="{FF2B5EF4-FFF2-40B4-BE49-F238E27FC236}">
                <a16:creationId xmlns:a16="http://schemas.microsoft.com/office/drawing/2014/main" id="{CDE6EBCC-DFB5-23C0-3462-B5D023A78C0A}"/>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744482" y="2196351"/>
            <a:ext cx="3308350" cy="3429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9ECEA58-C3FE-A25E-3366-D7BC80C931EE}"/>
              </a:ext>
            </a:extLst>
          </p:cNvPr>
          <p:cNvSpPr txBox="1"/>
          <p:nvPr/>
        </p:nvSpPr>
        <p:spPr>
          <a:xfrm>
            <a:off x="6515210" y="5791200"/>
            <a:ext cx="1766894" cy="276999"/>
          </a:xfrm>
          <a:prstGeom prst="rect">
            <a:avLst/>
          </a:prstGeom>
          <a:noFill/>
        </p:spPr>
        <p:txBody>
          <a:bodyPr wrap="none" rtlCol="0">
            <a:spAutoFit/>
          </a:bodyPr>
          <a:lstStyle/>
          <a:p>
            <a:r>
              <a:rPr lang="en-US" sz="1200" dirty="0"/>
              <a:t>By William H. Walk, 1913</a:t>
            </a:r>
          </a:p>
        </p:txBody>
      </p:sp>
      <p:pic>
        <p:nvPicPr>
          <p:cNvPr id="2054" name="Picture 6" descr="CA's biggest GOP voter edge is in the 20th Congress district | Fresno Bee">
            <a:extLst>
              <a:ext uri="{FF2B5EF4-FFF2-40B4-BE49-F238E27FC236}">
                <a16:creationId xmlns:a16="http://schemas.microsoft.com/office/drawing/2014/main" id="{D36B8841-AEF1-B5DB-19A8-783A70766600}"/>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1168" y="2743200"/>
            <a:ext cx="4152930" cy="23353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4C9245B-2ECC-DF1A-2154-458D19B64167}"/>
              </a:ext>
            </a:extLst>
          </p:cNvPr>
          <p:cNvSpPr txBox="1"/>
          <p:nvPr/>
        </p:nvSpPr>
        <p:spPr>
          <a:xfrm>
            <a:off x="4493671" y="3126021"/>
            <a:ext cx="902811" cy="1569660"/>
          </a:xfrm>
          <a:prstGeom prst="rect">
            <a:avLst/>
          </a:prstGeom>
          <a:noFill/>
        </p:spPr>
        <p:txBody>
          <a:bodyPr wrap="none" rtlCol="0">
            <a:spAutoFit/>
          </a:bodyPr>
          <a:lstStyle/>
          <a:p>
            <a:r>
              <a:rPr lang="en-US" sz="9600" dirty="0"/>
              <a:t>≠</a:t>
            </a:r>
          </a:p>
        </p:txBody>
      </p:sp>
    </p:spTree>
    <p:extLst>
      <p:ext uri="{BB962C8B-B14F-4D97-AF65-F5344CB8AC3E}">
        <p14:creationId xmlns:p14="http://schemas.microsoft.com/office/powerpoint/2010/main" val="738649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96759-51C3-100C-E4D2-D5F8FBF9469E}"/>
              </a:ext>
            </a:extLst>
          </p:cNvPr>
          <p:cNvSpPr>
            <a:spLocks noGrp="1"/>
          </p:cNvSpPr>
          <p:nvPr>
            <p:ph type="title"/>
          </p:nvPr>
        </p:nvSpPr>
        <p:spPr>
          <a:xfrm>
            <a:off x="1603122" y="762000"/>
            <a:ext cx="5937755" cy="1188720"/>
          </a:xfrm>
        </p:spPr>
        <p:txBody>
          <a:bodyPr/>
          <a:lstStyle/>
          <a:p>
            <a:r>
              <a:rPr lang="en-US" dirty="0"/>
              <a:t>Normal things today’s majorities struggle to do</a:t>
            </a:r>
          </a:p>
        </p:txBody>
      </p:sp>
      <p:pic>
        <p:nvPicPr>
          <p:cNvPr id="4" name="Picture 3">
            <a:extLst>
              <a:ext uri="{FF2B5EF4-FFF2-40B4-BE49-F238E27FC236}">
                <a16:creationId xmlns:a16="http://schemas.microsoft.com/office/drawing/2014/main" id="{D63DB65F-776C-6AE2-74FB-6F100811156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0996" y="2733990"/>
            <a:ext cx="3692727" cy="1633499"/>
          </a:xfrm>
          <a:prstGeom prst="rect">
            <a:avLst/>
          </a:prstGeom>
        </p:spPr>
      </p:pic>
      <p:sp>
        <p:nvSpPr>
          <p:cNvPr id="5" name="TextBox 4">
            <a:extLst>
              <a:ext uri="{FF2B5EF4-FFF2-40B4-BE49-F238E27FC236}">
                <a16:creationId xmlns:a16="http://schemas.microsoft.com/office/drawing/2014/main" id="{1BE5D67E-6311-2A08-28B8-C515DF5D2E56}"/>
              </a:ext>
            </a:extLst>
          </p:cNvPr>
          <p:cNvSpPr txBox="1"/>
          <p:nvPr/>
        </p:nvSpPr>
        <p:spPr>
          <a:xfrm>
            <a:off x="1767138" y="2179992"/>
            <a:ext cx="920445" cy="369332"/>
          </a:xfrm>
          <a:prstGeom prst="rect">
            <a:avLst/>
          </a:prstGeom>
          <a:noFill/>
        </p:spPr>
        <p:txBody>
          <a:bodyPr wrap="none" rtlCol="0">
            <a:spAutoFit/>
          </a:bodyPr>
          <a:lstStyle/>
          <a:p>
            <a:r>
              <a:rPr lang="en-US" dirty="0"/>
              <a:t>Budgets</a:t>
            </a:r>
          </a:p>
        </p:txBody>
      </p:sp>
      <p:sp>
        <p:nvSpPr>
          <p:cNvPr id="6" name="TextBox 5">
            <a:extLst>
              <a:ext uri="{FF2B5EF4-FFF2-40B4-BE49-F238E27FC236}">
                <a16:creationId xmlns:a16="http://schemas.microsoft.com/office/drawing/2014/main" id="{25ADEFA1-F87D-DC1A-E47E-5A62C380F1E4}"/>
              </a:ext>
            </a:extLst>
          </p:cNvPr>
          <p:cNvSpPr txBox="1"/>
          <p:nvPr/>
        </p:nvSpPr>
        <p:spPr>
          <a:xfrm>
            <a:off x="1429384" y="4450364"/>
            <a:ext cx="1595950" cy="369332"/>
          </a:xfrm>
          <a:prstGeom prst="rect">
            <a:avLst/>
          </a:prstGeom>
          <a:noFill/>
        </p:spPr>
        <p:txBody>
          <a:bodyPr wrap="none" rtlCol="0">
            <a:spAutoFit/>
          </a:bodyPr>
          <a:lstStyle/>
          <a:p>
            <a:r>
              <a:rPr lang="en-US" dirty="0"/>
              <a:t>Appropriations</a:t>
            </a:r>
          </a:p>
        </p:txBody>
      </p:sp>
      <p:pic>
        <p:nvPicPr>
          <p:cNvPr id="7" name="Picture 6">
            <a:extLst>
              <a:ext uri="{FF2B5EF4-FFF2-40B4-BE49-F238E27FC236}">
                <a16:creationId xmlns:a16="http://schemas.microsoft.com/office/drawing/2014/main" id="{756FCDBC-1F14-A77E-037B-0DEF8C8D4D9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6800" y="4964050"/>
            <a:ext cx="2229973" cy="1797732"/>
          </a:xfrm>
          <a:prstGeom prst="rect">
            <a:avLst/>
          </a:prstGeom>
        </p:spPr>
      </p:pic>
      <p:pic>
        <p:nvPicPr>
          <p:cNvPr id="8" name="Picture 7">
            <a:extLst>
              <a:ext uri="{FF2B5EF4-FFF2-40B4-BE49-F238E27FC236}">
                <a16:creationId xmlns:a16="http://schemas.microsoft.com/office/drawing/2014/main" id="{B326525B-F6D6-3328-B331-B378CE508CD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953000" y="3221572"/>
            <a:ext cx="3923181" cy="2457016"/>
          </a:xfrm>
          <a:prstGeom prst="rect">
            <a:avLst/>
          </a:prstGeom>
        </p:spPr>
      </p:pic>
      <p:sp>
        <p:nvSpPr>
          <p:cNvPr id="9" name="TextBox 8">
            <a:extLst>
              <a:ext uri="{FF2B5EF4-FFF2-40B4-BE49-F238E27FC236}">
                <a16:creationId xmlns:a16="http://schemas.microsoft.com/office/drawing/2014/main" id="{7128A3B8-9E54-D80D-C73E-B2162A2BEC49}"/>
              </a:ext>
            </a:extLst>
          </p:cNvPr>
          <p:cNvSpPr txBox="1"/>
          <p:nvPr/>
        </p:nvSpPr>
        <p:spPr>
          <a:xfrm>
            <a:off x="6153959" y="2724235"/>
            <a:ext cx="1386918" cy="369332"/>
          </a:xfrm>
          <a:prstGeom prst="rect">
            <a:avLst/>
          </a:prstGeom>
          <a:noFill/>
        </p:spPr>
        <p:txBody>
          <a:bodyPr wrap="none" rtlCol="0">
            <a:spAutoFit/>
          </a:bodyPr>
          <a:lstStyle/>
          <a:p>
            <a:r>
              <a:rPr lang="en-US" dirty="0"/>
              <a:t>Special Rules</a:t>
            </a:r>
          </a:p>
        </p:txBody>
      </p:sp>
    </p:spTree>
    <p:extLst>
      <p:ext uri="{BB962C8B-B14F-4D97-AF65-F5344CB8AC3E}">
        <p14:creationId xmlns:p14="http://schemas.microsoft.com/office/powerpoint/2010/main" val="38533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9FD22-A960-8E33-F2DA-97AC8B90888D}"/>
              </a:ext>
            </a:extLst>
          </p:cNvPr>
          <p:cNvSpPr>
            <a:spLocks noGrp="1"/>
          </p:cNvSpPr>
          <p:nvPr>
            <p:ph type="title"/>
          </p:nvPr>
        </p:nvSpPr>
        <p:spPr>
          <a:xfrm>
            <a:off x="1045174" y="501674"/>
            <a:ext cx="7053652" cy="1188720"/>
          </a:xfrm>
        </p:spPr>
        <p:txBody>
          <a:bodyPr/>
          <a:lstStyle/>
          <a:p>
            <a:r>
              <a:rPr lang="en-US" dirty="0"/>
              <a:t>House dynamics</a:t>
            </a:r>
          </a:p>
        </p:txBody>
      </p:sp>
      <p:pic>
        <p:nvPicPr>
          <p:cNvPr id="5" name="Picture 4">
            <a:extLst>
              <a:ext uri="{FF2B5EF4-FFF2-40B4-BE49-F238E27FC236}">
                <a16:creationId xmlns:a16="http://schemas.microsoft.com/office/drawing/2014/main" id="{F9D303E1-F6D3-381E-C32B-B0CE8E4F8B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1855" y="1974758"/>
            <a:ext cx="3298506" cy="2292442"/>
          </a:xfrm>
          <a:prstGeom prst="rect">
            <a:avLst/>
          </a:prstGeom>
        </p:spPr>
      </p:pic>
      <p:pic>
        <p:nvPicPr>
          <p:cNvPr id="6" name="Picture 5">
            <a:extLst>
              <a:ext uri="{FF2B5EF4-FFF2-40B4-BE49-F238E27FC236}">
                <a16:creationId xmlns:a16="http://schemas.microsoft.com/office/drawing/2014/main" id="{420D57E3-CCB1-AA5D-E964-EA6F11720EB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03749" y="4713686"/>
            <a:ext cx="3128057" cy="1673637"/>
          </a:xfrm>
          <a:prstGeom prst="rect">
            <a:avLst/>
          </a:prstGeom>
        </p:spPr>
      </p:pic>
      <p:pic>
        <p:nvPicPr>
          <p:cNvPr id="7" name="Picture 6">
            <a:extLst>
              <a:ext uri="{FF2B5EF4-FFF2-40B4-BE49-F238E27FC236}">
                <a16:creationId xmlns:a16="http://schemas.microsoft.com/office/drawing/2014/main" id="{94831442-BB92-3FF0-3F81-867BCE26C52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17300" y="1853240"/>
            <a:ext cx="2343669" cy="2292442"/>
          </a:xfrm>
          <a:prstGeom prst="rect">
            <a:avLst/>
          </a:prstGeom>
        </p:spPr>
      </p:pic>
      <p:pic>
        <p:nvPicPr>
          <p:cNvPr id="4" name="Picture 3">
            <a:extLst>
              <a:ext uri="{FF2B5EF4-FFF2-40B4-BE49-F238E27FC236}">
                <a16:creationId xmlns:a16="http://schemas.microsoft.com/office/drawing/2014/main" id="{B5081F73-3437-E756-61B5-46D16EE7397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91200" y="4267200"/>
            <a:ext cx="2549870" cy="2494378"/>
          </a:xfrm>
          <a:prstGeom prst="rect">
            <a:avLst/>
          </a:prstGeom>
        </p:spPr>
      </p:pic>
    </p:spTree>
    <p:extLst>
      <p:ext uri="{BB962C8B-B14F-4D97-AF65-F5344CB8AC3E}">
        <p14:creationId xmlns:p14="http://schemas.microsoft.com/office/powerpoint/2010/main" val="394325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99C75-47C4-6507-6347-A6C1EFF9BC6C}"/>
              </a:ext>
            </a:extLst>
          </p:cNvPr>
          <p:cNvSpPr>
            <a:spLocks noGrp="1"/>
          </p:cNvSpPr>
          <p:nvPr>
            <p:ph type="title"/>
          </p:nvPr>
        </p:nvSpPr>
        <p:spPr>
          <a:xfrm>
            <a:off x="838200" y="523612"/>
            <a:ext cx="7467600" cy="1188720"/>
          </a:xfrm>
        </p:spPr>
        <p:txBody>
          <a:bodyPr/>
          <a:lstStyle/>
          <a:p>
            <a:r>
              <a:rPr lang="en-US" dirty="0"/>
              <a:t>Senate dynamics</a:t>
            </a:r>
          </a:p>
        </p:txBody>
      </p:sp>
      <p:pic>
        <p:nvPicPr>
          <p:cNvPr id="5" name="Picture 4">
            <a:extLst>
              <a:ext uri="{FF2B5EF4-FFF2-40B4-BE49-F238E27FC236}">
                <a16:creationId xmlns:a16="http://schemas.microsoft.com/office/drawing/2014/main" id="{9335EA70-780C-3DC7-5F85-974611C0D0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38439" y="4410757"/>
            <a:ext cx="2438399" cy="1371600"/>
          </a:xfrm>
          <a:prstGeom prst="rect">
            <a:avLst/>
          </a:prstGeom>
        </p:spPr>
      </p:pic>
      <p:pic>
        <p:nvPicPr>
          <p:cNvPr id="6" name="Picture 5">
            <a:extLst>
              <a:ext uri="{FF2B5EF4-FFF2-40B4-BE49-F238E27FC236}">
                <a16:creationId xmlns:a16="http://schemas.microsoft.com/office/drawing/2014/main" id="{4810E6ED-86B7-DDC2-2D6B-293709AF26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2849" y="1872006"/>
            <a:ext cx="3091243" cy="2320493"/>
          </a:xfrm>
          <a:prstGeom prst="rect">
            <a:avLst/>
          </a:prstGeom>
        </p:spPr>
      </p:pic>
      <p:pic>
        <p:nvPicPr>
          <p:cNvPr id="2050" name="Picture 2" descr="Can John Thune rise in Trump's GOP? | AP News">
            <a:extLst>
              <a:ext uri="{FF2B5EF4-FFF2-40B4-BE49-F238E27FC236}">
                <a16:creationId xmlns:a16="http://schemas.microsoft.com/office/drawing/2014/main" id="{17B8BD56-2FF4-2490-8CA7-D4D13ADAC4A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00599" y="1854776"/>
            <a:ext cx="3675681" cy="24484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ick Scott drops tax increase proposal from revised 'Rescue America' plan |  CNN Politics">
            <a:extLst>
              <a:ext uri="{FF2B5EF4-FFF2-40B4-BE49-F238E27FC236}">
                <a16:creationId xmlns:a16="http://schemas.microsoft.com/office/drawing/2014/main" id="{24093944-3EDE-1026-507A-6D9B8AB20519}"/>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370523" y="4054538"/>
            <a:ext cx="2056865"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and Paul lights into McConnell over 'secret' judicial deal - POLITICO">
            <a:extLst>
              <a:ext uri="{FF2B5EF4-FFF2-40B4-BE49-F238E27FC236}">
                <a16:creationId xmlns:a16="http://schemas.microsoft.com/office/drawing/2014/main" id="{FC6E191C-08BE-CFB8-FABE-6D1CEAE8549A}"/>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214559" y="5486756"/>
            <a:ext cx="2056866" cy="13712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FD9BF2F-7D50-240C-34B3-F13366C823F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83321" y="4309642"/>
            <a:ext cx="3240771" cy="2387936"/>
          </a:xfrm>
          <a:prstGeom prst="rect">
            <a:avLst/>
          </a:prstGeom>
        </p:spPr>
      </p:pic>
    </p:spTree>
    <p:extLst>
      <p:ext uri="{BB962C8B-B14F-4D97-AF65-F5344CB8AC3E}">
        <p14:creationId xmlns:p14="http://schemas.microsoft.com/office/powerpoint/2010/main" val="294115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907B-0D39-00DC-BC01-C415D32D2213}"/>
              </a:ext>
            </a:extLst>
          </p:cNvPr>
          <p:cNvSpPr>
            <a:spLocks noGrp="1"/>
          </p:cNvSpPr>
          <p:nvPr>
            <p:ph type="title"/>
          </p:nvPr>
        </p:nvSpPr>
        <p:spPr>
          <a:xfrm>
            <a:off x="1606045" y="381000"/>
            <a:ext cx="5937755" cy="1188720"/>
          </a:xfrm>
        </p:spPr>
        <p:txBody>
          <a:bodyPr/>
          <a:lstStyle/>
          <a:p>
            <a:r>
              <a:rPr lang="en-US" dirty="0"/>
              <a:t>The myth of all-consuming partisanship</a:t>
            </a:r>
          </a:p>
        </p:txBody>
      </p:sp>
      <p:pic>
        <p:nvPicPr>
          <p:cNvPr id="5" name="Picture 4">
            <a:extLst>
              <a:ext uri="{FF2B5EF4-FFF2-40B4-BE49-F238E27FC236}">
                <a16:creationId xmlns:a16="http://schemas.microsoft.com/office/drawing/2014/main" id="{59C0B113-B220-1A93-9778-304A0049BC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896" y="1676400"/>
            <a:ext cx="4488233" cy="2840403"/>
          </a:xfrm>
          <a:prstGeom prst="rect">
            <a:avLst/>
          </a:prstGeom>
        </p:spPr>
      </p:pic>
      <p:pic>
        <p:nvPicPr>
          <p:cNvPr id="6" name="Picture 5">
            <a:extLst>
              <a:ext uri="{FF2B5EF4-FFF2-40B4-BE49-F238E27FC236}">
                <a16:creationId xmlns:a16="http://schemas.microsoft.com/office/drawing/2014/main" id="{EF96719C-6EFE-0016-7810-BB854BC720F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19600" y="3761398"/>
            <a:ext cx="4488233" cy="2840403"/>
          </a:xfrm>
          <a:prstGeom prst="rect">
            <a:avLst/>
          </a:prstGeom>
        </p:spPr>
      </p:pic>
    </p:spTree>
    <p:extLst>
      <p:ext uri="{BB962C8B-B14F-4D97-AF65-F5344CB8AC3E}">
        <p14:creationId xmlns:p14="http://schemas.microsoft.com/office/powerpoint/2010/main" val="1899296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488822" y="210094"/>
            <a:ext cx="5937755" cy="1188720"/>
          </a:xfrm>
        </p:spPr>
        <p:txBody>
          <a:bodyPr>
            <a:normAutofit fontScale="90000"/>
          </a:bodyPr>
          <a:lstStyle/>
          <a:p>
            <a:r>
              <a:rPr lang="en-US" sz="2800" dirty="0"/>
              <a:t>House and Senate Partisan Voting Difference</a:t>
            </a:r>
          </a:p>
        </p:txBody>
      </p:sp>
      <p:sp>
        <p:nvSpPr>
          <p:cNvPr id="2" name="Date Placeholder 1"/>
          <p:cNvSpPr>
            <a:spLocks noGrp="1"/>
          </p:cNvSpPr>
          <p:nvPr>
            <p:ph type="dt" sz="half" idx="10"/>
          </p:nvPr>
        </p:nvSpPr>
        <p:spPr/>
        <p:txBody>
          <a:bodyPr/>
          <a:lstStyle/>
          <a:p>
            <a:r>
              <a:rPr lang="en-US" dirty="0">
                <a:solidFill>
                  <a:srgbClr val="000000"/>
                </a:solidFill>
              </a:rPr>
              <a:t>Voteview.com</a:t>
            </a:r>
          </a:p>
        </p:txBody>
      </p:sp>
      <p:pic>
        <p:nvPicPr>
          <p:cNvPr id="5" name="Picture 4">
            <a:extLst>
              <a:ext uri="{FF2B5EF4-FFF2-40B4-BE49-F238E27FC236}">
                <a16:creationId xmlns:a16="http://schemas.microsoft.com/office/drawing/2014/main" id="{549EE72B-7EF0-4340-AB03-84FE5A6D9D0F}"/>
              </a:ext>
            </a:extLst>
          </p:cNvPr>
          <p:cNvPicPr>
            <a:picLocks noChangeAspect="1"/>
          </p:cNvPicPr>
          <p:nvPr/>
        </p:nvPicPr>
        <p:blipFill>
          <a:blip r:embed="rId3"/>
          <a:stretch>
            <a:fillRect/>
          </a:stretch>
        </p:blipFill>
        <p:spPr>
          <a:xfrm>
            <a:off x="7773861" y="265339"/>
            <a:ext cx="1028700" cy="1133475"/>
          </a:xfrm>
          <a:prstGeom prst="rect">
            <a:avLst/>
          </a:prstGeom>
        </p:spPr>
      </p:pic>
      <p:graphicFrame>
        <p:nvGraphicFramePr>
          <p:cNvPr id="3" name="Chart 2">
            <a:extLst>
              <a:ext uri="{FF2B5EF4-FFF2-40B4-BE49-F238E27FC236}">
                <a16:creationId xmlns:a16="http://schemas.microsoft.com/office/drawing/2014/main" id="{58E54914-55ED-8943-AAE0-C222AD87D927}"/>
              </a:ext>
            </a:extLst>
          </p:cNvPr>
          <p:cNvGraphicFramePr>
            <a:graphicFrameLocks/>
          </p:cNvGraphicFramePr>
          <p:nvPr/>
        </p:nvGraphicFramePr>
        <p:xfrm>
          <a:off x="647699" y="1503174"/>
          <a:ext cx="7619999" cy="479419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83088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D6C48-7AF3-7D4F-D6E2-F047C704E81F}"/>
              </a:ext>
            </a:extLst>
          </p:cNvPr>
          <p:cNvSpPr>
            <a:spLocks noGrp="1"/>
          </p:cNvSpPr>
          <p:nvPr>
            <p:ph type="title"/>
          </p:nvPr>
        </p:nvSpPr>
        <p:spPr>
          <a:xfrm>
            <a:off x="1603122" y="533400"/>
            <a:ext cx="5937755" cy="1188720"/>
          </a:xfrm>
        </p:spPr>
        <p:txBody>
          <a:bodyPr/>
          <a:lstStyle/>
          <a:p>
            <a:r>
              <a:rPr lang="en-US" dirty="0"/>
              <a:t>1976 vs. 2024</a:t>
            </a:r>
          </a:p>
        </p:txBody>
      </p:sp>
      <p:pic>
        <p:nvPicPr>
          <p:cNvPr id="4" name="Picture 2" descr="https://upload.wikimedia.org/wikipedia/commons/thumb/6/6f/1976nationwidecountymapshadedbyvoteshare.svg/500px-1976nationwidecountymapshadedbyvoteshare.svg.png">
            <a:extLst>
              <a:ext uri="{FF2B5EF4-FFF2-40B4-BE49-F238E27FC236}">
                <a16:creationId xmlns:a16="http://schemas.microsoft.com/office/drawing/2014/main" id="{9D69C717-96EA-351D-6155-25781B69639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621" y="2936592"/>
            <a:ext cx="4245478" cy="269163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9F1A64F-574C-AAE6-AAA8-60B51EEABD07}"/>
              </a:ext>
            </a:extLst>
          </p:cNvPr>
          <p:cNvSpPr txBox="1"/>
          <p:nvPr/>
        </p:nvSpPr>
        <p:spPr>
          <a:xfrm>
            <a:off x="1447800" y="2286000"/>
            <a:ext cx="1459054" cy="369332"/>
          </a:xfrm>
          <a:prstGeom prst="rect">
            <a:avLst/>
          </a:prstGeom>
          <a:noFill/>
        </p:spPr>
        <p:txBody>
          <a:bodyPr wrap="none" rtlCol="0">
            <a:spAutoFit/>
          </a:bodyPr>
          <a:lstStyle/>
          <a:p>
            <a:r>
              <a:rPr lang="en-US" dirty="0"/>
              <a:t>1976 Election</a:t>
            </a:r>
          </a:p>
        </p:txBody>
      </p:sp>
      <p:sp>
        <p:nvSpPr>
          <p:cNvPr id="7" name="TextBox 6">
            <a:extLst>
              <a:ext uri="{FF2B5EF4-FFF2-40B4-BE49-F238E27FC236}">
                <a16:creationId xmlns:a16="http://schemas.microsoft.com/office/drawing/2014/main" id="{2B3C1545-E69B-685A-4E08-3CB9B2E4396F}"/>
              </a:ext>
            </a:extLst>
          </p:cNvPr>
          <p:cNvSpPr txBox="1"/>
          <p:nvPr/>
        </p:nvSpPr>
        <p:spPr>
          <a:xfrm>
            <a:off x="6229772" y="2286000"/>
            <a:ext cx="1459054" cy="369332"/>
          </a:xfrm>
          <a:prstGeom prst="rect">
            <a:avLst/>
          </a:prstGeom>
          <a:noFill/>
        </p:spPr>
        <p:txBody>
          <a:bodyPr wrap="none" rtlCol="0">
            <a:spAutoFit/>
          </a:bodyPr>
          <a:lstStyle/>
          <a:p>
            <a:r>
              <a:rPr lang="en-US" dirty="0"/>
              <a:t>2024 Election</a:t>
            </a:r>
          </a:p>
        </p:txBody>
      </p:sp>
      <p:pic>
        <p:nvPicPr>
          <p:cNvPr id="1030" name="Picture 6">
            <a:extLst>
              <a:ext uri="{FF2B5EF4-FFF2-40B4-BE49-F238E27FC236}">
                <a16:creationId xmlns:a16="http://schemas.microsoft.com/office/drawing/2014/main" id="{92948591-0E85-64FF-1832-2CF4B66630F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79158" y="2936592"/>
            <a:ext cx="4367860" cy="26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005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07136" y="182881"/>
            <a:ext cx="7729728" cy="1188720"/>
          </a:xfrm>
        </p:spPr>
        <p:txBody>
          <a:bodyPr/>
          <a:lstStyle/>
          <a:p>
            <a:r>
              <a:rPr lang="en-US" dirty="0"/>
              <a:t>Overlap of the parties</a:t>
            </a:r>
          </a:p>
        </p:txBody>
      </p:sp>
      <p:sp>
        <p:nvSpPr>
          <p:cNvPr id="2" name="Date Placeholder 1"/>
          <p:cNvSpPr>
            <a:spLocks noGrp="1"/>
          </p:cNvSpPr>
          <p:nvPr>
            <p:ph type="dt" sz="half" idx="10"/>
          </p:nvPr>
        </p:nvSpPr>
        <p:spPr>
          <a:xfrm>
            <a:off x="118163" y="6033217"/>
            <a:ext cx="2065310" cy="323968"/>
          </a:xfrm>
        </p:spPr>
        <p:txBody>
          <a:bodyPr/>
          <a:lstStyle/>
          <a:p>
            <a:r>
              <a:rPr lang="en-US" dirty="0">
                <a:solidFill>
                  <a:srgbClr val="000000"/>
                </a:solidFill>
              </a:rPr>
              <a:t>Source: Andris, Lee, Hamilton, Martino, Gunning, Selden, 2015</a:t>
            </a:r>
          </a:p>
        </p:txBody>
      </p:sp>
      <p:pic>
        <p:nvPicPr>
          <p:cNvPr id="5" name="Picture 4">
            <a:extLst>
              <a:ext uri="{FF2B5EF4-FFF2-40B4-BE49-F238E27FC236}">
                <a16:creationId xmlns:a16="http://schemas.microsoft.com/office/drawing/2014/main" id="{ADD3B539-2160-443D-ABF7-DAAE31ABC818}"/>
              </a:ext>
            </a:extLst>
          </p:cNvPr>
          <p:cNvPicPr>
            <a:picLocks noChangeAspect="1"/>
          </p:cNvPicPr>
          <p:nvPr/>
        </p:nvPicPr>
        <p:blipFill>
          <a:blip r:embed="rId3"/>
          <a:stretch>
            <a:fillRect/>
          </a:stretch>
        </p:blipFill>
        <p:spPr>
          <a:xfrm>
            <a:off x="8053655" y="5429309"/>
            <a:ext cx="1028700" cy="1133475"/>
          </a:xfrm>
          <a:prstGeom prst="rect">
            <a:avLst/>
          </a:prstGeom>
        </p:spPr>
      </p:pic>
      <p:pic>
        <p:nvPicPr>
          <p:cNvPr id="7" name="Picture 6">
            <a:extLst>
              <a:ext uri="{FF2B5EF4-FFF2-40B4-BE49-F238E27FC236}">
                <a16:creationId xmlns:a16="http://schemas.microsoft.com/office/drawing/2014/main" id="{7DC518DE-E805-4BC8-581C-FD4236091EE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92275" y="1563892"/>
            <a:ext cx="3959449" cy="5096359"/>
          </a:xfrm>
          <a:prstGeom prst="rect">
            <a:avLst/>
          </a:prstGeom>
        </p:spPr>
      </p:pic>
    </p:spTree>
    <p:extLst>
      <p:ext uri="{BB962C8B-B14F-4D97-AF65-F5344CB8AC3E}">
        <p14:creationId xmlns:p14="http://schemas.microsoft.com/office/powerpoint/2010/main" val="943958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BB00-05DD-F7D7-FB5C-2E068AB24252}"/>
              </a:ext>
            </a:extLst>
          </p:cNvPr>
          <p:cNvSpPr>
            <a:spLocks noGrp="1"/>
          </p:cNvSpPr>
          <p:nvPr>
            <p:ph type="title"/>
          </p:nvPr>
        </p:nvSpPr>
        <p:spPr>
          <a:xfrm>
            <a:off x="1603122" y="366559"/>
            <a:ext cx="5937755" cy="1188720"/>
          </a:xfrm>
        </p:spPr>
        <p:txBody>
          <a:bodyPr/>
          <a:lstStyle/>
          <a:p>
            <a:r>
              <a:rPr lang="en-US" dirty="0"/>
              <a:t>More powerful party leaders</a:t>
            </a:r>
          </a:p>
        </p:txBody>
      </p:sp>
      <p:pic>
        <p:nvPicPr>
          <p:cNvPr id="1026" name="Picture 2" descr="Glimpse Of The Great War Shaped A Young Gingrich : NPR">
            <a:extLst>
              <a:ext uri="{FF2B5EF4-FFF2-40B4-BE49-F238E27FC236}">
                <a16:creationId xmlns:a16="http://schemas.microsoft.com/office/drawing/2014/main" id="{D7165408-491B-70F7-BDFD-25C50986F202}"/>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42863" y="1738304"/>
            <a:ext cx="2266968"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ancy Pelosi | Biography, Book, Age, &amp; Facts | Britannica">
            <a:extLst>
              <a:ext uri="{FF2B5EF4-FFF2-40B4-BE49-F238E27FC236}">
                <a16:creationId xmlns:a16="http://schemas.microsoft.com/office/drawing/2014/main" id="{B1A9307D-6FB2-6874-3B24-C8CE0EB7F7A7}"/>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49667" y="2774357"/>
            <a:ext cx="1858425" cy="14008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U.S. Congress Hands Obama Defeat On Plan To Close Guantanamo">
            <a:extLst>
              <a:ext uri="{FF2B5EF4-FFF2-40B4-BE49-F238E27FC236}">
                <a16:creationId xmlns:a16="http://schemas.microsoft.com/office/drawing/2014/main" id="{74C23FB2-064D-5AF5-A24B-4EECE5367F82}"/>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842863" y="4418995"/>
            <a:ext cx="2193786" cy="123669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Why Mitch McConnell should be the Person of the Decade, and not in a good  way - Roll Call">
            <a:extLst>
              <a:ext uri="{FF2B5EF4-FFF2-40B4-BE49-F238E27FC236}">
                <a16:creationId xmlns:a16="http://schemas.microsoft.com/office/drawing/2014/main" id="{BA7C1AAD-3B7C-A3DA-BC80-5D0FB52CB663}"/>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393193" y="5270681"/>
            <a:ext cx="1858425" cy="123669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6A39FF32-015D-7FD7-5688-0A05F094BA66}"/>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0" y="2763933"/>
            <a:ext cx="4703396" cy="260238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6C45ABD1-CB7C-A813-E07D-1EEC196F7C3C}"/>
              </a:ext>
            </a:extLst>
          </p:cNvPr>
          <p:cNvCxnSpPr/>
          <p:nvPr/>
        </p:nvCxnSpPr>
        <p:spPr>
          <a:xfrm flipV="1">
            <a:off x="4267200" y="2763933"/>
            <a:ext cx="1143000" cy="817467"/>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8F79E8C7-82DC-7437-671D-E7A8F8EB96A3}"/>
              </a:ext>
            </a:extLst>
          </p:cNvPr>
          <p:cNvCxnSpPr>
            <a:cxnSpLocks/>
          </p:cNvCxnSpPr>
          <p:nvPr/>
        </p:nvCxnSpPr>
        <p:spPr>
          <a:xfrm>
            <a:off x="4267200" y="4182156"/>
            <a:ext cx="1143000" cy="855185"/>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688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352" y="777441"/>
            <a:ext cx="5797296" cy="891540"/>
          </a:xfrm>
        </p:spPr>
        <p:txBody>
          <a:bodyPr/>
          <a:lstStyle/>
          <a:p>
            <a:r>
              <a:rPr lang="en-US" dirty="0"/>
              <a:t>Rise in procedural votes</a:t>
            </a:r>
          </a:p>
        </p:txBody>
      </p:sp>
      <p:sp>
        <p:nvSpPr>
          <p:cNvPr id="5" name="TextBox 4"/>
          <p:cNvSpPr txBox="1"/>
          <p:nvPr/>
        </p:nvSpPr>
        <p:spPr>
          <a:xfrm>
            <a:off x="527662" y="5870965"/>
            <a:ext cx="3129938" cy="300082"/>
          </a:xfrm>
          <a:prstGeom prst="rect">
            <a:avLst/>
          </a:prstGeom>
          <a:noFill/>
        </p:spPr>
        <p:txBody>
          <a:bodyPr wrap="square" rtlCol="0">
            <a:spAutoFit/>
          </a:bodyPr>
          <a:lstStyle/>
          <a:p>
            <a:r>
              <a:rPr lang="en-US" sz="1350" dirty="0"/>
              <a:t>Source: Madonna, Lynch, and Vick, 2020</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1000" y="2438400"/>
            <a:ext cx="4088073" cy="3145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46F9D07C-18D0-4884-B3F3-460277F1F9AF}"/>
              </a:ext>
            </a:extLst>
          </p:cNvPr>
          <p:cNvPicPr>
            <a:picLocks noChangeAspect="1"/>
          </p:cNvPicPr>
          <p:nvPr/>
        </p:nvPicPr>
        <p:blipFill>
          <a:blip r:embed="rId4"/>
          <a:stretch>
            <a:fillRect/>
          </a:stretch>
        </p:blipFill>
        <p:spPr>
          <a:xfrm>
            <a:off x="7848600" y="656473"/>
            <a:ext cx="1028700" cy="1133475"/>
          </a:xfrm>
          <a:prstGeom prst="rect">
            <a:avLst/>
          </a:prstGeom>
        </p:spPr>
      </p:pic>
      <p:pic>
        <p:nvPicPr>
          <p:cNvPr id="4" name="Picture 3">
            <a:extLst>
              <a:ext uri="{FF2B5EF4-FFF2-40B4-BE49-F238E27FC236}">
                <a16:creationId xmlns:a16="http://schemas.microsoft.com/office/drawing/2014/main" id="{798A82EA-07A1-A6A2-EE23-60D5ACD968C6}"/>
              </a:ext>
            </a:extLst>
          </p:cNvPr>
          <p:cNvPicPr>
            <a:picLocks noChangeAspect="1"/>
          </p:cNvPicPr>
          <p:nvPr/>
        </p:nvPicPr>
        <p:blipFill>
          <a:blip r:embed="rId5"/>
          <a:stretch>
            <a:fillRect/>
          </a:stretch>
        </p:blipFill>
        <p:spPr>
          <a:xfrm>
            <a:off x="5562599" y="2438400"/>
            <a:ext cx="3196389" cy="3196389"/>
          </a:xfrm>
          <a:prstGeom prst="rect">
            <a:avLst/>
          </a:prstGeom>
        </p:spPr>
      </p:pic>
      <p:sp>
        <p:nvSpPr>
          <p:cNvPr id="7" name="TextBox 6">
            <a:extLst>
              <a:ext uri="{FF2B5EF4-FFF2-40B4-BE49-F238E27FC236}">
                <a16:creationId xmlns:a16="http://schemas.microsoft.com/office/drawing/2014/main" id="{453AEDDC-964F-93AE-0154-BEC345160DF3}"/>
              </a:ext>
            </a:extLst>
          </p:cNvPr>
          <p:cNvSpPr txBox="1"/>
          <p:nvPr/>
        </p:nvSpPr>
        <p:spPr>
          <a:xfrm>
            <a:off x="5686960" y="5870965"/>
            <a:ext cx="1791709" cy="300082"/>
          </a:xfrm>
          <a:prstGeom prst="rect">
            <a:avLst/>
          </a:prstGeom>
          <a:noFill/>
        </p:spPr>
        <p:txBody>
          <a:bodyPr wrap="none" rtlCol="0">
            <a:spAutoFit/>
          </a:bodyPr>
          <a:lstStyle/>
          <a:p>
            <a:r>
              <a:rPr lang="en-US" sz="1350" dirty="0"/>
              <a:t>Source: FiveThirtyEight</a:t>
            </a:r>
          </a:p>
        </p:txBody>
      </p:sp>
    </p:spTree>
    <p:extLst>
      <p:ext uri="{BB962C8B-B14F-4D97-AF65-F5344CB8AC3E}">
        <p14:creationId xmlns:p14="http://schemas.microsoft.com/office/powerpoint/2010/main" val="1798682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F612F-7729-D78E-B913-B6113EA30062}"/>
              </a:ext>
            </a:extLst>
          </p:cNvPr>
          <p:cNvSpPr>
            <a:spLocks noGrp="1"/>
          </p:cNvSpPr>
          <p:nvPr>
            <p:ph type="title"/>
          </p:nvPr>
        </p:nvSpPr>
        <p:spPr>
          <a:xfrm>
            <a:off x="1603122" y="457200"/>
            <a:ext cx="5937755" cy="1188720"/>
          </a:xfrm>
        </p:spPr>
        <p:txBody>
          <a:bodyPr/>
          <a:lstStyle/>
          <a:p>
            <a:r>
              <a:rPr lang="en-US" dirty="0"/>
              <a:t>Polarization now: Parties’ internal friction</a:t>
            </a:r>
          </a:p>
        </p:txBody>
      </p:sp>
      <p:pic>
        <p:nvPicPr>
          <p:cNvPr id="4" name="Picture 8" descr="R for Political Data Science Week 1: Polarization in the 115th ...">
            <a:extLst>
              <a:ext uri="{FF2B5EF4-FFF2-40B4-BE49-F238E27FC236}">
                <a16:creationId xmlns:a16="http://schemas.microsoft.com/office/drawing/2014/main" id="{39EB72E4-C4DE-F401-F616-BACEDAC3C2A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95399" y="1933871"/>
            <a:ext cx="6553200" cy="468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1607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E0861-F92A-9673-BCBC-238AEF70B0BC}"/>
              </a:ext>
            </a:extLst>
          </p:cNvPr>
          <p:cNvSpPr>
            <a:spLocks noGrp="1"/>
          </p:cNvSpPr>
          <p:nvPr>
            <p:ph type="title"/>
          </p:nvPr>
        </p:nvSpPr>
        <p:spPr>
          <a:xfrm>
            <a:off x="1603122" y="533400"/>
            <a:ext cx="5937755" cy="1188720"/>
          </a:xfrm>
        </p:spPr>
        <p:txBody>
          <a:bodyPr/>
          <a:lstStyle/>
          <a:p>
            <a:r>
              <a:rPr lang="en-US" dirty="0"/>
              <a:t>Dems in disarray? Republicans wrangling?</a:t>
            </a:r>
          </a:p>
        </p:txBody>
      </p:sp>
      <p:pic>
        <p:nvPicPr>
          <p:cNvPr id="2050" name="Picture 2" descr="Why Democrats are always in disarray - The Washington Post">
            <a:extLst>
              <a:ext uri="{FF2B5EF4-FFF2-40B4-BE49-F238E27FC236}">
                <a16:creationId xmlns:a16="http://schemas.microsoft.com/office/drawing/2014/main" id="{93434696-73A3-C909-71BD-F1BE14C36866}"/>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6474" y="2556633"/>
            <a:ext cx="3886201" cy="30770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e Hollow Parties' Review: Fractured Factions - WSJ">
            <a:extLst>
              <a:ext uri="{FF2B5EF4-FFF2-40B4-BE49-F238E27FC236}">
                <a16:creationId xmlns:a16="http://schemas.microsoft.com/office/drawing/2014/main" id="{1089E950-3F0C-331E-677D-611D4F371969}"/>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953000" y="2092941"/>
            <a:ext cx="3886200" cy="3886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6E06E02-A74E-2988-E0E1-DE9F2C3DE001}"/>
              </a:ext>
            </a:extLst>
          </p:cNvPr>
          <p:cNvSpPr txBox="1"/>
          <p:nvPr/>
        </p:nvSpPr>
        <p:spPr>
          <a:xfrm>
            <a:off x="1582340" y="5794475"/>
            <a:ext cx="1976823" cy="369332"/>
          </a:xfrm>
          <a:prstGeom prst="rect">
            <a:avLst/>
          </a:prstGeom>
          <a:noFill/>
        </p:spPr>
        <p:txBody>
          <a:bodyPr wrap="none" rtlCol="0">
            <a:spAutoFit/>
          </a:bodyPr>
          <a:lstStyle/>
          <a:p>
            <a:r>
              <a:rPr lang="en-US" i="1" dirty="0"/>
              <a:t>The Washington Post</a:t>
            </a:r>
          </a:p>
        </p:txBody>
      </p:sp>
      <p:sp>
        <p:nvSpPr>
          <p:cNvPr id="5" name="TextBox 4">
            <a:extLst>
              <a:ext uri="{FF2B5EF4-FFF2-40B4-BE49-F238E27FC236}">
                <a16:creationId xmlns:a16="http://schemas.microsoft.com/office/drawing/2014/main" id="{21A9AEFC-586D-E2C1-1F2C-2B1B819E28C5}"/>
              </a:ext>
            </a:extLst>
          </p:cNvPr>
          <p:cNvSpPr txBox="1"/>
          <p:nvPr/>
        </p:nvSpPr>
        <p:spPr>
          <a:xfrm>
            <a:off x="5811924" y="6139934"/>
            <a:ext cx="2168351" cy="369332"/>
          </a:xfrm>
          <a:prstGeom prst="rect">
            <a:avLst/>
          </a:prstGeom>
          <a:noFill/>
        </p:spPr>
        <p:txBody>
          <a:bodyPr wrap="none" rtlCol="0">
            <a:spAutoFit/>
          </a:bodyPr>
          <a:lstStyle/>
          <a:p>
            <a:r>
              <a:rPr lang="en-US" i="1" dirty="0"/>
              <a:t>The Wall Street Journal</a:t>
            </a:r>
          </a:p>
        </p:txBody>
      </p:sp>
    </p:spTree>
    <p:extLst>
      <p:ext uri="{BB962C8B-B14F-4D97-AF65-F5344CB8AC3E}">
        <p14:creationId xmlns:p14="http://schemas.microsoft.com/office/powerpoint/2010/main" val="1618235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C7217-D6B0-E456-04BA-E737A2BB2F27}"/>
              </a:ext>
            </a:extLst>
          </p:cNvPr>
          <p:cNvSpPr>
            <a:spLocks noGrp="1"/>
          </p:cNvSpPr>
          <p:nvPr>
            <p:ph type="title"/>
          </p:nvPr>
        </p:nvSpPr>
        <p:spPr>
          <a:xfrm>
            <a:off x="1603122" y="533400"/>
            <a:ext cx="5937755" cy="1188720"/>
          </a:xfrm>
        </p:spPr>
        <p:txBody>
          <a:bodyPr/>
          <a:lstStyle/>
          <a:p>
            <a:r>
              <a:rPr lang="en-US" dirty="0"/>
              <a:t>Hollow parties</a:t>
            </a:r>
          </a:p>
        </p:txBody>
      </p:sp>
      <p:pic>
        <p:nvPicPr>
          <p:cNvPr id="4" name="Picture 4" descr="Justice Democrats — Donate via ActBlue">
            <a:extLst>
              <a:ext uri="{FF2B5EF4-FFF2-40B4-BE49-F238E27FC236}">
                <a16:creationId xmlns:a16="http://schemas.microsoft.com/office/drawing/2014/main" id="{9B77342E-3EC0-0CF4-6541-982E4647ABBA}"/>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12832" y="5514697"/>
            <a:ext cx="2180580" cy="11448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lexandria Ocasio-Cortez Defeats Joseph ...">
            <a:extLst>
              <a:ext uri="{FF2B5EF4-FFF2-40B4-BE49-F238E27FC236}">
                <a16:creationId xmlns:a16="http://schemas.microsoft.com/office/drawing/2014/main" id="{A807A535-CCA2-662A-62EF-2548128EBD2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80591" y="4777546"/>
            <a:ext cx="2180580" cy="1427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ndatory Credit: Photo by JIM LO SCALZO/EPA-EFE/Shutterstock (10337267y) Democratic Representatives Ayanna Pressley (L), Alexandria Ocasio-Cortez (C-L), Rashida Tlaib (C-R), and Ilhan Omar (R) speak about President Trump's Twitter attacks against them in the US Capitol in Washington, DC, USA, 15 July 2019. Without identifying them by name, President Trump tweeted that the minority lawmakers should 'go back' to their countries. Three of the four freshman congresswomen are natural-born US citizens. President Trump tells minority congresswomen to 'go back' to their home countries, Washington, USA - 15 Jul 2019">
            <a:extLst>
              <a:ext uri="{FF2B5EF4-FFF2-40B4-BE49-F238E27FC236}">
                <a16:creationId xmlns:a16="http://schemas.microsoft.com/office/drawing/2014/main" id="{EEC451AB-79AD-5AF3-C07C-A28C7E5B2D6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98743" y="1904643"/>
            <a:ext cx="3429000" cy="19288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ongtime incumbent Eliot Engel trails Jamaal Bowman in New York House  primary - CBS News">
            <a:extLst>
              <a:ext uri="{FF2B5EF4-FFF2-40B4-BE49-F238E27FC236}">
                <a16:creationId xmlns:a16="http://schemas.microsoft.com/office/drawing/2014/main" id="{23932B12-FB2E-2912-1F3E-B0F2227E6FC4}"/>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28600" y="3581400"/>
            <a:ext cx="3265714"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arjorie Taylor Greene wins her primary, dashing establishment G.O.P.  hopes. - The New York Times">
            <a:extLst>
              <a:ext uri="{FF2B5EF4-FFF2-40B4-BE49-F238E27FC236}">
                <a16:creationId xmlns:a16="http://schemas.microsoft.com/office/drawing/2014/main" id="{ED975DB5-3CA1-AC2D-6AEA-80EB89BD374F}"/>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698755" y="1813608"/>
            <a:ext cx="2513436"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hether Jim Jordan wins the speakership or not, voters in his Ohio district  will stand by their man | AP News">
            <a:extLst>
              <a:ext uri="{FF2B5EF4-FFF2-40B4-BE49-F238E27FC236}">
                <a16:creationId xmlns:a16="http://schemas.microsoft.com/office/drawing/2014/main" id="{7B7AE79B-7C2E-327F-23DA-C57D18C3EA08}"/>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315277" y="2834591"/>
            <a:ext cx="2655319" cy="14936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hip Roy: House Republican majority has not passed 'one meaningful,  significant thing' | The Pennsylvania Independent">
            <a:extLst>
              <a:ext uri="{FF2B5EF4-FFF2-40B4-BE49-F238E27FC236}">
                <a16:creationId xmlns:a16="http://schemas.microsoft.com/office/drawing/2014/main" id="{894CD716-6EBB-4DE3-0C10-773F23552EE8}"/>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531093" y="4187525"/>
            <a:ext cx="2549181" cy="169945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outh Carolina Congressman Pulls Out Gun at a Meeting With Voters - The New  York Times">
            <a:extLst>
              <a:ext uri="{FF2B5EF4-FFF2-40B4-BE49-F238E27FC236}">
                <a16:creationId xmlns:a16="http://schemas.microsoft.com/office/drawing/2014/main" id="{5437F460-DDB4-E63B-51FD-19D53172D157}"/>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594818" y="5391807"/>
            <a:ext cx="2549182" cy="1432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3631901"/>
      </p:ext>
    </p:extLst>
  </p:cSld>
  <p:clrMapOvr>
    <a:masterClrMapping/>
  </p:clrMapOvr>
</p:sld>
</file>

<file path=ppt/theme/theme1.xml><?xml version="1.0" encoding="utf-8"?>
<a:theme xmlns:a="http://schemas.openxmlformats.org/drawingml/2006/main" name="Parcel">
  <a:themeElements>
    <a:clrScheme name="Parcel">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Parcel</Template>
  <TotalTime>21070</TotalTime>
  <Words>1559</Words>
  <Application>Microsoft Office PowerPoint</Application>
  <PresentationFormat>On-screen Show (4:3)</PresentationFormat>
  <Paragraphs>232</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Courier New</vt:lpstr>
      <vt:lpstr>Garamond</vt:lpstr>
      <vt:lpstr>Gill Sans MT</vt:lpstr>
      <vt:lpstr>Symbol</vt:lpstr>
      <vt:lpstr>Wingdings</vt:lpstr>
      <vt:lpstr>Parcel</vt:lpstr>
      <vt:lpstr>Contemporary Party dynamics in Congress</vt:lpstr>
      <vt:lpstr>House and Senate Partisan Voting Difference</vt:lpstr>
      <vt:lpstr>1976 vs. 2024</vt:lpstr>
      <vt:lpstr>Overlap of the parties</vt:lpstr>
      <vt:lpstr>More powerful party leaders</vt:lpstr>
      <vt:lpstr>Rise in procedural votes</vt:lpstr>
      <vt:lpstr>Polarization now: Parties’ internal friction</vt:lpstr>
      <vt:lpstr>Dems in disarray? Republicans wrangling?</vt:lpstr>
      <vt:lpstr>Hollow parties</vt:lpstr>
      <vt:lpstr>The mismatch</vt:lpstr>
      <vt:lpstr>Normal things today’s majorities struggle to do</vt:lpstr>
      <vt:lpstr>House dynamics</vt:lpstr>
      <vt:lpstr>Senate dynamics</vt:lpstr>
      <vt:lpstr>The myth of all-consuming partisanship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Partisan Polarization</dc:title>
  <dc:creator>Marian Currinder</dc:creator>
  <cp:lastModifiedBy>Scott M IMPACt Inc.</cp:lastModifiedBy>
  <cp:revision>256</cp:revision>
  <cp:lastPrinted>2025-01-23T12:59:18Z</cp:lastPrinted>
  <dcterms:created xsi:type="dcterms:W3CDTF">2012-09-26T19:02:53Z</dcterms:created>
  <dcterms:modified xsi:type="dcterms:W3CDTF">2025-09-09T22:16:07Z</dcterms:modified>
</cp:coreProperties>
</file>