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Roboto"/>
      <p:regular r:id="rId17"/>
      <p:bold r:id="rId18"/>
      <p:italic r:id="rId19"/>
      <p:boldItalic r:id="rId20"/>
    </p:embeddedFont>
    <p:embeddedFont>
      <p:font typeface="Merriweather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Italic.fntdata"/><Relationship Id="rId11" Type="http://schemas.openxmlformats.org/officeDocument/2006/relationships/slide" Target="slides/slide6.xml"/><Relationship Id="rId22" Type="http://schemas.openxmlformats.org/officeDocument/2006/relationships/font" Target="fonts/Merriweather-bold.fntdata"/><Relationship Id="rId10" Type="http://schemas.openxmlformats.org/officeDocument/2006/relationships/slide" Target="slides/slide5.xml"/><Relationship Id="rId21" Type="http://schemas.openxmlformats.org/officeDocument/2006/relationships/font" Target="fonts/Merriweather-regular.fntdata"/><Relationship Id="rId13" Type="http://schemas.openxmlformats.org/officeDocument/2006/relationships/slide" Target="slides/slide8.xml"/><Relationship Id="rId24" Type="http://schemas.openxmlformats.org/officeDocument/2006/relationships/font" Target="fonts/Merriweather-boldItalic.fntdata"/><Relationship Id="rId12" Type="http://schemas.openxmlformats.org/officeDocument/2006/relationships/slide" Target="slides/slide7.xml"/><Relationship Id="rId23" Type="http://schemas.openxmlformats.org/officeDocument/2006/relationships/font" Target="fonts/Merriweather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italic.fntdata"/><Relationship Id="rId6" Type="http://schemas.openxmlformats.org/officeDocument/2006/relationships/slide" Target="slides/slide1.xml"/><Relationship Id="rId18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d7f41598fb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d7f41598fb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26e67d8ce0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26e67d8ce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d7f41598f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d7f41598f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26e67d8ce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26e67d8ce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d7f41598f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d7f41598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d7f41598fb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d7f41598f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2024 Fallout and the 2026 Midterm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775" y="1531200"/>
            <a:ext cx="4785648" cy="30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Open Seats; Significant Turnover?</a:t>
            </a:r>
            <a:endParaRPr/>
          </a:p>
        </p:txBody>
      </p:sp>
      <p:sp>
        <p:nvSpPr>
          <p:cNvPr id="134" name="Google Shape;134;p22"/>
          <p:cNvSpPr txBox="1"/>
          <p:nvPr/>
        </p:nvSpPr>
        <p:spPr>
          <a:xfrm>
            <a:off x="165825" y="1413425"/>
            <a:ext cx="30186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Just VA-NJ in 2025; both parties defending 19 seats next two years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At least 19 of 38 races will be open seats, could lead to turnover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5" name="Google Shape;1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2408" y="1413425"/>
            <a:ext cx="4807216" cy="343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41" name="Google Shape;141;p23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Shape of Trump’s Victory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improves in every state;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44/50 states vote the same in all of Trump’s elections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–No Elec College bias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Close or not close?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7975" y="1489875"/>
            <a:ext cx="5139075" cy="3366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Shape of Trump’s Victory</a:t>
            </a: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165825" y="1413425"/>
            <a:ext cx="2768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eroded to a significant degree among key voting blocs, such as young men and Latinos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Large shifts in NY-NJ, TX, FL, CA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4601575" y="4465000"/>
            <a:ext cx="437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Catalist; chart from Echelon Insights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3925" y="1420089"/>
            <a:ext cx="6210076" cy="2911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Big Counties vs. the Rest of the Country</a:t>
            </a:r>
            <a:endParaRPr/>
          </a:p>
        </p:txBody>
      </p:sp>
      <p:sp>
        <p:nvSpPr>
          <p:cNvPr id="89" name="Google Shape;89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–About 150 of the nation’s 3,100+ counties cast half the national presidential vote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Gap closed a little in 2024, but it was still 36 points and much bigger than 20 years ago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8700" y="1483325"/>
            <a:ext cx="5429344" cy="328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Views of Trump So Far</a:t>
            </a:r>
            <a:endParaRPr/>
          </a:p>
        </p:txBody>
      </p:sp>
      <p:sp>
        <p:nvSpPr>
          <p:cNvPr id="96" name="Google Shape;96;p17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approval clearly underwater, but better than 2017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“Thermostatic”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public opinion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2028 set to be open on both sides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" name="Google Shape;98;p17"/>
          <p:cNvSpPr txBox="1"/>
          <p:nvPr/>
        </p:nvSpPr>
        <p:spPr>
          <a:xfrm>
            <a:off x="4240138" y="4614125"/>
            <a:ext cx="437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Silver Bulletin average of national polls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9" name="Google Shape;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0776" y="1348975"/>
            <a:ext cx="4112014" cy="335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White House Party Typically Struggles</a:t>
            </a:r>
            <a:endParaRPr/>
          </a:p>
        </p:txBody>
      </p:sp>
      <p:sp>
        <p:nvSpPr>
          <p:cNvPr id="105" name="Google Shape;105;p18"/>
          <p:cNvSpPr txBox="1"/>
          <p:nvPr/>
        </p:nvSpPr>
        <p:spPr>
          <a:xfrm>
            <a:off x="2690425" y="1420800"/>
            <a:ext cx="23985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Midterms: Lower turnout and desire for balance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Presidential party seat loss is a common feature of midterms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5014550" y="4774200"/>
            <a:ext cx="273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Vital Statistics on Congress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6950" y="1764238"/>
            <a:ext cx="3996575" cy="24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675" y="1498950"/>
            <a:ext cx="2310275" cy="3330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Extraordinary vs. Ordinary Circumstances</a:t>
            </a:r>
            <a:endParaRPr/>
          </a:p>
        </p:txBody>
      </p:sp>
      <p:sp>
        <p:nvSpPr>
          <p:cNvPr id="114" name="Google Shape;114;p19"/>
          <p:cNvSpPr txBox="1"/>
          <p:nvPr/>
        </p:nvSpPr>
        <p:spPr>
          <a:xfrm>
            <a:off x="165825" y="1413425"/>
            <a:ext cx="86664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3 times that presidential party has gained seats: 1934, 1998, and 2002 – popular presidents, unusual circumstances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Last 5 midterms: 2006, 2010, 2014, 2018, 2022 – unpopular presidents, somewhat ordinary circumstances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2026: Trump’s eventual popularity, ownership of problems; Ds don’t have long list of great targets; realignment?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Republicans Favored</a:t>
            </a:r>
            <a:endParaRPr/>
          </a:p>
        </p:txBody>
      </p:sp>
      <p:sp>
        <p:nvSpPr>
          <p:cNvPr id="120" name="Google Shape;120;p20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defending 22/35 seats, but few are truly competitive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GA/MI D defense, ME/NC R defense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need at least 2 of FL-IA-OH-TX-AK to win Senate–tough ask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1" name="Google Shape;121;p20"/>
          <p:cNvPicPr preferRelativeResize="0"/>
          <p:nvPr/>
        </p:nvPicPr>
        <p:blipFill rotWithShape="1">
          <a:blip r:embed="rId3">
            <a:alphaModFix/>
          </a:blip>
          <a:srcRect b="-1725" l="-2432" r="-4736" t="-5444"/>
          <a:stretch/>
        </p:blipFill>
        <p:spPr>
          <a:xfrm>
            <a:off x="3768325" y="1154625"/>
            <a:ext cx="5139075" cy="3870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220-215 GOP Edge, Democrats Enjoy Crossover Advantage </a:t>
            </a:r>
            <a:endParaRPr/>
          </a:p>
        </p:txBody>
      </p:sp>
      <p:sp>
        <p:nvSpPr>
          <p:cNvPr id="127" name="Google Shape;127;p21"/>
          <p:cNvSpPr txBox="1"/>
          <p:nvPr/>
        </p:nvSpPr>
        <p:spPr>
          <a:xfrm>
            <a:off x="165825" y="1413425"/>
            <a:ext cx="397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Few crossover seats, but 13 Ds in Trump seats/3 Rs in Harris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History suggests Ds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should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 win House, but nothing guaranteed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Huge redistricting to come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8" name="Google Shape;1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3225" y="1463950"/>
            <a:ext cx="4696275" cy="3368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