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2"/>
  </p:notesMasterIdLst>
  <p:handoutMasterIdLst>
    <p:handoutMasterId r:id="rId133"/>
  </p:handoutMasterIdLst>
  <p:sldIdLst>
    <p:sldId id="466" r:id="rId2"/>
    <p:sldId id="256" r:id="rId3"/>
    <p:sldId id="257" r:id="rId4"/>
    <p:sldId id="467" r:id="rId5"/>
    <p:sldId id="468" r:id="rId6"/>
    <p:sldId id="469" r:id="rId7"/>
    <p:sldId id="470" r:id="rId8"/>
    <p:sldId id="472" r:id="rId9"/>
    <p:sldId id="471" r:id="rId10"/>
    <p:sldId id="473" r:id="rId11"/>
    <p:sldId id="474" r:id="rId12"/>
    <p:sldId id="475" r:id="rId13"/>
    <p:sldId id="476" r:id="rId14"/>
    <p:sldId id="490" r:id="rId15"/>
    <p:sldId id="491" r:id="rId16"/>
    <p:sldId id="492" r:id="rId17"/>
    <p:sldId id="493" r:id="rId18"/>
    <p:sldId id="494" r:id="rId19"/>
    <p:sldId id="477" r:id="rId20"/>
    <p:sldId id="478" r:id="rId21"/>
    <p:sldId id="479" r:id="rId22"/>
    <p:sldId id="480" r:id="rId23"/>
    <p:sldId id="481" r:id="rId24"/>
    <p:sldId id="483" r:id="rId25"/>
    <p:sldId id="482" r:id="rId26"/>
    <p:sldId id="484" r:id="rId27"/>
    <p:sldId id="267" r:id="rId28"/>
    <p:sldId id="486" r:id="rId29"/>
    <p:sldId id="489" r:id="rId30"/>
    <p:sldId id="487" r:id="rId31"/>
    <p:sldId id="488" r:id="rId32"/>
    <p:sldId id="495" r:id="rId33"/>
    <p:sldId id="496" r:id="rId34"/>
    <p:sldId id="497" r:id="rId35"/>
    <p:sldId id="498" r:id="rId36"/>
    <p:sldId id="499" r:id="rId37"/>
    <p:sldId id="485" r:id="rId38"/>
    <p:sldId id="500" r:id="rId39"/>
    <p:sldId id="501" r:id="rId40"/>
    <p:sldId id="502" r:id="rId41"/>
    <p:sldId id="503" r:id="rId42"/>
    <p:sldId id="504" r:id="rId43"/>
    <p:sldId id="505" r:id="rId44"/>
    <p:sldId id="506" r:id="rId45"/>
    <p:sldId id="507" r:id="rId46"/>
    <p:sldId id="508" r:id="rId47"/>
    <p:sldId id="509" r:id="rId48"/>
    <p:sldId id="532" r:id="rId49"/>
    <p:sldId id="533" r:id="rId50"/>
    <p:sldId id="534" r:id="rId51"/>
    <p:sldId id="535" r:id="rId52"/>
    <p:sldId id="536" r:id="rId53"/>
    <p:sldId id="537" r:id="rId54"/>
    <p:sldId id="538" r:id="rId55"/>
    <p:sldId id="539" r:id="rId56"/>
    <p:sldId id="540" r:id="rId57"/>
    <p:sldId id="541" r:id="rId58"/>
    <p:sldId id="542" r:id="rId59"/>
    <p:sldId id="543" r:id="rId60"/>
    <p:sldId id="544" r:id="rId61"/>
    <p:sldId id="545" r:id="rId62"/>
    <p:sldId id="546" r:id="rId63"/>
    <p:sldId id="547" r:id="rId64"/>
    <p:sldId id="548" r:id="rId65"/>
    <p:sldId id="549" r:id="rId66"/>
    <p:sldId id="550" r:id="rId67"/>
    <p:sldId id="551" r:id="rId68"/>
    <p:sldId id="552" r:id="rId69"/>
    <p:sldId id="553" r:id="rId70"/>
    <p:sldId id="554" r:id="rId71"/>
    <p:sldId id="555" r:id="rId72"/>
    <p:sldId id="556" r:id="rId73"/>
    <p:sldId id="557" r:id="rId74"/>
    <p:sldId id="558" r:id="rId75"/>
    <p:sldId id="559" r:id="rId76"/>
    <p:sldId id="560" r:id="rId77"/>
    <p:sldId id="561" r:id="rId78"/>
    <p:sldId id="562" r:id="rId79"/>
    <p:sldId id="563" r:id="rId80"/>
    <p:sldId id="564" r:id="rId81"/>
    <p:sldId id="565" r:id="rId82"/>
    <p:sldId id="566" r:id="rId83"/>
    <p:sldId id="567" r:id="rId84"/>
    <p:sldId id="568" r:id="rId85"/>
    <p:sldId id="569" r:id="rId86"/>
    <p:sldId id="570" r:id="rId87"/>
    <p:sldId id="571" r:id="rId88"/>
    <p:sldId id="572" r:id="rId89"/>
    <p:sldId id="573" r:id="rId90"/>
    <p:sldId id="574" r:id="rId91"/>
    <p:sldId id="575" r:id="rId92"/>
    <p:sldId id="576" r:id="rId93"/>
    <p:sldId id="577" r:id="rId94"/>
    <p:sldId id="578" r:id="rId95"/>
    <p:sldId id="579" r:id="rId96"/>
    <p:sldId id="580" r:id="rId97"/>
    <p:sldId id="581" r:id="rId98"/>
    <p:sldId id="582" r:id="rId99"/>
    <p:sldId id="583" r:id="rId100"/>
    <p:sldId id="584" r:id="rId101"/>
    <p:sldId id="585" r:id="rId102"/>
    <p:sldId id="586" r:id="rId103"/>
    <p:sldId id="587" r:id="rId104"/>
    <p:sldId id="588" r:id="rId105"/>
    <p:sldId id="589" r:id="rId106"/>
    <p:sldId id="590" r:id="rId107"/>
    <p:sldId id="591" r:id="rId108"/>
    <p:sldId id="592" r:id="rId109"/>
    <p:sldId id="593" r:id="rId110"/>
    <p:sldId id="594" r:id="rId111"/>
    <p:sldId id="510" r:id="rId112"/>
    <p:sldId id="511" r:id="rId113"/>
    <p:sldId id="528" r:id="rId114"/>
    <p:sldId id="512" r:id="rId115"/>
    <p:sldId id="529" r:id="rId116"/>
    <p:sldId id="513" r:id="rId117"/>
    <p:sldId id="530" r:id="rId118"/>
    <p:sldId id="514" r:id="rId119"/>
    <p:sldId id="531" r:id="rId120"/>
    <p:sldId id="526" r:id="rId121"/>
    <p:sldId id="527" r:id="rId122"/>
    <p:sldId id="515" r:id="rId123"/>
    <p:sldId id="516" r:id="rId124"/>
    <p:sldId id="518" r:id="rId125"/>
    <p:sldId id="519" r:id="rId126"/>
    <p:sldId id="520" r:id="rId127"/>
    <p:sldId id="521" r:id="rId128"/>
    <p:sldId id="522" r:id="rId129"/>
    <p:sldId id="523" r:id="rId130"/>
    <p:sldId id="524" r:id="rId1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9" autoAdjust="0"/>
    <p:restoredTop sz="94615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208" Type="http://schemas.microsoft.com/office/2015/10/relationships/revisionInfo" Target="revisionInfo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pPr/>
              <a:t>11/16/2017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pPr/>
              <a:t>11/16/2017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11/16/2017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11/16/2017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11/16/2017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11/16/2017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11/16/2017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11/16/2017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11/16/2017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11/16/2017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4479176" cy="3177380"/>
          </a:xfrm>
        </p:spPr>
        <p:txBody>
          <a:bodyPr>
            <a:normAutofit fontScale="90000"/>
          </a:bodyPr>
          <a:lstStyle/>
          <a:p>
            <a:r>
              <a:rPr lang="en-US" sz="6700" dirty="0" smtClean="0"/>
              <a:t>2017 </a:t>
            </a:r>
            <a:br>
              <a:rPr lang="en-US" sz="6700" dirty="0" smtClean="0"/>
            </a:br>
            <a:r>
              <a:rPr lang="en-US" sz="6700" dirty="0" smtClean="0"/>
              <a:t>PARAMEDIC</a:t>
            </a:r>
            <a:r>
              <a:rPr lang="en-US" sz="8900" dirty="0" smtClean="0"/>
              <a:t> </a:t>
            </a:r>
            <a:r>
              <a:rPr lang="en-US" sz="6700" dirty="0" smtClean="0"/>
              <a:t>REFRESHER COURSE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D1961E0-4D29-4310-9BF0-246B8FAE85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" y="4663476"/>
            <a:ext cx="3503869" cy="2005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9EDF048-C43D-4CE2-8A54-BAB3F6B654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450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0355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that has hidden meaning and intention that only the person understands.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 (</a:t>
            </a:r>
            <a:r>
              <a:rPr lang="en-US" dirty="0" err="1" smtClean="0"/>
              <a:t>Spina</a:t>
            </a:r>
            <a:r>
              <a:rPr lang="en-US" dirty="0" smtClean="0"/>
              <a:t> Bifida)</a:t>
            </a:r>
          </a:p>
          <a:p>
            <a:pPr lvl="1"/>
            <a:r>
              <a:rPr lang="en-US" dirty="0" smtClean="0"/>
              <a:t>Birth defect caused by improper development of the fetal neural tube consisting of the brain and spinal cord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7" descr="41511_CH45_FIG3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00400"/>
            <a:ext cx="4191000" cy="3240088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 (</a:t>
            </a:r>
            <a:r>
              <a:rPr lang="en-US" dirty="0" err="1" smtClean="0"/>
              <a:t>Spina</a:t>
            </a:r>
            <a:r>
              <a:rPr lang="en-US" dirty="0" smtClean="0"/>
              <a:t> Bifida)</a:t>
            </a:r>
          </a:p>
          <a:p>
            <a:pPr lvl="1"/>
            <a:r>
              <a:rPr lang="en-US" dirty="0" smtClean="0"/>
              <a:t>Orthopedic disorders frequently accompany </a:t>
            </a:r>
            <a:r>
              <a:rPr lang="en-US" dirty="0" err="1" smtClean="0"/>
              <a:t>spina</a:t>
            </a:r>
            <a:r>
              <a:rPr lang="en-US" dirty="0" smtClean="0"/>
              <a:t> bifida</a:t>
            </a:r>
          </a:p>
          <a:p>
            <a:r>
              <a:rPr lang="en-US" dirty="0" smtClean="0"/>
              <a:t>May need to delivery a fetus with diagnosed or undiagnosed </a:t>
            </a:r>
            <a:r>
              <a:rPr lang="en-US" dirty="0" err="1" smtClean="0"/>
              <a:t>spina</a:t>
            </a:r>
            <a:r>
              <a:rPr lang="en-US" dirty="0" smtClean="0"/>
              <a:t> bifida</a:t>
            </a:r>
          </a:p>
          <a:p>
            <a:pPr lvl="1"/>
            <a:r>
              <a:rPr lang="en-US" dirty="0" smtClean="0"/>
              <a:t>Cover smaller spinal cord openings with moist, sterile dressing</a:t>
            </a:r>
          </a:p>
          <a:p>
            <a:pPr lvl="1"/>
            <a:r>
              <a:rPr lang="en-US" dirty="0" smtClean="0"/>
              <a:t>Occlusive dressings should be used for larger openings to prevent neonatal hypothermia</a:t>
            </a:r>
          </a:p>
          <a:p>
            <a:pPr lvl="1"/>
            <a:r>
              <a:rPr lang="en-US" dirty="0" smtClean="0"/>
              <a:t>Place the newborn in a prone or lateral position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Myelomeningocele</a:t>
            </a:r>
            <a:r>
              <a:rPr lang="en-US" dirty="0" smtClean="0"/>
              <a:t> (</a:t>
            </a:r>
            <a:r>
              <a:rPr lang="en-US" dirty="0" err="1" smtClean="0"/>
              <a:t>Spina</a:t>
            </a:r>
            <a:r>
              <a:rPr lang="en-US" dirty="0" smtClean="0"/>
              <a:t> Bifida)</a:t>
            </a:r>
          </a:p>
          <a:p>
            <a:pPr lvl="1"/>
            <a:r>
              <a:rPr lang="en-US" dirty="0" smtClean="0"/>
              <a:t>Depending on severity, patient may need careful positioning</a:t>
            </a:r>
          </a:p>
          <a:p>
            <a:pPr lvl="1"/>
            <a:r>
              <a:rPr lang="en-US" dirty="0" smtClean="0"/>
              <a:t>Extra manpower and time may be needed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Tracheostomy</a:t>
            </a:r>
            <a:r>
              <a:rPr lang="en-US" dirty="0" smtClean="0"/>
              <a:t> Tubes</a:t>
            </a:r>
          </a:p>
          <a:p>
            <a:pPr lvl="1"/>
            <a:r>
              <a:rPr lang="en-US" dirty="0" smtClean="0"/>
              <a:t>Long-term replacement for </a:t>
            </a:r>
            <a:r>
              <a:rPr lang="en-US" dirty="0" err="1" smtClean="0"/>
              <a:t>endotracheal</a:t>
            </a:r>
            <a:r>
              <a:rPr lang="en-US" dirty="0" smtClean="0"/>
              <a:t> tubes</a:t>
            </a:r>
          </a:p>
          <a:p>
            <a:pPr lvl="1"/>
            <a:r>
              <a:rPr lang="en-US" dirty="0" smtClean="0"/>
              <a:t>Require frequent suctioning</a:t>
            </a:r>
          </a:p>
          <a:p>
            <a:r>
              <a:rPr lang="en-US" dirty="0" smtClean="0"/>
              <a:t>Three main parts</a:t>
            </a:r>
          </a:p>
          <a:p>
            <a:pPr lvl="1"/>
            <a:r>
              <a:rPr lang="en-US" dirty="0" smtClean="0"/>
              <a:t>Outer </a:t>
            </a:r>
            <a:r>
              <a:rPr lang="en-US" dirty="0" err="1" smtClean="0"/>
              <a:t>cannula</a:t>
            </a:r>
            <a:r>
              <a:rPr lang="en-US" dirty="0" smtClean="0"/>
              <a:t> </a:t>
            </a:r>
            <a:r>
              <a:rPr lang="en-US" dirty="0" smtClean="0"/>
              <a:t>– larger tube that passes from the anterior neck surface, inferior to the thyroid cartilage, into the trachea</a:t>
            </a:r>
          </a:p>
          <a:p>
            <a:pPr lvl="1"/>
            <a:r>
              <a:rPr lang="en-US" dirty="0" smtClean="0"/>
              <a:t>Inner </a:t>
            </a:r>
            <a:r>
              <a:rPr lang="en-US" dirty="0" err="1" smtClean="0"/>
              <a:t>cannula</a:t>
            </a:r>
            <a:r>
              <a:rPr lang="en-US" dirty="0" smtClean="0"/>
              <a:t> – tube that runs inside the outer </a:t>
            </a:r>
            <a:r>
              <a:rPr lang="en-US" dirty="0" err="1" smtClean="0"/>
              <a:t>cannula</a:t>
            </a:r>
            <a:r>
              <a:rPr lang="en-US" dirty="0" smtClean="0"/>
              <a:t> and can typically be removed for cleaning; not all can be removed</a:t>
            </a:r>
          </a:p>
          <a:p>
            <a:pPr lvl="1"/>
            <a:r>
              <a:rPr lang="en-US" dirty="0" err="1" smtClean="0"/>
              <a:t>Obturator</a:t>
            </a:r>
            <a:r>
              <a:rPr lang="en-US" dirty="0" smtClean="0"/>
              <a:t> – solid plug  with a rounded up that extends out the bottom end of the trachea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Tracheostomy</a:t>
            </a:r>
            <a:r>
              <a:rPr lang="en-US" dirty="0" smtClean="0"/>
              <a:t> Tubes</a:t>
            </a:r>
          </a:p>
          <a:p>
            <a:pPr lvl="1"/>
            <a:r>
              <a:rPr lang="en-US" dirty="0" smtClean="0"/>
              <a:t>Patients and caregivers are usually very familiar with the </a:t>
            </a:r>
            <a:r>
              <a:rPr lang="en-US" dirty="0" err="1" smtClean="0"/>
              <a:t>tracheostomy</a:t>
            </a:r>
            <a:r>
              <a:rPr lang="en-US" dirty="0" smtClean="0"/>
              <a:t> and any problems that may arise</a:t>
            </a:r>
          </a:p>
          <a:p>
            <a:pPr lvl="1"/>
            <a:r>
              <a:rPr lang="en-US" dirty="0" smtClean="0"/>
              <a:t>Allow them to assist</a:t>
            </a:r>
          </a:p>
          <a:p>
            <a:pPr lvl="1"/>
            <a:r>
              <a:rPr lang="en-US" dirty="0" smtClean="0"/>
              <a:t>Extra equipment may be found close by in the home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DOPE</a:t>
            </a:r>
          </a:p>
          <a:p>
            <a:pPr lvl="1"/>
            <a:r>
              <a:rPr lang="en-US" dirty="0" smtClean="0"/>
              <a:t>Dislodged/displaced/disconnected</a:t>
            </a:r>
          </a:p>
          <a:p>
            <a:pPr lvl="1"/>
            <a:r>
              <a:rPr lang="en-US" dirty="0" smtClean="0"/>
              <a:t>Obstruction</a:t>
            </a:r>
          </a:p>
          <a:p>
            <a:pPr lvl="1"/>
            <a:r>
              <a:rPr lang="en-US" dirty="0" err="1" smtClean="0"/>
              <a:t>Pneumothorax</a:t>
            </a:r>
            <a:endParaRPr lang="en-US" dirty="0" smtClean="0"/>
          </a:p>
          <a:p>
            <a:pPr lvl="1"/>
            <a:r>
              <a:rPr lang="en-US" dirty="0" smtClean="0"/>
              <a:t>Equipment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end-tidal </a:t>
            </a:r>
            <a:r>
              <a:rPr lang="en-US" dirty="0" err="1" smtClean="0"/>
              <a:t>capnography</a:t>
            </a:r>
            <a:r>
              <a:rPr lang="en-US" dirty="0" smtClean="0"/>
              <a:t> monitoring when transporting to watch for unexpected dislodging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Peripherally Inserted Central Catheter (PICC) </a:t>
            </a:r>
          </a:p>
          <a:p>
            <a:pPr lvl="1"/>
            <a:r>
              <a:rPr lang="en-US" dirty="0" smtClean="0"/>
              <a:t>Long-term vascular access</a:t>
            </a:r>
          </a:p>
          <a:p>
            <a:pPr lvl="1"/>
            <a:r>
              <a:rPr lang="en-US" dirty="0" smtClean="0"/>
              <a:t>Usually located in the arm and follows peripheral veins into the superior vena cava</a:t>
            </a:r>
          </a:p>
          <a:p>
            <a:pPr lvl="1"/>
            <a:r>
              <a:rPr lang="en-US" dirty="0" smtClean="0"/>
              <a:t>Can stay in place for 1 year</a:t>
            </a:r>
          </a:p>
          <a:p>
            <a:r>
              <a:rPr lang="en-US" dirty="0" smtClean="0"/>
              <a:t>Sites may become infected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Implanted Ports</a:t>
            </a:r>
          </a:p>
          <a:p>
            <a:pPr lvl="1"/>
            <a:r>
              <a:rPr lang="en-US" dirty="0" smtClean="0"/>
              <a:t>Completely under the skin</a:t>
            </a:r>
          </a:p>
          <a:p>
            <a:pPr lvl="1"/>
            <a:r>
              <a:rPr lang="en-US" dirty="0" smtClean="0"/>
              <a:t>Tunneled into a central vein, usually the superior vena cava</a:t>
            </a:r>
          </a:p>
          <a:p>
            <a:pPr lvl="1"/>
            <a:r>
              <a:rPr lang="en-US" dirty="0" smtClean="0"/>
              <a:t>Contain heparin when not in use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Feeding Tubes</a:t>
            </a:r>
          </a:p>
          <a:p>
            <a:pPr lvl="1"/>
            <a:r>
              <a:rPr lang="en-US" dirty="0" smtClean="0"/>
              <a:t>Flexible tube may be placed through the mouth or nose</a:t>
            </a:r>
          </a:p>
          <a:p>
            <a:pPr lvl="1"/>
            <a:r>
              <a:rPr lang="en-US" dirty="0" smtClean="0"/>
              <a:t>Can be placed directly through the skin into the stomach or small intestine</a:t>
            </a:r>
          </a:p>
          <a:p>
            <a:pPr lvl="1"/>
            <a:r>
              <a:rPr lang="en-US" dirty="0" smtClean="0"/>
              <a:t>Decrease the risk of aspiration in those who cannot swallow effectively or protect their airway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Gastrostomy</a:t>
            </a:r>
            <a:r>
              <a:rPr lang="en-US" dirty="0" smtClean="0"/>
              <a:t> (G) Tubes</a:t>
            </a:r>
          </a:p>
          <a:p>
            <a:pPr lvl="1"/>
            <a:r>
              <a:rPr lang="en-US" dirty="0" smtClean="0"/>
              <a:t>Surgically inserted through the skin into the patient’s stomach</a:t>
            </a:r>
          </a:p>
          <a:p>
            <a:r>
              <a:rPr lang="en-US" dirty="0" err="1" smtClean="0"/>
              <a:t>Jejunostomy</a:t>
            </a:r>
            <a:r>
              <a:rPr lang="en-US" dirty="0" smtClean="0"/>
              <a:t> (J) Tubes</a:t>
            </a:r>
          </a:p>
          <a:p>
            <a:pPr lvl="1"/>
            <a:r>
              <a:rPr lang="en-US" dirty="0" smtClean="0"/>
              <a:t>Placed through the patient’s skin directly into the jejunum of the small intestine</a:t>
            </a:r>
          </a:p>
          <a:p>
            <a:r>
              <a:rPr lang="en-US" dirty="0" err="1" smtClean="0"/>
              <a:t>Percutaneous</a:t>
            </a:r>
            <a:r>
              <a:rPr lang="en-US" dirty="0" smtClean="0"/>
              <a:t> Endoscopic </a:t>
            </a:r>
            <a:r>
              <a:rPr lang="en-US" dirty="0" err="1" smtClean="0"/>
              <a:t>Gastrostomy</a:t>
            </a:r>
            <a:r>
              <a:rPr lang="en-US" dirty="0" smtClean="0"/>
              <a:t> (PEG) Tubes</a:t>
            </a:r>
          </a:p>
          <a:p>
            <a:pPr lvl="1"/>
            <a:r>
              <a:rPr lang="en-US" dirty="0" smtClean="0"/>
              <a:t>Placed into the stomach via endoscopy</a:t>
            </a:r>
          </a:p>
          <a:p>
            <a:r>
              <a:rPr lang="en-US" dirty="0" err="1" smtClean="0"/>
              <a:t>Percutaneous</a:t>
            </a:r>
            <a:r>
              <a:rPr lang="en-US" dirty="0" smtClean="0"/>
              <a:t> Endoscopic </a:t>
            </a:r>
            <a:r>
              <a:rPr lang="en-US" dirty="0" err="1" smtClean="0"/>
              <a:t>Jejunostomy</a:t>
            </a:r>
            <a:r>
              <a:rPr lang="en-US" dirty="0" smtClean="0"/>
              <a:t> (PEJ) Tubes</a:t>
            </a:r>
          </a:p>
          <a:p>
            <a:pPr lvl="1"/>
            <a:r>
              <a:rPr lang="en-US" dirty="0" smtClean="0"/>
              <a:t>Placed into the jejunum via endoscopy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is different from medical or trauma patients.</a:t>
            </a:r>
          </a:p>
          <a:p>
            <a:r>
              <a:rPr lang="en-US" dirty="0" smtClean="0"/>
              <a:t>You must evaluate the patient’s thinking process</a:t>
            </a:r>
          </a:p>
          <a:p>
            <a:r>
              <a:rPr lang="en-US" dirty="0" smtClean="0"/>
              <a:t>Evaluate their perceptions</a:t>
            </a:r>
          </a:p>
          <a:p>
            <a:r>
              <a:rPr lang="en-US" dirty="0" smtClean="0"/>
              <a:t>Understand and evaluate their feelings</a:t>
            </a:r>
          </a:p>
          <a:p>
            <a:r>
              <a:rPr lang="en-US" dirty="0" smtClean="0"/>
              <a:t>How you speak to the patient may influence their condition</a:t>
            </a:r>
          </a:p>
          <a:p>
            <a:r>
              <a:rPr lang="en-US" dirty="0" smtClean="0"/>
              <a:t>Listen to the patient</a:t>
            </a:r>
          </a:p>
          <a:p>
            <a:r>
              <a:rPr lang="en-US" dirty="0" smtClean="0"/>
              <a:t>Assess the patient at the scene, the hospital may scare them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Feeding Tubes</a:t>
            </a:r>
          </a:p>
          <a:p>
            <a:pPr lvl="1"/>
            <a:r>
              <a:rPr lang="en-US" dirty="0" smtClean="0"/>
              <a:t>If inserted through the nose or mouth, the tube may need to be displaced to the side to create an adequate seal</a:t>
            </a:r>
          </a:p>
          <a:p>
            <a:pPr lvl="1"/>
            <a:r>
              <a:rPr lang="en-US" dirty="0" smtClean="0"/>
              <a:t>You should not need to remove the feeding tube</a:t>
            </a:r>
          </a:p>
          <a:p>
            <a:r>
              <a:rPr lang="en-US" dirty="0" smtClean="0"/>
              <a:t>Monitor continuous feeding if completing an </a:t>
            </a:r>
            <a:r>
              <a:rPr lang="en-US" dirty="0" err="1" smtClean="0"/>
              <a:t>interfacility</a:t>
            </a:r>
            <a:r>
              <a:rPr lang="en-US" dirty="0" smtClean="0"/>
              <a:t> transport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abnormal presentations present during childbirth</a:t>
            </a:r>
          </a:p>
          <a:p>
            <a:r>
              <a:rPr lang="en-US" dirty="0" smtClean="0"/>
              <a:t>Describe </a:t>
            </a:r>
            <a:r>
              <a:rPr lang="en-US" dirty="0" err="1" smtClean="0"/>
              <a:t>nuchal</a:t>
            </a:r>
            <a:r>
              <a:rPr lang="en-US" dirty="0" smtClean="0"/>
              <a:t> cord presentation</a:t>
            </a:r>
          </a:p>
          <a:p>
            <a:r>
              <a:rPr lang="en-US" dirty="0" smtClean="0"/>
              <a:t>Recognize the need for and discuss the management of the principals of neonatal resuscitation</a:t>
            </a:r>
          </a:p>
          <a:p>
            <a:r>
              <a:rPr lang="en-US" dirty="0" smtClean="0"/>
              <a:t>Describe the routine care of the newborn not requiring resuscitation</a:t>
            </a:r>
          </a:p>
          <a:p>
            <a:r>
              <a:rPr lang="en-US" dirty="0" smtClean="0"/>
              <a:t>Discuss management of a patient with an abnormal presentation during delivery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Cephalic Presentation</a:t>
            </a:r>
          </a:p>
          <a:p>
            <a:pPr lvl="1"/>
            <a:r>
              <a:rPr lang="en-US" dirty="0" smtClean="0"/>
              <a:t>Face – head is overly extended</a:t>
            </a:r>
          </a:p>
          <a:p>
            <a:pPr lvl="1"/>
            <a:r>
              <a:rPr lang="en-US" dirty="0" smtClean="0"/>
              <a:t>Brow – head is slightly extended</a:t>
            </a:r>
          </a:p>
          <a:p>
            <a:pPr lvl="1"/>
            <a:r>
              <a:rPr lang="en-US" dirty="0" err="1" smtClean="0"/>
              <a:t>Occiput</a:t>
            </a:r>
            <a:r>
              <a:rPr lang="en-US" dirty="0" smtClean="0"/>
              <a:t>-posterior – can stall out and result in prolonged labor</a:t>
            </a:r>
          </a:p>
          <a:p>
            <a:pPr lvl="1"/>
            <a:r>
              <a:rPr lang="en-US" dirty="0" smtClean="0"/>
              <a:t>Military – head is in a more neutral position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- Cephalic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be able to complete the delivery </a:t>
            </a:r>
          </a:p>
          <a:p>
            <a:r>
              <a:rPr lang="en-US" dirty="0" smtClean="0"/>
              <a:t>If unable to deliver:</a:t>
            </a:r>
          </a:p>
          <a:p>
            <a:pPr lvl="1"/>
            <a:r>
              <a:rPr lang="en-US" dirty="0" smtClean="0"/>
              <a:t>Support the mother and newborn</a:t>
            </a:r>
          </a:p>
          <a:p>
            <a:pPr lvl="1"/>
            <a:r>
              <a:rPr lang="en-US" dirty="0" smtClean="0"/>
              <a:t>Rapid transport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Breech Presentation</a:t>
            </a:r>
          </a:p>
          <a:p>
            <a:pPr lvl="1"/>
            <a:r>
              <a:rPr lang="en-US" dirty="0" smtClean="0"/>
              <a:t>Frank – hips flexed and knees extended with the buttocks as the presenting part</a:t>
            </a:r>
          </a:p>
          <a:p>
            <a:pPr lvl="1"/>
            <a:r>
              <a:rPr lang="en-US" dirty="0" smtClean="0"/>
              <a:t>Incomplete – one or both hips and knees may be extended with one or both feet as the presenting part</a:t>
            </a:r>
          </a:p>
          <a:p>
            <a:pPr lvl="1"/>
            <a:r>
              <a:rPr lang="en-US" dirty="0" smtClean="0"/>
              <a:t>Complete – hips and knees both flexed with the buttocks as the presenting part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- Breech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buttocks is presenting:</a:t>
            </a:r>
          </a:p>
          <a:p>
            <a:pPr lvl="1"/>
            <a:r>
              <a:rPr lang="en-US" dirty="0" smtClean="0"/>
              <a:t>Allow buttocks and trunk to deliver (DO NOT PULL)</a:t>
            </a:r>
          </a:p>
          <a:p>
            <a:pPr lvl="1"/>
            <a:r>
              <a:rPr lang="en-US" dirty="0" smtClean="0"/>
              <a:t>Support the body once the legs are clear</a:t>
            </a:r>
          </a:p>
          <a:p>
            <a:pPr lvl="1"/>
            <a:r>
              <a:rPr lang="en-US" dirty="0" smtClean="0"/>
              <a:t>Lower the newborn slightly, allow the head to enter the vaginal canal</a:t>
            </a:r>
          </a:p>
          <a:p>
            <a:pPr lvl="1"/>
            <a:r>
              <a:rPr lang="en-US" dirty="0" smtClean="0"/>
              <a:t>Once you see the hairline, lift the newborn upward toward the woman’s abdomen</a:t>
            </a:r>
          </a:p>
          <a:p>
            <a:pPr lvl="1"/>
            <a:r>
              <a:rPr lang="en-US" dirty="0" smtClean="0"/>
              <a:t>If the head does not deliver within 3 minutes, immediate action is needed to prevent suffocation</a:t>
            </a:r>
          </a:p>
          <a:p>
            <a:pPr lvl="1"/>
            <a:r>
              <a:rPr lang="en-US" dirty="0" smtClean="0"/>
              <a:t>Place a gloved hand in the vagina, palm toward the newborn’s face, form a V around the newborn’s nose, push against the vaginal wall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Shoulder </a:t>
            </a:r>
            <a:r>
              <a:rPr lang="en-US" dirty="0" err="1" smtClean="0"/>
              <a:t>Dystocia</a:t>
            </a:r>
            <a:endParaRPr lang="en-US" dirty="0" smtClean="0"/>
          </a:p>
          <a:p>
            <a:pPr lvl="1"/>
            <a:r>
              <a:rPr lang="en-US" dirty="0" smtClean="0"/>
              <a:t>Difficulty delivering the shoulders</a:t>
            </a:r>
          </a:p>
          <a:p>
            <a:pPr lvl="1"/>
            <a:r>
              <a:rPr lang="en-US" dirty="0" smtClean="0"/>
              <a:t>The head will pass and the shoulders cannot pass the woman’s </a:t>
            </a:r>
            <a:r>
              <a:rPr lang="en-US" dirty="0" err="1" smtClean="0"/>
              <a:t>symphysis</a:t>
            </a:r>
            <a:r>
              <a:rPr lang="en-US" dirty="0" smtClean="0"/>
              <a:t> pubis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– Shoulder </a:t>
            </a:r>
            <a:r>
              <a:rPr lang="en-US" dirty="0" err="1" smtClean="0"/>
              <a:t>Dystocia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Widen the woman’s pelvis or reposition the fetus to deliver</a:t>
            </a:r>
          </a:p>
          <a:p>
            <a:r>
              <a:rPr lang="en-US" dirty="0" err="1" smtClean="0"/>
              <a:t>McRoberts</a:t>
            </a:r>
            <a:r>
              <a:rPr lang="en-US" dirty="0" smtClean="0"/>
              <a:t> maneuver</a:t>
            </a:r>
          </a:p>
          <a:p>
            <a:pPr lvl="1"/>
            <a:r>
              <a:rPr lang="en-US" dirty="0" err="1" smtClean="0"/>
              <a:t>Hyperflex</a:t>
            </a:r>
            <a:r>
              <a:rPr lang="en-US" dirty="0" smtClean="0"/>
              <a:t>  her legs tightly to her abdomen</a:t>
            </a:r>
          </a:p>
          <a:p>
            <a:pPr lvl="1"/>
            <a:r>
              <a:rPr lang="en-US" dirty="0" smtClean="0"/>
              <a:t>May need to apply </a:t>
            </a:r>
            <a:r>
              <a:rPr lang="en-US" dirty="0" err="1" smtClean="0"/>
              <a:t>suprapubic</a:t>
            </a:r>
            <a:r>
              <a:rPr lang="en-US" dirty="0" smtClean="0"/>
              <a:t> pressure and GENTLY pull on the fetus’ head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Nuchal</a:t>
            </a:r>
            <a:r>
              <a:rPr lang="en-US" dirty="0" smtClean="0"/>
              <a:t> Cord</a:t>
            </a:r>
          </a:p>
          <a:p>
            <a:pPr lvl="1"/>
            <a:r>
              <a:rPr lang="en-US" dirty="0" smtClean="0"/>
              <a:t>The umbilical cord becomes wrapped around the baby’s neck</a:t>
            </a:r>
          </a:p>
          <a:p>
            <a:pPr lvl="1"/>
            <a:r>
              <a:rPr lang="en-US" dirty="0" smtClean="0"/>
              <a:t>Occur in 2 our of 10 births</a:t>
            </a:r>
          </a:p>
          <a:p>
            <a:pPr lvl="1"/>
            <a:r>
              <a:rPr lang="en-US" dirty="0" smtClean="0"/>
              <a:t>5% possibility of the cord being wrapped twice</a:t>
            </a:r>
          </a:p>
          <a:p>
            <a:pPr lvl="1"/>
            <a:r>
              <a:rPr lang="en-US" dirty="0" smtClean="0"/>
              <a:t>As the baby descends, the cord may become compressed, fetal heart rate will slow causing distress</a:t>
            </a:r>
          </a:p>
          <a:p>
            <a:pPr lvl="1"/>
            <a:r>
              <a:rPr lang="en-US" dirty="0" smtClean="0"/>
              <a:t>Rarely result </a:t>
            </a:r>
            <a:r>
              <a:rPr lang="en-US" smtClean="0"/>
              <a:t>in death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– </a:t>
            </a:r>
            <a:r>
              <a:rPr lang="en-US" dirty="0" err="1" smtClean="0"/>
              <a:t>Nuchal</a:t>
            </a:r>
            <a:r>
              <a:rPr lang="en-US" dirty="0" smtClean="0"/>
              <a:t>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Slip one finger under the cord and gently attempt to slip it over the fetus’ shoulder and head</a:t>
            </a:r>
          </a:p>
          <a:p>
            <a:r>
              <a:rPr lang="en-US" dirty="0" smtClean="0"/>
              <a:t>If not successful:</a:t>
            </a:r>
          </a:p>
          <a:p>
            <a:pPr lvl="1"/>
            <a:r>
              <a:rPr lang="en-US" dirty="0" smtClean="0"/>
              <a:t>Carefully place 2 clamps 2 inches apart and carefully cut the cord between the clamps (cut away from the infant)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the scene</a:t>
            </a:r>
          </a:p>
          <a:p>
            <a:r>
              <a:rPr lang="en-US" dirty="0" smtClean="0"/>
              <a:t>Be prepared to spend extra time </a:t>
            </a:r>
          </a:p>
          <a:p>
            <a:r>
              <a:rPr lang="en-US" dirty="0" smtClean="0"/>
              <a:t>Have a definitive plan of action</a:t>
            </a:r>
          </a:p>
          <a:p>
            <a:r>
              <a:rPr lang="en-US" dirty="0" smtClean="0"/>
              <a:t>Identify yourself calmly</a:t>
            </a:r>
          </a:p>
          <a:p>
            <a:r>
              <a:rPr lang="en-US" dirty="0" smtClean="0"/>
              <a:t>Be direct</a:t>
            </a:r>
          </a:p>
          <a:p>
            <a:r>
              <a:rPr lang="en-US" dirty="0" smtClean="0"/>
              <a:t>Stay with the patient</a:t>
            </a:r>
          </a:p>
          <a:p>
            <a:r>
              <a:rPr lang="en-US" dirty="0" smtClean="0"/>
              <a:t>Encourage purposeful movement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Abnormal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Prolapsed Umbilical Cord</a:t>
            </a:r>
          </a:p>
          <a:p>
            <a:pPr lvl="1"/>
            <a:r>
              <a:rPr lang="en-US" dirty="0" smtClean="0"/>
              <a:t>Cord emerges ahead of the fetus</a:t>
            </a:r>
          </a:p>
          <a:p>
            <a:pPr lvl="1"/>
            <a:r>
              <a:rPr lang="en-US" dirty="0" smtClean="0"/>
              <a:t>Cord may become compressed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– Prolapsed Umbilical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woman supine and hips elevated</a:t>
            </a:r>
          </a:p>
          <a:p>
            <a:r>
              <a:rPr lang="en-US" dirty="0" smtClean="0"/>
              <a:t>Administer 100% oxygen</a:t>
            </a:r>
          </a:p>
          <a:p>
            <a:r>
              <a:rPr lang="en-US" dirty="0" smtClean="0"/>
              <a:t>The woman must pant with each contraction and not bear down</a:t>
            </a:r>
          </a:p>
          <a:p>
            <a:r>
              <a:rPr lang="en-US" dirty="0" smtClean="0"/>
              <a:t>With two fingers of a gloved hand, gently push present part (not the cord) back up into the vagina until it no longer presses on the cord</a:t>
            </a:r>
          </a:p>
          <a:p>
            <a:r>
              <a:rPr lang="en-US" dirty="0" smtClean="0"/>
              <a:t>Have your partner cover the cord with dressings moistened with normal saline</a:t>
            </a:r>
          </a:p>
          <a:p>
            <a:r>
              <a:rPr lang="en-US" dirty="0" smtClean="0"/>
              <a:t>Must maintain this position, keep presenting part away from the cord and provide rapid transport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APGAR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APGAR Score is used to determine the need for resuscitation</a:t>
            </a:r>
          </a:p>
          <a:p>
            <a:r>
              <a:rPr lang="en-US" dirty="0" smtClean="0"/>
              <a:t>Helps determine what measures need to be taken and the effectiveness</a:t>
            </a:r>
          </a:p>
          <a:p>
            <a:r>
              <a:rPr lang="en-US" dirty="0" smtClean="0"/>
              <a:t>Based on five signs</a:t>
            </a:r>
          </a:p>
          <a:p>
            <a:r>
              <a:rPr lang="en-US" dirty="0" smtClean="0"/>
              <a:t>Each sign is given a value of 0, 1, or 2</a:t>
            </a:r>
          </a:p>
          <a:p>
            <a:r>
              <a:rPr lang="en-US" dirty="0" smtClean="0"/>
              <a:t>APGAR score is recorded at 1 and 5 minutes</a:t>
            </a:r>
          </a:p>
          <a:p>
            <a:r>
              <a:rPr lang="en-US" dirty="0" smtClean="0"/>
              <a:t>If less than 7 at 5 minutes, additional scores should be obtained every 5 minutes until 20 minutes after birth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algorithm for neonatal resuscitation should be followed if the need arises</a:t>
            </a:r>
          </a:p>
          <a:p>
            <a:r>
              <a:rPr lang="en-US" dirty="0" smtClean="0"/>
              <a:t>Progression through this algorithm is checked every 30 seconds.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41511_CH42_FIG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"/>
            <a:ext cx="5126037" cy="6478148"/>
          </a:xfrm>
          <a:prstGeom prst="rect">
            <a:avLst/>
          </a:prstGeom>
          <a:noFill/>
          <a:ln w="19050">
            <a:solidFill>
              <a:srgbClr val="B3B3B3">
                <a:alpha val="39999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Drying and Stimulation</a:t>
            </a:r>
          </a:p>
          <a:p>
            <a:pPr lvl="1"/>
            <a:r>
              <a:rPr lang="en-US" dirty="0" smtClean="0"/>
              <a:t>Position the newborn on their back or side, head in a sniffing position</a:t>
            </a:r>
          </a:p>
          <a:p>
            <a:pPr lvl="1"/>
            <a:r>
              <a:rPr lang="en-US" dirty="0" smtClean="0"/>
              <a:t>Suction mouth and then the nose, with head turned to the side</a:t>
            </a:r>
          </a:p>
          <a:p>
            <a:pPr lvl="1"/>
            <a:r>
              <a:rPr lang="en-US" dirty="0" smtClean="0"/>
              <a:t>Flick the soles of the feet</a:t>
            </a:r>
          </a:p>
          <a:p>
            <a:pPr lvl="1"/>
            <a:r>
              <a:rPr lang="en-US" dirty="0" smtClean="0"/>
              <a:t>Gently rub the newborn’s back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Management</a:t>
            </a:r>
          </a:p>
          <a:p>
            <a:pPr lvl="1"/>
            <a:r>
              <a:rPr lang="en-US" dirty="0" smtClean="0"/>
              <a:t>Free-Flow Oxygen</a:t>
            </a:r>
          </a:p>
          <a:p>
            <a:pPr lvl="2"/>
            <a:r>
              <a:rPr lang="en-US" dirty="0" smtClean="0"/>
              <a:t>Provide oxygen if the newborn is pale or cyanotic</a:t>
            </a:r>
          </a:p>
          <a:p>
            <a:pPr lvl="2"/>
            <a:r>
              <a:rPr lang="en-US" dirty="0" smtClean="0"/>
              <a:t>Do not blow the oxygen into their eyes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Oral Airways</a:t>
            </a:r>
          </a:p>
          <a:p>
            <a:pPr lvl="2"/>
            <a:r>
              <a:rPr lang="en-US" dirty="0" smtClean="0"/>
              <a:t>Rarely used for newborns</a:t>
            </a:r>
          </a:p>
          <a:p>
            <a:pPr lvl="2"/>
            <a:r>
              <a:rPr lang="en-US" dirty="0" smtClean="0"/>
              <a:t>Some craniofacial defects my require an oral airway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Airway Management Continued</a:t>
            </a:r>
          </a:p>
          <a:p>
            <a:pPr lvl="1"/>
            <a:r>
              <a:rPr lang="en-US" dirty="0" smtClean="0"/>
              <a:t>Bag-Mask Ventilation</a:t>
            </a:r>
          </a:p>
          <a:p>
            <a:pPr lvl="2"/>
            <a:r>
              <a:rPr lang="en-US" dirty="0" smtClean="0"/>
              <a:t>Used when a newborn is </a:t>
            </a:r>
            <a:r>
              <a:rPr lang="en-US" dirty="0" err="1" smtClean="0"/>
              <a:t>apneic</a:t>
            </a:r>
            <a:r>
              <a:rPr lang="en-US" dirty="0" smtClean="0"/>
              <a:t>, inadequate respiratory effort, or pulse less than 100 beats/min</a:t>
            </a:r>
          </a:p>
          <a:p>
            <a:pPr lvl="2"/>
            <a:r>
              <a:rPr lang="en-US" dirty="0" smtClean="0"/>
              <a:t>Signs of respiratory distress when bag-mask ventilation may be needed include periodic breathing, </a:t>
            </a:r>
            <a:r>
              <a:rPr lang="en-US" dirty="0" err="1" smtClean="0"/>
              <a:t>intercostal</a:t>
            </a:r>
            <a:r>
              <a:rPr lang="en-US" dirty="0" smtClean="0"/>
              <a:t> retractions, nasal flaring, and grunting</a:t>
            </a:r>
          </a:p>
          <a:p>
            <a:pPr lvl="2"/>
            <a:r>
              <a:rPr lang="en-US" dirty="0" smtClean="0"/>
              <a:t>May use a self-inflating bag with oxygen reservoir, a flow-inflating bag, or may apply a T-piece resuscitator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Management Continued</a:t>
            </a:r>
          </a:p>
          <a:p>
            <a:pPr lvl="1"/>
            <a:r>
              <a:rPr lang="en-US" dirty="0" smtClean="0"/>
              <a:t>Intubation</a:t>
            </a:r>
          </a:p>
          <a:p>
            <a:pPr lvl="2"/>
            <a:r>
              <a:rPr lang="en-US" dirty="0" smtClean="0"/>
              <a:t>May be needed if the newborn needs more than simple interventions</a:t>
            </a:r>
          </a:p>
          <a:p>
            <a:pPr lvl="2"/>
            <a:r>
              <a:rPr lang="en-US" dirty="0" smtClean="0"/>
              <a:t>Indicated if: </a:t>
            </a:r>
          </a:p>
          <a:p>
            <a:pPr lvl="3"/>
            <a:r>
              <a:rPr lang="en-US" dirty="0" err="1" smtClean="0"/>
              <a:t>meconium</a:t>
            </a:r>
            <a:r>
              <a:rPr lang="en-US" dirty="0" smtClean="0"/>
              <a:t>-stained fluid is present and the newborn is in distress</a:t>
            </a:r>
          </a:p>
          <a:p>
            <a:pPr lvl="3"/>
            <a:r>
              <a:rPr lang="en-US" dirty="0" smtClean="0"/>
              <a:t>congenital diaphragmatic hernia is known or suspected</a:t>
            </a:r>
          </a:p>
          <a:p>
            <a:pPr lvl="3"/>
            <a:r>
              <a:rPr lang="en-US" dirty="0" smtClean="0"/>
              <a:t>newborn does not respond to bag-mask ventilation and chest compressions</a:t>
            </a:r>
          </a:p>
          <a:p>
            <a:pPr lvl="3"/>
            <a:r>
              <a:rPr lang="en-US" dirty="0" smtClean="0"/>
              <a:t>prolonged PPV is needed</a:t>
            </a:r>
          </a:p>
          <a:p>
            <a:pPr lvl="3"/>
            <a:r>
              <a:rPr lang="en-US" dirty="0" smtClean="0"/>
              <a:t>craniofacial defects impede the ability to maintain an airway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Resuscitation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Circulation</a:t>
            </a:r>
          </a:p>
          <a:p>
            <a:pPr lvl="1"/>
            <a:r>
              <a:rPr lang="en-US" dirty="0" smtClean="0"/>
              <a:t>Chest Compressions</a:t>
            </a:r>
          </a:p>
          <a:p>
            <a:pPr lvl="2"/>
            <a:r>
              <a:rPr lang="en-US" dirty="0" smtClean="0"/>
              <a:t>Indicated if the pulse remains less than 60 beats/min after interventions</a:t>
            </a:r>
          </a:p>
          <a:p>
            <a:pPr lvl="2"/>
            <a:r>
              <a:rPr lang="en-US" dirty="0" smtClean="0"/>
              <a:t>Two different techniques</a:t>
            </a:r>
          </a:p>
          <a:p>
            <a:pPr lvl="3"/>
            <a:r>
              <a:rPr lang="en-US" dirty="0" smtClean="0"/>
              <a:t>Thumb technique</a:t>
            </a:r>
          </a:p>
          <a:p>
            <a:pPr lvl="3"/>
            <a:r>
              <a:rPr lang="en-US" dirty="0" smtClean="0"/>
              <a:t>Two-finger technique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Vascular Access</a:t>
            </a:r>
          </a:p>
          <a:p>
            <a:pPr lvl="2"/>
            <a:r>
              <a:rPr lang="en-US" dirty="0" smtClean="0"/>
              <a:t>Becomes necessary when fluid and medication administration is needed</a:t>
            </a:r>
          </a:p>
          <a:p>
            <a:pPr lvl="2"/>
            <a:r>
              <a:rPr lang="en-US" dirty="0" smtClean="0"/>
              <a:t>Can be difficult</a:t>
            </a:r>
          </a:p>
          <a:p>
            <a:pPr lvl="2"/>
            <a:r>
              <a:rPr lang="en-US" dirty="0" smtClean="0"/>
              <a:t>Umbilical vein can be catheterized</a:t>
            </a:r>
          </a:p>
          <a:p>
            <a:pPr lvl="2"/>
            <a:r>
              <a:rPr lang="en-US" dirty="0" smtClean="0"/>
              <a:t>Peripheral IV or IO can also </a:t>
            </a:r>
            <a:r>
              <a:rPr lang="en-US" smtClean="0"/>
              <a:t>be placed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 interest in the patient’s story</a:t>
            </a:r>
          </a:p>
          <a:p>
            <a:r>
              <a:rPr lang="en-US" dirty="0" smtClean="0"/>
              <a:t>Keep a safe distance from the patient</a:t>
            </a:r>
          </a:p>
          <a:p>
            <a:r>
              <a:rPr lang="en-US" dirty="0" smtClean="0"/>
              <a:t>Avoid fighting with the patient</a:t>
            </a:r>
          </a:p>
          <a:p>
            <a:r>
              <a:rPr lang="en-US" dirty="0" smtClean="0"/>
              <a:t>Be honest and reassuring</a:t>
            </a:r>
          </a:p>
          <a:p>
            <a:r>
              <a:rPr lang="en-US" dirty="0" smtClean="0"/>
              <a:t>Do not judge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Immediately suction airway (mouth then nose)</a:t>
            </a:r>
          </a:p>
          <a:p>
            <a:r>
              <a:rPr lang="en-US" dirty="0" smtClean="0"/>
              <a:t>Stimulate to breathe</a:t>
            </a:r>
          </a:p>
          <a:p>
            <a:r>
              <a:rPr lang="en-US" dirty="0" smtClean="0"/>
              <a:t>Assess heart rate and oxygenation</a:t>
            </a:r>
          </a:p>
          <a:p>
            <a:r>
              <a:rPr lang="en-US" dirty="0" smtClean="0"/>
              <a:t>Keep warm with blankets and cover the head</a:t>
            </a:r>
          </a:p>
          <a:p>
            <a:r>
              <a:rPr lang="en-US" dirty="0" smtClean="0"/>
              <a:t>APGAR score at 1 and 5 minutes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patient’s condition may limit your assessment</a:t>
            </a:r>
          </a:p>
          <a:p>
            <a:r>
              <a:rPr lang="en-US" dirty="0" smtClean="0"/>
              <a:t>They may not want to be touched</a:t>
            </a:r>
          </a:p>
          <a:p>
            <a:r>
              <a:rPr lang="en-US" dirty="0" smtClean="0"/>
              <a:t>Respect their wishes unless there is an extreme cause needing further attention</a:t>
            </a:r>
          </a:p>
          <a:p>
            <a:pPr lvl="1"/>
            <a:r>
              <a:rPr lang="en-US" dirty="0" smtClean="0"/>
              <a:t>Profuse bleeding</a:t>
            </a:r>
          </a:p>
          <a:p>
            <a:pPr lvl="1"/>
            <a:r>
              <a:rPr lang="en-US" dirty="0" smtClean="0"/>
              <a:t>Decreased level of consciousness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patient’s general appearance?</a:t>
            </a:r>
          </a:p>
          <a:p>
            <a:pPr lvl="1"/>
            <a:r>
              <a:rPr lang="en-US" dirty="0" smtClean="0"/>
              <a:t>Cleanliness</a:t>
            </a:r>
          </a:p>
          <a:p>
            <a:pPr lvl="1"/>
            <a:r>
              <a:rPr lang="en-US" dirty="0" smtClean="0"/>
              <a:t>Grooming</a:t>
            </a:r>
          </a:p>
          <a:p>
            <a:pPr lvl="1"/>
            <a:r>
              <a:rPr lang="en-US" dirty="0" smtClean="0"/>
              <a:t>Dress</a:t>
            </a:r>
          </a:p>
          <a:p>
            <a:pPr lvl="1"/>
            <a:r>
              <a:rPr lang="en-US" dirty="0" smtClean="0"/>
              <a:t>Posture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is the patient’s mood?</a:t>
            </a:r>
          </a:p>
          <a:p>
            <a:pPr lvl="1"/>
            <a:r>
              <a:rPr lang="en-US" dirty="0" smtClean="0"/>
              <a:t>Angry</a:t>
            </a:r>
          </a:p>
          <a:p>
            <a:pPr lvl="1"/>
            <a:r>
              <a:rPr lang="en-US" dirty="0" smtClean="0"/>
              <a:t>Frustrated</a:t>
            </a:r>
          </a:p>
          <a:p>
            <a:pPr lvl="1"/>
            <a:r>
              <a:rPr lang="en-US" dirty="0" smtClean="0"/>
              <a:t>Upset</a:t>
            </a:r>
          </a:p>
          <a:p>
            <a:pPr lvl="1"/>
            <a:r>
              <a:rPr lang="en-US" dirty="0" smtClean="0"/>
              <a:t>Catatonic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Attempt to assess pupils</a:t>
            </a:r>
          </a:p>
          <a:p>
            <a:pPr lvl="1"/>
            <a:r>
              <a:rPr lang="en-US" dirty="0" smtClean="0"/>
              <a:t>Constricted pupils may indicate opiate ingestion</a:t>
            </a:r>
          </a:p>
          <a:p>
            <a:pPr lvl="1"/>
            <a:r>
              <a:rPr lang="en-US" dirty="0" smtClean="0"/>
              <a:t>Unequal pupils may indicate cerebral trauma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Status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important part of the assessment</a:t>
            </a:r>
          </a:p>
          <a:p>
            <a:r>
              <a:rPr lang="en-US" dirty="0" smtClean="0"/>
              <a:t>Use COASTMAP to help remember the elements</a:t>
            </a:r>
          </a:p>
          <a:p>
            <a:pPr lvl="1"/>
            <a:r>
              <a:rPr lang="en-US" dirty="0" smtClean="0"/>
              <a:t>Consciousness</a:t>
            </a:r>
          </a:p>
          <a:p>
            <a:pPr lvl="1"/>
            <a:r>
              <a:rPr lang="en-US" dirty="0" smtClean="0"/>
              <a:t>Orientation</a:t>
            </a:r>
          </a:p>
          <a:p>
            <a:pPr lvl="1"/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Speech</a:t>
            </a:r>
          </a:p>
          <a:p>
            <a:pPr lvl="1"/>
            <a:r>
              <a:rPr lang="en-US" dirty="0" smtClean="0"/>
              <a:t>Thought</a:t>
            </a:r>
          </a:p>
          <a:p>
            <a:pPr lvl="1"/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Affect and Mood</a:t>
            </a:r>
          </a:p>
          <a:p>
            <a:pPr lvl="1"/>
            <a:r>
              <a:rPr lang="en-US" dirty="0" smtClean="0"/>
              <a:t>Perception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Status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this can be done by observation</a:t>
            </a:r>
          </a:p>
          <a:p>
            <a:r>
              <a:rPr lang="en-US" dirty="0" smtClean="0"/>
              <a:t>Only certain parts will need direct questions</a:t>
            </a:r>
          </a:p>
          <a:p>
            <a:pPr lvl="1"/>
            <a:r>
              <a:rPr lang="en-US" dirty="0" smtClean="0"/>
              <a:t>Memory </a:t>
            </a:r>
          </a:p>
          <a:p>
            <a:pPr lvl="1"/>
            <a:r>
              <a:rPr lang="en-US" dirty="0" smtClean="0"/>
              <a:t>Orientation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safety</a:t>
            </a:r>
          </a:p>
          <a:p>
            <a:r>
              <a:rPr lang="en-US" dirty="0" smtClean="0"/>
              <a:t>Focus on life-threatening conditions</a:t>
            </a:r>
          </a:p>
          <a:p>
            <a:r>
              <a:rPr lang="en-US" dirty="0" smtClean="0"/>
              <a:t>Treat the medical condition that may be causing the erratic behavior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Paramedic </a:t>
            </a:r>
            <a:r>
              <a:rPr lang="en-US" dirty="0"/>
              <a:t>Refresher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/>
              <a:t>Module </a:t>
            </a:r>
            <a:r>
              <a:rPr lang="en-US" i="1" dirty="0" smtClean="0"/>
              <a:t>VI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Medical Emergencies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05400"/>
            <a:ext cx="4098175" cy="1447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Psychiatric/behavioral emergencies</a:t>
            </a:r>
          </a:p>
          <a:p>
            <a:r>
              <a:rPr lang="en-US" dirty="0" smtClean="0"/>
              <a:t>Infectious disease</a:t>
            </a:r>
          </a:p>
          <a:p>
            <a:r>
              <a:rPr lang="en-US" dirty="0" smtClean="0"/>
              <a:t>Special healthcare needs</a:t>
            </a:r>
          </a:p>
          <a:p>
            <a:r>
              <a:rPr lang="en-US" dirty="0" smtClean="0"/>
              <a:t>Ob emergencies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Techniques</a:t>
            </a:r>
          </a:p>
          <a:p>
            <a:pPr lvl="1"/>
            <a:r>
              <a:rPr lang="en-US" dirty="0" smtClean="0"/>
              <a:t>Begin with open-ended questions</a:t>
            </a:r>
          </a:p>
          <a:p>
            <a:pPr lvl="1"/>
            <a:r>
              <a:rPr lang="en-US" dirty="0" smtClean="0"/>
              <a:t>Let the patient talk</a:t>
            </a:r>
          </a:p>
          <a:p>
            <a:pPr lvl="1"/>
            <a:r>
              <a:rPr lang="en-US" dirty="0" smtClean="0"/>
              <a:t>Listen, and show that you are listening</a:t>
            </a:r>
          </a:p>
          <a:p>
            <a:pPr lvl="1"/>
            <a:r>
              <a:rPr lang="en-US" dirty="0" smtClean="0"/>
              <a:t>Do not be afraid of silences</a:t>
            </a:r>
          </a:p>
          <a:p>
            <a:pPr lvl="1"/>
            <a:r>
              <a:rPr lang="en-US" dirty="0" smtClean="0"/>
              <a:t>Acknowledge and label the patient’s feelings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Techniques</a:t>
            </a:r>
          </a:p>
          <a:p>
            <a:pPr lvl="1"/>
            <a:r>
              <a:rPr lang="en-US" dirty="0" smtClean="0"/>
              <a:t>Do not argue</a:t>
            </a:r>
          </a:p>
          <a:p>
            <a:pPr lvl="1"/>
            <a:r>
              <a:rPr lang="en-US" dirty="0" smtClean="0"/>
              <a:t>Facilitate communication</a:t>
            </a:r>
          </a:p>
          <a:p>
            <a:pPr lvl="1"/>
            <a:r>
              <a:rPr lang="en-US" dirty="0" smtClean="0"/>
              <a:t>Direct the patient’s attention</a:t>
            </a:r>
          </a:p>
          <a:p>
            <a:pPr lvl="1"/>
            <a:r>
              <a:rPr lang="en-US" dirty="0" smtClean="0"/>
              <a:t>Ask questions</a:t>
            </a:r>
          </a:p>
          <a:p>
            <a:pPr lvl="1"/>
            <a:r>
              <a:rPr lang="en-US" dirty="0" smtClean="0"/>
              <a:t>Adjust your approach as needed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Crisis Intervention Skills</a:t>
            </a:r>
          </a:p>
          <a:p>
            <a:pPr lvl="1"/>
            <a:r>
              <a:rPr lang="en-US" dirty="0" smtClean="0"/>
              <a:t>Be as calm and direct as possible</a:t>
            </a:r>
          </a:p>
          <a:p>
            <a:pPr lvl="1"/>
            <a:r>
              <a:rPr lang="en-US" dirty="0" smtClean="0"/>
              <a:t>Exclude disruptive people</a:t>
            </a:r>
          </a:p>
          <a:p>
            <a:pPr lvl="1"/>
            <a:r>
              <a:rPr lang="en-US" dirty="0" smtClean="0"/>
              <a:t>Sit down</a:t>
            </a:r>
          </a:p>
          <a:p>
            <a:pPr lvl="1"/>
            <a:r>
              <a:rPr lang="en-US" dirty="0" smtClean="0"/>
              <a:t>Maintain a nonjudgmental attitude</a:t>
            </a:r>
          </a:p>
          <a:p>
            <a:pPr lvl="1"/>
            <a:r>
              <a:rPr lang="en-US" dirty="0" smtClean="0"/>
              <a:t>Provide honest reassurance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Crisis Intervention Skills</a:t>
            </a:r>
          </a:p>
          <a:p>
            <a:pPr lvl="1"/>
            <a:r>
              <a:rPr lang="en-US" dirty="0" smtClean="0"/>
              <a:t>Develop a plan of action</a:t>
            </a:r>
          </a:p>
          <a:p>
            <a:pPr lvl="1"/>
            <a:r>
              <a:rPr lang="en-US" dirty="0" smtClean="0"/>
              <a:t>Encourage some motor activity</a:t>
            </a:r>
          </a:p>
          <a:p>
            <a:pPr lvl="1"/>
            <a:r>
              <a:rPr lang="en-US" dirty="0" smtClean="0"/>
              <a:t>Stay with the patient at all times</a:t>
            </a:r>
          </a:p>
          <a:p>
            <a:pPr lvl="1"/>
            <a:r>
              <a:rPr lang="en-US" dirty="0" smtClean="0"/>
              <a:t>Bring all of the patient’s medications to the hospital</a:t>
            </a:r>
          </a:p>
          <a:p>
            <a:pPr lvl="1"/>
            <a:r>
              <a:rPr lang="en-US" dirty="0" smtClean="0"/>
              <a:t>Never assume that it is impossible to talk with any patient until you have tried to do so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need to restrain a patient who will not calm down with verbal intervention</a:t>
            </a:r>
          </a:p>
          <a:p>
            <a:r>
              <a:rPr lang="en-US" dirty="0" smtClean="0"/>
              <a:t>Those who are a harm to themselves and others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restraints</a:t>
            </a:r>
          </a:p>
          <a:p>
            <a:pPr lvl="1"/>
            <a:r>
              <a:rPr lang="en-US" dirty="0" smtClean="0"/>
              <a:t>May be improvised materials from the ambulance</a:t>
            </a:r>
          </a:p>
          <a:p>
            <a:pPr lvl="1"/>
            <a:r>
              <a:rPr lang="en-US" dirty="0" smtClean="0"/>
              <a:t>Commercial devices that are padded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have enough personnel before attempting to restrain the patient</a:t>
            </a:r>
          </a:p>
          <a:p>
            <a:r>
              <a:rPr lang="en-US" dirty="0" smtClean="0"/>
              <a:t>Should have at least 4 people</a:t>
            </a:r>
          </a:p>
          <a:p>
            <a:r>
              <a:rPr lang="en-US" dirty="0" smtClean="0"/>
              <a:t>Appoint a leader</a:t>
            </a:r>
          </a:p>
          <a:p>
            <a:r>
              <a:rPr lang="en-US" dirty="0" smtClean="0"/>
              <a:t>Determine a plan of action</a:t>
            </a:r>
          </a:p>
          <a:p>
            <a:r>
              <a:rPr lang="en-US" dirty="0" smtClean="0"/>
              <a:t>Include law enforcement with violent patients</a:t>
            </a:r>
          </a:p>
          <a:p>
            <a:r>
              <a:rPr lang="en-US" dirty="0" smtClean="0"/>
              <a:t>Use the minimum force necessary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Apply restraints to all extremities</a:t>
            </a:r>
          </a:p>
          <a:p>
            <a:r>
              <a:rPr lang="en-US" dirty="0" smtClean="0"/>
              <a:t>The patient should be supine on the stretcher</a:t>
            </a:r>
          </a:p>
          <a:p>
            <a:r>
              <a:rPr lang="en-US" dirty="0" smtClean="0"/>
              <a:t>Talk with the patient during this process</a:t>
            </a:r>
          </a:p>
          <a:p>
            <a:r>
              <a:rPr lang="en-US" dirty="0" smtClean="0"/>
              <a:t>Continuously monitor the airway and peripheral circulation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040040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Restraint</a:t>
            </a:r>
          </a:p>
          <a:p>
            <a:pPr lvl="1"/>
            <a:r>
              <a:rPr lang="en-US" dirty="0" smtClean="0"/>
              <a:t>Only used per local protocols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Most commonly used medications are benzodiazepines:</a:t>
            </a:r>
          </a:p>
          <a:p>
            <a:pPr lvl="1"/>
            <a:r>
              <a:rPr lang="en-US" dirty="0" err="1" smtClean="0"/>
              <a:t>Haldol</a:t>
            </a:r>
            <a:endParaRPr lang="en-US" dirty="0" smtClean="0"/>
          </a:p>
          <a:p>
            <a:pPr lvl="1"/>
            <a:r>
              <a:rPr lang="en-US" dirty="0" err="1" smtClean="0"/>
              <a:t>Inapsine</a:t>
            </a:r>
            <a:r>
              <a:rPr lang="en-US" dirty="0" smtClean="0"/>
              <a:t> (black box warning)</a:t>
            </a:r>
          </a:p>
          <a:p>
            <a:pPr lvl="1"/>
            <a:r>
              <a:rPr lang="en-US" dirty="0" smtClean="0"/>
              <a:t>Versed</a:t>
            </a:r>
          </a:p>
          <a:p>
            <a:pPr lvl="1"/>
            <a:r>
              <a:rPr lang="en-US" dirty="0" err="1" smtClean="0"/>
              <a:t>Ativan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 routes</a:t>
            </a:r>
          </a:p>
          <a:p>
            <a:pPr lvl="1"/>
            <a:r>
              <a:rPr lang="en-US" dirty="0" smtClean="0"/>
              <a:t>Intramuscular (IM)</a:t>
            </a:r>
          </a:p>
          <a:p>
            <a:pPr lvl="1"/>
            <a:r>
              <a:rPr lang="en-US" dirty="0" smtClean="0"/>
              <a:t>Intravascular (IV)</a:t>
            </a:r>
          </a:p>
          <a:p>
            <a:pPr lvl="1"/>
            <a:r>
              <a:rPr lang="en-US" dirty="0" smtClean="0"/>
              <a:t>Intranasal (IN)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Psychiatric/Behavioral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Discuss the potential causes of behavioral emergencies</a:t>
            </a:r>
          </a:p>
          <a:p>
            <a:r>
              <a:rPr lang="en-US" dirty="0" smtClean="0"/>
              <a:t>Define normal, abnormal, overt, and covert behavior</a:t>
            </a:r>
          </a:p>
          <a:p>
            <a:r>
              <a:rPr lang="en-US" dirty="0" smtClean="0"/>
              <a:t>Describe the assessment process for patients with psychiatric emergencies, including safety guidelines</a:t>
            </a:r>
          </a:p>
          <a:p>
            <a:r>
              <a:rPr lang="en-US" dirty="0" smtClean="0"/>
              <a:t>Discuss the general management of a patient with a psychiatric emergency</a:t>
            </a:r>
          </a:p>
          <a:p>
            <a:r>
              <a:rPr lang="en-US" dirty="0" smtClean="0"/>
              <a:t>Describe restraint methods, both chemical and physical forms and when to apply each</a:t>
            </a:r>
          </a:p>
          <a:p>
            <a:r>
              <a:rPr lang="en-US" dirty="0" smtClean="0"/>
              <a:t>Describe care for the psychotic patient</a:t>
            </a:r>
          </a:p>
          <a:p>
            <a:r>
              <a:rPr lang="en-US" dirty="0" smtClean="0"/>
              <a:t>State risk factors for suicide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Restraint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monitor the patient’s vital signs closely (especially if both physical and chemical restraint methods are used)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Psychotic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Psychosis</a:t>
            </a:r>
          </a:p>
          <a:p>
            <a:pPr lvl="1"/>
            <a:r>
              <a:rPr lang="en-US" dirty="0" smtClean="0"/>
              <a:t>State of delusion in which the person is out of touch with reality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Patients may become aggressive and angry toward others</a:t>
            </a:r>
          </a:p>
          <a:p>
            <a:r>
              <a:rPr lang="en-US" dirty="0" smtClean="0"/>
              <a:t>They may become withdrawn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Psychotic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Episodes may occur for different reasons</a:t>
            </a:r>
          </a:p>
          <a:p>
            <a:pPr lvl="1"/>
            <a:r>
              <a:rPr lang="en-US" dirty="0" smtClean="0"/>
              <a:t>Biologic</a:t>
            </a:r>
          </a:p>
          <a:p>
            <a:pPr lvl="1"/>
            <a:r>
              <a:rPr lang="en-US" dirty="0" smtClean="0"/>
              <a:t>Organic</a:t>
            </a:r>
          </a:p>
          <a:p>
            <a:pPr lvl="1"/>
            <a:r>
              <a:rPr lang="en-US" dirty="0" smtClean="0"/>
              <a:t>Mental illness</a:t>
            </a:r>
          </a:p>
          <a:p>
            <a:pPr lvl="1"/>
            <a:r>
              <a:rPr lang="en-US" dirty="0" smtClean="0"/>
              <a:t>Mind-altering substances</a:t>
            </a:r>
          </a:p>
          <a:p>
            <a:pPr lvl="1"/>
            <a:r>
              <a:rPr lang="en-US" dirty="0" smtClean="0"/>
              <a:t>Intense stress</a:t>
            </a:r>
          </a:p>
          <a:p>
            <a:pPr lvl="1"/>
            <a:r>
              <a:rPr lang="en-US" dirty="0" smtClean="0"/>
              <a:t>Delusional disorders</a:t>
            </a:r>
          </a:p>
          <a:p>
            <a:pPr lvl="1"/>
            <a:r>
              <a:rPr lang="en-US" dirty="0" smtClean="0"/>
              <a:t>Schizophrenia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the Psychotic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may have thought disorder and disturbances in mood and perception</a:t>
            </a:r>
          </a:p>
          <a:p>
            <a:r>
              <a:rPr lang="en-US" dirty="0" smtClean="0"/>
              <a:t>Usually incoherent or rambling </a:t>
            </a:r>
          </a:p>
          <a:p>
            <a:r>
              <a:rPr lang="en-US" dirty="0" smtClean="0"/>
              <a:t>May be wandering aimlessly</a:t>
            </a:r>
          </a:p>
          <a:p>
            <a:r>
              <a:rPr lang="en-US" dirty="0" smtClean="0"/>
              <a:t>Dress oddly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the Psychotic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COASTMAP to evaluate the patient</a:t>
            </a:r>
          </a:p>
          <a:p>
            <a:r>
              <a:rPr lang="en-US" dirty="0" smtClean="0"/>
              <a:t>Remember this may be difficult</a:t>
            </a:r>
          </a:p>
          <a:p>
            <a:r>
              <a:rPr lang="en-US" dirty="0" smtClean="0"/>
              <a:t>Main objective is to transport the patient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the Psychotic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patient will need structure</a:t>
            </a:r>
          </a:p>
          <a:p>
            <a:r>
              <a:rPr lang="en-US" dirty="0" smtClean="0"/>
              <a:t>Use plain language to explain what is being done</a:t>
            </a:r>
          </a:p>
          <a:p>
            <a:r>
              <a:rPr lang="en-US" dirty="0" smtClean="0"/>
              <a:t>Keep things simple and consistent</a:t>
            </a:r>
          </a:p>
          <a:p>
            <a:r>
              <a:rPr lang="en-US" dirty="0" smtClean="0"/>
              <a:t>Orientation is needed often</a:t>
            </a:r>
          </a:p>
          <a:p>
            <a:r>
              <a:rPr lang="en-US" dirty="0" smtClean="0"/>
              <a:t>Tell the patient who you are and what you are doing</a:t>
            </a:r>
          </a:p>
          <a:p>
            <a:r>
              <a:rPr lang="en-US" dirty="0" smtClean="0"/>
              <a:t>Reassure the patient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the Psychotic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patient becomes aggressive and threatens his or her own self or others, restraint methods may be needed.</a:t>
            </a:r>
          </a:p>
          <a:p>
            <a:r>
              <a:rPr lang="en-US" dirty="0" smtClean="0"/>
              <a:t>Use the least force necessary.</a:t>
            </a:r>
          </a:p>
          <a:p>
            <a:r>
              <a:rPr lang="en-US" dirty="0" smtClean="0"/>
              <a:t>If physical restraint fails, chemical restraint may be needed.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Depression, or sudden improvement in depression</a:t>
            </a:r>
          </a:p>
          <a:p>
            <a:r>
              <a:rPr lang="en-US" dirty="0" smtClean="0"/>
              <a:t>Male gender, age &lt;55</a:t>
            </a:r>
          </a:p>
          <a:p>
            <a:r>
              <a:rPr lang="en-US" dirty="0" smtClean="0"/>
              <a:t>Single, widowed, or divorced</a:t>
            </a:r>
          </a:p>
          <a:p>
            <a:r>
              <a:rPr lang="en-US" dirty="0" smtClean="0"/>
              <a:t>Alcohol or other drug abuse</a:t>
            </a:r>
          </a:p>
          <a:p>
            <a:r>
              <a:rPr lang="en-US" dirty="0" smtClean="0"/>
              <a:t>Recent loss of spouse or significant relationship</a:t>
            </a:r>
          </a:p>
          <a:p>
            <a:r>
              <a:rPr lang="en-US" dirty="0" smtClean="0"/>
              <a:t>Chronic, debilitating illness</a:t>
            </a:r>
          </a:p>
          <a:p>
            <a:r>
              <a:rPr lang="en-US" dirty="0" smtClean="0"/>
              <a:t>Schizophrenia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Expresses suicidal thoughts and concrete plans for carrying them out</a:t>
            </a:r>
          </a:p>
          <a:p>
            <a:r>
              <a:rPr lang="en-US" dirty="0" smtClean="0"/>
              <a:t>Caucasian</a:t>
            </a:r>
          </a:p>
          <a:p>
            <a:r>
              <a:rPr lang="en-US" dirty="0" smtClean="0"/>
              <a:t>Social isolation</a:t>
            </a:r>
          </a:p>
          <a:p>
            <a:r>
              <a:rPr lang="en-US" dirty="0" smtClean="0"/>
              <a:t>Previous suicide attempt(s)</a:t>
            </a:r>
          </a:p>
          <a:p>
            <a:r>
              <a:rPr lang="en-US" dirty="0" smtClean="0"/>
              <a:t>Financial setback or job loss</a:t>
            </a:r>
          </a:p>
          <a:p>
            <a:r>
              <a:rPr lang="en-US" dirty="0" smtClean="0"/>
              <a:t>Family history of suicide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Infectious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drug resistant infections</a:t>
            </a:r>
          </a:p>
          <a:p>
            <a:r>
              <a:rPr lang="en-US" dirty="0" smtClean="0"/>
              <a:t>Compare epidemic to pandemic</a:t>
            </a:r>
          </a:p>
          <a:p>
            <a:r>
              <a:rPr lang="en-US" dirty="0" smtClean="0"/>
              <a:t>Describe the role of the EMS provider in disease reporting</a:t>
            </a:r>
          </a:p>
          <a:p>
            <a:r>
              <a:rPr lang="en-US" dirty="0" smtClean="0"/>
              <a:t>State the difference between sepsis and septic shock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Resistant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pathogens have developed a resistance to antibiotics that are commonly prescribed to treat them.</a:t>
            </a:r>
          </a:p>
          <a:p>
            <a:r>
              <a:rPr lang="en-US" dirty="0" smtClean="0"/>
              <a:t>This is caused by the overuse and misuse of the antibiotics.</a:t>
            </a:r>
          </a:p>
          <a:p>
            <a:r>
              <a:rPr lang="en-US" dirty="0" smtClean="0"/>
              <a:t>Pharmacies and the CDC now restrict the use of many antibiotics.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Behavioral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Biologic or Organic Causes</a:t>
            </a:r>
          </a:p>
          <a:p>
            <a:pPr lvl="1"/>
            <a:r>
              <a:rPr lang="en-US" dirty="0" smtClean="0"/>
              <a:t>Seizures</a:t>
            </a:r>
          </a:p>
          <a:p>
            <a:pPr lvl="1"/>
            <a:r>
              <a:rPr lang="en-US" dirty="0" smtClean="0"/>
              <a:t>Alcohol</a:t>
            </a:r>
          </a:p>
          <a:p>
            <a:pPr lvl="1"/>
            <a:r>
              <a:rPr lang="en-US" dirty="0" smtClean="0"/>
              <a:t>Drugs</a:t>
            </a:r>
          </a:p>
          <a:p>
            <a:pPr lvl="1"/>
            <a:r>
              <a:rPr lang="en-US" dirty="0" smtClean="0"/>
              <a:t>Chronic hypoxia</a:t>
            </a:r>
          </a:p>
          <a:p>
            <a:pPr lvl="1"/>
            <a:r>
              <a:rPr lang="en-US" dirty="0" smtClean="0"/>
              <a:t>Traumatic brain injury</a:t>
            </a:r>
          </a:p>
          <a:p>
            <a:pPr lvl="1"/>
            <a:r>
              <a:rPr lang="en-US" dirty="0" smtClean="0"/>
              <a:t>Brain tumors</a:t>
            </a:r>
          </a:p>
          <a:p>
            <a:pPr lvl="1"/>
            <a:r>
              <a:rPr lang="en-US" dirty="0" smtClean="0"/>
              <a:t>Dementia</a:t>
            </a:r>
          </a:p>
          <a:p>
            <a:pPr lvl="1"/>
            <a:r>
              <a:rPr lang="en-US" dirty="0" smtClean="0"/>
              <a:t>Delirium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Methicillin</a:t>
            </a:r>
            <a:r>
              <a:rPr lang="en-US" dirty="0" smtClean="0"/>
              <a:t>-Resistant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Resistant to penicillin in the late 1950s </a:t>
            </a:r>
          </a:p>
          <a:p>
            <a:r>
              <a:rPr lang="en-US" dirty="0" err="1" smtClean="0"/>
              <a:t>Methicillin</a:t>
            </a:r>
            <a:r>
              <a:rPr lang="en-US" dirty="0" smtClean="0"/>
              <a:t> available in the 1960s to treat infections with </a:t>
            </a:r>
            <a:r>
              <a:rPr lang="en-US" i="1" dirty="0" smtClean="0"/>
              <a:t>S </a:t>
            </a:r>
            <a:r>
              <a:rPr lang="en-US" i="1" dirty="0" err="1" smtClean="0"/>
              <a:t>aureus</a:t>
            </a:r>
            <a:endParaRPr lang="en-US" i="1" dirty="0" smtClean="0"/>
          </a:p>
          <a:p>
            <a:r>
              <a:rPr lang="en-US" dirty="0" smtClean="0"/>
              <a:t>By the 1970s, MRSA was in hospitals</a:t>
            </a:r>
          </a:p>
          <a:p>
            <a:r>
              <a:rPr lang="en-US" dirty="0" smtClean="0"/>
              <a:t>Today, many cases are community-acquired</a:t>
            </a:r>
          </a:p>
          <a:p>
            <a:r>
              <a:rPr lang="en-US" dirty="0" smtClean="0"/>
              <a:t>Health care-associated cases are starting to decline</a:t>
            </a:r>
          </a:p>
          <a:p>
            <a:r>
              <a:rPr lang="en-US" dirty="0" smtClean="0"/>
              <a:t>Strains of MRSA are resistant to other antibiotics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Vancomycin</a:t>
            </a:r>
            <a:r>
              <a:rPr lang="en-US" dirty="0" smtClean="0"/>
              <a:t>-Resistant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VRSA infections present as pimples, boils, and other skin conditions</a:t>
            </a:r>
          </a:p>
          <a:p>
            <a:r>
              <a:rPr lang="en-US" dirty="0" smtClean="0"/>
              <a:t>Can become severe and result in sepsis</a:t>
            </a:r>
          </a:p>
          <a:p>
            <a:r>
              <a:rPr lang="en-US" dirty="0" smtClean="0"/>
              <a:t>Rare in the United States</a:t>
            </a:r>
          </a:p>
          <a:p>
            <a:r>
              <a:rPr lang="en-US" dirty="0" smtClean="0"/>
              <a:t>Only 2 cases in 2002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Vancomycin</a:t>
            </a:r>
            <a:r>
              <a:rPr lang="en-US" dirty="0" smtClean="0"/>
              <a:t>-Resistant </a:t>
            </a:r>
            <a:r>
              <a:rPr lang="en-US" dirty="0" err="1" smtClean="0"/>
              <a:t>Enterococci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/>
              <a:t>Enterococcus</a:t>
            </a:r>
            <a:r>
              <a:rPr lang="en-US" dirty="0" smtClean="0"/>
              <a:t> is a common, normal organism of the gastrointestinal tract, urinary tract, and genitourinary tract.</a:t>
            </a:r>
          </a:p>
          <a:p>
            <a:r>
              <a:rPr lang="en-US" dirty="0" err="1" smtClean="0"/>
              <a:t>Vancomycin</a:t>
            </a:r>
            <a:r>
              <a:rPr lang="en-US" dirty="0" smtClean="0"/>
              <a:t> is the main drug used to treat an </a:t>
            </a:r>
            <a:r>
              <a:rPr lang="en-US" dirty="0" err="1" smtClean="0"/>
              <a:t>enterococcal</a:t>
            </a:r>
            <a:r>
              <a:rPr lang="en-US" dirty="0" smtClean="0"/>
              <a:t> infection.</a:t>
            </a:r>
          </a:p>
          <a:p>
            <a:r>
              <a:rPr lang="en-US" dirty="0" smtClean="0"/>
              <a:t>The patient is diagnosed with VRE when they become resistant to </a:t>
            </a:r>
            <a:r>
              <a:rPr lang="en-US" dirty="0" err="1" smtClean="0"/>
              <a:t>vancomycin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Infection with VRE is primarily a health-care associated infection. </a:t>
            </a:r>
          </a:p>
          <a:p>
            <a:r>
              <a:rPr lang="en-US" dirty="0" smtClean="0"/>
              <a:t>Can cause urinary tract infections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C diff</a:t>
            </a:r>
          </a:p>
          <a:p>
            <a:r>
              <a:rPr lang="en-US" dirty="0" smtClean="0"/>
              <a:t>Not a drug-resistant organism, however, is treated like one</a:t>
            </a:r>
          </a:p>
          <a:p>
            <a:r>
              <a:rPr lang="en-US" dirty="0" smtClean="0"/>
              <a:t>Can occur after antibiotic treatment</a:t>
            </a:r>
          </a:p>
          <a:p>
            <a:r>
              <a:rPr lang="en-US" dirty="0" smtClean="0"/>
              <a:t>Normal bacteria in the intestinal tract is destroyed by the antibiotic</a:t>
            </a:r>
          </a:p>
          <a:p>
            <a:r>
              <a:rPr lang="en-US" dirty="0" smtClean="0"/>
              <a:t>Usually resolves 2 to 3 days after discontinuing antibiotics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Epidemic vs. Pandemic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Epidemic</a:t>
            </a:r>
          </a:p>
          <a:p>
            <a:pPr lvl="1"/>
            <a:r>
              <a:rPr lang="en-US" dirty="0" smtClean="0"/>
              <a:t>An outbreak of disease that substantially exceeds what is expected based on recent experience.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Pandemic</a:t>
            </a:r>
          </a:p>
          <a:p>
            <a:pPr lvl="1"/>
            <a:r>
              <a:rPr lang="en-US" dirty="0" smtClean="0"/>
              <a:t>An outbreak of disease that occurs on a global scale.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EMS Provider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EMS providers must document thoroughly</a:t>
            </a:r>
          </a:p>
          <a:p>
            <a:r>
              <a:rPr lang="en-US" dirty="0" smtClean="0"/>
              <a:t>NEMSIS collects data to watch for trends</a:t>
            </a:r>
          </a:p>
          <a:p>
            <a:r>
              <a:rPr lang="en-US" dirty="0" smtClean="0"/>
              <a:t>State and local health departments collect data</a:t>
            </a:r>
          </a:p>
          <a:p>
            <a:pPr lvl="1"/>
            <a:r>
              <a:rPr lang="en-US" dirty="0" smtClean="0"/>
              <a:t>Local collect statistics for their locality, send to the state</a:t>
            </a:r>
          </a:p>
          <a:p>
            <a:pPr lvl="1"/>
            <a:r>
              <a:rPr lang="en-US" dirty="0" smtClean="0"/>
              <a:t>State collects totals and sends to the CDC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 vs. 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Sepsis</a:t>
            </a:r>
          </a:p>
          <a:p>
            <a:pPr lvl="1"/>
            <a:r>
              <a:rPr lang="en-US" dirty="0" smtClean="0"/>
              <a:t>Systemic disease</a:t>
            </a:r>
          </a:p>
          <a:p>
            <a:pPr lvl="1"/>
            <a:r>
              <a:rPr lang="en-US" dirty="0" smtClean="0"/>
              <a:t>May be life threatening</a:t>
            </a:r>
          </a:p>
          <a:p>
            <a:pPr lvl="1"/>
            <a:r>
              <a:rPr lang="en-US" dirty="0" smtClean="0"/>
              <a:t>Proliferation of microorganisms in the blood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Sepsis vs. Septic Shock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Septic Shock</a:t>
            </a:r>
          </a:p>
          <a:p>
            <a:pPr lvl="1"/>
            <a:r>
              <a:rPr lang="en-US" dirty="0" smtClean="0"/>
              <a:t>Result of widespread infection, usually bacterial</a:t>
            </a:r>
          </a:p>
          <a:p>
            <a:pPr lvl="1"/>
            <a:r>
              <a:rPr lang="en-US" dirty="0" smtClean="0"/>
              <a:t>Body’s defense mechanisms may keep the infection at bay</a:t>
            </a:r>
          </a:p>
          <a:p>
            <a:pPr lvl="1"/>
            <a:r>
              <a:rPr lang="en-US" dirty="0" smtClean="0"/>
              <a:t>If the defense system becomes overwhelmed, substances may be produces that cause </a:t>
            </a:r>
            <a:r>
              <a:rPr lang="en-US" dirty="0" err="1" smtClean="0"/>
              <a:t>vasodilation</a:t>
            </a:r>
            <a:r>
              <a:rPr lang="en-US" dirty="0" smtClean="0"/>
              <a:t> and decreased cardiac output</a:t>
            </a:r>
          </a:p>
          <a:p>
            <a:pPr lvl="1"/>
            <a:r>
              <a:rPr lang="en-US" dirty="0" smtClean="0"/>
              <a:t>Untreated, this will lead to organ dysfunction syndrome and often death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Healthcare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common special needs patients seen in EMS</a:t>
            </a:r>
          </a:p>
          <a:p>
            <a:r>
              <a:rPr lang="en-US" dirty="0" smtClean="0"/>
              <a:t>Describe the relationship between the caregiver and the EMS provider in caring for the special needs patient</a:t>
            </a:r>
          </a:p>
          <a:p>
            <a:r>
              <a:rPr lang="en-US" dirty="0" smtClean="0"/>
              <a:t>Describe patient assessment of a special needs patient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Healthcare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a wide variety of challenges</a:t>
            </a:r>
          </a:p>
          <a:p>
            <a:r>
              <a:rPr lang="en-US" dirty="0" smtClean="0"/>
              <a:t>Providers need to modify how they asses, communicate with, treat, and transport patients with challenges</a:t>
            </a:r>
          </a:p>
          <a:p>
            <a:r>
              <a:rPr lang="en-US" dirty="0" smtClean="0"/>
              <a:t>Patients with healthcare needs are no longer confined to health care settings</a:t>
            </a:r>
          </a:p>
          <a:p>
            <a:pPr lvl="1"/>
            <a:r>
              <a:rPr lang="en-US" dirty="0" smtClean="0"/>
              <a:t>Can stay home with the proper equipment and caregivers</a:t>
            </a:r>
          </a:p>
          <a:p>
            <a:r>
              <a:rPr lang="en-US" dirty="0" smtClean="0"/>
              <a:t>EMS may be contacted only if the patient or caregiver cannot “fix the problem” themselves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Behavioral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Causes</a:t>
            </a:r>
          </a:p>
          <a:p>
            <a:pPr lvl="1"/>
            <a:r>
              <a:rPr lang="en-US" dirty="0" smtClean="0"/>
              <a:t>Psychosocial factors</a:t>
            </a:r>
          </a:p>
          <a:p>
            <a:pPr lvl="2"/>
            <a:r>
              <a:rPr lang="en-US" dirty="0" smtClean="0"/>
              <a:t>Childhood trauma</a:t>
            </a:r>
          </a:p>
          <a:p>
            <a:pPr lvl="2"/>
            <a:r>
              <a:rPr lang="en-US" dirty="0" smtClean="0"/>
              <a:t>Those deprived of loved, care, support, encouragement during their childhood</a:t>
            </a:r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Sociocultural</a:t>
            </a:r>
            <a:r>
              <a:rPr lang="en-US" dirty="0" smtClean="0"/>
              <a:t> factors</a:t>
            </a:r>
          </a:p>
          <a:p>
            <a:pPr lvl="2"/>
            <a:r>
              <a:rPr lang="en-US" dirty="0" smtClean="0"/>
              <a:t>Assault</a:t>
            </a:r>
          </a:p>
          <a:p>
            <a:pPr lvl="2"/>
            <a:r>
              <a:rPr lang="en-US" dirty="0" smtClean="0"/>
              <a:t>Rape</a:t>
            </a:r>
          </a:p>
          <a:p>
            <a:pPr lvl="2"/>
            <a:r>
              <a:rPr lang="en-US" dirty="0" smtClean="0"/>
              <a:t>Racial attacks</a:t>
            </a:r>
          </a:p>
          <a:p>
            <a:pPr lvl="2"/>
            <a:r>
              <a:rPr lang="en-US" dirty="0" smtClean="0"/>
              <a:t>Death of a loved one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patients and caregivers have a good understanding of their condition or impairment</a:t>
            </a:r>
          </a:p>
          <a:p>
            <a:r>
              <a:rPr lang="en-US" dirty="0" smtClean="0"/>
              <a:t>Be open minded and willing to listen to them</a:t>
            </a:r>
          </a:p>
          <a:p>
            <a:r>
              <a:rPr lang="en-US" dirty="0" smtClean="0"/>
              <a:t>They usually receive quite a bit of education related to their specific condition, device, or technique</a:t>
            </a:r>
          </a:p>
          <a:p>
            <a:r>
              <a:rPr lang="en-US" dirty="0" smtClean="0"/>
              <a:t>Use the experience of medical control and coworkers who have been in these situations before</a:t>
            </a:r>
          </a:p>
          <a:p>
            <a:r>
              <a:rPr lang="en-US" dirty="0" smtClean="0"/>
              <a:t>Use medical references if needed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Terminal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Terminal illness is defined as a disease process that is expected to cause death within 6 months, verified by a physician</a:t>
            </a:r>
          </a:p>
          <a:p>
            <a:r>
              <a:rPr lang="en-US" dirty="0" smtClean="0"/>
              <a:t>Common terminal conditions:</a:t>
            </a:r>
          </a:p>
          <a:p>
            <a:pPr lvl="1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Heart failure</a:t>
            </a:r>
          </a:p>
          <a:p>
            <a:pPr lvl="1"/>
            <a:r>
              <a:rPr lang="en-US" dirty="0" smtClean="0"/>
              <a:t>Pulmonary disease</a:t>
            </a:r>
          </a:p>
          <a:p>
            <a:pPr lvl="1"/>
            <a:r>
              <a:rPr lang="en-US" dirty="0" smtClean="0"/>
              <a:t>Liver failure</a:t>
            </a:r>
          </a:p>
          <a:p>
            <a:pPr lvl="1"/>
            <a:r>
              <a:rPr lang="en-US" dirty="0" smtClean="0"/>
              <a:t>AIDS</a:t>
            </a:r>
          </a:p>
          <a:p>
            <a:pPr lvl="1"/>
            <a:r>
              <a:rPr lang="en-US" dirty="0" smtClean="0"/>
              <a:t>Alzheimer disease</a:t>
            </a:r>
          </a:p>
          <a:p>
            <a:pPr lvl="1"/>
            <a:r>
              <a:rPr lang="en-US" dirty="0" smtClean="0"/>
              <a:t>Amyotrophic Lateral Sclerosis (ALS; Lou Gehrig disease)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Terminal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Curative Care</a:t>
            </a:r>
          </a:p>
          <a:p>
            <a:pPr lvl="1"/>
            <a:r>
              <a:rPr lang="en-US" dirty="0" smtClean="0"/>
              <a:t>Some patients continue to receive aggressive medical treatment in attempts to prolong life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Comfort Care</a:t>
            </a:r>
          </a:p>
          <a:p>
            <a:pPr lvl="1"/>
            <a:r>
              <a:rPr lang="en-US" dirty="0" smtClean="0"/>
              <a:t>Palliative care</a:t>
            </a:r>
          </a:p>
          <a:p>
            <a:pPr lvl="1"/>
            <a:r>
              <a:rPr lang="en-US" dirty="0" smtClean="0"/>
              <a:t>No longer prolonging life, attempts are now made to improve the quality of the time the patient has left</a:t>
            </a:r>
          </a:p>
          <a:p>
            <a:pPr lvl="1"/>
            <a:r>
              <a:rPr lang="en-US" dirty="0" smtClean="0"/>
              <a:t>Still receive medical care, nothing aggressive, invasive, or painful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Terminal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patients with terminal illness will only require supportive care from EMS</a:t>
            </a:r>
          </a:p>
          <a:p>
            <a:r>
              <a:rPr lang="en-US" dirty="0" smtClean="0"/>
              <a:t>Pain assessment and management may be needed with the terminally ill patient</a:t>
            </a:r>
          </a:p>
          <a:p>
            <a:pPr lvl="1"/>
            <a:r>
              <a:rPr lang="en-US" dirty="0" smtClean="0"/>
              <a:t>A good assessment and history should be obtained</a:t>
            </a:r>
          </a:p>
          <a:p>
            <a:pPr lvl="1"/>
            <a:r>
              <a:rPr lang="en-US" dirty="0" smtClean="0"/>
              <a:t>Determine what pain medications the patient takes, effectiveness of those medications, any adverse reactions, and when they last took the medication</a:t>
            </a:r>
          </a:p>
          <a:p>
            <a:pPr lvl="1"/>
            <a:r>
              <a:rPr lang="en-US" dirty="0" smtClean="0"/>
              <a:t>Obtain a full set of vitals signs and include the level of consciousness</a:t>
            </a:r>
          </a:p>
          <a:p>
            <a:pPr lvl="1"/>
            <a:r>
              <a:rPr lang="en-US" dirty="0" smtClean="0"/>
              <a:t>Follow protocols for pain management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Terminal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Hospice</a:t>
            </a:r>
          </a:p>
          <a:p>
            <a:pPr lvl="1"/>
            <a:r>
              <a:rPr lang="en-US" dirty="0" smtClean="0"/>
              <a:t>Many patients will enter hospice treatment</a:t>
            </a:r>
          </a:p>
          <a:p>
            <a:pPr lvl="1"/>
            <a:r>
              <a:rPr lang="en-US" dirty="0" smtClean="0"/>
              <a:t>Attempt to maximize the quality of life </a:t>
            </a:r>
          </a:p>
          <a:p>
            <a:pPr lvl="1"/>
            <a:r>
              <a:rPr lang="en-US" dirty="0" smtClean="0"/>
              <a:t>Treat discomfort with pharmacologic and </a:t>
            </a:r>
            <a:r>
              <a:rPr lang="en-US" dirty="0" err="1" smtClean="0"/>
              <a:t>nonpharmacologic</a:t>
            </a:r>
            <a:r>
              <a:rPr lang="en-US" dirty="0" smtClean="0"/>
              <a:t> treatment</a:t>
            </a:r>
          </a:p>
          <a:p>
            <a:pPr lvl="1"/>
            <a:r>
              <a:rPr lang="en-US" dirty="0" smtClean="0"/>
              <a:t>Provide social and emotional support to patients and families</a:t>
            </a:r>
          </a:p>
          <a:p>
            <a:pPr lvl="1"/>
            <a:r>
              <a:rPr lang="en-US" dirty="0" smtClean="0"/>
              <a:t>May receive treatment in homes, hospitals, or long-term care facilities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Terminal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Directives</a:t>
            </a:r>
          </a:p>
          <a:p>
            <a:pPr lvl="1"/>
            <a:r>
              <a:rPr lang="en-US" dirty="0" smtClean="0"/>
              <a:t>Many patients have advanced directives in place</a:t>
            </a:r>
          </a:p>
          <a:p>
            <a:pPr lvl="1"/>
            <a:r>
              <a:rPr lang="en-US" dirty="0" smtClean="0"/>
              <a:t>Signed by the patient or a surrogate decision-maker</a:t>
            </a:r>
          </a:p>
          <a:p>
            <a:pPr lvl="1"/>
            <a:r>
              <a:rPr lang="en-US" dirty="0" smtClean="0"/>
              <a:t>Specify medical intervention when the patient is incapable of making decisions</a:t>
            </a:r>
          </a:p>
          <a:p>
            <a:pPr lvl="1"/>
            <a:r>
              <a:rPr lang="en-US" dirty="0" smtClean="0"/>
              <a:t>Contact medical direction if any confusion regarding the advanced direction </a:t>
            </a:r>
          </a:p>
          <a:p>
            <a:pPr lvl="1"/>
            <a:r>
              <a:rPr lang="en-US" dirty="0" smtClean="0"/>
              <a:t>Terminally ill patients may have a DNR in place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Bariatric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pose great difficulties</a:t>
            </a:r>
          </a:p>
          <a:p>
            <a:r>
              <a:rPr lang="en-US" dirty="0" smtClean="0"/>
              <a:t>Additional resources and equipment may be needed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Bariatric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third of American adults are considered obese</a:t>
            </a:r>
          </a:p>
          <a:p>
            <a:r>
              <a:rPr lang="en-US" dirty="0" smtClean="0"/>
              <a:t>Causes or worsens many serious medical conditions</a:t>
            </a:r>
          </a:p>
          <a:p>
            <a:r>
              <a:rPr lang="en-US" dirty="0" smtClean="0"/>
              <a:t>Those more than 40% overweight have double the likelihood of premature death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Bariatric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Causes of obesity:</a:t>
            </a:r>
          </a:p>
          <a:p>
            <a:pPr lvl="1"/>
            <a:r>
              <a:rPr lang="en-US" dirty="0" smtClean="0"/>
              <a:t>Poor dietary choices</a:t>
            </a:r>
          </a:p>
          <a:p>
            <a:pPr lvl="1"/>
            <a:r>
              <a:rPr lang="en-US" dirty="0" smtClean="0"/>
              <a:t>Excessive food intake</a:t>
            </a:r>
          </a:p>
          <a:p>
            <a:pPr lvl="1"/>
            <a:r>
              <a:rPr lang="en-US" dirty="0" smtClean="0"/>
              <a:t>Lack of exercise</a:t>
            </a:r>
          </a:p>
          <a:p>
            <a:pPr lvl="1"/>
            <a:r>
              <a:rPr lang="en-US" dirty="0" smtClean="0"/>
              <a:t>Hormonal changes</a:t>
            </a:r>
          </a:p>
          <a:p>
            <a:pPr lvl="1"/>
            <a:r>
              <a:rPr lang="en-US" dirty="0" smtClean="0"/>
              <a:t>Inadequate sleep</a:t>
            </a:r>
          </a:p>
          <a:p>
            <a:pPr lvl="1"/>
            <a:r>
              <a:rPr lang="en-US" dirty="0" smtClean="0"/>
              <a:t>Low basal metabolic rate</a:t>
            </a:r>
          </a:p>
          <a:p>
            <a:pPr lvl="1"/>
            <a:r>
              <a:rPr lang="en-US" dirty="0" smtClean="0"/>
              <a:t>Environmental toxins</a:t>
            </a:r>
          </a:p>
          <a:p>
            <a:pPr lvl="1"/>
            <a:r>
              <a:rPr lang="en-US" dirty="0" smtClean="0"/>
              <a:t>Genetic predisposition</a:t>
            </a:r>
          </a:p>
          <a:p>
            <a:pPr lvl="1"/>
            <a:r>
              <a:rPr lang="en-US" dirty="0" smtClean="0"/>
              <a:t>Declining smoking</a:t>
            </a:r>
          </a:p>
          <a:p>
            <a:pPr lvl="1"/>
            <a:r>
              <a:rPr lang="en-US" dirty="0" smtClean="0"/>
              <a:t>Widespread dependence on air conditioning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Bariatric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Airway procedures are more difficult</a:t>
            </a:r>
          </a:p>
          <a:p>
            <a:pPr lvl="1"/>
            <a:r>
              <a:rPr lang="en-US" dirty="0" smtClean="0"/>
              <a:t>Larger head size</a:t>
            </a:r>
          </a:p>
          <a:p>
            <a:pPr lvl="1"/>
            <a:r>
              <a:rPr lang="en-US" dirty="0" smtClean="0"/>
              <a:t>Limited neck mobility</a:t>
            </a:r>
          </a:p>
          <a:p>
            <a:pPr lvl="1"/>
            <a:r>
              <a:rPr lang="en-US" dirty="0" smtClean="0"/>
              <a:t>Bag-mask ventilation may be hard or ineffective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Will have a diminished respiratory reserve</a:t>
            </a:r>
          </a:p>
          <a:p>
            <a:pPr lvl="1"/>
            <a:r>
              <a:rPr lang="en-US" dirty="0" smtClean="0"/>
              <a:t>May need PEEP, CPAP, or </a:t>
            </a:r>
            <a:r>
              <a:rPr lang="en-US" dirty="0" err="1" smtClean="0"/>
              <a:t>BiPAP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Behavioral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Injury and Illness as Causes</a:t>
            </a:r>
          </a:p>
          <a:p>
            <a:pPr lvl="1"/>
            <a:r>
              <a:rPr lang="en-US" dirty="0" smtClean="0"/>
              <a:t>Severe infections</a:t>
            </a:r>
          </a:p>
          <a:p>
            <a:pPr lvl="1"/>
            <a:r>
              <a:rPr lang="en-US" dirty="0" smtClean="0"/>
              <a:t>Electrolyte abnormalities</a:t>
            </a:r>
          </a:p>
          <a:p>
            <a:pPr lvl="1"/>
            <a:r>
              <a:rPr lang="en-US" dirty="0" smtClean="0"/>
              <a:t>Metabolic disorders</a:t>
            </a:r>
          </a:p>
          <a:p>
            <a:pPr lvl="1"/>
            <a:r>
              <a:rPr lang="en-US" dirty="0" smtClean="0"/>
              <a:t>Traumatic events</a:t>
            </a:r>
          </a:p>
          <a:p>
            <a:pPr lvl="2"/>
            <a:r>
              <a:rPr lang="en-US" dirty="0" smtClean="0"/>
              <a:t>Military service</a:t>
            </a:r>
          </a:p>
          <a:p>
            <a:pPr lvl="2"/>
            <a:r>
              <a:rPr lang="en-US" dirty="0" smtClean="0"/>
              <a:t>Terrorist attacks</a:t>
            </a:r>
          </a:p>
          <a:p>
            <a:pPr lvl="2"/>
            <a:r>
              <a:rPr lang="en-US" dirty="0" smtClean="0"/>
              <a:t>Car crash</a:t>
            </a:r>
          </a:p>
          <a:p>
            <a:pPr lvl="2"/>
            <a:r>
              <a:rPr lang="en-US" dirty="0" smtClean="0"/>
              <a:t>Sexual assault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Bariatric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Intravenous access may be difficult</a:t>
            </a:r>
          </a:p>
          <a:p>
            <a:r>
              <a:rPr lang="en-US" dirty="0" smtClean="0"/>
              <a:t>Large neck mass causes difficulties when attempting to obtain an external jugular IV line </a:t>
            </a:r>
          </a:p>
          <a:p>
            <a:r>
              <a:rPr lang="en-US" dirty="0" smtClean="0"/>
              <a:t>Many intramuscular needles will not reach the IM space due to excess adipose tissue</a:t>
            </a:r>
          </a:p>
          <a:p>
            <a:pPr lvl="1"/>
            <a:r>
              <a:rPr lang="en-US" dirty="0" smtClean="0"/>
              <a:t>This will cause absorption and distribution problems with numerous medications</a:t>
            </a:r>
            <a:endParaRPr lang="en-US" dirty="0" smtClean="0"/>
          </a:p>
          <a:p>
            <a:r>
              <a:rPr lang="en-US" dirty="0" smtClean="0"/>
              <a:t>Auscultation of heart, lung, and bowel sounds will be difficult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Bariatric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for lifting assistance</a:t>
            </a:r>
          </a:p>
          <a:p>
            <a:r>
              <a:rPr lang="en-US" dirty="0" smtClean="0"/>
              <a:t>Bariatric stretcher if needed</a:t>
            </a:r>
          </a:p>
          <a:p>
            <a:r>
              <a:rPr lang="en-US" dirty="0" smtClean="0"/>
              <a:t>In extreme cases, outer walls of homes or large bay windows have been removed to extricate the patient from the residence</a:t>
            </a:r>
          </a:p>
          <a:p>
            <a:pPr lvl="1"/>
            <a:r>
              <a:rPr lang="en-US" dirty="0" smtClean="0"/>
              <a:t>Use careful planning in order to avoid injury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communicable disease can be passed from one person to another by a variety of modes</a:t>
            </a:r>
          </a:p>
          <a:p>
            <a:r>
              <a:rPr lang="en-US" dirty="0" smtClean="0"/>
              <a:t>Can be undetectable or cause death within days to weeks</a:t>
            </a:r>
          </a:p>
          <a:p>
            <a:r>
              <a:rPr lang="en-US" dirty="0" smtClean="0"/>
              <a:t>Patients can live for years with a particular disease that can transmit to others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follow protocols</a:t>
            </a:r>
          </a:p>
          <a:p>
            <a:r>
              <a:rPr lang="en-US" dirty="0" smtClean="0"/>
              <a:t>Consider gloves and eye protection mandatory</a:t>
            </a:r>
          </a:p>
          <a:p>
            <a:r>
              <a:rPr lang="en-US" dirty="0" smtClean="0"/>
              <a:t>Gowns and masks should be worn depending on the situation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communicable disease can emotional effect a patient and their family</a:t>
            </a:r>
          </a:p>
          <a:p>
            <a:r>
              <a:rPr lang="en-US" dirty="0" smtClean="0"/>
              <a:t>Some disease may be associated with certain lifestyles that are not well accepted</a:t>
            </a:r>
          </a:p>
          <a:p>
            <a:r>
              <a:rPr lang="en-US" dirty="0" smtClean="0"/>
              <a:t>Patients may face discrimination, stigmatization, threats, or hostile treatment</a:t>
            </a:r>
          </a:p>
          <a:p>
            <a:r>
              <a:rPr lang="en-US" dirty="0" smtClean="0"/>
              <a:t>Providers must treat patients with respect and keep their privacy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Communicable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privacy while conducting your assessment</a:t>
            </a:r>
          </a:p>
          <a:p>
            <a:r>
              <a:rPr lang="en-US" dirty="0" smtClean="0"/>
              <a:t>Be cautious even when providing information to the receiving facility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Cognitive,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need a creative approach to provide patient care</a:t>
            </a:r>
          </a:p>
          <a:p>
            <a:r>
              <a:rPr lang="en-US" dirty="0" smtClean="0"/>
              <a:t>Some of the conditions may appear early in life</a:t>
            </a:r>
          </a:p>
          <a:p>
            <a:r>
              <a:rPr lang="en-US" dirty="0" smtClean="0"/>
              <a:t>Medical condition or injury may cause a condition to occur later in life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Developmental Disability</a:t>
            </a:r>
          </a:p>
          <a:p>
            <a:pPr lvl="1"/>
            <a:r>
              <a:rPr lang="en-US" dirty="0" smtClean="0"/>
              <a:t>Diverse group of severe chronic conditions that are due to mental and/or physical impairments</a:t>
            </a:r>
          </a:p>
          <a:p>
            <a:pPr lvl="1"/>
            <a:r>
              <a:rPr lang="en-US" dirty="0" smtClean="0"/>
              <a:t>Appear prior to age 22</a:t>
            </a:r>
          </a:p>
          <a:p>
            <a:pPr lvl="1"/>
            <a:r>
              <a:rPr lang="en-US" dirty="0" smtClean="0"/>
              <a:t>Usually continue throughout a patient’s life</a:t>
            </a:r>
          </a:p>
          <a:p>
            <a:pPr lvl="1"/>
            <a:r>
              <a:rPr lang="en-US" dirty="0" smtClean="0"/>
              <a:t>Can affect communication, movement, learning, behavior, and even the ability to care for one’s self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Causes of Development Disabilities</a:t>
            </a:r>
          </a:p>
          <a:p>
            <a:pPr lvl="1"/>
            <a:r>
              <a:rPr lang="en-US" dirty="0" smtClean="0"/>
              <a:t>Genetic abnormality</a:t>
            </a:r>
          </a:p>
          <a:p>
            <a:pPr lvl="1"/>
            <a:r>
              <a:rPr lang="en-US" dirty="0" smtClean="0"/>
              <a:t>Hypoxia, malnutrition, or toxic exposure during fetal development</a:t>
            </a:r>
          </a:p>
          <a:p>
            <a:pPr lvl="1"/>
            <a:r>
              <a:rPr lang="en-US" dirty="0" smtClean="0"/>
              <a:t>Maternal trauma, hemorrhage, or infection during fetal development</a:t>
            </a:r>
          </a:p>
          <a:p>
            <a:pPr lvl="1"/>
            <a:r>
              <a:rPr lang="en-US" dirty="0" smtClean="0"/>
              <a:t>Premature birth, low birth weight</a:t>
            </a:r>
          </a:p>
          <a:p>
            <a:pPr lvl="1"/>
            <a:r>
              <a:rPr lang="en-US" dirty="0" smtClean="0"/>
              <a:t>Malnutrition</a:t>
            </a:r>
          </a:p>
          <a:p>
            <a:pPr lvl="1"/>
            <a:r>
              <a:rPr lang="en-US" dirty="0" smtClean="0"/>
              <a:t>Abuse or neglect</a:t>
            </a:r>
          </a:p>
          <a:p>
            <a:pPr lvl="1"/>
            <a:r>
              <a:rPr lang="en-US" dirty="0" smtClean="0"/>
              <a:t>Neurologic insult, injury, or infection</a:t>
            </a:r>
          </a:p>
          <a:p>
            <a:pPr lvl="1"/>
            <a:r>
              <a:rPr lang="en-US" dirty="0" smtClean="0"/>
              <a:t>Severe metabolic abnormality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Causes of Development Disabilities</a:t>
            </a:r>
          </a:p>
          <a:p>
            <a:pPr lvl="1"/>
            <a:r>
              <a:rPr lang="en-US" dirty="0" smtClean="0"/>
              <a:t>Toxic exposure</a:t>
            </a:r>
          </a:p>
          <a:p>
            <a:pPr lvl="1"/>
            <a:r>
              <a:rPr lang="en-US" dirty="0" smtClean="0"/>
              <a:t>Inadequate stimulation during childhood</a:t>
            </a:r>
          </a:p>
          <a:p>
            <a:pPr lvl="1"/>
            <a:r>
              <a:rPr lang="en-US" dirty="0" smtClean="0"/>
              <a:t>Near drowning</a:t>
            </a:r>
          </a:p>
          <a:p>
            <a:pPr lvl="1"/>
            <a:r>
              <a:rPr lang="en-US" dirty="0" smtClean="0"/>
              <a:t>Hyperthermia</a:t>
            </a:r>
          </a:p>
          <a:p>
            <a:pPr lvl="1"/>
            <a:r>
              <a:rPr lang="en-US" dirty="0" smtClean="0"/>
              <a:t>Trauma or hypoxia during delivery</a:t>
            </a:r>
          </a:p>
          <a:p>
            <a:pPr lvl="1"/>
            <a:r>
              <a:rPr lang="en-US" dirty="0" smtClean="0"/>
              <a:t>Traumatic injuries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Behavioral Emergencies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Substance-Related Causes</a:t>
            </a:r>
          </a:p>
          <a:p>
            <a:pPr lvl="1"/>
            <a:r>
              <a:rPr lang="en-US" dirty="0" smtClean="0"/>
              <a:t>Alcohol</a:t>
            </a:r>
          </a:p>
          <a:p>
            <a:pPr lvl="1"/>
            <a:r>
              <a:rPr lang="en-US" dirty="0" smtClean="0"/>
              <a:t>Cigarettes</a:t>
            </a:r>
          </a:p>
          <a:p>
            <a:pPr lvl="1"/>
            <a:r>
              <a:rPr lang="en-US" dirty="0" smtClean="0"/>
              <a:t>Illicit drugs</a:t>
            </a:r>
          </a:p>
          <a:p>
            <a:pPr lvl="1"/>
            <a:r>
              <a:rPr lang="en-US" dirty="0" smtClean="0"/>
              <a:t>Any substance that may change how one feels, behaves, or thinks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Developmental Delay</a:t>
            </a:r>
          </a:p>
          <a:p>
            <a:pPr lvl="1"/>
            <a:r>
              <a:rPr lang="en-US" dirty="0" smtClean="0"/>
              <a:t>Broad term that describes an infant or child’s failure to reach a particular developmental milestone by the expected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Milestones include crawling, walking and hand-eye coordination</a:t>
            </a:r>
          </a:p>
          <a:p>
            <a:r>
              <a:rPr lang="en-US" dirty="0" smtClean="0"/>
              <a:t>Talking, listening, and comprehending are language milestones</a:t>
            </a:r>
          </a:p>
          <a:p>
            <a:r>
              <a:rPr lang="en-US" dirty="0" smtClean="0"/>
              <a:t>Can have problems in just one developmental area or multiple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Developmental Delay</a:t>
            </a:r>
          </a:p>
          <a:p>
            <a:pPr lvl="1"/>
            <a:r>
              <a:rPr lang="en-US" dirty="0" smtClean="0"/>
              <a:t>Can be caused by the same reasons listed for developmental disability</a:t>
            </a:r>
          </a:p>
          <a:p>
            <a:pPr lvl="1"/>
            <a:r>
              <a:rPr lang="en-US" dirty="0" smtClean="0"/>
              <a:t>May continue into adulthood</a:t>
            </a:r>
          </a:p>
          <a:p>
            <a:pPr lvl="1"/>
            <a:r>
              <a:rPr lang="en-US" dirty="0" smtClean="0"/>
              <a:t>Early intervention may help children recover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Developmental Delays</a:t>
            </a:r>
          </a:p>
          <a:p>
            <a:pPr lvl="1"/>
            <a:r>
              <a:rPr lang="en-US" dirty="0" smtClean="0"/>
              <a:t>Look for cues from the caregivers as to how to interact with the patient</a:t>
            </a:r>
          </a:p>
          <a:p>
            <a:r>
              <a:rPr lang="en-US" dirty="0" smtClean="0"/>
              <a:t>When in a stressful situation, injured, or ill, a patient with a developmental delay may regress to a lower developmental level</a:t>
            </a:r>
          </a:p>
          <a:p>
            <a:pPr lvl="1"/>
            <a:r>
              <a:rPr lang="en-US" dirty="0" smtClean="0"/>
              <a:t>Even when treating older patients, you may need to use experience gained from treating younger patients</a:t>
            </a:r>
          </a:p>
          <a:p>
            <a:r>
              <a:rPr lang="en-US" dirty="0" smtClean="0"/>
              <a:t>Additional time may be necessary to assess, treat, and transport patients with developmental delays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 Syndrome</a:t>
            </a:r>
          </a:p>
          <a:p>
            <a:pPr lvl="1"/>
            <a:r>
              <a:rPr lang="en-US" dirty="0" smtClean="0"/>
              <a:t>Inherited genetic disorder that is responsible for developmental delay, cognitive impairment, and a pattern of unusual physical features</a:t>
            </a:r>
          </a:p>
          <a:p>
            <a:pPr lvl="1"/>
            <a:r>
              <a:rPr lang="en-US" dirty="0" smtClean="0"/>
              <a:t>Certain features are a flattened face, short neck, upward slanting eyes, and often a </a:t>
            </a:r>
            <a:r>
              <a:rPr lang="en-US" dirty="0" err="1" smtClean="0"/>
              <a:t>protuding</a:t>
            </a:r>
            <a:r>
              <a:rPr lang="en-US" dirty="0" smtClean="0"/>
              <a:t> tongue</a:t>
            </a:r>
          </a:p>
          <a:p>
            <a:r>
              <a:rPr lang="en-US" dirty="0" smtClean="0"/>
              <a:t>Also known as </a:t>
            </a:r>
            <a:r>
              <a:rPr lang="en-US" dirty="0" err="1" smtClean="0"/>
              <a:t>trisomy</a:t>
            </a:r>
            <a:r>
              <a:rPr lang="en-US" dirty="0" smtClean="0"/>
              <a:t> 21</a:t>
            </a:r>
          </a:p>
          <a:p>
            <a:pPr lvl="1"/>
            <a:r>
              <a:rPr lang="en-US" dirty="0" smtClean="0"/>
              <a:t>Human cells have 23 pairs of chromosomes </a:t>
            </a:r>
          </a:p>
          <a:p>
            <a:pPr lvl="1"/>
            <a:r>
              <a:rPr lang="en-US" dirty="0" smtClean="0"/>
              <a:t>Down Syndrome has an extra chromosome attached to the 21</a:t>
            </a:r>
            <a:r>
              <a:rPr lang="en-US" baseline="30000" dirty="0" smtClean="0"/>
              <a:t>st</a:t>
            </a:r>
            <a:r>
              <a:rPr lang="en-US" dirty="0" smtClean="0"/>
              <a:t> pair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Risk increases if a sibling or mother has Down Syndrome or older maternal age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 Syndrome</a:t>
            </a:r>
          </a:p>
          <a:p>
            <a:pPr lvl="1"/>
            <a:r>
              <a:rPr lang="en-US" dirty="0" smtClean="0"/>
              <a:t>Chromosomal changes may cause structural heart defects, seizures, numerous gastrointestinal problems, speech alterations, hearing loss, and many other abnormalities</a:t>
            </a:r>
          </a:p>
          <a:p>
            <a:pPr lvl="1"/>
            <a:r>
              <a:rPr lang="en-US" dirty="0" smtClean="0"/>
              <a:t>Shorter life expectancy</a:t>
            </a:r>
          </a:p>
          <a:p>
            <a:r>
              <a:rPr lang="en-US" dirty="0" smtClean="0"/>
              <a:t>Cognitive deficits may be barely noticeable to extreme impairment</a:t>
            </a:r>
          </a:p>
          <a:p>
            <a:r>
              <a:rPr lang="en-US" dirty="0" smtClean="0"/>
              <a:t>May function relatively independently or need constant assistance with the most basic tasks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Retardation</a:t>
            </a:r>
          </a:p>
          <a:p>
            <a:pPr lvl="1"/>
            <a:r>
              <a:rPr lang="en-US" dirty="0" smtClean="0"/>
              <a:t>Also known as intellectual disability</a:t>
            </a:r>
          </a:p>
          <a:p>
            <a:pPr lvl="1"/>
            <a:r>
              <a:rPr lang="en-US" dirty="0" smtClean="0"/>
              <a:t>Primarily cognitive disorder that appears during childhood and is accompanied by lack of “adaptive” behaviors</a:t>
            </a:r>
          </a:p>
          <a:p>
            <a:r>
              <a:rPr lang="en-US" dirty="0" smtClean="0"/>
              <a:t>Adaptive behaviors</a:t>
            </a:r>
          </a:p>
          <a:p>
            <a:pPr lvl="1"/>
            <a:r>
              <a:rPr lang="en-US" dirty="0" smtClean="0"/>
              <a:t>The ability to live and function independently or interact successfully with others</a:t>
            </a:r>
          </a:p>
          <a:p>
            <a:r>
              <a:rPr lang="en-US" dirty="0" smtClean="0"/>
              <a:t>Variety of tests are used to support the diagnosis</a:t>
            </a:r>
          </a:p>
          <a:p>
            <a:r>
              <a:rPr lang="en-US" dirty="0" smtClean="0"/>
              <a:t>Intelligence quotient (IQ) below 70  is the defining characteristic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Mental Retardation</a:t>
            </a:r>
          </a:p>
          <a:p>
            <a:pPr lvl="1"/>
            <a:r>
              <a:rPr lang="en-US" dirty="0" smtClean="0"/>
              <a:t>The same causes of developmental delay will also cause mental retardation</a:t>
            </a:r>
          </a:p>
          <a:p>
            <a:pPr lvl="1"/>
            <a:r>
              <a:rPr lang="en-US" dirty="0" smtClean="0"/>
              <a:t>The severity of symptoms very with each patient with this disorder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Autism</a:t>
            </a:r>
          </a:p>
          <a:p>
            <a:pPr lvl="1"/>
            <a:r>
              <a:rPr lang="en-US" dirty="0" smtClean="0"/>
              <a:t>A condition involving developmental delay that is being diagnosed with increased frequency in the United States</a:t>
            </a:r>
          </a:p>
          <a:p>
            <a:pPr lvl="1"/>
            <a:r>
              <a:rPr lang="en-US" dirty="0" smtClean="0"/>
              <a:t>Wide variety of symptoms</a:t>
            </a:r>
          </a:p>
          <a:p>
            <a:r>
              <a:rPr lang="en-US" dirty="0" smtClean="0"/>
              <a:t>May be completely non-verbal or become non-verbal during stressful situations</a:t>
            </a:r>
          </a:p>
          <a:p>
            <a:r>
              <a:rPr lang="en-US" dirty="0" smtClean="0"/>
              <a:t>Cognitive function varies among patients</a:t>
            </a:r>
          </a:p>
          <a:p>
            <a:pPr lvl="1"/>
            <a:r>
              <a:rPr lang="en-US" dirty="0" smtClean="0"/>
              <a:t>Meet mental retardation criteria</a:t>
            </a:r>
          </a:p>
          <a:p>
            <a:pPr lvl="1"/>
            <a:r>
              <a:rPr lang="en-US" dirty="0" smtClean="0"/>
              <a:t>Great mathematic, puzzle, memory, or art skills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Autism</a:t>
            </a:r>
          </a:p>
          <a:p>
            <a:pPr lvl="1"/>
            <a:r>
              <a:rPr lang="en-US" dirty="0" smtClean="0"/>
              <a:t>Be very cautious of your actions while treating patients with autism</a:t>
            </a:r>
          </a:p>
          <a:p>
            <a:pPr lvl="1"/>
            <a:r>
              <a:rPr lang="en-US" dirty="0" smtClean="0"/>
              <a:t>Commotion may cause aggressive behavior</a:t>
            </a:r>
          </a:p>
          <a:p>
            <a:pPr lvl="1"/>
            <a:r>
              <a:rPr lang="en-US" dirty="0" smtClean="0"/>
              <a:t>Explain any physical contact should be explained</a:t>
            </a:r>
          </a:p>
          <a:p>
            <a:pPr lvl="1"/>
            <a:r>
              <a:rPr lang="en-US" dirty="0" smtClean="0"/>
              <a:t>Patients may have minimal reactions to painful injuries or have great discomfort with minor contact</a:t>
            </a:r>
          </a:p>
          <a:p>
            <a:r>
              <a:rPr lang="en-US" dirty="0" smtClean="0"/>
              <a:t>Include caregivers while assessing and treating patients with autism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Hearing Impairment</a:t>
            </a:r>
          </a:p>
          <a:p>
            <a:pPr lvl="1"/>
            <a:r>
              <a:rPr lang="en-US" dirty="0" smtClean="0"/>
              <a:t>Over 30 million adults and children suffer some degree of hearing loss</a:t>
            </a:r>
          </a:p>
          <a:p>
            <a:pPr lvl="1"/>
            <a:r>
              <a:rPr lang="en-US" dirty="0" smtClean="0"/>
              <a:t>Interferes with communication, social interaction, infant development, and renders many safety and warning devices ineffective</a:t>
            </a:r>
          </a:p>
          <a:p>
            <a:r>
              <a:rPr lang="en-US" dirty="0" smtClean="0"/>
              <a:t>May be congenital or acquired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 person functions or acts in response to his or her environment.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Hearing Impaired</a:t>
            </a:r>
          </a:p>
          <a:p>
            <a:pPr lvl="1"/>
            <a:r>
              <a:rPr lang="en-US" dirty="0" smtClean="0"/>
              <a:t>Two types of hearing loss</a:t>
            </a:r>
          </a:p>
          <a:p>
            <a:pPr lvl="2"/>
            <a:r>
              <a:rPr lang="en-US" dirty="0" smtClean="0"/>
              <a:t>Conductive - inability of sound to travel from the outer ear through the inner ear</a:t>
            </a:r>
          </a:p>
          <a:p>
            <a:pPr lvl="2"/>
            <a:r>
              <a:rPr lang="en-US" dirty="0" err="1" smtClean="0"/>
              <a:t>Sensorineural</a:t>
            </a:r>
            <a:r>
              <a:rPr lang="en-US" dirty="0" smtClean="0"/>
              <a:t> - caused by problems with the uptake of sound through tiny hairs within the ear and subsequent conduction of nerve impulses</a:t>
            </a:r>
          </a:p>
          <a:p>
            <a:r>
              <a:rPr lang="en-US" dirty="0" smtClean="0"/>
              <a:t>Central auditory process disorder (CAPD) – normal hearing physiology but be unable to interpret sounds</a:t>
            </a:r>
          </a:p>
          <a:p>
            <a:r>
              <a:rPr lang="en-US" dirty="0" smtClean="0"/>
              <a:t>Auditory neuropathy – condition characterized by normal function of the structures of the ear without a corresponding stimulation of auditory centers of the brain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Deafness</a:t>
            </a:r>
          </a:p>
          <a:p>
            <a:pPr lvl="1"/>
            <a:r>
              <a:rPr lang="en-US" dirty="0" smtClean="0"/>
              <a:t>Profound or total hearing loss</a:t>
            </a:r>
          </a:p>
          <a:p>
            <a:pPr lvl="1"/>
            <a:r>
              <a:rPr lang="en-US" dirty="0" smtClean="0"/>
              <a:t>May use sign language</a:t>
            </a:r>
          </a:p>
          <a:p>
            <a:pPr lvl="1"/>
            <a:r>
              <a:rPr lang="en-US" dirty="0" smtClean="0"/>
              <a:t>Communicate with written or printed words</a:t>
            </a:r>
          </a:p>
          <a:p>
            <a:pPr lvl="1"/>
            <a:r>
              <a:rPr lang="en-US" dirty="0" smtClean="0"/>
              <a:t>Slow, deliberate, and sometimes repetitive speech may facilitate communication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Impairment</a:t>
            </a:r>
          </a:p>
          <a:p>
            <a:pPr lvl="1"/>
            <a:r>
              <a:rPr lang="en-US" dirty="0" smtClean="0"/>
              <a:t>2.5 million people in the United States are considered legally blind</a:t>
            </a:r>
          </a:p>
          <a:p>
            <a:pPr lvl="1"/>
            <a:r>
              <a:rPr lang="en-US" dirty="0" smtClean="0"/>
              <a:t>Caused by congenital and acquired conditions</a:t>
            </a:r>
          </a:p>
          <a:p>
            <a:r>
              <a:rPr lang="en-US" dirty="0" smtClean="0"/>
              <a:t>Retinopathy – any number of diseases of the retina of the eye that do not involve inflammation</a:t>
            </a:r>
          </a:p>
          <a:p>
            <a:r>
              <a:rPr lang="en-US" dirty="0" smtClean="0"/>
              <a:t>Acute angle-closure glaucoma (AACG) </a:t>
            </a:r>
          </a:p>
          <a:p>
            <a:pPr lvl="1"/>
            <a:r>
              <a:rPr lang="en-US" dirty="0" smtClean="0"/>
              <a:t>True ocular emergency</a:t>
            </a:r>
          </a:p>
          <a:p>
            <a:pPr lvl="1"/>
            <a:r>
              <a:rPr lang="en-US" dirty="0" smtClean="0"/>
              <a:t>Suspect in patients who experience a sudden onset of unilateral eye or </a:t>
            </a:r>
            <a:r>
              <a:rPr lang="en-US" dirty="0" err="1" smtClean="0"/>
              <a:t>periorbital</a:t>
            </a:r>
            <a:r>
              <a:rPr lang="en-US" dirty="0" smtClean="0"/>
              <a:t> pain accompanied by visual changes</a:t>
            </a:r>
          </a:p>
          <a:p>
            <a:pPr lvl="1"/>
            <a:r>
              <a:rPr lang="en-US" dirty="0" smtClean="0"/>
              <a:t>Rapid transport is imperative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</a:t>
            </a:r>
            <a:r>
              <a:rPr lang="en-US" dirty="0" smtClean="0"/>
              <a:t>Cognitive</a:t>
            </a:r>
            <a:r>
              <a:rPr lang="en-US" dirty="0" smtClean="0"/>
              <a:t>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Speech Impairment</a:t>
            </a:r>
          </a:p>
          <a:p>
            <a:pPr lvl="1"/>
            <a:r>
              <a:rPr lang="en-US" dirty="0" smtClean="0"/>
              <a:t>May accompany neurologic injury, </a:t>
            </a:r>
            <a:r>
              <a:rPr lang="en-US" dirty="0" err="1" smtClean="0"/>
              <a:t>toxicologic</a:t>
            </a:r>
            <a:r>
              <a:rPr lang="en-US" dirty="0" smtClean="0"/>
              <a:t> exposure, anatomic abnormalities of the face and neck, and numerous other conditions</a:t>
            </a:r>
          </a:p>
          <a:p>
            <a:pPr lvl="1"/>
            <a:r>
              <a:rPr lang="en-US" dirty="0" smtClean="0"/>
              <a:t>Will impact information gathered from the patient during assessment</a:t>
            </a:r>
          </a:p>
          <a:p>
            <a:r>
              <a:rPr lang="en-US" dirty="0" smtClean="0"/>
              <a:t>Cognitively, the patient may understand what they are trying to say but cannot say the correct words to express themselves</a:t>
            </a:r>
          </a:p>
          <a:p>
            <a:r>
              <a:rPr lang="en-US" dirty="0" smtClean="0"/>
              <a:t>Be calm and patient with those who have speech impairments</a:t>
            </a:r>
          </a:p>
          <a:p>
            <a:pPr lvl="1"/>
            <a:r>
              <a:rPr lang="en-US" dirty="0" smtClean="0"/>
              <a:t>Remember caregivers may be quite valuable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Cognitive,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Paralysis, Paraplegia, and Quadriplegia</a:t>
            </a:r>
          </a:p>
          <a:p>
            <a:pPr lvl="1"/>
            <a:r>
              <a:rPr lang="en-US" dirty="0" smtClean="0"/>
              <a:t>Paralysis – inability to move</a:t>
            </a:r>
          </a:p>
          <a:p>
            <a:pPr lvl="1"/>
            <a:r>
              <a:rPr lang="en-US" dirty="0" smtClean="0"/>
              <a:t>Paraplegia – paralysis affecting the lower extremities</a:t>
            </a:r>
          </a:p>
          <a:p>
            <a:pPr lvl="1"/>
            <a:r>
              <a:rPr lang="en-US" dirty="0" smtClean="0"/>
              <a:t>Quadriplegia – paralysis affecting both upper and lower extremities</a:t>
            </a:r>
          </a:p>
          <a:p>
            <a:r>
              <a:rPr lang="en-US" dirty="0" smtClean="0"/>
              <a:t>Patients may experience complications</a:t>
            </a:r>
          </a:p>
          <a:p>
            <a:pPr lvl="1"/>
            <a:r>
              <a:rPr lang="en-US" dirty="0" smtClean="0"/>
              <a:t>May need mechanical ventilator or similar device </a:t>
            </a:r>
          </a:p>
          <a:p>
            <a:pPr lvl="1"/>
            <a:r>
              <a:rPr lang="en-US" dirty="0" smtClean="0"/>
              <a:t>Pressure ulcers</a:t>
            </a:r>
          </a:p>
          <a:p>
            <a:pPr lvl="1"/>
            <a:r>
              <a:rPr lang="en-US" dirty="0" smtClean="0"/>
              <a:t>Autonomic </a:t>
            </a:r>
            <a:r>
              <a:rPr lang="en-US" dirty="0" err="1" smtClean="0"/>
              <a:t>dysreflexia</a:t>
            </a:r>
            <a:r>
              <a:rPr lang="en-US" dirty="0" smtClean="0"/>
              <a:t> – large release of </a:t>
            </a:r>
            <a:r>
              <a:rPr lang="en-US" dirty="0" err="1" smtClean="0"/>
              <a:t>catecholamines</a:t>
            </a:r>
            <a:r>
              <a:rPr lang="en-US" dirty="0" smtClean="0"/>
              <a:t> from the autonomic nervous system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Patients with Cognitive, Sensory, or Communication Impairment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Paralysis, Paraplegia, and Quadriplegia</a:t>
            </a:r>
          </a:p>
          <a:p>
            <a:pPr lvl="1"/>
            <a:r>
              <a:rPr lang="en-US" dirty="0" smtClean="0"/>
              <a:t>Susceptible to environmental extremes</a:t>
            </a:r>
          </a:p>
          <a:p>
            <a:pPr lvl="1"/>
            <a:r>
              <a:rPr lang="en-US" dirty="0" smtClean="0"/>
              <a:t>Patient may have normal sensation or hyperesthesia</a:t>
            </a:r>
          </a:p>
          <a:p>
            <a:pPr lvl="1"/>
            <a:r>
              <a:rPr lang="en-US" dirty="0" smtClean="0"/>
              <a:t>Many patients may need scheduled urinary catheterization</a:t>
            </a:r>
          </a:p>
          <a:p>
            <a:r>
              <a:rPr lang="en-US" dirty="0" smtClean="0"/>
              <a:t>Lifting assistance is needed for quadriplegia</a:t>
            </a:r>
          </a:p>
          <a:p>
            <a:r>
              <a:rPr lang="en-US" dirty="0" smtClean="0"/>
              <a:t>May have </a:t>
            </a:r>
            <a:r>
              <a:rPr lang="en-US" dirty="0" err="1" smtClean="0"/>
              <a:t>tracheostomy</a:t>
            </a:r>
            <a:r>
              <a:rPr lang="en-US" dirty="0" smtClean="0"/>
              <a:t> tube in place as well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Arthritis</a:t>
            </a:r>
          </a:p>
          <a:p>
            <a:pPr lvl="1"/>
            <a:r>
              <a:rPr lang="en-US" dirty="0" smtClean="0"/>
              <a:t>Inflammation of joints between bones that can cause pain, stiffness, swelling, redness, and discomfort</a:t>
            </a:r>
          </a:p>
          <a:p>
            <a:r>
              <a:rPr lang="en-US" dirty="0" smtClean="0"/>
              <a:t>Osteoarthritis </a:t>
            </a:r>
          </a:p>
          <a:p>
            <a:pPr lvl="1"/>
            <a:r>
              <a:rPr lang="en-US" dirty="0" smtClean="0"/>
              <a:t>Cartilage loss or abnormal bone growth, usually in response to trauma or excess “wear and tear” on a joint over time</a:t>
            </a:r>
          </a:p>
          <a:p>
            <a:r>
              <a:rPr lang="en-US" dirty="0" smtClean="0"/>
              <a:t>Rheumatoid arthritis (RA)</a:t>
            </a:r>
          </a:p>
          <a:p>
            <a:pPr lvl="1"/>
            <a:r>
              <a:rPr lang="en-US" dirty="0" smtClean="0"/>
              <a:t>Systemic inflammatory disease that affects joints and other body systems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Arthritis </a:t>
            </a:r>
          </a:p>
          <a:p>
            <a:pPr lvl="1"/>
            <a:r>
              <a:rPr lang="en-US" dirty="0" smtClean="0"/>
              <a:t>Patient may be in significant pain</a:t>
            </a:r>
          </a:p>
          <a:p>
            <a:pPr lvl="1"/>
            <a:r>
              <a:rPr lang="en-US" dirty="0" smtClean="0"/>
              <a:t>Consider analgesia medications (take into account their current medications)</a:t>
            </a:r>
          </a:p>
          <a:p>
            <a:pPr lvl="1"/>
            <a:r>
              <a:rPr lang="en-US" dirty="0" smtClean="0"/>
              <a:t>Remember padding if splints or backboards are needed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Various conditions that result from excessive growth and division of abnormal cells within the body</a:t>
            </a:r>
          </a:p>
          <a:p>
            <a:pPr lvl="1"/>
            <a:r>
              <a:rPr lang="en-US" dirty="0" smtClean="0"/>
              <a:t>Can progress quickly or slowly</a:t>
            </a:r>
          </a:p>
          <a:p>
            <a:r>
              <a:rPr lang="en-US" dirty="0" smtClean="0"/>
              <a:t>Patient may require fluid replace for dehydration</a:t>
            </a:r>
          </a:p>
          <a:p>
            <a:r>
              <a:rPr lang="en-US" dirty="0" smtClean="0"/>
              <a:t>Consider pain medication</a:t>
            </a:r>
          </a:p>
          <a:p>
            <a:r>
              <a:rPr lang="en-US" dirty="0" smtClean="0"/>
              <a:t>Antiemetic medication should be considered</a:t>
            </a:r>
          </a:p>
          <a:p>
            <a:r>
              <a:rPr lang="en-US" dirty="0" smtClean="0"/>
              <a:t>When administering medications, inquire about medications the patient may be taking or already have taken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</a:p>
          <a:p>
            <a:pPr lvl="1"/>
            <a:r>
              <a:rPr lang="en-US" dirty="0" smtClean="0"/>
              <a:t>Potentially devastating, </a:t>
            </a:r>
            <a:r>
              <a:rPr lang="en-US" dirty="0" err="1" smtClean="0"/>
              <a:t>nonprogressive</a:t>
            </a:r>
            <a:r>
              <a:rPr lang="en-US" dirty="0" smtClean="0"/>
              <a:t> neurologic disorder that results from injury to brain tissue during brain development</a:t>
            </a:r>
          </a:p>
          <a:p>
            <a:pPr lvl="1"/>
            <a:r>
              <a:rPr lang="en-US" dirty="0" smtClean="0"/>
              <a:t>Generally  produces altered skeletal muscle function or contraction</a:t>
            </a:r>
          </a:p>
          <a:p>
            <a:pPr lvl="1"/>
            <a:r>
              <a:rPr lang="en-US" dirty="0" smtClean="0"/>
              <a:t>Only certain body regions may be affected</a:t>
            </a:r>
          </a:p>
          <a:p>
            <a:pPr lvl="1"/>
            <a:r>
              <a:rPr lang="en-US" dirty="0" smtClean="0"/>
              <a:t>Spastic </a:t>
            </a:r>
            <a:r>
              <a:rPr lang="en-US" dirty="0" err="1" smtClean="0"/>
              <a:t>tetraplegia</a:t>
            </a:r>
            <a:r>
              <a:rPr lang="en-US" dirty="0" smtClean="0"/>
              <a:t> occurs when all four limbs are affected</a:t>
            </a:r>
          </a:p>
          <a:p>
            <a:pPr lvl="1"/>
            <a:r>
              <a:rPr lang="en-US" dirty="0" smtClean="0"/>
              <a:t>Severe CP will require total assistance from caregivers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Overt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that is open and generally understood by those around the person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Cerebral Palsy</a:t>
            </a:r>
          </a:p>
          <a:p>
            <a:pPr lvl="1"/>
            <a:r>
              <a:rPr lang="en-US" dirty="0" smtClean="0"/>
              <a:t>Be very cautious when moving a patient with CP</a:t>
            </a:r>
          </a:p>
          <a:p>
            <a:pPr lvl="1"/>
            <a:r>
              <a:rPr lang="en-US" dirty="0" smtClean="0"/>
              <a:t>May need EMS assistance for seizures, respiratory distress, infection, or numerous other complications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Cystic Fibrosis</a:t>
            </a:r>
          </a:p>
          <a:p>
            <a:pPr lvl="1"/>
            <a:r>
              <a:rPr lang="en-US" dirty="0" smtClean="0"/>
              <a:t>Diagnosed in infants and young children, genetic disorder characterized by increased production of mucus in the lungs and digestive tract</a:t>
            </a:r>
          </a:p>
          <a:p>
            <a:pPr lvl="1"/>
            <a:r>
              <a:rPr lang="en-US" dirty="0" smtClean="0"/>
              <a:t>Mild case may not be diagnosed until adulthood</a:t>
            </a:r>
          </a:p>
          <a:p>
            <a:r>
              <a:rPr lang="en-US" dirty="0" smtClean="0"/>
              <a:t>Patients may have frequent antibiotic treatments</a:t>
            </a:r>
          </a:p>
          <a:p>
            <a:r>
              <a:rPr lang="en-US" dirty="0" smtClean="0"/>
              <a:t>Home oxygen use may be necessary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Cystic Fibrosis</a:t>
            </a:r>
          </a:p>
          <a:p>
            <a:pPr lvl="1"/>
            <a:r>
              <a:rPr lang="en-US" dirty="0" smtClean="0"/>
              <a:t>Treatment may include oxygen therapy</a:t>
            </a:r>
          </a:p>
          <a:p>
            <a:pPr lvl="1"/>
            <a:r>
              <a:rPr lang="en-US" dirty="0" smtClean="0"/>
              <a:t>Suctioning</a:t>
            </a:r>
          </a:p>
          <a:p>
            <a:pPr lvl="1"/>
            <a:r>
              <a:rPr lang="en-US" dirty="0" smtClean="0"/>
              <a:t>Assist ventilations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Caregivers will be extremely helpful if the patient has specialized equipment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Sclerosis</a:t>
            </a:r>
          </a:p>
          <a:p>
            <a:pPr lvl="1"/>
            <a:r>
              <a:rPr lang="en-US" dirty="0" smtClean="0"/>
              <a:t>Severe, incurable degenerative disorder involving the central nervous system</a:t>
            </a:r>
          </a:p>
          <a:p>
            <a:pPr lvl="1"/>
            <a:r>
              <a:rPr lang="en-US" dirty="0" smtClean="0"/>
              <a:t>Strikes women in their 20s to 40s two to three times more often than men</a:t>
            </a:r>
          </a:p>
          <a:p>
            <a:pPr lvl="1"/>
            <a:r>
              <a:rPr lang="en-US" dirty="0" smtClean="0"/>
              <a:t>Present with problems relate to muscle coordination and tone, altered sensation, and abnormal gait</a:t>
            </a:r>
          </a:p>
          <a:p>
            <a:pPr lvl="1"/>
            <a:r>
              <a:rPr lang="en-US" dirty="0" smtClean="0"/>
              <a:t>Normal or decreased life span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Sclerosis</a:t>
            </a:r>
          </a:p>
          <a:p>
            <a:pPr lvl="1"/>
            <a:r>
              <a:rPr lang="en-US" dirty="0" smtClean="0"/>
              <a:t>No specific EMS treatment</a:t>
            </a:r>
          </a:p>
          <a:p>
            <a:pPr lvl="1"/>
            <a:r>
              <a:rPr lang="en-US" dirty="0" smtClean="0"/>
              <a:t>Additional time for assessment</a:t>
            </a:r>
          </a:p>
          <a:p>
            <a:pPr lvl="1"/>
            <a:r>
              <a:rPr lang="en-US" dirty="0" smtClean="0"/>
              <a:t>Pain management if needed</a:t>
            </a:r>
          </a:p>
          <a:p>
            <a:pPr lvl="1"/>
            <a:r>
              <a:rPr lang="en-US" dirty="0" smtClean="0"/>
              <a:t>IV fluids if necessary</a:t>
            </a:r>
          </a:p>
          <a:p>
            <a:pPr lvl="1"/>
            <a:r>
              <a:rPr lang="en-US" dirty="0" smtClean="0"/>
              <a:t>Assist ventilations when indicated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Muscular Dystrophy</a:t>
            </a:r>
          </a:p>
          <a:p>
            <a:pPr lvl="1"/>
            <a:r>
              <a:rPr lang="en-US" dirty="0" smtClean="0"/>
              <a:t>Category of incurable genetic disease that cause a slow, progressive degeneration of the muscle fibers</a:t>
            </a:r>
          </a:p>
          <a:p>
            <a:r>
              <a:rPr lang="en-US" dirty="0" smtClean="0"/>
              <a:t>Specific diseases are diagnosed by</a:t>
            </a:r>
          </a:p>
          <a:p>
            <a:pPr lvl="1"/>
            <a:r>
              <a:rPr lang="en-US" dirty="0" smtClean="0"/>
              <a:t>Certain genetic markers</a:t>
            </a:r>
          </a:p>
          <a:p>
            <a:pPr lvl="1"/>
            <a:r>
              <a:rPr lang="en-US" dirty="0" smtClean="0"/>
              <a:t>Age at the time of onset</a:t>
            </a:r>
          </a:p>
          <a:p>
            <a:pPr lvl="1"/>
            <a:r>
              <a:rPr lang="en-US" dirty="0" smtClean="0"/>
              <a:t>Rate at which the disease progresses</a:t>
            </a:r>
          </a:p>
          <a:p>
            <a:pPr lvl="1"/>
            <a:r>
              <a:rPr lang="en-US" dirty="0" smtClean="0"/>
              <a:t>Gender of the patient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9144000" cy="4572001"/>
          </a:xfrm>
        </p:spPr>
        <p:txBody>
          <a:bodyPr/>
          <a:lstStyle/>
          <a:p>
            <a:r>
              <a:rPr lang="en-US" dirty="0" smtClean="0"/>
              <a:t>Muscular Dystrophy</a:t>
            </a:r>
          </a:p>
          <a:p>
            <a:pPr lvl="1"/>
            <a:r>
              <a:rPr lang="en-US" dirty="0" err="1" smtClean="0"/>
              <a:t>Cardiomyopathy</a:t>
            </a:r>
            <a:r>
              <a:rPr lang="en-US" dirty="0" smtClean="0"/>
              <a:t>, cognitive impairment, and respiratory compromise are severe manifestations</a:t>
            </a:r>
          </a:p>
          <a:p>
            <a:pPr lvl="1"/>
            <a:r>
              <a:rPr lang="en-US" dirty="0" smtClean="0"/>
              <a:t>Death is usually secondary to cardiac or respiratory dysfunction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Muscular Dystrophy</a:t>
            </a:r>
          </a:p>
          <a:p>
            <a:pPr lvl="1"/>
            <a:r>
              <a:rPr lang="en-US" dirty="0" smtClean="0"/>
              <a:t>Be cautious when positioning patients</a:t>
            </a:r>
          </a:p>
          <a:p>
            <a:pPr lvl="1"/>
            <a:r>
              <a:rPr lang="en-US" dirty="0" smtClean="0"/>
              <a:t>Assist ventilations as indicated</a:t>
            </a:r>
          </a:p>
          <a:p>
            <a:pPr lvl="1"/>
            <a:r>
              <a:rPr lang="en-US" dirty="0" smtClean="0"/>
              <a:t>Give supportive treatment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Myasthenia Gravis</a:t>
            </a:r>
          </a:p>
          <a:p>
            <a:pPr lvl="1"/>
            <a:r>
              <a:rPr lang="en-US" dirty="0" smtClean="0"/>
              <a:t>Autoimmune disorder that suddenly or gradually impacts neuromuscular transmission, causing muscles to weaken and tire easily</a:t>
            </a:r>
          </a:p>
          <a:p>
            <a:pPr lvl="1"/>
            <a:r>
              <a:rPr lang="en-US" dirty="0" smtClean="0"/>
              <a:t>May remain localized to eyelids and </a:t>
            </a:r>
            <a:r>
              <a:rPr lang="en-US" dirty="0" err="1" smtClean="0"/>
              <a:t>extraocular</a:t>
            </a:r>
            <a:r>
              <a:rPr lang="en-US" dirty="0" smtClean="0"/>
              <a:t> muscles </a:t>
            </a:r>
          </a:p>
          <a:p>
            <a:pPr lvl="1"/>
            <a:r>
              <a:rPr lang="en-US" dirty="0" smtClean="0"/>
              <a:t>Can become generalized and affect respiratory and skeletal muscles</a:t>
            </a:r>
          </a:p>
          <a:p>
            <a:r>
              <a:rPr lang="en-US" dirty="0" err="1" smtClean="0"/>
              <a:t>Myasthenic</a:t>
            </a:r>
            <a:r>
              <a:rPr lang="en-US" dirty="0" smtClean="0"/>
              <a:t> crisis</a:t>
            </a:r>
          </a:p>
          <a:p>
            <a:pPr lvl="1"/>
            <a:r>
              <a:rPr lang="en-US" dirty="0" smtClean="0"/>
              <a:t>Respiratory failure due to respiratory muscle fatigue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Medical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Myastenia</a:t>
            </a:r>
            <a:r>
              <a:rPr lang="en-US" dirty="0" smtClean="0"/>
              <a:t> Gravis</a:t>
            </a:r>
          </a:p>
          <a:p>
            <a:pPr lvl="1"/>
            <a:r>
              <a:rPr lang="en-US" dirty="0" smtClean="0"/>
              <a:t>Signs and symptoms fluctuate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Supportive treatment may be needed</a:t>
            </a:r>
          </a:p>
          <a:p>
            <a:r>
              <a:rPr lang="en-US" dirty="0" smtClean="0"/>
              <a:t>Airway protection may be required if the patient is having a </a:t>
            </a:r>
            <a:r>
              <a:rPr lang="en-US" dirty="0" err="1" smtClean="0"/>
              <a:t>myasthenic</a:t>
            </a:r>
            <a:r>
              <a:rPr lang="en-US" dirty="0" smtClean="0"/>
              <a:t> crisis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  <p:tag name="STICKYSTYLE" val="Caroline FIG STROKE"/>
</p:tagLst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10710</TotalTime>
  <Words>5234</Words>
  <Application>Microsoft Office PowerPoint</Application>
  <PresentationFormat>Custom</PresentationFormat>
  <Paragraphs>809</Paragraphs>
  <Slides>130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1" baseType="lpstr">
      <vt:lpstr>Medical Design 16x9</vt:lpstr>
      <vt:lpstr>2017  PARAMEDIC REFRESHER COURSE  </vt:lpstr>
      <vt:lpstr>Paramedic Refresher  Module VI Medical Emergencies II</vt:lpstr>
      <vt:lpstr>Psychiatric/Behavioral Emergencies</vt:lpstr>
      <vt:lpstr>Causes of Behavioral Emergencies</vt:lpstr>
      <vt:lpstr>Causes of Behavioral Emergencies</vt:lpstr>
      <vt:lpstr>Causes of Behavioral Emergencies</vt:lpstr>
      <vt:lpstr>Causes of Behavioral Emergencies</vt:lpstr>
      <vt:lpstr>Behavior</vt:lpstr>
      <vt:lpstr>Overt Behavior</vt:lpstr>
      <vt:lpstr>Covert Behavior</vt:lpstr>
      <vt:lpstr>Assessment Process</vt:lpstr>
      <vt:lpstr>Safety Guidelines</vt:lpstr>
      <vt:lpstr>Safety Guidelines</vt:lpstr>
      <vt:lpstr>General Impression</vt:lpstr>
      <vt:lpstr>General Impression</vt:lpstr>
      <vt:lpstr>General Impression</vt:lpstr>
      <vt:lpstr>Mental Status Examination</vt:lpstr>
      <vt:lpstr>Mental Status Examination</vt:lpstr>
      <vt:lpstr>General Management</vt:lpstr>
      <vt:lpstr>General Management</vt:lpstr>
      <vt:lpstr>General Management</vt:lpstr>
      <vt:lpstr>General Management</vt:lpstr>
      <vt:lpstr>General Management</vt:lpstr>
      <vt:lpstr>Restraint Methods</vt:lpstr>
      <vt:lpstr>Restraint Methods</vt:lpstr>
      <vt:lpstr>Restraint Methods</vt:lpstr>
      <vt:lpstr>Restraint Methods</vt:lpstr>
      <vt:lpstr>Restraint Methods</vt:lpstr>
      <vt:lpstr>Restraint Methods</vt:lpstr>
      <vt:lpstr>Restraint Methods</vt:lpstr>
      <vt:lpstr>Psychotic Patients</vt:lpstr>
      <vt:lpstr>Psychotic Patients</vt:lpstr>
      <vt:lpstr>Assessment of the Psychotic Patient</vt:lpstr>
      <vt:lpstr>Assessment of the Psychotic Patient</vt:lpstr>
      <vt:lpstr>Management of the Psychotic Patient</vt:lpstr>
      <vt:lpstr>Management of the Psychotic Patient</vt:lpstr>
      <vt:lpstr>Risk Factors for Suicide</vt:lpstr>
      <vt:lpstr>Infectious Disease</vt:lpstr>
      <vt:lpstr>Drug Resistant Infections</vt:lpstr>
      <vt:lpstr>Methicillin-Resistant Staphylococcus aureus</vt:lpstr>
      <vt:lpstr>Vancomycin-Resistant Staphylococcus aureus</vt:lpstr>
      <vt:lpstr>Vancomycin-Resistant Enterococci</vt:lpstr>
      <vt:lpstr>Clostridium difficile</vt:lpstr>
      <vt:lpstr>Epidemic vs. Pandemic</vt:lpstr>
      <vt:lpstr>Role of the EMS Provider</vt:lpstr>
      <vt:lpstr>Sepsis vs. Septic Shock</vt:lpstr>
      <vt:lpstr>Sepsis vs. Septic Shock</vt:lpstr>
      <vt:lpstr>Special Healthcare Needs</vt:lpstr>
      <vt:lpstr>Special Healthcare Needs</vt:lpstr>
      <vt:lpstr>General Management</vt:lpstr>
      <vt:lpstr>Patients with Terminal Illness</vt:lpstr>
      <vt:lpstr>Patients with Terminal Illness</vt:lpstr>
      <vt:lpstr>Patients with Terminal Illness</vt:lpstr>
      <vt:lpstr>Patients with Terminal Illness</vt:lpstr>
      <vt:lpstr>Patients with Terminal Illness</vt:lpstr>
      <vt:lpstr>Bariatric Patients</vt:lpstr>
      <vt:lpstr>Bariatric Patients</vt:lpstr>
      <vt:lpstr>Bariatric Patients</vt:lpstr>
      <vt:lpstr>Bariatric Patient</vt:lpstr>
      <vt:lpstr>Bariatric Patient</vt:lpstr>
      <vt:lpstr>Bariatric Patient</vt:lpstr>
      <vt:lpstr>Patients with Communicable Diseases</vt:lpstr>
      <vt:lpstr>Patients with Communicable Diseases</vt:lpstr>
      <vt:lpstr>Patients with Communicable Diseases</vt:lpstr>
      <vt:lpstr>Patients with Communicable Diseases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Patients with Cognitive, Sensory, or Communication Impairment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Chronic Medical Conditions</vt:lpstr>
      <vt:lpstr>Medical Technology</vt:lpstr>
      <vt:lpstr>Medical Technology</vt:lpstr>
      <vt:lpstr>Medical Technology</vt:lpstr>
      <vt:lpstr>Medical Technology</vt:lpstr>
      <vt:lpstr>Medical Technology</vt:lpstr>
      <vt:lpstr>Medical Terminology</vt:lpstr>
      <vt:lpstr>Medical Technology</vt:lpstr>
      <vt:lpstr>Medical Technology</vt:lpstr>
      <vt:lpstr>OB Emergencies</vt:lpstr>
      <vt:lpstr>Abnormal Presentations</vt:lpstr>
      <vt:lpstr>Management - Cephalic</vt:lpstr>
      <vt:lpstr>Abnormal Presentations</vt:lpstr>
      <vt:lpstr>Management - Breech</vt:lpstr>
      <vt:lpstr>Abnormal Presentations</vt:lpstr>
      <vt:lpstr>Management – Shoulder Dystocia</vt:lpstr>
      <vt:lpstr>Abnormal Presentations</vt:lpstr>
      <vt:lpstr>Management – Nuchal Cord</vt:lpstr>
      <vt:lpstr>Abnormal Presentations</vt:lpstr>
      <vt:lpstr>Management – Prolapsed Umbilical Cord</vt:lpstr>
      <vt:lpstr>APGAR Score</vt:lpstr>
      <vt:lpstr>Neonatal Resuscitation</vt:lpstr>
      <vt:lpstr>Slide 124</vt:lpstr>
      <vt:lpstr>Neonatal Resuscitation</vt:lpstr>
      <vt:lpstr>Neonatal Resuscitation</vt:lpstr>
      <vt:lpstr>Neonatal Resuscitation</vt:lpstr>
      <vt:lpstr>Neonatal Resuscitation</vt:lpstr>
      <vt:lpstr>Neonatal Resuscitation</vt:lpstr>
      <vt:lpstr>Routine Care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Administrator</dc:creator>
  <cp:lastModifiedBy>Robyn</cp:lastModifiedBy>
  <cp:revision>423</cp:revision>
  <dcterms:created xsi:type="dcterms:W3CDTF">2017-08-14T21:23:42Z</dcterms:created>
  <dcterms:modified xsi:type="dcterms:W3CDTF">2017-11-20T13:59:38Z</dcterms:modified>
</cp:coreProperties>
</file>