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5" r:id="rId2"/>
    <p:sldId id="263" r:id="rId3"/>
    <p:sldId id="257" r:id="rId4"/>
    <p:sldId id="276" r:id="rId5"/>
    <p:sldId id="280" r:id="rId6"/>
    <p:sldId id="277" r:id="rId7"/>
    <p:sldId id="265" r:id="rId8"/>
    <p:sldId id="278" r:id="rId9"/>
    <p:sldId id="2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629" autoAdjust="0"/>
  </p:normalViewPr>
  <p:slideViewPr>
    <p:cSldViewPr>
      <p:cViewPr varScale="1">
        <p:scale>
          <a:sx n="70" d="100"/>
          <a:sy n="70" d="100"/>
        </p:scale>
        <p:origin x="6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EE215-2B67-4A94-BA8A-BC1FB79EC63E}" type="datetimeFigureOut">
              <a:rPr lang="en-US" smtClean="0"/>
              <a:pPr/>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A9923-1373-4B04-890F-DD29A654ADCB}" type="slidenum">
              <a:rPr lang="en-US" smtClean="0"/>
              <a:pPr/>
              <a:t>‹#›</a:t>
            </a:fld>
            <a:endParaRPr lang="en-US"/>
          </a:p>
        </p:txBody>
      </p:sp>
    </p:spTree>
    <p:extLst>
      <p:ext uri="{BB962C8B-B14F-4D97-AF65-F5344CB8AC3E}">
        <p14:creationId xmlns:p14="http://schemas.microsoft.com/office/powerpoint/2010/main" val="378860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A9923-1373-4B04-890F-DD29A654ADCB}" type="slidenum">
              <a:rPr lang="en-US" smtClean="0"/>
              <a:pPr/>
              <a:t>1</a:t>
            </a:fld>
            <a:endParaRPr lang="en-US"/>
          </a:p>
        </p:txBody>
      </p:sp>
    </p:spTree>
    <p:extLst>
      <p:ext uri="{BB962C8B-B14F-4D97-AF65-F5344CB8AC3E}">
        <p14:creationId xmlns:p14="http://schemas.microsoft.com/office/powerpoint/2010/main" val="21601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a:solidFill>
            <a:srgbClr val="006600"/>
          </a:solidFill>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grp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0C49F4-C0B5-499D-A277-3227A691CF3E}" type="datetimeFigureOut">
              <a:rPr lang="en-US" smtClean="0"/>
              <a:pPr/>
              <a:t>1/5/2016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A4AC80-8A1B-427D-9C61-D985260941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0C49F4-C0B5-499D-A277-3227A691CF3E}" type="datetimeFigureOut">
              <a:rPr lang="en-US" smtClean="0"/>
              <a:pPr/>
              <a:t>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0C49F4-C0B5-499D-A277-3227A691CF3E}" type="datetimeFigureOut">
              <a:rPr lang="en-US" smtClean="0"/>
              <a:pPr/>
              <a:t>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0C49F4-C0B5-499D-A277-3227A691CF3E}" type="datetimeFigureOut">
              <a:rPr lang="en-US" smtClean="0"/>
              <a:pPr/>
              <a:t>1/5/2016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A4AC80-8A1B-427D-9C61-D9852609411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solidFill>
            <a:srgbClr val="0066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0C49F4-C0B5-499D-A277-3227A691CF3E}" type="datetimeFigureOut">
              <a:rPr lang="en-US" smtClean="0"/>
              <a:pPr/>
              <a:t>1/5/2016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A4AC80-8A1B-427D-9C61-D98526094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wfwmd.state.fl.us/files/database/calendar/MIA_Third_Meeting_Recap_Presentation.pdf"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18.swfwmd.state.fl.us/search/search/searchwupsimple.aspx" TargetMode="External"/><Relationship Id="rId4" Type="http://schemas.openxmlformats.org/officeDocument/2006/relationships/hyperlink" Target="http://www.swfwmd.state.fl.us/data/gis/gallery.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4803350"/>
            <a:ext cx="7772400" cy="1829761"/>
          </a:xfrm>
        </p:spPr>
        <p:txBody>
          <a:bodyPr>
            <a:normAutofit/>
          </a:bodyPr>
          <a:lstStyle/>
          <a:p>
            <a:pPr algn="ctr"/>
            <a:r>
              <a:rPr lang="en-US" sz="5400" dirty="0" smtClean="0">
                <a:solidFill>
                  <a:schemeClr val="bg1"/>
                </a:solidFill>
                <a:effectLst>
                  <a:outerShdw blurRad="38100" dist="38100" dir="2700000" algn="tl">
                    <a:srgbClr val="000000">
                      <a:alpha val="43137"/>
                    </a:srgbClr>
                  </a:outerShdw>
                </a:effectLst>
              </a:rPr>
              <a:t>GHS Environmental</a:t>
            </a:r>
            <a:endParaRPr lang="en-US" sz="5400" dirty="0">
              <a:solidFill>
                <a:schemeClr val="bg1"/>
              </a:solidFill>
              <a:effectLst>
                <a:outerShdw blurRad="38100" dist="38100" dir="2700000" algn="tl">
                  <a:srgbClr val="000000">
                    <a:alpha val="43137"/>
                  </a:srgbClr>
                </a:outerShdw>
              </a:effectLst>
            </a:endParaRPr>
          </a:p>
        </p:txBody>
      </p:sp>
      <p:sp>
        <p:nvSpPr>
          <p:cNvPr id="11" name="Subtitle 10"/>
          <p:cNvSpPr>
            <a:spLocks noGrp="1"/>
          </p:cNvSpPr>
          <p:nvPr>
            <p:ph type="subTitle" idx="1"/>
          </p:nvPr>
        </p:nvSpPr>
        <p:spPr>
          <a:xfrm>
            <a:off x="1370463" y="6429233"/>
            <a:ext cx="7772400" cy="457200"/>
          </a:xfrm>
        </p:spPr>
        <p:txBody>
          <a:bodyPr>
            <a:normAutofit fontScale="92500" lnSpcReduction="10000"/>
          </a:bodyPr>
          <a:lstStyle/>
          <a:p>
            <a:r>
              <a:rPr lang="en-US" dirty="0" smtClean="0">
                <a:solidFill>
                  <a:schemeClr val="bg1"/>
                </a:solidFill>
              </a:rPr>
              <a:t>Anything Water! </a:t>
            </a:r>
            <a:endParaRPr lang="en-US"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18" t="4446" r="5353" b="3333"/>
          <a:stretch/>
        </p:blipFill>
        <p:spPr>
          <a:xfrm>
            <a:off x="1828800" y="435172"/>
            <a:ext cx="5486400" cy="4216400"/>
          </a:xfrm>
          <a:prstGeom prst="rect">
            <a:avLst/>
          </a:prstGeom>
        </p:spPr>
      </p:pic>
    </p:spTree>
    <p:extLst>
      <p:ext uri="{BB962C8B-B14F-4D97-AF65-F5344CB8AC3E}">
        <p14:creationId xmlns:p14="http://schemas.microsoft.com/office/powerpoint/2010/main" val="175008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381000" y="1"/>
            <a:ext cx="8229600" cy="1143000"/>
          </a:xfrm>
        </p:spPr>
        <p:txBody>
          <a:bodyPr/>
          <a:lstStyle/>
          <a:p>
            <a:r>
              <a:rPr lang="en-US" dirty="0" smtClean="0">
                <a:solidFill>
                  <a:srgbClr val="006600"/>
                </a:solidFill>
              </a:rPr>
              <a:t>SWFWMD’s WUCA Locations</a:t>
            </a:r>
            <a:endParaRPr lang="en-US" dirty="0">
              <a:solidFill>
                <a:srgbClr val="006600"/>
              </a:solidFill>
            </a:endParaRPr>
          </a:p>
        </p:txBody>
      </p:sp>
      <p:pic>
        <p:nvPicPr>
          <p:cNvPr id="2" name="Picture 1"/>
          <p:cNvPicPr>
            <a:picLocks noChangeAspect="1"/>
          </p:cNvPicPr>
          <p:nvPr/>
        </p:nvPicPr>
        <p:blipFill rotWithShape="1">
          <a:blip r:embed="rId3"/>
          <a:srcRect l="14698" t="13051" r="61509" b="40370"/>
          <a:stretch/>
        </p:blipFill>
        <p:spPr>
          <a:xfrm>
            <a:off x="937913" y="838200"/>
            <a:ext cx="7447051" cy="4791540"/>
          </a:xfrm>
          <a:prstGeom prst="rect">
            <a:avLst/>
          </a:prstGeom>
        </p:spPr>
      </p:pic>
      <p:sp>
        <p:nvSpPr>
          <p:cNvPr id="3" name="TextBox 2"/>
          <p:cNvSpPr txBox="1"/>
          <p:nvPr/>
        </p:nvSpPr>
        <p:spPr>
          <a:xfrm>
            <a:off x="937913" y="5650212"/>
            <a:ext cx="8007018" cy="369332"/>
          </a:xfrm>
          <a:prstGeom prst="rect">
            <a:avLst/>
          </a:prstGeom>
          <a:noFill/>
        </p:spPr>
        <p:txBody>
          <a:bodyPr wrap="square" rtlCol="0">
            <a:spAutoFit/>
          </a:bodyPr>
          <a:lstStyle/>
          <a:p>
            <a:r>
              <a:rPr lang="en-US" dirty="0"/>
              <a:t>http://www21.swfwmd.state.fl.us/maps/pages/viewer_general.html</a:t>
            </a:r>
          </a:p>
        </p:txBody>
      </p:sp>
      <p:sp>
        <p:nvSpPr>
          <p:cNvPr id="5" name="Rectangle 4"/>
          <p:cNvSpPr/>
          <p:nvPr/>
        </p:nvSpPr>
        <p:spPr>
          <a:xfrm>
            <a:off x="2743200" y="3886200"/>
            <a:ext cx="76200" cy="152400"/>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748404" y="3976048"/>
            <a:ext cx="2562225" cy="15906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28433" y="266700"/>
            <a:ext cx="8229600" cy="1143000"/>
          </a:xfrm>
        </p:spPr>
        <p:txBody>
          <a:bodyPr/>
          <a:lstStyle/>
          <a:p>
            <a:pPr algn="ctr"/>
            <a:r>
              <a:rPr lang="en-US" dirty="0" smtClean="0">
                <a:solidFill>
                  <a:srgbClr val="006600"/>
                </a:solidFill>
              </a:rPr>
              <a:t>What is the MIA?</a:t>
            </a:r>
            <a:endParaRPr lang="en-US" dirty="0">
              <a:solidFill>
                <a:srgbClr val="006600"/>
              </a:solidFill>
            </a:endParaRPr>
          </a:p>
        </p:txBody>
      </p:sp>
      <p:sp>
        <p:nvSpPr>
          <p:cNvPr id="3" name="TextBox 2"/>
          <p:cNvSpPr txBox="1"/>
          <p:nvPr/>
        </p:nvSpPr>
        <p:spPr>
          <a:xfrm>
            <a:off x="914400" y="1225689"/>
            <a:ext cx="7772400" cy="5016758"/>
          </a:xfrm>
          <a:prstGeom prst="rect">
            <a:avLst/>
          </a:prstGeom>
          <a:noFill/>
        </p:spPr>
        <p:txBody>
          <a:bodyPr wrap="square" rtlCol="0">
            <a:spAutoFit/>
          </a:bodyPr>
          <a:lstStyle/>
          <a:p>
            <a:r>
              <a:rPr lang="en-US" sz="2000" dirty="0" smtClean="0"/>
              <a:t>The MIA stands for the Most Impacted Area.</a:t>
            </a:r>
          </a:p>
          <a:p>
            <a:endParaRPr lang="en-US" sz="1000" dirty="0"/>
          </a:p>
          <a:p>
            <a:r>
              <a:rPr lang="en-US" sz="2000" dirty="0" smtClean="0"/>
              <a:t>This is a region where heavy groundwater pumpage from inland activities such as </a:t>
            </a:r>
            <a:r>
              <a:rPr lang="en-US" sz="2000" dirty="0"/>
              <a:t>agriculture, </a:t>
            </a:r>
            <a:r>
              <a:rPr lang="en-US" sz="2000" dirty="0" smtClean="0"/>
              <a:t>potable water supply, industry, mining, and other uses such as irrigation of lawn and landscape has caused the Floridan Aquifer groundwater levels to decrease and may cause higher saltwater intrusion from the Gulf of Mexico to contaminate this aquifer.</a:t>
            </a:r>
          </a:p>
          <a:p>
            <a:r>
              <a:rPr lang="en-US" sz="1000" dirty="0" smtClean="0"/>
              <a:t> </a:t>
            </a:r>
            <a:r>
              <a:rPr lang="en-US" sz="2000" dirty="0"/>
              <a:t/>
            </a:r>
            <a:br>
              <a:rPr lang="en-US" sz="2000" dirty="0"/>
            </a:br>
            <a:r>
              <a:rPr lang="en-US" sz="2000" dirty="0" smtClean="0"/>
              <a:t>Because of this, SWFWMD has regulations in place that restrict groundwater use in order and reduce groundwater withdrawals in order to minimize further potential impacts of salt water intrusion.</a:t>
            </a:r>
          </a:p>
          <a:p>
            <a:r>
              <a:rPr lang="en-US" sz="1000" dirty="0" smtClean="0"/>
              <a:t> </a:t>
            </a:r>
            <a:endParaRPr lang="en-US" sz="1000" dirty="0"/>
          </a:p>
          <a:p>
            <a:r>
              <a:rPr lang="en-US" sz="2000" dirty="0" smtClean="0"/>
              <a:t>One major regulation that was passed includes that no </a:t>
            </a:r>
            <a:r>
              <a:rPr lang="en-US" sz="2000" b="1" dirty="0" smtClean="0"/>
              <a:t>NEW</a:t>
            </a:r>
            <a:r>
              <a:rPr lang="en-US" sz="2000" dirty="0" smtClean="0"/>
              <a:t> groundwater is permitted in this area.</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304800" y="152400"/>
            <a:ext cx="8229600" cy="1143000"/>
          </a:xfrm>
        </p:spPr>
        <p:txBody>
          <a:bodyPr/>
          <a:lstStyle/>
          <a:p>
            <a:r>
              <a:rPr lang="en-US" dirty="0" smtClean="0">
                <a:solidFill>
                  <a:srgbClr val="006600"/>
                </a:solidFill>
              </a:rPr>
              <a:t>Irrigation Calculations</a:t>
            </a:r>
            <a:endParaRPr lang="en-US" dirty="0">
              <a:solidFill>
                <a:srgbClr val="006600"/>
              </a:solidFill>
            </a:endParaRPr>
          </a:p>
        </p:txBody>
      </p:sp>
      <p:pic>
        <p:nvPicPr>
          <p:cNvPr id="5" name="Picture 4"/>
          <p:cNvPicPr>
            <a:picLocks noChangeAspect="1"/>
          </p:cNvPicPr>
          <p:nvPr/>
        </p:nvPicPr>
        <p:blipFill>
          <a:blip r:embed="rId3"/>
          <a:stretch>
            <a:fillRect/>
          </a:stretch>
        </p:blipFill>
        <p:spPr>
          <a:xfrm>
            <a:off x="304800" y="1143000"/>
            <a:ext cx="8485714" cy="2142857"/>
          </a:xfrm>
          <a:prstGeom prst="rect">
            <a:avLst/>
          </a:prstGeom>
        </p:spPr>
      </p:pic>
    </p:spTree>
    <p:extLst>
      <p:ext uri="{BB962C8B-B14F-4D97-AF65-F5344CB8AC3E}">
        <p14:creationId xmlns:p14="http://schemas.microsoft.com/office/powerpoint/2010/main" val="204297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304800" y="152400"/>
            <a:ext cx="8229600" cy="1143000"/>
          </a:xfrm>
        </p:spPr>
        <p:txBody>
          <a:bodyPr/>
          <a:lstStyle/>
          <a:p>
            <a:r>
              <a:rPr lang="en-US" dirty="0">
                <a:solidFill>
                  <a:srgbClr val="006600"/>
                </a:solidFill>
              </a:rPr>
              <a:t>Historical Water </a:t>
            </a:r>
            <a:r>
              <a:rPr lang="en-US" dirty="0" smtClean="0">
                <a:solidFill>
                  <a:srgbClr val="006600"/>
                </a:solidFill>
              </a:rPr>
              <a:t>Use</a:t>
            </a:r>
            <a:endParaRPr lang="en-US" dirty="0">
              <a:solidFill>
                <a:srgbClr val="006600"/>
              </a:solidFill>
            </a:endParaRPr>
          </a:p>
        </p:txBody>
      </p:sp>
      <p:pic>
        <p:nvPicPr>
          <p:cNvPr id="2" name="Picture 1"/>
          <p:cNvPicPr>
            <a:picLocks noChangeAspect="1"/>
          </p:cNvPicPr>
          <p:nvPr/>
        </p:nvPicPr>
        <p:blipFill rotWithShape="1">
          <a:blip r:embed="rId3"/>
          <a:srcRect l="1799" b="4407"/>
          <a:stretch/>
        </p:blipFill>
        <p:spPr>
          <a:xfrm>
            <a:off x="838200" y="990599"/>
            <a:ext cx="7538558" cy="5334001"/>
          </a:xfrm>
          <a:prstGeom prst="rect">
            <a:avLst/>
          </a:prstGeom>
        </p:spPr>
      </p:pic>
    </p:spTree>
    <p:extLst>
      <p:ext uri="{BB962C8B-B14F-4D97-AF65-F5344CB8AC3E}">
        <p14:creationId xmlns:p14="http://schemas.microsoft.com/office/powerpoint/2010/main" val="49134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28433" y="266700"/>
            <a:ext cx="8229600" cy="1143000"/>
          </a:xfrm>
        </p:spPr>
        <p:txBody>
          <a:bodyPr>
            <a:normAutofit fontScale="90000"/>
          </a:bodyPr>
          <a:lstStyle/>
          <a:p>
            <a:pPr>
              <a:tabLst>
                <a:tab pos="463550" algn="l"/>
              </a:tabLst>
            </a:pPr>
            <a:r>
              <a:rPr lang="en-US" dirty="0" smtClean="0">
                <a:solidFill>
                  <a:srgbClr val="006600"/>
                </a:solidFill>
              </a:rPr>
              <a:t>	What does that mean for </a:t>
            </a:r>
            <a:br>
              <a:rPr lang="en-US" dirty="0" smtClean="0">
                <a:solidFill>
                  <a:srgbClr val="006600"/>
                </a:solidFill>
              </a:rPr>
            </a:br>
            <a:r>
              <a:rPr lang="en-US" dirty="0">
                <a:solidFill>
                  <a:srgbClr val="006600"/>
                </a:solidFill>
              </a:rPr>
              <a:t>	</a:t>
            </a:r>
            <a:r>
              <a:rPr lang="en-US" dirty="0" smtClean="0">
                <a:solidFill>
                  <a:srgbClr val="006600"/>
                </a:solidFill>
              </a:rPr>
              <a:t>				Oakleaf Hammock?</a:t>
            </a:r>
            <a:endParaRPr lang="en-US" dirty="0">
              <a:solidFill>
                <a:srgbClr val="006600"/>
              </a:solidFill>
            </a:endParaRPr>
          </a:p>
        </p:txBody>
      </p:sp>
      <p:sp>
        <p:nvSpPr>
          <p:cNvPr id="3" name="TextBox 2"/>
          <p:cNvSpPr txBox="1"/>
          <p:nvPr/>
        </p:nvSpPr>
        <p:spPr>
          <a:xfrm>
            <a:off x="838200" y="1440180"/>
            <a:ext cx="8001000" cy="4708981"/>
          </a:xfrm>
          <a:prstGeom prst="rect">
            <a:avLst/>
          </a:prstGeom>
          <a:noFill/>
        </p:spPr>
        <p:txBody>
          <a:bodyPr wrap="square" rtlCol="0">
            <a:spAutoFit/>
          </a:bodyPr>
          <a:lstStyle/>
          <a:p>
            <a:r>
              <a:rPr lang="en-US" sz="2000" dirty="0" smtClean="0"/>
              <a:t>Oakleaf Hammock cannot simply apply for new groundwater quantities. Groundwater quantities must be transferred from another existing WUP that Oakleaf is a co-permittee, and the transfer must be in the direction from west to east. It cannot be EAST to WEST. Oakleaf is not a co-permittee with any other permit, but it can be done with time and money.</a:t>
            </a:r>
          </a:p>
          <a:p>
            <a:endParaRPr lang="en-US" sz="1000" dirty="0"/>
          </a:p>
          <a:p>
            <a:r>
              <a:rPr lang="en-US" sz="2000" dirty="0" smtClean="0"/>
              <a:t>OR Alternative Water Sources (AWS) may be used and include:</a:t>
            </a:r>
          </a:p>
          <a:p>
            <a:pPr marL="914400" indent="-342900">
              <a:buBlip>
                <a:blip r:embed="rId3"/>
              </a:buBlip>
            </a:pPr>
            <a:r>
              <a:rPr lang="en-US" sz="2000" dirty="0" smtClean="0"/>
              <a:t>Surface water (already in use)</a:t>
            </a:r>
          </a:p>
          <a:p>
            <a:pPr marL="914400" indent="-342900">
              <a:buBlip>
                <a:blip r:embed="rId3"/>
              </a:buBlip>
            </a:pPr>
            <a:r>
              <a:rPr lang="en-US" sz="2000" dirty="0" smtClean="0"/>
              <a:t>Reclaimed water (not available at Oakleaf Hammock)</a:t>
            </a:r>
          </a:p>
          <a:p>
            <a:pPr marL="914400" indent="-342900">
              <a:buBlip>
                <a:blip r:embed="rId3"/>
              </a:buBlip>
            </a:pPr>
            <a:r>
              <a:rPr lang="en-US" sz="2000" dirty="0" smtClean="0"/>
              <a:t>Seawater desalination (not cost effective for irrigation)</a:t>
            </a:r>
          </a:p>
          <a:p>
            <a:pPr marL="914400" indent="-342900">
              <a:buBlip>
                <a:blip r:embed="rId3"/>
              </a:buBlip>
            </a:pPr>
            <a:r>
              <a:rPr lang="en-US" sz="2000" dirty="0" smtClean="0"/>
              <a:t>Brackish water (not viable source for irrigation)</a:t>
            </a:r>
          </a:p>
          <a:p>
            <a:pPr marL="571500"/>
            <a:endParaRPr lang="en-US" sz="1000" dirty="0" smtClean="0"/>
          </a:p>
          <a:p>
            <a:pPr marL="55563"/>
            <a:r>
              <a:rPr lang="en-US" sz="2000" dirty="0" smtClean="0"/>
              <a:t>Other options???</a:t>
            </a:r>
          </a:p>
          <a:p>
            <a:pPr marL="571500"/>
            <a:r>
              <a:rPr lang="en-US" sz="2000" b="1" dirty="0" smtClean="0"/>
              <a:t>	Share between all Phases – </a:t>
            </a:r>
            <a:r>
              <a:rPr lang="en-US" sz="2000" b="1" dirty="0" smtClean="0">
                <a:solidFill>
                  <a:srgbClr val="0033CC"/>
                </a:solidFill>
              </a:rPr>
              <a:t>Water Optimizer</a:t>
            </a:r>
          </a:p>
          <a:p>
            <a:endParaRPr lang="en-US" sz="2000" dirty="0"/>
          </a:p>
        </p:txBody>
      </p:sp>
    </p:spTree>
    <p:extLst>
      <p:ext uri="{BB962C8B-B14F-4D97-AF65-F5344CB8AC3E}">
        <p14:creationId xmlns:p14="http://schemas.microsoft.com/office/powerpoint/2010/main" val="313824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006600"/>
                </a:solidFill>
              </a:rPr>
              <a:t>Water Optimizer Plan</a:t>
            </a:r>
            <a:endParaRPr lang="en-US" dirty="0">
              <a:solidFill>
                <a:srgbClr val="006600"/>
              </a:solidFill>
            </a:endParaRPr>
          </a:p>
        </p:txBody>
      </p:sp>
      <p:pic>
        <p:nvPicPr>
          <p:cNvPr id="8"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9" name="TextBox 8"/>
          <p:cNvSpPr txBox="1"/>
          <p:nvPr/>
        </p:nvSpPr>
        <p:spPr>
          <a:xfrm>
            <a:off x="914400" y="1219200"/>
            <a:ext cx="8001000" cy="5016758"/>
          </a:xfrm>
          <a:prstGeom prst="rect">
            <a:avLst/>
          </a:prstGeom>
          <a:noFill/>
        </p:spPr>
        <p:txBody>
          <a:bodyPr wrap="square" rtlCol="0">
            <a:spAutoFit/>
          </a:bodyPr>
          <a:lstStyle/>
          <a:p>
            <a:r>
              <a:rPr lang="en-US" sz="2000" dirty="0" smtClean="0"/>
              <a:t>The </a:t>
            </a:r>
            <a:r>
              <a:rPr lang="en-US" sz="2000" b="1" dirty="0" smtClean="0">
                <a:solidFill>
                  <a:srgbClr val="0033CC"/>
                </a:solidFill>
              </a:rPr>
              <a:t>Water Optimizer</a:t>
            </a:r>
            <a:r>
              <a:rPr lang="en-US" sz="2000" dirty="0" smtClean="0"/>
              <a:t> was introduced as a means to follow SWFWMD’s rules and to allow for potential sharing among residents in this restricted water use caution area, the MIA.</a:t>
            </a:r>
          </a:p>
          <a:p>
            <a:endParaRPr lang="en-US" sz="1000" dirty="0"/>
          </a:p>
          <a:p>
            <a:r>
              <a:rPr lang="en-US" sz="2000" dirty="0" smtClean="0"/>
              <a:t>The </a:t>
            </a:r>
            <a:r>
              <a:rPr lang="en-US" sz="2000" b="1" dirty="0" smtClean="0">
                <a:solidFill>
                  <a:srgbClr val="0033CC"/>
                </a:solidFill>
              </a:rPr>
              <a:t>Water Optimizer</a:t>
            </a:r>
            <a:r>
              <a:rPr lang="en-US" sz="2000" dirty="0" smtClean="0"/>
              <a:t> will allow each resident to increase irrigation to twice per week at shorter batches (~2 hours twice a week).</a:t>
            </a:r>
          </a:p>
          <a:p>
            <a:endParaRPr lang="en-US" sz="1000" dirty="0"/>
          </a:p>
          <a:p>
            <a:r>
              <a:rPr lang="en-US" sz="2000" dirty="0" smtClean="0"/>
              <a:t>The </a:t>
            </a:r>
            <a:r>
              <a:rPr lang="en-US" sz="2000" b="1" dirty="0" smtClean="0">
                <a:solidFill>
                  <a:srgbClr val="0033CC"/>
                </a:solidFill>
              </a:rPr>
              <a:t>Water Optimizer</a:t>
            </a:r>
            <a:r>
              <a:rPr lang="en-US" sz="2000" dirty="0" smtClean="0"/>
              <a:t> will eliminate the current once per week watering schedule and will ensure that the Water Use Permit remains in compliance.</a:t>
            </a:r>
          </a:p>
          <a:p>
            <a:endParaRPr lang="en-US" sz="1000" dirty="0"/>
          </a:p>
          <a:p>
            <a:r>
              <a:rPr lang="en-US" sz="2000" dirty="0" smtClean="0"/>
              <a:t>The Water Optimizer is the cheapest alternative compared to finding an existing water use permit in which to transfer quantities from, paying an attorney to develop a temporary lease agreement , paying a consultant to prepare and obtain the modified permits, paying permitting fees, </a:t>
            </a:r>
            <a:r>
              <a:rPr lang="en-US" sz="2000" dirty="0" err="1" smtClean="0"/>
              <a:t>etc</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6" name="Title 5"/>
          <p:cNvSpPr>
            <a:spLocks noGrp="1"/>
          </p:cNvSpPr>
          <p:nvPr>
            <p:ph type="title"/>
          </p:nvPr>
        </p:nvSpPr>
        <p:spPr>
          <a:xfrm>
            <a:off x="-28433" y="266700"/>
            <a:ext cx="8229600" cy="1143000"/>
          </a:xfrm>
        </p:spPr>
        <p:txBody>
          <a:bodyPr>
            <a:normAutofit/>
          </a:bodyPr>
          <a:lstStyle/>
          <a:p>
            <a:pPr>
              <a:tabLst>
                <a:tab pos="463550" algn="l"/>
              </a:tabLst>
            </a:pPr>
            <a:r>
              <a:rPr lang="en-US" dirty="0" smtClean="0">
                <a:solidFill>
                  <a:srgbClr val="006600"/>
                </a:solidFill>
              </a:rPr>
              <a:t>	</a:t>
            </a:r>
            <a:r>
              <a:rPr lang="en-US" dirty="0" smtClean="0">
                <a:solidFill>
                  <a:srgbClr val="006600"/>
                </a:solidFill>
              </a:rPr>
              <a:t>Old Mill Preserve Addition</a:t>
            </a:r>
            <a:endParaRPr lang="en-US" dirty="0">
              <a:solidFill>
                <a:srgbClr val="006600"/>
              </a:solidFill>
            </a:endParaRPr>
          </a:p>
        </p:txBody>
      </p:sp>
      <p:sp>
        <p:nvSpPr>
          <p:cNvPr id="5" name="TextBox 4"/>
          <p:cNvSpPr txBox="1"/>
          <p:nvPr/>
        </p:nvSpPr>
        <p:spPr>
          <a:xfrm>
            <a:off x="5867400" y="1409700"/>
            <a:ext cx="2743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Two phases</a:t>
            </a:r>
          </a:p>
          <a:p>
            <a:pPr marL="285750" indent="-285750">
              <a:buFont typeface="Arial" panose="020B0604020202020204" pitchFamily="34" charset="0"/>
              <a:buChar char="•"/>
            </a:pPr>
            <a:r>
              <a:rPr lang="en-US" dirty="0" smtClean="0"/>
              <a:t>Existing Irrigation System Includes:</a:t>
            </a:r>
          </a:p>
          <a:p>
            <a:pPr marL="742950" lvl="1" indent="-285750">
              <a:buFontTx/>
              <a:buChar char="-"/>
            </a:pPr>
            <a:r>
              <a:rPr lang="en-US" dirty="0" smtClean="0"/>
              <a:t>Reclaimed </a:t>
            </a:r>
          </a:p>
          <a:p>
            <a:pPr marL="742950" lvl="1" indent="-285750">
              <a:buFontTx/>
              <a:buChar char="-"/>
            </a:pPr>
            <a:r>
              <a:rPr lang="en-US" dirty="0" smtClean="0"/>
              <a:t>Surface Water</a:t>
            </a:r>
          </a:p>
          <a:p>
            <a:pPr marL="742950" lvl="1" indent="-285750">
              <a:buFontTx/>
              <a:buChar char="-"/>
            </a:pPr>
            <a:r>
              <a:rPr lang="en-US" dirty="0" smtClean="0"/>
              <a:t>Groundwater (backup)</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834" r="28333" b="4383"/>
          <a:stretch/>
        </p:blipFill>
        <p:spPr>
          <a:xfrm>
            <a:off x="990600" y="1066800"/>
            <a:ext cx="4648200" cy="4951362"/>
          </a:xfrm>
          <a:prstGeom prst="rect">
            <a:avLst/>
          </a:prstGeom>
        </p:spPr>
      </p:pic>
    </p:spTree>
    <p:extLst>
      <p:ext uri="{BB962C8B-B14F-4D97-AF65-F5344CB8AC3E}">
        <p14:creationId xmlns:p14="http://schemas.microsoft.com/office/powerpoint/2010/main" val="137015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006600"/>
                </a:solidFill>
              </a:rPr>
              <a:t>Other Resources</a:t>
            </a:r>
            <a:endParaRPr lang="en-US" dirty="0">
              <a:solidFill>
                <a:srgbClr val="006600"/>
              </a:solidFill>
            </a:endParaRPr>
          </a:p>
        </p:txBody>
      </p:sp>
      <p:pic>
        <p:nvPicPr>
          <p:cNvPr id="8" name="Content Placeholder 3" descr="Logo_green_1.jpg"/>
          <p:cNvPicPr>
            <a:picLocks noGrp="1" noChangeAspect="1"/>
          </p:cNvPicPr>
          <p:nvPr>
            <p:ph idx="1"/>
          </p:nvPr>
        </p:nvPicPr>
        <p:blipFill>
          <a:blip r:embed="rId2" cstate="print"/>
          <a:srcRect t="16667"/>
          <a:stretch>
            <a:fillRect/>
          </a:stretch>
        </p:blipFill>
        <p:spPr>
          <a:xfrm>
            <a:off x="7625928" y="1"/>
            <a:ext cx="1518072" cy="838199"/>
          </a:xfrm>
        </p:spPr>
      </p:pic>
      <p:sp>
        <p:nvSpPr>
          <p:cNvPr id="9" name="TextBox 8"/>
          <p:cNvSpPr txBox="1"/>
          <p:nvPr/>
        </p:nvSpPr>
        <p:spPr>
          <a:xfrm>
            <a:off x="914400" y="1219200"/>
            <a:ext cx="8001000" cy="3016210"/>
          </a:xfrm>
          <a:prstGeom prst="rect">
            <a:avLst/>
          </a:prstGeom>
          <a:noFill/>
        </p:spPr>
        <p:txBody>
          <a:bodyPr wrap="square" rtlCol="0">
            <a:spAutoFit/>
          </a:bodyPr>
          <a:lstStyle/>
          <a:p>
            <a:r>
              <a:rPr lang="en-US" sz="2000" dirty="0" smtClean="0"/>
              <a:t>SWFWMD MIA presentation:</a:t>
            </a:r>
          </a:p>
          <a:p>
            <a:r>
              <a:rPr lang="en-US" sz="2000" dirty="0">
                <a:hlinkClick r:id="rId3"/>
              </a:rPr>
              <a:t>https://</a:t>
            </a:r>
            <a:r>
              <a:rPr lang="en-US" sz="2000" dirty="0" smtClean="0">
                <a:hlinkClick r:id="rId3"/>
              </a:rPr>
              <a:t>www.swfwmd.state.fl.us/files/database/calendar/MIA_Third_Meeting_Recap_Presentation.pdf</a:t>
            </a:r>
            <a:endParaRPr lang="en-US" sz="2000" dirty="0" smtClean="0"/>
          </a:p>
          <a:p>
            <a:endParaRPr lang="en-US" sz="1000" dirty="0"/>
          </a:p>
          <a:p>
            <a:r>
              <a:rPr lang="en-US" sz="2000" dirty="0" smtClean="0"/>
              <a:t>SWFWMD’s Mapping Gallery:</a:t>
            </a:r>
          </a:p>
          <a:p>
            <a:r>
              <a:rPr lang="en-US" sz="2000" dirty="0">
                <a:hlinkClick r:id="rId4"/>
              </a:rPr>
              <a:t>http://</a:t>
            </a:r>
            <a:r>
              <a:rPr lang="en-US" sz="2000" dirty="0" smtClean="0">
                <a:hlinkClick r:id="rId4"/>
              </a:rPr>
              <a:t>www.swfwmd.state.fl.us/data/gis/gallery.php</a:t>
            </a:r>
            <a:endParaRPr lang="en-US" sz="2000" dirty="0" smtClean="0"/>
          </a:p>
          <a:p>
            <a:endParaRPr lang="en-US" sz="1000" dirty="0"/>
          </a:p>
          <a:p>
            <a:r>
              <a:rPr lang="en-US" sz="2000" dirty="0" smtClean="0"/>
              <a:t>SWFWMD WMIS System:</a:t>
            </a:r>
          </a:p>
          <a:p>
            <a:r>
              <a:rPr lang="en-US" sz="2000" dirty="0">
                <a:hlinkClick r:id="rId5"/>
              </a:rPr>
              <a:t>http://</a:t>
            </a:r>
            <a:r>
              <a:rPr lang="en-US" sz="2000" dirty="0" smtClean="0">
                <a:hlinkClick r:id="rId5"/>
              </a:rPr>
              <a:t>www18.swfwmd.state.fl.us/search/search/searchwupsimple.aspx</a:t>
            </a:r>
            <a:endParaRPr lang="en-US" sz="2000" dirty="0" smtClean="0"/>
          </a:p>
          <a:p>
            <a:endParaRPr lang="en-US" sz="1000" dirty="0"/>
          </a:p>
        </p:txBody>
      </p:sp>
    </p:spTree>
    <p:extLst>
      <p:ext uri="{BB962C8B-B14F-4D97-AF65-F5344CB8AC3E}">
        <p14:creationId xmlns:p14="http://schemas.microsoft.com/office/powerpoint/2010/main" val="362178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4728</TotalTime>
  <Words>373</Words>
  <Application>Microsoft Office PowerPoint</Application>
  <PresentationFormat>On-screen Show (4:3)</PresentationFormat>
  <Paragraphs>48</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Lucida Sans Unicode</vt:lpstr>
      <vt:lpstr>Verdana</vt:lpstr>
      <vt:lpstr>Wingdings 2</vt:lpstr>
      <vt:lpstr>Wingdings 3</vt:lpstr>
      <vt:lpstr>Concourse</vt:lpstr>
      <vt:lpstr>GHS Environmental</vt:lpstr>
      <vt:lpstr>SWFWMD’s WUCA Locations</vt:lpstr>
      <vt:lpstr>What is the MIA?</vt:lpstr>
      <vt:lpstr>Irrigation Calculations</vt:lpstr>
      <vt:lpstr>Historical Water Use</vt:lpstr>
      <vt:lpstr> What does that mean for       Oakleaf Hammock?</vt:lpstr>
      <vt:lpstr>Water Optimizer Plan</vt:lpstr>
      <vt:lpstr> Old Mill Preserve Addition</vt:lpstr>
      <vt:lpstr>Other Resources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Recharge &amp; Recovery</dc:title>
  <dc:creator>second-admin</dc:creator>
  <cp:lastModifiedBy>Dana J. Gaydos</cp:lastModifiedBy>
  <cp:revision>211</cp:revision>
  <dcterms:created xsi:type="dcterms:W3CDTF">2010-09-12T03:57:02Z</dcterms:created>
  <dcterms:modified xsi:type="dcterms:W3CDTF">2016-01-05T22:51:31Z</dcterms:modified>
</cp:coreProperties>
</file>