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0" r:id="rId3"/>
    <p:sldId id="293" r:id="rId4"/>
    <p:sldId id="316" r:id="rId5"/>
    <p:sldId id="303" r:id="rId6"/>
    <p:sldId id="304" r:id="rId7"/>
    <p:sldId id="305" r:id="rId8"/>
    <p:sldId id="306" r:id="rId9"/>
    <p:sldId id="307" r:id="rId10"/>
    <p:sldId id="308" r:id="rId11"/>
    <p:sldId id="311" r:id="rId12"/>
    <p:sldId id="313" r:id="rId13"/>
    <p:sldId id="315" r:id="rId14"/>
    <p:sldId id="31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0000"/>
    <a:srgbClr val="00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29" autoAdjust="0"/>
  </p:normalViewPr>
  <p:slideViewPr>
    <p:cSldViewPr>
      <p:cViewPr varScale="1">
        <p:scale>
          <a:sx n="61" d="100"/>
          <a:sy n="61" d="100"/>
        </p:scale>
        <p:origin x="90"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EE215-2B67-4A94-BA8A-BC1FB79EC63E}" type="datetimeFigureOut">
              <a:rPr lang="en-US" smtClean="0"/>
              <a:pPr/>
              <a:t>5/29/2016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A9923-1373-4B04-890F-DD29A654ADCB}" type="slidenum">
              <a:rPr lang="en-US" smtClean="0"/>
              <a:pPr/>
              <a:t>‹#›</a:t>
            </a:fld>
            <a:endParaRPr lang="en-US"/>
          </a:p>
        </p:txBody>
      </p:sp>
    </p:spTree>
    <p:extLst>
      <p:ext uri="{BB962C8B-B14F-4D97-AF65-F5344CB8AC3E}">
        <p14:creationId xmlns:p14="http://schemas.microsoft.com/office/powerpoint/2010/main" val="378860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0A9923-1373-4B04-890F-DD29A654ADCB}" type="slidenum">
              <a:rPr lang="en-US" smtClean="0"/>
              <a:pPr/>
              <a:t>1</a:t>
            </a:fld>
            <a:endParaRPr lang="en-US"/>
          </a:p>
        </p:txBody>
      </p:sp>
    </p:spTree>
    <p:extLst>
      <p:ext uri="{BB962C8B-B14F-4D97-AF65-F5344CB8AC3E}">
        <p14:creationId xmlns:p14="http://schemas.microsoft.com/office/powerpoint/2010/main" val="216011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5334000"/>
            <a:ext cx="9147765" cy="1531088"/>
            <a:chOff x="-3765" y="4832896"/>
            <a:chExt cx="9147765" cy="2032192"/>
          </a:xfrm>
          <a:solidFill>
            <a:srgbClr val="006600"/>
          </a:solidFill>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92D050"/>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gr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grp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0C49F4-C0B5-499D-A277-3227A691CF3E}" type="datetimeFigureOut">
              <a:rPr lang="en-US" smtClean="0"/>
              <a:pPr/>
              <a:t>5/29/2016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A4AC80-8A1B-427D-9C61-D985260941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0C49F4-C0B5-499D-A277-3227A691CF3E}" type="datetimeFigureOut">
              <a:rPr lang="en-US" smtClean="0"/>
              <a:pPr/>
              <a:t>5/29/2016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0C49F4-C0B5-499D-A277-3227A691CF3E}" type="datetimeFigureOut">
              <a:rPr lang="en-US" smtClean="0"/>
              <a:pPr/>
              <a:t>5/29/2016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0C49F4-C0B5-499D-A277-3227A691CF3E}" type="datetimeFigureOut">
              <a:rPr lang="en-US" smtClean="0"/>
              <a:pPr/>
              <a:t>5/29/2016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4A4AC80-8A1B-427D-9C61-D9852609411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0C49F4-C0B5-499D-A277-3227A691CF3E}" type="datetimeFigureOut">
              <a:rPr lang="en-US" smtClean="0"/>
              <a:pPr/>
              <a:t>5/29/2016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A4AC80-8A1B-427D-9C61-D9852609411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0C49F4-C0B5-499D-A277-3227A691CF3E}" type="datetimeFigureOut">
              <a:rPr lang="en-US" smtClean="0"/>
              <a:pPr/>
              <a:t>5/29/2016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A4AC80-8A1B-427D-9C61-D9852609411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0C49F4-C0B5-499D-A277-3227A691CF3E}" type="datetimeFigureOut">
              <a:rPr lang="en-US" smtClean="0"/>
              <a:pPr/>
              <a:t>5/29/2016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D0C49F4-C0B5-499D-A277-3227A691CF3E}" type="datetimeFigureOut">
              <a:rPr lang="en-US" smtClean="0"/>
              <a:pPr/>
              <a:t>5/29/2016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A4AC80-8A1B-427D-9C61-D9852609411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0C49F4-C0B5-499D-A277-3227A691CF3E}" type="datetimeFigureOut">
              <a:rPr lang="en-US" smtClean="0"/>
              <a:pPr/>
              <a:t>5/29/2016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0C49F4-C0B5-499D-A277-3227A691CF3E}" type="datetimeFigureOut">
              <a:rPr lang="en-US" smtClean="0"/>
              <a:pPr/>
              <a:t>5/29/2016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A4AC80-8A1B-427D-9C61-D98526094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D0C49F4-C0B5-499D-A277-3227A691CF3E}" type="datetimeFigureOut">
              <a:rPr lang="en-US" smtClean="0"/>
              <a:pPr/>
              <a:t>5/29/2016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A4AC80-8A1B-427D-9C61-D9852609411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92D050">
              <a:alpha val="4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solidFill>
            <a:srgbClr val="006600"/>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0C49F4-C0B5-499D-A277-3227A691CF3E}" type="datetimeFigureOut">
              <a:rPr lang="en-US" smtClean="0"/>
              <a:pPr/>
              <a:t>5/29/2016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A4AC80-8A1B-427D-9C61-D98526094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1371600" y="6324599"/>
            <a:ext cx="7772400" cy="498503"/>
          </a:xfrm>
        </p:spPr>
        <p:txBody>
          <a:bodyPr>
            <a:normAutofit lnSpcReduction="10000"/>
          </a:bodyPr>
          <a:lstStyle/>
          <a:p>
            <a:r>
              <a:rPr lang="en-US" dirty="0" smtClean="0">
                <a:solidFill>
                  <a:schemeClr val="bg1"/>
                </a:solidFill>
              </a:rPr>
              <a:t>Anything Water! </a:t>
            </a:r>
            <a:endParaRPr lang="en-US" dirty="0">
              <a:solidFill>
                <a:schemeClr val="bg1"/>
              </a:solidFill>
            </a:endParaRPr>
          </a:p>
        </p:txBody>
      </p:sp>
      <p:sp>
        <p:nvSpPr>
          <p:cNvPr id="2" name="Title 1"/>
          <p:cNvSpPr>
            <a:spLocks noGrp="1"/>
          </p:cNvSpPr>
          <p:nvPr>
            <p:ph type="ctrTitle"/>
          </p:nvPr>
        </p:nvSpPr>
        <p:spPr>
          <a:xfrm>
            <a:off x="0" y="24915"/>
            <a:ext cx="9144000" cy="1829761"/>
          </a:xfrm>
        </p:spPr>
        <p:txBody>
          <a:bodyPr>
            <a:normAutofit/>
          </a:bodyPr>
          <a:lstStyle/>
          <a:p>
            <a:pPr algn="ctr"/>
            <a:r>
              <a:rPr lang="en-US" dirty="0" smtClean="0">
                <a:latin typeface="Arial Black" panose="020B0A04020102020204" pitchFamily="34" charset="0"/>
              </a:rPr>
              <a:t>Pithlachascotee </a:t>
            </a: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River </a:t>
            </a:r>
            <a:r>
              <a:rPr lang="en-US" dirty="0" smtClean="0">
                <a:latin typeface="Arial Black" panose="020B0A04020102020204" pitchFamily="34" charset="0"/>
              </a:rPr>
              <a:t>Basin Study</a:t>
            </a:r>
            <a:endParaRPr lang="en-US" dirty="0">
              <a:latin typeface="Arial Black" panose="020B0A04020102020204" pitchFamily="34" charset="0"/>
            </a:endParaRPr>
          </a:p>
        </p:txBody>
      </p:sp>
      <p:sp>
        <p:nvSpPr>
          <p:cNvPr id="4" name="TextBox 3"/>
          <p:cNvSpPr txBox="1"/>
          <p:nvPr/>
        </p:nvSpPr>
        <p:spPr>
          <a:xfrm>
            <a:off x="3437157" y="1896043"/>
            <a:ext cx="716280" cy="1323439"/>
          </a:xfrm>
          <a:prstGeom prst="rect">
            <a:avLst/>
          </a:prstGeom>
          <a:noFill/>
        </p:spPr>
        <p:txBody>
          <a:bodyPr wrap="square" rtlCol="0">
            <a:spAutoFit/>
          </a:bodyPr>
          <a:lstStyle/>
          <a:p>
            <a:pPr algn="ctr"/>
            <a:r>
              <a:rPr lang="en-US" dirty="0" smtClean="0"/>
              <a:t>by:</a:t>
            </a:r>
          </a:p>
          <a:p>
            <a:pPr algn="ctr"/>
            <a:endParaRPr lang="en-US" dirty="0"/>
          </a:p>
          <a:p>
            <a:pPr algn="ctr"/>
            <a:r>
              <a:rPr lang="en-US" sz="4400" dirty="0" smtClean="0"/>
              <a:t>&amp;</a:t>
            </a:r>
            <a:endParaRPr lang="en-US" sz="4400" dirty="0"/>
          </a:p>
        </p:txBody>
      </p:sp>
      <p:pic>
        <p:nvPicPr>
          <p:cNvPr id="7" name="Picture 6"/>
          <p:cNvPicPr>
            <a:picLocks noChangeAspect="1"/>
          </p:cNvPicPr>
          <p:nvPr/>
        </p:nvPicPr>
        <p:blipFill>
          <a:blip r:embed="rId3"/>
          <a:srcRect t="16495" b="9278"/>
          <a:stretch>
            <a:fillRect/>
          </a:stretch>
        </p:blipFill>
        <p:spPr bwMode="auto">
          <a:xfrm>
            <a:off x="808257" y="2239563"/>
            <a:ext cx="2306573" cy="1103631"/>
          </a:xfrm>
          <a:prstGeom prst="rect">
            <a:avLst/>
          </a:prstGeom>
          <a:solidFill>
            <a:srgbClr val="FFFFFF"/>
          </a:solidFill>
          <a:ln w="9525">
            <a:noFill/>
            <a:miter lim="800000"/>
            <a:headEnd/>
            <a:tailEnd/>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3044" t="14116" r="15050" b="13014"/>
          <a:stretch/>
        </p:blipFill>
        <p:spPr>
          <a:xfrm>
            <a:off x="4583723" y="2300221"/>
            <a:ext cx="3650468" cy="1103631"/>
          </a:xfrm>
          <a:prstGeom prst="rect">
            <a:avLst/>
          </a:prstGeom>
        </p:spPr>
      </p:pic>
      <p:sp>
        <p:nvSpPr>
          <p:cNvPr id="8" name="Title 1"/>
          <p:cNvSpPr txBox="1">
            <a:spLocks/>
          </p:cNvSpPr>
          <p:nvPr/>
        </p:nvSpPr>
        <p:spPr>
          <a:xfrm>
            <a:off x="808257" y="3343194"/>
            <a:ext cx="5257800" cy="1169230"/>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l"/>
            <a:r>
              <a:rPr lang="en-US" sz="3200" dirty="0" smtClean="0">
                <a:solidFill>
                  <a:schemeClr val="tx1"/>
                </a:solidFill>
                <a:latin typeface="Arial Narrow" panose="020B0606020202030204" pitchFamily="34" charset="0"/>
              </a:rPr>
              <a:t>Prepared for:</a:t>
            </a:r>
          </a:p>
          <a:p>
            <a:pPr algn="l"/>
            <a:r>
              <a:rPr lang="en-US" sz="3200" dirty="0" smtClean="0">
                <a:solidFill>
                  <a:schemeClr val="tx1"/>
                </a:solidFill>
                <a:latin typeface="Arial Narrow" panose="020B0606020202030204" pitchFamily="34" charset="0"/>
              </a:rPr>
              <a:t>The City of New Port Richey</a:t>
            </a:r>
            <a:endParaRPr lang="en-US" sz="3200" dirty="0">
              <a:solidFill>
                <a:schemeClr val="tx1"/>
              </a:solidFill>
              <a:latin typeface="Arial Narrow" panose="020B060602020203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3493136"/>
            <a:ext cx="1697450" cy="1828800"/>
          </a:xfrm>
          <a:prstGeom prst="rect">
            <a:avLst/>
          </a:prstGeom>
        </p:spPr>
      </p:pic>
    </p:spTree>
    <p:extLst>
      <p:ext uri="{BB962C8B-B14F-4D97-AF65-F5344CB8AC3E}">
        <p14:creationId xmlns:p14="http://schemas.microsoft.com/office/powerpoint/2010/main" val="1750084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199" y="76200"/>
            <a:ext cx="8229600" cy="1143000"/>
          </a:xfrm>
        </p:spPr>
        <p:txBody>
          <a:bodyPr>
            <a:normAutofit/>
          </a:bodyPr>
          <a:lstStyle/>
          <a:p>
            <a:pPr algn="ctr"/>
            <a:r>
              <a:rPr lang="en-US" dirty="0" smtClean="0">
                <a:solidFill>
                  <a:srgbClr val="006600"/>
                </a:solidFill>
              </a:rPr>
              <a:t>Nitrogen</a:t>
            </a:r>
            <a:endParaRPr lang="en-US" dirty="0">
              <a:solidFill>
                <a:srgbClr val="006600"/>
              </a:solidFill>
            </a:endParaRPr>
          </a:p>
        </p:txBody>
      </p:sp>
      <p:pic>
        <p:nvPicPr>
          <p:cNvPr id="6" name="Picture 2" descr="13_Average Loading Estimates for Total Nitrogen"/>
          <p:cNvPicPr>
            <a:picLocks noChangeAspect="1" noChangeArrowheads="1"/>
          </p:cNvPicPr>
          <p:nvPr/>
        </p:nvPicPr>
        <p:blipFill>
          <a:blip r:embed="rId3" cstate="print">
            <a:extLst>
              <a:ext uri="{28A0092B-C50C-407E-A947-70E740481C1C}">
                <a14:useLocalDpi xmlns:a14="http://schemas.microsoft.com/office/drawing/2010/main" val="0"/>
              </a:ext>
            </a:extLst>
          </a:blip>
          <a:srcRect l="2950" t="3818" r="5891" b="5023"/>
          <a:stretch>
            <a:fillRect/>
          </a:stretch>
        </p:blipFill>
        <p:spPr bwMode="auto">
          <a:xfrm>
            <a:off x="3410607" y="1119481"/>
            <a:ext cx="5486400" cy="423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p:cNvSpPr txBox="1">
            <a:spLocks/>
          </p:cNvSpPr>
          <p:nvPr/>
        </p:nvSpPr>
        <p:spPr>
          <a:xfrm>
            <a:off x="55179" y="1235074"/>
            <a:ext cx="3468414" cy="41526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rgbClr val="006600"/>
                </a:solidFill>
              </a:rPr>
              <a:t>Nitrogen Species:</a:t>
            </a:r>
          </a:p>
          <a:p>
            <a:pPr algn="ctr"/>
            <a:r>
              <a:rPr lang="en-US" sz="2400" dirty="0" smtClean="0">
                <a:solidFill>
                  <a:schemeClr val="tx1"/>
                </a:solidFill>
              </a:rPr>
              <a:t>Ammonia</a:t>
            </a:r>
          </a:p>
          <a:p>
            <a:pPr algn="ctr"/>
            <a:r>
              <a:rPr lang="en-US" sz="2400" dirty="0" smtClean="0">
                <a:solidFill>
                  <a:schemeClr val="tx1"/>
                </a:solidFill>
              </a:rPr>
              <a:t>Nitrate</a:t>
            </a:r>
          </a:p>
          <a:p>
            <a:pPr algn="ctr"/>
            <a:r>
              <a:rPr lang="en-US" sz="2400" dirty="0" smtClean="0">
                <a:solidFill>
                  <a:schemeClr val="tx1"/>
                </a:solidFill>
              </a:rPr>
              <a:t>Nitrite</a:t>
            </a:r>
          </a:p>
          <a:p>
            <a:pPr algn="ctr"/>
            <a:endParaRPr lang="en-US" sz="2400" dirty="0" smtClean="0">
              <a:solidFill>
                <a:schemeClr val="tx1"/>
              </a:solidFill>
            </a:endParaRPr>
          </a:p>
          <a:p>
            <a:pPr algn="ctr"/>
            <a:r>
              <a:rPr lang="en-US" sz="2400" dirty="0" smtClean="0">
                <a:solidFill>
                  <a:srgbClr val="006600"/>
                </a:solidFill>
              </a:rPr>
              <a:t>Sources:</a:t>
            </a:r>
          </a:p>
          <a:p>
            <a:pPr algn="ctr"/>
            <a:r>
              <a:rPr lang="en-US" sz="2400" dirty="0" smtClean="0">
                <a:solidFill>
                  <a:schemeClr val="tx1"/>
                </a:solidFill>
              </a:rPr>
              <a:t>Pet &amp; Animal Waste</a:t>
            </a:r>
          </a:p>
          <a:p>
            <a:pPr algn="ctr"/>
            <a:r>
              <a:rPr lang="en-US" sz="2400" dirty="0" smtClean="0">
                <a:solidFill>
                  <a:schemeClr val="tx1"/>
                </a:solidFill>
              </a:rPr>
              <a:t>Fertilizers</a:t>
            </a:r>
          </a:p>
          <a:p>
            <a:pPr algn="ctr"/>
            <a:r>
              <a:rPr lang="en-US" sz="2400" dirty="0" smtClean="0">
                <a:solidFill>
                  <a:schemeClr val="tx1"/>
                </a:solidFill>
              </a:rPr>
              <a:t>Failed Septic Systems</a:t>
            </a:r>
          </a:p>
          <a:p>
            <a:pPr algn="ctr"/>
            <a:r>
              <a:rPr lang="en-US" sz="2400" dirty="0" smtClean="0">
                <a:solidFill>
                  <a:schemeClr val="tx1"/>
                </a:solidFill>
              </a:rPr>
              <a:t>Atmospheric deposition</a:t>
            </a:r>
          </a:p>
          <a:p>
            <a:pPr algn="ctr"/>
            <a:endParaRPr lang="en-US" sz="2400" dirty="0">
              <a:solidFill>
                <a:schemeClr val="tx1"/>
              </a:solidFill>
            </a:endParaRPr>
          </a:p>
        </p:txBody>
      </p:sp>
      <p:sp>
        <p:nvSpPr>
          <p:cNvPr id="8" name="Title 2"/>
          <p:cNvSpPr txBox="1">
            <a:spLocks/>
          </p:cNvSpPr>
          <p:nvPr/>
        </p:nvSpPr>
        <p:spPr>
          <a:xfrm>
            <a:off x="457199" y="5229417"/>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solidFill>
                  <a:srgbClr val="006600"/>
                </a:solidFill>
              </a:rPr>
              <a:t>Exceeded the NNC</a:t>
            </a:r>
            <a:endParaRPr lang="en-US" dirty="0">
              <a:solidFill>
                <a:srgbClr val="006600"/>
              </a:solidFill>
            </a:endParaRPr>
          </a:p>
        </p:txBody>
      </p:sp>
    </p:spTree>
    <p:extLst>
      <p:ext uri="{BB962C8B-B14F-4D97-AF65-F5344CB8AC3E}">
        <p14:creationId xmlns:p14="http://schemas.microsoft.com/office/powerpoint/2010/main" val="3930445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199" y="76200"/>
            <a:ext cx="8229600" cy="1143000"/>
          </a:xfrm>
        </p:spPr>
        <p:txBody>
          <a:bodyPr>
            <a:normAutofit/>
          </a:bodyPr>
          <a:lstStyle/>
          <a:p>
            <a:pPr algn="ctr"/>
            <a:r>
              <a:rPr lang="en-US" dirty="0" smtClean="0">
                <a:solidFill>
                  <a:srgbClr val="006600"/>
                </a:solidFill>
              </a:rPr>
              <a:t>Phosphorus</a:t>
            </a:r>
            <a:endParaRPr lang="en-US" dirty="0">
              <a:solidFill>
                <a:srgbClr val="006600"/>
              </a:solidFill>
            </a:endParaRPr>
          </a:p>
        </p:txBody>
      </p:sp>
      <p:pic>
        <p:nvPicPr>
          <p:cNvPr id="5" name="Picture 2" descr="15_Average Loading Estimates for Total Phosphorus"/>
          <p:cNvPicPr>
            <a:picLocks noChangeAspect="1" noChangeArrowheads="1"/>
          </p:cNvPicPr>
          <p:nvPr/>
        </p:nvPicPr>
        <p:blipFill>
          <a:blip r:embed="rId3" cstate="print">
            <a:extLst>
              <a:ext uri="{28A0092B-C50C-407E-A947-70E740481C1C}">
                <a14:useLocalDpi xmlns:a14="http://schemas.microsoft.com/office/drawing/2010/main" val="0"/>
              </a:ext>
            </a:extLst>
          </a:blip>
          <a:srcRect l="3215" t="3642" r="6020" b="5023"/>
          <a:stretch>
            <a:fillRect/>
          </a:stretch>
        </p:blipFill>
        <p:spPr bwMode="auto">
          <a:xfrm>
            <a:off x="3410607" y="1066800"/>
            <a:ext cx="5486400" cy="42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55179" y="1235074"/>
            <a:ext cx="3468414" cy="41526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rgbClr val="006600"/>
                </a:solidFill>
              </a:rPr>
              <a:t>Phosphorus Species:</a:t>
            </a:r>
          </a:p>
          <a:p>
            <a:pPr algn="ctr"/>
            <a:r>
              <a:rPr lang="en-US" sz="2400" dirty="0" smtClean="0">
                <a:solidFill>
                  <a:schemeClr val="tx1"/>
                </a:solidFill>
              </a:rPr>
              <a:t>Orthophosphate</a:t>
            </a:r>
          </a:p>
          <a:p>
            <a:pPr algn="ctr"/>
            <a:r>
              <a:rPr lang="en-US" sz="2400" dirty="0" smtClean="0">
                <a:solidFill>
                  <a:schemeClr val="tx1"/>
                </a:solidFill>
              </a:rPr>
              <a:t>Total Phosphorus</a:t>
            </a:r>
          </a:p>
          <a:p>
            <a:pPr algn="ctr"/>
            <a:endParaRPr lang="en-US" sz="2400" dirty="0" smtClean="0">
              <a:solidFill>
                <a:schemeClr val="tx1"/>
              </a:solidFill>
            </a:endParaRPr>
          </a:p>
          <a:p>
            <a:pPr algn="ctr"/>
            <a:r>
              <a:rPr lang="en-US" sz="2400" dirty="0" smtClean="0">
                <a:solidFill>
                  <a:srgbClr val="006600"/>
                </a:solidFill>
              </a:rPr>
              <a:t>Sources:</a:t>
            </a:r>
          </a:p>
          <a:p>
            <a:pPr algn="ctr"/>
            <a:r>
              <a:rPr lang="en-US" sz="2400" dirty="0" smtClean="0">
                <a:solidFill>
                  <a:schemeClr val="tx1"/>
                </a:solidFill>
              </a:rPr>
              <a:t>Fertilizers</a:t>
            </a:r>
          </a:p>
          <a:p>
            <a:pPr algn="ctr"/>
            <a:r>
              <a:rPr lang="en-US" sz="2400" dirty="0" smtClean="0">
                <a:solidFill>
                  <a:schemeClr val="tx1"/>
                </a:solidFill>
              </a:rPr>
              <a:t>Vegetation decomposition</a:t>
            </a:r>
          </a:p>
          <a:p>
            <a:pPr algn="ctr"/>
            <a:r>
              <a:rPr lang="en-US" sz="2400" dirty="0" smtClean="0">
                <a:solidFill>
                  <a:schemeClr val="tx1"/>
                </a:solidFill>
              </a:rPr>
              <a:t>Gas combustion</a:t>
            </a:r>
          </a:p>
          <a:p>
            <a:pPr algn="ctr"/>
            <a:endParaRPr lang="en-US" sz="2400" dirty="0">
              <a:solidFill>
                <a:schemeClr val="tx1"/>
              </a:solidFill>
            </a:endParaRPr>
          </a:p>
        </p:txBody>
      </p:sp>
    </p:spTree>
    <p:extLst>
      <p:ext uri="{BB962C8B-B14F-4D97-AF65-F5344CB8AC3E}">
        <p14:creationId xmlns:p14="http://schemas.microsoft.com/office/powerpoint/2010/main" val="1640709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199" y="76200"/>
            <a:ext cx="8229600" cy="1143000"/>
          </a:xfrm>
        </p:spPr>
        <p:txBody>
          <a:bodyPr>
            <a:normAutofit/>
          </a:bodyPr>
          <a:lstStyle/>
          <a:p>
            <a:pPr algn="ctr"/>
            <a:r>
              <a:rPr lang="en-US" dirty="0" smtClean="0">
                <a:solidFill>
                  <a:srgbClr val="006600"/>
                </a:solidFill>
              </a:rPr>
              <a:t>TSS</a:t>
            </a:r>
            <a:endParaRPr lang="en-US" dirty="0">
              <a:solidFill>
                <a:srgbClr val="006600"/>
              </a:solidFill>
            </a:endParaRPr>
          </a:p>
        </p:txBody>
      </p:sp>
      <p:pic>
        <p:nvPicPr>
          <p:cNvPr id="16386" name="Picture 2" descr="16_Average Loading Estimates for Total Suspended Solids"/>
          <p:cNvPicPr>
            <a:picLocks noChangeAspect="1" noChangeArrowheads="1"/>
          </p:cNvPicPr>
          <p:nvPr/>
        </p:nvPicPr>
        <p:blipFill>
          <a:blip r:embed="rId3" cstate="print">
            <a:extLst>
              <a:ext uri="{28A0092B-C50C-407E-A947-70E740481C1C}">
                <a14:useLocalDpi xmlns:a14="http://schemas.microsoft.com/office/drawing/2010/main" val="0"/>
              </a:ext>
            </a:extLst>
          </a:blip>
          <a:srcRect l="2950" t="3465" r="6027" b="5374"/>
          <a:stretch>
            <a:fillRect/>
          </a:stretch>
        </p:blipFill>
        <p:spPr bwMode="auto">
          <a:xfrm>
            <a:off x="3410607" y="1066800"/>
            <a:ext cx="5486400" cy="424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55179" y="1066800"/>
            <a:ext cx="3468414" cy="4320936"/>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rgbClr val="006600"/>
                </a:solidFill>
              </a:rPr>
              <a:t>Total Suspended Solids:</a:t>
            </a:r>
          </a:p>
          <a:p>
            <a:pPr algn="ctr"/>
            <a:r>
              <a:rPr lang="en-US" sz="2400" dirty="0" smtClean="0">
                <a:solidFill>
                  <a:schemeClr val="tx1"/>
                </a:solidFill>
              </a:rPr>
              <a:t>All solid material flushed from roadways and paved areas, eroded land areas, and organic debris into the stormwater system</a:t>
            </a:r>
          </a:p>
          <a:p>
            <a:pPr algn="ctr"/>
            <a:endParaRPr lang="en-US" sz="2400" dirty="0" smtClean="0">
              <a:solidFill>
                <a:schemeClr val="tx1"/>
              </a:solidFill>
            </a:endParaRPr>
          </a:p>
          <a:p>
            <a:pPr algn="ctr"/>
            <a:r>
              <a:rPr lang="en-US" sz="2400" dirty="0" smtClean="0">
                <a:solidFill>
                  <a:srgbClr val="006600"/>
                </a:solidFill>
              </a:rPr>
              <a:t>Sources:</a:t>
            </a:r>
          </a:p>
          <a:p>
            <a:pPr algn="ctr"/>
            <a:r>
              <a:rPr lang="en-US" sz="2400" dirty="0" smtClean="0">
                <a:solidFill>
                  <a:schemeClr val="tx1"/>
                </a:solidFill>
              </a:rPr>
              <a:t>Erosion of </a:t>
            </a:r>
          </a:p>
          <a:p>
            <a:pPr algn="ctr"/>
            <a:r>
              <a:rPr lang="en-US" sz="2400" dirty="0" smtClean="0">
                <a:solidFill>
                  <a:schemeClr val="tx1"/>
                </a:solidFill>
              </a:rPr>
              <a:t>pavement and soils</a:t>
            </a:r>
          </a:p>
          <a:p>
            <a:pPr algn="ctr"/>
            <a:r>
              <a:rPr lang="en-US" sz="2400" dirty="0" smtClean="0">
                <a:solidFill>
                  <a:schemeClr val="tx1"/>
                </a:solidFill>
              </a:rPr>
              <a:t>Pedestrian litter</a:t>
            </a:r>
          </a:p>
          <a:p>
            <a:pPr algn="ctr"/>
            <a:r>
              <a:rPr lang="en-US" sz="2400" dirty="0" smtClean="0">
                <a:solidFill>
                  <a:schemeClr val="tx1"/>
                </a:solidFill>
              </a:rPr>
              <a:t>Gas combustion</a:t>
            </a:r>
          </a:p>
          <a:p>
            <a:pPr algn="ctr"/>
            <a:r>
              <a:rPr lang="en-US" sz="2400" dirty="0" smtClean="0">
                <a:solidFill>
                  <a:schemeClr val="tx1"/>
                </a:solidFill>
              </a:rPr>
              <a:t>Construction materials</a:t>
            </a:r>
          </a:p>
          <a:p>
            <a:pPr algn="ctr"/>
            <a:r>
              <a:rPr lang="en-US" sz="2400" dirty="0" smtClean="0">
                <a:solidFill>
                  <a:schemeClr val="tx1"/>
                </a:solidFill>
              </a:rPr>
              <a:t>Road paint</a:t>
            </a:r>
          </a:p>
          <a:p>
            <a:pPr algn="ctr"/>
            <a:r>
              <a:rPr lang="en-US" sz="2400" dirty="0" smtClean="0">
                <a:solidFill>
                  <a:schemeClr val="tx1"/>
                </a:solidFill>
              </a:rPr>
              <a:t>Vegetative litter</a:t>
            </a:r>
            <a:endParaRPr lang="en-US" sz="2400" dirty="0">
              <a:solidFill>
                <a:schemeClr val="tx1"/>
              </a:solidFill>
            </a:endParaRPr>
          </a:p>
        </p:txBody>
      </p:sp>
    </p:spTree>
    <p:extLst>
      <p:ext uri="{BB962C8B-B14F-4D97-AF65-F5344CB8AC3E}">
        <p14:creationId xmlns:p14="http://schemas.microsoft.com/office/powerpoint/2010/main" val="10746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200" y="404394"/>
            <a:ext cx="8229600" cy="1143000"/>
          </a:xfrm>
        </p:spPr>
        <p:txBody>
          <a:bodyPr>
            <a:normAutofit/>
          </a:bodyPr>
          <a:lstStyle/>
          <a:p>
            <a:pPr algn="ctr"/>
            <a:r>
              <a:rPr lang="en-US" dirty="0" smtClean="0">
                <a:solidFill>
                  <a:srgbClr val="006600"/>
                </a:solidFill>
              </a:rPr>
              <a:t>BMP Development Table</a:t>
            </a:r>
            <a:endParaRPr lang="en-US" dirty="0">
              <a:solidFill>
                <a:srgbClr val="006600"/>
              </a:solidFill>
            </a:endParaRPr>
          </a:p>
        </p:txBody>
      </p:sp>
      <p:pic>
        <p:nvPicPr>
          <p:cNvPr id="18434"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606" y="1547394"/>
            <a:ext cx="49007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211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199" y="76200"/>
            <a:ext cx="8229600" cy="1143000"/>
          </a:xfrm>
        </p:spPr>
        <p:txBody>
          <a:bodyPr>
            <a:normAutofit/>
          </a:bodyPr>
          <a:lstStyle/>
          <a:p>
            <a:pPr algn="ctr"/>
            <a:r>
              <a:rPr lang="en-US" dirty="0" smtClean="0">
                <a:solidFill>
                  <a:srgbClr val="006600"/>
                </a:solidFill>
              </a:rPr>
              <a:t>East Gate Estates</a:t>
            </a:r>
            <a:endParaRPr lang="en-US" dirty="0">
              <a:solidFill>
                <a:srgbClr val="006600"/>
              </a:solidFill>
            </a:endParaRPr>
          </a:p>
        </p:txBody>
      </p:sp>
      <p:pic>
        <p:nvPicPr>
          <p:cNvPr id="17410" name="Picture 2" descr="17_East Gate Estates Location Ma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853" t="4622" r="27037" b="7823"/>
          <a:stretch/>
        </p:blipFill>
        <p:spPr bwMode="auto">
          <a:xfrm>
            <a:off x="3931601" y="1066800"/>
            <a:ext cx="4965405" cy="54864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199" y="1447800"/>
            <a:ext cx="2667001" cy="923330"/>
          </a:xfrm>
          <a:prstGeom prst="rect">
            <a:avLst/>
          </a:prstGeom>
          <a:noFill/>
        </p:spPr>
        <p:txBody>
          <a:bodyPr wrap="square" rtlCol="0">
            <a:spAutoFit/>
          </a:bodyPr>
          <a:lstStyle/>
          <a:p>
            <a:r>
              <a:rPr lang="en-US" dirty="0" smtClean="0"/>
              <a:t>Echo Lake =  84 ng/l</a:t>
            </a:r>
          </a:p>
          <a:p>
            <a:endParaRPr lang="en-US" dirty="0"/>
          </a:p>
          <a:p>
            <a:r>
              <a:rPr lang="en-US" dirty="0" smtClean="0"/>
              <a:t>Swan Lake = 150 ng/l</a:t>
            </a:r>
            <a:endParaRPr lang="en-US" dirty="0"/>
          </a:p>
        </p:txBody>
      </p:sp>
    </p:spTree>
    <p:extLst>
      <p:ext uri="{BB962C8B-B14F-4D97-AF65-F5344CB8AC3E}">
        <p14:creationId xmlns:p14="http://schemas.microsoft.com/office/powerpoint/2010/main" val="594383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59828"/>
            <a:ext cx="8229600" cy="1143000"/>
          </a:xfrm>
        </p:spPr>
        <p:txBody>
          <a:bodyPr>
            <a:normAutofit/>
          </a:bodyPr>
          <a:lstStyle/>
          <a:p>
            <a:pPr algn="ctr"/>
            <a:r>
              <a:rPr lang="en-US" dirty="0" smtClean="0">
                <a:solidFill>
                  <a:srgbClr val="006600"/>
                </a:solidFill>
              </a:rPr>
              <a:t>Introduction</a:t>
            </a:r>
            <a:endParaRPr lang="en-US" dirty="0">
              <a:solidFill>
                <a:srgbClr val="006600"/>
              </a:solidFill>
            </a:endParaRPr>
          </a:p>
        </p:txBody>
      </p:sp>
      <p:sp>
        <p:nvSpPr>
          <p:cNvPr id="5" name="Content Placeholder 4"/>
          <p:cNvSpPr>
            <a:spLocks noGrp="1"/>
          </p:cNvSpPr>
          <p:nvPr>
            <p:ph idx="1"/>
          </p:nvPr>
        </p:nvSpPr>
        <p:spPr>
          <a:xfrm>
            <a:off x="36786" y="1371600"/>
            <a:ext cx="4535214" cy="4572000"/>
          </a:xfrm>
        </p:spPr>
        <p:txBody>
          <a:bodyPr numCol="1">
            <a:normAutofit fontScale="85000" lnSpcReduction="20000"/>
          </a:bodyPr>
          <a:lstStyle/>
          <a:p>
            <a:pPr>
              <a:buClr>
                <a:srgbClr val="006600"/>
              </a:buClr>
              <a:buSzPct val="100000"/>
              <a:buBlip>
                <a:blip r:embed="rId2"/>
              </a:buBlip>
            </a:pPr>
            <a:r>
              <a:rPr lang="en-US" sz="3200" dirty="0" smtClean="0"/>
              <a:t>Past and present activities include:</a:t>
            </a:r>
          </a:p>
          <a:p>
            <a:pPr lvl="1">
              <a:buClr>
                <a:srgbClr val="006600"/>
              </a:buClr>
              <a:buSzPct val="100000"/>
              <a:buBlip>
                <a:blip r:embed="rId2"/>
              </a:buBlip>
            </a:pPr>
            <a:r>
              <a:rPr lang="en-US" sz="2800" dirty="0" smtClean="0"/>
              <a:t>Orange Lake Feasibility Study</a:t>
            </a:r>
          </a:p>
          <a:p>
            <a:pPr lvl="1">
              <a:buClr>
                <a:srgbClr val="006600"/>
              </a:buClr>
              <a:buSzPct val="100000"/>
              <a:buBlip>
                <a:blip r:embed="rId2"/>
              </a:buBlip>
            </a:pPr>
            <a:r>
              <a:rPr lang="en-US" sz="2800" dirty="0" smtClean="0"/>
              <a:t>Sims Park Improvements</a:t>
            </a:r>
          </a:p>
          <a:p>
            <a:pPr lvl="1">
              <a:buClr>
                <a:srgbClr val="006600"/>
              </a:buClr>
              <a:buSzPct val="100000"/>
              <a:buBlip>
                <a:blip r:embed="rId2"/>
              </a:buBlip>
            </a:pPr>
            <a:r>
              <a:rPr lang="en-US" sz="2800" dirty="0" smtClean="0"/>
              <a:t>Orange Lake Restoration Project</a:t>
            </a:r>
          </a:p>
          <a:p>
            <a:pPr lvl="1">
              <a:buClr>
                <a:srgbClr val="006600"/>
              </a:buClr>
              <a:buSzPct val="100000"/>
              <a:buBlip>
                <a:blip r:embed="rId2"/>
              </a:buBlip>
            </a:pPr>
            <a:r>
              <a:rPr lang="en-US" sz="2800" dirty="0" smtClean="0"/>
              <a:t>Heights Stormwater Improvements</a:t>
            </a:r>
          </a:p>
          <a:p>
            <a:pPr lvl="1">
              <a:buClr>
                <a:srgbClr val="006600"/>
              </a:buClr>
              <a:buSzPct val="100000"/>
              <a:buBlip>
                <a:blip r:embed="rId2"/>
              </a:buBlip>
            </a:pPr>
            <a:r>
              <a:rPr lang="en-US" sz="2800" dirty="0" smtClean="0"/>
              <a:t>Meadows Rehabilitation Project</a:t>
            </a:r>
          </a:p>
          <a:p>
            <a:pPr lvl="1">
              <a:buClr>
                <a:srgbClr val="006600"/>
              </a:buClr>
              <a:buSzPct val="100000"/>
              <a:buBlip>
                <a:blip r:embed="rId2"/>
              </a:buBlip>
            </a:pPr>
            <a:r>
              <a:rPr lang="en-US" sz="2800" dirty="0" smtClean="0"/>
              <a:t>North Park Stormwater Improvements</a:t>
            </a:r>
          </a:p>
          <a:p>
            <a:pPr>
              <a:buClr>
                <a:srgbClr val="006600"/>
              </a:buClr>
              <a:buSzPct val="100000"/>
              <a:buBlip>
                <a:blip r:embed="rId2"/>
              </a:buBlip>
            </a:pPr>
            <a:endParaRPr lang="en-US" sz="2400" dirty="0" smtClean="0">
              <a:solidFill>
                <a:srgbClr val="006600"/>
              </a:solidFill>
            </a:endParaRPr>
          </a:p>
          <a:p>
            <a:pPr>
              <a:buClr>
                <a:srgbClr val="006600"/>
              </a:buClr>
              <a:buSzPct val="100000"/>
              <a:buBlip>
                <a:blip r:embed="rId2"/>
              </a:buBlip>
            </a:pPr>
            <a:endParaRPr lang="en-US" sz="2400" dirty="0">
              <a:solidFill>
                <a:srgbClr val="006600"/>
              </a:solidFill>
            </a:endParaRPr>
          </a:p>
          <a:p>
            <a:pPr>
              <a:buClr>
                <a:srgbClr val="006600"/>
              </a:buClr>
              <a:buSzPct val="100000"/>
              <a:buBlip>
                <a:blip r:embed="rId2"/>
              </a:buBlip>
            </a:pPr>
            <a:endParaRPr lang="en-US" sz="2400" dirty="0" smtClean="0">
              <a:solidFill>
                <a:srgbClr val="006600"/>
              </a:solidFill>
            </a:endParaRPr>
          </a:p>
          <a:p>
            <a:pPr>
              <a:buClr>
                <a:srgbClr val="006600"/>
              </a:buClr>
              <a:buSzPct val="100000"/>
              <a:buBlip>
                <a:blip r:embed="rId2"/>
              </a:buBlip>
            </a:pPr>
            <a:endParaRPr lang="en-US" sz="2400" dirty="0">
              <a:solidFill>
                <a:srgbClr val="006600"/>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044" t="14116" r="15050" b="13014"/>
          <a:stretch/>
        </p:blipFill>
        <p:spPr>
          <a:xfrm>
            <a:off x="36786" y="0"/>
            <a:ext cx="2268413" cy="685800"/>
          </a:xfrm>
          <a:prstGeom prst="rect">
            <a:avLst/>
          </a:prstGeom>
        </p:spPr>
      </p:pic>
      <p:sp>
        <p:nvSpPr>
          <p:cNvPr id="7" name="Content Placeholder 4"/>
          <p:cNvSpPr txBox="1">
            <a:spLocks/>
          </p:cNvSpPr>
          <p:nvPr/>
        </p:nvSpPr>
        <p:spPr>
          <a:xfrm>
            <a:off x="4572000" y="1371600"/>
            <a:ext cx="4535214" cy="4572000"/>
          </a:xfrm>
          <a:prstGeom prst="rect">
            <a:avLst/>
          </a:prstGeom>
        </p:spPr>
        <p:txBody>
          <a:bodyPr vert="horz" numCol="1">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
                <a:srgbClr val="006600"/>
              </a:buClr>
              <a:buSzPct val="100000"/>
              <a:buFont typeface="Wingdings 3"/>
              <a:buBlip>
                <a:blip r:embed="rId2"/>
              </a:buBlip>
            </a:pPr>
            <a:r>
              <a:rPr lang="en-US" sz="3200" smtClean="0"/>
              <a:t>The purpose of this study was to identify which areas of the stormwater system within the City of New Port Richey are largest nutrient and pollutant contributors to the Cotee River.</a:t>
            </a:r>
          </a:p>
          <a:p>
            <a:pPr>
              <a:buClr>
                <a:srgbClr val="006600"/>
              </a:buClr>
              <a:buSzPct val="100000"/>
              <a:buFont typeface="Wingdings 3"/>
              <a:buBlip>
                <a:blip r:embed="rId2"/>
              </a:buBlip>
            </a:pPr>
            <a:r>
              <a:rPr lang="en-US" sz="3200" smtClean="0"/>
              <a:t>The results of the study will provide the City with an outline and information for the next strategic plan.</a:t>
            </a:r>
            <a:endParaRPr lang="en-US" sz="2800" smtClean="0"/>
          </a:p>
          <a:p>
            <a:pPr>
              <a:buClr>
                <a:srgbClr val="006600"/>
              </a:buClr>
              <a:buSzPct val="100000"/>
              <a:buFont typeface="Wingdings 3"/>
              <a:buBlip>
                <a:blip r:embed="rId2"/>
              </a:buBlip>
            </a:pPr>
            <a:endParaRPr lang="en-US" sz="2400" smtClean="0">
              <a:solidFill>
                <a:srgbClr val="006600"/>
              </a:solidFill>
            </a:endParaRPr>
          </a:p>
          <a:p>
            <a:pPr>
              <a:buClr>
                <a:srgbClr val="006600"/>
              </a:buClr>
              <a:buSzPct val="100000"/>
              <a:buFont typeface="Wingdings 3"/>
              <a:buBlip>
                <a:blip r:embed="rId2"/>
              </a:buBlip>
            </a:pPr>
            <a:endParaRPr lang="en-US" sz="2400" smtClean="0">
              <a:solidFill>
                <a:srgbClr val="006600"/>
              </a:solidFill>
            </a:endParaRPr>
          </a:p>
          <a:p>
            <a:pPr>
              <a:buClr>
                <a:srgbClr val="006600"/>
              </a:buClr>
              <a:buSzPct val="100000"/>
              <a:buFont typeface="Wingdings 3"/>
              <a:buBlip>
                <a:blip r:embed="rId2"/>
              </a:buBlip>
            </a:pPr>
            <a:endParaRPr lang="en-US" sz="2400" smtClean="0">
              <a:solidFill>
                <a:srgbClr val="006600"/>
              </a:solidFill>
            </a:endParaRPr>
          </a:p>
          <a:p>
            <a:pPr>
              <a:buClr>
                <a:srgbClr val="006600"/>
              </a:buClr>
              <a:buSzPct val="100000"/>
              <a:buFont typeface="Wingdings 3"/>
              <a:buBlip>
                <a:blip r:embed="rId2"/>
              </a:buBlip>
            </a:pPr>
            <a:endParaRPr lang="en-US" sz="2400" dirty="0">
              <a:solidFill>
                <a:srgbClr val="006600"/>
              </a:solidFill>
            </a:endParaRPr>
          </a:p>
        </p:txBody>
      </p:sp>
      <p:sp>
        <p:nvSpPr>
          <p:cNvPr id="8" name="Title 2"/>
          <p:cNvSpPr txBox="1">
            <a:spLocks/>
          </p:cNvSpPr>
          <p:nvPr/>
        </p:nvSpPr>
        <p:spPr>
          <a:xfrm>
            <a:off x="2428801" y="45982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mtClean="0">
                <a:solidFill>
                  <a:srgbClr val="006600"/>
                </a:solidFill>
              </a:rPr>
              <a:t>Objective</a:t>
            </a:r>
            <a:endParaRPr lang="en-US" dirty="0">
              <a:solidFill>
                <a:srgbClr val="006600"/>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5444" y="5791200"/>
            <a:ext cx="848725" cy="914400"/>
          </a:xfrm>
          <a:prstGeom prst="rect">
            <a:avLst/>
          </a:prstGeom>
        </p:spPr>
      </p:pic>
    </p:spTree>
    <p:extLst>
      <p:ext uri="{BB962C8B-B14F-4D97-AF65-F5344CB8AC3E}">
        <p14:creationId xmlns:p14="http://schemas.microsoft.com/office/powerpoint/2010/main" val="293352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63" descr="3_Sampled Drainage Basi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9" t="4160" r="25585" b="6135"/>
          <a:stretch/>
        </p:blipFill>
        <p:spPr bwMode="auto">
          <a:xfrm>
            <a:off x="4882417" y="3466231"/>
            <a:ext cx="3200400" cy="3148738"/>
          </a:xfrm>
          <a:prstGeom prst="rect">
            <a:avLst/>
          </a:prstGeom>
          <a:solidFill>
            <a:schemeClr val="bg1"/>
          </a:solidFill>
          <a:ln w="38100">
            <a:solidFill>
              <a:schemeClr val="tx1"/>
            </a:solidFill>
          </a:ln>
        </p:spPr>
      </p:pic>
      <p:pic>
        <p:nvPicPr>
          <p:cNvPr id="1029" name="Picture 58"/>
          <p:cNvPicPr>
            <a:picLocks noChangeAspect="1" noChangeArrowheads="1"/>
          </p:cNvPicPr>
          <p:nvPr/>
        </p:nvPicPr>
        <p:blipFill rotWithShape="1">
          <a:blip r:embed="rId4">
            <a:extLst>
              <a:ext uri="{28A0092B-C50C-407E-A947-70E740481C1C}">
                <a14:useLocalDpi xmlns:a14="http://schemas.microsoft.com/office/drawing/2010/main" val="0"/>
              </a:ext>
            </a:extLst>
          </a:blip>
          <a:srcRect r="59492" b="9017"/>
          <a:stretch/>
        </p:blipFill>
        <p:spPr bwMode="auto">
          <a:xfrm>
            <a:off x="1336964" y="3466231"/>
            <a:ext cx="27950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a:xfrm>
            <a:off x="462455" y="60326"/>
            <a:ext cx="8229600" cy="1143000"/>
          </a:xfrm>
        </p:spPr>
        <p:txBody>
          <a:bodyPr>
            <a:normAutofit/>
          </a:bodyPr>
          <a:lstStyle/>
          <a:p>
            <a:pPr algn="ctr"/>
            <a:r>
              <a:rPr lang="en-US" dirty="0" smtClean="0">
                <a:solidFill>
                  <a:srgbClr val="006600"/>
                </a:solidFill>
              </a:rPr>
              <a:t>Methods</a:t>
            </a:r>
            <a:endParaRPr lang="en-US" dirty="0">
              <a:solidFill>
                <a:srgbClr val="006600"/>
              </a:solidFill>
            </a:endParaRPr>
          </a:p>
        </p:txBody>
      </p:sp>
      <p:sp>
        <p:nvSpPr>
          <p:cNvPr id="8" name="Content Placeholder 4"/>
          <p:cNvSpPr>
            <a:spLocks noGrp="1"/>
          </p:cNvSpPr>
          <p:nvPr>
            <p:ph idx="1"/>
          </p:nvPr>
        </p:nvSpPr>
        <p:spPr>
          <a:xfrm>
            <a:off x="152400" y="914400"/>
            <a:ext cx="8763000" cy="4572000"/>
          </a:xfrm>
        </p:spPr>
        <p:txBody>
          <a:bodyPr numCol="1">
            <a:normAutofit/>
          </a:bodyPr>
          <a:lstStyle/>
          <a:p>
            <a:pPr>
              <a:buClr>
                <a:srgbClr val="006600"/>
              </a:buClr>
              <a:buSzPct val="100000"/>
              <a:buBlip>
                <a:blip r:embed="rId5"/>
              </a:buBlip>
            </a:pPr>
            <a:r>
              <a:rPr lang="en-US" sz="2400" dirty="0" smtClean="0"/>
              <a:t>Reviewed all stormwater basin, outfall diameters, and total number of outfalls per basin.</a:t>
            </a:r>
          </a:p>
          <a:p>
            <a:pPr>
              <a:buClr>
                <a:srgbClr val="006600"/>
              </a:buClr>
              <a:buSzPct val="100000"/>
              <a:buBlip>
                <a:blip r:embed="rId5"/>
              </a:buBlip>
            </a:pPr>
            <a:r>
              <a:rPr lang="en-US" sz="2400" dirty="0" smtClean="0"/>
              <a:t>One upstream location and</a:t>
            </a:r>
            <a:r>
              <a:rPr lang="en-US" sz="2400" dirty="0" smtClean="0"/>
              <a:t> 7 outfalls were sampled a total of 10 times during both the wet and dry seasons.</a:t>
            </a:r>
          </a:p>
          <a:p>
            <a:pPr>
              <a:buClr>
                <a:srgbClr val="006600"/>
              </a:buClr>
              <a:buSzPct val="100000"/>
              <a:buBlip>
                <a:blip r:embed="rId5"/>
              </a:buBlip>
            </a:pPr>
            <a:r>
              <a:rPr lang="en-US" sz="2400" dirty="0" smtClean="0"/>
              <a:t>Locations include: </a:t>
            </a:r>
            <a:r>
              <a:rPr lang="en-US" sz="2400" dirty="0" smtClean="0"/>
              <a:t>Upstream of NPR, DB#126, DB#102, DB#120, DB#95, DB#87, DB#60, and DB#19.</a:t>
            </a:r>
            <a:endParaRPr lang="en-US" sz="2400" dirty="0" smtClean="0"/>
          </a:p>
          <a:p>
            <a:pPr>
              <a:buClr>
                <a:srgbClr val="006600"/>
              </a:buClr>
              <a:buSzPct val="100000"/>
              <a:buBlip>
                <a:blip r:embed="rId5"/>
              </a:buBlip>
            </a:pPr>
            <a:endParaRPr lang="en-US" sz="1800" dirty="0" smtClean="0">
              <a:solidFill>
                <a:srgbClr val="006600"/>
              </a:solidFill>
            </a:endParaRPr>
          </a:p>
          <a:p>
            <a:pPr>
              <a:buClr>
                <a:srgbClr val="006600"/>
              </a:buClr>
              <a:buSzPct val="100000"/>
              <a:buBlip>
                <a:blip r:embed="rId5"/>
              </a:buBlip>
            </a:pPr>
            <a:endParaRPr lang="en-US" sz="1800" dirty="0">
              <a:solidFill>
                <a:srgbClr val="006600"/>
              </a:solidFill>
            </a:endParaRPr>
          </a:p>
          <a:p>
            <a:pPr>
              <a:buClr>
                <a:srgbClr val="006600"/>
              </a:buClr>
              <a:buSzPct val="100000"/>
              <a:buBlip>
                <a:blip r:embed="rId5"/>
              </a:buBlip>
            </a:pPr>
            <a:endParaRPr lang="en-US" sz="1800" dirty="0" smtClean="0">
              <a:solidFill>
                <a:srgbClr val="006600"/>
              </a:solidFill>
            </a:endParaRPr>
          </a:p>
          <a:p>
            <a:pPr>
              <a:buClr>
                <a:srgbClr val="006600"/>
              </a:buClr>
              <a:buSzPct val="100000"/>
              <a:buBlip>
                <a:blip r:embed="rId5"/>
              </a:buBlip>
            </a:pPr>
            <a:endParaRPr lang="en-US" sz="1800" dirty="0">
              <a:solidFill>
                <a:srgbClr val="006600"/>
              </a:solidFill>
            </a:endParaRPr>
          </a:p>
        </p:txBody>
      </p:sp>
    </p:spTree>
    <p:extLst>
      <p:ext uri="{BB962C8B-B14F-4D97-AF65-F5344CB8AC3E}">
        <p14:creationId xmlns:p14="http://schemas.microsoft.com/office/powerpoint/2010/main" val="1078940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462455" y="60326"/>
            <a:ext cx="8229600" cy="1143000"/>
          </a:xfrm>
        </p:spPr>
        <p:txBody>
          <a:bodyPr>
            <a:normAutofit/>
          </a:bodyPr>
          <a:lstStyle/>
          <a:p>
            <a:pPr algn="ctr"/>
            <a:r>
              <a:rPr lang="en-US" dirty="0" smtClean="0">
                <a:solidFill>
                  <a:srgbClr val="006600"/>
                </a:solidFill>
              </a:rPr>
              <a:t>Analysis</a:t>
            </a:r>
            <a:endParaRPr lang="en-US" dirty="0">
              <a:solidFill>
                <a:srgbClr val="006600"/>
              </a:solidFill>
            </a:endParaRPr>
          </a:p>
        </p:txBody>
      </p:sp>
      <p:sp>
        <p:nvSpPr>
          <p:cNvPr id="8" name="Content Placeholder 4"/>
          <p:cNvSpPr>
            <a:spLocks noGrp="1"/>
          </p:cNvSpPr>
          <p:nvPr>
            <p:ph idx="1"/>
          </p:nvPr>
        </p:nvSpPr>
        <p:spPr>
          <a:xfrm>
            <a:off x="152400" y="914400"/>
            <a:ext cx="8763000" cy="4572000"/>
          </a:xfrm>
        </p:spPr>
        <p:txBody>
          <a:bodyPr numCol="1">
            <a:normAutofit/>
          </a:bodyPr>
          <a:lstStyle/>
          <a:p>
            <a:pPr>
              <a:buClr>
                <a:srgbClr val="006600"/>
              </a:buClr>
              <a:buSzPct val="100000"/>
              <a:buBlip>
                <a:blip r:embed="rId3"/>
              </a:buBlip>
            </a:pPr>
            <a:r>
              <a:rPr lang="en-US" sz="2400" dirty="0"/>
              <a:t>H</a:t>
            </a:r>
            <a:r>
              <a:rPr lang="en-US" sz="2400" dirty="0" smtClean="0"/>
              <a:t>eavy metals, nutrients, biologicals, and other indicator parameters were analyzed every sampling event.</a:t>
            </a:r>
          </a:p>
          <a:p>
            <a:pPr>
              <a:buClr>
                <a:srgbClr val="006600"/>
              </a:buClr>
              <a:buSzPct val="100000"/>
              <a:buBlip>
                <a:blip r:embed="rId3"/>
              </a:buBlip>
            </a:pPr>
            <a:r>
              <a:rPr lang="en-US" sz="2400" dirty="0" smtClean="0"/>
              <a:t>Herbicides and pesticides were analyzed in 4 events.</a:t>
            </a:r>
            <a:endParaRPr lang="en-US" sz="2400" dirty="0" smtClean="0"/>
          </a:p>
          <a:p>
            <a:pPr>
              <a:buClr>
                <a:srgbClr val="006600"/>
              </a:buClr>
              <a:buSzPct val="100000"/>
              <a:buBlip>
                <a:blip r:embed="rId3"/>
              </a:buBlip>
            </a:pPr>
            <a:r>
              <a:rPr lang="en-US" sz="2400" dirty="0" smtClean="0"/>
              <a:t>Rain data was collected from the city’s system.</a:t>
            </a:r>
          </a:p>
          <a:p>
            <a:pPr>
              <a:buClr>
                <a:srgbClr val="006600"/>
              </a:buClr>
              <a:buSzPct val="100000"/>
              <a:buBlip>
                <a:blip r:embed="rId3"/>
              </a:buBlip>
            </a:pPr>
            <a:r>
              <a:rPr lang="en-US" sz="2400" dirty="0" smtClean="0"/>
              <a:t>Land use data was reviewed in association with the contamination results.</a:t>
            </a:r>
            <a:endParaRPr lang="en-US" sz="2400" dirty="0" smtClean="0"/>
          </a:p>
          <a:p>
            <a:pPr>
              <a:buClr>
                <a:srgbClr val="006600"/>
              </a:buClr>
              <a:buSzPct val="100000"/>
              <a:buBlip>
                <a:blip r:embed="rId3"/>
              </a:buBlip>
            </a:pPr>
            <a:endParaRPr lang="en-US" sz="1800" dirty="0" smtClean="0">
              <a:solidFill>
                <a:srgbClr val="006600"/>
              </a:solidFill>
            </a:endParaRPr>
          </a:p>
          <a:p>
            <a:pPr>
              <a:buClr>
                <a:srgbClr val="006600"/>
              </a:buClr>
              <a:buSzPct val="100000"/>
              <a:buBlip>
                <a:blip r:embed="rId3"/>
              </a:buBlip>
            </a:pPr>
            <a:endParaRPr lang="en-US" sz="1800" dirty="0">
              <a:solidFill>
                <a:srgbClr val="006600"/>
              </a:solidFill>
            </a:endParaRPr>
          </a:p>
          <a:p>
            <a:pPr>
              <a:buClr>
                <a:srgbClr val="006600"/>
              </a:buClr>
              <a:buSzPct val="100000"/>
              <a:buBlip>
                <a:blip r:embed="rId3"/>
              </a:buBlip>
            </a:pPr>
            <a:endParaRPr lang="en-US" sz="1800" dirty="0" smtClean="0">
              <a:solidFill>
                <a:srgbClr val="006600"/>
              </a:solidFill>
            </a:endParaRPr>
          </a:p>
          <a:p>
            <a:pPr>
              <a:buClr>
                <a:srgbClr val="006600"/>
              </a:buClr>
              <a:buSzPct val="100000"/>
              <a:buBlip>
                <a:blip r:embed="rId3"/>
              </a:buBlip>
            </a:pPr>
            <a:endParaRPr lang="en-US" sz="1800" dirty="0">
              <a:solidFill>
                <a:srgbClr val="006600"/>
              </a:solidFill>
            </a:endParaRPr>
          </a:p>
        </p:txBody>
      </p:sp>
      <p:pic>
        <p:nvPicPr>
          <p:cNvPr id="7" name="Picture 61" descr="5_Land Use Percent Cover per Drainage Bas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95" t="4703" r="28149" b="64834"/>
          <a:stretch/>
        </p:blipFill>
        <p:spPr bwMode="auto">
          <a:xfrm>
            <a:off x="852618" y="3657600"/>
            <a:ext cx="262128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1" descr="5_Land Use Percent Cover per Drainage Basi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280" t="34694" r="28164" b="34843"/>
          <a:stretch/>
        </p:blipFill>
        <p:spPr bwMode="auto">
          <a:xfrm>
            <a:off x="852619" y="4572000"/>
            <a:ext cx="26212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1" descr="5_Land Use Percent Cover per Drainage Basi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183" t="64537" r="36627" b="5789"/>
          <a:stretch/>
        </p:blipFill>
        <p:spPr bwMode="auto">
          <a:xfrm>
            <a:off x="1183543" y="5489136"/>
            <a:ext cx="195943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8655" y="3654972"/>
            <a:ext cx="495674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345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637902" y="15766"/>
            <a:ext cx="8229600" cy="1143000"/>
          </a:xfrm>
        </p:spPr>
        <p:txBody>
          <a:bodyPr>
            <a:normAutofit/>
          </a:bodyPr>
          <a:lstStyle/>
          <a:p>
            <a:pPr algn="ctr"/>
            <a:r>
              <a:rPr lang="en-US" dirty="0" smtClean="0">
                <a:solidFill>
                  <a:srgbClr val="006600"/>
                </a:solidFill>
              </a:rPr>
              <a:t>Average Loading</a:t>
            </a:r>
            <a:endParaRPr lang="en-US" dirty="0">
              <a:solidFill>
                <a:srgbClr val="006600"/>
              </a:solidFill>
            </a:endParaRPr>
          </a:p>
        </p:txBody>
      </p:sp>
      <p:pic>
        <p:nvPicPr>
          <p:cNvPr id="6146"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49307"/>
            <a:ext cx="6641973" cy="295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054202"/>
            <a:ext cx="2613025"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5870028" y="3622968"/>
            <a:ext cx="3200400" cy="56453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rgbClr val="006600"/>
                </a:solidFill>
              </a:rPr>
              <a:t>Runoff Coefficients</a:t>
            </a:r>
            <a:endParaRPr lang="en-US" sz="2400" dirty="0">
              <a:solidFill>
                <a:srgbClr val="006600"/>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1364" t="4445" r="25960" b="10000"/>
          <a:stretch/>
        </p:blipFill>
        <p:spPr>
          <a:xfrm>
            <a:off x="3429000" y="3905232"/>
            <a:ext cx="2421467" cy="2554149"/>
          </a:xfrm>
          <a:prstGeom prst="rect">
            <a:avLst/>
          </a:prstGeom>
          <a:ln w="28575">
            <a:solidFill>
              <a:schemeClr val="tx1"/>
            </a:solidFill>
          </a:ln>
        </p:spPr>
      </p:pic>
    </p:spTree>
    <p:extLst>
      <p:ext uri="{BB962C8B-B14F-4D97-AF65-F5344CB8AC3E}">
        <p14:creationId xmlns:p14="http://schemas.microsoft.com/office/powerpoint/2010/main" val="594908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200" y="26059"/>
            <a:ext cx="8229600" cy="1143000"/>
          </a:xfrm>
        </p:spPr>
        <p:txBody>
          <a:bodyPr>
            <a:normAutofit/>
          </a:bodyPr>
          <a:lstStyle/>
          <a:p>
            <a:pPr algn="ctr"/>
            <a:r>
              <a:rPr lang="en-US" dirty="0" smtClean="0">
                <a:solidFill>
                  <a:srgbClr val="006600"/>
                </a:solidFill>
              </a:rPr>
              <a:t>Chromium</a:t>
            </a:r>
            <a:endParaRPr lang="en-US" dirty="0">
              <a:solidFill>
                <a:srgbClr val="006600"/>
              </a:solidFill>
            </a:endParaRPr>
          </a:p>
        </p:txBody>
      </p:sp>
      <p:pic>
        <p:nvPicPr>
          <p:cNvPr id="7171" name="Picture 3" descr="7_Average Loading Estimates for Chromium"/>
          <p:cNvPicPr>
            <a:picLocks noChangeAspect="1" noChangeArrowheads="1"/>
          </p:cNvPicPr>
          <p:nvPr/>
        </p:nvPicPr>
        <p:blipFill>
          <a:blip r:embed="rId3" cstate="print">
            <a:extLst>
              <a:ext uri="{28A0092B-C50C-407E-A947-70E740481C1C}">
                <a14:useLocalDpi xmlns:a14="http://schemas.microsoft.com/office/drawing/2010/main" val="0"/>
              </a:ext>
            </a:extLst>
          </a:blip>
          <a:srcRect l="3078" t="3818" r="5891" b="5023"/>
          <a:stretch>
            <a:fillRect/>
          </a:stretch>
        </p:blipFill>
        <p:spPr bwMode="auto">
          <a:xfrm>
            <a:off x="3352800" y="1240112"/>
            <a:ext cx="5486400" cy="424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36786" y="1165356"/>
            <a:ext cx="3163614" cy="4152662"/>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800" dirty="0" smtClean="0">
                <a:solidFill>
                  <a:srgbClr val="006600"/>
                </a:solidFill>
              </a:rPr>
              <a:t>Main Source:</a:t>
            </a:r>
          </a:p>
          <a:p>
            <a:pPr algn="ctr"/>
            <a:r>
              <a:rPr lang="en-US" sz="2800" dirty="0" smtClean="0">
                <a:solidFill>
                  <a:schemeClr val="tx1"/>
                </a:solidFill>
              </a:rPr>
              <a:t>Gasoline combustion</a:t>
            </a:r>
          </a:p>
          <a:p>
            <a:pPr algn="ctr"/>
            <a:endParaRPr lang="en-US" sz="2800" dirty="0" smtClean="0">
              <a:solidFill>
                <a:schemeClr val="tx1"/>
              </a:solidFill>
            </a:endParaRPr>
          </a:p>
          <a:p>
            <a:pPr algn="ctr"/>
            <a:r>
              <a:rPr lang="en-US" sz="2800" dirty="0" smtClean="0">
                <a:solidFill>
                  <a:srgbClr val="006600"/>
                </a:solidFill>
              </a:rPr>
              <a:t>Other Sources:</a:t>
            </a:r>
          </a:p>
          <a:p>
            <a:pPr algn="ctr"/>
            <a:r>
              <a:rPr lang="en-US" sz="2800" dirty="0" smtClean="0">
                <a:solidFill>
                  <a:schemeClr val="tx1"/>
                </a:solidFill>
              </a:rPr>
              <a:t>Electro-plating</a:t>
            </a:r>
          </a:p>
          <a:p>
            <a:pPr algn="ctr"/>
            <a:r>
              <a:rPr lang="en-US" sz="2800" dirty="0" smtClean="0">
                <a:solidFill>
                  <a:schemeClr val="tx1"/>
                </a:solidFill>
              </a:rPr>
              <a:t>Paints</a:t>
            </a:r>
          </a:p>
          <a:p>
            <a:pPr algn="ctr"/>
            <a:r>
              <a:rPr lang="en-US" sz="2800" dirty="0" smtClean="0">
                <a:solidFill>
                  <a:schemeClr val="tx1"/>
                </a:solidFill>
              </a:rPr>
              <a:t>Preservatives</a:t>
            </a:r>
            <a:endParaRPr lang="en-US" sz="2800" dirty="0">
              <a:solidFill>
                <a:schemeClr val="tx1"/>
              </a:solidFill>
            </a:endParaRPr>
          </a:p>
        </p:txBody>
      </p:sp>
    </p:spTree>
    <p:extLst>
      <p:ext uri="{BB962C8B-B14F-4D97-AF65-F5344CB8AC3E}">
        <p14:creationId xmlns:p14="http://schemas.microsoft.com/office/powerpoint/2010/main" val="430480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199" y="76200"/>
            <a:ext cx="8229600" cy="1143000"/>
          </a:xfrm>
        </p:spPr>
        <p:txBody>
          <a:bodyPr>
            <a:normAutofit/>
          </a:bodyPr>
          <a:lstStyle/>
          <a:p>
            <a:pPr algn="ctr"/>
            <a:r>
              <a:rPr lang="en-US" dirty="0" smtClean="0">
                <a:solidFill>
                  <a:srgbClr val="006600"/>
                </a:solidFill>
              </a:rPr>
              <a:t>Copper</a:t>
            </a:r>
            <a:endParaRPr lang="en-US" dirty="0">
              <a:solidFill>
                <a:srgbClr val="006600"/>
              </a:solidFill>
            </a:endParaRPr>
          </a:p>
        </p:txBody>
      </p:sp>
      <p:pic>
        <p:nvPicPr>
          <p:cNvPr id="8194" name="Picture 2" descr="8_Average Loading Estimates for Copper"/>
          <p:cNvPicPr>
            <a:picLocks noChangeAspect="1" noChangeArrowheads="1"/>
          </p:cNvPicPr>
          <p:nvPr/>
        </p:nvPicPr>
        <p:blipFill>
          <a:blip r:embed="rId3" cstate="print">
            <a:extLst>
              <a:ext uri="{28A0092B-C50C-407E-A947-70E740481C1C}">
                <a14:useLocalDpi xmlns:a14="http://schemas.microsoft.com/office/drawing/2010/main" val="0"/>
              </a:ext>
            </a:extLst>
          </a:blip>
          <a:srcRect l="3087" t="3818" r="5780" b="5000"/>
          <a:stretch>
            <a:fillRect/>
          </a:stretch>
        </p:blipFill>
        <p:spPr bwMode="auto">
          <a:xfrm>
            <a:off x="3410607" y="1038727"/>
            <a:ext cx="5486400" cy="422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55179" y="1235074"/>
            <a:ext cx="3468414" cy="4152662"/>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rgbClr val="006600"/>
                </a:solidFill>
              </a:rPr>
              <a:t>Main Source:</a:t>
            </a:r>
          </a:p>
          <a:p>
            <a:pPr algn="ctr"/>
            <a:r>
              <a:rPr lang="en-US" sz="2400" dirty="0" smtClean="0">
                <a:solidFill>
                  <a:schemeClr val="tx1"/>
                </a:solidFill>
              </a:rPr>
              <a:t>Gasoline Combustion</a:t>
            </a:r>
          </a:p>
          <a:p>
            <a:pPr algn="ctr"/>
            <a:r>
              <a:rPr lang="en-US" sz="2400" dirty="0" smtClean="0">
                <a:solidFill>
                  <a:schemeClr val="tx1"/>
                </a:solidFill>
              </a:rPr>
              <a:t>Vehicle brake pads</a:t>
            </a:r>
          </a:p>
          <a:p>
            <a:pPr algn="ctr"/>
            <a:r>
              <a:rPr lang="en-US" sz="2400" dirty="0" smtClean="0">
                <a:solidFill>
                  <a:schemeClr val="tx1"/>
                </a:solidFill>
              </a:rPr>
              <a:t>Architectural copper</a:t>
            </a:r>
            <a:endParaRPr lang="en-US" sz="2400" dirty="0">
              <a:solidFill>
                <a:schemeClr val="tx1"/>
              </a:solidFill>
            </a:endParaRPr>
          </a:p>
          <a:p>
            <a:pPr algn="ctr"/>
            <a:r>
              <a:rPr lang="en-US" sz="2400" dirty="0" smtClean="0">
                <a:solidFill>
                  <a:schemeClr val="tx1"/>
                </a:solidFill>
              </a:rPr>
              <a:t>Algaecides</a:t>
            </a:r>
          </a:p>
          <a:p>
            <a:pPr algn="ctr"/>
            <a:endParaRPr lang="en-US" sz="2400" dirty="0" smtClean="0">
              <a:solidFill>
                <a:schemeClr val="tx1"/>
              </a:solidFill>
            </a:endParaRPr>
          </a:p>
          <a:p>
            <a:pPr algn="ctr"/>
            <a:r>
              <a:rPr lang="en-US" sz="2400" dirty="0" smtClean="0">
                <a:solidFill>
                  <a:srgbClr val="006600"/>
                </a:solidFill>
              </a:rPr>
              <a:t>Other Sources:</a:t>
            </a:r>
          </a:p>
          <a:p>
            <a:pPr algn="ctr"/>
            <a:r>
              <a:rPr lang="en-US" sz="2400" dirty="0" smtClean="0">
                <a:solidFill>
                  <a:schemeClr val="tx1"/>
                </a:solidFill>
              </a:rPr>
              <a:t>Roof top materials</a:t>
            </a:r>
          </a:p>
          <a:p>
            <a:pPr algn="ctr"/>
            <a:r>
              <a:rPr lang="en-US" sz="2400" dirty="0" smtClean="0">
                <a:solidFill>
                  <a:schemeClr val="tx1"/>
                </a:solidFill>
              </a:rPr>
              <a:t>Marine anti-fouling agents</a:t>
            </a:r>
          </a:p>
          <a:p>
            <a:pPr algn="ctr"/>
            <a:r>
              <a:rPr lang="en-US" sz="2400" dirty="0" smtClean="0">
                <a:solidFill>
                  <a:schemeClr val="tx1"/>
                </a:solidFill>
              </a:rPr>
              <a:t>Vehicle service &amp; cleaning products</a:t>
            </a:r>
          </a:p>
          <a:p>
            <a:pPr algn="ctr"/>
            <a:r>
              <a:rPr lang="en-US" sz="2400" dirty="0" smtClean="0">
                <a:solidFill>
                  <a:schemeClr val="tx1"/>
                </a:solidFill>
              </a:rPr>
              <a:t>Wood preservatives</a:t>
            </a:r>
          </a:p>
          <a:p>
            <a:pPr algn="ctr"/>
            <a:endParaRPr lang="en-US" sz="2400" dirty="0">
              <a:solidFill>
                <a:schemeClr val="tx1"/>
              </a:solidFill>
            </a:endParaRPr>
          </a:p>
        </p:txBody>
      </p:sp>
      <p:sp>
        <p:nvSpPr>
          <p:cNvPr id="6" name="Title 2"/>
          <p:cNvSpPr txBox="1">
            <a:spLocks/>
          </p:cNvSpPr>
          <p:nvPr/>
        </p:nvSpPr>
        <p:spPr>
          <a:xfrm>
            <a:off x="457199" y="5229417"/>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solidFill>
                  <a:srgbClr val="006600"/>
                </a:solidFill>
              </a:rPr>
              <a:t>Exceeded the Class III Standard</a:t>
            </a:r>
            <a:endParaRPr lang="en-US" dirty="0">
              <a:solidFill>
                <a:srgbClr val="006600"/>
              </a:solidFill>
            </a:endParaRPr>
          </a:p>
        </p:txBody>
      </p:sp>
    </p:spTree>
    <p:extLst>
      <p:ext uri="{BB962C8B-B14F-4D97-AF65-F5344CB8AC3E}">
        <p14:creationId xmlns:p14="http://schemas.microsoft.com/office/powerpoint/2010/main" val="2977105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199" y="76200"/>
            <a:ext cx="8229600" cy="1143000"/>
          </a:xfrm>
        </p:spPr>
        <p:txBody>
          <a:bodyPr>
            <a:normAutofit/>
          </a:bodyPr>
          <a:lstStyle/>
          <a:p>
            <a:pPr algn="ctr"/>
            <a:r>
              <a:rPr lang="en-US" dirty="0" smtClean="0">
                <a:solidFill>
                  <a:srgbClr val="006600"/>
                </a:solidFill>
              </a:rPr>
              <a:t>Lead</a:t>
            </a:r>
            <a:endParaRPr lang="en-US" dirty="0">
              <a:solidFill>
                <a:srgbClr val="006600"/>
              </a:solidFill>
            </a:endParaRPr>
          </a:p>
        </p:txBody>
      </p:sp>
      <p:pic>
        <p:nvPicPr>
          <p:cNvPr id="9218" name="Picture 2" descr="9_Average Loading Estimates for Lead"/>
          <p:cNvPicPr>
            <a:picLocks noChangeAspect="1" noChangeArrowheads="1"/>
          </p:cNvPicPr>
          <p:nvPr/>
        </p:nvPicPr>
        <p:blipFill>
          <a:blip r:embed="rId3" cstate="print">
            <a:extLst>
              <a:ext uri="{28A0092B-C50C-407E-A947-70E740481C1C}">
                <a14:useLocalDpi xmlns:a14="http://schemas.microsoft.com/office/drawing/2010/main" val="0"/>
              </a:ext>
            </a:extLst>
          </a:blip>
          <a:srcRect l="3078" t="3818" r="5891" b="5023"/>
          <a:stretch>
            <a:fillRect/>
          </a:stretch>
        </p:blipFill>
        <p:spPr bwMode="auto">
          <a:xfrm>
            <a:off x="3410607" y="990600"/>
            <a:ext cx="5486400" cy="424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57807" y="1011621"/>
            <a:ext cx="3468414" cy="233973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rgbClr val="006600"/>
                </a:solidFill>
              </a:rPr>
              <a:t>Main Source:</a:t>
            </a:r>
          </a:p>
          <a:p>
            <a:pPr algn="ctr"/>
            <a:r>
              <a:rPr lang="en-US" sz="2400" dirty="0" smtClean="0">
                <a:solidFill>
                  <a:schemeClr val="tx1"/>
                </a:solidFill>
              </a:rPr>
              <a:t>Gasoline Combustion</a:t>
            </a:r>
            <a:br>
              <a:rPr lang="en-US" sz="2400" dirty="0" smtClean="0">
                <a:solidFill>
                  <a:schemeClr val="tx1"/>
                </a:solidFill>
              </a:rPr>
            </a:br>
            <a:r>
              <a:rPr lang="en-US" sz="2400" dirty="0" smtClean="0">
                <a:solidFill>
                  <a:schemeClr val="tx1"/>
                </a:solidFill>
              </a:rPr>
              <a:t>(former additive)</a:t>
            </a:r>
          </a:p>
          <a:p>
            <a:pPr algn="ctr"/>
            <a:r>
              <a:rPr lang="en-US" sz="2400" dirty="0" smtClean="0">
                <a:solidFill>
                  <a:schemeClr val="tx1"/>
                </a:solidFill>
              </a:rPr>
              <a:t>Contaminated Soils</a:t>
            </a:r>
          </a:p>
          <a:p>
            <a:pPr algn="ctr"/>
            <a:r>
              <a:rPr lang="en-US" sz="2400" dirty="0" smtClean="0">
                <a:solidFill>
                  <a:schemeClr val="tx1"/>
                </a:solidFill>
              </a:rPr>
              <a:t>Paint</a:t>
            </a:r>
          </a:p>
        </p:txBody>
      </p:sp>
    </p:spTree>
    <p:extLst>
      <p:ext uri="{BB962C8B-B14F-4D97-AF65-F5344CB8AC3E}">
        <p14:creationId xmlns:p14="http://schemas.microsoft.com/office/powerpoint/2010/main" val="3974326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60326"/>
            <a:ext cx="1334814" cy="74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2"/>
          <p:cNvSpPr>
            <a:spLocks noGrp="1"/>
          </p:cNvSpPr>
          <p:nvPr>
            <p:ph type="title"/>
          </p:nvPr>
        </p:nvSpPr>
        <p:spPr>
          <a:xfrm>
            <a:off x="457199" y="76200"/>
            <a:ext cx="8229600" cy="1143000"/>
          </a:xfrm>
        </p:spPr>
        <p:txBody>
          <a:bodyPr>
            <a:normAutofit/>
          </a:bodyPr>
          <a:lstStyle/>
          <a:p>
            <a:pPr algn="ctr"/>
            <a:r>
              <a:rPr lang="en-US" dirty="0" smtClean="0">
                <a:solidFill>
                  <a:srgbClr val="006600"/>
                </a:solidFill>
              </a:rPr>
              <a:t>Zinc</a:t>
            </a:r>
            <a:endParaRPr lang="en-US" dirty="0">
              <a:solidFill>
                <a:srgbClr val="006600"/>
              </a:solidFill>
            </a:endParaRPr>
          </a:p>
        </p:txBody>
      </p:sp>
      <p:pic>
        <p:nvPicPr>
          <p:cNvPr id="10242" name="Picture 2" descr="10_Average Loading Estimates for Zinc"/>
          <p:cNvPicPr>
            <a:picLocks noChangeAspect="1" noChangeArrowheads="1"/>
          </p:cNvPicPr>
          <p:nvPr/>
        </p:nvPicPr>
        <p:blipFill>
          <a:blip r:embed="rId3" cstate="print">
            <a:extLst>
              <a:ext uri="{28A0092B-C50C-407E-A947-70E740481C1C}">
                <a14:useLocalDpi xmlns:a14="http://schemas.microsoft.com/office/drawing/2010/main" val="0"/>
              </a:ext>
            </a:extLst>
          </a:blip>
          <a:srcRect l="3349" t="3642" r="5891" b="5199"/>
          <a:stretch>
            <a:fillRect/>
          </a:stretch>
        </p:blipFill>
        <p:spPr bwMode="auto">
          <a:xfrm>
            <a:off x="3410607" y="1138804"/>
            <a:ext cx="5486400" cy="4248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55179" y="1235074"/>
            <a:ext cx="3468414" cy="4152662"/>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400" dirty="0" smtClean="0">
                <a:solidFill>
                  <a:srgbClr val="006600"/>
                </a:solidFill>
              </a:rPr>
              <a:t>Main Source:</a:t>
            </a:r>
          </a:p>
          <a:p>
            <a:pPr algn="ctr"/>
            <a:r>
              <a:rPr lang="en-US" sz="2400" dirty="0" smtClean="0">
                <a:solidFill>
                  <a:schemeClr val="tx1"/>
                </a:solidFill>
              </a:rPr>
              <a:t>Galvanized metal surfaces</a:t>
            </a:r>
          </a:p>
          <a:p>
            <a:pPr algn="ctr"/>
            <a:r>
              <a:rPr lang="en-US" sz="2400" dirty="0" smtClean="0">
                <a:solidFill>
                  <a:schemeClr val="tx1"/>
                </a:solidFill>
              </a:rPr>
              <a:t>Roof Gutters</a:t>
            </a:r>
          </a:p>
          <a:p>
            <a:pPr algn="ctr"/>
            <a:r>
              <a:rPr lang="en-US" sz="2400" dirty="0" smtClean="0">
                <a:solidFill>
                  <a:schemeClr val="tx1"/>
                </a:solidFill>
              </a:rPr>
              <a:t>Motor oil &amp; Hydraulic fluid</a:t>
            </a:r>
          </a:p>
          <a:p>
            <a:pPr algn="ctr"/>
            <a:r>
              <a:rPr lang="en-US" sz="2400" dirty="0" smtClean="0">
                <a:solidFill>
                  <a:schemeClr val="tx1"/>
                </a:solidFill>
              </a:rPr>
              <a:t>Tire wear</a:t>
            </a:r>
          </a:p>
          <a:p>
            <a:pPr algn="ctr"/>
            <a:r>
              <a:rPr lang="en-US" sz="2400" dirty="0" smtClean="0">
                <a:solidFill>
                  <a:schemeClr val="tx1"/>
                </a:solidFill>
              </a:rPr>
              <a:t>Brake pad dust</a:t>
            </a:r>
          </a:p>
          <a:p>
            <a:pPr algn="ctr"/>
            <a:endParaRPr lang="en-US" sz="2400" dirty="0" smtClean="0">
              <a:solidFill>
                <a:schemeClr val="tx1"/>
              </a:solidFill>
            </a:endParaRPr>
          </a:p>
          <a:p>
            <a:pPr algn="ctr"/>
            <a:r>
              <a:rPr lang="en-US" sz="2400" dirty="0" smtClean="0">
                <a:solidFill>
                  <a:srgbClr val="006600"/>
                </a:solidFill>
              </a:rPr>
              <a:t>Other Sources:</a:t>
            </a:r>
          </a:p>
          <a:p>
            <a:pPr algn="ctr"/>
            <a:r>
              <a:rPr lang="en-US" sz="2400" dirty="0" smtClean="0">
                <a:solidFill>
                  <a:schemeClr val="tx1"/>
                </a:solidFill>
              </a:rPr>
              <a:t>Fertilizers &amp; pesticides</a:t>
            </a:r>
          </a:p>
          <a:p>
            <a:pPr algn="ctr"/>
            <a:r>
              <a:rPr lang="en-US" sz="2400" dirty="0" smtClean="0">
                <a:solidFill>
                  <a:schemeClr val="tx1"/>
                </a:solidFill>
              </a:rPr>
              <a:t>Paints</a:t>
            </a:r>
          </a:p>
          <a:p>
            <a:pPr algn="ctr"/>
            <a:r>
              <a:rPr lang="en-US" sz="2400" dirty="0" smtClean="0">
                <a:solidFill>
                  <a:schemeClr val="tx1"/>
                </a:solidFill>
              </a:rPr>
              <a:t>Wood preservatives</a:t>
            </a:r>
          </a:p>
          <a:p>
            <a:pPr algn="ctr"/>
            <a:endParaRPr lang="en-US" sz="2400" dirty="0">
              <a:solidFill>
                <a:schemeClr val="tx1"/>
              </a:solidFill>
            </a:endParaRPr>
          </a:p>
        </p:txBody>
      </p:sp>
      <p:sp>
        <p:nvSpPr>
          <p:cNvPr id="6" name="Title 2"/>
          <p:cNvSpPr txBox="1">
            <a:spLocks/>
          </p:cNvSpPr>
          <p:nvPr/>
        </p:nvSpPr>
        <p:spPr>
          <a:xfrm>
            <a:off x="457199" y="5229417"/>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dirty="0" smtClean="0">
                <a:solidFill>
                  <a:srgbClr val="006600"/>
                </a:solidFill>
              </a:rPr>
              <a:t>Exceeded the Class III Standard</a:t>
            </a:r>
            <a:endParaRPr lang="en-US" dirty="0">
              <a:solidFill>
                <a:srgbClr val="006600"/>
              </a:solidFill>
            </a:endParaRPr>
          </a:p>
        </p:txBody>
      </p:sp>
    </p:spTree>
    <p:extLst>
      <p:ext uri="{BB962C8B-B14F-4D97-AF65-F5344CB8AC3E}">
        <p14:creationId xmlns:p14="http://schemas.microsoft.com/office/powerpoint/2010/main" val="3523936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4872</TotalTime>
  <Words>389</Words>
  <Application>Microsoft Office PowerPoint</Application>
  <PresentationFormat>On-screen Show (4:3)</PresentationFormat>
  <Paragraphs>115</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Black</vt:lpstr>
      <vt:lpstr>Arial Narrow</vt:lpstr>
      <vt:lpstr>Calibri</vt:lpstr>
      <vt:lpstr>Lucida Sans Unicode</vt:lpstr>
      <vt:lpstr>Verdana</vt:lpstr>
      <vt:lpstr>Wingdings 2</vt:lpstr>
      <vt:lpstr>Wingdings 3</vt:lpstr>
      <vt:lpstr>Concourse</vt:lpstr>
      <vt:lpstr>Pithlachascotee  River Basin Study</vt:lpstr>
      <vt:lpstr>Introduction</vt:lpstr>
      <vt:lpstr>Methods</vt:lpstr>
      <vt:lpstr>Analysis</vt:lpstr>
      <vt:lpstr>Average Loading</vt:lpstr>
      <vt:lpstr>Chromium</vt:lpstr>
      <vt:lpstr>Copper</vt:lpstr>
      <vt:lpstr>Lead</vt:lpstr>
      <vt:lpstr>Zinc</vt:lpstr>
      <vt:lpstr>Nitrogen</vt:lpstr>
      <vt:lpstr>Phosphorus</vt:lpstr>
      <vt:lpstr>TSS</vt:lpstr>
      <vt:lpstr>BMP Development Table</vt:lpstr>
      <vt:lpstr>East Gate Estates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Aquifer Recharge &amp; Recovery</dc:title>
  <dc:creator>second-admin</dc:creator>
  <cp:lastModifiedBy>Dana J. Gaydos</cp:lastModifiedBy>
  <cp:revision>241</cp:revision>
  <dcterms:created xsi:type="dcterms:W3CDTF">2010-09-12T03:57:02Z</dcterms:created>
  <dcterms:modified xsi:type="dcterms:W3CDTF">2016-05-30T03:33:53Z</dcterms:modified>
</cp:coreProperties>
</file>