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02" y="6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AF6CE-66EF-1B72-6507-7520EFF30B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0F7F62-FD1B-E523-FF8F-96302D2C4B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8D833C-E864-21B6-A03A-1A2197F96B35}"/>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DD7FC765-1E58-B55D-2EC6-BBFA80A0B9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F7A67A-7F4C-CDF8-2AC3-C91F08C0AA98}"/>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947861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F69BF-712B-9F01-13B8-795F69DAAC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6F2401-A805-FF34-4149-67DEA1A2BD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9757D-046F-8D52-4D65-25A23971CEED}"/>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23ADC0EA-92A4-B927-071A-4B3D8CD14E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3F76A9-B4E3-5522-AF79-F6400A095AA8}"/>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260692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1C00F1-8BFF-B577-5FB4-B96AE1391D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341AE2-DFD0-5316-5DB7-FDB169B30E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D9EC16-3FD6-7123-509D-6D7E8C996605}"/>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50F41874-48F6-7F0B-733D-2D1F58D13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DA349-193E-8520-2331-CCC4A3C9FA55}"/>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477664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C18AB-8610-A098-161E-91E5CA81DA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C6B13E-6D0A-2A3E-2C23-FF12DB6FCF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B85AA1-7F01-5D56-47FE-AC00BD148E19}"/>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AF530183-E486-D4FB-017D-A65401C5AB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2134B2-4829-9D33-EE13-C5B446F1B76E}"/>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1242879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07378-EBDE-CD43-3FC0-22F78541FC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BC534D-51D3-18B5-F432-59E71F7CB2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F44AB1-7DE2-7E73-D13C-1F53F02696A5}"/>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9312BDC9-1BF0-BFA3-24D1-2A15C80C3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A2D62-3CB1-D24B-7654-4EC58FDA68AA}"/>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24248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7FDE3-79E7-79A3-CFC5-6C5ADD3C83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042926-6383-8387-53E6-A35F3E2594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E15F53-5224-3634-CC7A-1342B8A534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77CE0B-3349-17F6-699E-955E53A4EFC3}"/>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6" name="Footer Placeholder 5">
            <a:extLst>
              <a:ext uri="{FF2B5EF4-FFF2-40B4-BE49-F238E27FC236}">
                <a16:creationId xmlns:a16="http://schemas.microsoft.com/office/drawing/2014/main" id="{9ED8018B-273D-A3BE-486C-D2F0681F7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22D6C7-1001-615D-DD47-1DEC14DD1D7A}"/>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3179382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BD377-C627-0AA2-0FB4-6A8161C5D4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52A74C-490D-BEFF-AE1C-5495D35EC0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A05018-32CE-C01A-E52E-CF0872C880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2572C1-9A33-32A2-1655-D9CBB0A536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3844E8-AA68-8505-C089-58D42FF937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35D400-3E8A-A70D-0364-239731086BA3}"/>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8" name="Footer Placeholder 7">
            <a:extLst>
              <a:ext uri="{FF2B5EF4-FFF2-40B4-BE49-F238E27FC236}">
                <a16:creationId xmlns:a16="http://schemas.microsoft.com/office/drawing/2014/main" id="{444C6543-216C-5BF9-5BC6-1B5465AC4C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865150-5AF3-26BF-20D7-BF3B2CDAB2D5}"/>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1282521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174A5-BC8F-3B2C-5EDF-6CEEB9E7F8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F70D90-03FF-BB3F-A6EF-44EB61D9644C}"/>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4" name="Footer Placeholder 3">
            <a:extLst>
              <a:ext uri="{FF2B5EF4-FFF2-40B4-BE49-F238E27FC236}">
                <a16:creationId xmlns:a16="http://schemas.microsoft.com/office/drawing/2014/main" id="{CFF6696F-EF3B-B877-E915-EEDD4E3C5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39E241-95E3-DD12-BF2B-B4758B6FDBD4}"/>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252549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A0BB00-854F-AC67-7AE2-3D21AA3B1CA8}"/>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3" name="Footer Placeholder 2">
            <a:extLst>
              <a:ext uri="{FF2B5EF4-FFF2-40B4-BE49-F238E27FC236}">
                <a16:creationId xmlns:a16="http://schemas.microsoft.com/office/drawing/2014/main" id="{9B7D74F0-2DFB-9877-4691-AD38D19232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9B74AD-D556-1F00-C782-F2951C81529E}"/>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1087737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DCC5E-86B4-2DEF-77A4-56E451CD86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A5D72E-3EB9-62DD-7275-03091C5777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14C294-FF86-F9A4-2D69-FB3EDE9B85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04BC38-789F-65C9-7768-429C0D471E37}"/>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6" name="Footer Placeholder 5">
            <a:extLst>
              <a:ext uri="{FF2B5EF4-FFF2-40B4-BE49-F238E27FC236}">
                <a16:creationId xmlns:a16="http://schemas.microsoft.com/office/drawing/2014/main" id="{CBFC96C9-A00F-B9E3-F725-4550E1BABE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02A4B8-02C1-88DB-5B57-189F0E8EA274}"/>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1307292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79F43-2DEA-DBAE-590A-367EBC8510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1F400B-33C1-3A50-4A5F-76E4314A7D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F87B18-7F2C-358C-A646-33B2BD66C7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CBA9D6-942B-C058-76AE-AECB99977E38}"/>
              </a:ext>
            </a:extLst>
          </p:cNvPr>
          <p:cNvSpPr>
            <a:spLocks noGrp="1"/>
          </p:cNvSpPr>
          <p:nvPr>
            <p:ph type="dt" sz="half" idx="10"/>
          </p:nvPr>
        </p:nvSpPr>
        <p:spPr/>
        <p:txBody>
          <a:bodyPr/>
          <a:lstStyle/>
          <a:p>
            <a:fld id="{2D87443B-6FE3-4306-BD8F-F66F744A23F4}" type="datetimeFigureOut">
              <a:rPr lang="en-US" smtClean="0"/>
              <a:t>2/26/2025</a:t>
            </a:fld>
            <a:endParaRPr lang="en-US"/>
          </a:p>
        </p:txBody>
      </p:sp>
      <p:sp>
        <p:nvSpPr>
          <p:cNvPr id="6" name="Footer Placeholder 5">
            <a:extLst>
              <a:ext uri="{FF2B5EF4-FFF2-40B4-BE49-F238E27FC236}">
                <a16:creationId xmlns:a16="http://schemas.microsoft.com/office/drawing/2014/main" id="{0ABED44A-DFF4-E4AB-0A5A-653000A99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CC2B36-3251-E4CE-E9CD-D45BEAD1E19B}"/>
              </a:ext>
            </a:extLst>
          </p:cNvPr>
          <p:cNvSpPr>
            <a:spLocks noGrp="1"/>
          </p:cNvSpPr>
          <p:nvPr>
            <p:ph type="sldNum" sz="quarter" idx="12"/>
          </p:nvPr>
        </p:nvSpPr>
        <p:spPr/>
        <p:txBody>
          <a:bodyPr/>
          <a:lstStyle/>
          <a:p>
            <a:fld id="{021DC7ED-3294-462A-9C60-B84B6F88E61D}" type="slidenum">
              <a:rPr lang="en-US" smtClean="0"/>
              <a:t>‹#›</a:t>
            </a:fld>
            <a:endParaRPr lang="en-US"/>
          </a:p>
        </p:txBody>
      </p:sp>
    </p:spTree>
    <p:extLst>
      <p:ext uri="{BB962C8B-B14F-4D97-AF65-F5344CB8AC3E}">
        <p14:creationId xmlns:p14="http://schemas.microsoft.com/office/powerpoint/2010/main" val="4197963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73C485-F4F9-2229-9D96-10ACCE2DEE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B7611D-052D-9BDE-3AF3-F053FAD7DA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FBF1A-D458-5879-D2C2-6115DC8FF8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87443B-6FE3-4306-BD8F-F66F744A23F4}" type="datetimeFigureOut">
              <a:rPr lang="en-US" smtClean="0"/>
              <a:t>2/26/2025</a:t>
            </a:fld>
            <a:endParaRPr lang="en-US"/>
          </a:p>
        </p:txBody>
      </p:sp>
      <p:sp>
        <p:nvSpPr>
          <p:cNvPr id="5" name="Footer Placeholder 4">
            <a:extLst>
              <a:ext uri="{FF2B5EF4-FFF2-40B4-BE49-F238E27FC236}">
                <a16:creationId xmlns:a16="http://schemas.microsoft.com/office/drawing/2014/main" id="{8849A966-582C-9325-6203-303D0E5925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6E9A2CE-D8C3-5BA0-A9EA-C52F9F60C3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1DC7ED-3294-462A-9C60-B84B6F88E61D}" type="slidenum">
              <a:rPr lang="en-US" smtClean="0"/>
              <a:t>‹#›</a:t>
            </a:fld>
            <a:endParaRPr lang="en-US"/>
          </a:p>
        </p:txBody>
      </p:sp>
    </p:spTree>
    <p:extLst>
      <p:ext uri="{BB962C8B-B14F-4D97-AF65-F5344CB8AC3E}">
        <p14:creationId xmlns:p14="http://schemas.microsoft.com/office/powerpoint/2010/main" val="3750740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afe.apps.mi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afe.apps.mi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4803246-BADC-68D6-11CA-EE38CC94FD90}"/>
              </a:ext>
            </a:extLst>
          </p:cNvPr>
          <p:cNvSpPr>
            <a:spLocks noGrp="1"/>
          </p:cNvSpPr>
          <p:nvPr>
            <p:ph type="subTitle" idx="1"/>
          </p:nvPr>
        </p:nvSpPr>
        <p:spPr>
          <a:xfrm>
            <a:off x="1523999" y="1271432"/>
            <a:ext cx="9660674" cy="3423231"/>
          </a:xfrm>
        </p:spPr>
        <p:txBody>
          <a:bodyPr>
            <a:normAutofit/>
          </a:bodyPr>
          <a:lstStyle/>
          <a:p>
            <a:r>
              <a:rPr lang="en-US" sz="2800" kern="100" dirty="0">
                <a:effectLst/>
                <a:latin typeface="Aptos" panose="020B0004020202020204" pitchFamily="34" charset="0"/>
                <a:ea typeface="Aptos" panose="020B0004020202020204" pitchFamily="34" charset="0"/>
                <a:cs typeface="Times New Roman" panose="02020603050405020304" pitchFamily="18" charset="0"/>
              </a:rPr>
              <a:t>In light of recent events, I've created a short presentation explaining how to download your government records (SF50, SF51, Awards, etc.) from eOPF and transfer them to your personal computer using DoD Safe. </a:t>
            </a:r>
          </a:p>
          <a:p>
            <a:endParaRPr lang="en-US" sz="2800" kern="100" dirty="0">
              <a:latin typeface="Aptos" panose="020B0004020202020204" pitchFamily="34" charset="0"/>
              <a:ea typeface="Aptos" panose="020B0004020202020204" pitchFamily="34" charset="0"/>
              <a:cs typeface="Times New Roman" panose="02020603050405020304" pitchFamily="18" charset="0"/>
            </a:endParaRPr>
          </a:p>
          <a:p>
            <a:r>
              <a:rPr lang="en-US" sz="2800" kern="100" dirty="0">
                <a:effectLst/>
                <a:latin typeface="Aptos" panose="020B0004020202020204" pitchFamily="34" charset="0"/>
                <a:ea typeface="Aptos" panose="020B0004020202020204" pitchFamily="34" charset="0"/>
                <a:cs typeface="Times New Roman" panose="02020603050405020304" pitchFamily="18" charset="0"/>
              </a:rPr>
              <a:t>For smaller files, you can try emailing them directly to your personal account. However, using DoD Safe is recommended for larger files.</a:t>
            </a:r>
          </a:p>
          <a:p>
            <a:endParaRPr lang="en-US" dirty="0"/>
          </a:p>
        </p:txBody>
      </p:sp>
    </p:spTree>
    <p:extLst>
      <p:ext uri="{BB962C8B-B14F-4D97-AF65-F5344CB8AC3E}">
        <p14:creationId xmlns:p14="http://schemas.microsoft.com/office/powerpoint/2010/main" val="2081929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3188F9-3ED7-9F8A-25A9-920F411A3EFD}"/>
              </a:ext>
            </a:extLst>
          </p:cNvPr>
          <p:cNvSpPr>
            <a:spLocks noGrp="1"/>
          </p:cNvSpPr>
          <p:nvPr>
            <p:ph idx="1"/>
          </p:nvPr>
        </p:nvSpPr>
        <p:spPr>
          <a:xfrm>
            <a:off x="693234" y="297908"/>
            <a:ext cx="8495371" cy="1854277"/>
          </a:xfrm>
        </p:spPr>
        <p:txBody>
          <a:bodyPr/>
          <a:lstStyle/>
          <a:p>
            <a:pPr marL="0" marR="0">
              <a:lnSpc>
                <a:spcPct val="107000"/>
              </a:lnSpc>
              <a:spcBef>
                <a:spcPts val="0"/>
              </a:spcBef>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Go to </a:t>
            </a:r>
            <a:r>
              <a:rPr lang="en-US" sz="1800" u="sng" kern="100" dirty="0">
                <a:solidFill>
                  <a:srgbClr val="467886"/>
                </a:solidFill>
                <a:latin typeface="Aptos" panose="020B0004020202020204" pitchFamily="34" charset="0"/>
                <a:ea typeface="Aptos" panose="020B0004020202020204" pitchFamily="34" charset="0"/>
                <a:cs typeface="Times New Roman" panose="02020603050405020304" pitchFamily="18" charset="0"/>
              </a:rPr>
              <a:t>https://eopf.opm.gov/usaf/</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Click the first option in the left menu: My eOPF</a:t>
            </a:r>
          </a:p>
          <a:p>
            <a:pPr marL="0" marR="0">
              <a:lnSpc>
                <a:spcPct val="107000"/>
              </a:lnSpc>
              <a:spcBef>
                <a:spcPts val="0"/>
              </a:spcBef>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Click the third option in the action menu: My eOPF Print Folder</a:t>
            </a:r>
          </a:p>
          <a:p>
            <a:pPr marL="0" marR="0">
              <a:lnSpc>
                <a:spcPct val="107000"/>
              </a:lnSpc>
              <a:spcBef>
                <a:spcPts val="0"/>
              </a:spcBef>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Select all</a:t>
            </a:r>
          </a:p>
          <a:p>
            <a:pPr marL="0" marR="0">
              <a:lnSpc>
                <a:spcPct val="107000"/>
              </a:lnSpc>
              <a:spcBef>
                <a:spcPts val="0"/>
              </a:spcBef>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Choose single sided</a:t>
            </a:r>
          </a:p>
          <a:p>
            <a:endParaRPr lang="en-US" dirty="0"/>
          </a:p>
        </p:txBody>
      </p:sp>
      <p:pic>
        <p:nvPicPr>
          <p:cNvPr id="4" name="Picture 3">
            <a:extLst>
              <a:ext uri="{FF2B5EF4-FFF2-40B4-BE49-F238E27FC236}">
                <a16:creationId xmlns:a16="http://schemas.microsoft.com/office/drawing/2014/main" id="{C0B3C4CF-8DFD-2A57-CCCD-99987669A41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21696" y="1808716"/>
            <a:ext cx="7348607" cy="4751376"/>
          </a:xfrm>
          <a:prstGeom prst="rect">
            <a:avLst/>
          </a:prstGeom>
          <a:noFill/>
          <a:ln>
            <a:noFill/>
          </a:ln>
        </p:spPr>
      </p:pic>
    </p:spTree>
    <p:extLst>
      <p:ext uri="{BB962C8B-B14F-4D97-AF65-F5344CB8AC3E}">
        <p14:creationId xmlns:p14="http://schemas.microsoft.com/office/powerpoint/2010/main" val="3552285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1043F-074A-FED1-E777-F029FFE5EF06}"/>
              </a:ext>
            </a:extLst>
          </p:cNvPr>
          <p:cNvSpPr>
            <a:spLocks noGrp="1"/>
          </p:cNvSpPr>
          <p:nvPr>
            <p:ph type="title"/>
          </p:nvPr>
        </p:nvSpPr>
        <p:spPr/>
        <p:txBody>
          <a:bodyPr>
            <a:normAutofit fontScale="90000"/>
          </a:bodyPr>
          <a:lstStyle/>
          <a:p>
            <a:pPr marL="0" marR="0">
              <a:lnSpc>
                <a:spcPct val="107000"/>
              </a:lnSpc>
              <a:spcAft>
                <a:spcPts val="80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This process will complete your request, and you will be put in a waiting line to download your records, it could take up to 48 hours. Once the request is completed, you will received instructions to download it</a:t>
            </a:r>
            <a:br>
              <a:rPr lang="en-US" sz="2000" kern="100" dirty="0">
                <a:effectLst/>
                <a:latin typeface="Aptos" panose="020B0004020202020204" pitchFamily="34" charset="0"/>
                <a:ea typeface="Aptos" panose="020B0004020202020204" pitchFamily="34" charset="0"/>
                <a:cs typeface="Times New Roman" panose="02020603050405020304" pitchFamily="18" charset="0"/>
              </a:rPr>
            </a:br>
            <a:r>
              <a:rPr lang="en-US" sz="2000" kern="100" dirty="0">
                <a:effectLst/>
                <a:latin typeface="Aptos" panose="020B0004020202020204" pitchFamily="34" charset="0"/>
                <a:ea typeface="Aptos" panose="020B0004020202020204" pitchFamily="34" charset="0"/>
                <a:cs typeface="Times New Roman" panose="02020603050405020304" pitchFamily="18" charset="0"/>
              </a:rPr>
              <a:t>Go to the fourth option in the action menu: My eOPF Print Status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pic>
        <p:nvPicPr>
          <p:cNvPr id="4" name="Picture 3">
            <a:extLst>
              <a:ext uri="{FF2B5EF4-FFF2-40B4-BE49-F238E27FC236}">
                <a16:creationId xmlns:a16="http://schemas.microsoft.com/office/drawing/2014/main" id="{5ABA2E8C-3BF4-311D-1372-8A861B8E007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6657" y="1399611"/>
            <a:ext cx="7998685" cy="5093264"/>
          </a:xfrm>
          <a:prstGeom prst="rect">
            <a:avLst/>
          </a:prstGeom>
          <a:noFill/>
          <a:ln>
            <a:noFill/>
          </a:ln>
        </p:spPr>
      </p:pic>
    </p:spTree>
    <p:extLst>
      <p:ext uri="{BB962C8B-B14F-4D97-AF65-F5344CB8AC3E}">
        <p14:creationId xmlns:p14="http://schemas.microsoft.com/office/powerpoint/2010/main" val="2538368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95AC99-40DF-A127-1EE3-99E08DB614EA}"/>
              </a:ext>
            </a:extLst>
          </p:cNvPr>
          <p:cNvSpPr>
            <a:spLocks noGrp="1"/>
          </p:cNvSpPr>
          <p:nvPr>
            <p:ph idx="1"/>
          </p:nvPr>
        </p:nvSpPr>
        <p:spPr>
          <a:xfrm>
            <a:off x="560349" y="215157"/>
            <a:ext cx="10423602" cy="5527721"/>
          </a:xfrm>
        </p:spPr>
        <p:txBody>
          <a:bodyPr/>
          <a:lstStyle/>
          <a:p>
            <a:pPr marL="0" marR="0" indent="0">
              <a:lnSpc>
                <a:spcPct val="107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The file will be encrypted. Don’t forget to save your password. My best advice is to rename the file with your password. The instructions are in the green oval. (see previous screenshot)</a:t>
            </a:r>
          </a:p>
          <a:p>
            <a:pPr marL="0" marR="0" indent="0">
              <a:lnSpc>
                <a:spcPct val="107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With your files in your government laptop, the next is to transfer it to your personal computer. </a:t>
            </a:r>
          </a:p>
          <a:p>
            <a:pPr marL="0" marR="0" indent="0">
              <a:lnSpc>
                <a:spcPct val="107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For smaller files, you could send it to yourself to your personal email. However, for bigger files (</a:t>
            </a:r>
            <a:r>
              <a:rPr lang="en-US" sz="1600" i="1" kern="100" dirty="0">
                <a:effectLst/>
                <a:latin typeface="Aptos" panose="020B0004020202020204" pitchFamily="34" charset="0"/>
                <a:ea typeface="Aptos" panose="020B0004020202020204" pitchFamily="34" charset="0"/>
                <a:cs typeface="Times New Roman" panose="02020603050405020304" pitchFamily="18" charset="0"/>
              </a:rPr>
              <a:t>those of you will 20+ years of federal service</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 you will use DoD Safe.</a:t>
            </a:r>
            <a:endParaRPr lang="en-US" sz="1600" kern="100" dirty="0">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Go to </a:t>
            </a:r>
            <a:r>
              <a:rPr lang="en-US" sz="16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https://safe.apps.mil/</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  and click the option Drop-Off</a:t>
            </a:r>
          </a:p>
          <a:p>
            <a:pPr marL="0" indent="0">
              <a:buNone/>
            </a:pPr>
            <a:endParaRPr lang="en-US" b="1" dirty="0"/>
          </a:p>
        </p:txBody>
      </p:sp>
      <p:pic>
        <p:nvPicPr>
          <p:cNvPr id="6" name="Picture 5">
            <a:extLst>
              <a:ext uri="{FF2B5EF4-FFF2-40B4-BE49-F238E27FC236}">
                <a16:creationId xmlns:a16="http://schemas.microsoft.com/office/drawing/2014/main" id="{82037678-BCC1-9D76-94E0-D7EC90D5BF7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7432" y="2475334"/>
            <a:ext cx="5311241" cy="4293457"/>
          </a:xfrm>
          <a:prstGeom prst="rect">
            <a:avLst/>
          </a:prstGeom>
          <a:noFill/>
          <a:ln>
            <a:noFill/>
          </a:ln>
        </p:spPr>
      </p:pic>
    </p:spTree>
    <p:extLst>
      <p:ext uri="{BB962C8B-B14F-4D97-AF65-F5344CB8AC3E}">
        <p14:creationId xmlns:p14="http://schemas.microsoft.com/office/powerpoint/2010/main" val="3319202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BA32C2-A02E-CBDF-23D2-1FD91198B2B0}"/>
              </a:ext>
            </a:extLst>
          </p:cNvPr>
          <p:cNvSpPr>
            <a:spLocks noGrp="1"/>
          </p:cNvSpPr>
          <p:nvPr>
            <p:ph idx="1"/>
          </p:nvPr>
        </p:nvSpPr>
        <p:spPr>
          <a:xfrm>
            <a:off x="358698" y="275605"/>
            <a:ext cx="8707244" cy="895273"/>
          </a:xfrm>
        </p:spPr>
        <p:txBody>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Follow the instructions to add your personal email and upload the files. </a:t>
            </a:r>
          </a:p>
          <a:p>
            <a:endParaRPr lang="en-US" dirty="0"/>
          </a:p>
        </p:txBody>
      </p:sp>
      <p:pic>
        <p:nvPicPr>
          <p:cNvPr id="4" name="Picture 3">
            <a:extLst>
              <a:ext uri="{FF2B5EF4-FFF2-40B4-BE49-F238E27FC236}">
                <a16:creationId xmlns:a16="http://schemas.microsoft.com/office/drawing/2014/main" id="{A7A2E243-3512-899C-EFEB-CE9902166E1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2510" y="756695"/>
            <a:ext cx="7506979" cy="5605522"/>
          </a:xfrm>
          <a:prstGeom prst="rect">
            <a:avLst/>
          </a:prstGeom>
          <a:noFill/>
          <a:ln>
            <a:noFill/>
          </a:ln>
        </p:spPr>
      </p:pic>
    </p:spTree>
    <p:extLst>
      <p:ext uri="{BB962C8B-B14F-4D97-AF65-F5344CB8AC3E}">
        <p14:creationId xmlns:p14="http://schemas.microsoft.com/office/powerpoint/2010/main" val="119214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8A7B33-4621-DE58-C094-A24378C8DF7C}"/>
              </a:ext>
            </a:extLst>
          </p:cNvPr>
          <p:cNvSpPr>
            <a:spLocks noGrp="1"/>
          </p:cNvSpPr>
          <p:nvPr>
            <p:ph idx="1"/>
          </p:nvPr>
        </p:nvSpPr>
        <p:spPr>
          <a:xfrm>
            <a:off x="269488" y="186395"/>
            <a:ext cx="10357624" cy="2289176"/>
          </a:xfrm>
        </p:spPr>
        <p:txBody>
          <a:bodyPr/>
          <a:lstStyle/>
          <a:p>
            <a:pPr marL="0" marR="0" indent="0">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You will receive a notification to both your personal and government email with the claim ID, recipient code and claim password.</a:t>
            </a:r>
          </a:p>
          <a:p>
            <a:pPr marL="0" marR="0" indent="0">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Go to your personal computer and log in again to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https://safe.apps.mil/</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Click the Pick -Up option and enter the information </a:t>
            </a:r>
          </a:p>
          <a:p>
            <a:endParaRPr lang="en-US" dirty="0"/>
          </a:p>
        </p:txBody>
      </p:sp>
      <p:pic>
        <p:nvPicPr>
          <p:cNvPr id="4" name="Picture 3">
            <a:extLst>
              <a:ext uri="{FF2B5EF4-FFF2-40B4-BE49-F238E27FC236}">
                <a16:creationId xmlns:a16="http://schemas.microsoft.com/office/drawing/2014/main" id="{AF949C0F-D39B-2A4B-425D-3184B79E846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34613" y="2185477"/>
            <a:ext cx="7722773" cy="4393906"/>
          </a:xfrm>
          <a:prstGeom prst="rect">
            <a:avLst/>
          </a:prstGeom>
          <a:noFill/>
          <a:ln>
            <a:noFill/>
          </a:ln>
        </p:spPr>
      </p:pic>
    </p:spTree>
    <p:extLst>
      <p:ext uri="{BB962C8B-B14F-4D97-AF65-F5344CB8AC3E}">
        <p14:creationId xmlns:p14="http://schemas.microsoft.com/office/powerpoint/2010/main" val="4273175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339</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PowerPoint Presentation</vt:lpstr>
      <vt:lpstr>PowerPoint Presentation</vt:lpstr>
      <vt:lpstr>This process will complete your request, and you will be put in a waiting line to download your records, it could take up to 48 hours. Once the request is completed, you will received instructions to download it Go to the fourth option in the action menu: My eOPF Print Status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GOMEZ, JOSE J CIV USAF AFMC 430 SCMS/GUIA</dc:creator>
  <cp:lastModifiedBy>GOMEZ, JOSE J CIV USAF AFMC 430 SCMS/GUIA</cp:lastModifiedBy>
  <cp:revision>1</cp:revision>
  <dcterms:created xsi:type="dcterms:W3CDTF">2025-02-26T20:04:34Z</dcterms:created>
  <dcterms:modified xsi:type="dcterms:W3CDTF">2025-02-26T20:16:08Z</dcterms:modified>
</cp:coreProperties>
</file>