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3.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4.xml" ContentType="application/vnd.openxmlformats-officedocument.presentationml.comments+xml"/>
  <Override PartName="/ppt/notesSlides/notesSlide27.xml" ContentType="application/vnd.openxmlformats-officedocument.presentationml.notesSlide+xml"/>
  <Override PartName="/ppt/comments/comment5.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6.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omments/comment7.xml" ContentType="application/vnd.openxmlformats-officedocument.presentationml.comment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omments/comment8.xml" ContentType="application/vnd.openxmlformats-officedocument.presentationml.comments+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9.xml" ContentType="application/vnd.openxmlformats-officedocument.presentationml.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omments/comment10.xml" ContentType="application/vnd.openxmlformats-officedocument.presentationml.comment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6" r:id="rId5"/>
  </p:sldMasterIdLst>
  <p:notesMasterIdLst>
    <p:notesMasterId r:id="rId79"/>
  </p:notesMasterIdLst>
  <p:handoutMasterIdLst>
    <p:handoutMasterId r:id="rId80"/>
  </p:handoutMasterIdLst>
  <p:sldIdLst>
    <p:sldId id="2147469202" r:id="rId6"/>
    <p:sldId id="2076137076" r:id="rId7"/>
    <p:sldId id="2076137075" r:id="rId8"/>
    <p:sldId id="557" r:id="rId9"/>
    <p:sldId id="2147483272" r:id="rId10"/>
    <p:sldId id="2147483266" r:id="rId11"/>
    <p:sldId id="2147483267" r:id="rId12"/>
    <p:sldId id="2147471286" r:id="rId13"/>
    <p:sldId id="2147471272" r:id="rId14"/>
    <p:sldId id="2147471273" r:id="rId15"/>
    <p:sldId id="2147471274" r:id="rId16"/>
    <p:sldId id="2147469211" r:id="rId17"/>
    <p:sldId id="2147483262" r:id="rId18"/>
    <p:sldId id="2147469198" r:id="rId19"/>
    <p:sldId id="2147471289" r:id="rId20"/>
    <p:sldId id="2147469197" r:id="rId21"/>
    <p:sldId id="2147483263" r:id="rId22"/>
    <p:sldId id="1742" r:id="rId23"/>
    <p:sldId id="1735" r:id="rId24"/>
    <p:sldId id="1398" r:id="rId25"/>
    <p:sldId id="1695" r:id="rId26"/>
    <p:sldId id="2147483052" r:id="rId27"/>
    <p:sldId id="2147471284" r:id="rId28"/>
    <p:sldId id="2147471249" r:id="rId29"/>
    <p:sldId id="2146848252" r:id="rId30"/>
    <p:sldId id="2147483271" r:id="rId31"/>
    <p:sldId id="2147471248" r:id="rId32"/>
    <p:sldId id="2147471247" r:id="rId33"/>
    <p:sldId id="2147469207" r:id="rId34"/>
    <p:sldId id="2147471280" r:id="rId35"/>
    <p:sldId id="2147471262" r:id="rId36"/>
    <p:sldId id="2147483269" r:id="rId37"/>
    <p:sldId id="2146848205" r:id="rId38"/>
    <p:sldId id="2147483270" r:id="rId39"/>
    <p:sldId id="1761" r:id="rId40"/>
    <p:sldId id="2147471254" r:id="rId41"/>
    <p:sldId id="2146848210" r:id="rId42"/>
    <p:sldId id="2147483077" r:id="rId43"/>
    <p:sldId id="2147471290" r:id="rId44"/>
    <p:sldId id="2147471292" r:id="rId45"/>
    <p:sldId id="2147471258" r:id="rId46"/>
    <p:sldId id="2147469208" r:id="rId47"/>
    <p:sldId id="2147471287" r:id="rId48"/>
    <p:sldId id="2147471271" r:id="rId49"/>
    <p:sldId id="2147471242" r:id="rId50"/>
    <p:sldId id="1703" r:id="rId51"/>
    <p:sldId id="2146848196" r:id="rId52"/>
    <p:sldId id="2147469209" r:id="rId53"/>
    <p:sldId id="2147483273" r:id="rId54"/>
    <p:sldId id="727" r:id="rId55"/>
    <p:sldId id="2147483264" r:id="rId56"/>
    <p:sldId id="728" r:id="rId57"/>
    <p:sldId id="2146848216" r:id="rId58"/>
    <p:sldId id="2146848200" r:id="rId59"/>
    <p:sldId id="1714" r:id="rId60"/>
    <p:sldId id="1739" r:id="rId61"/>
    <p:sldId id="1764" r:id="rId62"/>
    <p:sldId id="1702" r:id="rId63"/>
    <p:sldId id="2146848251" r:id="rId64"/>
    <p:sldId id="1778" r:id="rId65"/>
    <p:sldId id="2147471255" r:id="rId66"/>
    <p:sldId id="2147483265" r:id="rId67"/>
    <p:sldId id="1756" r:id="rId68"/>
    <p:sldId id="2147483076" r:id="rId69"/>
    <p:sldId id="2146848255" r:id="rId70"/>
    <p:sldId id="2147471285" r:id="rId71"/>
    <p:sldId id="2147471250" r:id="rId72"/>
    <p:sldId id="2146848245" r:id="rId73"/>
    <p:sldId id="2147483214" r:id="rId74"/>
    <p:sldId id="2147483261" r:id="rId75"/>
    <p:sldId id="2147471259" r:id="rId76"/>
    <p:sldId id="2147471241" r:id="rId77"/>
    <p:sldId id="2147471260" r:id="rId78"/>
  </p:sldIdLst>
  <p:sldSz cx="12192000" cy="6858000"/>
  <p:notesSz cx="7315200" cy="9601200"/>
  <p:custDataLst>
    <p:tags r:id="rId81"/>
  </p:custDataLst>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Intro" id="{047457D7-6E8A-41D5-A6C9-477848623048}">
          <p14:sldIdLst>
            <p14:sldId id="2147469202"/>
            <p14:sldId id="2076137076"/>
            <p14:sldId id="2076137075"/>
            <p14:sldId id="557"/>
            <p14:sldId id="2147483272"/>
            <p14:sldId id="2147483266"/>
            <p14:sldId id="2147483267"/>
          </p14:sldIdLst>
        </p14:section>
        <p14:section name="Newly Diagnosed CP-CML" id="{581C7C0C-FA2B-4926-AFFD-545365DC59E8}">
          <p14:sldIdLst>
            <p14:sldId id="2147471286"/>
            <p14:sldId id="2147471272"/>
            <p14:sldId id="2147471273"/>
            <p14:sldId id="2147471274"/>
            <p14:sldId id="2147469211"/>
            <p14:sldId id="2147483262"/>
            <p14:sldId id="2147469198"/>
            <p14:sldId id="2147471289"/>
            <p14:sldId id="2147469197"/>
            <p14:sldId id="2147483263"/>
            <p14:sldId id="1742"/>
            <p14:sldId id="1735"/>
            <p14:sldId id="1398"/>
            <p14:sldId id="1695"/>
            <p14:sldId id="2147483052"/>
            <p14:sldId id="2147471284"/>
            <p14:sldId id="2147471249"/>
            <p14:sldId id="2146848252"/>
            <p14:sldId id="2147483271"/>
            <p14:sldId id="2147471248"/>
            <p14:sldId id="2147471247"/>
          </p14:sldIdLst>
        </p14:section>
        <p14:section name="Monitoring and TFR" id="{DC08E886-347C-476E-9DD7-685F0EF2CFCA}">
          <p14:sldIdLst>
            <p14:sldId id="2147469207"/>
            <p14:sldId id="2147471280"/>
            <p14:sldId id="2147471262"/>
            <p14:sldId id="2147483269"/>
            <p14:sldId id="2146848205"/>
            <p14:sldId id="2147483270"/>
            <p14:sldId id="1761"/>
            <p14:sldId id="2147471254"/>
            <p14:sldId id="2146848210"/>
            <p14:sldId id="2147483077"/>
            <p14:sldId id="2147471290"/>
            <p14:sldId id="2147471292"/>
            <p14:sldId id="2147471258"/>
          </p14:sldIdLst>
        </p14:section>
        <p14:section name="Treatment Failure" id="{35B8DD74-A112-47F4-99AF-3CB8983F0CB2}">
          <p14:sldIdLst>
            <p14:sldId id="2147469208"/>
            <p14:sldId id="2147471287"/>
            <p14:sldId id="2147471271"/>
            <p14:sldId id="2147471242"/>
            <p14:sldId id="1703"/>
            <p14:sldId id="2146848196"/>
            <p14:sldId id="2147469209"/>
            <p14:sldId id="2147483273"/>
            <p14:sldId id="727"/>
            <p14:sldId id="2147483264"/>
            <p14:sldId id="728"/>
            <p14:sldId id="2146848216"/>
            <p14:sldId id="2146848200"/>
            <p14:sldId id="1714"/>
            <p14:sldId id="1739"/>
            <p14:sldId id="1764"/>
            <p14:sldId id="1702"/>
            <p14:sldId id="2146848251"/>
            <p14:sldId id="1778"/>
            <p14:sldId id="2147471255"/>
            <p14:sldId id="2147483265"/>
            <p14:sldId id="1756"/>
            <p14:sldId id="2147483076"/>
            <p14:sldId id="2146848255"/>
            <p14:sldId id="2147471285"/>
            <p14:sldId id="2147471250"/>
            <p14:sldId id="2146848245"/>
            <p14:sldId id="2147483214"/>
            <p14:sldId id="2147483261"/>
            <p14:sldId id="2147471259"/>
            <p14:sldId id="2147471241"/>
            <p14:sldId id="2147471260"/>
          </p14:sldIdLst>
        </p14:section>
      </p14:sectionLst>
    </p:ext>
    <p:ext uri="{EFAFB233-063F-42B5-8137-9DF3F51BA10A}">
      <p15:sldGuideLst xmlns:p15="http://schemas.microsoft.com/office/powerpoint/2012/main">
        <p15:guide id="1" orient="horz" pos="4128" userDrawn="1">
          <p15:clr>
            <a:srgbClr val="A4A3A4"/>
          </p15:clr>
        </p15:guide>
        <p15:guide id="2" orient="horz" pos="1008" userDrawn="1">
          <p15:clr>
            <a:srgbClr val="A4A3A4"/>
          </p15:clr>
        </p15:guide>
        <p15:guide id="3" orient="horz" pos="4032" userDrawn="1">
          <p15:clr>
            <a:srgbClr val="A4A3A4"/>
          </p15:clr>
        </p15:guide>
        <p15:guide id="5" orient="horz" pos="258" userDrawn="1">
          <p15:clr>
            <a:srgbClr val="A4A3A4"/>
          </p15:clr>
        </p15:guide>
        <p15:guide id="6" orient="horz" pos="3888" userDrawn="1">
          <p15:clr>
            <a:srgbClr val="A4A3A4"/>
          </p15:clr>
        </p15:guide>
        <p15:guide id="10" pos="3843"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A9440F-B7C5-42F6-6D06-73163063AE8E}" name="Timothy Quill" initials="TQ" userId="S::tquill@clinicaloptions.com::b1dc6efb-2995-45e7-a306-57a2c67aa886" providerId="AD"/>
  <p188:author id="{A16E7224-2BD4-7C81-13D4-6975799D3044}" name="Jacky Olin" initials="JO" userId="8805d6267ec4f7e5" providerId="Windows Live"/>
  <p188:author id="{66D8FF86-2809-2AE5-A86D-2CC29531F6DD}" name="Liz Donohue" initials="LD" userId="S::ldonohue@practicingclinicians.com::1dd2b9cf-45e8-40ae-9123-4564d15e2785" providerId="AD"/>
  <p188:author id="{67E39494-75B3-CF9E-6A44-82504F755C8B}" name="Dussadee Royal" initials="DR" userId="S::droyal@clinicaloptions.com::51beead8-6fa0-4b98-aeba-37044af35e17" providerId="AD"/>
  <p188:author id="{DC0E049D-1D2C-592D-3BDF-F4C16EC21DDA}" name="Haddad,Fadi Ghassan" initials="" userId="S::FHaddad@mdanderson.org::2dd2675f-5078-43de-9c14-89256145667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ryn Gross" initials="TG" lastIdx="4" clrIdx="6"/>
  <p:cmAuthor id="2" name="Melanie Couton" initials="MAC" lastIdx="4" clrIdx="3"/>
  <p:cmAuthor id="3" name="ralfieri" initials="ra" lastIdx="2" clrIdx="8"/>
  <p:cmAuthor id="4" name="Megan Capel" initials="MC" lastIdx="11" clrIdx="0"/>
  <p:cmAuthor id="5" name="Andrew Bowser" initials="AB" lastIdx="8" clrIdx="2"/>
  <p:cmAuthor id="6" name="mcalloway" initials="mc" lastIdx="1" clrIdx="4"/>
  <p:cmAuthor id="7" name="agoldman" initials="a" lastIdx="4" clrIdx="9"/>
  <p:cmAuthor id="8" name="Devin Overbey" initials="DO" lastIdx="6" clrIdx="7"/>
  <p:cmAuthor id="9" name="Erik Brady" initials="EB" lastIdx="2" clrIdx="5"/>
  <p:cmAuthor id="10" name=" " initials="MAC" lastIdx="22" clrIdx="1"/>
  <p:cmAuthor id="11" name="alison.heintz@gmail.com" initials="a" lastIdx="3" clrIdx="10">
    <p:extLst>
      <p:ext uri="{19B8F6BF-5375-455C-9EA6-DF929625EA0E}">
        <p15:presenceInfo xmlns:p15="http://schemas.microsoft.com/office/powerpoint/2012/main" userId="1e1cc34837a9f52c" providerId="Windows Live"/>
      </p:ext>
    </p:extLst>
  </p:cmAuthor>
  <p:cmAuthor id="12" name="Gordon Kelley" initials="GK" lastIdx="5" clrIdx="11">
    <p:extLst>
      <p:ext uri="{19B8F6BF-5375-455C-9EA6-DF929625EA0E}">
        <p15:presenceInfo xmlns:p15="http://schemas.microsoft.com/office/powerpoint/2012/main" userId="S-1-5-21-1816575679-3740301505-2482652554-1163" providerId="AD"/>
      </p:ext>
    </p:extLst>
  </p:cmAuthor>
  <p:cmAuthor id="13" name="Kiran D. Mir-Hudgeons" initials="KDM" lastIdx="15" clrIdx="12">
    <p:extLst>
      <p:ext uri="{19B8F6BF-5375-455C-9EA6-DF929625EA0E}">
        <p15:presenceInfo xmlns:p15="http://schemas.microsoft.com/office/powerpoint/2012/main" userId="S::kmirhudgeons@clinicaloptions.com::988cb7e1-0640-4c3c-b602-3f8e18ce9544" providerId="AD"/>
      </p:ext>
    </p:extLst>
  </p:cmAuthor>
  <p:cmAuthor id="14" name="Terrence Fagan" initials="TF" lastIdx="10" clrIdx="13">
    <p:extLst>
      <p:ext uri="{19B8F6BF-5375-455C-9EA6-DF929625EA0E}">
        <p15:presenceInfo xmlns:p15="http://schemas.microsoft.com/office/powerpoint/2012/main" userId="S::tfagan@clinicaloptions.com::6b543a43-2034-4a4a-856a-43baa52402be" providerId="AD"/>
      </p:ext>
    </p:extLst>
  </p:cmAuthor>
  <p:cmAuthor id="15" name="Jennifer Eimers" initials="JE" lastIdx="3" clrIdx="14">
    <p:extLst>
      <p:ext uri="{19B8F6BF-5375-455C-9EA6-DF929625EA0E}">
        <p15:presenceInfo xmlns:p15="http://schemas.microsoft.com/office/powerpoint/2012/main" userId="S::jeimers@clinicaloptions.com::e496f3f7-6a48-4339-9b0c-9f426a43f948" providerId="AD"/>
      </p:ext>
    </p:extLst>
  </p:cmAuthor>
  <p:cmAuthor id="16" name="Andrea Boecler" initials="AB" lastIdx="3" clrIdx="15">
    <p:extLst>
      <p:ext uri="{19B8F6BF-5375-455C-9EA6-DF929625EA0E}">
        <p15:presenceInfo xmlns:p15="http://schemas.microsoft.com/office/powerpoint/2012/main" userId="Andrea Boecler" providerId="None"/>
      </p:ext>
    </p:extLst>
  </p:cmAuthor>
  <p:cmAuthor id="17" name="Jerfiz Constanzo" initials="JC" lastIdx="22" clrIdx="16">
    <p:extLst>
      <p:ext uri="{19B8F6BF-5375-455C-9EA6-DF929625EA0E}">
        <p15:presenceInfo xmlns:p15="http://schemas.microsoft.com/office/powerpoint/2012/main" userId="S::jconstanzo@clinicaloptions.com::7388c342-66f0-4154-bcdf-657d8197f1ae" providerId="AD"/>
      </p:ext>
    </p:extLst>
  </p:cmAuthor>
  <p:cmAuthor id="18" name="Jorge Cortes" initials="JC" lastIdx="17" clrIdx="17">
    <p:extLst>
      <p:ext uri="{19B8F6BF-5375-455C-9EA6-DF929625EA0E}">
        <p15:presenceInfo xmlns:p15="http://schemas.microsoft.com/office/powerpoint/2012/main" userId="42632678db66b232" providerId="Windows Live"/>
      </p:ext>
    </p:extLst>
  </p:cmAuthor>
  <p:cmAuthor id="19" name="Cortes, Jorge E." initials="CJE" lastIdx="6" clrIdx="18">
    <p:extLst>
      <p:ext uri="{19B8F6BF-5375-455C-9EA6-DF929625EA0E}">
        <p15:presenceInfo xmlns:p15="http://schemas.microsoft.com/office/powerpoint/2012/main" userId="S-1-5-21-26053870-378490464-1358123277-153571" providerId="AD"/>
      </p:ext>
    </p:extLst>
  </p:cmAuthor>
  <p:cmAuthor id="20" name="Amber Williams" initials="AW" lastIdx="140" clrIdx="19">
    <p:extLst>
      <p:ext uri="{19B8F6BF-5375-455C-9EA6-DF929625EA0E}">
        <p15:presenceInfo xmlns:p15="http://schemas.microsoft.com/office/powerpoint/2012/main" userId="S::awilliams@cealliance.com::981bbddf-314c-40a4-aea3-441dcc545642" providerId="AD"/>
      </p:ext>
    </p:extLst>
  </p:cmAuthor>
  <p:cmAuthor id="21" name="Nicolle Rochino" initials="NR" lastIdx="138" clrIdx="20">
    <p:extLst>
      <p:ext uri="{19B8F6BF-5375-455C-9EA6-DF929625EA0E}">
        <p15:presenceInfo xmlns:p15="http://schemas.microsoft.com/office/powerpoint/2012/main" userId="S::nrochino@cealliance.com::4c37dfe7-ad61-47f6-91fb-42a0366ac35b" providerId="AD"/>
      </p:ext>
    </p:extLst>
  </p:cmAuthor>
  <p:cmAuthor id="22" name="LT Fowler" initials="LF" lastIdx="3" clrIdx="21">
    <p:extLst>
      <p:ext uri="{19B8F6BF-5375-455C-9EA6-DF929625EA0E}">
        <p15:presenceInfo xmlns:p15="http://schemas.microsoft.com/office/powerpoint/2012/main" userId="S::lfowler@practicingclinicians.com::bdc4c4d6-9ded-467c-b80c-330a0ea8ffe4" providerId="AD"/>
      </p:ext>
    </p:extLst>
  </p:cmAuthor>
  <p:cmAuthor id="23" name="Dussadee Royal" initials="DR" lastIdx="1" clrIdx="22">
    <p:extLst>
      <p:ext uri="{19B8F6BF-5375-455C-9EA6-DF929625EA0E}">
        <p15:presenceInfo xmlns:p15="http://schemas.microsoft.com/office/powerpoint/2012/main" userId="S::droyal@clinicaloptions.com::51beead8-6fa0-4b98-aeba-37044af35e17" providerId="AD"/>
      </p:ext>
    </p:extLst>
  </p:cmAuthor>
  <p:cmAuthor id="24" name="Timothy Quill" initials="TQ" lastIdx="64" clrIdx="23">
    <p:extLst>
      <p:ext uri="{19B8F6BF-5375-455C-9EA6-DF929625EA0E}">
        <p15:presenceInfo xmlns:p15="http://schemas.microsoft.com/office/powerpoint/2012/main" userId="S::tquill@clinicaloptions.com::b1dc6efb-2995-45e7-a306-57a2c67aa886" providerId="AD"/>
      </p:ext>
    </p:extLst>
  </p:cmAuthor>
  <p:cmAuthor id="25" name="Allison Weckerle" initials="AW" lastIdx="1" clrIdx="24">
    <p:extLst>
      <p:ext uri="{19B8F6BF-5375-455C-9EA6-DF929625EA0E}">
        <p15:presenceInfo xmlns:p15="http://schemas.microsoft.com/office/powerpoint/2012/main" userId="S::aweckerle@cealliance.com::2aecc5db-e215-47aa-9eb4-82d4e2a56303" providerId="AD"/>
      </p:ext>
    </p:extLst>
  </p:cmAuthor>
  <p:cmAuthor id="26" name="Miranda Krzanowicz" initials="MK" lastIdx="1" clrIdx="25">
    <p:extLst>
      <p:ext uri="{19B8F6BF-5375-455C-9EA6-DF929625EA0E}">
        <p15:presenceInfo xmlns:p15="http://schemas.microsoft.com/office/powerpoint/2012/main" userId="S::mkrzanowicz@clinicaloptions.com::dd67459b-b957-4aa6-ac1d-605b6b0bcf0f" providerId="AD"/>
      </p:ext>
    </p:extLst>
  </p:cmAuthor>
  <p:cmAuthor id="27" name="Melanie Couton" initials="MC" lastIdx="5" clrIdx="26">
    <p:extLst>
      <p:ext uri="{19B8F6BF-5375-455C-9EA6-DF929625EA0E}">
        <p15:presenceInfo xmlns:p15="http://schemas.microsoft.com/office/powerpoint/2012/main" userId="ef8730672ba86646" providerId="Windows Live"/>
      </p:ext>
    </p:extLst>
  </p:cmAuthor>
  <p:cmAuthor id="28" name="Liz Donohue" initials="LD" lastIdx="6" clrIdx="27">
    <p:extLst>
      <p:ext uri="{19B8F6BF-5375-455C-9EA6-DF929625EA0E}">
        <p15:presenceInfo xmlns:p15="http://schemas.microsoft.com/office/powerpoint/2012/main" userId="S::ldonohue@practicingclinicians.com::1dd2b9cf-45e8-40ae-9123-4564d15e27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6D7F"/>
    <a:srgbClr val="FB6103"/>
    <a:srgbClr val="C94E03"/>
    <a:srgbClr val="CA7E02"/>
    <a:srgbClr val="FF7474"/>
    <a:srgbClr val="48D897"/>
    <a:srgbClr val="E2471C"/>
    <a:srgbClr val="E1471D"/>
    <a:srgbClr val="015873"/>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7A377-61C9-46DB-BC46-D96CA710E8F2}" v="2" dt="2025-06-23T22:09:30.653"/>
  </p1510:revLst>
</p1510:revInfo>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48" autoAdjust="0"/>
    <p:restoredTop sz="91487" autoAdjust="0"/>
  </p:normalViewPr>
  <p:slideViewPr>
    <p:cSldViewPr snapToGrid="0" showGuides="1">
      <p:cViewPr varScale="1">
        <p:scale>
          <a:sx n="71" d="100"/>
          <a:sy n="71" d="100"/>
        </p:scale>
        <p:origin x="192" y="208"/>
      </p:cViewPr>
      <p:guideLst>
        <p:guide orient="horz" pos="4128"/>
        <p:guide orient="horz" pos="1008"/>
        <p:guide orient="horz" pos="4032"/>
        <p:guide orient="horz" pos="258"/>
        <p:guide orient="horz" pos="3888"/>
        <p:guide pos="3843"/>
      </p:guideLst>
    </p:cSldViewPr>
  </p:slideViewPr>
  <p:outlineViewPr>
    <p:cViewPr>
      <p:scale>
        <a:sx n="33" d="100"/>
        <a:sy n="33" d="100"/>
      </p:scale>
      <p:origin x="0" y="-8544"/>
    </p:cViewPr>
  </p:outlineViewPr>
  <p:notesTextViewPr>
    <p:cViewPr>
      <p:scale>
        <a:sx n="100" d="100"/>
        <a:sy n="100" d="100"/>
      </p:scale>
      <p:origin x="0" y="0"/>
    </p:cViewPr>
  </p:notesTextViewPr>
  <p:sorterViewPr>
    <p:cViewPr>
      <p:scale>
        <a:sx n="100" d="100"/>
        <a:sy n="100" d="100"/>
      </p:scale>
      <p:origin x="0" y="-25164"/>
    </p:cViewPr>
  </p:sorterViewPr>
  <p:notesViewPr>
    <p:cSldViewPr snapToGrid="0" showGuides="1">
      <p:cViewPr varScale="1">
        <p:scale>
          <a:sx n="88" d="100"/>
          <a:sy n="88" d="100"/>
        </p:scale>
        <p:origin x="-3750"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viewProps" Target="viewProps.xml"/><Relationship Id="rId89" Type="http://schemas.microsoft.com/office/2018/10/relationships/authors" Targe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handoutMaster" Target="handoutMasters/handout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tags" Target="tags/tag1.xml"/><Relationship Id="rId86"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microsoft.com/office/2016/11/relationships/changesInfo" Target="changesInfos/changesInfo1.xml"/><Relationship Id="rId61" Type="http://schemas.openxmlformats.org/officeDocument/2006/relationships/slide" Target="slides/slide56.xml"/><Relationship Id="rId82" Type="http://schemas.openxmlformats.org/officeDocument/2006/relationships/commentAuthors" Target="commentAuthors.xml"/><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Williams" userId="981bbddf-314c-40a4-aea3-441dcc545642" providerId="ADAL" clId="{0147A377-61C9-46DB-BC46-D96CA710E8F2}"/>
    <pc:docChg chg="addSld delSld modSld modSection">
      <pc:chgData name="Amber Williams" userId="981bbddf-314c-40a4-aea3-441dcc545642" providerId="ADAL" clId="{0147A377-61C9-46DB-BC46-D96CA710E8F2}" dt="2025-06-23T22:09:31.828" v="4" actId="47"/>
      <pc:docMkLst>
        <pc:docMk/>
      </pc:docMkLst>
      <pc:sldChg chg="modSp del mod">
        <pc:chgData name="Amber Williams" userId="981bbddf-314c-40a4-aea3-441dcc545642" providerId="ADAL" clId="{0147A377-61C9-46DB-BC46-D96CA710E8F2}" dt="2025-06-23T22:09:31.828" v="4" actId="47"/>
        <pc:sldMkLst>
          <pc:docMk/>
          <pc:sldMk cId="832195892" sldId="1767"/>
        </pc:sldMkLst>
        <pc:graphicFrameChg chg="mod modGraphic">
          <ac:chgData name="Amber Williams" userId="981bbddf-314c-40a4-aea3-441dcc545642" providerId="ADAL" clId="{0147A377-61C9-46DB-BC46-D96CA710E8F2}" dt="2025-06-23T22:09:04.256" v="2" actId="14100"/>
          <ac:graphicFrameMkLst>
            <pc:docMk/>
            <pc:sldMk cId="832195892" sldId="1767"/>
            <ac:graphicFrameMk id="3" creationId="{3F3394FA-AD10-7F9D-A91D-994B889854CD}"/>
          </ac:graphicFrameMkLst>
        </pc:graphicFrameChg>
      </pc:sldChg>
      <pc:sldChg chg="add">
        <pc:chgData name="Amber Williams" userId="981bbddf-314c-40a4-aea3-441dcc545642" providerId="ADAL" clId="{0147A377-61C9-46DB-BC46-D96CA710E8F2}" dt="2025-06-23T22:09:30.653" v="3"/>
        <pc:sldMkLst>
          <pc:docMk/>
          <pc:sldMk cId="2662669685" sldId="2147483273"/>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0" dt="2025-05-09T13:51:21.142" idx="137">
    <p:pos x="10" y="10"/>
    <p:text>Faculty: This slide is optional. You can unhide this slide to include it if desired.</p:text>
    <p:extLst>
      <p:ext uri="{C676402C-5697-4E1C-873F-D02D1690AC5C}">
        <p15:threadingInfo xmlns:p15="http://schemas.microsoft.com/office/powerpoint/2012/main" timeZoneBias="300"/>
      </p:ext>
    </p:extLst>
  </p:cm>
  <p:cm authorId="20" dt="2025-05-16T13:33:27.998" idx="139">
    <p:pos x="10" y="106"/>
    <p:text>Optional slides: 10, 11, 25, 36, 38, 50, 60, 62, 63, 67</p:text>
    <p:extLst>
      <p:ext uri="{C676402C-5697-4E1C-873F-D02D1690AC5C}">
        <p15:threadingInfo xmlns:p15="http://schemas.microsoft.com/office/powerpoint/2012/main" timeZoneBias="300">
          <p15:parentCm authorId="20" idx="137"/>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0" dt="2025-05-07T15:01:56.311" idx="134">
    <p:pos x="10" y="10"/>
    <p:text>Optional slide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0" dt="2025-05-09T13:51:09.519" idx="136">
    <p:pos x="10" y="10"/>
    <p:text>Optional slide</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0" dt="2025-05-07T14:46:14.551" idx="122">
    <p:pos x="10" y="10"/>
    <p:text>Optional slide</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0" dt="2025-05-07T14:51:28.496" idx="124">
    <p:pos x="10" y="10"/>
    <p:text>Optional slide</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0" dt="2025-05-09T13:52:07.111" idx="138">
    <p:pos x="106" y="106"/>
    <p:text>Optional slide</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0" dt="2025-05-07T14:54:16.719" idx="127">
    <p:pos x="10" y="10"/>
    <p:text>Optional slide</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0" dt="2025-05-07T14:55:47.151" idx="128">
    <p:pos x="10" y="10"/>
    <p:text>Optional slide</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0" dt="2025-05-07T14:56:52.383" idx="130">
    <p:pos x="10" y="10"/>
    <p:text>Optional slide</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0" dt="2025-05-07T14:58:15.654" idx="131">
    <p:pos x="10" y="10"/>
    <p:text>Optional slide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F8C9A-0EAF-4E86-AF35-96F363C9231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ABDF344-1F99-4201-BE35-7364620A8136}">
      <dgm:prSet phldrT="[Text]" custT="1"/>
      <dgm:spPr/>
      <dgm:t>
        <a:bodyPr/>
        <a:lstStyle/>
        <a:p>
          <a:r>
            <a:rPr lang="en-US" sz="3600" dirty="0"/>
            <a:t>CP-CML with resistance and/or intolerance to all available TKIs</a:t>
          </a:r>
        </a:p>
      </dgm:t>
    </dgm:pt>
    <dgm:pt modelId="{D0C3637F-AE4F-4A98-9383-E776AEE6FFD8}" type="parTrans" cxnId="{56B956B3-3559-46FE-BDC5-8DFBD1B201D2}">
      <dgm:prSet/>
      <dgm:spPr/>
      <dgm:t>
        <a:bodyPr/>
        <a:lstStyle/>
        <a:p>
          <a:endParaRPr lang="en-US" sz="1400"/>
        </a:p>
      </dgm:t>
    </dgm:pt>
    <dgm:pt modelId="{FD10E9BA-2213-4858-8BD5-9A24978A06F4}" type="sibTrans" cxnId="{56B956B3-3559-46FE-BDC5-8DFBD1B201D2}">
      <dgm:prSet/>
      <dgm:spPr/>
      <dgm:t>
        <a:bodyPr/>
        <a:lstStyle/>
        <a:p>
          <a:endParaRPr lang="en-US" sz="1400"/>
        </a:p>
      </dgm:t>
    </dgm:pt>
    <dgm:pt modelId="{02289381-6453-4760-B281-F7673A538F82}">
      <dgm:prSet phldrT="[Text]" custT="1"/>
      <dgm:spPr>
        <a:solidFill>
          <a:schemeClr val="accent2"/>
        </a:solidFill>
      </dgm:spPr>
      <dgm:t>
        <a:bodyPr/>
        <a:lstStyle/>
        <a:p>
          <a:r>
            <a:rPr lang="en-US" sz="3600" dirty="0"/>
            <a:t>AP-CML progression on TKI therapy or BP-CML</a:t>
          </a:r>
        </a:p>
      </dgm:t>
    </dgm:pt>
    <dgm:pt modelId="{293648FE-AC10-4DCB-8DB0-F9B056B437F8}" type="parTrans" cxnId="{67593263-7064-4B9E-A0D6-9EF70766314C}">
      <dgm:prSet/>
      <dgm:spPr/>
      <dgm:t>
        <a:bodyPr/>
        <a:lstStyle/>
        <a:p>
          <a:endParaRPr lang="en-US" sz="1400"/>
        </a:p>
      </dgm:t>
    </dgm:pt>
    <dgm:pt modelId="{A9D5BD64-6CFC-4044-B860-55502D392B41}" type="sibTrans" cxnId="{67593263-7064-4B9E-A0D6-9EF70766314C}">
      <dgm:prSet/>
      <dgm:spPr/>
      <dgm:t>
        <a:bodyPr/>
        <a:lstStyle/>
        <a:p>
          <a:endParaRPr lang="en-US" sz="1400"/>
        </a:p>
      </dgm:t>
    </dgm:pt>
    <dgm:pt modelId="{D7305902-F9A1-48F4-A773-0241FCDFEDBC}" type="pres">
      <dgm:prSet presAssocID="{5D5F8C9A-0EAF-4E86-AF35-96F363C92318}" presName="diagram" presStyleCnt="0">
        <dgm:presLayoutVars>
          <dgm:dir/>
          <dgm:resizeHandles val="exact"/>
        </dgm:presLayoutVars>
      </dgm:prSet>
      <dgm:spPr/>
    </dgm:pt>
    <dgm:pt modelId="{57EC5809-F9B6-4B5D-A281-04548344647A}" type="pres">
      <dgm:prSet presAssocID="{2ABDF344-1F99-4201-BE35-7364620A8136}" presName="node" presStyleLbl="node1" presStyleIdx="0" presStyleCnt="2">
        <dgm:presLayoutVars>
          <dgm:bulletEnabled val="1"/>
        </dgm:presLayoutVars>
      </dgm:prSet>
      <dgm:spPr/>
    </dgm:pt>
    <dgm:pt modelId="{45CB9E57-C2AC-41D1-8295-CE06FC8D60D9}" type="pres">
      <dgm:prSet presAssocID="{FD10E9BA-2213-4858-8BD5-9A24978A06F4}" presName="sibTrans" presStyleCnt="0"/>
      <dgm:spPr/>
    </dgm:pt>
    <dgm:pt modelId="{924FEAB2-FBDA-42D3-AED6-4AD9B9F16F87}" type="pres">
      <dgm:prSet presAssocID="{02289381-6453-4760-B281-F7673A538F82}" presName="node" presStyleLbl="node1" presStyleIdx="1" presStyleCnt="2">
        <dgm:presLayoutVars>
          <dgm:bulletEnabled val="1"/>
        </dgm:presLayoutVars>
      </dgm:prSet>
      <dgm:spPr/>
    </dgm:pt>
  </dgm:ptLst>
  <dgm:cxnLst>
    <dgm:cxn modelId="{9B7E7C17-8E6C-4250-8181-4B7ABC3391C4}" type="presOf" srcId="{2ABDF344-1F99-4201-BE35-7364620A8136}" destId="{57EC5809-F9B6-4B5D-A281-04548344647A}" srcOrd="0" destOrd="0" presId="urn:microsoft.com/office/officeart/2005/8/layout/default"/>
    <dgm:cxn modelId="{67593263-7064-4B9E-A0D6-9EF70766314C}" srcId="{5D5F8C9A-0EAF-4E86-AF35-96F363C92318}" destId="{02289381-6453-4760-B281-F7673A538F82}" srcOrd="1" destOrd="0" parTransId="{293648FE-AC10-4DCB-8DB0-F9B056B437F8}" sibTransId="{A9D5BD64-6CFC-4044-B860-55502D392B41}"/>
    <dgm:cxn modelId="{70394868-F8FB-40B1-9DE7-B3E538E84397}" type="presOf" srcId="{02289381-6453-4760-B281-F7673A538F82}" destId="{924FEAB2-FBDA-42D3-AED6-4AD9B9F16F87}" srcOrd="0" destOrd="0" presId="urn:microsoft.com/office/officeart/2005/8/layout/default"/>
    <dgm:cxn modelId="{56B956B3-3559-46FE-BDC5-8DFBD1B201D2}" srcId="{5D5F8C9A-0EAF-4E86-AF35-96F363C92318}" destId="{2ABDF344-1F99-4201-BE35-7364620A8136}" srcOrd="0" destOrd="0" parTransId="{D0C3637F-AE4F-4A98-9383-E776AEE6FFD8}" sibTransId="{FD10E9BA-2213-4858-8BD5-9A24978A06F4}"/>
    <dgm:cxn modelId="{72C5B3C8-B6B2-4AE9-A029-0EDF8868D3DA}" type="presOf" srcId="{5D5F8C9A-0EAF-4E86-AF35-96F363C92318}" destId="{D7305902-F9A1-48F4-A773-0241FCDFEDBC}" srcOrd="0" destOrd="0" presId="urn:microsoft.com/office/officeart/2005/8/layout/default"/>
    <dgm:cxn modelId="{2F4F5E66-CBC5-4C49-AEDD-1B8B09BA4212}" type="presParOf" srcId="{D7305902-F9A1-48F4-A773-0241FCDFEDBC}" destId="{57EC5809-F9B6-4B5D-A281-04548344647A}" srcOrd="0" destOrd="0" presId="urn:microsoft.com/office/officeart/2005/8/layout/default"/>
    <dgm:cxn modelId="{ECCD42BD-F629-40D6-B783-098ACC0AF1A5}" type="presParOf" srcId="{D7305902-F9A1-48F4-A773-0241FCDFEDBC}" destId="{45CB9E57-C2AC-41D1-8295-CE06FC8D60D9}" srcOrd="1" destOrd="0" presId="urn:microsoft.com/office/officeart/2005/8/layout/default"/>
    <dgm:cxn modelId="{AD77C3BE-47B8-4B70-8928-52900E955873}" type="presParOf" srcId="{D7305902-F9A1-48F4-A773-0241FCDFEDBC}" destId="{924FEAB2-FBDA-42D3-AED6-4AD9B9F16F87}"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C5809-F9B6-4B5D-A281-04548344647A}">
      <dsp:nvSpPr>
        <dsp:cNvPr id="0" name=""/>
        <dsp:cNvSpPr/>
      </dsp:nvSpPr>
      <dsp:spPr>
        <a:xfrm>
          <a:off x="1349" y="819120"/>
          <a:ext cx="5264421" cy="31586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CP-CML with resistance and/or intolerance to all available TKIs</a:t>
          </a:r>
        </a:p>
      </dsp:txBody>
      <dsp:txXfrm>
        <a:off x="1349" y="819120"/>
        <a:ext cx="5264421" cy="3158652"/>
      </dsp:txXfrm>
    </dsp:sp>
    <dsp:sp modelId="{924FEAB2-FBDA-42D3-AED6-4AD9B9F16F87}">
      <dsp:nvSpPr>
        <dsp:cNvPr id="0" name=""/>
        <dsp:cNvSpPr/>
      </dsp:nvSpPr>
      <dsp:spPr>
        <a:xfrm>
          <a:off x="5792213" y="819120"/>
          <a:ext cx="5264421" cy="3158652"/>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AP-CML progression on TKI therapy or BP-CML</a:t>
          </a:r>
        </a:p>
      </dsp:txBody>
      <dsp:txXfrm>
        <a:off x="5792213" y="819120"/>
        <a:ext cx="5264421" cy="31586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7" name="Rectangle 5">
            <a:extLst>
              <a:ext uri="{FF2B5EF4-FFF2-40B4-BE49-F238E27FC236}">
                <a16:creationId xmlns:a16="http://schemas.microsoft.com/office/drawing/2014/main" id="{E716B656-43AE-41BF-A9E6-BDC9338EEE72}"/>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eaLnBrk="1" hangingPunct="1">
              <a:defRPr sz="1200" b="0"/>
            </a:lvl1pPr>
          </a:lstStyle>
          <a:p>
            <a:pPr>
              <a:defRPr/>
            </a:pPr>
            <a:fld id="{A101DA4B-1035-4FD7-BAE8-D36163A25DF6}"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CE45961-8EBC-4ABB-A06F-A2AB0FB72820}"/>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eaLnBrk="1" hangingPunct="1">
              <a:lnSpc>
                <a:spcPct val="100000"/>
              </a:lnSpc>
              <a:spcBef>
                <a:spcPct val="0"/>
              </a:spcBef>
              <a:spcAft>
                <a:spcPct val="0"/>
              </a:spcAft>
              <a:buClrTx/>
              <a:buFontTx/>
              <a:buNone/>
              <a:defRPr sz="1200" b="0">
                <a:latin typeface="Arial" charset="0"/>
                <a:cs typeface="+mn-cs"/>
              </a:defRPr>
            </a:lvl1pPr>
          </a:lstStyle>
          <a:p>
            <a:pPr>
              <a:defRPr/>
            </a:pPr>
            <a:endParaRPr lang="en-US" dirty="0"/>
          </a:p>
        </p:txBody>
      </p:sp>
      <p:sp>
        <p:nvSpPr>
          <p:cNvPr id="40963" name="Rectangle 3">
            <a:extLst>
              <a:ext uri="{FF2B5EF4-FFF2-40B4-BE49-F238E27FC236}">
                <a16:creationId xmlns:a16="http://schemas.microsoft.com/office/drawing/2014/main" id="{69A9B635-F3A6-4A6C-A2A7-3BE84F317E1C}"/>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eaLnBrk="1" hangingPunct="1">
              <a:lnSpc>
                <a:spcPct val="100000"/>
              </a:lnSpc>
              <a:spcBef>
                <a:spcPct val="0"/>
              </a:spcBef>
              <a:spcAft>
                <a:spcPct val="0"/>
              </a:spcAft>
              <a:buClrTx/>
              <a:buFontTx/>
              <a:buNone/>
              <a:defRPr sz="1200" b="0">
                <a:latin typeface="Arial" charset="0"/>
                <a:cs typeface="+mn-cs"/>
              </a:defRPr>
            </a:lvl1pPr>
          </a:lstStyle>
          <a:p>
            <a:pPr>
              <a:defRPr/>
            </a:pPr>
            <a:endParaRPr lang="en-US" dirty="0"/>
          </a:p>
        </p:txBody>
      </p:sp>
      <p:sp>
        <p:nvSpPr>
          <p:cNvPr id="5124" name="Rectangle 4">
            <a:extLst>
              <a:ext uri="{FF2B5EF4-FFF2-40B4-BE49-F238E27FC236}">
                <a16:creationId xmlns:a16="http://schemas.microsoft.com/office/drawing/2014/main" id="{3F91814F-6E8B-4495-875C-BBC65746A25E}"/>
              </a:ext>
            </a:extLst>
          </p:cNvPr>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a:extLst>
              <a:ext uri="{FF2B5EF4-FFF2-40B4-BE49-F238E27FC236}">
                <a16:creationId xmlns:a16="http://schemas.microsoft.com/office/drawing/2014/main" id="{3575FA76-5996-41B2-807C-74C521B1881C}"/>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a:extLst>
              <a:ext uri="{FF2B5EF4-FFF2-40B4-BE49-F238E27FC236}">
                <a16:creationId xmlns:a16="http://schemas.microsoft.com/office/drawing/2014/main" id="{EE30801C-5D2D-4989-97AF-1BB6980EDA53}"/>
              </a:ext>
            </a:extLst>
          </p:cNvPr>
          <p:cNvSpPr>
            <a:spLocks noGrp="1" noChangeArrowheads="1"/>
          </p:cNvSpPr>
          <p:nvPr>
            <p:ph type="ftr" sz="quarter" idx="4"/>
          </p:nvPr>
        </p:nvSpPr>
        <p:spPr bwMode="auto">
          <a:xfrm>
            <a:off x="0" y="9120188"/>
            <a:ext cx="3503613"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eaLnBrk="1" hangingPunct="1">
              <a:lnSpc>
                <a:spcPct val="100000"/>
              </a:lnSpc>
              <a:spcBef>
                <a:spcPct val="0"/>
              </a:spcBef>
              <a:spcAft>
                <a:spcPct val="0"/>
              </a:spcAft>
              <a:buClrTx/>
              <a:buFontTx/>
              <a:buNone/>
              <a:defRPr sz="1000" b="0">
                <a:latin typeface="Arial" charset="0"/>
                <a:cs typeface="+mn-cs"/>
              </a:defRPr>
            </a:lvl1pPr>
          </a:lstStyle>
          <a:p>
            <a:pPr>
              <a:defRPr/>
            </a:pPr>
            <a:r>
              <a:rPr lang="en-US" dirty="0"/>
              <a:t>©2012 Clinical Care Options, LLC. All rights reserved</a:t>
            </a:r>
          </a:p>
        </p:txBody>
      </p:sp>
      <p:sp>
        <p:nvSpPr>
          <p:cNvPr id="40967" name="Rectangle 7">
            <a:extLst>
              <a:ext uri="{FF2B5EF4-FFF2-40B4-BE49-F238E27FC236}">
                <a16:creationId xmlns:a16="http://schemas.microsoft.com/office/drawing/2014/main" id="{83D8BBC4-4244-4B4D-899A-EE5002DAC7CD}"/>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eaLnBrk="1" hangingPunct="1">
              <a:defRPr sz="1200" b="0"/>
            </a:lvl1pPr>
          </a:lstStyle>
          <a:p>
            <a:pPr>
              <a:defRPr/>
            </a:pPr>
            <a:fld id="{2FB72F01-6714-4A31-8C22-8E0F1B091B5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2136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CML, chronic myeloid leukemia; TKI, tyrosine kinase inhibitor.</a:t>
            </a: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13</a:t>
            </a:fld>
            <a:endParaRPr lang="en-US" altLang="en-US" dirty="0"/>
          </a:p>
        </p:txBody>
      </p:sp>
    </p:spTree>
    <p:extLst>
      <p:ext uri="{BB962C8B-B14F-4D97-AF65-F5344CB8AC3E}">
        <p14:creationId xmlns:p14="http://schemas.microsoft.com/office/powerpoint/2010/main" val="2666019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CML, chronic myeloid leukemia; CP, chronic phase; </a:t>
            </a:r>
            <a:r>
              <a:rPr lang="en-US" sz="1200" i="1" kern="1200" dirty="0">
                <a:solidFill>
                  <a:schemeClr val="tx1"/>
                </a:solidFill>
                <a:effectLst/>
                <a:latin typeface="Arial" charset="0"/>
                <a:ea typeface="+mn-ea"/>
                <a:cs typeface="+mn-cs"/>
              </a:rPr>
              <a:t>ELTS, European Treatment and Outcome Study long-term survival score.</a:t>
            </a:r>
            <a:endParaRPr lang="en-US" i="1"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14</a:t>
            </a:fld>
            <a:endParaRPr lang="en-US" altLang="en-US" dirty="0"/>
          </a:p>
        </p:txBody>
      </p:sp>
    </p:spTree>
    <p:extLst>
      <p:ext uri="{BB962C8B-B14F-4D97-AF65-F5344CB8AC3E}">
        <p14:creationId xmlns:p14="http://schemas.microsoft.com/office/powerpoint/2010/main" val="3680143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77B5C-9323-5A98-7047-912E17C26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D004D2-B2E1-F8D9-9338-9ED5706C01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3F72E9-89C7-BEFC-A082-0A61110EFBF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CML, chronic myeloid leukemia; CP, chronic phase; TKI, tyrosine kinase inhibitor.</a:t>
            </a:r>
          </a:p>
          <a:p>
            <a:endParaRPr lang="en-US" dirty="0"/>
          </a:p>
        </p:txBody>
      </p:sp>
      <p:sp>
        <p:nvSpPr>
          <p:cNvPr id="4" name="Slide Number Placeholder 3">
            <a:extLst>
              <a:ext uri="{FF2B5EF4-FFF2-40B4-BE49-F238E27FC236}">
                <a16:creationId xmlns:a16="http://schemas.microsoft.com/office/drawing/2014/main" id="{3B3519C6-9629-928F-7276-D8CBD92E3659}"/>
              </a:ext>
            </a:extLst>
          </p:cNvPr>
          <p:cNvSpPr>
            <a:spLocks noGrp="1"/>
          </p:cNvSpPr>
          <p:nvPr>
            <p:ph type="sldNum" sz="quarter" idx="5"/>
          </p:nvPr>
        </p:nvSpPr>
        <p:spPr/>
        <p:txBody>
          <a:bodyPr/>
          <a:lstStyle/>
          <a:p>
            <a:pPr>
              <a:defRPr/>
            </a:pPr>
            <a:fld id="{2FB72F01-6714-4A31-8C22-8E0F1B091B56}" type="slidenum">
              <a:rPr lang="en-US" altLang="en-US" smtClean="0"/>
              <a:pPr>
                <a:defRPr/>
              </a:pPr>
              <a:t>15</a:t>
            </a:fld>
            <a:endParaRPr lang="en-US" altLang="en-US" dirty="0"/>
          </a:p>
        </p:txBody>
      </p:sp>
    </p:spTree>
    <p:extLst>
      <p:ext uri="{BB962C8B-B14F-4D97-AF65-F5344CB8AC3E}">
        <p14:creationId xmlns:p14="http://schemas.microsoft.com/office/powerpoint/2010/main" val="1892565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latin typeface="+mn-lt"/>
              </a:rPr>
              <a:t>AP, accelerated phase; CP, chronic phase; BP, blast phase; CML, chronic myeloid leukemia; STAMP, </a:t>
            </a:r>
            <a:r>
              <a:rPr lang="en-US" b="0" i="1" dirty="0">
                <a:solidFill>
                  <a:srgbClr val="4D5156"/>
                </a:solidFill>
                <a:effectLst/>
                <a:latin typeface="+mn-lt"/>
              </a:rPr>
              <a:t>Specifically Targeting the ABL Myristoyl Pocket; </a:t>
            </a:r>
            <a:r>
              <a:rPr lang="en-US" i="1" dirty="0"/>
              <a:t>TKI, tyrosine kinase inhibitor</a:t>
            </a:r>
            <a:r>
              <a:rPr lang="en-US" i="1" dirty="0">
                <a:latin typeface="+mn-lt"/>
              </a:rPr>
              <a:t>.</a:t>
            </a: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16</a:t>
            </a:fld>
            <a:endParaRPr lang="en-US" altLang="en-US" dirty="0"/>
          </a:p>
        </p:txBody>
      </p:sp>
    </p:spTree>
    <p:extLst>
      <p:ext uri="{BB962C8B-B14F-4D97-AF65-F5344CB8AC3E}">
        <p14:creationId xmlns:p14="http://schemas.microsoft.com/office/powerpoint/2010/main" val="1424996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AP/BP, accelerated phase / blast phase; BID, twice daily; CCyR, complete cytogenetic response; CML, chronic myeloid leukemia; MMR, major molecular response; OS overall survival; QD, once daily; TKI, tyrosine kinase inhibitor.</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17368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8AF38-45E7-A807-C826-31299E30D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A1BCA-6083-EB85-5283-21EF190E14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DD3FDB-3941-CFCD-1EC8-BE9CDCB820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2G, second-generation; IS, investigator-selected; MR</a:t>
            </a:r>
            <a:r>
              <a:rPr lang="en-US" b="0" i="1" baseline="30000" dirty="0"/>
              <a:t>4</a:t>
            </a:r>
            <a:r>
              <a:rPr lang="en-US" b="0" i="1" dirty="0"/>
              <a:t>, molecular response (4-log reduction); MR</a:t>
            </a:r>
            <a:r>
              <a:rPr lang="en-US" b="0" i="1" baseline="30000" dirty="0"/>
              <a:t>4.5</a:t>
            </a:r>
            <a:r>
              <a:rPr lang="en-US" b="0" i="1" dirty="0"/>
              <a:t>, molecular response (4.5-log reduction); MMR, major molecular response; TKI, tyrosine kinase inhibitor.</a:t>
            </a:r>
            <a:endParaRPr lang="en-US" i="1" dirty="0"/>
          </a:p>
          <a:p>
            <a:endParaRPr lang="en-US" dirty="0"/>
          </a:p>
        </p:txBody>
      </p:sp>
      <p:sp>
        <p:nvSpPr>
          <p:cNvPr id="4" name="Slide Number Placeholder 3">
            <a:extLst>
              <a:ext uri="{FF2B5EF4-FFF2-40B4-BE49-F238E27FC236}">
                <a16:creationId xmlns:a16="http://schemas.microsoft.com/office/drawing/2014/main" id="{B1B77333-DE3B-DEBC-D4A4-F0F2B5054B33}"/>
              </a:ext>
            </a:extLst>
          </p:cNvPr>
          <p:cNvSpPr>
            <a:spLocks noGrp="1"/>
          </p:cNvSpPr>
          <p:nvPr>
            <p:ph type="sldNum" sz="quarter" idx="5"/>
          </p:nvPr>
        </p:nvSpPr>
        <p:spPr/>
        <p:txBody>
          <a:bodyPr/>
          <a:lstStyle/>
          <a:p>
            <a:fld id="{1C788DBE-8FB8-49F7-A478-A52A085B60B0}" type="slidenum">
              <a:rPr lang="en-US" smtClean="0"/>
              <a:t>18</a:t>
            </a:fld>
            <a:endParaRPr lang="en-US" dirty="0"/>
          </a:p>
        </p:txBody>
      </p:sp>
    </p:spTree>
    <p:extLst>
      <p:ext uri="{BB962C8B-B14F-4D97-AF65-F5344CB8AC3E}">
        <p14:creationId xmlns:p14="http://schemas.microsoft.com/office/powerpoint/2010/main" val="49846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B1036DB4-33AC-4539-9968-8975210C96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8222D739-81EA-4642-9E60-24CDEAB67B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a:t>CML, chronic myeloid leukemia; HTN, hypertension; TFR, treatment-free remission; TKI, tyrosine kinase inhibitor.</a:t>
            </a:r>
          </a:p>
        </p:txBody>
      </p:sp>
      <p:sp>
        <p:nvSpPr>
          <p:cNvPr id="67588" name="Slide Number Placeholder 3">
            <a:extLst>
              <a:ext uri="{FF2B5EF4-FFF2-40B4-BE49-F238E27FC236}">
                <a16:creationId xmlns:a16="http://schemas.microsoft.com/office/drawing/2014/main" id="{C1A21AA7-6CBB-4E68-A6A1-66B4A29A4D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17FF30-AC9D-4411-8B7D-11A1595FCD7B}" type="slidenum">
              <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2196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AE, adverse event; CML, chronic myeloid leukemia.</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8368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CML, chronic myeloid leukemia; TKI, tyrosine kinase inhibitor.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6167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D6E14-B8D8-92DC-5002-A00276C4F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BE5D35-BF23-6CB5-4414-933BB9CDA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5CC992-983D-96A8-9114-4B53E12671F5}"/>
              </a:ext>
            </a:extLst>
          </p:cNvPr>
          <p:cNvSpPr>
            <a:spLocks noGrp="1"/>
          </p:cNvSpPr>
          <p:nvPr>
            <p:ph type="body" idx="1"/>
          </p:nvPr>
        </p:nvSpPr>
        <p:spPr/>
        <p:txBody>
          <a:bodyPr/>
          <a:lstStyle/>
          <a:p>
            <a:r>
              <a:rPr lang="en-US" b="1" dirty="0"/>
              <a:t>Correct answer: </a:t>
            </a:r>
            <a:r>
              <a:rPr lang="en-US" b="0" dirty="0"/>
              <a:t>D. </a:t>
            </a:r>
            <a:r>
              <a:rPr lang="en-US" b="0" i="1" dirty="0"/>
              <a:t>BCR::ABL1 </a:t>
            </a:r>
            <a:r>
              <a:rPr lang="en-US" b="0" dirty="0"/>
              <a:t>level 2% at 12 months</a:t>
            </a:r>
          </a:p>
          <a:p>
            <a:r>
              <a:rPr lang="en-US" b="1" dirty="0"/>
              <a:t>Moore’s level: </a:t>
            </a:r>
            <a:r>
              <a:rPr lang="en-US" b="0" dirty="0"/>
              <a:t>4</a:t>
            </a:r>
          </a:p>
          <a:p>
            <a:r>
              <a:rPr lang="en-US" b="1" dirty="0"/>
              <a:t>Clinical rationale: </a:t>
            </a:r>
            <a:r>
              <a:rPr lang="en-US" b="0" dirty="0"/>
              <a:t>According to the NCCN &amp; ELN Guidelines, BCR::ABL levels &gt;1% at 12 months indicate possible TKI resistance. Patient adherence &amp; drug-interactions should be assessed. At this point, patients can either continue the same TKI (unless they are receiving imatinib) or be switched to an alternative TKI. </a:t>
            </a:r>
            <a:endParaRPr lang="en-US" dirty="0"/>
          </a:p>
          <a:p>
            <a:r>
              <a:rPr lang="en-US" b="1" dirty="0"/>
              <a:t>Outcomes Question?: </a:t>
            </a:r>
            <a:r>
              <a:rPr lang="en-US" dirty="0"/>
              <a:t>Yes</a:t>
            </a:r>
          </a:p>
          <a:p>
            <a:r>
              <a:rPr lang="en-US" b="1" dirty="0"/>
              <a:t>Learning Objective: </a:t>
            </a:r>
            <a:r>
              <a:rPr lang="en-US" b="0" dirty="0"/>
              <a:t>Apply expert-recommended and guideline-recommended molecular and mutational monitoring during TKI treatment to determine optimal timing for therapy changes and guide subsequent therapy decisions</a:t>
            </a:r>
            <a:endParaRPr lang="en-US" dirty="0"/>
          </a:p>
        </p:txBody>
      </p:sp>
      <p:sp>
        <p:nvSpPr>
          <p:cNvPr id="4" name="Slide Number Placeholder 3">
            <a:extLst>
              <a:ext uri="{FF2B5EF4-FFF2-40B4-BE49-F238E27FC236}">
                <a16:creationId xmlns:a16="http://schemas.microsoft.com/office/drawing/2014/main" id="{BF1325F9-5C46-CAEB-B309-CE39E40FBA2F}"/>
              </a:ext>
            </a:extLst>
          </p:cNvPr>
          <p:cNvSpPr>
            <a:spLocks noGrp="1"/>
          </p:cNvSpPr>
          <p:nvPr>
            <p:ph type="sldNum" sz="quarter" idx="5"/>
          </p:nvPr>
        </p:nvSpPr>
        <p:spPr/>
        <p:txBody>
          <a:bodyPr/>
          <a:lstStyle/>
          <a:p>
            <a:pPr>
              <a:defRPr/>
            </a:pPr>
            <a:fld id="{2FB72F01-6714-4A31-8C22-8E0F1B091B56}" type="slidenum">
              <a:rPr lang="en-US" altLang="en-US"/>
              <a:pPr>
                <a:defRPr/>
              </a:pPr>
              <a:t>23</a:t>
            </a:fld>
            <a:endParaRPr lang="en-US" altLang="en-US" dirty="0"/>
          </a:p>
        </p:txBody>
      </p:sp>
    </p:spTree>
    <p:extLst>
      <p:ext uri="{BB962C8B-B14F-4D97-AF65-F5344CB8AC3E}">
        <p14:creationId xmlns:p14="http://schemas.microsoft.com/office/powerpoint/2010/main" val="317475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B9D3C-5D9C-232A-110E-F16076A2DD58}"/>
            </a:ext>
          </a:extLst>
        </p:cNvPr>
        <p:cNvGrpSpPr/>
        <p:nvPr/>
      </p:nvGrpSpPr>
      <p:grpSpPr>
        <a:xfrm>
          <a:off x="0" y="0"/>
          <a:ext cx="0" cy="0"/>
          <a:chOff x="0" y="0"/>
          <a:chExt cx="0" cy="0"/>
        </a:xfrm>
      </p:grpSpPr>
      <p:sp>
        <p:nvSpPr>
          <p:cNvPr id="39938" name="Rectangle 7">
            <a:extLst>
              <a:ext uri="{FF2B5EF4-FFF2-40B4-BE49-F238E27FC236}">
                <a16:creationId xmlns:a16="http://schemas.microsoft.com/office/drawing/2014/main" id="{CDB4C5FF-9DC7-E0FE-A8EC-E03948FC02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978B31-E2A9-42F9-87A7-58A14B1A990D}" type="slidenum">
              <a:rPr lang="en-US" altLang="en-US" smtClean="0"/>
              <a:pPr>
                <a:spcBef>
                  <a:spcPct val="0"/>
                </a:spcBef>
              </a:pPr>
              <a:t>2</a:t>
            </a:fld>
            <a:endParaRPr lang="en-US" altLang="en-US" dirty="0"/>
          </a:p>
        </p:txBody>
      </p:sp>
      <p:sp>
        <p:nvSpPr>
          <p:cNvPr id="39939" name="Rectangle 2">
            <a:extLst>
              <a:ext uri="{FF2B5EF4-FFF2-40B4-BE49-F238E27FC236}">
                <a16:creationId xmlns:a16="http://schemas.microsoft.com/office/drawing/2014/main" id="{E4AD9D0C-B4B4-9F37-1526-1E97CF6D7C53}"/>
              </a:ext>
            </a:extLst>
          </p:cNvPr>
          <p:cNvSpPr>
            <a:spLocks noGrp="1" noRot="1" noChangeAspect="1" noChangeArrowheads="1" noTextEdit="1"/>
          </p:cNvSpPr>
          <p:nvPr>
            <p:ph type="sldImg"/>
          </p:nvPr>
        </p:nvSpPr>
        <p:spPr>
          <a:xfrm>
            <a:off x="457200" y="720725"/>
            <a:ext cx="6400800" cy="3600450"/>
          </a:xfrm>
          <a:ln/>
        </p:spPr>
      </p:sp>
      <p:sp>
        <p:nvSpPr>
          <p:cNvPr id="39940" name="Rectangle 3">
            <a:extLst>
              <a:ext uri="{FF2B5EF4-FFF2-40B4-BE49-F238E27FC236}">
                <a16:creationId xmlns:a16="http://schemas.microsoft.com/office/drawing/2014/main" id="{E18E7A65-0254-71C0-8E59-D58B9FEE94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lists the faculty who were involved in the production of these slides.</a:t>
            </a:r>
          </a:p>
        </p:txBody>
      </p:sp>
    </p:spTree>
    <p:extLst>
      <p:ext uri="{BB962C8B-B14F-4D97-AF65-F5344CB8AC3E}">
        <p14:creationId xmlns:p14="http://schemas.microsoft.com/office/powerpoint/2010/main" val="3955146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Correct answer: </a:t>
            </a:r>
            <a:r>
              <a:rPr lang="en-US" b="0" dirty="0"/>
              <a:t>D. </a:t>
            </a:r>
            <a:r>
              <a:rPr lang="en-US" b="0" i="1" dirty="0"/>
              <a:t>BCR::ABL1 </a:t>
            </a:r>
            <a:r>
              <a:rPr lang="en-US" b="0" dirty="0"/>
              <a:t>level 2% at 12 months</a:t>
            </a:r>
          </a:p>
          <a:p>
            <a:r>
              <a:rPr lang="en-US" b="1" dirty="0"/>
              <a:t>Moore’s level: </a:t>
            </a:r>
            <a:r>
              <a:rPr lang="en-US" b="0" dirty="0"/>
              <a:t>4</a:t>
            </a:r>
          </a:p>
          <a:p>
            <a:r>
              <a:rPr lang="en-US" b="1" dirty="0"/>
              <a:t>Clinical rationale: </a:t>
            </a:r>
            <a:r>
              <a:rPr lang="en-US" b="0" dirty="0"/>
              <a:t>According to the NCCN &amp; ELN Guidelines, BCR::ABL levels &gt;1% at 12 months indicate possible TKI resistance. Patient adherence &amp; drug-interactions should be assessed. At this point, patients can either continue the same TKI (unless they are receiving imatinib) or be switched to an alternative TKI. </a:t>
            </a:r>
            <a:endParaRPr lang="en-US" dirty="0"/>
          </a:p>
          <a:p>
            <a:r>
              <a:rPr lang="en-US" b="1" dirty="0"/>
              <a:t>Outcomes Question?: </a:t>
            </a:r>
            <a:r>
              <a:rPr lang="en-US" dirty="0"/>
              <a:t>Yes</a:t>
            </a:r>
          </a:p>
          <a:p>
            <a:r>
              <a:rPr lang="en-US" b="1" dirty="0"/>
              <a:t>Learning Objective: </a:t>
            </a:r>
            <a:r>
              <a:rPr lang="en-US" b="0" dirty="0"/>
              <a:t>Apply expert-recommended and guideline-recommended molecular and mutational monitoring during TKI treatment to determine optimal timing for therapy changes and guide subsequent therapy decisions</a:t>
            </a:r>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a:pPr>
                <a:defRPr/>
              </a:pPr>
              <a:t>24</a:t>
            </a:fld>
            <a:endParaRPr lang="en-US" altLang="en-US" dirty="0"/>
          </a:p>
        </p:txBody>
      </p:sp>
    </p:spTree>
    <p:extLst>
      <p:ext uri="{BB962C8B-B14F-4D97-AF65-F5344CB8AC3E}">
        <p14:creationId xmlns:p14="http://schemas.microsoft.com/office/powerpoint/2010/main" val="2004890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AF0720-EBD4-401B-ABFE-373765C3C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3670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D7FB0-4F23-559D-59DD-3104BC325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48057-605A-4962-20ED-BE485A581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AD092-EB95-F9A8-3CB2-FE0BE68A3189}"/>
              </a:ext>
            </a:extLst>
          </p:cNvPr>
          <p:cNvSpPr>
            <a:spLocks noGrp="1"/>
          </p:cNvSpPr>
          <p:nvPr>
            <p:ph type="body" idx="1"/>
          </p:nvPr>
        </p:nvSpPr>
        <p:spPr/>
        <p:txBody>
          <a:bodyPr/>
          <a:lstStyle/>
          <a:p>
            <a:r>
              <a:rPr lang="en-US" b="1" dirty="0"/>
              <a:t>Correct answer: </a:t>
            </a:r>
            <a:r>
              <a:rPr lang="en-US" b="0" dirty="0"/>
              <a:t>A. Asciminib</a:t>
            </a:r>
          </a:p>
          <a:p>
            <a:r>
              <a:rPr lang="en-US" b="1" dirty="0"/>
              <a:t>Moore’s level: </a:t>
            </a:r>
            <a:r>
              <a:rPr lang="en-US" dirty="0"/>
              <a:t>4</a:t>
            </a:r>
          </a:p>
          <a:p>
            <a:pPr marL="12700" indent="0" eaLnBrk="1" hangingPunct="1">
              <a:spcBef>
                <a:spcPts val="240"/>
              </a:spcBef>
              <a:spcAft>
                <a:spcPct val="25000"/>
              </a:spcAft>
              <a:buClr>
                <a:schemeClr val="bg1"/>
              </a:buClr>
              <a:buFont typeface="Arial" panose="020B0604020202020204" pitchFamily="34" charset="0"/>
              <a:buNone/>
            </a:pPr>
            <a:r>
              <a:rPr lang="en-US" b="1" dirty="0"/>
              <a:t>Clinical rationale: </a:t>
            </a:r>
            <a:r>
              <a:rPr lang="en-US" b="0" dirty="0"/>
              <a:t>Asciminib</a:t>
            </a:r>
            <a:r>
              <a:rPr lang="en-US" sz="1200" b="0" dirty="0">
                <a:solidFill>
                  <a:schemeClr val="bg1"/>
                </a:solidFill>
                <a:latin typeface="Calibri" panose="020F0502020204030204" pitchFamily="34" charset="0"/>
              </a:rPr>
              <a:t> is preferred as this patient has a high-risk Sokal score and comorbidities and can still aim for treatment discontinuation and deeper responses. The ASC4FIRST trial showed higher MMR for </a:t>
            </a:r>
            <a:r>
              <a:rPr lang="en-US" sz="1200" b="0" dirty="0" err="1">
                <a:solidFill>
                  <a:schemeClr val="bg1"/>
                </a:solidFill>
                <a:latin typeface="Calibri" panose="020F0502020204030204" pitchFamily="34" charset="0"/>
              </a:rPr>
              <a:t>asciminib</a:t>
            </a:r>
            <a:r>
              <a:rPr lang="en-US" sz="1200" b="0" dirty="0">
                <a:solidFill>
                  <a:schemeClr val="bg1"/>
                </a:solidFill>
                <a:latin typeface="Calibri" panose="020F0502020204030204" pitchFamily="34" charset="0"/>
              </a:rPr>
              <a:t> vs all other choices listed collectively.</a:t>
            </a:r>
          </a:p>
          <a:p>
            <a:r>
              <a:rPr lang="en-US" b="1" dirty="0"/>
              <a:t>Outcomes Question?: </a:t>
            </a:r>
            <a:r>
              <a:rPr lang="en-US" dirty="0"/>
              <a:t>Yes</a:t>
            </a:r>
          </a:p>
          <a:p>
            <a:r>
              <a:rPr lang="en-US" b="1" dirty="0"/>
              <a:t>Learning Objective: </a:t>
            </a:r>
            <a:r>
              <a:rPr lang="en-US" b="0" dirty="0"/>
              <a:t>Select individualized therapy for patients with chronic-phase CML, considering current evidence, patient goals, age, medical history, comorbidities, risk score, previous CML treatment, response to therapy, and </a:t>
            </a:r>
            <a:r>
              <a:rPr lang="en-US" b="0" i="1" dirty="0"/>
              <a:t>BCR::ABL1 </a:t>
            </a:r>
            <a:r>
              <a:rPr lang="en-US" b="0" dirty="0"/>
              <a:t>mutation status</a:t>
            </a:r>
          </a:p>
        </p:txBody>
      </p:sp>
      <p:sp>
        <p:nvSpPr>
          <p:cNvPr id="4" name="Slide Number Placeholder 3">
            <a:extLst>
              <a:ext uri="{FF2B5EF4-FFF2-40B4-BE49-F238E27FC236}">
                <a16:creationId xmlns:a16="http://schemas.microsoft.com/office/drawing/2014/main" id="{972EC1AF-07EF-664D-6645-FCBF3ACE6288}"/>
              </a:ext>
            </a:extLst>
          </p:cNvPr>
          <p:cNvSpPr>
            <a:spLocks noGrp="1"/>
          </p:cNvSpPr>
          <p:nvPr>
            <p:ph type="sldNum" sz="quarter" idx="5"/>
          </p:nvPr>
        </p:nvSpPr>
        <p:spPr/>
        <p:txBody>
          <a:bodyPr/>
          <a:lstStyle/>
          <a:p>
            <a:pPr>
              <a:defRPr/>
            </a:pPr>
            <a:fld id="{2FB72F01-6714-4A31-8C22-8E0F1B091B56}" type="slidenum">
              <a:rPr lang="en-US" altLang="en-US"/>
              <a:pPr>
                <a:defRPr/>
              </a:pPr>
              <a:t>26</a:t>
            </a:fld>
            <a:endParaRPr lang="en-US" altLang="en-US" dirty="0"/>
          </a:p>
        </p:txBody>
      </p:sp>
    </p:spTree>
    <p:extLst>
      <p:ext uri="{BB962C8B-B14F-4D97-AF65-F5344CB8AC3E}">
        <p14:creationId xmlns:p14="http://schemas.microsoft.com/office/powerpoint/2010/main" val="573165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Correct answer: </a:t>
            </a:r>
            <a:r>
              <a:rPr lang="en-US" b="0" dirty="0"/>
              <a:t>A. Asciminib</a:t>
            </a:r>
          </a:p>
          <a:p>
            <a:r>
              <a:rPr lang="en-US" b="1" dirty="0"/>
              <a:t>Moore’s level: </a:t>
            </a:r>
            <a:r>
              <a:rPr lang="en-US" dirty="0"/>
              <a:t>4</a:t>
            </a:r>
          </a:p>
          <a:p>
            <a:pPr marL="12700" indent="0" eaLnBrk="1" hangingPunct="1">
              <a:spcBef>
                <a:spcPts val="240"/>
              </a:spcBef>
              <a:spcAft>
                <a:spcPct val="25000"/>
              </a:spcAft>
              <a:buClr>
                <a:schemeClr val="bg1"/>
              </a:buClr>
              <a:buFont typeface="Arial" panose="020B0604020202020204" pitchFamily="34" charset="0"/>
              <a:buNone/>
            </a:pPr>
            <a:r>
              <a:rPr lang="en-US" b="1" dirty="0"/>
              <a:t>Clinical rationale: </a:t>
            </a:r>
            <a:r>
              <a:rPr lang="en-US" b="0" dirty="0"/>
              <a:t>Asciminib</a:t>
            </a:r>
            <a:r>
              <a:rPr lang="en-US" sz="1200" b="0" dirty="0">
                <a:solidFill>
                  <a:schemeClr val="bg1"/>
                </a:solidFill>
                <a:latin typeface="Calibri" panose="020F0502020204030204" pitchFamily="34" charset="0"/>
              </a:rPr>
              <a:t> is preferred as this patient has a high-risk Sokal score and comorbidities and can still aim for treatment discontinuation and deeper responses. The ASC4FIRST trial showed higher MMR for </a:t>
            </a:r>
            <a:r>
              <a:rPr lang="en-US" sz="1200" b="0" dirty="0" err="1">
                <a:solidFill>
                  <a:schemeClr val="bg1"/>
                </a:solidFill>
                <a:latin typeface="Calibri" panose="020F0502020204030204" pitchFamily="34" charset="0"/>
              </a:rPr>
              <a:t>asciminib</a:t>
            </a:r>
            <a:r>
              <a:rPr lang="en-US" sz="1200" b="0" dirty="0">
                <a:solidFill>
                  <a:schemeClr val="bg1"/>
                </a:solidFill>
                <a:latin typeface="Calibri" panose="020F0502020204030204" pitchFamily="34" charset="0"/>
              </a:rPr>
              <a:t> vs all other choices listed collectively.</a:t>
            </a:r>
          </a:p>
          <a:p>
            <a:r>
              <a:rPr lang="en-US" b="1" dirty="0"/>
              <a:t>Outcomes Question?: </a:t>
            </a:r>
            <a:r>
              <a:rPr lang="en-US" dirty="0"/>
              <a:t>Yes</a:t>
            </a:r>
          </a:p>
          <a:p>
            <a:r>
              <a:rPr lang="en-US" b="1" dirty="0"/>
              <a:t>Learning Objective: </a:t>
            </a:r>
            <a:r>
              <a:rPr lang="en-US" b="0" dirty="0"/>
              <a:t>Select individualized therapy for patients with chronic-phase CML, considering current evidence, patient goals, age, medical history, comorbidities, risk score, previous CML treatment, response to therapy, and </a:t>
            </a:r>
            <a:r>
              <a:rPr lang="en-US" b="0" i="1" dirty="0"/>
              <a:t>BCR::ABL1 </a:t>
            </a:r>
            <a:r>
              <a:rPr lang="en-US" b="0" dirty="0"/>
              <a:t>mutation status</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a:pPr>
                <a:defRPr/>
              </a:pPr>
              <a:t>27</a:t>
            </a:fld>
            <a:endParaRPr lang="en-US" altLang="en-US" dirty="0"/>
          </a:p>
        </p:txBody>
      </p:sp>
    </p:spTree>
    <p:extLst>
      <p:ext uri="{BB962C8B-B14F-4D97-AF65-F5344CB8AC3E}">
        <p14:creationId xmlns:p14="http://schemas.microsoft.com/office/powerpoint/2010/main" val="3885586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28</a:t>
            </a:fld>
            <a:endParaRPr lang="en-US" altLang="en-US" dirty="0"/>
          </a:p>
        </p:txBody>
      </p:sp>
    </p:spTree>
    <p:extLst>
      <p:ext uri="{BB962C8B-B14F-4D97-AF65-F5344CB8AC3E}">
        <p14:creationId xmlns:p14="http://schemas.microsoft.com/office/powerpoint/2010/main" val="386150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2136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CC845-3338-3001-9193-72AFD5DD9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ACA2E-46BF-B765-E4C6-EA679D619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93538-A5E5-D04E-EAE7-F9BA1319380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Correct answer: </a:t>
            </a:r>
            <a:r>
              <a:rPr lang="en-US" b="0" dirty="0"/>
              <a:t>B. </a:t>
            </a:r>
            <a:r>
              <a:rPr lang="en-US" i="1" dirty="0"/>
              <a:t>BCR::ABL1</a:t>
            </a:r>
            <a:r>
              <a:rPr lang="en-US" dirty="0"/>
              <a:t> ≤0.01% IS for 2.5 yr</a:t>
            </a:r>
            <a:endParaRPr lang="en-US" b="1" dirty="0"/>
          </a:p>
          <a:p>
            <a:r>
              <a:rPr lang="en-US" b="1" dirty="0"/>
              <a:t>Moore’s level: </a:t>
            </a:r>
            <a:r>
              <a:rPr lang="en-US" b="0" dirty="0"/>
              <a:t>3</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Clinical rationale: </a:t>
            </a:r>
            <a:r>
              <a:rPr lang="en-US" b="0" dirty="0"/>
              <a:t>The NCCN criteria for TKI discontinuation include age ≥18; </a:t>
            </a:r>
            <a:r>
              <a:rPr lang="en-US" b="0" i="1" dirty="0"/>
              <a:t>BCR::ABL1 </a:t>
            </a:r>
            <a:r>
              <a:rPr lang="en-US" b="0" dirty="0"/>
              <a:t>≤0.01% IS for ≥2 yr on ≥4 tests performed ≥3 </a:t>
            </a:r>
            <a:r>
              <a:rPr lang="en-US" b="0" dirty="0" err="1"/>
              <a:t>mo</a:t>
            </a:r>
            <a:r>
              <a:rPr lang="en-US" b="0" dirty="0"/>
              <a:t> apart; no prior history of AP-CML or BP-CML; prior evidence of quantifiable </a:t>
            </a:r>
            <a:r>
              <a:rPr lang="en-US" b="0" i="1" dirty="0"/>
              <a:t>BCR::ABL1 </a:t>
            </a:r>
            <a:r>
              <a:rPr lang="en-US" b="0" dirty="0"/>
              <a:t>transcript; and being on an approved TKI ≥3 yr. </a:t>
            </a:r>
          </a:p>
          <a:p>
            <a:r>
              <a:rPr lang="en-US" b="1" dirty="0"/>
              <a:t>Outcomes Question?: </a:t>
            </a:r>
            <a:r>
              <a:rPr lang="en-US" dirty="0"/>
              <a:t>Yes</a:t>
            </a:r>
          </a:p>
          <a:p>
            <a:r>
              <a:rPr lang="en-US" b="1" dirty="0"/>
              <a:t>Learning Objective: </a:t>
            </a:r>
            <a:r>
              <a:rPr lang="en-US" b="0" dirty="0"/>
              <a:t>Integrate new and emerging evidence to optimize the likelihood of treatment-free remission in patients with chronic-phase CML</a:t>
            </a:r>
          </a:p>
        </p:txBody>
      </p:sp>
      <p:sp>
        <p:nvSpPr>
          <p:cNvPr id="4" name="Slide Number Placeholder 3">
            <a:extLst>
              <a:ext uri="{FF2B5EF4-FFF2-40B4-BE49-F238E27FC236}">
                <a16:creationId xmlns:a16="http://schemas.microsoft.com/office/drawing/2014/main" id="{911DBDE8-1C7C-32B9-DD4E-36CF6E8F1C93}"/>
              </a:ext>
            </a:extLst>
          </p:cNvPr>
          <p:cNvSpPr>
            <a:spLocks noGrp="1"/>
          </p:cNvSpPr>
          <p:nvPr>
            <p:ph type="sldNum" sz="quarter" idx="5"/>
          </p:nvPr>
        </p:nvSpPr>
        <p:spPr/>
        <p:txBody>
          <a:bodyPr/>
          <a:lstStyle/>
          <a:p>
            <a:pPr>
              <a:defRPr/>
            </a:pPr>
            <a:fld id="{2FB72F01-6714-4A31-8C22-8E0F1B091B56}" type="slidenum">
              <a:rPr lang="en-US" altLang="en-US"/>
              <a:pPr>
                <a:defRPr/>
              </a:pPr>
              <a:t>30</a:t>
            </a:fld>
            <a:endParaRPr lang="en-US" altLang="en-US" dirty="0"/>
          </a:p>
        </p:txBody>
      </p:sp>
    </p:spTree>
    <p:extLst>
      <p:ext uri="{BB962C8B-B14F-4D97-AF65-F5344CB8AC3E}">
        <p14:creationId xmlns:p14="http://schemas.microsoft.com/office/powerpoint/2010/main" val="2026122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CML, chronic myeloid leukemia; CP, chronic phase; OS, overall survival.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96A4-83AA-42F9-8BBB-7AC540686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561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DMR, deep molecular response; TFR, treatment-free remission; TKI, tyrosine kinase inhibitor.</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35</a:t>
            </a:fld>
            <a:endParaRPr lang="en-US" altLang="en-US" dirty="0"/>
          </a:p>
        </p:txBody>
      </p:sp>
    </p:spTree>
    <p:extLst>
      <p:ext uri="{BB962C8B-B14F-4D97-AF65-F5344CB8AC3E}">
        <p14:creationId xmlns:p14="http://schemas.microsoft.com/office/powerpoint/2010/main" val="1436099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 AP, accelerated phase; BP, blast phase; CML, chronic myeloid leukemia; CP, chronic phase; MMR, major molecular response; MR, molecular response; TKI, tyrosine kinase inhibitor.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596A4-83AA-42F9-8BBB-7AC540686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771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922DE-693D-7DD9-549A-CD179AA83DB0}"/>
            </a:ext>
          </a:extLst>
        </p:cNvPr>
        <p:cNvGrpSpPr/>
        <p:nvPr/>
      </p:nvGrpSpPr>
      <p:grpSpPr>
        <a:xfrm>
          <a:off x="0" y="0"/>
          <a:ext cx="0" cy="0"/>
          <a:chOff x="0" y="0"/>
          <a:chExt cx="0" cy="0"/>
        </a:xfrm>
      </p:grpSpPr>
      <p:sp>
        <p:nvSpPr>
          <p:cNvPr id="48130" name="Rectangle 7">
            <a:extLst>
              <a:ext uri="{FF2B5EF4-FFF2-40B4-BE49-F238E27FC236}">
                <a16:creationId xmlns:a16="http://schemas.microsoft.com/office/drawing/2014/main" id="{E27D1414-2EE9-6430-47EE-C99BA03338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77A2DE-C173-4395-83E9-B5734CC76E7E}" type="slidenum">
              <a:rPr lang="en-US" altLang="en-US" smtClean="0"/>
              <a:pPr>
                <a:spcBef>
                  <a:spcPct val="0"/>
                </a:spcBef>
              </a:pPr>
              <a:t>3</a:t>
            </a:fld>
            <a:endParaRPr lang="en-US" altLang="en-US" dirty="0"/>
          </a:p>
        </p:txBody>
      </p:sp>
      <p:sp>
        <p:nvSpPr>
          <p:cNvPr id="48131" name="Rectangle 2">
            <a:extLst>
              <a:ext uri="{FF2B5EF4-FFF2-40B4-BE49-F238E27FC236}">
                <a16:creationId xmlns:a16="http://schemas.microsoft.com/office/drawing/2014/main" id="{48E38A71-A260-A3AD-3D41-095097AD9B6E}"/>
              </a:ext>
            </a:extLst>
          </p:cNvPr>
          <p:cNvSpPr>
            <a:spLocks noGrp="1" noRot="1" noChangeAspect="1" noChangeArrowheads="1" noTextEdit="1"/>
          </p:cNvSpPr>
          <p:nvPr>
            <p:ph type="sldImg"/>
          </p:nvPr>
        </p:nvSpPr>
        <p:spPr>
          <a:xfrm>
            <a:off x="457200" y="720725"/>
            <a:ext cx="6400800" cy="3600450"/>
          </a:xfrm>
          <a:ln/>
        </p:spPr>
      </p:sp>
      <p:sp>
        <p:nvSpPr>
          <p:cNvPr id="48132" name="Rectangle 3">
            <a:extLst>
              <a:ext uri="{FF2B5EF4-FFF2-40B4-BE49-F238E27FC236}">
                <a16:creationId xmlns:a16="http://schemas.microsoft.com/office/drawing/2014/main" id="{D0CF5717-9663-9E0F-0F42-9AFDBE44C6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rPr>
              <a:t>This slide summarizes the target audience, goal, and learning objectives for this CME activity.</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114982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dirty="0"/>
              <a:t>TKI, tyrosine kinase inhibitor</a:t>
            </a:r>
            <a:r>
              <a:rPr lang="en-US" altLang="en-US" i="1" dirty="0">
                <a:solidFill>
                  <a:srgbClr val="FFFFFF"/>
                </a:solidFill>
                <a:latin typeface="Arial" panose="020B0604020202020204" pitchFamily="34" charset="0"/>
                <a:cs typeface="Arial" panose="020B0604020202020204" pitchFamily="34" charset="0"/>
              </a:rPr>
              <a:t>.</a:t>
            </a: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7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9B0A3-3CE0-4AA1-A0E9-28A4342DA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CE0F55-6BD6-FF68-7FE6-02FD72885F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FF6ACE-B18E-97E8-5244-39F69200617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Correct answer: </a:t>
            </a:r>
            <a:r>
              <a:rPr lang="en-US" b="0" dirty="0"/>
              <a:t>B. </a:t>
            </a:r>
            <a:r>
              <a:rPr lang="en-US" i="1" dirty="0"/>
              <a:t>BCR::ABL1</a:t>
            </a:r>
            <a:r>
              <a:rPr lang="en-US" dirty="0"/>
              <a:t> ≤0.01% IS for 2.5 yr</a:t>
            </a:r>
            <a:endParaRPr lang="en-US" b="1" dirty="0"/>
          </a:p>
          <a:p>
            <a:r>
              <a:rPr lang="en-US" b="1" dirty="0"/>
              <a:t>Moore’s level: </a:t>
            </a:r>
            <a:r>
              <a:rPr lang="en-US" b="0" dirty="0"/>
              <a:t>3</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Clinical rationale: </a:t>
            </a:r>
            <a:r>
              <a:rPr lang="en-US" b="0" dirty="0"/>
              <a:t>The NCCN criteria for TKI discontinuation include age ≥18; </a:t>
            </a:r>
            <a:r>
              <a:rPr lang="en-US" b="0" i="1" dirty="0"/>
              <a:t>BCR::ABL1 </a:t>
            </a:r>
            <a:r>
              <a:rPr lang="en-US" b="0" dirty="0"/>
              <a:t>≤0.01% IS for ≥2 yr on ≥4 tests performed ≥3 </a:t>
            </a:r>
            <a:r>
              <a:rPr lang="en-US" b="0" dirty="0" err="1"/>
              <a:t>mo</a:t>
            </a:r>
            <a:r>
              <a:rPr lang="en-US" b="0" dirty="0"/>
              <a:t> apart; no prior history of AP-CML or BP-CML; prior evidence of quantifiable </a:t>
            </a:r>
            <a:r>
              <a:rPr lang="en-US" b="0" i="1" dirty="0"/>
              <a:t>BCR::ABL1 </a:t>
            </a:r>
            <a:r>
              <a:rPr lang="en-US" b="0" dirty="0"/>
              <a:t>transcript; and being on an approved TKI ≥3 yr. </a:t>
            </a:r>
          </a:p>
          <a:p>
            <a:r>
              <a:rPr lang="en-US" b="1" dirty="0"/>
              <a:t>Outcomes Question?: </a:t>
            </a:r>
            <a:r>
              <a:rPr lang="en-US" dirty="0"/>
              <a:t>Yes</a:t>
            </a:r>
          </a:p>
          <a:p>
            <a:r>
              <a:rPr lang="en-US" b="1" dirty="0"/>
              <a:t>Learning Objective: </a:t>
            </a:r>
            <a:r>
              <a:rPr lang="en-US" b="0" dirty="0"/>
              <a:t>Integrate new and emerging evidence to optimize the likelihood of treatment-free remission in patients with chronic-phase CML</a:t>
            </a:r>
          </a:p>
        </p:txBody>
      </p:sp>
      <p:sp>
        <p:nvSpPr>
          <p:cNvPr id="4" name="Slide Number Placeholder 3">
            <a:extLst>
              <a:ext uri="{FF2B5EF4-FFF2-40B4-BE49-F238E27FC236}">
                <a16:creationId xmlns:a16="http://schemas.microsoft.com/office/drawing/2014/main" id="{A5371351-B6F9-F8AF-8B7F-E08A17ECC3FA}"/>
              </a:ext>
            </a:extLst>
          </p:cNvPr>
          <p:cNvSpPr>
            <a:spLocks noGrp="1"/>
          </p:cNvSpPr>
          <p:nvPr>
            <p:ph type="sldNum" sz="quarter" idx="5"/>
          </p:nvPr>
        </p:nvSpPr>
        <p:spPr/>
        <p:txBody>
          <a:bodyPr/>
          <a:lstStyle/>
          <a:p>
            <a:pPr>
              <a:defRPr/>
            </a:pPr>
            <a:fld id="{2FB72F01-6714-4A31-8C22-8E0F1B091B56}" type="slidenum">
              <a:rPr lang="en-US" altLang="en-US"/>
              <a:pPr>
                <a:defRPr/>
              </a:pPr>
              <a:t>39</a:t>
            </a:fld>
            <a:endParaRPr lang="en-US" altLang="en-US" dirty="0"/>
          </a:p>
        </p:txBody>
      </p:sp>
    </p:spTree>
    <p:extLst>
      <p:ext uri="{BB962C8B-B14F-4D97-AF65-F5344CB8AC3E}">
        <p14:creationId xmlns:p14="http://schemas.microsoft.com/office/powerpoint/2010/main" val="1764705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0220D-2CE3-4E7E-858F-53EFB0847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3BC17C-BC95-C4D9-BD44-FB75F9E0F6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EAE8F-22B5-D11F-91C7-918B55BFABD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Correct answer: </a:t>
            </a:r>
            <a:r>
              <a:rPr lang="en-US" b="0" dirty="0"/>
              <a:t>B. </a:t>
            </a:r>
            <a:r>
              <a:rPr lang="en-US" i="1" dirty="0"/>
              <a:t>BCR::ABL1 </a:t>
            </a:r>
            <a:r>
              <a:rPr lang="en-US" dirty="0"/>
              <a:t>≤0.01% IS for 2.5 yr</a:t>
            </a:r>
            <a:endParaRPr lang="en-US" b="1" dirty="0"/>
          </a:p>
          <a:p>
            <a:r>
              <a:rPr lang="en-US" b="1" dirty="0"/>
              <a:t>Moore’s level: </a:t>
            </a:r>
            <a:r>
              <a:rPr lang="en-US" b="0" dirty="0"/>
              <a:t>3</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Clinical rationale: </a:t>
            </a:r>
            <a:r>
              <a:rPr lang="en-US" b="0" dirty="0"/>
              <a:t>The NCCN criteria for TKI discontinuation include age ≥18; </a:t>
            </a:r>
            <a:r>
              <a:rPr lang="en-US" b="0" i="1" dirty="0"/>
              <a:t>BCR::ABL1 </a:t>
            </a:r>
            <a:r>
              <a:rPr lang="en-US" b="0" dirty="0"/>
              <a:t>≤0.01% IS for ≥2 yr on ≥4 tests performed ≥3 </a:t>
            </a:r>
            <a:r>
              <a:rPr lang="en-US" b="0" dirty="0" err="1"/>
              <a:t>mo</a:t>
            </a:r>
            <a:r>
              <a:rPr lang="en-US" b="0" dirty="0"/>
              <a:t> apart; no prior history of AP-CML or BP-CML; prior evidence of quantifiable </a:t>
            </a:r>
            <a:r>
              <a:rPr lang="en-US" b="0" i="1" dirty="0"/>
              <a:t>BCR::ABL1 </a:t>
            </a:r>
            <a:r>
              <a:rPr lang="en-US" b="0" dirty="0"/>
              <a:t>transcript; and being on an approved TKI ≥3 yr. </a:t>
            </a:r>
          </a:p>
          <a:p>
            <a:r>
              <a:rPr lang="en-US" b="1" dirty="0"/>
              <a:t>Outcomes Question?: </a:t>
            </a:r>
            <a:r>
              <a:rPr lang="en-US" dirty="0"/>
              <a:t>Yes</a:t>
            </a:r>
          </a:p>
          <a:p>
            <a:r>
              <a:rPr lang="en-US" b="1" dirty="0"/>
              <a:t>Learning Objective: </a:t>
            </a:r>
            <a:r>
              <a:rPr lang="en-US" b="0" dirty="0"/>
              <a:t>Integrate new and emerging evidence to optimize the likelihood of treatment-free remission in patients with chronic-phase CML</a:t>
            </a:r>
          </a:p>
        </p:txBody>
      </p:sp>
      <p:sp>
        <p:nvSpPr>
          <p:cNvPr id="4" name="Slide Number Placeholder 3">
            <a:extLst>
              <a:ext uri="{FF2B5EF4-FFF2-40B4-BE49-F238E27FC236}">
                <a16:creationId xmlns:a16="http://schemas.microsoft.com/office/drawing/2014/main" id="{FABE50B3-9536-672D-293F-F38605CB8AA0}"/>
              </a:ext>
            </a:extLst>
          </p:cNvPr>
          <p:cNvSpPr>
            <a:spLocks noGrp="1"/>
          </p:cNvSpPr>
          <p:nvPr>
            <p:ph type="sldNum" sz="quarter" idx="5"/>
          </p:nvPr>
        </p:nvSpPr>
        <p:spPr/>
        <p:txBody>
          <a:bodyPr/>
          <a:lstStyle/>
          <a:p>
            <a:pPr>
              <a:defRPr/>
            </a:pPr>
            <a:fld id="{2FB72F01-6714-4A31-8C22-8E0F1B091B56}" type="slidenum">
              <a:rPr lang="en-US" altLang="en-US"/>
              <a:pPr>
                <a:defRPr/>
              </a:pPr>
              <a:t>40</a:t>
            </a:fld>
            <a:endParaRPr lang="en-US" altLang="en-US" dirty="0"/>
          </a:p>
        </p:txBody>
      </p:sp>
    </p:spTree>
    <p:extLst>
      <p:ext uri="{BB962C8B-B14F-4D97-AF65-F5344CB8AC3E}">
        <p14:creationId xmlns:p14="http://schemas.microsoft.com/office/powerpoint/2010/main" val="581861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2136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D7E52-0A11-DF3B-8DDB-ACBFD4840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F20ED6-59E6-4251-F311-DD6353BBD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6ACB1-97E5-28F0-610B-0D8A4CA30315}"/>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9B6D607B-5EFC-B54A-A2DB-38017A7F3B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AF0720-EBD4-401B-ABFE-373765C3C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354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9FAC3-6185-089F-301A-8B0EB9859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8027A-BD87-0648-4726-F8AAAA1E16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5BA44-216B-C695-36B0-EAB55DE13B54}"/>
              </a:ext>
            </a:extLst>
          </p:cNvPr>
          <p:cNvSpPr>
            <a:spLocks noGrp="1"/>
          </p:cNvSpPr>
          <p:nvPr>
            <p:ph type="body" idx="1"/>
          </p:nvPr>
        </p:nvSpPr>
        <p:spPr/>
        <p:txBody>
          <a:bodyPr/>
          <a:lstStyle/>
          <a:p>
            <a:r>
              <a:rPr lang="en-US" b="1" dirty="0"/>
              <a:t>Correct answer: </a:t>
            </a:r>
            <a:r>
              <a:rPr lang="en-US" b="0" dirty="0"/>
              <a:t>B. Asciminib 200 mg BID</a:t>
            </a:r>
          </a:p>
          <a:p>
            <a:r>
              <a:rPr lang="en-US" b="1" dirty="0"/>
              <a:t>Moore’s level: </a:t>
            </a:r>
            <a:r>
              <a:rPr lang="en-US" dirty="0"/>
              <a:t>4</a:t>
            </a:r>
          </a:p>
          <a:p>
            <a:r>
              <a:rPr lang="en-US" b="1" dirty="0"/>
              <a:t>Clinical rationale: </a:t>
            </a:r>
            <a:r>
              <a:rPr lang="en-US" b="0" dirty="0"/>
              <a:t>Asciminib would be the most appropriate therapy for this patient due to the presence of </a:t>
            </a:r>
            <a:r>
              <a:rPr lang="en-US" b="0" i="1" dirty="0"/>
              <a:t>T315I</a:t>
            </a:r>
            <a:r>
              <a:rPr lang="en-US" b="0" i="0" dirty="0"/>
              <a:t> mutation and concurrent cardiac history. Asciminib would be preferred over ponatinib in this situation due to the patient’s strong cardiac history. It’s important to note the dosing for </a:t>
            </a:r>
            <a:r>
              <a:rPr lang="en-US" b="0" i="0" dirty="0" err="1"/>
              <a:t>asciminib</a:t>
            </a:r>
            <a:r>
              <a:rPr lang="en-US" b="0" i="0" dirty="0"/>
              <a:t> is different depending on its indication (use after failure of ≥2 TKIs or presence of </a:t>
            </a:r>
            <a:r>
              <a:rPr lang="en-US" b="0" i="1" dirty="0"/>
              <a:t>T315I</a:t>
            </a:r>
            <a:r>
              <a:rPr lang="en-US" b="0" i="0" dirty="0"/>
              <a:t> mutation). 200 mg BID is the appropriate dose for the </a:t>
            </a:r>
            <a:r>
              <a:rPr lang="en-US" b="0" i="1" dirty="0"/>
              <a:t>T315I </a:t>
            </a:r>
            <a:r>
              <a:rPr lang="en-US" b="0" i="0" dirty="0"/>
              <a:t>indication. </a:t>
            </a:r>
            <a:endParaRPr lang="en-US" dirty="0"/>
          </a:p>
          <a:p>
            <a:r>
              <a:rPr lang="en-US" b="1" dirty="0"/>
              <a:t>Outcomes Question?: </a:t>
            </a:r>
            <a:r>
              <a:rPr lang="en-US" dirty="0"/>
              <a:t>Yes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Learning Objective: </a:t>
            </a:r>
            <a:r>
              <a:rPr lang="en-US" b="0" dirty="0"/>
              <a:t>Sequence therapies to prevent the onset of a treatment failure and overcome resistance after previous TKI failure</a:t>
            </a:r>
            <a:endParaRPr lang="en-US" b="1" dirty="0"/>
          </a:p>
        </p:txBody>
      </p:sp>
      <p:sp>
        <p:nvSpPr>
          <p:cNvPr id="4" name="Slide Number Placeholder 3">
            <a:extLst>
              <a:ext uri="{FF2B5EF4-FFF2-40B4-BE49-F238E27FC236}">
                <a16:creationId xmlns:a16="http://schemas.microsoft.com/office/drawing/2014/main" id="{143B9472-463E-9394-009C-F45CE263D2FB}"/>
              </a:ext>
            </a:extLst>
          </p:cNvPr>
          <p:cNvSpPr>
            <a:spLocks noGrp="1"/>
          </p:cNvSpPr>
          <p:nvPr>
            <p:ph type="sldNum" sz="quarter" idx="5"/>
          </p:nvPr>
        </p:nvSpPr>
        <p:spPr/>
        <p:txBody>
          <a:bodyPr/>
          <a:lstStyle/>
          <a:p>
            <a:pPr>
              <a:defRPr/>
            </a:pPr>
            <a:fld id="{2FB72F01-6714-4A31-8C22-8E0F1B091B56}" type="slidenum">
              <a:rPr lang="en-US" altLang="en-US"/>
              <a:pPr>
                <a:defRPr/>
              </a:pPr>
              <a:t>44</a:t>
            </a:fld>
            <a:endParaRPr lang="en-US" altLang="en-US" dirty="0"/>
          </a:p>
        </p:txBody>
      </p:sp>
    </p:spTree>
    <p:extLst>
      <p:ext uri="{BB962C8B-B14F-4D97-AF65-F5344CB8AC3E}">
        <p14:creationId xmlns:p14="http://schemas.microsoft.com/office/powerpoint/2010/main" val="2660377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TKI, tyrosine kinase inhibitor</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45</a:t>
            </a:fld>
            <a:endParaRPr lang="en-US" altLang="en-US" dirty="0"/>
          </a:p>
        </p:txBody>
      </p:sp>
    </p:spTree>
    <p:extLst>
      <p:ext uri="{BB962C8B-B14F-4D97-AF65-F5344CB8AC3E}">
        <p14:creationId xmlns:p14="http://schemas.microsoft.com/office/powerpoint/2010/main" val="3653385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PCR, polymerase chain reaction; </a:t>
            </a:r>
            <a:r>
              <a:rPr lang="en-US" i="1" dirty="0" err="1"/>
              <a:t>qRT</a:t>
            </a:r>
            <a:r>
              <a:rPr lang="en-US" i="1" dirty="0"/>
              <a:t>-PCR, quantitative real-time polymerase chain reaction; WHO, World Health Organization.</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46</a:t>
            </a:fld>
            <a:endParaRPr lang="en-US" altLang="en-US" dirty="0"/>
          </a:p>
        </p:txBody>
      </p:sp>
    </p:spTree>
    <p:extLst>
      <p:ext uri="{BB962C8B-B14F-4D97-AF65-F5344CB8AC3E}">
        <p14:creationId xmlns:p14="http://schemas.microsoft.com/office/powerpoint/2010/main" val="3824880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AP, accelerated phase; BM, bone marrow; BP, blast phase; CML, chronic myeloid leukemia; DDI, drug</a:t>
            </a:r>
            <a:r>
              <a:rPr lang="en-US" i="1" dirty="0">
                <a:latin typeface="Calibri" panose="020F0502020204030204" pitchFamily="34" charset="0"/>
                <a:cs typeface="Calibri" panose="020F0502020204030204" pitchFamily="34" charset="0"/>
              </a:rPr>
              <a:t>–</a:t>
            </a:r>
            <a:r>
              <a:rPr lang="en-US" i="1" dirty="0"/>
              <a:t>drug interaction; KI, tyrosine kinase inhibitor.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2326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20EC8-8CD6-ACA4-B8A1-2F83D48AEF68}"/>
            </a:ext>
          </a:extLst>
        </p:cNvPr>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F2FD955-ECE0-AB64-2300-851825E843A5}"/>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BCDE9052-FDB5-8FC3-30C8-E9599F9089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latin typeface="Arial" panose="020B0604020202020204" pitchFamily="34" charset="0"/>
              </a:rPr>
              <a:t>CCyR, complete cytogenetic response; CML, chronic myeloid leukemia; CP, chronic phase; MCyR, major cytogenetic response; NR, not reported; </a:t>
            </a:r>
            <a:r>
              <a:rPr lang="en-US" sz="1200" b="0" i="1" dirty="0"/>
              <a:t>PFS, progression-free survival; </a:t>
            </a:r>
            <a:r>
              <a:rPr lang="en-US" i="1" dirty="0"/>
              <a:t>TKI, tyrosine kinase inhibitor</a:t>
            </a:r>
            <a:r>
              <a:rPr lang="en-US" altLang="en-US" i="1" dirty="0">
                <a:latin typeface="Arial" panose="020B0604020202020204" pitchFamily="34" charset="0"/>
              </a:rPr>
              <a:t>. </a:t>
            </a:r>
          </a:p>
        </p:txBody>
      </p:sp>
      <p:sp>
        <p:nvSpPr>
          <p:cNvPr id="17412" name="Slide Number Placeholder 3">
            <a:extLst>
              <a:ext uri="{FF2B5EF4-FFF2-40B4-BE49-F238E27FC236}">
                <a16:creationId xmlns:a16="http://schemas.microsoft.com/office/drawing/2014/main" id="{81517D28-8031-4AE5-B74A-0CB2444E2F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9B1F20-D385-4805-B042-7893BD6BDA6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79704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6D8A3-D04B-C712-E0EC-86E51C605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1B0B6-6D57-68AE-9A8A-381A4EC51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0D4CBB-3085-C583-07CF-3214838695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0EFE89A-178F-CB2C-A09B-92B581455DD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AAB0A-2E17-4741-BD4F-9ACFF90F1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070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215095A-421C-47F9-8C75-A3CE7B31478C}"/>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6A63FD18-81FA-46FA-A152-C862B29058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a:t>CML, chronic myeloid leukemia; TKI, tyrosine kinase inhibitor</a:t>
            </a:r>
            <a:r>
              <a:rPr lang="en-US" altLang="en-US" i="1" dirty="0">
                <a:latin typeface="Arial" panose="020B0604020202020204" pitchFamily="34" charset="0"/>
              </a:rPr>
              <a:t>. </a:t>
            </a:r>
          </a:p>
        </p:txBody>
      </p:sp>
      <p:sp>
        <p:nvSpPr>
          <p:cNvPr id="17412" name="Slide Number Placeholder 3">
            <a:extLst>
              <a:ext uri="{FF2B5EF4-FFF2-40B4-BE49-F238E27FC236}">
                <a16:creationId xmlns:a16="http://schemas.microsoft.com/office/drawing/2014/main" id="{545DE3B5-1380-40F3-9504-71808E8120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9B1F20-D385-4805-B042-7893BD6BDA6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70767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i="1" dirty="0">
                <a:solidFill>
                  <a:srgbClr val="FFFFFF"/>
                </a:solidFill>
                <a:latin typeface="Arial" panose="020B0604020202020204" pitchFamily="34" charset="0"/>
                <a:cs typeface="Arial" panose="020B0604020202020204" pitchFamily="34" charset="0"/>
              </a:rPr>
              <a:t>CCyR, complete cytogenetic response; </a:t>
            </a:r>
            <a:r>
              <a:rPr lang="en-US" i="1" dirty="0"/>
              <a:t>CML, chronic myeloid leukemia; MCyR, major cytogenetic response; MMR, major molecular response; MR, molecular response; MR</a:t>
            </a:r>
            <a:r>
              <a:rPr lang="en-US" i="1" baseline="30000" dirty="0"/>
              <a:t>4.5</a:t>
            </a:r>
            <a:r>
              <a:rPr lang="en-US" i="1" dirty="0"/>
              <a:t>, molecular responses with a 4.5-log reduction in BCR-ABL1 transcript from baseline; TKI, tyrosine kinase inhibitor.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622164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AOE, arterial occlusive event; CML chronic myeloid leukemia; CP, chronic phase; TEAE, treatment-emergent adverse event.</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51</a:t>
            </a:fld>
            <a:endParaRPr lang="en-US" altLang="en-US" dirty="0"/>
          </a:p>
        </p:txBody>
      </p:sp>
    </p:spTree>
    <p:extLst>
      <p:ext uri="{BB962C8B-B14F-4D97-AF65-F5344CB8AC3E}">
        <p14:creationId xmlns:p14="http://schemas.microsoft.com/office/powerpoint/2010/main" val="20138864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AE7F44C-2B5C-40BF-8642-A2C5B1EE0205}"/>
              </a:ext>
            </a:extLst>
          </p:cNvPr>
          <p:cNvSpPr>
            <a:spLocks noGrp="1" noRot="1" noChangeAspect="1" noTextEdit="1"/>
          </p:cNvSpPr>
          <p:nvPr>
            <p:ph type="sldImg"/>
          </p:nvPr>
        </p:nvSpPr>
        <p:spPr>
          <a:xfrm>
            <a:off x="403225" y="695325"/>
            <a:ext cx="6178550" cy="3476625"/>
          </a:xfrm>
          <a:ln/>
        </p:spPr>
      </p:sp>
      <p:sp>
        <p:nvSpPr>
          <p:cNvPr id="48131" name="Notes Placeholder 2">
            <a:extLst>
              <a:ext uri="{FF2B5EF4-FFF2-40B4-BE49-F238E27FC236}">
                <a16:creationId xmlns:a16="http://schemas.microsoft.com/office/drawing/2014/main" id="{FED03E6F-162A-4D0F-A63C-8D7DF7D434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solidFill>
                  <a:srgbClr val="FFFFFF"/>
                </a:solidFill>
                <a:latin typeface="Arial" panose="020B0604020202020204" pitchFamily="34" charset="0"/>
                <a:cs typeface="Arial" panose="020B0604020202020204" pitchFamily="34" charset="0"/>
              </a:rPr>
              <a:t>CCyR, complete cytogenetic response; CML, chronic myeloid leukemia; </a:t>
            </a:r>
            <a:r>
              <a:rPr lang="en-US" sz="1200" b="0" i="1" dirty="0"/>
              <a:t>TKI, tyrosine kinase inhibitor</a:t>
            </a:r>
            <a:r>
              <a:rPr lang="en-US" altLang="en-US" i="1" dirty="0">
                <a:solidFill>
                  <a:srgbClr val="FFFFFF"/>
                </a:solidFill>
                <a:latin typeface="Arial" panose="020B0604020202020204" pitchFamily="34" charset="0"/>
                <a:cs typeface="Arial" panose="020B0604020202020204" pitchFamily="34" charset="0"/>
              </a:rPr>
              <a:t>.</a:t>
            </a:r>
            <a:endParaRPr lang="en-US" altLang="en-US" dirty="0">
              <a:latin typeface="Arial" panose="020B0604020202020204" pitchFamily="34" charset="0"/>
            </a:endParaRPr>
          </a:p>
        </p:txBody>
      </p:sp>
      <p:sp>
        <p:nvSpPr>
          <p:cNvPr id="48132" name="Slide Number Placeholder 3">
            <a:extLst>
              <a:ext uri="{FF2B5EF4-FFF2-40B4-BE49-F238E27FC236}">
                <a16:creationId xmlns:a16="http://schemas.microsoft.com/office/drawing/2014/main" id="{AF5E2318-76DF-4AE8-B48B-A73635873E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B1D2FC-DB82-4743-BCF4-520D27BD178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TKI, tyrosine kinase inhibitor</a:t>
            </a:r>
          </a:p>
        </p:txBody>
      </p:sp>
      <p:sp>
        <p:nvSpPr>
          <p:cNvPr id="4" name="Slide Number Placeholder 3"/>
          <p:cNvSpPr>
            <a:spLocks noGrp="1"/>
          </p:cNvSpPr>
          <p:nvPr>
            <p:ph type="sldNum" sz="quarter" idx="5"/>
          </p:nvPr>
        </p:nvSpPr>
        <p:spPr/>
        <p:txBody>
          <a:bodyPr/>
          <a:lstStyle/>
          <a:p>
            <a:fld id="{456FE67C-87F5-4A16-89AA-937B9678436B}" type="slidenum">
              <a:rPr lang="en-US" smtClean="0"/>
              <a:t>53</a:t>
            </a:fld>
            <a:endParaRPr lang="en-US" dirty="0"/>
          </a:p>
        </p:txBody>
      </p:sp>
    </p:spTree>
    <p:extLst>
      <p:ext uri="{BB962C8B-B14F-4D97-AF65-F5344CB8AC3E}">
        <p14:creationId xmlns:p14="http://schemas.microsoft.com/office/powerpoint/2010/main" val="3734219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1" dirty="0"/>
              <a:t>CML-CP, chronic myeloid leukemia in chronic phase; </a:t>
            </a:r>
            <a:r>
              <a:rPr lang="en-US" sz="1200" b="0" i="1" dirty="0" err="1"/>
              <a:t>MCyR</a:t>
            </a:r>
            <a:r>
              <a:rPr lang="en-US" sz="1200" b="0" i="1" dirty="0"/>
              <a:t>, major cytogenetic response; MMR, major molecular response; TKI, tyrosine kinase inhibitor; tx, treatment.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41465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1" dirty="0"/>
              <a:t>MCyR, major cytogenetic response; </a:t>
            </a:r>
            <a:r>
              <a:rPr lang="en-US" i="1" dirty="0"/>
              <a:t>MMR, major molecular response.</a:t>
            </a: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55</a:t>
            </a:fld>
            <a:endParaRPr lang="en-US" altLang="en-US" dirty="0"/>
          </a:p>
        </p:txBody>
      </p:sp>
    </p:spTree>
    <p:extLst>
      <p:ext uri="{BB962C8B-B14F-4D97-AF65-F5344CB8AC3E}">
        <p14:creationId xmlns:p14="http://schemas.microsoft.com/office/powerpoint/2010/main" val="12634698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215095A-421C-47F9-8C75-A3CE7B31478C}"/>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6A63FD18-81FA-46FA-A152-C862B29058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latin typeface="Arial" panose="020B0604020202020204" pitchFamily="34" charset="0"/>
              </a:rPr>
              <a:t>CML, chronic myeloid leukemia; CP, chronic phase; IS, International scale; MR, molecular response; NA, not applicable</a:t>
            </a:r>
          </a:p>
        </p:txBody>
      </p:sp>
      <p:sp>
        <p:nvSpPr>
          <p:cNvPr id="17412" name="Slide Number Placeholder 3">
            <a:extLst>
              <a:ext uri="{FF2B5EF4-FFF2-40B4-BE49-F238E27FC236}">
                <a16:creationId xmlns:a16="http://schemas.microsoft.com/office/drawing/2014/main" id="{545DE3B5-1380-40F3-9504-71808E8120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9B1F20-D385-4805-B042-7893BD6BDA6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983927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215095A-421C-47F9-8C75-A3CE7B31478C}"/>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6A63FD18-81FA-46FA-A152-C862B29058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dirty="0">
                <a:latin typeface="Arial" panose="020B0604020202020204" pitchFamily="34" charset="0"/>
              </a:rPr>
              <a:t>AE, adverse event; MMR, major molecular response; MR, molecular response; TKI, tyrosine kinase inhibitor.</a:t>
            </a:r>
          </a:p>
        </p:txBody>
      </p:sp>
      <p:sp>
        <p:nvSpPr>
          <p:cNvPr id="17412" name="Slide Number Placeholder 3">
            <a:extLst>
              <a:ext uri="{FF2B5EF4-FFF2-40B4-BE49-F238E27FC236}">
                <a16:creationId xmlns:a16="http://schemas.microsoft.com/office/drawing/2014/main" id="{545DE3B5-1380-40F3-9504-71808E8120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9B1F20-D385-4805-B042-7893BD6BDA6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64699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7FECB54-E202-4728-9C78-AC48C94DFE69}"/>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1AA95607-5169-4C66-AD9F-6FD78E3773CF}"/>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US" altLang="en-US" i="1" dirty="0">
                <a:latin typeface="Arial" panose="020B0604020202020204" pitchFamily="34" charset="0"/>
              </a:rPr>
              <a:t>CCyR, complete cytogenetic response; CML, chronic myeloid leukemia; EFS, event-free survival; </a:t>
            </a:r>
            <a:r>
              <a:rPr lang="en-US" sz="1200" b="0" i="1" dirty="0"/>
              <a:t>OS, overall survival; </a:t>
            </a:r>
            <a:r>
              <a:rPr lang="en-US" i="1" dirty="0"/>
              <a:t>TKI, tyrosine kinase inhibitor</a:t>
            </a:r>
            <a:r>
              <a:rPr lang="en-US" altLang="en-US" i="1" dirty="0">
                <a:latin typeface="Arial" panose="020B0604020202020204" pitchFamily="34" charset="0"/>
              </a:rPr>
              <a:t>. </a:t>
            </a:r>
            <a:endParaRPr lang="en-US" altLang="en-US" dirty="0">
              <a:latin typeface="Arial" panose="020B0604020202020204" pitchFamily="34" charset="0"/>
            </a:endParaRPr>
          </a:p>
        </p:txBody>
      </p:sp>
      <p:sp>
        <p:nvSpPr>
          <p:cNvPr id="24580" name="Slide Number Placeholder 3">
            <a:extLst>
              <a:ext uri="{FF2B5EF4-FFF2-40B4-BE49-F238E27FC236}">
                <a16:creationId xmlns:a16="http://schemas.microsoft.com/office/drawing/2014/main" id="{86A46887-0882-4181-B20C-ED7FD6AB11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AB16FB-8762-478A-89BA-A02D8EDA25F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5358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CABEC-309E-1105-91F4-2666BA112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A841E-3680-5ADF-B072-C0BC882D3B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8F853-7070-4296-3A39-369F74766E7E}"/>
              </a:ext>
            </a:extLst>
          </p:cNvPr>
          <p:cNvSpPr>
            <a:spLocks noGrp="1"/>
          </p:cNvSpPr>
          <p:nvPr>
            <p:ph type="body" idx="1"/>
          </p:nvPr>
        </p:nvSpPr>
        <p:spPr/>
        <p:txBody>
          <a:bodyPr/>
          <a:lstStyle/>
          <a:p>
            <a:r>
              <a:rPr lang="en-US" i="1" dirty="0"/>
              <a:t>CML, chronic myeloid leukemia; CP, chronic phase.</a:t>
            </a:r>
          </a:p>
        </p:txBody>
      </p:sp>
      <p:sp>
        <p:nvSpPr>
          <p:cNvPr id="4" name="Slide Number Placeholder 3">
            <a:extLst>
              <a:ext uri="{FF2B5EF4-FFF2-40B4-BE49-F238E27FC236}">
                <a16:creationId xmlns:a16="http://schemas.microsoft.com/office/drawing/2014/main" id="{E6C55466-9318-934D-D8F5-EDB2DAE6799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358902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AP, accelerated phase; BP, blast phase; CML, chronic myeloid leukemia; CP, chronic phase; TKI, tyrosine kinase inhibitor.</a:t>
            </a:r>
          </a:p>
        </p:txBody>
      </p:sp>
      <p:sp>
        <p:nvSpPr>
          <p:cNvPr id="4" name="Slide Number Placeholder 3"/>
          <p:cNvSpPr>
            <a:spLocks noGrp="1"/>
          </p:cNvSpPr>
          <p:nvPr>
            <p:ph type="sldNum" sz="quarter" idx="5"/>
          </p:nvPr>
        </p:nvSpPr>
        <p:spPr/>
        <p:txBody>
          <a:bodyPr/>
          <a:lstStyle/>
          <a:p>
            <a:fld id="{456FE67C-87F5-4A16-89AA-937B9678436B}" type="slidenum">
              <a:rPr lang="en-US" smtClean="0"/>
              <a:t>59</a:t>
            </a:fld>
            <a:endParaRPr lang="en-US" dirty="0"/>
          </a:p>
        </p:txBody>
      </p:sp>
    </p:spTree>
    <p:extLst>
      <p:ext uri="{BB962C8B-B14F-4D97-AF65-F5344CB8AC3E}">
        <p14:creationId xmlns:p14="http://schemas.microsoft.com/office/powerpoint/2010/main" val="8482908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B1036DB4-33AC-4539-9968-8975210C96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8222D739-81EA-4642-9E60-24CDEAB67B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a:t>GI, gastrointestinal; HTN, hypertension.</a:t>
            </a:r>
          </a:p>
        </p:txBody>
      </p:sp>
      <p:sp>
        <p:nvSpPr>
          <p:cNvPr id="67588" name="Slide Number Placeholder 3">
            <a:extLst>
              <a:ext uri="{FF2B5EF4-FFF2-40B4-BE49-F238E27FC236}">
                <a16:creationId xmlns:a16="http://schemas.microsoft.com/office/drawing/2014/main" id="{C1A21AA7-6CBB-4E68-A6A1-66B4A29A4D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17FF30-AC9D-4411-8B7D-11A1595FCD7B}" type="slidenum">
              <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15287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215095A-421C-47F9-8C75-A3CE7B31478C}"/>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6A63FD18-81FA-46FA-A152-C862B29058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a:t>AE, adverse event; CML, chronic myeloid leukemia; TKI, tyrosine kinase inhibitor</a:t>
            </a:r>
            <a:r>
              <a:rPr lang="en-US" altLang="en-US" i="1" dirty="0">
                <a:latin typeface="Arial" panose="020B0604020202020204" pitchFamily="34" charset="0"/>
              </a:rPr>
              <a:t>. </a:t>
            </a:r>
          </a:p>
        </p:txBody>
      </p:sp>
      <p:sp>
        <p:nvSpPr>
          <p:cNvPr id="17412" name="Slide Number Placeholder 3">
            <a:extLst>
              <a:ext uri="{FF2B5EF4-FFF2-40B4-BE49-F238E27FC236}">
                <a16:creationId xmlns:a16="http://schemas.microsoft.com/office/drawing/2014/main" id="{545DE3B5-1380-40F3-9504-71808E8120F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9B1F20-D385-4805-B042-7893BD6BDA6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344576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32CB3-0E5F-6FF4-E623-90C95C2AB0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4547BA-E926-8915-B274-3257C5464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2C2484-A617-65F3-2EDA-01BB3ED8661A}"/>
              </a:ext>
            </a:extLst>
          </p:cNvPr>
          <p:cNvSpPr>
            <a:spLocks noGrp="1"/>
          </p:cNvSpPr>
          <p:nvPr>
            <p:ph type="body" idx="1"/>
          </p:nvPr>
        </p:nvSpPr>
        <p:spPr/>
        <p:txBody>
          <a:bodyPr/>
          <a:lstStyle/>
          <a:p>
            <a:r>
              <a:rPr lang="en-US" i="1" dirty="0" err="1"/>
              <a:t>CCyR</a:t>
            </a:r>
            <a:r>
              <a:rPr lang="en-US" i="1" dirty="0"/>
              <a:t>, complete cytogenetic response; </a:t>
            </a:r>
            <a:r>
              <a:rPr lang="en-US" b="0" i="1" dirty="0"/>
              <a:t>CML, chronic myeloid leukemia; CP, chronic phase; MMR, major molecular response; RFS, recurrence-free survival; TKI, tyrosine kinase inhibitor.</a:t>
            </a:r>
          </a:p>
        </p:txBody>
      </p:sp>
      <p:sp>
        <p:nvSpPr>
          <p:cNvPr id="4" name="Slide Number Placeholder 3">
            <a:extLst>
              <a:ext uri="{FF2B5EF4-FFF2-40B4-BE49-F238E27FC236}">
                <a16:creationId xmlns:a16="http://schemas.microsoft.com/office/drawing/2014/main" id="{C369AD27-B235-543D-DD3F-A1E7BFF5CD96}"/>
              </a:ext>
            </a:extLst>
          </p:cNvPr>
          <p:cNvSpPr>
            <a:spLocks noGrp="1"/>
          </p:cNvSpPr>
          <p:nvPr>
            <p:ph type="sldNum" sz="quarter" idx="5"/>
          </p:nvPr>
        </p:nvSpPr>
        <p:spPr/>
        <p:txBody>
          <a:bodyPr/>
          <a:lstStyle/>
          <a:p>
            <a:fld id="{1C788DBE-8FB8-49F7-A478-A52A085B60B0}" type="slidenum">
              <a:rPr lang="en-US" smtClean="0"/>
              <a:t>63</a:t>
            </a:fld>
            <a:endParaRPr lang="en-US"/>
          </a:p>
        </p:txBody>
      </p:sp>
    </p:spTree>
    <p:extLst>
      <p:ext uri="{BB962C8B-B14F-4D97-AF65-F5344CB8AC3E}">
        <p14:creationId xmlns:p14="http://schemas.microsoft.com/office/powerpoint/2010/main" val="38286317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AF0720-EBD4-401B-ABFE-373765C3C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4232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A02D4-BE59-703C-9101-61D25C963E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D8467F-ECD9-B48C-0662-455AE2D487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843D2-EE77-D676-1340-E30490F722BB}"/>
              </a:ext>
            </a:extLst>
          </p:cNvPr>
          <p:cNvSpPr>
            <a:spLocks noGrp="1"/>
          </p:cNvSpPr>
          <p:nvPr>
            <p:ph type="body" idx="1"/>
          </p:nvPr>
        </p:nvSpPr>
        <p:spPr/>
        <p:txBody>
          <a:bodyPr/>
          <a:lstStyle/>
          <a:p>
            <a:r>
              <a:rPr lang="en-US" b="1" dirty="0"/>
              <a:t>Correct answer: </a:t>
            </a:r>
            <a:r>
              <a:rPr lang="en-US" b="0" dirty="0"/>
              <a:t>B. Asciminib 200 mg BID</a:t>
            </a:r>
          </a:p>
          <a:p>
            <a:r>
              <a:rPr lang="en-US" b="1" dirty="0"/>
              <a:t>Moore’s level: </a:t>
            </a:r>
            <a:r>
              <a:rPr lang="en-US" dirty="0"/>
              <a:t>4</a:t>
            </a:r>
          </a:p>
          <a:p>
            <a:r>
              <a:rPr lang="en-US" b="1" dirty="0"/>
              <a:t>Clinical rationale: </a:t>
            </a:r>
            <a:r>
              <a:rPr lang="en-US" b="0" dirty="0"/>
              <a:t>Asciminib would be the most appropriate therapy for this patient due to the presence of </a:t>
            </a:r>
            <a:r>
              <a:rPr lang="en-US" b="0" i="1" dirty="0"/>
              <a:t>T315I</a:t>
            </a:r>
            <a:r>
              <a:rPr lang="en-US" b="0" i="0" dirty="0"/>
              <a:t> mutation and concurrent cardiac history. Asciminib would be preferred over ponatinib in this situation due to the patient’s strong cardiac history. It’s important to note the dosing for </a:t>
            </a:r>
            <a:r>
              <a:rPr lang="en-US" b="0" i="0" dirty="0" err="1"/>
              <a:t>asciminib</a:t>
            </a:r>
            <a:r>
              <a:rPr lang="en-US" b="0" i="0" dirty="0"/>
              <a:t> is different depending on its indication (use after failure of ≥2 TKIs or presence of </a:t>
            </a:r>
            <a:r>
              <a:rPr lang="en-US" b="0" i="1" dirty="0"/>
              <a:t>T315I</a:t>
            </a:r>
            <a:r>
              <a:rPr lang="en-US" b="0" i="0" dirty="0"/>
              <a:t> mutation). 200 mg BID is the appropriate dose for the </a:t>
            </a:r>
            <a:r>
              <a:rPr lang="en-US" b="0" i="1" dirty="0"/>
              <a:t>T315I </a:t>
            </a:r>
            <a:r>
              <a:rPr lang="en-US" b="0" i="0" dirty="0"/>
              <a:t>indication. </a:t>
            </a:r>
            <a:endParaRPr lang="en-US" dirty="0"/>
          </a:p>
          <a:p>
            <a:r>
              <a:rPr lang="en-US" b="1" dirty="0"/>
              <a:t>Outcomes Question?: </a:t>
            </a:r>
            <a:r>
              <a:rPr lang="en-US" dirty="0"/>
              <a:t>Yes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Learning Objective: </a:t>
            </a:r>
            <a:r>
              <a:rPr lang="en-US" b="0" dirty="0"/>
              <a:t>Sequence therapies to prevent the onset of a treatment failure and overcome resistance after previous TKI failure</a:t>
            </a:r>
            <a:endParaRPr lang="en-US" b="1" dirty="0"/>
          </a:p>
        </p:txBody>
      </p:sp>
      <p:sp>
        <p:nvSpPr>
          <p:cNvPr id="4" name="Slide Number Placeholder 3">
            <a:extLst>
              <a:ext uri="{FF2B5EF4-FFF2-40B4-BE49-F238E27FC236}">
                <a16:creationId xmlns:a16="http://schemas.microsoft.com/office/drawing/2014/main" id="{8424A2E5-186A-7EA0-A9CE-F4BE6B720A35}"/>
              </a:ext>
            </a:extLst>
          </p:cNvPr>
          <p:cNvSpPr>
            <a:spLocks noGrp="1"/>
          </p:cNvSpPr>
          <p:nvPr>
            <p:ph type="sldNum" sz="quarter" idx="5"/>
          </p:nvPr>
        </p:nvSpPr>
        <p:spPr/>
        <p:txBody>
          <a:bodyPr/>
          <a:lstStyle/>
          <a:p>
            <a:pPr>
              <a:defRPr/>
            </a:pPr>
            <a:fld id="{2FB72F01-6714-4A31-8C22-8E0F1B091B56}" type="slidenum">
              <a:rPr lang="en-US" altLang="en-US"/>
              <a:pPr>
                <a:defRPr/>
              </a:pPr>
              <a:t>66</a:t>
            </a:fld>
            <a:endParaRPr lang="en-US" altLang="en-US" dirty="0"/>
          </a:p>
        </p:txBody>
      </p:sp>
    </p:spTree>
    <p:extLst>
      <p:ext uri="{BB962C8B-B14F-4D97-AF65-F5344CB8AC3E}">
        <p14:creationId xmlns:p14="http://schemas.microsoft.com/office/powerpoint/2010/main" val="36773833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Correct answer: </a:t>
            </a:r>
            <a:r>
              <a:rPr lang="en-US" b="0" dirty="0"/>
              <a:t>B. Asciminib 200 mg BID</a:t>
            </a:r>
          </a:p>
          <a:p>
            <a:r>
              <a:rPr lang="en-US" b="1" dirty="0"/>
              <a:t>Moore’s level: </a:t>
            </a:r>
            <a:r>
              <a:rPr lang="en-US" dirty="0"/>
              <a:t>4</a:t>
            </a:r>
          </a:p>
          <a:p>
            <a:r>
              <a:rPr lang="en-US" b="1" dirty="0"/>
              <a:t>Clinical rationale: </a:t>
            </a:r>
            <a:r>
              <a:rPr lang="en-US" b="0" dirty="0"/>
              <a:t>Asciminib would be the most appropriate therapy for this patient due to the presence of </a:t>
            </a:r>
            <a:r>
              <a:rPr lang="en-US" b="0" i="1" dirty="0"/>
              <a:t>T315I</a:t>
            </a:r>
            <a:r>
              <a:rPr lang="en-US" b="0" i="0" dirty="0"/>
              <a:t> mutation and concurrent cardiac history. Asciminib would be preferred over ponatinib in this situation due to the patient’s strong cardiac history. It’s important to note the dosing for </a:t>
            </a:r>
            <a:r>
              <a:rPr lang="en-US" b="0" i="0" dirty="0" err="1"/>
              <a:t>asciminib</a:t>
            </a:r>
            <a:r>
              <a:rPr lang="en-US" b="0" i="0" dirty="0"/>
              <a:t> is different depending on its indication (use after failure of ≥2 TKIs or presence of </a:t>
            </a:r>
            <a:r>
              <a:rPr lang="en-US" b="0" i="1" dirty="0"/>
              <a:t>T315I</a:t>
            </a:r>
            <a:r>
              <a:rPr lang="en-US" b="0" i="0" dirty="0"/>
              <a:t> mutation). 200 mg BID is the appropriate dose for the </a:t>
            </a:r>
            <a:r>
              <a:rPr lang="en-US" b="0" i="1" dirty="0"/>
              <a:t>T315I </a:t>
            </a:r>
            <a:r>
              <a:rPr lang="en-US" b="0" i="0" dirty="0"/>
              <a:t>indication. </a:t>
            </a:r>
            <a:endParaRPr lang="en-US" dirty="0"/>
          </a:p>
          <a:p>
            <a:r>
              <a:rPr lang="en-US" b="1" dirty="0"/>
              <a:t>Outcomes Question?: </a:t>
            </a:r>
            <a:r>
              <a:rPr lang="en-US" dirty="0"/>
              <a:t>Yes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Learning Objective: </a:t>
            </a:r>
            <a:r>
              <a:rPr lang="en-US" b="0" dirty="0"/>
              <a:t>Sequence therapies to prevent the onset of a treatment failure and overcome resistance after previous TKI failure</a:t>
            </a:r>
            <a:endParaRPr lang="en-US" b="1"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a:pPr>
                <a:defRPr/>
              </a:pPr>
              <a:t>67</a:t>
            </a:fld>
            <a:endParaRPr lang="en-US" altLang="en-US" dirty="0"/>
          </a:p>
        </p:txBody>
      </p:sp>
    </p:spTree>
    <p:extLst>
      <p:ext uri="{BB962C8B-B14F-4D97-AF65-F5344CB8AC3E}">
        <p14:creationId xmlns:p14="http://schemas.microsoft.com/office/powerpoint/2010/main" val="38855865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CP-CML, chronic phase chronic myeloid leukemia</a:t>
            </a:r>
            <a:r>
              <a:rPr lang="en-US" i="1"/>
              <a:t>; TKI, </a:t>
            </a:r>
            <a:r>
              <a:rPr lang="en-US" i="1" dirty="0"/>
              <a:t>tyrosine </a:t>
            </a:r>
            <a:r>
              <a:rPr lang="en-US" i="1"/>
              <a:t>kinase inhibitor.</a:t>
            </a:r>
            <a:endParaRPr lang="en-US" i="1"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68</a:t>
            </a:fld>
            <a:endParaRPr lang="en-US" altLang="en-US" dirty="0"/>
          </a:p>
        </p:txBody>
      </p:sp>
    </p:spTree>
    <p:extLst>
      <p:ext uri="{BB962C8B-B14F-4D97-AF65-F5344CB8AC3E}">
        <p14:creationId xmlns:p14="http://schemas.microsoft.com/office/powerpoint/2010/main" val="38769678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AAB0A-2E17-4741-BD4F-9ACFF90F1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06909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B3ED2-DF32-4B74-0E9B-23258FEFE2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01854-E120-ADA7-49F9-7C604954DB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AAD060-EC3C-4087-CEA9-B651E9A573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D2E3AAE-420F-1402-CA8C-F3F25835F7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AAB0A-2E17-4741-BD4F-9ACFF90F11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722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ED6CF-5FF5-FBA6-013B-3BEB8B6D9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9301EB-7308-26A6-0C82-1626D7D0F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BD02E-DDDE-1C60-A94E-BE72532CF035}"/>
              </a:ext>
            </a:extLst>
          </p:cNvPr>
          <p:cNvSpPr>
            <a:spLocks noGrp="1"/>
          </p:cNvSpPr>
          <p:nvPr>
            <p:ph type="body" idx="1"/>
          </p:nvPr>
        </p:nvSpPr>
        <p:spPr/>
        <p:txBody>
          <a:bodyPr/>
          <a:lstStyle/>
          <a:p>
            <a:r>
              <a:rPr lang="en-US" b="1" dirty="0"/>
              <a:t>Correct answer: </a:t>
            </a:r>
            <a:r>
              <a:rPr lang="en-US" b="0" dirty="0"/>
              <a:t>D. </a:t>
            </a:r>
            <a:r>
              <a:rPr lang="en-US" b="0" i="1" dirty="0"/>
              <a:t>BCR::ABL1 </a:t>
            </a:r>
            <a:r>
              <a:rPr lang="en-US" b="0" dirty="0"/>
              <a:t>level 2% at 12 months</a:t>
            </a:r>
          </a:p>
          <a:p>
            <a:r>
              <a:rPr lang="en-US" b="1" dirty="0"/>
              <a:t>Moore’s level: </a:t>
            </a:r>
            <a:r>
              <a:rPr lang="en-US" b="0" dirty="0"/>
              <a:t>4</a:t>
            </a:r>
          </a:p>
          <a:p>
            <a:r>
              <a:rPr lang="en-US" b="1" dirty="0"/>
              <a:t>Clinical rationale: </a:t>
            </a:r>
            <a:r>
              <a:rPr lang="en-US" b="0" dirty="0"/>
              <a:t>According to the NCCN &amp; ELN Guidelines, BCR::ABL levels &gt;1% at 12 months indicate possible TKI resistance. Patient adherence &amp; drug-interactions should be assessed. At this point, patients can either continue the same TKI (unless they are receiving imatinib) or be switched to an alternative TKI. </a:t>
            </a:r>
            <a:endParaRPr lang="en-US" dirty="0"/>
          </a:p>
          <a:p>
            <a:r>
              <a:rPr lang="en-US" b="1" dirty="0"/>
              <a:t>Outcomes Question?: </a:t>
            </a:r>
            <a:r>
              <a:rPr lang="en-US" dirty="0"/>
              <a:t>Yes</a:t>
            </a:r>
          </a:p>
          <a:p>
            <a:r>
              <a:rPr lang="en-US" b="1" dirty="0"/>
              <a:t>Learning Objective: </a:t>
            </a:r>
            <a:r>
              <a:rPr lang="en-US" b="0" dirty="0"/>
              <a:t>Apply expert-recommended and guideline-recommended molecular and mutational monitoring during TKI treatment to determine optimal timing for therapy changes and guide subsequent therapy decisions</a:t>
            </a:r>
            <a:endParaRPr lang="en-US" dirty="0"/>
          </a:p>
        </p:txBody>
      </p:sp>
      <p:sp>
        <p:nvSpPr>
          <p:cNvPr id="4" name="Slide Number Placeholder 3">
            <a:extLst>
              <a:ext uri="{FF2B5EF4-FFF2-40B4-BE49-F238E27FC236}">
                <a16:creationId xmlns:a16="http://schemas.microsoft.com/office/drawing/2014/main" id="{870F5141-71A4-10EF-8204-D71F96F7A1CF}"/>
              </a:ext>
            </a:extLst>
          </p:cNvPr>
          <p:cNvSpPr>
            <a:spLocks noGrp="1"/>
          </p:cNvSpPr>
          <p:nvPr>
            <p:ph type="sldNum" sz="quarter" idx="5"/>
          </p:nvPr>
        </p:nvSpPr>
        <p:spPr/>
        <p:txBody>
          <a:bodyPr/>
          <a:lstStyle/>
          <a:p>
            <a:pPr>
              <a:defRPr/>
            </a:pPr>
            <a:fld id="{2FB72F01-6714-4A31-8C22-8E0F1B091B56}" type="slidenum">
              <a:rPr lang="en-US" altLang="en-US"/>
              <a:pPr>
                <a:defRPr/>
              </a:pPr>
              <a:t>9</a:t>
            </a:fld>
            <a:endParaRPr lang="en-US" altLang="en-US" dirty="0"/>
          </a:p>
        </p:txBody>
      </p:sp>
    </p:spTree>
    <p:extLst>
      <p:ext uri="{BB962C8B-B14F-4D97-AF65-F5344CB8AC3E}">
        <p14:creationId xmlns:p14="http://schemas.microsoft.com/office/powerpoint/2010/main" val="20548794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29613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534A179-E39B-41F6-A134-70AD643745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293E11-97E1-4AFF-B992-260501D5E43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491" name="Rectangle 2">
            <a:extLst>
              <a:ext uri="{FF2B5EF4-FFF2-40B4-BE49-F238E27FC236}">
                <a16:creationId xmlns:a16="http://schemas.microsoft.com/office/drawing/2014/main" id="{3671BDAA-FAED-47D2-81E5-5DBE3E10D80F}"/>
              </a:ext>
            </a:extLst>
          </p:cNvPr>
          <p:cNvSpPr>
            <a:spLocks noGrp="1" noRot="1" noChangeAspect="1" noChangeArrowheads="1" noTextEdit="1"/>
          </p:cNvSpPr>
          <p:nvPr>
            <p:ph type="sldImg"/>
          </p:nvPr>
        </p:nvSpPr>
        <p:spPr>
          <a:xfrm>
            <a:off x="458788" y="720725"/>
            <a:ext cx="6400800" cy="3600450"/>
          </a:xfrm>
          <a:ln/>
        </p:spPr>
      </p:sp>
      <p:sp>
        <p:nvSpPr>
          <p:cNvPr id="63492" name="Rectangle 3">
            <a:extLst>
              <a:ext uri="{FF2B5EF4-FFF2-40B4-BE49-F238E27FC236}">
                <a16:creationId xmlns:a16="http://schemas.microsoft.com/office/drawing/2014/main" id="{6D7C1693-38A2-462F-B2C4-8F8BC62505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A8008-8F48-197D-8117-FDF562171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EE173-9A3A-C2C0-842E-6CB96A948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ABC83-DF81-D6B6-C08A-131A2B2A1F53}"/>
              </a:ext>
            </a:extLst>
          </p:cNvPr>
          <p:cNvSpPr>
            <a:spLocks noGrp="1"/>
          </p:cNvSpPr>
          <p:nvPr>
            <p:ph type="body" idx="1"/>
          </p:nvPr>
        </p:nvSpPr>
        <p:spPr/>
        <p:txBody>
          <a:bodyPr/>
          <a:lstStyle/>
          <a:p>
            <a:endParaRPr lang="en-US" b="1" dirty="0"/>
          </a:p>
        </p:txBody>
      </p:sp>
      <p:sp>
        <p:nvSpPr>
          <p:cNvPr id="4" name="Slide Number Placeholder 3">
            <a:extLst>
              <a:ext uri="{FF2B5EF4-FFF2-40B4-BE49-F238E27FC236}">
                <a16:creationId xmlns:a16="http://schemas.microsoft.com/office/drawing/2014/main" id="{7D3CDB28-D8E4-3979-98D8-DB26AF72C7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AF0720-EBD4-401B-ABFE-373765C3CD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20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D1514-1A47-D399-C1C6-38F9B90D40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2AC5A-33AD-0885-AFD9-9D53E11324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E0AD29-5A2A-4E0F-C8A9-8948965D6CF1}"/>
              </a:ext>
            </a:extLst>
          </p:cNvPr>
          <p:cNvSpPr>
            <a:spLocks noGrp="1"/>
          </p:cNvSpPr>
          <p:nvPr>
            <p:ph type="body" idx="1"/>
          </p:nvPr>
        </p:nvSpPr>
        <p:spPr/>
        <p:txBody>
          <a:bodyPr/>
          <a:lstStyle/>
          <a:p>
            <a:r>
              <a:rPr lang="en-US" b="1" dirty="0"/>
              <a:t>Correct answer: </a:t>
            </a:r>
            <a:r>
              <a:rPr lang="en-US" b="0" dirty="0"/>
              <a:t>A. Asciminib</a:t>
            </a:r>
          </a:p>
          <a:p>
            <a:r>
              <a:rPr lang="en-US" b="1" dirty="0"/>
              <a:t>Moore’s level: </a:t>
            </a:r>
            <a:r>
              <a:rPr lang="en-US" dirty="0"/>
              <a:t>4</a:t>
            </a:r>
          </a:p>
          <a:p>
            <a:pPr marL="12700" indent="0" eaLnBrk="1" hangingPunct="1">
              <a:spcBef>
                <a:spcPts val="240"/>
              </a:spcBef>
              <a:spcAft>
                <a:spcPct val="25000"/>
              </a:spcAft>
              <a:buClr>
                <a:schemeClr val="bg1"/>
              </a:buClr>
              <a:buFont typeface="Arial" panose="020B0604020202020204" pitchFamily="34" charset="0"/>
              <a:buNone/>
            </a:pPr>
            <a:r>
              <a:rPr lang="en-US" b="1" dirty="0"/>
              <a:t>Clinical rationale: </a:t>
            </a:r>
            <a:r>
              <a:rPr lang="en-US" b="0" dirty="0"/>
              <a:t>Asciminib</a:t>
            </a:r>
            <a:r>
              <a:rPr lang="en-US" sz="1200" b="0" dirty="0">
                <a:solidFill>
                  <a:schemeClr val="bg1"/>
                </a:solidFill>
                <a:latin typeface="Calibri" panose="020F0502020204030204" pitchFamily="34" charset="0"/>
              </a:rPr>
              <a:t> is preferred as this patient has a high-risk Sokal score and comorbidities and can still aim for treatment discontinuation and deeper responses. The ASC4FIRST trial showed higher MMR for </a:t>
            </a:r>
            <a:r>
              <a:rPr lang="en-US" sz="1200" b="0" dirty="0" err="1">
                <a:solidFill>
                  <a:schemeClr val="bg1"/>
                </a:solidFill>
                <a:latin typeface="Calibri" panose="020F0502020204030204" pitchFamily="34" charset="0"/>
              </a:rPr>
              <a:t>asciminib</a:t>
            </a:r>
            <a:r>
              <a:rPr lang="en-US" sz="1200" b="0" dirty="0">
                <a:solidFill>
                  <a:schemeClr val="bg1"/>
                </a:solidFill>
                <a:latin typeface="Calibri" panose="020F0502020204030204" pitchFamily="34" charset="0"/>
              </a:rPr>
              <a:t> vs all other choices listed collectively.</a:t>
            </a:r>
          </a:p>
          <a:p>
            <a:r>
              <a:rPr lang="en-US" b="1" dirty="0"/>
              <a:t>Outcomes Question?: </a:t>
            </a:r>
            <a:r>
              <a:rPr lang="en-US" dirty="0"/>
              <a:t>Yes</a:t>
            </a:r>
          </a:p>
          <a:p>
            <a:r>
              <a:rPr lang="en-US" b="1" dirty="0"/>
              <a:t>Learning Objective: </a:t>
            </a:r>
            <a:r>
              <a:rPr lang="en-US" b="0" dirty="0"/>
              <a:t>Select individualized therapy for patients with chronic-phase CML, considering current evidence, patient goals, age, medical history, comorbidities, risk score, previous CML treatment, response to therapy, and </a:t>
            </a:r>
            <a:r>
              <a:rPr lang="en-US" b="0" i="1" dirty="0"/>
              <a:t>BCR::ABL1 </a:t>
            </a:r>
            <a:r>
              <a:rPr lang="en-US" b="0" dirty="0"/>
              <a:t>mutation status</a:t>
            </a:r>
          </a:p>
        </p:txBody>
      </p:sp>
      <p:sp>
        <p:nvSpPr>
          <p:cNvPr id="4" name="Slide Number Placeholder 3">
            <a:extLst>
              <a:ext uri="{FF2B5EF4-FFF2-40B4-BE49-F238E27FC236}">
                <a16:creationId xmlns:a16="http://schemas.microsoft.com/office/drawing/2014/main" id="{EF90E54F-CABD-568D-BEE5-EA167F89975B}"/>
              </a:ext>
            </a:extLst>
          </p:cNvPr>
          <p:cNvSpPr>
            <a:spLocks noGrp="1"/>
          </p:cNvSpPr>
          <p:nvPr>
            <p:ph type="sldNum" sz="quarter" idx="5"/>
          </p:nvPr>
        </p:nvSpPr>
        <p:spPr/>
        <p:txBody>
          <a:bodyPr/>
          <a:lstStyle/>
          <a:p>
            <a:pPr>
              <a:defRPr/>
            </a:pPr>
            <a:fld id="{2FB72F01-6714-4A31-8C22-8E0F1B091B56}" type="slidenum">
              <a:rPr lang="en-US" altLang="en-US"/>
              <a:pPr>
                <a:defRPr/>
              </a:pPr>
              <a:t>11</a:t>
            </a:fld>
            <a:endParaRPr lang="en-US" altLang="en-US" dirty="0"/>
          </a:p>
        </p:txBody>
      </p:sp>
    </p:spTree>
    <p:extLst>
      <p:ext uri="{BB962C8B-B14F-4D97-AF65-F5344CB8AC3E}">
        <p14:creationId xmlns:p14="http://schemas.microsoft.com/office/powerpoint/2010/main" val="1209190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CML, chronic myeloid leukemia; CP, chronic phase.</a:t>
            </a: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12</a:t>
            </a:fld>
            <a:endParaRPr lang="en-US" altLang="en-US" dirty="0"/>
          </a:p>
        </p:txBody>
      </p:sp>
    </p:spTree>
    <p:extLst>
      <p:ext uri="{BB962C8B-B14F-4D97-AF65-F5344CB8AC3E}">
        <p14:creationId xmlns:p14="http://schemas.microsoft.com/office/powerpoint/2010/main" val="3219120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descr="A group of doctors in a hospital&#10;&#10;AI-generated content may be incorrect.">
            <a:extLst>
              <a:ext uri="{FF2B5EF4-FFF2-40B4-BE49-F238E27FC236}">
                <a16:creationId xmlns:a16="http://schemas.microsoft.com/office/drawing/2014/main" id="{B24B4BB3-8F08-B853-9D5D-9D456F906595}"/>
              </a:ext>
            </a:extLst>
          </p:cNvPr>
          <p:cNvPicPr>
            <a:picLocks noChangeAspect="1"/>
          </p:cNvPicPr>
          <p:nvPr userDrawn="1"/>
        </p:nvPicPr>
        <p:blipFill>
          <a:blip r:embed="rId2">
            <a:extLst>
              <a:ext uri="{28A0092B-C50C-407E-A947-70E740481C1C}">
                <a14:useLocalDpi xmlns:a14="http://schemas.microsoft.com/office/drawing/2010/main" val="0"/>
              </a:ext>
            </a:extLst>
          </a:blip>
          <a:srcRect t="4830" b="25621"/>
          <a:stretch/>
        </p:blipFill>
        <p:spPr>
          <a:xfrm>
            <a:off x="6104801" y="3678238"/>
            <a:ext cx="6077740" cy="3170231"/>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p>
        </p:txBody>
      </p:sp>
      <p:sp>
        <p:nvSpPr>
          <p:cNvPr id="8" name="Rectangle 7">
            <a:extLst>
              <a:ext uri="{FF2B5EF4-FFF2-40B4-BE49-F238E27FC236}">
                <a16:creationId xmlns:a16="http://schemas.microsoft.com/office/drawing/2014/main" id="{02294B36-D511-4E23-A768-EAFA149B5CC7}"/>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p>
        </p:txBody>
      </p:sp>
      <p:pic>
        <p:nvPicPr>
          <p:cNvPr id="11" name="Picture 10">
            <a:extLst>
              <a:ext uri="{FF2B5EF4-FFF2-40B4-BE49-F238E27FC236}">
                <a16:creationId xmlns:a16="http://schemas.microsoft.com/office/drawing/2014/main" id="{D2C404A3-49E3-6AE3-6316-79D1DE70A5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6132" y="244938"/>
            <a:ext cx="1681179" cy="896629"/>
          </a:xfrm>
          <a:prstGeom prst="rect">
            <a:avLst/>
          </a:prstGeom>
        </p:spPr>
      </p:pic>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39699852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grpSp>
        <p:nvGrpSpPr>
          <p:cNvPr id="3" name="Group 2">
            <a:extLst>
              <a:ext uri="{FF2B5EF4-FFF2-40B4-BE49-F238E27FC236}">
                <a16:creationId xmlns:a16="http://schemas.microsoft.com/office/drawing/2014/main" id="{71FCB4C5-8216-244E-3D93-41E212F40457}"/>
              </a:ext>
            </a:extLst>
          </p:cNvPr>
          <p:cNvGrpSpPr/>
          <p:nvPr userDrawn="1"/>
        </p:nvGrpSpPr>
        <p:grpSpPr>
          <a:xfrm>
            <a:off x="8869472" y="6298815"/>
            <a:ext cx="2877113" cy="394353"/>
            <a:chOff x="8869472" y="6298815"/>
            <a:chExt cx="2877113" cy="394353"/>
          </a:xfrm>
        </p:grpSpPr>
        <p:pic>
          <p:nvPicPr>
            <p:cNvPr id="4" name="Picture 3">
              <a:extLst>
                <a:ext uri="{FF2B5EF4-FFF2-40B4-BE49-F238E27FC236}">
                  <a16:creationId xmlns:a16="http://schemas.microsoft.com/office/drawing/2014/main" id="{7CB3AFF3-C9AF-6406-A52C-986F17667A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5" name="Rectangle 4">
              <a:extLst>
                <a:ext uri="{FF2B5EF4-FFF2-40B4-BE49-F238E27FC236}">
                  <a16:creationId xmlns:a16="http://schemas.microsoft.com/office/drawing/2014/main" id="{8BE472F0-4C6A-6FBF-3D23-4A0861C31415}"/>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endParaRPr lang="en-US" altLang="en-US" sz="12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61031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58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3A659D-6BF1-8E0D-2D7B-19BCEFEA43F4}"/>
              </a:ext>
            </a:extLst>
          </p:cNvPr>
          <p:cNvGrpSpPr/>
          <p:nvPr userDrawn="1"/>
        </p:nvGrpSpPr>
        <p:grpSpPr>
          <a:xfrm>
            <a:off x="8869472" y="6298815"/>
            <a:ext cx="2877113" cy="394353"/>
            <a:chOff x="8869472" y="6298815"/>
            <a:chExt cx="2877113" cy="394353"/>
          </a:xfrm>
        </p:grpSpPr>
        <p:pic>
          <p:nvPicPr>
            <p:cNvPr id="3" name="Picture 2">
              <a:extLst>
                <a:ext uri="{FF2B5EF4-FFF2-40B4-BE49-F238E27FC236}">
                  <a16:creationId xmlns:a16="http://schemas.microsoft.com/office/drawing/2014/main" id="{335B2744-BE30-7F59-641C-E8EE271BFE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4" name="Rectangle 3">
              <a:extLst>
                <a:ext uri="{FF2B5EF4-FFF2-40B4-BE49-F238E27FC236}">
                  <a16:creationId xmlns:a16="http://schemas.microsoft.com/office/drawing/2014/main" id="{E061F54A-476D-1E85-D460-3390FD497657}"/>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endParaRPr lang="en-US" altLang="en-US" sz="12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845961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31A8939-5D7B-DDA0-442D-AFC6D9C41D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67376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573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9778E9B7-4949-28BD-165C-8A19BAED805F}"/>
              </a:ext>
            </a:extLst>
          </p:cNvPr>
          <p:cNvGrpSpPr/>
          <p:nvPr userDrawn="1"/>
        </p:nvGrpSpPr>
        <p:grpSpPr>
          <a:xfrm>
            <a:off x="8869472" y="6298815"/>
            <a:ext cx="2877113" cy="394353"/>
            <a:chOff x="8869472" y="6298815"/>
            <a:chExt cx="2877113" cy="394353"/>
          </a:xfrm>
        </p:grpSpPr>
        <p:pic>
          <p:nvPicPr>
            <p:cNvPr id="5" name="Picture 4">
              <a:extLst>
                <a:ext uri="{FF2B5EF4-FFF2-40B4-BE49-F238E27FC236}">
                  <a16:creationId xmlns:a16="http://schemas.microsoft.com/office/drawing/2014/main" id="{7E6E1A95-6077-6510-20C5-471AD5466E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6" name="Rectangle 5">
              <a:extLst>
                <a:ext uri="{FF2B5EF4-FFF2-40B4-BE49-F238E27FC236}">
                  <a16:creationId xmlns:a16="http://schemas.microsoft.com/office/drawing/2014/main" id="{0C6C0729-2E40-00EB-212A-99D70594C81B}"/>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endParaRPr lang="en-US" altLang="en-US" sz="12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57853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1A963A4-9BB1-F8FF-4636-271CB68984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236516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12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482E1199-B50F-0114-1C29-82C8B63ED0EB}"/>
              </a:ext>
            </a:extLst>
          </p:cNvPr>
          <p:cNvGrpSpPr/>
          <p:nvPr userDrawn="1"/>
        </p:nvGrpSpPr>
        <p:grpSpPr>
          <a:xfrm>
            <a:off x="8869472" y="6298815"/>
            <a:ext cx="2877113" cy="394353"/>
            <a:chOff x="8869472" y="6298815"/>
            <a:chExt cx="2877113" cy="394353"/>
          </a:xfrm>
        </p:grpSpPr>
        <p:pic>
          <p:nvPicPr>
            <p:cNvPr id="6" name="Picture 5">
              <a:extLst>
                <a:ext uri="{FF2B5EF4-FFF2-40B4-BE49-F238E27FC236}">
                  <a16:creationId xmlns:a16="http://schemas.microsoft.com/office/drawing/2014/main" id="{7F4C4F00-A86F-1C51-F733-91E92FCA18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8" name="Rectangle 7">
              <a:extLst>
                <a:ext uri="{FF2B5EF4-FFF2-40B4-BE49-F238E27FC236}">
                  <a16:creationId xmlns:a16="http://schemas.microsoft.com/office/drawing/2014/main" id="{D20CF191-AD96-1DB9-DF2E-4B2B4833E872}"/>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endParaRPr lang="en-US" altLang="en-US" sz="12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03744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140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5FB0C27F-8158-D95C-0270-6C5A18C09C1F}"/>
              </a:ext>
            </a:extLst>
          </p:cNvPr>
          <p:cNvGrpSpPr/>
          <p:nvPr userDrawn="1"/>
        </p:nvGrpSpPr>
        <p:grpSpPr>
          <a:xfrm>
            <a:off x="8869472" y="6298815"/>
            <a:ext cx="2877113" cy="394353"/>
            <a:chOff x="8869472" y="6298815"/>
            <a:chExt cx="2877113" cy="394353"/>
          </a:xfrm>
        </p:grpSpPr>
        <p:pic>
          <p:nvPicPr>
            <p:cNvPr id="6" name="Picture 5">
              <a:extLst>
                <a:ext uri="{FF2B5EF4-FFF2-40B4-BE49-F238E27FC236}">
                  <a16:creationId xmlns:a16="http://schemas.microsoft.com/office/drawing/2014/main" id="{E1715040-51BB-5EAD-7551-4E1CFE3430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7" name="Rectangle 6">
              <a:extLst>
                <a:ext uri="{FF2B5EF4-FFF2-40B4-BE49-F238E27FC236}">
                  <a16:creationId xmlns:a16="http://schemas.microsoft.com/office/drawing/2014/main" id="{C850B323-4A45-FF99-0514-1788CD0017E0}"/>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dirty="0">
                  <a:solidFill>
                    <a:srgbClr val="455560"/>
                  </a:solidFill>
                  <a:latin typeface="Calibri" panose="020F0502020204030204" pitchFamily="34" charset="0"/>
                </a:rPr>
                <a:t>Slide credit: </a:t>
              </a:r>
              <a:r>
                <a:rPr lang="en-US" altLang="en-US" sz="1200" b="0" dirty="0">
                  <a:solidFill>
                    <a:schemeClr val="bg2"/>
                  </a:solidFill>
                  <a:latin typeface="Calibri" panose="020F0502020204030204" pitchFamily="34" charset="0"/>
                  <a:hlinkClick r:id="rId3"/>
                </a:rPr>
                <a:t>clinicaloptions.com</a:t>
              </a:r>
              <a:endParaRPr lang="en-US" altLang="en-US" sz="12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968991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3017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554494"/>
      </p:ext>
    </p:extLst>
  </p:cSld>
  <p:clrMap bg1="dk2" tx1="lt1" bg2="dk1" tx2="lt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452">
          <p15:clr>
            <a:srgbClr val="F26B43"/>
          </p15:clr>
        </p15:guide>
        <p15:guide id="3" orient="horz" pos="1008">
          <p15:clr>
            <a:srgbClr val="F26B43"/>
          </p15:clr>
        </p15:guide>
        <p15:guide id="4" orient="horz" pos="4128">
          <p15:clr>
            <a:srgbClr val="F26B43"/>
          </p15:clr>
        </p15:guide>
        <p15:guide id="5" orient="horz" pos="3888">
          <p15:clr>
            <a:srgbClr val="F26B43"/>
          </p15:clr>
        </p15:guide>
        <p15:guide id="6" orient="horz" pos="4032">
          <p15:clr>
            <a:srgbClr val="F26B43"/>
          </p15:clr>
        </p15:guide>
        <p15:guide id="7" pos="312">
          <p15:clr>
            <a:srgbClr val="F26B43"/>
          </p15:clr>
        </p15:guide>
        <p15:guide id="8" pos="7248">
          <p15:clr>
            <a:srgbClr val="F26B43"/>
          </p15:clr>
        </p15:guide>
        <p15:guide id="9" pos="74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hyperlink" Target="http://www.clinicaloptions.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8" Type="http://schemas.openxmlformats.org/officeDocument/2006/relationships/comments" Target="../comments/comment9.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9.xml"/><Relationship Id="rId4" Type="http://schemas.openxmlformats.org/officeDocument/2006/relationships/hyperlink" Target="http://www.clinicaloptions.com/"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0.xml"/><Relationship Id="rId5" Type="http://schemas.openxmlformats.org/officeDocument/2006/relationships/comments" Target="../comments/comment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clinicaloptions.com/LocalCML2025Program" TargetMode="External"/><Relationship Id="rId7"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mailto:becky.griffin@cmmglobal.com" TargetMode="External"/><Relationship Id="rId5" Type="http://schemas.openxmlformats.org/officeDocument/2006/relationships/hyperlink" Target="http://www.clinicaloptions.com/" TargetMode="External"/><Relationship Id="rId4" Type="http://schemas.openxmlformats.org/officeDocument/2006/relationships/hyperlink" Target="http://clinicaloptions.com/ProstateChicago2023Program"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clinicaloptions.com/" TargetMode="External"/><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5">
            <a:extLst>
              <a:ext uri="{FF2B5EF4-FFF2-40B4-BE49-F238E27FC236}">
                <a16:creationId xmlns:a16="http://schemas.microsoft.com/office/drawing/2014/main" id="{4D67E167-2F37-481F-AB26-A6E236679EF3}"/>
              </a:ext>
            </a:extLst>
          </p:cNvPr>
          <p:cNvSpPr>
            <a:spLocks noGrp="1" noChangeArrowheads="1"/>
          </p:cNvSpPr>
          <p:nvPr>
            <p:ph type="ctrTitle"/>
          </p:nvPr>
        </p:nvSpPr>
        <p:spPr>
          <a:xfrm>
            <a:off x="609599" y="1600200"/>
            <a:ext cx="11163301" cy="2057400"/>
          </a:xfrm>
        </p:spPr>
        <p:txBody>
          <a:bodyPr>
            <a:normAutofit/>
          </a:bodyPr>
          <a:lstStyle/>
          <a:p>
            <a:r>
              <a:rPr lang="en-US" altLang="en-US" sz="4000" dirty="0"/>
              <a:t>Community Practice Grand Rounds: </a:t>
            </a:r>
            <a:br>
              <a:rPr lang="en-US" altLang="en-US" sz="4000" dirty="0"/>
            </a:br>
            <a:r>
              <a:rPr lang="en-US" altLang="en-US" sz="4000" dirty="0"/>
              <a:t>Practical Guidance for Optimal Multidisciplinary Management of Chronic Myeloid Leukemia</a:t>
            </a:r>
          </a:p>
        </p:txBody>
      </p:sp>
      <p:sp>
        <p:nvSpPr>
          <p:cNvPr id="9" name="Text Box 21">
            <a:extLst>
              <a:ext uri="{FF2B5EF4-FFF2-40B4-BE49-F238E27FC236}">
                <a16:creationId xmlns:a16="http://schemas.microsoft.com/office/drawing/2014/main" id="{29C97272-D98D-4B80-A5DE-809F0B118B50}"/>
              </a:ext>
            </a:extLst>
          </p:cNvPr>
          <p:cNvSpPr txBox="1">
            <a:spLocks noChangeArrowheads="1"/>
          </p:cNvSpPr>
          <p:nvPr/>
        </p:nvSpPr>
        <p:spPr bwMode="auto">
          <a:xfrm>
            <a:off x="407583" y="6367641"/>
            <a:ext cx="5464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ts val="1000"/>
              </a:spcBef>
              <a:spcAft>
                <a:spcPts val="700"/>
              </a:spcAft>
              <a:buClr>
                <a:srgbClr val="FEFDDE"/>
              </a:buClr>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Supported by an educational grant from Novartis Pharmaceuticals Corporation.</a:t>
            </a:r>
          </a:p>
        </p:txBody>
      </p:sp>
      <p:sp>
        <p:nvSpPr>
          <p:cNvPr id="7" name="Text Box 19">
            <a:extLst>
              <a:ext uri="{FF2B5EF4-FFF2-40B4-BE49-F238E27FC236}">
                <a16:creationId xmlns:a16="http://schemas.microsoft.com/office/drawing/2014/main" id="{7DD45807-ED90-402F-BBFD-2C736FFD6749}"/>
              </a:ext>
            </a:extLst>
          </p:cNvPr>
          <p:cNvSpPr txBox="1">
            <a:spLocks noChangeArrowheads="1"/>
          </p:cNvSpPr>
          <p:nvPr/>
        </p:nvSpPr>
        <p:spPr bwMode="auto">
          <a:xfrm>
            <a:off x="6201646" y="1227880"/>
            <a:ext cx="58761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Provided by Clinical Care Options, LLC</a:t>
            </a:r>
          </a:p>
        </p:txBody>
      </p:sp>
      <p:sp>
        <p:nvSpPr>
          <p:cNvPr id="2" name="Google Shape;87;p1">
            <a:extLst>
              <a:ext uri="{FF2B5EF4-FFF2-40B4-BE49-F238E27FC236}">
                <a16:creationId xmlns:a16="http://schemas.microsoft.com/office/drawing/2014/main" id="{D65DBA09-8FB7-E8CB-C508-03C18D9ECC6F}"/>
              </a:ext>
            </a:extLst>
          </p:cNvPr>
          <p:cNvSpPr txBox="1"/>
          <p:nvPr/>
        </p:nvSpPr>
        <p:spPr>
          <a:xfrm>
            <a:off x="609599" y="4416753"/>
            <a:ext cx="4337155" cy="1191734"/>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None/>
            </a:pPr>
            <a:r>
              <a:rPr lang="en-US" sz="2000" b="1" i="0" u="none" strike="noStrike" cap="none" dirty="0">
                <a:solidFill>
                  <a:srgbClr val="455560"/>
                </a:solidFill>
                <a:latin typeface="+mn-lt"/>
                <a:ea typeface="Calibri"/>
                <a:cs typeface="Calibri"/>
                <a:sym typeface="Calibri"/>
              </a:rPr>
              <a:t>Saturday, September 27, 2025</a:t>
            </a:r>
            <a:endParaRPr sz="2000" dirty="0">
              <a:latin typeface="+mn-lt"/>
            </a:endParaRPr>
          </a:p>
          <a:p>
            <a:pPr marL="0" marR="0" lvl="0" indent="0" algn="l" rtl="0">
              <a:spcBef>
                <a:spcPts val="0"/>
              </a:spcBef>
              <a:spcAft>
                <a:spcPts val="0"/>
              </a:spcAft>
              <a:buNone/>
            </a:pPr>
            <a:r>
              <a:rPr lang="en-US" sz="2000" dirty="0">
                <a:solidFill>
                  <a:srgbClr val="455560"/>
                </a:solidFill>
                <a:latin typeface="+mn-lt"/>
                <a:ea typeface="Calibri"/>
                <a:cs typeface="Calibri"/>
                <a:sym typeface="Calibri"/>
              </a:rPr>
              <a:t>1:50 PM PT</a:t>
            </a:r>
            <a:endParaRPr sz="2000" dirty="0">
              <a:latin typeface="+mn-lt"/>
            </a:endParaRPr>
          </a:p>
          <a:p>
            <a:pPr marL="0" marR="0" lvl="0" indent="0" algn="l" rtl="0">
              <a:spcBef>
                <a:spcPts val="0"/>
              </a:spcBef>
              <a:spcAft>
                <a:spcPts val="0"/>
              </a:spcAft>
              <a:buNone/>
            </a:pPr>
            <a:r>
              <a:rPr lang="en-US" sz="2000" dirty="0">
                <a:solidFill>
                  <a:srgbClr val="455560"/>
                </a:solidFill>
                <a:latin typeface="+mn-lt"/>
                <a:ea typeface="Calibri"/>
                <a:cs typeface="Calibri"/>
                <a:sym typeface="Calibri"/>
              </a:rPr>
              <a:t>Host Group: Los Angeles, CA</a:t>
            </a:r>
            <a:endParaRPr sz="200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60D70-B28E-FB9C-85CC-4AC80121BC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ED7F59-CAFF-1789-13AF-14AC12AED825}"/>
              </a:ext>
            </a:extLst>
          </p:cNvPr>
          <p:cNvSpPr>
            <a:spLocks noGrp="1"/>
          </p:cNvSpPr>
          <p:nvPr>
            <p:ph type="title"/>
          </p:nvPr>
        </p:nvSpPr>
        <p:spPr/>
        <p:txBody>
          <a:bodyPr/>
          <a:lstStyle/>
          <a:p>
            <a:r>
              <a:rPr lang="en-US" dirty="0"/>
              <a:t>Patient Case</a:t>
            </a:r>
          </a:p>
        </p:txBody>
      </p:sp>
      <p:sp>
        <p:nvSpPr>
          <p:cNvPr id="5" name="Content Placeholder 2">
            <a:extLst>
              <a:ext uri="{FF2B5EF4-FFF2-40B4-BE49-F238E27FC236}">
                <a16:creationId xmlns:a16="http://schemas.microsoft.com/office/drawing/2014/main" id="{F5BFCBBE-B1D1-FAD0-2AD0-4FF86B82DBAC}"/>
              </a:ext>
            </a:extLst>
          </p:cNvPr>
          <p:cNvSpPr>
            <a:spLocks noGrp="1"/>
          </p:cNvSpPr>
          <p:nvPr>
            <p:ph idx="1"/>
          </p:nvPr>
        </p:nvSpPr>
        <p:spPr/>
        <p:txBody>
          <a:bodyPr/>
          <a:lstStyle/>
          <a:p>
            <a:r>
              <a:rPr lang="en-US" dirty="0"/>
              <a:t>52-yr-old male with history of HTN, COPD, and CAD s/p CABG 2 yr ago presents with fatigue, night sweats, and increasing abdominal fullness</a:t>
            </a:r>
          </a:p>
          <a:p>
            <a:r>
              <a:rPr lang="en-US" dirty="0"/>
              <a:t>Physical exam reveals splenomegaly</a:t>
            </a:r>
          </a:p>
          <a:p>
            <a:r>
              <a:rPr lang="en-US" dirty="0"/>
              <a:t>CBC reveals </a:t>
            </a:r>
            <a:r>
              <a:rPr lang="en-US" dirty="0">
                <a:latin typeface="+mj-lt"/>
              </a:rPr>
              <a:t>WBC 212,000</a:t>
            </a:r>
            <a:r>
              <a:rPr lang="el-GR" b="0" i="0" dirty="0">
                <a:effectLst/>
                <a:latin typeface="+mj-lt"/>
              </a:rPr>
              <a:t>/μ</a:t>
            </a:r>
            <a:r>
              <a:rPr lang="en-US" b="0" i="0" dirty="0">
                <a:effectLst/>
                <a:latin typeface="+mj-lt"/>
              </a:rPr>
              <a:t>L, </a:t>
            </a:r>
            <a:r>
              <a:rPr lang="en-US" dirty="0">
                <a:latin typeface="+mj-lt"/>
              </a:rPr>
              <a:t>HCT 38%, and PLTS 515,000</a:t>
            </a:r>
            <a:r>
              <a:rPr lang="el-GR" b="0" i="0" dirty="0">
                <a:effectLst/>
                <a:latin typeface="+mj-lt"/>
              </a:rPr>
              <a:t>/μ</a:t>
            </a:r>
            <a:r>
              <a:rPr lang="en-US" b="0" i="0" dirty="0">
                <a:effectLst/>
                <a:latin typeface="+mj-lt"/>
              </a:rPr>
              <a:t>L</a:t>
            </a:r>
          </a:p>
          <a:p>
            <a:r>
              <a:rPr lang="en-US" dirty="0">
                <a:latin typeface="+mj-lt"/>
              </a:rPr>
              <a:t>High Sokal score</a:t>
            </a:r>
          </a:p>
          <a:p>
            <a:r>
              <a:rPr lang="en-US" b="0" i="0" dirty="0">
                <a:effectLst/>
                <a:latin typeface="+mj-lt"/>
              </a:rPr>
              <a:t>Bone marrow biopsy is hypercellular with 3% blasts</a:t>
            </a:r>
          </a:p>
          <a:p>
            <a:r>
              <a:rPr lang="en-US" dirty="0">
                <a:latin typeface="+mj-lt"/>
              </a:rPr>
              <a:t>Cytogenetic analysis reveals t(9;22), and PCR shows </a:t>
            </a:r>
            <a:r>
              <a:rPr lang="en-US" i="1" dirty="0">
                <a:latin typeface="+mj-lt"/>
              </a:rPr>
              <a:t>BCR::ABL1</a:t>
            </a:r>
            <a:r>
              <a:rPr lang="en-US" dirty="0">
                <a:latin typeface="+mj-lt"/>
              </a:rPr>
              <a:t> transcript (p210) at value of 92% IS</a:t>
            </a:r>
            <a:endParaRPr lang="en-US" b="0" i="0" dirty="0">
              <a:effectLst/>
              <a:latin typeface="+mj-lt"/>
            </a:endParaRPr>
          </a:p>
          <a:p>
            <a:pPr lvl="1"/>
            <a:endParaRPr lang="en-US" dirty="0"/>
          </a:p>
        </p:txBody>
      </p:sp>
    </p:spTree>
    <p:extLst>
      <p:ext uri="{BB962C8B-B14F-4D97-AF65-F5344CB8AC3E}">
        <p14:creationId xmlns:p14="http://schemas.microsoft.com/office/powerpoint/2010/main" val="3944700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56D2B-7017-C603-7305-F17932EBF3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A5C729-4B44-F37D-421E-A87E39BBE415}"/>
              </a:ext>
            </a:extLst>
          </p:cNvPr>
          <p:cNvSpPr>
            <a:spLocks noGrp="1"/>
          </p:cNvSpPr>
          <p:nvPr>
            <p:ph type="title"/>
          </p:nvPr>
        </p:nvSpPr>
        <p:spPr>
          <a:solidFill>
            <a:schemeClr val="bg2"/>
          </a:solidFill>
        </p:spPr>
        <p:txBody>
          <a:bodyPr/>
          <a:lstStyle/>
          <a:p>
            <a:r>
              <a:rPr lang="en-US" altLang="en-US" sz="3000" kern="0" dirty="0">
                <a:solidFill>
                  <a:schemeClr val="tx1"/>
                </a:solidFill>
                <a:latin typeface="+mj-lt"/>
              </a:rPr>
              <a:t>Pretest 2: In your clinical practice, which of the following targeted therapies would you consider most appropriate for this patient?</a:t>
            </a:r>
            <a:endParaRPr lang="en-US" sz="3000" dirty="0"/>
          </a:p>
        </p:txBody>
      </p:sp>
      <p:sp>
        <p:nvSpPr>
          <p:cNvPr id="3" name="Content Placeholder 2">
            <a:extLst>
              <a:ext uri="{FF2B5EF4-FFF2-40B4-BE49-F238E27FC236}">
                <a16:creationId xmlns:a16="http://schemas.microsoft.com/office/drawing/2014/main" id="{C1B0D7E8-37B5-E63E-F2E7-B04BE13D7497}"/>
              </a:ext>
            </a:extLst>
          </p:cNvPr>
          <p:cNvSpPr>
            <a:spLocks noGrp="1"/>
          </p:cNvSpPr>
          <p:nvPr>
            <p:ph idx="1"/>
          </p:nvPr>
        </p:nvSpPr>
        <p:spPr/>
        <p:txBody>
          <a:bodyPr/>
          <a:lstStyle/>
          <a:p>
            <a:pPr marL="514350" indent="-514350">
              <a:buFont typeface="+mj-lt"/>
              <a:buAutoNum type="alphaUcPeriod"/>
            </a:pPr>
            <a:r>
              <a:rPr lang="en-US" dirty="0"/>
              <a:t>Asciminib</a:t>
            </a:r>
          </a:p>
          <a:p>
            <a:pPr marL="514350" indent="-514350">
              <a:buFont typeface="+mj-lt"/>
              <a:buAutoNum type="alphaUcPeriod"/>
            </a:pPr>
            <a:r>
              <a:rPr lang="en-US" dirty="0"/>
              <a:t>Bosutinib</a:t>
            </a:r>
          </a:p>
          <a:p>
            <a:pPr marL="514350" indent="-514350">
              <a:buFont typeface="+mj-lt"/>
              <a:buAutoNum type="alphaUcPeriod"/>
            </a:pPr>
            <a:r>
              <a:rPr lang="en-US" dirty="0"/>
              <a:t>Dasatinib</a:t>
            </a:r>
          </a:p>
          <a:p>
            <a:pPr marL="514350" indent="-514350">
              <a:buFont typeface="+mj-lt"/>
              <a:buAutoNum type="alphaUcPeriod"/>
            </a:pPr>
            <a:r>
              <a:rPr lang="en-US" dirty="0"/>
              <a:t>Imatinib</a:t>
            </a:r>
          </a:p>
          <a:p>
            <a:pPr marL="514350" indent="-514350">
              <a:buFont typeface="+mj-lt"/>
              <a:buAutoNum type="alphaUcPeriod"/>
            </a:pPr>
            <a:r>
              <a:rPr lang="en-US" dirty="0"/>
              <a:t>Nilotinib</a:t>
            </a:r>
          </a:p>
        </p:txBody>
      </p:sp>
    </p:spTree>
    <p:extLst>
      <p:ext uri="{BB962C8B-B14F-4D97-AF65-F5344CB8AC3E}">
        <p14:creationId xmlns:p14="http://schemas.microsoft.com/office/powerpoint/2010/main" val="1798956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80C4-B529-5440-535A-D01EEA6321B7}"/>
              </a:ext>
            </a:extLst>
          </p:cNvPr>
          <p:cNvSpPr>
            <a:spLocks noGrp="1"/>
          </p:cNvSpPr>
          <p:nvPr>
            <p:ph type="title"/>
          </p:nvPr>
        </p:nvSpPr>
        <p:spPr/>
        <p:txBody>
          <a:bodyPr/>
          <a:lstStyle/>
          <a:p>
            <a:r>
              <a:rPr lang="en-US" dirty="0"/>
              <a:t>Case 1: Young, Healthy Patient With </a:t>
            </a:r>
            <a:br>
              <a:rPr lang="en-US" dirty="0"/>
            </a:br>
            <a:r>
              <a:rPr lang="en-US" dirty="0"/>
              <a:t>Newly Diagnosed Ph+ CP-CML</a:t>
            </a:r>
          </a:p>
        </p:txBody>
      </p:sp>
    </p:spTree>
    <p:extLst>
      <p:ext uri="{BB962C8B-B14F-4D97-AF65-F5344CB8AC3E}">
        <p14:creationId xmlns:p14="http://schemas.microsoft.com/office/powerpoint/2010/main" val="191717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74DAF-53E8-D5B4-F7E9-01F098576224}"/>
              </a:ext>
            </a:extLst>
          </p:cNvPr>
          <p:cNvSpPr>
            <a:spLocks noGrp="1"/>
          </p:cNvSpPr>
          <p:nvPr>
            <p:ph type="title"/>
          </p:nvPr>
        </p:nvSpPr>
        <p:spPr/>
        <p:txBody>
          <a:bodyPr/>
          <a:lstStyle/>
          <a:p>
            <a:r>
              <a:rPr lang="en-US" dirty="0"/>
              <a:t>3 Big Questions in CML treatment</a:t>
            </a:r>
          </a:p>
        </p:txBody>
      </p:sp>
      <p:sp>
        <p:nvSpPr>
          <p:cNvPr id="5" name="TextBox 4">
            <a:extLst>
              <a:ext uri="{FF2B5EF4-FFF2-40B4-BE49-F238E27FC236}">
                <a16:creationId xmlns:a16="http://schemas.microsoft.com/office/drawing/2014/main" id="{D049BD8D-23F1-2C6C-4D26-74719F345032}"/>
              </a:ext>
            </a:extLst>
          </p:cNvPr>
          <p:cNvSpPr txBox="1"/>
          <p:nvPr/>
        </p:nvSpPr>
        <p:spPr>
          <a:xfrm>
            <a:off x="3009822" y="5154634"/>
            <a:ext cx="6181882" cy="1231106"/>
          </a:xfrm>
          <a:prstGeom prst="rect">
            <a:avLst/>
          </a:prstGeom>
          <a:noFill/>
          <a:ln w="19050">
            <a:solidFill>
              <a:schemeClr val="bg2"/>
            </a:solidFill>
          </a:ln>
        </p:spPr>
        <p:txBody>
          <a:bodyPr wrap="square" rtlCol="0">
            <a:spAutoFit/>
          </a:bodyPr>
          <a:lstStyle/>
          <a:p>
            <a:r>
              <a:rPr lang="en-US" sz="2000" i="1" dirty="0">
                <a:solidFill>
                  <a:schemeClr val="bg1"/>
                </a:solidFill>
                <a:latin typeface="+mj-lt"/>
              </a:rPr>
              <a:t>Themes and conjectures:  </a:t>
            </a:r>
          </a:p>
          <a:p>
            <a:pPr marL="234950" indent="-234950"/>
            <a:r>
              <a:rPr lang="en-US" b="0" dirty="0">
                <a:solidFill>
                  <a:schemeClr val="bg1"/>
                </a:solidFill>
                <a:latin typeface="+mj-lt"/>
              </a:rPr>
              <a:t>	1. Different patterns of response due to Darwinian selection</a:t>
            </a:r>
          </a:p>
          <a:p>
            <a:pPr marL="234950" indent="-234950"/>
            <a:r>
              <a:rPr lang="en-US" b="0" dirty="0">
                <a:solidFill>
                  <a:schemeClr val="bg1"/>
                </a:solidFill>
                <a:latin typeface="+mj-lt"/>
              </a:rPr>
              <a:t>	2. Importance of immune system</a:t>
            </a:r>
          </a:p>
          <a:p>
            <a:pPr marL="234950" indent="-234950"/>
            <a:r>
              <a:rPr lang="en-US" b="0" dirty="0">
                <a:solidFill>
                  <a:schemeClr val="bg1"/>
                </a:solidFill>
                <a:latin typeface="+mj-lt"/>
              </a:rPr>
              <a:t>	3. Overlap of resistance and progression </a:t>
            </a:r>
          </a:p>
        </p:txBody>
      </p:sp>
      <p:sp>
        <p:nvSpPr>
          <p:cNvPr id="3" name="Text Box 11">
            <a:extLst>
              <a:ext uri="{FF2B5EF4-FFF2-40B4-BE49-F238E27FC236}">
                <a16:creationId xmlns:a16="http://schemas.microsoft.com/office/drawing/2014/main" id="{3F71A23B-D413-FF80-04F5-598C14506289}"/>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Radich. Br J </a:t>
            </a:r>
            <a:r>
              <a:rPr kumimoji="0" lang="en-US" altLang="en-US" sz="1200" b="0" i="0" u="none" strike="noStrike" kern="1200" cap="none" spc="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Haematol</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2023;202:919.</a:t>
            </a:r>
          </a:p>
        </p:txBody>
      </p:sp>
      <p:grpSp>
        <p:nvGrpSpPr>
          <p:cNvPr id="52" name="Group 51">
            <a:extLst>
              <a:ext uri="{FF2B5EF4-FFF2-40B4-BE49-F238E27FC236}">
                <a16:creationId xmlns:a16="http://schemas.microsoft.com/office/drawing/2014/main" id="{C331A29A-9BF8-8E4A-31E7-FA79F8A36DFE}"/>
              </a:ext>
            </a:extLst>
          </p:cNvPr>
          <p:cNvGrpSpPr/>
          <p:nvPr/>
        </p:nvGrpSpPr>
        <p:grpSpPr>
          <a:xfrm>
            <a:off x="894454" y="1535921"/>
            <a:ext cx="10433388" cy="3329994"/>
            <a:chOff x="894454" y="1535921"/>
            <a:chExt cx="10433388" cy="3329994"/>
          </a:xfrm>
        </p:grpSpPr>
        <p:sp>
          <p:nvSpPr>
            <p:cNvPr id="6" name="TextBox 5">
              <a:extLst>
                <a:ext uri="{FF2B5EF4-FFF2-40B4-BE49-F238E27FC236}">
                  <a16:creationId xmlns:a16="http://schemas.microsoft.com/office/drawing/2014/main" id="{5E1B8C48-3B1E-9D62-4964-D2908E29A352}"/>
                </a:ext>
              </a:extLst>
            </p:cNvPr>
            <p:cNvSpPr txBox="1"/>
            <p:nvPr/>
          </p:nvSpPr>
          <p:spPr bwMode="auto">
            <a:xfrm>
              <a:off x="1036610" y="1535921"/>
              <a:ext cx="28738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Who responds to therapy?</a:t>
              </a:r>
            </a:p>
          </p:txBody>
        </p:sp>
        <p:sp>
          <p:nvSpPr>
            <p:cNvPr id="7" name="TextBox 6">
              <a:extLst>
                <a:ext uri="{FF2B5EF4-FFF2-40B4-BE49-F238E27FC236}">
                  <a16:creationId xmlns:a16="http://schemas.microsoft.com/office/drawing/2014/main" id="{BDAB67F5-608D-5F2E-401D-D7C7B99121C2}"/>
                </a:ext>
              </a:extLst>
            </p:cNvPr>
            <p:cNvSpPr txBox="1"/>
            <p:nvPr/>
          </p:nvSpPr>
          <p:spPr bwMode="auto">
            <a:xfrm>
              <a:off x="4659085" y="1541529"/>
              <a:ext cx="28738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Who relapses on therapy?</a:t>
              </a:r>
            </a:p>
          </p:txBody>
        </p:sp>
        <p:sp>
          <p:nvSpPr>
            <p:cNvPr id="8" name="TextBox 7">
              <a:extLst>
                <a:ext uri="{FF2B5EF4-FFF2-40B4-BE49-F238E27FC236}">
                  <a16:creationId xmlns:a16="http://schemas.microsoft.com/office/drawing/2014/main" id="{D59A6373-6E86-6E19-FA31-676B35F8180B}"/>
                </a:ext>
              </a:extLst>
            </p:cNvPr>
            <p:cNvSpPr txBox="1"/>
            <p:nvPr/>
          </p:nvSpPr>
          <p:spPr bwMode="auto">
            <a:xfrm>
              <a:off x="8206153" y="1535921"/>
              <a:ext cx="312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Who can discontinue therapy?</a:t>
              </a:r>
            </a:p>
          </p:txBody>
        </p:sp>
        <p:sp>
          <p:nvSpPr>
            <p:cNvPr id="10" name="TextBox 9">
              <a:extLst>
                <a:ext uri="{FF2B5EF4-FFF2-40B4-BE49-F238E27FC236}">
                  <a16:creationId xmlns:a16="http://schemas.microsoft.com/office/drawing/2014/main" id="{8C68E20F-8EBE-8691-19DB-E26FE50C732A}"/>
                </a:ext>
              </a:extLst>
            </p:cNvPr>
            <p:cNvSpPr txBox="1"/>
            <p:nvPr/>
          </p:nvSpPr>
          <p:spPr bwMode="auto">
            <a:xfrm>
              <a:off x="1306286" y="4496086"/>
              <a:ext cx="24737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Time</a:t>
              </a:r>
            </a:p>
          </p:txBody>
        </p:sp>
        <p:sp>
          <p:nvSpPr>
            <p:cNvPr id="12" name="TextBox 11">
              <a:extLst>
                <a:ext uri="{FF2B5EF4-FFF2-40B4-BE49-F238E27FC236}">
                  <a16:creationId xmlns:a16="http://schemas.microsoft.com/office/drawing/2014/main" id="{D01A9B4A-C09B-09C9-BFE8-5297B7F394F2}"/>
                </a:ext>
              </a:extLst>
            </p:cNvPr>
            <p:cNvSpPr txBox="1"/>
            <p:nvPr/>
          </p:nvSpPr>
          <p:spPr bwMode="auto">
            <a:xfrm rot="16200000">
              <a:off x="-130489" y="3080542"/>
              <a:ext cx="2419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i="1" dirty="0">
                  <a:solidFill>
                    <a:schemeClr val="bg1"/>
                  </a:solidFill>
                  <a:latin typeface="Calibri" panose="020F0502020204030204" pitchFamily="34" charset="0"/>
                </a:rPr>
                <a:t>BCR::ABL1</a:t>
              </a:r>
            </a:p>
          </p:txBody>
        </p:sp>
        <p:cxnSp>
          <p:nvCxnSpPr>
            <p:cNvPr id="16" name="Straight Connector 15">
              <a:extLst>
                <a:ext uri="{FF2B5EF4-FFF2-40B4-BE49-F238E27FC236}">
                  <a16:creationId xmlns:a16="http://schemas.microsoft.com/office/drawing/2014/main" id="{70D9971F-5B54-B8BB-B894-0D58A353AF21}"/>
                </a:ext>
              </a:extLst>
            </p:cNvPr>
            <p:cNvCxnSpPr>
              <a:cxnSpLocks/>
            </p:cNvCxnSpPr>
            <p:nvPr/>
          </p:nvCxnSpPr>
          <p:spPr bwMode="auto">
            <a:xfrm>
              <a:off x="1303246" y="2055600"/>
              <a:ext cx="0" cy="2419217"/>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87224CFB-0704-015F-0F97-D931757B4411}"/>
                </a:ext>
              </a:extLst>
            </p:cNvPr>
            <p:cNvCxnSpPr/>
            <p:nvPr/>
          </p:nvCxnSpPr>
          <p:spPr bwMode="auto">
            <a:xfrm>
              <a:off x="1306286" y="4467679"/>
              <a:ext cx="2473779"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66E39A5D-750E-61C1-CF4B-7B978D2CD28D}"/>
                </a:ext>
              </a:extLst>
            </p:cNvPr>
            <p:cNvCxnSpPr>
              <a:cxnSpLocks/>
            </p:cNvCxnSpPr>
            <p:nvPr/>
          </p:nvCxnSpPr>
          <p:spPr bwMode="auto">
            <a:xfrm flipH="1">
              <a:off x="1249135" y="206376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760DF28B-AB92-1CA2-9F24-EF418BCACE06}"/>
                </a:ext>
              </a:extLst>
            </p:cNvPr>
            <p:cNvCxnSpPr>
              <a:cxnSpLocks/>
            </p:cNvCxnSpPr>
            <p:nvPr/>
          </p:nvCxnSpPr>
          <p:spPr bwMode="auto">
            <a:xfrm flipH="1">
              <a:off x="1249135" y="446767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AB722A50-0D79-2393-A64E-84B1081647F5}"/>
                </a:ext>
              </a:extLst>
            </p:cNvPr>
            <p:cNvCxnSpPr>
              <a:cxnSpLocks/>
            </p:cNvCxnSpPr>
            <p:nvPr/>
          </p:nvCxnSpPr>
          <p:spPr bwMode="auto">
            <a:xfrm flipH="1">
              <a:off x="1303246" y="446655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3E2617DE-AC8D-18F3-BF51-4347505FEA3E}"/>
                </a:ext>
              </a:extLst>
            </p:cNvPr>
            <p:cNvCxnSpPr>
              <a:cxnSpLocks/>
            </p:cNvCxnSpPr>
            <p:nvPr/>
          </p:nvCxnSpPr>
          <p:spPr bwMode="auto">
            <a:xfrm flipH="1">
              <a:off x="3766140" y="4466550"/>
              <a:ext cx="0" cy="64008"/>
            </a:xfrm>
            <a:prstGeom prst="line">
              <a:avLst/>
            </a:prstGeom>
            <a:noFill/>
            <a:ln w="28575" cap="flat" cmpd="sng" algn="ctr">
              <a:solidFill>
                <a:schemeClr val="bg1"/>
              </a:solidFill>
              <a:prstDash val="solid"/>
              <a:round/>
              <a:headEnd type="none" w="med" len="med"/>
              <a:tailEnd type="none" w="med" len="med"/>
            </a:ln>
            <a:effectLst/>
          </p:spPr>
        </p:cxnSp>
        <p:sp>
          <p:nvSpPr>
            <p:cNvPr id="27" name="TextBox 26">
              <a:extLst>
                <a:ext uri="{FF2B5EF4-FFF2-40B4-BE49-F238E27FC236}">
                  <a16:creationId xmlns:a16="http://schemas.microsoft.com/office/drawing/2014/main" id="{CFBBAE06-8238-B371-ED41-3285A1EAA888}"/>
                </a:ext>
              </a:extLst>
            </p:cNvPr>
            <p:cNvSpPr txBox="1"/>
            <p:nvPr/>
          </p:nvSpPr>
          <p:spPr bwMode="auto">
            <a:xfrm>
              <a:off x="4904015" y="4489977"/>
              <a:ext cx="24737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Time</a:t>
              </a:r>
            </a:p>
          </p:txBody>
        </p:sp>
        <p:sp>
          <p:nvSpPr>
            <p:cNvPr id="28" name="TextBox 27">
              <a:extLst>
                <a:ext uri="{FF2B5EF4-FFF2-40B4-BE49-F238E27FC236}">
                  <a16:creationId xmlns:a16="http://schemas.microsoft.com/office/drawing/2014/main" id="{693700D1-0929-0931-D2F0-420F464C7E27}"/>
                </a:ext>
              </a:extLst>
            </p:cNvPr>
            <p:cNvSpPr txBox="1"/>
            <p:nvPr/>
          </p:nvSpPr>
          <p:spPr bwMode="auto">
            <a:xfrm rot="16200000">
              <a:off x="3446920" y="3074433"/>
              <a:ext cx="2419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i="1" dirty="0">
                  <a:solidFill>
                    <a:schemeClr val="bg1"/>
                  </a:solidFill>
                  <a:latin typeface="Calibri" panose="020F0502020204030204" pitchFamily="34" charset="0"/>
                </a:rPr>
                <a:t>BCR::ABL1</a:t>
              </a:r>
            </a:p>
          </p:txBody>
        </p:sp>
        <p:cxnSp>
          <p:nvCxnSpPr>
            <p:cNvPr id="29" name="Straight Connector 28">
              <a:extLst>
                <a:ext uri="{FF2B5EF4-FFF2-40B4-BE49-F238E27FC236}">
                  <a16:creationId xmlns:a16="http://schemas.microsoft.com/office/drawing/2014/main" id="{A2563009-35B4-3311-67B4-C72189415AC5}"/>
                </a:ext>
              </a:extLst>
            </p:cNvPr>
            <p:cNvCxnSpPr>
              <a:cxnSpLocks/>
            </p:cNvCxnSpPr>
            <p:nvPr/>
          </p:nvCxnSpPr>
          <p:spPr bwMode="auto">
            <a:xfrm>
              <a:off x="4900975" y="2049491"/>
              <a:ext cx="0" cy="2419217"/>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00015D22-4045-47F8-08C0-198263C1184A}"/>
                </a:ext>
              </a:extLst>
            </p:cNvPr>
            <p:cNvCxnSpPr/>
            <p:nvPr/>
          </p:nvCxnSpPr>
          <p:spPr bwMode="auto">
            <a:xfrm>
              <a:off x="4904015" y="4461570"/>
              <a:ext cx="2473779"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75D4E6B0-2560-C1BF-9A65-78F1FA537B86}"/>
                </a:ext>
              </a:extLst>
            </p:cNvPr>
            <p:cNvCxnSpPr>
              <a:cxnSpLocks/>
            </p:cNvCxnSpPr>
            <p:nvPr/>
          </p:nvCxnSpPr>
          <p:spPr bwMode="auto">
            <a:xfrm flipH="1">
              <a:off x="4846864" y="205765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FA2CEA42-FBDA-1498-6127-952337B75467}"/>
                </a:ext>
              </a:extLst>
            </p:cNvPr>
            <p:cNvCxnSpPr>
              <a:cxnSpLocks/>
            </p:cNvCxnSpPr>
            <p:nvPr/>
          </p:nvCxnSpPr>
          <p:spPr bwMode="auto">
            <a:xfrm flipH="1">
              <a:off x="4846864" y="446157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B889AD77-F966-B6D1-5A50-8264A811E8DE}"/>
                </a:ext>
              </a:extLst>
            </p:cNvPr>
            <p:cNvCxnSpPr>
              <a:cxnSpLocks/>
            </p:cNvCxnSpPr>
            <p:nvPr/>
          </p:nvCxnSpPr>
          <p:spPr bwMode="auto">
            <a:xfrm flipH="1">
              <a:off x="4900975" y="4460441"/>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2CF6662A-39A1-3CBE-FFFE-03447D6BD044}"/>
                </a:ext>
              </a:extLst>
            </p:cNvPr>
            <p:cNvCxnSpPr>
              <a:cxnSpLocks/>
            </p:cNvCxnSpPr>
            <p:nvPr/>
          </p:nvCxnSpPr>
          <p:spPr bwMode="auto">
            <a:xfrm flipH="1">
              <a:off x="7363869" y="4460441"/>
              <a:ext cx="0" cy="64008"/>
            </a:xfrm>
            <a:prstGeom prst="line">
              <a:avLst/>
            </a:prstGeom>
            <a:noFill/>
            <a:ln w="28575" cap="flat" cmpd="sng" algn="ctr">
              <a:solidFill>
                <a:schemeClr val="bg1"/>
              </a:solidFill>
              <a:prstDash val="solid"/>
              <a:round/>
              <a:headEnd type="none" w="med" len="med"/>
              <a:tailEnd type="none" w="med" len="med"/>
            </a:ln>
            <a:effectLst/>
          </p:spPr>
        </p:cxnSp>
        <p:sp>
          <p:nvSpPr>
            <p:cNvPr id="36" name="TextBox 35">
              <a:extLst>
                <a:ext uri="{FF2B5EF4-FFF2-40B4-BE49-F238E27FC236}">
                  <a16:creationId xmlns:a16="http://schemas.microsoft.com/office/drawing/2014/main" id="{F0ACA548-3710-715C-F5F4-CD1A1D8F570A}"/>
                </a:ext>
              </a:extLst>
            </p:cNvPr>
            <p:cNvSpPr txBox="1"/>
            <p:nvPr/>
          </p:nvSpPr>
          <p:spPr bwMode="auto">
            <a:xfrm>
              <a:off x="8411934" y="4496583"/>
              <a:ext cx="24737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Time</a:t>
              </a:r>
            </a:p>
          </p:txBody>
        </p:sp>
        <p:sp>
          <p:nvSpPr>
            <p:cNvPr id="37" name="TextBox 36">
              <a:extLst>
                <a:ext uri="{FF2B5EF4-FFF2-40B4-BE49-F238E27FC236}">
                  <a16:creationId xmlns:a16="http://schemas.microsoft.com/office/drawing/2014/main" id="{10B675D0-2149-3EBA-A76B-9A83FB980439}"/>
                </a:ext>
              </a:extLst>
            </p:cNvPr>
            <p:cNvSpPr txBox="1"/>
            <p:nvPr/>
          </p:nvSpPr>
          <p:spPr bwMode="auto">
            <a:xfrm rot="16200000">
              <a:off x="6954839" y="3081039"/>
              <a:ext cx="24192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i="1" dirty="0">
                  <a:solidFill>
                    <a:schemeClr val="bg1"/>
                  </a:solidFill>
                  <a:latin typeface="Calibri" panose="020F0502020204030204" pitchFamily="34" charset="0"/>
                </a:rPr>
                <a:t>BCR::ABL1</a:t>
              </a:r>
            </a:p>
          </p:txBody>
        </p:sp>
        <p:cxnSp>
          <p:nvCxnSpPr>
            <p:cNvPr id="38" name="Straight Connector 37">
              <a:extLst>
                <a:ext uri="{FF2B5EF4-FFF2-40B4-BE49-F238E27FC236}">
                  <a16:creationId xmlns:a16="http://schemas.microsoft.com/office/drawing/2014/main" id="{ACA156DE-DDC2-E4E0-2249-AB5CCFA03444}"/>
                </a:ext>
              </a:extLst>
            </p:cNvPr>
            <p:cNvCxnSpPr>
              <a:cxnSpLocks/>
            </p:cNvCxnSpPr>
            <p:nvPr/>
          </p:nvCxnSpPr>
          <p:spPr bwMode="auto">
            <a:xfrm>
              <a:off x="8408894" y="2056097"/>
              <a:ext cx="0" cy="2419217"/>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400F2058-2A9D-B48C-759B-E873AD86D34B}"/>
                </a:ext>
              </a:extLst>
            </p:cNvPr>
            <p:cNvCxnSpPr/>
            <p:nvPr/>
          </p:nvCxnSpPr>
          <p:spPr bwMode="auto">
            <a:xfrm>
              <a:off x="8411934" y="4468176"/>
              <a:ext cx="2473779"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15E743F8-9D97-1C97-39C0-CF571F1FC746}"/>
                </a:ext>
              </a:extLst>
            </p:cNvPr>
            <p:cNvCxnSpPr>
              <a:cxnSpLocks/>
            </p:cNvCxnSpPr>
            <p:nvPr/>
          </p:nvCxnSpPr>
          <p:spPr bwMode="auto">
            <a:xfrm flipH="1">
              <a:off x="8354783" y="206426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A6A13ADB-50F2-5510-5C5F-92543B4F0644}"/>
                </a:ext>
              </a:extLst>
            </p:cNvPr>
            <p:cNvCxnSpPr>
              <a:cxnSpLocks/>
            </p:cNvCxnSpPr>
            <p:nvPr/>
          </p:nvCxnSpPr>
          <p:spPr bwMode="auto">
            <a:xfrm flipH="1">
              <a:off x="8354783" y="446817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3A0DD7C3-D817-8167-F030-00444BAE107A}"/>
                </a:ext>
              </a:extLst>
            </p:cNvPr>
            <p:cNvCxnSpPr>
              <a:cxnSpLocks/>
            </p:cNvCxnSpPr>
            <p:nvPr/>
          </p:nvCxnSpPr>
          <p:spPr bwMode="auto">
            <a:xfrm flipH="1">
              <a:off x="8408894" y="446704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CDAC063C-D1AB-9581-C095-8C95B59975A6}"/>
                </a:ext>
              </a:extLst>
            </p:cNvPr>
            <p:cNvCxnSpPr>
              <a:cxnSpLocks/>
            </p:cNvCxnSpPr>
            <p:nvPr/>
          </p:nvCxnSpPr>
          <p:spPr bwMode="auto">
            <a:xfrm flipH="1">
              <a:off x="10871788" y="4467047"/>
              <a:ext cx="0" cy="64008"/>
            </a:xfrm>
            <a:prstGeom prst="line">
              <a:avLst/>
            </a:prstGeom>
            <a:noFill/>
            <a:ln w="28575" cap="flat" cmpd="sng" algn="ctr">
              <a:solidFill>
                <a:schemeClr val="bg1"/>
              </a:solidFill>
              <a:prstDash val="solid"/>
              <a:round/>
              <a:headEnd type="none" w="med" len="med"/>
              <a:tailEnd type="none" w="med" len="med"/>
            </a:ln>
            <a:effectLst/>
          </p:spPr>
        </p:cxnSp>
        <p:sp>
          <p:nvSpPr>
            <p:cNvPr id="44" name="Freeform 43">
              <a:extLst>
                <a:ext uri="{FF2B5EF4-FFF2-40B4-BE49-F238E27FC236}">
                  <a16:creationId xmlns:a16="http://schemas.microsoft.com/office/drawing/2014/main" id="{F0ED7E1E-B6DB-F0BB-4B28-EB13EB4E3003}"/>
                </a:ext>
              </a:extLst>
            </p:cNvPr>
            <p:cNvSpPr/>
            <p:nvPr/>
          </p:nvSpPr>
          <p:spPr bwMode="auto">
            <a:xfrm>
              <a:off x="1361732" y="2057217"/>
              <a:ext cx="1920898" cy="585479"/>
            </a:xfrm>
            <a:custGeom>
              <a:avLst/>
              <a:gdLst>
                <a:gd name="connsiteX0" fmla="*/ 0 w 1920898"/>
                <a:gd name="connsiteY0" fmla="*/ 0 h 585479"/>
                <a:gd name="connsiteX1" fmla="*/ 65785 w 1920898"/>
                <a:gd name="connsiteY1" fmla="*/ 138147 h 585479"/>
                <a:gd name="connsiteX2" fmla="*/ 203931 w 1920898"/>
                <a:gd name="connsiteY2" fmla="*/ 243402 h 585479"/>
                <a:gd name="connsiteX3" fmla="*/ 414441 w 1920898"/>
                <a:gd name="connsiteY3" fmla="*/ 328921 h 585479"/>
                <a:gd name="connsiteX4" fmla="*/ 1045969 w 1920898"/>
                <a:gd name="connsiteY4" fmla="*/ 460489 h 585479"/>
                <a:gd name="connsiteX5" fmla="*/ 1920898 w 1920898"/>
                <a:gd name="connsiteY5" fmla="*/ 585479 h 58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898" h="585479">
                  <a:moveTo>
                    <a:pt x="0" y="0"/>
                  </a:moveTo>
                  <a:cubicBezTo>
                    <a:pt x="15898" y="48790"/>
                    <a:pt x="31797" y="97580"/>
                    <a:pt x="65785" y="138147"/>
                  </a:cubicBezTo>
                  <a:cubicBezTo>
                    <a:pt x="99773" y="178714"/>
                    <a:pt x="145822" y="211606"/>
                    <a:pt x="203931" y="243402"/>
                  </a:cubicBezTo>
                  <a:cubicBezTo>
                    <a:pt x="262040" y="275198"/>
                    <a:pt x="274101" y="292740"/>
                    <a:pt x="414441" y="328921"/>
                  </a:cubicBezTo>
                  <a:cubicBezTo>
                    <a:pt x="554781" y="365102"/>
                    <a:pt x="794893" y="417729"/>
                    <a:pt x="1045969" y="460489"/>
                  </a:cubicBezTo>
                  <a:cubicBezTo>
                    <a:pt x="1297045" y="503249"/>
                    <a:pt x="1608971" y="544364"/>
                    <a:pt x="1920898" y="585479"/>
                  </a:cubicBezTo>
                </a:path>
              </a:pathLst>
            </a:custGeom>
            <a:noFill/>
            <a:ln w="28575">
              <a:solidFill>
                <a:schemeClr val="accent3"/>
              </a:solidFill>
              <a:miter lim="800000"/>
              <a:headEnd/>
              <a:tailEnd/>
            </a:ln>
          </p:spPr>
          <p:txBody>
            <a:bodyPr rtlCol="0" anchor="ctr"/>
            <a:lstStyle/>
            <a:p>
              <a:pPr algn="ctr"/>
              <a:endParaRPr lang="en-US"/>
            </a:p>
          </p:txBody>
        </p:sp>
        <p:sp>
          <p:nvSpPr>
            <p:cNvPr id="45" name="Freeform 44">
              <a:extLst>
                <a:ext uri="{FF2B5EF4-FFF2-40B4-BE49-F238E27FC236}">
                  <a16:creationId xmlns:a16="http://schemas.microsoft.com/office/drawing/2014/main" id="{B1D443E1-F6F1-C519-B11F-60F26DCDB800}"/>
                </a:ext>
              </a:extLst>
            </p:cNvPr>
            <p:cNvSpPr/>
            <p:nvPr/>
          </p:nvSpPr>
          <p:spPr bwMode="auto">
            <a:xfrm>
              <a:off x="1335419" y="2063796"/>
              <a:ext cx="1940633" cy="2065623"/>
            </a:xfrm>
            <a:custGeom>
              <a:avLst/>
              <a:gdLst>
                <a:gd name="connsiteX0" fmla="*/ 0 w 1940633"/>
                <a:gd name="connsiteY0" fmla="*/ 0 h 2065623"/>
                <a:gd name="connsiteX1" fmla="*/ 78941 w 1940633"/>
                <a:gd name="connsiteY1" fmla="*/ 440754 h 2065623"/>
                <a:gd name="connsiteX2" fmla="*/ 177617 w 1940633"/>
                <a:gd name="connsiteY2" fmla="*/ 861772 h 2065623"/>
                <a:gd name="connsiteX3" fmla="*/ 328921 w 1940633"/>
                <a:gd name="connsiteY3" fmla="*/ 1249899 h 2065623"/>
                <a:gd name="connsiteX4" fmla="*/ 526273 w 1940633"/>
                <a:gd name="connsiteY4" fmla="*/ 1532771 h 2065623"/>
                <a:gd name="connsiteX5" fmla="*/ 776253 w 1940633"/>
                <a:gd name="connsiteY5" fmla="*/ 1703810 h 2065623"/>
                <a:gd name="connsiteX6" fmla="*/ 1177536 w 1940633"/>
                <a:gd name="connsiteY6" fmla="*/ 1874849 h 2065623"/>
                <a:gd name="connsiteX7" fmla="*/ 1940633 w 1940633"/>
                <a:gd name="connsiteY7" fmla="*/ 2065623 h 206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0633" h="2065623">
                  <a:moveTo>
                    <a:pt x="0" y="0"/>
                  </a:moveTo>
                  <a:cubicBezTo>
                    <a:pt x="24669" y="148562"/>
                    <a:pt x="49338" y="297125"/>
                    <a:pt x="78941" y="440754"/>
                  </a:cubicBezTo>
                  <a:cubicBezTo>
                    <a:pt x="108544" y="584383"/>
                    <a:pt x="135954" y="726915"/>
                    <a:pt x="177617" y="861772"/>
                  </a:cubicBezTo>
                  <a:cubicBezTo>
                    <a:pt x="219280" y="996630"/>
                    <a:pt x="270812" y="1138066"/>
                    <a:pt x="328921" y="1249899"/>
                  </a:cubicBezTo>
                  <a:cubicBezTo>
                    <a:pt x="387030" y="1361732"/>
                    <a:pt x="451718" y="1457119"/>
                    <a:pt x="526273" y="1532771"/>
                  </a:cubicBezTo>
                  <a:cubicBezTo>
                    <a:pt x="600828" y="1608423"/>
                    <a:pt x="667709" y="1646797"/>
                    <a:pt x="776253" y="1703810"/>
                  </a:cubicBezTo>
                  <a:cubicBezTo>
                    <a:pt x="884797" y="1760823"/>
                    <a:pt x="983473" y="1814547"/>
                    <a:pt x="1177536" y="1874849"/>
                  </a:cubicBezTo>
                  <a:cubicBezTo>
                    <a:pt x="1371599" y="1935151"/>
                    <a:pt x="1656116" y="2000387"/>
                    <a:pt x="1940633" y="2065623"/>
                  </a:cubicBezTo>
                </a:path>
              </a:pathLst>
            </a:custGeom>
            <a:noFill/>
            <a:ln w="28575">
              <a:solidFill>
                <a:schemeClr val="accent1"/>
              </a:solidFill>
              <a:miter lim="800000"/>
              <a:headEnd/>
              <a:tailEnd/>
            </a:ln>
          </p:spPr>
          <p:txBody>
            <a:bodyPr rtlCol="0" anchor="ctr"/>
            <a:lstStyle/>
            <a:p>
              <a:pPr algn="ctr"/>
              <a:endParaRPr lang="en-US"/>
            </a:p>
          </p:txBody>
        </p:sp>
        <p:sp>
          <p:nvSpPr>
            <p:cNvPr id="46" name="Freeform 45">
              <a:extLst>
                <a:ext uri="{FF2B5EF4-FFF2-40B4-BE49-F238E27FC236}">
                  <a16:creationId xmlns:a16="http://schemas.microsoft.com/office/drawing/2014/main" id="{119FC40E-7B59-0A60-5E61-AF0747F4F04E}"/>
                </a:ext>
              </a:extLst>
            </p:cNvPr>
            <p:cNvSpPr/>
            <p:nvPr/>
          </p:nvSpPr>
          <p:spPr bwMode="auto">
            <a:xfrm>
              <a:off x="4940391" y="2142737"/>
              <a:ext cx="1855114" cy="1573642"/>
            </a:xfrm>
            <a:custGeom>
              <a:avLst/>
              <a:gdLst>
                <a:gd name="connsiteX0" fmla="*/ 0 w 1855114"/>
                <a:gd name="connsiteY0" fmla="*/ 0 h 1573642"/>
                <a:gd name="connsiteX1" fmla="*/ 124990 w 1855114"/>
                <a:gd name="connsiteY1" fmla="*/ 434175 h 1573642"/>
                <a:gd name="connsiteX2" fmla="*/ 276294 w 1855114"/>
                <a:gd name="connsiteY2" fmla="*/ 888086 h 1573642"/>
                <a:gd name="connsiteX3" fmla="*/ 460490 w 1855114"/>
                <a:gd name="connsiteY3" fmla="*/ 1309105 h 1573642"/>
                <a:gd name="connsiteX4" fmla="*/ 651264 w 1855114"/>
                <a:gd name="connsiteY4" fmla="*/ 1532771 h 1573642"/>
                <a:gd name="connsiteX5" fmla="*/ 815724 w 1855114"/>
                <a:gd name="connsiteY5" fmla="*/ 1572241 h 1573642"/>
                <a:gd name="connsiteX6" fmla="*/ 1019655 w 1855114"/>
                <a:gd name="connsiteY6" fmla="*/ 1513036 h 1573642"/>
                <a:gd name="connsiteX7" fmla="*/ 1341997 w 1855114"/>
                <a:gd name="connsiteY7" fmla="*/ 1263056 h 1573642"/>
                <a:gd name="connsiteX8" fmla="*/ 1855114 w 1855114"/>
                <a:gd name="connsiteY8" fmla="*/ 697312 h 157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5114" h="1573642">
                  <a:moveTo>
                    <a:pt x="0" y="0"/>
                  </a:moveTo>
                  <a:cubicBezTo>
                    <a:pt x="39470" y="143080"/>
                    <a:pt x="78941" y="286161"/>
                    <a:pt x="124990" y="434175"/>
                  </a:cubicBezTo>
                  <a:cubicBezTo>
                    <a:pt x="171039" y="582189"/>
                    <a:pt x="220377" y="742264"/>
                    <a:pt x="276294" y="888086"/>
                  </a:cubicBezTo>
                  <a:cubicBezTo>
                    <a:pt x="332211" y="1033908"/>
                    <a:pt x="397995" y="1201658"/>
                    <a:pt x="460490" y="1309105"/>
                  </a:cubicBezTo>
                  <a:cubicBezTo>
                    <a:pt x="522985" y="1416552"/>
                    <a:pt x="592058" y="1488915"/>
                    <a:pt x="651264" y="1532771"/>
                  </a:cubicBezTo>
                  <a:cubicBezTo>
                    <a:pt x="710470" y="1576627"/>
                    <a:pt x="754325" y="1575530"/>
                    <a:pt x="815724" y="1572241"/>
                  </a:cubicBezTo>
                  <a:cubicBezTo>
                    <a:pt x="877123" y="1568952"/>
                    <a:pt x="931943" y="1564567"/>
                    <a:pt x="1019655" y="1513036"/>
                  </a:cubicBezTo>
                  <a:cubicBezTo>
                    <a:pt x="1107367" y="1461505"/>
                    <a:pt x="1202754" y="1399010"/>
                    <a:pt x="1341997" y="1263056"/>
                  </a:cubicBezTo>
                  <a:cubicBezTo>
                    <a:pt x="1481240" y="1127102"/>
                    <a:pt x="1668177" y="912207"/>
                    <a:pt x="1855114" y="697312"/>
                  </a:cubicBezTo>
                </a:path>
              </a:pathLst>
            </a:custGeom>
            <a:noFill/>
            <a:ln w="28575">
              <a:solidFill>
                <a:schemeClr val="accent3"/>
              </a:solidFill>
              <a:miter lim="800000"/>
              <a:headEnd/>
              <a:tailEnd/>
            </a:ln>
          </p:spPr>
          <p:txBody>
            <a:bodyPr rtlCol="0" anchor="ctr"/>
            <a:lstStyle/>
            <a:p>
              <a:pPr algn="ctr"/>
              <a:endParaRPr lang="en-US"/>
            </a:p>
          </p:txBody>
        </p:sp>
        <p:sp>
          <p:nvSpPr>
            <p:cNvPr id="47" name="Freeform 46">
              <a:extLst>
                <a:ext uri="{FF2B5EF4-FFF2-40B4-BE49-F238E27FC236}">
                  <a16:creationId xmlns:a16="http://schemas.microsoft.com/office/drawing/2014/main" id="{1192A832-30C6-2D96-4425-13A1564025C5}"/>
                </a:ext>
              </a:extLst>
            </p:cNvPr>
            <p:cNvSpPr/>
            <p:nvPr/>
          </p:nvSpPr>
          <p:spPr bwMode="auto">
            <a:xfrm>
              <a:off x="4920656" y="2129580"/>
              <a:ext cx="1953790" cy="2065623"/>
            </a:xfrm>
            <a:custGeom>
              <a:avLst/>
              <a:gdLst>
                <a:gd name="connsiteX0" fmla="*/ 1953790 w 1953790"/>
                <a:gd name="connsiteY0" fmla="*/ 2065623 h 2065623"/>
                <a:gd name="connsiteX1" fmla="*/ 1453830 w 1953790"/>
                <a:gd name="connsiteY1" fmla="*/ 1947211 h 2065623"/>
                <a:gd name="connsiteX2" fmla="*/ 1013076 w 1953790"/>
                <a:gd name="connsiteY2" fmla="*/ 1809065 h 2065623"/>
                <a:gd name="connsiteX3" fmla="*/ 605215 w 1953790"/>
                <a:gd name="connsiteY3" fmla="*/ 1585398 h 2065623"/>
                <a:gd name="connsiteX4" fmla="*/ 394705 w 1953790"/>
                <a:gd name="connsiteY4" fmla="*/ 1341997 h 2065623"/>
                <a:gd name="connsiteX5" fmla="*/ 243402 w 1953790"/>
                <a:gd name="connsiteY5" fmla="*/ 1019655 h 2065623"/>
                <a:gd name="connsiteX6" fmla="*/ 92098 w 1953790"/>
                <a:gd name="connsiteY6" fmla="*/ 473646 h 2065623"/>
                <a:gd name="connsiteX7" fmla="*/ 0 w 1953790"/>
                <a:gd name="connsiteY7" fmla="*/ 0 h 206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3790" h="2065623">
                  <a:moveTo>
                    <a:pt x="1953790" y="2065623"/>
                  </a:moveTo>
                  <a:cubicBezTo>
                    <a:pt x="1782202" y="2027797"/>
                    <a:pt x="1610615" y="1989971"/>
                    <a:pt x="1453830" y="1947211"/>
                  </a:cubicBezTo>
                  <a:cubicBezTo>
                    <a:pt x="1297045" y="1904451"/>
                    <a:pt x="1154512" y="1869367"/>
                    <a:pt x="1013076" y="1809065"/>
                  </a:cubicBezTo>
                  <a:cubicBezTo>
                    <a:pt x="871640" y="1748763"/>
                    <a:pt x="708277" y="1663243"/>
                    <a:pt x="605215" y="1585398"/>
                  </a:cubicBezTo>
                  <a:cubicBezTo>
                    <a:pt x="502153" y="1507553"/>
                    <a:pt x="455007" y="1436287"/>
                    <a:pt x="394705" y="1341997"/>
                  </a:cubicBezTo>
                  <a:cubicBezTo>
                    <a:pt x="334403" y="1247707"/>
                    <a:pt x="293836" y="1164380"/>
                    <a:pt x="243402" y="1019655"/>
                  </a:cubicBezTo>
                  <a:cubicBezTo>
                    <a:pt x="192968" y="874930"/>
                    <a:pt x="132665" y="643588"/>
                    <a:pt x="92098" y="473646"/>
                  </a:cubicBezTo>
                  <a:cubicBezTo>
                    <a:pt x="51531" y="303704"/>
                    <a:pt x="25765" y="151852"/>
                    <a:pt x="0" y="0"/>
                  </a:cubicBezTo>
                </a:path>
              </a:pathLst>
            </a:custGeom>
            <a:noFill/>
            <a:ln w="28575">
              <a:solidFill>
                <a:schemeClr val="accent1"/>
              </a:solidFill>
              <a:miter lim="800000"/>
              <a:headEnd/>
              <a:tailEnd/>
            </a:ln>
          </p:spPr>
          <p:txBody>
            <a:bodyPr rtlCol="0" anchor="ctr"/>
            <a:lstStyle/>
            <a:p>
              <a:pPr algn="ctr"/>
              <a:endParaRPr lang="en-US"/>
            </a:p>
          </p:txBody>
        </p:sp>
        <p:sp>
          <p:nvSpPr>
            <p:cNvPr id="48" name="Freeform 47">
              <a:extLst>
                <a:ext uri="{FF2B5EF4-FFF2-40B4-BE49-F238E27FC236}">
                  <a16:creationId xmlns:a16="http://schemas.microsoft.com/office/drawing/2014/main" id="{7BFC9D78-98FA-2F7F-D96A-6F4F3C8395AE}"/>
                </a:ext>
              </a:extLst>
            </p:cNvPr>
            <p:cNvSpPr/>
            <p:nvPr/>
          </p:nvSpPr>
          <p:spPr bwMode="auto">
            <a:xfrm>
              <a:off x="9268990" y="3241332"/>
              <a:ext cx="1841957" cy="853282"/>
            </a:xfrm>
            <a:custGeom>
              <a:avLst/>
              <a:gdLst>
                <a:gd name="connsiteX0" fmla="*/ 0 w 1841957"/>
                <a:gd name="connsiteY0" fmla="*/ 782832 h 853282"/>
                <a:gd name="connsiteX1" fmla="*/ 361813 w 1841957"/>
                <a:gd name="connsiteY1" fmla="*/ 842038 h 853282"/>
                <a:gd name="connsiteX2" fmla="*/ 723626 w 1841957"/>
                <a:gd name="connsiteY2" fmla="*/ 848616 h 853282"/>
                <a:gd name="connsiteX3" fmla="*/ 1019655 w 1841957"/>
                <a:gd name="connsiteY3" fmla="*/ 789410 h 853282"/>
                <a:gd name="connsiteX4" fmla="*/ 1361732 w 1841957"/>
                <a:gd name="connsiteY4" fmla="*/ 532852 h 853282"/>
                <a:gd name="connsiteX5" fmla="*/ 1841957 w 1841957"/>
                <a:gd name="connsiteY5" fmla="*/ 0 h 85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957" h="853282">
                  <a:moveTo>
                    <a:pt x="0" y="782832"/>
                  </a:moveTo>
                  <a:cubicBezTo>
                    <a:pt x="120604" y="806953"/>
                    <a:pt x="241209" y="831074"/>
                    <a:pt x="361813" y="842038"/>
                  </a:cubicBezTo>
                  <a:cubicBezTo>
                    <a:pt x="482417" y="853002"/>
                    <a:pt x="613986" y="857387"/>
                    <a:pt x="723626" y="848616"/>
                  </a:cubicBezTo>
                  <a:cubicBezTo>
                    <a:pt x="833266" y="839845"/>
                    <a:pt x="913304" y="842037"/>
                    <a:pt x="1019655" y="789410"/>
                  </a:cubicBezTo>
                  <a:cubicBezTo>
                    <a:pt x="1126006" y="736783"/>
                    <a:pt x="1224682" y="664420"/>
                    <a:pt x="1361732" y="532852"/>
                  </a:cubicBezTo>
                  <a:cubicBezTo>
                    <a:pt x="1498782" y="401284"/>
                    <a:pt x="1670369" y="200642"/>
                    <a:pt x="1841957" y="0"/>
                  </a:cubicBezTo>
                </a:path>
              </a:pathLst>
            </a:custGeom>
            <a:noFill/>
            <a:ln w="28575">
              <a:solidFill>
                <a:schemeClr val="accent3"/>
              </a:solidFill>
              <a:miter lim="800000"/>
              <a:headEnd/>
              <a:tailEnd/>
            </a:ln>
          </p:spPr>
          <p:txBody>
            <a:bodyPr rtlCol="0" anchor="ctr"/>
            <a:lstStyle/>
            <a:p>
              <a:pPr algn="ctr"/>
              <a:endParaRPr lang="en-US"/>
            </a:p>
          </p:txBody>
        </p:sp>
        <p:sp>
          <p:nvSpPr>
            <p:cNvPr id="49" name="Freeform 48">
              <a:extLst>
                <a:ext uri="{FF2B5EF4-FFF2-40B4-BE49-F238E27FC236}">
                  <a16:creationId xmlns:a16="http://schemas.microsoft.com/office/drawing/2014/main" id="{AD66C076-5C97-1254-BD0F-79417114165B}"/>
                </a:ext>
              </a:extLst>
            </p:cNvPr>
            <p:cNvSpPr/>
            <p:nvPr/>
          </p:nvSpPr>
          <p:spPr bwMode="auto">
            <a:xfrm>
              <a:off x="8455414" y="2070374"/>
              <a:ext cx="2721317" cy="2164299"/>
            </a:xfrm>
            <a:custGeom>
              <a:avLst/>
              <a:gdLst>
                <a:gd name="connsiteX0" fmla="*/ 4431 w 2721317"/>
                <a:gd name="connsiteY0" fmla="*/ 0 h 2164299"/>
                <a:gd name="connsiteX1" fmla="*/ 4431 w 2721317"/>
                <a:gd name="connsiteY1" fmla="*/ 486803 h 2164299"/>
                <a:gd name="connsiteX2" fmla="*/ 50480 w 2721317"/>
                <a:gd name="connsiteY2" fmla="*/ 1032812 h 2164299"/>
                <a:gd name="connsiteX3" fmla="*/ 175469 w 2721317"/>
                <a:gd name="connsiteY3" fmla="*/ 1453830 h 2164299"/>
                <a:gd name="connsiteX4" fmla="*/ 379400 w 2721317"/>
                <a:gd name="connsiteY4" fmla="*/ 1743281 h 2164299"/>
                <a:gd name="connsiteX5" fmla="*/ 510969 w 2721317"/>
                <a:gd name="connsiteY5" fmla="*/ 1868271 h 2164299"/>
                <a:gd name="connsiteX6" fmla="*/ 846468 w 2721317"/>
                <a:gd name="connsiteY6" fmla="*/ 1993261 h 2164299"/>
                <a:gd name="connsiteX7" fmla="*/ 1445104 w 2721317"/>
                <a:gd name="connsiteY7" fmla="*/ 2105094 h 2164299"/>
                <a:gd name="connsiteX8" fmla="*/ 2208200 w 2721317"/>
                <a:gd name="connsiteY8" fmla="*/ 2151143 h 2164299"/>
                <a:gd name="connsiteX9" fmla="*/ 2721317 w 2721317"/>
                <a:gd name="connsiteY9" fmla="*/ 2164299 h 2164299"/>
                <a:gd name="connsiteX0" fmla="*/ 4431 w 2721317"/>
                <a:gd name="connsiteY0" fmla="*/ 0 h 2164299"/>
                <a:gd name="connsiteX1" fmla="*/ 4431 w 2721317"/>
                <a:gd name="connsiteY1" fmla="*/ 486803 h 2164299"/>
                <a:gd name="connsiteX2" fmla="*/ 50480 w 2721317"/>
                <a:gd name="connsiteY2" fmla="*/ 1032812 h 2164299"/>
                <a:gd name="connsiteX3" fmla="*/ 175469 w 2721317"/>
                <a:gd name="connsiteY3" fmla="*/ 1453830 h 2164299"/>
                <a:gd name="connsiteX4" fmla="*/ 510969 w 2721317"/>
                <a:gd name="connsiteY4" fmla="*/ 1868271 h 2164299"/>
                <a:gd name="connsiteX5" fmla="*/ 846468 w 2721317"/>
                <a:gd name="connsiteY5" fmla="*/ 1993261 h 2164299"/>
                <a:gd name="connsiteX6" fmla="*/ 1445104 w 2721317"/>
                <a:gd name="connsiteY6" fmla="*/ 2105094 h 2164299"/>
                <a:gd name="connsiteX7" fmla="*/ 2208200 w 2721317"/>
                <a:gd name="connsiteY7" fmla="*/ 2151143 h 2164299"/>
                <a:gd name="connsiteX8" fmla="*/ 2721317 w 2721317"/>
                <a:gd name="connsiteY8" fmla="*/ 2164299 h 2164299"/>
                <a:gd name="connsiteX0" fmla="*/ 4431 w 2721317"/>
                <a:gd name="connsiteY0" fmla="*/ 0 h 2164299"/>
                <a:gd name="connsiteX1" fmla="*/ 4431 w 2721317"/>
                <a:gd name="connsiteY1" fmla="*/ 486803 h 2164299"/>
                <a:gd name="connsiteX2" fmla="*/ 50480 w 2721317"/>
                <a:gd name="connsiteY2" fmla="*/ 1032812 h 2164299"/>
                <a:gd name="connsiteX3" fmla="*/ 175469 w 2721317"/>
                <a:gd name="connsiteY3" fmla="*/ 1453830 h 2164299"/>
                <a:gd name="connsiteX4" fmla="*/ 510969 w 2721317"/>
                <a:gd name="connsiteY4" fmla="*/ 1868271 h 2164299"/>
                <a:gd name="connsiteX5" fmla="*/ 1445104 w 2721317"/>
                <a:gd name="connsiteY5" fmla="*/ 2105094 h 2164299"/>
                <a:gd name="connsiteX6" fmla="*/ 2208200 w 2721317"/>
                <a:gd name="connsiteY6" fmla="*/ 2151143 h 2164299"/>
                <a:gd name="connsiteX7" fmla="*/ 2721317 w 2721317"/>
                <a:gd name="connsiteY7" fmla="*/ 2164299 h 2164299"/>
                <a:gd name="connsiteX0" fmla="*/ 4431 w 2721317"/>
                <a:gd name="connsiteY0" fmla="*/ 0 h 2164299"/>
                <a:gd name="connsiteX1" fmla="*/ 4431 w 2721317"/>
                <a:gd name="connsiteY1" fmla="*/ 486803 h 2164299"/>
                <a:gd name="connsiteX2" fmla="*/ 50480 w 2721317"/>
                <a:gd name="connsiteY2" fmla="*/ 1032812 h 2164299"/>
                <a:gd name="connsiteX3" fmla="*/ 175469 w 2721317"/>
                <a:gd name="connsiteY3" fmla="*/ 1453830 h 2164299"/>
                <a:gd name="connsiteX4" fmla="*/ 537283 w 2721317"/>
                <a:gd name="connsiteY4" fmla="*/ 1881428 h 2164299"/>
                <a:gd name="connsiteX5" fmla="*/ 1445104 w 2721317"/>
                <a:gd name="connsiteY5" fmla="*/ 2105094 h 2164299"/>
                <a:gd name="connsiteX6" fmla="*/ 2208200 w 2721317"/>
                <a:gd name="connsiteY6" fmla="*/ 2151143 h 2164299"/>
                <a:gd name="connsiteX7" fmla="*/ 2721317 w 2721317"/>
                <a:gd name="connsiteY7" fmla="*/ 2164299 h 2164299"/>
                <a:gd name="connsiteX0" fmla="*/ 4431 w 2721317"/>
                <a:gd name="connsiteY0" fmla="*/ 0 h 2164299"/>
                <a:gd name="connsiteX1" fmla="*/ 4431 w 2721317"/>
                <a:gd name="connsiteY1" fmla="*/ 486803 h 2164299"/>
                <a:gd name="connsiteX2" fmla="*/ 50480 w 2721317"/>
                <a:gd name="connsiteY2" fmla="*/ 1032812 h 2164299"/>
                <a:gd name="connsiteX3" fmla="*/ 175469 w 2721317"/>
                <a:gd name="connsiteY3" fmla="*/ 1453830 h 2164299"/>
                <a:gd name="connsiteX4" fmla="*/ 537283 w 2721317"/>
                <a:gd name="connsiteY4" fmla="*/ 1881428 h 2164299"/>
                <a:gd name="connsiteX5" fmla="*/ 1445104 w 2721317"/>
                <a:gd name="connsiteY5" fmla="*/ 2105094 h 2164299"/>
                <a:gd name="connsiteX6" fmla="*/ 2208200 w 2721317"/>
                <a:gd name="connsiteY6" fmla="*/ 2151143 h 2164299"/>
                <a:gd name="connsiteX7" fmla="*/ 2721317 w 2721317"/>
                <a:gd name="connsiteY7" fmla="*/ 2164299 h 216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317" h="2164299">
                  <a:moveTo>
                    <a:pt x="4431" y="0"/>
                  </a:moveTo>
                  <a:cubicBezTo>
                    <a:pt x="593" y="157334"/>
                    <a:pt x="-3244" y="314668"/>
                    <a:pt x="4431" y="486803"/>
                  </a:cubicBezTo>
                  <a:cubicBezTo>
                    <a:pt x="12106" y="658938"/>
                    <a:pt x="21974" y="871641"/>
                    <a:pt x="50480" y="1032812"/>
                  </a:cubicBezTo>
                  <a:cubicBezTo>
                    <a:pt x="78986" y="1193983"/>
                    <a:pt x="94335" y="1312394"/>
                    <a:pt x="175469" y="1453830"/>
                  </a:cubicBezTo>
                  <a:cubicBezTo>
                    <a:pt x="256603" y="1595266"/>
                    <a:pt x="305942" y="1739992"/>
                    <a:pt x="537283" y="1881428"/>
                  </a:cubicBezTo>
                  <a:cubicBezTo>
                    <a:pt x="768624" y="2022864"/>
                    <a:pt x="1166618" y="2060142"/>
                    <a:pt x="1445104" y="2105094"/>
                  </a:cubicBezTo>
                  <a:cubicBezTo>
                    <a:pt x="1723590" y="2150046"/>
                    <a:pt x="1995498" y="2141276"/>
                    <a:pt x="2208200" y="2151143"/>
                  </a:cubicBezTo>
                  <a:cubicBezTo>
                    <a:pt x="2420902" y="2161011"/>
                    <a:pt x="2571109" y="2162655"/>
                    <a:pt x="2721317" y="2164299"/>
                  </a:cubicBezTo>
                </a:path>
              </a:pathLst>
            </a:custGeom>
            <a:noFill/>
            <a:ln w="28575">
              <a:solidFill>
                <a:schemeClr val="accent1"/>
              </a:solidFill>
              <a:miter lim="800000"/>
              <a:headEnd/>
              <a:tailEnd/>
            </a:ln>
          </p:spPr>
          <p:txBody>
            <a:bodyPr rtlCol="0" anchor="ctr"/>
            <a:lstStyle/>
            <a:p>
              <a:pPr algn="ctr"/>
              <a:endParaRPr lang="en-US"/>
            </a:p>
          </p:txBody>
        </p:sp>
        <p:sp>
          <p:nvSpPr>
            <p:cNvPr id="50" name="Down Arrow 49">
              <a:extLst>
                <a:ext uri="{FF2B5EF4-FFF2-40B4-BE49-F238E27FC236}">
                  <a16:creationId xmlns:a16="http://schemas.microsoft.com/office/drawing/2014/main" id="{004E0559-6312-250C-5242-669B0914AFE2}"/>
                </a:ext>
              </a:extLst>
            </p:cNvPr>
            <p:cNvSpPr/>
            <p:nvPr/>
          </p:nvSpPr>
          <p:spPr bwMode="auto">
            <a:xfrm>
              <a:off x="9183010" y="3342450"/>
              <a:ext cx="202276" cy="578901"/>
            </a:xfrm>
            <a:prstGeom prst="downArrow">
              <a:avLst/>
            </a:prstGeom>
            <a:solidFill>
              <a:schemeClr val="bg2"/>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1" name="TextBox 50">
              <a:extLst>
                <a:ext uri="{FF2B5EF4-FFF2-40B4-BE49-F238E27FC236}">
                  <a16:creationId xmlns:a16="http://schemas.microsoft.com/office/drawing/2014/main" id="{DE14C431-F57E-A4C3-81C7-DECA5B89404B}"/>
                </a:ext>
              </a:extLst>
            </p:cNvPr>
            <p:cNvSpPr txBox="1"/>
            <p:nvPr/>
          </p:nvSpPr>
          <p:spPr bwMode="auto">
            <a:xfrm>
              <a:off x="8773603" y="3023378"/>
              <a:ext cx="9808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b="0" i="1" dirty="0">
                  <a:solidFill>
                    <a:schemeClr val="bg1"/>
                  </a:solidFill>
                  <a:latin typeface="Calibri" panose="020F0502020204030204" pitchFamily="34" charset="0"/>
                </a:rPr>
                <a:t>Stop TKI</a:t>
              </a:r>
            </a:p>
          </p:txBody>
        </p:sp>
      </p:grpSp>
    </p:spTree>
    <p:extLst>
      <p:ext uri="{BB962C8B-B14F-4D97-AF65-F5344CB8AC3E}">
        <p14:creationId xmlns:p14="http://schemas.microsoft.com/office/powerpoint/2010/main" val="188903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2EC3F-618D-4F23-B621-EBDEB0A91B68}"/>
              </a:ext>
            </a:extLst>
          </p:cNvPr>
          <p:cNvSpPr>
            <a:spLocks noGrp="1"/>
          </p:cNvSpPr>
          <p:nvPr>
            <p:ph type="title"/>
          </p:nvPr>
        </p:nvSpPr>
        <p:spPr/>
        <p:txBody>
          <a:bodyPr/>
          <a:lstStyle/>
          <a:p>
            <a:r>
              <a:rPr lang="en-US" dirty="0"/>
              <a:t>Prognostic Scoring Systems for CP-CML</a:t>
            </a:r>
          </a:p>
        </p:txBody>
      </p:sp>
      <p:graphicFrame>
        <p:nvGraphicFramePr>
          <p:cNvPr id="5" name="Content Placeholder 4">
            <a:extLst>
              <a:ext uri="{FF2B5EF4-FFF2-40B4-BE49-F238E27FC236}">
                <a16:creationId xmlns:a16="http://schemas.microsoft.com/office/drawing/2014/main" id="{C5759CC5-AED8-4934-9DE5-679F4126B448}"/>
              </a:ext>
            </a:extLst>
          </p:cNvPr>
          <p:cNvGraphicFramePr>
            <a:graphicFrameLocks noGrp="1"/>
          </p:cNvGraphicFramePr>
          <p:nvPr>
            <p:ph idx="4294967295"/>
            <p:extLst>
              <p:ext uri="{D42A27DB-BD31-4B8C-83A1-F6EECF244321}">
                <p14:modId xmlns:p14="http://schemas.microsoft.com/office/powerpoint/2010/main" val="3716326573"/>
              </p:ext>
            </p:extLst>
          </p:nvPr>
        </p:nvGraphicFramePr>
        <p:xfrm>
          <a:off x="706438" y="1588770"/>
          <a:ext cx="10788650" cy="3010662"/>
        </p:xfrm>
        <a:graphic>
          <a:graphicData uri="http://schemas.openxmlformats.org/drawingml/2006/table">
            <a:tbl>
              <a:tblPr firstRow="1" bandRow="1">
                <a:tableStyleId>{93296810-A885-4BE3-A3E7-6D5BEEA58F35}</a:tableStyleId>
              </a:tblPr>
              <a:tblGrid>
                <a:gridCol w="1597024">
                  <a:extLst>
                    <a:ext uri="{9D8B030D-6E8A-4147-A177-3AD203B41FA5}">
                      <a16:colId xmlns:a16="http://schemas.microsoft.com/office/drawing/2014/main" val="2702218452"/>
                    </a:ext>
                  </a:extLst>
                </a:gridCol>
                <a:gridCol w="5753790">
                  <a:extLst>
                    <a:ext uri="{9D8B030D-6E8A-4147-A177-3AD203B41FA5}">
                      <a16:colId xmlns:a16="http://schemas.microsoft.com/office/drawing/2014/main" val="1300347811"/>
                    </a:ext>
                  </a:extLst>
                </a:gridCol>
                <a:gridCol w="3437836">
                  <a:extLst>
                    <a:ext uri="{9D8B030D-6E8A-4147-A177-3AD203B41FA5}">
                      <a16:colId xmlns:a16="http://schemas.microsoft.com/office/drawing/2014/main" val="1978982377"/>
                    </a:ext>
                  </a:extLst>
                </a:gridCol>
              </a:tblGrid>
              <a:tr h="0">
                <a:tc>
                  <a:txBody>
                    <a:bodyPr/>
                    <a:lstStyle/>
                    <a:p>
                      <a:r>
                        <a:rPr lang="en-US" sz="1600" dirty="0">
                          <a:latin typeface="Calibri" panose="020F0502020204030204" pitchFamily="34" charset="0"/>
                        </a:rPr>
                        <a:t>Risk Score</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dirty="0">
                          <a:latin typeface="Calibri" panose="020F0502020204030204" pitchFamily="34" charset="0"/>
                        </a:rPr>
                        <a:t>Calculation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dirty="0">
                          <a:latin typeface="Calibri" panose="020F0502020204030204" pitchFamily="34" charset="0"/>
                        </a:rPr>
                        <a:t>Risk Definition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759185347"/>
                  </a:ext>
                </a:extLst>
              </a:tr>
              <a:tr h="184349">
                <a:tc>
                  <a:txBody>
                    <a:bodyPr/>
                    <a:lstStyle/>
                    <a:p>
                      <a:pPr marL="0" marR="0" algn="l">
                        <a:lnSpc>
                          <a:spcPct val="125000"/>
                        </a:lnSpc>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Sokal </a:t>
                      </a:r>
                    </a:p>
                  </a:txBody>
                  <a:tcPr marL="68580" marR="68580" marT="0" marB="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algn="ctr">
                        <a:lnSpc>
                          <a:spcPct val="125000"/>
                        </a:lnSpc>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Exp 0.0116 x (age - 43.4) + 0.0345 x (spleen - 7.51) + 0.188 </a:t>
                      </a:r>
                      <a:b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b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x [(platelet count/700)</a:t>
                      </a:r>
                      <a:r>
                        <a:rPr lang="en-US" sz="16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2</a:t>
                      </a: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- 0.563] + 0.0887 x (blast cells - 2.10)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25000"/>
                        </a:lnSpc>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Low risk: &lt;0.8</a:t>
                      </a:r>
                    </a:p>
                    <a:p>
                      <a:pPr marL="0" marR="0" algn="ctr">
                        <a:lnSpc>
                          <a:spcPct val="125000"/>
                        </a:lnSpc>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Intermediate risk: 0.8-1.2</a:t>
                      </a:r>
                    </a:p>
                    <a:p>
                      <a:pPr marL="0" marR="0" algn="ctr">
                        <a:lnSpc>
                          <a:spcPct val="125000"/>
                        </a:lnSpc>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High risk: &gt;1.2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251792554"/>
                  </a:ext>
                </a:extLst>
              </a:tr>
              <a:tr h="184349">
                <a:tc>
                  <a:txBody>
                    <a:bodyPr/>
                    <a:lstStyle/>
                    <a:p>
                      <a:pPr marL="0" marR="0" algn="l">
                        <a:lnSpc>
                          <a:spcPct val="125000"/>
                        </a:lnSpc>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Hasford </a:t>
                      </a: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algn="ctr">
                        <a:lnSpc>
                          <a:spcPct val="125000"/>
                        </a:lnSpc>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0.666 when aged ≥50 </a:t>
                      </a:r>
                      <a:r>
                        <a:rPr lang="en-US" sz="16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yr</a:t>
                      </a: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 (0.042 x spleen) + 1.0956 </a:t>
                      </a:r>
                      <a:b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b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when platelet count &gt;1500 x 10</a:t>
                      </a:r>
                      <a:r>
                        <a:rPr lang="en-US" sz="16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9</a:t>
                      </a: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 + (0.0584 x blast cells) </a:t>
                      </a:r>
                      <a:b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b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+ 0.20399 when basophils &gt;3% + (0.0413 x eosinophils) x 100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lgn="ctr">
                        <a:lnSpc>
                          <a:spcPct val="125000"/>
                        </a:lnSpc>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Low risk: ≤780</a:t>
                      </a:r>
                    </a:p>
                    <a:p>
                      <a:pPr marL="0" marR="0" algn="ctr">
                        <a:lnSpc>
                          <a:spcPct val="125000"/>
                        </a:lnSpc>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Intermediate risk: 781-1480</a:t>
                      </a:r>
                    </a:p>
                    <a:p>
                      <a:pPr marL="0" marR="0" algn="ctr">
                        <a:lnSpc>
                          <a:spcPct val="125000"/>
                        </a:lnSpc>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High risk: &gt;1480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151066930"/>
                  </a:ext>
                </a:extLst>
              </a:tr>
              <a:tr h="184349">
                <a:tc>
                  <a:txBody>
                    <a:bodyPr/>
                    <a:lstStyle/>
                    <a:p>
                      <a:pPr marL="0" marR="0" algn="l">
                        <a:lnSpc>
                          <a:spcPct val="125000"/>
                        </a:lnSpc>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ELTS </a:t>
                      </a: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algn="ctr">
                        <a:lnSpc>
                          <a:spcPct val="125000"/>
                        </a:lnSpc>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0.0025 x (age in completed </a:t>
                      </a:r>
                      <a:r>
                        <a:rPr lang="en-US" sz="160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yr</a:t>
                      </a: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/10)</a:t>
                      </a:r>
                      <a:r>
                        <a:rPr lang="en-US" sz="16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3</a:t>
                      </a: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+ 0.0615 x spleen size below costal margin + 0.1052 x blasts in peripheral blood </a:t>
                      </a:r>
                      <a:b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b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+ 0.4104 x (platelet count/1000)</a:t>
                      </a:r>
                      <a:r>
                        <a:rPr lang="en-US" sz="1600" baseline="30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-0.5</a:t>
                      </a:r>
                      <a:endPar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25000"/>
                        </a:lnSpc>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Low risk: ≤1.5680</a:t>
                      </a:r>
                    </a:p>
                    <a:p>
                      <a:pPr marL="0" marR="0" algn="ctr">
                        <a:lnSpc>
                          <a:spcPct val="125000"/>
                        </a:lnSpc>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Intermediate risk: 1.5680-2.2185</a:t>
                      </a:r>
                    </a:p>
                    <a:p>
                      <a:pPr marL="0" marR="0" algn="ctr">
                        <a:lnSpc>
                          <a:spcPct val="125000"/>
                        </a:lnSpc>
                        <a:spcBef>
                          <a:spcPts val="0"/>
                        </a:spcBef>
                        <a:spcAft>
                          <a:spcPts val="0"/>
                        </a:spcAft>
                      </a:pPr>
                      <a:r>
                        <a:rPr lang="en-US" sz="16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High risk: &gt;2.2185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42456238"/>
                  </a:ext>
                </a:extLst>
              </a:tr>
            </a:tbl>
          </a:graphicData>
        </a:graphic>
      </p:graphicFrame>
      <p:sp>
        <p:nvSpPr>
          <p:cNvPr id="6" name="Text Box 11">
            <a:extLst>
              <a:ext uri="{FF2B5EF4-FFF2-40B4-BE49-F238E27FC236}">
                <a16:creationId xmlns:a16="http://schemas.microsoft.com/office/drawing/2014/main" id="{93128648-9318-45DC-8664-23D8108ED3C7}"/>
              </a:ext>
            </a:extLst>
          </p:cNvPr>
          <p:cNvSpPr txBox="1">
            <a:spLocks noChangeArrowheads="1"/>
          </p:cNvSpPr>
          <p:nvPr/>
        </p:nvSpPr>
        <p:spPr bwMode="auto">
          <a:xfrm>
            <a:off x="401004" y="6179783"/>
            <a:ext cx="84379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bg2"/>
                </a:solidFill>
                <a:latin typeface="Calibri" panose="020F0502020204030204" pitchFamily="34" charset="0"/>
              </a:rPr>
              <a:t>leukemia-net.org/content/leukemias/cml/euro__and_sokal_score/index_eng.html. leukemia-net.org/content/leukemias/cml/elts_score/index_eng.html. </a:t>
            </a:r>
          </a:p>
        </p:txBody>
      </p:sp>
    </p:spTree>
    <p:extLst>
      <p:ext uri="{BB962C8B-B14F-4D97-AF65-F5344CB8AC3E}">
        <p14:creationId xmlns:p14="http://schemas.microsoft.com/office/powerpoint/2010/main" val="1852820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B71AF-77ED-8C3E-4827-812CB738EB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8EF13-F4C8-4F65-DC1E-4F99E069323D}"/>
              </a:ext>
            </a:extLst>
          </p:cNvPr>
          <p:cNvSpPr>
            <a:spLocks noGrp="1"/>
          </p:cNvSpPr>
          <p:nvPr>
            <p:ph type="title"/>
          </p:nvPr>
        </p:nvSpPr>
        <p:spPr/>
        <p:txBody>
          <a:bodyPr/>
          <a:lstStyle/>
          <a:p>
            <a:r>
              <a:rPr lang="en-US" dirty="0"/>
              <a:t>Value of Milestone Achievement in CP-CML</a:t>
            </a:r>
          </a:p>
        </p:txBody>
      </p:sp>
      <p:sp>
        <p:nvSpPr>
          <p:cNvPr id="8" name="Content Placeholder 7">
            <a:extLst>
              <a:ext uri="{FF2B5EF4-FFF2-40B4-BE49-F238E27FC236}">
                <a16:creationId xmlns:a16="http://schemas.microsoft.com/office/drawing/2014/main" id="{C039E083-3171-524E-94C0-A97E92FEFCF2}"/>
              </a:ext>
            </a:extLst>
          </p:cNvPr>
          <p:cNvSpPr>
            <a:spLocks noGrp="1"/>
          </p:cNvSpPr>
          <p:nvPr>
            <p:ph idx="1"/>
          </p:nvPr>
        </p:nvSpPr>
        <p:spPr>
          <a:xfrm>
            <a:off x="609759" y="2572379"/>
            <a:ext cx="10872445" cy="3591354"/>
          </a:xfrm>
        </p:spPr>
        <p:txBody>
          <a:bodyPr/>
          <a:lstStyle/>
          <a:p>
            <a:pPr>
              <a:spcBef>
                <a:spcPts val="600"/>
              </a:spcBef>
              <a:spcAft>
                <a:spcPts val="600"/>
              </a:spcAft>
            </a:pPr>
            <a:r>
              <a:rPr lang="en-US" sz="2000" u="sng" dirty="0"/>
              <a:t>EMR</a:t>
            </a:r>
            <a:r>
              <a:rPr lang="en-US" sz="2000" dirty="0"/>
              <a:t>: 3-mo and 6-mo </a:t>
            </a:r>
            <a:r>
              <a:rPr lang="en-US" sz="2000" i="1" dirty="0"/>
              <a:t>BCR::ABL1 </a:t>
            </a:r>
            <a:r>
              <a:rPr lang="en-US" sz="2000" dirty="0"/>
              <a:t>≤10% (IS)</a:t>
            </a:r>
            <a:r>
              <a:rPr kumimoji="0" lang="en-US" sz="2000" b="0" i="0" u="none" strike="noStrike" cap="none" normalizeH="0" baseline="30000" dirty="0">
                <a:ln>
                  <a:noFill/>
                </a:ln>
                <a:solidFill>
                  <a:schemeClr val="bg2">
                    <a:lumMod val="10000"/>
                  </a:schemeClr>
                </a:solidFill>
                <a:effectLst/>
                <a:latin typeface="Calibri" panose="020F0502020204030204" pitchFamily="34" charset="0"/>
              </a:rPr>
              <a:t>1-3</a:t>
            </a:r>
            <a:endParaRPr lang="en-US" sz="2000" dirty="0"/>
          </a:p>
          <a:p>
            <a:pPr lvl="1">
              <a:spcBef>
                <a:spcPts val="600"/>
              </a:spcBef>
              <a:spcAft>
                <a:spcPts val="600"/>
              </a:spcAft>
            </a:pPr>
            <a:r>
              <a:rPr lang="en-US" sz="1800" kern="1200" dirty="0">
                <a:solidFill>
                  <a:schemeClr val="bg2">
                    <a:lumMod val="10000"/>
                  </a:schemeClr>
                </a:solidFill>
                <a:ea typeface="+mn-ea"/>
                <a:cs typeface="+mn-cs"/>
              </a:rPr>
              <a:t>S</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trongly associated with improved survival, PFS on first-line TKIs</a:t>
            </a:r>
            <a:r>
              <a:rPr kumimoji="0" lang="en-US" sz="1800" b="0" i="0" u="none" strike="noStrike" kern="1200" cap="none" normalizeH="0" baseline="30000" dirty="0">
                <a:ln>
                  <a:noFill/>
                </a:ln>
                <a:solidFill>
                  <a:schemeClr val="bg2">
                    <a:lumMod val="10000"/>
                  </a:schemeClr>
                </a:solidFill>
                <a:effectLst/>
                <a:latin typeface="Calibri" panose="020F0502020204030204" pitchFamily="34" charset="0"/>
                <a:ea typeface="+mn-ea"/>
                <a:cs typeface="+mn-cs"/>
              </a:rPr>
              <a:t>4,5</a:t>
            </a:r>
            <a:endParaRPr lang="en-US" sz="1800" dirty="0"/>
          </a:p>
          <a:p>
            <a:pPr>
              <a:spcBef>
                <a:spcPts val="600"/>
              </a:spcBef>
              <a:spcAft>
                <a:spcPts val="600"/>
              </a:spcAft>
            </a:pPr>
            <a:r>
              <a:rPr lang="en-US" sz="2000" i="1" u="sng" dirty="0"/>
              <a:t>BCR::ABL1 </a:t>
            </a:r>
            <a:r>
              <a:rPr lang="en-US" sz="2000" u="sng" dirty="0"/>
              <a:t>≤1% </a:t>
            </a:r>
            <a:r>
              <a:rPr lang="en-US" sz="2000" dirty="0"/>
              <a:t>(IS) after 12 </a:t>
            </a:r>
            <a:r>
              <a:rPr lang="en-US" sz="2000" dirty="0" err="1"/>
              <a:t>mo</a:t>
            </a:r>
            <a:r>
              <a:rPr lang="en-US" sz="2000" dirty="0"/>
              <a:t> (equivalent to </a:t>
            </a:r>
            <a:r>
              <a:rPr lang="en-US" sz="2000" u="sng" dirty="0" err="1"/>
              <a:t>CCyR</a:t>
            </a:r>
            <a:r>
              <a:rPr lang="en-US" sz="2000" dirty="0"/>
              <a:t>)</a:t>
            </a:r>
            <a:r>
              <a:rPr kumimoji="0" lang="en-US" sz="2000" b="0" i="0" u="none" strike="noStrike" cap="none" normalizeH="0" baseline="30000" dirty="0">
                <a:ln>
                  <a:noFill/>
                </a:ln>
                <a:solidFill>
                  <a:schemeClr val="bg2">
                    <a:lumMod val="10000"/>
                  </a:schemeClr>
                </a:solidFill>
                <a:effectLst/>
                <a:latin typeface="Calibri" panose="020F0502020204030204" pitchFamily="34" charset="0"/>
              </a:rPr>
              <a:t>6-8</a:t>
            </a:r>
            <a:endParaRPr lang="en-US" sz="2000" dirty="0"/>
          </a:p>
          <a:p>
            <a:pPr lvl="1">
              <a:spcBef>
                <a:spcPts val="600"/>
              </a:spcBef>
              <a:spcAft>
                <a:spcPts val="600"/>
              </a:spcAft>
            </a:pPr>
            <a:r>
              <a:rPr lang="en-US" sz="1800" dirty="0"/>
              <a:t>Associated with superior survival</a:t>
            </a:r>
            <a:r>
              <a:rPr kumimoji="0" lang="en-US" sz="1800" b="0" i="0" u="none" strike="noStrike" kern="1200" cap="none" normalizeH="0" baseline="30000" dirty="0">
                <a:ln>
                  <a:noFill/>
                </a:ln>
                <a:solidFill>
                  <a:schemeClr val="bg2">
                    <a:lumMod val="10000"/>
                  </a:schemeClr>
                </a:solidFill>
                <a:effectLst/>
                <a:latin typeface="Calibri" panose="020F0502020204030204" pitchFamily="34" charset="0"/>
                <a:ea typeface="+mn-ea"/>
                <a:cs typeface="+mn-cs"/>
              </a:rPr>
              <a:t>9,10</a:t>
            </a:r>
            <a:endParaRPr lang="en-US" sz="1800" dirty="0"/>
          </a:p>
          <a:p>
            <a:pPr>
              <a:spcBef>
                <a:spcPts val="600"/>
              </a:spcBef>
              <a:spcAft>
                <a:spcPts val="600"/>
              </a:spcAft>
            </a:pPr>
            <a:r>
              <a:rPr lang="en-US" sz="2000" u="sng" dirty="0"/>
              <a:t>MMR</a:t>
            </a:r>
            <a:r>
              <a:rPr lang="en-US" sz="2000" dirty="0"/>
              <a:t>: 12-mo </a:t>
            </a:r>
            <a:r>
              <a:rPr lang="en-US" sz="2000" i="1" dirty="0"/>
              <a:t>BCR::ABL1 </a:t>
            </a:r>
            <a:r>
              <a:rPr lang="en-US" sz="2000" dirty="0"/>
              <a:t>≤0.1% (IS)</a:t>
            </a:r>
            <a:r>
              <a:rPr lang="en-US" sz="2000" baseline="30000" dirty="0">
                <a:solidFill>
                  <a:schemeClr val="bg2">
                    <a:lumMod val="10000"/>
                  </a:schemeClr>
                </a:solidFill>
              </a:rPr>
              <a:t>6,8</a:t>
            </a:r>
            <a:endParaRPr lang="en-US" sz="2000" dirty="0"/>
          </a:p>
          <a:p>
            <a:pPr lvl="1">
              <a:spcBef>
                <a:spcPts val="600"/>
              </a:spcBef>
              <a:spcAft>
                <a:spcPts val="600"/>
              </a:spcAft>
            </a:pPr>
            <a:r>
              <a:rPr lang="en-US" sz="1800" dirty="0"/>
              <a:t>Associated with increased chance of achieving DMR and improved PFS</a:t>
            </a:r>
            <a:r>
              <a:rPr lang="en-US" sz="1800" baseline="30000" dirty="0"/>
              <a:t>10,11</a:t>
            </a:r>
            <a:endParaRPr lang="en-US" sz="1800" dirty="0"/>
          </a:p>
          <a:p>
            <a:pPr>
              <a:spcBef>
                <a:spcPts val="600"/>
              </a:spcBef>
              <a:spcAft>
                <a:spcPts val="600"/>
              </a:spcAft>
            </a:pPr>
            <a:r>
              <a:rPr lang="en-US" sz="2000" u="sng" dirty="0"/>
              <a:t>DMR</a:t>
            </a:r>
            <a:r>
              <a:rPr lang="en-US" sz="2000" dirty="0"/>
              <a:t>: MR4.0 </a:t>
            </a:r>
            <a:r>
              <a:rPr lang="en-US" sz="2000" i="1" dirty="0"/>
              <a:t>BCR::ABL1 </a:t>
            </a:r>
            <a:r>
              <a:rPr lang="en-US" sz="2000" dirty="0"/>
              <a:t>≤0.01% (IS) or MR4.5 </a:t>
            </a:r>
            <a:r>
              <a:rPr lang="en-US" sz="2000" i="1" dirty="0"/>
              <a:t>BCR::ABL1 </a:t>
            </a:r>
            <a:r>
              <a:rPr lang="en-US" sz="2000" dirty="0"/>
              <a:t>≤0.032% (IS)</a:t>
            </a:r>
            <a:r>
              <a:rPr lang="en-US" sz="2000" baseline="30000" dirty="0"/>
              <a:t>11</a:t>
            </a:r>
            <a:endParaRPr lang="en-US" sz="2000" dirty="0"/>
          </a:p>
          <a:p>
            <a:pPr lvl="1">
              <a:spcBef>
                <a:spcPts val="600"/>
              </a:spcBef>
              <a:spcAft>
                <a:spcPts val="600"/>
              </a:spcAft>
            </a:pPr>
            <a:r>
              <a:rPr lang="en-US" sz="1800" dirty="0"/>
              <a:t>Can facilitate TKI discontinuation and possible TFR</a:t>
            </a:r>
            <a:r>
              <a:rPr lang="en-US" sz="1800" baseline="30000" dirty="0"/>
              <a:t>12,13</a:t>
            </a:r>
            <a:endParaRPr lang="en-US" sz="1800" dirty="0"/>
          </a:p>
        </p:txBody>
      </p:sp>
      <p:graphicFrame>
        <p:nvGraphicFramePr>
          <p:cNvPr id="4" name="Table 3">
            <a:extLst>
              <a:ext uri="{FF2B5EF4-FFF2-40B4-BE49-F238E27FC236}">
                <a16:creationId xmlns:a16="http://schemas.microsoft.com/office/drawing/2014/main" id="{23E3847D-4B32-BD3A-1463-F69255E4349E}"/>
              </a:ext>
            </a:extLst>
          </p:cNvPr>
          <p:cNvGraphicFramePr>
            <a:graphicFrameLocks noGrp="1"/>
          </p:cNvGraphicFramePr>
          <p:nvPr>
            <p:extLst>
              <p:ext uri="{D42A27DB-BD31-4B8C-83A1-F6EECF244321}">
                <p14:modId xmlns:p14="http://schemas.microsoft.com/office/powerpoint/2010/main" val="3622503048"/>
              </p:ext>
            </p:extLst>
          </p:nvPr>
        </p:nvGraphicFramePr>
        <p:xfrm>
          <a:off x="600843" y="1394666"/>
          <a:ext cx="10881360" cy="1036320"/>
        </p:xfrm>
        <a:graphic>
          <a:graphicData uri="http://schemas.openxmlformats.org/drawingml/2006/table">
            <a:tbl>
              <a:tblPr firstRow="1" bandRow="1">
                <a:tableStyleId>{5C22544A-7EE6-4342-B048-85BDC9FD1C3A}</a:tableStyleId>
              </a:tblPr>
              <a:tblGrid>
                <a:gridCol w="2693244">
                  <a:extLst>
                    <a:ext uri="{9D8B030D-6E8A-4147-A177-3AD203B41FA5}">
                      <a16:colId xmlns:a16="http://schemas.microsoft.com/office/drawing/2014/main" val="1235318229"/>
                    </a:ext>
                  </a:extLst>
                </a:gridCol>
                <a:gridCol w="682343">
                  <a:extLst>
                    <a:ext uri="{9D8B030D-6E8A-4147-A177-3AD203B41FA5}">
                      <a16:colId xmlns:a16="http://schemas.microsoft.com/office/drawing/2014/main" val="2546199602"/>
                    </a:ext>
                  </a:extLst>
                </a:gridCol>
                <a:gridCol w="682343">
                  <a:extLst>
                    <a:ext uri="{9D8B030D-6E8A-4147-A177-3AD203B41FA5}">
                      <a16:colId xmlns:a16="http://schemas.microsoft.com/office/drawing/2014/main" val="2010337555"/>
                    </a:ext>
                  </a:extLst>
                </a:gridCol>
                <a:gridCol w="682343">
                  <a:extLst>
                    <a:ext uri="{9D8B030D-6E8A-4147-A177-3AD203B41FA5}">
                      <a16:colId xmlns:a16="http://schemas.microsoft.com/office/drawing/2014/main" val="648513088"/>
                    </a:ext>
                  </a:extLst>
                </a:gridCol>
                <a:gridCol w="682343">
                  <a:extLst>
                    <a:ext uri="{9D8B030D-6E8A-4147-A177-3AD203B41FA5}">
                      <a16:colId xmlns:a16="http://schemas.microsoft.com/office/drawing/2014/main" val="478094789"/>
                    </a:ext>
                  </a:extLst>
                </a:gridCol>
                <a:gridCol w="682343">
                  <a:extLst>
                    <a:ext uri="{9D8B030D-6E8A-4147-A177-3AD203B41FA5}">
                      <a16:colId xmlns:a16="http://schemas.microsoft.com/office/drawing/2014/main" val="1078761861"/>
                    </a:ext>
                  </a:extLst>
                </a:gridCol>
                <a:gridCol w="682343">
                  <a:extLst>
                    <a:ext uri="{9D8B030D-6E8A-4147-A177-3AD203B41FA5}">
                      <a16:colId xmlns:a16="http://schemas.microsoft.com/office/drawing/2014/main" val="452774403"/>
                    </a:ext>
                  </a:extLst>
                </a:gridCol>
                <a:gridCol w="682343">
                  <a:extLst>
                    <a:ext uri="{9D8B030D-6E8A-4147-A177-3AD203B41FA5}">
                      <a16:colId xmlns:a16="http://schemas.microsoft.com/office/drawing/2014/main" val="2786169873"/>
                    </a:ext>
                  </a:extLst>
                </a:gridCol>
                <a:gridCol w="682343">
                  <a:extLst>
                    <a:ext uri="{9D8B030D-6E8A-4147-A177-3AD203B41FA5}">
                      <a16:colId xmlns:a16="http://schemas.microsoft.com/office/drawing/2014/main" val="984707258"/>
                    </a:ext>
                  </a:extLst>
                </a:gridCol>
                <a:gridCol w="682343">
                  <a:extLst>
                    <a:ext uri="{9D8B030D-6E8A-4147-A177-3AD203B41FA5}">
                      <a16:colId xmlns:a16="http://schemas.microsoft.com/office/drawing/2014/main" val="674286921"/>
                    </a:ext>
                  </a:extLst>
                </a:gridCol>
                <a:gridCol w="682343">
                  <a:extLst>
                    <a:ext uri="{9D8B030D-6E8A-4147-A177-3AD203B41FA5}">
                      <a16:colId xmlns:a16="http://schemas.microsoft.com/office/drawing/2014/main" val="1670930636"/>
                    </a:ext>
                  </a:extLst>
                </a:gridCol>
                <a:gridCol w="682343">
                  <a:extLst>
                    <a:ext uri="{9D8B030D-6E8A-4147-A177-3AD203B41FA5}">
                      <a16:colId xmlns:a16="http://schemas.microsoft.com/office/drawing/2014/main" val="196557940"/>
                    </a:ext>
                  </a:extLst>
                </a:gridCol>
                <a:gridCol w="682343">
                  <a:extLst>
                    <a:ext uri="{9D8B030D-6E8A-4147-A177-3AD203B41FA5}">
                      <a16:colId xmlns:a16="http://schemas.microsoft.com/office/drawing/2014/main" val="2943398890"/>
                    </a:ext>
                  </a:extLst>
                </a:gridCol>
              </a:tblGrid>
              <a:tr h="337518">
                <a:tc rowSpan="2">
                  <a:txBody>
                    <a:bodyPr/>
                    <a:lstStyle/>
                    <a:p>
                      <a:pPr algn="l"/>
                      <a:endParaRPr lang="en-US" sz="160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gridSpan="12">
                  <a:txBody>
                    <a:bodyPr/>
                    <a:lstStyle/>
                    <a:p>
                      <a:pPr algn="ctr"/>
                      <a:r>
                        <a:rPr lang="en-US" sz="1800" b="1" i="1" dirty="0">
                          <a:solidFill>
                            <a:schemeClr val="bg1"/>
                          </a:solidFill>
                          <a:latin typeface="Calibri" panose="020F0502020204030204" pitchFamily="34" charset="0"/>
                          <a:ea typeface="Calibri" panose="020F0502020204030204" pitchFamily="34" charset="0"/>
                          <a:cs typeface="Calibri" panose="020F0502020204030204" pitchFamily="34" charset="0"/>
                        </a:rPr>
                        <a:t>BCR::ABL1 </a:t>
                      </a:r>
                      <a:r>
                        <a:rPr lang="en-US" sz="1800" b="1" dirty="0">
                          <a:solidFill>
                            <a:schemeClr val="bg1"/>
                          </a:solidFill>
                          <a:latin typeface="Calibri" panose="020F0502020204030204" pitchFamily="34" charset="0"/>
                          <a:ea typeface="Calibri" panose="020F0502020204030204" pitchFamily="34" charset="0"/>
                          <a:cs typeface="Calibri" panose="020F0502020204030204" pitchFamily="34" charset="0"/>
                        </a:rPr>
                        <a:t>(IS)</a:t>
                      </a: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hMerge="1">
                  <a:txBody>
                    <a:bodyPr/>
                    <a:lstStyle/>
                    <a:p>
                      <a:endParaRPr lang="en-US"/>
                    </a:p>
                  </a:txBody>
                  <a:tcPr/>
                </a:tc>
                <a:tc hMerge="1">
                  <a:txBody>
                    <a:bodyPr/>
                    <a:lstStyle/>
                    <a:p>
                      <a:endParaRPr lang="en-US"/>
                    </a:p>
                  </a:txBody>
                  <a:tcPr/>
                </a:tc>
                <a:tc hMerge="1">
                  <a:txBody>
                    <a:bodyPr/>
                    <a:lstStyle/>
                    <a:p>
                      <a:pPr algn="ctr"/>
                      <a:endParaRPr lang="en-US" sz="1600" dirty="0">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pPr algn="ctr"/>
                      <a:endParaRPr lang="en-US" sz="1600" dirty="0">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pPr algn="ctr"/>
                      <a:endParaRPr lang="en-US" sz="1600" dirty="0">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0880822"/>
                  </a:ext>
                </a:extLst>
              </a:tr>
              <a:tr h="309392">
                <a:tc vMerge="1">
                  <a:txBody>
                    <a:bodyPr/>
                    <a:lstStyle/>
                    <a:p>
                      <a:pPr algn="l"/>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gridSpan="3">
                  <a:txBody>
                    <a:bodyPr/>
                    <a:lstStyle/>
                    <a:p>
                      <a:pPr algn="ct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&gt;10%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hMerge="1">
                  <a:txBody>
                    <a:bodyPr/>
                    <a:lstStyle/>
                    <a:p>
                      <a:endParaRPr lang="en-US"/>
                    </a:p>
                  </a:txBody>
                  <a:tcPr/>
                </a:tc>
                <a:tc hMerge="1">
                  <a:txBody>
                    <a:bodyPr/>
                    <a:lstStyle/>
                    <a:p>
                      <a:endParaRPr lang="en-US"/>
                    </a:p>
                  </a:txBody>
                  <a:tcPr/>
                </a:tc>
                <a:tc gridSpan="3">
                  <a:txBody>
                    <a:bodyPr/>
                    <a:lstStyle/>
                    <a:p>
                      <a:pPr algn="ct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&gt;1%-10%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hMerge="1">
                  <a:txBody>
                    <a:bodyPr/>
                    <a:lstStyle/>
                    <a:p>
                      <a:endParaRPr lang="en-US"/>
                    </a:p>
                  </a:txBody>
                  <a:tcPr/>
                </a:tc>
                <a:tc hMerge="1">
                  <a:txBody>
                    <a:bodyPr/>
                    <a:lstStyle/>
                    <a:p>
                      <a:endParaRPr lang="en-US"/>
                    </a:p>
                  </a:txBody>
                  <a:tcPr/>
                </a:tc>
                <a:tc gridSpan="3">
                  <a:txBody>
                    <a:bodyPr/>
                    <a:lstStyle/>
                    <a:p>
                      <a:pPr algn="ct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&gt;0.1%-1.0%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hMerge="1">
                  <a:txBody>
                    <a:bodyPr/>
                    <a:lstStyle/>
                    <a:p>
                      <a:endParaRPr lang="en-US"/>
                    </a:p>
                  </a:txBody>
                  <a:tcPr/>
                </a:tc>
                <a:tc hMerge="1">
                  <a:txBody>
                    <a:bodyPr/>
                    <a:lstStyle/>
                    <a:p>
                      <a:endParaRPr lang="en-US"/>
                    </a:p>
                  </a:txBody>
                  <a:tcPr/>
                </a:tc>
                <a:tc gridSpan="3">
                  <a:txBody>
                    <a:bodyPr/>
                    <a:lstStyle/>
                    <a:p>
                      <a:pPr algn="ctr"/>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≤0.1%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hMerge="1">
                  <a:txBody>
                    <a:bodyPr/>
                    <a:lstStyle/>
                    <a:p>
                      <a:pPr algn="ct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algn="ct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993055952"/>
                  </a:ext>
                </a:extLst>
              </a:tr>
              <a:tr h="309392">
                <a:tc>
                  <a:txBody>
                    <a:bodyPr/>
                    <a:lstStyle/>
                    <a:p>
                      <a:pPr algn="l"/>
                      <a:r>
                        <a:rPr lang="en-US" sz="1600" b="1" dirty="0">
                          <a:solidFill>
                            <a:schemeClr val="bg1"/>
                          </a:solidFill>
                          <a:latin typeface="Calibri" panose="020F0502020204030204" pitchFamily="34" charset="0"/>
                          <a:ea typeface="Calibri" panose="020F0502020204030204" pitchFamily="34" charset="0"/>
                          <a:cs typeface="Calibri" panose="020F0502020204030204" pitchFamily="34" charset="0"/>
                        </a:rPr>
                        <a:t>Time on Treatment, Mo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algn="ctr" defTabSz="914400" rtl="0" eaLnBrk="1" latinLnBrk="0" hangingPunct="1"/>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0" algn="ctr" defTabSz="914400" rtl="0" eaLnBrk="1" latinLnBrk="0" hangingPunct="1"/>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algn="ctr" defTabSz="914400" rtl="0" eaLnBrk="1" latinLnBrk="0" hangingPunct="1"/>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algn="ctr" defTabSz="914400" rtl="0" eaLnBrk="1" latinLnBrk="0" hangingPunct="1"/>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latinLnBrk="0" hangingPunct="1"/>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latinLnBrk="0" hangingPunct="1"/>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latinLnBrk="0" hangingPunct="1"/>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latinLnBrk="0" hangingPunct="1"/>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latinLnBrk="0" hangingPunct="1"/>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latinLnBrk="0" hangingPunct="1"/>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latinLnBrk="0" hangingPunct="1"/>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latinLnBrk="0" hangingPunct="1"/>
                      <a:r>
                        <a:rPr lang="en-US" sz="16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436667374"/>
                  </a:ext>
                </a:extLst>
              </a:tr>
            </a:tbl>
          </a:graphicData>
        </a:graphic>
      </p:graphicFrame>
      <p:graphicFrame>
        <p:nvGraphicFramePr>
          <p:cNvPr id="9" name="Content Placeholder 4">
            <a:extLst>
              <a:ext uri="{FF2B5EF4-FFF2-40B4-BE49-F238E27FC236}">
                <a16:creationId xmlns:a16="http://schemas.microsoft.com/office/drawing/2014/main" id="{D5E2ADE1-A52F-8963-8136-14985E8AECCE}"/>
              </a:ext>
            </a:extLst>
          </p:cNvPr>
          <p:cNvGraphicFramePr>
            <a:graphicFrameLocks/>
          </p:cNvGraphicFramePr>
          <p:nvPr>
            <p:extLst>
              <p:ext uri="{D42A27DB-BD31-4B8C-83A1-F6EECF244321}">
                <p14:modId xmlns:p14="http://schemas.microsoft.com/office/powerpoint/2010/main" val="3037953183"/>
              </p:ext>
            </p:extLst>
          </p:nvPr>
        </p:nvGraphicFramePr>
        <p:xfrm>
          <a:off x="9445451" y="2454887"/>
          <a:ext cx="2036752" cy="3749040"/>
        </p:xfrm>
        <a:graphic>
          <a:graphicData uri="http://schemas.openxmlformats.org/drawingml/2006/table">
            <a:tbl>
              <a:tblPr firstRow="1" bandRow="1">
                <a:tableStyleId>{93296810-A885-4BE3-A3E7-6D5BEEA58F35}</a:tableStyleId>
              </a:tblPr>
              <a:tblGrid>
                <a:gridCol w="2036752">
                  <a:extLst>
                    <a:ext uri="{9D8B030D-6E8A-4147-A177-3AD203B41FA5}">
                      <a16:colId xmlns:a16="http://schemas.microsoft.com/office/drawing/2014/main" val="1700156962"/>
                    </a:ext>
                  </a:extLst>
                </a:gridCol>
              </a:tblGrid>
              <a:tr h="305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tx1"/>
                          </a:solidFill>
                          <a:effectLst/>
                          <a:latin typeface="+mn-lt"/>
                        </a:rPr>
                        <a:t>TKI sensitive </a:t>
                      </a:r>
                      <a:br>
                        <a:rPr kumimoji="0" lang="en-US" sz="1800" b="1" i="0" u="none" strike="noStrike" cap="none" normalizeH="0" baseline="0" dirty="0">
                          <a:ln>
                            <a:noFill/>
                          </a:ln>
                          <a:solidFill>
                            <a:schemeClr val="tx1"/>
                          </a:solidFill>
                          <a:effectLst/>
                          <a:latin typeface="+mn-lt"/>
                        </a:rPr>
                      </a:br>
                      <a:r>
                        <a:rPr kumimoji="0" lang="en-US" sz="1800" b="1" i="0" u="none" strike="noStrike" cap="none" normalizeH="0" baseline="0" dirty="0">
                          <a:ln>
                            <a:noFill/>
                          </a:ln>
                          <a:solidFill>
                            <a:schemeClr val="tx1"/>
                          </a:solidFill>
                          <a:effectLst/>
                          <a:latin typeface="+mn-lt"/>
                        </a:rPr>
                        <a:t>(GO)</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861360854"/>
                  </a:ext>
                </a:extLst>
              </a:tr>
              <a:tr h="408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tx1"/>
                          </a:solidFill>
                          <a:effectLst/>
                          <a:latin typeface="+mn-lt"/>
                        </a:rPr>
                        <a:t>TKI sensitive  (TENTATIVE)</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968977277"/>
                  </a:ext>
                </a:extLst>
              </a:tr>
              <a:tr h="408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tx1"/>
                          </a:solidFill>
                          <a:effectLst/>
                          <a:latin typeface="+mn-lt"/>
                        </a:rPr>
                        <a:t>Possible TKI resistance (CAUTION)</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42405357"/>
                  </a:ext>
                </a:extLst>
              </a:tr>
              <a:tr h="408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tx1"/>
                          </a:solidFill>
                          <a:effectLst/>
                          <a:latin typeface="+mn-lt"/>
                        </a:rPr>
                        <a:t>Possible TKI resistance (CAUTION)</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94749215"/>
                  </a:ext>
                </a:extLst>
              </a:tr>
              <a:tr h="408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chemeClr val="tx1"/>
                          </a:solidFill>
                          <a:effectLst/>
                          <a:latin typeface="+mn-lt"/>
                        </a:rPr>
                        <a:t>TKI resistance (STOP)</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765088996"/>
                  </a:ext>
                </a:extLst>
              </a:tr>
            </a:tbl>
          </a:graphicData>
        </a:graphic>
      </p:graphicFrame>
      <p:sp>
        <p:nvSpPr>
          <p:cNvPr id="11" name="Text Box 15">
            <a:extLst>
              <a:ext uri="{FF2B5EF4-FFF2-40B4-BE49-F238E27FC236}">
                <a16:creationId xmlns:a16="http://schemas.microsoft.com/office/drawing/2014/main" id="{4B36EFBC-0D67-EDBF-DBE3-F862CE562D60}"/>
              </a:ext>
            </a:extLst>
          </p:cNvPr>
          <p:cNvSpPr txBox="1">
            <a:spLocks noChangeArrowheads="1"/>
          </p:cNvSpPr>
          <p:nvPr/>
        </p:nvSpPr>
        <p:spPr bwMode="auto">
          <a:xfrm>
            <a:off x="410527" y="5853390"/>
            <a:ext cx="8662423" cy="769441"/>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100" b="0" spc="-10" dirty="0">
                <a:solidFill>
                  <a:schemeClr val="bg2"/>
                </a:solidFill>
                <a:latin typeface="Calibri" panose="020F0502020204030204" pitchFamily="34" charset="0"/>
                <a:cs typeface="+mn-cs"/>
              </a:rPr>
              <a:t>1. </a:t>
            </a:r>
            <a:r>
              <a:rPr lang="en-US" altLang="en-US" sz="1100" b="0" spc="-10" dirty="0" err="1">
                <a:solidFill>
                  <a:schemeClr val="bg2"/>
                </a:solidFill>
                <a:latin typeface="Calibri" panose="020F0502020204030204" pitchFamily="34" charset="0"/>
                <a:cs typeface="+mn-cs"/>
              </a:rPr>
              <a:t>Hochhaus</a:t>
            </a:r>
            <a:r>
              <a:rPr lang="en-US" altLang="en-US" sz="1100" b="0" spc="-10" dirty="0">
                <a:solidFill>
                  <a:schemeClr val="bg2"/>
                </a:solidFill>
                <a:latin typeface="Calibri" panose="020F0502020204030204" pitchFamily="34" charset="0"/>
                <a:cs typeface="+mn-cs"/>
              </a:rPr>
              <a:t>. Ann Oncol. 2017;28(suppl 4):iv41. 2. Shanmuganathan. Hematology Am Soc </a:t>
            </a:r>
            <a:r>
              <a:rPr lang="en-US" altLang="en-US" sz="1100" b="0" spc="-10" dirty="0" err="1">
                <a:solidFill>
                  <a:schemeClr val="bg2"/>
                </a:solidFill>
                <a:latin typeface="Calibri" panose="020F0502020204030204" pitchFamily="34" charset="0"/>
                <a:cs typeface="+mn-cs"/>
              </a:rPr>
              <a:t>Hematol</a:t>
            </a:r>
            <a:r>
              <a:rPr lang="en-US" altLang="en-US" sz="1100" b="0" spc="-10" dirty="0">
                <a:solidFill>
                  <a:schemeClr val="bg2"/>
                </a:solidFill>
                <a:latin typeface="Calibri" panose="020F0502020204030204" pitchFamily="34" charset="0"/>
                <a:cs typeface="+mn-cs"/>
              </a:rPr>
              <a:t> Educ Program. 2018;2018:168. 3. Senapati. Blood Cancer J. 2023;13:58. 4. Cortes. J Clin Oncol. 2016;34:2333. 5. </a:t>
            </a:r>
            <a:r>
              <a:rPr lang="en-US" altLang="en-US" sz="1100" b="0" spc="-10" dirty="0" err="1">
                <a:solidFill>
                  <a:schemeClr val="bg2"/>
                </a:solidFill>
                <a:latin typeface="Calibri" panose="020F0502020204030204" pitchFamily="34" charset="0"/>
                <a:cs typeface="+mn-cs"/>
              </a:rPr>
              <a:t>Hochhaus</a:t>
            </a:r>
            <a:r>
              <a:rPr lang="en-US" altLang="en-US" sz="1100" b="0" spc="-10" dirty="0">
                <a:solidFill>
                  <a:schemeClr val="bg2"/>
                </a:solidFill>
                <a:latin typeface="Calibri" panose="020F0502020204030204" pitchFamily="34" charset="0"/>
                <a:cs typeface="+mn-cs"/>
              </a:rPr>
              <a:t>. Leukemia. 2016;30:1044. 6. Jabbour. Am J </a:t>
            </a:r>
            <a:r>
              <a:rPr lang="en-US" altLang="en-US" sz="1100" b="0" spc="-10" dirty="0" err="1">
                <a:solidFill>
                  <a:schemeClr val="bg2"/>
                </a:solidFill>
                <a:latin typeface="Calibri" panose="020F0502020204030204" pitchFamily="34" charset="0"/>
                <a:cs typeface="+mn-cs"/>
              </a:rPr>
              <a:t>Hematol</a:t>
            </a:r>
            <a:r>
              <a:rPr lang="en-US" altLang="en-US" sz="1100" b="0" spc="-10" dirty="0">
                <a:solidFill>
                  <a:schemeClr val="bg2"/>
                </a:solidFill>
                <a:latin typeface="Calibri" panose="020F0502020204030204" pitchFamily="34" charset="0"/>
                <a:cs typeface="+mn-cs"/>
              </a:rPr>
              <a:t>. 2018;93:442. 7. </a:t>
            </a:r>
            <a:r>
              <a:rPr lang="en-US" altLang="en-US" sz="1100" b="0" spc="-10" dirty="0" err="1">
                <a:solidFill>
                  <a:schemeClr val="bg2"/>
                </a:solidFill>
                <a:latin typeface="Calibri" panose="020F0502020204030204" pitchFamily="34" charset="0"/>
                <a:cs typeface="+mn-cs"/>
              </a:rPr>
              <a:t>Hochhaus</a:t>
            </a:r>
            <a:r>
              <a:rPr lang="en-US" altLang="en-US" sz="1100" b="0" spc="-10" dirty="0">
                <a:solidFill>
                  <a:schemeClr val="bg2"/>
                </a:solidFill>
                <a:latin typeface="Calibri" panose="020F0502020204030204" pitchFamily="34" charset="0"/>
                <a:cs typeface="+mn-cs"/>
              </a:rPr>
              <a:t>. Ann Oncol. 2017;28(suppl 4):iv41. 8. Braun. Cancer Cell. 2020;37:530. 9. Kantarjian. Cancer. 2008;112:837. 10. Oriana. Value Health. 2013;16:1081. 11. Breccia. </a:t>
            </a:r>
            <a:r>
              <a:rPr lang="en-US" altLang="en-US" sz="1100" b="0" spc="-10" dirty="0" err="1">
                <a:solidFill>
                  <a:schemeClr val="bg2"/>
                </a:solidFill>
                <a:latin typeface="Calibri" panose="020F0502020204030204" pitchFamily="34" charset="0"/>
                <a:cs typeface="+mn-cs"/>
              </a:rPr>
              <a:t>Oncotarget</a:t>
            </a:r>
            <a:r>
              <a:rPr lang="en-US" altLang="en-US" sz="1100" b="0" spc="-10" dirty="0">
                <a:solidFill>
                  <a:schemeClr val="bg2"/>
                </a:solidFill>
                <a:latin typeface="Calibri" panose="020F0502020204030204" pitchFamily="34" charset="0"/>
                <a:cs typeface="+mn-cs"/>
              </a:rPr>
              <a:t>. 2017;9:7534. 12. Chen. Front Oncol. 2021;11. 13. </a:t>
            </a:r>
            <a:r>
              <a:rPr lang="en-US" altLang="en-US" sz="1100" b="0" spc="-10" dirty="0" err="1">
                <a:solidFill>
                  <a:schemeClr val="bg2"/>
                </a:solidFill>
                <a:latin typeface="Calibri" panose="020F0502020204030204" pitchFamily="34" charset="0"/>
                <a:cs typeface="+mn-cs"/>
              </a:rPr>
              <a:t>Saglio</a:t>
            </a:r>
            <a:r>
              <a:rPr lang="en-US" altLang="en-US" sz="1100" b="0" spc="-10" dirty="0">
                <a:solidFill>
                  <a:schemeClr val="bg2"/>
                </a:solidFill>
                <a:latin typeface="Calibri" panose="020F0502020204030204" pitchFamily="34" charset="0"/>
                <a:cs typeface="+mn-cs"/>
              </a:rPr>
              <a:t>. Clin Lymphoma Myeloma Leuk. 2018;18:375. </a:t>
            </a:r>
          </a:p>
        </p:txBody>
      </p:sp>
    </p:spTree>
    <p:extLst>
      <p:ext uri="{BB962C8B-B14F-4D97-AF65-F5344CB8AC3E}">
        <p14:creationId xmlns:p14="http://schemas.microsoft.com/office/powerpoint/2010/main" val="3028233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8467-5F20-4988-8C1B-C403B8690C78}"/>
              </a:ext>
            </a:extLst>
          </p:cNvPr>
          <p:cNvSpPr>
            <a:spLocks noGrp="1"/>
          </p:cNvSpPr>
          <p:nvPr>
            <p:ph type="title"/>
          </p:nvPr>
        </p:nvSpPr>
        <p:spPr/>
        <p:txBody>
          <a:bodyPr/>
          <a:lstStyle/>
          <a:p>
            <a:r>
              <a:rPr lang="en-US" dirty="0"/>
              <a:t>Approved BCR::ABL Targeted Therapy for CML in Adults</a:t>
            </a:r>
          </a:p>
        </p:txBody>
      </p:sp>
      <p:sp>
        <p:nvSpPr>
          <p:cNvPr id="5" name="Text Box 11">
            <a:extLst>
              <a:ext uri="{FF2B5EF4-FFF2-40B4-BE49-F238E27FC236}">
                <a16:creationId xmlns:a16="http://schemas.microsoft.com/office/drawing/2014/main" id="{5FF43A6A-91B4-491A-BC0B-C4995DB812A5}"/>
              </a:ext>
            </a:extLst>
          </p:cNvPr>
          <p:cNvSpPr txBox="1">
            <a:spLocks noChangeArrowheads="1"/>
          </p:cNvSpPr>
          <p:nvPr/>
        </p:nvSpPr>
        <p:spPr bwMode="auto">
          <a:xfrm>
            <a:off x="423864" y="63730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bg2"/>
                </a:solidFill>
                <a:latin typeface="Calibri" panose="020F0502020204030204" pitchFamily="34" charset="0"/>
              </a:rPr>
              <a:t>Asciminib PI. Bosutinib PI. Dasatinib PI. Imatinib PI. Nilotinib PI. Ponatinib PI.</a:t>
            </a:r>
          </a:p>
        </p:txBody>
      </p:sp>
      <p:graphicFrame>
        <p:nvGraphicFramePr>
          <p:cNvPr id="9" name="Group 32">
            <a:extLst>
              <a:ext uri="{FF2B5EF4-FFF2-40B4-BE49-F238E27FC236}">
                <a16:creationId xmlns:a16="http://schemas.microsoft.com/office/drawing/2014/main" id="{0530156D-907A-4CE2-A4D6-61A80CCD1DE3}"/>
              </a:ext>
            </a:extLst>
          </p:cNvPr>
          <p:cNvGraphicFramePr>
            <a:graphicFrameLocks noGrp="1"/>
          </p:cNvGraphicFramePr>
          <p:nvPr>
            <p:extLst>
              <p:ext uri="{D42A27DB-BD31-4B8C-83A1-F6EECF244321}">
                <p14:modId xmlns:p14="http://schemas.microsoft.com/office/powerpoint/2010/main" val="2467465782"/>
              </p:ext>
            </p:extLst>
          </p:nvPr>
        </p:nvGraphicFramePr>
        <p:xfrm>
          <a:off x="495300" y="1200800"/>
          <a:ext cx="11300621" cy="4971400"/>
        </p:xfrm>
        <a:graphic>
          <a:graphicData uri="http://schemas.openxmlformats.org/drawingml/2006/table">
            <a:tbl>
              <a:tblPr/>
              <a:tblGrid>
                <a:gridCol w="1066019">
                  <a:extLst>
                    <a:ext uri="{9D8B030D-6E8A-4147-A177-3AD203B41FA5}">
                      <a16:colId xmlns:a16="http://schemas.microsoft.com/office/drawing/2014/main" val="20000"/>
                    </a:ext>
                  </a:extLst>
                </a:gridCol>
                <a:gridCol w="911293">
                  <a:extLst>
                    <a:ext uri="{9D8B030D-6E8A-4147-A177-3AD203B41FA5}">
                      <a16:colId xmlns:a16="http://schemas.microsoft.com/office/drawing/2014/main" val="20001"/>
                    </a:ext>
                  </a:extLst>
                </a:gridCol>
                <a:gridCol w="4012164">
                  <a:extLst>
                    <a:ext uri="{9D8B030D-6E8A-4147-A177-3AD203B41FA5}">
                      <a16:colId xmlns:a16="http://schemas.microsoft.com/office/drawing/2014/main" val="20002"/>
                    </a:ext>
                  </a:extLst>
                </a:gridCol>
                <a:gridCol w="676469">
                  <a:extLst>
                    <a:ext uri="{9D8B030D-6E8A-4147-A177-3AD203B41FA5}">
                      <a16:colId xmlns:a16="http://schemas.microsoft.com/office/drawing/2014/main" val="3494306390"/>
                    </a:ext>
                  </a:extLst>
                </a:gridCol>
                <a:gridCol w="676469">
                  <a:extLst>
                    <a:ext uri="{9D8B030D-6E8A-4147-A177-3AD203B41FA5}">
                      <a16:colId xmlns:a16="http://schemas.microsoft.com/office/drawing/2014/main" val="3310307735"/>
                    </a:ext>
                  </a:extLst>
                </a:gridCol>
                <a:gridCol w="3958207">
                  <a:extLst>
                    <a:ext uri="{9D8B030D-6E8A-4147-A177-3AD203B41FA5}">
                      <a16:colId xmlns:a16="http://schemas.microsoft.com/office/drawing/2014/main" val="935908712"/>
                    </a:ext>
                  </a:extLst>
                </a:gridCol>
              </a:tblGrid>
              <a:tr h="229918">
                <a:tc>
                  <a:txBody>
                    <a:bodyPr/>
                    <a:lstStyle/>
                    <a:p>
                      <a:pPr marL="0" marR="0" lvl="0" indent="0" algn="l"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Drug</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First Line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ct val="0"/>
                        </a:spcBef>
                        <a:spcAft>
                          <a:spcPct val="2500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rPr>
                        <a:t>Second or Later Lines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ct val="0"/>
                        </a:spcBef>
                        <a:spcAft>
                          <a:spcPct val="2500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rPr>
                        <a:t>AP</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ct val="0"/>
                        </a:spcBef>
                        <a:spcAft>
                          <a:spcPct val="2500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rPr>
                        <a:t>BP</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ct val="0"/>
                        </a:spcBef>
                        <a:spcAft>
                          <a:spcPct val="2500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rPr>
                        <a:t>Recommended Starting Dose (Adult)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712722">
                <a:tc>
                  <a:txBody>
                    <a:body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Imatinib</a:t>
                      </a:r>
                    </a:p>
                    <a:p>
                      <a:pPr marL="0" marR="0" lvl="0" indent="0" algn="l" rtl="0" eaLnBrk="1" fontAlgn="base" latinLnBrk="0" hangingPunct="1">
                        <a:lnSpc>
                          <a:spcPct val="90000"/>
                        </a:lnSpc>
                        <a:spcBef>
                          <a:spcPct val="0"/>
                        </a:spcBef>
                        <a:spcAft>
                          <a:spcPct val="25000"/>
                        </a:spcAft>
                        <a:buClrTx/>
                        <a:buSzTx/>
                        <a:buFontTx/>
                        <a:buNone/>
                      </a:pPr>
                      <a:r>
                        <a:rPr lang="en-US" sz="1400" b="0" i="0" u="none" strike="noStrike" cap="none" normalizeH="0" baseline="0" dirty="0">
                          <a:ln>
                            <a:noFill/>
                          </a:ln>
                          <a:solidFill>
                            <a:schemeClr val="bg2">
                              <a:lumMod val="10000"/>
                            </a:schemeClr>
                          </a:solidFill>
                          <a:effectLst/>
                          <a:latin typeface="Calibri"/>
                        </a:rPr>
                        <a:t>(1G TKI</a:t>
                      </a:r>
                      <a:r>
                        <a:rPr kumimoji="0" lang="en-US" sz="1400" b="0" i="0" u="none" strike="noStrike" cap="none" normalizeH="0" baseline="0" dirty="0">
                          <a:ln>
                            <a:noFill/>
                          </a:ln>
                          <a:solidFill>
                            <a:schemeClr val="bg2">
                              <a:lumMod val="10000"/>
                            </a:schemeClr>
                          </a:solidFill>
                          <a:effectLst/>
                          <a:latin typeface="Calibri"/>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Yes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After failure of interferon</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Yes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Yes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CP-CML: 400 PO QD</a:t>
                      </a:r>
                      <a:br>
                        <a:rPr kumimoji="0" lang="en-US" sz="1400" b="0" i="0" u="none" strike="noStrike" cap="none" normalizeH="0" baseline="0" dirty="0">
                          <a:ln>
                            <a:noFill/>
                          </a:ln>
                          <a:solidFill>
                            <a:schemeClr val="bg2">
                              <a:lumMod val="10000"/>
                            </a:schemeClr>
                          </a:solidFill>
                          <a:effectLst/>
                          <a:latin typeface="Calibri" panose="020F0502020204030204" pitchFamily="34" charset="0"/>
                        </a:rPr>
                      </a:br>
                      <a:r>
                        <a:rPr kumimoji="0" lang="en-US" sz="1400" b="0" i="0" u="none" strike="noStrike" cap="none" normalizeH="0" baseline="0" dirty="0">
                          <a:ln>
                            <a:noFill/>
                          </a:ln>
                          <a:solidFill>
                            <a:schemeClr val="bg2">
                              <a:lumMod val="10000"/>
                            </a:schemeClr>
                          </a:solidFill>
                          <a:effectLst/>
                          <a:latin typeface="Calibri" panose="020F0502020204030204" pitchFamily="34" charset="0"/>
                        </a:rPr>
                        <a:t>AP-CML or BP-CML: 600 PO QD</a:t>
                      </a:r>
                      <a:br>
                        <a:rPr kumimoji="0" lang="en-US" sz="1400" b="0" i="0" u="none" strike="noStrike" cap="none" normalizeH="0" baseline="0" dirty="0">
                          <a:ln>
                            <a:noFill/>
                          </a:ln>
                          <a:solidFill>
                            <a:schemeClr val="bg2">
                              <a:lumMod val="10000"/>
                            </a:schemeClr>
                          </a:solidFill>
                          <a:effectLst/>
                          <a:latin typeface="Calibri" panose="020F0502020204030204" pitchFamily="34" charset="0"/>
                        </a:rPr>
                      </a:br>
                      <a:r>
                        <a:rPr kumimoji="0" lang="en-US" sz="1400" b="0" i="1" u="none" strike="noStrike" cap="none" normalizeH="0" baseline="0" dirty="0">
                          <a:ln>
                            <a:noFill/>
                          </a:ln>
                          <a:solidFill>
                            <a:schemeClr val="bg2">
                              <a:lumMod val="10000"/>
                            </a:schemeClr>
                          </a:solidFill>
                          <a:effectLst/>
                          <a:latin typeface="Calibri" panose="020F0502020204030204" pitchFamily="34" charset="0"/>
                        </a:rPr>
                        <a:t>(Consider dose escalation in select patients based on response)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712722">
                <a:tc>
                  <a:txBody>
                    <a:bodyPr/>
                    <a:lstStyle/>
                    <a:p>
                      <a:pPr marL="0" marR="0" lvl="0" indent="0" algn="l"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Dasatinib</a:t>
                      </a:r>
                    </a:p>
                    <a:p>
                      <a:pPr marL="0" marR="0" lvl="0" indent="0" algn="l" rtl="0" eaLnBrk="1" fontAlgn="base" latinLnBrk="0" hangingPunct="1">
                        <a:lnSpc>
                          <a:spcPct val="90000"/>
                        </a:lnSpc>
                        <a:spcBef>
                          <a:spcPct val="35000"/>
                        </a:spcBef>
                        <a:spcAft>
                          <a:spcPct val="25000"/>
                        </a:spcAft>
                        <a:buClr>
                          <a:schemeClr val="accent2"/>
                        </a:buClr>
                        <a:buSzTx/>
                        <a:buFont typeface="Wingdings" pitchFamily="2" charset="2"/>
                        <a:buNone/>
                      </a:pPr>
                      <a:r>
                        <a:rPr kumimoji="0" lang="en-US" sz="1400" b="0" i="0" u="none" strike="noStrike" cap="none" normalizeH="0" baseline="0" dirty="0">
                          <a:ln>
                            <a:noFill/>
                          </a:ln>
                          <a:solidFill>
                            <a:schemeClr val="bg2">
                              <a:lumMod val="10000"/>
                            </a:schemeClr>
                          </a:solidFill>
                          <a:effectLst/>
                          <a:latin typeface="Calibri"/>
                        </a:rPr>
                        <a:t>(</a:t>
                      </a:r>
                      <a:r>
                        <a:rPr lang="en-US" sz="1400" b="0" i="0" u="none" strike="noStrike" cap="none" normalizeH="0" baseline="0" dirty="0">
                          <a:ln>
                            <a:noFill/>
                          </a:ln>
                          <a:solidFill>
                            <a:schemeClr val="bg2">
                              <a:lumMod val="10000"/>
                            </a:schemeClr>
                          </a:solidFill>
                          <a:effectLst/>
                          <a:latin typeface="Calibri"/>
                        </a:rPr>
                        <a:t>2G TKI</a:t>
                      </a:r>
                      <a:r>
                        <a:rPr kumimoji="0" lang="en-US" sz="1400" b="0" i="0" u="none" strike="noStrike" cap="none" normalizeH="0" baseline="0" dirty="0">
                          <a:ln>
                            <a:noFill/>
                          </a:ln>
                          <a:solidFill>
                            <a:schemeClr val="bg2">
                              <a:lumMod val="10000"/>
                            </a:schemeClr>
                          </a:solidFill>
                          <a:effectLst/>
                          <a:latin typeface="Calibri"/>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Yes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Resistance or intolerance to prior therapy</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Yes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Yes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CP-CML: 100 mg PO QD</a:t>
                      </a:r>
                      <a:br>
                        <a:rPr kumimoji="0" lang="en-US" sz="1400" b="0" i="0" u="none" strike="noStrike" cap="none" normalizeH="0" baseline="0" dirty="0">
                          <a:ln>
                            <a:noFill/>
                          </a:ln>
                          <a:solidFill>
                            <a:schemeClr val="bg2">
                              <a:lumMod val="10000"/>
                            </a:schemeClr>
                          </a:solidFill>
                          <a:effectLst/>
                          <a:latin typeface="Calibri" panose="020F0502020204030204" pitchFamily="34" charset="0"/>
                        </a:rPr>
                      </a:br>
                      <a:r>
                        <a:rPr kumimoji="0" lang="en-US" sz="1400" b="0" i="1" u="none" strike="noStrike" cap="none" normalizeH="0" baseline="0" dirty="0">
                          <a:ln>
                            <a:noFill/>
                          </a:ln>
                          <a:solidFill>
                            <a:schemeClr val="bg2">
                              <a:lumMod val="10000"/>
                            </a:schemeClr>
                          </a:solidFill>
                          <a:effectLst/>
                          <a:latin typeface="Calibri" panose="020F0502020204030204" pitchFamily="34" charset="0"/>
                        </a:rPr>
                        <a:t>(No hematologic/cytogenetic response, consider escalating to 140 mg PO QD)</a:t>
                      </a:r>
                      <a:br>
                        <a:rPr kumimoji="0" lang="en-US" sz="1400" b="0" i="0" u="none" strike="noStrike" cap="none" normalizeH="0" baseline="0" dirty="0">
                          <a:ln>
                            <a:noFill/>
                          </a:ln>
                          <a:solidFill>
                            <a:schemeClr val="bg2">
                              <a:lumMod val="10000"/>
                            </a:schemeClr>
                          </a:solidFill>
                          <a:effectLst/>
                          <a:latin typeface="Calibri" panose="020F0502020204030204" pitchFamily="34" charset="0"/>
                        </a:rPr>
                      </a:br>
                      <a:r>
                        <a:rPr kumimoji="0" lang="en-US" sz="1400" b="0" i="0" u="none" strike="noStrike" cap="none" normalizeH="0" baseline="0" dirty="0">
                          <a:ln>
                            <a:noFill/>
                          </a:ln>
                          <a:solidFill>
                            <a:schemeClr val="bg2">
                              <a:lumMod val="10000"/>
                            </a:schemeClr>
                          </a:solidFill>
                          <a:effectLst/>
                          <a:latin typeface="Calibri" panose="020F0502020204030204" pitchFamily="34" charset="0"/>
                        </a:rPr>
                        <a:t>AP-CML or BP-CML: 140 mg PO QD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431086">
                <a:tc>
                  <a:txBody>
                    <a:body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Nilotinib</a:t>
                      </a:r>
                    </a:p>
                    <a:p>
                      <a:pPr marL="0" marR="0" lvl="0" indent="0" algn="l" rtl="0" eaLnBrk="1" fontAlgn="base" latinLnBrk="0" hangingPunct="1">
                        <a:lnSpc>
                          <a:spcPct val="90000"/>
                        </a:lnSpc>
                        <a:spcBef>
                          <a:spcPct val="0"/>
                        </a:spcBef>
                        <a:spcAft>
                          <a:spcPct val="25000"/>
                        </a:spcAft>
                        <a:buClrTx/>
                        <a:buSzTx/>
                        <a:buFontTx/>
                        <a:buNone/>
                      </a:pPr>
                      <a:r>
                        <a:rPr kumimoji="0" lang="en-US" sz="1400" b="0" i="0" u="none" strike="noStrike" cap="none" normalizeH="0" baseline="0" dirty="0">
                          <a:ln>
                            <a:noFill/>
                          </a:ln>
                          <a:solidFill>
                            <a:schemeClr val="bg2">
                              <a:lumMod val="10000"/>
                            </a:schemeClr>
                          </a:solidFill>
                          <a:effectLst/>
                          <a:latin typeface="Calibri"/>
                        </a:rPr>
                        <a:t>(</a:t>
                      </a:r>
                      <a:r>
                        <a:rPr lang="en-US" sz="1400" b="0" i="0" u="none" strike="noStrike" cap="none" normalizeH="0" baseline="0" dirty="0">
                          <a:ln>
                            <a:noFill/>
                          </a:ln>
                          <a:solidFill>
                            <a:schemeClr val="bg2">
                              <a:lumMod val="10000"/>
                            </a:schemeClr>
                          </a:solidFill>
                          <a:effectLst/>
                          <a:latin typeface="Calibri"/>
                        </a:rPr>
                        <a:t>2G TKI</a:t>
                      </a:r>
                      <a:r>
                        <a:rPr kumimoji="0" lang="en-US" sz="1400" b="0" i="0" u="none" strike="noStrike" cap="none" normalizeH="0" baseline="0" dirty="0">
                          <a:ln>
                            <a:noFill/>
                          </a:ln>
                          <a:solidFill>
                            <a:schemeClr val="bg2">
                              <a:lumMod val="10000"/>
                            </a:schemeClr>
                          </a:solidFill>
                          <a:effectLst/>
                          <a:latin typeface="Calibri"/>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Yes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Resistance or intolerance to prior therapy</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Yes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No</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Newly diagnosed: 300 mg PO BID</a:t>
                      </a:r>
                      <a:br>
                        <a:rPr kumimoji="0" lang="en-US" sz="1400" b="0" i="0" u="none" strike="noStrike" cap="none" normalizeH="0" baseline="0" dirty="0">
                          <a:ln>
                            <a:noFill/>
                          </a:ln>
                          <a:solidFill>
                            <a:schemeClr val="bg2">
                              <a:lumMod val="10000"/>
                            </a:schemeClr>
                          </a:solidFill>
                          <a:effectLst/>
                          <a:latin typeface="Calibri" panose="020F0502020204030204" pitchFamily="34" charset="0"/>
                        </a:rPr>
                      </a:br>
                      <a:r>
                        <a:rPr kumimoji="0" lang="en-US" sz="1400" b="0" i="0" u="none" strike="noStrike" cap="none" normalizeH="0" baseline="0" dirty="0">
                          <a:ln>
                            <a:noFill/>
                          </a:ln>
                          <a:solidFill>
                            <a:schemeClr val="bg2">
                              <a:lumMod val="10000"/>
                            </a:schemeClr>
                          </a:solidFill>
                          <a:effectLst/>
                          <a:latin typeface="Calibri" panose="020F0502020204030204" pitchFamily="34" charset="0"/>
                        </a:rPr>
                        <a:t>Resistant/intolerant: 400 mg PO BID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r h="712722">
                <a:tc>
                  <a:txBody>
                    <a:body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Bosutinib</a:t>
                      </a:r>
                    </a:p>
                    <a:p>
                      <a:pPr marL="0" marR="0" lvl="0" indent="0" algn="l" rtl="0" eaLnBrk="1" fontAlgn="base" latinLnBrk="0" hangingPunct="1">
                        <a:lnSpc>
                          <a:spcPct val="90000"/>
                        </a:lnSpc>
                        <a:spcBef>
                          <a:spcPct val="0"/>
                        </a:spcBef>
                        <a:spcAft>
                          <a:spcPct val="25000"/>
                        </a:spcAft>
                        <a:buClrTx/>
                        <a:buSzTx/>
                        <a:buFontTx/>
                        <a:buNone/>
                      </a:pPr>
                      <a:r>
                        <a:rPr kumimoji="0" lang="en-US" sz="1400" b="0" i="0" u="none" strike="noStrike" cap="none" normalizeH="0" baseline="0" dirty="0">
                          <a:ln>
                            <a:noFill/>
                          </a:ln>
                          <a:solidFill>
                            <a:schemeClr val="bg2">
                              <a:lumMod val="10000"/>
                            </a:schemeClr>
                          </a:solidFill>
                          <a:effectLst/>
                          <a:latin typeface="Calibri"/>
                        </a:rPr>
                        <a:t>(</a:t>
                      </a:r>
                      <a:r>
                        <a:rPr lang="en-US" sz="1400" b="0" i="0" u="none" strike="noStrike" cap="none" normalizeH="0" baseline="0" dirty="0">
                          <a:ln>
                            <a:noFill/>
                          </a:ln>
                          <a:solidFill>
                            <a:schemeClr val="bg2">
                              <a:lumMod val="10000"/>
                            </a:schemeClr>
                          </a:solidFill>
                          <a:effectLst/>
                          <a:latin typeface="Calibri"/>
                        </a:rPr>
                        <a:t>2G TKI</a:t>
                      </a:r>
                      <a:r>
                        <a:rPr kumimoji="0" lang="en-US" sz="1400" b="0" i="0" u="none" strike="noStrike" cap="none" normalizeH="0" baseline="0" dirty="0">
                          <a:ln>
                            <a:noFill/>
                          </a:ln>
                          <a:solidFill>
                            <a:schemeClr val="bg2">
                              <a:lumMod val="10000"/>
                            </a:schemeClr>
                          </a:solidFill>
                          <a:effectLst/>
                          <a:latin typeface="Calibri"/>
                        </a:rPr>
                        <a: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Yes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Resistance or intolerance to prior therapy</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Yes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Yes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Newly diagnosed: 400 mg PO QD Resistant/intolerant: 500 mg PO QD </a:t>
                      </a:r>
                      <a:br>
                        <a:rPr kumimoji="0" lang="en-US" sz="1400" b="0" i="0" u="none" strike="noStrike" cap="none" normalizeH="0" baseline="0" dirty="0">
                          <a:ln>
                            <a:noFill/>
                          </a:ln>
                          <a:solidFill>
                            <a:schemeClr val="bg2">
                              <a:lumMod val="10000"/>
                            </a:schemeClr>
                          </a:solidFill>
                          <a:effectLst/>
                          <a:latin typeface="Calibri" panose="020F0502020204030204" pitchFamily="34" charset="0"/>
                        </a:rPr>
                      </a:br>
                      <a:r>
                        <a:rPr kumimoji="0" lang="en-US" sz="1400" b="0" i="1" u="none" strike="noStrike" cap="none" normalizeH="0" baseline="0" dirty="0">
                          <a:ln>
                            <a:noFill/>
                          </a:ln>
                          <a:solidFill>
                            <a:schemeClr val="bg2">
                              <a:lumMod val="10000"/>
                            </a:schemeClr>
                          </a:solidFill>
                          <a:effectLst/>
                          <a:latin typeface="Calibri" panose="020F0502020204030204" pitchFamily="34" charset="0"/>
                        </a:rPr>
                        <a:t>(Consider dose escalation in select patients based on response)</a:t>
                      </a:r>
                      <a:endParaRPr kumimoji="0" lang="en-US" sz="14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4"/>
                  </a:ext>
                </a:extLst>
              </a:tr>
              <a:tr h="712722">
                <a:tc>
                  <a:txBody>
                    <a:body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Ponatinib</a:t>
                      </a:r>
                    </a:p>
                    <a:p>
                      <a:pPr marL="0" marR="0" lvl="0" indent="0" algn="l" rtl="0" eaLnBrk="1" fontAlgn="base" latinLnBrk="0" hangingPunct="1">
                        <a:lnSpc>
                          <a:spcPct val="90000"/>
                        </a:lnSpc>
                        <a:spcBef>
                          <a:spcPct val="0"/>
                        </a:spcBef>
                        <a:spcAft>
                          <a:spcPct val="25000"/>
                        </a:spcAft>
                        <a:buClrTx/>
                        <a:buSzTx/>
                        <a:buFontTx/>
                        <a:buNone/>
                      </a:pPr>
                      <a:r>
                        <a:rPr kumimoji="0" lang="en-US" sz="1400" b="0" i="0" u="none" strike="noStrike" cap="none" normalizeH="0" baseline="0" dirty="0">
                          <a:ln>
                            <a:noFill/>
                          </a:ln>
                          <a:solidFill>
                            <a:schemeClr val="bg2">
                              <a:lumMod val="10000"/>
                            </a:schemeClr>
                          </a:solidFill>
                          <a:effectLst/>
                          <a:latin typeface="Calibri"/>
                        </a:rPr>
                        <a:t>(</a:t>
                      </a:r>
                      <a:r>
                        <a:rPr lang="en-US" sz="1400" b="0" i="0" u="none" strike="noStrike" cap="none" normalizeH="0" baseline="0" dirty="0">
                          <a:ln>
                            <a:noFill/>
                          </a:ln>
                          <a:solidFill>
                            <a:schemeClr val="bg2">
                              <a:lumMod val="10000"/>
                            </a:schemeClr>
                          </a:solidFill>
                          <a:effectLst/>
                          <a:latin typeface="Calibri"/>
                        </a:rPr>
                        <a:t>3G TKI</a:t>
                      </a:r>
                      <a:r>
                        <a:rPr kumimoji="0" lang="en-US" sz="1400" b="0" i="0" u="none" strike="noStrike" cap="none" normalizeH="0" baseline="0" dirty="0">
                          <a:ln>
                            <a:noFill/>
                          </a:ln>
                          <a:solidFill>
                            <a:schemeClr val="bg2">
                              <a:lumMod val="10000"/>
                            </a:schemeClr>
                          </a:solidFill>
                          <a:effectLst/>
                          <a:latin typeface="Calibri"/>
                        </a:rPr>
                        <a:t>)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No</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Resistance or intolerance to at least 2 prior TKIs, </a:t>
                      </a:r>
                      <a:br>
                        <a:rPr kumimoji="0" lang="en-US" sz="1400" b="0" i="0" u="none" strike="noStrike" cap="none" normalizeH="0" baseline="0" dirty="0">
                          <a:ln>
                            <a:noFill/>
                          </a:ln>
                          <a:solidFill>
                            <a:schemeClr val="bg2">
                              <a:lumMod val="10000"/>
                            </a:schemeClr>
                          </a:solidFill>
                          <a:effectLst/>
                          <a:latin typeface="Calibri" panose="020F0502020204030204" pitchFamily="34" charset="0"/>
                        </a:rPr>
                      </a:br>
                      <a:r>
                        <a:rPr kumimoji="0" lang="en-US" sz="1400" b="0" i="0" u="none" strike="noStrike" cap="none" normalizeH="0" baseline="0" dirty="0">
                          <a:ln>
                            <a:noFill/>
                          </a:ln>
                          <a:solidFill>
                            <a:schemeClr val="bg2">
                              <a:lumMod val="10000"/>
                            </a:schemeClr>
                          </a:solidFill>
                          <a:effectLst/>
                          <a:latin typeface="Calibri" panose="020F0502020204030204" pitchFamily="34" charset="0"/>
                        </a:rPr>
                        <a:t>or adults with </a:t>
                      </a:r>
                      <a:r>
                        <a:rPr kumimoji="0" lang="en-US" sz="1400" b="0" i="1" u="none" strike="noStrike" cap="none" normalizeH="0" baseline="0" dirty="0">
                          <a:ln>
                            <a:noFill/>
                          </a:ln>
                          <a:solidFill>
                            <a:schemeClr val="bg2">
                              <a:lumMod val="10000"/>
                            </a:schemeClr>
                          </a:solidFill>
                          <a:effectLst/>
                          <a:latin typeface="Calibri" panose="020F0502020204030204" pitchFamily="34" charset="0"/>
                        </a:rPr>
                        <a:t>T315I</a:t>
                      </a:r>
                      <a:r>
                        <a:rPr kumimoji="0" lang="en-US" sz="1400" b="0" i="0" u="none" strike="noStrike" cap="none" normalizeH="0" baseline="0" dirty="0">
                          <a:ln>
                            <a:noFill/>
                          </a:ln>
                          <a:solidFill>
                            <a:schemeClr val="bg2">
                              <a:lumMod val="10000"/>
                            </a:schemeClr>
                          </a:solidFill>
                          <a:effectLst/>
                          <a:latin typeface="Calibri" panose="020F0502020204030204" pitchFamily="34" charset="0"/>
                        </a:rPr>
                        <a:t>-positive CP-CML</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Yes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Yes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45 mg PO QD with dose reduction to </a:t>
                      </a:r>
                      <a:br>
                        <a:rPr kumimoji="0" lang="en-US" sz="1400" b="0" i="0" u="none" strike="noStrike" cap="none" normalizeH="0" baseline="0" dirty="0">
                          <a:ln>
                            <a:noFill/>
                          </a:ln>
                          <a:solidFill>
                            <a:schemeClr val="bg2">
                              <a:lumMod val="10000"/>
                            </a:schemeClr>
                          </a:solidFill>
                          <a:effectLst/>
                          <a:latin typeface="Calibri" panose="020F0502020204030204" pitchFamily="34" charset="0"/>
                        </a:rPr>
                      </a:br>
                      <a:r>
                        <a:rPr kumimoji="0" lang="en-US" sz="1400" b="0" i="0" u="none" strike="noStrike" cap="none" normalizeH="0" baseline="0" dirty="0">
                          <a:ln>
                            <a:noFill/>
                          </a:ln>
                          <a:solidFill>
                            <a:schemeClr val="bg2">
                              <a:lumMod val="10000"/>
                            </a:schemeClr>
                          </a:solidFill>
                          <a:effectLst/>
                          <a:latin typeface="Calibri" panose="020F0502020204030204" pitchFamily="34" charset="0"/>
                        </a:rPr>
                        <a:t>15 mg QD once </a:t>
                      </a:r>
                      <a:r>
                        <a:rPr kumimoji="0" lang="en-US" sz="1400" b="0" i="1" u="none" strike="noStrike" cap="none" normalizeH="0" baseline="0" dirty="0">
                          <a:ln>
                            <a:noFill/>
                          </a:ln>
                          <a:solidFill>
                            <a:schemeClr val="bg2">
                              <a:lumMod val="10000"/>
                            </a:schemeClr>
                          </a:solidFill>
                          <a:effectLst/>
                          <a:latin typeface="Calibri" panose="020F0502020204030204" pitchFamily="34" charset="0"/>
                        </a:rPr>
                        <a:t>BCR::ABL1 </a:t>
                      </a:r>
                      <a:r>
                        <a:rPr kumimoji="0" lang="en-US" sz="1400" b="0" i="0" u="none" strike="noStrike" cap="none" normalizeH="0" baseline="0" dirty="0">
                          <a:ln>
                            <a:noFill/>
                          </a:ln>
                          <a:solidFill>
                            <a:schemeClr val="bg2">
                              <a:lumMod val="10000"/>
                            </a:schemeClr>
                          </a:solidFill>
                          <a:effectLst/>
                          <a:latin typeface="Calibri" panose="020F0502020204030204" pitchFamily="34" charset="0"/>
                        </a:rPr>
                        <a:t>transcripts 1% or less (for chronic phase)</a:t>
                      </a:r>
                      <a:br>
                        <a:rPr kumimoji="0" lang="en-US" sz="1400" b="0" i="0" u="none" strike="noStrike" cap="none" normalizeH="0" baseline="0" dirty="0">
                          <a:ln>
                            <a:noFill/>
                          </a:ln>
                          <a:solidFill>
                            <a:schemeClr val="bg2">
                              <a:lumMod val="10000"/>
                            </a:schemeClr>
                          </a:solidFill>
                          <a:effectLst/>
                          <a:latin typeface="Calibri" panose="020F0502020204030204" pitchFamily="34" charset="0"/>
                        </a:rPr>
                      </a:br>
                      <a:r>
                        <a:rPr kumimoji="0" lang="en-US" sz="1400" b="0" i="0" u="none" strike="noStrike" cap="none" normalizeH="0" baseline="0" dirty="0">
                          <a:ln>
                            <a:noFill/>
                          </a:ln>
                          <a:solidFill>
                            <a:schemeClr val="bg2">
                              <a:lumMod val="10000"/>
                            </a:schemeClr>
                          </a:solidFill>
                          <a:effectLst/>
                          <a:latin typeface="Calibri" panose="020F0502020204030204" pitchFamily="34" charset="0"/>
                        </a:rPr>
                        <a:t>Hepatic impairment: 30 mg PO QD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576945123"/>
                  </a:ext>
                </a:extLst>
              </a:tr>
              <a:tr h="592021">
                <a:tc>
                  <a:txBody>
                    <a:bodyPr/>
                    <a:lstStyle/>
                    <a:p>
                      <a:pPr marL="0" marR="0" lvl="0" indent="0" algn="l" defTabSz="914400" rtl="0" eaLnBrk="1" fontAlgn="base" latinLnBrk="0" hangingPunct="1">
                        <a:lnSpc>
                          <a:spcPct val="90000"/>
                        </a:lnSpc>
                        <a:spcBef>
                          <a:spcPct val="0"/>
                        </a:spcBef>
                        <a:spcAft>
                          <a:spcPct val="25000"/>
                        </a:spcAft>
                        <a:buClrTx/>
                        <a:buSzTx/>
                        <a:buFontTx/>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Asciminib</a:t>
                      </a:r>
                    </a:p>
                    <a:p>
                      <a:pPr marL="0" marR="0" lvl="0" indent="0" algn="l" defTabSz="914400" rtl="0" eaLnBrk="1" fontAlgn="base" latinLnBrk="0" hangingPunct="1">
                        <a:lnSpc>
                          <a:spcPct val="90000"/>
                        </a:lnSpc>
                        <a:spcBef>
                          <a:spcPct val="0"/>
                        </a:spcBef>
                        <a:spcAft>
                          <a:spcPct val="25000"/>
                        </a:spcAft>
                        <a:buClrTx/>
                        <a:buSzTx/>
                        <a:buFontTx/>
                        <a:buNone/>
                        <a:tabLst/>
                      </a:pP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(STAMP inhibitor)</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lang="en-US" sz="1400" b="0" i="0" u="none" strike="noStrike" cap="none" normalizeH="0" baseline="0" dirty="0">
                          <a:ln>
                            <a:noFill/>
                          </a:ln>
                          <a:solidFill>
                            <a:schemeClr val="bg2">
                              <a:lumMod val="10000"/>
                            </a:schemeClr>
                          </a:solidFill>
                          <a:effectLst/>
                          <a:latin typeface="Calibri"/>
                        </a:rPr>
                        <a:t>Yes</a:t>
                      </a:r>
                      <a:endParaRPr kumimoji="0" lang="en-US" sz="1400" b="0" i="0" u="none" strike="noStrike" cap="none" normalizeH="0" baseline="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Resistance or intolerance to prior therapy, </a:t>
                      </a:r>
                      <a:br>
                        <a:rPr kumimoji="0" lang="en-US" sz="1400" b="0" i="0" u="none" strike="noStrike" cap="none" normalizeH="0" baseline="0" dirty="0">
                          <a:ln>
                            <a:noFill/>
                          </a:ln>
                          <a:solidFill>
                            <a:schemeClr val="bg2">
                              <a:lumMod val="10000"/>
                            </a:schemeClr>
                          </a:solidFill>
                          <a:effectLst/>
                          <a:latin typeface="Calibri" panose="020F0502020204030204" pitchFamily="34" charset="0"/>
                        </a:rPr>
                      </a:br>
                      <a:r>
                        <a:rPr kumimoji="0" lang="en-US" sz="1400" b="0" i="0" u="none" strike="noStrike" cap="none" normalizeH="0" baseline="0" dirty="0">
                          <a:ln>
                            <a:noFill/>
                          </a:ln>
                          <a:solidFill>
                            <a:schemeClr val="bg2">
                              <a:lumMod val="10000"/>
                            </a:schemeClr>
                          </a:solidFill>
                          <a:effectLst/>
                          <a:latin typeface="Calibri" panose="020F0502020204030204" pitchFamily="34" charset="0"/>
                        </a:rPr>
                        <a:t>or adults with </a:t>
                      </a:r>
                      <a:r>
                        <a:rPr kumimoji="0" lang="en-US" sz="1400" b="0" i="1" u="none" strike="noStrike" cap="none" normalizeH="0" baseline="0" dirty="0">
                          <a:ln>
                            <a:noFill/>
                          </a:ln>
                          <a:solidFill>
                            <a:schemeClr val="bg2">
                              <a:lumMod val="10000"/>
                            </a:schemeClr>
                          </a:solidFill>
                          <a:effectLst/>
                          <a:latin typeface="Calibri" panose="020F0502020204030204" pitchFamily="34" charset="0"/>
                        </a:rPr>
                        <a:t>T315I</a:t>
                      </a:r>
                      <a:r>
                        <a:rPr kumimoji="0" lang="en-US" sz="1400" b="0" i="0" u="none" strike="noStrike" cap="none" normalizeH="0" baseline="0" dirty="0">
                          <a:ln>
                            <a:noFill/>
                          </a:ln>
                          <a:solidFill>
                            <a:schemeClr val="bg2">
                              <a:lumMod val="10000"/>
                            </a:schemeClr>
                          </a:solidFill>
                          <a:effectLst/>
                          <a:latin typeface="Calibri" panose="020F0502020204030204" pitchFamily="34" charset="0"/>
                        </a:rPr>
                        <a:t>-positive CP-CML</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No</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9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No</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rtl="0" eaLnBrk="1" fontAlgn="base" latinLnBrk="0" hangingPunct="1">
                        <a:lnSpc>
                          <a:spcPct val="90000"/>
                        </a:lnSpc>
                        <a:spcBef>
                          <a:spcPts val="0"/>
                        </a:spcBef>
                        <a:spcAft>
                          <a:spcPts val="0"/>
                        </a:spcAft>
                        <a:buClr>
                          <a:schemeClr val="accent2"/>
                        </a:buClr>
                        <a:buSzTx/>
                        <a:buFont typeface="Wingdings" pitchFamily="2" charset="2"/>
                        <a:buNone/>
                      </a:pPr>
                      <a:r>
                        <a:rPr lang="en-US" sz="1400" b="0" i="0" u="none" strike="noStrike" kern="1200" cap="none" normalizeH="0" baseline="0" dirty="0">
                          <a:ln>
                            <a:noFill/>
                          </a:ln>
                          <a:solidFill>
                            <a:schemeClr val="bg2">
                              <a:lumMod val="10000"/>
                            </a:schemeClr>
                          </a:solidFill>
                          <a:effectLst/>
                          <a:latin typeface="Calibri"/>
                          <a:ea typeface="+mn-ea"/>
                          <a:cs typeface="+mn-cs"/>
                        </a:rPr>
                        <a:t>Newly diagnosed: </a:t>
                      </a:r>
                      <a:r>
                        <a:rPr kumimoji="0" lang="en-US" sz="1400" b="0" i="0" u="none" strike="noStrike" kern="1200" cap="none" normalizeH="0" baseline="0" dirty="0">
                          <a:ln>
                            <a:noFill/>
                          </a:ln>
                          <a:solidFill>
                            <a:schemeClr val="bg2">
                              <a:lumMod val="10000"/>
                            </a:schemeClr>
                          </a:solidFill>
                          <a:effectLst/>
                          <a:latin typeface="Calibri"/>
                          <a:ea typeface="+mn-ea"/>
                          <a:cs typeface="+mn-cs"/>
                        </a:rPr>
                        <a:t>80 mg PO QD or 40 mg PO BID</a:t>
                      </a:r>
                    </a:p>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defRPr/>
                      </a:pPr>
                      <a:r>
                        <a:rPr lang="en-US" sz="1400" b="0" i="0" u="none" strike="noStrike" kern="1200" cap="none" normalizeH="0" baseline="0" dirty="0">
                          <a:ln>
                            <a:noFill/>
                          </a:ln>
                          <a:solidFill>
                            <a:schemeClr val="bg2">
                              <a:lumMod val="10000"/>
                            </a:schemeClr>
                          </a:solidFill>
                          <a:effectLst/>
                          <a:latin typeface="+mn-lt"/>
                          <a:ea typeface="+mn-ea"/>
                          <a:cs typeface="+mn-cs"/>
                        </a:rPr>
                        <a:t>Resistant</a:t>
                      </a:r>
                      <a:r>
                        <a:rPr kumimoji="0" lang="en-US" sz="1400" b="0" i="0" u="none" strike="noStrike" kern="1200" cap="none" normalizeH="0" baseline="0" dirty="0">
                          <a:ln>
                            <a:noFill/>
                          </a:ln>
                          <a:solidFill>
                            <a:schemeClr val="bg2">
                              <a:lumMod val="10000"/>
                            </a:schemeClr>
                          </a:solidFill>
                          <a:effectLst/>
                          <a:latin typeface="+mn-lt"/>
                          <a:ea typeface="+mn-ea"/>
                          <a:cs typeface="+mn-cs"/>
                        </a:rPr>
                        <a:t>/intolerant: 80 mg PO QD or 40 mg PO BID</a:t>
                      </a:r>
                      <a:endParaRPr kumimoji="0" lang="en-US" sz="1400" b="0" i="0" u="none" strike="noStrike" kern="1200" cap="none" normalizeH="0" baseline="0" dirty="0">
                        <a:ln>
                          <a:noFill/>
                        </a:ln>
                        <a:solidFill>
                          <a:schemeClr val="bg2">
                            <a:lumMod val="10000"/>
                          </a:schemeClr>
                        </a:solidFill>
                        <a:effectLst/>
                        <a:latin typeface="Calibri"/>
                        <a:ea typeface="+mn-ea"/>
                        <a:cs typeface="+mn-cs"/>
                      </a:endParaRPr>
                    </a:p>
                    <a:p>
                      <a:pPr marL="0" marR="0" lvl="0" indent="0" algn="ctr" defTabSz="914400" rtl="0" eaLnBrk="1" fontAlgn="base" latinLnBrk="0" hangingPunct="1">
                        <a:lnSpc>
                          <a:spcPct val="90000"/>
                        </a:lnSpc>
                        <a:spcBef>
                          <a:spcPts val="0"/>
                        </a:spcBef>
                        <a:spcAft>
                          <a:spcPts val="0"/>
                        </a:spcAft>
                        <a:buClr>
                          <a:schemeClr val="accent2"/>
                        </a:buClr>
                        <a:buSzTx/>
                        <a:buFont typeface="Wingdings" pitchFamily="2" charset="2"/>
                        <a:buNone/>
                        <a:tabLst/>
                      </a:pPr>
                      <a:r>
                        <a:rPr kumimoji="0" lang="en-US" sz="1400" b="0" i="1" u="none" strike="noStrike" kern="1200" cap="none" normalizeH="0" baseline="0" dirty="0">
                          <a:ln>
                            <a:noFill/>
                          </a:ln>
                          <a:solidFill>
                            <a:schemeClr val="bg2">
                              <a:lumMod val="10000"/>
                            </a:schemeClr>
                          </a:solidFill>
                          <a:effectLst/>
                          <a:latin typeface="Calibri" panose="020F0502020204030204" pitchFamily="34" charset="0"/>
                          <a:ea typeface="+mn-ea"/>
                          <a:cs typeface="+mn-cs"/>
                        </a:rPr>
                        <a:t>T315I</a:t>
                      </a:r>
                      <a:r>
                        <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200 mg PO BID</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332961410"/>
                  </a:ext>
                </a:extLst>
              </a:tr>
            </a:tbl>
          </a:graphicData>
        </a:graphic>
      </p:graphicFrame>
    </p:spTree>
    <p:extLst>
      <p:ext uri="{BB962C8B-B14F-4D97-AF65-F5344CB8AC3E}">
        <p14:creationId xmlns:p14="http://schemas.microsoft.com/office/powerpoint/2010/main" val="2997743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 name="Group 209">
            <a:extLst>
              <a:ext uri="{FF2B5EF4-FFF2-40B4-BE49-F238E27FC236}">
                <a16:creationId xmlns:a16="http://schemas.microsoft.com/office/drawing/2014/main" id="{592719B8-FEC1-43FE-86E5-D09FDB3085D1}"/>
              </a:ext>
            </a:extLst>
          </p:cNvPr>
          <p:cNvGrpSpPr/>
          <p:nvPr/>
        </p:nvGrpSpPr>
        <p:grpSpPr>
          <a:xfrm>
            <a:off x="9392911" y="6207927"/>
            <a:ext cx="2488502" cy="454909"/>
            <a:chOff x="9392911" y="6207927"/>
            <a:chExt cx="2488502" cy="454909"/>
          </a:xfrm>
        </p:grpSpPr>
        <p:pic>
          <p:nvPicPr>
            <p:cNvPr id="221" name="Picture 220" descr="A picture containing text, ax, wheel&#10;&#10;Description automatically generated">
              <a:extLst>
                <a:ext uri="{FF2B5EF4-FFF2-40B4-BE49-F238E27FC236}">
                  <a16:creationId xmlns:a16="http://schemas.microsoft.com/office/drawing/2014/main" id="{24A9DA91-F770-44CE-A6F5-BB199E9C8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699" y="6207927"/>
              <a:ext cx="569914" cy="187003"/>
            </a:xfrm>
            <a:prstGeom prst="rect">
              <a:avLst/>
            </a:prstGeom>
          </p:spPr>
        </p:pic>
        <p:sp>
          <p:nvSpPr>
            <p:cNvPr id="224" name="Rectangle 223">
              <a:extLst>
                <a:ext uri="{FF2B5EF4-FFF2-40B4-BE49-F238E27FC236}">
                  <a16:creationId xmlns:a16="http://schemas.microsoft.com/office/drawing/2014/main" id="{C7ED81C9-B8D8-461E-94E2-46A38F9629D7}"/>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4" name="TextBox 3">
            <a:extLst>
              <a:ext uri="{FF2B5EF4-FFF2-40B4-BE49-F238E27FC236}">
                <a16:creationId xmlns:a16="http://schemas.microsoft.com/office/drawing/2014/main" id="{C2FC3829-EAD0-2797-AABB-64DA7575B15E}"/>
              </a:ext>
            </a:extLst>
          </p:cNvPr>
          <p:cNvSpPr txBox="1"/>
          <p:nvPr/>
        </p:nvSpPr>
        <p:spPr>
          <a:xfrm>
            <a:off x="717551" y="3542389"/>
            <a:ext cx="1078865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0" i="1"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No second-generation TKI has shown an OS benefit when compared to imatinib</a:t>
            </a:r>
          </a:p>
        </p:txBody>
      </p:sp>
      <p:sp>
        <p:nvSpPr>
          <p:cNvPr id="5" name="Title 4">
            <a:extLst>
              <a:ext uri="{FF2B5EF4-FFF2-40B4-BE49-F238E27FC236}">
                <a16:creationId xmlns:a16="http://schemas.microsoft.com/office/drawing/2014/main" id="{A5C41FDD-BA8E-7B0B-58F7-617D8961E148}"/>
              </a:ext>
            </a:extLst>
          </p:cNvPr>
          <p:cNvSpPr>
            <a:spLocks noGrp="1"/>
          </p:cNvSpPr>
          <p:nvPr>
            <p:ph type="title"/>
          </p:nvPr>
        </p:nvSpPr>
        <p:spPr>
          <a:xfrm>
            <a:off x="609759" y="291731"/>
            <a:ext cx="11141055" cy="1103313"/>
          </a:xfrm>
        </p:spPr>
        <p:txBody>
          <a:bodyPr/>
          <a:lstStyle/>
          <a:p>
            <a:r>
              <a:rPr lang="en-US" dirty="0"/>
              <a:t>Deeper Responses to Second-Generation TKIs</a:t>
            </a:r>
          </a:p>
        </p:txBody>
      </p:sp>
      <p:graphicFrame>
        <p:nvGraphicFramePr>
          <p:cNvPr id="6" name="Group 32">
            <a:extLst>
              <a:ext uri="{FF2B5EF4-FFF2-40B4-BE49-F238E27FC236}">
                <a16:creationId xmlns:a16="http://schemas.microsoft.com/office/drawing/2014/main" id="{ECCE4319-CFD6-C8D9-1B1F-3856FBD10B04}"/>
              </a:ext>
            </a:extLst>
          </p:cNvPr>
          <p:cNvGraphicFramePr>
            <a:graphicFrameLocks noGrp="1"/>
          </p:cNvGraphicFramePr>
          <p:nvPr/>
        </p:nvGraphicFramePr>
        <p:xfrm>
          <a:off x="731837" y="1599155"/>
          <a:ext cx="10774362" cy="1737360"/>
        </p:xfrm>
        <a:graphic>
          <a:graphicData uri="http://schemas.openxmlformats.org/drawingml/2006/table">
            <a:tbl>
              <a:tblPr/>
              <a:tblGrid>
                <a:gridCol w="2620963">
                  <a:extLst>
                    <a:ext uri="{9D8B030D-6E8A-4147-A177-3AD203B41FA5}">
                      <a16:colId xmlns:a16="http://schemas.microsoft.com/office/drawing/2014/main" val="20000"/>
                    </a:ext>
                  </a:extLst>
                </a:gridCol>
                <a:gridCol w="2499360">
                  <a:extLst>
                    <a:ext uri="{9D8B030D-6E8A-4147-A177-3AD203B41FA5}">
                      <a16:colId xmlns:a16="http://schemas.microsoft.com/office/drawing/2014/main" val="20001"/>
                    </a:ext>
                  </a:extLst>
                </a:gridCol>
                <a:gridCol w="2397760">
                  <a:extLst>
                    <a:ext uri="{9D8B030D-6E8A-4147-A177-3AD203B41FA5}">
                      <a16:colId xmlns:a16="http://schemas.microsoft.com/office/drawing/2014/main" val="729047866"/>
                    </a:ext>
                  </a:extLst>
                </a:gridCol>
                <a:gridCol w="3256279">
                  <a:extLst>
                    <a:ext uri="{9D8B030D-6E8A-4147-A177-3AD203B41FA5}">
                      <a16:colId xmlns:a16="http://schemas.microsoft.com/office/drawing/2014/main" val="20002"/>
                    </a:ext>
                  </a:extLst>
                </a:gridCol>
              </a:tblGrid>
              <a:tr h="329466">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Second-Generation TKI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CCyR Rate vs Imatinib*  by Mo 12,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MMR vs Imatinib* </a:t>
                      </a:r>
                      <a:br>
                        <a:rPr kumimoji="0" lang="en-US" sz="1800" b="1" i="0" u="none" strike="noStrike" cap="none" normalizeH="0" baseline="0" dirty="0">
                          <a:ln>
                            <a:noFill/>
                          </a:ln>
                          <a:solidFill>
                            <a:schemeClr val="tx1"/>
                          </a:solidFill>
                          <a:effectLst/>
                          <a:latin typeface="Calibri" panose="020F0502020204030204" pitchFamily="34" charset="0"/>
                        </a:rPr>
                      </a:br>
                      <a:r>
                        <a:rPr kumimoji="0" lang="en-US" sz="1800" b="1" i="0" u="none" strike="noStrike" cap="none" normalizeH="0" baseline="0" dirty="0">
                          <a:ln>
                            <a:noFill/>
                          </a:ln>
                          <a:solidFill>
                            <a:schemeClr val="tx1"/>
                          </a:solidFill>
                          <a:effectLst/>
                          <a:latin typeface="Calibri" panose="020F0502020204030204" pitchFamily="34" charset="0"/>
                        </a:rPr>
                        <a:t>by Mo 12,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rPr>
                        <a:t>AP/BP Transformation Rate vs Imatinib* by Mo 12,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188267">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Nilotinib (300 mg BID)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80 vs 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44 vs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 vs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188267">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Dasatinib (100 mg QD)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83 vs 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46 vs 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1.9 vs 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188267">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Bosutinib (400 mg QD)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77 vs 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47 vs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1.6 vs 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bl>
          </a:graphicData>
        </a:graphic>
      </p:graphicFrame>
      <p:sp>
        <p:nvSpPr>
          <p:cNvPr id="2" name="Text Box 30">
            <a:extLst>
              <a:ext uri="{FF2B5EF4-FFF2-40B4-BE49-F238E27FC236}">
                <a16:creationId xmlns:a16="http://schemas.microsoft.com/office/drawing/2014/main" id="{A3E615F5-DE05-FA03-B84A-A7C2516542BF}"/>
              </a:ext>
            </a:extLst>
          </p:cNvPr>
          <p:cNvSpPr txBox="1">
            <a:spLocks noChangeArrowheads="1"/>
          </p:cNvSpPr>
          <p:nvPr/>
        </p:nvSpPr>
        <p:spPr bwMode="auto">
          <a:xfrm>
            <a:off x="731837" y="3332669"/>
            <a:ext cx="2323378"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*Imatinib 400 mg once daily.</a:t>
            </a:r>
          </a:p>
        </p:txBody>
      </p:sp>
      <p:sp>
        <p:nvSpPr>
          <p:cNvPr id="655" name="Text Box 11">
            <a:extLst>
              <a:ext uri="{FF2B5EF4-FFF2-40B4-BE49-F238E27FC236}">
                <a16:creationId xmlns:a16="http://schemas.microsoft.com/office/drawing/2014/main" id="{48A2F35D-1ADD-235F-C233-6AB7F59CE3D8}"/>
              </a:ext>
            </a:extLst>
          </p:cNvPr>
          <p:cNvSpPr txBox="1">
            <a:spLocks noChangeArrowheads="1"/>
          </p:cNvSpPr>
          <p:nvPr/>
        </p:nvSpPr>
        <p:spPr bwMode="auto">
          <a:xfrm>
            <a:off x="423864" y="6188374"/>
            <a:ext cx="8010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bg2"/>
                </a:solidFill>
                <a:latin typeface="Calibri" panose="020F0502020204030204" pitchFamily="34" charset="0"/>
              </a:rPr>
              <a:t>Shah. JCO. 2018;36:220. </a:t>
            </a:r>
            <a:r>
              <a:rPr lang="en-US" altLang="en-US" sz="1200" b="0" dirty="0" err="1">
                <a:solidFill>
                  <a:schemeClr val="bg2"/>
                </a:solidFill>
                <a:latin typeface="Calibri" panose="020F0502020204030204" pitchFamily="34" charset="0"/>
              </a:rPr>
              <a:t>Hochhaus</a:t>
            </a:r>
            <a:r>
              <a:rPr lang="en-US" altLang="en-US" sz="1200" b="0" dirty="0">
                <a:solidFill>
                  <a:schemeClr val="bg2"/>
                </a:solidFill>
                <a:latin typeface="Calibri" panose="020F0502020204030204" pitchFamily="34" charset="0"/>
              </a:rPr>
              <a:t>. NEJM. 2017;376:917. Kantarjian. Leukemia. 2021;35:440. Cortes. J Clin Oncol. 2016;34:2333. </a:t>
            </a:r>
            <a:r>
              <a:rPr lang="en-US" altLang="en-US" sz="1200" b="0" dirty="0" err="1">
                <a:solidFill>
                  <a:schemeClr val="bg2"/>
                </a:solidFill>
                <a:latin typeface="Calibri" panose="020F0502020204030204" pitchFamily="34" charset="0"/>
              </a:rPr>
              <a:t>Brümmendorf</a:t>
            </a:r>
            <a:r>
              <a:rPr lang="en-US" altLang="en-US" sz="1200" b="0" dirty="0">
                <a:solidFill>
                  <a:schemeClr val="bg2"/>
                </a:solidFill>
                <a:latin typeface="Calibri" panose="020F0502020204030204" pitchFamily="34" charset="0"/>
              </a:rPr>
              <a:t>. Leukemia. 2022:1825. </a:t>
            </a:r>
          </a:p>
        </p:txBody>
      </p:sp>
      <p:grpSp>
        <p:nvGrpSpPr>
          <p:cNvPr id="518" name="Group 517">
            <a:extLst>
              <a:ext uri="{FF2B5EF4-FFF2-40B4-BE49-F238E27FC236}">
                <a16:creationId xmlns:a16="http://schemas.microsoft.com/office/drawing/2014/main" id="{74219B13-3A00-0900-FED6-54C3FBFA2882}"/>
              </a:ext>
            </a:extLst>
          </p:cNvPr>
          <p:cNvGrpSpPr/>
          <p:nvPr/>
        </p:nvGrpSpPr>
        <p:grpSpPr>
          <a:xfrm>
            <a:off x="137442" y="3860921"/>
            <a:ext cx="11978358" cy="2387872"/>
            <a:chOff x="137442" y="3873621"/>
            <a:chExt cx="11978358" cy="2387872"/>
          </a:xfrm>
        </p:grpSpPr>
        <p:grpSp>
          <p:nvGrpSpPr>
            <p:cNvPr id="8" name="Group 7">
              <a:extLst>
                <a:ext uri="{FF2B5EF4-FFF2-40B4-BE49-F238E27FC236}">
                  <a16:creationId xmlns:a16="http://schemas.microsoft.com/office/drawing/2014/main" id="{68C6860B-9D29-B4F6-3D44-96ADED8E31A5}"/>
                </a:ext>
              </a:extLst>
            </p:cNvPr>
            <p:cNvGrpSpPr/>
            <p:nvPr/>
          </p:nvGrpSpPr>
          <p:grpSpPr>
            <a:xfrm>
              <a:off x="803093" y="4133423"/>
              <a:ext cx="2220283" cy="352924"/>
              <a:chOff x="3322095" y="1659885"/>
              <a:chExt cx="5052715" cy="766695"/>
            </a:xfrm>
          </p:grpSpPr>
          <p:cxnSp>
            <p:nvCxnSpPr>
              <p:cNvPr id="275" name="Straight Connector 274">
                <a:extLst>
                  <a:ext uri="{FF2B5EF4-FFF2-40B4-BE49-F238E27FC236}">
                    <a16:creationId xmlns:a16="http://schemas.microsoft.com/office/drawing/2014/main" id="{C7CD1060-7E38-0D6C-5867-399A89F1961D}"/>
                  </a:ext>
                </a:extLst>
              </p:cNvPr>
              <p:cNvCxnSpPr/>
              <p:nvPr/>
            </p:nvCxnSpPr>
            <p:spPr bwMode="auto">
              <a:xfrm>
                <a:off x="3322095" y="1659885"/>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76" name="Straight Connector 275">
                <a:extLst>
                  <a:ext uri="{FF2B5EF4-FFF2-40B4-BE49-F238E27FC236}">
                    <a16:creationId xmlns:a16="http://schemas.microsoft.com/office/drawing/2014/main" id="{69D05DB6-D43A-039C-9FFD-3B47D52191F7}"/>
                  </a:ext>
                </a:extLst>
              </p:cNvPr>
              <p:cNvCxnSpPr>
                <a:cxnSpLocks/>
              </p:cNvCxnSpPr>
              <p:nvPr/>
            </p:nvCxnSpPr>
            <p:spPr bwMode="auto">
              <a:xfrm>
                <a:off x="3509008" y="1670762"/>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77" name="Straight Connector 276">
                <a:extLst>
                  <a:ext uri="{FF2B5EF4-FFF2-40B4-BE49-F238E27FC236}">
                    <a16:creationId xmlns:a16="http://schemas.microsoft.com/office/drawing/2014/main" id="{AA8AE22C-5D29-BE81-BAF9-7C02152EF797}"/>
                  </a:ext>
                </a:extLst>
              </p:cNvPr>
              <p:cNvCxnSpPr>
                <a:cxnSpLocks/>
              </p:cNvCxnSpPr>
              <p:nvPr/>
            </p:nvCxnSpPr>
            <p:spPr bwMode="auto">
              <a:xfrm>
                <a:off x="3437087" y="1666532"/>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78" name="Straight Connector 277">
                <a:extLst>
                  <a:ext uri="{FF2B5EF4-FFF2-40B4-BE49-F238E27FC236}">
                    <a16:creationId xmlns:a16="http://schemas.microsoft.com/office/drawing/2014/main" id="{CA095582-D17B-E607-8B37-367102BDBD72}"/>
                  </a:ext>
                </a:extLst>
              </p:cNvPr>
              <p:cNvCxnSpPr>
                <a:cxnSpLocks/>
              </p:cNvCxnSpPr>
              <p:nvPr/>
            </p:nvCxnSpPr>
            <p:spPr bwMode="auto">
              <a:xfrm>
                <a:off x="3549555" y="1671556"/>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79" name="Straight Connector 278">
                <a:extLst>
                  <a:ext uri="{FF2B5EF4-FFF2-40B4-BE49-F238E27FC236}">
                    <a16:creationId xmlns:a16="http://schemas.microsoft.com/office/drawing/2014/main" id="{1D4A72B3-7636-33D2-F9E0-3057D60842A3}"/>
                  </a:ext>
                </a:extLst>
              </p:cNvPr>
              <p:cNvCxnSpPr>
                <a:cxnSpLocks/>
              </p:cNvCxnSpPr>
              <p:nvPr/>
            </p:nvCxnSpPr>
            <p:spPr bwMode="auto">
              <a:xfrm>
                <a:off x="3676019" y="1704034"/>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80" name="Straight Connector 279">
                <a:extLst>
                  <a:ext uri="{FF2B5EF4-FFF2-40B4-BE49-F238E27FC236}">
                    <a16:creationId xmlns:a16="http://schemas.microsoft.com/office/drawing/2014/main" id="{6FBD410C-F340-0433-D8C4-9E6CADD4C8FF}"/>
                  </a:ext>
                </a:extLst>
              </p:cNvPr>
              <p:cNvCxnSpPr>
                <a:cxnSpLocks/>
              </p:cNvCxnSpPr>
              <p:nvPr/>
            </p:nvCxnSpPr>
            <p:spPr bwMode="auto">
              <a:xfrm>
                <a:off x="3815245" y="1736846"/>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81" name="Straight Connector 280">
                <a:extLst>
                  <a:ext uri="{FF2B5EF4-FFF2-40B4-BE49-F238E27FC236}">
                    <a16:creationId xmlns:a16="http://schemas.microsoft.com/office/drawing/2014/main" id="{F82ABC99-71F4-DADC-5948-64F71BCB3C30}"/>
                  </a:ext>
                </a:extLst>
              </p:cNvPr>
              <p:cNvCxnSpPr>
                <a:cxnSpLocks/>
              </p:cNvCxnSpPr>
              <p:nvPr/>
            </p:nvCxnSpPr>
            <p:spPr bwMode="auto">
              <a:xfrm>
                <a:off x="3728691" y="1717638"/>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82" name="Straight Connector 281">
                <a:extLst>
                  <a:ext uri="{FF2B5EF4-FFF2-40B4-BE49-F238E27FC236}">
                    <a16:creationId xmlns:a16="http://schemas.microsoft.com/office/drawing/2014/main" id="{4F721115-4B27-92AF-0125-3921873A7CD0}"/>
                  </a:ext>
                </a:extLst>
              </p:cNvPr>
              <p:cNvCxnSpPr>
                <a:cxnSpLocks/>
              </p:cNvCxnSpPr>
              <p:nvPr/>
            </p:nvCxnSpPr>
            <p:spPr bwMode="auto">
              <a:xfrm>
                <a:off x="3986496" y="1783738"/>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83" name="Straight Connector 282">
                <a:extLst>
                  <a:ext uri="{FF2B5EF4-FFF2-40B4-BE49-F238E27FC236}">
                    <a16:creationId xmlns:a16="http://schemas.microsoft.com/office/drawing/2014/main" id="{4926CEF4-A97E-4D79-49F3-A6541400DEAE}"/>
                  </a:ext>
                </a:extLst>
              </p:cNvPr>
              <p:cNvCxnSpPr>
                <a:cxnSpLocks/>
              </p:cNvCxnSpPr>
              <p:nvPr/>
            </p:nvCxnSpPr>
            <p:spPr bwMode="auto">
              <a:xfrm>
                <a:off x="3848398" y="1739710"/>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84" name="Straight Connector 283">
                <a:extLst>
                  <a:ext uri="{FF2B5EF4-FFF2-40B4-BE49-F238E27FC236}">
                    <a16:creationId xmlns:a16="http://schemas.microsoft.com/office/drawing/2014/main" id="{30704C30-DEED-7815-140E-BDCB67FC7D11}"/>
                  </a:ext>
                </a:extLst>
              </p:cNvPr>
              <p:cNvCxnSpPr>
                <a:cxnSpLocks/>
              </p:cNvCxnSpPr>
              <p:nvPr/>
            </p:nvCxnSpPr>
            <p:spPr bwMode="auto">
              <a:xfrm>
                <a:off x="4147252" y="1798733"/>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85" name="Straight Connector 284">
                <a:extLst>
                  <a:ext uri="{FF2B5EF4-FFF2-40B4-BE49-F238E27FC236}">
                    <a16:creationId xmlns:a16="http://schemas.microsoft.com/office/drawing/2014/main" id="{981D554D-F534-5E93-D02E-31351453F2DC}"/>
                  </a:ext>
                </a:extLst>
              </p:cNvPr>
              <p:cNvCxnSpPr>
                <a:cxnSpLocks/>
              </p:cNvCxnSpPr>
              <p:nvPr/>
            </p:nvCxnSpPr>
            <p:spPr bwMode="auto">
              <a:xfrm>
                <a:off x="4248539" y="1826477"/>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86" name="Straight Connector 285">
                <a:extLst>
                  <a:ext uri="{FF2B5EF4-FFF2-40B4-BE49-F238E27FC236}">
                    <a16:creationId xmlns:a16="http://schemas.microsoft.com/office/drawing/2014/main" id="{80509F05-7D1F-0676-2718-47F970861A55}"/>
                  </a:ext>
                </a:extLst>
              </p:cNvPr>
              <p:cNvCxnSpPr>
                <a:cxnSpLocks/>
              </p:cNvCxnSpPr>
              <p:nvPr/>
            </p:nvCxnSpPr>
            <p:spPr bwMode="auto">
              <a:xfrm>
                <a:off x="4122911" y="1798733"/>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87" name="Straight Connector 286">
                <a:extLst>
                  <a:ext uri="{FF2B5EF4-FFF2-40B4-BE49-F238E27FC236}">
                    <a16:creationId xmlns:a16="http://schemas.microsoft.com/office/drawing/2014/main" id="{9908228F-426C-1165-64DF-DCA1DF183CFB}"/>
                  </a:ext>
                </a:extLst>
              </p:cNvPr>
              <p:cNvCxnSpPr>
                <a:cxnSpLocks/>
              </p:cNvCxnSpPr>
              <p:nvPr/>
            </p:nvCxnSpPr>
            <p:spPr bwMode="auto">
              <a:xfrm>
                <a:off x="4700797" y="1947108"/>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88" name="Straight Connector 287">
                <a:extLst>
                  <a:ext uri="{FF2B5EF4-FFF2-40B4-BE49-F238E27FC236}">
                    <a16:creationId xmlns:a16="http://schemas.microsoft.com/office/drawing/2014/main" id="{E137FFD9-BE68-E53A-B751-82FB7D6557CC}"/>
                  </a:ext>
                </a:extLst>
              </p:cNvPr>
              <p:cNvCxnSpPr>
                <a:cxnSpLocks/>
              </p:cNvCxnSpPr>
              <p:nvPr/>
            </p:nvCxnSpPr>
            <p:spPr bwMode="auto">
              <a:xfrm>
                <a:off x="4313634" y="1854760"/>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89" name="Straight Connector 288">
                <a:extLst>
                  <a:ext uri="{FF2B5EF4-FFF2-40B4-BE49-F238E27FC236}">
                    <a16:creationId xmlns:a16="http://schemas.microsoft.com/office/drawing/2014/main" id="{50D0A4D8-9B59-01FF-B107-681885824FF1}"/>
                  </a:ext>
                </a:extLst>
              </p:cNvPr>
              <p:cNvCxnSpPr>
                <a:cxnSpLocks/>
              </p:cNvCxnSpPr>
              <p:nvPr/>
            </p:nvCxnSpPr>
            <p:spPr bwMode="auto">
              <a:xfrm>
                <a:off x="4351740" y="1864833"/>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90" name="Straight Connector 289">
                <a:extLst>
                  <a:ext uri="{FF2B5EF4-FFF2-40B4-BE49-F238E27FC236}">
                    <a16:creationId xmlns:a16="http://schemas.microsoft.com/office/drawing/2014/main" id="{FE075541-DF15-3452-257C-92BD7090205C}"/>
                  </a:ext>
                </a:extLst>
              </p:cNvPr>
              <p:cNvCxnSpPr>
                <a:cxnSpLocks/>
              </p:cNvCxnSpPr>
              <p:nvPr/>
            </p:nvCxnSpPr>
            <p:spPr bwMode="auto">
              <a:xfrm>
                <a:off x="4412156" y="1891686"/>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91" name="Straight Connector 290">
                <a:extLst>
                  <a:ext uri="{FF2B5EF4-FFF2-40B4-BE49-F238E27FC236}">
                    <a16:creationId xmlns:a16="http://schemas.microsoft.com/office/drawing/2014/main" id="{2A92CE07-91FE-7977-7164-E7039B9B9C59}"/>
                  </a:ext>
                </a:extLst>
              </p:cNvPr>
              <p:cNvCxnSpPr>
                <a:cxnSpLocks/>
              </p:cNvCxnSpPr>
              <p:nvPr/>
            </p:nvCxnSpPr>
            <p:spPr bwMode="auto">
              <a:xfrm>
                <a:off x="4596830" y="1911896"/>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92" name="Straight Connector 291">
                <a:extLst>
                  <a:ext uri="{FF2B5EF4-FFF2-40B4-BE49-F238E27FC236}">
                    <a16:creationId xmlns:a16="http://schemas.microsoft.com/office/drawing/2014/main" id="{6666A3AF-6B54-0134-BB50-D2FB26C0C257}"/>
                  </a:ext>
                </a:extLst>
              </p:cNvPr>
              <p:cNvCxnSpPr>
                <a:cxnSpLocks/>
              </p:cNvCxnSpPr>
              <p:nvPr/>
            </p:nvCxnSpPr>
            <p:spPr bwMode="auto">
              <a:xfrm>
                <a:off x="4665043" y="1935147"/>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93" name="Straight Connector 292">
                <a:extLst>
                  <a:ext uri="{FF2B5EF4-FFF2-40B4-BE49-F238E27FC236}">
                    <a16:creationId xmlns:a16="http://schemas.microsoft.com/office/drawing/2014/main" id="{61314AD9-0BFD-DDD7-B0A8-42BC73938916}"/>
                  </a:ext>
                </a:extLst>
              </p:cNvPr>
              <p:cNvCxnSpPr>
                <a:cxnSpLocks/>
              </p:cNvCxnSpPr>
              <p:nvPr/>
            </p:nvCxnSpPr>
            <p:spPr bwMode="auto">
              <a:xfrm>
                <a:off x="4942683" y="1981667"/>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94" name="Straight Connector 293">
                <a:extLst>
                  <a:ext uri="{FF2B5EF4-FFF2-40B4-BE49-F238E27FC236}">
                    <a16:creationId xmlns:a16="http://schemas.microsoft.com/office/drawing/2014/main" id="{ED16B606-D606-6F17-0BC8-F282613566BE}"/>
                  </a:ext>
                </a:extLst>
              </p:cNvPr>
              <p:cNvCxnSpPr>
                <a:cxnSpLocks/>
              </p:cNvCxnSpPr>
              <p:nvPr/>
            </p:nvCxnSpPr>
            <p:spPr bwMode="auto">
              <a:xfrm>
                <a:off x="4868997" y="1977996"/>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95" name="Straight Connector 294">
                <a:extLst>
                  <a:ext uri="{FF2B5EF4-FFF2-40B4-BE49-F238E27FC236}">
                    <a16:creationId xmlns:a16="http://schemas.microsoft.com/office/drawing/2014/main" id="{C75D2B1D-7344-0CE8-D4D7-63888E41AE5B}"/>
                  </a:ext>
                </a:extLst>
              </p:cNvPr>
              <p:cNvCxnSpPr>
                <a:cxnSpLocks/>
              </p:cNvCxnSpPr>
              <p:nvPr/>
            </p:nvCxnSpPr>
            <p:spPr bwMode="auto">
              <a:xfrm>
                <a:off x="5248203" y="1997726"/>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96" name="Straight Connector 295">
                <a:extLst>
                  <a:ext uri="{FF2B5EF4-FFF2-40B4-BE49-F238E27FC236}">
                    <a16:creationId xmlns:a16="http://schemas.microsoft.com/office/drawing/2014/main" id="{CC9592E5-F835-AAC2-F764-2128B3B164E5}"/>
                  </a:ext>
                </a:extLst>
              </p:cNvPr>
              <p:cNvCxnSpPr>
                <a:cxnSpLocks/>
              </p:cNvCxnSpPr>
              <p:nvPr/>
            </p:nvCxnSpPr>
            <p:spPr bwMode="auto">
              <a:xfrm>
                <a:off x="5305895" y="2005063"/>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97" name="Straight Connector 296">
                <a:extLst>
                  <a:ext uri="{FF2B5EF4-FFF2-40B4-BE49-F238E27FC236}">
                    <a16:creationId xmlns:a16="http://schemas.microsoft.com/office/drawing/2014/main" id="{3A87CB60-C5C8-E7FF-1DBC-09541A6F18F6}"/>
                  </a:ext>
                </a:extLst>
              </p:cNvPr>
              <p:cNvCxnSpPr>
                <a:cxnSpLocks/>
              </p:cNvCxnSpPr>
              <p:nvPr/>
            </p:nvCxnSpPr>
            <p:spPr bwMode="auto">
              <a:xfrm>
                <a:off x="5411305" y="2011274"/>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98" name="Straight Connector 297">
                <a:extLst>
                  <a:ext uri="{FF2B5EF4-FFF2-40B4-BE49-F238E27FC236}">
                    <a16:creationId xmlns:a16="http://schemas.microsoft.com/office/drawing/2014/main" id="{60B22CDF-0CDB-6DD7-3FF8-8FDC3FFCBAA6}"/>
                  </a:ext>
                </a:extLst>
              </p:cNvPr>
              <p:cNvCxnSpPr>
                <a:cxnSpLocks/>
              </p:cNvCxnSpPr>
              <p:nvPr/>
            </p:nvCxnSpPr>
            <p:spPr bwMode="auto">
              <a:xfrm>
                <a:off x="5360936" y="2007983"/>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299" name="Straight Connector 298">
                <a:extLst>
                  <a:ext uri="{FF2B5EF4-FFF2-40B4-BE49-F238E27FC236}">
                    <a16:creationId xmlns:a16="http://schemas.microsoft.com/office/drawing/2014/main" id="{2637DE13-F5A9-5795-65A3-9641BC6E0FE6}"/>
                  </a:ext>
                </a:extLst>
              </p:cNvPr>
              <p:cNvCxnSpPr>
                <a:cxnSpLocks/>
              </p:cNvCxnSpPr>
              <p:nvPr/>
            </p:nvCxnSpPr>
            <p:spPr bwMode="auto">
              <a:xfrm>
                <a:off x="5438618" y="2011273"/>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00" name="Straight Connector 299">
                <a:extLst>
                  <a:ext uri="{FF2B5EF4-FFF2-40B4-BE49-F238E27FC236}">
                    <a16:creationId xmlns:a16="http://schemas.microsoft.com/office/drawing/2014/main" id="{416ED493-C666-0B03-ADF9-D64FEBF983CD}"/>
                  </a:ext>
                </a:extLst>
              </p:cNvPr>
              <p:cNvCxnSpPr>
                <a:cxnSpLocks/>
              </p:cNvCxnSpPr>
              <p:nvPr/>
            </p:nvCxnSpPr>
            <p:spPr bwMode="auto">
              <a:xfrm>
                <a:off x="5515247" y="2024567"/>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01" name="Straight Connector 300">
                <a:extLst>
                  <a:ext uri="{FF2B5EF4-FFF2-40B4-BE49-F238E27FC236}">
                    <a16:creationId xmlns:a16="http://schemas.microsoft.com/office/drawing/2014/main" id="{D7DE9DD3-225D-20AC-36D5-5C88BF9C8F14}"/>
                  </a:ext>
                </a:extLst>
              </p:cNvPr>
              <p:cNvCxnSpPr>
                <a:cxnSpLocks/>
              </p:cNvCxnSpPr>
              <p:nvPr/>
            </p:nvCxnSpPr>
            <p:spPr bwMode="auto">
              <a:xfrm>
                <a:off x="5608628" y="2038448"/>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02" name="Straight Connector 301">
                <a:extLst>
                  <a:ext uri="{FF2B5EF4-FFF2-40B4-BE49-F238E27FC236}">
                    <a16:creationId xmlns:a16="http://schemas.microsoft.com/office/drawing/2014/main" id="{C94744AE-2C3B-CD95-F5F6-D0303699D8C1}"/>
                  </a:ext>
                </a:extLst>
              </p:cNvPr>
              <p:cNvCxnSpPr>
                <a:cxnSpLocks/>
              </p:cNvCxnSpPr>
              <p:nvPr/>
            </p:nvCxnSpPr>
            <p:spPr bwMode="auto">
              <a:xfrm>
                <a:off x="5786486" y="2046730"/>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03" name="Straight Connector 302">
                <a:extLst>
                  <a:ext uri="{FF2B5EF4-FFF2-40B4-BE49-F238E27FC236}">
                    <a16:creationId xmlns:a16="http://schemas.microsoft.com/office/drawing/2014/main" id="{6D9070E0-5F2C-9EDF-CE40-1095B092ECC0}"/>
                  </a:ext>
                </a:extLst>
              </p:cNvPr>
              <p:cNvCxnSpPr>
                <a:cxnSpLocks/>
              </p:cNvCxnSpPr>
              <p:nvPr/>
            </p:nvCxnSpPr>
            <p:spPr bwMode="auto">
              <a:xfrm>
                <a:off x="5838453" y="2059513"/>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04" name="Straight Connector 303">
                <a:extLst>
                  <a:ext uri="{FF2B5EF4-FFF2-40B4-BE49-F238E27FC236}">
                    <a16:creationId xmlns:a16="http://schemas.microsoft.com/office/drawing/2014/main" id="{783A833F-3C8A-0CCB-0F81-16C84AE03A32}"/>
                  </a:ext>
                </a:extLst>
              </p:cNvPr>
              <p:cNvCxnSpPr>
                <a:cxnSpLocks/>
              </p:cNvCxnSpPr>
              <p:nvPr/>
            </p:nvCxnSpPr>
            <p:spPr bwMode="auto">
              <a:xfrm>
                <a:off x="5677858" y="2040143"/>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05" name="Straight Connector 304">
                <a:extLst>
                  <a:ext uri="{FF2B5EF4-FFF2-40B4-BE49-F238E27FC236}">
                    <a16:creationId xmlns:a16="http://schemas.microsoft.com/office/drawing/2014/main" id="{FD09AACB-664D-9684-D881-0F1555638B7C}"/>
                  </a:ext>
                </a:extLst>
              </p:cNvPr>
              <p:cNvCxnSpPr>
                <a:cxnSpLocks/>
              </p:cNvCxnSpPr>
              <p:nvPr/>
            </p:nvCxnSpPr>
            <p:spPr bwMode="auto">
              <a:xfrm>
                <a:off x="5932303" y="2085993"/>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06" name="Straight Connector 305">
                <a:extLst>
                  <a:ext uri="{FF2B5EF4-FFF2-40B4-BE49-F238E27FC236}">
                    <a16:creationId xmlns:a16="http://schemas.microsoft.com/office/drawing/2014/main" id="{E2121F1B-7A8A-CCCB-BF71-D72AE9791109}"/>
                  </a:ext>
                </a:extLst>
              </p:cNvPr>
              <p:cNvCxnSpPr>
                <a:cxnSpLocks/>
              </p:cNvCxnSpPr>
              <p:nvPr/>
            </p:nvCxnSpPr>
            <p:spPr bwMode="auto">
              <a:xfrm>
                <a:off x="5871532" y="2059512"/>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07" name="Straight Connector 306">
                <a:extLst>
                  <a:ext uri="{FF2B5EF4-FFF2-40B4-BE49-F238E27FC236}">
                    <a16:creationId xmlns:a16="http://schemas.microsoft.com/office/drawing/2014/main" id="{EE9A0551-7C3C-DA04-2012-27EAFD8CE0A3}"/>
                  </a:ext>
                </a:extLst>
              </p:cNvPr>
              <p:cNvCxnSpPr>
                <a:cxnSpLocks/>
              </p:cNvCxnSpPr>
              <p:nvPr/>
            </p:nvCxnSpPr>
            <p:spPr bwMode="auto">
              <a:xfrm>
                <a:off x="5982464" y="2085993"/>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08" name="Straight Connector 307">
                <a:extLst>
                  <a:ext uri="{FF2B5EF4-FFF2-40B4-BE49-F238E27FC236}">
                    <a16:creationId xmlns:a16="http://schemas.microsoft.com/office/drawing/2014/main" id="{21341CD9-B916-519F-0784-C6CBA943CD55}"/>
                  </a:ext>
                </a:extLst>
              </p:cNvPr>
              <p:cNvCxnSpPr>
                <a:cxnSpLocks/>
              </p:cNvCxnSpPr>
              <p:nvPr/>
            </p:nvCxnSpPr>
            <p:spPr bwMode="auto">
              <a:xfrm>
                <a:off x="6030650" y="2085993"/>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09" name="Straight Connector 308">
                <a:extLst>
                  <a:ext uri="{FF2B5EF4-FFF2-40B4-BE49-F238E27FC236}">
                    <a16:creationId xmlns:a16="http://schemas.microsoft.com/office/drawing/2014/main" id="{D65891FB-D172-EA9F-4E44-81E856074ED2}"/>
                  </a:ext>
                </a:extLst>
              </p:cNvPr>
              <p:cNvCxnSpPr>
                <a:cxnSpLocks/>
              </p:cNvCxnSpPr>
              <p:nvPr/>
            </p:nvCxnSpPr>
            <p:spPr bwMode="auto">
              <a:xfrm>
                <a:off x="6106656" y="2090667"/>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10" name="Straight Connector 309">
                <a:extLst>
                  <a:ext uri="{FF2B5EF4-FFF2-40B4-BE49-F238E27FC236}">
                    <a16:creationId xmlns:a16="http://schemas.microsoft.com/office/drawing/2014/main" id="{05D9D5FD-75AB-7775-A51F-FD3EE5658198}"/>
                  </a:ext>
                </a:extLst>
              </p:cNvPr>
              <p:cNvCxnSpPr>
                <a:cxnSpLocks/>
              </p:cNvCxnSpPr>
              <p:nvPr/>
            </p:nvCxnSpPr>
            <p:spPr bwMode="auto">
              <a:xfrm>
                <a:off x="6214273" y="2104737"/>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11" name="Straight Connector 310">
                <a:extLst>
                  <a:ext uri="{FF2B5EF4-FFF2-40B4-BE49-F238E27FC236}">
                    <a16:creationId xmlns:a16="http://schemas.microsoft.com/office/drawing/2014/main" id="{23868594-7003-ABDC-401C-A247F9855C22}"/>
                  </a:ext>
                </a:extLst>
              </p:cNvPr>
              <p:cNvCxnSpPr>
                <a:cxnSpLocks/>
              </p:cNvCxnSpPr>
              <p:nvPr/>
            </p:nvCxnSpPr>
            <p:spPr bwMode="auto">
              <a:xfrm>
                <a:off x="6255779" y="2104548"/>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id="{FA4370A1-5EBD-03FD-3615-A2B4CFAFED8C}"/>
                  </a:ext>
                </a:extLst>
              </p:cNvPr>
              <p:cNvCxnSpPr>
                <a:cxnSpLocks/>
              </p:cNvCxnSpPr>
              <p:nvPr/>
            </p:nvCxnSpPr>
            <p:spPr bwMode="auto">
              <a:xfrm>
                <a:off x="6418378" y="2119162"/>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13" name="Straight Connector 312">
                <a:extLst>
                  <a:ext uri="{FF2B5EF4-FFF2-40B4-BE49-F238E27FC236}">
                    <a16:creationId xmlns:a16="http://schemas.microsoft.com/office/drawing/2014/main" id="{C5D57198-ECAC-59E4-899C-A7542180E029}"/>
                  </a:ext>
                </a:extLst>
              </p:cNvPr>
              <p:cNvCxnSpPr>
                <a:cxnSpLocks/>
              </p:cNvCxnSpPr>
              <p:nvPr/>
            </p:nvCxnSpPr>
            <p:spPr bwMode="auto">
              <a:xfrm>
                <a:off x="6286008" y="2105881"/>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97599DEA-6999-F7AB-5025-D9CBE8CDF988}"/>
                  </a:ext>
                </a:extLst>
              </p:cNvPr>
              <p:cNvCxnSpPr>
                <a:cxnSpLocks/>
              </p:cNvCxnSpPr>
              <p:nvPr/>
            </p:nvCxnSpPr>
            <p:spPr bwMode="auto">
              <a:xfrm>
                <a:off x="6374713" y="2111439"/>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15" name="Straight Connector 314">
                <a:extLst>
                  <a:ext uri="{FF2B5EF4-FFF2-40B4-BE49-F238E27FC236}">
                    <a16:creationId xmlns:a16="http://schemas.microsoft.com/office/drawing/2014/main" id="{3DF4813F-942B-CB8F-FF69-32B957DFBDAD}"/>
                  </a:ext>
                </a:extLst>
              </p:cNvPr>
              <p:cNvCxnSpPr>
                <a:cxnSpLocks/>
              </p:cNvCxnSpPr>
              <p:nvPr/>
            </p:nvCxnSpPr>
            <p:spPr bwMode="auto">
              <a:xfrm>
                <a:off x="6339656" y="2111498"/>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16" name="Straight Connector 315">
                <a:extLst>
                  <a:ext uri="{FF2B5EF4-FFF2-40B4-BE49-F238E27FC236}">
                    <a16:creationId xmlns:a16="http://schemas.microsoft.com/office/drawing/2014/main" id="{1A24049E-DA23-B543-FE73-288224B7F113}"/>
                  </a:ext>
                </a:extLst>
              </p:cNvPr>
              <p:cNvCxnSpPr>
                <a:cxnSpLocks/>
              </p:cNvCxnSpPr>
              <p:nvPr/>
            </p:nvCxnSpPr>
            <p:spPr bwMode="auto">
              <a:xfrm>
                <a:off x="6482763" y="2125611"/>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17" name="Straight Connector 316">
                <a:extLst>
                  <a:ext uri="{FF2B5EF4-FFF2-40B4-BE49-F238E27FC236}">
                    <a16:creationId xmlns:a16="http://schemas.microsoft.com/office/drawing/2014/main" id="{9FAA66EB-1C53-ABBF-24CA-E907B26539D1}"/>
                  </a:ext>
                </a:extLst>
              </p:cNvPr>
              <p:cNvCxnSpPr>
                <a:cxnSpLocks/>
              </p:cNvCxnSpPr>
              <p:nvPr/>
            </p:nvCxnSpPr>
            <p:spPr bwMode="auto">
              <a:xfrm>
                <a:off x="6452986" y="2125612"/>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18" name="Straight Connector 317">
                <a:extLst>
                  <a:ext uri="{FF2B5EF4-FFF2-40B4-BE49-F238E27FC236}">
                    <a16:creationId xmlns:a16="http://schemas.microsoft.com/office/drawing/2014/main" id="{D239FCC0-7297-BD77-7215-584687D4E675}"/>
                  </a:ext>
                </a:extLst>
              </p:cNvPr>
              <p:cNvCxnSpPr>
                <a:cxnSpLocks/>
              </p:cNvCxnSpPr>
              <p:nvPr/>
            </p:nvCxnSpPr>
            <p:spPr bwMode="auto">
              <a:xfrm>
                <a:off x="6518755" y="2143475"/>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19" name="Straight Connector 318">
                <a:extLst>
                  <a:ext uri="{FF2B5EF4-FFF2-40B4-BE49-F238E27FC236}">
                    <a16:creationId xmlns:a16="http://schemas.microsoft.com/office/drawing/2014/main" id="{268D3D31-B28C-B757-B507-25F62B4E58E4}"/>
                  </a:ext>
                </a:extLst>
              </p:cNvPr>
              <p:cNvCxnSpPr>
                <a:cxnSpLocks/>
              </p:cNvCxnSpPr>
              <p:nvPr/>
            </p:nvCxnSpPr>
            <p:spPr bwMode="auto">
              <a:xfrm>
                <a:off x="6547801" y="2144904"/>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id="{656DC389-13DA-D64F-2D2B-1431EB5F7D70}"/>
                  </a:ext>
                </a:extLst>
              </p:cNvPr>
              <p:cNvCxnSpPr>
                <a:cxnSpLocks/>
              </p:cNvCxnSpPr>
              <p:nvPr/>
            </p:nvCxnSpPr>
            <p:spPr bwMode="auto">
              <a:xfrm>
                <a:off x="6589283" y="2148266"/>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21" name="Straight Connector 320">
                <a:extLst>
                  <a:ext uri="{FF2B5EF4-FFF2-40B4-BE49-F238E27FC236}">
                    <a16:creationId xmlns:a16="http://schemas.microsoft.com/office/drawing/2014/main" id="{8BC686D6-3DA9-CC04-E28E-526ADCB6A0D6}"/>
                  </a:ext>
                </a:extLst>
              </p:cNvPr>
              <p:cNvCxnSpPr>
                <a:cxnSpLocks/>
              </p:cNvCxnSpPr>
              <p:nvPr/>
            </p:nvCxnSpPr>
            <p:spPr bwMode="auto">
              <a:xfrm>
                <a:off x="6618327" y="2148266"/>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22" name="Straight Connector 321">
                <a:extLst>
                  <a:ext uri="{FF2B5EF4-FFF2-40B4-BE49-F238E27FC236}">
                    <a16:creationId xmlns:a16="http://schemas.microsoft.com/office/drawing/2014/main" id="{0A223CA4-1AA3-D07C-E72B-E80BC22CC42F}"/>
                  </a:ext>
                </a:extLst>
              </p:cNvPr>
              <p:cNvCxnSpPr>
                <a:cxnSpLocks/>
              </p:cNvCxnSpPr>
              <p:nvPr/>
            </p:nvCxnSpPr>
            <p:spPr bwMode="auto">
              <a:xfrm>
                <a:off x="6646065" y="2148266"/>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23" name="Straight Connector 322">
                <a:extLst>
                  <a:ext uri="{FF2B5EF4-FFF2-40B4-BE49-F238E27FC236}">
                    <a16:creationId xmlns:a16="http://schemas.microsoft.com/office/drawing/2014/main" id="{BEB008EE-73DE-1E34-94C7-6602E4D2284A}"/>
                  </a:ext>
                </a:extLst>
              </p:cNvPr>
              <p:cNvCxnSpPr>
                <a:cxnSpLocks/>
              </p:cNvCxnSpPr>
              <p:nvPr/>
            </p:nvCxnSpPr>
            <p:spPr bwMode="auto">
              <a:xfrm>
                <a:off x="6724526" y="2158817"/>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24" name="Straight Connector 323">
                <a:extLst>
                  <a:ext uri="{FF2B5EF4-FFF2-40B4-BE49-F238E27FC236}">
                    <a16:creationId xmlns:a16="http://schemas.microsoft.com/office/drawing/2014/main" id="{292EBDBE-A9BE-8448-6C1A-BA6A090D39FB}"/>
                  </a:ext>
                </a:extLst>
              </p:cNvPr>
              <p:cNvCxnSpPr>
                <a:cxnSpLocks/>
              </p:cNvCxnSpPr>
              <p:nvPr/>
            </p:nvCxnSpPr>
            <p:spPr bwMode="auto">
              <a:xfrm>
                <a:off x="6681383" y="2158817"/>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25" name="Straight Connector 324">
                <a:extLst>
                  <a:ext uri="{FF2B5EF4-FFF2-40B4-BE49-F238E27FC236}">
                    <a16:creationId xmlns:a16="http://schemas.microsoft.com/office/drawing/2014/main" id="{52CB8B56-5AEC-A34E-A786-01ED0E4B668B}"/>
                  </a:ext>
                </a:extLst>
              </p:cNvPr>
              <p:cNvCxnSpPr>
                <a:cxnSpLocks/>
              </p:cNvCxnSpPr>
              <p:nvPr/>
            </p:nvCxnSpPr>
            <p:spPr bwMode="auto">
              <a:xfrm>
                <a:off x="6780126" y="2158816"/>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26" name="Straight Connector 325">
                <a:extLst>
                  <a:ext uri="{FF2B5EF4-FFF2-40B4-BE49-F238E27FC236}">
                    <a16:creationId xmlns:a16="http://schemas.microsoft.com/office/drawing/2014/main" id="{A39044B4-765F-7C5A-9A3B-969C016B1F9C}"/>
                  </a:ext>
                </a:extLst>
              </p:cNvPr>
              <p:cNvCxnSpPr>
                <a:cxnSpLocks/>
              </p:cNvCxnSpPr>
              <p:nvPr/>
            </p:nvCxnSpPr>
            <p:spPr bwMode="auto">
              <a:xfrm>
                <a:off x="6852665" y="2166186"/>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27" name="Straight Connector 326">
                <a:extLst>
                  <a:ext uri="{FF2B5EF4-FFF2-40B4-BE49-F238E27FC236}">
                    <a16:creationId xmlns:a16="http://schemas.microsoft.com/office/drawing/2014/main" id="{B6C76FED-5531-0869-2AF2-A44488B77E0A}"/>
                  </a:ext>
                </a:extLst>
              </p:cNvPr>
              <p:cNvCxnSpPr>
                <a:cxnSpLocks/>
              </p:cNvCxnSpPr>
              <p:nvPr/>
            </p:nvCxnSpPr>
            <p:spPr bwMode="auto">
              <a:xfrm>
                <a:off x="6886914" y="2175344"/>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28" name="Straight Connector 327">
                <a:extLst>
                  <a:ext uri="{FF2B5EF4-FFF2-40B4-BE49-F238E27FC236}">
                    <a16:creationId xmlns:a16="http://schemas.microsoft.com/office/drawing/2014/main" id="{C7D20BA4-919D-599D-5E6F-6018C7572648}"/>
                  </a:ext>
                </a:extLst>
              </p:cNvPr>
              <p:cNvCxnSpPr>
                <a:cxnSpLocks/>
              </p:cNvCxnSpPr>
              <p:nvPr/>
            </p:nvCxnSpPr>
            <p:spPr bwMode="auto">
              <a:xfrm>
                <a:off x="5027224" y="1979297"/>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29" name="Straight Connector 328">
                <a:extLst>
                  <a:ext uri="{FF2B5EF4-FFF2-40B4-BE49-F238E27FC236}">
                    <a16:creationId xmlns:a16="http://schemas.microsoft.com/office/drawing/2014/main" id="{BDA61C2F-9263-7035-DCB2-0068424D063B}"/>
                  </a:ext>
                </a:extLst>
              </p:cNvPr>
              <p:cNvCxnSpPr>
                <a:cxnSpLocks/>
              </p:cNvCxnSpPr>
              <p:nvPr/>
            </p:nvCxnSpPr>
            <p:spPr bwMode="auto">
              <a:xfrm>
                <a:off x="7006408" y="2176075"/>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30" name="Straight Connector 329">
                <a:extLst>
                  <a:ext uri="{FF2B5EF4-FFF2-40B4-BE49-F238E27FC236}">
                    <a16:creationId xmlns:a16="http://schemas.microsoft.com/office/drawing/2014/main" id="{6CB41D9B-166F-721F-B237-6827229FEB5D}"/>
                  </a:ext>
                </a:extLst>
              </p:cNvPr>
              <p:cNvCxnSpPr>
                <a:cxnSpLocks/>
              </p:cNvCxnSpPr>
              <p:nvPr/>
            </p:nvCxnSpPr>
            <p:spPr bwMode="auto">
              <a:xfrm>
                <a:off x="6920307" y="2172713"/>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31" name="Straight Connector 330">
                <a:extLst>
                  <a:ext uri="{FF2B5EF4-FFF2-40B4-BE49-F238E27FC236}">
                    <a16:creationId xmlns:a16="http://schemas.microsoft.com/office/drawing/2014/main" id="{3D604ECC-4379-9F4A-8AC1-2330F07AB51E}"/>
                  </a:ext>
                </a:extLst>
              </p:cNvPr>
              <p:cNvCxnSpPr>
                <a:cxnSpLocks/>
              </p:cNvCxnSpPr>
              <p:nvPr/>
            </p:nvCxnSpPr>
            <p:spPr bwMode="auto">
              <a:xfrm>
                <a:off x="7038995" y="2175766"/>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32" name="Straight Connector 331">
                <a:extLst>
                  <a:ext uri="{FF2B5EF4-FFF2-40B4-BE49-F238E27FC236}">
                    <a16:creationId xmlns:a16="http://schemas.microsoft.com/office/drawing/2014/main" id="{A4CA9EF6-8F85-3E0D-4669-8812939394E7}"/>
                  </a:ext>
                </a:extLst>
              </p:cNvPr>
              <p:cNvCxnSpPr>
                <a:cxnSpLocks/>
              </p:cNvCxnSpPr>
              <p:nvPr/>
            </p:nvCxnSpPr>
            <p:spPr bwMode="auto">
              <a:xfrm>
                <a:off x="7155537" y="2191508"/>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226F8E09-7FAB-D31D-26DC-4F9C278BE568}"/>
                  </a:ext>
                </a:extLst>
              </p:cNvPr>
              <p:cNvCxnSpPr>
                <a:cxnSpLocks/>
              </p:cNvCxnSpPr>
              <p:nvPr/>
            </p:nvCxnSpPr>
            <p:spPr bwMode="auto">
              <a:xfrm>
                <a:off x="6763146" y="2158816"/>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86E5E648-0B98-639A-6F05-22F9463CC001}"/>
                  </a:ext>
                </a:extLst>
              </p:cNvPr>
              <p:cNvCxnSpPr>
                <a:cxnSpLocks/>
              </p:cNvCxnSpPr>
              <p:nvPr/>
            </p:nvCxnSpPr>
            <p:spPr bwMode="auto">
              <a:xfrm>
                <a:off x="7874964" y="2235149"/>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E72CB28E-656E-0B02-D5F2-A1573DCF5BDA}"/>
                  </a:ext>
                </a:extLst>
              </p:cNvPr>
              <p:cNvCxnSpPr>
                <a:cxnSpLocks/>
              </p:cNvCxnSpPr>
              <p:nvPr/>
            </p:nvCxnSpPr>
            <p:spPr bwMode="auto">
              <a:xfrm>
                <a:off x="7244144" y="2205600"/>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9FEDA703-8FB8-2B57-7A67-F062064C9BDD}"/>
                  </a:ext>
                </a:extLst>
              </p:cNvPr>
              <p:cNvCxnSpPr>
                <a:cxnSpLocks/>
              </p:cNvCxnSpPr>
              <p:nvPr/>
            </p:nvCxnSpPr>
            <p:spPr bwMode="auto">
              <a:xfrm>
                <a:off x="7385027" y="2204176"/>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37" name="Straight Connector 336">
                <a:extLst>
                  <a:ext uri="{FF2B5EF4-FFF2-40B4-BE49-F238E27FC236}">
                    <a16:creationId xmlns:a16="http://schemas.microsoft.com/office/drawing/2014/main" id="{F060C60A-904F-724E-F8C4-366ED81B3CB6}"/>
                  </a:ext>
                </a:extLst>
              </p:cNvPr>
              <p:cNvCxnSpPr>
                <a:cxnSpLocks/>
              </p:cNvCxnSpPr>
              <p:nvPr/>
            </p:nvCxnSpPr>
            <p:spPr bwMode="auto">
              <a:xfrm>
                <a:off x="7514033" y="2218194"/>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38" name="Straight Connector 337">
                <a:extLst>
                  <a:ext uri="{FF2B5EF4-FFF2-40B4-BE49-F238E27FC236}">
                    <a16:creationId xmlns:a16="http://schemas.microsoft.com/office/drawing/2014/main" id="{403148C9-8B8F-75A3-CBCD-7309F70172DD}"/>
                  </a:ext>
                </a:extLst>
              </p:cNvPr>
              <p:cNvCxnSpPr>
                <a:cxnSpLocks/>
              </p:cNvCxnSpPr>
              <p:nvPr/>
            </p:nvCxnSpPr>
            <p:spPr bwMode="auto">
              <a:xfrm>
                <a:off x="7484367" y="2212505"/>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E1430F48-D35A-23D1-DFAE-27488E9A6CF1}"/>
                  </a:ext>
                </a:extLst>
              </p:cNvPr>
              <p:cNvCxnSpPr>
                <a:cxnSpLocks/>
              </p:cNvCxnSpPr>
              <p:nvPr/>
            </p:nvCxnSpPr>
            <p:spPr bwMode="auto">
              <a:xfrm>
                <a:off x="7620986" y="2232286"/>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40" name="Straight Connector 339">
                <a:extLst>
                  <a:ext uri="{FF2B5EF4-FFF2-40B4-BE49-F238E27FC236}">
                    <a16:creationId xmlns:a16="http://schemas.microsoft.com/office/drawing/2014/main" id="{FD5367CC-A70B-3F00-32DC-A1E4E4CA30FD}"/>
                  </a:ext>
                </a:extLst>
              </p:cNvPr>
              <p:cNvCxnSpPr>
                <a:cxnSpLocks/>
              </p:cNvCxnSpPr>
              <p:nvPr/>
            </p:nvCxnSpPr>
            <p:spPr bwMode="auto">
              <a:xfrm>
                <a:off x="7647377" y="2232285"/>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41" name="Straight Connector 340">
                <a:extLst>
                  <a:ext uri="{FF2B5EF4-FFF2-40B4-BE49-F238E27FC236}">
                    <a16:creationId xmlns:a16="http://schemas.microsoft.com/office/drawing/2014/main" id="{C08F6B2D-EF84-6CB5-015F-3BE4E9D37B92}"/>
                  </a:ext>
                </a:extLst>
              </p:cNvPr>
              <p:cNvCxnSpPr>
                <a:cxnSpLocks/>
              </p:cNvCxnSpPr>
              <p:nvPr/>
            </p:nvCxnSpPr>
            <p:spPr bwMode="auto">
              <a:xfrm>
                <a:off x="7689161" y="2232284"/>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588917C1-8184-5A21-EC8B-7A139C4A8A74}"/>
                  </a:ext>
                </a:extLst>
              </p:cNvPr>
              <p:cNvCxnSpPr>
                <a:cxnSpLocks/>
              </p:cNvCxnSpPr>
              <p:nvPr/>
            </p:nvCxnSpPr>
            <p:spPr bwMode="auto">
              <a:xfrm>
                <a:off x="7736157" y="2233882"/>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id="{8534BEC0-B54B-77B1-97AD-1E57A4A85AF2}"/>
                  </a:ext>
                </a:extLst>
              </p:cNvPr>
              <p:cNvCxnSpPr>
                <a:cxnSpLocks/>
              </p:cNvCxnSpPr>
              <p:nvPr/>
            </p:nvCxnSpPr>
            <p:spPr bwMode="auto">
              <a:xfrm>
                <a:off x="7795048" y="2232283"/>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id="{C7C09709-5129-199E-D367-3625BD8E4CC5}"/>
                  </a:ext>
                </a:extLst>
              </p:cNvPr>
              <p:cNvCxnSpPr>
                <a:cxnSpLocks/>
              </p:cNvCxnSpPr>
              <p:nvPr/>
            </p:nvCxnSpPr>
            <p:spPr bwMode="auto">
              <a:xfrm>
                <a:off x="8374810" y="2294379"/>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45" name="Straight Connector 344">
                <a:extLst>
                  <a:ext uri="{FF2B5EF4-FFF2-40B4-BE49-F238E27FC236}">
                    <a16:creationId xmlns:a16="http://schemas.microsoft.com/office/drawing/2014/main" id="{8B8568BF-70CF-6FF1-BB61-A09FF10BBEF6}"/>
                  </a:ext>
                </a:extLst>
              </p:cNvPr>
              <p:cNvCxnSpPr>
                <a:cxnSpLocks/>
              </p:cNvCxnSpPr>
              <p:nvPr/>
            </p:nvCxnSpPr>
            <p:spPr bwMode="auto">
              <a:xfrm>
                <a:off x="8020403" y="2237244"/>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46" name="Straight Connector 345">
                <a:extLst>
                  <a:ext uri="{FF2B5EF4-FFF2-40B4-BE49-F238E27FC236}">
                    <a16:creationId xmlns:a16="http://schemas.microsoft.com/office/drawing/2014/main" id="{7A4E5CE1-741A-59FE-22F2-88D76B1F8787}"/>
                  </a:ext>
                </a:extLst>
              </p:cNvPr>
              <p:cNvCxnSpPr>
                <a:cxnSpLocks/>
              </p:cNvCxnSpPr>
              <p:nvPr/>
            </p:nvCxnSpPr>
            <p:spPr bwMode="auto">
              <a:xfrm>
                <a:off x="7945173" y="2235451"/>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47" name="Straight Connector 346">
                <a:extLst>
                  <a:ext uri="{FF2B5EF4-FFF2-40B4-BE49-F238E27FC236}">
                    <a16:creationId xmlns:a16="http://schemas.microsoft.com/office/drawing/2014/main" id="{3A0A13CC-0CAE-0C82-8B98-8DE2570F38ED}"/>
                  </a:ext>
                </a:extLst>
              </p:cNvPr>
              <p:cNvCxnSpPr>
                <a:cxnSpLocks/>
              </p:cNvCxnSpPr>
              <p:nvPr/>
            </p:nvCxnSpPr>
            <p:spPr bwMode="auto">
              <a:xfrm>
                <a:off x="8094553" y="2235645"/>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id="{656C7152-7B8A-3A4E-140F-D23E57C39D8D}"/>
                  </a:ext>
                </a:extLst>
              </p:cNvPr>
              <p:cNvCxnSpPr>
                <a:cxnSpLocks/>
              </p:cNvCxnSpPr>
              <p:nvPr/>
            </p:nvCxnSpPr>
            <p:spPr bwMode="auto">
              <a:xfrm>
                <a:off x="8229435" y="2293258"/>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49" name="Straight Connector 348">
                <a:extLst>
                  <a:ext uri="{FF2B5EF4-FFF2-40B4-BE49-F238E27FC236}">
                    <a16:creationId xmlns:a16="http://schemas.microsoft.com/office/drawing/2014/main" id="{29CFBDDD-4170-8A7B-D06D-30BE7058EBC2}"/>
                  </a:ext>
                </a:extLst>
              </p:cNvPr>
              <p:cNvCxnSpPr>
                <a:cxnSpLocks/>
              </p:cNvCxnSpPr>
              <p:nvPr/>
            </p:nvCxnSpPr>
            <p:spPr bwMode="auto">
              <a:xfrm>
                <a:off x="8171590" y="2235644"/>
                <a:ext cx="0" cy="132201"/>
              </a:xfrm>
              <a:prstGeom prst="line">
                <a:avLst/>
              </a:prstGeom>
              <a:noFill/>
              <a:ln w="12700" cap="flat" cmpd="sng" algn="ctr">
                <a:solidFill>
                  <a:schemeClr val="accent1"/>
                </a:solidFill>
                <a:prstDash val="solid"/>
                <a:round/>
                <a:headEnd type="none" w="med" len="med"/>
                <a:tailEnd type="none" w="med" len="med"/>
              </a:ln>
              <a:effectLst/>
            </p:spPr>
          </p:cxnSp>
          <p:cxnSp>
            <p:nvCxnSpPr>
              <p:cNvPr id="350" name="Straight Connector 349">
                <a:extLst>
                  <a:ext uri="{FF2B5EF4-FFF2-40B4-BE49-F238E27FC236}">
                    <a16:creationId xmlns:a16="http://schemas.microsoft.com/office/drawing/2014/main" id="{1AB8DF94-D874-BE42-42B5-AA176C350198}"/>
                  </a:ext>
                </a:extLst>
              </p:cNvPr>
              <p:cNvCxnSpPr>
                <a:cxnSpLocks/>
              </p:cNvCxnSpPr>
              <p:nvPr/>
            </p:nvCxnSpPr>
            <p:spPr bwMode="auto">
              <a:xfrm>
                <a:off x="8275028" y="2293257"/>
                <a:ext cx="0" cy="132201"/>
              </a:xfrm>
              <a:prstGeom prst="line">
                <a:avLst/>
              </a:prstGeom>
              <a:noFill/>
              <a:ln w="12700" cap="flat" cmpd="sng" algn="ctr">
                <a:solidFill>
                  <a:schemeClr val="accent1"/>
                </a:solidFill>
                <a:prstDash val="solid"/>
                <a:round/>
                <a:headEnd type="none" w="med" len="med"/>
                <a:tailEnd type="none" w="med" len="med"/>
              </a:ln>
              <a:effectLst/>
            </p:spPr>
          </p:cxnSp>
        </p:grpSp>
        <p:sp>
          <p:nvSpPr>
            <p:cNvPr id="9" name="Freeform: Shape 8">
              <a:extLst>
                <a:ext uri="{FF2B5EF4-FFF2-40B4-BE49-F238E27FC236}">
                  <a16:creationId xmlns:a16="http://schemas.microsoft.com/office/drawing/2014/main" id="{7AB572BB-ADE6-FEE2-09C4-D46D68206844}"/>
                </a:ext>
              </a:extLst>
            </p:cNvPr>
            <p:cNvSpPr/>
            <p:nvPr/>
          </p:nvSpPr>
          <p:spPr bwMode="auto">
            <a:xfrm>
              <a:off x="715740" y="4160007"/>
              <a:ext cx="2306856" cy="293816"/>
            </a:xfrm>
            <a:custGeom>
              <a:avLst/>
              <a:gdLst>
                <a:gd name="connsiteX0" fmla="*/ 0 w 5249731"/>
                <a:gd name="connsiteY0" fmla="*/ 0 h 638287"/>
                <a:gd name="connsiteX1" fmla="*/ 172122 w 5249731"/>
                <a:gd name="connsiteY1" fmla="*/ 0 h 638287"/>
                <a:gd name="connsiteX2" fmla="*/ 172122 w 5249731"/>
                <a:gd name="connsiteY2" fmla="*/ 3586 h 638287"/>
                <a:gd name="connsiteX3" fmla="*/ 311971 w 5249731"/>
                <a:gd name="connsiteY3" fmla="*/ 3586 h 638287"/>
                <a:gd name="connsiteX4" fmla="*/ 311971 w 5249731"/>
                <a:gd name="connsiteY4" fmla="*/ 21515 h 638287"/>
                <a:gd name="connsiteX5" fmla="*/ 433891 w 5249731"/>
                <a:gd name="connsiteY5" fmla="*/ 21515 h 638287"/>
                <a:gd name="connsiteX6" fmla="*/ 433891 w 5249731"/>
                <a:gd name="connsiteY6" fmla="*/ 35858 h 638287"/>
                <a:gd name="connsiteX7" fmla="*/ 545054 w 5249731"/>
                <a:gd name="connsiteY7" fmla="*/ 35858 h 638287"/>
                <a:gd name="connsiteX8" fmla="*/ 545054 w 5249731"/>
                <a:gd name="connsiteY8" fmla="*/ 57374 h 638287"/>
                <a:gd name="connsiteX9" fmla="*/ 645458 w 5249731"/>
                <a:gd name="connsiteY9" fmla="*/ 57374 h 638287"/>
                <a:gd name="connsiteX10" fmla="*/ 645458 w 5249731"/>
                <a:gd name="connsiteY10" fmla="*/ 75303 h 638287"/>
                <a:gd name="connsiteX11" fmla="*/ 663388 w 5249731"/>
                <a:gd name="connsiteY11" fmla="*/ 75303 h 638287"/>
                <a:gd name="connsiteX12" fmla="*/ 663388 w 5249731"/>
                <a:gd name="connsiteY12" fmla="*/ 89647 h 638287"/>
                <a:gd name="connsiteX13" fmla="*/ 720762 w 5249731"/>
                <a:gd name="connsiteY13" fmla="*/ 89647 h 638287"/>
                <a:gd name="connsiteX14" fmla="*/ 720762 w 5249731"/>
                <a:gd name="connsiteY14" fmla="*/ 111162 h 638287"/>
                <a:gd name="connsiteX15" fmla="*/ 810409 w 5249731"/>
                <a:gd name="connsiteY15" fmla="*/ 111162 h 638287"/>
                <a:gd name="connsiteX16" fmla="*/ 810409 w 5249731"/>
                <a:gd name="connsiteY16" fmla="*/ 132677 h 638287"/>
                <a:gd name="connsiteX17" fmla="*/ 903642 w 5249731"/>
                <a:gd name="connsiteY17" fmla="*/ 132677 h 638287"/>
                <a:gd name="connsiteX18" fmla="*/ 903642 w 5249731"/>
                <a:gd name="connsiteY18" fmla="*/ 139849 h 638287"/>
                <a:gd name="connsiteX19" fmla="*/ 978945 w 5249731"/>
                <a:gd name="connsiteY19" fmla="*/ 139849 h 638287"/>
                <a:gd name="connsiteX20" fmla="*/ 978945 w 5249731"/>
                <a:gd name="connsiteY20" fmla="*/ 164950 h 638287"/>
                <a:gd name="connsiteX21" fmla="*/ 1082936 w 5249731"/>
                <a:gd name="connsiteY21" fmla="*/ 164950 h 638287"/>
                <a:gd name="connsiteX22" fmla="*/ 1082936 w 5249731"/>
                <a:gd name="connsiteY22" fmla="*/ 179294 h 638287"/>
                <a:gd name="connsiteX23" fmla="*/ 1151068 w 5249731"/>
                <a:gd name="connsiteY23" fmla="*/ 179294 h 638287"/>
                <a:gd name="connsiteX24" fmla="*/ 1151068 w 5249731"/>
                <a:gd name="connsiteY24" fmla="*/ 197223 h 638287"/>
                <a:gd name="connsiteX25" fmla="*/ 1190512 w 5249731"/>
                <a:gd name="connsiteY25" fmla="*/ 197223 h 638287"/>
                <a:gd name="connsiteX26" fmla="*/ 1201270 w 5249731"/>
                <a:gd name="connsiteY26" fmla="*/ 207981 h 638287"/>
                <a:gd name="connsiteX27" fmla="*/ 1240715 w 5249731"/>
                <a:gd name="connsiteY27" fmla="*/ 207981 h 638287"/>
                <a:gd name="connsiteX28" fmla="*/ 1240715 w 5249731"/>
                <a:gd name="connsiteY28" fmla="*/ 233082 h 638287"/>
                <a:gd name="connsiteX29" fmla="*/ 1319604 w 5249731"/>
                <a:gd name="connsiteY29" fmla="*/ 233082 h 638287"/>
                <a:gd name="connsiteX30" fmla="*/ 1319604 w 5249731"/>
                <a:gd name="connsiteY30" fmla="*/ 254597 h 638287"/>
                <a:gd name="connsiteX31" fmla="*/ 1466625 w 5249731"/>
                <a:gd name="connsiteY31" fmla="*/ 254597 h 638287"/>
                <a:gd name="connsiteX32" fmla="*/ 1466625 w 5249731"/>
                <a:gd name="connsiteY32" fmla="*/ 286870 h 638287"/>
                <a:gd name="connsiteX33" fmla="*/ 1588545 w 5249731"/>
                <a:gd name="connsiteY33" fmla="*/ 286870 h 638287"/>
                <a:gd name="connsiteX34" fmla="*/ 1588545 w 5249731"/>
                <a:gd name="connsiteY34" fmla="*/ 286870 h 638287"/>
                <a:gd name="connsiteX35" fmla="*/ 1588545 w 5249731"/>
                <a:gd name="connsiteY35" fmla="*/ 311971 h 638287"/>
                <a:gd name="connsiteX36" fmla="*/ 1674607 w 5249731"/>
                <a:gd name="connsiteY36" fmla="*/ 311971 h 638287"/>
                <a:gd name="connsiteX37" fmla="*/ 1674607 w 5249731"/>
                <a:gd name="connsiteY37" fmla="*/ 329901 h 638287"/>
                <a:gd name="connsiteX38" fmla="*/ 1950720 w 5249731"/>
                <a:gd name="connsiteY38" fmla="*/ 329901 h 638287"/>
                <a:gd name="connsiteX39" fmla="*/ 1950720 w 5249731"/>
                <a:gd name="connsiteY39" fmla="*/ 337073 h 638287"/>
                <a:gd name="connsiteX40" fmla="*/ 2090569 w 5249731"/>
                <a:gd name="connsiteY40" fmla="*/ 337073 h 638287"/>
                <a:gd name="connsiteX41" fmla="*/ 2090569 w 5249731"/>
                <a:gd name="connsiteY41" fmla="*/ 362174 h 638287"/>
                <a:gd name="connsiteX42" fmla="*/ 2316480 w 5249731"/>
                <a:gd name="connsiteY42" fmla="*/ 362174 h 638287"/>
                <a:gd name="connsiteX43" fmla="*/ 2316480 w 5249731"/>
                <a:gd name="connsiteY43" fmla="*/ 383689 h 638287"/>
                <a:gd name="connsiteX44" fmla="*/ 2463501 w 5249731"/>
                <a:gd name="connsiteY44" fmla="*/ 383689 h 638287"/>
                <a:gd name="connsiteX45" fmla="*/ 2463501 w 5249731"/>
                <a:gd name="connsiteY45" fmla="*/ 390861 h 638287"/>
                <a:gd name="connsiteX46" fmla="*/ 2599764 w 5249731"/>
                <a:gd name="connsiteY46" fmla="*/ 390861 h 638287"/>
                <a:gd name="connsiteX47" fmla="*/ 2599764 w 5249731"/>
                <a:gd name="connsiteY47" fmla="*/ 401618 h 638287"/>
                <a:gd name="connsiteX48" fmla="*/ 2718098 w 5249731"/>
                <a:gd name="connsiteY48" fmla="*/ 401618 h 638287"/>
                <a:gd name="connsiteX49" fmla="*/ 2718098 w 5249731"/>
                <a:gd name="connsiteY49" fmla="*/ 415962 h 638287"/>
                <a:gd name="connsiteX50" fmla="*/ 2793402 w 5249731"/>
                <a:gd name="connsiteY50" fmla="*/ 415962 h 638287"/>
                <a:gd name="connsiteX51" fmla="*/ 2793402 w 5249731"/>
                <a:gd name="connsiteY51" fmla="*/ 437477 h 638287"/>
                <a:gd name="connsiteX52" fmla="*/ 3022898 w 5249731"/>
                <a:gd name="connsiteY52" fmla="*/ 437477 h 638287"/>
                <a:gd name="connsiteX53" fmla="*/ 3022898 w 5249731"/>
                <a:gd name="connsiteY53" fmla="*/ 458993 h 638287"/>
                <a:gd name="connsiteX54" fmla="*/ 3245223 w 5249731"/>
                <a:gd name="connsiteY54" fmla="*/ 458993 h 638287"/>
                <a:gd name="connsiteX55" fmla="*/ 3245223 w 5249731"/>
                <a:gd name="connsiteY55" fmla="*/ 469750 h 638287"/>
                <a:gd name="connsiteX56" fmla="*/ 3356385 w 5249731"/>
                <a:gd name="connsiteY56" fmla="*/ 469750 h 638287"/>
                <a:gd name="connsiteX57" fmla="*/ 3356385 w 5249731"/>
                <a:gd name="connsiteY57" fmla="*/ 494851 h 638287"/>
                <a:gd name="connsiteX58" fmla="*/ 3521336 w 5249731"/>
                <a:gd name="connsiteY58" fmla="*/ 494851 h 638287"/>
                <a:gd name="connsiteX59" fmla="*/ 3521336 w 5249731"/>
                <a:gd name="connsiteY59" fmla="*/ 509195 h 638287"/>
                <a:gd name="connsiteX60" fmla="*/ 3747247 w 5249731"/>
                <a:gd name="connsiteY60" fmla="*/ 509195 h 638287"/>
                <a:gd name="connsiteX61" fmla="*/ 3747247 w 5249731"/>
                <a:gd name="connsiteY61" fmla="*/ 523538 h 638287"/>
                <a:gd name="connsiteX62" fmla="*/ 3973157 w 5249731"/>
                <a:gd name="connsiteY62" fmla="*/ 523538 h 638287"/>
                <a:gd name="connsiteX63" fmla="*/ 3973157 w 5249731"/>
                <a:gd name="connsiteY63" fmla="*/ 537882 h 638287"/>
                <a:gd name="connsiteX64" fmla="*/ 4073562 w 5249731"/>
                <a:gd name="connsiteY64" fmla="*/ 537882 h 638287"/>
                <a:gd name="connsiteX65" fmla="*/ 4073562 w 5249731"/>
                <a:gd name="connsiteY65" fmla="*/ 548640 h 638287"/>
                <a:gd name="connsiteX66" fmla="*/ 4328160 w 5249731"/>
                <a:gd name="connsiteY66" fmla="*/ 548640 h 638287"/>
                <a:gd name="connsiteX67" fmla="*/ 4328160 w 5249731"/>
                <a:gd name="connsiteY67" fmla="*/ 566569 h 638287"/>
                <a:gd name="connsiteX68" fmla="*/ 4460837 w 5249731"/>
                <a:gd name="connsiteY68" fmla="*/ 566569 h 638287"/>
                <a:gd name="connsiteX69" fmla="*/ 4460837 w 5249731"/>
                <a:gd name="connsiteY69" fmla="*/ 577327 h 638287"/>
                <a:gd name="connsiteX70" fmla="*/ 4607858 w 5249731"/>
                <a:gd name="connsiteY70" fmla="*/ 577327 h 638287"/>
                <a:gd name="connsiteX71" fmla="*/ 4607858 w 5249731"/>
                <a:gd name="connsiteY71" fmla="*/ 591670 h 638287"/>
                <a:gd name="connsiteX72" fmla="*/ 4830183 w 5249731"/>
                <a:gd name="connsiteY72" fmla="*/ 591670 h 638287"/>
                <a:gd name="connsiteX73" fmla="*/ 4833769 w 5249731"/>
                <a:gd name="connsiteY73" fmla="*/ 591670 h 638287"/>
                <a:gd name="connsiteX74" fmla="*/ 5045336 w 5249731"/>
                <a:gd name="connsiteY74" fmla="*/ 591670 h 638287"/>
                <a:gd name="connsiteX75" fmla="*/ 5045336 w 5249731"/>
                <a:gd name="connsiteY75" fmla="*/ 591670 h 638287"/>
                <a:gd name="connsiteX76" fmla="*/ 5070437 w 5249731"/>
                <a:gd name="connsiteY76" fmla="*/ 616771 h 638287"/>
                <a:gd name="connsiteX77" fmla="*/ 5070437 w 5249731"/>
                <a:gd name="connsiteY77" fmla="*/ 638287 h 638287"/>
                <a:gd name="connsiteX78" fmla="*/ 5249731 w 5249731"/>
                <a:gd name="connsiteY78" fmla="*/ 638287 h 63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249731" h="638287">
                  <a:moveTo>
                    <a:pt x="0" y="0"/>
                  </a:moveTo>
                  <a:lnTo>
                    <a:pt x="172122" y="0"/>
                  </a:lnTo>
                  <a:lnTo>
                    <a:pt x="172122" y="3586"/>
                  </a:lnTo>
                  <a:lnTo>
                    <a:pt x="311971" y="3586"/>
                  </a:lnTo>
                  <a:lnTo>
                    <a:pt x="311971" y="21515"/>
                  </a:lnTo>
                  <a:lnTo>
                    <a:pt x="433891" y="21515"/>
                  </a:lnTo>
                  <a:lnTo>
                    <a:pt x="433891" y="35858"/>
                  </a:lnTo>
                  <a:lnTo>
                    <a:pt x="545054" y="35858"/>
                  </a:lnTo>
                  <a:lnTo>
                    <a:pt x="545054" y="57374"/>
                  </a:lnTo>
                  <a:lnTo>
                    <a:pt x="645458" y="57374"/>
                  </a:lnTo>
                  <a:lnTo>
                    <a:pt x="645458" y="75303"/>
                  </a:lnTo>
                  <a:lnTo>
                    <a:pt x="663388" y="75303"/>
                  </a:lnTo>
                  <a:lnTo>
                    <a:pt x="663388" y="89647"/>
                  </a:lnTo>
                  <a:lnTo>
                    <a:pt x="720762" y="89647"/>
                  </a:lnTo>
                  <a:lnTo>
                    <a:pt x="720762" y="111162"/>
                  </a:lnTo>
                  <a:lnTo>
                    <a:pt x="810409" y="111162"/>
                  </a:lnTo>
                  <a:lnTo>
                    <a:pt x="810409" y="132677"/>
                  </a:lnTo>
                  <a:lnTo>
                    <a:pt x="903642" y="132677"/>
                  </a:lnTo>
                  <a:lnTo>
                    <a:pt x="903642" y="139849"/>
                  </a:lnTo>
                  <a:lnTo>
                    <a:pt x="978945" y="139849"/>
                  </a:lnTo>
                  <a:lnTo>
                    <a:pt x="978945" y="164950"/>
                  </a:lnTo>
                  <a:lnTo>
                    <a:pt x="1082936" y="164950"/>
                  </a:lnTo>
                  <a:lnTo>
                    <a:pt x="1082936" y="179294"/>
                  </a:lnTo>
                  <a:lnTo>
                    <a:pt x="1151068" y="179294"/>
                  </a:lnTo>
                  <a:lnTo>
                    <a:pt x="1151068" y="197223"/>
                  </a:lnTo>
                  <a:lnTo>
                    <a:pt x="1190512" y="197223"/>
                  </a:lnTo>
                  <a:lnTo>
                    <a:pt x="1201270" y="207981"/>
                  </a:lnTo>
                  <a:lnTo>
                    <a:pt x="1240715" y="207981"/>
                  </a:lnTo>
                  <a:lnTo>
                    <a:pt x="1240715" y="233082"/>
                  </a:lnTo>
                  <a:lnTo>
                    <a:pt x="1319604" y="233082"/>
                  </a:lnTo>
                  <a:lnTo>
                    <a:pt x="1319604" y="254597"/>
                  </a:lnTo>
                  <a:lnTo>
                    <a:pt x="1466625" y="254597"/>
                  </a:lnTo>
                  <a:lnTo>
                    <a:pt x="1466625" y="286870"/>
                  </a:lnTo>
                  <a:lnTo>
                    <a:pt x="1588545" y="286870"/>
                  </a:lnTo>
                  <a:lnTo>
                    <a:pt x="1588545" y="286870"/>
                  </a:lnTo>
                  <a:lnTo>
                    <a:pt x="1588545" y="311971"/>
                  </a:lnTo>
                  <a:lnTo>
                    <a:pt x="1674607" y="311971"/>
                  </a:lnTo>
                  <a:lnTo>
                    <a:pt x="1674607" y="329901"/>
                  </a:lnTo>
                  <a:lnTo>
                    <a:pt x="1950720" y="329901"/>
                  </a:lnTo>
                  <a:lnTo>
                    <a:pt x="1950720" y="337073"/>
                  </a:lnTo>
                  <a:lnTo>
                    <a:pt x="2090569" y="337073"/>
                  </a:lnTo>
                  <a:lnTo>
                    <a:pt x="2090569" y="362174"/>
                  </a:lnTo>
                  <a:lnTo>
                    <a:pt x="2316480" y="362174"/>
                  </a:lnTo>
                  <a:lnTo>
                    <a:pt x="2316480" y="383689"/>
                  </a:lnTo>
                  <a:lnTo>
                    <a:pt x="2463501" y="383689"/>
                  </a:lnTo>
                  <a:lnTo>
                    <a:pt x="2463501" y="390861"/>
                  </a:lnTo>
                  <a:lnTo>
                    <a:pt x="2599764" y="390861"/>
                  </a:lnTo>
                  <a:lnTo>
                    <a:pt x="2599764" y="401618"/>
                  </a:lnTo>
                  <a:lnTo>
                    <a:pt x="2718098" y="401618"/>
                  </a:lnTo>
                  <a:lnTo>
                    <a:pt x="2718098" y="415962"/>
                  </a:lnTo>
                  <a:lnTo>
                    <a:pt x="2793402" y="415962"/>
                  </a:lnTo>
                  <a:lnTo>
                    <a:pt x="2793402" y="437477"/>
                  </a:lnTo>
                  <a:lnTo>
                    <a:pt x="3022898" y="437477"/>
                  </a:lnTo>
                  <a:lnTo>
                    <a:pt x="3022898" y="458993"/>
                  </a:lnTo>
                  <a:lnTo>
                    <a:pt x="3245223" y="458993"/>
                  </a:lnTo>
                  <a:lnTo>
                    <a:pt x="3245223" y="469750"/>
                  </a:lnTo>
                  <a:lnTo>
                    <a:pt x="3356385" y="469750"/>
                  </a:lnTo>
                  <a:lnTo>
                    <a:pt x="3356385" y="494851"/>
                  </a:lnTo>
                  <a:lnTo>
                    <a:pt x="3521336" y="494851"/>
                  </a:lnTo>
                  <a:lnTo>
                    <a:pt x="3521336" y="509195"/>
                  </a:lnTo>
                  <a:lnTo>
                    <a:pt x="3747247" y="509195"/>
                  </a:lnTo>
                  <a:lnTo>
                    <a:pt x="3747247" y="523538"/>
                  </a:lnTo>
                  <a:lnTo>
                    <a:pt x="3973157" y="523538"/>
                  </a:lnTo>
                  <a:lnTo>
                    <a:pt x="3973157" y="537882"/>
                  </a:lnTo>
                  <a:lnTo>
                    <a:pt x="4073562" y="537882"/>
                  </a:lnTo>
                  <a:lnTo>
                    <a:pt x="4073562" y="548640"/>
                  </a:lnTo>
                  <a:lnTo>
                    <a:pt x="4328160" y="548640"/>
                  </a:lnTo>
                  <a:lnTo>
                    <a:pt x="4328160" y="566569"/>
                  </a:lnTo>
                  <a:lnTo>
                    <a:pt x="4460837" y="566569"/>
                  </a:lnTo>
                  <a:lnTo>
                    <a:pt x="4460837" y="577327"/>
                  </a:lnTo>
                  <a:lnTo>
                    <a:pt x="4607858" y="577327"/>
                  </a:lnTo>
                  <a:lnTo>
                    <a:pt x="4607858" y="591670"/>
                  </a:lnTo>
                  <a:lnTo>
                    <a:pt x="4830183" y="591670"/>
                  </a:lnTo>
                  <a:lnTo>
                    <a:pt x="4833769" y="591670"/>
                  </a:lnTo>
                  <a:lnTo>
                    <a:pt x="5045336" y="591670"/>
                  </a:lnTo>
                  <a:lnTo>
                    <a:pt x="5045336" y="591670"/>
                  </a:lnTo>
                  <a:lnTo>
                    <a:pt x="5070437" y="616771"/>
                  </a:lnTo>
                  <a:lnTo>
                    <a:pt x="5070437" y="638287"/>
                  </a:lnTo>
                  <a:lnTo>
                    <a:pt x="5249731" y="638287"/>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extBox 12">
              <a:extLst>
                <a:ext uri="{FF2B5EF4-FFF2-40B4-BE49-F238E27FC236}">
                  <a16:creationId xmlns:a16="http://schemas.microsoft.com/office/drawing/2014/main" id="{AB1C1CA2-29FE-52B7-EDDB-24C690C36487}"/>
                </a:ext>
              </a:extLst>
            </p:cNvPr>
            <p:cNvSpPr txBox="1">
              <a:spLocks noChangeArrowheads="1"/>
            </p:cNvSpPr>
            <p:nvPr/>
          </p:nvSpPr>
          <p:spPr bwMode="auto">
            <a:xfrm>
              <a:off x="232959" y="4008519"/>
              <a:ext cx="4775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100</a:t>
              </a:r>
            </a:p>
          </p:txBody>
        </p:sp>
        <p:sp>
          <p:nvSpPr>
            <p:cNvPr id="11" name="TextBox 16">
              <a:extLst>
                <a:ext uri="{FF2B5EF4-FFF2-40B4-BE49-F238E27FC236}">
                  <a16:creationId xmlns:a16="http://schemas.microsoft.com/office/drawing/2014/main" id="{68B9DB59-C0D3-6436-32B4-435F7C26D4CB}"/>
                </a:ext>
              </a:extLst>
            </p:cNvPr>
            <p:cNvSpPr txBox="1">
              <a:spLocks noChangeArrowheads="1"/>
            </p:cNvSpPr>
            <p:nvPr/>
          </p:nvSpPr>
          <p:spPr bwMode="auto">
            <a:xfrm>
              <a:off x="326688" y="4326245"/>
              <a:ext cx="3838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80</a:t>
              </a:r>
            </a:p>
          </p:txBody>
        </p:sp>
        <p:sp>
          <p:nvSpPr>
            <p:cNvPr id="12" name="TextBox 11">
              <a:extLst>
                <a:ext uri="{FF2B5EF4-FFF2-40B4-BE49-F238E27FC236}">
                  <a16:creationId xmlns:a16="http://schemas.microsoft.com/office/drawing/2014/main" id="{76FF5D31-5F74-41F8-D6A5-9A661EC9D7B7}"/>
                </a:ext>
              </a:extLst>
            </p:cNvPr>
            <p:cNvSpPr txBox="1">
              <a:spLocks noChangeArrowheads="1"/>
            </p:cNvSpPr>
            <p:nvPr/>
          </p:nvSpPr>
          <p:spPr bwMode="auto">
            <a:xfrm>
              <a:off x="326688" y="4642137"/>
              <a:ext cx="3838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60</a:t>
              </a:r>
            </a:p>
          </p:txBody>
        </p:sp>
        <p:sp>
          <p:nvSpPr>
            <p:cNvPr id="13" name="TextBox 24">
              <a:extLst>
                <a:ext uri="{FF2B5EF4-FFF2-40B4-BE49-F238E27FC236}">
                  <a16:creationId xmlns:a16="http://schemas.microsoft.com/office/drawing/2014/main" id="{46AE0E5C-A19F-5872-6CDB-3A6D5150B4A8}"/>
                </a:ext>
              </a:extLst>
            </p:cNvPr>
            <p:cNvSpPr txBox="1">
              <a:spLocks noChangeArrowheads="1"/>
            </p:cNvSpPr>
            <p:nvPr/>
          </p:nvSpPr>
          <p:spPr bwMode="auto">
            <a:xfrm>
              <a:off x="326688" y="4959031"/>
              <a:ext cx="3838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40</a:t>
              </a:r>
            </a:p>
          </p:txBody>
        </p:sp>
        <p:sp>
          <p:nvSpPr>
            <p:cNvPr id="14" name="TextBox 28">
              <a:extLst>
                <a:ext uri="{FF2B5EF4-FFF2-40B4-BE49-F238E27FC236}">
                  <a16:creationId xmlns:a16="http://schemas.microsoft.com/office/drawing/2014/main" id="{6F089C0F-72F6-0167-D7C8-6A7498927E2E}"/>
                </a:ext>
              </a:extLst>
            </p:cNvPr>
            <p:cNvSpPr txBox="1">
              <a:spLocks noChangeArrowheads="1"/>
            </p:cNvSpPr>
            <p:nvPr/>
          </p:nvSpPr>
          <p:spPr bwMode="auto">
            <a:xfrm>
              <a:off x="326688" y="5285082"/>
              <a:ext cx="3838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20</a:t>
              </a:r>
            </a:p>
          </p:txBody>
        </p:sp>
        <p:sp>
          <p:nvSpPr>
            <p:cNvPr id="15" name="TextBox 36">
              <a:extLst>
                <a:ext uri="{FF2B5EF4-FFF2-40B4-BE49-F238E27FC236}">
                  <a16:creationId xmlns:a16="http://schemas.microsoft.com/office/drawing/2014/main" id="{32AF97E9-EDC5-22AD-7D91-91C5FBD79CEC}"/>
                </a:ext>
              </a:extLst>
            </p:cNvPr>
            <p:cNvSpPr txBox="1">
              <a:spLocks noChangeArrowheads="1"/>
            </p:cNvSpPr>
            <p:nvPr/>
          </p:nvSpPr>
          <p:spPr bwMode="auto">
            <a:xfrm>
              <a:off x="592552" y="5785427"/>
              <a:ext cx="24514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0</a:t>
              </a:r>
            </a:p>
          </p:txBody>
        </p:sp>
        <p:sp>
          <p:nvSpPr>
            <p:cNvPr id="16" name="TextBox 38">
              <a:extLst>
                <a:ext uri="{FF2B5EF4-FFF2-40B4-BE49-F238E27FC236}">
                  <a16:creationId xmlns:a16="http://schemas.microsoft.com/office/drawing/2014/main" id="{D37E021B-008E-AE73-E7C6-0EDB6704D767}"/>
                </a:ext>
              </a:extLst>
            </p:cNvPr>
            <p:cNvSpPr txBox="1">
              <a:spLocks noChangeArrowheads="1"/>
            </p:cNvSpPr>
            <p:nvPr/>
          </p:nvSpPr>
          <p:spPr bwMode="auto">
            <a:xfrm>
              <a:off x="950419" y="5785427"/>
              <a:ext cx="3140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24</a:t>
              </a:r>
            </a:p>
          </p:txBody>
        </p:sp>
        <p:sp>
          <p:nvSpPr>
            <p:cNvPr id="17" name="TextBox 40">
              <a:extLst>
                <a:ext uri="{FF2B5EF4-FFF2-40B4-BE49-F238E27FC236}">
                  <a16:creationId xmlns:a16="http://schemas.microsoft.com/office/drawing/2014/main" id="{9527E80A-B5F6-5A6E-6402-CA844E4D6405}"/>
                </a:ext>
              </a:extLst>
            </p:cNvPr>
            <p:cNvSpPr txBox="1">
              <a:spLocks noChangeArrowheads="1"/>
            </p:cNvSpPr>
            <p:nvPr/>
          </p:nvSpPr>
          <p:spPr bwMode="auto">
            <a:xfrm>
              <a:off x="756983" y="5785427"/>
              <a:ext cx="3140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12</a:t>
              </a:r>
            </a:p>
          </p:txBody>
        </p:sp>
        <p:sp>
          <p:nvSpPr>
            <p:cNvPr id="18" name="TextBox 42">
              <a:extLst>
                <a:ext uri="{FF2B5EF4-FFF2-40B4-BE49-F238E27FC236}">
                  <a16:creationId xmlns:a16="http://schemas.microsoft.com/office/drawing/2014/main" id="{727E6D24-CB83-FFE6-EA99-94D82297551B}"/>
                </a:ext>
              </a:extLst>
            </p:cNvPr>
            <p:cNvSpPr txBox="1">
              <a:spLocks noChangeArrowheads="1"/>
            </p:cNvSpPr>
            <p:nvPr/>
          </p:nvSpPr>
          <p:spPr bwMode="auto">
            <a:xfrm>
              <a:off x="1346972" y="5785427"/>
              <a:ext cx="3140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48</a:t>
              </a:r>
            </a:p>
          </p:txBody>
        </p:sp>
        <p:sp>
          <p:nvSpPr>
            <p:cNvPr id="19" name="TextBox 44">
              <a:extLst>
                <a:ext uri="{FF2B5EF4-FFF2-40B4-BE49-F238E27FC236}">
                  <a16:creationId xmlns:a16="http://schemas.microsoft.com/office/drawing/2014/main" id="{B65D1E16-3C68-3820-F0A1-2AEA4CE9D4BE}"/>
                </a:ext>
              </a:extLst>
            </p:cNvPr>
            <p:cNvSpPr txBox="1">
              <a:spLocks noChangeArrowheads="1"/>
            </p:cNvSpPr>
            <p:nvPr/>
          </p:nvSpPr>
          <p:spPr bwMode="auto">
            <a:xfrm>
              <a:off x="1144732" y="5785427"/>
              <a:ext cx="3140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36</a:t>
              </a:r>
            </a:p>
          </p:txBody>
        </p:sp>
        <p:sp>
          <p:nvSpPr>
            <p:cNvPr id="20" name="TextBox 46">
              <a:extLst>
                <a:ext uri="{FF2B5EF4-FFF2-40B4-BE49-F238E27FC236}">
                  <a16:creationId xmlns:a16="http://schemas.microsoft.com/office/drawing/2014/main" id="{7AF45992-76A1-0E0E-3B2E-545536D469BA}"/>
                </a:ext>
              </a:extLst>
            </p:cNvPr>
            <p:cNvSpPr txBox="1">
              <a:spLocks noChangeArrowheads="1"/>
            </p:cNvSpPr>
            <p:nvPr/>
          </p:nvSpPr>
          <p:spPr bwMode="auto">
            <a:xfrm>
              <a:off x="1542007" y="5785427"/>
              <a:ext cx="3140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60</a:t>
              </a:r>
            </a:p>
          </p:txBody>
        </p:sp>
        <p:sp>
          <p:nvSpPr>
            <p:cNvPr id="21" name="TextBox 54">
              <a:extLst>
                <a:ext uri="{FF2B5EF4-FFF2-40B4-BE49-F238E27FC236}">
                  <a16:creationId xmlns:a16="http://schemas.microsoft.com/office/drawing/2014/main" id="{5A906C24-B9A0-0F2E-B4DD-068D7457F85F}"/>
                </a:ext>
              </a:extLst>
            </p:cNvPr>
            <p:cNvSpPr txBox="1">
              <a:spLocks noChangeArrowheads="1"/>
            </p:cNvSpPr>
            <p:nvPr/>
          </p:nvSpPr>
          <p:spPr bwMode="auto">
            <a:xfrm>
              <a:off x="1743511" y="5785427"/>
              <a:ext cx="3140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72</a:t>
              </a:r>
            </a:p>
          </p:txBody>
        </p:sp>
        <p:sp>
          <p:nvSpPr>
            <p:cNvPr id="22" name="TextBox 58">
              <a:extLst>
                <a:ext uri="{FF2B5EF4-FFF2-40B4-BE49-F238E27FC236}">
                  <a16:creationId xmlns:a16="http://schemas.microsoft.com/office/drawing/2014/main" id="{D5F98445-3775-B4FB-565B-62811A3FC9B8}"/>
                </a:ext>
              </a:extLst>
            </p:cNvPr>
            <p:cNvSpPr txBox="1">
              <a:spLocks noChangeArrowheads="1"/>
            </p:cNvSpPr>
            <p:nvPr/>
          </p:nvSpPr>
          <p:spPr bwMode="auto">
            <a:xfrm rot="16200000">
              <a:off x="-546835" y="4844285"/>
              <a:ext cx="1662360" cy="293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OS (%)</a:t>
              </a:r>
            </a:p>
          </p:txBody>
        </p:sp>
        <p:sp>
          <p:nvSpPr>
            <p:cNvPr id="23" name="TextBox 32">
              <a:extLst>
                <a:ext uri="{FF2B5EF4-FFF2-40B4-BE49-F238E27FC236}">
                  <a16:creationId xmlns:a16="http://schemas.microsoft.com/office/drawing/2014/main" id="{A9A28877-CCCA-0B20-AAF2-CE677CA3EC7E}"/>
                </a:ext>
              </a:extLst>
            </p:cNvPr>
            <p:cNvSpPr txBox="1">
              <a:spLocks noChangeArrowheads="1"/>
            </p:cNvSpPr>
            <p:nvPr/>
          </p:nvSpPr>
          <p:spPr bwMode="auto">
            <a:xfrm>
              <a:off x="463483" y="5625006"/>
              <a:ext cx="2470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0</a:t>
              </a:r>
            </a:p>
          </p:txBody>
        </p:sp>
        <p:grpSp>
          <p:nvGrpSpPr>
            <p:cNvPr id="7" name="Group 6">
              <a:extLst>
                <a:ext uri="{FF2B5EF4-FFF2-40B4-BE49-F238E27FC236}">
                  <a16:creationId xmlns:a16="http://schemas.microsoft.com/office/drawing/2014/main" id="{40E2960D-D4AB-4EA3-998F-F0CEF36014DE}"/>
                </a:ext>
              </a:extLst>
            </p:cNvPr>
            <p:cNvGrpSpPr/>
            <p:nvPr/>
          </p:nvGrpSpPr>
          <p:grpSpPr>
            <a:xfrm>
              <a:off x="650180" y="4156908"/>
              <a:ext cx="69859" cy="1615367"/>
              <a:chOff x="433389" y="4144208"/>
              <a:chExt cx="73181" cy="1615367"/>
            </a:xfrm>
          </p:grpSpPr>
          <p:cxnSp>
            <p:nvCxnSpPr>
              <p:cNvPr id="268" name="Straight Connector 11">
                <a:extLst>
                  <a:ext uri="{FF2B5EF4-FFF2-40B4-BE49-F238E27FC236}">
                    <a16:creationId xmlns:a16="http://schemas.microsoft.com/office/drawing/2014/main" id="{53C5D21B-2264-B951-2E69-E7718F8162D2}"/>
                  </a:ext>
                </a:extLst>
              </p:cNvPr>
              <p:cNvCxnSpPr>
                <a:cxnSpLocks noChangeShapeType="1"/>
              </p:cNvCxnSpPr>
              <p:nvPr/>
            </p:nvCxnSpPr>
            <p:spPr bwMode="auto">
              <a:xfrm>
                <a:off x="433389" y="4151150"/>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69" name="Straight Connector 15">
                <a:extLst>
                  <a:ext uri="{FF2B5EF4-FFF2-40B4-BE49-F238E27FC236}">
                    <a16:creationId xmlns:a16="http://schemas.microsoft.com/office/drawing/2014/main" id="{0FB93D9B-AF80-5E86-FC00-3D43922E8CFB}"/>
                  </a:ext>
                </a:extLst>
              </p:cNvPr>
              <p:cNvCxnSpPr>
                <a:cxnSpLocks noChangeShapeType="1"/>
              </p:cNvCxnSpPr>
              <p:nvPr/>
            </p:nvCxnSpPr>
            <p:spPr bwMode="auto">
              <a:xfrm>
                <a:off x="433389" y="4471042"/>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70" name="Straight Connector 269">
                <a:extLst>
                  <a:ext uri="{FF2B5EF4-FFF2-40B4-BE49-F238E27FC236}">
                    <a16:creationId xmlns:a16="http://schemas.microsoft.com/office/drawing/2014/main" id="{A02C2330-027E-7DB7-35C6-4372FFA84EEA}"/>
                  </a:ext>
                </a:extLst>
              </p:cNvPr>
              <p:cNvCxnSpPr>
                <a:cxnSpLocks noChangeShapeType="1"/>
              </p:cNvCxnSpPr>
              <p:nvPr/>
            </p:nvCxnSpPr>
            <p:spPr bwMode="auto">
              <a:xfrm>
                <a:off x="433389" y="4786746"/>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71" name="Straight Connector 23">
                <a:extLst>
                  <a:ext uri="{FF2B5EF4-FFF2-40B4-BE49-F238E27FC236}">
                    <a16:creationId xmlns:a16="http://schemas.microsoft.com/office/drawing/2014/main" id="{4B904F3F-7609-46B8-9332-803D3BD52EBE}"/>
                  </a:ext>
                </a:extLst>
              </p:cNvPr>
              <p:cNvCxnSpPr>
                <a:cxnSpLocks noChangeShapeType="1"/>
              </p:cNvCxnSpPr>
              <p:nvPr/>
            </p:nvCxnSpPr>
            <p:spPr bwMode="auto">
              <a:xfrm>
                <a:off x="433389" y="5102450"/>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72" name="Straight Connector 27">
                <a:extLst>
                  <a:ext uri="{FF2B5EF4-FFF2-40B4-BE49-F238E27FC236}">
                    <a16:creationId xmlns:a16="http://schemas.microsoft.com/office/drawing/2014/main" id="{BEB0CB7D-BAAB-6944-09F7-1C83514CC827}"/>
                  </a:ext>
                </a:extLst>
              </p:cNvPr>
              <p:cNvCxnSpPr>
                <a:cxnSpLocks noChangeShapeType="1"/>
              </p:cNvCxnSpPr>
              <p:nvPr/>
            </p:nvCxnSpPr>
            <p:spPr bwMode="auto">
              <a:xfrm>
                <a:off x="433389" y="5425691"/>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73" name="Straight Connector 9">
                <a:extLst>
                  <a:ext uri="{FF2B5EF4-FFF2-40B4-BE49-F238E27FC236}">
                    <a16:creationId xmlns:a16="http://schemas.microsoft.com/office/drawing/2014/main" id="{DA6ABE1F-D280-370E-5614-96BC779E405D}"/>
                  </a:ext>
                </a:extLst>
              </p:cNvPr>
              <p:cNvCxnSpPr>
                <a:cxnSpLocks noChangeShapeType="1"/>
              </p:cNvCxnSpPr>
              <p:nvPr/>
            </p:nvCxnSpPr>
            <p:spPr bwMode="auto">
              <a:xfrm>
                <a:off x="499958" y="4144208"/>
                <a:ext cx="0" cy="161536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74" name="Straight Connector 31">
                <a:extLst>
                  <a:ext uri="{FF2B5EF4-FFF2-40B4-BE49-F238E27FC236}">
                    <a16:creationId xmlns:a16="http://schemas.microsoft.com/office/drawing/2014/main" id="{3D45A30E-5395-374B-2EB8-0A9837FF94FE}"/>
                  </a:ext>
                </a:extLst>
              </p:cNvPr>
              <p:cNvCxnSpPr>
                <a:cxnSpLocks noChangeShapeType="1"/>
              </p:cNvCxnSpPr>
              <p:nvPr/>
            </p:nvCxnSpPr>
            <p:spPr bwMode="auto">
              <a:xfrm>
                <a:off x="442562" y="5754550"/>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grpSp>
        <p:cxnSp>
          <p:nvCxnSpPr>
            <p:cNvPr id="25" name="Straight Connector 34">
              <a:extLst>
                <a:ext uri="{FF2B5EF4-FFF2-40B4-BE49-F238E27FC236}">
                  <a16:creationId xmlns:a16="http://schemas.microsoft.com/office/drawing/2014/main" id="{DDC4B0AE-EC1C-AD20-4C8B-C2BCD69CBEE3}"/>
                </a:ext>
              </a:extLst>
            </p:cNvPr>
            <p:cNvCxnSpPr>
              <a:cxnSpLocks noChangeShapeType="1"/>
            </p:cNvCxnSpPr>
            <p:nvPr/>
          </p:nvCxnSpPr>
          <p:spPr bwMode="auto">
            <a:xfrm>
              <a:off x="708705" y="5770380"/>
              <a:ext cx="236498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61" name="Straight Connector 37">
              <a:extLst>
                <a:ext uri="{FF2B5EF4-FFF2-40B4-BE49-F238E27FC236}">
                  <a16:creationId xmlns:a16="http://schemas.microsoft.com/office/drawing/2014/main" id="{C7B2E6E9-85B0-8754-EBFA-E4C51C6D3C32}"/>
                </a:ext>
              </a:extLst>
            </p:cNvPr>
            <p:cNvCxnSpPr>
              <a:cxnSpLocks noChangeShapeType="1"/>
            </p:cNvCxnSpPr>
            <p:nvPr/>
          </p:nvCxnSpPr>
          <p:spPr bwMode="auto">
            <a:xfrm rot="5400000">
              <a:off x="1075121" y="5790362"/>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62" name="Straight Connector 39">
              <a:extLst>
                <a:ext uri="{FF2B5EF4-FFF2-40B4-BE49-F238E27FC236}">
                  <a16:creationId xmlns:a16="http://schemas.microsoft.com/office/drawing/2014/main" id="{80563A99-2579-71E1-4E7E-3E0159672B1C}"/>
                </a:ext>
              </a:extLst>
            </p:cNvPr>
            <p:cNvCxnSpPr>
              <a:cxnSpLocks noChangeShapeType="1"/>
            </p:cNvCxnSpPr>
            <p:nvPr/>
          </p:nvCxnSpPr>
          <p:spPr bwMode="auto">
            <a:xfrm rot="5400000">
              <a:off x="878596" y="5790362"/>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63" name="Straight Connector 41">
              <a:extLst>
                <a:ext uri="{FF2B5EF4-FFF2-40B4-BE49-F238E27FC236}">
                  <a16:creationId xmlns:a16="http://schemas.microsoft.com/office/drawing/2014/main" id="{B23B7181-CCEC-8553-85FA-79C2352BA2DA}"/>
                </a:ext>
              </a:extLst>
            </p:cNvPr>
            <p:cNvCxnSpPr>
              <a:cxnSpLocks noChangeShapeType="1"/>
            </p:cNvCxnSpPr>
            <p:nvPr/>
          </p:nvCxnSpPr>
          <p:spPr bwMode="auto">
            <a:xfrm rot="5400000">
              <a:off x="1468173" y="5790362"/>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64" name="Straight Connector 43">
              <a:extLst>
                <a:ext uri="{FF2B5EF4-FFF2-40B4-BE49-F238E27FC236}">
                  <a16:creationId xmlns:a16="http://schemas.microsoft.com/office/drawing/2014/main" id="{6B0075C2-808D-D36A-E816-5E815A3A21F9}"/>
                </a:ext>
              </a:extLst>
            </p:cNvPr>
            <p:cNvCxnSpPr>
              <a:cxnSpLocks noChangeShapeType="1"/>
            </p:cNvCxnSpPr>
            <p:nvPr/>
          </p:nvCxnSpPr>
          <p:spPr bwMode="auto">
            <a:xfrm rot="5400000">
              <a:off x="1271647" y="5790362"/>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65" name="Straight Connector 45">
              <a:extLst>
                <a:ext uri="{FF2B5EF4-FFF2-40B4-BE49-F238E27FC236}">
                  <a16:creationId xmlns:a16="http://schemas.microsoft.com/office/drawing/2014/main" id="{DE8F5D73-D8D4-5165-DF26-FB43E4863578}"/>
                </a:ext>
              </a:extLst>
            </p:cNvPr>
            <p:cNvCxnSpPr>
              <a:cxnSpLocks noChangeShapeType="1"/>
            </p:cNvCxnSpPr>
            <p:nvPr/>
          </p:nvCxnSpPr>
          <p:spPr bwMode="auto">
            <a:xfrm rot="5400000">
              <a:off x="1664699" y="5790362"/>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66" name="Straight Connector 53">
              <a:extLst>
                <a:ext uri="{FF2B5EF4-FFF2-40B4-BE49-F238E27FC236}">
                  <a16:creationId xmlns:a16="http://schemas.microsoft.com/office/drawing/2014/main" id="{1556301D-A14B-48B2-9B3A-7ADB59DBDAF5}"/>
                </a:ext>
              </a:extLst>
            </p:cNvPr>
            <p:cNvCxnSpPr>
              <a:cxnSpLocks noChangeShapeType="1"/>
            </p:cNvCxnSpPr>
            <p:nvPr/>
          </p:nvCxnSpPr>
          <p:spPr bwMode="auto">
            <a:xfrm rot="5400000">
              <a:off x="1861224" y="5790362"/>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67" name="Straight Connector 39">
              <a:extLst>
                <a:ext uri="{FF2B5EF4-FFF2-40B4-BE49-F238E27FC236}">
                  <a16:creationId xmlns:a16="http://schemas.microsoft.com/office/drawing/2014/main" id="{45B1FB4A-D4E0-01DA-673C-2449002CE44F}"/>
                </a:ext>
              </a:extLst>
            </p:cNvPr>
            <p:cNvCxnSpPr>
              <a:cxnSpLocks noChangeShapeType="1"/>
            </p:cNvCxnSpPr>
            <p:nvPr/>
          </p:nvCxnSpPr>
          <p:spPr bwMode="auto">
            <a:xfrm rot="5400000">
              <a:off x="682070" y="5790362"/>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55" name="Straight Connector 37">
              <a:extLst>
                <a:ext uri="{FF2B5EF4-FFF2-40B4-BE49-F238E27FC236}">
                  <a16:creationId xmlns:a16="http://schemas.microsoft.com/office/drawing/2014/main" id="{5DB53C06-CE6F-E2D8-4CED-4EA95EF30326}"/>
                </a:ext>
              </a:extLst>
            </p:cNvPr>
            <p:cNvCxnSpPr>
              <a:cxnSpLocks noChangeShapeType="1"/>
            </p:cNvCxnSpPr>
            <p:nvPr/>
          </p:nvCxnSpPr>
          <p:spPr bwMode="auto">
            <a:xfrm rot="5400000">
              <a:off x="2450802" y="5790362"/>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56" name="Straight Connector 39">
              <a:extLst>
                <a:ext uri="{FF2B5EF4-FFF2-40B4-BE49-F238E27FC236}">
                  <a16:creationId xmlns:a16="http://schemas.microsoft.com/office/drawing/2014/main" id="{7B75E382-CD39-4DBA-6184-65C181EBE26C}"/>
                </a:ext>
              </a:extLst>
            </p:cNvPr>
            <p:cNvCxnSpPr>
              <a:cxnSpLocks noChangeShapeType="1"/>
            </p:cNvCxnSpPr>
            <p:nvPr/>
          </p:nvCxnSpPr>
          <p:spPr bwMode="auto">
            <a:xfrm rot="5400000">
              <a:off x="2254276" y="5790362"/>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57" name="Straight Connector 41">
              <a:extLst>
                <a:ext uri="{FF2B5EF4-FFF2-40B4-BE49-F238E27FC236}">
                  <a16:creationId xmlns:a16="http://schemas.microsoft.com/office/drawing/2014/main" id="{7A23134D-1D0B-A5B1-0C3C-DB8C7EC3A412}"/>
                </a:ext>
              </a:extLst>
            </p:cNvPr>
            <p:cNvCxnSpPr>
              <a:cxnSpLocks noChangeShapeType="1"/>
            </p:cNvCxnSpPr>
            <p:nvPr/>
          </p:nvCxnSpPr>
          <p:spPr bwMode="auto">
            <a:xfrm rot="5400000">
              <a:off x="2843853" y="5790362"/>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58" name="Straight Connector 43">
              <a:extLst>
                <a:ext uri="{FF2B5EF4-FFF2-40B4-BE49-F238E27FC236}">
                  <a16:creationId xmlns:a16="http://schemas.microsoft.com/office/drawing/2014/main" id="{9CA9BE38-E1F2-428C-0440-F945B9475516}"/>
                </a:ext>
              </a:extLst>
            </p:cNvPr>
            <p:cNvCxnSpPr>
              <a:cxnSpLocks noChangeShapeType="1"/>
            </p:cNvCxnSpPr>
            <p:nvPr/>
          </p:nvCxnSpPr>
          <p:spPr bwMode="auto">
            <a:xfrm rot="5400000">
              <a:off x="2647327" y="5790362"/>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59" name="Straight Connector 45">
              <a:extLst>
                <a:ext uri="{FF2B5EF4-FFF2-40B4-BE49-F238E27FC236}">
                  <a16:creationId xmlns:a16="http://schemas.microsoft.com/office/drawing/2014/main" id="{3572C741-EFA5-9B58-8C4E-7578AA4AC339}"/>
                </a:ext>
              </a:extLst>
            </p:cNvPr>
            <p:cNvCxnSpPr>
              <a:cxnSpLocks noChangeShapeType="1"/>
            </p:cNvCxnSpPr>
            <p:nvPr/>
          </p:nvCxnSpPr>
          <p:spPr bwMode="auto">
            <a:xfrm rot="5400000">
              <a:off x="3040383" y="5790362"/>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60" name="Straight Connector 39">
              <a:extLst>
                <a:ext uri="{FF2B5EF4-FFF2-40B4-BE49-F238E27FC236}">
                  <a16:creationId xmlns:a16="http://schemas.microsoft.com/office/drawing/2014/main" id="{8DB8FDFB-FB68-07FC-AD4D-FDEBBC00C8DA}"/>
                </a:ext>
              </a:extLst>
            </p:cNvPr>
            <p:cNvCxnSpPr>
              <a:cxnSpLocks noChangeShapeType="1"/>
            </p:cNvCxnSpPr>
            <p:nvPr/>
          </p:nvCxnSpPr>
          <p:spPr bwMode="auto">
            <a:xfrm rot="5400000">
              <a:off x="2057750" y="5790362"/>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28" name="TextBox 58">
              <a:extLst>
                <a:ext uri="{FF2B5EF4-FFF2-40B4-BE49-F238E27FC236}">
                  <a16:creationId xmlns:a16="http://schemas.microsoft.com/office/drawing/2014/main" id="{A93B8000-EB58-BE50-CCAA-F97E24E3021D}"/>
                </a:ext>
              </a:extLst>
            </p:cNvPr>
            <p:cNvSpPr txBox="1">
              <a:spLocks noChangeArrowheads="1"/>
            </p:cNvSpPr>
            <p:nvPr/>
          </p:nvSpPr>
          <p:spPr bwMode="auto">
            <a:xfrm>
              <a:off x="723259" y="5953716"/>
              <a:ext cx="2345849" cy="307777"/>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Mo</a:t>
              </a:r>
            </a:p>
          </p:txBody>
        </p:sp>
        <p:sp>
          <p:nvSpPr>
            <p:cNvPr id="29" name="TextBox 38">
              <a:extLst>
                <a:ext uri="{FF2B5EF4-FFF2-40B4-BE49-F238E27FC236}">
                  <a16:creationId xmlns:a16="http://schemas.microsoft.com/office/drawing/2014/main" id="{9E884464-854C-8097-033F-3CE3871C98B5}"/>
                </a:ext>
              </a:extLst>
            </p:cNvPr>
            <p:cNvSpPr txBox="1">
              <a:spLocks noChangeArrowheads="1"/>
            </p:cNvSpPr>
            <p:nvPr/>
          </p:nvSpPr>
          <p:spPr bwMode="auto">
            <a:xfrm>
              <a:off x="2119420" y="5785903"/>
              <a:ext cx="3140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96</a:t>
              </a:r>
            </a:p>
          </p:txBody>
        </p:sp>
        <p:sp>
          <p:nvSpPr>
            <p:cNvPr id="30" name="TextBox 40">
              <a:extLst>
                <a:ext uri="{FF2B5EF4-FFF2-40B4-BE49-F238E27FC236}">
                  <a16:creationId xmlns:a16="http://schemas.microsoft.com/office/drawing/2014/main" id="{C53AEDE5-A95C-E2DF-32AD-EBB20290B873}"/>
                </a:ext>
              </a:extLst>
            </p:cNvPr>
            <p:cNvSpPr txBox="1">
              <a:spLocks noChangeArrowheads="1"/>
            </p:cNvSpPr>
            <p:nvPr/>
          </p:nvSpPr>
          <p:spPr bwMode="auto">
            <a:xfrm>
              <a:off x="1925985" y="5785903"/>
              <a:ext cx="31400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84</a:t>
              </a:r>
            </a:p>
          </p:txBody>
        </p:sp>
        <p:sp>
          <p:nvSpPr>
            <p:cNvPr id="31" name="TextBox 42">
              <a:extLst>
                <a:ext uri="{FF2B5EF4-FFF2-40B4-BE49-F238E27FC236}">
                  <a16:creationId xmlns:a16="http://schemas.microsoft.com/office/drawing/2014/main" id="{6F288C57-FEB5-0F9A-1B0F-825E25279C6D}"/>
                </a:ext>
              </a:extLst>
            </p:cNvPr>
            <p:cNvSpPr txBox="1">
              <a:spLocks noChangeArrowheads="1"/>
            </p:cNvSpPr>
            <p:nvPr/>
          </p:nvSpPr>
          <p:spPr bwMode="auto">
            <a:xfrm>
              <a:off x="2481543" y="5785903"/>
              <a:ext cx="3828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120</a:t>
              </a:r>
            </a:p>
          </p:txBody>
        </p:sp>
        <p:sp>
          <p:nvSpPr>
            <p:cNvPr id="32" name="TextBox 44">
              <a:extLst>
                <a:ext uri="{FF2B5EF4-FFF2-40B4-BE49-F238E27FC236}">
                  <a16:creationId xmlns:a16="http://schemas.microsoft.com/office/drawing/2014/main" id="{EA291D5F-A577-DAE5-DB08-C553F8C6725E}"/>
                </a:ext>
              </a:extLst>
            </p:cNvPr>
            <p:cNvSpPr txBox="1">
              <a:spLocks noChangeArrowheads="1"/>
            </p:cNvSpPr>
            <p:nvPr/>
          </p:nvSpPr>
          <p:spPr bwMode="auto">
            <a:xfrm>
              <a:off x="2279304" y="5785903"/>
              <a:ext cx="3828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108</a:t>
              </a:r>
            </a:p>
          </p:txBody>
        </p:sp>
        <p:sp>
          <p:nvSpPr>
            <p:cNvPr id="33" name="TextBox 46">
              <a:extLst>
                <a:ext uri="{FF2B5EF4-FFF2-40B4-BE49-F238E27FC236}">
                  <a16:creationId xmlns:a16="http://schemas.microsoft.com/office/drawing/2014/main" id="{F1A24EA3-5B09-35F2-2F8C-B1C6423DEE8E}"/>
                </a:ext>
              </a:extLst>
            </p:cNvPr>
            <p:cNvSpPr txBox="1">
              <a:spLocks noChangeArrowheads="1"/>
            </p:cNvSpPr>
            <p:nvPr/>
          </p:nvSpPr>
          <p:spPr bwMode="auto">
            <a:xfrm>
              <a:off x="2676578" y="5785903"/>
              <a:ext cx="3828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132</a:t>
              </a:r>
            </a:p>
          </p:txBody>
        </p:sp>
        <p:sp>
          <p:nvSpPr>
            <p:cNvPr id="34" name="TextBox 54">
              <a:extLst>
                <a:ext uri="{FF2B5EF4-FFF2-40B4-BE49-F238E27FC236}">
                  <a16:creationId xmlns:a16="http://schemas.microsoft.com/office/drawing/2014/main" id="{7AFD1FC8-B6A0-9866-C5A7-BE4E70626A67}"/>
                </a:ext>
              </a:extLst>
            </p:cNvPr>
            <p:cNvSpPr txBox="1">
              <a:spLocks noChangeArrowheads="1"/>
            </p:cNvSpPr>
            <p:nvPr/>
          </p:nvSpPr>
          <p:spPr bwMode="auto">
            <a:xfrm>
              <a:off x="2878082" y="5785903"/>
              <a:ext cx="3828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144</a:t>
              </a:r>
            </a:p>
          </p:txBody>
        </p:sp>
        <p:sp>
          <p:nvSpPr>
            <p:cNvPr id="35" name="Freeform: Shape 34">
              <a:extLst>
                <a:ext uri="{FF2B5EF4-FFF2-40B4-BE49-F238E27FC236}">
                  <a16:creationId xmlns:a16="http://schemas.microsoft.com/office/drawing/2014/main" id="{4B650BE1-0BE9-A4BA-B666-353A974537DC}"/>
                </a:ext>
              </a:extLst>
            </p:cNvPr>
            <p:cNvSpPr/>
            <p:nvPr/>
          </p:nvSpPr>
          <p:spPr bwMode="auto">
            <a:xfrm>
              <a:off x="712588" y="4161658"/>
              <a:ext cx="2283220" cy="387902"/>
            </a:xfrm>
            <a:custGeom>
              <a:avLst/>
              <a:gdLst>
                <a:gd name="connsiteX0" fmla="*/ 0 w 5195943"/>
                <a:gd name="connsiteY0" fmla="*/ 0 h 842682"/>
                <a:gd name="connsiteX1" fmla="*/ 197223 w 5195943"/>
                <a:gd name="connsiteY1" fmla="*/ 0 h 842682"/>
                <a:gd name="connsiteX2" fmla="*/ 197223 w 5195943"/>
                <a:gd name="connsiteY2" fmla="*/ 0 h 842682"/>
                <a:gd name="connsiteX3" fmla="*/ 304800 w 5195943"/>
                <a:gd name="connsiteY3" fmla="*/ 0 h 842682"/>
                <a:gd name="connsiteX4" fmla="*/ 304800 w 5195943"/>
                <a:gd name="connsiteY4" fmla="*/ 50202 h 842682"/>
                <a:gd name="connsiteX5" fmla="*/ 423134 w 5195943"/>
                <a:gd name="connsiteY5" fmla="*/ 50202 h 842682"/>
                <a:gd name="connsiteX6" fmla="*/ 423134 w 5195943"/>
                <a:gd name="connsiteY6" fmla="*/ 75303 h 842682"/>
                <a:gd name="connsiteX7" fmla="*/ 537882 w 5195943"/>
                <a:gd name="connsiteY7" fmla="*/ 75303 h 842682"/>
                <a:gd name="connsiteX8" fmla="*/ 537882 w 5195943"/>
                <a:gd name="connsiteY8" fmla="*/ 103990 h 842682"/>
                <a:gd name="connsiteX9" fmla="*/ 573741 w 5195943"/>
                <a:gd name="connsiteY9" fmla="*/ 103990 h 842682"/>
                <a:gd name="connsiteX10" fmla="*/ 573741 w 5195943"/>
                <a:gd name="connsiteY10" fmla="*/ 136263 h 842682"/>
                <a:gd name="connsiteX11" fmla="*/ 659802 w 5195943"/>
                <a:gd name="connsiteY11" fmla="*/ 136263 h 842682"/>
                <a:gd name="connsiteX12" fmla="*/ 659802 w 5195943"/>
                <a:gd name="connsiteY12" fmla="*/ 161364 h 842682"/>
                <a:gd name="connsiteX13" fmla="*/ 799652 w 5195943"/>
                <a:gd name="connsiteY13" fmla="*/ 161364 h 842682"/>
                <a:gd name="connsiteX14" fmla="*/ 799652 w 5195943"/>
                <a:gd name="connsiteY14" fmla="*/ 193637 h 842682"/>
                <a:gd name="connsiteX15" fmla="*/ 892884 w 5195943"/>
                <a:gd name="connsiteY15" fmla="*/ 193637 h 842682"/>
                <a:gd name="connsiteX16" fmla="*/ 892884 w 5195943"/>
                <a:gd name="connsiteY16" fmla="*/ 233082 h 842682"/>
                <a:gd name="connsiteX17" fmla="*/ 968188 w 5195943"/>
                <a:gd name="connsiteY17" fmla="*/ 233082 h 842682"/>
                <a:gd name="connsiteX18" fmla="*/ 968188 w 5195943"/>
                <a:gd name="connsiteY18" fmla="*/ 251011 h 842682"/>
                <a:gd name="connsiteX19" fmla="*/ 1014804 w 5195943"/>
                <a:gd name="connsiteY19" fmla="*/ 251011 h 842682"/>
                <a:gd name="connsiteX20" fmla="*/ 1014804 w 5195943"/>
                <a:gd name="connsiteY20" fmla="*/ 272527 h 842682"/>
                <a:gd name="connsiteX21" fmla="*/ 1125967 w 5195943"/>
                <a:gd name="connsiteY21" fmla="*/ 272527 h 842682"/>
                <a:gd name="connsiteX22" fmla="*/ 1125967 w 5195943"/>
                <a:gd name="connsiteY22" fmla="*/ 283284 h 842682"/>
                <a:gd name="connsiteX23" fmla="*/ 1215614 w 5195943"/>
                <a:gd name="connsiteY23" fmla="*/ 283284 h 842682"/>
                <a:gd name="connsiteX24" fmla="*/ 1215614 w 5195943"/>
                <a:gd name="connsiteY24" fmla="*/ 301214 h 842682"/>
                <a:gd name="connsiteX25" fmla="*/ 1294503 w 5195943"/>
                <a:gd name="connsiteY25" fmla="*/ 301214 h 842682"/>
                <a:gd name="connsiteX26" fmla="*/ 1294503 w 5195943"/>
                <a:gd name="connsiteY26" fmla="*/ 333487 h 842682"/>
                <a:gd name="connsiteX27" fmla="*/ 1319604 w 5195943"/>
                <a:gd name="connsiteY27" fmla="*/ 333487 h 842682"/>
                <a:gd name="connsiteX28" fmla="*/ 1319604 w 5195943"/>
                <a:gd name="connsiteY28" fmla="*/ 333487 h 842682"/>
                <a:gd name="connsiteX29" fmla="*/ 1330362 w 5195943"/>
                <a:gd name="connsiteY29" fmla="*/ 344245 h 842682"/>
                <a:gd name="connsiteX30" fmla="*/ 1480969 w 5195943"/>
                <a:gd name="connsiteY30" fmla="*/ 344245 h 842682"/>
                <a:gd name="connsiteX31" fmla="*/ 1480969 w 5195943"/>
                <a:gd name="connsiteY31" fmla="*/ 376517 h 842682"/>
                <a:gd name="connsiteX32" fmla="*/ 1592132 w 5195943"/>
                <a:gd name="connsiteY32" fmla="*/ 376517 h 842682"/>
                <a:gd name="connsiteX33" fmla="*/ 1592132 w 5195943"/>
                <a:gd name="connsiteY33" fmla="*/ 401618 h 842682"/>
                <a:gd name="connsiteX34" fmla="*/ 1810870 w 5195943"/>
                <a:gd name="connsiteY34" fmla="*/ 401618 h 842682"/>
                <a:gd name="connsiteX35" fmla="*/ 1810870 w 5195943"/>
                <a:gd name="connsiteY35" fmla="*/ 419548 h 842682"/>
                <a:gd name="connsiteX36" fmla="*/ 1893346 w 5195943"/>
                <a:gd name="connsiteY36" fmla="*/ 419548 h 842682"/>
                <a:gd name="connsiteX37" fmla="*/ 1893346 w 5195943"/>
                <a:gd name="connsiteY37" fmla="*/ 437477 h 842682"/>
                <a:gd name="connsiteX38" fmla="*/ 1975821 w 5195943"/>
                <a:gd name="connsiteY38" fmla="*/ 437477 h 842682"/>
                <a:gd name="connsiteX39" fmla="*/ 1975821 w 5195943"/>
                <a:gd name="connsiteY39" fmla="*/ 455407 h 842682"/>
                <a:gd name="connsiteX40" fmla="*/ 2072640 w 5195943"/>
                <a:gd name="connsiteY40" fmla="*/ 455407 h 842682"/>
                <a:gd name="connsiteX41" fmla="*/ 2072640 w 5195943"/>
                <a:gd name="connsiteY41" fmla="*/ 469750 h 842682"/>
                <a:gd name="connsiteX42" fmla="*/ 2205317 w 5195943"/>
                <a:gd name="connsiteY42" fmla="*/ 469750 h 842682"/>
                <a:gd name="connsiteX43" fmla="*/ 2205317 w 5195943"/>
                <a:gd name="connsiteY43" fmla="*/ 494851 h 842682"/>
                <a:gd name="connsiteX44" fmla="*/ 2334409 w 5195943"/>
                <a:gd name="connsiteY44" fmla="*/ 494851 h 842682"/>
                <a:gd name="connsiteX45" fmla="*/ 2334409 w 5195943"/>
                <a:gd name="connsiteY45" fmla="*/ 512781 h 842682"/>
                <a:gd name="connsiteX46" fmla="*/ 2506532 w 5195943"/>
                <a:gd name="connsiteY46" fmla="*/ 512781 h 842682"/>
                <a:gd name="connsiteX47" fmla="*/ 2506532 w 5195943"/>
                <a:gd name="connsiteY47" fmla="*/ 530710 h 842682"/>
                <a:gd name="connsiteX48" fmla="*/ 2592593 w 5195943"/>
                <a:gd name="connsiteY48" fmla="*/ 530710 h 842682"/>
                <a:gd name="connsiteX49" fmla="*/ 2592593 w 5195943"/>
                <a:gd name="connsiteY49" fmla="*/ 548640 h 842682"/>
                <a:gd name="connsiteX50" fmla="*/ 2710927 w 5195943"/>
                <a:gd name="connsiteY50" fmla="*/ 548640 h 842682"/>
                <a:gd name="connsiteX51" fmla="*/ 2710927 w 5195943"/>
                <a:gd name="connsiteY51" fmla="*/ 566569 h 842682"/>
                <a:gd name="connsiteX52" fmla="*/ 2936837 w 5195943"/>
                <a:gd name="connsiteY52" fmla="*/ 566569 h 842682"/>
                <a:gd name="connsiteX53" fmla="*/ 2936837 w 5195943"/>
                <a:gd name="connsiteY53" fmla="*/ 584498 h 842682"/>
                <a:gd name="connsiteX54" fmla="*/ 3223708 w 5195943"/>
                <a:gd name="connsiteY54" fmla="*/ 584498 h 842682"/>
                <a:gd name="connsiteX55" fmla="*/ 3223708 w 5195943"/>
                <a:gd name="connsiteY55" fmla="*/ 606014 h 842682"/>
                <a:gd name="connsiteX56" fmla="*/ 3388659 w 5195943"/>
                <a:gd name="connsiteY56" fmla="*/ 606014 h 842682"/>
                <a:gd name="connsiteX57" fmla="*/ 3388659 w 5195943"/>
                <a:gd name="connsiteY57" fmla="*/ 606014 h 842682"/>
                <a:gd name="connsiteX58" fmla="*/ 3388659 w 5195943"/>
                <a:gd name="connsiteY58" fmla="*/ 616771 h 842682"/>
                <a:gd name="connsiteX59" fmla="*/ 3607397 w 5195943"/>
                <a:gd name="connsiteY59" fmla="*/ 616771 h 842682"/>
                <a:gd name="connsiteX60" fmla="*/ 3607397 w 5195943"/>
                <a:gd name="connsiteY60" fmla="*/ 677731 h 842682"/>
                <a:gd name="connsiteX61" fmla="*/ 3750833 w 5195943"/>
                <a:gd name="connsiteY61" fmla="*/ 677731 h 842682"/>
                <a:gd name="connsiteX62" fmla="*/ 3750833 w 5195943"/>
                <a:gd name="connsiteY62" fmla="*/ 692075 h 842682"/>
                <a:gd name="connsiteX63" fmla="*/ 4274372 w 5195943"/>
                <a:gd name="connsiteY63" fmla="*/ 692075 h 842682"/>
                <a:gd name="connsiteX64" fmla="*/ 4274372 w 5195943"/>
                <a:gd name="connsiteY64" fmla="*/ 710004 h 842682"/>
                <a:gd name="connsiteX65" fmla="*/ 4428564 w 5195943"/>
                <a:gd name="connsiteY65" fmla="*/ 710004 h 842682"/>
                <a:gd name="connsiteX66" fmla="*/ 4428564 w 5195943"/>
                <a:gd name="connsiteY66" fmla="*/ 742277 h 842682"/>
                <a:gd name="connsiteX67" fmla="*/ 4589929 w 5195943"/>
                <a:gd name="connsiteY67" fmla="*/ 742277 h 842682"/>
                <a:gd name="connsiteX68" fmla="*/ 4589929 w 5195943"/>
                <a:gd name="connsiteY68" fmla="*/ 753035 h 842682"/>
                <a:gd name="connsiteX69" fmla="*/ 4672404 w 5195943"/>
                <a:gd name="connsiteY69" fmla="*/ 753035 h 842682"/>
                <a:gd name="connsiteX70" fmla="*/ 4672404 w 5195943"/>
                <a:gd name="connsiteY70" fmla="*/ 770964 h 842682"/>
                <a:gd name="connsiteX71" fmla="*/ 5099124 w 5195943"/>
                <a:gd name="connsiteY71" fmla="*/ 770964 h 842682"/>
                <a:gd name="connsiteX72" fmla="*/ 5099124 w 5195943"/>
                <a:gd name="connsiteY72" fmla="*/ 842682 h 842682"/>
                <a:gd name="connsiteX73" fmla="*/ 5195943 w 5195943"/>
                <a:gd name="connsiteY73" fmla="*/ 842682 h 84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195943" h="842682">
                  <a:moveTo>
                    <a:pt x="0" y="0"/>
                  </a:moveTo>
                  <a:lnTo>
                    <a:pt x="197223" y="0"/>
                  </a:lnTo>
                  <a:lnTo>
                    <a:pt x="197223" y="0"/>
                  </a:lnTo>
                  <a:lnTo>
                    <a:pt x="304800" y="0"/>
                  </a:lnTo>
                  <a:lnTo>
                    <a:pt x="304800" y="50202"/>
                  </a:lnTo>
                  <a:lnTo>
                    <a:pt x="423134" y="50202"/>
                  </a:lnTo>
                  <a:lnTo>
                    <a:pt x="423134" y="75303"/>
                  </a:lnTo>
                  <a:lnTo>
                    <a:pt x="537882" y="75303"/>
                  </a:lnTo>
                  <a:lnTo>
                    <a:pt x="537882" y="103990"/>
                  </a:lnTo>
                  <a:lnTo>
                    <a:pt x="573741" y="103990"/>
                  </a:lnTo>
                  <a:lnTo>
                    <a:pt x="573741" y="136263"/>
                  </a:lnTo>
                  <a:lnTo>
                    <a:pt x="659802" y="136263"/>
                  </a:lnTo>
                  <a:lnTo>
                    <a:pt x="659802" y="161364"/>
                  </a:lnTo>
                  <a:lnTo>
                    <a:pt x="799652" y="161364"/>
                  </a:lnTo>
                  <a:lnTo>
                    <a:pt x="799652" y="193637"/>
                  </a:lnTo>
                  <a:lnTo>
                    <a:pt x="892884" y="193637"/>
                  </a:lnTo>
                  <a:lnTo>
                    <a:pt x="892884" y="233082"/>
                  </a:lnTo>
                  <a:lnTo>
                    <a:pt x="968188" y="233082"/>
                  </a:lnTo>
                  <a:lnTo>
                    <a:pt x="968188" y="251011"/>
                  </a:lnTo>
                  <a:lnTo>
                    <a:pt x="1014804" y="251011"/>
                  </a:lnTo>
                  <a:lnTo>
                    <a:pt x="1014804" y="272527"/>
                  </a:lnTo>
                  <a:lnTo>
                    <a:pt x="1125967" y="272527"/>
                  </a:lnTo>
                  <a:lnTo>
                    <a:pt x="1125967" y="283284"/>
                  </a:lnTo>
                  <a:lnTo>
                    <a:pt x="1215614" y="283284"/>
                  </a:lnTo>
                  <a:lnTo>
                    <a:pt x="1215614" y="301214"/>
                  </a:lnTo>
                  <a:lnTo>
                    <a:pt x="1294503" y="301214"/>
                  </a:lnTo>
                  <a:lnTo>
                    <a:pt x="1294503" y="333487"/>
                  </a:lnTo>
                  <a:lnTo>
                    <a:pt x="1319604" y="333487"/>
                  </a:lnTo>
                  <a:lnTo>
                    <a:pt x="1319604" y="333487"/>
                  </a:lnTo>
                  <a:lnTo>
                    <a:pt x="1330362" y="344245"/>
                  </a:lnTo>
                  <a:lnTo>
                    <a:pt x="1480969" y="344245"/>
                  </a:lnTo>
                  <a:lnTo>
                    <a:pt x="1480969" y="376517"/>
                  </a:lnTo>
                  <a:lnTo>
                    <a:pt x="1592132" y="376517"/>
                  </a:lnTo>
                  <a:lnTo>
                    <a:pt x="1592132" y="401618"/>
                  </a:lnTo>
                  <a:lnTo>
                    <a:pt x="1810870" y="401618"/>
                  </a:lnTo>
                  <a:lnTo>
                    <a:pt x="1810870" y="419548"/>
                  </a:lnTo>
                  <a:lnTo>
                    <a:pt x="1893346" y="419548"/>
                  </a:lnTo>
                  <a:lnTo>
                    <a:pt x="1893346" y="437477"/>
                  </a:lnTo>
                  <a:lnTo>
                    <a:pt x="1975821" y="437477"/>
                  </a:lnTo>
                  <a:lnTo>
                    <a:pt x="1975821" y="455407"/>
                  </a:lnTo>
                  <a:lnTo>
                    <a:pt x="2072640" y="455407"/>
                  </a:lnTo>
                  <a:lnTo>
                    <a:pt x="2072640" y="469750"/>
                  </a:lnTo>
                  <a:lnTo>
                    <a:pt x="2205317" y="469750"/>
                  </a:lnTo>
                  <a:lnTo>
                    <a:pt x="2205317" y="494851"/>
                  </a:lnTo>
                  <a:lnTo>
                    <a:pt x="2334409" y="494851"/>
                  </a:lnTo>
                  <a:lnTo>
                    <a:pt x="2334409" y="512781"/>
                  </a:lnTo>
                  <a:lnTo>
                    <a:pt x="2506532" y="512781"/>
                  </a:lnTo>
                  <a:lnTo>
                    <a:pt x="2506532" y="530710"/>
                  </a:lnTo>
                  <a:lnTo>
                    <a:pt x="2592593" y="530710"/>
                  </a:lnTo>
                  <a:lnTo>
                    <a:pt x="2592593" y="548640"/>
                  </a:lnTo>
                  <a:lnTo>
                    <a:pt x="2710927" y="548640"/>
                  </a:lnTo>
                  <a:lnTo>
                    <a:pt x="2710927" y="566569"/>
                  </a:lnTo>
                  <a:lnTo>
                    <a:pt x="2936837" y="566569"/>
                  </a:lnTo>
                  <a:lnTo>
                    <a:pt x="2936837" y="584498"/>
                  </a:lnTo>
                  <a:lnTo>
                    <a:pt x="3223708" y="584498"/>
                  </a:lnTo>
                  <a:lnTo>
                    <a:pt x="3223708" y="606014"/>
                  </a:lnTo>
                  <a:lnTo>
                    <a:pt x="3388659" y="606014"/>
                  </a:lnTo>
                  <a:lnTo>
                    <a:pt x="3388659" y="606014"/>
                  </a:lnTo>
                  <a:lnTo>
                    <a:pt x="3388659" y="616771"/>
                  </a:lnTo>
                  <a:lnTo>
                    <a:pt x="3607397" y="616771"/>
                  </a:lnTo>
                  <a:lnTo>
                    <a:pt x="3607397" y="677731"/>
                  </a:lnTo>
                  <a:lnTo>
                    <a:pt x="3750833" y="677731"/>
                  </a:lnTo>
                  <a:lnTo>
                    <a:pt x="3750833" y="692075"/>
                  </a:lnTo>
                  <a:lnTo>
                    <a:pt x="4274372" y="692075"/>
                  </a:lnTo>
                  <a:lnTo>
                    <a:pt x="4274372" y="710004"/>
                  </a:lnTo>
                  <a:lnTo>
                    <a:pt x="4428564" y="710004"/>
                  </a:lnTo>
                  <a:lnTo>
                    <a:pt x="4428564" y="742277"/>
                  </a:lnTo>
                  <a:lnTo>
                    <a:pt x="4589929" y="742277"/>
                  </a:lnTo>
                  <a:lnTo>
                    <a:pt x="4589929" y="753035"/>
                  </a:lnTo>
                  <a:lnTo>
                    <a:pt x="4672404" y="753035"/>
                  </a:lnTo>
                  <a:lnTo>
                    <a:pt x="4672404" y="770964"/>
                  </a:lnTo>
                  <a:lnTo>
                    <a:pt x="5099124" y="770964"/>
                  </a:lnTo>
                  <a:lnTo>
                    <a:pt x="5099124" y="842682"/>
                  </a:lnTo>
                  <a:lnTo>
                    <a:pt x="5195943" y="842682"/>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6" name="Group 35">
              <a:extLst>
                <a:ext uri="{FF2B5EF4-FFF2-40B4-BE49-F238E27FC236}">
                  <a16:creationId xmlns:a16="http://schemas.microsoft.com/office/drawing/2014/main" id="{31D38855-2391-6AC5-83B7-CA1C26AC6F72}"/>
                </a:ext>
              </a:extLst>
            </p:cNvPr>
            <p:cNvGrpSpPr/>
            <p:nvPr/>
          </p:nvGrpSpPr>
          <p:grpSpPr>
            <a:xfrm>
              <a:off x="722474" y="4125050"/>
              <a:ext cx="2261781" cy="454937"/>
              <a:chOff x="3138631" y="1641697"/>
              <a:chExt cx="5147155" cy="988309"/>
            </a:xfrm>
          </p:grpSpPr>
          <p:cxnSp>
            <p:nvCxnSpPr>
              <p:cNvPr id="37" name="Straight Connector 36">
                <a:extLst>
                  <a:ext uri="{FF2B5EF4-FFF2-40B4-BE49-F238E27FC236}">
                    <a16:creationId xmlns:a16="http://schemas.microsoft.com/office/drawing/2014/main" id="{73C93F13-BD51-C2A8-B49E-3CA5272A881C}"/>
                  </a:ext>
                </a:extLst>
              </p:cNvPr>
              <p:cNvCxnSpPr/>
              <p:nvPr/>
            </p:nvCxnSpPr>
            <p:spPr bwMode="auto">
              <a:xfrm>
                <a:off x="3138631" y="1643928"/>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F15D3387-4865-C895-A571-FE0F5956AAC3}"/>
                  </a:ext>
                </a:extLst>
              </p:cNvPr>
              <p:cNvCxnSpPr>
                <a:cxnSpLocks/>
              </p:cNvCxnSpPr>
              <p:nvPr/>
            </p:nvCxnSpPr>
            <p:spPr bwMode="auto">
              <a:xfrm>
                <a:off x="3172697" y="1641697"/>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BAB88823-DDFF-A3C8-7E6D-5E5BF7E53842}"/>
                  </a:ext>
                </a:extLst>
              </p:cNvPr>
              <p:cNvCxnSpPr>
                <a:cxnSpLocks/>
              </p:cNvCxnSpPr>
              <p:nvPr/>
            </p:nvCxnSpPr>
            <p:spPr bwMode="auto">
              <a:xfrm>
                <a:off x="3213935" y="1644667"/>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29750DE3-62A5-A36C-E8D1-003E1193FCD0}"/>
                  </a:ext>
                </a:extLst>
              </p:cNvPr>
              <p:cNvCxnSpPr>
                <a:cxnSpLocks/>
              </p:cNvCxnSpPr>
              <p:nvPr/>
            </p:nvCxnSpPr>
            <p:spPr bwMode="auto">
              <a:xfrm>
                <a:off x="3293452" y="1659885"/>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FE3F03B1-199B-489C-AEB9-13718EC3FCD6}"/>
                  </a:ext>
                </a:extLst>
              </p:cNvPr>
              <p:cNvCxnSpPr>
                <a:cxnSpLocks/>
              </p:cNvCxnSpPr>
              <p:nvPr/>
            </p:nvCxnSpPr>
            <p:spPr bwMode="auto">
              <a:xfrm>
                <a:off x="3382851" y="1673611"/>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D57DB1A4-5261-5E9E-4C2D-A6C5EEB5BA5C}"/>
                  </a:ext>
                </a:extLst>
              </p:cNvPr>
              <p:cNvCxnSpPr>
                <a:cxnSpLocks/>
              </p:cNvCxnSpPr>
              <p:nvPr/>
            </p:nvCxnSpPr>
            <p:spPr bwMode="auto">
              <a:xfrm>
                <a:off x="3453023" y="1707797"/>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66BA5DEA-2CE0-BE00-50FA-C2E12F177623}"/>
                  </a:ext>
                </a:extLst>
              </p:cNvPr>
              <p:cNvCxnSpPr>
                <a:cxnSpLocks/>
              </p:cNvCxnSpPr>
              <p:nvPr/>
            </p:nvCxnSpPr>
            <p:spPr bwMode="auto">
              <a:xfrm>
                <a:off x="3483503" y="1707797"/>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087009B0-1C4A-7FD2-F546-B7758D63856F}"/>
                  </a:ext>
                </a:extLst>
              </p:cNvPr>
              <p:cNvCxnSpPr>
                <a:cxnSpLocks/>
              </p:cNvCxnSpPr>
              <p:nvPr/>
            </p:nvCxnSpPr>
            <p:spPr bwMode="auto">
              <a:xfrm>
                <a:off x="3566365" y="1725985"/>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ACAE9910-C097-3E4B-356A-3A45FFA9E29B}"/>
                  </a:ext>
                </a:extLst>
              </p:cNvPr>
              <p:cNvCxnSpPr>
                <a:cxnSpLocks/>
              </p:cNvCxnSpPr>
              <p:nvPr/>
            </p:nvCxnSpPr>
            <p:spPr bwMode="auto">
              <a:xfrm>
                <a:off x="3590918" y="1725985"/>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A8D3F929-6C14-55B1-A375-3B62F40549CC}"/>
                  </a:ext>
                </a:extLst>
              </p:cNvPr>
              <p:cNvCxnSpPr>
                <a:cxnSpLocks/>
              </p:cNvCxnSpPr>
              <p:nvPr/>
            </p:nvCxnSpPr>
            <p:spPr bwMode="auto">
              <a:xfrm>
                <a:off x="3625146" y="1739711"/>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CEB554B3-D239-7590-95A5-D56998A345B8}"/>
                  </a:ext>
                </a:extLst>
              </p:cNvPr>
              <p:cNvCxnSpPr>
                <a:cxnSpLocks/>
              </p:cNvCxnSpPr>
              <p:nvPr/>
            </p:nvCxnSpPr>
            <p:spPr bwMode="auto">
              <a:xfrm>
                <a:off x="3655626" y="1751644"/>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0560334E-A4D6-05AB-FFA6-910DB8642C3A}"/>
                  </a:ext>
                </a:extLst>
              </p:cNvPr>
              <p:cNvCxnSpPr>
                <a:cxnSpLocks/>
              </p:cNvCxnSpPr>
              <p:nvPr/>
            </p:nvCxnSpPr>
            <p:spPr bwMode="auto">
              <a:xfrm>
                <a:off x="3686105" y="1776867"/>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28189A27-B352-AC31-9884-29C152CEE867}"/>
                  </a:ext>
                </a:extLst>
              </p:cNvPr>
              <p:cNvCxnSpPr>
                <a:cxnSpLocks/>
              </p:cNvCxnSpPr>
              <p:nvPr/>
            </p:nvCxnSpPr>
            <p:spPr bwMode="auto">
              <a:xfrm>
                <a:off x="3734516" y="1786090"/>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085F40C4-51C6-AB50-7815-071400405042}"/>
                  </a:ext>
                </a:extLst>
              </p:cNvPr>
              <p:cNvCxnSpPr>
                <a:cxnSpLocks/>
              </p:cNvCxnSpPr>
              <p:nvPr/>
            </p:nvCxnSpPr>
            <p:spPr bwMode="auto">
              <a:xfrm>
                <a:off x="3785418" y="1805811"/>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5367E4FD-285B-F762-73DC-6CED81613435}"/>
                  </a:ext>
                </a:extLst>
              </p:cNvPr>
              <p:cNvCxnSpPr>
                <a:cxnSpLocks/>
              </p:cNvCxnSpPr>
              <p:nvPr/>
            </p:nvCxnSpPr>
            <p:spPr bwMode="auto">
              <a:xfrm>
                <a:off x="3858228" y="1827150"/>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A9009D33-DB4A-7A61-5400-59013FB2D59F}"/>
                  </a:ext>
                </a:extLst>
              </p:cNvPr>
              <p:cNvCxnSpPr>
                <a:cxnSpLocks/>
              </p:cNvCxnSpPr>
              <p:nvPr/>
            </p:nvCxnSpPr>
            <p:spPr bwMode="auto">
              <a:xfrm>
                <a:off x="3928152" y="1837909"/>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AA918E77-C9BD-F96F-B3A7-A0FFCB2318BE}"/>
                  </a:ext>
                </a:extLst>
              </p:cNvPr>
              <p:cNvCxnSpPr>
                <a:cxnSpLocks/>
              </p:cNvCxnSpPr>
              <p:nvPr/>
            </p:nvCxnSpPr>
            <p:spPr bwMode="auto">
              <a:xfrm>
                <a:off x="3987319" y="1848429"/>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70A45588-2E88-9EB4-2C36-781725390FD2}"/>
                  </a:ext>
                </a:extLst>
              </p:cNvPr>
              <p:cNvCxnSpPr>
                <a:cxnSpLocks/>
              </p:cNvCxnSpPr>
              <p:nvPr/>
            </p:nvCxnSpPr>
            <p:spPr bwMode="auto">
              <a:xfrm>
                <a:off x="4064416" y="1884111"/>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242DAA3C-7521-D945-5935-8D168F844164}"/>
                  </a:ext>
                </a:extLst>
              </p:cNvPr>
              <p:cNvCxnSpPr>
                <a:cxnSpLocks/>
              </p:cNvCxnSpPr>
              <p:nvPr/>
            </p:nvCxnSpPr>
            <p:spPr bwMode="auto">
              <a:xfrm>
                <a:off x="4112825" y="1921348"/>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7D964DEC-4383-8072-8A6A-B2AB7D02160A}"/>
                  </a:ext>
                </a:extLst>
              </p:cNvPr>
              <p:cNvCxnSpPr>
                <a:cxnSpLocks/>
              </p:cNvCxnSpPr>
              <p:nvPr/>
            </p:nvCxnSpPr>
            <p:spPr bwMode="auto">
              <a:xfrm>
                <a:off x="4164820" y="1921348"/>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FA8FFE2F-4881-48EB-27C0-61C74122B144}"/>
                  </a:ext>
                </a:extLst>
              </p:cNvPr>
              <p:cNvCxnSpPr>
                <a:cxnSpLocks/>
              </p:cNvCxnSpPr>
              <p:nvPr/>
            </p:nvCxnSpPr>
            <p:spPr bwMode="auto">
              <a:xfrm>
                <a:off x="4191736" y="1934426"/>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5A5FC446-0C2A-1B40-C8B7-D356F70C540E}"/>
                  </a:ext>
                </a:extLst>
              </p:cNvPr>
              <p:cNvCxnSpPr>
                <a:cxnSpLocks/>
              </p:cNvCxnSpPr>
              <p:nvPr/>
            </p:nvCxnSpPr>
            <p:spPr bwMode="auto">
              <a:xfrm>
                <a:off x="4233163" y="1934425"/>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0BF516BD-C3C5-56BA-29FF-7E3466125AAF}"/>
                  </a:ext>
                </a:extLst>
              </p:cNvPr>
              <p:cNvCxnSpPr>
                <a:cxnSpLocks/>
              </p:cNvCxnSpPr>
              <p:nvPr/>
            </p:nvCxnSpPr>
            <p:spPr bwMode="auto">
              <a:xfrm>
                <a:off x="4313634" y="1959351"/>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94C2DA09-06E6-3048-6610-631139E5A79E}"/>
                  </a:ext>
                </a:extLst>
              </p:cNvPr>
              <p:cNvCxnSpPr>
                <a:cxnSpLocks/>
              </p:cNvCxnSpPr>
              <p:nvPr/>
            </p:nvCxnSpPr>
            <p:spPr bwMode="auto">
              <a:xfrm>
                <a:off x="4383558" y="1959351"/>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CD5C993D-992B-F5B5-468C-756B79025665}"/>
                  </a:ext>
                </a:extLst>
              </p:cNvPr>
              <p:cNvCxnSpPr>
                <a:cxnSpLocks/>
              </p:cNvCxnSpPr>
              <p:nvPr/>
            </p:nvCxnSpPr>
            <p:spPr bwMode="auto">
              <a:xfrm>
                <a:off x="4417625" y="1980630"/>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D4F5AAB5-AFCD-0556-7982-08FD48BD8155}"/>
                  </a:ext>
                </a:extLst>
              </p:cNvPr>
              <p:cNvCxnSpPr>
                <a:cxnSpLocks/>
              </p:cNvCxnSpPr>
              <p:nvPr/>
            </p:nvCxnSpPr>
            <p:spPr bwMode="auto">
              <a:xfrm>
                <a:off x="4484829" y="1997003"/>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0515A38F-2FC3-7727-6140-915E4432293B}"/>
                  </a:ext>
                </a:extLst>
              </p:cNvPr>
              <p:cNvCxnSpPr>
                <a:cxnSpLocks/>
              </p:cNvCxnSpPr>
              <p:nvPr/>
            </p:nvCxnSpPr>
            <p:spPr bwMode="auto">
              <a:xfrm>
                <a:off x="4520506" y="2010364"/>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223EF43D-0259-D5F2-5D12-1FE32DAD6656}"/>
                  </a:ext>
                </a:extLst>
              </p:cNvPr>
              <p:cNvCxnSpPr>
                <a:cxnSpLocks/>
              </p:cNvCxnSpPr>
              <p:nvPr/>
            </p:nvCxnSpPr>
            <p:spPr bwMode="auto">
              <a:xfrm>
                <a:off x="4573610" y="2010364"/>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680871AD-14E7-5859-51F9-1B0D5AFE01F5}"/>
                  </a:ext>
                </a:extLst>
              </p:cNvPr>
              <p:cNvCxnSpPr>
                <a:cxnSpLocks/>
              </p:cNvCxnSpPr>
              <p:nvPr/>
            </p:nvCxnSpPr>
            <p:spPr bwMode="auto">
              <a:xfrm>
                <a:off x="4600504" y="2011346"/>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8A4A0315-C805-1FD3-85CC-B3F63D7B81D0}"/>
                  </a:ext>
                </a:extLst>
              </p:cNvPr>
              <p:cNvCxnSpPr>
                <a:cxnSpLocks/>
              </p:cNvCxnSpPr>
              <p:nvPr/>
            </p:nvCxnSpPr>
            <p:spPr bwMode="auto">
              <a:xfrm>
                <a:off x="4660650" y="2032051"/>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2096FF34-FC27-72EB-4626-3A3EF8A4E6E0}"/>
                  </a:ext>
                </a:extLst>
              </p:cNvPr>
              <p:cNvCxnSpPr>
                <a:cxnSpLocks/>
              </p:cNvCxnSpPr>
              <p:nvPr/>
            </p:nvCxnSpPr>
            <p:spPr bwMode="auto">
              <a:xfrm>
                <a:off x="4704159" y="2046730"/>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2B59FD6F-D3F8-CE4B-87C0-7CE2426EDDF9}"/>
                  </a:ext>
                </a:extLst>
              </p:cNvPr>
              <p:cNvCxnSpPr>
                <a:cxnSpLocks/>
              </p:cNvCxnSpPr>
              <p:nvPr/>
            </p:nvCxnSpPr>
            <p:spPr bwMode="auto">
              <a:xfrm>
                <a:off x="4749318" y="2053549"/>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1E8F07C6-474C-E5A0-7702-F5DABFE90151}"/>
                  </a:ext>
                </a:extLst>
              </p:cNvPr>
              <p:cNvCxnSpPr>
                <a:cxnSpLocks/>
              </p:cNvCxnSpPr>
              <p:nvPr/>
            </p:nvCxnSpPr>
            <p:spPr bwMode="auto">
              <a:xfrm>
                <a:off x="4786970" y="2063103"/>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F81570AF-D43C-906E-BE97-70808E985937}"/>
                  </a:ext>
                </a:extLst>
              </p:cNvPr>
              <p:cNvCxnSpPr>
                <a:cxnSpLocks/>
              </p:cNvCxnSpPr>
              <p:nvPr/>
            </p:nvCxnSpPr>
            <p:spPr bwMode="auto">
              <a:xfrm>
                <a:off x="4824621" y="2063102"/>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A48A10CA-94BC-E897-EDE4-6BE326DDA6FC}"/>
                  </a:ext>
                </a:extLst>
              </p:cNvPr>
              <p:cNvCxnSpPr>
                <a:cxnSpLocks/>
              </p:cNvCxnSpPr>
              <p:nvPr/>
            </p:nvCxnSpPr>
            <p:spPr bwMode="auto">
              <a:xfrm>
                <a:off x="4862273" y="2063101"/>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76A5A4DE-6CFF-8015-78B5-76E9D208206A}"/>
                  </a:ext>
                </a:extLst>
              </p:cNvPr>
              <p:cNvCxnSpPr>
                <a:cxnSpLocks/>
              </p:cNvCxnSpPr>
              <p:nvPr/>
            </p:nvCxnSpPr>
            <p:spPr bwMode="auto">
              <a:xfrm>
                <a:off x="4888984" y="2063100"/>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063487E9-89EF-FA3B-7017-CA99E16718D8}"/>
                  </a:ext>
                </a:extLst>
              </p:cNvPr>
              <p:cNvCxnSpPr>
                <a:cxnSpLocks/>
              </p:cNvCxnSpPr>
              <p:nvPr/>
            </p:nvCxnSpPr>
            <p:spPr bwMode="auto">
              <a:xfrm>
                <a:off x="5027224" y="2085994"/>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033B492E-60FA-FA76-9C40-78B5B950AE99}"/>
                  </a:ext>
                </a:extLst>
              </p:cNvPr>
              <p:cNvCxnSpPr>
                <a:cxnSpLocks/>
              </p:cNvCxnSpPr>
              <p:nvPr/>
            </p:nvCxnSpPr>
            <p:spPr bwMode="auto">
              <a:xfrm>
                <a:off x="5126449" y="2109244"/>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6B49B9BB-C1A0-C737-A91A-840799ABFD47}"/>
                  </a:ext>
                </a:extLst>
              </p:cNvPr>
              <p:cNvCxnSpPr>
                <a:cxnSpLocks/>
              </p:cNvCxnSpPr>
              <p:nvPr/>
            </p:nvCxnSpPr>
            <p:spPr bwMode="auto">
              <a:xfrm>
                <a:off x="5181416" y="2119649"/>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3BDD0B93-88C8-B90C-C3C8-AD5BF312B432}"/>
                  </a:ext>
                </a:extLst>
              </p:cNvPr>
              <p:cNvCxnSpPr>
                <a:cxnSpLocks/>
              </p:cNvCxnSpPr>
              <p:nvPr/>
            </p:nvCxnSpPr>
            <p:spPr bwMode="auto">
              <a:xfrm>
                <a:off x="5254927" y="2125614"/>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73BFDDC3-EA57-7901-26E7-2DA9E6C8BCF4}"/>
                  </a:ext>
                </a:extLst>
              </p:cNvPr>
              <p:cNvCxnSpPr>
                <a:cxnSpLocks/>
              </p:cNvCxnSpPr>
              <p:nvPr/>
            </p:nvCxnSpPr>
            <p:spPr bwMode="auto">
              <a:xfrm>
                <a:off x="5292579" y="2125420"/>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8DF14C91-ED93-5BFF-ECC4-C3A749AFD078}"/>
                  </a:ext>
                </a:extLst>
              </p:cNvPr>
              <p:cNvCxnSpPr>
                <a:cxnSpLocks/>
              </p:cNvCxnSpPr>
              <p:nvPr/>
            </p:nvCxnSpPr>
            <p:spPr bwMode="auto">
              <a:xfrm>
                <a:off x="5308532" y="2125614"/>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42712FF9-1BF8-4BB0-138E-D2EE7299ADDD}"/>
                  </a:ext>
                </a:extLst>
              </p:cNvPr>
              <p:cNvCxnSpPr>
                <a:cxnSpLocks/>
              </p:cNvCxnSpPr>
              <p:nvPr/>
            </p:nvCxnSpPr>
            <p:spPr bwMode="auto">
              <a:xfrm>
                <a:off x="5353764" y="2142565"/>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CFC2C172-8353-89C9-706D-623EA5CE70D7}"/>
                  </a:ext>
                </a:extLst>
              </p:cNvPr>
              <p:cNvCxnSpPr>
                <a:cxnSpLocks/>
              </p:cNvCxnSpPr>
              <p:nvPr/>
            </p:nvCxnSpPr>
            <p:spPr bwMode="auto">
              <a:xfrm>
                <a:off x="5394777" y="2152094"/>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F50B93D3-72D4-AE9A-5EDB-584ED3063A36}"/>
                  </a:ext>
                </a:extLst>
              </p:cNvPr>
              <p:cNvCxnSpPr>
                <a:cxnSpLocks/>
              </p:cNvCxnSpPr>
              <p:nvPr/>
            </p:nvCxnSpPr>
            <p:spPr bwMode="auto">
              <a:xfrm>
                <a:off x="5608072" y="2175344"/>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BDD48104-76CB-689F-8944-576C23254DB0}"/>
                  </a:ext>
                </a:extLst>
              </p:cNvPr>
              <p:cNvCxnSpPr>
                <a:cxnSpLocks/>
              </p:cNvCxnSpPr>
              <p:nvPr/>
            </p:nvCxnSpPr>
            <p:spPr bwMode="auto">
              <a:xfrm>
                <a:off x="5663718" y="2185749"/>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14AAB756-8E0F-A846-4793-52AF20DAD798}"/>
                  </a:ext>
                </a:extLst>
              </p:cNvPr>
              <p:cNvCxnSpPr>
                <a:cxnSpLocks/>
              </p:cNvCxnSpPr>
              <p:nvPr/>
            </p:nvCxnSpPr>
            <p:spPr bwMode="auto">
              <a:xfrm>
                <a:off x="5710517" y="2195301"/>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id="{8EA59678-940F-2581-D9E0-B3ECC857DE94}"/>
                  </a:ext>
                </a:extLst>
              </p:cNvPr>
              <p:cNvCxnSpPr>
                <a:cxnSpLocks/>
              </p:cNvCxnSpPr>
              <p:nvPr/>
            </p:nvCxnSpPr>
            <p:spPr bwMode="auto">
              <a:xfrm>
                <a:off x="5755341" y="2203833"/>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id="{71D3A0BA-4295-C5DC-1E4E-FA637B3E36B7}"/>
                  </a:ext>
                </a:extLst>
              </p:cNvPr>
              <p:cNvCxnSpPr>
                <a:cxnSpLocks/>
              </p:cNvCxnSpPr>
              <p:nvPr/>
            </p:nvCxnSpPr>
            <p:spPr bwMode="auto">
              <a:xfrm>
                <a:off x="5801706" y="2204379"/>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B4CC6B9A-0A24-7252-10CF-0ECC5EEB180B}"/>
                  </a:ext>
                </a:extLst>
              </p:cNvPr>
              <p:cNvCxnSpPr>
                <a:cxnSpLocks/>
              </p:cNvCxnSpPr>
              <p:nvPr/>
            </p:nvCxnSpPr>
            <p:spPr bwMode="auto">
              <a:xfrm>
                <a:off x="5853769" y="2211005"/>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9B58BDAC-A2CE-F2D2-D623-C55318B43021}"/>
                  </a:ext>
                </a:extLst>
              </p:cNvPr>
              <p:cNvCxnSpPr>
                <a:cxnSpLocks/>
              </p:cNvCxnSpPr>
              <p:nvPr/>
            </p:nvCxnSpPr>
            <p:spPr bwMode="auto">
              <a:xfrm>
                <a:off x="5898592" y="2214590"/>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id="{0BA5CFBE-0BFF-BEA3-CC3B-3268034EC1F9}"/>
                  </a:ext>
                </a:extLst>
              </p:cNvPr>
              <p:cNvCxnSpPr>
                <a:cxnSpLocks/>
              </p:cNvCxnSpPr>
              <p:nvPr/>
            </p:nvCxnSpPr>
            <p:spPr bwMode="auto">
              <a:xfrm>
                <a:off x="6007337" y="2218194"/>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61F27B46-B5C5-8B17-1D3D-76C989D10922}"/>
                  </a:ext>
                </a:extLst>
              </p:cNvPr>
              <p:cNvCxnSpPr>
                <a:cxnSpLocks/>
              </p:cNvCxnSpPr>
              <p:nvPr/>
            </p:nvCxnSpPr>
            <p:spPr bwMode="auto">
              <a:xfrm>
                <a:off x="6114755" y="2227158"/>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41440FE0-9111-E06A-ED1B-88B9A603E051}"/>
                  </a:ext>
                </a:extLst>
              </p:cNvPr>
              <p:cNvCxnSpPr>
                <a:cxnSpLocks/>
              </p:cNvCxnSpPr>
              <p:nvPr/>
            </p:nvCxnSpPr>
            <p:spPr bwMode="auto">
              <a:xfrm>
                <a:off x="6154983" y="2223572"/>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A1DC4E2E-7D3A-AE7C-B698-84802EF12AE7}"/>
                  </a:ext>
                </a:extLst>
              </p:cNvPr>
              <p:cNvCxnSpPr>
                <a:cxnSpLocks/>
              </p:cNvCxnSpPr>
              <p:nvPr/>
            </p:nvCxnSpPr>
            <p:spPr bwMode="auto">
              <a:xfrm>
                <a:off x="6241644" y="2234383"/>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12693D25-439B-EDC6-0684-21E8FED66BF4}"/>
                  </a:ext>
                </a:extLst>
              </p:cNvPr>
              <p:cNvCxnSpPr>
                <a:cxnSpLocks/>
              </p:cNvCxnSpPr>
              <p:nvPr/>
            </p:nvCxnSpPr>
            <p:spPr bwMode="auto">
              <a:xfrm>
                <a:off x="6302004" y="2244748"/>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B0DE35B0-4F55-E6CA-57D7-61A0DB454A4F}"/>
                  </a:ext>
                </a:extLst>
              </p:cNvPr>
              <p:cNvCxnSpPr>
                <a:cxnSpLocks/>
              </p:cNvCxnSpPr>
              <p:nvPr/>
            </p:nvCxnSpPr>
            <p:spPr bwMode="auto">
              <a:xfrm>
                <a:off x="6339656" y="2244748"/>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ACED31A4-5F0C-D677-E8EC-A7DDA548418B}"/>
                  </a:ext>
                </a:extLst>
              </p:cNvPr>
              <p:cNvCxnSpPr>
                <a:cxnSpLocks/>
              </p:cNvCxnSpPr>
              <p:nvPr/>
            </p:nvCxnSpPr>
            <p:spPr bwMode="auto">
              <a:xfrm>
                <a:off x="6391984" y="2255661"/>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579CA63C-E4FA-22FB-6C2F-95934A34B7C6}"/>
                  </a:ext>
                </a:extLst>
              </p:cNvPr>
              <p:cNvCxnSpPr>
                <a:cxnSpLocks/>
              </p:cNvCxnSpPr>
              <p:nvPr/>
            </p:nvCxnSpPr>
            <p:spPr bwMode="auto">
              <a:xfrm>
                <a:off x="6428464" y="2255661"/>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21B54D6F-D5B4-EC10-BFE3-DEF84E51F9A5}"/>
                  </a:ext>
                </a:extLst>
              </p:cNvPr>
              <p:cNvCxnSpPr>
                <a:cxnSpLocks/>
              </p:cNvCxnSpPr>
              <p:nvPr/>
            </p:nvCxnSpPr>
            <p:spPr bwMode="auto">
              <a:xfrm>
                <a:off x="5954173" y="2214590"/>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id="{790E2A80-1178-6E0B-0065-03770E1BE05D}"/>
                  </a:ext>
                </a:extLst>
              </p:cNvPr>
              <p:cNvCxnSpPr>
                <a:cxnSpLocks/>
              </p:cNvCxnSpPr>
              <p:nvPr/>
            </p:nvCxnSpPr>
            <p:spPr bwMode="auto">
              <a:xfrm>
                <a:off x="6494731" y="2270074"/>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id="{CF431463-73C1-C854-BD27-8E8319D1FE67}"/>
                  </a:ext>
                </a:extLst>
              </p:cNvPr>
              <p:cNvCxnSpPr>
                <a:cxnSpLocks/>
              </p:cNvCxnSpPr>
              <p:nvPr/>
            </p:nvCxnSpPr>
            <p:spPr bwMode="auto">
              <a:xfrm>
                <a:off x="6571545" y="2269933"/>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id="{3923A8A1-5030-84AE-A078-A495289F0CF1}"/>
                  </a:ext>
                </a:extLst>
              </p:cNvPr>
              <p:cNvCxnSpPr>
                <a:cxnSpLocks/>
              </p:cNvCxnSpPr>
              <p:nvPr/>
            </p:nvCxnSpPr>
            <p:spPr bwMode="auto">
              <a:xfrm>
                <a:off x="6646065" y="2269933"/>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7C018999-1D2E-A3E0-2B3A-B3BE61F7F7A5}"/>
                  </a:ext>
                </a:extLst>
              </p:cNvPr>
              <p:cNvCxnSpPr>
                <a:cxnSpLocks/>
              </p:cNvCxnSpPr>
              <p:nvPr/>
            </p:nvCxnSpPr>
            <p:spPr bwMode="auto">
              <a:xfrm>
                <a:off x="6712588" y="2288719"/>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73AF57F9-83BB-2311-87D8-EF3134D7F803}"/>
                  </a:ext>
                </a:extLst>
              </p:cNvPr>
              <p:cNvCxnSpPr>
                <a:cxnSpLocks/>
              </p:cNvCxnSpPr>
              <p:nvPr/>
            </p:nvCxnSpPr>
            <p:spPr bwMode="auto">
              <a:xfrm>
                <a:off x="6739482" y="2310848"/>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296FBBBD-A2BF-76EB-407C-CF5E72819C31}"/>
                  </a:ext>
                </a:extLst>
              </p:cNvPr>
              <p:cNvCxnSpPr>
                <a:cxnSpLocks/>
              </p:cNvCxnSpPr>
              <p:nvPr/>
            </p:nvCxnSpPr>
            <p:spPr bwMode="auto">
              <a:xfrm>
                <a:off x="6777134" y="2333988"/>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6E2159BA-3EA6-2FF8-5BA8-900EA1877FE9}"/>
                  </a:ext>
                </a:extLst>
              </p:cNvPr>
              <p:cNvCxnSpPr>
                <a:cxnSpLocks/>
              </p:cNvCxnSpPr>
              <p:nvPr/>
            </p:nvCxnSpPr>
            <p:spPr bwMode="auto">
              <a:xfrm>
                <a:off x="6940291" y="2346809"/>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110EE8B0-5928-ABEF-41BE-C0676868792C}"/>
                  </a:ext>
                </a:extLst>
              </p:cNvPr>
              <p:cNvCxnSpPr>
                <a:cxnSpLocks/>
              </p:cNvCxnSpPr>
              <p:nvPr/>
            </p:nvCxnSpPr>
            <p:spPr bwMode="auto">
              <a:xfrm>
                <a:off x="6995873" y="2346809"/>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id="{7C1C3997-F9EC-50BC-C6D6-7B1947074EE0}"/>
                  </a:ext>
                </a:extLst>
              </p:cNvPr>
              <p:cNvCxnSpPr>
                <a:cxnSpLocks/>
              </p:cNvCxnSpPr>
              <p:nvPr/>
            </p:nvCxnSpPr>
            <p:spPr bwMode="auto">
              <a:xfrm>
                <a:off x="7040696" y="2346809"/>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id="{28F3B306-139F-C8E1-A1CC-98CE4F925EB9}"/>
                  </a:ext>
                </a:extLst>
              </p:cNvPr>
              <p:cNvCxnSpPr>
                <a:cxnSpLocks/>
              </p:cNvCxnSpPr>
              <p:nvPr/>
            </p:nvCxnSpPr>
            <p:spPr bwMode="auto">
              <a:xfrm>
                <a:off x="7095464" y="2345723"/>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id="{9C4E8F76-CCB4-0687-A305-BEB523CA3E61}"/>
                  </a:ext>
                </a:extLst>
              </p:cNvPr>
              <p:cNvCxnSpPr>
                <a:cxnSpLocks/>
              </p:cNvCxnSpPr>
              <p:nvPr/>
            </p:nvCxnSpPr>
            <p:spPr bwMode="auto">
              <a:xfrm>
                <a:off x="7237920" y="2349309"/>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AB5A3D33-9F0D-6568-1C69-4E79DC7EB096}"/>
                  </a:ext>
                </a:extLst>
              </p:cNvPr>
              <p:cNvCxnSpPr>
                <a:cxnSpLocks/>
              </p:cNvCxnSpPr>
              <p:nvPr/>
            </p:nvCxnSpPr>
            <p:spPr bwMode="auto">
              <a:xfrm>
                <a:off x="7284439" y="2349308"/>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40" name="Straight Connector 239">
                <a:extLst>
                  <a:ext uri="{FF2B5EF4-FFF2-40B4-BE49-F238E27FC236}">
                    <a16:creationId xmlns:a16="http://schemas.microsoft.com/office/drawing/2014/main" id="{AD4950DA-5BCF-FBCD-F968-7A93537E4495}"/>
                  </a:ext>
                </a:extLst>
              </p:cNvPr>
              <p:cNvCxnSpPr>
                <a:cxnSpLocks/>
              </p:cNvCxnSpPr>
              <p:nvPr/>
            </p:nvCxnSpPr>
            <p:spPr bwMode="auto">
              <a:xfrm>
                <a:off x="7368706" y="2350395"/>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41" name="Straight Connector 240">
                <a:extLst>
                  <a:ext uri="{FF2B5EF4-FFF2-40B4-BE49-F238E27FC236}">
                    <a16:creationId xmlns:a16="http://schemas.microsoft.com/office/drawing/2014/main" id="{0238F125-6061-5985-683C-9128D1898448}"/>
                  </a:ext>
                </a:extLst>
              </p:cNvPr>
              <p:cNvCxnSpPr>
                <a:cxnSpLocks/>
              </p:cNvCxnSpPr>
              <p:nvPr/>
            </p:nvCxnSpPr>
            <p:spPr bwMode="auto">
              <a:xfrm>
                <a:off x="7474281" y="2359359"/>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id="{C9874E61-4EDA-84A1-9587-B0B93578FA22}"/>
                  </a:ext>
                </a:extLst>
              </p:cNvPr>
              <p:cNvCxnSpPr>
                <a:cxnSpLocks/>
              </p:cNvCxnSpPr>
              <p:nvPr/>
            </p:nvCxnSpPr>
            <p:spPr bwMode="auto">
              <a:xfrm>
                <a:off x="7514033" y="2376948"/>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id="{2922F1CE-676F-BE6B-2870-ED0BB9B18515}"/>
                  </a:ext>
                </a:extLst>
              </p:cNvPr>
              <p:cNvCxnSpPr>
                <a:cxnSpLocks/>
              </p:cNvCxnSpPr>
              <p:nvPr/>
            </p:nvCxnSpPr>
            <p:spPr bwMode="auto">
              <a:xfrm>
                <a:off x="7540928" y="2380690"/>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id="{B8F753D2-00A3-1AB0-1110-14335689DE9B}"/>
                  </a:ext>
                </a:extLst>
              </p:cNvPr>
              <p:cNvCxnSpPr>
                <a:cxnSpLocks/>
              </p:cNvCxnSpPr>
              <p:nvPr/>
            </p:nvCxnSpPr>
            <p:spPr bwMode="auto">
              <a:xfrm>
                <a:off x="7587420" y="2387862"/>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id="{79E4A5C7-8B26-D4A9-B632-E6BE6ED93178}"/>
                  </a:ext>
                </a:extLst>
              </p:cNvPr>
              <p:cNvCxnSpPr>
                <a:cxnSpLocks/>
              </p:cNvCxnSpPr>
              <p:nvPr/>
            </p:nvCxnSpPr>
            <p:spPr bwMode="auto">
              <a:xfrm>
                <a:off x="7623096" y="2387862"/>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46" name="Straight Connector 245">
                <a:extLst>
                  <a:ext uri="{FF2B5EF4-FFF2-40B4-BE49-F238E27FC236}">
                    <a16:creationId xmlns:a16="http://schemas.microsoft.com/office/drawing/2014/main" id="{D9819B44-84ED-BCB8-51C9-AFD4D76C4F04}"/>
                  </a:ext>
                </a:extLst>
              </p:cNvPr>
              <p:cNvCxnSpPr>
                <a:cxnSpLocks/>
              </p:cNvCxnSpPr>
              <p:nvPr/>
            </p:nvCxnSpPr>
            <p:spPr bwMode="auto">
              <a:xfrm>
                <a:off x="7747820" y="2403674"/>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47" name="Straight Connector 246">
                <a:extLst>
                  <a:ext uri="{FF2B5EF4-FFF2-40B4-BE49-F238E27FC236}">
                    <a16:creationId xmlns:a16="http://schemas.microsoft.com/office/drawing/2014/main" id="{EF6AF772-723B-768B-34FC-ACB5957B47D0}"/>
                  </a:ext>
                </a:extLst>
              </p:cNvPr>
              <p:cNvCxnSpPr>
                <a:cxnSpLocks/>
              </p:cNvCxnSpPr>
              <p:nvPr/>
            </p:nvCxnSpPr>
            <p:spPr bwMode="auto">
              <a:xfrm>
                <a:off x="7801772" y="2410846"/>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id="{2971168E-D689-1F84-FAB2-4F997BCB2E7F}"/>
                  </a:ext>
                </a:extLst>
              </p:cNvPr>
              <p:cNvCxnSpPr>
                <a:cxnSpLocks/>
              </p:cNvCxnSpPr>
              <p:nvPr/>
            </p:nvCxnSpPr>
            <p:spPr bwMode="auto">
              <a:xfrm>
                <a:off x="7910872" y="2420920"/>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id="{B70CD0EC-8FA3-551B-1ADB-DA57EE65C45A}"/>
                  </a:ext>
                </a:extLst>
              </p:cNvPr>
              <p:cNvCxnSpPr>
                <a:cxnSpLocks/>
              </p:cNvCxnSpPr>
              <p:nvPr/>
            </p:nvCxnSpPr>
            <p:spPr bwMode="auto">
              <a:xfrm>
                <a:off x="7980797" y="2420919"/>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50" name="Straight Connector 249">
                <a:extLst>
                  <a:ext uri="{FF2B5EF4-FFF2-40B4-BE49-F238E27FC236}">
                    <a16:creationId xmlns:a16="http://schemas.microsoft.com/office/drawing/2014/main" id="{C78349F6-DB5F-9969-6E77-17518C95E77A}"/>
                  </a:ext>
                </a:extLst>
              </p:cNvPr>
              <p:cNvCxnSpPr>
                <a:cxnSpLocks/>
              </p:cNvCxnSpPr>
              <p:nvPr/>
            </p:nvCxnSpPr>
            <p:spPr bwMode="auto">
              <a:xfrm>
                <a:off x="8059169" y="2420919"/>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id="{9BF05588-4E61-36EC-1A2C-7ED94F0D4875}"/>
                  </a:ext>
                </a:extLst>
              </p:cNvPr>
              <p:cNvCxnSpPr>
                <a:cxnSpLocks/>
              </p:cNvCxnSpPr>
              <p:nvPr/>
            </p:nvCxnSpPr>
            <p:spPr bwMode="auto">
              <a:xfrm>
                <a:off x="8129644" y="2421449"/>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id="{B4F20786-B0C7-5E16-C292-40D9C14ED7AE}"/>
                  </a:ext>
                </a:extLst>
              </p:cNvPr>
              <p:cNvCxnSpPr>
                <a:cxnSpLocks/>
              </p:cNvCxnSpPr>
              <p:nvPr/>
            </p:nvCxnSpPr>
            <p:spPr bwMode="auto">
              <a:xfrm>
                <a:off x="8185393" y="2422189"/>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id="{C6C438E7-4F45-31C8-EA8E-842F57D9F6DD}"/>
                  </a:ext>
                </a:extLst>
              </p:cNvPr>
              <p:cNvCxnSpPr>
                <a:cxnSpLocks/>
              </p:cNvCxnSpPr>
              <p:nvPr/>
            </p:nvCxnSpPr>
            <p:spPr bwMode="auto">
              <a:xfrm>
                <a:off x="8228894" y="2497805"/>
                <a:ext cx="0" cy="132201"/>
              </a:xfrm>
              <a:prstGeom prst="line">
                <a:avLst/>
              </a:prstGeom>
              <a:noFill/>
              <a:ln w="12700" cap="flat" cmpd="sng" algn="ctr">
                <a:solidFill>
                  <a:schemeClr val="accent3"/>
                </a:solidFill>
                <a:prstDash val="solid"/>
                <a:round/>
                <a:headEnd type="none" w="med" len="med"/>
                <a:tailEnd type="none" w="med" len="med"/>
              </a:ln>
              <a:effectLst/>
            </p:spPr>
          </p:cxnSp>
          <p:cxnSp>
            <p:nvCxnSpPr>
              <p:cNvPr id="254" name="Straight Connector 253">
                <a:extLst>
                  <a:ext uri="{FF2B5EF4-FFF2-40B4-BE49-F238E27FC236}">
                    <a16:creationId xmlns:a16="http://schemas.microsoft.com/office/drawing/2014/main" id="{1F639B7F-7AF2-0A3F-1A20-ACA3DA386128}"/>
                  </a:ext>
                </a:extLst>
              </p:cNvPr>
              <p:cNvCxnSpPr>
                <a:cxnSpLocks/>
              </p:cNvCxnSpPr>
              <p:nvPr/>
            </p:nvCxnSpPr>
            <p:spPr bwMode="auto">
              <a:xfrm>
                <a:off x="8285786" y="2497805"/>
                <a:ext cx="0" cy="132201"/>
              </a:xfrm>
              <a:prstGeom prst="line">
                <a:avLst/>
              </a:prstGeom>
              <a:noFill/>
              <a:ln w="12700" cap="flat" cmpd="sng" algn="ctr">
                <a:solidFill>
                  <a:schemeClr val="accent3"/>
                </a:solidFill>
                <a:prstDash val="solid"/>
                <a:round/>
                <a:headEnd type="none" w="med" len="med"/>
                <a:tailEnd type="none" w="med" len="med"/>
              </a:ln>
              <a:effectLst/>
            </p:spPr>
          </p:cxnSp>
        </p:grpSp>
        <p:sp>
          <p:nvSpPr>
            <p:cNvPr id="355" name="TextBox 59">
              <a:extLst>
                <a:ext uri="{FF2B5EF4-FFF2-40B4-BE49-F238E27FC236}">
                  <a16:creationId xmlns:a16="http://schemas.microsoft.com/office/drawing/2014/main" id="{5D5F3153-4ADC-3A47-077E-4D694C202FB2}"/>
                </a:ext>
              </a:extLst>
            </p:cNvPr>
            <p:cNvSpPr txBox="1">
              <a:spLocks noChangeArrowheads="1"/>
            </p:cNvSpPr>
            <p:nvPr/>
          </p:nvSpPr>
          <p:spPr bwMode="auto">
            <a:xfrm>
              <a:off x="723258" y="5260842"/>
              <a:ext cx="24547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cs typeface="Arial" panose="020B0604020202020204" pitchFamily="34" charset="0"/>
                </a:rPr>
                <a:t>Imatinib</a:t>
              </a: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 (83.3%)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i="0" u="none" strike="noStrike" kern="1200" cap="none" spc="0" normalizeH="0" baseline="0" noProof="0" dirty="0">
                  <a:ln>
                    <a:noFill/>
                  </a:ln>
                  <a:solidFill>
                    <a:schemeClr val="accent3"/>
                  </a:solidFill>
                  <a:effectLst/>
                  <a:uLnTx/>
                  <a:uFillTx/>
                  <a:latin typeface="Calibri" panose="020F0502020204030204" pitchFamily="34" charset="0"/>
                  <a:ea typeface="ＭＳ Ｐゴシック" panose="020B0600070205080204" pitchFamily="34" charset="-128"/>
                  <a:cs typeface="Arial" panose="020B0604020202020204" pitchFamily="34" charset="0"/>
                </a:rPr>
                <a:t>Interferon alfa + cytarabine </a:t>
              </a: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(78.8%)</a:t>
              </a:r>
            </a:p>
          </p:txBody>
        </p:sp>
        <p:sp>
          <p:nvSpPr>
            <p:cNvPr id="358" name="TextBox 357">
              <a:extLst>
                <a:ext uri="{FF2B5EF4-FFF2-40B4-BE49-F238E27FC236}">
                  <a16:creationId xmlns:a16="http://schemas.microsoft.com/office/drawing/2014/main" id="{AB9F83C6-4D62-9A52-F1FE-8789FA7475A8}"/>
                </a:ext>
              </a:extLst>
            </p:cNvPr>
            <p:cNvSpPr txBox="1"/>
            <p:nvPr/>
          </p:nvSpPr>
          <p:spPr bwMode="auto">
            <a:xfrm>
              <a:off x="723259" y="3887175"/>
              <a:ext cx="2272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solidFill>
                    <a:schemeClr val="bg1"/>
                  </a:solidFill>
                  <a:latin typeface="Calibri" panose="020F0502020204030204" pitchFamily="34" charset="0"/>
                </a:rPr>
                <a:t>IRIS 10-Yr OS</a:t>
              </a:r>
              <a:endParaRPr lang="en-US" sz="1600" b="0" dirty="0">
                <a:solidFill>
                  <a:schemeClr val="bg1"/>
                </a:solidFill>
                <a:latin typeface="Calibri" panose="020F0502020204030204" pitchFamily="34" charset="0"/>
              </a:endParaRPr>
            </a:p>
          </p:txBody>
        </p:sp>
        <p:sp>
          <p:nvSpPr>
            <p:cNvPr id="363" name="TextBox 58">
              <a:extLst>
                <a:ext uri="{FF2B5EF4-FFF2-40B4-BE49-F238E27FC236}">
                  <a16:creationId xmlns:a16="http://schemas.microsoft.com/office/drawing/2014/main" id="{7B1DC8CA-0E52-95BB-5643-E590722A244E}"/>
                </a:ext>
              </a:extLst>
            </p:cNvPr>
            <p:cNvSpPr txBox="1">
              <a:spLocks noChangeArrowheads="1"/>
            </p:cNvSpPr>
            <p:nvPr/>
          </p:nvSpPr>
          <p:spPr bwMode="auto">
            <a:xfrm rot="16200000">
              <a:off x="2278083" y="4888112"/>
              <a:ext cx="2079190" cy="293806"/>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Patients With MMR (%)</a:t>
              </a:r>
            </a:p>
          </p:txBody>
        </p:sp>
        <p:sp>
          <p:nvSpPr>
            <p:cNvPr id="364" name="TextBox 57">
              <a:extLst>
                <a:ext uri="{FF2B5EF4-FFF2-40B4-BE49-F238E27FC236}">
                  <a16:creationId xmlns:a16="http://schemas.microsoft.com/office/drawing/2014/main" id="{4FBF228E-2AD2-FF28-CE40-3E984D1E7452}"/>
                </a:ext>
              </a:extLst>
            </p:cNvPr>
            <p:cNvSpPr txBox="1">
              <a:spLocks noChangeArrowheads="1"/>
            </p:cNvSpPr>
            <p:nvPr/>
          </p:nvSpPr>
          <p:spPr bwMode="auto">
            <a:xfrm>
              <a:off x="3805080" y="5953716"/>
              <a:ext cx="2391514" cy="307777"/>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Yr</a:t>
              </a:r>
            </a:p>
          </p:txBody>
        </p:sp>
        <p:sp>
          <p:nvSpPr>
            <p:cNvPr id="365" name="Freeform: Shape 364">
              <a:extLst>
                <a:ext uri="{FF2B5EF4-FFF2-40B4-BE49-F238E27FC236}">
                  <a16:creationId xmlns:a16="http://schemas.microsoft.com/office/drawing/2014/main" id="{F1A2F8ED-3890-7BF3-4A52-C5D60D933DFF}"/>
                </a:ext>
              </a:extLst>
            </p:cNvPr>
            <p:cNvSpPr/>
            <p:nvPr/>
          </p:nvSpPr>
          <p:spPr bwMode="auto">
            <a:xfrm>
              <a:off x="3786128" y="4158150"/>
              <a:ext cx="2447223" cy="1583586"/>
            </a:xfrm>
            <a:custGeom>
              <a:avLst/>
              <a:gdLst>
                <a:gd name="connsiteX0" fmla="*/ 0 w 7073661"/>
                <a:gd name="connsiteY0" fmla="*/ 0 h 3347049"/>
                <a:gd name="connsiteX1" fmla="*/ 0 w 7073661"/>
                <a:gd name="connsiteY1" fmla="*/ 3347049 h 3347049"/>
                <a:gd name="connsiteX2" fmla="*/ 7073661 w 7073661"/>
                <a:gd name="connsiteY2" fmla="*/ 3347049 h 3347049"/>
              </a:gdLst>
              <a:ahLst/>
              <a:cxnLst>
                <a:cxn ang="0">
                  <a:pos x="connsiteX0" y="connsiteY0"/>
                </a:cxn>
                <a:cxn ang="0">
                  <a:pos x="connsiteX1" y="connsiteY1"/>
                </a:cxn>
                <a:cxn ang="0">
                  <a:pos x="connsiteX2" y="connsiteY2"/>
                </a:cxn>
              </a:cxnLst>
              <a:rect l="l" t="t" r="r" b="b"/>
              <a:pathLst>
                <a:path w="7073661" h="3347049">
                  <a:moveTo>
                    <a:pt x="0" y="0"/>
                  </a:moveTo>
                  <a:lnTo>
                    <a:pt x="0" y="3347049"/>
                  </a:lnTo>
                  <a:lnTo>
                    <a:pt x="7073661" y="3347049"/>
                  </a:lnTo>
                </a:path>
              </a:pathLst>
            </a:custGeom>
            <a:noFill/>
            <a:ln w="28575">
              <a:solidFill>
                <a:schemeClr val="bg1"/>
              </a:solidFill>
              <a:miter lim="800000"/>
              <a:headEnd/>
              <a:tailEnd/>
            </a:ln>
          </p:spPr>
          <p:txBody>
            <a:bodyPr rtlCol="0" anchor="ctr"/>
            <a:lstStyle/>
            <a:p>
              <a:pPr algn="ctr"/>
              <a:endParaRPr lang="en-US" dirty="0"/>
            </a:p>
          </p:txBody>
        </p:sp>
        <p:sp>
          <p:nvSpPr>
            <p:cNvPr id="366" name="TextBox 12">
              <a:extLst>
                <a:ext uri="{FF2B5EF4-FFF2-40B4-BE49-F238E27FC236}">
                  <a16:creationId xmlns:a16="http://schemas.microsoft.com/office/drawing/2014/main" id="{B992C5DD-D632-D86C-2491-BB40365C4CD6}"/>
                </a:ext>
              </a:extLst>
            </p:cNvPr>
            <p:cNvSpPr txBox="1">
              <a:spLocks noChangeArrowheads="1"/>
            </p:cNvSpPr>
            <p:nvPr/>
          </p:nvSpPr>
          <p:spPr bwMode="auto">
            <a:xfrm>
              <a:off x="3352879" y="4009660"/>
              <a:ext cx="4379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100</a:t>
              </a:r>
            </a:p>
          </p:txBody>
        </p:sp>
        <p:sp>
          <p:nvSpPr>
            <p:cNvPr id="367" name="TextBox 16">
              <a:extLst>
                <a:ext uri="{FF2B5EF4-FFF2-40B4-BE49-F238E27FC236}">
                  <a16:creationId xmlns:a16="http://schemas.microsoft.com/office/drawing/2014/main" id="{C2AB2D0B-2982-F2BD-8570-06379825D5B7}"/>
                </a:ext>
              </a:extLst>
            </p:cNvPr>
            <p:cNvSpPr txBox="1">
              <a:spLocks noChangeArrowheads="1"/>
            </p:cNvSpPr>
            <p:nvPr/>
          </p:nvSpPr>
          <p:spPr bwMode="auto">
            <a:xfrm>
              <a:off x="3385100" y="4314747"/>
              <a:ext cx="4057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80</a:t>
              </a:r>
            </a:p>
          </p:txBody>
        </p:sp>
        <p:sp>
          <p:nvSpPr>
            <p:cNvPr id="368" name="TextBox 367">
              <a:extLst>
                <a:ext uri="{FF2B5EF4-FFF2-40B4-BE49-F238E27FC236}">
                  <a16:creationId xmlns:a16="http://schemas.microsoft.com/office/drawing/2014/main" id="{C1DB2328-2528-8659-5C80-1321905F4901}"/>
                </a:ext>
              </a:extLst>
            </p:cNvPr>
            <p:cNvSpPr txBox="1">
              <a:spLocks noChangeArrowheads="1"/>
            </p:cNvSpPr>
            <p:nvPr/>
          </p:nvSpPr>
          <p:spPr bwMode="auto">
            <a:xfrm>
              <a:off x="3440102" y="4623289"/>
              <a:ext cx="350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60</a:t>
              </a:r>
            </a:p>
          </p:txBody>
        </p:sp>
        <p:sp>
          <p:nvSpPr>
            <p:cNvPr id="369" name="TextBox 24">
              <a:extLst>
                <a:ext uri="{FF2B5EF4-FFF2-40B4-BE49-F238E27FC236}">
                  <a16:creationId xmlns:a16="http://schemas.microsoft.com/office/drawing/2014/main" id="{E481C1C5-9A96-08FB-E3AB-1E358FD9C7C6}"/>
                </a:ext>
              </a:extLst>
            </p:cNvPr>
            <p:cNvSpPr txBox="1">
              <a:spLocks noChangeArrowheads="1"/>
            </p:cNvSpPr>
            <p:nvPr/>
          </p:nvSpPr>
          <p:spPr bwMode="auto">
            <a:xfrm>
              <a:off x="3440102" y="4923281"/>
              <a:ext cx="350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40</a:t>
              </a:r>
            </a:p>
          </p:txBody>
        </p:sp>
        <p:sp>
          <p:nvSpPr>
            <p:cNvPr id="370" name="TextBox 28">
              <a:extLst>
                <a:ext uri="{FF2B5EF4-FFF2-40B4-BE49-F238E27FC236}">
                  <a16:creationId xmlns:a16="http://schemas.microsoft.com/office/drawing/2014/main" id="{E15C8F3F-FFC7-D4CA-A719-71180D9BBB1F}"/>
                </a:ext>
              </a:extLst>
            </p:cNvPr>
            <p:cNvSpPr txBox="1">
              <a:spLocks noChangeArrowheads="1"/>
            </p:cNvSpPr>
            <p:nvPr/>
          </p:nvSpPr>
          <p:spPr bwMode="auto">
            <a:xfrm>
              <a:off x="3440102" y="5239868"/>
              <a:ext cx="350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20</a:t>
              </a:r>
            </a:p>
          </p:txBody>
        </p:sp>
        <p:sp>
          <p:nvSpPr>
            <p:cNvPr id="371" name="TextBox 32">
              <a:extLst>
                <a:ext uri="{FF2B5EF4-FFF2-40B4-BE49-F238E27FC236}">
                  <a16:creationId xmlns:a16="http://schemas.microsoft.com/office/drawing/2014/main" id="{BE506010-4B5A-3932-EAB9-7196DB7AF29F}"/>
                </a:ext>
              </a:extLst>
            </p:cNvPr>
            <p:cNvSpPr txBox="1">
              <a:spLocks noChangeArrowheads="1"/>
            </p:cNvSpPr>
            <p:nvPr/>
          </p:nvSpPr>
          <p:spPr bwMode="auto">
            <a:xfrm>
              <a:off x="3659954" y="5741640"/>
              <a:ext cx="211784" cy="37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0</a:t>
              </a:r>
            </a:p>
          </p:txBody>
        </p:sp>
        <p:cxnSp>
          <p:nvCxnSpPr>
            <p:cNvPr id="409" name="Straight Connector 11">
              <a:extLst>
                <a:ext uri="{FF2B5EF4-FFF2-40B4-BE49-F238E27FC236}">
                  <a16:creationId xmlns:a16="http://schemas.microsoft.com/office/drawing/2014/main" id="{1CBD6967-94AE-856B-9D34-B59201CCC69A}"/>
                </a:ext>
              </a:extLst>
            </p:cNvPr>
            <p:cNvCxnSpPr>
              <a:cxnSpLocks noChangeShapeType="1"/>
            </p:cNvCxnSpPr>
            <p:nvPr/>
          </p:nvCxnSpPr>
          <p:spPr bwMode="auto">
            <a:xfrm>
              <a:off x="3726684" y="4164152"/>
              <a:ext cx="6110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10" name="Straight Connector 15">
              <a:extLst>
                <a:ext uri="{FF2B5EF4-FFF2-40B4-BE49-F238E27FC236}">
                  <a16:creationId xmlns:a16="http://schemas.microsoft.com/office/drawing/2014/main" id="{7AE2FFFD-D492-CBB3-DC6A-BBBCF7F20EE2}"/>
                </a:ext>
              </a:extLst>
            </p:cNvPr>
            <p:cNvCxnSpPr>
              <a:cxnSpLocks noChangeShapeType="1"/>
            </p:cNvCxnSpPr>
            <p:nvPr/>
          </p:nvCxnSpPr>
          <p:spPr bwMode="auto">
            <a:xfrm>
              <a:off x="3726684" y="4479669"/>
              <a:ext cx="6110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11" name="Straight Connector 410">
              <a:extLst>
                <a:ext uri="{FF2B5EF4-FFF2-40B4-BE49-F238E27FC236}">
                  <a16:creationId xmlns:a16="http://schemas.microsoft.com/office/drawing/2014/main" id="{2AAB80DB-977D-7B91-EF37-DA4BF8952C4F}"/>
                </a:ext>
              </a:extLst>
            </p:cNvPr>
            <p:cNvCxnSpPr>
              <a:cxnSpLocks noChangeShapeType="1"/>
            </p:cNvCxnSpPr>
            <p:nvPr/>
          </p:nvCxnSpPr>
          <p:spPr bwMode="auto">
            <a:xfrm>
              <a:off x="3726684" y="4795186"/>
              <a:ext cx="6110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12" name="Straight Connector 23">
              <a:extLst>
                <a:ext uri="{FF2B5EF4-FFF2-40B4-BE49-F238E27FC236}">
                  <a16:creationId xmlns:a16="http://schemas.microsoft.com/office/drawing/2014/main" id="{6537E9A8-1C4A-E596-60DF-337AE3A2E3AE}"/>
                </a:ext>
              </a:extLst>
            </p:cNvPr>
            <p:cNvCxnSpPr>
              <a:cxnSpLocks noChangeShapeType="1"/>
            </p:cNvCxnSpPr>
            <p:nvPr/>
          </p:nvCxnSpPr>
          <p:spPr bwMode="auto">
            <a:xfrm>
              <a:off x="3726684" y="5110703"/>
              <a:ext cx="6110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13" name="Straight Connector 27">
              <a:extLst>
                <a:ext uri="{FF2B5EF4-FFF2-40B4-BE49-F238E27FC236}">
                  <a16:creationId xmlns:a16="http://schemas.microsoft.com/office/drawing/2014/main" id="{9EF3F6D4-1742-E45B-F375-4F12D09B7F7B}"/>
                </a:ext>
              </a:extLst>
            </p:cNvPr>
            <p:cNvCxnSpPr>
              <a:cxnSpLocks noChangeShapeType="1"/>
            </p:cNvCxnSpPr>
            <p:nvPr/>
          </p:nvCxnSpPr>
          <p:spPr bwMode="auto">
            <a:xfrm>
              <a:off x="3726684" y="5426220"/>
              <a:ext cx="6110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73" name="TextBox 36">
              <a:extLst>
                <a:ext uri="{FF2B5EF4-FFF2-40B4-BE49-F238E27FC236}">
                  <a16:creationId xmlns:a16="http://schemas.microsoft.com/office/drawing/2014/main" id="{DB6DC7FC-7C5E-D364-E43F-639284C45995}"/>
                </a:ext>
              </a:extLst>
            </p:cNvPr>
            <p:cNvSpPr txBox="1">
              <a:spLocks noChangeArrowheads="1"/>
            </p:cNvSpPr>
            <p:nvPr/>
          </p:nvSpPr>
          <p:spPr bwMode="auto">
            <a:xfrm>
              <a:off x="3527325" y="5579272"/>
              <a:ext cx="263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0</a:t>
              </a:r>
            </a:p>
          </p:txBody>
        </p:sp>
        <p:sp>
          <p:nvSpPr>
            <p:cNvPr id="374" name="TextBox 38">
              <a:extLst>
                <a:ext uri="{FF2B5EF4-FFF2-40B4-BE49-F238E27FC236}">
                  <a16:creationId xmlns:a16="http://schemas.microsoft.com/office/drawing/2014/main" id="{101833D4-85E6-59A2-9E54-07C76693876A}"/>
                </a:ext>
              </a:extLst>
            </p:cNvPr>
            <p:cNvSpPr txBox="1">
              <a:spLocks noChangeArrowheads="1"/>
            </p:cNvSpPr>
            <p:nvPr/>
          </p:nvSpPr>
          <p:spPr bwMode="auto">
            <a:xfrm>
              <a:off x="4073390" y="5741640"/>
              <a:ext cx="246686" cy="37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2</a:t>
              </a:r>
            </a:p>
          </p:txBody>
        </p:sp>
        <p:sp>
          <p:nvSpPr>
            <p:cNvPr id="375" name="TextBox 40">
              <a:extLst>
                <a:ext uri="{FF2B5EF4-FFF2-40B4-BE49-F238E27FC236}">
                  <a16:creationId xmlns:a16="http://schemas.microsoft.com/office/drawing/2014/main" id="{D2D99BE0-6B9D-FB5D-7C61-9B8724A0B88D}"/>
                </a:ext>
              </a:extLst>
            </p:cNvPr>
            <p:cNvSpPr txBox="1">
              <a:spLocks noChangeArrowheads="1"/>
            </p:cNvSpPr>
            <p:nvPr/>
          </p:nvSpPr>
          <p:spPr bwMode="auto">
            <a:xfrm>
              <a:off x="3869457" y="5741640"/>
              <a:ext cx="246686" cy="37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1</a:t>
              </a:r>
            </a:p>
          </p:txBody>
        </p:sp>
        <p:sp>
          <p:nvSpPr>
            <p:cNvPr id="376" name="TextBox 42">
              <a:extLst>
                <a:ext uri="{FF2B5EF4-FFF2-40B4-BE49-F238E27FC236}">
                  <a16:creationId xmlns:a16="http://schemas.microsoft.com/office/drawing/2014/main" id="{A8F903DD-7DBE-2F35-FB3A-B8AC02271052}"/>
                </a:ext>
              </a:extLst>
            </p:cNvPr>
            <p:cNvSpPr txBox="1">
              <a:spLocks noChangeArrowheads="1"/>
            </p:cNvSpPr>
            <p:nvPr/>
          </p:nvSpPr>
          <p:spPr bwMode="auto">
            <a:xfrm>
              <a:off x="4486937" y="5741640"/>
              <a:ext cx="246686" cy="37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4</a:t>
              </a:r>
            </a:p>
          </p:txBody>
        </p:sp>
        <p:sp>
          <p:nvSpPr>
            <p:cNvPr id="377" name="TextBox 44">
              <a:extLst>
                <a:ext uri="{FF2B5EF4-FFF2-40B4-BE49-F238E27FC236}">
                  <a16:creationId xmlns:a16="http://schemas.microsoft.com/office/drawing/2014/main" id="{A4CFBB0F-573A-E8FA-3C22-27987E42E269}"/>
                </a:ext>
              </a:extLst>
            </p:cNvPr>
            <p:cNvSpPr txBox="1">
              <a:spLocks noChangeArrowheads="1"/>
            </p:cNvSpPr>
            <p:nvPr/>
          </p:nvSpPr>
          <p:spPr bwMode="auto">
            <a:xfrm>
              <a:off x="4279307" y="5741640"/>
              <a:ext cx="246686" cy="37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3</a:t>
              </a:r>
            </a:p>
          </p:txBody>
        </p:sp>
        <p:sp>
          <p:nvSpPr>
            <p:cNvPr id="378" name="TextBox 46">
              <a:extLst>
                <a:ext uri="{FF2B5EF4-FFF2-40B4-BE49-F238E27FC236}">
                  <a16:creationId xmlns:a16="http://schemas.microsoft.com/office/drawing/2014/main" id="{50F22068-CFAA-8208-3FB3-A01BD9B4D766}"/>
                </a:ext>
              </a:extLst>
            </p:cNvPr>
            <p:cNvSpPr txBox="1">
              <a:spLocks noChangeArrowheads="1"/>
            </p:cNvSpPr>
            <p:nvPr/>
          </p:nvSpPr>
          <p:spPr bwMode="auto">
            <a:xfrm>
              <a:off x="4690085" y="5741640"/>
              <a:ext cx="246686" cy="37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5</a:t>
              </a:r>
            </a:p>
          </p:txBody>
        </p:sp>
        <p:sp>
          <p:nvSpPr>
            <p:cNvPr id="379" name="TextBox 54">
              <a:extLst>
                <a:ext uri="{FF2B5EF4-FFF2-40B4-BE49-F238E27FC236}">
                  <a16:creationId xmlns:a16="http://schemas.microsoft.com/office/drawing/2014/main" id="{882FCB28-6534-B363-A1BB-1D791F0FA44A}"/>
                </a:ext>
              </a:extLst>
            </p:cNvPr>
            <p:cNvSpPr txBox="1">
              <a:spLocks noChangeArrowheads="1"/>
            </p:cNvSpPr>
            <p:nvPr/>
          </p:nvSpPr>
          <p:spPr bwMode="auto">
            <a:xfrm>
              <a:off x="4890024" y="5741640"/>
              <a:ext cx="246686" cy="37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6</a:t>
              </a:r>
            </a:p>
          </p:txBody>
        </p:sp>
        <p:sp>
          <p:nvSpPr>
            <p:cNvPr id="381" name="TextBox 38">
              <a:extLst>
                <a:ext uri="{FF2B5EF4-FFF2-40B4-BE49-F238E27FC236}">
                  <a16:creationId xmlns:a16="http://schemas.microsoft.com/office/drawing/2014/main" id="{89567FF0-BB7D-A8B8-2AE2-BB91B943EF25}"/>
                </a:ext>
              </a:extLst>
            </p:cNvPr>
            <p:cNvSpPr txBox="1">
              <a:spLocks noChangeArrowheads="1"/>
            </p:cNvSpPr>
            <p:nvPr/>
          </p:nvSpPr>
          <p:spPr bwMode="auto">
            <a:xfrm>
              <a:off x="5292487" y="5741640"/>
              <a:ext cx="246686" cy="37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8</a:t>
              </a:r>
            </a:p>
          </p:txBody>
        </p:sp>
        <p:sp>
          <p:nvSpPr>
            <p:cNvPr id="382" name="TextBox 40">
              <a:extLst>
                <a:ext uri="{FF2B5EF4-FFF2-40B4-BE49-F238E27FC236}">
                  <a16:creationId xmlns:a16="http://schemas.microsoft.com/office/drawing/2014/main" id="{465892B3-3375-CD84-9870-E8524F82C7D4}"/>
                </a:ext>
              </a:extLst>
            </p:cNvPr>
            <p:cNvSpPr txBox="1">
              <a:spLocks noChangeArrowheads="1"/>
            </p:cNvSpPr>
            <p:nvPr/>
          </p:nvSpPr>
          <p:spPr bwMode="auto">
            <a:xfrm>
              <a:off x="5088739" y="5741640"/>
              <a:ext cx="246686" cy="37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7</a:t>
              </a:r>
            </a:p>
          </p:txBody>
        </p:sp>
        <p:sp>
          <p:nvSpPr>
            <p:cNvPr id="383" name="TextBox 42">
              <a:extLst>
                <a:ext uri="{FF2B5EF4-FFF2-40B4-BE49-F238E27FC236}">
                  <a16:creationId xmlns:a16="http://schemas.microsoft.com/office/drawing/2014/main" id="{3FBEB4B8-48B0-C4BB-055F-CA1F88F384B2}"/>
                </a:ext>
              </a:extLst>
            </p:cNvPr>
            <p:cNvSpPr txBox="1">
              <a:spLocks noChangeArrowheads="1"/>
            </p:cNvSpPr>
            <p:nvPr/>
          </p:nvSpPr>
          <p:spPr bwMode="auto">
            <a:xfrm>
              <a:off x="5663242" y="5741640"/>
              <a:ext cx="328341" cy="37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10</a:t>
              </a:r>
            </a:p>
          </p:txBody>
        </p:sp>
        <p:sp>
          <p:nvSpPr>
            <p:cNvPr id="384" name="TextBox 44">
              <a:extLst>
                <a:ext uri="{FF2B5EF4-FFF2-40B4-BE49-F238E27FC236}">
                  <a16:creationId xmlns:a16="http://schemas.microsoft.com/office/drawing/2014/main" id="{73F1BC9C-66CF-73A8-6BAC-5CAE42123492}"/>
                </a:ext>
              </a:extLst>
            </p:cNvPr>
            <p:cNvSpPr txBox="1">
              <a:spLocks noChangeArrowheads="1"/>
            </p:cNvSpPr>
            <p:nvPr/>
          </p:nvSpPr>
          <p:spPr bwMode="auto">
            <a:xfrm>
              <a:off x="5497040" y="5741640"/>
              <a:ext cx="246686" cy="37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9</a:t>
              </a:r>
            </a:p>
          </p:txBody>
        </p:sp>
        <p:sp>
          <p:nvSpPr>
            <p:cNvPr id="385" name="TextBox 46">
              <a:extLst>
                <a:ext uri="{FF2B5EF4-FFF2-40B4-BE49-F238E27FC236}">
                  <a16:creationId xmlns:a16="http://schemas.microsoft.com/office/drawing/2014/main" id="{80749161-8886-EFD5-D11C-B466E22F32AC}"/>
                </a:ext>
              </a:extLst>
            </p:cNvPr>
            <p:cNvSpPr txBox="1">
              <a:spLocks noChangeArrowheads="1"/>
            </p:cNvSpPr>
            <p:nvPr/>
          </p:nvSpPr>
          <p:spPr bwMode="auto">
            <a:xfrm>
              <a:off x="5868254" y="5741640"/>
              <a:ext cx="328341" cy="37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11</a:t>
              </a:r>
            </a:p>
          </p:txBody>
        </p:sp>
        <p:sp>
          <p:nvSpPr>
            <p:cNvPr id="386" name="TextBox 54">
              <a:extLst>
                <a:ext uri="{FF2B5EF4-FFF2-40B4-BE49-F238E27FC236}">
                  <a16:creationId xmlns:a16="http://schemas.microsoft.com/office/drawing/2014/main" id="{14462980-4DC5-AB6E-0660-A3435BE7284E}"/>
                </a:ext>
              </a:extLst>
            </p:cNvPr>
            <p:cNvSpPr txBox="1">
              <a:spLocks noChangeArrowheads="1"/>
            </p:cNvSpPr>
            <p:nvPr/>
          </p:nvSpPr>
          <p:spPr bwMode="auto">
            <a:xfrm>
              <a:off x="6072943" y="5741640"/>
              <a:ext cx="328341" cy="37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12</a:t>
              </a:r>
            </a:p>
          </p:txBody>
        </p:sp>
        <p:sp>
          <p:nvSpPr>
            <p:cNvPr id="415" name="Rectangle 414">
              <a:extLst>
                <a:ext uri="{FF2B5EF4-FFF2-40B4-BE49-F238E27FC236}">
                  <a16:creationId xmlns:a16="http://schemas.microsoft.com/office/drawing/2014/main" id="{1CA14024-1F31-5330-8E1E-923189957E22}"/>
                </a:ext>
              </a:extLst>
            </p:cNvPr>
            <p:cNvSpPr/>
            <p:nvPr/>
          </p:nvSpPr>
          <p:spPr bwMode="auto">
            <a:xfrm>
              <a:off x="4188452" y="4995505"/>
              <a:ext cx="2044893" cy="722709"/>
            </a:xfrm>
            <a:prstGeom prst="rect">
              <a:avLst/>
            </a:prstGeom>
            <a:noFill/>
            <a:ln w="0">
              <a:solidFill>
                <a:schemeClr val="tx1"/>
              </a:solidFill>
              <a:miter lim="800000"/>
              <a:headEnd/>
              <a:tailEnd/>
            </a:ln>
          </p:spPr>
          <p:txBody>
            <a:bodyPr rtlCol="0" anchor="b"/>
            <a:lstStyle/>
            <a:p>
              <a:pPr eaLnBrk="1" hangingPunct="1">
                <a:spcBef>
                  <a:spcPts val="0"/>
                </a:spcBef>
                <a:spcAft>
                  <a:spcPts val="0"/>
                </a:spcAft>
                <a:buClr>
                  <a:schemeClr val="folHlink"/>
                </a:buClr>
                <a:buNone/>
              </a:pPr>
              <a:r>
                <a:rPr lang="en-US" sz="1200" dirty="0">
                  <a:solidFill>
                    <a:schemeClr val="accent2"/>
                  </a:solidFill>
                  <a:latin typeface="Calibri" panose="020F0502020204030204" pitchFamily="34" charset="0"/>
                </a:rPr>
                <a:t>Nilotinib 300 BID: </a:t>
              </a:r>
              <a:r>
                <a:rPr lang="en-US" sz="1200" b="0" dirty="0">
                  <a:solidFill>
                    <a:schemeClr val="bg1"/>
                  </a:solidFill>
                  <a:latin typeface="Calibri" panose="020F0502020204030204" pitchFamily="34" charset="0"/>
                </a:rPr>
                <a:t>77.7%</a:t>
              </a:r>
            </a:p>
            <a:p>
              <a:pPr eaLnBrk="1" hangingPunct="1">
                <a:spcBef>
                  <a:spcPts val="0"/>
                </a:spcBef>
                <a:spcAft>
                  <a:spcPts val="0"/>
                </a:spcAft>
                <a:buClr>
                  <a:schemeClr val="folHlink"/>
                </a:buClr>
                <a:buNone/>
              </a:pPr>
              <a:r>
                <a:rPr lang="en-US" sz="1200" dirty="0">
                  <a:solidFill>
                    <a:schemeClr val="accent1"/>
                  </a:solidFill>
                  <a:latin typeface="Calibri" panose="020F0502020204030204" pitchFamily="34" charset="0"/>
                </a:rPr>
                <a:t>Nilotinib 400 mg BID: </a:t>
              </a:r>
              <a:r>
                <a:rPr lang="en-US" sz="1200" b="0" dirty="0">
                  <a:solidFill>
                    <a:schemeClr val="bg1"/>
                  </a:solidFill>
                  <a:latin typeface="Calibri" panose="020F0502020204030204" pitchFamily="34" charset="0"/>
                </a:rPr>
                <a:t>80.1%</a:t>
              </a:r>
            </a:p>
            <a:p>
              <a:pPr eaLnBrk="1" hangingPunct="1">
                <a:spcBef>
                  <a:spcPts val="0"/>
                </a:spcBef>
                <a:spcAft>
                  <a:spcPts val="0"/>
                </a:spcAft>
                <a:buClr>
                  <a:schemeClr val="folHlink"/>
                </a:buClr>
                <a:buNone/>
              </a:pPr>
              <a:r>
                <a:rPr lang="en-US" sz="1200" dirty="0">
                  <a:solidFill>
                    <a:schemeClr val="accent3"/>
                  </a:solidFill>
                  <a:latin typeface="Calibri" panose="020F0502020204030204" pitchFamily="34" charset="0"/>
                </a:rPr>
                <a:t>Imatinib 400 mg QD: </a:t>
              </a:r>
              <a:r>
                <a:rPr lang="en-US" sz="1200" b="0" dirty="0">
                  <a:solidFill>
                    <a:schemeClr val="bg1"/>
                  </a:solidFill>
                  <a:latin typeface="Calibri" panose="020F0502020204030204" pitchFamily="34" charset="0"/>
                </a:rPr>
                <a:t>62.5%</a:t>
              </a:r>
            </a:p>
          </p:txBody>
        </p:sp>
        <p:sp>
          <p:nvSpPr>
            <p:cNvPr id="417" name="TextBox 416">
              <a:extLst>
                <a:ext uri="{FF2B5EF4-FFF2-40B4-BE49-F238E27FC236}">
                  <a16:creationId xmlns:a16="http://schemas.microsoft.com/office/drawing/2014/main" id="{DEBECC10-5BFC-E002-6CA2-50CD67D04261}"/>
                </a:ext>
              </a:extLst>
            </p:cNvPr>
            <p:cNvSpPr txBox="1"/>
            <p:nvPr/>
          </p:nvSpPr>
          <p:spPr bwMode="auto">
            <a:xfrm>
              <a:off x="3790832" y="3887175"/>
              <a:ext cx="23418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err="1">
                  <a:solidFill>
                    <a:schemeClr val="bg1"/>
                  </a:solidFill>
                  <a:latin typeface="Calibri" panose="020F0502020204030204" pitchFamily="34" charset="0"/>
                </a:rPr>
                <a:t>ENESTnd</a:t>
              </a:r>
              <a:r>
                <a:rPr lang="en-US" sz="1600" dirty="0">
                  <a:solidFill>
                    <a:schemeClr val="bg1"/>
                  </a:solidFill>
                  <a:latin typeface="Calibri" panose="020F0502020204030204" pitchFamily="34" charset="0"/>
                </a:rPr>
                <a:t> Overall MMR</a:t>
              </a:r>
              <a:endParaRPr lang="en-US" sz="1600" b="0" dirty="0">
                <a:solidFill>
                  <a:schemeClr val="bg1"/>
                </a:solidFill>
                <a:latin typeface="Calibri" panose="020F0502020204030204" pitchFamily="34" charset="0"/>
              </a:endParaRPr>
            </a:p>
          </p:txBody>
        </p:sp>
        <p:cxnSp>
          <p:nvCxnSpPr>
            <p:cNvPr id="414" name="Straight Connector 31">
              <a:extLst>
                <a:ext uri="{FF2B5EF4-FFF2-40B4-BE49-F238E27FC236}">
                  <a16:creationId xmlns:a16="http://schemas.microsoft.com/office/drawing/2014/main" id="{FA6EFB27-84AC-076E-A08D-45CC3DED307E}"/>
                </a:ext>
              </a:extLst>
            </p:cNvPr>
            <p:cNvCxnSpPr>
              <a:cxnSpLocks noChangeShapeType="1"/>
            </p:cNvCxnSpPr>
            <p:nvPr/>
          </p:nvCxnSpPr>
          <p:spPr bwMode="auto">
            <a:xfrm>
              <a:off x="3726684" y="5741736"/>
              <a:ext cx="6110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02" name="Straight Connector 37">
              <a:extLst>
                <a:ext uri="{FF2B5EF4-FFF2-40B4-BE49-F238E27FC236}">
                  <a16:creationId xmlns:a16="http://schemas.microsoft.com/office/drawing/2014/main" id="{F6FA3723-BAC3-C928-675E-F2BE8B4BF93D}"/>
                </a:ext>
              </a:extLst>
            </p:cNvPr>
            <p:cNvCxnSpPr>
              <a:cxnSpLocks noChangeShapeType="1"/>
            </p:cNvCxnSpPr>
            <p:nvPr/>
          </p:nvCxnSpPr>
          <p:spPr bwMode="auto">
            <a:xfrm rot="5400000">
              <a:off x="4163990" y="5767351"/>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03" name="Straight Connector 39">
              <a:extLst>
                <a:ext uri="{FF2B5EF4-FFF2-40B4-BE49-F238E27FC236}">
                  <a16:creationId xmlns:a16="http://schemas.microsoft.com/office/drawing/2014/main" id="{632642AC-338A-339B-AB56-1D531F075BB2}"/>
                </a:ext>
              </a:extLst>
            </p:cNvPr>
            <p:cNvCxnSpPr>
              <a:cxnSpLocks noChangeShapeType="1"/>
            </p:cNvCxnSpPr>
            <p:nvPr/>
          </p:nvCxnSpPr>
          <p:spPr bwMode="auto">
            <a:xfrm rot="5400000">
              <a:off x="3958977" y="5767351"/>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04" name="Straight Connector 41">
              <a:extLst>
                <a:ext uri="{FF2B5EF4-FFF2-40B4-BE49-F238E27FC236}">
                  <a16:creationId xmlns:a16="http://schemas.microsoft.com/office/drawing/2014/main" id="{30A83093-4118-06F6-2461-B7A6188682EB}"/>
                </a:ext>
              </a:extLst>
            </p:cNvPr>
            <p:cNvCxnSpPr>
              <a:cxnSpLocks noChangeShapeType="1"/>
            </p:cNvCxnSpPr>
            <p:nvPr/>
          </p:nvCxnSpPr>
          <p:spPr bwMode="auto">
            <a:xfrm rot="5400000">
              <a:off x="4573690" y="5767351"/>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05" name="Straight Connector 43">
              <a:extLst>
                <a:ext uri="{FF2B5EF4-FFF2-40B4-BE49-F238E27FC236}">
                  <a16:creationId xmlns:a16="http://schemas.microsoft.com/office/drawing/2014/main" id="{31AD1E04-F1C8-E5D6-2ED9-BFA92F070E3A}"/>
                </a:ext>
              </a:extLst>
            </p:cNvPr>
            <p:cNvCxnSpPr>
              <a:cxnSpLocks noChangeShapeType="1"/>
            </p:cNvCxnSpPr>
            <p:nvPr/>
          </p:nvCxnSpPr>
          <p:spPr bwMode="auto">
            <a:xfrm rot="5400000">
              <a:off x="4368677" y="5767351"/>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06" name="Straight Connector 45">
              <a:extLst>
                <a:ext uri="{FF2B5EF4-FFF2-40B4-BE49-F238E27FC236}">
                  <a16:creationId xmlns:a16="http://schemas.microsoft.com/office/drawing/2014/main" id="{1D16AA35-276B-1584-ED7F-159791850813}"/>
                </a:ext>
              </a:extLst>
            </p:cNvPr>
            <p:cNvCxnSpPr>
              <a:cxnSpLocks noChangeShapeType="1"/>
            </p:cNvCxnSpPr>
            <p:nvPr/>
          </p:nvCxnSpPr>
          <p:spPr bwMode="auto">
            <a:xfrm rot="5400000">
              <a:off x="4778379" y="5767351"/>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07" name="Straight Connector 53">
              <a:extLst>
                <a:ext uri="{FF2B5EF4-FFF2-40B4-BE49-F238E27FC236}">
                  <a16:creationId xmlns:a16="http://schemas.microsoft.com/office/drawing/2014/main" id="{10283B3F-06BB-5505-D800-0424FE9BE763}"/>
                </a:ext>
              </a:extLst>
            </p:cNvPr>
            <p:cNvCxnSpPr>
              <a:cxnSpLocks noChangeShapeType="1"/>
            </p:cNvCxnSpPr>
            <p:nvPr/>
          </p:nvCxnSpPr>
          <p:spPr bwMode="auto">
            <a:xfrm rot="5400000">
              <a:off x="4983391" y="5767351"/>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08" name="Straight Connector 39">
              <a:extLst>
                <a:ext uri="{FF2B5EF4-FFF2-40B4-BE49-F238E27FC236}">
                  <a16:creationId xmlns:a16="http://schemas.microsoft.com/office/drawing/2014/main" id="{9A6DA08B-F6F4-AF2D-AD60-05CB6231EB62}"/>
                </a:ext>
              </a:extLst>
            </p:cNvPr>
            <p:cNvCxnSpPr>
              <a:cxnSpLocks noChangeShapeType="1"/>
            </p:cNvCxnSpPr>
            <p:nvPr/>
          </p:nvCxnSpPr>
          <p:spPr bwMode="auto">
            <a:xfrm rot="5400000">
              <a:off x="3755315" y="5767351"/>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396" name="Straight Connector 37">
              <a:extLst>
                <a:ext uri="{FF2B5EF4-FFF2-40B4-BE49-F238E27FC236}">
                  <a16:creationId xmlns:a16="http://schemas.microsoft.com/office/drawing/2014/main" id="{58C80A0A-2AB7-D801-4FEE-7F8477E38D20}"/>
                </a:ext>
              </a:extLst>
            </p:cNvPr>
            <p:cNvCxnSpPr>
              <a:cxnSpLocks noChangeShapeType="1"/>
            </p:cNvCxnSpPr>
            <p:nvPr/>
          </p:nvCxnSpPr>
          <p:spPr bwMode="auto">
            <a:xfrm rot="5400000">
              <a:off x="5586957" y="5767351"/>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397" name="Straight Connector 39">
              <a:extLst>
                <a:ext uri="{FF2B5EF4-FFF2-40B4-BE49-F238E27FC236}">
                  <a16:creationId xmlns:a16="http://schemas.microsoft.com/office/drawing/2014/main" id="{6A182846-B1EA-2141-AA22-021E607DD7F4}"/>
                </a:ext>
              </a:extLst>
            </p:cNvPr>
            <p:cNvCxnSpPr>
              <a:cxnSpLocks noChangeShapeType="1"/>
            </p:cNvCxnSpPr>
            <p:nvPr/>
          </p:nvCxnSpPr>
          <p:spPr bwMode="auto">
            <a:xfrm rot="5400000">
              <a:off x="5381945" y="5767351"/>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398" name="Straight Connector 41">
              <a:extLst>
                <a:ext uri="{FF2B5EF4-FFF2-40B4-BE49-F238E27FC236}">
                  <a16:creationId xmlns:a16="http://schemas.microsoft.com/office/drawing/2014/main" id="{77563F99-6DBC-F754-C713-356531F314FB}"/>
                </a:ext>
              </a:extLst>
            </p:cNvPr>
            <p:cNvCxnSpPr>
              <a:cxnSpLocks noChangeShapeType="1"/>
            </p:cNvCxnSpPr>
            <p:nvPr/>
          </p:nvCxnSpPr>
          <p:spPr bwMode="auto">
            <a:xfrm rot="5400000">
              <a:off x="5996658" y="5767351"/>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399" name="Straight Connector 43">
              <a:extLst>
                <a:ext uri="{FF2B5EF4-FFF2-40B4-BE49-F238E27FC236}">
                  <a16:creationId xmlns:a16="http://schemas.microsoft.com/office/drawing/2014/main" id="{2E822001-F8B5-2D33-4217-815257495136}"/>
                </a:ext>
              </a:extLst>
            </p:cNvPr>
            <p:cNvCxnSpPr>
              <a:cxnSpLocks noChangeShapeType="1"/>
            </p:cNvCxnSpPr>
            <p:nvPr/>
          </p:nvCxnSpPr>
          <p:spPr bwMode="auto">
            <a:xfrm rot="5400000">
              <a:off x="5791646" y="5767351"/>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00" name="Straight Connector 45">
              <a:extLst>
                <a:ext uri="{FF2B5EF4-FFF2-40B4-BE49-F238E27FC236}">
                  <a16:creationId xmlns:a16="http://schemas.microsoft.com/office/drawing/2014/main" id="{46AF3640-5A1F-7D61-0FAD-78D2D035956E}"/>
                </a:ext>
              </a:extLst>
            </p:cNvPr>
            <p:cNvCxnSpPr>
              <a:cxnSpLocks noChangeShapeType="1"/>
            </p:cNvCxnSpPr>
            <p:nvPr/>
          </p:nvCxnSpPr>
          <p:spPr bwMode="auto">
            <a:xfrm rot="5400000">
              <a:off x="6194307" y="5767351"/>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01" name="Straight Connector 39">
              <a:extLst>
                <a:ext uri="{FF2B5EF4-FFF2-40B4-BE49-F238E27FC236}">
                  <a16:creationId xmlns:a16="http://schemas.microsoft.com/office/drawing/2014/main" id="{B4205EBC-29F1-8882-CC1A-4AD3D081BD45}"/>
                </a:ext>
              </a:extLst>
            </p:cNvPr>
            <p:cNvCxnSpPr>
              <a:cxnSpLocks noChangeShapeType="1"/>
            </p:cNvCxnSpPr>
            <p:nvPr/>
          </p:nvCxnSpPr>
          <p:spPr bwMode="auto">
            <a:xfrm rot="5400000">
              <a:off x="5178284" y="5767351"/>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grpSp>
          <p:nvGrpSpPr>
            <p:cNvPr id="390" name="Group 389">
              <a:extLst>
                <a:ext uri="{FF2B5EF4-FFF2-40B4-BE49-F238E27FC236}">
                  <a16:creationId xmlns:a16="http://schemas.microsoft.com/office/drawing/2014/main" id="{726FD2EA-362E-5E43-A1AA-D85A74754B78}"/>
                </a:ext>
              </a:extLst>
            </p:cNvPr>
            <p:cNvGrpSpPr/>
            <p:nvPr/>
          </p:nvGrpSpPr>
          <p:grpSpPr>
            <a:xfrm>
              <a:off x="3786562" y="4479221"/>
              <a:ext cx="2446789" cy="1262515"/>
              <a:chOff x="1995579" y="2932981"/>
              <a:chExt cx="7062157" cy="2668437"/>
            </a:xfrm>
          </p:grpSpPr>
          <p:sp>
            <p:nvSpPr>
              <p:cNvPr id="392" name="Freeform: Shape 391">
                <a:extLst>
                  <a:ext uri="{FF2B5EF4-FFF2-40B4-BE49-F238E27FC236}">
                    <a16:creationId xmlns:a16="http://schemas.microsoft.com/office/drawing/2014/main" id="{BFE0DBFD-DE33-BA51-C166-32FCF205A4BD}"/>
                  </a:ext>
                </a:extLst>
              </p:cNvPr>
              <p:cNvSpPr/>
              <p:nvPr/>
            </p:nvSpPr>
            <p:spPr bwMode="auto">
              <a:xfrm>
                <a:off x="1995579" y="3220528"/>
                <a:ext cx="1823050" cy="2380890"/>
              </a:xfrm>
              <a:custGeom>
                <a:avLst/>
                <a:gdLst>
                  <a:gd name="connsiteX0" fmla="*/ 0 w 1823049"/>
                  <a:gd name="connsiteY0" fmla="*/ 2380891 h 2380891"/>
                  <a:gd name="connsiteX1" fmla="*/ 155276 w 1823049"/>
                  <a:gd name="connsiteY1" fmla="*/ 2380891 h 2380891"/>
                  <a:gd name="connsiteX2" fmla="*/ 155276 w 1823049"/>
                  <a:gd name="connsiteY2" fmla="*/ 2099095 h 2380891"/>
                  <a:gd name="connsiteX3" fmla="*/ 235789 w 1823049"/>
                  <a:gd name="connsiteY3" fmla="*/ 2099095 h 2380891"/>
                  <a:gd name="connsiteX4" fmla="*/ 235789 w 1823049"/>
                  <a:gd name="connsiteY4" fmla="*/ 2058838 h 2380891"/>
                  <a:gd name="connsiteX5" fmla="*/ 235789 w 1823049"/>
                  <a:gd name="connsiteY5" fmla="*/ 2058838 h 2380891"/>
                  <a:gd name="connsiteX6" fmla="*/ 293298 w 1823049"/>
                  <a:gd name="connsiteY6" fmla="*/ 2058838 h 2380891"/>
                  <a:gd name="connsiteX7" fmla="*/ 293298 w 1823049"/>
                  <a:gd name="connsiteY7" fmla="*/ 1564257 h 2380891"/>
                  <a:gd name="connsiteX8" fmla="*/ 299049 w 1823049"/>
                  <a:gd name="connsiteY8" fmla="*/ 1564257 h 2380891"/>
                  <a:gd name="connsiteX9" fmla="*/ 299049 w 1823049"/>
                  <a:gd name="connsiteY9" fmla="*/ 1282461 h 2380891"/>
                  <a:gd name="connsiteX10" fmla="*/ 299049 w 1823049"/>
                  <a:gd name="connsiteY10" fmla="*/ 1247955 h 2380891"/>
                  <a:gd name="connsiteX11" fmla="*/ 414068 w 1823049"/>
                  <a:gd name="connsiteY11" fmla="*/ 1247955 h 2380891"/>
                  <a:gd name="connsiteX12" fmla="*/ 414068 w 1823049"/>
                  <a:gd name="connsiteY12" fmla="*/ 1017917 h 2380891"/>
                  <a:gd name="connsiteX13" fmla="*/ 523336 w 1823049"/>
                  <a:gd name="connsiteY13" fmla="*/ 1017917 h 2380891"/>
                  <a:gd name="connsiteX14" fmla="*/ 523336 w 1823049"/>
                  <a:gd name="connsiteY14" fmla="*/ 948906 h 2380891"/>
                  <a:gd name="connsiteX15" fmla="*/ 546340 w 1823049"/>
                  <a:gd name="connsiteY15" fmla="*/ 948906 h 2380891"/>
                  <a:gd name="connsiteX16" fmla="*/ 546340 w 1823049"/>
                  <a:gd name="connsiteY16" fmla="*/ 603849 h 2380891"/>
                  <a:gd name="connsiteX17" fmla="*/ 563593 w 1823049"/>
                  <a:gd name="connsiteY17" fmla="*/ 603849 h 2380891"/>
                  <a:gd name="connsiteX18" fmla="*/ 563593 w 1823049"/>
                  <a:gd name="connsiteY18" fmla="*/ 557842 h 2380891"/>
                  <a:gd name="connsiteX19" fmla="*/ 661359 w 1823049"/>
                  <a:gd name="connsiteY19" fmla="*/ 557842 h 2380891"/>
                  <a:gd name="connsiteX20" fmla="*/ 661359 w 1823049"/>
                  <a:gd name="connsiteY20" fmla="*/ 511834 h 2380891"/>
                  <a:gd name="connsiteX21" fmla="*/ 833887 w 1823049"/>
                  <a:gd name="connsiteY21" fmla="*/ 511834 h 2380891"/>
                  <a:gd name="connsiteX22" fmla="*/ 833887 w 1823049"/>
                  <a:gd name="connsiteY22" fmla="*/ 402566 h 2380891"/>
                  <a:gd name="connsiteX23" fmla="*/ 833887 w 1823049"/>
                  <a:gd name="connsiteY23" fmla="*/ 402566 h 2380891"/>
                  <a:gd name="connsiteX24" fmla="*/ 874144 w 1823049"/>
                  <a:gd name="connsiteY24" fmla="*/ 402566 h 2380891"/>
                  <a:gd name="connsiteX25" fmla="*/ 874144 w 1823049"/>
                  <a:gd name="connsiteY25" fmla="*/ 379563 h 2380891"/>
                  <a:gd name="connsiteX26" fmla="*/ 943155 w 1823049"/>
                  <a:gd name="connsiteY26" fmla="*/ 379563 h 2380891"/>
                  <a:gd name="connsiteX27" fmla="*/ 943155 w 1823049"/>
                  <a:gd name="connsiteY27" fmla="*/ 264544 h 2380891"/>
                  <a:gd name="connsiteX28" fmla="*/ 1081178 w 1823049"/>
                  <a:gd name="connsiteY28" fmla="*/ 264544 h 2380891"/>
                  <a:gd name="connsiteX29" fmla="*/ 1081178 w 1823049"/>
                  <a:gd name="connsiteY29" fmla="*/ 189781 h 2380891"/>
                  <a:gd name="connsiteX30" fmla="*/ 1121434 w 1823049"/>
                  <a:gd name="connsiteY30" fmla="*/ 189781 h 2380891"/>
                  <a:gd name="connsiteX31" fmla="*/ 1121434 w 1823049"/>
                  <a:gd name="connsiteY31" fmla="*/ 161027 h 2380891"/>
                  <a:gd name="connsiteX32" fmla="*/ 1230702 w 1823049"/>
                  <a:gd name="connsiteY32" fmla="*/ 161027 h 2380891"/>
                  <a:gd name="connsiteX33" fmla="*/ 1230702 w 1823049"/>
                  <a:gd name="connsiteY33" fmla="*/ 109268 h 2380891"/>
                  <a:gd name="connsiteX34" fmla="*/ 1454989 w 1823049"/>
                  <a:gd name="connsiteY34" fmla="*/ 109268 h 2380891"/>
                  <a:gd name="connsiteX35" fmla="*/ 1454989 w 1823049"/>
                  <a:gd name="connsiteY35" fmla="*/ 80514 h 2380891"/>
                  <a:gd name="connsiteX36" fmla="*/ 1524000 w 1823049"/>
                  <a:gd name="connsiteY36" fmla="*/ 80514 h 2380891"/>
                  <a:gd name="connsiteX37" fmla="*/ 1524000 w 1823049"/>
                  <a:gd name="connsiteY37" fmla="*/ 34506 h 2380891"/>
                  <a:gd name="connsiteX38" fmla="*/ 1823049 w 1823049"/>
                  <a:gd name="connsiteY38" fmla="*/ 34506 h 2380891"/>
                  <a:gd name="connsiteX39" fmla="*/ 1823049 w 1823049"/>
                  <a:gd name="connsiteY39" fmla="*/ 34506 h 2380891"/>
                  <a:gd name="connsiteX40" fmla="*/ 1823049 w 1823049"/>
                  <a:gd name="connsiteY40" fmla="*/ 34506 h 2380891"/>
                  <a:gd name="connsiteX41" fmla="*/ 1823049 w 1823049"/>
                  <a:gd name="connsiteY41" fmla="*/ 0 h 238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23049" h="2380891">
                    <a:moveTo>
                      <a:pt x="0" y="2380891"/>
                    </a:moveTo>
                    <a:lnTo>
                      <a:pt x="155276" y="2380891"/>
                    </a:lnTo>
                    <a:lnTo>
                      <a:pt x="155276" y="2099095"/>
                    </a:lnTo>
                    <a:lnTo>
                      <a:pt x="235789" y="2099095"/>
                    </a:lnTo>
                    <a:lnTo>
                      <a:pt x="235789" y="2058838"/>
                    </a:lnTo>
                    <a:lnTo>
                      <a:pt x="235789" y="2058838"/>
                    </a:lnTo>
                    <a:lnTo>
                      <a:pt x="293298" y="2058838"/>
                    </a:lnTo>
                    <a:lnTo>
                      <a:pt x="293298" y="1564257"/>
                    </a:lnTo>
                    <a:lnTo>
                      <a:pt x="299049" y="1564257"/>
                    </a:lnTo>
                    <a:lnTo>
                      <a:pt x="299049" y="1282461"/>
                    </a:lnTo>
                    <a:lnTo>
                      <a:pt x="299049" y="1247955"/>
                    </a:lnTo>
                    <a:lnTo>
                      <a:pt x="414068" y="1247955"/>
                    </a:lnTo>
                    <a:lnTo>
                      <a:pt x="414068" y="1017917"/>
                    </a:lnTo>
                    <a:lnTo>
                      <a:pt x="523336" y="1017917"/>
                    </a:lnTo>
                    <a:lnTo>
                      <a:pt x="523336" y="948906"/>
                    </a:lnTo>
                    <a:lnTo>
                      <a:pt x="546340" y="948906"/>
                    </a:lnTo>
                    <a:lnTo>
                      <a:pt x="546340" y="603849"/>
                    </a:lnTo>
                    <a:lnTo>
                      <a:pt x="563593" y="603849"/>
                    </a:lnTo>
                    <a:lnTo>
                      <a:pt x="563593" y="557842"/>
                    </a:lnTo>
                    <a:lnTo>
                      <a:pt x="661359" y="557842"/>
                    </a:lnTo>
                    <a:lnTo>
                      <a:pt x="661359" y="511834"/>
                    </a:lnTo>
                    <a:lnTo>
                      <a:pt x="833887" y="511834"/>
                    </a:lnTo>
                    <a:lnTo>
                      <a:pt x="833887" y="402566"/>
                    </a:lnTo>
                    <a:lnTo>
                      <a:pt x="833887" y="402566"/>
                    </a:lnTo>
                    <a:lnTo>
                      <a:pt x="874144" y="402566"/>
                    </a:lnTo>
                    <a:lnTo>
                      <a:pt x="874144" y="379563"/>
                    </a:lnTo>
                    <a:lnTo>
                      <a:pt x="943155" y="379563"/>
                    </a:lnTo>
                    <a:lnTo>
                      <a:pt x="943155" y="264544"/>
                    </a:lnTo>
                    <a:lnTo>
                      <a:pt x="1081178" y="264544"/>
                    </a:lnTo>
                    <a:lnTo>
                      <a:pt x="1081178" y="189781"/>
                    </a:lnTo>
                    <a:lnTo>
                      <a:pt x="1121434" y="189781"/>
                    </a:lnTo>
                    <a:lnTo>
                      <a:pt x="1121434" y="161027"/>
                    </a:lnTo>
                    <a:lnTo>
                      <a:pt x="1230702" y="161027"/>
                    </a:lnTo>
                    <a:lnTo>
                      <a:pt x="1230702" y="109268"/>
                    </a:lnTo>
                    <a:lnTo>
                      <a:pt x="1454989" y="109268"/>
                    </a:lnTo>
                    <a:lnTo>
                      <a:pt x="1454989" y="80514"/>
                    </a:lnTo>
                    <a:lnTo>
                      <a:pt x="1524000" y="80514"/>
                    </a:lnTo>
                    <a:lnTo>
                      <a:pt x="1524000" y="34506"/>
                    </a:lnTo>
                    <a:lnTo>
                      <a:pt x="1823049" y="34506"/>
                    </a:lnTo>
                    <a:lnTo>
                      <a:pt x="1823049" y="34506"/>
                    </a:lnTo>
                    <a:lnTo>
                      <a:pt x="1823049" y="34506"/>
                    </a:lnTo>
                    <a:lnTo>
                      <a:pt x="1823049" y="0"/>
                    </a:lnTo>
                  </a:path>
                </a:pathLst>
              </a:custGeom>
              <a:noFill/>
              <a:ln w="19050">
                <a:solidFill>
                  <a:schemeClr val="accent1"/>
                </a:solidFill>
                <a:miter lim="800000"/>
                <a:headEnd/>
                <a:tailEnd/>
              </a:ln>
            </p:spPr>
            <p:txBody>
              <a:bodyPr rtlCol="0" anchor="ctr"/>
              <a:lstStyle/>
              <a:p>
                <a:pPr algn="ctr"/>
                <a:endParaRPr lang="en-US" dirty="0"/>
              </a:p>
            </p:txBody>
          </p:sp>
          <p:sp>
            <p:nvSpPr>
              <p:cNvPr id="393" name="Freeform: Shape 392">
                <a:extLst>
                  <a:ext uri="{FF2B5EF4-FFF2-40B4-BE49-F238E27FC236}">
                    <a16:creationId xmlns:a16="http://schemas.microsoft.com/office/drawing/2014/main" id="{7238708F-9AF7-1E37-F561-714678E576DB}"/>
                  </a:ext>
                </a:extLst>
              </p:cNvPr>
              <p:cNvSpPr/>
              <p:nvPr/>
            </p:nvSpPr>
            <p:spPr bwMode="auto">
              <a:xfrm>
                <a:off x="3807125" y="2932981"/>
                <a:ext cx="5250611" cy="299049"/>
              </a:xfrm>
              <a:custGeom>
                <a:avLst/>
                <a:gdLst>
                  <a:gd name="connsiteX0" fmla="*/ 0 w 5250611"/>
                  <a:gd name="connsiteY0" fmla="*/ 299049 h 299049"/>
                  <a:gd name="connsiteX1" fmla="*/ 161026 w 5250611"/>
                  <a:gd name="connsiteY1" fmla="*/ 299049 h 299049"/>
                  <a:gd name="connsiteX2" fmla="*/ 161026 w 5250611"/>
                  <a:gd name="connsiteY2" fmla="*/ 264544 h 299049"/>
                  <a:gd name="connsiteX3" fmla="*/ 270294 w 5250611"/>
                  <a:gd name="connsiteY3" fmla="*/ 264544 h 299049"/>
                  <a:gd name="connsiteX4" fmla="*/ 270294 w 5250611"/>
                  <a:gd name="connsiteY4" fmla="*/ 207034 h 299049"/>
                  <a:gd name="connsiteX5" fmla="*/ 506083 w 5250611"/>
                  <a:gd name="connsiteY5" fmla="*/ 207034 h 299049"/>
                  <a:gd name="connsiteX6" fmla="*/ 506083 w 5250611"/>
                  <a:gd name="connsiteY6" fmla="*/ 184030 h 299049"/>
                  <a:gd name="connsiteX7" fmla="*/ 621101 w 5250611"/>
                  <a:gd name="connsiteY7" fmla="*/ 184030 h 299049"/>
                  <a:gd name="connsiteX8" fmla="*/ 621101 w 5250611"/>
                  <a:gd name="connsiteY8" fmla="*/ 149525 h 299049"/>
                  <a:gd name="connsiteX9" fmla="*/ 753373 w 5250611"/>
                  <a:gd name="connsiteY9" fmla="*/ 149525 h 299049"/>
                  <a:gd name="connsiteX10" fmla="*/ 753373 w 5250611"/>
                  <a:gd name="connsiteY10" fmla="*/ 103517 h 299049"/>
                  <a:gd name="connsiteX11" fmla="*/ 908649 w 5250611"/>
                  <a:gd name="connsiteY11" fmla="*/ 103517 h 299049"/>
                  <a:gd name="connsiteX12" fmla="*/ 908649 w 5250611"/>
                  <a:gd name="connsiteY12" fmla="*/ 80513 h 299049"/>
                  <a:gd name="connsiteX13" fmla="*/ 1144437 w 5250611"/>
                  <a:gd name="connsiteY13" fmla="*/ 80513 h 299049"/>
                  <a:gd name="connsiteX14" fmla="*/ 1144437 w 5250611"/>
                  <a:gd name="connsiteY14" fmla="*/ 51759 h 299049"/>
                  <a:gd name="connsiteX15" fmla="*/ 1426233 w 5250611"/>
                  <a:gd name="connsiteY15" fmla="*/ 51759 h 299049"/>
                  <a:gd name="connsiteX16" fmla="*/ 1426233 w 5250611"/>
                  <a:gd name="connsiteY16" fmla="*/ 23004 h 299049"/>
                  <a:gd name="connsiteX17" fmla="*/ 2869720 w 5250611"/>
                  <a:gd name="connsiteY17" fmla="*/ 23004 h 299049"/>
                  <a:gd name="connsiteX18" fmla="*/ 2869720 w 5250611"/>
                  <a:gd name="connsiteY18" fmla="*/ 23004 h 299049"/>
                  <a:gd name="connsiteX19" fmla="*/ 2892724 w 5250611"/>
                  <a:gd name="connsiteY19" fmla="*/ 0 h 299049"/>
                  <a:gd name="connsiteX20" fmla="*/ 5250611 w 5250611"/>
                  <a:gd name="connsiteY20" fmla="*/ 0 h 299049"/>
                  <a:gd name="connsiteX0" fmla="*/ 0 w 5250611"/>
                  <a:gd name="connsiteY0" fmla="*/ 299049 h 299049"/>
                  <a:gd name="connsiteX1" fmla="*/ 161026 w 5250611"/>
                  <a:gd name="connsiteY1" fmla="*/ 299049 h 299049"/>
                  <a:gd name="connsiteX2" fmla="*/ 161026 w 5250611"/>
                  <a:gd name="connsiteY2" fmla="*/ 264544 h 299049"/>
                  <a:gd name="connsiteX3" fmla="*/ 270294 w 5250611"/>
                  <a:gd name="connsiteY3" fmla="*/ 264544 h 299049"/>
                  <a:gd name="connsiteX4" fmla="*/ 270294 w 5250611"/>
                  <a:gd name="connsiteY4" fmla="*/ 247291 h 299049"/>
                  <a:gd name="connsiteX5" fmla="*/ 506083 w 5250611"/>
                  <a:gd name="connsiteY5" fmla="*/ 207034 h 299049"/>
                  <a:gd name="connsiteX6" fmla="*/ 506083 w 5250611"/>
                  <a:gd name="connsiteY6" fmla="*/ 184030 h 299049"/>
                  <a:gd name="connsiteX7" fmla="*/ 621101 w 5250611"/>
                  <a:gd name="connsiteY7" fmla="*/ 184030 h 299049"/>
                  <a:gd name="connsiteX8" fmla="*/ 621101 w 5250611"/>
                  <a:gd name="connsiteY8" fmla="*/ 149525 h 299049"/>
                  <a:gd name="connsiteX9" fmla="*/ 753373 w 5250611"/>
                  <a:gd name="connsiteY9" fmla="*/ 149525 h 299049"/>
                  <a:gd name="connsiteX10" fmla="*/ 753373 w 5250611"/>
                  <a:gd name="connsiteY10" fmla="*/ 103517 h 299049"/>
                  <a:gd name="connsiteX11" fmla="*/ 908649 w 5250611"/>
                  <a:gd name="connsiteY11" fmla="*/ 103517 h 299049"/>
                  <a:gd name="connsiteX12" fmla="*/ 908649 w 5250611"/>
                  <a:gd name="connsiteY12" fmla="*/ 80513 h 299049"/>
                  <a:gd name="connsiteX13" fmla="*/ 1144437 w 5250611"/>
                  <a:gd name="connsiteY13" fmla="*/ 80513 h 299049"/>
                  <a:gd name="connsiteX14" fmla="*/ 1144437 w 5250611"/>
                  <a:gd name="connsiteY14" fmla="*/ 51759 h 299049"/>
                  <a:gd name="connsiteX15" fmla="*/ 1426233 w 5250611"/>
                  <a:gd name="connsiteY15" fmla="*/ 51759 h 299049"/>
                  <a:gd name="connsiteX16" fmla="*/ 1426233 w 5250611"/>
                  <a:gd name="connsiteY16" fmla="*/ 23004 h 299049"/>
                  <a:gd name="connsiteX17" fmla="*/ 2869720 w 5250611"/>
                  <a:gd name="connsiteY17" fmla="*/ 23004 h 299049"/>
                  <a:gd name="connsiteX18" fmla="*/ 2869720 w 5250611"/>
                  <a:gd name="connsiteY18" fmla="*/ 23004 h 299049"/>
                  <a:gd name="connsiteX19" fmla="*/ 2892724 w 5250611"/>
                  <a:gd name="connsiteY19" fmla="*/ 0 h 299049"/>
                  <a:gd name="connsiteX20" fmla="*/ 5250611 w 5250611"/>
                  <a:gd name="connsiteY20" fmla="*/ 0 h 299049"/>
                  <a:gd name="connsiteX0" fmla="*/ 0 w 5250611"/>
                  <a:gd name="connsiteY0" fmla="*/ 299049 h 299049"/>
                  <a:gd name="connsiteX1" fmla="*/ 161026 w 5250611"/>
                  <a:gd name="connsiteY1" fmla="*/ 299049 h 299049"/>
                  <a:gd name="connsiteX2" fmla="*/ 161026 w 5250611"/>
                  <a:gd name="connsiteY2" fmla="*/ 264544 h 299049"/>
                  <a:gd name="connsiteX3" fmla="*/ 270294 w 5250611"/>
                  <a:gd name="connsiteY3" fmla="*/ 264544 h 299049"/>
                  <a:gd name="connsiteX4" fmla="*/ 270294 w 5250611"/>
                  <a:gd name="connsiteY4" fmla="*/ 247291 h 299049"/>
                  <a:gd name="connsiteX5" fmla="*/ 379562 w 5250611"/>
                  <a:gd name="connsiteY5" fmla="*/ 224287 h 299049"/>
                  <a:gd name="connsiteX6" fmla="*/ 506083 w 5250611"/>
                  <a:gd name="connsiteY6" fmla="*/ 207034 h 299049"/>
                  <a:gd name="connsiteX7" fmla="*/ 506083 w 5250611"/>
                  <a:gd name="connsiteY7" fmla="*/ 184030 h 299049"/>
                  <a:gd name="connsiteX8" fmla="*/ 621101 w 5250611"/>
                  <a:gd name="connsiteY8" fmla="*/ 184030 h 299049"/>
                  <a:gd name="connsiteX9" fmla="*/ 621101 w 5250611"/>
                  <a:gd name="connsiteY9" fmla="*/ 149525 h 299049"/>
                  <a:gd name="connsiteX10" fmla="*/ 753373 w 5250611"/>
                  <a:gd name="connsiteY10" fmla="*/ 149525 h 299049"/>
                  <a:gd name="connsiteX11" fmla="*/ 753373 w 5250611"/>
                  <a:gd name="connsiteY11" fmla="*/ 103517 h 299049"/>
                  <a:gd name="connsiteX12" fmla="*/ 908649 w 5250611"/>
                  <a:gd name="connsiteY12" fmla="*/ 103517 h 299049"/>
                  <a:gd name="connsiteX13" fmla="*/ 908649 w 5250611"/>
                  <a:gd name="connsiteY13" fmla="*/ 80513 h 299049"/>
                  <a:gd name="connsiteX14" fmla="*/ 1144437 w 5250611"/>
                  <a:gd name="connsiteY14" fmla="*/ 80513 h 299049"/>
                  <a:gd name="connsiteX15" fmla="*/ 1144437 w 5250611"/>
                  <a:gd name="connsiteY15" fmla="*/ 51759 h 299049"/>
                  <a:gd name="connsiteX16" fmla="*/ 1426233 w 5250611"/>
                  <a:gd name="connsiteY16" fmla="*/ 51759 h 299049"/>
                  <a:gd name="connsiteX17" fmla="*/ 1426233 w 5250611"/>
                  <a:gd name="connsiteY17" fmla="*/ 23004 h 299049"/>
                  <a:gd name="connsiteX18" fmla="*/ 2869720 w 5250611"/>
                  <a:gd name="connsiteY18" fmla="*/ 23004 h 299049"/>
                  <a:gd name="connsiteX19" fmla="*/ 2869720 w 5250611"/>
                  <a:gd name="connsiteY19" fmla="*/ 23004 h 299049"/>
                  <a:gd name="connsiteX20" fmla="*/ 2892724 w 5250611"/>
                  <a:gd name="connsiteY20" fmla="*/ 0 h 299049"/>
                  <a:gd name="connsiteX21" fmla="*/ 5250611 w 5250611"/>
                  <a:gd name="connsiteY21" fmla="*/ 0 h 299049"/>
                  <a:gd name="connsiteX0" fmla="*/ 0 w 5250611"/>
                  <a:gd name="connsiteY0" fmla="*/ 299049 h 299049"/>
                  <a:gd name="connsiteX1" fmla="*/ 161026 w 5250611"/>
                  <a:gd name="connsiteY1" fmla="*/ 299049 h 299049"/>
                  <a:gd name="connsiteX2" fmla="*/ 161026 w 5250611"/>
                  <a:gd name="connsiteY2" fmla="*/ 264544 h 299049"/>
                  <a:gd name="connsiteX3" fmla="*/ 270294 w 5250611"/>
                  <a:gd name="connsiteY3" fmla="*/ 264544 h 299049"/>
                  <a:gd name="connsiteX4" fmla="*/ 270294 w 5250611"/>
                  <a:gd name="connsiteY4" fmla="*/ 247291 h 299049"/>
                  <a:gd name="connsiteX5" fmla="*/ 402566 w 5250611"/>
                  <a:gd name="connsiteY5" fmla="*/ 258793 h 299049"/>
                  <a:gd name="connsiteX6" fmla="*/ 506083 w 5250611"/>
                  <a:gd name="connsiteY6" fmla="*/ 207034 h 299049"/>
                  <a:gd name="connsiteX7" fmla="*/ 506083 w 5250611"/>
                  <a:gd name="connsiteY7" fmla="*/ 184030 h 299049"/>
                  <a:gd name="connsiteX8" fmla="*/ 621101 w 5250611"/>
                  <a:gd name="connsiteY8" fmla="*/ 184030 h 299049"/>
                  <a:gd name="connsiteX9" fmla="*/ 621101 w 5250611"/>
                  <a:gd name="connsiteY9" fmla="*/ 149525 h 299049"/>
                  <a:gd name="connsiteX10" fmla="*/ 753373 w 5250611"/>
                  <a:gd name="connsiteY10" fmla="*/ 149525 h 299049"/>
                  <a:gd name="connsiteX11" fmla="*/ 753373 w 5250611"/>
                  <a:gd name="connsiteY11" fmla="*/ 103517 h 299049"/>
                  <a:gd name="connsiteX12" fmla="*/ 908649 w 5250611"/>
                  <a:gd name="connsiteY12" fmla="*/ 103517 h 299049"/>
                  <a:gd name="connsiteX13" fmla="*/ 908649 w 5250611"/>
                  <a:gd name="connsiteY13" fmla="*/ 80513 h 299049"/>
                  <a:gd name="connsiteX14" fmla="*/ 1144437 w 5250611"/>
                  <a:gd name="connsiteY14" fmla="*/ 80513 h 299049"/>
                  <a:gd name="connsiteX15" fmla="*/ 1144437 w 5250611"/>
                  <a:gd name="connsiteY15" fmla="*/ 51759 h 299049"/>
                  <a:gd name="connsiteX16" fmla="*/ 1426233 w 5250611"/>
                  <a:gd name="connsiteY16" fmla="*/ 51759 h 299049"/>
                  <a:gd name="connsiteX17" fmla="*/ 1426233 w 5250611"/>
                  <a:gd name="connsiteY17" fmla="*/ 23004 h 299049"/>
                  <a:gd name="connsiteX18" fmla="*/ 2869720 w 5250611"/>
                  <a:gd name="connsiteY18" fmla="*/ 23004 h 299049"/>
                  <a:gd name="connsiteX19" fmla="*/ 2869720 w 5250611"/>
                  <a:gd name="connsiteY19" fmla="*/ 23004 h 299049"/>
                  <a:gd name="connsiteX20" fmla="*/ 2892724 w 5250611"/>
                  <a:gd name="connsiteY20" fmla="*/ 0 h 299049"/>
                  <a:gd name="connsiteX21" fmla="*/ 5250611 w 5250611"/>
                  <a:gd name="connsiteY21" fmla="*/ 0 h 299049"/>
                  <a:gd name="connsiteX0" fmla="*/ 0 w 5250611"/>
                  <a:gd name="connsiteY0" fmla="*/ 299049 h 299049"/>
                  <a:gd name="connsiteX1" fmla="*/ 161026 w 5250611"/>
                  <a:gd name="connsiteY1" fmla="*/ 299049 h 299049"/>
                  <a:gd name="connsiteX2" fmla="*/ 161026 w 5250611"/>
                  <a:gd name="connsiteY2" fmla="*/ 264544 h 299049"/>
                  <a:gd name="connsiteX3" fmla="*/ 270294 w 5250611"/>
                  <a:gd name="connsiteY3" fmla="*/ 264544 h 299049"/>
                  <a:gd name="connsiteX4" fmla="*/ 270294 w 5250611"/>
                  <a:gd name="connsiteY4" fmla="*/ 247291 h 299049"/>
                  <a:gd name="connsiteX5" fmla="*/ 402566 w 5250611"/>
                  <a:gd name="connsiteY5" fmla="*/ 258793 h 299049"/>
                  <a:gd name="connsiteX6" fmla="*/ 506083 w 5250611"/>
                  <a:gd name="connsiteY6" fmla="*/ 207034 h 299049"/>
                  <a:gd name="connsiteX7" fmla="*/ 442822 w 5250611"/>
                  <a:gd name="connsiteY7" fmla="*/ 241540 h 299049"/>
                  <a:gd name="connsiteX8" fmla="*/ 506083 w 5250611"/>
                  <a:gd name="connsiteY8" fmla="*/ 184030 h 299049"/>
                  <a:gd name="connsiteX9" fmla="*/ 621101 w 5250611"/>
                  <a:gd name="connsiteY9" fmla="*/ 184030 h 299049"/>
                  <a:gd name="connsiteX10" fmla="*/ 621101 w 5250611"/>
                  <a:gd name="connsiteY10" fmla="*/ 149525 h 299049"/>
                  <a:gd name="connsiteX11" fmla="*/ 753373 w 5250611"/>
                  <a:gd name="connsiteY11" fmla="*/ 149525 h 299049"/>
                  <a:gd name="connsiteX12" fmla="*/ 753373 w 5250611"/>
                  <a:gd name="connsiteY12" fmla="*/ 103517 h 299049"/>
                  <a:gd name="connsiteX13" fmla="*/ 908649 w 5250611"/>
                  <a:gd name="connsiteY13" fmla="*/ 103517 h 299049"/>
                  <a:gd name="connsiteX14" fmla="*/ 908649 w 5250611"/>
                  <a:gd name="connsiteY14" fmla="*/ 80513 h 299049"/>
                  <a:gd name="connsiteX15" fmla="*/ 1144437 w 5250611"/>
                  <a:gd name="connsiteY15" fmla="*/ 80513 h 299049"/>
                  <a:gd name="connsiteX16" fmla="*/ 1144437 w 5250611"/>
                  <a:gd name="connsiteY16" fmla="*/ 51759 h 299049"/>
                  <a:gd name="connsiteX17" fmla="*/ 1426233 w 5250611"/>
                  <a:gd name="connsiteY17" fmla="*/ 51759 h 299049"/>
                  <a:gd name="connsiteX18" fmla="*/ 1426233 w 5250611"/>
                  <a:gd name="connsiteY18" fmla="*/ 23004 h 299049"/>
                  <a:gd name="connsiteX19" fmla="*/ 2869720 w 5250611"/>
                  <a:gd name="connsiteY19" fmla="*/ 23004 h 299049"/>
                  <a:gd name="connsiteX20" fmla="*/ 2869720 w 5250611"/>
                  <a:gd name="connsiteY20" fmla="*/ 23004 h 299049"/>
                  <a:gd name="connsiteX21" fmla="*/ 2892724 w 5250611"/>
                  <a:gd name="connsiteY21" fmla="*/ 0 h 299049"/>
                  <a:gd name="connsiteX22" fmla="*/ 5250611 w 5250611"/>
                  <a:gd name="connsiteY22" fmla="*/ 0 h 299049"/>
                  <a:gd name="connsiteX0" fmla="*/ 0 w 5250611"/>
                  <a:gd name="connsiteY0" fmla="*/ 299049 h 299049"/>
                  <a:gd name="connsiteX1" fmla="*/ 161026 w 5250611"/>
                  <a:gd name="connsiteY1" fmla="*/ 299049 h 299049"/>
                  <a:gd name="connsiteX2" fmla="*/ 161026 w 5250611"/>
                  <a:gd name="connsiteY2" fmla="*/ 264544 h 299049"/>
                  <a:gd name="connsiteX3" fmla="*/ 270294 w 5250611"/>
                  <a:gd name="connsiteY3" fmla="*/ 264544 h 299049"/>
                  <a:gd name="connsiteX4" fmla="*/ 270294 w 5250611"/>
                  <a:gd name="connsiteY4" fmla="*/ 247291 h 299049"/>
                  <a:gd name="connsiteX5" fmla="*/ 402566 w 5250611"/>
                  <a:gd name="connsiteY5" fmla="*/ 258793 h 299049"/>
                  <a:gd name="connsiteX6" fmla="*/ 419819 w 5250611"/>
                  <a:gd name="connsiteY6" fmla="*/ 207034 h 299049"/>
                  <a:gd name="connsiteX7" fmla="*/ 442822 w 5250611"/>
                  <a:gd name="connsiteY7" fmla="*/ 241540 h 299049"/>
                  <a:gd name="connsiteX8" fmla="*/ 506083 w 5250611"/>
                  <a:gd name="connsiteY8" fmla="*/ 184030 h 299049"/>
                  <a:gd name="connsiteX9" fmla="*/ 621101 w 5250611"/>
                  <a:gd name="connsiteY9" fmla="*/ 184030 h 299049"/>
                  <a:gd name="connsiteX10" fmla="*/ 621101 w 5250611"/>
                  <a:gd name="connsiteY10" fmla="*/ 149525 h 299049"/>
                  <a:gd name="connsiteX11" fmla="*/ 753373 w 5250611"/>
                  <a:gd name="connsiteY11" fmla="*/ 149525 h 299049"/>
                  <a:gd name="connsiteX12" fmla="*/ 753373 w 5250611"/>
                  <a:gd name="connsiteY12" fmla="*/ 103517 h 299049"/>
                  <a:gd name="connsiteX13" fmla="*/ 908649 w 5250611"/>
                  <a:gd name="connsiteY13" fmla="*/ 103517 h 299049"/>
                  <a:gd name="connsiteX14" fmla="*/ 908649 w 5250611"/>
                  <a:gd name="connsiteY14" fmla="*/ 80513 h 299049"/>
                  <a:gd name="connsiteX15" fmla="*/ 1144437 w 5250611"/>
                  <a:gd name="connsiteY15" fmla="*/ 80513 h 299049"/>
                  <a:gd name="connsiteX16" fmla="*/ 1144437 w 5250611"/>
                  <a:gd name="connsiteY16" fmla="*/ 51759 h 299049"/>
                  <a:gd name="connsiteX17" fmla="*/ 1426233 w 5250611"/>
                  <a:gd name="connsiteY17" fmla="*/ 51759 h 299049"/>
                  <a:gd name="connsiteX18" fmla="*/ 1426233 w 5250611"/>
                  <a:gd name="connsiteY18" fmla="*/ 23004 h 299049"/>
                  <a:gd name="connsiteX19" fmla="*/ 2869720 w 5250611"/>
                  <a:gd name="connsiteY19" fmla="*/ 23004 h 299049"/>
                  <a:gd name="connsiteX20" fmla="*/ 2869720 w 5250611"/>
                  <a:gd name="connsiteY20" fmla="*/ 23004 h 299049"/>
                  <a:gd name="connsiteX21" fmla="*/ 2892724 w 5250611"/>
                  <a:gd name="connsiteY21" fmla="*/ 0 h 299049"/>
                  <a:gd name="connsiteX22" fmla="*/ 5250611 w 5250611"/>
                  <a:gd name="connsiteY22" fmla="*/ 0 h 299049"/>
                  <a:gd name="connsiteX0" fmla="*/ 0 w 5250611"/>
                  <a:gd name="connsiteY0" fmla="*/ 299049 h 299049"/>
                  <a:gd name="connsiteX1" fmla="*/ 161026 w 5250611"/>
                  <a:gd name="connsiteY1" fmla="*/ 299049 h 299049"/>
                  <a:gd name="connsiteX2" fmla="*/ 161026 w 5250611"/>
                  <a:gd name="connsiteY2" fmla="*/ 264544 h 299049"/>
                  <a:gd name="connsiteX3" fmla="*/ 270294 w 5250611"/>
                  <a:gd name="connsiteY3" fmla="*/ 264544 h 299049"/>
                  <a:gd name="connsiteX4" fmla="*/ 270294 w 5250611"/>
                  <a:gd name="connsiteY4" fmla="*/ 247291 h 299049"/>
                  <a:gd name="connsiteX5" fmla="*/ 402566 w 5250611"/>
                  <a:gd name="connsiteY5" fmla="*/ 258793 h 299049"/>
                  <a:gd name="connsiteX6" fmla="*/ 419819 w 5250611"/>
                  <a:gd name="connsiteY6" fmla="*/ 207034 h 299049"/>
                  <a:gd name="connsiteX7" fmla="*/ 442822 w 5250611"/>
                  <a:gd name="connsiteY7" fmla="*/ 241540 h 299049"/>
                  <a:gd name="connsiteX8" fmla="*/ 506083 w 5250611"/>
                  <a:gd name="connsiteY8" fmla="*/ 184030 h 299049"/>
                  <a:gd name="connsiteX9" fmla="*/ 621101 w 5250611"/>
                  <a:gd name="connsiteY9" fmla="*/ 184030 h 299049"/>
                  <a:gd name="connsiteX10" fmla="*/ 621101 w 5250611"/>
                  <a:gd name="connsiteY10" fmla="*/ 149525 h 299049"/>
                  <a:gd name="connsiteX11" fmla="*/ 753373 w 5250611"/>
                  <a:gd name="connsiteY11" fmla="*/ 149525 h 299049"/>
                  <a:gd name="connsiteX12" fmla="*/ 753373 w 5250611"/>
                  <a:gd name="connsiteY12" fmla="*/ 103517 h 299049"/>
                  <a:gd name="connsiteX13" fmla="*/ 908649 w 5250611"/>
                  <a:gd name="connsiteY13" fmla="*/ 103517 h 299049"/>
                  <a:gd name="connsiteX14" fmla="*/ 908649 w 5250611"/>
                  <a:gd name="connsiteY14" fmla="*/ 80513 h 299049"/>
                  <a:gd name="connsiteX15" fmla="*/ 1144437 w 5250611"/>
                  <a:gd name="connsiteY15" fmla="*/ 80513 h 299049"/>
                  <a:gd name="connsiteX16" fmla="*/ 1144437 w 5250611"/>
                  <a:gd name="connsiteY16" fmla="*/ 51759 h 299049"/>
                  <a:gd name="connsiteX17" fmla="*/ 1426233 w 5250611"/>
                  <a:gd name="connsiteY17" fmla="*/ 51759 h 299049"/>
                  <a:gd name="connsiteX18" fmla="*/ 1426233 w 5250611"/>
                  <a:gd name="connsiteY18" fmla="*/ 23004 h 299049"/>
                  <a:gd name="connsiteX19" fmla="*/ 2869720 w 5250611"/>
                  <a:gd name="connsiteY19" fmla="*/ 23004 h 299049"/>
                  <a:gd name="connsiteX20" fmla="*/ 2869720 w 5250611"/>
                  <a:gd name="connsiteY20" fmla="*/ 23004 h 299049"/>
                  <a:gd name="connsiteX21" fmla="*/ 2892724 w 5250611"/>
                  <a:gd name="connsiteY21" fmla="*/ 0 h 299049"/>
                  <a:gd name="connsiteX22" fmla="*/ 5250611 w 5250611"/>
                  <a:gd name="connsiteY22" fmla="*/ 0 h 299049"/>
                  <a:gd name="connsiteX0" fmla="*/ 0 w 5250611"/>
                  <a:gd name="connsiteY0" fmla="*/ 299049 h 299049"/>
                  <a:gd name="connsiteX1" fmla="*/ 161026 w 5250611"/>
                  <a:gd name="connsiteY1" fmla="*/ 299049 h 299049"/>
                  <a:gd name="connsiteX2" fmla="*/ 161026 w 5250611"/>
                  <a:gd name="connsiteY2" fmla="*/ 264544 h 299049"/>
                  <a:gd name="connsiteX3" fmla="*/ 270294 w 5250611"/>
                  <a:gd name="connsiteY3" fmla="*/ 264544 h 299049"/>
                  <a:gd name="connsiteX4" fmla="*/ 270294 w 5250611"/>
                  <a:gd name="connsiteY4" fmla="*/ 247291 h 299049"/>
                  <a:gd name="connsiteX5" fmla="*/ 402566 w 5250611"/>
                  <a:gd name="connsiteY5" fmla="*/ 246004 h 299049"/>
                  <a:gd name="connsiteX6" fmla="*/ 419819 w 5250611"/>
                  <a:gd name="connsiteY6" fmla="*/ 207034 h 299049"/>
                  <a:gd name="connsiteX7" fmla="*/ 442822 w 5250611"/>
                  <a:gd name="connsiteY7" fmla="*/ 241540 h 299049"/>
                  <a:gd name="connsiteX8" fmla="*/ 506083 w 5250611"/>
                  <a:gd name="connsiteY8" fmla="*/ 184030 h 299049"/>
                  <a:gd name="connsiteX9" fmla="*/ 621101 w 5250611"/>
                  <a:gd name="connsiteY9" fmla="*/ 184030 h 299049"/>
                  <a:gd name="connsiteX10" fmla="*/ 621101 w 5250611"/>
                  <a:gd name="connsiteY10" fmla="*/ 149525 h 299049"/>
                  <a:gd name="connsiteX11" fmla="*/ 753373 w 5250611"/>
                  <a:gd name="connsiteY11" fmla="*/ 149525 h 299049"/>
                  <a:gd name="connsiteX12" fmla="*/ 753373 w 5250611"/>
                  <a:gd name="connsiteY12" fmla="*/ 103517 h 299049"/>
                  <a:gd name="connsiteX13" fmla="*/ 908649 w 5250611"/>
                  <a:gd name="connsiteY13" fmla="*/ 103517 h 299049"/>
                  <a:gd name="connsiteX14" fmla="*/ 908649 w 5250611"/>
                  <a:gd name="connsiteY14" fmla="*/ 80513 h 299049"/>
                  <a:gd name="connsiteX15" fmla="*/ 1144437 w 5250611"/>
                  <a:gd name="connsiteY15" fmla="*/ 80513 h 299049"/>
                  <a:gd name="connsiteX16" fmla="*/ 1144437 w 5250611"/>
                  <a:gd name="connsiteY16" fmla="*/ 51759 h 299049"/>
                  <a:gd name="connsiteX17" fmla="*/ 1426233 w 5250611"/>
                  <a:gd name="connsiteY17" fmla="*/ 51759 h 299049"/>
                  <a:gd name="connsiteX18" fmla="*/ 1426233 w 5250611"/>
                  <a:gd name="connsiteY18" fmla="*/ 23004 h 299049"/>
                  <a:gd name="connsiteX19" fmla="*/ 2869720 w 5250611"/>
                  <a:gd name="connsiteY19" fmla="*/ 23004 h 299049"/>
                  <a:gd name="connsiteX20" fmla="*/ 2869720 w 5250611"/>
                  <a:gd name="connsiteY20" fmla="*/ 23004 h 299049"/>
                  <a:gd name="connsiteX21" fmla="*/ 2892724 w 5250611"/>
                  <a:gd name="connsiteY21" fmla="*/ 0 h 299049"/>
                  <a:gd name="connsiteX22" fmla="*/ 5250611 w 5250611"/>
                  <a:gd name="connsiteY22" fmla="*/ 0 h 299049"/>
                  <a:gd name="connsiteX0" fmla="*/ 0 w 5250611"/>
                  <a:gd name="connsiteY0" fmla="*/ 299049 h 299049"/>
                  <a:gd name="connsiteX1" fmla="*/ 161026 w 5250611"/>
                  <a:gd name="connsiteY1" fmla="*/ 299049 h 299049"/>
                  <a:gd name="connsiteX2" fmla="*/ 161026 w 5250611"/>
                  <a:gd name="connsiteY2" fmla="*/ 264544 h 299049"/>
                  <a:gd name="connsiteX3" fmla="*/ 270294 w 5250611"/>
                  <a:gd name="connsiteY3" fmla="*/ 264544 h 299049"/>
                  <a:gd name="connsiteX4" fmla="*/ 270294 w 5250611"/>
                  <a:gd name="connsiteY4" fmla="*/ 247291 h 299049"/>
                  <a:gd name="connsiteX5" fmla="*/ 402566 w 5250611"/>
                  <a:gd name="connsiteY5" fmla="*/ 246004 h 299049"/>
                  <a:gd name="connsiteX6" fmla="*/ 407031 w 5250611"/>
                  <a:gd name="connsiteY6" fmla="*/ 210232 h 299049"/>
                  <a:gd name="connsiteX7" fmla="*/ 442822 w 5250611"/>
                  <a:gd name="connsiteY7" fmla="*/ 241540 h 299049"/>
                  <a:gd name="connsiteX8" fmla="*/ 506083 w 5250611"/>
                  <a:gd name="connsiteY8" fmla="*/ 184030 h 299049"/>
                  <a:gd name="connsiteX9" fmla="*/ 621101 w 5250611"/>
                  <a:gd name="connsiteY9" fmla="*/ 184030 h 299049"/>
                  <a:gd name="connsiteX10" fmla="*/ 621101 w 5250611"/>
                  <a:gd name="connsiteY10" fmla="*/ 149525 h 299049"/>
                  <a:gd name="connsiteX11" fmla="*/ 753373 w 5250611"/>
                  <a:gd name="connsiteY11" fmla="*/ 149525 h 299049"/>
                  <a:gd name="connsiteX12" fmla="*/ 753373 w 5250611"/>
                  <a:gd name="connsiteY12" fmla="*/ 103517 h 299049"/>
                  <a:gd name="connsiteX13" fmla="*/ 908649 w 5250611"/>
                  <a:gd name="connsiteY13" fmla="*/ 103517 h 299049"/>
                  <a:gd name="connsiteX14" fmla="*/ 908649 w 5250611"/>
                  <a:gd name="connsiteY14" fmla="*/ 80513 h 299049"/>
                  <a:gd name="connsiteX15" fmla="*/ 1144437 w 5250611"/>
                  <a:gd name="connsiteY15" fmla="*/ 80513 h 299049"/>
                  <a:gd name="connsiteX16" fmla="*/ 1144437 w 5250611"/>
                  <a:gd name="connsiteY16" fmla="*/ 51759 h 299049"/>
                  <a:gd name="connsiteX17" fmla="*/ 1426233 w 5250611"/>
                  <a:gd name="connsiteY17" fmla="*/ 51759 h 299049"/>
                  <a:gd name="connsiteX18" fmla="*/ 1426233 w 5250611"/>
                  <a:gd name="connsiteY18" fmla="*/ 23004 h 299049"/>
                  <a:gd name="connsiteX19" fmla="*/ 2869720 w 5250611"/>
                  <a:gd name="connsiteY19" fmla="*/ 23004 h 299049"/>
                  <a:gd name="connsiteX20" fmla="*/ 2869720 w 5250611"/>
                  <a:gd name="connsiteY20" fmla="*/ 23004 h 299049"/>
                  <a:gd name="connsiteX21" fmla="*/ 2892724 w 5250611"/>
                  <a:gd name="connsiteY21" fmla="*/ 0 h 299049"/>
                  <a:gd name="connsiteX22" fmla="*/ 5250611 w 5250611"/>
                  <a:gd name="connsiteY22" fmla="*/ 0 h 299049"/>
                  <a:gd name="connsiteX0" fmla="*/ 0 w 5250611"/>
                  <a:gd name="connsiteY0" fmla="*/ 299049 h 299049"/>
                  <a:gd name="connsiteX1" fmla="*/ 161026 w 5250611"/>
                  <a:gd name="connsiteY1" fmla="*/ 299049 h 299049"/>
                  <a:gd name="connsiteX2" fmla="*/ 161026 w 5250611"/>
                  <a:gd name="connsiteY2" fmla="*/ 264544 h 299049"/>
                  <a:gd name="connsiteX3" fmla="*/ 270294 w 5250611"/>
                  <a:gd name="connsiteY3" fmla="*/ 264544 h 299049"/>
                  <a:gd name="connsiteX4" fmla="*/ 270294 w 5250611"/>
                  <a:gd name="connsiteY4" fmla="*/ 247291 h 299049"/>
                  <a:gd name="connsiteX5" fmla="*/ 402566 w 5250611"/>
                  <a:gd name="connsiteY5" fmla="*/ 246004 h 299049"/>
                  <a:gd name="connsiteX6" fmla="*/ 407031 w 5250611"/>
                  <a:gd name="connsiteY6" fmla="*/ 210232 h 299049"/>
                  <a:gd name="connsiteX7" fmla="*/ 442822 w 5250611"/>
                  <a:gd name="connsiteY7" fmla="*/ 199976 h 299049"/>
                  <a:gd name="connsiteX8" fmla="*/ 506083 w 5250611"/>
                  <a:gd name="connsiteY8" fmla="*/ 184030 h 299049"/>
                  <a:gd name="connsiteX9" fmla="*/ 621101 w 5250611"/>
                  <a:gd name="connsiteY9" fmla="*/ 184030 h 299049"/>
                  <a:gd name="connsiteX10" fmla="*/ 621101 w 5250611"/>
                  <a:gd name="connsiteY10" fmla="*/ 149525 h 299049"/>
                  <a:gd name="connsiteX11" fmla="*/ 753373 w 5250611"/>
                  <a:gd name="connsiteY11" fmla="*/ 149525 h 299049"/>
                  <a:gd name="connsiteX12" fmla="*/ 753373 w 5250611"/>
                  <a:gd name="connsiteY12" fmla="*/ 103517 h 299049"/>
                  <a:gd name="connsiteX13" fmla="*/ 908649 w 5250611"/>
                  <a:gd name="connsiteY13" fmla="*/ 103517 h 299049"/>
                  <a:gd name="connsiteX14" fmla="*/ 908649 w 5250611"/>
                  <a:gd name="connsiteY14" fmla="*/ 80513 h 299049"/>
                  <a:gd name="connsiteX15" fmla="*/ 1144437 w 5250611"/>
                  <a:gd name="connsiteY15" fmla="*/ 80513 h 299049"/>
                  <a:gd name="connsiteX16" fmla="*/ 1144437 w 5250611"/>
                  <a:gd name="connsiteY16" fmla="*/ 51759 h 299049"/>
                  <a:gd name="connsiteX17" fmla="*/ 1426233 w 5250611"/>
                  <a:gd name="connsiteY17" fmla="*/ 51759 h 299049"/>
                  <a:gd name="connsiteX18" fmla="*/ 1426233 w 5250611"/>
                  <a:gd name="connsiteY18" fmla="*/ 23004 h 299049"/>
                  <a:gd name="connsiteX19" fmla="*/ 2869720 w 5250611"/>
                  <a:gd name="connsiteY19" fmla="*/ 23004 h 299049"/>
                  <a:gd name="connsiteX20" fmla="*/ 2869720 w 5250611"/>
                  <a:gd name="connsiteY20" fmla="*/ 23004 h 299049"/>
                  <a:gd name="connsiteX21" fmla="*/ 2892724 w 5250611"/>
                  <a:gd name="connsiteY21" fmla="*/ 0 h 299049"/>
                  <a:gd name="connsiteX22" fmla="*/ 5250611 w 5250611"/>
                  <a:gd name="connsiteY22" fmla="*/ 0 h 299049"/>
                  <a:gd name="connsiteX0" fmla="*/ 0 w 5250611"/>
                  <a:gd name="connsiteY0" fmla="*/ 299049 h 299049"/>
                  <a:gd name="connsiteX1" fmla="*/ 161026 w 5250611"/>
                  <a:gd name="connsiteY1" fmla="*/ 299049 h 299049"/>
                  <a:gd name="connsiteX2" fmla="*/ 161026 w 5250611"/>
                  <a:gd name="connsiteY2" fmla="*/ 264544 h 299049"/>
                  <a:gd name="connsiteX3" fmla="*/ 270294 w 5250611"/>
                  <a:gd name="connsiteY3" fmla="*/ 264544 h 299049"/>
                  <a:gd name="connsiteX4" fmla="*/ 270294 w 5250611"/>
                  <a:gd name="connsiteY4" fmla="*/ 247291 h 299049"/>
                  <a:gd name="connsiteX5" fmla="*/ 402566 w 5250611"/>
                  <a:gd name="connsiteY5" fmla="*/ 246004 h 299049"/>
                  <a:gd name="connsiteX6" fmla="*/ 407031 w 5250611"/>
                  <a:gd name="connsiteY6" fmla="*/ 210232 h 299049"/>
                  <a:gd name="connsiteX7" fmla="*/ 513160 w 5250611"/>
                  <a:gd name="connsiteY7" fmla="*/ 209567 h 299049"/>
                  <a:gd name="connsiteX8" fmla="*/ 506083 w 5250611"/>
                  <a:gd name="connsiteY8" fmla="*/ 184030 h 299049"/>
                  <a:gd name="connsiteX9" fmla="*/ 621101 w 5250611"/>
                  <a:gd name="connsiteY9" fmla="*/ 184030 h 299049"/>
                  <a:gd name="connsiteX10" fmla="*/ 621101 w 5250611"/>
                  <a:gd name="connsiteY10" fmla="*/ 149525 h 299049"/>
                  <a:gd name="connsiteX11" fmla="*/ 753373 w 5250611"/>
                  <a:gd name="connsiteY11" fmla="*/ 149525 h 299049"/>
                  <a:gd name="connsiteX12" fmla="*/ 753373 w 5250611"/>
                  <a:gd name="connsiteY12" fmla="*/ 103517 h 299049"/>
                  <a:gd name="connsiteX13" fmla="*/ 908649 w 5250611"/>
                  <a:gd name="connsiteY13" fmla="*/ 103517 h 299049"/>
                  <a:gd name="connsiteX14" fmla="*/ 908649 w 5250611"/>
                  <a:gd name="connsiteY14" fmla="*/ 80513 h 299049"/>
                  <a:gd name="connsiteX15" fmla="*/ 1144437 w 5250611"/>
                  <a:gd name="connsiteY15" fmla="*/ 80513 h 299049"/>
                  <a:gd name="connsiteX16" fmla="*/ 1144437 w 5250611"/>
                  <a:gd name="connsiteY16" fmla="*/ 51759 h 299049"/>
                  <a:gd name="connsiteX17" fmla="*/ 1426233 w 5250611"/>
                  <a:gd name="connsiteY17" fmla="*/ 51759 h 299049"/>
                  <a:gd name="connsiteX18" fmla="*/ 1426233 w 5250611"/>
                  <a:gd name="connsiteY18" fmla="*/ 23004 h 299049"/>
                  <a:gd name="connsiteX19" fmla="*/ 2869720 w 5250611"/>
                  <a:gd name="connsiteY19" fmla="*/ 23004 h 299049"/>
                  <a:gd name="connsiteX20" fmla="*/ 2869720 w 5250611"/>
                  <a:gd name="connsiteY20" fmla="*/ 23004 h 299049"/>
                  <a:gd name="connsiteX21" fmla="*/ 2892724 w 5250611"/>
                  <a:gd name="connsiteY21" fmla="*/ 0 h 299049"/>
                  <a:gd name="connsiteX22" fmla="*/ 5250611 w 5250611"/>
                  <a:gd name="connsiteY22" fmla="*/ 0 h 299049"/>
                  <a:gd name="connsiteX0" fmla="*/ 0 w 5250611"/>
                  <a:gd name="connsiteY0" fmla="*/ 299049 h 299049"/>
                  <a:gd name="connsiteX1" fmla="*/ 161026 w 5250611"/>
                  <a:gd name="connsiteY1" fmla="*/ 299049 h 299049"/>
                  <a:gd name="connsiteX2" fmla="*/ 161026 w 5250611"/>
                  <a:gd name="connsiteY2" fmla="*/ 264544 h 299049"/>
                  <a:gd name="connsiteX3" fmla="*/ 270294 w 5250611"/>
                  <a:gd name="connsiteY3" fmla="*/ 264544 h 299049"/>
                  <a:gd name="connsiteX4" fmla="*/ 270294 w 5250611"/>
                  <a:gd name="connsiteY4" fmla="*/ 247291 h 299049"/>
                  <a:gd name="connsiteX5" fmla="*/ 402566 w 5250611"/>
                  <a:gd name="connsiteY5" fmla="*/ 246004 h 299049"/>
                  <a:gd name="connsiteX6" fmla="*/ 407031 w 5250611"/>
                  <a:gd name="connsiteY6" fmla="*/ 210232 h 299049"/>
                  <a:gd name="connsiteX7" fmla="*/ 557921 w 5250611"/>
                  <a:gd name="connsiteY7" fmla="*/ 209567 h 299049"/>
                  <a:gd name="connsiteX8" fmla="*/ 506083 w 5250611"/>
                  <a:gd name="connsiteY8" fmla="*/ 184030 h 299049"/>
                  <a:gd name="connsiteX9" fmla="*/ 621101 w 5250611"/>
                  <a:gd name="connsiteY9" fmla="*/ 184030 h 299049"/>
                  <a:gd name="connsiteX10" fmla="*/ 621101 w 5250611"/>
                  <a:gd name="connsiteY10" fmla="*/ 149525 h 299049"/>
                  <a:gd name="connsiteX11" fmla="*/ 753373 w 5250611"/>
                  <a:gd name="connsiteY11" fmla="*/ 149525 h 299049"/>
                  <a:gd name="connsiteX12" fmla="*/ 753373 w 5250611"/>
                  <a:gd name="connsiteY12" fmla="*/ 103517 h 299049"/>
                  <a:gd name="connsiteX13" fmla="*/ 908649 w 5250611"/>
                  <a:gd name="connsiteY13" fmla="*/ 103517 h 299049"/>
                  <a:gd name="connsiteX14" fmla="*/ 908649 w 5250611"/>
                  <a:gd name="connsiteY14" fmla="*/ 80513 h 299049"/>
                  <a:gd name="connsiteX15" fmla="*/ 1144437 w 5250611"/>
                  <a:gd name="connsiteY15" fmla="*/ 80513 h 299049"/>
                  <a:gd name="connsiteX16" fmla="*/ 1144437 w 5250611"/>
                  <a:gd name="connsiteY16" fmla="*/ 51759 h 299049"/>
                  <a:gd name="connsiteX17" fmla="*/ 1426233 w 5250611"/>
                  <a:gd name="connsiteY17" fmla="*/ 51759 h 299049"/>
                  <a:gd name="connsiteX18" fmla="*/ 1426233 w 5250611"/>
                  <a:gd name="connsiteY18" fmla="*/ 23004 h 299049"/>
                  <a:gd name="connsiteX19" fmla="*/ 2869720 w 5250611"/>
                  <a:gd name="connsiteY19" fmla="*/ 23004 h 299049"/>
                  <a:gd name="connsiteX20" fmla="*/ 2869720 w 5250611"/>
                  <a:gd name="connsiteY20" fmla="*/ 23004 h 299049"/>
                  <a:gd name="connsiteX21" fmla="*/ 2892724 w 5250611"/>
                  <a:gd name="connsiteY21" fmla="*/ 0 h 299049"/>
                  <a:gd name="connsiteX22" fmla="*/ 5250611 w 5250611"/>
                  <a:gd name="connsiteY22" fmla="*/ 0 h 299049"/>
                  <a:gd name="connsiteX0" fmla="*/ 0 w 5250611"/>
                  <a:gd name="connsiteY0" fmla="*/ 299049 h 299049"/>
                  <a:gd name="connsiteX1" fmla="*/ 161026 w 5250611"/>
                  <a:gd name="connsiteY1" fmla="*/ 299049 h 299049"/>
                  <a:gd name="connsiteX2" fmla="*/ 161026 w 5250611"/>
                  <a:gd name="connsiteY2" fmla="*/ 264544 h 299049"/>
                  <a:gd name="connsiteX3" fmla="*/ 270294 w 5250611"/>
                  <a:gd name="connsiteY3" fmla="*/ 264544 h 299049"/>
                  <a:gd name="connsiteX4" fmla="*/ 270294 w 5250611"/>
                  <a:gd name="connsiteY4" fmla="*/ 247291 h 299049"/>
                  <a:gd name="connsiteX5" fmla="*/ 402566 w 5250611"/>
                  <a:gd name="connsiteY5" fmla="*/ 246004 h 299049"/>
                  <a:gd name="connsiteX6" fmla="*/ 407031 w 5250611"/>
                  <a:gd name="connsiteY6" fmla="*/ 210232 h 299049"/>
                  <a:gd name="connsiteX7" fmla="*/ 557921 w 5250611"/>
                  <a:gd name="connsiteY7" fmla="*/ 209567 h 299049"/>
                  <a:gd name="connsiteX8" fmla="*/ 550844 w 5250611"/>
                  <a:gd name="connsiteY8" fmla="*/ 184030 h 299049"/>
                  <a:gd name="connsiteX9" fmla="*/ 621101 w 5250611"/>
                  <a:gd name="connsiteY9" fmla="*/ 184030 h 299049"/>
                  <a:gd name="connsiteX10" fmla="*/ 621101 w 5250611"/>
                  <a:gd name="connsiteY10" fmla="*/ 149525 h 299049"/>
                  <a:gd name="connsiteX11" fmla="*/ 753373 w 5250611"/>
                  <a:gd name="connsiteY11" fmla="*/ 149525 h 299049"/>
                  <a:gd name="connsiteX12" fmla="*/ 753373 w 5250611"/>
                  <a:gd name="connsiteY12" fmla="*/ 103517 h 299049"/>
                  <a:gd name="connsiteX13" fmla="*/ 908649 w 5250611"/>
                  <a:gd name="connsiteY13" fmla="*/ 103517 h 299049"/>
                  <a:gd name="connsiteX14" fmla="*/ 908649 w 5250611"/>
                  <a:gd name="connsiteY14" fmla="*/ 80513 h 299049"/>
                  <a:gd name="connsiteX15" fmla="*/ 1144437 w 5250611"/>
                  <a:gd name="connsiteY15" fmla="*/ 80513 h 299049"/>
                  <a:gd name="connsiteX16" fmla="*/ 1144437 w 5250611"/>
                  <a:gd name="connsiteY16" fmla="*/ 51759 h 299049"/>
                  <a:gd name="connsiteX17" fmla="*/ 1426233 w 5250611"/>
                  <a:gd name="connsiteY17" fmla="*/ 51759 h 299049"/>
                  <a:gd name="connsiteX18" fmla="*/ 1426233 w 5250611"/>
                  <a:gd name="connsiteY18" fmla="*/ 23004 h 299049"/>
                  <a:gd name="connsiteX19" fmla="*/ 2869720 w 5250611"/>
                  <a:gd name="connsiteY19" fmla="*/ 23004 h 299049"/>
                  <a:gd name="connsiteX20" fmla="*/ 2869720 w 5250611"/>
                  <a:gd name="connsiteY20" fmla="*/ 23004 h 299049"/>
                  <a:gd name="connsiteX21" fmla="*/ 2892724 w 5250611"/>
                  <a:gd name="connsiteY21" fmla="*/ 0 h 299049"/>
                  <a:gd name="connsiteX22" fmla="*/ 5250611 w 5250611"/>
                  <a:gd name="connsiteY22" fmla="*/ 0 h 299049"/>
                  <a:gd name="connsiteX0" fmla="*/ 0 w 5250611"/>
                  <a:gd name="connsiteY0" fmla="*/ 299049 h 299049"/>
                  <a:gd name="connsiteX1" fmla="*/ 161026 w 5250611"/>
                  <a:gd name="connsiteY1" fmla="*/ 299049 h 299049"/>
                  <a:gd name="connsiteX2" fmla="*/ 161026 w 5250611"/>
                  <a:gd name="connsiteY2" fmla="*/ 264544 h 299049"/>
                  <a:gd name="connsiteX3" fmla="*/ 270294 w 5250611"/>
                  <a:gd name="connsiteY3" fmla="*/ 264544 h 299049"/>
                  <a:gd name="connsiteX4" fmla="*/ 270294 w 5250611"/>
                  <a:gd name="connsiteY4" fmla="*/ 247291 h 299049"/>
                  <a:gd name="connsiteX5" fmla="*/ 402566 w 5250611"/>
                  <a:gd name="connsiteY5" fmla="*/ 246004 h 299049"/>
                  <a:gd name="connsiteX6" fmla="*/ 407031 w 5250611"/>
                  <a:gd name="connsiteY6" fmla="*/ 210232 h 299049"/>
                  <a:gd name="connsiteX7" fmla="*/ 557921 w 5250611"/>
                  <a:gd name="connsiteY7" fmla="*/ 209567 h 299049"/>
                  <a:gd name="connsiteX8" fmla="*/ 554041 w 5250611"/>
                  <a:gd name="connsiteY8" fmla="*/ 184030 h 299049"/>
                  <a:gd name="connsiteX9" fmla="*/ 621101 w 5250611"/>
                  <a:gd name="connsiteY9" fmla="*/ 184030 h 299049"/>
                  <a:gd name="connsiteX10" fmla="*/ 621101 w 5250611"/>
                  <a:gd name="connsiteY10" fmla="*/ 149525 h 299049"/>
                  <a:gd name="connsiteX11" fmla="*/ 753373 w 5250611"/>
                  <a:gd name="connsiteY11" fmla="*/ 149525 h 299049"/>
                  <a:gd name="connsiteX12" fmla="*/ 753373 w 5250611"/>
                  <a:gd name="connsiteY12" fmla="*/ 103517 h 299049"/>
                  <a:gd name="connsiteX13" fmla="*/ 908649 w 5250611"/>
                  <a:gd name="connsiteY13" fmla="*/ 103517 h 299049"/>
                  <a:gd name="connsiteX14" fmla="*/ 908649 w 5250611"/>
                  <a:gd name="connsiteY14" fmla="*/ 80513 h 299049"/>
                  <a:gd name="connsiteX15" fmla="*/ 1144437 w 5250611"/>
                  <a:gd name="connsiteY15" fmla="*/ 80513 h 299049"/>
                  <a:gd name="connsiteX16" fmla="*/ 1144437 w 5250611"/>
                  <a:gd name="connsiteY16" fmla="*/ 51759 h 299049"/>
                  <a:gd name="connsiteX17" fmla="*/ 1426233 w 5250611"/>
                  <a:gd name="connsiteY17" fmla="*/ 51759 h 299049"/>
                  <a:gd name="connsiteX18" fmla="*/ 1426233 w 5250611"/>
                  <a:gd name="connsiteY18" fmla="*/ 23004 h 299049"/>
                  <a:gd name="connsiteX19" fmla="*/ 2869720 w 5250611"/>
                  <a:gd name="connsiteY19" fmla="*/ 23004 h 299049"/>
                  <a:gd name="connsiteX20" fmla="*/ 2869720 w 5250611"/>
                  <a:gd name="connsiteY20" fmla="*/ 23004 h 299049"/>
                  <a:gd name="connsiteX21" fmla="*/ 2892724 w 5250611"/>
                  <a:gd name="connsiteY21" fmla="*/ 0 h 299049"/>
                  <a:gd name="connsiteX22" fmla="*/ 5250611 w 5250611"/>
                  <a:gd name="connsiteY22" fmla="*/ 0 h 29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50611" h="299049">
                    <a:moveTo>
                      <a:pt x="0" y="299049"/>
                    </a:moveTo>
                    <a:lnTo>
                      <a:pt x="161026" y="299049"/>
                    </a:lnTo>
                    <a:lnTo>
                      <a:pt x="161026" y="264544"/>
                    </a:lnTo>
                    <a:lnTo>
                      <a:pt x="270294" y="264544"/>
                    </a:lnTo>
                    <a:lnTo>
                      <a:pt x="270294" y="247291"/>
                    </a:lnTo>
                    <a:lnTo>
                      <a:pt x="402566" y="246004"/>
                    </a:lnTo>
                    <a:lnTo>
                      <a:pt x="407031" y="210232"/>
                    </a:lnTo>
                    <a:lnTo>
                      <a:pt x="557921" y="209567"/>
                    </a:lnTo>
                    <a:lnTo>
                      <a:pt x="554041" y="184030"/>
                    </a:lnTo>
                    <a:lnTo>
                      <a:pt x="621101" y="184030"/>
                    </a:lnTo>
                    <a:lnTo>
                      <a:pt x="621101" y="149525"/>
                    </a:lnTo>
                    <a:lnTo>
                      <a:pt x="753373" y="149525"/>
                    </a:lnTo>
                    <a:lnTo>
                      <a:pt x="753373" y="103517"/>
                    </a:lnTo>
                    <a:lnTo>
                      <a:pt x="908649" y="103517"/>
                    </a:lnTo>
                    <a:lnTo>
                      <a:pt x="908649" y="80513"/>
                    </a:lnTo>
                    <a:lnTo>
                      <a:pt x="1144437" y="80513"/>
                    </a:lnTo>
                    <a:lnTo>
                      <a:pt x="1144437" y="51759"/>
                    </a:lnTo>
                    <a:lnTo>
                      <a:pt x="1426233" y="51759"/>
                    </a:lnTo>
                    <a:lnTo>
                      <a:pt x="1426233" y="23004"/>
                    </a:lnTo>
                    <a:lnTo>
                      <a:pt x="2869720" y="23004"/>
                    </a:lnTo>
                    <a:lnTo>
                      <a:pt x="2869720" y="23004"/>
                    </a:lnTo>
                    <a:lnTo>
                      <a:pt x="2892724" y="0"/>
                    </a:lnTo>
                    <a:lnTo>
                      <a:pt x="5250611" y="0"/>
                    </a:lnTo>
                  </a:path>
                </a:pathLst>
              </a:custGeom>
              <a:noFill/>
              <a:ln w="19050">
                <a:solidFill>
                  <a:schemeClr val="accent1"/>
                </a:solidFill>
                <a:miter lim="800000"/>
                <a:headEnd/>
                <a:tailEnd/>
              </a:ln>
            </p:spPr>
            <p:txBody>
              <a:bodyPr rtlCol="0" anchor="ctr"/>
              <a:lstStyle/>
              <a:p>
                <a:pPr algn="ctr"/>
                <a:endParaRPr lang="en-US" dirty="0"/>
              </a:p>
            </p:txBody>
          </p:sp>
        </p:grpSp>
        <p:sp>
          <p:nvSpPr>
            <p:cNvPr id="389" name="Freeform: Shape 388">
              <a:extLst>
                <a:ext uri="{FF2B5EF4-FFF2-40B4-BE49-F238E27FC236}">
                  <a16:creationId xmlns:a16="http://schemas.microsoft.com/office/drawing/2014/main" id="{1970A27E-F903-3B08-9520-EFAD5619D269}"/>
                </a:ext>
              </a:extLst>
            </p:cNvPr>
            <p:cNvSpPr/>
            <p:nvPr/>
          </p:nvSpPr>
          <p:spPr bwMode="auto">
            <a:xfrm>
              <a:off x="3782577" y="4759477"/>
              <a:ext cx="2444797" cy="976817"/>
            </a:xfrm>
            <a:custGeom>
              <a:avLst/>
              <a:gdLst>
                <a:gd name="connsiteX0" fmla="*/ 0 w 7056408"/>
                <a:gd name="connsiteY0" fmla="*/ 2064589 h 2064589"/>
                <a:gd name="connsiteX1" fmla="*/ 287548 w 7056408"/>
                <a:gd name="connsiteY1" fmla="*/ 2064589 h 2064589"/>
                <a:gd name="connsiteX2" fmla="*/ 287548 w 7056408"/>
                <a:gd name="connsiteY2" fmla="*/ 1719532 h 2064589"/>
                <a:gd name="connsiteX3" fmla="*/ 327804 w 7056408"/>
                <a:gd name="connsiteY3" fmla="*/ 1719532 h 2064589"/>
                <a:gd name="connsiteX4" fmla="*/ 327804 w 7056408"/>
                <a:gd name="connsiteY4" fmla="*/ 1656272 h 2064589"/>
                <a:gd name="connsiteX5" fmla="*/ 414068 w 7056408"/>
                <a:gd name="connsiteY5" fmla="*/ 1656272 h 2064589"/>
                <a:gd name="connsiteX6" fmla="*/ 414068 w 7056408"/>
                <a:gd name="connsiteY6" fmla="*/ 1552755 h 2064589"/>
                <a:gd name="connsiteX7" fmla="*/ 442823 w 7056408"/>
                <a:gd name="connsiteY7" fmla="*/ 1552755 h 2064589"/>
                <a:gd name="connsiteX8" fmla="*/ 442823 w 7056408"/>
                <a:gd name="connsiteY8" fmla="*/ 1391729 h 2064589"/>
                <a:gd name="connsiteX9" fmla="*/ 546340 w 7056408"/>
                <a:gd name="connsiteY9" fmla="*/ 1391729 h 2064589"/>
                <a:gd name="connsiteX10" fmla="*/ 546340 w 7056408"/>
                <a:gd name="connsiteY10" fmla="*/ 1334219 h 2064589"/>
                <a:gd name="connsiteX11" fmla="*/ 557842 w 7056408"/>
                <a:gd name="connsiteY11" fmla="*/ 1334219 h 2064589"/>
                <a:gd name="connsiteX12" fmla="*/ 557842 w 7056408"/>
                <a:gd name="connsiteY12" fmla="*/ 1259457 h 2064589"/>
                <a:gd name="connsiteX13" fmla="*/ 569344 w 7056408"/>
                <a:gd name="connsiteY13" fmla="*/ 1259457 h 2064589"/>
                <a:gd name="connsiteX14" fmla="*/ 569344 w 7056408"/>
                <a:gd name="connsiteY14" fmla="*/ 1190446 h 2064589"/>
                <a:gd name="connsiteX15" fmla="*/ 684363 w 7056408"/>
                <a:gd name="connsiteY15" fmla="*/ 1190446 h 2064589"/>
                <a:gd name="connsiteX16" fmla="*/ 684363 w 7056408"/>
                <a:gd name="connsiteY16" fmla="*/ 1063925 h 2064589"/>
                <a:gd name="connsiteX17" fmla="*/ 684363 w 7056408"/>
                <a:gd name="connsiteY17" fmla="*/ 1063925 h 2064589"/>
                <a:gd name="connsiteX18" fmla="*/ 707367 w 7056408"/>
                <a:gd name="connsiteY18" fmla="*/ 1063925 h 2064589"/>
                <a:gd name="connsiteX19" fmla="*/ 707367 w 7056408"/>
                <a:gd name="connsiteY19" fmla="*/ 994914 h 2064589"/>
                <a:gd name="connsiteX20" fmla="*/ 810883 w 7056408"/>
                <a:gd name="connsiteY20" fmla="*/ 994914 h 2064589"/>
                <a:gd name="connsiteX21" fmla="*/ 810883 w 7056408"/>
                <a:gd name="connsiteY21" fmla="*/ 948906 h 2064589"/>
                <a:gd name="connsiteX22" fmla="*/ 810883 w 7056408"/>
                <a:gd name="connsiteY22" fmla="*/ 948906 h 2064589"/>
                <a:gd name="connsiteX23" fmla="*/ 845389 w 7056408"/>
                <a:gd name="connsiteY23" fmla="*/ 948906 h 2064589"/>
                <a:gd name="connsiteX24" fmla="*/ 845389 w 7056408"/>
                <a:gd name="connsiteY24" fmla="*/ 874144 h 2064589"/>
                <a:gd name="connsiteX25" fmla="*/ 989163 w 7056408"/>
                <a:gd name="connsiteY25" fmla="*/ 874144 h 2064589"/>
                <a:gd name="connsiteX26" fmla="*/ 989163 w 7056408"/>
                <a:gd name="connsiteY26" fmla="*/ 782129 h 2064589"/>
                <a:gd name="connsiteX27" fmla="*/ 1069676 w 7056408"/>
                <a:gd name="connsiteY27" fmla="*/ 782129 h 2064589"/>
                <a:gd name="connsiteX28" fmla="*/ 1092679 w 7056408"/>
                <a:gd name="connsiteY28" fmla="*/ 805132 h 2064589"/>
                <a:gd name="connsiteX29" fmla="*/ 1092679 w 7056408"/>
                <a:gd name="connsiteY29" fmla="*/ 632604 h 2064589"/>
                <a:gd name="connsiteX30" fmla="*/ 1224951 w 7056408"/>
                <a:gd name="connsiteY30" fmla="*/ 632604 h 2064589"/>
                <a:gd name="connsiteX31" fmla="*/ 1224951 w 7056408"/>
                <a:gd name="connsiteY31" fmla="*/ 546340 h 2064589"/>
                <a:gd name="connsiteX32" fmla="*/ 1242204 w 7056408"/>
                <a:gd name="connsiteY32" fmla="*/ 546340 h 2064589"/>
                <a:gd name="connsiteX33" fmla="*/ 1259457 w 7056408"/>
                <a:gd name="connsiteY33" fmla="*/ 529087 h 2064589"/>
                <a:gd name="connsiteX34" fmla="*/ 1328468 w 7056408"/>
                <a:gd name="connsiteY34" fmla="*/ 529087 h 2064589"/>
                <a:gd name="connsiteX35" fmla="*/ 1328468 w 7056408"/>
                <a:gd name="connsiteY35" fmla="*/ 529087 h 2064589"/>
                <a:gd name="connsiteX36" fmla="*/ 1328468 w 7056408"/>
                <a:gd name="connsiteY36" fmla="*/ 488830 h 2064589"/>
                <a:gd name="connsiteX37" fmla="*/ 1380227 w 7056408"/>
                <a:gd name="connsiteY37" fmla="*/ 488830 h 2064589"/>
                <a:gd name="connsiteX38" fmla="*/ 1380227 w 7056408"/>
                <a:gd name="connsiteY38" fmla="*/ 402566 h 2064589"/>
                <a:gd name="connsiteX39" fmla="*/ 1483744 w 7056408"/>
                <a:gd name="connsiteY39" fmla="*/ 402566 h 2064589"/>
                <a:gd name="connsiteX40" fmla="*/ 1483744 w 7056408"/>
                <a:gd name="connsiteY40" fmla="*/ 385314 h 2064589"/>
                <a:gd name="connsiteX41" fmla="*/ 1529751 w 7056408"/>
                <a:gd name="connsiteY41" fmla="*/ 385314 h 2064589"/>
                <a:gd name="connsiteX42" fmla="*/ 1529751 w 7056408"/>
                <a:gd name="connsiteY42" fmla="*/ 362310 h 2064589"/>
                <a:gd name="connsiteX43" fmla="*/ 1639019 w 7056408"/>
                <a:gd name="connsiteY43" fmla="*/ 362310 h 2064589"/>
                <a:gd name="connsiteX44" fmla="*/ 1639019 w 7056408"/>
                <a:gd name="connsiteY44" fmla="*/ 304800 h 2064589"/>
                <a:gd name="connsiteX45" fmla="*/ 1811548 w 7056408"/>
                <a:gd name="connsiteY45" fmla="*/ 304800 h 2064589"/>
                <a:gd name="connsiteX46" fmla="*/ 1811548 w 7056408"/>
                <a:gd name="connsiteY46" fmla="*/ 276046 h 2064589"/>
                <a:gd name="connsiteX47" fmla="*/ 1920816 w 7056408"/>
                <a:gd name="connsiteY47" fmla="*/ 276046 h 2064589"/>
                <a:gd name="connsiteX48" fmla="*/ 1920816 w 7056408"/>
                <a:gd name="connsiteY48" fmla="*/ 241540 h 2064589"/>
                <a:gd name="connsiteX49" fmla="*/ 2179608 w 7056408"/>
                <a:gd name="connsiteY49" fmla="*/ 241540 h 2064589"/>
                <a:gd name="connsiteX50" fmla="*/ 2179608 w 7056408"/>
                <a:gd name="connsiteY50" fmla="*/ 201283 h 2064589"/>
                <a:gd name="connsiteX51" fmla="*/ 2317631 w 7056408"/>
                <a:gd name="connsiteY51" fmla="*/ 201283 h 2064589"/>
                <a:gd name="connsiteX52" fmla="*/ 2317631 w 7056408"/>
                <a:gd name="connsiteY52" fmla="*/ 166778 h 2064589"/>
                <a:gd name="connsiteX53" fmla="*/ 2472906 w 7056408"/>
                <a:gd name="connsiteY53" fmla="*/ 166778 h 2064589"/>
                <a:gd name="connsiteX54" fmla="*/ 2472906 w 7056408"/>
                <a:gd name="connsiteY54" fmla="*/ 120770 h 2064589"/>
                <a:gd name="connsiteX55" fmla="*/ 2564921 w 7056408"/>
                <a:gd name="connsiteY55" fmla="*/ 120770 h 2064589"/>
                <a:gd name="connsiteX56" fmla="*/ 2564921 w 7056408"/>
                <a:gd name="connsiteY56" fmla="*/ 120770 h 2064589"/>
                <a:gd name="connsiteX57" fmla="*/ 2564921 w 7056408"/>
                <a:gd name="connsiteY57" fmla="*/ 92015 h 2064589"/>
                <a:gd name="connsiteX58" fmla="*/ 2720197 w 7056408"/>
                <a:gd name="connsiteY58" fmla="*/ 92015 h 2064589"/>
                <a:gd name="connsiteX59" fmla="*/ 2720197 w 7056408"/>
                <a:gd name="connsiteY59" fmla="*/ 69012 h 2064589"/>
                <a:gd name="connsiteX60" fmla="*/ 2806461 w 7056408"/>
                <a:gd name="connsiteY60" fmla="*/ 69012 h 2064589"/>
                <a:gd name="connsiteX61" fmla="*/ 2806461 w 7056408"/>
                <a:gd name="connsiteY61" fmla="*/ 57510 h 2064589"/>
                <a:gd name="connsiteX62" fmla="*/ 3335548 w 7056408"/>
                <a:gd name="connsiteY62" fmla="*/ 57510 h 2064589"/>
                <a:gd name="connsiteX63" fmla="*/ 3335548 w 7056408"/>
                <a:gd name="connsiteY63" fmla="*/ 28755 h 2064589"/>
                <a:gd name="connsiteX64" fmla="*/ 3542582 w 7056408"/>
                <a:gd name="connsiteY64" fmla="*/ 28755 h 2064589"/>
                <a:gd name="connsiteX65" fmla="*/ 3542582 w 7056408"/>
                <a:gd name="connsiteY65" fmla="*/ 0 h 2064589"/>
                <a:gd name="connsiteX66" fmla="*/ 4704272 w 7056408"/>
                <a:gd name="connsiteY66" fmla="*/ 0 h 2064589"/>
                <a:gd name="connsiteX67" fmla="*/ 4715774 w 7056408"/>
                <a:gd name="connsiteY67" fmla="*/ 0 h 2064589"/>
                <a:gd name="connsiteX68" fmla="*/ 7056408 w 7056408"/>
                <a:gd name="connsiteY68" fmla="*/ 0 h 2064589"/>
                <a:gd name="connsiteX0" fmla="*/ 0 w 7056408"/>
                <a:gd name="connsiteY0" fmla="*/ 2064589 h 2064589"/>
                <a:gd name="connsiteX1" fmla="*/ 287548 w 7056408"/>
                <a:gd name="connsiteY1" fmla="*/ 2064589 h 2064589"/>
                <a:gd name="connsiteX2" fmla="*/ 287548 w 7056408"/>
                <a:gd name="connsiteY2" fmla="*/ 1719532 h 2064589"/>
                <a:gd name="connsiteX3" fmla="*/ 327804 w 7056408"/>
                <a:gd name="connsiteY3" fmla="*/ 1719532 h 2064589"/>
                <a:gd name="connsiteX4" fmla="*/ 327804 w 7056408"/>
                <a:gd name="connsiteY4" fmla="*/ 1656272 h 2064589"/>
                <a:gd name="connsiteX5" fmla="*/ 414068 w 7056408"/>
                <a:gd name="connsiteY5" fmla="*/ 1656272 h 2064589"/>
                <a:gd name="connsiteX6" fmla="*/ 414068 w 7056408"/>
                <a:gd name="connsiteY6" fmla="*/ 1552755 h 2064589"/>
                <a:gd name="connsiteX7" fmla="*/ 442823 w 7056408"/>
                <a:gd name="connsiteY7" fmla="*/ 1552755 h 2064589"/>
                <a:gd name="connsiteX8" fmla="*/ 442823 w 7056408"/>
                <a:gd name="connsiteY8" fmla="*/ 1391729 h 2064589"/>
                <a:gd name="connsiteX9" fmla="*/ 546340 w 7056408"/>
                <a:gd name="connsiteY9" fmla="*/ 1391729 h 2064589"/>
                <a:gd name="connsiteX10" fmla="*/ 546340 w 7056408"/>
                <a:gd name="connsiteY10" fmla="*/ 1334219 h 2064589"/>
                <a:gd name="connsiteX11" fmla="*/ 557842 w 7056408"/>
                <a:gd name="connsiteY11" fmla="*/ 1334219 h 2064589"/>
                <a:gd name="connsiteX12" fmla="*/ 557842 w 7056408"/>
                <a:gd name="connsiteY12" fmla="*/ 1259457 h 2064589"/>
                <a:gd name="connsiteX13" fmla="*/ 569344 w 7056408"/>
                <a:gd name="connsiteY13" fmla="*/ 1259457 h 2064589"/>
                <a:gd name="connsiteX14" fmla="*/ 569344 w 7056408"/>
                <a:gd name="connsiteY14" fmla="*/ 1190446 h 2064589"/>
                <a:gd name="connsiteX15" fmla="*/ 684363 w 7056408"/>
                <a:gd name="connsiteY15" fmla="*/ 1190446 h 2064589"/>
                <a:gd name="connsiteX16" fmla="*/ 684363 w 7056408"/>
                <a:gd name="connsiteY16" fmla="*/ 1063925 h 2064589"/>
                <a:gd name="connsiteX17" fmla="*/ 684363 w 7056408"/>
                <a:gd name="connsiteY17" fmla="*/ 1063925 h 2064589"/>
                <a:gd name="connsiteX18" fmla="*/ 707367 w 7056408"/>
                <a:gd name="connsiteY18" fmla="*/ 1063925 h 2064589"/>
                <a:gd name="connsiteX19" fmla="*/ 707367 w 7056408"/>
                <a:gd name="connsiteY19" fmla="*/ 994914 h 2064589"/>
                <a:gd name="connsiteX20" fmla="*/ 810883 w 7056408"/>
                <a:gd name="connsiteY20" fmla="*/ 994914 h 2064589"/>
                <a:gd name="connsiteX21" fmla="*/ 810883 w 7056408"/>
                <a:gd name="connsiteY21" fmla="*/ 948906 h 2064589"/>
                <a:gd name="connsiteX22" fmla="*/ 810883 w 7056408"/>
                <a:gd name="connsiteY22" fmla="*/ 948906 h 2064589"/>
                <a:gd name="connsiteX23" fmla="*/ 845389 w 7056408"/>
                <a:gd name="connsiteY23" fmla="*/ 948906 h 2064589"/>
                <a:gd name="connsiteX24" fmla="*/ 845389 w 7056408"/>
                <a:gd name="connsiteY24" fmla="*/ 874144 h 2064589"/>
                <a:gd name="connsiteX25" fmla="*/ 989163 w 7056408"/>
                <a:gd name="connsiteY25" fmla="*/ 874144 h 2064589"/>
                <a:gd name="connsiteX26" fmla="*/ 989163 w 7056408"/>
                <a:gd name="connsiteY26" fmla="*/ 782129 h 2064589"/>
                <a:gd name="connsiteX27" fmla="*/ 1069676 w 7056408"/>
                <a:gd name="connsiteY27" fmla="*/ 782129 h 2064589"/>
                <a:gd name="connsiteX28" fmla="*/ 1092679 w 7056408"/>
                <a:gd name="connsiteY28" fmla="*/ 793630 h 2064589"/>
                <a:gd name="connsiteX29" fmla="*/ 1092679 w 7056408"/>
                <a:gd name="connsiteY29" fmla="*/ 632604 h 2064589"/>
                <a:gd name="connsiteX30" fmla="*/ 1224951 w 7056408"/>
                <a:gd name="connsiteY30" fmla="*/ 632604 h 2064589"/>
                <a:gd name="connsiteX31" fmla="*/ 1224951 w 7056408"/>
                <a:gd name="connsiteY31" fmla="*/ 546340 h 2064589"/>
                <a:gd name="connsiteX32" fmla="*/ 1242204 w 7056408"/>
                <a:gd name="connsiteY32" fmla="*/ 546340 h 2064589"/>
                <a:gd name="connsiteX33" fmla="*/ 1259457 w 7056408"/>
                <a:gd name="connsiteY33" fmla="*/ 529087 h 2064589"/>
                <a:gd name="connsiteX34" fmla="*/ 1328468 w 7056408"/>
                <a:gd name="connsiteY34" fmla="*/ 529087 h 2064589"/>
                <a:gd name="connsiteX35" fmla="*/ 1328468 w 7056408"/>
                <a:gd name="connsiteY35" fmla="*/ 529087 h 2064589"/>
                <a:gd name="connsiteX36" fmla="*/ 1328468 w 7056408"/>
                <a:gd name="connsiteY36" fmla="*/ 488830 h 2064589"/>
                <a:gd name="connsiteX37" fmla="*/ 1380227 w 7056408"/>
                <a:gd name="connsiteY37" fmla="*/ 488830 h 2064589"/>
                <a:gd name="connsiteX38" fmla="*/ 1380227 w 7056408"/>
                <a:gd name="connsiteY38" fmla="*/ 402566 h 2064589"/>
                <a:gd name="connsiteX39" fmla="*/ 1483744 w 7056408"/>
                <a:gd name="connsiteY39" fmla="*/ 402566 h 2064589"/>
                <a:gd name="connsiteX40" fmla="*/ 1483744 w 7056408"/>
                <a:gd name="connsiteY40" fmla="*/ 385314 h 2064589"/>
                <a:gd name="connsiteX41" fmla="*/ 1529751 w 7056408"/>
                <a:gd name="connsiteY41" fmla="*/ 385314 h 2064589"/>
                <a:gd name="connsiteX42" fmla="*/ 1529751 w 7056408"/>
                <a:gd name="connsiteY42" fmla="*/ 362310 h 2064589"/>
                <a:gd name="connsiteX43" fmla="*/ 1639019 w 7056408"/>
                <a:gd name="connsiteY43" fmla="*/ 362310 h 2064589"/>
                <a:gd name="connsiteX44" fmla="*/ 1639019 w 7056408"/>
                <a:gd name="connsiteY44" fmla="*/ 304800 h 2064589"/>
                <a:gd name="connsiteX45" fmla="*/ 1811548 w 7056408"/>
                <a:gd name="connsiteY45" fmla="*/ 304800 h 2064589"/>
                <a:gd name="connsiteX46" fmla="*/ 1811548 w 7056408"/>
                <a:gd name="connsiteY46" fmla="*/ 276046 h 2064589"/>
                <a:gd name="connsiteX47" fmla="*/ 1920816 w 7056408"/>
                <a:gd name="connsiteY47" fmla="*/ 276046 h 2064589"/>
                <a:gd name="connsiteX48" fmla="*/ 1920816 w 7056408"/>
                <a:gd name="connsiteY48" fmla="*/ 241540 h 2064589"/>
                <a:gd name="connsiteX49" fmla="*/ 2179608 w 7056408"/>
                <a:gd name="connsiteY49" fmla="*/ 241540 h 2064589"/>
                <a:gd name="connsiteX50" fmla="*/ 2179608 w 7056408"/>
                <a:gd name="connsiteY50" fmla="*/ 201283 h 2064589"/>
                <a:gd name="connsiteX51" fmla="*/ 2317631 w 7056408"/>
                <a:gd name="connsiteY51" fmla="*/ 201283 h 2064589"/>
                <a:gd name="connsiteX52" fmla="*/ 2317631 w 7056408"/>
                <a:gd name="connsiteY52" fmla="*/ 166778 h 2064589"/>
                <a:gd name="connsiteX53" fmla="*/ 2472906 w 7056408"/>
                <a:gd name="connsiteY53" fmla="*/ 166778 h 2064589"/>
                <a:gd name="connsiteX54" fmla="*/ 2472906 w 7056408"/>
                <a:gd name="connsiteY54" fmla="*/ 120770 h 2064589"/>
                <a:gd name="connsiteX55" fmla="*/ 2564921 w 7056408"/>
                <a:gd name="connsiteY55" fmla="*/ 120770 h 2064589"/>
                <a:gd name="connsiteX56" fmla="*/ 2564921 w 7056408"/>
                <a:gd name="connsiteY56" fmla="*/ 120770 h 2064589"/>
                <a:gd name="connsiteX57" fmla="*/ 2564921 w 7056408"/>
                <a:gd name="connsiteY57" fmla="*/ 92015 h 2064589"/>
                <a:gd name="connsiteX58" fmla="*/ 2720197 w 7056408"/>
                <a:gd name="connsiteY58" fmla="*/ 92015 h 2064589"/>
                <a:gd name="connsiteX59" fmla="*/ 2720197 w 7056408"/>
                <a:gd name="connsiteY59" fmla="*/ 69012 h 2064589"/>
                <a:gd name="connsiteX60" fmla="*/ 2806461 w 7056408"/>
                <a:gd name="connsiteY60" fmla="*/ 69012 h 2064589"/>
                <a:gd name="connsiteX61" fmla="*/ 2806461 w 7056408"/>
                <a:gd name="connsiteY61" fmla="*/ 57510 h 2064589"/>
                <a:gd name="connsiteX62" fmla="*/ 3335548 w 7056408"/>
                <a:gd name="connsiteY62" fmla="*/ 57510 h 2064589"/>
                <a:gd name="connsiteX63" fmla="*/ 3335548 w 7056408"/>
                <a:gd name="connsiteY63" fmla="*/ 28755 h 2064589"/>
                <a:gd name="connsiteX64" fmla="*/ 3542582 w 7056408"/>
                <a:gd name="connsiteY64" fmla="*/ 28755 h 2064589"/>
                <a:gd name="connsiteX65" fmla="*/ 3542582 w 7056408"/>
                <a:gd name="connsiteY65" fmla="*/ 0 h 2064589"/>
                <a:gd name="connsiteX66" fmla="*/ 4704272 w 7056408"/>
                <a:gd name="connsiteY66" fmla="*/ 0 h 2064589"/>
                <a:gd name="connsiteX67" fmla="*/ 4715774 w 7056408"/>
                <a:gd name="connsiteY67" fmla="*/ 0 h 2064589"/>
                <a:gd name="connsiteX68" fmla="*/ 7056408 w 7056408"/>
                <a:gd name="connsiteY68" fmla="*/ 0 h 2064589"/>
                <a:gd name="connsiteX0" fmla="*/ 0 w 7056408"/>
                <a:gd name="connsiteY0" fmla="*/ 2064589 h 2064589"/>
                <a:gd name="connsiteX1" fmla="*/ 287548 w 7056408"/>
                <a:gd name="connsiteY1" fmla="*/ 2064589 h 2064589"/>
                <a:gd name="connsiteX2" fmla="*/ 287548 w 7056408"/>
                <a:gd name="connsiteY2" fmla="*/ 1719532 h 2064589"/>
                <a:gd name="connsiteX3" fmla="*/ 327804 w 7056408"/>
                <a:gd name="connsiteY3" fmla="*/ 1719532 h 2064589"/>
                <a:gd name="connsiteX4" fmla="*/ 327804 w 7056408"/>
                <a:gd name="connsiteY4" fmla="*/ 1656272 h 2064589"/>
                <a:gd name="connsiteX5" fmla="*/ 414068 w 7056408"/>
                <a:gd name="connsiteY5" fmla="*/ 1656272 h 2064589"/>
                <a:gd name="connsiteX6" fmla="*/ 414068 w 7056408"/>
                <a:gd name="connsiteY6" fmla="*/ 1552755 h 2064589"/>
                <a:gd name="connsiteX7" fmla="*/ 442823 w 7056408"/>
                <a:gd name="connsiteY7" fmla="*/ 1552755 h 2064589"/>
                <a:gd name="connsiteX8" fmla="*/ 442823 w 7056408"/>
                <a:gd name="connsiteY8" fmla="*/ 1391729 h 2064589"/>
                <a:gd name="connsiteX9" fmla="*/ 546340 w 7056408"/>
                <a:gd name="connsiteY9" fmla="*/ 1391729 h 2064589"/>
                <a:gd name="connsiteX10" fmla="*/ 546340 w 7056408"/>
                <a:gd name="connsiteY10" fmla="*/ 1334219 h 2064589"/>
                <a:gd name="connsiteX11" fmla="*/ 557842 w 7056408"/>
                <a:gd name="connsiteY11" fmla="*/ 1334219 h 2064589"/>
                <a:gd name="connsiteX12" fmla="*/ 557842 w 7056408"/>
                <a:gd name="connsiteY12" fmla="*/ 1259457 h 2064589"/>
                <a:gd name="connsiteX13" fmla="*/ 569344 w 7056408"/>
                <a:gd name="connsiteY13" fmla="*/ 1259457 h 2064589"/>
                <a:gd name="connsiteX14" fmla="*/ 569344 w 7056408"/>
                <a:gd name="connsiteY14" fmla="*/ 1190446 h 2064589"/>
                <a:gd name="connsiteX15" fmla="*/ 684363 w 7056408"/>
                <a:gd name="connsiteY15" fmla="*/ 1190446 h 2064589"/>
                <a:gd name="connsiteX16" fmla="*/ 684363 w 7056408"/>
                <a:gd name="connsiteY16" fmla="*/ 1063925 h 2064589"/>
                <a:gd name="connsiteX17" fmla="*/ 684363 w 7056408"/>
                <a:gd name="connsiteY17" fmla="*/ 1063925 h 2064589"/>
                <a:gd name="connsiteX18" fmla="*/ 707367 w 7056408"/>
                <a:gd name="connsiteY18" fmla="*/ 1063925 h 2064589"/>
                <a:gd name="connsiteX19" fmla="*/ 707367 w 7056408"/>
                <a:gd name="connsiteY19" fmla="*/ 994914 h 2064589"/>
                <a:gd name="connsiteX20" fmla="*/ 810883 w 7056408"/>
                <a:gd name="connsiteY20" fmla="*/ 994914 h 2064589"/>
                <a:gd name="connsiteX21" fmla="*/ 810883 w 7056408"/>
                <a:gd name="connsiteY21" fmla="*/ 948906 h 2064589"/>
                <a:gd name="connsiteX22" fmla="*/ 810883 w 7056408"/>
                <a:gd name="connsiteY22" fmla="*/ 948906 h 2064589"/>
                <a:gd name="connsiteX23" fmla="*/ 845389 w 7056408"/>
                <a:gd name="connsiteY23" fmla="*/ 948906 h 2064589"/>
                <a:gd name="connsiteX24" fmla="*/ 845389 w 7056408"/>
                <a:gd name="connsiteY24" fmla="*/ 874144 h 2064589"/>
                <a:gd name="connsiteX25" fmla="*/ 989163 w 7056408"/>
                <a:gd name="connsiteY25" fmla="*/ 874144 h 2064589"/>
                <a:gd name="connsiteX26" fmla="*/ 989163 w 7056408"/>
                <a:gd name="connsiteY26" fmla="*/ 782129 h 2064589"/>
                <a:gd name="connsiteX27" fmla="*/ 1069676 w 7056408"/>
                <a:gd name="connsiteY27" fmla="*/ 782129 h 2064589"/>
                <a:gd name="connsiteX28" fmla="*/ 1092679 w 7056408"/>
                <a:gd name="connsiteY28" fmla="*/ 787879 h 2064589"/>
                <a:gd name="connsiteX29" fmla="*/ 1092679 w 7056408"/>
                <a:gd name="connsiteY29" fmla="*/ 632604 h 2064589"/>
                <a:gd name="connsiteX30" fmla="*/ 1224951 w 7056408"/>
                <a:gd name="connsiteY30" fmla="*/ 632604 h 2064589"/>
                <a:gd name="connsiteX31" fmla="*/ 1224951 w 7056408"/>
                <a:gd name="connsiteY31" fmla="*/ 546340 h 2064589"/>
                <a:gd name="connsiteX32" fmla="*/ 1242204 w 7056408"/>
                <a:gd name="connsiteY32" fmla="*/ 546340 h 2064589"/>
                <a:gd name="connsiteX33" fmla="*/ 1259457 w 7056408"/>
                <a:gd name="connsiteY33" fmla="*/ 529087 h 2064589"/>
                <a:gd name="connsiteX34" fmla="*/ 1328468 w 7056408"/>
                <a:gd name="connsiteY34" fmla="*/ 529087 h 2064589"/>
                <a:gd name="connsiteX35" fmla="*/ 1328468 w 7056408"/>
                <a:gd name="connsiteY35" fmla="*/ 529087 h 2064589"/>
                <a:gd name="connsiteX36" fmla="*/ 1328468 w 7056408"/>
                <a:gd name="connsiteY36" fmla="*/ 488830 h 2064589"/>
                <a:gd name="connsiteX37" fmla="*/ 1380227 w 7056408"/>
                <a:gd name="connsiteY37" fmla="*/ 488830 h 2064589"/>
                <a:gd name="connsiteX38" fmla="*/ 1380227 w 7056408"/>
                <a:gd name="connsiteY38" fmla="*/ 402566 h 2064589"/>
                <a:gd name="connsiteX39" fmla="*/ 1483744 w 7056408"/>
                <a:gd name="connsiteY39" fmla="*/ 402566 h 2064589"/>
                <a:gd name="connsiteX40" fmla="*/ 1483744 w 7056408"/>
                <a:gd name="connsiteY40" fmla="*/ 385314 h 2064589"/>
                <a:gd name="connsiteX41" fmla="*/ 1529751 w 7056408"/>
                <a:gd name="connsiteY41" fmla="*/ 385314 h 2064589"/>
                <a:gd name="connsiteX42" fmla="*/ 1529751 w 7056408"/>
                <a:gd name="connsiteY42" fmla="*/ 362310 h 2064589"/>
                <a:gd name="connsiteX43" fmla="*/ 1639019 w 7056408"/>
                <a:gd name="connsiteY43" fmla="*/ 362310 h 2064589"/>
                <a:gd name="connsiteX44" fmla="*/ 1639019 w 7056408"/>
                <a:gd name="connsiteY44" fmla="*/ 304800 h 2064589"/>
                <a:gd name="connsiteX45" fmla="*/ 1811548 w 7056408"/>
                <a:gd name="connsiteY45" fmla="*/ 304800 h 2064589"/>
                <a:gd name="connsiteX46" fmla="*/ 1811548 w 7056408"/>
                <a:gd name="connsiteY46" fmla="*/ 276046 h 2064589"/>
                <a:gd name="connsiteX47" fmla="*/ 1920816 w 7056408"/>
                <a:gd name="connsiteY47" fmla="*/ 276046 h 2064589"/>
                <a:gd name="connsiteX48" fmla="*/ 1920816 w 7056408"/>
                <a:gd name="connsiteY48" fmla="*/ 241540 h 2064589"/>
                <a:gd name="connsiteX49" fmla="*/ 2179608 w 7056408"/>
                <a:gd name="connsiteY49" fmla="*/ 241540 h 2064589"/>
                <a:gd name="connsiteX50" fmla="*/ 2179608 w 7056408"/>
                <a:gd name="connsiteY50" fmla="*/ 201283 h 2064589"/>
                <a:gd name="connsiteX51" fmla="*/ 2317631 w 7056408"/>
                <a:gd name="connsiteY51" fmla="*/ 201283 h 2064589"/>
                <a:gd name="connsiteX52" fmla="*/ 2317631 w 7056408"/>
                <a:gd name="connsiteY52" fmla="*/ 166778 h 2064589"/>
                <a:gd name="connsiteX53" fmla="*/ 2472906 w 7056408"/>
                <a:gd name="connsiteY53" fmla="*/ 166778 h 2064589"/>
                <a:gd name="connsiteX54" fmla="*/ 2472906 w 7056408"/>
                <a:gd name="connsiteY54" fmla="*/ 120770 h 2064589"/>
                <a:gd name="connsiteX55" fmla="*/ 2564921 w 7056408"/>
                <a:gd name="connsiteY55" fmla="*/ 120770 h 2064589"/>
                <a:gd name="connsiteX56" fmla="*/ 2564921 w 7056408"/>
                <a:gd name="connsiteY56" fmla="*/ 120770 h 2064589"/>
                <a:gd name="connsiteX57" fmla="*/ 2564921 w 7056408"/>
                <a:gd name="connsiteY57" fmla="*/ 92015 h 2064589"/>
                <a:gd name="connsiteX58" fmla="*/ 2720197 w 7056408"/>
                <a:gd name="connsiteY58" fmla="*/ 92015 h 2064589"/>
                <a:gd name="connsiteX59" fmla="*/ 2720197 w 7056408"/>
                <a:gd name="connsiteY59" fmla="*/ 69012 h 2064589"/>
                <a:gd name="connsiteX60" fmla="*/ 2806461 w 7056408"/>
                <a:gd name="connsiteY60" fmla="*/ 69012 h 2064589"/>
                <a:gd name="connsiteX61" fmla="*/ 2806461 w 7056408"/>
                <a:gd name="connsiteY61" fmla="*/ 57510 h 2064589"/>
                <a:gd name="connsiteX62" fmla="*/ 3335548 w 7056408"/>
                <a:gd name="connsiteY62" fmla="*/ 57510 h 2064589"/>
                <a:gd name="connsiteX63" fmla="*/ 3335548 w 7056408"/>
                <a:gd name="connsiteY63" fmla="*/ 28755 h 2064589"/>
                <a:gd name="connsiteX64" fmla="*/ 3542582 w 7056408"/>
                <a:gd name="connsiteY64" fmla="*/ 28755 h 2064589"/>
                <a:gd name="connsiteX65" fmla="*/ 3542582 w 7056408"/>
                <a:gd name="connsiteY65" fmla="*/ 0 h 2064589"/>
                <a:gd name="connsiteX66" fmla="*/ 4704272 w 7056408"/>
                <a:gd name="connsiteY66" fmla="*/ 0 h 2064589"/>
                <a:gd name="connsiteX67" fmla="*/ 4715774 w 7056408"/>
                <a:gd name="connsiteY67" fmla="*/ 0 h 2064589"/>
                <a:gd name="connsiteX68" fmla="*/ 7056408 w 7056408"/>
                <a:gd name="connsiteY68" fmla="*/ 0 h 206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7056408" h="2064589">
                  <a:moveTo>
                    <a:pt x="0" y="2064589"/>
                  </a:moveTo>
                  <a:lnTo>
                    <a:pt x="287548" y="2064589"/>
                  </a:lnTo>
                  <a:lnTo>
                    <a:pt x="287548" y="1719532"/>
                  </a:lnTo>
                  <a:lnTo>
                    <a:pt x="327804" y="1719532"/>
                  </a:lnTo>
                  <a:lnTo>
                    <a:pt x="327804" y="1656272"/>
                  </a:lnTo>
                  <a:lnTo>
                    <a:pt x="414068" y="1656272"/>
                  </a:lnTo>
                  <a:lnTo>
                    <a:pt x="414068" y="1552755"/>
                  </a:lnTo>
                  <a:lnTo>
                    <a:pt x="442823" y="1552755"/>
                  </a:lnTo>
                  <a:lnTo>
                    <a:pt x="442823" y="1391729"/>
                  </a:lnTo>
                  <a:lnTo>
                    <a:pt x="546340" y="1391729"/>
                  </a:lnTo>
                  <a:lnTo>
                    <a:pt x="546340" y="1334219"/>
                  </a:lnTo>
                  <a:lnTo>
                    <a:pt x="557842" y="1334219"/>
                  </a:lnTo>
                  <a:lnTo>
                    <a:pt x="557842" y="1259457"/>
                  </a:lnTo>
                  <a:lnTo>
                    <a:pt x="569344" y="1259457"/>
                  </a:lnTo>
                  <a:lnTo>
                    <a:pt x="569344" y="1190446"/>
                  </a:lnTo>
                  <a:lnTo>
                    <a:pt x="684363" y="1190446"/>
                  </a:lnTo>
                  <a:lnTo>
                    <a:pt x="684363" y="1063925"/>
                  </a:lnTo>
                  <a:lnTo>
                    <a:pt x="684363" y="1063925"/>
                  </a:lnTo>
                  <a:lnTo>
                    <a:pt x="707367" y="1063925"/>
                  </a:lnTo>
                  <a:lnTo>
                    <a:pt x="707367" y="994914"/>
                  </a:lnTo>
                  <a:lnTo>
                    <a:pt x="810883" y="994914"/>
                  </a:lnTo>
                  <a:lnTo>
                    <a:pt x="810883" y="948906"/>
                  </a:lnTo>
                  <a:lnTo>
                    <a:pt x="810883" y="948906"/>
                  </a:lnTo>
                  <a:lnTo>
                    <a:pt x="845389" y="948906"/>
                  </a:lnTo>
                  <a:lnTo>
                    <a:pt x="845389" y="874144"/>
                  </a:lnTo>
                  <a:lnTo>
                    <a:pt x="989163" y="874144"/>
                  </a:lnTo>
                  <a:lnTo>
                    <a:pt x="989163" y="782129"/>
                  </a:lnTo>
                  <a:lnTo>
                    <a:pt x="1069676" y="782129"/>
                  </a:lnTo>
                  <a:lnTo>
                    <a:pt x="1092679" y="787879"/>
                  </a:lnTo>
                  <a:lnTo>
                    <a:pt x="1092679" y="632604"/>
                  </a:lnTo>
                  <a:lnTo>
                    <a:pt x="1224951" y="632604"/>
                  </a:lnTo>
                  <a:lnTo>
                    <a:pt x="1224951" y="546340"/>
                  </a:lnTo>
                  <a:lnTo>
                    <a:pt x="1242204" y="546340"/>
                  </a:lnTo>
                  <a:lnTo>
                    <a:pt x="1259457" y="529087"/>
                  </a:lnTo>
                  <a:lnTo>
                    <a:pt x="1328468" y="529087"/>
                  </a:lnTo>
                  <a:lnTo>
                    <a:pt x="1328468" y="529087"/>
                  </a:lnTo>
                  <a:lnTo>
                    <a:pt x="1328468" y="488830"/>
                  </a:lnTo>
                  <a:lnTo>
                    <a:pt x="1380227" y="488830"/>
                  </a:lnTo>
                  <a:lnTo>
                    <a:pt x="1380227" y="402566"/>
                  </a:lnTo>
                  <a:lnTo>
                    <a:pt x="1483744" y="402566"/>
                  </a:lnTo>
                  <a:lnTo>
                    <a:pt x="1483744" y="385314"/>
                  </a:lnTo>
                  <a:lnTo>
                    <a:pt x="1529751" y="385314"/>
                  </a:lnTo>
                  <a:lnTo>
                    <a:pt x="1529751" y="362310"/>
                  </a:lnTo>
                  <a:lnTo>
                    <a:pt x="1639019" y="362310"/>
                  </a:lnTo>
                  <a:lnTo>
                    <a:pt x="1639019" y="304800"/>
                  </a:lnTo>
                  <a:lnTo>
                    <a:pt x="1811548" y="304800"/>
                  </a:lnTo>
                  <a:lnTo>
                    <a:pt x="1811548" y="276046"/>
                  </a:lnTo>
                  <a:lnTo>
                    <a:pt x="1920816" y="276046"/>
                  </a:lnTo>
                  <a:lnTo>
                    <a:pt x="1920816" y="241540"/>
                  </a:lnTo>
                  <a:lnTo>
                    <a:pt x="2179608" y="241540"/>
                  </a:lnTo>
                  <a:lnTo>
                    <a:pt x="2179608" y="201283"/>
                  </a:lnTo>
                  <a:lnTo>
                    <a:pt x="2317631" y="201283"/>
                  </a:lnTo>
                  <a:lnTo>
                    <a:pt x="2317631" y="166778"/>
                  </a:lnTo>
                  <a:lnTo>
                    <a:pt x="2472906" y="166778"/>
                  </a:lnTo>
                  <a:lnTo>
                    <a:pt x="2472906" y="120770"/>
                  </a:lnTo>
                  <a:lnTo>
                    <a:pt x="2564921" y="120770"/>
                  </a:lnTo>
                  <a:lnTo>
                    <a:pt x="2564921" y="120770"/>
                  </a:lnTo>
                  <a:lnTo>
                    <a:pt x="2564921" y="92015"/>
                  </a:lnTo>
                  <a:lnTo>
                    <a:pt x="2720197" y="92015"/>
                  </a:lnTo>
                  <a:lnTo>
                    <a:pt x="2720197" y="69012"/>
                  </a:lnTo>
                  <a:lnTo>
                    <a:pt x="2806461" y="69012"/>
                  </a:lnTo>
                  <a:lnTo>
                    <a:pt x="2806461" y="57510"/>
                  </a:lnTo>
                  <a:lnTo>
                    <a:pt x="3335548" y="57510"/>
                  </a:lnTo>
                  <a:lnTo>
                    <a:pt x="3335548" y="28755"/>
                  </a:lnTo>
                  <a:lnTo>
                    <a:pt x="3542582" y="28755"/>
                  </a:lnTo>
                  <a:lnTo>
                    <a:pt x="3542582" y="0"/>
                  </a:lnTo>
                  <a:lnTo>
                    <a:pt x="4704272" y="0"/>
                  </a:lnTo>
                  <a:lnTo>
                    <a:pt x="4715774" y="0"/>
                  </a:lnTo>
                  <a:lnTo>
                    <a:pt x="7056408" y="0"/>
                  </a:lnTo>
                </a:path>
              </a:pathLst>
            </a:custGeom>
            <a:noFill/>
            <a:ln w="19050">
              <a:solidFill>
                <a:schemeClr val="accent3"/>
              </a:solidFill>
              <a:miter lim="800000"/>
              <a:headEnd/>
              <a:tailEnd/>
            </a:ln>
          </p:spPr>
          <p:txBody>
            <a:bodyPr rtlCol="0" anchor="ctr"/>
            <a:lstStyle/>
            <a:p>
              <a:pPr algn="ctr"/>
              <a:endParaRPr lang="en-US" dirty="0"/>
            </a:p>
          </p:txBody>
        </p:sp>
        <p:sp>
          <p:nvSpPr>
            <p:cNvPr id="391" name="Freeform: Shape 390">
              <a:extLst>
                <a:ext uri="{FF2B5EF4-FFF2-40B4-BE49-F238E27FC236}">
                  <a16:creationId xmlns:a16="http://schemas.microsoft.com/office/drawing/2014/main" id="{7CFA296E-AE8D-9D24-AD00-8ED38472AF1A}"/>
                </a:ext>
              </a:extLst>
            </p:cNvPr>
            <p:cNvSpPr/>
            <p:nvPr/>
          </p:nvSpPr>
          <p:spPr bwMode="auto">
            <a:xfrm>
              <a:off x="3784686" y="4514129"/>
              <a:ext cx="2445007" cy="1224086"/>
            </a:xfrm>
            <a:custGeom>
              <a:avLst/>
              <a:gdLst>
                <a:gd name="connsiteX0" fmla="*/ 0 w 7057016"/>
                <a:gd name="connsiteY0" fmla="*/ 2587214 h 2587214"/>
                <a:gd name="connsiteX1" fmla="*/ 150607 w 7057016"/>
                <a:gd name="connsiteY1" fmla="*/ 2587214 h 2587214"/>
                <a:gd name="connsiteX2" fmla="*/ 150607 w 7057016"/>
                <a:gd name="connsiteY2" fmla="*/ 2420471 h 2587214"/>
                <a:gd name="connsiteX3" fmla="*/ 290456 w 7057016"/>
                <a:gd name="connsiteY3" fmla="*/ 2420471 h 2587214"/>
                <a:gd name="connsiteX4" fmla="*/ 290456 w 7057016"/>
                <a:gd name="connsiteY4" fmla="*/ 1613647 h 2587214"/>
                <a:gd name="connsiteX5" fmla="*/ 306593 w 7057016"/>
                <a:gd name="connsiteY5" fmla="*/ 1613647 h 2587214"/>
                <a:gd name="connsiteX6" fmla="*/ 306593 w 7057016"/>
                <a:gd name="connsiteY6" fmla="*/ 1559859 h 2587214"/>
                <a:gd name="connsiteX7" fmla="*/ 403411 w 7057016"/>
                <a:gd name="connsiteY7" fmla="*/ 1559859 h 2587214"/>
                <a:gd name="connsiteX8" fmla="*/ 403411 w 7057016"/>
                <a:gd name="connsiteY8" fmla="*/ 1113417 h 2587214"/>
                <a:gd name="connsiteX9" fmla="*/ 430306 w 7057016"/>
                <a:gd name="connsiteY9" fmla="*/ 1113417 h 2587214"/>
                <a:gd name="connsiteX10" fmla="*/ 430306 w 7057016"/>
                <a:gd name="connsiteY10" fmla="*/ 1005840 h 2587214"/>
                <a:gd name="connsiteX11" fmla="*/ 570155 w 7057016"/>
                <a:gd name="connsiteY11" fmla="*/ 1005840 h 2587214"/>
                <a:gd name="connsiteX12" fmla="*/ 570155 w 7057016"/>
                <a:gd name="connsiteY12" fmla="*/ 876749 h 2587214"/>
                <a:gd name="connsiteX13" fmla="*/ 688489 w 7057016"/>
                <a:gd name="connsiteY13" fmla="*/ 876749 h 2587214"/>
                <a:gd name="connsiteX14" fmla="*/ 688489 w 7057016"/>
                <a:gd name="connsiteY14" fmla="*/ 688490 h 2587214"/>
                <a:gd name="connsiteX15" fmla="*/ 704626 w 7057016"/>
                <a:gd name="connsiteY15" fmla="*/ 688490 h 2587214"/>
                <a:gd name="connsiteX16" fmla="*/ 704626 w 7057016"/>
                <a:gd name="connsiteY16" fmla="*/ 591671 h 2587214"/>
                <a:gd name="connsiteX17" fmla="*/ 812202 w 7057016"/>
                <a:gd name="connsiteY17" fmla="*/ 591671 h 2587214"/>
                <a:gd name="connsiteX18" fmla="*/ 812202 w 7057016"/>
                <a:gd name="connsiteY18" fmla="*/ 516367 h 2587214"/>
                <a:gd name="connsiteX19" fmla="*/ 839096 w 7057016"/>
                <a:gd name="connsiteY19" fmla="*/ 516367 h 2587214"/>
                <a:gd name="connsiteX20" fmla="*/ 839096 w 7057016"/>
                <a:gd name="connsiteY20" fmla="*/ 457200 h 2587214"/>
                <a:gd name="connsiteX21" fmla="*/ 962809 w 7057016"/>
                <a:gd name="connsiteY21" fmla="*/ 457200 h 2587214"/>
                <a:gd name="connsiteX22" fmla="*/ 962809 w 7057016"/>
                <a:gd name="connsiteY22" fmla="*/ 349624 h 2587214"/>
                <a:gd name="connsiteX23" fmla="*/ 1011219 w 7057016"/>
                <a:gd name="connsiteY23" fmla="*/ 349624 h 2587214"/>
                <a:gd name="connsiteX24" fmla="*/ 1011219 w 7057016"/>
                <a:gd name="connsiteY24" fmla="*/ 338866 h 2587214"/>
                <a:gd name="connsiteX25" fmla="*/ 1102659 w 7057016"/>
                <a:gd name="connsiteY25" fmla="*/ 338866 h 2587214"/>
                <a:gd name="connsiteX26" fmla="*/ 1102659 w 7057016"/>
                <a:gd name="connsiteY26" fmla="*/ 231290 h 2587214"/>
                <a:gd name="connsiteX27" fmla="*/ 1151068 w 7057016"/>
                <a:gd name="connsiteY27" fmla="*/ 231290 h 2587214"/>
                <a:gd name="connsiteX28" fmla="*/ 1151068 w 7057016"/>
                <a:gd name="connsiteY28" fmla="*/ 193638 h 2587214"/>
                <a:gd name="connsiteX29" fmla="*/ 1366221 w 7057016"/>
                <a:gd name="connsiteY29" fmla="*/ 193638 h 2587214"/>
                <a:gd name="connsiteX30" fmla="*/ 1366221 w 7057016"/>
                <a:gd name="connsiteY30" fmla="*/ 177502 h 2587214"/>
                <a:gd name="connsiteX31" fmla="*/ 1554480 w 7057016"/>
                <a:gd name="connsiteY31" fmla="*/ 177502 h 2587214"/>
                <a:gd name="connsiteX32" fmla="*/ 1554480 w 7057016"/>
                <a:gd name="connsiteY32" fmla="*/ 172123 h 2587214"/>
                <a:gd name="connsiteX33" fmla="*/ 1678193 w 7057016"/>
                <a:gd name="connsiteY33" fmla="*/ 172123 h 2587214"/>
                <a:gd name="connsiteX34" fmla="*/ 1678193 w 7057016"/>
                <a:gd name="connsiteY34" fmla="*/ 139850 h 2587214"/>
                <a:gd name="connsiteX35" fmla="*/ 1839557 w 7057016"/>
                <a:gd name="connsiteY35" fmla="*/ 139850 h 2587214"/>
                <a:gd name="connsiteX36" fmla="*/ 1839557 w 7057016"/>
                <a:gd name="connsiteY36" fmla="*/ 107577 h 2587214"/>
                <a:gd name="connsiteX37" fmla="*/ 1898724 w 7057016"/>
                <a:gd name="connsiteY37" fmla="*/ 107577 h 2587214"/>
                <a:gd name="connsiteX38" fmla="*/ 1898724 w 7057016"/>
                <a:gd name="connsiteY38" fmla="*/ 80683 h 2587214"/>
                <a:gd name="connsiteX39" fmla="*/ 2070847 w 7057016"/>
                <a:gd name="connsiteY39" fmla="*/ 80683 h 2587214"/>
                <a:gd name="connsiteX40" fmla="*/ 2070847 w 7057016"/>
                <a:gd name="connsiteY40" fmla="*/ 53789 h 2587214"/>
                <a:gd name="connsiteX41" fmla="*/ 2409713 w 7057016"/>
                <a:gd name="connsiteY41" fmla="*/ 53789 h 2587214"/>
                <a:gd name="connsiteX42" fmla="*/ 2409713 w 7057016"/>
                <a:gd name="connsiteY42" fmla="*/ 43031 h 2587214"/>
                <a:gd name="connsiteX43" fmla="*/ 2748579 w 7057016"/>
                <a:gd name="connsiteY43" fmla="*/ 43031 h 2587214"/>
                <a:gd name="connsiteX44" fmla="*/ 2748579 w 7057016"/>
                <a:gd name="connsiteY44" fmla="*/ 10758 h 2587214"/>
                <a:gd name="connsiteX45" fmla="*/ 5384202 w 7057016"/>
                <a:gd name="connsiteY45" fmla="*/ 10758 h 2587214"/>
                <a:gd name="connsiteX46" fmla="*/ 5384202 w 7057016"/>
                <a:gd name="connsiteY46" fmla="*/ 0 h 2587214"/>
                <a:gd name="connsiteX47" fmla="*/ 7057016 w 7057016"/>
                <a:gd name="connsiteY47" fmla="*/ 0 h 258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57016" h="2587214">
                  <a:moveTo>
                    <a:pt x="0" y="2587214"/>
                  </a:moveTo>
                  <a:lnTo>
                    <a:pt x="150607" y="2587214"/>
                  </a:lnTo>
                  <a:lnTo>
                    <a:pt x="150607" y="2420471"/>
                  </a:lnTo>
                  <a:lnTo>
                    <a:pt x="290456" y="2420471"/>
                  </a:lnTo>
                  <a:lnTo>
                    <a:pt x="290456" y="1613647"/>
                  </a:lnTo>
                  <a:lnTo>
                    <a:pt x="306593" y="1613647"/>
                  </a:lnTo>
                  <a:lnTo>
                    <a:pt x="306593" y="1559859"/>
                  </a:lnTo>
                  <a:lnTo>
                    <a:pt x="403411" y="1559859"/>
                  </a:lnTo>
                  <a:lnTo>
                    <a:pt x="403411" y="1113417"/>
                  </a:lnTo>
                  <a:lnTo>
                    <a:pt x="430306" y="1113417"/>
                  </a:lnTo>
                  <a:lnTo>
                    <a:pt x="430306" y="1005840"/>
                  </a:lnTo>
                  <a:lnTo>
                    <a:pt x="570155" y="1005840"/>
                  </a:lnTo>
                  <a:lnTo>
                    <a:pt x="570155" y="876749"/>
                  </a:lnTo>
                  <a:lnTo>
                    <a:pt x="688489" y="876749"/>
                  </a:lnTo>
                  <a:lnTo>
                    <a:pt x="688489" y="688490"/>
                  </a:lnTo>
                  <a:lnTo>
                    <a:pt x="704626" y="688490"/>
                  </a:lnTo>
                  <a:lnTo>
                    <a:pt x="704626" y="591671"/>
                  </a:lnTo>
                  <a:lnTo>
                    <a:pt x="812202" y="591671"/>
                  </a:lnTo>
                  <a:lnTo>
                    <a:pt x="812202" y="516367"/>
                  </a:lnTo>
                  <a:lnTo>
                    <a:pt x="839096" y="516367"/>
                  </a:lnTo>
                  <a:lnTo>
                    <a:pt x="839096" y="457200"/>
                  </a:lnTo>
                  <a:lnTo>
                    <a:pt x="962809" y="457200"/>
                  </a:lnTo>
                  <a:lnTo>
                    <a:pt x="962809" y="349624"/>
                  </a:lnTo>
                  <a:lnTo>
                    <a:pt x="1011219" y="349624"/>
                  </a:lnTo>
                  <a:lnTo>
                    <a:pt x="1011219" y="338866"/>
                  </a:lnTo>
                  <a:lnTo>
                    <a:pt x="1102659" y="338866"/>
                  </a:lnTo>
                  <a:lnTo>
                    <a:pt x="1102659" y="231290"/>
                  </a:lnTo>
                  <a:lnTo>
                    <a:pt x="1151068" y="231290"/>
                  </a:lnTo>
                  <a:lnTo>
                    <a:pt x="1151068" y="193638"/>
                  </a:lnTo>
                  <a:lnTo>
                    <a:pt x="1366221" y="193638"/>
                  </a:lnTo>
                  <a:lnTo>
                    <a:pt x="1366221" y="177502"/>
                  </a:lnTo>
                  <a:lnTo>
                    <a:pt x="1554480" y="177502"/>
                  </a:lnTo>
                  <a:lnTo>
                    <a:pt x="1554480" y="172123"/>
                  </a:lnTo>
                  <a:lnTo>
                    <a:pt x="1678193" y="172123"/>
                  </a:lnTo>
                  <a:lnTo>
                    <a:pt x="1678193" y="139850"/>
                  </a:lnTo>
                  <a:lnTo>
                    <a:pt x="1839557" y="139850"/>
                  </a:lnTo>
                  <a:lnTo>
                    <a:pt x="1839557" y="107577"/>
                  </a:lnTo>
                  <a:lnTo>
                    <a:pt x="1898724" y="107577"/>
                  </a:lnTo>
                  <a:lnTo>
                    <a:pt x="1898724" y="80683"/>
                  </a:lnTo>
                  <a:lnTo>
                    <a:pt x="2070847" y="80683"/>
                  </a:lnTo>
                  <a:lnTo>
                    <a:pt x="2070847" y="53789"/>
                  </a:lnTo>
                  <a:lnTo>
                    <a:pt x="2409713" y="53789"/>
                  </a:lnTo>
                  <a:lnTo>
                    <a:pt x="2409713" y="43031"/>
                  </a:lnTo>
                  <a:lnTo>
                    <a:pt x="2748579" y="43031"/>
                  </a:lnTo>
                  <a:lnTo>
                    <a:pt x="2748579" y="10758"/>
                  </a:lnTo>
                  <a:lnTo>
                    <a:pt x="5384202" y="10758"/>
                  </a:lnTo>
                  <a:lnTo>
                    <a:pt x="5384202" y="0"/>
                  </a:lnTo>
                  <a:lnTo>
                    <a:pt x="7057016" y="0"/>
                  </a:lnTo>
                </a:path>
              </a:pathLst>
            </a:custGeom>
            <a:noFill/>
            <a:ln w="19050">
              <a:solidFill>
                <a:schemeClr val="accent2"/>
              </a:solidFill>
              <a:miter lim="800000"/>
              <a:headEnd/>
              <a:tailEnd/>
            </a:ln>
          </p:spPr>
          <p:txBody>
            <a:bodyPr rtlCol="0" anchor="ctr"/>
            <a:lstStyle/>
            <a:p>
              <a:pPr algn="ctr"/>
              <a:endParaRPr lang="en-US" dirty="0"/>
            </a:p>
          </p:txBody>
        </p:sp>
        <p:grpSp>
          <p:nvGrpSpPr>
            <p:cNvPr id="514" name="Group 513">
              <a:extLst>
                <a:ext uri="{FF2B5EF4-FFF2-40B4-BE49-F238E27FC236}">
                  <a16:creationId xmlns:a16="http://schemas.microsoft.com/office/drawing/2014/main" id="{A779F3DC-20F4-F390-1C55-33C38E95C791}"/>
                </a:ext>
              </a:extLst>
            </p:cNvPr>
            <p:cNvGrpSpPr/>
            <p:nvPr/>
          </p:nvGrpSpPr>
          <p:grpSpPr>
            <a:xfrm>
              <a:off x="6175357" y="3887175"/>
              <a:ext cx="3070223" cy="2374318"/>
              <a:chOff x="6860036" y="3874475"/>
              <a:chExt cx="3216219" cy="2374318"/>
            </a:xfrm>
          </p:grpSpPr>
          <p:cxnSp>
            <p:nvCxnSpPr>
              <p:cNvPr id="598" name="Straight Connector 597">
                <a:extLst>
                  <a:ext uri="{FF2B5EF4-FFF2-40B4-BE49-F238E27FC236}">
                    <a16:creationId xmlns:a16="http://schemas.microsoft.com/office/drawing/2014/main" id="{FCF66D23-4372-9B73-D1BB-5F5641E9AED1}"/>
                  </a:ext>
                </a:extLst>
              </p:cNvPr>
              <p:cNvCxnSpPr>
                <a:cxnSpLocks/>
              </p:cNvCxnSpPr>
              <p:nvPr/>
            </p:nvCxnSpPr>
            <p:spPr bwMode="auto">
              <a:xfrm flipV="1">
                <a:off x="9885436" y="4168553"/>
                <a:ext cx="0" cy="1543085"/>
              </a:xfrm>
              <a:prstGeom prst="line">
                <a:avLst/>
              </a:prstGeom>
              <a:noFill/>
              <a:ln w="28575" cap="flat" cmpd="sng" algn="ctr">
                <a:solidFill>
                  <a:schemeClr val="tx2">
                    <a:lumMod val="90000"/>
                  </a:schemeClr>
                </a:solidFill>
                <a:prstDash val="sysDash"/>
                <a:round/>
                <a:headEnd type="none" w="med" len="med"/>
                <a:tailEnd type="none" w="med" len="med"/>
              </a:ln>
              <a:effectLst/>
            </p:spPr>
          </p:cxnSp>
          <p:sp>
            <p:nvSpPr>
              <p:cNvPr id="553" name="Freeform: Shape 552">
                <a:extLst>
                  <a:ext uri="{FF2B5EF4-FFF2-40B4-BE49-F238E27FC236}">
                    <a16:creationId xmlns:a16="http://schemas.microsoft.com/office/drawing/2014/main" id="{92341938-8E8D-991A-C8DC-B9BD28968F9F}"/>
                  </a:ext>
                </a:extLst>
              </p:cNvPr>
              <p:cNvSpPr/>
              <p:nvPr/>
            </p:nvSpPr>
            <p:spPr bwMode="auto">
              <a:xfrm>
                <a:off x="7348963" y="4153780"/>
                <a:ext cx="2545339" cy="1562609"/>
              </a:xfrm>
              <a:custGeom>
                <a:avLst/>
                <a:gdLst>
                  <a:gd name="connsiteX0" fmla="*/ 0 w 7073661"/>
                  <a:gd name="connsiteY0" fmla="*/ 0 h 3347049"/>
                  <a:gd name="connsiteX1" fmla="*/ 0 w 7073661"/>
                  <a:gd name="connsiteY1" fmla="*/ 3347049 h 3347049"/>
                  <a:gd name="connsiteX2" fmla="*/ 7073661 w 7073661"/>
                  <a:gd name="connsiteY2" fmla="*/ 3347049 h 3347049"/>
                </a:gdLst>
                <a:ahLst/>
                <a:cxnLst>
                  <a:cxn ang="0">
                    <a:pos x="connsiteX0" y="connsiteY0"/>
                  </a:cxn>
                  <a:cxn ang="0">
                    <a:pos x="connsiteX1" y="connsiteY1"/>
                  </a:cxn>
                  <a:cxn ang="0">
                    <a:pos x="connsiteX2" y="connsiteY2"/>
                  </a:cxn>
                </a:cxnLst>
                <a:rect l="l" t="t" r="r" b="b"/>
                <a:pathLst>
                  <a:path w="7073661" h="3347049">
                    <a:moveTo>
                      <a:pt x="0" y="0"/>
                    </a:moveTo>
                    <a:lnTo>
                      <a:pt x="0" y="3347049"/>
                    </a:lnTo>
                    <a:lnTo>
                      <a:pt x="7073661" y="3347049"/>
                    </a:lnTo>
                  </a:path>
                </a:pathLst>
              </a:custGeom>
              <a:noFill/>
              <a:ln w="28575">
                <a:solidFill>
                  <a:schemeClr val="bg1"/>
                </a:solidFill>
                <a:miter lim="800000"/>
                <a:headEnd/>
                <a:tailEnd/>
              </a:ln>
            </p:spPr>
            <p:txBody>
              <a:bodyPr rtlCol="0" anchor="ctr"/>
              <a:lstStyle/>
              <a:p>
                <a:pPr algn="ctr"/>
                <a:endParaRPr lang="en-US" sz="1200" dirty="0"/>
              </a:p>
            </p:txBody>
          </p:sp>
          <p:sp>
            <p:nvSpPr>
              <p:cNvPr id="554" name="TextBox 12">
                <a:extLst>
                  <a:ext uri="{FF2B5EF4-FFF2-40B4-BE49-F238E27FC236}">
                    <a16:creationId xmlns:a16="http://schemas.microsoft.com/office/drawing/2014/main" id="{499AB343-EF48-16D0-6279-0838A508BA54}"/>
                  </a:ext>
                </a:extLst>
              </p:cNvPr>
              <p:cNvSpPr txBox="1">
                <a:spLocks noChangeArrowheads="1"/>
              </p:cNvSpPr>
              <p:nvPr/>
            </p:nvSpPr>
            <p:spPr bwMode="auto">
              <a:xfrm>
                <a:off x="6860036" y="4023359"/>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100</a:t>
                </a:r>
              </a:p>
            </p:txBody>
          </p:sp>
          <p:sp>
            <p:nvSpPr>
              <p:cNvPr id="555" name="TextBox 16">
                <a:extLst>
                  <a:ext uri="{FF2B5EF4-FFF2-40B4-BE49-F238E27FC236}">
                    <a16:creationId xmlns:a16="http://schemas.microsoft.com/office/drawing/2014/main" id="{011C8F6E-DCE2-CE64-1BBA-F60DBDF3679A}"/>
                  </a:ext>
                </a:extLst>
              </p:cNvPr>
              <p:cNvSpPr txBox="1">
                <a:spLocks noChangeArrowheads="1"/>
              </p:cNvSpPr>
              <p:nvPr/>
            </p:nvSpPr>
            <p:spPr bwMode="auto">
              <a:xfrm>
                <a:off x="6902913" y="4333566"/>
                <a:ext cx="4159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80</a:t>
                </a:r>
              </a:p>
            </p:txBody>
          </p:sp>
          <p:sp>
            <p:nvSpPr>
              <p:cNvPr id="556" name="TextBox 555">
                <a:extLst>
                  <a:ext uri="{FF2B5EF4-FFF2-40B4-BE49-F238E27FC236}">
                    <a16:creationId xmlns:a16="http://schemas.microsoft.com/office/drawing/2014/main" id="{EB88A615-82DD-A42C-CA8E-5A5AD07096EC}"/>
                  </a:ext>
                </a:extLst>
              </p:cNvPr>
              <p:cNvSpPr txBox="1">
                <a:spLocks noChangeArrowheads="1"/>
              </p:cNvSpPr>
              <p:nvPr/>
            </p:nvSpPr>
            <p:spPr bwMode="auto">
              <a:xfrm>
                <a:off x="6951408" y="464377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60</a:t>
                </a:r>
              </a:p>
            </p:txBody>
          </p:sp>
          <p:sp>
            <p:nvSpPr>
              <p:cNvPr id="557" name="TextBox 556">
                <a:extLst>
                  <a:ext uri="{FF2B5EF4-FFF2-40B4-BE49-F238E27FC236}">
                    <a16:creationId xmlns:a16="http://schemas.microsoft.com/office/drawing/2014/main" id="{753AB1AF-7E18-DF6E-82CD-33D8F8BFE126}"/>
                  </a:ext>
                </a:extLst>
              </p:cNvPr>
              <p:cNvSpPr txBox="1">
                <a:spLocks noChangeArrowheads="1"/>
              </p:cNvSpPr>
              <p:nvPr/>
            </p:nvSpPr>
            <p:spPr bwMode="auto">
              <a:xfrm>
                <a:off x="6951408" y="495398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40</a:t>
                </a:r>
              </a:p>
            </p:txBody>
          </p:sp>
          <p:sp>
            <p:nvSpPr>
              <p:cNvPr id="558" name="TextBox 28">
                <a:extLst>
                  <a:ext uri="{FF2B5EF4-FFF2-40B4-BE49-F238E27FC236}">
                    <a16:creationId xmlns:a16="http://schemas.microsoft.com/office/drawing/2014/main" id="{72714ACF-7232-A86C-7753-583423DEB75D}"/>
                  </a:ext>
                </a:extLst>
              </p:cNvPr>
              <p:cNvSpPr txBox="1">
                <a:spLocks noChangeArrowheads="1"/>
              </p:cNvSpPr>
              <p:nvPr/>
            </p:nvSpPr>
            <p:spPr bwMode="auto">
              <a:xfrm>
                <a:off x="6951408" y="526418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20</a:t>
                </a:r>
              </a:p>
            </p:txBody>
          </p:sp>
          <p:sp>
            <p:nvSpPr>
              <p:cNvPr id="559" name="TextBox 32">
                <a:extLst>
                  <a:ext uri="{FF2B5EF4-FFF2-40B4-BE49-F238E27FC236}">
                    <a16:creationId xmlns:a16="http://schemas.microsoft.com/office/drawing/2014/main" id="{E7146C61-96B9-DAEB-4E18-8C9D59825638}"/>
                  </a:ext>
                </a:extLst>
              </p:cNvPr>
              <p:cNvSpPr txBox="1">
                <a:spLocks noChangeArrowheads="1"/>
              </p:cNvSpPr>
              <p:nvPr/>
            </p:nvSpPr>
            <p:spPr bwMode="auto">
              <a:xfrm>
                <a:off x="7042778" y="5574396"/>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0</a:t>
                </a:r>
              </a:p>
            </p:txBody>
          </p:sp>
          <p:cxnSp>
            <p:nvCxnSpPr>
              <p:cNvPr id="588" name="Straight Connector 11">
                <a:extLst>
                  <a:ext uri="{FF2B5EF4-FFF2-40B4-BE49-F238E27FC236}">
                    <a16:creationId xmlns:a16="http://schemas.microsoft.com/office/drawing/2014/main" id="{F1DC0164-7530-9C5E-3E9D-24A20FB91DAB}"/>
                  </a:ext>
                </a:extLst>
              </p:cNvPr>
              <p:cNvCxnSpPr>
                <a:cxnSpLocks noChangeShapeType="1"/>
              </p:cNvCxnSpPr>
              <p:nvPr/>
            </p:nvCxnSpPr>
            <p:spPr bwMode="auto">
              <a:xfrm>
                <a:off x="7279096" y="4166053"/>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89" name="Straight Connector 15">
                <a:extLst>
                  <a:ext uri="{FF2B5EF4-FFF2-40B4-BE49-F238E27FC236}">
                    <a16:creationId xmlns:a16="http://schemas.microsoft.com/office/drawing/2014/main" id="{DFACA340-11FE-374A-9173-EC29726CD291}"/>
                  </a:ext>
                </a:extLst>
              </p:cNvPr>
              <p:cNvCxnSpPr>
                <a:cxnSpLocks noChangeShapeType="1"/>
              </p:cNvCxnSpPr>
              <p:nvPr/>
            </p:nvCxnSpPr>
            <p:spPr bwMode="auto">
              <a:xfrm>
                <a:off x="7279096" y="4477390"/>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90" name="Straight Connector 589">
                <a:extLst>
                  <a:ext uri="{FF2B5EF4-FFF2-40B4-BE49-F238E27FC236}">
                    <a16:creationId xmlns:a16="http://schemas.microsoft.com/office/drawing/2014/main" id="{BA65BAA1-26AA-9B64-BB8A-506F9E8E7DE3}"/>
                  </a:ext>
                </a:extLst>
              </p:cNvPr>
              <p:cNvCxnSpPr>
                <a:cxnSpLocks noChangeShapeType="1"/>
              </p:cNvCxnSpPr>
              <p:nvPr/>
            </p:nvCxnSpPr>
            <p:spPr bwMode="auto">
              <a:xfrm>
                <a:off x="7279096" y="4788727"/>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91" name="Straight Connector 23">
                <a:extLst>
                  <a:ext uri="{FF2B5EF4-FFF2-40B4-BE49-F238E27FC236}">
                    <a16:creationId xmlns:a16="http://schemas.microsoft.com/office/drawing/2014/main" id="{6DB4AB41-23F9-8309-5B8D-158DBAACC799}"/>
                  </a:ext>
                </a:extLst>
              </p:cNvPr>
              <p:cNvCxnSpPr>
                <a:cxnSpLocks noChangeShapeType="1"/>
              </p:cNvCxnSpPr>
              <p:nvPr/>
            </p:nvCxnSpPr>
            <p:spPr bwMode="auto">
              <a:xfrm>
                <a:off x="7279096" y="5100064"/>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92" name="Straight Connector 27">
                <a:extLst>
                  <a:ext uri="{FF2B5EF4-FFF2-40B4-BE49-F238E27FC236}">
                    <a16:creationId xmlns:a16="http://schemas.microsoft.com/office/drawing/2014/main" id="{84B0F373-3FD5-105A-72C8-A866933E4A7E}"/>
                  </a:ext>
                </a:extLst>
              </p:cNvPr>
              <p:cNvCxnSpPr>
                <a:cxnSpLocks noChangeShapeType="1"/>
              </p:cNvCxnSpPr>
              <p:nvPr/>
            </p:nvCxnSpPr>
            <p:spPr bwMode="auto">
              <a:xfrm>
                <a:off x="7279096" y="5411401"/>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93" name="Straight Connector 31">
                <a:extLst>
                  <a:ext uri="{FF2B5EF4-FFF2-40B4-BE49-F238E27FC236}">
                    <a16:creationId xmlns:a16="http://schemas.microsoft.com/office/drawing/2014/main" id="{61DE5E5D-D9D7-481A-0B56-C0ACCC632919}"/>
                  </a:ext>
                </a:extLst>
              </p:cNvPr>
              <p:cNvCxnSpPr>
                <a:cxnSpLocks noChangeShapeType="1"/>
              </p:cNvCxnSpPr>
              <p:nvPr/>
            </p:nvCxnSpPr>
            <p:spPr bwMode="auto">
              <a:xfrm>
                <a:off x="7279096" y="5722740"/>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561" name="TextBox 36">
                <a:extLst>
                  <a:ext uri="{FF2B5EF4-FFF2-40B4-BE49-F238E27FC236}">
                    <a16:creationId xmlns:a16="http://schemas.microsoft.com/office/drawing/2014/main" id="{F8C09139-251E-562D-592E-A9B00FE8A814}"/>
                  </a:ext>
                </a:extLst>
              </p:cNvPr>
              <p:cNvSpPr txBox="1">
                <a:spLocks noChangeArrowheads="1"/>
              </p:cNvSpPr>
              <p:nvPr/>
            </p:nvSpPr>
            <p:spPr bwMode="auto">
              <a:xfrm>
                <a:off x="7213378" y="5737372"/>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0</a:t>
                </a:r>
              </a:p>
            </p:txBody>
          </p:sp>
          <p:sp>
            <p:nvSpPr>
              <p:cNvPr id="562" name="TextBox 38">
                <a:extLst>
                  <a:ext uri="{FF2B5EF4-FFF2-40B4-BE49-F238E27FC236}">
                    <a16:creationId xmlns:a16="http://schemas.microsoft.com/office/drawing/2014/main" id="{69DCAE5D-E43B-3755-B9E2-C3E656829DE2}"/>
                  </a:ext>
                </a:extLst>
              </p:cNvPr>
              <p:cNvSpPr txBox="1">
                <a:spLocks noChangeArrowheads="1"/>
              </p:cNvSpPr>
              <p:nvPr/>
            </p:nvSpPr>
            <p:spPr bwMode="auto">
              <a:xfrm>
                <a:off x="7678685" y="574287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12</a:t>
                </a:r>
              </a:p>
            </p:txBody>
          </p:sp>
          <p:sp>
            <p:nvSpPr>
              <p:cNvPr id="563" name="TextBox 40">
                <a:extLst>
                  <a:ext uri="{FF2B5EF4-FFF2-40B4-BE49-F238E27FC236}">
                    <a16:creationId xmlns:a16="http://schemas.microsoft.com/office/drawing/2014/main" id="{9CAA2790-976C-0D8D-E240-9B717A6E7C92}"/>
                  </a:ext>
                </a:extLst>
              </p:cNvPr>
              <p:cNvSpPr txBox="1">
                <a:spLocks noChangeArrowheads="1"/>
              </p:cNvSpPr>
              <p:nvPr/>
            </p:nvSpPr>
            <p:spPr bwMode="auto">
              <a:xfrm>
                <a:off x="7460074" y="5737372"/>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6</a:t>
                </a:r>
              </a:p>
            </p:txBody>
          </p:sp>
          <p:sp>
            <p:nvSpPr>
              <p:cNvPr id="564" name="TextBox 42">
                <a:extLst>
                  <a:ext uri="{FF2B5EF4-FFF2-40B4-BE49-F238E27FC236}">
                    <a16:creationId xmlns:a16="http://schemas.microsoft.com/office/drawing/2014/main" id="{EEB35E46-65F0-1ED6-22DB-896778DFBAEB}"/>
                  </a:ext>
                </a:extLst>
              </p:cNvPr>
              <p:cNvSpPr txBox="1">
                <a:spLocks noChangeArrowheads="1"/>
              </p:cNvSpPr>
              <p:nvPr/>
            </p:nvSpPr>
            <p:spPr bwMode="auto">
              <a:xfrm>
                <a:off x="8190132" y="573737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24</a:t>
                </a:r>
              </a:p>
            </p:txBody>
          </p:sp>
          <p:sp>
            <p:nvSpPr>
              <p:cNvPr id="565" name="TextBox 44">
                <a:extLst>
                  <a:ext uri="{FF2B5EF4-FFF2-40B4-BE49-F238E27FC236}">
                    <a16:creationId xmlns:a16="http://schemas.microsoft.com/office/drawing/2014/main" id="{08CC1DF5-EB7A-A226-C062-94F50A01E210}"/>
                  </a:ext>
                </a:extLst>
              </p:cNvPr>
              <p:cNvSpPr txBox="1">
                <a:spLocks noChangeArrowheads="1"/>
              </p:cNvSpPr>
              <p:nvPr/>
            </p:nvSpPr>
            <p:spPr bwMode="auto">
              <a:xfrm>
                <a:off x="7927474" y="573737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18</a:t>
                </a:r>
              </a:p>
            </p:txBody>
          </p:sp>
          <p:sp>
            <p:nvSpPr>
              <p:cNvPr id="566" name="TextBox 46">
                <a:extLst>
                  <a:ext uri="{FF2B5EF4-FFF2-40B4-BE49-F238E27FC236}">
                    <a16:creationId xmlns:a16="http://schemas.microsoft.com/office/drawing/2014/main" id="{229334C9-FD48-3017-1F23-96A6DFB69F74}"/>
                  </a:ext>
                </a:extLst>
              </p:cNvPr>
              <p:cNvSpPr txBox="1">
                <a:spLocks noChangeArrowheads="1"/>
              </p:cNvSpPr>
              <p:nvPr/>
            </p:nvSpPr>
            <p:spPr bwMode="auto">
              <a:xfrm>
                <a:off x="8443837" y="573737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30</a:t>
                </a:r>
              </a:p>
            </p:txBody>
          </p:sp>
          <p:sp>
            <p:nvSpPr>
              <p:cNvPr id="567" name="TextBox 54">
                <a:extLst>
                  <a:ext uri="{FF2B5EF4-FFF2-40B4-BE49-F238E27FC236}">
                    <a16:creationId xmlns:a16="http://schemas.microsoft.com/office/drawing/2014/main" id="{8798EF8A-C864-B08E-637B-F21AE1BCAE1B}"/>
                  </a:ext>
                </a:extLst>
              </p:cNvPr>
              <p:cNvSpPr txBox="1">
                <a:spLocks noChangeArrowheads="1"/>
              </p:cNvSpPr>
              <p:nvPr/>
            </p:nvSpPr>
            <p:spPr bwMode="auto">
              <a:xfrm>
                <a:off x="8698250" y="573737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36</a:t>
                </a:r>
              </a:p>
            </p:txBody>
          </p:sp>
          <p:cxnSp>
            <p:nvCxnSpPr>
              <p:cNvPr id="581" name="Straight Connector 37">
                <a:extLst>
                  <a:ext uri="{FF2B5EF4-FFF2-40B4-BE49-F238E27FC236}">
                    <a16:creationId xmlns:a16="http://schemas.microsoft.com/office/drawing/2014/main" id="{4ED436F5-6E06-FA53-427D-0CED9A0B2643}"/>
                  </a:ext>
                </a:extLst>
              </p:cNvPr>
              <p:cNvCxnSpPr>
                <a:cxnSpLocks noChangeShapeType="1"/>
              </p:cNvCxnSpPr>
              <p:nvPr/>
            </p:nvCxnSpPr>
            <p:spPr bwMode="auto">
              <a:xfrm rot="5400000">
                <a:off x="7827207" y="5748100"/>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82" name="Straight Connector 39">
                <a:extLst>
                  <a:ext uri="{FF2B5EF4-FFF2-40B4-BE49-F238E27FC236}">
                    <a16:creationId xmlns:a16="http://schemas.microsoft.com/office/drawing/2014/main" id="{B915B045-C241-D357-FC07-87A487238224}"/>
                  </a:ext>
                </a:extLst>
              </p:cNvPr>
              <p:cNvCxnSpPr>
                <a:cxnSpLocks noChangeShapeType="1"/>
              </p:cNvCxnSpPr>
              <p:nvPr/>
            </p:nvCxnSpPr>
            <p:spPr bwMode="auto">
              <a:xfrm rot="5400000">
                <a:off x="7573535" y="5748100"/>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83" name="Straight Connector 41">
                <a:extLst>
                  <a:ext uri="{FF2B5EF4-FFF2-40B4-BE49-F238E27FC236}">
                    <a16:creationId xmlns:a16="http://schemas.microsoft.com/office/drawing/2014/main" id="{B538BAF4-77FE-8434-A2B1-537828200EFA}"/>
                  </a:ext>
                </a:extLst>
              </p:cNvPr>
              <p:cNvCxnSpPr>
                <a:cxnSpLocks noChangeShapeType="1"/>
              </p:cNvCxnSpPr>
              <p:nvPr/>
            </p:nvCxnSpPr>
            <p:spPr bwMode="auto">
              <a:xfrm rot="5400000">
                <a:off x="8334551" y="5748100"/>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84" name="Straight Connector 43">
                <a:extLst>
                  <a:ext uri="{FF2B5EF4-FFF2-40B4-BE49-F238E27FC236}">
                    <a16:creationId xmlns:a16="http://schemas.microsoft.com/office/drawing/2014/main" id="{606291E1-4C0D-D6B9-31FE-BEEBC8E103D0}"/>
                  </a:ext>
                </a:extLst>
              </p:cNvPr>
              <p:cNvCxnSpPr>
                <a:cxnSpLocks noChangeShapeType="1"/>
              </p:cNvCxnSpPr>
              <p:nvPr/>
            </p:nvCxnSpPr>
            <p:spPr bwMode="auto">
              <a:xfrm rot="5400000">
                <a:off x="8080879" y="5748100"/>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85" name="Straight Connector 45">
                <a:extLst>
                  <a:ext uri="{FF2B5EF4-FFF2-40B4-BE49-F238E27FC236}">
                    <a16:creationId xmlns:a16="http://schemas.microsoft.com/office/drawing/2014/main" id="{6099AB6F-E477-893B-3DFB-F146FA8335FF}"/>
                  </a:ext>
                </a:extLst>
              </p:cNvPr>
              <p:cNvCxnSpPr>
                <a:cxnSpLocks noChangeShapeType="1"/>
              </p:cNvCxnSpPr>
              <p:nvPr/>
            </p:nvCxnSpPr>
            <p:spPr bwMode="auto">
              <a:xfrm rot="5400000">
                <a:off x="8588223" y="5748100"/>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86" name="Straight Connector 53">
                <a:extLst>
                  <a:ext uri="{FF2B5EF4-FFF2-40B4-BE49-F238E27FC236}">
                    <a16:creationId xmlns:a16="http://schemas.microsoft.com/office/drawing/2014/main" id="{CAFC4E5E-2475-E82A-EAB3-9E0A5B553235}"/>
                  </a:ext>
                </a:extLst>
              </p:cNvPr>
              <p:cNvCxnSpPr>
                <a:cxnSpLocks noChangeShapeType="1"/>
              </p:cNvCxnSpPr>
              <p:nvPr/>
            </p:nvCxnSpPr>
            <p:spPr bwMode="auto">
              <a:xfrm rot="5400000">
                <a:off x="8841895" y="5748100"/>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87" name="Straight Connector 39">
                <a:extLst>
                  <a:ext uri="{FF2B5EF4-FFF2-40B4-BE49-F238E27FC236}">
                    <a16:creationId xmlns:a16="http://schemas.microsoft.com/office/drawing/2014/main" id="{1B9B0A94-13BF-ACA7-646F-606624FA7860}"/>
                  </a:ext>
                </a:extLst>
              </p:cNvPr>
              <p:cNvCxnSpPr>
                <a:cxnSpLocks noChangeShapeType="1"/>
              </p:cNvCxnSpPr>
              <p:nvPr/>
            </p:nvCxnSpPr>
            <p:spPr bwMode="auto">
              <a:xfrm rot="5400000">
                <a:off x="7319863" y="5748100"/>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77" name="Straight Connector 37">
                <a:extLst>
                  <a:ext uri="{FF2B5EF4-FFF2-40B4-BE49-F238E27FC236}">
                    <a16:creationId xmlns:a16="http://schemas.microsoft.com/office/drawing/2014/main" id="{0B477628-27E3-AD93-8BD3-BFCD6EBEECBD}"/>
                  </a:ext>
                </a:extLst>
              </p:cNvPr>
              <p:cNvCxnSpPr>
                <a:cxnSpLocks noChangeShapeType="1"/>
              </p:cNvCxnSpPr>
              <p:nvPr/>
            </p:nvCxnSpPr>
            <p:spPr bwMode="auto">
              <a:xfrm rot="5400000">
                <a:off x="9602911" y="5748100"/>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78" name="Straight Connector 39">
                <a:extLst>
                  <a:ext uri="{FF2B5EF4-FFF2-40B4-BE49-F238E27FC236}">
                    <a16:creationId xmlns:a16="http://schemas.microsoft.com/office/drawing/2014/main" id="{49F02ECF-0CA6-F9BD-BFBD-6388371164B2}"/>
                  </a:ext>
                </a:extLst>
              </p:cNvPr>
              <p:cNvCxnSpPr>
                <a:cxnSpLocks noChangeShapeType="1"/>
              </p:cNvCxnSpPr>
              <p:nvPr/>
            </p:nvCxnSpPr>
            <p:spPr bwMode="auto">
              <a:xfrm rot="5400000">
                <a:off x="9349239" y="5748100"/>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79" name="Straight Connector 43">
                <a:extLst>
                  <a:ext uri="{FF2B5EF4-FFF2-40B4-BE49-F238E27FC236}">
                    <a16:creationId xmlns:a16="http://schemas.microsoft.com/office/drawing/2014/main" id="{598D5752-5F48-4FAB-243F-0E3F7BA49882}"/>
                  </a:ext>
                </a:extLst>
              </p:cNvPr>
              <p:cNvCxnSpPr>
                <a:cxnSpLocks noChangeShapeType="1"/>
              </p:cNvCxnSpPr>
              <p:nvPr/>
            </p:nvCxnSpPr>
            <p:spPr bwMode="auto">
              <a:xfrm rot="5400000">
                <a:off x="9850232" y="5748100"/>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80" name="Straight Connector 39">
                <a:extLst>
                  <a:ext uri="{FF2B5EF4-FFF2-40B4-BE49-F238E27FC236}">
                    <a16:creationId xmlns:a16="http://schemas.microsoft.com/office/drawing/2014/main" id="{D8BB95DA-4B63-32B1-32FC-4955BC2C668C}"/>
                  </a:ext>
                </a:extLst>
              </p:cNvPr>
              <p:cNvCxnSpPr>
                <a:cxnSpLocks noChangeShapeType="1"/>
              </p:cNvCxnSpPr>
              <p:nvPr/>
            </p:nvCxnSpPr>
            <p:spPr bwMode="auto">
              <a:xfrm rot="5400000">
                <a:off x="9095567" y="5748100"/>
                <a:ext cx="6400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569" name="TextBox 38">
                <a:extLst>
                  <a:ext uri="{FF2B5EF4-FFF2-40B4-BE49-F238E27FC236}">
                    <a16:creationId xmlns:a16="http://schemas.microsoft.com/office/drawing/2014/main" id="{0ED09092-A4FE-2AF6-5DBA-F7F1E64BBCA2}"/>
                  </a:ext>
                </a:extLst>
              </p:cNvPr>
              <p:cNvSpPr txBox="1">
                <a:spLocks noChangeArrowheads="1"/>
              </p:cNvSpPr>
              <p:nvPr/>
            </p:nvSpPr>
            <p:spPr bwMode="auto">
              <a:xfrm>
                <a:off x="9194363" y="573785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48</a:t>
                </a:r>
              </a:p>
            </p:txBody>
          </p:sp>
          <p:sp>
            <p:nvSpPr>
              <p:cNvPr id="570" name="TextBox 40">
                <a:extLst>
                  <a:ext uri="{FF2B5EF4-FFF2-40B4-BE49-F238E27FC236}">
                    <a16:creationId xmlns:a16="http://schemas.microsoft.com/office/drawing/2014/main" id="{C447FFE1-F7C0-C92F-6C70-79B1A5892CF4}"/>
                  </a:ext>
                </a:extLst>
              </p:cNvPr>
              <p:cNvSpPr txBox="1">
                <a:spLocks noChangeArrowheads="1"/>
              </p:cNvSpPr>
              <p:nvPr/>
            </p:nvSpPr>
            <p:spPr bwMode="auto">
              <a:xfrm>
                <a:off x="8940480" y="573785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42</a:t>
                </a:r>
              </a:p>
            </p:txBody>
          </p:sp>
          <p:sp>
            <p:nvSpPr>
              <p:cNvPr id="571" name="TextBox 42">
                <a:extLst>
                  <a:ext uri="{FF2B5EF4-FFF2-40B4-BE49-F238E27FC236}">
                    <a16:creationId xmlns:a16="http://schemas.microsoft.com/office/drawing/2014/main" id="{3B552F80-D178-DAA8-D581-6C4D27786034}"/>
                  </a:ext>
                </a:extLst>
              </p:cNvPr>
              <p:cNvSpPr txBox="1">
                <a:spLocks noChangeArrowheads="1"/>
              </p:cNvSpPr>
              <p:nvPr/>
            </p:nvSpPr>
            <p:spPr bwMode="auto">
              <a:xfrm>
                <a:off x="9708847" y="573785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60</a:t>
                </a:r>
              </a:p>
            </p:txBody>
          </p:sp>
          <p:sp>
            <p:nvSpPr>
              <p:cNvPr id="572" name="TextBox 44">
                <a:extLst>
                  <a:ext uri="{FF2B5EF4-FFF2-40B4-BE49-F238E27FC236}">
                    <a16:creationId xmlns:a16="http://schemas.microsoft.com/office/drawing/2014/main" id="{529A346B-8AAD-FBFC-E02F-F0E4BF812ECB}"/>
                  </a:ext>
                </a:extLst>
              </p:cNvPr>
              <p:cNvSpPr txBox="1">
                <a:spLocks noChangeArrowheads="1"/>
              </p:cNvSpPr>
              <p:nvPr/>
            </p:nvSpPr>
            <p:spPr bwMode="auto">
              <a:xfrm>
                <a:off x="9446375" y="573792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54</a:t>
                </a:r>
              </a:p>
            </p:txBody>
          </p:sp>
          <p:sp>
            <p:nvSpPr>
              <p:cNvPr id="649" name="TextBox 648">
                <a:extLst>
                  <a:ext uri="{FF2B5EF4-FFF2-40B4-BE49-F238E27FC236}">
                    <a16:creationId xmlns:a16="http://schemas.microsoft.com/office/drawing/2014/main" id="{75867CC7-BBE5-20FB-E587-86B038FB6E82}"/>
                  </a:ext>
                </a:extLst>
              </p:cNvPr>
              <p:cNvSpPr txBox="1"/>
              <p:nvPr/>
            </p:nvSpPr>
            <p:spPr bwMode="auto">
              <a:xfrm>
                <a:off x="7337044" y="3874475"/>
                <a:ext cx="25635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solidFill>
                      <a:schemeClr val="bg1"/>
                    </a:solidFill>
                    <a:latin typeface="Calibri" panose="020F0502020204030204" pitchFamily="34" charset="0"/>
                  </a:rPr>
                  <a:t>DASISION 5-Yr MMR</a:t>
                </a:r>
                <a:endParaRPr lang="en-US" sz="1600" b="0" dirty="0">
                  <a:solidFill>
                    <a:schemeClr val="bg1"/>
                  </a:solidFill>
                  <a:latin typeface="Calibri" panose="020F0502020204030204" pitchFamily="34" charset="0"/>
                </a:endParaRPr>
              </a:p>
            </p:txBody>
          </p:sp>
          <p:sp>
            <p:nvSpPr>
              <p:cNvPr id="650" name="TextBox 59">
                <a:extLst>
                  <a:ext uri="{FF2B5EF4-FFF2-40B4-BE49-F238E27FC236}">
                    <a16:creationId xmlns:a16="http://schemas.microsoft.com/office/drawing/2014/main" id="{B788A724-F887-F30D-A59B-85B57EB12CB4}"/>
                  </a:ext>
                </a:extLst>
              </p:cNvPr>
              <p:cNvSpPr txBox="1">
                <a:spLocks noChangeArrowheads="1"/>
              </p:cNvSpPr>
              <p:nvPr/>
            </p:nvSpPr>
            <p:spPr bwMode="auto">
              <a:xfrm>
                <a:off x="8602832" y="5022195"/>
                <a:ext cx="14651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rPr>
                  <a:t>Dasatinib: </a:t>
                </a: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rPr>
                  <a:t>76%</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1200" dirty="0">
                    <a:solidFill>
                      <a:schemeClr val="accent3"/>
                    </a:solidFill>
                    <a:latin typeface="Calibri" panose="020F0502020204030204" pitchFamily="34" charset="0"/>
                    <a:ea typeface="ＭＳ Ｐゴシック" panose="020B0600070205080204" pitchFamily="34" charset="-128"/>
                  </a:rPr>
                  <a:t>Imatinib: </a:t>
                </a:r>
                <a:r>
                  <a:rPr lang="en-US" altLang="en-US" sz="1200" b="0" dirty="0">
                    <a:solidFill>
                      <a:srgbClr val="000000"/>
                    </a:solidFill>
                    <a:latin typeface="Calibri" panose="020F0502020204030204" pitchFamily="34" charset="0"/>
                    <a:ea typeface="ＭＳ Ｐゴシック" panose="020B0600070205080204" pitchFamily="34" charset="-128"/>
                  </a:rPr>
                  <a:t>64%</a:t>
                </a:r>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endParaRPr>
              </a:p>
            </p:txBody>
          </p:sp>
          <p:sp>
            <p:nvSpPr>
              <p:cNvPr id="573" name="Freeform: Shape 572">
                <a:extLst>
                  <a:ext uri="{FF2B5EF4-FFF2-40B4-BE49-F238E27FC236}">
                    <a16:creationId xmlns:a16="http://schemas.microsoft.com/office/drawing/2014/main" id="{41F16293-222D-DB12-11E6-A4A5A81DCBF2}"/>
                  </a:ext>
                </a:extLst>
              </p:cNvPr>
              <p:cNvSpPr/>
              <p:nvPr/>
            </p:nvSpPr>
            <p:spPr bwMode="auto">
              <a:xfrm>
                <a:off x="7363441" y="4535373"/>
                <a:ext cx="2510357" cy="1182288"/>
              </a:xfrm>
              <a:custGeom>
                <a:avLst/>
                <a:gdLst>
                  <a:gd name="connsiteX0" fmla="*/ 0 w 4892973"/>
                  <a:gd name="connsiteY0" fmla="*/ 2045270 h 2045270"/>
                  <a:gd name="connsiteX1" fmla="*/ 205274 w 4892973"/>
                  <a:gd name="connsiteY1" fmla="*/ 2045270 h 2045270"/>
                  <a:gd name="connsiteX2" fmla="*/ 205274 w 4892973"/>
                  <a:gd name="connsiteY2" fmla="*/ 1959428 h 2045270"/>
                  <a:gd name="connsiteX3" fmla="*/ 205274 w 4892973"/>
                  <a:gd name="connsiteY3" fmla="*/ 1959428 h 2045270"/>
                  <a:gd name="connsiteX4" fmla="*/ 223936 w 4892973"/>
                  <a:gd name="connsiteY4" fmla="*/ 1978090 h 2045270"/>
                  <a:gd name="connsiteX5" fmla="*/ 223936 w 4892973"/>
                  <a:gd name="connsiteY5" fmla="*/ 1884783 h 2045270"/>
                  <a:gd name="connsiteX6" fmla="*/ 246328 w 4892973"/>
                  <a:gd name="connsiteY6" fmla="*/ 1884783 h 2045270"/>
                  <a:gd name="connsiteX7" fmla="*/ 246328 w 4892973"/>
                  <a:gd name="connsiteY7" fmla="*/ 1810138 h 2045270"/>
                  <a:gd name="connsiteX8" fmla="*/ 444137 w 4892973"/>
                  <a:gd name="connsiteY8" fmla="*/ 1810138 h 2045270"/>
                  <a:gd name="connsiteX9" fmla="*/ 444137 w 4892973"/>
                  <a:gd name="connsiteY9" fmla="*/ 1668313 h 2045270"/>
                  <a:gd name="connsiteX10" fmla="*/ 462799 w 4892973"/>
                  <a:gd name="connsiteY10" fmla="*/ 1668313 h 2045270"/>
                  <a:gd name="connsiteX11" fmla="*/ 462799 w 4892973"/>
                  <a:gd name="connsiteY11" fmla="*/ 1578739 h 2045270"/>
                  <a:gd name="connsiteX12" fmla="*/ 481460 w 4892973"/>
                  <a:gd name="connsiteY12" fmla="*/ 1578739 h 2045270"/>
                  <a:gd name="connsiteX13" fmla="*/ 481460 w 4892973"/>
                  <a:gd name="connsiteY13" fmla="*/ 1500362 h 2045270"/>
                  <a:gd name="connsiteX14" fmla="*/ 481460 w 4892973"/>
                  <a:gd name="connsiteY14" fmla="*/ 1500362 h 2045270"/>
                  <a:gd name="connsiteX15" fmla="*/ 481460 w 4892973"/>
                  <a:gd name="connsiteY15" fmla="*/ 1366001 h 2045270"/>
                  <a:gd name="connsiteX16" fmla="*/ 515050 w 4892973"/>
                  <a:gd name="connsiteY16" fmla="*/ 1366001 h 2045270"/>
                  <a:gd name="connsiteX17" fmla="*/ 515050 w 4892973"/>
                  <a:gd name="connsiteY17" fmla="*/ 1336143 h 2045270"/>
                  <a:gd name="connsiteX18" fmla="*/ 548640 w 4892973"/>
                  <a:gd name="connsiteY18" fmla="*/ 1336143 h 2045270"/>
                  <a:gd name="connsiteX19" fmla="*/ 548640 w 4892973"/>
                  <a:gd name="connsiteY19" fmla="*/ 1306285 h 2045270"/>
                  <a:gd name="connsiteX20" fmla="*/ 668072 w 4892973"/>
                  <a:gd name="connsiteY20" fmla="*/ 1306285 h 2045270"/>
                  <a:gd name="connsiteX21" fmla="*/ 668072 w 4892973"/>
                  <a:gd name="connsiteY21" fmla="*/ 1254034 h 2045270"/>
                  <a:gd name="connsiteX22" fmla="*/ 683001 w 4892973"/>
                  <a:gd name="connsiteY22" fmla="*/ 1254034 h 2045270"/>
                  <a:gd name="connsiteX23" fmla="*/ 683001 w 4892973"/>
                  <a:gd name="connsiteY23" fmla="*/ 1212979 h 2045270"/>
                  <a:gd name="connsiteX24" fmla="*/ 712859 w 4892973"/>
                  <a:gd name="connsiteY24" fmla="*/ 1212979 h 2045270"/>
                  <a:gd name="connsiteX25" fmla="*/ 712859 w 4892973"/>
                  <a:gd name="connsiteY25" fmla="*/ 1168192 h 2045270"/>
                  <a:gd name="connsiteX26" fmla="*/ 712859 w 4892973"/>
                  <a:gd name="connsiteY26" fmla="*/ 1112209 h 2045270"/>
                  <a:gd name="connsiteX27" fmla="*/ 735253 w 4892973"/>
                  <a:gd name="connsiteY27" fmla="*/ 1112209 h 2045270"/>
                  <a:gd name="connsiteX28" fmla="*/ 735253 w 4892973"/>
                  <a:gd name="connsiteY28" fmla="*/ 1045028 h 2045270"/>
                  <a:gd name="connsiteX29" fmla="*/ 742717 w 4892973"/>
                  <a:gd name="connsiteY29" fmla="*/ 1045028 h 2045270"/>
                  <a:gd name="connsiteX30" fmla="*/ 742717 w 4892973"/>
                  <a:gd name="connsiteY30" fmla="*/ 996509 h 2045270"/>
                  <a:gd name="connsiteX31" fmla="*/ 817362 w 4892973"/>
                  <a:gd name="connsiteY31" fmla="*/ 996509 h 2045270"/>
                  <a:gd name="connsiteX32" fmla="*/ 817362 w 4892973"/>
                  <a:gd name="connsiteY32" fmla="*/ 985312 h 2045270"/>
                  <a:gd name="connsiteX33" fmla="*/ 906936 w 4892973"/>
                  <a:gd name="connsiteY33" fmla="*/ 985312 h 2045270"/>
                  <a:gd name="connsiteX34" fmla="*/ 906936 w 4892973"/>
                  <a:gd name="connsiteY34" fmla="*/ 947990 h 2045270"/>
                  <a:gd name="connsiteX35" fmla="*/ 936794 w 4892973"/>
                  <a:gd name="connsiteY35" fmla="*/ 947990 h 2045270"/>
                  <a:gd name="connsiteX36" fmla="*/ 936794 w 4892973"/>
                  <a:gd name="connsiteY36" fmla="*/ 921864 h 2045270"/>
                  <a:gd name="connsiteX37" fmla="*/ 970384 w 4892973"/>
                  <a:gd name="connsiteY37" fmla="*/ 921864 h 2045270"/>
                  <a:gd name="connsiteX38" fmla="*/ 970384 w 4892973"/>
                  <a:gd name="connsiteY38" fmla="*/ 794968 h 2045270"/>
                  <a:gd name="connsiteX39" fmla="*/ 1112209 w 4892973"/>
                  <a:gd name="connsiteY39" fmla="*/ 794968 h 2045270"/>
                  <a:gd name="connsiteX40" fmla="*/ 1112209 w 4892973"/>
                  <a:gd name="connsiteY40" fmla="*/ 757645 h 2045270"/>
                  <a:gd name="connsiteX41" fmla="*/ 1179390 w 4892973"/>
                  <a:gd name="connsiteY41" fmla="*/ 757645 h 2045270"/>
                  <a:gd name="connsiteX42" fmla="*/ 1179390 w 4892973"/>
                  <a:gd name="connsiteY42" fmla="*/ 731520 h 2045270"/>
                  <a:gd name="connsiteX43" fmla="*/ 1216712 w 4892973"/>
                  <a:gd name="connsiteY43" fmla="*/ 731520 h 2045270"/>
                  <a:gd name="connsiteX44" fmla="*/ 1216712 w 4892973"/>
                  <a:gd name="connsiteY44" fmla="*/ 668072 h 2045270"/>
                  <a:gd name="connsiteX45" fmla="*/ 1351073 w 4892973"/>
                  <a:gd name="connsiteY45" fmla="*/ 668072 h 2045270"/>
                  <a:gd name="connsiteX46" fmla="*/ 1351073 w 4892973"/>
                  <a:gd name="connsiteY46" fmla="*/ 630749 h 2045270"/>
                  <a:gd name="connsiteX47" fmla="*/ 1433182 w 4892973"/>
                  <a:gd name="connsiteY47" fmla="*/ 630749 h 2045270"/>
                  <a:gd name="connsiteX48" fmla="*/ 1433182 w 4892973"/>
                  <a:gd name="connsiteY48" fmla="*/ 582230 h 2045270"/>
                  <a:gd name="connsiteX49" fmla="*/ 1459308 w 4892973"/>
                  <a:gd name="connsiteY49" fmla="*/ 582230 h 2045270"/>
                  <a:gd name="connsiteX50" fmla="*/ 1459308 w 4892973"/>
                  <a:gd name="connsiteY50" fmla="*/ 526246 h 2045270"/>
                  <a:gd name="connsiteX51" fmla="*/ 1560079 w 4892973"/>
                  <a:gd name="connsiteY51" fmla="*/ 526246 h 2045270"/>
                  <a:gd name="connsiteX52" fmla="*/ 1560079 w 4892973"/>
                  <a:gd name="connsiteY52" fmla="*/ 500121 h 2045270"/>
                  <a:gd name="connsiteX53" fmla="*/ 1649653 w 4892973"/>
                  <a:gd name="connsiteY53" fmla="*/ 500121 h 2045270"/>
                  <a:gd name="connsiteX54" fmla="*/ 1649653 w 4892973"/>
                  <a:gd name="connsiteY54" fmla="*/ 485192 h 2045270"/>
                  <a:gd name="connsiteX55" fmla="*/ 1679510 w 4892973"/>
                  <a:gd name="connsiteY55" fmla="*/ 485192 h 2045270"/>
                  <a:gd name="connsiteX56" fmla="*/ 1679510 w 4892973"/>
                  <a:gd name="connsiteY56" fmla="*/ 459066 h 2045270"/>
                  <a:gd name="connsiteX57" fmla="*/ 1679510 w 4892973"/>
                  <a:gd name="connsiteY57" fmla="*/ 459066 h 2045270"/>
                  <a:gd name="connsiteX58" fmla="*/ 1705636 w 4892973"/>
                  <a:gd name="connsiteY58" fmla="*/ 459066 h 2045270"/>
                  <a:gd name="connsiteX59" fmla="*/ 1705636 w 4892973"/>
                  <a:gd name="connsiteY59" fmla="*/ 399350 h 2045270"/>
                  <a:gd name="connsiteX60" fmla="*/ 1795210 w 4892973"/>
                  <a:gd name="connsiteY60" fmla="*/ 399350 h 2045270"/>
                  <a:gd name="connsiteX61" fmla="*/ 1795210 w 4892973"/>
                  <a:gd name="connsiteY61" fmla="*/ 391885 h 2045270"/>
                  <a:gd name="connsiteX62" fmla="*/ 1925839 w 4892973"/>
                  <a:gd name="connsiteY62" fmla="*/ 391885 h 2045270"/>
                  <a:gd name="connsiteX63" fmla="*/ 1925839 w 4892973"/>
                  <a:gd name="connsiteY63" fmla="*/ 343366 h 2045270"/>
                  <a:gd name="connsiteX64" fmla="*/ 2250544 w 4892973"/>
                  <a:gd name="connsiteY64" fmla="*/ 343366 h 2045270"/>
                  <a:gd name="connsiteX65" fmla="*/ 2250544 w 4892973"/>
                  <a:gd name="connsiteY65" fmla="*/ 313508 h 2045270"/>
                  <a:gd name="connsiteX66" fmla="*/ 2444621 w 4892973"/>
                  <a:gd name="connsiteY66" fmla="*/ 313508 h 2045270"/>
                  <a:gd name="connsiteX67" fmla="*/ 2444621 w 4892973"/>
                  <a:gd name="connsiteY67" fmla="*/ 287383 h 2045270"/>
                  <a:gd name="connsiteX68" fmla="*/ 2750665 w 4892973"/>
                  <a:gd name="connsiteY68" fmla="*/ 287383 h 2045270"/>
                  <a:gd name="connsiteX69" fmla="*/ 2750665 w 4892973"/>
                  <a:gd name="connsiteY69" fmla="*/ 261257 h 2045270"/>
                  <a:gd name="connsiteX70" fmla="*/ 2914884 w 4892973"/>
                  <a:gd name="connsiteY70" fmla="*/ 261257 h 2045270"/>
                  <a:gd name="connsiteX71" fmla="*/ 2914884 w 4892973"/>
                  <a:gd name="connsiteY71" fmla="*/ 242596 h 2045270"/>
                  <a:gd name="connsiteX72" fmla="*/ 3303037 w 4892973"/>
                  <a:gd name="connsiteY72" fmla="*/ 242596 h 2045270"/>
                  <a:gd name="connsiteX73" fmla="*/ 3303037 w 4892973"/>
                  <a:gd name="connsiteY73" fmla="*/ 231399 h 2045270"/>
                  <a:gd name="connsiteX74" fmla="*/ 3373950 w 4892973"/>
                  <a:gd name="connsiteY74" fmla="*/ 231399 h 2045270"/>
                  <a:gd name="connsiteX75" fmla="*/ 3373950 w 4892973"/>
                  <a:gd name="connsiteY75" fmla="*/ 197809 h 2045270"/>
                  <a:gd name="connsiteX76" fmla="*/ 3422469 w 4892973"/>
                  <a:gd name="connsiteY76" fmla="*/ 197809 h 2045270"/>
                  <a:gd name="connsiteX77" fmla="*/ 3422469 w 4892973"/>
                  <a:gd name="connsiteY77" fmla="*/ 149290 h 2045270"/>
                  <a:gd name="connsiteX78" fmla="*/ 3470988 w 4892973"/>
                  <a:gd name="connsiteY78" fmla="*/ 149290 h 2045270"/>
                  <a:gd name="connsiteX79" fmla="*/ 3470988 w 4892973"/>
                  <a:gd name="connsiteY79" fmla="*/ 134361 h 2045270"/>
                  <a:gd name="connsiteX80" fmla="*/ 3635207 w 4892973"/>
                  <a:gd name="connsiteY80" fmla="*/ 134361 h 2045270"/>
                  <a:gd name="connsiteX81" fmla="*/ 3635207 w 4892973"/>
                  <a:gd name="connsiteY81" fmla="*/ 126896 h 2045270"/>
                  <a:gd name="connsiteX82" fmla="*/ 3847945 w 4892973"/>
                  <a:gd name="connsiteY82" fmla="*/ 126896 h 2045270"/>
                  <a:gd name="connsiteX83" fmla="*/ 3862874 w 4892973"/>
                  <a:gd name="connsiteY83" fmla="*/ 111967 h 2045270"/>
                  <a:gd name="connsiteX84" fmla="*/ 3918857 w 4892973"/>
                  <a:gd name="connsiteY84" fmla="*/ 111967 h 2045270"/>
                  <a:gd name="connsiteX85" fmla="*/ 3918857 w 4892973"/>
                  <a:gd name="connsiteY85" fmla="*/ 85841 h 2045270"/>
                  <a:gd name="connsiteX86" fmla="*/ 4056950 w 4892973"/>
                  <a:gd name="connsiteY86" fmla="*/ 85841 h 2045270"/>
                  <a:gd name="connsiteX87" fmla="*/ 4056950 w 4892973"/>
                  <a:gd name="connsiteY87" fmla="*/ 52251 h 2045270"/>
                  <a:gd name="connsiteX88" fmla="*/ 4370459 w 4892973"/>
                  <a:gd name="connsiteY88" fmla="*/ 52251 h 2045270"/>
                  <a:gd name="connsiteX89" fmla="*/ 4370459 w 4892973"/>
                  <a:gd name="connsiteY89" fmla="*/ 29858 h 2045270"/>
                  <a:gd name="connsiteX90" fmla="*/ 4392853 w 4892973"/>
                  <a:gd name="connsiteY90" fmla="*/ 29858 h 2045270"/>
                  <a:gd name="connsiteX91" fmla="*/ 4433907 w 4892973"/>
                  <a:gd name="connsiteY91" fmla="*/ 33590 h 2045270"/>
                  <a:gd name="connsiteX92" fmla="*/ 4433907 w 4892973"/>
                  <a:gd name="connsiteY92" fmla="*/ 14929 h 2045270"/>
                  <a:gd name="connsiteX93" fmla="*/ 4523481 w 4892973"/>
                  <a:gd name="connsiteY93" fmla="*/ 14929 h 2045270"/>
                  <a:gd name="connsiteX94" fmla="*/ 4523481 w 4892973"/>
                  <a:gd name="connsiteY94" fmla="*/ 0 h 2045270"/>
                  <a:gd name="connsiteX95" fmla="*/ 4892973 w 4892973"/>
                  <a:gd name="connsiteY95" fmla="*/ 0 h 2045270"/>
                  <a:gd name="connsiteX0" fmla="*/ 0 w 4892973"/>
                  <a:gd name="connsiteY0" fmla="*/ 2045270 h 2045270"/>
                  <a:gd name="connsiteX1" fmla="*/ 205274 w 4892973"/>
                  <a:gd name="connsiteY1" fmla="*/ 2045270 h 2045270"/>
                  <a:gd name="connsiteX2" fmla="*/ 205274 w 4892973"/>
                  <a:gd name="connsiteY2" fmla="*/ 1959428 h 2045270"/>
                  <a:gd name="connsiteX3" fmla="*/ 205274 w 4892973"/>
                  <a:gd name="connsiteY3" fmla="*/ 1959428 h 2045270"/>
                  <a:gd name="connsiteX4" fmla="*/ 223936 w 4892973"/>
                  <a:gd name="connsiteY4" fmla="*/ 1966893 h 2045270"/>
                  <a:gd name="connsiteX5" fmla="*/ 223936 w 4892973"/>
                  <a:gd name="connsiteY5" fmla="*/ 1884783 h 2045270"/>
                  <a:gd name="connsiteX6" fmla="*/ 246328 w 4892973"/>
                  <a:gd name="connsiteY6" fmla="*/ 1884783 h 2045270"/>
                  <a:gd name="connsiteX7" fmla="*/ 246328 w 4892973"/>
                  <a:gd name="connsiteY7" fmla="*/ 1810138 h 2045270"/>
                  <a:gd name="connsiteX8" fmla="*/ 444137 w 4892973"/>
                  <a:gd name="connsiteY8" fmla="*/ 1810138 h 2045270"/>
                  <a:gd name="connsiteX9" fmla="*/ 444137 w 4892973"/>
                  <a:gd name="connsiteY9" fmla="*/ 1668313 h 2045270"/>
                  <a:gd name="connsiteX10" fmla="*/ 462799 w 4892973"/>
                  <a:gd name="connsiteY10" fmla="*/ 1668313 h 2045270"/>
                  <a:gd name="connsiteX11" fmla="*/ 462799 w 4892973"/>
                  <a:gd name="connsiteY11" fmla="*/ 1578739 h 2045270"/>
                  <a:gd name="connsiteX12" fmla="*/ 481460 w 4892973"/>
                  <a:gd name="connsiteY12" fmla="*/ 1578739 h 2045270"/>
                  <a:gd name="connsiteX13" fmla="*/ 481460 w 4892973"/>
                  <a:gd name="connsiteY13" fmla="*/ 1500362 h 2045270"/>
                  <a:gd name="connsiteX14" fmla="*/ 481460 w 4892973"/>
                  <a:gd name="connsiteY14" fmla="*/ 1500362 h 2045270"/>
                  <a:gd name="connsiteX15" fmla="*/ 481460 w 4892973"/>
                  <a:gd name="connsiteY15" fmla="*/ 1366001 h 2045270"/>
                  <a:gd name="connsiteX16" fmla="*/ 515050 w 4892973"/>
                  <a:gd name="connsiteY16" fmla="*/ 1366001 h 2045270"/>
                  <a:gd name="connsiteX17" fmla="*/ 515050 w 4892973"/>
                  <a:gd name="connsiteY17" fmla="*/ 1336143 h 2045270"/>
                  <a:gd name="connsiteX18" fmla="*/ 548640 w 4892973"/>
                  <a:gd name="connsiteY18" fmla="*/ 1336143 h 2045270"/>
                  <a:gd name="connsiteX19" fmla="*/ 548640 w 4892973"/>
                  <a:gd name="connsiteY19" fmla="*/ 1306285 h 2045270"/>
                  <a:gd name="connsiteX20" fmla="*/ 668072 w 4892973"/>
                  <a:gd name="connsiteY20" fmla="*/ 1306285 h 2045270"/>
                  <a:gd name="connsiteX21" fmla="*/ 668072 w 4892973"/>
                  <a:gd name="connsiteY21" fmla="*/ 1254034 h 2045270"/>
                  <a:gd name="connsiteX22" fmla="*/ 683001 w 4892973"/>
                  <a:gd name="connsiteY22" fmla="*/ 1254034 h 2045270"/>
                  <a:gd name="connsiteX23" fmla="*/ 683001 w 4892973"/>
                  <a:gd name="connsiteY23" fmla="*/ 1212979 h 2045270"/>
                  <a:gd name="connsiteX24" fmla="*/ 712859 w 4892973"/>
                  <a:gd name="connsiteY24" fmla="*/ 1212979 h 2045270"/>
                  <a:gd name="connsiteX25" fmla="*/ 712859 w 4892973"/>
                  <a:gd name="connsiteY25" fmla="*/ 1168192 h 2045270"/>
                  <a:gd name="connsiteX26" fmla="*/ 712859 w 4892973"/>
                  <a:gd name="connsiteY26" fmla="*/ 1112209 h 2045270"/>
                  <a:gd name="connsiteX27" fmla="*/ 735253 w 4892973"/>
                  <a:gd name="connsiteY27" fmla="*/ 1112209 h 2045270"/>
                  <a:gd name="connsiteX28" fmla="*/ 735253 w 4892973"/>
                  <a:gd name="connsiteY28" fmla="*/ 1045028 h 2045270"/>
                  <a:gd name="connsiteX29" fmla="*/ 742717 w 4892973"/>
                  <a:gd name="connsiteY29" fmla="*/ 1045028 h 2045270"/>
                  <a:gd name="connsiteX30" fmla="*/ 742717 w 4892973"/>
                  <a:gd name="connsiteY30" fmla="*/ 996509 h 2045270"/>
                  <a:gd name="connsiteX31" fmla="*/ 817362 w 4892973"/>
                  <a:gd name="connsiteY31" fmla="*/ 996509 h 2045270"/>
                  <a:gd name="connsiteX32" fmla="*/ 817362 w 4892973"/>
                  <a:gd name="connsiteY32" fmla="*/ 985312 h 2045270"/>
                  <a:gd name="connsiteX33" fmla="*/ 906936 w 4892973"/>
                  <a:gd name="connsiteY33" fmla="*/ 985312 h 2045270"/>
                  <a:gd name="connsiteX34" fmla="*/ 906936 w 4892973"/>
                  <a:gd name="connsiteY34" fmla="*/ 947990 h 2045270"/>
                  <a:gd name="connsiteX35" fmla="*/ 936794 w 4892973"/>
                  <a:gd name="connsiteY35" fmla="*/ 947990 h 2045270"/>
                  <a:gd name="connsiteX36" fmla="*/ 936794 w 4892973"/>
                  <a:gd name="connsiteY36" fmla="*/ 921864 h 2045270"/>
                  <a:gd name="connsiteX37" fmla="*/ 970384 w 4892973"/>
                  <a:gd name="connsiteY37" fmla="*/ 921864 h 2045270"/>
                  <a:gd name="connsiteX38" fmla="*/ 970384 w 4892973"/>
                  <a:gd name="connsiteY38" fmla="*/ 794968 h 2045270"/>
                  <a:gd name="connsiteX39" fmla="*/ 1112209 w 4892973"/>
                  <a:gd name="connsiteY39" fmla="*/ 794968 h 2045270"/>
                  <a:gd name="connsiteX40" fmla="*/ 1112209 w 4892973"/>
                  <a:gd name="connsiteY40" fmla="*/ 757645 h 2045270"/>
                  <a:gd name="connsiteX41" fmla="*/ 1179390 w 4892973"/>
                  <a:gd name="connsiteY41" fmla="*/ 757645 h 2045270"/>
                  <a:gd name="connsiteX42" fmla="*/ 1179390 w 4892973"/>
                  <a:gd name="connsiteY42" fmla="*/ 731520 h 2045270"/>
                  <a:gd name="connsiteX43" fmla="*/ 1216712 w 4892973"/>
                  <a:gd name="connsiteY43" fmla="*/ 731520 h 2045270"/>
                  <a:gd name="connsiteX44" fmla="*/ 1216712 w 4892973"/>
                  <a:gd name="connsiteY44" fmla="*/ 668072 h 2045270"/>
                  <a:gd name="connsiteX45" fmla="*/ 1351073 w 4892973"/>
                  <a:gd name="connsiteY45" fmla="*/ 668072 h 2045270"/>
                  <a:gd name="connsiteX46" fmla="*/ 1351073 w 4892973"/>
                  <a:gd name="connsiteY46" fmla="*/ 630749 h 2045270"/>
                  <a:gd name="connsiteX47" fmla="*/ 1433182 w 4892973"/>
                  <a:gd name="connsiteY47" fmla="*/ 630749 h 2045270"/>
                  <a:gd name="connsiteX48" fmla="*/ 1433182 w 4892973"/>
                  <a:gd name="connsiteY48" fmla="*/ 582230 h 2045270"/>
                  <a:gd name="connsiteX49" fmla="*/ 1459308 w 4892973"/>
                  <a:gd name="connsiteY49" fmla="*/ 582230 h 2045270"/>
                  <a:gd name="connsiteX50" fmla="*/ 1459308 w 4892973"/>
                  <a:gd name="connsiteY50" fmla="*/ 526246 h 2045270"/>
                  <a:gd name="connsiteX51" fmla="*/ 1560079 w 4892973"/>
                  <a:gd name="connsiteY51" fmla="*/ 526246 h 2045270"/>
                  <a:gd name="connsiteX52" fmla="*/ 1560079 w 4892973"/>
                  <a:gd name="connsiteY52" fmla="*/ 500121 h 2045270"/>
                  <a:gd name="connsiteX53" fmla="*/ 1649653 w 4892973"/>
                  <a:gd name="connsiteY53" fmla="*/ 500121 h 2045270"/>
                  <a:gd name="connsiteX54" fmla="*/ 1649653 w 4892973"/>
                  <a:gd name="connsiteY54" fmla="*/ 485192 h 2045270"/>
                  <a:gd name="connsiteX55" fmla="*/ 1679510 w 4892973"/>
                  <a:gd name="connsiteY55" fmla="*/ 485192 h 2045270"/>
                  <a:gd name="connsiteX56" fmla="*/ 1679510 w 4892973"/>
                  <a:gd name="connsiteY56" fmla="*/ 459066 h 2045270"/>
                  <a:gd name="connsiteX57" fmla="*/ 1679510 w 4892973"/>
                  <a:gd name="connsiteY57" fmla="*/ 459066 h 2045270"/>
                  <a:gd name="connsiteX58" fmla="*/ 1705636 w 4892973"/>
                  <a:gd name="connsiteY58" fmla="*/ 459066 h 2045270"/>
                  <a:gd name="connsiteX59" fmla="*/ 1705636 w 4892973"/>
                  <a:gd name="connsiteY59" fmla="*/ 399350 h 2045270"/>
                  <a:gd name="connsiteX60" fmla="*/ 1795210 w 4892973"/>
                  <a:gd name="connsiteY60" fmla="*/ 399350 h 2045270"/>
                  <a:gd name="connsiteX61" fmla="*/ 1795210 w 4892973"/>
                  <a:gd name="connsiteY61" fmla="*/ 391885 h 2045270"/>
                  <a:gd name="connsiteX62" fmla="*/ 1925839 w 4892973"/>
                  <a:gd name="connsiteY62" fmla="*/ 391885 h 2045270"/>
                  <a:gd name="connsiteX63" fmla="*/ 1925839 w 4892973"/>
                  <a:gd name="connsiteY63" fmla="*/ 343366 h 2045270"/>
                  <a:gd name="connsiteX64" fmla="*/ 2250544 w 4892973"/>
                  <a:gd name="connsiteY64" fmla="*/ 343366 h 2045270"/>
                  <a:gd name="connsiteX65" fmla="*/ 2250544 w 4892973"/>
                  <a:gd name="connsiteY65" fmla="*/ 313508 h 2045270"/>
                  <a:gd name="connsiteX66" fmla="*/ 2444621 w 4892973"/>
                  <a:gd name="connsiteY66" fmla="*/ 313508 h 2045270"/>
                  <a:gd name="connsiteX67" fmla="*/ 2444621 w 4892973"/>
                  <a:gd name="connsiteY67" fmla="*/ 287383 h 2045270"/>
                  <a:gd name="connsiteX68" fmla="*/ 2750665 w 4892973"/>
                  <a:gd name="connsiteY68" fmla="*/ 287383 h 2045270"/>
                  <a:gd name="connsiteX69" fmla="*/ 2750665 w 4892973"/>
                  <a:gd name="connsiteY69" fmla="*/ 261257 h 2045270"/>
                  <a:gd name="connsiteX70" fmla="*/ 2914884 w 4892973"/>
                  <a:gd name="connsiteY70" fmla="*/ 261257 h 2045270"/>
                  <a:gd name="connsiteX71" fmla="*/ 2914884 w 4892973"/>
                  <a:gd name="connsiteY71" fmla="*/ 242596 h 2045270"/>
                  <a:gd name="connsiteX72" fmla="*/ 3303037 w 4892973"/>
                  <a:gd name="connsiteY72" fmla="*/ 242596 h 2045270"/>
                  <a:gd name="connsiteX73" fmla="*/ 3303037 w 4892973"/>
                  <a:gd name="connsiteY73" fmla="*/ 231399 h 2045270"/>
                  <a:gd name="connsiteX74" fmla="*/ 3373950 w 4892973"/>
                  <a:gd name="connsiteY74" fmla="*/ 231399 h 2045270"/>
                  <a:gd name="connsiteX75" fmla="*/ 3373950 w 4892973"/>
                  <a:gd name="connsiteY75" fmla="*/ 197809 h 2045270"/>
                  <a:gd name="connsiteX76" fmla="*/ 3422469 w 4892973"/>
                  <a:gd name="connsiteY76" fmla="*/ 197809 h 2045270"/>
                  <a:gd name="connsiteX77" fmla="*/ 3422469 w 4892973"/>
                  <a:gd name="connsiteY77" fmla="*/ 149290 h 2045270"/>
                  <a:gd name="connsiteX78" fmla="*/ 3470988 w 4892973"/>
                  <a:gd name="connsiteY78" fmla="*/ 149290 h 2045270"/>
                  <a:gd name="connsiteX79" fmla="*/ 3470988 w 4892973"/>
                  <a:gd name="connsiteY79" fmla="*/ 134361 h 2045270"/>
                  <a:gd name="connsiteX80" fmla="*/ 3635207 w 4892973"/>
                  <a:gd name="connsiteY80" fmla="*/ 134361 h 2045270"/>
                  <a:gd name="connsiteX81" fmla="*/ 3635207 w 4892973"/>
                  <a:gd name="connsiteY81" fmla="*/ 126896 h 2045270"/>
                  <a:gd name="connsiteX82" fmla="*/ 3847945 w 4892973"/>
                  <a:gd name="connsiteY82" fmla="*/ 126896 h 2045270"/>
                  <a:gd name="connsiteX83" fmla="*/ 3862874 w 4892973"/>
                  <a:gd name="connsiteY83" fmla="*/ 111967 h 2045270"/>
                  <a:gd name="connsiteX84" fmla="*/ 3918857 w 4892973"/>
                  <a:gd name="connsiteY84" fmla="*/ 111967 h 2045270"/>
                  <a:gd name="connsiteX85" fmla="*/ 3918857 w 4892973"/>
                  <a:gd name="connsiteY85" fmla="*/ 85841 h 2045270"/>
                  <a:gd name="connsiteX86" fmla="*/ 4056950 w 4892973"/>
                  <a:gd name="connsiteY86" fmla="*/ 85841 h 2045270"/>
                  <a:gd name="connsiteX87" fmla="*/ 4056950 w 4892973"/>
                  <a:gd name="connsiteY87" fmla="*/ 52251 h 2045270"/>
                  <a:gd name="connsiteX88" fmla="*/ 4370459 w 4892973"/>
                  <a:gd name="connsiteY88" fmla="*/ 52251 h 2045270"/>
                  <a:gd name="connsiteX89" fmla="*/ 4370459 w 4892973"/>
                  <a:gd name="connsiteY89" fmla="*/ 29858 h 2045270"/>
                  <a:gd name="connsiteX90" fmla="*/ 4392853 w 4892973"/>
                  <a:gd name="connsiteY90" fmla="*/ 29858 h 2045270"/>
                  <a:gd name="connsiteX91" fmla="*/ 4433907 w 4892973"/>
                  <a:gd name="connsiteY91" fmla="*/ 33590 h 2045270"/>
                  <a:gd name="connsiteX92" fmla="*/ 4433907 w 4892973"/>
                  <a:gd name="connsiteY92" fmla="*/ 14929 h 2045270"/>
                  <a:gd name="connsiteX93" fmla="*/ 4523481 w 4892973"/>
                  <a:gd name="connsiteY93" fmla="*/ 14929 h 2045270"/>
                  <a:gd name="connsiteX94" fmla="*/ 4523481 w 4892973"/>
                  <a:gd name="connsiteY94" fmla="*/ 0 h 2045270"/>
                  <a:gd name="connsiteX95" fmla="*/ 4892973 w 4892973"/>
                  <a:gd name="connsiteY95" fmla="*/ 0 h 2045270"/>
                  <a:gd name="connsiteX0" fmla="*/ 0 w 4892973"/>
                  <a:gd name="connsiteY0" fmla="*/ 2045270 h 2045270"/>
                  <a:gd name="connsiteX1" fmla="*/ 205274 w 4892973"/>
                  <a:gd name="connsiteY1" fmla="*/ 2045270 h 2045270"/>
                  <a:gd name="connsiteX2" fmla="*/ 205274 w 4892973"/>
                  <a:gd name="connsiteY2" fmla="*/ 1959428 h 2045270"/>
                  <a:gd name="connsiteX3" fmla="*/ 205274 w 4892973"/>
                  <a:gd name="connsiteY3" fmla="*/ 1959428 h 2045270"/>
                  <a:gd name="connsiteX4" fmla="*/ 223936 w 4892973"/>
                  <a:gd name="connsiteY4" fmla="*/ 1966893 h 2045270"/>
                  <a:gd name="connsiteX5" fmla="*/ 223936 w 4892973"/>
                  <a:gd name="connsiteY5" fmla="*/ 1884783 h 2045270"/>
                  <a:gd name="connsiteX6" fmla="*/ 246328 w 4892973"/>
                  <a:gd name="connsiteY6" fmla="*/ 1884783 h 2045270"/>
                  <a:gd name="connsiteX7" fmla="*/ 246328 w 4892973"/>
                  <a:gd name="connsiteY7" fmla="*/ 1810138 h 2045270"/>
                  <a:gd name="connsiteX8" fmla="*/ 444137 w 4892973"/>
                  <a:gd name="connsiteY8" fmla="*/ 1810138 h 2045270"/>
                  <a:gd name="connsiteX9" fmla="*/ 444137 w 4892973"/>
                  <a:gd name="connsiteY9" fmla="*/ 1668313 h 2045270"/>
                  <a:gd name="connsiteX10" fmla="*/ 462799 w 4892973"/>
                  <a:gd name="connsiteY10" fmla="*/ 1668313 h 2045270"/>
                  <a:gd name="connsiteX11" fmla="*/ 462799 w 4892973"/>
                  <a:gd name="connsiteY11" fmla="*/ 1578739 h 2045270"/>
                  <a:gd name="connsiteX12" fmla="*/ 481460 w 4892973"/>
                  <a:gd name="connsiteY12" fmla="*/ 1578739 h 2045270"/>
                  <a:gd name="connsiteX13" fmla="*/ 481460 w 4892973"/>
                  <a:gd name="connsiteY13" fmla="*/ 1500362 h 2045270"/>
                  <a:gd name="connsiteX14" fmla="*/ 481460 w 4892973"/>
                  <a:gd name="connsiteY14" fmla="*/ 1500362 h 2045270"/>
                  <a:gd name="connsiteX15" fmla="*/ 481460 w 4892973"/>
                  <a:gd name="connsiteY15" fmla="*/ 1366001 h 2045270"/>
                  <a:gd name="connsiteX16" fmla="*/ 515050 w 4892973"/>
                  <a:gd name="connsiteY16" fmla="*/ 1366001 h 2045270"/>
                  <a:gd name="connsiteX17" fmla="*/ 515050 w 4892973"/>
                  <a:gd name="connsiteY17" fmla="*/ 1336143 h 2045270"/>
                  <a:gd name="connsiteX18" fmla="*/ 548640 w 4892973"/>
                  <a:gd name="connsiteY18" fmla="*/ 1336143 h 2045270"/>
                  <a:gd name="connsiteX19" fmla="*/ 548640 w 4892973"/>
                  <a:gd name="connsiteY19" fmla="*/ 1306285 h 2045270"/>
                  <a:gd name="connsiteX20" fmla="*/ 668072 w 4892973"/>
                  <a:gd name="connsiteY20" fmla="*/ 1306285 h 2045270"/>
                  <a:gd name="connsiteX21" fmla="*/ 668072 w 4892973"/>
                  <a:gd name="connsiteY21" fmla="*/ 1254034 h 2045270"/>
                  <a:gd name="connsiteX22" fmla="*/ 683001 w 4892973"/>
                  <a:gd name="connsiteY22" fmla="*/ 1254034 h 2045270"/>
                  <a:gd name="connsiteX23" fmla="*/ 683001 w 4892973"/>
                  <a:gd name="connsiteY23" fmla="*/ 1212979 h 2045270"/>
                  <a:gd name="connsiteX24" fmla="*/ 712859 w 4892973"/>
                  <a:gd name="connsiteY24" fmla="*/ 1212979 h 2045270"/>
                  <a:gd name="connsiteX25" fmla="*/ 712859 w 4892973"/>
                  <a:gd name="connsiteY25" fmla="*/ 1168192 h 2045270"/>
                  <a:gd name="connsiteX26" fmla="*/ 712859 w 4892973"/>
                  <a:gd name="connsiteY26" fmla="*/ 1112209 h 2045270"/>
                  <a:gd name="connsiteX27" fmla="*/ 735253 w 4892973"/>
                  <a:gd name="connsiteY27" fmla="*/ 1112209 h 2045270"/>
                  <a:gd name="connsiteX28" fmla="*/ 735253 w 4892973"/>
                  <a:gd name="connsiteY28" fmla="*/ 1045028 h 2045270"/>
                  <a:gd name="connsiteX29" fmla="*/ 742717 w 4892973"/>
                  <a:gd name="connsiteY29" fmla="*/ 1045028 h 2045270"/>
                  <a:gd name="connsiteX30" fmla="*/ 742717 w 4892973"/>
                  <a:gd name="connsiteY30" fmla="*/ 996509 h 2045270"/>
                  <a:gd name="connsiteX31" fmla="*/ 817362 w 4892973"/>
                  <a:gd name="connsiteY31" fmla="*/ 996509 h 2045270"/>
                  <a:gd name="connsiteX32" fmla="*/ 817362 w 4892973"/>
                  <a:gd name="connsiteY32" fmla="*/ 985312 h 2045270"/>
                  <a:gd name="connsiteX33" fmla="*/ 906936 w 4892973"/>
                  <a:gd name="connsiteY33" fmla="*/ 985312 h 2045270"/>
                  <a:gd name="connsiteX34" fmla="*/ 906936 w 4892973"/>
                  <a:gd name="connsiteY34" fmla="*/ 947990 h 2045270"/>
                  <a:gd name="connsiteX35" fmla="*/ 936794 w 4892973"/>
                  <a:gd name="connsiteY35" fmla="*/ 947990 h 2045270"/>
                  <a:gd name="connsiteX36" fmla="*/ 936794 w 4892973"/>
                  <a:gd name="connsiteY36" fmla="*/ 921864 h 2045270"/>
                  <a:gd name="connsiteX37" fmla="*/ 970384 w 4892973"/>
                  <a:gd name="connsiteY37" fmla="*/ 921864 h 2045270"/>
                  <a:gd name="connsiteX38" fmla="*/ 970384 w 4892973"/>
                  <a:gd name="connsiteY38" fmla="*/ 794968 h 2045270"/>
                  <a:gd name="connsiteX39" fmla="*/ 1112209 w 4892973"/>
                  <a:gd name="connsiteY39" fmla="*/ 794968 h 2045270"/>
                  <a:gd name="connsiteX40" fmla="*/ 1112209 w 4892973"/>
                  <a:gd name="connsiteY40" fmla="*/ 757645 h 2045270"/>
                  <a:gd name="connsiteX41" fmla="*/ 1179390 w 4892973"/>
                  <a:gd name="connsiteY41" fmla="*/ 757645 h 2045270"/>
                  <a:gd name="connsiteX42" fmla="*/ 1179390 w 4892973"/>
                  <a:gd name="connsiteY42" fmla="*/ 731520 h 2045270"/>
                  <a:gd name="connsiteX43" fmla="*/ 1216712 w 4892973"/>
                  <a:gd name="connsiteY43" fmla="*/ 731520 h 2045270"/>
                  <a:gd name="connsiteX44" fmla="*/ 1216712 w 4892973"/>
                  <a:gd name="connsiteY44" fmla="*/ 668072 h 2045270"/>
                  <a:gd name="connsiteX45" fmla="*/ 1351073 w 4892973"/>
                  <a:gd name="connsiteY45" fmla="*/ 668072 h 2045270"/>
                  <a:gd name="connsiteX46" fmla="*/ 1351073 w 4892973"/>
                  <a:gd name="connsiteY46" fmla="*/ 630749 h 2045270"/>
                  <a:gd name="connsiteX47" fmla="*/ 1433182 w 4892973"/>
                  <a:gd name="connsiteY47" fmla="*/ 630749 h 2045270"/>
                  <a:gd name="connsiteX48" fmla="*/ 1433182 w 4892973"/>
                  <a:gd name="connsiteY48" fmla="*/ 582230 h 2045270"/>
                  <a:gd name="connsiteX49" fmla="*/ 1459308 w 4892973"/>
                  <a:gd name="connsiteY49" fmla="*/ 582230 h 2045270"/>
                  <a:gd name="connsiteX50" fmla="*/ 1459308 w 4892973"/>
                  <a:gd name="connsiteY50" fmla="*/ 526246 h 2045270"/>
                  <a:gd name="connsiteX51" fmla="*/ 1560079 w 4892973"/>
                  <a:gd name="connsiteY51" fmla="*/ 526246 h 2045270"/>
                  <a:gd name="connsiteX52" fmla="*/ 1560079 w 4892973"/>
                  <a:gd name="connsiteY52" fmla="*/ 500121 h 2045270"/>
                  <a:gd name="connsiteX53" fmla="*/ 1649653 w 4892973"/>
                  <a:gd name="connsiteY53" fmla="*/ 500121 h 2045270"/>
                  <a:gd name="connsiteX54" fmla="*/ 1649653 w 4892973"/>
                  <a:gd name="connsiteY54" fmla="*/ 485192 h 2045270"/>
                  <a:gd name="connsiteX55" fmla="*/ 1679510 w 4892973"/>
                  <a:gd name="connsiteY55" fmla="*/ 485192 h 2045270"/>
                  <a:gd name="connsiteX56" fmla="*/ 1679510 w 4892973"/>
                  <a:gd name="connsiteY56" fmla="*/ 459066 h 2045270"/>
                  <a:gd name="connsiteX57" fmla="*/ 1679510 w 4892973"/>
                  <a:gd name="connsiteY57" fmla="*/ 459066 h 2045270"/>
                  <a:gd name="connsiteX58" fmla="*/ 1705636 w 4892973"/>
                  <a:gd name="connsiteY58" fmla="*/ 459066 h 2045270"/>
                  <a:gd name="connsiteX59" fmla="*/ 1705636 w 4892973"/>
                  <a:gd name="connsiteY59" fmla="*/ 399350 h 2045270"/>
                  <a:gd name="connsiteX60" fmla="*/ 1795210 w 4892973"/>
                  <a:gd name="connsiteY60" fmla="*/ 399350 h 2045270"/>
                  <a:gd name="connsiteX61" fmla="*/ 1795210 w 4892973"/>
                  <a:gd name="connsiteY61" fmla="*/ 391885 h 2045270"/>
                  <a:gd name="connsiteX62" fmla="*/ 1925839 w 4892973"/>
                  <a:gd name="connsiteY62" fmla="*/ 391885 h 2045270"/>
                  <a:gd name="connsiteX63" fmla="*/ 1925839 w 4892973"/>
                  <a:gd name="connsiteY63" fmla="*/ 343366 h 2045270"/>
                  <a:gd name="connsiteX64" fmla="*/ 2250544 w 4892973"/>
                  <a:gd name="connsiteY64" fmla="*/ 343366 h 2045270"/>
                  <a:gd name="connsiteX65" fmla="*/ 2250544 w 4892973"/>
                  <a:gd name="connsiteY65" fmla="*/ 313508 h 2045270"/>
                  <a:gd name="connsiteX66" fmla="*/ 2444621 w 4892973"/>
                  <a:gd name="connsiteY66" fmla="*/ 313508 h 2045270"/>
                  <a:gd name="connsiteX67" fmla="*/ 2444621 w 4892973"/>
                  <a:gd name="connsiteY67" fmla="*/ 287383 h 2045270"/>
                  <a:gd name="connsiteX68" fmla="*/ 2750665 w 4892973"/>
                  <a:gd name="connsiteY68" fmla="*/ 287383 h 2045270"/>
                  <a:gd name="connsiteX69" fmla="*/ 2750665 w 4892973"/>
                  <a:gd name="connsiteY69" fmla="*/ 261257 h 2045270"/>
                  <a:gd name="connsiteX70" fmla="*/ 2914884 w 4892973"/>
                  <a:gd name="connsiteY70" fmla="*/ 261257 h 2045270"/>
                  <a:gd name="connsiteX71" fmla="*/ 2914884 w 4892973"/>
                  <a:gd name="connsiteY71" fmla="*/ 242596 h 2045270"/>
                  <a:gd name="connsiteX72" fmla="*/ 3303037 w 4892973"/>
                  <a:gd name="connsiteY72" fmla="*/ 242596 h 2045270"/>
                  <a:gd name="connsiteX73" fmla="*/ 3303037 w 4892973"/>
                  <a:gd name="connsiteY73" fmla="*/ 231399 h 2045270"/>
                  <a:gd name="connsiteX74" fmla="*/ 3373950 w 4892973"/>
                  <a:gd name="connsiteY74" fmla="*/ 231399 h 2045270"/>
                  <a:gd name="connsiteX75" fmla="*/ 3373950 w 4892973"/>
                  <a:gd name="connsiteY75" fmla="*/ 197809 h 2045270"/>
                  <a:gd name="connsiteX76" fmla="*/ 3422469 w 4892973"/>
                  <a:gd name="connsiteY76" fmla="*/ 197809 h 2045270"/>
                  <a:gd name="connsiteX77" fmla="*/ 3422469 w 4892973"/>
                  <a:gd name="connsiteY77" fmla="*/ 149290 h 2045270"/>
                  <a:gd name="connsiteX78" fmla="*/ 3470988 w 4892973"/>
                  <a:gd name="connsiteY78" fmla="*/ 149290 h 2045270"/>
                  <a:gd name="connsiteX79" fmla="*/ 3470988 w 4892973"/>
                  <a:gd name="connsiteY79" fmla="*/ 134361 h 2045270"/>
                  <a:gd name="connsiteX80" fmla="*/ 3635207 w 4892973"/>
                  <a:gd name="connsiteY80" fmla="*/ 134361 h 2045270"/>
                  <a:gd name="connsiteX81" fmla="*/ 3635207 w 4892973"/>
                  <a:gd name="connsiteY81" fmla="*/ 126896 h 2045270"/>
                  <a:gd name="connsiteX82" fmla="*/ 3847945 w 4892973"/>
                  <a:gd name="connsiteY82" fmla="*/ 126896 h 2045270"/>
                  <a:gd name="connsiteX83" fmla="*/ 3862874 w 4892973"/>
                  <a:gd name="connsiteY83" fmla="*/ 111967 h 2045270"/>
                  <a:gd name="connsiteX84" fmla="*/ 3918857 w 4892973"/>
                  <a:gd name="connsiteY84" fmla="*/ 111967 h 2045270"/>
                  <a:gd name="connsiteX85" fmla="*/ 3918857 w 4892973"/>
                  <a:gd name="connsiteY85" fmla="*/ 85841 h 2045270"/>
                  <a:gd name="connsiteX86" fmla="*/ 4056950 w 4892973"/>
                  <a:gd name="connsiteY86" fmla="*/ 85841 h 2045270"/>
                  <a:gd name="connsiteX87" fmla="*/ 4056950 w 4892973"/>
                  <a:gd name="connsiteY87" fmla="*/ 52251 h 2045270"/>
                  <a:gd name="connsiteX88" fmla="*/ 4370459 w 4892973"/>
                  <a:gd name="connsiteY88" fmla="*/ 52251 h 2045270"/>
                  <a:gd name="connsiteX89" fmla="*/ 4370459 w 4892973"/>
                  <a:gd name="connsiteY89" fmla="*/ 29858 h 2045270"/>
                  <a:gd name="connsiteX90" fmla="*/ 4392853 w 4892973"/>
                  <a:gd name="connsiteY90" fmla="*/ 29858 h 2045270"/>
                  <a:gd name="connsiteX91" fmla="*/ 4433907 w 4892973"/>
                  <a:gd name="connsiteY91" fmla="*/ 33590 h 2045270"/>
                  <a:gd name="connsiteX92" fmla="*/ 4433907 w 4892973"/>
                  <a:gd name="connsiteY92" fmla="*/ 14929 h 2045270"/>
                  <a:gd name="connsiteX93" fmla="*/ 4523481 w 4892973"/>
                  <a:gd name="connsiteY93" fmla="*/ 14929 h 2045270"/>
                  <a:gd name="connsiteX94" fmla="*/ 4523481 w 4892973"/>
                  <a:gd name="connsiteY94" fmla="*/ 0 h 2045270"/>
                  <a:gd name="connsiteX95" fmla="*/ 4892973 w 4892973"/>
                  <a:gd name="connsiteY95" fmla="*/ 0 h 2045270"/>
                  <a:gd name="connsiteX0" fmla="*/ 0 w 4892973"/>
                  <a:gd name="connsiteY0" fmla="*/ 2045270 h 2045270"/>
                  <a:gd name="connsiteX1" fmla="*/ 205274 w 4892973"/>
                  <a:gd name="connsiteY1" fmla="*/ 2045270 h 2045270"/>
                  <a:gd name="connsiteX2" fmla="*/ 205274 w 4892973"/>
                  <a:gd name="connsiteY2" fmla="*/ 1959428 h 2045270"/>
                  <a:gd name="connsiteX3" fmla="*/ 205274 w 4892973"/>
                  <a:gd name="connsiteY3" fmla="*/ 1959428 h 2045270"/>
                  <a:gd name="connsiteX4" fmla="*/ 223936 w 4892973"/>
                  <a:gd name="connsiteY4" fmla="*/ 1955696 h 2045270"/>
                  <a:gd name="connsiteX5" fmla="*/ 223936 w 4892973"/>
                  <a:gd name="connsiteY5" fmla="*/ 1884783 h 2045270"/>
                  <a:gd name="connsiteX6" fmla="*/ 246328 w 4892973"/>
                  <a:gd name="connsiteY6" fmla="*/ 1884783 h 2045270"/>
                  <a:gd name="connsiteX7" fmla="*/ 246328 w 4892973"/>
                  <a:gd name="connsiteY7" fmla="*/ 1810138 h 2045270"/>
                  <a:gd name="connsiteX8" fmla="*/ 444137 w 4892973"/>
                  <a:gd name="connsiteY8" fmla="*/ 1810138 h 2045270"/>
                  <a:gd name="connsiteX9" fmla="*/ 444137 w 4892973"/>
                  <a:gd name="connsiteY9" fmla="*/ 1668313 h 2045270"/>
                  <a:gd name="connsiteX10" fmla="*/ 462799 w 4892973"/>
                  <a:gd name="connsiteY10" fmla="*/ 1668313 h 2045270"/>
                  <a:gd name="connsiteX11" fmla="*/ 462799 w 4892973"/>
                  <a:gd name="connsiteY11" fmla="*/ 1578739 h 2045270"/>
                  <a:gd name="connsiteX12" fmla="*/ 481460 w 4892973"/>
                  <a:gd name="connsiteY12" fmla="*/ 1578739 h 2045270"/>
                  <a:gd name="connsiteX13" fmla="*/ 481460 w 4892973"/>
                  <a:gd name="connsiteY13" fmla="*/ 1500362 h 2045270"/>
                  <a:gd name="connsiteX14" fmla="*/ 481460 w 4892973"/>
                  <a:gd name="connsiteY14" fmla="*/ 1500362 h 2045270"/>
                  <a:gd name="connsiteX15" fmla="*/ 481460 w 4892973"/>
                  <a:gd name="connsiteY15" fmla="*/ 1366001 h 2045270"/>
                  <a:gd name="connsiteX16" fmla="*/ 515050 w 4892973"/>
                  <a:gd name="connsiteY16" fmla="*/ 1366001 h 2045270"/>
                  <a:gd name="connsiteX17" fmla="*/ 515050 w 4892973"/>
                  <a:gd name="connsiteY17" fmla="*/ 1336143 h 2045270"/>
                  <a:gd name="connsiteX18" fmla="*/ 548640 w 4892973"/>
                  <a:gd name="connsiteY18" fmla="*/ 1336143 h 2045270"/>
                  <a:gd name="connsiteX19" fmla="*/ 548640 w 4892973"/>
                  <a:gd name="connsiteY19" fmla="*/ 1306285 h 2045270"/>
                  <a:gd name="connsiteX20" fmla="*/ 668072 w 4892973"/>
                  <a:gd name="connsiteY20" fmla="*/ 1306285 h 2045270"/>
                  <a:gd name="connsiteX21" fmla="*/ 668072 w 4892973"/>
                  <a:gd name="connsiteY21" fmla="*/ 1254034 h 2045270"/>
                  <a:gd name="connsiteX22" fmla="*/ 683001 w 4892973"/>
                  <a:gd name="connsiteY22" fmla="*/ 1254034 h 2045270"/>
                  <a:gd name="connsiteX23" fmla="*/ 683001 w 4892973"/>
                  <a:gd name="connsiteY23" fmla="*/ 1212979 h 2045270"/>
                  <a:gd name="connsiteX24" fmla="*/ 712859 w 4892973"/>
                  <a:gd name="connsiteY24" fmla="*/ 1212979 h 2045270"/>
                  <a:gd name="connsiteX25" fmla="*/ 712859 w 4892973"/>
                  <a:gd name="connsiteY25" fmla="*/ 1168192 h 2045270"/>
                  <a:gd name="connsiteX26" fmla="*/ 712859 w 4892973"/>
                  <a:gd name="connsiteY26" fmla="*/ 1112209 h 2045270"/>
                  <a:gd name="connsiteX27" fmla="*/ 735253 w 4892973"/>
                  <a:gd name="connsiteY27" fmla="*/ 1112209 h 2045270"/>
                  <a:gd name="connsiteX28" fmla="*/ 735253 w 4892973"/>
                  <a:gd name="connsiteY28" fmla="*/ 1045028 h 2045270"/>
                  <a:gd name="connsiteX29" fmla="*/ 742717 w 4892973"/>
                  <a:gd name="connsiteY29" fmla="*/ 1045028 h 2045270"/>
                  <a:gd name="connsiteX30" fmla="*/ 742717 w 4892973"/>
                  <a:gd name="connsiteY30" fmla="*/ 996509 h 2045270"/>
                  <a:gd name="connsiteX31" fmla="*/ 817362 w 4892973"/>
                  <a:gd name="connsiteY31" fmla="*/ 996509 h 2045270"/>
                  <a:gd name="connsiteX32" fmla="*/ 817362 w 4892973"/>
                  <a:gd name="connsiteY32" fmla="*/ 985312 h 2045270"/>
                  <a:gd name="connsiteX33" fmla="*/ 906936 w 4892973"/>
                  <a:gd name="connsiteY33" fmla="*/ 985312 h 2045270"/>
                  <a:gd name="connsiteX34" fmla="*/ 906936 w 4892973"/>
                  <a:gd name="connsiteY34" fmla="*/ 947990 h 2045270"/>
                  <a:gd name="connsiteX35" fmla="*/ 936794 w 4892973"/>
                  <a:gd name="connsiteY35" fmla="*/ 947990 h 2045270"/>
                  <a:gd name="connsiteX36" fmla="*/ 936794 w 4892973"/>
                  <a:gd name="connsiteY36" fmla="*/ 921864 h 2045270"/>
                  <a:gd name="connsiteX37" fmla="*/ 970384 w 4892973"/>
                  <a:gd name="connsiteY37" fmla="*/ 921864 h 2045270"/>
                  <a:gd name="connsiteX38" fmla="*/ 970384 w 4892973"/>
                  <a:gd name="connsiteY38" fmla="*/ 794968 h 2045270"/>
                  <a:gd name="connsiteX39" fmla="*/ 1112209 w 4892973"/>
                  <a:gd name="connsiteY39" fmla="*/ 794968 h 2045270"/>
                  <a:gd name="connsiteX40" fmla="*/ 1112209 w 4892973"/>
                  <a:gd name="connsiteY40" fmla="*/ 757645 h 2045270"/>
                  <a:gd name="connsiteX41" fmla="*/ 1179390 w 4892973"/>
                  <a:gd name="connsiteY41" fmla="*/ 757645 h 2045270"/>
                  <a:gd name="connsiteX42" fmla="*/ 1179390 w 4892973"/>
                  <a:gd name="connsiteY42" fmla="*/ 731520 h 2045270"/>
                  <a:gd name="connsiteX43" fmla="*/ 1216712 w 4892973"/>
                  <a:gd name="connsiteY43" fmla="*/ 731520 h 2045270"/>
                  <a:gd name="connsiteX44" fmla="*/ 1216712 w 4892973"/>
                  <a:gd name="connsiteY44" fmla="*/ 668072 h 2045270"/>
                  <a:gd name="connsiteX45" fmla="*/ 1351073 w 4892973"/>
                  <a:gd name="connsiteY45" fmla="*/ 668072 h 2045270"/>
                  <a:gd name="connsiteX46" fmla="*/ 1351073 w 4892973"/>
                  <a:gd name="connsiteY46" fmla="*/ 630749 h 2045270"/>
                  <a:gd name="connsiteX47" fmla="*/ 1433182 w 4892973"/>
                  <a:gd name="connsiteY47" fmla="*/ 630749 h 2045270"/>
                  <a:gd name="connsiteX48" fmla="*/ 1433182 w 4892973"/>
                  <a:gd name="connsiteY48" fmla="*/ 582230 h 2045270"/>
                  <a:gd name="connsiteX49" fmla="*/ 1459308 w 4892973"/>
                  <a:gd name="connsiteY49" fmla="*/ 582230 h 2045270"/>
                  <a:gd name="connsiteX50" fmla="*/ 1459308 w 4892973"/>
                  <a:gd name="connsiteY50" fmla="*/ 526246 h 2045270"/>
                  <a:gd name="connsiteX51" fmla="*/ 1560079 w 4892973"/>
                  <a:gd name="connsiteY51" fmla="*/ 526246 h 2045270"/>
                  <a:gd name="connsiteX52" fmla="*/ 1560079 w 4892973"/>
                  <a:gd name="connsiteY52" fmla="*/ 500121 h 2045270"/>
                  <a:gd name="connsiteX53" fmla="*/ 1649653 w 4892973"/>
                  <a:gd name="connsiteY53" fmla="*/ 500121 h 2045270"/>
                  <a:gd name="connsiteX54" fmla="*/ 1649653 w 4892973"/>
                  <a:gd name="connsiteY54" fmla="*/ 485192 h 2045270"/>
                  <a:gd name="connsiteX55" fmla="*/ 1679510 w 4892973"/>
                  <a:gd name="connsiteY55" fmla="*/ 485192 h 2045270"/>
                  <a:gd name="connsiteX56" fmla="*/ 1679510 w 4892973"/>
                  <a:gd name="connsiteY56" fmla="*/ 459066 h 2045270"/>
                  <a:gd name="connsiteX57" fmla="*/ 1679510 w 4892973"/>
                  <a:gd name="connsiteY57" fmla="*/ 459066 h 2045270"/>
                  <a:gd name="connsiteX58" fmla="*/ 1705636 w 4892973"/>
                  <a:gd name="connsiteY58" fmla="*/ 459066 h 2045270"/>
                  <a:gd name="connsiteX59" fmla="*/ 1705636 w 4892973"/>
                  <a:gd name="connsiteY59" fmla="*/ 399350 h 2045270"/>
                  <a:gd name="connsiteX60" fmla="*/ 1795210 w 4892973"/>
                  <a:gd name="connsiteY60" fmla="*/ 399350 h 2045270"/>
                  <a:gd name="connsiteX61" fmla="*/ 1795210 w 4892973"/>
                  <a:gd name="connsiteY61" fmla="*/ 391885 h 2045270"/>
                  <a:gd name="connsiteX62" fmla="*/ 1925839 w 4892973"/>
                  <a:gd name="connsiteY62" fmla="*/ 391885 h 2045270"/>
                  <a:gd name="connsiteX63" fmla="*/ 1925839 w 4892973"/>
                  <a:gd name="connsiteY63" fmla="*/ 343366 h 2045270"/>
                  <a:gd name="connsiteX64" fmla="*/ 2250544 w 4892973"/>
                  <a:gd name="connsiteY64" fmla="*/ 343366 h 2045270"/>
                  <a:gd name="connsiteX65" fmla="*/ 2250544 w 4892973"/>
                  <a:gd name="connsiteY65" fmla="*/ 313508 h 2045270"/>
                  <a:gd name="connsiteX66" fmla="*/ 2444621 w 4892973"/>
                  <a:gd name="connsiteY66" fmla="*/ 313508 h 2045270"/>
                  <a:gd name="connsiteX67" fmla="*/ 2444621 w 4892973"/>
                  <a:gd name="connsiteY67" fmla="*/ 287383 h 2045270"/>
                  <a:gd name="connsiteX68" fmla="*/ 2750665 w 4892973"/>
                  <a:gd name="connsiteY68" fmla="*/ 287383 h 2045270"/>
                  <a:gd name="connsiteX69" fmla="*/ 2750665 w 4892973"/>
                  <a:gd name="connsiteY69" fmla="*/ 261257 h 2045270"/>
                  <a:gd name="connsiteX70" fmla="*/ 2914884 w 4892973"/>
                  <a:gd name="connsiteY70" fmla="*/ 261257 h 2045270"/>
                  <a:gd name="connsiteX71" fmla="*/ 2914884 w 4892973"/>
                  <a:gd name="connsiteY71" fmla="*/ 242596 h 2045270"/>
                  <a:gd name="connsiteX72" fmla="*/ 3303037 w 4892973"/>
                  <a:gd name="connsiteY72" fmla="*/ 242596 h 2045270"/>
                  <a:gd name="connsiteX73" fmla="*/ 3303037 w 4892973"/>
                  <a:gd name="connsiteY73" fmla="*/ 231399 h 2045270"/>
                  <a:gd name="connsiteX74" fmla="*/ 3373950 w 4892973"/>
                  <a:gd name="connsiteY74" fmla="*/ 231399 h 2045270"/>
                  <a:gd name="connsiteX75" fmla="*/ 3373950 w 4892973"/>
                  <a:gd name="connsiteY75" fmla="*/ 197809 h 2045270"/>
                  <a:gd name="connsiteX76" fmla="*/ 3422469 w 4892973"/>
                  <a:gd name="connsiteY76" fmla="*/ 197809 h 2045270"/>
                  <a:gd name="connsiteX77" fmla="*/ 3422469 w 4892973"/>
                  <a:gd name="connsiteY77" fmla="*/ 149290 h 2045270"/>
                  <a:gd name="connsiteX78" fmla="*/ 3470988 w 4892973"/>
                  <a:gd name="connsiteY78" fmla="*/ 149290 h 2045270"/>
                  <a:gd name="connsiteX79" fmla="*/ 3470988 w 4892973"/>
                  <a:gd name="connsiteY79" fmla="*/ 134361 h 2045270"/>
                  <a:gd name="connsiteX80" fmla="*/ 3635207 w 4892973"/>
                  <a:gd name="connsiteY80" fmla="*/ 134361 h 2045270"/>
                  <a:gd name="connsiteX81" fmla="*/ 3635207 w 4892973"/>
                  <a:gd name="connsiteY81" fmla="*/ 126896 h 2045270"/>
                  <a:gd name="connsiteX82" fmla="*/ 3847945 w 4892973"/>
                  <a:gd name="connsiteY82" fmla="*/ 126896 h 2045270"/>
                  <a:gd name="connsiteX83" fmla="*/ 3862874 w 4892973"/>
                  <a:gd name="connsiteY83" fmla="*/ 111967 h 2045270"/>
                  <a:gd name="connsiteX84" fmla="*/ 3918857 w 4892973"/>
                  <a:gd name="connsiteY84" fmla="*/ 111967 h 2045270"/>
                  <a:gd name="connsiteX85" fmla="*/ 3918857 w 4892973"/>
                  <a:gd name="connsiteY85" fmla="*/ 85841 h 2045270"/>
                  <a:gd name="connsiteX86" fmla="*/ 4056950 w 4892973"/>
                  <a:gd name="connsiteY86" fmla="*/ 85841 h 2045270"/>
                  <a:gd name="connsiteX87" fmla="*/ 4056950 w 4892973"/>
                  <a:gd name="connsiteY87" fmla="*/ 52251 h 2045270"/>
                  <a:gd name="connsiteX88" fmla="*/ 4370459 w 4892973"/>
                  <a:gd name="connsiteY88" fmla="*/ 52251 h 2045270"/>
                  <a:gd name="connsiteX89" fmla="*/ 4370459 w 4892973"/>
                  <a:gd name="connsiteY89" fmla="*/ 29858 h 2045270"/>
                  <a:gd name="connsiteX90" fmla="*/ 4392853 w 4892973"/>
                  <a:gd name="connsiteY90" fmla="*/ 29858 h 2045270"/>
                  <a:gd name="connsiteX91" fmla="*/ 4433907 w 4892973"/>
                  <a:gd name="connsiteY91" fmla="*/ 33590 h 2045270"/>
                  <a:gd name="connsiteX92" fmla="*/ 4433907 w 4892973"/>
                  <a:gd name="connsiteY92" fmla="*/ 14929 h 2045270"/>
                  <a:gd name="connsiteX93" fmla="*/ 4523481 w 4892973"/>
                  <a:gd name="connsiteY93" fmla="*/ 14929 h 2045270"/>
                  <a:gd name="connsiteX94" fmla="*/ 4523481 w 4892973"/>
                  <a:gd name="connsiteY94" fmla="*/ 0 h 2045270"/>
                  <a:gd name="connsiteX95" fmla="*/ 4892973 w 4892973"/>
                  <a:gd name="connsiteY95" fmla="*/ 0 h 204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892973" h="2045270">
                    <a:moveTo>
                      <a:pt x="0" y="2045270"/>
                    </a:moveTo>
                    <a:lnTo>
                      <a:pt x="205274" y="2045270"/>
                    </a:lnTo>
                    <a:lnTo>
                      <a:pt x="205274" y="1959428"/>
                    </a:lnTo>
                    <a:lnTo>
                      <a:pt x="205274" y="1959428"/>
                    </a:lnTo>
                    <a:lnTo>
                      <a:pt x="223936" y="1955696"/>
                    </a:lnTo>
                    <a:lnTo>
                      <a:pt x="223936" y="1884783"/>
                    </a:lnTo>
                    <a:lnTo>
                      <a:pt x="246328" y="1884783"/>
                    </a:lnTo>
                    <a:lnTo>
                      <a:pt x="246328" y="1810138"/>
                    </a:lnTo>
                    <a:lnTo>
                      <a:pt x="444137" y="1810138"/>
                    </a:lnTo>
                    <a:lnTo>
                      <a:pt x="444137" y="1668313"/>
                    </a:lnTo>
                    <a:lnTo>
                      <a:pt x="462799" y="1668313"/>
                    </a:lnTo>
                    <a:lnTo>
                      <a:pt x="462799" y="1578739"/>
                    </a:lnTo>
                    <a:lnTo>
                      <a:pt x="481460" y="1578739"/>
                    </a:lnTo>
                    <a:lnTo>
                      <a:pt x="481460" y="1500362"/>
                    </a:lnTo>
                    <a:lnTo>
                      <a:pt x="481460" y="1500362"/>
                    </a:lnTo>
                    <a:lnTo>
                      <a:pt x="481460" y="1366001"/>
                    </a:lnTo>
                    <a:lnTo>
                      <a:pt x="515050" y="1366001"/>
                    </a:lnTo>
                    <a:lnTo>
                      <a:pt x="515050" y="1336143"/>
                    </a:lnTo>
                    <a:lnTo>
                      <a:pt x="548640" y="1336143"/>
                    </a:lnTo>
                    <a:lnTo>
                      <a:pt x="548640" y="1306285"/>
                    </a:lnTo>
                    <a:lnTo>
                      <a:pt x="668072" y="1306285"/>
                    </a:lnTo>
                    <a:lnTo>
                      <a:pt x="668072" y="1254034"/>
                    </a:lnTo>
                    <a:lnTo>
                      <a:pt x="683001" y="1254034"/>
                    </a:lnTo>
                    <a:lnTo>
                      <a:pt x="683001" y="1212979"/>
                    </a:lnTo>
                    <a:lnTo>
                      <a:pt x="712859" y="1212979"/>
                    </a:lnTo>
                    <a:lnTo>
                      <a:pt x="712859" y="1168192"/>
                    </a:lnTo>
                    <a:lnTo>
                      <a:pt x="712859" y="1112209"/>
                    </a:lnTo>
                    <a:lnTo>
                      <a:pt x="735253" y="1112209"/>
                    </a:lnTo>
                    <a:lnTo>
                      <a:pt x="735253" y="1045028"/>
                    </a:lnTo>
                    <a:lnTo>
                      <a:pt x="742717" y="1045028"/>
                    </a:lnTo>
                    <a:lnTo>
                      <a:pt x="742717" y="996509"/>
                    </a:lnTo>
                    <a:lnTo>
                      <a:pt x="817362" y="996509"/>
                    </a:lnTo>
                    <a:lnTo>
                      <a:pt x="817362" y="985312"/>
                    </a:lnTo>
                    <a:lnTo>
                      <a:pt x="906936" y="985312"/>
                    </a:lnTo>
                    <a:lnTo>
                      <a:pt x="906936" y="947990"/>
                    </a:lnTo>
                    <a:lnTo>
                      <a:pt x="936794" y="947990"/>
                    </a:lnTo>
                    <a:lnTo>
                      <a:pt x="936794" y="921864"/>
                    </a:lnTo>
                    <a:lnTo>
                      <a:pt x="970384" y="921864"/>
                    </a:lnTo>
                    <a:lnTo>
                      <a:pt x="970384" y="794968"/>
                    </a:lnTo>
                    <a:lnTo>
                      <a:pt x="1112209" y="794968"/>
                    </a:lnTo>
                    <a:lnTo>
                      <a:pt x="1112209" y="757645"/>
                    </a:lnTo>
                    <a:lnTo>
                      <a:pt x="1179390" y="757645"/>
                    </a:lnTo>
                    <a:lnTo>
                      <a:pt x="1179390" y="731520"/>
                    </a:lnTo>
                    <a:lnTo>
                      <a:pt x="1216712" y="731520"/>
                    </a:lnTo>
                    <a:lnTo>
                      <a:pt x="1216712" y="668072"/>
                    </a:lnTo>
                    <a:lnTo>
                      <a:pt x="1351073" y="668072"/>
                    </a:lnTo>
                    <a:lnTo>
                      <a:pt x="1351073" y="630749"/>
                    </a:lnTo>
                    <a:lnTo>
                      <a:pt x="1433182" y="630749"/>
                    </a:lnTo>
                    <a:lnTo>
                      <a:pt x="1433182" y="582230"/>
                    </a:lnTo>
                    <a:lnTo>
                      <a:pt x="1459308" y="582230"/>
                    </a:lnTo>
                    <a:lnTo>
                      <a:pt x="1459308" y="526246"/>
                    </a:lnTo>
                    <a:lnTo>
                      <a:pt x="1560079" y="526246"/>
                    </a:lnTo>
                    <a:lnTo>
                      <a:pt x="1560079" y="500121"/>
                    </a:lnTo>
                    <a:lnTo>
                      <a:pt x="1649653" y="500121"/>
                    </a:lnTo>
                    <a:lnTo>
                      <a:pt x="1649653" y="485192"/>
                    </a:lnTo>
                    <a:lnTo>
                      <a:pt x="1679510" y="485192"/>
                    </a:lnTo>
                    <a:lnTo>
                      <a:pt x="1679510" y="459066"/>
                    </a:lnTo>
                    <a:lnTo>
                      <a:pt x="1679510" y="459066"/>
                    </a:lnTo>
                    <a:lnTo>
                      <a:pt x="1705636" y="459066"/>
                    </a:lnTo>
                    <a:lnTo>
                      <a:pt x="1705636" y="399350"/>
                    </a:lnTo>
                    <a:lnTo>
                      <a:pt x="1795210" y="399350"/>
                    </a:lnTo>
                    <a:lnTo>
                      <a:pt x="1795210" y="391885"/>
                    </a:lnTo>
                    <a:lnTo>
                      <a:pt x="1925839" y="391885"/>
                    </a:lnTo>
                    <a:lnTo>
                      <a:pt x="1925839" y="343366"/>
                    </a:lnTo>
                    <a:lnTo>
                      <a:pt x="2250544" y="343366"/>
                    </a:lnTo>
                    <a:lnTo>
                      <a:pt x="2250544" y="313508"/>
                    </a:lnTo>
                    <a:lnTo>
                      <a:pt x="2444621" y="313508"/>
                    </a:lnTo>
                    <a:lnTo>
                      <a:pt x="2444621" y="287383"/>
                    </a:lnTo>
                    <a:lnTo>
                      <a:pt x="2750665" y="287383"/>
                    </a:lnTo>
                    <a:lnTo>
                      <a:pt x="2750665" y="261257"/>
                    </a:lnTo>
                    <a:lnTo>
                      <a:pt x="2914884" y="261257"/>
                    </a:lnTo>
                    <a:lnTo>
                      <a:pt x="2914884" y="242596"/>
                    </a:lnTo>
                    <a:lnTo>
                      <a:pt x="3303037" y="242596"/>
                    </a:lnTo>
                    <a:lnTo>
                      <a:pt x="3303037" y="231399"/>
                    </a:lnTo>
                    <a:lnTo>
                      <a:pt x="3373950" y="231399"/>
                    </a:lnTo>
                    <a:lnTo>
                      <a:pt x="3373950" y="197809"/>
                    </a:lnTo>
                    <a:lnTo>
                      <a:pt x="3422469" y="197809"/>
                    </a:lnTo>
                    <a:lnTo>
                      <a:pt x="3422469" y="149290"/>
                    </a:lnTo>
                    <a:lnTo>
                      <a:pt x="3470988" y="149290"/>
                    </a:lnTo>
                    <a:lnTo>
                      <a:pt x="3470988" y="134361"/>
                    </a:lnTo>
                    <a:lnTo>
                      <a:pt x="3635207" y="134361"/>
                    </a:lnTo>
                    <a:lnTo>
                      <a:pt x="3635207" y="126896"/>
                    </a:lnTo>
                    <a:lnTo>
                      <a:pt x="3847945" y="126896"/>
                    </a:lnTo>
                    <a:lnTo>
                      <a:pt x="3862874" y="111967"/>
                    </a:lnTo>
                    <a:lnTo>
                      <a:pt x="3918857" y="111967"/>
                    </a:lnTo>
                    <a:lnTo>
                      <a:pt x="3918857" y="85841"/>
                    </a:lnTo>
                    <a:lnTo>
                      <a:pt x="4056950" y="85841"/>
                    </a:lnTo>
                    <a:lnTo>
                      <a:pt x="4056950" y="52251"/>
                    </a:lnTo>
                    <a:lnTo>
                      <a:pt x="4370459" y="52251"/>
                    </a:lnTo>
                    <a:lnTo>
                      <a:pt x="4370459" y="29858"/>
                    </a:lnTo>
                    <a:lnTo>
                      <a:pt x="4392853" y="29858"/>
                    </a:lnTo>
                    <a:lnTo>
                      <a:pt x="4433907" y="33590"/>
                    </a:lnTo>
                    <a:lnTo>
                      <a:pt x="4433907" y="14929"/>
                    </a:lnTo>
                    <a:lnTo>
                      <a:pt x="4523481" y="14929"/>
                    </a:lnTo>
                    <a:lnTo>
                      <a:pt x="4523481" y="0"/>
                    </a:lnTo>
                    <a:lnTo>
                      <a:pt x="4892973" y="0"/>
                    </a:lnTo>
                  </a:path>
                </a:pathLst>
              </a:custGeom>
              <a:noFill/>
              <a:ln w="19050">
                <a:solidFill>
                  <a:schemeClr val="accent1"/>
                </a:solidFill>
                <a:miter lim="800000"/>
                <a:headEnd/>
                <a:tailEnd/>
              </a:ln>
            </p:spPr>
            <p:txBody>
              <a:bodyPr rtlCol="0" anchor="ctr"/>
              <a:lstStyle/>
              <a:p>
                <a:pPr algn="ctr"/>
                <a:endParaRPr lang="en-US" sz="1200" dirty="0"/>
              </a:p>
            </p:txBody>
          </p:sp>
          <p:sp>
            <p:nvSpPr>
              <p:cNvPr id="574" name="Freeform: Shape 573">
                <a:extLst>
                  <a:ext uri="{FF2B5EF4-FFF2-40B4-BE49-F238E27FC236}">
                    <a16:creationId xmlns:a16="http://schemas.microsoft.com/office/drawing/2014/main" id="{7FF5C314-43CC-D728-629C-09BDA6ECACF9}"/>
                  </a:ext>
                </a:extLst>
              </p:cNvPr>
              <p:cNvSpPr/>
              <p:nvPr/>
            </p:nvSpPr>
            <p:spPr bwMode="auto">
              <a:xfrm>
                <a:off x="7349931" y="4731702"/>
                <a:ext cx="2524445" cy="977330"/>
              </a:xfrm>
              <a:custGeom>
                <a:avLst/>
                <a:gdLst>
                  <a:gd name="connsiteX0" fmla="*/ 0 w 4881776"/>
                  <a:gd name="connsiteY0" fmla="*/ 1690707 h 1690707"/>
                  <a:gd name="connsiteX1" fmla="*/ 421743 w 4881776"/>
                  <a:gd name="connsiteY1" fmla="*/ 1690707 h 1690707"/>
                  <a:gd name="connsiteX2" fmla="*/ 421743 w 4881776"/>
                  <a:gd name="connsiteY2" fmla="*/ 1660849 h 1690707"/>
                  <a:gd name="connsiteX3" fmla="*/ 451601 w 4881776"/>
                  <a:gd name="connsiteY3" fmla="*/ 1660849 h 1690707"/>
                  <a:gd name="connsiteX4" fmla="*/ 451601 w 4881776"/>
                  <a:gd name="connsiteY4" fmla="*/ 1604865 h 1690707"/>
                  <a:gd name="connsiteX5" fmla="*/ 451601 w 4881776"/>
                  <a:gd name="connsiteY5" fmla="*/ 1604865 h 1690707"/>
                  <a:gd name="connsiteX6" fmla="*/ 470263 w 4881776"/>
                  <a:gd name="connsiteY6" fmla="*/ 1604865 h 1690707"/>
                  <a:gd name="connsiteX7" fmla="*/ 470263 w 4881776"/>
                  <a:gd name="connsiteY7" fmla="*/ 1589936 h 1690707"/>
                  <a:gd name="connsiteX8" fmla="*/ 488924 w 4881776"/>
                  <a:gd name="connsiteY8" fmla="*/ 1589936 h 1690707"/>
                  <a:gd name="connsiteX9" fmla="*/ 488924 w 4881776"/>
                  <a:gd name="connsiteY9" fmla="*/ 1511559 h 1690707"/>
                  <a:gd name="connsiteX10" fmla="*/ 503853 w 4881776"/>
                  <a:gd name="connsiteY10" fmla="*/ 1511559 h 1690707"/>
                  <a:gd name="connsiteX11" fmla="*/ 503853 w 4881776"/>
                  <a:gd name="connsiteY11" fmla="*/ 1496630 h 1690707"/>
                  <a:gd name="connsiteX12" fmla="*/ 597159 w 4881776"/>
                  <a:gd name="connsiteY12" fmla="*/ 1496630 h 1690707"/>
                  <a:gd name="connsiteX13" fmla="*/ 597159 w 4881776"/>
                  <a:gd name="connsiteY13" fmla="*/ 1485433 h 1690707"/>
                  <a:gd name="connsiteX14" fmla="*/ 671804 w 4881776"/>
                  <a:gd name="connsiteY14" fmla="*/ 1485433 h 1690707"/>
                  <a:gd name="connsiteX15" fmla="*/ 671804 w 4881776"/>
                  <a:gd name="connsiteY15" fmla="*/ 1433182 h 1690707"/>
                  <a:gd name="connsiteX16" fmla="*/ 705394 w 4881776"/>
                  <a:gd name="connsiteY16" fmla="*/ 1433182 h 1690707"/>
                  <a:gd name="connsiteX17" fmla="*/ 705394 w 4881776"/>
                  <a:gd name="connsiteY17" fmla="*/ 1362269 h 1690707"/>
                  <a:gd name="connsiteX18" fmla="*/ 724055 w 4881776"/>
                  <a:gd name="connsiteY18" fmla="*/ 1362269 h 1690707"/>
                  <a:gd name="connsiteX19" fmla="*/ 724055 w 4881776"/>
                  <a:gd name="connsiteY19" fmla="*/ 1246570 h 1690707"/>
                  <a:gd name="connsiteX20" fmla="*/ 772574 w 4881776"/>
                  <a:gd name="connsiteY20" fmla="*/ 1246570 h 1690707"/>
                  <a:gd name="connsiteX21" fmla="*/ 772574 w 4881776"/>
                  <a:gd name="connsiteY21" fmla="*/ 1209247 h 1690707"/>
                  <a:gd name="connsiteX22" fmla="*/ 910668 w 4881776"/>
                  <a:gd name="connsiteY22" fmla="*/ 1209247 h 1690707"/>
                  <a:gd name="connsiteX23" fmla="*/ 910668 w 4881776"/>
                  <a:gd name="connsiteY23" fmla="*/ 1171925 h 1690707"/>
                  <a:gd name="connsiteX24" fmla="*/ 959187 w 4881776"/>
                  <a:gd name="connsiteY24" fmla="*/ 1171925 h 1690707"/>
                  <a:gd name="connsiteX25" fmla="*/ 959187 w 4881776"/>
                  <a:gd name="connsiteY25" fmla="*/ 1108477 h 1690707"/>
                  <a:gd name="connsiteX26" fmla="*/ 977848 w 4881776"/>
                  <a:gd name="connsiteY26" fmla="*/ 1108477 h 1690707"/>
                  <a:gd name="connsiteX27" fmla="*/ 977848 w 4881776"/>
                  <a:gd name="connsiteY27" fmla="*/ 981580 h 1690707"/>
                  <a:gd name="connsiteX28" fmla="*/ 1007706 w 4881776"/>
                  <a:gd name="connsiteY28" fmla="*/ 981580 h 1690707"/>
                  <a:gd name="connsiteX29" fmla="*/ 1007706 w 4881776"/>
                  <a:gd name="connsiteY29" fmla="*/ 959187 h 1690707"/>
                  <a:gd name="connsiteX30" fmla="*/ 1198050 w 4881776"/>
                  <a:gd name="connsiteY30" fmla="*/ 959187 h 1690707"/>
                  <a:gd name="connsiteX31" fmla="*/ 1198050 w 4881776"/>
                  <a:gd name="connsiteY31" fmla="*/ 880810 h 1690707"/>
                  <a:gd name="connsiteX32" fmla="*/ 1198050 w 4881776"/>
                  <a:gd name="connsiteY32" fmla="*/ 880810 h 1690707"/>
                  <a:gd name="connsiteX33" fmla="*/ 1216712 w 4881776"/>
                  <a:gd name="connsiteY33" fmla="*/ 880810 h 1690707"/>
                  <a:gd name="connsiteX34" fmla="*/ 1216712 w 4881776"/>
                  <a:gd name="connsiteY34" fmla="*/ 843487 h 1690707"/>
                  <a:gd name="connsiteX35" fmla="*/ 1321214 w 4881776"/>
                  <a:gd name="connsiteY35" fmla="*/ 843487 h 1690707"/>
                  <a:gd name="connsiteX36" fmla="*/ 1321214 w 4881776"/>
                  <a:gd name="connsiteY36" fmla="*/ 813629 h 1690707"/>
                  <a:gd name="connsiteX37" fmla="*/ 1414521 w 4881776"/>
                  <a:gd name="connsiteY37" fmla="*/ 813629 h 1690707"/>
                  <a:gd name="connsiteX38" fmla="*/ 1414521 w 4881776"/>
                  <a:gd name="connsiteY38" fmla="*/ 772575 h 1690707"/>
                  <a:gd name="connsiteX39" fmla="*/ 1455575 w 4881776"/>
                  <a:gd name="connsiteY39" fmla="*/ 772575 h 1690707"/>
                  <a:gd name="connsiteX40" fmla="*/ 1455575 w 4881776"/>
                  <a:gd name="connsiteY40" fmla="*/ 750181 h 1690707"/>
                  <a:gd name="connsiteX41" fmla="*/ 1492898 w 4881776"/>
                  <a:gd name="connsiteY41" fmla="*/ 750181 h 1690707"/>
                  <a:gd name="connsiteX42" fmla="*/ 1492898 w 4881776"/>
                  <a:gd name="connsiteY42" fmla="*/ 694198 h 1690707"/>
                  <a:gd name="connsiteX43" fmla="*/ 1623526 w 4881776"/>
                  <a:gd name="connsiteY43" fmla="*/ 694198 h 1690707"/>
                  <a:gd name="connsiteX44" fmla="*/ 1619793 w 4881776"/>
                  <a:gd name="connsiteY44" fmla="*/ 690465 h 1690707"/>
                  <a:gd name="connsiteX45" fmla="*/ 1720565 w 4881776"/>
                  <a:gd name="connsiteY45" fmla="*/ 690465 h 1690707"/>
                  <a:gd name="connsiteX46" fmla="*/ 1720565 w 4881776"/>
                  <a:gd name="connsiteY46" fmla="*/ 612088 h 1690707"/>
                  <a:gd name="connsiteX47" fmla="*/ 1754155 w 4881776"/>
                  <a:gd name="connsiteY47" fmla="*/ 612088 h 1690707"/>
                  <a:gd name="connsiteX48" fmla="*/ 1754155 w 4881776"/>
                  <a:gd name="connsiteY48" fmla="*/ 571033 h 1690707"/>
                  <a:gd name="connsiteX49" fmla="*/ 1914641 w 4881776"/>
                  <a:gd name="connsiteY49" fmla="*/ 571033 h 1690707"/>
                  <a:gd name="connsiteX50" fmla="*/ 1914641 w 4881776"/>
                  <a:gd name="connsiteY50" fmla="*/ 507585 h 1690707"/>
                  <a:gd name="connsiteX51" fmla="*/ 1959428 w 4881776"/>
                  <a:gd name="connsiteY51" fmla="*/ 507585 h 1690707"/>
                  <a:gd name="connsiteX52" fmla="*/ 1959428 w 4881776"/>
                  <a:gd name="connsiteY52" fmla="*/ 477727 h 1690707"/>
                  <a:gd name="connsiteX53" fmla="*/ 2231882 w 4881776"/>
                  <a:gd name="connsiteY53" fmla="*/ 477727 h 1690707"/>
                  <a:gd name="connsiteX54" fmla="*/ 2231882 w 4881776"/>
                  <a:gd name="connsiteY54" fmla="*/ 447869 h 1690707"/>
                  <a:gd name="connsiteX55" fmla="*/ 2295330 w 4881776"/>
                  <a:gd name="connsiteY55" fmla="*/ 447869 h 1690707"/>
                  <a:gd name="connsiteX56" fmla="*/ 2295330 w 4881776"/>
                  <a:gd name="connsiteY56" fmla="*/ 425476 h 1690707"/>
                  <a:gd name="connsiteX57" fmla="*/ 2418494 w 4881776"/>
                  <a:gd name="connsiteY57" fmla="*/ 425476 h 1690707"/>
                  <a:gd name="connsiteX58" fmla="*/ 2418494 w 4881776"/>
                  <a:gd name="connsiteY58" fmla="*/ 376957 h 1690707"/>
                  <a:gd name="connsiteX59" fmla="*/ 2452085 w 4881776"/>
                  <a:gd name="connsiteY59" fmla="*/ 376957 h 1690707"/>
                  <a:gd name="connsiteX60" fmla="*/ 2452085 w 4881776"/>
                  <a:gd name="connsiteY60" fmla="*/ 347099 h 1690707"/>
                  <a:gd name="connsiteX61" fmla="*/ 2728271 w 4881776"/>
                  <a:gd name="connsiteY61" fmla="*/ 347099 h 1690707"/>
                  <a:gd name="connsiteX62" fmla="*/ 2728271 w 4881776"/>
                  <a:gd name="connsiteY62" fmla="*/ 309776 h 1690707"/>
                  <a:gd name="connsiteX63" fmla="*/ 2847703 w 4881776"/>
                  <a:gd name="connsiteY63" fmla="*/ 309776 h 1690707"/>
                  <a:gd name="connsiteX64" fmla="*/ 2847703 w 4881776"/>
                  <a:gd name="connsiteY64" fmla="*/ 291115 h 1690707"/>
                  <a:gd name="connsiteX65" fmla="*/ 2907419 w 4881776"/>
                  <a:gd name="connsiteY65" fmla="*/ 291115 h 1690707"/>
                  <a:gd name="connsiteX66" fmla="*/ 2907419 w 4881776"/>
                  <a:gd name="connsiteY66" fmla="*/ 246328 h 1690707"/>
                  <a:gd name="connsiteX67" fmla="*/ 2982063 w 4881776"/>
                  <a:gd name="connsiteY67" fmla="*/ 246328 h 1690707"/>
                  <a:gd name="connsiteX68" fmla="*/ 2982063 w 4881776"/>
                  <a:gd name="connsiteY68" fmla="*/ 216470 h 1690707"/>
                  <a:gd name="connsiteX69" fmla="*/ 3135086 w 4881776"/>
                  <a:gd name="connsiteY69" fmla="*/ 216470 h 1690707"/>
                  <a:gd name="connsiteX70" fmla="*/ 3135086 w 4881776"/>
                  <a:gd name="connsiteY70" fmla="*/ 212738 h 1690707"/>
                  <a:gd name="connsiteX71" fmla="*/ 3284375 w 4881776"/>
                  <a:gd name="connsiteY71" fmla="*/ 212738 h 1690707"/>
                  <a:gd name="connsiteX72" fmla="*/ 3284375 w 4881776"/>
                  <a:gd name="connsiteY72" fmla="*/ 197809 h 1690707"/>
                  <a:gd name="connsiteX73" fmla="*/ 3456059 w 4881776"/>
                  <a:gd name="connsiteY73" fmla="*/ 197809 h 1690707"/>
                  <a:gd name="connsiteX74" fmla="*/ 3456059 w 4881776"/>
                  <a:gd name="connsiteY74" fmla="*/ 171683 h 1690707"/>
                  <a:gd name="connsiteX75" fmla="*/ 3597884 w 4881776"/>
                  <a:gd name="connsiteY75" fmla="*/ 171683 h 1690707"/>
                  <a:gd name="connsiteX76" fmla="*/ 3597884 w 4881776"/>
                  <a:gd name="connsiteY76" fmla="*/ 145558 h 1690707"/>
                  <a:gd name="connsiteX77" fmla="*/ 3769567 w 4881776"/>
                  <a:gd name="connsiteY77" fmla="*/ 145558 h 1690707"/>
                  <a:gd name="connsiteX78" fmla="*/ 3769567 w 4881776"/>
                  <a:gd name="connsiteY78" fmla="*/ 123164 h 1690707"/>
                  <a:gd name="connsiteX79" fmla="*/ 3892731 w 4881776"/>
                  <a:gd name="connsiteY79" fmla="*/ 123164 h 1690707"/>
                  <a:gd name="connsiteX80" fmla="*/ 3892731 w 4881776"/>
                  <a:gd name="connsiteY80" fmla="*/ 97038 h 1690707"/>
                  <a:gd name="connsiteX81" fmla="*/ 3911392 w 4881776"/>
                  <a:gd name="connsiteY81" fmla="*/ 97038 h 1690707"/>
                  <a:gd name="connsiteX82" fmla="*/ 3911392 w 4881776"/>
                  <a:gd name="connsiteY82" fmla="*/ 85842 h 1690707"/>
                  <a:gd name="connsiteX83" fmla="*/ 4101737 w 4881776"/>
                  <a:gd name="connsiteY83" fmla="*/ 85842 h 1690707"/>
                  <a:gd name="connsiteX84" fmla="*/ 4101737 w 4881776"/>
                  <a:gd name="connsiteY84" fmla="*/ 85842 h 1690707"/>
                  <a:gd name="connsiteX85" fmla="*/ 4288349 w 4881776"/>
                  <a:gd name="connsiteY85" fmla="*/ 85842 h 1690707"/>
                  <a:gd name="connsiteX86" fmla="*/ 4288349 w 4881776"/>
                  <a:gd name="connsiteY86" fmla="*/ 59716 h 1690707"/>
                  <a:gd name="connsiteX87" fmla="*/ 4404049 w 4881776"/>
                  <a:gd name="connsiteY87" fmla="*/ 59716 h 1690707"/>
                  <a:gd name="connsiteX88" fmla="*/ 4404049 w 4881776"/>
                  <a:gd name="connsiteY88" fmla="*/ 29858 h 1690707"/>
                  <a:gd name="connsiteX89" fmla="*/ 4478694 w 4881776"/>
                  <a:gd name="connsiteY89" fmla="*/ 29858 h 1690707"/>
                  <a:gd name="connsiteX90" fmla="*/ 4478694 w 4881776"/>
                  <a:gd name="connsiteY90" fmla="*/ 14929 h 1690707"/>
                  <a:gd name="connsiteX91" fmla="*/ 4781006 w 4881776"/>
                  <a:gd name="connsiteY91" fmla="*/ 14929 h 1690707"/>
                  <a:gd name="connsiteX92" fmla="*/ 4781006 w 4881776"/>
                  <a:gd name="connsiteY92" fmla="*/ 14929 h 1690707"/>
                  <a:gd name="connsiteX93" fmla="*/ 4781006 w 4881776"/>
                  <a:gd name="connsiteY93" fmla="*/ 0 h 1690707"/>
                  <a:gd name="connsiteX94" fmla="*/ 4881776 w 4881776"/>
                  <a:gd name="connsiteY94" fmla="*/ 0 h 169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881776" h="1690707">
                    <a:moveTo>
                      <a:pt x="0" y="1690707"/>
                    </a:moveTo>
                    <a:lnTo>
                      <a:pt x="421743" y="1690707"/>
                    </a:lnTo>
                    <a:lnTo>
                      <a:pt x="421743" y="1660849"/>
                    </a:lnTo>
                    <a:lnTo>
                      <a:pt x="451601" y="1660849"/>
                    </a:lnTo>
                    <a:lnTo>
                      <a:pt x="451601" y="1604865"/>
                    </a:lnTo>
                    <a:lnTo>
                      <a:pt x="451601" y="1604865"/>
                    </a:lnTo>
                    <a:lnTo>
                      <a:pt x="470263" y="1604865"/>
                    </a:lnTo>
                    <a:lnTo>
                      <a:pt x="470263" y="1589936"/>
                    </a:lnTo>
                    <a:lnTo>
                      <a:pt x="488924" y="1589936"/>
                    </a:lnTo>
                    <a:lnTo>
                      <a:pt x="488924" y="1511559"/>
                    </a:lnTo>
                    <a:lnTo>
                      <a:pt x="503853" y="1511559"/>
                    </a:lnTo>
                    <a:lnTo>
                      <a:pt x="503853" y="1496630"/>
                    </a:lnTo>
                    <a:lnTo>
                      <a:pt x="597159" y="1496630"/>
                    </a:lnTo>
                    <a:lnTo>
                      <a:pt x="597159" y="1485433"/>
                    </a:lnTo>
                    <a:lnTo>
                      <a:pt x="671804" y="1485433"/>
                    </a:lnTo>
                    <a:lnTo>
                      <a:pt x="671804" y="1433182"/>
                    </a:lnTo>
                    <a:lnTo>
                      <a:pt x="705394" y="1433182"/>
                    </a:lnTo>
                    <a:lnTo>
                      <a:pt x="705394" y="1362269"/>
                    </a:lnTo>
                    <a:lnTo>
                      <a:pt x="724055" y="1362269"/>
                    </a:lnTo>
                    <a:lnTo>
                      <a:pt x="724055" y="1246570"/>
                    </a:lnTo>
                    <a:lnTo>
                      <a:pt x="772574" y="1246570"/>
                    </a:lnTo>
                    <a:lnTo>
                      <a:pt x="772574" y="1209247"/>
                    </a:lnTo>
                    <a:lnTo>
                      <a:pt x="910668" y="1209247"/>
                    </a:lnTo>
                    <a:lnTo>
                      <a:pt x="910668" y="1171925"/>
                    </a:lnTo>
                    <a:lnTo>
                      <a:pt x="959187" y="1171925"/>
                    </a:lnTo>
                    <a:lnTo>
                      <a:pt x="959187" y="1108477"/>
                    </a:lnTo>
                    <a:lnTo>
                      <a:pt x="977848" y="1108477"/>
                    </a:lnTo>
                    <a:lnTo>
                      <a:pt x="977848" y="981580"/>
                    </a:lnTo>
                    <a:lnTo>
                      <a:pt x="1007706" y="981580"/>
                    </a:lnTo>
                    <a:lnTo>
                      <a:pt x="1007706" y="959187"/>
                    </a:lnTo>
                    <a:lnTo>
                      <a:pt x="1198050" y="959187"/>
                    </a:lnTo>
                    <a:lnTo>
                      <a:pt x="1198050" y="880810"/>
                    </a:lnTo>
                    <a:lnTo>
                      <a:pt x="1198050" y="880810"/>
                    </a:lnTo>
                    <a:lnTo>
                      <a:pt x="1216712" y="880810"/>
                    </a:lnTo>
                    <a:lnTo>
                      <a:pt x="1216712" y="843487"/>
                    </a:lnTo>
                    <a:lnTo>
                      <a:pt x="1321214" y="843487"/>
                    </a:lnTo>
                    <a:lnTo>
                      <a:pt x="1321214" y="813629"/>
                    </a:lnTo>
                    <a:lnTo>
                      <a:pt x="1414521" y="813629"/>
                    </a:lnTo>
                    <a:lnTo>
                      <a:pt x="1414521" y="772575"/>
                    </a:lnTo>
                    <a:lnTo>
                      <a:pt x="1455575" y="772575"/>
                    </a:lnTo>
                    <a:lnTo>
                      <a:pt x="1455575" y="750181"/>
                    </a:lnTo>
                    <a:lnTo>
                      <a:pt x="1492898" y="750181"/>
                    </a:lnTo>
                    <a:lnTo>
                      <a:pt x="1492898" y="694198"/>
                    </a:lnTo>
                    <a:lnTo>
                      <a:pt x="1623526" y="694198"/>
                    </a:lnTo>
                    <a:lnTo>
                      <a:pt x="1619793" y="690465"/>
                    </a:lnTo>
                    <a:lnTo>
                      <a:pt x="1720565" y="690465"/>
                    </a:lnTo>
                    <a:lnTo>
                      <a:pt x="1720565" y="612088"/>
                    </a:lnTo>
                    <a:lnTo>
                      <a:pt x="1754155" y="612088"/>
                    </a:lnTo>
                    <a:lnTo>
                      <a:pt x="1754155" y="571033"/>
                    </a:lnTo>
                    <a:lnTo>
                      <a:pt x="1914641" y="571033"/>
                    </a:lnTo>
                    <a:lnTo>
                      <a:pt x="1914641" y="507585"/>
                    </a:lnTo>
                    <a:lnTo>
                      <a:pt x="1959428" y="507585"/>
                    </a:lnTo>
                    <a:lnTo>
                      <a:pt x="1959428" y="477727"/>
                    </a:lnTo>
                    <a:lnTo>
                      <a:pt x="2231882" y="477727"/>
                    </a:lnTo>
                    <a:lnTo>
                      <a:pt x="2231882" y="447869"/>
                    </a:lnTo>
                    <a:lnTo>
                      <a:pt x="2295330" y="447869"/>
                    </a:lnTo>
                    <a:lnTo>
                      <a:pt x="2295330" y="425476"/>
                    </a:lnTo>
                    <a:lnTo>
                      <a:pt x="2418494" y="425476"/>
                    </a:lnTo>
                    <a:lnTo>
                      <a:pt x="2418494" y="376957"/>
                    </a:lnTo>
                    <a:lnTo>
                      <a:pt x="2452085" y="376957"/>
                    </a:lnTo>
                    <a:lnTo>
                      <a:pt x="2452085" y="347099"/>
                    </a:lnTo>
                    <a:lnTo>
                      <a:pt x="2728271" y="347099"/>
                    </a:lnTo>
                    <a:lnTo>
                      <a:pt x="2728271" y="309776"/>
                    </a:lnTo>
                    <a:lnTo>
                      <a:pt x="2847703" y="309776"/>
                    </a:lnTo>
                    <a:lnTo>
                      <a:pt x="2847703" y="291115"/>
                    </a:lnTo>
                    <a:lnTo>
                      <a:pt x="2907419" y="291115"/>
                    </a:lnTo>
                    <a:lnTo>
                      <a:pt x="2907419" y="246328"/>
                    </a:lnTo>
                    <a:lnTo>
                      <a:pt x="2982063" y="246328"/>
                    </a:lnTo>
                    <a:lnTo>
                      <a:pt x="2982063" y="216470"/>
                    </a:lnTo>
                    <a:lnTo>
                      <a:pt x="3135086" y="216470"/>
                    </a:lnTo>
                    <a:lnTo>
                      <a:pt x="3135086" y="212738"/>
                    </a:lnTo>
                    <a:lnTo>
                      <a:pt x="3284375" y="212738"/>
                    </a:lnTo>
                    <a:lnTo>
                      <a:pt x="3284375" y="197809"/>
                    </a:lnTo>
                    <a:lnTo>
                      <a:pt x="3456059" y="197809"/>
                    </a:lnTo>
                    <a:lnTo>
                      <a:pt x="3456059" y="171683"/>
                    </a:lnTo>
                    <a:lnTo>
                      <a:pt x="3597884" y="171683"/>
                    </a:lnTo>
                    <a:lnTo>
                      <a:pt x="3597884" y="145558"/>
                    </a:lnTo>
                    <a:lnTo>
                      <a:pt x="3769567" y="145558"/>
                    </a:lnTo>
                    <a:lnTo>
                      <a:pt x="3769567" y="123164"/>
                    </a:lnTo>
                    <a:lnTo>
                      <a:pt x="3892731" y="123164"/>
                    </a:lnTo>
                    <a:lnTo>
                      <a:pt x="3892731" y="97038"/>
                    </a:lnTo>
                    <a:lnTo>
                      <a:pt x="3911392" y="97038"/>
                    </a:lnTo>
                    <a:lnTo>
                      <a:pt x="3911392" y="85842"/>
                    </a:lnTo>
                    <a:lnTo>
                      <a:pt x="4101737" y="85842"/>
                    </a:lnTo>
                    <a:lnTo>
                      <a:pt x="4101737" y="85842"/>
                    </a:lnTo>
                    <a:lnTo>
                      <a:pt x="4288349" y="85842"/>
                    </a:lnTo>
                    <a:lnTo>
                      <a:pt x="4288349" y="59716"/>
                    </a:lnTo>
                    <a:lnTo>
                      <a:pt x="4404049" y="59716"/>
                    </a:lnTo>
                    <a:lnTo>
                      <a:pt x="4404049" y="29858"/>
                    </a:lnTo>
                    <a:lnTo>
                      <a:pt x="4478694" y="29858"/>
                    </a:lnTo>
                    <a:lnTo>
                      <a:pt x="4478694" y="14929"/>
                    </a:lnTo>
                    <a:lnTo>
                      <a:pt x="4781006" y="14929"/>
                    </a:lnTo>
                    <a:lnTo>
                      <a:pt x="4781006" y="14929"/>
                    </a:lnTo>
                    <a:lnTo>
                      <a:pt x="4781006" y="0"/>
                    </a:lnTo>
                    <a:lnTo>
                      <a:pt x="4881776" y="0"/>
                    </a:lnTo>
                  </a:path>
                </a:pathLst>
              </a:custGeom>
              <a:noFill/>
              <a:ln w="19050">
                <a:solidFill>
                  <a:schemeClr val="accent3"/>
                </a:solidFill>
                <a:miter lim="800000"/>
                <a:headEnd/>
                <a:tailEnd/>
              </a:ln>
            </p:spPr>
            <p:txBody>
              <a:bodyPr rtlCol="0" anchor="ctr"/>
              <a:lstStyle/>
              <a:p>
                <a:pPr algn="ctr"/>
                <a:endParaRPr lang="en-US" sz="1200" dirty="0"/>
              </a:p>
            </p:txBody>
          </p:sp>
          <p:sp>
            <p:nvSpPr>
              <p:cNvPr id="513" name="TextBox 57">
                <a:extLst>
                  <a:ext uri="{FF2B5EF4-FFF2-40B4-BE49-F238E27FC236}">
                    <a16:creationId xmlns:a16="http://schemas.microsoft.com/office/drawing/2014/main" id="{8CEB997E-B7FD-4DB1-4493-3C28A541A04F}"/>
                  </a:ext>
                </a:extLst>
              </p:cNvPr>
              <p:cNvSpPr txBox="1">
                <a:spLocks noChangeArrowheads="1"/>
              </p:cNvSpPr>
              <p:nvPr/>
            </p:nvSpPr>
            <p:spPr bwMode="auto">
              <a:xfrm>
                <a:off x="7348962" y="5941016"/>
                <a:ext cx="2536474" cy="307777"/>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Mo</a:t>
                </a:r>
              </a:p>
            </p:txBody>
          </p:sp>
        </p:grpSp>
        <p:cxnSp>
          <p:nvCxnSpPr>
            <p:cNvPr id="604" name="Straight Connector 603">
              <a:extLst>
                <a:ext uri="{FF2B5EF4-FFF2-40B4-BE49-F238E27FC236}">
                  <a16:creationId xmlns:a16="http://schemas.microsoft.com/office/drawing/2014/main" id="{01B31897-60D2-D55D-B770-C2FECA30FE85}"/>
                </a:ext>
              </a:extLst>
            </p:cNvPr>
            <p:cNvCxnSpPr>
              <a:cxnSpLocks/>
            </p:cNvCxnSpPr>
            <p:nvPr/>
          </p:nvCxnSpPr>
          <p:spPr bwMode="auto">
            <a:xfrm flipV="1">
              <a:off x="11933645" y="4188519"/>
              <a:ext cx="0" cy="1534527"/>
            </a:xfrm>
            <a:prstGeom prst="line">
              <a:avLst/>
            </a:prstGeom>
            <a:noFill/>
            <a:ln w="28575" cap="flat" cmpd="sng" algn="ctr">
              <a:solidFill>
                <a:schemeClr val="tx2">
                  <a:lumMod val="90000"/>
                </a:schemeClr>
              </a:solidFill>
              <a:prstDash val="sysDash"/>
              <a:round/>
              <a:headEnd type="none" w="med" len="med"/>
              <a:tailEnd type="none" w="med" len="med"/>
            </a:ln>
            <a:effectLst/>
          </p:spPr>
        </p:cxnSp>
        <p:sp>
          <p:nvSpPr>
            <p:cNvPr id="607" name="Freeform: Shape 606">
              <a:extLst>
                <a:ext uri="{FF2B5EF4-FFF2-40B4-BE49-F238E27FC236}">
                  <a16:creationId xmlns:a16="http://schemas.microsoft.com/office/drawing/2014/main" id="{C2D19BF5-5682-9A0A-7BB4-997188A153A3}"/>
                </a:ext>
              </a:extLst>
            </p:cNvPr>
            <p:cNvSpPr/>
            <p:nvPr/>
          </p:nvSpPr>
          <p:spPr bwMode="auto">
            <a:xfrm>
              <a:off x="9513178" y="4180142"/>
              <a:ext cx="2428928" cy="1553943"/>
            </a:xfrm>
            <a:custGeom>
              <a:avLst/>
              <a:gdLst>
                <a:gd name="connsiteX0" fmla="*/ 0 w 7073661"/>
                <a:gd name="connsiteY0" fmla="*/ 0 h 3347049"/>
                <a:gd name="connsiteX1" fmla="*/ 0 w 7073661"/>
                <a:gd name="connsiteY1" fmla="*/ 3347049 h 3347049"/>
                <a:gd name="connsiteX2" fmla="*/ 7073661 w 7073661"/>
                <a:gd name="connsiteY2" fmla="*/ 3347049 h 3347049"/>
              </a:gdLst>
              <a:ahLst/>
              <a:cxnLst>
                <a:cxn ang="0">
                  <a:pos x="connsiteX0" y="connsiteY0"/>
                </a:cxn>
                <a:cxn ang="0">
                  <a:pos x="connsiteX1" y="connsiteY1"/>
                </a:cxn>
                <a:cxn ang="0">
                  <a:pos x="connsiteX2" y="connsiteY2"/>
                </a:cxn>
              </a:cxnLst>
              <a:rect l="l" t="t" r="r" b="b"/>
              <a:pathLst>
                <a:path w="7073661" h="3347049">
                  <a:moveTo>
                    <a:pt x="0" y="0"/>
                  </a:moveTo>
                  <a:lnTo>
                    <a:pt x="0" y="3347049"/>
                  </a:lnTo>
                  <a:lnTo>
                    <a:pt x="7073661" y="3347049"/>
                  </a:lnTo>
                </a:path>
              </a:pathLst>
            </a:custGeom>
            <a:noFill/>
            <a:ln w="28575">
              <a:solidFill>
                <a:schemeClr val="bg1"/>
              </a:solidFill>
              <a:miter lim="800000"/>
              <a:headEnd/>
              <a:tailEnd/>
            </a:ln>
          </p:spPr>
          <p:txBody>
            <a:bodyPr rtlCol="0" anchor="ctr"/>
            <a:lstStyle/>
            <a:p>
              <a:pPr algn="ctr"/>
              <a:endParaRPr lang="en-US" sz="1200" dirty="0"/>
            </a:p>
          </p:txBody>
        </p:sp>
        <p:sp>
          <p:nvSpPr>
            <p:cNvPr id="608" name="TextBox 12">
              <a:extLst>
                <a:ext uri="{FF2B5EF4-FFF2-40B4-BE49-F238E27FC236}">
                  <a16:creationId xmlns:a16="http://schemas.microsoft.com/office/drawing/2014/main" id="{A8966E4F-865E-78F0-FC0C-3D45903B5297}"/>
                </a:ext>
              </a:extLst>
            </p:cNvPr>
            <p:cNvSpPr txBox="1">
              <a:spLocks noChangeArrowheads="1"/>
            </p:cNvSpPr>
            <p:nvPr/>
          </p:nvSpPr>
          <p:spPr bwMode="auto">
            <a:xfrm>
              <a:off x="9083127" y="4047259"/>
              <a:ext cx="437954" cy="30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100</a:t>
              </a:r>
            </a:p>
          </p:txBody>
        </p:sp>
        <p:sp>
          <p:nvSpPr>
            <p:cNvPr id="609" name="TextBox 16">
              <a:extLst>
                <a:ext uri="{FF2B5EF4-FFF2-40B4-BE49-F238E27FC236}">
                  <a16:creationId xmlns:a16="http://schemas.microsoft.com/office/drawing/2014/main" id="{EF9D5964-3841-1997-0C6B-258C53EC6667}"/>
                </a:ext>
              </a:extLst>
            </p:cNvPr>
            <p:cNvSpPr txBox="1">
              <a:spLocks noChangeArrowheads="1"/>
            </p:cNvSpPr>
            <p:nvPr/>
          </p:nvSpPr>
          <p:spPr bwMode="auto">
            <a:xfrm>
              <a:off x="9111231" y="4352803"/>
              <a:ext cx="409851" cy="30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80</a:t>
              </a:r>
            </a:p>
          </p:txBody>
        </p:sp>
        <p:sp>
          <p:nvSpPr>
            <p:cNvPr id="610" name="TextBox 609">
              <a:extLst>
                <a:ext uri="{FF2B5EF4-FFF2-40B4-BE49-F238E27FC236}">
                  <a16:creationId xmlns:a16="http://schemas.microsoft.com/office/drawing/2014/main" id="{77C624D7-4405-4D31-5C2F-A15E1BF9AF78}"/>
                </a:ext>
              </a:extLst>
            </p:cNvPr>
            <p:cNvSpPr txBox="1">
              <a:spLocks noChangeArrowheads="1"/>
            </p:cNvSpPr>
            <p:nvPr/>
          </p:nvSpPr>
          <p:spPr bwMode="auto">
            <a:xfrm>
              <a:off x="9170352" y="4658347"/>
              <a:ext cx="350730" cy="30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60</a:t>
              </a:r>
            </a:p>
          </p:txBody>
        </p:sp>
        <p:sp>
          <p:nvSpPr>
            <p:cNvPr id="611" name="TextBox 610">
              <a:extLst>
                <a:ext uri="{FF2B5EF4-FFF2-40B4-BE49-F238E27FC236}">
                  <a16:creationId xmlns:a16="http://schemas.microsoft.com/office/drawing/2014/main" id="{3E5788E9-98D6-AFAA-C2DF-12DD4F1E9C57}"/>
                </a:ext>
              </a:extLst>
            </p:cNvPr>
            <p:cNvSpPr txBox="1">
              <a:spLocks noChangeArrowheads="1"/>
            </p:cNvSpPr>
            <p:nvPr/>
          </p:nvSpPr>
          <p:spPr bwMode="auto">
            <a:xfrm>
              <a:off x="9170352" y="4963892"/>
              <a:ext cx="350730" cy="30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40</a:t>
              </a:r>
            </a:p>
          </p:txBody>
        </p:sp>
        <p:sp>
          <p:nvSpPr>
            <p:cNvPr id="612" name="TextBox 28">
              <a:extLst>
                <a:ext uri="{FF2B5EF4-FFF2-40B4-BE49-F238E27FC236}">
                  <a16:creationId xmlns:a16="http://schemas.microsoft.com/office/drawing/2014/main" id="{0B341937-0F11-13AA-F8B2-FDBED47977D2}"/>
                </a:ext>
              </a:extLst>
            </p:cNvPr>
            <p:cNvSpPr txBox="1">
              <a:spLocks noChangeArrowheads="1"/>
            </p:cNvSpPr>
            <p:nvPr/>
          </p:nvSpPr>
          <p:spPr bwMode="auto">
            <a:xfrm>
              <a:off x="9170352" y="5269436"/>
              <a:ext cx="350730" cy="30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20</a:t>
              </a:r>
            </a:p>
          </p:txBody>
        </p:sp>
        <p:sp>
          <p:nvSpPr>
            <p:cNvPr id="613" name="TextBox 32">
              <a:extLst>
                <a:ext uri="{FF2B5EF4-FFF2-40B4-BE49-F238E27FC236}">
                  <a16:creationId xmlns:a16="http://schemas.microsoft.com/office/drawing/2014/main" id="{2FAAD7F9-4D3C-49D6-DFC3-CCC7FB8D80AC}"/>
                </a:ext>
              </a:extLst>
            </p:cNvPr>
            <p:cNvSpPr txBox="1">
              <a:spLocks noChangeArrowheads="1"/>
            </p:cNvSpPr>
            <p:nvPr/>
          </p:nvSpPr>
          <p:spPr bwMode="auto">
            <a:xfrm>
              <a:off x="9257574" y="5574978"/>
              <a:ext cx="263508" cy="30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0</a:t>
              </a:r>
            </a:p>
          </p:txBody>
        </p:sp>
        <p:cxnSp>
          <p:nvCxnSpPr>
            <p:cNvPr id="615" name="Straight Connector 11">
              <a:extLst>
                <a:ext uri="{FF2B5EF4-FFF2-40B4-BE49-F238E27FC236}">
                  <a16:creationId xmlns:a16="http://schemas.microsoft.com/office/drawing/2014/main" id="{199B4E28-56A7-8C5D-1307-5D50980DB7FB}"/>
                </a:ext>
              </a:extLst>
            </p:cNvPr>
            <p:cNvCxnSpPr>
              <a:cxnSpLocks noChangeShapeType="1"/>
            </p:cNvCxnSpPr>
            <p:nvPr/>
          </p:nvCxnSpPr>
          <p:spPr bwMode="auto">
            <a:xfrm>
              <a:off x="9461564" y="4186031"/>
              <a:ext cx="6110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616" name="Straight Connector 15">
              <a:extLst>
                <a:ext uri="{FF2B5EF4-FFF2-40B4-BE49-F238E27FC236}">
                  <a16:creationId xmlns:a16="http://schemas.microsoft.com/office/drawing/2014/main" id="{638C6118-6DE3-F9EA-4BF4-5C19BC33E185}"/>
                </a:ext>
              </a:extLst>
            </p:cNvPr>
            <p:cNvCxnSpPr>
              <a:cxnSpLocks noChangeShapeType="1"/>
            </p:cNvCxnSpPr>
            <p:nvPr/>
          </p:nvCxnSpPr>
          <p:spPr bwMode="auto">
            <a:xfrm>
              <a:off x="9461564" y="4495642"/>
              <a:ext cx="6110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617" name="Straight Connector 616">
              <a:extLst>
                <a:ext uri="{FF2B5EF4-FFF2-40B4-BE49-F238E27FC236}">
                  <a16:creationId xmlns:a16="http://schemas.microsoft.com/office/drawing/2014/main" id="{11C02E43-5E5C-4267-1D23-2C2D7760EB89}"/>
                </a:ext>
              </a:extLst>
            </p:cNvPr>
            <p:cNvCxnSpPr>
              <a:cxnSpLocks noChangeShapeType="1"/>
            </p:cNvCxnSpPr>
            <p:nvPr/>
          </p:nvCxnSpPr>
          <p:spPr bwMode="auto">
            <a:xfrm>
              <a:off x="9461564" y="4805252"/>
              <a:ext cx="6110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618" name="Straight Connector 23">
              <a:extLst>
                <a:ext uri="{FF2B5EF4-FFF2-40B4-BE49-F238E27FC236}">
                  <a16:creationId xmlns:a16="http://schemas.microsoft.com/office/drawing/2014/main" id="{33ECBECA-2705-DCFD-07B2-B5EF79B8B4A9}"/>
                </a:ext>
              </a:extLst>
            </p:cNvPr>
            <p:cNvCxnSpPr>
              <a:cxnSpLocks noChangeShapeType="1"/>
            </p:cNvCxnSpPr>
            <p:nvPr/>
          </p:nvCxnSpPr>
          <p:spPr bwMode="auto">
            <a:xfrm>
              <a:off x="9461564" y="5114863"/>
              <a:ext cx="6110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619" name="Straight Connector 27">
              <a:extLst>
                <a:ext uri="{FF2B5EF4-FFF2-40B4-BE49-F238E27FC236}">
                  <a16:creationId xmlns:a16="http://schemas.microsoft.com/office/drawing/2014/main" id="{F97D4A0B-98FF-D4F2-CC1C-9E097353090F}"/>
                </a:ext>
              </a:extLst>
            </p:cNvPr>
            <p:cNvCxnSpPr>
              <a:cxnSpLocks noChangeShapeType="1"/>
            </p:cNvCxnSpPr>
            <p:nvPr/>
          </p:nvCxnSpPr>
          <p:spPr bwMode="auto">
            <a:xfrm>
              <a:off x="9461564" y="5424473"/>
              <a:ext cx="6110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620" name="Straight Connector 31">
              <a:extLst>
                <a:ext uri="{FF2B5EF4-FFF2-40B4-BE49-F238E27FC236}">
                  <a16:creationId xmlns:a16="http://schemas.microsoft.com/office/drawing/2014/main" id="{F792D25E-6CF7-BEBE-D332-1040E768F7C1}"/>
                </a:ext>
              </a:extLst>
            </p:cNvPr>
            <p:cNvCxnSpPr>
              <a:cxnSpLocks noChangeShapeType="1"/>
            </p:cNvCxnSpPr>
            <p:nvPr/>
          </p:nvCxnSpPr>
          <p:spPr bwMode="auto">
            <a:xfrm>
              <a:off x="9461564" y="5734085"/>
              <a:ext cx="6110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621" name="TextBox 36">
              <a:extLst>
                <a:ext uri="{FF2B5EF4-FFF2-40B4-BE49-F238E27FC236}">
                  <a16:creationId xmlns:a16="http://schemas.microsoft.com/office/drawing/2014/main" id="{1B5A8073-4130-004D-8CE2-29AEA3DBC858}"/>
                </a:ext>
              </a:extLst>
            </p:cNvPr>
            <p:cNvSpPr txBox="1">
              <a:spLocks noChangeArrowheads="1"/>
            </p:cNvSpPr>
            <p:nvPr/>
          </p:nvSpPr>
          <p:spPr bwMode="auto">
            <a:xfrm>
              <a:off x="9383747" y="5748637"/>
              <a:ext cx="263508" cy="30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0</a:t>
              </a:r>
            </a:p>
          </p:txBody>
        </p:sp>
        <p:sp>
          <p:nvSpPr>
            <p:cNvPr id="622" name="TextBox 38">
              <a:extLst>
                <a:ext uri="{FF2B5EF4-FFF2-40B4-BE49-F238E27FC236}">
                  <a16:creationId xmlns:a16="http://schemas.microsoft.com/office/drawing/2014/main" id="{9A706B55-A6CA-F10D-4FAF-3C244E20A4E4}"/>
                </a:ext>
              </a:extLst>
            </p:cNvPr>
            <p:cNvSpPr txBox="1">
              <a:spLocks noChangeArrowheads="1"/>
            </p:cNvSpPr>
            <p:nvPr/>
          </p:nvSpPr>
          <p:spPr bwMode="auto">
            <a:xfrm>
              <a:off x="9827755" y="5754109"/>
              <a:ext cx="350731" cy="30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12</a:t>
              </a:r>
            </a:p>
          </p:txBody>
        </p:sp>
        <p:sp>
          <p:nvSpPr>
            <p:cNvPr id="623" name="TextBox 40">
              <a:extLst>
                <a:ext uri="{FF2B5EF4-FFF2-40B4-BE49-F238E27FC236}">
                  <a16:creationId xmlns:a16="http://schemas.microsoft.com/office/drawing/2014/main" id="{E944810C-81AC-DE3C-2489-CF763EBC0D80}"/>
                </a:ext>
              </a:extLst>
            </p:cNvPr>
            <p:cNvSpPr txBox="1">
              <a:spLocks noChangeArrowheads="1"/>
            </p:cNvSpPr>
            <p:nvPr/>
          </p:nvSpPr>
          <p:spPr bwMode="auto">
            <a:xfrm>
              <a:off x="9619160" y="5748637"/>
              <a:ext cx="263508" cy="30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6</a:t>
              </a:r>
            </a:p>
          </p:txBody>
        </p:sp>
        <p:sp>
          <p:nvSpPr>
            <p:cNvPr id="624" name="TextBox 42">
              <a:extLst>
                <a:ext uri="{FF2B5EF4-FFF2-40B4-BE49-F238E27FC236}">
                  <a16:creationId xmlns:a16="http://schemas.microsoft.com/office/drawing/2014/main" id="{0E795654-D154-5F06-DB96-8E2F64571DA2}"/>
                </a:ext>
              </a:extLst>
            </p:cNvPr>
            <p:cNvSpPr txBox="1">
              <a:spLocks noChangeArrowheads="1"/>
            </p:cNvSpPr>
            <p:nvPr/>
          </p:nvSpPr>
          <p:spPr bwMode="auto">
            <a:xfrm>
              <a:off x="10315811" y="5748637"/>
              <a:ext cx="350731" cy="30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24</a:t>
              </a:r>
            </a:p>
          </p:txBody>
        </p:sp>
        <p:sp>
          <p:nvSpPr>
            <p:cNvPr id="625" name="TextBox 44">
              <a:extLst>
                <a:ext uri="{FF2B5EF4-FFF2-40B4-BE49-F238E27FC236}">
                  <a16:creationId xmlns:a16="http://schemas.microsoft.com/office/drawing/2014/main" id="{17642D77-AA89-AACD-8DFE-FA9945F9BA10}"/>
                </a:ext>
              </a:extLst>
            </p:cNvPr>
            <p:cNvSpPr txBox="1">
              <a:spLocks noChangeArrowheads="1"/>
            </p:cNvSpPr>
            <p:nvPr/>
          </p:nvSpPr>
          <p:spPr bwMode="auto">
            <a:xfrm>
              <a:off x="10065167" y="5748637"/>
              <a:ext cx="350731" cy="30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18</a:t>
              </a:r>
            </a:p>
          </p:txBody>
        </p:sp>
        <p:sp>
          <p:nvSpPr>
            <p:cNvPr id="626" name="TextBox 46">
              <a:extLst>
                <a:ext uri="{FF2B5EF4-FFF2-40B4-BE49-F238E27FC236}">
                  <a16:creationId xmlns:a16="http://schemas.microsoft.com/office/drawing/2014/main" id="{06DC4938-D0DB-4D01-16E9-77EDD176C3EE}"/>
                </a:ext>
              </a:extLst>
            </p:cNvPr>
            <p:cNvSpPr txBox="1">
              <a:spLocks noChangeArrowheads="1"/>
            </p:cNvSpPr>
            <p:nvPr/>
          </p:nvSpPr>
          <p:spPr bwMode="auto">
            <a:xfrm>
              <a:off x="10557913" y="5748637"/>
              <a:ext cx="350731" cy="30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30</a:t>
              </a:r>
            </a:p>
          </p:txBody>
        </p:sp>
        <p:sp>
          <p:nvSpPr>
            <p:cNvPr id="627" name="TextBox 54">
              <a:extLst>
                <a:ext uri="{FF2B5EF4-FFF2-40B4-BE49-F238E27FC236}">
                  <a16:creationId xmlns:a16="http://schemas.microsoft.com/office/drawing/2014/main" id="{E959B6DA-48B9-0AE2-44BE-54E5060C01DC}"/>
                </a:ext>
              </a:extLst>
            </p:cNvPr>
            <p:cNvSpPr txBox="1">
              <a:spLocks noChangeArrowheads="1"/>
            </p:cNvSpPr>
            <p:nvPr/>
          </p:nvSpPr>
          <p:spPr bwMode="auto">
            <a:xfrm>
              <a:off x="10800691" y="5748637"/>
              <a:ext cx="350731" cy="30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36</a:t>
              </a:r>
            </a:p>
          </p:txBody>
        </p:sp>
        <p:cxnSp>
          <p:nvCxnSpPr>
            <p:cNvPr id="635" name="Straight Connector 37">
              <a:extLst>
                <a:ext uri="{FF2B5EF4-FFF2-40B4-BE49-F238E27FC236}">
                  <a16:creationId xmlns:a16="http://schemas.microsoft.com/office/drawing/2014/main" id="{B64B1725-CD0A-A0DC-4F24-0107B5B16446}"/>
                </a:ext>
              </a:extLst>
            </p:cNvPr>
            <p:cNvCxnSpPr>
              <a:cxnSpLocks noChangeShapeType="1"/>
            </p:cNvCxnSpPr>
            <p:nvPr/>
          </p:nvCxnSpPr>
          <p:spPr bwMode="auto">
            <a:xfrm rot="5400000">
              <a:off x="9967902" y="5762823"/>
              <a:ext cx="6437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636" name="Straight Connector 39">
              <a:extLst>
                <a:ext uri="{FF2B5EF4-FFF2-40B4-BE49-F238E27FC236}">
                  <a16:creationId xmlns:a16="http://schemas.microsoft.com/office/drawing/2014/main" id="{DD079400-50E2-F867-DCE5-E5B2CEDE02EA}"/>
                </a:ext>
              </a:extLst>
            </p:cNvPr>
            <p:cNvCxnSpPr>
              <a:cxnSpLocks noChangeShapeType="1"/>
            </p:cNvCxnSpPr>
            <p:nvPr/>
          </p:nvCxnSpPr>
          <p:spPr bwMode="auto">
            <a:xfrm rot="5400000">
              <a:off x="9725832" y="5762823"/>
              <a:ext cx="6437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637" name="Straight Connector 41">
              <a:extLst>
                <a:ext uri="{FF2B5EF4-FFF2-40B4-BE49-F238E27FC236}">
                  <a16:creationId xmlns:a16="http://schemas.microsoft.com/office/drawing/2014/main" id="{7A7D666F-E454-640B-F7C8-F9EC3399BBBF}"/>
                </a:ext>
              </a:extLst>
            </p:cNvPr>
            <p:cNvCxnSpPr>
              <a:cxnSpLocks noChangeShapeType="1"/>
            </p:cNvCxnSpPr>
            <p:nvPr/>
          </p:nvCxnSpPr>
          <p:spPr bwMode="auto">
            <a:xfrm rot="5400000">
              <a:off x="10452042" y="5762823"/>
              <a:ext cx="6437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638" name="Straight Connector 43">
              <a:extLst>
                <a:ext uri="{FF2B5EF4-FFF2-40B4-BE49-F238E27FC236}">
                  <a16:creationId xmlns:a16="http://schemas.microsoft.com/office/drawing/2014/main" id="{571557F4-130B-7496-E196-035CB0832349}"/>
                </a:ext>
              </a:extLst>
            </p:cNvPr>
            <p:cNvCxnSpPr>
              <a:cxnSpLocks noChangeShapeType="1"/>
            </p:cNvCxnSpPr>
            <p:nvPr/>
          </p:nvCxnSpPr>
          <p:spPr bwMode="auto">
            <a:xfrm rot="5400000">
              <a:off x="10209972" y="5762823"/>
              <a:ext cx="6437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639" name="Straight Connector 45">
              <a:extLst>
                <a:ext uri="{FF2B5EF4-FFF2-40B4-BE49-F238E27FC236}">
                  <a16:creationId xmlns:a16="http://schemas.microsoft.com/office/drawing/2014/main" id="{69F74A63-F3E0-1879-A423-407FE9B98B5D}"/>
                </a:ext>
              </a:extLst>
            </p:cNvPr>
            <p:cNvCxnSpPr>
              <a:cxnSpLocks noChangeShapeType="1"/>
            </p:cNvCxnSpPr>
            <p:nvPr/>
          </p:nvCxnSpPr>
          <p:spPr bwMode="auto">
            <a:xfrm rot="5400000">
              <a:off x="10694112" y="5762823"/>
              <a:ext cx="6437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640" name="Straight Connector 53">
              <a:extLst>
                <a:ext uri="{FF2B5EF4-FFF2-40B4-BE49-F238E27FC236}">
                  <a16:creationId xmlns:a16="http://schemas.microsoft.com/office/drawing/2014/main" id="{8E99BC6D-72AD-8959-1A7F-B54B6BFF54C7}"/>
                </a:ext>
              </a:extLst>
            </p:cNvPr>
            <p:cNvCxnSpPr>
              <a:cxnSpLocks noChangeShapeType="1"/>
            </p:cNvCxnSpPr>
            <p:nvPr/>
          </p:nvCxnSpPr>
          <p:spPr bwMode="auto">
            <a:xfrm rot="5400000">
              <a:off x="10936182" y="5762823"/>
              <a:ext cx="6437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641" name="Straight Connector 39">
              <a:extLst>
                <a:ext uri="{FF2B5EF4-FFF2-40B4-BE49-F238E27FC236}">
                  <a16:creationId xmlns:a16="http://schemas.microsoft.com/office/drawing/2014/main" id="{B81D053E-07C1-55B2-508B-1552298D9F60}"/>
                </a:ext>
              </a:extLst>
            </p:cNvPr>
            <p:cNvCxnSpPr>
              <a:cxnSpLocks noChangeShapeType="1"/>
            </p:cNvCxnSpPr>
            <p:nvPr/>
          </p:nvCxnSpPr>
          <p:spPr bwMode="auto">
            <a:xfrm rot="5400000">
              <a:off x="9483762" y="5762823"/>
              <a:ext cx="6437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631" name="Straight Connector 37">
              <a:extLst>
                <a:ext uri="{FF2B5EF4-FFF2-40B4-BE49-F238E27FC236}">
                  <a16:creationId xmlns:a16="http://schemas.microsoft.com/office/drawing/2014/main" id="{04B09986-2615-9EEA-DF3F-C5C6AF0D088A}"/>
                </a:ext>
              </a:extLst>
            </p:cNvPr>
            <p:cNvCxnSpPr>
              <a:cxnSpLocks noChangeShapeType="1"/>
            </p:cNvCxnSpPr>
            <p:nvPr/>
          </p:nvCxnSpPr>
          <p:spPr bwMode="auto">
            <a:xfrm rot="5400000">
              <a:off x="11662392" y="5762823"/>
              <a:ext cx="6437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632" name="Straight Connector 39">
              <a:extLst>
                <a:ext uri="{FF2B5EF4-FFF2-40B4-BE49-F238E27FC236}">
                  <a16:creationId xmlns:a16="http://schemas.microsoft.com/office/drawing/2014/main" id="{18D3D48E-80C5-A4E2-D30E-F21D16FFD4B6}"/>
                </a:ext>
              </a:extLst>
            </p:cNvPr>
            <p:cNvCxnSpPr>
              <a:cxnSpLocks noChangeShapeType="1"/>
            </p:cNvCxnSpPr>
            <p:nvPr/>
          </p:nvCxnSpPr>
          <p:spPr bwMode="auto">
            <a:xfrm rot="5400000">
              <a:off x="11420322" y="5762823"/>
              <a:ext cx="6437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633" name="Straight Connector 43">
              <a:extLst>
                <a:ext uri="{FF2B5EF4-FFF2-40B4-BE49-F238E27FC236}">
                  <a16:creationId xmlns:a16="http://schemas.microsoft.com/office/drawing/2014/main" id="{A8EC0221-55D1-9206-5A9C-1F1AD483BE8B}"/>
                </a:ext>
              </a:extLst>
            </p:cNvPr>
            <p:cNvCxnSpPr>
              <a:cxnSpLocks noChangeShapeType="1"/>
            </p:cNvCxnSpPr>
            <p:nvPr/>
          </p:nvCxnSpPr>
          <p:spPr bwMode="auto">
            <a:xfrm rot="5400000">
              <a:off x="11904464" y="5762823"/>
              <a:ext cx="6437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634" name="Straight Connector 39">
              <a:extLst>
                <a:ext uri="{FF2B5EF4-FFF2-40B4-BE49-F238E27FC236}">
                  <a16:creationId xmlns:a16="http://schemas.microsoft.com/office/drawing/2014/main" id="{F25285B9-94FD-C2F7-A6F1-5BFC99E42415}"/>
                </a:ext>
              </a:extLst>
            </p:cNvPr>
            <p:cNvCxnSpPr>
              <a:cxnSpLocks noChangeShapeType="1"/>
            </p:cNvCxnSpPr>
            <p:nvPr/>
          </p:nvCxnSpPr>
          <p:spPr bwMode="auto">
            <a:xfrm rot="5400000">
              <a:off x="11178252" y="5762823"/>
              <a:ext cx="6437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642" name="TextBox 38">
              <a:extLst>
                <a:ext uri="{FF2B5EF4-FFF2-40B4-BE49-F238E27FC236}">
                  <a16:creationId xmlns:a16="http://schemas.microsoft.com/office/drawing/2014/main" id="{866086DD-5744-6CBF-04EB-9945EAEB68BD}"/>
                </a:ext>
              </a:extLst>
            </p:cNvPr>
            <p:cNvSpPr txBox="1">
              <a:spLocks noChangeArrowheads="1"/>
            </p:cNvSpPr>
            <p:nvPr/>
          </p:nvSpPr>
          <p:spPr bwMode="auto">
            <a:xfrm>
              <a:off x="11274115" y="5749117"/>
              <a:ext cx="350731" cy="30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48</a:t>
              </a:r>
            </a:p>
          </p:txBody>
        </p:sp>
        <p:sp>
          <p:nvSpPr>
            <p:cNvPr id="643" name="TextBox 40">
              <a:extLst>
                <a:ext uri="{FF2B5EF4-FFF2-40B4-BE49-F238E27FC236}">
                  <a16:creationId xmlns:a16="http://schemas.microsoft.com/office/drawing/2014/main" id="{FE5DBBA0-72C9-C8B5-E74E-5F41CF44F283}"/>
                </a:ext>
              </a:extLst>
            </p:cNvPr>
            <p:cNvSpPr txBox="1">
              <a:spLocks noChangeArrowheads="1"/>
            </p:cNvSpPr>
            <p:nvPr/>
          </p:nvSpPr>
          <p:spPr bwMode="auto">
            <a:xfrm>
              <a:off x="11031844" y="5749117"/>
              <a:ext cx="350731" cy="30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42</a:t>
              </a:r>
            </a:p>
          </p:txBody>
        </p:sp>
        <p:sp>
          <p:nvSpPr>
            <p:cNvPr id="644" name="TextBox 42">
              <a:extLst>
                <a:ext uri="{FF2B5EF4-FFF2-40B4-BE49-F238E27FC236}">
                  <a16:creationId xmlns:a16="http://schemas.microsoft.com/office/drawing/2014/main" id="{767BD1F2-9A3D-9CD6-1328-832D41C2A7FA}"/>
                </a:ext>
              </a:extLst>
            </p:cNvPr>
            <p:cNvSpPr txBox="1">
              <a:spLocks noChangeArrowheads="1"/>
            </p:cNvSpPr>
            <p:nvPr/>
          </p:nvSpPr>
          <p:spPr bwMode="auto">
            <a:xfrm>
              <a:off x="11765069" y="5749117"/>
              <a:ext cx="350731" cy="30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60</a:t>
              </a:r>
            </a:p>
          </p:txBody>
        </p:sp>
        <p:sp>
          <p:nvSpPr>
            <p:cNvPr id="645" name="TextBox 44">
              <a:extLst>
                <a:ext uri="{FF2B5EF4-FFF2-40B4-BE49-F238E27FC236}">
                  <a16:creationId xmlns:a16="http://schemas.microsoft.com/office/drawing/2014/main" id="{F55DBEFF-F3F7-1E61-30CC-A3EBEC7F870D}"/>
                </a:ext>
              </a:extLst>
            </p:cNvPr>
            <p:cNvSpPr txBox="1">
              <a:spLocks noChangeArrowheads="1"/>
            </p:cNvSpPr>
            <p:nvPr/>
          </p:nvSpPr>
          <p:spPr bwMode="auto">
            <a:xfrm>
              <a:off x="11514601" y="5749182"/>
              <a:ext cx="350731" cy="30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54</a:t>
              </a:r>
            </a:p>
          </p:txBody>
        </p:sp>
        <p:sp>
          <p:nvSpPr>
            <p:cNvPr id="646" name="Freeform: Shape 645">
              <a:extLst>
                <a:ext uri="{FF2B5EF4-FFF2-40B4-BE49-F238E27FC236}">
                  <a16:creationId xmlns:a16="http://schemas.microsoft.com/office/drawing/2014/main" id="{66A1FC9C-1170-D82E-D07A-00C7FE1FF2E6}"/>
                </a:ext>
              </a:extLst>
            </p:cNvPr>
            <p:cNvSpPr/>
            <p:nvPr/>
          </p:nvSpPr>
          <p:spPr bwMode="auto">
            <a:xfrm>
              <a:off x="9650158" y="4574608"/>
              <a:ext cx="2292704" cy="1140553"/>
            </a:xfrm>
            <a:custGeom>
              <a:avLst/>
              <a:gdLst>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3450 w 4438650"/>
                <a:gd name="connsiteY39" fmla="*/ 619125 h 1895475"/>
                <a:gd name="connsiteX40" fmla="*/ 733425 w 4438650"/>
                <a:gd name="connsiteY40" fmla="*/ 619125 h 1895475"/>
                <a:gd name="connsiteX41" fmla="*/ 733425 w 4438650"/>
                <a:gd name="connsiteY41" fmla="*/ 647700 h 1895475"/>
                <a:gd name="connsiteX42" fmla="*/ 695325 w 4438650"/>
                <a:gd name="connsiteY42" fmla="*/ 647700 h 1895475"/>
                <a:gd name="connsiteX43" fmla="*/ 695325 w 4438650"/>
                <a:gd name="connsiteY43" fmla="*/ 647700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85775 w 4438650"/>
                <a:gd name="connsiteY50" fmla="*/ 771525 h 1895475"/>
                <a:gd name="connsiteX51" fmla="*/ 485775 w 4438650"/>
                <a:gd name="connsiteY51" fmla="*/ 852487 h 1895475"/>
                <a:gd name="connsiteX52" fmla="*/ 466725 w 4438650"/>
                <a:gd name="connsiteY52" fmla="*/ 852487 h 1895475"/>
                <a:gd name="connsiteX53" fmla="*/ 466725 w 4438650"/>
                <a:gd name="connsiteY53" fmla="*/ 938212 h 1895475"/>
                <a:gd name="connsiteX54" fmla="*/ 447675 w 4438650"/>
                <a:gd name="connsiteY54" fmla="*/ 938212 h 1895475"/>
                <a:gd name="connsiteX55" fmla="*/ 447675 w 4438650"/>
                <a:gd name="connsiteY55" fmla="*/ 962025 h 1895475"/>
                <a:gd name="connsiteX56" fmla="*/ 261937 w 4438650"/>
                <a:gd name="connsiteY56" fmla="*/ 962025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1600 h 1895475"/>
                <a:gd name="connsiteX64" fmla="*/ 219075 w 4438650"/>
                <a:gd name="connsiteY64" fmla="*/ 1371600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24037 h 1895475"/>
                <a:gd name="connsiteX69" fmla="*/ 33337 w 4438650"/>
                <a:gd name="connsiteY69" fmla="*/ 1819275 h 1895475"/>
                <a:gd name="connsiteX70" fmla="*/ 33337 w 4438650"/>
                <a:gd name="connsiteY70" fmla="*/ 1819275 h 1895475"/>
                <a:gd name="connsiteX71" fmla="*/ 0 w 4438650"/>
                <a:gd name="connsiteY71" fmla="*/ 1819275 h 1895475"/>
                <a:gd name="connsiteX72" fmla="*/ 0 w 4438650"/>
                <a:gd name="connsiteY72"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3450 w 4438650"/>
                <a:gd name="connsiteY39" fmla="*/ 619125 h 1895475"/>
                <a:gd name="connsiteX40" fmla="*/ 733425 w 4438650"/>
                <a:gd name="connsiteY40" fmla="*/ 619125 h 1895475"/>
                <a:gd name="connsiteX41" fmla="*/ 733425 w 4438650"/>
                <a:gd name="connsiteY41" fmla="*/ 647700 h 1895475"/>
                <a:gd name="connsiteX42" fmla="*/ 695325 w 4438650"/>
                <a:gd name="connsiteY42" fmla="*/ 647700 h 1895475"/>
                <a:gd name="connsiteX43" fmla="*/ 695325 w 4438650"/>
                <a:gd name="connsiteY43" fmla="*/ 647700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85775 w 4438650"/>
                <a:gd name="connsiteY50" fmla="*/ 771525 h 1895475"/>
                <a:gd name="connsiteX51" fmla="*/ 485775 w 4438650"/>
                <a:gd name="connsiteY51" fmla="*/ 852487 h 1895475"/>
                <a:gd name="connsiteX52" fmla="*/ 466725 w 4438650"/>
                <a:gd name="connsiteY52" fmla="*/ 852487 h 1895475"/>
                <a:gd name="connsiteX53" fmla="*/ 466725 w 4438650"/>
                <a:gd name="connsiteY53" fmla="*/ 938212 h 1895475"/>
                <a:gd name="connsiteX54" fmla="*/ 447675 w 4438650"/>
                <a:gd name="connsiteY54" fmla="*/ 938212 h 1895475"/>
                <a:gd name="connsiteX55" fmla="*/ 447675 w 4438650"/>
                <a:gd name="connsiteY55" fmla="*/ 962025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1600 h 1895475"/>
                <a:gd name="connsiteX64" fmla="*/ 219075 w 4438650"/>
                <a:gd name="connsiteY64" fmla="*/ 1371600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24037 h 1895475"/>
                <a:gd name="connsiteX69" fmla="*/ 33337 w 4438650"/>
                <a:gd name="connsiteY69" fmla="*/ 1819275 h 1895475"/>
                <a:gd name="connsiteX70" fmla="*/ 33337 w 4438650"/>
                <a:gd name="connsiteY70" fmla="*/ 1819275 h 1895475"/>
                <a:gd name="connsiteX71" fmla="*/ 0 w 4438650"/>
                <a:gd name="connsiteY71" fmla="*/ 1819275 h 1895475"/>
                <a:gd name="connsiteX72" fmla="*/ 0 w 4438650"/>
                <a:gd name="connsiteY72"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3450 w 4438650"/>
                <a:gd name="connsiteY39" fmla="*/ 619125 h 1895475"/>
                <a:gd name="connsiteX40" fmla="*/ 733425 w 4438650"/>
                <a:gd name="connsiteY40" fmla="*/ 619125 h 1895475"/>
                <a:gd name="connsiteX41" fmla="*/ 733425 w 4438650"/>
                <a:gd name="connsiteY41" fmla="*/ 647700 h 1895475"/>
                <a:gd name="connsiteX42" fmla="*/ 695325 w 4438650"/>
                <a:gd name="connsiteY42" fmla="*/ 647700 h 1895475"/>
                <a:gd name="connsiteX43" fmla="*/ 695325 w 4438650"/>
                <a:gd name="connsiteY43" fmla="*/ 647700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85775 w 4438650"/>
                <a:gd name="connsiteY50" fmla="*/ 771525 h 1895475"/>
                <a:gd name="connsiteX51" fmla="*/ 485775 w 4438650"/>
                <a:gd name="connsiteY51" fmla="*/ 852487 h 1895475"/>
                <a:gd name="connsiteX52" fmla="*/ 466725 w 4438650"/>
                <a:gd name="connsiteY52" fmla="*/ 852487 h 1895475"/>
                <a:gd name="connsiteX53" fmla="*/ 466725 w 4438650"/>
                <a:gd name="connsiteY53" fmla="*/ 938212 h 1895475"/>
                <a:gd name="connsiteX54" fmla="*/ 447675 w 4438650"/>
                <a:gd name="connsiteY54" fmla="*/ 938212 h 1895475"/>
                <a:gd name="connsiteX55" fmla="*/ 447675 w 4438650"/>
                <a:gd name="connsiteY55" fmla="*/ 969169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1600 h 1895475"/>
                <a:gd name="connsiteX64" fmla="*/ 219075 w 4438650"/>
                <a:gd name="connsiteY64" fmla="*/ 1371600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24037 h 1895475"/>
                <a:gd name="connsiteX69" fmla="*/ 33337 w 4438650"/>
                <a:gd name="connsiteY69" fmla="*/ 1819275 h 1895475"/>
                <a:gd name="connsiteX70" fmla="*/ 33337 w 4438650"/>
                <a:gd name="connsiteY70" fmla="*/ 1819275 h 1895475"/>
                <a:gd name="connsiteX71" fmla="*/ 0 w 4438650"/>
                <a:gd name="connsiteY71" fmla="*/ 1819275 h 1895475"/>
                <a:gd name="connsiteX72" fmla="*/ 0 w 4438650"/>
                <a:gd name="connsiteY72"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3450 w 4438650"/>
                <a:gd name="connsiteY39" fmla="*/ 619125 h 1895475"/>
                <a:gd name="connsiteX40" fmla="*/ 733425 w 4438650"/>
                <a:gd name="connsiteY40" fmla="*/ 619125 h 1895475"/>
                <a:gd name="connsiteX41" fmla="*/ 733425 w 4438650"/>
                <a:gd name="connsiteY41" fmla="*/ 647700 h 1895475"/>
                <a:gd name="connsiteX42" fmla="*/ 695325 w 4438650"/>
                <a:gd name="connsiteY42" fmla="*/ 647700 h 1895475"/>
                <a:gd name="connsiteX43" fmla="*/ 695325 w 4438650"/>
                <a:gd name="connsiteY43" fmla="*/ 647700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85775 w 4438650"/>
                <a:gd name="connsiteY50" fmla="*/ 771525 h 1895475"/>
                <a:gd name="connsiteX51" fmla="*/ 485775 w 4438650"/>
                <a:gd name="connsiteY51" fmla="*/ 852487 h 1895475"/>
                <a:gd name="connsiteX52" fmla="*/ 466725 w 4438650"/>
                <a:gd name="connsiteY52" fmla="*/ 852487 h 1895475"/>
                <a:gd name="connsiteX53" fmla="*/ 466725 w 4438650"/>
                <a:gd name="connsiteY53" fmla="*/ 938212 h 1895475"/>
                <a:gd name="connsiteX54" fmla="*/ 431006 w 4438650"/>
                <a:gd name="connsiteY54" fmla="*/ 947737 h 1895475"/>
                <a:gd name="connsiteX55" fmla="*/ 447675 w 4438650"/>
                <a:gd name="connsiteY55" fmla="*/ 969169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1600 h 1895475"/>
                <a:gd name="connsiteX64" fmla="*/ 219075 w 4438650"/>
                <a:gd name="connsiteY64" fmla="*/ 1371600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24037 h 1895475"/>
                <a:gd name="connsiteX69" fmla="*/ 33337 w 4438650"/>
                <a:gd name="connsiteY69" fmla="*/ 1819275 h 1895475"/>
                <a:gd name="connsiteX70" fmla="*/ 33337 w 4438650"/>
                <a:gd name="connsiteY70" fmla="*/ 1819275 h 1895475"/>
                <a:gd name="connsiteX71" fmla="*/ 0 w 4438650"/>
                <a:gd name="connsiteY71" fmla="*/ 1819275 h 1895475"/>
                <a:gd name="connsiteX72" fmla="*/ 0 w 4438650"/>
                <a:gd name="connsiteY72"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3450 w 4438650"/>
                <a:gd name="connsiteY39" fmla="*/ 619125 h 1895475"/>
                <a:gd name="connsiteX40" fmla="*/ 733425 w 4438650"/>
                <a:gd name="connsiteY40" fmla="*/ 619125 h 1895475"/>
                <a:gd name="connsiteX41" fmla="*/ 733425 w 4438650"/>
                <a:gd name="connsiteY41" fmla="*/ 647700 h 1895475"/>
                <a:gd name="connsiteX42" fmla="*/ 695325 w 4438650"/>
                <a:gd name="connsiteY42" fmla="*/ 647700 h 1895475"/>
                <a:gd name="connsiteX43" fmla="*/ 695325 w 4438650"/>
                <a:gd name="connsiteY43" fmla="*/ 647700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85775 w 4438650"/>
                <a:gd name="connsiteY50" fmla="*/ 771525 h 1895475"/>
                <a:gd name="connsiteX51" fmla="*/ 485775 w 4438650"/>
                <a:gd name="connsiteY51" fmla="*/ 852487 h 1895475"/>
                <a:gd name="connsiteX52" fmla="*/ 466725 w 4438650"/>
                <a:gd name="connsiteY52" fmla="*/ 852487 h 1895475"/>
                <a:gd name="connsiteX53" fmla="*/ 466725 w 4438650"/>
                <a:gd name="connsiteY53" fmla="*/ 938212 h 1895475"/>
                <a:gd name="connsiteX54" fmla="*/ 438149 w 4438650"/>
                <a:gd name="connsiteY54" fmla="*/ 940593 h 1895475"/>
                <a:gd name="connsiteX55" fmla="*/ 447675 w 4438650"/>
                <a:gd name="connsiteY55" fmla="*/ 969169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1600 h 1895475"/>
                <a:gd name="connsiteX64" fmla="*/ 219075 w 4438650"/>
                <a:gd name="connsiteY64" fmla="*/ 1371600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24037 h 1895475"/>
                <a:gd name="connsiteX69" fmla="*/ 33337 w 4438650"/>
                <a:gd name="connsiteY69" fmla="*/ 1819275 h 1895475"/>
                <a:gd name="connsiteX70" fmla="*/ 33337 w 4438650"/>
                <a:gd name="connsiteY70" fmla="*/ 1819275 h 1895475"/>
                <a:gd name="connsiteX71" fmla="*/ 0 w 4438650"/>
                <a:gd name="connsiteY71" fmla="*/ 1819275 h 1895475"/>
                <a:gd name="connsiteX72" fmla="*/ 0 w 4438650"/>
                <a:gd name="connsiteY72"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3450 w 4438650"/>
                <a:gd name="connsiteY39" fmla="*/ 619125 h 1895475"/>
                <a:gd name="connsiteX40" fmla="*/ 733425 w 4438650"/>
                <a:gd name="connsiteY40" fmla="*/ 619125 h 1895475"/>
                <a:gd name="connsiteX41" fmla="*/ 733425 w 4438650"/>
                <a:gd name="connsiteY41" fmla="*/ 647700 h 1895475"/>
                <a:gd name="connsiteX42" fmla="*/ 695325 w 4438650"/>
                <a:gd name="connsiteY42" fmla="*/ 647700 h 1895475"/>
                <a:gd name="connsiteX43" fmla="*/ 695325 w 4438650"/>
                <a:gd name="connsiteY43" fmla="*/ 647700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85775 w 4438650"/>
                <a:gd name="connsiteY50" fmla="*/ 771525 h 1895475"/>
                <a:gd name="connsiteX51" fmla="*/ 485775 w 4438650"/>
                <a:gd name="connsiteY51" fmla="*/ 852487 h 1895475"/>
                <a:gd name="connsiteX52" fmla="*/ 466725 w 4438650"/>
                <a:gd name="connsiteY52" fmla="*/ 852487 h 1895475"/>
                <a:gd name="connsiteX53" fmla="*/ 464343 w 4438650"/>
                <a:gd name="connsiteY53" fmla="*/ 950118 h 1895475"/>
                <a:gd name="connsiteX54" fmla="*/ 438149 w 4438650"/>
                <a:gd name="connsiteY54" fmla="*/ 940593 h 1895475"/>
                <a:gd name="connsiteX55" fmla="*/ 447675 w 4438650"/>
                <a:gd name="connsiteY55" fmla="*/ 969169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1600 h 1895475"/>
                <a:gd name="connsiteX64" fmla="*/ 219075 w 4438650"/>
                <a:gd name="connsiteY64" fmla="*/ 1371600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24037 h 1895475"/>
                <a:gd name="connsiteX69" fmla="*/ 33337 w 4438650"/>
                <a:gd name="connsiteY69" fmla="*/ 1819275 h 1895475"/>
                <a:gd name="connsiteX70" fmla="*/ 33337 w 4438650"/>
                <a:gd name="connsiteY70" fmla="*/ 1819275 h 1895475"/>
                <a:gd name="connsiteX71" fmla="*/ 0 w 4438650"/>
                <a:gd name="connsiteY71" fmla="*/ 1819275 h 1895475"/>
                <a:gd name="connsiteX72" fmla="*/ 0 w 4438650"/>
                <a:gd name="connsiteY72"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3450 w 4438650"/>
                <a:gd name="connsiteY39" fmla="*/ 619125 h 1895475"/>
                <a:gd name="connsiteX40" fmla="*/ 733425 w 4438650"/>
                <a:gd name="connsiteY40" fmla="*/ 619125 h 1895475"/>
                <a:gd name="connsiteX41" fmla="*/ 733425 w 4438650"/>
                <a:gd name="connsiteY41" fmla="*/ 647700 h 1895475"/>
                <a:gd name="connsiteX42" fmla="*/ 695325 w 4438650"/>
                <a:gd name="connsiteY42" fmla="*/ 647700 h 1895475"/>
                <a:gd name="connsiteX43" fmla="*/ 695325 w 4438650"/>
                <a:gd name="connsiteY43" fmla="*/ 647700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85775 w 4438650"/>
                <a:gd name="connsiteY50" fmla="*/ 771525 h 1895475"/>
                <a:gd name="connsiteX51" fmla="*/ 485775 w 4438650"/>
                <a:gd name="connsiteY51" fmla="*/ 852487 h 1895475"/>
                <a:gd name="connsiteX52" fmla="*/ 466725 w 4438650"/>
                <a:gd name="connsiteY52" fmla="*/ 852487 h 1895475"/>
                <a:gd name="connsiteX53" fmla="*/ 464343 w 4438650"/>
                <a:gd name="connsiteY53" fmla="*/ 950118 h 1895475"/>
                <a:gd name="connsiteX54" fmla="*/ 440531 w 4438650"/>
                <a:gd name="connsiteY54" fmla="*/ 940593 h 1895475"/>
                <a:gd name="connsiteX55" fmla="*/ 447675 w 4438650"/>
                <a:gd name="connsiteY55" fmla="*/ 969169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1600 h 1895475"/>
                <a:gd name="connsiteX64" fmla="*/ 219075 w 4438650"/>
                <a:gd name="connsiteY64" fmla="*/ 1371600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24037 h 1895475"/>
                <a:gd name="connsiteX69" fmla="*/ 33337 w 4438650"/>
                <a:gd name="connsiteY69" fmla="*/ 1819275 h 1895475"/>
                <a:gd name="connsiteX70" fmla="*/ 33337 w 4438650"/>
                <a:gd name="connsiteY70" fmla="*/ 1819275 h 1895475"/>
                <a:gd name="connsiteX71" fmla="*/ 0 w 4438650"/>
                <a:gd name="connsiteY71" fmla="*/ 1819275 h 1895475"/>
                <a:gd name="connsiteX72" fmla="*/ 0 w 4438650"/>
                <a:gd name="connsiteY72"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3450 w 4438650"/>
                <a:gd name="connsiteY39" fmla="*/ 619125 h 1895475"/>
                <a:gd name="connsiteX40" fmla="*/ 733425 w 4438650"/>
                <a:gd name="connsiteY40" fmla="*/ 619125 h 1895475"/>
                <a:gd name="connsiteX41" fmla="*/ 733425 w 4438650"/>
                <a:gd name="connsiteY41" fmla="*/ 647700 h 1895475"/>
                <a:gd name="connsiteX42" fmla="*/ 695325 w 4438650"/>
                <a:gd name="connsiteY42" fmla="*/ 647700 h 1895475"/>
                <a:gd name="connsiteX43" fmla="*/ 695325 w 4438650"/>
                <a:gd name="connsiteY43" fmla="*/ 647700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85775 w 4438650"/>
                <a:gd name="connsiteY50" fmla="*/ 771525 h 1895475"/>
                <a:gd name="connsiteX51" fmla="*/ 485775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7675 w 4438650"/>
                <a:gd name="connsiteY55" fmla="*/ 969169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1600 h 1895475"/>
                <a:gd name="connsiteX64" fmla="*/ 219075 w 4438650"/>
                <a:gd name="connsiteY64" fmla="*/ 1371600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24037 h 1895475"/>
                <a:gd name="connsiteX69" fmla="*/ 33337 w 4438650"/>
                <a:gd name="connsiteY69" fmla="*/ 1819275 h 1895475"/>
                <a:gd name="connsiteX70" fmla="*/ 33337 w 4438650"/>
                <a:gd name="connsiteY70" fmla="*/ 1819275 h 1895475"/>
                <a:gd name="connsiteX71" fmla="*/ 0 w 4438650"/>
                <a:gd name="connsiteY71" fmla="*/ 1819275 h 1895475"/>
                <a:gd name="connsiteX72" fmla="*/ 0 w 4438650"/>
                <a:gd name="connsiteY72"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3450 w 4438650"/>
                <a:gd name="connsiteY39" fmla="*/ 619125 h 1895475"/>
                <a:gd name="connsiteX40" fmla="*/ 733425 w 4438650"/>
                <a:gd name="connsiteY40" fmla="*/ 619125 h 1895475"/>
                <a:gd name="connsiteX41" fmla="*/ 733425 w 4438650"/>
                <a:gd name="connsiteY41" fmla="*/ 647700 h 1895475"/>
                <a:gd name="connsiteX42" fmla="*/ 695325 w 4438650"/>
                <a:gd name="connsiteY42" fmla="*/ 647700 h 1895475"/>
                <a:gd name="connsiteX43" fmla="*/ 695325 w 4438650"/>
                <a:gd name="connsiteY43" fmla="*/ 647700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85775 w 4438650"/>
                <a:gd name="connsiteY50" fmla="*/ 771525 h 1895475"/>
                <a:gd name="connsiteX51" fmla="*/ 485775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1600 h 1895475"/>
                <a:gd name="connsiteX64" fmla="*/ 219075 w 4438650"/>
                <a:gd name="connsiteY64" fmla="*/ 1371600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24037 h 1895475"/>
                <a:gd name="connsiteX69" fmla="*/ 33337 w 4438650"/>
                <a:gd name="connsiteY69" fmla="*/ 1819275 h 1895475"/>
                <a:gd name="connsiteX70" fmla="*/ 33337 w 4438650"/>
                <a:gd name="connsiteY70" fmla="*/ 1819275 h 1895475"/>
                <a:gd name="connsiteX71" fmla="*/ 0 w 4438650"/>
                <a:gd name="connsiteY71" fmla="*/ 1819275 h 1895475"/>
                <a:gd name="connsiteX72" fmla="*/ 0 w 4438650"/>
                <a:gd name="connsiteY72"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3450 w 4438650"/>
                <a:gd name="connsiteY39" fmla="*/ 619125 h 1895475"/>
                <a:gd name="connsiteX40" fmla="*/ 733425 w 4438650"/>
                <a:gd name="connsiteY40" fmla="*/ 619125 h 1895475"/>
                <a:gd name="connsiteX41" fmla="*/ 733425 w 4438650"/>
                <a:gd name="connsiteY41" fmla="*/ 647700 h 1895475"/>
                <a:gd name="connsiteX42" fmla="*/ 695325 w 4438650"/>
                <a:gd name="connsiteY42" fmla="*/ 647700 h 1895475"/>
                <a:gd name="connsiteX43" fmla="*/ 695325 w 4438650"/>
                <a:gd name="connsiteY43" fmla="*/ 647700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85775 w 4438650"/>
                <a:gd name="connsiteY50" fmla="*/ 771525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1600 h 1895475"/>
                <a:gd name="connsiteX64" fmla="*/ 219075 w 4438650"/>
                <a:gd name="connsiteY64" fmla="*/ 1371600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24037 h 1895475"/>
                <a:gd name="connsiteX69" fmla="*/ 33337 w 4438650"/>
                <a:gd name="connsiteY69" fmla="*/ 1819275 h 1895475"/>
                <a:gd name="connsiteX70" fmla="*/ 33337 w 4438650"/>
                <a:gd name="connsiteY70" fmla="*/ 1819275 h 1895475"/>
                <a:gd name="connsiteX71" fmla="*/ 0 w 4438650"/>
                <a:gd name="connsiteY71" fmla="*/ 1819275 h 1895475"/>
                <a:gd name="connsiteX72" fmla="*/ 0 w 4438650"/>
                <a:gd name="connsiteY72"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3450 w 4438650"/>
                <a:gd name="connsiteY39" fmla="*/ 619125 h 1895475"/>
                <a:gd name="connsiteX40" fmla="*/ 733425 w 4438650"/>
                <a:gd name="connsiteY40" fmla="*/ 619125 h 1895475"/>
                <a:gd name="connsiteX41" fmla="*/ 733425 w 4438650"/>
                <a:gd name="connsiteY41" fmla="*/ 647700 h 1895475"/>
                <a:gd name="connsiteX42" fmla="*/ 695325 w 4438650"/>
                <a:gd name="connsiteY42" fmla="*/ 647700 h 1895475"/>
                <a:gd name="connsiteX43" fmla="*/ 695325 w 4438650"/>
                <a:gd name="connsiteY43" fmla="*/ 647700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1600 h 1895475"/>
                <a:gd name="connsiteX64" fmla="*/ 219075 w 4438650"/>
                <a:gd name="connsiteY64" fmla="*/ 1371600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24037 h 1895475"/>
                <a:gd name="connsiteX69" fmla="*/ 33337 w 4438650"/>
                <a:gd name="connsiteY69" fmla="*/ 1819275 h 1895475"/>
                <a:gd name="connsiteX70" fmla="*/ 33337 w 4438650"/>
                <a:gd name="connsiteY70" fmla="*/ 1819275 h 1895475"/>
                <a:gd name="connsiteX71" fmla="*/ 0 w 4438650"/>
                <a:gd name="connsiteY71" fmla="*/ 1819275 h 1895475"/>
                <a:gd name="connsiteX72" fmla="*/ 0 w 4438650"/>
                <a:gd name="connsiteY72"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3450 w 4438650"/>
                <a:gd name="connsiteY39" fmla="*/ 619125 h 1895475"/>
                <a:gd name="connsiteX40" fmla="*/ 733425 w 4438650"/>
                <a:gd name="connsiteY40" fmla="*/ 619125 h 1895475"/>
                <a:gd name="connsiteX41" fmla="*/ 733425 w 4438650"/>
                <a:gd name="connsiteY41" fmla="*/ 647700 h 1895475"/>
                <a:gd name="connsiteX42" fmla="*/ 695325 w 4438650"/>
                <a:gd name="connsiteY42" fmla="*/ 647700 h 1895475"/>
                <a:gd name="connsiteX43" fmla="*/ 714375 w 4438650"/>
                <a:gd name="connsiteY43" fmla="*/ 650082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1600 h 1895475"/>
                <a:gd name="connsiteX64" fmla="*/ 219075 w 4438650"/>
                <a:gd name="connsiteY64" fmla="*/ 1371600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24037 h 1895475"/>
                <a:gd name="connsiteX69" fmla="*/ 33337 w 4438650"/>
                <a:gd name="connsiteY69" fmla="*/ 1819275 h 1895475"/>
                <a:gd name="connsiteX70" fmla="*/ 33337 w 4438650"/>
                <a:gd name="connsiteY70" fmla="*/ 1819275 h 1895475"/>
                <a:gd name="connsiteX71" fmla="*/ 0 w 4438650"/>
                <a:gd name="connsiteY71" fmla="*/ 1819275 h 1895475"/>
                <a:gd name="connsiteX72" fmla="*/ 0 w 4438650"/>
                <a:gd name="connsiteY72"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3450 w 4438650"/>
                <a:gd name="connsiteY39" fmla="*/ 619125 h 1895475"/>
                <a:gd name="connsiteX40" fmla="*/ 733425 w 4438650"/>
                <a:gd name="connsiteY40" fmla="*/ 626268 h 1895475"/>
                <a:gd name="connsiteX41" fmla="*/ 733425 w 4438650"/>
                <a:gd name="connsiteY41" fmla="*/ 647700 h 1895475"/>
                <a:gd name="connsiteX42" fmla="*/ 695325 w 4438650"/>
                <a:gd name="connsiteY42" fmla="*/ 647700 h 1895475"/>
                <a:gd name="connsiteX43" fmla="*/ 714375 w 4438650"/>
                <a:gd name="connsiteY43" fmla="*/ 650082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1600 h 1895475"/>
                <a:gd name="connsiteX64" fmla="*/ 219075 w 4438650"/>
                <a:gd name="connsiteY64" fmla="*/ 1371600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24037 h 1895475"/>
                <a:gd name="connsiteX69" fmla="*/ 33337 w 4438650"/>
                <a:gd name="connsiteY69" fmla="*/ 1819275 h 1895475"/>
                <a:gd name="connsiteX70" fmla="*/ 33337 w 4438650"/>
                <a:gd name="connsiteY70" fmla="*/ 1819275 h 1895475"/>
                <a:gd name="connsiteX71" fmla="*/ 0 w 4438650"/>
                <a:gd name="connsiteY71" fmla="*/ 1819275 h 1895475"/>
                <a:gd name="connsiteX72" fmla="*/ 0 w 4438650"/>
                <a:gd name="connsiteY72"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3450 w 4438650"/>
                <a:gd name="connsiteY39" fmla="*/ 628650 h 1895475"/>
                <a:gd name="connsiteX40" fmla="*/ 733425 w 4438650"/>
                <a:gd name="connsiteY40" fmla="*/ 626268 h 1895475"/>
                <a:gd name="connsiteX41" fmla="*/ 733425 w 4438650"/>
                <a:gd name="connsiteY41" fmla="*/ 647700 h 1895475"/>
                <a:gd name="connsiteX42" fmla="*/ 695325 w 4438650"/>
                <a:gd name="connsiteY42" fmla="*/ 647700 h 1895475"/>
                <a:gd name="connsiteX43" fmla="*/ 714375 w 4438650"/>
                <a:gd name="connsiteY43" fmla="*/ 650082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1600 h 1895475"/>
                <a:gd name="connsiteX64" fmla="*/ 219075 w 4438650"/>
                <a:gd name="connsiteY64" fmla="*/ 1371600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24037 h 1895475"/>
                <a:gd name="connsiteX69" fmla="*/ 33337 w 4438650"/>
                <a:gd name="connsiteY69" fmla="*/ 1819275 h 1895475"/>
                <a:gd name="connsiteX70" fmla="*/ 33337 w 4438650"/>
                <a:gd name="connsiteY70" fmla="*/ 1819275 h 1895475"/>
                <a:gd name="connsiteX71" fmla="*/ 0 w 4438650"/>
                <a:gd name="connsiteY71" fmla="*/ 1819275 h 1895475"/>
                <a:gd name="connsiteX72" fmla="*/ 0 w 4438650"/>
                <a:gd name="connsiteY72"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1069 w 4438650"/>
                <a:gd name="connsiteY39" fmla="*/ 626269 h 1895475"/>
                <a:gd name="connsiteX40" fmla="*/ 733425 w 4438650"/>
                <a:gd name="connsiteY40" fmla="*/ 626268 h 1895475"/>
                <a:gd name="connsiteX41" fmla="*/ 733425 w 4438650"/>
                <a:gd name="connsiteY41" fmla="*/ 647700 h 1895475"/>
                <a:gd name="connsiteX42" fmla="*/ 695325 w 4438650"/>
                <a:gd name="connsiteY42" fmla="*/ 647700 h 1895475"/>
                <a:gd name="connsiteX43" fmla="*/ 714375 w 4438650"/>
                <a:gd name="connsiteY43" fmla="*/ 650082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1600 h 1895475"/>
                <a:gd name="connsiteX64" fmla="*/ 219075 w 4438650"/>
                <a:gd name="connsiteY64" fmla="*/ 1371600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24037 h 1895475"/>
                <a:gd name="connsiteX69" fmla="*/ 33337 w 4438650"/>
                <a:gd name="connsiteY69" fmla="*/ 1819275 h 1895475"/>
                <a:gd name="connsiteX70" fmla="*/ 33337 w 4438650"/>
                <a:gd name="connsiteY70" fmla="*/ 1819275 h 1895475"/>
                <a:gd name="connsiteX71" fmla="*/ 0 w 4438650"/>
                <a:gd name="connsiteY71" fmla="*/ 1819275 h 1895475"/>
                <a:gd name="connsiteX72" fmla="*/ 0 w 4438650"/>
                <a:gd name="connsiteY72"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1069 w 4438650"/>
                <a:gd name="connsiteY39" fmla="*/ 626269 h 1895475"/>
                <a:gd name="connsiteX40" fmla="*/ 733425 w 4438650"/>
                <a:gd name="connsiteY40" fmla="*/ 626268 h 1895475"/>
                <a:gd name="connsiteX41" fmla="*/ 733425 w 4438650"/>
                <a:gd name="connsiteY41" fmla="*/ 647700 h 1895475"/>
                <a:gd name="connsiteX42" fmla="*/ 695325 w 4438650"/>
                <a:gd name="connsiteY42" fmla="*/ 647700 h 1895475"/>
                <a:gd name="connsiteX43" fmla="*/ 714375 w 4438650"/>
                <a:gd name="connsiteY43" fmla="*/ 650082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1600 h 1895475"/>
                <a:gd name="connsiteX64" fmla="*/ 223837 w 4438650"/>
                <a:gd name="connsiteY64" fmla="*/ 1528762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24037 h 1895475"/>
                <a:gd name="connsiteX69" fmla="*/ 33337 w 4438650"/>
                <a:gd name="connsiteY69" fmla="*/ 1819275 h 1895475"/>
                <a:gd name="connsiteX70" fmla="*/ 33337 w 4438650"/>
                <a:gd name="connsiteY70" fmla="*/ 1819275 h 1895475"/>
                <a:gd name="connsiteX71" fmla="*/ 0 w 4438650"/>
                <a:gd name="connsiteY71" fmla="*/ 1819275 h 1895475"/>
                <a:gd name="connsiteX72" fmla="*/ 0 w 4438650"/>
                <a:gd name="connsiteY72"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1069 w 4438650"/>
                <a:gd name="connsiteY39" fmla="*/ 626269 h 1895475"/>
                <a:gd name="connsiteX40" fmla="*/ 733425 w 4438650"/>
                <a:gd name="connsiteY40" fmla="*/ 626268 h 1895475"/>
                <a:gd name="connsiteX41" fmla="*/ 733425 w 4438650"/>
                <a:gd name="connsiteY41" fmla="*/ 647700 h 1895475"/>
                <a:gd name="connsiteX42" fmla="*/ 695325 w 4438650"/>
                <a:gd name="connsiteY42" fmla="*/ 647700 h 1895475"/>
                <a:gd name="connsiteX43" fmla="*/ 714375 w 4438650"/>
                <a:gd name="connsiteY43" fmla="*/ 650082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23837 w 4438650"/>
                <a:gd name="connsiteY63" fmla="*/ 1371600 h 1895475"/>
                <a:gd name="connsiteX64" fmla="*/ 223837 w 4438650"/>
                <a:gd name="connsiteY64" fmla="*/ 1528762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24037 h 1895475"/>
                <a:gd name="connsiteX69" fmla="*/ 33337 w 4438650"/>
                <a:gd name="connsiteY69" fmla="*/ 1819275 h 1895475"/>
                <a:gd name="connsiteX70" fmla="*/ 33337 w 4438650"/>
                <a:gd name="connsiteY70" fmla="*/ 1819275 h 1895475"/>
                <a:gd name="connsiteX71" fmla="*/ 0 w 4438650"/>
                <a:gd name="connsiteY71" fmla="*/ 1819275 h 1895475"/>
                <a:gd name="connsiteX72" fmla="*/ 0 w 4438650"/>
                <a:gd name="connsiteY72"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1069 w 4438650"/>
                <a:gd name="connsiteY39" fmla="*/ 626269 h 1895475"/>
                <a:gd name="connsiteX40" fmla="*/ 733425 w 4438650"/>
                <a:gd name="connsiteY40" fmla="*/ 626268 h 1895475"/>
                <a:gd name="connsiteX41" fmla="*/ 733425 w 4438650"/>
                <a:gd name="connsiteY41" fmla="*/ 647700 h 1895475"/>
                <a:gd name="connsiteX42" fmla="*/ 695325 w 4438650"/>
                <a:gd name="connsiteY42" fmla="*/ 647700 h 1895475"/>
                <a:gd name="connsiteX43" fmla="*/ 714375 w 4438650"/>
                <a:gd name="connsiteY43" fmla="*/ 650082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8743 h 1895475"/>
                <a:gd name="connsiteX64" fmla="*/ 223837 w 4438650"/>
                <a:gd name="connsiteY64" fmla="*/ 1528762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24037 h 1895475"/>
                <a:gd name="connsiteX69" fmla="*/ 33337 w 4438650"/>
                <a:gd name="connsiteY69" fmla="*/ 1819275 h 1895475"/>
                <a:gd name="connsiteX70" fmla="*/ 33337 w 4438650"/>
                <a:gd name="connsiteY70" fmla="*/ 1819275 h 1895475"/>
                <a:gd name="connsiteX71" fmla="*/ 0 w 4438650"/>
                <a:gd name="connsiteY71" fmla="*/ 1819275 h 1895475"/>
                <a:gd name="connsiteX72" fmla="*/ 0 w 4438650"/>
                <a:gd name="connsiteY72" fmla="*/ 1895475 h 1895475"/>
                <a:gd name="connsiteX0" fmla="*/ 4441032 w 4441032"/>
                <a:gd name="connsiteY0" fmla="*/ 0 h 1895475"/>
                <a:gd name="connsiteX1" fmla="*/ 3974307 w 4441032"/>
                <a:gd name="connsiteY1" fmla="*/ 0 h 1895475"/>
                <a:gd name="connsiteX2" fmla="*/ 3974307 w 4441032"/>
                <a:gd name="connsiteY2" fmla="*/ 0 h 1895475"/>
                <a:gd name="connsiteX3" fmla="*/ 3536157 w 4441032"/>
                <a:gd name="connsiteY3" fmla="*/ 0 h 1895475"/>
                <a:gd name="connsiteX4" fmla="*/ 3536157 w 4441032"/>
                <a:gd name="connsiteY4" fmla="*/ 28575 h 1895475"/>
                <a:gd name="connsiteX5" fmla="*/ 3064669 w 4441032"/>
                <a:gd name="connsiteY5" fmla="*/ 28575 h 1895475"/>
                <a:gd name="connsiteX6" fmla="*/ 3045619 w 4441032"/>
                <a:gd name="connsiteY6" fmla="*/ 57150 h 1895475"/>
                <a:gd name="connsiteX7" fmla="*/ 3045619 w 4441032"/>
                <a:gd name="connsiteY7" fmla="*/ 80962 h 1895475"/>
                <a:gd name="connsiteX8" fmla="*/ 2826544 w 4441032"/>
                <a:gd name="connsiteY8" fmla="*/ 80962 h 1895475"/>
                <a:gd name="connsiteX9" fmla="*/ 2826544 w 4441032"/>
                <a:gd name="connsiteY9" fmla="*/ 90487 h 1895475"/>
                <a:gd name="connsiteX10" fmla="*/ 2574132 w 4441032"/>
                <a:gd name="connsiteY10" fmla="*/ 90487 h 1895475"/>
                <a:gd name="connsiteX11" fmla="*/ 2574132 w 4441032"/>
                <a:gd name="connsiteY11" fmla="*/ 100012 h 1895475"/>
                <a:gd name="connsiteX12" fmla="*/ 2107407 w 4441032"/>
                <a:gd name="connsiteY12" fmla="*/ 100012 h 1895475"/>
                <a:gd name="connsiteX13" fmla="*/ 2107407 w 4441032"/>
                <a:gd name="connsiteY13" fmla="*/ 128587 h 1895475"/>
                <a:gd name="connsiteX14" fmla="*/ 1869282 w 4441032"/>
                <a:gd name="connsiteY14" fmla="*/ 128587 h 1895475"/>
                <a:gd name="connsiteX15" fmla="*/ 1869282 w 4441032"/>
                <a:gd name="connsiteY15" fmla="*/ 157162 h 1895475"/>
                <a:gd name="connsiteX16" fmla="*/ 1645444 w 4441032"/>
                <a:gd name="connsiteY16" fmla="*/ 157162 h 1895475"/>
                <a:gd name="connsiteX17" fmla="*/ 1645444 w 4441032"/>
                <a:gd name="connsiteY17" fmla="*/ 176212 h 1895475"/>
                <a:gd name="connsiteX18" fmla="*/ 1635919 w 4441032"/>
                <a:gd name="connsiteY18" fmla="*/ 176212 h 1895475"/>
                <a:gd name="connsiteX19" fmla="*/ 1635919 w 4441032"/>
                <a:gd name="connsiteY19" fmla="*/ 209550 h 1895475"/>
                <a:gd name="connsiteX20" fmla="*/ 1440657 w 4441032"/>
                <a:gd name="connsiteY20" fmla="*/ 209550 h 1895475"/>
                <a:gd name="connsiteX21" fmla="*/ 1440657 w 4441032"/>
                <a:gd name="connsiteY21" fmla="*/ 223837 h 1895475"/>
                <a:gd name="connsiteX22" fmla="*/ 1426369 w 4441032"/>
                <a:gd name="connsiteY22" fmla="*/ 223837 h 1895475"/>
                <a:gd name="connsiteX23" fmla="*/ 1426369 w 4441032"/>
                <a:gd name="connsiteY23" fmla="*/ 247650 h 1895475"/>
                <a:gd name="connsiteX24" fmla="*/ 1407319 w 4441032"/>
                <a:gd name="connsiteY24" fmla="*/ 247650 h 1895475"/>
                <a:gd name="connsiteX25" fmla="*/ 1407319 w 4441032"/>
                <a:gd name="connsiteY25" fmla="*/ 314325 h 1895475"/>
                <a:gd name="connsiteX26" fmla="*/ 1240632 w 4441032"/>
                <a:gd name="connsiteY26" fmla="*/ 314325 h 1895475"/>
                <a:gd name="connsiteX27" fmla="*/ 1240632 w 4441032"/>
                <a:gd name="connsiteY27" fmla="*/ 342900 h 1895475"/>
                <a:gd name="connsiteX28" fmla="*/ 1240632 w 4441032"/>
                <a:gd name="connsiteY28" fmla="*/ 342900 h 1895475"/>
                <a:gd name="connsiteX29" fmla="*/ 1226344 w 4441032"/>
                <a:gd name="connsiteY29" fmla="*/ 357188 h 1895475"/>
                <a:gd name="connsiteX30" fmla="*/ 1178719 w 4441032"/>
                <a:gd name="connsiteY30" fmla="*/ 357188 h 1895475"/>
                <a:gd name="connsiteX31" fmla="*/ 1178719 w 4441032"/>
                <a:gd name="connsiteY31" fmla="*/ 395287 h 1895475"/>
                <a:gd name="connsiteX32" fmla="*/ 1164432 w 4441032"/>
                <a:gd name="connsiteY32" fmla="*/ 395287 h 1895475"/>
                <a:gd name="connsiteX33" fmla="*/ 1164432 w 4441032"/>
                <a:gd name="connsiteY33" fmla="*/ 466725 h 1895475"/>
                <a:gd name="connsiteX34" fmla="*/ 1164432 w 4441032"/>
                <a:gd name="connsiteY34" fmla="*/ 466725 h 1895475"/>
                <a:gd name="connsiteX35" fmla="*/ 1154907 w 4441032"/>
                <a:gd name="connsiteY35" fmla="*/ 476250 h 1895475"/>
                <a:gd name="connsiteX36" fmla="*/ 1092994 w 4441032"/>
                <a:gd name="connsiteY36" fmla="*/ 476250 h 1895475"/>
                <a:gd name="connsiteX37" fmla="*/ 1092994 w 4441032"/>
                <a:gd name="connsiteY37" fmla="*/ 495300 h 1895475"/>
                <a:gd name="connsiteX38" fmla="*/ 935832 w 4441032"/>
                <a:gd name="connsiteY38" fmla="*/ 495300 h 1895475"/>
                <a:gd name="connsiteX39" fmla="*/ 933451 w 4441032"/>
                <a:gd name="connsiteY39" fmla="*/ 626269 h 1895475"/>
                <a:gd name="connsiteX40" fmla="*/ 735807 w 4441032"/>
                <a:gd name="connsiteY40" fmla="*/ 626268 h 1895475"/>
                <a:gd name="connsiteX41" fmla="*/ 735807 w 4441032"/>
                <a:gd name="connsiteY41" fmla="*/ 647700 h 1895475"/>
                <a:gd name="connsiteX42" fmla="*/ 697707 w 4441032"/>
                <a:gd name="connsiteY42" fmla="*/ 647700 h 1895475"/>
                <a:gd name="connsiteX43" fmla="*/ 716757 w 4441032"/>
                <a:gd name="connsiteY43" fmla="*/ 650082 h 1895475"/>
                <a:gd name="connsiteX44" fmla="*/ 697707 w 4441032"/>
                <a:gd name="connsiteY44" fmla="*/ 671512 h 1895475"/>
                <a:gd name="connsiteX45" fmla="*/ 697707 w 4441032"/>
                <a:gd name="connsiteY45" fmla="*/ 747712 h 1895475"/>
                <a:gd name="connsiteX46" fmla="*/ 569119 w 4441032"/>
                <a:gd name="connsiteY46" fmla="*/ 747712 h 1895475"/>
                <a:gd name="connsiteX47" fmla="*/ 573882 w 4441032"/>
                <a:gd name="connsiteY47" fmla="*/ 752475 h 1895475"/>
                <a:gd name="connsiteX48" fmla="*/ 550069 w 4441032"/>
                <a:gd name="connsiteY48" fmla="*/ 752475 h 1895475"/>
                <a:gd name="connsiteX49" fmla="*/ 550069 w 4441032"/>
                <a:gd name="connsiteY49" fmla="*/ 771525 h 1895475"/>
                <a:gd name="connsiteX50" fmla="*/ 473869 w 4441032"/>
                <a:gd name="connsiteY50" fmla="*/ 776287 h 1895475"/>
                <a:gd name="connsiteX51" fmla="*/ 476251 w 4441032"/>
                <a:gd name="connsiteY51" fmla="*/ 852487 h 1895475"/>
                <a:gd name="connsiteX52" fmla="*/ 469107 w 4441032"/>
                <a:gd name="connsiteY52" fmla="*/ 852487 h 1895475"/>
                <a:gd name="connsiteX53" fmla="*/ 469107 w 4441032"/>
                <a:gd name="connsiteY53" fmla="*/ 942975 h 1895475"/>
                <a:gd name="connsiteX54" fmla="*/ 442913 w 4441032"/>
                <a:gd name="connsiteY54" fmla="*/ 940593 h 1895475"/>
                <a:gd name="connsiteX55" fmla="*/ 442913 w 4441032"/>
                <a:gd name="connsiteY55" fmla="*/ 966788 h 1895475"/>
                <a:gd name="connsiteX56" fmla="*/ 264319 w 4441032"/>
                <a:gd name="connsiteY56" fmla="*/ 969169 h 1895475"/>
                <a:gd name="connsiteX57" fmla="*/ 264319 w 4441032"/>
                <a:gd name="connsiteY57" fmla="*/ 990600 h 1895475"/>
                <a:gd name="connsiteX58" fmla="*/ 245269 w 4441032"/>
                <a:gd name="connsiteY58" fmla="*/ 990600 h 1895475"/>
                <a:gd name="connsiteX59" fmla="*/ 245269 w 4441032"/>
                <a:gd name="connsiteY59" fmla="*/ 1095375 h 1895475"/>
                <a:gd name="connsiteX60" fmla="*/ 240507 w 4441032"/>
                <a:gd name="connsiteY60" fmla="*/ 1095375 h 1895475"/>
                <a:gd name="connsiteX61" fmla="*/ 240507 w 4441032"/>
                <a:gd name="connsiteY61" fmla="*/ 1214437 h 1895475"/>
                <a:gd name="connsiteX62" fmla="*/ 235744 w 4441032"/>
                <a:gd name="connsiteY62" fmla="*/ 1214437 h 1895475"/>
                <a:gd name="connsiteX63" fmla="*/ 235744 w 4441032"/>
                <a:gd name="connsiteY63" fmla="*/ 1378743 h 1895475"/>
                <a:gd name="connsiteX64" fmla="*/ 226219 w 4441032"/>
                <a:gd name="connsiteY64" fmla="*/ 1528762 h 1895475"/>
                <a:gd name="connsiteX65" fmla="*/ 221457 w 4441032"/>
                <a:gd name="connsiteY65" fmla="*/ 1690687 h 1895475"/>
                <a:gd name="connsiteX66" fmla="*/ 221457 w 4441032"/>
                <a:gd name="connsiteY66" fmla="*/ 1690687 h 1895475"/>
                <a:gd name="connsiteX67" fmla="*/ 221457 w 4441032"/>
                <a:gd name="connsiteY67" fmla="*/ 1824037 h 1895475"/>
                <a:gd name="connsiteX68" fmla="*/ 30957 w 4441032"/>
                <a:gd name="connsiteY68" fmla="*/ 1824037 h 1895475"/>
                <a:gd name="connsiteX69" fmla="*/ 35719 w 4441032"/>
                <a:gd name="connsiteY69" fmla="*/ 1819275 h 1895475"/>
                <a:gd name="connsiteX70" fmla="*/ 0 w 4441032"/>
                <a:gd name="connsiteY70" fmla="*/ 1764506 h 1895475"/>
                <a:gd name="connsiteX71" fmla="*/ 2382 w 4441032"/>
                <a:gd name="connsiteY71" fmla="*/ 1819275 h 1895475"/>
                <a:gd name="connsiteX72" fmla="*/ 2382 w 4441032"/>
                <a:gd name="connsiteY72"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1069 w 4438650"/>
                <a:gd name="connsiteY39" fmla="*/ 626269 h 1895475"/>
                <a:gd name="connsiteX40" fmla="*/ 733425 w 4438650"/>
                <a:gd name="connsiteY40" fmla="*/ 626268 h 1895475"/>
                <a:gd name="connsiteX41" fmla="*/ 733425 w 4438650"/>
                <a:gd name="connsiteY41" fmla="*/ 647700 h 1895475"/>
                <a:gd name="connsiteX42" fmla="*/ 695325 w 4438650"/>
                <a:gd name="connsiteY42" fmla="*/ 647700 h 1895475"/>
                <a:gd name="connsiteX43" fmla="*/ 714375 w 4438650"/>
                <a:gd name="connsiteY43" fmla="*/ 650082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8743 h 1895475"/>
                <a:gd name="connsiteX64" fmla="*/ 223837 w 4438650"/>
                <a:gd name="connsiteY64" fmla="*/ 1528762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24037 h 1895475"/>
                <a:gd name="connsiteX69" fmla="*/ 33337 w 4438650"/>
                <a:gd name="connsiteY69" fmla="*/ 1819275 h 1895475"/>
                <a:gd name="connsiteX70" fmla="*/ 0 w 4438650"/>
                <a:gd name="connsiteY70" fmla="*/ 1819275 h 1895475"/>
                <a:gd name="connsiteX71" fmla="*/ 0 w 4438650"/>
                <a:gd name="connsiteY71" fmla="*/ 1895475 h 1895475"/>
                <a:gd name="connsiteX0" fmla="*/ 4443413 w 4443413"/>
                <a:gd name="connsiteY0" fmla="*/ 0 h 1895475"/>
                <a:gd name="connsiteX1" fmla="*/ 3976688 w 4443413"/>
                <a:gd name="connsiteY1" fmla="*/ 0 h 1895475"/>
                <a:gd name="connsiteX2" fmla="*/ 3976688 w 4443413"/>
                <a:gd name="connsiteY2" fmla="*/ 0 h 1895475"/>
                <a:gd name="connsiteX3" fmla="*/ 3538538 w 4443413"/>
                <a:gd name="connsiteY3" fmla="*/ 0 h 1895475"/>
                <a:gd name="connsiteX4" fmla="*/ 3538538 w 4443413"/>
                <a:gd name="connsiteY4" fmla="*/ 28575 h 1895475"/>
                <a:gd name="connsiteX5" fmla="*/ 3067050 w 4443413"/>
                <a:gd name="connsiteY5" fmla="*/ 28575 h 1895475"/>
                <a:gd name="connsiteX6" fmla="*/ 3048000 w 4443413"/>
                <a:gd name="connsiteY6" fmla="*/ 57150 h 1895475"/>
                <a:gd name="connsiteX7" fmla="*/ 3048000 w 4443413"/>
                <a:gd name="connsiteY7" fmla="*/ 80962 h 1895475"/>
                <a:gd name="connsiteX8" fmla="*/ 2828925 w 4443413"/>
                <a:gd name="connsiteY8" fmla="*/ 80962 h 1895475"/>
                <a:gd name="connsiteX9" fmla="*/ 2828925 w 4443413"/>
                <a:gd name="connsiteY9" fmla="*/ 90487 h 1895475"/>
                <a:gd name="connsiteX10" fmla="*/ 2576513 w 4443413"/>
                <a:gd name="connsiteY10" fmla="*/ 90487 h 1895475"/>
                <a:gd name="connsiteX11" fmla="*/ 2576513 w 4443413"/>
                <a:gd name="connsiteY11" fmla="*/ 100012 h 1895475"/>
                <a:gd name="connsiteX12" fmla="*/ 2109788 w 4443413"/>
                <a:gd name="connsiteY12" fmla="*/ 100012 h 1895475"/>
                <a:gd name="connsiteX13" fmla="*/ 2109788 w 4443413"/>
                <a:gd name="connsiteY13" fmla="*/ 128587 h 1895475"/>
                <a:gd name="connsiteX14" fmla="*/ 1871663 w 4443413"/>
                <a:gd name="connsiteY14" fmla="*/ 128587 h 1895475"/>
                <a:gd name="connsiteX15" fmla="*/ 1871663 w 4443413"/>
                <a:gd name="connsiteY15" fmla="*/ 157162 h 1895475"/>
                <a:gd name="connsiteX16" fmla="*/ 1647825 w 4443413"/>
                <a:gd name="connsiteY16" fmla="*/ 157162 h 1895475"/>
                <a:gd name="connsiteX17" fmla="*/ 1647825 w 4443413"/>
                <a:gd name="connsiteY17" fmla="*/ 176212 h 1895475"/>
                <a:gd name="connsiteX18" fmla="*/ 1638300 w 4443413"/>
                <a:gd name="connsiteY18" fmla="*/ 176212 h 1895475"/>
                <a:gd name="connsiteX19" fmla="*/ 1638300 w 4443413"/>
                <a:gd name="connsiteY19" fmla="*/ 209550 h 1895475"/>
                <a:gd name="connsiteX20" fmla="*/ 1443038 w 4443413"/>
                <a:gd name="connsiteY20" fmla="*/ 209550 h 1895475"/>
                <a:gd name="connsiteX21" fmla="*/ 1443038 w 4443413"/>
                <a:gd name="connsiteY21" fmla="*/ 223837 h 1895475"/>
                <a:gd name="connsiteX22" fmla="*/ 1428750 w 4443413"/>
                <a:gd name="connsiteY22" fmla="*/ 223837 h 1895475"/>
                <a:gd name="connsiteX23" fmla="*/ 1428750 w 4443413"/>
                <a:gd name="connsiteY23" fmla="*/ 247650 h 1895475"/>
                <a:gd name="connsiteX24" fmla="*/ 1409700 w 4443413"/>
                <a:gd name="connsiteY24" fmla="*/ 247650 h 1895475"/>
                <a:gd name="connsiteX25" fmla="*/ 1409700 w 4443413"/>
                <a:gd name="connsiteY25" fmla="*/ 314325 h 1895475"/>
                <a:gd name="connsiteX26" fmla="*/ 1243013 w 4443413"/>
                <a:gd name="connsiteY26" fmla="*/ 314325 h 1895475"/>
                <a:gd name="connsiteX27" fmla="*/ 1243013 w 4443413"/>
                <a:gd name="connsiteY27" fmla="*/ 342900 h 1895475"/>
                <a:gd name="connsiteX28" fmla="*/ 1243013 w 4443413"/>
                <a:gd name="connsiteY28" fmla="*/ 342900 h 1895475"/>
                <a:gd name="connsiteX29" fmla="*/ 1228725 w 4443413"/>
                <a:gd name="connsiteY29" fmla="*/ 357188 h 1895475"/>
                <a:gd name="connsiteX30" fmla="*/ 1181100 w 4443413"/>
                <a:gd name="connsiteY30" fmla="*/ 357188 h 1895475"/>
                <a:gd name="connsiteX31" fmla="*/ 1181100 w 4443413"/>
                <a:gd name="connsiteY31" fmla="*/ 395287 h 1895475"/>
                <a:gd name="connsiteX32" fmla="*/ 1166813 w 4443413"/>
                <a:gd name="connsiteY32" fmla="*/ 395287 h 1895475"/>
                <a:gd name="connsiteX33" fmla="*/ 1166813 w 4443413"/>
                <a:gd name="connsiteY33" fmla="*/ 466725 h 1895475"/>
                <a:gd name="connsiteX34" fmla="*/ 1166813 w 4443413"/>
                <a:gd name="connsiteY34" fmla="*/ 466725 h 1895475"/>
                <a:gd name="connsiteX35" fmla="*/ 1157288 w 4443413"/>
                <a:gd name="connsiteY35" fmla="*/ 476250 h 1895475"/>
                <a:gd name="connsiteX36" fmla="*/ 1095375 w 4443413"/>
                <a:gd name="connsiteY36" fmla="*/ 476250 h 1895475"/>
                <a:gd name="connsiteX37" fmla="*/ 1095375 w 4443413"/>
                <a:gd name="connsiteY37" fmla="*/ 495300 h 1895475"/>
                <a:gd name="connsiteX38" fmla="*/ 938213 w 4443413"/>
                <a:gd name="connsiteY38" fmla="*/ 495300 h 1895475"/>
                <a:gd name="connsiteX39" fmla="*/ 935832 w 4443413"/>
                <a:gd name="connsiteY39" fmla="*/ 626269 h 1895475"/>
                <a:gd name="connsiteX40" fmla="*/ 738188 w 4443413"/>
                <a:gd name="connsiteY40" fmla="*/ 626268 h 1895475"/>
                <a:gd name="connsiteX41" fmla="*/ 738188 w 4443413"/>
                <a:gd name="connsiteY41" fmla="*/ 647700 h 1895475"/>
                <a:gd name="connsiteX42" fmla="*/ 700088 w 4443413"/>
                <a:gd name="connsiteY42" fmla="*/ 647700 h 1895475"/>
                <a:gd name="connsiteX43" fmla="*/ 719138 w 4443413"/>
                <a:gd name="connsiteY43" fmla="*/ 650082 h 1895475"/>
                <a:gd name="connsiteX44" fmla="*/ 700088 w 4443413"/>
                <a:gd name="connsiteY44" fmla="*/ 671512 h 1895475"/>
                <a:gd name="connsiteX45" fmla="*/ 700088 w 4443413"/>
                <a:gd name="connsiteY45" fmla="*/ 747712 h 1895475"/>
                <a:gd name="connsiteX46" fmla="*/ 571500 w 4443413"/>
                <a:gd name="connsiteY46" fmla="*/ 747712 h 1895475"/>
                <a:gd name="connsiteX47" fmla="*/ 576263 w 4443413"/>
                <a:gd name="connsiteY47" fmla="*/ 752475 h 1895475"/>
                <a:gd name="connsiteX48" fmla="*/ 552450 w 4443413"/>
                <a:gd name="connsiteY48" fmla="*/ 752475 h 1895475"/>
                <a:gd name="connsiteX49" fmla="*/ 552450 w 4443413"/>
                <a:gd name="connsiteY49" fmla="*/ 771525 h 1895475"/>
                <a:gd name="connsiteX50" fmla="*/ 476250 w 4443413"/>
                <a:gd name="connsiteY50" fmla="*/ 776287 h 1895475"/>
                <a:gd name="connsiteX51" fmla="*/ 478632 w 4443413"/>
                <a:gd name="connsiteY51" fmla="*/ 852487 h 1895475"/>
                <a:gd name="connsiteX52" fmla="*/ 471488 w 4443413"/>
                <a:gd name="connsiteY52" fmla="*/ 852487 h 1895475"/>
                <a:gd name="connsiteX53" fmla="*/ 471488 w 4443413"/>
                <a:gd name="connsiteY53" fmla="*/ 942975 h 1895475"/>
                <a:gd name="connsiteX54" fmla="*/ 445294 w 4443413"/>
                <a:gd name="connsiteY54" fmla="*/ 940593 h 1895475"/>
                <a:gd name="connsiteX55" fmla="*/ 445294 w 4443413"/>
                <a:gd name="connsiteY55" fmla="*/ 966788 h 1895475"/>
                <a:gd name="connsiteX56" fmla="*/ 266700 w 4443413"/>
                <a:gd name="connsiteY56" fmla="*/ 969169 h 1895475"/>
                <a:gd name="connsiteX57" fmla="*/ 266700 w 4443413"/>
                <a:gd name="connsiteY57" fmla="*/ 990600 h 1895475"/>
                <a:gd name="connsiteX58" fmla="*/ 247650 w 4443413"/>
                <a:gd name="connsiteY58" fmla="*/ 990600 h 1895475"/>
                <a:gd name="connsiteX59" fmla="*/ 247650 w 4443413"/>
                <a:gd name="connsiteY59" fmla="*/ 1095375 h 1895475"/>
                <a:gd name="connsiteX60" fmla="*/ 242888 w 4443413"/>
                <a:gd name="connsiteY60" fmla="*/ 1095375 h 1895475"/>
                <a:gd name="connsiteX61" fmla="*/ 242888 w 4443413"/>
                <a:gd name="connsiteY61" fmla="*/ 1214437 h 1895475"/>
                <a:gd name="connsiteX62" fmla="*/ 238125 w 4443413"/>
                <a:gd name="connsiteY62" fmla="*/ 1214437 h 1895475"/>
                <a:gd name="connsiteX63" fmla="*/ 238125 w 4443413"/>
                <a:gd name="connsiteY63" fmla="*/ 1378743 h 1895475"/>
                <a:gd name="connsiteX64" fmla="*/ 228600 w 4443413"/>
                <a:gd name="connsiteY64" fmla="*/ 1528762 h 1895475"/>
                <a:gd name="connsiteX65" fmla="*/ 223838 w 4443413"/>
                <a:gd name="connsiteY65" fmla="*/ 1690687 h 1895475"/>
                <a:gd name="connsiteX66" fmla="*/ 223838 w 4443413"/>
                <a:gd name="connsiteY66" fmla="*/ 1690687 h 1895475"/>
                <a:gd name="connsiteX67" fmla="*/ 223838 w 4443413"/>
                <a:gd name="connsiteY67" fmla="*/ 1824037 h 1895475"/>
                <a:gd name="connsiteX68" fmla="*/ 33338 w 4443413"/>
                <a:gd name="connsiteY68" fmla="*/ 1824037 h 1895475"/>
                <a:gd name="connsiteX69" fmla="*/ 0 w 4443413"/>
                <a:gd name="connsiteY69" fmla="*/ 1740694 h 1895475"/>
                <a:gd name="connsiteX70" fmla="*/ 4763 w 4443413"/>
                <a:gd name="connsiteY70" fmla="*/ 1819275 h 1895475"/>
                <a:gd name="connsiteX71" fmla="*/ 4763 w 4443413"/>
                <a:gd name="connsiteY71" fmla="*/ 1895475 h 1895475"/>
                <a:gd name="connsiteX0" fmla="*/ 4443413 w 4443413"/>
                <a:gd name="connsiteY0" fmla="*/ 0 h 1895475"/>
                <a:gd name="connsiteX1" fmla="*/ 3976688 w 4443413"/>
                <a:gd name="connsiteY1" fmla="*/ 0 h 1895475"/>
                <a:gd name="connsiteX2" fmla="*/ 3976688 w 4443413"/>
                <a:gd name="connsiteY2" fmla="*/ 0 h 1895475"/>
                <a:gd name="connsiteX3" fmla="*/ 3538538 w 4443413"/>
                <a:gd name="connsiteY3" fmla="*/ 0 h 1895475"/>
                <a:gd name="connsiteX4" fmla="*/ 3538538 w 4443413"/>
                <a:gd name="connsiteY4" fmla="*/ 28575 h 1895475"/>
                <a:gd name="connsiteX5" fmla="*/ 3067050 w 4443413"/>
                <a:gd name="connsiteY5" fmla="*/ 28575 h 1895475"/>
                <a:gd name="connsiteX6" fmla="*/ 3048000 w 4443413"/>
                <a:gd name="connsiteY6" fmla="*/ 57150 h 1895475"/>
                <a:gd name="connsiteX7" fmla="*/ 3048000 w 4443413"/>
                <a:gd name="connsiteY7" fmla="*/ 80962 h 1895475"/>
                <a:gd name="connsiteX8" fmla="*/ 2828925 w 4443413"/>
                <a:gd name="connsiteY8" fmla="*/ 80962 h 1895475"/>
                <a:gd name="connsiteX9" fmla="*/ 2828925 w 4443413"/>
                <a:gd name="connsiteY9" fmla="*/ 90487 h 1895475"/>
                <a:gd name="connsiteX10" fmla="*/ 2576513 w 4443413"/>
                <a:gd name="connsiteY10" fmla="*/ 90487 h 1895475"/>
                <a:gd name="connsiteX11" fmla="*/ 2576513 w 4443413"/>
                <a:gd name="connsiteY11" fmla="*/ 100012 h 1895475"/>
                <a:gd name="connsiteX12" fmla="*/ 2109788 w 4443413"/>
                <a:gd name="connsiteY12" fmla="*/ 100012 h 1895475"/>
                <a:gd name="connsiteX13" fmla="*/ 2109788 w 4443413"/>
                <a:gd name="connsiteY13" fmla="*/ 128587 h 1895475"/>
                <a:gd name="connsiteX14" fmla="*/ 1871663 w 4443413"/>
                <a:gd name="connsiteY14" fmla="*/ 128587 h 1895475"/>
                <a:gd name="connsiteX15" fmla="*/ 1871663 w 4443413"/>
                <a:gd name="connsiteY15" fmla="*/ 157162 h 1895475"/>
                <a:gd name="connsiteX16" fmla="*/ 1647825 w 4443413"/>
                <a:gd name="connsiteY16" fmla="*/ 157162 h 1895475"/>
                <a:gd name="connsiteX17" fmla="*/ 1647825 w 4443413"/>
                <a:gd name="connsiteY17" fmla="*/ 176212 h 1895475"/>
                <a:gd name="connsiteX18" fmla="*/ 1638300 w 4443413"/>
                <a:gd name="connsiteY18" fmla="*/ 176212 h 1895475"/>
                <a:gd name="connsiteX19" fmla="*/ 1638300 w 4443413"/>
                <a:gd name="connsiteY19" fmla="*/ 209550 h 1895475"/>
                <a:gd name="connsiteX20" fmla="*/ 1443038 w 4443413"/>
                <a:gd name="connsiteY20" fmla="*/ 209550 h 1895475"/>
                <a:gd name="connsiteX21" fmla="*/ 1443038 w 4443413"/>
                <a:gd name="connsiteY21" fmla="*/ 223837 h 1895475"/>
                <a:gd name="connsiteX22" fmla="*/ 1428750 w 4443413"/>
                <a:gd name="connsiteY22" fmla="*/ 223837 h 1895475"/>
                <a:gd name="connsiteX23" fmla="*/ 1428750 w 4443413"/>
                <a:gd name="connsiteY23" fmla="*/ 247650 h 1895475"/>
                <a:gd name="connsiteX24" fmla="*/ 1409700 w 4443413"/>
                <a:gd name="connsiteY24" fmla="*/ 247650 h 1895475"/>
                <a:gd name="connsiteX25" fmla="*/ 1409700 w 4443413"/>
                <a:gd name="connsiteY25" fmla="*/ 314325 h 1895475"/>
                <a:gd name="connsiteX26" fmla="*/ 1243013 w 4443413"/>
                <a:gd name="connsiteY26" fmla="*/ 314325 h 1895475"/>
                <a:gd name="connsiteX27" fmla="*/ 1243013 w 4443413"/>
                <a:gd name="connsiteY27" fmla="*/ 342900 h 1895475"/>
                <a:gd name="connsiteX28" fmla="*/ 1243013 w 4443413"/>
                <a:gd name="connsiteY28" fmla="*/ 342900 h 1895475"/>
                <a:gd name="connsiteX29" fmla="*/ 1228725 w 4443413"/>
                <a:gd name="connsiteY29" fmla="*/ 357188 h 1895475"/>
                <a:gd name="connsiteX30" fmla="*/ 1181100 w 4443413"/>
                <a:gd name="connsiteY30" fmla="*/ 357188 h 1895475"/>
                <a:gd name="connsiteX31" fmla="*/ 1181100 w 4443413"/>
                <a:gd name="connsiteY31" fmla="*/ 395287 h 1895475"/>
                <a:gd name="connsiteX32" fmla="*/ 1166813 w 4443413"/>
                <a:gd name="connsiteY32" fmla="*/ 395287 h 1895475"/>
                <a:gd name="connsiteX33" fmla="*/ 1166813 w 4443413"/>
                <a:gd name="connsiteY33" fmla="*/ 466725 h 1895475"/>
                <a:gd name="connsiteX34" fmla="*/ 1166813 w 4443413"/>
                <a:gd name="connsiteY34" fmla="*/ 466725 h 1895475"/>
                <a:gd name="connsiteX35" fmla="*/ 1157288 w 4443413"/>
                <a:gd name="connsiteY35" fmla="*/ 476250 h 1895475"/>
                <a:gd name="connsiteX36" fmla="*/ 1095375 w 4443413"/>
                <a:gd name="connsiteY36" fmla="*/ 476250 h 1895475"/>
                <a:gd name="connsiteX37" fmla="*/ 1095375 w 4443413"/>
                <a:gd name="connsiteY37" fmla="*/ 495300 h 1895475"/>
                <a:gd name="connsiteX38" fmla="*/ 938213 w 4443413"/>
                <a:gd name="connsiteY38" fmla="*/ 495300 h 1895475"/>
                <a:gd name="connsiteX39" fmla="*/ 935832 w 4443413"/>
                <a:gd name="connsiteY39" fmla="*/ 626269 h 1895475"/>
                <a:gd name="connsiteX40" fmla="*/ 738188 w 4443413"/>
                <a:gd name="connsiteY40" fmla="*/ 626268 h 1895475"/>
                <a:gd name="connsiteX41" fmla="*/ 738188 w 4443413"/>
                <a:gd name="connsiteY41" fmla="*/ 647700 h 1895475"/>
                <a:gd name="connsiteX42" fmla="*/ 700088 w 4443413"/>
                <a:gd name="connsiteY42" fmla="*/ 647700 h 1895475"/>
                <a:gd name="connsiteX43" fmla="*/ 719138 w 4443413"/>
                <a:gd name="connsiteY43" fmla="*/ 650082 h 1895475"/>
                <a:gd name="connsiteX44" fmla="*/ 700088 w 4443413"/>
                <a:gd name="connsiteY44" fmla="*/ 671512 h 1895475"/>
                <a:gd name="connsiteX45" fmla="*/ 700088 w 4443413"/>
                <a:gd name="connsiteY45" fmla="*/ 747712 h 1895475"/>
                <a:gd name="connsiteX46" fmla="*/ 571500 w 4443413"/>
                <a:gd name="connsiteY46" fmla="*/ 747712 h 1895475"/>
                <a:gd name="connsiteX47" fmla="*/ 576263 w 4443413"/>
                <a:gd name="connsiteY47" fmla="*/ 752475 h 1895475"/>
                <a:gd name="connsiteX48" fmla="*/ 552450 w 4443413"/>
                <a:gd name="connsiteY48" fmla="*/ 752475 h 1895475"/>
                <a:gd name="connsiteX49" fmla="*/ 552450 w 4443413"/>
                <a:gd name="connsiteY49" fmla="*/ 771525 h 1895475"/>
                <a:gd name="connsiteX50" fmla="*/ 476250 w 4443413"/>
                <a:gd name="connsiteY50" fmla="*/ 776287 h 1895475"/>
                <a:gd name="connsiteX51" fmla="*/ 478632 w 4443413"/>
                <a:gd name="connsiteY51" fmla="*/ 852487 h 1895475"/>
                <a:gd name="connsiteX52" fmla="*/ 471488 w 4443413"/>
                <a:gd name="connsiteY52" fmla="*/ 852487 h 1895475"/>
                <a:gd name="connsiteX53" fmla="*/ 471488 w 4443413"/>
                <a:gd name="connsiteY53" fmla="*/ 942975 h 1895475"/>
                <a:gd name="connsiteX54" fmla="*/ 445294 w 4443413"/>
                <a:gd name="connsiteY54" fmla="*/ 940593 h 1895475"/>
                <a:gd name="connsiteX55" fmla="*/ 445294 w 4443413"/>
                <a:gd name="connsiteY55" fmla="*/ 966788 h 1895475"/>
                <a:gd name="connsiteX56" fmla="*/ 266700 w 4443413"/>
                <a:gd name="connsiteY56" fmla="*/ 969169 h 1895475"/>
                <a:gd name="connsiteX57" fmla="*/ 266700 w 4443413"/>
                <a:gd name="connsiteY57" fmla="*/ 990600 h 1895475"/>
                <a:gd name="connsiteX58" fmla="*/ 247650 w 4443413"/>
                <a:gd name="connsiteY58" fmla="*/ 990600 h 1895475"/>
                <a:gd name="connsiteX59" fmla="*/ 247650 w 4443413"/>
                <a:gd name="connsiteY59" fmla="*/ 1095375 h 1895475"/>
                <a:gd name="connsiteX60" fmla="*/ 242888 w 4443413"/>
                <a:gd name="connsiteY60" fmla="*/ 1095375 h 1895475"/>
                <a:gd name="connsiteX61" fmla="*/ 242888 w 4443413"/>
                <a:gd name="connsiteY61" fmla="*/ 1214437 h 1895475"/>
                <a:gd name="connsiteX62" fmla="*/ 238125 w 4443413"/>
                <a:gd name="connsiteY62" fmla="*/ 1214437 h 1895475"/>
                <a:gd name="connsiteX63" fmla="*/ 238125 w 4443413"/>
                <a:gd name="connsiteY63" fmla="*/ 1378743 h 1895475"/>
                <a:gd name="connsiteX64" fmla="*/ 228600 w 4443413"/>
                <a:gd name="connsiteY64" fmla="*/ 1528762 h 1895475"/>
                <a:gd name="connsiteX65" fmla="*/ 223838 w 4443413"/>
                <a:gd name="connsiteY65" fmla="*/ 1690687 h 1895475"/>
                <a:gd name="connsiteX66" fmla="*/ 223838 w 4443413"/>
                <a:gd name="connsiteY66" fmla="*/ 1690687 h 1895475"/>
                <a:gd name="connsiteX67" fmla="*/ 223838 w 4443413"/>
                <a:gd name="connsiteY67" fmla="*/ 1824037 h 1895475"/>
                <a:gd name="connsiteX68" fmla="*/ 33338 w 4443413"/>
                <a:gd name="connsiteY68" fmla="*/ 1812130 h 1895475"/>
                <a:gd name="connsiteX69" fmla="*/ 0 w 4443413"/>
                <a:gd name="connsiteY69" fmla="*/ 1740694 h 1895475"/>
                <a:gd name="connsiteX70" fmla="*/ 4763 w 4443413"/>
                <a:gd name="connsiteY70" fmla="*/ 1819275 h 1895475"/>
                <a:gd name="connsiteX71" fmla="*/ 4763 w 4443413"/>
                <a:gd name="connsiteY71"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1069 w 4438650"/>
                <a:gd name="connsiteY39" fmla="*/ 626269 h 1895475"/>
                <a:gd name="connsiteX40" fmla="*/ 733425 w 4438650"/>
                <a:gd name="connsiteY40" fmla="*/ 626268 h 1895475"/>
                <a:gd name="connsiteX41" fmla="*/ 733425 w 4438650"/>
                <a:gd name="connsiteY41" fmla="*/ 647700 h 1895475"/>
                <a:gd name="connsiteX42" fmla="*/ 695325 w 4438650"/>
                <a:gd name="connsiteY42" fmla="*/ 647700 h 1895475"/>
                <a:gd name="connsiteX43" fmla="*/ 714375 w 4438650"/>
                <a:gd name="connsiteY43" fmla="*/ 650082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8743 h 1895475"/>
                <a:gd name="connsiteX64" fmla="*/ 223837 w 4438650"/>
                <a:gd name="connsiteY64" fmla="*/ 1528762 h 1895475"/>
                <a:gd name="connsiteX65" fmla="*/ 219075 w 4438650"/>
                <a:gd name="connsiteY65" fmla="*/ 1690687 h 1895475"/>
                <a:gd name="connsiteX66" fmla="*/ 219075 w 4438650"/>
                <a:gd name="connsiteY66" fmla="*/ 1690687 h 1895475"/>
                <a:gd name="connsiteX67" fmla="*/ 219075 w 4438650"/>
                <a:gd name="connsiteY67" fmla="*/ 1824037 h 1895475"/>
                <a:gd name="connsiteX68" fmla="*/ 28575 w 4438650"/>
                <a:gd name="connsiteY68" fmla="*/ 1812130 h 1895475"/>
                <a:gd name="connsiteX69" fmla="*/ 26193 w 4438650"/>
                <a:gd name="connsiteY69" fmla="*/ 1816894 h 1895475"/>
                <a:gd name="connsiteX70" fmla="*/ 0 w 4438650"/>
                <a:gd name="connsiteY70" fmla="*/ 1819275 h 1895475"/>
                <a:gd name="connsiteX71" fmla="*/ 0 w 4438650"/>
                <a:gd name="connsiteY71"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14325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1069 w 4438650"/>
                <a:gd name="connsiteY39" fmla="*/ 626269 h 1895475"/>
                <a:gd name="connsiteX40" fmla="*/ 733425 w 4438650"/>
                <a:gd name="connsiteY40" fmla="*/ 626268 h 1895475"/>
                <a:gd name="connsiteX41" fmla="*/ 733425 w 4438650"/>
                <a:gd name="connsiteY41" fmla="*/ 647700 h 1895475"/>
                <a:gd name="connsiteX42" fmla="*/ 695325 w 4438650"/>
                <a:gd name="connsiteY42" fmla="*/ 647700 h 1895475"/>
                <a:gd name="connsiteX43" fmla="*/ 714375 w 4438650"/>
                <a:gd name="connsiteY43" fmla="*/ 650082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8743 h 1895475"/>
                <a:gd name="connsiteX64" fmla="*/ 223837 w 4438650"/>
                <a:gd name="connsiteY64" fmla="*/ 1528762 h 1895475"/>
                <a:gd name="connsiteX65" fmla="*/ 219075 w 4438650"/>
                <a:gd name="connsiteY65" fmla="*/ 1690687 h 1895475"/>
                <a:gd name="connsiteX66" fmla="*/ 219075 w 4438650"/>
                <a:gd name="connsiteY66" fmla="*/ 1690687 h 1895475"/>
                <a:gd name="connsiteX67" fmla="*/ 219075 w 4438650"/>
                <a:gd name="connsiteY67" fmla="*/ 1804987 h 1895475"/>
                <a:gd name="connsiteX68" fmla="*/ 28575 w 4438650"/>
                <a:gd name="connsiteY68" fmla="*/ 1812130 h 1895475"/>
                <a:gd name="connsiteX69" fmla="*/ 26193 w 4438650"/>
                <a:gd name="connsiteY69" fmla="*/ 1816894 h 1895475"/>
                <a:gd name="connsiteX70" fmla="*/ 0 w 4438650"/>
                <a:gd name="connsiteY70" fmla="*/ 1819275 h 1895475"/>
                <a:gd name="connsiteX71" fmla="*/ 0 w 4438650"/>
                <a:gd name="connsiteY71"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404937 w 4438650"/>
                <a:gd name="connsiteY25" fmla="*/ 314325 h 1895475"/>
                <a:gd name="connsiteX26" fmla="*/ 1238250 w 4438650"/>
                <a:gd name="connsiteY26" fmla="*/ 326231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1069 w 4438650"/>
                <a:gd name="connsiteY39" fmla="*/ 626269 h 1895475"/>
                <a:gd name="connsiteX40" fmla="*/ 733425 w 4438650"/>
                <a:gd name="connsiteY40" fmla="*/ 626268 h 1895475"/>
                <a:gd name="connsiteX41" fmla="*/ 733425 w 4438650"/>
                <a:gd name="connsiteY41" fmla="*/ 647700 h 1895475"/>
                <a:gd name="connsiteX42" fmla="*/ 695325 w 4438650"/>
                <a:gd name="connsiteY42" fmla="*/ 647700 h 1895475"/>
                <a:gd name="connsiteX43" fmla="*/ 714375 w 4438650"/>
                <a:gd name="connsiteY43" fmla="*/ 650082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8743 h 1895475"/>
                <a:gd name="connsiteX64" fmla="*/ 223837 w 4438650"/>
                <a:gd name="connsiteY64" fmla="*/ 1528762 h 1895475"/>
                <a:gd name="connsiteX65" fmla="*/ 219075 w 4438650"/>
                <a:gd name="connsiteY65" fmla="*/ 1690687 h 1895475"/>
                <a:gd name="connsiteX66" fmla="*/ 219075 w 4438650"/>
                <a:gd name="connsiteY66" fmla="*/ 1690687 h 1895475"/>
                <a:gd name="connsiteX67" fmla="*/ 219075 w 4438650"/>
                <a:gd name="connsiteY67" fmla="*/ 1804987 h 1895475"/>
                <a:gd name="connsiteX68" fmla="*/ 28575 w 4438650"/>
                <a:gd name="connsiteY68" fmla="*/ 1812130 h 1895475"/>
                <a:gd name="connsiteX69" fmla="*/ 26193 w 4438650"/>
                <a:gd name="connsiteY69" fmla="*/ 1816894 h 1895475"/>
                <a:gd name="connsiteX70" fmla="*/ 0 w 4438650"/>
                <a:gd name="connsiteY70" fmla="*/ 1819275 h 1895475"/>
                <a:gd name="connsiteX71" fmla="*/ 0 w 4438650"/>
                <a:gd name="connsiteY71"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395412 w 4438650"/>
                <a:gd name="connsiteY25" fmla="*/ 323850 h 1895475"/>
                <a:gd name="connsiteX26" fmla="*/ 1238250 w 4438650"/>
                <a:gd name="connsiteY26" fmla="*/ 326231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1069 w 4438650"/>
                <a:gd name="connsiteY39" fmla="*/ 626269 h 1895475"/>
                <a:gd name="connsiteX40" fmla="*/ 733425 w 4438650"/>
                <a:gd name="connsiteY40" fmla="*/ 626268 h 1895475"/>
                <a:gd name="connsiteX41" fmla="*/ 733425 w 4438650"/>
                <a:gd name="connsiteY41" fmla="*/ 647700 h 1895475"/>
                <a:gd name="connsiteX42" fmla="*/ 695325 w 4438650"/>
                <a:gd name="connsiteY42" fmla="*/ 647700 h 1895475"/>
                <a:gd name="connsiteX43" fmla="*/ 714375 w 4438650"/>
                <a:gd name="connsiteY43" fmla="*/ 650082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8743 h 1895475"/>
                <a:gd name="connsiteX64" fmla="*/ 223837 w 4438650"/>
                <a:gd name="connsiteY64" fmla="*/ 1528762 h 1895475"/>
                <a:gd name="connsiteX65" fmla="*/ 219075 w 4438650"/>
                <a:gd name="connsiteY65" fmla="*/ 1690687 h 1895475"/>
                <a:gd name="connsiteX66" fmla="*/ 219075 w 4438650"/>
                <a:gd name="connsiteY66" fmla="*/ 1690687 h 1895475"/>
                <a:gd name="connsiteX67" fmla="*/ 219075 w 4438650"/>
                <a:gd name="connsiteY67" fmla="*/ 1804987 h 1895475"/>
                <a:gd name="connsiteX68" fmla="*/ 28575 w 4438650"/>
                <a:gd name="connsiteY68" fmla="*/ 1812130 h 1895475"/>
                <a:gd name="connsiteX69" fmla="*/ 26193 w 4438650"/>
                <a:gd name="connsiteY69" fmla="*/ 1816894 h 1895475"/>
                <a:gd name="connsiteX70" fmla="*/ 0 w 4438650"/>
                <a:gd name="connsiteY70" fmla="*/ 1819275 h 1895475"/>
                <a:gd name="connsiteX71" fmla="*/ 0 w 4438650"/>
                <a:gd name="connsiteY71"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404937 w 4438650"/>
                <a:gd name="connsiteY24" fmla="*/ 247650 h 1895475"/>
                <a:gd name="connsiteX25" fmla="*/ 1395412 w 4438650"/>
                <a:gd name="connsiteY25" fmla="*/ 323850 h 1895475"/>
                <a:gd name="connsiteX26" fmla="*/ 1238250 w 4438650"/>
                <a:gd name="connsiteY26" fmla="*/ 321468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1069 w 4438650"/>
                <a:gd name="connsiteY39" fmla="*/ 626269 h 1895475"/>
                <a:gd name="connsiteX40" fmla="*/ 733425 w 4438650"/>
                <a:gd name="connsiteY40" fmla="*/ 626268 h 1895475"/>
                <a:gd name="connsiteX41" fmla="*/ 733425 w 4438650"/>
                <a:gd name="connsiteY41" fmla="*/ 647700 h 1895475"/>
                <a:gd name="connsiteX42" fmla="*/ 695325 w 4438650"/>
                <a:gd name="connsiteY42" fmla="*/ 647700 h 1895475"/>
                <a:gd name="connsiteX43" fmla="*/ 714375 w 4438650"/>
                <a:gd name="connsiteY43" fmla="*/ 650082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8743 h 1895475"/>
                <a:gd name="connsiteX64" fmla="*/ 223837 w 4438650"/>
                <a:gd name="connsiteY64" fmla="*/ 1528762 h 1895475"/>
                <a:gd name="connsiteX65" fmla="*/ 219075 w 4438650"/>
                <a:gd name="connsiteY65" fmla="*/ 1690687 h 1895475"/>
                <a:gd name="connsiteX66" fmla="*/ 219075 w 4438650"/>
                <a:gd name="connsiteY66" fmla="*/ 1690687 h 1895475"/>
                <a:gd name="connsiteX67" fmla="*/ 219075 w 4438650"/>
                <a:gd name="connsiteY67" fmla="*/ 1804987 h 1895475"/>
                <a:gd name="connsiteX68" fmla="*/ 28575 w 4438650"/>
                <a:gd name="connsiteY68" fmla="*/ 1812130 h 1895475"/>
                <a:gd name="connsiteX69" fmla="*/ 26193 w 4438650"/>
                <a:gd name="connsiteY69" fmla="*/ 1816894 h 1895475"/>
                <a:gd name="connsiteX70" fmla="*/ 0 w 4438650"/>
                <a:gd name="connsiteY70" fmla="*/ 1819275 h 1895475"/>
                <a:gd name="connsiteX71" fmla="*/ 0 w 4438650"/>
                <a:gd name="connsiteY71"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6900 w 4438650"/>
                <a:gd name="connsiteY14" fmla="*/ 128587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395412 w 4438650"/>
                <a:gd name="connsiteY24" fmla="*/ 247650 h 1895475"/>
                <a:gd name="connsiteX25" fmla="*/ 1395412 w 4438650"/>
                <a:gd name="connsiteY25" fmla="*/ 323850 h 1895475"/>
                <a:gd name="connsiteX26" fmla="*/ 1238250 w 4438650"/>
                <a:gd name="connsiteY26" fmla="*/ 321468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1069 w 4438650"/>
                <a:gd name="connsiteY39" fmla="*/ 626269 h 1895475"/>
                <a:gd name="connsiteX40" fmla="*/ 733425 w 4438650"/>
                <a:gd name="connsiteY40" fmla="*/ 626268 h 1895475"/>
                <a:gd name="connsiteX41" fmla="*/ 733425 w 4438650"/>
                <a:gd name="connsiteY41" fmla="*/ 647700 h 1895475"/>
                <a:gd name="connsiteX42" fmla="*/ 695325 w 4438650"/>
                <a:gd name="connsiteY42" fmla="*/ 647700 h 1895475"/>
                <a:gd name="connsiteX43" fmla="*/ 714375 w 4438650"/>
                <a:gd name="connsiteY43" fmla="*/ 650082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8743 h 1895475"/>
                <a:gd name="connsiteX64" fmla="*/ 223837 w 4438650"/>
                <a:gd name="connsiteY64" fmla="*/ 1528762 h 1895475"/>
                <a:gd name="connsiteX65" fmla="*/ 219075 w 4438650"/>
                <a:gd name="connsiteY65" fmla="*/ 1690687 h 1895475"/>
                <a:gd name="connsiteX66" fmla="*/ 219075 w 4438650"/>
                <a:gd name="connsiteY66" fmla="*/ 1690687 h 1895475"/>
                <a:gd name="connsiteX67" fmla="*/ 219075 w 4438650"/>
                <a:gd name="connsiteY67" fmla="*/ 1804987 h 1895475"/>
                <a:gd name="connsiteX68" fmla="*/ 28575 w 4438650"/>
                <a:gd name="connsiteY68" fmla="*/ 1812130 h 1895475"/>
                <a:gd name="connsiteX69" fmla="*/ 26193 w 4438650"/>
                <a:gd name="connsiteY69" fmla="*/ 1816894 h 1895475"/>
                <a:gd name="connsiteX70" fmla="*/ 0 w 4438650"/>
                <a:gd name="connsiteY70" fmla="*/ 1819275 h 1895475"/>
                <a:gd name="connsiteX71" fmla="*/ 0 w 4438650"/>
                <a:gd name="connsiteY71"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28587 h 1895475"/>
                <a:gd name="connsiteX14" fmla="*/ 1869281 w 4438650"/>
                <a:gd name="connsiteY14" fmla="*/ 140494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395412 w 4438650"/>
                <a:gd name="connsiteY24" fmla="*/ 247650 h 1895475"/>
                <a:gd name="connsiteX25" fmla="*/ 1395412 w 4438650"/>
                <a:gd name="connsiteY25" fmla="*/ 323850 h 1895475"/>
                <a:gd name="connsiteX26" fmla="*/ 1238250 w 4438650"/>
                <a:gd name="connsiteY26" fmla="*/ 321468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1069 w 4438650"/>
                <a:gd name="connsiteY39" fmla="*/ 626269 h 1895475"/>
                <a:gd name="connsiteX40" fmla="*/ 733425 w 4438650"/>
                <a:gd name="connsiteY40" fmla="*/ 626268 h 1895475"/>
                <a:gd name="connsiteX41" fmla="*/ 733425 w 4438650"/>
                <a:gd name="connsiteY41" fmla="*/ 647700 h 1895475"/>
                <a:gd name="connsiteX42" fmla="*/ 695325 w 4438650"/>
                <a:gd name="connsiteY42" fmla="*/ 647700 h 1895475"/>
                <a:gd name="connsiteX43" fmla="*/ 714375 w 4438650"/>
                <a:gd name="connsiteY43" fmla="*/ 650082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8743 h 1895475"/>
                <a:gd name="connsiteX64" fmla="*/ 223837 w 4438650"/>
                <a:gd name="connsiteY64" fmla="*/ 1528762 h 1895475"/>
                <a:gd name="connsiteX65" fmla="*/ 219075 w 4438650"/>
                <a:gd name="connsiteY65" fmla="*/ 1690687 h 1895475"/>
                <a:gd name="connsiteX66" fmla="*/ 219075 w 4438650"/>
                <a:gd name="connsiteY66" fmla="*/ 1690687 h 1895475"/>
                <a:gd name="connsiteX67" fmla="*/ 219075 w 4438650"/>
                <a:gd name="connsiteY67" fmla="*/ 1804987 h 1895475"/>
                <a:gd name="connsiteX68" fmla="*/ 28575 w 4438650"/>
                <a:gd name="connsiteY68" fmla="*/ 1812130 h 1895475"/>
                <a:gd name="connsiteX69" fmla="*/ 26193 w 4438650"/>
                <a:gd name="connsiteY69" fmla="*/ 1816894 h 1895475"/>
                <a:gd name="connsiteX70" fmla="*/ 0 w 4438650"/>
                <a:gd name="connsiteY70" fmla="*/ 1819275 h 1895475"/>
                <a:gd name="connsiteX71" fmla="*/ 0 w 4438650"/>
                <a:gd name="connsiteY71"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0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40493 h 1895475"/>
                <a:gd name="connsiteX14" fmla="*/ 1869281 w 4438650"/>
                <a:gd name="connsiteY14" fmla="*/ 140494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395412 w 4438650"/>
                <a:gd name="connsiteY24" fmla="*/ 247650 h 1895475"/>
                <a:gd name="connsiteX25" fmla="*/ 1395412 w 4438650"/>
                <a:gd name="connsiteY25" fmla="*/ 323850 h 1895475"/>
                <a:gd name="connsiteX26" fmla="*/ 1238250 w 4438650"/>
                <a:gd name="connsiteY26" fmla="*/ 321468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1069 w 4438650"/>
                <a:gd name="connsiteY39" fmla="*/ 626269 h 1895475"/>
                <a:gd name="connsiteX40" fmla="*/ 733425 w 4438650"/>
                <a:gd name="connsiteY40" fmla="*/ 626268 h 1895475"/>
                <a:gd name="connsiteX41" fmla="*/ 733425 w 4438650"/>
                <a:gd name="connsiteY41" fmla="*/ 647700 h 1895475"/>
                <a:gd name="connsiteX42" fmla="*/ 695325 w 4438650"/>
                <a:gd name="connsiteY42" fmla="*/ 647700 h 1895475"/>
                <a:gd name="connsiteX43" fmla="*/ 714375 w 4438650"/>
                <a:gd name="connsiteY43" fmla="*/ 650082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8743 h 1895475"/>
                <a:gd name="connsiteX64" fmla="*/ 223837 w 4438650"/>
                <a:gd name="connsiteY64" fmla="*/ 1528762 h 1895475"/>
                <a:gd name="connsiteX65" fmla="*/ 219075 w 4438650"/>
                <a:gd name="connsiteY65" fmla="*/ 1690687 h 1895475"/>
                <a:gd name="connsiteX66" fmla="*/ 219075 w 4438650"/>
                <a:gd name="connsiteY66" fmla="*/ 1690687 h 1895475"/>
                <a:gd name="connsiteX67" fmla="*/ 219075 w 4438650"/>
                <a:gd name="connsiteY67" fmla="*/ 1804987 h 1895475"/>
                <a:gd name="connsiteX68" fmla="*/ 28575 w 4438650"/>
                <a:gd name="connsiteY68" fmla="*/ 1812130 h 1895475"/>
                <a:gd name="connsiteX69" fmla="*/ 26193 w 4438650"/>
                <a:gd name="connsiteY69" fmla="*/ 1816894 h 1895475"/>
                <a:gd name="connsiteX70" fmla="*/ 0 w 4438650"/>
                <a:gd name="connsiteY70" fmla="*/ 1819275 h 1895475"/>
                <a:gd name="connsiteX71" fmla="*/ 0 w 4438650"/>
                <a:gd name="connsiteY71" fmla="*/ 1895475 h 1895475"/>
                <a:gd name="connsiteX0" fmla="*/ 4438650 w 4438650"/>
                <a:gd name="connsiteY0" fmla="*/ 0 h 1895475"/>
                <a:gd name="connsiteX1" fmla="*/ 3971925 w 4438650"/>
                <a:gd name="connsiteY1" fmla="*/ 0 h 1895475"/>
                <a:gd name="connsiteX2" fmla="*/ 3971925 w 4438650"/>
                <a:gd name="connsiteY2" fmla="*/ 0 h 1895475"/>
                <a:gd name="connsiteX3" fmla="*/ 3533775 w 4438650"/>
                <a:gd name="connsiteY3" fmla="*/ 9525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40493 h 1895475"/>
                <a:gd name="connsiteX14" fmla="*/ 1869281 w 4438650"/>
                <a:gd name="connsiteY14" fmla="*/ 140494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395412 w 4438650"/>
                <a:gd name="connsiteY24" fmla="*/ 247650 h 1895475"/>
                <a:gd name="connsiteX25" fmla="*/ 1395412 w 4438650"/>
                <a:gd name="connsiteY25" fmla="*/ 323850 h 1895475"/>
                <a:gd name="connsiteX26" fmla="*/ 1238250 w 4438650"/>
                <a:gd name="connsiteY26" fmla="*/ 321468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1069 w 4438650"/>
                <a:gd name="connsiteY39" fmla="*/ 626269 h 1895475"/>
                <a:gd name="connsiteX40" fmla="*/ 733425 w 4438650"/>
                <a:gd name="connsiteY40" fmla="*/ 626268 h 1895475"/>
                <a:gd name="connsiteX41" fmla="*/ 733425 w 4438650"/>
                <a:gd name="connsiteY41" fmla="*/ 647700 h 1895475"/>
                <a:gd name="connsiteX42" fmla="*/ 695325 w 4438650"/>
                <a:gd name="connsiteY42" fmla="*/ 647700 h 1895475"/>
                <a:gd name="connsiteX43" fmla="*/ 714375 w 4438650"/>
                <a:gd name="connsiteY43" fmla="*/ 650082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8743 h 1895475"/>
                <a:gd name="connsiteX64" fmla="*/ 223837 w 4438650"/>
                <a:gd name="connsiteY64" fmla="*/ 1528762 h 1895475"/>
                <a:gd name="connsiteX65" fmla="*/ 219075 w 4438650"/>
                <a:gd name="connsiteY65" fmla="*/ 1690687 h 1895475"/>
                <a:gd name="connsiteX66" fmla="*/ 219075 w 4438650"/>
                <a:gd name="connsiteY66" fmla="*/ 1690687 h 1895475"/>
                <a:gd name="connsiteX67" fmla="*/ 219075 w 4438650"/>
                <a:gd name="connsiteY67" fmla="*/ 1804987 h 1895475"/>
                <a:gd name="connsiteX68" fmla="*/ 28575 w 4438650"/>
                <a:gd name="connsiteY68" fmla="*/ 1812130 h 1895475"/>
                <a:gd name="connsiteX69" fmla="*/ 26193 w 4438650"/>
                <a:gd name="connsiteY69" fmla="*/ 1816894 h 1895475"/>
                <a:gd name="connsiteX70" fmla="*/ 0 w 4438650"/>
                <a:gd name="connsiteY70" fmla="*/ 1819275 h 1895475"/>
                <a:gd name="connsiteX71" fmla="*/ 0 w 4438650"/>
                <a:gd name="connsiteY71" fmla="*/ 1895475 h 1895475"/>
                <a:gd name="connsiteX0" fmla="*/ 4438650 w 4438650"/>
                <a:gd name="connsiteY0" fmla="*/ 0 h 1895475"/>
                <a:gd name="connsiteX1" fmla="*/ 3971925 w 4438650"/>
                <a:gd name="connsiteY1" fmla="*/ 0 h 1895475"/>
                <a:gd name="connsiteX2" fmla="*/ 3976688 w 4438650"/>
                <a:gd name="connsiteY2" fmla="*/ 14287 h 1895475"/>
                <a:gd name="connsiteX3" fmla="*/ 3533775 w 4438650"/>
                <a:gd name="connsiteY3" fmla="*/ 9525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40493 h 1895475"/>
                <a:gd name="connsiteX14" fmla="*/ 1869281 w 4438650"/>
                <a:gd name="connsiteY14" fmla="*/ 140494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395412 w 4438650"/>
                <a:gd name="connsiteY24" fmla="*/ 247650 h 1895475"/>
                <a:gd name="connsiteX25" fmla="*/ 1395412 w 4438650"/>
                <a:gd name="connsiteY25" fmla="*/ 323850 h 1895475"/>
                <a:gd name="connsiteX26" fmla="*/ 1238250 w 4438650"/>
                <a:gd name="connsiteY26" fmla="*/ 321468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1069 w 4438650"/>
                <a:gd name="connsiteY39" fmla="*/ 626269 h 1895475"/>
                <a:gd name="connsiteX40" fmla="*/ 733425 w 4438650"/>
                <a:gd name="connsiteY40" fmla="*/ 626268 h 1895475"/>
                <a:gd name="connsiteX41" fmla="*/ 733425 w 4438650"/>
                <a:gd name="connsiteY41" fmla="*/ 647700 h 1895475"/>
                <a:gd name="connsiteX42" fmla="*/ 695325 w 4438650"/>
                <a:gd name="connsiteY42" fmla="*/ 647700 h 1895475"/>
                <a:gd name="connsiteX43" fmla="*/ 714375 w 4438650"/>
                <a:gd name="connsiteY43" fmla="*/ 650082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8743 h 1895475"/>
                <a:gd name="connsiteX64" fmla="*/ 223837 w 4438650"/>
                <a:gd name="connsiteY64" fmla="*/ 1528762 h 1895475"/>
                <a:gd name="connsiteX65" fmla="*/ 219075 w 4438650"/>
                <a:gd name="connsiteY65" fmla="*/ 1690687 h 1895475"/>
                <a:gd name="connsiteX66" fmla="*/ 219075 w 4438650"/>
                <a:gd name="connsiteY66" fmla="*/ 1690687 h 1895475"/>
                <a:gd name="connsiteX67" fmla="*/ 219075 w 4438650"/>
                <a:gd name="connsiteY67" fmla="*/ 1804987 h 1895475"/>
                <a:gd name="connsiteX68" fmla="*/ 28575 w 4438650"/>
                <a:gd name="connsiteY68" fmla="*/ 1812130 h 1895475"/>
                <a:gd name="connsiteX69" fmla="*/ 26193 w 4438650"/>
                <a:gd name="connsiteY69" fmla="*/ 1816894 h 1895475"/>
                <a:gd name="connsiteX70" fmla="*/ 0 w 4438650"/>
                <a:gd name="connsiteY70" fmla="*/ 1819275 h 1895475"/>
                <a:gd name="connsiteX71" fmla="*/ 0 w 4438650"/>
                <a:gd name="connsiteY71" fmla="*/ 1895475 h 1895475"/>
                <a:gd name="connsiteX0" fmla="*/ 4438650 w 4438650"/>
                <a:gd name="connsiteY0" fmla="*/ 0 h 1895475"/>
                <a:gd name="connsiteX1" fmla="*/ 3971925 w 4438650"/>
                <a:gd name="connsiteY1" fmla="*/ 0 h 1895475"/>
                <a:gd name="connsiteX2" fmla="*/ 3967163 w 4438650"/>
                <a:gd name="connsiteY2" fmla="*/ 14287 h 1895475"/>
                <a:gd name="connsiteX3" fmla="*/ 3533775 w 4438650"/>
                <a:gd name="connsiteY3" fmla="*/ 9525 h 1895475"/>
                <a:gd name="connsiteX4" fmla="*/ 3533775 w 4438650"/>
                <a:gd name="connsiteY4" fmla="*/ 28575 h 1895475"/>
                <a:gd name="connsiteX5" fmla="*/ 3062287 w 4438650"/>
                <a:gd name="connsiteY5" fmla="*/ 28575 h 1895475"/>
                <a:gd name="connsiteX6" fmla="*/ 3043237 w 4438650"/>
                <a:gd name="connsiteY6" fmla="*/ 57150 h 1895475"/>
                <a:gd name="connsiteX7" fmla="*/ 3043237 w 4438650"/>
                <a:gd name="connsiteY7" fmla="*/ 80962 h 1895475"/>
                <a:gd name="connsiteX8" fmla="*/ 2824162 w 4438650"/>
                <a:gd name="connsiteY8" fmla="*/ 80962 h 1895475"/>
                <a:gd name="connsiteX9" fmla="*/ 2824162 w 4438650"/>
                <a:gd name="connsiteY9" fmla="*/ 90487 h 1895475"/>
                <a:gd name="connsiteX10" fmla="*/ 2571750 w 4438650"/>
                <a:gd name="connsiteY10" fmla="*/ 90487 h 1895475"/>
                <a:gd name="connsiteX11" fmla="*/ 2571750 w 4438650"/>
                <a:gd name="connsiteY11" fmla="*/ 100012 h 1895475"/>
                <a:gd name="connsiteX12" fmla="*/ 2105025 w 4438650"/>
                <a:gd name="connsiteY12" fmla="*/ 100012 h 1895475"/>
                <a:gd name="connsiteX13" fmla="*/ 2105025 w 4438650"/>
                <a:gd name="connsiteY13" fmla="*/ 140493 h 1895475"/>
                <a:gd name="connsiteX14" fmla="*/ 1869281 w 4438650"/>
                <a:gd name="connsiteY14" fmla="*/ 140494 h 1895475"/>
                <a:gd name="connsiteX15" fmla="*/ 1866900 w 4438650"/>
                <a:gd name="connsiteY15" fmla="*/ 157162 h 1895475"/>
                <a:gd name="connsiteX16" fmla="*/ 1643062 w 4438650"/>
                <a:gd name="connsiteY16" fmla="*/ 157162 h 1895475"/>
                <a:gd name="connsiteX17" fmla="*/ 1643062 w 4438650"/>
                <a:gd name="connsiteY17" fmla="*/ 176212 h 1895475"/>
                <a:gd name="connsiteX18" fmla="*/ 1633537 w 4438650"/>
                <a:gd name="connsiteY18" fmla="*/ 176212 h 1895475"/>
                <a:gd name="connsiteX19" fmla="*/ 1633537 w 4438650"/>
                <a:gd name="connsiteY19" fmla="*/ 209550 h 1895475"/>
                <a:gd name="connsiteX20" fmla="*/ 1438275 w 4438650"/>
                <a:gd name="connsiteY20" fmla="*/ 209550 h 1895475"/>
                <a:gd name="connsiteX21" fmla="*/ 1438275 w 4438650"/>
                <a:gd name="connsiteY21" fmla="*/ 223837 h 1895475"/>
                <a:gd name="connsiteX22" fmla="*/ 1423987 w 4438650"/>
                <a:gd name="connsiteY22" fmla="*/ 223837 h 1895475"/>
                <a:gd name="connsiteX23" fmla="*/ 1423987 w 4438650"/>
                <a:gd name="connsiteY23" fmla="*/ 247650 h 1895475"/>
                <a:gd name="connsiteX24" fmla="*/ 1395412 w 4438650"/>
                <a:gd name="connsiteY24" fmla="*/ 247650 h 1895475"/>
                <a:gd name="connsiteX25" fmla="*/ 1395412 w 4438650"/>
                <a:gd name="connsiteY25" fmla="*/ 323850 h 1895475"/>
                <a:gd name="connsiteX26" fmla="*/ 1238250 w 4438650"/>
                <a:gd name="connsiteY26" fmla="*/ 321468 h 1895475"/>
                <a:gd name="connsiteX27" fmla="*/ 1238250 w 4438650"/>
                <a:gd name="connsiteY27" fmla="*/ 342900 h 1895475"/>
                <a:gd name="connsiteX28" fmla="*/ 1238250 w 4438650"/>
                <a:gd name="connsiteY28" fmla="*/ 342900 h 1895475"/>
                <a:gd name="connsiteX29" fmla="*/ 1223962 w 4438650"/>
                <a:gd name="connsiteY29" fmla="*/ 357188 h 1895475"/>
                <a:gd name="connsiteX30" fmla="*/ 1176337 w 4438650"/>
                <a:gd name="connsiteY30" fmla="*/ 357188 h 1895475"/>
                <a:gd name="connsiteX31" fmla="*/ 1176337 w 4438650"/>
                <a:gd name="connsiteY31" fmla="*/ 395287 h 1895475"/>
                <a:gd name="connsiteX32" fmla="*/ 1162050 w 4438650"/>
                <a:gd name="connsiteY32" fmla="*/ 395287 h 1895475"/>
                <a:gd name="connsiteX33" fmla="*/ 1162050 w 4438650"/>
                <a:gd name="connsiteY33" fmla="*/ 466725 h 1895475"/>
                <a:gd name="connsiteX34" fmla="*/ 1162050 w 4438650"/>
                <a:gd name="connsiteY34" fmla="*/ 466725 h 1895475"/>
                <a:gd name="connsiteX35" fmla="*/ 1152525 w 4438650"/>
                <a:gd name="connsiteY35" fmla="*/ 476250 h 1895475"/>
                <a:gd name="connsiteX36" fmla="*/ 1090612 w 4438650"/>
                <a:gd name="connsiteY36" fmla="*/ 476250 h 1895475"/>
                <a:gd name="connsiteX37" fmla="*/ 1090612 w 4438650"/>
                <a:gd name="connsiteY37" fmla="*/ 495300 h 1895475"/>
                <a:gd name="connsiteX38" fmla="*/ 933450 w 4438650"/>
                <a:gd name="connsiteY38" fmla="*/ 495300 h 1895475"/>
                <a:gd name="connsiteX39" fmla="*/ 931069 w 4438650"/>
                <a:gd name="connsiteY39" fmla="*/ 626269 h 1895475"/>
                <a:gd name="connsiteX40" fmla="*/ 733425 w 4438650"/>
                <a:gd name="connsiteY40" fmla="*/ 626268 h 1895475"/>
                <a:gd name="connsiteX41" fmla="*/ 733425 w 4438650"/>
                <a:gd name="connsiteY41" fmla="*/ 647700 h 1895475"/>
                <a:gd name="connsiteX42" fmla="*/ 695325 w 4438650"/>
                <a:gd name="connsiteY42" fmla="*/ 647700 h 1895475"/>
                <a:gd name="connsiteX43" fmla="*/ 714375 w 4438650"/>
                <a:gd name="connsiteY43" fmla="*/ 650082 h 1895475"/>
                <a:gd name="connsiteX44" fmla="*/ 695325 w 4438650"/>
                <a:gd name="connsiteY44" fmla="*/ 671512 h 1895475"/>
                <a:gd name="connsiteX45" fmla="*/ 695325 w 4438650"/>
                <a:gd name="connsiteY45" fmla="*/ 747712 h 1895475"/>
                <a:gd name="connsiteX46" fmla="*/ 566737 w 4438650"/>
                <a:gd name="connsiteY46" fmla="*/ 747712 h 1895475"/>
                <a:gd name="connsiteX47" fmla="*/ 571500 w 4438650"/>
                <a:gd name="connsiteY47" fmla="*/ 752475 h 1895475"/>
                <a:gd name="connsiteX48" fmla="*/ 547687 w 4438650"/>
                <a:gd name="connsiteY48" fmla="*/ 752475 h 1895475"/>
                <a:gd name="connsiteX49" fmla="*/ 547687 w 4438650"/>
                <a:gd name="connsiteY49" fmla="*/ 771525 h 1895475"/>
                <a:gd name="connsiteX50" fmla="*/ 471487 w 4438650"/>
                <a:gd name="connsiteY50" fmla="*/ 776287 h 1895475"/>
                <a:gd name="connsiteX51" fmla="*/ 473869 w 4438650"/>
                <a:gd name="connsiteY51" fmla="*/ 852487 h 1895475"/>
                <a:gd name="connsiteX52" fmla="*/ 466725 w 4438650"/>
                <a:gd name="connsiteY52" fmla="*/ 852487 h 1895475"/>
                <a:gd name="connsiteX53" fmla="*/ 466725 w 4438650"/>
                <a:gd name="connsiteY53" fmla="*/ 942975 h 1895475"/>
                <a:gd name="connsiteX54" fmla="*/ 440531 w 4438650"/>
                <a:gd name="connsiteY54" fmla="*/ 940593 h 1895475"/>
                <a:gd name="connsiteX55" fmla="*/ 440531 w 4438650"/>
                <a:gd name="connsiteY55" fmla="*/ 966788 h 1895475"/>
                <a:gd name="connsiteX56" fmla="*/ 261937 w 4438650"/>
                <a:gd name="connsiteY56" fmla="*/ 969169 h 1895475"/>
                <a:gd name="connsiteX57" fmla="*/ 261937 w 4438650"/>
                <a:gd name="connsiteY57" fmla="*/ 990600 h 1895475"/>
                <a:gd name="connsiteX58" fmla="*/ 242887 w 4438650"/>
                <a:gd name="connsiteY58" fmla="*/ 990600 h 1895475"/>
                <a:gd name="connsiteX59" fmla="*/ 242887 w 4438650"/>
                <a:gd name="connsiteY59" fmla="*/ 1095375 h 1895475"/>
                <a:gd name="connsiteX60" fmla="*/ 238125 w 4438650"/>
                <a:gd name="connsiteY60" fmla="*/ 1095375 h 1895475"/>
                <a:gd name="connsiteX61" fmla="*/ 238125 w 4438650"/>
                <a:gd name="connsiteY61" fmla="*/ 1214437 h 1895475"/>
                <a:gd name="connsiteX62" fmla="*/ 233362 w 4438650"/>
                <a:gd name="connsiteY62" fmla="*/ 1214437 h 1895475"/>
                <a:gd name="connsiteX63" fmla="*/ 233362 w 4438650"/>
                <a:gd name="connsiteY63" fmla="*/ 1378743 h 1895475"/>
                <a:gd name="connsiteX64" fmla="*/ 223837 w 4438650"/>
                <a:gd name="connsiteY64" fmla="*/ 1528762 h 1895475"/>
                <a:gd name="connsiteX65" fmla="*/ 219075 w 4438650"/>
                <a:gd name="connsiteY65" fmla="*/ 1690687 h 1895475"/>
                <a:gd name="connsiteX66" fmla="*/ 219075 w 4438650"/>
                <a:gd name="connsiteY66" fmla="*/ 1690687 h 1895475"/>
                <a:gd name="connsiteX67" fmla="*/ 219075 w 4438650"/>
                <a:gd name="connsiteY67" fmla="*/ 1804987 h 1895475"/>
                <a:gd name="connsiteX68" fmla="*/ 28575 w 4438650"/>
                <a:gd name="connsiteY68" fmla="*/ 1812130 h 1895475"/>
                <a:gd name="connsiteX69" fmla="*/ 26193 w 4438650"/>
                <a:gd name="connsiteY69" fmla="*/ 1816894 h 1895475"/>
                <a:gd name="connsiteX70" fmla="*/ 0 w 4438650"/>
                <a:gd name="connsiteY70" fmla="*/ 1819275 h 1895475"/>
                <a:gd name="connsiteX71" fmla="*/ 0 w 4438650"/>
                <a:gd name="connsiteY71" fmla="*/ 1895475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438650" h="1895475">
                  <a:moveTo>
                    <a:pt x="4438650" y="0"/>
                  </a:moveTo>
                  <a:lnTo>
                    <a:pt x="3971925" y="0"/>
                  </a:lnTo>
                  <a:lnTo>
                    <a:pt x="3967163" y="14287"/>
                  </a:lnTo>
                  <a:lnTo>
                    <a:pt x="3533775" y="9525"/>
                  </a:lnTo>
                  <a:lnTo>
                    <a:pt x="3533775" y="28575"/>
                  </a:lnTo>
                  <a:lnTo>
                    <a:pt x="3062287" y="28575"/>
                  </a:lnTo>
                  <a:lnTo>
                    <a:pt x="3043237" y="57150"/>
                  </a:lnTo>
                  <a:lnTo>
                    <a:pt x="3043237" y="80962"/>
                  </a:lnTo>
                  <a:lnTo>
                    <a:pt x="2824162" y="80962"/>
                  </a:lnTo>
                  <a:lnTo>
                    <a:pt x="2824162" y="90487"/>
                  </a:lnTo>
                  <a:lnTo>
                    <a:pt x="2571750" y="90487"/>
                  </a:lnTo>
                  <a:lnTo>
                    <a:pt x="2571750" y="100012"/>
                  </a:lnTo>
                  <a:lnTo>
                    <a:pt x="2105025" y="100012"/>
                  </a:lnTo>
                  <a:lnTo>
                    <a:pt x="2105025" y="140493"/>
                  </a:lnTo>
                  <a:lnTo>
                    <a:pt x="1869281" y="140494"/>
                  </a:lnTo>
                  <a:lnTo>
                    <a:pt x="1866900" y="157162"/>
                  </a:lnTo>
                  <a:lnTo>
                    <a:pt x="1643062" y="157162"/>
                  </a:lnTo>
                  <a:lnTo>
                    <a:pt x="1643062" y="176212"/>
                  </a:lnTo>
                  <a:lnTo>
                    <a:pt x="1633537" y="176212"/>
                  </a:lnTo>
                  <a:lnTo>
                    <a:pt x="1633537" y="209550"/>
                  </a:lnTo>
                  <a:lnTo>
                    <a:pt x="1438275" y="209550"/>
                  </a:lnTo>
                  <a:lnTo>
                    <a:pt x="1438275" y="223837"/>
                  </a:lnTo>
                  <a:lnTo>
                    <a:pt x="1423987" y="223837"/>
                  </a:lnTo>
                  <a:lnTo>
                    <a:pt x="1423987" y="247650"/>
                  </a:lnTo>
                  <a:lnTo>
                    <a:pt x="1395412" y="247650"/>
                  </a:lnTo>
                  <a:lnTo>
                    <a:pt x="1395412" y="323850"/>
                  </a:lnTo>
                  <a:lnTo>
                    <a:pt x="1238250" y="321468"/>
                  </a:lnTo>
                  <a:lnTo>
                    <a:pt x="1238250" y="342900"/>
                  </a:lnTo>
                  <a:lnTo>
                    <a:pt x="1238250" y="342900"/>
                  </a:lnTo>
                  <a:lnTo>
                    <a:pt x="1223962" y="357188"/>
                  </a:lnTo>
                  <a:lnTo>
                    <a:pt x="1176337" y="357188"/>
                  </a:lnTo>
                  <a:lnTo>
                    <a:pt x="1176337" y="395287"/>
                  </a:lnTo>
                  <a:lnTo>
                    <a:pt x="1162050" y="395287"/>
                  </a:lnTo>
                  <a:lnTo>
                    <a:pt x="1162050" y="466725"/>
                  </a:lnTo>
                  <a:lnTo>
                    <a:pt x="1162050" y="466725"/>
                  </a:lnTo>
                  <a:lnTo>
                    <a:pt x="1152525" y="476250"/>
                  </a:lnTo>
                  <a:lnTo>
                    <a:pt x="1090612" y="476250"/>
                  </a:lnTo>
                  <a:lnTo>
                    <a:pt x="1090612" y="495300"/>
                  </a:lnTo>
                  <a:lnTo>
                    <a:pt x="933450" y="495300"/>
                  </a:lnTo>
                  <a:cubicBezTo>
                    <a:pt x="932656" y="538956"/>
                    <a:pt x="931863" y="582613"/>
                    <a:pt x="931069" y="626269"/>
                  </a:cubicBezTo>
                  <a:lnTo>
                    <a:pt x="733425" y="626268"/>
                  </a:lnTo>
                  <a:lnTo>
                    <a:pt x="733425" y="647700"/>
                  </a:lnTo>
                  <a:lnTo>
                    <a:pt x="695325" y="647700"/>
                  </a:lnTo>
                  <a:lnTo>
                    <a:pt x="714375" y="650082"/>
                  </a:lnTo>
                  <a:lnTo>
                    <a:pt x="695325" y="671512"/>
                  </a:lnTo>
                  <a:lnTo>
                    <a:pt x="695325" y="747712"/>
                  </a:lnTo>
                  <a:lnTo>
                    <a:pt x="566737" y="747712"/>
                  </a:lnTo>
                  <a:lnTo>
                    <a:pt x="571500" y="752475"/>
                  </a:lnTo>
                  <a:lnTo>
                    <a:pt x="547687" y="752475"/>
                  </a:lnTo>
                  <a:lnTo>
                    <a:pt x="547687" y="771525"/>
                  </a:lnTo>
                  <a:lnTo>
                    <a:pt x="471487" y="776287"/>
                  </a:lnTo>
                  <a:lnTo>
                    <a:pt x="473869" y="852487"/>
                  </a:lnTo>
                  <a:lnTo>
                    <a:pt x="466725" y="852487"/>
                  </a:lnTo>
                  <a:lnTo>
                    <a:pt x="466725" y="942975"/>
                  </a:lnTo>
                  <a:lnTo>
                    <a:pt x="440531" y="940593"/>
                  </a:lnTo>
                  <a:lnTo>
                    <a:pt x="440531" y="966788"/>
                  </a:lnTo>
                  <a:lnTo>
                    <a:pt x="261937" y="969169"/>
                  </a:lnTo>
                  <a:lnTo>
                    <a:pt x="261937" y="990600"/>
                  </a:lnTo>
                  <a:lnTo>
                    <a:pt x="242887" y="990600"/>
                  </a:lnTo>
                  <a:lnTo>
                    <a:pt x="242887" y="1095375"/>
                  </a:lnTo>
                  <a:lnTo>
                    <a:pt x="238125" y="1095375"/>
                  </a:lnTo>
                  <a:lnTo>
                    <a:pt x="238125" y="1214437"/>
                  </a:lnTo>
                  <a:lnTo>
                    <a:pt x="233362" y="1214437"/>
                  </a:lnTo>
                  <a:lnTo>
                    <a:pt x="233362" y="1378743"/>
                  </a:lnTo>
                  <a:lnTo>
                    <a:pt x="223837" y="1528762"/>
                  </a:lnTo>
                  <a:lnTo>
                    <a:pt x="219075" y="1690687"/>
                  </a:lnTo>
                  <a:lnTo>
                    <a:pt x="219075" y="1690687"/>
                  </a:lnTo>
                  <a:lnTo>
                    <a:pt x="219075" y="1804987"/>
                  </a:lnTo>
                  <a:lnTo>
                    <a:pt x="28575" y="1812130"/>
                  </a:lnTo>
                  <a:lnTo>
                    <a:pt x="26193" y="1816894"/>
                  </a:lnTo>
                  <a:lnTo>
                    <a:pt x="0" y="1819275"/>
                  </a:lnTo>
                  <a:lnTo>
                    <a:pt x="0" y="1895475"/>
                  </a:lnTo>
                </a:path>
              </a:pathLst>
            </a:custGeom>
            <a:noFill/>
            <a:ln w="19050">
              <a:solidFill>
                <a:schemeClr val="accent1"/>
              </a:solidFill>
              <a:miter lim="800000"/>
              <a:headEnd/>
              <a:tailEnd/>
            </a:ln>
          </p:spPr>
          <p:txBody>
            <a:bodyPr rtlCol="0" anchor="ctr"/>
            <a:lstStyle/>
            <a:p>
              <a:pPr algn="ctr"/>
              <a:endParaRPr lang="en-US" sz="1200"/>
            </a:p>
          </p:txBody>
        </p:sp>
        <p:sp>
          <p:nvSpPr>
            <p:cNvPr id="647" name="Freeform: Shape 646">
              <a:extLst>
                <a:ext uri="{FF2B5EF4-FFF2-40B4-BE49-F238E27FC236}">
                  <a16:creationId xmlns:a16="http://schemas.microsoft.com/office/drawing/2014/main" id="{738EE849-5037-799B-9ADB-65BC4430756D}"/>
                </a:ext>
              </a:extLst>
            </p:cNvPr>
            <p:cNvSpPr/>
            <p:nvPr/>
          </p:nvSpPr>
          <p:spPr bwMode="auto">
            <a:xfrm>
              <a:off x="9519779" y="4709296"/>
              <a:ext cx="2420623" cy="1020194"/>
            </a:xfrm>
            <a:custGeom>
              <a:avLst/>
              <a:gdLst>
                <a:gd name="connsiteX0" fmla="*/ 4686300 w 4686300"/>
                <a:gd name="connsiteY0" fmla="*/ 0 h 1695450"/>
                <a:gd name="connsiteX1" fmla="*/ 2814638 w 4686300"/>
                <a:gd name="connsiteY1" fmla="*/ 0 h 1695450"/>
                <a:gd name="connsiteX2" fmla="*/ 2814638 w 4686300"/>
                <a:gd name="connsiteY2" fmla="*/ 76200 h 1695450"/>
                <a:gd name="connsiteX3" fmla="*/ 2371725 w 4686300"/>
                <a:gd name="connsiteY3" fmla="*/ 76200 h 1695450"/>
                <a:gd name="connsiteX4" fmla="*/ 2371725 w 4686300"/>
                <a:gd name="connsiteY4" fmla="*/ 95250 h 1695450"/>
                <a:gd name="connsiteX5" fmla="*/ 2352675 w 4686300"/>
                <a:gd name="connsiteY5" fmla="*/ 95250 h 1695450"/>
                <a:gd name="connsiteX6" fmla="*/ 2352675 w 4686300"/>
                <a:gd name="connsiteY6" fmla="*/ 157163 h 1695450"/>
                <a:gd name="connsiteX7" fmla="*/ 2252663 w 4686300"/>
                <a:gd name="connsiteY7" fmla="*/ 157163 h 1695450"/>
                <a:gd name="connsiteX8" fmla="*/ 2252663 w 4686300"/>
                <a:gd name="connsiteY8" fmla="*/ 176213 h 1695450"/>
                <a:gd name="connsiteX9" fmla="*/ 2181225 w 4686300"/>
                <a:gd name="connsiteY9" fmla="*/ 176213 h 1695450"/>
                <a:gd name="connsiteX10" fmla="*/ 2181225 w 4686300"/>
                <a:gd name="connsiteY10" fmla="*/ 185738 h 1695450"/>
                <a:gd name="connsiteX11" fmla="*/ 1928813 w 4686300"/>
                <a:gd name="connsiteY11" fmla="*/ 185738 h 1695450"/>
                <a:gd name="connsiteX12" fmla="*/ 1928813 w 4686300"/>
                <a:gd name="connsiteY12" fmla="*/ 195263 h 1695450"/>
                <a:gd name="connsiteX13" fmla="*/ 1905000 w 4686300"/>
                <a:gd name="connsiteY13" fmla="*/ 195263 h 1695450"/>
                <a:gd name="connsiteX14" fmla="*/ 1909763 w 4686300"/>
                <a:gd name="connsiteY14" fmla="*/ 200026 h 1695450"/>
                <a:gd name="connsiteX15" fmla="*/ 1876425 w 4686300"/>
                <a:gd name="connsiteY15" fmla="*/ 200026 h 1695450"/>
                <a:gd name="connsiteX16" fmla="*/ 1876425 w 4686300"/>
                <a:gd name="connsiteY16" fmla="*/ 219075 h 1695450"/>
                <a:gd name="connsiteX17" fmla="*/ 1671638 w 4686300"/>
                <a:gd name="connsiteY17" fmla="*/ 219075 h 1695450"/>
                <a:gd name="connsiteX18" fmla="*/ 1671638 w 4686300"/>
                <a:gd name="connsiteY18" fmla="*/ 285750 h 1695450"/>
                <a:gd name="connsiteX19" fmla="*/ 1643063 w 4686300"/>
                <a:gd name="connsiteY19" fmla="*/ 285750 h 1695450"/>
                <a:gd name="connsiteX20" fmla="*/ 1643063 w 4686300"/>
                <a:gd name="connsiteY20" fmla="*/ 314325 h 1695450"/>
                <a:gd name="connsiteX21" fmla="*/ 1628775 w 4686300"/>
                <a:gd name="connsiteY21" fmla="*/ 314325 h 1695450"/>
                <a:gd name="connsiteX22" fmla="*/ 1628775 w 4686300"/>
                <a:gd name="connsiteY22" fmla="*/ 333375 h 1695450"/>
                <a:gd name="connsiteX23" fmla="*/ 1571625 w 4686300"/>
                <a:gd name="connsiteY23" fmla="*/ 333375 h 1695450"/>
                <a:gd name="connsiteX24" fmla="*/ 1571625 w 4686300"/>
                <a:gd name="connsiteY24" fmla="*/ 342900 h 1695450"/>
                <a:gd name="connsiteX25" fmla="*/ 1428750 w 4686300"/>
                <a:gd name="connsiteY25" fmla="*/ 342900 h 1695450"/>
                <a:gd name="connsiteX26" fmla="*/ 1428750 w 4686300"/>
                <a:gd name="connsiteY26" fmla="*/ 461963 h 1695450"/>
                <a:gd name="connsiteX27" fmla="*/ 1400175 w 4686300"/>
                <a:gd name="connsiteY27" fmla="*/ 461963 h 1695450"/>
                <a:gd name="connsiteX28" fmla="*/ 1400175 w 4686300"/>
                <a:gd name="connsiteY28" fmla="*/ 466725 h 1695450"/>
                <a:gd name="connsiteX29" fmla="*/ 1252538 w 4686300"/>
                <a:gd name="connsiteY29" fmla="*/ 466725 h 1695450"/>
                <a:gd name="connsiteX30" fmla="*/ 1252538 w 4686300"/>
                <a:gd name="connsiteY30" fmla="*/ 485775 h 1695450"/>
                <a:gd name="connsiteX31" fmla="*/ 1185863 w 4686300"/>
                <a:gd name="connsiteY31" fmla="*/ 485775 h 1695450"/>
                <a:gd name="connsiteX32" fmla="*/ 1185863 w 4686300"/>
                <a:gd name="connsiteY32" fmla="*/ 595313 h 1695450"/>
                <a:gd name="connsiteX33" fmla="*/ 1171575 w 4686300"/>
                <a:gd name="connsiteY33" fmla="*/ 595313 h 1695450"/>
                <a:gd name="connsiteX34" fmla="*/ 1171575 w 4686300"/>
                <a:gd name="connsiteY34" fmla="*/ 676275 h 1695450"/>
                <a:gd name="connsiteX35" fmla="*/ 1009650 w 4686300"/>
                <a:gd name="connsiteY35" fmla="*/ 676275 h 1695450"/>
                <a:gd name="connsiteX36" fmla="*/ 1009650 w 4686300"/>
                <a:gd name="connsiteY36" fmla="*/ 695325 h 1695450"/>
                <a:gd name="connsiteX37" fmla="*/ 957263 w 4686300"/>
                <a:gd name="connsiteY37" fmla="*/ 695325 h 1695450"/>
                <a:gd name="connsiteX38" fmla="*/ 957263 w 4686300"/>
                <a:gd name="connsiteY38" fmla="*/ 781050 h 1695450"/>
                <a:gd name="connsiteX39" fmla="*/ 938213 w 4686300"/>
                <a:gd name="connsiteY39" fmla="*/ 781050 h 1695450"/>
                <a:gd name="connsiteX40" fmla="*/ 938213 w 4686300"/>
                <a:gd name="connsiteY40" fmla="*/ 909638 h 1695450"/>
                <a:gd name="connsiteX41" fmla="*/ 742950 w 4686300"/>
                <a:gd name="connsiteY41" fmla="*/ 909638 h 1695450"/>
                <a:gd name="connsiteX42" fmla="*/ 742950 w 4686300"/>
                <a:gd name="connsiteY42" fmla="*/ 952500 h 1695450"/>
                <a:gd name="connsiteX43" fmla="*/ 723900 w 4686300"/>
                <a:gd name="connsiteY43" fmla="*/ 952500 h 1695450"/>
                <a:gd name="connsiteX44" fmla="*/ 723900 w 4686300"/>
                <a:gd name="connsiteY44" fmla="*/ 1019175 h 1695450"/>
                <a:gd name="connsiteX45" fmla="*/ 714375 w 4686300"/>
                <a:gd name="connsiteY45" fmla="*/ 1019175 h 1695450"/>
                <a:gd name="connsiteX46" fmla="*/ 714375 w 4686300"/>
                <a:gd name="connsiteY46" fmla="*/ 1109663 h 1695450"/>
                <a:gd name="connsiteX47" fmla="*/ 709613 w 4686300"/>
                <a:gd name="connsiteY47" fmla="*/ 1109663 h 1695450"/>
                <a:gd name="connsiteX48" fmla="*/ 709613 w 4686300"/>
                <a:gd name="connsiteY48" fmla="*/ 1152525 h 1695450"/>
                <a:gd name="connsiteX49" fmla="*/ 700088 w 4686300"/>
                <a:gd name="connsiteY49" fmla="*/ 1152525 h 1695450"/>
                <a:gd name="connsiteX50" fmla="*/ 700088 w 4686300"/>
                <a:gd name="connsiteY50" fmla="*/ 1219200 h 1695450"/>
                <a:gd name="connsiteX51" fmla="*/ 552450 w 4686300"/>
                <a:gd name="connsiteY51" fmla="*/ 1219200 h 1695450"/>
                <a:gd name="connsiteX52" fmla="*/ 552450 w 4686300"/>
                <a:gd name="connsiteY52" fmla="*/ 1243013 h 1695450"/>
                <a:gd name="connsiteX53" fmla="*/ 504825 w 4686300"/>
                <a:gd name="connsiteY53" fmla="*/ 1243013 h 1695450"/>
                <a:gd name="connsiteX54" fmla="*/ 504825 w 4686300"/>
                <a:gd name="connsiteY54" fmla="*/ 1290638 h 1695450"/>
                <a:gd name="connsiteX55" fmla="*/ 481013 w 4686300"/>
                <a:gd name="connsiteY55" fmla="*/ 1290638 h 1695450"/>
                <a:gd name="connsiteX56" fmla="*/ 481013 w 4686300"/>
                <a:gd name="connsiteY56" fmla="*/ 1357313 h 1695450"/>
                <a:gd name="connsiteX57" fmla="*/ 471488 w 4686300"/>
                <a:gd name="connsiteY57" fmla="*/ 1357313 h 1695450"/>
                <a:gd name="connsiteX58" fmla="*/ 471488 w 4686300"/>
                <a:gd name="connsiteY58" fmla="*/ 1657350 h 1695450"/>
                <a:gd name="connsiteX59" fmla="*/ 242888 w 4686300"/>
                <a:gd name="connsiteY59" fmla="*/ 1657350 h 1695450"/>
                <a:gd name="connsiteX60" fmla="*/ 242888 w 4686300"/>
                <a:gd name="connsiteY60" fmla="*/ 1695450 h 1695450"/>
                <a:gd name="connsiteX61" fmla="*/ 0 w 4686300"/>
                <a:gd name="connsiteY61" fmla="*/ 1695450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686300" h="1695450">
                  <a:moveTo>
                    <a:pt x="4686300" y="0"/>
                  </a:moveTo>
                  <a:lnTo>
                    <a:pt x="2814638" y="0"/>
                  </a:lnTo>
                  <a:lnTo>
                    <a:pt x="2814638" y="76200"/>
                  </a:lnTo>
                  <a:lnTo>
                    <a:pt x="2371725" y="76200"/>
                  </a:lnTo>
                  <a:lnTo>
                    <a:pt x="2371725" y="95250"/>
                  </a:lnTo>
                  <a:lnTo>
                    <a:pt x="2352675" y="95250"/>
                  </a:lnTo>
                  <a:lnTo>
                    <a:pt x="2352675" y="157163"/>
                  </a:lnTo>
                  <a:lnTo>
                    <a:pt x="2252663" y="157163"/>
                  </a:lnTo>
                  <a:lnTo>
                    <a:pt x="2252663" y="176213"/>
                  </a:lnTo>
                  <a:lnTo>
                    <a:pt x="2181225" y="176213"/>
                  </a:lnTo>
                  <a:lnTo>
                    <a:pt x="2181225" y="185738"/>
                  </a:lnTo>
                  <a:lnTo>
                    <a:pt x="1928813" y="185738"/>
                  </a:lnTo>
                  <a:lnTo>
                    <a:pt x="1928813" y="195263"/>
                  </a:lnTo>
                  <a:lnTo>
                    <a:pt x="1905000" y="195263"/>
                  </a:lnTo>
                  <a:lnTo>
                    <a:pt x="1909763" y="200026"/>
                  </a:lnTo>
                  <a:lnTo>
                    <a:pt x="1876425" y="200026"/>
                  </a:lnTo>
                  <a:lnTo>
                    <a:pt x="1876425" y="219075"/>
                  </a:lnTo>
                  <a:lnTo>
                    <a:pt x="1671638" y="219075"/>
                  </a:lnTo>
                  <a:lnTo>
                    <a:pt x="1671638" y="285750"/>
                  </a:lnTo>
                  <a:lnTo>
                    <a:pt x="1643063" y="285750"/>
                  </a:lnTo>
                  <a:lnTo>
                    <a:pt x="1643063" y="314325"/>
                  </a:lnTo>
                  <a:lnTo>
                    <a:pt x="1628775" y="314325"/>
                  </a:lnTo>
                  <a:lnTo>
                    <a:pt x="1628775" y="333375"/>
                  </a:lnTo>
                  <a:lnTo>
                    <a:pt x="1571625" y="333375"/>
                  </a:lnTo>
                  <a:lnTo>
                    <a:pt x="1571625" y="342900"/>
                  </a:lnTo>
                  <a:lnTo>
                    <a:pt x="1428750" y="342900"/>
                  </a:lnTo>
                  <a:lnTo>
                    <a:pt x="1428750" y="461963"/>
                  </a:lnTo>
                  <a:lnTo>
                    <a:pt x="1400175" y="461963"/>
                  </a:lnTo>
                  <a:lnTo>
                    <a:pt x="1400175" y="466725"/>
                  </a:lnTo>
                  <a:lnTo>
                    <a:pt x="1252538" y="466725"/>
                  </a:lnTo>
                  <a:lnTo>
                    <a:pt x="1252538" y="485775"/>
                  </a:lnTo>
                  <a:lnTo>
                    <a:pt x="1185863" y="485775"/>
                  </a:lnTo>
                  <a:lnTo>
                    <a:pt x="1185863" y="595313"/>
                  </a:lnTo>
                  <a:lnTo>
                    <a:pt x="1171575" y="595313"/>
                  </a:lnTo>
                  <a:lnTo>
                    <a:pt x="1171575" y="676275"/>
                  </a:lnTo>
                  <a:lnTo>
                    <a:pt x="1009650" y="676275"/>
                  </a:lnTo>
                  <a:lnTo>
                    <a:pt x="1009650" y="695325"/>
                  </a:lnTo>
                  <a:lnTo>
                    <a:pt x="957263" y="695325"/>
                  </a:lnTo>
                  <a:lnTo>
                    <a:pt x="957263" y="781050"/>
                  </a:lnTo>
                  <a:lnTo>
                    <a:pt x="938213" y="781050"/>
                  </a:lnTo>
                  <a:lnTo>
                    <a:pt x="938213" y="909638"/>
                  </a:lnTo>
                  <a:lnTo>
                    <a:pt x="742950" y="909638"/>
                  </a:lnTo>
                  <a:lnTo>
                    <a:pt x="742950" y="952500"/>
                  </a:lnTo>
                  <a:lnTo>
                    <a:pt x="723900" y="952500"/>
                  </a:lnTo>
                  <a:lnTo>
                    <a:pt x="723900" y="1019175"/>
                  </a:lnTo>
                  <a:lnTo>
                    <a:pt x="714375" y="1019175"/>
                  </a:lnTo>
                  <a:lnTo>
                    <a:pt x="714375" y="1109663"/>
                  </a:lnTo>
                  <a:lnTo>
                    <a:pt x="709613" y="1109663"/>
                  </a:lnTo>
                  <a:lnTo>
                    <a:pt x="709613" y="1152525"/>
                  </a:lnTo>
                  <a:lnTo>
                    <a:pt x="700088" y="1152525"/>
                  </a:lnTo>
                  <a:lnTo>
                    <a:pt x="700088" y="1219200"/>
                  </a:lnTo>
                  <a:lnTo>
                    <a:pt x="552450" y="1219200"/>
                  </a:lnTo>
                  <a:lnTo>
                    <a:pt x="552450" y="1243013"/>
                  </a:lnTo>
                  <a:lnTo>
                    <a:pt x="504825" y="1243013"/>
                  </a:lnTo>
                  <a:lnTo>
                    <a:pt x="504825" y="1290638"/>
                  </a:lnTo>
                  <a:lnTo>
                    <a:pt x="481013" y="1290638"/>
                  </a:lnTo>
                  <a:lnTo>
                    <a:pt x="481013" y="1357313"/>
                  </a:lnTo>
                  <a:lnTo>
                    <a:pt x="471488" y="1357313"/>
                  </a:lnTo>
                  <a:lnTo>
                    <a:pt x="471488" y="1657350"/>
                  </a:lnTo>
                  <a:lnTo>
                    <a:pt x="242888" y="1657350"/>
                  </a:lnTo>
                  <a:lnTo>
                    <a:pt x="242888" y="1695450"/>
                  </a:lnTo>
                  <a:lnTo>
                    <a:pt x="0" y="1695450"/>
                  </a:lnTo>
                </a:path>
              </a:pathLst>
            </a:custGeom>
            <a:noFill/>
            <a:ln w="19050">
              <a:solidFill>
                <a:schemeClr val="accent3"/>
              </a:solidFill>
              <a:miter lim="800000"/>
              <a:headEnd/>
              <a:tailEnd/>
            </a:ln>
          </p:spPr>
          <p:txBody>
            <a:bodyPr rtlCol="0" anchor="ctr"/>
            <a:lstStyle/>
            <a:p>
              <a:pPr algn="ctr"/>
              <a:endParaRPr lang="en-US" sz="1200" dirty="0"/>
            </a:p>
          </p:txBody>
        </p:sp>
        <p:sp>
          <p:nvSpPr>
            <p:cNvPr id="651" name="TextBox 59">
              <a:extLst>
                <a:ext uri="{FF2B5EF4-FFF2-40B4-BE49-F238E27FC236}">
                  <a16:creationId xmlns:a16="http://schemas.microsoft.com/office/drawing/2014/main" id="{AA066467-BD2C-6092-6E5C-9BB5C3C97486}"/>
                </a:ext>
              </a:extLst>
            </p:cNvPr>
            <p:cNvSpPr txBox="1">
              <a:spLocks noChangeArrowheads="1"/>
            </p:cNvSpPr>
            <p:nvPr/>
          </p:nvSpPr>
          <p:spPr bwMode="auto">
            <a:xfrm>
              <a:off x="10345473" y="5032260"/>
              <a:ext cx="1598432" cy="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rPr>
                <a:t>Bosutinib: </a:t>
              </a: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rPr>
                <a:t>74.0%</a:t>
              </a:r>
            </a:p>
            <a:p>
              <a:pPr marL="0" marR="0" lvl="0" indent="0" algn="r" defTabSz="914400" rtl="0" eaLnBrk="1" fontAlgn="base" latinLnBrk="0" hangingPunct="1">
                <a:lnSpc>
                  <a:spcPct val="100000"/>
                </a:lnSpc>
                <a:spcBef>
                  <a:spcPct val="0"/>
                </a:spcBef>
                <a:spcAft>
                  <a:spcPct val="0"/>
                </a:spcAft>
                <a:buClrTx/>
                <a:buSzTx/>
                <a:buFontTx/>
                <a:buNone/>
                <a:tabLst/>
                <a:defRPr/>
              </a:pPr>
              <a:r>
                <a:rPr lang="en-US" altLang="en-US" sz="1200" dirty="0">
                  <a:solidFill>
                    <a:schemeClr val="accent3"/>
                  </a:solidFill>
                  <a:latin typeface="Calibri" panose="020F0502020204030204" pitchFamily="34" charset="0"/>
                  <a:ea typeface="ＭＳ Ｐゴシック" panose="020B0600070205080204" pitchFamily="34" charset="-128"/>
                </a:rPr>
                <a:t>Imatinib: </a:t>
              </a:r>
              <a:r>
                <a:rPr lang="en-US" altLang="en-US" sz="1200" b="0" dirty="0">
                  <a:solidFill>
                    <a:srgbClr val="000000"/>
                  </a:solidFill>
                  <a:latin typeface="Calibri" panose="020F0502020204030204" pitchFamily="34" charset="0"/>
                  <a:ea typeface="ＭＳ Ｐゴシック" panose="020B0600070205080204" pitchFamily="34" charset="-128"/>
                </a:rPr>
                <a:t>65.8%</a:t>
              </a:r>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endParaRPr>
            </a:p>
          </p:txBody>
        </p:sp>
        <p:sp>
          <p:nvSpPr>
            <p:cNvPr id="652" name="TextBox 651">
              <a:extLst>
                <a:ext uri="{FF2B5EF4-FFF2-40B4-BE49-F238E27FC236}">
                  <a16:creationId xmlns:a16="http://schemas.microsoft.com/office/drawing/2014/main" id="{4B599168-35B9-8FEF-72C6-D770CF4FC093}"/>
                </a:ext>
              </a:extLst>
            </p:cNvPr>
            <p:cNvSpPr txBox="1"/>
            <p:nvPr/>
          </p:nvSpPr>
          <p:spPr bwMode="auto">
            <a:xfrm>
              <a:off x="9513179" y="3873621"/>
              <a:ext cx="2420467" cy="34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600" dirty="0">
                  <a:solidFill>
                    <a:schemeClr val="bg1"/>
                  </a:solidFill>
                  <a:latin typeface="Calibri" panose="020F0502020204030204" pitchFamily="34" charset="0"/>
                </a:rPr>
                <a:t>BFORE 5-Yr MMR</a:t>
              </a:r>
              <a:endParaRPr lang="en-US" sz="1600" b="0" dirty="0">
                <a:solidFill>
                  <a:schemeClr val="bg1"/>
                </a:solidFill>
                <a:latin typeface="Calibri" panose="020F0502020204030204" pitchFamily="34" charset="0"/>
              </a:endParaRPr>
            </a:p>
          </p:txBody>
        </p:sp>
        <p:sp>
          <p:nvSpPr>
            <p:cNvPr id="515" name="TextBox 57">
              <a:extLst>
                <a:ext uri="{FF2B5EF4-FFF2-40B4-BE49-F238E27FC236}">
                  <a16:creationId xmlns:a16="http://schemas.microsoft.com/office/drawing/2014/main" id="{59698EEC-E7B8-2889-618A-BE0ACABBC793}"/>
                </a:ext>
              </a:extLst>
            </p:cNvPr>
            <p:cNvSpPr txBox="1">
              <a:spLocks noChangeArrowheads="1"/>
            </p:cNvSpPr>
            <p:nvPr/>
          </p:nvSpPr>
          <p:spPr bwMode="auto">
            <a:xfrm>
              <a:off x="9513178" y="5951959"/>
              <a:ext cx="2420467" cy="309534"/>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Mo</a:t>
              </a:r>
            </a:p>
          </p:txBody>
        </p:sp>
      </p:grpSp>
    </p:spTree>
    <p:extLst>
      <p:ext uri="{BB962C8B-B14F-4D97-AF65-F5344CB8AC3E}">
        <p14:creationId xmlns:p14="http://schemas.microsoft.com/office/powerpoint/2010/main" val="1830632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E3143-4278-3474-2D7D-074530D27EB6}"/>
            </a:ext>
          </a:extLst>
        </p:cNvPr>
        <p:cNvGrpSpPr/>
        <p:nvPr/>
      </p:nvGrpSpPr>
      <p:grpSpPr>
        <a:xfrm>
          <a:off x="0" y="0"/>
          <a:ext cx="0" cy="0"/>
          <a:chOff x="0" y="0"/>
          <a:chExt cx="0" cy="0"/>
        </a:xfrm>
      </p:grpSpPr>
      <p:grpSp>
        <p:nvGrpSpPr>
          <p:cNvPr id="386" name="Group 385">
            <a:extLst>
              <a:ext uri="{FF2B5EF4-FFF2-40B4-BE49-F238E27FC236}">
                <a16:creationId xmlns:a16="http://schemas.microsoft.com/office/drawing/2014/main" id="{9EB768BF-8568-BACB-B4DB-230682503A28}"/>
              </a:ext>
            </a:extLst>
          </p:cNvPr>
          <p:cNvGrpSpPr/>
          <p:nvPr/>
        </p:nvGrpSpPr>
        <p:grpSpPr>
          <a:xfrm>
            <a:off x="832850" y="2424985"/>
            <a:ext cx="2130552" cy="1640802"/>
            <a:chOff x="832850" y="2367575"/>
            <a:chExt cx="2127656" cy="1640802"/>
          </a:xfrm>
        </p:grpSpPr>
        <p:sp>
          <p:nvSpPr>
            <p:cNvPr id="284" name="Oval 283">
              <a:extLst>
                <a:ext uri="{FF2B5EF4-FFF2-40B4-BE49-F238E27FC236}">
                  <a16:creationId xmlns:a16="http://schemas.microsoft.com/office/drawing/2014/main" id="{9C4D91F3-818C-1D36-6674-55D21D976A4B}"/>
                </a:ext>
              </a:extLst>
            </p:cNvPr>
            <p:cNvSpPr/>
            <p:nvPr/>
          </p:nvSpPr>
          <p:spPr bwMode="auto">
            <a:xfrm>
              <a:off x="1389909" y="2911003"/>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5" name="Oval 284">
              <a:extLst>
                <a:ext uri="{FF2B5EF4-FFF2-40B4-BE49-F238E27FC236}">
                  <a16:creationId xmlns:a16="http://schemas.microsoft.com/office/drawing/2014/main" id="{690FBA10-DEC0-B058-B45B-6011FE74A3E6}"/>
                </a:ext>
              </a:extLst>
            </p:cNvPr>
            <p:cNvSpPr/>
            <p:nvPr/>
          </p:nvSpPr>
          <p:spPr bwMode="auto">
            <a:xfrm>
              <a:off x="1556605" y="2793078"/>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6" name="Oval 285">
              <a:extLst>
                <a:ext uri="{FF2B5EF4-FFF2-40B4-BE49-F238E27FC236}">
                  <a16:creationId xmlns:a16="http://schemas.microsoft.com/office/drawing/2014/main" id="{3CAAE215-E5C9-2E6A-9864-9E805518D52F}"/>
                </a:ext>
              </a:extLst>
            </p:cNvPr>
            <p:cNvSpPr/>
            <p:nvPr/>
          </p:nvSpPr>
          <p:spPr bwMode="auto">
            <a:xfrm>
              <a:off x="1571375" y="2795509"/>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7" name="Oval 286">
              <a:extLst>
                <a:ext uri="{FF2B5EF4-FFF2-40B4-BE49-F238E27FC236}">
                  <a16:creationId xmlns:a16="http://schemas.microsoft.com/office/drawing/2014/main" id="{B716D8AA-31D9-EA4B-EE9F-1640D5AAF9E6}"/>
                </a:ext>
              </a:extLst>
            </p:cNvPr>
            <p:cNvSpPr/>
            <p:nvPr/>
          </p:nvSpPr>
          <p:spPr bwMode="auto">
            <a:xfrm>
              <a:off x="1687429" y="2695820"/>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8" name="Oval 287">
              <a:extLst>
                <a:ext uri="{FF2B5EF4-FFF2-40B4-BE49-F238E27FC236}">
                  <a16:creationId xmlns:a16="http://schemas.microsoft.com/office/drawing/2014/main" id="{9150054B-F2AB-AB8C-CAA8-E63B3D249C82}"/>
                </a:ext>
              </a:extLst>
            </p:cNvPr>
            <p:cNvSpPr/>
            <p:nvPr/>
          </p:nvSpPr>
          <p:spPr bwMode="auto">
            <a:xfrm>
              <a:off x="1790822" y="2690957"/>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9" name="Oval 288">
              <a:extLst>
                <a:ext uri="{FF2B5EF4-FFF2-40B4-BE49-F238E27FC236}">
                  <a16:creationId xmlns:a16="http://schemas.microsoft.com/office/drawing/2014/main" id="{D50FCE99-2154-04D5-11A9-F45E49460428}"/>
                </a:ext>
              </a:extLst>
            </p:cNvPr>
            <p:cNvSpPr/>
            <p:nvPr/>
          </p:nvSpPr>
          <p:spPr bwMode="auto">
            <a:xfrm>
              <a:off x="1884720" y="2693390"/>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0" name="Oval 289">
              <a:extLst>
                <a:ext uri="{FF2B5EF4-FFF2-40B4-BE49-F238E27FC236}">
                  <a16:creationId xmlns:a16="http://schemas.microsoft.com/office/drawing/2014/main" id="{F9DD3EC5-75C0-79D7-711D-6B78B44A7BE0}"/>
                </a:ext>
              </a:extLst>
            </p:cNvPr>
            <p:cNvSpPr/>
            <p:nvPr/>
          </p:nvSpPr>
          <p:spPr bwMode="auto">
            <a:xfrm>
              <a:off x="2079901" y="2571816"/>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1" name="Oval 290">
              <a:extLst>
                <a:ext uri="{FF2B5EF4-FFF2-40B4-BE49-F238E27FC236}">
                  <a16:creationId xmlns:a16="http://schemas.microsoft.com/office/drawing/2014/main" id="{9B427B34-71B2-F0CB-EC2F-6412B0C7FA49}"/>
                </a:ext>
              </a:extLst>
            </p:cNvPr>
            <p:cNvSpPr/>
            <p:nvPr/>
          </p:nvSpPr>
          <p:spPr bwMode="auto">
            <a:xfrm>
              <a:off x="2132653" y="2574248"/>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2" name="Oval 291">
              <a:extLst>
                <a:ext uri="{FF2B5EF4-FFF2-40B4-BE49-F238E27FC236}">
                  <a16:creationId xmlns:a16="http://schemas.microsoft.com/office/drawing/2014/main" id="{BE4A8FFC-C5AC-93A2-1661-CFE84D272B93}"/>
                </a:ext>
              </a:extLst>
            </p:cNvPr>
            <p:cNvSpPr/>
            <p:nvPr/>
          </p:nvSpPr>
          <p:spPr bwMode="auto">
            <a:xfrm>
              <a:off x="2815260" y="2368791"/>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3" name="Oval 292">
              <a:extLst>
                <a:ext uri="{FF2B5EF4-FFF2-40B4-BE49-F238E27FC236}">
                  <a16:creationId xmlns:a16="http://schemas.microsoft.com/office/drawing/2014/main" id="{001EFD7A-2A7B-38E7-DC68-5EA424063146}"/>
                </a:ext>
              </a:extLst>
            </p:cNvPr>
            <p:cNvSpPr/>
            <p:nvPr/>
          </p:nvSpPr>
          <p:spPr bwMode="auto">
            <a:xfrm>
              <a:off x="2896498" y="2367575"/>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4" name="Oval 293">
              <a:extLst>
                <a:ext uri="{FF2B5EF4-FFF2-40B4-BE49-F238E27FC236}">
                  <a16:creationId xmlns:a16="http://schemas.microsoft.com/office/drawing/2014/main" id="{1D0C5CF8-1393-6490-594C-93122525EEBA}"/>
                </a:ext>
              </a:extLst>
            </p:cNvPr>
            <p:cNvSpPr/>
            <p:nvPr/>
          </p:nvSpPr>
          <p:spPr bwMode="auto">
            <a:xfrm>
              <a:off x="1211608" y="3354742"/>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5" name="Oval 294">
              <a:extLst>
                <a:ext uri="{FF2B5EF4-FFF2-40B4-BE49-F238E27FC236}">
                  <a16:creationId xmlns:a16="http://schemas.microsoft.com/office/drawing/2014/main" id="{370916BF-6156-7D56-7BF6-26F5648B12CA}"/>
                </a:ext>
              </a:extLst>
            </p:cNvPr>
            <p:cNvSpPr/>
            <p:nvPr/>
          </p:nvSpPr>
          <p:spPr bwMode="auto">
            <a:xfrm>
              <a:off x="1261194" y="3357174"/>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6" name="Oval 295">
              <a:extLst>
                <a:ext uri="{FF2B5EF4-FFF2-40B4-BE49-F238E27FC236}">
                  <a16:creationId xmlns:a16="http://schemas.microsoft.com/office/drawing/2014/main" id="{4CA8ED36-BB1E-64BE-C00C-5232DC739A56}"/>
                </a:ext>
              </a:extLst>
            </p:cNvPr>
            <p:cNvSpPr/>
            <p:nvPr/>
          </p:nvSpPr>
          <p:spPr bwMode="auto">
            <a:xfrm>
              <a:off x="1342432" y="3355959"/>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7" name="Oval 296">
              <a:extLst>
                <a:ext uri="{FF2B5EF4-FFF2-40B4-BE49-F238E27FC236}">
                  <a16:creationId xmlns:a16="http://schemas.microsoft.com/office/drawing/2014/main" id="{568E7544-71DE-D59B-4A7D-34FDD1C420E3}"/>
                </a:ext>
              </a:extLst>
            </p:cNvPr>
            <p:cNvSpPr/>
            <p:nvPr/>
          </p:nvSpPr>
          <p:spPr bwMode="auto">
            <a:xfrm>
              <a:off x="1300231" y="3354743"/>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8" name="Oval 297">
              <a:extLst>
                <a:ext uri="{FF2B5EF4-FFF2-40B4-BE49-F238E27FC236}">
                  <a16:creationId xmlns:a16="http://schemas.microsoft.com/office/drawing/2014/main" id="{2E4F43BA-3D4D-8D15-585F-908DF6E42FE4}"/>
                </a:ext>
              </a:extLst>
            </p:cNvPr>
            <p:cNvSpPr/>
            <p:nvPr/>
          </p:nvSpPr>
          <p:spPr bwMode="auto">
            <a:xfrm>
              <a:off x="1096609" y="3805776"/>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9" name="Oval 298">
              <a:extLst>
                <a:ext uri="{FF2B5EF4-FFF2-40B4-BE49-F238E27FC236}">
                  <a16:creationId xmlns:a16="http://schemas.microsoft.com/office/drawing/2014/main" id="{D7F3BD85-FC7C-7C3F-93DA-5FF79101F87D}"/>
                </a:ext>
              </a:extLst>
            </p:cNvPr>
            <p:cNvSpPr/>
            <p:nvPr/>
          </p:nvSpPr>
          <p:spPr bwMode="auto">
            <a:xfrm>
              <a:off x="832850" y="3939506"/>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0" name="Oval 299">
              <a:extLst>
                <a:ext uri="{FF2B5EF4-FFF2-40B4-BE49-F238E27FC236}">
                  <a16:creationId xmlns:a16="http://schemas.microsoft.com/office/drawing/2014/main" id="{49D601FC-950E-CA73-62DE-A0B8C6114E4E}"/>
                </a:ext>
              </a:extLst>
            </p:cNvPr>
            <p:cNvSpPr/>
            <p:nvPr/>
          </p:nvSpPr>
          <p:spPr bwMode="auto">
            <a:xfrm>
              <a:off x="882437" y="3938290"/>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1" name="Oval 300">
              <a:extLst>
                <a:ext uri="{FF2B5EF4-FFF2-40B4-BE49-F238E27FC236}">
                  <a16:creationId xmlns:a16="http://schemas.microsoft.com/office/drawing/2014/main" id="{4FA1849E-E795-0068-EB30-EEC66D055BD8}"/>
                </a:ext>
              </a:extLst>
            </p:cNvPr>
            <p:cNvSpPr/>
            <p:nvPr/>
          </p:nvSpPr>
          <p:spPr bwMode="auto">
            <a:xfrm>
              <a:off x="1036471" y="3944369"/>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2" name="Oval 301">
              <a:extLst>
                <a:ext uri="{FF2B5EF4-FFF2-40B4-BE49-F238E27FC236}">
                  <a16:creationId xmlns:a16="http://schemas.microsoft.com/office/drawing/2014/main" id="{32AD167F-B5F9-E2D1-3738-81A1A692B68F}"/>
                </a:ext>
              </a:extLst>
            </p:cNvPr>
            <p:cNvSpPr/>
            <p:nvPr/>
          </p:nvSpPr>
          <p:spPr bwMode="auto">
            <a:xfrm>
              <a:off x="1076563" y="3943154"/>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3" name="Oval 302">
              <a:extLst>
                <a:ext uri="{FF2B5EF4-FFF2-40B4-BE49-F238E27FC236}">
                  <a16:creationId xmlns:a16="http://schemas.microsoft.com/office/drawing/2014/main" id="{B7405398-F666-7E77-8E7F-8871DC437905}"/>
                </a:ext>
              </a:extLst>
            </p:cNvPr>
            <p:cNvSpPr/>
            <p:nvPr/>
          </p:nvSpPr>
          <p:spPr bwMode="auto">
            <a:xfrm>
              <a:off x="936243" y="3938290"/>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4" name="Oval 303">
              <a:extLst>
                <a:ext uri="{FF2B5EF4-FFF2-40B4-BE49-F238E27FC236}">
                  <a16:creationId xmlns:a16="http://schemas.microsoft.com/office/drawing/2014/main" id="{E947FD0E-4A70-DD67-AB7E-9EE9FFB4C0DA}"/>
                </a:ext>
              </a:extLst>
            </p:cNvPr>
            <p:cNvSpPr/>
            <p:nvPr/>
          </p:nvSpPr>
          <p:spPr bwMode="auto">
            <a:xfrm>
              <a:off x="988996" y="3944369"/>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385" name="Group 384">
            <a:extLst>
              <a:ext uri="{FF2B5EF4-FFF2-40B4-BE49-F238E27FC236}">
                <a16:creationId xmlns:a16="http://schemas.microsoft.com/office/drawing/2014/main" id="{8A46C743-1EBE-5409-9786-CEA139C55CFA}"/>
              </a:ext>
            </a:extLst>
          </p:cNvPr>
          <p:cNvGrpSpPr/>
          <p:nvPr/>
        </p:nvGrpSpPr>
        <p:grpSpPr>
          <a:xfrm>
            <a:off x="840060" y="2686403"/>
            <a:ext cx="2974912" cy="1371600"/>
            <a:chOff x="840060" y="2628993"/>
            <a:chExt cx="2974912" cy="1378000"/>
          </a:xfrm>
        </p:grpSpPr>
        <p:sp>
          <p:nvSpPr>
            <p:cNvPr id="243" name="Oval 242">
              <a:extLst>
                <a:ext uri="{FF2B5EF4-FFF2-40B4-BE49-F238E27FC236}">
                  <a16:creationId xmlns:a16="http://schemas.microsoft.com/office/drawing/2014/main" id="{4813A485-3ADF-0841-0818-7DBF6C573210}"/>
                </a:ext>
              </a:extLst>
            </p:cNvPr>
            <p:cNvSpPr/>
            <p:nvPr/>
          </p:nvSpPr>
          <p:spPr bwMode="auto">
            <a:xfrm>
              <a:off x="3750964" y="2628993"/>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4" name="Oval 243">
              <a:extLst>
                <a:ext uri="{FF2B5EF4-FFF2-40B4-BE49-F238E27FC236}">
                  <a16:creationId xmlns:a16="http://schemas.microsoft.com/office/drawing/2014/main" id="{706E0BDF-1FF5-29D6-D37C-7FAC2ABC3396}"/>
                </a:ext>
              </a:extLst>
            </p:cNvPr>
            <p:cNvSpPr/>
            <p:nvPr/>
          </p:nvSpPr>
          <p:spPr bwMode="auto">
            <a:xfrm>
              <a:off x="2859558" y="2735533"/>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5" name="Oval 244">
              <a:extLst>
                <a:ext uri="{FF2B5EF4-FFF2-40B4-BE49-F238E27FC236}">
                  <a16:creationId xmlns:a16="http://schemas.microsoft.com/office/drawing/2014/main" id="{3BDF2218-3D14-A20E-C5E5-B9F907D01764}"/>
                </a:ext>
              </a:extLst>
            </p:cNvPr>
            <p:cNvSpPr/>
            <p:nvPr/>
          </p:nvSpPr>
          <p:spPr bwMode="auto">
            <a:xfrm>
              <a:off x="2625948" y="2746187"/>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6" name="Oval 245">
              <a:extLst>
                <a:ext uri="{FF2B5EF4-FFF2-40B4-BE49-F238E27FC236}">
                  <a16:creationId xmlns:a16="http://schemas.microsoft.com/office/drawing/2014/main" id="{CAC8C2CF-EFB7-1837-B944-39F225B0740D}"/>
                </a:ext>
              </a:extLst>
            </p:cNvPr>
            <p:cNvSpPr/>
            <p:nvPr/>
          </p:nvSpPr>
          <p:spPr bwMode="auto">
            <a:xfrm>
              <a:off x="2567545" y="2746187"/>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7" name="Oval 246">
              <a:extLst>
                <a:ext uri="{FF2B5EF4-FFF2-40B4-BE49-F238E27FC236}">
                  <a16:creationId xmlns:a16="http://schemas.microsoft.com/office/drawing/2014/main" id="{CE1CECBA-8285-0BF3-AB6D-7DEA902AD4F6}"/>
                </a:ext>
              </a:extLst>
            </p:cNvPr>
            <p:cNvSpPr/>
            <p:nvPr/>
          </p:nvSpPr>
          <p:spPr bwMode="auto">
            <a:xfrm>
              <a:off x="2269385" y="2803008"/>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8" name="Oval 247">
              <a:extLst>
                <a:ext uri="{FF2B5EF4-FFF2-40B4-BE49-F238E27FC236}">
                  <a16:creationId xmlns:a16="http://schemas.microsoft.com/office/drawing/2014/main" id="{90E79D36-D62D-370C-3803-776034AC9BDF}"/>
                </a:ext>
              </a:extLst>
            </p:cNvPr>
            <p:cNvSpPr/>
            <p:nvPr/>
          </p:nvSpPr>
          <p:spPr bwMode="auto">
            <a:xfrm>
              <a:off x="2300123" y="2799457"/>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9" name="Oval 248">
              <a:extLst>
                <a:ext uri="{FF2B5EF4-FFF2-40B4-BE49-F238E27FC236}">
                  <a16:creationId xmlns:a16="http://schemas.microsoft.com/office/drawing/2014/main" id="{802A6AA5-D277-99CE-8B7F-406C6B4CBDD6}"/>
                </a:ext>
              </a:extLst>
            </p:cNvPr>
            <p:cNvSpPr/>
            <p:nvPr/>
          </p:nvSpPr>
          <p:spPr bwMode="auto">
            <a:xfrm>
              <a:off x="2496847" y="2803008"/>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0" name="Oval 249">
              <a:extLst>
                <a:ext uri="{FF2B5EF4-FFF2-40B4-BE49-F238E27FC236}">
                  <a16:creationId xmlns:a16="http://schemas.microsoft.com/office/drawing/2014/main" id="{6B903B8D-7FDE-3602-8E0A-96D4427AEB9E}"/>
                </a:ext>
              </a:extLst>
            </p:cNvPr>
            <p:cNvSpPr/>
            <p:nvPr/>
          </p:nvSpPr>
          <p:spPr bwMode="auto">
            <a:xfrm>
              <a:off x="2389264" y="2803008"/>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1" name="Oval 250">
              <a:extLst>
                <a:ext uri="{FF2B5EF4-FFF2-40B4-BE49-F238E27FC236}">
                  <a16:creationId xmlns:a16="http://schemas.microsoft.com/office/drawing/2014/main" id="{E5582A51-903A-1EED-24FF-1ED59688F48E}"/>
                </a:ext>
              </a:extLst>
            </p:cNvPr>
            <p:cNvSpPr/>
            <p:nvPr/>
          </p:nvSpPr>
          <p:spPr bwMode="auto">
            <a:xfrm>
              <a:off x="2413854" y="2803008"/>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2" name="Oval 251">
              <a:extLst>
                <a:ext uri="{FF2B5EF4-FFF2-40B4-BE49-F238E27FC236}">
                  <a16:creationId xmlns:a16="http://schemas.microsoft.com/office/drawing/2014/main" id="{1C37ACEB-042E-787C-0CDB-D86031E6ACDB}"/>
                </a:ext>
              </a:extLst>
            </p:cNvPr>
            <p:cNvSpPr/>
            <p:nvPr/>
          </p:nvSpPr>
          <p:spPr bwMode="auto">
            <a:xfrm>
              <a:off x="1719172" y="3051601"/>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3" name="Oval 252">
              <a:extLst>
                <a:ext uri="{FF2B5EF4-FFF2-40B4-BE49-F238E27FC236}">
                  <a16:creationId xmlns:a16="http://schemas.microsoft.com/office/drawing/2014/main" id="{C0A3783D-33C9-49ED-D97A-07A744280576}"/>
                </a:ext>
              </a:extLst>
            </p:cNvPr>
            <p:cNvSpPr/>
            <p:nvPr/>
          </p:nvSpPr>
          <p:spPr bwMode="auto">
            <a:xfrm>
              <a:off x="1882084" y="3048050"/>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4" name="Oval 253">
              <a:extLst>
                <a:ext uri="{FF2B5EF4-FFF2-40B4-BE49-F238E27FC236}">
                  <a16:creationId xmlns:a16="http://schemas.microsoft.com/office/drawing/2014/main" id="{25DBD360-7942-0ABC-C680-DB46A1925089}"/>
                </a:ext>
              </a:extLst>
            </p:cNvPr>
            <p:cNvSpPr/>
            <p:nvPr/>
          </p:nvSpPr>
          <p:spPr bwMode="auto">
            <a:xfrm>
              <a:off x="2017332" y="2948613"/>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5" name="Oval 254">
              <a:extLst>
                <a:ext uri="{FF2B5EF4-FFF2-40B4-BE49-F238E27FC236}">
                  <a16:creationId xmlns:a16="http://schemas.microsoft.com/office/drawing/2014/main" id="{43DD4613-6E62-F6DB-40AD-1ADF3FAAEFB5}"/>
                </a:ext>
              </a:extLst>
            </p:cNvPr>
            <p:cNvSpPr/>
            <p:nvPr/>
          </p:nvSpPr>
          <p:spPr bwMode="auto">
            <a:xfrm>
              <a:off x="1903601" y="3048050"/>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6" name="Oval 255">
              <a:extLst>
                <a:ext uri="{FF2B5EF4-FFF2-40B4-BE49-F238E27FC236}">
                  <a16:creationId xmlns:a16="http://schemas.microsoft.com/office/drawing/2014/main" id="{DA87E3F9-FC7B-AEDD-C9E3-50A48517A09B}"/>
                </a:ext>
              </a:extLst>
            </p:cNvPr>
            <p:cNvSpPr/>
            <p:nvPr/>
          </p:nvSpPr>
          <p:spPr bwMode="auto">
            <a:xfrm>
              <a:off x="1943560" y="3030293"/>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7" name="Oval 256">
              <a:extLst>
                <a:ext uri="{FF2B5EF4-FFF2-40B4-BE49-F238E27FC236}">
                  <a16:creationId xmlns:a16="http://schemas.microsoft.com/office/drawing/2014/main" id="{2406F9A3-7C52-7FCC-5FD0-63AB05CE3F85}"/>
                </a:ext>
              </a:extLst>
            </p:cNvPr>
            <p:cNvSpPr/>
            <p:nvPr/>
          </p:nvSpPr>
          <p:spPr bwMode="auto">
            <a:xfrm>
              <a:off x="2038849" y="2945061"/>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8" name="Oval 257">
              <a:extLst>
                <a:ext uri="{FF2B5EF4-FFF2-40B4-BE49-F238E27FC236}">
                  <a16:creationId xmlns:a16="http://schemas.microsoft.com/office/drawing/2014/main" id="{529B05B4-69D5-1D6D-E0C9-D0550D0D2E7A}"/>
                </a:ext>
              </a:extLst>
            </p:cNvPr>
            <p:cNvSpPr/>
            <p:nvPr/>
          </p:nvSpPr>
          <p:spPr bwMode="auto">
            <a:xfrm>
              <a:off x="2109546" y="2923753"/>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9" name="Oval 258">
              <a:extLst>
                <a:ext uri="{FF2B5EF4-FFF2-40B4-BE49-F238E27FC236}">
                  <a16:creationId xmlns:a16="http://schemas.microsoft.com/office/drawing/2014/main" id="{1B681D91-277B-6B59-89E8-F371B00058B0}"/>
                </a:ext>
              </a:extLst>
            </p:cNvPr>
            <p:cNvSpPr/>
            <p:nvPr/>
          </p:nvSpPr>
          <p:spPr bwMode="auto">
            <a:xfrm>
              <a:off x="2152580" y="2923753"/>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0" name="Oval 259">
              <a:extLst>
                <a:ext uri="{FF2B5EF4-FFF2-40B4-BE49-F238E27FC236}">
                  <a16:creationId xmlns:a16="http://schemas.microsoft.com/office/drawing/2014/main" id="{5BEF2EAE-CC84-7C2E-035C-9F7B1F476713}"/>
                </a:ext>
              </a:extLst>
            </p:cNvPr>
            <p:cNvSpPr/>
            <p:nvPr/>
          </p:nvSpPr>
          <p:spPr bwMode="auto">
            <a:xfrm>
              <a:off x="2180244" y="2923753"/>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1" name="Oval 260">
              <a:extLst>
                <a:ext uri="{FF2B5EF4-FFF2-40B4-BE49-F238E27FC236}">
                  <a16:creationId xmlns:a16="http://schemas.microsoft.com/office/drawing/2014/main" id="{D00D2E53-FB20-161B-26E3-6C71CE4DF33A}"/>
                </a:ext>
              </a:extLst>
            </p:cNvPr>
            <p:cNvSpPr/>
            <p:nvPr/>
          </p:nvSpPr>
          <p:spPr bwMode="auto">
            <a:xfrm>
              <a:off x="2201761" y="2923753"/>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2" name="Oval 261">
              <a:extLst>
                <a:ext uri="{FF2B5EF4-FFF2-40B4-BE49-F238E27FC236}">
                  <a16:creationId xmlns:a16="http://schemas.microsoft.com/office/drawing/2014/main" id="{DC4A075C-CE00-C03F-7FC2-74A651E4D53A}"/>
                </a:ext>
              </a:extLst>
            </p:cNvPr>
            <p:cNvSpPr/>
            <p:nvPr/>
          </p:nvSpPr>
          <p:spPr bwMode="auto">
            <a:xfrm>
              <a:off x="1464045" y="3275335"/>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3" name="Oval 262">
              <a:extLst>
                <a:ext uri="{FF2B5EF4-FFF2-40B4-BE49-F238E27FC236}">
                  <a16:creationId xmlns:a16="http://schemas.microsoft.com/office/drawing/2014/main" id="{272CDD83-428B-EFB4-D8EF-2D9807927EFA}"/>
                </a:ext>
              </a:extLst>
            </p:cNvPr>
            <p:cNvSpPr/>
            <p:nvPr/>
          </p:nvSpPr>
          <p:spPr bwMode="auto">
            <a:xfrm>
              <a:off x="1488635" y="3275335"/>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4" name="Oval 263">
              <a:extLst>
                <a:ext uri="{FF2B5EF4-FFF2-40B4-BE49-F238E27FC236}">
                  <a16:creationId xmlns:a16="http://schemas.microsoft.com/office/drawing/2014/main" id="{73FE7E50-8D5E-5EEB-6D40-FF7564912D57}"/>
                </a:ext>
              </a:extLst>
            </p:cNvPr>
            <p:cNvSpPr/>
            <p:nvPr/>
          </p:nvSpPr>
          <p:spPr bwMode="auto">
            <a:xfrm>
              <a:off x="1583924" y="3264681"/>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5" name="Oval 264">
              <a:extLst>
                <a:ext uri="{FF2B5EF4-FFF2-40B4-BE49-F238E27FC236}">
                  <a16:creationId xmlns:a16="http://schemas.microsoft.com/office/drawing/2014/main" id="{7B76F7DC-54FD-2B83-4A28-F2A9A26C8AF3}"/>
                </a:ext>
              </a:extLst>
            </p:cNvPr>
            <p:cNvSpPr/>
            <p:nvPr/>
          </p:nvSpPr>
          <p:spPr bwMode="auto">
            <a:xfrm>
              <a:off x="1531669" y="3275335"/>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6" name="Oval 265">
              <a:extLst>
                <a:ext uri="{FF2B5EF4-FFF2-40B4-BE49-F238E27FC236}">
                  <a16:creationId xmlns:a16="http://schemas.microsoft.com/office/drawing/2014/main" id="{B4E2D9DE-7F6A-4279-B9F4-5893A5BD0505}"/>
                </a:ext>
              </a:extLst>
            </p:cNvPr>
            <p:cNvSpPr/>
            <p:nvPr/>
          </p:nvSpPr>
          <p:spPr bwMode="auto">
            <a:xfrm>
              <a:off x="1559333" y="3275335"/>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7" name="Oval 266">
              <a:extLst>
                <a:ext uri="{FF2B5EF4-FFF2-40B4-BE49-F238E27FC236}">
                  <a16:creationId xmlns:a16="http://schemas.microsoft.com/office/drawing/2014/main" id="{5584D166-3FB4-C374-844E-B6F598B8365B}"/>
                </a:ext>
              </a:extLst>
            </p:cNvPr>
            <p:cNvSpPr/>
            <p:nvPr/>
          </p:nvSpPr>
          <p:spPr bwMode="auto">
            <a:xfrm>
              <a:off x="1393347" y="3385426"/>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8" name="Oval 267">
              <a:extLst>
                <a:ext uri="{FF2B5EF4-FFF2-40B4-BE49-F238E27FC236}">
                  <a16:creationId xmlns:a16="http://schemas.microsoft.com/office/drawing/2014/main" id="{6B9D3865-2CC8-E41A-530D-422F7EB7D807}"/>
                </a:ext>
              </a:extLst>
            </p:cNvPr>
            <p:cNvSpPr/>
            <p:nvPr/>
          </p:nvSpPr>
          <p:spPr bwMode="auto">
            <a:xfrm>
              <a:off x="1402568" y="3353464"/>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9" name="Oval 268">
              <a:extLst>
                <a:ext uri="{FF2B5EF4-FFF2-40B4-BE49-F238E27FC236}">
                  <a16:creationId xmlns:a16="http://schemas.microsoft.com/office/drawing/2014/main" id="{F1063C3C-C9F2-F17D-F6D3-E97E93DC75F0}"/>
                </a:ext>
              </a:extLst>
            </p:cNvPr>
            <p:cNvSpPr/>
            <p:nvPr/>
          </p:nvSpPr>
          <p:spPr bwMode="auto">
            <a:xfrm>
              <a:off x="1411790" y="3317951"/>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0" name="Oval 269">
              <a:extLst>
                <a:ext uri="{FF2B5EF4-FFF2-40B4-BE49-F238E27FC236}">
                  <a16:creationId xmlns:a16="http://schemas.microsoft.com/office/drawing/2014/main" id="{1165464B-9535-0F3E-8114-09644DDF2A9C}"/>
                </a:ext>
              </a:extLst>
            </p:cNvPr>
            <p:cNvSpPr/>
            <p:nvPr/>
          </p:nvSpPr>
          <p:spPr bwMode="auto">
            <a:xfrm>
              <a:off x="1138220" y="3800932"/>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1" name="Oval 270">
              <a:extLst>
                <a:ext uri="{FF2B5EF4-FFF2-40B4-BE49-F238E27FC236}">
                  <a16:creationId xmlns:a16="http://schemas.microsoft.com/office/drawing/2014/main" id="{060A1F7C-FDBD-04B3-D898-B1CEF3B579A2}"/>
                </a:ext>
              </a:extLst>
            </p:cNvPr>
            <p:cNvSpPr/>
            <p:nvPr/>
          </p:nvSpPr>
          <p:spPr bwMode="auto">
            <a:xfrm>
              <a:off x="1267321" y="3793829"/>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2" name="Oval 271">
              <a:extLst>
                <a:ext uri="{FF2B5EF4-FFF2-40B4-BE49-F238E27FC236}">
                  <a16:creationId xmlns:a16="http://schemas.microsoft.com/office/drawing/2014/main" id="{0FBBC392-EBBA-3C5B-5C89-167D757F0CC8}"/>
                </a:ext>
              </a:extLst>
            </p:cNvPr>
            <p:cNvSpPr/>
            <p:nvPr/>
          </p:nvSpPr>
          <p:spPr bwMode="auto">
            <a:xfrm>
              <a:off x="1291911" y="3793829"/>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3" name="Oval 272">
              <a:extLst>
                <a:ext uri="{FF2B5EF4-FFF2-40B4-BE49-F238E27FC236}">
                  <a16:creationId xmlns:a16="http://schemas.microsoft.com/office/drawing/2014/main" id="{45B9B9B0-30AD-93F3-ECC0-4B3FB775419B}"/>
                </a:ext>
              </a:extLst>
            </p:cNvPr>
            <p:cNvSpPr/>
            <p:nvPr/>
          </p:nvSpPr>
          <p:spPr bwMode="auto">
            <a:xfrm>
              <a:off x="1187401" y="3797380"/>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4" name="Oval 273">
              <a:extLst>
                <a:ext uri="{FF2B5EF4-FFF2-40B4-BE49-F238E27FC236}">
                  <a16:creationId xmlns:a16="http://schemas.microsoft.com/office/drawing/2014/main" id="{F55099B2-4F83-D0C5-5577-6123577AF64C}"/>
                </a:ext>
              </a:extLst>
            </p:cNvPr>
            <p:cNvSpPr/>
            <p:nvPr/>
          </p:nvSpPr>
          <p:spPr bwMode="auto">
            <a:xfrm>
              <a:off x="1165885" y="3800932"/>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5" name="Oval 274">
              <a:extLst>
                <a:ext uri="{FF2B5EF4-FFF2-40B4-BE49-F238E27FC236}">
                  <a16:creationId xmlns:a16="http://schemas.microsoft.com/office/drawing/2014/main" id="{BB8837D3-A7C8-73F6-D45C-A9449D2FA0D3}"/>
                </a:ext>
              </a:extLst>
            </p:cNvPr>
            <p:cNvSpPr/>
            <p:nvPr/>
          </p:nvSpPr>
          <p:spPr bwMode="auto">
            <a:xfrm>
              <a:off x="840060" y="3942985"/>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6" name="Oval 275">
              <a:extLst>
                <a:ext uri="{FF2B5EF4-FFF2-40B4-BE49-F238E27FC236}">
                  <a16:creationId xmlns:a16="http://schemas.microsoft.com/office/drawing/2014/main" id="{78819F55-B1B2-6229-28CE-5D9D6418398E}"/>
                </a:ext>
              </a:extLst>
            </p:cNvPr>
            <p:cNvSpPr/>
            <p:nvPr/>
          </p:nvSpPr>
          <p:spPr bwMode="auto">
            <a:xfrm>
              <a:off x="864651" y="3942985"/>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7" name="Oval 276">
              <a:extLst>
                <a:ext uri="{FF2B5EF4-FFF2-40B4-BE49-F238E27FC236}">
                  <a16:creationId xmlns:a16="http://schemas.microsoft.com/office/drawing/2014/main" id="{A35966D1-65B8-AB3F-B7D3-19506D91C489}"/>
                </a:ext>
              </a:extLst>
            </p:cNvPr>
            <p:cNvSpPr/>
            <p:nvPr/>
          </p:nvSpPr>
          <p:spPr bwMode="auto">
            <a:xfrm>
              <a:off x="901536" y="3942985"/>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8" name="Oval 277">
              <a:extLst>
                <a:ext uri="{FF2B5EF4-FFF2-40B4-BE49-F238E27FC236}">
                  <a16:creationId xmlns:a16="http://schemas.microsoft.com/office/drawing/2014/main" id="{8208AED7-EB7B-1AD9-7BDF-9DD5F834D290}"/>
                </a:ext>
              </a:extLst>
            </p:cNvPr>
            <p:cNvSpPr/>
            <p:nvPr/>
          </p:nvSpPr>
          <p:spPr bwMode="auto">
            <a:xfrm>
              <a:off x="1079818" y="3942985"/>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9" name="Oval 278">
              <a:extLst>
                <a:ext uri="{FF2B5EF4-FFF2-40B4-BE49-F238E27FC236}">
                  <a16:creationId xmlns:a16="http://schemas.microsoft.com/office/drawing/2014/main" id="{BE55223D-2554-59FB-EBA8-76A78EFD6E39}"/>
                </a:ext>
              </a:extLst>
            </p:cNvPr>
            <p:cNvSpPr/>
            <p:nvPr/>
          </p:nvSpPr>
          <p:spPr bwMode="auto">
            <a:xfrm>
              <a:off x="935348" y="3942985"/>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0" name="Oval 279">
              <a:extLst>
                <a:ext uri="{FF2B5EF4-FFF2-40B4-BE49-F238E27FC236}">
                  <a16:creationId xmlns:a16="http://schemas.microsoft.com/office/drawing/2014/main" id="{F3C51651-2D2C-54E8-696E-40753D817632}"/>
                </a:ext>
              </a:extLst>
            </p:cNvPr>
            <p:cNvSpPr/>
            <p:nvPr/>
          </p:nvSpPr>
          <p:spPr bwMode="auto">
            <a:xfrm>
              <a:off x="969160" y="3942985"/>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1" name="Oval 280">
              <a:extLst>
                <a:ext uri="{FF2B5EF4-FFF2-40B4-BE49-F238E27FC236}">
                  <a16:creationId xmlns:a16="http://schemas.microsoft.com/office/drawing/2014/main" id="{A12726DD-EB04-D524-4F12-7CA25E1F39F7}"/>
                </a:ext>
              </a:extLst>
            </p:cNvPr>
            <p:cNvSpPr/>
            <p:nvPr/>
          </p:nvSpPr>
          <p:spPr bwMode="auto">
            <a:xfrm>
              <a:off x="1006046" y="3942985"/>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2" name="Oval 281">
              <a:extLst>
                <a:ext uri="{FF2B5EF4-FFF2-40B4-BE49-F238E27FC236}">
                  <a16:creationId xmlns:a16="http://schemas.microsoft.com/office/drawing/2014/main" id="{59C8470A-1708-BEFA-5B9A-574A95151B47}"/>
                </a:ext>
              </a:extLst>
            </p:cNvPr>
            <p:cNvSpPr/>
            <p:nvPr/>
          </p:nvSpPr>
          <p:spPr bwMode="auto">
            <a:xfrm>
              <a:off x="1049080" y="3942985"/>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383" name="Group 382">
            <a:extLst>
              <a:ext uri="{FF2B5EF4-FFF2-40B4-BE49-F238E27FC236}">
                <a16:creationId xmlns:a16="http://schemas.microsoft.com/office/drawing/2014/main" id="{FFF798AC-3929-5C39-5BB5-4BB166376E5F}"/>
              </a:ext>
            </a:extLst>
          </p:cNvPr>
          <p:cNvGrpSpPr/>
          <p:nvPr/>
        </p:nvGrpSpPr>
        <p:grpSpPr>
          <a:xfrm>
            <a:off x="4757804" y="2602854"/>
            <a:ext cx="1362456" cy="1446754"/>
            <a:chOff x="4757804" y="2555719"/>
            <a:chExt cx="1365196" cy="1446754"/>
          </a:xfrm>
        </p:grpSpPr>
        <p:sp>
          <p:nvSpPr>
            <p:cNvPr id="323" name="Oval 322">
              <a:extLst>
                <a:ext uri="{FF2B5EF4-FFF2-40B4-BE49-F238E27FC236}">
                  <a16:creationId xmlns:a16="http://schemas.microsoft.com/office/drawing/2014/main" id="{506EA810-E0B9-896B-3540-EFDC61EC39AC}"/>
                </a:ext>
              </a:extLst>
            </p:cNvPr>
            <p:cNvSpPr/>
            <p:nvPr/>
          </p:nvSpPr>
          <p:spPr bwMode="auto">
            <a:xfrm>
              <a:off x="6058992" y="2555719"/>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4" name="Oval 323">
              <a:extLst>
                <a:ext uri="{FF2B5EF4-FFF2-40B4-BE49-F238E27FC236}">
                  <a16:creationId xmlns:a16="http://schemas.microsoft.com/office/drawing/2014/main" id="{FCCC744E-C984-7E68-6D1E-79E9B110AFBE}"/>
                </a:ext>
              </a:extLst>
            </p:cNvPr>
            <p:cNvSpPr/>
            <p:nvPr/>
          </p:nvSpPr>
          <p:spPr bwMode="auto">
            <a:xfrm>
              <a:off x="5717392" y="2637266"/>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5" name="Oval 324">
              <a:extLst>
                <a:ext uri="{FF2B5EF4-FFF2-40B4-BE49-F238E27FC236}">
                  <a16:creationId xmlns:a16="http://schemas.microsoft.com/office/drawing/2014/main" id="{96238312-8621-0B88-39F4-57F9AAA49F28}"/>
                </a:ext>
              </a:extLst>
            </p:cNvPr>
            <p:cNvSpPr/>
            <p:nvPr/>
          </p:nvSpPr>
          <p:spPr bwMode="auto">
            <a:xfrm>
              <a:off x="5493798" y="2740085"/>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6" name="Oval 325">
              <a:extLst>
                <a:ext uri="{FF2B5EF4-FFF2-40B4-BE49-F238E27FC236}">
                  <a16:creationId xmlns:a16="http://schemas.microsoft.com/office/drawing/2014/main" id="{C5EEFC72-8C05-C0FA-A9A5-3D2148A0F278}"/>
                </a:ext>
              </a:extLst>
            </p:cNvPr>
            <p:cNvSpPr/>
            <p:nvPr/>
          </p:nvSpPr>
          <p:spPr bwMode="auto">
            <a:xfrm>
              <a:off x="5310576" y="2885451"/>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7" name="Oval 326">
              <a:extLst>
                <a:ext uri="{FF2B5EF4-FFF2-40B4-BE49-F238E27FC236}">
                  <a16:creationId xmlns:a16="http://schemas.microsoft.com/office/drawing/2014/main" id="{D28B16E0-15D6-174B-0CAD-06ADC0872217}"/>
                </a:ext>
              </a:extLst>
            </p:cNvPr>
            <p:cNvSpPr/>
            <p:nvPr/>
          </p:nvSpPr>
          <p:spPr bwMode="auto">
            <a:xfrm>
              <a:off x="5254678" y="3318002"/>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8" name="Oval 327">
              <a:extLst>
                <a:ext uri="{FF2B5EF4-FFF2-40B4-BE49-F238E27FC236}">
                  <a16:creationId xmlns:a16="http://schemas.microsoft.com/office/drawing/2014/main" id="{337A6959-4D1B-A32D-1A5C-7BBBB872B3F6}"/>
                </a:ext>
              </a:extLst>
            </p:cNvPr>
            <p:cNvSpPr/>
            <p:nvPr/>
          </p:nvSpPr>
          <p:spPr bwMode="auto">
            <a:xfrm>
              <a:off x="5133565" y="3310911"/>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9" name="Oval 328">
              <a:extLst>
                <a:ext uri="{FF2B5EF4-FFF2-40B4-BE49-F238E27FC236}">
                  <a16:creationId xmlns:a16="http://schemas.microsoft.com/office/drawing/2014/main" id="{3E68DCAC-E723-889C-1E36-BE167F8409A4}"/>
                </a:ext>
              </a:extLst>
            </p:cNvPr>
            <p:cNvSpPr/>
            <p:nvPr/>
          </p:nvSpPr>
          <p:spPr bwMode="auto">
            <a:xfrm>
              <a:off x="4757804" y="3934920"/>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0" name="Oval 329">
              <a:extLst>
                <a:ext uri="{FF2B5EF4-FFF2-40B4-BE49-F238E27FC236}">
                  <a16:creationId xmlns:a16="http://schemas.microsoft.com/office/drawing/2014/main" id="{CE450131-4652-2ABA-2EFC-219A81C6F905}"/>
                </a:ext>
              </a:extLst>
            </p:cNvPr>
            <p:cNvSpPr/>
            <p:nvPr/>
          </p:nvSpPr>
          <p:spPr bwMode="auto">
            <a:xfrm>
              <a:off x="4804386" y="3938465"/>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1" name="Oval 330">
              <a:extLst>
                <a:ext uri="{FF2B5EF4-FFF2-40B4-BE49-F238E27FC236}">
                  <a16:creationId xmlns:a16="http://schemas.microsoft.com/office/drawing/2014/main" id="{09CAF38A-91BA-52E2-56E3-03DF9A4C5B36}"/>
                </a:ext>
              </a:extLst>
            </p:cNvPr>
            <p:cNvSpPr/>
            <p:nvPr/>
          </p:nvSpPr>
          <p:spPr bwMode="auto">
            <a:xfrm>
              <a:off x="4850968" y="3934920"/>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2" name="Oval 331">
              <a:extLst>
                <a:ext uri="{FF2B5EF4-FFF2-40B4-BE49-F238E27FC236}">
                  <a16:creationId xmlns:a16="http://schemas.microsoft.com/office/drawing/2014/main" id="{C9F6B458-FB5C-74FC-C2D5-174225D22C07}"/>
                </a:ext>
              </a:extLst>
            </p:cNvPr>
            <p:cNvSpPr/>
            <p:nvPr/>
          </p:nvSpPr>
          <p:spPr bwMode="auto">
            <a:xfrm>
              <a:off x="4891339" y="3938465"/>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3" name="Oval 332">
              <a:extLst>
                <a:ext uri="{FF2B5EF4-FFF2-40B4-BE49-F238E27FC236}">
                  <a16:creationId xmlns:a16="http://schemas.microsoft.com/office/drawing/2014/main" id="{46BB77A4-76EE-BF56-1DA9-B2894CE0B286}"/>
                </a:ext>
              </a:extLst>
            </p:cNvPr>
            <p:cNvSpPr/>
            <p:nvPr/>
          </p:nvSpPr>
          <p:spPr bwMode="auto">
            <a:xfrm>
              <a:off x="4931710" y="3934920"/>
              <a:ext cx="64008" cy="64008"/>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384" name="Group 383">
            <a:extLst>
              <a:ext uri="{FF2B5EF4-FFF2-40B4-BE49-F238E27FC236}">
                <a16:creationId xmlns:a16="http://schemas.microsoft.com/office/drawing/2014/main" id="{453FB7B3-950E-DB59-4509-9C9FB76BCAA3}"/>
              </a:ext>
            </a:extLst>
          </p:cNvPr>
          <p:cNvGrpSpPr/>
          <p:nvPr/>
        </p:nvGrpSpPr>
        <p:grpSpPr>
          <a:xfrm>
            <a:off x="4807037" y="2924753"/>
            <a:ext cx="1810512" cy="1124857"/>
            <a:chOff x="4807038" y="2877618"/>
            <a:chExt cx="1806669" cy="1124857"/>
          </a:xfrm>
        </p:grpSpPr>
        <p:sp>
          <p:nvSpPr>
            <p:cNvPr id="334" name="Oval 333">
              <a:extLst>
                <a:ext uri="{FF2B5EF4-FFF2-40B4-BE49-F238E27FC236}">
                  <a16:creationId xmlns:a16="http://schemas.microsoft.com/office/drawing/2014/main" id="{37629C1A-3620-D593-F9ED-11BC201DD0F9}"/>
                </a:ext>
              </a:extLst>
            </p:cNvPr>
            <p:cNvSpPr/>
            <p:nvPr/>
          </p:nvSpPr>
          <p:spPr bwMode="auto">
            <a:xfrm>
              <a:off x="6494082" y="2877618"/>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6" name="Oval 335">
              <a:extLst>
                <a:ext uri="{FF2B5EF4-FFF2-40B4-BE49-F238E27FC236}">
                  <a16:creationId xmlns:a16="http://schemas.microsoft.com/office/drawing/2014/main" id="{7A604BCB-2987-1AC0-900E-803F5A3FC726}"/>
                </a:ext>
              </a:extLst>
            </p:cNvPr>
            <p:cNvSpPr/>
            <p:nvPr/>
          </p:nvSpPr>
          <p:spPr bwMode="auto">
            <a:xfrm>
              <a:off x="6549699" y="2881155"/>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7" name="Oval 336">
              <a:extLst>
                <a:ext uri="{FF2B5EF4-FFF2-40B4-BE49-F238E27FC236}">
                  <a16:creationId xmlns:a16="http://schemas.microsoft.com/office/drawing/2014/main" id="{6F22F4F2-CA4B-20D5-2047-A36E818DA395}"/>
                </a:ext>
              </a:extLst>
            </p:cNvPr>
            <p:cNvSpPr/>
            <p:nvPr/>
          </p:nvSpPr>
          <p:spPr bwMode="auto">
            <a:xfrm>
              <a:off x="6237627" y="2909444"/>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8" name="Oval 337">
              <a:extLst>
                <a:ext uri="{FF2B5EF4-FFF2-40B4-BE49-F238E27FC236}">
                  <a16:creationId xmlns:a16="http://schemas.microsoft.com/office/drawing/2014/main" id="{96CCB87F-9D61-7BB8-F6C8-88C999C1FB1E}"/>
                </a:ext>
              </a:extLst>
            </p:cNvPr>
            <p:cNvSpPr/>
            <p:nvPr/>
          </p:nvSpPr>
          <p:spPr bwMode="auto">
            <a:xfrm>
              <a:off x="4844116" y="3938467"/>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9" name="Oval 338">
              <a:extLst>
                <a:ext uri="{FF2B5EF4-FFF2-40B4-BE49-F238E27FC236}">
                  <a16:creationId xmlns:a16="http://schemas.microsoft.com/office/drawing/2014/main" id="{A6649BE4-695E-DC96-8838-92AED59C2557}"/>
                </a:ext>
              </a:extLst>
            </p:cNvPr>
            <p:cNvSpPr/>
            <p:nvPr/>
          </p:nvSpPr>
          <p:spPr bwMode="auto">
            <a:xfrm>
              <a:off x="5103661" y="3906642"/>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0" name="Oval 339">
              <a:extLst>
                <a:ext uri="{FF2B5EF4-FFF2-40B4-BE49-F238E27FC236}">
                  <a16:creationId xmlns:a16="http://schemas.microsoft.com/office/drawing/2014/main" id="{A08E60FE-3704-B889-2B0A-4B2D28E68484}"/>
                </a:ext>
              </a:extLst>
            </p:cNvPr>
            <p:cNvSpPr/>
            <p:nvPr/>
          </p:nvSpPr>
          <p:spPr bwMode="auto">
            <a:xfrm>
              <a:off x="4887373" y="3938467"/>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1" name="Oval 340">
              <a:extLst>
                <a:ext uri="{FF2B5EF4-FFF2-40B4-BE49-F238E27FC236}">
                  <a16:creationId xmlns:a16="http://schemas.microsoft.com/office/drawing/2014/main" id="{6FC53C8B-27B2-8D62-AE99-AA0A5EEC2410}"/>
                </a:ext>
              </a:extLst>
            </p:cNvPr>
            <p:cNvSpPr/>
            <p:nvPr/>
          </p:nvSpPr>
          <p:spPr bwMode="auto">
            <a:xfrm>
              <a:off x="4807038" y="3938467"/>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2" name="Oval 341">
              <a:extLst>
                <a:ext uri="{FF2B5EF4-FFF2-40B4-BE49-F238E27FC236}">
                  <a16:creationId xmlns:a16="http://schemas.microsoft.com/office/drawing/2014/main" id="{D5D0928E-9179-6919-5E02-0F6EB8BB30D0}"/>
                </a:ext>
              </a:extLst>
            </p:cNvPr>
            <p:cNvSpPr/>
            <p:nvPr/>
          </p:nvSpPr>
          <p:spPr bwMode="auto">
            <a:xfrm>
              <a:off x="5193266" y="3906642"/>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3" name="Oval 342">
              <a:extLst>
                <a:ext uri="{FF2B5EF4-FFF2-40B4-BE49-F238E27FC236}">
                  <a16:creationId xmlns:a16="http://schemas.microsoft.com/office/drawing/2014/main" id="{7101B029-2995-149C-304E-38945F1E4023}"/>
                </a:ext>
              </a:extLst>
            </p:cNvPr>
            <p:cNvSpPr/>
            <p:nvPr/>
          </p:nvSpPr>
          <p:spPr bwMode="auto">
            <a:xfrm>
              <a:off x="5214895" y="3906642"/>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4" name="Oval 343">
              <a:extLst>
                <a:ext uri="{FF2B5EF4-FFF2-40B4-BE49-F238E27FC236}">
                  <a16:creationId xmlns:a16="http://schemas.microsoft.com/office/drawing/2014/main" id="{39C4C418-2ADF-922B-E084-9B90D400C414}"/>
                </a:ext>
              </a:extLst>
            </p:cNvPr>
            <p:cNvSpPr/>
            <p:nvPr/>
          </p:nvSpPr>
          <p:spPr bwMode="auto">
            <a:xfrm>
              <a:off x="5316859" y="3549489"/>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5" name="Oval 344">
              <a:extLst>
                <a:ext uri="{FF2B5EF4-FFF2-40B4-BE49-F238E27FC236}">
                  <a16:creationId xmlns:a16="http://schemas.microsoft.com/office/drawing/2014/main" id="{207742C4-287C-3619-67D0-56DFC3CC6451}"/>
                </a:ext>
              </a:extLst>
            </p:cNvPr>
            <p:cNvSpPr/>
            <p:nvPr/>
          </p:nvSpPr>
          <p:spPr bwMode="auto">
            <a:xfrm>
              <a:off x="5326129" y="3496447"/>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6" name="Oval 345">
              <a:extLst>
                <a:ext uri="{FF2B5EF4-FFF2-40B4-BE49-F238E27FC236}">
                  <a16:creationId xmlns:a16="http://schemas.microsoft.com/office/drawing/2014/main" id="{79B07A25-4FD5-D2CE-B536-7664C039967D}"/>
                </a:ext>
              </a:extLst>
            </p:cNvPr>
            <p:cNvSpPr/>
            <p:nvPr/>
          </p:nvSpPr>
          <p:spPr bwMode="auto">
            <a:xfrm>
              <a:off x="5378656" y="3418651"/>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7" name="Oval 346">
              <a:extLst>
                <a:ext uri="{FF2B5EF4-FFF2-40B4-BE49-F238E27FC236}">
                  <a16:creationId xmlns:a16="http://schemas.microsoft.com/office/drawing/2014/main" id="{26E6F485-C30A-7016-6338-624377F6B3E0}"/>
                </a:ext>
              </a:extLst>
            </p:cNvPr>
            <p:cNvSpPr/>
            <p:nvPr/>
          </p:nvSpPr>
          <p:spPr bwMode="auto">
            <a:xfrm>
              <a:off x="5406464" y="3418651"/>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8" name="Oval 347">
              <a:extLst>
                <a:ext uri="{FF2B5EF4-FFF2-40B4-BE49-F238E27FC236}">
                  <a16:creationId xmlns:a16="http://schemas.microsoft.com/office/drawing/2014/main" id="{BCF3F39E-3345-468A-CDA6-BA4CE9D62ED1}"/>
                </a:ext>
              </a:extLst>
            </p:cNvPr>
            <p:cNvSpPr/>
            <p:nvPr/>
          </p:nvSpPr>
          <p:spPr bwMode="auto">
            <a:xfrm>
              <a:off x="5446632" y="3418651"/>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9" name="Oval 348">
              <a:extLst>
                <a:ext uri="{FF2B5EF4-FFF2-40B4-BE49-F238E27FC236}">
                  <a16:creationId xmlns:a16="http://schemas.microsoft.com/office/drawing/2014/main" id="{5EF6D852-616B-EA37-D075-17293C7902CA}"/>
                </a:ext>
              </a:extLst>
            </p:cNvPr>
            <p:cNvSpPr/>
            <p:nvPr/>
          </p:nvSpPr>
          <p:spPr bwMode="auto">
            <a:xfrm>
              <a:off x="5477530" y="3418651"/>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0" name="Oval 349">
              <a:extLst>
                <a:ext uri="{FF2B5EF4-FFF2-40B4-BE49-F238E27FC236}">
                  <a16:creationId xmlns:a16="http://schemas.microsoft.com/office/drawing/2014/main" id="{84537E66-0443-3999-0158-2275BD0A97A0}"/>
                </a:ext>
              </a:extLst>
            </p:cNvPr>
            <p:cNvSpPr/>
            <p:nvPr/>
          </p:nvSpPr>
          <p:spPr bwMode="auto">
            <a:xfrm>
              <a:off x="5814321" y="3199409"/>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1" name="Oval 350">
              <a:extLst>
                <a:ext uri="{FF2B5EF4-FFF2-40B4-BE49-F238E27FC236}">
                  <a16:creationId xmlns:a16="http://schemas.microsoft.com/office/drawing/2014/main" id="{1C5AC82F-63BC-D183-52B9-7C50B092033A}"/>
                </a:ext>
              </a:extLst>
            </p:cNvPr>
            <p:cNvSpPr/>
            <p:nvPr/>
          </p:nvSpPr>
          <p:spPr bwMode="auto">
            <a:xfrm>
              <a:off x="5848309" y="3202945"/>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2" name="Oval 351">
              <a:extLst>
                <a:ext uri="{FF2B5EF4-FFF2-40B4-BE49-F238E27FC236}">
                  <a16:creationId xmlns:a16="http://schemas.microsoft.com/office/drawing/2014/main" id="{A81141F7-7304-969B-78D5-85315CC73C00}"/>
                </a:ext>
              </a:extLst>
            </p:cNvPr>
            <p:cNvSpPr/>
            <p:nvPr/>
          </p:nvSpPr>
          <p:spPr bwMode="auto">
            <a:xfrm>
              <a:off x="5928644" y="3093324"/>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3" name="Oval 352">
              <a:extLst>
                <a:ext uri="{FF2B5EF4-FFF2-40B4-BE49-F238E27FC236}">
                  <a16:creationId xmlns:a16="http://schemas.microsoft.com/office/drawing/2014/main" id="{2CC2BE70-1C4A-52F2-F735-D0362B553A3D}"/>
                </a:ext>
              </a:extLst>
            </p:cNvPr>
            <p:cNvSpPr/>
            <p:nvPr/>
          </p:nvSpPr>
          <p:spPr bwMode="auto">
            <a:xfrm>
              <a:off x="5956453" y="3089788"/>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4" name="Oval 353">
              <a:extLst>
                <a:ext uri="{FF2B5EF4-FFF2-40B4-BE49-F238E27FC236}">
                  <a16:creationId xmlns:a16="http://schemas.microsoft.com/office/drawing/2014/main" id="{D1A0DA59-C439-BD95-A7A8-849C05679660}"/>
                </a:ext>
              </a:extLst>
            </p:cNvPr>
            <p:cNvSpPr/>
            <p:nvPr/>
          </p:nvSpPr>
          <p:spPr bwMode="auto">
            <a:xfrm>
              <a:off x="6033699" y="3047354"/>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5" name="Oval 354">
              <a:extLst>
                <a:ext uri="{FF2B5EF4-FFF2-40B4-BE49-F238E27FC236}">
                  <a16:creationId xmlns:a16="http://schemas.microsoft.com/office/drawing/2014/main" id="{33D02712-5FF8-FBCB-0A6E-3687136A2C06}"/>
                </a:ext>
              </a:extLst>
            </p:cNvPr>
            <p:cNvSpPr/>
            <p:nvPr/>
          </p:nvSpPr>
          <p:spPr bwMode="auto">
            <a:xfrm>
              <a:off x="6064597" y="3047354"/>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6" name="Oval 355">
              <a:extLst>
                <a:ext uri="{FF2B5EF4-FFF2-40B4-BE49-F238E27FC236}">
                  <a16:creationId xmlns:a16="http://schemas.microsoft.com/office/drawing/2014/main" id="{02DAC7F0-0474-5401-9B80-256005A6A973}"/>
                </a:ext>
              </a:extLst>
            </p:cNvPr>
            <p:cNvSpPr/>
            <p:nvPr/>
          </p:nvSpPr>
          <p:spPr bwMode="auto">
            <a:xfrm>
              <a:off x="6110944" y="3050890"/>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7" name="Oval 356">
              <a:extLst>
                <a:ext uri="{FF2B5EF4-FFF2-40B4-BE49-F238E27FC236}">
                  <a16:creationId xmlns:a16="http://schemas.microsoft.com/office/drawing/2014/main" id="{8D256309-A782-61B8-9D4A-144F949CFE61}"/>
                </a:ext>
              </a:extLst>
            </p:cNvPr>
            <p:cNvSpPr/>
            <p:nvPr/>
          </p:nvSpPr>
          <p:spPr bwMode="auto">
            <a:xfrm>
              <a:off x="6188190" y="2923589"/>
              <a:ext cx="64008" cy="64008"/>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396" name="Group 395">
            <a:extLst>
              <a:ext uri="{FF2B5EF4-FFF2-40B4-BE49-F238E27FC236}">
                <a16:creationId xmlns:a16="http://schemas.microsoft.com/office/drawing/2014/main" id="{0AB0735D-132D-7DFD-8BBE-E1F6815B3989}"/>
              </a:ext>
            </a:extLst>
          </p:cNvPr>
          <p:cNvGrpSpPr/>
          <p:nvPr/>
        </p:nvGrpSpPr>
        <p:grpSpPr>
          <a:xfrm>
            <a:off x="8594190" y="2407600"/>
            <a:ext cx="1937258" cy="1623115"/>
            <a:chOff x="8594190" y="2360465"/>
            <a:chExt cx="1937258" cy="1623115"/>
          </a:xfrm>
        </p:grpSpPr>
        <p:sp>
          <p:nvSpPr>
            <p:cNvPr id="380" name="Oval 379">
              <a:extLst>
                <a:ext uri="{FF2B5EF4-FFF2-40B4-BE49-F238E27FC236}">
                  <a16:creationId xmlns:a16="http://schemas.microsoft.com/office/drawing/2014/main" id="{7C16E74B-F578-86FA-203A-E99288ACAF36}"/>
                </a:ext>
              </a:extLst>
            </p:cNvPr>
            <p:cNvSpPr/>
            <p:nvPr/>
          </p:nvSpPr>
          <p:spPr bwMode="auto">
            <a:xfrm>
              <a:off x="10467440" y="2360465"/>
              <a:ext cx="64008" cy="67365"/>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7" name="Oval 386">
              <a:extLst>
                <a:ext uri="{FF2B5EF4-FFF2-40B4-BE49-F238E27FC236}">
                  <a16:creationId xmlns:a16="http://schemas.microsoft.com/office/drawing/2014/main" id="{0B67A39E-1830-81E0-16F5-480A8C9CF800}"/>
                </a:ext>
              </a:extLst>
            </p:cNvPr>
            <p:cNvSpPr/>
            <p:nvPr/>
          </p:nvSpPr>
          <p:spPr bwMode="auto">
            <a:xfrm>
              <a:off x="10391240" y="2360465"/>
              <a:ext cx="64008" cy="67365"/>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8" name="Oval 387">
              <a:extLst>
                <a:ext uri="{FF2B5EF4-FFF2-40B4-BE49-F238E27FC236}">
                  <a16:creationId xmlns:a16="http://schemas.microsoft.com/office/drawing/2014/main" id="{4ABCAD5C-ADD8-6381-48B8-E5A04046FD08}"/>
                </a:ext>
              </a:extLst>
            </p:cNvPr>
            <p:cNvSpPr/>
            <p:nvPr/>
          </p:nvSpPr>
          <p:spPr bwMode="auto">
            <a:xfrm>
              <a:off x="9660990" y="2601765"/>
              <a:ext cx="64008" cy="67365"/>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9" name="Oval 388">
              <a:extLst>
                <a:ext uri="{FF2B5EF4-FFF2-40B4-BE49-F238E27FC236}">
                  <a16:creationId xmlns:a16="http://schemas.microsoft.com/office/drawing/2014/main" id="{5B4E03D7-56CF-D76F-BE3B-D10621F29E62}"/>
                </a:ext>
              </a:extLst>
            </p:cNvPr>
            <p:cNvSpPr/>
            <p:nvPr/>
          </p:nvSpPr>
          <p:spPr bwMode="auto">
            <a:xfrm>
              <a:off x="9457790" y="2750990"/>
              <a:ext cx="64008" cy="67365"/>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0" name="Oval 389">
              <a:extLst>
                <a:ext uri="{FF2B5EF4-FFF2-40B4-BE49-F238E27FC236}">
                  <a16:creationId xmlns:a16="http://schemas.microsoft.com/office/drawing/2014/main" id="{40094FF1-58AF-BD22-953E-CFA7BE1AFA4A}"/>
                </a:ext>
              </a:extLst>
            </p:cNvPr>
            <p:cNvSpPr/>
            <p:nvPr/>
          </p:nvSpPr>
          <p:spPr bwMode="auto">
            <a:xfrm>
              <a:off x="9254590" y="2747815"/>
              <a:ext cx="64008" cy="67365"/>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1" name="Oval 390">
              <a:extLst>
                <a:ext uri="{FF2B5EF4-FFF2-40B4-BE49-F238E27FC236}">
                  <a16:creationId xmlns:a16="http://schemas.microsoft.com/office/drawing/2014/main" id="{45291101-A7C6-2C09-FBEB-BD87E33ACB77}"/>
                </a:ext>
              </a:extLst>
            </p:cNvPr>
            <p:cNvSpPr/>
            <p:nvPr/>
          </p:nvSpPr>
          <p:spPr bwMode="auto">
            <a:xfrm>
              <a:off x="8867240" y="3392340"/>
              <a:ext cx="64008" cy="67365"/>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2" name="Oval 391">
              <a:extLst>
                <a:ext uri="{FF2B5EF4-FFF2-40B4-BE49-F238E27FC236}">
                  <a16:creationId xmlns:a16="http://schemas.microsoft.com/office/drawing/2014/main" id="{6CBD50C3-080E-3A92-DAA1-F06A6EB24A0A}"/>
                </a:ext>
              </a:extLst>
            </p:cNvPr>
            <p:cNvSpPr/>
            <p:nvPr/>
          </p:nvSpPr>
          <p:spPr bwMode="auto">
            <a:xfrm>
              <a:off x="8832315" y="3392340"/>
              <a:ext cx="64008" cy="67365"/>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3" name="Oval 392">
              <a:extLst>
                <a:ext uri="{FF2B5EF4-FFF2-40B4-BE49-F238E27FC236}">
                  <a16:creationId xmlns:a16="http://schemas.microsoft.com/office/drawing/2014/main" id="{A9221E93-BE24-52F4-F7D2-39D114265132}"/>
                </a:ext>
              </a:extLst>
            </p:cNvPr>
            <p:cNvSpPr/>
            <p:nvPr/>
          </p:nvSpPr>
          <p:spPr bwMode="auto">
            <a:xfrm>
              <a:off x="8667215" y="3811440"/>
              <a:ext cx="64008" cy="67365"/>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4" name="Oval 393">
              <a:extLst>
                <a:ext uri="{FF2B5EF4-FFF2-40B4-BE49-F238E27FC236}">
                  <a16:creationId xmlns:a16="http://schemas.microsoft.com/office/drawing/2014/main" id="{ACB11245-48DD-7C17-7600-B2B750E9BB6F}"/>
                </a:ext>
              </a:extLst>
            </p:cNvPr>
            <p:cNvSpPr/>
            <p:nvPr/>
          </p:nvSpPr>
          <p:spPr bwMode="auto">
            <a:xfrm>
              <a:off x="8594190" y="3916215"/>
              <a:ext cx="64008" cy="67365"/>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5" name="Oval 394">
              <a:extLst>
                <a:ext uri="{FF2B5EF4-FFF2-40B4-BE49-F238E27FC236}">
                  <a16:creationId xmlns:a16="http://schemas.microsoft.com/office/drawing/2014/main" id="{FC40FE75-5D75-F465-FAA5-64C3973C1F67}"/>
                </a:ext>
              </a:extLst>
            </p:cNvPr>
            <p:cNvSpPr/>
            <p:nvPr/>
          </p:nvSpPr>
          <p:spPr bwMode="auto">
            <a:xfrm>
              <a:off x="8638640" y="3916215"/>
              <a:ext cx="64008" cy="67365"/>
            </a:xfrm>
            <a:prstGeom prst="ellipse">
              <a:avLst/>
            </a:prstGeom>
            <a:noFill/>
            <a:ln w="12700">
              <a:solidFill>
                <a:schemeClr val="accent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418" name="Group 417">
            <a:extLst>
              <a:ext uri="{FF2B5EF4-FFF2-40B4-BE49-F238E27FC236}">
                <a16:creationId xmlns:a16="http://schemas.microsoft.com/office/drawing/2014/main" id="{E5112D0C-BF00-1F3A-6FE3-8066FF527AAB}"/>
              </a:ext>
            </a:extLst>
          </p:cNvPr>
          <p:cNvGrpSpPr/>
          <p:nvPr/>
        </p:nvGrpSpPr>
        <p:grpSpPr>
          <a:xfrm>
            <a:off x="8410040" y="2664775"/>
            <a:ext cx="2086483" cy="1381815"/>
            <a:chOff x="8410040" y="2617640"/>
            <a:chExt cx="2086483" cy="1381815"/>
          </a:xfrm>
        </p:grpSpPr>
        <p:sp>
          <p:nvSpPr>
            <p:cNvPr id="400" name="Oval 399">
              <a:extLst>
                <a:ext uri="{FF2B5EF4-FFF2-40B4-BE49-F238E27FC236}">
                  <a16:creationId xmlns:a16="http://schemas.microsoft.com/office/drawing/2014/main" id="{CD7D0651-CF88-552E-BA75-2BC57D32E8F9}"/>
                </a:ext>
              </a:extLst>
            </p:cNvPr>
            <p:cNvSpPr/>
            <p:nvPr/>
          </p:nvSpPr>
          <p:spPr bwMode="auto">
            <a:xfrm>
              <a:off x="8705315" y="3684440"/>
              <a:ext cx="64008" cy="67365"/>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1" name="Oval 400">
              <a:extLst>
                <a:ext uri="{FF2B5EF4-FFF2-40B4-BE49-F238E27FC236}">
                  <a16:creationId xmlns:a16="http://schemas.microsoft.com/office/drawing/2014/main" id="{989ED0F7-35E8-5B7C-18C5-CD2199E8A5CE}"/>
                </a:ext>
              </a:extLst>
            </p:cNvPr>
            <p:cNvSpPr/>
            <p:nvPr/>
          </p:nvSpPr>
          <p:spPr bwMode="auto">
            <a:xfrm>
              <a:off x="8740240" y="3684440"/>
              <a:ext cx="64008" cy="67365"/>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2" name="Oval 401">
              <a:extLst>
                <a:ext uri="{FF2B5EF4-FFF2-40B4-BE49-F238E27FC236}">
                  <a16:creationId xmlns:a16="http://schemas.microsoft.com/office/drawing/2014/main" id="{C58173E9-12EA-FA4C-5D50-EBE4D2F9097B}"/>
                </a:ext>
              </a:extLst>
            </p:cNvPr>
            <p:cNvSpPr/>
            <p:nvPr/>
          </p:nvSpPr>
          <p:spPr bwMode="auto">
            <a:xfrm>
              <a:off x="8759290" y="3684440"/>
              <a:ext cx="64008" cy="67365"/>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nvGrpSpPr>
            <p:cNvPr id="417" name="Group 416">
              <a:extLst>
                <a:ext uri="{FF2B5EF4-FFF2-40B4-BE49-F238E27FC236}">
                  <a16:creationId xmlns:a16="http://schemas.microsoft.com/office/drawing/2014/main" id="{D314BB49-F86B-7584-BD27-547184AD29B8}"/>
                </a:ext>
              </a:extLst>
            </p:cNvPr>
            <p:cNvGrpSpPr/>
            <p:nvPr/>
          </p:nvGrpSpPr>
          <p:grpSpPr>
            <a:xfrm>
              <a:off x="8410040" y="3925740"/>
              <a:ext cx="286258" cy="73715"/>
              <a:chOff x="8410040" y="3925740"/>
              <a:chExt cx="286258" cy="73715"/>
            </a:xfrm>
          </p:grpSpPr>
          <p:sp>
            <p:nvSpPr>
              <p:cNvPr id="397" name="Oval 396">
                <a:extLst>
                  <a:ext uri="{FF2B5EF4-FFF2-40B4-BE49-F238E27FC236}">
                    <a16:creationId xmlns:a16="http://schemas.microsoft.com/office/drawing/2014/main" id="{F95A30B1-3F40-3CC2-60E6-A8C1684376E0}"/>
                  </a:ext>
                </a:extLst>
              </p:cNvPr>
              <p:cNvSpPr/>
              <p:nvPr/>
            </p:nvSpPr>
            <p:spPr bwMode="auto">
              <a:xfrm>
                <a:off x="8410040" y="3928915"/>
                <a:ext cx="64008" cy="67365"/>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8" name="Oval 397">
                <a:extLst>
                  <a:ext uri="{FF2B5EF4-FFF2-40B4-BE49-F238E27FC236}">
                    <a16:creationId xmlns:a16="http://schemas.microsoft.com/office/drawing/2014/main" id="{EC9442B0-4564-DF49-7604-12802FEC0284}"/>
                  </a:ext>
                </a:extLst>
              </p:cNvPr>
              <p:cNvSpPr/>
              <p:nvPr/>
            </p:nvSpPr>
            <p:spPr bwMode="auto">
              <a:xfrm>
                <a:off x="8473540" y="3932090"/>
                <a:ext cx="64008" cy="67365"/>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9" name="Oval 408">
                <a:extLst>
                  <a:ext uri="{FF2B5EF4-FFF2-40B4-BE49-F238E27FC236}">
                    <a16:creationId xmlns:a16="http://schemas.microsoft.com/office/drawing/2014/main" id="{B9B0AACC-E88B-396C-065A-21D2C7EB88B2}"/>
                  </a:ext>
                </a:extLst>
              </p:cNvPr>
              <p:cNvSpPr/>
              <p:nvPr/>
            </p:nvSpPr>
            <p:spPr bwMode="auto">
              <a:xfrm>
                <a:off x="8575140" y="3925740"/>
                <a:ext cx="64008" cy="67365"/>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0" name="Oval 409">
                <a:extLst>
                  <a:ext uri="{FF2B5EF4-FFF2-40B4-BE49-F238E27FC236}">
                    <a16:creationId xmlns:a16="http://schemas.microsoft.com/office/drawing/2014/main" id="{919A3E64-142D-A270-C517-F52190771E72}"/>
                  </a:ext>
                </a:extLst>
              </p:cNvPr>
              <p:cNvSpPr/>
              <p:nvPr/>
            </p:nvSpPr>
            <p:spPr bwMode="auto">
              <a:xfrm>
                <a:off x="8632290" y="3925740"/>
                <a:ext cx="64008" cy="67365"/>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416" name="Group 415">
              <a:extLst>
                <a:ext uri="{FF2B5EF4-FFF2-40B4-BE49-F238E27FC236}">
                  <a16:creationId xmlns:a16="http://schemas.microsoft.com/office/drawing/2014/main" id="{ECA43D98-50B0-D247-4AD8-12C6ED594B38}"/>
                </a:ext>
              </a:extLst>
            </p:cNvPr>
            <p:cNvGrpSpPr/>
            <p:nvPr/>
          </p:nvGrpSpPr>
          <p:grpSpPr>
            <a:xfrm>
              <a:off x="8845015" y="2617640"/>
              <a:ext cx="1651508" cy="1115115"/>
              <a:chOff x="8845015" y="2617640"/>
              <a:chExt cx="1651508" cy="1115115"/>
            </a:xfrm>
          </p:grpSpPr>
          <p:sp>
            <p:nvSpPr>
              <p:cNvPr id="399" name="Oval 398">
                <a:extLst>
                  <a:ext uri="{FF2B5EF4-FFF2-40B4-BE49-F238E27FC236}">
                    <a16:creationId xmlns:a16="http://schemas.microsoft.com/office/drawing/2014/main" id="{FEBA2C4F-CABE-DD66-FEC8-3E1D09A5FDE9}"/>
                  </a:ext>
                </a:extLst>
              </p:cNvPr>
              <p:cNvSpPr/>
              <p:nvPr/>
            </p:nvSpPr>
            <p:spPr bwMode="auto">
              <a:xfrm>
                <a:off x="8845015" y="3665390"/>
                <a:ext cx="64008" cy="67365"/>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3" name="Oval 402">
                <a:extLst>
                  <a:ext uri="{FF2B5EF4-FFF2-40B4-BE49-F238E27FC236}">
                    <a16:creationId xmlns:a16="http://schemas.microsoft.com/office/drawing/2014/main" id="{E5C0A636-8ABC-02C6-039B-C447476CCF08}"/>
                  </a:ext>
                </a:extLst>
              </p:cNvPr>
              <p:cNvSpPr/>
              <p:nvPr/>
            </p:nvSpPr>
            <p:spPr bwMode="auto">
              <a:xfrm>
                <a:off x="9111715" y="3125640"/>
                <a:ext cx="64008" cy="67365"/>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4" name="Oval 403">
                <a:extLst>
                  <a:ext uri="{FF2B5EF4-FFF2-40B4-BE49-F238E27FC236}">
                    <a16:creationId xmlns:a16="http://schemas.microsoft.com/office/drawing/2014/main" id="{182ACE62-935E-76A6-5C80-C94336AB7124}"/>
                  </a:ext>
                </a:extLst>
              </p:cNvPr>
              <p:cNvSpPr/>
              <p:nvPr/>
            </p:nvSpPr>
            <p:spPr bwMode="auto">
              <a:xfrm>
                <a:off x="9156165" y="3106590"/>
                <a:ext cx="64008" cy="67365"/>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5" name="Oval 404">
                <a:extLst>
                  <a:ext uri="{FF2B5EF4-FFF2-40B4-BE49-F238E27FC236}">
                    <a16:creationId xmlns:a16="http://schemas.microsoft.com/office/drawing/2014/main" id="{E09644A4-4FA1-414F-8D0A-F1DBAE826361}"/>
                  </a:ext>
                </a:extLst>
              </p:cNvPr>
              <p:cNvSpPr/>
              <p:nvPr/>
            </p:nvSpPr>
            <p:spPr bwMode="auto">
              <a:xfrm>
                <a:off x="9289515" y="2893865"/>
                <a:ext cx="64008" cy="67365"/>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6" name="Oval 405">
                <a:extLst>
                  <a:ext uri="{FF2B5EF4-FFF2-40B4-BE49-F238E27FC236}">
                    <a16:creationId xmlns:a16="http://schemas.microsoft.com/office/drawing/2014/main" id="{8DFCD0A4-3381-F13E-9345-5F96EEB7ADFE}"/>
                  </a:ext>
                </a:extLst>
              </p:cNvPr>
              <p:cNvSpPr/>
              <p:nvPr/>
            </p:nvSpPr>
            <p:spPr bwMode="auto">
              <a:xfrm>
                <a:off x="9451440" y="2900215"/>
                <a:ext cx="64008" cy="67365"/>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7" name="Oval 406">
                <a:extLst>
                  <a:ext uri="{FF2B5EF4-FFF2-40B4-BE49-F238E27FC236}">
                    <a16:creationId xmlns:a16="http://schemas.microsoft.com/office/drawing/2014/main" id="{8A1A52E9-9CD3-41E5-E11D-464277F56DCC}"/>
                  </a:ext>
                </a:extLst>
              </p:cNvPr>
              <p:cNvSpPr/>
              <p:nvPr/>
            </p:nvSpPr>
            <p:spPr bwMode="auto">
              <a:xfrm>
                <a:off x="9746715" y="2804965"/>
                <a:ext cx="64008" cy="67365"/>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8" name="Oval 407">
                <a:extLst>
                  <a:ext uri="{FF2B5EF4-FFF2-40B4-BE49-F238E27FC236}">
                    <a16:creationId xmlns:a16="http://schemas.microsoft.com/office/drawing/2014/main" id="{8DF6FAEE-C26D-2BC1-126A-95EB2FD74F72}"/>
                  </a:ext>
                </a:extLst>
              </p:cNvPr>
              <p:cNvSpPr/>
              <p:nvPr/>
            </p:nvSpPr>
            <p:spPr bwMode="auto">
              <a:xfrm>
                <a:off x="9870540" y="2703365"/>
                <a:ext cx="64008" cy="67365"/>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1" name="Oval 410">
                <a:extLst>
                  <a:ext uri="{FF2B5EF4-FFF2-40B4-BE49-F238E27FC236}">
                    <a16:creationId xmlns:a16="http://schemas.microsoft.com/office/drawing/2014/main" id="{D14A41C8-6019-D8FE-0C2A-161BCB82AF37}"/>
                  </a:ext>
                </a:extLst>
              </p:cNvPr>
              <p:cNvSpPr/>
              <p:nvPr/>
            </p:nvSpPr>
            <p:spPr bwMode="auto">
              <a:xfrm>
                <a:off x="10432515" y="2617640"/>
                <a:ext cx="64008" cy="67365"/>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3" name="Oval 412">
                <a:extLst>
                  <a:ext uri="{FF2B5EF4-FFF2-40B4-BE49-F238E27FC236}">
                    <a16:creationId xmlns:a16="http://schemas.microsoft.com/office/drawing/2014/main" id="{112D4271-1373-3BD6-9EFE-886DBE3331B0}"/>
                  </a:ext>
                </a:extLst>
              </p:cNvPr>
              <p:cNvSpPr/>
              <p:nvPr/>
            </p:nvSpPr>
            <p:spPr bwMode="auto">
              <a:xfrm>
                <a:off x="9968965" y="2693840"/>
                <a:ext cx="64008" cy="67365"/>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4" name="Oval 413">
                <a:extLst>
                  <a:ext uri="{FF2B5EF4-FFF2-40B4-BE49-F238E27FC236}">
                    <a16:creationId xmlns:a16="http://schemas.microsoft.com/office/drawing/2014/main" id="{4DD856A0-2FE2-3D97-4037-C9A9379A3DC4}"/>
                  </a:ext>
                </a:extLst>
              </p:cNvPr>
              <p:cNvSpPr/>
              <p:nvPr/>
            </p:nvSpPr>
            <p:spPr bwMode="auto">
              <a:xfrm>
                <a:off x="10073740" y="2693840"/>
                <a:ext cx="64008" cy="67365"/>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15" name="Oval 414">
                <a:extLst>
                  <a:ext uri="{FF2B5EF4-FFF2-40B4-BE49-F238E27FC236}">
                    <a16:creationId xmlns:a16="http://schemas.microsoft.com/office/drawing/2014/main" id="{31231F70-560B-8BEB-D89C-87489BC918F0}"/>
                  </a:ext>
                </a:extLst>
              </p:cNvPr>
              <p:cNvSpPr/>
              <p:nvPr/>
            </p:nvSpPr>
            <p:spPr bwMode="auto">
              <a:xfrm>
                <a:off x="10003890" y="2690665"/>
                <a:ext cx="64008" cy="67365"/>
              </a:xfrm>
              <a:prstGeom prst="ellipse">
                <a:avLst/>
              </a:prstGeom>
              <a:noFill/>
              <a:ln w="12700">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sp>
        <p:nvSpPr>
          <p:cNvPr id="373" name="Freeform 372">
            <a:extLst>
              <a:ext uri="{FF2B5EF4-FFF2-40B4-BE49-F238E27FC236}">
                <a16:creationId xmlns:a16="http://schemas.microsoft.com/office/drawing/2014/main" id="{310B0477-FA74-E46B-0603-9CFDA24C36E4}"/>
              </a:ext>
            </a:extLst>
          </p:cNvPr>
          <p:cNvSpPr/>
          <p:nvPr/>
        </p:nvSpPr>
        <p:spPr bwMode="auto">
          <a:xfrm>
            <a:off x="8426480" y="3744111"/>
            <a:ext cx="520640" cy="271257"/>
          </a:xfrm>
          <a:custGeom>
            <a:avLst/>
            <a:gdLst>
              <a:gd name="connsiteX0" fmla="*/ 0 w 520640"/>
              <a:gd name="connsiteY0" fmla="*/ 271257 h 271257"/>
              <a:gd name="connsiteX1" fmla="*/ 280008 w 520640"/>
              <a:gd name="connsiteY1" fmla="*/ 271257 h 271257"/>
              <a:gd name="connsiteX2" fmla="*/ 280008 w 520640"/>
              <a:gd name="connsiteY2" fmla="*/ 39376 h 271257"/>
              <a:gd name="connsiteX3" fmla="*/ 323759 w 520640"/>
              <a:gd name="connsiteY3" fmla="*/ 39376 h 271257"/>
              <a:gd name="connsiteX4" fmla="*/ 323759 w 520640"/>
              <a:gd name="connsiteY4" fmla="*/ 30626 h 271257"/>
              <a:gd name="connsiteX5" fmla="*/ 446263 w 520640"/>
              <a:gd name="connsiteY5" fmla="*/ 30626 h 271257"/>
              <a:gd name="connsiteX6" fmla="*/ 446263 w 520640"/>
              <a:gd name="connsiteY6" fmla="*/ 0 h 271257"/>
              <a:gd name="connsiteX7" fmla="*/ 520640 w 520640"/>
              <a:gd name="connsiteY7" fmla="*/ 0 h 27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640" h="271257">
                <a:moveTo>
                  <a:pt x="0" y="271257"/>
                </a:moveTo>
                <a:lnTo>
                  <a:pt x="280008" y="271257"/>
                </a:lnTo>
                <a:lnTo>
                  <a:pt x="280008" y="39376"/>
                </a:lnTo>
                <a:lnTo>
                  <a:pt x="323759" y="39376"/>
                </a:lnTo>
                <a:lnTo>
                  <a:pt x="323759" y="30626"/>
                </a:lnTo>
                <a:lnTo>
                  <a:pt x="446263" y="30626"/>
                </a:lnTo>
                <a:lnTo>
                  <a:pt x="446263" y="0"/>
                </a:lnTo>
                <a:lnTo>
                  <a:pt x="520640" y="0"/>
                </a:lnTo>
              </a:path>
            </a:pathLst>
          </a:custGeom>
          <a:noFill/>
          <a:ln w="28575">
            <a:solidFill>
              <a:schemeClr val="accent3"/>
            </a:solidFill>
            <a:miter lim="800000"/>
            <a:headEnd/>
            <a:tailEnd/>
          </a:ln>
        </p:spPr>
        <p:txBody>
          <a:bodyPr rtlCol="0" anchor="ctr"/>
          <a:lstStyle/>
          <a:p>
            <a:pPr algn="ctr"/>
            <a:endParaRPr lang="en-US"/>
          </a:p>
        </p:txBody>
      </p:sp>
      <p:sp>
        <p:nvSpPr>
          <p:cNvPr id="374" name="Freeform 373">
            <a:extLst>
              <a:ext uri="{FF2B5EF4-FFF2-40B4-BE49-F238E27FC236}">
                <a16:creationId xmlns:a16="http://schemas.microsoft.com/office/drawing/2014/main" id="{1D7ED4A5-7A84-9697-6041-AE0E1550F75D}"/>
              </a:ext>
            </a:extLst>
          </p:cNvPr>
          <p:cNvSpPr/>
          <p:nvPr/>
        </p:nvSpPr>
        <p:spPr bwMode="auto">
          <a:xfrm>
            <a:off x="8924925" y="2526810"/>
            <a:ext cx="2924175" cy="1216025"/>
          </a:xfrm>
          <a:custGeom>
            <a:avLst/>
            <a:gdLst>
              <a:gd name="connsiteX0" fmla="*/ 0 w 2924175"/>
              <a:gd name="connsiteY0" fmla="*/ 1216025 h 1216025"/>
              <a:gd name="connsiteX1" fmla="*/ 50800 w 2924175"/>
              <a:gd name="connsiteY1" fmla="*/ 1216025 h 1216025"/>
              <a:gd name="connsiteX2" fmla="*/ 50800 w 2924175"/>
              <a:gd name="connsiteY2" fmla="*/ 1139825 h 1216025"/>
              <a:gd name="connsiteX3" fmla="*/ 57150 w 2924175"/>
              <a:gd name="connsiteY3" fmla="*/ 1133475 h 1216025"/>
              <a:gd name="connsiteX4" fmla="*/ 57150 w 2924175"/>
              <a:gd name="connsiteY4" fmla="*/ 762000 h 1216025"/>
              <a:gd name="connsiteX5" fmla="*/ 82550 w 2924175"/>
              <a:gd name="connsiteY5" fmla="*/ 762000 h 1216025"/>
              <a:gd name="connsiteX6" fmla="*/ 82550 w 2924175"/>
              <a:gd name="connsiteY6" fmla="*/ 704850 h 1216025"/>
              <a:gd name="connsiteX7" fmla="*/ 117475 w 2924175"/>
              <a:gd name="connsiteY7" fmla="*/ 704850 h 1216025"/>
              <a:gd name="connsiteX8" fmla="*/ 117475 w 2924175"/>
              <a:gd name="connsiteY8" fmla="*/ 704850 h 1216025"/>
              <a:gd name="connsiteX9" fmla="*/ 117475 w 2924175"/>
              <a:gd name="connsiteY9" fmla="*/ 669925 h 1216025"/>
              <a:gd name="connsiteX10" fmla="*/ 244475 w 2924175"/>
              <a:gd name="connsiteY10" fmla="*/ 669925 h 1216025"/>
              <a:gd name="connsiteX11" fmla="*/ 244475 w 2924175"/>
              <a:gd name="connsiteY11" fmla="*/ 657225 h 1216025"/>
              <a:gd name="connsiteX12" fmla="*/ 336550 w 2924175"/>
              <a:gd name="connsiteY12" fmla="*/ 657225 h 1216025"/>
              <a:gd name="connsiteX13" fmla="*/ 336550 w 2924175"/>
              <a:gd name="connsiteY13" fmla="*/ 612775 h 1216025"/>
              <a:gd name="connsiteX14" fmla="*/ 352425 w 2924175"/>
              <a:gd name="connsiteY14" fmla="*/ 612775 h 1216025"/>
              <a:gd name="connsiteX15" fmla="*/ 352425 w 2924175"/>
              <a:gd name="connsiteY15" fmla="*/ 454025 h 1216025"/>
              <a:gd name="connsiteX16" fmla="*/ 625475 w 2924175"/>
              <a:gd name="connsiteY16" fmla="*/ 454025 h 1216025"/>
              <a:gd name="connsiteX17" fmla="*/ 625475 w 2924175"/>
              <a:gd name="connsiteY17" fmla="*/ 422275 h 1216025"/>
              <a:gd name="connsiteX18" fmla="*/ 625475 w 2924175"/>
              <a:gd name="connsiteY18" fmla="*/ 422275 h 1216025"/>
              <a:gd name="connsiteX19" fmla="*/ 654050 w 2924175"/>
              <a:gd name="connsiteY19" fmla="*/ 422275 h 1216025"/>
              <a:gd name="connsiteX20" fmla="*/ 654050 w 2924175"/>
              <a:gd name="connsiteY20" fmla="*/ 355600 h 1216025"/>
              <a:gd name="connsiteX21" fmla="*/ 923925 w 2924175"/>
              <a:gd name="connsiteY21" fmla="*/ 355600 h 1216025"/>
              <a:gd name="connsiteX22" fmla="*/ 923925 w 2924175"/>
              <a:gd name="connsiteY22" fmla="*/ 257175 h 1216025"/>
              <a:gd name="connsiteX23" fmla="*/ 1206500 w 2924175"/>
              <a:gd name="connsiteY23" fmla="*/ 257175 h 1216025"/>
              <a:gd name="connsiteX24" fmla="*/ 1206500 w 2924175"/>
              <a:gd name="connsiteY24" fmla="*/ 177800 h 1216025"/>
              <a:gd name="connsiteX25" fmla="*/ 2079625 w 2924175"/>
              <a:gd name="connsiteY25" fmla="*/ 177800 h 1216025"/>
              <a:gd name="connsiteX26" fmla="*/ 2079625 w 2924175"/>
              <a:gd name="connsiteY26" fmla="*/ 149225 h 1216025"/>
              <a:gd name="connsiteX27" fmla="*/ 2343150 w 2924175"/>
              <a:gd name="connsiteY27" fmla="*/ 149225 h 1216025"/>
              <a:gd name="connsiteX28" fmla="*/ 2343150 w 2924175"/>
              <a:gd name="connsiteY28" fmla="*/ 82550 h 1216025"/>
              <a:gd name="connsiteX29" fmla="*/ 2343150 w 2924175"/>
              <a:gd name="connsiteY29" fmla="*/ 82550 h 1216025"/>
              <a:gd name="connsiteX30" fmla="*/ 2374900 w 2924175"/>
              <a:gd name="connsiteY30" fmla="*/ 82550 h 1216025"/>
              <a:gd name="connsiteX31" fmla="*/ 2374900 w 2924175"/>
              <a:gd name="connsiteY31" fmla="*/ 28575 h 1216025"/>
              <a:gd name="connsiteX32" fmla="*/ 2924175 w 2924175"/>
              <a:gd name="connsiteY32" fmla="*/ 28575 h 1216025"/>
              <a:gd name="connsiteX33" fmla="*/ 2924175 w 2924175"/>
              <a:gd name="connsiteY33" fmla="*/ 0 h 1216025"/>
              <a:gd name="connsiteX0" fmla="*/ 0 w 2924175"/>
              <a:gd name="connsiteY0" fmla="*/ 1216025 h 1216025"/>
              <a:gd name="connsiteX1" fmla="*/ 50800 w 2924175"/>
              <a:gd name="connsiteY1" fmla="*/ 1216025 h 1216025"/>
              <a:gd name="connsiteX2" fmla="*/ 50800 w 2924175"/>
              <a:gd name="connsiteY2" fmla="*/ 1139825 h 1216025"/>
              <a:gd name="connsiteX3" fmla="*/ 57150 w 2924175"/>
              <a:gd name="connsiteY3" fmla="*/ 1133475 h 1216025"/>
              <a:gd name="connsiteX4" fmla="*/ 57150 w 2924175"/>
              <a:gd name="connsiteY4" fmla="*/ 762000 h 1216025"/>
              <a:gd name="connsiteX5" fmla="*/ 82550 w 2924175"/>
              <a:gd name="connsiteY5" fmla="*/ 762000 h 1216025"/>
              <a:gd name="connsiteX6" fmla="*/ 82550 w 2924175"/>
              <a:gd name="connsiteY6" fmla="*/ 704850 h 1216025"/>
              <a:gd name="connsiteX7" fmla="*/ 117475 w 2924175"/>
              <a:gd name="connsiteY7" fmla="*/ 704850 h 1216025"/>
              <a:gd name="connsiteX8" fmla="*/ 117475 w 2924175"/>
              <a:gd name="connsiteY8" fmla="*/ 704850 h 1216025"/>
              <a:gd name="connsiteX9" fmla="*/ 117475 w 2924175"/>
              <a:gd name="connsiteY9" fmla="*/ 669925 h 1216025"/>
              <a:gd name="connsiteX10" fmla="*/ 244475 w 2924175"/>
              <a:gd name="connsiteY10" fmla="*/ 669925 h 1216025"/>
              <a:gd name="connsiteX11" fmla="*/ 244475 w 2924175"/>
              <a:gd name="connsiteY11" fmla="*/ 657225 h 1216025"/>
              <a:gd name="connsiteX12" fmla="*/ 336550 w 2924175"/>
              <a:gd name="connsiteY12" fmla="*/ 657225 h 1216025"/>
              <a:gd name="connsiteX13" fmla="*/ 336550 w 2924175"/>
              <a:gd name="connsiteY13" fmla="*/ 612775 h 1216025"/>
              <a:gd name="connsiteX14" fmla="*/ 352425 w 2924175"/>
              <a:gd name="connsiteY14" fmla="*/ 612775 h 1216025"/>
              <a:gd name="connsiteX15" fmla="*/ 352425 w 2924175"/>
              <a:gd name="connsiteY15" fmla="*/ 454025 h 1216025"/>
              <a:gd name="connsiteX16" fmla="*/ 625475 w 2924175"/>
              <a:gd name="connsiteY16" fmla="*/ 454025 h 1216025"/>
              <a:gd name="connsiteX17" fmla="*/ 625475 w 2924175"/>
              <a:gd name="connsiteY17" fmla="*/ 422275 h 1216025"/>
              <a:gd name="connsiteX18" fmla="*/ 625475 w 2924175"/>
              <a:gd name="connsiteY18" fmla="*/ 422275 h 1216025"/>
              <a:gd name="connsiteX19" fmla="*/ 654050 w 2924175"/>
              <a:gd name="connsiteY19" fmla="*/ 422275 h 1216025"/>
              <a:gd name="connsiteX20" fmla="*/ 654050 w 2924175"/>
              <a:gd name="connsiteY20" fmla="*/ 355600 h 1216025"/>
              <a:gd name="connsiteX21" fmla="*/ 923925 w 2924175"/>
              <a:gd name="connsiteY21" fmla="*/ 355600 h 1216025"/>
              <a:gd name="connsiteX22" fmla="*/ 923925 w 2924175"/>
              <a:gd name="connsiteY22" fmla="*/ 257175 h 1216025"/>
              <a:gd name="connsiteX23" fmla="*/ 1206500 w 2924175"/>
              <a:gd name="connsiteY23" fmla="*/ 257175 h 1216025"/>
              <a:gd name="connsiteX24" fmla="*/ 1206500 w 2924175"/>
              <a:gd name="connsiteY24" fmla="*/ 177800 h 1216025"/>
              <a:gd name="connsiteX25" fmla="*/ 2079625 w 2924175"/>
              <a:gd name="connsiteY25" fmla="*/ 177800 h 1216025"/>
              <a:gd name="connsiteX26" fmla="*/ 2079625 w 2924175"/>
              <a:gd name="connsiteY26" fmla="*/ 149225 h 1216025"/>
              <a:gd name="connsiteX27" fmla="*/ 2343150 w 2924175"/>
              <a:gd name="connsiteY27" fmla="*/ 149225 h 1216025"/>
              <a:gd name="connsiteX28" fmla="*/ 2343150 w 2924175"/>
              <a:gd name="connsiteY28" fmla="*/ 82550 h 1216025"/>
              <a:gd name="connsiteX29" fmla="*/ 2374900 w 2924175"/>
              <a:gd name="connsiteY29" fmla="*/ 82550 h 1216025"/>
              <a:gd name="connsiteX30" fmla="*/ 2374900 w 2924175"/>
              <a:gd name="connsiteY30" fmla="*/ 28575 h 1216025"/>
              <a:gd name="connsiteX31" fmla="*/ 2924175 w 2924175"/>
              <a:gd name="connsiteY31" fmla="*/ 28575 h 1216025"/>
              <a:gd name="connsiteX32" fmla="*/ 2924175 w 2924175"/>
              <a:gd name="connsiteY32" fmla="*/ 0 h 1216025"/>
              <a:gd name="connsiteX0" fmla="*/ 0 w 2924175"/>
              <a:gd name="connsiteY0" fmla="*/ 1216025 h 1216025"/>
              <a:gd name="connsiteX1" fmla="*/ 50800 w 2924175"/>
              <a:gd name="connsiteY1" fmla="*/ 1216025 h 1216025"/>
              <a:gd name="connsiteX2" fmla="*/ 50800 w 2924175"/>
              <a:gd name="connsiteY2" fmla="*/ 1139825 h 1216025"/>
              <a:gd name="connsiteX3" fmla="*/ 57150 w 2924175"/>
              <a:gd name="connsiteY3" fmla="*/ 1133475 h 1216025"/>
              <a:gd name="connsiteX4" fmla="*/ 57150 w 2924175"/>
              <a:gd name="connsiteY4" fmla="*/ 762000 h 1216025"/>
              <a:gd name="connsiteX5" fmla="*/ 82550 w 2924175"/>
              <a:gd name="connsiteY5" fmla="*/ 762000 h 1216025"/>
              <a:gd name="connsiteX6" fmla="*/ 82550 w 2924175"/>
              <a:gd name="connsiteY6" fmla="*/ 704850 h 1216025"/>
              <a:gd name="connsiteX7" fmla="*/ 117475 w 2924175"/>
              <a:gd name="connsiteY7" fmla="*/ 704850 h 1216025"/>
              <a:gd name="connsiteX8" fmla="*/ 117475 w 2924175"/>
              <a:gd name="connsiteY8" fmla="*/ 704850 h 1216025"/>
              <a:gd name="connsiteX9" fmla="*/ 117475 w 2924175"/>
              <a:gd name="connsiteY9" fmla="*/ 669925 h 1216025"/>
              <a:gd name="connsiteX10" fmla="*/ 244475 w 2924175"/>
              <a:gd name="connsiteY10" fmla="*/ 669925 h 1216025"/>
              <a:gd name="connsiteX11" fmla="*/ 244475 w 2924175"/>
              <a:gd name="connsiteY11" fmla="*/ 657225 h 1216025"/>
              <a:gd name="connsiteX12" fmla="*/ 336550 w 2924175"/>
              <a:gd name="connsiteY12" fmla="*/ 657225 h 1216025"/>
              <a:gd name="connsiteX13" fmla="*/ 336550 w 2924175"/>
              <a:gd name="connsiteY13" fmla="*/ 612775 h 1216025"/>
              <a:gd name="connsiteX14" fmla="*/ 352425 w 2924175"/>
              <a:gd name="connsiteY14" fmla="*/ 612775 h 1216025"/>
              <a:gd name="connsiteX15" fmla="*/ 352425 w 2924175"/>
              <a:gd name="connsiteY15" fmla="*/ 454025 h 1216025"/>
              <a:gd name="connsiteX16" fmla="*/ 625475 w 2924175"/>
              <a:gd name="connsiteY16" fmla="*/ 454025 h 1216025"/>
              <a:gd name="connsiteX17" fmla="*/ 625475 w 2924175"/>
              <a:gd name="connsiteY17" fmla="*/ 422275 h 1216025"/>
              <a:gd name="connsiteX18" fmla="*/ 625475 w 2924175"/>
              <a:gd name="connsiteY18" fmla="*/ 422275 h 1216025"/>
              <a:gd name="connsiteX19" fmla="*/ 654050 w 2924175"/>
              <a:gd name="connsiteY19" fmla="*/ 422275 h 1216025"/>
              <a:gd name="connsiteX20" fmla="*/ 654050 w 2924175"/>
              <a:gd name="connsiteY20" fmla="*/ 355600 h 1216025"/>
              <a:gd name="connsiteX21" fmla="*/ 923925 w 2924175"/>
              <a:gd name="connsiteY21" fmla="*/ 355600 h 1216025"/>
              <a:gd name="connsiteX22" fmla="*/ 923925 w 2924175"/>
              <a:gd name="connsiteY22" fmla="*/ 257175 h 1216025"/>
              <a:gd name="connsiteX23" fmla="*/ 1206500 w 2924175"/>
              <a:gd name="connsiteY23" fmla="*/ 257175 h 1216025"/>
              <a:gd name="connsiteX24" fmla="*/ 1206500 w 2924175"/>
              <a:gd name="connsiteY24" fmla="*/ 177800 h 1216025"/>
              <a:gd name="connsiteX25" fmla="*/ 2079625 w 2924175"/>
              <a:gd name="connsiteY25" fmla="*/ 177800 h 1216025"/>
              <a:gd name="connsiteX26" fmla="*/ 2079625 w 2924175"/>
              <a:gd name="connsiteY26" fmla="*/ 149225 h 1216025"/>
              <a:gd name="connsiteX27" fmla="*/ 2343150 w 2924175"/>
              <a:gd name="connsiteY27" fmla="*/ 149225 h 1216025"/>
              <a:gd name="connsiteX28" fmla="*/ 2374900 w 2924175"/>
              <a:gd name="connsiteY28" fmla="*/ 82550 h 1216025"/>
              <a:gd name="connsiteX29" fmla="*/ 2374900 w 2924175"/>
              <a:gd name="connsiteY29" fmla="*/ 28575 h 1216025"/>
              <a:gd name="connsiteX30" fmla="*/ 2924175 w 2924175"/>
              <a:gd name="connsiteY30" fmla="*/ 28575 h 1216025"/>
              <a:gd name="connsiteX31" fmla="*/ 2924175 w 2924175"/>
              <a:gd name="connsiteY31" fmla="*/ 0 h 121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24175" h="1216025">
                <a:moveTo>
                  <a:pt x="0" y="1216025"/>
                </a:moveTo>
                <a:lnTo>
                  <a:pt x="50800" y="1216025"/>
                </a:lnTo>
                <a:lnTo>
                  <a:pt x="50800" y="1139825"/>
                </a:lnTo>
                <a:lnTo>
                  <a:pt x="57150" y="1133475"/>
                </a:lnTo>
                <a:lnTo>
                  <a:pt x="57150" y="762000"/>
                </a:lnTo>
                <a:lnTo>
                  <a:pt x="82550" y="762000"/>
                </a:lnTo>
                <a:lnTo>
                  <a:pt x="82550" y="704850"/>
                </a:lnTo>
                <a:lnTo>
                  <a:pt x="117475" y="704850"/>
                </a:lnTo>
                <a:lnTo>
                  <a:pt x="117475" y="704850"/>
                </a:lnTo>
                <a:lnTo>
                  <a:pt x="117475" y="669925"/>
                </a:lnTo>
                <a:lnTo>
                  <a:pt x="244475" y="669925"/>
                </a:lnTo>
                <a:lnTo>
                  <a:pt x="244475" y="657225"/>
                </a:lnTo>
                <a:lnTo>
                  <a:pt x="336550" y="657225"/>
                </a:lnTo>
                <a:lnTo>
                  <a:pt x="336550" y="612775"/>
                </a:lnTo>
                <a:lnTo>
                  <a:pt x="352425" y="612775"/>
                </a:lnTo>
                <a:lnTo>
                  <a:pt x="352425" y="454025"/>
                </a:lnTo>
                <a:lnTo>
                  <a:pt x="625475" y="454025"/>
                </a:lnTo>
                <a:lnTo>
                  <a:pt x="625475" y="422275"/>
                </a:lnTo>
                <a:lnTo>
                  <a:pt x="625475" y="422275"/>
                </a:lnTo>
                <a:lnTo>
                  <a:pt x="654050" y="422275"/>
                </a:lnTo>
                <a:lnTo>
                  <a:pt x="654050" y="355600"/>
                </a:lnTo>
                <a:lnTo>
                  <a:pt x="923925" y="355600"/>
                </a:lnTo>
                <a:lnTo>
                  <a:pt x="923925" y="257175"/>
                </a:lnTo>
                <a:lnTo>
                  <a:pt x="1206500" y="257175"/>
                </a:lnTo>
                <a:lnTo>
                  <a:pt x="1206500" y="177800"/>
                </a:lnTo>
                <a:lnTo>
                  <a:pt x="2079625" y="177800"/>
                </a:lnTo>
                <a:lnTo>
                  <a:pt x="2079625" y="149225"/>
                </a:lnTo>
                <a:lnTo>
                  <a:pt x="2343150" y="149225"/>
                </a:lnTo>
                <a:lnTo>
                  <a:pt x="2374900" y="82550"/>
                </a:lnTo>
                <a:lnTo>
                  <a:pt x="2374900" y="28575"/>
                </a:lnTo>
                <a:lnTo>
                  <a:pt x="2924175" y="28575"/>
                </a:lnTo>
                <a:lnTo>
                  <a:pt x="2924175" y="0"/>
                </a:lnTo>
              </a:path>
            </a:pathLst>
          </a:custGeom>
          <a:noFill/>
          <a:ln w="28575">
            <a:solidFill>
              <a:schemeClr val="accent3"/>
            </a:solidFill>
            <a:miter lim="800000"/>
            <a:headEnd/>
            <a:tailEnd/>
          </a:ln>
        </p:spPr>
        <p:txBody>
          <a:bodyPr rtlCol="0" anchor="ctr"/>
          <a:lstStyle/>
          <a:p>
            <a:pPr algn="ctr"/>
            <a:endParaRPr lang="en-US"/>
          </a:p>
        </p:txBody>
      </p:sp>
      <p:grpSp>
        <p:nvGrpSpPr>
          <p:cNvPr id="379" name="Group 378">
            <a:extLst>
              <a:ext uri="{FF2B5EF4-FFF2-40B4-BE49-F238E27FC236}">
                <a16:creationId xmlns:a16="http://schemas.microsoft.com/office/drawing/2014/main" id="{BE8AC19E-8144-0C43-A584-12F69BCCF10F}"/>
              </a:ext>
            </a:extLst>
          </p:cNvPr>
          <p:cNvGrpSpPr/>
          <p:nvPr/>
        </p:nvGrpSpPr>
        <p:grpSpPr>
          <a:xfrm>
            <a:off x="8435975" y="2352185"/>
            <a:ext cx="3413125" cy="1663700"/>
            <a:chOff x="8435975" y="2305050"/>
            <a:chExt cx="3413125" cy="1663700"/>
          </a:xfrm>
        </p:grpSpPr>
        <p:sp>
          <p:nvSpPr>
            <p:cNvPr id="376" name="Freeform 375">
              <a:extLst>
                <a:ext uri="{FF2B5EF4-FFF2-40B4-BE49-F238E27FC236}">
                  <a16:creationId xmlns:a16="http://schemas.microsoft.com/office/drawing/2014/main" id="{1C35FAAF-CE01-AEC2-0F6A-6FA1A00E811F}"/>
                </a:ext>
              </a:extLst>
            </p:cNvPr>
            <p:cNvSpPr/>
            <p:nvPr/>
          </p:nvSpPr>
          <p:spPr bwMode="auto">
            <a:xfrm>
              <a:off x="9277350" y="2305050"/>
              <a:ext cx="2571750" cy="530225"/>
            </a:xfrm>
            <a:custGeom>
              <a:avLst/>
              <a:gdLst>
                <a:gd name="connsiteX0" fmla="*/ 2571750 w 2571750"/>
                <a:gd name="connsiteY0" fmla="*/ 0 h 530225"/>
                <a:gd name="connsiteX1" fmla="*/ 2009775 w 2571750"/>
                <a:gd name="connsiteY1" fmla="*/ 0 h 530225"/>
                <a:gd name="connsiteX2" fmla="*/ 2009775 w 2571750"/>
                <a:gd name="connsiteY2" fmla="*/ 44450 h 530225"/>
                <a:gd name="connsiteX3" fmla="*/ 1762125 w 2571750"/>
                <a:gd name="connsiteY3" fmla="*/ 44450 h 530225"/>
                <a:gd name="connsiteX4" fmla="*/ 1733550 w 2571750"/>
                <a:gd name="connsiteY4" fmla="*/ 73025 h 530225"/>
                <a:gd name="connsiteX5" fmla="*/ 1431925 w 2571750"/>
                <a:gd name="connsiteY5" fmla="*/ 73025 h 530225"/>
                <a:gd name="connsiteX6" fmla="*/ 1431925 w 2571750"/>
                <a:gd name="connsiteY6" fmla="*/ 73025 h 530225"/>
                <a:gd name="connsiteX7" fmla="*/ 1431925 w 2571750"/>
                <a:gd name="connsiteY7" fmla="*/ 73025 h 530225"/>
                <a:gd name="connsiteX8" fmla="*/ 1431925 w 2571750"/>
                <a:gd name="connsiteY8" fmla="*/ 73025 h 530225"/>
                <a:gd name="connsiteX9" fmla="*/ 1431925 w 2571750"/>
                <a:gd name="connsiteY9" fmla="*/ 98425 h 530225"/>
                <a:gd name="connsiteX10" fmla="*/ 1143000 w 2571750"/>
                <a:gd name="connsiteY10" fmla="*/ 98425 h 530225"/>
                <a:gd name="connsiteX11" fmla="*/ 1143000 w 2571750"/>
                <a:gd name="connsiteY11" fmla="*/ 152400 h 530225"/>
                <a:gd name="connsiteX12" fmla="*/ 866775 w 2571750"/>
                <a:gd name="connsiteY12" fmla="*/ 152400 h 530225"/>
                <a:gd name="connsiteX13" fmla="*/ 844550 w 2571750"/>
                <a:gd name="connsiteY13" fmla="*/ 209550 h 530225"/>
                <a:gd name="connsiteX14" fmla="*/ 571500 w 2571750"/>
                <a:gd name="connsiteY14" fmla="*/ 209550 h 530225"/>
                <a:gd name="connsiteX15" fmla="*/ 571500 w 2571750"/>
                <a:gd name="connsiteY15" fmla="*/ 323850 h 530225"/>
                <a:gd name="connsiteX16" fmla="*/ 342900 w 2571750"/>
                <a:gd name="connsiteY16" fmla="*/ 323850 h 530225"/>
                <a:gd name="connsiteX17" fmla="*/ 342900 w 2571750"/>
                <a:gd name="connsiteY17" fmla="*/ 346075 h 530225"/>
                <a:gd name="connsiteX18" fmla="*/ 298450 w 2571750"/>
                <a:gd name="connsiteY18" fmla="*/ 346075 h 530225"/>
                <a:gd name="connsiteX19" fmla="*/ 298450 w 2571750"/>
                <a:gd name="connsiteY19" fmla="*/ 473075 h 530225"/>
                <a:gd name="connsiteX20" fmla="*/ 0 w 2571750"/>
                <a:gd name="connsiteY20" fmla="*/ 473075 h 530225"/>
                <a:gd name="connsiteX21" fmla="*/ 0 w 2571750"/>
                <a:gd name="connsiteY21" fmla="*/ 501650 h 530225"/>
                <a:gd name="connsiteX22" fmla="*/ 0 w 2571750"/>
                <a:gd name="connsiteY22" fmla="*/ 530225 h 53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1750" h="530225">
                  <a:moveTo>
                    <a:pt x="2571750" y="0"/>
                  </a:moveTo>
                  <a:lnTo>
                    <a:pt x="2009775" y="0"/>
                  </a:lnTo>
                  <a:lnTo>
                    <a:pt x="2009775" y="44450"/>
                  </a:lnTo>
                  <a:lnTo>
                    <a:pt x="1762125" y="44450"/>
                  </a:lnTo>
                  <a:lnTo>
                    <a:pt x="1733550" y="73025"/>
                  </a:lnTo>
                  <a:lnTo>
                    <a:pt x="1431925" y="73025"/>
                  </a:lnTo>
                  <a:lnTo>
                    <a:pt x="1431925" y="73025"/>
                  </a:lnTo>
                  <a:lnTo>
                    <a:pt x="1431925" y="73025"/>
                  </a:lnTo>
                  <a:lnTo>
                    <a:pt x="1431925" y="73025"/>
                  </a:lnTo>
                  <a:lnTo>
                    <a:pt x="1431925" y="98425"/>
                  </a:lnTo>
                  <a:lnTo>
                    <a:pt x="1143000" y="98425"/>
                  </a:lnTo>
                  <a:lnTo>
                    <a:pt x="1143000" y="152400"/>
                  </a:lnTo>
                  <a:lnTo>
                    <a:pt x="866775" y="152400"/>
                  </a:lnTo>
                  <a:lnTo>
                    <a:pt x="844550" y="209550"/>
                  </a:lnTo>
                  <a:lnTo>
                    <a:pt x="571500" y="209550"/>
                  </a:lnTo>
                  <a:lnTo>
                    <a:pt x="571500" y="323850"/>
                  </a:lnTo>
                  <a:lnTo>
                    <a:pt x="342900" y="323850"/>
                  </a:lnTo>
                  <a:lnTo>
                    <a:pt x="342900" y="346075"/>
                  </a:lnTo>
                  <a:lnTo>
                    <a:pt x="298450" y="346075"/>
                  </a:lnTo>
                  <a:lnTo>
                    <a:pt x="298450" y="473075"/>
                  </a:lnTo>
                  <a:lnTo>
                    <a:pt x="0" y="473075"/>
                  </a:lnTo>
                  <a:lnTo>
                    <a:pt x="0" y="501650"/>
                  </a:lnTo>
                  <a:lnTo>
                    <a:pt x="0" y="530225"/>
                  </a:lnTo>
                </a:path>
              </a:pathLst>
            </a:custGeom>
            <a:noFill/>
            <a:ln w="28575">
              <a:solidFill>
                <a:schemeClr val="accent1"/>
              </a:solidFill>
              <a:miter lim="800000"/>
              <a:headEnd/>
              <a:tailEnd/>
            </a:ln>
          </p:spPr>
          <p:txBody>
            <a:bodyPr rtlCol="0" anchor="ctr"/>
            <a:lstStyle/>
            <a:p>
              <a:pPr algn="ctr"/>
              <a:endParaRPr lang="en-US"/>
            </a:p>
          </p:txBody>
        </p:sp>
        <p:sp>
          <p:nvSpPr>
            <p:cNvPr id="377" name="Freeform 376">
              <a:extLst>
                <a:ext uri="{FF2B5EF4-FFF2-40B4-BE49-F238E27FC236}">
                  <a16:creationId xmlns:a16="http://schemas.microsoft.com/office/drawing/2014/main" id="{7CFD8849-05B1-E675-8F50-2BC8784EA029}"/>
                </a:ext>
              </a:extLst>
            </p:cNvPr>
            <p:cNvSpPr/>
            <p:nvPr/>
          </p:nvSpPr>
          <p:spPr bwMode="auto">
            <a:xfrm>
              <a:off x="8435975" y="2987675"/>
              <a:ext cx="549275" cy="981075"/>
            </a:xfrm>
            <a:custGeom>
              <a:avLst/>
              <a:gdLst>
                <a:gd name="connsiteX0" fmla="*/ 0 w 549275"/>
                <a:gd name="connsiteY0" fmla="*/ 981075 h 981075"/>
                <a:gd name="connsiteX1" fmla="*/ 257175 w 549275"/>
                <a:gd name="connsiteY1" fmla="*/ 981075 h 981075"/>
                <a:gd name="connsiteX2" fmla="*/ 257175 w 549275"/>
                <a:gd name="connsiteY2" fmla="*/ 603250 h 981075"/>
                <a:gd name="connsiteX3" fmla="*/ 282575 w 549275"/>
                <a:gd name="connsiteY3" fmla="*/ 603250 h 981075"/>
                <a:gd name="connsiteX4" fmla="*/ 282575 w 549275"/>
                <a:gd name="connsiteY4" fmla="*/ 438150 h 981075"/>
                <a:gd name="connsiteX5" fmla="*/ 539750 w 549275"/>
                <a:gd name="connsiteY5" fmla="*/ 438150 h 981075"/>
                <a:gd name="connsiteX6" fmla="*/ 539750 w 549275"/>
                <a:gd name="connsiteY6" fmla="*/ 92075 h 981075"/>
                <a:gd name="connsiteX7" fmla="*/ 549275 w 549275"/>
                <a:gd name="connsiteY7" fmla="*/ 82550 h 981075"/>
                <a:gd name="connsiteX8" fmla="*/ 549275 w 549275"/>
                <a:gd name="connsiteY8" fmla="*/ 0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75" h="981075">
                  <a:moveTo>
                    <a:pt x="0" y="981075"/>
                  </a:moveTo>
                  <a:lnTo>
                    <a:pt x="257175" y="981075"/>
                  </a:lnTo>
                  <a:lnTo>
                    <a:pt x="257175" y="603250"/>
                  </a:lnTo>
                  <a:lnTo>
                    <a:pt x="282575" y="603250"/>
                  </a:lnTo>
                  <a:lnTo>
                    <a:pt x="282575" y="438150"/>
                  </a:lnTo>
                  <a:lnTo>
                    <a:pt x="539750" y="438150"/>
                  </a:lnTo>
                  <a:lnTo>
                    <a:pt x="539750" y="92075"/>
                  </a:lnTo>
                  <a:lnTo>
                    <a:pt x="549275" y="82550"/>
                  </a:lnTo>
                  <a:lnTo>
                    <a:pt x="549275" y="0"/>
                  </a:lnTo>
                </a:path>
              </a:pathLst>
            </a:custGeom>
            <a:noFill/>
            <a:ln w="28575">
              <a:solidFill>
                <a:schemeClr val="accent1"/>
              </a:solidFill>
              <a:miter lim="800000"/>
              <a:headEnd/>
              <a:tailEnd/>
            </a:ln>
          </p:spPr>
          <p:txBody>
            <a:bodyPr rtlCol="0" anchor="ctr"/>
            <a:lstStyle/>
            <a:p>
              <a:pPr algn="ctr"/>
              <a:endParaRPr lang="en-US"/>
            </a:p>
          </p:txBody>
        </p:sp>
        <p:sp>
          <p:nvSpPr>
            <p:cNvPr id="378" name="Freeform 377">
              <a:extLst>
                <a:ext uri="{FF2B5EF4-FFF2-40B4-BE49-F238E27FC236}">
                  <a16:creationId xmlns:a16="http://schemas.microsoft.com/office/drawing/2014/main" id="{E548C9FB-30F9-B09C-8726-06866281AAAE}"/>
                </a:ext>
              </a:extLst>
            </p:cNvPr>
            <p:cNvSpPr/>
            <p:nvPr/>
          </p:nvSpPr>
          <p:spPr bwMode="auto">
            <a:xfrm>
              <a:off x="8975725" y="2825750"/>
              <a:ext cx="298450" cy="155575"/>
            </a:xfrm>
            <a:custGeom>
              <a:avLst/>
              <a:gdLst>
                <a:gd name="connsiteX0" fmla="*/ 0 w 298450"/>
                <a:gd name="connsiteY0" fmla="*/ 155575 h 155575"/>
                <a:gd name="connsiteX1" fmla="*/ 47625 w 298450"/>
                <a:gd name="connsiteY1" fmla="*/ 155575 h 155575"/>
                <a:gd name="connsiteX2" fmla="*/ 47625 w 298450"/>
                <a:gd name="connsiteY2" fmla="*/ 53975 h 155575"/>
                <a:gd name="connsiteX3" fmla="*/ 298450 w 298450"/>
                <a:gd name="connsiteY3" fmla="*/ 53975 h 155575"/>
                <a:gd name="connsiteX4" fmla="*/ 298450 w 298450"/>
                <a:gd name="connsiteY4" fmla="*/ 0 h 15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50" h="155575">
                  <a:moveTo>
                    <a:pt x="0" y="155575"/>
                  </a:moveTo>
                  <a:lnTo>
                    <a:pt x="47625" y="155575"/>
                  </a:lnTo>
                  <a:lnTo>
                    <a:pt x="47625" y="53975"/>
                  </a:lnTo>
                  <a:lnTo>
                    <a:pt x="298450" y="53975"/>
                  </a:lnTo>
                  <a:lnTo>
                    <a:pt x="298450" y="0"/>
                  </a:lnTo>
                </a:path>
              </a:pathLst>
            </a:custGeom>
            <a:noFill/>
            <a:ln w="28575">
              <a:solidFill>
                <a:schemeClr val="accent1"/>
              </a:solidFill>
              <a:miter lim="800000"/>
              <a:headEnd/>
              <a:tailEnd/>
            </a:ln>
          </p:spPr>
          <p:txBody>
            <a:bodyPr rtlCol="0" anchor="ctr"/>
            <a:lstStyle/>
            <a:p>
              <a:pPr algn="ctr"/>
              <a:endParaRPr lang="en-US"/>
            </a:p>
          </p:txBody>
        </p:sp>
      </p:grpSp>
      <p:sp>
        <p:nvSpPr>
          <p:cNvPr id="2" name="Title 1">
            <a:extLst>
              <a:ext uri="{FF2B5EF4-FFF2-40B4-BE49-F238E27FC236}">
                <a16:creationId xmlns:a16="http://schemas.microsoft.com/office/drawing/2014/main" id="{05C5D8F9-8DF3-BCCD-406A-355102C6ABD6}"/>
              </a:ext>
            </a:extLst>
          </p:cNvPr>
          <p:cNvSpPr>
            <a:spLocks noGrp="1"/>
          </p:cNvSpPr>
          <p:nvPr>
            <p:ph type="title"/>
          </p:nvPr>
        </p:nvSpPr>
        <p:spPr/>
        <p:txBody>
          <a:bodyPr/>
          <a:lstStyle/>
          <a:p>
            <a:r>
              <a:rPr lang="en-US" dirty="0"/>
              <a:t>ASC4FIRST </a:t>
            </a:r>
            <a:r>
              <a:rPr lang="en-US" altLang="en-US" dirty="0"/>
              <a:t>96-Wk Update</a:t>
            </a:r>
            <a:r>
              <a:rPr lang="en-US" dirty="0"/>
              <a:t>: </a:t>
            </a:r>
            <a:br>
              <a:rPr lang="en-US" dirty="0"/>
            </a:br>
            <a:r>
              <a:rPr lang="en-US" dirty="0"/>
              <a:t>Cumulative Incidence of MMR, MR</a:t>
            </a:r>
            <a:r>
              <a:rPr lang="en-US" baseline="30000" dirty="0"/>
              <a:t>4</a:t>
            </a:r>
            <a:r>
              <a:rPr lang="en-US" dirty="0"/>
              <a:t> and MR</a:t>
            </a:r>
            <a:r>
              <a:rPr lang="en-US" baseline="30000" dirty="0"/>
              <a:t>4.5</a:t>
            </a:r>
          </a:p>
        </p:txBody>
      </p:sp>
      <p:sp>
        <p:nvSpPr>
          <p:cNvPr id="7" name="Text Box 11">
            <a:extLst>
              <a:ext uri="{FF2B5EF4-FFF2-40B4-BE49-F238E27FC236}">
                <a16:creationId xmlns:a16="http://schemas.microsoft.com/office/drawing/2014/main" id="{CD0F1A09-EB65-8877-43B1-C6720DBD45E1}"/>
              </a:ext>
            </a:extLst>
          </p:cNvPr>
          <p:cNvSpPr txBox="1">
            <a:spLocks noChangeArrowheads="1"/>
          </p:cNvSpPr>
          <p:nvPr/>
        </p:nvSpPr>
        <p:spPr bwMode="auto">
          <a:xfrm>
            <a:off x="403199" y="636288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Cortes. ASH 2024. </a:t>
            </a: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Abstr</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475.</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6EBBC02E-052B-B116-28B4-7D574546FE31}"/>
              </a:ext>
            </a:extLst>
          </p:cNvPr>
          <p:cNvSpPr txBox="1"/>
          <p:nvPr/>
        </p:nvSpPr>
        <p:spPr bwMode="auto">
          <a:xfrm>
            <a:off x="4751109" y="1397644"/>
            <a:ext cx="31296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Imatinib Stratum: </a:t>
            </a:r>
            <a:br>
              <a:rPr lang="en-US" b="1" dirty="0">
                <a:solidFill>
                  <a:schemeClr val="bg1"/>
                </a:solidFill>
                <a:latin typeface="Calibri" panose="020F0502020204030204" pitchFamily="34" charset="0"/>
              </a:rPr>
            </a:br>
            <a:r>
              <a:rPr lang="en-US" b="1" dirty="0">
                <a:solidFill>
                  <a:schemeClr val="bg1"/>
                </a:solidFill>
                <a:latin typeface="Calibri" panose="020F0502020204030204" pitchFamily="34" charset="0"/>
              </a:rPr>
              <a:t>Asciminib vs IS-TKI</a:t>
            </a:r>
          </a:p>
        </p:txBody>
      </p:sp>
      <p:sp>
        <p:nvSpPr>
          <p:cNvPr id="8" name="TextBox 7">
            <a:extLst>
              <a:ext uri="{FF2B5EF4-FFF2-40B4-BE49-F238E27FC236}">
                <a16:creationId xmlns:a16="http://schemas.microsoft.com/office/drawing/2014/main" id="{8F4D0D38-61FD-4C01-50F8-47D576A71994}"/>
              </a:ext>
            </a:extLst>
          </p:cNvPr>
          <p:cNvSpPr txBox="1"/>
          <p:nvPr/>
        </p:nvSpPr>
        <p:spPr bwMode="auto">
          <a:xfrm>
            <a:off x="8418136" y="1397644"/>
            <a:ext cx="34313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2G TKI Stratum: </a:t>
            </a:r>
            <a:br>
              <a:rPr lang="en-US" b="1" dirty="0">
                <a:solidFill>
                  <a:schemeClr val="bg1"/>
                </a:solidFill>
                <a:latin typeface="Calibri" panose="020F0502020204030204" pitchFamily="34" charset="0"/>
              </a:rPr>
            </a:br>
            <a:r>
              <a:rPr lang="en-US" b="1" dirty="0">
                <a:solidFill>
                  <a:schemeClr val="bg1"/>
                </a:solidFill>
                <a:latin typeface="Calibri" panose="020F0502020204030204" pitchFamily="34" charset="0"/>
              </a:rPr>
              <a:t>Asciminib vs IS-TKI 2G</a:t>
            </a:r>
          </a:p>
        </p:txBody>
      </p:sp>
      <p:sp>
        <p:nvSpPr>
          <p:cNvPr id="15" name="TextBox 14">
            <a:extLst>
              <a:ext uri="{FF2B5EF4-FFF2-40B4-BE49-F238E27FC236}">
                <a16:creationId xmlns:a16="http://schemas.microsoft.com/office/drawing/2014/main" id="{CB173631-A972-1133-DA7D-64B226B11CBE}"/>
              </a:ext>
            </a:extLst>
          </p:cNvPr>
          <p:cNvSpPr txBox="1"/>
          <p:nvPr/>
        </p:nvSpPr>
        <p:spPr bwMode="auto">
          <a:xfrm>
            <a:off x="867265" y="1397644"/>
            <a:ext cx="33653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All Patients: </a:t>
            </a:r>
            <a:br>
              <a:rPr lang="en-US" b="1" dirty="0">
                <a:solidFill>
                  <a:schemeClr val="bg1"/>
                </a:solidFill>
                <a:latin typeface="Calibri" panose="020F0502020204030204" pitchFamily="34" charset="0"/>
              </a:rPr>
            </a:br>
            <a:r>
              <a:rPr lang="en-US" b="1" dirty="0">
                <a:solidFill>
                  <a:schemeClr val="bg1"/>
                </a:solidFill>
                <a:latin typeface="Calibri" panose="020F0502020204030204" pitchFamily="34" charset="0"/>
              </a:rPr>
              <a:t>Asciminib vs All IS-TKI</a:t>
            </a:r>
          </a:p>
        </p:txBody>
      </p:sp>
      <p:graphicFrame>
        <p:nvGraphicFramePr>
          <p:cNvPr id="22" name="Group 32">
            <a:extLst>
              <a:ext uri="{FF2B5EF4-FFF2-40B4-BE49-F238E27FC236}">
                <a16:creationId xmlns:a16="http://schemas.microsoft.com/office/drawing/2014/main" id="{A589FB2C-9739-A1CF-9696-4A31D984DE27}"/>
              </a:ext>
            </a:extLst>
          </p:cNvPr>
          <p:cNvGraphicFramePr>
            <a:graphicFrameLocks noGrp="1"/>
          </p:cNvGraphicFramePr>
          <p:nvPr>
            <p:extLst>
              <p:ext uri="{D42A27DB-BD31-4B8C-83A1-F6EECF244321}">
                <p14:modId xmlns:p14="http://schemas.microsoft.com/office/powerpoint/2010/main" val="2329674004"/>
              </p:ext>
            </p:extLst>
          </p:nvPr>
        </p:nvGraphicFramePr>
        <p:xfrm>
          <a:off x="723899" y="4962144"/>
          <a:ext cx="10782301" cy="1286256"/>
        </p:xfrm>
        <a:graphic>
          <a:graphicData uri="http://schemas.openxmlformats.org/drawingml/2006/table">
            <a:tbl>
              <a:tblPr/>
              <a:tblGrid>
                <a:gridCol w="3845146">
                  <a:extLst>
                    <a:ext uri="{9D8B030D-6E8A-4147-A177-3AD203B41FA5}">
                      <a16:colId xmlns:a16="http://schemas.microsoft.com/office/drawing/2014/main" val="20000"/>
                    </a:ext>
                  </a:extLst>
                </a:gridCol>
                <a:gridCol w="1749027">
                  <a:extLst>
                    <a:ext uri="{9D8B030D-6E8A-4147-A177-3AD203B41FA5}">
                      <a16:colId xmlns:a16="http://schemas.microsoft.com/office/drawing/2014/main" val="20001"/>
                    </a:ext>
                  </a:extLst>
                </a:gridCol>
                <a:gridCol w="1572160">
                  <a:extLst>
                    <a:ext uri="{9D8B030D-6E8A-4147-A177-3AD203B41FA5}">
                      <a16:colId xmlns:a16="http://schemas.microsoft.com/office/drawing/2014/main" val="127998858"/>
                    </a:ext>
                  </a:extLst>
                </a:gridCol>
                <a:gridCol w="1749028">
                  <a:extLst>
                    <a:ext uri="{9D8B030D-6E8A-4147-A177-3AD203B41FA5}">
                      <a16:colId xmlns:a16="http://schemas.microsoft.com/office/drawing/2014/main" val="1208588447"/>
                    </a:ext>
                  </a:extLst>
                </a:gridCol>
                <a:gridCol w="1866940">
                  <a:extLst>
                    <a:ext uri="{9D8B030D-6E8A-4147-A177-3AD203B41FA5}">
                      <a16:colId xmlns:a16="http://schemas.microsoft.com/office/drawing/2014/main" val="20002"/>
                    </a:ext>
                  </a:extLst>
                </a:gridCol>
              </a:tblGrid>
              <a:tr h="117728">
                <a:tc rowSpan="2">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400" b="1" i="0" u="none" strike="noStrike" cap="none" normalizeH="0" baseline="0" dirty="0">
                          <a:ln>
                            <a:noFill/>
                          </a:ln>
                          <a:solidFill>
                            <a:schemeClr val="tx1"/>
                          </a:solidFill>
                          <a:effectLst/>
                          <a:latin typeface="Calibri" panose="020F0502020204030204" pitchFamily="34" charset="0"/>
                        </a:rPr>
                        <a:t>Response, %</a:t>
                      </a:r>
                    </a:p>
                  </a:txBody>
                  <a:tcPr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2">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Wk 48</a:t>
                      </a:r>
                    </a:p>
                  </a:txBody>
                  <a:tcPr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6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gridSpan="2">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Wk 96</a:t>
                      </a:r>
                    </a:p>
                  </a:txBody>
                  <a:tcPr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471D"/>
                    </a:solidFill>
                  </a:tcPr>
                </a:tc>
                <a:tc hMerge="1">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18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3797437007"/>
                  </a:ext>
                </a:extLst>
              </a:tr>
              <a:tr h="211376">
                <a:tc vMerge="1">
                  <a:txBody>
                    <a:bodyPr/>
                    <a:lstStyle/>
                    <a:p>
                      <a:pPr marL="0" marR="0" lvl="0" indent="0" algn="l"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800" b="1" i="0" u="none" strike="noStrike" cap="none" normalizeH="0" baseline="0">
                          <a:ln>
                            <a:noFill/>
                          </a:ln>
                          <a:solidFill>
                            <a:schemeClr val="tx1"/>
                          </a:solidFill>
                          <a:effectLst/>
                          <a:latin typeface="Calibri" panose="020F0502020204030204" pitchFamily="34" charset="0"/>
                        </a:rPr>
                        <a:t>Characteristic</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Asciminib</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 (n = 201)</a:t>
                      </a:r>
                    </a:p>
                  </a:txBody>
                  <a:tcPr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All IS-TKI</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(n = 204)</a:t>
                      </a:r>
                    </a:p>
                  </a:txBody>
                  <a:tcPr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Asciminib</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 (n = 201)</a:t>
                      </a:r>
                    </a:p>
                  </a:txBody>
                  <a:tcPr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All IS-TKI</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(n = 204)</a:t>
                      </a:r>
                    </a:p>
                  </a:txBody>
                  <a:tcPr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2013993432"/>
                  </a:ext>
                </a:extLst>
              </a:tr>
              <a:tr h="117728">
                <a:tc>
                  <a:txBody>
                    <a:bodyPr/>
                    <a:lstStyle/>
                    <a:p>
                      <a:pPr marL="0" marR="0" lvl="0" indent="0" algn="l" defTabSz="914400" rtl="0" eaLnBrk="1" fontAlgn="base" latinLnBrk="0" hangingPunct="1">
                        <a:lnSpc>
                          <a:spcPct val="100000"/>
                        </a:lnSpc>
                        <a:spcBef>
                          <a:spcPct val="0"/>
                        </a:spcBef>
                        <a:spcAft>
                          <a:spcPct val="25000"/>
                        </a:spcAft>
                        <a:buClrTx/>
                        <a:buSzTx/>
                        <a:buFontTx/>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MR</a:t>
                      </a:r>
                      <a:r>
                        <a:rPr kumimoji="0" lang="en-US" sz="1400" b="0" i="0" u="none" strike="noStrike" cap="none" normalizeH="0" baseline="30000" dirty="0">
                          <a:ln>
                            <a:noFill/>
                          </a:ln>
                          <a:solidFill>
                            <a:schemeClr val="bg2">
                              <a:lumMod val="10000"/>
                            </a:schemeClr>
                          </a:solidFill>
                          <a:effectLst/>
                          <a:latin typeface="Calibri" panose="020F0502020204030204" pitchFamily="34" charset="0"/>
                        </a:rPr>
                        <a:t>4</a:t>
                      </a:r>
                    </a:p>
                  </a:txBody>
                  <a:tcPr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34.0</a:t>
                      </a:r>
                    </a:p>
                  </a:txBody>
                  <a:tcPr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15.9</a:t>
                      </a:r>
                    </a:p>
                  </a:txBody>
                  <a:tcPr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50.5</a:t>
                      </a:r>
                    </a:p>
                  </a:txBody>
                  <a:tcPr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34.1</a:t>
                      </a:r>
                    </a:p>
                  </a:txBody>
                  <a:tcPr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11772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400" b="0" i="0" u="none" strike="noStrike" cap="none" normalizeH="0" baseline="0" dirty="0">
                          <a:ln>
                            <a:noFill/>
                          </a:ln>
                          <a:solidFill>
                            <a:schemeClr val="bg2">
                              <a:lumMod val="10000"/>
                            </a:schemeClr>
                          </a:solidFill>
                          <a:effectLst/>
                          <a:latin typeface="Calibri" panose="020F0502020204030204" pitchFamily="34" charset="0"/>
                        </a:rPr>
                        <a:t>MR</a:t>
                      </a:r>
                      <a:r>
                        <a:rPr kumimoji="0" lang="en-US" sz="1400" b="0" i="0" u="none" strike="noStrike" cap="none" normalizeH="0" baseline="30000" dirty="0">
                          <a:ln>
                            <a:noFill/>
                          </a:ln>
                          <a:solidFill>
                            <a:schemeClr val="bg2">
                              <a:lumMod val="10000"/>
                            </a:schemeClr>
                          </a:solidFill>
                          <a:effectLst/>
                          <a:latin typeface="Calibri" panose="020F0502020204030204" pitchFamily="34" charset="0"/>
                        </a:rPr>
                        <a:t>4.5</a:t>
                      </a:r>
                      <a:endParaRPr kumimoji="0" lang="en-US" sz="1400" b="0" i="0" u="none" strike="noStrike" cap="none" normalizeH="0" baseline="0" dirty="0">
                        <a:ln>
                          <a:noFill/>
                        </a:ln>
                        <a:solidFill>
                          <a:schemeClr val="bg2">
                            <a:lumMod val="10000"/>
                          </a:schemeClr>
                        </a:solidFill>
                        <a:effectLst/>
                        <a:latin typeface="Calibri" panose="020F0502020204030204" pitchFamily="34" charset="0"/>
                      </a:endParaRPr>
                    </a:p>
                  </a:txBody>
                  <a:tcPr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18.5</a:t>
                      </a:r>
                    </a:p>
                  </a:txBody>
                  <a:tcPr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10.9</a:t>
                      </a:r>
                    </a:p>
                  </a:txBody>
                  <a:tcPr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33.0</a:t>
                      </a:r>
                    </a:p>
                  </a:txBody>
                  <a:tcPr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20.0</a:t>
                      </a:r>
                    </a:p>
                  </a:txBody>
                  <a:tcPr marT="27432" marB="274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63126135"/>
                  </a:ext>
                </a:extLst>
              </a:tr>
            </a:tbl>
          </a:graphicData>
        </a:graphic>
      </p:graphicFrame>
      <p:sp>
        <p:nvSpPr>
          <p:cNvPr id="23" name="TextBox 22">
            <a:extLst>
              <a:ext uri="{FF2B5EF4-FFF2-40B4-BE49-F238E27FC236}">
                <a16:creationId xmlns:a16="http://schemas.microsoft.com/office/drawing/2014/main" id="{D72B45BC-3A30-8C10-5FC5-14E99A7F50CA}"/>
              </a:ext>
            </a:extLst>
          </p:cNvPr>
          <p:cNvSpPr txBox="1"/>
          <p:nvPr/>
        </p:nvSpPr>
        <p:spPr bwMode="auto">
          <a:xfrm>
            <a:off x="723900" y="4692192"/>
            <a:ext cx="10755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*Nonresponders censored at last molecular assessment date. </a:t>
            </a:r>
            <a:r>
              <a:rPr lang="en-US" sz="1200" b="0" baseline="30000" dirty="0">
                <a:solidFill>
                  <a:schemeClr val="bg1"/>
                </a:solidFill>
                <a:latin typeface="Calibri" panose="020F0502020204030204" pitchFamily="34" charset="0"/>
              </a:rPr>
              <a:t>†</a:t>
            </a:r>
            <a:r>
              <a:rPr lang="en-US" sz="1200" b="0" dirty="0">
                <a:solidFill>
                  <a:schemeClr val="bg1"/>
                </a:solidFill>
                <a:latin typeface="Calibri" panose="020F0502020204030204" pitchFamily="34" charset="0"/>
              </a:rPr>
              <a:t>Therapy discontinuation for any cause with no prior MMR achievement considered as competing event.</a:t>
            </a:r>
          </a:p>
        </p:txBody>
      </p:sp>
      <p:grpSp>
        <p:nvGrpSpPr>
          <p:cNvPr id="359" name="Group 358">
            <a:extLst>
              <a:ext uri="{FF2B5EF4-FFF2-40B4-BE49-F238E27FC236}">
                <a16:creationId xmlns:a16="http://schemas.microsoft.com/office/drawing/2014/main" id="{1CC96755-05F9-F367-1279-C1D525A33D30}"/>
              </a:ext>
            </a:extLst>
          </p:cNvPr>
          <p:cNvGrpSpPr/>
          <p:nvPr/>
        </p:nvGrpSpPr>
        <p:grpSpPr>
          <a:xfrm>
            <a:off x="808743" y="4474982"/>
            <a:ext cx="2660324" cy="307777"/>
            <a:chOff x="723900" y="4201606"/>
            <a:chExt cx="2660324" cy="307777"/>
          </a:xfrm>
        </p:grpSpPr>
        <p:sp>
          <p:nvSpPr>
            <p:cNvPr id="73" name="TextBox 72">
              <a:extLst>
                <a:ext uri="{FF2B5EF4-FFF2-40B4-BE49-F238E27FC236}">
                  <a16:creationId xmlns:a16="http://schemas.microsoft.com/office/drawing/2014/main" id="{A1727E64-1B06-0445-1606-58A72234F66E}"/>
                </a:ext>
              </a:extLst>
            </p:cNvPr>
            <p:cNvSpPr txBox="1"/>
            <p:nvPr/>
          </p:nvSpPr>
          <p:spPr bwMode="auto">
            <a:xfrm>
              <a:off x="796630" y="4201606"/>
              <a:ext cx="2587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tabLst>
                  <a:tab pos="1081088" algn="l"/>
                </a:tabLst>
              </a:pPr>
              <a:r>
                <a:rPr lang="en-US" sz="1400" b="0" dirty="0">
                  <a:solidFill>
                    <a:schemeClr val="bg1"/>
                  </a:solidFill>
                  <a:latin typeface="Calibri" panose="020F0502020204030204" pitchFamily="34" charset="0"/>
                </a:rPr>
                <a:t>Censored</a:t>
              </a:r>
              <a:r>
                <a:rPr lang="en-US" sz="1400" b="0" baseline="30000" dirty="0">
                  <a:solidFill>
                    <a:schemeClr val="bg1"/>
                  </a:solidFill>
                  <a:latin typeface="Calibri" panose="020F0502020204030204" pitchFamily="34" charset="0"/>
                </a:rPr>
                <a:t>*           </a:t>
              </a:r>
              <a:r>
                <a:rPr lang="en-US" sz="1400" b="0" dirty="0">
                  <a:solidFill>
                    <a:schemeClr val="bg1"/>
                  </a:solidFill>
                  <a:latin typeface="Calibri" panose="020F0502020204030204" pitchFamily="34" charset="0"/>
                </a:rPr>
                <a:t>Competing event</a:t>
              </a:r>
              <a:r>
                <a:rPr lang="en-US" sz="1400" b="0" baseline="30000" dirty="0">
                  <a:solidFill>
                    <a:schemeClr val="bg1"/>
                  </a:solidFill>
                  <a:latin typeface="Calibri" panose="020F0502020204030204" pitchFamily="34" charset="0"/>
                </a:rPr>
                <a:t>†</a:t>
              </a:r>
              <a:endParaRPr lang="en-US" sz="1400" b="0" dirty="0">
                <a:solidFill>
                  <a:schemeClr val="bg1"/>
                </a:solidFill>
                <a:latin typeface="Calibri" panose="020F0502020204030204" pitchFamily="34" charset="0"/>
              </a:endParaRPr>
            </a:p>
          </p:txBody>
        </p:sp>
        <p:sp>
          <p:nvSpPr>
            <p:cNvPr id="223" name="Triangle 222">
              <a:extLst>
                <a:ext uri="{FF2B5EF4-FFF2-40B4-BE49-F238E27FC236}">
                  <a16:creationId xmlns:a16="http://schemas.microsoft.com/office/drawing/2014/main" id="{EEB330CC-81B6-DAD3-6D08-9CE6ECB13649}"/>
                </a:ext>
              </a:extLst>
            </p:cNvPr>
            <p:cNvSpPr/>
            <p:nvPr/>
          </p:nvSpPr>
          <p:spPr bwMode="auto">
            <a:xfrm>
              <a:off x="723900" y="4318000"/>
              <a:ext cx="88900" cy="76638"/>
            </a:xfrm>
            <a:prstGeom prst="triangle">
              <a:avLst/>
            </a:prstGeom>
            <a:solidFill>
              <a:schemeClr val="bg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24" name="Oval 223">
              <a:extLst>
                <a:ext uri="{FF2B5EF4-FFF2-40B4-BE49-F238E27FC236}">
                  <a16:creationId xmlns:a16="http://schemas.microsoft.com/office/drawing/2014/main" id="{7B24F658-19B7-1CAC-5F01-D60241244DC9}"/>
                </a:ext>
              </a:extLst>
            </p:cNvPr>
            <p:cNvSpPr/>
            <p:nvPr/>
          </p:nvSpPr>
          <p:spPr bwMode="auto">
            <a:xfrm>
              <a:off x="1779701" y="4317084"/>
              <a:ext cx="88900" cy="88900"/>
            </a:xfrm>
            <a:prstGeom prst="ellipse">
              <a:avLst/>
            </a:prstGeom>
            <a:noFill/>
            <a:ln w="1905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308" name="Freeform 307">
            <a:extLst>
              <a:ext uri="{FF2B5EF4-FFF2-40B4-BE49-F238E27FC236}">
                <a16:creationId xmlns:a16="http://schemas.microsoft.com/office/drawing/2014/main" id="{5B1F1E57-F737-F132-E867-5B47FD6606E7}"/>
              </a:ext>
            </a:extLst>
          </p:cNvPr>
          <p:cNvSpPr/>
          <p:nvPr/>
        </p:nvSpPr>
        <p:spPr bwMode="auto">
          <a:xfrm>
            <a:off x="4761907" y="2385397"/>
            <a:ext cx="3138728" cy="1638022"/>
          </a:xfrm>
          <a:custGeom>
            <a:avLst/>
            <a:gdLst>
              <a:gd name="connsiteX0" fmla="*/ 0 w 3238500"/>
              <a:gd name="connsiteY0" fmla="*/ 1466850 h 1466850"/>
              <a:gd name="connsiteX1" fmla="*/ 285750 w 3238500"/>
              <a:gd name="connsiteY1" fmla="*/ 1466850 h 1466850"/>
              <a:gd name="connsiteX2" fmla="*/ 285750 w 3238500"/>
              <a:gd name="connsiteY2" fmla="*/ 1184275 h 1466850"/>
              <a:gd name="connsiteX3" fmla="*/ 295275 w 3238500"/>
              <a:gd name="connsiteY3" fmla="*/ 1174750 h 1466850"/>
              <a:gd name="connsiteX4" fmla="*/ 295275 w 3238500"/>
              <a:gd name="connsiteY4" fmla="*/ 974725 h 1466850"/>
              <a:gd name="connsiteX5" fmla="*/ 314325 w 3238500"/>
              <a:gd name="connsiteY5" fmla="*/ 974725 h 1466850"/>
              <a:gd name="connsiteX6" fmla="*/ 314325 w 3238500"/>
              <a:gd name="connsiteY6" fmla="*/ 923925 h 1466850"/>
              <a:gd name="connsiteX7" fmla="*/ 314325 w 3238500"/>
              <a:gd name="connsiteY7" fmla="*/ 923925 h 1466850"/>
              <a:gd name="connsiteX8" fmla="*/ 333375 w 3238500"/>
              <a:gd name="connsiteY8" fmla="*/ 904875 h 1466850"/>
              <a:gd name="connsiteX9" fmla="*/ 581025 w 3238500"/>
              <a:gd name="connsiteY9" fmla="*/ 904875 h 1466850"/>
              <a:gd name="connsiteX10" fmla="*/ 581025 w 3238500"/>
              <a:gd name="connsiteY10" fmla="*/ 762000 h 1466850"/>
              <a:gd name="connsiteX11" fmla="*/ 593725 w 3238500"/>
              <a:gd name="connsiteY11" fmla="*/ 762000 h 1466850"/>
              <a:gd name="connsiteX12" fmla="*/ 593725 w 3238500"/>
              <a:gd name="connsiteY12" fmla="*/ 441325 h 1466850"/>
              <a:gd name="connsiteX13" fmla="*/ 635000 w 3238500"/>
              <a:gd name="connsiteY13" fmla="*/ 441325 h 1466850"/>
              <a:gd name="connsiteX14" fmla="*/ 635000 w 3238500"/>
              <a:gd name="connsiteY14" fmla="*/ 393700 h 1466850"/>
              <a:gd name="connsiteX15" fmla="*/ 879475 w 3238500"/>
              <a:gd name="connsiteY15" fmla="*/ 393700 h 1466850"/>
              <a:gd name="connsiteX16" fmla="*/ 879475 w 3238500"/>
              <a:gd name="connsiteY16" fmla="*/ 304800 h 1466850"/>
              <a:gd name="connsiteX17" fmla="*/ 1158875 w 3238500"/>
              <a:gd name="connsiteY17" fmla="*/ 304800 h 1466850"/>
              <a:gd name="connsiteX18" fmla="*/ 1158875 w 3238500"/>
              <a:gd name="connsiteY18" fmla="*/ 225425 h 1466850"/>
              <a:gd name="connsiteX19" fmla="*/ 1473200 w 3238500"/>
              <a:gd name="connsiteY19" fmla="*/ 225425 h 1466850"/>
              <a:gd name="connsiteX20" fmla="*/ 1473200 w 3238500"/>
              <a:gd name="connsiteY20" fmla="*/ 152400 h 1466850"/>
              <a:gd name="connsiteX21" fmla="*/ 1743075 w 3238500"/>
              <a:gd name="connsiteY21" fmla="*/ 152400 h 1466850"/>
              <a:gd name="connsiteX22" fmla="*/ 1743075 w 3238500"/>
              <a:gd name="connsiteY22" fmla="*/ 127000 h 1466850"/>
              <a:gd name="connsiteX23" fmla="*/ 1771650 w 3238500"/>
              <a:gd name="connsiteY23" fmla="*/ 127000 h 1466850"/>
              <a:gd name="connsiteX24" fmla="*/ 1771650 w 3238500"/>
              <a:gd name="connsiteY24" fmla="*/ 76200 h 1466850"/>
              <a:gd name="connsiteX25" fmla="*/ 2365375 w 3238500"/>
              <a:gd name="connsiteY25" fmla="*/ 76200 h 1466850"/>
              <a:gd name="connsiteX26" fmla="*/ 2365375 w 3238500"/>
              <a:gd name="connsiteY26" fmla="*/ 50800 h 1466850"/>
              <a:gd name="connsiteX27" fmla="*/ 2968625 w 3238500"/>
              <a:gd name="connsiteY27" fmla="*/ 50800 h 1466850"/>
              <a:gd name="connsiteX28" fmla="*/ 2968625 w 3238500"/>
              <a:gd name="connsiteY28" fmla="*/ 0 h 1466850"/>
              <a:gd name="connsiteX29" fmla="*/ 3238500 w 3238500"/>
              <a:gd name="connsiteY29" fmla="*/ 0 h 1466850"/>
              <a:gd name="connsiteX0" fmla="*/ 0 w 3238500"/>
              <a:gd name="connsiteY0" fmla="*/ 1466850 h 1466850"/>
              <a:gd name="connsiteX1" fmla="*/ 285750 w 3238500"/>
              <a:gd name="connsiteY1" fmla="*/ 1466850 h 1466850"/>
              <a:gd name="connsiteX2" fmla="*/ 285750 w 3238500"/>
              <a:gd name="connsiteY2" fmla="*/ 1184275 h 1466850"/>
              <a:gd name="connsiteX3" fmla="*/ 295275 w 3238500"/>
              <a:gd name="connsiteY3" fmla="*/ 1174750 h 1466850"/>
              <a:gd name="connsiteX4" fmla="*/ 295275 w 3238500"/>
              <a:gd name="connsiteY4" fmla="*/ 974725 h 1466850"/>
              <a:gd name="connsiteX5" fmla="*/ 314325 w 3238500"/>
              <a:gd name="connsiteY5" fmla="*/ 974725 h 1466850"/>
              <a:gd name="connsiteX6" fmla="*/ 314325 w 3238500"/>
              <a:gd name="connsiteY6" fmla="*/ 923925 h 1466850"/>
              <a:gd name="connsiteX7" fmla="*/ 339725 w 3238500"/>
              <a:gd name="connsiteY7" fmla="*/ 923925 h 1466850"/>
              <a:gd name="connsiteX8" fmla="*/ 333375 w 3238500"/>
              <a:gd name="connsiteY8" fmla="*/ 904875 h 1466850"/>
              <a:gd name="connsiteX9" fmla="*/ 581025 w 3238500"/>
              <a:gd name="connsiteY9" fmla="*/ 904875 h 1466850"/>
              <a:gd name="connsiteX10" fmla="*/ 581025 w 3238500"/>
              <a:gd name="connsiteY10" fmla="*/ 762000 h 1466850"/>
              <a:gd name="connsiteX11" fmla="*/ 593725 w 3238500"/>
              <a:gd name="connsiteY11" fmla="*/ 762000 h 1466850"/>
              <a:gd name="connsiteX12" fmla="*/ 593725 w 3238500"/>
              <a:gd name="connsiteY12" fmla="*/ 441325 h 1466850"/>
              <a:gd name="connsiteX13" fmla="*/ 635000 w 3238500"/>
              <a:gd name="connsiteY13" fmla="*/ 441325 h 1466850"/>
              <a:gd name="connsiteX14" fmla="*/ 635000 w 3238500"/>
              <a:gd name="connsiteY14" fmla="*/ 393700 h 1466850"/>
              <a:gd name="connsiteX15" fmla="*/ 879475 w 3238500"/>
              <a:gd name="connsiteY15" fmla="*/ 393700 h 1466850"/>
              <a:gd name="connsiteX16" fmla="*/ 879475 w 3238500"/>
              <a:gd name="connsiteY16" fmla="*/ 304800 h 1466850"/>
              <a:gd name="connsiteX17" fmla="*/ 1158875 w 3238500"/>
              <a:gd name="connsiteY17" fmla="*/ 304800 h 1466850"/>
              <a:gd name="connsiteX18" fmla="*/ 1158875 w 3238500"/>
              <a:gd name="connsiteY18" fmla="*/ 225425 h 1466850"/>
              <a:gd name="connsiteX19" fmla="*/ 1473200 w 3238500"/>
              <a:gd name="connsiteY19" fmla="*/ 225425 h 1466850"/>
              <a:gd name="connsiteX20" fmla="*/ 1473200 w 3238500"/>
              <a:gd name="connsiteY20" fmla="*/ 152400 h 1466850"/>
              <a:gd name="connsiteX21" fmla="*/ 1743075 w 3238500"/>
              <a:gd name="connsiteY21" fmla="*/ 152400 h 1466850"/>
              <a:gd name="connsiteX22" fmla="*/ 1743075 w 3238500"/>
              <a:gd name="connsiteY22" fmla="*/ 127000 h 1466850"/>
              <a:gd name="connsiteX23" fmla="*/ 1771650 w 3238500"/>
              <a:gd name="connsiteY23" fmla="*/ 127000 h 1466850"/>
              <a:gd name="connsiteX24" fmla="*/ 1771650 w 3238500"/>
              <a:gd name="connsiteY24" fmla="*/ 76200 h 1466850"/>
              <a:gd name="connsiteX25" fmla="*/ 2365375 w 3238500"/>
              <a:gd name="connsiteY25" fmla="*/ 76200 h 1466850"/>
              <a:gd name="connsiteX26" fmla="*/ 2365375 w 3238500"/>
              <a:gd name="connsiteY26" fmla="*/ 50800 h 1466850"/>
              <a:gd name="connsiteX27" fmla="*/ 2968625 w 3238500"/>
              <a:gd name="connsiteY27" fmla="*/ 50800 h 1466850"/>
              <a:gd name="connsiteX28" fmla="*/ 2968625 w 3238500"/>
              <a:gd name="connsiteY28" fmla="*/ 0 h 1466850"/>
              <a:gd name="connsiteX29" fmla="*/ 3238500 w 3238500"/>
              <a:gd name="connsiteY29" fmla="*/ 0 h 1466850"/>
              <a:gd name="connsiteX0" fmla="*/ 0 w 3238500"/>
              <a:gd name="connsiteY0" fmla="*/ 1466850 h 1466850"/>
              <a:gd name="connsiteX1" fmla="*/ 285750 w 3238500"/>
              <a:gd name="connsiteY1" fmla="*/ 1466850 h 1466850"/>
              <a:gd name="connsiteX2" fmla="*/ 285750 w 3238500"/>
              <a:gd name="connsiteY2" fmla="*/ 1184275 h 1466850"/>
              <a:gd name="connsiteX3" fmla="*/ 295275 w 3238500"/>
              <a:gd name="connsiteY3" fmla="*/ 1174750 h 1466850"/>
              <a:gd name="connsiteX4" fmla="*/ 295275 w 3238500"/>
              <a:gd name="connsiteY4" fmla="*/ 974725 h 1466850"/>
              <a:gd name="connsiteX5" fmla="*/ 314325 w 3238500"/>
              <a:gd name="connsiteY5" fmla="*/ 974725 h 1466850"/>
              <a:gd name="connsiteX6" fmla="*/ 314325 w 3238500"/>
              <a:gd name="connsiteY6" fmla="*/ 923925 h 1466850"/>
              <a:gd name="connsiteX7" fmla="*/ 339725 w 3238500"/>
              <a:gd name="connsiteY7" fmla="*/ 923925 h 1466850"/>
              <a:gd name="connsiteX8" fmla="*/ 339725 w 3238500"/>
              <a:gd name="connsiteY8" fmla="*/ 904875 h 1466850"/>
              <a:gd name="connsiteX9" fmla="*/ 581025 w 3238500"/>
              <a:gd name="connsiteY9" fmla="*/ 904875 h 1466850"/>
              <a:gd name="connsiteX10" fmla="*/ 581025 w 3238500"/>
              <a:gd name="connsiteY10" fmla="*/ 762000 h 1466850"/>
              <a:gd name="connsiteX11" fmla="*/ 593725 w 3238500"/>
              <a:gd name="connsiteY11" fmla="*/ 762000 h 1466850"/>
              <a:gd name="connsiteX12" fmla="*/ 593725 w 3238500"/>
              <a:gd name="connsiteY12" fmla="*/ 441325 h 1466850"/>
              <a:gd name="connsiteX13" fmla="*/ 635000 w 3238500"/>
              <a:gd name="connsiteY13" fmla="*/ 441325 h 1466850"/>
              <a:gd name="connsiteX14" fmla="*/ 635000 w 3238500"/>
              <a:gd name="connsiteY14" fmla="*/ 393700 h 1466850"/>
              <a:gd name="connsiteX15" fmla="*/ 879475 w 3238500"/>
              <a:gd name="connsiteY15" fmla="*/ 393700 h 1466850"/>
              <a:gd name="connsiteX16" fmla="*/ 879475 w 3238500"/>
              <a:gd name="connsiteY16" fmla="*/ 304800 h 1466850"/>
              <a:gd name="connsiteX17" fmla="*/ 1158875 w 3238500"/>
              <a:gd name="connsiteY17" fmla="*/ 304800 h 1466850"/>
              <a:gd name="connsiteX18" fmla="*/ 1158875 w 3238500"/>
              <a:gd name="connsiteY18" fmla="*/ 225425 h 1466850"/>
              <a:gd name="connsiteX19" fmla="*/ 1473200 w 3238500"/>
              <a:gd name="connsiteY19" fmla="*/ 225425 h 1466850"/>
              <a:gd name="connsiteX20" fmla="*/ 1473200 w 3238500"/>
              <a:gd name="connsiteY20" fmla="*/ 152400 h 1466850"/>
              <a:gd name="connsiteX21" fmla="*/ 1743075 w 3238500"/>
              <a:gd name="connsiteY21" fmla="*/ 152400 h 1466850"/>
              <a:gd name="connsiteX22" fmla="*/ 1743075 w 3238500"/>
              <a:gd name="connsiteY22" fmla="*/ 127000 h 1466850"/>
              <a:gd name="connsiteX23" fmla="*/ 1771650 w 3238500"/>
              <a:gd name="connsiteY23" fmla="*/ 127000 h 1466850"/>
              <a:gd name="connsiteX24" fmla="*/ 1771650 w 3238500"/>
              <a:gd name="connsiteY24" fmla="*/ 76200 h 1466850"/>
              <a:gd name="connsiteX25" fmla="*/ 2365375 w 3238500"/>
              <a:gd name="connsiteY25" fmla="*/ 76200 h 1466850"/>
              <a:gd name="connsiteX26" fmla="*/ 2365375 w 3238500"/>
              <a:gd name="connsiteY26" fmla="*/ 50800 h 1466850"/>
              <a:gd name="connsiteX27" fmla="*/ 2968625 w 3238500"/>
              <a:gd name="connsiteY27" fmla="*/ 50800 h 1466850"/>
              <a:gd name="connsiteX28" fmla="*/ 2968625 w 3238500"/>
              <a:gd name="connsiteY28" fmla="*/ 0 h 1466850"/>
              <a:gd name="connsiteX29" fmla="*/ 3238500 w 3238500"/>
              <a:gd name="connsiteY29" fmla="*/ 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38500" h="1466850">
                <a:moveTo>
                  <a:pt x="0" y="1466850"/>
                </a:moveTo>
                <a:lnTo>
                  <a:pt x="285750" y="1466850"/>
                </a:lnTo>
                <a:lnTo>
                  <a:pt x="285750" y="1184275"/>
                </a:lnTo>
                <a:lnTo>
                  <a:pt x="295275" y="1174750"/>
                </a:lnTo>
                <a:lnTo>
                  <a:pt x="295275" y="974725"/>
                </a:lnTo>
                <a:lnTo>
                  <a:pt x="314325" y="974725"/>
                </a:lnTo>
                <a:lnTo>
                  <a:pt x="314325" y="923925"/>
                </a:lnTo>
                <a:lnTo>
                  <a:pt x="339725" y="923925"/>
                </a:lnTo>
                <a:lnTo>
                  <a:pt x="339725" y="904875"/>
                </a:lnTo>
                <a:lnTo>
                  <a:pt x="581025" y="904875"/>
                </a:lnTo>
                <a:lnTo>
                  <a:pt x="581025" y="762000"/>
                </a:lnTo>
                <a:lnTo>
                  <a:pt x="593725" y="762000"/>
                </a:lnTo>
                <a:lnTo>
                  <a:pt x="593725" y="441325"/>
                </a:lnTo>
                <a:lnTo>
                  <a:pt x="635000" y="441325"/>
                </a:lnTo>
                <a:lnTo>
                  <a:pt x="635000" y="393700"/>
                </a:lnTo>
                <a:lnTo>
                  <a:pt x="879475" y="393700"/>
                </a:lnTo>
                <a:lnTo>
                  <a:pt x="879475" y="304800"/>
                </a:lnTo>
                <a:lnTo>
                  <a:pt x="1158875" y="304800"/>
                </a:lnTo>
                <a:lnTo>
                  <a:pt x="1158875" y="225425"/>
                </a:lnTo>
                <a:lnTo>
                  <a:pt x="1473200" y="225425"/>
                </a:lnTo>
                <a:lnTo>
                  <a:pt x="1473200" y="152400"/>
                </a:lnTo>
                <a:lnTo>
                  <a:pt x="1743075" y="152400"/>
                </a:lnTo>
                <a:lnTo>
                  <a:pt x="1743075" y="127000"/>
                </a:lnTo>
                <a:lnTo>
                  <a:pt x="1771650" y="127000"/>
                </a:lnTo>
                <a:lnTo>
                  <a:pt x="1771650" y="76200"/>
                </a:lnTo>
                <a:lnTo>
                  <a:pt x="2365375" y="76200"/>
                </a:lnTo>
                <a:lnTo>
                  <a:pt x="2365375" y="50800"/>
                </a:lnTo>
                <a:lnTo>
                  <a:pt x="2968625" y="50800"/>
                </a:lnTo>
                <a:lnTo>
                  <a:pt x="2968625" y="0"/>
                </a:lnTo>
                <a:lnTo>
                  <a:pt x="3238500" y="0"/>
                </a:lnTo>
              </a:path>
            </a:pathLst>
          </a:custGeom>
          <a:noFill/>
          <a:ln w="28575">
            <a:solidFill>
              <a:schemeClr val="accent1"/>
            </a:solidFill>
            <a:miter lim="800000"/>
            <a:headEnd/>
            <a:tailEnd/>
          </a:ln>
        </p:spPr>
        <p:txBody>
          <a:bodyPr rtlCol="0" anchor="ctr"/>
          <a:lstStyle/>
          <a:p>
            <a:pPr algn="ctr"/>
            <a:endParaRPr lang="en-US" dirty="0"/>
          </a:p>
        </p:txBody>
      </p:sp>
      <p:grpSp>
        <p:nvGrpSpPr>
          <p:cNvPr id="322" name="Group 321">
            <a:extLst>
              <a:ext uri="{FF2B5EF4-FFF2-40B4-BE49-F238E27FC236}">
                <a16:creationId xmlns:a16="http://schemas.microsoft.com/office/drawing/2014/main" id="{5CD905D8-9D0E-36AC-2FCC-FFA38CAA370F}"/>
              </a:ext>
            </a:extLst>
          </p:cNvPr>
          <p:cNvGrpSpPr/>
          <p:nvPr/>
        </p:nvGrpSpPr>
        <p:grpSpPr>
          <a:xfrm>
            <a:off x="4764984" y="2803766"/>
            <a:ext cx="3154113" cy="1219594"/>
            <a:chOff x="4940300" y="2705100"/>
            <a:chExt cx="3254375" cy="1076325"/>
          </a:xfrm>
        </p:grpSpPr>
        <p:sp>
          <p:nvSpPr>
            <p:cNvPr id="309" name="Freeform 308">
              <a:extLst>
                <a:ext uri="{FF2B5EF4-FFF2-40B4-BE49-F238E27FC236}">
                  <a16:creationId xmlns:a16="http://schemas.microsoft.com/office/drawing/2014/main" id="{3CA9F91F-DBCF-8037-EADB-F2CFD01A9FEB}"/>
                </a:ext>
              </a:extLst>
            </p:cNvPr>
            <p:cNvSpPr/>
            <p:nvPr/>
          </p:nvSpPr>
          <p:spPr bwMode="auto">
            <a:xfrm>
              <a:off x="4940300" y="2765425"/>
              <a:ext cx="3254375" cy="1016000"/>
            </a:xfrm>
            <a:custGeom>
              <a:avLst/>
              <a:gdLst>
                <a:gd name="connsiteX0" fmla="*/ 0 w 3254375"/>
                <a:gd name="connsiteY0" fmla="*/ 1016000 h 1016000"/>
                <a:gd name="connsiteX1" fmla="*/ 301625 w 3254375"/>
                <a:gd name="connsiteY1" fmla="*/ 1016000 h 1016000"/>
                <a:gd name="connsiteX2" fmla="*/ 301625 w 3254375"/>
                <a:gd name="connsiteY2" fmla="*/ 1016000 h 1016000"/>
                <a:gd name="connsiteX3" fmla="*/ 301625 w 3254375"/>
                <a:gd name="connsiteY3" fmla="*/ 1016000 h 1016000"/>
                <a:gd name="connsiteX4" fmla="*/ 301625 w 3254375"/>
                <a:gd name="connsiteY4" fmla="*/ 1016000 h 1016000"/>
                <a:gd name="connsiteX5" fmla="*/ 301625 w 3254375"/>
                <a:gd name="connsiteY5" fmla="*/ 996950 h 1016000"/>
                <a:gd name="connsiteX6" fmla="*/ 584200 w 3254375"/>
                <a:gd name="connsiteY6" fmla="*/ 996950 h 1016000"/>
                <a:gd name="connsiteX7" fmla="*/ 584200 w 3254375"/>
                <a:gd name="connsiteY7" fmla="*/ 968375 h 1016000"/>
                <a:gd name="connsiteX8" fmla="*/ 584200 w 3254375"/>
                <a:gd name="connsiteY8" fmla="*/ 669925 h 1016000"/>
                <a:gd name="connsiteX9" fmla="*/ 584200 w 3254375"/>
                <a:gd name="connsiteY9" fmla="*/ 669925 h 1016000"/>
                <a:gd name="connsiteX10" fmla="*/ 612775 w 3254375"/>
                <a:gd name="connsiteY10" fmla="*/ 669925 h 1016000"/>
                <a:gd name="connsiteX11" fmla="*/ 612775 w 3254375"/>
                <a:gd name="connsiteY11" fmla="*/ 615950 h 1016000"/>
                <a:gd name="connsiteX12" fmla="*/ 625475 w 3254375"/>
                <a:gd name="connsiteY12" fmla="*/ 615950 h 1016000"/>
                <a:gd name="connsiteX13" fmla="*/ 625475 w 3254375"/>
                <a:gd name="connsiteY13" fmla="*/ 565150 h 1016000"/>
                <a:gd name="connsiteX14" fmla="*/ 873125 w 3254375"/>
                <a:gd name="connsiteY14" fmla="*/ 565150 h 1016000"/>
                <a:gd name="connsiteX15" fmla="*/ 873125 w 3254375"/>
                <a:gd name="connsiteY15" fmla="*/ 527050 h 1016000"/>
                <a:gd name="connsiteX16" fmla="*/ 885825 w 3254375"/>
                <a:gd name="connsiteY16" fmla="*/ 527050 h 1016000"/>
                <a:gd name="connsiteX17" fmla="*/ 885825 w 3254375"/>
                <a:gd name="connsiteY17" fmla="*/ 396875 h 1016000"/>
                <a:gd name="connsiteX18" fmla="*/ 908050 w 3254375"/>
                <a:gd name="connsiteY18" fmla="*/ 396875 h 1016000"/>
                <a:gd name="connsiteX19" fmla="*/ 908050 w 3254375"/>
                <a:gd name="connsiteY19" fmla="*/ 396875 h 1016000"/>
                <a:gd name="connsiteX20" fmla="*/ 908050 w 3254375"/>
                <a:gd name="connsiteY20" fmla="*/ 365125 h 1016000"/>
                <a:gd name="connsiteX21" fmla="*/ 1174750 w 3254375"/>
                <a:gd name="connsiteY21" fmla="*/ 365125 h 1016000"/>
                <a:gd name="connsiteX22" fmla="*/ 1174750 w 3254375"/>
                <a:gd name="connsiteY22" fmla="*/ 298450 h 1016000"/>
                <a:gd name="connsiteX23" fmla="*/ 1206500 w 3254375"/>
                <a:gd name="connsiteY23" fmla="*/ 298450 h 1016000"/>
                <a:gd name="connsiteX24" fmla="*/ 1206500 w 3254375"/>
                <a:gd name="connsiteY24" fmla="*/ 254000 h 1016000"/>
                <a:gd name="connsiteX25" fmla="*/ 1295400 w 3254375"/>
                <a:gd name="connsiteY25" fmla="*/ 254000 h 1016000"/>
                <a:gd name="connsiteX26" fmla="*/ 1295400 w 3254375"/>
                <a:gd name="connsiteY26" fmla="*/ 254000 h 1016000"/>
                <a:gd name="connsiteX27" fmla="*/ 1295400 w 3254375"/>
                <a:gd name="connsiteY27" fmla="*/ 225425 h 1016000"/>
                <a:gd name="connsiteX28" fmla="*/ 1466850 w 3254375"/>
                <a:gd name="connsiteY28" fmla="*/ 225425 h 1016000"/>
                <a:gd name="connsiteX29" fmla="*/ 1466850 w 3254375"/>
                <a:gd name="connsiteY29" fmla="*/ 136525 h 1016000"/>
                <a:gd name="connsiteX30" fmla="*/ 1495425 w 3254375"/>
                <a:gd name="connsiteY30" fmla="*/ 136525 h 1016000"/>
                <a:gd name="connsiteX31" fmla="*/ 1495425 w 3254375"/>
                <a:gd name="connsiteY31" fmla="*/ 104775 h 1016000"/>
                <a:gd name="connsiteX32" fmla="*/ 1778000 w 3254375"/>
                <a:gd name="connsiteY32" fmla="*/ 104775 h 1016000"/>
                <a:gd name="connsiteX33" fmla="*/ 1778000 w 3254375"/>
                <a:gd name="connsiteY33" fmla="*/ 76200 h 1016000"/>
                <a:gd name="connsiteX34" fmla="*/ 2057400 w 3254375"/>
                <a:gd name="connsiteY34" fmla="*/ 76200 h 1016000"/>
                <a:gd name="connsiteX35" fmla="*/ 2057400 w 3254375"/>
                <a:gd name="connsiteY35" fmla="*/ 47625 h 1016000"/>
                <a:gd name="connsiteX36" fmla="*/ 2359025 w 3254375"/>
                <a:gd name="connsiteY36" fmla="*/ 47625 h 1016000"/>
                <a:gd name="connsiteX37" fmla="*/ 2359025 w 3254375"/>
                <a:gd name="connsiteY37" fmla="*/ 25400 h 1016000"/>
                <a:gd name="connsiteX38" fmla="*/ 2949575 w 3254375"/>
                <a:gd name="connsiteY38" fmla="*/ 25400 h 1016000"/>
                <a:gd name="connsiteX39" fmla="*/ 2949575 w 3254375"/>
                <a:gd name="connsiteY39" fmla="*/ 0 h 1016000"/>
                <a:gd name="connsiteX40" fmla="*/ 3254375 w 3254375"/>
                <a:gd name="connsiteY40" fmla="*/ 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4375" h="1016000">
                  <a:moveTo>
                    <a:pt x="0" y="1016000"/>
                  </a:moveTo>
                  <a:lnTo>
                    <a:pt x="301625" y="1016000"/>
                  </a:lnTo>
                  <a:lnTo>
                    <a:pt x="301625" y="1016000"/>
                  </a:lnTo>
                  <a:lnTo>
                    <a:pt x="301625" y="1016000"/>
                  </a:lnTo>
                  <a:lnTo>
                    <a:pt x="301625" y="1016000"/>
                  </a:lnTo>
                  <a:lnTo>
                    <a:pt x="301625" y="996950"/>
                  </a:lnTo>
                  <a:lnTo>
                    <a:pt x="584200" y="996950"/>
                  </a:lnTo>
                  <a:lnTo>
                    <a:pt x="584200" y="968375"/>
                  </a:lnTo>
                  <a:lnTo>
                    <a:pt x="584200" y="669925"/>
                  </a:lnTo>
                  <a:lnTo>
                    <a:pt x="584200" y="669925"/>
                  </a:lnTo>
                  <a:lnTo>
                    <a:pt x="612775" y="669925"/>
                  </a:lnTo>
                  <a:lnTo>
                    <a:pt x="612775" y="615950"/>
                  </a:lnTo>
                  <a:lnTo>
                    <a:pt x="625475" y="615950"/>
                  </a:lnTo>
                  <a:lnTo>
                    <a:pt x="625475" y="565150"/>
                  </a:lnTo>
                  <a:lnTo>
                    <a:pt x="873125" y="565150"/>
                  </a:lnTo>
                  <a:lnTo>
                    <a:pt x="873125" y="527050"/>
                  </a:lnTo>
                  <a:lnTo>
                    <a:pt x="885825" y="527050"/>
                  </a:lnTo>
                  <a:lnTo>
                    <a:pt x="885825" y="396875"/>
                  </a:lnTo>
                  <a:lnTo>
                    <a:pt x="908050" y="396875"/>
                  </a:lnTo>
                  <a:lnTo>
                    <a:pt x="908050" y="396875"/>
                  </a:lnTo>
                  <a:lnTo>
                    <a:pt x="908050" y="365125"/>
                  </a:lnTo>
                  <a:lnTo>
                    <a:pt x="1174750" y="365125"/>
                  </a:lnTo>
                  <a:lnTo>
                    <a:pt x="1174750" y="298450"/>
                  </a:lnTo>
                  <a:lnTo>
                    <a:pt x="1206500" y="298450"/>
                  </a:lnTo>
                  <a:lnTo>
                    <a:pt x="1206500" y="254000"/>
                  </a:lnTo>
                  <a:lnTo>
                    <a:pt x="1295400" y="254000"/>
                  </a:lnTo>
                  <a:lnTo>
                    <a:pt x="1295400" y="254000"/>
                  </a:lnTo>
                  <a:lnTo>
                    <a:pt x="1295400" y="225425"/>
                  </a:lnTo>
                  <a:lnTo>
                    <a:pt x="1466850" y="225425"/>
                  </a:lnTo>
                  <a:lnTo>
                    <a:pt x="1466850" y="136525"/>
                  </a:lnTo>
                  <a:lnTo>
                    <a:pt x="1495425" y="136525"/>
                  </a:lnTo>
                  <a:lnTo>
                    <a:pt x="1495425" y="104775"/>
                  </a:lnTo>
                  <a:lnTo>
                    <a:pt x="1778000" y="104775"/>
                  </a:lnTo>
                  <a:lnTo>
                    <a:pt x="1778000" y="76200"/>
                  </a:lnTo>
                  <a:lnTo>
                    <a:pt x="2057400" y="76200"/>
                  </a:lnTo>
                  <a:lnTo>
                    <a:pt x="2057400" y="47625"/>
                  </a:lnTo>
                  <a:lnTo>
                    <a:pt x="2359025" y="47625"/>
                  </a:lnTo>
                  <a:lnTo>
                    <a:pt x="2359025" y="25400"/>
                  </a:lnTo>
                  <a:lnTo>
                    <a:pt x="2949575" y="25400"/>
                  </a:lnTo>
                  <a:lnTo>
                    <a:pt x="2949575" y="0"/>
                  </a:lnTo>
                  <a:lnTo>
                    <a:pt x="3254375" y="0"/>
                  </a:lnTo>
                </a:path>
              </a:pathLst>
            </a:custGeom>
            <a:noFill/>
            <a:ln w="28575">
              <a:solidFill>
                <a:schemeClr val="accent3"/>
              </a:solidFill>
              <a:miter lim="800000"/>
              <a:headEnd/>
              <a:tailEnd/>
            </a:ln>
          </p:spPr>
          <p:txBody>
            <a:bodyPr rtlCol="0" anchor="ctr"/>
            <a:lstStyle/>
            <a:p>
              <a:pPr algn="ctr"/>
              <a:endParaRPr lang="en-US"/>
            </a:p>
          </p:txBody>
        </p:sp>
        <p:cxnSp>
          <p:nvCxnSpPr>
            <p:cNvPr id="321" name="Straight Connector 320">
              <a:extLst>
                <a:ext uri="{FF2B5EF4-FFF2-40B4-BE49-F238E27FC236}">
                  <a16:creationId xmlns:a16="http://schemas.microsoft.com/office/drawing/2014/main" id="{77E1B4C9-B651-DDBA-852B-253E46D7BEBA}"/>
                </a:ext>
              </a:extLst>
            </p:cNvPr>
            <p:cNvCxnSpPr>
              <a:cxnSpLocks/>
            </p:cNvCxnSpPr>
            <p:nvPr/>
          </p:nvCxnSpPr>
          <p:spPr bwMode="auto">
            <a:xfrm flipH="1" flipV="1">
              <a:off x="8185150" y="2705100"/>
              <a:ext cx="0" cy="63500"/>
            </a:xfrm>
            <a:prstGeom prst="line">
              <a:avLst/>
            </a:prstGeom>
            <a:noFill/>
            <a:ln w="28575" cap="flat" cmpd="sng" algn="ctr">
              <a:solidFill>
                <a:schemeClr val="accent3"/>
              </a:solidFill>
              <a:prstDash val="solid"/>
              <a:round/>
              <a:headEnd type="none" w="med" len="med"/>
              <a:tailEnd type="none" w="med" len="med"/>
            </a:ln>
            <a:effectLst/>
          </p:spPr>
        </p:cxnSp>
      </p:grpSp>
      <p:sp>
        <p:nvSpPr>
          <p:cNvPr id="226" name="Freeform 225">
            <a:extLst>
              <a:ext uri="{FF2B5EF4-FFF2-40B4-BE49-F238E27FC236}">
                <a16:creationId xmlns:a16="http://schemas.microsoft.com/office/drawing/2014/main" id="{CA5F6DDC-ADE7-3115-EAB6-6A20D2172692}"/>
              </a:ext>
            </a:extLst>
          </p:cNvPr>
          <p:cNvSpPr/>
          <p:nvPr/>
        </p:nvSpPr>
        <p:spPr bwMode="auto">
          <a:xfrm>
            <a:off x="846215" y="2367669"/>
            <a:ext cx="3437214" cy="1659295"/>
          </a:xfrm>
          <a:custGeom>
            <a:avLst/>
            <a:gdLst>
              <a:gd name="connsiteX0" fmla="*/ 0 w 3546475"/>
              <a:gd name="connsiteY0" fmla="*/ 1485900 h 1485900"/>
              <a:gd name="connsiteX1" fmla="*/ 288925 w 3546475"/>
              <a:gd name="connsiteY1" fmla="*/ 1485900 h 1485900"/>
              <a:gd name="connsiteX2" fmla="*/ 288925 w 3546475"/>
              <a:gd name="connsiteY2" fmla="*/ 1193800 h 1485900"/>
              <a:gd name="connsiteX3" fmla="*/ 295275 w 3546475"/>
              <a:gd name="connsiteY3" fmla="*/ 1193800 h 1485900"/>
              <a:gd name="connsiteX4" fmla="*/ 295275 w 3546475"/>
              <a:gd name="connsiteY4" fmla="*/ 1047750 h 1485900"/>
              <a:gd name="connsiteX5" fmla="*/ 301625 w 3546475"/>
              <a:gd name="connsiteY5" fmla="*/ 1047750 h 1485900"/>
              <a:gd name="connsiteX6" fmla="*/ 301625 w 3546475"/>
              <a:gd name="connsiteY6" fmla="*/ 1003300 h 1485900"/>
              <a:gd name="connsiteX7" fmla="*/ 307975 w 3546475"/>
              <a:gd name="connsiteY7" fmla="*/ 1003300 h 1485900"/>
              <a:gd name="connsiteX8" fmla="*/ 307975 w 3546475"/>
              <a:gd name="connsiteY8" fmla="*/ 962025 h 1485900"/>
              <a:gd name="connsiteX9" fmla="*/ 339725 w 3546475"/>
              <a:gd name="connsiteY9" fmla="*/ 962025 h 1485900"/>
              <a:gd name="connsiteX10" fmla="*/ 339725 w 3546475"/>
              <a:gd name="connsiteY10" fmla="*/ 955675 h 1485900"/>
              <a:gd name="connsiteX11" fmla="*/ 577850 w 3546475"/>
              <a:gd name="connsiteY11" fmla="*/ 955675 h 1485900"/>
              <a:gd name="connsiteX12" fmla="*/ 577850 w 3546475"/>
              <a:gd name="connsiteY12" fmla="*/ 901700 h 1485900"/>
              <a:gd name="connsiteX13" fmla="*/ 584200 w 3546475"/>
              <a:gd name="connsiteY13" fmla="*/ 901700 h 1485900"/>
              <a:gd name="connsiteX14" fmla="*/ 584200 w 3546475"/>
              <a:gd name="connsiteY14" fmla="*/ 822325 h 1485900"/>
              <a:gd name="connsiteX15" fmla="*/ 590550 w 3546475"/>
              <a:gd name="connsiteY15" fmla="*/ 822325 h 1485900"/>
              <a:gd name="connsiteX16" fmla="*/ 590550 w 3546475"/>
              <a:gd name="connsiteY16" fmla="*/ 650875 h 1485900"/>
              <a:gd name="connsiteX17" fmla="*/ 593725 w 3546475"/>
              <a:gd name="connsiteY17" fmla="*/ 650875 h 1485900"/>
              <a:gd name="connsiteX18" fmla="*/ 593725 w 3546475"/>
              <a:gd name="connsiteY18" fmla="*/ 536575 h 1485900"/>
              <a:gd name="connsiteX19" fmla="*/ 596900 w 3546475"/>
              <a:gd name="connsiteY19" fmla="*/ 533400 h 1485900"/>
              <a:gd name="connsiteX20" fmla="*/ 596900 w 3546475"/>
              <a:gd name="connsiteY20" fmla="*/ 504825 h 1485900"/>
              <a:gd name="connsiteX21" fmla="*/ 606425 w 3546475"/>
              <a:gd name="connsiteY21" fmla="*/ 504825 h 1485900"/>
              <a:gd name="connsiteX22" fmla="*/ 606425 w 3546475"/>
              <a:gd name="connsiteY22" fmla="*/ 476250 h 1485900"/>
              <a:gd name="connsiteX23" fmla="*/ 615950 w 3546475"/>
              <a:gd name="connsiteY23" fmla="*/ 476250 h 1485900"/>
              <a:gd name="connsiteX24" fmla="*/ 615950 w 3546475"/>
              <a:gd name="connsiteY24" fmla="*/ 466725 h 1485900"/>
              <a:gd name="connsiteX25" fmla="*/ 631825 w 3546475"/>
              <a:gd name="connsiteY25" fmla="*/ 466725 h 1485900"/>
              <a:gd name="connsiteX26" fmla="*/ 631825 w 3546475"/>
              <a:gd name="connsiteY26" fmla="*/ 454025 h 1485900"/>
              <a:gd name="connsiteX27" fmla="*/ 869950 w 3546475"/>
              <a:gd name="connsiteY27" fmla="*/ 454025 h 1485900"/>
              <a:gd name="connsiteX28" fmla="*/ 869950 w 3546475"/>
              <a:gd name="connsiteY28" fmla="*/ 431800 h 1485900"/>
              <a:gd name="connsiteX29" fmla="*/ 879475 w 3546475"/>
              <a:gd name="connsiteY29" fmla="*/ 431800 h 1485900"/>
              <a:gd name="connsiteX30" fmla="*/ 879475 w 3546475"/>
              <a:gd name="connsiteY30" fmla="*/ 412750 h 1485900"/>
              <a:gd name="connsiteX31" fmla="*/ 885825 w 3546475"/>
              <a:gd name="connsiteY31" fmla="*/ 412750 h 1485900"/>
              <a:gd name="connsiteX32" fmla="*/ 885825 w 3546475"/>
              <a:gd name="connsiteY32" fmla="*/ 365125 h 1485900"/>
              <a:gd name="connsiteX33" fmla="*/ 1174750 w 3546475"/>
              <a:gd name="connsiteY33" fmla="*/ 365125 h 1485900"/>
              <a:gd name="connsiteX34" fmla="*/ 1174750 w 3546475"/>
              <a:gd name="connsiteY34" fmla="*/ 301625 h 1485900"/>
              <a:gd name="connsiteX35" fmla="*/ 1181100 w 3546475"/>
              <a:gd name="connsiteY35" fmla="*/ 301625 h 1485900"/>
              <a:gd name="connsiteX36" fmla="*/ 1181100 w 3546475"/>
              <a:gd name="connsiteY36" fmla="*/ 273050 h 1485900"/>
              <a:gd name="connsiteX37" fmla="*/ 1235075 w 3546475"/>
              <a:gd name="connsiteY37" fmla="*/ 273050 h 1485900"/>
              <a:gd name="connsiteX38" fmla="*/ 1235075 w 3546475"/>
              <a:gd name="connsiteY38" fmla="*/ 257175 h 1485900"/>
              <a:gd name="connsiteX39" fmla="*/ 1473200 w 3546475"/>
              <a:gd name="connsiteY39" fmla="*/ 257175 h 1485900"/>
              <a:gd name="connsiteX40" fmla="*/ 1473200 w 3546475"/>
              <a:gd name="connsiteY40" fmla="*/ 180975 h 1485900"/>
              <a:gd name="connsiteX41" fmla="*/ 1479550 w 3546475"/>
              <a:gd name="connsiteY41" fmla="*/ 180975 h 1485900"/>
              <a:gd name="connsiteX42" fmla="*/ 1479550 w 3546475"/>
              <a:gd name="connsiteY42" fmla="*/ 161925 h 1485900"/>
              <a:gd name="connsiteX43" fmla="*/ 1762125 w 3546475"/>
              <a:gd name="connsiteY43" fmla="*/ 161925 h 1485900"/>
              <a:gd name="connsiteX44" fmla="*/ 1762125 w 3546475"/>
              <a:gd name="connsiteY44" fmla="*/ 146050 h 1485900"/>
              <a:gd name="connsiteX45" fmla="*/ 1778000 w 3546475"/>
              <a:gd name="connsiteY45" fmla="*/ 146050 h 1485900"/>
              <a:gd name="connsiteX46" fmla="*/ 1778000 w 3546475"/>
              <a:gd name="connsiteY46" fmla="*/ 104775 h 1485900"/>
              <a:gd name="connsiteX47" fmla="*/ 2060575 w 3546475"/>
              <a:gd name="connsiteY47" fmla="*/ 104775 h 1485900"/>
              <a:gd name="connsiteX48" fmla="*/ 2060575 w 3546475"/>
              <a:gd name="connsiteY48" fmla="*/ 82550 h 1485900"/>
              <a:gd name="connsiteX49" fmla="*/ 2387600 w 3546475"/>
              <a:gd name="connsiteY49" fmla="*/ 82550 h 1485900"/>
              <a:gd name="connsiteX50" fmla="*/ 2387600 w 3546475"/>
              <a:gd name="connsiteY50" fmla="*/ 60325 h 1485900"/>
              <a:gd name="connsiteX51" fmla="*/ 2676525 w 3546475"/>
              <a:gd name="connsiteY51" fmla="*/ 60325 h 1485900"/>
              <a:gd name="connsiteX52" fmla="*/ 2676525 w 3546475"/>
              <a:gd name="connsiteY52" fmla="*/ 44450 h 1485900"/>
              <a:gd name="connsiteX53" fmla="*/ 2952750 w 3546475"/>
              <a:gd name="connsiteY53" fmla="*/ 44450 h 1485900"/>
              <a:gd name="connsiteX54" fmla="*/ 2952750 w 3546475"/>
              <a:gd name="connsiteY54" fmla="*/ 19050 h 1485900"/>
              <a:gd name="connsiteX55" fmla="*/ 2968625 w 3546475"/>
              <a:gd name="connsiteY55" fmla="*/ 19050 h 1485900"/>
              <a:gd name="connsiteX56" fmla="*/ 2968625 w 3546475"/>
              <a:gd name="connsiteY56" fmla="*/ 0 h 1485900"/>
              <a:gd name="connsiteX57" fmla="*/ 3546475 w 3546475"/>
              <a:gd name="connsiteY57" fmla="*/ 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546475" h="1485900">
                <a:moveTo>
                  <a:pt x="0" y="1485900"/>
                </a:moveTo>
                <a:lnTo>
                  <a:pt x="288925" y="1485900"/>
                </a:lnTo>
                <a:lnTo>
                  <a:pt x="288925" y="1193800"/>
                </a:lnTo>
                <a:lnTo>
                  <a:pt x="295275" y="1193800"/>
                </a:lnTo>
                <a:lnTo>
                  <a:pt x="295275" y="1047750"/>
                </a:lnTo>
                <a:lnTo>
                  <a:pt x="301625" y="1047750"/>
                </a:lnTo>
                <a:lnTo>
                  <a:pt x="301625" y="1003300"/>
                </a:lnTo>
                <a:lnTo>
                  <a:pt x="307975" y="1003300"/>
                </a:lnTo>
                <a:lnTo>
                  <a:pt x="307975" y="962025"/>
                </a:lnTo>
                <a:lnTo>
                  <a:pt x="339725" y="962025"/>
                </a:lnTo>
                <a:lnTo>
                  <a:pt x="339725" y="955675"/>
                </a:lnTo>
                <a:lnTo>
                  <a:pt x="577850" y="955675"/>
                </a:lnTo>
                <a:lnTo>
                  <a:pt x="577850" y="901700"/>
                </a:lnTo>
                <a:lnTo>
                  <a:pt x="584200" y="901700"/>
                </a:lnTo>
                <a:lnTo>
                  <a:pt x="584200" y="822325"/>
                </a:lnTo>
                <a:lnTo>
                  <a:pt x="590550" y="822325"/>
                </a:lnTo>
                <a:lnTo>
                  <a:pt x="590550" y="650875"/>
                </a:lnTo>
                <a:lnTo>
                  <a:pt x="593725" y="650875"/>
                </a:lnTo>
                <a:lnTo>
                  <a:pt x="593725" y="536575"/>
                </a:lnTo>
                <a:lnTo>
                  <a:pt x="596900" y="533400"/>
                </a:lnTo>
                <a:lnTo>
                  <a:pt x="596900" y="504825"/>
                </a:lnTo>
                <a:lnTo>
                  <a:pt x="606425" y="504825"/>
                </a:lnTo>
                <a:lnTo>
                  <a:pt x="606425" y="476250"/>
                </a:lnTo>
                <a:lnTo>
                  <a:pt x="615950" y="476250"/>
                </a:lnTo>
                <a:lnTo>
                  <a:pt x="615950" y="466725"/>
                </a:lnTo>
                <a:lnTo>
                  <a:pt x="631825" y="466725"/>
                </a:lnTo>
                <a:lnTo>
                  <a:pt x="631825" y="454025"/>
                </a:lnTo>
                <a:lnTo>
                  <a:pt x="869950" y="454025"/>
                </a:lnTo>
                <a:lnTo>
                  <a:pt x="869950" y="431800"/>
                </a:lnTo>
                <a:lnTo>
                  <a:pt x="879475" y="431800"/>
                </a:lnTo>
                <a:lnTo>
                  <a:pt x="879475" y="412750"/>
                </a:lnTo>
                <a:lnTo>
                  <a:pt x="885825" y="412750"/>
                </a:lnTo>
                <a:lnTo>
                  <a:pt x="885825" y="365125"/>
                </a:lnTo>
                <a:lnTo>
                  <a:pt x="1174750" y="365125"/>
                </a:lnTo>
                <a:lnTo>
                  <a:pt x="1174750" y="301625"/>
                </a:lnTo>
                <a:lnTo>
                  <a:pt x="1181100" y="301625"/>
                </a:lnTo>
                <a:lnTo>
                  <a:pt x="1181100" y="273050"/>
                </a:lnTo>
                <a:lnTo>
                  <a:pt x="1235075" y="273050"/>
                </a:lnTo>
                <a:lnTo>
                  <a:pt x="1235075" y="257175"/>
                </a:lnTo>
                <a:lnTo>
                  <a:pt x="1473200" y="257175"/>
                </a:lnTo>
                <a:lnTo>
                  <a:pt x="1473200" y="180975"/>
                </a:lnTo>
                <a:lnTo>
                  <a:pt x="1479550" y="180975"/>
                </a:lnTo>
                <a:lnTo>
                  <a:pt x="1479550" y="161925"/>
                </a:lnTo>
                <a:lnTo>
                  <a:pt x="1762125" y="161925"/>
                </a:lnTo>
                <a:lnTo>
                  <a:pt x="1762125" y="146050"/>
                </a:lnTo>
                <a:lnTo>
                  <a:pt x="1778000" y="146050"/>
                </a:lnTo>
                <a:lnTo>
                  <a:pt x="1778000" y="104775"/>
                </a:lnTo>
                <a:lnTo>
                  <a:pt x="2060575" y="104775"/>
                </a:lnTo>
                <a:lnTo>
                  <a:pt x="2060575" y="82550"/>
                </a:lnTo>
                <a:lnTo>
                  <a:pt x="2387600" y="82550"/>
                </a:lnTo>
                <a:lnTo>
                  <a:pt x="2387600" y="60325"/>
                </a:lnTo>
                <a:lnTo>
                  <a:pt x="2676525" y="60325"/>
                </a:lnTo>
                <a:lnTo>
                  <a:pt x="2676525" y="44450"/>
                </a:lnTo>
                <a:lnTo>
                  <a:pt x="2952750" y="44450"/>
                </a:lnTo>
                <a:lnTo>
                  <a:pt x="2952750" y="19050"/>
                </a:lnTo>
                <a:lnTo>
                  <a:pt x="2968625" y="19050"/>
                </a:lnTo>
                <a:lnTo>
                  <a:pt x="2968625" y="0"/>
                </a:lnTo>
                <a:lnTo>
                  <a:pt x="3546475" y="0"/>
                </a:lnTo>
              </a:path>
            </a:pathLst>
          </a:custGeom>
          <a:noFill/>
          <a:ln w="28575">
            <a:solidFill>
              <a:schemeClr val="accent1"/>
            </a:solidFill>
            <a:miter lim="800000"/>
            <a:headEnd/>
            <a:tailEnd/>
          </a:ln>
        </p:spPr>
        <p:txBody>
          <a:bodyPr rtlCol="0" anchor="ctr"/>
          <a:lstStyle/>
          <a:p>
            <a:pPr algn="ctr"/>
            <a:endParaRPr lang="en-US"/>
          </a:p>
        </p:txBody>
      </p:sp>
      <p:grpSp>
        <p:nvGrpSpPr>
          <p:cNvPr id="229" name="Group 228">
            <a:extLst>
              <a:ext uri="{FF2B5EF4-FFF2-40B4-BE49-F238E27FC236}">
                <a16:creationId xmlns:a16="http://schemas.microsoft.com/office/drawing/2014/main" id="{6B41B2BE-D5D6-805D-55E9-D0D27BD22C41}"/>
              </a:ext>
            </a:extLst>
          </p:cNvPr>
          <p:cNvGrpSpPr/>
          <p:nvPr/>
        </p:nvGrpSpPr>
        <p:grpSpPr>
          <a:xfrm>
            <a:off x="858524" y="2676128"/>
            <a:ext cx="3418751" cy="1340200"/>
            <a:chOff x="831850" y="2590800"/>
            <a:chExt cx="3527425" cy="1200150"/>
          </a:xfrm>
        </p:grpSpPr>
        <p:sp>
          <p:nvSpPr>
            <p:cNvPr id="228" name="Freeform 227">
              <a:extLst>
                <a:ext uri="{FF2B5EF4-FFF2-40B4-BE49-F238E27FC236}">
                  <a16:creationId xmlns:a16="http://schemas.microsoft.com/office/drawing/2014/main" id="{AEFC78F1-DD2E-1B43-6917-D5AA8D71CCA8}"/>
                </a:ext>
              </a:extLst>
            </p:cNvPr>
            <p:cNvSpPr/>
            <p:nvPr/>
          </p:nvSpPr>
          <p:spPr bwMode="auto">
            <a:xfrm>
              <a:off x="1406525" y="2590800"/>
              <a:ext cx="2952750" cy="771525"/>
            </a:xfrm>
            <a:custGeom>
              <a:avLst/>
              <a:gdLst>
                <a:gd name="connsiteX0" fmla="*/ 2959100 w 2959100"/>
                <a:gd name="connsiteY0" fmla="*/ 0 h 771525"/>
                <a:gd name="connsiteX1" fmla="*/ 2657475 w 2959100"/>
                <a:gd name="connsiteY1" fmla="*/ 0 h 771525"/>
                <a:gd name="connsiteX2" fmla="*/ 2657475 w 2959100"/>
                <a:gd name="connsiteY2" fmla="*/ 31750 h 771525"/>
                <a:gd name="connsiteX3" fmla="*/ 2397125 w 2959100"/>
                <a:gd name="connsiteY3" fmla="*/ 31750 h 771525"/>
                <a:gd name="connsiteX4" fmla="*/ 2397125 w 2959100"/>
                <a:gd name="connsiteY4" fmla="*/ 57150 h 771525"/>
                <a:gd name="connsiteX5" fmla="*/ 2365375 w 2959100"/>
                <a:gd name="connsiteY5" fmla="*/ 57150 h 771525"/>
                <a:gd name="connsiteX6" fmla="*/ 2365375 w 2959100"/>
                <a:gd name="connsiteY6" fmla="*/ 101600 h 771525"/>
                <a:gd name="connsiteX7" fmla="*/ 1778000 w 2959100"/>
                <a:gd name="connsiteY7" fmla="*/ 101600 h 771525"/>
                <a:gd name="connsiteX8" fmla="*/ 1778000 w 2959100"/>
                <a:gd name="connsiteY8" fmla="*/ 133350 h 771525"/>
                <a:gd name="connsiteX9" fmla="*/ 1778000 w 2959100"/>
                <a:gd name="connsiteY9" fmla="*/ 133350 h 771525"/>
                <a:gd name="connsiteX10" fmla="*/ 1482725 w 2959100"/>
                <a:gd name="connsiteY10" fmla="*/ 133350 h 771525"/>
                <a:gd name="connsiteX11" fmla="*/ 1479550 w 2959100"/>
                <a:gd name="connsiteY11" fmla="*/ 133350 h 771525"/>
                <a:gd name="connsiteX12" fmla="*/ 1181100 w 2959100"/>
                <a:gd name="connsiteY12" fmla="*/ 133350 h 771525"/>
                <a:gd name="connsiteX13" fmla="*/ 1181100 w 2959100"/>
                <a:gd name="connsiteY13" fmla="*/ 177800 h 771525"/>
                <a:gd name="connsiteX14" fmla="*/ 904875 w 2959100"/>
                <a:gd name="connsiteY14" fmla="*/ 177800 h 771525"/>
                <a:gd name="connsiteX15" fmla="*/ 904875 w 2959100"/>
                <a:gd name="connsiteY15" fmla="*/ 234950 h 771525"/>
                <a:gd name="connsiteX16" fmla="*/ 889000 w 2959100"/>
                <a:gd name="connsiteY16" fmla="*/ 234950 h 771525"/>
                <a:gd name="connsiteX17" fmla="*/ 889000 w 2959100"/>
                <a:gd name="connsiteY17" fmla="*/ 292100 h 771525"/>
                <a:gd name="connsiteX18" fmla="*/ 704850 w 2959100"/>
                <a:gd name="connsiteY18" fmla="*/ 292100 h 771525"/>
                <a:gd name="connsiteX19" fmla="*/ 704850 w 2959100"/>
                <a:gd name="connsiteY19" fmla="*/ 311150 h 771525"/>
                <a:gd name="connsiteX20" fmla="*/ 612775 w 2959100"/>
                <a:gd name="connsiteY20" fmla="*/ 311150 h 771525"/>
                <a:gd name="connsiteX21" fmla="*/ 612775 w 2959100"/>
                <a:gd name="connsiteY21" fmla="*/ 387350 h 771525"/>
                <a:gd name="connsiteX22" fmla="*/ 530225 w 2959100"/>
                <a:gd name="connsiteY22" fmla="*/ 387350 h 771525"/>
                <a:gd name="connsiteX23" fmla="*/ 530225 w 2959100"/>
                <a:gd name="connsiteY23" fmla="*/ 406400 h 771525"/>
                <a:gd name="connsiteX24" fmla="*/ 311150 w 2959100"/>
                <a:gd name="connsiteY24" fmla="*/ 406400 h 771525"/>
                <a:gd name="connsiteX25" fmla="*/ 311150 w 2959100"/>
                <a:gd name="connsiteY25" fmla="*/ 542925 h 771525"/>
                <a:gd name="connsiteX26" fmla="*/ 298450 w 2959100"/>
                <a:gd name="connsiteY26" fmla="*/ 555625 h 771525"/>
                <a:gd name="connsiteX27" fmla="*/ 298450 w 2959100"/>
                <a:gd name="connsiteY27" fmla="*/ 593725 h 771525"/>
                <a:gd name="connsiteX28" fmla="*/ 60325 w 2959100"/>
                <a:gd name="connsiteY28" fmla="*/ 593725 h 771525"/>
                <a:gd name="connsiteX29" fmla="*/ 60325 w 2959100"/>
                <a:gd name="connsiteY29" fmla="*/ 635000 h 771525"/>
                <a:gd name="connsiteX30" fmla="*/ 31750 w 2959100"/>
                <a:gd name="connsiteY30" fmla="*/ 635000 h 771525"/>
                <a:gd name="connsiteX31" fmla="*/ 31750 w 2959100"/>
                <a:gd name="connsiteY31" fmla="*/ 685800 h 771525"/>
                <a:gd name="connsiteX32" fmla="*/ 31750 w 2959100"/>
                <a:gd name="connsiteY32" fmla="*/ 685800 h 771525"/>
                <a:gd name="connsiteX33" fmla="*/ 0 w 2959100"/>
                <a:gd name="connsiteY33" fmla="*/ 685800 h 771525"/>
                <a:gd name="connsiteX34" fmla="*/ 0 w 2959100"/>
                <a:gd name="connsiteY34" fmla="*/ 77152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59100" h="771525">
                  <a:moveTo>
                    <a:pt x="2959100" y="0"/>
                  </a:moveTo>
                  <a:lnTo>
                    <a:pt x="2657475" y="0"/>
                  </a:lnTo>
                  <a:lnTo>
                    <a:pt x="2657475" y="31750"/>
                  </a:lnTo>
                  <a:lnTo>
                    <a:pt x="2397125" y="31750"/>
                  </a:lnTo>
                  <a:lnTo>
                    <a:pt x="2397125" y="57150"/>
                  </a:lnTo>
                  <a:lnTo>
                    <a:pt x="2365375" y="57150"/>
                  </a:lnTo>
                  <a:lnTo>
                    <a:pt x="2365375" y="101600"/>
                  </a:lnTo>
                  <a:lnTo>
                    <a:pt x="1778000" y="101600"/>
                  </a:lnTo>
                  <a:lnTo>
                    <a:pt x="1778000" y="133350"/>
                  </a:lnTo>
                  <a:lnTo>
                    <a:pt x="1778000" y="133350"/>
                  </a:lnTo>
                  <a:lnTo>
                    <a:pt x="1482725" y="133350"/>
                  </a:lnTo>
                  <a:lnTo>
                    <a:pt x="1479550" y="133350"/>
                  </a:lnTo>
                  <a:lnTo>
                    <a:pt x="1181100" y="133350"/>
                  </a:lnTo>
                  <a:lnTo>
                    <a:pt x="1181100" y="177800"/>
                  </a:lnTo>
                  <a:lnTo>
                    <a:pt x="904875" y="177800"/>
                  </a:lnTo>
                  <a:lnTo>
                    <a:pt x="904875" y="234950"/>
                  </a:lnTo>
                  <a:lnTo>
                    <a:pt x="889000" y="234950"/>
                  </a:lnTo>
                  <a:lnTo>
                    <a:pt x="889000" y="292100"/>
                  </a:lnTo>
                  <a:lnTo>
                    <a:pt x="704850" y="292100"/>
                  </a:lnTo>
                  <a:lnTo>
                    <a:pt x="704850" y="311150"/>
                  </a:lnTo>
                  <a:lnTo>
                    <a:pt x="612775" y="311150"/>
                  </a:lnTo>
                  <a:lnTo>
                    <a:pt x="612775" y="387350"/>
                  </a:lnTo>
                  <a:lnTo>
                    <a:pt x="530225" y="387350"/>
                  </a:lnTo>
                  <a:lnTo>
                    <a:pt x="530225" y="406400"/>
                  </a:lnTo>
                  <a:lnTo>
                    <a:pt x="311150" y="406400"/>
                  </a:lnTo>
                  <a:lnTo>
                    <a:pt x="311150" y="542925"/>
                  </a:lnTo>
                  <a:lnTo>
                    <a:pt x="298450" y="555625"/>
                  </a:lnTo>
                  <a:lnTo>
                    <a:pt x="298450" y="593725"/>
                  </a:lnTo>
                  <a:lnTo>
                    <a:pt x="60325" y="593725"/>
                  </a:lnTo>
                  <a:lnTo>
                    <a:pt x="60325" y="635000"/>
                  </a:lnTo>
                  <a:lnTo>
                    <a:pt x="31750" y="635000"/>
                  </a:lnTo>
                  <a:lnTo>
                    <a:pt x="31750" y="685800"/>
                  </a:lnTo>
                  <a:lnTo>
                    <a:pt x="31750" y="685800"/>
                  </a:lnTo>
                  <a:lnTo>
                    <a:pt x="0" y="685800"/>
                  </a:lnTo>
                  <a:lnTo>
                    <a:pt x="0" y="771525"/>
                  </a:lnTo>
                </a:path>
              </a:pathLst>
            </a:custGeom>
            <a:noFill/>
            <a:ln w="28575">
              <a:solidFill>
                <a:schemeClr val="accent3"/>
              </a:solidFill>
              <a:miter lim="800000"/>
              <a:headEnd/>
              <a:tailEnd/>
            </a:ln>
          </p:spPr>
          <p:txBody>
            <a:bodyPr rtlCol="0" anchor="ctr"/>
            <a:lstStyle/>
            <a:p>
              <a:pPr algn="ctr"/>
              <a:endParaRPr lang="en-US"/>
            </a:p>
          </p:txBody>
        </p:sp>
        <p:sp>
          <p:nvSpPr>
            <p:cNvPr id="227" name="Freeform 226">
              <a:extLst>
                <a:ext uri="{FF2B5EF4-FFF2-40B4-BE49-F238E27FC236}">
                  <a16:creationId xmlns:a16="http://schemas.microsoft.com/office/drawing/2014/main" id="{FE5860E5-5A14-553E-C1AF-FA75BF63E255}"/>
                </a:ext>
              </a:extLst>
            </p:cNvPr>
            <p:cNvSpPr/>
            <p:nvPr/>
          </p:nvSpPr>
          <p:spPr bwMode="auto">
            <a:xfrm>
              <a:off x="831850" y="3352800"/>
              <a:ext cx="574675" cy="438150"/>
            </a:xfrm>
            <a:custGeom>
              <a:avLst/>
              <a:gdLst>
                <a:gd name="connsiteX0" fmla="*/ 0 w 574675"/>
                <a:gd name="connsiteY0" fmla="*/ 438150 h 438150"/>
                <a:gd name="connsiteX1" fmla="*/ 279400 w 574675"/>
                <a:gd name="connsiteY1" fmla="*/ 438150 h 438150"/>
                <a:gd name="connsiteX2" fmla="*/ 279400 w 574675"/>
                <a:gd name="connsiteY2" fmla="*/ 307975 h 438150"/>
                <a:gd name="connsiteX3" fmla="*/ 542925 w 574675"/>
                <a:gd name="connsiteY3" fmla="*/ 307975 h 438150"/>
                <a:gd name="connsiteX4" fmla="*/ 542925 w 574675"/>
                <a:gd name="connsiteY4" fmla="*/ 295275 h 438150"/>
                <a:gd name="connsiteX5" fmla="*/ 561975 w 574675"/>
                <a:gd name="connsiteY5" fmla="*/ 295275 h 438150"/>
                <a:gd name="connsiteX6" fmla="*/ 561975 w 574675"/>
                <a:gd name="connsiteY6" fmla="*/ 231775 h 438150"/>
                <a:gd name="connsiteX7" fmla="*/ 574675 w 574675"/>
                <a:gd name="connsiteY7" fmla="*/ 231775 h 438150"/>
                <a:gd name="connsiteX8" fmla="*/ 574675 w 574675"/>
                <a:gd name="connsiteY8" fmla="*/ 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675" h="438150">
                  <a:moveTo>
                    <a:pt x="0" y="438150"/>
                  </a:moveTo>
                  <a:lnTo>
                    <a:pt x="279400" y="438150"/>
                  </a:lnTo>
                  <a:lnTo>
                    <a:pt x="279400" y="307975"/>
                  </a:lnTo>
                  <a:lnTo>
                    <a:pt x="542925" y="307975"/>
                  </a:lnTo>
                  <a:lnTo>
                    <a:pt x="542925" y="295275"/>
                  </a:lnTo>
                  <a:lnTo>
                    <a:pt x="561975" y="295275"/>
                  </a:lnTo>
                  <a:lnTo>
                    <a:pt x="561975" y="231775"/>
                  </a:lnTo>
                  <a:lnTo>
                    <a:pt x="574675" y="231775"/>
                  </a:lnTo>
                  <a:lnTo>
                    <a:pt x="574675" y="0"/>
                  </a:lnTo>
                </a:path>
              </a:pathLst>
            </a:custGeom>
            <a:noFill/>
            <a:ln w="28575">
              <a:solidFill>
                <a:schemeClr val="accent3"/>
              </a:solidFill>
              <a:miter lim="800000"/>
              <a:headEnd/>
              <a:tailEnd/>
            </a:ln>
          </p:spPr>
          <p:txBody>
            <a:bodyPr rtlCol="0" anchor="ctr"/>
            <a:lstStyle/>
            <a:p>
              <a:pPr algn="ctr"/>
              <a:endParaRPr lang="en-US"/>
            </a:p>
          </p:txBody>
        </p:sp>
      </p:grpSp>
      <p:cxnSp>
        <p:nvCxnSpPr>
          <p:cNvPr id="11" name="Straight Connector 10">
            <a:extLst>
              <a:ext uri="{FF2B5EF4-FFF2-40B4-BE49-F238E27FC236}">
                <a16:creationId xmlns:a16="http://schemas.microsoft.com/office/drawing/2014/main" id="{E3A063BA-A384-F02F-C128-676F7AF387C1}"/>
              </a:ext>
            </a:extLst>
          </p:cNvPr>
          <p:cNvCxnSpPr>
            <a:cxnSpLocks/>
          </p:cNvCxnSpPr>
          <p:nvPr/>
        </p:nvCxnSpPr>
        <p:spPr bwMode="auto">
          <a:xfrm>
            <a:off x="846012" y="4028673"/>
            <a:ext cx="3428051"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7A9992F6-8D31-5ABD-CA36-AC5023076D17}"/>
              </a:ext>
            </a:extLst>
          </p:cNvPr>
          <p:cNvCxnSpPr>
            <a:cxnSpLocks/>
          </p:cNvCxnSpPr>
          <p:nvPr/>
        </p:nvCxnSpPr>
        <p:spPr bwMode="auto">
          <a:xfrm flipH="1">
            <a:off x="778246" y="4028673"/>
            <a:ext cx="62036" cy="0"/>
          </a:xfrm>
          <a:prstGeom prst="line">
            <a:avLst/>
          </a:prstGeom>
          <a:noFill/>
          <a:ln w="28575" cap="flat" cmpd="sng" algn="ctr">
            <a:solidFill>
              <a:schemeClr val="bg1"/>
            </a:solidFill>
            <a:prstDash val="solid"/>
            <a:round/>
            <a:headEnd type="none" w="med" len="med"/>
            <a:tailEnd type="none" w="med" len="med"/>
          </a:ln>
          <a:effectLst/>
        </p:spPr>
      </p:cxnSp>
      <p:grpSp>
        <p:nvGrpSpPr>
          <p:cNvPr id="306" name="Group 305">
            <a:extLst>
              <a:ext uri="{FF2B5EF4-FFF2-40B4-BE49-F238E27FC236}">
                <a16:creationId xmlns:a16="http://schemas.microsoft.com/office/drawing/2014/main" id="{8507BD5C-391F-C64F-3E96-49B2DA5E32B6}"/>
              </a:ext>
            </a:extLst>
          </p:cNvPr>
          <p:cNvGrpSpPr/>
          <p:nvPr/>
        </p:nvGrpSpPr>
        <p:grpSpPr>
          <a:xfrm>
            <a:off x="836273" y="4017452"/>
            <a:ext cx="3432920" cy="71477"/>
            <a:chOff x="808892" y="3791957"/>
            <a:chExt cx="3542044" cy="64008"/>
          </a:xfrm>
        </p:grpSpPr>
        <p:cxnSp>
          <p:nvCxnSpPr>
            <p:cNvPr id="26" name="Straight Connector 25">
              <a:extLst>
                <a:ext uri="{FF2B5EF4-FFF2-40B4-BE49-F238E27FC236}">
                  <a16:creationId xmlns:a16="http://schemas.microsoft.com/office/drawing/2014/main" id="{0B549A69-92DF-4A2C-AE66-4C1F65914DCF}"/>
                </a:ext>
              </a:extLst>
            </p:cNvPr>
            <p:cNvCxnSpPr>
              <a:cxnSpLocks/>
            </p:cNvCxnSpPr>
            <p:nvPr/>
          </p:nvCxnSpPr>
          <p:spPr bwMode="auto">
            <a:xfrm>
              <a:off x="808892" y="379195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198872A7-C75F-66D9-9B41-EFB9940B3544}"/>
                </a:ext>
              </a:extLst>
            </p:cNvPr>
            <p:cNvCxnSpPr>
              <a:cxnSpLocks/>
            </p:cNvCxnSpPr>
            <p:nvPr/>
          </p:nvCxnSpPr>
          <p:spPr bwMode="auto">
            <a:xfrm>
              <a:off x="1104062" y="379195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AD119246-78C1-08FE-2DF6-5689597796E5}"/>
                </a:ext>
              </a:extLst>
            </p:cNvPr>
            <p:cNvCxnSpPr>
              <a:cxnSpLocks/>
            </p:cNvCxnSpPr>
            <p:nvPr/>
          </p:nvCxnSpPr>
          <p:spPr bwMode="auto">
            <a:xfrm>
              <a:off x="1399232" y="379195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201CC4A4-DF32-593E-C13D-47A43DEF2BA4}"/>
                </a:ext>
              </a:extLst>
            </p:cNvPr>
            <p:cNvCxnSpPr>
              <a:cxnSpLocks/>
            </p:cNvCxnSpPr>
            <p:nvPr/>
          </p:nvCxnSpPr>
          <p:spPr bwMode="auto">
            <a:xfrm>
              <a:off x="1694402" y="379195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E724EC88-EDD4-D8EA-8643-E2AE3287D165}"/>
                </a:ext>
              </a:extLst>
            </p:cNvPr>
            <p:cNvCxnSpPr>
              <a:cxnSpLocks/>
            </p:cNvCxnSpPr>
            <p:nvPr/>
          </p:nvCxnSpPr>
          <p:spPr bwMode="auto">
            <a:xfrm>
              <a:off x="1989572" y="379195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84B82DF5-4DE8-EE2A-2C6C-15622BE99251}"/>
                </a:ext>
              </a:extLst>
            </p:cNvPr>
            <p:cNvCxnSpPr>
              <a:cxnSpLocks/>
            </p:cNvCxnSpPr>
            <p:nvPr/>
          </p:nvCxnSpPr>
          <p:spPr bwMode="auto">
            <a:xfrm>
              <a:off x="2284742" y="379195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8E1F40F4-D17E-BE0F-89B6-B578906F9177}"/>
                </a:ext>
              </a:extLst>
            </p:cNvPr>
            <p:cNvCxnSpPr>
              <a:cxnSpLocks/>
            </p:cNvCxnSpPr>
            <p:nvPr/>
          </p:nvCxnSpPr>
          <p:spPr bwMode="auto">
            <a:xfrm>
              <a:off x="2579912" y="379195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B5CBAD7C-3952-9D8C-FC68-2A1071C8D45D}"/>
                </a:ext>
              </a:extLst>
            </p:cNvPr>
            <p:cNvCxnSpPr>
              <a:cxnSpLocks/>
            </p:cNvCxnSpPr>
            <p:nvPr/>
          </p:nvCxnSpPr>
          <p:spPr bwMode="auto">
            <a:xfrm>
              <a:off x="2875082" y="379195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198BA547-B24D-E0B2-5CD2-4425A615638A}"/>
                </a:ext>
              </a:extLst>
            </p:cNvPr>
            <p:cNvCxnSpPr>
              <a:cxnSpLocks/>
            </p:cNvCxnSpPr>
            <p:nvPr/>
          </p:nvCxnSpPr>
          <p:spPr bwMode="auto">
            <a:xfrm>
              <a:off x="3170252" y="379195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48F7D8AC-3F45-DE1A-3559-CB77E0091715}"/>
                </a:ext>
              </a:extLst>
            </p:cNvPr>
            <p:cNvCxnSpPr>
              <a:cxnSpLocks/>
            </p:cNvCxnSpPr>
            <p:nvPr/>
          </p:nvCxnSpPr>
          <p:spPr bwMode="auto">
            <a:xfrm>
              <a:off x="3465422" y="379195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178A165A-37DE-2F49-E231-4440135C039B}"/>
                </a:ext>
              </a:extLst>
            </p:cNvPr>
            <p:cNvCxnSpPr>
              <a:cxnSpLocks/>
            </p:cNvCxnSpPr>
            <p:nvPr/>
          </p:nvCxnSpPr>
          <p:spPr bwMode="auto">
            <a:xfrm>
              <a:off x="3760592" y="379195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B43692B3-EA8F-E048-3B96-25E081310123}"/>
                </a:ext>
              </a:extLst>
            </p:cNvPr>
            <p:cNvCxnSpPr>
              <a:cxnSpLocks/>
            </p:cNvCxnSpPr>
            <p:nvPr/>
          </p:nvCxnSpPr>
          <p:spPr bwMode="auto">
            <a:xfrm>
              <a:off x="4055762" y="3791957"/>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CFE087BF-0AD7-0F4A-9298-1F54AEDE3A76}"/>
                </a:ext>
              </a:extLst>
            </p:cNvPr>
            <p:cNvCxnSpPr>
              <a:cxnSpLocks/>
            </p:cNvCxnSpPr>
            <p:nvPr/>
          </p:nvCxnSpPr>
          <p:spPr bwMode="auto">
            <a:xfrm>
              <a:off x="4350936" y="3791957"/>
              <a:ext cx="0" cy="64008"/>
            </a:xfrm>
            <a:prstGeom prst="line">
              <a:avLst/>
            </a:prstGeom>
            <a:noFill/>
            <a:ln w="28575" cap="flat" cmpd="sng" algn="ctr">
              <a:solidFill>
                <a:schemeClr val="bg1"/>
              </a:solidFill>
              <a:prstDash val="solid"/>
              <a:round/>
              <a:headEnd type="none" w="med" len="med"/>
              <a:tailEnd type="none" w="med" len="med"/>
            </a:ln>
            <a:effectLst/>
          </p:spPr>
        </p:cxnSp>
      </p:grpSp>
      <p:cxnSp>
        <p:nvCxnSpPr>
          <p:cNvPr id="5" name="Straight Connector 4">
            <a:extLst>
              <a:ext uri="{FF2B5EF4-FFF2-40B4-BE49-F238E27FC236}">
                <a16:creationId xmlns:a16="http://schemas.microsoft.com/office/drawing/2014/main" id="{442B1E95-2A01-1496-E13C-9AF830E38317}"/>
              </a:ext>
            </a:extLst>
          </p:cNvPr>
          <p:cNvCxnSpPr>
            <a:cxnSpLocks/>
          </p:cNvCxnSpPr>
          <p:nvPr/>
        </p:nvCxnSpPr>
        <p:spPr bwMode="auto">
          <a:xfrm>
            <a:off x="836679" y="2070621"/>
            <a:ext cx="0" cy="1969273"/>
          </a:xfrm>
          <a:prstGeom prst="line">
            <a:avLst/>
          </a:prstGeom>
          <a:noFill/>
          <a:ln w="2857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8DE241C5-815D-14C1-116C-22195A35D40C}"/>
              </a:ext>
            </a:extLst>
          </p:cNvPr>
          <p:cNvCxnSpPr>
            <a:cxnSpLocks/>
          </p:cNvCxnSpPr>
          <p:nvPr/>
        </p:nvCxnSpPr>
        <p:spPr bwMode="auto">
          <a:xfrm flipH="1">
            <a:off x="778246" y="2081841"/>
            <a:ext cx="62036"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16F1CADB-DB80-9DFB-EDF3-39AE13B0634A}"/>
              </a:ext>
            </a:extLst>
          </p:cNvPr>
          <p:cNvCxnSpPr>
            <a:cxnSpLocks/>
          </p:cNvCxnSpPr>
          <p:nvPr/>
        </p:nvCxnSpPr>
        <p:spPr bwMode="auto">
          <a:xfrm flipH="1">
            <a:off x="778246" y="2471208"/>
            <a:ext cx="62036"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0301170F-C19F-AB17-FC53-970A26864CD6}"/>
              </a:ext>
            </a:extLst>
          </p:cNvPr>
          <p:cNvCxnSpPr>
            <a:cxnSpLocks/>
          </p:cNvCxnSpPr>
          <p:nvPr/>
        </p:nvCxnSpPr>
        <p:spPr bwMode="auto">
          <a:xfrm flipH="1">
            <a:off x="778246" y="3249941"/>
            <a:ext cx="62036"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8E416D47-BD00-94C7-B547-09991CDFAF98}"/>
              </a:ext>
            </a:extLst>
          </p:cNvPr>
          <p:cNvCxnSpPr>
            <a:cxnSpLocks/>
          </p:cNvCxnSpPr>
          <p:nvPr/>
        </p:nvCxnSpPr>
        <p:spPr bwMode="auto">
          <a:xfrm flipH="1">
            <a:off x="778246" y="3639308"/>
            <a:ext cx="62036"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9B7D2EE7-8610-5A1E-B3B8-8512F21A04BA}"/>
              </a:ext>
            </a:extLst>
          </p:cNvPr>
          <p:cNvCxnSpPr>
            <a:cxnSpLocks/>
          </p:cNvCxnSpPr>
          <p:nvPr/>
        </p:nvCxnSpPr>
        <p:spPr bwMode="auto">
          <a:xfrm flipH="1">
            <a:off x="778246" y="2860574"/>
            <a:ext cx="62036"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1F186D91-F63A-33B3-0B06-7B93DD32BDEC}"/>
              </a:ext>
            </a:extLst>
          </p:cNvPr>
          <p:cNvCxnSpPr>
            <a:cxnSpLocks/>
          </p:cNvCxnSpPr>
          <p:nvPr/>
        </p:nvCxnSpPr>
        <p:spPr bwMode="auto">
          <a:xfrm flipV="1">
            <a:off x="3134625" y="2093062"/>
            <a:ext cx="0" cy="1930001"/>
          </a:xfrm>
          <a:prstGeom prst="line">
            <a:avLst/>
          </a:prstGeom>
          <a:noFill/>
          <a:ln w="28575" cap="flat" cmpd="sng" algn="ctr">
            <a:solidFill>
              <a:schemeClr val="bg1"/>
            </a:solidFill>
            <a:prstDash val="sysDot"/>
            <a:round/>
            <a:headEnd type="none" w="med" len="med"/>
            <a:tailEnd type="none" w="med" len="med"/>
          </a:ln>
          <a:effectLst/>
        </p:spPr>
      </p:cxnSp>
      <p:grpSp>
        <p:nvGrpSpPr>
          <p:cNvPr id="46" name="Group 45">
            <a:extLst>
              <a:ext uri="{FF2B5EF4-FFF2-40B4-BE49-F238E27FC236}">
                <a16:creationId xmlns:a16="http://schemas.microsoft.com/office/drawing/2014/main" id="{2DEE1F0C-FF52-C3C7-6FE4-DFAE48F52898}"/>
              </a:ext>
            </a:extLst>
          </p:cNvPr>
          <p:cNvGrpSpPr/>
          <p:nvPr/>
        </p:nvGrpSpPr>
        <p:grpSpPr>
          <a:xfrm>
            <a:off x="3249804" y="3469878"/>
            <a:ext cx="1449455" cy="584276"/>
            <a:chOff x="3347776" y="3368009"/>
            <a:chExt cx="1495530" cy="523220"/>
          </a:xfrm>
        </p:grpSpPr>
        <p:sp>
          <p:nvSpPr>
            <p:cNvPr id="41" name="TextBox 40">
              <a:extLst>
                <a:ext uri="{FF2B5EF4-FFF2-40B4-BE49-F238E27FC236}">
                  <a16:creationId xmlns:a16="http://schemas.microsoft.com/office/drawing/2014/main" id="{9B08CB54-867F-1EED-B28A-80D987E4E689}"/>
                </a:ext>
              </a:extLst>
            </p:cNvPr>
            <p:cNvSpPr txBox="1"/>
            <p:nvPr/>
          </p:nvSpPr>
          <p:spPr bwMode="auto">
            <a:xfrm>
              <a:off x="3557117" y="3368009"/>
              <a:ext cx="12861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ASC</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All IS-TKIs</a:t>
              </a:r>
            </a:p>
          </p:txBody>
        </p:sp>
        <p:cxnSp>
          <p:nvCxnSpPr>
            <p:cNvPr id="43" name="Straight Connector 42">
              <a:extLst>
                <a:ext uri="{FF2B5EF4-FFF2-40B4-BE49-F238E27FC236}">
                  <a16:creationId xmlns:a16="http://schemas.microsoft.com/office/drawing/2014/main" id="{C3059B2D-B1A1-F7C8-8607-343B503A79AD}"/>
                </a:ext>
              </a:extLst>
            </p:cNvPr>
            <p:cNvCxnSpPr>
              <a:cxnSpLocks/>
            </p:cNvCxnSpPr>
            <p:nvPr/>
          </p:nvCxnSpPr>
          <p:spPr bwMode="auto">
            <a:xfrm flipH="1">
              <a:off x="3347776" y="3511899"/>
              <a:ext cx="251209" cy="0"/>
            </a:xfrm>
            <a:prstGeom prst="line">
              <a:avLst/>
            </a:prstGeom>
            <a:noFill/>
            <a:ln w="28575" cap="flat" cmpd="sng" algn="ctr">
              <a:solidFill>
                <a:schemeClr val="accent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98706A1E-A434-FC03-2E93-D15ED1B1B268}"/>
                </a:ext>
              </a:extLst>
            </p:cNvPr>
            <p:cNvCxnSpPr>
              <a:cxnSpLocks/>
            </p:cNvCxnSpPr>
            <p:nvPr/>
          </p:nvCxnSpPr>
          <p:spPr bwMode="auto">
            <a:xfrm flipH="1">
              <a:off x="3347776" y="3690821"/>
              <a:ext cx="251209" cy="0"/>
            </a:xfrm>
            <a:prstGeom prst="line">
              <a:avLst/>
            </a:prstGeom>
            <a:noFill/>
            <a:ln w="28575" cap="flat" cmpd="sng" algn="ctr">
              <a:solidFill>
                <a:schemeClr val="accent3"/>
              </a:solidFill>
              <a:prstDash val="solid"/>
              <a:round/>
              <a:headEnd type="none" w="med" len="med"/>
              <a:tailEnd type="none" w="med" len="med"/>
            </a:ln>
            <a:effectLst/>
          </p:spPr>
        </p:cxnSp>
      </p:grpSp>
      <p:sp>
        <p:nvSpPr>
          <p:cNvPr id="47" name="TextBox 46">
            <a:extLst>
              <a:ext uri="{FF2B5EF4-FFF2-40B4-BE49-F238E27FC236}">
                <a16:creationId xmlns:a16="http://schemas.microsoft.com/office/drawing/2014/main" id="{AD424C5F-88F1-926E-3032-1936B939075C}"/>
              </a:ext>
            </a:extLst>
          </p:cNvPr>
          <p:cNvSpPr txBox="1"/>
          <p:nvPr/>
        </p:nvSpPr>
        <p:spPr bwMode="auto">
          <a:xfrm>
            <a:off x="870360" y="4215688"/>
            <a:ext cx="3403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Time (</a:t>
            </a:r>
            <a:r>
              <a:rPr lang="en-US" sz="1400" b="1" dirty="0" err="1">
                <a:solidFill>
                  <a:schemeClr val="bg1"/>
                </a:solidFill>
                <a:latin typeface="Calibri" panose="020F0502020204030204" pitchFamily="34" charset="0"/>
              </a:rPr>
              <a:t>Wk</a:t>
            </a:r>
            <a:r>
              <a:rPr lang="en-US" sz="1400" b="1" dirty="0">
                <a:solidFill>
                  <a:schemeClr val="bg1"/>
                </a:solidFill>
                <a:latin typeface="Calibri" panose="020F0502020204030204" pitchFamily="34" charset="0"/>
              </a:rPr>
              <a:t>)</a:t>
            </a:r>
          </a:p>
        </p:txBody>
      </p:sp>
      <p:sp>
        <p:nvSpPr>
          <p:cNvPr id="48" name="TextBox 47">
            <a:extLst>
              <a:ext uri="{FF2B5EF4-FFF2-40B4-BE49-F238E27FC236}">
                <a16:creationId xmlns:a16="http://schemas.microsoft.com/office/drawing/2014/main" id="{DEA65A1F-F51F-7831-5C79-66E0E46FA82E}"/>
              </a:ext>
            </a:extLst>
          </p:cNvPr>
          <p:cNvSpPr txBox="1"/>
          <p:nvPr/>
        </p:nvSpPr>
        <p:spPr bwMode="auto">
          <a:xfrm rot="16200000">
            <a:off x="-1178548" y="2887511"/>
            <a:ext cx="3028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Cumulative incidence of MMR (%)</a:t>
            </a:r>
          </a:p>
        </p:txBody>
      </p:sp>
      <p:sp>
        <p:nvSpPr>
          <p:cNvPr id="49" name="TextBox 48">
            <a:extLst>
              <a:ext uri="{FF2B5EF4-FFF2-40B4-BE49-F238E27FC236}">
                <a16:creationId xmlns:a16="http://schemas.microsoft.com/office/drawing/2014/main" id="{35F0D0FB-8727-2E97-2C93-FECD7450BE0A}"/>
              </a:ext>
            </a:extLst>
          </p:cNvPr>
          <p:cNvSpPr txBox="1"/>
          <p:nvPr/>
        </p:nvSpPr>
        <p:spPr bwMode="auto">
          <a:xfrm>
            <a:off x="262361" y="1924749"/>
            <a:ext cx="589196"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50" name="TextBox 49">
            <a:extLst>
              <a:ext uri="{FF2B5EF4-FFF2-40B4-BE49-F238E27FC236}">
                <a16:creationId xmlns:a16="http://schemas.microsoft.com/office/drawing/2014/main" id="{A01C0059-D179-F622-C674-1074297895E5}"/>
              </a:ext>
            </a:extLst>
          </p:cNvPr>
          <p:cNvSpPr txBox="1"/>
          <p:nvPr/>
        </p:nvSpPr>
        <p:spPr bwMode="auto">
          <a:xfrm>
            <a:off x="262361" y="2307009"/>
            <a:ext cx="589196"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51" name="TextBox 50">
            <a:extLst>
              <a:ext uri="{FF2B5EF4-FFF2-40B4-BE49-F238E27FC236}">
                <a16:creationId xmlns:a16="http://schemas.microsoft.com/office/drawing/2014/main" id="{5861A77D-DDD6-0EE9-53F0-416BE22B60E8}"/>
              </a:ext>
            </a:extLst>
          </p:cNvPr>
          <p:cNvSpPr txBox="1"/>
          <p:nvPr/>
        </p:nvSpPr>
        <p:spPr bwMode="auto">
          <a:xfrm>
            <a:off x="262361" y="2689269"/>
            <a:ext cx="589196"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52" name="TextBox 51">
            <a:extLst>
              <a:ext uri="{FF2B5EF4-FFF2-40B4-BE49-F238E27FC236}">
                <a16:creationId xmlns:a16="http://schemas.microsoft.com/office/drawing/2014/main" id="{D804C791-0CA4-05E7-226A-4D728F0B7D64}"/>
              </a:ext>
            </a:extLst>
          </p:cNvPr>
          <p:cNvSpPr txBox="1"/>
          <p:nvPr/>
        </p:nvSpPr>
        <p:spPr bwMode="auto">
          <a:xfrm>
            <a:off x="262361" y="3071529"/>
            <a:ext cx="589196"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53" name="TextBox 52">
            <a:extLst>
              <a:ext uri="{FF2B5EF4-FFF2-40B4-BE49-F238E27FC236}">
                <a16:creationId xmlns:a16="http://schemas.microsoft.com/office/drawing/2014/main" id="{0A439BEB-0C90-3E33-94F7-D8E0AEDC3389}"/>
              </a:ext>
            </a:extLst>
          </p:cNvPr>
          <p:cNvSpPr txBox="1"/>
          <p:nvPr/>
        </p:nvSpPr>
        <p:spPr bwMode="auto">
          <a:xfrm>
            <a:off x="262361" y="3453789"/>
            <a:ext cx="589196"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54" name="TextBox 53">
            <a:extLst>
              <a:ext uri="{FF2B5EF4-FFF2-40B4-BE49-F238E27FC236}">
                <a16:creationId xmlns:a16="http://schemas.microsoft.com/office/drawing/2014/main" id="{63016DB3-B983-2D93-DD93-F76D68B548F0}"/>
              </a:ext>
            </a:extLst>
          </p:cNvPr>
          <p:cNvSpPr txBox="1"/>
          <p:nvPr/>
        </p:nvSpPr>
        <p:spPr bwMode="auto">
          <a:xfrm>
            <a:off x="262361" y="3836048"/>
            <a:ext cx="589196"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55" name="TextBox 54">
            <a:extLst>
              <a:ext uri="{FF2B5EF4-FFF2-40B4-BE49-F238E27FC236}">
                <a16:creationId xmlns:a16="http://schemas.microsoft.com/office/drawing/2014/main" id="{2E6D2CD3-56C1-2DAE-7266-0988D4794EF8}"/>
              </a:ext>
            </a:extLst>
          </p:cNvPr>
          <p:cNvSpPr txBox="1"/>
          <p:nvPr/>
        </p:nvSpPr>
        <p:spPr bwMode="auto">
          <a:xfrm>
            <a:off x="1930939" y="2220610"/>
            <a:ext cx="7462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accent1"/>
                </a:solidFill>
                <a:latin typeface="Calibri" panose="020F0502020204030204" pitchFamily="34" charset="0"/>
              </a:rPr>
              <a:t>66.5%</a:t>
            </a:r>
          </a:p>
        </p:txBody>
      </p:sp>
      <p:sp>
        <p:nvSpPr>
          <p:cNvPr id="56" name="TextBox 55">
            <a:extLst>
              <a:ext uri="{FF2B5EF4-FFF2-40B4-BE49-F238E27FC236}">
                <a16:creationId xmlns:a16="http://schemas.microsoft.com/office/drawing/2014/main" id="{3B42E681-3A51-40B6-41D8-BADE47E86B74}"/>
              </a:ext>
            </a:extLst>
          </p:cNvPr>
          <p:cNvSpPr txBox="1"/>
          <p:nvPr/>
        </p:nvSpPr>
        <p:spPr bwMode="auto">
          <a:xfrm>
            <a:off x="3096346" y="2076609"/>
            <a:ext cx="7462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accent1"/>
                </a:solidFill>
                <a:latin typeface="Calibri" panose="020F0502020204030204" pitchFamily="34" charset="0"/>
              </a:rPr>
              <a:t>80.5%</a:t>
            </a:r>
          </a:p>
        </p:txBody>
      </p:sp>
      <p:sp>
        <p:nvSpPr>
          <p:cNvPr id="57" name="TextBox 56">
            <a:extLst>
              <a:ext uri="{FF2B5EF4-FFF2-40B4-BE49-F238E27FC236}">
                <a16:creationId xmlns:a16="http://schemas.microsoft.com/office/drawing/2014/main" id="{2776D810-D58D-EBB9-422E-7214ABEFD0B9}"/>
              </a:ext>
            </a:extLst>
          </p:cNvPr>
          <p:cNvSpPr txBox="1"/>
          <p:nvPr/>
        </p:nvSpPr>
        <p:spPr bwMode="auto">
          <a:xfrm>
            <a:off x="1930939" y="3148207"/>
            <a:ext cx="7462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accent3"/>
                </a:solidFill>
                <a:latin typeface="Calibri" panose="020F0502020204030204" pitchFamily="34" charset="0"/>
              </a:rPr>
              <a:t>46.3%</a:t>
            </a:r>
          </a:p>
        </p:txBody>
      </p:sp>
      <p:sp>
        <p:nvSpPr>
          <p:cNvPr id="58" name="TextBox 57">
            <a:extLst>
              <a:ext uri="{FF2B5EF4-FFF2-40B4-BE49-F238E27FC236}">
                <a16:creationId xmlns:a16="http://schemas.microsoft.com/office/drawing/2014/main" id="{BA48EECF-BE9F-9D93-C6E1-A78AE1FCB0AC}"/>
              </a:ext>
            </a:extLst>
          </p:cNvPr>
          <p:cNvSpPr txBox="1"/>
          <p:nvPr/>
        </p:nvSpPr>
        <p:spPr bwMode="auto">
          <a:xfrm>
            <a:off x="3096346" y="2897607"/>
            <a:ext cx="7462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accent3"/>
                </a:solidFill>
                <a:latin typeface="Calibri" panose="020F0502020204030204" pitchFamily="34" charset="0"/>
              </a:rPr>
              <a:t>62.1%</a:t>
            </a:r>
          </a:p>
        </p:txBody>
      </p:sp>
      <p:cxnSp>
        <p:nvCxnSpPr>
          <p:cNvPr id="59" name="Straight Connector 58">
            <a:extLst>
              <a:ext uri="{FF2B5EF4-FFF2-40B4-BE49-F238E27FC236}">
                <a16:creationId xmlns:a16="http://schemas.microsoft.com/office/drawing/2014/main" id="{B347EF1E-8CED-A050-F345-BB2C24340591}"/>
              </a:ext>
            </a:extLst>
          </p:cNvPr>
          <p:cNvCxnSpPr>
            <a:cxnSpLocks/>
          </p:cNvCxnSpPr>
          <p:nvPr/>
        </p:nvCxnSpPr>
        <p:spPr bwMode="auto">
          <a:xfrm flipV="1">
            <a:off x="1982203" y="2093062"/>
            <a:ext cx="0" cy="1930001"/>
          </a:xfrm>
          <a:prstGeom prst="line">
            <a:avLst/>
          </a:prstGeom>
          <a:noFill/>
          <a:ln w="28575" cap="flat" cmpd="sng" algn="ctr">
            <a:solidFill>
              <a:schemeClr val="bg1"/>
            </a:solidFill>
            <a:prstDash val="sysDot"/>
            <a:round/>
            <a:headEnd type="none" w="med" len="med"/>
            <a:tailEnd type="none" w="med" len="med"/>
          </a:ln>
          <a:effectLst/>
        </p:spPr>
      </p:cxnSp>
      <p:sp>
        <p:nvSpPr>
          <p:cNvPr id="60" name="TextBox 59">
            <a:extLst>
              <a:ext uri="{FF2B5EF4-FFF2-40B4-BE49-F238E27FC236}">
                <a16:creationId xmlns:a16="http://schemas.microsoft.com/office/drawing/2014/main" id="{C9361435-3FAA-F71D-E62F-DDE7D6068924}"/>
              </a:ext>
            </a:extLst>
          </p:cNvPr>
          <p:cNvSpPr txBox="1"/>
          <p:nvPr/>
        </p:nvSpPr>
        <p:spPr bwMode="auto">
          <a:xfrm>
            <a:off x="3964720" y="4016331"/>
            <a:ext cx="589196"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144</a:t>
            </a:r>
          </a:p>
        </p:txBody>
      </p:sp>
      <p:sp>
        <p:nvSpPr>
          <p:cNvPr id="61" name="TextBox 60">
            <a:extLst>
              <a:ext uri="{FF2B5EF4-FFF2-40B4-BE49-F238E27FC236}">
                <a16:creationId xmlns:a16="http://schemas.microsoft.com/office/drawing/2014/main" id="{E2D6CBB1-0965-1F98-F9AB-716F9040DD34}"/>
              </a:ext>
            </a:extLst>
          </p:cNvPr>
          <p:cNvSpPr txBox="1"/>
          <p:nvPr/>
        </p:nvSpPr>
        <p:spPr bwMode="auto">
          <a:xfrm>
            <a:off x="600784" y="4016331"/>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62" name="TextBox 61">
            <a:extLst>
              <a:ext uri="{FF2B5EF4-FFF2-40B4-BE49-F238E27FC236}">
                <a16:creationId xmlns:a16="http://schemas.microsoft.com/office/drawing/2014/main" id="{75C1D3F1-1B18-D201-FAA7-2591E3EBA28A}"/>
              </a:ext>
            </a:extLst>
          </p:cNvPr>
          <p:cNvSpPr txBox="1"/>
          <p:nvPr/>
        </p:nvSpPr>
        <p:spPr bwMode="auto">
          <a:xfrm>
            <a:off x="881112" y="4016331"/>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63" name="TextBox 62">
            <a:extLst>
              <a:ext uri="{FF2B5EF4-FFF2-40B4-BE49-F238E27FC236}">
                <a16:creationId xmlns:a16="http://schemas.microsoft.com/office/drawing/2014/main" id="{F107929A-CBC5-CE40-880C-83C021F921B3}"/>
              </a:ext>
            </a:extLst>
          </p:cNvPr>
          <p:cNvSpPr txBox="1"/>
          <p:nvPr/>
        </p:nvSpPr>
        <p:spPr bwMode="auto">
          <a:xfrm>
            <a:off x="1167701" y="4016331"/>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64" name="TextBox 63">
            <a:extLst>
              <a:ext uri="{FF2B5EF4-FFF2-40B4-BE49-F238E27FC236}">
                <a16:creationId xmlns:a16="http://schemas.microsoft.com/office/drawing/2014/main" id="{AA3341B1-7FC9-A361-C880-39366D4E51CF}"/>
              </a:ext>
            </a:extLst>
          </p:cNvPr>
          <p:cNvSpPr txBox="1"/>
          <p:nvPr/>
        </p:nvSpPr>
        <p:spPr bwMode="auto">
          <a:xfrm>
            <a:off x="1454290" y="4016331"/>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36</a:t>
            </a:r>
          </a:p>
        </p:txBody>
      </p:sp>
      <p:sp>
        <p:nvSpPr>
          <p:cNvPr id="65" name="TextBox 64">
            <a:extLst>
              <a:ext uri="{FF2B5EF4-FFF2-40B4-BE49-F238E27FC236}">
                <a16:creationId xmlns:a16="http://schemas.microsoft.com/office/drawing/2014/main" id="{53CE3506-7B71-6B13-B9DC-47A127C600EF}"/>
              </a:ext>
            </a:extLst>
          </p:cNvPr>
          <p:cNvSpPr txBox="1"/>
          <p:nvPr/>
        </p:nvSpPr>
        <p:spPr bwMode="auto">
          <a:xfrm>
            <a:off x="1740879" y="4016331"/>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48</a:t>
            </a:r>
          </a:p>
        </p:txBody>
      </p:sp>
      <p:sp>
        <p:nvSpPr>
          <p:cNvPr id="66" name="TextBox 65">
            <a:extLst>
              <a:ext uri="{FF2B5EF4-FFF2-40B4-BE49-F238E27FC236}">
                <a16:creationId xmlns:a16="http://schemas.microsoft.com/office/drawing/2014/main" id="{BA2CF720-79D8-EE9B-2F90-7E7B3281ACED}"/>
              </a:ext>
            </a:extLst>
          </p:cNvPr>
          <p:cNvSpPr txBox="1"/>
          <p:nvPr/>
        </p:nvSpPr>
        <p:spPr bwMode="auto">
          <a:xfrm>
            <a:off x="2027468" y="4016331"/>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67" name="TextBox 66">
            <a:extLst>
              <a:ext uri="{FF2B5EF4-FFF2-40B4-BE49-F238E27FC236}">
                <a16:creationId xmlns:a16="http://schemas.microsoft.com/office/drawing/2014/main" id="{1683A59B-E5C3-CAEE-CDC1-B73F2466DD39}"/>
              </a:ext>
            </a:extLst>
          </p:cNvPr>
          <p:cNvSpPr txBox="1"/>
          <p:nvPr/>
        </p:nvSpPr>
        <p:spPr bwMode="auto">
          <a:xfrm>
            <a:off x="2314057" y="4016331"/>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72</a:t>
            </a:r>
          </a:p>
        </p:txBody>
      </p:sp>
      <p:sp>
        <p:nvSpPr>
          <p:cNvPr id="68" name="TextBox 67">
            <a:extLst>
              <a:ext uri="{FF2B5EF4-FFF2-40B4-BE49-F238E27FC236}">
                <a16:creationId xmlns:a16="http://schemas.microsoft.com/office/drawing/2014/main" id="{914620BC-9868-C8C7-AC02-1BE28F367F74}"/>
              </a:ext>
            </a:extLst>
          </p:cNvPr>
          <p:cNvSpPr txBox="1"/>
          <p:nvPr/>
        </p:nvSpPr>
        <p:spPr bwMode="auto">
          <a:xfrm>
            <a:off x="2600646" y="4016331"/>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84</a:t>
            </a:r>
          </a:p>
        </p:txBody>
      </p:sp>
      <p:sp>
        <p:nvSpPr>
          <p:cNvPr id="69" name="TextBox 68">
            <a:extLst>
              <a:ext uri="{FF2B5EF4-FFF2-40B4-BE49-F238E27FC236}">
                <a16:creationId xmlns:a16="http://schemas.microsoft.com/office/drawing/2014/main" id="{DF00D1AF-54AC-DBB6-FE4F-7944D4253880}"/>
              </a:ext>
            </a:extLst>
          </p:cNvPr>
          <p:cNvSpPr txBox="1"/>
          <p:nvPr/>
        </p:nvSpPr>
        <p:spPr bwMode="auto">
          <a:xfrm>
            <a:off x="2887232" y="4016331"/>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96</a:t>
            </a:r>
          </a:p>
        </p:txBody>
      </p:sp>
      <p:sp>
        <p:nvSpPr>
          <p:cNvPr id="70" name="TextBox 69">
            <a:extLst>
              <a:ext uri="{FF2B5EF4-FFF2-40B4-BE49-F238E27FC236}">
                <a16:creationId xmlns:a16="http://schemas.microsoft.com/office/drawing/2014/main" id="{A175E23F-5E8F-EDD4-B025-8FBB50D0BC55}"/>
              </a:ext>
            </a:extLst>
          </p:cNvPr>
          <p:cNvSpPr txBox="1"/>
          <p:nvPr/>
        </p:nvSpPr>
        <p:spPr bwMode="auto">
          <a:xfrm>
            <a:off x="3172430" y="4016331"/>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108</a:t>
            </a:r>
          </a:p>
        </p:txBody>
      </p:sp>
      <p:sp>
        <p:nvSpPr>
          <p:cNvPr id="71" name="TextBox 70">
            <a:extLst>
              <a:ext uri="{FF2B5EF4-FFF2-40B4-BE49-F238E27FC236}">
                <a16:creationId xmlns:a16="http://schemas.microsoft.com/office/drawing/2014/main" id="{F31D92A4-EAC8-B0B2-3921-A3E8326BD6BC}"/>
              </a:ext>
            </a:extLst>
          </p:cNvPr>
          <p:cNvSpPr txBox="1"/>
          <p:nvPr/>
        </p:nvSpPr>
        <p:spPr bwMode="auto">
          <a:xfrm>
            <a:off x="3467366" y="4016331"/>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120</a:t>
            </a:r>
          </a:p>
        </p:txBody>
      </p:sp>
      <p:sp>
        <p:nvSpPr>
          <p:cNvPr id="72" name="TextBox 71">
            <a:extLst>
              <a:ext uri="{FF2B5EF4-FFF2-40B4-BE49-F238E27FC236}">
                <a16:creationId xmlns:a16="http://schemas.microsoft.com/office/drawing/2014/main" id="{5B628B56-DE74-EE4A-EC97-D7456439F056}"/>
              </a:ext>
            </a:extLst>
          </p:cNvPr>
          <p:cNvSpPr txBox="1"/>
          <p:nvPr/>
        </p:nvSpPr>
        <p:spPr bwMode="auto">
          <a:xfrm>
            <a:off x="3752563" y="4016331"/>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132</a:t>
            </a:r>
          </a:p>
        </p:txBody>
      </p:sp>
      <p:cxnSp>
        <p:nvCxnSpPr>
          <p:cNvPr id="74" name="Straight Connector 73">
            <a:extLst>
              <a:ext uri="{FF2B5EF4-FFF2-40B4-BE49-F238E27FC236}">
                <a16:creationId xmlns:a16="http://schemas.microsoft.com/office/drawing/2014/main" id="{C278B057-67B7-2107-ED7D-450A07040A5B}"/>
              </a:ext>
            </a:extLst>
          </p:cNvPr>
          <p:cNvCxnSpPr>
            <a:cxnSpLocks/>
          </p:cNvCxnSpPr>
          <p:nvPr/>
        </p:nvCxnSpPr>
        <p:spPr bwMode="auto">
          <a:xfrm>
            <a:off x="4746246" y="2072376"/>
            <a:ext cx="0" cy="1969273"/>
          </a:xfrm>
          <a:prstGeom prst="line">
            <a:avLst/>
          </a:prstGeom>
          <a:noFill/>
          <a:ln w="28575" cap="flat" cmpd="sng" algn="ctr">
            <a:solidFill>
              <a:schemeClr val="bg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28257074-C163-6A70-6D3C-F13D5FCFE77E}"/>
              </a:ext>
            </a:extLst>
          </p:cNvPr>
          <p:cNvCxnSpPr>
            <a:cxnSpLocks/>
          </p:cNvCxnSpPr>
          <p:nvPr/>
        </p:nvCxnSpPr>
        <p:spPr bwMode="auto">
          <a:xfrm>
            <a:off x="4755579" y="4030428"/>
            <a:ext cx="3151685" cy="0"/>
          </a:xfrm>
          <a:prstGeom prst="line">
            <a:avLst/>
          </a:prstGeom>
          <a:noFill/>
          <a:ln w="28575" cap="flat" cmpd="sng" algn="ctr">
            <a:solidFill>
              <a:schemeClr val="bg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FCB60EC2-23FD-6EFA-AF7A-0DF4A02F4D33}"/>
              </a:ext>
            </a:extLst>
          </p:cNvPr>
          <p:cNvCxnSpPr>
            <a:cxnSpLocks/>
          </p:cNvCxnSpPr>
          <p:nvPr/>
        </p:nvCxnSpPr>
        <p:spPr bwMode="auto">
          <a:xfrm flipH="1">
            <a:off x="4687813" y="2083597"/>
            <a:ext cx="62036" cy="0"/>
          </a:xfrm>
          <a:prstGeom prst="line">
            <a:avLst/>
          </a:prstGeom>
          <a:noFill/>
          <a:ln w="28575" cap="flat" cmpd="sng" algn="ctr">
            <a:solidFill>
              <a:schemeClr val="bg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6F712182-BA2E-83B4-DEAC-D9CC47E336AC}"/>
              </a:ext>
            </a:extLst>
          </p:cNvPr>
          <p:cNvCxnSpPr>
            <a:cxnSpLocks/>
          </p:cNvCxnSpPr>
          <p:nvPr/>
        </p:nvCxnSpPr>
        <p:spPr bwMode="auto">
          <a:xfrm flipH="1">
            <a:off x="4687813" y="2472963"/>
            <a:ext cx="62036" cy="0"/>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47BC73E1-5660-1B7B-82B5-E6F652A4BDC9}"/>
              </a:ext>
            </a:extLst>
          </p:cNvPr>
          <p:cNvCxnSpPr>
            <a:cxnSpLocks/>
          </p:cNvCxnSpPr>
          <p:nvPr/>
        </p:nvCxnSpPr>
        <p:spPr bwMode="auto">
          <a:xfrm flipH="1">
            <a:off x="4687813" y="3251696"/>
            <a:ext cx="62036" cy="0"/>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32E2EB6A-2EAD-2256-00CF-0DF8F64890AD}"/>
              </a:ext>
            </a:extLst>
          </p:cNvPr>
          <p:cNvCxnSpPr>
            <a:cxnSpLocks/>
          </p:cNvCxnSpPr>
          <p:nvPr/>
        </p:nvCxnSpPr>
        <p:spPr bwMode="auto">
          <a:xfrm flipH="1">
            <a:off x="4687813" y="3641063"/>
            <a:ext cx="62036" cy="0"/>
          </a:xfrm>
          <a:prstGeom prst="line">
            <a:avLst/>
          </a:prstGeom>
          <a:noFill/>
          <a:ln w="28575" cap="flat" cmpd="sng" algn="ctr">
            <a:solidFill>
              <a:schemeClr val="bg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2098499E-8FAD-170A-96E3-633EAE2F13BC}"/>
              </a:ext>
            </a:extLst>
          </p:cNvPr>
          <p:cNvCxnSpPr>
            <a:cxnSpLocks/>
          </p:cNvCxnSpPr>
          <p:nvPr/>
        </p:nvCxnSpPr>
        <p:spPr bwMode="auto">
          <a:xfrm flipH="1">
            <a:off x="4687813" y="4030428"/>
            <a:ext cx="62036" cy="0"/>
          </a:xfrm>
          <a:prstGeom prst="line">
            <a:avLst/>
          </a:prstGeom>
          <a:noFill/>
          <a:ln w="28575" cap="flat" cmpd="sng" algn="ctr">
            <a:solidFill>
              <a:schemeClr val="bg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E3E6F328-5D1E-B8E5-16A8-354916921FCF}"/>
              </a:ext>
            </a:extLst>
          </p:cNvPr>
          <p:cNvCxnSpPr>
            <a:cxnSpLocks/>
          </p:cNvCxnSpPr>
          <p:nvPr/>
        </p:nvCxnSpPr>
        <p:spPr bwMode="auto">
          <a:xfrm flipH="1">
            <a:off x="4687813" y="2862330"/>
            <a:ext cx="62036" cy="0"/>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6B530C4C-C8C4-CCF3-5EE3-EF52E3A91F30}"/>
              </a:ext>
            </a:extLst>
          </p:cNvPr>
          <p:cNvCxnSpPr>
            <a:cxnSpLocks/>
          </p:cNvCxnSpPr>
          <p:nvPr/>
        </p:nvCxnSpPr>
        <p:spPr bwMode="auto">
          <a:xfrm>
            <a:off x="4745840" y="4019208"/>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4C9CCD68-9161-F681-42FE-1EA8E41E3725}"/>
              </a:ext>
            </a:extLst>
          </p:cNvPr>
          <p:cNvCxnSpPr>
            <a:cxnSpLocks/>
          </p:cNvCxnSpPr>
          <p:nvPr/>
        </p:nvCxnSpPr>
        <p:spPr bwMode="auto">
          <a:xfrm>
            <a:off x="5031917" y="4019208"/>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22BB038A-ABAE-A4E5-79FD-DB8E6B31DF7A}"/>
              </a:ext>
            </a:extLst>
          </p:cNvPr>
          <p:cNvCxnSpPr>
            <a:cxnSpLocks/>
          </p:cNvCxnSpPr>
          <p:nvPr/>
        </p:nvCxnSpPr>
        <p:spPr bwMode="auto">
          <a:xfrm>
            <a:off x="5317993" y="4019208"/>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AA0EE2D5-D944-BE7E-D3F3-93BD0C2253A8}"/>
              </a:ext>
            </a:extLst>
          </p:cNvPr>
          <p:cNvCxnSpPr>
            <a:cxnSpLocks/>
          </p:cNvCxnSpPr>
          <p:nvPr/>
        </p:nvCxnSpPr>
        <p:spPr bwMode="auto">
          <a:xfrm>
            <a:off x="5604069" y="4019208"/>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AB5E9237-F3F4-1BE0-A913-1AF2C4DD6081}"/>
              </a:ext>
            </a:extLst>
          </p:cNvPr>
          <p:cNvCxnSpPr>
            <a:cxnSpLocks/>
          </p:cNvCxnSpPr>
          <p:nvPr/>
        </p:nvCxnSpPr>
        <p:spPr bwMode="auto">
          <a:xfrm>
            <a:off x="5890146" y="4019208"/>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7ED67A07-7CBF-D806-7E25-73E5CD117E1F}"/>
              </a:ext>
            </a:extLst>
          </p:cNvPr>
          <p:cNvCxnSpPr>
            <a:cxnSpLocks/>
          </p:cNvCxnSpPr>
          <p:nvPr/>
        </p:nvCxnSpPr>
        <p:spPr bwMode="auto">
          <a:xfrm>
            <a:off x="6176222" y="4019208"/>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108006EA-C08C-3572-8F4D-3BAF4B7DA850}"/>
              </a:ext>
            </a:extLst>
          </p:cNvPr>
          <p:cNvCxnSpPr>
            <a:cxnSpLocks/>
          </p:cNvCxnSpPr>
          <p:nvPr/>
        </p:nvCxnSpPr>
        <p:spPr bwMode="auto">
          <a:xfrm>
            <a:off x="6462298" y="4019208"/>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0162C441-6D8F-0AC9-9E4E-B79460F3EDDB}"/>
              </a:ext>
            </a:extLst>
          </p:cNvPr>
          <p:cNvCxnSpPr>
            <a:cxnSpLocks/>
          </p:cNvCxnSpPr>
          <p:nvPr/>
        </p:nvCxnSpPr>
        <p:spPr bwMode="auto">
          <a:xfrm>
            <a:off x="6748375" y="4019208"/>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EE05D693-4541-949B-CD64-8A8F395753C2}"/>
              </a:ext>
            </a:extLst>
          </p:cNvPr>
          <p:cNvCxnSpPr>
            <a:cxnSpLocks/>
          </p:cNvCxnSpPr>
          <p:nvPr/>
        </p:nvCxnSpPr>
        <p:spPr bwMode="auto">
          <a:xfrm>
            <a:off x="7034451" y="4019208"/>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58B8395E-4F19-60B4-D2F7-FDFF65E834F5}"/>
              </a:ext>
            </a:extLst>
          </p:cNvPr>
          <p:cNvCxnSpPr>
            <a:cxnSpLocks/>
          </p:cNvCxnSpPr>
          <p:nvPr/>
        </p:nvCxnSpPr>
        <p:spPr bwMode="auto">
          <a:xfrm>
            <a:off x="7320527" y="4019208"/>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F742E7CE-ABDD-38CD-2785-3D18D40DBAE2}"/>
              </a:ext>
            </a:extLst>
          </p:cNvPr>
          <p:cNvCxnSpPr>
            <a:cxnSpLocks/>
          </p:cNvCxnSpPr>
          <p:nvPr/>
        </p:nvCxnSpPr>
        <p:spPr bwMode="auto">
          <a:xfrm>
            <a:off x="7606604" y="4019208"/>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7B530A60-C022-F9BD-496E-3E02EB8A6F0D}"/>
              </a:ext>
            </a:extLst>
          </p:cNvPr>
          <p:cNvCxnSpPr>
            <a:cxnSpLocks/>
          </p:cNvCxnSpPr>
          <p:nvPr/>
        </p:nvCxnSpPr>
        <p:spPr bwMode="auto">
          <a:xfrm>
            <a:off x="7892680" y="4019208"/>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FB371D7C-2F90-81B9-16E6-449FA942FA4D}"/>
              </a:ext>
            </a:extLst>
          </p:cNvPr>
          <p:cNvCxnSpPr>
            <a:cxnSpLocks/>
          </p:cNvCxnSpPr>
          <p:nvPr/>
        </p:nvCxnSpPr>
        <p:spPr bwMode="auto">
          <a:xfrm flipV="1">
            <a:off x="7044192" y="2094817"/>
            <a:ext cx="0" cy="1930001"/>
          </a:xfrm>
          <a:prstGeom prst="line">
            <a:avLst/>
          </a:prstGeom>
          <a:noFill/>
          <a:ln w="28575" cap="flat" cmpd="sng" algn="ctr">
            <a:solidFill>
              <a:schemeClr val="bg1"/>
            </a:solidFill>
            <a:prstDash val="sysDot"/>
            <a:round/>
            <a:headEnd type="none" w="med" len="med"/>
            <a:tailEnd type="none" w="med" len="med"/>
          </a:ln>
          <a:effectLst/>
        </p:spPr>
      </p:cxnSp>
      <p:grpSp>
        <p:nvGrpSpPr>
          <p:cNvPr id="96" name="Group 95">
            <a:extLst>
              <a:ext uri="{FF2B5EF4-FFF2-40B4-BE49-F238E27FC236}">
                <a16:creationId xmlns:a16="http://schemas.microsoft.com/office/drawing/2014/main" id="{53B2B020-A9CF-12E5-3478-992685599AE8}"/>
              </a:ext>
            </a:extLst>
          </p:cNvPr>
          <p:cNvGrpSpPr/>
          <p:nvPr/>
        </p:nvGrpSpPr>
        <p:grpSpPr>
          <a:xfrm>
            <a:off x="7121666" y="3490486"/>
            <a:ext cx="1121033" cy="584276"/>
            <a:chOff x="3347776" y="3376451"/>
            <a:chExt cx="1156668" cy="523220"/>
          </a:xfrm>
        </p:grpSpPr>
        <p:sp>
          <p:nvSpPr>
            <p:cNvPr id="97" name="TextBox 96">
              <a:extLst>
                <a:ext uri="{FF2B5EF4-FFF2-40B4-BE49-F238E27FC236}">
                  <a16:creationId xmlns:a16="http://schemas.microsoft.com/office/drawing/2014/main" id="{36123986-CE0B-99A1-FCD0-B4D5821C9080}"/>
                </a:ext>
              </a:extLst>
            </p:cNvPr>
            <p:cNvSpPr txBox="1"/>
            <p:nvPr/>
          </p:nvSpPr>
          <p:spPr bwMode="auto">
            <a:xfrm>
              <a:off x="3557118" y="3376451"/>
              <a:ext cx="9473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ASC</a:t>
              </a:r>
              <a:r>
                <a:rPr lang="en-US" sz="1400" b="0" baseline="30000" dirty="0">
                  <a:solidFill>
                    <a:schemeClr val="bg1"/>
                  </a:solidFill>
                  <a:latin typeface="Calibri" panose="020F0502020204030204" pitchFamily="34" charset="0"/>
                </a:rPr>
                <a:t>IMA</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IS-TKI</a:t>
              </a:r>
              <a:r>
                <a:rPr lang="en-US" sz="1400" b="0" baseline="30000" dirty="0">
                  <a:solidFill>
                    <a:schemeClr val="bg1"/>
                  </a:solidFill>
                  <a:latin typeface="Calibri" panose="020F0502020204030204" pitchFamily="34" charset="0"/>
                </a:rPr>
                <a:t>IMA</a:t>
              </a:r>
            </a:p>
          </p:txBody>
        </p:sp>
        <p:cxnSp>
          <p:nvCxnSpPr>
            <p:cNvPr id="98" name="Straight Connector 97">
              <a:extLst>
                <a:ext uri="{FF2B5EF4-FFF2-40B4-BE49-F238E27FC236}">
                  <a16:creationId xmlns:a16="http://schemas.microsoft.com/office/drawing/2014/main" id="{055262A6-CC47-F937-87FC-1288ABD7AD91}"/>
                </a:ext>
              </a:extLst>
            </p:cNvPr>
            <p:cNvCxnSpPr>
              <a:cxnSpLocks/>
            </p:cNvCxnSpPr>
            <p:nvPr/>
          </p:nvCxnSpPr>
          <p:spPr bwMode="auto">
            <a:xfrm flipH="1">
              <a:off x="3347776" y="3511899"/>
              <a:ext cx="251209" cy="0"/>
            </a:xfrm>
            <a:prstGeom prst="line">
              <a:avLst/>
            </a:prstGeom>
            <a:noFill/>
            <a:ln w="28575" cap="flat" cmpd="sng" algn="ctr">
              <a:solidFill>
                <a:schemeClr val="accent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242770BA-C39D-2A39-4301-0287BC7D20C2}"/>
                </a:ext>
              </a:extLst>
            </p:cNvPr>
            <p:cNvCxnSpPr>
              <a:cxnSpLocks/>
            </p:cNvCxnSpPr>
            <p:nvPr/>
          </p:nvCxnSpPr>
          <p:spPr bwMode="auto">
            <a:xfrm flipH="1">
              <a:off x="3347776" y="3699263"/>
              <a:ext cx="251209" cy="0"/>
            </a:xfrm>
            <a:prstGeom prst="line">
              <a:avLst/>
            </a:prstGeom>
            <a:noFill/>
            <a:ln w="28575" cap="flat" cmpd="sng" algn="ctr">
              <a:solidFill>
                <a:schemeClr val="accent3"/>
              </a:solidFill>
              <a:prstDash val="solid"/>
              <a:round/>
              <a:headEnd type="none" w="med" len="med"/>
              <a:tailEnd type="none" w="med" len="med"/>
            </a:ln>
            <a:effectLst/>
          </p:spPr>
        </p:cxnSp>
      </p:grpSp>
      <p:sp>
        <p:nvSpPr>
          <p:cNvPr id="100" name="TextBox 99">
            <a:extLst>
              <a:ext uri="{FF2B5EF4-FFF2-40B4-BE49-F238E27FC236}">
                <a16:creationId xmlns:a16="http://schemas.microsoft.com/office/drawing/2014/main" id="{A6E34CCB-F8FA-3706-0D8F-B2F3075CB6EC}"/>
              </a:ext>
            </a:extLst>
          </p:cNvPr>
          <p:cNvSpPr txBox="1"/>
          <p:nvPr/>
        </p:nvSpPr>
        <p:spPr bwMode="auto">
          <a:xfrm>
            <a:off x="4779927" y="4217443"/>
            <a:ext cx="3403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Time (</a:t>
            </a:r>
            <a:r>
              <a:rPr lang="en-US" sz="1400" b="1" dirty="0" err="1">
                <a:solidFill>
                  <a:schemeClr val="bg1"/>
                </a:solidFill>
                <a:latin typeface="Calibri" panose="020F0502020204030204" pitchFamily="34" charset="0"/>
              </a:rPr>
              <a:t>Wk</a:t>
            </a:r>
            <a:r>
              <a:rPr lang="en-US" sz="1400" b="1" dirty="0">
                <a:solidFill>
                  <a:schemeClr val="bg1"/>
                </a:solidFill>
                <a:latin typeface="Calibri" panose="020F0502020204030204" pitchFamily="34" charset="0"/>
              </a:rPr>
              <a:t>)</a:t>
            </a:r>
          </a:p>
        </p:txBody>
      </p:sp>
      <p:sp>
        <p:nvSpPr>
          <p:cNvPr id="102" name="TextBox 101">
            <a:extLst>
              <a:ext uri="{FF2B5EF4-FFF2-40B4-BE49-F238E27FC236}">
                <a16:creationId xmlns:a16="http://schemas.microsoft.com/office/drawing/2014/main" id="{0B85003F-0740-0089-131A-A076C3B42970}"/>
              </a:ext>
            </a:extLst>
          </p:cNvPr>
          <p:cNvSpPr txBox="1"/>
          <p:nvPr/>
        </p:nvSpPr>
        <p:spPr bwMode="auto">
          <a:xfrm>
            <a:off x="4171929" y="1926505"/>
            <a:ext cx="589196"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103" name="TextBox 102">
            <a:extLst>
              <a:ext uri="{FF2B5EF4-FFF2-40B4-BE49-F238E27FC236}">
                <a16:creationId xmlns:a16="http://schemas.microsoft.com/office/drawing/2014/main" id="{649B615D-F0DB-B621-6FC7-0FE5487CB55A}"/>
              </a:ext>
            </a:extLst>
          </p:cNvPr>
          <p:cNvSpPr txBox="1"/>
          <p:nvPr/>
        </p:nvSpPr>
        <p:spPr bwMode="auto">
          <a:xfrm>
            <a:off x="4171929" y="2308765"/>
            <a:ext cx="589196"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104" name="TextBox 103">
            <a:extLst>
              <a:ext uri="{FF2B5EF4-FFF2-40B4-BE49-F238E27FC236}">
                <a16:creationId xmlns:a16="http://schemas.microsoft.com/office/drawing/2014/main" id="{30AD56FB-5E27-73DF-0603-62EDD778EA1A}"/>
              </a:ext>
            </a:extLst>
          </p:cNvPr>
          <p:cNvSpPr txBox="1"/>
          <p:nvPr/>
        </p:nvSpPr>
        <p:spPr bwMode="auto">
          <a:xfrm>
            <a:off x="4171929" y="2691025"/>
            <a:ext cx="589196"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105" name="TextBox 104">
            <a:extLst>
              <a:ext uri="{FF2B5EF4-FFF2-40B4-BE49-F238E27FC236}">
                <a16:creationId xmlns:a16="http://schemas.microsoft.com/office/drawing/2014/main" id="{8F86F2C7-5FFC-0492-5832-4FC34A222834}"/>
              </a:ext>
            </a:extLst>
          </p:cNvPr>
          <p:cNvSpPr txBox="1"/>
          <p:nvPr/>
        </p:nvSpPr>
        <p:spPr bwMode="auto">
          <a:xfrm>
            <a:off x="4171929" y="3073285"/>
            <a:ext cx="589196"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106" name="TextBox 105">
            <a:extLst>
              <a:ext uri="{FF2B5EF4-FFF2-40B4-BE49-F238E27FC236}">
                <a16:creationId xmlns:a16="http://schemas.microsoft.com/office/drawing/2014/main" id="{16411359-D675-98CA-9C60-5E4F4CB73C4A}"/>
              </a:ext>
            </a:extLst>
          </p:cNvPr>
          <p:cNvSpPr txBox="1"/>
          <p:nvPr/>
        </p:nvSpPr>
        <p:spPr bwMode="auto">
          <a:xfrm>
            <a:off x="4171929" y="3455544"/>
            <a:ext cx="589196"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107" name="TextBox 106">
            <a:extLst>
              <a:ext uri="{FF2B5EF4-FFF2-40B4-BE49-F238E27FC236}">
                <a16:creationId xmlns:a16="http://schemas.microsoft.com/office/drawing/2014/main" id="{D768DB77-D0CA-1DAE-ACEF-6C354863D54A}"/>
              </a:ext>
            </a:extLst>
          </p:cNvPr>
          <p:cNvSpPr txBox="1"/>
          <p:nvPr/>
        </p:nvSpPr>
        <p:spPr bwMode="auto">
          <a:xfrm>
            <a:off x="4171929" y="3837803"/>
            <a:ext cx="589196"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08" name="TextBox 107">
            <a:extLst>
              <a:ext uri="{FF2B5EF4-FFF2-40B4-BE49-F238E27FC236}">
                <a16:creationId xmlns:a16="http://schemas.microsoft.com/office/drawing/2014/main" id="{45CB4952-6794-0436-E005-0C0FEE785452}"/>
              </a:ext>
            </a:extLst>
          </p:cNvPr>
          <p:cNvSpPr txBox="1"/>
          <p:nvPr/>
        </p:nvSpPr>
        <p:spPr bwMode="auto">
          <a:xfrm>
            <a:off x="5840506" y="2222365"/>
            <a:ext cx="7016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accent1"/>
                </a:solidFill>
                <a:latin typeface="Calibri" panose="020F0502020204030204" pitchFamily="34" charset="0"/>
              </a:rPr>
              <a:t>69.0%</a:t>
            </a:r>
          </a:p>
        </p:txBody>
      </p:sp>
      <p:sp>
        <p:nvSpPr>
          <p:cNvPr id="109" name="TextBox 108">
            <a:extLst>
              <a:ext uri="{FF2B5EF4-FFF2-40B4-BE49-F238E27FC236}">
                <a16:creationId xmlns:a16="http://schemas.microsoft.com/office/drawing/2014/main" id="{03588E77-9F0D-4DAC-5CA7-123594D46766}"/>
              </a:ext>
            </a:extLst>
          </p:cNvPr>
          <p:cNvSpPr txBox="1"/>
          <p:nvPr/>
        </p:nvSpPr>
        <p:spPr bwMode="auto">
          <a:xfrm>
            <a:off x="7005913" y="2078364"/>
            <a:ext cx="7016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accent1"/>
                </a:solidFill>
                <a:latin typeface="Calibri" panose="020F0502020204030204" pitchFamily="34" charset="0"/>
              </a:rPr>
              <a:t>80.0%</a:t>
            </a:r>
          </a:p>
        </p:txBody>
      </p:sp>
      <p:sp>
        <p:nvSpPr>
          <p:cNvPr id="110" name="TextBox 109">
            <a:extLst>
              <a:ext uri="{FF2B5EF4-FFF2-40B4-BE49-F238E27FC236}">
                <a16:creationId xmlns:a16="http://schemas.microsoft.com/office/drawing/2014/main" id="{BF6F7F5C-7BE5-E5DA-7BF4-13FF9B5F464C}"/>
              </a:ext>
            </a:extLst>
          </p:cNvPr>
          <p:cNvSpPr txBox="1"/>
          <p:nvPr/>
        </p:nvSpPr>
        <p:spPr bwMode="auto">
          <a:xfrm>
            <a:off x="5840506" y="3262637"/>
            <a:ext cx="7016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accent3"/>
                </a:solidFill>
                <a:latin typeface="Calibri" panose="020F0502020204030204" pitchFamily="34" charset="0"/>
              </a:rPr>
              <a:t>38.0%</a:t>
            </a:r>
          </a:p>
        </p:txBody>
      </p:sp>
      <p:sp>
        <p:nvSpPr>
          <p:cNvPr id="111" name="TextBox 110">
            <a:extLst>
              <a:ext uri="{FF2B5EF4-FFF2-40B4-BE49-F238E27FC236}">
                <a16:creationId xmlns:a16="http://schemas.microsoft.com/office/drawing/2014/main" id="{740C79E5-53AD-AE23-EC6E-08ECEB5DB4C8}"/>
              </a:ext>
            </a:extLst>
          </p:cNvPr>
          <p:cNvSpPr txBox="1"/>
          <p:nvPr/>
        </p:nvSpPr>
        <p:spPr bwMode="auto">
          <a:xfrm>
            <a:off x="7005913" y="3026120"/>
            <a:ext cx="7016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accent3"/>
                </a:solidFill>
                <a:latin typeface="Calibri" panose="020F0502020204030204" pitchFamily="34" charset="0"/>
              </a:rPr>
              <a:t>56.5%</a:t>
            </a:r>
          </a:p>
        </p:txBody>
      </p:sp>
      <p:cxnSp>
        <p:nvCxnSpPr>
          <p:cNvPr id="112" name="Straight Connector 111">
            <a:extLst>
              <a:ext uri="{FF2B5EF4-FFF2-40B4-BE49-F238E27FC236}">
                <a16:creationId xmlns:a16="http://schemas.microsoft.com/office/drawing/2014/main" id="{4F415AE2-62C6-FD17-7A47-D002B162974D}"/>
              </a:ext>
            </a:extLst>
          </p:cNvPr>
          <p:cNvCxnSpPr>
            <a:cxnSpLocks/>
          </p:cNvCxnSpPr>
          <p:nvPr/>
        </p:nvCxnSpPr>
        <p:spPr bwMode="auto">
          <a:xfrm flipV="1">
            <a:off x="5891770" y="2094817"/>
            <a:ext cx="0" cy="1930001"/>
          </a:xfrm>
          <a:prstGeom prst="line">
            <a:avLst/>
          </a:prstGeom>
          <a:noFill/>
          <a:ln w="28575" cap="flat" cmpd="sng" algn="ctr">
            <a:solidFill>
              <a:schemeClr val="bg1"/>
            </a:solidFill>
            <a:prstDash val="sysDot"/>
            <a:round/>
            <a:headEnd type="none" w="med" len="med"/>
            <a:tailEnd type="none" w="med" len="med"/>
          </a:ln>
          <a:effectLst/>
        </p:spPr>
      </p:cxnSp>
      <p:sp>
        <p:nvSpPr>
          <p:cNvPr id="114" name="TextBox 113">
            <a:extLst>
              <a:ext uri="{FF2B5EF4-FFF2-40B4-BE49-F238E27FC236}">
                <a16:creationId xmlns:a16="http://schemas.microsoft.com/office/drawing/2014/main" id="{490282BE-ECD2-7401-C14C-500CF1BACE91}"/>
              </a:ext>
            </a:extLst>
          </p:cNvPr>
          <p:cNvSpPr txBox="1"/>
          <p:nvPr/>
        </p:nvSpPr>
        <p:spPr bwMode="auto">
          <a:xfrm>
            <a:off x="4510351" y="4018087"/>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15" name="TextBox 114">
            <a:extLst>
              <a:ext uri="{FF2B5EF4-FFF2-40B4-BE49-F238E27FC236}">
                <a16:creationId xmlns:a16="http://schemas.microsoft.com/office/drawing/2014/main" id="{D7203099-3CEB-9DCD-503E-5EA515303539}"/>
              </a:ext>
            </a:extLst>
          </p:cNvPr>
          <p:cNvSpPr txBox="1"/>
          <p:nvPr/>
        </p:nvSpPr>
        <p:spPr bwMode="auto">
          <a:xfrm>
            <a:off x="4790679" y="4018087"/>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116" name="TextBox 115">
            <a:extLst>
              <a:ext uri="{FF2B5EF4-FFF2-40B4-BE49-F238E27FC236}">
                <a16:creationId xmlns:a16="http://schemas.microsoft.com/office/drawing/2014/main" id="{B4F3BAF1-0598-11B3-419C-0DC9D0BC95B1}"/>
              </a:ext>
            </a:extLst>
          </p:cNvPr>
          <p:cNvSpPr txBox="1"/>
          <p:nvPr/>
        </p:nvSpPr>
        <p:spPr bwMode="auto">
          <a:xfrm>
            <a:off x="5077268" y="4018087"/>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117" name="TextBox 116">
            <a:extLst>
              <a:ext uri="{FF2B5EF4-FFF2-40B4-BE49-F238E27FC236}">
                <a16:creationId xmlns:a16="http://schemas.microsoft.com/office/drawing/2014/main" id="{6A0FB227-674E-7E6D-AFB5-CEC7555A1EE7}"/>
              </a:ext>
            </a:extLst>
          </p:cNvPr>
          <p:cNvSpPr txBox="1"/>
          <p:nvPr/>
        </p:nvSpPr>
        <p:spPr bwMode="auto">
          <a:xfrm>
            <a:off x="5363857" y="4018087"/>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36</a:t>
            </a:r>
          </a:p>
        </p:txBody>
      </p:sp>
      <p:sp>
        <p:nvSpPr>
          <p:cNvPr id="118" name="TextBox 117">
            <a:extLst>
              <a:ext uri="{FF2B5EF4-FFF2-40B4-BE49-F238E27FC236}">
                <a16:creationId xmlns:a16="http://schemas.microsoft.com/office/drawing/2014/main" id="{CE86D1EC-454A-C839-E429-B535AA0CA1A7}"/>
              </a:ext>
            </a:extLst>
          </p:cNvPr>
          <p:cNvSpPr txBox="1"/>
          <p:nvPr/>
        </p:nvSpPr>
        <p:spPr bwMode="auto">
          <a:xfrm>
            <a:off x="5650446" y="4018087"/>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48</a:t>
            </a:r>
          </a:p>
        </p:txBody>
      </p:sp>
      <p:sp>
        <p:nvSpPr>
          <p:cNvPr id="119" name="TextBox 118">
            <a:extLst>
              <a:ext uri="{FF2B5EF4-FFF2-40B4-BE49-F238E27FC236}">
                <a16:creationId xmlns:a16="http://schemas.microsoft.com/office/drawing/2014/main" id="{1AA9EEC4-4993-BA17-609F-68ED8E9954F2}"/>
              </a:ext>
            </a:extLst>
          </p:cNvPr>
          <p:cNvSpPr txBox="1"/>
          <p:nvPr/>
        </p:nvSpPr>
        <p:spPr bwMode="auto">
          <a:xfrm>
            <a:off x="5937035" y="4018087"/>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120" name="TextBox 119">
            <a:extLst>
              <a:ext uri="{FF2B5EF4-FFF2-40B4-BE49-F238E27FC236}">
                <a16:creationId xmlns:a16="http://schemas.microsoft.com/office/drawing/2014/main" id="{885E1114-95F7-BFBE-828D-ACCBE209E3C6}"/>
              </a:ext>
            </a:extLst>
          </p:cNvPr>
          <p:cNvSpPr txBox="1"/>
          <p:nvPr/>
        </p:nvSpPr>
        <p:spPr bwMode="auto">
          <a:xfrm>
            <a:off x="6223624" y="4018087"/>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72</a:t>
            </a:r>
          </a:p>
        </p:txBody>
      </p:sp>
      <p:sp>
        <p:nvSpPr>
          <p:cNvPr id="121" name="TextBox 120">
            <a:extLst>
              <a:ext uri="{FF2B5EF4-FFF2-40B4-BE49-F238E27FC236}">
                <a16:creationId xmlns:a16="http://schemas.microsoft.com/office/drawing/2014/main" id="{F9BEA774-31F4-E57D-D4EA-93CF75A6CECA}"/>
              </a:ext>
            </a:extLst>
          </p:cNvPr>
          <p:cNvSpPr txBox="1"/>
          <p:nvPr/>
        </p:nvSpPr>
        <p:spPr bwMode="auto">
          <a:xfrm>
            <a:off x="6510213" y="4018087"/>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84</a:t>
            </a:r>
          </a:p>
        </p:txBody>
      </p:sp>
      <p:sp>
        <p:nvSpPr>
          <p:cNvPr id="122" name="TextBox 121">
            <a:extLst>
              <a:ext uri="{FF2B5EF4-FFF2-40B4-BE49-F238E27FC236}">
                <a16:creationId xmlns:a16="http://schemas.microsoft.com/office/drawing/2014/main" id="{987F8BD2-7D27-F31F-7AEA-49F44316D26F}"/>
              </a:ext>
            </a:extLst>
          </p:cNvPr>
          <p:cNvSpPr txBox="1"/>
          <p:nvPr/>
        </p:nvSpPr>
        <p:spPr bwMode="auto">
          <a:xfrm>
            <a:off x="6796799" y="4018087"/>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96</a:t>
            </a:r>
          </a:p>
        </p:txBody>
      </p:sp>
      <p:sp>
        <p:nvSpPr>
          <p:cNvPr id="123" name="TextBox 122">
            <a:extLst>
              <a:ext uri="{FF2B5EF4-FFF2-40B4-BE49-F238E27FC236}">
                <a16:creationId xmlns:a16="http://schemas.microsoft.com/office/drawing/2014/main" id="{2C1E09C3-9C7E-70E0-783D-4AEAAFCFC860}"/>
              </a:ext>
            </a:extLst>
          </p:cNvPr>
          <p:cNvSpPr txBox="1"/>
          <p:nvPr/>
        </p:nvSpPr>
        <p:spPr bwMode="auto">
          <a:xfrm>
            <a:off x="7081998" y="4018087"/>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108</a:t>
            </a:r>
          </a:p>
        </p:txBody>
      </p:sp>
      <p:sp>
        <p:nvSpPr>
          <p:cNvPr id="124" name="TextBox 123">
            <a:extLst>
              <a:ext uri="{FF2B5EF4-FFF2-40B4-BE49-F238E27FC236}">
                <a16:creationId xmlns:a16="http://schemas.microsoft.com/office/drawing/2014/main" id="{64011F38-359E-012B-12FA-59545C33BAB9}"/>
              </a:ext>
            </a:extLst>
          </p:cNvPr>
          <p:cNvSpPr txBox="1"/>
          <p:nvPr/>
        </p:nvSpPr>
        <p:spPr bwMode="auto">
          <a:xfrm>
            <a:off x="7376933" y="4018087"/>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120</a:t>
            </a:r>
          </a:p>
        </p:txBody>
      </p:sp>
      <p:sp>
        <p:nvSpPr>
          <p:cNvPr id="125" name="TextBox 124">
            <a:extLst>
              <a:ext uri="{FF2B5EF4-FFF2-40B4-BE49-F238E27FC236}">
                <a16:creationId xmlns:a16="http://schemas.microsoft.com/office/drawing/2014/main" id="{8096B700-64D5-90A9-BDE0-9E0BFDC27E17}"/>
              </a:ext>
            </a:extLst>
          </p:cNvPr>
          <p:cNvSpPr txBox="1"/>
          <p:nvPr/>
        </p:nvSpPr>
        <p:spPr bwMode="auto">
          <a:xfrm>
            <a:off x="7662131" y="4018087"/>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132</a:t>
            </a:r>
          </a:p>
        </p:txBody>
      </p:sp>
      <p:cxnSp>
        <p:nvCxnSpPr>
          <p:cNvPr id="172" name="Straight Connector 171">
            <a:extLst>
              <a:ext uri="{FF2B5EF4-FFF2-40B4-BE49-F238E27FC236}">
                <a16:creationId xmlns:a16="http://schemas.microsoft.com/office/drawing/2014/main" id="{59856687-2926-7D59-471B-666096FFA5AF}"/>
              </a:ext>
            </a:extLst>
          </p:cNvPr>
          <p:cNvCxnSpPr>
            <a:cxnSpLocks/>
          </p:cNvCxnSpPr>
          <p:nvPr/>
        </p:nvCxnSpPr>
        <p:spPr bwMode="auto">
          <a:xfrm>
            <a:off x="8408774" y="2061848"/>
            <a:ext cx="0" cy="1969273"/>
          </a:xfrm>
          <a:prstGeom prst="line">
            <a:avLst/>
          </a:prstGeom>
          <a:noFill/>
          <a:ln w="28575" cap="flat" cmpd="sng" algn="ctr">
            <a:solidFill>
              <a:schemeClr val="bg1"/>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8EFEFD21-E67B-73C5-B2F2-D881FB75CFB4}"/>
              </a:ext>
            </a:extLst>
          </p:cNvPr>
          <p:cNvCxnSpPr>
            <a:cxnSpLocks/>
          </p:cNvCxnSpPr>
          <p:nvPr/>
        </p:nvCxnSpPr>
        <p:spPr bwMode="auto">
          <a:xfrm>
            <a:off x="8418106" y="4019900"/>
            <a:ext cx="3428051" cy="0"/>
          </a:xfrm>
          <a:prstGeom prst="line">
            <a:avLst/>
          </a:prstGeom>
          <a:noFill/>
          <a:ln w="28575" cap="flat" cmpd="sng" algn="ctr">
            <a:solidFill>
              <a:schemeClr val="bg1"/>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CD3381BA-155D-744E-9E9B-4D93C0B471E3}"/>
              </a:ext>
            </a:extLst>
          </p:cNvPr>
          <p:cNvCxnSpPr>
            <a:cxnSpLocks/>
          </p:cNvCxnSpPr>
          <p:nvPr/>
        </p:nvCxnSpPr>
        <p:spPr bwMode="auto">
          <a:xfrm flipH="1">
            <a:off x="8350340" y="2073069"/>
            <a:ext cx="62036" cy="0"/>
          </a:xfrm>
          <a:prstGeom prst="line">
            <a:avLst/>
          </a:prstGeom>
          <a:noFill/>
          <a:ln w="28575" cap="flat" cmpd="sng" algn="ctr">
            <a:solidFill>
              <a:schemeClr val="bg1"/>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FD49EC18-FB2E-7EB3-FF09-573D96D5C038}"/>
              </a:ext>
            </a:extLst>
          </p:cNvPr>
          <p:cNvCxnSpPr>
            <a:cxnSpLocks/>
          </p:cNvCxnSpPr>
          <p:nvPr/>
        </p:nvCxnSpPr>
        <p:spPr bwMode="auto">
          <a:xfrm flipH="1">
            <a:off x="8350340" y="2462435"/>
            <a:ext cx="62036" cy="0"/>
          </a:xfrm>
          <a:prstGeom prst="line">
            <a:avLst/>
          </a:prstGeom>
          <a:noFill/>
          <a:ln w="28575" cap="flat" cmpd="sng" algn="ctr">
            <a:solidFill>
              <a:schemeClr val="bg1"/>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641CE4C3-D1B2-670D-2E36-F052D0C2C9AF}"/>
              </a:ext>
            </a:extLst>
          </p:cNvPr>
          <p:cNvCxnSpPr>
            <a:cxnSpLocks/>
          </p:cNvCxnSpPr>
          <p:nvPr/>
        </p:nvCxnSpPr>
        <p:spPr bwMode="auto">
          <a:xfrm flipH="1">
            <a:off x="8350340" y="3241168"/>
            <a:ext cx="62036" cy="0"/>
          </a:xfrm>
          <a:prstGeom prst="line">
            <a:avLst/>
          </a:prstGeom>
          <a:noFill/>
          <a:ln w="28575" cap="flat" cmpd="sng" algn="ctr">
            <a:solidFill>
              <a:schemeClr val="bg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93E83811-C296-72DC-7B46-0194FD618F3A}"/>
              </a:ext>
            </a:extLst>
          </p:cNvPr>
          <p:cNvCxnSpPr>
            <a:cxnSpLocks/>
          </p:cNvCxnSpPr>
          <p:nvPr/>
        </p:nvCxnSpPr>
        <p:spPr bwMode="auto">
          <a:xfrm flipH="1">
            <a:off x="8350340" y="3630535"/>
            <a:ext cx="62036" cy="0"/>
          </a:xfrm>
          <a:prstGeom prst="line">
            <a:avLst/>
          </a:prstGeom>
          <a:noFill/>
          <a:ln w="28575" cap="flat" cmpd="sng" algn="ctr">
            <a:solidFill>
              <a:schemeClr val="bg1"/>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D15597DC-ECFC-7AE7-4FE7-3A77E73BB3D3}"/>
              </a:ext>
            </a:extLst>
          </p:cNvPr>
          <p:cNvCxnSpPr>
            <a:cxnSpLocks/>
          </p:cNvCxnSpPr>
          <p:nvPr/>
        </p:nvCxnSpPr>
        <p:spPr bwMode="auto">
          <a:xfrm flipH="1">
            <a:off x="8350340" y="4019900"/>
            <a:ext cx="62036" cy="0"/>
          </a:xfrm>
          <a:prstGeom prst="line">
            <a:avLst/>
          </a:prstGeom>
          <a:noFill/>
          <a:ln w="28575" cap="flat" cmpd="sng" algn="ctr">
            <a:solidFill>
              <a:schemeClr val="bg1"/>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5D46C7E7-2DB2-4279-CF78-65B22CE1EEAE}"/>
              </a:ext>
            </a:extLst>
          </p:cNvPr>
          <p:cNvCxnSpPr>
            <a:cxnSpLocks/>
          </p:cNvCxnSpPr>
          <p:nvPr/>
        </p:nvCxnSpPr>
        <p:spPr bwMode="auto">
          <a:xfrm flipH="1">
            <a:off x="8350340" y="2851802"/>
            <a:ext cx="62036" cy="0"/>
          </a:xfrm>
          <a:prstGeom prst="line">
            <a:avLst/>
          </a:prstGeom>
          <a:noFill/>
          <a:ln w="28575" cap="flat" cmpd="sng" algn="ctr">
            <a:solidFill>
              <a:schemeClr val="bg1"/>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893D18B1-3AA3-ECA3-806D-DAD8154E3E30}"/>
              </a:ext>
            </a:extLst>
          </p:cNvPr>
          <p:cNvCxnSpPr>
            <a:cxnSpLocks/>
          </p:cNvCxnSpPr>
          <p:nvPr/>
        </p:nvCxnSpPr>
        <p:spPr bwMode="auto">
          <a:xfrm>
            <a:off x="8408368" y="4008680"/>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CEA939C2-235F-A2C3-44F5-CD9D9B9072B2}"/>
              </a:ext>
            </a:extLst>
          </p:cNvPr>
          <p:cNvCxnSpPr>
            <a:cxnSpLocks/>
          </p:cNvCxnSpPr>
          <p:nvPr/>
        </p:nvCxnSpPr>
        <p:spPr bwMode="auto">
          <a:xfrm>
            <a:off x="8694444" y="4008680"/>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F6BBA973-7989-E814-3382-77D7FEF68401}"/>
              </a:ext>
            </a:extLst>
          </p:cNvPr>
          <p:cNvCxnSpPr>
            <a:cxnSpLocks/>
          </p:cNvCxnSpPr>
          <p:nvPr/>
        </p:nvCxnSpPr>
        <p:spPr bwMode="auto">
          <a:xfrm>
            <a:off x="8980520" y="4008680"/>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E8846C1D-A746-6D5A-1740-38A7D17DE936}"/>
              </a:ext>
            </a:extLst>
          </p:cNvPr>
          <p:cNvCxnSpPr>
            <a:cxnSpLocks/>
          </p:cNvCxnSpPr>
          <p:nvPr/>
        </p:nvCxnSpPr>
        <p:spPr bwMode="auto">
          <a:xfrm>
            <a:off x="9266597" y="4008680"/>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60CB81E1-DCA2-7D9A-0534-37ECF0A66D58}"/>
              </a:ext>
            </a:extLst>
          </p:cNvPr>
          <p:cNvCxnSpPr>
            <a:cxnSpLocks/>
          </p:cNvCxnSpPr>
          <p:nvPr/>
        </p:nvCxnSpPr>
        <p:spPr bwMode="auto">
          <a:xfrm>
            <a:off x="9552673" y="4008680"/>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9F2DA345-2CAE-8FC7-DC5C-65C666A57888}"/>
              </a:ext>
            </a:extLst>
          </p:cNvPr>
          <p:cNvCxnSpPr>
            <a:cxnSpLocks/>
          </p:cNvCxnSpPr>
          <p:nvPr/>
        </p:nvCxnSpPr>
        <p:spPr bwMode="auto">
          <a:xfrm>
            <a:off x="9838749" y="4008680"/>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51C4DA1C-F177-9388-662A-13158D4E7EC2}"/>
              </a:ext>
            </a:extLst>
          </p:cNvPr>
          <p:cNvCxnSpPr>
            <a:cxnSpLocks/>
          </p:cNvCxnSpPr>
          <p:nvPr/>
        </p:nvCxnSpPr>
        <p:spPr bwMode="auto">
          <a:xfrm>
            <a:off x="10124826" y="4008680"/>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F2ABF589-6605-0116-DC30-C1E392B9C39B}"/>
              </a:ext>
            </a:extLst>
          </p:cNvPr>
          <p:cNvCxnSpPr>
            <a:cxnSpLocks/>
          </p:cNvCxnSpPr>
          <p:nvPr/>
        </p:nvCxnSpPr>
        <p:spPr bwMode="auto">
          <a:xfrm>
            <a:off x="10410902" y="4008680"/>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ED7031CE-D632-2275-002B-780EEACE6C6E}"/>
              </a:ext>
            </a:extLst>
          </p:cNvPr>
          <p:cNvCxnSpPr>
            <a:cxnSpLocks/>
          </p:cNvCxnSpPr>
          <p:nvPr/>
        </p:nvCxnSpPr>
        <p:spPr bwMode="auto">
          <a:xfrm>
            <a:off x="10696978" y="4008680"/>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7E0C8475-3893-0F3C-6590-228D9D3107DD}"/>
              </a:ext>
            </a:extLst>
          </p:cNvPr>
          <p:cNvCxnSpPr>
            <a:cxnSpLocks/>
          </p:cNvCxnSpPr>
          <p:nvPr/>
        </p:nvCxnSpPr>
        <p:spPr bwMode="auto">
          <a:xfrm>
            <a:off x="10983055" y="4008680"/>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B8310F55-0550-1E5C-BD7C-5FB329E7D4AC}"/>
              </a:ext>
            </a:extLst>
          </p:cNvPr>
          <p:cNvCxnSpPr>
            <a:cxnSpLocks/>
          </p:cNvCxnSpPr>
          <p:nvPr/>
        </p:nvCxnSpPr>
        <p:spPr bwMode="auto">
          <a:xfrm>
            <a:off x="11269131" y="4008680"/>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2FCDC4F4-50CF-2145-51A2-378208EAB392}"/>
              </a:ext>
            </a:extLst>
          </p:cNvPr>
          <p:cNvCxnSpPr>
            <a:cxnSpLocks/>
          </p:cNvCxnSpPr>
          <p:nvPr/>
        </p:nvCxnSpPr>
        <p:spPr bwMode="auto">
          <a:xfrm>
            <a:off x="11555207" y="4008680"/>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ABE4F3B7-B776-34BF-4DA9-3A0041305BE8}"/>
              </a:ext>
            </a:extLst>
          </p:cNvPr>
          <p:cNvCxnSpPr>
            <a:cxnSpLocks/>
          </p:cNvCxnSpPr>
          <p:nvPr/>
        </p:nvCxnSpPr>
        <p:spPr bwMode="auto">
          <a:xfrm>
            <a:off x="11841288" y="4008680"/>
            <a:ext cx="0" cy="71477"/>
          </a:xfrm>
          <a:prstGeom prst="line">
            <a:avLst/>
          </a:prstGeom>
          <a:noFill/>
          <a:ln w="28575" cap="flat" cmpd="sng" algn="ctr">
            <a:solidFill>
              <a:schemeClr val="bg1"/>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23E93902-8958-13BF-CF9B-859B53BF0BD8}"/>
              </a:ext>
            </a:extLst>
          </p:cNvPr>
          <p:cNvCxnSpPr>
            <a:cxnSpLocks/>
          </p:cNvCxnSpPr>
          <p:nvPr/>
        </p:nvCxnSpPr>
        <p:spPr bwMode="auto">
          <a:xfrm flipV="1">
            <a:off x="10706720" y="2084289"/>
            <a:ext cx="0" cy="1930001"/>
          </a:xfrm>
          <a:prstGeom prst="line">
            <a:avLst/>
          </a:prstGeom>
          <a:noFill/>
          <a:ln w="28575" cap="flat" cmpd="sng" algn="ctr">
            <a:solidFill>
              <a:schemeClr val="bg1"/>
            </a:solidFill>
            <a:prstDash val="sysDot"/>
            <a:round/>
            <a:headEnd type="none" w="med" len="med"/>
            <a:tailEnd type="none" w="med" len="med"/>
          </a:ln>
          <a:effectLst/>
        </p:spPr>
      </p:cxnSp>
      <p:grpSp>
        <p:nvGrpSpPr>
          <p:cNvPr id="194" name="Group 193">
            <a:extLst>
              <a:ext uri="{FF2B5EF4-FFF2-40B4-BE49-F238E27FC236}">
                <a16:creationId xmlns:a16="http://schemas.microsoft.com/office/drawing/2014/main" id="{CACAB032-FE7D-82C0-E4E3-5474203A0419}"/>
              </a:ext>
            </a:extLst>
          </p:cNvPr>
          <p:cNvGrpSpPr/>
          <p:nvPr/>
        </p:nvGrpSpPr>
        <p:grpSpPr>
          <a:xfrm>
            <a:off x="10869032" y="3489388"/>
            <a:ext cx="1008738" cy="523220"/>
            <a:chOff x="3347776" y="3359567"/>
            <a:chExt cx="1040804" cy="468544"/>
          </a:xfrm>
        </p:grpSpPr>
        <p:sp>
          <p:nvSpPr>
            <p:cNvPr id="195" name="TextBox 194">
              <a:extLst>
                <a:ext uri="{FF2B5EF4-FFF2-40B4-BE49-F238E27FC236}">
                  <a16:creationId xmlns:a16="http://schemas.microsoft.com/office/drawing/2014/main" id="{6F2C1B3F-0F82-31DB-DB83-44FECA677F99}"/>
                </a:ext>
              </a:extLst>
            </p:cNvPr>
            <p:cNvSpPr txBox="1"/>
            <p:nvPr/>
          </p:nvSpPr>
          <p:spPr bwMode="auto">
            <a:xfrm>
              <a:off x="3557117" y="3359567"/>
              <a:ext cx="831463" cy="46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ASC</a:t>
              </a:r>
              <a:r>
                <a:rPr lang="en-US" sz="1400" b="0" baseline="30000" dirty="0">
                  <a:solidFill>
                    <a:schemeClr val="bg1"/>
                  </a:solidFill>
                  <a:latin typeface="Calibri" panose="020F0502020204030204" pitchFamily="34" charset="0"/>
                </a:rPr>
                <a:t>2G</a:t>
              </a:r>
              <a:br>
                <a:rPr lang="en-US" sz="1400" b="0" dirty="0">
                  <a:solidFill>
                    <a:schemeClr val="bg1"/>
                  </a:solidFill>
                  <a:latin typeface="Calibri" panose="020F0502020204030204" pitchFamily="34" charset="0"/>
                </a:rPr>
              </a:br>
              <a:r>
                <a:rPr lang="en-US" sz="1400" b="0" dirty="0">
                  <a:solidFill>
                    <a:schemeClr val="bg1"/>
                  </a:solidFill>
                  <a:latin typeface="Calibri" panose="020F0502020204030204" pitchFamily="34" charset="0"/>
                </a:rPr>
                <a:t>IS-TKI</a:t>
              </a:r>
              <a:r>
                <a:rPr lang="en-US" sz="1400" b="0" baseline="30000" dirty="0">
                  <a:solidFill>
                    <a:schemeClr val="bg1"/>
                  </a:solidFill>
                  <a:latin typeface="Calibri" panose="020F0502020204030204" pitchFamily="34" charset="0"/>
                </a:rPr>
                <a:t>2G</a:t>
              </a:r>
              <a:endParaRPr lang="en-US" sz="1400" b="0" dirty="0">
                <a:solidFill>
                  <a:schemeClr val="bg1"/>
                </a:solidFill>
                <a:latin typeface="Calibri" panose="020F0502020204030204" pitchFamily="34" charset="0"/>
              </a:endParaRPr>
            </a:p>
          </p:txBody>
        </p:sp>
        <p:cxnSp>
          <p:nvCxnSpPr>
            <p:cNvPr id="196" name="Straight Connector 195">
              <a:extLst>
                <a:ext uri="{FF2B5EF4-FFF2-40B4-BE49-F238E27FC236}">
                  <a16:creationId xmlns:a16="http://schemas.microsoft.com/office/drawing/2014/main" id="{77B241DA-C1E7-AA52-1ED7-539282ED4B0D}"/>
                </a:ext>
              </a:extLst>
            </p:cNvPr>
            <p:cNvCxnSpPr>
              <a:cxnSpLocks/>
            </p:cNvCxnSpPr>
            <p:nvPr/>
          </p:nvCxnSpPr>
          <p:spPr bwMode="auto">
            <a:xfrm flipH="1">
              <a:off x="3347776" y="3511899"/>
              <a:ext cx="251209" cy="0"/>
            </a:xfrm>
            <a:prstGeom prst="line">
              <a:avLst/>
            </a:prstGeom>
            <a:noFill/>
            <a:ln w="28575" cap="flat" cmpd="sng" algn="ctr">
              <a:solidFill>
                <a:schemeClr val="accent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9C65E38F-67D4-61B0-2D7C-DA21603D6325}"/>
                </a:ext>
              </a:extLst>
            </p:cNvPr>
            <p:cNvCxnSpPr>
              <a:cxnSpLocks/>
            </p:cNvCxnSpPr>
            <p:nvPr/>
          </p:nvCxnSpPr>
          <p:spPr bwMode="auto">
            <a:xfrm flipH="1">
              <a:off x="3347776" y="3699266"/>
              <a:ext cx="251209" cy="0"/>
            </a:xfrm>
            <a:prstGeom prst="line">
              <a:avLst/>
            </a:prstGeom>
            <a:noFill/>
            <a:ln w="28575" cap="flat" cmpd="sng" algn="ctr">
              <a:solidFill>
                <a:schemeClr val="accent3"/>
              </a:solidFill>
              <a:prstDash val="solid"/>
              <a:round/>
              <a:headEnd type="none" w="med" len="med"/>
              <a:tailEnd type="none" w="med" len="med"/>
            </a:ln>
            <a:effectLst/>
          </p:spPr>
        </p:cxnSp>
      </p:grpSp>
      <p:sp>
        <p:nvSpPr>
          <p:cNvPr id="198" name="TextBox 197">
            <a:extLst>
              <a:ext uri="{FF2B5EF4-FFF2-40B4-BE49-F238E27FC236}">
                <a16:creationId xmlns:a16="http://schemas.microsoft.com/office/drawing/2014/main" id="{651B2107-A750-CF9D-3E03-274B84764D81}"/>
              </a:ext>
            </a:extLst>
          </p:cNvPr>
          <p:cNvSpPr txBox="1"/>
          <p:nvPr/>
        </p:nvSpPr>
        <p:spPr bwMode="auto">
          <a:xfrm>
            <a:off x="8442454" y="4206915"/>
            <a:ext cx="3403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bg1"/>
                </a:solidFill>
                <a:latin typeface="Calibri" panose="020F0502020204030204" pitchFamily="34" charset="0"/>
              </a:rPr>
              <a:t>Time (</a:t>
            </a:r>
            <a:r>
              <a:rPr lang="en-US" sz="1400" b="1" dirty="0" err="1">
                <a:solidFill>
                  <a:schemeClr val="bg1"/>
                </a:solidFill>
                <a:latin typeface="Calibri" panose="020F0502020204030204" pitchFamily="34" charset="0"/>
              </a:rPr>
              <a:t>Wk</a:t>
            </a:r>
            <a:r>
              <a:rPr lang="en-US" sz="1400" b="1" dirty="0">
                <a:solidFill>
                  <a:schemeClr val="bg1"/>
                </a:solidFill>
                <a:latin typeface="Calibri" panose="020F0502020204030204" pitchFamily="34" charset="0"/>
              </a:rPr>
              <a:t>)</a:t>
            </a:r>
          </a:p>
        </p:txBody>
      </p:sp>
      <p:sp>
        <p:nvSpPr>
          <p:cNvPr id="199" name="TextBox 198">
            <a:extLst>
              <a:ext uri="{FF2B5EF4-FFF2-40B4-BE49-F238E27FC236}">
                <a16:creationId xmlns:a16="http://schemas.microsoft.com/office/drawing/2014/main" id="{72EF8CF8-0449-FDEF-B3A8-D14AD4AC2FDE}"/>
              </a:ext>
            </a:extLst>
          </p:cNvPr>
          <p:cNvSpPr txBox="1"/>
          <p:nvPr/>
        </p:nvSpPr>
        <p:spPr bwMode="auto">
          <a:xfrm>
            <a:off x="7834456" y="1915977"/>
            <a:ext cx="589196"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100</a:t>
            </a:r>
          </a:p>
        </p:txBody>
      </p:sp>
      <p:sp>
        <p:nvSpPr>
          <p:cNvPr id="200" name="TextBox 199">
            <a:extLst>
              <a:ext uri="{FF2B5EF4-FFF2-40B4-BE49-F238E27FC236}">
                <a16:creationId xmlns:a16="http://schemas.microsoft.com/office/drawing/2014/main" id="{85DD4D8D-9A02-ECA7-1DCC-F3E37853A077}"/>
              </a:ext>
            </a:extLst>
          </p:cNvPr>
          <p:cNvSpPr txBox="1"/>
          <p:nvPr/>
        </p:nvSpPr>
        <p:spPr bwMode="auto">
          <a:xfrm>
            <a:off x="7834456" y="2298237"/>
            <a:ext cx="589196"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80</a:t>
            </a:r>
          </a:p>
        </p:txBody>
      </p:sp>
      <p:sp>
        <p:nvSpPr>
          <p:cNvPr id="201" name="TextBox 200">
            <a:extLst>
              <a:ext uri="{FF2B5EF4-FFF2-40B4-BE49-F238E27FC236}">
                <a16:creationId xmlns:a16="http://schemas.microsoft.com/office/drawing/2014/main" id="{58D55BD3-C82C-27D9-0EB1-701881ED0993}"/>
              </a:ext>
            </a:extLst>
          </p:cNvPr>
          <p:cNvSpPr txBox="1"/>
          <p:nvPr/>
        </p:nvSpPr>
        <p:spPr bwMode="auto">
          <a:xfrm>
            <a:off x="8056789" y="2680496"/>
            <a:ext cx="366863"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202" name="TextBox 201">
            <a:extLst>
              <a:ext uri="{FF2B5EF4-FFF2-40B4-BE49-F238E27FC236}">
                <a16:creationId xmlns:a16="http://schemas.microsoft.com/office/drawing/2014/main" id="{CA59D860-C7AC-DA3A-2B37-68DDE50918A6}"/>
              </a:ext>
            </a:extLst>
          </p:cNvPr>
          <p:cNvSpPr txBox="1"/>
          <p:nvPr/>
        </p:nvSpPr>
        <p:spPr bwMode="auto">
          <a:xfrm>
            <a:off x="7834456" y="3062756"/>
            <a:ext cx="589196"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40</a:t>
            </a:r>
          </a:p>
        </p:txBody>
      </p:sp>
      <p:sp>
        <p:nvSpPr>
          <p:cNvPr id="203" name="TextBox 202">
            <a:extLst>
              <a:ext uri="{FF2B5EF4-FFF2-40B4-BE49-F238E27FC236}">
                <a16:creationId xmlns:a16="http://schemas.microsoft.com/office/drawing/2014/main" id="{411ABD5A-BF48-85C1-E16D-B24AC7EEDB73}"/>
              </a:ext>
            </a:extLst>
          </p:cNvPr>
          <p:cNvSpPr txBox="1"/>
          <p:nvPr/>
        </p:nvSpPr>
        <p:spPr bwMode="auto">
          <a:xfrm>
            <a:off x="7834456" y="3445016"/>
            <a:ext cx="589196"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20</a:t>
            </a:r>
          </a:p>
        </p:txBody>
      </p:sp>
      <p:sp>
        <p:nvSpPr>
          <p:cNvPr id="204" name="TextBox 203">
            <a:extLst>
              <a:ext uri="{FF2B5EF4-FFF2-40B4-BE49-F238E27FC236}">
                <a16:creationId xmlns:a16="http://schemas.microsoft.com/office/drawing/2014/main" id="{10466BEF-78E6-7706-0815-EC1BF821642B}"/>
              </a:ext>
            </a:extLst>
          </p:cNvPr>
          <p:cNvSpPr txBox="1"/>
          <p:nvPr/>
        </p:nvSpPr>
        <p:spPr bwMode="auto">
          <a:xfrm>
            <a:off x="7834456" y="3827275"/>
            <a:ext cx="589196"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205" name="TextBox 204">
            <a:extLst>
              <a:ext uri="{FF2B5EF4-FFF2-40B4-BE49-F238E27FC236}">
                <a16:creationId xmlns:a16="http://schemas.microsoft.com/office/drawing/2014/main" id="{97D27584-8778-BF05-7DE5-5F4E9173A52A}"/>
              </a:ext>
            </a:extLst>
          </p:cNvPr>
          <p:cNvSpPr txBox="1"/>
          <p:nvPr/>
        </p:nvSpPr>
        <p:spPr bwMode="auto">
          <a:xfrm>
            <a:off x="9503033" y="2211837"/>
            <a:ext cx="6873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accent1"/>
                </a:solidFill>
                <a:latin typeface="Calibri" panose="020F0502020204030204" pitchFamily="34" charset="0"/>
              </a:rPr>
              <a:t>64.0%</a:t>
            </a:r>
          </a:p>
        </p:txBody>
      </p:sp>
      <p:sp>
        <p:nvSpPr>
          <p:cNvPr id="206" name="TextBox 205">
            <a:extLst>
              <a:ext uri="{FF2B5EF4-FFF2-40B4-BE49-F238E27FC236}">
                <a16:creationId xmlns:a16="http://schemas.microsoft.com/office/drawing/2014/main" id="{474EFA75-E7A8-7A92-4DE6-C160F6897A4D}"/>
              </a:ext>
            </a:extLst>
          </p:cNvPr>
          <p:cNvSpPr txBox="1"/>
          <p:nvPr/>
        </p:nvSpPr>
        <p:spPr bwMode="auto">
          <a:xfrm>
            <a:off x="10668440" y="2067836"/>
            <a:ext cx="6873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accent1"/>
                </a:solidFill>
                <a:latin typeface="Calibri" panose="020F0502020204030204" pitchFamily="34" charset="0"/>
              </a:rPr>
              <a:t>81.0%</a:t>
            </a:r>
          </a:p>
        </p:txBody>
      </p:sp>
      <p:sp>
        <p:nvSpPr>
          <p:cNvPr id="207" name="TextBox 206">
            <a:extLst>
              <a:ext uri="{FF2B5EF4-FFF2-40B4-BE49-F238E27FC236}">
                <a16:creationId xmlns:a16="http://schemas.microsoft.com/office/drawing/2014/main" id="{7515C8C0-D0CD-7FE0-6833-1DAA4137AD9C}"/>
              </a:ext>
            </a:extLst>
          </p:cNvPr>
          <p:cNvSpPr txBox="1"/>
          <p:nvPr/>
        </p:nvSpPr>
        <p:spPr bwMode="auto">
          <a:xfrm>
            <a:off x="9503033" y="2977467"/>
            <a:ext cx="6873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accent3"/>
                </a:solidFill>
                <a:latin typeface="Calibri" panose="020F0502020204030204" pitchFamily="34" charset="0"/>
              </a:rPr>
              <a:t>54.5%</a:t>
            </a:r>
          </a:p>
        </p:txBody>
      </p:sp>
      <p:sp>
        <p:nvSpPr>
          <p:cNvPr id="208" name="TextBox 207">
            <a:extLst>
              <a:ext uri="{FF2B5EF4-FFF2-40B4-BE49-F238E27FC236}">
                <a16:creationId xmlns:a16="http://schemas.microsoft.com/office/drawing/2014/main" id="{FFC09E59-CE88-0DF1-5106-36A007B26E0D}"/>
              </a:ext>
            </a:extLst>
          </p:cNvPr>
          <p:cNvSpPr txBox="1"/>
          <p:nvPr/>
        </p:nvSpPr>
        <p:spPr bwMode="auto">
          <a:xfrm>
            <a:off x="10668440" y="2790246"/>
            <a:ext cx="6873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1" dirty="0">
                <a:solidFill>
                  <a:schemeClr val="accent3"/>
                </a:solidFill>
                <a:latin typeface="Calibri" panose="020F0502020204030204" pitchFamily="34" charset="0"/>
              </a:rPr>
              <a:t>67.6%</a:t>
            </a:r>
          </a:p>
        </p:txBody>
      </p:sp>
      <p:cxnSp>
        <p:nvCxnSpPr>
          <p:cNvPr id="209" name="Straight Connector 208">
            <a:extLst>
              <a:ext uri="{FF2B5EF4-FFF2-40B4-BE49-F238E27FC236}">
                <a16:creationId xmlns:a16="http://schemas.microsoft.com/office/drawing/2014/main" id="{432EA173-D5DD-741C-2A35-A48B38E50687}"/>
              </a:ext>
            </a:extLst>
          </p:cNvPr>
          <p:cNvCxnSpPr>
            <a:cxnSpLocks/>
          </p:cNvCxnSpPr>
          <p:nvPr/>
        </p:nvCxnSpPr>
        <p:spPr bwMode="auto">
          <a:xfrm flipV="1">
            <a:off x="9554297" y="2084289"/>
            <a:ext cx="0" cy="1930001"/>
          </a:xfrm>
          <a:prstGeom prst="line">
            <a:avLst/>
          </a:prstGeom>
          <a:noFill/>
          <a:ln w="28575" cap="flat" cmpd="sng" algn="ctr">
            <a:solidFill>
              <a:schemeClr val="bg1"/>
            </a:solidFill>
            <a:prstDash val="sysDot"/>
            <a:round/>
            <a:headEnd type="none" w="med" len="med"/>
            <a:tailEnd type="none" w="med" len="med"/>
          </a:ln>
          <a:effectLst/>
        </p:spPr>
      </p:cxnSp>
      <p:sp>
        <p:nvSpPr>
          <p:cNvPr id="210" name="TextBox 209">
            <a:extLst>
              <a:ext uri="{FF2B5EF4-FFF2-40B4-BE49-F238E27FC236}">
                <a16:creationId xmlns:a16="http://schemas.microsoft.com/office/drawing/2014/main" id="{0FB4C939-E12B-125F-9CEC-62014E58E7C5}"/>
              </a:ext>
            </a:extLst>
          </p:cNvPr>
          <p:cNvSpPr txBox="1"/>
          <p:nvPr/>
        </p:nvSpPr>
        <p:spPr bwMode="auto">
          <a:xfrm>
            <a:off x="11536815" y="4007559"/>
            <a:ext cx="589196"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144</a:t>
            </a:r>
          </a:p>
        </p:txBody>
      </p:sp>
      <p:sp>
        <p:nvSpPr>
          <p:cNvPr id="211" name="TextBox 210">
            <a:extLst>
              <a:ext uri="{FF2B5EF4-FFF2-40B4-BE49-F238E27FC236}">
                <a16:creationId xmlns:a16="http://schemas.microsoft.com/office/drawing/2014/main" id="{ABAA81E5-738C-DCAA-508B-0FD0439EFD81}"/>
              </a:ext>
            </a:extLst>
          </p:cNvPr>
          <p:cNvSpPr txBox="1"/>
          <p:nvPr/>
        </p:nvSpPr>
        <p:spPr bwMode="auto">
          <a:xfrm>
            <a:off x="8172878" y="4007559"/>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212" name="TextBox 211">
            <a:extLst>
              <a:ext uri="{FF2B5EF4-FFF2-40B4-BE49-F238E27FC236}">
                <a16:creationId xmlns:a16="http://schemas.microsoft.com/office/drawing/2014/main" id="{72435881-C84B-ECB3-5668-04CADA454D3A}"/>
              </a:ext>
            </a:extLst>
          </p:cNvPr>
          <p:cNvSpPr txBox="1"/>
          <p:nvPr/>
        </p:nvSpPr>
        <p:spPr bwMode="auto">
          <a:xfrm>
            <a:off x="8453206" y="4007559"/>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a:t>
            </a:r>
          </a:p>
        </p:txBody>
      </p:sp>
      <p:sp>
        <p:nvSpPr>
          <p:cNvPr id="213" name="TextBox 212">
            <a:extLst>
              <a:ext uri="{FF2B5EF4-FFF2-40B4-BE49-F238E27FC236}">
                <a16:creationId xmlns:a16="http://schemas.microsoft.com/office/drawing/2014/main" id="{F589E797-33F7-6EC9-875E-4369C5D4AADF}"/>
              </a:ext>
            </a:extLst>
          </p:cNvPr>
          <p:cNvSpPr txBox="1"/>
          <p:nvPr/>
        </p:nvSpPr>
        <p:spPr bwMode="auto">
          <a:xfrm>
            <a:off x="8739796" y="4007559"/>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24</a:t>
            </a:r>
          </a:p>
        </p:txBody>
      </p:sp>
      <p:sp>
        <p:nvSpPr>
          <p:cNvPr id="214" name="TextBox 213">
            <a:extLst>
              <a:ext uri="{FF2B5EF4-FFF2-40B4-BE49-F238E27FC236}">
                <a16:creationId xmlns:a16="http://schemas.microsoft.com/office/drawing/2014/main" id="{0AAC35F3-F5D3-BE05-839F-365D03C3DA99}"/>
              </a:ext>
            </a:extLst>
          </p:cNvPr>
          <p:cNvSpPr txBox="1"/>
          <p:nvPr/>
        </p:nvSpPr>
        <p:spPr bwMode="auto">
          <a:xfrm>
            <a:off x="9026385" y="4007559"/>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36</a:t>
            </a:r>
          </a:p>
        </p:txBody>
      </p:sp>
      <p:sp>
        <p:nvSpPr>
          <p:cNvPr id="215" name="TextBox 214">
            <a:extLst>
              <a:ext uri="{FF2B5EF4-FFF2-40B4-BE49-F238E27FC236}">
                <a16:creationId xmlns:a16="http://schemas.microsoft.com/office/drawing/2014/main" id="{B1F2F2CF-B115-191A-FA28-6911085131CA}"/>
              </a:ext>
            </a:extLst>
          </p:cNvPr>
          <p:cNvSpPr txBox="1"/>
          <p:nvPr/>
        </p:nvSpPr>
        <p:spPr bwMode="auto">
          <a:xfrm>
            <a:off x="9312974" y="4007559"/>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48</a:t>
            </a:r>
          </a:p>
        </p:txBody>
      </p:sp>
      <p:sp>
        <p:nvSpPr>
          <p:cNvPr id="216" name="TextBox 215">
            <a:extLst>
              <a:ext uri="{FF2B5EF4-FFF2-40B4-BE49-F238E27FC236}">
                <a16:creationId xmlns:a16="http://schemas.microsoft.com/office/drawing/2014/main" id="{519A4FED-C04F-BF17-E176-E201CC6829D7}"/>
              </a:ext>
            </a:extLst>
          </p:cNvPr>
          <p:cNvSpPr txBox="1"/>
          <p:nvPr/>
        </p:nvSpPr>
        <p:spPr bwMode="auto">
          <a:xfrm>
            <a:off x="9599563" y="4007559"/>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a:t>
            </a:r>
          </a:p>
        </p:txBody>
      </p:sp>
      <p:sp>
        <p:nvSpPr>
          <p:cNvPr id="217" name="TextBox 216">
            <a:extLst>
              <a:ext uri="{FF2B5EF4-FFF2-40B4-BE49-F238E27FC236}">
                <a16:creationId xmlns:a16="http://schemas.microsoft.com/office/drawing/2014/main" id="{C262E60F-8195-9CC2-015A-DBE9243BE3CF}"/>
              </a:ext>
            </a:extLst>
          </p:cNvPr>
          <p:cNvSpPr txBox="1"/>
          <p:nvPr/>
        </p:nvSpPr>
        <p:spPr bwMode="auto">
          <a:xfrm>
            <a:off x="9886152" y="4007559"/>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72</a:t>
            </a:r>
          </a:p>
        </p:txBody>
      </p:sp>
      <p:sp>
        <p:nvSpPr>
          <p:cNvPr id="218" name="TextBox 217">
            <a:extLst>
              <a:ext uri="{FF2B5EF4-FFF2-40B4-BE49-F238E27FC236}">
                <a16:creationId xmlns:a16="http://schemas.microsoft.com/office/drawing/2014/main" id="{4777DC01-7E2C-56F7-507D-2694996C6DC0}"/>
              </a:ext>
            </a:extLst>
          </p:cNvPr>
          <p:cNvSpPr txBox="1"/>
          <p:nvPr/>
        </p:nvSpPr>
        <p:spPr bwMode="auto">
          <a:xfrm>
            <a:off x="10172741" y="4007559"/>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84</a:t>
            </a:r>
          </a:p>
        </p:txBody>
      </p:sp>
      <p:sp>
        <p:nvSpPr>
          <p:cNvPr id="219" name="TextBox 218">
            <a:extLst>
              <a:ext uri="{FF2B5EF4-FFF2-40B4-BE49-F238E27FC236}">
                <a16:creationId xmlns:a16="http://schemas.microsoft.com/office/drawing/2014/main" id="{1696A33B-AB73-369E-FB4D-020963C2D902}"/>
              </a:ext>
            </a:extLst>
          </p:cNvPr>
          <p:cNvSpPr txBox="1"/>
          <p:nvPr/>
        </p:nvSpPr>
        <p:spPr bwMode="auto">
          <a:xfrm>
            <a:off x="10459327" y="4007559"/>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96</a:t>
            </a:r>
          </a:p>
        </p:txBody>
      </p:sp>
      <p:sp>
        <p:nvSpPr>
          <p:cNvPr id="220" name="TextBox 219">
            <a:extLst>
              <a:ext uri="{FF2B5EF4-FFF2-40B4-BE49-F238E27FC236}">
                <a16:creationId xmlns:a16="http://schemas.microsoft.com/office/drawing/2014/main" id="{F559CB36-3974-1D05-F5D5-E8B8E75C1EB1}"/>
              </a:ext>
            </a:extLst>
          </p:cNvPr>
          <p:cNvSpPr txBox="1"/>
          <p:nvPr/>
        </p:nvSpPr>
        <p:spPr bwMode="auto">
          <a:xfrm>
            <a:off x="10744525" y="4007559"/>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108</a:t>
            </a:r>
          </a:p>
        </p:txBody>
      </p:sp>
      <p:sp>
        <p:nvSpPr>
          <p:cNvPr id="221" name="TextBox 220">
            <a:extLst>
              <a:ext uri="{FF2B5EF4-FFF2-40B4-BE49-F238E27FC236}">
                <a16:creationId xmlns:a16="http://schemas.microsoft.com/office/drawing/2014/main" id="{F1A4F097-1FCD-F31B-16D6-0CF1ABD6D7A5}"/>
              </a:ext>
            </a:extLst>
          </p:cNvPr>
          <p:cNvSpPr txBox="1"/>
          <p:nvPr/>
        </p:nvSpPr>
        <p:spPr bwMode="auto">
          <a:xfrm>
            <a:off x="11039461" y="4007559"/>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120</a:t>
            </a:r>
          </a:p>
        </p:txBody>
      </p:sp>
      <p:sp>
        <p:nvSpPr>
          <p:cNvPr id="222" name="TextBox 221">
            <a:extLst>
              <a:ext uri="{FF2B5EF4-FFF2-40B4-BE49-F238E27FC236}">
                <a16:creationId xmlns:a16="http://schemas.microsoft.com/office/drawing/2014/main" id="{94ED60D2-EF64-B942-9290-CCC49F17BA07}"/>
              </a:ext>
            </a:extLst>
          </p:cNvPr>
          <p:cNvSpPr txBox="1"/>
          <p:nvPr/>
        </p:nvSpPr>
        <p:spPr bwMode="auto">
          <a:xfrm>
            <a:off x="11324658" y="4007559"/>
            <a:ext cx="475712"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132</a:t>
            </a:r>
          </a:p>
        </p:txBody>
      </p:sp>
      <p:sp>
        <p:nvSpPr>
          <p:cNvPr id="230" name="Triangle 229">
            <a:extLst>
              <a:ext uri="{FF2B5EF4-FFF2-40B4-BE49-F238E27FC236}">
                <a16:creationId xmlns:a16="http://schemas.microsoft.com/office/drawing/2014/main" id="{F9BC5C73-C3AC-F206-10E1-54C0E1302EE8}"/>
              </a:ext>
            </a:extLst>
          </p:cNvPr>
          <p:cNvSpPr/>
          <p:nvPr/>
        </p:nvSpPr>
        <p:spPr bwMode="auto">
          <a:xfrm>
            <a:off x="3969558" y="2332214"/>
            <a:ext cx="55389" cy="74456"/>
          </a:xfrm>
          <a:prstGeom prst="triangle">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1" name="Triangle 230">
            <a:extLst>
              <a:ext uri="{FF2B5EF4-FFF2-40B4-BE49-F238E27FC236}">
                <a16:creationId xmlns:a16="http://schemas.microsoft.com/office/drawing/2014/main" id="{270DCE34-849A-E7CC-B2BE-694463AF540B}"/>
              </a:ext>
            </a:extLst>
          </p:cNvPr>
          <p:cNvSpPr/>
          <p:nvPr/>
        </p:nvSpPr>
        <p:spPr bwMode="auto">
          <a:xfrm>
            <a:off x="3692611" y="2325123"/>
            <a:ext cx="55389" cy="74456"/>
          </a:xfrm>
          <a:prstGeom prst="triangle">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2" name="Triangle 231">
            <a:extLst>
              <a:ext uri="{FF2B5EF4-FFF2-40B4-BE49-F238E27FC236}">
                <a16:creationId xmlns:a16="http://schemas.microsoft.com/office/drawing/2014/main" id="{47EEF24A-CD34-7469-B604-5A70B1305ED2}"/>
              </a:ext>
            </a:extLst>
          </p:cNvPr>
          <p:cNvSpPr/>
          <p:nvPr/>
        </p:nvSpPr>
        <p:spPr bwMode="auto">
          <a:xfrm>
            <a:off x="3671071" y="2381851"/>
            <a:ext cx="55389" cy="74456"/>
          </a:xfrm>
          <a:prstGeom prst="triangle">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3" name="Triangle 232">
            <a:extLst>
              <a:ext uri="{FF2B5EF4-FFF2-40B4-BE49-F238E27FC236}">
                <a16:creationId xmlns:a16="http://schemas.microsoft.com/office/drawing/2014/main" id="{837CE989-14C5-C473-F32D-CECBE3F7BF0D}"/>
              </a:ext>
            </a:extLst>
          </p:cNvPr>
          <p:cNvSpPr/>
          <p:nvPr/>
        </p:nvSpPr>
        <p:spPr bwMode="auto">
          <a:xfrm>
            <a:off x="3400279" y="2392488"/>
            <a:ext cx="55389" cy="74456"/>
          </a:xfrm>
          <a:prstGeom prst="triangle">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4" name="Triangle 233">
            <a:extLst>
              <a:ext uri="{FF2B5EF4-FFF2-40B4-BE49-F238E27FC236}">
                <a16:creationId xmlns:a16="http://schemas.microsoft.com/office/drawing/2014/main" id="{529CEEC1-71CF-917F-C236-2737B74EA1B4}"/>
              </a:ext>
            </a:extLst>
          </p:cNvPr>
          <p:cNvSpPr/>
          <p:nvPr/>
        </p:nvSpPr>
        <p:spPr bwMode="auto">
          <a:xfrm>
            <a:off x="3381816" y="2392488"/>
            <a:ext cx="55389" cy="74456"/>
          </a:xfrm>
          <a:prstGeom prst="triangle">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5" name="Triangle 234">
            <a:extLst>
              <a:ext uri="{FF2B5EF4-FFF2-40B4-BE49-F238E27FC236}">
                <a16:creationId xmlns:a16="http://schemas.microsoft.com/office/drawing/2014/main" id="{50CD8C2E-6E46-1BC8-22D8-079B876D3AC7}"/>
              </a:ext>
            </a:extLst>
          </p:cNvPr>
          <p:cNvSpPr/>
          <p:nvPr/>
        </p:nvSpPr>
        <p:spPr bwMode="auto">
          <a:xfrm>
            <a:off x="3157181" y="2761220"/>
            <a:ext cx="55389" cy="74456"/>
          </a:xfrm>
          <a:prstGeom prst="triangle">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9" name="Triangle 238">
            <a:extLst>
              <a:ext uri="{FF2B5EF4-FFF2-40B4-BE49-F238E27FC236}">
                <a16:creationId xmlns:a16="http://schemas.microsoft.com/office/drawing/2014/main" id="{21F79B36-DA27-3FC0-AB8D-BC47BC4C51B9}"/>
              </a:ext>
            </a:extLst>
          </p:cNvPr>
          <p:cNvSpPr/>
          <p:nvPr/>
        </p:nvSpPr>
        <p:spPr bwMode="auto">
          <a:xfrm>
            <a:off x="3391047" y="2747038"/>
            <a:ext cx="55389" cy="74456"/>
          </a:xfrm>
          <a:prstGeom prst="triangle">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0" name="Triangle 239">
            <a:extLst>
              <a:ext uri="{FF2B5EF4-FFF2-40B4-BE49-F238E27FC236}">
                <a16:creationId xmlns:a16="http://schemas.microsoft.com/office/drawing/2014/main" id="{50756899-82DF-EEB4-E2D4-7440DACE2548}"/>
              </a:ext>
            </a:extLst>
          </p:cNvPr>
          <p:cNvSpPr/>
          <p:nvPr/>
        </p:nvSpPr>
        <p:spPr bwMode="auto">
          <a:xfrm>
            <a:off x="3686457" y="2683219"/>
            <a:ext cx="55389" cy="74456"/>
          </a:xfrm>
          <a:prstGeom prst="triangle">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1" name="Triangle 240">
            <a:extLst>
              <a:ext uri="{FF2B5EF4-FFF2-40B4-BE49-F238E27FC236}">
                <a16:creationId xmlns:a16="http://schemas.microsoft.com/office/drawing/2014/main" id="{CA538D22-F61B-C54A-FBB5-BB6E4EBAB1E3}"/>
              </a:ext>
            </a:extLst>
          </p:cNvPr>
          <p:cNvSpPr/>
          <p:nvPr/>
        </p:nvSpPr>
        <p:spPr bwMode="auto">
          <a:xfrm>
            <a:off x="3963403" y="2644218"/>
            <a:ext cx="55389" cy="74456"/>
          </a:xfrm>
          <a:prstGeom prst="triangle">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2" name="Triangle 241">
            <a:extLst>
              <a:ext uri="{FF2B5EF4-FFF2-40B4-BE49-F238E27FC236}">
                <a16:creationId xmlns:a16="http://schemas.microsoft.com/office/drawing/2014/main" id="{7F8CA030-3234-7CDA-CE0A-B2F0AD45573B}"/>
              </a:ext>
            </a:extLst>
          </p:cNvPr>
          <p:cNvSpPr/>
          <p:nvPr/>
        </p:nvSpPr>
        <p:spPr bwMode="auto">
          <a:xfrm>
            <a:off x="3104869" y="2771856"/>
            <a:ext cx="55389" cy="74456"/>
          </a:xfrm>
          <a:prstGeom prst="triangle">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1" name="Triangle 310">
            <a:extLst>
              <a:ext uri="{FF2B5EF4-FFF2-40B4-BE49-F238E27FC236}">
                <a16:creationId xmlns:a16="http://schemas.microsoft.com/office/drawing/2014/main" id="{7D1C970B-CDCD-48AE-9221-DF3A6DB4F985}"/>
              </a:ext>
            </a:extLst>
          </p:cNvPr>
          <p:cNvSpPr/>
          <p:nvPr/>
        </p:nvSpPr>
        <p:spPr bwMode="auto">
          <a:xfrm>
            <a:off x="7047051" y="2405128"/>
            <a:ext cx="55389" cy="74456"/>
          </a:xfrm>
          <a:prstGeom prst="triangle">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2" name="Triangle 311">
            <a:extLst>
              <a:ext uri="{FF2B5EF4-FFF2-40B4-BE49-F238E27FC236}">
                <a16:creationId xmlns:a16="http://schemas.microsoft.com/office/drawing/2014/main" id="{CE03F53E-21EE-82E6-0008-0E958C603200}"/>
              </a:ext>
            </a:extLst>
          </p:cNvPr>
          <p:cNvSpPr/>
          <p:nvPr/>
        </p:nvSpPr>
        <p:spPr bwMode="auto">
          <a:xfrm>
            <a:off x="7017082" y="2880225"/>
            <a:ext cx="55389" cy="74456"/>
          </a:xfrm>
          <a:prstGeom prst="triangle">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3" name="Triangle 312">
            <a:extLst>
              <a:ext uri="{FF2B5EF4-FFF2-40B4-BE49-F238E27FC236}">
                <a16:creationId xmlns:a16="http://schemas.microsoft.com/office/drawing/2014/main" id="{778EE6BD-5B69-B6E9-B51A-B791FADC2162}"/>
              </a:ext>
            </a:extLst>
          </p:cNvPr>
          <p:cNvSpPr/>
          <p:nvPr/>
        </p:nvSpPr>
        <p:spPr bwMode="auto">
          <a:xfrm>
            <a:off x="7616330" y="2348400"/>
            <a:ext cx="55389" cy="74456"/>
          </a:xfrm>
          <a:prstGeom prst="triangle">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4" name="Triangle 313">
            <a:extLst>
              <a:ext uri="{FF2B5EF4-FFF2-40B4-BE49-F238E27FC236}">
                <a16:creationId xmlns:a16="http://schemas.microsoft.com/office/drawing/2014/main" id="{1F7F9BF8-EE88-DE7E-D17C-B993E4E4D40D}"/>
              </a:ext>
            </a:extLst>
          </p:cNvPr>
          <p:cNvSpPr/>
          <p:nvPr/>
        </p:nvSpPr>
        <p:spPr bwMode="auto">
          <a:xfrm>
            <a:off x="7582481" y="2401582"/>
            <a:ext cx="55389" cy="74456"/>
          </a:xfrm>
          <a:prstGeom prst="triangle">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5" name="Triangle 314">
            <a:extLst>
              <a:ext uri="{FF2B5EF4-FFF2-40B4-BE49-F238E27FC236}">
                <a16:creationId xmlns:a16="http://schemas.microsoft.com/office/drawing/2014/main" id="{70955BA2-0460-E964-6FB8-2EA924464A44}"/>
              </a:ext>
            </a:extLst>
          </p:cNvPr>
          <p:cNvSpPr/>
          <p:nvPr/>
        </p:nvSpPr>
        <p:spPr bwMode="auto">
          <a:xfrm>
            <a:off x="7604824" y="2827042"/>
            <a:ext cx="55389" cy="74456"/>
          </a:xfrm>
          <a:prstGeom prst="triangle">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317" name="Straight Connector 316">
            <a:extLst>
              <a:ext uri="{FF2B5EF4-FFF2-40B4-BE49-F238E27FC236}">
                <a16:creationId xmlns:a16="http://schemas.microsoft.com/office/drawing/2014/main" id="{5ED34110-B188-2470-E39A-81020896435E}"/>
              </a:ext>
            </a:extLst>
          </p:cNvPr>
          <p:cNvCxnSpPr/>
          <p:nvPr/>
        </p:nvCxnSpPr>
        <p:spPr bwMode="auto">
          <a:xfrm>
            <a:off x="8094497" y="2852343"/>
            <a:ext cx="0" cy="0"/>
          </a:xfrm>
          <a:prstGeom prst="line">
            <a:avLst/>
          </a:prstGeom>
          <a:noFill/>
          <a:ln w="28575" cap="flat" cmpd="sng" algn="ctr">
            <a:solidFill>
              <a:schemeClr val="bg1"/>
            </a:solidFill>
            <a:prstDash val="solid"/>
            <a:round/>
            <a:headEnd type="none" w="med" len="med"/>
            <a:tailEnd type="none" w="med" len="med"/>
          </a:ln>
          <a:effectLst/>
        </p:spPr>
      </p:cxnSp>
      <p:grpSp>
        <p:nvGrpSpPr>
          <p:cNvPr id="367" name="Group 366">
            <a:extLst>
              <a:ext uri="{FF2B5EF4-FFF2-40B4-BE49-F238E27FC236}">
                <a16:creationId xmlns:a16="http://schemas.microsoft.com/office/drawing/2014/main" id="{79D21D3C-EAB6-2A4D-82BE-2D54435043C1}"/>
              </a:ext>
            </a:extLst>
          </p:cNvPr>
          <p:cNvGrpSpPr/>
          <p:nvPr/>
        </p:nvGrpSpPr>
        <p:grpSpPr>
          <a:xfrm>
            <a:off x="10727342" y="2512061"/>
            <a:ext cx="863109" cy="219822"/>
            <a:chOff x="10727342" y="2464926"/>
            <a:chExt cx="863109" cy="219822"/>
          </a:xfrm>
        </p:grpSpPr>
        <p:sp>
          <p:nvSpPr>
            <p:cNvPr id="361" name="Triangle 360">
              <a:extLst>
                <a:ext uri="{FF2B5EF4-FFF2-40B4-BE49-F238E27FC236}">
                  <a16:creationId xmlns:a16="http://schemas.microsoft.com/office/drawing/2014/main" id="{C805765A-7787-5ADE-3731-889C9E0934AC}"/>
                </a:ext>
              </a:extLst>
            </p:cNvPr>
            <p:cNvSpPr/>
            <p:nvPr/>
          </p:nvSpPr>
          <p:spPr bwMode="auto">
            <a:xfrm>
              <a:off x="10965320" y="2591535"/>
              <a:ext cx="55389" cy="74456"/>
            </a:xfrm>
            <a:prstGeom prst="triangle">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2" name="Triangle 361">
              <a:extLst>
                <a:ext uri="{FF2B5EF4-FFF2-40B4-BE49-F238E27FC236}">
                  <a16:creationId xmlns:a16="http://schemas.microsoft.com/office/drawing/2014/main" id="{45075D69-FE51-7093-D682-3E938DE2728C}"/>
                </a:ext>
              </a:extLst>
            </p:cNvPr>
            <p:cNvSpPr/>
            <p:nvPr/>
          </p:nvSpPr>
          <p:spPr bwMode="auto">
            <a:xfrm>
              <a:off x="11237296" y="2557538"/>
              <a:ext cx="55389" cy="74456"/>
            </a:xfrm>
            <a:prstGeom prst="triangle">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3" name="Triangle 362">
              <a:extLst>
                <a:ext uri="{FF2B5EF4-FFF2-40B4-BE49-F238E27FC236}">
                  <a16:creationId xmlns:a16="http://schemas.microsoft.com/office/drawing/2014/main" id="{9A14A623-257A-CB91-4A4A-9E7AE4D873F8}"/>
                </a:ext>
              </a:extLst>
            </p:cNvPr>
            <p:cNvSpPr/>
            <p:nvPr/>
          </p:nvSpPr>
          <p:spPr bwMode="auto">
            <a:xfrm>
              <a:off x="11256052" y="2530575"/>
              <a:ext cx="55389" cy="74456"/>
            </a:xfrm>
            <a:prstGeom prst="triangle">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4" name="Triangle 363">
              <a:extLst>
                <a:ext uri="{FF2B5EF4-FFF2-40B4-BE49-F238E27FC236}">
                  <a16:creationId xmlns:a16="http://schemas.microsoft.com/office/drawing/2014/main" id="{6DBE5C94-F740-FE34-7794-5D282EA9715B}"/>
                </a:ext>
              </a:extLst>
            </p:cNvPr>
            <p:cNvSpPr/>
            <p:nvPr/>
          </p:nvSpPr>
          <p:spPr bwMode="auto">
            <a:xfrm>
              <a:off x="11535062" y="2464926"/>
              <a:ext cx="55389" cy="74456"/>
            </a:xfrm>
            <a:prstGeom prst="triangle">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5" name="Triangle 364">
              <a:extLst>
                <a:ext uri="{FF2B5EF4-FFF2-40B4-BE49-F238E27FC236}">
                  <a16:creationId xmlns:a16="http://schemas.microsoft.com/office/drawing/2014/main" id="{29999E72-C892-0B31-029D-23673DCE037E}"/>
                </a:ext>
              </a:extLst>
            </p:cNvPr>
            <p:cNvSpPr/>
            <p:nvPr/>
          </p:nvSpPr>
          <p:spPr bwMode="auto">
            <a:xfrm>
              <a:off x="10727342" y="2610292"/>
              <a:ext cx="55389" cy="74456"/>
            </a:xfrm>
            <a:prstGeom prst="triangle">
              <a:avLst/>
            </a:prstGeom>
            <a:solidFill>
              <a:schemeClr val="accent3"/>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372" name="Group 371">
            <a:extLst>
              <a:ext uri="{FF2B5EF4-FFF2-40B4-BE49-F238E27FC236}">
                <a16:creationId xmlns:a16="http://schemas.microsoft.com/office/drawing/2014/main" id="{5A73AA24-3C7E-CE5D-8C74-7D494F75ECAF}"/>
              </a:ext>
            </a:extLst>
          </p:cNvPr>
          <p:cNvGrpSpPr/>
          <p:nvPr/>
        </p:nvGrpSpPr>
        <p:grpSpPr>
          <a:xfrm>
            <a:off x="10950080" y="2316285"/>
            <a:ext cx="645060" cy="143622"/>
            <a:chOff x="10950080" y="2269150"/>
            <a:chExt cx="645060" cy="143622"/>
          </a:xfrm>
        </p:grpSpPr>
        <p:sp>
          <p:nvSpPr>
            <p:cNvPr id="368" name="Triangle 367">
              <a:extLst>
                <a:ext uri="{FF2B5EF4-FFF2-40B4-BE49-F238E27FC236}">
                  <a16:creationId xmlns:a16="http://schemas.microsoft.com/office/drawing/2014/main" id="{11C3DD9A-8DBE-C30B-E5F7-F79004AE9BF8}"/>
                </a:ext>
              </a:extLst>
            </p:cNvPr>
            <p:cNvSpPr/>
            <p:nvPr/>
          </p:nvSpPr>
          <p:spPr bwMode="auto">
            <a:xfrm>
              <a:off x="11539751" y="2269150"/>
              <a:ext cx="55389" cy="74456"/>
            </a:xfrm>
            <a:prstGeom prst="triangle">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9" name="Triangle 368">
              <a:extLst>
                <a:ext uri="{FF2B5EF4-FFF2-40B4-BE49-F238E27FC236}">
                  <a16:creationId xmlns:a16="http://schemas.microsoft.com/office/drawing/2014/main" id="{8BDF282A-2E0C-F886-92C9-9F96DAE94C7F}"/>
                </a:ext>
              </a:extLst>
            </p:cNvPr>
            <p:cNvSpPr/>
            <p:nvPr/>
          </p:nvSpPr>
          <p:spPr bwMode="auto">
            <a:xfrm>
              <a:off x="10950080" y="2337144"/>
              <a:ext cx="55389" cy="74456"/>
            </a:xfrm>
            <a:prstGeom prst="triangle">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0" name="Triangle 369">
              <a:extLst>
                <a:ext uri="{FF2B5EF4-FFF2-40B4-BE49-F238E27FC236}">
                  <a16:creationId xmlns:a16="http://schemas.microsoft.com/office/drawing/2014/main" id="{870FAF75-B126-DCEA-E197-40565995FE8C}"/>
                </a:ext>
              </a:extLst>
            </p:cNvPr>
            <p:cNvSpPr/>
            <p:nvPr/>
          </p:nvSpPr>
          <p:spPr bwMode="auto">
            <a:xfrm>
              <a:off x="10975871" y="2338316"/>
              <a:ext cx="55389" cy="74456"/>
            </a:xfrm>
            <a:prstGeom prst="triangle">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1" name="Triangle 370">
              <a:extLst>
                <a:ext uri="{FF2B5EF4-FFF2-40B4-BE49-F238E27FC236}">
                  <a16:creationId xmlns:a16="http://schemas.microsoft.com/office/drawing/2014/main" id="{73935650-3A8C-1227-367A-9A4575232FFF}"/>
                </a:ext>
              </a:extLst>
            </p:cNvPr>
            <p:cNvSpPr/>
            <p:nvPr/>
          </p:nvSpPr>
          <p:spPr bwMode="auto">
            <a:xfrm>
              <a:off x="11251363" y="2307836"/>
              <a:ext cx="55389" cy="74456"/>
            </a:xfrm>
            <a:prstGeom prst="triangle">
              <a:avLst/>
            </a:prstGeom>
            <a:solidFill>
              <a:schemeClr val="accent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Tree>
    <p:extLst>
      <p:ext uri="{BB962C8B-B14F-4D97-AF65-F5344CB8AC3E}">
        <p14:creationId xmlns:p14="http://schemas.microsoft.com/office/powerpoint/2010/main" val="2440039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a16="http://schemas.microsoft.com/office/drawing/2014/main" id="{108F09B9-A761-4EF2-9005-05B2FBF1FA14}"/>
              </a:ext>
            </a:extLst>
          </p:cNvPr>
          <p:cNvSpPr/>
          <p:nvPr/>
        </p:nvSpPr>
        <p:spPr>
          <a:xfrm>
            <a:off x="4802823" y="2718348"/>
            <a:ext cx="2590796" cy="2280395"/>
          </a:xfrm>
          <a:prstGeom prst="ellipse">
            <a:avLst/>
          </a:prstGeom>
          <a:solidFill>
            <a:schemeClr val="tx2"/>
          </a:solidFill>
          <a:effectLst/>
        </p:spPr>
        <p:style>
          <a:lnRef idx="0">
            <a:schemeClr val="lt1">
              <a:hueOff val="0"/>
              <a:satOff val="0"/>
              <a:lumOff val="0"/>
              <a:alphaOff val="0"/>
            </a:schemeClr>
          </a:lnRef>
          <a:fillRef idx="1">
            <a:scrgbClr r="0" g="0" b="0"/>
          </a:fillRef>
          <a:effectRef idx="0">
            <a:scrgbClr r="0" g="0" b="0"/>
          </a:effectRef>
          <a:fontRef idx="minor">
            <a:schemeClr val="tx1"/>
          </a:fontRef>
        </p:style>
        <p:txBody>
          <a:bodyPr/>
          <a:lstStyle/>
          <a:p>
            <a:endParaRPr lang="en-US"/>
          </a:p>
        </p:txBody>
      </p:sp>
      <p:sp>
        <p:nvSpPr>
          <p:cNvPr id="14343" name="Title 1">
            <a:extLst>
              <a:ext uri="{FF2B5EF4-FFF2-40B4-BE49-F238E27FC236}">
                <a16:creationId xmlns:a16="http://schemas.microsoft.com/office/drawing/2014/main" id="{9D1A6743-9BD1-4CBA-AC0E-04C0B8A3A9B6}"/>
              </a:ext>
            </a:extLst>
          </p:cNvPr>
          <p:cNvSpPr>
            <a:spLocks noGrp="1"/>
          </p:cNvSpPr>
          <p:nvPr>
            <p:ph type="title"/>
          </p:nvPr>
        </p:nvSpPr>
        <p:spPr/>
        <p:txBody>
          <a:bodyPr/>
          <a:lstStyle/>
          <a:p>
            <a:r>
              <a:rPr lang="en-US" dirty="0"/>
              <a:t>Factors to Consider in CML Treatment Selection</a:t>
            </a:r>
            <a:endParaRPr lang="en-US" altLang="en-US" dirty="0"/>
          </a:p>
        </p:txBody>
      </p:sp>
      <p:sp>
        <p:nvSpPr>
          <p:cNvPr id="37" name="Oval 36">
            <a:extLst>
              <a:ext uri="{FF2B5EF4-FFF2-40B4-BE49-F238E27FC236}">
                <a16:creationId xmlns:a16="http://schemas.microsoft.com/office/drawing/2014/main" id="{556A8E5D-DC2A-4D4D-874F-3E7B0FAC2FFC}"/>
              </a:ext>
            </a:extLst>
          </p:cNvPr>
          <p:cNvSpPr/>
          <p:nvPr/>
        </p:nvSpPr>
        <p:spPr bwMode="auto">
          <a:xfrm>
            <a:off x="2160118" y="2482349"/>
            <a:ext cx="3106924" cy="1391358"/>
          </a:xfrm>
          <a:prstGeom prst="ellipse">
            <a:avLst/>
          </a:prstGeom>
          <a:solidFill>
            <a:schemeClr val="accent6">
              <a:alpha val="50000"/>
            </a:schemeClr>
          </a:solidFill>
        </p:spPr>
        <p:style>
          <a:lnRef idx="0">
            <a:schemeClr val="lt1">
              <a:hueOff val="0"/>
              <a:satOff val="0"/>
              <a:lumOff val="0"/>
              <a:alphaOff val="0"/>
            </a:schemeClr>
          </a:lnRef>
          <a:fillRef idx="1">
            <a:scrgbClr r="0" g="0" b="0"/>
          </a:fillRef>
          <a:effectRef idx="0">
            <a:schemeClr val="accent3">
              <a:alpha val="50000"/>
              <a:hueOff val="3792336"/>
              <a:satOff val="-29713"/>
              <a:lumOff val="-8433"/>
              <a:alphaOff val="0"/>
            </a:schemeClr>
          </a:effectRef>
          <a:fontRef idx="minor">
            <a:schemeClr val="tx1"/>
          </a:fontRef>
        </p:style>
        <p:txBody>
          <a:bodyPr/>
          <a:lstStyle/>
          <a:p>
            <a:endParaRPr lang="en-US"/>
          </a:p>
        </p:txBody>
      </p:sp>
      <p:sp>
        <p:nvSpPr>
          <p:cNvPr id="38" name="Oval 4">
            <a:extLst>
              <a:ext uri="{FF2B5EF4-FFF2-40B4-BE49-F238E27FC236}">
                <a16:creationId xmlns:a16="http://schemas.microsoft.com/office/drawing/2014/main" id="{37DEEEA1-0B33-4740-A2E4-05746D1ED044}"/>
              </a:ext>
            </a:extLst>
          </p:cNvPr>
          <p:cNvSpPr/>
          <p:nvPr/>
        </p:nvSpPr>
        <p:spPr bwMode="auto">
          <a:xfrm>
            <a:off x="2329179" y="2666751"/>
            <a:ext cx="2762763" cy="982217"/>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tx1"/>
          </a:fontRef>
        </p:style>
        <p:txBody>
          <a:bodyPr lIns="17780" tIns="17780" rIns="17780" bIns="17780" spcCol="1270" anchor="ctr"/>
          <a:lstStyle/>
          <a:p>
            <a:pPr marL="0" marR="0" lvl="0" indent="0" algn="ctr" defTabSz="622300" rtl="0" eaLnBrk="1" fontAlgn="base"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Cost</a:t>
            </a:r>
            <a:b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(affordability to the patient)</a:t>
            </a:r>
          </a:p>
        </p:txBody>
      </p:sp>
      <p:sp>
        <p:nvSpPr>
          <p:cNvPr id="42" name="Oval 4">
            <a:extLst>
              <a:ext uri="{FF2B5EF4-FFF2-40B4-BE49-F238E27FC236}">
                <a16:creationId xmlns:a16="http://schemas.microsoft.com/office/drawing/2014/main" id="{42EDF646-E5D9-4556-8897-FF4CF434BAC6}"/>
              </a:ext>
            </a:extLst>
          </p:cNvPr>
          <p:cNvSpPr/>
          <p:nvPr/>
        </p:nvSpPr>
        <p:spPr>
          <a:xfrm>
            <a:off x="5203573" y="3066499"/>
            <a:ext cx="1831968" cy="161248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tx1"/>
          </a:fontRef>
        </p:style>
        <p:txBody>
          <a:bodyPr lIns="22860" tIns="22860" rIns="22860" bIns="22860" spcCol="1270" anchor="ctr"/>
          <a:lstStyle/>
          <a:p>
            <a:pPr marL="0" marR="0" lvl="0" indent="0" algn="ctr" defTabSz="800100" rtl="0" eaLnBrk="1" fontAlgn="base" latinLnBrk="0" hangingPunct="1">
              <a:lnSpc>
                <a:spcPct val="100000"/>
              </a:lnSpc>
              <a:spcBef>
                <a:spcPct val="0"/>
              </a:spcBef>
              <a:spcAft>
                <a:spcPct val="35000"/>
              </a:spcAft>
              <a:buClrTx/>
              <a:buSzTx/>
              <a:buFontTx/>
              <a:buNone/>
              <a:tabLst/>
              <a:defRPr/>
            </a:pPr>
            <a:r>
              <a:rPr kumimoji="0" lang="en-US" sz="2000" b="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Optimal TKI Selection</a:t>
            </a:r>
            <a:endParaRPr kumimoji="0" lang="en-US" sz="2000" b="0" u="none" strike="noStrike" kern="1200" cap="none" spc="0" normalizeH="0" baseline="0" noProof="0" dirty="0">
              <a:ln>
                <a:noFill/>
              </a:ln>
              <a:solidFill>
                <a:srgbClr val="000000"/>
              </a:solidFill>
              <a:effectLst/>
              <a:uLnTx/>
              <a:uFillTx/>
              <a:latin typeface="Calibri" panose="020F0502020204030204" pitchFamily="34" charset="0"/>
              <a:ea typeface="Wingdings"/>
              <a:cs typeface="Calibri" panose="020F0502020204030204" pitchFamily="34" charset="0"/>
            </a:endParaRPr>
          </a:p>
        </p:txBody>
      </p:sp>
      <p:sp>
        <p:nvSpPr>
          <p:cNvPr id="49" name="Oval 48">
            <a:extLst>
              <a:ext uri="{FF2B5EF4-FFF2-40B4-BE49-F238E27FC236}">
                <a16:creationId xmlns:a16="http://schemas.microsoft.com/office/drawing/2014/main" id="{28A7A345-88C0-4A43-A5D3-200674EF1D95}"/>
              </a:ext>
            </a:extLst>
          </p:cNvPr>
          <p:cNvSpPr/>
          <p:nvPr/>
        </p:nvSpPr>
        <p:spPr bwMode="auto">
          <a:xfrm>
            <a:off x="6929399" y="2466902"/>
            <a:ext cx="3096999" cy="1391358"/>
          </a:xfrm>
          <a:prstGeom prst="ellipse">
            <a:avLst/>
          </a:prstGeom>
          <a:solidFill>
            <a:srgbClr val="00B0F0">
              <a:alpha val="58000"/>
            </a:srgbClr>
          </a:solidFill>
        </p:spPr>
        <p:style>
          <a:lnRef idx="0">
            <a:schemeClr val="lt1">
              <a:hueOff val="0"/>
              <a:satOff val="0"/>
              <a:lumOff val="0"/>
              <a:alphaOff val="0"/>
            </a:schemeClr>
          </a:lnRef>
          <a:fillRef idx="1">
            <a:scrgbClr r="0" g="0" b="0"/>
          </a:fillRef>
          <a:effectRef idx="0">
            <a:schemeClr val="accent3">
              <a:alpha val="50000"/>
              <a:hueOff val="2275402"/>
              <a:satOff val="-17828"/>
              <a:lumOff val="-5060"/>
              <a:alphaOff val="0"/>
            </a:schemeClr>
          </a:effectRef>
          <a:fontRef idx="minor">
            <a:schemeClr val="tx1"/>
          </a:fontRef>
        </p:style>
        <p:txBody>
          <a:bodyPr/>
          <a:lstStyle/>
          <a:p>
            <a:endParaRPr lang="en-US"/>
          </a:p>
        </p:txBody>
      </p:sp>
      <p:sp>
        <p:nvSpPr>
          <p:cNvPr id="50" name="Oval 4">
            <a:extLst>
              <a:ext uri="{FF2B5EF4-FFF2-40B4-BE49-F238E27FC236}">
                <a16:creationId xmlns:a16="http://schemas.microsoft.com/office/drawing/2014/main" id="{FCDF1446-0E38-44E2-AD1A-28E4E472E78E}"/>
              </a:ext>
            </a:extLst>
          </p:cNvPr>
          <p:cNvSpPr/>
          <p:nvPr/>
        </p:nvSpPr>
        <p:spPr bwMode="auto">
          <a:xfrm>
            <a:off x="7325772" y="2666751"/>
            <a:ext cx="2347176" cy="982216"/>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tx1"/>
          </a:fontRef>
        </p:style>
        <p:txBody>
          <a:bodyPr lIns="17780" tIns="17780" rIns="17780" bIns="17780" spcCol="1270" anchor="ctr"/>
          <a:lstStyle/>
          <a:p>
            <a:pPr marL="0" marR="0" lvl="0" indent="0" algn="ctr" defTabSz="622300" rtl="0" eaLnBrk="1" fontAlgn="base"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CML Risk Category</a:t>
            </a:r>
          </a:p>
          <a:p>
            <a:pPr marL="0" marR="0" lvl="0" indent="0" algn="ctr" defTabSz="622300" rtl="0" eaLnBrk="1" fontAlgn="base" latinLnBrk="0" hangingPunct="1">
              <a:lnSpc>
                <a:spcPct val="90000"/>
              </a:lnSpc>
              <a:spcBef>
                <a:spcPct val="0"/>
              </a:spcBef>
              <a:spcAft>
                <a:spcPts val="0"/>
              </a:spcAft>
              <a:buClrTx/>
              <a:buSzTx/>
              <a:buFontTx/>
              <a:buNone/>
              <a:tabLst/>
              <a:defRPr/>
            </a:pPr>
            <a:r>
              <a:rPr lang="en-US" sz="1600" b="0" dirty="0">
                <a:solidFill>
                  <a:srgbClr val="000000"/>
                </a:solidFill>
                <a:latin typeface="Calibri" panose="020F0502020204030204" pitchFamily="34" charset="0"/>
                <a:cs typeface="Calibri" panose="020F0502020204030204" pitchFamily="34" charset="0"/>
              </a:rPr>
              <a:t>(low, intermediate, high)</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3" name="Oval 32">
            <a:extLst>
              <a:ext uri="{FF2B5EF4-FFF2-40B4-BE49-F238E27FC236}">
                <a16:creationId xmlns:a16="http://schemas.microsoft.com/office/drawing/2014/main" id="{AA85517F-B912-4DEB-92A6-BA77016B6C12}"/>
              </a:ext>
            </a:extLst>
          </p:cNvPr>
          <p:cNvSpPr/>
          <p:nvPr/>
        </p:nvSpPr>
        <p:spPr bwMode="auto">
          <a:xfrm>
            <a:off x="2157000" y="3884977"/>
            <a:ext cx="3110042" cy="1391359"/>
          </a:xfrm>
          <a:prstGeom prst="ellipse">
            <a:avLst/>
          </a:prstGeom>
          <a:solidFill>
            <a:schemeClr val="accent4">
              <a:alpha val="50000"/>
            </a:schemeClr>
          </a:solidFill>
        </p:spPr>
        <p:style>
          <a:lnRef idx="0">
            <a:schemeClr val="lt1">
              <a:hueOff val="0"/>
              <a:satOff val="0"/>
              <a:lumOff val="0"/>
              <a:alphaOff val="0"/>
            </a:schemeClr>
          </a:lnRef>
          <a:fillRef idx="1">
            <a:scrgbClr r="0" g="0" b="0"/>
          </a:fillRef>
          <a:effectRef idx="0">
            <a:schemeClr val="accent3">
              <a:alpha val="50000"/>
              <a:hueOff val="3033869"/>
              <a:satOff val="-23770"/>
              <a:lumOff val="-6746"/>
              <a:alphaOff val="0"/>
            </a:schemeClr>
          </a:effectRef>
          <a:fontRef idx="minor">
            <a:schemeClr val="tx1"/>
          </a:fontRef>
        </p:style>
        <p:txBody>
          <a:bodyPr/>
          <a:lstStyle/>
          <a:p>
            <a:endParaRPr lang="en-US"/>
          </a:p>
        </p:txBody>
      </p:sp>
      <p:sp>
        <p:nvSpPr>
          <p:cNvPr id="34" name="Oval 4">
            <a:extLst>
              <a:ext uri="{FF2B5EF4-FFF2-40B4-BE49-F238E27FC236}">
                <a16:creationId xmlns:a16="http://schemas.microsoft.com/office/drawing/2014/main" id="{E4AE3092-089F-45D6-8376-54F0518F5272}"/>
              </a:ext>
            </a:extLst>
          </p:cNvPr>
          <p:cNvSpPr/>
          <p:nvPr/>
        </p:nvSpPr>
        <p:spPr bwMode="auto">
          <a:xfrm>
            <a:off x="2436001" y="3932981"/>
            <a:ext cx="2549118" cy="1274192"/>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tx1"/>
          </a:fontRef>
        </p:style>
        <p:txBody>
          <a:bodyPr lIns="17780" tIns="17780" rIns="17780" bIns="17780" spcCol="1270" anchor="ctr"/>
          <a:lstStyle/>
          <a:p>
            <a:pPr marL="0" marR="0" lvl="0" indent="0" algn="ctr" defTabSz="622300" rtl="0" eaLnBrk="1" fontAlgn="base"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Possible Drug Interactions</a:t>
            </a:r>
          </a:p>
        </p:txBody>
      </p:sp>
      <p:sp>
        <p:nvSpPr>
          <p:cNvPr id="20" name="Oval 19">
            <a:extLst>
              <a:ext uri="{FF2B5EF4-FFF2-40B4-BE49-F238E27FC236}">
                <a16:creationId xmlns:a16="http://schemas.microsoft.com/office/drawing/2014/main" id="{F7595060-60D9-4A93-AFEE-71203B193F60}"/>
              </a:ext>
            </a:extLst>
          </p:cNvPr>
          <p:cNvSpPr/>
          <p:nvPr/>
        </p:nvSpPr>
        <p:spPr bwMode="auto">
          <a:xfrm>
            <a:off x="4544759" y="1527319"/>
            <a:ext cx="3106925" cy="1391359"/>
          </a:xfrm>
          <a:prstGeom prst="ellipse">
            <a:avLst/>
          </a:prstGeom>
          <a:solidFill>
            <a:srgbClr val="E1471D">
              <a:alpha val="50000"/>
            </a:srgbClr>
          </a:solidFill>
          <a:ln>
            <a:noFill/>
          </a:ln>
        </p:spPr>
        <p:style>
          <a:lnRef idx="0">
            <a:schemeClr val="lt1">
              <a:hueOff val="0"/>
              <a:satOff val="0"/>
              <a:lumOff val="0"/>
              <a:alphaOff val="0"/>
            </a:schemeClr>
          </a:lnRef>
          <a:fillRef idx="1">
            <a:scrgbClr r="0" g="0" b="0"/>
          </a:fillRef>
          <a:effectRef idx="0">
            <a:schemeClr val="accent3">
              <a:alpha val="50000"/>
              <a:hueOff val="758467"/>
              <a:satOff val="-5943"/>
              <a:lumOff val="-1687"/>
              <a:alphaOff val="0"/>
            </a:schemeClr>
          </a:effectRef>
          <a:fontRef idx="minor">
            <a:schemeClr val="tx1"/>
          </a:fontRef>
        </p:style>
        <p:txBody>
          <a:bodyPr/>
          <a:lstStyle/>
          <a:p>
            <a:endParaRPr lang="en-US"/>
          </a:p>
        </p:txBody>
      </p:sp>
      <p:sp>
        <p:nvSpPr>
          <p:cNvPr id="30" name="Oval 4">
            <a:extLst>
              <a:ext uri="{FF2B5EF4-FFF2-40B4-BE49-F238E27FC236}">
                <a16:creationId xmlns:a16="http://schemas.microsoft.com/office/drawing/2014/main" id="{6CF79617-1516-4A34-8A85-8CB4C0959D9C}"/>
              </a:ext>
            </a:extLst>
          </p:cNvPr>
          <p:cNvSpPr/>
          <p:nvPr/>
        </p:nvSpPr>
        <p:spPr bwMode="auto">
          <a:xfrm>
            <a:off x="4554180" y="1615462"/>
            <a:ext cx="3103579" cy="1202027"/>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tx1"/>
          </a:fontRef>
        </p:style>
        <p:txBody>
          <a:bodyPr lIns="17780" tIns="17780" rIns="17780" bIns="17780" spcCol="1270" anchor="ctr"/>
          <a:lstStyle/>
          <a:p>
            <a:pPr marL="0" marR="0" lvl="0" indent="0" algn="ctr" defTabSz="622300" rtl="0" eaLnBrk="1" fontAlgn="base"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Aim of Therapy and </a:t>
            </a:r>
            <a:b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Patient Preferences</a:t>
            </a:r>
            <a:r>
              <a:rPr lang="en-US" sz="1600" b="0" dirty="0">
                <a:solidFill>
                  <a:srgbClr val="000000"/>
                </a:solidFill>
                <a:latin typeface="Calibri" panose="020F0502020204030204" pitchFamily="34" charset="0"/>
                <a:cs typeface="Calibri" panose="020F0502020204030204" pitchFamily="34" charset="0"/>
              </a:rPr>
              <a:t> </a:t>
            </a:r>
            <a:br>
              <a:rPr lang="en-US" sz="1600" b="0" dirty="0">
                <a:solidFill>
                  <a:srgbClr val="000000"/>
                </a:solidFill>
                <a:latin typeface="Calibri" panose="020F0502020204030204" pitchFamily="34" charset="0"/>
                <a:cs typeface="Calibri" panose="020F0502020204030204" pitchFamily="34" charset="0"/>
              </a:rPr>
            </a:br>
            <a:r>
              <a:rPr lang="en-US" sz="1600" b="0" dirty="0">
                <a:solidFill>
                  <a:srgbClr val="000000"/>
                </a:solidFill>
                <a:latin typeface="Calibri" panose="020F0502020204030204" pitchFamily="34" charset="0"/>
                <a:cs typeface="Calibri" panose="020F0502020204030204" pitchFamily="34" charset="0"/>
              </a:rPr>
              <a:t>(survival or TFR)</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CB755BEC-D494-4DA9-92C5-C22F31858372}"/>
              </a:ext>
            </a:extLst>
          </p:cNvPr>
          <p:cNvSpPr/>
          <p:nvPr/>
        </p:nvSpPr>
        <p:spPr>
          <a:xfrm>
            <a:off x="411426" y="6360378"/>
            <a:ext cx="6190477" cy="276999"/>
          </a:xfrm>
          <a:prstGeom prst="rect">
            <a:avLst/>
          </a:prstGeom>
        </p:spPr>
        <p:txBody>
          <a:bodyPr wrap="none">
            <a:spAutoFit/>
          </a:bodyPr>
          <a:lstStyle/>
          <a:p>
            <a:r>
              <a:rPr lang="en-US" altLang="en-US" sz="1200" b="0" spc="-10" dirty="0">
                <a:solidFill>
                  <a:schemeClr val="bg2"/>
                </a:solidFill>
                <a:latin typeface="Calibri" panose="020F0502020204030204" pitchFamily="34" charset="0"/>
              </a:rPr>
              <a:t>NCCN. Clinical practice guidelines in oncology: CML. v.3.2025. Senapati. Blood Cancer J. 2023:58.</a:t>
            </a:r>
            <a:endParaRPr lang="en-US" sz="1200" dirty="0"/>
          </a:p>
        </p:txBody>
      </p:sp>
      <p:sp>
        <p:nvSpPr>
          <p:cNvPr id="26" name="Oval 25">
            <a:extLst>
              <a:ext uri="{FF2B5EF4-FFF2-40B4-BE49-F238E27FC236}">
                <a16:creationId xmlns:a16="http://schemas.microsoft.com/office/drawing/2014/main" id="{1FC279F6-C18C-44B4-866D-6F649C2B6C20}"/>
              </a:ext>
            </a:extLst>
          </p:cNvPr>
          <p:cNvSpPr/>
          <p:nvPr/>
        </p:nvSpPr>
        <p:spPr bwMode="auto">
          <a:xfrm>
            <a:off x="4554180" y="4798413"/>
            <a:ext cx="3088083" cy="1391359"/>
          </a:xfrm>
          <a:prstGeom prst="ellipse">
            <a:avLst/>
          </a:prstGeom>
          <a:solidFill>
            <a:schemeClr val="accent5">
              <a:alpha val="58000"/>
            </a:schemeClr>
          </a:solidFill>
        </p:spPr>
        <p:style>
          <a:lnRef idx="0">
            <a:schemeClr val="lt1">
              <a:hueOff val="0"/>
              <a:satOff val="0"/>
              <a:lumOff val="0"/>
              <a:alphaOff val="0"/>
            </a:schemeClr>
          </a:lnRef>
          <a:fillRef idx="1">
            <a:scrgbClr r="0" g="0" b="0"/>
          </a:fillRef>
          <a:effectRef idx="0">
            <a:schemeClr val="accent3">
              <a:alpha val="50000"/>
              <a:hueOff val="1516934"/>
              <a:satOff val="-11885"/>
              <a:lumOff val="-3373"/>
              <a:alphaOff val="0"/>
            </a:schemeClr>
          </a:effectRef>
          <a:fontRef idx="minor">
            <a:schemeClr val="tx1"/>
          </a:fontRef>
        </p:style>
        <p:txBody>
          <a:bodyPr/>
          <a:lstStyle/>
          <a:p>
            <a:endParaRPr lang="en-US"/>
          </a:p>
        </p:txBody>
      </p:sp>
      <p:sp>
        <p:nvSpPr>
          <p:cNvPr id="27" name="Oval 4">
            <a:extLst>
              <a:ext uri="{FF2B5EF4-FFF2-40B4-BE49-F238E27FC236}">
                <a16:creationId xmlns:a16="http://schemas.microsoft.com/office/drawing/2014/main" id="{C664875F-33AB-4AE0-B6A7-D896FE53994D}"/>
              </a:ext>
            </a:extLst>
          </p:cNvPr>
          <p:cNvSpPr/>
          <p:nvPr/>
        </p:nvSpPr>
        <p:spPr bwMode="auto">
          <a:xfrm>
            <a:off x="4810571" y="5044681"/>
            <a:ext cx="2590797" cy="982217"/>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tx1"/>
          </a:fontRef>
        </p:style>
        <p:txBody>
          <a:bodyPr lIns="17780" tIns="17780" rIns="17780" bIns="17780" spcCol="1270" anchor="ctr"/>
          <a:lstStyle/>
          <a:p>
            <a:pPr marL="0" marR="0" lvl="0" indent="0" algn="ctr" defTabSz="622300" rtl="0" eaLnBrk="1" fontAlgn="base"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Comorbidities</a:t>
            </a:r>
          </a:p>
          <a:p>
            <a:pPr marL="0" marR="0" lvl="0" indent="0" algn="ctr" defTabSz="622300" rtl="0" eaLnBrk="1" fontAlgn="base"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(HTN, diabetes, hepatic, pulmonary or renal dysfunction,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etc</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32" name="Oval 31">
            <a:extLst>
              <a:ext uri="{FF2B5EF4-FFF2-40B4-BE49-F238E27FC236}">
                <a16:creationId xmlns:a16="http://schemas.microsoft.com/office/drawing/2014/main" id="{4E560535-414C-40DA-B203-0E93134CE748}"/>
              </a:ext>
            </a:extLst>
          </p:cNvPr>
          <p:cNvSpPr/>
          <p:nvPr/>
        </p:nvSpPr>
        <p:spPr bwMode="auto">
          <a:xfrm>
            <a:off x="6929399" y="3884977"/>
            <a:ext cx="3106925" cy="1391358"/>
          </a:xfrm>
          <a:prstGeom prst="ellipse">
            <a:avLst/>
          </a:prstGeom>
          <a:solidFill>
            <a:srgbClr val="015873">
              <a:alpha val="58000"/>
            </a:srgbClr>
          </a:solidFill>
        </p:spPr>
        <p:style>
          <a:lnRef idx="0">
            <a:schemeClr val="lt1">
              <a:hueOff val="0"/>
              <a:satOff val="0"/>
              <a:lumOff val="0"/>
              <a:alphaOff val="0"/>
            </a:schemeClr>
          </a:lnRef>
          <a:fillRef idx="1">
            <a:scrgbClr r="0" g="0" b="0"/>
          </a:fillRef>
          <a:effectRef idx="0">
            <a:schemeClr val="accent3">
              <a:alpha val="50000"/>
              <a:hueOff val="1516934"/>
              <a:satOff val="-11885"/>
              <a:lumOff val="-3373"/>
              <a:alphaOff val="0"/>
            </a:schemeClr>
          </a:effectRef>
          <a:fontRef idx="minor">
            <a:schemeClr val="tx1"/>
          </a:fontRef>
        </p:style>
        <p:txBody>
          <a:bodyPr/>
          <a:lstStyle/>
          <a:p>
            <a:endParaRPr lang="en-US"/>
          </a:p>
        </p:txBody>
      </p:sp>
      <p:sp>
        <p:nvSpPr>
          <p:cNvPr id="35" name="Oval 4">
            <a:extLst>
              <a:ext uri="{FF2B5EF4-FFF2-40B4-BE49-F238E27FC236}">
                <a16:creationId xmlns:a16="http://schemas.microsoft.com/office/drawing/2014/main" id="{C206BCD8-774E-4776-8B23-8F138FFCBAF9}"/>
              </a:ext>
            </a:extLst>
          </p:cNvPr>
          <p:cNvSpPr/>
          <p:nvPr/>
        </p:nvSpPr>
        <p:spPr bwMode="auto">
          <a:xfrm>
            <a:off x="7181079" y="4078969"/>
            <a:ext cx="2636563" cy="982217"/>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tx1"/>
          </a:fontRef>
        </p:style>
        <p:txBody>
          <a:bodyPr lIns="17780" tIns="17780" rIns="17780" bIns="17780" spcCol="1270" anchor="ctr"/>
          <a:lstStyle/>
          <a:p>
            <a:pPr marL="0" marR="0" lvl="0" indent="0" algn="ctr" defTabSz="622300" rtl="0" eaLnBrk="1" fontAlgn="base"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Ease of Administration</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0682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A7157-F1EC-76B6-9E80-955D147782E9}"/>
            </a:ext>
          </a:extLst>
        </p:cNvPr>
        <p:cNvGrpSpPr/>
        <p:nvPr/>
      </p:nvGrpSpPr>
      <p:grpSpPr>
        <a:xfrm>
          <a:off x="0" y="0"/>
          <a:ext cx="0" cy="0"/>
          <a:chOff x="0" y="0"/>
          <a:chExt cx="0" cy="0"/>
        </a:xfrm>
      </p:grpSpPr>
      <p:sp>
        <p:nvSpPr>
          <p:cNvPr id="38914" name="Rectangle 2">
            <a:extLst>
              <a:ext uri="{FF2B5EF4-FFF2-40B4-BE49-F238E27FC236}">
                <a16:creationId xmlns:a16="http://schemas.microsoft.com/office/drawing/2014/main" id="{708E509E-7BE3-467F-FB9B-1C28EE66A952}"/>
              </a:ext>
            </a:extLst>
          </p:cNvPr>
          <p:cNvSpPr>
            <a:spLocks noGrp="1" noChangeArrowheads="1"/>
          </p:cNvSpPr>
          <p:nvPr>
            <p:ph type="title"/>
          </p:nvPr>
        </p:nvSpPr>
        <p:spPr/>
        <p:txBody>
          <a:bodyPr/>
          <a:lstStyle/>
          <a:p>
            <a:pPr eaLnBrk="1" hangingPunct="1"/>
            <a:r>
              <a:rPr lang="en-US" altLang="en-US" dirty="0"/>
              <a:t>Faculty Co-chair &amp; Presenter</a:t>
            </a:r>
          </a:p>
        </p:txBody>
      </p:sp>
      <p:sp>
        <p:nvSpPr>
          <p:cNvPr id="38915" name="Rectangle 3">
            <a:extLst>
              <a:ext uri="{FF2B5EF4-FFF2-40B4-BE49-F238E27FC236}">
                <a16:creationId xmlns:a16="http://schemas.microsoft.com/office/drawing/2014/main" id="{BD05D06F-C355-1A48-0EA8-86E33D6C0116}"/>
              </a:ext>
            </a:extLst>
          </p:cNvPr>
          <p:cNvSpPr>
            <a:spLocks noGrp="1" noChangeArrowheads="1"/>
          </p:cNvSpPr>
          <p:nvPr>
            <p:ph idx="1"/>
          </p:nvPr>
        </p:nvSpPr>
        <p:spPr>
          <a:xfrm>
            <a:off x="604675" y="1513047"/>
            <a:ext cx="11168225" cy="4650686"/>
          </a:xfrm>
        </p:spPr>
        <p:txBody>
          <a:bodyPr/>
          <a:lstStyle/>
          <a:p>
            <a:pPr marL="0" indent="0">
              <a:spcBef>
                <a:spcPts val="0"/>
              </a:spcBef>
              <a:spcAft>
                <a:spcPts val="0"/>
              </a:spcAft>
              <a:buNone/>
            </a:pPr>
            <a:r>
              <a:rPr lang="en-US" altLang="en-US" b="1" dirty="0">
                <a:solidFill>
                  <a:srgbClr val="E1471D"/>
                </a:solidFill>
              </a:rPr>
              <a:t>Michael J. Mauro, MD</a:t>
            </a:r>
            <a:br>
              <a:rPr lang="en-US" altLang="en-US" b="1" dirty="0">
                <a:solidFill>
                  <a:schemeClr val="accent3"/>
                </a:solidFill>
              </a:rPr>
            </a:br>
            <a:r>
              <a:rPr lang="en-US" altLang="en-US" sz="2600" dirty="0"/>
              <a:t>Director, Chronic Myeloid Leukemia Program</a:t>
            </a:r>
          </a:p>
          <a:p>
            <a:pPr marL="0" indent="0">
              <a:spcBef>
                <a:spcPts val="0"/>
              </a:spcBef>
              <a:spcAft>
                <a:spcPts val="0"/>
              </a:spcAft>
              <a:buNone/>
            </a:pPr>
            <a:r>
              <a:rPr lang="en-US" altLang="en-US" sz="2600" dirty="0"/>
              <a:t>Member, Memorial Sloan Kettering Cancer Center</a:t>
            </a:r>
          </a:p>
          <a:p>
            <a:pPr marL="0" indent="0">
              <a:spcBef>
                <a:spcPts val="0"/>
              </a:spcBef>
              <a:spcAft>
                <a:spcPts val="0"/>
              </a:spcAft>
              <a:buNone/>
            </a:pPr>
            <a:r>
              <a:rPr lang="en-US" altLang="en-US" sz="2600" dirty="0"/>
              <a:t>Professor, Weill Cornell Medicine</a:t>
            </a:r>
          </a:p>
          <a:p>
            <a:pPr marL="0" indent="0">
              <a:spcBef>
                <a:spcPts val="0"/>
              </a:spcBef>
              <a:spcAft>
                <a:spcPts val="0"/>
              </a:spcAft>
              <a:buNone/>
            </a:pPr>
            <a:r>
              <a:rPr lang="en-US" altLang="en-US" sz="2600" dirty="0"/>
              <a:t>New York, New York</a:t>
            </a:r>
          </a:p>
          <a:p>
            <a:pPr marL="0" indent="0">
              <a:spcBef>
                <a:spcPts val="0"/>
              </a:spcBef>
              <a:spcAft>
                <a:spcPts val="0"/>
              </a:spcAft>
              <a:buNone/>
            </a:pPr>
            <a:endParaRPr lang="en-US" altLang="en-US" sz="2600" dirty="0"/>
          </a:p>
          <a:p>
            <a:pPr marL="0" indent="0">
              <a:buClr>
                <a:schemeClr val="accent6"/>
              </a:buClr>
              <a:buNone/>
              <a:defRPr/>
            </a:pPr>
            <a:r>
              <a:rPr lang="en-US" sz="2600" b="1" dirty="0">
                <a:solidFill>
                  <a:srgbClr val="E1471D"/>
                </a:solidFill>
                <a:latin typeface="Calibri"/>
                <a:cs typeface="Calibri"/>
              </a:rPr>
              <a:t>Michael J. Mauro, MD: </a:t>
            </a:r>
            <a:r>
              <a:rPr lang="en-US" sz="2600" i="1" dirty="0"/>
              <a:t>researcher: </a:t>
            </a:r>
            <a:r>
              <a:rPr lang="en-US" sz="2600" dirty="0"/>
              <a:t>Enliven, Novartis, Takeda, Terns; </a:t>
            </a:r>
            <a:r>
              <a:rPr lang="en-US" sz="2600" i="1" dirty="0"/>
              <a:t>consultant/advisor/speaker: </a:t>
            </a:r>
            <a:r>
              <a:rPr lang="en-US" sz="2600" dirty="0"/>
              <a:t>Bristol Myers Squibb, Enliven, Novartis, Pfizer, Terns.</a:t>
            </a:r>
          </a:p>
        </p:txBody>
      </p:sp>
    </p:spTree>
    <p:extLst>
      <p:ext uri="{BB962C8B-B14F-4D97-AF65-F5344CB8AC3E}">
        <p14:creationId xmlns:p14="http://schemas.microsoft.com/office/powerpoint/2010/main" val="161785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6AF8-DA8C-4D92-96FA-8A73B37BD052}"/>
              </a:ext>
            </a:extLst>
          </p:cNvPr>
          <p:cNvSpPr>
            <a:spLocks noGrp="1"/>
          </p:cNvSpPr>
          <p:nvPr>
            <p:ph type="title"/>
          </p:nvPr>
        </p:nvSpPr>
        <p:spPr/>
        <p:txBody>
          <a:bodyPr/>
          <a:lstStyle/>
          <a:p>
            <a:r>
              <a:rPr lang="en-US" dirty="0"/>
              <a:t>Individualizing Targeted Therapy in Patients With CML</a:t>
            </a:r>
            <a:br>
              <a:rPr lang="en-US" dirty="0"/>
            </a:br>
            <a:r>
              <a:rPr lang="en-US" dirty="0"/>
              <a:t>With Specific History or Comorbidities</a:t>
            </a:r>
          </a:p>
        </p:txBody>
      </p:sp>
      <p:sp>
        <p:nvSpPr>
          <p:cNvPr id="3" name="Content Placeholder 2">
            <a:extLst>
              <a:ext uri="{FF2B5EF4-FFF2-40B4-BE49-F238E27FC236}">
                <a16:creationId xmlns:a16="http://schemas.microsoft.com/office/drawing/2014/main" id="{07D8190B-36C7-4551-9B15-FF104B1E5159}"/>
              </a:ext>
            </a:extLst>
          </p:cNvPr>
          <p:cNvSpPr>
            <a:spLocks noGrp="1"/>
          </p:cNvSpPr>
          <p:nvPr>
            <p:ph idx="1"/>
          </p:nvPr>
        </p:nvSpPr>
        <p:spPr>
          <a:xfrm>
            <a:off x="604675" y="1513047"/>
            <a:ext cx="10877529" cy="697721"/>
          </a:xfrm>
        </p:spPr>
        <p:txBody>
          <a:bodyPr/>
          <a:lstStyle/>
          <a:p>
            <a:r>
              <a:rPr lang="en-US" sz="2200" dirty="0"/>
              <a:t>When selecting frontline </a:t>
            </a:r>
            <a:r>
              <a:rPr lang="en-US" sz="2200" i="1" dirty="0"/>
              <a:t>BCR::ABL1 </a:t>
            </a:r>
            <a:r>
              <a:rPr lang="en-US" sz="2200" dirty="0"/>
              <a:t>inhibitors, consider age, medical history, comorbidities, and AE profiles </a:t>
            </a:r>
          </a:p>
        </p:txBody>
      </p:sp>
      <p:graphicFrame>
        <p:nvGraphicFramePr>
          <p:cNvPr id="4" name="Group 32">
            <a:extLst>
              <a:ext uri="{FF2B5EF4-FFF2-40B4-BE49-F238E27FC236}">
                <a16:creationId xmlns:a16="http://schemas.microsoft.com/office/drawing/2014/main" id="{4C45D06F-094E-4C7A-BD3E-FC7D4D29E49D}"/>
              </a:ext>
            </a:extLst>
          </p:cNvPr>
          <p:cNvGraphicFramePr>
            <a:graphicFrameLocks noGrp="1"/>
          </p:cNvGraphicFramePr>
          <p:nvPr>
            <p:extLst>
              <p:ext uri="{D42A27DB-BD31-4B8C-83A1-F6EECF244321}">
                <p14:modId xmlns:p14="http://schemas.microsoft.com/office/powerpoint/2010/main" val="1127342154"/>
              </p:ext>
            </p:extLst>
          </p:nvPr>
        </p:nvGraphicFramePr>
        <p:xfrm>
          <a:off x="718949" y="2282681"/>
          <a:ext cx="10787252" cy="3779696"/>
        </p:xfrm>
        <a:graphic>
          <a:graphicData uri="http://schemas.openxmlformats.org/drawingml/2006/table">
            <a:tbl>
              <a:tblPr/>
              <a:tblGrid>
                <a:gridCol w="5396101">
                  <a:extLst>
                    <a:ext uri="{9D8B030D-6E8A-4147-A177-3AD203B41FA5}">
                      <a16:colId xmlns:a16="http://schemas.microsoft.com/office/drawing/2014/main" val="20002"/>
                    </a:ext>
                  </a:extLst>
                </a:gridCol>
                <a:gridCol w="5391151">
                  <a:extLst>
                    <a:ext uri="{9D8B030D-6E8A-4147-A177-3AD203B41FA5}">
                      <a16:colId xmlns:a16="http://schemas.microsoft.com/office/drawing/2014/main" val="3494306390"/>
                    </a:ext>
                  </a:extLst>
                </a:gridCol>
              </a:tblGrid>
              <a:tr h="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rPr>
                        <a:t>Comorbidity</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rPr>
                        <a:t>Considerations for Drug Selection</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Risk for pleural effusions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Avoid dasatinib</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Pulmonary arterial hypertension</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Avoid dasatinib</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QTc prolongation</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Avoid nilotinib</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339433903"/>
                  </a:ext>
                </a:extLst>
              </a:tr>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Risk of hemorrhagic complications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Avoid dasatinib (increased risk)</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Challenges with treatment adherence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Avoid nilotinib</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296375818"/>
                  </a:ext>
                </a:extLst>
              </a:tr>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Hepatic impairment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Dose reduce bosutinib (200 mg QD) and ponatinib (30 mg QD)</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6685767"/>
                  </a:ext>
                </a:extLst>
              </a:tr>
              <a:tr h="180659">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Renal impairment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Dose reduce imatinib (50% decrease in recommended starting dose) Caution with bosutinib</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926955129"/>
                  </a:ext>
                </a:extLst>
              </a:tr>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History of pancreatitis or at high risk for pancreatitis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rtl="0" eaLnBrk="1" fontAlgn="base" latinLnBrk="0" hangingPunct="1">
                        <a:lnSpc>
                          <a:spcPct val="100000"/>
                        </a:lnSpc>
                        <a:spcBef>
                          <a:spcPct val="35000"/>
                        </a:spcBef>
                        <a:spcAft>
                          <a:spcPct val="25000"/>
                        </a:spcAft>
                        <a:buClr>
                          <a:schemeClr val="accent2"/>
                        </a:buClr>
                        <a:buSzTx/>
                        <a:buFont typeface="Wingdings" pitchFamily="2" charset="2"/>
                        <a:buNone/>
                      </a:pPr>
                      <a:r>
                        <a:rPr kumimoji="0" lang="en-US" sz="1400" b="0" i="0" u="none" strike="noStrike" cap="none" normalizeH="0" baseline="0" dirty="0">
                          <a:ln>
                            <a:noFill/>
                          </a:ln>
                          <a:solidFill>
                            <a:schemeClr val="bg2">
                              <a:lumMod val="10000"/>
                            </a:schemeClr>
                          </a:solidFill>
                          <a:effectLst/>
                          <a:latin typeface="Calibri"/>
                        </a:rPr>
                        <a:t>Careful monitoring with </a:t>
                      </a:r>
                      <a:r>
                        <a:rPr lang="en-US" sz="1400" b="0" i="0" u="none" strike="noStrike" cap="none" normalizeH="0" baseline="0" dirty="0">
                          <a:ln>
                            <a:noFill/>
                          </a:ln>
                          <a:solidFill>
                            <a:schemeClr val="bg2">
                              <a:lumMod val="10000"/>
                            </a:schemeClr>
                          </a:solidFill>
                          <a:effectLst/>
                          <a:latin typeface="Calibri"/>
                        </a:rPr>
                        <a:t>all TKIs </a:t>
                      </a:r>
                      <a:r>
                        <a:rPr lang="en-US" sz="1400" b="0" i="0" u="none" strike="noStrike" cap="none" normalizeH="0" baseline="0" dirty="0" err="1">
                          <a:ln>
                            <a:noFill/>
                          </a:ln>
                          <a:solidFill>
                            <a:schemeClr val="bg2">
                              <a:lumMod val="10000"/>
                            </a:schemeClr>
                          </a:solidFill>
                          <a:effectLst/>
                          <a:latin typeface="Calibri"/>
                        </a:rPr>
                        <a:t>esp</a:t>
                      </a:r>
                      <a:r>
                        <a:rPr lang="en-US" sz="1400" b="0" i="0" u="none" strike="noStrike" cap="none" normalizeH="0" baseline="0" dirty="0">
                          <a:ln>
                            <a:noFill/>
                          </a:ln>
                          <a:solidFill>
                            <a:schemeClr val="bg2">
                              <a:lumMod val="10000"/>
                            </a:schemeClr>
                          </a:solidFill>
                          <a:effectLst/>
                          <a:latin typeface="Calibri"/>
                        </a:rPr>
                        <a:t> nilotinib</a:t>
                      </a:r>
                      <a:r>
                        <a:rPr kumimoji="0" lang="en-US" sz="1400" b="0" i="0" u="none" strike="noStrike" cap="none" normalizeH="0" baseline="0" dirty="0">
                          <a:ln>
                            <a:noFill/>
                          </a:ln>
                          <a:solidFill>
                            <a:schemeClr val="bg2">
                              <a:lumMod val="10000"/>
                            </a:schemeClr>
                          </a:solidFill>
                          <a:effectLst/>
                          <a:latin typeface="Calibri"/>
                        </a:rPr>
                        <a:t>, </a:t>
                      </a:r>
                      <a:r>
                        <a:rPr kumimoji="0" lang="en-US" sz="1400" b="0" i="0" u="none" strike="noStrike" cap="none" normalizeH="0" baseline="0" dirty="0" err="1">
                          <a:ln>
                            <a:noFill/>
                          </a:ln>
                          <a:solidFill>
                            <a:schemeClr val="bg2">
                              <a:lumMod val="10000"/>
                            </a:schemeClr>
                          </a:solidFill>
                          <a:effectLst/>
                          <a:latin typeface="Calibri"/>
                        </a:rPr>
                        <a:t>asciminib</a:t>
                      </a:r>
                      <a:r>
                        <a:rPr kumimoji="0" lang="en-US" sz="1400" b="0" i="0" u="none" strike="noStrike" cap="none" normalizeH="0" baseline="0" dirty="0">
                          <a:ln>
                            <a:noFill/>
                          </a:ln>
                          <a:solidFill>
                            <a:schemeClr val="bg2">
                              <a:lumMod val="10000"/>
                            </a:schemeClr>
                          </a:solidFill>
                          <a:effectLst/>
                          <a:latin typeface="Calibri"/>
                        </a:rPr>
                        <a:t>, and ponatinib</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4271931997"/>
                  </a:ext>
                </a:extLst>
              </a:tr>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Uncontrolled diabetes mellitus</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Use nilotinib with caution</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4"/>
                  </a:ext>
                </a:extLst>
              </a:tr>
              <a:tr h="180659">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Coronary, cerebrovascular, or peripheral arterial disease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rtl="0" eaLnBrk="1" fontAlgn="base" latinLnBrk="0" hangingPunct="1">
                        <a:lnSpc>
                          <a:spcPct val="100000"/>
                        </a:lnSpc>
                        <a:spcBef>
                          <a:spcPct val="35000"/>
                        </a:spcBef>
                        <a:spcAft>
                          <a:spcPct val="25000"/>
                        </a:spcAft>
                        <a:buClr>
                          <a:schemeClr val="accent2"/>
                        </a:buClr>
                        <a:buSzTx/>
                        <a:buFont typeface="Wingdings" pitchFamily="2" charset="2"/>
                        <a:buNone/>
                      </a:pPr>
                      <a:r>
                        <a:rPr kumimoji="0" lang="en-US" sz="1400" b="0" i="0" u="none" strike="noStrike" cap="none" normalizeH="0" baseline="0" dirty="0">
                          <a:ln>
                            <a:noFill/>
                          </a:ln>
                          <a:solidFill>
                            <a:schemeClr val="bg2">
                              <a:lumMod val="10000"/>
                            </a:schemeClr>
                          </a:solidFill>
                          <a:effectLst/>
                          <a:latin typeface="Calibri"/>
                        </a:rPr>
                        <a:t>Use dasatinib</a:t>
                      </a:r>
                      <a:r>
                        <a:rPr lang="en-US" sz="1400" b="0" i="0" u="none" strike="noStrike" cap="none" normalizeH="0" baseline="0" dirty="0">
                          <a:ln>
                            <a:noFill/>
                          </a:ln>
                          <a:solidFill>
                            <a:schemeClr val="bg2">
                              <a:lumMod val="10000"/>
                            </a:schemeClr>
                          </a:solidFill>
                          <a:effectLst/>
                          <a:latin typeface="Calibri"/>
                        </a:rPr>
                        <a:t>,</a:t>
                      </a:r>
                      <a:r>
                        <a:rPr kumimoji="0" lang="en-US" sz="1400" b="0" i="0" u="none" strike="noStrike" cap="none" normalizeH="0" baseline="0" dirty="0">
                          <a:ln>
                            <a:noFill/>
                          </a:ln>
                          <a:solidFill>
                            <a:schemeClr val="bg2">
                              <a:lumMod val="10000"/>
                            </a:schemeClr>
                          </a:solidFill>
                          <a:effectLst/>
                          <a:latin typeface="Calibri"/>
                        </a:rPr>
                        <a:t> bosutinib, </a:t>
                      </a:r>
                      <a:r>
                        <a:rPr kumimoji="0" lang="en-US" sz="1400" b="0" i="0" u="none" strike="noStrike" cap="none" normalizeH="0" baseline="0" dirty="0" err="1">
                          <a:ln>
                            <a:noFill/>
                          </a:ln>
                          <a:solidFill>
                            <a:schemeClr val="bg2">
                              <a:lumMod val="10000"/>
                            </a:schemeClr>
                          </a:solidFill>
                          <a:effectLst/>
                          <a:latin typeface="Calibri"/>
                        </a:rPr>
                        <a:t>asciminib</a:t>
                      </a:r>
                      <a:r>
                        <a:rPr kumimoji="0" lang="en-US" sz="1400" b="0" i="0" u="none" strike="noStrike" cap="none" normalizeH="0" baseline="0" dirty="0">
                          <a:ln>
                            <a:noFill/>
                          </a:ln>
                          <a:solidFill>
                            <a:schemeClr val="bg2">
                              <a:lumMod val="10000"/>
                            </a:schemeClr>
                          </a:solidFill>
                          <a:effectLst/>
                          <a:latin typeface="Calibri"/>
                        </a:rPr>
                        <a:t> and </a:t>
                      </a:r>
                      <a:r>
                        <a:rPr lang="en-US" sz="1400" b="0" i="0" u="none" strike="noStrike" cap="none" normalizeH="0" baseline="0" dirty="0">
                          <a:ln>
                            <a:noFill/>
                          </a:ln>
                          <a:solidFill>
                            <a:schemeClr val="bg2">
                              <a:lumMod val="10000"/>
                            </a:schemeClr>
                          </a:solidFill>
                          <a:effectLst/>
                          <a:latin typeface="Calibri"/>
                        </a:rPr>
                        <a:t>particularly nilotinib and ponatinib</a:t>
                      </a:r>
                      <a:r>
                        <a:rPr kumimoji="0" lang="en-US" sz="1400" b="0" i="0" u="none" strike="noStrike" cap="none" normalizeH="0" baseline="0" dirty="0">
                          <a:ln>
                            <a:noFill/>
                          </a:ln>
                          <a:solidFill>
                            <a:schemeClr val="bg2">
                              <a:lumMod val="10000"/>
                            </a:schemeClr>
                          </a:solidFill>
                          <a:effectLst/>
                          <a:latin typeface="Calibri"/>
                        </a:rPr>
                        <a:t> with caution</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184553430"/>
                  </a:ext>
                </a:extLst>
              </a:tr>
            </a:tbl>
          </a:graphicData>
        </a:graphic>
      </p:graphicFrame>
      <p:sp>
        <p:nvSpPr>
          <p:cNvPr id="5" name="Rectangle 4">
            <a:extLst>
              <a:ext uri="{FF2B5EF4-FFF2-40B4-BE49-F238E27FC236}">
                <a16:creationId xmlns:a16="http://schemas.microsoft.com/office/drawing/2014/main" id="{DCBD1EA9-2ECC-4B46-AB04-2EED526B4864}"/>
              </a:ext>
            </a:extLst>
          </p:cNvPr>
          <p:cNvSpPr/>
          <p:nvPr/>
        </p:nvSpPr>
        <p:spPr>
          <a:xfrm>
            <a:off x="411426" y="6370510"/>
            <a:ext cx="8269447" cy="276999"/>
          </a:xfrm>
          <a:prstGeom prst="rect">
            <a:avLst/>
          </a:prstGeom>
        </p:spPr>
        <p:txBody>
          <a:bodyPr wrap="square" anchor="b"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Asciminib PI. Bosutinib PI. Dasatinib PI. Imatinib PI. Ponatinib PI. Jabbour. Am J </a:t>
            </a:r>
            <a:r>
              <a:rPr kumimoji="0" lang="en-US"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Hematol</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2024;99:2192.</a:t>
            </a:r>
            <a:endParaRPr kumimoji="0" lang="pt-BR"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44996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6CA55C08-95AF-4610-BC63-A808DBAE8B90}"/>
              </a:ext>
            </a:extLst>
          </p:cNvPr>
          <p:cNvGrpSpPr/>
          <p:nvPr/>
        </p:nvGrpSpPr>
        <p:grpSpPr>
          <a:xfrm>
            <a:off x="308758" y="1103229"/>
            <a:ext cx="11572655" cy="5178264"/>
            <a:chOff x="526159" y="40653"/>
            <a:chExt cx="10018632" cy="6314342"/>
          </a:xfrm>
        </p:grpSpPr>
        <p:cxnSp>
          <p:nvCxnSpPr>
            <p:cNvPr id="37" name="Straight Arrow Connector 36">
              <a:extLst>
                <a:ext uri="{FF2B5EF4-FFF2-40B4-BE49-F238E27FC236}">
                  <a16:creationId xmlns:a16="http://schemas.microsoft.com/office/drawing/2014/main" id="{4B8F6D81-92C2-D01D-02E0-018839BEB85F}"/>
                </a:ext>
              </a:extLst>
            </p:cNvPr>
            <p:cNvCxnSpPr/>
            <p:nvPr/>
          </p:nvCxnSpPr>
          <p:spPr>
            <a:xfrm flipH="1">
              <a:off x="7270023" y="1688263"/>
              <a:ext cx="1" cy="435613"/>
            </a:xfrm>
            <a:prstGeom prst="straightConnector1">
              <a:avLst/>
            </a:prstGeom>
            <a:noFill/>
            <a:ln w="28575" cap="flat" cmpd="sng" algn="ctr">
              <a:solidFill>
                <a:schemeClr val="accent1"/>
              </a:solidFill>
              <a:prstDash val="solid"/>
              <a:headEnd type="none" w="med" len="med"/>
              <a:tailEnd type="none" w="med" len="med"/>
            </a:ln>
            <a:effectLst/>
          </p:spPr>
        </p:cxnSp>
        <p:cxnSp>
          <p:nvCxnSpPr>
            <p:cNvPr id="38" name="Straight Arrow Connector 37">
              <a:extLst>
                <a:ext uri="{FF2B5EF4-FFF2-40B4-BE49-F238E27FC236}">
                  <a16:creationId xmlns:a16="http://schemas.microsoft.com/office/drawing/2014/main" id="{61885FE7-8C07-5AB6-D4C2-5CA35F0ABD9D}"/>
                </a:ext>
              </a:extLst>
            </p:cNvPr>
            <p:cNvCxnSpPr/>
            <p:nvPr/>
          </p:nvCxnSpPr>
          <p:spPr>
            <a:xfrm flipH="1">
              <a:off x="5308589" y="2122134"/>
              <a:ext cx="1" cy="435613"/>
            </a:xfrm>
            <a:prstGeom prst="straightConnector1">
              <a:avLst/>
            </a:prstGeom>
            <a:noFill/>
            <a:ln w="28575" cap="flat" cmpd="sng" algn="ctr">
              <a:solidFill>
                <a:schemeClr val="accent1"/>
              </a:solidFill>
              <a:prstDash val="solid"/>
              <a:headEnd type="none" w="med" len="med"/>
              <a:tailEnd type="none" w="med" len="med"/>
            </a:ln>
            <a:effectLst/>
          </p:spPr>
        </p:cxnSp>
        <p:cxnSp>
          <p:nvCxnSpPr>
            <p:cNvPr id="39" name="Straight Arrow Connector 38">
              <a:extLst>
                <a:ext uri="{FF2B5EF4-FFF2-40B4-BE49-F238E27FC236}">
                  <a16:creationId xmlns:a16="http://schemas.microsoft.com/office/drawing/2014/main" id="{21DA348B-8101-6BA6-EBC8-936DD6D3FDC1}"/>
                </a:ext>
              </a:extLst>
            </p:cNvPr>
            <p:cNvCxnSpPr/>
            <p:nvPr/>
          </p:nvCxnSpPr>
          <p:spPr>
            <a:xfrm flipH="1">
              <a:off x="9155538" y="2134834"/>
              <a:ext cx="1" cy="435613"/>
            </a:xfrm>
            <a:prstGeom prst="straightConnector1">
              <a:avLst/>
            </a:prstGeom>
            <a:noFill/>
            <a:ln w="28575" cap="flat" cmpd="sng" algn="ctr">
              <a:solidFill>
                <a:schemeClr val="accent1"/>
              </a:solidFill>
              <a:prstDash val="solid"/>
              <a:headEnd type="none" w="med" len="med"/>
              <a:tailEnd type="none" w="med" len="med"/>
            </a:ln>
            <a:effectLst/>
          </p:spPr>
        </p:cxnSp>
        <p:cxnSp>
          <p:nvCxnSpPr>
            <p:cNvPr id="40" name="Straight Connector 39">
              <a:extLst>
                <a:ext uri="{FF2B5EF4-FFF2-40B4-BE49-F238E27FC236}">
                  <a16:creationId xmlns:a16="http://schemas.microsoft.com/office/drawing/2014/main" id="{84604F40-1196-A32E-CF51-07FFD1ACA6E2}"/>
                </a:ext>
              </a:extLst>
            </p:cNvPr>
            <p:cNvCxnSpPr>
              <a:cxnSpLocks/>
            </p:cNvCxnSpPr>
            <p:nvPr/>
          </p:nvCxnSpPr>
          <p:spPr>
            <a:xfrm>
              <a:off x="5297671" y="2133394"/>
              <a:ext cx="3881189" cy="0"/>
            </a:xfrm>
            <a:prstGeom prst="line">
              <a:avLst/>
            </a:prstGeom>
            <a:noFill/>
            <a:ln w="28575" cap="flat" cmpd="sng" algn="ctr">
              <a:solidFill>
                <a:schemeClr val="accent1"/>
              </a:solidFill>
              <a:prstDash val="solid"/>
            </a:ln>
            <a:effectLst/>
          </p:spPr>
        </p:cxnSp>
        <p:sp>
          <p:nvSpPr>
            <p:cNvPr id="41" name="Alternate Process 40">
              <a:extLst>
                <a:ext uri="{FF2B5EF4-FFF2-40B4-BE49-F238E27FC236}">
                  <a16:creationId xmlns:a16="http://schemas.microsoft.com/office/drawing/2014/main" id="{0B7C1E9B-09B0-6511-B3E2-190A30F11CAC}"/>
                </a:ext>
              </a:extLst>
            </p:cNvPr>
            <p:cNvSpPr/>
            <p:nvPr/>
          </p:nvSpPr>
          <p:spPr>
            <a:xfrm>
              <a:off x="2703230" y="40653"/>
              <a:ext cx="3461743" cy="601699"/>
            </a:xfrm>
            <a:prstGeom prst="rect">
              <a:avLst/>
            </a:prstGeom>
            <a:solidFill>
              <a:schemeClr val="accent1"/>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Age ≥70 yr, significant comorbidities, </a:t>
              </a:r>
              <a:br>
                <a:rPr kumimoji="0" lang="en-US" sz="16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br>
              <a:r>
                <a:rPr kumimoji="0" lang="en-US" sz="16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or life expectancy ≤5 yr</a:t>
              </a:r>
            </a:p>
          </p:txBody>
        </p:sp>
        <p:sp>
          <p:nvSpPr>
            <p:cNvPr id="42" name="Alternate Process 41">
              <a:extLst>
                <a:ext uri="{FF2B5EF4-FFF2-40B4-BE49-F238E27FC236}">
                  <a16:creationId xmlns:a16="http://schemas.microsoft.com/office/drawing/2014/main" id="{F27E7EAA-FF6F-A79B-248B-DEF8DEB46096}"/>
                </a:ext>
              </a:extLst>
            </p:cNvPr>
            <p:cNvSpPr/>
            <p:nvPr/>
          </p:nvSpPr>
          <p:spPr>
            <a:xfrm>
              <a:off x="3918895" y="2328418"/>
              <a:ext cx="2801430" cy="373811"/>
            </a:xfrm>
            <a:prstGeom prst="rect">
              <a:avLst/>
            </a:prstGeom>
            <a:solidFill>
              <a:schemeClr val="accent1"/>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Low ELTS or Sokal risk</a:t>
              </a:r>
            </a:p>
          </p:txBody>
        </p:sp>
        <p:sp>
          <p:nvSpPr>
            <p:cNvPr id="43" name="Alternate Process 42">
              <a:extLst>
                <a:ext uri="{FF2B5EF4-FFF2-40B4-BE49-F238E27FC236}">
                  <a16:creationId xmlns:a16="http://schemas.microsoft.com/office/drawing/2014/main" id="{0FF39B80-B88A-0DD9-28DA-230D50C40E54}"/>
                </a:ext>
              </a:extLst>
            </p:cNvPr>
            <p:cNvSpPr/>
            <p:nvPr/>
          </p:nvSpPr>
          <p:spPr>
            <a:xfrm>
              <a:off x="7678665" y="2328417"/>
              <a:ext cx="2866126" cy="681564"/>
            </a:xfrm>
            <a:prstGeom prst="rect">
              <a:avLst/>
            </a:prstGeom>
            <a:solidFill>
              <a:schemeClr val="accent1"/>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High ELTS or Intermediate/high Sokal risk</a:t>
              </a:r>
            </a:p>
          </p:txBody>
        </p:sp>
        <p:sp>
          <p:nvSpPr>
            <p:cNvPr id="44" name="Alternate Process 43">
              <a:extLst>
                <a:ext uri="{FF2B5EF4-FFF2-40B4-BE49-F238E27FC236}">
                  <a16:creationId xmlns:a16="http://schemas.microsoft.com/office/drawing/2014/main" id="{503C1B2F-5473-EFEE-0F94-5D52F5DF988E}"/>
                </a:ext>
              </a:extLst>
            </p:cNvPr>
            <p:cNvSpPr/>
            <p:nvPr/>
          </p:nvSpPr>
          <p:spPr>
            <a:xfrm>
              <a:off x="3777508" y="3056889"/>
              <a:ext cx="3062768" cy="1368724"/>
            </a:xfrm>
            <a:prstGeom prst="rect">
              <a:avLst/>
            </a:prstGeom>
            <a:solidFill>
              <a:schemeClr val="accent1"/>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Strong rationale for achieving deep molecular remission? (eg, future pregnancy for female patients, desire to ultimately discontinue treatment)</a:t>
              </a:r>
            </a:p>
          </p:txBody>
        </p:sp>
        <p:cxnSp>
          <p:nvCxnSpPr>
            <p:cNvPr id="45" name="Straight Arrow Connector 44">
              <a:extLst>
                <a:ext uri="{FF2B5EF4-FFF2-40B4-BE49-F238E27FC236}">
                  <a16:creationId xmlns:a16="http://schemas.microsoft.com/office/drawing/2014/main" id="{CBC41424-48F5-1E4D-F386-7BBA50B22721}"/>
                </a:ext>
              </a:extLst>
            </p:cNvPr>
            <p:cNvCxnSpPr/>
            <p:nvPr/>
          </p:nvCxnSpPr>
          <p:spPr>
            <a:xfrm flipH="1">
              <a:off x="1633269" y="1119132"/>
              <a:ext cx="1" cy="435613"/>
            </a:xfrm>
            <a:prstGeom prst="straightConnector1">
              <a:avLst/>
            </a:prstGeom>
            <a:noFill/>
            <a:ln w="28575" cap="flat" cmpd="sng" algn="ctr">
              <a:solidFill>
                <a:schemeClr val="accent1"/>
              </a:solidFill>
              <a:prstDash val="solid"/>
              <a:headEnd type="none" w="med" len="med"/>
              <a:tailEnd type="none" w="med" len="med"/>
            </a:ln>
            <a:effectLst/>
          </p:spPr>
        </p:cxnSp>
        <p:cxnSp>
          <p:nvCxnSpPr>
            <p:cNvPr id="46" name="Straight Arrow Connector 45">
              <a:extLst>
                <a:ext uri="{FF2B5EF4-FFF2-40B4-BE49-F238E27FC236}">
                  <a16:creationId xmlns:a16="http://schemas.microsoft.com/office/drawing/2014/main" id="{78F3943B-0AD1-B761-836D-1B2554EE82CB}"/>
                </a:ext>
              </a:extLst>
            </p:cNvPr>
            <p:cNvCxnSpPr/>
            <p:nvPr/>
          </p:nvCxnSpPr>
          <p:spPr>
            <a:xfrm flipH="1">
              <a:off x="7273562" y="1131832"/>
              <a:ext cx="1" cy="435613"/>
            </a:xfrm>
            <a:prstGeom prst="straightConnector1">
              <a:avLst/>
            </a:prstGeom>
            <a:noFill/>
            <a:ln w="28575" cap="flat" cmpd="sng" algn="ctr">
              <a:solidFill>
                <a:schemeClr val="accent1"/>
              </a:solidFill>
              <a:prstDash val="solid"/>
              <a:headEnd type="none" w="med" len="med"/>
              <a:tailEnd type="none" w="med" len="med"/>
            </a:ln>
            <a:effectLst/>
          </p:spPr>
        </p:cxnSp>
        <p:sp>
          <p:nvSpPr>
            <p:cNvPr id="47" name="Alternate Process 46">
              <a:extLst>
                <a:ext uri="{FF2B5EF4-FFF2-40B4-BE49-F238E27FC236}">
                  <a16:creationId xmlns:a16="http://schemas.microsoft.com/office/drawing/2014/main" id="{6D56F86A-6DDB-1319-59BA-A4B9CA692B4D}"/>
                </a:ext>
              </a:extLst>
            </p:cNvPr>
            <p:cNvSpPr/>
            <p:nvPr/>
          </p:nvSpPr>
          <p:spPr>
            <a:xfrm>
              <a:off x="526159" y="1539608"/>
              <a:ext cx="2217184" cy="373811"/>
            </a:xfrm>
            <a:prstGeom prst="rect">
              <a:avLst/>
            </a:prstGeom>
            <a:solidFill>
              <a:schemeClr val="accent1"/>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Yes</a:t>
              </a:r>
            </a:p>
          </p:txBody>
        </p:sp>
        <p:cxnSp>
          <p:nvCxnSpPr>
            <p:cNvPr id="48" name="Straight Arrow Connector 47">
              <a:extLst>
                <a:ext uri="{FF2B5EF4-FFF2-40B4-BE49-F238E27FC236}">
                  <a16:creationId xmlns:a16="http://schemas.microsoft.com/office/drawing/2014/main" id="{B8359722-B24A-73CF-03CD-AB26BD70D478}"/>
                </a:ext>
              </a:extLst>
            </p:cNvPr>
            <p:cNvCxnSpPr/>
            <p:nvPr/>
          </p:nvCxnSpPr>
          <p:spPr>
            <a:xfrm flipH="1">
              <a:off x="4466364" y="684476"/>
              <a:ext cx="1" cy="435613"/>
            </a:xfrm>
            <a:prstGeom prst="straightConnector1">
              <a:avLst/>
            </a:prstGeom>
            <a:noFill/>
            <a:ln w="28575" cap="flat" cmpd="sng" algn="ctr">
              <a:solidFill>
                <a:schemeClr val="accent1"/>
              </a:solidFill>
              <a:prstDash val="solid"/>
              <a:headEnd type="none" w="med" len="med"/>
              <a:tailEnd type="none" w="med" len="med"/>
            </a:ln>
            <a:effectLst/>
          </p:spPr>
        </p:cxnSp>
        <p:cxnSp>
          <p:nvCxnSpPr>
            <p:cNvPr id="49" name="Straight Connector 48">
              <a:extLst>
                <a:ext uri="{FF2B5EF4-FFF2-40B4-BE49-F238E27FC236}">
                  <a16:creationId xmlns:a16="http://schemas.microsoft.com/office/drawing/2014/main" id="{9B1AA6E9-144A-B605-36DE-4D997AE0DD16}"/>
                </a:ext>
              </a:extLst>
            </p:cNvPr>
            <p:cNvCxnSpPr>
              <a:cxnSpLocks/>
            </p:cNvCxnSpPr>
            <p:nvPr/>
          </p:nvCxnSpPr>
          <p:spPr>
            <a:xfrm>
              <a:off x="1622351" y="1130392"/>
              <a:ext cx="5647672" cy="0"/>
            </a:xfrm>
            <a:prstGeom prst="line">
              <a:avLst/>
            </a:prstGeom>
            <a:noFill/>
            <a:ln w="28575" cap="flat" cmpd="sng" algn="ctr">
              <a:solidFill>
                <a:schemeClr val="accent1"/>
              </a:solidFill>
              <a:prstDash val="solid"/>
            </a:ln>
            <a:effectLst/>
          </p:spPr>
        </p:cxnSp>
        <p:sp>
          <p:nvSpPr>
            <p:cNvPr id="50" name="Alternate Process 49">
              <a:extLst>
                <a:ext uri="{FF2B5EF4-FFF2-40B4-BE49-F238E27FC236}">
                  <a16:creationId xmlns:a16="http://schemas.microsoft.com/office/drawing/2014/main" id="{7FB596AF-4830-1134-FF2E-CC499311D170}"/>
                </a:ext>
              </a:extLst>
            </p:cNvPr>
            <p:cNvSpPr/>
            <p:nvPr/>
          </p:nvSpPr>
          <p:spPr>
            <a:xfrm>
              <a:off x="526159" y="2335199"/>
              <a:ext cx="2217184" cy="373811"/>
            </a:xfrm>
            <a:prstGeom prst="rect">
              <a:avLst/>
            </a:prstGeom>
            <a:solidFill>
              <a:schemeClr val="accent1"/>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Imatinib</a:t>
              </a:r>
            </a:p>
          </p:txBody>
        </p:sp>
        <p:cxnSp>
          <p:nvCxnSpPr>
            <p:cNvPr id="51" name="Straight Arrow Connector 50">
              <a:extLst>
                <a:ext uri="{FF2B5EF4-FFF2-40B4-BE49-F238E27FC236}">
                  <a16:creationId xmlns:a16="http://schemas.microsoft.com/office/drawing/2014/main" id="{4576163F-0CDD-8EB6-D2A6-C725C0F79622}"/>
                </a:ext>
              </a:extLst>
            </p:cNvPr>
            <p:cNvCxnSpPr/>
            <p:nvPr/>
          </p:nvCxnSpPr>
          <p:spPr>
            <a:xfrm flipH="1">
              <a:off x="1634750" y="1892805"/>
              <a:ext cx="1" cy="435613"/>
            </a:xfrm>
            <a:prstGeom prst="straightConnector1">
              <a:avLst/>
            </a:prstGeom>
            <a:noFill/>
            <a:ln w="28575" cap="flat" cmpd="sng" algn="ctr">
              <a:solidFill>
                <a:schemeClr val="accent1"/>
              </a:solidFill>
              <a:prstDash val="solid"/>
              <a:headEnd type="none" w="med" len="med"/>
              <a:tailEnd type="none" w="med" len="med"/>
            </a:ln>
            <a:effectLst/>
          </p:spPr>
        </p:cxnSp>
        <p:sp>
          <p:nvSpPr>
            <p:cNvPr id="52" name="Alternate Process 51">
              <a:extLst>
                <a:ext uri="{FF2B5EF4-FFF2-40B4-BE49-F238E27FC236}">
                  <a16:creationId xmlns:a16="http://schemas.microsoft.com/office/drawing/2014/main" id="{EA39A54F-EE6C-F6EF-181B-1715E05054C2}"/>
                </a:ext>
              </a:extLst>
            </p:cNvPr>
            <p:cNvSpPr/>
            <p:nvPr/>
          </p:nvSpPr>
          <p:spPr>
            <a:xfrm>
              <a:off x="6164973" y="1559296"/>
              <a:ext cx="2217184" cy="373811"/>
            </a:xfrm>
            <a:prstGeom prst="rect">
              <a:avLst/>
            </a:prstGeom>
            <a:solidFill>
              <a:schemeClr val="accent1"/>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No</a:t>
              </a:r>
            </a:p>
          </p:txBody>
        </p:sp>
        <p:cxnSp>
          <p:nvCxnSpPr>
            <p:cNvPr id="53" name="Straight Arrow Connector 52">
              <a:extLst>
                <a:ext uri="{FF2B5EF4-FFF2-40B4-BE49-F238E27FC236}">
                  <a16:creationId xmlns:a16="http://schemas.microsoft.com/office/drawing/2014/main" id="{4663E5B7-E884-2E28-E6C1-B348D85A5722}"/>
                </a:ext>
              </a:extLst>
            </p:cNvPr>
            <p:cNvCxnSpPr/>
            <p:nvPr/>
          </p:nvCxnSpPr>
          <p:spPr>
            <a:xfrm flipH="1">
              <a:off x="2820571" y="4867842"/>
              <a:ext cx="1" cy="435613"/>
            </a:xfrm>
            <a:prstGeom prst="straightConnector1">
              <a:avLst/>
            </a:prstGeom>
            <a:noFill/>
            <a:ln w="28575" cap="flat" cmpd="sng" algn="ctr">
              <a:solidFill>
                <a:schemeClr val="accent1"/>
              </a:solidFill>
              <a:prstDash val="solid"/>
              <a:headEnd type="none" w="med" len="med"/>
              <a:tailEnd type="none" w="med" len="med"/>
            </a:ln>
            <a:effectLst/>
          </p:spPr>
        </p:cxnSp>
        <p:cxnSp>
          <p:nvCxnSpPr>
            <p:cNvPr id="54" name="Straight Arrow Connector 53">
              <a:extLst>
                <a:ext uri="{FF2B5EF4-FFF2-40B4-BE49-F238E27FC236}">
                  <a16:creationId xmlns:a16="http://schemas.microsoft.com/office/drawing/2014/main" id="{48BAA4CC-602B-2119-0D62-3C6B93E9258A}"/>
                </a:ext>
              </a:extLst>
            </p:cNvPr>
            <p:cNvCxnSpPr/>
            <p:nvPr/>
          </p:nvCxnSpPr>
          <p:spPr>
            <a:xfrm flipH="1">
              <a:off x="7631529" y="4880542"/>
              <a:ext cx="1" cy="435613"/>
            </a:xfrm>
            <a:prstGeom prst="straightConnector1">
              <a:avLst/>
            </a:prstGeom>
            <a:noFill/>
            <a:ln w="28575" cap="flat" cmpd="sng" algn="ctr">
              <a:solidFill>
                <a:schemeClr val="accent1"/>
              </a:solidFill>
              <a:prstDash val="solid"/>
              <a:headEnd type="none" w="med" len="med"/>
              <a:tailEnd type="none" w="med" len="med"/>
            </a:ln>
            <a:effectLst/>
          </p:spPr>
        </p:cxnSp>
        <p:cxnSp>
          <p:nvCxnSpPr>
            <p:cNvPr id="55" name="Straight Arrow Connector 54">
              <a:extLst>
                <a:ext uri="{FF2B5EF4-FFF2-40B4-BE49-F238E27FC236}">
                  <a16:creationId xmlns:a16="http://schemas.microsoft.com/office/drawing/2014/main" id="{694D8720-B540-FAD0-107A-DAF0F734CB8C}"/>
                </a:ext>
              </a:extLst>
            </p:cNvPr>
            <p:cNvCxnSpPr/>
            <p:nvPr/>
          </p:nvCxnSpPr>
          <p:spPr>
            <a:xfrm flipH="1">
              <a:off x="5292163" y="4433186"/>
              <a:ext cx="1" cy="435613"/>
            </a:xfrm>
            <a:prstGeom prst="straightConnector1">
              <a:avLst/>
            </a:prstGeom>
            <a:noFill/>
            <a:ln w="28575" cap="flat" cmpd="sng" algn="ctr">
              <a:solidFill>
                <a:schemeClr val="accent1"/>
              </a:solidFill>
              <a:prstDash val="solid"/>
              <a:headEnd type="none" w="med" len="med"/>
              <a:tailEnd type="none" w="med" len="med"/>
            </a:ln>
            <a:effectLst/>
          </p:spPr>
        </p:cxnSp>
        <p:cxnSp>
          <p:nvCxnSpPr>
            <p:cNvPr id="56" name="Straight Connector 55">
              <a:extLst>
                <a:ext uri="{FF2B5EF4-FFF2-40B4-BE49-F238E27FC236}">
                  <a16:creationId xmlns:a16="http://schemas.microsoft.com/office/drawing/2014/main" id="{0E993355-461B-4DBC-50B0-BB0B83CD2229}"/>
                </a:ext>
              </a:extLst>
            </p:cNvPr>
            <p:cNvCxnSpPr>
              <a:cxnSpLocks/>
            </p:cNvCxnSpPr>
            <p:nvPr/>
          </p:nvCxnSpPr>
          <p:spPr>
            <a:xfrm>
              <a:off x="2809653" y="4879102"/>
              <a:ext cx="4830433" cy="0"/>
            </a:xfrm>
            <a:prstGeom prst="line">
              <a:avLst/>
            </a:prstGeom>
            <a:noFill/>
            <a:ln w="28575" cap="flat" cmpd="sng" algn="ctr">
              <a:solidFill>
                <a:schemeClr val="accent1"/>
              </a:solidFill>
              <a:prstDash val="solid"/>
            </a:ln>
            <a:effectLst/>
          </p:spPr>
        </p:cxnSp>
        <p:sp>
          <p:nvSpPr>
            <p:cNvPr id="57" name="Alternate Process 56">
              <a:extLst>
                <a:ext uri="{FF2B5EF4-FFF2-40B4-BE49-F238E27FC236}">
                  <a16:creationId xmlns:a16="http://schemas.microsoft.com/office/drawing/2014/main" id="{41F2F92B-621B-A352-DB15-8386EAEA457C}"/>
                </a:ext>
              </a:extLst>
            </p:cNvPr>
            <p:cNvSpPr/>
            <p:nvPr/>
          </p:nvSpPr>
          <p:spPr>
            <a:xfrm>
              <a:off x="1711979" y="5303014"/>
              <a:ext cx="2217184" cy="373811"/>
            </a:xfrm>
            <a:prstGeom prst="rect">
              <a:avLst/>
            </a:prstGeom>
            <a:solidFill>
              <a:schemeClr val="accent1"/>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No</a:t>
              </a:r>
            </a:p>
          </p:txBody>
        </p:sp>
        <p:sp>
          <p:nvSpPr>
            <p:cNvPr id="58" name="Alternate Process 57">
              <a:extLst>
                <a:ext uri="{FF2B5EF4-FFF2-40B4-BE49-F238E27FC236}">
                  <a16:creationId xmlns:a16="http://schemas.microsoft.com/office/drawing/2014/main" id="{896F3DEB-8663-4E5D-B4AF-61E26671C9E5}"/>
                </a:ext>
              </a:extLst>
            </p:cNvPr>
            <p:cNvSpPr/>
            <p:nvPr/>
          </p:nvSpPr>
          <p:spPr>
            <a:xfrm>
              <a:off x="6531494" y="5303013"/>
              <a:ext cx="2217184" cy="373811"/>
            </a:xfrm>
            <a:prstGeom prst="rect">
              <a:avLst/>
            </a:prstGeom>
            <a:solidFill>
              <a:schemeClr val="accent1"/>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Yes</a:t>
              </a:r>
            </a:p>
          </p:txBody>
        </p:sp>
        <p:cxnSp>
          <p:nvCxnSpPr>
            <p:cNvPr id="59" name="Straight Arrow Connector 58">
              <a:extLst>
                <a:ext uri="{FF2B5EF4-FFF2-40B4-BE49-F238E27FC236}">
                  <a16:creationId xmlns:a16="http://schemas.microsoft.com/office/drawing/2014/main" id="{D8E92F3C-6181-551B-0ECA-FEE13F2F74CF}"/>
                </a:ext>
              </a:extLst>
            </p:cNvPr>
            <p:cNvCxnSpPr/>
            <p:nvPr/>
          </p:nvCxnSpPr>
          <p:spPr>
            <a:xfrm flipH="1">
              <a:off x="2824117" y="5566039"/>
              <a:ext cx="1" cy="435613"/>
            </a:xfrm>
            <a:prstGeom prst="straightConnector1">
              <a:avLst/>
            </a:prstGeom>
            <a:noFill/>
            <a:ln w="28575" cap="flat" cmpd="sng" algn="ctr">
              <a:solidFill>
                <a:schemeClr val="accent1"/>
              </a:solidFill>
              <a:prstDash val="solid"/>
              <a:headEnd type="none" w="med" len="med"/>
              <a:tailEnd type="none" w="med" len="med"/>
            </a:ln>
            <a:effectLst/>
          </p:spPr>
        </p:cxnSp>
        <p:cxnSp>
          <p:nvCxnSpPr>
            <p:cNvPr id="60" name="Straight Arrow Connector 59">
              <a:extLst>
                <a:ext uri="{FF2B5EF4-FFF2-40B4-BE49-F238E27FC236}">
                  <a16:creationId xmlns:a16="http://schemas.microsoft.com/office/drawing/2014/main" id="{D0EEEF3B-C038-7AA2-1BAA-57CEBCB5A478}"/>
                </a:ext>
              </a:extLst>
            </p:cNvPr>
            <p:cNvCxnSpPr/>
            <p:nvPr/>
          </p:nvCxnSpPr>
          <p:spPr>
            <a:xfrm flipH="1">
              <a:off x="7635075" y="5578739"/>
              <a:ext cx="1" cy="435613"/>
            </a:xfrm>
            <a:prstGeom prst="straightConnector1">
              <a:avLst/>
            </a:prstGeom>
            <a:noFill/>
            <a:ln w="28575" cap="flat" cmpd="sng" algn="ctr">
              <a:solidFill>
                <a:schemeClr val="accent1"/>
              </a:solidFill>
              <a:prstDash val="solid"/>
              <a:headEnd type="none" w="med" len="med"/>
              <a:tailEnd type="none" w="med" len="med"/>
            </a:ln>
            <a:effectLst/>
          </p:spPr>
        </p:cxnSp>
        <p:sp>
          <p:nvSpPr>
            <p:cNvPr id="61" name="Alternate Process 60">
              <a:extLst>
                <a:ext uri="{FF2B5EF4-FFF2-40B4-BE49-F238E27FC236}">
                  <a16:creationId xmlns:a16="http://schemas.microsoft.com/office/drawing/2014/main" id="{11E66D72-BC6E-27A7-57E0-1702BF06911E}"/>
                </a:ext>
              </a:extLst>
            </p:cNvPr>
            <p:cNvSpPr/>
            <p:nvPr/>
          </p:nvSpPr>
          <p:spPr>
            <a:xfrm>
              <a:off x="1711979" y="5981184"/>
              <a:ext cx="2217184" cy="373811"/>
            </a:xfrm>
            <a:prstGeom prst="rect">
              <a:avLst/>
            </a:prstGeom>
            <a:solidFill>
              <a:schemeClr val="accent1"/>
            </a:solidFill>
            <a:ln w="25400"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Arial" panose="020B0604020202020204" pitchFamily="34" charset="0"/>
                </a:rPr>
                <a:t>Imatinib</a:t>
              </a:r>
            </a:p>
          </p:txBody>
        </p:sp>
        <p:cxnSp>
          <p:nvCxnSpPr>
            <p:cNvPr id="63" name="Straight Arrow Connector 62">
              <a:extLst>
                <a:ext uri="{FF2B5EF4-FFF2-40B4-BE49-F238E27FC236}">
                  <a16:creationId xmlns:a16="http://schemas.microsoft.com/office/drawing/2014/main" id="{AAE5F52E-BB6C-0043-8D8D-4F56D59C933A}"/>
                </a:ext>
              </a:extLst>
            </p:cNvPr>
            <p:cNvCxnSpPr/>
            <p:nvPr/>
          </p:nvCxnSpPr>
          <p:spPr>
            <a:xfrm flipH="1">
              <a:off x="5312136" y="2614771"/>
              <a:ext cx="1" cy="435613"/>
            </a:xfrm>
            <a:prstGeom prst="straightConnector1">
              <a:avLst/>
            </a:prstGeom>
            <a:noFill/>
            <a:ln w="28575" cap="flat" cmpd="sng" algn="ctr">
              <a:solidFill>
                <a:schemeClr val="accent1"/>
              </a:solidFill>
              <a:prstDash val="solid"/>
              <a:headEnd type="none" w="med" len="med"/>
              <a:tailEnd type="none" w="med" len="med"/>
            </a:ln>
            <a:effectLst/>
          </p:spPr>
        </p:cxnSp>
        <p:cxnSp>
          <p:nvCxnSpPr>
            <p:cNvPr id="192" name="Straight Arrow Connector 191">
              <a:extLst>
                <a:ext uri="{FF2B5EF4-FFF2-40B4-BE49-F238E27FC236}">
                  <a16:creationId xmlns:a16="http://schemas.microsoft.com/office/drawing/2014/main" id="{0EFF03DF-0371-1B05-C2A6-00D247E5A7FA}"/>
                </a:ext>
              </a:extLst>
            </p:cNvPr>
            <p:cNvCxnSpPr>
              <a:cxnSpLocks/>
            </p:cNvCxnSpPr>
            <p:nvPr/>
          </p:nvCxnSpPr>
          <p:spPr>
            <a:xfrm flipH="1">
              <a:off x="9150507" y="2653757"/>
              <a:ext cx="2" cy="1011354"/>
            </a:xfrm>
            <a:prstGeom prst="straightConnector1">
              <a:avLst/>
            </a:prstGeom>
            <a:noFill/>
            <a:ln w="28575" cap="flat" cmpd="sng" algn="ctr">
              <a:solidFill>
                <a:schemeClr val="accent1"/>
              </a:solidFill>
              <a:prstDash val="solid"/>
              <a:headEnd type="none" w="med" len="med"/>
              <a:tailEnd type="none" w="med" len="med"/>
            </a:ln>
            <a:effectLst/>
          </p:spPr>
        </p:cxnSp>
        <p:sp>
          <p:nvSpPr>
            <p:cNvPr id="193" name="Alternate Process 192">
              <a:extLst>
                <a:ext uri="{FF2B5EF4-FFF2-40B4-BE49-F238E27FC236}">
                  <a16:creationId xmlns:a16="http://schemas.microsoft.com/office/drawing/2014/main" id="{F1BD5CBB-A39B-F571-B782-227E8AF2C40E}"/>
                </a:ext>
              </a:extLst>
            </p:cNvPr>
            <p:cNvSpPr/>
            <p:nvPr/>
          </p:nvSpPr>
          <p:spPr>
            <a:xfrm>
              <a:off x="8041915" y="3385139"/>
              <a:ext cx="2217184" cy="663646"/>
            </a:xfrm>
            <a:prstGeom prst="rect">
              <a:avLst/>
            </a:prstGeom>
            <a:solidFill>
              <a:schemeClr val="accent1"/>
            </a:solidFill>
            <a:ln w="25400" cap="flat" cmpd="sng" algn="ctr">
              <a:noFill/>
              <a:prstDash val="solid"/>
            </a:ln>
            <a:effectLst/>
          </p:spPr>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Arial"/>
                </a:rPr>
                <a:t>Second-generation TKI*</a:t>
              </a:r>
              <a:r>
                <a:rPr lang="en-US" sz="1600" b="0" kern="0" dirty="0">
                  <a:solidFill>
                    <a:prstClr val="white"/>
                  </a:solidFill>
                  <a:latin typeface="Calibri"/>
                  <a:cs typeface="Arial"/>
                </a:rPr>
                <a:t> or Asciminib</a:t>
              </a:r>
              <a:endParaRPr kumimoji="0" lang="en-US" sz="1600" b="0"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grpSp>
      <p:sp>
        <p:nvSpPr>
          <p:cNvPr id="2" name="Rectangle 1">
            <a:extLst>
              <a:ext uri="{FF2B5EF4-FFF2-40B4-BE49-F238E27FC236}">
                <a16:creationId xmlns:a16="http://schemas.microsoft.com/office/drawing/2014/main" id="{56DD3C49-8497-E546-8D4F-C643AC6F323F}"/>
              </a:ext>
            </a:extLst>
          </p:cNvPr>
          <p:cNvSpPr/>
          <p:nvPr/>
        </p:nvSpPr>
        <p:spPr>
          <a:xfrm>
            <a:off x="421957" y="6359017"/>
            <a:ext cx="8168646"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Adapted from Leyte-Vidal. </a:t>
            </a:r>
            <a:r>
              <a:rPr lang="en-US" altLang="en-US" sz="1200" b="0" spc="-10" dirty="0">
                <a:solidFill>
                  <a:srgbClr val="455560"/>
                </a:solidFill>
                <a:latin typeface="Calibri" panose="020F0502020204030204" pitchFamily="34" charset="0"/>
              </a:rPr>
              <a:t>Blood. 2025;blood.2024026508.</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t>
            </a:r>
            <a:r>
              <a:rPr lang="en-US" altLang="en-US" sz="1200" b="0" spc="-10" dirty="0">
                <a:solidFill>
                  <a:schemeClr val="bg2"/>
                </a:solidFill>
                <a:latin typeface="Calibri" panose="020F0502020204030204" pitchFamily="34" charset="0"/>
              </a:rPr>
              <a:t>NCCN. Clinical practice guidelines in oncology: CML. v.3.2025. nccn.org. </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9AAE0D16-6766-E90A-BD03-8CA2AE131AEA}"/>
              </a:ext>
            </a:extLst>
          </p:cNvPr>
          <p:cNvSpPr>
            <a:spLocks noGrp="1"/>
          </p:cNvSpPr>
          <p:nvPr>
            <p:ph type="title"/>
          </p:nvPr>
        </p:nvSpPr>
        <p:spPr>
          <a:xfrm>
            <a:off x="609759" y="238128"/>
            <a:ext cx="11141055" cy="700850"/>
          </a:xfrm>
        </p:spPr>
        <p:txBody>
          <a:bodyPr/>
          <a:lstStyle/>
          <a:p>
            <a:r>
              <a:rPr lang="en-US" dirty="0"/>
              <a:t>Proposed Algorithm for Initial TKI Selection</a:t>
            </a:r>
          </a:p>
        </p:txBody>
      </p:sp>
      <p:sp>
        <p:nvSpPr>
          <p:cNvPr id="5" name="Alternate Process 192">
            <a:extLst>
              <a:ext uri="{FF2B5EF4-FFF2-40B4-BE49-F238E27FC236}">
                <a16:creationId xmlns:a16="http://schemas.microsoft.com/office/drawing/2014/main" id="{D0494726-BAEF-3558-DFAC-85E479D7750E}"/>
              </a:ext>
            </a:extLst>
          </p:cNvPr>
          <p:cNvSpPr/>
          <p:nvPr/>
        </p:nvSpPr>
        <p:spPr>
          <a:xfrm>
            <a:off x="7269168" y="5821972"/>
            <a:ext cx="2561099" cy="544243"/>
          </a:xfrm>
          <a:prstGeom prst="rect">
            <a:avLst/>
          </a:prstGeom>
          <a:solidFill>
            <a:schemeClr val="accent1"/>
          </a:solidFill>
          <a:ln w="25400" cap="flat" cmpd="sng" algn="ctr">
            <a:noFill/>
            <a:prstDash val="solid"/>
          </a:ln>
          <a:effectLst/>
        </p:spPr>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Arial"/>
              </a:rPr>
              <a:t>Second-generation TKI*</a:t>
            </a:r>
            <a:r>
              <a:rPr lang="en-US" sz="1600" b="0" kern="0" dirty="0">
                <a:solidFill>
                  <a:prstClr val="white"/>
                </a:solidFill>
                <a:latin typeface="Calibri"/>
                <a:cs typeface="Arial"/>
              </a:rPr>
              <a:t> or Asciminib</a:t>
            </a:r>
            <a:endParaRPr kumimoji="0" lang="en-US" sz="1600" b="0"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6" name="TextBox 5">
            <a:extLst>
              <a:ext uri="{FF2B5EF4-FFF2-40B4-BE49-F238E27FC236}">
                <a16:creationId xmlns:a16="http://schemas.microsoft.com/office/drawing/2014/main" id="{692CB626-FCEC-A7A7-1745-EECA9DBDED74}"/>
              </a:ext>
            </a:extLst>
          </p:cNvPr>
          <p:cNvSpPr txBox="1"/>
          <p:nvPr/>
        </p:nvSpPr>
        <p:spPr bwMode="auto">
          <a:xfrm>
            <a:off x="8648259" y="4413898"/>
            <a:ext cx="331069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*Less expensive generic 2G TKIs are preferred. 2G TKIs may be preferred for ASXL1 mutations or other acquired genetic abnormalities. Consider reduced dose TKI, especially dasatinib, for patients ≥60 yrs old.</a:t>
            </a:r>
          </a:p>
        </p:txBody>
      </p:sp>
    </p:spTree>
    <p:extLst>
      <p:ext uri="{BB962C8B-B14F-4D97-AF65-F5344CB8AC3E}">
        <p14:creationId xmlns:p14="http://schemas.microsoft.com/office/powerpoint/2010/main" val="1824962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50E05-6AD4-7AB3-AB73-55C9ED41B8D6}"/>
              </a:ext>
            </a:extLst>
          </p:cNvPr>
          <p:cNvSpPr>
            <a:spLocks noGrp="1"/>
          </p:cNvSpPr>
          <p:nvPr>
            <p:ph type="title"/>
          </p:nvPr>
        </p:nvSpPr>
        <p:spPr/>
        <p:txBody>
          <a:bodyPr/>
          <a:lstStyle/>
          <a:p>
            <a:r>
              <a:rPr lang="en-US"/>
              <a:t>Let’s Revisit Our Questions</a:t>
            </a:r>
          </a:p>
        </p:txBody>
      </p:sp>
    </p:spTree>
    <p:extLst>
      <p:ext uri="{BB962C8B-B14F-4D97-AF65-F5344CB8AC3E}">
        <p14:creationId xmlns:p14="http://schemas.microsoft.com/office/powerpoint/2010/main" val="1508606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60419-3882-8295-172D-1D0E7160E7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C90A17B-85AF-0108-ED21-FF749AF3DABF}"/>
              </a:ext>
            </a:extLst>
          </p:cNvPr>
          <p:cNvSpPr>
            <a:spLocks noGrp="1"/>
          </p:cNvSpPr>
          <p:nvPr>
            <p:ph type="title"/>
          </p:nvPr>
        </p:nvSpPr>
        <p:spPr>
          <a:xfrm>
            <a:off x="609759" y="238127"/>
            <a:ext cx="10872444" cy="1579243"/>
          </a:xfrm>
          <a:solidFill>
            <a:schemeClr val="bg2"/>
          </a:solidFill>
        </p:spPr>
        <p:txBody>
          <a:bodyPr/>
          <a:lstStyle/>
          <a:p>
            <a:r>
              <a:rPr lang="en-US" altLang="en-US" sz="3100" kern="0" dirty="0">
                <a:solidFill>
                  <a:schemeClr val="tx1"/>
                </a:solidFill>
                <a:latin typeface="+mj-lt"/>
              </a:rPr>
              <a:t>Posttest 1: Which of the following would cause you to investigate a potential therapy change for a patient who has been receiving imatinib 400 mg daily with no tolerability issues?</a:t>
            </a:r>
            <a:endParaRPr lang="en-US" sz="3100" dirty="0"/>
          </a:p>
        </p:txBody>
      </p:sp>
      <p:sp>
        <p:nvSpPr>
          <p:cNvPr id="3" name="Content Placeholder 2">
            <a:extLst>
              <a:ext uri="{FF2B5EF4-FFF2-40B4-BE49-F238E27FC236}">
                <a16:creationId xmlns:a16="http://schemas.microsoft.com/office/drawing/2014/main" id="{4B00BDC4-9400-B823-7B33-E074701B91A5}"/>
              </a:ext>
            </a:extLst>
          </p:cNvPr>
          <p:cNvSpPr>
            <a:spLocks noGrp="1"/>
          </p:cNvSpPr>
          <p:nvPr>
            <p:ph idx="1"/>
          </p:nvPr>
        </p:nvSpPr>
        <p:spPr>
          <a:xfrm>
            <a:off x="604675" y="1931670"/>
            <a:ext cx="10877529" cy="4232062"/>
          </a:xfrm>
        </p:spPr>
        <p:txBody>
          <a:bodyPr/>
          <a:lstStyle/>
          <a:p>
            <a:pPr marL="514350" indent="-514350">
              <a:buFont typeface="+mj-lt"/>
              <a:buAutoNum type="alphaUcPeriod"/>
            </a:pPr>
            <a:r>
              <a:rPr lang="en-US" i="1" dirty="0"/>
              <a:t>BCR::ABL1 </a:t>
            </a:r>
            <a:r>
              <a:rPr lang="en-US" dirty="0"/>
              <a:t>level 5% (IS) at 3 </a:t>
            </a:r>
            <a:r>
              <a:rPr lang="en-US" dirty="0" err="1"/>
              <a:t>mo</a:t>
            </a:r>
            <a:r>
              <a:rPr lang="en-US" dirty="0"/>
              <a:t> </a:t>
            </a:r>
          </a:p>
          <a:p>
            <a:pPr marL="514350" indent="-514350">
              <a:buFont typeface="+mj-lt"/>
              <a:buAutoNum type="alphaUcPeriod"/>
            </a:pPr>
            <a:r>
              <a:rPr lang="en-US" i="1" dirty="0"/>
              <a:t>BCR::ABL1 </a:t>
            </a:r>
            <a:r>
              <a:rPr lang="en-US" dirty="0"/>
              <a:t>level 1% (IS) at 6 </a:t>
            </a:r>
            <a:r>
              <a:rPr lang="en-US" dirty="0" err="1"/>
              <a:t>mo</a:t>
            </a:r>
            <a:endParaRPr lang="en-US" dirty="0"/>
          </a:p>
          <a:p>
            <a:pPr marL="514350" indent="-514350">
              <a:buFont typeface="+mj-lt"/>
              <a:buAutoNum type="alphaUcPeriod"/>
            </a:pPr>
            <a:r>
              <a:rPr lang="en-US" i="1" dirty="0"/>
              <a:t>BCR::ABL1 </a:t>
            </a:r>
            <a:r>
              <a:rPr lang="en-US" dirty="0"/>
              <a:t>level 7% (IS) at 6 </a:t>
            </a:r>
            <a:r>
              <a:rPr lang="en-US" dirty="0" err="1"/>
              <a:t>mo</a:t>
            </a:r>
            <a:endParaRPr lang="en-US" dirty="0"/>
          </a:p>
          <a:p>
            <a:pPr marL="514350" indent="-514350">
              <a:buFont typeface="+mj-lt"/>
              <a:buAutoNum type="alphaUcPeriod"/>
            </a:pPr>
            <a:r>
              <a:rPr lang="en-US" i="1" dirty="0"/>
              <a:t>BCR::ABL1 </a:t>
            </a:r>
            <a:r>
              <a:rPr lang="en-US" dirty="0"/>
              <a:t>level 2% (IS) at 12 </a:t>
            </a:r>
            <a:r>
              <a:rPr lang="en-US" dirty="0" err="1"/>
              <a:t>mo</a:t>
            </a:r>
            <a:endParaRPr lang="en-US" dirty="0"/>
          </a:p>
        </p:txBody>
      </p:sp>
    </p:spTree>
    <p:extLst>
      <p:ext uri="{BB962C8B-B14F-4D97-AF65-F5344CB8AC3E}">
        <p14:creationId xmlns:p14="http://schemas.microsoft.com/office/powerpoint/2010/main" val="3188852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72A65-05E8-E2C1-A636-6C9C998C2954}"/>
              </a:ext>
            </a:extLst>
          </p:cNvPr>
          <p:cNvSpPr>
            <a:spLocks noGrp="1"/>
          </p:cNvSpPr>
          <p:nvPr>
            <p:ph type="title"/>
          </p:nvPr>
        </p:nvSpPr>
        <p:spPr>
          <a:xfrm>
            <a:off x="609759" y="238127"/>
            <a:ext cx="10872444" cy="1544712"/>
          </a:xfrm>
          <a:solidFill>
            <a:schemeClr val="bg2"/>
          </a:solidFill>
        </p:spPr>
        <p:txBody>
          <a:bodyPr/>
          <a:lstStyle/>
          <a:p>
            <a:r>
              <a:rPr lang="en-US" altLang="en-US" sz="3100" kern="0" dirty="0">
                <a:solidFill>
                  <a:schemeClr val="tx1"/>
                </a:solidFill>
                <a:latin typeface="+mj-lt"/>
              </a:rPr>
              <a:t>Posttest 1: Which of the following would cause you to investigate a potential therapy change for a patient who has been receiving imatinib 400 mg daily with no tolerability issues?</a:t>
            </a:r>
            <a:endParaRPr lang="en-US" sz="3100" dirty="0"/>
          </a:p>
        </p:txBody>
      </p:sp>
      <p:sp>
        <p:nvSpPr>
          <p:cNvPr id="3" name="Content Placeholder 2">
            <a:extLst>
              <a:ext uri="{FF2B5EF4-FFF2-40B4-BE49-F238E27FC236}">
                <a16:creationId xmlns:a16="http://schemas.microsoft.com/office/drawing/2014/main" id="{6BB6C4BA-77E2-8F27-7CAF-4DD122FDB1FB}"/>
              </a:ext>
            </a:extLst>
          </p:cNvPr>
          <p:cNvSpPr>
            <a:spLocks noGrp="1"/>
          </p:cNvSpPr>
          <p:nvPr>
            <p:ph idx="1"/>
          </p:nvPr>
        </p:nvSpPr>
        <p:spPr>
          <a:xfrm>
            <a:off x="604675" y="1920239"/>
            <a:ext cx="10877529" cy="4243493"/>
          </a:xfrm>
        </p:spPr>
        <p:txBody>
          <a:bodyPr/>
          <a:lstStyle/>
          <a:p>
            <a:pPr marL="514350" indent="-514350">
              <a:buFont typeface="+mj-lt"/>
              <a:buAutoNum type="alphaUcPeriod"/>
            </a:pPr>
            <a:r>
              <a:rPr lang="en-US" i="1" dirty="0"/>
              <a:t>BCR::ABL1 </a:t>
            </a:r>
            <a:r>
              <a:rPr lang="en-US" dirty="0"/>
              <a:t>level 5% (IS) at 3 </a:t>
            </a:r>
            <a:r>
              <a:rPr lang="en-US" dirty="0" err="1"/>
              <a:t>mo</a:t>
            </a:r>
            <a:r>
              <a:rPr lang="en-US" dirty="0"/>
              <a:t> </a:t>
            </a:r>
          </a:p>
          <a:p>
            <a:pPr marL="514350" indent="-514350">
              <a:buFont typeface="+mj-lt"/>
              <a:buAutoNum type="alphaUcPeriod"/>
            </a:pPr>
            <a:r>
              <a:rPr lang="en-US" i="1" dirty="0"/>
              <a:t>BCR::ABL1 </a:t>
            </a:r>
            <a:r>
              <a:rPr lang="en-US" dirty="0"/>
              <a:t>level 1% (IS) at 6 </a:t>
            </a:r>
            <a:r>
              <a:rPr lang="en-US" dirty="0" err="1"/>
              <a:t>mo</a:t>
            </a:r>
            <a:endParaRPr lang="en-US" dirty="0"/>
          </a:p>
          <a:p>
            <a:pPr marL="514350" indent="-514350">
              <a:buFont typeface="+mj-lt"/>
              <a:buAutoNum type="alphaUcPeriod"/>
            </a:pPr>
            <a:r>
              <a:rPr lang="en-US" i="1" dirty="0"/>
              <a:t>BCR::ABL1 </a:t>
            </a:r>
            <a:r>
              <a:rPr lang="en-US" dirty="0"/>
              <a:t>level 7% (IS) at 6 </a:t>
            </a:r>
            <a:r>
              <a:rPr lang="en-US" dirty="0" err="1"/>
              <a:t>mo</a:t>
            </a:r>
            <a:endParaRPr lang="en-US" dirty="0"/>
          </a:p>
          <a:p>
            <a:pPr marL="514350" indent="-514350">
              <a:buFont typeface="+mj-lt"/>
              <a:buAutoNum type="alphaUcPeriod"/>
            </a:pPr>
            <a:r>
              <a:rPr lang="en-US" i="1" dirty="0"/>
              <a:t>BCR::ABL1 </a:t>
            </a:r>
            <a:r>
              <a:rPr lang="en-US" dirty="0"/>
              <a:t>level 2% (IS) at 12 </a:t>
            </a:r>
            <a:r>
              <a:rPr lang="en-US" dirty="0" err="1"/>
              <a:t>mo</a:t>
            </a:r>
            <a:endParaRPr lang="en-US" dirty="0"/>
          </a:p>
        </p:txBody>
      </p:sp>
      <p:sp>
        <p:nvSpPr>
          <p:cNvPr id="11" name="Rounded Rectangle 10">
            <a:extLst>
              <a:ext uri="{FF2B5EF4-FFF2-40B4-BE49-F238E27FC236}">
                <a16:creationId xmlns:a16="http://schemas.microsoft.com/office/drawing/2014/main" id="{36728BC3-DC50-72F2-C673-8A40B5D10DF3}"/>
              </a:ext>
            </a:extLst>
          </p:cNvPr>
          <p:cNvSpPr/>
          <p:nvPr/>
        </p:nvSpPr>
        <p:spPr bwMode="auto">
          <a:xfrm>
            <a:off x="6702183" y="3785998"/>
            <a:ext cx="4978188" cy="2573447"/>
          </a:xfrm>
          <a:prstGeom prst="roundRect">
            <a:avLst>
              <a:gd name="adj" fmla="val 7090"/>
            </a:avLst>
          </a:prstGeom>
          <a:solidFill>
            <a:schemeClr val="tx1"/>
          </a:solidFill>
          <a:ln w="22225">
            <a:solidFill>
              <a:schemeClr val="accent3"/>
            </a:solidFill>
            <a:miter lim="800000"/>
            <a:headEnd/>
            <a:tailEnd/>
          </a:ln>
          <a:effectLst>
            <a:outerShdw blurRad="595461" dist="50800" dir="5400000" sx="77000" sy="77000" algn="ctr" rotWithShape="0">
              <a:srgbClr val="000000"/>
            </a:outerShdw>
          </a:effectLst>
        </p:spPr>
        <p:txBody>
          <a:bodyPr wrap="square" tIns="274320" rtlCol="0" anchor="t">
            <a:spAutoFit/>
          </a:bodyPr>
          <a:lstStyle/>
          <a:p>
            <a:pPr marL="12700" eaLnBrk="1" hangingPunct="1">
              <a:spcBef>
                <a:spcPts val="240"/>
              </a:spcBef>
              <a:spcAft>
                <a:spcPct val="25000"/>
              </a:spcAft>
              <a:buClr>
                <a:schemeClr val="bg1"/>
              </a:buClr>
            </a:pPr>
            <a:r>
              <a:rPr lang="en-US" sz="2000" b="0" dirty="0">
                <a:solidFill>
                  <a:schemeClr val="bg1"/>
                </a:solidFill>
                <a:latin typeface="Calibri" panose="020F0502020204030204" pitchFamily="34" charset="0"/>
              </a:rPr>
              <a:t>According to the NCCN and ELN Guidelines, BCR::ABL levels &gt;1% at 12 </a:t>
            </a:r>
            <a:r>
              <a:rPr lang="en-US" sz="2000" b="0" dirty="0" err="1">
                <a:solidFill>
                  <a:schemeClr val="bg1"/>
                </a:solidFill>
                <a:latin typeface="Calibri" panose="020F0502020204030204" pitchFamily="34" charset="0"/>
              </a:rPr>
              <a:t>mo</a:t>
            </a:r>
            <a:r>
              <a:rPr lang="en-US" sz="2000" b="0" dirty="0">
                <a:solidFill>
                  <a:schemeClr val="bg1"/>
                </a:solidFill>
                <a:latin typeface="Calibri" panose="020F0502020204030204" pitchFamily="34" charset="0"/>
              </a:rPr>
              <a:t> indicate possible TKI resistance. Patient adherence and drug interactions should be assessed. At this point, patients can either continue the same TKI (unless they are receiving imatinib) or be switched to an alternative TKI. </a:t>
            </a:r>
          </a:p>
        </p:txBody>
      </p:sp>
      <p:sp>
        <p:nvSpPr>
          <p:cNvPr id="12" name="Rounded Rectangle 11">
            <a:extLst>
              <a:ext uri="{FF2B5EF4-FFF2-40B4-BE49-F238E27FC236}">
                <a16:creationId xmlns:a16="http://schemas.microsoft.com/office/drawing/2014/main" id="{49BAC80C-34A1-C232-AE70-B32EAC3A6A6F}"/>
              </a:ext>
            </a:extLst>
          </p:cNvPr>
          <p:cNvSpPr/>
          <p:nvPr/>
        </p:nvSpPr>
        <p:spPr bwMode="auto">
          <a:xfrm>
            <a:off x="6485518" y="3547459"/>
            <a:ext cx="1881809" cy="477078"/>
          </a:xfrm>
          <a:prstGeom prst="roundRect">
            <a:avLst>
              <a:gd name="adj" fmla="val 12627"/>
            </a:avLst>
          </a:prstGeom>
          <a:solidFill>
            <a:schemeClr val="accent3"/>
          </a:solidFill>
          <a:ln w="0">
            <a:noFill/>
            <a:miter lim="800000"/>
            <a:headEnd/>
            <a:tailEnd/>
          </a:ln>
          <a:effectLst/>
        </p:spPr>
        <p:txBody>
          <a:bodyPr lIns="0" tIns="0" rIns="0" bIns="0" rtlCol="0" anchor="ctr"/>
          <a:lstStyle/>
          <a:p>
            <a:pPr algn="ctr" eaLnBrk="1" hangingPunct="1">
              <a:spcBef>
                <a:spcPct val="35000"/>
              </a:spcBef>
              <a:spcAft>
                <a:spcPct val="25000"/>
              </a:spcAft>
              <a:buClr>
                <a:schemeClr val="folHlink"/>
              </a:buClr>
              <a:buNone/>
            </a:pPr>
            <a:r>
              <a:rPr lang="en-US" sz="2400" spc="100" dirty="0">
                <a:solidFill>
                  <a:schemeClr val="tx1"/>
                </a:solidFill>
                <a:latin typeface="Calibri" panose="020F0502020204030204" pitchFamily="34" charset="0"/>
              </a:rPr>
              <a:t>RATIONALE</a:t>
            </a:r>
          </a:p>
        </p:txBody>
      </p:sp>
      <p:sp>
        <p:nvSpPr>
          <p:cNvPr id="13" name="Rounded Rectangle 12">
            <a:extLst>
              <a:ext uri="{FF2B5EF4-FFF2-40B4-BE49-F238E27FC236}">
                <a16:creationId xmlns:a16="http://schemas.microsoft.com/office/drawing/2014/main" id="{4E2A6FC2-ECE7-0579-1E4C-3E54AA5768BA}"/>
              </a:ext>
            </a:extLst>
          </p:cNvPr>
          <p:cNvSpPr/>
          <p:nvPr/>
        </p:nvSpPr>
        <p:spPr bwMode="auto">
          <a:xfrm>
            <a:off x="511629" y="3634792"/>
            <a:ext cx="5584371" cy="640027"/>
          </a:xfrm>
          <a:prstGeom prst="roundRect">
            <a:avLst/>
          </a:prstGeom>
          <a:noFill/>
          <a:ln w="28575">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022240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DD2CC-91A6-8248-8CCC-E5B9E129CDF4}"/>
              </a:ext>
            </a:extLst>
          </p:cNvPr>
          <p:cNvSpPr>
            <a:spLocks noGrp="1"/>
          </p:cNvSpPr>
          <p:nvPr>
            <p:ph type="title"/>
          </p:nvPr>
        </p:nvSpPr>
        <p:spPr/>
        <p:txBody>
          <a:bodyPr/>
          <a:lstStyle/>
          <a:p>
            <a:r>
              <a:rPr lang="en-US" dirty="0"/>
              <a:t>Patient Case</a:t>
            </a:r>
          </a:p>
        </p:txBody>
      </p:sp>
      <p:sp>
        <p:nvSpPr>
          <p:cNvPr id="5" name="Content Placeholder 2">
            <a:extLst>
              <a:ext uri="{FF2B5EF4-FFF2-40B4-BE49-F238E27FC236}">
                <a16:creationId xmlns:a16="http://schemas.microsoft.com/office/drawing/2014/main" id="{14A74701-3EDA-E72D-49DD-A181572756D1}"/>
              </a:ext>
            </a:extLst>
          </p:cNvPr>
          <p:cNvSpPr>
            <a:spLocks noGrp="1"/>
          </p:cNvSpPr>
          <p:nvPr>
            <p:ph idx="1"/>
          </p:nvPr>
        </p:nvSpPr>
        <p:spPr/>
        <p:txBody>
          <a:bodyPr/>
          <a:lstStyle/>
          <a:p>
            <a:r>
              <a:rPr lang="en-US" dirty="0"/>
              <a:t>52-yr-old male with history of HTN, COPD, and CAD s/p CABG 2 yr ago presents with fatigue, night sweats, and increasing abdominal fullness</a:t>
            </a:r>
          </a:p>
          <a:p>
            <a:r>
              <a:rPr lang="en-US" dirty="0"/>
              <a:t>Physical exam reveals splenomegaly</a:t>
            </a:r>
          </a:p>
          <a:p>
            <a:r>
              <a:rPr lang="en-US" dirty="0"/>
              <a:t>CBC reveals </a:t>
            </a:r>
            <a:r>
              <a:rPr lang="en-US" dirty="0">
                <a:latin typeface="+mj-lt"/>
              </a:rPr>
              <a:t>WBC 212,000</a:t>
            </a:r>
            <a:r>
              <a:rPr lang="el-GR" b="0" i="0" dirty="0">
                <a:effectLst/>
                <a:latin typeface="+mj-lt"/>
              </a:rPr>
              <a:t>/μ</a:t>
            </a:r>
            <a:r>
              <a:rPr lang="en-US" b="0" i="0" dirty="0">
                <a:effectLst/>
                <a:latin typeface="+mj-lt"/>
              </a:rPr>
              <a:t>L, </a:t>
            </a:r>
            <a:r>
              <a:rPr lang="en-US" dirty="0">
                <a:latin typeface="+mj-lt"/>
              </a:rPr>
              <a:t>HCT 38%, and PLTS 515,000</a:t>
            </a:r>
            <a:r>
              <a:rPr lang="el-GR" b="0" i="0" dirty="0">
                <a:effectLst/>
                <a:latin typeface="+mj-lt"/>
              </a:rPr>
              <a:t>/μ</a:t>
            </a:r>
            <a:r>
              <a:rPr lang="en-US" b="0" i="0" dirty="0">
                <a:effectLst/>
                <a:latin typeface="+mj-lt"/>
              </a:rPr>
              <a:t>L</a:t>
            </a:r>
          </a:p>
          <a:p>
            <a:r>
              <a:rPr lang="en-US" dirty="0">
                <a:latin typeface="+mj-lt"/>
              </a:rPr>
              <a:t>High Sokal score</a:t>
            </a:r>
          </a:p>
          <a:p>
            <a:r>
              <a:rPr lang="en-US" b="0" i="0" dirty="0">
                <a:effectLst/>
                <a:latin typeface="+mj-lt"/>
              </a:rPr>
              <a:t>Bone marrow biopsy is hypercellular with 3% blasts</a:t>
            </a:r>
          </a:p>
          <a:p>
            <a:r>
              <a:rPr lang="en-US" dirty="0">
                <a:latin typeface="+mj-lt"/>
              </a:rPr>
              <a:t>Cytogenetic analysis reveals t(9;22), and PCR shows </a:t>
            </a:r>
            <a:r>
              <a:rPr lang="en-US" i="1" dirty="0">
                <a:latin typeface="+mj-lt"/>
              </a:rPr>
              <a:t>BCR::ABL1</a:t>
            </a:r>
            <a:r>
              <a:rPr lang="en-US" dirty="0">
                <a:latin typeface="+mj-lt"/>
              </a:rPr>
              <a:t> transcript (p210) at value of 92% IS</a:t>
            </a:r>
            <a:endParaRPr lang="en-US" b="0" i="0" dirty="0">
              <a:effectLst/>
              <a:latin typeface="+mj-lt"/>
            </a:endParaRPr>
          </a:p>
        </p:txBody>
      </p:sp>
    </p:spTree>
    <p:extLst>
      <p:ext uri="{BB962C8B-B14F-4D97-AF65-F5344CB8AC3E}">
        <p14:creationId xmlns:p14="http://schemas.microsoft.com/office/powerpoint/2010/main" val="2094003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0FFC0-1979-3114-0E1B-9CC8D25EA9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348301-D8AE-12C4-92B1-66CA7453C15F}"/>
              </a:ext>
            </a:extLst>
          </p:cNvPr>
          <p:cNvSpPr>
            <a:spLocks noGrp="1"/>
          </p:cNvSpPr>
          <p:nvPr>
            <p:ph type="title"/>
          </p:nvPr>
        </p:nvSpPr>
        <p:spPr>
          <a:xfrm>
            <a:off x="609759" y="238127"/>
            <a:ext cx="10872444" cy="1495071"/>
          </a:xfrm>
          <a:solidFill>
            <a:schemeClr val="bg2"/>
          </a:solidFill>
        </p:spPr>
        <p:txBody>
          <a:bodyPr/>
          <a:lstStyle/>
          <a:p>
            <a:r>
              <a:rPr lang="en-US" altLang="en-US" sz="3200" kern="0" dirty="0">
                <a:solidFill>
                  <a:schemeClr val="tx1"/>
                </a:solidFill>
                <a:latin typeface="+mj-lt"/>
              </a:rPr>
              <a:t>Posttest 2: Based on the preceding discussion, which of the following targeted therapies would you consider most appropriate for this patient?</a:t>
            </a:r>
            <a:endParaRPr lang="en-US" sz="3200" dirty="0"/>
          </a:p>
        </p:txBody>
      </p:sp>
      <p:sp>
        <p:nvSpPr>
          <p:cNvPr id="3" name="Content Placeholder 2">
            <a:extLst>
              <a:ext uri="{FF2B5EF4-FFF2-40B4-BE49-F238E27FC236}">
                <a16:creationId xmlns:a16="http://schemas.microsoft.com/office/drawing/2014/main" id="{6CC9343C-AACC-735C-0425-8B3C07EE0011}"/>
              </a:ext>
            </a:extLst>
          </p:cNvPr>
          <p:cNvSpPr>
            <a:spLocks noGrp="1"/>
          </p:cNvSpPr>
          <p:nvPr>
            <p:ph idx="1"/>
          </p:nvPr>
        </p:nvSpPr>
        <p:spPr>
          <a:xfrm>
            <a:off x="604675" y="1935975"/>
            <a:ext cx="10877529" cy="4262048"/>
          </a:xfrm>
        </p:spPr>
        <p:txBody>
          <a:bodyPr/>
          <a:lstStyle/>
          <a:p>
            <a:pPr marL="514350" indent="-514350">
              <a:buFont typeface="+mj-lt"/>
              <a:buAutoNum type="alphaUcPeriod"/>
            </a:pPr>
            <a:r>
              <a:rPr lang="en-US" dirty="0"/>
              <a:t>Asciminib</a:t>
            </a:r>
          </a:p>
          <a:p>
            <a:pPr marL="514350" indent="-514350">
              <a:buFont typeface="+mj-lt"/>
              <a:buAutoNum type="alphaUcPeriod"/>
            </a:pPr>
            <a:r>
              <a:rPr lang="en-US" dirty="0"/>
              <a:t>Bosutinib</a:t>
            </a:r>
          </a:p>
          <a:p>
            <a:pPr marL="514350" indent="-514350">
              <a:buFont typeface="+mj-lt"/>
              <a:buAutoNum type="alphaUcPeriod"/>
            </a:pPr>
            <a:r>
              <a:rPr lang="en-US" dirty="0"/>
              <a:t>Dasatinib</a:t>
            </a:r>
          </a:p>
          <a:p>
            <a:pPr marL="514350" indent="-514350">
              <a:buFont typeface="+mj-lt"/>
              <a:buAutoNum type="alphaUcPeriod"/>
            </a:pPr>
            <a:r>
              <a:rPr lang="en-US" dirty="0"/>
              <a:t>Imatinib</a:t>
            </a:r>
          </a:p>
          <a:p>
            <a:pPr marL="514350" indent="-514350">
              <a:buFont typeface="+mj-lt"/>
              <a:buAutoNum type="alphaUcPeriod"/>
            </a:pPr>
            <a:r>
              <a:rPr lang="en-US" dirty="0"/>
              <a:t>Nilotinib</a:t>
            </a:r>
          </a:p>
        </p:txBody>
      </p:sp>
    </p:spTree>
    <p:extLst>
      <p:ext uri="{BB962C8B-B14F-4D97-AF65-F5344CB8AC3E}">
        <p14:creationId xmlns:p14="http://schemas.microsoft.com/office/powerpoint/2010/main" val="406105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72A65-05E8-E2C1-A636-6C9C998C2954}"/>
              </a:ext>
            </a:extLst>
          </p:cNvPr>
          <p:cNvSpPr>
            <a:spLocks noGrp="1"/>
          </p:cNvSpPr>
          <p:nvPr>
            <p:ph type="title"/>
          </p:nvPr>
        </p:nvSpPr>
        <p:spPr>
          <a:xfrm>
            <a:off x="609759" y="238127"/>
            <a:ext cx="10872444" cy="1495071"/>
          </a:xfrm>
          <a:solidFill>
            <a:schemeClr val="bg2"/>
          </a:solidFill>
        </p:spPr>
        <p:txBody>
          <a:bodyPr/>
          <a:lstStyle/>
          <a:p>
            <a:r>
              <a:rPr lang="en-US" altLang="en-US" sz="3200" kern="0" dirty="0">
                <a:solidFill>
                  <a:schemeClr val="tx1"/>
                </a:solidFill>
                <a:latin typeface="+mj-lt"/>
              </a:rPr>
              <a:t>Posttest 2: Based on the preceding discussion, which of the following targeted therapies would you consider most appropriate for this patient?</a:t>
            </a:r>
            <a:endParaRPr lang="en-US" sz="3200" dirty="0"/>
          </a:p>
        </p:txBody>
      </p:sp>
      <p:sp>
        <p:nvSpPr>
          <p:cNvPr id="3" name="Content Placeholder 2">
            <a:extLst>
              <a:ext uri="{FF2B5EF4-FFF2-40B4-BE49-F238E27FC236}">
                <a16:creationId xmlns:a16="http://schemas.microsoft.com/office/drawing/2014/main" id="{6BB6C4BA-77E2-8F27-7CAF-4DD122FDB1FB}"/>
              </a:ext>
            </a:extLst>
          </p:cNvPr>
          <p:cNvSpPr>
            <a:spLocks noGrp="1"/>
          </p:cNvSpPr>
          <p:nvPr>
            <p:ph idx="1"/>
          </p:nvPr>
        </p:nvSpPr>
        <p:spPr>
          <a:xfrm>
            <a:off x="604675" y="1935975"/>
            <a:ext cx="10877529" cy="4262048"/>
          </a:xfrm>
        </p:spPr>
        <p:txBody>
          <a:bodyPr/>
          <a:lstStyle/>
          <a:p>
            <a:pPr marL="514350" indent="-514350">
              <a:buFont typeface="+mj-lt"/>
              <a:buAutoNum type="alphaUcPeriod"/>
            </a:pPr>
            <a:r>
              <a:rPr lang="en-US" dirty="0"/>
              <a:t>Asciminib</a:t>
            </a:r>
          </a:p>
          <a:p>
            <a:pPr marL="514350" indent="-514350">
              <a:buFont typeface="+mj-lt"/>
              <a:buAutoNum type="alphaUcPeriod"/>
            </a:pPr>
            <a:r>
              <a:rPr lang="en-US" dirty="0"/>
              <a:t>Bosutinib</a:t>
            </a:r>
          </a:p>
          <a:p>
            <a:pPr marL="514350" indent="-514350">
              <a:buFont typeface="+mj-lt"/>
              <a:buAutoNum type="alphaUcPeriod"/>
            </a:pPr>
            <a:r>
              <a:rPr lang="en-US" dirty="0"/>
              <a:t>Dasatinib</a:t>
            </a:r>
          </a:p>
          <a:p>
            <a:pPr marL="514350" indent="-514350">
              <a:buFont typeface="+mj-lt"/>
              <a:buAutoNum type="alphaUcPeriod"/>
            </a:pPr>
            <a:r>
              <a:rPr lang="en-US" dirty="0"/>
              <a:t>Imatinib</a:t>
            </a:r>
          </a:p>
          <a:p>
            <a:pPr marL="514350" indent="-514350">
              <a:buFont typeface="+mj-lt"/>
              <a:buAutoNum type="alphaUcPeriod"/>
            </a:pPr>
            <a:r>
              <a:rPr lang="en-US" dirty="0"/>
              <a:t>Nilotinib</a:t>
            </a:r>
          </a:p>
        </p:txBody>
      </p:sp>
      <p:sp>
        <p:nvSpPr>
          <p:cNvPr id="11" name="Rounded Rectangle 10">
            <a:extLst>
              <a:ext uri="{FF2B5EF4-FFF2-40B4-BE49-F238E27FC236}">
                <a16:creationId xmlns:a16="http://schemas.microsoft.com/office/drawing/2014/main" id="{36728BC3-DC50-72F2-C673-8A40B5D10DF3}"/>
              </a:ext>
            </a:extLst>
          </p:cNvPr>
          <p:cNvSpPr/>
          <p:nvPr/>
        </p:nvSpPr>
        <p:spPr bwMode="auto">
          <a:xfrm>
            <a:off x="6563841" y="3939865"/>
            <a:ext cx="4918362" cy="2680008"/>
          </a:xfrm>
          <a:prstGeom prst="roundRect">
            <a:avLst>
              <a:gd name="adj" fmla="val 7090"/>
            </a:avLst>
          </a:prstGeom>
          <a:solidFill>
            <a:schemeClr val="tx1"/>
          </a:solidFill>
          <a:ln w="22225">
            <a:solidFill>
              <a:schemeClr val="accent3"/>
            </a:solidFill>
            <a:miter lim="800000"/>
            <a:headEnd/>
            <a:tailEnd/>
          </a:ln>
          <a:effectLst>
            <a:outerShdw blurRad="595461" dist="50800" dir="5400000" sx="77000" sy="77000" algn="ctr" rotWithShape="0">
              <a:srgbClr val="000000"/>
            </a:outerShdw>
          </a:effectLst>
        </p:spPr>
        <p:txBody>
          <a:bodyPr wrap="square" tIns="274320" rtlCol="0" anchor="t">
            <a:spAutoFit/>
          </a:bodyPr>
          <a:lstStyle/>
          <a:p>
            <a:pPr marL="355600" indent="-342900" eaLnBrk="1" hangingPunct="1">
              <a:spcBef>
                <a:spcPts val="240"/>
              </a:spcBef>
              <a:spcAft>
                <a:spcPct val="25000"/>
              </a:spcAft>
              <a:buClr>
                <a:schemeClr val="bg1"/>
              </a:buClr>
              <a:buFont typeface="Arial" panose="020B0604020202020204" pitchFamily="34" charset="0"/>
              <a:buChar char="•"/>
            </a:pPr>
            <a:r>
              <a:rPr lang="en-US" sz="2000" b="0" dirty="0">
                <a:solidFill>
                  <a:schemeClr val="bg1"/>
                </a:solidFill>
                <a:latin typeface="Calibri" panose="020F0502020204030204" pitchFamily="34" charset="0"/>
              </a:rPr>
              <a:t>Asciminib is preferred as this patient has a high-risk Sokal score and comorbidities and can still aim for treatment discontinuation and deeper responses. </a:t>
            </a:r>
          </a:p>
          <a:p>
            <a:pPr marL="355600" indent="-342900" eaLnBrk="1" hangingPunct="1">
              <a:spcBef>
                <a:spcPts val="240"/>
              </a:spcBef>
              <a:spcAft>
                <a:spcPct val="25000"/>
              </a:spcAft>
              <a:buClr>
                <a:schemeClr val="bg1"/>
              </a:buClr>
              <a:buFont typeface="Arial" panose="020B0604020202020204" pitchFamily="34" charset="0"/>
              <a:buChar char="•"/>
            </a:pPr>
            <a:r>
              <a:rPr lang="en-US" sz="2000" b="0" dirty="0">
                <a:solidFill>
                  <a:schemeClr val="bg1"/>
                </a:solidFill>
                <a:latin typeface="Calibri" panose="020F0502020204030204" pitchFamily="34" charset="0"/>
              </a:rPr>
              <a:t>The ASC4FIRST trial showed higher MMR for </a:t>
            </a:r>
            <a:r>
              <a:rPr lang="en-US" sz="2000" b="0" dirty="0" err="1">
                <a:solidFill>
                  <a:schemeClr val="bg1"/>
                </a:solidFill>
                <a:latin typeface="Calibri" panose="020F0502020204030204" pitchFamily="34" charset="0"/>
              </a:rPr>
              <a:t>asciminib</a:t>
            </a:r>
            <a:r>
              <a:rPr lang="en-US" sz="2000" b="0" dirty="0">
                <a:solidFill>
                  <a:schemeClr val="bg1"/>
                </a:solidFill>
                <a:latin typeface="Calibri" panose="020F0502020204030204" pitchFamily="34" charset="0"/>
              </a:rPr>
              <a:t> vs all other choices listed collectively.</a:t>
            </a:r>
          </a:p>
        </p:txBody>
      </p:sp>
      <p:sp>
        <p:nvSpPr>
          <p:cNvPr id="12" name="Rounded Rectangle 11">
            <a:extLst>
              <a:ext uri="{FF2B5EF4-FFF2-40B4-BE49-F238E27FC236}">
                <a16:creationId xmlns:a16="http://schemas.microsoft.com/office/drawing/2014/main" id="{49BAC80C-34A1-C232-AE70-B32EAC3A6A6F}"/>
              </a:ext>
            </a:extLst>
          </p:cNvPr>
          <p:cNvSpPr/>
          <p:nvPr/>
        </p:nvSpPr>
        <p:spPr bwMode="auto">
          <a:xfrm>
            <a:off x="6275212" y="3798400"/>
            <a:ext cx="1881809" cy="477078"/>
          </a:xfrm>
          <a:prstGeom prst="roundRect">
            <a:avLst>
              <a:gd name="adj" fmla="val 12627"/>
            </a:avLst>
          </a:prstGeom>
          <a:solidFill>
            <a:schemeClr val="accent3"/>
          </a:solidFill>
          <a:ln w="0">
            <a:noFill/>
            <a:miter lim="800000"/>
            <a:headEnd/>
            <a:tailEnd/>
          </a:ln>
          <a:effectLst/>
        </p:spPr>
        <p:txBody>
          <a:bodyPr lIns="0" tIns="0" rIns="0" bIns="0" rtlCol="0" anchor="ctr"/>
          <a:lstStyle/>
          <a:p>
            <a:pPr algn="ctr" eaLnBrk="1" hangingPunct="1">
              <a:spcBef>
                <a:spcPct val="35000"/>
              </a:spcBef>
              <a:spcAft>
                <a:spcPct val="25000"/>
              </a:spcAft>
              <a:buClr>
                <a:schemeClr val="folHlink"/>
              </a:buClr>
              <a:buNone/>
            </a:pPr>
            <a:r>
              <a:rPr lang="en-US" sz="2400" spc="100" dirty="0">
                <a:solidFill>
                  <a:schemeClr val="tx1"/>
                </a:solidFill>
                <a:latin typeface="Calibri" panose="020F0502020204030204" pitchFamily="34" charset="0"/>
              </a:rPr>
              <a:t>RATIONALE</a:t>
            </a:r>
          </a:p>
        </p:txBody>
      </p:sp>
      <p:sp>
        <p:nvSpPr>
          <p:cNvPr id="13" name="Rounded Rectangle 12">
            <a:extLst>
              <a:ext uri="{FF2B5EF4-FFF2-40B4-BE49-F238E27FC236}">
                <a16:creationId xmlns:a16="http://schemas.microsoft.com/office/drawing/2014/main" id="{4E2A6FC2-ECE7-0579-1E4C-3E54AA5768BA}"/>
              </a:ext>
            </a:extLst>
          </p:cNvPr>
          <p:cNvSpPr/>
          <p:nvPr/>
        </p:nvSpPr>
        <p:spPr bwMode="auto">
          <a:xfrm>
            <a:off x="477299" y="1895200"/>
            <a:ext cx="2492828" cy="539826"/>
          </a:xfrm>
          <a:prstGeom prst="roundRect">
            <a:avLst/>
          </a:prstGeom>
          <a:noFill/>
          <a:ln w="28575">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701526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F466-41E3-D75B-0CE7-06C7D75FBFEC}"/>
              </a:ext>
            </a:extLst>
          </p:cNvPr>
          <p:cNvSpPr>
            <a:spLocks noGrp="1"/>
          </p:cNvSpPr>
          <p:nvPr>
            <p:ph type="title"/>
          </p:nvPr>
        </p:nvSpPr>
        <p:spPr>
          <a:xfrm>
            <a:off x="514352" y="803604"/>
            <a:ext cx="11244149" cy="5250792"/>
          </a:xfrm>
        </p:spPr>
        <p:txBody>
          <a:bodyPr/>
          <a:lstStyle/>
          <a:p>
            <a:pPr>
              <a:spcBef>
                <a:spcPts val="1800"/>
              </a:spcBef>
              <a:spcAft>
                <a:spcPts val="1200"/>
              </a:spcAft>
            </a:pPr>
            <a:r>
              <a:rPr lang="en-US" u="sng" dirty="0"/>
              <a:t>Interactive Q&amp;A Session</a:t>
            </a:r>
            <a:br>
              <a:rPr lang="en-US" u="sng" dirty="0"/>
            </a:br>
            <a:br>
              <a:rPr lang="en-US" u="sng" dirty="0"/>
            </a:br>
            <a:r>
              <a:rPr lang="en-US" sz="3600" dirty="0"/>
              <a:t>When/in whom do you consider </a:t>
            </a:r>
            <a:br>
              <a:rPr lang="en-US" sz="3600" dirty="0"/>
            </a:br>
            <a:r>
              <a:rPr lang="en-US" sz="3600" dirty="0"/>
              <a:t>next-generation TKIs in the frontline setting?</a:t>
            </a:r>
            <a:br>
              <a:rPr lang="en-US" sz="3600" dirty="0"/>
            </a:br>
            <a:br>
              <a:rPr lang="en-US" sz="3600" dirty="0"/>
            </a:br>
            <a:r>
              <a:rPr lang="en-US" sz="3600" dirty="0"/>
              <a:t>When do you consider </a:t>
            </a:r>
            <a:r>
              <a:rPr lang="en-US" sz="3600" dirty="0" err="1"/>
              <a:t>asciminib</a:t>
            </a:r>
            <a:r>
              <a:rPr lang="en-US" sz="3600" dirty="0"/>
              <a:t> vs 2G TKI?</a:t>
            </a:r>
            <a:br>
              <a:rPr lang="en-US" sz="3600" dirty="0"/>
            </a:br>
            <a:br>
              <a:rPr lang="en-US" sz="3600" dirty="0"/>
            </a:br>
            <a:r>
              <a:rPr lang="en-US" sz="3600" dirty="0"/>
              <a:t>Which comorbidities are important </a:t>
            </a:r>
            <a:br>
              <a:rPr lang="en-US" sz="3600" dirty="0"/>
            </a:br>
            <a:r>
              <a:rPr lang="en-US" sz="3600" dirty="0"/>
              <a:t>to consider in therapy selection?</a:t>
            </a:r>
            <a:br>
              <a:rPr lang="en-US" sz="3600" dirty="0"/>
            </a:br>
            <a:endParaRPr lang="en-US" dirty="0"/>
          </a:p>
        </p:txBody>
      </p:sp>
    </p:spTree>
    <p:extLst>
      <p:ext uri="{BB962C8B-B14F-4D97-AF65-F5344CB8AC3E}">
        <p14:creationId xmlns:p14="http://schemas.microsoft.com/office/powerpoint/2010/main" val="3875603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5">
            <a:extLst>
              <a:ext uri="{FF2B5EF4-FFF2-40B4-BE49-F238E27FC236}">
                <a16:creationId xmlns:a16="http://schemas.microsoft.com/office/drawing/2014/main" id="{4D67E167-2F37-481F-AB26-A6E236679EF3}"/>
              </a:ext>
            </a:extLst>
          </p:cNvPr>
          <p:cNvSpPr>
            <a:spLocks noGrp="1" noChangeArrowheads="1"/>
          </p:cNvSpPr>
          <p:nvPr>
            <p:ph type="title"/>
          </p:nvPr>
        </p:nvSpPr>
        <p:spPr/>
        <p:txBody>
          <a:bodyPr>
            <a:normAutofit/>
          </a:bodyPr>
          <a:lstStyle/>
          <a:p>
            <a:r>
              <a:rPr lang="en-US" dirty="0"/>
              <a:t>Novel Approaches to Monitoring Patients on Frontline Therapy and Treatment-Free Remission </a:t>
            </a:r>
            <a:endParaRPr lang="en-US" alt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F1E4C-43D1-9E93-7768-0CFC164C1216}"/>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DB1E1E-DA9F-5A9B-4262-5A06C9288211}"/>
              </a:ext>
            </a:extLst>
          </p:cNvPr>
          <p:cNvSpPr>
            <a:spLocks noGrp="1"/>
          </p:cNvSpPr>
          <p:nvPr>
            <p:ph idx="1"/>
          </p:nvPr>
        </p:nvSpPr>
        <p:spPr/>
        <p:txBody>
          <a:bodyPr/>
          <a:lstStyle/>
          <a:p>
            <a:pPr>
              <a:spcBef>
                <a:spcPct val="20000"/>
              </a:spcBef>
              <a:spcAft>
                <a:spcPct val="20000"/>
              </a:spcAft>
              <a:defRPr/>
            </a:pPr>
            <a:r>
              <a:rPr lang="en-US" sz="2600" dirty="0"/>
              <a:t>Select individualized therapy for patients with chronic-phase CML, considering current evidence, patient goals, age, medical history, comorbidities, risk score, previous CML treatment, response to therapy, and BCR::ABL1 mutation status</a:t>
            </a:r>
          </a:p>
          <a:p>
            <a:pPr>
              <a:spcBef>
                <a:spcPct val="20000"/>
              </a:spcBef>
              <a:spcAft>
                <a:spcPct val="20000"/>
              </a:spcAft>
              <a:defRPr/>
            </a:pPr>
            <a:r>
              <a:rPr lang="en-US" sz="2600" dirty="0"/>
              <a:t>Apply expert-recommended and guideline-recommended molecular and mutational monitoring during TKI treatment to determine optimal timing for therapy changes and guide subsequent therapy decisions</a:t>
            </a:r>
          </a:p>
          <a:p>
            <a:pPr>
              <a:spcBef>
                <a:spcPct val="20000"/>
              </a:spcBef>
              <a:spcAft>
                <a:spcPct val="20000"/>
              </a:spcAft>
              <a:defRPr/>
            </a:pPr>
            <a:r>
              <a:rPr lang="en-US" sz="2600" dirty="0"/>
              <a:t>Integrate new and emerging evidence to optimize the likelihood of treatment-free remission in patients with chronic-phase CML</a:t>
            </a:r>
          </a:p>
          <a:p>
            <a:pPr>
              <a:spcBef>
                <a:spcPct val="20000"/>
              </a:spcBef>
              <a:spcAft>
                <a:spcPct val="20000"/>
              </a:spcAft>
              <a:defRPr/>
            </a:pPr>
            <a:r>
              <a:rPr lang="en-US" sz="2600" dirty="0"/>
              <a:t>Sequence therapies to prevent the onset of a treatment failure and overcome resistance after previous TKI failure</a:t>
            </a:r>
          </a:p>
        </p:txBody>
      </p:sp>
      <p:sp>
        <p:nvSpPr>
          <p:cNvPr id="3" name="Title 2">
            <a:extLst>
              <a:ext uri="{FF2B5EF4-FFF2-40B4-BE49-F238E27FC236}">
                <a16:creationId xmlns:a16="http://schemas.microsoft.com/office/drawing/2014/main" id="{8E2EF16C-BD1F-306E-F934-5554F80AF8AE}"/>
              </a:ext>
            </a:extLst>
          </p:cNvPr>
          <p:cNvSpPr>
            <a:spLocks noGrp="1"/>
          </p:cNvSpPr>
          <p:nvPr>
            <p:ph type="title"/>
          </p:nvPr>
        </p:nvSpPr>
        <p:spPr/>
        <p:txBody>
          <a:bodyPr/>
          <a:lstStyle/>
          <a:p>
            <a:r>
              <a:rPr lang="en-US" b="1" dirty="0">
                <a:solidFill>
                  <a:srgbClr val="E1471D"/>
                </a:solidFill>
                <a:latin typeface="Calibri"/>
                <a:ea typeface="Calibri"/>
                <a:cs typeface="Calibri"/>
              </a:rPr>
              <a:t>Learning Objectives</a:t>
            </a:r>
            <a:br>
              <a:rPr lang="en-US" sz="5400" b="1" dirty="0">
                <a:solidFill>
                  <a:srgbClr val="E1471D"/>
                </a:solidFill>
                <a:latin typeface="Calibri"/>
                <a:ea typeface="Calibri"/>
                <a:cs typeface="Calibri"/>
              </a:rPr>
            </a:br>
            <a:r>
              <a:rPr lang="en-US" sz="2600" b="0" dirty="0">
                <a:solidFill>
                  <a:schemeClr val="bg1"/>
                </a:solidFill>
                <a:latin typeface="Calibri"/>
                <a:cs typeface="Calibri"/>
              </a:rPr>
              <a:t>Upon completion of this activity, learners should be able to:</a:t>
            </a:r>
            <a:endParaRPr lang="en-US" sz="2600" dirty="0"/>
          </a:p>
        </p:txBody>
      </p:sp>
    </p:spTree>
    <p:extLst>
      <p:ext uri="{BB962C8B-B14F-4D97-AF65-F5344CB8AC3E}">
        <p14:creationId xmlns:p14="http://schemas.microsoft.com/office/powerpoint/2010/main" val="113394580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7DECB-D61A-8B49-00E7-CBC2389B093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9760D0-5A8E-35A9-A840-AFB4CCF56B3D}"/>
              </a:ext>
            </a:extLst>
          </p:cNvPr>
          <p:cNvSpPr>
            <a:spLocks noGrp="1"/>
          </p:cNvSpPr>
          <p:nvPr>
            <p:ph type="title"/>
          </p:nvPr>
        </p:nvSpPr>
        <p:spPr>
          <a:solidFill>
            <a:schemeClr val="bg2"/>
          </a:solidFill>
        </p:spPr>
        <p:txBody>
          <a:bodyPr/>
          <a:lstStyle/>
          <a:p>
            <a:r>
              <a:rPr lang="en-US" altLang="en-US" sz="2900" kern="0" dirty="0">
                <a:solidFill>
                  <a:schemeClr val="tx1"/>
                </a:solidFill>
                <a:latin typeface="+mj-lt"/>
              </a:rPr>
              <a:t>Pretest 3: Which of the following patient conditions meets criteria for considering TKI discontinuation and attempting TFR? </a:t>
            </a:r>
            <a:endParaRPr lang="en-US" sz="2900" dirty="0"/>
          </a:p>
        </p:txBody>
      </p:sp>
      <p:sp>
        <p:nvSpPr>
          <p:cNvPr id="3" name="Content Placeholder 2">
            <a:extLst>
              <a:ext uri="{FF2B5EF4-FFF2-40B4-BE49-F238E27FC236}">
                <a16:creationId xmlns:a16="http://schemas.microsoft.com/office/drawing/2014/main" id="{3DB145EE-CF14-9335-B180-44F10C6555CF}"/>
              </a:ext>
            </a:extLst>
          </p:cNvPr>
          <p:cNvSpPr>
            <a:spLocks noGrp="1"/>
          </p:cNvSpPr>
          <p:nvPr>
            <p:ph idx="1"/>
          </p:nvPr>
        </p:nvSpPr>
        <p:spPr/>
        <p:txBody>
          <a:bodyPr/>
          <a:lstStyle/>
          <a:p>
            <a:pPr marL="514350" indent="-514350">
              <a:buFont typeface="+mj-lt"/>
              <a:buAutoNum type="alphaUcPeriod"/>
            </a:pPr>
            <a:r>
              <a:rPr lang="en-US" dirty="0"/>
              <a:t>2 yr of TKI therapy</a:t>
            </a:r>
            <a:endParaRPr lang="en-US" i="1" dirty="0"/>
          </a:p>
          <a:p>
            <a:pPr marL="514350" indent="-514350">
              <a:buFont typeface="+mj-lt"/>
              <a:buAutoNum type="alphaUcPeriod"/>
            </a:pPr>
            <a:r>
              <a:rPr lang="en-US" i="1" dirty="0"/>
              <a:t>BCR::ABL1</a:t>
            </a:r>
            <a:r>
              <a:rPr lang="en-US" dirty="0"/>
              <a:t> ≤0.01% IS for 2.5 yr</a:t>
            </a:r>
          </a:p>
          <a:p>
            <a:pPr marL="514350" indent="-514350">
              <a:buFont typeface="+mj-lt"/>
              <a:buAutoNum type="alphaUcPeriod"/>
            </a:pPr>
            <a:r>
              <a:rPr lang="en-US" dirty="0"/>
              <a:t>History of AP-CML</a:t>
            </a:r>
          </a:p>
          <a:p>
            <a:pPr marL="514350" indent="-514350">
              <a:buFont typeface="+mj-lt"/>
              <a:buAutoNum type="alphaUcPeriod"/>
            </a:pPr>
            <a:r>
              <a:rPr lang="en-US" dirty="0"/>
              <a:t>No evidence of quantifiable </a:t>
            </a:r>
            <a:r>
              <a:rPr lang="en-US" i="1" dirty="0"/>
              <a:t>BCR::ABL1</a:t>
            </a:r>
            <a:r>
              <a:rPr lang="en-US" dirty="0"/>
              <a:t> transcript</a:t>
            </a:r>
          </a:p>
        </p:txBody>
      </p:sp>
    </p:spTree>
    <p:extLst>
      <p:ext uri="{BB962C8B-B14F-4D97-AF65-F5344CB8AC3E}">
        <p14:creationId xmlns:p14="http://schemas.microsoft.com/office/powerpoint/2010/main" val="1239828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F0290-89B1-D205-3AB3-E9F0A8F4DEDF}"/>
              </a:ext>
            </a:extLst>
          </p:cNvPr>
          <p:cNvSpPr>
            <a:spLocks noGrp="1"/>
          </p:cNvSpPr>
          <p:nvPr>
            <p:ph type="title"/>
          </p:nvPr>
        </p:nvSpPr>
        <p:spPr/>
        <p:txBody>
          <a:bodyPr/>
          <a:lstStyle/>
          <a:p>
            <a:r>
              <a:rPr lang="en-US" dirty="0"/>
              <a:t>Case 2: Patient With CP-CML Who Achieved Stable Deep Molecular Remission and Is Interested in TFR</a:t>
            </a:r>
            <a:br>
              <a:rPr lang="en-US" dirty="0"/>
            </a:br>
            <a:br>
              <a:rPr lang="en-US" dirty="0"/>
            </a:br>
            <a:endParaRPr lang="en-US" dirty="0"/>
          </a:p>
        </p:txBody>
      </p:sp>
      <p:sp>
        <p:nvSpPr>
          <p:cNvPr id="3" name="TextBox 2">
            <a:extLst>
              <a:ext uri="{FF2B5EF4-FFF2-40B4-BE49-F238E27FC236}">
                <a16:creationId xmlns:a16="http://schemas.microsoft.com/office/drawing/2014/main" id="{6F2D4ADF-AF0A-7ACA-BDC6-C7D262BE4D14}"/>
              </a:ext>
            </a:extLst>
          </p:cNvPr>
          <p:cNvSpPr txBox="1"/>
          <p:nvPr/>
        </p:nvSpPr>
        <p:spPr bwMode="auto">
          <a:xfrm>
            <a:off x="4098273" y="3429000"/>
            <a:ext cx="374573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571500" indent="-571500" algn="l">
              <a:lnSpc>
                <a:spcPct val="100000"/>
              </a:lnSpc>
              <a:spcBef>
                <a:spcPts val="0"/>
              </a:spcBef>
              <a:spcAft>
                <a:spcPct val="0"/>
              </a:spcAft>
              <a:buClrTx/>
              <a:buFont typeface="Arial" panose="020B0604020202020204" pitchFamily="34" charset="0"/>
              <a:buChar char="•"/>
            </a:pPr>
            <a:r>
              <a:rPr lang="en-US" sz="3600" b="0" dirty="0">
                <a:solidFill>
                  <a:schemeClr val="bg2"/>
                </a:solidFill>
                <a:latin typeface="Calibri" panose="020F0502020204030204" pitchFamily="34" charset="0"/>
                <a:cs typeface="Calibri" panose="020F0502020204030204" pitchFamily="34" charset="0"/>
              </a:rPr>
              <a:t>TFR success</a:t>
            </a:r>
          </a:p>
          <a:p>
            <a:pPr marL="571500" indent="-571500" algn="l">
              <a:lnSpc>
                <a:spcPct val="100000"/>
              </a:lnSpc>
              <a:spcBef>
                <a:spcPts val="0"/>
              </a:spcBef>
              <a:spcAft>
                <a:spcPct val="0"/>
              </a:spcAft>
              <a:buClrTx/>
              <a:buFont typeface="Arial" panose="020B0604020202020204" pitchFamily="34" charset="0"/>
              <a:buChar char="•"/>
            </a:pPr>
            <a:r>
              <a:rPr lang="en-US" sz="3600" b="0" dirty="0">
                <a:solidFill>
                  <a:schemeClr val="bg2"/>
                </a:solidFill>
                <a:latin typeface="Calibri" panose="020F0502020204030204" pitchFamily="34" charset="0"/>
                <a:cs typeface="Calibri" panose="020F0502020204030204" pitchFamily="34" charset="0"/>
              </a:rPr>
              <a:t>TFR failure</a:t>
            </a:r>
          </a:p>
          <a:p>
            <a:pPr marL="571500" indent="-571500" algn="l">
              <a:lnSpc>
                <a:spcPct val="100000"/>
              </a:lnSpc>
              <a:spcBef>
                <a:spcPts val="0"/>
              </a:spcBef>
              <a:spcAft>
                <a:spcPct val="0"/>
              </a:spcAft>
              <a:buClrTx/>
              <a:buFont typeface="Arial" panose="020B0604020202020204" pitchFamily="34" charset="0"/>
              <a:buChar char="•"/>
            </a:pPr>
            <a:r>
              <a:rPr lang="en-US" sz="3600" b="0" dirty="0">
                <a:solidFill>
                  <a:schemeClr val="bg2"/>
                </a:solidFill>
                <a:latin typeface="Calibri" panose="020F0502020204030204" pitchFamily="34" charset="0"/>
                <a:cs typeface="Calibri" panose="020F0502020204030204" pitchFamily="34" charset="0"/>
              </a:rPr>
              <a:t>Second TFR</a:t>
            </a:r>
          </a:p>
        </p:txBody>
      </p:sp>
    </p:spTree>
    <p:extLst>
      <p:ext uri="{BB962C8B-B14F-4D97-AF65-F5344CB8AC3E}">
        <p14:creationId xmlns:p14="http://schemas.microsoft.com/office/powerpoint/2010/main" val="3312815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17D52-5189-2EEC-2FA5-6BBCD5B407F7}"/>
              </a:ext>
            </a:extLst>
          </p:cNvPr>
          <p:cNvSpPr>
            <a:spLocks noGrp="1"/>
          </p:cNvSpPr>
          <p:nvPr>
            <p:ph type="title"/>
          </p:nvPr>
        </p:nvSpPr>
        <p:spPr/>
        <p:txBody>
          <a:bodyPr/>
          <a:lstStyle/>
          <a:p>
            <a:br>
              <a:rPr lang="en-US" dirty="0"/>
            </a:br>
            <a:r>
              <a:rPr lang="en-US" dirty="0"/>
              <a:t>Statistical Model of CML Response</a:t>
            </a:r>
            <a:br>
              <a:rPr lang="en-US" dirty="0"/>
            </a:br>
            <a:r>
              <a:rPr lang="en-US" dirty="0"/>
              <a:t>Is Cure Possible?</a:t>
            </a:r>
          </a:p>
        </p:txBody>
      </p:sp>
      <p:grpSp>
        <p:nvGrpSpPr>
          <p:cNvPr id="9" name="Group 8">
            <a:extLst>
              <a:ext uri="{FF2B5EF4-FFF2-40B4-BE49-F238E27FC236}">
                <a16:creationId xmlns:a16="http://schemas.microsoft.com/office/drawing/2014/main" id="{93918CFD-148E-E2A0-7403-530A9F4F7B4D}"/>
              </a:ext>
            </a:extLst>
          </p:cNvPr>
          <p:cNvGrpSpPr/>
          <p:nvPr/>
        </p:nvGrpSpPr>
        <p:grpSpPr>
          <a:xfrm>
            <a:off x="394877" y="2033127"/>
            <a:ext cx="5982893" cy="3689634"/>
            <a:chOff x="2723314" y="1795545"/>
            <a:chExt cx="5982893" cy="3689634"/>
          </a:xfrm>
        </p:grpSpPr>
        <p:pic>
          <p:nvPicPr>
            <p:cNvPr id="3" name="Content Placeholder 3">
              <a:extLst>
                <a:ext uri="{FF2B5EF4-FFF2-40B4-BE49-F238E27FC236}">
                  <a16:creationId xmlns:a16="http://schemas.microsoft.com/office/drawing/2014/main" id="{094E2F07-5822-9CCE-F121-F997A8130D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723314" y="1795545"/>
              <a:ext cx="5982893" cy="3689634"/>
            </a:xfrm>
            <a:prstGeom prst="rect">
              <a:avLst/>
            </a:prstGeom>
          </p:spPr>
        </p:pic>
        <p:cxnSp>
          <p:nvCxnSpPr>
            <p:cNvPr id="4" name="Straight Arrow Connector 3">
              <a:extLst>
                <a:ext uri="{FF2B5EF4-FFF2-40B4-BE49-F238E27FC236}">
                  <a16:creationId xmlns:a16="http://schemas.microsoft.com/office/drawing/2014/main" id="{2FEA98DB-E003-EC15-8784-2009DFD764CD}"/>
                </a:ext>
              </a:extLst>
            </p:cNvPr>
            <p:cNvCxnSpPr/>
            <p:nvPr/>
          </p:nvCxnSpPr>
          <p:spPr>
            <a:xfrm flipH="1">
              <a:off x="3461152" y="2617543"/>
              <a:ext cx="350044" cy="18454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5">
              <a:extLst>
                <a:ext uri="{FF2B5EF4-FFF2-40B4-BE49-F238E27FC236}">
                  <a16:creationId xmlns:a16="http://schemas.microsoft.com/office/drawing/2014/main" id="{F18BF751-11A0-ED47-25A5-C4B300C90455}"/>
                </a:ext>
              </a:extLst>
            </p:cNvPr>
            <p:cNvSpPr txBox="1">
              <a:spLocks noChangeArrowheads="1"/>
            </p:cNvSpPr>
            <p:nvPr/>
          </p:nvSpPr>
          <p:spPr bwMode="auto">
            <a:xfrm>
              <a:off x="3579023" y="2315124"/>
              <a:ext cx="1166473" cy="30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351" dirty="0">
                  <a:solidFill>
                    <a:schemeClr val="bg1"/>
                  </a:solidFill>
                </a:rPr>
                <a:t>First slope (</a:t>
              </a:r>
              <a:r>
                <a:rPr lang="el-GR" altLang="en-US" sz="1351" dirty="0">
                  <a:solidFill>
                    <a:schemeClr val="bg1"/>
                  </a:solidFill>
                </a:rPr>
                <a:t>α</a:t>
              </a:r>
              <a:r>
                <a:rPr lang="en-US" altLang="en-US" sz="1351" dirty="0">
                  <a:solidFill>
                    <a:schemeClr val="bg1"/>
                  </a:solidFill>
                </a:rPr>
                <a:t>)</a:t>
              </a:r>
            </a:p>
          </p:txBody>
        </p:sp>
        <p:cxnSp>
          <p:nvCxnSpPr>
            <p:cNvPr id="6" name="Straight Arrow Connector 5">
              <a:extLst>
                <a:ext uri="{FF2B5EF4-FFF2-40B4-BE49-F238E27FC236}">
                  <a16:creationId xmlns:a16="http://schemas.microsoft.com/office/drawing/2014/main" id="{57B7037E-E96A-9828-A295-D55A120CB9EA}"/>
                </a:ext>
              </a:extLst>
            </p:cNvPr>
            <p:cNvCxnSpPr/>
            <p:nvPr/>
          </p:nvCxnSpPr>
          <p:spPr>
            <a:xfrm flipH="1">
              <a:off x="4170979" y="3244453"/>
              <a:ext cx="350044" cy="18454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6EFBC6C8-7B2F-A8AA-74CB-5E8679A5B7A2}"/>
                </a:ext>
              </a:extLst>
            </p:cNvPr>
            <p:cNvSpPr txBox="1">
              <a:spLocks noChangeArrowheads="1"/>
            </p:cNvSpPr>
            <p:nvPr/>
          </p:nvSpPr>
          <p:spPr bwMode="auto">
            <a:xfrm>
              <a:off x="4288852" y="2942033"/>
              <a:ext cx="1368452" cy="30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351" dirty="0">
                  <a:solidFill>
                    <a:schemeClr val="bg1"/>
                  </a:solidFill>
                </a:rPr>
                <a:t>Second slope (</a:t>
              </a:r>
              <a:r>
                <a:rPr lang="el-GR" altLang="en-US" sz="1351" dirty="0">
                  <a:solidFill>
                    <a:schemeClr val="bg1"/>
                  </a:solidFill>
                </a:rPr>
                <a:t>β</a:t>
              </a:r>
              <a:r>
                <a:rPr lang="en-US" altLang="en-US" sz="1351" dirty="0">
                  <a:solidFill>
                    <a:schemeClr val="bg1"/>
                  </a:solidFill>
                </a:rPr>
                <a:t>)</a:t>
              </a:r>
            </a:p>
          </p:txBody>
        </p:sp>
      </p:grpSp>
      <p:graphicFrame>
        <p:nvGraphicFramePr>
          <p:cNvPr id="10" name="Group 32">
            <a:extLst>
              <a:ext uri="{FF2B5EF4-FFF2-40B4-BE49-F238E27FC236}">
                <a16:creationId xmlns:a16="http://schemas.microsoft.com/office/drawing/2014/main" id="{6DD0022B-30B0-B7E2-045C-3580DEA56BBA}"/>
              </a:ext>
            </a:extLst>
          </p:cNvPr>
          <p:cNvGraphicFramePr>
            <a:graphicFrameLocks noGrp="1"/>
          </p:cNvGraphicFramePr>
          <p:nvPr>
            <p:extLst>
              <p:ext uri="{D42A27DB-BD31-4B8C-83A1-F6EECF244321}">
                <p14:modId xmlns:p14="http://schemas.microsoft.com/office/powerpoint/2010/main" val="1143829964"/>
              </p:ext>
            </p:extLst>
          </p:nvPr>
        </p:nvGraphicFramePr>
        <p:xfrm>
          <a:off x="6536960" y="2118198"/>
          <a:ext cx="5086891" cy="3096768"/>
        </p:xfrm>
        <a:graphic>
          <a:graphicData uri="http://schemas.openxmlformats.org/drawingml/2006/table">
            <a:tbl>
              <a:tblPr/>
              <a:tblGrid>
                <a:gridCol w="2686905">
                  <a:extLst>
                    <a:ext uri="{9D8B030D-6E8A-4147-A177-3AD203B41FA5}">
                      <a16:colId xmlns:a16="http://schemas.microsoft.com/office/drawing/2014/main" val="366660183"/>
                    </a:ext>
                  </a:extLst>
                </a:gridCol>
                <a:gridCol w="1199993">
                  <a:extLst>
                    <a:ext uri="{9D8B030D-6E8A-4147-A177-3AD203B41FA5}">
                      <a16:colId xmlns:a16="http://schemas.microsoft.com/office/drawing/2014/main" val="603186021"/>
                    </a:ext>
                  </a:extLst>
                </a:gridCol>
                <a:gridCol w="1199993">
                  <a:extLst>
                    <a:ext uri="{9D8B030D-6E8A-4147-A177-3AD203B41FA5}">
                      <a16:colId xmlns:a16="http://schemas.microsoft.com/office/drawing/2014/main" val="1688683510"/>
                    </a:ext>
                  </a:extLst>
                </a:gridCol>
              </a:tblGrid>
              <a:tr h="309778">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Statistical Model Predictions</a:t>
                      </a:r>
                    </a:p>
                  </a:txBody>
                  <a:tcPr marL="121881" marR="121881" marT="54864" marB="54864"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Training</a:t>
                      </a:r>
                      <a:br>
                        <a:rPr kumimoji="0" 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Set</a:t>
                      </a:r>
                    </a:p>
                  </a:txBody>
                  <a:tcPr marL="121881" marR="121881"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Validation Set</a:t>
                      </a:r>
                    </a:p>
                  </a:txBody>
                  <a:tcPr marL="121881" marR="121881"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177019">
                <a:tc>
                  <a:txBody>
                    <a:bodyPr/>
                    <a:lstStyle/>
                    <a:p>
                      <a:pPr marL="0" marR="0" lvl="0" indent="0" algn="l" defTabSz="914400" rtl="0" eaLnBrk="1" fontAlgn="base" latinLnBrk="0" hangingPunct="1">
                        <a:lnSpc>
                          <a:spcPct val="100000"/>
                        </a:lnSpc>
                        <a:spcBef>
                          <a:spcPct val="35000"/>
                        </a:spcBef>
                        <a:spcAft>
                          <a:spcPct val="25000"/>
                        </a:spcAft>
                        <a:buClrTx/>
                        <a:buSzTx/>
                        <a:buFont typeface="Wingdings" panose="05000000000000000000"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Time to complete eradication of MRD, yr</a:t>
                      </a:r>
                    </a:p>
                  </a:txBody>
                  <a:tcPr marL="121881" marR="121881"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48.9</a:t>
                      </a:r>
                    </a:p>
                  </a:txBody>
                  <a:tcPr marL="121881" marR="121881"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32.8</a:t>
                      </a:r>
                    </a:p>
                  </a:txBody>
                  <a:tcPr marL="121881" marR="121881"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177019">
                <a:tc>
                  <a:txBody>
                    <a:bodyPr/>
                    <a:lstStyle/>
                    <a:p>
                      <a:pPr marL="0" marR="0" lvl="0" indent="0" algn="l"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Treatment time to MR4.0, yr</a:t>
                      </a:r>
                    </a:p>
                  </a:txBody>
                  <a:tcPr marL="121881" marR="121881"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6.5</a:t>
                      </a:r>
                    </a:p>
                  </a:txBody>
                  <a:tcPr marL="121881" marR="121881"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5.3</a:t>
                      </a:r>
                    </a:p>
                  </a:txBody>
                  <a:tcPr marL="121881" marR="121881"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513488945"/>
                  </a:ext>
                </a:extLst>
              </a:tr>
              <a:tr h="177019">
                <a:tc>
                  <a:txBody>
                    <a:bodyPr/>
                    <a:lstStyle/>
                    <a:p>
                      <a:pPr marL="0" marR="0" lvl="0" indent="0" algn="l" defTabSz="914400" rtl="0" eaLnBrk="1" fontAlgn="base" latinLnBrk="0" hangingPunct="1">
                        <a:lnSpc>
                          <a:spcPct val="100000"/>
                        </a:lnSpc>
                        <a:spcBef>
                          <a:spcPct val="35000"/>
                        </a:spcBef>
                        <a:spcAft>
                          <a:spcPct val="25000"/>
                        </a:spcAft>
                        <a:buClrTx/>
                        <a:buSzTx/>
                        <a:buFont typeface="Wingdings" panose="05000000000000000000"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Treatment time to MR4.5, yr</a:t>
                      </a:r>
                    </a:p>
                  </a:txBody>
                  <a:tcPr marL="121881" marR="121881"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10.7</a:t>
                      </a:r>
                    </a:p>
                  </a:txBody>
                  <a:tcPr marL="121881" marR="121881"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9.1</a:t>
                      </a:r>
                    </a:p>
                  </a:txBody>
                  <a:tcPr marL="121881" marR="121881"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184553430"/>
                  </a:ext>
                </a:extLst>
              </a:tr>
              <a:tr h="177019">
                <a:tc>
                  <a:txBody>
                    <a:bodyPr/>
                    <a:lstStyle/>
                    <a:p>
                      <a:pPr marL="0" marR="0" lvl="0" indent="0" algn="l"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Cumulative cure rate after 15 yr of treatment, %</a:t>
                      </a:r>
                    </a:p>
                  </a:txBody>
                  <a:tcPr marL="121881" marR="121881"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14</a:t>
                      </a:r>
                    </a:p>
                  </a:txBody>
                  <a:tcPr marL="121881" marR="121881"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16</a:t>
                      </a:r>
                    </a:p>
                  </a:txBody>
                  <a:tcPr marL="121881" marR="121881"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074031447"/>
                  </a:ext>
                </a:extLst>
              </a:tr>
              <a:tr h="177019">
                <a:tc>
                  <a:txBody>
                    <a:bodyPr/>
                    <a:lstStyle/>
                    <a:p>
                      <a:pPr marL="0" marR="0" lvl="0" indent="0" algn="l"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Cumulative cure rate after 30 yr of treatment, %</a:t>
                      </a:r>
                    </a:p>
                  </a:txBody>
                  <a:tcPr marL="121881" marR="121881"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31</a:t>
                      </a:r>
                    </a:p>
                  </a:txBody>
                  <a:tcPr marL="121881" marR="121881"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42</a:t>
                      </a:r>
                    </a:p>
                  </a:txBody>
                  <a:tcPr marL="121881" marR="121881"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357013288"/>
                  </a:ext>
                </a:extLst>
              </a:tr>
            </a:tbl>
          </a:graphicData>
        </a:graphic>
      </p:graphicFrame>
      <p:sp>
        <p:nvSpPr>
          <p:cNvPr id="12" name="Text Box 15">
            <a:extLst>
              <a:ext uri="{FF2B5EF4-FFF2-40B4-BE49-F238E27FC236}">
                <a16:creationId xmlns:a16="http://schemas.microsoft.com/office/drawing/2014/main" id="{EF37111C-48E7-1E84-E610-E069719ECC0E}"/>
              </a:ext>
            </a:extLst>
          </p:cNvPr>
          <p:cNvSpPr txBox="1">
            <a:spLocks noChangeArrowheads="1"/>
          </p:cNvSpPr>
          <p:nvPr/>
        </p:nvSpPr>
        <p:spPr bwMode="auto">
          <a:xfrm>
            <a:off x="394877" y="6363535"/>
            <a:ext cx="8685529"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0" eaLnBrk="1" hangingPunct="1">
              <a:defRPr/>
            </a:pPr>
            <a:r>
              <a:rPr lang="da-DK" altLang="en-US" sz="1200" b="0" spc="-10" dirty="0">
                <a:solidFill>
                  <a:schemeClr val="bg2"/>
                </a:solidFill>
                <a:latin typeface="Calibri" panose="020F0502020204030204" pitchFamily="34" charset="0"/>
              </a:rPr>
              <a:t>Horn. Blood. 2013;121:378.</a:t>
            </a:r>
          </a:p>
        </p:txBody>
      </p:sp>
    </p:spTree>
    <p:extLst>
      <p:ext uri="{BB962C8B-B14F-4D97-AF65-F5344CB8AC3E}">
        <p14:creationId xmlns:p14="http://schemas.microsoft.com/office/powerpoint/2010/main" val="1752089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4FFEF-F1B3-A22C-39D5-9D2106CDD8F8}"/>
              </a:ext>
            </a:extLst>
          </p:cNvPr>
          <p:cNvSpPr>
            <a:spLocks noGrp="1"/>
          </p:cNvSpPr>
          <p:nvPr>
            <p:ph type="title"/>
          </p:nvPr>
        </p:nvSpPr>
        <p:spPr/>
        <p:txBody>
          <a:bodyPr/>
          <a:lstStyle/>
          <a:p>
            <a:r>
              <a:rPr lang="en-US" sz="3600" dirty="0">
                <a:cs typeface="Calibri" panose="020F0502020204030204" pitchFamily="34" charset="0"/>
              </a:rPr>
              <a:t>STIM1 Trial in CP-CML: Imatinib OS Without Recurrence</a:t>
            </a:r>
            <a:endParaRPr lang="en-US" dirty="0">
              <a:cs typeface="Calibri" panose="020F0502020204030204" pitchFamily="34" charset="0"/>
            </a:endParaRPr>
          </a:p>
        </p:txBody>
      </p:sp>
      <p:sp>
        <p:nvSpPr>
          <p:cNvPr id="5" name="Freeform 4">
            <a:extLst>
              <a:ext uri="{FF2B5EF4-FFF2-40B4-BE49-F238E27FC236}">
                <a16:creationId xmlns:a16="http://schemas.microsoft.com/office/drawing/2014/main" id="{4B1C87D6-B153-8578-9DC8-F45BDAEF8D90}"/>
              </a:ext>
            </a:extLst>
          </p:cNvPr>
          <p:cNvSpPr/>
          <p:nvPr/>
        </p:nvSpPr>
        <p:spPr bwMode="auto">
          <a:xfrm>
            <a:off x="3054268" y="1668638"/>
            <a:ext cx="6403909" cy="3112095"/>
          </a:xfrm>
          <a:custGeom>
            <a:avLst/>
            <a:gdLst>
              <a:gd name="connsiteX0" fmla="*/ 0 w 6782765"/>
              <a:gd name="connsiteY0" fmla="*/ 0 h 3460830"/>
              <a:gd name="connsiteX1" fmla="*/ 0 w 6782765"/>
              <a:gd name="connsiteY1" fmla="*/ 3460830 h 3460830"/>
              <a:gd name="connsiteX2" fmla="*/ 6782765 w 6782765"/>
              <a:gd name="connsiteY2" fmla="*/ 3460830 h 3460830"/>
            </a:gdLst>
            <a:ahLst/>
            <a:cxnLst>
              <a:cxn ang="0">
                <a:pos x="connsiteX0" y="connsiteY0"/>
              </a:cxn>
              <a:cxn ang="0">
                <a:pos x="connsiteX1" y="connsiteY1"/>
              </a:cxn>
              <a:cxn ang="0">
                <a:pos x="connsiteX2" y="connsiteY2"/>
              </a:cxn>
            </a:cxnLst>
            <a:rect l="l" t="t" r="r" b="b"/>
            <a:pathLst>
              <a:path w="6782765" h="3460830">
                <a:moveTo>
                  <a:pt x="0" y="0"/>
                </a:moveTo>
                <a:lnTo>
                  <a:pt x="0" y="3460830"/>
                </a:lnTo>
                <a:lnTo>
                  <a:pt x="6782765" y="3460830"/>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51" name="Group 50">
            <a:extLst>
              <a:ext uri="{FF2B5EF4-FFF2-40B4-BE49-F238E27FC236}">
                <a16:creationId xmlns:a16="http://schemas.microsoft.com/office/drawing/2014/main" id="{A230D253-9A0E-3B3D-7A73-F0C400AD9ECD}"/>
              </a:ext>
            </a:extLst>
          </p:cNvPr>
          <p:cNvGrpSpPr/>
          <p:nvPr/>
        </p:nvGrpSpPr>
        <p:grpSpPr>
          <a:xfrm>
            <a:off x="2479908" y="1499465"/>
            <a:ext cx="505801" cy="3440283"/>
            <a:chOff x="1521577" y="1582602"/>
            <a:chExt cx="535724" cy="3825794"/>
          </a:xfrm>
        </p:grpSpPr>
        <p:sp>
          <p:nvSpPr>
            <p:cNvPr id="6" name="TextBox 5">
              <a:extLst>
                <a:ext uri="{FF2B5EF4-FFF2-40B4-BE49-F238E27FC236}">
                  <a16:creationId xmlns:a16="http://schemas.microsoft.com/office/drawing/2014/main" id="{CF702A6E-8F53-A2A8-F435-F000590B214C}"/>
                </a:ext>
              </a:extLst>
            </p:cNvPr>
            <p:cNvSpPr txBox="1"/>
            <p:nvPr/>
          </p:nvSpPr>
          <p:spPr bwMode="auto">
            <a:xfrm>
              <a:off x="1521577" y="1582602"/>
              <a:ext cx="5357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100</a:t>
              </a:r>
            </a:p>
          </p:txBody>
        </p:sp>
        <p:sp>
          <p:nvSpPr>
            <p:cNvPr id="8" name="TextBox 7">
              <a:extLst>
                <a:ext uri="{FF2B5EF4-FFF2-40B4-BE49-F238E27FC236}">
                  <a16:creationId xmlns:a16="http://schemas.microsoft.com/office/drawing/2014/main" id="{2ECEF898-4FDB-8199-2A73-413316074AE4}"/>
                </a:ext>
              </a:extLst>
            </p:cNvPr>
            <p:cNvSpPr txBox="1"/>
            <p:nvPr/>
          </p:nvSpPr>
          <p:spPr bwMode="auto">
            <a:xfrm>
              <a:off x="1638597" y="2965186"/>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a:t>
              </a:r>
            </a:p>
          </p:txBody>
        </p:sp>
        <p:sp>
          <p:nvSpPr>
            <p:cNvPr id="9" name="TextBox 8">
              <a:extLst>
                <a:ext uri="{FF2B5EF4-FFF2-40B4-BE49-F238E27FC236}">
                  <a16:creationId xmlns:a16="http://schemas.microsoft.com/office/drawing/2014/main" id="{E04D81A4-2343-93B1-D272-D6FC23232B79}"/>
                </a:ext>
              </a:extLst>
            </p:cNvPr>
            <p:cNvSpPr txBox="1"/>
            <p:nvPr/>
          </p:nvSpPr>
          <p:spPr bwMode="auto">
            <a:xfrm>
              <a:off x="1638597" y="22738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a:t>
              </a:r>
            </a:p>
          </p:txBody>
        </p:sp>
        <p:sp>
          <p:nvSpPr>
            <p:cNvPr id="10" name="TextBox 9">
              <a:extLst>
                <a:ext uri="{FF2B5EF4-FFF2-40B4-BE49-F238E27FC236}">
                  <a16:creationId xmlns:a16="http://schemas.microsoft.com/office/drawing/2014/main" id="{6AB82E87-8C6E-EF06-A56D-79EEEEA8BE6D}"/>
                </a:ext>
              </a:extLst>
            </p:cNvPr>
            <p:cNvSpPr txBox="1"/>
            <p:nvPr/>
          </p:nvSpPr>
          <p:spPr bwMode="auto">
            <a:xfrm>
              <a:off x="1638597" y="4347770"/>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p:txBody>
        </p:sp>
        <p:sp>
          <p:nvSpPr>
            <p:cNvPr id="11" name="TextBox 10">
              <a:extLst>
                <a:ext uri="{FF2B5EF4-FFF2-40B4-BE49-F238E27FC236}">
                  <a16:creationId xmlns:a16="http://schemas.microsoft.com/office/drawing/2014/main" id="{8EC3D4A2-C1E7-B6A9-DBEE-580BD73C2859}"/>
                </a:ext>
              </a:extLst>
            </p:cNvPr>
            <p:cNvSpPr txBox="1"/>
            <p:nvPr/>
          </p:nvSpPr>
          <p:spPr bwMode="auto">
            <a:xfrm>
              <a:off x="1638597" y="365647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40</a:t>
              </a:r>
            </a:p>
          </p:txBody>
        </p:sp>
        <p:sp>
          <p:nvSpPr>
            <p:cNvPr id="12" name="TextBox 11">
              <a:extLst>
                <a:ext uri="{FF2B5EF4-FFF2-40B4-BE49-F238E27FC236}">
                  <a16:creationId xmlns:a16="http://schemas.microsoft.com/office/drawing/2014/main" id="{29A0DFC0-EBC6-D224-E192-44AEC3121E59}"/>
                </a:ext>
              </a:extLst>
            </p:cNvPr>
            <p:cNvSpPr txBox="1"/>
            <p:nvPr/>
          </p:nvSpPr>
          <p:spPr bwMode="auto">
            <a:xfrm>
              <a:off x="1755615" y="5039064"/>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grpSp>
      <p:grpSp>
        <p:nvGrpSpPr>
          <p:cNvPr id="133" name="Group 132">
            <a:extLst>
              <a:ext uri="{FF2B5EF4-FFF2-40B4-BE49-F238E27FC236}">
                <a16:creationId xmlns:a16="http://schemas.microsoft.com/office/drawing/2014/main" id="{638AF317-4010-7D3A-595B-9B9D75FC2FB7}"/>
              </a:ext>
            </a:extLst>
          </p:cNvPr>
          <p:cNvGrpSpPr/>
          <p:nvPr/>
        </p:nvGrpSpPr>
        <p:grpSpPr>
          <a:xfrm>
            <a:off x="2902749" y="4852356"/>
            <a:ext cx="6761789" cy="369332"/>
            <a:chOff x="2652164" y="5327733"/>
            <a:chExt cx="7161818" cy="410718"/>
          </a:xfrm>
        </p:grpSpPr>
        <p:sp>
          <p:nvSpPr>
            <p:cNvPr id="7" name="TextBox 6">
              <a:extLst>
                <a:ext uri="{FF2B5EF4-FFF2-40B4-BE49-F238E27FC236}">
                  <a16:creationId xmlns:a16="http://schemas.microsoft.com/office/drawing/2014/main" id="{A07F314C-A2E1-AA50-746C-A55D5B689A04}"/>
                </a:ext>
              </a:extLst>
            </p:cNvPr>
            <p:cNvSpPr txBox="1"/>
            <p:nvPr/>
          </p:nvSpPr>
          <p:spPr bwMode="auto">
            <a:xfrm>
              <a:off x="2652164" y="5327733"/>
              <a:ext cx="319534" cy="41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15" name="TextBox 14">
              <a:extLst>
                <a:ext uri="{FF2B5EF4-FFF2-40B4-BE49-F238E27FC236}">
                  <a16:creationId xmlns:a16="http://schemas.microsoft.com/office/drawing/2014/main" id="{23145793-B85A-F8B9-498A-4B6D66A914C5}"/>
                </a:ext>
              </a:extLst>
            </p:cNvPr>
            <p:cNvSpPr txBox="1"/>
            <p:nvPr/>
          </p:nvSpPr>
          <p:spPr bwMode="auto">
            <a:xfrm>
              <a:off x="3091892" y="5327733"/>
              <a:ext cx="319534" cy="41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a:t>
              </a:r>
            </a:p>
          </p:txBody>
        </p:sp>
        <p:sp>
          <p:nvSpPr>
            <p:cNvPr id="16" name="TextBox 15">
              <a:extLst>
                <a:ext uri="{FF2B5EF4-FFF2-40B4-BE49-F238E27FC236}">
                  <a16:creationId xmlns:a16="http://schemas.microsoft.com/office/drawing/2014/main" id="{77490491-EE82-5866-414A-0E0916A513CE}"/>
                </a:ext>
              </a:extLst>
            </p:cNvPr>
            <p:cNvSpPr txBox="1"/>
            <p:nvPr/>
          </p:nvSpPr>
          <p:spPr bwMode="auto">
            <a:xfrm>
              <a:off x="3454469" y="5327733"/>
              <a:ext cx="443475" cy="41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a:t>
              </a:r>
            </a:p>
          </p:txBody>
        </p:sp>
        <p:sp>
          <p:nvSpPr>
            <p:cNvPr id="17" name="TextBox 16">
              <a:extLst>
                <a:ext uri="{FF2B5EF4-FFF2-40B4-BE49-F238E27FC236}">
                  <a16:creationId xmlns:a16="http://schemas.microsoft.com/office/drawing/2014/main" id="{276ED4DC-1902-1D0B-1A13-188D64B918A2}"/>
                </a:ext>
              </a:extLst>
            </p:cNvPr>
            <p:cNvSpPr txBox="1"/>
            <p:nvPr/>
          </p:nvSpPr>
          <p:spPr bwMode="auto">
            <a:xfrm>
              <a:off x="3878186" y="5327733"/>
              <a:ext cx="443475" cy="41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18</a:t>
              </a:r>
            </a:p>
          </p:txBody>
        </p:sp>
        <p:sp>
          <p:nvSpPr>
            <p:cNvPr id="18" name="TextBox 17">
              <a:extLst>
                <a:ext uri="{FF2B5EF4-FFF2-40B4-BE49-F238E27FC236}">
                  <a16:creationId xmlns:a16="http://schemas.microsoft.com/office/drawing/2014/main" id="{4205A122-75FD-46FC-BFF2-400F5D0EFBC7}"/>
                </a:ext>
              </a:extLst>
            </p:cNvPr>
            <p:cNvSpPr txBox="1"/>
            <p:nvPr/>
          </p:nvSpPr>
          <p:spPr bwMode="auto">
            <a:xfrm>
              <a:off x="4292949" y="5327733"/>
              <a:ext cx="443475" cy="41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a:t>
              </a:r>
            </a:p>
          </p:txBody>
        </p:sp>
        <p:sp>
          <p:nvSpPr>
            <p:cNvPr id="19" name="TextBox 18">
              <a:extLst>
                <a:ext uri="{FF2B5EF4-FFF2-40B4-BE49-F238E27FC236}">
                  <a16:creationId xmlns:a16="http://schemas.microsoft.com/office/drawing/2014/main" id="{BB4DF5C8-F967-B193-04F7-40107E77D715}"/>
                </a:ext>
              </a:extLst>
            </p:cNvPr>
            <p:cNvSpPr txBox="1"/>
            <p:nvPr/>
          </p:nvSpPr>
          <p:spPr bwMode="auto">
            <a:xfrm>
              <a:off x="4718470" y="5327733"/>
              <a:ext cx="443475" cy="41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30</a:t>
              </a:r>
            </a:p>
          </p:txBody>
        </p:sp>
        <p:sp>
          <p:nvSpPr>
            <p:cNvPr id="20" name="TextBox 19">
              <a:extLst>
                <a:ext uri="{FF2B5EF4-FFF2-40B4-BE49-F238E27FC236}">
                  <a16:creationId xmlns:a16="http://schemas.microsoft.com/office/drawing/2014/main" id="{E57CEF61-890E-F8F2-8E73-E646BD31C996}"/>
                </a:ext>
              </a:extLst>
            </p:cNvPr>
            <p:cNvSpPr txBox="1"/>
            <p:nvPr/>
          </p:nvSpPr>
          <p:spPr bwMode="auto">
            <a:xfrm>
              <a:off x="5140404" y="5327733"/>
              <a:ext cx="443475" cy="41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36</a:t>
              </a:r>
            </a:p>
          </p:txBody>
        </p:sp>
        <p:sp>
          <p:nvSpPr>
            <p:cNvPr id="21" name="TextBox 20">
              <a:extLst>
                <a:ext uri="{FF2B5EF4-FFF2-40B4-BE49-F238E27FC236}">
                  <a16:creationId xmlns:a16="http://schemas.microsoft.com/office/drawing/2014/main" id="{B0B87826-7AA8-A4AF-E210-729D9086F3A5}"/>
                </a:ext>
              </a:extLst>
            </p:cNvPr>
            <p:cNvSpPr txBox="1"/>
            <p:nvPr/>
          </p:nvSpPr>
          <p:spPr bwMode="auto">
            <a:xfrm>
              <a:off x="5565926" y="5327733"/>
              <a:ext cx="443475" cy="41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42</a:t>
              </a:r>
            </a:p>
          </p:txBody>
        </p:sp>
        <p:sp>
          <p:nvSpPr>
            <p:cNvPr id="22" name="TextBox 21">
              <a:extLst>
                <a:ext uri="{FF2B5EF4-FFF2-40B4-BE49-F238E27FC236}">
                  <a16:creationId xmlns:a16="http://schemas.microsoft.com/office/drawing/2014/main" id="{741A8DB5-95A4-8D8B-1B49-D887439910D8}"/>
                </a:ext>
              </a:extLst>
            </p:cNvPr>
            <p:cNvSpPr txBox="1"/>
            <p:nvPr/>
          </p:nvSpPr>
          <p:spPr bwMode="auto">
            <a:xfrm>
              <a:off x="5984276" y="5327733"/>
              <a:ext cx="443475" cy="41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48</a:t>
              </a:r>
            </a:p>
          </p:txBody>
        </p:sp>
        <p:sp>
          <p:nvSpPr>
            <p:cNvPr id="23" name="TextBox 22">
              <a:extLst>
                <a:ext uri="{FF2B5EF4-FFF2-40B4-BE49-F238E27FC236}">
                  <a16:creationId xmlns:a16="http://schemas.microsoft.com/office/drawing/2014/main" id="{713714C7-950D-5066-C53A-1F061D8B5465}"/>
                </a:ext>
              </a:extLst>
            </p:cNvPr>
            <p:cNvSpPr txBox="1"/>
            <p:nvPr/>
          </p:nvSpPr>
          <p:spPr bwMode="auto">
            <a:xfrm>
              <a:off x="6409796" y="5327733"/>
              <a:ext cx="443475" cy="41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54</a:t>
              </a:r>
            </a:p>
          </p:txBody>
        </p:sp>
        <p:sp>
          <p:nvSpPr>
            <p:cNvPr id="24" name="TextBox 23">
              <a:extLst>
                <a:ext uri="{FF2B5EF4-FFF2-40B4-BE49-F238E27FC236}">
                  <a16:creationId xmlns:a16="http://schemas.microsoft.com/office/drawing/2014/main" id="{39744178-3DF5-FC75-88AF-A912F6EE8FBA}"/>
                </a:ext>
              </a:extLst>
            </p:cNvPr>
            <p:cNvSpPr txBox="1"/>
            <p:nvPr/>
          </p:nvSpPr>
          <p:spPr bwMode="auto">
            <a:xfrm>
              <a:off x="6831731" y="5327733"/>
              <a:ext cx="443475" cy="41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60</a:t>
              </a:r>
            </a:p>
          </p:txBody>
        </p:sp>
        <p:sp>
          <p:nvSpPr>
            <p:cNvPr id="25" name="TextBox 24">
              <a:extLst>
                <a:ext uri="{FF2B5EF4-FFF2-40B4-BE49-F238E27FC236}">
                  <a16:creationId xmlns:a16="http://schemas.microsoft.com/office/drawing/2014/main" id="{66F89A88-0050-8FE2-AAD3-0A0BC8F6400D}"/>
                </a:ext>
              </a:extLst>
            </p:cNvPr>
            <p:cNvSpPr txBox="1"/>
            <p:nvPr/>
          </p:nvSpPr>
          <p:spPr bwMode="auto">
            <a:xfrm>
              <a:off x="7253666" y="5327733"/>
              <a:ext cx="443475" cy="41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66</a:t>
              </a:r>
            </a:p>
          </p:txBody>
        </p:sp>
        <p:sp>
          <p:nvSpPr>
            <p:cNvPr id="26" name="TextBox 25">
              <a:extLst>
                <a:ext uri="{FF2B5EF4-FFF2-40B4-BE49-F238E27FC236}">
                  <a16:creationId xmlns:a16="http://schemas.microsoft.com/office/drawing/2014/main" id="{0B1A741B-E9F5-EE43-5135-E09492A29199}"/>
                </a:ext>
              </a:extLst>
            </p:cNvPr>
            <p:cNvSpPr txBox="1"/>
            <p:nvPr/>
          </p:nvSpPr>
          <p:spPr bwMode="auto">
            <a:xfrm>
              <a:off x="7679187" y="5327733"/>
              <a:ext cx="443475" cy="41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72</a:t>
              </a:r>
            </a:p>
          </p:txBody>
        </p:sp>
        <p:sp>
          <p:nvSpPr>
            <p:cNvPr id="27" name="TextBox 26">
              <a:extLst>
                <a:ext uri="{FF2B5EF4-FFF2-40B4-BE49-F238E27FC236}">
                  <a16:creationId xmlns:a16="http://schemas.microsoft.com/office/drawing/2014/main" id="{3CD32A3F-6113-6769-DEEB-BBD4B6175B49}"/>
                </a:ext>
              </a:extLst>
            </p:cNvPr>
            <p:cNvSpPr txBox="1"/>
            <p:nvPr/>
          </p:nvSpPr>
          <p:spPr bwMode="auto">
            <a:xfrm>
              <a:off x="8101121" y="5327733"/>
              <a:ext cx="443475" cy="41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78</a:t>
              </a:r>
            </a:p>
          </p:txBody>
        </p:sp>
        <p:sp>
          <p:nvSpPr>
            <p:cNvPr id="28" name="TextBox 27">
              <a:extLst>
                <a:ext uri="{FF2B5EF4-FFF2-40B4-BE49-F238E27FC236}">
                  <a16:creationId xmlns:a16="http://schemas.microsoft.com/office/drawing/2014/main" id="{1BA3EA78-A3DD-04F1-66B5-539A62BCCBFE}"/>
                </a:ext>
              </a:extLst>
            </p:cNvPr>
            <p:cNvSpPr txBox="1"/>
            <p:nvPr/>
          </p:nvSpPr>
          <p:spPr bwMode="auto">
            <a:xfrm>
              <a:off x="8523057" y="5327733"/>
              <a:ext cx="443475" cy="41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84</a:t>
              </a:r>
            </a:p>
          </p:txBody>
        </p:sp>
        <p:sp>
          <p:nvSpPr>
            <p:cNvPr id="29" name="TextBox 28">
              <a:extLst>
                <a:ext uri="{FF2B5EF4-FFF2-40B4-BE49-F238E27FC236}">
                  <a16:creationId xmlns:a16="http://schemas.microsoft.com/office/drawing/2014/main" id="{6CB85336-7783-CEAA-3591-9D70B7788DA5}"/>
                </a:ext>
              </a:extLst>
            </p:cNvPr>
            <p:cNvSpPr txBox="1"/>
            <p:nvPr/>
          </p:nvSpPr>
          <p:spPr bwMode="auto">
            <a:xfrm>
              <a:off x="8944993" y="5327733"/>
              <a:ext cx="443475" cy="41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90</a:t>
              </a:r>
            </a:p>
          </p:txBody>
        </p:sp>
        <p:sp>
          <p:nvSpPr>
            <p:cNvPr id="30" name="TextBox 29">
              <a:extLst>
                <a:ext uri="{FF2B5EF4-FFF2-40B4-BE49-F238E27FC236}">
                  <a16:creationId xmlns:a16="http://schemas.microsoft.com/office/drawing/2014/main" id="{2B29568D-879F-5110-F160-3AD4D880F840}"/>
                </a:ext>
              </a:extLst>
            </p:cNvPr>
            <p:cNvSpPr txBox="1"/>
            <p:nvPr/>
          </p:nvSpPr>
          <p:spPr bwMode="auto">
            <a:xfrm>
              <a:off x="9370507" y="5327733"/>
              <a:ext cx="443475" cy="41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96</a:t>
              </a:r>
            </a:p>
          </p:txBody>
        </p:sp>
      </p:grpSp>
      <p:sp>
        <p:nvSpPr>
          <p:cNvPr id="32" name="TextBox 31">
            <a:extLst>
              <a:ext uri="{FF2B5EF4-FFF2-40B4-BE49-F238E27FC236}">
                <a16:creationId xmlns:a16="http://schemas.microsoft.com/office/drawing/2014/main" id="{A6E9AC44-8FDD-203E-EB47-60BE14D68A68}"/>
              </a:ext>
            </a:extLst>
          </p:cNvPr>
          <p:cNvSpPr txBox="1"/>
          <p:nvPr/>
        </p:nvSpPr>
        <p:spPr bwMode="auto">
          <a:xfrm>
            <a:off x="3184578" y="5254029"/>
            <a:ext cx="62735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Time From Discontinuation of Imatinib (Mo)</a:t>
            </a:r>
          </a:p>
        </p:txBody>
      </p:sp>
      <p:grpSp>
        <p:nvGrpSpPr>
          <p:cNvPr id="169" name="Group 168">
            <a:extLst>
              <a:ext uri="{FF2B5EF4-FFF2-40B4-BE49-F238E27FC236}">
                <a16:creationId xmlns:a16="http://schemas.microsoft.com/office/drawing/2014/main" id="{9B419956-E1FC-BFC2-8A07-6D465464EAED}"/>
              </a:ext>
            </a:extLst>
          </p:cNvPr>
          <p:cNvGrpSpPr/>
          <p:nvPr/>
        </p:nvGrpSpPr>
        <p:grpSpPr>
          <a:xfrm>
            <a:off x="1794248" y="5408495"/>
            <a:ext cx="7787967" cy="646331"/>
            <a:chOff x="1478085" y="5629349"/>
            <a:chExt cx="8248704" cy="718758"/>
          </a:xfrm>
        </p:grpSpPr>
        <p:sp>
          <p:nvSpPr>
            <p:cNvPr id="33" name="TextBox 32">
              <a:extLst>
                <a:ext uri="{FF2B5EF4-FFF2-40B4-BE49-F238E27FC236}">
                  <a16:creationId xmlns:a16="http://schemas.microsoft.com/office/drawing/2014/main" id="{0423F06C-0848-2904-97AC-A6FD82910879}"/>
                </a:ext>
              </a:extLst>
            </p:cNvPr>
            <p:cNvSpPr txBox="1"/>
            <p:nvPr/>
          </p:nvSpPr>
          <p:spPr bwMode="auto">
            <a:xfrm>
              <a:off x="2549397" y="5967312"/>
              <a:ext cx="4972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100</a:t>
              </a:r>
            </a:p>
          </p:txBody>
        </p:sp>
        <p:sp>
          <p:nvSpPr>
            <p:cNvPr id="34" name="TextBox 33">
              <a:extLst>
                <a:ext uri="{FF2B5EF4-FFF2-40B4-BE49-F238E27FC236}">
                  <a16:creationId xmlns:a16="http://schemas.microsoft.com/office/drawing/2014/main" id="{0879EEBA-231C-E288-1C0C-F41171D2B2C1}"/>
                </a:ext>
              </a:extLst>
            </p:cNvPr>
            <p:cNvSpPr txBox="1"/>
            <p:nvPr/>
          </p:nvSpPr>
          <p:spPr bwMode="auto">
            <a:xfrm>
              <a:off x="3029167" y="5967312"/>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44</a:t>
              </a:r>
            </a:p>
          </p:txBody>
        </p:sp>
        <p:sp>
          <p:nvSpPr>
            <p:cNvPr id="35" name="TextBox 34">
              <a:extLst>
                <a:ext uri="{FF2B5EF4-FFF2-40B4-BE49-F238E27FC236}">
                  <a16:creationId xmlns:a16="http://schemas.microsoft.com/office/drawing/2014/main" id="{9710D43D-9EBF-7E40-4A64-851C25709FEF}"/>
                </a:ext>
              </a:extLst>
            </p:cNvPr>
            <p:cNvSpPr txBox="1"/>
            <p:nvPr/>
          </p:nvSpPr>
          <p:spPr bwMode="auto">
            <a:xfrm>
              <a:off x="3451991" y="5967312"/>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41</a:t>
              </a:r>
            </a:p>
          </p:txBody>
        </p:sp>
        <p:sp>
          <p:nvSpPr>
            <p:cNvPr id="36" name="TextBox 35">
              <a:extLst>
                <a:ext uri="{FF2B5EF4-FFF2-40B4-BE49-F238E27FC236}">
                  <a16:creationId xmlns:a16="http://schemas.microsoft.com/office/drawing/2014/main" id="{2699646F-4748-5A2D-5985-2666F44E3281}"/>
                </a:ext>
              </a:extLst>
            </p:cNvPr>
            <p:cNvSpPr txBox="1"/>
            <p:nvPr/>
          </p:nvSpPr>
          <p:spPr bwMode="auto">
            <a:xfrm>
              <a:off x="3881420" y="5967312"/>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40</a:t>
              </a:r>
            </a:p>
          </p:txBody>
        </p:sp>
        <p:sp>
          <p:nvSpPr>
            <p:cNvPr id="37" name="TextBox 36">
              <a:extLst>
                <a:ext uri="{FF2B5EF4-FFF2-40B4-BE49-F238E27FC236}">
                  <a16:creationId xmlns:a16="http://schemas.microsoft.com/office/drawing/2014/main" id="{1E3E1AFC-1CC2-3769-951A-F1BA0AB88526}"/>
                </a:ext>
              </a:extLst>
            </p:cNvPr>
            <p:cNvSpPr txBox="1"/>
            <p:nvPr/>
          </p:nvSpPr>
          <p:spPr bwMode="auto">
            <a:xfrm>
              <a:off x="4279585" y="5967312"/>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38</a:t>
              </a:r>
            </a:p>
          </p:txBody>
        </p:sp>
        <p:sp>
          <p:nvSpPr>
            <p:cNvPr id="38" name="TextBox 37">
              <a:extLst>
                <a:ext uri="{FF2B5EF4-FFF2-40B4-BE49-F238E27FC236}">
                  <a16:creationId xmlns:a16="http://schemas.microsoft.com/office/drawing/2014/main" id="{01415643-F4BF-8BEA-C6A1-3F214366206B}"/>
                </a:ext>
              </a:extLst>
            </p:cNvPr>
            <p:cNvSpPr txBox="1"/>
            <p:nvPr/>
          </p:nvSpPr>
          <p:spPr bwMode="auto">
            <a:xfrm>
              <a:off x="4705106" y="5967312"/>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38</a:t>
              </a:r>
            </a:p>
          </p:txBody>
        </p:sp>
        <p:sp>
          <p:nvSpPr>
            <p:cNvPr id="39" name="TextBox 38">
              <a:extLst>
                <a:ext uri="{FF2B5EF4-FFF2-40B4-BE49-F238E27FC236}">
                  <a16:creationId xmlns:a16="http://schemas.microsoft.com/office/drawing/2014/main" id="{78CCB80E-57DA-8C73-18F0-44C92125EB09}"/>
                </a:ext>
              </a:extLst>
            </p:cNvPr>
            <p:cNvSpPr txBox="1"/>
            <p:nvPr/>
          </p:nvSpPr>
          <p:spPr bwMode="auto">
            <a:xfrm>
              <a:off x="5130627" y="5967312"/>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38</a:t>
              </a:r>
            </a:p>
          </p:txBody>
        </p:sp>
        <p:sp>
          <p:nvSpPr>
            <p:cNvPr id="40" name="TextBox 39">
              <a:extLst>
                <a:ext uri="{FF2B5EF4-FFF2-40B4-BE49-F238E27FC236}">
                  <a16:creationId xmlns:a16="http://schemas.microsoft.com/office/drawing/2014/main" id="{B70C66D3-6717-ECAD-26B3-588D3E451B89}"/>
                </a:ext>
              </a:extLst>
            </p:cNvPr>
            <p:cNvSpPr txBox="1"/>
            <p:nvPr/>
          </p:nvSpPr>
          <p:spPr bwMode="auto">
            <a:xfrm>
              <a:off x="5556148" y="5967312"/>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38</a:t>
              </a:r>
            </a:p>
          </p:txBody>
        </p:sp>
        <p:sp>
          <p:nvSpPr>
            <p:cNvPr id="41" name="TextBox 40">
              <a:extLst>
                <a:ext uri="{FF2B5EF4-FFF2-40B4-BE49-F238E27FC236}">
                  <a16:creationId xmlns:a16="http://schemas.microsoft.com/office/drawing/2014/main" id="{82CC27F5-1E97-9D1D-9EE4-04D206957945}"/>
                </a:ext>
              </a:extLst>
            </p:cNvPr>
            <p:cNvSpPr txBox="1"/>
            <p:nvPr/>
          </p:nvSpPr>
          <p:spPr bwMode="auto">
            <a:xfrm>
              <a:off x="5981669" y="5967312"/>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38</a:t>
              </a:r>
            </a:p>
          </p:txBody>
        </p:sp>
        <p:sp>
          <p:nvSpPr>
            <p:cNvPr id="42" name="TextBox 41">
              <a:extLst>
                <a:ext uri="{FF2B5EF4-FFF2-40B4-BE49-F238E27FC236}">
                  <a16:creationId xmlns:a16="http://schemas.microsoft.com/office/drawing/2014/main" id="{415909DC-5EE4-3A08-1222-4DDA3C4447FF}"/>
                </a:ext>
              </a:extLst>
            </p:cNvPr>
            <p:cNvSpPr txBox="1"/>
            <p:nvPr/>
          </p:nvSpPr>
          <p:spPr bwMode="auto">
            <a:xfrm>
              <a:off x="6407190" y="5967312"/>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38</a:t>
              </a:r>
            </a:p>
          </p:txBody>
        </p:sp>
        <p:sp>
          <p:nvSpPr>
            <p:cNvPr id="43" name="TextBox 42">
              <a:extLst>
                <a:ext uri="{FF2B5EF4-FFF2-40B4-BE49-F238E27FC236}">
                  <a16:creationId xmlns:a16="http://schemas.microsoft.com/office/drawing/2014/main" id="{B2FE4671-2AFD-8423-A888-56FC235655A8}"/>
                </a:ext>
              </a:extLst>
            </p:cNvPr>
            <p:cNvSpPr txBox="1"/>
            <p:nvPr/>
          </p:nvSpPr>
          <p:spPr bwMode="auto">
            <a:xfrm>
              <a:off x="6832711" y="5967312"/>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36</a:t>
              </a:r>
            </a:p>
          </p:txBody>
        </p:sp>
        <p:sp>
          <p:nvSpPr>
            <p:cNvPr id="44" name="TextBox 43">
              <a:extLst>
                <a:ext uri="{FF2B5EF4-FFF2-40B4-BE49-F238E27FC236}">
                  <a16:creationId xmlns:a16="http://schemas.microsoft.com/office/drawing/2014/main" id="{A0661EAE-49AA-B454-E3C9-30FB6F0DE400}"/>
                </a:ext>
              </a:extLst>
            </p:cNvPr>
            <p:cNvSpPr txBox="1"/>
            <p:nvPr/>
          </p:nvSpPr>
          <p:spPr bwMode="auto">
            <a:xfrm>
              <a:off x="7258232" y="5967312"/>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32</a:t>
              </a:r>
            </a:p>
          </p:txBody>
        </p:sp>
        <p:sp>
          <p:nvSpPr>
            <p:cNvPr id="45" name="TextBox 44">
              <a:extLst>
                <a:ext uri="{FF2B5EF4-FFF2-40B4-BE49-F238E27FC236}">
                  <a16:creationId xmlns:a16="http://schemas.microsoft.com/office/drawing/2014/main" id="{222B4999-F118-6204-99A0-9E669020A7FD}"/>
                </a:ext>
              </a:extLst>
            </p:cNvPr>
            <p:cNvSpPr txBox="1"/>
            <p:nvPr/>
          </p:nvSpPr>
          <p:spPr bwMode="auto">
            <a:xfrm>
              <a:off x="7683753" y="5967312"/>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25</a:t>
              </a:r>
            </a:p>
          </p:txBody>
        </p:sp>
        <p:sp>
          <p:nvSpPr>
            <p:cNvPr id="46" name="TextBox 45">
              <a:extLst>
                <a:ext uri="{FF2B5EF4-FFF2-40B4-BE49-F238E27FC236}">
                  <a16:creationId xmlns:a16="http://schemas.microsoft.com/office/drawing/2014/main" id="{747999A2-ED08-5F96-3F29-88D618ADEB43}"/>
                </a:ext>
              </a:extLst>
            </p:cNvPr>
            <p:cNvSpPr txBox="1"/>
            <p:nvPr/>
          </p:nvSpPr>
          <p:spPr bwMode="auto">
            <a:xfrm>
              <a:off x="8109274" y="5967312"/>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21</a:t>
              </a:r>
            </a:p>
          </p:txBody>
        </p:sp>
        <p:sp>
          <p:nvSpPr>
            <p:cNvPr id="47" name="TextBox 46">
              <a:extLst>
                <a:ext uri="{FF2B5EF4-FFF2-40B4-BE49-F238E27FC236}">
                  <a16:creationId xmlns:a16="http://schemas.microsoft.com/office/drawing/2014/main" id="{DCAE9640-C5A1-D1FC-21E4-2422CD5CFF4D}"/>
                </a:ext>
              </a:extLst>
            </p:cNvPr>
            <p:cNvSpPr txBox="1"/>
            <p:nvPr/>
          </p:nvSpPr>
          <p:spPr bwMode="auto">
            <a:xfrm>
              <a:off x="8534795" y="5967312"/>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17</a:t>
              </a:r>
            </a:p>
          </p:txBody>
        </p:sp>
        <p:sp>
          <p:nvSpPr>
            <p:cNvPr id="48" name="TextBox 47">
              <a:extLst>
                <a:ext uri="{FF2B5EF4-FFF2-40B4-BE49-F238E27FC236}">
                  <a16:creationId xmlns:a16="http://schemas.microsoft.com/office/drawing/2014/main" id="{1E04BDD5-DB2C-99F7-4D8C-6FDF688BB654}"/>
                </a:ext>
              </a:extLst>
            </p:cNvPr>
            <p:cNvSpPr txBox="1"/>
            <p:nvPr/>
          </p:nvSpPr>
          <p:spPr bwMode="auto">
            <a:xfrm>
              <a:off x="9012412" y="596731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p>
          </p:txBody>
        </p:sp>
        <p:sp>
          <p:nvSpPr>
            <p:cNvPr id="49" name="TextBox 48">
              <a:extLst>
                <a:ext uri="{FF2B5EF4-FFF2-40B4-BE49-F238E27FC236}">
                  <a16:creationId xmlns:a16="http://schemas.microsoft.com/office/drawing/2014/main" id="{B4AAC185-395F-C0F6-0414-57933EAF3007}"/>
                </a:ext>
              </a:extLst>
            </p:cNvPr>
            <p:cNvSpPr txBox="1"/>
            <p:nvPr/>
          </p:nvSpPr>
          <p:spPr bwMode="auto">
            <a:xfrm>
              <a:off x="9437927" y="596731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50" name="TextBox 49">
              <a:extLst>
                <a:ext uri="{FF2B5EF4-FFF2-40B4-BE49-F238E27FC236}">
                  <a16:creationId xmlns:a16="http://schemas.microsoft.com/office/drawing/2014/main" id="{A3C1FE59-5DB2-F1A5-667B-4A51BBAAB9F0}"/>
                </a:ext>
              </a:extLst>
            </p:cNvPr>
            <p:cNvSpPr txBox="1"/>
            <p:nvPr/>
          </p:nvSpPr>
          <p:spPr bwMode="auto">
            <a:xfrm>
              <a:off x="1478085" y="5629349"/>
              <a:ext cx="1115275" cy="718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ts val="1047"/>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Patients </a:t>
              </a: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Risk, n</a:t>
              </a:r>
            </a:p>
          </p:txBody>
        </p:sp>
      </p:grpSp>
      <p:sp>
        <p:nvSpPr>
          <p:cNvPr id="52" name="TextBox 51">
            <a:extLst>
              <a:ext uri="{FF2B5EF4-FFF2-40B4-BE49-F238E27FC236}">
                <a16:creationId xmlns:a16="http://schemas.microsoft.com/office/drawing/2014/main" id="{F22C3027-F919-4AB8-C6EF-2CA510B30C46}"/>
              </a:ext>
            </a:extLst>
          </p:cNvPr>
          <p:cNvSpPr txBox="1"/>
          <p:nvPr/>
        </p:nvSpPr>
        <p:spPr bwMode="auto">
          <a:xfrm rot="16200000">
            <a:off x="844455" y="2901519"/>
            <a:ext cx="26893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ts val="1047"/>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Survival Without Molecular Recurrence (%)</a:t>
            </a:r>
          </a:p>
        </p:txBody>
      </p:sp>
      <p:grpSp>
        <p:nvGrpSpPr>
          <p:cNvPr id="4" name="Group 3">
            <a:extLst>
              <a:ext uri="{FF2B5EF4-FFF2-40B4-BE49-F238E27FC236}">
                <a16:creationId xmlns:a16="http://schemas.microsoft.com/office/drawing/2014/main" id="{70992A63-A7BB-4804-2D83-DCCF57714D26}"/>
              </a:ext>
            </a:extLst>
          </p:cNvPr>
          <p:cNvGrpSpPr/>
          <p:nvPr/>
        </p:nvGrpSpPr>
        <p:grpSpPr>
          <a:xfrm>
            <a:off x="2966900" y="1679305"/>
            <a:ext cx="88603" cy="3100004"/>
            <a:chOff x="2927708" y="1679305"/>
            <a:chExt cx="127795" cy="3100004"/>
          </a:xfrm>
        </p:grpSpPr>
        <p:cxnSp>
          <p:nvCxnSpPr>
            <p:cNvPr id="54" name="Straight Connector 53">
              <a:extLst>
                <a:ext uri="{FF2B5EF4-FFF2-40B4-BE49-F238E27FC236}">
                  <a16:creationId xmlns:a16="http://schemas.microsoft.com/office/drawing/2014/main" id="{4DE0336E-30E0-1640-D8D3-C6F070C8004F}"/>
                </a:ext>
              </a:extLst>
            </p:cNvPr>
            <p:cNvCxnSpPr>
              <a:cxnSpLocks/>
            </p:cNvCxnSpPr>
            <p:nvPr/>
          </p:nvCxnSpPr>
          <p:spPr bwMode="auto">
            <a:xfrm>
              <a:off x="2927708" y="1679305"/>
              <a:ext cx="127795"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98C8FFD5-E171-383F-2B2C-011174796E22}"/>
                </a:ext>
              </a:extLst>
            </p:cNvPr>
            <p:cNvCxnSpPr>
              <a:cxnSpLocks/>
            </p:cNvCxnSpPr>
            <p:nvPr/>
          </p:nvCxnSpPr>
          <p:spPr bwMode="auto">
            <a:xfrm>
              <a:off x="2927708" y="2299305"/>
              <a:ext cx="127795" cy="0"/>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D23CA666-B785-8FD0-AF24-CDFDCB9BC5A9}"/>
                </a:ext>
              </a:extLst>
            </p:cNvPr>
            <p:cNvCxnSpPr>
              <a:cxnSpLocks/>
            </p:cNvCxnSpPr>
            <p:nvPr/>
          </p:nvCxnSpPr>
          <p:spPr bwMode="auto">
            <a:xfrm>
              <a:off x="2927708" y="2919305"/>
              <a:ext cx="127795" cy="0"/>
            </a:xfrm>
            <a:prstGeom prst="line">
              <a:avLst/>
            </a:prstGeom>
            <a:noFill/>
            <a:ln w="285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2FD0BC5C-924C-3817-EE9C-D336E45CF207}"/>
                </a:ext>
              </a:extLst>
            </p:cNvPr>
            <p:cNvCxnSpPr>
              <a:cxnSpLocks/>
            </p:cNvCxnSpPr>
            <p:nvPr/>
          </p:nvCxnSpPr>
          <p:spPr bwMode="auto">
            <a:xfrm>
              <a:off x="2927708" y="3539305"/>
              <a:ext cx="127795" cy="0"/>
            </a:xfrm>
            <a:prstGeom prst="line">
              <a:avLst/>
            </a:prstGeom>
            <a:noFill/>
            <a:ln w="28575" cap="flat" cmpd="sng" algn="ctr">
              <a:solidFill>
                <a:schemeClr val="bg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5789F8A4-493F-406B-1D6D-90AB0DC18B54}"/>
                </a:ext>
              </a:extLst>
            </p:cNvPr>
            <p:cNvCxnSpPr>
              <a:cxnSpLocks/>
            </p:cNvCxnSpPr>
            <p:nvPr/>
          </p:nvCxnSpPr>
          <p:spPr bwMode="auto">
            <a:xfrm>
              <a:off x="2927708" y="4159305"/>
              <a:ext cx="127795" cy="0"/>
            </a:xfrm>
            <a:prstGeom prst="line">
              <a:avLst/>
            </a:prstGeom>
            <a:noFill/>
            <a:ln w="28575" cap="flat" cmpd="sng" algn="ctr">
              <a:solidFill>
                <a:schemeClr val="bg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5EDD0227-2138-2EA6-CCA0-D718E2E7E8C5}"/>
                </a:ext>
              </a:extLst>
            </p:cNvPr>
            <p:cNvCxnSpPr>
              <a:cxnSpLocks/>
            </p:cNvCxnSpPr>
            <p:nvPr/>
          </p:nvCxnSpPr>
          <p:spPr bwMode="auto">
            <a:xfrm>
              <a:off x="2927708" y="4779309"/>
              <a:ext cx="127795" cy="0"/>
            </a:xfrm>
            <a:prstGeom prst="line">
              <a:avLst/>
            </a:prstGeom>
            <a:noFill/>
            <a:ln w="28575" cap="flat" cmpd="sng" algn="ctr">
              <a:solidFill>
                <a:schemeClr val="bg1"/>
              </a:solidFill>
              <a:prstDash val="solid"/>
              <a:round/>
              <a:headEnd type="none" w="med" len="med"/>
              <a:tailEnd type="none" w="med" len="med"/>
            </a:ln>
            <a:effectLst/>
          </p:spPr>
        </p:cxnSp>
      </p:grpSp>
      <p:grpSp>
        <p:nvGrpSpPr>
          <p:cNvPr id="3" name="Group 2">
            <a:extLst>
              <a:ext uri="{FF2B5EF4-FFF2-40B4-BE49-F238E27FC236}">
                <a16:creationId xmlns:a16="http://schemas.microsoft.com/office/drawing/2014/main" id="{6051B1DD-5054-52ED-6AC2-3CF63FED1BB1}"/>
              </a:ext>
            </a:extLst>
          </p:cNvPr>
          <p:cNvGrpSpPr/>
          <p:nvPr/>
        </p:nvGrpSpPr>
        <p:grpSpPr>
          <a:xfrm>
            <a:off x="3055577" y="4771366"/>
            <a:ext cx="6387915" cy="98407"/>
            <a:chOff x="3055577" y="4771366"/>
            <a:chExt cx="6387915" cy="121716"/>
          </a:xfrm>
        </p:grpSpPr>
        <p:cxnSp>
          <p:nvCxnSpPr>
            <p:cNvPr id="80" name="Straight Connector 79">
              <a:extLst>
                <a:ext uri="{FF2B5EF4-FFF2-40B4-BE49-F238E27FC236}">
                  <a16:creationId xmlns:a16="http://schemas.microsoft.com/office/drawing/2014/main" id="{4024FCA5-3F80-1796-E714-B9338F384200}"/>
                </a:ext>
              </a:extLst>
            </p:cNvPr>
            <p:cNvCxnSpPr>
              <a:cxnSpLocks/>
            </p:cNvCxnSpPr>
            <p:nvPr/>
          </p:nvCxnSpPr>
          <p:spPr bwMode="auto">
            <a:xfrm rot="16200000">
              <a:off x="2994719" y="4832224"/>
              <a:ext cx="121716" cy="0"/>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AC14D113-D015-1393-C7AF-20B4C79EEA67}"/>
                </a:ext>
              </a:extLst>
            </p:cNvPr>
            <p:cNvCxnSpPr>
              <a:cxnSpLocks/>
            </p:cNvCxnSpPr>
            <p:nvPr/>
          </p:nvCxnSpPr>
          <p:spPr bwMode="auto">
            <a:xfrm rot="16200000">
              <a:off x="3393965" y="4832224"/>
              <a:ext cx="121716" cy="0"/>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9AFBC123-C94D-8662-4138-FF797E8F0D66}"/>
                </a:ext>
              </a:extLst>
            </p:cNvPr>
            <p:cNvCxnSpPr>
              <a:cxnSpLocks/>
            </p:cNvCxnSpPr>
            <p:nvPr/>
          </p:nvCxnSpPr>
          <p:spPr bwMode="auto">
            <a:xfrm rot="16200000">
              <a:off x="3793210" y="4832224"/>
              <a:ext cx="121716" cy="0"/>
            </a:xfrm>
            <a:prstGeom prst="line">
              <a:avLst/>
            </a:prstGeom>
            <a:noFill/>
            <a:ln w="28575" cap="flat" cmpd="sng" algn="ctr">
              <a:solidFill>
                <a:schemeClr val="bg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AB612E45-C82F-876C-46F9-EB8543B99DEA}"/>
                </a:ext>
              </a:extLst>
            </p:cNvPr>
            <p:cNvCxnSpPr>
              <a:cxnSpLocks/>
            </p:cNvCxnSpPr>
            <p:nvPr/>
          </p:nvCxnSpPr>
          <p:spPr bwMode="auto">
            <a:xfrm rot="16200000">
              <a:off x="4192456" y="4832224"/>
              <a:ext cx="121716" cy="0"/>
            </a:xfrm>
            <a:prstGeom prst="line">
              <a:avLst/>
            </a:prstGeom>
            <a:noFill/>
            <a:ln w="28575" cap="flat" cmpd="sng" algn="ctr">
              <a:solidFill>
                <a:schemeClr val="bg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8A0F71C5-007F-B521-ACA6-9005FCF21692}"/>
                </a:ext>
              </a:extLst>
            </p:cNvPr>
            <p:cNvCxnSpPr>
              <a:cxnSpLocks/>
            </p:cNvCxnSpPr>
            <p:nvPr/>
          </p:nvCxnSpPr>
          <p:spPr bwMode="auto">
            <a:xfrm rot="16200000">
              <a:off x="4591701" y="4832224"/>
              <a:ext cx="121716" cy="0"/>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AA1C18DE-176F-74F4-4B52-296A85021D5E}"/>
                </a:ext>
              </a:extLst>
            </p:cNvPr>
            <p:cNvCxnSpPr>
              <a:cxnSpLocks/>
            </p:cNvCxnSpPr>
            <p:nvPr/>
          </p:nvCxnSpPr>
          <p:spPr bwMode="auto">
            <a:xfrm rot="16200000">
              <a:off x="5390193" y="4832224"/>
              <a:ext cx="121716" cy="0"/>
            </a:xfrm>
            <a:prstGeom prst="line">
              <a:avLst/>
            </a:prstGeom>
            <a:noFill/>
            <a:ln w="28575" cap="flat" cmpd="sng" algn="ctr">
              <a:solidFill>
                <a:schemeClr val="bg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034B1AB6-E24F-D81E-5709-F1D133898EE3}"/>
                </a:ext>
              </a:extLst>
            </p:cNvPr>
            <p:cNvCxnSpPr>
              <a:cxnSpLocks/>
            </p:cNvCxnSpPr>
            <p:nvPr/>
          </p:nvCxnSpPr>
          <p:spPr bwMode="auto">
            <a:xfrm rot="16200000">
              <a:off x="4990947" y="4832224"/>
              <a:ext cx="121716" cy="0"/>
            </a:xfrm>
            <a:prstGeom prst="line">
              <a:avLst/>
            </a:prstGeom>
            <a:noFill/>
            <a:ln w="28575" cap="flat" cmpd="sng" algn="ctr">
              <a:solidFill>
                <a:schemeClr val="bg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1D38CFB5-9ABC-BA2C-D1C3-EC036C4FD0D7}"/>
                </a:ext>
              </a:extLst>
            </p:cNvPr>
            <p:cNvCxnSpPr>
              <a:cxnSpLocks/>
            </p:cNvCxnSpPr>
            <p:nvPr/>
          </p:nvCxnSpPr>
          <p:spPr bwMode="auto">
            <a:xfrm rot="16200000">
              <a:off x="5789438" y="4832224"/>
              <a:ext cx="121716" cy="0"/>
            </a:xfrm>
            <a:prstGeom prst="line">
              <a:avLst/>
            </a:prstGeom>
            <a:noFill/>
            <a:ln w="28575" cap="flat" cmpd="sng" algn="ctr">
              <a:solidFill>
                <a:schemeClr val="bg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1933FD58-3F5D-969A-C440-AD1ABA7BAB4C}"/>
                </a:ext>
              </a:extLst>
            </p:cNvPr>
            <p:cNvCxnSpPr>
              <a:cxnSpLocks/>
            </p:cNvCxnSpPr>
            <p:nvPr/>
          </p:nvCxnSpPr>
          <p:spPr bwMode="auto">
            <a:xfrm rot="16200000">
              <a:off x="6587929" y="4832224"/>
              <a:ext cx="121716" cy="0"/>
            </a:xfrm>
            <a:prstGeom prst="line">
              <a:avLst/>
            </a:prstGeom>
            <a:noFill/>
            <a:ln w="28575" cap="flat" cmpd="sng" algn="ctr">
              <a:solidFill>
                <a:schemeClr val="bg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445762F9-E880-C1F3-993E-8F5B7ADD470B}"/>
                </a:ext>
              </a:extLst>
            </p:cNvPr>
            <p:cNvCxnSpPr>
              <a:cxnSpLocks/>
            </p:cNvCxnSpPr>
            <p:nvPr/>
          </p:nvCxnSpPr>
          <p:spPr bwMode="auto">
            <a:xfrm rot="16200000">
              <a:off x="6188684" y="4832224"/>
              <a:ext cx="121716" cy="0"/>
            </a:xfrm>
            <a:prstGeom prst="line">
              <a:avLst/>
            </a:prstGeom>
            <a:noFill/>
            <a:ln w="28575" cap="flat" cmpd="sng" algn="ctr">
              <a:solidFill>
                <a:schemeClr val="bg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D402946F-8A5C-A9AD-9E85-DA80CA3A15F8}"/>
                </a:ext>
              </a:extLst>
            </p:cNvPr>
            <p:cNvCxnSpPr>
              <a:cxnSpLocks/>
            </p:cNvCxnSpPr>
            <p:nvPr/>
          </p:nvCxnSpPr>
          <p:spPr bwMode="auto">
            <a:xfrm rot="16200000">
              <a:off x="6987175" y="4832224"/>
              <a:ext cx="121716" cy="0"/>
            </a:xfrm>
            <a:prstGeom prst="line">
              <a:avLst/>
            </a:prstGeom>
            <a:noFill/>
            <a:ln w="28575" cap="flat" cmpd="sng" algn="ctr">
              <a:solidFill>
                <a:schemeClr val="bg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E56E3F2F-3226-59B0-9F03-61C08B129ED3}"/>
                </a:ext>
              </a:extLst>
            </p:cNvPr>
            <p:cNvCxnSpPr>
              <a:cxnSpLocks/>
            </p:cNvCxnSpPr>
            <p:nvPr/>
          </p:nvCxnSpPr>
          <p:spPr bwMode="auto">
            <a:xfrm rot="16200000">
              <a:off x="7785666" y="4832224"/>
              <a:ext cx="121716" cy="0"/>
            </a:xfrm>
            <a:prstGeom prst="line">
              <a:avLst/>
            </a:prstGeom>
            <a:noFill/>
            <a:ln w="28575" cap="flat" cmpd="sng" algn="ctr">
              <a:solidFill>
                <a:schemeClr val="bg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9DED45E5-85A3-6CF7-ED24-12A5581D3ABC}"/>
                </a:ext>
              </a:extLst>
            </p:cNvPr>
            <p:cNvCxnSpPr>
              <a:cxnSpLocks/>
            </p:cNvCxnSpPr>
            <p:nvPr/>
          </p:nvCxnSpPr>
          <p:spPr bwMode="auto">
            <a:xfrm rot="16200000">
              <a:off x="7386420" y="4832224"/>
              <a:ext cx="121716" cy="0"/>
            </a:xfrm>
            <a:prstGeom prst="line">
              <a:avLst/>
            </a:prstGeom>
            <a:noFill/>
            <a:ln w="28575" cap="flat" cmpd="sng" algn="ctr">
              <a:solidFill>
                <a:schemeClr val="bg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AD09C1A2-9315-92B3-EF3E-3D0350FB5098}"/>
                </a:ext>
              </a:extLst>
            </p:cNvPr>
            <p:cNvCxnSpPr>
              <a:cxnSpLocks/>
            </p:cNvCxnSpPr>
            <p:nvPr/>
          </p:nvCxnSpPr>
          <p:spPr bwMode="auto">
            <a:xfrm rot="16200000">
              <a:off x="8184912" y="4832224"/>
              <a:ext cx="121716" cy="0"/>
            </a:xfrm>
            <a:prstGeom prst="line">
              <a:avLst/>
            </a:prstGeom>
            <a:noFill/>
            <a:ln w="28575" cap="flat" cmpd="sng" algn="ctr">
              <a:solidFill>
                <a:schemeClr val="bg1"/>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206828CE-041A-2ACD-15BC-CC3AB173B450}"/>
                </a:ext>
              </a:extLst>
            </p:cNvPr>
            <p:cNvCxnSpPr>
              <a:cxnSpLocks/>
            </p:cNvCxnSpPr>
            <p:nvPr/>
          </p:nvCxnSpPr>
          <p:spPr bwMode="auto">
            <a:xfrm rot="16200000">
              <a:off x="8983403" y="4832224"/>
              <a:ext cx="121716" cy="0"/>
            </a:xfrm>
            <a:prstGeom prst="line">
              <a:avLst/>
            </a:prstGeom>
            <a:noFill/>
            <a:ln w="28575" cap="flat" cmpd="sng" algn="ctr">
              <a:solidFill>
                <a:schemeClr val="bg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D9AF3E70-4368-D785-68B3-E31A0DBD206A}"/>
                </a:ext>
              </a:extLst>
            </p:cNvPr>
            <p:cNvCxnSpPr>
              <a:cxnSpLocks/>
            </p:cNvCxnSpPr>
            <p:nvPr/>
          </p:nvCxnSpPr>
          <p:spPr bwMode="auto">
            <a:xfrm rot="16200000">
              <a:off x="8584157" y="4832224"/>
              <a:ext cx="121716" cy="0"/>
            </a:xfrm>
            <a:prstGeom prst="line">
              <a:avLst/>
            </a:prstGeom>
            <a:noFill/>
            <a:ln w="28575" cap="flat" cmpd="sng" algn="ctr">
              <a:solidFill>
                <a:schemeClr val="bg1"/>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793C81BA-D03C-737E-12F9-9C69274D85BD}"/>
                </a:ext>
              </a:extLst>
            </p:cNvPr>
            <p:cNvCxnSpPr>
              <a:cxnSpLocks/>
            </p:cNvCxnSpPr>
            <p:nvPr/>
          </p:nvCxnSpPr>
          <p:spPr bwMode="auto">
            <a:xfrm rot="16200000">
              <a:off x="9382634" y="4832224"/>
              <a:ext cx="121716" cy="0"/>
            </a:xfrm>
            <a:prstGeom prst="line">
              <a:avLst/>
            </a:prstGeom>
            <a:noFill/>
            <a:ln w="28575" cap="flat" cmpd="sng" algn="ctr">
              <a:solidFill>
                <a:schemeClr val="bg1"/>
              </a:solidFill>
              <a:prstDash val="solid"/>
              <a:round/>
              <a:headEnd type="none" w="med" len="med"/>
              <a:tailEnd type="none" w="med" len="med"/>
            </a:ln>
            <a:effectLst/>
          </p:spPr>
        </p:cxnSp>
      </p:grpSp>
      <p:grpSp>
        <p:nvGrpSpPr>
          <p:cNvPr id="170" name="Group 169">
            <a:extLst>
              <a:ext uri="{FF2B5EF4-FFF2-40B4-BE49-F238E27FC236}">
                <a16:creationId xmlns:a16="http://schemas.microsoft.com/office/drawing/2014/main" id="{72A08D75-3FC6-E4D6-2E0A-C7985BEC34A8}"/>
              </a:ext>
            </a:extLst>
          </p:cNvPr>
          <p:cNvGrpSpPr/>
          <p:nvPr/>
        </p:nvGrpSpPr>
        <p:grpSpPr>
          <a:xfrm>
            <a:off x="3052313" y="1675759"/>
            <a:ext cx="6320451" cy="2004536"/>
            <a:chOff x="2810577" y="1732547"/>
            <a:chExt cx="6694370" cy="2229160"/>
          </a:xfrm>
        </p:grpSpPr>
        <p:grpSp>
          <p:nvGrpSpPr>
            <p:cNvPr id="167" name="Group 166">
              <a:extLst>
                <a:ext uri="{FF2B5EF4-FFF2-40B4-BE49-F238E27FC236}">
                  <a16:creationId xmlns:a16="http://schemas.microsoft.com/office/drawing/2014/main" id="{7AA0F8EB-C942-9A3D-40A9-D3E17B0BC16C}"/>
                </a:ext>
              </a:extLst>
            </p:cNvPr>
            <p:cNvGrpSpPr/>
            <p:nvPr/>
          </p:nvGrpSpPr>
          <p:grpSpPr>
            <a:xfrm>
              <a:off x="6706975" y="3824547"/>
              <a:ext cx="2757420" cy="137160"/>
              <a:chOff x="6706975" y="3636851"/>
              <a:chExt cx="2757420" cy="137160"/>
            </a:xfrm>
          </p:grpSpPr>
          <p:cxnSp>
            <p:nvCxnSpPr>
              <p:cNvPr id="135" name="Straight Connector 134">
                <a:extLst>
                  <a:ext uri="{FF2B5EF4-FFF2-40B4-BE49-F238E27FC236}">
                    <a16:creationId xmlns:a16="http://schemas.microsoft.com/office/drawing/2014/main" id="{A7B5B054-9176-0D4A-FDE3-70A6594A06D1}"/>
                  </a:ext>
                </a:extLst>
              </p:cNvPr>
              <p:cNvCxnSpPr>
                <a:cxnSpLocks/>
              </p:cNvCxnSpPr>
              <p:nvPr/>
            </p:nvCxnSpPr>
            <p:spPr bwMode="auto">
              <a:xfrm>
                <a:off x="6706975"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1DD252EA-4EF0-3B36-D60A-98127D288056}"/>
                  </a:ext>
                </a:extLst>
              </p:cNvPr>
              <p:cNvCxnSpPr>
                <a:cxnSpLocks/>
              </p:cNvCxnSpPr>
              <p:nvPr/>
            </p:nvCxnSpPr>
            <p:spPr bwMode="auto">
              <a:xfrm>
                <a:off x="6830800"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F11A2D9F-E5ED-156F-071A-CE11D0FE78DA}"/>
                  </a:ext>
                </a:extLst>
              </p:cNvPr>
              <p:cNvCxnSpPr>
                <a:cxnSpLocks/>
              </p:cNvCxnSpPr>
              <p:nvPr/>
            </p:nvCxnSpPr>
            <p:spPr bwMode="auto">
              <a:xfrm>
                <a:off x="7291175"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88D9F391-6796-0E61-3485-4EA32DA18AE1}"/>
                  </a:ext>
                </a:extLst>
              </p:cNvPr>
              <p:cNvCxnSpPr>
                <a:cxnSpLocks/>
              </p:cNvCxnSpPr>
              <p:nvPr/>
            </p:nvCxnSpPr>
            <p:spPr bwMode="auto">
              <a:xfrm>
                <a:off x="7332450"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42BF07F1-6B73-ABEB-1618-D40258BB7DDA}"/>
                  </a:ext>
                </a:extLst>
              </p:cNvPr>
              <p:cNvCxnSpPr>
                <a:cxnSpLocks/>
              </p:cNvCxnSpPr>
              <p:nvPr/>
            </p:nvCxnSpPr>
            <p:spPr bwMode="auto">
              <a:xfrm>
                <a:off x="7421350"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A089D9AD-1A62-1693-C2C0-A40664FC199C}"/>
                  </a:ext>
                </a:extLst>
              </p:cNvPr>
              <p:cNvCxnSpPr>
                <a:cxnSpLocks/>
              </p:cNvCxnSpPr>
              <p:nvPr/>
            </p:nvCxnSpPr>
            <p:spPr bwMode="auto">
              <a:xfrm>
                <a:off x="7503900"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0E404698-328E-3551-A3D4-368D423FD4E3}"/>
                  </a:ext>
                </a:extLst>
              </p:cNvPr>
              <p:cNvCxnSpPr>
                <a:cxnSpLocks/>
              </p:cNvCxnSpPr>
              <p:nvPr/>
            </p:nvCxnSpPr>
            <p:spPr bwMode="auto">
              <a:xfrm>
                <a:off x="7633365"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4ACBE4FC-7A0A-E2A9-52DD-9FE24C7D7778}"/>
                  </a:ext>
                </a:extLst>
              </p:cNvPr>
              <p:cNvCxnSpPr>
                <a:cxnSpLocks/>
              </p:cNvCxnSpPr>
              <p:nvPr/>
            </p:nvCxnSpPr>
            <p:spPr bwMode="auto">
              <a:xfrm>
                <a:off x="7652415"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FD99D40D-202F-15CA-AEC9-20DD29E097A4}"/>
                  </a:ext>
                </a:extLst>
              </p:cNvPr>
              <p:cNvCxnSpPr>
                <a:cxnSpLocks/>
              </p:cNvCxnSpPr>
              <p:nvPr/>
            </p:nvCxnSpPr>
            <p:spPr bwMode="auto">
              <a:xfrm>
                <a:off x="7798465"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A3C4DB76-AFD5-C76D-AF71-557AED195229}"/>
                  </a:ext>
                </a:extLst>
              </p:cNvPr>
              <p:cNvCxnSpPr>
                <a:cxnSpLocks/>
              </p:cNvCxnSpPr>
              <p:nvPr/>
            </p:nvCxnSpPr>
            <p:spPr bwMode="auto">
              <a:xfrm>
                <a:off x="7839740"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15446B13-8C1C-25BA-4B08-5DC27969BB3A}"/>
                  </a:ext>
                </a:extLst>
              </p:cNvPr>
              <p:cNvCxnSpPr>
                <a:cxnSpLocks/>
              </p:cNvCxnSpPr>
              <p:nvPr/>
            </p:nvCxnSpPr>
            <p:spPr bwMode="auto">
              <a:xfrm>
                <a:off x="7853105"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CF7C7578-E574-67A7-8252-943EFAF0C242}"/>
                  </a:ext>
                </a:extLst>
              </p:cNvPr>
              <p:cNvCxnSpPr>
                <a:cxnSpLocks/>
              </p:cNvCxnSpPr>
              <p:nvPr/>
            </p:nvCxnSpPr>
            <p:spPr bwMode="auto">
              <a:xfrm>
                <a:off x="7922290"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83A47784-5897-883E-885B-BE9F908CD4E5}"/>
                  </a:ext>
                </a:extLst>
              </p:cNvPr>
              <p:cNvCxnSpPr>
                <a:cxnSpLocks/>
              </p:cNvCxnSpPr>
              <p:nvPr/>
            </p:nvCxnSpPr>
            <p:spPr bwMode="auto">
              <a:xfrm>
                <a:off x="8105278"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757739AD-9295-CC47-DEFC-1846093E9657}"/>
                  </a:ext>
                </a:extLst>
              </p:cNvPr>
              <p:cNvCxnSpPr>
                <a:cxnSpLocks/>
              </p:cNvCxnSpPr>
              <p:nvPr/>
            </p:nvCxnSpPr>
            <p:spPr bwMode="auto">
              <a:xfrm>
                <a:off x="8264028"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BFBCAE4A-D38B-0D73-D6C2-3CB5480168BF}"/>
                  </a:ext>
                </a:extLst>
              </p:cNvPr>
              <p:cNvCxnSpPr>
                <a:cxnSpLocks/>
              </p:cNvCxnSpPr>
              <p:nvPr/>
            </p:nvCxnSpPr>
            <p:spPr bwMode="auto">
              <a:xfrm>
                <a:off x="8299452"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25B5A61E-2DBA-5C10-0020-2CA371FB9542}"/>
                  </a:ext>
                </a:extLst>
              </p:cNvPr>
              <p:cNvCxnSpPr>
                <a:cxnSpLocks/>
              </p:cNvCxnSpPr>
              <p:nvPr/>
            </p:nvCxnSpPr>
            <p:spPr bwMode="auto">
              <a:xfrm>
                <a:off x="8406903"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C009F80D-2207-447F-3E18-456F00699FBF}"/>
                  </a:ext>
                </a:extLst>
              </p:cNvPr>
              <p:cNvCxnSpPr>
                <a:cxnSpLocks/>
              </p:cNvCxnSpPr>
              <p:nvPr/>
            </p:nvCxnSpPr>
            <p:spPr bwMode="auto">
              <a:xfrm>
                <a:off x="8452235"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454821D4-AC3B-541C-7E7A-BBDF5CE105D4}"/>
                  </a:ext>
                </a:extLst>
              </p:cNvPr>
              <p:cNvCxnSpPr>
                <a:cxnSpLocks/>
              </p:cNvCxnSpPr>
              <p:nvPr/>
            </p:nvCxnSpPr>
            <p:spPr bwMode="auto">
              <a:xfrm>
                <a:off x="8528309"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454B76E7-A989-2A64-A8A0-B4C2168553C0}"/>
                  </a:ext>
                </a:extLst>
              </p:cNvPr>
              <p:cNvCxnSpPr>
                <a:cxnSpLocks/>
              </p:cNvCxnSpPr>
              <p:nvPr/>
            </p:nvCxnSpPr>
            <p:spPr bwMode="auto">
              <a:xfrm>
                <a:off x="8545255"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331322B3-ABA9-6EB3-66EE-C021F4950AE0}"/>
                  </a:ext>
                </a:extLst>
              </p:cNvPr>
              <p:cNvCxnSpPr>
                <a:cxnSpLocks/>
              </p:cNvCxnSpPr>
              <p:nvPr/>
            </p:nvCxnSpPr>
            <p:spPr bwMode="auto">
              <a:xfrm>
                <a:off x="8853230"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1839272F-52A1-5ABA-E046-D7F67C512C6C}"/>
                  </a:ext>
                </a:extLst>
              </p:cNvPr>
              <p:cNvCxnSpPr>
                <a:cxnSpLocks/>
              </p:cNvCxnSpPr>
              <p:nvPr/>
            </p:nvCxnSpPr>
            <p:spPr bwMode="auto">
              <a:xfrm>
                <a:off x="8881805"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C5278CF8-7F72-E5A5-FD8A-70BDF0B812EC}"/>
                  </a:ext>
                </a:extLst>
              </p:cNvPr>
              <p:cNvCxnSpPr>
                <a:cxnSpLocks/>
              </p:cNvCxnSpPr>
              <p:nvPr/>
            </p:nvCxnSpPr>
            <p:spPr bwMode="auto">
              <a:xfrm>
                <a:off x="8900855"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ABD1FA84-9E3D-8E33-8832-1531A9EE56E9}"/>
                  </a:ext>
                </a:extLst>
              </p:cNvPr>
              <p:cNvCxnSpPr>
                <a:cxnSpLocks/>
              </p:cNvCxnSpPr>
              <p:nvPr/>
            </p:nvCxnSpPr>
            <p:spPr bwMode="auto">
              <a:xfrm>
                <a:off x="8935780"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A49B91B3-77A8-84E4-1C30-3305A0DBA45B}"/>
                  </a:ext>
                </a:extLst>
              </p:cNvPr>
              <p:cNvCxnSpPr>
                <a:cxnSpLocks/>
              </p:cNvCxnSpPr>
              <p:nvPr/>
            </p:nvCxnSpPr>
            <p:spPr bwMode="auto">
              <a:xfrm>
                <a:off x="8967530"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32040853-B464-6950-65DB-221CDBC12B0B}"/>
                  </a:ext>
                </a:extLst>
              </p:cNvPr>
              <p:cNvCxnSpPr>
                <a:cxnSpLocks/>
              </p:cNvCxnSpPr>
              <p:nvPr/>
            </p:nvCxnSpPr>
            <p:spPr bwMode="auto">
              <a:xfrm>
                <a:off x="9008850"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26BC7198-2AD7-93D9-30FB-4FB32DB6976B}"/>
                  </a:ext>
                </a:extLst>
              </p:cNvPr>
              <p:cNvCxnSpPr>
                <a:cxnSpLocks/>
              </p:cNvCxnSpPr>
              <p:nvPr/>
            </p:nvCxnSpPr>
            <p:spPr bwMode="auto">
              <a:xfrm>
                <a:off x="9053300"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0F57E512-62CD-31DB-96D3-CEC552EC2330}"/>
                  </a:ext>
                </a:extLst>
              </p:cNvPr>
              <p:cNvCxnSpPr>
                <a:cxnSpLocks/>
              </p:cNvCxnSpPr>
              <p:nvPr/>
            </p:nvCxnSpPr>
            <p:spPr bwMode="auto">
              <a:xfrm>
                <a:off x="9097750"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C6AA9804-ADC8-970A-B5BF-1D05EC2DB5BF}"/>
                  </a:ext>
                </a:extLst>
              </p:cNvPr>
              <p:cNvCxnSpPr>
                <a:cxnSpLocks/>
              </p:cNvCxnSpPr>
              <p:nvPr/>
            </p:nvCxnSpPr>
            <p:spPr bwMode="auto">
              <a:xfrm>
                <a:off x="9237450"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C0037FDC-31F9-6396-AD07-6BB42365B3BB}"/>
                  </a:ext>
                </a:extLst>
              </p:cNvPr>
              <p:cNvCxnSpPr>
                <a:cxnSpLocks/>
              </p:cNvCxnSpPr>
              <p:nvPr/>
            </p:nvCxnSpPr>
            <p:spPr bwMode="auto">
              <a:xfrm>
                <a:off x="9288450"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90ED92DB-8E7E-688A-984B-9ACB950258FC}"/>
                  </a:ext>
                </a:extLst>
              </p:cNvPr>
              <p:cNvCxnSpPr>
                <a:cxnSpLocks/>
              </p:cNvCxnSpPr>
              <p:nvPr/>
            </p:nvCxnSpPr>
            <p:spPr bwMode="auto">
              <a:xfrm>
                <a:off x="9302515"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389E8063-3890-8111-ACCF-401C43AAB570}"/>
                  </a:ext>
                </a:extLst>
              </p:cNvPr>
              <p:cNvCxnSpPr>
                <a:cxnSpLocks/>
              </p:cNvCxnSpPr>
              <p:nvPr/>
            </p:nvCxnSpPr>
            <p:spPr bwMode="auto">
              <a:xfrm>
                <a:off x="9386630" y="3636851"/>
                <a:ext cx="0" cy="137160"/>
              </a:xfrm>
              <a:prstGeom prst="line">
                <a:avLst/>
              </a:prstGeom>
              <a:noFill/>
              <a:ln w="28575" cap="flat" cmpd="sng" algn="ctr">
                <a:solidFill>
                  <a:srgbClr val="015873"/>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66414F60-636F-E76C-2F56-C02E5043B62D}"/>
                  </a:ext>
                </a:extLst>
              </p:cNvPr>
              <p:cNvCxnSpPr>
                <a:cxnSpLocks/>
              </p:cNvCxnSpPr>
              <p:nvPr/>
            </p:nvCxnSpPr>
            <p:spPr bwMode="auto">
              <a:xfrm>
                <a:off x="9464395" y="3636851"/>
                <a:ext cx="0" cy="137160"/>
              </a:xfrm>
              <a:prstGeom prst="line">
                <a:avLst/>
              </a:prstGeom>
              <a:noFill/>
              <a:ln w="28575" cap="flat" cmpd="sng" algn="ctr">
                <a:solidFill>
                  <a:srgbClr val="015873"/>
                </a:solidFill>
                <a:prstDash val="solid"/>
                <a:round/>
                <a:headEnd type="none" w="med" len="med"/>
                <a:tailEnd type="none" w="med" len="med"/>
              </a:ln>
              <a:effectLst/>
            </p:spPr>
          </p:cxnSp>
        </p:grpSp>
        <p:sp>
          <p:nvSpPr>
            <p:cNvPr id="168" name="Freeform 167">
              <a:extLst>
                <a:ext uri="{FF2B5EF4-FFF2-40B4-BE49-F238E27FC236}">
                  <a16:creationId xmlns:a16="http://schemas.microsoft.com/office/drawing/2014/main" id="{4238D2A7-38F3-5C74-D361-AE4047BE45DD}"/>
                </a:ext>
              </a:extLst>
            </p:cNvPr>
            <p:cNvSpPr/>
            <p:nvPr/>
          </p:nvSpPr>
          <p:spPr bwMode="auto">
            <a:xfrm>
              <a:off x="2810577" y="1732547"/>
              <a:ext cx="6694370" cy="2160872"/>
            </a:xfrm>
            <a:custGeom>
              <a:avLst/>
              <a:gdLst>
                <a:gd name="connsiteX0" fmla="*/ 0 w 6694370"/>
                <a:gd name="connsiteY0" fmla="*/ 0 h 2160872"/>
                <a:gd name="connsiteX1" fmla="*/ 62564 w 6694370"/>
                <a:gd name="connsiteY1" fmla="*/ 0 h 2160872"/>
                <a:gd name="connsiteX2" fmla="*/ 62564 w 6694370"/>
                <a:gd name="connsiteY2" fmla="*/ 96253 h 2160872"/>
                <a:gd name="connsiteX3" fmla="*/ 77002 w 6694370"/>
                <a:gd name="connsiteY3" fmla="*/ 96253 h 2160872"/>
                <a:gd name="connsiteX4" fmla="*/ 77002 w 6694370"/>
                <a:gd name="connsiteY4" fmla="*/ 288758 h 2160872"/>
                <a:gd name="connsiteX5" fmla="*/ 96252 w 6694370"/>
                <a:gd name="connsiteY5" fmla="*/ 288758 h 2160872"/>
                <a:gd name="connsiteX6" fmla="*/ 96252 w 6694370"/>
                <a:gd name="connsiteY6" fmla="*/ 341697 h 2160872"/>
                <a:gd name="connsiteX7" fmla="*/ 115503 w 6694370"/>
                <a:gd name="connsiteY7" fmla="*/ 341697 h 2160872"/>
                <a:gd name="connsiteX8" fmla="*/ 115503 w 6694370"/>
                <a:gd name="connsiteY8" fmla="*/ 442762 h 2160872"/>
                <a:gd name="connsiteX9" fmla="*/ 115503 w 6694370"/>
                <a:gd name="connsiteY9" fmla="*/ 442762 h 2160872"/>
                <a:gd name="connsiteX10" fmla="*/ 115503 w 6694370"/>
                <a:gd name="connsiteY10" fmla="*/ 611205 h 2160872"/>
                <a:gd name="connsiteX11" fmla="*/ 144379 w 6694370"/>
                <a:gd name="connsiteY11" fmla="*/ 611205 h 2160872"/>
                <a:gd name="connsiteX12" fmla="*/ 144379 w 6694370"/>
                <a:gd name="connsiteY12" fmla="*/ 986590 h 2160872"/>
                <a:gd name="connsiteX13" fmla="*/ 144379 w 6694370"/>
                <a:gd name="connsiteY13" fmla="*/ 986590 h 2160872"/>
                <a:gd name="connsiteX14" fmla="*/ 182880 w 6694370"/>
                <a:gd name="connsiteY14" fmla="*/ 1025091 h 2160872"/>
                <a:gd name="connsiteX15" fmla="*/ 182880 w 6694370"/>
                <a:gd name="connsiteY15" fmla="*/ 1082842 h 2160872"/>
                <a:gd name="connsiteX16" fmla="*/ 182880 w 6694370"/>
                <a:gd name="connsiteY16" fmla="*/ 1251285 h 2160872"/>
                <a:gd name="connsiteX17" fmla="*/ 182880 w 6694370"/>
                <a:gd name="connsiteY17" fmla="*/ 1251285 h 2160872"/>
                <a:gd name="connsiteX18" fmla="*/ 235819 w 6694370"/>
                <a:gd name="connsiteY18" fmla="*/ 1251285 h 2160872"/>
                <a:gd name="connsiteX19" fmla="*/ 235819 w 6694370"/>
                <a:gd name="connsiteY19" fmla="*/ 1655546 h 2160872"/>
                <a:gd name="connsiteX20" fmla="*/ 235819 w 6694370"/>
                <a:gd name="connsiteY20" fmla="*/ 1713297 h 2160872"/>
                <a:gd name="connsiteX21" fmla="*/ 279132 w 6694370"/>
                <a:gd name="connsiteY21" fmla="*/ 1713297 h 2160872"/>
                <a:gd name="connsiteX22" fmla="*/ 279132 w 6694370"/>
                <a:gd name="connsiteY22" fmla="*/ 1814362 h 2160872"/>
                <a:gd name="connsiteX23" fmla="*/ 351322 w 6694370"/>
                <a:gd name="connsiteY23" fmla="*/ 1814362 h 2160872"/>
                <a:gd name="connsiteX24" fmla="*/ 351322 w 6694370"/>
                <a:gd name="connsiteY24" fmla="*/ 1872114 h 2160872"/>
                <a:gd name="connsiteX25" fmla="*/ 351322 w 6694370"/>
                <a:gd name="connsiteY25" fmla="*/ 1872114 h 2160872"/>
                <a:gd name="connsiteX26" fmla="*/ 409074 w 6694370"/>
                <a:gd name="connsiteY26" fmla="*/ 1872114 h 2160872"/>
                <a:gd name="connsiteX27" fmla="*/ 409074 w 6694370"/>
                <a:gd name="connsiteY27" fmla="*/ 1963554 h 2160872"/>
                <a:gd name="connsiteX28" fmla="*/ 500514 w 6694370"/>
                <a:gd name="connsiteY28" fmla="*/ 1963554 h 2160872"/>
                <a:gd name="connsiteX29" fmla="*/ 500514 w 6694370"/>
                <a:gd name="connsiteY29" fmla="*/ 2016493 h 2160872"/>
                <a:gd name="connsiteX30" fmla="*/ 683394 w 6694370"/>
                <a:gd name="connsiteY30" fmla="*/ 2016493 h 2160872"/>
                <a:gd name="connsiteX31" fmla="*/ 683394 w 6694370"/>
                <a:gd name="connsiteY31" fmla="*/ 2064619 h 2160872"/>
                <a:gd name="connsiteX32" fmla="*/ 1265722 w 6694370"/>
                <a:gd name="connsiteY32" fmla="*/ 2064619 h 2160872"/>
                <a:gd name="connsiteX33" fmla="*/ 1265722 w 6694370"/>
                <a:gd name="connsiteY33" fmla="*/ 2064619 h 2160872"/>
                <a:gd name="connsiteX34" fmla="*/ 1265722 w 6694370"/>
                <a:gd name="connsiteY34" fmla="*/ 2107933 h 2160872"/>
                <a:gd name="connsiteX35" fmla="*/ 1390850 w 6694370"/>
                <a:gd name="connsiteY35" fmla="*/ 2107933 h 2160872"/>
                <a:gd name="connsiteX36" fmla="*/ 1390850 w 6694370"/>
                <a:gd name="connsiteY36" fmla="*/ 2107933 h 2160872"/>
                <a:gd name="connsiteX37" fmla="*/ 1573730 w 6694370"/>
                <a:gd name="connsiteY37" fmla="*/ 2107933 h 2160872"/>
                <a:gd name="connsiteX38" fmla="*/ 1573730 w 6694370"/>
                <a:gd name="connsiteY38" fmla="*/ 2160872 h 2160872"/>
                <a:gd name="connsiteX39" fmla="*/ 6694370 w 6694370"/>
                <a:gd name="connsiteY39" fmla="*/ 2160872 h 216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694370" h="2160872">
                  <a:moveTo>
                    <a:pt x="0" y="0"/>
                  </a:moveTo>
                  <a:lnTo>
                    <a:pt x="62564" y="0"/>
                  </a:lnTo>
                  <a:lnTo>
                    <a:pt x="62564" y="96253"/>
                  </a:lnTo>
                  <a:lnTo>
                    <a:pt x="77002" y="96253"/>
                  </a:lnTo>
                  <a:lnTo>
                    <a:pt x="77002" y="288758"/>
                  </a:lnTo>
                  <a:lnTo>
                    <a:pt x="96252" y="288758"/>
                  </a:lnTo>
                  <a:lnTo>
                    <a:pt x="96252" y="341697"/>
                  </a:lnTo>
                  <a:lnTo>
                    <a:pt x="115503" y="341697"/>
                  </a:lnTo>
                  <a:lnTo>
                    <a:pt x="115503" y="442762"/>
                  </a:lnTo>
                  <a:lnTo>
                    <a:pt x="115503" y="442762"/>
                  </a:lnTo>
                  <a:lnTo>
                    <a:pt x="115503" y="611205"/>
                  </a:lnTo>
                  <a:lnTo>
                    <a:pt x="144379" y="611205"/>
                  </a:lnTo>
                  <a:lnTo>
                    <a:pt x="144379" y="986590"/>
                  </a:lnTo>
                  <a:lnTo>
                    <a:pt x="144379" y="986590"/>
                  </a:lnTo>
                  <a:lnTo>
                    <a:pt x="182880" y="1025091"/>
                  </a:lnTo>
                  <a:lnTo>
                    <a:pt x="182880" y="1082842"/>
                  </a:lnTo>
                  <a:lnTo>
                    <a:pt x="182880" y="1251285"/>
                  </a:lnTo>
                  <a:lnTo>
                    <a:pt x="182880" y="1251285"/>
                  </a:lnTo>
                  <a:lnTo>
                    <a:pt x="235819" y="1251285"/>
                  </a:lnTo>
                  <a:lnTo>
                    <a:pt x="235819" y="1655546"/>
                  </a:lnTo>
                  <a:lnTo>
                    <a:pt x="235819" y="1713297"/>
                  </a:lnTo>
                  <a:lnTo>
                    <a:pt x="279132" y="1713297"/>
                  </a:lnTo>
                  <a:lnTo>
                    <a:pt x="279132" y="1814362"/>
                  </a:lnTo>
                  <a:lnTo>
                    <a:pt x="351322" y="1814362"/>
                  </a:lnTo>
                  <a:lnTo>
                    <a:pt x="351322" y="1872114"/>
                  </a:lnTo>
                  <a:lnTo>
                    <a:pt x="351322" y="1872114"/>
                  </a:lnTo>
                  <a:lnTo>
                    <a:pt x="409074" y="1872114"/>
                  </a:lnTo>
                  <a:lnTo>
                    <a:pt x="409074" y="1963554"/>
                  </a:lnTo>
                  <a:lnTo>
                    <a:pt x="500514" y="1963554"/>
                  </a:lnTo>
                  <a:lnTo>
                    <a:pt x="500514" y="2016493"/>
                  </a:lnTo>
                  <a:lnTo>
                    <a:pt x="683394" y="2016493"/>
                  </a:lnTo>
                  <a:lnTo>
                    <a:pt x="683394" y="2064619"/>
                  </a:lnTo>
                  <a:lnTo>
                    <a:pt x="1265722" y="2064619"/>
                  </a:lnTo>
                  <a:lnTo>
                    <a:pt x="1265722" y="2064619"/>
                  </a:lnTo>
                  <a:lnTo>
                    <a:pt x="1265722" y="2107933"/>
                  </a:lnTo>
                  <a:lnTo>
                    <a:pt x="1390850" y="2107933"/>
                  </a:lnTo>
                  <a:lnTo>
                    <a:pt x="1390850" y="2107933"/>
                  </a:lnTo>
                  <a:lnTo>
                    <a:pt x="1573730" y="2107933"/>
                  </a:lnTo>
                  <a:lnTo>
                    <a:pt x="1573730" y="2160872"/>
                  </a:lnTo>
                  <a:lnTo>
                    <a:pt x="6694370" y="2160872"/>
                  </a:lnTo>
                </a:path>
              </a:pathLst>
            </a:custGeom>
            <a:noFill/>
            <a:ln w="28575">
              <a:solidFill>
                <a:srgbClr val="01587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13" name="Rectangle 12">
            <a:extLst>
              <a:ext uri="{FF2B5EF4-FFF2-40B4-BE49-F238E27FC236}">
                <a16:creationId xmlns:a16="http://schemas.microsoft.com/office/drawing/2014/main" id="{4E217F75-8CED-798E-F2E9-1F478E317147}"/>
              </a:ext>
            </a:extLst>
          </p:cNvPr>
          <p:cNvSpPr/>
          <p:nvPr/>
        </p:nvSpPr>
        <p:spPr>
          <a:xfrm>
            <a:off x="410599" y="6361058"/>
            <a:ext cx="1832296"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Etienne. JCO. 2017;35:298.</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5694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879DE-FB28-1BE3-F622-D369B85493B1}"/>
              </a:ext>
            </a:extLst>
          </p:cNvPr>
          <p:cNvSpPr>
            <a:spLocks noGrp="1"/>
          </p:cNvSpPr>
          <p:nvPr>
            <p:ph type="title"/>
          </p:nvPr>
        </p:nvSpPr>
        <p:spPr/>
        <p:txBody>
          <a:bodyPr/>
          <a:lstStyle/>
          <a:p>
            <a:r>
              <a:rPr lang="en-US" dirty="0"/>
              <a:t>LAST: TFR with Imatinib, </a:t>
            </a:r>
            <a:r>
              <a:rPr lang="en-US" dirty="0" err="1"/>
              <a:t>Dasatinib</a:t>
            </a:r>
            <a:r>
              <a:rPr lang="en-US" dirty="0"/>
              <a:t>, Nilotinib, or Bosutinib</a:t>
            </a:r>
          </a:p>
        </p:txBody>
      </p:sp>
      <p:pic>
        <p:nvPicPr>
          <p:cNvPr id="3" name="Picture 2" descr="A graph of a number of patients&#10;&#10;AI-generated content may be incorrect.">
            <a:extLst>
              <a:ext uri="{FF2B5EF4-FFF2-40B4-BE49-F238E27FC236}">
                <a16:creationId xmlns:a16="http://schemas.microsoft.com/office/drawing/2014/main" id="{B1F99A55-97FB-5F08-218E-B9180C258008}"/>
              </a:ext>
            </a:extLst>
          </p:cNvPr>
          <p:cNvPicPr>
            <a:picLocks noChangeAspect="1"/>
          </p:cNvPicPr>
          <p:nvPr/>
        </p:nvPicPr>
        <p:blipFill>
          <a:blip r:embed="rId2"/>
          <a:srcRect l="6924" t="10237"/>
          <a:stretch/>
        </p:blipFill>
        <p:spPr>
          <a:xfrm>
            <a:off x="2268584" y="1450296"/>
            <a:ext cx="6897187" cy="4689246"/>
          </a:xfrm>
          <a:prstGeom prst="rect">
            <a:avLst/>
          </a:prstGeom>
        </p:spPr>
      </p:pic>
      <p:sp>
        <p:nvSpPr>
          <p:cNvPr id="4" name="TextBox 3">
            <a:extLst>
              <a:ext uri="{FF2B5EF4-FFF2-40B4-BE49-F238E27FC236}">
                <a16:creationId xmlns:a16="http://schemas.microsoft.com/office/drawing/2014/main" id="{E4446B65-3B7D-EA2D-7E46-93122EBAFED5}"/>
              </a:ext>
            </a:extLst>
          </p:cNvPr>
          <p:cNvSpPr txBox="1"/>
          <p:nvPr/>
        </p:nvSpPr>
        <p:spPr bwMode="auto">
          <a:xfrm>
            <a:off x="3352800" y="1132055"/>
            <a:ext cx="59000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Probability of Molecular Relapse-Free Survival and TFR</a:t>
            </a:r>
          </a:p>
        </p:txBody>
      </p:sp>
      <p:sp>
        <p:nvSpPr>
          <p:cNvPr id="5" name="Text Box 15">
            <a:extLst>
              <a:ext uri="{FF2B5EF4-FFF2-40B4-BE49-F238E27FC236}">
                <a16:creationId xmlns:a16="http://schemas.microsoft.com/office/drawing/2014/main" id="{9D325FCF-BC7E-AC5B-64B1-91C43CD30104}"/>
              </a:ext>
            </a:extLst>
          </p:cNvPr>
          <p:cNvSpPr txBox="1">
            <a:spLocks noChangeArrowheads="1"/>
          </p:cNvSpPr>
          <p:nvPr/>
        </p:nvSpPr>
        <p:spPr bwMode="auto">
          <a:xfrm>
            <a:off x="394877" y="6363535"/>
            <a:ext cx="8685529"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0" eaLnBrk="1" hangingPunct="1">
              <a:defRPr/>
            </a:pPr>
            <a:r>
              <a:rPr lang="en-US" altLang="en-US" sz="1200" b="0" spc="-10" dirty="0">
                <a:solidFill>
                  <a:schemeClr val="bg2"/>
                </a:solidFill>
                <a:latin typeface="Calibri" panose="020F0502020204030204" pitchFamily="34" charset="0"/>
              </a:rPr>
              <a:t>Atallah. JAMA Oncol. 2021;7:42.</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59277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2F3925-BE36-4DD5-A169-BAED475443D5}"/>
              </a:ext>
            </a:extLst>
          </p:cNvPr>
          <p:cNvSpPr>
            <a:spLocks noGrp="1"/>
          </p:cNvSpPr>
          <p:nvPr>
            <p:ph type="title"/>
          </p:nvPr>
        </p:nvSpPr>
        <p:spPr>
          <a:xfrm>
            <a:off x="609759" y="238127"/>
            <a:ext cx="11141055" cy="1103313"/>
          </a:xfrm>
        </p:spPr>
        <p:txBody>
          <a:bodyPr/>
          <a:lstStyle/>
          <a:p>
            <a:r>
              <a:rPr lang="en-US" dirty="0"/>
              <a:t>Select Trials of TKI Discontinuation at First Line</a:t>
            </a:r>
          </a:p>
        </p:txBody>
      </p:sp>
      <p:sp>
        <p:nvSpPr>
          <p:cNvPr id="5" name="Text Box 15">
            <a:extLst>
              <a:ext uri="{FF2B5EF4-FFF2-40B4-BE49-F238E27FC236}">
                <a16:creationId xmlns:a16="http://schemas.microsoft.com/office/drawing/2014/main" id="{F1194325-E0DF-4686-8321-0E9247295EE8}"/>
              </a:ext>
            </a:extLst>
          </p:cNvPr>
          <p:cNvSpPr txBox="1">
            <a:spLocks noChangeArrowheads="1"/>
          </p:cNvSpPr>
          <p:nvPr/>
        </p:nvSpPr>
        <p:spPr bwMode="auto">
          <a:xfrm>
            <a:off x="394877" y="5994203"/>
            <a:ext cx="8685529" cy="646331"/>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0" eaLnBrk="1" hangingPunct="1">
              <a:defRPr/>
            </a:pPr>
            <a:r>
              <a:rPr lang="en-US" altLang="en-US" sz="1200" b="0" spc="-10" dirty="0">
                <a:solidFill>
                  <a:schemeClr val="bg2"/>
                </a:solidFill>
                <a:latin typeface="Calibri" panose="020F0502020204030204" pitchFamily="34" charset="0"/>
              </a:rPr>
              <a:t>1. Etienne. JCO. 2017;35:298. 2. Rea. Blood. 2017;129:846. 3. Radich. Leukemia. 2021;35:1344. 4. Ross. Blood. 2013;122:515. 5. Lee. </a:t>
            </a:r>
            <a:r>
              <a:rPr lang="en-US" altLang="en-US" sz="1200" b="0" spc="-10" dirty="0" err="1">
                <a:solidFill>
                  <a:schemeClr val="bg2"/>
                </a:solidFill>
                <a:latin typeface="Calibri" panose="020F0502020204030204" pitchFamily="34" charset="0"/>
              </a:rPr>
              <a:t>Haematologica</a:t>
            </a:r>
            <a:r>
              <a:rPr lang="en-US" altLang="en-US" sz="1200" b="0" spc="-10" dirty="0">
                <a:solidFill>
                  <a:schemeClr val="bg2"/>
                </a:solidFill>
                <a:latin typeface="Calibri" panose="020F0502020204030204" pitchFamily="34" charset="0"/>
              </a:rPr>
              <a:t>. 2016;101:717. 6. Mahon. JCO. 2024;42:1875. 7.Shah. Br J </a:t>
            </a:r>
            <a:r>
              <a:rPr lang="en-US" altLang="en-US" sz="1200" b="0" spc="-10" dirty="0" err="1">
                <a:solidFill>
                  <a:schemeClr val="bg2"/>
                </a:solidFill>
                <a:latin typeface="Calibri" panose="020F0502020204030204" pitchFamily="34" charset="0"/>
              </a:rPr>
              <a:t>Haematology</a:t>
            </a:r>
            <a:r>
              <a:rPr lang="en-US" altLang="en-US" sz="1200" b="0" spc="-10" dirty="0">
                <a:solidFill>
                  <a:schemeClr val="bg2"/>
                </a:solidFill>
                <a:latin typeface="Calibri" panose="020F0502020204030204" pitchFamily="34" charset="0"/>
              </a:rPr>
              <a:t>. 2023;202:942. 8. Kimura. Lancet </a:t>
            </a:r>
            <a:r>
              <a:rPr lang="en-US" altLang="en-US" sz="1200" b="0" spc="-10" dirty="0" err="1">
                <a:solidFill>
                  <a:schemeClr val="bg2"/>
                </a:solidFill>
                <a:latin typeface="Calibri" panose="020F0502020204030204" pitchFamily="34" charset="0"/>
              </a:rPr>
              <a:t>Haematol</a:t>
            </a:r>
            <a:r>
              <a:rPr lang="en-US" altLang="en-US" sz="1200" b="0" spc="-10" dirty="0">
                <a:solidFill>
                  <a:schemeClr val="bg2"/>
                </a:solidFill>
                <a:latin typeface="Calibri" panose="020F0502020204030204" pitchFamily="34" charset="0"/>
              </a:rPr>
              <a:t>. 2020;7:e218. 9. Atallah. JAMA Oncol. 2021;7:42. 10. Haddad. Am J Hematology. 2022;97:856.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9" name="Group 32">
            <a:extLst>
              <a:ext uri="{FF2B5EF4-FFF2-40B4-BE49-F238E27FC236}">
                <a16:creationId xmlns:a16="http://schemas.microsoft.com/office/drawing/2014/main" id="{BD84ECA5-B002-4F43-9D6B-F4DF52CDECDA}"/>
              </a:ext>
            </a:extLst>
          </p:cNvPr>
          <p:cNvGraphicFramePr>
            <a:graphicFrameLocks noGrp="1"/>
          </p:cNvGraphicFramePr>
          <p:nvPr>
            <p:extLst>
              <p:ext uri="{D42A27DB-BD31-4B8C-83A1-F6EECF244321}">
                <p14:modId xmlns:p14="http://schemas.microsoft.com/office/powerpoint/2010/main" val="790609126"/>
              </p:ext>
            </p:extLst>
          </p:nvPr>
        </p:nvGraphicFramePr>
        <p:xfrm>
          <a:off x="701673" y="1249307"/>
          <a:ext cx="10788653" cy="3962400"/>
        </p:xfrm>
        <a:graphic>
          <a:graphicData uri="http://schemas.openxmlformats.org/drawingml/2006/table">
            <a:tbl>
              <a:tblPr/>
              <a:tblGrid>
                <a:gridCol w="1845584">
                  <a:extLst>
                    <a:ext uri="{9D8B030D-6E8A-4147-A177-3AD203B41FA5}">
                      <a16:colId xmlns:a16="http://schemas.microsoft.com/office/drawing/2014/main" val="366660183"/>
                    </a:ext>
                  </a:extLst>
                </a:gridCol>
                <a:gridCol w="1153886">
                  <a:extLst>
                    <a:ext uri="{9D8B030D-6E8A-4147-A177-3AD203B41FA5}">
                      <a16:colId xmlns:a16="http://schemas.microsoft.com/office/drawing/2014/main" val="603186021"/>
                    </a:ext>
                  </a:extLst>
                </a:gridCol>
                <a:gridCol w="2394856">
                  <a:extLst>
                    <a:ext uri="{9D8B030D-6E8A-4147-A177-3AD203B41FA5}">
                      <a16:colId xmlns:a16="http://schemas.microsoft.com/office/drawing/2014/main" val="2835602293"/>
                    </a:ext>
                  </a:extLst>
                </a:gridCol>
                <a:gridCol w="1798109">
                  <a:extLst>
                    <a:ext uri="{9D8B030D-6E8A-4147-A177-3AD203B41FA5}">
                      <a16:colId xmlns:a16="http://schemas.microsoft.com/office/drawing/2014/main" val="2781733126"/>
                    </a:ext>
                  </a:extLst>
                </a:gridCol>
                <a:gridCol w="1798109">
                  <a:extLst>
                    <a:ext uri="{9D8B030D-6E8A-4147-A177-3AD203B41FA5}">
                      <a16:colId xmlns:a16="http://schemas.microsoft.com/office/drawing/2014/main" val="1517717145"/>
                    </a:ext>
                  </a:extLst>
                </a:gridCol>
                <a:gridCol w="1798109">
                  <a:extLst>
                    <a:ext uri="{9D8B030D-6E8A-4147-A177-3AD203B41FA5}">
                      <a16:colId xmlns:a16="http://schemas.microsoft.com/office/drawing/2014/main" val="20002"/>
                    </a:ext>
                  </a:extLst>
                </a:gridCol>
              </a:tblGrid>
              <a:tr h="309778">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Study Acronym</a:t>
                      </a:r>
                    </a:p>
                  </a:txBody>
                  <a:tcPr marL="121881" marR="121881" marT="36576" marB="3657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Patients (N)</a:t>
                      </a:r>
                    </a:p>
                  </a:txBody>
                  <a:tcPr marL="121881" marR="121881" marT="36576" marB="3657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TKI</a:t>
                      </a:r>
                    </a:p>
                  </a:txBody>
                  <a:tcPr marL="121881" marR="121881" marT="36576" marB="3657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Inclusion DMR</a:t>
                      </a:r>
                    </a:p>
                  </a:txBody>
                  <a:tcPr marL="121881" marR="121881" marT="36576" marB="3657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Median </a:t>
                      </a:r>
                      <a:b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Follow-Up</a:t>
                      </a:r>
                    </a:p>
                  </a:txBody>
                  <a:tcPr marL="121881" marR="121881" marT="36576" marB="3657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TFR Rate</a:t>
                      </a:r>
                    </a:p>
                  </a:txBody>
                  <a:tcPr marL="121881" marR="121881" marT="36576" marB="3657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177019">
                <a:tc>
                  <a:txBody>
                    <a:bodyPr/>
                    <a:lstStyle/>
                    <a:p>
                      <a:pPr marL="0" marR="0" lvl="0" indent="0" algn="l" defTabSz="914400" rtl="0" eaLnBrk="1" fontAlgn="base" latinLnBrk="0" hangingPunct="1">
                        <a:lnSpc>
                          <a:spcPct val="100000"/>
                        </a:lnSpc>
                        <a:spcBef>
                          <a:spcPct val="35000"/>
                        </a:spcBef>
                        <a:spcAft>
                          <a:spcPct val="25000"/>
                        </a:spcAft>
                        <a:buClrTx/>
                        <a:buSzTx/>
                        <a:buFont typeface="Wingdings" panose="05000000000000000000"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STIM1</a:t>
                      </a:r>
                      <a:r>
                        <a:rPr kumimoji="0" lang="en-US" sz="1800" b="0" i="0" u="none" strike="noStrike" cap="none" normalizeH="0" baseline="30000" dirty="0">
                          <a:ln>
                            <a:noFill/>
                          </a:ln>
                          <a:solidFill>
                            <a:schemeClr val="bg2">
                              <a:lumMod val="10000"/>
                            </a:schemeClr>
                          </a:solidFill>
                          <a:effectLst/>
                          <a:latin typeface="Calibri" panose="020F0502020204030204" pitchFamily="34" charset="0"/>
                          <a:cs typeface="Calibri" panose="020F0502020204030204" pitchFamily="34" charset="0"/>
                        </a:rPr>
                        <a:t>1</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100</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Imatinib</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 </a:t>
                      </a:r>
                      <a:r>
                        <a:rPr kumimoji="0" lang="en-US" sz="1800" b="0" i="0" u="none" strike="noStrike" cap="none" normalizeH="0" baseline="0" dirty="0" err="1">
                          <a:ln>
                            <a:noFill/>
                          </a:ln>
                          <a:solidFill>
                            <a:schemeClr val="bg2">
                              <a:lumMod val="10000"/>
                            </a:schemeClr>
                          </a:solidFill>
                          <a:effectLst/>
                          <a:latin typeface="Calibri" panose="020F0502020204030204" pitchFamily="34" charset="0"/>
                          <a:cs typeface="Calibri" panose="020F0502020204030204" pitchFamily="34" charset="0"/>
                        </a:rPr>
                        <a:t>yr</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77 </a:t>
                      </a:r>
                      <a:r>
                        <a:rPr kumimoji="0" lang="en-US" sz="1800" b="0" i="0" u="none" strike="noStrike" cap="none" normalizeH="0" baseline="0" dirty="0" err="1">
                          <a:ln>
                            <a:noFill/>
                          </a:ln>
                          <a:solidFill>
                            <a:schemeClr val="bg2">
                              <a:lumMod val="10000"/>
                            </a:schemeClr>
                          </a:solidFill>
                          <a:effectLst/>
                          <a:latin typeface="Calibri" panose="020F0502020204030204" pitchFamily="34" charset="0"/>
                          <a:cs typeface="Calibri" panose="020F0502020204030204" pitchFamily="34" charset="0"/>
                        </a:rPr>
                        <a:t>mo</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38% at 60 </a:t>
                      </a:r>
                      <a:r>
                        <a:rPr kumimoji="0" lang="en-US" sz="1800" b="0" i="0" u="none" strike="noStrike" cap="none" normalizeH="0" baseline="0" dirty="0" err="1">
                          <a:ln>
                            <a:noFill/>
                          </a:ln>
                          <a:solidFill>
                            <a:schemeClr val="bg2">
                              <a:lumMod val="10000"/>
                            </a:schemeClr>
                          </a:solidFill>
                          <a:effectLst/>
                          <a:latin typeface="Calibri" panose="020F0502020204030204" pitchFamily="34" charset="0"/>
                          <a:cs typeface="Calibri" panose="020F0502020204030204" pitchFamily="34" charset="0"/>
                        </a:rPr>
                        <a:t>mo</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177019">
                <a:tc>
                  <a:txBody>
                    <a:bodyPr/>
                    <a:lstStyle/>
                    <a:p>
                      <a:pPr marL="0" marR="0" lvl="0" indent="0" algn="l"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STOP 2G-TKI*</a:t>
                      </a:r>
                      <a:r>
                        <a:rPr kumimoji="0" lang="en-US" sz="1800" b="0" i="0" u="none" strike="noStrike" cap="none" normalizeH="0" baseline="30000" dirty="0">
                          <a:ln>
                            <a:noFill/>
                          </a:ln>
                          <a:solidFill>
                            <a:schemeClr val="bg2">
                              <a:lumMod val="10000"/>
                            </a:schemeClr>
                          </a:solidFill>
                          <a:effectLst/>
                          <a:latin typeface="Calibri" panose="020F0502020204030204" pitchFamily="34" charset="0"/>
                          <a:cs typeface="Calibri" panose="020F0502020204030204" pitchFamily="34" charset="0"/>
                        </a:rPr>
                        <a:t>2</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60</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Dasatinib or Imatinib</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 </a:t>
                      </a:r>
                      <a:r>
                        <a:rPr kumimoji="0" lang="en-US" sz="1800" b="0" i="0" u="none" strike="noStrike" cap="none" normalizeH="0" baseline="0" dirty="0" err="1">
                          <a:ln>
                            <a:noFill/>
                          </a:ln>
                          <a:solidFill>
                            <a:schemeClr val="bg2">
                              <a:lumMod val="10000"/>
                            </a:schemeClr>
                          </a:solidFill>
                          <a:effectLst/>
                          <a:latin typeface="Calibri" panose="020F0502020204030204" pitchFamily="34" charset="0"/>
                          <a:cs typeface="Calibri" panose="020F0502020204030204" pitchFamily="34" charset="0"/>
                        </a:rPr>
                        <a:t>yr</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47 </a:t>
                      </a:r>
                      <a:r>
                        <a:rPr kumimoji="0" lang="en-US" sz="1800" b="0" i="0" u="none" strike="noStrike" cap="none" normalizeH="0" baseline="0" dirty="0" err="1">
                          <a:ln>
                            <a:noFill/>
                          </a:ln>
                          <a:solidFill>
                            <a:schemeClr val="bg2">
                              <a:lumMod val="10000"/>
                            </a:schemeClr>
                          </a:solidFill>
                          <a:effectLst/>
                          <a:latin typeface="Calibri" panose="020F0502020204030204" pitchFamily="34" charset="0"/>
                          <a:cs typeface="Calibri" panose="020F0502020204030204" pitchFamily="34" charset="0"/>
                        </a:rPr>
                        <a:t>mo</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54% at 48 </a:t>
                      </a:r>
                      <a:r>
                        <a:rPr kumimoji="0" lang="en-US" sz="1800" b="0" i="0" u="none" strike="noStrike" cap="none" normalizeH="0" baseline="0" dirty="0" err="1">
                          <a:ln>
                            <a:noFill/>
                          </a:ln>
                          <a:solidFill>
                            <a:schemeClr val="bg2">
                              <a:lumMod val="10000"/>
                            </a:schemeClr>
                          </a:solidFill>
                          <a:effectLst/>
                          <a:latin typeface="Calibri" panose="020F0502020204030204" pitchFamily="34" charset="0"/>
                          <a:cs typeface="Calibri" panose="020F0502020204030204" pitchFamily="34" charset="0"/>
                        </a:rPr>
                        <a:t>mo</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513488945"/>
                  </a:ext>
                </a:extLst>
              </a:tr>
              <a:tr h="177019">
                <a:tc>
                  <a:txBody>
                    <a:bodyPr/>
                    <a:lstStyle/>
                    <a:p>
                      <a:pPr marL="0" marR="0" lvl="0" indent="0" algn="l" defTabSz="914400" rtl="0" eaLnBrk="1" fontAlgn="base" latinLnBrk="0" hangingPunct="1">
                        <a:lnSpc>
                          <a:spcPct val="100000"/>
                        </a:lnSpc>
                        <a:spcBef>
                          <a:spcPct val="35000"/>
                        </a:spcBef>
                        <a:spcAft>
                          <a:spcPct val="25000"/>
                        </a:spcAft>
                        <a:buClrTx/>
                        <a:buSzTx/>
                        <a:buFont typeface="Wingdings" panose="05000000000000000000"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ENEST-Freedom</a:t>
                      </a:r>
                      <a:r>
                        <a:rPr kumimoji="0" lang="en-US" sz="1800" b="0" i="0" u="none" strike="noStrike" cap="none" normalizeH="0" baseline="30000" dirty="0">
                          <a:ln>
                            <a:noFill/>
                          </a:ln>
                          <a:solidFill>
                            <a:schemeClr val="bg2">
                              <a:lumMod val="10000"/>
                            </a:schemeClr>
                          </a:solidFill>
                          <a:effectLst/>
                          <a:latin typeface="Calibri" panose="020F0502020204030204" pitchFamily="34" charset="0"/>
                          <a:cs typeface="Calibri" panose="020F0502020204030204" pitchFamily="34" charset="0"/>
                        </a:rPr>
                        <a:t>3</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190</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Nilotinib</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 </a:t>
                      </a:r>
                      <a:r>
                        <a:rPr kumimoji="0" lang="en-US" sz="1800" b="0" i="0" u="none" strike="noStrike" cap="none" normalizeH="0" baseline="0" dirty="0" err="1">
                          <a:ln>
                            <a:noFill/>
                          </a:ln>
                          <a:solidFill>
                            <a:schemeClr val="bg2">
                              <a:lumMod val="10000"/>
                            </a:schemeClr>
                          </a:solidFill>
                          <a:effectLst/>
                          <a:latin typeface="Calibri" panose="020F0502020204030204" pitchFamily="34" charset="0"/>
                          <a:cs typeface="Calibri" panose="020F0502020204030204" pitchFamily="34" charset="0"/>
                        </a:rPr>
                        <a:t>yr</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60 </a:t>
                      </a:r>
                      <a:r>
                        <a:rPr kumimoji="0" lang="en-US" sz="1800" b="0" i="0" u="none" strike="noStrike" cap="none" normalizeH="0" baseline="0" dirty="0" err="1">
                          <a:ln>
                            <a:noFill/>
                          </a:ln>
                          <a:solidFill>
                            <a:schemeClr val="bg2">
                              <a:lumMod val="10000"/>
                            </a:schemeClr>
                          </a:solidFill>
                          <a:effectLst/>
                          <a:latin typeface="Calibri" panose="020F0502020204030204" pitchFamily="34" charset="0"/>
                          <a:cs typeface="Calibri" panose="020F0502020204030204" pitchFamily="34" charset="0"/>
                        </a:rPr>
                        <a:t>mo</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43% at 60 </a:t>
                      </a:r>
                      <a:r>
                        <a:rPr kumimoji="0" lang="en-US" sz="1800" b="0" i="0" u="none" strike="noStrike" cap="none" normalizeH="0" baseline="0" dirty="0" err="1">
                          <a:ln>
                            <a:noFill/>
                          </a:ln>
                          <a:solidFill>
                            <a:schemeClr val="bg2">
                              <a:lumMod val="10000"/>
                            </a:schemeClr>
                          </a:solidFill>
                          <a:effectLst/>
                          <a:latin typeface="Calibri" panose="020F0502020204030204" pitchFamily="34" charset="0"/>
                          <a:cs typeface="Calibri" panose="020F0502020204030204" pitchFamily="34" charset="0"/>
                        </a:rPr>
                        <a:t>mo</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184553430"/>
                  </a:ext>
                </a:extLst>
              </a:tr>
              <a:tr h="177019">
                <a:tc>
                  <a:txBody>
                    <a:bodyPr/>
                    <a:lstStyle/>
                    <a:p>
                      <a:pPr marL="0" marR="0" lvl="0" indent="0" algn="l"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TWISTER</a:t>
                      </a:r>
                      <a:r>
                        <a:rPr kumimoji="0" lang="en-US" sz="1800" b="0" i="0" u="none" strike="noStrike" kern="1200" cap="none" normalizeH="0" baseline="30000" dirty="0">
                          <a:ln>
                            <a:noFill/>
                          </a:ln>
                          <a:solidFill>
                            <a:schemeClr val="bg2">
                              <a:lumMod val="10000"/>
                            </a:schemeClr>
                          </a:solidFill>
                          <a:effectLst/>
                          <a:latin typeface="Calibri" panose="020F0502020204030204" pitchFamily="34" charset="0"/>
                          <a:ea typeface="+mn-ea"/>
                          <a:cs typeface="Calibri" panose="020F0502020204030204" pitchFamily="34" charset="0"/>
                        </a:rPr>
                        <a:t>4</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40</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Imatinib</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 </a:t>
                      </a:r>
                      <a:r>
                        <a:rPr kumimoji="0" lang="en-US" sz="1800" b="0" i="0" u="none" strike="noStrike" cap="none" normalizeH="0" baseline="0" dirty="0" err="1">
                          <a:ln>
                            <a:noFill/>
                          </a:ln>
                          <a:solidFill>
                            <a:schemeClr val="bg2">
                              <a:lumMod val="10000"/>
                            </a:schemeClr>
                          </a:solidFill>
                          <a:effectLst/>
                          <a:latin typeface="Calibri" panose="020F0502020204030204" pitchFamily="34" charset="0"/>
                          <a:cs typeface="Calibri" panose="020F0502020204030204" pitchFamily="34" charset="0"/>
                        </a:rPr>
                        <a:t>yr</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103 </a:t>
                      </a:r>
                      <a:r>
                        <a:rPr kumimoji="0" lang="en-US" sz="1800" b="0" i="0" u="none" strike="noStrike" kern="1200" cap="none" normalizeH="0" baseline="0" dirty="0" err="1">
                          <a:ln>
                            <a:noFill/>
                          </a:ln>
                          <a:solidFill>
                            <a:schemeClr val="bg2">
                              <a:lumMod val="10000"/>
                            </a:schemeClr>
                          </a:solidFill>
                          <a:effectLst/>
                          <a:latin typeface="Calibri" panose="020F0502020204030204" pitchFamily="34" charset="0"/>
                          <a:ea typeface="+mn-ea"/>
                          <a:cs typeface="Calibri" panose="020F0502020204030204" pitchFamily="34" charset="0"/>
                        </a:rPr>
                        <a:t>mo</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47% at 24 </a:t>
                      </a:r>
                      <a:r>
                        <a:rPr kumimoji="0" lang="en-US" sz="1800" b="0" i="0" u="none" strike="noStrike" kern="1200" cap="none" normalizeH="0" baseline="0" dirty="0" err="1">
                          <a:ln>
                            <a:noFill/>
                          </a:ln>
                          <a:solidFill>
                            <a:schemeClr val="bg2">
                              <a:lumMod val="10000"/>
                            </a:schemeClr>
                          </a:solidFill>
                          <a:effectLst/>
                          <a:latin typeface="Calibri" panose="020F0502020204030204" pitchFamily="34" charset="0"/>
                          <a:ea typeface="+mn-ea"/>
                          <a:cs typeface="Calibri" panose="020F0502020204030204" pitchFamily="34" charset="0"/>
                        </a:rPr>
                        <a:t>mo</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074031447"/>
                  </a:ext>
                </a:extLst>
              </a:tr>
              <a:tr h="177019">
                <a:tc>
                  <a:txBody>
                    <a:bodyPr/>
                    <a:lstStyle/>
                    <a:p>
                      <a:pPr marL="0" marR="0" lvl="0" indent="0" algn="l"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KID</a:t>
                      </a:r>
                      <a:r>
                        <a:rPr kumimoji="0" lang="en-US" sz="1800" b="0" i="0" u="none" strike="noStrike" kern="1200" cap="none" normalizeH="0" baseline="30000" dirty="0">
                          <a:ln>
                            <a:noFill/>
                          </a:ln>
                          <a:solidFill>
                            <a:schemeClr val="bg2">
                              <a:lumMod val="10000"/>
                            </a:schemeClr>
                          </a:solidFill>
                          <a:effectLst/>
                          <a:latin typeface="Calibri" panose="020F0502020204030204" pitchFamily="34" charset="0"/>
                          <a:ea typeface="+mn-ea"/>
                          <a:cs typeface="Calibri" panose="020F0502020204030204" pitchFamily="34" charset="0"/>
                        </a:rPr>
                        <a:t>5</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90</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Imatinib</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 </a:t>
                      </a:r>
                      <a:r>
                        <a:rPr kumimoji="0" lang="en-US" sz="1800" b="0" i="0" u="none" strike="noStrike" cap="none" normalizeH="0" baseline="0" dirty="0" err="1">
                          <a:ln>
                            <a:noFill/>
                          </a:ln>
                          <a:solidFill>
                            <a:schemeClr val="bg2">
                              <a:lumMod val="10000"/>
                            </a:schemeClr>
                          </a:solidFill>
                          <a:effectLst/>
                          <a:latin typeface="Calibri" panose="020F0502020204030204" pitchFamily="34" charset="0"/>
                          <a:cs typeface="Calibri" panose="020F0502020204030204" pitchFamily="34" charset="0"/>
                        </a:rPr>
                        <a:t>yr</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27 </a:t>
                      </a:r>
                      <a:r>
                        <a:rPr kumimoji="0" lang="en-US" sz="1800" b="0" i="0" u="none" strike="noStrike" kern="1200" cap="none" normalizeH="0" baseline="0" dirty="0" err="1">
                          <a:ln>
                            <a:noFill/>
                          </a:ln>
                          <a:solidFill>
                            <a:schemeClr val="bg2">
                              <a:lumMod val="10000"/>
                            </a:schemeClr>
                          </a:solidFill>
                          <a:effectLst/>
                          <a:latin typeface="Calibri" panose="020F0502020204030204" pitchFamily="34" charset="0"/>
                          <a:ea typeface="+mn-ea"/>
                          <a:cs typeface="Calibri" panose="020F0502020204030204" pitchFamily="34" charset="0"/>
                        </a:rPr>
                        <a:t>mo</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 </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59% at 24 </a:t>
                      </a:r>
                      <a:r>
                        <a:rPr kumimoji="0" lang="en-US" sz="1800" b="0" i="0" u="none" strike="noStrike" kern="1200" cap="none" normalizeH="0" baseline="0" dirty="0" err="1">
                          <a:ln>
                            <a:noFill/>
                          </a:ln>
                          <a:solidFill>
                            <a:schemeClr val="bg2">
                              <a:lumMod val="10000"/>
                            </a:schemeClr>
                          </a:solidFill>
                          <a:effectLst/>
                          <a:latin typeface="Calibri" panose="020F0502020204030204" pitchFamily="34" charset="0"/>
                          <a:ea typeface="+mn-ea"/>
                          <a:cs typeface="Calibri" panose="020F0502020204030204" pitchFamily="34" charset="0"/>
                        </a:rPr>
                        <a:t>mo</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357013288"/>
                  </a:ext>
                </a:extLst>
              </a:tr>
              <a:tr h="177019">
                <a:tc>
                  <a:txBody>
                    <a:bodyPr/>
                    <a:lstStyle/>
                    <a:p>
                      <a:pPr marL="0" marR="0" lvl="0" indent="0" algn="l"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EUROSKI</a:t>
                      </a:r>
                      <a:r>
                        <a:rPr kumimoji="0" lang="en-US" sz="1800" b="0" i="0" u="none" strike="noStrike" kern="1200" cap="none" normalizeH="0" baseline="30000" dirty="0">
                          <a:ln>
                            <a:noFill/>
                          </a:ln>
                          <a:solidFill>
                            <a:schemeClr val="bg2">
                              <a:lumMod val="10000"/>
                            </a:schemeClr>
                          </a:solidFill>
                          <a:effectLst/>
                          <a:latin typeface="Calibri" panose="020F0502020204030204" pitchFamily="34" charset="0"/>
                          <a:ea typeface="+mn-ea"/>
                          <a:cs typeface="Calibri" panose="020F0502020204030204" pitchFamily="34" charset="0"/>
                        </a:rPr>
                        <a:t>6</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758</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Any TKI</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 </a:t>
                      </a:r>
                      <a:r>
                        <a:rPr kumimoji="0" lang="en-US" sz="1800" b="0" i="0" u="none" strike="noStrike" cap="none" normalizeH="0" baseline="0" dirty="0" err="1">
                          <a:ln>
                            <a:noFill/>
                          </a:ln>
                          <a:solidFill>
                            <a:schemeClr val="bg2">
                              <a:lumMod val="10000"/>
                            </a:schemeClr>
                          </a:solidFill>
                          <a:effectLst/>
                          <a:latin typeface="Calibri" panose="020F0502020204030204" pitchFamily="34" charset="0"/>
                          <a:cs typeface="Calibri" panose="020F0502020204030204" pitchFamily="34" charset="0"/>
                        </a:rPr>
                        <a:t>yr</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36 </a:t>
                      </a:r>
                      <a:r>
                        <a:rPr kumimoji="0" lang="en-US" sz="1800" b="0" i="0" u="none" strike="noStrike" kern="1200" cap="none" normalizeH="0" baseline="0" dirty="0" err="1">
                          <a:ln>
                            <a:noFill/>
                          </a:ln>
                          <a:solidFill>
                            <a:schemeClr val="bg2">
                              <a:lumMod val="10000"/>
                            </a:schemeClr>
                          </a:solidFill>
                          <a:effectLst/>
                          <a:latin typeface="Calibri" panose="020F0502020204030204" pitchFamily="34" charset="0"/>
                          <a:ea typeface="+mn-ea"/>
                          <a:cs typeface="Calibri" panose="020F0502020204030204" pitchFamily="34" charset="0"/>
                        </a:rPr>
                        <a:t>mo</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46% at 36 </a:t>
                      </a:r>
                      <a:r>
                        <a:rPr kumimoji="0" lang="en-US" sz="1800" b="0" i="0" u="none" strike="noStrike" kern="1200" cap="none" normalizeH="0" baseline="0" dirty="0" err="1">
                          <a:ln>
                            <a:noFill/>
                          </a:ln>
                          <a:solidFill>
                            <a:schemeClr val="bg2">
                              <a:lumMod val="10000"/>
                            </a:schemeClr>
                          </a:solidFill>
                          <a:effectLst/>
                          <a:latin typeface="Calibri" panose="020F0502020204030204" pitchFamily="34" charset="0"/>
                          <a:ea typeface="+mn-ea"/>
                          <a:cs typeface="Calibri" panose="020F0502020204030204" pitchFamily="34" charset="0"/>
                        </a:rPr>
                        <a:t>mo</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199006042"/>
                  </a:ext>
                </a:extLst>
              </a:tr>
              <a:tr h="177019">
                <a:tc>
                  <a:txBody>
                    <a:bodyPr/>
                    <a:lstStyle/>
                    <a:p>
                      <a:pPr marL="0" marR="0" lvl="0" indent="0" algn="l"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DASFREE*</a:t>
                      </a:r>
                      <a:r>
                        <a:rPr kumimoji="0" lang="en-US" sz="1800" b="0" i="0" u="none" strike="noStrike" kern="1200" cap="none" normalizeH="0" baseline="30000" dirty="0">
                          <a:ln>
                            <a:noFill/>
                          </a:ln>
                          <a:solidFill>
                            <a:schemeClr val="bg2">
                              <a:lumMod val="10000"/>
                            </a:schemeClr>
                          </a:solidFill>
                          <a:effectLst/>
                          <a:latin typeface="Calibri" panose="020F0502020204030204" pitchFamily="34" charset="0"/>
                          <a:ea typeface="+mn-ea"/>
                          <a:cs typeface="Calibri" panose="020F0502020204030204" pitchFamily="34" charset="0"/>
                        </a:rPr>
                        <a:t>7</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84</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Dasatinib</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 </a:t>
                      </a:r>
                      <a:r>
                        <a:rPr kumimoji="0" lang="en-US" sz="1800" b="0" i="0" u="none" strike="noStrike" cap="none" normalizeH="0" baseline="0" dirty="0" err="1">
                          <a:ln>
                            <a:noFill/>
                          </a:ln>
                          <a:solidFill>
                            <a:schemeClr val="bg2">
                              <a:lumMod val="10000"/>
                            </a:schemeClr>
                          </a:solidFill>
                          <a:effectLst/>
                          <a:latin typeface="Calibri" panose="020F0502020204030204" pitchFamily="34" charset="0"/>
                          <a:cs typeface="Calibri" panose="020F0502020204030204" pitchFamily="34" charset="0"/>
                        </a:rPr>
                        <a:t>yr</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Min 6017 </a:t>
                      </a:r>
                      <a:r>
                        <a:rPr kumimoji="0" lang="en-US" sz="1800" b="0" i="0" u="none" strike="noStrike" kern="1200" cap="none" normalizeH="0" baseline="0" dirty="0" err="1">
                          <a:ln>
                            <a:noFill/>
                          </a:ln>
                          <a:solidFill>
                            <a:schemeClr val="bg2">
                              <a:lumMod val="10000"/>
                            </a:schemeClr>
                          </a:solidFill>
                          <a:effectLst/>
                          <a:latin typeface="Calibri" panose="020F0502020204030204" pitchFamily="34" charset="0"/>
                          <a:ea typeface="+mn-ea"/>
                          <a:cs typeface="Calibri" panose="020F0502020204030204" pitchFamily="34" charset="0"/>
                        </a:rPr>
                        <a:t>mo</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44% at 60 </a:t>
                      </a:r>
                      <a:r>
                        <a:rPr kumimoji="0" lang="en-US" sz="1800" b="0" i="0" u="none" strike="noStrike" kern="1200" cap="none" normalizeH="0" baseline="0" dirty="0" err="1">
                          <a:ln>
                            <a:noFill/>
                          </a:ln>
                          <a:solidFill>
                            <a:schemeClr val="bg2">
                              <a:lumMod val="10000"/>
                            </a:schemeClr>
                          </a:solidFill>
                          <a:effectLst/>
                          <a:latin typeface="Calibri" panose="020F0502020204030204" pitchFamily="34" charset="0"/>
                          <a:ea typeface="+mn-ea"/>
                          <a:cs typeface="Calibri" panose="020F0502020204030204" pitchFamily="34" charset="0"/>
                        </a:rPr>
                        <a:t>mo</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927495439"/>
                  </a:ext>
                </a:extLst>
              </a:tr>
              <a:tr h="177019">
                <a:tc>
                  <a:txBody>
                    <a:bodyPr/>
                    <a:lstStyle/>
                    <a:p>
                      <a:pPr marL="0" marR="0" lvl="0" indent="0" algn="l"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DADI</a:t>
                      </a:r>
                      <a:r>
                        <a:rPr kumimoji="0" lang="en-US" sz="1800" b="0" i="0" u="none" strike="noStrike" kern="1200" cap="none" normalizeH="0" baseline="30000" dirty="0">
                          <a:ln>
                            <a:noFill/>
                          </a:ln>
                          <a:solidFill>
                            <a:schemeClr val="bg1"/>
                          </a:solidFill>
                          <a:effectLst/>
                          <a:latin typeface="Calibri" panose="020F0502020204030204" pitchFamily="34" charset="0"/>
                          <a:ea typeface="+mn-ea"/>
                          <a:cs typeface="Calibri" panose="020F0502020204030204" pitchFamily="34" charset="0"/>
                        </a:rPr>
                        <a:t>8</a:t>
                      </a:r>
                      <a:endParaRPr kumimoji="0" lang="en-US" sz="18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68</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Dasatinib</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 </a:t>
                      </a:r>
                      <a:r>
                        <a:rPr kumimoji="0" lang="en-US" sz="1800" b="0" i="0" u="none" strike="noStrike" cap="none" normalizeH="0" baseline="0" dirty="0" err="1">
                          <a:ln>
                            <a:noFill/>
                          </a:ln>
                          <a:solidFill>
                            <a:schemeClr val="bg2">
                              <a:lumMod val="10000"/>
                            </a:schemeClr>
                          </a:solidFill>
                          <a:effectLst/>
                          <a:latin typeface="Calibri" panose="020F0502020204030204" pitchFamily="34" charset="0"/>
                          <a:cs typeface="Calibri" panose="020F0502020204030204" pitchFamily="34" charset="0"/>
                        </a:rPr>
                        <a:t>yr</a:t>
                      </a:r>
                      <a:endPar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23 </a:t>
                      </a:r>
                      <a:r>
                        <a:rPr kumimoji="0" lang="en-US" sz="1800" b="0" i="0" u="none" strike="noStrike" kern="1200" cap="none" normalizeH="0" baseline="0" dirty="0" err="1">
                          <a:ln>
                            <a:noFill/>
                          </a:ln>
                          <a:solidFill>
                            <a:schemeClr val="bg1"/>
                          </a:solidFill>
                          <a:effectLst/>
                          <a:latin typeface="Calibri" panose="020F0502020204030204" pitchFamily="34" charset="0"/>
                          <a:ea typeface="+mn-ea"/>
                          <a:cs typeface="Calibri" panose="020F0502020204030204" pitchFamily="34" charset="0"/>
                        </a:rPr>
                        <a:t>mo</a:t>
                      </a:r>
                      <a:endParaRPr kumimoji="0" lang="en-US" sz="18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 at 6 </a:t>
                      </a:r>
                      <a:r>
                        <a:rPr kumimoji="0" lang="en-US" sz="1800" b="0" i="0" u="none" strike="noStrike" kern="1200" cap="none" normalizeH="0" baseline="0" dirty="0" err="1">
                          <a:ln>
                            <a:noFill/>
                          </a:ln>
                          <a:solidFill>
                            <a:schemeClr val="bg1"/>
                          </a:solidFill>
                          <a:effectLst/>
                          <a:latin typeface="Calibri" panose="020F0502020204030204" pitchFamily="34" charset="0"/>
                          <a:ea typeface="+mn-ea"/>
                          <a:cs typeface="Calibri" panose="020F0502020204030204" pitchFamily="34" charset="0"/>
                        </a:rPr>
                        <a:t>mo</a:t>
                      </a:r>
                      <a:endParaRPr kumimoji="0" lang="en-US" sz="18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196892608"/>
                  </a:ext>
                </a:extLst>
              </a:tr>
              <a:tr h="177019">
                <a:tc>
                  <a:txBody>
                    <a:bodyPr/>
                    <a:lstStyle/>
                    <a:p>
                      <a:pPr marL="0" marR="0" lvl="0" indent="0" algn="l"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LAST</a:t>
                      </a:r>
                      <a:r>
                        <a:rPr kumimoji="0" lang="en-US" sz="1800" b="0" i="0" u="none" strike="noStrike" kern="1200" cap="none" normalizeH="0" baseline="30000" dirty="0">
                          <a:ln>
                            <a:noFill/>
                          </a:ln>
                          <a:solidFill>
                            <a:schemeClr val="bg1"/>
                          </a:solidFill>
                          <a:effectLst/>
                          <a:latin typeface="Calibri" panose="020F0502020204030204" pitchFamily="34" charset="0"/>
                          <a:ea typeface="+mn-ea"/>
                          <a:cs typeface="Calibri" panose="020F0502020204030204" pitchFamily="34" charset="0"/>
                        </a:rPr>
                        <a:t>9</a:t>
                      </a:r>
                      <a:endParaRPr kumimoji="0" lang="en-US" sz="18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172</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6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Imatinib, </a:t>
                      </a:r>
                      <a:r>
                        <a:rPr kumimoji="0" lang="en-US" sz="1600" b="0" i="0" u="none" strike="noStrike" kern="1200" cap="none" normalizeH="0" baseline="0" dirty="0" err="1">
                          <a:ln>
                            <a:noFill/>
                          </a:ln>
                          <a:solidFill>
                            <a:schemeClr val="bg1"/>
                          </a:solidFill>
                          <a:effectLst/>
                          <a:latin typeface="Calibri" panose="020F0502020204030204" pitchFamily="34" charset="0"/>
                          <a:ea typeface="+mn-ea"/>
                          <a:cs typeface="Calibri" panose="020F0502020204030204" pitchFamily="34" charset="0"/>
                        </a:rPr>
                        <a:t>Dasatinib</a:t>
                      </a:r>
                      <a:r>
                        <a:rPr kumimoji="0" lang="en-US" sz="16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 Nilotinib, or Bosutinib</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 yr</a:t>
                      </a: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42 </a:t>
                      </a:r>
                      <a:r>
                        <a:rPr kumimoji="0" lang="en-US" sz="1800" b="0" i="0" u="none" strike="noStrike" kern="1200" cap="none" normalizeH="0" baseline="0" dirty="0" err="1">
                          <a:ln>
                            <a:noFill/>
                          </a:ln>
                          <a:solidFill>
                            <a:schemeClr val="bg1"/>
                          </a:solidFill>
                          <a:effectLst/>
                          <a:latin typeface="Calibri" panose="020F0502020204030204" pitchFamily="34" charset="0"/>
                          <a:ea typeface="+mn-ea"/>
                          <a:cs typeface="Calibri" panose="020F0502020204030204" pitchFamily="34" charset="0"/>
                        </a:rPr>
                        <a:t>mo</a:t>
                      </a:r>
                      <a:endParaRPr kumimoji="0" lang="en-US" sz="18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Tx/>
                        <a:buSzTx/>
                        <a:buFont typeface="Wingdings" panose="05000000000000000000" pitchFamily="2" charset="2"/>
                        <a:buNone/>
                        <a:tabLst/>
                        <a:defRPr/>
                      </a:pPr>
                      <a:r>
                        <a:rPr kumimoji="0" lang="en-US" sz="18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61% at 36 </a:t>
                      </a:r>
                      <a:r>
                        <a:rPr kumimoji="0" lang="en-US" sz="1800" b="0" i="0" u="none" strike="noStrike" kern="1200" cap="none" normalizeH="0" baseline="0" dirty="0" err="1">
                          <a:ln>
                            <a:noFill/>
                          </a:ln>
                          <a:solidFill>
                            <a:schemeClr val="bg1"/>
                          </a:solidFill>
                          <a:effectLst/>
                          <a:latin typeface="Calibri" panose="020F0502020204030204" pitchFamily="34" charset="0"/>
                          <a:ea typeface="+mn-ea"/>
                          <a:cs typeface="Calibri" panose="020F0502020204030204" pitchFamily="34" charset="0"/>
                        </a:rPr>
                        <a:t>mo</a:t>
                      </a:r>
                      <a:endParaRPr kumimoji="0" lang="en-US" sz="1800" b="0"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121881" marR="121881" marT="36576" marB="3657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418099825"/>
                  </a:ext>
                </a:extLst>
              </a:tr>
            </a:tbl>
          </a:graphicData>
        </a:graphic>
      </p:graphicFrame>
      <p:sp>
        <p:nvSpPr>
          <p:cNvPr id="2" name="TextBox 1">
            <a:extLst>
              <a:ext uri="{FF2B5EF4-FFF2-40B4-BE49-F238E27FC236}">
                <a16:creationId xmlns:a16="http://schemas.microsoft.com/office/drawing/2014/main" id="{D8671732-A752-A23D-371E-5BB21CC5A7D5}"/>
              </a:ext>
            </a:extLst>
          </p:cNvPr>
          <p:cNvSpPr txBox="1"/>
          <p:nvPr/>
        </p:nvSpPr>
        <p:spPr bwMode="auto">
          <a:xfrm>
            <a:off x="701673" y="5183369"/>
            <a:ext cx="18084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*First or second line.</a:t>
            </a:r>
          </a:p>
        </p:txBody>
      </p:sp>
      <p:sp>
        <p:nvSpPr>
          <p:cNvPr id="6" name="TextBox 5">
            <a:extLst>
              <a:ext uri="{FF2B5EF4-FFF2-40B4-BE49-F238E27FC236}">
                <a16:creationId xmlns:a16="http://schemas.microsoft.com/office/drawing/2014/main" id="{FEF58A3D-9261-7F4A-0584-5A4E15E85110}"/>
              </a:ext>
            </a:extLst>
          </p:cNvPr>
          <p:cNvSpPr txBox="1"/>
          <p:nvPr/>
        </p:nvSpPr>
        <p:spPr bwMode="auto">
          <a:xfrm>
            <a:off x="609759" y="5418523"/>
            <a:ext cx="107630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285750" indent="-285750" algn="l">
              <a:lnSpc>
                <a:spcPct val="100000"/>
              </a:lnSpc>
              <a:spcBef>
                <a:spcPct val="50000"/>
              </a:spcBef>
              <a:spcAft>
                <a:spcPct val="0"/>
              </a:spcAft>
              <a:buClrTx/>
              <a:buFont typeface="Wingdings" panose="05000000000000000000" pitchFamily="2" charset="2"/>
              <a:buChar char="§"/>
            </a:pPr>
            <a:r>
              <a:rPr lang="en-US" b="0" dirty="0">
                <a:solidFill>
                  <a:schemeClr val="bg1"/>
                </a:solidFill>
                <a:latin typeface="Calibri" panose="020F0502020204030204" pitchFamily="34" charset="0"/>
              </a:rPr>
              <a:t>A retrospective analysis in 284 patients who discontinued TKI demonstrated estimated 5-yr TFR rate of 79% with DMR for at least 5 yr associated with more durable TFR</a:t>
            </a:r>
            <a:r>
              <a:rPr lang="en-US" b="0" baseline="30000" dirty="0">
                <a:solidFill>
                  <a:schemeClr val="bg1"/>
                </a:solidFill>
                <a:latin typeface="Calibri" panose="020F0502020204030204" pitchFamily="34" charset="0"/>
              </a:rPr>
              <a:t>10</a:t>
            </a:r>
            <a:endParaRPr lang="en-US"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59198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13F2B-CB60-EC36-08C5-A85F0D316CA4}"/>
              </a:ext>
            </a:extLst>
          </p:cNvPr>
          <p:cNvSpPr>
            <a:spLocks noGrp="1"/>
          </p:cNvSpPr>
          <p:nvPr>
            <p:ph type="title"/>
          </p:nvPr>
        </p:nvSpPr>
        <p:spPr/>
        <p:txBody>
          <a:bodyPr/>
          <a:lstStyle/>
          <a:p>
            <a:r>
              <a:rPr lang="en-US" dirty="0"/>
              <a:t>Criteria and Considerations for TKI Discontinuation</a:t>
            </a:r>
          </a:p>
        </p:txBody>
      </p:sp>
      <p:sp>
        <p:nvSpPr>
          <p:cNvPr id="3" name="Content Placeholder 2">
            <a:extLst>
              <a:ext uri="{FF2B5EF4-FFF2-40B4-BE49-F238E27FC236}">
                <a16:creationId xmlns:a16="http://schemas.microsoft.com/office/drawing/2014/main" id="{82E30B4A-C0C3-F328-EA7F-B8B36700946C}"/>
              </a:ext>
            </a:extLst>
          </p:cNvPr>
          <p:cNvSpPr>
            <a:spLocks noGrp="1"/>
          </p:cNvSpPr>
          <p:nvPr>
            <p:ph sz="half" idx="1"/>
          </p:nvPr>
        </p:nvSpPr>
        <p:spPr>
          <a:xfrm>
            <a:off x="601819" y="1510730"/>
            <a:ext cx="5484649" cy="4678738"/>
          </a:xfrm>
        </p:spPr>
        <p:txBody>
          <a:bodyPr/>
          <a:lstStyle/>
          <a:p>
            <a:r>
              <a:rPr lang="en-US" sz="2400" dirty="0"/>
              <a:t>After discontinuation, monthly molecular monitoring for Mo 1-6, bimonthly for Mo 7-12, and quarterly thereafter</a:t>
            </a:r>
          </a:p>
          <a:p>
            <a:r>
              <a:rPr lang="en-US" sz="2400" dirty="0"/>
              <a:t>If loss of MMR, resume TKI within </a:t>
            </a:r>
            <a:br>
              <a:rPr lang="en-US" sz="2400" dirty="0"/>
            </a:br>
            <a:r>
              <a:rPr lang="en-US" sz="2400" dirty="0"/>
              <a:t>4 wk</a:t>
            </a:r>
          </a:p>
          <a:p>
            <a:pPr lvl="1"/>
            <a:r>
              <a:rPr lang="en-US" sz="2200" dirty="0"/>
              <a:t>Molecular monitoring monthly until MMR regained, then quarterly thereafter</a:t>
            </a:r>
          </a:p>
          <a:p>
            <a:pPr lvl="1"/>
            <a:r>
              <a:rPr lang="en-US" sz="2200" dirty="0"/>
              <a:t>Consider mutation testing in those who fail to regain MMR after 3 mo of TKI resumption</a:t>
            </a:r>
          </a:p>
          <a:p>
            <a:endParaRPr lang="en-US" sz="3200" dirty="0"/>
          </a:p>
        </p:txBody>
      </p:sp>
      <p:graphicFrame>
        <p:nvGraphicFramePr>
          <p:cNvPr id="4" name="Group 32">
            <a:extLst>
              <a:ext uri="{FF2B5EF4-FFF2-40B4-BE49-F238E27FC236}">
                <a16:creationId xmlns:a16="http://schemas.microsoft.com/office/drawing/2014/main" id="{04C59039-20CA-D77A-F700-CDF60CDD1770}"/>
              </a:ext>
            </a:extLst>
          </p:cNvPr>
          <p:cNvGraphicFramePr>
            <a:graphicFrameLocks noGrp="1"/>
          </p:cNvGraphicFramePr>
          <p:nvPr>
            <p:extLst>
              <p:ext uri="{D42A27DB-BD31-4B8C-83A1-F6EECF244321}">
                <p14:modId xmlns:p14="http://schemas.microsoft.com/office/powerpoint/2010/main" val="3280033677"/>
              </p:ext>
            </p:extLst>
          </p:nvPr>
        </p:nvGraphicFramePr>
        <p:xfrm>
          <a:off x="6105532" y="1600200"/>
          <a:ext cx="5376672" cy="3657632"/>
        </p:xfrm>
        <a:graphic>
          <a:graphicData uri="http://schemas.openxmlformats.org/drawingml/2006/table">
            <a:tbl>
              <a:tblPr/>
              <a:tblGrid>
                <a:gridCol w="5376672">
                  <a:extLst>
                    <a:ext uri="{9D8B030D-6E8A-4147-A177-3AD203B41FA5}">
                      <a16:colId xmlns:a16="http://schemas.microsoft.com/office/drawing/2014/main" val="20001"/>
                    </a:ext>
                  </a:extLst>
                </a:gridCol>
              </a:tblGrid>
              <a:tr h="312253">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Criteria for TKI Discontinuation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2177026">
                <a:tc>
                  <a:txBody>
                    <a:bodyPr/>
                    <a:lstStyle/>
                    <a:p>
                      <a:pPr marL="285750" marR="0" lvl="0" indent="-285750" algn="l" defTabSz="914400" rtl="0" eaLnBrk="1" fontAlgn="base" latinLnBrk="0" hangingPunct="1">
                        <a:lnSpc>
                          <a:spcPct val="100000"/>
                        </a:lnSpc>
                        <a:spcBef>
                          <a:spcPct val="35000"/>
                        </a:spcBef>
                        <a:spcAft>
                          <a:spcPct val="25000"/>
                        </a:spcAft>
                        <a:buClrTx/>
                        <a:buSzTx/>
                        <a:buFont typeface="Wingdings" panose="05000000000000000000" pitchFamily="2" charset="2"/>
                        <a:buChar char="§"/>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Age ≥18 yr</a:t>
                      </a:r>
                    </a:p>
                    <a:p>
                      <a:pPr marL="285750" marR="0" lvl="0" indent="-285750" algn="l" defTabSz="914400" rtl="0" eaLnBrk="1" fontAlgn="base" latinLnBrk="0" hangingPunct="1">
                        <a:lnSpc>
                          <a:spcPct val="100000"/>
                        </a:lnSpc>
                        <a:spcBef>
                          <a:spcPct val="35000"/>
                        </a:spcBef>
                        <a:spcAft>
                          <a:spcPct val="25000"/>
                        </a:spcAft>
                        <a:buClrTx/>
                        <a:buSzTx/>
                        <a:buFont typeface="Wingdings" panose="05000000000000000000" pitchFamily="2" charset="2"/>
                        <a:buChar char="§"/>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CP-CML with no history of AP-CML or BP-CML</a:t>
                      </a:r>
                    </a:p>
                    <a:p>
                      <a:pPr marL="285750" marR="0" lvl="0" indent="-285750" algn="l" defTabSz="914400" rtl="0" eaLnBrk="1" fontAlgn="base" latinLnBrk="0" hangingPunct="1">
                        <a:lnSpc>
                          <a:spcPct val="100000"/>
                        </a:lnSpc>
                        <a:spcBef>
                          <a:spcPct val="35000"/>
                        </a:spcBef>
                        <a:spcAft>
                          <a:spcPct val="25000"/>
                        </a:spcAft>
                        <a:buClrTx/>
                        <a:buSzTx/>
                        <a:buFont typeface="Wingdings" panose="05000000000000000000" pitchFamily="2" charset="2"/>
                        <a:buChar char="§"/>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On approved TKI ≥3 yr</a:t>
                      </a:r>
                    </a:p>
                    <a:p>
                      <a:pPr marL="285750" marR="0" lvl="0" indent="-285750" algn="l" defTabSz="914400" rtl="0" eaLnBrk="1" fontAlgn="base" latinLnBrk="0" hangingPunct="1">
                        <a:lnSpc>
                          <a:spcPct val="100000"/>
                        </a:lnSpc>
                        <a:spcBef>
                          <a:spcPct val="35000"/>
                        </a:spcBef>
                        <a:spcAft>
                          <a:spcPct val="25000"/>
                        </a:spcAft>
                        <a:buClrTx/>
                        <a:buSzTx/>
                        <a:buFont typeface="Wingdings" panose="05000000000000000000" pitchFamily="2" charset="2"/>
                        <a:buChar char="§"/>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Prior evidence of quantifiable </a:t>
                      </a:r>
                      <a:r>
                        <a:rPr kumimoji="0" lang="en-US" sz="2000" b="0" i="1" u="none" strike="noStrike" cap="none" normalizeH="0" baseline="0" dirty="0">
                          <a:ln>
                            <a:noFill/>
                          </a:ln>
                          <a:solidFill>
                            <a:schemeClr val="bg2">
                              <a:lumMod val="10000"/>
                            </a:schemeClr>
                          </a:solidFill>
                          <a:effectLst/>
                          <a:latin typeface="Calibri" panose="020F0502020204030204" pitchFamily="34" charset="0"/>
                        </a:rPr>
                        <a:t>BCR::ABL1 </a:t>
                      </a:r>
                      <a:r>
                        <a:rPr kumimoji="0" lang="en-US" sz="2000" b="0" i="0" u="none" strike="noStrike" cap="none" normalizeH="0" baseline="0" dirty="0">
                          <a:ln>
                            <a:noFill/>
                          </a:ln>
                          <a:solidFill>
                            <a:schemeClr val="bg2">
                              <a:lumMod val="10000"/>
                            </a:schemeClr>
                          </a:solidFill>
                          <a:effectLst/>
                          <a:latin typeface="Calibri" panose="020F0502020204030204" pitchFamily="34" charset="0"/>
                        </a:rPr>
                        <a:t>transcript</a:t>
                      </a:r>
                    </a:p>
                    <a:p>
                      <a:pPr marL="285750" marR="0" lvl="0" indent="-285750" algn="l" defTabSz="914400" rtl="0" eaLnBrk="1" fontAlgn="base" latinLnBrk="0" hangingPunct="1">
                        <a:lnSpc>
                          <a:spcPct val="100000"/>
                        </a:lnSpc>
                        <a:spcBef>
                          <a:spcPct val="35000"/>
                        </a:spcBef>
                        <a:spcAft>
                          <a:spcPct val="25000"/>
                        </a:spcAft>
                        <a:buClrTx/>
                        <a:buSzTx/>
                        <a:buFont typeface="Wingdings" panose="05000000000000000000" pitchFamily="2" charset="2"/>
                        <a:buChar char="§"/>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Stable molecular response (MR</a:t>
                      </a:r>
                      <a:r>
                        <a:rPr kumimoji="0" lang="en-US" sz="2000" b="0" i="0" u="none" strike="noStrike" cap="none" normalizeH="0" baseline="30000" dirty="0">
                          <a:ln>
                            <a:noFill/>
                          </a:ln>
                          <a:solidFill>
                            <a:schemeClr val="bg2">
                              <a:lumMod val="10000"/>
                            </a:schemeClr>
                          </a:solidFill>
                          <a:effectLst/>
                          <a:latin typeface="Calibri" panose="020F0502020204030204" pitchFamily="34" charset="0"/>
                        </a:rPr>
                        <a:t>4</a:t>
                      </a:r>
                      <a:r>
                        <a:rPr kumimoji="0" lang="en-US" sz="2000" b="0" i="0" u="none" strike="noStrike" cap="none" normalizeH="0" baseline="0" dirty="0">
                          <a:ln>
                            <a:noFill/>
                          </a:ln>
                          <a:solidFill>
                            <a:schemeClr val="bg2">
                              <a:lumMod val="10000"/>
                            </a:schemeClr>
                          </a:solidFill>
                          <a:effectLst/>
                          <a:latin typeface="Calibri" panose="020F0502020204030204" pitchFamily="34" charset="0"/>
                        </a:rPr>
                        <a:t>; </a:t>
                      </a:r>
                      <a:r>
                        <a:rPr kumimoji="0" lang="en-US" sz="2000" b="0" i="1" u="none" strike="noStrike" cap="none" normalizeH="0" baseline="0" dirty="0">
                          <a:ln>
                            <a:noFill/>
                          </a:ln>
                          <a:solidFill>
                            <a:schemeClr val="bg2">
                              <a:lumMod val="10000"/>
                            </a:schemeClr>
                          </a:solidFill>
                          <a:effectLst/>
                          <a:latin typeface="Calibri" panose="020F0502020204030204" pitchFamily="34" charset="0"/>
                        </a:rPr>
                        <a:t>BCR::ABL1</a:t>
                      </a:r>
                      <a:r>
                        <a:rPr kumimoji="0" lang="en-US" sz="2000" b="0" i="0" u="none" strike="noStrike" cap="none" normalizeH="0" baseline="0" dirty="0">
                          <a:ln>
                            <a:noFill/>
                          </a:ln>
                          <a:solidFill>
                            <a:schemeClr val="bg2">
                              <a:lumMod val="10000"/>
                            </a:schemeClr>
                          </a:solidFill>
                          <a:effectLst/>
                          <a:latin typeface="Calibri" panose="020F0502020204030204" pitchFamily="34" charset="0"/>
                        </a:rPr>
                        <a:t> </a:t>
                      </a:r>
                      <a:br>
                        <a:rPr kumimoji="0" lang="en-US" sz="2000" b="0" i="0" u="none" strike="noStrike" cap="none" normalizeH="0" baseline="0" dirty="0">
                          <a:ln>
                            <a:noFill/>
                          </a:ln>
                          <a:solidFill>
                            <a:schemeClr val="bg2">
                              <a:lumMod val="10000"/>
                            </a:schemeClr>
                          </a:solidFill>
                          <a:effectLst/>
                          <a:latin typeface="Calibri" panose="020F0502020204030204" pitchFamily="34" charset="0"/>
                        </a:rPr>
                      </a:br>
                      <a:r>
                        <a:rPr kumimoji="0" lang="en-US" sz="2000" b="0" i="0" u="none" strike="noStrike" cap="none" normalizeH="0" baseline="0" dirty="0">
                          <a:ln>
                            <a:noFill/>
                          </a:ln>
                          <a:solidFill>
                            <a:schemeClr val="bg2">
                              <a:lumMod val="10000"/>
                            </a:schemeClr>
                          </a:solidFill>
                          <a:effectLst/>
                          <a:latin typeface="Calibri" panose="020F0502020204030204" pitchFamily="34" charset="0"/>
                        </a:rPr>
                        <a:t>≤0.01% IS) for ≥2 yr on ≥4 tests performed </a:t>
                      </a:r>
                      <a:br>
                        <a:rPr kumimoji="0" lang="en-US" sz="2000" b="0" i="0" u="none" strike="noStrike" cap="none" normalizeH="0" baseline="0" dirty="0">
                          <a:ln>
                            <a:noFill/>
                          </a:ln>
                          <a:solidFill>
                            <a:schemeClr val="bg2">
                              <a:lumMod val="10000"/>
                            </a:schemeClr>
                          </a:solidFill>
                          <a:effectLst/>
                          <a:latin typeface="Calibri" panose="020F0502020204030204" pitchFamily="34" charset="0"/>
                        </a:rPr>
                      </a:br>
                      <a:r>
                        <a:rPr kumimoji="0" lang="en-US" sz="2000" b="0" i="0" u="none" strike="noStrike" cap="none" normalizeH="0" baseline="0" dirty="0">
                          <a:ln>
                            <a:noFill/>
                          </a:ln>
                          <a:solidFill>
                            <a:schemeClr val="bg2">
                              <a:lumMod val="10000"/>
                            </a:schemeClr>
                          </a:solidFill>
                          <a:effectLst/>
                          <a:latin typeface="Calibri" panose="020F0502020204030204" pitchFamily="34" charset="0"/>
                        </a:rPr>
                        <a:t>≥3 </a:t>
                      </a:r>
                      <a:r>
                        <a:rPr kumimoji="0" lang="en-US" sz="2000" b="0" i="0" u="none" strike="noStrike" cap="none" normalizeH="0" baseline="0" dirty="0" err="1">
                          <a:ln>
                            <a:noFill/>
                          </a:ln>
                          <a:solidFill>
                            <a:schemeClr val="bg2">
                              <a:lumMod val="10000"/>
                            </a:schemeClr>
                          </a:solidFill>
                          <a:effectLst/>
                          <a:latin typeface="Calibri" panose="020F0502020204030204" pitchFamily="34" charset="0"/>
                        </a:rPr>
                        <a:t>mo</a:t>
                      </a:r>
                      <a:r>
                        <a:rPr kumimoji="0" lang="en-US" sz="2000" b="0" i="0" u="none" strike="noStrike" cap="none" normalizeH="0" baseline="0" dirty="0">
                          <a:ln>
                            <a:noFill/>
                          </a:ln>
                          <a:solidFill>
                            <a:schemeClr val="bg2">
                              <a:lumMod val="10000"/>
                            </a:schemeClr>
                          </a:solidFill>
                          <a:effectLst/>
                          <a:latin typeface="Calibri" panose="020F0502020204030204" pitchFamily="34" charset="0"/>
                        </a:rPr>
                        <a:t> apart</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bl>
          </a:graphicData>
        </a:graphic>
      </p:graphicFrame>
      <p:sp>
        <p:nvSpPr>
          <p:cNvPr id="5" name="Text Box 15">
            <a:extLst>
              <a:ext uri="{FF2B5EF4-FFF2-40B4-BE49-F238E27FC236}">
                <a16:creationId xmlns:a16="http://schemas.microsoft.com/office/drawing/2014/main" id="{BC7A7B29-AAAF-B3E5-5F6A-1AE482DAECAE}"/>
              </a:ext>
            </a:extLst>
          </p:cNvPr>
          <p:cNvSpPr txBox="1">
            <a:spLocks noChangeArrowheads="1"/>
          </p:cNvSpPr>
          <p:nvPr/>
        </p:nvSpPr>
        <p:spPr bwMode="auto">
          <a:xfrm>
            <a:off x="416783" y="6366386"/>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NCCN. Clinical practice guidelines in oncology: chronic myeloid leukemia. v.3.2025. nccn.org.</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57219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6C767A-0D35-CB8D-5FE3-48AA786E6BDD}"/>
              </a:ext>
            </a:extLst>
          </p:cNvPr>
          <p:cNvSpPr>
            <a:spLocks noGrp="1"/>
          </p:cNvSpPr>
          <p:nvPr>
            <p:ph type="title"/>
          </p:nvPr>
        </p:nvSpPr>
        <p:spPr/>
        <p:txBody>
          <a:bodyPr/>
          <a:lstStyle/>
          <a:p>
            <a:r>
              <a:rPr lang="en-US" dirty="0"/>
              <a:t>Do Adverse Events Occur With TKI Withdrawal?</a:t>
            </a:r>
          </a:p>
        </p:txBody>
      </p:sp>
      <p:sp>
        <p:nvSpPr>
          <p:cNvPr id="3" name="Content Placeholder 2">
            <a:extLst>
              <a:ext uri="{FF2B5EF4-FFF2-40B4-BE49-F238E27FC236}">
                <a16:creationId xmlns:a16="http://schemas.microsoft.com/office/drawing/2014/main" id="{8AB85DE7-88EF-1C2E-B893-99DF42F363A8}"/>
              </a:ext>
            </a:extLst>
          </p:cNvPr>
          <p:cNvSpPr>
            <a:spLocks noGrp="1"/>
          </p:cNvSpPr>
          <p:nvPr>
            <p:ph idx="1"/>
          </p:nvPr>
        </p:nvSpPr>
        <p:spPr/>
        <p:txBody>
          <a:bodyPr/>
          <a:lstStyle/>
          <a:p>
            <a:r>
              <a:rPr lang="en-US" dirty="0"/>
              <a:t>TKI withdrawal syndrome occurred in 24% of French patients included in EURO-SKI and STIM2 discontinuation trials</a:t>
            </a:r>
          </a:p>
          <a:p>
            <a:r>
              <a:rPr lang="en-US" dirty="0"/>
              <a:t>In patients restarting TKIs, withdrawal symptoms disappeared in </a:t>
            </a:r>
            <a:br>
              <a:rPr lang="en-US" dirty="0"/>
            </a:br>
            <a:r>
              <a:rPr lang="en-US" dirty="0"/>
              <a:t>~40% of cases after median of 3 wk</a:t>
            </a:r>
          </a:p>
        </p:txBody>
      </p:sp>
      <p:sp>
        <p:nvSpPr>
          <p:cNvPr id="7" name="Text Box 15">
            <a:extLst>
              <a:ext uri="{FF2B5EF4-FFF2-40B4-BE49-F238E27FC236}">
                <a16:creationId xmlns:a16="http://schemas.microsoft.com/office/drawing/2014/main" id="{FD71307F-355F-42A1-714D-AA6B6087F751}"/>
              </a:ext>
            </a:extLst>
          </p:cNvPr>
          <p:cNvSpPr txBox="1">
            <a:spLocks noChangeArrowheads="1"/>
          </p:cNvSpPr>
          <p:nvPr/>
        </p:nvSpPr>
        <p:spPr bwMode="auto">
          <a:xfrm>
            <a:off x="416783" y="6366386"/>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1. Richter. JCO. 2014;32:2821. 2. Berger. Blood. 2015;126:137.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8" name="Group 32">
            <a:extLst>
              <a:ext uri="{FF2B5EF4-FFF2-40B4-BE49-F238E27FC236}">
                <a16:creationId xmlns:a16="http://schemas.microsoft.com/office/drawing/2014/main" id="{09682BB0-0684-AF26-61AC-F2B25BFE844B}"/>
              </a:ext>
            </a:extLst>
          </p:cNvPr>
          <p:cNvGraphicFramePr>
            <a:graphicFrameLocks noGrp="1"/>
          </p:cNvGraphicFramePr>
          <p:nvPr>
            <p:extLst>
              <p:ext uri="{D42A27DB-BD31-4B8C-83A1-F6EECF244321}">
                <p14:modId xmlns:p14="http://schemas.microsoft.com/office/powerpoint/2010/main" val="1025827859"/>
              </p:ext>
            </p:extLst>
          </p:nvPr>
        </p:nvGraphicFramePr>
        <p:xfrm>
          <a:off x="736510" y="3407534"/>
          <a:ext cx="10736266" cy="2125980"/>
        </p:xfrm>
        <a:graphic>
          <a:graphicData uri="http://schemas.openxmlformats.org/drawingml/2006/table">
            <a:tbl>
              <a:tblPr/>
              <a:tblGrid>
                <a:gridCol w="1873249">
                  <a:extLst>
                    <a:ext uri="{9D8B030D-6E8A-4147-A177-3AD203B41FA5}">
                      <a16:colId xmlns:a16="http://schemas.microsoft.com/office/drawing/2014/main" val="20000"/>
                    </a:ext>
                  </a:extLst>
                </a:gridCol>
                <a:gridCol w="1720696">
                  <a:extLst>
                    <a:ext uri="{9D8B030D-6E8A-4147-A177-3AD203B41FA5}">
                      <a16:colId xmlns:a16="http://schemas.microsoft.com/office/drawing/2014/main" val="20001"/>
                    </a:ext>
                  </a:extLst>
                </a:gridCol>
                <a:gridCol w="1778239">
                  <a:extLst>
                    <a:ext uri="{9D8B030D-6E8A-4147-A177-3AD203B41FA5}">
                      <a16:colId xmlns:a16="http://schemas.microsoft.com/office/drawing/2014/main" val="3984339047"/>
                    </a:ext>
                  </a:extLst>
                </a:gridCol>
                <a:gridCol w="1778239">
                  <a:extLst>
                    <a:ext uri="{9D8B030D-6E8A-4147-A177-3AD203B41FA5}">
                      <a16:colId xmlns:a16="http://schemas.microsoft.com/office/drawing/2014/main" val="1516980584"/>
                    </a:ext>
                  </a:extLst>
                </a:gridCol>
                <a:gridCol w="1778239">
                  <a:extLst>
                    <a:ext uri="{9D8B030D-6E8A-4147-A177-3AD203B41FA5}">
                      <a16:colId xmlns:a16="http://schemas.microsoft.com/office/drawing/2014/main" val="3404028539"/>
                    </a:ext>
                  </a:extLst>
                </a:gridCol>
                <a:gridCol w="1807604">
                  <a:extLst>
                    <a:ext uri="{9D8B030D-6E8A-4147-A177-3AD203B41FA5}">
                      <a16:colId xmlns:a16="http://schemas.microsoft.com/office/drawing/2014/main" val="20002"/>
                    </a:ext>
                  </a:extLst>
                </a:gridCol>
              </a:tblGrid>
              <a:tr h="108545">
                <a:tc>
                  <a:txBody>
                    <a:bodyPr/>
                    <a:lstStyle/>
                    <a:p>
                      <a:pPr algn="ctr"/>
                      <a:r>
                        <a:rPr lang="en-US" sz="1800" b="1" noProof="0" dirty="0"/>
                        <a:t>Study</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lang="en-US" sz="1800" b="1" noProof="0" dirty="0"/>
                        <a:t>Prevalence,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lang="en-US" sz="1800" b="1" noProof="0" dirty="0"/>
                        <a:t>Onset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lang="en-US" sz="1800" b="1" noProof="0" dirty="0"/>
                        <a:t>TKI</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lang="en-US" sz="1800" b="1" noProof="0" dirty="0"/>
                        <a:t>Location</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algn="ctr"/>
                      <a:r>
                        <a:rPr lang="en-US" sz="1800" b="1" noProof="0" dirty="0"/>
                        <a:t>Duration</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282216">
                <a:tc>
                  <a:txBody>
                    <a:bodyPr/>
                    <a:lstStyle/>
                    <a:p>
                      <a:r>
                        <a:rPr lang="en-US" sz="1800" b="0" noProof="0" dirty="0">
                          <a:solidFill>
                            <a:schemeClr val="bg1"/>
                          </a:solidFill>
                        </a:rPr>
                        <a:t>EURO-SKI Swedish cohort</a:t>
                      </a:r>
                    </a:p>
                    <a:p>
                      <a:r>
                        <a:rPr lang="en-US" sz="1800" b="0" noProof="0" dirty="0">
                          <a:solidFill>
                            <a:schemeClr val="bg1"/>
                          </a:solidFill>
                        </a:rPr>
                        <a:t>(n = 50)</a:t>
                      </a:r>
                      <a:r>
                        <a:rPr lang="en-US" sz="1800" b="0" baseline="30000" noProof="0" dirty="0">
                          <a:solidFill>
                            <a:schemeClr val="bg1"/>
                          </a:solidFill>
                        </a:rPr>
                        <a:t>1</a:t>
                      </a:r>
                      <a:endParaRPr lang="en-US" sz="1800" b="0" noProof="0" dirty="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b="0" noProof="0" dirty="0">
                          <a:solidFill>
                            <a:schemeClr val="bg1"/>
                          </a:solidFill>
                        </a:rPr>
                        <a:t>30</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b="0" noProof="0" dirty="0">
                          <a:solidFill>
                            <a:schemeClr val="bg1"/>
                          </a:solidFill>
                        </a:rPr>
                        <a:t>&lt;1 mo</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b="0" noProof="0" dirty="0">
                          <a:solidFill>
                            <a:schemeClr val="bg1"/>
                          </a:solidFill>
                        </a:rPr>
                        <a:t>Imatinib</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b="0" noProof="0" dirty="0">
                          <a:solidFill>
                            <a:schemeClr val="bg1"/>
                          </a:solidFill>
                        </a:rPr>
                        <a:t>Shoulders</a:t>
                      </a:r>
                    </a:p>
                    <a:p>
                      <a:pPr algn="ctr"/>
                      <a:r>
                        <a:rPr lang="en-US" sz="1800" b="0" noProof="0" dirty="0">
                          <a:solidFill>
                            <a:schemeClr val="bg1"/>
                          </a:solidFill>
                        </a:rPr>
                        <a:t>Hips</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a:r>
                        <a:rPr lang="en-US" sz="1800" b="0" noProof="0" dirty="0">
                          <a:solidFill>
                            <a:schemeClr val="bg1"/>
                          </a:solidFill>
                        </a:rPr>
                        <a:t>A few weeks to several months</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282216">
                <a:tc>
                  <a:txBody>
                    <a:bodyPr/>
                    <a:lstStyle/>
                    <a:p>
                      <a:r>
                        <a:rPr lang="en-US" sz="1800" b="0" noProof="0" dirty="0">
                          <a:solidFill>
                            <a:schemeClr val="bg1"/>
                          </a:solidFill>
                        </a:rPr>
                        <a:t>EURO-SKI + STIM2</a:t>
                      </a:r>
                    </a:p>
                    <a:p>
                      <a:r>
                        <a:rPr lang="en-US" sz="1800" b="0" noProof="0" dirty="0">
                          <a:solidFill>
                            <a:schemeClr val="bg1"/>
                          </a:solidFill>
                        </a:rPr>
                        <a:t>(n = 428)</a:t>
                      </a:r>
                      <a:r>
                        <a:rPr lang="en-US" sz="1800" b="0" baseline="30000" noProof="0" dirty="0">
                          <a:solidFill>
                            <a:schemeClr val="bg1"/>
                          </a:solidFill>
                        </a:rPr>
                        <a:t>2</a:t>
                      </a:r>
                      <a:endParaRPr lang="en-US" sz="1800" b="0" noProof="0" dirty="0">
                        <a:solidFill>
                          <a:schemeClr val="bg1"/>
                        </a:solidFill>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b="0" noProof="0" dirty="0">
                          <a:solidFill>
                            <a:schemeClr val="bg1"/>
                          </a:solidFill>
                        </a:rPr>
                        <a:t>24*</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b="0" noProof="0" dirty="0">
                          <a:solidFill>
                            <a:schemeClr val="bg1"/>
                          </a:solidFill>
                        </a:rPr>
                        <a:t>21 days</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b="0" noProof="0" dirty="0">
                          <a:solidFill>
                            <a:schemeClr val="bg1"/>
                          </a:solidFill>
                        </a:rPr>
                        <a:t>Imatinib and nilotinib </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b="0" noProof="0" dirty="0">
                          <a:solidFill>
                            <a:schemeClr val="bg1"/>
                          </a:solidFill>
                        </a:rPr>
                        <a:t>Upper limbs</a:t>
                      </a:r>
                    </a:p>
                    <a:p>
                      <a:pPr algn="ctr"/>
                      <a:r>
                        <a:rPr lang="en-US" sz="1800" b="0" noProof="0" dirty="0">
                          <a:solidFill>
                            <a:schemeClr val="bg1"/>
                          </a:solidFill>
                        </a:rPr>
                        <a:t>Shoulders</a:t>
                      </a:r>
                    </a:p>
                    <a:p>
                      <a:pPr algn="ctr"/>
                      <a:r>
                        <a:rPr lang="en-US" sz="1800" b="0" noProof="0" dirty="0">
                          <a:solidFill>
                            <a:schemeClr val="bg1"/>
                          </a:solidFill>
                        </a:rPr>
                        <a:t>Spine</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algn="ctr"/>
                      <a:r>
                        <a:rPr lang="en-US" sz="1800" b="0" noProof="0" dirty="0">
                          <a:solidFill>
                            <a:schemeClr val="bg1"/>
                          </a:solidFill>
                        </a:rPr>
                        <a:t>A few weeks to several months</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bl>
          </a:graphicData>
        </a:graphic>
      </p:graphicFrame>
      <p:sp>
        <p:nvSpPr>
          <p:cNvPr id="4" name="Text Box 30">
            <a:extLst>
              <a:ext uri="{FF2B5EF4-FFF2-40B4-BE49-F238E27FC236}">
                <a16:creationId xmlns:a16="http://schemas.microsoft.com/office/drawing/2014/main" id="{29121C72-F1D4-0618-7766-C8DFF6C285C3}"/>
              </a:ext>
            </a:extLst>
          </p:cNvPr>
          <p:cNvSpPr txBox="1">
            <a:spLocks noChangeArrowheads="1"/>
          </p:cNvSpPr>
          <p:nvPr/>
        </p:nvSpPr>
        <p:spPr bwMode="auto">
          <a:xfrm>
            <a:off x="736510" y="5551447"/>
            <a:ext cx="11069637"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*Prevalence in EURO-SKI was 34.8% and in STIM2 was 13.8%.</a:t>
            </a:r>
          </a:p>
        </p:txBody>
      </p:sp>
    </p:spTree>
    <p:extLst>
      <p:ext uri="{BB962C8B-B14F-4D97-AF65-F5344CB8AC3E}">
        <p14:creationId xmlns:p14="http://schemas.microsoft.com/office/powerpoint/2010/main" val="426552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C7993-CEE6-678C-C4BD-A2682255E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64E5FB-5C8A-EB06-6E9B-2269DEAA1EC3}"/>
              </a:ext>
            </a:extLst>
          </p:cNvPr>
          <p:cNvSpPr>
            <a:spLocks noGrp="1"/>
          </p:cNvSpPr>
          <p:nvPr>
            <p:ph type="title"/>
          </p:nvPr>
        </p:nvSpPr>
        <p:spPr/>
        <p:txBody>
          <a:bodyPr/>
          <a:lstStyle/>
          <a:p>
            <a:r>
              <a:rPr lang="en-US" dirty="0"/>
              <a:t>Let’s Revisit a Question</a:t>
            </a:r>
          </a:p>
        </p:txBody>
      </p:sp>
    </p:spTree>
    <p:extLst>
      <p:ext uri="{BB962C8B-B14F-4D97-AF65-F5344CB8AC3E}">
        <p14:creationId xmlns:p14="http://schemas.microsoft.com/office/powerpoint/2010/main" val="1958968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B93E4-1F2C-6E13-69DA-4992B7EFC59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4E9824-F7E9-FED8-6722-CC44F0A35AEE}"/>
              </a:ext>
            </a:extLst>
          </p:cNvPr>
          <p:cNvSpPr>
            <a:spLocks noGrp="1"/>
          </p:cNvSpPr>
          <p:nvPr>
            <p:ph type="title"/>
          </p:nvPr>
        </p:nvSpPr>
        <p:spPr>
          <a:solidFill>
            <a:schemeClr val="bg2"/>
          </a:solidFill>
        </p:spPr>
        <p:txBody>
          <a:bodyPr/>
          <a:lstStyle/>
          <a:p>
            <a:r>
              <a:rPr lang="en-US" altLang="en-US" sz="2800" kern="0" dirty="0">
                <a:solidFill>
                  <a:schemeClr val="tx1"/>
                </a:solidFill>
                <a:latin typeface="+mj-lt"/>
              </a:rPr>
              <a:t>Posttest 3: Which of the following patient conditions meets criteria for considering TKI discontinuation and attempting TFR? </a:t>
            </a:r>
            <a:endParaRPr lang="en-US" sz="2800" dirty="0"/>
          </a:p>
        </p:txBody>
      </p:sp>
      <p:sp>
        <p:nvSpPr>
          <p:cNvPr id="3" name="Content Placeholder 2">
            <a:extLst>
              <a:ext uri="{FF2B5EF4-FFF2-40B4-BE49-F238E27FC236}">
                <a16:creationId xmlns:a16="http://schemas.microsoft.com/office/drawing/2014/main" id="{0FEDE21F-FDC7-2CDF-1038-E3EC9F59CFE6}"/>
              </a:ext>
            </a:extLst>
          </p:cNvPr>
          <p:cNvSpPr>
            <a:spLocks noGrp="1"/>
          </p:cNvSpPr>
          <p:nvPr>
            <p:ph idx="1"/>
          </p:nvPr>
        </p:nvSpPr>
        <p:spPr>
          <a:xfrm>
            <a:off x="604676" y="1513047"/>
            <a:ext cx="5496088" cy="4650686"/>
          </a:xfrm>
        </p:spPr>
        <p:txBody>
          <a:bodyPr/>
          <a:lstStyle/>
          <a:p>
            <a:pPr marL="514350" indent="-514350">
              <a:buFont typeface="+mj-lt"/>
              <a:buAutoNum type="alphaUcPeriod"/>
            </a:pPr>
            <a:r>
              <a:rPr lang="en-US" dirty="0"/>
              <a:t>2 yr of TKI therapy</a:t>
            </a:r>
            <a:endParaRPr lang="en-US" i="1" dirty="0"/>
          </a:p>
          <a:p>
            <a:pPr marL="514350" indent="-514350">
              <a:buFont typeface="+mj-lt"/>
              <a:buAutoNum type="alphaUcPeriod"/>
            </a:pPr>
            <a:r>
              <a:rPr lang="en-US" i="1" dirty="0"/>
              <a:t>BCR::ABL1</a:t>
            </a:r>
            <a:r>
              <a:rPr lang="en-US" dirty="0"/>
              <a:t> ≤0.01% IS for 2.5 yr</a:t>
            </a:r>
          </a:p>
          <a:p>
            <a:pPr marL="514350" indent="-514350">
              <a:buFont typeface="+mj-lt"/>
              <a:buAutoNum type="alphaUcPeriod"/>
            </a:pPr>
            <a:r>
              <a:rPr lang="en-US" dirty="0"/>
              <a:t>History of AP-CML</a:t>
            </a:r>
          </a:p>
          <a:p>
            <a:pPr marL="514350" indent="-514350">
              <a:buFont typeface="+mj-lt"/>
              <a:buAutoNum type="alphaUcPeriod"/>
            </a:pPr>
            <a:r>
              <a:rPr lang="en-US" dirty="0"/>
              <a:t>No evidence of quantifiable </a:t>
            </a:r>
            <a:r>
              <a:rPr lang="en-US" i="1" dirty="0"/>
              <a:t>BCR::ABL1</a:t>
            </a:r>
            <a:r>
              <a:rPr lang="en-US" dirty="0"/>
              <a:t> transcript</a:t>
            </a:r>
          </a:p>
        </p:txBody>
      </p:sp>
    </p:spTree>
    <p:extLst>
      <p:ext uri="{BB962C8B-B14F-4D97-AF65-F5344CB8AC3E}">
        <p14:creationId xmlns:p14="http://schemas.microsoft.com/office/powerpoint/2010/main" val="2050592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2127D-7206-CBF9-F306-EB63C13CA955}"/>
              </a:ext>
            </a:extLst>
          </p:cNvPr>
          <p:cNvSpPr>
            <a:spLocks noGrp="1"/>
          </p:cNvSpPr>
          <p:nvPr>
            <p:ph type="title"/>
          </p:nvPr>
        </p:nvSpPr>
        <p:spPr>
          <a:solidFill>
            <a:schemeClr val="bg2"/>
          </a:solidFill>
        </p:spPr>
        <p:txBody>
          <a:bodyPr/>
          <a:lstStyle/>
          <a:p>
            <a:r>
              <a:rPr lang="en-US" altLang="en-US" kern="0" dirty="0">
                <a:solidFill>
                  <a:schemeClr val="tx1"/>
                </a:solidFill>
                <a:latin typeface="Calibri"/>
                <a:cs typeface="Calibri"/>
              </a:rPr>
              <a:t>Poll 1: How many people with CML do you provide care for in a typical </a:t>
            </a:r>
            <a:r>
              <a:rPr lang="en-US" altLang="en-US" dirty="0">
                <a:solidFill>
                  <a:schemeClr val="tx1"/>
                </a:solidFill>
                <a:latin typeface="Calibri"/>
                <a:cs typeface="Calibri"/>
              </a:rPr>
              <a:t>month</a:t>
            </a:r>
            <a:r>
              <a:rPr lang="en-US" altLang="en-US" kern="0" dirty="0">
                <a:solidFill>
                  <a:schemeClr val="tx1"/>
                </a:solidFill>
                <a:latin typeface="Calibri"/>
                <a:cs typeface="Calibri"/>
              </a:rPr>
              <a:t>?</a:t>
            </a:r>
            <a:endParaRPr lang="en-US" dirty="0"/>
          </a:p>
        </p:txBody>
      </p:sp>
      <p:sp>
        <p:nvSpPr>
          <p:cNvPr id="30723" name="Content Placeholder 2">
            <a:extLst>
              <a:ext uri="{FF2B5EF4-FFF2-40B4-BE49-F238E27FC236}">
                <a16:creationId xmlns:a16="http://schemas.microsoft.com/office/drawing/2014/main" id="{A56E9444-1A0C-410E-9060-DB6285D9A444}"/>
              </a:ext>
            </a:extLst>
          </p:cNvPr>
          <p:cNvSpPr>
            <a:spLocks noGrp="1"/>
          </p:cNvSpPr>
          <p:nvPr>
            <p:ph idx="1"/>
          </p:nvPr>
        </p:nvSpPr>
        <p:spPr/>
        <p:txBody>
          <a:bodyPr/>
          <a:lstStyle/>
          <a:p>
            <a:pPr marL="457200" indent="-457200">
              <a:buFont typeface="Arial" panose="020B0604020202020204" pitchFamily="34" charset="0"/>
              <a:buAutoNum type="alphaUcPeriod"/>
            </a:pPr>
            <a:r>
              <a:rPr lang="en-US" altLang="en-US" dirty="0">
                <a:latin typeface="Calibri"/>
                <a:cs typeface="Calibri"/>
              </a:rPr>
              <a:t>1-4</a:t>
            </a:r>
            <a:endParaRPr lang="en-US" altLang="en-US" dirty="0"/>
          </a:p>
          <a:p>
            <a:pPr marL="457200" indent="-457200">
              <a:buFont typeface="Arial" panose="020B0604020202020204" pitchFamily="34" charset="0"/>
              <a:buAutoNum type="alphaUcPeriod"/>
            </a:pPr>
            <a:r>
              <a:rPr lang="en-US" altLang="en-US" dirty="0">
                <a:latin typeface="Calibri"/>
                <a:cs typeface="Calibri"/>
              </a:rPr>
              <a:t>5-10</a:t>
            </a:r>
            <a:endParaRPr lang="en-US" altLang="en-US" dirty="0">
              <a:cs typeface="Calibri"/>
            </a:endParaRPr>
          </a:p>
          <a:p>
            <a:pPr marL="457200" indent="-457200">
              <a:buFont typeface="Arial" panose="020B0604020202020204" pitchFamily="34" charset="0"/>
              <a:buAutoNum type="alphaUcPeriod"/>
            </a:pPr>
            <a:r>
              <a:rPr lang="en-US" altLang="en-US" dirty="0">
                <a:latin typeface="Calibri"/>
                <a:cs typeface="Calibri"/>
              </a:rPr>
              <a:t>11-15</a:t>
            </a:r>
            <a:endParaRPr lang="en-US" altLang="en-US" dirty="0">
              <a:cs typeface="Calibri"/>
            </a:endParaRPr>
          </a:p>
          <a:p>
            <a:pPr marL="457200" indent="-457200">
              <a:buFont typeface="Arial" panose="020B0604020202020204" pitchFamily="34" charset="0"/>
              <a:buAutoNum type="alphaUcPeriod"/>
            </a:pPr>
            <a:r>
              <a:rPr lang="en-US" altLang="en-US" dirty="0">
                <a:latin typeface="Calibri"/>
                <a:cs typeface="Calibri"/>
              </a:rPr>
              <a:t>16-20</a:t>
            </a:r>
            <a:endParaRPr lang="en-US" altLang="en-US" dirty="0">
              <a:cs typeface="Calibri"/>
            </a:endParaRPr>
          </a:p>
          <a:p>
            <a:pPr marL="457200" indent="-457200">
              <a:buFont typeface="Arial" panose="020B0604020202020204" pitchFamily="34" charset="0"/>
              <a:buAutoNum type="alphaUcPeriod"/>
            </a:pPr>
            <a:r>
              <a:rPr lang="en-US" altLang="en-US" dirty="0">
                <a:latin typeface="Calibri"/>
                <a:cs typeface="Calibri"/>
              </a:rPr>
              <a:t>&gt;20</a:t>
            </a:r>
          </a:p>
          <a:p>
            <a:pPr marL="457200" indent="-457200">
              <a:buFont typeface="Arial" panose="020B0604020202020204" pitchFamily="34" charset="0"/>
              <a:buAutoNum type="alphaUcPeriod"/>
            </a:pPr>
            <a:r>
              <a:rPr lang="en-US" altLang="en-US" dirty="0">
                <a:cs typeface="Calibri"/>
              </a:rPr>
              <a:t>Not applicable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11D81-762E-AC21-F9B5-EB6D559BC54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E9E8209-884F-4039-0F15-34CE06230502}"/>
              </a:ext>
            </a:extLst>
          </p:cNvPr>
          <p:cNvSpPr>
            <a:spLocks noGrp="1"/>
          </p:cNvSpPr>
          <p:nvPr>
            <p:ph type="title"/>
          </p:nvPr>
        </p:nvSpPr>
        <p:spPr>
          <a:solidFill>
            <a:schemeClr val="bg2"/>
          </a:solidFill>
        </p:spPr>
        <p:txBody>
          <a:bodyPr/>
          <a:lstStyle/>
          <a:p>
            <a:r>
              <a:rPr lang="en-US" altLang="en-US" sz="2800" kern="0" dirty="0">
                <a:solidFill>
                  <a:schemeClr val="tx1"/>
                </a:solidFill>
                <a:latin typeface="+mj-lt"/>
              </a:rPr>
              <a:t>Posttest 3: Which of the following patient conditions meets criteria for considering TKI discontinuation and attempting TFR? </a:t>
            </a:r>
            <a:endParaRPr lang="en-US" sz="2800" dirty="0"/>
          </a:p>
        </p:txBody>
      </p:sp>
      <p:sp>
        <p:nvSpPr>
          <p:cNvPr id="3" name="Content Placeholder 2">
            <a:extLst>
              <a:ext uri="{FF2B5EF4-FFF2-40B4-BE49-F238E27FC236}">
                <a16:creationId xmlns:a16="http://schemas.microsoft.com/office/drawing/2014/main" id="{4F125264-7B37-E2AE-1E5C-4E23AE2FAA96}"/>
              </a:ext>
            </a:extLst>
          </p:cNvPr>
          <p:cNvSpPr>
            <a:spLocks noGrp="1"/>
          </p:cNvSpPr>
          <p:nvPr>
            <p:ph idx="1"/>
          </p:nvPr>
        </p:nvSpPr>
        <p:spPr>
          <a:xfrm>
            <a:off x="604675" y="1513047"/>
            <a:ext cx="5491325" cy="4650686"/>
          </a:xfrm>
        </p:spPr>
        <p:txBody>
          <a:bodyPr/>
          <a:lstStyle/>
          <a:p>
            <a:pPr marL="514350" indent="-514350">
              <a:buFont typeface="+mj-lt"/>
              <a:buAutoNum type="alphaUcPeriod"/>
            </a:pPr>
            <a:r>
              <a:rPr lang="en-US" dirty="0"/>
              <a:t>2 yr of TKI therapy</a:t>
            </a:r>
            <a:endParaRPr lang="en-US" i="1" dirty="0"/>
          </a:p>
          <a:p>
            <a:pPr marL="514350" indent="-514350">
              <a:buFont typeface="+mj-lt"/>
              <a:buAutoNum type="alphaUcPeriod"/>
            </a:pPr>
            <a:r>
              <a:rPr lang="en-US" i="1" dirty="0"/>
              <a:t>BCR::ABL1</a:t>
            </a:r>
            <a:r>
              <a:rPr lang="en-US" dirty="0"/>
              <a:t> ≤0.01% IS for 2.5 yr</a:t>
            </a:r>
          </a:p>
          <a:p>
            <a:pPr marL="514350" indent="-514350">
              <a:buFont typeface="+mj-lt"/>
              <a:buAutoNum type="alphaUcPeriod"/>
            </a:pPr>
            <a:r>
              <a:rPr lang="en-US" dirty="0"/>
              <a:t>History of AP-CML</a:t>
            </a:r>
          </a:p>
          <a:p>
            <a:pPr marL="514350" indent="-514350">
              <a:buFont typeface="+mj-lt"/>
              <a:buAutoNum type="alphaUcPeriod"/>
            </a:pPr>
            <a:r>
              <a:rPr lang="en-US" dirty="0"/>
              <a:t>No evidence of quantifiable </a:t>
            </a:r>
            <a:r>
              <a:rPr lang="en-US" i="1" dirty="0"/>
              <a:t>BCR::ABL1</a:t>
            </a:r>
            <a:r>
              <a:rPr lang="en-US" dirty="0"/>
              <a:t> transcript</a:t>
            </a:r>
          </a:p>
        </p:txBody>
      </p:sp>
      <p:sp>
        <p:nvSpPr>
          <p:cNvPr id="2" name="Rounded Rectangle 10">
            <a:extLst>
              <a:ext uri="{FF2B5EF4-FFF2-40B4-BE49-F238E27FC236}">
                <a16:creationId xmlns:a16="http://schemas.microsoft.com/office/drawing/2014/main" id="{B31C1CE3-C523-3368-ADFF-21C382565048}"/>
              </a:ext>
            </a:extLst>
          </p:cNvPr>
          <p:cNvSpPr/>
          <p:nvPr/>
        </p:nvSpPr>
        <p:spPr bwMode="auto">
          <a:xfrm>
            <a:off x="6502151" y="3429000"/>
            <a:ext cx="5004049" cy="2973050"/>
          </a:xfrm>
          <a:prstGeom prst="roundRect">
            <a:avLst>
              <a:gd name="adj" fmla="val 7090"/>
            </a:avLst>
          </a:prstGeom>
          <a:solidFill>
            <a:schemeClr val="tx1"/>
          </a:solidFill>
          <a:ln w="22225">
            <a:solidFill>
              <a:schemeClr val="accent3"/>
            </a:solidFill>
            <a:miter lim="800000"/>
            <a:headEnd/>
            <a:tailEnd/>
          </a:ln>
          <a:effectLst>
            <a:outerShdw blurRad="595461" dist="50800" dir="5400000" sx="77000" sy="77000" algn="ctr" rotWithShape="0">
              <a:srgbClr val="000000"/>
            </a:outerShdw>
          </a:effectLst>
        </p:spPr>
        <p:txBody>
          <a:bodyPr wrap="square" tIns="274320" rtlCol="0" anchor="t">
            <a:spAutoFit/>
          </a:bodyPr>
          <a:lstStyle/>
          <a:p>
            <a:pPr marL="12700" eaLnBrk="1" hangingPunct="1">
              <a:spcBef>
                <a:spcPts val="240"/>
              </a:spcBef>
              <a:spcAft>
                <a:spcPct val="25000"/>
              </a:spcAft>
              <a:buClr>
                <a:schemeClr val="bg1"/>
              </a:buClr>
            </a:pPr>
            <a:r>
              <a:rPr lang="en-US" sz="2000" b="0" dirty="0">
                <a:solidFill>
                  <a:schemeClr val="bg1"/>
                </a:solidFill>
                <a:latin typeface="Calibri" panose="020F0502020204030204" pitchFamily="34" charset="0"/>
              </a:rPr>
              <a:t>The NCCN criteria for TKI discontinuation include:</a:t>
            </a:r>
          </a:p>
          <a:p>
            <a:pPr marL="407988" indent="-227013" eaLnBrk="1" hangingPunct="1">
              <a:spcBef>
                <a:spcPts val="0"/>
              </a:spcBef>
              <a:spcAft>
                <a:spcPts val="0"/>
              </a:spcAft>
              <a:buClr>
                <a:schemeClr val="bg1"/>
              </a:buClr>
              <a:buFont typeface="Wingdings" panose="05000000000000000000" pitchFamily="2" charset="2"/>
              <a:buChar char="§"/>
            </a:pPr>
            <a:r>
              <a:rPr lang="en-US" sz="2000" b="0" dirty="0">
                <a:solidFill>
                  <a:schemeClr val="bg1"/>
                </a:solidFill>
                <a:latin typeface="Calibri" panose="020F0502020204030204" pitchFamily="34" charset="0"/>
              </a:rPr>
              <a:t>Age ≥18</a:t>
            </a:r>
          </a:p>
          <a:p>
            <a:pPr marL="407988" indent="-227013" eaLnBrk="1" hangingPunct="1">
              <a:spcBef>
                <a:spcPts val="0"/>
              </a:spcBef>
              <a:spcAft>
                <a:spcPts val="0"/>
              </a:spcAft>
              <a:buClr>
                <a:schemeClr val="bg1"/>
              </a:buClr>
              <a:buFont typeface="Wingdings" panose="05000000000000000000" pitchFamily="2" charset="2"/>
              <a:buChar char="§"/>
            </a:pPr>
            <a:r>
              <a:rPr lang="en-US" sz="2000" b="0" i="1" dirty="0">
                <a:solidFill>
                  <a:schemeClr val="bg1"/>
                </a:solidFill>
                <a:latin typeface="Calibri" panose="020F0502020204030204" pitchFamily="34" charset="0"/>
              </a:rPr>
              <a:t>BCR::ABL1 </a:t>
            </a:r>
            <a:r>
              <a:rPr lang="en-US" sz="2000" b="0" dirty="0">
                <a:solidFill>
                  <a:schemeClr val="bg1"/>
                </a:solidFill>
                <a:latin typeface="Calibri" panose="020F0502020204030204" pitchFamily="34" charset="0"/>
              </a:rPr>
              <a:t>≤0.01% IS for ≥2 yr </a:t>
            </a:r>
          </a:p>
          <a:p>
            <a:pPr marL="407988" indent="-227013" eaLnBrk="1" hangingPunct="1">
              <a:spcBef>
                <a:spcPts val="0"/>
              </a:spcBef>
              <a:spcAft>
                <a:spcPts val="0"/>
              </a:spcAft>
              <a:buClr>
                <a:schemeClr val="bg1"/>
              </a:buClr>
              <a:buFont typeface="Wingdings" panose="05000000000000000000" pitchFamily="2" charset="2"/>
              <a:buChar char="§"/>
            </a:pPr>
            <a:r>
              <a:rPr lang="en-US" sz="2000" b="0" dirty="0">
                <a:solidFill>
                  <a:schemeClr val="bg1"/>
                </a:solidFill>
                <a:latin typeface="Calibri" panose="020F0502020204030204" pitchFamily="34" charset="0"/>
              </a:rPr>
              <a:t>No prior history of AP-CML or BP-CML </a:t>
            </a:r>
          </a:p>
          <a:p>
            <a:pPr marL="407988" indent="-227013" eaLnBrk="1" hangingPunct="1">
              <a:spcBef>
                <a:spcPts val="0"/>
              </a:spcBef>
              <a:spcAft>
                <a:spcPts val="0"/>
              </a:spcAft>
              <a:buClr>
                <a:schemeClr val="bg1"/>
              </a:buClr>
              <a:buFont typeface="Wingdings" panose="05000000000000000000" pitchFamily="2" charset="2"/>
              <a:buChar char="§"/>
            </a:pPr>
            <a:r>
              <a:rPr lang="en-US" sz="2000" b="0" dirty="0">
                <a:solidFill>
                  <a:schemeClr val="bg1"/>
                </a:solidFill>
                <a:latin typeface="Calibri" panose="020F0502020204030204" pitchFamily="34" charset="0"/>
              </a:rPr>
              <a:t>Prior evidence of quantifiable </a:t>
            </a:r>
            <a:r>
              <a:rPr lang="en-US" sz="2000" b="0" i="1" dirty="0">
                <a:solidFill>
                  <a:schemeClr val="bg1"/>
                </a:solidFill>
                <a:latin typeface="Calibri" panose="020F0502020204030204" pitchFamily="34" charset="0"/>
              </a:rPr>
              <a:t>BCR::ABL1 </a:t>
            </a:r>
            <a:r>
              <a:rPr lang="en-US" sz="2000" b="0" dirty="0">
                <a:solidFill>
                  <a:schemeClr val="bg1"/>
                </a:solidFill>
                <a:latin typeface="Calibri" panose="020F0502020204030204" pitchFamily="34" charset="0"/>
              </a:rPr>
              <a:t>transcript </a:t>
            </a:r>
          </a:p>
          <a:p>
            <a:pPr marL="407988" indent="-227013" eaLnBrk="1" hangingPunct="1">
              <a:spcBef>
                <a:spcPts val="0"/>
              </a:spcBef>
              <a:spcAft>
                <a:spcPts val="0"/>
              </a:spcAft>
              <a:buClr>
                <a:schemeClr val="bg1"/>
              </a:buClr>
              <a:buFont typeface="Wingdings" panose="05000000000000000000" pitchFamily="2" charset="2"/>
              <a:buChar char="§"/>
            </a:pPr>
            <a:r>
              <a:rPr lang="en-US" sz="2000" b="0" dirty="0">
                <a:solidFill>
                  <a:schemeClr val="bg1"/>
                </a:solidFill>
                <a:latin typeface="Calibri" panose="020F0502020204030204" pitchFamily="34" charset="0"/>
              </a:rPr>
              <a:t>On an approved TKI ≥3 yr </a:t>
            </a:r>
          </a:p>
        </p:txBody>
      </p:sp>
      <p:sp>
        <p:nvSpPr>
          <p:cNvPr id="5" name="Rounded Rectangle 11">
            <a:extLst>
              <a:ext uri="{FF2B5EF4-FFF2-40B4-BE49-F238E27FC236}">
                <a16:creationId xmlns:a16="http://schemas.microsoft.com/office/drawing/2014/main" id="{414005A7-B3F6-32FE-4D6F-11234FBE6963}"/>
              </a:ext>
            </a:extLst>
          </p:cNvPr>
          <p:cNvSpPr/>
          <p:nvPr/>
        </p:nvSpPr>
        <p:spPr bwMode="auto">
          <a:xfrm>
            <a:off x="6321946" y="3190461"/>
            <a:ext cx="1881809" cy="477078"/>
          </a:xfrm>
          <a:prstGeom prst="roundRect">
            <a:avLst>
              <a:gd name="adj" fmla="val 12627"/>
            </a:avLst>
          </a:prstGeom>
          <a:solidFill>
            <a:schemeClr val="accent3"/>
          </a:solidFill>
          <a:ln w="0">
            <a:noFill/>
            <a:miter lim="800000"/>
            <a:headEnd/>
            <a:tailEnd/>
          </a:ln>
          <a:effectLst/>
        </p:spPr>
        <p:txBody>
          <a:bodyPr lIns="0" tIns="0" rIns="0" bIns="0" rtlCol="0" anchor="ctr"/>
          <a:lstStyle/>
          <a:p>
            <a:pPr algn="ctr" eaLnBrk="1" hangingPunct="1">
              <a:spcBef>
                <a:spcPct val="35000"/>
              </a:spcBef>
              <a:spcAft>
                <a:spcPct val="25000"/>
              </a:spcAft>
              <a:buClr>
                <a:schemeClr val="folHlink"/>
              </a:buClr>
              <a:buNone/>
            </a:pPr>
            <a:r>
              <a:rPr lang="en-US" sz="2400" spc="100" dirty="0">
                <a:solidFill>
                  <a:schemeClr val="tx1"/>
                </a:solidFill>
                <a:latin typeface="Calibri" panose="020F0502020204030204" pitchFamily="34" charset="0"/>
              </a:rPr>
              <a:t>RATIONALE</a:t>
            </a:r>
          </a:p>
        </p:txBody>
      </p:sp>
      <p:sp>
        <p:nvSpPr>
          <p:cNvPr id="6" name="Rounded Rectangle 12">
            <a:extLst>
              <a:ext uri="{FF2B5EF4-FFF2-40B4-BE49-F238E27FC236}">
                <a16:creationId xmlns:a16="http://schemas.microsoft.com/office/drawing/2014/main" id="{11FAB50D-DBF2-3D4A-63A0-41C740F11A52}"/>
              </a:ext>
            </a:extLst>
          </p:cNvPr>
          <p:cNvSpPr/>
          <p:nvPr/>
        </p:nvSpPr>
        <p:spPr bwMode="auto">
          <a:xfrm>
            <a:off x="476875" y="2066941"/>
            <a:ext cx="5339134" cy="539826"/>
          </a:xfrm>
          <a:prstGeom prst="roundRect">
            <a:avLst/>
          </a:prstGeom>
          <a:noFill/>
          <a:ln w="28575">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874721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FD7B7-B45D-C173-C871-B0C3ABD368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9D072D-EA4B-536C-89F4-924BD9370B4B}"/>
              </a:ext>
            </a:extLst>
          </p:cNvPr>
          <p:cNvSpPr>
            <a:spLocks noGrp="1"/>
          </p:cNvSpPr>
          <p:nvPr>
            <p:ph type="title"/>
          </p:nvPr>
        </p:nvSpPr>
        <p:spPr>
          <a:xfrm>
            <a:off x="514352" y="803604"/>
            <a:ext cx="11244149" cy="5250792"/>
          </a:xfrm>
        </p:spPr>
        <p:txBody>
          <a:bodyPr/>
          <a:lstStyle/>
          <a:p>
            <a:pPr>
              <a:spcBef>
                <a:spcPts val="1800"/>
              </a:spcBef>
              <a:spcAft>
                <a:spcPts val="1200"/>
              </a:spcAft>
            </a:pPr>
            <a:r>
              <a:rPr lang="en-US" u="sng" dirty="0"/>
              <a:t>Interactive Q&amp;A Session</a:t>
            </a:r>
            <a:br>
              <a:rPr lang="en-US" u="sng" dirty="0"/>
            </a:br>
            <a:br>
              <a:rPr lang="en-US" sz="3600" dirty="0"/>
            </a:br>
            <a:r>
              <a:rPr lang="en-US" sz="3600" dirty="0"/>
              <a:t>When/how do you decide to pursue TFR?</a:t>
            </a:r>
            <a:br>
              <a:rPr lang="en-US" sz="3600" dirty="0"/>
            </a:br>
            <a:endParaRPr lang="en-US" dirty="0"/>
          </a:p>
        </p:txBody>
      </p:sp>
    </p:spTree>
    <p:extLst>
      <p:ext uri="{BB962C8B-B14F-4D97-AF65-F5344CB8AC3E}">
        <p14:creationId xmlns:p14="http://schemas.microsoft.com/office/powerpoint/2010/main" val="4265405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5">
            <a:extLst>
              <a:ext uri="{FF2B5EF4-FFF2-40B4-BE49-F238E27FC236}">
                <a16:creationId xmlns:a16="http://schemas.microsoft.com/office/drawing/2014/main" id="{4D67E167-2F37-481F-AB26-A6E236679EF3}"/>
              </a:ext>
            </a:extLst>
          </p:cNvPr>
          <p:cNvSpPr>
            <a:spLocks noGrp="1" noChangeArrowheads="1"/>
          </p:cNvSpPr>
          <p:nvPr>
            <p:ph type="title"/>
          </p:nvPr>
        </p:nvSpPr>
        <p:spPr/>
        <p:txBody>
          <a:bodyPr>
            <a:normAutofit/>
          </a:bodyPr>
          <a:lstStyle/>
          <a:p>
            <a:r>
              <a:rPr lang="en-US" dirty="0"/>
              <a:t>To Switch or Not to Switch: Optimal Strategies to Address Treatment Failure</a:t>
            </a:r>
            <a:endParaRPr lang="en-US" altLang="en-US" sz="4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0487D-E0B2-B59B-1003-7A71D5B9B3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063A82-148E-8CD1-BC63-E6B02068F40F}"/>
              </a:ext>
            </a:extLst>
          </p:cNvPr>
          <p:cNvSpPr>
            <a:spLocks noGrp="1"/>
          </p:cNvSpPr>
          <p:nvPr>
            <p:ph type="title"/>
          </p:nvPr>
        </p:nvSpPr>
        <p:spPr>
          <a:xfrm>
            <a:off x="609759" y="238127"/>
            <a:ext cx="10872444" cy="1103313"/>
          </a:xfrm>
        </p:spPr>
        <p:txBody>
          <a:bodyPr/>
          <a:lstStyle/>
          <a:p>
            <a:r>
              <a:rPr lang="en-US" dirty="0"/>
              <a:t>Patient Case </a:t>
            </a:r>
          </a:p>
        </p:txBody>
      </p:sp>
      <p:sp>
        <p:nvSpPr>
          <p:cNvPr id="3" name="Content Placeholder 2">
            <a:extLst>
              <a:ext uri="{FF2B5EF4-FFF2-40B4-BE49-F238E27FC236}">
                <a16:creationId xmlns:a16="http://schemas.microsoft.com/office/drawing/2014/main" id="{2521A8F0-9A86-A579-0A81-1CB3D87C55E5}"/>
              </a:ext>
            </a:extLst>
          </p:cNvPr>
          <p:cNvSpPr>
            <a:spLocks noGrp="1"/>
          </p:cNvSpPr>
          <p:nvPr>
            <p:ph idx="1"/>
          </p:nvPr>
        </p:nvSpPr>
        <p:spPr>
          <a:xfrm>
            <a:off x="604675" y="1513047"/>
            <a:ext cx="10877529" cy="4650686"/>
          </a:xfrm>
        </p:spPr>
        <p:txBody>
          <a:bodyPr/>
          <a:lstStyle/>
          <a:p>
            <a:r>
              <a:rPr lang="en-US" dirty="0"/>
              <a:t>55-yr-old female who is a former smoker (10 pack-yr history, quit </a:t>
            </a:r>
            <a:br>
              <a:rPr lang="en-US" dirty="0"/>
            </a:br>
            <a:r>
              <a:rPr lang="en-US" dirty="0"/>
              <a:t>1 yr ago) with CAD and recent MI, is diagnosed with CP-CML and started on bosutinib </a:t>
            </a:r>
          </a:p>
          <a:p>
            <a:r>
              <a:rPr lang="en-US" i="1" dirty="0"/>
              <a:t>BCR::ABL1 </a:t>
            </a:r>
            <a:r>
              <a:rPr lang="en-US" dirty="0"/>
              <a:t>after 12 months: 0.18%</a:t>
            </a:r>
          </a:p>
          <a:p>
            <a:r>
              <a:rPr lang="en-US" i="1" dirty="0"/>
              <a:t>BCR::ABL1 </a:t>
            </a:r>
            <a:r>
              <a:rPr lang="en-US" dirty="0"/>
              <a:t>after 18 months: 3%</a:t>
            </a:r>
          </a:p>
          <a:p>
            <a:r>
              <a:rPr lang="en-US" dirty="0"/>
              <a:t>No drug–drug interactions are present, and she reports good adherence to all medications, including bosutinib</a:t>
            </a:r>
          </a:p>
          <a:p>
            <a:r>
              <a:rPr lang="en-US" dirty="0"/>
              <a:t>Subsequent mutation analysis reveals T315I mutation</a:t>
            </a:r>
          </a:p>
          <a:p>
            <a:endParaRPr lang="en-US" dirty="0"/>
          </a:p>
          <a:p>
            <a:pPr lvl="1"/>
            <a:endParaRPr lang="en-US" dirty="0"/>
          </a:p>
        </p:txBody>
      </p:sp>
    </p:spTree>
    <p:extLst>
      <p:ext uri="{BB962C8B-B14F-4D97-AF65-F5344CB8AC3E}">
        <p14:creationId xmlns:p14="http://schemas.microsoft.com/office/powerpoint/2010/main" val="369539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00204-8E6C-4B89-BF54-4A948942F27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5B0080-64DE-1A08-23C8-BC2EA6F2073A}"/>
              </a:ext>
            </a:extLst>
          </p:cNvPr>
          <p:cNvSpPr>
            <a:spLocks noGrp="1"/>
          </p:cNvSpPr>
          <p:nvPr>
            <p:ph type="title"/>
          </p:nvPr>
        </p:nvSpPr>
        <p:spPr>
          <a:solidFill>
            <a:schemeClr val="bg2"/>
          </a:solidFill>
        </p:spPr>
        <p:txBody>
          <a:bodyPr/>
          <a:lstStyle/>
          <a:p>
            <a:r>
              <a:rPr lang="en-US" altLang="en-US" sz="3200" kern="0" dirty="0">
                <a:solidFill>
                  <a:schemeClr val="tx1"/>
                </a:solidFill>
                <a:latin typeface="+mj-lt"/>
              </a:rPr>
              <a:t>Pretest 4: Which of the following is the most appropriate therapy for this patient?</a:t>
            </a:r>
            <a:endParaRPr lang="en-US" sz="3200" dirty="0"/>
          </a:p>
        </p:txBody>
      </p:sp>
      <p:sp>
        <p:nvSpPr>
          <p:cNvPr id="3" name="Content Placeholder 2">
            <a:extLst>
              <a:ext uri="{FF2B5EF4-FFF2-40B4-BE49-F238E27FC236}">
                <a16:creationId xmlns:a16="http://schemas.microsoft.com/office/drawing/2014/main" id="{502F8BF6-3F65-A055-02F2-01B223FE1A9E}"/>
              </a:ext>
            </a:extLst>
          </p:cNvPr>
          <p:cNvSpPr>
            <a:spLocks noGrp="1"/>
          </p:cNvSpPr>
          <p:nvPr>
            <p:ph idx="1"/>
          </p:nvPr>
        </p:nvSpPr>
        <p:spPr/>
        <p:txBody>
          <a:bodyPr/>
          <a:lstStyle/>
          <a:p>
            <a:pPr marL="514350" indent="-514350">
              <a:buFont typeface="+mj-lt"/>
              <a:buAutoNum type="alphaUcPeriod"/>
            </a:pPr>
            <a:r>
              <a:rPr lang="en-US" dirty="0"/>
              <a:t>Asciminib 80 mg QD</a:t>
            </a:r>
          </a:p>
          <a:p>
            <a:pPr marL="514350" indent="-514350">
              <a:buFont typeface="+mj-lt"/>
              <a:buAutoNum type="alphaUcPeriod"/>
            </a:pPr>
            <a:r>
              <a:rPr lang="en-US" dirty="0"/>
              <a:t>Asciminib 200 mg BID</a:t>
            </a:r>
          </a:p>
          <a:p>
            <a:pPr marL="514350" indent="-514350">
              <a:buFont typeface="+mj-lt"/>
              <a:buAutoNum type="alphaUcPeriod"/>
            </a:pPr>
            <a:r>
              <a:rPr lang="en-US" dirty="0"/>
              <a:t>Bosutinib 500 mg QD</a:t>
            </a:r>
          </a:p>
          <a:p>
            <a:pPr marL="514350" indent="-514350">
              <a:buFont typeface="+mj-lt"/>
              <a:buAutoNum type="alphaUcPeriod"/>
            </a:pPr>
            <a:r>
              <a:rPr lang="en-US" dirty="0"/>
              <a:t>Ponatinib 30 mg QD</a:t>
            </a:r>
          </a:p>
          <a:p>
            <a:pPr marL="514350" indent="-514350">
              <a:buFont typeface="+mj-lt"/>
              <a:buAutoNum type="alphaUcPeriod"/>
            </a:pPr>
            <a:r>
              <a:rPr lang="en-US" dirty="0"/>
              <a:t>Ponatinib 45 mg QD</a:t>
            </a:r>
          </a:p>
        </p:txBody>
      </p:sp>
    </p:spTree>
    <p:extLst>
      <p:ext uri="{BB962C8B-B14F-4D97-AF65-F5344CB8AC3E}">
        <p14:creationId xmlns:p14="http://schemas.microsoft.com/office/powerpoint/2010/main" val="3356589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B5F91-1EDC-BE66-BC6C-16183AEE5F69}"/>
              </a:ext>
            </a:extLst>
          </p:cNvPr>
          <p:cNvSpPr>
            <a:spLocks noGrp="1"/>
          </p:cNvSpPr>
          <p:nvPr>
            <p:ph type="title"/>
          </p:nvPr>
        </p:nvSpPr>
        <p:spPr/>
        <p:txBody>
          <a:bodyPr/>
          <a:lstStyle/>
          <a:p>
            <a:r>
              <a:rPr lang="en-US" dirty="0"/>
              <a:t>Case 3: Patient With Resistance to </a:t>
            </a:r>
            <a:br>
              <a:rPr lang="en-US" dirty="0"/>
            </a:br>
            <a:r>
              <a:rPr lang="en-US" dirty="0"/>
              <a:t>Second-Generation TKI</a:t>
            </a:r>
          </a:p>
        </p:txBody>
      </p:sp>
    </p:spTree>
    <p:extLst>
      <p:ext uri="{BB962C8B-B14F-4D97-AF65-F5344CB8AC3E}">
        <p14:creationId xmlns:p14="http://schemas.microsoft.com/office/powerpoint/2010/main" val="6786752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1821-B282-4E4C-89A1-E83E00E4EB00}"/>
              </a:ext>
            </a:extLst>
          </p:cNvPr>
          <p:cNvSpPr>
            <a:spLocks noGrp="1"/>
          </p:cNvSpPr>
          <p:nvPr>
            <p:ph type="title"/>
          </p:nvPr>
        </p:nvSpPr>
        <p:spPr/>
        <p:txBody>
          <a:bodyPr/>
          <a:lstStyle/>
          <a:p>
            <a:r>
              <a:rPr lang="en-US" dirty="0"/>
              <a:t>Molecular Monitoring Techniques and Interlaboratory Standardization</a:t>
            </a:r>
          </a:p>
        </p:txBody>
      </p:sp>
      <p:sp>
        <p:nvSpPr>
          <p:cNvPr id="3" name="Content Placeholder 2">
            <a:extLst>
              <a:ext uri="{FF2B5EF4-FFF2-40B4-BE49-F238E27FC236}">
                <a16:creationId xmlns:a16="http://schemas.microsoft.com/office/drawing/2014/main" id="{A6999918-37F3-4BF0-96C3-74885C05255D}"/>
              </a:ext>
            </a:extLst>
          </p:cNvPr>
          <p:cNvSpPr>
            <a:spLocks noGrp="1"/>
          </p:cNvSpPr>
          <p:nvPr>
            <p:ph sz="half" idx="1"/>
          </p:nvPr>
        </p:nvSpPr>
        <p:spPr/>
        <p:txBody>
          <a:bodyPr/>
          <a:lstStyle/>
          <a:p>
            <a:r>
              <a:rPr lang="en-US" sz="2000" dirty="0"/>
              <a:t>Gold standard for molecular monitoring: </a:t>
            </a:r>
            <a:br>
              <a:rPr lang="en-US" sz="2000" dirty="0"/>
            </a:br>
            <a:r>
              <a:rPr lang="en-US" sz="2000" dirty="0"/>
              <a:t>qRT-PCR of </a:t>
            </a:r>
            <a:r>
              <a:rPr lang="en-US" sz="2000" i="1" dirty="0"/>
              <a:t>BCR::ABL1 </a:t>
            </a:r>
            <a:r>
              <a:rPr lang="en-US" sz="2000" dirty="0"/>
              <a:t>mRNA levels extracted from peripheral blood</a:t>
            </a:r>
            <a:r>
              <a:rPr lang="en-US" sz="2000" baseline="30000" dirty="0"/>
              <a:t>1,3</a:t>
            </a:r>
            <a:endParaRPr lang="en-US" sz="2000" dirty="0"/>
          </a:p>
          <a:p>
            <a:pPr lvl="1"/>
            <a:r>
              <a:rPr lang="en-US" sz="1800" dirty="0"/>
              <a:t>Transcript levels quantified relative to control gene (eg, </a:t>
            </a:r>
            <a:r>
              <a:rPr lang="en-US" sz="1800" i="1" dirty="0"/>
              <a:t>ABL1</a:t>
            </a:r>
            <a:r>
              <a:rPr lang="en-US" sz="1800" dirty="0"/>
              <a:t>, </a:t>
            </a:r>
            <a:r>
              <a:rPr lang="en-US" sz="1800" i="1" dirty="0"/>
              <a:t>B2M</a:t>
            </a:r>
            <a:r>
              <a:rPr lang="en-US" sz="1800" dirty="0"/>
              <a:t>, </a:t>
            </a:r>
            <a:r>
              <a:rPr lang="en-US" sz="1800" i="1" dirty="0"/>
              <a:t>BCR, GUSB</a:t>
            </a:r>
            <a:r>
              <a:rPr lang="en-US" sz="1800" dirty="0"/>
              <a:t>), reported via International Scale</a:t>
            </a:r>
            <a:r>
              <a:rPr lang="en-US" sz="1800" baseline="30000" dirty="0"/>
              <a:t>2</a:t>
            </a:r>
            <a:endParaRPr lang="en-US" sz="1800" dirty="0"/>
          </a:p>
          <a:p>
            <a:r>
              <a:rPr lang="en-US" sz="2000" dirty="0"/>
              <a:t>Other molecular techniques</a:t>
            </a:r>
            <a:r>
              <a:rPr lang="en-US" sz="2000" baseline="30000" dirty="0"/>
              <a:t>1</a:t>
            </a:r>
            <a:endParaRPr lang="en-US" sz="2000" dirty="0"/>
          </a:p>
          <a:p>
            <a:pPr lvl="1"/>
            <a:r>
              <a:rPr lang="en-US" sz="1800" b="1" dirty="0"/>
              <a:t>Nested PCR</a:t>
            </a:r>
            <a:r>
              <a:rPr lang="en-US" sz="1800" dirty="0"/>
              <a:t>: greater sensitivity than qRT-PCR, but more labor and time intensive</a:t>
            </a:r>
          </a:p>
          <a:p>
            <a:pPr lvl="1"/>
            <a:r>
              <a:rPr lang="en-US" sz="1800" b="1" dirty="0"/>
              <a:t>Multiplex PCR</a:t>
            </a:r>
            <a:r>
              <a:rPr lang="en-US" sz="1800" dirty="0"/>
              <a:t>: can be used at diagnosis to detect atypical transcripts by identifying </a:t>
            </a:r>
            <a:br>
              <a:rPr lang="en-US" sz="1800" dirty="0"/>
            </a:br>
            <a:r>
              <a:rPr lang="en-US" sz="1800" i="1" dirty="0"/>
              <a:t>BCR::ABL1 </a:t>
            </a:r>
            <a:r>
              <a:rPr lang="en-US" sz="1800" dirty="0"/>
              <a:t>breakpoint</a:t>
            </a:r>
          </a:p>
          <a:p>
            <a:pPr lvl="1"/>
            <a:r>
              <a:rPr lang="en-US" sz="1800" b="1" dirty="0"/>
              <a:t>Digital and DNA-based PCR</a:t>
            </a:r>
            <a:r>
              <a:rPr lang="en-US" sz="1800" dirty="0"/>
              <a:t>: improved sensitivity, but not broadly available</a:t>
            </a:r>
          </a:p>
          <a:p>
            <a:endParaRPr lang="en-US" sz="2000" dirty="0"/>
          </a:p>
          <a:p>
            <a:endParaRPr lang="en-US" sz="2000" dirty="0"/>
          </a:p>
        </p:txBody>
      </p:sp>
      <p:sp>
        <p:nvSpPr>
          <p:cNvPr id="4" name="Text Box 15">
            <a:extLst>
              <a:ext uri="{FF2B5EF4-FFF2-40B4-BE49-F238E27FC236}">
                <a16:creationId xmlns:a16="http://schemas.microsoft.com/office/drawing/2014/main" id="{BCFE9C2D-DB0E-40FE-AEE7-3E7612285486}"/>
              </a:ext>
            </a:extLst>
          </p:cNvPr>
          <p:cNvSpPr txBox="1">
            <a:spLocks noChangeArrowheads="1"/>
          </p:cNvSpPr>
          <p:nvPr/>
        </p:nvSpPr>
        <p:spPr bwMode="auto">
          <a:xfrm>
            <a:off x="412750" y="6181389"/>
            <a:ext cx="8144395"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Shanmuganathan. Hematology Am Soc Hematol Educ Program. 2018;2018:168. 2. Cross. Ann Hematol. 2015;94(suppl 2):S219. 3. </a:t>
            </a:r>
            <a:r>
              <a:rPr lang="en-US" altLang="en-US" sz="1200" b="0" spc="-10" dirty="0">
                <a:solidFill>
                  <a:schemeClr val="bg2"/>
                </a:solidFill>
                <a:latin typeface="Calibri"/>
                <a:ea typeface="Calibri"/>
                <a:cs typeface="Arial"/>
              </a:rPr>
              <a:t>NCCN. Clinical practice guidelines in oncology: CML. v.3.2025.</a:t>
            </a:r>
            <a:endParaRPr lang="en-US" altLang="en-US" sz="1200" b="0" spc="-10" dirty="0">
              <a:solidFill>
                <a:schemeClr val="bg2"/>
              </a:solidFill>
              <a:latin typeface="Calibri" panose="020F0502020204030204" pitchFamily="34" charset="0"/>
              <a:cs typeface="+mn-cs"/>
            </a:endParaRPr>
          </a:p>
        </p:txBody>
      </p:sp>
      <p:graphicFrame>
        <p:nvGraphicFramePr>
          <p:cNvPr id="12" name="Group 3">
            <a:extLst>
              <a:ext uri="{FF2B5EF4-FFF2-40B4-BE49-F238E27FC236}">
                <a16:creationId xmlns:a16="http://schemas.microsoft.com/office/drawing/2014/main" id="{EB7DC576-6CF9-4009-BA51-7CB2F0810FCB}"/>
              </a:ext>
            </a:extLst>
          </p:cNvPr>
          <p:cNvGraphicFramePr>
            <a:graphicFrameLocks/>
          </p:cNvGraphicFramePr>
          <p:nvPr>
            <p:extLst>
              <p:ext uri="{D42A27DB-BD31-4B8C-83A1-F6EECF244321}">
                <p14:modId xmlns:p14="http://schemas.microsoft.com/office/powerpoint/2010/main" val="1124381548"/>
              </p:ext>
            </p:extLst>
          </p:nvPr>
        </p:nvGraphicFramePr>
        <p:xfrm>
          <a:off x="6132277" y="1540887"/>
          <a:ext cx="5373923" cy="4663488"/>
        </p:xfrm>
        <a:graphic>
          <a:graphicData uri="http://schemas.openxmlformats.org/drawingml/2006/table">
            <a:tbl>
              <a:tblPr/>
              <a:tblGrid>
                <a:gridCol w="5373923">
                  <a:extLst>
                    <a:ext uri="{9D8B030D-6E8A-4147-A177-3AD203B41FA5}">
                      <a16:colId xmlns:a16="http://schemas.microsoft.com/office/drawing/2014/main" val="20000"/>
                    </a:ext>
                  </a:extLst>
                </a:gridCol>
              </a:tblGrid>
              <a:tr h="371205">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Key Issues in Interlaboratory Standardization </a:t>
                      </a:r>
                      <a:br>
                        <a:rPr kumimoji="0" lang="en-GB" sz="1600" b="1" i="0" u="none" strike="noStrike" cap="none" normalizeH="0" baseline="0" dirty="0">
                          <a:ln>
                            <a:noFill/>
                          </a:ln>
                          <a:solidFill>
                            <a:schemeClr val="tx1"/>
                          </a:solidFill>
                          <a:effectLst/>
                          <a:latin typeface="Calibri" panose="020F0502020204030204" pitchFamily="34" charset="0"/>
                        </a:rPr>
                      </a:br>
                      <a:r>
                        <a:rPr kumimoji="0" lang="en-GB" sz="1600" b="1" i="0" u="none" strike="noStrike" cap="none" normalizeH="0" baseline="0" dirty="0">
                          <a:ln>
                            <a:noFill/>
                          </a:ln>
                          <a:solidFill>
                            <a:schemeClr val="tx1"/>
                          </a:solidFill>
                          <a:effectLst/>
                          <a:latin typeface="Calibri" panose="020F0502020204030204" pitchFamily="34" charset="0"/>
                        </a:rPr>
                        <a:t>of </a:t>
                      </a:r>
                      <a:r>
                        <a:rPr kumimoji="0" lang="en-GB" sz="1600" b="1" i="1" u="none" strike="noStrike" cap="none" normalizeH="0" baseline="0" dirty="0">
                          <a:ln>
                            <a:noFill/>
                          </a:ln>
                          <a:solidFill>
                            <a:schemeClr val="tx1"/>
                          </a:solidFill>
                          <a:effectLst/>
                          <a:latin typeface="Calibri" panose="020F0502020204030204" pitchFamily="34" charset="0"/>
                        </a:rPr>
                        <a:t>BCR::ABL1 </a:t>
                      </a:r>
                      <a:r>
                        <a:rPr kumimoji="0" lang="en-GB" sz="1600" b="1" i="0" u="none" strike="noStrike" cap="none" normalizeH="0" baseline="0" dirty="0">
                          <a:ln>
                            <a:noFill/>
                          </a:ln>
                          <a:solidFill>
                            <a:schemeClr val="tx1"/>
                          </a:solidFill>
                          <a:effectLst/>
                          <a:latin typeface="Calibri" panose="020F0502020204030204" pitchFamily="34" charset="0"/>
                        </a:rPr>
                        <a:t>Transcript Measurements</a:t>
                      </a:r>
                      <a:r>
                        <a:rPr kumimoji="0" lang="en-GB" sz="1600" b="1" i="0" u="none" strike="noStrike" cap="none" normalizeH="0" baseline="30000" dirty="0">
                          <a:ln>
                            <a:noFill/>
                          </a:ln>
                          <a:solidFill>
                            <a:schemeClr val="tx1"/>
                          </a:solidFill>
                          <a:effectLst/>
                          <a:latin typeface="Calibri" panose="020F0502020204030204" pitchFamily="34" charset="0"/>
                        </a:rPr>
                        <a:t>1,2</a:t>
                      </a:r>
                      <a:endParaRPr kumimoji="0" lang="en-GB" sz="16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67689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2">
                              <a:lumMod val="10000"/>
                            </a:schemeClr>
                          </a:solidFill>
                          <a:effectLst/>
                          <a:latin typeface="Calibri" panose="020F0502020204030204" pitchFamily="34" charset="0"/>
                        </a:rPr>
                        <a:t>Causes of Interlaboratory Discrepancy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Different control genes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Different primers/probes or same gene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Sample quality/mRNA degradation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1899647">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2">
                              <a:lumMod val="10000"/>
                            </a:schemeClr>
                          </a:solidFill>
                          <a:effectLst/>
                          <a:latin typeface="Calibri" panose="020F0502020204030204" pitchFamily="34" charset="0"/>
                        </a:rPr>
                        <a:t>Strategies for Interlaboratory Standardization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Use International Scale</a:t>
                      </a:r>
                    </a:p>
                    <a:p>
                      <a:pPr marL="630237" marR="0" lvl="1" indent="-285750" algn="l" defTabSz="914400" rtl="0" eaLnBrk="1" fontAlgn="base" latinLnBrk="0" hangingPunct="1">
                        <a:lnSpc>
                          <a:spcPct val="100000"/>
                        </a:lnSpc>
                        <a:spcBef>
                          <a:spcPct val="0"/>
                        </a:spcBef>
                        <a:spcAft>
                          <a:spcPct val="0"/>
                        </a:spcAft>
                        <a:buClr>
                          <a:srgbClr val="000000"/>
                        </a:buClr>
                        <a:buSzPct val="120000"/>
                        <a:buFont typeface="Arial" panose="020B0604020202020204" pitchFamily="34" charset="0"/>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Depends on predetermined conversion factors derived from sample exchange with reference laboratories </a:t>
                      </a:r>
                      <a:r>
                        <a:rPr kumimoji="0" lang="en-US" sz="1600" b="0" i="1" u="none" strike="noStrike" kern="1200" cap="none" normalizeH="0" baseline="0" dirty="0">
                          <a:ln>
                            <a:noFill/>
                          </a:ln>
                          <a:solidFill>
                            <a:schemeClr val="bg2">
                              <a:lumMod val="10000"/>
                            </a:schemeClr>
                          </a:solidFill>
                          <a:effectLst/>
                          <a:latin typeface="Calibri" panose="020F0502020204030204" pitchFamily="34" charset="0"/>
                          <a:ea typeface="+mn-ea"/>
                          <a:cs typeface="+mn-cs"/>
                        </a:rPr>
                        <a:t>or</a:t>
                      </a:r>
                      <a:endPar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630237" marR="0" lvl="1" indent="-285750" algn="l" defTabSz="914400" rtl="0" eaLnBrk="1" fontAlgn="base" latinLnBrk="0" hangingPunct="1">
                        <a:lnSpc>
                          <a:spcPct val="100000"/>
                        </a:lnSpc>
                        <a:spcBef>
                          <a:spcPct val="0"/>
                        </a:spcBef>
                        <a:spcAft>
                          <a:spcPct val="0"/>
                        </a:spcAft>
                        <a:buClr>
                          <a:srgbClr val="000000"/>
                        </a:buClr>
                        <a:buSzPct val="120000"/>
                        <a:buFont typeface="Arial" panose="020B0604020202020204" pitchFamily="34" charset="0"/>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Kits/reagents calibrated to the WHO International Genetic Reference Panel</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Validate qRT-PCR using established methodology (eg, Molecular Oncology Resource Committee of the College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of American Pathologists)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Perform quality assurance to monitor assay variability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and reject outliers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Perform replicate testing to reduce error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31863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10EA-3CE1-4075-9B13-06968E734F97}"/>
              </a:ext>
            </a:extLst>
          </p:cNvPr>
          <p:cNvSpPr>
            <a:spLocks noGrp="1"/>
          </p:cNvSpPr>
          <p:nvPr>
            <p:ph type="title"/>
          </p:nvPr>
        </p:nvSpPr>
        <p:spPr/>
        <p:txBody>
          <a:bodyPr/>
          <a:lstStyle/>
          <a:p>
            <a:r>
              <a:rPr lang="en-US" dirty="0"/>
              <a:t>Resistance and Mutation Analysis</a:t>
            </a:r>
          </a:p>
        </p:txBody>
      </p:sp>
      <p:sp>
        <p:nvSpPr>
          <p:cNvPr id="3" name="Content Placeholder 2">
            <a:extLst>
              <a:ext uri="{FF2B5EF4-FFF2-40B4-BE49-F238E27FC236}">
                <a16:creationId xmlns:a16="http://schemas.microsoft.com/office/drawing/2014/main" id="{6469E4AC-DA57-46D8-84B7-8475C0C710B2}"/>
              </a:ext>
            </a:extLst>
          </p:cNvPr>
          <p:cNvSpPr>
            <a:spLocks noGrp="1"/>
          </p:cNvSpPr>
          <p:nvPr>
            <p:ph sz="half" idx="1"/>
          </p:nvPr>
        </p:nvSpPr>
        <p:spPr>
          <a:xfrm>
            <a:off x="601820" y="1510730"/>
            <a:ext cx="5494180" cy="4678738"/>
          </a:xfrm>
        </p:spPr>
        <p:txBody>
          <a:bodyPr/>
          <a:lstStyle/>
          <a:p>
            <a:r>
              <a:rPr lang="en-US" sz="2600" dirty="0"/>
              <a:t>Upon treatment failure, BM examination allows proper determination of CML phase and potential clonal expansion</a:t>
            </a:r>
          </a:p>
          <a:p>
            <a:r>
              <a:rPr lang="en-US" sz="2600" i="1" dirty="0"/>
              <a:t>BCR::ABL1</a:t>
            </a:r>
            <a:r>
              <a:rPr lang="en-US" sz="2600" dirty="0"/>
              <a:t> kinase domain mutational analysis is recommended after treatment failure with imatinib or second-generation TKIs or in patients who progress to AP/BP</a:t>
            </a:r>
          </a:p>
          <a:p>
            <a:r>
              <a:rPr lang="en-US" sz="2600" dirty="0"/>
              <a:t>Assess treatment adherence and DDIs before confirming TKI resistance</a:t>
            </a:r>
            <a:endParaRPr lang="en-US" sz="2600" baseline="30000" dirty="0"/>
          </a:p>
        </p:txBody>
      </p:sp>
      <p:sp>
        <p:nvSpPr>
          <p:cNvPr id="4" name="Text Box 15">
            <a:extLst>
              <a:ext uri="{FF2B5EF4-FFF2-40B4-BE49-F238E27FC236}">
                <a16:creationId xmlns:a16="http://schemas.microsoft.com/office/drawing/2014/main" id="{7E63B3BE-5C25-4C14-A05F-96F64549E518}"/>
              </a:ext>
            </a:extLst>
          </p:cNvPr>
          <p:cNvSpPr txBox="1">
            <a:spLocks noChangeArrowheads="1"/>
          </p:cNvSpPr>
          <p:nvPr/>
        </p:nvSpPr>
        <p:spPr bwMode="auto">
          <a:xfrm>
            <a:off x="412751" y="636605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Hochhaus. Ann Oncol. 2018;28:iv41. </a:t>
            </a:r>
            <a:r>
              <a:rPr lang="en-US" altLang="en-US" sz="1200" b="0" spc="-10" dirty="0">
                <a:solidFill>
                  <a:schemeClr val="bg2"/>
                </a:solidFill>
                <a:latin typeface="Calibri" panose="020F0502020204030204" pitchFamily="34" charset="0"/>
              </a:rPr>
              <a:t>Clinical practice guidelines in oncology: CML. v.3.2025.</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8" name="Table 7">
            <a:extLst>
              <a:ext uri="{FF2B5EF4-FFF2-40B4-BE49-F238E27FC236}">
                <a16:creationId xmlns:a16="http://schemas.microsoft.com/office/drawing/2014/main" id="{FE386166-AA23-C716-9DF8-11F99D82D951}"/>
              </a:ext>
            </a:extLst>
          </p:cNvPr>
          <p:cNvGraphicFramePr>
            <a:graphicFrameLocks noGrp="1"/>
          </p:cNvGraphicFramePr>
          <p:nvPr>
            <p:extLst>
              <p:ext uri="{D42A27DB-BD31-4B8C-83A1-F6EECF244321}">
                <p14:modId xmlns:p14="http://schemas.microsoft.com/office/powerpoint/2010/main" val="2685460243"/>
              </p:ext>
            </p:extLst>
          </p:nvPr>
        </p:nvGraphicFramePr>
        <p:xfrm>
          <a:off x="6100762" y="1615761"/>
          <a:ext cx="5381441" cy="2364828"/>
        </p:xfrm>
        <a:graphic>
          <a:graphicData uri="http://schemas.openxmlformats.org/drawingml/2006/table">
            <a:tbl>
              <a:tblPr firstRow="1" bandRow="1">
                <a:tableStyleId>{5C22544A-7EE6-4342-B048-85BDC9FD1C3A}</a:tableStyleId>
              </a:tblPr>
              <a:tblGrid>
                <a:gridCol w="1556502">
                  <a:extLst>
                    <a:ext uri="{9D8B030D-6E8A-4147-A177-3AD203B41FA5}">
                      <a16:colId xmlns:a16="http://schemas.microsoft.com/office/drawing/2014/main" val="2173296268"/>
                    </a:ext>
                  </a:extLst>
                </a:gridCol>
                <a:gridCol w="3824939">
                  <a:extLst>
                    <a:ext uri="{9D8B030D-6E8A-4147-A177-3AD203B41FA5}">
                      <a16:colId xmlns:a16="http://schemas.microsoft.com/office/drawing/2014/main" val="1841794231"/>
                    </a:ext>
                  </a:extLst>
                </a:gridCol>
              </a:tblGrid>
              <a:tr h="270182">
                <a:tc>
                  <a:txBody>
                    <a:bodyPr/>
                    <a:lstStyle/>
                    <a:p>
                      <a:pPr marL="0" marR="0" algn="l">
                        <a:lnSpc>
                          <a:spcPct val="85000"/>
                        </a:lnSpc>
                        <a:spcBef>
                          <a:spcPts val="0"/>
                        </a:spcBef>
                        <a:spcAft>
                          <a:spcPts val="0"/>
                        </a:spcAft>
                      </a:pPr>
                      <a:r>
                        <a:rPr lang="en-US" sz="1800" b="1" dirty="0">
                          <a:solidFill>
                            <a:schemeClr val="tx1"/>
                          </a:solidFill>
                          <a:effectLst/>
                          <a:latin typeface="Calibri" panose="020F0502020204030204" pitchFamily="34" charset="0"/>
                          <a:ea typeface="MS Mincho"/>
                          <a:cs typeface="Calibri" panose="020F0502020204030204" pitchFamily="34" charset="0"/>
                        </a:rPr>
                        <a:t>Therapy</a:t>
                      </a:r>
                    </a:p>
                  </a:txBody>
                  <a:tcPr marL="158935" marR="158935" marT="79467" marB="79467"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tc>
                  <a:txBody>
                    <a:bodyPr/>
                    <a:lstStyle/>
                    <a:p>
                      <a:pPr marL="0" marR="0" algn="ctr">
                        <a:lnSpc>
                          <a:spcPct val="85000"/>
                        </a:lnSpc>
                        <a:spcBef>
                          <a:spcPts val="0"/>
                        </a:spcBef>
                        <a:spcAft>
                          <a:spcPts val="0"/>
                        </a:spcAft>
                      </a:pPr>
                      <a:r>
                        <a:rPr lang="en-US" sz="1800" b="1" dirty="0">
                          <a:solidFill>
                            <a:schemeClr val="tx1"/>
                          </a:solidFill>
                          <a:effectLst/>
                          <a:latin typeface="Calibri" panose="020F0502020204030204" pitchFamily="34" charset="0"/>
                          <a:ea typeface="MS Mincho"/>
                          <a:cs typeface="Calibri" panose="020F0502020204030204" pitchFamily="34" charset="0"/>
                        </a:rPr>
                        <a:t>Contraindicated Mutations</a:t>
                      </a:r>
                    </a:p>
                  </a:txBody>
                  <a:tcPr marL="158935" marR="158935" marT="79467" marB="79467"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extLst>
                  <a:ext uri="{0D108BD9-81ED-4DB2-BD59-A6C34878D82A}">
                    <a16:rowId xmlns:a16="http://schemas.microsoft.com/office/drawing/2014/main" val="2954665408"/>
                  </a:ext>
                </a:extLst>
              </a:tr>
              <a:tr h="270182">
                <a:tc>
                  <a:txBody>
                    <a:bodyPr/>
                    <a:lstStyle/>
                    <a:p>
                      <a:pPr marL="0" marR="0" algn="l">
                        <a:lnSpc>
                          <a:spcPct val="85000"/>
                        </a:lnSpc>
                        <a:spcBef>
                          <a:spcPts val="0"/>
                        </a:spcBef>
                        <a:spcAft>
                          <a:spcPts val="0"/>
                        </a:spcAft>
                      </a:pPr>
                      <a:r>
                        <a:rPr lang="en-US" sz="1800" b="0" dirty="0">
                          <a:solidFill>
                            <a:schemeClr val="bg1"/>
                          </a:solidFill>
                          <a:effectLst/>
                          <a:latin typeface="Calibri" panose="020F0502020204030204" pitchFamily="34" charset="0"/>
                          <a:ea typeface="MS Mincho"/>
                          <a:cs typeface="Calibri" panose="020F0502020204030204" pitchFamily="34" charset="0"/>
                        </a:rPr>
                        <a:t>Asciminib</a:t>
                      </a:r>
                    </a:p>
                  </a:txBody>
                  <a:tcPr marL="158935" marR="158935" marT="79467" marB="79467"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marL="0" marR="0" algn="ctr">
                        <a:lnSpc>
                          <a:spcPct val="85000"/>
                        </a:lnSpc>
                        <a:spcBef>
                          <a:spcPts val="0"/>
                        </a:spcBef>
                        <a:spcAft>
                          <a:spcPts val="0"/>
                        </a:spcAft>
                      </a:pPr>
                      <a:r>
                        <a:rPr lang="en-US" sz="1800" b="0" i="1" u="none" strike="noStrike" noProof="0" dirty="0">
                          <a:solidFill>
                            <a:schemeClr val="bg1"/>
                          </a:solidFill>
                          <a:effectLst/>
                        </a:rPr>
                        <a:t>A337T, P465S, M244V, or F359V/I/C</a:t>
                      </a:r>
                      <a:endParaRPr lang="en-US" sz="1800" b="0" i="1" dirty="0">
                        <a:solidFill>
                          <a:schemeClr val="bg1"/>
                        </a:solidFill>
                        <a:effectLst/>
                        <a:latin typeface="Calibri" panose="020F0502020204030204" pitchFamily="34" charset="0"/>
                        <a:ea typeface="MS Mincho"/>
                        <a:cs typeface="Calibri" panose="020F0502020204030204" pitchFamily="34" charset="0"/>
                      </a:endParaRPr>
                    </a:p>
                  </a:txBody>
                  <a:tcPr marL="158935" marR="158935" marT="79467" marB="79467"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499747428"/>
                  </a:ext>
                </a:extLst>
              </a:tr>
              <a:tr h="270182">
                <a:tc>
                  <a:txBody>
                    <a:bodyPr/>
                    <a:lstStyle/>
                    <a:p>
                      <a:pPr marL="0" marR="0" algn="l">
                        <a:lnSpc>
                          <a:spcPct val="85000"/>
                        </a:lnSpc>
                        <a:spcBef>
                          <a:spcPts val="0"/>
                        </a:spcBef>
                        <a:spcAft>
                          <a:spcPts val="0"/>
                        </a:spcAft>
                      </a:pPr>
                      <a:r>
                        <a:rPr lang="de-DE" sz="1800" b="0" dirty="0">
                          <a:solidFill>
                            <a:schemeClr val="bg1"/>
                          </a:solidFill>
                          <a:effectLst/>
                          <a:latin typeface="Calibri" panose="020F0502020204030204" pitchFamily="34" charset="0"/>
                          <a:ea typeface="MS Mincho"/>
                          <a:cs typeface="Calibri" panose="020F0502020204030204" pitchFamily="34" charset="0"/>
                        </a:rPr>
                        <a:t>Bosutinib</a:t>
                      </a:r>
                      <a:endParaRPr lang="en-US" sz="1800" b="0" dirty="0">
                        <a:solidFill>
                          <a:schemeClr val="bg1"/>
                        </a:solidFill>
                        <a:effectLst/>
                        <a:latin typeface="Calibri" panose="020F0502020204030204" pitchFamily="34" charset="0"/>
                        <a:ea typeface="MS Mincho"/>
                        <a:cs typeface="Calibri" panose="020F0502020204030204" pitchFamily="34" charset="0"/>
                      </a:endParaRPr>
                    </a:p>
                  </a:txBody>
                  <a:tcPr marL="158935" marR="158935" marT="79467" marB="79467"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algn="ctr">
                        <a:lnSpc>
                          <a:spcPct val="85000"/>
                        </a:lnSpc>
                        <a:spcBef>
                          <a:spcPts val="0"/>
                        </a:spcBef>
                        <a:spcAft>
                          <a:spcPts val="0"/>
                        </a:spcAft>
                      </a:pPr>
                      <a:r>
                        <a:rPr lang="en-US" sz="1800" b="0" i="1" dirty="0">
                          <a:solidFill>
                            <a:schemeClr val="bg1"/>
                          </a:solidFill>
                          <a:effectLst/>
                          <a:latin typeface="Calibri" panose="020F0502020204030204" pitchFamily="34" charset="0"/>
                          <a:ea typeface="MS Mincho"/>
                          <a:cs typeface="Calibri" panose="020F0502020204030204" pitchFamily="34" charset="0"/>
                        </a:rPr>
                        <a:t>T315I</a:t>
                      </a:r>
                      <a:r>
                        <a:rPr lang="en-US" sz="1800" b="0" i="0" dirty="0">
                          <a:solidFill>
                            <a:schemeClr val="bg1"/>
                          </a:solidFill>
                          <a:effectLst/>
                          <a:latin typeface="Calibri" panose="020F0502020204030204" pitchFamily="34" charset="0"/>
                          <a:ea typeface="MS Mincho"/>
                          <a:cs typeface="Calibri" panose="020F0502020204030204" pitchFamily="34" charset="0"/>
                        </a:rPr>
                        <a:t>,</a:t>
                      </a:r>
                      <a:r>
                        <a:rPr lang="en-US" sz="1800" b="0" i="1" dirty="0">
                          <a:solidFill>
                            <a:schemeClr val="bg1"/>
                          </a:solidFill>
                          <a:effectLst/>
                          <a:latin typeface="Calibri" panose="020F0502020204030204" pitchFamily="34" charset="0"/>
                          <a:ea typeface="MS Mincho"/>
                          <a:cs typeface="Calibri" panose="020F0502020204030204" pitchFamily="34" charset="0"/>
                        </a:rPr>
                        <a:t> V299L</a:t>
                      </a:r>
                      <a:r>
                        <a:rPr lang="en-US" sz="1800" b="0" i="0" dirty="0">
                          <a:solidFill>
                            <a:schemeClr val="bg1"/>
                          </a:solidFill>
                          <a:effectLst/>
                          <a:latin typeface="Calibri" panose="020F0502020204030204" pitchFamily="34" charset="0"/>
                          <a:ea typeface="MS Mincho"/>
                          <a:cs typeface="Calibri" panose="020F0502020204030204" pitchFamily="34" charset="0"/>
                        </a:rPr>
                        <a:t>,</a:t>
                      </a:r>
                      <a:r>
                        <a:rPr lang="en-US" sz="1800" b="0" i="1" dirty="0">
                          <a:solidFill>
                            <a:schemeClr val="bg1"/>
                          </a:solidFill>
                          <a:effectLst/>
                          <a:latin typeface="Calibri" panose="020F0502020204030204" pitchFamily="34" charset="0"/>
                          <a:ea typeface="MS Mincho"/>
                          <a:cs typeface="Calibri" panose="020F0502020204030204" pitchFamily="34" charset="0"/>
                        </a:rPr>
                        <a:t> G250E</a:t>
                      </a:r>
                      <a:r>
                        <a:rPr lang="en-US" sz="1800" b="0" i="0" dirty="0">
                          <a:solidFill>
                            <a:schemeClr val="bg1"/>
                          </a:solidFill>
                          <a:effectLst/>
                          <a:latin typeface="Calibri" panose="020F0502020204030204" pitchFamily="34" charset="0"/>
                          <a:ea typeface="MS Mincho"/>
                          <a:cs typeface="Calibri" panose="020F0502020204030204" pitchFamily="34" charset="0"/>
                        </a:rPr>
                        <a:t>,</a:t>
                      </a:r>
                      <a:r>
                        <a:rPr lang="en-US" sz="1800" b="0" i="1" dirty="0">
                          <a:solidFill>
                            <a:schemeClr val="bg1"/>
                          </a:solidFill>
                          <a:effectLst/>
                          <a:latin typeface="Calibri" panose="020F0502020204030204" pitchFamily="34" charset="0"/>
                          <a:ea typeface="MS Mincho"/>
                          <a:cs typeface="Calibri" panose="020F0502020204030204" pitchFamily="34" charset="0"/>
                        </a:rPr>
                        <a:t> F317L</a:t>
                      </a:r>
                      <a:r>
                        <a:rPr lang="en-US" sz="1800" b="0" dirty="0">
                          <a:solidFill>
                            <a:schemeClr val="bg1"/>
                          </a:solidFill>
                          <a:effectLst/>
                          <a:latin typeface="Calibri" panose="020F0502020204030204" pitchFamily="34" charset="0"/>
                          <a:ea typeface="MS Mincho"/>
                          <a:cs typeface="Calibri" panose="020F0502020204030204" pitchFamily="34" charset="0"/>
                        </a:rPr>
                        <a:t>*</a:t>
                      </a:r>
                    </a:p>
                  </a:txBody>
                  <a:tcPr marL="158935" marR="158935" marT="79467" marB="79467"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163038921"/>
                  </a:ext>
                </a:extLst>
              </a:tr>
              <a:tr h="270182">
                <a:tc>
                  <a:txBody>
                    <a:bodyPr/>
                    <a:lstStyle/>
                    <a:p>
                      <a:pPr marL="0" marR="0" algn="l">
                        <a:lnSpc>
                          <a:spcPct val="85000"/>
                        </a:lnSpc>
                        <a:spcBef>
                          <a:spcPts val="0"/>
                        </a:spcBef>
                        <a:spcAft>
                          <a:spcPts val="0"/>
                        </a:spcAft>
                      </a:pPr>
                      <a:r>
                        <a:rPr lang="en-US" sz="1800" b="0" dirty="0">
                          <a:solidFill>
                            <a:schemeClr val="bg1"/>
                          </a:solidFill>
                          <a:effectLst/>
                          <a:latin typeface="Calibri" panose="020F0502020204030204" pitchFamily="34" charset="0"/>
                          <a:cs typeface="Calibri" panose="020F0502020204030204" pitchFamily="34" charset="0"/>
                        </a:rPr>
                        <a:t>Dasatinib</a:t>
                      </a:r>
                      <a:endParaRPr lang="en-US" sz="1800" b="0" dirty="0">
                        <a:solidFill>
                          <a:schemeClr val="bg1"/>
                        </a:solidFill>
                        <a:effectLst/>
                        <a:latin typeface="Calibri" panose="020F0502020204030204" pitchFamily="34" charset="0"/>
                        <a:ea typeface="MS Mincho"/>
                        <a:cs typeface="Calibri" panose="020F0502020204030204" pitchFamily="34" charset="0"/>
                      </a:endParaRPr>
                    </a:p>
                  </a:txBody>
                  <a:tcPr marL="158935" marR="158935" marT="79467" marB="7946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algn="ctr">
                        <a:lnSpc>
                          <a:spcPct val="85000"/>
                        </a:lnSpc>
                        <a:spcBef>
                          <a:spcPts val="0"/>
                        </a:spcBef>
                        <a:spcAft>
                          <a:spcPts val="0"/>
                        </a:spcAft>
                      </a:pPr>
                      <a:r>
                        <a:rPr lang="en-US" sz="1800" b="0" i="1" dirty="0">
                          <a:solidFill>
                            <a:schemeClr val="bg1"/>
                          </a:solidFill>
                          <a:effectLst/>
                          <a:latin typeface="Calibri" panose="020F0502020204030204" pitchFamily="34" charset="0"/>
                          <a:ea typeface="MS Mincho"/>
                          <a:cs typeface="Calibri" panose="020F0502020204030204" pitchFamily="34" charset="0"/>
                        </a:rPr>
                        <a:t>T315I/A</a:t>
                      </a:r>
                      <a:r>
                        <a:rPr lang="en-US" sz="1800" b="0" i="0" dirty="0">
                          <a:solidFill>
                            <a:schemeClr val="bg1"/>
                          </a:solidFill>
                          <a:effectLst/>
                          <a:latin typeface="Calibri" panose="020F0502020204030204" pitchFamily="34" charset="0"/>
                          <a:ea typeface="MS Mincho"/>
                          <a:cs typeface="Calibri" panose="020F0502020204030204" pitchFamily="34" charset="0"/>
                        </a:rPr>
                        <a:t>,</a:t>
                      </a:r>
                      <a:r>
                        <a:rPr lang="en-US" sz="1800" b="0" i="1" dirty="0">
                          <a:solidFill>
                            <a:schemeClr val="bg1"/>
                          </a:solidFill>
                          <a:effectLst/>
                          <a:latin typeface="Calibri" panose="020F0502020204030204" pitchFamily="34" charset="0"/>
                          <a:ea typeface="MS Mincho"/>
                          <a:cs typeface="Calibri" panose="020F0502020204030204" pitchFamily="34" charset="0"/>
                        </a:rPr>
                        <a:t> F317L/V/I/C</a:t>
                      </a:r>
                      <a:r>
                        <a:rPr lang="en-US" sz="1800" b="0" i="0" dirty="0">
                          <a:solidFill>
                            <a:schemeClr val="bg1"/>
                          </a:solidFill>
                          <a:effectLst/>
                          <a:latin typeface="Calibri" panose="020F0502020204030204" pitchFamily="34" charset="0"/>
                          <a:ea typeface="MS Mincho"/>
                          <a:cs typeface="Calibri" panose="020F0502020204030204" pitchFamily="34" charset="0"/>
                        </a:rPr>
                        <a:t>,</a:t>
                      </a:r>
                      <a:r>
                        <a:rPr lang="en-US" sz="1800" b="0" i="1" dirty="0">
                          <a:solidFill>
                            <a:schemeClr val="bg1"/>
                          </a:solidFill>
                          <a:effectLst/>
                          <a:latin typeface="Calibri" panose="020F0502020204030204" pitchFamily="34" charset="0"/>
                          <a:ea typeface="MS Mincho"/>
                          <a:cs typeface="Calibri" panose="020F0502020204030204" pitchFamily="34" charset="0"/>
                        </a:rPr>
                        <a:t> V299L</a:t>
                      </a:r>
                    </a:p>
                  </a:txBody>
                  <a:tcPr marL="158935" marR="158935" marT="79467" marB="7946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12286244"/>
                  </a:ext>
                </a:extLst>
              </a:tr>
              <a:tr h="270182">
                <a:tc>
                  <a:txBody>
                    <a:bodyPr/>
                    <a:lstStyle/>
                    <a:p>
                      <a:pPr marL="0" marR="0" algn="l">
                        <a:lnSpc>
                          <a:spcPct val="85000"/>
                        </a:lnSpc>
                        <a:spcBef>
                          <a:spcPts val="0"/>
                        </a:spcBef>
                        <a:spcAft>
                          <a:spcPts val="0"/>
                        </a:spcAft>
                      </a:pPr>
                      <a:r>
                        <a:rPr lang="en-US" sz="1800" b="0" dirty="0">
                          <a:solidFill>
                            <a:schemeClr val="bg1"/>
                          </a:solidFill>
                          <a:effectLst/>
                          <a:latin typeface="Calibri" panose="020F0502020204030204" pitchFamily="34" charset="0"/>
                          <a:cs typeface="Calibri" panose="020F0502020204030204" pitchFamily="34" charset="0"/>
                        </a:rPr>
                        <a:t>Nilotinib</a:t>
                      </a:r>
                      <a:endParaRPr lang="en-US" sz="1800" b="0" dirty="0">
                        <a:solidFill>
                          <a:schemeClr val="bg1"/>
                        </a:solidFill>
                        <a:effectLst/>
                        <a:latin typeface="Calibri" panose="020F0502020204030204" pitchFamily="34" charset="0"/>
                        <a:ea typeface="MS Mincho"/>
                        <a:cs typeface="Calibri" panose="020F0502020204030204" pitchFamily="34" charset="0"/>
                      </a:endParaRPr>
                    </a:p>
                  </a:txBody>
                  <a:tcPr marL="158935" marR="158935" marT="79467" marB="7946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algn="ctr">
                        <a:lnSpc>
                          <a:spcPct val="85000"/>
                        </a:lnSpc>
                        <a:spcBef>
                          <a:spcPts val="0"/>
                        </a:spcBef>
                        <a:spcAft>
                          <a:spcPts val="0"/>
                        </a:spcAft>
                      </a:pPr>
                      <a:r>
                        <a:rPr lang="en-US" sz="1800" b="0" i="1" dirty="0">
                          <a:solidFill>
                            <a:schemeClr val="bg1"/>
                          </a:solidFill>
                          <a:effectLst/>
                          <a:latin typeface="Calibri" panose="020F0502020204030204" pitchFamily="34" charset="0"/>
                          <a:ea typeface="MS Mincho"/>
                          <a:cs typeface="Calibri" panose="020F0502020204030204" pitchFamily="34" charset="0"/>
                        </a:rPr>
                        <a:t>T315I</a:t>
                      </a:r>
                      <a:r>
                        <a:rPr lang="en-US" sz="1800" b="0" i="0" dirty="0">
                          <a:solidFill>
                            <a:schemeClr val="bg1"/>
                          </a:solidFill>
                          <a:effectLst/>
                          <a:latin typeface="Calibri" panose="020F0502020204030204" pitchFamily="34" charset="0"/>
                          <a:ea typeface="MS Mincho"/>
                          <a:cs typeface="Calibri" panose="020F0502020204030204" pitchFamily="34" charset="0"/>
                        </a:rPr>
                        <a:t>, </a:t>
                      </a:r>
                      <a:r>
                        <a:rPr lang="en-US" sz="1800" b="0" i="1" dirty="0">
                          <a:solidFill>
                            <a:schemeClr val="bg1"/>
                          </a:solidFill>
                          <a:effectLst/>
                          <a:latin typeface="Calibri" panose="020F0502020204030204" pitchFamily="34" charset="0"/>
                          <a:ea typeface="MS Mincho"/>
                          <a:cs typeface="Calibri" panose="020F0502020204030204" pitchFamily="34" charset="0"/>
                        </a:rPr>
                        <a:t>Y235H</a:t>
                      </a:r>
                      <a:r>
                        <a:rPr lang="en-US" sz="1800" b="0" i="0" dirty="0">
                          <a:solidFill>
                            <a:schemeClr val="bg1"/>
                          </a:solidFill>
                          <a:effectLst/>
                          <a:latin typeface="Calibri" panose="020F0502020204030204" pitchFamily="34" charset="0"/>
                          <a:ea typeface="MS Mincho"/>
                          <a:cs typeface="Calibri" panose="020F0502020204030204" pitchFamily="34" charset="0"/>
                        </a:rPr>
                        <a:t>, </a:t>
                      </a:r>
                      <a:r>
                        <a:rPr lang="en-US" sz="1800" b="0" i="1" dirty="0">
                          <a:solidFill>
                            <a:schemeClr val="bg1"/>
                          </a:solidFill>
                          <a:effectLst/>
                          <a:latin typeface="Calibri" panose="020F0502020204030204" pitchFamily="34" charset="0"/>
                          <a:ea typeface="MS Mincho"/>
                          <a:cs typeface="Calibri" panose="020F0502020204030204" pitchFamily="34" charset="0"/>
                        </a:rPr>
                        <a:t>E255K/V</a:t>
                      </a:r>
                      <a:r>
                        <a:rPr lang="en-US" sz="1800" b="0" i="0" dirty="0">
                          <a:solidFill>
                            <a:schemeClr val="bg1"/>
                          </a:solidFill>
                          <a:effectLst/>
                          <a:latin typeface="Calibri" panose="020F0502020204030204" pitchFamily="34" charset="0"/>
                          <a:ea typeface="MS Mincho"/>
                          <a:cs typeface="Calibri" panose="020F0502020204030204" pitchFamily="34" charset="0"/>
                        </a:rPr>
                        <a:t>, </a:t>
                      </a:r>
                      <a:r>
                        <a:rPr lang="en-US" sz="1800" b="0" i="1" dirty="0">
                          <a:solidFill>
                            <a:schemeClr val="bg1"/>
                          </a:solidFill>
                          <a:effectLst/>
                          <a:latin typeface="Calibri" panose="020F0502020204030204" pitchFamily="34" charset="0"/>
                          <a:ea typeface="MS Mincho"/>
                          <a:cs typeface="Calibri" panose="020F0502020204030204" pitchFamily="34" charset="0"/>
                        </a:rPr>
                        <a:t>F359V/C/I</a:t>
                      </a:r>
                    </a:p>
                  </a:txBody>
                  <a:tcPr marL="158935" marR="158935" marT="79467" marB="79467"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684495454"/>
                  </a:ext>
                </a:extLst>
              </a:tr>
              <a:tr h="270182">
                <a:tc>
                  <a:txBody>
                    <a:bodyPr/>
                    <a:lstStyle/>
                    <a:p>
                      <a:pPr marL="0" marR="0" algn="l">
                        <a:lnSpc>
                          <a:spcPct val="85000"/>
                        </a:lnSpc>
                        <a:spcBef>
                          <a:spcPts val="0"/>
                        </a:spcBef>
                        <a:spcAft>
                          <a:spcPts val="0"/>
                        </a:spcAft>
                      </a:pPr>
                      <a:r>
                        <a:rPr lang="en-US" sz="1800" b="0" dirty="0">
                          <a:solidFill>
                            <a:schemeClr val="bg1"/>
                          </a:solidFill>
                          <a:effectLst/>
                          <a:latin typeface="Calibri" panose="020F0502020204030204" pitchFamily="34" charset="0"/>
                          <a:cs typeface="Calibri" panose="020F0502020204030204" pitchFamily="34" charset="0"/>
                        </a:rPr>
                        <a:t>Ponatinib</a:t>
                      </a:r>
                      <a:endParaRPr lang="en-US" sz="1800" b="0" dirty="0">
                        <a:solidFill>
                          <a:schemeClr val="bg1"/>
                        </a:solidFill>
                        <a:effectLst/>
                        <a:latin typeface="Calibri" panose="020F0502020204030204" pitchFamily="34" charset="0"/>
                        <a:ea typeface="MS Mincho"/>
                        <a:cs typeface="Calibri" panose="020F0502020204030204" pitchFamily="34" charset="0"/>
                      </a:endParaRPr>
                    </a:p>
                  </a:txBody>
                  <a:tcPr marL="158935" marR="158935" marT="79467" marB="79467"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85000"/>
                        </a:lnSpc>
                        <a:spcBef>
                          <a:spcPts val="0"/>
                        </a:spcBef>
                        <a:spcAft>
                          <a:spcPts val="0"/>
                        </a:spcAft>
                      </a:pPr>
                      <a:r>
                        <a:rPr lang="en-US" sz="1800" b="0" i="0" dirty="0">
                          <a:solidFill>
                            <a:schemeClr val="bg1"/>
                          </a:solidFill>
                          <a:effectLst/>
                          <a:latin typeface="Calibri" panose="020F0502020204030204" pitchFamily="34" charset="0"/>
                          <a:ea typeface="MS Mincho"/>
                          <a:cs typeface="Calibri" panose="020F0502020204030204" pitchFamily="34" charset="0"/>
                        </a:rPr>
                        <a:t>None</a:t>
                      </a:r>
                    </a:p>
                  </a:txBody>
                  <a:tcPr marL="158935" marR="158935" marT="79467" marB="79467"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948027375"/>
                  </a:ext>
                </a:extLst>
              </a:tr>
            </a:tbl>
          </a:graphicData>
        </a:graphic>
      </p:graphicFrame>
      <p:sp>
        <p:nvSpPr>
          <p:cNvPr id="9" name="TextBox 8">
            <a:extLst>
              <a:ext uri="{FF2B5EF4-FFF2-40B4-BE49-F238E27FC236}">
                <a16:creationId xmlns:a16="http://schemas.microsoft.com/office/drawing/2014/main" id="{99DCAC56-2966-57C9-ED8A-066603BC7DAD}"/>
              </a:ext>
            </a:extLst>
          </p:cNvPr>
          <p:cNvSpPr txBox="1"/>
          <p:nvPr/>
        </p:nvSpPr>
        <p:spPr bwMode="auto">
          <a:xfrm>
            <a:off x="6100763" y="3993300"/>
            <a:ext cx="53055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*Bosutinib has minimal activity against </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F317L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mutations; nilotinib may be preferred over bosutinib in these patients.</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S Mincho"/>
              <a:cs typeface="Calibri" panose="020F0502020204030204" pitchFamily="34" charset="0"/>
            </a:endParaRPr>
          </a:p>
        </p:txBody>
      </p:sp>
    </p:spTree>
    <p:extLst>
      <p:ext uri="{BB962C8B-B14F-4D97-AF65-F5344CB8AC3E}">
        <p14:creationId xmlns:p14="http://schemas.microsoft.com/office/powerpoint/2010/main" val="4227817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114C7-368F-7B66-7B16-0F4BA898181D}"/>
            </a:ext>
          </a:extLst>
        </p:cNvPr>
        <p:cNvGrpSpPr/>
        <p:nvPr/>
      </p:nvGrpSpPr>
      <p:grpSpPr>
        <a:xfrm>
          <a:off x="0" y="0"/>
          <a:ext cx="0" cy="0"/>
          <a:chOff x="0" y="0"/>
          <a:chExt cx="0" cy="0"/>
        </a:xfrm>
      </p:grpSpPr>
      <p:sp>
        <p:nvSpPr>
          <p:cNvPr id="16386" name="Title 1">
            <a:extLst>
              <a:ext uri="{FF2B5EF4-FFF2-40B4-BE49-F238E27FC236}">
                <a16:creationId xmlns:a16="http://schemas.microsoft.com/office/drawing/2014/main" id="{993496AD-4F30-3AB8-5ECF-2BCD68311396}"/>
              </a:ext>
            </a:extLst>
          </p:cNvPr>
          <p:cNvSpPr>
            <a:spLocks noGrp="1"/>
          </p:cNvSpPr>
          <p:nvPr>
            <p:ph type="title"/>
          </p:nvPr>
        </p:nvSpPr>
        <p:spPr/>
        <p:txBody>
          <a:bodyPr/>
          <a:lstStyle/>
          <a:p>
            <a:r>
              <a:rPr lang="en-US" altLang="en-US" dirty="0"/>
              <a:t>Response, PFS With Second-Generation TKIs </a:t>
            </a:r>
            <a:br>
              <a:rPr lang="en-US" altLang="en-US" dirty="0"/>
            </a:br>
            <a:r>
              <a:rPr lang="en-US" altLang="en-US" dirty="0"/>
              <a:t>in Imatinib-Resistant CP-CML</a:t>
            </a:r>
          </a:p>
        </p:txBody>
      </p:sp>
      <p:graphicFrame>
        <p:nvGraphicFramePr>
          <p:cNvPr id="4" name="Content Placeholder 4">
            <a:extLst>
              <a:ext uri="{FF2B5EF4-FFF2-40B4-BE49-F238E27FC236}">
                <a16:creationId xmlns:a16="http://schemas.microsoft.com/office/drawing/2014/main" id="{E3B2B5ED-C394-FED2-B2EC-90082352FE47}"/>
              </a:ext>
            </a:extLst>
          </p:cNvPr>
          <p:cNvGraphicFramePr>
            <a:graphicFrameLocks noGrp="1"/>
          </p:cNvGraphicFramePr>
          <p:nvPr>
            <p:ph idx="4294967295"/>
            <p:extLst>
              <p:ext uri="{D42A27DB-BD31-4B8C-83A1-F6EECF244321}">
                <p14:modId xmlns:p14="http://schemas.microsoft.com/office/powerpoint/2010/main" val="723671336"/>
              </p:ext>
            </p:extLst>
          </p:nvPr>
        </p:nvGraphicFramePr>
        <p:xfrm>
          <a:off x="742951" y="1603955"/>
          <a:ext cx="10763249" cy="3078480"/>
        </p:xfrm>
        <a:graphic>
          <a:graphicData uri="http://schemas.openxmlformats.org/drawingml/2006/table">
            <a:tbl>
              <a:tblPr>
                <a:tableStyleId>{2D5ABB26-0587-4C30-8999-92F81FD0307C}</a:tableStyleId>
              </a:tblPr>
              <a:tblGrid>
                <a:gridCol w="2653367">
                  <a:extLst>
                    <a:ext uri="{9D8B030D-6E8A-4147-A177-3AD203B41FA5}">
                      <a16:colId xmlns:a16="http://schemas.microsoft.com/office/drawing/2014/main" val="20000"/>
                    </a:ext>
                  </a:extLst>
                </a:gridCol>
                <a:gridCol w="1351647">
                  <a:extLst>
                    <a:ext uri="{9D8B030D-6E8A-4147-A177-3AD203B41FA5}">
                      <a16:colId xmlns:a16="http://schemas.microsoft.com/office/drawing/2014/main" val="20001"/>
                    </a:ext>
                  </a:extLst>
                </a:gridCol>
                <a:gridCol w="1351647">
                  <a:extLst>
                    <a:ext uri="{9D8B030D-6E8A-4147-A177-3AD203B41FA5}">
                      <a16:colId xmlns:a16="http://schemas.microsoft.com/office/drawing/2014/main" val="20002"/>
                    </a:ext>
                  </a:extLst>
                </a:gridCol>
                <a:gridCol w="1351647">
                  <a:extLst>
                    <a:ext uri="{9D8B030D-6E8A-4147-A177-3AD203B41FA5}">
                      <a16:colId xmlns:a16="http://schemas.microsoft.com/office/drawing/2014/main" val="20003"/>
                    </a:ext>
                  </a:extLst>
                </a:gridCol>
                <a:gridCol w="1351647">
                  <a:extLst>
                    <a:ext uri="{9D8B030D-6E8A-4147-A177-3AD203B41FA5}">
                      <a16:colId xmlns:a16="http://schemas.microsoft.com/office/drawing/2014/main" val="20004"/>
                    </a:ext>
                  </a:extLst>
                </a:gridCol>
                <a:gridCol w="1351647">
                  <a:extLst>
                    <a:ext uri="{9D8B030D-6E8A-4147-A177-3AD203B41FA5}">
                      <a16:colId xmlns:a16="http://schemas.microsoft.com/office/drawing/2014/main" val="20005"/>
                    </a:ext>
                  </a:extLst>
                </a:gridCol>
                <a:gridCol w="1351647">
                  <a:extLst>
                    <a:ext uri="{9D8B030D-6E8A-4147-A177-3AD203B41FA5}">
                      <a16:colId xmlns:a16="http://schemas.microsoft.com/office/drawing/2014/main" val="2731981563"/>
                    </a:ext>
                  </a:extLst>
                </a:gridCol>
              </a:tblGrid>
              <a:tr h="137229">
                <a:tc>
                  <a:txBody>
                    <a:bodyPr/>
                    <a:lstStyle/>
                    <a:p>
                      <a:pPr marL="0" marR="0" lvl="0" indent="0" algn="l" defTabSz="457200" rtl="0" eaLnBrk="1" fontAlgn="base" latinLnBrk="0" hangingPunct="1">
                        <a:lnSpc>
                          <a:spcPct val="100000"/>
                        </a:lnSpc>
                        <a:spcBef>
                          <a:spcPts val="600"/>
                        </a:spcBef>
                        <a:spcAft>
                          <a:spcPct val="0"/>
                        </a:spcAft>
                        <a:buClrTx/>
                        <a:buSzTx/>
                        <a:buFontTx/>
                        <a:buNone/>
                        <a:tabLst/>
                      </a:pPr>
                      <a:r>
                        <a:rPr kumimoji="0" lang="en-US" sz="20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TKI</a:t>
                      </a:r>
                      <a:endParaRPr kumimoji="0" lang="en-US" sz="20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2">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Dasatinib</a:t>
                      </a:r>
                      <a:endParaRPr kumimoji="0" lang="en-US" sz="20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marL="0" marR="0" lvl="0" indent="0" algn="ctr" defTabSz="457200" rtl="0" eaLnBrk="1" fontAlgn="base" latinLnBrk="0" hangingPunct="1">
                        <a:lnSpc>
                          <a:spcPct val="100000"/>
                        </a:lnSpc>
                        <a:spcBef>
                          <a:spcPts val="600"/>
                        </a:spcBef>
                        <a:spcAft>
                          <a:spcPct val="0"/>
                        </a:spcAft>
                        <a:buClrTx/>
                        <a:buSzTx/>
                        <a:buFontTx/>
                        <a:buNone/>
                        <a:tabLst/>
                      </a:pPr>
                      <a:endParaRPr kumimoji="0" lang="en-US" sz="2000" b="1" i="0" u="none" strike="noStrike" cap="none" normalizeH="0" baseline="0" dirty="0">
                        <a:ln>
                          <a:noFill/>
                        </a:ln>
                        <a:solidFill>
                          <a:srgbClr val="FFFFFF"/>
                        </a:solidFill>
                        <a:effectLst/>
                        <a:latin typeface="+mn-lt"/>
                        <a:ea typeface="Calibri"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Nilotinib</a:t>
                      </a:r>
                      <a:endParaRPr kumimoji="0" lang="en-US" sz="20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marL="0" marR="0" lvl="0" indent="0" algn="ctr" defTabSz="457200" rtl="0" eaLnBrk="1" fontAlgn="base" latinLnBrk="0" hangingPunct="1">
                        <a:lnSpc>
                          <a:spcPct val="100000"/>
                        </a:lnSpc>
                        <a:spcBef>
                          <a:spcPts val="600"/>
                        </a:spcBef>
                        <a:spcAft>
                          <a:spcPct val="0"/>
                        </a:spcAft>
                        <a:buClrTx/>
                        <a:buSzTx/>
                        <a:buFontTx/>
                        <a:buNone/>
                        <a:tabLst/>
                      </a:pPr>
                      <a:endParaRPr kumimoji="0" lang="en-US" sz="2000" b="1" i="0" u="none" strike="noStrike" cap="none" normalizeH="0" baseline="0" dirty="0">
                        <a:ln>
                          <a:noFill/>
                        </a:ln>
                        <a:solidFill>
                          <a:srgbClr val="FFFFFF"/>
                        </a:solidFill>
                        <a:effectLst/>
                        <a:latin typeface="+mn-lt"/>
                        <a:ea typeface="Calibri"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1" u="none" strike="noStrike" cap="none" normalizeH="0" baseline="0" dirty="0">
                          <a:ln>
                            <a:noFill/>
                          </a:ln>
                          <a:solidFill>
                            <a:schemeClr val="tx1"/>
                          </a:solidFill>
                          <a:effectLst/>
                          <a:latin typeface="Calibri" panose="020F0502020204030204" pitchFamily="34" charset="0"/>
                          <a:cs typeface="Calibri" panose="020F0502020204030204" pitchFamily="34" charset="0"/>
                        </a:rPr>
                        <a:t>Bosutinib</a:t>
                      </a:r>
                      <a:endParaRPr kumimoji="0" lang="en-US" sz="20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endParaRP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marL="0" marR="0" lvl="0" indent="0" algn="ctr" defTabSz="457200" rtl="0" eaLnBrk="1" fontAlgn="base" latinLnBrk="0" hangingPunct="1">
                        <a:lnSpc>
                          <a:spcPct val="100000"/>
                        </a:lnSpc>
                        <a:spcBef>
                          <a:spcPts val="60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141499">
                <a:tc>
                  <a:txBody>
                    <a:bodyPr/>
                    <a:lstStyle/>
                    <a:p>
                      <a:pPr marL="0" marR="0" lvl="0" indent="0" algn="l" defTabSz="457200" rtl="0" eaLnBrk="1" fontAlgn="base" latinLnBrk="0" hangingPunct="1">
                        <a:lnSpc>
                          <a:spcPct val="100000"/>
                        </a:lnSpc>
                        <a:spcBef>
                          <a:spcPts val="600"/>
                        </a:spcBef>
                        <a:spcAft>
                          <a:spcPct val="0"/>
                        </a:spcAft>
                        <a:buClrTx/>
                        <a:buSzTx/>
                        <a:buFontTx/>
                        <a:buNone/>
                        <a:tabLst/>
                      </a:pPr>
                      <a:r>
                        <a:rPr kumimoji="0" lang="en-US" sz="2000" b="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Follow-up, yr</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a:t>
                      </a:r>
                      <a:r>
                        <a:rPr kumimoji="0" lang="en-US" sz="2000" b="0" u="none" strike="noStrike" cap="none" normalizeH="0" baseline="30000" dirty="0">
                          <a:ln>
                            <a:noFill/>
                          </a:ln>
                          <a:solidFill>
                            <a:schemeClr val="bg2">
                              <a:lumMod val="10000"/>
                            </a:schemeClr>
                          </a:solidFill>
                          <a:effectLst/>
                          <a:latin typeface="Calibri" panose="020F0502020204030204" pitchFamily="34" charset="0"/>
                          <a:cs typeface="Calibri" panose="020F0502020204030204" pitchFamily="34" charset="0"/>
                        </a:rPr>
                        <a:t>1,2</a:t>
                      </a:r>
                      <a:endParaRPr kumimoji="0" lang="en-US" sz="2000" b="0" i="0" u="none" strike="noStrike" cap="none" normalizeH="0" baseline="3000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a:t>
                      </a:r>
                      <a:r>
                        <a:rPr kumimoji="0" lang="en-US" sz="2000" b="0" u="none" strike="noStrike" cap="none" normalizeH="0" baseline="30000" dirty="0">
                          <a:ln>
                            <a:noFill/>
                          </a:ln>
                          <a:solidFill>
                            <a:schemeClr val="bg2">
                              <a:lumMod val="10000"/>
                            </a:schemeClr>
                          </a:solidFill>
                          <a:effectLst/>
                          <a:latin typeface="Calibri" panose="020F0502020204030204" pitchFamily="34" charset="0"/>
                          <a:cs typeface="Calibri" panose="020F0502020204030204" pitchFamily="34" charset="0"/>
                        </a:rPr>
                        <a:t>†3</a:t>
                      </a:r>
                      <a:endParaRPr kumimoji="0" lang="en-US" sz="2000" b="0" i="0" u="none" strike="noStrike" cap="none" normalizeH="0" baseline="3000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defRPr/>
                      </a:pPr>
                      <a:r>
                        <a:rPr kumimoji="0" lang="en-US" sz="2000" b="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a:t>
                      </a:r>
                      <a:r>
                        <a:rPr kumimoji="0" lang="en-US" sz="2000" b="0" u="none" strike="noStrike" cap="none" normalizeH="0" baseline="30000" dirty="0">
                          <a:ln>
                            <a:noFill/>
                          </a:ln>
                          <a:solidFill>
                            <a:schemeClr val="bg2">
                              <a:lumMod val="10000"/>
                            </a:schemeClr>
                          </a:solidFill>
                          <a:effectLst/>
                          <a:latin typeface="Calibri" panose="020F0502020204030204" pitchFamily="34" charset="0"/>
                          <a:cs typeface="Calibri" panose="020F0502020204030204" pitchFamily="34" charset="0"/>
                        </a:rPr>
                        <a:t>4</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a:t>
                      </a:r>
                      <a:r>
                        <a:rPr kumimoji="0" lang="en-US" sz="2000" b="0" u="none" strike="noStrike" cap="none" normalizeH="0" baseline="30000" dirty="0">
                          <a:ln>
                            <a:noFill/>
                          </a:ln>
                          <a:solidFill>
                            <a:schemeClr val="bg2">
                              <a:lumMod val="10000"/>
                            </a:schemeClr>
                          </a:solidFill>
                          <a:effectLst/>
                          <a:latin typeface="Calibri" panose="020F0502020204030204" pitchFamily="34" charset="0"/>
                          <a:cs typeface="Calibri" panose="020F0502020204030204" pitchFamily="34" charset="0"/>
                        </a:rPr>
                        <a:t>5</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defRPr/>
                      </a:pPr>
                      <a:r>
                        <a:rPr kumimoji="0" lang="en-US" sz="2000" b="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a:t>
                      </a:r>
                      <a:r>
                        <a:rPr kumimoji="0" lang="en-US" sz="2000" b="0" u="none" strike="noStrike" cap="none" normalizeH="0" baseline="30000" dirty="0">
                          <a:ln>
                            <a:noFill/>
                          </a:ln>
                          <a:solidFill>
                            <a:schemeClr val="bg2">
                              <a:lumMod val="10000"/>
                            </a:schemeClr>
                          </a:solidFill>
                          <a:effectLst/>
                          <a:latin typeface="Calibri" panose="020F0502020204030204" pitchFamily="34" charset="0"/>
                          <a:cs typeface="Calibri" panose="020F0502020204030204" pitchFamily="34" charset="0"/>
                        </a:rPr>
                        <a:t>6</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defRPr/>
                      </a:pPr>
                      <a:r>
                        <a:rPr kumimoji="0" lang="en-US" sz="2000" b="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a:t>
                      </a:r>
                      <a:r>
                        <a:rPr kumimoji="0" lang="en-US" sz="2000" b="0" u="none" strike="noStrike" cap="none" normalizeH="0" baseline="30000" dirty="0">
                          <a:ln>
                            <a:noFill/>
                          </a:ln>
                          <a:solidFill>
                            <a:schemeClr val="bg2">
                              <a:lumMod val="10000"/>
                            </a:schemeClr>
                          </a:solidFill>
                          <a:effectLst/>
                          <a:latin typeface="Calibri" panose="020F0502020204030204" pitchFamily="34" charset="0"/>
                          <a:cs typeface="Calibri" panose="020F0502020204030204" pitchFamily="34" charset="0"/>
                        </a:rPr>
                        <a:t>7</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141499">
                <a:tc>
                  <a:txBody>
                    <a:bodyPr/>
                    <a:lstStyle/>
                    <a:p>
                      <a:pPr marL="0" marR="0" lvl="0" indent="0" algn="l" defTabSz="4572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Patients, N</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167</a:t>
                      </a:r>
                      <a:r>
                        <a:rPr lang="en-US" altLang="en-US" sz="2000" b="0" baseline="30000" dirty="0">
                          <a:solidFill>
                            <a:schemeClr val="bg2">
                              <a:lumMod val="10000"/>
                            </a:schemeClr>
                          </a:solidFill>
                          <a:latin typeface="Calibri" panose="020F0502020204030204" pitchFamily="34" charset="0"/>
                          <a:cs typeface="Calibri" panose="020F0502020204030204" pitchFamily="34" charset="0"/>
                        </a:rPr>
                        <a:t>‡</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167</a:t>
                      </a:r>
                      <a:r>
                        <a:rPr lang="en-US" altLang="en-US" sz="2000" b="0" baseline="30000" dirty="0">
                          <a:solidFill>
                            <a:schemeClr val="bg2">
                              <a:lumMod val="10000"/>
                            </a:schemeClr>
                          </a:solidFill>
                          <a:latin typeface="Calibri" panose="020F0502020204030204" pitchFamily="34" charset="0"/>
                          <a:cs typeface="Calibri" panose="020F0502020204030204" pitchFamily="34" charset="0"/>
                        </a:rPr>
                        <a:t>‡</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226</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321</a:t>
                      </a:r>
                      <a:r>
                        <a:rPr lang="en-US" altLang="en-US" sz="2000" b="0" baseline="30000" dirty="0">
                          <a:solidFill>
                            <a:schemeClr val="bg2">
                              <a:lumMod val="10000"/>
                            </a:schemeClr>
                          </a:solidFill>
                          <a:latin typeface="Calibri" panose="020F0502020204030204" pitchFamily="34" charset="0"/>
                          <a:cs typeface="Calibri" panose="020F0502020204030204" pitchFamily="34" charset="0"/>
                        </a:rPr>
                        <a:t>‡</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200</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284</a:t>
                      </a: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2"/>
                  </a:ext>
                </a:extLst>
              </a:tr>
              <a:tr h="258590">
                <a:tc>
                  <a:txBody>
                    <a:bodyPr/>
                    <a:lstStyle/>
                    <a:p>
                      <a:pPr marL="0" marR="0" lvl="0" indent="0" algn="l" defTabSz="4572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Discontinued, n (%)</a:t>
                      </a:r>
                    </a:p>
                  </a:txBody>
                  <a:tcPr marL="68569" marR="68569" marT="0" marB="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NR</a:t>
                      </a: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114 </a:t>
                      </a:r>
                      <a:b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b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(69)</a:t>
                      </a: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197/321</a:t>
                      </a:r>
                      <a:r>
                        <a:rPr kumimoji="0" lang="en-US" sz="2000" b="0" i="0" u="none" strike="noStrike" cap="none" normalizeH="0" baseline="3000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a:t>
                      </a: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 (61)</a:t>
                      </a: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224 </a:t>
                      </a:r>
                      <a:b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b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(70)</a:t>
                      </a: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108 </a:t>
                      </a:r>
                      <a:b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b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(51)</a:t>
                      </a:r>
                    </a:p>
                  </a:txBody>
                  <a:tcPr marL="68569"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169 </a:t>
                      </a:r>
                    </a:p>
                    <a:p>
                      <a:pPr marL="0" marR="0" lvl="0" indent="0" algn="ctr" defTabSz="4572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(60)</a:t>
                      </a: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r h="141499">
                <a:tc>
                  <a:txBody>
                    <a:bodyPr/>
                    <a:lstStyle/>
                    <a:p>
                      <a:pPr marL="0" marR="0" lvl="0" indent="0" algn="l" defTabSz="4572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MCyR, %</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63</a:t>
                      </a:r>
                      <a:r>
                        <a:rPr lang="en-US" altLang="en-US" sz="2000" b="0" baseline="30000" dirty="0">
                          <a:solidFill>
                            <a:schemeClr val="bg2">
                              <a:lumMod val="10000"/>
                            </a:schemeClr>
                          </a:solidFill>
                          <a:latin typeface="Calibri" panose="020F0502020204030204" pitchFamily="34" charset="0"/>
                          <a:cs typeface="Calibri" panose="020F0502020204030204" pitchFamily="34" charset="0"/>
                        </a:rPr>
                        <a:t>‡</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NR</a:t>
                      </a: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56</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59</a:t>
                      </a:r>
                      <a:r>
                        <a:rPr lang="en-US" altLang="en-US" sz="2000" b="0" baseline="30000" dirty="0">
                          <a:solidFill>
                            <a:schemeClr val="bg2">
                              <a:lumMod val="10000"/>
                            </a:schemeClr>
                          </a:solidFill>
                          <a:latin typeface="Calibri" panose="020F0502020204030204" pitchFamily="34" charset="0"/>
                          <a:cs typeface="Calibri" panose="020F0502020204030204" pitchFamily="34" charset="0"/>
                        </a:rPr>
                        <a:t>‡</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58</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60</a:t>
                      </a: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4"/>
                  </a:ext>
                </a:extLst>
              </a:tr>
              <a:tr h="141499">
                <a:tc>
                  <a:txBody>
                    <a:bodyPr/>
                    <a:lstStyle/>
                    <a:p>
                      <a:pPr marL="0" marR="0" lvl="0" indent="0" algn="l" defTabSz="4572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CCyR, %</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50</a:t>
                      </a:r>
                      <a:r>
                        <a:rPr lang="en-US" altLang="en-US" sz="2000" b="0" baseline="30000" dirty="0">
                          <a:solidFill>
                            <a:schemeClr val="bg2">
                              <a:lumMod val="10000"/>
                            </a:schemeClr>
                          </a:solidFill>
                          <a:latin typeface="Calibri" panose="020F0502020204030204" pitchFamily="34" charset="0"/>
                          <a:cs typeface="Calibri" panose="020F0502020204030204" pitchFamily="34" charset="0"/>
                        </a:rPr>
                        <a:t>‡</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NR</a:t>
                      </a: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41</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45</a:t>
                      </a:r>
                      <a:r>
                        <a:rPr lang="en-US" altLang="en-US" sz="2000" b="0" baseline="30000" dirty="0">
                          <a:solidFill>
                            <a:schemeClr val="bg2">
                              <a:lumMod val="10000"/>
                            </a:schemeClr>
                          </a:solidFill>
                          <a:latin typeface="Calibri" panose="020F0502020204030204" pitchFamily="34" charset="0"/>
                          <a:cs typeface="Calibri" panose="020F0502020204030204" pitchFamily="34" charset="0"/>
                        </a:rPr>
                        <a:t>‡</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46</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50</a:t>
                      </a: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5"/>
                  </a:ext>
                </a:extLst>
              </a:tr>
              <a:tr h="141499">
                <a:tc>
                  <a:txBody>
                    <a:bodyPr/>
                    <a:lstStyle/>
                    <a:p>
                      <a:pPr marL="0" marR="0" lvl="0" indent="0" algn="l" defTabSz="4572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PFS, %</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80</a:t>
                      </a:r>
                      <a:r>
                        <a:rPr lang="en-US" altLang="en-US" sz="2000" b="0" baseline="30000" dirty="0">
                          <a:solidFill>
                            <a:schemeClr val="bg2">
                              <a:lumMod val="10000"/>
                            </a:schemeClr>
                          </a:solidFill>
                          <a:latin typeface="Calibri" panose="020F0502020204030204" pitchFamily="34" charset="0"/>
                          <a:cs typeface="Calibri" panose="020F0502020204030204" pitchFamily="34" charset="0"/>
                        </a:rPr>
                        <a:t>‡</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49</a:t>
                      </a:r>
                      <a:r>
                        <a:rPr lang="en-US" altLang="en-US" sz="2000" b="0" baseline="30000" dirty="0">
                          <a:solidFill>
                            <a:schemeClr val="bg2">
                              <a:lumMod val="10000"/>
                            </a:schemeClr>
                          </a:solidFill>
                          <a:latin typeface="Calibri" panose="020F0502020204030204" pitchFamily="34" charset="0"/>
                          <a:cs typeface="Calibri" panose="020F0502020204030204" pitchFamily="34" charset="0"/>
                        </a:rPr>
                        <a:t>‡</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64</a:t>
                      </a:r>
                      <a:r>
                        <a:rPr lang="en-US" altLang="en-US" sz="2000" b="0" baseline="30000" dirty="0">
                          <a:solidFill>
                            <a:schemeClr val="bg2">
                              <a:lumMod val="10000"/>
                            </a:schemeClr>
                          </a:solidFill>
                          <a:latin typeface="Calibri" panose="020F0502020204030204" pitchFamily="34" charset="0"/>
                          <a:cs typeface="Calibri" panose="020F0502020204030204" pitchFamily="34" charset="0"/>
                        </a:rPr>
                        <a:t>‡</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57</a:t>
                      </a:r>
                      <a:r>
                        <a:rPr lang="en-US" altLang="en-US" sz="2000" b="0" baseline="30000" dirty="0">
                          <a:solidFill>
                            <a:schemeClr val="bg2">
                              <a:lumMod val="10000"/>
                            </a:schemeClr>
                          </a:solidFill>
                          <a:latin typeface="Calibri" panose="020F0502020204030204" pitchFamily="34" charset="0"/>
                          <a:cs typeface="Calibri" panose="020F0502020204030204" pitchFamily="34" charset="0"/>
                        </a:rPr>
                        <a:t>‡</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marR="68569"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85</a:t>
                      </a:r>
                      <a:r>
                        <a:rPr lang="en-US" altLang="en-US" sz="2000" b="0" baseline="30000" dirty="0">
                          <a:solidFill>
                            <a:schemeClr val="bg2">
                              <a:lumMod val="10000"/>
                            </a:schemeClr>
                          </a:solidFill>
                          <a:latin typeface="Calibri" panose="020F0502020204030204" pitchFamily="34" charset="0"/>
                          <a:cs typeface="Calibri" panose="020F0502020204030204" pitchFamily="34" charset="0"/>
                        </a:rPr>
                        <a:t>‡</a:t>
                      </a:r>
                      <a:endPar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marL="68569"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81</a:t>
                      </a: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6"/>
                  </a:ext>
                </a:extLst>
              </a:tr>
            </a:tbl>
          </a:graphicData>
        </a:graphic>
      </p:graphicFrame>
      <p:sp>
        <p:nvSpPr>
          <p:cNvPr id="5" name="TextBox 5">
            <a:extLst>
              <a:ext uri="{FF2B5EF4-FFF2-40B4-BE49-F238E27FC236}">
                <a16:creationId xmlns:a16="http://schemas.microsoft.com/office/drawing/2014/main" id="{DE486591-D44A-DADA-68B6-036FDB372947}"/>
              </a:ext>
            </a:extLst>
          </p:cNvPr>
          <p:cNvSpPr txBox="1">
            <a:spLocks noChangeArrowheads="1"/>
          </p:cNvSpPr>
          <p:nvPr/>
        </p:nvSpPr>
        <p:spPr bwMode="auto">
          <a:xfrm>
            <a:off x="742951" y="4682435"/>
            <a:ext cx="33972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CCFF"/>
              </a:buClr>
              <a:buSzPct val="125000"/>
              <a:buChar char="•"/>
              <a:defRPr sz="3600" b="1">
                <a:solidFill>
                  <a:schemeClr val="bg1"/>
                </a:solidFill>
                <a:latin typeface="Arial" pitchFamily="34" charset="0"/>
              </a:defRPr>
            </a:lvl1pPr>
            <a:lvl2pPr marL="742950" indent="-285750" eaLnBrk="0" hangingPunct="0">
              <a:spcBef>
                <a:spcPct val="20000"/>
              </a:spcBef>
              <a:buClr>
                <a:srgbClr val="99CCFF"/>
              </a:buClr>
              <a:buSzPct val="125000"/>
              <a:buChar char="–"/>
              <a:defRPr sz="3600" b="1">
                <a:solidFill>
                  <a:schemeClr val="bg1"/>
                </a:solidFill>
                <a:latin typeface="Arial" pitchFamily="34" charset="0"/>
              </a:defRPr>
            </a:lvl2pPr>
            <a:lvl3pPr marL="1143000" indent="-228600" eaLnBrk="0" hangingPunct="0">
              <a:spcBef>
                <a:spcPct val="20000"/>
              </a:spcBef>
              <a:buClr>
                <a:srgbClr val="99CCFF"/>
              </a:buClr>
              <a:buSzPct val="125000"/>
              <a:buChar char="•"/>
              <a:defRPr sz="3600" b="1">
                <a:solidFill>
                  <a:schemeClr val="bg1"/>
                </a:solidFill>
                <a:latin typeface="Arial" pitchFamily="34" charset="0"/>
              </a:defRPr>
            </a:lvl3pPr>
            <a:lvl4pPr marL="1600200" indent="-228600" eaLnBrk="0" hangingPunct="0">
              <a:spcBef>
                <a:spcPct val="20000"/>
              </a:spcBef>
              <a:buClr>
                <a:srgbClr val="99CCFF"/>
              </a:buClr>
              <a:buSzPct val="125000"/>
              <a:buChar char="–"/>
              <a:defRPr sz="3600" b="1">
                <a:solidFill>
                  <a:schemeClr val="bg1"/>
                </a:solidFill>
                <a:latin typeface="Arial" pitchFamily="34" charset="0"/>
              </a:defRPr>
            </a:lvl4pPr>
            <a:lvl5pPr marL="2057400" indent="-228600" eaLnBrk="0" hangingPunct="0">
              <a:spcBef>
                <a:spcPct val="20000"/>
              </a:spcBef>
              <a:buClr>
                <a:srgbClr val="99CCFF"/>
              </a:buClr>
              <a:buSzPct val="125000"/>
              <a:buChar char="»"/>
              <a:defRPr sz="3600" b="1">
                <a:solidFill>
                  <a:schemeClr val="bg1"/>
                </a:solidFill>
                <a:latin typeface="Arial" pitchFamily="34" charset="0"/>
              </a:defRPr>
            </a:lvl5pPr>
            <a:lvl6pPr marL="2514600" indent="-228600" eaLnBrk="0" fontAlgn="base" hangingPunct="0">
              <a:spcBef>
                <a:spcPct val="20000"/>
              </a:spcBef>
              <a:spcAft>
                <a:spcPct val="0"/>
              </a:spcAft>
              <a:buClr>
                <a:srgbClr val="99CCFF"/>
              </a:buClr>
              <a:buSzPct val="125000"/>
              <a:buChar char="»"/>
              <a:defRPr sz="3600" b="1">
                <a:solidFill>
                  <a:schemeClr val="bg1"/>
                </a:solidFill>
                <a:latin typeface="Arial" pitchFamily="34" charset="0"/>
              </a:defRPr>
            </a:lvl6pPr>
            <a:lvl7pPr marL="2971800" indent="-228600" eaLnBrk="0" fontAlgn="base" hangingPunct="0">
              <a:spcBef>
                <a:spcPct val="20000"/>
              </a:spcBef>
              <a:spcAft>
                <a:spcPct val="0"/>
              </a:spcAft>
              <a:buClr>
                <a:srgbClr val="99CCFF"/>
              </a:buClr>
              <a:buSzPct val="125000"/>
              <a:buChar char="»"/>
              <a:defRPr sz="3600" b="1">
                <a:solidFill>
                  <a:schemeClr val="bg1"/>
                </a:solidFill>
                <a:latin typeface="Arial" pitchFamily="34" charset="0"/>
              </a:defRPr>
            </a:lvl7pPr>
            <a:lvl8pPr marL="3429000" indent="-228600" eaLnBrk="0" fontAlgn="base" hangingPunct="0">
              <a:spcBef>
                <a:spcPct val="20000"/>
              </a:spcBef>
              <a:spcAft>
                <a:spcPct val="0"/>
              </a:spcAft>
              <a:buClr>
                <a:srgbClr val="99CCFF"/>
              </a:buClr>
              <a:buSzPct val="125000"/>
              <a:buChar char="»"/>
              <a:defRPr sz="3600" b="1">
                <a:solidFill>
                  <a:schemeClr val="bg1"/>
                </a:solidFill>
                <a:latin typeface="Arial" pitchFamily="34" charset="0"/>
              </a:defRPr>
            </a:lvl8pPr>
            <a:lvl9pPr marL="3886200" indent="-228600" eaLnBrk="0" fontAlgn="base" hangingPunct="0">
              <a:spcBef>
                <a:spcPct val="20000"/>
              </a:spcBef>
              <a:spcAft>
                <a:spcPct val="0"/>
              </a:spcAft>
              <a:buClr>
                <a:srgbClr val="99CCFF"/>
              </a:buClr>
              <a:buSzPct val="125000"/>
              <a:buChar char="»"/>
              <a:defRPr sz="3600" b="1">
                <a:solidFill>
                  <a:schemeClr val="bg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Minimum follow-up.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lock.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Includes imatinib-intolerant patients.</a:t>
            </a:r>
          </a:p>
        </p:txBody>
      </p:sp>
      <p:sp>
        <p:nvSpPr>
          <p:cNvPr id="16429" name="Rectangle 1">
            <a:extLst>
              <a:ext uri="{FF2B5EF4-FFF2-40B4-BE49-F238E27FC236}">
                <a16:creationId xmlns:a16="http://schemas.microsoft.com/office/drawing/2014/main" id="{B618CE60-4F82-101F-4193-1663F685CFB6}"/>
              </a:ext>
            </a:extLst>
          </p:cNvPr>
          <p:cNvSpPr>
            <a:spLocks noChangeArrowheads="1"/>
          </p:cNvSpPr>
          <p:nvPr/>
        </p:nvSpPr>
        <p:spPr bwMode="auto">
          <a:xfrm>
            <a:off x="410527" y="5993659"/>
            <a:ext cx="88469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1. Dasatinib PI. 2. Shah. J Clin Oncol. 2010;28:15s. 3. Shah. Blood. 2014;123:2317. 4. </a:t>
            </a:r>
            <a:r>
              <a:rPr kumimoji="0" lang="fr-FR"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Kantarjian. Blood. 2011;117:1141. </a:t>
            </a:r>
            <a:br>
              <a:rPr kumimoji="0" lang="fr-FR"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br>
            <a:r>
              <a:rPr kumimoji="0" lang="fr-FR"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5. Giles. Leukemia. 2013;27:107. 6.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Gambacorti-Passerini. Am J Hematol. 2014;89:732. </a:t>
            </a:r>
            <a:b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b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7. Gambacorti-Passerini. Haematologica. 2018;103:1298.</a:t>
            </a:r>
          </a:p>
        </p:txBody>
      </p:sp>
    </p:spTree>
    <p:extLst>
      <p:ext uri="{BB962C8B-B14F-4D97-AF65-F5344CB8AC3E}">
        <p14:creationId xmlns:p14="http://schemas.microsoft.com/office/powerpoint/2010/main" val="3311332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5C74807-6E5C-4DE9-A6BB-BA9A0E23462B}"/>
              </a:ext>
            </a:extLst>
          </p:cNvPr>
          <p:cNvSpPr>
            <a:spLocks noGrp="1"/>
          </p:cNvSpPr>
          <p:nvPr>
            <p:ph type="title"/>
          </p:nvPr>
        </p:nvSpPr>
        <p:spPr/>
        <p:txBody>
          <a:bodyPr/>
          <a:lstStyle/>
          <a:p>
            <a:r>
              <a:rPr lang="en-US" altLang="en-US" dirty="0"/>
              <a:t>Treatment of TKI Resistant CML </a:t>
            </a:r>
          </a:p>
        </p:txBody>
      </p:sp>
      <p:graphicFrame>
        <p:nvGraphicFramePr>
          <p:cNvPr id="4" name="Content Placeholder 4">
            <a:extLst>
              <a:ext uri="{FF2B5EF4-FFF2-40B4-BE49-F238E27FC236}">
                <a16:creationId xmlns:a16="http://schemas.microsoft.com/office/drawing/2014/main" id="{BF716E94-D480-4782-A66F-A8AD2BD8E288}"/>
              </a:ext>
            </a:extLst>
          </p:cNvPr>
          <p:cNvGraphicFramePr>
            <a:graphicFrameLocks noGrp="1"/>
          </p:cNvGraphicFramePr>
          <p:nvPr>
            <p:ph idx="4294967295"/>
          </p:nvPr>
        </p:nvGraphicFramePr>
        <p:xfrm>
          <a:off x="717550" y="1600201"/>
          <a:ext cx="5378450" cy="4046659"/>
        </p:xfrm>
        <a:graphic>
          <a:graphicData uri="http://schemas.openxmlformats.org/drawingml/2006/table">
            <a:tbl>
              <a:tblPr>
                <a:tableStyleId>{2D5ABB26-0587-4C30-8999-92F81FD0307C}</a:tableStyleId>
              </a:tblPr>
              <a:tblGrid>
                <a:gridCol w="1625600">
                  <a:extLst>
                    <a:ext uri="{9D8B030D-6E8A-4147-A177-3AD203B41FA5}">
                      <a16:colId xmlns:a16="http://schemas.microsoft.com/office/drawing/2014/main" val="20000"/>
                    </a:ext>
                  </a:extLst>
                </a:gridCol>
                <a:gridCol w="3752850">
                  <a:extLst>
                    <a:ext uri="{9D8B030D-6E8A-4147-A177-3AD203B41FA5}">
                      <a16:colId xmlns:a16="http://schemas.microsoft.com/office/drawing/2014/main" val="20001"/>
                    </a:ext>
                  </a:extLst>
                </a:gridCol>
              </a:tblGrid>
              <a:tr h="393619">
                <a:tc>
                  <a:txBody>
                    <a:bodyPr/>
                    <a:lstStyle/>
                    <a:p>
                      <a:pPr marL="0" marR="0">
                        <a:spcBef>
                          <a:spcPts val="0"/>
                        </a:spcBef>
                        <a:spcAft>
                          <a:spcPts val="0"/>
                        </a:spcAft>
                      </a:pPr>
                      <a:r>
                        <a:rPr kumimoji="0" lang="en-US" sz="1800" b="1"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Frontline TKI</a:t>
                      </a:r>
                      <a:endParaRPr kumimoji="0" lang="en-US" sz="1800" b="1" u="none" strike="noStrike" kern="1200" cap="none" normalizeH="0" baseline="30000" dirty="0">
                        <a:ln>
                          <a:noFill/>
                        </a:ln>
                        <a:solidFill>
                          <a:schemeClr val="tx1"/>
                        </a:solidFill>
                        <a:effectLst/>
                        <a:latin typeface="Calibri" panose="020F0502020204030204" pitchFamily="34" charset="0"/>
                        <a:ea typeface="+mn-ea"/>
                        <a:cs typeface="Calibri" panose="020F0502020204030204" pitchFamily="34" charset="0"/>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a:spcBef>
                          <a:spcPts val="0"/>
                        </a:spcBef>
                        <a:spcAft>
                          <a:spcPts val="0"/>
                        </a:spcAft>
                      </a:pPr>
                      <a:r>
                        <a:rPr kumimoji="0" lang="en-US" sz="1800" b="1"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Second-line TKI/STAMP</a:t>
                      </a:r>
                      <a:r>
                        <a:rPr kumimoji="0" lang="en-US" sz="1800" b="1" u="none" strike="noStrike" kern="1200" cap="none" normalizeH="0" baseline="30000" dirty="0">
                          <a:ln>
                            <a:noFill/>
                          </a:ln>
                          <a:solidFill>
                            <a:schemeClr val="tx1"/>
                          </a:solidFill>
                          <a:effectLst/>
                          <a:latin typeface="Calibri" panose="020F0502020204030204" pitchFamily="34" charset="0"/>
                          <a:ea typeface="+mn-ea"/>
                          <a:cs typeface="Calibri" panose="020F0502020204030204" pitchFamily="34" charset="0"/>
                        </a:rPr>
                        <a:t>*</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590429">
                <a:tc>
                  <a:txBody>
                    <a:bodyPr/>
                    <a:lstStyle/>
                    <a:p>
                      <a:pPr marL="0" marR="0">
                        <a:spcBef>
                          <a:spcPts val="0"/>
                        </a:spcBef>
                        <a:spcAft>
                          <a:spcPts val="0"/>
                        </a:spcAft>
                      </a:pP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Imatinib </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spcBef>
                          <a:spcPts val="0"/>
                        </a:spcBef>
                        <a:spcAft>
                          <a:spcPts val="0"/>
                        </a:spcAft>
                      </a:pP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Dasatinib </a:t>
                      </a:r>
                    </a:p>
                    <a:p>
                      <a:pPr marL="0" marR="0">
                        <a:spcBef>
                          <a:spcPts val="0"/>
                        </a:spcBef>
                        <a:spcAft>
                          <a:spcPts val="0"/>
                        </a:spcAft>
                      </a:pP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Bosutinib </a:t>
                      </a:r>
                    </a:p>
                    <a:p>
                      <a:pPr marL="0" marR="0">
                        <a:spcBef>
                          <a:spcPts val="0"/>
                        </a:spcBef>
                        <a:spcAft>
                          <a:spcPts val="0"/>
                        </a:spcAft>
                      </a:pP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Nilotinib </a:t>
                      </a:r>
                    </a:p>
                    <a:p>
                      <a:pPr marL="0" marR="0">
                        <a:spcBef>
                          <a:spcPts val="0"/>
                        </a:spcBef>
                        <a:spcAft>
                          <a:spcPts val="0"/>
                        </a:spcAft>
                      </a:pPr>
                      <a:r>
                        <a:rPr lang="en-US" sz="1800" u="none" strike="noStrike" kern="1200" cap="none" normalizeH="0" baseline="0" dirty="0">
                          <a:ln>
                            <a:noFill/>
                          </a:ln>
                          <a:solidFill>
                            <a:schemeClr val="bg2">
                              <a:lumMod val="10000"/>
                            </a:schemeClr>
                          </a:solidFill>
                          <a:effectLst/>
                          <a:latin typeface="+mn-lt"/>
                          <a:ea typeface="+mn-ea"/>
                          <a:cs typeface="Calibri"/>
                        </a:rPr>
                        <a:t>Asciminib</a:t>
                      </a:r>
                      <a:endPar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1192212">
                <a:tc>
                  <a:txBody>
                    <a:bodyPr/>
                    <a:lstStyle/>
                    <a:p>
                      <a:pPr marL="0" marR="0">
                        <a:spcBef>
                          <a:spcPts val="0"/>
                        </a:spcBef>
                        <a:spcAft>
                          <a:spcPts val="0"/>
                        </a:spcAft>
                      </a:pP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Dasatinib </a:t>
                      </a:r>
                    </a:p>
                    <a:p>
                      <a:pPr marL="0" marR="0">
                        <a:spcBef>
                          <a:spcPts val="0"/>
                        </a:spcBef>
                        <a:spcAft>
                          <a:spcPts val="0"/>
                        </a:spcAft>
                      </a:pP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Bosutinib</a:t>
                      </a:r>
                    </a:p>
                    <a:p>
                      <a:pPr marL="0" marR="0">
                        <a:spcBef>
                          <a:spcPts val="0"/>
                        </a:spcBef>
                        <a:spcAft>
                          <a:spcPts val="0"/>
                        </a:spcAft>
                      </a:pP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Nilotinib</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spcBef>
                          <a:spcPts val="0"/>
                        </a:spcBef>
                        <a:spcAft>
                          <a:spcPts val="0"/>
                        </a:spcAft>
                      </a:pP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Second-generation TKIs according to </a:t>
                      </a:r>
                      <a:r>
                        <a:rPr kumimoji="0" lang="en-US" sz="1800" i="1"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ABL1</a:t>
                      </a: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 kinase domain mutations</a:t>
                      </a:r>
                      <a:r>
                        <a:rPr kumimoji="0" lang="en-US" altLang="en-US" sz="18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a:spcBef>
                          <a:spcPts val="0"/>
                        </a:spcBef>
                        <a:spcAft>
                          <a:spcPts val="0"/>
                        </a:spcAft>
                      </a:pP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Ponatinib </a:t>
                      </a:r>
                    </a:p>
                    <a:p>
                      <a:pPr marL="285750" marR="0" indent="-285750">
                        <a:spcBef>
                          <a:spcPts val="0"/>
                        </a:spcBef>
                        <a:spcAft>
                          <a:spcPts val="0"/>
                        </a:spcAft>
                        <a:buFont typeface="Wingdings" panose="05000000000000000000" pitchFamily="2" charset="2"/>
                        <a:buChar char="§"/>
                      </a:pP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45 mg/d if </a:t>
                      </a:r>
                      <a:r>
                        <a:rPr kumimoji="0" lang="en-US" sz="1800" i="1"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T315I</a:t>
                      </a:r>
                    </a:p>
                    <a:p>
                      <a:pPr marL="285750" marR="0" indent="-285750">
                        <a:spcBef>
                          <a:spcPts val="0"/>
                        </a:spcBef>
                        <a:spcAft>
                          <a:spcPts val="0"/>
                        </a:spcAft>
                        <a:buFont typeface="Wingdings" panose="05000000000000000000" pitchFamily="2" charset="2"/>
                        <a:buChar char="§"/>
                      </a:pP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30 mg/d if non-</a:t>
                      </a:r>
                      <a:r>
                        <a:rPr kumimoji="0" lang="en-US" sz="1800" i="1"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T315I</a:t>
                      </a:r>
                    </a:p>
                    <a:p>
                      <a:pPr marL="285750" marR="0" indent="-285750">
                        <a:spcBef>
                          <a:spcPts val="0"/>
                        </a:spcBef>
                        <a:spcAft>
                          <a:spcPts val="0"/>
                        </a:spcAft>
                        <a:buFont typeface="Wingdings" panose="05000000000000000000" pitchFamily="2" charset="2"/>
                        <a:buChar char="§"/>
                      </a:pP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15 mg/d once </a:t>
                      </a:r>
                      <a:r>
                        <a:rPr kumimoji="0" lang="en-US" sz="1800" i="1"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BCR::ABL1</a:t>
                      </a:r>
                      <a:r>
                        <a:rPr kumimoji="0" lang="en-US" sz="1800" u="none" strike="noStrike" kern="1200" cap="none" normalizeH="0" baseline="30000" dirty="0">
                          <a:ln>
                            <a:noFill/>
                          </a:ln>
                          <a:solidFill>
                            <a:schemeClr val="bg2">
                              <a:lumMod val="10000"/>
                            </a:schemeClr>
                          </a:solidFill>
                          <a:effectLst/>
                          <a:latin typeface="Calibri" panose="020F0502020204030204" pitchFamily="34" charset="0"/>
                          <a:ea typeface="+mn-ea"/>
                          <a:cs typeface="Calibri" panose="020F0502020204030204" pitchFamily="34" charset="0"/>
                        </a:rPr>
                        <a:t>IS</a:t>
                      </a: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 ≤1% </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2"/>
                  </a:ext>
                </a:extLst>
              </a:tr>
              <a:tr h="726960">
                <a:tc>
                  <a:txBody>
                    <a:bodyPr/>
                    <a:lstStyle/>
                    <a:p>
                      <a:pPr marL="0" lvl="0">
                        <a:lnSpc>
                          <a:spcPct val="150000"/>
                        </a:lnSpc>
                        <a:spcBef>
                          <a:spcPts val="0"/>
                        </a:spcBef>
                        <a:spcAft>
                          <a:spcPts val="0"/>
                        </a:spcAft>
                        <a:buNone/>
                      </a:pPr>
                      <a:r>
                        <a:rPr lang="en-US" sz="1800" u="none" strike="noStrike" kern="1200" cap="none" normalizeH="0" baseline="0" dirty="0">
                          <a:ln>
                            <a:noFill/>
                          </a:ln>
                          <a:solidFill>
                            <a:schemeClr val="bg2">
                              <a:lumMod val="10000"/>
                            </a:schemeClr>
                          </a:solidFill>
                          <a:effectLst/>
                          <a:latin typeface="Calibri"/>
                          <a:ea typeface="+mn-ea"/>
                          <a:cs typeface="Calibri"/>
                        </a:rPr>
                        <a:t>Asciminib</a:t>
                      </a:r>
                      <a:endParaRPr kumimoji="0" lang="en-US" sz="1800" u="none" strike="noStrike" kern="1200" cap="none" normalizeH="0" baseline="0" dirty="0">
                        <a:ln>
                          <a:noFill/>
                        </a:ln>
                        <a:solidFill>
                          <a:schemeClr val="bg2">
                            <a:lumMod val="10000"/>
                          </a:schemeClr>
                        </a:solidFill>
                        <a:effectLst/>
                        <a:latin typeface="Calibri"/>
                        <a:ea typeface="+mn-ea"/>
                        <a:cs typeface="Calibri"/>
                      </a:endParaRPr>
                    </a:p>
                  </a:txBody>
                  <a:tcPr anchor="ctr">
                    <a:lnL w="0">
                      <a:noFill/>
                    </a:lnL>
                    <a:lnR w="0">
                      <a:noFill/>
                    </a:lnR>
                    <a:lnT w="0">
                      <a:noFill/>
                    </a:lnT>
                    <a:lnB w="0">
                      <a:noFill/>
                    </a:lnB>
                    <a:lnTlToBr w="0">
                      <a:noFill/>
                    </a:lnTlToBr>
                    <a:lnBlToTr w="0">
                      <a:noFill/>
                    </a:lnBlToTr>
                    <a:solidFill>
                      <a:schemeClr val="tx2"/>
                    </a:solidFill>
                  </a:tcPr>
                </a:tc>
                <a:tc>
                  <a:txBody>
                    <a:bodyPr/>
                    <a:lstStyle/>
                    <a:p>
                      <a:pPr marL="0" lvl="0" indent="0">
                        <a:spcBef>
                          <a:spcPts val="0"/>
                        </a:spcBef>
                        <a:spcAft>
                          <a:spcPts val="0"/>
                        </a:spcAft>
                        <a:buNone/>
                      </a:pPr>
                      <a:r>
                        <a:rPr lang="en-US" sz="1800" u="none" strike="noStrike" kern="1200" cap="none" normalizeH="0" baseline="0" dirty="0">
                          <a:ln>
                            <a:noFill/>
                          </a:ln>
                          <a:solidFill>
                            <a:schemeClr val="bg2">
                              <a:lumMod val="10000"/>
                            </a:schemeClr>
                          </a:solidFill>
                          <a:effectLst/>
                          <a:latin typeface="Calibri"/>
                          <a:ea typeface="+mn-ea"/>
                          <a:cs typeface="Calibri"/>
                        </a:rPr>
                        <a:t>Unclear; Dasatinib most commonly used at present (STAMP-&gt;Active Site)</a:t>
                      </a:r>
                      <a:endParaRPr kumimoji="0" lang="en-US" sz="1800" u="none" strike="noStrike" kern="1200" cap="none" normalizeH="0" baseline="0" dirty="0">
                        <a:ln>
                          <a:noFill/>
                        </a:ln>
                        <a:solidFill>
                          <a:schemeClr val="bg2">
                            <a:lumMod val="10000"/>
                          </a:schemeClr>
                        </a:solidFill>
                        <a:effectLst/>
                        <a:latin typeface="Calibri"/>
                        <a:ea typeface="+mn-ea"/>
                        <a:cs typeface="Calibri"/>
                      </a:endParaRPr>
                    </a:p>
                  </a:txBody>
                  <a:tcPr anchor="ctr">
                    <a:lnL w="0">
                      <a:noFill/>
                    </a:lnL>
                    <a:lnR w="0">
                      <a:noFill/>
                    </a:lnR>
                    <a:lnT w="0">
                      <a:noFill/>
                    </a:lnT>
                    <a:lnB w="0">
                      <a:noFill/>
                    </a:lnB>
                    <a:lnTlToBr w="0">
                      <a:noFill/>
                    </a:lnTlToBr>
                    <a:lnBlToTr w="0">
                      <a:noFill/>
                    </a:lnBlToTr>
                    <a:solidFill>
                      <a:schemeClr val="tx2"/>
                    </a:solidFill>
                  </a:tcPr>
                </a:tc>
                <a:extLst>
                  <a:ext uri="{0D108BD9-81ED-4DB2-BD59-A6C34878D82A}">
                    <a16:rowId xmlns:a16="http://schemas.microsoft.com/office/drawing/2014/main" val="2597397437"/>
                  </a:ext>
                </a:extLst>
              </a:tr>
            </a:tbl>
          </a:graphicData>
        </a:graphic>
      </p:graphicFrame>
      <p:sp>
        <p:nvSpPr>
          <p:cNvPr id="5" name="TextBox 5">
            <a:extLst>
              <a:ext uri="{FF2B5EF4-FFF2-40B4-BE49-F238E27FC236}">
                <a16:creationId xmlns:a16="http://schemas.microsoft.com/office/drawing/2014/main" id="{5E536A48-A917-4FAA-A5AC-49DF87CD37D9}"/>
              </a:ext>
            </a:extLst>
          </p:cNvPr>
          <p:cNvSpPr txBox="1">
            <a:spLocks noChangeArrowheads="1"/>
          </p:cNvSpPr>
          <p:nvPr/>
        </p:nvSpPr>
        <p:spPr bwMode="auto">
          <a:xfrm>
            <a:off x="717550" y="5646860"/>
            <a:ext cx="104750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CCFF"/>
              </a:buClr>
              <a:buSzPct val="125000"/>
              <a:buChar char="•"/>
              <a:defRPr sz="3600" b="1">
                <a:solidFill>
                  <a:schemeClr val="bg1"/>
                </a:solidFill>
                <a:latin typeface="Arial" pitchFamily="34" charset="0"/>
              </a:defRPr>
            </a:lvl1pPr>
            <a:lvl2pPr marL="742950" indent="-285750" eaLnBrk="0" hangingPunct="0">
              <a:spcBef>
                <a:spcPct val="20000"/>
              </a:spcBef>
              <a:buClr>
                <a:srgbClr val="99CCFF"/>
              </a:buClr>
              <a:buSzPct val="125000"/>
              <a:buChar char="–"/>
              <a:defRPr sz="3600" b="1">
                <a:solidFill>
                  <a:schemeClr val="bg1"/>
                </a:solidFill>
                <a:latin typeface="Arial" pitchFamily="34" charset="0"/>
              </a:defRPr>
            </a:lvl2pPr>
            <a:lvl3pPr marL="1143000" indent="-228600" eaLnBrk="0" hangingPunct="0">
              <a:spcBef>
                <a:spcPct val="20000"/>
              </a:spcBef>
              <a:buClr>
                <a:srgbClr val="99CCFF"/>
              </a:buClr>
              <a:buSzPct val="125000"/>
              <a:buChar char="•"/>
              <a:defRPr sz="3600" b="1">
                <a:solidFill>
                  <a:schemeClr val="bg1"/>
                </a:solidFill>
                <a:latin typeface="Arial" pitchFamily="34" charset="0"/>
              </a:defRPr>
            </a:lvl3pPr>
            <a:lvl4pPr marL="1600200" indent="-228600" eaLnBrk="0" hangingPunct="0">
              <a:spcBef>
                <a:spcPct val="20000"/>
              </a:spcBef>
              <a:buClr>
                <a:srgbClr val="99CCFF"/>
              </a:buClr>
              <a:buSzPct val="125000"/>
              <a:buChar char="–"/>
              <a:defRPr sz="3600" b="1">
                <a:solidFill>
                  <a:schemeClr val="bg1"/>
                </a:solidFill>
                <a:latin typeface="Arial" pitchFamily="34" charset="0"/>
              </a:defRPr>
            </a:lvl4pPr>
            <a:lvl5pPr marL="2057400" indent="-228600" eaLnBrk="0" hangingPunct="0">
              <a:spcBef>
                <a:spcPct val="20000"/>
              </a:spcBef>
              <a:buClr>
                <a:srgbClr val="99CCFF"/>
              </a:buClr>
              <a:buSzPct val="125000"/>
              <a:buChar char="»"/>
              <a:defRPr sz="3600" b="1">
                <a:solidFill>
                  <a:schemeClr val="bg1"/>
                </a:solidFill>
                <a:latin typeface="Arial" pitchFamily="34" charset="0"/>
              </a:defRPr>
            </a:lvl5pPr>
            <a:lvl6pPr marL="2514600" indent="-228600" eaLnBrk="0" fontAlgn="base" hangingPunct="0">
              <a:spcBef>
                <a:spcPct val="20000"/>
              </a:spcBef>
              <a:spcAft>
                <a:spcPct val="0"/>
              </a:spcAft>
              <a:buClr>
                <a:srgbClr val="99CCFF"/>
              </a:buClr>
              <a:buSzPct val="125000"/>
              <a:buChar char="»"/>
              <a:defRPr sz="3600" b="1">
                <a:solidFill>
                  <a:schemeClr val="bg1"/>
                </a:solidFill>
                <a:latin typeface="Arial" pitchFamily="34" charset="0"/>
              </a:defRPr>
            </a:lvl6pPr>
            <a:lvl7pPr marL="2971800" indent="-228600" eaLnBrk="0" fontAlgn="base" hangingPunct="0">
              <a:spcBef>
                <a:spcPct val="20000"/>
              </a:spcBef>
              <a:spcAft>
                <a:spcPct val="0"/>
              </a:spcAft>
              <a:buClr>
                <a:srgbClr val="99CCFF"/>
              </a:buClr>
              <a:buSzPct val="125000"/>
              <a:buChar char="»"/>
              <a:defRPr sz="3600" b="1">
                <a:solidFill>
                  <a:schemeClr val="bg1"/>
                </a:solidFill>
                <a:latin typeface="Arial" pitchFamily="34" charset="0"/>
              </a:defRPr>
            </a:lvl7pPr>
            <a:lvl8pPr marL="3429000" indent="-228600" eaLnBrk="0" fontAlgn="base" hangingPunct="0">
              <a:spcBef>
                <a:spcPct val="20000"/>
              </a:spcBef>
              <a:spcAft>
                <a:spcPct val="0"/>
              </a:spcAft>
              <a:buClr>
                <a:srgbClr val="99CCFF"/>
              </a:buClr>
              <a:buSzPct val="125000"/>
              <a:buChar char="»"/>
              <a:defRPr sz="3600" b="1">
                <a:solidFill>
                  <a:schemeClr val="bg1"/>
                </a:solidFill>
                <a:latin typeface="Arial" pitchFamily="34" charset="0"/>
              </a:defRPr>
            </a:lvl8pPr>
            <a:lvl9pPr marL="3886200" indent="-228600" eaLnBrk="0" fontAlgn="base" hangingPunct="0">
              <a:spcBef>
                <a:spcPct val="20000"/>
              </a:spcBef>
              <a:spcAft>
                <a:spcPct val="0"/>
              </a:spcAft>
              <a:buClr>
                <a:srgbClr val="99CCFF"/>
              </a:buClr>
              <a:buSzPct val="125000"/>
              <a:buChar char="»"/>
              <a:defRPr sz="3600" b="1">
                <a:solidFill>
                  <a:schemeClr val="bg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400" b="0" dirty="0">
                <a:solidFill>
                  <a:srgbClr val="000000"/>
                </a:solidFill>
                <a:latin typeface="Calibri" panose="020F0502020204030204" pitchFamily="34" charset="0"/>
                <a:cs typeface="Calibri" panose="020F0502020204030204" pitchFamily="34" charset="0"/>
              </a:rPr>
              <a:t>*</a:t>
            </a:r>
            <a:r>
              <a:rPr kumimoji="0" lang="en-US" alt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ABL1</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kinase domain mutational analysis should always be performed to direct TKI selection.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 second-generation TKI rotation after a prior second-generation TKI if signs of resistance or if no guiding mutations.  </a:t>
            </a:r>
          </a:p>
        </p:txBody>
      </p:sp>
      <p:sp>
        <p:nvSpPr>
          <p:cNvPr id="16429" name="Rectangle 1">
            <a:extLst>
              <a:ext uri="{FF2B5EF4-FFF2-40B4-BE49-F238E27FC236}">
                <a16:creationId xmlns:a16="http://schemas.microsoft.com/office/drawing/2014/main" id="{29BFC5DA-25C5-403D-A451-4290A32E76BA}"/>
              </a:ext>
            </a:extLst>
          </p:cNvPr>
          <p:cNvSpPr>
            <a:spLocks noChangeArrowheads="1"/>
          </p:cNvSpPr>
          <p:nvPr/>
        </p:nvSpPr>
        <p:spPr bwMode="auto">
          <a:xfrm>
            <a:off x="397716" y="6367787"/>
            <a:ext cx="88469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None/>
              <a:defRPr/>
            </a:pPr>
            <a:r>
              <a:rPr lang="en-US" altLang="en-US" sz="1200" b="0" dirty="0">
                <a:solidFill>
                  <a:srgbClr val="455560"/>
                </a:solidFill>
                <a:latin typeface="Calibri"/>
                <a:ea typeface="Calibri"/>
                <a:cs typeface="Calibri"/>
              </a:rPr>
              <a:t>Adapted from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Haddad. JNCCN. 2024; 22:e237116. </a:t>
            </a:r>
          </a:p>
        </p:txBody>
      </p:sp>
      <p:graphicFrame>
        <p:nvGraphicFramePr>
          <p:cNvPr id="3" name="Table 2">
            <a:extLst>
              <a:ext uri="{FF2B5EF4-FFF2-40B4-BE49-F238E27FC236}">
                <a16:creationId xmlns:a16="http://schemas.microsoft.com/office/drawing/2014/main" id="{3F3394FA-AD10-7F9D-A91D-994B889854CD}"/>
              </a:ext>
            </a:extLst>
          </p:cNvPr>
          <p:cNvGraphicFramePr>
            <a:graphicFrameLocks noGrp="1"/>
          </p:cNvGraphicFramePr>
          <p:nvPr/>
        </p:nvGraphicFramePr>
        <p:xfrm>
          <a:off x="6503242" y="1600202"/>
          <a:ext cx="5002958" cy="3502152"/>
        </p:xfrm>
        <a:graphic>
          <a:graphicData uri="http://schemas.openxmlformats.org/drawingml/2006/table">
            <a:tbl>
              <a:tblPr>
                <a:tableStyleId>{2D5ABB26-0587-4C30-8999-92F81FD0307C}</a:tableStyleId>
              </a:tblPr>
              <a:tblGrid>
                <a:gridCol w="5002958">
                  <a:extLst>
                    <a:ext uri="{9D8B030D-6E8A-4147-A177-3AD203B41FA5}">
                      <a16:colId xmlns:a16="http://schemas.microsoft.com/office/drawing/2014/main" val="2486571497"/>
                    </a:ext>
                  </a:extLst>
                </a:gridCol>
              </a:tblGrid>
              <a:tr h="393192">
                <a:tc>
                  <a:txBody>
                    <a:bodyPr/>
                    <a:lstStyle/>
                    <a:p>
                      <a:pPr marL="0" marR="0">
                        <a:spcBef>
                          <a:spcPts val="0"/>
                        </a:spcBef>
                        <a:spcAft>
                          <a:spcPts val="0"/>
                        </a:spcAft>
                      </a:pPr>
                      <a:r>
                        <a:rPr kumimoji="0" lang="en-US" sz="1800" b="1"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Third-line and Beyond TKI or Other Alternatives </a:t>
                      </a:r>
                      <a:endParaRPr kumimoji="0" lang="en-US" sz="1800" b="1" u="none" strike="noStrike" kern="1200" cap="none" normalizeH="0" baseline="30000" dirty="0">
                        <a:ln>
                          <a:noFill/>
                        </a:ln>
                        <a:solidFill>
                          <a:schemeClr val="tx1"/>
                        </a:solidFill>
                        <a:effectLst/>
                        <a:latin typeface="Calibri" panose="020F0502020204030204" pitchFamily="34" charset="0"/>
                        <a:ea typeface="+mn-ea"/>
                        <a:cs typeface="Calibri" panose="020F0502020204030204"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302368631"/>
                  </a:ext>
                </a:extLst>
              </a:tr>
              <a:tr h="1082029">
                <a:tc>
                  <a:txBody>
                    <a:bodyPr/>
                    <a:lstStyle/>
                    <a:p>
                      <a:pPr marL="0" marR="0">
                        <a:spcBef>
                          <a:spcPts val="0"/>
                        </a:spcBef>
                        <a:spcAft>
                          <a:spcPts val="0"/>
                        </a:spcAft>
                      </a:pP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Ponatinib </a:t>
                      </a:r>
                    </a:p>
                    <a:p>
                      <a:pPr marL="285750" marR="0" indent="-285750">
                        <a:spcBef>
                          <a:spcPts val="0"/>
                        </a:spcBef>
                        <a:spcAft>
                          <a:spcPts val="0"/>
                        </a:spcAft>
                        <a:buFont typeface="Wingdings" panose="05000000000000000000" pitchFamily="2" charset="2"/>
                        <a:buChar char="§"/>
                      </a:pP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45 mg/d if </a:t>
                      </a:r>
                      <a:r>
                        <a:rPr kumimoji="0" lang="en-US" sz="1800" i="1"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T315I</a:t>
                      </a:r>
                    </a:p>
                    <a:p>
                      <a:pPr marL="285750" marR="0" indent="-285750">
                        <a:spcBef>
                          <a:spcPts val="0"/>
                        </a:spcBef>
                        <a:spcAft>
                          <a:spcPts val="0"/>
                        </a:spcAft>
                        <a:buFont typeface="Wingdings" panose="05000000000000000000" pitchFamily="2" charset="2"/>
                        <a:buChar char="§"/>
                      </a:pP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30 mg/d if non-</a:t>
                      </a:r>
                      <a:r>
                        <a:rPr kumimoji="0" lang="en-US" sz="1800" i="1"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T315I</a:t>
                      </a:r>
                    </a:p>
                    <a:p>
                      <a:pPr marL="285750" marR="0" indent="-285750">
                        <a:spcBef>
                          <a:spcPts val="0"/>
                        </a:spcBef>
                        <a:spcAft>
                          <a:spcPts val="0"/>
                        </a:spcAft>
                        <a:buFont typeface="Wingdings" panose="05000000000000000000" pitchFamily="2" charset="2"/>
                        <a:buChar char="§"/>
                      </a:pP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15 mg/d once </a:t>
                      </a:r>
                      <a:r>
                        <a:rPr kumimoji="0" lang="en-US" sz="1800" i="1"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BCR::ABL1</a:t>
                      </a:r>
                      <a:r>
                        <a:rPr kumimoji="0" lang="en-US" sz="1800" u="none" strike="noStrike" kern="1200" cap="none" normalizeH="0" baseline="30000" dirty="0">
                          <a:ln>
                            <a:noFill/>
                          </a:ln>
                          <a:solidFill>
                            <a:schemeClr val="bg2">
                              <a:lumMod val="10000"/>
                            </a:schemeClr>
                          </a:solidFill>
                          <a:effectLst/>
                          <a:latin typeface="Calibri" panose="020F0502020204030204" pitchFamily="34" charset="0"/>
                          <a:ea typeface="+mn-ea"/>
                          <a:cs typeface="Calibri" panose="020F0502020204030204" pitchFamily="34" charset="0"/>
                        </a:rPr>
                        <a:t>IS</a:t>
                      </a: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 ≤1% </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456976335"/>
                  </a:ext>
                </a:extLst>
              </a:tr>
              <a:tr h="568062">
                <a:tc>
                  <a:txBody>
                    <a:bodyPr/>
                    <a:lstStyle/>
                    <a:p>
                      <a:pPr marL="0" marR="0">
                        <a:spcBef>
                          <a:spcPts val="0"/>
                        </a:spcBef>
                        <a:spcAft>
                          <a:spcPts val="0"/>
                        </a:spcAft>
                      </a:pP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Any alternative TKI/STAMP (depending upon mutation status)</a:t>
                      </a:r>
                      <a:endParaRPr kumimoji="0" lang="en-US" sz="1800" i="1"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113585229"/>
                  </a:ext>
                </a:extLst>
              </a:tr>
              <a:tr h="324607">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kern="1200" dirty="0">
                          <a:solidFill>
                            <a:schemeClr val="bg1"/>
                          </a:solidFill>
                          <a:effectLst/>
                          <a:latin typeface="Calibri" panose="020F0502020204030204" pitchFamily="34" charset="0"/>
                          <a:ea typeface="+mn-ea"/>
                          <a:cs typeface="Times New Roman" panose="02020603050405020304" pitchFamily="18" charset="0"/>
                        </a:rPr>
                        <a:t>Hematopoietic stem cell transplantation </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166980580"/>
                  </a:ext>
                </a:extLst>
              </a:tr>
              <a:tr h="811517">
                <a:tc>
                  <a:txBody>
                    <a:bodyPr/>
                    <a:lstStyle/>
                    <a:p>
                      <a:pPr marL="0" marR="0" indent="0">
                        <a:spcBef>
                          <a:spcPts val="0"/>
                        </a:spcBef>
                        <a:spcAft>
                          <a:spcPts val="0"/>
                        </a:spcAft>
                        <a:buFont typeface="Wingdings" panose="05000000000000000000" pitchFamily="2" charset="2"/>
                        <a:buNone/>
                      </a:pPr>
                      <a:r>
                        <a:rPr kumimoji="0" lang="en-US" sz="18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Other therapies: hypomethylating agents, low-dose cytarabine, hydroxyurea, omacetaxine, investigational drugs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4690219"/>
                  </a:ext>
                </a:extLst>
              </a:tr>
            </a:tbl>
          </a:graphicData>
        </a:graphic>
      </p:graphicFrame>
    </p:spTree>
    <p:extLst>
      <p:ext uri="{BB962C8B-B14F-4D97-AF65-F5344CB8AC3E}">
        <p14:creationId xmlns:p14="http://schemas.microsoft.com/office/powerpoint/2010/main" val="2662669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A6F13-1BF4-D573-3887-983E7727BBB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A8D1A52-040A-9B9F-54C3-DCF3C3AF699C}"/>
              </a:ext>
            </a:extLst>
          </p:cNvPr>
          <p:cNvSpPr txBox="1">
            <a:spLocks/>
          </p:cNvSpPr>
          <p:nvPr/>
        </p:nvSpPr>
        <p:spPr bwMode="auto">
          <a:xfrm>
            <a:off x="2173922" y="3461572"/>
            <a:ext cx="3699663" cy="117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0" cap="none" spc="0" normalizeH="0" baseline="0" noProof="0" dirty="0">
                <a:ln>
                  <a:noFill/>
                </a:ln>
                <a:solidFill>
                  <a:srgbClr val="E1471D"/>
                </a:solidFill>
                <a:effectLst/>
                <a:uLnTx/>
                <a:uFillTx/>
                <a:latin typeface="Calibri" panose="020F0502020204030204" pitchFamily="34" charset="0"/>
                <a:ea typeface="+mj-ea"/>
                <a:cs typeface="+mj-cs"/>
              </a:rPr>
              <a:t>Scan this QR code </a:t>
            </a:r>
            <a:r>
              <a:rPr kumimoji="0" lang="en-US" altLang="en-US" sz="30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to text your response.</a:t>
            </a:r>
            <a:endParaRPr kumimoji="0" lang="en-US" altLang="en-US" sz="2000" b="1" i="0" u="none" strike="noStrike" kern="0" cap="none" spc="0" normalizeH="0" baseline="0" noProof="0" dirty="0">
              <a:ln>
                <a:noFill/>
              </a:ln>
              <a:solidFill>
                <a:srgbClr val="455560"/>
              </a:solidFill>
              <a:effectLst/>
              <a:uLnTx/>
              <a:uFillTx/>
              <a:latin typeface="Calibri" panose="020F0502020204030204" pitchFamily="34" charset="0"/>
              <a:ea typeface="+mj-ea"/>
              <a:cs typeface="+mj-cs"/>
            </a:endParaRPr>
          </a:p>
        </p:txBody>
      </p:sp>
      <p:sp>
        <p:nvSpPr>
          <p:cNvPr id="6" name="Rectangle 2">
            <a:extLst>
              <a:ext uri="{FF2B5EF4-FFF2-40B4-BE49-F238E27FC236}">
                <a16:creationId xmlns:a16="http://schemas.microsoft.com/office/drawing/2014/main" id="{27EEE907-CB84-F53D-B0A7-C091F10A699E}"/>
              </a:ext>
            </a:extLst>
          </p:cNvPr>
          <p:cNvSpPr>
            <a:spLocks noGrp="1" noChangeArrowheads="1"/>
          </p:cNvSpPr>
          <p:nvPr>
            <p:ph type="title"/>
          </p:nvPr>
        </p:nvSpPr>
        <p:spPr>
          <a:xfrm>
            <a:off x="609759" y="238127"/>
            <a:ext cx="10872444" cy="1987488"/>
          </a:xfrm>
          <a:solidFill>
            <a:schemeClr val="bg2"/>
          </a:solidFill>
        </p:spPr>
        <p:txBody>
          <a:bodyPr>
            <a:noAutofit/>
          </a:bodyPr>
          <a:lstStyle/>
          <a:p>
            <a:r>
              <a:rPr lang="en-US" altLang="en-US" sz="3200" dirty="0">
                <a:solidFill>
                  <a:schemeClr val="tx1"/>
                </a:solidFill>
              </a:rPr>
              <a:t>Poll 2: Please take a moment to text in any challenges or barriers that you have encountered in your clinical practice on addressing the complexities of </a:t>
            </a:r>
            <a:r>
              <a:rPr lang="en-US" altLang="en-US" sz="3200">
                <a:solidFill>
                  <a:schemeClr val="tx1"/>
                </a:solidFill>
              </a:rPr>
              <a:t>treating patients </a:t>
            </a:r>
            <a:r>
              <a:rPr lang="en-US" altLang="en-US" sz="3200" dirty="0">
                <a:solidFill>
                  <a:schemeClr val="tx1"/>
                </a:solidFill>
              </a:rPr>
              <a:t>with CML.</a:t>
            </a:r>
          </a:p>
        </p:txBody>
      </p:sp>
      <p:pic>
        <p:nvPicPr>
          <p:cNvPr id="3" name="Google Shape;115;p5">
            <a:extLst>
              <a:ext uri="{FF2B5EF4-FFF2-40B4-BE49-F238E27FC236}">
                <a16:creationId xmlns:a16="http://schemas.microsoft.com/office/drawing/2014/main" id="{DBAC1BFA-AE99-D040-2086-0F7CA55ECEC0}"/>
              </a:ext>
            </a:extLst>
          </p:cNvPr>
          <p:cNvPicPr preferRelativeResize="0"/>
          <p:nvPr/>
        </p:nvPicPr>
        <p:blipFill rotWithShape="1">
          <a:blip r:embed="rId3">
            <a:alphaModFix/>
          </a:blip>
          <a:srcRect/>
          <a:stretch/>
        </p:blipFill>
        <p:spPr>
          <a:xfrm>
            <a:off x="5873585" y="2297543"/>
            <a:ext cx="4372303" cy="4372303"/>
          </a:xfrm>
          <a:prstGeom prst="rect">
            <a:avLst/>
          </a:prstGeom>
          <a:noFill/>
          <a:ln>
            <a:noFill/>
          </a:ln>
        </p:spPr>
      </p:pic>
    </p:spTree>
    <p:extLst>
      <p:ext uri="{BB962C8B-B14F-4D97-AF65-F5344CB8AC3E}">
        <p14:creationId xmlns:p14="http://schemas.microsoft.com/office/powerpoint/2010/main" val="3148524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3" name="Group 312">
            <a:extLst>
              <a:ext uri="{FF2B5EF4-FFF2-40B4-BE49-F238E27FC236}">
                <a16:creationId xmlns:a16="http://schemas.microsoft.com/office/drawing/2014/main" id="{0D8B0D3D-9EDE-4BE0-AD01-294225595FCA}"/>
              </a:ext>
            </a:extLst>
          </p:cNvPr>
          <p:cNvGrpSpPr/>
          <p:nvPr/>
        </p:nvGrpSpPr>
        <p:grpSpPr>
          <a:xfrm>
            <a:off x="6997474" y="4314480"/>
            <a:ext cx="2653916" cy="673747"/>
            <a:chOff x="6997474" y="4314480"/>
            <a:chExt cx="2653916" cy="673747"/>
          </a:xfrm>
        </p:grpSpPr>
        <p:cxnSp>
          <p:nvCxnSpPr>
            <p:cNvPr id="266" name="Straight Connector 265">
              <a:extLst>
                <a:ext uri="{FF2B5EF4-FFF2-40B4-BE49-F238E27FC236}">
                  <a16:creationId xmlns:a16="http://schemas.microsoft.com/office/drawing/2014/main" id="{D0D6CDDB-D697-46A1-BA13-940521151321}"/>
                </a:ext>
              </a:extLst>
            </p:cNvPr>
            <p:cNvCxnSpPr>
              <a:cxnSpLocks/>
            </p:cNvCxnSpPr>
            <p:nvPr/>
          </p:nvCxnSpPr>
          <p:spPr bwMode="auto">
            <a:xfrm>
              <a:off x="6997474" y="4314480"/>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67" name="Straight Connector 266">
              <a:extLst>
                <a:ext uri="{FF2B5EF4-FFF2-40B4-BE49-F238E27FC236}">
                  <a16:creationId xmlns:a16="http://schemas.microsoft.com/office/drawing/2014/main" id="{FA328210-7011-41F5-A9BF-DB5A79B7C067}"/>
                </a:ext>
              </a:extLst>
            </p:cNvPr>
            <p:cNvCxnSpPr>
              <a:cxnSpLocks/>
            </p:cNvCxnSpPr>
            <p:nvPr/>
          </p:nvCxnSpPr>
          <p:spPr bwMode="auto">
            <a:xfrm>
              <a:off x="7057464" y="4315861"/>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68" name="Straight Connector 267">
              <a:extLst>
                <a:ext uri="{FF2B5EF4-FFF2-40B4-BE49-F238E27FC236}">
                  <a16:creationId xmlns:a16="http://schemas.microsoft.com/office/drawing/2014/main" id="{F586A9D7-AE9F-4091-ADAA-324AFF30D910}"/>
                </a:ext>
              </a:extLst>
            </p:cNvPr>
            <p:cNvCxnSpPr>
              <a:cxnSpLocks/>
            </p:cNvCxnSpPr>
            <p:nvPr/>
          </p:nvCxnSpPr>
          <p:spPr bwMode="auto">
            <a:xfrm>
              <a:off x="7205277" y="4539411"/>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69" name="Straight Connector 268">
              <a:extLst>
                <a:ext uri="{FF2B5EF4-FFF2-40B4-BE49-F238E27FC236}">
                  <a16:creationId xmlns:a16="http://schemas.microsoft.com/office/drawing/2014/main" id="{7E6FA3EE-7FC8-4D1B-A931-2BCC5AB048C5}"/>
                </a:ext>
              </a:extLst>
            </p:cNvPr>
            <p:cNvCxnSpPr>
              <a:cxnSpLocks/>
            </p:cNvCxnSpPr>
            <p:nvPr/>
          </p:nvCxnSpPr>
          <p:spPr bwMode="auto">
            <a:xfrm>
              <a:off x="7333785" y="4622274"/>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id="{1B85AAC4-DFA4-4808-BB3B-7BCE4C40469E}"/>
                </a:ext>
              </a:extLst>
            </p:cNvPr>
            <p:cNvCxnSpPr>
              <a:cxnSpLocks/>
            </p:cNvCxnSpPr>
            <p:nvPr/>
          </p:nvCxnSpPr>
          <p:spPr bwMode="auto">
            <a:xfrm>
              <a:off x="7258814" y="4592812"/>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71" name="Straight Connector 270">
              <a:extLst>
                <a:ext uri="{FF2B5EF4-FFF2-40B4-BE49-F238E27FC236}">
                  <a16:creationId xmlns:a16="http://schemas.microsoft.com/office/drawing/2014/main" id="{A570AEB3-1EAC-4C03-A035-DA2C9EA4F47C}"/>
                </a:ext>
              </a:extLst>
            </p:cNvPr>
            <p:cNvCxnSpPr>
              <a:cxnSpLocks/>
            </p:cNvCxnSpPr>
            <p:nvPr/>
          </p:nvCxnSpPr>
          <p:spPr bwMode="auto">
            <a:xfrm>
              <a:off x="7580707" y="4685225"/>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72" name="Straight Connector 271">
              <a:extLst>
                <a:ext uri="{FF2B5EF4-FFF2-40B4-BE49-F238E27FC236}">
                  <a16:creationId xmlns:a16="http://schemas.microsoft.com/office/drawing/2014/main" id="{05751048-4A46-4A97-A460-02BEF4293D08}"/>
                </a:ext>
              </a:extLst>
            </p:cNvPr>
            <p:cNvCxnSpPr>
              <a:cxnSpLocks/>
            </p:cNvCxnSpPr>
            <p:nvPr/>
          </p:nvCxnSpPr>
          <p:spPr bwMode="auto">
            <a:xfrm>
              <a:off x="7441366" y="4676976"/>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id="{2D149F44-074E-480E-89B9-06B4567B0FA9}"/>
                </a:ext>
              </a:extLst>
            </p:cNvPr>
            <p:cNvCxnSpPr>
              <a:cxnSpLocks/>
            </p:cNvCxnSpPr>
            <p:nvPr/>
          </p:nvCxnSpPr>
          <p:spPr bwMode="auto">
            <a:xfrm>
              <a:off x="7594406" y="4685225"/>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74" name="Straight Connector 273">
              <a:extLst>
                <a:ext uri="{FF2B5EF4-FFF2-40B4-BE49-F238E27FC236}">
                  <a16:creationId xmlns:a16="http://schemas.microsoft.com/office/drawing/2014/main" id="{15E87960-47E9-4D59-8E41-D7DC583F1F70}"/>
                </a:ext>
              </a:extLst>
            </p:cNvPr>
            <p:cNvCxnSpPr>
              <a:cxnSpLocks/>
            </p:cNvCxnSpPr>
            <p:nvPr/>
          </p:nvCxnSpPr>
          <p:spPr bwMode="auto">
            <a:xfrm>
              <a:off x="7698525" y="4747298"/>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75" name="Straight Connector 274">
              <a:extLst>
                <a:ext uri="{FF2B5EF4-FFF2-40B4-BE49-F238E27FC236}">
                  <a16:creationId xmlns:a16="http://schemas.microsoft.com/office/drawing/2014/main" id="{E8CD658A-31B7-48EF-9F33-E6545B53F0C9}"/>
                </a:ext>
              </a:extLst>
            </p:cNvPr>
            <p:cNvCxnSpPr>
              <a:cxnSpLocks/>
            </p:cNvCxnSpPr>
            <p:nvPr/>
          </p:nvCxnSpPr>
          <p:spPr bwMode="auto">
            <a:xfrm>
              <a:off x="7630024" y="4719058"/>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76" name="Straight Connector 275">
              <a:extLst>
                <a:ext uri="{FF2B5EF4-FFF2-40B4-BE49-F238E27FC236}">
                  <a16:creationId xmlns:a16="http://schemas.microsoft.com/office/drawing/2014/main" id="{87B536EA-CF58-418C-9D5A-347E12C94A69}"/>
                </a:ext>
              </a:extLst>
            </p:cNvPr>
            <p:cNvCxnSpPr>
              <a:cxnSpLocks/>
            </p:cNvCxnSpPr>
            <p:nvPr/>
          </p:nvCxnSpPr>
          <p:spPr bwMode="auto">
            <a:xfrm>
              <a:off x="7853509" y="4803222"/>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77" name="Straight Connector 276">
              <a:extLst>
                <a:ext uri="{FF2B5EF4-FFF2-40B4-BE49-F238E27FC236}">
                  <a16:creationId xmlns:a16="http://schemas.microsoft.com/office/drawing/2014/main" id="{16293D3A-B7CA-437A-8919-EF3ACF06D80B}"/>
                </a:ext>
              </a:extLst>
            </p:cNvPr>
            <p:cNvCxnSpPr>
              <a:cxnSpLocks/>
            </p:cNvCxnSpPr>
            <p:nvPr/>
          </p:nvCxnSpPr>
          <p:spPr bwMode="auto">
            <a:xfrm>
              <a:off x="7894637" y="4803639"/>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78" name="Straight Connector 277">
              <a:extLst>
                <a:ext uri="{FF2B5EF4-FFF2-40B4-BE49-F238E27FC236}">
                  <a16:creationId xmlns:a16="http://schemas.microsoft.com/office/drawing/2014/main" id="{513715B8-14C6-40B8-ACA4-18A385A00730}"/>
                </a:ext>
              </a:extLst>
            </p:cNvPr>
            <p:cNvCxnSpPr>
              <a:cxnSpLocks/>
            </p:cNvCxnSpPr>
            <p:nvPr/>
          </p:nvCxnSpPr>
          <p:spPr bwMode="auto">
            <a:xfrm>
              <a:off x="8298799" y="4876849"/>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79" name="Straight Connector 278">
              <a:extLst>
                <a:ext uri="{FF2B5EF4-FFF2-40B4-BE49-F238E27FC236}">
                  <a16:creationId xmlns:a16="http://schemas.microsoft.com/office/drawing/2014/main" id="{CFF70EB9-1609-4FD3-B5A8-8E1B4D47D751}"/>
                </a:ext>
              </a:extLst>
            </p:cNvPr>
            <p:cNvCxnSpPr>
              <a:cxnSpLocks/>
            </p:cNvCxnSpPr>
            <p:nvPr/>
          </p:nvCxnSpPr>
          <p:spPr bwMode="auto">
            <a:xfrm>
              <a:off x="8181578" y="4861949"/>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80" name="Straight Connector 279">
              <a:extLst>
                <a:ext uri="{FF2B5EF4-FFF2-40B4-BE49-F238E27FC236}">
                  <a16:creationId xmlns:a16="http://schemas.microsoft.com/office/drawing/2014/main" id="{C46B4823-ED0A-4B1D-B594-81821E2C6B7E}"/>
                </a:ext>
              </a:extLst>
            </p:cNvPr>
            <p:cNvCxnSpPr>
              <a:cxnSpLocks/>
            </p:cNvCxnSpPr>
            <p:nvPr/>
          </p:nvCxnSpPr>
          <p:spPr bwMode="auto">
            <a:xfrm>
              <a:off x="8354646" y="4877745"/>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81" name="Straight Connector 280">
              <a:extLst>
                <a:ext uri="{FF2B5EF4-FFF2-40B4-BE49-F238E27FC236}">
                  <a16:creationId xmlns:a16="http://schemas.microsoft.com/office/drawing/2014/main" id="{5E0513CE-A202-4CEC-92A1-6620440D2942}"/>
                </a:ext>
              </a:extLst>
            </p:cNvPr>
            <p:cNvCxnSpPr>
              <a:cxnSpLocks/>
            </p:cNvCxnSpPr>
            <p:nvPr/>
          </p:nvCxnSpPr>
          <p:spPr bwMode="auto">
            <a:xfrm>
              <a:off x="8464066" y="4876737"/>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82" name="Straight Connector 281">
              <a:extLst>
                <a:ext uri="{FF2B5EF4-FFF2-40B4-BE49-F238E27FC236}">
                  <a16:creationId xmlns:a16="http://schemas.microsoft.com/office/drawing/2014/main" id="{90BE874E-5953-42AE-969E-9FC27C549069}"/>
                </a:ext>
              </a:extLst>
            </p:cNvPr>
            <p:cNvCxnSpPr>
              <a:cxnSpLocks/>
            </p:cNvCxnSpPr>
            <p:nvPr/>
          </p:nvCxnSpPr>
          <p:spPr bwMode="auto">
            <a:xfrm>
              <a:off x="8406180" y="4876849"/>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83" name="Straight Connector 282">
              <a:extLst>
                <a:ext uri="{FF2B5EF4-FFF2-40B4-BE49-F238E27FC236}">
                  <a16:creationId xmlns:a16="http://schemas.microsoft.com/office/drawing/2014/main" id="{2DF0D0F1-F46E-4F67-9022-01F6FE5414B0}"/>
                </a:ext>
              </a:extLst>
            </p:cNvPr>
            <p:cNvCxnSpPr>
              <a:cxnSpLocks/>
            </p:cNvCxnSpPr>
            <p:nvPr/>
          </p:nvCxnSpPr>
          <p:spPr bwMode="auto">
            <a:xfrm>
              <a:off x="9133306" y="4873405"/>
              <a:ext cx="0" cy="84164"/>
            </a:xfrm>
            <a:prstGeom prst="line">
              <a:avLst/>
            </a:prstGeom>
            <a:noFill/>
            <a:ln w="76200" cap="flat" cmpd="sng" algn="ctr">
              <a:solidFill>
                <a:schemeClr val="accent1"/>
              </a:solidFill>
              <a:prstDash val="solid"/>
              <a:round/>
              <a:headEnd type="none" w="med" len="med"/>
              <a:tailEnd type="none" w="med" len="med"/>
            </a:ln>
            <a:effectLst/>
          </p:spPr>
        </p:cxnSp>
        <p:cxnSp>
          <p:nvCxnSpPr>
            <p:cNvPr id="284" name="Straight Connector 283">
              <a:extLst>
                <a:ext uri="{FF2B5EF4-FFF2-40B4-BE49-F238E27FC236}">
                  <a16:creationId xmlns:a16="http://schemas.microsoft.com/office/drawing/2014/main" id="{9C969CA2-C940-4DD7-B74C-2690C09F6FC0}"/>
                </a:ext>
              </a:extLst>
            </p:cNvPr>
            <p:cNvCxnSpPr>
              <a:cxnSpLocks/>
            </p:cNvCxnSpPr>
            <p:nvPr/>
          </p:nvCxnSpPr>
          <p:spPr bwMode="auto">
            <a:xfrm>
              <a:off x="8503430" y="4873405"/>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85" name="Straight Connector 284">
              <a:extLst>
                <a:ext uri="{FF2B5EF4-FFF2-40B4-BE49-F238E27FC236}">
                  <a16:creationId xmlns:a16="http://schemas.microsoft.com/office/drawing/2014/main" id="{7285E358-5913-4C9F-839A-34B1B25E0F07}"/>
                </a:ext>
              </a:extLst>
            </p:cNvPr>
            <p:cNvCxnSpPr>
              <a:cxnSpLocks/>
            </p:cNvCxnSpPr>
            <p:nvPr/>
          </p:nvCxnSpPr>
          <p:spPr bwMode="auto">
            <a:xfrm>
              <a:off x="9256051" y="4904031"/>
              <a:ext cx="0" cy="84164"/>
            </a:xfrm>
            <a:prstGeom prst="line">
              <a:avLst/>
            </a:prstGeom>
            <a:noFill/>
            <a:ln w="76200" cap="flat" cmpd="sng" algn="ctr">
              <a:solidFill>
                <a:schemeClr val="accent1"/>
              </a:solidFill>
              <a:prstDash val="solid"/>
              <a:round/>
              <a:headEnd type="none" w="med" len="med"/>
              <a:tailEnd type="none" w="med" len="med"/>
            </a:ln>
            <a:effectLst/>
          </p:spPr>
        </p:cxnSp>
        <p:cxnSp>
          <p:nvCxnSpPr>
            <p:cNvPr id="286" name="Straight Connector 285">
              <a:extLst>
                <a:ext uri="{FF2B5EF4-FFF2-40B4-BE49-F238E27FC236}">
                  <a16:creationId xmlns:a16="http://schemas.microsoft.com/office/drawing/2014/main" id="{A2A4AD5E-95FB-4996-B759-13F87D46604C}"/>
                </a:ext>
              </a:extLst>
            </p:cNvPr>
            <p:cNvCxnSpPr>
              <a:cxnSpLocks/>
            </p:cNvCxnSpPr>
            <p:nvPr/>
          </p:nvCxnSpPr>
          <p:spPr bwMode="auto">
            <a:xfrm>
              <a:off x="8532526" y="4873405"/>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87" name="Straight Connector 286">
              <a:extLst>
                <a:ext uri="{FF2B5EF4-FFF2-40B4-BE49-F238E27FC236}">
                  <a16:creationId xmlns:a16="http://schemas.microsoft.com/office/drawing/2014/main" id="{B09F7809-222B-45E4-B430-EE9AAF4E9EAB}"/>
                </a:ext>
              </a:extLst>
            </p:cNvPr>
            <p:cNvCxnSpPr>
              <a:cxnSpLocks/>
            </p:cNvCxnSpPr>
            <p:nvPr/>
          </p:nvCxnSpPr>
          <p:spPr bwMode="auto">
            <a:xfrm>
              <a:off x="9339048" y="4904031"/>
              <a:ext cx="0" cy="84164"/>
            </a:xfrm>
            <a:prstGeom prst="line">
              <a:avLst/>
            </a:prstGeom>
            <a:noFill/>
            <a:ln w="76200" cap="flat" cmpd="sng" algn="ctr">
              <a:solidFill>
                <a:schemeClr val="accent1"/>
              </a:solidFill>
              <a:prstDash val="solid"/>
              <a:round/>
              <a:headEnd type="none" w="med" len="med"/>
              <a:tailEnd type="none" w="med" len="med"/>
            </a:ln>
            <a:effectLst/>
          </p:spPr>
        </p:cxnSp>
        <p:cxnSp>
          <p:nvCxnSpPr>
            <p:cNvPr id="288" name="Straight Connector 287">
              <a:extLst>
                <a:ext uri="{FF2B5EF4-FFF2-40B4-BE49-F238E27FC236}">
                  <a16:creationId xmlns:a16="http://schemas.microsoft.com/office/drawing/2014/main" id="{94B58FF8-9D14-43FA-8A26-AA46D0A9B4FC}"/>
                </a:ext>
              </a:extLst>
            </p:cNvPr>
            <p:cNvCxnSpPr>
              <a:cxnSpLocks/>
            </p:cNvCxnSpPr>
            <p:nvPr/>
          </p:nvCxnSpPr>
          <p:spPr bwMode="auto">
            <a:xfrm>
              <a:off x="8745466" y="4873405"/>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89" name="Straight Connector 288">
              <a:extLst>
                <a:ext uri="{FF2B5EF4-FFF2-40B4-BE49-F238E27FC236}">
                  <a16:creationId xmlns:a16="http://schemas.microsoft.com/office/drawing/2014/main" id="{9627F9D5-77D9-4F2C-8326-6A4664C0BE1B}"/>
                </a:ext>
              </a:extLst>
            </p:cNvPr>
            <p:cNvCxnSpPr>
              <a:cxnSpLocks/>
            </p:cNvCxnSpPr>
            <p:nvPr/>
          </p:nvCxnSpPr>
          <p:spPr bwMode="auto">
            <a:xfrm>
              <a:off x="8600240" y="4879991"/>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90" name="Straight Connector 289">
              <a:extLst>
                <a:ext uri="{FF2B5EF4-FFF2-40B4-BE49-F238E27FC236}">
                  <a16:creationId xmlns:a16="http://schemas.microsoft.com/office/drawing/2014/main" id="{6D3C3501-B0B7-4DFA-A9CC-3E12C86A5564}"/>
                </a:ext>
              </a:extLst>
            </p:cNvPr>
            <p:cNvCxnSpPr>
              <a:cxnSpLocks/>
            </p:cNvCxnSpPr>
            <p:nvPr/>
          </p:nvCxnSpPr>
          <p:spPr bwMode="auto">
            <a:xfrm>
              <a:off x="8779099" y="4873405"/>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91" name="Straight Connector 290">
              <a:extLst>
                <a:ext uri="{FF2B5EF4-FFF2-40B4-BE49-F238E27FC236}">
                  <a16:creationId xmlns:a16="http://schemas.microsoft.com/office/drawing/2014/main" id="{C148C7C4-D4EF-436D-9472-DE8AF6B8D3F0}"/>
                </a:ext>
              </a:extLst>
            </p:cNvPr>
            <p:cNvCxnSpPr>
              <a:cxnSpLocks/>
            </p:cNvCxnSpPr>
            <p:nvPr/>
          </p:nvCxnSpPr>
          <p:spPr bwMode="auto">
            <a:xfrm>
              <a:off x="8935710" y="4873405"/>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92" name="Straight Connector 291">
              <a:extLst>
                <a:ext uri="{FF2B5EF4-FFF2-40B4-BE49-F238E27FC236}">
                  <a16:creationId xmlns:a16="http://schemas.microsoft.com/office/drawing/2014/main" id="{5FE636CF-151E-423E-84B6-74BD16B6B4BB}"/>
                </a:ext>
              </a:extLst>
            </p:cNvPr>
            <p:cNvCxnSpPr>
              <a:cxnSpLocks/>
            </p:cNvCxnSpPr>
            <p:nvPr/>
          </p:nvCxnSpPr>
          <p:spPr bwMode="auto">
            <a:xfrm>
              <a:off x="8871174" y="4873405"/>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93" name="Straight Connector 292">
              <a:extLst>
                <a:ext uri="{FF2B5EF4-FFF2-40B4-BE49-F238E27FC236}">
                  <a16:creationId xmlns:a16="http://schemas.microsoft.com/office/drawing/2014/main" id="{FA6924FD-0FE0-4988-919F-6A011128A678}"/>
                </a:ext>
              </a:extLst>
            </p:cNvPr>
            <p:cNvCxnSpPr>
              <a:cxnSpLocks/>
            </p:cNvCxnSpPr>
            <p:nvPr/>
          </p:nvCxnSpPr>
          <p:spPr bwMode="auto">
            <a:xfrm>
              <a:off x="9062704" y="4873405"/>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94" name="Straight Connector 293">
              <a:extLst>
                <a:ext uri="{FF2B5EF4-FFF2-40B4-BE49-F238E27FC236}">
                  <a16:creationId xmlns:a16="http://schemas.microsoft.com/office/drawing/2014/main" id="{D5561B2A-BE2D-41AE-938B-F8C992349D8C}"/>
                </a:ext>
              </a:extLst>
            </p:cNvPr>
            <p:cNvCxnSpPr>
              <a:cxnSpLocks/>
            </p:cNvCxnSpPr>
            <p:nvPr/>
          </p:nvCxnSpPr>
          <p:spPr bwMode="auto">
            <a:xfrm>
              <a:off x="9404238" y="4904031"/>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308" name="Straight Connector 307">
              <a:extLst>
                <a:ext uri="{FF2B5EF4-FFF2-40B4-BE49-F238E27FC236}">
                  <a16:creationId xmlns:a16="http://schemas.microsoft.com/office/drawing/2014/main" id="{4F7CF2E9-11BF-4C7D-8496-5D51451259DF}"/>
                </a:ext>
              </a:extLst>
            </p:cNvPr>
            <p:cNvCxnSpPr>
              <a:cxnSpLocks/>
            </p:cNvCxnSpPr>
            <p:nvPr/>
          </p:nvCxnSpPr>
          <p:spPr bwMode="auto">
            <a:xfrm>
              <a:off x="9439486" y="4904031"/>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309" name="Straight Connector 308">
              <a:extLst>
                <a:ext uri="{FF2B5EF4-FFF2-40B4-BE49-F238E27FC236}">
                  <a16:creationId xmlns:a16="http://schemas.microsoft.com/office/drawing/2014/main" id="{403F6577-D49D-40E4-8C80-CEDBF6B9EC57}"/>
                </a:ext>
              </a:extLst>
            </p:cNvPr>
            <p:cNvCxnSpPr>
              <a:cxnSpLocks/>
            </p:cNvCxnSpPr>
            <p:nvPr/>
          </p:nvCxnSpPr>
          <p:spPr bwMode="auto">
            <a:xfrm>
              <a:off x="9476855" y="4904031"/>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310" name="Straight Connector 309">
              <a:extLst>
                <a:ext uri="{FF2B5EF4-FFF2-40B4-BE49-F238E27FC236}">
                  <a16:creationId xmlns:a16="http://schemas.microsoft.com/office/drawing/2014/main" id="{F60BFE92-F437-40CD-B0CA-AFE4EA5F3EFB}"/>
                </a:ext>
              </a:extLst>
            </p:cNvPr>
            <p:cNvCxnSpPr>
              <a:cxnSpLocks/>
            </p:cNvCxnSpPr>
            <p:nvPr/>
          </p:nvCxnSpPr>
          <p:spPr bwMode="auto">
            <a:xfrm>
              <a:off x="9527176" y="4904063"/>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311" name="Straight Connector 310">
              <a:extLst>
                <a:ext uri="{FF2B5EF4-FFF2-40B4-BE49-F238E27FC236}">
                  <a16:creationId xmlns:a16="http://schemas.microsoft.com/office/drawing/2014/main" id="{26AB1E85-3D0D-4D21-8A8C-F06774068352}"/>
                </a:ext>
              </a:extLst>
            </p:cNvPr>
            <p:cNvCxnSpPr>
              <a:cxnSpLocks/>
            </p:cNvCxnSpPr>
            <p:nvPr/>
          </p:nvCxnSpPr>
          <p:spPr bwMode="auto">
            <a:xfrm>
              <a:off x="9593405" y="4904031"/>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312" name="Straight Connector 311">
              <a:extLst>
                <a:ext uri="{FF2B5EF4-FFF2-40B4-BE49-F238E27FC236}">
                  <a16:creationId xmlns:a16="http://schemas.microsoft.com/office/drawing/2014/main" id="{A6CC7958-4104-4069-885F-048FDB2A6990}"/>
                </a:ext>
              </a:extLst>
            </p:cNvPr>
            <p:cNvCxnSpPr>
              <a:cxnSpLocks/>
            </p:cNvCxnSpPr>
            <p:nvPr/>
          </p:nvCxnSpPr>
          <p:spPr bwMode="auto">
            <a:xfrm>
              <a:off x="9651390" y="4904031"/>
              <a:ext cx="0" cy="84164"/>
            </a:xfrm>
            <a:prstGeom prst="line">
              <a:avLst/>
            </a:prstGeom>
            <a:noFill/>
            <a:ln w="28575" cap="flat" cmpd="sng" algn="ctr">
              <a:solidFill>
                <a:schemeClr val="accent1"/>
              </a:solidFill>
              <a:prstDash val="solid"/>
              <a:round/>
              <a:headEnd type="none" w="med" len="med"/>
              <a:tailEnd type="none" w="med" len="med"/>
            </a:ln>
            <a:effectLst/>
          </p:spPr>
        </p:cxnSp>
      </p:grpSp>
      <p:sp>
        <p:nvSpPr>
          <p:cNvPr id="2" name="Title 1">
            <a:extLst>
              <a:ext uri="{FF2B5EF4-FFF2-40B4-BE49-F238E27FC236}">
                <a16:creationId xmlns:a16="http://schemas.microsoft.com/office/drawing/2014/main" id="{22198FE5-5402-43B3-BC98-5F933550FA97}"/>
              </a:ext>
            </a:extLst>
          </p:cNvPr>
          <p:cNvSpPr>
            <a:spLocks noGrp="1"/>
          </p:cNvSpPr>
          <p:nvPr>
            <p:ph type="title"/>
          </p:nvPr>
        </p:nvSpPr>
        <p:spPr/>
        <p:txBody>
          <a:bodyPr/>
          <a:lstStyle/>
          <a:p>
            <a:r>
              <a:rPr lang="en-US" altLang="en-US" dirty="0"/>
              <a:t>Phase II PACE Final Results: Response to Ponatinib in Patients With CML Resistant to ≥1 TKI</a:t>
            </a:r>
            <a:endParaRPr lang="en-US" dirty="0"/>
          </a:p>
        </p:txBody>
      </p:sp>
      <p:sp>
        <p:nvSpPr>
          <p:cNvPr id="7" name="Text Box 15">
            <a:extLst>
              <a:ext uri="{FF2B5EF4-FFF2-40B4-BE49-F238E27FC236}">
                <a16:creationId xmlns:a16="http://schemas.microsoft.com/office/drawing/2014/main" id="{391EEF1F-81BF-4BF0-BF3F-23CCD6D4A9AD}"/>
              </a:ext>
            </a:extLst>
          </p:cNvPr>
          <p:cNvSpPr txBox="1">
            <a:spLocks noChangeArrowheads="1"/>
          </p:cNvSpPr>
          <p:nvPr/>
        </p:nvSpPr>
        <p:spPr bwMode="auto">
          <a:xfrm>
            <a:off x="412751" y="6361756"/>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Cortes. Blood. 2018;132:393.</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60AE6853-0468-4B9A-AF82-E09E343E618A}"/>
              </a:ext>
            </a:extLst>
          </p:cNvPr>
          <p:cNvSpPr txBox="1"/>
          <p:nvPr/>
        </p:nvSpPr>
        <p:spPr bwMode="auto">
          <a:xfrm rot="16200000">
            <a:off x="1158556" y="2523229"/>
            <a:ext cx="1762623" cy="36988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a:r>
          </a:p>
        </p:txBody>
      </p:sp>
      <p:sp>
        <p:nvSpPr>
          <p:cNvPr id="20" name="TextBox 19">
            <a:extLst>
              <a:ext uri="{FF2B5EF4-FFF2-40B4-BE49-F238E27FC236}">
                <a16:creationId xmlns:a16="http://schemas.microsoft.com/office/drawing/2014/main" id="{A3EE6EC8-6DA1-4D88-B0FA-AFC30AB4D77F}"/>
              </a:ext>
            </a:extLst>
          </p:cNvPr>
          <p:cNvSpPr txBox="1"/>
          <p:nvPr/>
        </p:nvSpPr>
        <p:spPr bwMode="auto">
          <a:xfrm>
            <a:off x="2955630" y="3610044"/>
            <a:ext cx="842929" cy="246221"/>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MCyR</a:t>
            </a:r>
          </a:p>
        </p:txBody>
      </p:sp>
      <p:grpSp>
        <p:nvGrpSpPr>
          <p:cNvPr id="57" name="Group 56">
            <a:extLst>
              <a:ext uri="{FF2B5EF4-FFF2-40B4-BE49-F238E27FC236}">
                <a16:creationId xmlns:a16="http://schemas.microsoft.com/office/drawing/2014/main" id="{CE63893A-7B6B-4C15-96C8-071E365A5E9E}"/>
              </a:ext>
            </a:extLst>
          </p:cNvPr>
          <p:cNvGrpSpPr/>
          <p:nvPr/>
        </p:nvGrpSpPr>
        <p:grpSpPr>
          <a:xfrm>
            <a:off x="2165425" y="1783079"/>
            <a:ext cx="535352" cy="1882411"/>
            <a:chOff x="2165425" y="861396"/>
            <a:chExt cx="535352" cy="2854533"/>
          </a:xfrm>
        </p:grpSpPr>
        <p:grpSp>
          <p:nvGrpSpPr>
            <p:cNvPr id="11" name="Group 328">
              <a:extLst>
                <a:ext uri="{FF2B5EF4-FFF2-40B4-BE49-F238E27FC236}">
                  <a16:creationId xmlns:a16="http://schemas.microsoft.com/office/drawing/2014/main" id="{9C9B051C-78CD-44C4-8B62-13D498152AE7}"/>
                </a:ext>
              </a:extLst>
            </p:cNvPr>
            <p:cNvGrpSpPr>
              <a:grpSpLocks/>
            </p:cNvGrpSpPr>
            <p:nvPr/>
          </p:nvGrpSpPr>
          <p:grpSpPr bwMode="auto">
            <a:xfrm>
              <a:off x="2165425" y="861396"/>
              <a:ext cx="497252" cy="2854533"/>
              <a:chOff x="755709" y="1916771"/>
              <a:chExt cx="529928" cy="3457215"/>
            </a:xfrm>
          </p:grpSpPr>
          <p:sp>
            <p:nvSpPr>
              <p:cNvPr id="12" name="TextBox 11">
                <a:extLst>
                  <a:ext uri="{FF2B5EF4-FFF2-40B4-BE49-F238E27FC236}">
                    <a16:creationId xmlns:a16="http://schemas.microsoft.com/office/drawing/2014/main" id="{0E6FD443-B6E9-4136-8CAC-F156BA254910}"/>
                  </a:ext>
                </a:extLst>
              </p:cNvPr>
              <p:cNvSpPr txBox="1"/>
              <p:nvPr/>
            </p:nvSpPr>
            <p:spPr>
              <a:xfrm>
                <a:off x="755709" y="1916771"/>
                <a:ext cx="529928" cy="410033"/>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13" name="TextBox 12">
                <a:extLst>
                  <a:ext uri="{FF2B5EF4-FFF2-40B4-BE49-F238E27FC236}">
                    <a16:creationId xmlns:a16="http://schemas.microsoft.com/office/drawing/2014/main" id="{299FC464-7176-4A15-BAB2-997102A8E8B8}"/>
                  </a:ext>
                </a:extLst>
              </p:cNvPr>
              <p:cNvSpPr txBox="1"/>
              <p:nvPr/>
            </p:nvSpPr>
            <p:spPr>
              <a:xfrm>
                <a:off x="866752" y="2526258"/>
                <a:ext cx="418885" cy="410033"/>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14" name="TextBox 13">
                <a:extLst>
                  <a:ext uri="{FF2B5EF4-FFF2-40B4-BE49-F238E27FC236}">
                    <a16:creationId xmlns:a16="http://schemas.microsoft.com/office/drawing/2014/main" id="{5C593858-41F9-4C27-B743-02C85179E8DB}"/>
                  </a:ext>
                </a:extLst>
              </p:cNvPr>
              <p:cNvSpPr txBox="1"/>
              <p:nvPr/>
            </p:nvSpPr>
            <p:spPr>
              <a:xfrm>
                <a:off x="866752" y="3135745"/>
                <a:ext cx="418885" cy="410033"/>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15" name="TextBox 14">
                <a:extLst>
                  <a:ext uri="{FF2B5EF4-FFF2-40B4-BE49-F238E27FC236}">
                    <a16:creationId xmlns:a16="http://schemas.microsoft.com/office/drawing/2014/main" id="{F8E62D99-375E-44F5-AFCB-8D7B75A6F921}"/>
                  </a:ext>
                </a:extLst>
              </p:cNvPr>
              <p:cNvSpPr txBox="1"/>
              <p:nvPr/>
            </p:nvSpPr>
            <p:spPr>
              <a:xfrm>
                <a:off x="866752" y="3745232"/>
                <a:ext cx="418885" cy="410033"/>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16" name="TextBox 15">
                <a:extLst>
                  <a:ext uri="{FF2B5EF4-FFF2-40B4-BE49-F238E27FC236}">
                    <a16:creationId xmlns:a16="http://schemas.microsoft.com/office/drawing/2014/main" id="{260662F6-3F20-4B81-A66A-077C649B8ADB}"/>
                  </a:ext>
                </a:extLst>
              </p:cNvPr>
              <p:cNvSpPr txBox="1"/>
              <p:nvPr/>
            </p:nvSpPr>
            <p:spPr>
              <a:xfrm>
                <a:off x="866752" y="4354718"/>
                <a:ext cx="418885" cy="410033"/>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17" name="TextBox 16">
                <a:extLst>
                  <a:ext uri="{FF2B5EF4-FFF2-40B4-BE49-F238E27FC236}">
                    <a16:creationId xmlns:a16="http://schemas.microsoft.com/office/drawing/2014/main" id="{9FE0463E-7981-4E11-957A-CDF4AC7A5F31}"/>
                  </a:ext>
                </a:extLst>
              </p:cNvPr>
              <p:cNvSpPr txBox="1"/>
              <p:nvPr/>
            </p:nvSpPr>
            <p:spPr>
              <a:xfrm>
                <a:off x="967575" y="4964458"/>
                <a:ext cx="318062" cy="409528"/>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grpSp>
        <p:sp>
          <p:nvSpPr>
            <p:cNvPr id="35" name="Line 6">
              <a:extLst>
                <a:ext uri="{FF2B5EF4-FFF2-40B4-BE49-F238E27FC236}">
                  <a16:creationId xmlns:a16="http://schemas.microsoft.com/office/drawing/2014/main" id="{A2592684-ABD8-4CB8-ADB4-F0FC8A904D60}"/>
                </a:ext>
              </a:extLst>
            </p:cNvPr>
            <p:cNvSpPr>
              <a:spLocks noChangeShapeType="1"/>
            </p:cNvSpPr>
            <p:nvPr/>
          </p:nvSpPr>
          <p:spPr bwMode="auto">
            <a:xfrm>
              <a:off x="2619815" y="3544478"/>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6" name="Line 23">
              <a:extLst>
                <a:ext uri="{FF2B5EF4-FFF2-40B4-BE49-F238E27FC236}">
                  <a16:creationId xmlns:a16="http://schemas.microsoft.com/office/drawing/2014/main" id="{2E4D4CF1-EDF8-4F67-B62F-DDB44B7488D3}"/>
                </a:ext>
              </a:extLst>
            </p:cNvPr>
            <p:cNvSpPr>
              <a:spLocks noChangeShapeType="1"/>
            </p:cNvSpPr>
            <p:nvPr/>
          </p:nvSpPr>
          <p:spPr bwMode="auto">
            <a:xfrm>
              <a:off x="2619815" y="3042828"/>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7" name="Line 25">
              <a:extLst>
                <a:ext uri="{FF2B5EF4-FFF2-40B4-BE49-F238E27FC236}">
                  <a16:creationId xmlns:a16="http://schemas.microsoft.com/office/drawing/2014/main" id="{184EC8F5-F479-4768-8596-351633D3C3F7}"/>
                </a:ext>
              </a:extLst>
            </p:cNvPr>
            <p:cNvSpPr>
              <a:spLocks noChangeShapeType="1"/>
            </p:cNvSpPr>
            <p:nvPr/>
          </p:nvSpPr>
          <p:spPr bwMode="auto">
            <a:xfrm>
              <a:off x="2619815" y="2538003"/>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8" name="Line 27">
              <a:extLst>
                <a:ext uri="{FF2B5EF4-FFF2-40B4-BE49-F238E27FC236}">
                  <a16:creationId xmlns:a16="http://schemas.microsoft.com/office/drawing/2014/main" id="{3F515A36-28B8-4B9A-A67B-0060226F676B}"/>
                </a:ext>
              </a:extLst>
            </p:cNvPr>
            <p:cNvSpPr>
              <a:spLocks noChangeShapeType="1"/>
            </p:cNvSpPr>
            <p:nvPr/>
          </p:nvSpPr>
          <p:spPr bwMode="auto">
            <a:xfrm>
              <a:off x="2619815" y="2037941"/>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9" name="Line 29">
              <a:extLst>
                <a:ext uri="{FF2B5EF4-FFF2-40B4-BE49-F238E27FC236}">
                  <a16:creationId xmlns:a16="http://schemas.microsoft.com/office/drawing/2014/main" id="{9BA5AE5A-2F8E-4956-8312-3D2B099572AA}"/>
                </a:ext>
              </a:extLst>
            </p:cNvPr>
            <p:cNvSpPr>
              <a:spLocks noChangeShapeType="1"/>
            </p:cNvSpPr>
            <p:nvPr/>
          </p:nvSpPr>
          <p:spPr bwMode="auto">
            <a:xfrm>
              <a:off x="2619815" y="1536291"/>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0" name="Line 31">
              <a:extLst>
                <a:ext uri="{FF2B5EF4-FFF2-40B4-BE49-F238E27FC236}">
                  <a16:creationId xmlns:a16="http://schemas.microsoft.com/office/drawing/2014/main" id="{9C14CB66-5523-46D3-9BF9-18EC0C0258CC}"/>
                </a:ext>
              </a:extLst>
            </p:cNvPr>
            <p:cNvSpPr>
              <a:spLocks noChangeShapeType="1"/>
            </p:cNvSpPr>
            <p:nvPr/>
          </p:nvSpPr>
          <p:spPr bwMode="auto">
            <a:xfrm>
              <a:off x="2619815" y="1033053"/>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58" name="Group 57">
            <a:extLst>
              <a:ext uri="{FF2B5EF4-FFF2-40B4-BE49-F238E27FC236}">
                <a16:creationId xmlns:a16="http://schemas.microsoft.com/office/drawing/2014/main" id="{3F4B0F54-880A-4557-A6DD-EAB21612ADEA}"/>
              </a:ext>
            </a:extLst>
          </p:cNvPr>
          <p:cNvGrpSpPr/>
          <p:nvPr/>
        </p:nvGrpSpPr>
        <p:grpSpPr>
          <a:xfrm>
            <a:off x="2699657" y="3551218"/>
            <a:ext cx="6827519" cy="77218"/>
            <a:chOff x="2749991" y="3638142"/>
            <a:chExt cx="2136775" cy="73025"/>
          </a:xfrm>
        </p:grpSpPr>
        <p:sp>
          <p:nvSpPr>
            <p:cNvPr id="42" name="Line 7">
              <a:extLst>
                <a:ext uri="{FF2B5EF4-FFF2-40B4-BE49-F238E27FC236}">
                  <a16:creationId xmlns:a16="http://schemas.microsoft.com/office/drawing/2014/main" id="{F51497F8-4BAB-4A38-ABAA-E18808CAF8AE}"/>
                </a:ext>
              </a:extLst>
            </p:cNvPr>
            <p:cNvSpPr>
              <a:spLocks noChangeShapeType="1"/>
            </p:cNvSpPr>
            <p:nvPr/>
          </p:nvSpPr>
          <p:spPr bwMode="auto">
            <a:xfrm flipV="1">
              <a:off x="2749991" y="3638142"/>
              <a:ext cx="0" cy="73025"/>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3" name="Line 9">
              <a:extLst>
                <a:ext uri="{FF2B5EF4-FFF2-40B4-BE49-F238E27FC236}">
                  <a16:creationId xmlns:a16="http://schemas.microsoft.com/office/drawing/2014/main" id="{5AB1EC9F-641F-438A-8258-E4F67EFC4E42}"/>
                </a:ext>
              </a:extLst>
            </p:cNvPr>
            <p:cNvSpPr>
              <a:spLocks noChangeShapeType="1"/>
            </p:cNvSpPr>
            <p:nvPr/>
          </p:nvSpPr>
          <p:spPr bwMode="auto">
            <a:xfrm flipV="1">
              <a:off x="3177028" y="3638142"/>
              <a:ext cx="0" cy="73025"/>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4" name="Line 11">
              <a:extLst>
                <a:ext uri="{FF2B5EF4-FFF2-40B4-BE49-F238E27FC236}">
                  <a16:creationId xmlns:a16="http://schemas.microsoft.com/office/drawing/2014/main" id="{96AFBD49-F169-4C2A-8076-391681738CC9}"/>
                </a:ext>
              </a:extLst>
            </p:cNvPr>
            <p:cNvSpPr>
              <a:spLocks noChangeShapeType="1"/>
            </p:cNvSpPr>
            <p:nvPr/>
          </p:nvSpPr>
          <p:spPr bwMode="auto">
            <a:xfrm flipV="1">
              <a:off x="3604066" y="3638142"/>
              <a:ext cx="0" cy="73025"/>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5" name="Line 13">
              <a:extLst>
                <a:ext uri="{FF2B5EF4-FFF2-40B4-BE49-F238E27FC236}">
                  <a16:creationId xmlns:a16="http://schemas.microsoft.com/office/drawing/2014/main" id="{3CC6338F-D4CC-40D2-B929-AC5BB22A3063}"/>
                </a:ext>
              </a:extLst>
            </p:cNvPr>
            <p:cNvSpPr>
              <a:spLocks noChangeShapeType="1"/>
            </p:cNvSpPr>
            <p:nvPr/>
          </p:nvSpPr>
          <p:spPr bwMode="auto">
            <a:xfrm flipV="1">
              <a:off x="4032691" y="3638142"/>
              <a:ext cx="0" cy="73025"/>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6" name="Line 15">
              <a:extLst>
                <a:ext uri="{FF2B5EF4-FFF2-40B4-BE49-F238E27FC236}">
                  <a16:creationId xmlns:a16="http://schemas.microsoft.com/office/drawing/2014/main" id="{43999940-EA11-497C-9CFF-598095ABCCE9}"/>
                </a:ext>
              </a:extLst>
            </p:cNvPr>
            <p:cNvSpPr>
              <a:spLocks noChangeShapeType="1"/>
            </p:cNvSpPr>
            <p:nvPr/>
          </p:nvSpPr>
          <p:spPr bwMode="auto">
            <a:xfrm flipV="1">
              <a:off x="4459728" y="3638142"/>
              <a:ext cx="0" cy="73025"/>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7" name="Line 17">
              <a:extLst>
                <a:ext uri="{FF2B5EF4-FFF2-40B4-BE49-F238E27FC236}">
                  <a16:creationId xmlns:a16="http://schemas.microsoft.com/office/drawing/2014/main" id="{656A52F7-6119-44B7-960B-B18E6ED37381}"/>
                </a:ext>
              </a:extLst>
            </p:cNvPr>
            <p:cNvSpPr>
              <a:spLocks noChangeShapeType="1"/>
            </p:cNvSpPr>
            <p:nvPr/>
          </p:nvSpPr>
          <p:spPr bwMode="auto">
            <a:xfrm flipV="1">
              <a:off x="4886766" y="3638142"/>
              <a:ext cx="0" cy="73025"/>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59" name="TextBox 58">
            <a:extLst>
              <a:ext uri="{FF2B5EF4-FFF2-40B4-BE49-F238E27FC236}">
                <a16:creationId xmlns:a16="http://schemas.microsoft.com/office/drawing/2014/main" id="{F56ED218-45A5-4A71-97F5-9CD0E61D29FC}"/>
              </a:ext>
            </a:extLst>
          </p:cNvPr>
          <p:cNvSpPr txBox="1"/>
          <p:nvPr/>
        </p:nvSpPr>
        <p:spPr bwMode="auto">
          <a:xfrm>
            <a:off x="4339432" y="3589827"/>
            <a:ext cx="842929" cy="246221"/>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CCyR</a:t>
            </a:r>
          </a:p>
        </p:txBody>
      </p:sp>
      <p:sp>
        <p:nvSpPr>
          <p:cNvPr id="60" name="Rectangle 59">
            <a:extLst>
              <a:ext uri="{FF2B5EF4-FFF2-40B4-BE49-F238E27FC236}">
                <a16:creationId xmlns:a16="http://schemas.microsoft.com/office/drawing/2014/main" id="{DDBF79B2-20D7-4F51-BC42-F890B35D7657}"/>
              </a:ext>
            </a:extLst>
          </p:cNvPr>
          <p:cNvSpPr/>
          <p:nvPr/>
        </p:nvSpPr>
        <p:spPr>
          <a:xfrm>
            <a:off x="7218467" y="3563877"/>
            <a:ext cx="548548" cy="33855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MR</a:t>
            </a:r>
            <a:r>
              <a:rPr kumimoji="0" lang="en-US" altLang="en-US" sz="1600" b="1" i="0" u="none" strike="noStrike" kern="1200" cap="none" spc="0" normalizeH="0" baseline="3000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4</a:t>
            </a:r>
          </a:p>
        </p:txBody>
      </p:sp>
      <p:sp>
        <p:nvSpPr>
          <p:cNvPr id="61" name="Rectangle 60">
            <a:extLst>
              <a:ext uri="{FF2B5EF4-FFF2-40B4-BE49-F238E27FC236}">
                <a16:creationId xmlns:a16="http://schemas.microsoft.com/office/drawing/2014/main" id="{9670EE1F-4F4D-4D3E-B32B-60A29E7A41A4}"/>
              </a:ext>
            </a:extLst>
          </p:cNvPr>
          <p:cNvSpPr/>
          <p:nvPr/>
        </p:nvSpPr>
        <p:spPr>
          <a:xfrm>
            <a:off x="8591642" y="3566924"/>
            <a:ext cx="654346"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MR</a:t>
            </a:r>
            <a:r>
              <a:rPr kumimoji="0" lang="en-US" altLang="en-US" sz="1600" b="1" i="0" u="none" strike="noStrike" kern="1200" cap="none" spc="0" normalizeH="0" baseline="3000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4.5</a:t>
            </a:r>
          </a:p>
        </p:txBody>
      </p:sp>
      <p:sp>
        <p:nvSpPr>
          <p:cNvPr id="62" name="TextBox 61">
            <a:extLst>
              <a:ext uri="{FF2B5EF4-FFF2-40B4-BE49-F238E27FC236}">
                <a16:creationId xmlns:a16="http://schemas.microsoft.com/office/drawing/2014/main" id="{7274ED1F-C87B-46AD-879F-538850189A7A}"/>
              </a:ext>
            </a:extLst>
          </p:cNvPr>
          <p:cNvSpPr txBox="1"/>
          <p:nvPr/>
        </p:nvSpPr>
        <p:spPr bwMode="auto">
          <a:xfrm>
            <a:off x="5666441" y="3596497"/>
            <a:ext cx="842929" cy="246221"/>
          </a:xfrm>
          <a:prstGeom prst="rect">
            <a:avLst/>
          </a:prstGeom>
          <a:noFill/>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MMR</a:t>
            </a:r>
          </a:p>
        </p:txBody>
      </p:sp>
      <p:sp>
        <p:nvSpPr>
          <p:cNvPr id="63" name="Rectangle 62">
            <a:extLst>
              <a:ext uri="{FF2B5EF4-FFF2-40B4-BE49-F238E27FC236}">
                <a16:creationId xmlns:a16="http://schemas.microsoft.com/office/drawing/2014/main" id="{A8442502-3C8C-4699-94F8-6B5E95B7C71D}"/>
              </a:ext>
            </a:extLst>
          </p:cNvPr>
          <p:cNvSpPr/>
          <p:nvPr/>
        </p:nvSpPr>
        <p:spPr bwMode="auto">
          <a:xfrm>
            <a:off x="2824139" y="2551893"/>
            <a:ext cx="350132" cy="100247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4" name="Rectangle 63">
            <a:extLst>
              <a:ext uri="{FF2B5EF4-FFF2-40B4-BE49-F238E27FC236}">
                <a16:creationId xmlns:a16="http://schemas.microsoft.com/office/drawing/2014/main" id="{C4258054-AB69-4150-8928-8B542C7A3FD0}"/>
              </a:ext>
            </a:extLst>
          </p:cNvPr>
          <p:cNvSpPr/>
          <p:nvPr/>
        </p:nvSpPr>
        <p:spPr bwMode="auto">
          <a:xfrm>
            <a:off x="3211882" y="2613035"/>
            <a:ext cx="350132" cy="941338"/>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5" name="Rectangle 64">
            <a:extLst>
              <a:ext uri="{FF2B5EF4-FFF2-40B4-BE49-F238E27FC236}">
                <a16:creationId xmlns:a16="http://schemas.microsoft.com/office/drawing/2014/main" id="{0A5C1F8F-AEB1-4B7F-A58C-1EFC5BF4D598}"/>
              </a:ext>
            </a:extLst>
          </p:cNvPr>
          <p:cNvSpPr/>
          <p:nvPr/>
        </p:nvSpPr>
        <p:spPr bwMode="auto">
          <a:xfrm>
            <a:off x="3598994" y="2351258"/>
            <a:ext cx="350132" cy="1203114"/>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6" name="Rectangle 65">
            <a:extLst>
              <a:ext uri="{FF2B5EF4-FFF2-40B4-BE49-F238E27FC236}">
                <a16:creationId xmlns:a16="http://schemas.microsoft.com/office/drawing/2014/main" id="{C70B037A-7D1F-4AC2-8379-20FF544590BD}"/>
              </a:ext>
            </a:extLst>
          </p:cNvPr>
          <p:cNvSpPr/>
          <p:nvPr/>
        </p:nvSpPr>
        <p:spPr bwMode="auto">
          <a:xfrm>
            <a:off x="4187507" y="2642342"/>
            <a:ext cx="350132" cy="906627"/>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7" name="Rectangle 66">
            <a:extLst>
              <a:ext uri="{FF2B5EF4-FFF2-40B4-BE49-F238E27FC236}">
                <a16:creationId xmlns:a16="http://schemas.microsoft.com/office/drawing/2014/main" id="{39664584-8B6F-41F1-9C28-6082C5475C1E}"/>
              </a:ext>
            </a:extLst>
          </p:cNvPr>
          <p:cNvSpPr/>
          <p:nvPr/>
        </p:nvSpPr>
        <p:spPr bwMode="auto">
          <a:xfrm>
            <a:off x="4575250" y="2730136"/>
            <a:ext cx="350132" cy="818833"/>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8" name="Rectangle 67">
            <a:extLst>
              <a:ext uri="{FF2B5EF4-FFF2-40B4-BE49-F238E27FC236}">
                <a16:creationId xmlns:a16="http://schemas.microsoft.com/office/drawing/2014/main" id="{48F991D0-9118-4CBE-968B-BDE274B52A03}"/>
              </a:ext>
            </a:extLst>
          </p:cNvPr>
          <p:cNvSpPr/>
          <p:nvPr/>
        </p:nvSpPr>
        <p:spPr bwMode="auto">
          <a:xfrm>
            <a:off x="4962362" y="2383886"/>
            <a:ext cx="350132" cy="115601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69" name="Rectangle 68">
            <a:extLst>
              <a:ext uri="{FF2B5EF4-FFF2-40B4-BE49-F238E27FC236}">
                <a16:creationId xmlns:a16="http://schemas.microsoft.com/office/drawing/2014/main" id="{D18B5A14-0C01-4B12-BDAF-85BB9901CE94}"/>
              </a:ext>
            </a:extLst>
          </p:cNvPr>
          <p:cNvSpPr/>
          <p:nvPr/>
        </p:nvSpPr>
        <p:spPr bwMode="auto">
          <a:xfrm>
            <a:off x="5545333" y="2876408"/>
            <a:ext cx="350132" cy="672562"/>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0" name="Rectangle 69">
            <a:extLst>
              <a:ext uri="{FF2B5EF4-FFF2-40B4-BE49-F238E27FC236}">
                <a16:creationId xmlns:a16="http://schemas.microsoft.com/office/drawing/2014/main" id="{5704F8D8-FFF5-43F0-AD52-EB9C196F9F59}"/>
              </a:ext>
            </a:extLst>
          </p:cNvPr>
          <p:cNvSpPr/>
          <p:nvPr/>
        </p:nvSpPr>
        <p:spPr bwMode="auto">
          <a:xfrm>
            <a:off x="5933076" y="2963080"/>
            <a:ext cx="350132" cy="585889"/>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1" name="Rectangle 70">
            <a:extLst>
              <a:ext uri="{FF2B5EF4-FFF2-40B4-BE49-F238E27FC236}">
                <a16:creationId xmlns:a16="http://schemas.microsoft.com/office/drawing/2014/main" id="{063A5852-5506-435C-B73E-65A25E5BAFB0}"/>
              </a:ext>
            </a:extLst>
          </p:cNvPr>
          <p:cNvSpPr/>
          <p:nvPr/>
        </p:nvSpPr>
        <p:spPr bwMode="auto">
          <a:xfrm>
            <a:off x="6320188" y="2585296"/>
            <a:ext cx="350132" cy="963673"/>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2" name="Rectangle 71">
            <a:extLst>
              <a:ext uri="{FF2B5EF4-FFF2-40B4-BE49-F238E27FC236}">
                <a16:creationId xmlns:a16="http://schemas.microsoft.com/office/drawing/2014/main" id="{42AC3715-6869-444B-AC2B-A68350A093D9}"/>
              </a:ext>
            </a:extLst>
          </p:cNvPr>
          <p:cNvSpPr/>
          <p:nvPr/>
        </p:nvSpPr>
        <p:spPr bwMode="auto">
          <a:xfrm>
            <a:off x="6903159" y="3050484"/>
            <a:ext cx="350132" cy="503888"/>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3" name="Rectangle 72">
            <a:extLst>
              <a:ext uri="{FF2B5EF4-FFF2-40B4-BE49-F238E27FC236}">
                <a16:creationId xmlns:a16="http://schemas.microsoft.com/office/drawing/2014/main" id="{6CD3EE69-CBD6-49F6-B35C-DE784470239A}"/>
              </a:ext>
            </a:extLst>
          </p:cNvPr>
          <p:cNvSpPr/>
          <p:nvPr/>
        </p:nvSpPr>
        <p:spPr bwMode="auto">
          <a:xfrm>
            <a:off x="7290902" y="3117563"/>
            <a:ext cx="350132" cy="436809"/>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4" name="Rectangle 73">
            <a:extLst>
              <a:ext uri="{FF2B5EF4-FFF2-40B4-BE49-F238E27FC236}">
                <a16:creationId xmlns:a16="http://schemas.microsoft.com/office/drawing/2014/main" id="{5EE5F914-3AD1-438F-B27E-34E1E55071C5}"/>
              </a:ext>
            </a:extLst>
          </p:cNvPr>
          <p:cNvSpPr/>
          <p:nvPr/>
        </p:nvSpPr>
        <p:spPr bwMode="auto">
          <a:xfrm>
            <a:off x="7678014" y="2800999"/>
            <a:ext cx="350132" cy="753374"/>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5" name="Rectangle 74">
            <a:extLst>
              <a:ext uri="{FF2B5EF4-FFF2-40B4-BE49-F238E27FC236}">
                <a16:creationId xmlns:a16="http://schemas.microsoft.com/office/drawing/2014/main" id="{DDDC0EAB-DC50-4D05-B330-CAFA100DD91F}"/>
              </a:ext>
            </a:extLst>
          </p:cNvPr>
          <p:cNvSpPr/>
          <p:nvPr/>
        </p:nvSpPr>
        <p:spPr bwMode="auto">
          <a:xfrm>
            <a:off x="8279251" y="3134637"/>
            <a:ext cx="350132" cy="422246"/>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6" name="Rectangle 75">
            <a:extLst>
              <a:ext uri="{FF2B5EF4-FFF2-40B4-BE49-F238E27FC236}">
                <a16:creationId xmlns:a16="http://schemas.microsoft.com/office/drawing/2014/main" id="{0E15184A-670A-4C58-955D-288C210BE29B}"/>
              </a:ext>
            </a:extLst>
          </p:cNvPr>
          <p:cNvSpPr/>
          <p:nvPr/>
        </p:nvSpPr>
        <p:spPr bwMode="auto">
          <a:xfrm>
            <a:off x="8666994" y="3201716"/>
            <a:ext cx="350132" cy="347253"/>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7" name="Rectangle 76">
            <a:extLst>
              <a:ext uri="{FF2B5EF4-FFF2-40B4-BE49-F238E27FC236}">
                <a16:creationId xmlns:a16="http://schemas.microsoft.com/office/drawing/2014/main" id="{47A95F9C-847C-41AC-AA51-7E5C2FB337B4}"/>
              </a:ext>
            </a:extLst>
          </p:cNvPr>
          <p:cNvSpPr/>
          <p:nvPr/>
        </p:nvSpPr>
        <p:spPr bwMode="auto">
          <a:xfrm>
            <a:off x="9054106" y="2885152"/>
            <a:ext cx="350132" cy="671731"/>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9" name="TextBox 12">
            <a:extLst>
              <a:ext uri="{FF2B5EF4-FFF2-40B4-BE49-F238E27FC236}">
                <a16:creationId xmlns:a16="http://schemas.microsoft.com/office/drawing/2014/main" id="{6FDBC210-72AB-40A6-86FC-D9B1382899E9}"/>
              </a:ext>
            </a:extLst>
          </p:cNvPr>
          <p:cNvSpPr txBox="1">
            <a:spLocks noChangeArrowheads="1"/>
          </p:cNvSpPr>
          <p:nvPr/>
        </p:nvSpPr>
        <p:spPr bwMode="auto">
          <a:xfrm>
            <a:off x="5139970" y="1496881"/>
            <a:ext cx="20563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Response at Any Time</a:t>
            </a:r>
          </a:p>
        </p:txBody>
      </p:sp>
      <p:sp>
        <p:nvSpPr>
          <p:cNvPr id="80" name="TextBox 12">
            <a:extLst>
              <a:ext uri="{FF2B5EF4-FFF2-40B4-BE49-F238E27FC236}">
                <a16:creationId xmlns:a16="http://schemas.microsoft.com/office/drawing/2014/main" id="{A271CA24-A3AB-4EAA-9E0B-CB40127D68D9}"/>
              </a:ext>
            </a:extLst>
          </p:cNvPr>
          <p:cNvSpPr txBox="1">
            <a:spLocks noChangeArrowheads="1"/>
          </p:cNvSpPr>
          <p:nvPr/>
        </p:nvSpPr>
        <p:spPr bwMode="auto">
          <a:xfrm>
            <a:off x="8492935" y="1738432"/>
            <a:ext cx="23246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Total (n = 267)</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Resistant/intolerant (n = 203)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T315I</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 (n = 64)</a:t>
            </a:r>
          </a:p>
        </p:txBody>
      </p:sp>
      <p:sp>
        <p:nvSpPr>
          <p:cNvPr id="81" name="Rectangle 80">
            <a:extLst>
              <a:ext uri="{FF2B5EF4-FFF2-40B4-BE49-F238E27FC236}">
                <a16:creationId xmlns:a16="http://schemas.microsoft.com/office/drawing/2014/main" id="{E55A2254-EB07-4E04-A4CB-00D844C73235}"/>
              </a:ext>
            </a:extLst>
          </p:cNvPr>
          <p:cNvSpPr/>
          <p:nvPr/>
        </p:nvSpPr>
        <p:spPr bwMode="auto">
          <a:xfrm>
            <a:off x="8414008" y="1836759"/>
            <a:ext cx="107388" cy="107388"/>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2" name="Rectangle 81">
            <a:extLst>
              <a:ext uri="{FF2B5EF4-FFF2-40B4-BE49-F238E27FC236}">
                <a16:creationId xmlns:a16="http://schemas.microsoft.com/office/drawing/2014/main" id="{466B1A00-1E56-427A-A3F5-10E7F242F55F}"/>
              </a:ext>
            </a:extLst>
          </p:cNvPr>
          <p:cNvSpPr/>
          <p:nvPr/>
        </p:nvSpPr>
        <p:spPr bwMode="auto">
          <a:xfrm>
            <a:off x="8414008" y="2050844"/>
            <a:ext cx="107388" cy="107388"/>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3" name="Rectangle 82">
            <a:extLst>
              <a:ext uri="{FF2B5EF4-FFF2-40B4-BE49-F238E27FC236}">
                <a16:creationId xmlns:a16="http://schemas.microsoft.com/office/drawing/2014/main" id="{520B3FE6-29CC-4393-BBAC-59A05E3AAEE8}"/>
              </a:ext>
            </a:extLst>
          </p:cNvPr>
          <p:cNvSpPr/>
          <p:nvPr/>
        </p:nvSpPr>
        <p:spPr bwMode="auto">
          <a:xfrm>
            <a:off x="8414008" y="2263321"/>
            <a:ext cx="107388" cy="107388"/>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 name="Freeform: Shape 2">
            <a:extLst>
              <a:ext uri="{FF2B5EF4-FFF2-40B4-BE49-F238E27FC236}">
                <a16:creationId xmlns:a16="http://schemas.microsoft.com/office/drawing/2014/main" id="{47C2E75A-9F3F-47BA-926F-7ECDFD7F8605}"/>
              </a:ext>
            </a:extLst>
          </p:cNvPr>
          <p:cNvSpPr/>
          <p:nvPr/>
        </p:nvSpPr>
        <p:spPr bwMode="auto">
          <a:xfrm>
            <a:off x="2699657" y="1872343"/>
            <a:ext cx="6827520" cy="1680754"/>
          </a:xfrm>
          <a:custGeom>
            <a:avLst/>
            <a:gdLst>
              <a:gd name="connsiteX0" fmla="*/ 0 w 6827520"/>
              <a:gd name="connsiteY0" fmla="*/ 0 h 1680754"/>
              <a:gd name="connsiteX1" fmla="*/ 0 w 6827520"/>
              <a:gd name="connsiteY1" fmla="*/ 1680754 h 1680754"/>
              <a:gd name="connsiteX2" fmla="*/ 6827520 w 6827520"/>
              <a:gd name="connsiteY2" fmla="*/ 1680754 h 1680754"/>
            </a:gdLst>
            <a:ahLst/>
            <a:cxnLst>
              <a:cxn ang="0">
                <a:pos x="connsiteX0" y="connsiteY0"/>
              </a:cxn>
              <a:cxn ang="0">
                <a:pos x="connsiteX1" y="connsiteY1"/>
              </a:cxn>
              <a:cxn ang="0">
                <a:pos x="connsiteX2" y="connsiteY2"/>
              </a:cxn>
            </a:cxnLst>
            <a:rect l="l" t="t" r="r" b="b"/>
            <a:pathLst>
              <a:path w="6827520" h="1680754">
                <a:moveTo>
                  <a:pt x="0" y="0"/>
                </a:moveTo>
                <a:lnTo>
                  <a:pt x="0" y="1680754"/>
                </a:lnTo>
                <a:lnTo>
                  <a:pt x="6827520" y="1680754"/>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01" name="Group 328">
            <a:extLst>
              <a:ext uri="{FF2B5EF4-FFF2-40B4-BE49-F238E27FC236}">
                <a16:creationId xmlns:a16="http://schemas.microsoft.com/office/drawing/2014/main" id="{9FDAAB2E-ECAE-44D5-8848-76B7788512CF}"/>
              </a:ext>
            </a:extLst>
          </p:cNvPr>
          <p:cNvGrpSpPr>
            <a:grpSpLocks/>
          </p:cNvGrpSpPr>
          <p:nvPr/>
        </p:nvGrpSpPr>
        <p:grpSpPr bwMode="auto">
          <a:xfrm>
            <a:off x="1913377" y="4303238"/>
            <a:ext cx="497252" cy="1626858"/>
            <a:chOff x="755709" y="1916771"/>
            <a:chExt cx="529928" cy="3457215"/>
          </a:xfrm>
        </p:grpSpPr>
        <p:sp>
          <p:nvSpPr>
            <p:cNvPr id="108" name="TextBox 107">
              <a:extLst>
                <a:ext uri="{FF2B5EF4-FFF2-40B4-BE49-F238E27FC236}">
                  <a16:creationId xmlns:a16="http://schemas.microsoft.com/office/drawing/2014/main" id="{21B5DA20-ABFF-4FA2-91B8-349EAE38681F}"/>
                </a:ext>
              </a:extLst>
            </p:cNvPr>
            <p:cNvSpPr txBox="1"/>
            <p:nvPr/>
          </p:nvSpPr>
          <p:spPr>
            <a:xfrm>
              <a:off x="755709" y="1916771"/>
              <a:ext cx="529928" cy="410033"/>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109" name="TextBox 108">
              <a:extLst>
                <a:ext uri="{FF2B5EF4-FFF2-40B4-BE49-F238E27FC236}">
                  <a16:creationId xmlns:a16="http://schemas.microsoft.com/office/drawing/2014/main" id="{47263152-BDD2-496D-8FFB-109CCA2B2798}"/>
                </a:ext>
              </a:extLst>
            </p:cNvPr>
            <p:cNvSpPr txBox="1"/>
            <p:nvPr/>
          </p:nvSpPr>
          <p:spPr>
            <a:xfrm>
              <a:off x="866752" y="2526258"/>
              <a:ext cx="418885" cy="410033"/>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110" name="TextBox 109">
              <a:extLst>
                <a:ext uri="{FF2B5EF4-FFF2-40B4-BE49-F238E27FC236}">
                  <a16:creationId xmlns:a16="http://schemas.microsoft.com/office/drawing/2014/main" id="{5359FBE4-741E-4F01-88C6-36213DECAC49}"/>
                </a:ext>
              </a:extLst>
            </p:cNvPr>
            <p:cNvSpPr txBox="1"/>
            <p:nvPr/>
          </p:nvSpPr>
          <p:spPr>
            <a:xfrm>
              <a:off x="866752" y="3135745"/>
              <a:ext cx="418885" cy="410033"/>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111" name="TextBox 110">
              <a:extLst>
                <a:ext uri="{FF2B5EF4-FFF2-40B4-BE49-F238E27FC236}">
                  <a16:creationId xmlns:a16="http://schemas.microsoft.com/office/drawing/2014/main" id="{986CA0FE-E769-4D11-9170-D9654036993C}"/>
                </a:ext>
              </a:extLst>
            </p:cNvPr>
            <p:cNvSpPr txBox="1"/>
            <p:nvPr/>
          </p:nvSpPr>
          <p:spPr>
            <a:xfrm>
              <a:off x="866752" y="3745232"/>
              <a:ext cx="418885" cy="410033"/>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112" name="TextBox 111">
              <a:extLst>
                <a:ext uri="{FF2B5EF4-FFF2-40B4-BE49-F238E27FC236}">
                  <a16:creationId xmlns:a16="http://schemas.microsoft.com/office/drawing/2014/main" id="{D7B645BC-1CC6-4F57-89EB-70578F18319C}"/>
                </a:ext>
              </a:extLst>
            </p:cNvPr>
            <p:cNvSpPr txBox="1"/>
            <p:nvPr/>
          </p:nvSpPr>
          <p:spPr>
            <a:xfrm>
              <a:off x="866752" y="4354718"/>
              <a:ext cx="418885" cy="410033"/>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113" name="TextBox 112">
              <a:extLst>
                <a:ext uri="{FF2B5EF4-FFF2-40B4-BE49-F238E27FC236}">
                  <a16:creationId xmlns:a16="http://schemas.microsoft.com/office/drawing/2014/main" id="{5FB486ED-77C2-4657-B567-A801010C69BA}"/>
                </a:ext>
              </a:extLst>
            </p:cNvPr>
            <p:cNvSpPr txBox="1"/>
            <p:nvPr/>
          </p:nvSpPr>
          <p:spPr>
            <a:xfrm>
              <a:off x="967575" y="4964458"/>
              <a:ext cx="318062" cy="409528"/>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grpSp>
      <p:grpSp>
        <p:nvGrpSpPr>
          <p:cNvPr id="115" name="Group 114">
            <a:extLst>
              <a:ext uri="{FF2B5EF4-FFF2-40B4-BE49-F238E27FC236}">
                <a16:creationId xmlns:a16="http://schemas.microsoft.com/office/drawing/2014/main" id="{9626BE39-13EE-4345-BB18-8848ED509684}"/>
              </a:ext>
            </a:extLst>
          </p:cNvPr>
          <p:cNvGrpSpPr/>
          <p:nvPr/>
        </p:nvGrpSpPr>
        <p:grpSpPr>
          <a:xfrm>
            <a:off x="2367767" y="4401069"/>
            <a:ext cx="80962" cy="1431313"/>
            <a:chOff x="2367767" y="4401069"/>
            <a:chExt cx="80962" cy="1431313"/>
          </a:xfrm>
        </p:grpSpPr>
        <p:sp>
          <p:nvSpPr>
            <p:cNvPr id="102" name="Line 6">
              <a:extLst>
                <a:ext uri="{FF2B5EF4-FFF2-40B4-BE49-F238E27FC236}">
                  <a16:creationId xmlns:a16="http://schemas.microsoft.com/office/drawing/2014/main" id="{41DA0EF5-97CD-40C7-95D8-0B8413F18C71}"/>
                </a:ext>
              </a:extLst>
            </p:cNvPr>
            <p:cNvSpPr>
              <a:spLocks noChangeShapeType="1"/>
            </p:cNvSpPr>
            <p:nvPr/>
          </p:nvSpPr>
          <p:spPr bwMode="auto">
            <a:xfrm>
              <a:off x="2367767" y="5832382"/>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3" name="Line 23">
              <a:extLst>
                <a:ext uri="{FF2B5EF4-FFF2-40B4-BE49-F238E27FC236}">
                  <a16:creationId xmlns:a16="http://schemas.microsoft.com/office/drawing/2014/main" id="{8A041092-330B-42D7-B5B9-4FDC0BD49034}"/>
                </a:ext>
              </a:extLst>
            </p:cNvPr>
            <p:cNvSpPr>
              <a:spLocks noChangeShapeType="1"/>
            </p:cNvSpPr>
            <p:nvPr/>
          </p:nvSpPr>
          <p:spPr bwMode="auto">
            <a:xfrm>
              <a:off x="2367767" y="5546482"/>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4" name="Line 25">
              <a:extLst>
                <a:ext uri="{FF2B5EF4-FFF2-40B4-BE49-F238E27FC236}">
                  <a16:creationId xmlns:a16="http://schemas.microsoft.com/office/drawing/2014/main" id="{5C44A7EC-D4D3-43F0-8577-89D189195787}"/>
                </a:ext>
              </a:extLst>
            </p:cNvPr>
            <p:cNvSpPr>
              <a:spLocks noChangeShapeType="1"/>
            </p:cNvSpPr>
            <p:nvPr/>
          </p:nvSpPr>
          <p:spPr bwMode="auto">
            <a:xfrm>
              <a:off x="2367767" y="5258771"/>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5" name="Line 27">
              <a:extLst>
                <a:ext uri="{FF2B5EF4-FFF2-40B4-BE49-F238E27FC236}">
                  <a16:creationId xmlns:a16="http://schemas.microsoft.com/office/drawing/2014/main" id="{9013FDC1-9204-4D49-8538-04B1BD390FCB}"/>
                </a:ext>
              </a:extLst>
            </p:cNvPr>
            <p:cNvSpPr>
              <a:spLocks noChangeShapeType="1"/>
            </p:cNvSpPr>
            <p:nvPr/>
          </p:nvSpPr>
          <p:spPr bwMode="auto">
            <a:xfrm>
              <a:off x="2367767" y="4973776"/>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6" name="Line 29">
              <a:extLst>
                <a:ext uri="{FF2B5EF4-FFF2-40B4-BE49-F238E27FC236}">
                  <a16:creationId xmlns:a16="http://schemas.microsoft.com/office/drawing/2014/main" id="{D61509A9-2052-4C74-A05F-68B4759901FF}"/>
                </a:ext>
              </a:extLst>
            </p:cNvPr>
            <p:cNvSpPr>
              <a:spLocks noChangeShapeType="1"/>
            </p:cNvSpPr>
            <p:nvPr/>
          </p:nvSpPr>
          <p:spPr bwMode="auto">
            <a:xfrm>
              <a:off x="2367767" y="4687875"/>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07" name="Line 31">
              <a:extLst>
                <a:ext uri="{FF2B5EF4-FFF2-40B4-BE49-F238E27FC236}">
                  <a16:creationId xmlns:a16="http://schemas.microsoft.com/office/drawing/2014/main" id="{20176251-B804-4A6E-9941-E8251D6FAE7F}"/>
                </a:ext>
              </a:extLst>
            </p:cNvPr>
            <p:cNvSpPr>
              <a:spLocks noChangeShapeType="1"/>
            </p:cNvSpPr>
            <p:nvPr/>
          </p:nvSpPr>
          <p:spPr bwMode="auto">
            <a:xfrm>
              <a:off x="2367767" y="4401069"/>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114" name="Freeform: Shape 113">
            <a:extLst>
              <a:ext uri="{FF2B5EF4-FFF2-40B4-BE49-F238E27FC236}">
                <a16:creationId xmlns:a16="http://schemas.microsoft.com/office/drawing/2014/main" id="{8B033AE2-956B-414F-87F3-D7EF71D3312A}"/>
              </a:ext>
            </a:extLst>
          </p:cNvPr>
          <p:cNvSpPr/>
          <p:nvPr/>
        </p:nvSpPr>
        <p:spPr bwMode="auto">
          <a:xfrm>
            <a:off x="2447609" y="4388295"/>
            <a:ext cx="3097724" cy="1448429"/>
          </a:xfrm>
          <a:custGeom>
            <a:avLst/>
            <a:gdLst>
              <a:gd name="connsiteX0" fmla="*/ 0 w 6827520"/>
              <a:gd name="connsiteY0" fmla="*/ 0 h 1680754"/>
              <a:gd name="connsiteX1" fmla="*/ 0 w 6827520"/>
              <a:gd name="connsiteY1" fmla="*/ 1680754 h 1680754"/>
              <a:gd name="connsiteX2" fmla="*/ 6827520 w 6827520"/>
              <a:gd name="connsiteY2" fmla="*/ 1680754 h 1680754"/>
            </a:gdLst>
            <a:ahLst/>
            <a:cxnLst>
              <a:cxn ang="0">
                <a:pos x="connsiteX0" y="connsiteY0"/>
              </a:cxn>
              <a:cxn ang="0">
                <a:pos x="connsiteX1" y="connsiteY1"/>
              </a:cxn>
              <a:cxn ang="0">
                <a:pos x="connsiteX2" y="connsiteY2"/>
              </a:cxn>
            </a:cxnLst>
            <a:rect l="l" t="t" r="r" b="b"/>
            <a:pathLst>
              <a:path w="6827520" h="1680754">
                <a:moveTo>
                  <a:pt x="0" y="0"/>
                </a:moveTo>
                <a:lnTo>
                  <a:pt x="0" y="1680754"/>
                </a:lnTo>
                <a:lnTo>
                  <a:pt x="6827520" y="1680754"/>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24" name="Group 123">
            <a:extLst>
              <a:ext uri="{FF2B5EF4-FFF2-40B4-BE49-F238E27FC236}">
                <a16:creationId xmlns:a16="http://schemas.microsoft.com/office/drawing/2014/main" id="{00A07428-C400-46AC-851B-6DEB5A379D14}"/>
              </a:ext>
            </a:extLst>
          </p:cNvPr>
          <p:cNvGrpSpPr/>
          <p:nvPr/>
        </p:nvGrpSpPr>
        <p:grpSpPr>
          <a:xfrm>
            <a:off x="2447608" y="5828524"/>
            <a:ext cx="3087020" cy="75715"/>
            <a:chOff x="2447608" y="5828524"/>
            <a:chExt cx="3087020" cy="75715"/>
          </a:xfrm>
        </p:grpSpPr>
        <p:grpSp>
          <p:nvGrpSpPr>
            <p:cNvPr id="116" name="Group 115">
              <a:extLst>
                <a:ext uri="{FF2B5EF4-FFF2-40B4-BE49-F238E27FC236}">
                  <a16:creationId xmlns:a16="http://schemas.microsoft.com/office/drawing/2014/main" id="{6430CCA4-873F-43BD-A03B-A32ADCD8E089}"/>
                </a:ext>
              </a:extLst>
            </p:cNvPr>
            <p:cNvGrpSpPr/>
            <p:nvPr/>
          </p:nvGrpSpPr>
          <p:grpSpPr>
            <a:xfrm rot="5400000">
              <a:off x="3697415" y="4585957"/>
              <a:ext cx="68475" cy="2568090"/>
              <a:chOff x="2367767" y="4401069"/>
              <a:chExt cx="80962" cy="1431313"/>
            </a:xfrm>
          </p:grpSpPr>
          <p:sp>
            <p:nvSpPr>
              <p:cNvPr id="117" name="Line 6">
                <a:extLst>
                  <a:ext uri="{FF2B5EF4-FFF2-40B4-BE49-F238E27FC236}">
                    <a16:creationId xmlns:a16="http://schemas.microsoft.com/office/drawing/2014/main" id="{BA84DBE3-16EB-4E0C-8703-3A6FFFE877C3}"/>
                  </a:ext>
                </a:extLst>
              </p:cNvPr>
              <p:cNvSpPr>
                <a:spLocks noChangeShapeType="1"/>
              </p:cNvSpPr>
              <p:nvPr/>
            </p:nvSpPr>
            <p:spPr bwMode="auto">
              <a:xfrm>
                <a:off x="2367767" y="5832382"/>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8" name="Line 23">
                <a:extLst>
                  <a:ext uri="{FF2B5EF4-FFF2-40B4-BE49-F238E27FC236}">
                    <a16:creationId xmlns:a16="http://schemas.microsoft.com/office/drawing/2014/main" id="{D71C1C30-3BD4-477D-B7E5-5DCAAA21B950}"/>
                  </a:ext>
                </a:extLst>
              </p:cNvPr>
              <p:cNvSpPr>
                <a:spLocks noChangeShapeType="1"/>
              </p:cNvSpPr>
              <p:nvPr/>
            </p:nvSpPr>
            <p:spPr bwMode="auto">
              <a:xfrm>
                <a:off x="2367767" y="5546482"/>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19" name="Line 25">
                <a:extLst>
                  <a:ext uri="{FF2B5EF4-FFF2-40B4-BE49-F238E27FC236}">
                    <a16:creationId xmlns:a16="http://schemas.microsoft.com/office/drawing/2014/main" id="{E07ADD04-713C-4E78-A3EC-7CD8541B24BC}"/>
                  </a:ext>
                </a:extLst>
              </p:cNvPr>
              <p:cNvSpPr>
                <a:spLocks noChangeShapeType="1"/>
              </p:cNvSpPr>
              <p:nvPr/>
            </p:nvSpPr>
            <p:spPr bwMode="auto">
              <a:xfrm>
                <a:off x="2367767" y="5258771"/>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0" name="Line 27">
                <a:extLst>
                  <a:ext uri="{FF2B5EF4-FFF2-40B4-BE49-F238E27FC236}">
                    <a16:creationId xmlns:a16="http://schemas.microsoft.com/office/drawing/2014/main" id="{B6C7C804-6083-4B40-9F1E-4F07399A16BF}"/>
                  </a:ext>
                </a:extLst>
              </p:cNvPr>
              <p:cNvSpPr>
                <a:spLocks noChangeShapeType="1"/>
              </p:cNvSpPr>
              <p:nvPr/>
            </p:nvSpPr>
            <p:spPr bwMode="auto">
              <a:xfrm>
                <a:off x="2367767" y="4973776"/>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1" name="Line 29">
                <a:extLst>
                  <a:ext uri="{FF2B5EF4-FFF2-40B4-BE49-F238E27FC236}">
                    <a16:creationId xmlns:a16="http://schemas.microsoft.com/office/drawing/2014/main" id="{AA6B5A60-F738-4317-85DA-BCBA77C976E5}"/>
                  </a:ext>
                </a:extLst>
              </p:cNvPr>
              <p:cNvSpPr>
                <a:spLocks noChangeShapeType="1"/>
              </p:cNvSpPr>
              <p:nvPr/>
            </p:nvSpPr>
            <p:spPr bwMode="auto">
              <a:xfrm>
                <a:off x="2367767" y="4687875"/>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2" name="Line 31">
                <a:extLst>
                  <a:ext uri="{FF2B5EF4-FFF2-40B4-BE49-F238E27FC236}">
                    <a16:creationId xmlns:a16="http://schemas.microsoft.com/office/drawing/2014/main" id="{444C85D5-FBE2-496B-A4CB-ECC83B9DFE59}"/>
                  </a:ext>
                </a:extLst>
              </p:cNvPr>
              <p:cNvSpPr>
                <a:spLocks noChangeShapeType="1"/>
              </p:cNvSpPr>
              <p:nvPr/>
            </p:nvSpPr>
            <p:spPr bwMode="auto">
              <a:xfrm>
                <a:off x="2367767" y="4401069"/>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123" name="Line 31">
              <a:extLst>
                <a:ext uri="{FF2B5EF4-FFF2-40B4-BE49-F238E27FC236}">
                  <a16:creationId xmlns:a16="http://schemas.microsoft.com/office/drawing/2014/main" id="{7FC15FBD-FF5E-4DE7-AF36-B276844BA481}"/>
                </a:ext>
              </a:extLst>
            </p:cNvPr>
            <p:cNvSpPr>
              <a:spLocks noChangeShapeType="1"/>
            </p:cNvSpPr>
            <p:nvPr/>
          </p:nvSpPr>
          <p:spPr bwMode="auto">
            <a:xfrm rot="5400000">
              <a:off x="5500390" y="5862762"/>
              <a:ext cx="68475"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125" name="TextBox 124">
            <a:extLst>
              <a:ext uri="{FF2B5EF4-FFF2-40B4-BE49-F238E27FC236}">
                <a16:creationId xmlns:a16="http://schemas.microsoft.com/office/drawing/2014/main" id="{E5E2DAF8-74E1-47E4-99C7-A9D1DCEA5488}"/>
              </a:ext>
            </a:extLst>
          </p:cNvPr>
          <p:cNvSpPr txBox="1"/>
          <p:nvPr/>
        </p:nvSpPr>
        <p:spPr bwMode="auto">
          <a:xfrm>
            <a:off x="2302115" y="5833388"/>
            <a:ext cx="288861" cy="338554"/>
          </a:xfrm>
          <a:prstGeom prst="rect">
            <a:avLst/>
          </a:prstGeom>
          <a:noFill/>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26" name="TextBox 125">
            <a:extLst>
              <a:ext uri="{FF2B5EF4-FFF2-40B4-BE49-F238E27FC236}">
                <a16:creationId xmlns:a16="http://schemas.microsoft.com/office/drawing/2014/main" id="{77C39A2A-335E-433C-A6CF-EEA9AAD49896}"/>
              </a:ext>
            </a:extLst>
          </p:cNvPr>
          <p:cNvSpPr txBox="1"/>
          <p:nvPr/>
        </p:nvSpPr>
        <p:spPr bwMode="auto">
          <a:xfrm>
            <a:off x="2765671" y="5833388"/>
            <a:ext cx="393056" cy="338554"/>
          </a:xfrm>
          <a:prstGeom prst="rect">
            <a:avLst/>
          </a:prstGeom>
          <a:noFill/>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127" name="TextBox 126">
            <a:extLst>
              <a:ext uri="{FF2B5EF4-FFF2-40B4-BE49-F238E27FC236}">
                <a16:creationId xmlns:a16="http://schemas.microsoft.com/office/drawing/2014/main" id="{9A55F277-40A1-42B0-859D-096F69909E72}"/>
              </a:ext>
            </a:extLst>
          </p:cNvPr>
          <p:cNvSpPr txBox="1"/>
          <p:nvPr/>
        </p:nvSpPr>
        <p:spPr bwMode="auto">
          <a:xfrm>
            <a:off x="3273897" y="5833388"/>
            <a:ext cx="393056" cy="338554"/>
          </a:xfrm>
          <a:prstGeom prst="rect">
            <a:avLst/>
          </a:prstGeom>
          <a:noFill/>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128" name="TextBox 127">
            <a:extLst>
              <a:ext uri="{FF2B5EF4-FFF2-40B4-BE49-F238E27FC236}">
                <a16:creationId xmlns:a16="http://schemas.microsoft.com/office/drawing/2014/main" id="{8967FDA2-A7B8-4420-BFF4-8726C28C0B2C}"/>
              </a:ext>
            </a:extLst>
          </p:cNvPr>
          <p:cNvSpPr txBox="1"/>
          <p:nvPr/>
        </p:nvSpPr>
        <p:spPr bwMode="auto">
          <a:xfrm>
            <a:off x="3789550" y="5833388"/>
            <a:ext cx="393056" cy="338554"/>
          </a:xfrm>
          <a:prstGeom prst="rect">
            <a:avLst/>
          </a:prstGeom>
          <a:noFill/>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129" name="TextBox 128">
            <a:extLst>
              <a:ext uri="{FF2B5EF4-FFF2-40B4-BE49-F238E27FC236}">
                <a16:creationId xmlns:a16="http://schemas.microsoft.com/office/drawing/2014/main" id="{6F69A58B-D7D7-4D3F-A451-C531E5A269C2}"/>
              </a:ext>
            </a:extLst>
          </p:cNvPr>
          <p:cNvSpPr txBox="1"/>
          <p:nvPr/>
        </p:nvSpPr>
        <p:spPr bwMode="auto">
          <a:xfrm>
            <a:off x="4295593" y="5833388"/>
            <a:ext cx="393056" cy="338554"/>
          </a:xfrm>
          <a:prstGeom prst="rect">
            <a:avLst/>
          </a:prstGeom>
          <a:noFill/>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48</a:t>
            </a:r>
          </a:p>
        </p:txBody>
      </p:sp>
      <p:sp>
        <p:nvSpPr>
          <p:cNvPr id="130" name="TextBox 129">
            <a:extLst>
              <a:ext uri="{FF2B5EF4-FFF2-40B4-BE49-F238E27FC236}">
                <a16:creationId xmlns:a16="http://schemas.microsoft.com/office/drawing/2014/main" id="{FE50072E-460C-47BA-8230-7F51973F5657}"/>
              </a:ext>
            </a:extLst>
          </p:cNvPr>
          <p:cNvSpPr txBox="1"/>
          <p:nvPr/>
        </p:nvSpPr>
        <p:spPr bwMode="auto">
          <a:xfrm>
            <a:off x="4803819" y="5833388"/>
            <a:ext cx="393056" cy="338554"/>
          </a:xfrm>
          <a:prstGeom prst="rect">
            <a:avLst/>
          </a:prstGeom>
          <a:noFill/>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131" name="TextBox 130">
            <a:extLst>
              <a:ext uri="{FF2B5EF4-FFF2-40B4-BE49-F238E27FC236}">
                <a16:creationId xmlns:a16="http://schemas.microsoft.com/office/drawing/2014/main" id="{FEEE21BE-DAA0-485C-AC53-101A4AD04FAF}"/>
              </a:ext>
            </a:extLst>
          </p:cNvPr>
          <p:cNvSpPr txBox="1"/>
          <p:nvPr/>
        </p:nvSpPr>
        <p:spPr bwMode="auto">
          <a:xfrm>
            <a:off x="5319472" y="5833388"/>
            <a:ext cx="393056" cy="338554"/>
          </a:xfrm>
          <a:prstGeom prst="rect">
            <a:avLst/>
          </a:prstGeom>
          <a:noFill/>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72</a:t>
            </a:r>
          </a:p>
        </p:txBody>
      </p:sp>
      <p:sp>
        <p:nvSpPr>
          <p:cNvPr id="132" name="TextBox 131">
            <a:extLst>
              <a:ext uri="{FF2B5EF4-FFF2-40B4-BE49-F238E27FC236}">
                <a16:creationId xmlns:a16="http://schemas.microsoft.com/office/drawing/2014/main" id="{49E0A434-5DE5-40D5-84B4-A977B5D811C8}"/>
              </a:ext>
            </a:extLst>
          </p:cNvPr>
          <p:cNvSpPr txBox="1"/>
          <p:nvPr/>
        </p:nvSpPr>
        <p:spPr bwMode="auto">
          <a:xfrm>
            <a:off x="2417873" y="3954941"/>
            <a:ext cx="3127459"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Duration of MCyR</a:t>
            </a:r>
          </a:p>
        </p:txBody>
      </p:sp>
      <p:sp>
        <p:nvSpPr>
          <p:cNvPr id="133" name="TextBox 132">
            <a:extLst>
              <a:ext uri="{FF2B5EF4-FFF2-40B4-BE49-F238E27FC236}">
                <a16:creationId xmlns:a16="http://schemas.microsoft.com/office/drawing/2014/main" id="{DD992B8E-18BC-4C4A-AC2F-D008FAE72AA7}"/>
              </a:ext>
            </a:extLst>
          </p:cNvPr>
          <p:cNvSpPr txBox="1"/>
          <p:nvPr/>
        </p:nvSpPr>
        <p:spPr bwMode="auto">
          <a:xfrm>
            <a:off x="3740678" y="6019920"/>
            <a:ext cx="474809" cy="338554"/>
          </a:xfrm>
          <a:prstGeom prst="rect">
            <a:avLst/>
          </a:prstGeom>
          <a:noFill/>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a:t>
            </a:r>
          </a:p>
        </p:txBody>
      </p:sp>
      <p:sp>
        <p:nvSpPr>
          <p:cNvPr id="134" name="TextBox 133">
            <a:extLst>
              <a:ext uri="{FF2B5EF4-FFF2-40B4-BE49-F238E27FC236}">
                <a16:creationId xmlns:a16="http://schemas.microsoft.com/office/drawing/2014/main" id="{6A84E58A-8841-42E2-8245-A683B9E7F8B9}"/>
              </a:ext>
            </a:extLst>
          </p:cNvPr>
          <p:cNvSpPr txBox="1"/>
          <p:nvPr/>
        </p:nvSpPr>
        <p:spPr bwMode="auto">
          <a:xfrm rot="16200000">
            <a:off x="545283" y="4848825"/>
            <a:ext cx="2185818" cy="58477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Probability of Remaining in MCyR (%)</a:t>
            </a:r>
          </a:p>
        </p:txBody>
      </p:sp>
      <p:sp>
        <p:nvSpPr>
          <p:cNvPr id="135" name="TextBox 12">
            <a:extLst>
              <a:ext uri="{FF2B5EF4-FFF2-40B4-BE49-F238E27FC236}">
                <a16:creationId xmlns:a16="http://schemas.microsoft.com/office/drawing/2014/main" id="{35504AEC-E3BD-4402-B84F-7EC477216794}"/>
              </a:ext>
            </a:extLst>
          </p:cNvPr>
          <p:cNvSpPr txBox="1">
            <a:spLocks noChangeArrowheads="1"/>
          </p:cNvSpPr>
          <p:nvPr/>
        </p:nvSpPr>
        <p:spPr bwMode="auto">
          <a:xfrm>
            <a:off x="2746464" y="5079504"/>
            <a:ext cx="23246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Total (n = 148)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Resistant/intolerant (n = 103)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T315I</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 (n = 45)</a:t>
            </a:r>
          </a:p>
        </p:txBody>
      </p:sp>
      <p:cxnSp>
        <p:nvCxnSpPr>
          <p:cNvPr id="140" name="Straight Connector 139">
            <a:extLst>
              <a:ext uri="{FF2B5EF4-FFF2-40B4-BE49-F238E27FC236}">
                <a16:creationId xmlns:a16="http://schemas.microsoft.com/office/drawing/2014/main" id="{91C2BA9B-14B6-4B10-A36E-A98130554E42}"/>
              </a:ext>
            </a:extLst>
          </p:cNvPr>
          <p:cNvCxnSpPr/>
          <p:nvPr/>
        </p:nvCxnSpPr>
        <p:spPr bwMode="auto">
          <a:xfrm>
            <a:off x="2619815" y="5234358"/>
            <a:ext cx="164883" cy="0"/>
          </a:xfrm>
          <a:prstGeom prst="line">
            <a:avLst/>
          </a:prstGeom>
          <a:noFill/>
          <a:ln w="28575" cap="flat" cmpd="sng" algn="ctr">
            <a:solidFill>
              <a:schemeClr val="accent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430E4008-B6D7-4D56-97EC-03D3FE3B5FB3}"/>
              </a:ext>
            </a:extLst>
          </p:cNvPr>
          <p:cNvCxnSpPr/>
          <p:nvPr/>
        </p:nvCxnSpPr>
        <p:spPr bwMode="auto">
          <a:xfrm>
            <a:off x="2619815" y="5450460"/>
            <a:ext cx="164883" cy="0"/>
          </a:xfrm>
          <a:prstGeom prst="line">
            <a:avLst/>
          </a:prstGeom>
          <a:noFill/>
          <a:ln w="28575" cap="flat" cmpd="sng" algn="ctr">
            <a:solidFill>
              <a:schemeClr val="accent3"/>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B445BF92-C437-4297-AB4D-D6AA8D585351}"/>
              </a:ext>
            </a:extLst>
          </p:cNvPr>
          <p:cNvCxnSpPr/>
          <p:nvPr/>
        </p:nvCxnSpPr>
        <p:spPr bwMode="auto">
          <a:xfrm>
            <a:off x="2619815" y="5651343"/>
            <a:ext cx="164883" cy="0"/>
          </a:xfrm>
          <a:prstGeom prst="line">
            <a:avLst/>
          </a:prstGeom>
          <a:noFill/>
          <a:ln w="28575" cap="flat" cmpd="sng" algn="ctr">
            <a:solidFill>
              <a:schemeClr val="accent4"/>
            </a:solidFill>
            <a:prstDash val="solid"/>
            <a:round/>
            <a:headEnd type="none" w="med" len="med"/>
            <a:tailEnd type="none" w="med" len="med"/>
          </a:ln>
          <a:effectLst/>
        </p:spPr>
      </p:cxnSp>
      <p:sp>
        <p:nvSpPr>
          <p:cNvPr id="144" name="TextBox 12">
            <a:extLst>
              <a:ext uri="{FF2B5EF4-FFF2-40B4-BE49-F238E27FC236}">
                <a16:creationId xmlns:a16="http://schemas.microsoft.com/office/drawing/2014/main" id="{0F3C33E0-D117-4FB0-99E0-A49EFA452865}"/>
              </a:ext>
            </a:extLst>
          </p:cNvPr>
          <p:cNvSpPr txBox="1">
            <a:spLocks noChangeArrowheads="1"/>
          </p:cNvSpPr>
          <p:nvPr/>
        </p:nvSpPr>
        <p:spPr bwMode="auto">
          <a:xfrm>
            <a:off x="2447510" y="4690228"/>
            <a:ext cx="26530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82% of responders estimated to remain</a:t>
            </a:r>
            <a:b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b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in MCyR at 5 yr</a:t>
            </a:r>
          </a:p>
        </p:txBody>
      </p:sp>
      <p:sp>
        <p:nvSpPr>
          <p:cNvPr id="145" name="Freeform: Shape 144">
            <a:extLst>
              <a:ext uri="{FF2B5EF4-FFF2-40B4-BE49-F238E27FC236}">
                <a16:creationId xmlns:a16="http://schemas.microsoft.com/office/drawing/2014/main" id="{F18E6A9B-A14F-468C-996A-545AC70A4222}"/>
              </a:ext>
            </a:extLst>
          </p:cNvPr>
          <p:cNvSpPr/>
          <p:nvPr/>
        </p:nvSpPr>
        <p:spPr bwMode="auto">
          <a:xfrm>
            <a:off x="2450371" y="4403485"/>
            <a:ext cx="2770825" cy="254154"/>
          </a:xfrm>
          <a:custGeom>
            <a:avLst/>
            <a:gdLst>
              <a:gd name="connsiteX0" fmla="*/ 0 w 2770825"/>
              <a:gd name="connsiteY0" fmla="*/ 0 h 254154"/>
              <a:gd name="connsiteX1" fmla="*/ 113264 w 2770825"/>
              <a:gd name="connsiteY1" fmla="*/ 0 h 254154"/>
              <a:gd name="connsiteX2" fmla="*/ 113264 w 2770825"/>
              <a:gd name="connsiteY2" fmla="*/ 77351 h 254154"/>
              <a:gd name="connsiteX3" fmla="*/ 232053 w 2770825"/>
              <a:gd name="connsiteY3" fmla="*/ 77351 h 254154"/>
              <a:gd name="connsiteX4" fmla="*/ 232053 w 2770825"/>
              <a:gd name="connsiteY4" fmla="*/ 113264 h 254154"/>
              <a:gd name="connsiteX5" fmla="*/ 480682 w 2770825"/>
              <a:gd name="connsiteY5" fmla="*/ 113264 h 254154"/>
              <a:gd name="connsiteX6" fmla="*/ 480682 w 2770825"/>
              <a:gd name="connsiteY6" fmla="*/ 135365 h 254154"/>
              <a:gd name="connsiteX7" fmla="*/ 704447 w 2770825"/>
              <a:gd name="connsiteY7" fmla="*/ 135365 h 254154"/>
              <a:gd name="connsiteX8" fmla="*/ 704447 w 2770825"/>
              <a:gd name="connsiteY8" fmla="*/ 146415 h 254154"/>
              <a:gd name="connsiteX9" fmla="*/ 839811 w 2770825"/>
              <a:gd name="connsiteY9" fmla="*/ 146415 h 254154"/>
              <a:gd name="connsiteX10" fmla="*/ 839811 w 2770825"/>
              <a:gd name="connsiteY10" fmla="*/ 146415 h 254154"/>
              <a:gd name="connsiteX11" fmla="*/ 958601 w 2770825"/>
              <a:gd name="connsiteY11" fmla="*/ 146415 h 254154"/>
              <a:gd name="connsiteX12" fmla="*/ 958601 w 2770825"/>
              <a:gd name="connsiteY12" fmla="*/ 162990 h 254154"/>
              <a:gd name="connsiteX13" fmla="*/ 1187891 w 2770825"/>
              <a:gd name="connsiteY13" fmla="*/ 162990 h 254154"/>
              <a:gd name="connsiteX14" fmla="*/ 1187891 w 2770825"/>
              <a:gd name="connsiteY14" fmla="*/ 162990 h 254154"/>
              <a:gd name="connsiteX15" fmla="*/ 1209991 w 2770825"/>
              <a:gd name="connsiteY15" fmla="*/ 185090 h 254154"/>
              <a:gd name="connsiteX16" fmla="*/ 1209991 w 2770825"/>
              <a:gd name="connsiteY16" fmla="*/ 207191 h 254154"/>
              <a:gd name="connsiteX17" fmla="*/ 1256955 w 2770825"/>
              <a:gd name="connsiteY17" fmla="*/ 207191 h 254154"/>
              <a:gd name="connsiteX18" fmla="*/ 1256955 w 2770825"/>
              <a:gd name="connsiteY18" fmla="*/ 237578 h 254154"/>
              <a:gd name="connsiteX19" fmla="*/ 1569121 w 2770825"/>
              <a:gd name="connsiteY19" fmla="*/ 237578 h 254154"/>
              <a:gd name="connsiteX20" fmla="*/ 1569121 w 2770825"/>
              <a:gd name="connsiteY20" fmla="*/ 254154 h 254154"/>
              <a:gd name="connsiteX21" fmla="*/ 2770825 w 2770825"/>
              <a:gd name="connsiteY21" fmla="*/ 254154 h 254154"/>
              <a:gd name="connsiteX0" fmla="*/ 0 w 2770825"/>
              <a:gd name="connsiteY0" fmla="*/ 0 h 254154"/>
              <a:gd name="connsiteX1" fmla="*/ 113264 w 2770825"/>
              <a:gd name="connsiteY1" fmla="*/ 0 h 254154"/>
              <a:gd name="connsiteX2" fmla="*/ 113264 w 2770825"/>
              <a:gd name="connsiteY2" fmla="*/ 77351 h 254154"/>
              <a:gd name="connsiteX3" fmla="*/ 232053 w 2770825"/>
              <a:gd name="connsiteY3" fmla="*/ 77351 h 254154"/>
              <a:gd name="connsiteX4" fmla="*/ 232053 w 2770825"/>
              <a:gd name="connsiteY4" fmla="*/ 113264 h 254154"/>
              <a:gd name="connsiteX5" fmla="*/ 480682 w 2770825"/>
              <a:gd name="connsiteY5" fmla="*/ 113264 h 254154"/>
              <a:gd name="connsiteX6" fmla="*/ 480682 w 2770825"/>
              <a:gd name="connsiteY6" fmla="*/ 135365 h 254154"/>
              <a:gd name="connsiteX7" fmla="*/ 704447 w 2770825"/>
              <a:gd name="connsiteY7" fmla="*/ 135365 h 254154"/>
              <a:gd name="connsiteX8" fmla="*/ 704447 w 2770825"/>
              <a:gd name="connsiteY8" fmla="*/ 146415 h 254154"/>
              <a:gd name="connsiteX9" fmla="*/ 839811 w 2770825"/>
              <a:gd name="connsiteY9" fmla="*/ 146415 h 254154"/>
              <a:gd name="connsiteX10" fmla="*/ 839811 w 2770825"/>
              <a:gd name="connsiteY10" fmla="*/ 146415 h 254154"/>
              <a:gd name="connsiteX11" fmla="*/ 958601 w 2770825"/>
              <a:gd name="connsiteY11" fmla="*/ 146415 h 254154"/>
              <a:gd name="connsiteX12" fmla="*/ 958601 w 2770825"/>
              <a:gd name="connsiteY12" fmla="*/ 162990 h 254154"/>
              <a:gd name="connsiteX13" fmla="*/ 1187891 w 2770825"/>
              <a:gd name="connsiteY13" fmla="*/ 162990 h 254154"/>
              <a:gd name="connsiteX14" fmla="*/ 1185129 w 2770825"/>
              <a:gd name="connsiteY14" fmla="*/ 187853 h 254154"/>
              <a:gd name="connsiteX15" fmla="*/ 1209991 w 2770825"/>
              <a:gd name="connsiteY15" fmla="*/ 185090 h 254154"/>
              <a:gd name="connsiteX16" fmla="*/ 1209991 w 2770825"/>
              <a:gd name="connsiteY16" fmla="*/ 207191 h 254154"/>
              <a:gd name="connsiteX17" fmla="*/ 1256955 w 2770825"/>
              <a:gd name="connsiteY17" fmla="*/ 207191 h 254154"/>
              <a:gd name="connsiteX18" fmla="*/ 1256955 w 2770825"/>
              <a:gd name="connsiteY18" fmla="*/ 237578 h 254154"/>
              <a:gd name="connsiteX19" fmla="*/ 1569121 w 2770825"/>
              <a:gd name="connsiteY19" fmla="*/ 237578 h 254154"/>
              <a:gd name="connsiteX20" fmla="*/ 1569121 w 2770825"/>
              <a:gd name="connsiteY20" fmla="*/ 254154 h 254154"/>
              <a:gd name="connsiteX21" fmla="*/ 2770825 w 2770825"/>
              <a:gd name="connsiteY21" fmla="*/ 254154 h 254154"/>
              <a:gd name="connsiteX0" fmla="*/ 0 w 2770825"/>
              <a:gd name="connsiteY0" fmla="*/ 0 h 254154"/>
              <a:gd name="connsiteX1" fmla="*/ 113264 w 2770825"/>
              <a:gd name="connsiteY1" fmla="*/ 0 h 254154"/>
              <a:gd name="connsiteX2" fmla="*/ 113264 w 2770825"/>
              <a:gd name="connsiteY2" fmla="*/ 77351 h 254154"/>
              <a:gd name="connsiteX3" fmla="*/ 232053 w 2770825"/>
              <a:gd name="connsiteY3" fmla="*/ 77351 h 254154"/>
              <a:gd name="connsiteX4" fmla="*/ 232053 w 2770825"/>
              <a:gd name="connsiteY4" fmla="*/ 113264 h 254154"/>
              <a:gd name="connsiteX5" fmla="*/ 480682 w 2770825"/>
              <a:gd name="connsiteY5" fmla="*/ 113264 h 254154"/>
              <a:gd name="connsiteX6" fmla="*/ 480682 w 2770825"/>
              <a:gd name="connsiteY6" fmla="*/ 135365 h 254154"/>
              <a:gd name="connsiteX7" fmla="*/ 704447 w 2770825"/>
              <a:gd name="connsiteY7" fmla="*/ 135365 h 254154"/>
              <a:gd name="connsiteX8" fmla="*/ 704447 w 2770825"/>
              <a:gd name="connsiteY8" fmla="*/ 146415 h 254154"/>
              <a:gd name="connsiteX9" fmla="*/ 839811 w 2770825"/>
              <a:gd name="connsiteY9" fmla="*/ 146415 h 254154"/>
              <a:gd name="connsiteX10" fmla="*/ 839811 w 2770825"/>
              <a:gd name="connsiteY10" fmla="*/ 146415 h 254154"/>
              <a:gd name="connsiteX11" fmla="*/ 958601 w 2770825"/>
              <a:gd name="connsiteY11" fmla="*/ 146415 h 254154"/>
              <a:gd name="connsiteX12" fmla="*/ 958601 w 2770825"/>
              <a:gd name="connsiteY12" fmla="*/ 162990 h 254154"/>
              <a:gd name="connsiteX13" fmla="*/ 1187891 w 2770825"/>
              <a:gd name="connsiteY13" fmla="*/ 162990 h 254154"/>
              <a:gd name="connsiteX14" fmla="*/ 1187891 w 2770825"/>
              <a:gd name="connsiteY14" fmla="*/ 176803 h 254154"/>
              <a:gd name="connsiteX15" fmla="*/ 1209991 w 2770825"/>
              <a:gd name="connsiteY15" fmla="*/ 185090 h 254154"/>
              <a:gd name="connsiteX16" fmla="*/ 1209991 w 2770825"/>
              <a:gd name="connsiteY16" fmla="*/ 207191 h 254154"/>
              <a:gd name="connsiteX17" fmla="*/ 1256955 w 2770825"/>
              <a:gd name="connsiteY17" fmla="*/ 207191 h 254154"/>
              <a:gd name="connsiteX18" fmla="*/ 1256955 w 2770825"/>
              <a:gd name="connsiteY18" fmla="*/ 237578 h 254154"/>
              <a:gd name="connsiteX19" fmla="*/ 1569121 w 2770825"/>
              <a:gd name="connsiteY19" fmla="*/ 237578 h 254154"/>
              <a:gd name="connsiteX20" fmla="*/ 1569121 w 2770825"/>
              <a:gd name="connsiteY20" fmla="*/ 254154 h 254154"/>
              <a:gd name="connsiteX21" fmla="*/ 2770825 w 2770825"/>
              <a:gd name="connsiteY21" fmla="*/ 254154 h 254154"/>
              <a:gd name="connsiteX0" fmla="*/ 0 w 2770825"/>
              <a:gd name="connsiteY0" fmla="*/ 0 h 254154"/>
              <a:gd name="connsiteX1" fmla="*/ 113264 w 2770825"/>
              <a:gd name="connsiteY1" fmla="*/ 0 h 254154"/>
              <a:gd name="connsiteX2" fmla="*/ 113264 w 2770825"/>
              <a:gd name="connsiteY2" fmla="*/ 77351 h 254154"/>
              <a:gd name="connsiteX3" fmla="*/ 232053 w 2770825"/>
              <a:gd name="connsiteY3" fmla="*/ 77351 h 254154"/>
              <a:gd name="connsiteX4" fmla="*/ 232053 w 2770825"/>
              <a:gd name="connsiteY4" fmla="*/ 113264 h 254154"/>
              <a:gd name="connsiteX5" fmla="*/ 480682 w 2770825"/>
              <a:gd name="connsiteY5" fmla="*/ 113264 h 254154"/>
              <a:gd name="connsiteX6" fmla="*/ 480682 w 2770825"/>
              <a:gd name="connsiteY6" fmla="*/ 135365 h 254154"/>
              <a:gd name="connsiteX7" fmla="*/ 704447 w 2770825"/>
              <a:gd name="connsiteY7" fmla="*/ 135365 h 254154"/>
              <a:gd name="connsiteX8" fmla="*/ 704447 w 2770825"/>
              <a:gd name="connsiteY8" fmla="*/ 146415 h 254154"/>
              <a:gd name="connsiteX9" fmla="*/ 839811 w 2770825"/>
              <a:gd name="connsiteY9" fmla="*/ 146415 h 254154"/>
              <a:gd name="connsiteX10" fmla="*/ 839811 w 2770825"/>
              <a:gd name="connsiteY10" fmla="*/ 146415 h 254154"/>
              <a:gd name="connsiteX11" fmla="*/ 958601 w 2770825"/>
              <a:gd name="connsiteY11" fmla="*/ 146415 h 254154"/>
              <a:gd name="connsiteX12" fmla="*/ 958601 w 2770825"/>
              <a:gd name="connsiteY12" fmla="*/ 162990 h 254154"/>
              <a:gd name="connsiteX13" fmla="*/ 1187891 w 2770825"/>
              <a:gd name="connsiteY13" fmla="*/ 162990 h 254154"/>
              <a:gd name="connsiteX14" fmla="*/ 1187891 w 2770825"/>
              <a:gd name="connsiteY14" fmla="*/ 176803 h 254154"/>
              <a:gd name="connsiteX15" fmla="*/ 1209991 w 2770825"/>
              <a:gd name="connsiteY15" fmla="*/ 185090 h 254154"/>
              <a:gd name="connsiteX16" fmla="*/ 1209991 w 2770825"/>
              <a:gd name="connsiteY16" fmla="*/ 207191 h 254154"/>
              <a:gd name="connsiteX17" fmla="*/ 1256955 w 2770825"/>
              <a:gd name="connsiteY17" fmla="*/ 207191 h 254154"/>
              <a:gd name="connsiteX18" fmla="*/ 1256955 w 2770825"/>
              <a:gd name="connsiteY18" fmla="*/ 237578 h 254154"/>
              <a:gd name="connsiteX19" fmla="*/ 1569121 w 2770825"/>
              <a:gd name="connsiteY19" fmla="*/ 237578 h 254154"/>
              <a:gd name="connsiteX20" fmla="*/ 1569121 w 2770825"/>
              <a:gd name="connsiteY20" fmla="*/ 254154 h 254154"/>
              <a:gd name="connsiteX21" fmla="*/ 2770825 w 2770825"/>
              <a:gd name="connsiteY21" fmla="*/ 254154 h 254154"/>
              <a:gd name="connsiteX0" fmla="*/ 0 w 2770825"/>
              <a:gd name="connsiteY0" fmla="*/ 0 h 254154"/>
              <a:gd name="connsiteX1" fmla="*/ 113264 w 2770825"/>
              <a:gd name="connsiteY1" fmla="*/ 0 h 254154"/>
              <a:gd name="connsiteX2" fmla="*/ 113264 w 2770825"/>
              <a:gd name="connsiteY2" fmla="*/ 77351 h 254154"/>
              <a:gd name="connsiteX3" fmla="*/ 232053 w 2770825"/>
              <a:gd name="connsiteY3" fmla="*/ 77351 h 254154"/>
              <a:gd name="connsiteX4" fmla="*/ 232053 w 2770825"/>
              <a:gd name="connsiteY4" fmla="*/ 113264 h 254154"/>
              <a:gd name="connsiteX5" fmla="*/ 480682 w 2770825"/>
              <a:gd name="connsiteY5" fmla="*/ 113264 h 254154"/>
              <a:gd name="connsiteX6" fmla="*/ 480682 w 2770825"/>
              <a:gd name="connsiteY6" fmla="*/ 135365 h 254154"/>
              <a:gd name="connsiteX7" fmla="*/ 704447 w 2770825"/>
              <a:gd name="connsiteY7" fmla="*/ 135365 h 254154"/>
              <a:gd name="connsiteX8" fmla="*/ 704447 w 2770825"/>
              <a:gd name="connsiteY8" fmla="*/ 146415 h 254154"/>
              <a:gd name="connsiteX9" fmla="*/ 839811 w 2770825"/>
              <a:gd name="connsiteY9" fmla="*/ 146415 h 254154"/>
              <a:gd name="connsiteX10" fmla="*/ 839811 w 2770825"/>
              <a:gd name="connsiteY10" fmla="*/ 146415 h 254154"/>
              <a:gd name="connsiteX11" fmla="*/ 958601 w 2770825"/>
              <a:gd name="connsiteY11" fmla="*/ 146415 h 254154"/>
              <a:gd name="connsiteX12" fmla="*/ 958601 w 2770825"/>
              <a:gd name="connsiteY12" fmla="*/ 162990 h 254154"/>
              <a:gd name="connsiteX13" fmla="*/ 1187891 w 2770825"/>
              <a:gd name="connsiteY13" fmla="*/ 162990 h 254154"/>
              <a:gd name="connsiteX14" fmla="*/ 1187891 w 2770825"/>
              <a:gd name="connsiteY14" fmla="*/ 182328 h 254154"/>
              <a:gd name="connsiteX15" fmla="*/ 1209991 w 2770825"/>
              <a:gd name="connsiteY15" fmla="*/ 185090 h 254154"/>
              <a:gd name="connsiteX16" fmla="*/ 1209991 w 2770825"/>
              <a:gd name="connsiteY16" fmla="*/ 207191 h 254154"/>
              <a:gd name="connsiteX17" fmla="*/ 1256955 w 2770825"/>
              <a:gd name="connsiteY17" fmla="*/ 207191 h 254154"/>
              <a:gd name="connsiteX18" fmla="*/ 1256955 w 2770825"/>
              <a:gd name="connsiteY18" fmla="*/ 237578 h 254154"/>
              <a:gd name="connsiteX19" fmla="*/ 1569121 w 2770825"/>
              <a:gd name="connsiteY19" fmla="*/ 237578 h 254154"/>
              <a:gd name="connsiteX20" fmla="*/ 1569121 w 2770825"/>
              <a:gd name="connsiteY20" fmla="*/ 254154 h 254154"/>
              <a:gd name="connsiteX21" fmla="*/ 2770825 w 2770825"/>
              <a:gd name="connsiteY21" fmla="*/ 254154 h 254154"/>
              <a:gd name="connsiteX0" fmla="*/ 0 w 2770825"/>
              <a:gd name="connsiteY0" fmla="*/ 0 h 254154"/>
              <a:gd name="connsiteX1" fmla="*/ 113264 w 2770825"/>
              <a:gd name="connsiteY1" fmla="*/ 0 h 254154"/>
              <a:gd name="connsiteX2" fmla="*/ 113264 w 2770825"/>
              <a:gd name="connsiteY2" fmla="*/ 77351 h 254154"/>
              <a:gd name="connsiteX3" fmla="*/ 232053 w 2770825"/>
              <a:gd name="connsiteY3" fmla="*/ 77351 h 254154"/>
              <a:gd name="connsiteX4" fmla="*/ 232053 w 2770825"/>
              <a:gd name="connsiteY4" fmla="*/ 113264 h 254154"/>
              <a:gd name="connsiteX5" fmla="*/ 480682 w 2770825"/>
              <a:gd name="connsiteY5" fmla="*/ 113264 h 254154"/>
              <a:gd name="connsiteX6" fmla="*/ 480682 w 2770825"/>
              <a:gd name="connsiteY6" fmla="*/ 135365 h 254154"/>
              <a:gd name="connsiteX7" fmla="*/ 704447 w 2770825"/>
              <a:gd name="connsiteY7" fmla="*/ 135365 h 254154"/>
              <a:gd name="connsiteX8" fmla="*/ 704447 w 2770825"/>
              <a:gd name="connsiteY8" fmla="*/ 146415 h 254154"/>
              <a:gd name="connsiteX9" fmla="*/ 839811 w 2770825"/>
              <a:gd name="connsiteY9" fmla="*/ 146415 h 254154"/>
              <a:gd name="connsiteX10" fmla="*/ 839811 w 2770825"/>
              <a:gd name="connsiteY10" fmla="*/ 146415 h 254154"/>
              <a:gd name="connsiteX11" fmla="*/ 958601 w 2770825"/>
              <a:gd name="connsiteY11" fmla="*/ 146415 h 254154"/>
              <a:gd name="connsiteX12" fmla="*/ 958601 w 2770825"/>
              <a:gd name="connsiteY12" fmla="*/ 162990 h 254154"/>
              <a:gd name="connsiteX13" fmla="*/ 1187891 w 2770825"/>
              <a:gd name="connsiteY13" fmla="*/ 162990 h 254154"/>
              <a:gd name="connsiteX14" fmla="*/ 1187891 w 2770825"/>
              <a:gd name="connsiteY14" fmla="*/ 182328 h 254154"/>
              <a:gd name="connsiteX15" fmla="*/ 1209991 w 2770825"/>
              <a:gd name="connsiteY15" fmla="*/ 185090 h 254154"/>
              <a:gd name="connsiteX16" fmla="*/ 1209991 w 2770825"/>
              <a:gd name="connsiteY16" fmla="*/ 207191 h 254154"/>
              <a:gd name="connsiteX17" fmla="*/ 1256955 w 2770825"/>
              <a:gd name="connsiteY17" fmla="*/ 207191 h 254154"/>
              <a:gd name="connsiteX18" fmla="*/ 1256955 w 2770825"/>
              <a:gd name="connsiteY18" fmla="*/ 237578 h 254154"/>
              <a:gd name="connsiteX19" fmla="*/ 1569121 w 2770825"/>
              <a:gd name="connsiteY19" fmla="*/ 237578 h 254154"/>
              <a:gd name="connsiteX20" fmla="*/ 1569121 w 2770825"/>
              <a:gd name="connsiteY20" fmla="*/ 254154 h 254154"/>
              <a:gd name="connsiteX21" fmla="*/ 2770825 w 2770825"/>
              <a:gd name="connsiteY21" fmla="*/ 254154 h 254154"/>
              <a:gd name="connsiteX0" fmla="*/ 0 w 2770825"/>
              <a:gd name="connsiteY0" fmla="*/ 0 h 254154"/>
              <a:gd name="connsiteX1" fmla="*/ 113264 w 2770825"/>
              <a:gd name="connsiteY1" fmla="*/ 0 h 254154"/>
              <a:gd name="connsiteX2" fmla="*/ 113264 w 2770825"/>
              <a:gd name="connsiteY2" fmla="*/ 77351 h 254154"/>
              <a:gd name="connsiteX3" fmla="*/ 232053 w 2770825"/>
              <a:gd name="connsiteY3" fmla="*/ 77351 h 254154"/>
              <a:gd name="connsiteX4" fmla="*/ 232053 w 2770825"/>
              <a:gd name="connsiteY4" fmla="*/ 113264 h 254154"/>
              <a:gd name="connsiteX5" fmla="*/ 480682 w 2770825"/>
              <a:gd name="connsiteY5" fmla="*/ 113264 h 254154"/>
              <a:gd name="connsiteX6" fmla="*/ 480682 w 2770825"/>
              <a:gd name="connsiteY6" fmla="*/ 135365 h 254154"/>
              <a:gd name="connsiteX7" fmla="*/ 704447 w 2770825"/>
              <a:gd name="connsiteY7" fmla="*/ 135365 h 254154"/>
              <a:gd name="connsiteX8" fmla="*/ 704447 w 2770825"/>
              <a:gd name="connsiteY8" fmla="*/ 146415 h 254154"/>
              <a:gd name="connsiteX9" fmla="*/ 839811 w 2770825"/>
              <a:gd name="connsiteY9" fmla="*/ 146415 h 254154"/>
              <a:gd name="connsiteX10" fmla="*/ 839811 w 2770825"/>
              <a:gd name="connsiteY10" fmla="*/ 146415 h 254154"/>
              <a:gd name="connsiteX11" fmla="*/ 958601 w 2770825"/>
              <a:gd name="connsiteY11" fmla="*/ 146415 h 254154"/>
              <a:gd name="connsiteX12" fmla="*/ 958601 w 2770825"/>
              <a:gd name="connsiteY12" fmla="*/ 162990 h 254154"/>
              <a:gd name="connsiteX13" fmla="*/ 1187891 w 2770825"/>
              <a:gd name="connsiteY13" fmla="*/ 162990 h 254154"/>
              <a:gd name="connsiteX14" fmla="*/ 1187891 w 2770825"/>
              <a:gd name="connsiteY14" fmla="*/ 182328 h 254154"/>
              <a:gd name="connsiteX15" fmla="*/ 1209991 w 2770825"/>
              <a:gd name="connsiteY15" fmla="*/ 185090 h 254154"/>
              <a:gd name="connsiteX16" fmla="*/ 1209991 w 2770825"/>
              <a:gd name="connsiteY16" fmla="*/ 207191 h 254154"/>
              <a:gd name="connsiteX17" fmla="*/ 1256955 w 2770825"/>
              <a:gd name="connsiteY17" fmla="*/ 207191 h 254154"/>
              <a:gd name="connsiteX18" fmla="*/ 1256955 w 2770825"/>
              <a:gd name="connsiteY18" fmla="*/ 237578 h 254154"/>
              <a:gd name="connsiteX19" fmla="*/ 1569121 w 2770825"/>
              <a:gd name="connsiteY19" fmla="*/ 237578 h 254154"/>
              <a:gd name="connsiteX20" fmla="*/ 1569121 w 2770825"/>
              <a:gd name="connsiteY20" fmla="*/ 254154 h 254154"/>
              <a:gd name="connsiteX21" fmla="*/ 2770825 w 2770825"/>
              <a:gd name="connsiteY21" fmla="*/ 254154 h 254154"/>
              <a:gd name="connsiteX0" fmla="*/ 0 w 2770825"/>
              <a:gd name="connsiteY0" fmla="*/ 0 h 254154"/>
              <a:gd name="connsiteX1" fmla="*/ 113264 w 2770825"/>
              <a:gd name="connsiteY1" fmla="*/ 0 h 254154"/>
              <a:gd name="connsiteX2" fmla="*/ 113264 w 2770825"/>
              <a:gd name="connsiteY2" fmla="*/ 77351 h 254154"/>
              <a:gd name="connsiteX3" fmla="*/ 232053 w 2770825"/>
              <a:gd name="connsiteY3" fmla="*/ 77351 h 254154"/>
              <a:gd name="connsiteX4" fmla="*/ 232053 w 2770825"/>
              <a:gd name="connsiteY4" fmla="*/ 113264 h 254154"/>
              <a:gd name="connsiteX5" fmla="*/ 480682 w 2770825"/>
              <a:gd name="connsiteY5" fmla="*/ 113264 h 254154"/>
              <a:gd name="connsiteX6" fmla="*/ 480682 w 2770825"/>
              <a:gd name="connsiteY6" fmla="*/ 135365 h 254154"/>
              <a:gd name="connsiteX7" fmla="*/ 704447 w 2770825"/>
              <a:gd name="connsiteY7" fmla="*/ 135365 h 254154"/>
              <a:gd name="connsiteX8" fmla="*/ 704447 w 2770825"/>
              <a:gd name="connsiteY8" fmla="*/ 146415 h 254154"/>
              <a:gd name="connsiteX9" fmla="*/ 839811 w 2770825"/>
              <a:gd name="connsiteY9" fmla="*/ 146415 h 254154"/>
              <a:gd name="connsiteX10" fmla="*/ 839811 w 2770825"/>
              <a:gd name="connsiteY10" fmla="*/ 146415 h 254154"/>
              <a:gd name="connsiteX11" fmla="*/ 958601 w 2770825"/>
              <a:gd name="connsiteY11" fmla="*/ 146415 h 254154"/>
              <a:gd name="connsiteX12" fmla="*/ 958601 w 2770825"/>
              <a:gd name="connsiteY12" fmla="*/ 162990 h 254154"/>
              <a:gd name="connsiteX13" fmla="*/ 1187891 w 2770825"/>
              <a:gd name="connsiteY13" fmla="*/ 162990 h 254154"/>
              <a:gd name="connsiteX14" fmla="*/ 1187891 w 2770825"/>
              <a:gd name="connsiteY14" fmla="*/ 182328 h 254154"/>
              <a:gd name="connsiteX15" fmla="*/ 1209991 w 2770825"/>
              <a:gd name="connsiteY15" fmla="*/ 185090 h 254154"/>
              <a:gd name="connsiteX16" fmla="*/ 1209991 w 2770825"/>
              <a:gd name="connsiteY16" fmla="*/ 207191 h 254154"/>
              <a:gd name="connsiteX17" fmla="*/ 1256955 w 2770825"/>
              <a:gd name="connsiteY17" fmla="*/ 207191 h 254154"/>
              <a:gd name="connsiteX18" fmla="*/ 1256955 w 2770825"/>
              <a:gd name="connsiteY18" fmla="*/ 237578 h 254154"/>
              <a:gd name="connsiteX19" fmla="*/ 1569121 w 2770825"/>
              <a:gd name="connsiteY19" fmla="*/ 237578 h 254154"/>
              <a:gd name="connsiteX20" fmla="*/ 1569121 w 2770825"/>
              <a:gd name="connsiteY20" fmla="*/ 254154 h 254154"/>
              <a:gd name="connsiteX21" fmla="*/ 2770825 w 2770825"/>
              <a:gd name="connsiteY21" fmla="*/ 254154 h 254154"/>
              <a:gd name="connsiteX0" fmla="*/ 0 w 2770825"/>
              <a:gd name="connsiteY0" fmla="*/ 0 h 254154"/>
              <a:gd name="connsiteX1" fmla="*/ 113264 w 2770825"/>
              <a:gd name="connsiteY1" fmla="*/ 0 h 254154"/>
              <a:gd name="connsiteX2" fmla="*/ 113264 w 2770825"/>
              <a:gd name="connsiteY2" fmla="*/ 77351 h 254154"/>
              <a:gd name="connsiteX3" fmla="*/ 232053 w 2770825"/>
              <a:gd name="connsiteY3" fmla="*/ 77351 h 254154"/>
              <a:gd name="connsiteX4" fmla="*/ 232053 w 2770825"/>
              <a:gd name="connsiteY4" fmla="*/ 113264 h 254154"/>
              <a:gd name="connsiteX5" fmla="*/ 480682 w 2770825"/>
              <a:gd name="connsiteY5" fmla="*/ 113264 h 254154"/>
              <a:gd name="connsiteX6" fmla="*/ 480682 w 2770825"/>
              <a:gd name="connsiteY6" fmla="*/ 135365 h 254154"/>
              <a:gd name="connsiteX7" fmla="*/ 704447 w 2770825"/>
              <a:gd name="connsiteY7" fmla="*/ 135365 h 254154"/>
              <a:gd name="connsiteX8" fmla="*/ 704447 w 2770825"/>
              <a:gd name="connsiteY8" fmla="*/ 146415 h 254154"/>
              <a:gd name="connsiteX9" fmla="*/ 839811 w 2770825"/>
              <a:gd name="connsiteY9" fmla="*/ 146415 h 254154"/>
              <a:gd name="connsiteX10" fmla="*/ 839811 w 2770825"/>
              <a:gd name="connsiteY10" fmla="*/ 146415 h 254154"/>
              <a:gd name="connsiteX11" fmla="*/ 958601 w 2770825"/>
              <a:gd name="connsiteY11" fmla="*/ 146415 h 254154"/>
              <a:gd name="connsiteX12" fmla="*/ 958601 w 2770825"/>
              <a:gd name="connsiteY12" fmla="*/ 162990 h 254154"/>
              <a:gd name="connsiteX13" fmla="*/ 1187891 w 2770825"/>
              <a:gd name="connsiteY13" fmla="*/ 162990 h 254154"/>
              <a:gd name="connsiteX14" fmla="*/ 1187891 w 2770825"/>
              <a:gd name="connsiteY14" fmla="*/ 182328 h 254154"/>
              <a:gd name="connsiteX15" fmla="*/ 1209991 w 2770825"/>
              <a:gd name="connsiteY15" fmla="*/ 185090 h 254154"/>
              <a:gd name="connsiteX16" fmla="*/ 1209991 w 2770825"/>
              <a:gd name="connsiteY16" fmla="*/ 207191 h 254154"/>
              <a:gd name="connsiteX17" fmla="*/ 1256955 w 2770825"/>
              <a:gd name="connsiteY17" fmla="*/ 207191 h 254154"/>
              <a:gd name="connsiteX18" fmla="*/ 1256955 w 2770825"/>
              <a:gd name="connsiteY18" fmla="*/ 237578 h 254154"/>
              <a:gd name="connsiteX19" fmla="*/ 1569121 w 2770825"/>
              <a:gd name="connsiteY19" fmla="*/ 237578 h 254154"/>
              <a:gd name="connsiteX20" fmla="*/ 1569121 w 2770825"/>
              <a:gd name="connsiteY20" fmla="*/ 254154 h 254154"/>
              <a:gd name="connsiteX21" fmla="*/ 2770825 w 2770825"/>
              <a:gd name="connsiteY21" fmla="*/ 254154 h 254154"/>
              <a:gd name="connsiteX0" fmla="*/ 0 w 2770825"/>
              <a:gd name="connsiteY0" fmla="*/ 0 h 254154"/>
              <a:gd name="connsiteX1" fmla="*/ 113264 w 2770825"/>
              <a:gd name="connsiteY1" fmla="*/ 0 h 254154"/>
              <a:gd name="connsiteX2" fmla="*/ 113264 w 2770825"/>
              <a:gd name="connsiteY2" fmla="*/ 77351 h 254154"/>
              <a:gd name="connsiteX3" fmla="*/ 232053 w 2770825"/>
              <a:gd name="connsiteY3" fmla="*/ 77351 h 254154"/>
              <a:gd name="connsiteX4" fmla="*/ 232053 w 2770825"/>
              <a:gd name="connsiteY4" fmla="*/ 113264 h 254154"/>
              <a:gd name="connsiteX5" fmla="*/ 480682 w 2770825"/>
              <a:gd name="connsiteY5" fmla="*/ 113264 h 254154"/>
              <a:gd name="connsiteX6" fmla="*/ 480682 w 2770825"/>
              <a:gd name="connsiteY6" fmla="*/ 135365 h 254154"/>
              <a:gd name="connsiteX7" fmla="*/ 704447 w 2770825"/>
              <a:gd name="connsiteY7" fmla="*/ 135365 h 254154"/>
              <a:gd name="connsiteX8" fmla="*/ 704447 w 2770825"/>
              <a:gd name="connsiteY8" fmla="*/ 146415 h 254154"/>
              <a:gd name="connsiteX9" fmla="*/ 839811 w 2770825"/>
              <a:gd name="connsiteY9" fmla="*/ 146415 h 254154"/>
              <a:gd name="connsiteX10" fmla="*/ 839811 w 2770825"/>
              <a:gd name="connsiteY10" fmla="*/ 146415 h 254154"/>
              <a:gd name="connsiteX11" fmla="*/ 958601 w 2770825"/>
              <a:gd name="connsiteY11" fmla="*/ 146415 h 254154"/>
              <a:gd name="connsiteX12" fmla="*/ 958601 w 2770825"/>
              <a:gd name="connsiteY12" fmla="*/ 162990 h 254154"/>
              <a:gd name="connsiteX13" fmla="*/ 1187891 w 2770825"/>
              <a:gd name="connsiteY13" fmla="*/ 162990 h 254154"/>
              <a:gd name="connsiteX14" fmla="*/ 1187891 w 2770825"/>
              <a:gd name="connsiteY14" fmla="*/ 182328 h 254154"/>
              <a:gd name="connsiteX15" fmla="*/ 1209991 w 2770825"/>
              <a:gd name="connsiteY15" fmla="*/ 185090 h 254154"/>
              <a:gd name="connsiteX16" fmla="*/ 1209991 w 2770825"/>
              <a:gd name="connsiteY16" fmla="*/ 207191 h 254154"/>
              <a:gd name="connsiteX17" fmla="*/ 1256955 w 2770825"/>
              <a:gd name="connsiteY17" fmla="*/ 207191 h 254154"/>
              <a:gd name="connsiteX18" fmla="*/ 1256955 w 2770825"/>
              <a:gd name="connsiteY18" fmla="*/ 237578 h 254154"/>
              <a:gd name="connsiteX19" fmla="*/ 1569121 w 2770825"/>
              <a:gd name="connsiteY19" fmla="*/ 237578 h 254154"/>
              <a:gd name="connsiteX20" fmla="*/ 1569121 w 2770825"/>
              <a:gd name="connsiteY20" fmla="*/ 254154 h 254154"/>
              <a:gd name="connsiteX21" fmla="*/ 2770825 w 2770825"/>
              <a:gd name="connsiteY21" fmla="*/ 254154 h 25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70825" h="254154">
                <a:moveTo>
                  <a:pt x="0" y="0"/>
                </a:moveTo>
                <a:lnTo>
                  <a:pt x="113264" y="0"/>
                </a:lnTo>
                <a:lnTo>
                  <a:pt x="113264" y="77351"/>
                </a:lnTo>
                <a:lnTo>
                  <a:pt x="232053" y="77351"/>
                </a:lnTo>
                <a:lnTo>
                  <a:pt x="232053" y="113264"/>
                </a:lnTo>
                <a:lnTo>
                  <a:pt x="480682" y="113264"/>
                </a:lnTo>
                <a:lnTo>
                  <a:pt x="480682" y="135365"/>
                </a:lnTo>
                <a:lnTo>
                  <a:pt x="704447" y="135365"/>
                </a:lnTo>
                <a:lnTo>
                  <a:pt x="704447" y="146415"/>
                </a:lnTo>
                <a:lnTo>
                  <a:pt x="839811" y="146415"/>
                </a:lnTo>
                <a:lnTo>
                  <a:pt x="839811" y="146415"/>
                </a:lnTo>
                <a:lnTo>
                  <a:pt x="958601" y="146415"/>
                </a:lnTo>
                <a:lnTo>
                  <a:pt x="958601" y="162990"/>
                </a:lnTo>
                <a:lnTo>
                  <a:pt x="1187891" y="162990"/>
                </a:lnTo>
                <a:lnTo>
                  <a:pt x="1187891" y="182328"/>
                </a:lnTo>
                <a:lnTo>
                  <a:pt x="1209991" y="185090"/>
                </a:lnTo>
                <a:lnTo>
                  <a:pt x="1209991" y="207191"/>
                </a:lnTo>
                <a:lnTo>
                  <a:pt x="1256955" y="207191"/>
                </a:lnTo>
                <a:lnTo>
                  <a:pt x="1256955" y="237578"/>
                </a:lnTo>
                <a:lnTo>
                  <a:pt x="1569121" y="237578"/>
                </a:lnTo>
                <a:lnTo>
                  <a:pt x="1569121" y="254154"/>
                </a:lnTo>
                <a:lnTo>
                  <a:pt x="2770825" y="254154"/>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6" name="Freeform: Shape 145">
            <a:extLst>
              <a:ext uri="{FF2B5EF4-FFF2-40B4-BE49-F238E27FC236}">
                <a16:creationId xmlns:a16="http://schemas.microsoft.com/office/drawing/2014/main" id="{935664AD-6C85-42A6-BF6B-1F0E08EC540B}"/>
              </a:ext>
            </a:extLst>
          </p:cNvPr>
          <p:cNvSpPr/>
          <p:nvPr/>
        </p:nvSpPr>
        <p:spPr bwMode="auto">
          <a:xfrm>
            <a:off x="2444846" y="4400723"/>
            <a:ext cx="2768063" cy="276253"/>
          </a:xfrm>
          <a:custGeom>
            <a:avLst/>
            <a:gdLst>
              <a:gd name="connsiteX0" fmla="*/ 0 w 2768063"/>
              <a:gd name="connsiteY0" fmla="*/ 0 h 276253"/>
              <a:gd name="connsiteX1" fmla="*/ 127077 w 2768063"/>
              <a:gd name="connsiteY1" fmla="*/ 0 h 276253"/>
              <a:gd name="connsiteX2" fmla="*/ 127077 w 2768063"/>
              <a:gd name="connsiteY2" fmla="*/ 77351 h 276253"/>
              <a:gd name="connsiteX3" fmla="*/ 140889 w 2768063"/>
              <a:gd name="connsiteY3" fmla="*/ 77351 h 276253"/>
              <a:gd name="connsiteX4" fmla="*/ 140889 w 2768063"/>
              <a:gd name="connsiteY4" fmla="*/ 113264 h 276253"/>
              <a:gd name="connsiteX5" fmla="*/ 237578 w 2768063"/>
              <a:gd name="connsiteY5" fmla="*/ 113264 h 276253"/>
              <a:gd name="connsiteX6" fmla="*/ 237578 w 2768063"/>
              <a:gd name="connsiteY6" fmla="*/ 151939 h 276253"/>
              <a:gd name="connsiteX7" fmla="*/ 455819 w 2768063"/>
              <a:gd name="connsiteY7" fmla="*/ 151939 h 276253"/>
              <a:gd name="connsiteX8" fmla="*/ 455819 w 2768063"/>
              <a:gd name="connsiteY8" fmla="*/ 168514 h 276253"/>
              <a:gd name="connsiteX9" fmla="*/ 483444 w 2768063"/>
              <a:gd name="connsiteY9" fmla="*/ 168514 h 276253"/>
              <a:gd name="connsiteX10" fmla="*/ 483444 w 2768063"/>
              <a:gd name="connsiteY10" fmla="*/ 168514 h 276253"/>
              <a:gd name="connsiteX11" fmla="*/ 483444 w 2768063"/>
              <a:gd name="connsiteY11" fmla="*/ 190615 h 276253"/>
              <a:gd name="connsiteX12" fmla="*/ 712735 w 2768063"/>
              <a:gd name="connsiteY12" fmla="*/ 190615 h 276253"/>
              <a:gd name="connsiteX13" fmla="*/ 712735 w 2768063"/>
              <a:gd name="connsiteY13" fmla="*/ 204427 h 276253"/>
              <a:gd name="connsiteX14" fmla="*/ 842574 w 2768063"/>
              <a:gd name="connsiteY14" fmla="*/ 204427 h 276253"/>
              <a:gd name="connsiteX15" fmla="*/ 842574 w 2768063"/>
              <a:gd name="connsiteY15" fmla="*/ 221003 h 276253"/>
              <a:gd name="connsiteX16" fmla="*/ 1185129 w 2768063"/>
              <a:gd name="connsiteY16" fmla="*/ 221003 h 276253"/>
              <a:gd name="connsiteX17" fmla="*/ 1185129 w 2768063"/>
              <a:gd name="connsiteY17" fmla="*/ 237578 h 276253"/>
              <a:gd name="connsiteX18" fmla="*/ 1207229 w 2768063"/>
              <a:gd name="connsiteY18" fmla="*/ 237578 h 276253"/>
              <a:gd name="connsiteX19" fmla="*/ 1207229 w 2768063"/>
              <a:gd name="connsiteY19" fmla="*/ 265203 h 276253"/>
              <a:gd name="connsiteX20" fmla="*/ 1569121 w 2768063"/>
              <a:gd name="connsiteY20" fmla="*/ 265203 h 276253"/>
              <a:gd name="connsiteX21" fmla="*/ 1569121 w 2768063"/>
              <a:gd name="connsiteY21" fmla="*/ 276253 h 276253"/>
              <a:gd name="connsiteX22" fmla="*/ 2768063 w 2768063"/>
              <a:gd name="connsiteY22" fmla="*/ 276253 h 27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68063" h="276253">
                <a:moveTo>
                  <a:pt x="0" y="0"/>
                </a:moveTo>
                <a:lnTo>
                  <a:pt x="127077" y="0"/>
                </a:lnTo>
                <a:lnTo>
                  <a:pt x="127077" y="77351"/>
                </a:lnTo>
                <a:lnTo>
                  <a:pt x="140889" y="77351"/>
                </a:lnTo>
                <a:lnTo>
                  <a:pt x="140889" y="113264"/>
                </a:lnTo>
                <a:lnTo>
                  <a:pt x="237578" y="113264"/>
                </a:lnTo>
                <a:lnTo>
                  <a:pt x="237578" y="151939"/>
                </a:lnTo>
                <a:lnTo>
                  <a:pt x="455819" y="151939"/>
                </a:lnTo>
                <a:lnTo>
                  <a:pt x="455819" y="168514"/>
                </a:lnTo>
                <a:lnTo>
                  <a:pt x="483444" y="168514"/>
                </a:lnTo>
                <a:lnTo>
                  <a:pt x="483444" y="168514"/>
                </a:lnTo>
                <a:lnTo>
                  <a:pt x="483444" y="190615"/>
                </a:lnTo>
                <a:lnTo>
                  <a:pt x="712735" y="190615"/>
                </a:lnTo>
                <a:lnTo>
                  <a:pt x="712735" y="204427"/>
                </a:lnTo>
                <a:lnTo>
                  <a:pt x="842574" y="204427"/>
                </a:lnTo>
                <a:lnTo>
                  <a:pt x="842574" y="221003"/>
                </a:lnTo>
                <a:lnTo>
                  <a:pt x="1185129" y="221003"/>
                </a:lnTo>
                <a:lnTo>
                  <a:pt x="1185129" y="237578"/>
                </a:lnTo>
                <a:lnTo>
                  <a:pt x="1207229" y="237578"/>
                </a:lnTo>
                <a:lnTo>
                  <a:pt x="1207229" y="265203"/>
                </a:lnTo>
                <a:lnTo>
                  <a:pt x="1569121" y="265203"/>
                </a:lnTo>
                <a:lnTo>
                  <a:pt x="1569121" y="276253"/>
                </a:lnTo>
                <a:lnTo>
                  <a:pt x="2768063" y="276253"/>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7" name="Freeform: Shape 146">
            <a:extLst>
              <a:ext uri="{FF2B5EF4-FFF2-40B4-BE49-F238E27FC236}">
                <a16:creationId xmlns:a16="http://schemas.microsoft.com/office/drawing/2014/main" id="{4F605824-03D0-452E-8A34-7DD9AD43C2BE}"/>
              </a:ext>
            </a:extLst>
          </p:cNvPr>
          <p:cNvSpPr/>
          <p:nvPr/>
        </p:nvSpPr>
        <p:spPr bwMode="auto">
          <a:xfrm>
            <a:off x="2444846" y="4403486"/>
            <a:ext cx="2681522" cy="215478"/>
          </a:xfrm>
          <a:custGeom>
            <a:avLst/>
            <a:gdLst>
              <a:gd name="connsiteX0" fmla="*/ 0 w 2676899"/>
              <a:gd name="connsiteY0" fmla="*/ 0 h 215478"/>
              <a:gd name="connsiteX1" fmla="*/ 955838 w 2676899"/>
              <a:gd name="connsiteY1" fmla="*/ 0 h 215478"/>
              <a:gd name="connsiteX2" fmla="*/ 955838 w 2676899"/>
              <a:gd name="connsiteY2" fmla="*/ 52488 h 215478"/>
              <a:gd name="connsiteX3" fmla="*/ 1229330 w 2676899"/>
              <a:gd name="connsiteY3" fmla="*/ 52488 h 215478"/>
              <a:gd name="connsiteX4" fmla="*/ 1229330 w 2676899"/>
              <a:gd name="connsiteY4" fmla="*/ 110502 h 215478"/>
              <a:gd name="connsiteX5" fmla="*/ 1259718 w 2676899"/>
              <a:gd name="connsiteY5" fmla="*/ 110502 h 215478"/>
              <a:gd name="connsiteX6" fmla="*/ 1259718 w 2676899"/>
              <a:gd name="connsiteY6" fmla="*/ 171277 h 215478"/>
              <a:gd name="connsiteX7" fmla="*/ 1279055 w 2676899"/>
              <a:gd name="connsiteY7" fmla="*/ 171277 h 215478"/>
              <a:gd name="connsiteX8" fmla="*/ 1279055 w 2676899"/>
              <a:gd name="connsiteY8" fmla="*/ 215478 h 215478"/>
              <a:gd name="connsiteX9" fmla="*/ 2676899 w 2676899"/>
              <a:gd name="connsiteY9" fmla="*/ 215478 h 21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6899" h="215478">
                <a:moveTo>
                  <a:pt x="0" y="0"/>
                </a:moveTo>
                <a:lnTo>
                  <a:pt x="955838" y="0"/>
                </a:lnTo>
                <a:lnTo>
                  <a:pt x="955838" y="52488"/>
                </a:lnTo>
                <a:lnTo>
                  <a:pt x="1229330" y="52488"/>
                </a:lnTo>
                <a:lnTo>
                  <a:pt x="1229330" y="110502"/>
                </a:lnTo>
                <a:lnTo>
                  <a:pt x="1259718" y="110502"/>
                </a:lnTo>
                <a:lnTo>
                  <a:pt x="1259718" y="171277"/>
                </a:lnTo>
                <a:lnTo>
                  <a:pt x="1279055" y="171277"/>
                </a:lnTo>
                <a:lnTo>
                  <a:pt x="1279055" y="215478"/>
                </a:lnTo>
                <a:lnTo>
                  <a:pt x="2676899" y="215478"/>
                </a:lnTo>
              </a:path>
            </a:pathLst>
          </a:custGeom>
          <a:noFill/>
          <a:ln w="28575">
            <a:solidFill>
              <a:schemeClr val="accent4"/>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49" name="Straight Connector 148">
            <a:extLst>
              <a:ext uri="{FF2B5EF4-FFF2-40B4-BE49-F238E27FC236}">
                <a16:creationId xmlns:a16="http://schemas.microsoft.com/office/drawing/2014/main" id="{6633DCF6-0668-42BD-B11A-C7A1D86A0C9B}"/>
              </a:ext>
            </a:extLst>
          </p:cNvPr>
          <p:cNvCxnSpPr>
            <a:cxnSpLocks/>
          </p:cNvCxnSpPr>
          <p:nvPr/>
        </p:nvCxnSpPr>
        <p:spPr bwMode="auto">
          <a:xfrm>
            <a:off x="2608763" y="4316742"/>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3E087A8E-6053-4132-9CA1-5E4F760F04B0}"/>
              </a:ext>
            </a:extLst>
          </p:cNvPr>
          <p:cNvCxnSpPr>
            <a:cxnSpLocks/>
          </p:cNvCxnSpPr>
          <p:nvPr/>
        </p:nvCxnSpPr>
        <p:spPr bwMode="auto">
          <a:xfrm>
            <a:off x="2681024" y="4316742"/>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617E33DD-72C4-4357-A92D-95AD6D5307AE}"/>
              </a:ext>
            </a:extLst>
          </p:cNvPr>
          <p:cNvCxnSpPr>
            <a:cxnSpLocks/>
          </p:cNvCxnSpPr>
          <p:nvPr/>
        </p:nvCxnSpPr>
        <p:spPr bwMode="auto">
          <a:xfrm>
            <a:off x="3029564" y="4316742"/>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0513FCCD-691D-409D-BFA2-F728FC2E5FDB}"/>
              </a:ext>
            </a:extLst>
          </p:cNvPr>
          <p:cNvCxnSpPr>
            <a:cxnSpLocks/>
          </p:cNvCxnSpPr>
          <p:nvPr/>
        </p:nvCxnSpPr>
        <p:spPr bwMode="auto">
          <a:xfrm>
            <a:off x="3065938" y="4316742"/>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332D8953-FEEC-4661-8F34-A6AD8B68776E}"/>
              </a:ext>
            </a:extLst>
          </p:cNvPr>
          <p:cNvCxnSpPr>
            <a:cxnSpLocks/>
          </p:cNvCxnSpPr>
          <p:nvPr/>
        </p:nvCxnSpPr>
        <p:spPr bwMode="auto">
          <a:xfrm>
            <a:off x="3144894" y="4316742"/>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086FB5CB-A473-454A-BD87-F694F443A8BA}"/>
              </a:ext>
            </a:extLst>
          </p:cNvPr>
          <p:cNvCxnSpPr>
            <a:cxnSpLocks/>
          </p:cNvCxnSpPr>
          <p:nvPr/>
        </p:nvCxnSpPr>
        <p:spPr bwMode="auto">
          <a:xfrm>
            <a:off x="3277100" y="4323648"/>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79B06A1E-8847-4E98-B83B-1FF6CBA54315}"/>
              </a:ext>
            </a:extLst>
          </p:cNvPr>
          <p:cNvCxnSpPr>
            <a:cxnSpLocks/>
          </p:cNvCxnSpPr>
          <p:nvPr/>
        </p:nvCxnSpPr>
        <p:spPr bwMode="auto">
          <a:xfrm>
            <a:off x="3310711" y="4323648"/>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DEA7768C-A5DD-49BD-958D-B4ED07E5311E}"/>
              </a:ext>
            </a:extLst>
          </p:cNvPr>
          <p:cNvCxnSpPr>
            <a:cxnSpLocks/>
          </p:cNvCxnSpPr>
          <p:nvPr/>
        </p:nvCxnSpPr>
        <p:spPr bwMode="auto">
          <a:xfrm>
            <a:off x="4460387" y="4538849"/>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42E51B25-BBFB-47CA-BE8E-19BC7C3F3B85}"/>
              </a:ext>
            </a:extLst>
          </p:cNvPr>
          <p:cNvCxnSpPr>
            <a:cxnSpLocks/>
          </p:cNvCxnSpPr>
          <p:nvPr/>
        </p:nvCxnSpPr>
        <p:spPr bwMode="auto">
          <a:xfrm>
            <a:off x="4575250" y="4538849"/>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B5CAAA5E-6833-4C36-8CC3-28F7DA3C80F8}"/>
              </a:ext>
            </a:extLst>
          </p:cNvPr>
          <p:cNvCxnSpPr>
            <a:cxnSpLocks/>
          </p:cNvCxnSpPr>
          <p:nvPr/>
        </p:nvCxnSpPr>
        <p:spPr bwMode="auto">
          <a:xfrm>
            <a:off x="4591636" y="4538849"/>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7FF72C7D-4D0D-4835-ABF5-600A00E7A9FC}"/>
              </a:ext>
            </a:extLst>
          </p:cNvPr>
          <p:cNvCxnSpPr>
            <a:cxnSpLocks/>
          </p:cNvCxnSpPr>
          <p:nvPr/>
        </p:nvCxnSpPr>
        <p:spPr bwMode="auto">
          <a:xfrm>
            <a:off x="4646859" y="4538849"/>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5C10F421-E5A7-40EC-BB85-6AD19CCBB3DF}"/>
              </a:ext>
            </a:extLst>
          </p:cNvPr>
          <p:cNvCxnSpPr>
            <a:cxnSpLocks/>
          </p:cNvCxnSpPr>
          <p:nvPr/>
        </p:nvCxnSpPr>
        <p:spPr bwMode="auto">
          <a:xfrm>
            <a:off x="4705957" y="4538849"/>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B1E7DABF-EE72-471C-9642-A2FB411B721C}"/>
              </a:ext>
            </a:extLst>
          </p:cNvPr>
          <p:cNvCxnSpPr>
            <a:cxnSpLocks/>
          </p:cNvCxnSpPr>
          <p:nvPr/>
        </p:nvCxnSpPr>
        <p:spPr bwMode="auto">
          <a:xfrm>
            <a:off x="4754423" y="4538849"/>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E93B066A-0F08-4FD2-BAAE-4C6AC78B6EC1}"/>
              </a:ext>
            </a:extLst>
          </p:cNvPr>
          <p:cNvCxnSpPr>
            <a:cxnSpLocks/>
          </p:cNvCxnSpPr>
          <p:nvPr/>
        </p:nvCxnSpPr>
        <p:spPr bwMode="auto">
          <a:xfrm>
            <a:off x="4803819" y="4538849"/>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6FCEC6E2-0F4B-4F02-8ECB-683F6F3EC18D}"/>
              </a:ext>
            </a:extLst>
          </p:cNvPr>
          <p:cNvCxnSpPr>
            <a:cxnSpLocks/>
          </p:cNvCxnSpPr>
          <p:nvPr/>
        </p:nvCxnSpPr>
        <p:spPr bwMode="auto">
          <a:xfrm>
            <a:off x="4834415" y="4538110"/>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439B1A80-5BAA-41BB-BEAB-B3224D37198B}"/>
              </a:ext>
            </a:extLst>
          </p:cNvPr>
          <p:cNvCxnSpPr>
            <a:cxnSpLocks/>
          </p:cNvCxnSpPr>
          <p:nvPr/>
        </p:nvCxnSpPr>
        <p:spPr bwMode="auto">
          <a:xfrm>
            <a:off x="4884601" y="4539397"/>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6D3E19AB-1854-4217-AEB5-477EBDFBDE3B}"/>
              </a:ext>
            </a:extLst>
          </p:cNvPr>
          <p:cNvCxnSpPr>
            <a:cxnSpLocks/>
          </p:cNvCxnSpPr>
          <p:nvPr/>
        </p:nvCxnSpPr>
        <p:spPr bwMode="auto">
          <a:xfrm>
            <a:off x="5056339" y="4540873"/>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62BDE50D-C0A5-483F-ACD3-8F85EB3DE105}"/>
              </a:ext>
            </a:extLst>
          </p:cNvPr>
          <p:cNvCxnSpPr>
            <a:cxnSpLocks/>
          </p:cNvCxnSpPr>
          <p:nvPr/>
        </p:nvCxnSpPr>
        <p:spPr bwMode="auto">
          <a:xfrm>
            <a:off x="5123606" y="4539762"/>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C695357A-BC51-4FED-AC26-7A38BCFD824E}"/>
              </a:ext>
            </a:extLst>
          </p:cNvPr>
          <p:cNvCxnSpPr>
            <a:cxnSpLocks/>
          </p:cNvCxnSpPr>
          <p:nvPr/>
        </p:nvCxnSpPr>
        <p:spPr bwMode="auto">
          <a:xfrm>
            <a:off x="2457542" y="4323648"/>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4E39EF3C-BD18-4736-8D9C-C417226141C7}"/>
              </a:ext>
            </a:extLst>
          </p:cNvPr>
          <p:cNvCxnSpPr>
            <a:cxnSpLocks/>
          </p:cNvCxnSpPr>
          <p:nvPr/>
        </p:nvCxnSpPr>
        <p:spPr bwMode="auto">
          <a:xfrm>
            <a:off x="2551929" y="4325029"/>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E7D9935F-BD82-4527-85DC-A9A1544EC103}"/>
              </a:ext>
            </a:extLst>
          </p:cNvPr>
          <p:cNvCxnSpPr>
            <a:cxnSpLocks/>
          </p:cNvCxnSpPr>
          <p:nvPr/>
        </p:nvCxnSpPr>
        <p:spPr bwMode="auto">
          <a:xfrm>
            <a:off x="2604593" y="4407812"/>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A6BC2C1A-47E2-441D-9D78-E153450AE01B}"/>
              </a:ext>
            </a:extLst>
          </p:cNvPr>
          <p:cNvCxnSpPr>
            <a:cxnSpLocks/>
          </p:cNvCxnSpPr>
          <p:nvPr/>
        </p:nvCxnSpPr>
        <p:spPr bwMode="auto">
          <a:xfrm>
            <a:off x="2675498" y="4407812"/>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1EE928BA-4015-4163-AF10-BDD5DC33BD88}"/>
              </a:ext>
            </a:extLst>
          </p:cNvPr>
          <p:cNvCxnSpPr>
            <a:cxnSpLocks/>
          </p:cNvCxnSpPr>
          <p:nvPr/>
        </p:nvCxnSpPr>
        <p:spPr bwMode="auto">
          <a:xfrm>
            <a:off x="2906915" y="4433868"/>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105FACCA-882F-48AC-80A0-54D54C05EA01}"/>
              </a:ext>
            </a:extLst>
          </p:cNvPr>
          <p:cNvCxnSpPr>
            <a:cxnSpLocks/>
          </p:cNvCxnSpPr>
          <p:nvPr/>
        </p:nvCxnSpPr>
        <p:spPr bwMode="auto">
          <a:xfrm>
            <a:off x="3039038" y="4460393"/>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73129224-CD10-4C67-B32D-23FEE091E5A0}"/>
              </a:ext>
            </a:extLst>
          </p:cNvPr>
          <p:cNvCxnSpPr>
            <a:cxnSpLocks/>
          </p:cNvCxnSpPr>
          <p:nvPr/>
        </p:nvCxnSpPr>
        <p:spPr bwMode="auto">
          <a:xfrm>
            <a:off x="3064822" y="4460393"/>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0EAAC114-5DDE-431E-BFA1-A3EE5B09CDDA}"/>
              </a:ext>
            </a:extLst>
          </p:cNvPr>
          <p:cNvCxnSpPr>
            <a:cxnSpLocks/>
          </p:cNvCxnSpPr>
          <p:nvPr/>
        </p:nvCxnSpPr>
        <p:spPr bwMode="auto">
          <a:xfrm>
            <a:off x="3149763" y="4453946"/>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25495266-361A-4C77-8A42-184E33F30A75}"/>
              </a:ext>
            </a:extLst>
          </p:cNvPr>
          <p:cNvCxnSpPr>
            <a:cxnSpLocks/>
          </p:cNvCxnSpPr>
          <p:nvPr/>
        </p:nvCxnSpPr>
        <p:spPr bwMode="auto">
          <a:xfrm>
            <a:off x="3273897" y="4475950"/>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E1553F34-693D-4C11-8EAD-3E6C8DB9C81D}"/>
              </a:ext>
            </a:extLst>
          </p:cNvPr>
          <p:cNvCxnSpPr>
            <a:cxnSpLocks/>
          </p:cNvCxnSpPr>
          <p:nvPr/>
        </p:nvCxnSpPr>
        <p:spPr bwMode="auto">
          <a:xfrm>
            <a:off x="3301052" y="4474668"/>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0A9A14F5-8DEE-4522-A2FD-F0EDD3C67C86}"/>
              </a:ext>
            </a:extLst>
          </p:cNvPr>
          <p:cNvCxnSpPr>
            <a:cxnSpLocks/>
          </p:cNvCxnSpPr>
          <p:nvPr/>
        </p:nvCxnSpPr>
        <p:spPr bwMode="auto">
          <a:xfrm>
            <a:off x="3329323" y="4474668"/>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EC998534-663D-4B65-AD9C-755F48F737B5}"/>
              </a:ext>
            </a:extLst>
          </p:cNvPr>
          <p:cNvCxnSpPr>
            <a:cxnSpLocks/>
          </p:cNvCxnSpPr>
          <p:nvPr/>
        </p:nvCxnSpPr>
        <p:spPr bwMode="auto">
          <a:xfrm>
            <a:off x="3379857" y="4475950"/>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6EEFFBBB-3E1A-41BD-8427-1A75135A5F53}"/>
              </a:ext>
            </a:extLst>
          </p:cNvPr>
          <p:cNvCxnSpPr>
            <a:cxnSpLocks/>
          </p:cNvCxnSpPr>
          <p:nvPr/>
        </p:nvCxnSpPr>
        <p:spPr bwMode="auto">
          <a:xfrm>
            <a:off x="4064145" y="4573475"/>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A82B7DAC-F792-4626-B7E2-D2E713774BDC}"/>
              </a:ext>
            </a:extLst>
          </p:cNvPr>
          <p:cNvCxnSpPr>
            <a:cxnSpLocks/>
          </p:cNvCxnSpPr>
          <p:nvPr/>
        </p:nvCxnSpPr>
        <p:spPr bwMode="auto">
          <a:xfrm>
            <a:off x="3624447" y="4490502"/>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DCCAEE6D-0BD3-4BDC-B6F1-2FD0CDF8486A}"/>
              </a:ext>
            </a:extLst>
          </p:cNvPr>
          <p:cNvCxnSpPr>
            <a:cxnSpLocks/>
          </p:cNvCxnSpPr>
          <p:nvPr/>
        </p:nvCxnSpPr>
        <p:spPr bwMode="auto">
          <a:xfrm>
            <a:off x="4360723" y="4577246"/>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7EA279F9-5AD8-43B8-B44D-11F49657199C}"/>
              </a:ext>
            </a:extLst>
          </p:cNvPr>
          <p:cNvCxnSpPr>
            <a:cxnSpLocks/>
          </p:cNvCxnSpPr>
          <p:nvPr/>
        </p:nvCxnSpPr>
        <p:spPr bwMode="auto">
          <a:xfrm>
            <a:off x="4460387" y="4576238"/>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5171F33E-D1E2-4807-8BA5-1F9F7E52712F}"/>
              </a:ext>
            </a:extLst>
          </p:cNvPr>
          <p:cNvCxnSpPr>
            <a:cxnSpLocks/>
          </p:cNvCxnSpPr>
          <p:nvPr/>
        </p:nvCxnSpPr>
        <p:spPr bwMode="auto">
          <a:xfrm>
            <a:off x="4500175" y="4576238"/>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D76B8CB6-52D0-4F38-B132-D988F9C7BA51}"/>
              </a:ext>
            </a:extLst>
          </p:cNvPr>
          <p:cNvCxnSpPr>
            <a:cxnSpLocks/>
          </p:cNvCxnSpPr>
          <p:nvPr/>
        </p:nvCxnSpPr>
        <p:spPr bwMode="auto">
          <a:xfrm>
            <a:off x="4596392" y="4573475"/>
            <a:ext cx="0" cy="84164"/>
          </a:xfrm>
          <a:prstGeom prst="line">
            <a:avLst/>
          </a:prstGeom>
          <a:noFill/>
          <a:ln w="76200" cap="flat" cmpd="sng" algn="ctr">
            <a:solidFill>
              <a:schemeClr val="accent1"/>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B94D5A75-EF09-4BF7-BABF-8A852B62F4B5}"/>
              </a:ext>
            </a:extLst>
          </p:cNvPr>
          <p:cNvCxnSpPr>
            <a:cxnSpLocks/>
          </p:cNvCxnSpPr>
          <p:nvPr/>
        </p:nvCxnSpPr>
        <p:spPr bwMode="auto">
          <a:xfrm>
            <a:off x="4646859" y="4574666"/>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12256F22-E2DA-47F0-B648-1A8E2642B260}"/>
              </a:ext>
            </a:extLst>
          </p:cNvPr>
          <p:cNvCxnSpPr>
            <a:cxnSpLocks/>
          </p:cNvCxnSpPr>
          <p:nvPr/>
        </p:nvCxnSpPr>
        <p:spPr bwMode="auto">
          <a:xfrm>
            <a:off x="4705957" y="4573475"/>
            <a:ext cx="0" cy="84164"/>
          </a:xfrm>
          <a:prstGeom prst="line">
            <a:avLst/>
          </a:prstGeom>
          <a:noFill/>
          <a:ln w="76200" cap="flat" cmpd="sng" algn="ctr">
            <a:solidFill>
              <a:schemeClr val="accent1"/>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833093CF-C7B8-40AB-95F3-6DF1193F05B1}"/>
              </a:ext>
            </a:extLst>
          </p:cNvPr>
          <p:cNvCxnSpPr>
            <a:cxnSpLocks/>
          </p:cNvCxnSpPr>
          <p:nvPr/>
        </p:nvCxnSpPr>
        <p:spPr bwMode="auto">
          <a:xfrm>
            <a:off x="4756424" y="4574666"/>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F92A5FB8-F0F7-4169-B6CB-10159A6D1C03}"/>
              </a:ext>
            </a:extLst>
          </p:cNvPr>
          <p:cNvCxnSpPr>
            <a:cxnSpLocks/>
          </p:cNvCxnSpPr>
          <p:nvPr/>
        </p:nvCxnSpPr>
        <p:spPr bwMode="auto">
          <a:xfrm>
            <a:off x="4834415" y="4573475"/>
            <a:ext cx="0" cy="84164"/>
          </a:xfrm>
          <a:prstGeom prst="line">
            <a:avLst/>
          </a:prstGeom>
          <a:noFill/>
          <a:ln w="76200" cap="flat" cmpd="sng" algn="ctr">
            <a:solidFill>
              <a:schemeClr val="accent1"/>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DACD9396-8A6A-40D5-8D20-2D290D4CFFAF}"/>
              </a:ext>
            </a:extLst>
          </p:cNvPr>
          <p:cNvCxnSpPr>
            <a:cxnSpLocks/>
          </p:cNvCxnSpPr>
          <p:nvPr/>
        </p:nvCxnSpPr>
        <p:spPr bwMode="auto">
          <a:xfrm>
            <a:off x="4884882" y="4574666"/>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A270BC4F-9468-4806-92C6-9A8999E9B3D9}"/>
              </a:ext>
            </a:extLst>
          </p:cNvPr>
          <p:cNvCxnSpPr>
            <a:cxnSpLocks/>
          </p:cNvCxnSpPr>
          <p:nvPr/>
        </p:nvCxnSpPr>
        <p:spPr bwMode="auto">
          <a:xfrm>
            <a:off x="4922619" y="4573475"/>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1E627455-D23A-4462-9F27-A4F7059A46A7}"/>
              </a:ext>
            </a:extLst>
          </p:cNvPr>
          <p:cNvCxnSpPr>
            <a:cxnSpLocks/>
          </p:cNvCxnSpPr>
          <p:nvPr/>
        </p:nvCxnSpPr>
        <p:spPr bwMode="auto">
          <a:xfrm>
            <a:off x="4969744" y="4574204"/>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CDEF7FCE-1838-4635-A842-0C6AC8262D91}"/>
              </a:ext>
            </a:extLst>
          </p:cNvPr>
          <p:cNvCxnSpPr>
            <a:cxnSpLocks/>
          </p:cNvCxnSpPr>
          <p:nvPr/>
        </p:nvCxnSpPr>
        <p:spPr bwMode="auto">
          <a:xfrm>
            <a:off x="5052196" y="4576976"/>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AE696266-7F8B-4E31-A448-EF43494487B8}"/>
              </a:ext>
            </a:extLst>
          </p:cNvPr>
          <p:cNvCxnSpPr>
            <a:cxnSpLocks/>
          </p:cNvCxnSpPr>
          <p:nvPr/>
        </p:nvCxnSpPr>
        <p:spPr bwMode="auto">
          <a:xfrm>
            <a:off x="5079387" y="4577429"/>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4F3D23A0-D110-4A5B-B1AF-4658A7C59EDD}"/>
              </a:ext>
            </a:extLst>
          </p:cNvPr>
          <p:cNvCxnSpPr>
            <a:cxnSpLocks/>
          </p:cNvCxnSpPr>
          <p:nvPr/>
        </p:nvCxnSpPr>
        <p:spPr bwMode="auto">
          <a:xfrm>
            <a:off x="5123147" y="4574666"/>
            <a:ext cx="0" cy="84164"/>
          </a:xfrm>
          <a:prstGeom prst="line">
            <a:avLst/>
          </a:prstGeom>
          <a:noFill/>
          <a:ln w="28575" cap="flat" cmpd="sng" algn="ctr">
            <a:solidFill>
              <a:schemeClr val="accent1"/>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F7998B2D-65C2-4E40-A178-1EAA78021388}"/>
              </a:ext>
            </a:extLst>
          </p:cNvPr>
          <p:cNvCxnSpPr>
            <a:cxnSpLocks/>
          </p:cNvCxnSpPr>
          <p:nvPr/>
        </p:nvCxnSpPr>
        <p:spPr bwMode="auto">
          <a:xfrm>
            <a:off x="5207385" y="4577699"/>
            <a:ext cx="0" cy="84164"/>
          </a:xfrm>
          <a:prstGeom prst="line">
            <a:avLst/>
          </a:prstGeom>
          <a:noFill/>
          <a:ln w="28575" cap="flat" cmpd="sng" algn="ctr">
            <a:solidFill>
              <a:schemeClr val="accent1"/>
            </a:solidFill>
            <a:prstDash val="solid"/>
            <a:round/>
            <a:headEnd type="none" w="med" len="med"/>
            <a:tailEnd type="none" w="med" len="med"/>
          </a:ln>
          <a:effectLst/>
        </p:spPr>
      </p:cxnSp>
      <p:grpSp>
        <p:nvGrpSpPr>
          <p:cNvPr id="205" name="Group 204">
            <a:extLst>
              <a:ext uri="{FF2B5EF4-FFF2-40B4-BE49-F238E27FC236}">
                <a16:creationId xmlns:a16="http://schemas.microsoft.com/office/drawing/2014/main" id="{631983AE-0B3F-4164-A994-0D882E9777C6}"/>
              </a:ext>
            </a:extLst>
          </p:cNvPr>
          <p:cNvGrpSpPr/>
          <p:nvPr/>
        </p:nvGrpSpPr>
        <p:grpSpPr>
          <a:xfrm>
            <a:off x="2761163" y="4469142"/>
            <a:ext cx="865136" cy="165565"/>
            <a:chOff x="2761163" y="4469142"/>
            <a:chExt cx="865136" cy="165565"/>
          </a:xfrm>
        </p:grpSpPr>
        <p:cxnSp>
          <p:nvCxnSpPr>
            <p:cNvPr id="168" name="Straight Connector 167">
              <a:extLst>
                <a:ext uri="{FF2B5EF4-FFF2-40B4-BE49-F238E27FC236}">
                  <a16:creationId xmlns:a16="http://schemas.microsoft.com/office/drawing/2014/main" id="{97DD8093-7FC0-4002-8A0F-E09B184E10A1}"/>
                </a:ext>
              </a:extLst>
            </p:cNvPr>
            <p:cNvCxnSpPr>
              <a:cxnSpLocks/>
            </p:cNvCxnSpPr>
            <p:nvPr/>
          </p:nvCxnSpPr>
          <p:spPr bwMode="auto">
            <a:xfrm>
              <a:off x="2761163" y="4469142"/>
              <a:ext cx="0" cy="84164"/>
            </a:xfrm>
            <a:prstGeom prst="line">
              <a:avLst/>
            </a:prstGeom>
            <a:noFill/>
            <a:ln w="28575" cap="flat" cmpd="sng" algn="ctr">
              <a:solidFill>
                <a:schemeClr val="accent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BD60CC3F-DC80-4408-B8FE-AE755D9A71C8}"/>
                </a:ext>
              </a:extLst>
            </p:cNvPr>
            <p:cNvCxnSpPr>
              <a:cxnSpLocks/>
            </p:cNvCxnSpPr>
            <p:nvPr/>
          </p:nvCxnSpPr>
          <p:spPr bwMode="auto">
            <a:xfrm>
              <a:off x="3037853" y="4518032"/>
              <a:ext cx="0" cy="84164"/>
            </a:xfrm>
            <a:prstGeom prst="line">
              <a:avLst/>
            </a:prstGeom>
            <a:noFill/>
            <a:ln w="28575" cap="flat" cmpd="sng" algn="ctr">
              <a:solidFill>
                <a:schemeClr val="accent3"/>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791A1CE3-F77A-42FC-9BCE-3C9CEBB4A5CD}"/>
                </a:ext>
              </a:extLst>
            </p:cNvPr>
            <p:cNvCxnSpPr>
              <a:cxnSpLocks/>
            </p:cNvCxnSpPr>
            <p:nvPr/>
          </p:nvCxnSpPr>
          <p:spPr bwMode="auto">
            <a:xfrm>
              <a:off x="3144894" y="4509382"/>
              <a:ext cx="0" cy="84164"/>
            </a:xfrm>
            <a:prstGeom prst="line">
              <a:avLst/>
            </a:prstGeom>
            <a:noFill/>
            <a:ln w="28575" cap="flat" cmpd="sng" algn="ctr">
              <a:solidFill>
                <a:schemeClr val="accent3"/>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4879B8F4-96ED-428A-A888-C0D68A08D661}"/>
                </a:ext>
              </a:extLst>
            </p:cNvPr>
            <p:cNvCxnSpPr>
              <a:cxnSpLocks/>
            </p:cNvCxnSpPr>
            <p:nvPr/>
          </p:nvCxnSpPr>
          <p:spPr bwMode="auto">
            <a:xfrm>
              <a:off x="3276665" y="4534800"/>
              <a:ext cx="0" cy="84164"/>
            </a:xfrm>
            <a:prstGeom prst="line">
              <a:avLst/>
            </a:prstGeom>
            <a:noFill/>
            <a:ln w="28575" cap="flat" cmpd="sng" algn="ctr">
              <a:solidFill>
                <a:schemeClr val="accent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081F5C39-C5D8-43E5-832A-9CBB90B4B574}"/>
                </a:ext>
              </a:extLst>
            </p:cNvPr>
            <p:cNvCxnSpPr>
              <a:cxnSpLocks/>
            </p:cNvCxnSpPr>
            <p:nvPr/>
          </p:nvCxnSpPr>
          <p:spPr bwMode="auto">
            <a:xfrm>
              <a:off x="3340375" y="4550543"/>
              <a:ext cx="0" cy="84164"/>
            </a:xfrm>
            <a:prstGeom prst="line">
              <a:avLst/>
            </a:prstGeom>
            <a:noFill/>
            <a:ln w="28575" cap="flat" cmpd="sng" algn="ctr">
              <a:solidFill>
                <a:schemeClr val="accent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956C5A12-632A-498E-9EFB-CB4E7E37078F}"/>
                </a:ext>
              </a:extLst>
            </p:cNvPr>
            <p:cNvCxnSpPr>
              <a:cxnSpLocks/>
            </p:cNvCxnSpPr>
            <p:nvPr/>
          </p:nvCxnSpPr>
          <p:spPr bwMode="auto">
            <a:xfrm>
              <a:off x="3387799" y="4547962"/>
              <a:ext cx="0" cy="84164"/>
            </a:xfrm>
            <a:prstGeom prst="line">
              <a:avLst/>
            </a:prstGeom>
            <a:noFill/>
            <a:ln w="28575" cap="flat" cmpd="sng" algn="ctr">
              <a:solidFill>
                <a:schemeClr val="accent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1DD6DCFC-8CE6-40CB-8B6A-83A7F6BED74C}"/>
                </a:ext>
              </a:extLst>
            </p:cNvPr>
            <p:cNvCxnSpPr>
              <a:cxnSpLocks/>
            </p:cNvCxnSpPr>
            <p:nvPr/>
          </p:nvCxnSpPr>
          <p:spPr bwMode="auto">
            <a:xfrm>
              <a:off x="3415886" y="4547962"/>
              <a:ext cx="0" cy="84164"/>
            </a:xfrm>
            <a:prstGeom prst="line">
              <a:avLst/>
            </a:prstGeom>
            <a:noFill/>
            <a:ln w="28575" cap="flat" cmpd="sng" algn="ctr">
              <a:solidFill>
                <a:schemeClr val="accent3"/>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694FC06B-7A1F-4147-A760-6A3B93013141}"/>
                </a:ext>
              </a:extLst>
            </p:cNvPr>
            <p:cNvCxnSpPr>
              <a:cxnSpLocks/>
            </p:cNvCxnSpPr>
            <p:nvPr/>
          </p:nvCxnSpPr>
          <p:spPr bwMode="auto">
            <a:xfrm>
              <a:off x="3626299" y="4547962"/>
              <a:ext cx="0" cy="84164"/>
            </a:xfrm>
            <a:prstGeom prst="line">
              <a:avLst/>
            </a:prstGeom>
            <a:noFill/>
            <a:ln w="28575" cap="flat" cmpd="sng" algn="ctr">
              <a:solidFill>
                <a:schemeClr val="accent3"/>
              </a:solidFill>
              <a:prstDash val="solid"/>
              <a:round/>
              <a:headEnd type="none" w="med" len="med"/>
              <a:tailEnd type="none" w="med" len="med"/>
            </a:ln>
            <a:effectLst/>
          </p:spPr>
        </p:cxnSp>
      </p:grpSp>
      <p:grpSp>
        <p:nvGrpSpPr>
          <p:cNvPr id="206" name="Group 328">
            <a:extLst>
              <a:ext uri="{FF2B5EF4-FFF2-40B4-BE49-F238E27FC236}">
                <a16:creationId xmlns:a16="http://schemas.microsoft.com/office/drawing/2014/main" id="{4D86CA80-3EFD-451D-B6E3-CE22A594E397}"/>
              </a:ext>
            </a:extLst>
          </p:cNvPr>
          <p:cNvGrpSpPr>
            <a:grpSpLocks/>
          </p:cNvGrpSpPr>
          <p:nvPr/>
        </p:nvGrpSpPr>
        <p:grpSpPr bwMode="auto">
          <a:xfrm>
            <a:off x="6453309" y="4294070"/>
            <a:ext cx="497252" cy="1626858"/>
            <a:chOff x="755709" y="1916771"/>
            <a:chExt cx="529928" cy="3457215"/>
          </a:xfrm>
        </p:grpSpPr>
        <p:sp>
          <p:nvSpPr>
            <p:cNvPr id="207" name="TextBox 206">
              <a:extLst>
                <a:ext uri="{FF2B5EF4-FFF2-40B4-BE49-F238E27FC236}">
                  <a16:creationId xmlns:a16="http://schemas.microsoft.com/office/drawing/2014/main" id="{083B546D-83AA-48B8-AF5F-7ADC40DED90C}"/>
                </a:ext>
              </a:extLst>
            </p:cNvPr>
            <p:cNvSpPr txBox="1"/>
            <p:nvPr/>
          </p:nvSpPr>
          <p:spPr>
            <a:xfrm>
              <a:off x="755709" y="1916771"/>
              <a:ext cx="529928" cy="410033"/>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208" name="TextBox 207">
              <a:extLst>
                <a:ext uri="{FF2B5EF4-FFF2-40B4-BE49-F238E27FC236}">
                  <a16:creationId xmlns:a16="http://schemas.microsoft.com/office/drawing/2014/main" id="{7D0C9DEE-AC17-426C-A318-5B1FB62391BE}"/>
                </a:ext>
              </a:extLst>
            </p:cNvPr>
            <p:cNvSpPr txBox="1"/>
            <p:nvPr/>
          </p:nvSpPr>
          <p:spPr>
            <a:xfrm>
              <a:off x="866752" y="2526258"/>
              <a:ext cx="418885" cy="410033"/>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209" name="TextBox 208">
              <a:extLst>
                <a:ext uri="{FF2B5EF4-FFF2-40B4-BE49-F238E27FC236}">
                  <a16:creationId xmlns:a16="http://schemas.microsoft.com/office/drawing/2014/main" id="{5208B5DF-95FE-449D-B983-98D9AD7A75E8}"/>
                </a:ext>
              </a:extLst>
            </p:cNvPr>
            <p:cNvSpPr txBox="1"/>
            <p:nvPr/>
          </p:nvSpPr>
          <p:spPr>
            <a:xfrm>
              <a:off x="866752" y="3135745"/>
              <a:ext cx="418885" cy="410033"/>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210" name="TextBox 209">
              <a:extLst>
                <a:ext uri="{FF2B5EF4-FFF2-40B4-BE49-F238E27FC236}">
                  <a16:creationId xmlns:a16="http://schemas.microsoft.com/office/drawing/2014/main" id="{EBBDE8AE-3C6F-44CF-86AA-DFADB523658D}"/>
                </a:ext>
              </a:extLst>
            </p:cNvPr>
            <p:cNvSpPr txBox="1"/>
            <p:nvPr/>
          </p:nvSpPr>
          <p:spPr>
            <a:xfrm>
              <a:off x="866752" y="3745232"/>
              <a:ext cx="418885" cy="410033"/>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211" name="TextBox 210">
              <a:extLst>
                <a:ext uri="{FF2B5EF4-FFF2-40B4-BE49-F238E27FC236}">
                  <a16:creationId xmlns:a16="http://schemas.microsoft.com/office/drawing/2014/main" id="{1BE16204-E085-424D-BE0F-05C464E139D9}"/>
                </a:ext>
              </a:extLst>
            </p:cNvPr>
            <p:cNvSpPr txBox="1"/>
            <p:nvPr/>
          </p:nvSpPr>
          <p:spPr>
            <a:xfrm>
              <a:off x="866752" y="4354718"/>
              <a:ext cx="418885" cy="410033"/>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212" name="TextBox 211">
              <a:extLst>
                <a:ext uri="{FF2B5EF4-FFF2-40B4-BE49-F238E27FC236}">
                  <a16:creationId xmlns:a16="http://schemas.microsoft.com/office/drawing/2014/main" id="{712000A3-9A3C-4990-AC4E-49997E784D80}"/>
                </a:ext>
              </a:extLst>
            </p:cNvPr>
            <p:cNvSpPr txBox="1"/>
            <p:nvPr/>
          </p:nvSpPr>
          <p:spPr>
            <a:xfrm>
              <a:off x="967575" y="4964458"/>
              <a:ext cx="318062" cy="409528"/>
            </a:xfrm>
            <a:prstGeom prst="rect">
              <a:avLst/>
            </a:prstGeom>
            <a:noFill/>
          </p:spPr>
          <p:txBody>
            <a:bodyPr wrap="non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grpSp>
      <p:grpSp>
        <p:nvGrpSpPr>
          <p:cNvPr id="213" name="Group 212">
            <a:extLst>
              <a:ext uri="{FF2B5EF4-FFF2-40B4-BE49-F238E27FC236}">
                <a16:creationId xmlns:a16="http://schemas.microsoft.com/office/drawing/2014/main" id="{30FA23D3-A0C5-43A6-9698-D1136BF62D97}"/>
              </a:ext>
            </a:extLst>
          </p:cNvPr>
          <p:cNvGrpSpPr/>
          <p:nvPr/>
        </p:nvGrpSpPr>
        <p:grpSpPr>
          <a:xfrm>
            <a:off x="6907699" y="4391901"/>
            <a:ext cx="80962" cy="1431313"/>
            <a:chOff x="2367767" y="4401069"/>
            <a:chExt cx="80962" cy="1431313"/>
          </a:xfrm>
        </p:grpSpPr>
        <p:sp>
          <p:nvSpPr>
            <p:cNvPr id="214" name="Line 6">
              <a:extLst>
                <a:ext uri="{FF2B5EF4-FFF2-40B4-BE49-F238E27FC236}">
                  <a16:creationId xmlns:a16="http://schemas.microsoft.com/office/drawing/2014/main" id="{F4127BEB-ECF5-43F6-AE1C-1CE9A45C2D26}"/>
                </a:ext>
              </a:extLst>
            </p:cNvPr>
            <p:cNvSpPr>
              <a:spLocks noChangeShapeType="1"/>
            </p:cNvSpPr>
            <p:nvPr/>
          </p:nvSpPr>
          <p:spPr bwMode="auto">
            <a:xfrm>
              <a:off x="2367767" y="5832382"/>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5" name="Line 23">
              <a:extLst>
                <a:ext uri="{FF2B5EF4-FFF2-40B4-BE49-F238E27FC236}">
                  <a16:creationId xmlns:a16="http://schemas.microsoft.com/office/drawing/2014/main" id="{3721FB2B-7D93-417F-AB70-9B3782FE7430}"/>
                </a:ext>
              </a:extLst>
            </p:cNvPr>
            <p:cNvSpPr>
              <a:spLocks noChangeShapeType="1"/>
            </p:cNvSpPr>
            <p:nvPr/>
          </p:nvSpPr>
          <p:spPr bwMode="auto">
            <a:xfrm>
              <a:off x="2367767" y="5546482"/>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6" name="Line 25">
              <a:extLst>
                <a:ext uri="{FF2B5EF4-FFF2-40B4-BE49-F238E27FC236}">
                  <a16:creationId xmlns:a16="http://schemas.microsoft.com/office/drawing/2014/main" id="{B0684517-A351-4D30-8623-FCE8BCCBADAA}"/>
                </a:ext>
              </a:extLst>
            </p:cNvPr>
            <p:cNvSpPr>
              <a:spLocks noChangeShapeType="1"/>
            </p:cNvSpPr>
            <p:nvPr/>
          </p:nvSpPr>
          <p:spPr bwMode="auto">
            <a:xfrm>
              <a:off x="2367767" y="5258771"/>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7" name="Line 27">
              <a:extLst>
                <a:ext uri="{FF2B5EF4-FFF2-40B4-BE49-F238E27FC236}">
                  <a16:creationId xmlns:a16="http://schemas.microsoft.com/office/drawing/2014/main" id="{FFB372D0-C7F4-4F31-9D48-F2CE349AB261}"/>
                </a:ext>
              </a:extLst>
            </p:cNvPr>
            <p:cNvSpPr>
              <a:spLocks noChangeShapeType="1"/>
            </p:cNvSpPr>
            <p:nvPr/>
          </p:nvSpPr>
          <p:spPr bwMode="auto">
            <a:xfrm>
              <a:off x="2367767" y="4973776"/>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8" name="Line 29">
              <a:extLst>
                <a:ext uri="{FF2B5EF4-FFF2-40B4-BE49-F238E27FC236}">
                  <a16:creationId xmlns:a16="http://schemas.microsoft.com/office/drawing/2014/main" id="{F49EDB5B-C8A5-47EE-957B-8C8D8C410473}"/>
                </a:ext>
              </a:extLst>
            </p:cNvPr>
            <p:cNvSpPr>
              <a:spLocks noChangeShapeType="1"/>
            </p:cNvSpPr>
            <p:nvPr/>
          </p:nvSpPr>
          <p:spPr bwMode="auto">
            <a:xfrm>
              <a:off x="2367767" y="4687875"/>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9" name="Line 31">
              <a:extLst>
                <a:ext uri="{FF2B5EF4-FFF2-40B4-BE49-F238E27FC236}">
                  <a16:creationId xmlns:a16="http://schemas.microsoft.com/office/drawing/2014/main" id="{47971CB7-3DBF-49A9-8523-C18886751B58}"/>
                </a:ext>
              </a:extLst>
            </p:cNvPr>
            <p:cNvSpPr>
              <a:spLocks noChangeShapeType="1"/>
            </p:cNvSpPr>
            <p:nvPr/>
          </p:nvSpPr>
          <p:spPr bwMode="auto">
            <a:xfrm>
              <a:off x="2367767" y="4401069"/>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220" name="Freeform: Shape 219">
            <a:extLst>
              <a:ext uri="{FF2B5EF4-FFF2-40B4-BE49-F238E27FC236}">
                <a16:creationId xmlns:a16="http://schemas.microsoft.com/office/drawing/2014/main" id="{8D70D15C-3912-4C5E-818D-2824F04F4C3F}"/>
              </a:ext>
            </a:extLst>
          </p:cNvPr>
          <p:cNvSpPr/>
          <p:nvPr/>
        </p:nvSpPr>
        <p:spPr bwMode="auto">
          <a:xfrm>
            <a:off x="6987541" y="4379127"/>
            <a:ext cx="3097724" cy="1448429"/>
          </a:xfrm>
          <a:custGeom>
            <a:avLst/>
            <a:gdLst>
              <a:gd name="connsiteX0" fmla="*/ 0 w 6827520"/>
              <a:gd name="connsiteY0" fmla="*/ 0 h 1680754"/>
              <a:gd name="connsiteX1" fmla="*/ 0 w 6827520"/>
              <a:gd name="connsiteY1" fmla="*/ 1680754 h 1680754"/>
              <a:gd name="connsiteX2" fmla="*/ 6827520 w 6827520"/>
              <a:gd name="connsiteY2" fmla="*/ 1680754 h 1680754"/>
            </a:gdLst>
            <a:ahLst/>
            <a:cxnLst>
              <a:cxn ang="0">
                <a:pos x="connsiteX0" y="connsiteY0"/>
              </a:cxn>
              <a:cxn ang="0">
                <a:pos x="connsiteX1" y="connsiteY1"/>
              </a:cxn>
              <a:cxn ang="0">
                <a:pos x="connsiteX2" y="connsiteY2"/>
              </a:cxn>
            </a:cxnLst>
            <a:rect l="l" t="t" r="r" b="b"/>
            <a:pathLst>
              <a:path w="6827520" h="1680754">
                <a:moveTo>
                  <a:pt x="0" y="0"/>
                </a:moveTo>
                <a:lnTo>
                  <a:pt x="0" y="1680754"/>
                </a:lnTo>
                <a:lnTo>
                  <a:pt x="6827520" y="1680754"/>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21" name="Group 220">
            <a:extLst>
              <a:ext uri="{FF2B5EF4-FFF2-40B4-BE49-F238E27FC236}">
                <a16:creationId xmlns:a16="http://schemas.microsoft.com/office/drawing/2014/main" id="{34010B59-41E8-4528-B02A-0C47F2C86247}"/>
              </a:ext>
            </a:extLst>
          </p:cNvPr>
          <p:cNvGrpSpPr/>
          <p:nvPr/>
        </p:nvGrpSpPr>
        <p:grpSpPr>
          <a:xfrm>
            <a:off x="6987540" y="5819356"/>
            <a:ext cx="3087020" cy="75715"/>
            <a:chOff x="2447608" y="5828524"/>
            <a:chExt cx="3087020" cy="75715"/>
          </a:xfrm>
        </p:grpSpPr>
        <p:grpSp>
          <p:nvGrpSpPr>
            <p:cNvPr id="222" name="Group 221">
              <a:extLst>
                <a:ext uri="{FF2B5EF4-FFF2-40B4-BE49-F238E27FC236}">
                  <a16:creationId xmlns:a16="http://schemas.microsoft.com/office/drawing/2014/main" id="{38D4715F-27AD-47BF-94BD-076EEAC21027}"/>
                </a:ext>
              </a:extLst>
            </p:cNvPr>
            <p:cNvGrpSpPr/>
            <p:nvPr/>
          </p:nvGrpSpPr>
          <p:grpSpPr>
            <a:xfrm rot="5400000">
              <a:off x="3697415" y="4585957"/>
              <a:ext cx="68475" cy="2568090"/>
              <a:chOff x="2367767" y="4401069"/>
              <a:chExt cx="80962" cy="1431313"/>
            </a:xfrm>
          </p:grpSpPr>
          <p:sp>
            <p:nvSpPr>
              <p:cNvPr id="224" name="Line 6">
                <a:extLst>
                  <a:ext uri="{FF2B5EF4-FFF2-40B4-BE49-F238E27FC236}">
                    <a16:creationId xmlns:a16="http://schemas.microsoft.com/office/drawing/2014/main" id="{DB07C569-0281-4E68-BBE0-7FE61BD22152}"/>
                  </a:ext>
                </a:extLst>
              </p:cNvPr>
              <p:cNvSpPr>
                <a:spLocks noChangeShapeType="1"/>
              </p:cNvSpPr>
              <p:nvPr/>
            </p:nvSpPr>
            <p:spPr bwMode="auto">
              <a:xfrm>
                <a:off x="2367767" y="5832382"/>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25" name="Line 23">
                <a:extLst>
                  <a:ext uri="{FF2B5EF4-FFF2-40B4-BE49-F238E27FC236}">
                    <a16:creationId xmlns:a16="http://schemas.microsoft.com/office/drawing/2014/main" id="{5413CFA9-6799-471F-8A48-791397002842}"/>
                  </a:ext>
                </a:extLst>
              </p:cNvPr>
              <p:cNvSpPr>
                <a:spLocks noChangeShapeType="1"/>
              </p:cNvSpPr>
              <p:nvPr/>
            </p:nvSpPr>
            <p:spPr bwMode="auto">
              <a:xfrm>
                <a:off x="2367767" y="5546482"/>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26" name="Line 25">
                <a:extLst>
                  <a:ext uri="{FF2B5EF4-FFF2-40B4-BE49-F238E27FC236}">
                    <a16:creationId xmlns:a16="http://schemas.microsoft.com/office/drawing/2014/main" id="{C36A6814-2C61-4F57-96F1-27E3077E428C}"/>
                  </a:ext>
                </a:extLst>
              </p:cNvPr>
              <p:cNvSpPr>
                <a:spLocks noChangeShapeType="1"/>
              </p:cNvSpPr>
              <p:nvPr/>
            </p:nvSpPr>
            <p:spPr bwMode="auto">
              <a:xfrm>
                <a:off x="2367767" y="5258771"/>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27" name="Line 27">
                <a:extLst>
                  <a:ext uri="{FF2B5EF4-FFF2-40B4-BE49-F238E27FC236}">
                    <a16:creationId xmlns:a16="http://schemas.microsoft.com/office/drawing/2014/main" id="{7166BF47-488D-49D6-988A-898E9C36DD69}"/>
                  </a:ext>
                </a:extLst>
              </p:cNvPr>
              <p:cNvSpPr>
                <a:spLocks noChangeShapeType="1"/>
              </p:cNvSpPr>
              <p:nvPr/>
            </p:nvSpPr>
            <p:spPr bwMode="auto">
              <a:xfrm>
                <a:off x="2367767" y="4973776"/>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28" name="Line 29">
                <a:extLst>
                  <a:ext uri="{FF2B5EF4-FFF2-40B4-BE49-F238E27FC236}">
                    <a16:creationId xmlns:a16="http://schemas.microsoft.com/office/drawing/2014/main" id="{DA4D0AD2-CF31-4C35-97E1-417C74098085}"/>
                  </a:ext>
                </a:extLst>
              </p:cNvPr>
              <p:cNvSpPr>
                <a:spLocks noChangeShapeType="1"/>
              </p:cNvSpPr>
              <p:nvPr/>
            </p:nvSpPr>
            <p:spPr bwMode="auto">
              <a:xfrm>
                <a:off x="2367767" y="4687875"/>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29" name="Line 31">
                <a:extLst>
                  <a:ext uri="{FF2B5EF4-FFF2-40B4-BE49-F238E27FC236}">
                    <a16:creationId xmlns:a16="http://schemas.microsoft.com/office/drawing/2014/main" id="{C6EA83D0-6BE4-4CED-A962-92A5BF2DDE58}"/>
                  </a:ext>
                </a:extLst>
              </p:cNvPr>
              <p:cNvSpPr>
                <a:spLocks noChangeShapeType="1"/>
              </p:cNvSpPr>
              <p:nvPr/>
            </p:nvSpPr>
            <p:spPr bwMode="auto">
              <a:xfrm>
                <a:off x="2367767" y="4401069"/>
                <a:ext cx="80962"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223" name="Line 31">
              <a:extLst>
                <a:ext uri="{FF2B5EF4-FFF2-40B4-BE49-F238E27FC236}">
                  <a16:creationId xmlns:a16="http://schemas.microsoft.com/office/drawing/2014/main" id="{E1F13CBC-0D85-4935-8865-144FE762BD2A}"/>
                </a:ext>
              </a:extLst>
            </p:cNvPr>
            <p:cNvSpPr>
              <a:spLocks noChangeShapeType="1"/>
            </p:cNvSpPr>
            <p:nvPr/>
          </p:nvSpPr>
          <p:spPr bwMode="auto">
            <a:xfrm rot="5400000">
              <a:off x="5500390" y="5862762"/>
              <a:ext cx="68475" cy="0"/>
            </a:xfrm>
            <a:prstGeom prst="line">
              <a:avLst/>
            </a:prstGeom>
            <a:noFill/>
            <a:ln w="28575" cap="flat">
              <a:solidFill>
                <a:schemeClr val="bg1"/>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230" name="TextBox 229">
            <a:extLst>
              <a:ext uri="{FF2B5EF4-FFF2-40B4-BE49-F238E27FC236}">
                <a16:creationId xmlns:a16="http://schemas.microsoft.com/office/drawing/2014/main" id="{F0AC2DE1-2528-4551-9FC1-32ECE3A5827F}"/>
              </a:ext>
            </a:extLst>
          </p:cNvPr>
          <p:cNvSpPr txBox="1"/>
          <p:nvPr/>
        </p:nvSpPr>
        <p:spPr bwMode="auto">
          <a:xfrm>
            <a:off x="6842047" y="5824220"/>
            <a:ext cx="288861" cy="338554"/>
          </a:xfrm>
          <a:prstGeom prst="rect">
            <a:avLst/>
          </a:prstGeom>
          <a:noFill/>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31" name="TextBox 230">
            <a:extLst>
              <a:ext uri="{FF2B5EF4-FFF2-40B4-BE49-F238E27FC236}">
                <a16:creationId xmlns:a16="http://schemas.microsoft.com/office/drawing/2014/main" id="{7B9E62DF-1DB2-43BB-8660-0903C7113442}"/>
              </a:ext>
            </a:extLst>
          </p:cNvPr>
          <p:cNvSpPr txBox="1"/>
          <p:nvPr/>
        </p:nvSpPr>
        <p:spPr bwMode="auto">
          <a:xfrm>
            <a:off x="7305603" y="5824220"/>
            <a:ext cx="393056" cy="338554"/>
          </a:xfrm>
          <a:prstGeom prst="rect">
            <a:avLst/>
          </a:prstGeom>
          <a:noFill/>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232" name="TextBox 231">
            <a:extLst>
              <a:ext uri="{FF2B5EF4-FFF2-40B4-BE49-F238E27FC236}">
                <a16:creationId xmlns:a16="http://schemas.microsoft.com/office/drawing/2014/main" id="{50E3B4DE-4FD1-481C-88AA-BDE34967D602}"/>
              </a:ext>
            </a:extLst>
          </p:cNvPr>
          <p:cNvSpPr txBox="1"/>
          <p:nvPr/>
        </p:nvSpPr>
        <p:spPr bwMode="auto">
          <a:xfrm>
            <a:off x="7813829" y="5824220"/>
            <a:ext cx="393056" cy="338554"/>
          </a:xfrm>
          <a:prstGeom prst="rect">
            <a:avLst/>
          </a:prstGeom>
          <a:noFill/>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233" name="TextBox 232">
            <a:extLst>
              <a:ext uri="{FF2B5EF4-FFF2-40B4-BE49-F238E27FC236}">
                <a16:creationId xmlns:a16="http://schemas.microsoft.com/office/drawing/2014/main" id="{48100A0E-DD4B-49F6-902A-C40205FE0DA8}"/>
              </a:ext>
            </a:extLst>
          </p:cNvPr>
          <p:cNvSpPr txBox="1"/>
          <p:nvPr/>
        </p:nvSpPr>
        <p:spPr bwMode="auto">
          <a:xfrm>
            <a:off x="8329482" y="5824220"/>
            <a:ext cx="393056" cy="338554"/>
          </a:xfrm>
          <a:prstGeom prst="rect">
            <a:avLst/>
          </a:prstGeom>
          <a:noFill/>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234" name="TextBox 233">
            <a:extLst>
              <a:ext uri="{FF2B5EF4-FFF2-40B4-BE49-F238E27FC236}">
                <a16:creationId xmlns:a16="http://schemas.microsoft.com/office/drawing/2014/main" id="{62A9C870-8C89-497F-BABF-28794E3FD302}"/>
              </a:ext>
            </a:extLst>
          </p:cNvPr>
          <p:cNvSpPr txBox="1"/>
          <p:nvPr/>
        </p:nvSpPr>
        <p:spPr bwMode="auto">
          <a:xfrm>
            <a:off x="8835525" y="5824220"/>
            <a:ext cx="393056" cy="338554"/>
          </a:xfrm>
          <a:prstGeom prst="rect">
            <a:avLst/>
          </a:prstGeom>
          <a:noFill/>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48</a:t>
            </a:r>
          </a:p>
        </p:txBody>
      </p:sp>
      <p:sp>
        <p:nvSpPr>
          <p:cNvPr id="235" name="TextBox 234">
            <a:extLst>
              <a:ext uri="{FF2B5EF4-FFF2-40B4-BE49-F238E27FC236}">
                <a16:creationId xmlns:a16="http://schemas.microsoft.com/office/drawing/2014/main" id="{706C8EB4-9070-4095-AB4F-6E2BD841A442}"/>
              </a:ext>
            </a:extLst>
          </p:cNvPr>
          <p:cNvSpPr txBox="1"/>
          <p:nvPr/>
        </p:nvSpPr>
        <p:spPr bwMode="auto">
          <a:xfrm>
            <a:off x="9343751" y="5824220"/>
            <a:ext cx="393056" cy="338554"/>
          </a:xfrm>
          <a:prstGeom prst="rect">
            <a:avLst/>
          </a:prstGeom>
          <a:noFill/>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236" name="TextBox 235">
            <a:extLst>
              <a:ext uri="{FF2B5EF4-FFF2-40B4-BE49-F238E27FC236}">
                <a16:creationId xmlns:a16="http://schemas.microsoft.com/office/drawing/2014/main" id="{11C3402D-743D-4414-8327-5028F2A75AFE}"/>
              </a:ext>
            </a:extLst>
          </p:cNvPr>
          <p:cNvSpPr txBox="1"/>
          <p:nvPr/>
        </p:nvSpPr>
        <p:spPr bwMode="auto">
          <a:xfrm>
            <a:off x="9859404" y="5824220"/>
            <a:ext cx="393056" cy="338554"/>
          </a:xfrm>
          <a:prstGeom prst="rect">
            <a:avLst/>
          </a:prstGeom>
          <a:noFill/>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72</a:t>
            </a:r>
          </a:p>
        </p:txBody>
      </p:sp>
      <p:sp>
        <p:nvSpPr>
          <p:cNvPr id="237" name="TextBox 236">
            <a:extLst>
              <a:ext uri="{FF2B5EF4-FFF2-40B4-BE49-F238E27FC236}">
                <a16:creationId xmlns:a16="http://schemas.microsoft.com/office/drawing/2014/main" id="{1D6D7637-7714-4CAC-BEB0-9C45FA7F2CAC}"/>
              </a:ext>
            </a:extLst>
          </p:cNvPr>
          <p:cNvSpPr txBox="1"/>
          <p:nvPr/>
        </p:nvSpPr>
        <p:spPr bwMode="auto">
          <a:xfrm>
            <a:off x="6997473" y="3945773"/>
            <a:ext cx="3077083" cy="338554"/>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Duration of MMR</a:t>
            </a:r>
          </a:p>
        </p:txBody>
      </p:sp>
      <p:sp>
        <p:nvSpPr>
          <p:cNvPr id="238" name="TextBox 237">
            <a:extLst>
              <a:ext uri="{FF2B5EF4-FFF2-40B4-BE49-F238E27FC236}">
                <a16:creationId xmlns:a16="http://schemas.microsoft.com/office/drawing/2014/main" id="{5741134D-9C82-418C-A59C-81C6708DBBE7}"/>
              </a:ext>
            </a:extLst>
          </p:cNvPr>
          <p:cNvSpPr txBox="1"/>
          <p:nvPr/>
        </p:nvSpPr>
        <p:spPr bwMode="auto">
          <a:xfrm>
            <a:off x="8280609" y="6010752"/>
            <a:ext cx="474810" cy="338554"/>
          </a:xfrm>
          <a:prstGeom prst="rect">
            <a:avLst/>
          </a:prstGeom>
          <a:noFill/>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a:t>
            </a:r>
          </a:p>
        </p:txBody>
      </p:sp>
      <p:sp>
        <p:nvSpPr>
          <p:cNvPr id="239" name="TextBox 238">
            <a:extLst>
              <a:ext uri="{FF2B5EF4-FFF2-40B4-BE49-F238E27FC236}">
                <a16:creationId xmlns:a16="http://schemas.microsoft.com/office/drawing/2014/main" id="{F3E7F2F5-E3EB-49BC-B976-84045AE52301}"/>
              </a:ext>
            </a:extLst>
          </p:cNvPr>
          <p:cNvSpPr txBox="1"/>
          <p:nvPr/>
        </p:nvSpPr>
        <p:spPr bwMode="auto">
          <a:xfrm rot="16200000">
            <a:off x="5085215" y="4839657"/>
            <a:ext cx="2185818" cy="58477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Probability of Remaining in MMR (%)</a:t>
            </a:r>
          </a:p>
        </p:txBody>
      </p:sp>
      <p:sp>
        <p:nvSpPr>
          <p:cNvPr id="240" name="TextBox 12">
            <a:extLst>
              <a:ext uri="{FF2B5EF4-FFF2-40B4-BE49-F238E27FC236}">
                <a16:creationId xmlns:a16="http://schemas.microsoft.com/office/drawing/2014/main" id="{374EB2E4-B723-4127-8D3C-D88216E07F36}"/>
              </a:ext>
            </a:extLst>
          </p:cNvPr>
          <p:cNvSpPr txBox="1">
            <a:spLocks noChangeArrowheads="1"/>
          </p:cNvSpPr>
          <p:nvPr/>
        </p:nvSpPr>
        <p:spPr bwMode="auto">
          <a:xfrm>
            <a:off x="7286396" y="5070336"/>
            <a:ext cx="22332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Total (n = 108)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Resistant/intolerant (n = 71)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T315I</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 (n = 37)</a:t>
            </a:r>
          </a:p>
        </p:txBody>
      </p:sp>
      <p:cxnSp>
        <p:nvCxnSpPr>
          <p:cNvPr id="241" name="Straight Connector 240">
            <a:extLst>
              <a:ext uri="{FF2B5EF4-FFF2-40B4-BE49-F238E27FC236}">
                <a16:creationId xmlns:a16="http://schemas.microsoft.com/office/drawing/2014/main" id="{1463D965-253C-4E47-ACAF-4156BA6F6708}"/>
              </a:ext>
            </a:extLst>
          </p:cNvPr>
          <p:cNvCxnSpPr/>
          <p:nvPr/>
        </p:nvCxnSpPr>
        <p:spPr bwMode="auto">
          <a:xfrm>
            <a:off x="7159747" y="5225190"/>
            <a:ext cx="164883" cy="0"/>
          </a:xfrm>
          <a:prstGeom prst="line">
            <a:avLst/>
          </a:prstGeom>
          <a:noFill/>
          <a:ln w="28575" cap="flat" cmpd="sng" algn="ctr">
            <a:solidFill>
              <a:schemeClr val="accent1"/>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id="{211C553A-1729-479F-8297-97012BD68830}"/>
              </a:ext>
            </a:extLst>
          </p:cNvPr>
          <p:cNvCxnSpPr/>
          <p:nvPr/>
        </p:nvCxnSpPr>
        <p:spPr bwMode="auto">
          <a:xfrm>
            <a:off x="7159747" y="5441292"/>
            <a:ext cx="164883" cy="0"/>
          </a:xfrm>
          <a:prstGeom prst="line">
            <a:avLst/>
          </a:prstGeom>
          <a:noFill/>
          <a:ln w="28575" cap="flat" cmpd="sng" algn="ctr">
            <a:solidFill>
              <a:schemeClr val="accent3"/>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id="{777D26E4-3FA6-4863-A926-D05104D98DF2}"/>
              </a:ext>
            </a:extLst>
          </p:cNvPr>
          <p:cNvCxnSpPr/>
          <p:nvPr/>
        </p:nvCxnSpPr>
        <p:spPr bwMode="auto">
          <a:xfrm>
            <a:off x="7159747" y="5642175"/>
            <a:ext cx="164883" cy="0"/>
          </a:xfrm>
          <a:prstGeom prst="line">
            <a:avLst/>
          </a:prstGeom>
          <a:noFill/>
          <a:ln w="28575" cap="flat" cmpd="sng" algn="ctr">
            <a:solidFill>
              <a:schemeClr val="accent4"/>
            </a:solidFill>
            <a:prstDash val="solid"/>
            <a:round/>
            <a:headEnd type="none" w="med" len="med"/>
            <a:tailEnd type="none" w="med" len="med"/>
          </a:ln>
          <a:effectLst/>
        </p:spPr>
      </p:cxnSp>
      <p:sp>
        <p:nvSpPr>
          <p:cNvPr id="244" name="TextBox 12">
            <a:extLst>
              <a:ext uri="{FF2B5EF4-FFF2-40B4-BE49-F238E27FC236}">
                <a16:creationId xmlns:a16="http://schemas.microsoft.com/office/drawing/2014/main" id="{253C6B48-F71D-43A9-8322-EAA988BD7F5A}"/>
              </a:ext>
            </a:extLst>
          </p:cNvPr>
          <p:cNvSpPr txBox="1">
            <a:spLocks noChangeArrowheads="1"/>
          </p:cNvSpPr>
          <p:nvPr/>
        </p:nvSpPr>
        <p:spPr bwMode="auto">
          <a:xfrm>
            <a:off x="7678242" y="4235765"/>
            <a:ext cx="26530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59% of responders estimated to remain</a:t>
            </a:r>
            <a:b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b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in MMR at 5 yr</a:t>
            </a:r>
          </a:p>
        </p:txBody>
      </p:sp>
      <p:cxnSp>
        <p:nvCxnSpPr>
          <p:cNvPr id="248" name="Straight Connector 247">
            <a:extLst>
              <a:ext uri="{FF2B5EF4-FFF2-40B4-BE49-F238E27FC236}">
                <a16:creationId xmlns:a16="http://schemas.microsoft.com/office/drawing/2014/main" id="{0B264E4D-482C-45EC-9A81-170E1E00296C}"/>
              </a:ext>
            </a:extLst>
          </p:cNvPr>
          <p:cNvCxnSpPr>
            <a:cxnSpLocks/>
          </p:cNvCxnSpPr>
          <p:nvPr/>
        </p:nvCxnSpPr>
        <p:spPr bwMode="auto">
          <a:xfrm>
            <a:off x="7190947" y="4490836"/>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id="{AD12DD52-C7E3-4917-8855-3E798698B6CA}"/>
              </a:ext>
            </a:extLst>
          </p:cNvPr>
          <p:cNvCxnSpPr>
            <a:cxnSpLocks/>
          </p:cNvCxnSpPr>
          <p:nvPr/>
        </p:nvCxnSpPr>
        <p:spPr bwMode="auto">
          <a:xfrm>
            <a:off x="7222474" y="4490557"/>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250" name="Straight Connector 249">
            <a:extLst>
              <a:ext uri="{FF2B5EF4-FFF2-40B4-BE49-F238E27FC236}">
                <a16:creationId xmlns:a16="http://schemas.microsoft.com/office/drawing/2014/main" id="{C0CB8D55-8E23-4A8E-9F56-FED22E5191F0}"/>
              </a:ext>
            </a:extLst>
          </p:cNvPr>
          <p:cNvCxnSpPr>
            <a:cxnSpLocks/>
          </p:cNvCxnSpPr>
          <p:nvPr/>
        </p:nvCxnSpPr>
        <p:spPr bwMode="auto">
          <a:xfrm>
            <a:off x="7718278" y="4654130"/>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id="{12D4736A-50D3-4EF0-8708-AAD4CA77C8FE}"/>
              </a:ext>
            </a:extLst>
          </p:cNvPr>
          <p:cNvCxnSpPr>
            <a:cxnSpLocks/>
          </p:cNvCxnSpPr>
          <p:nvPr/>
        </p:nvCxnSpPr>
        <p:spPr bwMode="auto">
          <a:xfrm>
            <a:off x="7859805" y="4705216"/>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id="{19FE7D45-F4F4-487C-A9BA-976CCD7876DB}"/>
              </a:ext>
            </a:extLst>
          </p:cNvPr>
          <p:cNvCxnSpPr>
            <a:cxnSpLocks/>
          </p:cNvCxnSpPr>
          <p:nvPr/>
        </p:nvCxnSpPr>
        <p:spPr bwMode="auto">
          <a:xfrm>
            <a:off x="8178712" y="4799644"/>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id="{B3F1E5C4-0D20-4816-9559-30E64EDC8513}"/>
              </a:ext>
            </a:extLst>
          </p:cNvPr>
          <p:cNvCxnSpPr>
            <a:cxnSpLocks/>
          </p:cNvCxnSpPr>
          <p:nvPr/>
        </p:nvCxnSpPr>
        <p:spPr bwMode="auto">
          <a:xfrm>
            <a:off x="9108840" y="4813069"/>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254" name="Straight Connector 253">
            <a:extLst>
              <a:ext uri="{FF2B5EF4-FFF2-40B4-BE49-F238E27FC236}">
                <a16:creationId xmlns:a16="http://schemas.microsoft.com/office/drawing/2014/main" id="{B3534E0A-4060-4553-A54E-362129F47058}"/>
              </a:ext>
            </a:extLst>
          </p:cNvPr>
          <p:cNvCxnSpPr>
            <a:cxnSpLocks/>
          </p:cNvCxnSpPr>
          <p:nvPr/>
        </p:nvCxnSpPr>
        <p:spPr bwMode="auto">
          <a:xfrm>
            <a:off x="8591642" y="4807790"/>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5BD782B5-B41E-44F8-AFC6-E6E644C14B72}"/>
              </a:ext>
            </a:extLst>
          </p:cNvPr>
          <p:cNvCxnSpPr>
            <a:cxnSpLocks/>
          </p:cNvCxnSpPr>
          <p:nvPr/>
        </p:nvCxnSpPr>
        <p:spPr bwMode="auto">
          <a:xfrm>
            <a:off x="9142676" y="4813286"/>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257" name="Straight Connector 256">
            <a:extLst>
              <a:ext uri="{FF2B5EF4-FFF2-40B4-BE49-F238E27FC236}">
                <a16:creationId xmlns:a16="http://schemas.microsoft.com/office/drawing/2014/main" id="{550CDA37-B2C8-49D7-8D7D-85495360D93F}"/>
              </a:ext>
            </a:extLst>
          </p:cNvPr>
          <p:cNvCxnSpPr>
            <a:cxnSpLocks/>
          </p:cNvCxnSpPr>
          <p:nvPr/>
        </p:nvCxnSpPr>
        <p:spPr bwMode="auto">
          <a:xfrm>
            <a:off x="9651390" y="4895186"/>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258" name="Straight Connector 257">
            <a:extLst>
              <a:ext uri="{FF2B5EF4-FFF2-40B4-BE49-F238E27FC236}">
                <a16:creationId xmlns:a16="http://schemas.microsoft.com/office/drawing/2014/main" id="{DE900D59-AB25-4BFF-AC68-5489C4B77D06}"/>
              </a:ext>
            </a:extLst>
          </p:cNvPr>
          <p:cNvCxnSpPr>
            <a:cxnSpLocks/>
          </p:cNvCxnSpPr>
          <p:nvPr/>
        </p:nvCxnSpPr>
        <p:spPr bwMode="auto">
          <a:xfrm>
            <a:off x="9245889" y="4895186"/>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259" name="Straight Connector 258">
            <a:extLst>
              <a:ext uri="{FF2B5EF4-FFF2-40B4-BE49-F238E27FC236}">
                <a16:creationId xmlns:a16="http://schemas.microsoft.com/office/drawing/2014/main" id="{D5CA865B-A11C-4AF5-BE8D-E9B36D3FAFA8}"/>
              </a:ext>
            </a:extLst>
          </p:cNvPr>
          <p:cNvCxnSpPr>
            <a:cxnSpLocks/>
          </p:cNvCxnSpPr>
          <p:nvPr/>
        </p:nvCxnSpPr>
        <p:spPr bwMode="auto">
          <a:xfrm>
            <a:off x="9298784" y="4895186"/>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id="{AEDFBD09-8EC9-44D8-A9A8-E1E33D98661E}"/>
              </a:ext>
            </a:extLst>
          </p:cNvPr>
          <p:cNvCxnSpPr>
            <a:cxnSpLocks/>
          </p:cNvCxnSpPr>
          <p:nvPr/>
        </p:nvCxnSpPr>
        <p:spPr bwMode="auto">
          <a:xfrm>
            <a:off x="9351813" y="4895186"/>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261" name="Straight Connector 260">
            <a:extLst>
              <a:ext uri="{FF2B5EF4-FFF2-40B4-BE49-F238E27FC236}">
                <a16:creationId xmlns:a16="http://schemas.microsoft.com/office/drawing/2014/main" id="{9F34E680-5F88-41C1-9756-4171370124AC}"/>
              </a:ext>
            </a:extLst>
          </p:cNvPr>
          <p:cNvCxnSpPr>
            <a:cxnSpLocks/>
          </p:cNvCxnSpPr>
          <p:nvPr/>
        </p:nvCxnSpPr>
        <p:spPr bwMode="auto">
          <a:xfrm>
            <a:off x="9374347" y="4895186"/>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262" name="Straight Connector 261">
            <a:extLst>
              <a:ext uri="{FF2B5EF4-FFF2-40B4-BE49-F238E27FC236}">
                <a16:creationId xmlns:a16="http://schemas.microsoft.com/office/drawing/2014/main" id="{DDED291A-AC85-437C-B9AF-5D52B27A3B42}"/>
              </a:ext>
            </a:extLst>
          </p:cNvPr>
          <p:cNvCxnSpPr>
            <a:cxnSpLocks/>
          </p:cNvCxnSpPr>
          <p:nvPr/>
        </p:nvCxnSpPr>
        <p:spPr bwMode="auto">
          <a:xfrm>
            <a:off x="9431066" y="4895186"/>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263" name="Straight Connector 262">
            <a:extLst>
              <a:ext uri="{FF2B5EF4-FFF2-40B4-BE49-F238E27FC236}">
                <a16:creationId xmlns:a16="http://schemas.microsoft.com/office/drawing/2014/main" id="{B169E8E3-0B10-4BB3-8053-082B1CB8047B}"/>
              </a:ext>
            </a:extLst>
          </p:cNvPr>
          <p:cNvCxnSpPr>
            <a:cxnSpLocks/>
          </p:cNvCxnSpPr>
          <p:nvPr/>
        </p:nvCxnSpPr>
        <p:spPr bwMode="auto">
          <a:xfrm>
            <a:off x="9479342" y="4895186"/>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264" name="Straight Connector 263">
            <a:extLst>
              <a:ext uri="{FF2B5EF4-FFF2-40B4-BE49-F238E27FC236}">
                <a16:creationId xmlns:a16="http://schemas.microsoft.com/office/drawing/2014/main" id="{1AA20897-D366-4D98-94EC-A6AB31FE9BA4}"/>
              </a:ext>
            </a:extLst>
          </p:cNvPr>
          <p:cNvCxnSpPr>
            <a:cxnSpLocks/>
          </p:cNvCxnSpPr>
          <p:nvPr/>
        </p:nvCxnSpPr>
        <p:spPr bwMode="auto">
          <a:xfrm>
            <a:off x="9527176" y="4895186"/>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265" name="Straight Connector 264">
            <a:extLst>
              <a:ext uri="{FF2B5EF4-FFF2-40B4-BE49-F238E27FC236}">
                <a16:creationId xmlns:a16="http://schemas.microsoft.com/office/drawing/2014/main" id="{2D09DB53-C8DC-485A-9893-3645FCC05E16}"/>
              </a:ext>
            </a:extLst>
          </p:cNvPr>
          <p:cNvCxnSpPr>
            <a:cxnSpLocks/>
          </p:cNvCxnSpPr>
          <p:nvPr/>
        </p:nvCxnSpPr>
        <p:spPr bwMode="auto">
          <a:xfrm>
            <a:off x="9593405" y="4892025"/>
            <a:ext cx="0" cy="84164"/>
          </a:xfrm>
          <a:prstGeom prst="line">
            <a:avLst/>
          </a:prstGeom>
          <a:noFill/>
          <a:ln w="28575" cap="flat" cmpd="sng" algn="ctr">
            <a:solidFill>
              <a:schemeClr val="accent4"/>
            </a:solidFill>
            <a:prstDash val="solid"/>
            <a:round/>
            <a:headEnd type="none" w="med" len="med"/>
            <a:tailEnd type="none" w="med" len="med"/>
          </a:ln>
          <a:effectLst/>
        </p:spPr>
      </p:cxnSp>
      <p:cxnSp>
        <p:nvCxnSpPr>
          <p:cNvPr id="296" name="Straight Connector 295">
            <a:extLst>
              <a:ext uri="{FF2B5EF4-FFF2-40B4-BE49-F238E27FC236}">
                <a16:creationId xmlns:a16="http://schemas.microsoft.com/office/drawing/2014/main" id="{EEC0E0EB-914C-45B2-A159-58BD5A84B4CE}"/>
              </a:ext>
            </a:extLst>
          </p:cNvPr>
          <p:cNvCxnSpPr>
            <a:cxnSpLocks/>
          </p:cNvCxnSpPr>
          <p:nvPr/>
        </p:nvCxnSpPr>
        <p:spPr bwMode="auto">
          <a:xfrm>
            <a:off x="7446379" y="4751414"/>
            <a:ext cx="0" cy="84164"/>
          </a:xfrm>
          <a:prstGeom prst="line">
            <a:avLst/>
          </a:prstGeom>
          <a:noFill/>
          <a:ln w="28575" cap="flat" cmpd="sng" algn="ctr">
            <a:solidFill>
              <a:schemeClr val="accent3"/>
            </a:solidFill>
            <a:prstDash val="solid"/>
            <a:round/>
            <a:headEnd type="none" w="med" len="med"/>
            <a:tailEnd type="none" w="med" len="med"/>
          </a:ln>
          <a:effectLst/>
        </p:spPr>
      </p:cxnSp>
      <p:sp>
        <p:nvSpPr>
          <p:cNvPr id="304" name="Freeform: Shape 303">
            <a:extLst>
              <a:ext uri="{FF2B5EF4-FFF2-40B4-BE49-F238E27FC236}">
                <a16:creationId xmlns:a16="http://schemas.microsoft.com/office/drawing/2014/main" id="{87FCEA76-5868-4972-983F-95F15CB8C575}"/>
              </a:ext>
            </a:extLst>
          </p:cNvPr>
          <p:cNvSpPr/>
          <p:nvPr/>
        </p:nvSpPr>
        <p:spPr bwMode="auto">
          <a:xfrm>
            <a:off x="6979824" y="4394280"/>
            <a:ext cx="2662940" cy="581891"/>
          </a:xfrm>
          <a:custGeom>
            <a:avLst/>
            <a:gdLst>
              <a:gd name="connsiteX0" fmla="*/ 0 w 2662940"/>
              <a:gd name="connsiteY0" fmla="*/ 0 h 581891"/>
              <a:gd name="connsiteX1" fmla="*/ 126125 w 2662940"/>
              <a:gd name="connsiteY1" fmla="*/ 0 h 581891"/>
              <a:gd name="connsiteX2" fmla="*/ 126125 w 2662940"/>
              <a:gd name="connsiteY2" fmla="*/ 180586 h 581891"/>
              <a:gd name="connsiteX3" fmla="*/ 126125 w 2662940"/>
              <a:gd name="connsiteY3" fmla="*/ 180586 h 581891"/>
              <a:gd name="connsiteX4" fmla="*/ 149056 w 2662940"/>
              <a:gd name="connsiteY4" fmla="*/ 180586 h 581891"/>
              <a:gd name="connsiteX5" fmla="*/ 149056 w 2662940"/>
              <a:gd name="connsiteY5" fmla="*/ 229316 h 581891"/>
              <a:gd name="connsiteX6" fmla="*/ 226451 w 2662940"/>
              <a:gd name="connsiteY6" fmla="*/ 229316 h 581891"/>
              <a:gd name="connsiteX7" fmla="*/ 226451 w 2662940"/>
              <a:gd name="connsiteY7" fmla="*/ 257981 h 581891"/>
              <a:gd name="connsiteX8" fmla="*/ 255115 w 2662940"/>
              <a:gd name="connsiteY8" fmla="*/ 257981 h 581891"/>
              <a:gd name="connsiteX9" fmla="*/ 255115 w 2662940"/>
              <a:gd name="connsiteY9" fmla="*/ 289512 h 581891"/>
              <a:gd name="connsiteX10" fmla="*/ 295246 w 2662940"/>
              <a:gd name="connsiteY10" fmla="*/ 289512 h 581891"/>
              <a:gd name="connsiteX11" fmla="*/ 295246 w 2662940"/>
              <a:gd name="connsiteY11" fmla="*/ 298111 h 581891"/>
              <a:gd name="connsiteX12" fmla="*/ 364041 w 2662940"/>
              <a:gd name="connsiteY12" fmla="*/ 298111 h 581891"/>
              <a:gd name="connsiteX13" fmla="*/ 364041 w 2662940"/>
              <a:gd name="connsiteY13" fmla="*/ 358307 h 581891"/>
              <a:gd name="connsiteX14" fmla="*/ 481565 w 2662940"/>
              <a:gd name="connsiteY14" fmla="*/ 358307 h 581891"/>
              <a:gd name="connsiteX15" fmla="*/ 481565 w 2662940"/>
              <a:gd name="connsiteY15" fmla="*/ 358307 h 581891"/>
              <a:gd name="connsiteX16" fmla="*/ 481565 w 2662940"/>
              <a:gd name="connsiteY16" fmla="*/ 372639 h 581891"/>
              <a:gd name="connsiteX17" fmla="*/ 616289 w 2662940"/>
              <a:gd name="connsiteY17" fmla="*/ 372639 h 581891"/>
              <a:gd name="connsiteX18" fmla="*/ 616289 w 2662940"/>
              <a:gd name="connsiteY18" fmla="*/ 409903 h 581891"/>
              <a:gd name="connsiteX19" fmla="*/ 679351 w 2662940"/>
              <a:gd name="connsiteY19" fmla="*/ 409903 h 581891"/>
              <a:gd name="connsiteX20" fmla="*/ 679351 w 2662940"/>
              <a:gd name="connsiteY20" fmla="*/ 432835 h 581891"/>
              <a:gd name="connsiteX21" fmla="*/ 739547 w 2662940"/>
              <a:gd name="connsiteY21" fmla="*/ 432835 h 581891"/>
              <a:gd name="connsiteX22" fmla="*/ 739547 w 2662940"/>
              <a:gd name="connsiteY22" fmla="*/ 455766 h 581891"/>
              <a:gd name="connsiteX23" fmla="*/ 848472 w 2662940"/>
              <a:gd name="connsiteY23" fmla="*/ 455766 h 581891"/>
              <a:gd name="connsiteX24" fmla="*/ 848472 w 2662940"/>
              <a:gd name="connsiteY24" fmla="*/ 455766 h 581891"/>
              <a:gd name="connsiteX25" fmla="*/ 848472 w 2662940"/>
              <a:gd name="connsiteY25" fmla="*/ 478698 h 581891"/>
              <a:gd name="connsiteX26" fmla="*/ 971730 w 2662940"/>
              <a:gd name="connsiteY26" fmla="*/ 478698 h 581891"/>
              <a:gd name="connsiteX27" fmla="*/ 971730 w 2662940"/>
              <a:gd name="connsiteY27" fmla="*/ 493030 h 581891"/>
              <a:gd name="connsiteX28" fmla="*/ 1089254 w 2662940"/>
              <a:gd name="connsiteY28" fmla="*/ 493030 h 581891"/>
              <a:gd name="connsiteX29" fmla="*/ 1089254 w 2662940"/>
              <a:gd name="connsiteY29" fmla="*/ 533161 h 581891"/>
              <a:gd name="connsiteX30" fmla="*/ 1215379 w 2662940"/>
              <a:gd name="connsiteY30" fmla="*/ 533161 h 581891"/>
              <a:gd name="connsiteX31" fmla="*/ 1215379 w 2662940"/>
              <a:gd name="connsiteY31" fmla="*/ 556092 h 581891"/>
              <a:gd name="connsiteX32" fmla="*/ 2207173 w 2662940"/>
              <a:gd name="connsiteY32" fmla="*/ 556092 h 581891"/>
              <a:gd name="connsiteX33" fmla="*/ 2207173 w 2662940"/>
              <a:gd name="connsiteY33" fmla="*/ 581891 h 581891"/>
              <a:gd name="connsiteX34" fmla="*/ 2662940 w 2662940"/>
              <a:gd name="connsiteY34" fmla="*/ 581891 h 58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62940" h="581891">
                <a:moveTo>
                  <a:pt x="0" y="0"/>
                </a:moveTo>
                <a:lnTo>
                  <a:pt x="126125" y="0"/>
                </a:lnTo>
                <a:lnTo>
                  <a:pt x="126125" y="180586"/>
                </a:lnTo>
                <a:lnTo>
                  <a:pt x="126125" y="180586"/>
                </a:lnTo>
                <a:lnTo>
                  <a:pt x="149056" y="180586"/>
                </a:lnTo>
                <a:lnTo>
                  <a:pt x="149056" y="229316"/>
                </a:lnTo>
                <a:lnTo>
                  <a:pt x="226451" y="229316"/>
                </a:lnTo>
                <a:lnTo>
                  <a:pt x="226451" y="257981"/>
                </a:lnTo>
                <a:lnTo>
                  <a:pt x="255115" y="257981"/>
                </a:lnTo>
                <a:lnTo>
                  <a:pt x="255115" y="289512"/>
                </a:lnTo>
                <a:lnTo>
                  <a:pt x="295246" y="289512"/>
                </a:lnTo>
                <a:lnTo>
                  <a:pt x="295246" y="298111"/>
                </a:lnTo>
                <a:lnTo>
                  <a:pt x="364041" y="298111"/>
                </a:lnTo>
                <a:lnTo>
                  <a:pt x="364041" y="358307"/>
                </a:lnTo>
                <a:lnTo>
                  <a:pt x="481565" y="358307"/>
                </a:lnTo>
                <a:lnTo>
                  <a:pt x="481565" y="358307"/>
                </a:lnTo>
                <a:lnTo>
                  <a:pt x="481565" y="372639"/>
                </a:lnTo>
                <a:lnTo>
                  <a:pt x="616289" y="372639"/>
                </a:lnTo>
                <a:lnTo>
                  <a:pt x="616289" y="409903"/>
                </a:lnTo>
                <a:lnTo>
                  <a:pt x="679351" y="409903"/>
                </a:lnTo>
                <a:lnTo>
                  <a:pt x="679351" y="432835"/>
                </a:lnTo>
                <a:lnTo>
                  <a:pt x="739547" y="432835"/>
                </a:lnTo>
                <a:lnTo>
                  <a:pt x="739547" y="455766"/>
                </a:lnTo>
                <a:lnTo>
                  <a:pt x="848472" y="455766"/>
                </a:lnTo>
                <a:lnTo>
                  <a:pt x="848472" y="455766"/>
                </a:lnTo>
                <a:lnTo>
                  <a:pt x="848472" y="478698"/>
                </a:lnTo>
                <a:lnTo>
                  <a:pt x="971730" y="478698"/>
                </a:lnTo>
                <a:lnTo>
                  <a:pt x="971730" y="493030"/>
                </a:lnTo>
                <a:lnTo>
                  <a:pt x="1089254" y="493030"/>
                </a:lnTo>
                <a:lnTo>
                  <a:pt x="1089254" y="533161"/>
                </a:lnTo>
                <a:lnTo>
                  <a:pt x="1215379" y="533161"/>
                </a:lnTo>
                <a:lnTo>
                  <a:pt x="1215379" y="556092"/>
                </a:lnTo>
                <a:lnTo>
                  <a:pt x="2207173" y="556092"/>
                </a:lnTo>
                <a:lnTo>
                  <a:pt x="2207173" y="581891"/>
                </a:lnTo>
                <a:lnTo>
                  <a:pt x="2662940" y="581891"/>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5" name="Freeform: Shape 304">
            <a:extLst>
              <a:ext uri="{FF2B5EF4-FFF2-40B4-BE49-F238E27FC236}">
                <a16:creationId xmlns:a16="http://schemas.microsoft.com/office/drawing/2014/main" id="{64E653F2-8678-468A-8E44-DBE3794761A8}"/>
              </a:ext>
            </a:extLst>
          </p:cNvPr>
          <p:cNvSpPr/>
          <p:nvPr/>
        </p:nvSpPr>
        <p:spPr bwMode="auto">
          <a:xfrm>
            <a:off x="6988424" y="4394280"/>
            <a:ext cx="2645740" cy="590490"/>
          </a:xfrm>
          <a:custGeom>
            <a:avLst/>
            <a:gdLst>
              <a:gd name="connsiteX0" fmla="*/ 0 w 2645740"/>
              <a:gd name="connsiteY0" fmla="*/ 0 h 590490"/>
              <a:gd name="connsiteX1" fmla="*/ 120391 w 2645740"/>
              <a:gd name="connsiteY1" fmla="*/ 0 h 590490"/>
              <a:gd name="connsiteX2" fmla="*/ 120391 w 2645740"/>
              <a:gd name="connsiteY2" fmla="*/ 177720 h 590490"/>
              <a:gd name="connsiteX3" fmla="*/ 143323 w 2645740"/>
              <a:gd name="connsiteY3" fmla="*/ 177720 h 590490"/>
              <a:gd name="connsiteX4" fmla="*/ 143323 w 2645740"/>
              <a:gd name="connsiteY4" fmla="*/ 263714 h 590490"/>
              <a:gd name="connsiteX5" fmla="*/ 209251 w 2645740"/>
              <a:gd name="connsiteY5" fmla="*/ 263714 h 590490"/>
              <a:gd name="connsiteX6" fmla="*/ 209251 w 2645740"/>
              <a:gd name="connsiteY6" fmla="*/ 292378 h 590490"/>
              <a:gd name="connsiteX7" fmla="*/ 237916 w 2645740"/>
              <a:gd name="connsiteY7" fmla="*/ 292378 h 590490"/>
              <a:gd name="connsiteX8" fmla="*/ 237916 w 2645740"/>
              <a:gd name="connsiteY8" fmla="*/ 346841 h 590490"/>
              <a:gd name="connsiteX9" fmla="*/ 272313 w 2645740"/>
              <a:gd name="connsiteY9" fmla="*/ 346841 h 590490"/>
              <a:gd name="connsiteX10" fmla="*/ 272313 w 2645740"/>
              <a:gd name="connsiteY10" fmla="*/ 346841 h 590490"/>
              <a:gd name="connsiteX11" fmla="*/ 272313 w 2645740"/>
              <a:gd name="connsiteY11" fmla="*/ 364040 h 590490"/>
              <a:gd name="connsiteX12" fmla="*/ 355441 w 2645740"/>
              <a:gd name="connsiteY12" fmla="*/ 364040 h 590490"/>
              <a:gd name="connsiteX13" fmla="*/ 355441 w 2645740"/>
              <a:gd name="connsiteY13" fmla="*/ 427102 h 590490"/>
              <a:gd name="connsiteX14" fmla="*/ 472965 w 2645740"/>
              <a:gd name="connsiteY14" fmla="*/ 427102 h 590490"/>
              <a:gd name="connsiteX15" fmla="*/ 472965 w 2645740"/>
              <a:gd name="connsiteY15" fmla="*/ 452900 h 590490"/>
              <a:gd name="connsiteX16" fmla="*/ 619155 w 2645740"/>
              <a:gd name="connsiteY16" fmla="*/ 452900 h 590490"/>
              <a:gd name="connsiteX17" fmla="*/ 619155 w 2645740"/>
              <a:gd name="connsiteY17" fmla="*/ 452900 h 590490"/>
              <a:gd name="connsiteX18" fmla="*/ 619155 w 2645740"/>
              <a:gd name="connsiteY18" fmla="*/ 475832 h 590490"/>
              <a:gd name="connsiteX19" fmla="*/ 716614 w 2645740"/>
              <a:gd name="connsiteY19" fmla="*/ 475832 h 590490"/>
              <a:gd name="connsiteX20" fmla="*/ 716614 w 2645740"/>
              <a:gd name="connsiteY20" fmla="*/ 507363 h 590490"/>
              <a:gd name="connsiteX21" fmla="*/ 1086387 w 2645740"/>
              <a:gd name="connsiteY21" fmla="*/ 507363 h 590490"/>
              <a:gd name="connsiteX22" fmla="*/ 1086387 w 2645740"/>
              <a:gd name="connsiteY22" fmla="*/ 561825 h 590490"/>
              <a:gd name="connsiteX23" fmla="*/ 1209645 w 2645740"/>
              <a:gd name="connsiteY23" fmla="*/ 561825 h 590490"/>
              <a:gd name="connsiteX24" fmla="*/ 1209645 w 2645740"/>
              <a:gd name="connsiteY24" fmla="*/ 590490 h 590490"/>
              <a:gd name="connsiteX25" fmla="*/ 2645740 w 2645740"/>
              <a:gd name="connsiteY25" fmla="*/ 590490 h 590490"/>
              <a:gd name="connsiteX26" fmla="*/ 2642874 w 2645740"/>
              <a:gd name="connsiteY26" fmla="*/ 590490 h 590490"/>
              <a:gd name="connsiteX27" fmla="*/ 2637141 w 2645740"/>
              <a:gd name="connsiteY27" fmla="*/ 590490 h 590490"/>
              <a:gd name="connsiteX0" fmla="*/ 0 w 2645740"/>
              <a:gd name="connsiteY0" fmla="*/ 0 h 590490"/>
              <a:gd name="connsiteX1" fmla="*/ 120391 w 2645740"/>
              <a:gd name="connsiteY1" fmla="*/ 0 h 590490"/>
              <a:gd name="connsiteX2" fmla="*/ 120391 w 2645740"/>
              <a:gd name="connsiteY2" fmla="*/ 177720 h 590490"/>
              <a:gd name="connsiteX3" fmla="*/ 143323 w 2645740"/>
              <a:gd name="connsiteY3" fmla="*/ 177720 h 590490"/>
              <a:gd name="connsiteX4" fmla="*/ 143323 w 2645740"/>
              <a:gd name="connsiteY4" fmla="*/ 263714 h 590490"/>
              <a:gd name="connsiteX5" fmla="*/ 209251 w 2645740"/>
              <a:gd name="connsiteY5" fmla="*/ 263714 h 590490"/>
              <a:gd name="connsiteX6" fmla="*/ 209251 w 2645740"/>
              <a:gd name="connsiteY6" fmla="*/ 292378 h 590490"/>
              <a:gd name="connsiteX7" fmla="*/ 237916 w 2645740"/>
              <a:gd name="connsiteY7" fmla="*/ 292378 h 590490"/>
              <a:gd name="connsiteX8" fmla="*/ 237916 w 2645740"/>
              <a:gd name="connsiteY8" fmla="*/ 346841 h 590490"/>
              <a:gd name="connsiteX9" fmla="*/ 272313 w 2645740"/>
              <a:gd name="connsiteY9" fmla="*/ 346841 h 590490"/>
              <a:gd name="connsiteX10" fmla="*/ 272313 w 2645740"/>
              <a:gd name="connsiteY10" fmla="*/ 346841 h 590490"/>
              <a:gd name="connsiteX11" fmla="*/ 272313 w 2645740"/>
              <a:gd name="connsiteY11" fmla="*/ 364040 h 590490"/>
              <a:gd name="connsiteX12" fmla="*/ 355441 w 2645740"/>
              <a:gd name="connsiteY12" fmla="*/ 364040 h 590490"/>
              <a:gd name="connsiteX13" fmla="*/ 355441 w 2645740"/>
              <a:gd name="connsiteY13" fmla="*/ 427102 h 590490"/>
              <a:gd name="connsiteX14" fmla="*/ 472965 w 2645740"/>
              <a:gd name="connsiteY14" fmla="*/ 427102 h 590490"/>
              <a:gd name="connsiteX15" fmla="*/ 472965 w 2645740"/>
              <a:gd name="connsiteY15" fmla="*/ 452900 h 590490"/>
              <a:gd name="connsiteX16" fmla="*/ 619155 w 2645740"/>
              <a:gd name="connsiteY16" fmla="*/ 452900 h 590490"/>
              <a:gd name="connsiteX17" fmla="*/ 619155 w 2645740"/>
              <a:gd name="connsiteY17" fmla="*/ 452900 h 590490"/>
              <a:gd name="connsiteX18" fmla="*/ 619155 w 2645740"/>
              <a:gd name="connsiteY18" fmla="*/ 475832 h 590490"/>
              <a:gd name="connsiteX19" fmla="*/ 716614 w 2645740"/>
              <a:gd name="connsiteY19" fmla="*/ 475832 h 590490"/>
              <a:gd name="connsiteX20" fmla="*/ 716614 w 2645740"/>
              <a:gd name="connsiteY20" fmla="*/ 507363 h 590490"/>
              <a:gd name="connsiteX21" fmla="*/ 1086387 w 2645740"/>
              <a:gd name="connsiteY21" fmla="*/ 507363 h 590490"/>
              <a:gd name="connsiteX22" fmla="*/ 1086387 w 2645740"/>
              <a:gd name="connsiteY22" fmla="*/ 561825 h 590490"/>
              <a:gd name="connsiteX23" fmla="*/ 1209645 w 2645740"/>
              <a:gd name="connsiteY23" fmla="*/ 561825 h 590490"/>
              <a:gd name="connsiteX24" fmla="*/ 1209645 w 2645740"/>
              <a:gd name="connsiteY24" fmla="*/ 590490 h 590490"/>
              <a:gd name="connsiteX25" fmla="*/ 2645740 w 2645740"/>
              <a:gd name="connsiteY25" fmla="*/ 590490 h 590490"/>
              <a:gd name="connsiteX26" fmla="*/ 2642874 w 2645740"/>
              <a:gd name="connsiteY26" fmla="*/ 590490 h 590490"/>
              <a:gd name="connsiteX0" fmla="*/ 0 w 2645740"/>
              <a:gd name="connsiteY0" fmla="*/ 0 h 590490"/>
              <a:gd name="connsiteX1" fmla="*/ 120391 w 2645740"/>
              <a:gd name="connsiteY1" fmla="*/ 0 h 590490"/>
              <a:gd name="connsiteX2" fmla="*/ 120391 w 2645740"/>
              <a:gd name="connsiteY2" fmla="*/ 177720 h 590490"/>
              <a:gd name="connsiteX3" fmla="*/ 143323 w 2645740"/>
              <a:gd name="connsiteY3" fmla="*/ 177720 h 590490"/>
              <a:gd name="connsiteX4" fmla="*/ 143323 w 2645740"/>
              <a:gd name="connsiteY4" fmla="*/ 263714 h 590490"/>
              <a:gd name="connsiteX5" fmla="*/ 209251 w 2645740"/>
              <a:gd name="connsiteY5" fmla="*/ 263714 h 590490"/>
              <a:gd name="connsiteX6" fmla="*/ 209251 w 2645740"/>
              <a:gd name="connsiteY6" fmla="*/ 292378 h 590490"/>
              <a:gd name="connsiteX7" fmla="*/ 237916 w 2645740"/>
              <a:gd name="connsiteY7" fmla="*/ 292378 h 590490"/>
              <a:gd name="connsiteX8" fmla="*/ 237916 w 2645740"/>
              <a:gd name="connsiteY8" fmla="*/ 346841 h 590490"/>
              <a:gd name="connsiteX9" fmla="*/ 272313 w 2645740"/>
              <a:gd name="connsiteY9" fmla="*/ 346841 h 590490"/>
              <a:gd name="connsiteX10" fmla="*/ 272313 w 2645740"/>
              <a:gd name="connsiteY10" fmla="*/ 346841 h 590490"/>
              <a:gd name="connsiteX11" fmla="*/ 272313 w 2645740"/>
              <a:gd name="connsiteY11" fmla="*/ 364040 h 590490"/>
              <a:gd name="connsiteX12" fmla="*/ 355441 w 2645740"/>
              <a:gd name="connsiteY12" fmla="*/ 364040 h 590490"/>
              <a:gd name="connsiteX13" fmla="*/ 355441 w 2645740"/>
              <a:gd name="connsiteY13" fmla="*/ 427102 h 590490"/>
              <a:gd name="connsiteX14" fmla="*/ 472965 w 2645740"/>
              <a:gd name="connsiteY14" fmla="*/ 427102 h 590490"/>
              <a:gd name="connsiteX15" fmla="*/ 472965 w 2645740"/>
              <a:gd name="connsiteY15" fmla="*/ 452900 h 590490"/>
              <a:gd name="connsiteX16" fmla="*/ 619155 w 2645740"/>
              <a:gd name="connsiteY16" fmla="*/ 452900 h 590490"/>
              <a:gd name="connsiteX17" fmla="*/ 619155 w 2645740"/>
              <a:gd name="connsiteY17" fmla="*/ 452900 h 590490"/>
              <a:gd name="connsiteX18" fmla="*/ 619155 w 2645740"/>
              <a:gd name="connsiteY18" fmla="*/ 475832 h 590490"/>
              <a:gd name="connsiteX19" fmla="*/ 716614 w 2645740"/>
              <a:gd name="connsiteY19" fmla="*/ 475832 h 590490"/>
              <a:gd name="connsiteX20" fmla="*/ 716614 w 2645740"/>
              <a:gd name="connsiteY20" fmla="*/ 507363 h 590490"/>
              <a:gd name="connsiteX21" fmla="*/ 1086387 w 2645740"/>
              <a:gd name="connsiteY21" fmla="*/ 507363 h 590490"/>
              <a:gd name="connsiteX22" fmla="*/ 1086387 w 2645740"/>
              <a:gd name="connsiteY22" fmla="*/ 561825 h 590490"/>
              <a:gd name="connsiteX23" fmla="*/ 1209645 w 2645740"/>
              <a:gd name="connsiteY23" fmla="*/ 561825 h 590490"/>
              <a:gd name="connsiteX24" fmla="*/ 1209645 w 2645740"/>
              <a:gd name="connsiteY24" fmla="*/ 590490 h 590490"/>
              <a:gd name="connsiteX25" fmla="*/ 2645740 w 2645740"/>
              <a:gd name="connsiteY25" fmla="*/ 590490 h 59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45740" h="590490">
                <a:moveTo>
                  <a:pt x="0" y="0"/>
                </a:moveTo>
                <a:lnTo>
                  <a:pt x="120391" y="0"/>
                </a:lnTo>
                <a:lnTo>
                  <a:pt x="120391" y="177720"/>
                </a:lnTo>
                <a:lnTo>
                  <a:pt x="143323" y="177720"/>
                </a:lnTo>
                <a:lnTo>
                  <a:pt x="143323" y="263714"/>
                </a:lnTo>
                <a:lnTo>
                  <a:pt x="209251" y="263714"/>
                </a:lnTo>
                <a:lnTo>
                  <a:pt x="209251" y="292378"/>
                </a:lnTo>
                <a:lnTo>
                  <a:pt x="237916" y="292378"/>
                </a:lnTo>
                <a:lnTo>
                  <a:pt x="237916" y="346841"/>
                </a:lnTo>
                <a:lnTo>
                  <a:pt x="272313" y="346841"/>
                </a:lnTo>
                <a:lnTo>
                  <a:pt x="272313" y="346841"/>
                </a:lnTo>
                <a:lnTo>
                  <a:pt x="272313" y="364040"/>
                </a:lnTo>
                <a:lnTo>
                  <a:pt x="355441" y="364040"/>
                </a:lnTo>
                <a:lnTo>
                  <a:pt x="355441" y="427102"/>
                </a:lnTo>
                <a:lnTo>
                  <a:pt x="472965" y="427102"/>
                </a:lnTo>
                <a:lnTo>
                  <a:pt x="472965" y="452900"/>
                </a:lnTo>
                <a:lnTo>
                  <a:pt x="619155" y="452900"/>
                </a:lnTo>
                <a:lnTo>
                  <a:pt x="619155" y="452900"/>
                </a:lnTo>
                <a:lnTo>
                  <a:pt x="619155" y="475832"/>
                </a:lnTo>
                <a:lnTo>
                  <a:pt x="716614" y="475832"/>
                </a:lnTo>
                <a:lnTo>
                  <a:pt x="716614" y="507363"/>
                </a:lnTo>
                <a:lnTo>
                  <a:pt x="1086387" y="507363"/>
                </a:lnTo>
                <a:lnTo>
                  <a:pt x="1086387" y="561825"/>
                </a:lnTo>
                <a:lnTo>
                  <a:pt x="1209645" y="561825"/>
                </a:lnTo>
                <a:lnTo>
                  <a:pt x="1209645" y="590490"/>
                </a:lnTo>
                <a:lnTo>
                  <a:pt x="2645740" y="59049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6" name="Freeform: Shape 305">
            <a:extLst>
              <a:ext uri="{FF2B5EF4-FFF2-40B4-BE49-F238E27FC236}">
                <a16:creationId xmlns:a16="http://schemas.microsoft.com/office/drawing/2014/main" id="{DE974B8E-BE01-4A51-9481-8092D744BEDA}"/>
              </a:ext>
            </a:extLst>
          </p:cNvPr>
          <p:cNvSpPr/>
          <p:nvPr/>
        </p:nvSpPr>
        <p:spPr bwMode="auto">
          <a:xfrm>
            <a:off x="6985557" y="4394280"/>
            <a:ext cx="2677272" cy="584757"/>
          </a:xfrm>
          <a:custGeom>
            <a:avLst/>
            <a:gdLst>
              <a:gd name="connsiteX0" fmla="*/ 0 w 2677272"/>
              <a:gd name="connsiteY0" fmla="*/ 0 h 584757"/>
              <a:gd name="connsiteX1" fmla="*/ 83128 w 2677272"/>
              <a:gd name="connsiteY1" fmla="*/ 0 h 584757"/>
              <a:gd name="connsiteX2" fmla="*/ 83128 w 2677272"/>
              <a:gd name="connsiteY2" fmla="*/ 37264 h 584757"/>
              <a:gd name="connsiteX3" fmla="*/ 123258 w 2677272"/>
              <a:gd name="connsiteY3" fmla="*/ 37264 h 584757"/>
              <a:gd name="connsiteX4" fmla="*/ 123258 w 2677272"/>
              <a:gd name="connsiteY4" fmla="*/ 169121 h 584757"/>
              <a:gd name="connsiteX5" fmla="*/ 355441 w 2677272"/>
              <a:gd name="connsiteY5" fmla="*/ 169121 h 584757"/>
              <a:gd name="connsiteX6" fmla="*/ 355441 w 2677272"/>
              <a:gd name="connsiteY6" fmla="*/ 209251 h 584757"/>
              <a:gd name="connsiteX7" fmla="*/ 610556 w 2677272"/>
              <a:gd name="connsiteY7" fmla="*/ 209251 h 584757"/>
              <a:gd name="connsiteX8" fmla="*/ 610556 w 2677272"/>
              <a:gd name="connsiteY8" fmla="*/ 249381 h 584757"/>
              <a:gd name="connsiteX9" fmla="*/ 644953 w 2677272"/>
              <a:gd name="connsiteY9" fmla="*/ 249381 h 584757"/>
              <a:gd name="connsiteX10" fmla="*/ 644953 w 2677272"/>
              <a:gd name="connsiteY10" fmla="*/ 298111 h 584757"/>
              <a:gd name="connsiteX11" fmla="*/ 670751 w 2677272"/>
              <a:gd name="connsiteY11" fmla="*/ 298111 h 584757"/>
              <a:gd name="connsiteX12" fmla="*/ 670751 w 2677272"/>
              <a:gd name="connsiteY12" fmla="*/ 335375 h 584757"/>
              <a:gd name="connsiteX13" fmla="*/ 825540 w 2677272"/>
              <a:gd name="connsiteY13" fmla="*/ 335375 h 584757"/>
              <a:gd name="connsiteX14" fmla="*/ 825540 w 2677272"/>
              <a:gd name="connsiteY14" fmla="*/ 389838 h 584757"/>
              <a:gd name="connsiteX15" fmla="*/ 968863 w 2677272"/>
              <a:gd name="connsiteY15" fmla="*/ 389838 h 584757"/>
              <a:gd name="connsiteX16" fmla="*/ 968863 w 2677272"/>
              <a:gd name="connsiteY16" fmla="*/ 438568 h 584757"/>
              <a:gd name="connsiteX17" fmla="*/ 1074922 w 2677272"/>
              <a:gd name="connsiteY17" fmla="*/ 438568 h 584757"/>
              <a:gd name="connsiteX18" fmla="*/ 1074922 w 2677272"/>
              <a:gd name="connsiteY18" fmla="*/ 493030 h 584757"/>
              <a:gd name="connsiteX19" fmla="*/ 2204306 w 2677272"/>
              <a:gd name="connsiteY19" fmla="*/ 493030 h 584757"/>
              <a:gd name="connsiteX20" fmla="*/ 2204306 w 2677272"/>
              <a:gd name="connsiteY20" fmla="*/ 584757 h 584757"/>
              <a:gd name="connsiteX21" fmla="*/ 2677272 w 2677272"/>
              <a:gd name="connsiteY21" fmla="*/ 584757 h 58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77272" h="584757">
                <a:moveTo>
                  <a:pt x="0" y="0"/>
                </a:moveTo>
                <a:lnTo>
                  <a:pt x="83128" y="0"/>
                </a:lnTo>
                <a:lnTo>
                  <a:pt x="83128" y="37264"/>
                </a:lnTo>
                <a:lnTo>
                  <a:pt x="123258" y="37264"/>
                </a:lnTo>
                <a:lnTo>
                  <a:pt x="123258" y="169121"/>
                </a:lnTo>
                <a:lnTo>
                  <a:pt x="355441" y="169121"/>
                </a:lnTo>
                <a:lnTo>
                  <a:pt x="355441" y="209251"/>
                </a:lnTo>
                <a:lnTo>
                  <a:pt x="610556" y="209251"/>
                </a:lnTo>
                <a:lnTo>
                  <a:pt x="610556" y="249381"/>
                </a:lnTo>
                <a:lnTo>
                  <a:pt x="644953" y="249381"/>
                </a:lnTo>
                <a:lnTo>
                  <a:pt x="644953" y="298111"/>
                </a:lnTo>
                <a:lnTo>
                  <a:pt x="670751" y="298111"/>
                </a:lnTo>
                <a:lnTo>
                  <a:pt x="670751" y="335375"/>
                </a:lnTo>
                <a:lnTo>
                  <a:pt x="825540" y="335375"/>
                </a:lnTo>
                <a:lnTo>
                  <a:pt x="825540" y="389838"/>
                </a:lnTo>
                <a:lnTo>
                  <a:pt x="968863" y="389838"/>
                </a:lnTo>
                <a:lnTo>
                  <a:pt x="968863" y="438568"/>
                </a:lnTo>
                <a:lnTo>
                  <a:pt x="1074922" y="438568"/>
                </a:lnTo>
                <a:lnTo>
                  <a:pt x="1074922" y="493030"/>
                </a:lnTo>
                <a:lnTo>
                  <a:pt x="2204306" y="493030"/>
                </a:lnTo>
                <a:lnTo>
                  <a:pt x="2204306" y="584757"/>
                </a:lnTo>
                <a:lnTo>
                  <a:pt x="2677272" y="584757"/>
                </a:lnTo>
              </a:path>
            </a:pathLst>
          </a:custGeom>
          <a:noFill/>
          <a:ln w="28575">
            <a:solidFill>
              <a:srgbClr val="00823B"/>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85" name="Group 384">
            <a:extLst>
              <a:ext uri="{FF2B5EF4-FFF2-40B4-BE49-F238E27FC236}">
                <a16:creationId xmlns:a16="http://schemas.microsoft.com/office/drawing/2014/main" id="{B7802483-3088-40E5-8CF3-FF5ACA1B28F0}"/>
              </a:ext>
            </a:extLst>
          </p:cNvPr>
          <p:cNvGrpSpPr/>
          <p:nvPr/>
        </p:nvGrpSpPr>
        <p:grpSpPr>
          <a:xfrm>
            <a:off x="8298085" y="4905104"/>
            <a:ext cx="834507" cy="87608"/>
            <a:chOff x="8998927" y="4713640"/>
            <a:chExt cx="834507" cy="87608"/>
          </a:xfrm>
        </p:grpSpPr>
        <p:cxnSp>
          <p:nvCxnSpPr>
            <p:cNvPr id="363" name="Straight Connector 362">
              <a:extLst>
                <a:ext uri="{FF2B5EF4-FFF2-40B4-BE49-F238E27FC236}">
                  <a16:creationId xmlns:a16="http://schemas.microsoft.com/office/drawing/2014/main" id="{34CAF7D0-411F-44C5-9E2D-1202FFB9C655}"/>
                </a:ext>
              </a:extLst>
            </p:cNvPr>
            <p:cNvCxnSpPr>
              <a:cxnSpLocks/>
            </p:cNvCxnSpPr>
            <p:nvPr/>
          </p:nvCxnSpPr>
          <p:spPr bwMode="auto">
            <a:xfrm>
              <a:off x="8998927" y="4717084"/>
              <a:ext cx="0" cy="84164"/>
            </a:xfrm>
            <a:prstGeom prst="line">
              <a:avLst/>
            </a:prstGeom>
            <a:noFill/>
            <a:ln w="28575" cap="flat" cmpd="sng" algn="ctr">
              <a:solidFill>
                <a:schemeClr val="accent3"/>
              </a:solidFill>
              <a:prstDash val="solid"/>
              <a:round/>
              <a:headEnd type="none" w="med" len="med"/>
              <a:tailEnd type="none" w="med" len="med"/>
            </a:ln>
            <a:effectLst/>
          </p:spPr>
        </p:cxnSp>
        <p:cxnSp>
          <p:nvCxnSpPr>
            <p:cNvPr id="365" name="Straight Connector 364">
              <a:extLst>
                <a:ext uri="{FF2B5EF4-FFF2-40B4-BE49-F238E27FC236}">
                  <a16:creationId xmlns:a16="http://schemas.microsoft.com/office/drawing/2014/main" id="{948F8FBB-F206-473D-AF6F-3870B7108764}"/>
                </a:ext>
              </a:extLst>
            </p:cNvPr>
            <p:cNvCxnSpPr>
              <a:cxnSpLocks/>
            </p:cNvCxnSpPr>
            <p:nvPr/>
          </p:nvCxnSpPr>
          <p:spPr bwMode="auto">
            <a:xfrm>
              <a:off x="9054774" y="4715114"/>
              <a:ext cx="0" cy="84164"/>
            </a:xfrm>
            <a:prstGeom prst="line">
              <a:avLst/>
            </a:prstGeom>
            <a:noFill/>
            <a:ln w="28575" cap="flat" cmpd="sng" algn="ctr">
              <a:solidFill>
                <a:schemeClr val="accent3"/>
              </a:solidFill>
              <a:prstDash val="solid"/>
              <a:round/>
              <a:headEnd type="none" w="med" len="med"/>
              <a:tailEnd type="none" w="med" len="med"/>
            </a:ln>
            <a:effectLst/>
          </p:spPr>
        </p:cxnSp>
        <p:cxnSp>
          <p:nvCxnSpPr>
            <p:cNvPr id="366" name="Straight Connector 365">
              <a:extLst>
                <a:ext uri="{FF2B5EF4-FFF2-40B4-BE49-F238E27FC236}">
                  <a16:creationId xmlns:a16="http://schemas.microsoft.com/office/drawing/2014/main" id="{4291F85F-5B87-472C-ADA9-894D78009B11}"/>
                </a:ext>
              </a:extLst>
            </p:cNvPr>
            <p:cNvCxnSpPr>
              <a:cxnSpLocks/>
            </p:cNvCxnSpPr>
            <p:nvPr/>
          </p:nvCxnSpPr>
          <p:spPr bwMode="auto">
            <a:xfrm>
              <a:off x="9164194" y="4716972"/>
              <a:ext cx="0" cy="84164"/>
            </a:xfrm>
            <a:prstGeom prst="line">
              <a:avLst/>
            </a:prstGeom>
            <a:noFill/>
            <a:ln w="28575" cap="flat" cmpd="sng" algn="ctr">
              <a:solidFill>
                <a:schemeClr val="accent3"/>
              </a:solidFill>
              <a:prstDash val="solid"/>
              <a:round/>
              <a:headEnd type="none" w="med" len="med"/>
              <a:tailEnd type="none" w="med" len="med"/>
            </a:ln>
            <a:effectLst/>
          </p:spPr>
        </p:cxnSp>
        <p:cxnSp>
          <p:nvCxnSpPr>
            <p:cNvPr id="367" name="Straight Connector 366">
              <a:extLst>
                <a:ext uri="{FF2B5EF4-FFF2-40B4-BE49-F238E27FC236}">
                  <a16:creationId xmlns:a16="http://schemas.microsoft.com/office/drawing/2014/main" id="{BBD0928C-09EA-4778-A432-5CB09F1DE35B}"/>
                </a:ext>
              </a:extLst>
            </p:cNvPr>
            <p:cNvCxnSpPr>
              <a:cxnSpLocks/>
            </p:cNvCxnSpPr>
            <p:nvPr/>
          </p:nvCxnSpPr>
          <p:spPr bwMode="auto">
            <a:xfrm>
              <a:off x="9106308" y="4717084"/>
              <a:ext cx="0" cy="84164"/>
            </a:xfrm>
            <a:prstGeom prst="line">
              <a:avLst/>
            </a:prstGeom>
            <a:noFill/>
            <a:ln w="28575" cap="flat" cmpd="sng" algn="ctr">
              <a:solidFill>
                <a:schemeClr val="accent3"/>
              </a:solidFill>
              <a:prstDash val="solid"/>
              <a:round/>
              <a:headEnd type="none" w="med" len="med"/>
              <a:tailEnd type="none" w="med" len="med"/>
            </a:ln>
            <a:effectLst/>
          </p:spPr>
        </p:cxnSp>
        <p:cxnSp>
          <p:nvCxnSpPr>
            <p:cNvPr id="368" name="Straight Connector 367">
              <a:extLst>
                <a:ext uri="{FF2B5EF4-FFF2-40B4-BE49-F238E27FC236}">
                  <a16:creationId xmlns:a16="http://schemas.microsoft.com/office/drawing/2014/main" id="{1962E0F4-7C9A-43C0-BC04-B553923485B3}"/>
                </a:ext>
              </a:extLst>
            </p:cNvPr>
            <p:cNvCxnSpPr>
              <a:cxnSpLocks/>
            </p:cNvCxnSpPr>
            <p:nvPr/>
          </p:nvCxnSpPr>
          <p:spPr bwMode="auto">
            <a:xfrm>
              <a:off x="9833434" y="4713640"/>
              <a:ext cx="0" cy="84164"/>
            </a:xfrm>
            <a:prstGeom prst="line">
              <a:avLst/>
            </a:prstGeom>
            <a:noFill/>
            <a:ln w="76200" cap="flat" cmpd="sng" algn="ctr">
              <a:solidFill>
                <a:schemeClr val="accent3"/>
              </a:solidFill>
              <a:prstDash val="solid"/>
              <a:round/>
              <a:headEnd type="none" w="med" len="med"/>
              <a:tailEnd type="none" w="med" len="med"/>
            </a:ln>
            <a:effectLst/>
          </p:spPr>
        </p:cxnSp>
        <p:cxnSp>
          <p:nvCxnSpPr>
            <p:cNvPr id="369" name="Straight Connector 368">
              <a:extLst>
                <a:ext uri="{FF2B5EF4-FFF2-40B4-BE49-F238E27FC236}">
                  <a16:creationId xmlns:a16="http://schemas.microsoft.com/office/drawing/2014/main" id="{72D77240-2A6C-43F7-9F32-D9358B5A9F98}"/>
                </a:ext>
              </a:extLst>
            </p:cNvPr>
            <p:cNvCxnSpPr>
              <a:cxnSpLocks/>
            </p:cNvCxnSpPr>
            <p:nvPr/>
          </p:nvCxnSpPr>
          <p:spPr bwMode="auto">
            <a:xfrm>
              <a:off x="9203558" y="4713640"/>
              <a:ext cx="0" cy="84164"/>
            </a:xfrm>
            <a:prstGeom prst="line">
              <a:avLst/>
            </a:prstGeom>
            <a:noFill/>
            <a:ln w="28575" cap="flat" cmpd="sng" algn="ctr">
              <a:solidFill>
                <a:schemeClr val="accent3"/>
              </a:solidFill>
              <a:prstDash val="solid"/>
              <a:round/>
              <a:headEnd type="none" w="med" len="med"/>
              <a:tailEnd type="none" w="med" len="med"/>
            </a:ln>
            <a:effectLst/>
          </p:spPr>
        </p:cxnSp>
        <p:cxnSp>
          <p:nvCxnSpPr>
            <p:cNvPr id="371" name="Straight Connector 370">
              <a:extLst>
                <a:ext uri="{FF2B5EF4-FFF2-40B4-BE49-F238E27FC236}">
                  <a16:creationId xmlns:a16="http://schemas.microsoft.com/office/drawing/2014/main" id="{37E48769-AE11-4160-9B26-DC3973F8A2E5}"/>
                </a:ext>
              </a:extLst>
            </p:cNvPr>
            <p:cNvCxnSpPr>
              <a:cxnSpLocks/>
            </p:cNvCxnSpPr>
            <p:nvPr/>
          </p:nvCxnSpPr>
          <p:spPr bwMode="auto">
            <a:xfrm>
              <a:off x="9232654" y="4713640"/>
              <a:ext cx="0" cy="84164"/>
            </a:xfrm>
            <a:prstGeom prst="line">
              <a:avLst/>
            </a:prstGeom>
            <a:noFill/>
            <a:ln w="28575" cap="flat" cmpd="sng" algn="ctr">
              <a:solidFill>
                <a:schemeClr val="accent3"/>
              </a:solidFill>
              <a:prstDash val="solid"/>
              <a:round/>
              <a:headEnd type="none" w="med" len="med"/>
              <a:tailEnd type="none" w="med" len="med"/>
            </a:ln>
            <a:effectLst/>
          </p:spPr>
        </p:cxnSp>
        <p:cxnSp>
          <p:nvCxnSpPr>
            <p:cNvPr id="373" name="Straight Connector 372">
              <a:extLst>
                <a:ext uri="{FF2B5EF4-FFF2-40B4-BE49-F238E27FC236}">
                  <a16:creationId xmlns:a16="http://schemas.microsoft.com/office/drawing/2014/main" id="{9422553A-BB4B-4C1B-8394-5149B9215B45}"/>
                </a:ext>
              </a:extLst>
            </p:cNvPr>
            <p:cNvCxnSpPr>
              <a:cxnSpLocks/>
            </p:cNvCxnSpPr>
            <p:nvPr/>
          </p:nvCxnSpPr>
          <p:spPr bwMode="auto">
            <a:xfrm>
              <a:off x="9445594" y="4713640"/>
              <a:ext cx="0" cy="84164"/>
            </a:xfrm>
            <a:prstGeom prst="line">
              <a:avLst/>
            </a:prstGeom>
            <a:noFill/>
            <a:ln w="28575" cap="flat" cmpd="sng" algn="ctr">
              <a:solidFill>
                <a:schemeClr val="accent3"/>
              </a:solidFill>
              <a:prstDash val="solid"/>
              <a:round/>
              <a:headEnd type="none" w="med" len="med"/>
              <a:tailEnd type="none" w="med" len="med"/>
            </a:ln>
            <a:effectLst/>
          </p:spPr>
        </p:cxnSp>
        <p:cxnSp>
          <p:nvCxnSpPr>
            <p:cNvPr id="374" name="Straight Connector 373">
              <a:extLst>
                <a:ext uri="{FF2B5EF4-FFF2-40B4-BE49-F238E27FC236}">
                  <a16:creationId xmlns:a16="http://schemas.microsoft.com/office/drawing/2014/main" id="{1F7F066A-53CB-4AF1-83FB-AEC6397E7A7B}"/>
                </a:ext>
              </a:extLst>
            </p:cNvPr>
            <p:cNvCxnSpPr>
              <a:cxnSpLocks/>
            </p:cNvCxnSpPr>
            <p:nvPr/>
          </p:nvCxnSpPr>
          <p:spPr bwMode="auto">
            <a:xfrm>
              <a:off x="9300368" y="4714494"/>
              <a:ext cx="0" cy="84164"/>
            </a:xfrm>
            <a:prstGeom prst="line">
              <a:avLst/>
            </a:prstGeom>
            <a:noFill/>
            <a:ln w="28575" cap="flat" cmpd="sng" algn="ctr">
              <a:solidFill>
                <a:schemeClr val="accent3"/>
              </a:solidFill>
              <a:prstDash val="solid"/>
              <a:round/>
              <a:headEnd type="none" w="med" len="med"/>
              <a:tailEnd type="none" w="med" len="med"/>
            </a:ln>
            <a:effectLst/>
          </p:spPr>
        </p:cxnSp>
        <p:cxnSp>
          <p:nvCxnSpPr>
            <p:cNvPr id="375" name="Straight Connector 374">
              <a:extLst>
                <a:ext uri="{FF2B5EF4-FFF2-40B4-BE49-F238E27FC236}">
                  <a16:creationId xmlns:a16="http://schemas.microsoft.com/office/drawing/2014/main" id="{E6619DD3-406E-4AAE-9B1C-394C8C83F9EC}"/>
                </a:ext>
              </a:extLst>
            </p:cNvPr>
            <p:cNvCxnSpPr>
              <a:cxnSpLocks/>
            </p:cNvCxnSpPr>
            <p:nvPr/>
          </p:nvCxnSpPr>
          <p:spPr bwMode="auto">
            <a:xfrm>
              <a:off x="9479227" y="4713640"/>
              <a:ext cx="0" cy="84164"/>
            </a:xfrm>
            <a:prstGeom prst="line">
              <a:avLst/>
            </a:prstGeom>
            <a:noFill/>
            <a:ln w="28575" cap="flat" cmpd="sng" algn="ctr">
              <a:solidFill>
                <a:schemeClr val="accent3"/>
              </a:solidFill>
              <a:prstDash val="solid"/>
              <a:round/>
              <a:headEnd type="none" w="med" len="med"/>
              <a:tailEnd type="none" w="med" len="med"/>
            </a:ln>
            <a:effectLst/>
          </p:spPr>
        </p:cxnSp>
        <p:cxnSp>
          <p:nvCxnSpPr>
            <p:cNvPr id="376" name="Straight Connector 375">
              <a:extLst>
                <a:ext uri="{FF2B5EF4-FFF2-40B4-BE49-F238E27FC236}">
                  <a16:creationId xmlns:a16="http://schemas.microsoft.com/office/drawing/2014/main" id="{A0CC05B0-1428-4A31-95FB-12915101F1A3}"/>
                </a:ext>
              </a:extLst>
            </p:cNvPr>
            <p:cNvCxnSpPr>
              <a:cxnSpLocks/>
            </p:cNvCxnSpPr>
            <p:nvPr/>
          </p:nvCxnSpPr>
          <p:spPr bwMode="auto">
            <a:xfrm>
              <a:off x="9635838" y="4713640"/>
              <a:ext cx="0" cy="84164"/>
            </a:xfrm>
            <a:prstGeom prst="line">
              <a:avLst/>
            </a:prstGeom>
            <a:noFill/>
            <a:ln w="28575" cap="flat" cmpd="sng" algn="ctr">
              <a:solidFill>
                <a:schemeClr val="accent3"/>
              </a:solidFill>
              <a:prstDash val="solid"/>
              <a:round/>
              <a:headEnd type="none" w="med" len="med"/>
              <a:tailEnd type="none" w="med" len="med"/>
            </a:ln>
            <a:effectLst/>
          </p:spPr>
        </p:cxnSp>
        <p:cxnSp>
          <p:nvCxnSpPr>
            <p:cNvPr id="377" name="Straight Connector 376">
              <a:extLst>
                <a:ext uri="{FF2B5EF4-FFF2-40B4-BE49-F238E27FC236}">
                  <a16:creationId xmlns:a16="http://schemas.microsoft.com/office/drawing/2014/main" id="{9545FE26-9F54-482C-B353-8570104F408F}"/>
                </a:ext>
              </a:extLst>
            </p:cNvPr>
            <p:cNvCxnSpPr>
              <a:cxnSpLocks/>
            </p:cNvCxnSpPr>
            <p:nvPr/>
          </p:nvCxnSpPr>
          <p:spPr bwMode="auto">
            <a:xfrm>
              <a:off x="9571302" y="4713640"/>
              <a:ext cx="0" cy="84164"/>
            </a:xfrm>
            <a:prstGeom prst="line">
              <a:avLst/>
            </a:prstGeom>
            <a:noFill/>
            <a:ln w="28575" cap="flat" cmpd="sng" algn="ctr">
              <a:solidFill>
                <a:schemeClr val="accent3"/>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id="{038E690A-4ABC-46B7-A8D6-8C3CEE294B82}"/>
                </a:ext>
              </a:extLst>
            </p:cNvPr>
            <p:cNvCxnSpPr>
              <a:cxnSpLocks/>
            </p:cNvCxnSpPr>
            <p:nvPr/>
          </p:nvCxnSpPr>
          <p:spPr bwMode="auto">
            <a:xfrm>
              <a:off x="9762832" y="4713640"/>
              <a:ext cx="0" cy="84164"/>
            </a:xfrm>
            <a:prstGeom prst="line">
              <a:avLst/>
            </a:prstGeom>
            <a:noFill/>
            <a:ln w="28575" cap="flat" cmpd="sng" algn="ctr">
              <a:solidFill>
                <a:schemeClr val="accent3"/>
              </a:solidFill>
              <a:prstDash val="solid"/>
              <a:round/>
              <a:headEnd type="none" w="med" len="med"/>
              <a:tailEnd type="none" w="med" len="med"/>
            </a:ln>
            <a:effectLst/>
          </p:spPr>
        </p:cxnSp>
      </p:grpSp>
    </p:spTree>
    <p:extLst>
      <p:ext uri="{BB962C8B-B14F-4D97-AF65-F5344CB8AC3E}">
        <p14:creationId xmlns:p14="http://schemas.microsoft.com/office/powerpoint/2010/main" val="4090006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8FD0-CCE0-B577-77C7-101CFAE756DA}"/>
              </a:ext>
            </a:extLst>
          </p:cNvPr>
          <p:cNvSpPr>
            <a:spLocks noGrp="1"/>
          </p:cNvSpPr>
          <p:nvPr>
            <p:ph type="title"/>
          </p:nvPr>
        </p:nvSpPr>
        <p:spPr/>
        <p:txBody>
          <a:bodyPr/>
          <a:lstStyle/>
          <a:p>
            <a:r>
              <a:rPr lang="en-US" dirty="0"/>
              <a:t>The OPTIC Approach: Efficacy and Safety of Ponatinib</a:t>
            </a:r>
          </a:p>
        </p:txBody>
      </p:sp>
      <p:sp>
        <p:nvSpPr>
          <p:cNvPr id="3" name="Content Placeholder 2">
            <a:extLst>
              <a:ext uri="{FF2B5EF4-FFF2-40B4-BE49-F238E27FC236}">
                <a16:creationId xmlns:a16="http://schemas.microsoft.com/office/drawing/2014/main" id="{FFD5885A-5F71-32DF-1DA6-69F5A1E2F651}"/>
              </a:ext>
            </a:extLst>
          </p:cNvPr>
          <p:cNvSpPr>
            <a:spLocks noGrp="1"/>
          </p:cNvSpPr>
          <p:nvPr>
            <p:ph idx="1"/>
          </p:nvPr>
        </p:nvSpPr>
        <p:spPr>
          <a:xfrm>
            <a:off x="604675" y="1513047"/>
            <a:ext cx="10877529" cy="1860145"/>
          </a:xfrm>
        </p:spPr>
        <p:txBody>
          <a:bodyPr/>
          <a:lstStyle/>
          <a:p>
            <a:pPr lvl="0">
              <a:spcBef>
                <a:spcPts val="300"/>
              </a:spcBef>
              <a:spcAft>
                <a:spcPts val="300"/>
              </a:spcAft>
            </a:pPr>
            <a:r>
              <a:rPr lang="en-US" sz="2400" noProof="0" dirty="0"/>
              <a:t>CP-CML with resistance/intolerance to ≥2 TKI or with </a:t>
            </a:r>
            <a:r>
              <a:rPr lang="en-US" sz="2400" i="1" noProof="0" dirty="0"/>
              <a:t>T315I</a:t>
            </a:r>
          </a:p>
          <a:p>
            <a:pPr lvl="0">
              <a:spcBef>
                <a:spcPts val="300"/>
              </a:spcBef>
              <a:spcAft>
                <a:spcPts val="300"/>
              </a:spcAft>
            </a:pPr>
            <a:r>
              <a:rPr lang="en-US" sz="2400" noProof="0" dirty="0"/>
              <a:t>Randomized to starting dose of 45, 30, or 15 mg</a:t>
            </a:r>
          </a:p>
          <a:p>
            <a:pPr lvl="0">
              <a:spcBef>
                <a:spcPts val="300"/>
              </a:spcBef>
              <a:spcAft>
                <a:spcPts val="300"/>
              </a:spcAft>
            </a:pPr>
            <a:r>
              <a:rPr lang="en-US" sz="2400" noProof="0" dirty="0"/>
              <a:t>Dose reduction to 15 mg after achievement of </a:t>
            </a:r>
            <a:r>
              <a:rPr lang="en-US" sz="2400" i="1" noProof="0" dirty="0"/>
              <a:t>BCR::ABL1</a:t>
            </a:r>
            <a:r>
              <a:rPr lang="en-US" sz="2400" baseline="30000" noProof="0" dirty="0"/>
              <a:t>IS</a:t>
            </a:r>
            <a:r>
              <a:rPr lang="en-US" sz="2400" i="1" noProof="0" dirty="0"/>
              <a:t> </a:t>
            </a:r>
            <a:r>
              <a:rPr lang="en-US" sz="2400" noProof="0" dirty="0"/>
              <a:t>≤1%</a:t>
            </a:r>
          </a:p>
          <a:p>
            <a:pPr lvl="0">
              <a:spcBef>
                <a:spcPts val="300"/>
              </a:spcBef>
              <a:spcAft>
                <a:spcPts val="300"/>
              </a:spcAft>
            </a:pPr>
            <a:r>
              <a:rPr lang="en-US" sz="2400" noProof="0" dirty="0"/>
              <a:t>Prospective adjudication of AOEs by independent, blinded committee</a:t>
            </a:r>
          </a:p>
        </p:txBody>
      </p:sp>
      <p:graphicFrame>
        <p:nvGraphicFramePr>
          <p:cNvPr id="8" name="Table 7">
            <a:extLst>
              <a:ext uri="{FF2B5EF4-FFF2-40B4-BE49-F238E27FC236}">
                <a16:creationId xmlns:a16="http://schemas.microsoft.com/office/drawing/2014/main" id="{F615DEC5-D5CB-710C-FB36-8B2E3514DBA1}"/>
              </a:ext>
            </a:extLst>
          </p:cNvPr>
          <p:cNvGraphicFramePr>
            <a:graphicFrameLocks noGrp="1"/>
          </p:cNvGraphicFramePr>
          <p:nvPr/>
        </p:nvGraphicFramePr>
        <p:xfrm>
          <a:off x="6092226" y="3223406"/>
          <a:ext cx="5413973" cy="2929092"/>
        </p:xfrm>
        <a:graphic>
          <a:graphicData uri="http://schemas.openxmlformats.org/drawingml/2006/table">
            <a:tbl>
              <a:tblPr firstRow="1" firstCol="1" bandRow="1">
                <a:tableStyleId>{1E171933-4619-4E11-9A3F-F7608DF75F80}</a:tableStyleId>
              </a:tblPr>
              <a:tblGrid>
                <a:gridCol w="1865619">
                  <a:extLst>
                    <a:ext uri="{9D8B030D-6E8A-4147-A177-3AD203B41FA5}">
                      <a16:colId xmlns:a16="http://schemas.microsoft.com/office/drawing/2014/main" val="1328142195"/>
                    </a:ext>
                  </a:extLst>
                </a:gridCol>
                <a:gridCol w="1302544">
                  <a:extLst>
                    <a:ext uri="{9D8B030D-6E8A-4147-A177-3AD203B41FA5}">
                      <a16:colId xmlns:a16="http://schemas.microsoft.com/office/drawing/2014/main" val="2769069195"/>
                    </a:ext>
                  </a:extLst>
                </a:gridCol>
                <a:gridCol w="1302544">
                  <a:extLst>
                    <a:ext uri="{9D8B030D-6E8A-4147-A177-3AD203B41FA5}">
                      <a16:colId xmlns:a16="http://schemas.microsoft.com/office/drawing/2014/main" val="877528905"/>
                    </a:ext>
                  </a:extLst>
                </a:gridCol>
                <a:gridCol w="943266">
                  <a:extLst>
                    <a:ext uri="{9D8B030D-6E8A-4147-A177-3AD203B41FA5}">
                      <a16:colId xmlns:a16="http://schemas.microsoft.com/office/drawing/2014/main" val="1448188399"/>
                    </a:ext>
                  </a:extLst>
                </a:gridCol>
              </a:tblGrid>
              <a:tr h="324867">
                <a:tc>
                  <a:txBody>
                    <a:bodyPr/>
                    <a:lstStyle/>
                    <a:p>
                      <a:pPr marL="0" marR="0">
                        <a:lnSpc>
                          <a:spcPct val="1000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 </a:t>
                      </a:r>
                    </a:p>
                    <a:p>
                      <a:pPr marL="0" marR="0">
                        <a:lnSpc>
                          <a:spcPct val="1000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 TEAEs, n (%)</a:t>
                      </a:r>
                    </a:p>
                  </a:txBody>
                  <a:tcPr marL="45720" marR="45720" marT="13714" marB="13714" anchor="ctr">
                    <a:lnL w="12700" cmpd="sng">
                      <a:noFill/>
                    </a:lnL>
                    <a:lnR>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tc>
                  <a:txBody>
                    <a:bodyPr/>
                    <a:lstStyle/>
                    <a:p>
                      <a:pPr marL="0" marR="0" algn="ctr">
                        <a:lnSpc>
                          <a:spcPct val="1000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45 mg </a:t>
                      </a:r>
                      <a:r>
                        <a:rPr lang="en-US" sz="1600" b="1" dirty="0">
                          <a:solidFill>
                            <a:schemeClr val="tx1"/>
                          </a:solidFill>
                          <a:latin typeface="Calibri" panose="020F0502020204030204" pitchFamily="34" charset="0"/>
                          <a:cs typeface="Calibri" panose="020F0502020204030204" pitchFamily="34" charset="0"/>
                          <a:sym typeface="Wingdings" panose="05000000000000000000" pitchFamily="2" charset="2"/>
                        </a:rPr>
                        <a:t></a:t>
                      </a:r>
                      <a:r>
                        <a:rPr lang="en-US" sz="1600" b="1" dirty="0">
                          <a:solidFill>
                            <a:schemeClr val="tx1"/>
                          </a:solidFill>
                          <a:effectLst/>
                          <a:latin typeface="Calibri" panose="020F0502020204030204" pitchFamily="34" charset="0"/>
                          <a:cs typeface="Calibri" panose="020F0502020204030204" pitchFamily="34" charset="0"/>
                        </a:rPr>
                        <a:t> </a:t>
                      </a:r>
                    </a:p>
                    <a:p>
                      <a:pPr marL="0" marR="0" algn="ctr">
                        <a:lnSpc>
                          <a:spcPct val="1000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15 mg </a:t>
                      </a:r>
                    </a:p>
                    <a:p>
                      <a:pPr marL="0" marR="0" algn="ctr">
                        <a:lnSpc>
                          <a:spcPct val="1000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(n = 94)</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13714" marB="13714" anchor="ctr">
                    <a:lnL>
                      <a:noFill/>
                    </a:lnL>
                    <a:lnR>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tc>
                  <a:txBody>
                    <a:bodyPr/>
                    <a:lstStyle/>
                    <a:p>
                      <a:pPr marL="0" marR="0" algn="ctr">
                        <a:lnSpc>
                          <a:spcPct val="1000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30 mg </a:t>
                      </a:r>
                      <a:r>
                        <a:rPr lang="en-US" sz="1600" b="1" dirty="0">
                          <a:solidFill>
                            <a:schemeClr val="tx1"/>
                          </a:solidFill>
                          <a:latin typeface="Calibri" panose="020F0502020204030204" pitchFamily="34" charset="0"/>
                          <a:cs typeface="Calibri" panose="020F0502020204030204" pitchFamily="34" charset="0"/>
                          <a:sym typeface="Wingdings" panose="05000000000000000000" pitchFamily="2" charset="2"/>
                        </a:rPr>
                        <a:t></a:t>
                      </a:r>
                      <a:r>
                        <a:rPr lang="en-US" sz="1600" b="1" dirty="0">
                          <a:solidFill>
                            <a:schemeClr val="tx1"/>
                          </a:solidFill>
                          <a:effectLst/>
                          <a:latin typeface="Calibri" panose="020F0502020204030204" pitchFamily="34" charset="0"/>
                          <a:cs typeface="Calibri" panose="020F0502020204030204" pitchFamily="34" charset="0"/>
                        </a:rPr>
                        <a:t> </a:t>
                      </a:r>
                    </a:p>
                    <a:p>
                      <a:pPr marL="0" marR="0" algn="ctr">
                        <a:lnSpc>
                          <a:spcPct val="1000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15 mg</a:t>
                      </a:r>
                    </a:p>
                    <a:p>
                      <a:pPr marL="0" marR="0" algn="ctr">
                        <a:lnSpc>
                          <a:spcPct val="1000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(n = 94)</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13714" marB="13714" anchor="ctr">
                    <a:lnL>
                      <a:noFill/>
                    </a:lnL>
                    <a:lnR>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tc>
                  <a:txBody>
                    <a:bodyPr/>
                    <a:lstStyle/>
                    <a:p>
                      <a:pPr marL="0" marR="0" algn="ctr">
                        <a:lnSpc>
                          <a:spcPct val="1000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15 mg</a:t>
                      </a:r>
                    </a:p>
                    <a:p>
                      <a:pPr marL="0" marR="0" algn="ctr">
                        <a:lnSpc>
                          <a:spcPct val="100000"/>
                        </a:lnSpc>
                        <a:spcBef>
                          <a:spcPts val="0"/>
                        </a:spcBef>
                        <a:spcAft>
                          <a:spcPts val="0"/>
                        </a:spcAft>
                      </a:pPr>
                      <a:r>
                        <a:rPr lang="en-US" sz="1600" b="1" dirty="0">
                          <a:solidFill>
                            <a:schemeClr val="tx1"/>
                          </a:solidFill>
                          <a:effectLst/>
                          <a:latin typeface="Calibri" panose="020F0502020204030204" pitchFamily="34" charset="0"/>
                          <a:cs typeface="Calibri" panose="020F0502020204030204" pitchFamily="34" charset="0"/>
                        </a:rPr>
                        <a:t>(n = 94)</a:t>
                      </a:r>
                      <a:endPar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13714" marB="13714" anchor="ctr">
                    <a:lnL>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extLst>
                  <a:ext uri="{0D108BD9-81ED-4DB2-BD59-A6C34878D82A}">
                    <a16:rowId xmlns:a16="http://schemas.microsoft.com/office/drawing/2014/main" val="229911596"/>
                  </a:ext>
                </a:extLst>
              </a:tr>
              <a:tr h="117188">
                <a:tc>
                  <a:txBody>
                    <a:bodyPr/>
                    <a:lstStyle/>
                    <a:p>
                      <a:pPr marL="9525" marR="0" indent="0">
                        <a:lnSpc>
                          <a:spcPct val="100000"/>
                        </a:lnSpc>
                        <a:spcBef>
                          <a:spcPts val="0"/>
                        </a:spcBef>
                        <a:spcAft>
                          <a:spcPts val="0"/>
                        </a:spcAft>
                        <a:tabLst/>
                      </a:pPr>
                      <a:r>
                        <a:rPr lang="en-US" sz="1600" b="0" dirty="0">
                          <a:solidFill>
                            <a:schemeClr val="bg1"/>
                          </a:solidFill>
                          <a:effectLst/>
                          <a:latin typeface="Calibri" panose="020F0502020204030204" pitchFamily="34" charset="0"/>
                          <a:cs typeface="Calibri" panose="020F0502020204030204" pitchFamily="34" charset="0"/>
                        </a:rPr>
                        <a:t>Any TEAE</a:t>
                      </a:r>
                    </a:p>
                  </a:txBody>
                  <a:tcPr marL="45720" marR="45720" marT="13714" marB="13714" anchor="ctr">
                    <a:lnL w="12700" cmpd="sng">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cs typeface="Calibri" panose="020F0502020204030204" pitchFamily="34" charset="0"/>
                        </a:rPr>
                        <a:t>94 (100)</a:t>
                      </a:r>
                    </a:p>
                  </a:txBody>
                  <a:tcPr marL="45720" marR="45720" marT="13714" marB="13714"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cs typeface="Calibri" panose="020F0502020204030204" pitchFamily="34" charset="0"/>
                        </a:rPr>
                        <a:t>92 (98)</a:t>
                      </a:r>
                    </a:p>
                  </a:txBody>
                  <a:tcPr marL="45720" marR="45720" marT="13714" marB="13714"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cs typeface="Calibri" panose="020F0502020204030204" pitchFamily="34" charset="0"/>
                        </a:rPr>
                        <a:t>92 (98)</a:t>
                      </a:r>
                    </a:p>
                  </a:txBody>
                  <a:tcPr marL="45720" marR="45720" marT="13714" marB="13714" anchor="ctr">
                    <a:lnL>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97215620"/>
                  </a:ext>
                </a:extLst>
              </a:tr>
              <a:tr h="117188">
                <a:tc>
                  <a:txBody>
                    <a:bodyPr/>
                    <a:lstStyle/>
                    <a:p>
                      <a:pPr marL="9525" marR="0" indent="0" algn="l" defTabSz="914400" rtl="0" eaLnBrk="1" latinLnBrk="0" hangingPunct="1">
                        <a:lnSpc>
                          <a:spcPct val="100000"/>
                        </a:lnSpc>
                        <a:spcBef>
                          <a:spcPts val="0"/>
                        </a:spcBef>
                        <a:spcAft>
                          <a:spcPts val="0"/>
                        </a:spcAft>
                        <a:tabLst/>
                      </a:pPr>
                      <a:r>
                        <a:rPr lang="en-US" sz="1600" b="0" kern="1200" dirty="0">
                          <a:solidFill>
                            <a:schemeClr val="bg1"/>
                          </a:solidFill>
                          <a:effectLst/>
                          <a:latin typeface="Calibri" panose="020F0502020204030204" pitchFamily="34" charset="0"/>
                          <a:ea typeface="+mn-ea"/>
                          <a:cs typeface="Calibri" panose="020F0502020204030204" pitchFamily="34" charset="0"/>
                        </a:rPr>
                        <a:t>Grade 3/4 TEAE</a:t>
                      </a:r>
                    </a:p>
                  </a:txBody>
                  <a:tcPr marL="45720" marR="45720" marT="13714" marB="13714"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cs typeface="Calibri" panose="020F0502020204030204" pitchFamily="34" charset="0"/>
                        </a:rPr>
                        <a:t>63 (67)</a:t>
                      </a:r>
                      <a:endParaRPr lang="en-US"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13714" marB="13714" anchor="ctr">
                    <a:lnL>
                      <a:noFill/>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cs typeface="Calibri" panose="020F0502020204030204" pitchFamily="34" charset="0"/>
                        </a:rPr>
                        <a:t>61 (65)</a:t>
                      </a:r>
                      <a:endParaRPr lang="en-US"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13714" marB="13714" anchor="ctr">
                    <a:lnL>
                      <a:noFill/>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cs typeface="Calibri" panose="020F0502020204030204" pitchFamily="34" charset="0"/>
                        </a:rPr>
                        <a:t>63 (67)</a:t>
                      </a:r>
                      <a:endParaRPr lang="en-US"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13714" marB="13714"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575018429"/>
                  </a:ext>
                </a:extLst>
              </a:tr>
              <a:tr h="117188">
                <a:tc>
                  <a:txBody>
                    <a:bodyPr/>
                    <a:lstStyle/>
                    <a:p>
                      <a:pPr marL="9525" marR="0" indent="0" algn="l" defTabSz="914400" rtl="0" eaLnBrk="1" latinLnBrk="0" hangingPunct="1">
                        <a:lnSpc>
                          <a:spcPct val="100000"/>
                        </a:lnSpc>
                        <a:spcBef>
                          <a:spcPts val="0"/>
                        </a:spcBef>
                        <a:spcAft>
                          <a:spcPts val="0"/>
                        </a:spcAft>
                        <a:tabLst/>
                      </a:pPr>
                      <a:r>
                        <a:rPr lang="en-US" sz="1600" b="0" kern="1200" dirty="0">
                          <a:solidFill>
                            <a:schemeClr val="bg1"/>
                          </a:solidFill>
                          <a:effectLst/>
                          <a:latin typeface="Calibri" panose="020F0502020204030204" pitchFamily="34" charset="0"/>
                          <a:ea typeface="+mn-ea"/>
                          <a:cs typeface="Calibri" panose="020F0502020204030204" pitchFamily="34" charset="0"/>
                        </a:rPr>
                        <a:t>Serious TEAE</a:t>
                      </a:r>
                    </a:p>
                  </a:txBody>
                  <a:tcPr marL="45720" marR="45720" marT="13714" marB="13714"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38 (40)</a:t>
                      </a:r>
                    </a:p>
                  </a:txBody>
                  <a:tcPr marL="45720" marR="45720" marT="13714" marB="13714" anchor="ctr">
                    <a:lnL>
                      <a:noFill/>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33 (35)</a:t>
                      </a:r>
                    </a:p>
                  </a:txBody>
                  <a:tcPr marL="45720" marR="45720" marT="13714" marB="13714" anchor="ctr">
                    <a:lnL>
                      <a:noFill/>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38 (40)</a:t>
                      </a:r>
                    </a:p>
                  </a:txBody>
                  <a:tcPr marL="45720" marR="45720" marT="13714" marB="13714"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196172553"/>
                  </a:ext>
                </a:extLst>
              </a:tr>
              <a:tr h="117188">
                <a:tc>
                  <a:txBody>
                    <a:bodyPr/>
                    <a:lstStyle/>
                    <a:p>
                      <a:pPr marL="9525" marR="0" indent="0" algn="l" defTabSz="914400" rtl="0" eaLnBrk="1" latinLnBrk="0" hangingPunct="1">
                        <a:lnSpc>
                          <a:spcPct val="100000"/>
                        </a:lnSpc>
                        <a:spcBef>
                          <a:spcPts val="0"/>
                        </a:spcBef>
                        <a:spcAft>
                          <a:spcPts val="0"/>
                        </a:spcAft>
                        <a:tabLst/>
                      </a:pPr>
                      <a:r>
                        <a:rPr lang="en-US" sz="1600" b="0" kern="1200" dirty="0">
                          <a:solidFill>
                            <a:schemeClr val="bg1"/>
                          </a:solidFill>
                          <a:effectLst/>
                          <a:latin typeface="Calibri" panose="020F0502020204030204" pitchFamily="34" charset="0"/>
                          <a:ea typeface="+mn-ea"/>
                          <a:cs typeface="Calibri" panose="020F0502020204030204" pitchFamily="34" charset="0"/>
                        </a:rPr>
                        <a:t>Grade 5 TEAE</a:t>
                      </a:r>
                    </a:p>
                  </a:txBody>
                  <a:tcPr marL="45720" marR="45720" marT="13714" marB="13714"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 (4)</a:t>
                      </a:r>
                    </a:p>
                  </a:txBody>
                  <a:tcPr marL="45720" marR="45720" marT="13714" marB="13714" anchor="ctr">
                    <a:lnL>
                      <a:noFill/>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 (2)</a:t>
                      </a:r>
                    </a:p>
                  </a:txBody>
                  <a:tcPr marL="45720" marR="45720" marT="13714" marB="13714" anchor="ctr">
                    <a:lnL>
                      <a:noFill/>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 (3)</a:t>
                      </a:r>
                    </a:p>
                  </a:txBody>
                  <a:tcPr marL="45720" marR="45720" marT="13714" marB="13714"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411890059"/>
                  </a:ext>
                </a:extLst>
              </a:tr>
              <a:tr h="117188">
                <a:tc gridSpan="4">
                  <a:txBody>
                    <a:bodyPr/>
                    <a:lstStyle/>
                    <a:p>
                      <a:pPr marL="9525" marR="0" indent="0" algn="l" defTabSz="914400" rtl="0" eaLnBrk="1" latinLnBrk="0" hangingPunct="1">
                        <a:lnSpc>
                          <a:spcPct val="100000"/>
                        </a:lnSpc>
                        <a:spcBef>
                          <a:spcPts val="0"/>
                        </a:spcBef>
                        <a:spcAft>
                          <a:spcPts val="0"/>
                        </a:spcAft>
                        <a:tabLst/>
                      </a:pPr>
                      <a:r>
                        <a:rPr lang="en-US" sz="1600" b="1" kern="1200" dirty="0">
                          <a:solidFill>
                            <a:schemeClr val="bg1"/>
                          </a:solidFill>
                          <a:effectLst/>
                          <a:latin typeface="Calibri" panose="020F0502020204030204" pitchFamily="34" charset="0"/>
                          <a:ea typeface="+mn-ea"/>
                          <a:cs typeface="Calibri" panose="020F0502020204030204" pitchFamily="34" charset="0"/>
                        </a:rPr>
                        <a:t>Dose modifications for AOE, n (%)</a:t>
                      </a:r>
                    </a:p>
                  </a:txBody>
                  <a:tcPr marL="45720" marR="45720" marT="13714" marB="13714"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40000"/>
                        <a:lumOff val="60000"/>
                      </a:schemeClr>
                    </a:solidFill>
                  </a:tcPr>
                </a:tc>
                <a:tc hMerge="1">
                  <a:txBody>
                    <a:bodyPr/>
                    <a:lstStyle/>
                    <a:p>
                      <a:pPr marL="0" marR="0" algn="ctr">
                        <a:lnSpc>
                          <a:spcPct val="107000"/>
                        </a:lnSpc>
                        <a:spcBef>
                          <a:spcPts val="0"/>
                        </a:spcBef>
                        <a:spcAft>
                          <a:spcPts val="0"/>
                        </a:spcAft>
                      </a:pP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86" marR="34286" marT="13714" marB="13714" anchor="ctr">
                    <a:lnL>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86" marR="34286" marT="13714" marB="13714" anchor="ctr">
                    <a:lnL>
                      <a:noFill/>
                    </a:lnL>
                    <a:lnR>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0" marR="0" algn="ctr">
                        <a:lnSpc>
                          <a:spcPct val="107000"/>
                        </a:lnSpc>
                        <a:spcBef>
                          <a:spcPts val="0"/>
                        </a:spcBef>
                        <a:spcAft>
                          <a:spcPts val="0"/>
                        </a:spcAft>
                      </a:pP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86" marR="34286" marT="13714" marB="13714" anchor="ctr">
                    <a:lnL>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9465387"/>
                  </a:ext>
                </a:extLst>
              </a:tr>
              <a:tr h="117188">
                <a:tc>
                  <a:txBody>
                    <a:bodyPr/>
                    <a:lstStyle/>
                    <a:p>
                      <a:pPr marL="9525" marR="0" indent="0" algn="l" defTabSz="914400" rtl="0" eaLnBrk="1" latinLnBrk="0" hangingPunct="1">
                        <a:lnSpc>
                          <a:spcPct val="100000"/>
                        </a:lnSpc>
                        <a:spcBef>
                          <a:spcPts val="0"/>
                        </a:spcBef>
                        <a:spcAft>
                          <a:spcPts val="0"/>
                        </a:spcAft>
                        <a:buFont typeface="Wingdings" panose="05000000000000000000" pitchFamily="2" charset="2"/>
                        <a:buNone/>
                        <a:tabLst/>
                      </a:pPr>
                      <a:r>
                        <a:rPr lang="en-US" sz="1600" b="0" kern="1200" dirty="0">
                          <a:solidFill>
                            <a:schemeClr val="bg1"/>
                          </a:solidFill>
                          <a:effectLst/>
                          <a:latin typeface="Calibri" panose="020F0502020204030204" pitchFamily="34" charset="0"/>
                          <a:ea typeface="+mn-ea"/>
                          <a:cs typeface="Calibri" panose="020F0502020204030204" pitchFamily="34" charset="0"/>
                        </a:rPr>
                        <a:t>Discontinuation</a:t>
                      </a:r>
                    </a:p>
                  </a:txBody>
                  <a:tcPr marL="45720" marR="45720" marT="13714" marB="13714" anchor="ctr">
                    <a:lnL w="28575"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cs typeface="Calibri" panose="020F0502020204030204" pitchFamily="34" charset="0"/>
                        </a:rPr>
                        <a:t>22 (23)</a:t>
                      </a:r>
                      <a:endParaRPr lang="en-US"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13714" marB="13714" anchor="ctr">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cs typeface="Calibri" panose="020F0502020204030204" pitchFamily="34" charset="0"/>
                        </a:rPr>
                        <a:t>18 (19)</a:t>
                      </a:r>
                      <a:endParaRPr lang="en-US"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13714" marB="13714" anchor="ctr">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cs typeface="Calibri" panose="020F0502020204030204" pitchFamily="34" charset="0"/>
                        </a:rPr>
                        <a:t>19 (20)</a:t>
                      </a:r>
                      <a:endParaRPr lang="en-US"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13714" marB="13714" anchor="ctr">
                    <a:lnL>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63150004"/>
                  </a:ext>
                </a:extLst>
              </a:tr>
              <a:tr h="117188">
                <a:tc>
                  <a:txBody>
                    <a:bodyPr/>
                    <a:lstStyle/>
                    <a:p>
                      <a:pPr marL="9525" marR="0" indent="0" algn="l" defTabSz="914400" rtl="0" eaLnBrk="1" latinLnBrk="0" hangingPunct="1">
                        <a:lnSpc>
                          <a:spcPct val="100000"/>
                        </a:lnSpc>
                        <a:spcBef>
                          <a:spcPts val="0"/>
                        </a:spcBef>
                        <a:spcAft>
                          <a:spcPts val="0"/>
                        </a:spcAft>
                        <a:buFont typeface="Wingdings" panose="05000000000000000000" pitchFamily="2" charset="2"/>
                        <a:buNone/>
                        <a:tabLst/>
                      </a:pPr>
                      <a:r>
                        <a:rPr lang="en-US" sz="1600" b="0" kern="1200" dirty="0">
                          <a:solidFill>
                            <a:schemeClr val="bg1"/>
                          </a:solidFill>
                          <a:effectLst/>
                          <a:latin typeface="Calibri" panose="020F0502020204030204" pitchFamily="34" charset="0"/>
                          <a:ea typeface="+mn-ea"/>
                          <a:cs typeface="Calibri" panose="020F0502020204030204" pitchFamily="34" charset="0"/>
                        </a:rPr>
                        <a:t>Reduction</a:t>
                      </a:r>
                    </a:p>
                  </a:txBody>
                  <a:tcPr marL="45720" marR="45720" marT="13714" marB="13714" anchor="ctr">
                    <a:lnL w="28575"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48 (51)</a:t>
                      </a:r>
                    </a:p>
                  </a:txBody>
                  <a:tcPr marL="45720" marR="45720" marT="13714" marB="13714" anchor="ctr">
                    <a:lnL>
                      <a:noFill/>
                    </a:lnL>
                    <a:lnR>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cs typeface="Calibri" panose="020F0502020204030204" pitchFamily="34" charset="0"/>
                        </a:rPr>
                        <a:t>37 (39)</a:t>
                      </a:r>
                      <a:endParaRPr lang="en-US"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13714" marB="13714" anchor="ctr">
                    <a:lnL>
                      <a:noFill/>
                    </a:lnL>
                    <a:lnR>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32 (34)</a:t>
                      </a:r>
                    </a:p>
                  </a:txBody>
                  <a:tcPr marL="45720" marR="45720" marT="13714" marB="13714" anchor="ctr">
                    <a:lnL>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877678247"/>
                  </a:ext>
                </a:extLst>
              </a:tr>
              <a:tr h="117188">
                <a:tc>
                  <a:txBody>
                    <a:bodyPr/>
                    <a:lstStyle/>
                    <a:p>
                      <a:pPr marL="9525" marR="0" indent="0" algn="l" defTabSz="914400" rtl="0" eaLnBrk="1" latinLnBrk="0" hangingPunct="1">
                        <a:lnSpc>
                          <a:spcPct val="100000"/>
                        </a:lnSpc>
                        <a:spcBef>
                          <a:spcPts val="0"/>
                        </a:spcBef>
                        <a:spcAft>
                          <a:spcPts val="0"/>
                        </a:spcAft>
                        <a:buFont typeface="Wingdings" panose="05000000000000000000" pitchFamily="2" charset="2"/>
                        <a:buNone/>
                        <a:tabLst/>
                      </a:pPr>
                      <a:r>
                        <a:rPr lang="en-US" sz="1600" b="0" kern="1200" dirty="0">
                          <a:solidFill>
                            <a:schemeClr val="bg1"/>
                          </a:solidFill>
                          <a:effectLst/>
                          <a:latin typeface="Calibri" panose="020F0502020204030204" pitchFamily="34" charset="0"/>
                          <a:ea typeface="+mn-ea"/>
                          <a:cs typeface="Calibri" panose="020F0502020204030204" pitchFamily="34" charset="0"/>
                        </a:rPr>
                        <a:t>Interruption</a:t>
                      </a:r>
                    </a:p>
                  </a:txBody>
                  <a:tcPr marL="45720" marR="45720" marT="13714" marB="13714" anchor="ctr">
                    <a:lnL w="28575" cap="flat" cmpd="sng" algn="ctr">
                      <a:noFill/>
                      <a:prstDash val="solid"/>
                      <a:round/>
                      <a:headEnd type="none" w="med" len="med"/>
                      <a:tailEnd type="none" w="med" len="med"/>
                    </a:lnL>
                    <a:lnR>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cs typeface="Calibri" panose="020F0502020204030204" pitchFamily="34" charset="0"/>
                        </a:rPr>
                        <a:t>76 (81)</a:t>
                      </a:r>
                      <a:endParaRPr lang="en-US"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13714" marB="13714" anchor="ctr">
                    <a:lnL>
                      <a:noFill/>
                    </a:lnL>
                    <a:lnR>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cs typeface="Calibri" panose="020F0502020204030204" pitchFamily="34" charset="0"/>
                        </a:rPr>
                        <a:t>64 (68)</a:t>
                      </a:r>
                      <a:endParaRPr lang="en-US"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13714" marB="13714" anchor="ctr">
                    <a:lnL>
                      <a:noFill/>
                    </a:lnL>
                    <a:lnR>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r>
                        <a:rPr lang="en-US" sz="1600" b="0" dirty="0">
                          <a:solidFill>
                            <a:schemeClr val="bg1"/>
                          </a:solidFill>
                          <a:effectLst/>
                          <a:latin typeface="Calibri" panose="020F0502020204030204" pitchFamily="34" charset="0"/>
                          <a:cs typeface="Calibri" panose="020F0502020204030204" pitchFamily="34" charset="0"/>
                        </a:rPr>
                        <a:t>62 (66)</a:t>
                      </a:r>
                      <a:endParaRPr lang="en-US" sz="16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5720" marR="45720" marT="13714" marB="13714" anchor="ctr">
                    <a:lnL>
                      <a:noFill/>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70554940"/>
                  </a:ext>
                </a:extLst>
              </a:tr>
            </a:tbl>
          </a:graphicData>
        </a:graphic>
      </p:graphicFrame>
      <p:sp>
        <p:nvSpPr>
          <p:cNvPr id="32" name="Text Box 11">
            <a:extLst>
              <a:ext uri="{FF2B5EF4-FFF2-40B4-BE49-F238E27FC236}">
                <a16:creationId xmlns:a16="http://schemas.microsoft.com/office/drawing/2014/main" id="{6C988359-ACF3-89EE-87F9-8AF0C4A7ED97}"/>
              </a:ext>
            </a:extLst>
          </p:cNvPr>
          <p:cNvSpPr txBox="1">
            <a:spLocks noChangeArrowheads="1"/>
          </p:cNvSpPr>
          <p:nvPr/>
        </p:nvSpPr>
        <p:spPr bwMode="auto">
          <a:xfrm>
            <a:off x="404697" y="6387651"/>
            <a:ext cx="5813223"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90000"/>
              </a:lnSpc>
              <a:spcBef>
                <a:spcPts val="1000"/>
              </a:spcBef>
              <a:spcAft>
                <a:spcPts val="700"/>
              </a:spcAft>
              <a:buClr>
                <a:srgbClr val="FEFDDE"/>
              </a:buClr>
              <a:buSzTx/>
              <a:buFont typeface="Wingdings" panose="05000000000000000000" pitchFamily="2" charset="2"/>
              <a:buNone/>
              <a:tabLst/>
              <a:defRPr/>
            </a:pPr>
            <a:r>
              <a:rPr kumimoji="0" lang="en-US" sz="1200" b="0" i="0" u="none" strike="noStrike" kern="1200" cap="none" spc="0" normalizeH="0" baseline="0" noProof="0" dirty="0">
                <a:ln>
                  <a:noFill/>
                </a:ln>
                <a:solidFill>
                  <a:srgbClr val="455560">
                    <a:lumMod val="90000"/>
                  </a:srgbClr>
                </a:solidFill>
                <a:effectLst/>
                <a:uLnTx/>
                <a:uFillTx/>
                <a:latin typeface="Calibri" panose="020F0502020204030204" pitchFamily="34" charset="0"/>
                <a:ea typeface="+mn-ea"/>
                <a:cs typeface="Calibri" panose="020F0502020204030204" pitchFamily="34" charset="0"/>
              </a:rPr>
              <a:t>Cortes. Blood. 2021;138:2042. Cortes. ASH 2024. </a:t>
            </a:r>
            <a:r>
              <a:rPr kumimoji="0" lang="en-US" sz="1200" b="0" i="0" u="none" strike="noStrike" kern="1200" cap="none" spc="0" normalizeH="0" baseline="0" noProof="0" dirty="0" err="1">
                <a:ln>
                  <a:noFill/>
                </a:ln>
                <a:solidFill>
                  <a:srgbClr val="455560">
                    <a:lumMod val="90000"/>
                  </a:srgbClr>
                </a:solidFill>
                <a:effectLst/>
                <a:uLnTx/>
                <a:uFillTx/>
                <a:latin typeface="Calibri" panose="020F0502020204030204" pitchFamily="34" charset="0"/>
                <a:ea typeface="+mn-ea"/>
                <a:cs typeface="Calibri" panose="020F0502020204030204" pitchFamily="34" charset="0"/>
              </a:rPr>
              <a:t>Abstr</a:t>
            </a:r>
            <a:r>
              <a:rPr kumimoji="0" lang="en-US" sz="1200" b="0" i="0" u="none" strike="noStrike" kern="1200" cap="none" spc="0" normalizeH="0" baseline="0" noProof="0" dirty="0">
                <a:ln>
                  <a:noFill/>
                </a:ln>
                <a:solidFill>
                  <a:srgbClr val="455560">
                    <a:lumMod val="90000"/>
                  </a:srgbClr>
                </a:solidFill>
                <a:effectLst/>
                <a:uLnTx/>
                <a:uFillTx/>
                <a:latin typeface="Calibri" panose="020F0502020204030204" pitchFamily="34" charset="0"/>
                <a:ea typeface="+mn-ea"/>
                <a:cs typeface="Calibri" panose="020F0502020204030204" pitchFamily="34" charset="0"/>
              </a:rPr>
              <a:t> 3148.</a:t>
            </a:r>
          </a:p>
        </p:txBody>
      </p:sp>
      <p:grpSp>
        <p:nvGrpSpPr>
          <p:cNvPr id="5" name="Group 4">
            <a:extLst>
              <a:ext uri="{FF2B5EF4-FFF2-40B4-BE49-F238E27FC236}">
                <a16:creationId xmlns:a16="http://schemas.microsoft.com/office/drawing/2014/main" id="{223657AE-FD26-ED46-F3A7-9B2459358D7B}"/>
              </a:ext>
            </a:extLst>
          </p:cNvPr>
          <p:cNvGrpSpPr/>
          <p:nvPr/>
        </p:nvGrpSpPr>
        <p:grpSpPr>
          <a:xfrm>
            <a:off x="503177" y="3109127"/>
            <a:ext cx="5308343" cy="3295227"/>
            <a:chOff x="503177" y="3109127"/>
            <a:chExt cx="5308343" cy="3295227"/>
          </a:xfrm>
        </p:grpSpPr>
        <p:grpSp>
          <p:nvGrpSpPr>
            <p:cNvPr id="58" name="Group 57">
              <a:extLst>
                <a:ext uri="{FF2B5EF4-FFF2-40B4-BE49-F238E27FC236}">
                  <a16:creationId xmlns:a16="http://schemas.microsoft.com/office/drawing/2014/main" id="{300E8BD3-07FB-4433-E431-B44745E3DCF6}"/>
                </a:ext>
              </a:extLst>
            </p:cNvPr>
            <p:cNvGrpSpPr/>
            <p:nvPr/>
          </p:nvGrpSpPr>
          <p:grpSpPr>
            <a:xfrm>
              <a:off x="503177" y="3109127"/>
              <a:ext cx="5308343" cy="3060074"/>
              <a:chOff x="503177" y="3109127"/>
              <a:chExt cx="5308343" cy="3060074"/>
            </a:xfrm>
          </p:grpSpPr>
          <p:sp>
            <p:nvSpPr>
              <p:cNvPr id="56" name="Rectangle 55">
                <a:extLst>
                  <a:ext uri="{FF2B5EF4-FFF2-40B4-BE49-F238E27FC236}">
                    <a16:creationId xmlns:a16="http://schemas.microsoft.com/office/drawing/2014/main" id="{E237CDC5-F53B-27C3-1A27-CB03A4F81DDE}"/>
                  </a:ext>
                </a:extLst>
              </p:cNvPr>
              <p:cNvSpPr/>
              <p:nvPr/>
            </p:nvSpPr>
            <p:spPr bwMode="auto">
              <a:xfrm>
                <a:off x="4513300" y="5220951"/>
                <a:ext cx="512488" cy="61962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7" name="Rectangle 56">
                <a:extLst>
                  <a:ext uri="{FF2B5EF4-FFF2-40B4-BE49-F238E27FC236}">
                    <a16:creationId xmlns:a16="http://schemas.microsoft.com/office/drawing/2014/main" id="{2394BC84-336B-E96D-4873-585BA571F1DB}"/>
                  </a:ext>
                </a:extLst>
              </p:cNvPr>
              <p:cNvSpPr/>
              <p:nvPr/>
            </p:nvSpPr>
            <p:spPr bwMode="auto">
              <a:xfrm>
                <a:off x="5071220" y="4836627"/>
                <a:ext cx="512488" cy="1014476"/>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4" name="Rectangle 53">
                <a:extLst>
                  <a:ext uri="{FF2B5EF4-FFF2-40B4-BE49-F238E27FC236}">
                    <a16:creationId xmlns:a16="http://schemas.microsoft.com/office/drawing/2014/main" id="{FB558529-3E35-DC1E-CB5E-C96FB63E3D0A}"/>
                  </a:ext>
                </a:extLst>
              </p:cNvPr>
              <p:cNvSpPr/>
              <p:nvPr/>
            </p:nvSpPr>
            <p:spPr bwMode="auto">
              <a:xfrm>
                <a:off x="2979029" y="4969165"/>
                <a:ext cx="512488" cy="881936"/>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5" name="Rectangle 54">
                <a:extLst>
                  <a:ext uri="{FF2B5EF4-FFF2-40B4-BE49-F238E27FC236}">
                    <a16:creationId xmlns:a16="http://schemas.microsoft.com/office/drawing/2014/main" id="{A223F164-EF0A-7A73-4210-06F5B6FDE4E5}"/>
                  </a:ext>
                </a:extLst>
              </p:cNvPr>
              <p:cNvSpPr/>
              <p:nvPr/>
            </p:nvSpPr>
            <p:spPr bwMode="auto">
              <a:xfrm>
                <a:off x="3536949" y="4804476"/>
                <a:ext cx="512488" cy="1046624"/>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2" name="Rectangle 51">
                <a:extLst>
                  <a:ext uri="{FF2B5EF4-FFF2-40B4-BE49-F238E27FC236}">
                    <a16:creationId xmlns:a16="http://schemas.microsoft.com/office/drawing/2014/main" id="{AEE17FF2-1A3B-BF41-DB5E-9FB25AA6E425}"/>
                  </a:ext>
                </a:extLst>
              </p:cNvPr>
              <p:cNvSpPr/>
              <p:nvPr/>
            </p:nvSpPr>
            <p:spPr bwMode="auto">
              <a:xfrm>
                <a:off x="1434187" y="4636851"/>
                <a:ext cx="512488" cy="120388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3" name="Rectangle 52">
                <a:extLst>
                  <a:ext uri="{FF2B5EF4-FFF2-40B4-BE49-F238E27FC236}">
                    <a16:creationId xmlns:a16="http://schemas.microsoft.com/office/drawing/2014/main" id="{CF9704A9-A4FB-86F2-5F94-FD618F194BE1}"/>
                  </a:ext>
                </a:extLst>
              </p:cNvPr>
              <p:cNvSpPr/>
              <p:nvPr/>
            </p:nvSpPr>
            <p:spPr bwMode="auto">
              <a:xfrm>
                <a:off x="1992107" y="4325418"/>
                <a:ext cx="512488" cy="1525845"/>
              </a:xfrm>
              <a:prstGeom prst="rect">
                <a:avLst/>
              </a:prstGeom>
              <a:solidFill>
                <a:schemeClr val="accent3"/>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9" name="TextBox 8">
                <a:extLst>
                  <a:ext uri="{FF2B5EF4-FFF2-40B4-BE49-F238E27FC236}">
                    <a16:creationId xmlns:a16="http://schemas.microsoft.com/office/drawing/2014/main" id="{D1702CFA-82EC-6815-58D4-D8E250CB4E2B}"/>
                  </a:ext>
                </a:extLst>
              </p:cNvPr>
              <p:cNvSpPr txBox="1"/>
              <p:nvPr/>
            </p:nvSpPr>
            <p:spPr>
              <a:xfrm rot="16200000">
                <a:off x="-661242" y="4385375"/>
                <a:ext cx="2667391" cy="338554"/>
              </a:xfrm>
              <a:prstGeom prst="rect">
                <a:avLst/>
              </a:prstGeom>
              <a:noFill/>
            </p:spPr>
            <p:txBody>
              <a:bodyPr wrap="square" rtlCol="0">
                <a:spAutoFit/>
              </a:bodyPr>
              <a:lstStyle/>
              <a:p>
                <a:pPr marL="0" marR="0" lvl="0" indent="0" algn="ctr" defTabSz="182852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Patients (%)</a:t>
                </a:r>
                <a:endParaRPr kumimoji="0" lang="en-US" sz="1600" b="1"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EC184EFF-6918-A996-09B1-8C455D74C4EE}"/>
                  </a:ext>
                </a:extLst>
              </p:cNvPr>
              <p:cNvSpPr txBox="1"/>
              <p:nvPr/>
            </p:nvSpPr>
            <p:spPr>
              <a:xfrm>
                <a:off x="1191742" y="3159746"/>
                <a:ext cx="4619778" cy="338554"/>
              </a:xfrm>
              <a:prstGeom prst="rect">
                <a:avLst/>
              </a:prstGeom>
              <a:noFill/>
            </p:spPr>
            <p:txBody>
              <a:bodyPr wrap="square" rtlCol="0">
                <a:spAutoFit/>
              </a:bodyPr>
              <a:lstStyle/>
              <a:p>
                <a:pPr marL="0" marR="0" lvl="0" indent="0" algn="ctr" defTabSz="182852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1600" b="1" i="1"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BCR::ABL1</a:t>
                </a:r>
                <a:r>
                  <a:rPr kumimoji="0" lang="en-US" sz="1600" b="1"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rPr>
                  <a:t>IS </a:t>
                </a:r>
                <a:r>
                  <a:rPr kumimoji="0" lang="en-US" sz="1600" b="1" i="0" u="none" strike="noStrike" kern="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Response Rate</a:t>
                </a:r>
                <a:endParaRPr kumimoji="0" lang="en-US" sz="1600" b="1"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B0F93210-E1AE-8984-CF8B-6675CC2BAB24}"/>
                  </a:ext>
                </a:extLst>
              </p:cNvPr>
              <p:cNvSpPr txBox="1"/>
              <p:nvPr/>
            </p:nvSpPr>
            <p:spPr bwMode="auto">
              <a:xfrm>
                <a:off x="4920791" y="3521603"/>
                <a:ext cx="6938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lang="en-US" sz="1400" b="0" dirty="0">
                    <a:solidFill>
                      <a:srgbClr val="000000"/>
                    </a:solidFill>
                    <a:latin typeface="Calibri" panose="020F0502020204030204" pitchFamily="34" charset="0"/>
                    <a:cs typeface="+mn-cs"/>
                  </a:rPr>
                  <a:t>12 </a:t>
                </a:r>
                <a:r>
                  <a:rPr lang="en-US" sz="1400" b="0" dirty="0" err="1">
                    <a:solidFill>
                      <a:srgbClr val="000000"/>
                    </a:solidFill>
                    <a:latin typeface="Calibri" panose="020F0502020204030204" pitchFamily="34" charset="0"/>
                    <a:cs typeface="+mn-cs"/>
                  </a:rPr>
                  <a:t>mo</a:t>
                </a:r>
                <a:br>
                  <a:rPr lang="en-US" sz="1400" b="0" dirty="0">
                    <a:solidFill>
                      <a:srgbClr val="000000"/>
                    </a:solidFill>
                    <a:latin typeface="Calibri" panose="020F0502020204030204" pitchFamily="34" charset="0"/>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mn-cs"/>
                  </a:rPr>
                  <a:t>60 </a:t>
                </a:r>
                <a:r>
                  <a:rPr kumimoji="0" lang="en-US" sz="1400" b="0" i="0" u="none" strike="noStrike" kern="1200" cap="none" spc="0" normalizeH="0" baseline="0" noProof="0" dirty="0" err="1">
                    <a:ln>
                      <a:noFill/>
                    </a:ln>
                    <a:solidFill>
                      <a:srgbClr val="000000"/>
                    </a:solidFill>
                    <a:effectLst/>
                    <a:uLnTx/>
                    <a:uFillTx/>
                    <a:latin typeface="Calibri" panose="020F0502020204030204" pitchFamily="34" charset="0"/>
                    <a:cs typeface="+mn-cs"/>
                  </a:rPr>
                  <a:t>mo</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mn-cs"/>
                </a:endParaRPr>
              </a:p>
            </p:txBody>
          </p:sp>
          <p:sp>
            <p:nvSpPr>
              <p:cNvPr id="12" name="Rectangle 11">
                <a:extLst>
                  <a:ext uri="{FF2B5EF4-FFF2-40B4-BE49-F238E27FC236}">
                    <a16:creationId xmlns:a16="http://schemas.microsoft.com/office/drawing/2014/main" id="{7AAD8E2D-2459-BE35-C976-D93982CE3D8E}"/>
                  </a:ext>
                </a:extLst>
              </p:cNvPr>
              <p:cNvSpPr/>
              <p:nvPr/>
            </p:nvSpPr>
            <p:spPr bwMode="auto">
              <a:xfrm>
                <a:off x="4834499" y="3808128"/>
                <a:ext cx="128016" cy="128016"/>
              </a:xfrm>
              <a:prstGeom prst="rect">
                <a:avLst/>
              </a:prstGeom>
              <a:solidFill>
                <a:schemeClr val="accent3"/>
              </a:solidFill>
              <a:ln w="0">
                <a:solidFill>
                  <a:schemeClr val="bg1"/>
                </a:solidFill>
                <a:miter lim="800000"/>
                <a:headEnd/>
                <a:tailEnd/>
              </a:ln>
            </p:spPr>
            <p:txBody>
              <a:bodyPr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AED60599-DBBA-922E-E27C-DFDE9067BF6D}"/>
                  </a:ext>
                </a:extLst>
              </p:cNvPr>
              <p:cNvSpPr/>
              <p:nvPr/>
            </p:nvSpPr>
            <p:spPr bwMode="auto">
              <a:xfrm>
                <a:off x="4834499" y="3602812"/>
                <a:ext cx="128016" cy="128016"/>
              </a:xfrm>
              <a:prstGeom prst="rect">
                <a:avLst/>
              </a:prstGeom>
              <a:solidFill>
                <a:schemeClr val="accent1"/>
              </a:solidFill>
              <a:ln w="0">
                <a:solidFill>
                  <a:schemeClr val="bg1"/>
                </a:solidFill>
                <a:miter lim="800000"/>
                <a:headEnd/>
                <a:tailEnd/>
              </a:ln>
            </p:spPr>
            <p:txBody>
              <a:bodyPr anchor="b"/>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00141442-D59D-52E1-C261-3A0226DA8093}"/>
                  </a:ext>
                </a:extLst>
              </p:cNvPr>
              <p:cNvSpPr txBox="1"/>
              <p:nvPr/>
            </p:nvSpPr>
            <p:spPr bwMode="auto">
              <a:xfrm>
                <a:off x="1251685" y="5861424"/>
                <a:ext cx="1509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45→15 mg</a:t>
                </a:r>
              </a:p>
            </p:txBody>
          </p:sp>
          <p:sp>
            <p:nvSpPr>
              <p:cNvPr id="16" name="TextBox 15">
                <a:extLst>
                  <a:ext uri="{FF2B5EF4-FFF2-40B4-BE49-F238E27FC236}">
                    <a16:creationId xmlns:a16="http://schemas.microsoft.com/office/drawing/2014/main" id="{B6467C0B-1031-8F16-C557-C82195C13025}"/>
                  </a:ext>
                </a:extLst>
              </p:cNvPr>
              <p:cNvSpPr txBox="1"/>
              <p:nvPr/>
            </p:nvSpPr>
            <p:spPr bwMode="auto">
              <a:xfrm>
                <a:off x="2760757" y="5861424"/>
                <a:ext cx="15366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30→15 mg</a:t>
                </a:r>
              </a:p>
            </p:txBody>
          </p:sp>
          <p:sp>
            <p:nvSpPr>
              <p:cNvPr id="17" name="TextBox 16">
                <a:extLst>
                  <a:ext uri="{FF2B5EF4-FFF2-40B4-BE49-F238E27FC236}">
                    <a16:creationId xmlns:a16="http://schemas.microsoft.com/office/drawing/2014/main" id="{6F7809D8-FA6E-DE46-52E9-7DEA2ECB63EC}"/>
                  </a:ext>
                </a:extLst>
              </p:cNvPr>
              <p:cNvSpPr txBox="1"/>
              <p:nvPr/>
            </p:nvSpPr>
            <p:spPr bwMode="auto">
              <a:xfrm>
                <a:off x="4297440" y="5861424"/>
                <a:ext cx="15059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15 mg</a:t>
                </a:r>
              </a:p>
            </p:txBody>
          </p:sp>
          <p:sp>
            <p:nvSpPr>
              <p:cNvPr id="18" name="TextBox 17">
                <a:extLst>
                  <a:ext uri="{FF2B5EF4-FFF2-40B4-BE49-F238E27FC236}">
                    <a16:creationId xmlns:a16="http://schemas.microsoft.com/office/drawing/2014/main" id="{9B938042-2828-5A8D-59E4-EB3C3B1F58E3}"/>
                  </a:ext>
                </a:extLst>
              </p:cNvPr>
              <p:cNvSpPr txBox="1"/>
              <p:nvPr/>
            </p:nvSpPr>
            <p:spPr bwMode="auto">
              <a:xfrm>
                <a:off x="1333398" y="5565182"/>
                <a:ext cx="718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latin typeface="Calibri" panose="020F0502020204030204" pitchFamily="34" charset="0"/>
                  </a:rPr>
                  <a:t>48/93</a:t>
                </a:r>
              </a:p>
            </p:txBody>
          </p:sp>
          <p:sp>
            <p:nvSpPr>
              <p:cNvPr id="19" name="TextBox 18">
                <a:extLst>
                  <a:ext uri="{FF2B5EF4-FFF2-40B4-BE49-F238E27FC236}">
                    <a16:creationId xmlns:a16="http://schemas.microsoft.com/office/drawing/2014/main" id="{76D1C003-C1D7-4961-10FB-8F2EA5541FF1}"/>
                  </a:ext>
                </a:extLst>
              </p:cNvPr>
              <p:cNvSpPr txBox="1"/>
              <p:nvPr/>
            </p:nvSpPr>
            <p:spPr bwMode="auto">
              <a:xfrm>
                <a:off x="1893655" y="5565182"/>
                <a:ext cx="718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latin typeface="Calibri" panose="020F0502020204030204" pitchFamily="34" charset="0"/>
                  </a:rPr>
                  <a:t>56/93</a:t>
                </a:r>
              </a:p>
            </p:txBody>
          </p:sp>
          <p:sp>
            <p:nvSpPr>
              <p:cNvPr id="20" name="TextBox 19">
                <a:extLst>
                  <a:ext uri="{FF2B5EF4-FFF2-40B4-BE49-F238E27FC236}">
                    <a16:creationId xmlns:a16="http://schemas.microsoft.com/office/drawing/2014/main" id="{153F12B2-E2D9-3751-F39A-997196657F79}"/>
                  </a:ext>
                </a:extLst>
              </p:cNvPr>
              <p:cNvSpPr txBox="1"/>
              <p:nvPr/>
            </p:nvSpPr>
            <p:spPr bwMode="auto">
              <a:xfrm>
                <a:off x="2869327" y="5565182"/>
                <a:ext cx="718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latin typeface="Calibri" panose="020F0502020204030204" pitchFamily="34" charset="0"/>
                  </a:rPr>
                  <a:t>33/93</a:t>
                </a:r>
              </a:p>
            </p:txBody>
          </p:sp>
          <p:sp>
            <p:nvSpPr>
              <p:cNvPr id="21" name="TextBox 20">
                <a:extLst>
                  <a:ext uri="{FF2B5EF4-FFF2-40B4-BE49-F238E27FC236}">
                    <a16:creationId xmlns:a16="http://schemas.microsoft.com/office/drawing/2014/main" id="{CD5A9C14-581F-F84A-C247-ED0CF9E123DA}"/>
                  </a:ext>
                </a:extLst>
              </p:cNvPr>
              <p:cNvSpPr txBox="1"/>
              <p:nvPr/>
            </p:nvSpPr>
            <p:spPr bwMode="auto">
              <a:xfrm>
                <a:off x="3442208" y="5565182"/>
                <a:ext cx="718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latin typeface="Calibri" panose="020F0502020204030204" pitchFamily="34" charset="0"/>
                  </a:rPr>
                  <a:t>38/93</a:t>
                </a:r>
              </a:p>
            </p:txBody>
          </p:sp>
          <p:sp>
            <p:nvSpPr>
              <p:cNvPr id="22" name="TextBox 21">
                <a:extLst>
                  <a:ext uri="{FF2B5EF4-FFF2-40B4-BE49-F238E27FC236}">
                    <a16:creationId xmlns:a16="http://schemas.microsoft.com/office/drawing/2014/main" id="{C9DBA118-BAF7-D2CB-B6D2-416FD5380C9B}"/>
                  </a:ext>
                </a:extLst>
              </p:cNvPr>
              <p:cNvSpPr txBox="1"/>
              <p:nvPr/>
            </p:nvSpPr>
            <p:spPr bwMode="auto">
              <a:xfrm>
                <a:off x="4406010" y="5565182"/>
                <a:ext cx="718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latin typeface="Calibri" panose="020F0502020204030204" pitchFamily="34" charset="0"/>
                  </a:rPr>
                  <a:t>23/91</a:t>
                </a:r>
              </a:p>
            </p:txBody>
          </p:sp>
          <p:sp>
            <p:nvSpPr>
              <p:cNvPr id="23" name="TextBox 22">
                <a:extLst>
                  <a:ext uri="{FF2B5EF4-FFF2-40B4-BE49-F238E27FC236}">
                    <a16:creationId xmlns:a16="http://schemas.microsoft.com/office/drawing/2014/main" id="{6A7F077A-B0B8-9D02-7160-697AF1A5657E}"/>
                  </a:ext>
                </a:extLst>
              </p:cNvPr>
              <p:cNvSpPr txBox="1"/>
              <p:nvPr/>
            </p:nvSpPr>
            <p:spPr bwMode="auto">
              <a:xfrm>
                <a:off x="4961207" y="5565182"/>
                <a:ext cx="718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b="0" dirty="0">
                    <a:latin typeface="Calibri" panose="020F0502020204030204" pitchFamily="34" charset="0"/>
                  </a:rPr>
                  <a:t>36/91</a:t>
                </a:r>
              </a:p>
            </p:txBody>
          </p:sp>
          <p:sp>
            <p:nvSpPr>
              <p:cNvPr id="26" name="TextBox 25">
                <a:extLst>
                  <a:ext uri="{FF2B5EF4-FFF2-40B4-BE49-F238E27FC236}">
                    <a16:creationId xmlns:a16="http://schemas.microsoft.com/office/drawing/2014/main" id="{11FD4EE5-C08B-8C6C-DC91-C8EA82C27E83}"/>
                  </a:ext>
                </a:extLst>
              </p:cNvPr>
              <p:cNvSpPr txBox="1"/>
              <p:nvPr/>
            </p:nvSpPr>
            <p:spPr bwMode="auto">
              <a:xfrm>
                <a:off x="4451022" y="4940949"/>
                <a:ext cx="718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25</a:t>
                </a:r>
              </a:p>
            </p:txBody>
          </p:sp>
          <p:sp>
            <p:nvSpPr>
              <p:cNvPr id="27" name="TextBox 26">
                <a:extLst>
                  <a:ext uri="{FF2B5EF4-FFF2-40B4-BE49-F238E27FC236}">
                    <a16:creationId xmlns:a16="http://schemas.microsoft.com/office/drawing/2014/main" id="{BA1FFADE-47B8-DC23-B4F3-5E6150077553}"/>
                  </a:ext>
                </a:extLst>
              </p:cNvPr>
              <p:cNvSpPr txBox="1"/>
              <p:nvPr/>
            </p:nvSpPr>
            <p:spPr bwMode="auto">
              <a:xfrm>
                <a:off x="4877998" y="4560130"/>
                <a:ext cx="718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40</a:t>
                </a:r>
              </a:p>
            </p:txBody>
          </p:sp>
          <p:sp>
            <p:nvSpPr>
              <p:cNvPr id="28" name="TextBox 27">
                <a:extLst>
                  <a:ext uri="{FF2B5EF4-FFF2-40B4-BE49-F238E27FC236}">
                    <a16:creationId xmlns:a16="http://schemas.microsoft.com/office/drawing/2014/main" id="{B6ECB7BE-7314-E200-144D-AE5834E03BE8}"/>
                  </a:ext>
                </a:extLst>
              </p:cNvPr>
              <p:cNvSpPr txBox="1"/>
              <p:nvPr/>
            </p:nvSpPr>
            <p:spPr bwMode="auto">
              <a:xfrm>
                <a:off x="2915397" y="4682738"/>
                <a:ext cx="718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35</a:t>
                </a:r>
              </a:p>
            </p:txBody>
          </p:sp>
          <p:sp>
            <p:nvSpPr>
              <p:cNvPr id="29" name="TextBox 28">
                <a:extLst>
                  <a:ext uri="{FF2B5EF4-FFF2-40B4-BE49-F238E27FC236}">
                    <a16:creationId xmlns:a16="http://schemas.microsoft.com/office/drawing/2014/main" id="{AFB09D97-7D75-7777-0402-238CC93AF769}"/>
                  </a:ext>
                </a:extLst>
              </p:cNvPr>
              <p:cNvSpPr txBox="1"/>
              <p:nvPr/>
            </p:nvSpPr>
            <p:spPr bwMode="auto">
              <a:xfrm>
                <a:off x="3348448" y="4538343"/>
                <a:ext cx="7187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41</a:t>
                </a:r>
              </a:p>
            </p:txBody>
          </p:sp>
          <p:sp>
            <p:nvSpPr>
              <p:cNvPr id="30" name="TextBox 29">
                <a:extLst>
                  <a:ext uri="{FF2B5EF4-FFF2-40B4-BE49-F238E27FC236}">
                    <a16:creationId xmlns:a16="http://schemas.microsoft.com/office/drawing/2014/main" id="{0930BB38-5F63-1C11-5E64-156B7CF52011}"/>
                  </a:ext>
                </a:extLst>
              </p:cNvPr>
              <p:cNvSpPr txBox="1"/>
              <p:nvPr/>
            </p:nvSpPr>
            <p:spPr bwMode="auto">
              <a:xfrm>
                <a:off x="1429107" y="4329074"/>
                <a:ext cx="5175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48</a:t>
                </a:r>
              </a:p>
            </p:txBody>
          </p:sp>
          <p:sp>
            <p:nvSpPr>
              <p:cNvPr id="31" name="TextBox 30">
                <a:extLst>
                  <a:ext uri="{FF2B5EF4-FFF2-40B4-BE49-F238E27FC236}">
                    <a16:creationId xmlns:a16="http://schemas.microsoft.com/office/drawing/2014/main" id="{C8F5A4B2-11AB-70FB-1E8C-28C25F72FA4A}"/>
                  </a:ext>
                </a:extLst>
              </p:cNvPr>
              <p:cNvSpPr txBox="1"/>
              <p:nvPr/>
            </p:nvSpPr>
            <p:spPr bwMode="auto">
              <a:xfrm>
                <a:off x="1987028" y="4019469"/>
                <a:ext cx="5175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1400" dirty="0">
                    <a:solidFill>
                      <a:schemeClr val="bg1"/>
                    </a:solidFill>
                    <a:latin typeface="Calibri" panose="020F0502020204030204" pitchFamily="34" charset="0"/>
                  </a:rPr>
                  <a:t>60</a:t>
                </a:r>
              </a:p>
            </p:txBody>
          </p:sp>
          <p:cxnSp>
            <p:nvCxnSpPr>
              <p:cNvPr id="6" name="Straight Connector 5">
                <a:extLst>
                  <a:ext uri="{FF2B5EF4-FFF2-40B4-BE49-F238E27FC236}">
                    <a16:creationId xmlns:a16="http://schemas.microsoft.com/office/drawing/2014/main" id="{1995B3B4-F1E0-C6F0-9999-B2E5C128EF35}"/>
                  </a:ext>
                </a:extLst>
              </p:cNvPr>
              <p:cNvCxnSpPr>
                <a:cxnSpLocks/>
              </p:cNvCxnSpPr>
              <p:nvPr/>
            </p:nvCxnSpPr>
            <p:spPr bwMode="auto">
              <a:xfrm>
                <a:off x="1251685" y="3271756"/>
                <a:ext cx="0" cy="2589668"/>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727E19E9-2A7B-81B2-1E1F-745BFB5B4B3D}"/>
                  </a:ext>
                </a:extLst>
              </p:cNvPr>
              <p:cNvCxnSpPr>
                <a:cxnSpLocks/>
              </p:cNvCxnSpPr>
              <p:nvPr/>
            </p:nvCxnSpPr>
            <p:spPr bwMode="auto">
              <a:xfrm flipH="1">
                <a:off x="1191742" y="3281916"/>
                <a:ext cx="65023" cy="0"/>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02EC770A-2B39-4AA7-F27B-D884906AB9AB}"/>
                  </a:ext>
                </a:extLst>
              </p:cNvPr>
              <p:cNvCxnSpPr>
                <a:cxnSpLocks/>
              </p:cNvCxnSpPr>
              <p:nvPr/>
            </p:nvCxnSpPr>
            <p:spPr bwMode="auto">
              <a:xfrm flipH="1">
                <a:off x="1191742" y="3795786"/>
                <a:ext cx="65023"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F2F46AE8-20F2-79CE-B9D2-4A5D8D5B1BCF}"/>
                  </a:ext>
                </a:extLst>
              </p:cNvPr>
              <p:cNvCxnSpPr>
                <a:cxnSpLocks/>
              </p:cNvCxnSpPr>
              <p:nvPr/>
            </p:nvCxnSpPr>
            <p:spPr bwMode="auto">
              <a:xfrm flipH="1">
                <a:off x="1191742" y="4309656"/>
                <a:ext cx="65023"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AA56D939-EAA4-48B2-5DEC-600D5B755D21}"/>
                  </a:ext>
                </a:extLst>
              </p:cNvPr>
              <p:cNvCxnSpPr>
                <a:cxnSpLocks/>
              </p:cNvCxnSpPr>
              <p:nvPr/>
            </p:nvCxnSpPr>
            <p:spPr bwMode="auto">
              <a:xfrm flipH="1">
                <a:off x="1191742" y="4823526"/>
                <a:ext cx="65023"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024F1488-FED0-EF1E-128E-8AFC06C5A758}"/>
                  </a:ext>
                </a:extLst>
              </p:cNvPr>
              <p:cNvCxnSpPr>
                <a:cxnSpLocks/>
              </p:cNvCxnSpPr>
              <p:nvPr/>
            </p:nvCxnSpPr>
            <p:spPr bwMode="auto">
              <a:xfrm flipH="1">
                <a:off x="1191742" y="5337396"/>
                <a:ext cx="65023"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36346992-4A8E-9514-9493-52CFEE52E586}"/>
                  </a:ext>
                </a:extLst>
              </p:cNvPr>
              <p:cNvCxnSpPr>
                <a:cxnSpLocks/>
              </p:cNvCxnSpPr>
              <p:nvPr/>
            </p:nvCxnSpPr>
            <p:spPr bwMode="auto">
              <a:xfrm flipH="1">
                <a:off x="1191742" y="5851264"/>
                <a:ext cx="65023" cy="0"/>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F8ABA53C-691D-D652-B4B0-1A392579B27F}"/>
                  </a:ext>
                </a:extLst>
              </p:cNvPr>
              <p:cNvCxnSpPr>
                <a:cxnSpLocks/>
              </p:cNvCxnSpPr>
              <p:nvPr/>
            </p:nvCxnSpPr>
            <p:spPr bwMode="auto">
              <a:xfrm>
                <a:off x="1251685" y="585126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EB7B323C-1B2A-FFBE-D92A-5A8A855C8EAA}"/>
                  </a:ext>
                </a:extLst>
              </p:cNvPr>
              <p:cNvCxnSpPr>
                <a:cxnSpLocks/>
              </p:cNvCxnSpPr>
              <p:nvPr/>
            </p:nvCxnSpPr>
            <p:spPr bwMode="auto">
              <a:xfrm>
                <a:off x="2768912" y="585126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ED484AA4-3E52-6864-7304-97375199832E}"/>
                  </a:ext>
                </a:extLst>
              </p:cNvPr>
              <p:cNvCxnSpPr>
                <a:cxnSpLocks/>
              </p:cNvCxnSpPr>
              <p:nvPr/>
            </p:nvCxnSpPr>
            <p:spPr bwMode="auto">
              <a:xfrm>
                <a:off x="4286139" y="5851264"/>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619D1C00-3E94-DBB3-E67C-C5408DCE124D}"/>
                  </a:ext>
                </a:extLst>
              </p:cNvPr>
              <p:cNvCxnSpPr>
                <a:cxnSpLocks/>
              </p:cNvCxnSpPr>
              <p:nvPr/>
            </p:nvCxnSpPr>
            <p:spPr bwMode="auto">
              <a:xfrm>
                <a:off x="5803365" y="5851264"/>
                <a:ext cx="0" cy="64008"/>
              </a:xfrm>
              <a:prstGeom prst="line">
                <a:avLst/>
              </a:prstGeom>
              <a:noFill/>
              <a:ln w="28575" cap="flat" cmpd="sng" algn="ctr">
                <a:solidFill>
                  <a:schemeClr val="bg1"/>
                </a:solidFill>
                <a:prstDash val="solid"/>
                <a:round/>
                <a:headEnd type="none" w="med" len="med"/>
                <a:tailEnd type="none" w="med" len="med"/>
              </a:ln>
              <a:effectLst/>
            </p:spPr>
          </p:cxnSp>
          <p:sp>
            <p:nvSpPr>
              <p:cNvPr id="45" name="TextBox 44">
                <a:extLst>
                  <a:ext uri="{FF2B5EF4-FFF2-40B4-BE49-F238E27FC236}">
                    <a16:creationId xmlns:a16="http://schemas.microsoft.com/office/drawing/2014/main" id="{6A68FBB9-EF22-0555-81C2-C8539E00E9EE}"/>
                  </a:ext>
                </a:extLst>
              </p:cNvPr>
              <p:cNvSpPr txBox="1"/>
              <p:nvPr/>
            </p:nvSpPr>
            <p:spPr bwMode="auto">
              <a:xfrm>
                <a:off x="709796" y="3109127"/>
                <a:ext cx="5469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100</a:t>
                </a:r>
              </a:p>
            </p:txBody>
          </p:sp>
          <p:sp>
            <p:nvSpPr>
              <p:cNvPr id="46" name="TextBox 45">
                <a:extLst>
                  <a:ext uri="{FF2B5EF4-FFF2-40B4-BE49-F238E27FC236}">
                    <a16:creationId xmlns:a16="http://schemas.microsoft.com/office/drawing/2014/main" id="{BA814008-AF8C-BDB4-3C9C-B935D3089381}"/>
                  </a:ext>
                </a:extLst>
              </p:cNvPr>
              <p:cNvSpPr txBox="1"/>
              <p:nvPr/>
            </p:nvSpPr>
            <p:spPr bwMode="auto">
              <a:xfrm>
                <a:off x="709796" y="3625265"/>
                <a:ext cx="5469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80</a:t>
                </a:r>
              </a:p>
            </p:txBody>
          </p:sp>
          <p:sp>
            <p:nvSpPr>
              <p:cNvPr id="47" name="TextBox 46">
                <a:extLst>
                  <a:ext uri="{FF2B5EF4-FFF2-40B4-BE49-F238E27FC236}">
                    <a16:creationId xmlns:a16="http://schemas.microsoft.com/office/drawing/2014/main" id="{47382AB9-E524-A31C-4E8B-A2DCE0156C37}"/>
                  </a:ext>
                </a:extLst>
              </p:cNvPr>
              <p:cNvSpPr txBox="1"/>
              <p:nvPr/>
            </p:nvSpPr>
            <p:spPr bwMode="auto">
              <a:xfrm>
                <a:off x="709796" y="4141403"/>
                <a:ext cx="5469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60</a:t>
                </a:r>
              </a:p>
            </p:txBody>
          </p:sp>
          <p:sp>
            <p:nvSpPr>
              <p:cNvPr id="48" name="TextBox 47">
                <a:extLst>
                  <a:ext uri="{FF2B5EF4-FFF2-40B4-BE49-F238E27FC236}">
                    <a16:creationId xmlns:a16="http://schemas.microsoft.com/office/drawing/2014/main" id="{28C4CDF6-8100-B6F3-C169-5630D1852B81}"/>
                  </a:ext>
                </a:extLst>
              </p:cNvPr>
              <p:cNvSpPr txBox="1"/>
              <p:nvPr/>
            </p:nvSpPr>
            <p:spPr bwMode="auto">
              <a:xfrm>
                <a:off x="709796" y="4657541"/>
                <a:ext cx="5469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40</a:t>
                </a:r>
              </a:p>
            </p:txBody>
          </p:sp>
          <p:sp>
            <p:nvSpPr>
              <p:cNvPr id="49" name="TextBox 48">
                <a:extLst>
                  <a:ext uri="{FF2B5EF4-FFF2-40B4-BE49-F238E27FC236}">
                    <a16:creationId xmlns:a16="http://schemas.microsoft.com/office/drawing/2014/main" id="{3235762C-FA3A-CA8B-BE74-5D56DFBB230C}"/>
                  </a:ext>
                </a:extLst>
              </p:cNvPr>
              <p:cNvSpPr txBox="1"/>
              <p:nvPr/>
            </p:nvSpPr>
            <p:spPr bwMode="auto">
              <a:xfrm>
                <a:off x="709796" y="5173679"/>
                <a:ext cx="5469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20</a:t>
                </a:r>
              </a:p>
            </p:txBody>
          </p:sp>
          <p:sp>
            <p:nvSpPr>
              <p:cNvPr id="50" name="TextBox 49">
                <a:extLst>
                  <a:ext uri="{FF2B5EF4-FFF2-40B4-BE49-F238E27FC236}">
                    <a16:creationId xmlns:a16="http://schemas.microsoft.com/office/drawing/2014/main" id="{8C5F4C5D-F394-72B9-A41F-932CB444806C}"/>
                  </a:ext>
                </a:extLst>
              </p:cNvPr>
              <p:cNvSpPr txBox="1"/>
              <p:nvPr/>
            </p:nvSpPr>
            <p:spPr bwMode="auto">
              <a:xfrm>
                <a:off x="709796" y="5689817"/>
                <a:ext cx="5469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0</a:t>
                </a:r>
              </a:p>
            </p:txBody>
          </p:sp>
          <p:sp>
            <p:nvSpPr>
              <p:cNvPr id="51" name="TextBox 50">
                <a:extLst>
                  <a:ext uri="{FF2B5EF4-FFF2-40B4-BE49-F238E27FC236}">
                    <a16:creationId xmlns:a16="http://schemas.microsoft.com/office/drawing/2014/main" id="{3D2011D7-FECB-B500-CA0C-3E2DF00F4CD1}"/>
                  </a:ext>
                </a:extLst>
              </p:cNvPr>
              <p:cNvSpPr txBox="1"/>
              <p:nvPr/>
            </p:nvSpPr>
            <p:spPr bwMode="auto">
              <a:xfrm>
                <a:off x="570911" y="5549793"/>
                <a:ext cx="5469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r">
                  <a:lnSpc>
                    <a:spcPct val="100000"/>
                  </a:lnSpc>
                  <a:spcBef>
                    <a:spcPct val="50000"/>
                  </a:spcBef>
                  <a:spcAft>
                    <a:spcPct val="0"/>
                  </a:spcAft>
                  <a:buClrTx/>
                  <a:buFontTx/>
                  <a:buNone/>
                </a:pPr>
                <a:r>
                  <a:rPr lang="en-US" sz="1600" b="0" dirty="0">
                    <a:solidFill>
                      <a:schemeClr val="bg1"/>
                    </a:solidFill>
                    <a:latin typeface="Calibri" panose="020F0502020204030204" pitchFamily="34" charset="0"/>
                  </a:rPr>
                  <a:t>n=</a:t>
                </a:r>
              </a:p>
            </p:txBody>
          </p:sp>
          <p:cxnSp>
            <p:nvCxnSpPr>
              <p:cNvPr id="25" name="Straight Connector 24">
                <a:extLst>
                  <a:ext uri="{FF2B5EF4-FFF2-40B4-BE49-F238E27FC236}">
                    <a16:creationId xmlns:a16="http://schemas.microsoft.com/office/drawing/2014/main" id="{0275301A-6B93-D275-83DB-8861161EE89F}"/>
                  </a:ext>
                </a:extLst>
              </p:cNvPr>
              <p:cNvCxnSpPr>
                <a:cxnSpLocks/>
              </p:cNvCxnSpPr>
              <p:nvPr/>
            </p:nvCxnSpPr>
            <p:spPr bwMode="auto">
              <a:xfrm>
                <a:off x="1246605" y="5851264"/>
                <a:ext cx="4564915" cy="0"/>
              </a:xfrm>
              <a:prstGeom prst="line">
                <a:avLst/>
              </a:prstGeom>
              <a:noFill/>
              <a:ln w="28575" cap="flat" cmpd="sng" algn="ctr">
                <a:solidFill>
                  <a:schemeClr val="bg1"/>
                </a:solidFill>
                <a:prstDash val="solid"/>
                <a:round/>
                <a:headEnd type="none" w="med" len="med"/>
                <a:tailEnd type="none" w="med" len="med"/>
              </a:ln>
              <a:effectLst/>
            </p:spPr>
          </p:cxnSp>
        </p:grpSp>
        <p:sp>
          <p:nvSpPr>
            <p:cNvPr id="4" name="TextBox 3">
              <a:extLst>
                <a:ext uri="{FF2B5EF4-FFF2-40B4-BE49-F238E27FC236}">
                  <a16:creationId xmlns:a16="http://schemas.microsoft.com/office/drawing/2014/main" id="{81196991-85F4-6458-1AA4-15017B71D0D8}"/>
                </a:ext>
              </a:extLst>
            </p:cNvPr>
            <p:cNvSpPr txBox="1"/>
            <p:nvPr/>
          </p:nvSpPr>
          <p:spPr>
            <a:xfrm>
              <a:off x="1181628" y="6065800"/>
              <a:ext cx="4619778" cy="338554"/>
            </a:xfrm>
            <a:prstGeom prst="rect">
              <a:avLst/>
            </a:prstGeom>
            <a:noFill/>
          </p:spPr>
          <p:txBody>
            <a:bodyPr wrap="square" rtlCol="0">
              <a:spAutoFit/>
            </a:bodyPr>
            <a:lstStyle/>
            <a:p>
              <a:pPr marL="0" marR="0" lvl="0" indent="0" algn="ctr" defTabSz="182852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Dose Modification</a:t>
              </a:r>
              <a:endParaRPr kumimoji="0" lang="en-US" sz="1600" b="1" i="0" u="none" strike="noStrike" kern="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407555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Title 1">
            <a:extLst>
              <a:ext uri="{FF2B5EF4-FFF2-40B4-BE49-F238E27FC236}">
                <a16:creationId xmlns:a16="http://schemas.microsoft.com/office/drawing/2014/main" id="{460A2028-E272-4851-8F61-6E50BA031B48}"/>
              </a:ext>
            </a:extLst>
          </p:cNvPr>
          <p:cNvSpPr>
            <a:spLocks noGrp="1"/>
          </p:cNvSpPr>
          <p:nvPr>
            <p:ph type="title"/>
          </p:nvPr>
        </p:nvSpPr>
        <p:spPr/>
        <p:txBody>
          <a:bodyPr/>
          <a:lstStyle/>
          <a:p>
            <a:r>
              <a:rPr lang="en-US" altLang="en-US" dirty="0"/>
              <a:t>Comparative Efficacy of Third-line TKI Therapy </a:t>
            </a:r>
            <a:br>
              <a:rPr lang="en-US" altLang="en-US" dirty="0"/>
            </a:br>
            <a:r>
              <a:rPr lang="en-US" altLang="en-US" dirty="0"/>
              <a:t>for Achieving CCyR in CML</a:t>
            </a:r>
          </a:p>
        </p:txBody>
      </p:sp>
      <p:sp>
        <p:nvSpPr>
          <p:cNvPr id="3" name="Content Placeholder 2">
            <a:extLst>
              <a:ext uri="{FF2B5EF4-FFF2-40B4-BE49-F238E27FC236}">
                <a16:creationId xmlns:a16="http://schemas.microsoft.com/office/drawing/2014/main" id="{5D2D23DB-B3A0-4552-B611-5FE4DCC82E2B}"/>
              </a:ext>
            </a:extLst>
          </p:cNvPr>
          <p:cNvSpPr>
            <a:spLocks noGrp="1"/>
          </p:cNvSpPr>
          <p:nvPr>
            <p:ph idx="1"/>
          </p:nvPr>
        </p:nvSpPr>
        <p:spPr>
          <a:xfrm>
            <a:off x="604675" y="1513047"/>
            <a:ext cx="10877529" cy="660720"/>
          </a:xfrm>
        </p:spPr>
        <p:txBody>
          <a:bodyPr/>
          <a:lstStyle/>
          <a:p>
            <a:pPr>
              <a:defRPr/>
            </a:pPr>
            <a:r>
              <a:rPr lang="en-US" sz="2200" dirty="0"/>
              <a:t>Comparison of third-line TKIs after failure of imatinib and dasatinib or nilotinib </a:t>
            </a:r>
            <a:br>
              <a:rPr lang="en-US" sz="2200" dirty="0"/>
            </a:br>
            <a:r>
              <a:rPr lang="en-US" sz="2200" dirty="0"/>
              <a:t>(treatment-specific probabilities with 95% CI range)</a:t>
            </a:r>
          </a:p>
        </p:txBody>
      </p:sp>
      <p:sp>
        <p:nvSpPr>
          <p:cNvPr id="47107" name="TextBox 73">
            <a:extLst>
              <a:ext uri="{FF2B5EF4-FFF2-40B4-BE49-F238E27FC236}">
                <a16:creationId xmlns:a16="http://schemas.microsoft.com/office/drawing/2014/main" id="{91B0AA3A-B1F2-439A-81F5-476407CAC3A3}"/>
              </a:ext>
            </a:extLst>
          </p:cNvPr>
          <p:cNvSpPr txBox="1">
            <a:spLocks noChangeArrowheads="1"/>
          </p:cNvSpPr>
          <p:nvPr/>
        </p:nvSpPr>
        <p:spPr bwMode="auto">
          <a:xfrm>
            <a:off x="3883258" y="4845636"/>
            <a:ext cx="131892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Nilotinib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Giles 2010, </a:t>
            </a:r>
            <a:b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37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Nicolini 2009,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218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Garg 2009, </a:t>
            </a:r>
            <a:b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9</a:t>
            </a:r>
          </a:p>
        </p:txBody>
      </p:sp>
      <p:sp>
        <p:nvSpPr>
          <p:cNvPr id="47108" name="TextBox 73">
            <a:extLst>
              <a:ext uri="{FF2B5EF4-FFF2-40B4-BE49-F238E27FC236}">
                <a16:creationId xmlns:a16="http://schemas.microsoft.com/office/drawing/2014/main" id="{F6660F6D-E49D-42C4-BF35-05D928AE65BB}"/>
              </a:ext>
            </a:extLst>
          </p:cNvPr>
          <p:cNvSpPr txBox="1">
            <a:spLocks noChangeArrowheads="1"/>
          </p:cNvSpPr>
          <p:nvPr/>
        </p:nvSpPr>
        <p:spPr bwMode="auto">
          <a:xfrm>
            <a:off x="6459539" y="4863036"/>
            <a:ext cx="11458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Bosutinib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Khoury 2012, </a:t>
            </a:r>
            <a:b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27</a:t>
            </a:r>
          </a:p>
        </p:txBody>
      </p:sp>
      <p:sp>
        <p:nvSpPr>
          <p:cNvPr id="47109" name="TextBox 73">
            <a:extLst>
              <a:ext uri="{FF2B5EF4-FFF2-40B4-BE49-F238E27FC236}">
                <a16:creationId xmlns:a16="http://schemas.microsoft.com/office/drawing/2014/main" id="{33E2FC1B-B6B0-450B-B2C8-F6A2A1B1931E}"/>
              </a:ext>
            </a:extLst>
          </p:cNvPr>
          <p:cNvSpPr txBox="1">
            <a:spLocks noChangeArrowheads="1"/>
          </p:cNvSpPr>
          <p:nvPr/>
        </p:nvSpPr>
        <p:spPr bwMode="auto">
          <a:xfrm>
            <a:off x="7548564" y="4862973"/>
            <a:ext cx="147996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Dasatinib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Quintas-Cardama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2007, n = 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Garg 2009, </a:t>
            </a:r>
            <a:b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16</a:t>
            </a:r>
          </a:p>
        </p:txBody>
      </p:sp>
      <p:sp>
        <p:nvSpPr>
          <p:cNvPr id="47110" name="TextBox 73">
            <a:extLst>
              <a:ext uri="{FF2B5EF4-FFF2-40B4-BE49-F238E27FC236}">
                <a16:creationId xmlns:a16="http://schemas.microsoft.com/office/drawing/2014/main" id="{D2D76DF3-9CC4-4860-ABBA-06D6653C6C58}"/>
              </a:ext>
            </a:extLst>
          </p:cNvPr>
          <p:cNvSpPr txBox="1">
            <a:spLocks noChangeArrowheads="1"/>
          </p:cNvSpPr>
          <p:nvPr/>
        </p:nvSpPr>
        <p:spPr bwMode="auto">
          <a:xfrm>
            <a:off x="9063792" y="4841636"/>
            <a:ext cx="119163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Ponatinib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Cortes 2012, n = 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Cortes 2013, </a:t>
            </a:r>
            <a:b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33</a:t>
            </a:r>
          </a:p>
        </p:txBody>
      </p:sp>
      <p:sp>
        <p:nvSpPr>
          <p:cNvPr id="47111" name="Rectangle 13">
            <a:extLst>
              <a:ext uri="{FF2B5EF4-FFF2-40B4-BE49-F238E27FC236}">
                <a16:creationId xmlns:a16="http://schemas.microsoft.com/office/drawing/2014/main" id="{A6D04E8F-F94B-4064-A84A-289B03E4113A}"/>
              </a:ext>
            </a:extLst>
          </p:cNvPr>
          <p:cNvSpPr>
            <a:spLocks noChangeArrowheads="1"/>
          </p:cNvSpPr>
          <p:nvPr/>
        </p:nvSpPr>
        <p:spPr bwMode="auto">
          <a:xfrm>
            <a:off x="3022311" y="4197743"/>
            <a:ext cx="184731" cy="307777"/>
          </a:xfrm>
          <a:prstGeom prst="rect">
            <a:avLst/>
          </a:prstGeom>
          <a:solidFill>
            <a:srgbClr val="5AAAC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7113" name="TextBox 6">
            <a:extLst>
              <a:ext uri="{FF2B5EF4-FFF2-40B4-BE49-F238E27FC236}">
                <a16:creationId xmlns:a16="http://schemas.microsoft.com/office/drawing/2014/main" id="{4C9FB023-5317-48E6-825C-9CDFB7C05A9C}"/>
              </a:ext>
            </a:extLst>
          </p:cNvPr>
          <p:cNvSpPr txBox="1">
            <a:spLocks noChangeArrowheads="1"/>
          </p:cNvSpPr>
          <p:nvPr/>
        </p:nvSpPr>
        <p:spPr bwMode="auto">
          <a:xfrm>
            <a:off x="2787650" y="3777749"/>
            <a:ext cx="8755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Bosutinib</a:t>
            </a:r>
          </a:p>
        </p:txBody>
      </p:sp>
      <p:sp>
        <p:nvSpPr>
          <p:cNvPr id="47114" name="TextBox 7">
            <a:extLst>
              <a:ext uri="{FF2B5EF4-FFF2-40B4-BE49-F238E27FC236}">
                <a16:creationId xmlns:a16="http://schemas.microsoft.com/office/drawing/2014/main" id="{DE0CD0C2-DABF-4C56-B6C1-C812D3A5AB13}"/>
              </a:ext>
            </a:extLst>
          </p:cNvPr>
          <p:cNvSpPr txBox="1">
            <a:spLocks noChangeArrowheads="1"/>
          </p:cNvSpPr>
          <p:nvPr/>
        </p:nvSpPr>
        <p:spPr bwMode="auto">
          <a:xfrm>
            <a:off x="6630988" y="3342775"/>
            <a:ext cx="8755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Bosutinib</a:t>
            </a:r>
          </a:p>
        </p:txBody>
      </p:sp>
      <p:sp>
        <p:nvSpPr>
          <p:cNvPr id="47115" name="TextBox 8">
            <a:extLst>
              <a:ext uri="{FF2B5EF4-FFF2-40B4-BE49-F238E27FC236}">
                <a16:creationId xmlns:a16="http://schemas.microsoft.com/office/drawing/2014/main" id="{4E6BEC31-41B2-46E4-B29F-EC42084A8C34}"/>
              </a:ext>
            </a:extLst>
          </p:cNvPr>
          <p:cNvSpPr txBox="1">
            <a:spLocks noChangeArrowheads="1"/>
          </p:cNvSpPr>
          <p:nvPr/>
        </p:nvSpPr>
        <p:spPr bwMode="auto">
          <a:xfrm>
            <a:off x="4059239" y="3668213"/>
            <a:ext cx="822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Nilotinib</a:t>
            </a:r>
          </a:p>
        </p:txBody>
      </p:sp>
      <p:sp>
        <p:nvSpPr>
          <p:cNvPr id="47116" name="TextBox 9">
            <a:extLst>
              <a:ext uri="{FF2B5EF4-FFF2-40B4-BE49-F238E27FC236}">
                <a16:creationId xmlns:a16="http://schemas.microsoft.com/office/drawing/2014/main" id="{FD076E88-36B0-41B6-8E70-A71840DE0645}"/>
              </a:ext>
            </a:extLst>
          </p:cNvPr>
          <p:cNvSpPr txBox="1">
            <a:spLocks noChangeArrowheads="1"/>
          </p:cNvSpPr>
          <p:nvPr/>
        </p:nvSpPr>
        <p:spPr bwMode="auto">
          <a:xfrm>
            <a:off x="7797801" y="3325313"/>
            <a:ext cx="8706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Dasatinib</a:t>
            </a:r>
          </a:p>
        </p:txBody>
      </p:sp>
      <p:sp>
        <p:nvSpPr>
          <p:cNvPr id="47117" name="TextBox 10">
            <a:extLst>
              <a:ext uri="{FF2B5EF4-FFF2-40B4-BE49-F238E27FC236}">
                <a16:creationId xmlns:a16="http://schemas.microsoft.com/office/drawing/2014/main" id="{6F602D92-7977-4E2D-B941-C986B54465B2}"/>
              </a:ext>
            </a:extLst>
          </p:cNvPr>
          <p:cNvSpPr txBox="1">
            <a:spLocks noChangeArrowheads="1"/>
          </p:cNvSpPr>
          <p:nvPr/>
        </p:nvSpPr>
        <p:spPr bwMode="auto">
          <a:xfrm>
            <a:off x="5337176" y="2760163"/>
            <a:ext cx="8815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Ponatinib</a:t>
            </a:r>
          </a:p>
        </p:txBody>
      </p:sp>
      <p:sp>
        <p:nvSpPr>
          <p:cNvPr id="47118" name="TextBox 11">
            <a:extLst>
              <a:ext uri="{FF2B5EF4-FFF2-40B4-BE49-F238E27FC236}">
                <a16:creationId xmlns:a16="http://schemas.microsoft.com/office/drawing/2014/main" id="{93BB85F4-3F07-4B36-AD39-F1C276DC5335}"/>
              </a:ext>
            </a:extLst>
          </p:cNvPr>
          <p:cNvSpPr txBox="1">
            <a:spLocks noChangeArrowheads="1"/>
          </p:cNvSpPr>
          <p:nvPr/>
        </p:nvSpPr>
        <p:spPr bwMode="auto">
          <a:xfrm>
            <a:off x="9107488" y="2407738"/>
            <a:ext cx="8815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Ponatinib</a:t>
            </a:r>
          </a:p>
        </p:txBody>
      </p:sp>
      <p:sp>
        <p:nvSpPr>
          <p:cNvPr id="13" name="Rectangle 12">
            <a:extLst>
              <a:ext uri="{FF2B5EF4-FFF2-40B4-BE49-F238E27FC236}">
                <a16:creationId xmlns:a16="http://schemas.microsoft.com/office/drawing/2014/main" id="{6267997F-3EEA-48B3-929C-9B44A76C3F6A}"/>
              </a:ext>
            </a:extLst>
          </p:cNvPr>
          <p:cNvSpPr/>
          <p:nvPr/>
        </p:nvSpPr>
        <p:spPr>
          <a:xfrm>
            <a:off x="424143" y="6364395"/>
            <a:ext cx="7366444"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Hughes. </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Blood. 2014;124:729. Lipton. </a:t>
            </a:r>
            <a:r>
              <a:rPr kumimoji="0" lang="nl-NL"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Leuk Res. 2015;39:58. </a:t>
            </a:r>
            <a:endParaRPr kumimoji="0" lang="en-US" sz="1200" b="1"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nvGrpSpPr>
          <p:cNvPr id="47121" name="Group 3">
            <a:extLst>
              <a:ext uri="{FF2B5EF4-FFF2-40B4-BE49-F238E27FC236}">
                <a16:creationId xmlns:a16="http://schemas.microsoft.com/office/drawing/2014/main" id="{B2495EC1-15F5-4ACE-AEF6-40C7A7C35B87}"/>
              </a:ext>
            </a:extLst>
          </p:cNvPr>
          <p:cNvGrpSpPr>
            <a:grpSpLocks/>
          </p:cNvGrpSpPr>
          <p:nvPr/>
        </p:nvGrpSpPr>
        <p:grpSpPr bwMode="auto">
          <a:xfrm>
            <a:off x="2089732" y="2360111"/>
            <a:ext cx="504243" cy="2654954"/>
            <a:chOff x="1310262" y="2605863"/>
            <a:chExt cx="438153" cy="2655322"/>
          </a:xfrm>
        </p:grpSpPr>
        <p:sp>
          <p:nvSpPr>
            <p:cNvPr id="47169" name="TextBox 49">
              <a:extLst>
                <a:ext uri="{FF2B5EF4-FFF2-40B4-BE49-F238E27FC236}">
                  <a16:creationId xmlns:a16="http://schemas.microsoft.com/office/drawing/2014/main" id="{F6F3E7EC-DE2F-4A22-985A-30DA9EECBC46}"/>
                </a:ext>
              </a:extLst>
            </p:cNvPr>
            <p:cNvSpPr txBox="1">
              <a:spLocks noChangeArrowheads="1"/>
            </p:cNvSpPr>
            <p:nvPr/>
          </p:nvSpPr>
          <p:spPr bwMode="auto">
            <a:xfrm>
              <a:off x="1503991" y="4953365"/>
              <a:ext cx="174625" cy="30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7170" name="TextBox 50">
              <a:extLst>
                <a:ext uri="{FF2B5EF4-FFF2-40B4-BE49-F238E27FC236}">
                  <a16:creationId xmlns:a16="http://schemas.microsoft.com/office/drawing/2014/main" id="{06B9F18E-0020-4019-9AB3-7EAF21D85732}"/>
                </a:ext>
              </a:extLst>
            </p:cNvPr>
            <p:cNvSpPr txBox="1">
              <a:spLocks noChangeArrowheads="1"/>
            </p:cNvSpPr>
            <p:nvPr/>
          </p:nvSpPr>
          <p:spPr bwMode="auto">
            <a:xfrm>
              <a:off x="1385683" y="4692535"/>
              <a:ext cx="362731" cy="30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0.1</a:t>
              </a:r>
            </a:p>
          </p:txBody>
        </p:sp>
        <p:sp>
          <p:nvSpPr>
            <p:cNvPr id="47171" name="TextBox 51">
              <a:extLst>
                <a:ext uri="{FF2B5EF4-FFF2-40B4-BE49-F238E27FC236}">
                  <a16:creationId xmlns:a16="http://schemas.microsoft.com/office/drawing/2014/main" id="{ACE6E8E8-54B2-4BF3-BA37-907F5E4311BA}"/>
                </a:ext>
              </a:extLst>
            </p:cNvPr>
            <p:cNvSpPr txBox="1">
              <a:spLocks noChangeArrowheads="1"/>
            </p:cNvSpPr>
            <p:nvPr/>
          </p:nvSpPr>
          <p:spPr bwMode="auto">
            <a:xfrm>
              <a:off x="1310263" y="4431701"/>
              <a:ext cx="438152" cy="30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47172" name="TextBox 52">
              <a:extLst>
                <a:ext uri="{FF2B5EF4-FFF2-40B4-BE49-F238E27FC236}">
                  <a16:creationId xmlns:a16="http://schemas.microsoft.com/office/drawing/2014/main" id="{AA16CAF3-B974-4A67-817D-0F9CD8FA3C63}"/>
                </a:ext>
              </a:extLst>
            </p:cNvPr>
            <p:cNvSpPr txBox="1">
              <a:spLocks noChangeArrowheads="1"/>
            </p:cNvSpPr>
            <p:nvPr/>
          </p:nvSpPr>
          <p:spPr bwMode="auto">
            <a:xfrm>
              <a:off x="1344891" y="4170867"/>
              <a:ext cx="403523" cy="5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0.3</a:t>
              </a:r>
            </a:p>
          </p:txBody>
        </p:sp>
        <p:sp>
          <p:nvSpPr>
            <p:cNvPr id="47173" name="TextBox 53">
              <a:extLst>
                <a:ext uri="{FF2B5EF4-FFF2-40B4-BE49-F238E27FC236}">
                  <a16:creationId xmlns:a16="http://schemas.microsoft.com/office/drawing/2014/main" id="{E2BB45FD-7F1E-4452-A0EC-A984E2105682}"/>
                </a:ext>
              </a:extLst>
            </p:cNvPr>
            <p:cNvSpPr txBox="1">
              <a:spLocks noChangeArrowheads="1"/>
            </p:cNvSpPr>
            <p:nvPr/>
          </p:nvSpPr>
          <p:spPr bwMode="auto">
            <a:xfrm>
              <a:off x="1344891" y="3910033"/>
              <a:ext cx="403523" cy="5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47174" name="TextBox 54">
              <a:extLst>
                <a:ext uri="{FF2B5EF4-FFF2-40B4-BE49-F238E27FC236}">
                  <a16:creationId xmlns:a16="http://schemas.microsoft.com/office/drawing/2014/main" id="{C6A3E6B2-2B33-4AD4-9F37-5F0824EE83E1}"/>
                </a:ext>
              </a:extLst>
            </p:cNvPr>
            <p:cNvSpPr txBox="1">
              <a:spLocks noChangeArrowheads="1"/>
            </p:cNvSpPr>
            <p:nvPr/>
          </p:nvSpPr>
          <p:spPr bwMode="auto">
            <a:xfrm>
              <a:off x="1344891" y="3649199"/>
              <a:ext cx="403523" cy="5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a:t>
              </a:r>
            </a:p>
          </p:txBody>
        </p:sp>
        <p:sp>
          <p:nvSpPr>
            <p:cNvPr id="47175" name="TextBox 55">
              <a:extLst>
                <a:ext uri="{FF2B5EF4-FFF2-40B4-BE49-F238E27FC236}">
                  <a16:creationId xmlns:a16="http://schemas.microsoft.com/office/drawing/2014/main" id="{CFC51B14-8536-4FD5-BED3-B73F6AEA78A3}"/>
                </a:ext>
              </a:extLst>
            </p:cNvPr>
            <p:cNvSpPr txBox="1">
              <a:spLocks noChangeArrowheads="1"/>
            </p:cNvSpPr>
            <p:nvPr/>
          </p:nvSpPr>
          <p:spPr bwMode="auto">
            <a:xfrm>
              <a:off x="1344891" y="3388365"/>
              <a:ext cx="403523" cy="5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47176" name="TextBox 56">
              <a:extLst>
                <a:ext uri="{FF2B5EF4-FFF2-40B4-BE49-F238E27FC236}">
                  <a16:creationId xmlns:a16="http://schemas.microsoft.com/office/drawing/2014/main" id="{BBF9BAB6-EF2D-4ECA-8438-9622D95FD026}"/>
                </a:ext>
              </a:extLst>
            </p:cNvPr>
            <p:cNvSpPr txBox="1">
              <a:spLocks noChangeArrowheads="1"/>
            </p:cNvSpPr>
            <p:nvPr/>
          </p:nvSpPr>
          <p:spPr bwMode="auto">
            <a:xfrm>
              <a:off x="1329315" y="3127531"/>
              <a:ext cx="419099" cy="30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a:t>
              </a:r>
            </a:p>
          </p:txBody>
        </p:sp>
        <p:sp>
          <p:nvSpPr>
            <p:cNvPr id="47177" name="TextBox 57">
              <a:extLst>
                <a:ext uri="{FF2B5EF4-FFF2-40B4-BE49-F238E27FC236}">
                  <a16:creationId xmlns:a16="http://schemas.microsoft.com/office/drawing/2014/main" id="{CD2FE3B7-5BFF-413C-9FAC-7B4A6346EFC4}"/>
                </a:ext>
              </a:extLst>
            </p:cNvPr>
            <p:cNvSpPr txBox="1">
              <a:spLocks noChangeArrowheads="1"/>
            </p:cNvSpPr>
            <p:nvPr/>
          </p:nvSpPr>
          <p:spPr bwMode="auto">
            <a:xfrm>
              <a:off x="1310262" y="2866697"/>
              <a:ext cx="438152" cy="30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47178" name="TextBox 58">
              <a:extLst>
                <a:ext uri="{FF2B5EF4-FFF2-40B4-BE49-F238E27FC236}">
                  <a16:creationId xmlns:a16="http://schemas.microsoft.com/office/drawing/2014/main" id="{B132EF6D-FB97-4273-A04A-256F449D2707}"/>
                </a:ext>
              </a:extLst>
            </p:cNvPr>
            <p:cNvSpPr txBox="1">
              <a:spLocks noChangeArrowheads="1"/>
            </p:cNvSpPr>
            <p:nvPr/>
          </p:nvSpPr>
          <p:spPr bwMode="auto">
            <a:xfrm>
              <a:off x="1344891" y="2605863"/>
              <a:ext cx="403523" cy="52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0.9</a:t>
              </a:r>
            </a:p>
          </p:txBody>
        </p:sp>
      </p:grpSp>
      <p:cxnSp>
        <p:nvCxnSpPr>
          <p:cNvPr id="254" name="Straight Connector 253">
            <a:extLst>
              <a:ext uri="{FF2B5EF4-FFF2-40B4-BE49-F238E27FC236}">
                <a16:creationId xmlns:a16="http://schemas.microsoft.com/office/drawing/2014/main" id="{6023AD4C-3EAD-423F-B4E4-B4FEAAA00C5E}"/>
              </a:ext>
            </a:extLst>
          </p:cNvPr>
          <p:cNvCxnSpPr/>
          <p:nvPr/>
        </p:nvCxnSpPr>
        <p:spPr bwMode="auto">
          <a:xfrm>
            <a:off x="2605088" y="2518863"/>
            <a:ext cx="0" cy="23510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9F9029F6-D7F7-4557-88F9-BD0210682692}"/>
              </a:ext>
            </a:extLst>
          </p:cNvPr>
          <p:cNvCxnSpPr/>
          <p:nvPr/>
        </p:nvCxnSpPr>
        <p:spPr bwMode="auto">
          <a:xfrm flipH="1">
            <a:off x="2605088" y="4869950"/>
            <a:ext cx="756761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7124" name="TextBox 73">
            <a:extLst>
              <a:ext uri="{FF2B5EF4-FFF2-40B4-BE49-F238E27FC236}">
                <a16:creationId xmlns:a16="http://schemas.microsoft.com/office/drawing/2014/main" id="{EF34AA69-C7B9-4FF1-AEBD-0466A8ACB1D6}"/>
              </a:ext>
            </a:extLst>
          </p:cNvPr>
          <p:cNvSpPr txBox="1">
            <a:spLocks noChangeArrowheads="1"/>
          </p:cNvSpPr>
          <p:nvPr/>
        </p:nvSpPr>
        <p:spPr bwMode="auto">
          <a:xfrm>
            <a:off x="2681289" y="4848811"/>
            <a:ext cx="154677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Bosutinib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Khoury 2012, </a:t>
            </a:r>
            <a:b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87</a:t>
            </a:r>
          </a:p>
        </p:txBody>
      </p:sp>
      <p:grpSp>
        <p:nvGrpSpPr>
          <p:cNvPr id="47125" name="Group 4">
            <a:extLst>
              <a:ext uri="{FF2B5EF4-FFF2-40B4-BE49-F238E27FC236}">
                <a16:creationId xmlns:a16="http://schemas.microsoft.com/office/drawing/2014/main" id="{C7A8D35A-1A25-4150-B6FE-784F76CFC104}"/>
              </a:ext>
            </a:extLst>
          </p:cNvPr>
          <p:cNvGrpSpPr>
            <a:grpSpLocks/>
          </p:cNvGrpSpPr>
          <p:nvPr/>
        </p:nvGrpSpPr>
        <p:grpSpPr bwMode="auto">
          <a:xfrm>
            <a:off x="2532064" y="2514099"/>
            <a:ext cx="84137" cy="2355850"/>
            <a:chOff x="1686201" y="2740885"/>
            <a:chExt cx="84823" cy="2356373"/>
          </a:xfrm>
        </p:grpSpPr>
        <p:cxnSp>
          <p:nvCxnSpPr>
            <p:cNvPr id="265" name="Straight Connector 264">
              <a:extLst>
                <a:ext uri="{FF2B5EF4-FFF2-40B4-BE49-F238E27FC236}">
                  <a16:creationId xmlns:a16="http://schemas.microsoft.com/office/drawing/2014/main" id="{EED23BC8-53AE-44C0-A992-4B36F27BDFEB}"/>
                </a:ext>
              </a:extLst>
            </p:cNvPr>
            <p:cNvCxnSpPr/>
            <p:nvPr/>
          </p:nvCxnSpPr>
          <p:spPr bwMode="auto">
            <a:xfrm flipH="1">
              <a:off x="1686201" y="4835263"/>
              <a:ext cx="7201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69A54641-ABBE-4C01-BFDE-B3D8473E53DE}"/>
                </a:ext>
              </a:extLst>
            </p:cNvPr>
            <p:cNvCxnSpPr/>
            <p:nvPr/>
          </p:nvCxnSpPr>
          <p:spPr bwMode="auto">
            <a:xfrm flipH="1">
              <a:off x="1686201" y="4573267"/>
              <a:ext cx="7201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EB1E826-E681-40A6-BEEC-6B722E750EC3}"/>
                </a:ext>
              </a:extLst>
            </p:cNvPr>
            <p:cNvCxnSpPr/>
            <p:nvPr/>
          </p:nvCxnSpPr>
          <p:spPr bwMode="auto">
            <a:xfrm flipH="1">
              <a:off x="1686201" y="4311272"/>
              <a:ext cx="7201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543DE410-F70D-4154-8724-78C74EDFED24}"/>
                </a:ext>
              </a:extLst>
            </p:cNvPr>
            <p:cNvCxnSpPr/>
            <p:nvPr/>
          </p:nvCxnSpPr>
          <p:spPr bwMode="auto">
            <a:xfrm flipH="1">
              <a:off x="1686201" y="4049275"/>
              <a:ext cx="7201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73949F95-D4BC-4061-8A99-75A266A3EA56}"/>
                </a:ext>
              </a:extLst>
            </p:cNvPr>
            <p:cNvCxnSpPr/>
            <p:nvPr/>
          </p:nvCxnSpPr>
          <p:spPr bwMode="auto">
            <a:xfrm flipH="1">
              <a:off x="1686201" y="3788868"/>
              <a:ext cx="7201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1588739B-C22B-43AA-B146-710AD7DA0463}"/>
                </a:ext>
              </a:extLst>
            </p:cNvPr>
            <p:cNvCxnSpPr/>
            <p:nvPr/>
          </p:nvCxnSpPr>
          <p:spPr bwMode="auto">
            <a:xfrm flipH="1">
              <a:off x="1686201" y="3526872"/>
              <a:ext cx="7201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0597F9B4-5570-44CA-8796-AAF9A6539402}"/>
                </a:ext>
              </a:extLst>
            </p:cNvPr>
            <p:cNvCxnSpPr/>
            <p:nvPr/>
          </p:nvCxnSpPr>
          <p:spPr bwMode="auto">
            <a:xfrm flipH="1">
              <a:off x="1686201" y="3264876"/>
              <a:ext cx="7201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B591B4DB-CF2D-4BB3-94EA-38A6200EAB2C}"/>
                </a:ext>
              </a:extLst>
            </p:cNvPr>
            <p:cNvCxnSpPr/>
            <p:nvPr/>
          </p:nvCxnSpPr>
          <p:spPr bwMode="auto">
            <a:xfrm flipH="1">
              <a:off x="1686201" y="3002881"/>
              <a:ext cx="7201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AD19ED82-AD6F-4360-8375-A44D2437F981}"/>
                </a:ext>
              </a:extLst>
            </p:cNvPr>
            <p:cNvCxnSpPr/>
            <p:nvPr/>
          </p:nvCxnSpPr>
          <p:spPr bwMode="auto">
            <a:xfrm flipH="1">
              <a:off x="1695804" y="2740885"/>
              <a:ext cx="752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91819FA9-3D1E-439F-836F-EE52AA645CDE}"/>
                </a:ext>
              </a:extLst>
            </p:cNvPr>
            <p:cNvCxnSpPr/>
            <p:nvPr/>
          </p:nvCxnSpPr>
          <p:spPr bwMode="auto">
            <a:xfrm flipH="1">
              <a:off x="1687801" y="5097258"/>
              <a:ext cx="720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76" name="Straight Connector 275">
            <a:extLst>
              <a:ext uri="{FF2B5EF4-FFF2-40B4-BE49-F238E27FC236}">
                <a16:creationId xmlns:a16="http://schemas.microsoft.com/office/drawing/2014/main" id="{C9DC8B9D-A11C-46CF-A62F-53B1CEC2AFAC}"/>
              </a:ext>
            </a:extLst>
          </p:cNvPr>
          <p:cNvCxnSpPr/>
          <p:nvPr/>
        </p:nvCxnSpPr>
        <p:spPr bwMode="auto">
          <a:xfrm rot="5400000" flipH="1">
            <a:off x="3763963" y="4904875"/>
            <a:ext cx="603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257DEB94-1981-48E5-9937-2023BF1275A2}"/>
              </a:ext>
            </a:extLst>
          </p:cNvPr>
          <p:cNvCxnSpPr/>
          <p:nvPr/>
        </p:nvCxnSpPr>
        <p:spPr bwMode="auto">
          <a:xfrm rot="5400000" flipH="1">
            <a:off x="5160170" y="4904081"/>
            <a:ext cx="5873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4493A468-DA49-4063-8D67-8B0E7EA6C4CC}"/>
              </a:ext>
            </a:extLst>
          </p:cNvPr>
          <p:cNvCxnSpPr/>
          <p:nvPr/>
        </p:nvCxnSpPr>
        <p:spPr bwMode="auto">
          <a:xfrm rot="5400000" flipH="1">
            <a:off x="7512844" y="4905668"/>
            <a:ext cx="555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47E757D0-CCDF-450F-85B4-2BAA6148FD6A}"/>
              </a:ext>
            </a:extLst>
          </p:cNvPr>
          <p:cNvCxnSpPr/>
          <p:nvPr/>
        </p:nvCxnSpPr>
        <p:spPr bwMode="auto">
          <a:xfrm rot="5400000" flipH="1">
            <a:off x="8897144" y="4905668"/>
            <a:ext cx="5556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4BF3EADC-DEF1-4C51-B0A2-D04BEDF3A452}"/>
              </a:ext>
            </a:extLst>
          </p:cNvPr>
          <p:cNvCxnSpPr/>
          <p:nvPr/>
        </p:nvCxnSpPr>
        <p:spPr bwMode="auto">
          <a:xfrm rot="5400000" flipH="1">
            <a:off x="2577307" y="4907256"/>
            <a:ext cx="5873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7131" name="Freeform: Shape 7">
            <a:extLst>
              <a:ext uri="{FF2B5EF4-FFF2-40B4-BE49-F238E27FC236}">
                <a16:creationId xmlns:a16="http://schemas.microsoft.com/office/drawing/2014/main" id="{E1542458-0708-400C-BDC4-83BC7056C676}"/>
              </a:ext>
            </a:extLst>
          </p:cNvPr>
          <p:cNvSpPr>
            <a:spLocks/>
          </p:cNvSpPr>
          <p:nvPr/>
        </p:nvSpPr>
        <p:spPr bwMode="auto">
          <a:xfrm>
            <a:off x="6400800" y="2480763"/>
            <a:ext cx="46038" cy="2452687"/>
          </a:xfrm>
          <a:custGeom>
            <a:avLst/>
            <a:gdLst>
              <a:gd name="T0" fmla="*/ 0 w 45719"/>
              <a:gd name="T1" fmla="*/ 0 h 2810518"/>
              <a:gd name="T2" fmla="*/ 0 w 45719"/>
              <a:gd name="T3" fmla="*/ 825101 h 2810518"/>
              <a:gd name="T4" fmla="*/ 0 60000 65536"/>
              <a:gd name="T5" fmla="*/ 0 60000 65536"/>
            </a:gdLst>
            <a:ahLst/>
            <a:cxnLst>
              <a:cxn ang="T4">
                <a:pos x="T0" y="T1"/>
              </a:cxn>
              <a:cxn ang="T5">
                <a:pos x="T2" y="T3"/>
              </a:cxn>
            </a:cxnLst>
            <a:rect l="0" t="0" r="r" b="b"/>
            <a:pathLst>
              <a:path w="45719" h="2810518">
                <a:moveTo>
                  <a:pt x="0" y="0"/>
                </a:moveTo>
                <a:lnTo>
                  <a:pt x="0" y="2810518"/>
                </a:lnTo>
              </a:path>
            </a:pathLst>
          </a:cu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7132" name="TextBox 10">
            <a:extLst>
              <a:ext uri="{FF2B5EF4-FFF2-40B4-BE49-F238E27FC236}">
                <a16:creationId xmlns:a16="http://schemas.microsoft.com/office/drawing/2014/main" id="{A8464059-382E-47FB-AEEF-416FEC64923B}"/>
              </a:ext>
            </a:extLst>
          </p:cNvPr>
          <p:cNvSpPr txBox="1">
            <a:spLocks noChangeArrowheads="1"/>
          </p:cNvSpPr>
          <p:nvPr/>
        </p:nvSpPr>
        <p:spPr bwMode="auto">
          <a:xfrm>
            <a:off x="2611898" y="2191838"/>
            <a:ext cx="377144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Post Imatinib and Dasatinib</a:t>
            </a:r>
          </a:p>
        </p:txBody>
      </p:sp>
      <p:sp>
        <p:nvSpPr>
          <p:cNvPr id="47133" name="TextBox 10">
            <a:extLst>
              <a:ext uri="{FF2B5EF4-FFF2-40B4-BE49-F238E27FC236}">
                <a16:creationId xmlns:a16="http://schemas.microsoft.com/office/drawing/2014/main" id="{D5E3B241-085A-4789-A6C4-2A5C524F2D57}"/>
              </a:ext>
            </a:extLst>
          </p:cNvPr>
          <p:cNvSpPr txBox="1">
            <a:spLocks noChangeArrowheads="1"/>
          </p:cNvSpPr>
          <p:nvPr/>
        </p:nvSpPr>
        <p:spPr bwMode="auto">
          <a:xfrm>
            <a:off x="6396042" y="2191838"/>
            <a:ext cx="36663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Post Imatinib and Nilotinib</a:t>
            </a:r>
          </a:p>
        </p:txBody>
      </p:sp>
      <p:sp>
        <p:nvSpPr>
          <p:cNvPr id="47134" name="TextBox 10">
            <a:extLst>
              <a:ext uri="{FF2B5EF4-FFF2-40B4-BE49-F238E27FC236}">
                <a16:creationId xmlns:a16="http://schemas.microsoft.com/office/drawing/2014/main" id="{BB344F1F-7A00-4EC1-834A-955F3F88FF39}"/>
              </a:ext>
            </a:extLst>
          </p:cNvPr>
          <p:cNvSpPr txBox="1">
            <a:spLocks noChangeArrowheads="1"/>
          </p:cNvSpPr>
          <p:nvPr/>
        </p:nvSpPr>
        <p:spPr bwMode="auto">
          <a:xfrm rot="16200000">
            <a:off x="570158" y="3553218"/>
            <a:ext cx="28252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Probabilities for CCyR by Treatment</a:t>
            </a:r>
          </a:p>
        </p:txBody>
      </p:sp>
      <p:sp>
        <p:nvSpPr>
          <p:cNvPr id="47135" name="Freeform: Shape 9">
            <a:extLst>
              <a:ext uri="{FF2B5EF4-FFF2-40B4-BE49-F238E27FC236}">
                <a16:creationId xmlns:a16="http://schemas.microsoft.com/office/drawing/2014/main" id="{8367D98D-D214-4779-9F38-4A7E06110DB1}"/>
              </a:ext>
            </a:extLst>
          </p:cNvPr>
          <p:cNvSpPr>
            <a:spLocks/>
          </p:cNvSpPr>
          <p:nvPr/>
        </p:nvSpPr>
        <p:spPr bwMode="auto">
          <a:xfrm>
            <a:off x="3111500" y="4147637"/>
            <a:ext cx="0" cy="411162"/>
          </a:xfrm>
          <a:custGeom>
            <a:avLst/>
            <a:gdLst>
              <a:gd name="T0" fmla="*/ 0 h 10000"/>
              <a:gd name="T1" fmla="*/ 2147483646 h 10000"/>
              <a:gd name="T2" fmla="*/ 0 60000 65536"/>
              <a:gd name="T3" fmla="*/ 0 60000 65536"/>
            </a:gdLst>
            <a:ahLst/>
            <a:cxnLst>
              <a:cxn ang="T2">
                <a:pos x="0" y="T0"/>
              </a:cxn>
              <a:cxn ang="T3">
                <a:pos x="0" y="T1"/>
              </a:cxn>
            </a:cxnLst>
            <a:rect l="0" t="0" r="r" b="b"/>
            <a:pathLst>
              <a:path h="10000">
                <a:moveTo>
                  <a:pt x="0" y="0"/>
                </a:moveTo>
                <a:lnTo>
                  <a:pt x="0" y="10000"/>
                </a:lnTo>
              </a:path>
            </a:pathLst>
          </a:cu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47136" name="Straight Connector 11">
            <a:extLst>
              <a:ext uri="{FF2B5EF4-FFF2-40B4-BE49-F238E27FC236}">
                <a16:creationId xmlns:a16="http://schemas.microsoft.com/office/drawing/2014/main" id="{75AA385E-709E-4D93-BADF-00485826B148}"/>
              </a:ext>
            </a:extLst>
          </p:cNvPr>
          <p:cNvCxnSpPr>
            <a:cxnSpLocks noChangeShapeType="1"/>
          </p:cNvCxnSpPr>
          <p:nvPr/>
        </p:nvCxnSpPr>
        <p:spPr bwMode="auto">
          <a:xfrm>
            <a:off x="3095625" y="4138112"/>
            <a:ext cx="46038" cy="0"/>
          </a:xfrm>
          <a:prstGeom prst="line">
            <a:avLst/>
          </a:prstGeom>
          <a:noFill/>
          <a:ln w="28575" algn="ctr">
            <a:solidFill>
              <a:schemeClr val="accent4"/>
            </a:solidFill>
            <a:round/>
            <a:headEnd/>
            <a:tailEnd/>
          </a:ln>
          <a:extLst>
            <a:ext uri="{909E8E84-426E-40DD-AFC4-6F175D3DCCD1}">
              <a14:hiddenFill xmlns:a14="http://schemas.microsoft.com/office/drawing/2010/main">
                <a:noFill/>
              </a14:hiddenFill>
            </a:ext>
          </a:extLst>
        </p:spPr>
      </p:cxnSp>
      <p:sp>
        <p:nvSpPr>
          <p:cNvPr id="47137" name="Rectangle 295">
            <a:extLst>
              <a:ext uri="{FF2B5EF4-FFF2-40B4-BE49-F238E27FC236}">
                <a16:creationId xmlns:a16="http://schemas.microsoft.com/office/drawing/2014/main" id="{7398112B-105D-46CB-86B2-524B93ECC196}"/>
              </a:ext>
            </a:extLst>
          </p:cNvPr>
          <p:cNvSpPr>
            <a:spLocks noChangeArrowheads="1"/>
          </p:cNvSpPr>
          <p:nvPr/>
        </p:nvSpPr>
        <p:spPr bwMode="auto">
          <a:xfrm>
            <a:off x="4192298" y="3997718"/>
            <a:ext cx="184731" cy="307777"/>
          </a:xfrm>
          <a:prstGeom prst="rect">
            <a:avLst/>
          </a:prstGeom>
          <a:solidFill>
            <a:srgbClr val="5AAAC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7138" name="Freeform: Shape 296">
            <a:extLst>
              <a:ext uri="{FF2B5EF4-FFF2-40B4-BE49-F238E27FC236}">
                <a16:creationId xmlns:a16="http://schemas.microsoft.com/office/drawing/2014/main" id="{A65ABBB9-9591-424E-BF29-DFC655875F71}"/>
              </a:ext>
            </a:extLst>
          </p:cNvPr>
          <p:cNvSpPr>
            <a:spLocks/>
          </p:cNvSpPr>
          <p:nvPr/>
        </p:nvSpPr>
        <p:spPr bwMode="auto">
          <a:xfrm flipH="1">
            <a:off x="4237038" y="4042862"/>
            <a:ext cx="44450" cy="254000"/>
          </a:xfrm>
          <a:custGeom>
            <a:avLst/>
            <a:gdLst>
              <a:gd name="T0" fmla="*/ 0 w 45719"/>
              <a:gd name="T1" fmla="*/ 0 h 10000"/>
              <a:gd name="T2" fmla="*/ 0 w 45719"/>
              <a:gd name="T3" fmla="*/ 2147483646 h 10000"/>
              <a:gd name="T4" fmla="*/ 0 60000 65536"/>
              <a:gd name="T5" fmla="*/ 0 60000 65536"/>
            </a:gdLst>
            <a:ahLst/>
            <a:cxnLst>
              <a:cxn ang="T4">
                <a:pos x="T0" y="T1"/>
              </a:cxn>
              <a:cxn ang="T5">
                <a:pos x="T2" y="T3"/>
              </a:cxn>
            </a:cxnLst>
            <a:rect l="0" t="0" r="r" b="b"/>
            <a:pathLst>
              <a:path w="45719" h="10000">
                <a:moveTo>
                  <a:pt x="0" y="0"/>
                </a:moveTo>
                <a:lnTo>
                  <a:pt x="0" y="10000"/>
                </a:lnTo>
              </a:path>
            </a:pathLst>
          </a:cu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47139" name="Straight Connector 297">
            <a:extLst>
              <a:ext uri="{FF2B5EF4-FFF2-40B4-BE49-F238E27FC236}">
                <a16:creationId xmlns:a16="http://schemas.microsoft.com/office/drawing/2014/main" id="{AC813A9D-4214-4730-9D0D-93AD0F8AA650}"/>
              </a:ext>
            </a:extLst>
          </p:cNvPr>
          <p:cNvCxnSpPr>
            <a:cxnSpLocks noChangeShapeType="1"/>
          </p:cNvCxnSpPr>
          <p:nvPr/>
        </p:nvCxnSpPr>
        <p:spPr bwMode="auto">
          <a:xfrm>
            <a:off x="4267200" y="4031749"/>
            <a:ext cx="44450" cy="0"/>
          </a:xfrm>
          <a:prstGeom prst="line">
            <a:avLst/>
          </a:prstGeom>
          <a:noFill/>
          <a:ln w="28575" algn="ctr">
            <a:solidFill>
              <a:schemeClr val="accent4"/>
            </a:solidFill>
            <a:round/>
            <a:headEnd/>
            <a:tailEnd/>
          </a:ln>
          <a:extLst>
            <a:ext uri="{909E8E84-426E-40DD-AFC4-6F175D3DCCD1}">
              <a14:hiddenFill xmlns:a14="http://schemas.microsoft.com/office/drawing/2010/main">
                <a:noFill/>
              </a14:hiddenFill>
            </a:ext>
          </a:extLst>
        </p:spPr>
      </p:cxnSp>
      <p:sp>
        <p:nvSpPr>
          <p:cNvPr id="47140" name="Rectangle 298">
            <a:extLst>
              <a:ext uri="{FF2B5EF4-FFF2-40B4-BE49-F238E27FC236}">
                <a16:creationId xmlns:a16="http://schemas.microsoft.com/office/drawing/2014/main" id="{B3D6D0D1-888C-4ED6-A8C2-F799B0D853C9}"/>
              </a:ext>
            </a:extLst>
          </p:cNvPr>
          <p:cNvSpPr>
            <a:spLocks noChangeArrowheads="1"/>
          </p:cNvSpPr>
          <p:nvPr/>
        </p:nvSpPr>
        <p:spPr bwMode="auto">
          <a:xfrm>
            <a:off x="5562311" y="3283343"/>
            <a:ext cx="184731" cy="307777"/>
          </a:xfrm>
          <a:prstGeom prst="rect">
            <a:avLst/>
          </a:prstGeom>
          <a:solidFill>
            <a:srgbClr val="5AAAC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7141" name="Freeform: Shape 299">
            <a:extLst>
              <a:ext uri="{FF2B5EF4-FFF2-40B4-BE49-F238E27FC236}">
                <a16:creationId xmlns:a16="http://schemas.microsoft.com/office/drawing/2014/main" id="{82CAB672-E097-4898-963C-4DEB65A92719}"/>
              </a:ext>
            </a:extLst>
          </p:cNvPr>
          <p:cNvSpPr>
            <a:spLocks/>
          </p:cNvSpPr>
          <p:nvPr/>
        </p:nvSpPr>
        <p:spPr bwMode="auto">
          <a:xfrm flipH="1">
            <a:off x="5608639" y="3134812"/>
            <a:ext cx="46037" cy="608012"/>
          </a:xfrm>
          <a:custGeom>
            <a:avLst/>
            <a:gdLst>
              <a:gd name="T0" fmla="*/ 0 w 45719"/>
              <a:gd name="T1" fmla="*/ 0 h 10000"/>
              <a:gd name="T2" fmla="*/ 0 w 45719"/>
              <a:gd name="T3" fmla="*/ 2147483646 h 10000"/>
              <a:gd name="T4" fmla="*/ 0 60000 65536"/>
              <a:gd name="T5" fmla="*/ 0 60000 65536"/>
            </a:gdLst>
            <a:ahLst/>
            <a:cxnLst>
              <a:cxn ang="T4">
                <a:pos x="T0" y="T1"/>
              </a:cxn>
              <a:cxn ang="T5">
                <a:pos x="T2" y="T3"/>
              </a:cxn>
            </a:cxnLst>
            <a:rect l="0" t="0" r="r" b="b"/>
            <a:pathLst>
              <a:path w="45719" h="10000">
                <a:moveTo>
                  <a:pt x="0" y="0"/>
                </a:moveTo>
                <a:lnTo>
                  <a:pt x="0" y="10000"/>
                </a:lnTo>
              </a:path>
            </a:pathLst>
          </a:cu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47142" name="Straight Connector 300">
            <a:extLst>
              <a:ext uri="{FF2B5EF4-FFF2-40B4-BE49-F238E27FC236}">
                <a16:creationId xmlns:a16="http://schemas.microsoft.com/office/drawing/2014/main" id="{036824C1-5298-43A1-9717-B9A6D289C639}"/>
              </a:ext>
            </a:extLst>
          </p:cNvPr>
          <p:cNvCxnSpPr>
            <a:cxnSpLocks noChangeShapeType="1"/>
          </p:cNvCxnSpPr>
          <p:nvPr/>
        </p:nvCxnSpPr>
        <p:spPr bwMode="auto">
          <a:xfrm>
            <a:off x="5640388" y="3125287"/>
            <a:ext cx="44450" cy="0"/>
          </a:xfrm>
          <a:prstGeom prst="line">
            <a:avLst/>
          </a:prstGeom>
          <a:noFill/>
          <a:ln w="28575" algn="ctr">
            <a:solidFill>
              <a:schemeClr val="accent4"/>
            </a:solidFill>
            <a:round/>
            <a:headEnd/>
            <a:tailEnd/>
          </a:ln>
          <a:extLst>
            <a:ext uri="{909E8E84-426E-40DD-AFC4-6F175D3DCCD1}">
              <a14:hiddenFill xmlns:a14="http://schemas.microsoft.com/office/drawing/2010/main">
                <a:noFill/>
              </a14:hiddenFill>
            </a:ext>
          </a:extLst>
        </p:spPr>
      </p:cxnSp>
      <p:sp>
        <p:nvSpPr>
          <p:cNvPr id="47143" name="Rectangle 301">
            <a:extLst>
              <a:ext uri="{FF2B5EF4-FFF2-40B4-BE49-F238E27FC236}">
                <a16:creationId xmlns:a16="http://schemas.microsoft.com/office/drawing/2014/main" id="{5EAA33E3-4A2F-46FB-947A-A91F1FE39321}"/>
              </a:ext>
            </a:extLst>
          </p:cNvPr>
          <p:cNvSpPr>
            <a:spLocks noChangeArrowheads="1"/>
          </p:cNvSpPr>
          <p:nvPr/>
        </p:nvSpPr>
        <p:spPr bwMode="auto">
          <a:xfrm>
            <a:off x="6819611" y="4024706"/>
            <a:ext cx="184731" cy="307777"/>
          </a:xfrm>
          <a:prstGeom prst="rect">
            <a:avLst/>
          </a:prstGeom>
          <a:solidFill>
            <a:srgbClr val="5AAAC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7144" name="Freeform: Shape 302">
            <a:extLst>
              <a:ext uri="{FF2B5EF4-FFF2-40B4-BE49-F238E27FC236}">
                <a16:creationId xmlns:a16="http://schemas.microsoft.com/office/drawing/2014/main" id="{96D73CA9-7E0D-4E4D-85CA-0AEB8095938D}"/>
              </a:ext>
            </a:extLst>
          </p:cNvPr>
          <p:cNvSpPr>
            <a:spLocks/>
          </p:cNvSpPr>
          <p:nvPr/>
        </p:nvSpPr>
        <p:spPr bwMode="auto">
          <a:xfrm flipH="1">
            <a:off x="6865939" y="3717425"/>
            <a:ext cx="46037" cy="835025"/>
          </a:xfrm>
          <a:custGeom>
            <a:avLst/>
            <a:gdLst>
              <a:gd name="T0" fmla="*/ 0 w 45719"/>
              <a:gd name="T1" fmla="*/ 0 h 10000"/>
              <a:gd name="T2" fmla="*/ 0 w 45719"/>
              <a:gd name="T3" fmla="*/ 2147483646 h 10000"/>
              <a:gd name="T4" fmla="*/ 0 60000 65536"/>
              <a:gd name="T5" fmla="*/ 0 60000 65536"/>
            </a:gdLst>
            <a:ahLst/>
            <a:cxnLst>
              <a:cxn ang="T4">
                <a:pos x="T0" y="T1"/>
              </a:cxn>
              <a:cxn ang="T5">
                <a:pos x="T2" y="T3"/>
              </a:cxn>
            </a:cxnLst>
            <a:rect l="0" t="0" r="r" b="b"/>
            <a:pathLst>
              <a:path w="45719" h="10000">
                <a:moveTo>
                  <a:pt x="0" y="0"/>
                </a:moveTo>
                <a:lnTo>
                  <a:pt x="0" y="10000"/>
                </a:lnTo>
              </a:path>
            </a:pathLst>
          </a:cu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47145" name="Straight Connector 303">
            <a:extLst>
              <a:ext uri="{FF2B5EF4-FFF2-40B4-BE49-F238E27FC236}">
                <a16:creationId xmlns:a16="http://schemas.microsoft.com/office/drawing/2014/main" id="{6904B3F0-B596-4B59-9183-7D23D6BCE5B8}"/>
              </a:ext>
            </a:extLst>
          </p:cNvPr>
          <p:cNvCxnSpPr>
            <a:cxnSpLocks noChangeShapeType="1"/>
          </p:cNvCxnSpPr>
          <p:nvPr/>
        </p:nvCxnSpPr>
        <p:spPr bwMode="auto">
          <a:xfrm>
            <a:off x="6896100" y="3706312"/>
            <a:ext cx="46038" cy="0"/>
          </a:xfrm>
          <a:prstGeom prst="line">
            <a:avLst/>
          </a:prstGeom>
          <a:noFill/>
          <a:ln w="28575" algn="ctr">
            <a:solidFill>
              <a:schemeClr val="accent4"/>
            </a:solidFill>
            <a:round/>
            <a:headEnd/>
            <a:tailEnd/>
          </a:ln>
          <a:extLst>
            <a:ext uri="{909E8E84-426E-40DD-AFC4-6F175D3DCCD1}">
              <a14:hiddenFill xmlns:a14="http://schemas.microsoft.com/office/drawing/2010/main">
                <a:noFill/>
              </a14:hiddenFill>
            </a:ext>
          </a:extLst>
        </p:spPr>
      </p:cxnSp>
      <p:sp>
        <p:nvSpPr>
          <p:cNvPr id="47146" name="Rectangle 304">
            <a:extLst>
              <a:ext uri="{FF2B5EF4-FFF2-40B4-BE49-F238E27FC236}">
                <a16:creationId xmlns:a16="http://schemas.microsoft.com/office/drawing/2014/main" id="{85ADB169-72D9-48C6-9AA9-F0E5E03C6282}"/>
              </a:ext>
            </a:extLst>
          </p:cNvPr>
          <p:cNvSpPr>
            <a:spLocks noChangeArrowheads="1"/>
          </p:cNvSpPr>
          <p:nvPr/>
        </p:nvSpPr>
        <p:spPr bwMode="auto">
          <a:xfrm>
            <a:off x="7994361" y="4050900"/>
            <a:ext cx="184731" cy="307777"/>
          </a:xfrm>
          <a:prstGeom prst="rect">
            <a:avLst/>
          </a:prstGeom>
          <a:solidFill>
            <a:schemeClr val="accent4"/>
          </a:solidFill>
          <a:ln>
            <a:noFill/>
          </a:ln>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7147" name="Freeform: Shape 305">
            <a:extLst>
              <a:ext uri="{FF2B5EF4-FFF2-40B4-BE49-F238E27FC236}">
                <a16:creationId xmlns:a16="http://schemas.microsoft.com/office/drawing/2014/main" id="{4792FF1B-358F-44B4-8691-28A676FAB2B5}"/>
              </a:ext>
            </a:extLst>
          </p:cNvPr>
          <p:cNvSpPr>
            <a:spLocks/>
          </p:cNvSpPr>
          <p:nvPr/>
        </p:nvSpPr>
        <p:spPr bwMode="auto">
          <a:xfrm flipH="1">
            <a:off x="8040689" y="3672974"/>
            <a:ext cx="46037" cy="960438"/>
          </a:xfrm>
          <a:custGeom>
            <a:avLst/>
            <a:gdLst>
              <a:gd name="T0" fmla="*/ 0 w 45719"/>
              <a:gd name="T1" fmla="*/ 0 h 10000"/>
              <a:gd name="T2" fmla="*/ 0 w 45719"/>
              <a:gd name="T3" fmla="*/ 2147483646 h 10000"/>
              <a:gd name="T4" fmla="*/ 0 60000 65536"/>
              <a:gd name="T5" fmla="*/ 0 60000 65536"/>
            </a:gdLst>
            <a:ahLst/>
            <a:cxnLst>
              <a:cxn ang="T4">
                <a:pos x="T0" y="T1"/>
              </a:cxn>
              <a:cxn ang="T5">
                <a:pos x="T2" y="T3"/>
              </a:cxn>
            </a:cxnLst>
            <a:rect l="0" t="0" r="r" b="b"/>
            <a:pathLst>
              <a:path w="45719" h="10000">
                <a:moveTo>
                  <a:pt x="0" y="0"/>
                </a:moveTo>
                <a:lnTo>
                  <a:pt x="0" y="10000"/>
                </a:lnTo>
              </a:path>
            </a:pathLst>
          </a:cu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47148" name="Straight Connector 306">
            <a:extLst>
              <a:ext uri="{FF2B5EF4-FFF2-40B4-BE49-F238E27FC236}">
                <a16:creationId xmlns:a16="http://schemas.microsoft.com/office/drawing/2014/main" id="{4978AE86-963C-4DCA-A819-1C2C7ACA0CF5}"/>
              </a:ext>
            </a:extLst>
          </p:cNvPr>
          <p:cNvCxnSpPr>
            <a:cxnSpLocks noChangeShapeType="1"/>
          </p:cNvCxnSpPr>
          <p:nvPr/>
        </p:nvCxnSpPr>
        <p:spPr bwMode="auto">
          <a:xfrm>
            <a:off x="8072438" y="3661862"/>
            <a:ext cx="44450" cy="0"/>
          </a:xfrm>
          <a:prstGeom prst="line">
            <a:avLst/>
          </a:prstGeom>
          <a:noFill/>
          <a:ln w="28575" algn="ctr">
            <a:solidFill>
              <a:schemeClr val="accent4"/>
            </a:solidFill>
            <a:round/>
            <a:headEnd/>
            <a:tailEnd/>
          </a:ln>
          <a:extLst>
            <a:ext uri="{909E8E84-426E-40DD-AFC4-6F175D3DCCD1}">
              <a14:hiddenFill xmlns:a14="http://schemas.microsoft.com/office/drawing/2010/main">
                <a:noFill/>
              </a14:hiddenFill>
            </a:ext>
          </a:extLst>
        </p:spPr>
      </p:cxnSp>
      <p:sp>
        <p:nvSpPr>
          <p:cNvPr id="47149" name="Rectangle 307">
            <a:extLst>
              <a:ext uri="{FF2B5EF4-FFF2-40B4-BE49-F238E27FC236}">
                <a16:creationId xmlns:a16="http://schemas.microsoft.com/office/drawing/2014/main" id="{F627B07B-EBD1-45A4-A5CD-CCE265360839}"/>
              </a:ext>
            </a:extLst>
          </p:cNvPr>
          <p:cNvSpPr>
            <a:spLocks noChangeArrowheads="1"/>
          </p:cNvSpPr>
          <p:nvPr/>
        </p:nvSpPr>
        <p:spPr bwMode="auto">
          <a:xfrm>
            <a:off x="9346117" y="2965843"/>
            <a:ext cx="184731" cy="307777"/>
          </a:xfrm>
          <a:prstGeom prst="rect">
            <a:avLst/>
          </a:prstGeom>
          <a:solidFill>
            <a:schemeClr val="accent3"/>
          </a:solidFill>
          <a:ln>
            <a:noFill/>
          </a:ln>
        </p:spPr>
        <p:txBody>
          <a:bodyPr wrap="none" anchor="ctr">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7150" name="Freeform: Shape 308">
            <a:extLst>
              <a:ext uri="{FF2B5EF4-FFF2-40B4-BE49-F238E27FC236}">
                <a16:creationId xmlns:a16="http://schemas.microsoft.com/office/drawing/2014/main" id="{4AB9A200-EB1E-4EB3-B0A6-53D9DE628EBA}"/>
              </a:ext>
            </a:extLst>
          </p:cNvPr>
          <p:cNvSpPr>
            <a:spLocks/>
          </p:cNvSpPr>
          <p:nvPr/>
        </p:nvSpPr>
        <p:spPr bwMode="auto">
          <a:xfrm flipH="1">
            <a:off x="9393239" y="2772863"/>
            <a:ext cx="46037" cy="777875"/>
          </a:xfrm>
          <a:custGeom>
            <a:avLst/>
            <a:gdLst>
              <a:gd name="T0" fmla="*/ 0 w 45719"/>
              <a:gd name="T1" fmla="*/ 0 h 10000"/>
              <a:gd name="T2" fmla="*/ 0 w 45719"/>
              <a:gd name="T3" fmla="*/ 2147483646 h 10000"/>
              <a:gd name="T4" fmla="*/ 0 60000 65536"/>
              <a:gd name="T5" fmla="*/ 0 60000 65536"/>
            </a:gdLst>
            <a:ahLst/>
            <a:cxnLst>
              <a:cxn ang="T4">
                <a:pos x="T0" y="T1"/>
              </a:cxn>
              <a:cxn ang="T5">
                <a:pos x="T2" y="T3"/>
              </a:cxn>
            </a:cxnLst>
            <a:rect l="0" t="0" r="r" b="b"/>
            <a:pathLst>
              <a:path w="45719" h="10000">
                <a:moveTo>
                  <a:pt x="0" y="0"/>
                </a:moveTo>
                <a:lnTo>
                  <a:pt x="0" y="10000"/>
                </a:lnTo>
              </a:path>
            </a:pathLst>
          </a:cu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47151" name="Straight Connector 309">
            <a:extLst>
              <a:ext uri="{FF2B5EF4-FFF2-40B4-BE49-F238E27FC236}">
                <a16:creationId xmlns:a16="http://schemas.microsoft.com/office/drawing/2014/main" id="{739D95A8-1F5C-41BB-8CEA-E06B3DCAA0DD}"/>
              </a:ext>
            </a:extLst>
          </p:cNvPr>
          <p:cNvCxnSpPr>
            <a:cxnSpLocks noChangeShapeType="1"/>
          </p:cNvCxnSpPr>
          <p:nvPr/>
        </p:nvCxnSpPr>
        <p:spPr bwMode="auto">
          <a:xfrm>
            <a:off x="9423400" y="2761749"/>
            <a:ext cx="46038" cy="0"/>
          </a:xfrm>
          <a:prstGeom prst="line">
            <a:avLst/>
          </a:prstGeom>
          <a:noFill/>
          <a:ln w="28575" algn="ctr">
            <a:solidFill>
              <a:schemeClr val="accent4"/>
            </a:solidFill>
            <a:round/>
            <a:headEnd/>
            <a:tailEnd/>
          </a:ln>
          <a:extLst>
            <a:ext uri="{909E8E84-426E-40DD-AFC4-6F175D3DCCD1}">
              <a14:hiddenFill xmlns:a14="http://schemas.microsoft.com/office/drawing/2010/main">
                <a:noFill/>
              </a14:hiddenFill>
            </a:ext>
          </a:extLst>
        </p:spPr>
      </p:cxnSp>
      <p:sp>
        <p:nvSpPr>
          <p:cNvPr id="47152" name="TextBox 73">
            <a:extLst>
              <a:ext uri="{FF2B5EF4-FFF2-40B4-BE49-F238E27FC236}">
                <a16:creationId xmlns:a16="http://schemas.microsoft.com/office/drawing/2014/main" id="{D208B9BA-A805-4E26-86F5-FE8DF227E55C}"/>
              </a:ext>
            </a:extLst>
          </p:cNvPr>
          <p:cNvSpPr txBox="1">
            <a:spLocks noChangeArrowheads="1"/>
          </p:cNvSpPr>
          <p:nvPr/>
        </p:nvSpPr>
        <p:spPr bwMode="auto">
          <a:xfrm>
            <a:off x="3141041" y="4192185"/>
            <a:ext cx="6635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47153" name="TextBox 73">
            <a:extLst>
              <a:ext uri="{FF2B5EF4-FFF2-40B4-BE49-F238E27FC236}">
                <a16:creationId xmlns:a16="http://schemas.microsoft.com/office/drawing/2014/main" id="{F166613C-293F-4E20-AF81-4B3B90064CA0}"/>
              </a:ext>
            </a:extLst>
          </p:cNvPr>
          <p:cNvSpPr txBox="1">
            <a:spLocks noChangeArrowheads="1"/>
          </p:cNvSpPr>
          <p:nvPr/>
        </p:nvSpPr>
        <p:spPr bwMode="auto">
          <a:xfrm>
            <a:off x="4309189" y="3995737"/>
            <a:ext cx="6765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0.27</a:t>
            </a:r>
          </a:p>
        </p:txBody>
      </p:sp>
      <p:sp>
        <p:nvSpPr>
          <p:cNvPr id="47154" name="TextBox 73">
            <a:extLst>
              <a:ext uri="{FF2B5EF4-FFF2-40B4-BE49-F238E27FC236}">
                <a16:creationId xmlns:a16="http://schemas.microsoft.com/office/drawing/2014/main" id="{8C1149F3-AC2C-460A-850F-F4D5C9C7E301}"/>
              </a:ext>
            </a:extLst>
          </p:cNvPr>
          <p:cNvSpPr txBox="1">
            <a:spLocks noChangeArrowheads="1"/>
          </p:cNvSpPr>
          <p:nvPr/>
        </p:nvSpPr>
        <p:spPr bwMode="auto">
          <a:xfrm>
            <a:off x="5668963" y="3277491"/>
            <a:ext cx="6635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0.54</a:t>
            </a:r>
          </a:p>
        </p:txBody>
      </p:sp>
      <p:sp>
        <p:nvSpPr>
          <p:cNvPr id="47155" name="TextBox 73">
            <a:extLst>
              <a:ext uri="{FF2B5EF4-FFF2-40B4-BE49-F238E27FC236}">
                <a16:creationId xmlns:a16="http://schemas.microsoft.com/office/drawing/2014/main" id="{6F139EC4-2944-4034-80E5-CBBC507AAD54}"/>
              </a:ext>
            </a:extLst>
          </p:cNvPr>
          <p:cNvSpPr txBox="1">
            <a:spLocks noChangeArrowheads="1"/>
          </p:cNvSpPr>
          <p:nvPr/>
        </p:nvSpPr>
        <p:spPr bwMode="auto">
          <a:xfrm>
            <a:off x="6931024" y="4018854"/>
            <a:ext cx="66357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0.26</a:t>
            </a:r>
          </a:p>
        </p:txBody>
      </p:sp>
      <p:sp>
        <p:nvSpPr>
          <p:cNvPr id="47156" name="TextBox 73">
            <a:extLst>
              <a:ext uri="{FF2B5EF4-FFF2-40B4-BE49-F238E27FC236}">
                <a16:creationId xmlns:a16="http://schemas.microsoft.com/office/drawing/2014/main" id="{22211CE0-0FF2-4812-9926-CCC9E335715A}"/>
              </a:ext>
            </a:extLst>
          </p:cNvPr>
          <p:cNvSpPr txBox="1">
            <a:spLocks noChangeArrowheads="1"/>
          </p:cNvSpPr>
          <p:nvPr/>
        </p:nvSpPr>
        <p:spPr bwMode="auto">
          <a:xfrm>
            <a:off x="8116888" y="4052192"/>
            <a:ext cx="6635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0.25</a:t>
            </a:r>
          </a:p>
        </p:txBody>
      </p:sp>
      <p:sp>
        <p:nvSpPr>
          <p:cNvPr id="47157" name="TextBox 73">
            <a:extLst>
              <a:ext uri="{FF2B5EF4-FFF2-40B4-BE49-F238E27FC236}">
                <a16:creationId xmlns:a16="http://schemas.microsoft.com/office/drawing/2014/main" id="{E57C3CA3-6D13-44EF-AA76-2F4A86256747}"/>
              </a:ext>
            </a:extLst>
          </p:cNvPr>
          <p:cNvSpPr txBox="1">
            <a:spLocks noChangeArrowheads="1"/>
          </p:cNvSpPr>
          <p:nvPr/>
        </p:nvSpPr>
        <p:spPr bwMode="auto">
          <a:xfrm>
            <a:off x="9451976" y="2977454"/>
            <a:ext cx="6614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0.67</a:t>
            </a:r>
          </a:p>
        </p:txBody>
      </p:sp>
      <p:sp>
        <p:nvSpPr>
          <p:cNvPr id="47158" name="TextBox 73">
            <a:extLst>
              <a:ext uri="{FF2B5EF4-FFF2-40B4-BE49-F238E27FC236}">
                <a16:creationId xmlns:a16="http://schemas.microsoft.com/office/drawing/2014/main" id="{EAEBC518-8755-4C71-B2B6-0786282A4D43}"/>
              </a:ext>
            </a:extLst>
          </p:cNvPr>
          <p:cNvSpPr txBox="1">
            <a:spLocks noChangeArrowheads="1"/>
          </p:cNvSpPr>
          <p:nvPr/>
        </p:nvSpPr>
        <p:spPr bwMode="auto">
          <a:xfrm>
            <a:off x="5273615" y="4856748"/>
            <a:ext cx="11033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Ponatinib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Cortes 2012,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16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Cortes 2013,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52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8939C-22D4-81E1-F0F8-AF272C5FF787}"/>
              </a:ext>
            </a:extLst>
          </p:cNvPr>
          <p:cNvSpPr>
            <a:spLocks noGrp="1"/>
          </p:cNvSpPr>
          <p:nvPr>
            <p:ph type="title"/>
          </p:nvPr>
        </p:nvSpPr>
        <p:spPr/>
        <p:txBody>
          <a:bodyPr/>
          <a:lstStyle/>
          <a:p>
            <a:r>
              <a:rPr lang="en-US" i="1" dirty="0"/>
              <a:t>BCR::ABL1 </a:t>
            </a:r>
            <a:r>
              <a:rPr lang="en-US" dirty="0"/>
              <a:t>Targeted Therapy Mechanisms of Action</a:t>
            </a:r>
          </a:p>
        </p:txBody>
      </p:sp>
      <p:sp>
        <p:nvSpPr>
          <p:cNvPr id="3" name="Text Box 11">
            <a:extLst>
              <a:ext uri="{FF2B5EF4-FFF2-40B4-BE49-F238E27FC236}">
                <a16:creationId xmlns:a16="http://schemas.microsoft.com/office/drawing/2014/main" id="{B97C152A-7C40-ABEB-6C0E-672573E62408}"/>
              </a:ext>
            </a:extLst>
          </p:cNvPr>
          <p:cNvSpPr txBox="1">
            <a:spLocks noChangeArrowheads="1"/>
          </p:cNvSpPr>
          <p:nvPr/>
        </p:nvSpPr>
        <p:spPr bwMode="auto">
          <a:xfrm>
            <a:off x="394896" y="6362880"/>
            <a:ext cx="95425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Hughes. NEJM. 2019;381:2315.</a:t>
            </a:r>
          </a:p>
        </p:txBody>
      </p:sp>
      <p:grpSp>
        <p:nvGrpSpPr>
          <p:cNvPr id="39" name="Group 38">
            <a:extLst>
              <a:ext uri="{FF2B5EF4-FFF2-40B4-BE49-F238E27FC236}">
                <a16:creationId xmlns:a16="http://schemas.microsoft.com/office/drawing/2014/main" id="{3EB6C0E5-1CC6-B953-9474-7A4C5B7DC961}"/>
              </a:ext>
            </a:extLst>
          </p:cNvPr>
          <p:cNvGrpSpPr/>
          <p:nvPr/>
        </p:nvGrpSpPr>
        <p:grpSpPr>
          <a:xfrm>
            <a:off x="2178045" y="1654941"/>
            <a:ext cx="7178296" cy="4659628"/>
            <a:chOff x="2439499" y="1829993"/>
            <a:chExt cx="5639286" cy="3660615"/>
          </a:xfrm>
        </p:grpSpPr>
        <p:sp>
          <p:nvSpPr>
            <p:cNvPr id="8" name="Left Brace 7">
              <a:extLst>
                <a:ext uri="{FF2B5EF4-FFF2-40B4-BE49-F238E27FC236}">
                  <a16:creationId xmlns:a16="http://schemas.microsoft.com/office/drawing/2014/main" id="{DE62A671-7B9E-AB4E-DB75-B6B64D5552C6}"/>
                </a:ext>
              </a:extLst>
            </p:cNvPr>
            <p:cNvSpPr/>
            <p:nvPr/>
          </p:nvSpPr>
          <p:spPr bwMode="auto">
            <a:xfrm>
              <a:off x="3476847" y="2364729"/>
              <a:ext cx="435315" cy="2560678"/>
            </a:xfrm>
            <a:prstGeom prst="leftBrace">
              <a:avLst/>
            </a:prstGeom>
            <a:noFill/>
            <a:ln w="28575" cap="flat" cmpd="sng" algn="ctr">
              <a:solidFill>
                <a:schemeClr val="bg1"/>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TextBox 8">
              <a:extLst>
                <a:ext uri="{FF2B5EF4-FFF2-40B4-BE49-F238E27FC236}">
                  <a16:creationId xmlns:a16="http://schemas.microsoft.com/office/drawing/2014/main" id="{C872920A-D42B-D16F-8F5A-AE38302A7043}"/>
                </a:ext>
              </a:extLst>
            </p:cNvPr>
            <p:cNvSpPr txBox="1"/>
            <p:nvPr/>
          </p:nvSpPr>
          <p:spPr bwMode="auto">
            <a:xfrm>
              <a:off x="2439499" y="3500839"/>
              <a:ext cx="984004" cy="29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BCR::ABL1</a:t>
              </a:r>
            </a:p>
          </p:txBody>
        </p:sp>
        <p:sp>
          <p:nvSpPr>
            <p:cNvPr id="10" name="Freeform 9">
              <a:extLst>
                <a:ext uri="{FF2B5EF4-FFF2-40B4-BE49-F238E27FC236}">
                  <a16:creationId xmlns:a16="http://schemas.microsoft.com/office/drawing/2014/main" id="{7563D37E-AAE5-A77F-B6DE-84505D10D3B7}"/>
                </a:ext>
              </a:extLst>
            </p:cNvPr>
            <p:cNvSpPr/>
            <p:nvPr/>
          </p:nvSpPr>
          <p:spPr bwMode="auto">
            <a:xfrm>
              <a:off x="3918179" y="2780434"/>
              <a:ext cx="1929794" cy="2192643"/>
            </a:xfrm>
            <a:custGeom>
              <a:avLst/>
              <a:gdLst>
                <a:gd name="connsiteX0" fmla="*/ 260417 w 1929794"/>
                <a:gd name="connsiteY0" fmla="*/ 1306769 h 2192544"/>
                <a:gd name="connsiteX1" fmla="*/ 260417 w 1929794"/>
                <a:gd name="connsiteY1" fmla="*/ 1923458 h 2192544"/>
                <a:gd name="connsiteX2" fmla="*/ 792045 w 1929794"/>
                <a:gd name="connsiteY2" fmla="*/ 2189272 h 2192544"/>
                <a:gd name="connsiteX3" fmla="*/ 1451264 w 1929794"/>
                <a:gd name="connsiteY3" fmla="*/ 2061681 h 2192544"/>
                <a:gd name="connsiteX4" fmla="*/ 1727710 w 1929794"/>
                <a:gd name="connsiteY4" fmla="*/ 1912825 h 2192544"/>
                <a:gd name="connsiteX5" fmla="*/ 1419366 w 1929794"/>
                <a:gd name="connsiteY5" fmla="*/ 1647011 h 2192544"/>
                <a:gd name="connsiteX6" fmla="*/ 1376836 w 1929794"/>
                <a:gd name="connsiteY6" fmla="*/ 1444993 h 2192544"/>
                <a:gd name="connsiteX7" fmla="*/ 1685180 w 1929794"/>
                <a:gd name="connsiteY7" fmla="*/ 1274872 h 2192544"/>
                <a:gd name="connsiteX8" fmla="*/ 1685180 w 1929794"/>
                <a:gd name="connsiteY8" fmla="*/ 1019690 h 2192544"/>
                <a:gd name="connsiteX9" fmla="*/ 1929729 w 1929794"/>
                <a:gd name="connsiteY9" fmla="*/ 870834 h 2192544"/>
                <a:gd name="connsiteX10" fmla="*/ 1706445 w 1929794"/>
                <a:gd name="connsiteY10" fmla="*/ 636918 h 2192544"/>
                <a:gd name="connsiteX11" fmla="*/ 1419366 w 1929794"/>
                <a:gd name="connsiteY11" fmla="*/ 881467 h 2192544"/>
                <a:gd name="connsiteX12" fmla="*/ 1132287 w 1929794"/>
                <a:gd name="connsiteY12" fmla="*/ 849569 h 2192544"/>
                <a:gd name="connsiteX13" fmla="*/ 1025961 w 1929794"/>
                <a:gd name="connsiteY13" fmla="*/ 626286 h 2192544"/>
                <a:gd name="connsiteX14" fmla="*/ 1355571 w 1929794"/>
                <a:gd name="connsiteY14" fmla="*/ 392369 h 2192544"/>
                <a:gd name="connsiteX15" fmla="*/ 1259878 w 1929794"/>
                <a:gd name="connsiteY15" fmla="*/ 115923 h 2192544"/>
                <a:gd name="connsiteX16" fmla="*/ 675087 w 1929794"/>
                <a:gd name="connsiteY16" fmla="*/ 84025 h 2192544"/>
                <a:gd name="connsiteX17" fmla="*/ 324212 w 1929794"/>
                <a:gd name="connsiteY17" fmla="*/ 20230 h 2192544"/>
                <a:gd name="connsiteX18" fmla="*/ 47766 w 1929794"/>
                <a:gd name="connsiteY18" fmla="*/ 477430 h 2192544"/>
                <a:gd name="connsiteX19" fmla="*/ 79664 w 1929794"/>
                <a:gd name="connsiteY19" fmla="*/ 743244 h 2192544"/>
                <a:gd name="connsiteX20" fmla="*/ 5236 w 1929794"/>
                <a:gd name="connsiteY20" fmla="*/ 1147281 h 2192544"/>
                <a:gd name="connsiteX21" fmla="*/ 260417 w 1929794"/>
                <a:gd name="connsiteY21" fmla="*/ 1306769 h 2192544"/>
                <a:gd name="connsiteX0" fmla="*/ 260417 w 1929794"/>
                <a:gd name="connsiteY0" fmla="*/ 1306769 h 2192544"/>
                <a:gd name="connsiteX1" fmla="*/ 260417 w 1929794"/>
                <a:gd name="connsiteY1" fmla="*/ 1923458 h 2192544"/>
                <a:gd name="connsiteX2" fmla="*/ 792045 w 1929794"/>
                <a:gd name="connsiteY2" fmla="*/ 2189272 h 2192544"/>
                <a:gd name="connsiteX3" fmla="*/ 1451264 w 1929794"/>
                <a:gd name="connsiteY3" fmla="*/ 2061681 h 2192544"/>
                <a:gd name="connsiteX4" fmla="*/ 1727710 w 1929794"/>
                <a:gd name="connsiteY4" fmla="*/ 1912825 h 2192544"/>
                <a:gd name="connsiteX5" fmla="*/ 1419366 w 1929794"/>
                <a:gd name="connsiteY5" fmla="*/ 1647011 h 2192544"/>
                <a:gd name="connsiteX6" fmla="*/ 1376836 w 1929794"/>
                <a:gd name="connsiteY6" fmla="*/ 1444993 h 2192544"/>
                <a:gd name="connsiteX7" fmla="*/ 1685180 w 1929794"/>
                <a:gd name="connsiteY7" fmla="*/ 1274872 h 2192544"/>
                <a:gd name="connsiteX8" fmla="*/ 1685180 w 1929794"/>
                <a:gd name="connsiteY8" fmla="*/ 1019690 h 2192544"/>
                <a:gd name="connsiteX9" fmla="*/ 1929729 w 1929794"/>
                <a:gd name="connsiteY9" fmla="*/ 870834 h 2192544"/>
                <a:gd name="connsiteX10" fmla="*/ 1706445 w 1929794"/>
                <a:gd name="connsiteY10" fmla="*/ 636918 h 2192544"/>
                <a:gd name="connsiteX11" fmla="*/ 1419366 w 1929794"/>
                <a:gd name="connsiteY11" fmla="*/ 881467 h 2192544"/>
                <a:gd name="connsiteX12" fmla="*/ 1132287 w 1929794"/>
                <a:gd name="connsiteY12" fmla="*/ 849569 h 2192544"/>
                <a:gd name="connsiteX13" fmla="*/ 1111021 w 1929794"/>
                <a:gd name="connsiteY13" fmla="*/ 626286 h 2192544"/>
                <a:gd name="connsiteX14" fmla="*/ 1355571 w 1929794"/>
                <a:gd name="connsiteY14" fmla="*/ 392369 h 2192544"/>
                <a:gd name="connsiteX15" fmla="*/ 1259878 w 1929794"/>
                <a:gd name="connsiteY15" fmla="*/ 115923 h 2192544"/>
                <a:gd name="connsiteX16" fmla="*/ 675087 w 1929794"/>
                <a:gd name="connsiteY16" fmla="*/ 84025 h 2192544"/>
                <a:gd name="connsiteX17" fmla="*/ 324212 w 1929794"/>
                <a:gd name="connsiteY17" fmla="*/ 20230 h 2192544"/>
                <a:gd name="connsiteX18" fmla="*/ 47766 w 1929794"/>
                <a:gd name="connsiteY18" fmla="*/ 477430 h 2192544"/>
                <a:gd name="connsiteX19" fmla="*/ 79664 w 1929794"/>
                <a:gd name="connsiteY19" fmla="*/ 743244 h 2192544"/>
                <a:gd name="connsiteX20" fmla="*/ 5236 w 1929794"/>
                <a:gd name="connsiteY20" fmla="*/ 1147281 h 2192544"/>
                <a:gd name="connsiteX21" fmla="*/ 260417 w 1929794"/>
                <a:gd name="connsiteY21" fmla="*/ 1306769 h 2192544"/>
                <a:gd name="connsiteX0" fmla="*/ 260417 w 1929794"/>
                <a:gd name="connsiteY0" fmla="*/ 1306769 h 2192544"/>
                <a:gd name="connsiteX1" fmla="*/ 260417 w 1929794"/>
                <a:gd name="connsiteY1" fmla="*/ 1923458 h 2192544"/>
                <a:gd name="connsiteX2" fmla="*/ 792045 w 1929794"/>
                <a:gd name="connsiteY2" fmla="*/ 2189272 h 2192544"/>
                <a:gd name="connsiteX3" fmla="*/ 1451264 w 1929794"/>
                <a:gd name="connsiteY3" fmla="*/ 2061681 h 2192544"/>
                <a:gd name="connsiteX4" fmla="*/ 1727710 w 1929794"/>
                <a:gd name="connsiteY4" fmla="*/ 1912825 h 2192544"/>
                <a:gd name="connsiteX5" fmla="*/ 1419366 w 1929794"/>
                <a:gd name="connsiteY5" fmla="*/ 1647011 h 2192544"/>
                <a:gd name="connsiteX6" fmla="*/ 1376836 w 1929794"/>
                <a:gd name="connsiteY6" fmla="*/ 1444993 h 2192544"/>
                <a:gd name="connsiteX7" fmla="*/ 1685180 w 1929794"/>
                <a:gd name="connsiteY7" fmla="*/ 1274872 h 2192544"/>
                <a:gd name="connsiteX8" fmla="*/ 1685180 w 1929794"/>
                <a:gd name="connsiteY8" fmla="*/ 1019690 h 2192544"/>
                <a:gd name="connsiteX9" fmla="*/ 1929729 w 1929794"/>
                <a:gd name="connsiteY9" fmla="*/ 870834 h 2192544"/>
                <a:gd name="connsiteX10" fmla="*/ 1706445 w 1929794"/>
                <a:gd name="connsiteY10" fmla="*/ 636918 h 2192544"/>
                <a:gd name="connsiteX11" fmla="*/ 1419366 w 1929794"/>
                <a:gd name="connsiteY11" fmla="*/ 881467 h 2192544"/>
                <a:gd name="connsiteX12" fmla="*/ 1196082 w 1929794"/>
                <a:gd name="connsiteY12" fmla="*/ 849569 h 2192544"/>
                <a:gd name="connsiteX13" fmla="*/ 1111021 w 1929794"/>
                <a:gd name="connsiteY13" fmla="*/ 626286 h 2192544"/>
                <a:gd name="connsiteX14" fmla="*/ 1355571 w 1929794"/>
                <a:gd name="connsiteY14" fmla="*/ 392369 h 2192544"/>
                <a:gd name="connsiteX15" fmla="*/ 1259878 w 1929794"/>
                <a:gd name="connsiteY15" fmla="*/ 115923 h 2192544"/>
                <a:gd name="connsiteX16" fmla="*/ 675087 w 1929794"/>
                <a:gd name="connsiteY16" fmla="*/ 84025 h 2192544"/>
                <a:gd name="connsiteX17" fmla="*/ 324212 w 1929794"/>
                <a:gd name="connsiteY17" fmla="*/ 20230 h 2192544"/>
                <a:gd name="connsiteX18" fmla="*/ 47766 w 1929794"/>
                <a:gd name="connsiteY18" fmla="*/ 477430 h 2192544"/>
                <a:gd name="connsiteX19" fmla="*/ 79664 w 1929794"/>
                <a:gd name="connsiteY19" fmla="*/ 743244 h 2192544"/>
                <a:gd name="connsiteX20" fmla="*/ 5236 w 1929794"/>
                <a:gd name="connsiteY20" fmla="*/ 1147281 h 2192544"/>
                <a:gd name="connsiteX21" fmla="*/ 260417 w 1929794"/>
                <a:gd name="connsiteY21" fmla="*/ 1306769 h 2192544"/>
                <a:gd name="connsiteX0" fmla="*/ 260417 w 1929794"/>
                <a:gd name="connsiteY0" fmla="*/ 1306769 h 2192544"/>
                <a:gd name="connsiteX1" fmla="*/ 260417 w 1929794"/>
                <a:gd name="connsiteY1" fmla="*/ 1923458 h 2192544"/>
                <a:gd name="connsiteX2" fmla="*/ 792045 w 1929794"/>
                <a:gd name="connsiteY2" fmla="*/ 2189272 h 2192544"/>
                <a:gd name="connsiteX3" fmla="*/ 1451264 w 1929794"/>
                <a:gd name="connsiteY3" fmla="*/ 2061681 h 2192544"/>
                <a:gd name="connsiteX4" fmla="*/ 1727710 w 1929794"/>
                <a:gd name="connsiteY4" fmla="*/ 1912825 h 2192544"/>
                <a:gd name="connsiteX5" fmla="*/ 1419366 w 1929794"/>
                <a:gd name="connsiteY5" fmla="*/ 1647011 h 2192544"/>
                <a:gd name="connsiteX6" fmla="*/ 1376836 w 1929794"/>
                <a:gd name="connsiteY6" fmla="*/ 1444993 h 2192544"/>
                <a:gd name="connsiteX7" fmla="*/ 1685180 w 1929794"/>
                <a:gd name="connsiteY7" fmla="*/ 1274872 h 2192544"/>
                <a:gd name="connsiteX8" fmla="*/ 1685180 w 1929794"/>
                <a:gd name="connsiteY8" fmla="*/ 1019690 h 2192544"/>
                <a:gd name="connsiteX9" fmla="*/ 1929729 w 1929794"/>
                <a:gd name="connsiteY9" fmla="*/ 870834 h 2192544"/>
                <a:gd name="connsiteX10" fmla="*/ 1706445 w 1929794"/>
                <a:gd name="connsiteY10" fmla="*/ 636918 h 2192544"/>
                <a:gd name="connsiteX11" fmla="*/ 1419366 w 1929794"/>
                <a:gd name="connsiteY11" fmla="*/ 881467 h 2192544"/>
                <a:gd name="connsiteX12" fmla="*/ 1111021 w 1929794"/>
                <a:gd name="connsiteY12" fmla="*/ 626286 h 2192544"/>
                <a:gd name="connsiteX13" fmla="*/ 1355571 w 1929794"/>
                <a:gd name="connsiteY13" fmla="*/ 392369 h 2192544"/>
                <a:gd name="connsiteX14" fmla="*/ 1259878 w 1929794"/>
                <a:gd name="connsiteY14" fmla="*/ 115923 h 2192544"/>
                <a:gd name="connsiteX15" fmla="*/ 675087 w 1929794"/>
                <a:gd name="connsiteY15" fmla="*/ 84025 h 2192544"/>
                <a:gd name="connsiteX16" fmla="*/ 324212 w 1929794"/>
                <a:gd name="connsiteY16" fmla="*/ 20230 h 2192544"/>
                <a:gd name="connsiteX17" fmla="*/ 47766 w 1929794"/>
                <a:gd name="connsiteY17" fmla="*/ 477430 h 2192544"/>
                <a:gd name="connsiteX18" fmla="*/ 79664 w 1929794"/>
                <a:gd name="connsiteY18" fmla="*/ 743244 h 2192544"/>
                <a:gd name="connsiteX19" fmla="*/ 5236 w 1929794"/>
                <a:gd name="connsiteY19" fmla="*/ 1147281 h 2192544"/>
                <a:gd name="connsiteX20" fmla="*/ 260417 w 1929794"/>
                <a:gd name="connsiteY20" fmla="*/ 1306769 h 2192544"/>
                <a:gd name="connsiteX0" fmla="*/ 260417 w 1929794"/>
                <a:gd name="connsiteY0" fmla="*/ 1306769 h 2192544"/>
                <a:gd name="connsiteX1" fmla="*/ 260417 w 1929794"/>
                <a:gd name="connsiteY1" fmla="*/ 1923458 h 2192544"/>
                <a:gd name="connsiteX2" fmla="*/ 792045 w 1929794"/>
                <a:gd name="connsiteY2" fmla="*/ 2189272 h 2192544"/>
                <a:gd name="connsiteX3" fmla="*/ 1451264 w 1929794"/>
                <a:gd name="connsiteY3" fmla="*/ 2061681 h 2192544"/>
                <a:gd name="connsiteX4" fmla="*/ 1727710 w 1929794"/>
                <a:gd name="connsiteY4" fmla="*/ 1912825 h 2192544"/>
                <a:gd name="connsiteX5" fmla="*/ 1419366 w 1929794"/>
                <a:gd name="connsiteY5" fmla="*/ 1647011 h 2192544"/>
                <a:gd name="connsiteX6" fmla="*/ 1685180 w 1929794"/>
                <a:gd name="connsiteY6" fmla="*/ 1274872 h 2192544"/>
                <a:gd name="connsiteX7" fmla="*/ 1685180 w 1929794"/>
                <a:gd name="connsiteY7" fmla="*/ 1019690 h 2192544"/>
                <a:gd name="connsiteX8" fmla="*/ 1929729 w 1929794"/>
                <a:gd name="connsiteY8" fmla="*/ 870834 h 2192544"/>
                <a:gd name="connsiteX9" fmla="*/ 1706445 w 1929794"/>
                <a:gd name="connsiteY9" fmla="*/ 636918 h 2192544"/>
                <a:gd name="connsiteX10" fmla="*/ 1419366 w 1929794"/>
                <a:gd name="connsiteY10" fmla="*/ 881467 h 2192544"/>
                <a:gd name="connsiteX11" fmla="*/ 1111021 w 1929794"/>
                <a:gd name="connsiteY11" fmla="*/ 626286 h 2192544"/>
                <a:gd name="connsiteX12" fmla="*/ 1355571 w 1929794"/>
                <a:gd name="connsiteY12" fmla="*/ 392369 h 2192544"/>
                <a:gd name="connsiteX13" fmla="*/ 1259878 w 1929794"/>
                <a:gd name="connsiteY13" fmla="*/ 115923 h 2192544"/>
                <a:gd name="connsiteX14" fmla="*/ 675087 w 1929794"/>
                <a:gd name="connsiteY14" fmla="*/ 84025 h 2192544"/>
                <a:gd name="connsiteX15" fmla="*/ 324212 w 1929794"/>
                <a:gd name="connsiteY15" fmla="*/ 20230 h 2192544"/>
                <a:gd name="connsiteX16" fmla="*/ 47766 w 1929794"/>
                <a:gd name="connsiteY16" fmla="*/ 477430 h 2192544"/>
                <a:gd name="connsiteX17" fmla="*/ 79664 w 1929794"/>
                <a:gd name="connsiteY17" fmla="*/ 743244 h 2192544"/>
                <a:gd name="connsiteX18" fmla="*/ 5236 w 1929794"/>
                <a:gd name="connsiteY18" fmla="*/ 1147281 h 2192544"/>
                <a:gd name="connsiteX19" fmla="*/ 260417 w 1929794"/>
                <a:gd name="connsiteY19" fmla="*/ 1306769 h 2192544"/>
                <a:gd name="connsiteX0" fmla="*/ 260417 w 1929794"/>
                <a:gd name="connsiteY0" fmla="*/ 1306769 h 2192544"/>
                <a:gd name="connsiteX1" fmla="*/ 260417 w 1929794"/>
                <a:gd name="connsiteY1" fmla="*/ 1923458 h 2192544"/>
                <a:gd name="connsiteX2" fmla="*/ 792045 w 1929794"/>
                <a:gd name="connsiteY2" fmla="*/ 2189272 h 2192544"/>
                <a:gd name="connsiteX3" fmla="*/ 1451264 w 1929794"/>
                <a:gd name="connsiteY3" fmla="*/ 2061681 h 2192544"/>
                <a:gd name="connsiteX4" fmla="*/ 1727710 w 1929794"/>
                <a:gd name="connsiteY4" fmla="*/ 1912825 h 2192544"/>
                <a:gd name="connsiteX5" fmla="*/ 1419366 w 1929794"/>
                <a:gd name="connsiteY5" fmla="*/ 1647011 h 2192544"/>
                <a:gd name="connsiteX6" fmla="*/ 1685180 w 1929794"/>
                <a:gd name="connsiteY6" fmla="*/ 1274872 h 2192544"/>
                <a:gd name="connsiteX7" fmla="*/ 1685180 w 1929794"/>
                <a:gd name="connsiteY7" fmla="*/ 1019690 h 2192544"/>
                <a:gd name="connsiteX8" fmla="*/ 1929729 w 1929794"/>
                <a:gd name="connsiteY8" fmla="*/ 870834 h 2192544"/>
                <a:gd name="connsiteX9" fmla="*/ 1706445 w 1929794"/>
                <a:gd name="connsiteY9" fmla="*/ 636918 h 2192544"/>
                <a:gd name="connsiteX10" fmla="*/ 1419366 w 1929794"/>
                <a:gd name="connsiteY10" fmla="*/ 881467 h 2192544"/>
                <a:gd name="connsiteX11" fmla="*/ 1111021 w 1929794"/>
                <a:gd name="connsiteY11" fmla="*/ 626286 h 2192544"/>
                <a:gd name="connsiteX12" fmla="*/ 1355571 w 1929794"/>
                <a:gd name="connsiteY12" fmla="*/ 392369 h 2192544"/>
                <a:gd name="connsiteX13" fmla="*/ 1259878 w 1929794"/>
                <a:gd name="connsiteY13" fmla="*/ 115923 h 2192544"/>
                <a:gd name="connsiteX14" fmla="*/ 675087 w 1929794"/>
                <a:gd name="connsiteY14" fmla="*/ 84025 h 2192544"/>
                <a:gd name="connsiteX15" fmla="*/ 324212 w 1929794"/>
                <a:gd name="connsiteY15" fmla="*/ 20230 h 2192544"/>
                <a:gd name="connsiteX16" fmla="*/ 47766 w 1929794"/>
                <a:gd name="connsiteY16" fmla="*/ 477430 h 2192544"/>
                <a:gd name="connsiteX17" fmla="*/ 79664 w 1929794"/>
                <a:gd name="connsiteY17" fmla="*/ 743244 h 2192544"/>
                <a:gd name="connsiteX18" fmla="*/ 5236 w 1929794"/>
                <a:gd name="connsiteY18" fmla="*/ 1147281 h 2192544"/>
                <a:gd name="connsiteX19" fmla="*/ 260417 w 1929794"/>
                <a:gd name="connsiteY19" fmla="*/ 1306769 h 2192544"/>
                <a:gd name="connsiteX0" fmla="*/ 260417 w 1929794"/>
                <a:gd name="connsiteY0" fmla="*/ 1306769 h 2192544"/>
                <a:gd name="connsiteX1" fmla="*/ 260417 w 1929794"/>
                <a:gd name="connsiteY1" fmla="*/ 1923458 h 2192544"/>
                <a:gd name="connsiteX2" fmla="*/ 792045 w 1929794"/>
                <a:gd name="connsiteY2" fmla="*/ 2189272 h 2192544"/>
                <a:gd name="connsiteX3" fmla="*/ 1451264 w 1929794"/>
                <a:gd name="connsiteY3" fmla="*/ 2061681 h 2192544"/>
                <a:gd name="connsiteX4" fmla="*/ 1727710 w 1929794"/>
                <a:gd name="connsiteY4" fmla="*/ 1912825 h 2192544"/>
                <a:gd name="connsiteX5" fmla="*/ 1419366 w 1929794"/>
                <a:gd name="connsiteY5" fmla="*/ 1647011 h 2192544"/>
                <a:gd name="connsiteX6" fmla="*/ 1685180 w 1929794"/>
                <a:gd name="connsiteY6" fmla="*/ 1274872 h 2192544"/>
                <a:gd name="connsiteX7" fmla="*/ 1685180 w 1929794"/>
                <a:gd name="connsiteY7" fmla="*/ 1019690 h 2192544"/>
                <a:gd name="connsiteX8" fmla="*/ 1929729 w 1929794"/>
                <a:gd name="connsiteY8" fmla="*/ 870834 h 2192544"/>
                <a:gd name="connsiteX9" fmla="*/ 1706445 w 1929794"/>
                <a:gd name="connsiteY9" fmla="*/ 636918 h 2192544"/>
                <a:gd name="connsiteX10" fmla="*/ 1419366 w 1929794"/>
                <a:gd name="connsiteY10" fmla="*/ 881467 h 2192544"/>
                <a:gd name="connsiteX11" fmla="*/ 1111021 w 1929794"/>
                <a:gd name="connsiteY11" fmla="*/ 626286 h 2192544"/>
                <a:gd name="connsiteX12" fmla="*/ 1355571 w 1929794"/>
                <a:gd name="connsiteY12" fmla="*/ 392369 h 2192544"/>
                <a:gd name="connsiteX13" fmla="*/ 1259878 w 1929794"/>
                <a:gd name="connsiteY13" fmla="*/ 115923 h 2192544"/>
                <a:gd name="connsiteX14" fmla="*/ 675087 w 1929794"/>
                <a:gd name="connsiteY14" fmla="*/ 84025 h 2192544"/>
                <a:gd name="connsiteX15" fmla="*/ 324212 w 1929794"/>
                <a:gd name="connsiteY15" fmla="*/ 20230 h 2192544"/>
                <a:gd name="connsiteX16" fmla="*/ 47766 w 1929794"/>
                <a:gd name="connsiteY16" fmla="*/ 477430 h 2192544"/>
                <a:gd name="connsiteX17" fmla="*/ 79664 w 1929794"/>
                <a:gd name="connsiteY17" fmla="*/ 743244 h 2192544"/>
                <a:gd name="connsiteX18" fmla="*/ 5236 w 1929794"/>
                <a:gd name="connsiteY18" fmla="*/ 1147281 h 2192544"/>
                <a:gd name="connsiteX19" fmla="*/ 260417 w 1929794"/>
                <a:gd name="connsiteY19" fmla="*/ 1306769 h 2192544"/>
                <a:gd name="connsiteX0" fmla="*/ 260417 w 1929794"/>
                <a:gd name="connsiteY0" fmla="*/ 1306769 h 2192643"/>
                <a:gd name="connsiteX1" fmla="*/ 260417 w 1929794"/>
                <a:gd name="connsiteY1" fmla="*/ 1923458 h 2192643"/>
                <a:gd name="connsiteX2" fmla="*/ 792045 w 1929794"/>
                <a:gd name="connsiteY2" fmla="*/ 2189272 h 2192643"/>
                <a:gd name="connsiteX3" fmla="*/ 1451264 w 1929794"/>
                <a:gd name="connsiteY3" fmla="*/ 2061681 h 2192643"/>
                <a:gd name="connsiteX4" fmla="*/ 1689925 w 1929794"/>
                <a:gd name="connsiteY4" fmla="*/ 1890154 h 2192643"/>
                <a:gd name="connsiteX5" fmla="*/ 1419366 w 1929794"/>
                <a:gd name="connsiteY5" fmla="*/ 1647011 h 2192643"/>
                <a:gd name="connsiteX6" fmla="*/ 1685180 w 1929794"/>
                <a:gd name="connsiteY6" fmla="*/ 1274872 h 2192643"/>
                <a:gd name="connsiteX7" fmla="*/ 1685180 w 1929794"/>
                <a:gd name="connsiteY7" fmla="*/ 1019690 h 2192643"/>
                <a:gd name="connsiteX8" fmla="*/ 1929729 w 1929794"/>
                <a:gd name="connsiteY8" fmla="*/ 870834 h 2192643"/>
                <a:gd name="connsiteX9" fmla="*/ 1706445 w 1929794"/>
                <a:gd name="connsiteY9" fmla="*/ 636918 h 2192643"/>
                <a:gd name="connsiteX10" fmla="*/ 1419366 w 1929794"/>
                <a:gd name="connsiteY10" fmla="*/ 881467 h 2192643"/>
                <a:gd name="connsiteX11" fmla="*/ 1111021 w 1929794"/>
                <a:gd name="connsiteY11" fmla="*/ 626286 h 2192643"/>
                <a:gd name="connsiteX12" fmla="*/ 1355571 w 1929794"/>
                <a:gd name="connsiteY12" fmla="*/ 392369 h 2192643"/>
                <a:gd name="connsiteX13" fmla="*/ 1259878 w 1929794"/>
                <a:gd name="connsiteY13" fmla="*/ 115923 h 2192643"/>
                <a:gd name="connsiteX14" fmla="*/ 675087 w 1929794"/>
                <a:gd name="connsiteY14" fmla="*/ 84025 h 2192643"/>
                <a:gd name="connsiteX15" fmla="*/ 324212 w 1929794"/>
                <a:gd name="connsiteY15" fmla="*/ 20230 h 2192643"/>
                <a:gd name="connsiteX16" fmla="*/ 47766 w 1929794"/>
                <a:gd name="connsiteY16" fmla="*/ 477430 h 2192643"/>
                <a:gd name="connsiteX17" fmla="*/ 79664 w 1929794"/>
                <a:gd name="connsiteY17" fmla="*/ 743244 h 2192643"/>
                <a:gd name="connsiteX18" fmla="*/ 5236 w 1929794"/>
                <a:gd name="connsiteY18" fmla="*/ 1147281 h 2192643"/>
                <a:gd name="connsiteX19" fmla="*/ 260417 w 1929794"/>
                <a:gd name="connsiteY19" fmla="*/ 1306769 h 2192643"/>
                <a:gd name="connsiteX0" fmla="*/ 260417 w 1929794"/>
                <a:gd name="connsiteY0" fmla="*/ 1306769 h 2192643"/>
                <a:gd name="connsiteX1" fmla="*/ 260417 w 1929794"/>
                <a:gd name="connsiteY1" fmla="*/ 1923458 h 2192643"/>
                <a:gd name="connsiteX2" fmla="*/ 792045 w 1929794"/>
                <a:gd name="connsiteY2" fmla="*/ 2189272 h 2192643"/>
                <a:gd name="connsiteX3" fmla="*/ 1451264 w 1929794"/>
                <a:gd name="connsiteY3" fmla="*/ 2061681 h 2192643"/>
                <a:gd name="connsiteX4" fmla="*/ 1689925 w 1929794"/>
                <a:gd name="connsiteY4" fmla="*/ 1890154 h 2192643"/>
                <a:gd name="connsiteX5" fmla="*/ 1419366 w 1929794"/>
                <a:gd name="connsiteY5" fmla="*/ 1647011 h 2192643"/>
                <a:gd name="connsiteX6" fmla="*/ 1685180 w 1929794"/>
                <a:gd name="connsiteY6" fmla="*/ 1274872 h 2192643"/>
                <a:gd name="connsiteX7" fmla="*/ 1685180 w 1929794"/>
                <a:gd name="connsiteY7" fmla="*/ 1019690 h 2192643"/>
                <a:gd name="connsiteX8" fmla="*/ 1929729 w 1929794"/>
                <a:gd name="connsiteY8" fmla="*/ 870834 h 2192643"/>
                <a:gd name="connsiteX9" fmla="*/ 1706445 w 1929794"/>
                <a:gd name="connsiteY9" fmla="*/ 636918 h 2192643"/>
                <a:gd name="connsiteX10" fmla="*/ 1419366 w 1929794"/>
                <a:gd name="connsiteY10" fmla="*/ 881467 h 2192643"/>
                <a:gd name="connsiteX11" fmla="*/ 1111021 w 1929794"/>
                <a:gd name="connsiteY11" fmla="*/ 626286 h 2192643"/>
                <a:gd name="connsiteX12" fmla="*/ 1355571 w 1929794"/>
                <a:gd name="connsiteY12" fmla="*/ 392369 h 2192643"/>
                <a:gd name="connsiteX13" fmla="*/ 1259878 w 1929794"/>
                <a:gd name="connsiteY13" fmla="*/ 115923 h 2192643"/>
                <a:gd name="connsiteX14" fmla="*/ 675087 w 1929794"/>
                <a:gd name="connsiteY14" fmla="*/ 84025 h 2192643"/>
                <a:gd name="connsiteX15" fmla="*/ 324212 w 1929794"/>
                <a:gd name="connsiteY15" fmla="*/ 20230 h 2192643"/>
                <a:gd name="connsiteX16" fmla="*/ 47766 w 1929794"/>
                <a:gd name="connsiteY16" fmla="*/ 477430 h 2192643"/>
                <a:gd name="connsiteX17" fmla="*/ 79664 w 1929794"/>
                <a:gd name="connsiteY17" fmla="*/ 743244 h 2192643"/>
                <a:gd name="connsiteX18" fmla="*/ 5236 w 1929794"/>
                <a:gd name="connsiteY18" fmla="*/ 1147281 h 2192643"/>
                <a:gd name="connsiteX19" fmla="*/ 260417 w 1929794"/>
                <a:gd name="connsiteY19" fmla="*/ 1306769 h 2192643"/>
                <a:gd name="connsiteX0" fmla="*/ 260417 w 1929794"/>
                <a:gd name="connsiteY0" fmla="*/ 1306769 h 2192643"/>
                <a:gd name="connsiteX1" fmla="*/ 260417 w 1929794"/>
                <a:gd name="connsiteY1" fmla="*/ 1923458 h 2192643"/>
                <a:gd name="connsiteX2" fmla="*/ 792045 w 1929794"/>
                <a:gd name="connsiteY2" fmla="*/ 2189272 h 2192643"/>
                <a:gd name="connsiteX3" fmla="*/ 1451264 w 1929794"/>
                <a:gd name="connsiteY3" fmla="*/ 2061681 h 2192643"/>
                <a:gd name="connsiteX4" fmla="*/ 1689925 w 1929794"/>
                <a:gd name="connsiteY4" fmla="*/ 1890154 h 2192643"/>
                <a:gd name="connsiteX5" fmla="*/ 1419366 w 1929794"/>
                <a:gd name="connsiteY5" fmla="*/ 1647011 h 2192643"/>
                <a:gd name="connsiteX6" fmla="*/ 1685180 w 1929794"/>
                <a:gd name="connsiteY6" fmla="*/ 1274872 h 2192643"/>
                <a:gd name="connsiteX7" fmla="*/ 1685180 w 1929794"/>
                <a:gd name="connsiteY7" fmla="*/ 1019690 h 2192643"/>
                <a:gd name="connsiteX8" fmla="*/ 1929729 w 1929794"/>
                <a:gd name="connsiteY8" fmla="*/ 870834 h 2192643"/>
                <a:gd name="connsiteX9" fmla="*/ 1706445 w 1929794"/>
                <a:gd name="connsiteY9" fmla="*/ 636918 h 2192643"/>
                <a:gd name="connsiteX10" fmla="*/ 1419366 w 1929794"/>
                <a:gd name="connsiteY10" fmla="*/ 881467 h 2192643"/>
                <a:gd name="connsiteX11" fmla="*/ 1111021 w 1929794"/>
                <a:gd name="connsiteY11" fmla="*/ 626286 h 2192643"/>
                <a:gd name="connsiteX12" fmla="*/ 1355571 w 1929794"/>
                <a:gd name="connsiteY12" fmla="*/ 392369 h 2192643"/>
                <a:gd name="connsiteX13" fmla="*/ 1259878 w 1929794"/>
                <a:gd name="connsiteY13" fmla="*/ 115923 h 2192643"/>
                <a:gd name="connsiteX14" fmla="*/ 675087 w 1929794"/>
                <a:gd name="connsiteY14" fmla="*/ 84025 h 2192643"/>
                <a:gd name="connsiteX15" fmla="*/ 324212 w 1929794"/>
                <a:gd name="connsiteY15" fmla="*/ 20230 h 2192643"/>
                <a:gd name="connsiteX16" fmla="*/ 47766 w 1929794"/>
                <a:gd name="connsiteY16" fmla="*/ 477430 h 2192643"/>
                <a:gd name="connsiteX17" fmla="*/ 79664 w 1929794"/>
                <a:gd name="connsiteY17" fmla="*/ 743244 h 2192643"/>
                <a:gd name="connsiteX18" fmla="*/ 5236 w 1929794"/>
                <a:gd name="connsiteY18" fmla="*/ 1147281 h 2192643"/>
                <a:gd name="connsiteX19" fmla="*/ 260417 w 1929794"/>
                <a:gd name="connsiteY19" fmla="*/ 1306769 h 2192643"/>
                <a:gd name="connsiteX0" fmla="*/ 260417 w 1929794"/>
                <a:gd name="connsiteY0" fmla="*/ 1306769 h 2192643"/>
                <a:gd name="connsiteX1" fmla="*/ 260417 w 1929794"/>
                <a:gd name="connsiteY1" fmla="*/ 1923458 h 2192643"/>
                <a:gd name="connsiteX2" fmla="*/ 792045 w 1929794"/>
                <a:gd name="connsiteY2" fmla="*/ 2189272 h 2192643"/>
                <a:gd name="connsiteX3" fmla="*/ 1451264 w 1929794"/>
                <a:gd name="connsiteY3" fmla="*/ 2061681 h 2192643"/>
                <a:gd name="connsiteX4" fmla="*/ 1689925 w 1929794"/>
                <a:gd name="connsiteY4" fmla="*/ 1890154 h 2192643"/>
                <a:gd name="connsiteX5" fmla="*/ 1419366 w 1929794"/>
                <a:gd name="connsiteY5" fmla="*/ 1647011 h 2192643"/>
                <a:gd name="connsiteX6" fmla="*/ 1685180 w 1929794"/>
                <a:gd name="connsiteY6" fmla="*/ 1274872 h 2192643"/>
                <a:gd name="connsiteX7" fmla="*/ 1685180 w 1929794"/>
                <a:gd name="connsiteY7" fmla="*/ 1019690 h 2192643"/>
                <a:gd name="connsiteX8" fmla="*/ 1929729 w 1929794"/>
                <a:gd name="connsiteY8" fmla="*/ 870834 h 2192643"/>
                <a:gd name="connsiteX9" fmla="*/ 1706445 w 1929794"/>
                <a:gd name="connsiteY9" fmla="*/ 636918 h 2192643"/>
                <a:gd name="connsiteX10" fmla="*/ 1419366 w 1929794"/>
                <a:gd name="connsiteY10" fmla="*/ 881467 h 2192643"/>
                <a:gd name="connsiteX11" fmla="*/ 1111021 w 1929794"/>
                <a:gd name="connsiteY11" fmla="*/ 626286 h 2192643"/>
                <a:gd name="connsiteX12" fmla="*/ 1355571 w 1929794"/>
                <a:gd name="connsiteY12" fmla="*/ 392369 h 2192643"/>
                <a:gd name="connsiteX13" fmla="*/ 1259878 w 1929794"/>
                <a:gd name="connsiteY13" fmla="*/ 115923 h 2192643"/>
                <a:gd name="connsiteX14" fmla="*/ 675087 w 1929794"/>
                <a:gd name="connsiteY14" fmla="*/ 84025 h 2192643"/>
                <a:gd name="connsiteX15" fmla="*/ 324212 w 1929794"/>
                <a:gd name="connsiteY15" fmla="*/ 20230 h 2192643"/>
                <a:gd name="connsiteX16" fmla="*/ 47766 w 1929794"/>
                <a:gd name="connsiteY16" fmla="*/ 477430 h 2192643"/>
                <a:gd name="connsiteX17" fmla="*/ 79664 w 1929794"/>
                <a:gd name="connsiteY17" fmla="*/ 743244 h 2192643"/>
                <a:gd name="connsiteX18" fmla="*/ 5236 w 1929794"/>
                <a:gd name="connsiteY18" fmla="*/ 1147281 h 2192643"/>
                <a:gd name="connsiteX19" fmla="*/ 260417 w 1929794"/>
                <a:gd name="connsiteY19" fmla="*/ 1306769 h 2192643"/>
                <a:gd name="connsiteX0" fmla="*/ 260417 w 1929794"/>
                <a:gd name="connsiteY0" fmla="*/ 1306769 h 2192643"/>
                <a:gd name="connsiteX1" fmla="*/ 260417 w 1929794"/>
                <a:gd name="connsiteY1" fmla="*/ 1923458 h 2192643"/>
                <a:gd name="connsiteX2" fmla="*/ 792045 w 1929794"/>
                <a:gd name="connsiteY2" fmla="*/ 2189272 h 2192643"/>
                <a:gd name="connsiteX3" fmla="*/ 1451264 w 1929794"/>
                <a:gd name="connsiteY3" fmla="*/ 2061681 h 2192643"/>
                <a:gd name="connsiteX4" fmla="*/ 1689925 w 1929794"/>
                <a:gd name="connsiteY4" fmla="*/ 1890154 h 2192643"/>
                <a:gd name="connsiteX5" fmla="*/ 1419366 w 1929794"/>
                <a:gd name="connsiteY5" fmla="*/ 1647011 h 2192643"/>
                <a:gd name="connsiteX6" fmla="*/ 1685180 w 1929794"/>
                <a:gd name="connsiteY6" fmla="*/ 1274872 h 2192643"/>
                <a:gd name="connsiteX7" fmla="*/ 1685180 w 1929794"/>
                <a:gd name="connsiteY7" fmla="*/ 1019690 h 2192643"/>
                <a:gd name="connsiteX8" fmla="*/ 1929729 w 1929794"/>
                <a:gd name="connsiteY8" fmla="*/ 870834 h 2192643"/>
                <a:gd name="connsiteX9" fmla="*/ 1706445 w 1929794"/>
                <a:gd name="connsiteY9" fmla="*/ 636918 h 2192643"/>
                <a:gd name="connsiteX10" fmla="*/ 1419366 w 1929794"/>
                <a:gd name="connsiteY10" fmla="*/ 881467 h 2192643"/>
                <a:gd name="connsiteX11" fmla="*/ 1111021 w 1929794"/>
                <a:gd name="connsiteY11" fmla="*/ 626286 h 2192643"/>
                <a:gd name="connsiteX12" fmla="*/ 1355571 w 1929794"/>
                <a:gd name="connsiteY12" fmla="*/ 392369 h 2192643"/>
                <a:gd name="connsiteX13" fmla="*/ 1259878 w 1929794"/>
                <a:gd name="connsiteY13" fmla="*/ 115923 h 2192643"/>
                <a:gd name="connsiteX14" fmla="*/ 675087 w 1929794"/>
                <a:gd name="connsiteY14" fmla="*/ 84025 h 2192643"/>
                <a:gd name="connsiteX15" fmla="*/ 324212 w 1929794"/>
                <a:gd name="connsiteY15" fmla="*/ 20230 h 2192643"/>
                <a:gd name="connsiteX16" fmla="*/ 47766 w 1929794"/>
                <a:gd name="connsiteY16" fmla="*/ 477430 h 2192643"/>
                <a:gd name="connsiteX17" fmla="*/ 79664 w 1929794"/>
                <a:gd name="connsiteY17" fmla="*/ 743244 h 2192643"/>
                <a:gd name="connsiteX18" fmla="*/ 5236 w 1929794"/>
                <a:gd name="connsiteY18" fmla="*/ 1147281 h 2192643"/>
                <a:gd name="connsiteX19" fmla="*/ 260417 w 1929794"/>
                <a:gd name="connsiteY19" fmla="*/ 1306769 h 2192643"/>
                <a:gd name="connsiteX0" fmla="*/ 260417 w 1929794"/>
                <a:gd name="connsiteY0" fmla="*/ 1306769 h 2192643"/>
                <a:gd name="connsiteX1" fmla="*/ 260417 w 1929794"/>
                <a:gd name="connsiteY1" fmla="*/ 1923458 h 2192643"/>
                <a:gd name="connsiteX2" fmla="*/ 792045 w 1929794"/>
                <a:gd name="connsiteY2" fmla="*/ 2189272 h 2192643"/>
                <a:gd name="connsiteX3" fmla="*/ 1451264 w 1929794"/>
                <a:gd name="connsiteY3" fmla="*/ 2061681 h 2192643"/>
                <a:gd name="connsiteX4" fmla="*/ 1689925 w 1929794"/>
                <a:gd name="connsiteY4" fmla="*/ 1890154 h 2192643"/>
                <a:gd name="connsiteX5" fmla="*/ 1419366 w 1929794"/>
                <a:gd name="connsiteY5" fmla="*/ 1609226 h 2192643"/>
                <a:gd name="connsiteX6" fmla="*/ 1685180 w 1929794"/>
                <a:gd name="connsiteY6" fmla="*/ 1274872 h 2192643"/>
                <a:gd name="connsiteX7" fmla="*/ 1685180 w 1929794"/>
                <a:gd name="connsiteY7" fmla="*/ 1019690 h 2192643"/>
                <a:gd name="connsiteX8" fmla="*/ 1929729 w 1929794"/>
                <a:gd name="connsiteY8" fmla="*/ 870834 h 2192643"/>
                <a:gd name="connsiteX9" fmla="*/ 1706445 w 1929794"/>
                <a:gd name="connsiteY9" fmla="*/ 636918 h 2192643"/>
                <a:gd name="connsiteX10" fmla="*/ 1419366 w 1929794"/>
                <a:gd name="connsiteY10" fmla="*/ 881467 h 2192643"/>
                <a:gd name="connsiteX11" fmla="*/ 1111021 w 1929794"/>
                <a:gd name="connsiteY11" fmla="*/ 626286 h 2192643"/>
                <a:gd name="connsiteX12" fmla="*/ 1355571 w 1929794"/>
                <a:gd name="connsiteY12" fmla="*/ 392369 h 2192643"/>
                <a:gd name="connsiteX13" fmla="*/ 1259878 w 1929794"/>
                <a:gd name="connsiteY13" fmla="*/ 115923 h 2192643"/>
                <a:gd name="connsiteX14" fmla="*/ 675087 w 1929794"/>
                <a:gd name="connsiteY14" fmla="*/ 84025 h 2192643"/>
                <a:gd name="connsiteX15" fmla="*/ 324212 w 1929794"/>
                <a:gd name="connsiteY15" fmla="*/ 20230 h 2192643"/>
                <a:gd name="connsiteX16" fmla="*/ 47766 w 1929794"/>
                <a:gd name="connsiteY16" fmla="*/ 477430 h 2192643"/>
                <a:gd name="connsiteX17" fmla="*/ 79664 w 1929794"/>
                <a:gd name="connsiteY17" fmla="*/ 743244 h 2192643"/>
                <a:gd name="connsiteX18" fmla="*/ 5236 w 1929794"/>
                <a:gd name="connsiteY18" fmla="*/ 1147281 h 2192643"/>
                <a:gd name="connsiteX19" fmla="*/ 260417 w 1929794"/>
                <a:gd name="connsiteY19" fmla="*/ 1306769 h 2192643"/>
                <a:gd name="connsiteX0" fmla="*/ 260417 w 1929794"/>
                <a:gd name="connsiteY0" fmla="*/ 1306769 h 2192643"/>
                <a:gd name="connsiteX1" fmla="*/ 260417 w 1929794"/>
                <a:gd name="connsiteY1" fmla="*/ 1923458 h 2192643"/>
                <a:gd name="connsiteX2" fmla="*/ 792045 w 1929794"/>
                <a:gd name="connsiteY2" fmla="*/ 2189272 h 2192643"/>
                <a:gd name="connsiteX3" fmla="*/ 1451264 w 1929794"/>
                <a:gd name="connsiteY3" fmla="*/ 2061681 h 2192643"/>
                <a:gd name="connsiteX4" fmla="*/ 1689925 w 1929794"/>
                <a:gd name="connsiteY4" fmla="*/ 1890154 h 2192643"/>
                <a:gd name="connsiteX5" fmla="*/ 1419366 w 1929794"/>
                <a:gd name="connsiteY5" fmla="*/ 1609226 h 2192643"/>
                <a:gd name="connsiteX6" fmla="*/ 1685180 w 1929794"/>
                <a:gd name="connsiteY6" fmla="*/ 1274872 h 2192643"/>
                <a:gd name="connsiteX7" fmla="*/ 1685180 w 1929794"/>
                <a:gd name="connsiteY7" fmla="*/ 1019690 h 2192643"/>
                <a:gd name="connsiteX8" fmla="*/ 1929729 w 1929794"/>
                <a:gd name="connsiteY8" fmla="*/ 870834 h 2192643"/>
                <a:gd name="connsiteX9" fmla="*/ 1706445 w 1929794"/>
                <a:gd name="connsiteY9" fmla="*/ 636918 h 2192643"/>
                <a:gd name="connsiteX10" fmla="*/ 1419366 w 1929794"/>
                <a:gd name="connsiteY10" fmla="*/ 881467 h 2192643"/>
                <a:gd name="connsiteX11" fmla="*/ 1111021 w 1929794"/>
                <a:gd name="connsiteY11" fmla="*/ 626286 h 2192643"/>
                <a:gd name="connsiteX12" fmla="*/ 1355571 w 1929794"/>
                <a:gd name="connsiteY12" fmla="*/ 392369 h 2192643"/>
                <a:gd name="connsiteX13" fmla="*/ 1259878 w 1929794"/>
                <a:gd name="connsiteY13" fmla="*/ 115923 h 2192643"/>
                <a:gd name="connsiteX14" fmla="*/ 675087 w 1929794"/>
                <a:gd name="connsiteY14" fmla="*/ 84025 h 2192643"/>
                <a:gd name="connsiteX15" fmla="*/ 324212 w 1929794"/>
                <a:gd name="connsiteY15" fmla="*/ 20230 h 2192643"/>
                <a:gd name="connsiteX16" fmla="*/ 47766 w 1929794"/>
                <a:gd name="connsiteY16" fmla="*/ 477430 h 2192643"/>
                <a:gd name="connsiteX17" fmla="*/ 79664 w 1929794"/>
                <a:gd name="connsiteY17" fmla="*/ 743244 h 2192643"/>
                <a:gd name="connsiteX18" fmla="*/ 5236 w 1929794"/>
                <a:gd name="connsiteY18" fmla="*/ 1147281 h 2192643"/>
                <a:gd name="connsiteX19" fmla="*/ 260417 w 1929794"/>
                <a:gd name="connsiteY19" fmla="*/ 1306769 h 2192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9794" h="2192643">
                  <a:moveTo>
                    <a:pt x="260417" y="1306769"/>
                  </a:moveTo>
                  <a:cubicBezTo>
                    <a:pt x="302947" y="1436132"/>
                    <a:pt x="171812" y="1776374"/>
                    <a:pt x="260417" y="1923458"/>
                  </a:cubicBezTo>
                  <a:cubicBezTo>
                    <a:pt x="349022" y="2070542"/>
                    <a:pt x="593570" y="2166235"/>
                    <a:pt x="792045" y="2189272"/>
                  </a:cubicBezTo>
                  <a:cubicBezTo>
                    <a:pt x="990520" y="2212309"/>
                    <a:pt x="1301617" y="2111534"/>
                    <a:pt x="1451264" y="2061681"/>
                  </a:cubicBezTo>
                  <a:cubicBezTo>
                    <a:pt x="1600911" y="2011828"/>
                    <a:pt x="1695241" y="1965563"/>
                    <a:pt x="1689925" y="1890154"/>
                  </a:cubicBezTo>
                  <a:cubicBezTo>
                    <a:pt x="1684609" y="1814745"/>
                    <a:pt x="1435271" y="1878027"/>
                    <a:pt x="1419366" y="1609226"/>
                  </a:cubicBezTo>
                  <a:cubicBezTo>
                    <a:pt x="1403461" y="1340425"/>
                    <a:pt x="1640878" y="1373128"/>
                    <a:pt x="1685180" y="1274872"/>
                  </a:cubicBezTo>
                  <a:cubicBezTo>
                    <a:pt x="1729482" y="1176616"/>
                    <a:pt x="1644422" y="1087030"/>
                    <a:pt x="1685180" y="1019690"/>
                  </a:cubicBezTo>
                  <a:cubicBezTo>
                    <a:pt x="1725938" y="952350"/>
                    <a:pt x="1926185" y="934629"/>
                    <a:pt x="1929729" y="870834"/>
                  </a:cubicBezTo>
                  <a:cubicBezTo>
                    <a:pt x="1933273" y="807039"/>
                    <a:pt x="1791505" y="635146"/>
                    <a:pt x="1706445" y="636918"/>
                  </a:cubicBezTo>
                  <a:cubicBezTo>
                    <a:pt x="1621385" y="638690"/>
                    <a:pt x="1518603" y="883239"/>
                    <a:pt x="1419366" y="881467"/>
                  </a:cubicBezTo>
                  <a:cubicBezTo>
                    <a:pt x="1320129" y="879695"/>
                    <a:pt x="1121653" y="707802"/>
                    <a:pt x="1111021" y="626286"/>
                  </a:cubicBezTo>
                  <a:cubicBezTo>
                    <a:pt x="1100389" y="544770"/>
                    <a:pt x="1330761" y="477430"/>
                    <a:pt x="1355571" y="392369"/>
                  </a:cubicBezTo>
                  <a:cubicBezTo>
                    <a:pt x="1380381" y="307308"/>
                    <a:pt x="1373292" y="167314"/>
                    <a:pt x="1259878" y="115923"/>
                  </a:cubicBezTo>
                  <a:cubicBezTo>
                    <a:pt x="1146464" y="64532"/>
                    <a:pt x="831031" y="99974"/>
                    <a:pt x="675087" y="84025"/>
                  </a:cubicBezTo>
                  <a:cubicBezTo>
                    <a:pt x="519143" y="68076"/>
                    <a:pt x="428766" y="-45338"/>
                    <a:pt x="324212" y="20230"/>
                  </a:cubicBezTo>
                  <a:cubicBezTo>
                    <a:pt x="219658" y="85797"/>
                    <a:pt x="88524" y="356928"/>
                    <a:pt x="47766" y="477430"/>
                  </a:cubicBezTo>
                  <a:cubicBezTo>
                    <a:pt x="7008" y="597932"/>
                    <a:pt x="86752" y="631602"/>
                    <a:pt x="79664" y="743244"/>
                  </a:cubicBezTo>
                  <a:cubicBezTo>
                    <a:pt x="72576" y="854886"/>
                    <a:pt x="-23118" y="1049816"/>
                    <a:pt x="5236" y="1147281"/>
                  </a:cubicBezTo>
                  <a:cubicBezTo>
                    <a:pt x="33589" y="1244746"/>
                    <a:pt x="217887" y="1177406"/>
                    <a:pt x="260417" y="1306769"/>
                  </a:cubicBezTo>
                  <a:close/>
                </a:path>
              </a:pathLst>
            </a:cu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1" name="TextBox 10">
              <a:extLst>
                <a:ext uri="{FF2B5EF4-FFF2-40B4-BE49-F238E27FC236}">
                  <a16:creationId xmlns:a16="http://schemas.microsoft.com/office/drawing/2014/main" id="{7752E745-E346-124A-ADC0-9FCCFC1944E1}"/>
                </a:ext>
              </a:extLst>
            </p:cNvPr>
            <p:cNvSpPr txBox="1"/>
            <p:nvPr/>
          </p:nvSpPr>
          <p:spPr bwMode="auto">
            <a:xfrm>
              <a:off x="4082993" y="3774281"/>
              <a:ext cx="1515205" cy="29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ABL-1</a:t>
              </a:r>
            </a:p>
          </p:txBody>
        </p:sp>
        <p:grpSp>
          <p:nvGrpSpPr>
            <p:cNvPr id="14" name="Group 13">
              <a:extLst>
                <a:ext uri="{FF2B5EF4-FFF2-40B4-BE49-F238E27FC236}">
                  <a16:creationId xmlns:a16="http://schemas.microsoft.com/office/drawing/2014/main" id="{528ECD9A-BACE-C598-27F7-559B7AD76EEF}"/>
                </a:ext>
              </a:extLst>
            </p:cNvPr>
            <p:cNvGrpSpPr/>
            <p:nvPr/>
          </p:nvGrpSpPr>
          <p:grpSpPr>
            <a:xfrm>
              <a:off x="4290019" y="2519613"/>
              <a:ext cx="913808" cy="425303"/>
              <a:chOff x="2434856" y="-2126512"/>
              <a:chExt cx="913808" cy="425303"/>
            </a:xfrm>
          </p:grpSpPr>
          <p:sp>
            <p:nvSpPr>
              <p:cNvPr id="12" name="Oval 11">
                <a:extLst>
                  <a:ext uri="{FF2B5EF4-FFF2-40B4-BE49-F238E27FC236}">
                    <a16:creationId xmlns:a16="http://schemas.microsoft.com/office/drawing/2014/main" id="{B5034CE6-F107-EBFD-3094-F47A33F5D43D}"/>
                  </a:ext>
                </a:extLst>
              </p:cNvPr>
              <p:cNvSpPr/>
              <p:nvPr/>
            </p:nvSpPr>
            <p:spPr bwMode="auto">
              <a:xfrm>
                <a:off x="2434856" y="-2126512"/>
                <a:ext cx="913808" cy="425303"/>
              </a:xfrm>
              <a:prstGeom prst="ellipse">
                <a:avLst/>
              </a:prstGeom>
              <a:solidFill>
                <a:schemeClr val="accent3"/>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13" name="TextBox 12">
                <a:extLst>
                  <a:ext uri="{FF2B5EF4-FFF2-40B4-BE49-F238E27FC236}">
                    <a16:creationId xmlns:a16="http://schemas.microsoft.com/office/drawing/2014/main" id="{1A5D2CA7-52E6-8C8F-61A2-43927D9BA32F}"/>
                  </a:ext>
                </a:extLst>
              </p:cNvPr>
              <p:cNvSpPr txBox="1"/>
              <p:nvPr/>
            </p:nvSpPr>
            <p:spPr bwMode="auto">
              <a:xfrm>
                <a:off x="2434856" y="-2074328"/>
                <a:ext cx="913808" cy="29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BCR</a:t>
                </a:r>
              </a:p>
            </p:txBody>
          </p:sp>
        </p:grpSp>
        <p:sp>
          <p:nvSpPr>
            <p:cNvPr id="21" name="Oval 20">
              <a:extLst>
                <a:ext uri="{FF2B5EF4-FFF2-40B4-BE49-F238E27FC236}">
                  <a16:creationId xmlns:a16="http://schemas.microsoft.com/office/drawing/2014/main" id="{CFA72CBB-EAE5-8420-625F-B715EB195542}"/>
                </a:ext>
              </a:extLst>
            </p:cNvPr>
            <p:cNvSpPr/>
            <p:nvPr/>
          </p:nvSpPr>
          <p:spPr bwMode="auto">
            <a:xfrm>
              <a:off x="5363414" y="4127429"/>
              <a:ext cx="482925" cy="482925"/>
            </a:xfrm>
            <a:prstGeom prst="ellipse">
              <a:avLst/>
            </a:prstGeom>
            <a:solidFill>
              <a:schemeClr val="accent5"/>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2" name="Oval 21">
              <a:extLst>
                <a:ext uri="{FF2B5EF4-FFF2-40B4-BE49-F238E27FC236}">
                  <a16:creationId xmlns:a16="http://schemas.microsoft.com/office/drawing/2014/main" id="{39E81902-3B5D-6D35-E7D9-9AED9940CACB}"/>
                </a:ext>
              </a:extLst>
            </p:cNvPr>
            <p:cNvSpPr/>
            <p:nvPr/>
          </p:nvSpPr>
          <p:spPr bwMode="auto">
            <a:xfrm>
              <a:off x="6809423" y="2314495"/>
              <a:ext cx="1263774" cy="1263774"/>
            </a:xfrm>
            <a:prstGeom prst="ellipse">
              <a:avLst/>
            </a:prstGeom>
            <a:solidFill>
              <a:schemeClr val="accent5"/>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23" name="TextBox 22">
              <a:extLst>
                <a:ext uri="{FF2B5EF4-FFF2-40B4-BE49-F238E27FC236}">
                  <a16:creationId xmlns:a16="http://schemas.microsoft.com/office/drawing/2014/main" id="{5E9E7453-31E4-D61C-86AE-7EB4B82CE6EB}"/>
                </a:ext>
              </a:extLst>
            </p:cNvPr>
            <p:cNvSpPr txBox="1"/>
            <p:nvPr/>
          </p:nvSpPr>
          <p:spPr bwMode="auto">
            <a:xfrm>
              <a:off x="6809423" y="2780434"/>
              <a:ext cx="1269362" cy="29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TKI</a:t>
              </a:r>
            </a:p>
          </p:txBody>
        </p:sp>
        <p:sp>
          <p:nvSpPr>
            <p:cNvPr id="25" name="Arc 24">
              <a:extLst>
                <a:ext uri="{FF2B5EF4-FFF2-40B4-BE49-F238E27FC236}">
                  <a16:creationId xmlns:a16="http://schemas.microsoft.com/office/drawing/2014/main" id="{59620E4F-ADA7-5134-9FAE-6C780C9E8125}"/>
                </a:ext>
              </a:extLst>
            </p:cNvPr>
            <p:cNvSpPr/>
            <p:nvPr/>
          </p:nvSpPr>
          <p:spPr bwMode="auto">
            <a:xfrm rot="6578576">
              <a:off x="5242540" y="2306340"/>
              <a:ext cx="2108410" cy="2108410"/>
            </a:xfrm>
            <a:prstGeom prst="arc">
              <a:avLst>
                <a:gd name="adj1" fmla="val 15913188"/>
                <a:gd name="adj2" fmla="val 0"/>
              </a:avLst>
            </a:prstGeom>
            <a:noFill/>
            <a:ln w="28575" cap="flat" cmpd="sng" algn="ctr">
              <a:solidFill>
                <a:schemeClr val="bg1"/>
              </a:solidFill>
              <a:prstDash val="solid"/>
              <a:round/>
              <a:headEnd type="none" w="med" len="med"/>
              <a:tailEnd type="triangl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B2DFCBB5-BE51-DAE9-FDBF-5A3A9B217284}"/>
                </a:ext>
              </a:extLst>
            </p:cNvPr>
            <p:cNvSpPr txBox="1"/>
            <p:nvPr/>
          </p:nvSpPr>
          <p:spPr bwMode="auto">
            <a:xfrm>
              <a:off x="4645996" y="1829993"/>
              <a:ext cx="1929794" cy="29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Myristoyl pocket</a:t>
              </a:r>
            </a:p>
          </p:txBody>
        </p:sp>
        <p:cxnSp>
          <p:nvCxnSpPr>
            <p:cNvPr id="34" name="Straight Connector 33">
              <a:extLst>
                <a:ext uri="{FF2B5EF4-FFF2-40B4-BE49-F238E27FC236}">
                  <a16:creationId xmlns:a16="http://schemas.microsoft.com/office/drawing/2014/main" id="{9CCBC121-D8BC-99BE-75FE-3338FB91D56F}"/>
                </a:ext>
              </a:extLst>
            </p:cNvPr>
            <p:cNvCxnSpPr>
              <a:cxnSpLocks/>
            </p:cNvCxnSpPr>
            <p:nvPr/>
          </p:nvCxnSpPr>
          <p:spPr bwMode="auto">
            <a:xfrm>
              <a:off x="5355261" y="4423382"/>
              <a:ext cx="89893" cy="777078"/>
            </a:xfrm>
            <a:prstGeom prst="line">
              <a:avLst/>
            </a:prstGeom>
            <a:noFill/>
            <a:ln w="28575" cap="flat" cmpd="sng" algn="ctr">
              <a:solidFill>
                <a:schemeClr val="bg1"/>
              </a:solidFill>
              <a:prstDash val="solid"/>
              <a:round/>
              <a:headEnd type="oval" w="med" len="med"/>
              <a:tailEnd type="none" w="med" len="med"/>
            </a:ln>
            <a:effectLst/>
          </p:spPr>
        </p:cxnSp>
        <p:sp>
          <p:nvSpPr>
            <p:cNvPr id="36" name="TextBox 35">
              <a:extLst>
                <a:ext uri="{FF2B5EF4-FFF2-40B4-BE49-F238E27FC236}">
                  <a16:creationId xmlns:a16="http://schemas.microsoft.com/office/drawing/2014/main" id="{3873CF86-D9FF-8ACF-6A92-049593D1A1B6}"/>
                </a:ext>
              </a:extLst>
            </p:cNvPr>
            <p:cNvSpPr txBox="1"/>
            <p:nvPr/>
          </p:nvSpPr>
          <p:spPr bwMode="auto">
            <a:xfrm>
              <a:off x="5043959" y="5200460"/>
              <a:ext cx="1929794" cy="29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ATP-binding site</a:t>
              </a:r>
            </a:p>
          </p:txBody>
        </p:sp>
        <p:sp>
          <p:nvSpPr>
            <p:cNvPr id="37" name="Freeform 36">
              <a:extLst>
                <a:ext uri="{FF2B5EF4-FFF2-40B4-BE49-F238E27FC236}">
                  <a16:creationId xmlns:a16="http://schemas.microsoft.com/office/drawing/2014/main" id="{9BBF439E-6566-CC79-97AE-E5A5856F5E9A}"/>
                </a:ext>
              </a:extLst>
            </p:cNvPr>
            <p:cNvSpPr/>
            <p:nvPr/>
          </p:nvSpPr>
          <p:spPr bwMode="auto">
            <a:xfrm>
              <a:off x="5077826" y="2357460"/>
              <a:ext cx="1389711" cy="1263774"/>
            </a:xfrm>
            <a:custGeom>
              <a:avLst/>
              <a:gdLst>
                <a:gd name="connsiteX0" fmla="*/ 1334 w 1408410"/>
                <a:gd name="connsiteY0" fmla="*/ 1036038 h 1262749"/>
                <a:gd name="connsiteX1" fmla="*/ 114689 w 1408410"/>
                <a:gd name="connsiteY1" fmla="*/ 1179622 h 1262749"/>
                <a:gd name="connsiteX2" fmla="*/ 265830 w 1408410"/>
                <a:gd name="connsiteY2" fmla="*/ 1262749 h 1262749"/>
                <a:gd name="connsiteX3" fmla="*/ 379185 w 1408410"/>
                <a:gd name="connsiteY3" fmla="*/ 1179622 h 1262749"/>
                <a:gd name="connsiteX4" fmla="*/ 507655 w 1408410"/>
                <a:gd name="connsiteY4" fmla="*/ 1043595 h 1262749"/>
                <a:gd name="connsiteX5" fmla="*/ 734365 w 1408410"/>
                <a:gd name="connsiteY5" fmla="*/ 1020924 h 1262749"/>
                <a:gd name="connsiteX6" fmla="*/ 1187787 w 1408410"/>
                <a:gd name="connsiteY6" fmla="*/ 968025 h 1262749"/>
                <a:gd name="connsiteX7" fmla="*/ 1406940 w 1408410"/>
                <a:gd name="connsiteY7" fmla="*/ 469261 h 1262749"/>
                <a:gd name="connsiteX8" fmla="*/ 1089545 w 1408410"/>
                <a:gd name="connsiteY8" fmla="*/ 348349 h 1262749"/>
                <a:gd name="connsiteX9" fmla="*/ 945962 w 1408410"/>
                <a:gd name="connsiteY9" fmla="*/ 189651 h 1262749"/>
                <a:gd name="connsiteX10" fmla="*/ 870392 w 1408410"/>
                <a:gd name="connsiteY10" fmla="*/ 726 h 1262749"/>
                <a:gd name="connsiteX11" fmla="*/ 484983 w 1408410"/>
                <a:gd name="connsiteY11" fmla="*/ 144309 h 1262749"/>
                <a:gd name="connsiteX12" fmla="*/ 288501 w 1408410"/>
                <a:gd name="connsiteY12" fmla="*/ 597731 h 1262749"/>
                <a:gd name="connsiteX13" fmla="*/ 273387 w 1408410"/>
                <a:gd name="connsiteY13" fmla="*/ 809327 h 1262749"/>
                <a:gd name="connsiteX14" fmla="*/ 205374 w 1408410"/>
                <a:gd name="connsiteY14" fmla="*/ 922683 h 1262749"/>
                <a:gd name="connsiteX15" fmla="*/ 61790 w 1408410"/>
                <a:gd name="connsiteY15" fmla="*/ 1005810 h 1262749"/>
                <a:gd name="connsiteX16" fmla="*/ 1334 w 1408410"/>
                <a:gd name="connsiteY16" fmla="*/ 1036038 h 1262749"/>
                <a:gd name="connsiteX0" fmla="*/ 3692 w 1350312"/>
                <a:gd name="connsiteY0" fmla="*/ 1005810 h 1262749"/>
                <a:gd name="connsiteX1" fmla="*/ 56591 w 1350312"/>
                <a:gd name="connsiteY1" fmla="*/ 1179622 h 1262749"/>
                <a:gd name="connsiteX2" fmla="*/ 207732 w 1350312"/>
                <a:gd name="connsiteY2" fmla="*/ 1262749 h 1262749"/>
                <a:gd name="connsiteX3" fmla="*/ 321087 w 1350312"/>
                <a:gd name="connsiteY3" fmla="*/ 1179622 h 1262749"/>
                <a:gd name="connsiteX4" fmla="*/ 449557 w 1350312"/>
                <a:gd name="connsiteY4" fmla="*/ 1043595 h 1262749"/>
                <a:gd name="connsiteX5" fmla="*/ 676267 w 1350312"/>
                <a:gd name="connsiteY5" fmla="*/ 1020924 h 1262749"/>
                <a:gd name="connsiteX6" fmla="*/ 1129689 w 1350312"/>
                <a:gd name="connsiteY6" fmla="*/ 968025 h 1262749"/>
                <a:gd name="connsiteX7" fmla="*/ 1348842 w 1350312"/>
                <a:gd name="connsiteY7" fmla="*/ 469261 h 1262749"/>
                <a:gd name="connsiteX8" fmla="*/ 1031447 w 1350312"/>
                <a:gd name="connsiteY8" fmla="*/ 348349 h 1262749"/>
                <a:gd name="connsiteX9" fmla="*/ 887864 w 1350312"/>
                <a:gd name="connsiteY9" fmla="*/ 189651 h 1262749"/>
                <a:gd name="connsiteX10" fmla="*/ 812294 w 1350312"/>
                <a:gd name="connsiteY10" fmla="*/ 726 h 1262749"/>
                <a:gd name="connsiteX11" fmla="*/ 426885 w 1350312"/>
                <a:gd name="connsiteY11" fmla="*/ 144309 h 1262749"/>
                <a:gd name="connsiteX12" fmla="*/ 230403 w 1350312"/>
                <a:gd name="connsiteY12" fmla="*/ 597731 h 1262749"/>
                <a:gd name="connsiteX13" fmla="*/ 215289 w 1350312"/>
                <a:gd name="connsiteY13" fmla="*/ 809327 h 1262749"/>
                <a:gd name="connsiteX14" fmla="*/ 147276 w 1350312"/>
                <a:gd name="connsiteY14" fmla="*/ 922683 h 1262749"/>
                <a:gd name="connsiteX15" fmla="*/ 3692 w 1350312"/>
                <a:gd name="connsiteY15" fmla="*/ 1005810 h 1262749"/>
                <a:gd name="connsiteX0" fmla="*/ 2158 w 1389318"/>
                <a:gd name="connsiteY0" fmla="*/ 1041846 h 1262749"/>
                <a:gd name="connsiteX1" fmla="*/ 95597 w 1389318"/>
                <a:gd name="connsiteY1" fmla="*/ 1179622 h 1262749"/>
                <a:gd name="connsiteX2" fmla="*/ 246738 w 1389318"/>
                <a:gd name="connsiteY2" fmla="*/ 1262749 h 1262749"/>
                <a:gd name="connsiteX3" fmla="*/ 360093 w 1389318"/>
                <a:gd name="connsiteY3" fmla="*/ 1179622 h 1262749"/>
                <a:gd name="connsiteX4" fmla="*/ 488563 w 1389318"/>
                <a:gd name="connsiteY4" fmla="*/ 1043595 h 1262749"/>
                <a:gd name="connsiteX5" fmla="*/ 715273 w 1389318"/>
                <a:gd name="connsiteY5" fmla="*/ 1020924 h 1262749"/>
                <a:gd name="connsiteX6" fmla="*/ 1168695 w 1389318"/>
                <a:gd name="connsiteY6" fmla="*/ 968025 h 1262749"/>
                <a:gd name="connsiteX7" fmla="*/ 1387848 w 1389318"/>
                <a:gd name="connsiteY7" fmla="*/ 469261 h 1262749"/>
                <a:gd name="connsiteX8" fmla="*/ 1070453 w 1389318"/>
                <a:gd name="connsiteY8" fmla="*/ 348349 h 1262749"/>
                <a:gd name="connsiteX9" fmla="*/ 926870 w 1389318"/>
                <a:gd name="connsiteY9" fmla="*/ 189651 h 1262749"/>
                <a:gd name="connsiteX10" fmla="*/ 851300 w 1389318"/>
                <a:gd name="connsiteY10" fmla="*/ 726 h 1262749"/>
                <a:gd name="connsiteX11" fmla="*/ 465891 w 1389318"/>
                <a:gd name="connsiteY11" fmla="*/ 144309 h 1262749"/>
                <a:gd name="connsiteX12" fmla="*/ 269409 w 1389318"/>
                <a:gd name="connsiteY12" fmla="*/ 597731 h 1262749"/>
                <a:gd name="connsiteX13" fmla="*/ 254295 w 1389318"/>
                <a:gd name="connsiteY13" fmla="*/ 809327 h 1262749"/>
                <a:gd name="connsiteX14" fmla="*/ 186282 w 1389318"/>
                <a:gd name="connsiteY14" fmla="*/ 922683 h 1262749"/>
                <a:gd name="connsiteX15" fmla="*/ 2158 w 1389318"/>
                <a:gd name="connsiteY15" fmla="*/ 1041846 h 1262749"/>
                <a:gd name="connsiteX0" fmla="*/ 1982 w 1389142"/>
                <a:gd name="connsiteY0" fmla="*/ 1041846 h 1262749"/>
                <a:gd name="connsiteX1" fmla="*/ 95421 w 1389142"/>
                <a:gd name="connsiteY1" fmla="*/ 1179622 h 1262749"/>
                <a:gd name="connsiteX2" fmla="*/ 246562 w 1389142"/>
                <a:gd name="connsiteY2" fmla="*/ 1262749 h 1262749"/>
                <a:gd name="connsiteX3" fmla="*/ 359917 w 1389142"/>
                <a:gd name="connsiteY3" fmla="*/ 1179622 h 1262749"/>
                <a:gd name="connsiteX4" fmla="*/ 488387 w 1389142"/>
                <a:gd name="connsiteY4" fmla="*/ 1043595 h 1262749"/>
                <a:gd name="connsiteX5" fmla="*/ 715097 w 1389142"/>
                <a:gd name="connsiteY5" fmla="*/ 1020924 h 1262749"/>
                <a:gd name="connsiteX6" fmla="*/ 1168519 w 1389142"/>
                <a:gd name="connsiteY6" fmla="*/ 968025 h 1262749"/>
                <a:gd name="connsiteX7" fmla="*/ 1387672 w 1389142"/>
                <a:gd name="connsiteY7" fmla="*/ 469261 h 1262749"/>
                <a:gd name="connsiteX8" fmla="*/ 1070277 w 1389142"/>
                <a:gd name="connsiteY8" fmla="*/ 348349 h 1262749"/>
                <a:gd name="connsiteX9" fmla="*/ 926694 w 1389142"/>
                <a:gd name="connsiteY9" fmla="*/ 189651 h 1262749"/>
                <a:gd name="connsiteX10" fmla="*/ 851124 w 1389142"/>
                <a:gd name="connsiteY10" fmla="*/ 726 h 1262749"/>
                <a:gd name="connsiteX11" fmla="*/ 465715 w 1389142"/>
                <a:gd name="connsiteY11" fmla="*/ 144309 h 1262749"/>
                <a:gd name="connsiteX12" fmla="*/ 269233 w 1389142"/>
                <a:gd name="connsiteY12" fmla="*/ 597731 h 1262749"/>
                <a:gd name="connsiteX13" fmla="*/ 254119 w 1389142"/>
                <a:gd name="connsiteY13" fmla="*/ 809327 h 1262749"/>
                <a:gd name="connsiteX14" fmla="*/ 181602 w 1389142"/>
                <a:gd name="connsiteY14" fmla="*/ 900161 h 1262749"/>
                <a:gd name="connsiteX15" fmla="*/ 1982 w 1389142"/>
                <a:gd name="connsiteY15" fmla="*/ 1041846 h 1262749"/>
                <a:gd name="connsiteX0" fmla="*/ 1982 w 1389142"/>
                <a:gd name="connsiteY0" fmla="*/ 1042871 h 1263774"/>
                <a:gd name="connsiteX1" fmla="*/ 95421 w 1389142"/>
                <a:gd name="connsiteY1" fmla="*/ 1180647 h 1263774"/>
                <a:gd name="connsiteX2" fmla="*/ 246562 w 1389142"/>
                <a:gd name="connsiteY2" fmla="*/ 1263774 h 1263774"/>
                <a:gd name="connsiteX3" fmla="*/ 359917 w 1389142"/>
                <a:gd name="connsiteY3" fmla="*/ 1180647 h 1263774"/>
                <a:gd name="connsiteX4" fmla="*/ 488387 w 1389142"/>
                <a:gd name="connsiteY4" fmla="*/ 1044620 h 1263774"/>
                <a:gd name="connsiteX5" fmla="*/ 715097 w 1389142"/>
                <a:gd name="connsiteY5" fmla="*/ 1021949 h 1263774"/>
                <a:gd name="connsiteX6" fmla="*/ 1168519 w 1389142"/>
                <a:gd name="connsiteY6" fmla="*/ 969050 h 1263774"/>
                <a:gd name="connsiteX7" fmla="*/ 1387672 w 1389142"/>
                <a:gd name="connsiteY7" fmla="*/ 470286 h 1263774"/>
                <a:gd name="connsiteX8" fmla="*/ 1070277 w 1389142"/>
                <a:gd name="connsiteY8" fmla="*/ 349374 h 1263774"/>
                <a:gd name="connsiteX9" fmla="*/ 926694 w 1389142"/>
                <a:gd name="connsiteY9" fmla="*/ 190676 h 1263774"/>
                <a:gd name="connsiteX10" fmla="*/ 851124 w 1389142"/>
                <a:gd name="connsiteY10" fmla="*/ 1751 h 1263774"/>
                <a:gd name="connsiteX11" fmla="*/ 420671 w 1389142"/>
                <a:gd name="connsiteY11" fmla="*/ 127316 h 1263774"/>
                <a:gd name="connsiteX12" fmla="*/ 269233 w 1389142"/>
                <a:gd name="connsiteY12" fmla="*/ 598756 h 1263774"/>
                <a:gd name="connsiteX13" fmla="*/ 254119 w 1389142"/>
                <a:gd name="connsiteY13" fmla="*/ 810352 h 1263774"/>
                <a:gd name="connsiteX14" fmla="*/ 181602 w 1389142"/>
                <a:gd name="connsiteY14" fmla="*/ 901186 h 1263774"/>
                <a:gd name="connsiteX15" fmla="*/ 1982 w 1389142"/>
                <a:gd name="connsiteY15" fmla="*/ 1042871 h 1263774"/>
                <a:gd name="connsiteX0" fmla="*/ 1982 w 1389711"/>
                <a:gd name="connsiteY0" fmla="*/ 1042871 h 1263774"/>
                <a:gd name="connsiteX1" fmla="*/ 95421 w 1389711"/>
                <a:gd name="connsiteY1" fmla="*/ 1180647 h 1263774"/>
                <a:gd name="connsiteX2" fmla="*/ 246562 w 1389711"/>
                <a:gd name="connsiteY2" fmla="*/ 1263774 h 1263774"/>
                <a:gd name="connsiteX3" fmla="*/ 359917 w 1389711"/>
                <a:gd name="connsiteY3" fmla="*/ 1180647 h 1263774"/>
                <a:gd name="connsiteX4" fmla="*/ 488387 w 1389711"/>
                <a:gd name="connsiteY4" fmla="*/ 1044620 h 1263774"/>
                <a:gd name="connsiteX5" fmla="*/ 715097 w 1389711"/>
                <a:gd name="connsiteY5" fmla="*/ 1021949 h 1263774"/>
                <a:gd name="connsiteX6" fmla="*/ 1182032 w 1389711"/>
                <a:gd name="connsiteY6" fmla="*/ 946527 h 1263774"/>
                <a:gd name="connsiteX7" fmla="*/ 1387672 w 1389711"/>
                <a:gd name="connsiteY7" fmla="*/ 470286 h 1263774"/>
                <a:gd name="connsiteX8" fmla="*/ 1070277 w 1389711"/>
                <a:gd name="connsiteY8" fmla="*/ 349374 h 1263774"/>
                <a:gd name="connsiteX9" fmla="*/ 926694 w 1389711"/>
                <a:gd name="connsiteY9" fmla="*/ 190676 h 1263774"/>
                <a:gd name="connsiteX10" fmla="*/ 851124 w 1389711"/>
                <a:gd name="connsiteY10" fmla="*/ 1751 h 1263774"/>
                <a:gd name="connsiteX11" fmla="*/ 420671 w 1389711"/>
                <a:gd name="connsiteY11" fmla="*/ 127316 h 1263774"/>
                <a:gd name="connsiteX12" fmla="*/ 269233 w 1389711"/>
                <a:gd name="connsiteY12" fmla="*/ 598756 h 1263774"/>
                <a:gd name="connsiteX13" fmla="*/ 254119 w 1389711"/>
                <a:gd name="connsiteY13" fmla="*/ 810352 h 1263774"/>
                <a:gd name="connsiteX14" fmla="*/ 181602 w 1389711"/>
                <a:gd name="connsiteY14" fmla="*/ 901186 h 1263774"/>
                <a:gd name="connsiteX15" fmla="*/ 1982 w 1389711"/>
                <a:gd name="connsiteY15" fmla="*/ 1042871 h 1263774"/>
                <a:gd name="connsiteX0" fmla="*/ 1982 w 1389711"/>
                <a:gd name="connsiteY0" fmla="*/ 1042871 h 1263774"/>
                <a:gd name="connsiteX1" fmla="*/ 95421 w 1389711"/>
                <a:gd name="connsiteY1" fmla="*/ 1180647 h 1263774"/>
                <a:gd name="connsiteX2" fmla="*/ 246562 w 1389711"/>
                <a:gd name="connsiteY2" fmla="*/ 1263774 h 1263774"/>
                <a:gd name="connsiteX3" fmla="*/ 359917 w 1389711"/>
                <a:gd name="connsiteY3" fmla="*/ 1180647 h 1263774"/>
                <a:gd name="connsiteX4" fmla="*/ 488387 w 1389711"/>
                <a:gd name="connsiteY4" fmla="*/ 1044620 h 1263774"/>
                <a:gd name="connsiteX5" fmla="*/ 715097 w 1389711"/>
                <a:gd name="connsiteY5" fmla="*/ 1021949 h 1263774"/>
                <a:gd name="connsiteX6" fmla="*/ 1182032 w 1389711"/>
                <a:gd name="connsiteY6" fmla="*/ 946527 h 1263774"/>
                <a:gd name="connsiteX7" fmla="*/ 1387672 w 1389711"/>
                <a:gd name="connsiteY7" fmla="*/ 470286 h 1263774"/>
                <a:gd name="connsiteX8" fmla="*/ 1070277 w 1389711"/>
                <a:gd name="connsiteY8" fmla="*/ 349374 h 1263774"/>
                <a:gd name="connsiteX9" fmla="*/ 926694 w 1389711"/>
                <a:gd name="connsiteY9" fmla="*/ 190676 h 1263774"/>
                <a:gd name="connsiteX10" fmla="*/ 851124 w 1389711"/>
                <a:gd name="connsiteY10" fmla="*/ 1751 h 1263774"/>
                <a:gd name="connsiteX11" fmla="*/ 420671 w 1389711"/>
                <a:gd name="connsiteY11" fmla="*/ 127316 h 1263774"/>
                <a:gd name="connsiteX12" fmla="*/ 269233 w 1389711"/>
                <a:gd name="connsiteY12" fmla="*/ 598756 h 1263774"/>
                <a:gd name="connsiteX13" fmla="*/ 254119 w 1389711"/>
                <a:gd name="connsiteY13" fmla="*/ 810352 h 1263774"/>
                <a:gd name="connsiteX14" fmla="*/ 181602 w 1389711"/>
                <a:gd name="connsiteY14" fmla="*/ 901186 h 1263774"/>
                <a:gd name="connsiteX15" fmla="*/ 1982 w 1389711"/>
                <a:gd name="connsiteY15" fmla="*/ 1042871 h 126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89711" h="1263774">
                  <a:moveTo>
                    <a:pt x="1982" y="1042871"/>
                  </a:moveTo>
                  <a:cubicBezTo>
                    <a:pt x="-12381" y="1089448"/>
                    <a:pt x="54658" y="1143830"/>
                    <a:pt x="95421" y="1180647"/>
                  </a:cubicBezTo>
                  <a:cubicBezTo>
                    <a:pt x="136184" y="1217464"/>
                    <a:pt x="202479" y="1263774"/>
                    <a:pt x="246562" y="1263774"/>
                  </a:cubicBezTo>
                  <a:cubicBezTo>
                    <a:pt x="290645" y="1263774"/>
                    <a:pt x="319613" y="1217173"/>
                    <a:pt x="359917" y="1180647"/>
                  </a:cubicBezTo>
                  <a:cubicBezTo>
                    <a:pt x="400221" y="1144121"/>
                    <a:pt x="429190" y="1071070"/>
                    <a:pt x="488387" y="1044620"/>
                  </a:cubicBezTo>
                  <a:cubicBezTo>
                    <a:pt x="547584" y="1018170"/>
                    <a:pt x="715097" y="1021949"/>
                    <a:pt x="715097" y="1021949"/>
                  </a:cubicBezTo>
                  <a:cubicBezTo>
                    <a:pt x="870742" y="996808"/>
                    <a:pt x="994856" y="1021217"/>
                    <a:pt x="1182032" y="946527"/>
                  </a:cubicBezTo>
                  <a:cubicBezTo>
                    <a:pt x="1294128" y="854583"/>
                    <a:pt x="1406298" y="569811"/>
                    <a:pt x="1387672" y="470286"/>
                  </a:cubicBezTo>
                  <a:cubicBezTo>
                    <a:pt x="1369046" y="370761"/>
                    <a:pt x="1147107" y="395976"/>
                    <a:pt x="1070277" y="349374"/>
                  </a:cubicBezTo>
                  <a:cubicBezTo>
                    <a:pt x="993447" y="302772"/>
                    <a:pt x="963220" y="248613"/>
                    <a:pt x="926694" y="190676"/>
                  </a:cubicBezTo>
                  <a:cubicBezTo>
                    <a:pt x="890168" y="132739"/>
                    <a:pt x="935461" y="12311"/>
                    <a:pt x="851124" y="1751"/>
                  </a:cubicBezTo>
                  <a:cubicBezTo>
                    <a:pt x="766787" y="-8809"/>
                    <a:pt x="517653" y="27815"/>
                    <a:pt x="420671" y="127316"/>
                  </a:cubicBezTo>
                  <a:cubicBezTo>
                    <a:pt x="323689" y="226817"/>
                    <a:pt x="296992" y="484917"/>
                    <a:pt x="269233" y="598756"/>
                  </a:cubicBezTo>
                  <a:cubicBezTo>
                    <a:pt x="241474" y="712595"/>
                    <a:pt x="268724" y="759947"/>
                    <a:pt x="254119" y="810352"/>
                  </a:cubicBezTo>
                  <a:cubicBezTo>
                    <a:pt x="239514" y="860757"/>
                    <a:pt x="216868" y="868439"/>
                    <a:pt x="181602" y="901186"/>
                  </a:cubicBezTo>
                  <a:cubicBezTo>
                    <a:pt x="146336" y="933933"/>
                    <a:pt x="16345" y="996294"/>
                    <a:pt x="1982" y="1042871"/>
                  </a:cubicBezTo>
                  <a:close/>
                </a:path>
              </a:pathLst>
            </a:cu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cxnSp>
          <p:nvCxnSpPr>
            <p:cNvPr id="27" name="Straight Connector 26">
              <a:extLst>
                <a:ext uri="{FF2B5EF4-FFF2-40B4-BE49-F238E27FC236}">
                  <a16:creationId xmlns:a16="http://schemas.microsoft.com/office/drawing/2014/main" id="{3884D994-266E-AB7F-2341-291C28262AA8}"/>
                </a:ext>
              </a:extLst>
            </p:cNvPr>
            <p:cNvCxnSpPr>
              <a:cxnSpLocks/>
            </p:cNvCxnSpPr>
            <p:nvPr/>
          </p:nvCxnSpPr>
          <p:spPr bwMode="auto">
            <a:xfrm flipV="1">
              <a:off x="5130869" y="2107594"/>
              <a:ext cx="306742" cy="1470677"/>
            </a:xfrm>
            <a:prstGeom prst="line">
              <a:avLst/>
            </a:prstGeom>
            <a:noFill/>
            <a:ln w="28575" cap="flat" cmpd="sng" algn="ctr">
              <a:solidFill>
                <a:schemeClr val="bg1"/>
              </a:solidFill>
              <a:prstDash val="solid"/>
              <a:round/>
              <a:headEnd type="oval" w="med" len="med"/>
              <a:tailEnd type="none" w="med" len="med"/>
            </a:ln>
            <a:effectLst/>
          </p:spPr>
        </p:cxnSp>
        <p:sp>
          <p:nvSpPr>
            <p:cNvPr id="38" name="TextBox 37">
              <a:extLst>
                <a:ext uri="{FF2B5EF4-FFF2-40B4-BE49-F238E27FC236}">
                  <a16:creationId xmlns:a16="http://schemas.microsoft.com/office/drawing/2014/main" id="{37EB541B-EC47-BA4C-35FF-7ACE1FE5AF70}"/>
                </a:ext>
              </a:extLst>
            </p:cNvPr>
            <p:cNvSpPr txBox="1"/>
            <p:nvPr/>
          </p:nvSpPr>
          <p:spPr bwMode="auto">
            <a:xfrm>
              <a:off x="5322143" y="2803604"/>
              <a:ext cx="1082350" cy="29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Asciminib</a:t>
              </a:r>
            </a:p>
          </p:txBody>
        </p:sp>
      </p:grpSp>
    </p:spTree>
    <p:extLst>
      <p:ext uri="{BB962C8B-B14F-4D97-AF65-F5344CB8AC3E}">
        <p14:creationId xmlns:p14="http://schemas.microsoft.com/office/powerpoint/2010/main" val="23893632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1457023-DE41-402D-A931-2A013B742D40}"/>
              </a:ext>
            </a:extLst>
          </p:cNvPr>
          <p:cNvSpPr>
            <a:spLocks noGrp="1" noChangeArrowheads="1"/>
          </p:cNvSpPr>
          <p:nvPr>
            <p:ph type="title"/>
          </p:nvPr>
        </p:nvSpPr>
        <p:spPr>
          <a:xfrm>
            <a:off x="609759" y="238127"/>
            <a:ext cx="10872444" cy="1103313"/>
          </a:xfrm>
        </p:spPr>
        <p:txBody>
          <a:bodyPr/>
          <a:lstStyle/>
          <a:p>
            <a:r>
              <a:rPr lang="en-US" dirty="0"/>
              <a:t>ASCEMBL: Asciminib vs Bosutinib for CP-CML </a:t>
            </a:r>
            <a:br>
              <a:rPr lang="en-US" dirty="0"/>
            </a:br>
            <a:r>
              <a:rPr lang="en-US" dirty="0"/>
              <a:t>Previously Treated With ≥2 TKIs</a:t>
            </a:r>
            <a:endParaRPr lang="en-US" altLang="en-US" dirty="0"/>
          </a:p>
        </p:txBody>
      </p:sp>
      <p:sp>
        <p:nvSpPr>
          <p:cNvPr id="12" name="Content Placeholder 16">
            <a:extLst>
              <a:ext uri="{FF2B5EF4-FFF2-40B4-BE49-F238E27FC236}">
                <a16:creationId xmlns:a16="http://schemas.microsoft.com/office/drawing/2014/main" id="{D77210E9-B6A7-534F-81EA-567A351A7736}"/>
              </a:ext>
            </a:extLst>
          </p:cNvPr>
          <p:cNvSpPr>
            <a:spLocks noGrp="1"/>
          </p:cNvSpPr>
          <p:nvPr>
            <p:ph idx="1"/>
          </p:nvPr>
        </p:nvSpPr>
        <p:spPr>
          <a:xfrm>
            <a:off x="604675" y="1513047"/>
            <a:ext cx="10877529" cy="4650686"/>
          </a:xfrm>
        </p:spPr>
        <p:txBody>
          <a:bodyPr/>
          <a:lstStyle/>
          <a:p>
            <a:r>
              <a:rPr lang="en-US" altLang="en-US" sz="2400" dirty="0"/>
              <a:t>Multicenter, open-label, randomized phase III trial</a:t>
            </a:r>
          </a:p>
        </p:txBody>
      </p:sp>
      <p:sp>
        <p:nvSpPr>
          <p:cNvPr id="11" name="Content Placeholder 16">
            <a:extLst>
              <a:ext uri="{FF2B5EF4-FFF2-40B4-BE49-F238E27FC236}">
                <a16:creationId xmlns:a16="http://schemas.microsoft.com/office/drawing/2014/main" id="{7FC138E3-3479-9841-9379-4985DD3CFBB5}"/>
              </a:ext>
            </a:extLst>
          </p:cNvPr>
          <p:cNvSpPr txBox="1">
            <a:spLocks/>
          </p:cNvSpPr>
          <p:nvPr/>
        </p:nvSpPr>
        <p:spPr bwMode="auto">
          <a:xfrm>
            <a:off x="604675" y="5617953"/>
            <a:ext cx="10877529" cy="545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Primary endpoint: MMR rate at </a:t>
            </a:r>
            <a:r>
              <a:rPr kumimoji="0" lang="en-US" alt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Wk</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24 (meeting no </a:t>
            </a:r>
            <a:r>
              <a:rPr kumimoji="0" lang="en-US" alt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tx</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failure criteria before </a:t>
            </a:r>
            <a:r>
              <a:rPr kumimoji="0" lang="en-US" alt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Wk</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24)</a:t>
            </a:r>
          </a:p>
        </p:txBody>
      </p:sp>
      <p:sp>
        <p:nvSpPr>
          <p:cNvPr id="13" name="Rectangle 49">
            <a:extLst>
              <a:ext uri="{FF2B5EF4-FFF2-40B4-BE49-F238E27FC236}">
                <a16:creationId xmlns:a16="http://schemas.microsoft.com/office/drawing/2014/main" id="{835F39F8-6B94-D944-B5B2-F0205DDE66AF}"/>
              </a:ext>
            </a:extLst>
          </p:cNvPr>
          <p:cNvSpPr>
            <a:spLocks noChangeArrowheads="1"/>
          </p:cNvSpPr>
          <p:nvPr/>
        </p:nvSpPr>
        <p:spPr bwMode="auto">
          <a:xfrm>
            <a:off x="5143886" y="2924398"/>
            <a:ext cx="3018357" cy="731520"/>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816353" rtl="0" eaLnBrk="1" fontAlgn="auto" latinLnBrk="0" hangingPunct="1">
              <a:lnSpc>
                <a:spcPct val="100000"/>
              </a:lnSpc>
              <a:spcBef>
                <a:spcPts val="0"/>
              </a:spcBef>
              <a:spcAft>
                <a:spcPts val="0"/>
              </a:spcAft>
              <a:buClr>
                <a:srgbClr val="FEFDDE"/>
              </a:buClr>
              <a:buSzTx/>
              <a:buFont typeface="Wingdings" panose="05000000000000000000" pitchFamily="2" charset="2"/>
              <a:buNone/>
              <a:tabLst/>
              <a:defRPr/>
            </a:pPr>
            <a:r>
              <a:rPr kumimoji="0" lang="en-US" alt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Asciminib</a:t>
            </a:r>
            <a: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40 mg BID</a:t>
            </a:r>
          </a:p>
          <a:p>
            <a:pPr marL="0" marR="0" lvl="0" indent="0" algn="ctr" defTabSz="816353" rtl="0" eaLnBrk="1" fontAlgn="auto" latinLnBrk="0" hangingPunct="1">
              <a:lnSpc>
                <a:spcPct val="100000"/>
              </a:lnSpc>
              <a:spcBef>
                <a:spcPts val="0"/>
              </a:spcBef>
              <a:spcAft>
                <a:spcPts val="0"/>
              </a:spcAft>
              <a:buClr>
                <a:srgbClr val="FEFDDE"/>
              </a:buClr>
              <a:buSzTx/>
              <a:buFont typeface="Wingdings" panose="05000000000000000000" pitchFamily="2" charset="2"/>
              <a:buNone/>
              <a:tabLst/>
              <a:defRPr/>
            </a:pPr>
            <a: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 = 157)</a:t>
            </a:r>
          </a:p>
        </p:txBody>
      </p:sp>
      <p:sp>
        <p:nvSpPr>
          <p:cNvPr id="14" name="Text Box 45">
            <a:extLst>
              <a:ext uri="{FF2B5EF4-FFF2-40B4-BE49-F238E27FC236}">
                <a16:creationId xmlns:a16="http://schemas.microsoft.com/office/drawing/2014/main" id="{EF4F22AA-E28A-4E4E-BF54-1E55B703E88B}"/>
              </a:ext>
            </a:extLst>
          </p:cNvPr>
          <p:cNvSpPr txBox="1">
            <a:spLocks noChangeArrowheads="1"/>
          </p:cNvSpPr>
          <p:nvPr/>
        </p:nvSpPr>
        <p:spPr bwMode="auto">
          <a:xfrm>
            <a:off x="604675" y="2910567"/>
            <a:ext cx="3599211"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Adults with CML-CP, ≥2 prior TKIs, and failure or intolerance of most recent TKI (if intolerant, also </a:t>
            </a:r>
            <a:b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en-GB" altLang="en-US" sz="18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BCR::ABL1</a:t>
            </a:r>
            <a:r>
              <a:rPr kumimoji="0" lang="en-GB" altLang="en-US" sz="1800" b="0" i="0" u="none" strike="noStrike" kern="120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rPr>
              <a:t>IS</a:t>
            </a: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&gt;0.1%); no </a:t>
            </a:r>
            <a:r>
              <a:rPr kumimoji="0" lang="en-GB" altLang="en-US" sz="18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T315I</a:t>
            </a: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or </a:t>
            </a:r>
            <a:r>
              <a:rPr kumimoji="0" lang="en-GB" altLang="en-US" sz="18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V299L </a:t>
            </a: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mutation</a:t>
            </a:r>
          </a:p>
          <a:p>
            <a:pPr marL="0" marR="0" lvl="0" indent="0" algn="ctr" defTabSz="9144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GB"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 = 233) </a:t>
            </a:r>
          </a:p>
        </p:txBody>
      </p:sp>
      <p:sp>
        <p:nvSpPr>
          <p:cNvPr id="15" name="TextBox 14">
            <a:extLst>
              <a:ext uri="{FF2B5EF4-FFF2-40B4-BE49-F238E27FC236}">
                <a16:creationId xmlns:a16="http://schemas.microsoft.com/office/drawing/2014/main" id="{3AB2057B-4D47-6844-952B-3BB901FA1131}"/>
              </a:ext>
            </a:extLst>
          </p:cNvPr>
          <p:cNvSpPr txBox="1"/>
          <p:nvPr/>
        </p:nvSpPr>
        <p:spPr bwMode="auto">
          <a:xfrm>
            <a:off x="717549" y="4776129"/>
            <a:ext cx="642620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Switch to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asciminib</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40 mg BID allowed for treatment failure.</a:t>
            </a:r>
          </a:p>
        </p:txBody>
      </p:sp>
      <p:sp>
        <p:nvSpPr>
          <p:cNvPr id="16" name="Rectangle 49">
            <a:extLst>
              <a:ext uri="{FF2B5EF4-FFF2-40B4-BE49-F238E27FC236}">
                <a16:creationId xmlns:a16="http://schemas.microsoft.com/office/drawing/2014/main" id="{C6A7A31A-1B13-C84C-963D-B6EE21AB3110}"/>
              </a:ext>
            </a:extLst>
          </p:cNvPr>
          <p:cNvSpPr>
            <a:spLocks noChangeArrowheads="1"/>
          </p:cNvSpPr>
          <p:nvPr/>
        </p:nvSpPr>
        <p:spPr bwMode="auto">
          <a:xfrm>
            <a:off x="5143886" y="3694588"/>
            <a:ext cx="3018357" cy="724900"/>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816353" rtl="0" eaLnBrk="1" fontAlgn="auto" latinLnBrk="0" hangingPunct="1">
              <a:lnSpc>
                <a:spcPct val="100000"/>
              </a:lnSpc>
              <a:spcBef>
                <a:spcPts val="0"/>
              </a:spcBef>
              <a:spcAft>
                <a:spcPts val="0"/>
              </a:spcAft>
              <a:buClr>
                <a:srgbClr val="FEFDDE"/>
              </a:buClr>
              <a:buSzTx/>
              <a:buFont typeface="Wingdings" panose="05000000000000000000" pitchFamily="2" charset="2"/>
              <a:buNone/>
              <a:tabLst/>
              <a:defRPr/>
            </a:pPr>
            <a:r>
              <a:rPr kumimoji="0" lang="en-US" alt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Bosutinib</a:t>
            </a:r>
            <a: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500 mg QD*</a:t>
            </a:r>
            <a:endParaRPr kumimoji="0" lang="en-US" altLang="en-US" sz="1800" b="0" i="0" u="none" strike="noStrike" kern="1200" cap="none" spc="0" normalizeH="0" baseline="3000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816353" rtl="0" eaLnBrk="1" fontAlgn="auto" latinLnBrk="0" hangingPunct="1">
              <a:lnSpc>
                <a:spcPct val="100000"/>
              </a:lnSpc>
              <a:spcBef>
                <a:spcPts val="0"/>
              </a:spcBef>
              <a:spcAft>
                <a:spcPts val="0"/>
              </a:spcAft>
              <a:buClr>
                <a:srgbClr val="FEFDDE"/>
              </a:buClr>
              <a:buSzTx/>
              <a:buFont typeface="Wingdings" panose="05000000000000000000" pitchFamily="2" charset="2"/>
              <a:buNone/>
              <a:tabLst/>
              <a:defRPr/>
            </a:pPr>
            <a:r>
              <a:rPr kumimoji="0" lang="en-US" alt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 = 76)</a:t>
            </a:r>
          </a:p>
        </p:txBody>
      </p:sp>
      <p:sp>
        <p:nvSpPr>
          <p:cNvPr id="17" name="Line 33">
            <a:extLst>
              <a:ext uri="{FF2B5EF4-FFF2-40B4-BE49-F238E27FC236}">
                <a16:creationId xmlns:a16="http://schemas.microsoft.com/office/drawing/2014/main" id="{6548EB76-EFE2-8949-83CA-E4ED017043D0}"/>
              </a:ext>
            </a:extLst>
          </p:cNvPr>
          <p:cNvSpPr>
            <a:spLocks noChangeShapeType="1"/>
          </p:cNvSpPr>
          <p:nvPr/>
        </p:nvSpPr>
        <p:spPr bwMode="auto">
          <a:xfrm>
            <a:off x="8271077" y="3649231"/>
            <a:ext cx="365760" cy="0"/>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 name="Text Box 45">
            <a:extLst>
              <a:ext uri="{FF2B5EF4-FFF2-40B4-BE49-F238E27FC236}">
                <a16:creationId xmlns:a16="http://schemas.microsoft.com/office/drawing/2014/main" id="{A346E1CD-59A6-7A4F-8804-40D81804410F}"/>
              </a:ext>
            </a:extLst>
          </p:cNvPr>
          <p:cNvSpPr txBox="1">
            <a:spLocks noChangeArrowheads="1"/>
          </p:cNvSpPr>
          <p:nvPr/>
        </p:nvSpPr>
        <p:spPr bwMode="auto">
          <a:xfrm>
            <a:off x="8643163" y="2910567"/>
            <a:ext cx="2944161"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ctr">
              <a:lnSpc>
                <a:spcPct val="100000"/>
              </a:lnSpc>
              <a:buClrTx/>
              <a:buFont typeface="Wingdings" panose="05000000000000000000" pitchFamily="2" charset="2"/>
              <a:buNone/>
              <a:defRPr sz="1800" b="0">
                <a:solidFill>
                  <a:srgbClr val="000000"/>
                </a:solidFill>
                <a:latin typeface="Calibri" panose="020F0502020204030204" pitchFamily="34" charset="0"/>
                <a:cs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Treatment up to 96 </a:t>
            </a: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wk</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after last patient’s first dose or </a:t>
            </a:r>
            <a:b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48 </a:t>
            </a: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wk</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after last patient switches to </a:t>
            </a:r>
            <a:r>
              <a:rPr kumimoji="0" lang="en-US" sz="18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asciminib</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whichever is longer</a:t>
            </a:r>
          </a:p>
        </p:txBody>
      </p:sp>
      <p:sp>
        <p:nvSpPr>
          <p:cNvPr id="19" name="Text Box 45">
            <a:extLst>
              <a:ext uri="{FF2B5EF4-FFF2-40B4-BE49-F238E27FC236}">
                <a16:creationId xmlns:a16="http://schemas.microsoft.com/office/drawing/2014/main" id="{2EAA56E0-CABD-2D44-869D-DF80DD4E86BE}"/>
              </a:ext>
            </a:extLst>
          </p:cNvPr>
          <p:cNvSpPr txBox="1">
            <a:spLocks noChangeArrowheads="1"/>
          </p:cNvSpPr>
          <p:nvPr/>
        </p:nvSpPr>
        <p:spPr bwMode="auto">
          <a:xfrm>
            <a:off x="2832643" y="2440238"/>
            <a:ext cx="370298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GB" alt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Stratified by MCyR vs no MCyR at baseline </a:t>
            </a:r>
          </a:p>
        </p:txBody>
      </p:sp>
      <p:sp>
        <p:nvSpPr>
          <p:cNvPr id="20" name="Line 53">
            <a:extLst>
              <a:ext uri="{FF2B5EF4-FFF2-40B4-BE49-F238E27FC236}">
                <a16:creationId xmlns:a16="http://schemas.microsoft.com/office/drawing/2014/main" id="{3CAC505A-3074-8F40-AE57-5DBE6D6D8D89}"/>
              </a:ext>
            </a:extLst>
          </p:cNvPr>
          <p:cNvSpPr>
            <a:spLocks noChangeShapeType="1"/>
          </p:cNvSpPr>
          <p:nvPr/>
        </p:nvSpPr>
        <p:spPr bwMode="auto">
          <a:xfrm>
            <a:off x="4364846" y="3808351"/>
            <a:ext cx="622300" cy="350837"/>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 name="Line 54">
            <a:extLst>
              <a:ext uri="{FF2B5EF4-FFF2-40B4-BE49-F238E27FC236}">
                <a16:creationId xmlns:a16="http://schemas.microsoft.com/office/drawing/2014/main" id="{123DA81B-BABB-4345-8EDA-D00D3399CBCF}"/>
              </a:ext>
            </a:extLst>
          </p:cNvPr>
          <p:cNvSpPr>
            <a:spLocks noChangeShapeType="1"/>
          </p:cNvSpPr>
          <p:nvPr/>
        </p:nvSpPr>
        <p:spPr bwMode="auto">
          <a:xfrm flipV="1">
            <a:off x="4372986" y="3189596"/>
            <a:ext cx="622300" cy="347662"/>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2" name="Line 33">
            <a:extLst>
              <a:ext uri="{FF2B5EF4-FFF2-40B4-BE49-F238E27FC236}">
                <a16:creationId xmlns:a16="http://schemas.microsoft.com/office/drawing/2014/main" id="{F0D23893-3AD5-0A47-9089-D76451D6AB64}"/>
              </a:ext>
            </a:extLst>
          </p:cNvPr>
          <p:cNvSpPr>
            <a:spLocks noChangeShapeType="1"/>
          </p:cNvSpPr>
          <p:nvPr/>
        </p:nvSpPr>
        <p:spPr bwMode="auto">
          <a:xfrm rot="5400000">
            <a:off x="4412893" y="3072689"/>
            <a:ext cx="365754" cy="0"/>
          </a:xfrm>
          <a:prstGeom prst="line">
            <a:avLst/>
          </a:prstGeom>
          <a:noFill/>
          <a:ln w="28575">
            <a:solidFill>
              <a:schemeClr val="bg1"/>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 name="Text Box 15">
            <a:extLst>
              <a:ext uri="{FF2B5EF4-FFF2-40B4-BE49-F238E27FC236}">
                <a16:creationId xmlns:a16="http://schemas.microsoft.com/office/drawing/2014/main" id="{C33C8F84-0769-FCA0-C486-EE0E342D39AF}"/>
              </a:ext>
            </a:extLst>
          </p:cNvPr>
          <p:cNvSpPr txBox="1">
            <a:spLocks noChangeArrowheads="1"/>
          </p:cNvSpPr>
          <p:nvPr/>
        </p:nvSpPr>
        <p:spPr bwMode="auto">
          <a:xfrm>
            <a:off x="412751" y="6364852"/>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Hochhaus. </a:t>
            </a:r>
            <a:r>
              <a:rPr kumimoji="0" lang="de-DE" altLang="en-US" sz="1200" b="0" i="0" u="none" strike="noStrike" kern="1200" cap="none" spc="-1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Leukemia</a:t>
            </a:r>
            <a:r>
              <a:rPr kumimoji="0" lang="de-DE"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2023;37:617.</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12644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1457023-DE41-402D-A931-2A013B742D40}"/>
              </a:ext>
            </a:extLst>
          </p:cNvPr>
          <p:cNvSpPr>
            <a:spLocks noGrp="1" noChangeArrowheads="1"/>
          </p:cNvSpPr>
          <p:nvPr>
            <p:ph type="title"/>
          </p:nvPr>
        </p:nvSpPr>
        <p:spPr/>
        <p:txBody>
          <a:bodyPr/>
          <a:lstStyle/>
          <a:p>
            <a:r>
              <a:rPr lang="en-US" dirty="0"/>
              <a:t>ASCEMBL: Asciminib vs Bosutinib Responses</a:t>
            </a:r>
            <a:endParaRPr lang="en-US" altLang="en-US" dirty="0"/>
          </a:p>
        </p:txBody>
      </p:sp>
      <p:graphicFrame>
        <p:nvGraphicFramePr>
          <p:cNvPr id="11" name="Group 3">
            <a:extLst>
              <a:ext uri="{FF2B5EF4-FFF2-40B4-BE49-F238E27FC236}">
                <a16:creationId xmlns:a16="http://schemas.microsoft.com/office/drawing/2014/main" id="{DD5340C4-98A3-054B-A620-9F358EAFA5D5}"/>
              </a:ext>
            </a:extLst>
          </p:cNvPr>
          <p:cNvGraphicFramePr>
            <a:graphicFrameLocks/>
          </p:cNvGraphicFramePr>
          <p:nvPr>
            <p:extLst>
              <p:ext uri="{D42A27DB-BD31-4B8C-83A1-F6EECF244321}">
                <p14:modId xmlns:p14="http://schemas.microsoft.com/office/powerpoint/2010/main" val="371010424"/>
              </p:ext>
            </p:extLst>
          </p:nvPr>
        </p:nvGraphicFramePr>
        <p:xfrm>
          <a:off x="727076" y="1595672"/>
          <a:ext cx="10736268" cy="2316544"/>
        </p:xfrm>
        <a:graphic>
          <a:graphicData uri="http://schemas.openxmlformats.org/drawingml/2006/table">
            <a:tbl>
              <a:tblPr/>
              <a:tblGrid>
                <a:gridCol w="2481235">
                  <a:extLst>
                    <a:ext uri="{9D8B030D-6E8A-4147-A177-3AD203B41FA5}">
                      <a16:colId xmlns:a16="http://schemas.microsoft.com/office/drawing/2014/main" val="20000"/>
                    </a:ext>
                  </a:extLst>
                </a:gridCol>
                <a:gridCol w="2331877">
                  <a:extLst>
                    <a:ext uri="{9D8B030D-6E8A-4147-A177-3AD203B41FA5}">
                      <a16:colId xmlns:a16="http://schemas.microsoft.com/office/drawing/2014/main" val="20001"/>
                    </a:ext>
                  </a:extLst>
                </a:gridCol>
                <a:gridCol w="2183803">
                  <a:extLst>
                    <a:ext uri="{9D8B030D-6E8A-4147-A177-3AD203B41FA5}">
                      <a16:colId xmlns:a16="http://schemas.microsoft.com/office/drawing/2014/main" val="20003"/>
                    </a:ext>
                  </a:extLst>
                </a:gridCol>
                <a:gridCol w="3739353">
                  <a:extLst>
                    <a:ext uri="{9D8B030D-6E8A-4147-A177-3AD203B41FA5}">
                      <a16:colId xmlns:a16="http://schemas.microsoft.com/office/drawing/2014/main" val="20002"/>
                    </a:ext>
                  </a:extLst>
                </a:gridCol>
              </a:tblGrid>
              <a:tr h="28912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Outcome,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Asciminib</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157)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Bosutinib</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76)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1" i="0" u="none" strike="noStrike" cap="none" normalizeH="0" baseline="0" dirty="0">
                          <a:ln>
                            <a:noFill/>
                          </a:ln>
                          <a:solidFill>
                            <a:schemeClr val="tx1"/>
                          </a:solidFill>
                          <a:effectLst/>
                          <a:latin typeface="Calibri" panose="020F0502020204030204" pitchFamily="34" charset="0"/>
                        </a:rPr>
                        <a:t>Common Treatment Difference,*</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1" i="0" u="none" strike="noStrike" cap="none" normalizeH="0" baseline="0" dirty="0">
                          <a:ln>
                            <a:noFill/>
                          </a:ln>
                          <a:solidFill>
                            <a:schemeClr val="tx1"/>
                          </a:solidFill>
                          <a:effectLst/>
                          <a:latin typeface="Calibri" panose="020F0502020204030204" pitchFamily="34" charset="0"/>
                        </a:rPr>
                        <a:t> % (95% CI)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16739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MMR at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Wk</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48</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If used third line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If used fourth line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If used ≥ fifth line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37.6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41.5 (n/N = 34/82)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36.4 (n/N = 16/44)</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29.0 (n/N = 9/31)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15.8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30.0 (n/N = 9/30)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10.3 (n/N = 3/29)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0 (n/N = 0/17)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21.7 (10.5-32.9)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16739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Outcome,</a:t>
                      </a:r>
                      <a:r>
                        <a:rPr lang="en-US" sz="1600" b="1" baseline="30000" dirty="0">
                          <a:solidFill>
                            <a:schemeClr val="tx1"/>
                          </a:solidFill>
                          <a:latin typeface="Calibri"/>
                          <a:cs typeface="Calibri"/>
                        </a:rPr>
                        <a:t>† </a:t>
                      </a:r>
                      <a:r>
                        <a:rPr kumimoji="0" lang="en-US" sz="1600" b="1" i="0" u="none" strike="noStrike" cap="none" normalizeH="0" baseline="0" dirty="0">
                          <a:ln>
                            <a:noFill/>
                          </a:ln>
                          <a:solidFill>
                            <a:schemeClr val="tx1"/>
                          </a:solidFill>
                          <a:effectLst/>
                          <a:latin typeface="Calibri" panose="020F0502020204030204" pitchFamily="34" charset="0"/>
                        </a:rPr>
                        <a: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Asciminib (n = 142)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Bosutinib (n = 72)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Treatment Difference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633276085"/>
                  </a:ext>
                </a:extLst>
              </a:tr>
              <a:tr h="16739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1" u="none" strike="noStrike" cap="none" normalizeH="0" baseline="0" dirty="0">
                          <a:ln>
                            <a:noFill/>
                          </a:ln>
                          <a:solidFill>
                            <a:schemeClr val="bg2">
                              <a:lumMod val="10000"/>
                            </a:schemeClr>
                          </a:solidFill>
                          <a:effectLst/>
                          <a:latin typeface="Calibri" panose="020F0502020204030204" pitchFamily="34" charset="0"/>
                        </a:rPr>
                        <a:t>BCR:ABL1</a:t>
                      </a:r>
                      <a:r>
                        <a:rPr kumimoji="0" lang="en-US" sz="1600" b="0" i="1" u="none" strike="noStrike" cap="none" normalizeH="0" baseline="30000" dirty="0">
                          <a:ln>
                            <a:noFill/>
                          </a:ln>
                          <a:solidFill>
                            <a:schemeClr val="bg2">
                              <a:lumMod val="10000"/>
                            </a:schemeClr>
                          </a:solidFill>
                          <a:effectLst/>
                          <a:latin typeface="Calibri" panose="020F0502020204030204" pitchFamily="34" charset="0"/>
                        </a:rPr>
                        <a:t>IS</a:t>
                      </a:r>
                      <a:r>
                        <a:rPr kumimoji="0" lang="en-US" sz="1600" b="0" i="1" u="none" strike="noStrike" cap="none" normalizeH="0" baseline="0" dirty="0">
                          <a:ln>
                            <a:noFill/>
                          </a:ln>
                          <a:solidFill>
                            <a:schemeClr val="bg2">
                              <a:lumMod val="10000"/>
                            </a:schemeClr>
                          </a:solidFill>
                          <a:effectLst/>
                          <a:latin typeface="Calibri" panose="020F0502020204030204" pitchFamily="34" charset="0"/>
                        </a:rPr>
                        <a:t> ≤1%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45.1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19.4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25.7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827073650"/>
                  </a:ext>
                </a:extLst>
              </a:tr>
            </a:tbl>
          </a:graphicData>
        </a:graphic>
      </p:graphicFrame>
      <p:sp>
        <p:nvSpPr>
          <p:cNvPr id="12" name="Rectangle 11">
            <a:extLst>
              <a:ext uri="{FF2B5EF4-FFF2-40B4-BE49-F238E27FC236}">
                <a16:creationId xmlns:a16="http://schemas.microsoft.com/office/drawing/2014/main" id="{F1BCC634-8714-DA49-BB48-7BEF84EC54DA}"/>
              </a:ext>
            </a:extLst>
          </p:cNvPr>
          <p:cNvSpPr/>
          <p:nvPr/>
        </p:nvSpPr>
        <p:spPr>
          <a:xfrm>
            <a:off x="677848" y="3898955"/>
            <a:ext cx="9589508" cy="307777"/>
          </a:xfrm>
          <a:prstGeom prst="rect">
            <a:avLst/>
          </a:prstGeom>
        </p:spPr>
        <p:txBody>
          <a:bodyPr wrap="square">
            <a:spAutoFit/>
          </a:bodyPr>
          <a:lstStyle/>
          <a:p>
            <a:r>
              <a:rPr lang="en-US" sz="1400" b="0" dirty="0">
                <a:solidFill>
                  <a:srgbClr val="000000"/>
                </a:solidFill>
                <a:latin typeface="Calibri"/>
                <a:cs typeface="Calibri"/>
              </a:rPr>
              <a:t>*Adjusted for MCyR status at baseline. </a:t>
            </a:r>
            <a:r>
              <a:rPr lang="en-US" sz="1400" b="0" baseline="30000" dirty="0">
                <a:solidFill>
                  <a:srgbClr val="000000"/>
                </a:solidFill>
                <a:latin typeface="Calibri"/>
                <a:cs typeface="Calibri"/>
              </a:rPr>
              <a:t>†</a:t>
            </a:r>
            <a:r>
              <a:rPr lang="en-US" sz="1400" b="0" dirty="0">
                <a:solidFill>
                  <a:srgbClr val="000000"/>
                </a:solidFill>
                <a:latin typeface="Calibri"/>
                <a:cs typeface="Calibri"/>
              </a:rPr>
              <a:t>Based on patients without this level of response at baseline. </a:t>
            </a:r>
          </a:p>
        </p:txBody>
      </p:sp>
      <p:graphicFrame>
        <p:nvGraphicFramePr>
          <p:cNvPr id="13" name="Group 3">
            <a:extLst>
              <a:ext uri="{FF2B5EF4-FFF2-40B4-BE49-F238E27FC236}">
                <a16:creationId xmlns:a16="http://schemas.microsoft.com/office/drawing/2014/main" id="{BDBBF71D-AE21-DD48-BF78-914A1C614990}"/>
              </a:ext>
            </a:extLst>
          </p:cNvPr>
          <p:cNvGraphicFramePr>
            <a:graphicFrameLocks/>
          </p:cNvGraphicFramePr>
          <p:nvPr/>
        </p:nvGraphicFramePr>
        <p:xfrm>
          <a:off x="720578" y="4284397"/>
          <a:ext cx="10761809" cy="1739092"/>
        </p:xfrm>
        <a:graphic>
          <a:graphicData uri="http://schemas.openxmlformats.org/drawingml/2006/table">
            <a:tbl>
              <a:tblPr/>
              <a:tblGrid>
                <a:gridCol w="5941449">
                  <a:extLst>
                    <a:ext uri="{9D8B030D-6E8A-4147-A177-3AD203B41FA5}">
                      <a16:colId xmlns:a16="http://schemas.microsoft.com/office/drawing/2014/main" val="20000"/>
                    </a:ext>
                  </a:extLst>
                </a:gridCol>
                <a:gridCol w="2500134">
                  <a:extLst>
                    <a:ext uri="{9D8B030D-6E8A-4147-A177-3AD203B41FA5}">
                      <a16:colId xmlns:a16="http://schemas.microsoft.com/office/drawing/2014/main" val="20001"/>
                    </a:ext>
                  </a:extLst>
                </a:gridCol>
                <a:gridCol w="2320226">
                  <a:extLst>
                    <a:ext uri="{9D8B030D-6E8A-4147-A177-3AD203B41FA5}">
                      <a16:colId xmlns:a16="http://schemas.microsoft.com/office/drawing/2014/main" val="20002"/>
                    </a:ext>
                  </a:extLst>
                </a:gridCol>
              </a:tblGrid>
              <a:tr h="39790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Outcome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Asciminib (n = 157)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Bosutinib (n = 76)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22738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Cumulative incidence of MMR at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Wk</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96, %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41.2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22.6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368014473"/>
                  </a:ext>
                </a:extLst>
              </a:tr>
              <a:tr h="22738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Probability of maintaining MMR for ≥72 wk, % (95% CI)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96.7 (87.4-99.2)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94.6 (86.2-97.9)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22738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Maintained MMR at last assessment, n/N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67/69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17/18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r h="22738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2">
                              <a:lumMod val="10000"/>
                            </a:schemeClr>
                          </a:solidFill>
                          <a:effectLst/>
                          <a:latin typeface="Calibri" panose="020F0502020204030204" pitchFamily="34" charset="0"/>
                        </a:rPr>
                        <a:t>Cumulative incidence of </a:t>
                      </a:r>
                      <a:r>
                        <a:rPr kumimoji="0" lang="en-US" sz="1600" b="0" i="1" u="none" strike="noStrike" cap="none" normalizeH="0" baseline="0" dirty="0">
                          <a:ln>
                            <a:noFill/>
                          </a:ln>
                          <a:solidFill>
                            <a:schemeClr val="bg2">
                              <a:lumMod val="10000"/>
                            </a:schemeClr>
                          </a:solidFill>
                          <a:effectLst/>
                          <a:latin typeface="Calibri" panose="020F0502020204030204" pitchFamily="34" charset="0"/>
                        </a:rPr>
                        <a:t>BCR:ABL1</a:t>
                      </a:r>
                      <a:r>
                        <a:rPr kumimoji="0" lang="en-US" sz="1600" b="0" i="1" u="none" strike="noStrike" cap="none" normalizeH="0" baseline="30000" dirty="0">
                          <a:ln>
                            <a:noFill/>
                          </a:ln>
                          <a:solidFill>
                            <a:schemeClr val="bg2">
                              <a:lumMod val="10000"/>
                            </a:schemeClr>
                          </a:solidFill>
                          <a:effectLst/>
                          <a:latin typeface="Calibri" panose="020F0502020204030204" pitchFamily="34" charset="0"/>
                        </a:rPr>
                        <a:t>IS</a:t>
                      </a:r>
                      <a:r>
                        <a:rPr kumimoji="0" lang="en-US" sz="1600" b="0" i="1" u="none" strike="noStrike" cap="none" normalizeH="0" baseline="0" dirty="0">
                          <a:ln>
                            <a:noFill/>
                          </a:ln>
                          <a:solidFill>
                            <a:schemeClr val="bg2">
                              <a:lumMod val="10000"/>
                            </a:schemeClr>
                          </a:solidFill>
                          <a:effectLst/>
                          <a:latin typeface="Calibri" panose="020F0502020204030204" pitchFamily="34" charset="0"/>
                        </a:rPr>
                        <a:t> ≤1% </a:t>
                      </a:r>
                      <a:r>
                        <a:rPr kumimoji="0" lang="en-US" sz="1600" b="0" i="0" u="none" strike="noStrike" cap="none" normalizeH="0" baseline="0" dirty="0">
                          <a:ln>
                            <a:noFill/>
                          </a:ln>
                          <a:solidFill>
                            <a:schemeClr val="bg2">
                              <a:lumMod val="10000"/>
                            </a:schemeClr>
                          </a:solidFill>
                          <a:effectLst/>
                          <a:latin typeface="Calibri" panose="020F0502020204030204" pitchFamily="34" charset="0"/>
                        </a:rPr>
                        <a:t>at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Wk</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96, %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53.7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33.7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384977479"/>
                  </a:ext>
                </a:extLst>
              </a:tr>
            </a:tbl>
          </a:graphicData>
        </a:graphic>
      </p:graphicFrame>
      <p:sp>
        <p:nvSpPr>
          <p:cNvPr id="14" name="Text Box 15">
            <a:extLst>
              <a:ext uri="{FF2B5EF4-FFF2-40B4-BE49-F238E27FC236}">
                <a16:creationId xmlns:a16="http://schemas.microsoft.com/office/drawing/2014/main" id="{A9498D89-5501-7347-9EA9-D0C8077BA375}"/>
              </a:ext>
            </a:extLst>
          </p:cNvPr>
          <p:cNvSpPr txBox="1">
            <a:spLocks noChangeArrowheads="1"/>
          </p:cNvSpPr>
          <p:nvPr/>
        </p:nvSpPr>
        <p:spPr bwMode="auto">
          <a:xfrm>
            <a:off x="412751" y="636986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de-DE" altLang="en-US" sz="1200" b="0" spc="-10" dirty="0">
                <a:solidFill>
                  <a:schemeClr val="bg2"/>
                </a:solidFill>
                <a:latin typeface="Calibri" panose="020F0502020204030204" pitchFamily="34" charset="0"/>
              </a:rPr>
              <a:t>Hochhaus. Leukemia. 2023;37:617.</a:t>
            </a:r>
            <a:endParaRPr lang="en-US" altLang="en-US" sz="1200" b="0" dirty="0">
              <a:solidFill>
                <a:schemeClr val="bg2"/>
              </a:solidFill>
              <a:latin typeface="Calibri" panose="020F0502020204030204" pitchFamily="34" charset="0"/>
            </a:endParaRPr>
          </a:p>
        </p:txBody>
      </p:sp>
    </p:spTree>
    <p:extLst>
      <p:ext uri="{BB962C8B-B14F-4D97-AF65-F5344CB8AC3E}">
        <p14:creationId xmlns:p14="http://schemas.microsoft.com/office/powerpoint/2010/main" val="22531208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5C74807-6E5C-4DE9-A6BB-BA9A0E23462B}"/>
              </a:ext>
            </a:extLst>
          </p:cNvPr>
          <p:cNvSpPr>
            <a:spLocks noGrp="1"/>
          </p:cNvSpPr>
          <p:nvPr>
            <p:ph type="title"/>
          </p:nvPr>
        </p:nvSpPr>
        <p:spPr/>
        <p:txBody>
          <a:bodyPr/>
          <a:lstStyle/>
          <a:p>
            <a:r>
              <a:rPr lang="en-US" altLang="en-US" dirty="0"/>
              <a:t>ASC4MORE 96-Wk Follow-Up: Asciminib Add-On + Imatinib vs Imatinib vs Nilotinib</a:t>
            </a:r>
          </a:p>
        </p:txBody>
      </p:sp>
      <p:graphicFrame>
        <p:nvGraphicFramePr>
          <p:cNvPr id="4" name="Content Placeholder 4">
            <a:extLst>
              <a:ext uri="{FF2B5EF4-FFF2-40B4-BE49-F238E27FC236}">
                <a16:creationId xmlns:a16="http://schemas.microsoft.com/office/drawing/2014/main" id="{BF716E94-D480-4782-A66F-A8AD2BD8E288}"/>
              </a:ext>
            </a:extLst>
          </p:cNvPr>
          <p:cNvGraphicFramePr>
            <a:graphicFrameLocks noGrp="1"/>
          </p:cNvGraphicFramePr>
          <p:nvPr>
            <p:ph idx="4294967295"/>
            <p:extLst>
              <p:ext uri="{D42A27DB-BD31-4B8C-83A1-F6EECF244321}">
                <p14:modId xmlns:p14="http://schemas.microsoft.com/office/powerpoint/2010/main" val="3554299903"/>
              </p:ext>
            </p:extLst>
          </p:nvPr>
        </p:nvGraphicFramePr>
        <p:xfrm>
          <a:off x="717552" y="3696481"/>
          <a:ext cx="10788648" cy="2377440"/>
        </p:xfrm>
        <a:graphic>
          <a:graphicData uri="http://schemas.openxmlformats.org/drawingml/2006/table">
            <a:tbl>
              <a:tblPr>
                <a:tableStyleId>{2D5ABB26-0587-4C30-8999-92F81FD0307C}</a:tableStyleId>
              </a:tblPr>
              <a:tblGrid>
                <a:gridCol w="3150668">
                  <a:extLst>
                    <a:ext uri="{9D8B030D-6E8A-4147-A177-3AD203B41FA5}">
                      <a16:colId xmlns:a16="http://schemas.microsoft.com/office/drawing/2014/main" val="20000"/>
                    </a:ext>
                  </a:extLst>
                </a:gridCol>
                <a:gridCol w="1527596">
                  <a:extLst>
                    <a:ext uri="{9D8B030D-6E8A-4147-A177-3AD203B41FA5}">
                      <a16:colId xmlns:a16="http://schemas.microsoft.com/office/drawing/2014/main" val="20001"/>
                    </a:ext>
                  </a:extLst>
                </a:gridCol>
                <a:gridCol w="1527596">
                  <a:extLst>
                    <a:ext uri="{9D8B030D-6E8A-4147-A177-3AD203B41FA5}">
                      <a16:colId xmlns:a16="http://schemas.microsoft.com/office/drawing/2014/main" val="20002"/>
                    </a:ext>
                  </a:extLst>
                </a:gridCol>
                <a:gridCol w="1527596">
                  <a:extLst>
                    <a:ext uri="{9D8B030D-6E8A-4147-A177-3AD203B41FA5}">
                      <a16:colId xmlns:a16="http://schemas.microsoft.com/office/drawing/2014/main" val="20003"/>
                    </a:ext>
                  </a:extLst>
                </a:gridCol>
                <a:gridCol w="1527596">
                  <a:extLst>
                    <a:ext uri="{9D8B030D-6E8A-4147-A177-3AD203B41FA5}">
                      <a16:colId xmlns:a16="http://schemas.microsoft.com/office/drawing/2014/main" val="20004"/>
                    </a:ext>
                  </a:extLst>
                </a:gridCol>
                <a:gridCol w="1527596">
                  <a:extLst>
                    <a:ext uri="{9D8B030D-6E8A-4147-A177-3AD203B41FA5}">
                      <a16:colId xmlns:a16="http://schemas.microsoft.com/office/drawing/2014/main" val="20005"/>
                    </a:ext>
                  </a:extLst>
                </a:gridCol>
              </a:tblGrid>
              <a:tr h="489481">
                <a:tc>
                  <a:txBody>
                    <a:bodyPr/>
                    <a:lstStyle/>
                    <a:p>
                      <a:pPr marL="0" marR="0" lvl="0" indent="0" algn="l" defTabSz="457200" rtl="0" eaLnBrk="1" fontAlgn="base" latinLnBrk="0" hangingPunct="1">
                        <a:lnSpc>
                          <a:spcPct val="100000"/>
                        </a:lnSpc>
                        <a:spcBef>
                          <a:spcPts val="6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rPr>
                        <a:t>Outcome</a:t>
                      </a:r>
                    </a:p>
                  </a:txBody>
                  <a:tcPr anchor="b"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rPr>
                        <a:t>Asciminib 40 + Imatinib</a:t>
                      </a:r>
                      <a:br>
                        <a:rPr kumimoji="0" lang="en-US" sz="18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rPr>
                      </a:br>
                      <a:r>
                        <a:rPr kumimoji="0" lang="en-US" sz="18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rPr>
                        <a:t>(n = 21)</a:t>
                      </a:r>
                    </a:p>
                  </a:txBody>
                  <a:tcPr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rPr>
                        <a:t>Asciminib 60 + Imatinib</a:t>
                      </a:r>
                      <a:br>
                        <a:rPr kumimoji="0" lang="en-US" sz="18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rPr>
                      </a:br>
                      <a:r>
                        <a:rPr kumimoji="0" lang="en-US" sz="18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rPr>
                        <a:t>(n = 21)</a:t>
                      </a:r>
                    </a:p>
                  </a:txBody>
                  <a:tcPr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rPr>
                        <a:t>Imatinib</a:t>
                      </a:r>
                      <a:br>
                        <a:rPr kumimoji="0" lang="en-US" sz="18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rPr>
                      </a:br>
                      <a:r>
                        <a:rPr kumimoji="0" lang="en-US" sz="18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rPr>
                        <a:t>(n = 21)</a:t>
                      </a:r>
                    </a:p>
                  </a:txBody>
                  <a:tcPr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rPr>
                        <a:t>Nilotinib</a:t>
                      </a:r>
                      <a:br>
                        <a:rPr kumimoji="0" lang="en-US" sz="18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rPr>
                      </a:br>
                      <a:r>
                        <a:rPr kumimoji="0" lang="en-US" sz="18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rPr>
                        <a:t>(n = 21)</a:t>
                      </a:r>
                    </a:p>
                  </a:txBody>
                  <a:tcPr anchor="b"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rPr>
                        <a:t>Crossover</a:t>
                      </a:r>
                      <a:br>
                        <a:rPr kumimoji="0" lang="en-US" sz="18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rPr>
                      </a:br>
                      <a:r>
                        <a:rPr kumimoji="0" lang="en-US" sz="1800" b="1" i="0" u="none" strike="noStrike" cap="none" normalizeH="0" baseline="0" dirty="0">
                          <a:ln>
                            <a:noFill/>
                          </a:ln>
                          <a:solidFill>
                            <a:schemeClr val="tx1"/>
                          </a:solidFill>
                          <a:effectLst/>
                          <a:latin typeface="Calibri" panose="020F0502020204030204" pitchFamily="34" charset="0"/>
                          <a:ea typeface="Calibri" pitchFamily="34" charset="0"/>
                          <a:cs typeface="Calibri" panose="020F0502020204030204" pitchFamily="34" charset="0"/>
                        </a:rPr>
                        <a:t>(n = 14)</a:t>
                      </a:r>
                    </a:p>
                  </a:txBody>
                  <a:tcPr anchor="b"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181587">
                <a:tc>
                  <a:txBody>
                    <a:bodyPr/>
                    <a:lstStyle/>
                    <a:p>
                      <a:pPr marL="0" marR="0" lvl="0" indent="0" algn="l" defTabSz="457200" rtl="0" eaLnBrk="1" fontAlgn="base" latinLnBrk="0" hangingPunct="1">
                        <a:lnSpc>
                          <a:spcPct val="100000"/>
                        </a:lnSpc>
                        <a:spcBef>
                          <a:spcPts val="600"/>
                        </a:spcBef>
                        <a:spcAft>
                          <a:spcPct val="0"/>
                        </a:spcAft>
                        <a:buClrTx/>
                        <a:buSzTx/>
                        <a:buFontTx/>
                        <a:buNone/>
                        <a:tabLst/>
                      </a:pPr>
                      <a:r>
                        <a:rPr lang="en-US" b="0" dirty="0" err="1">
                          <a:solidFill>
                            <a:schemeClr val="bg1"/>
                          </a:solidFill>
                          <a:latin typeface="Calibri" panose="020F0502020204030204" pitchFamily="34" charset="0"/>
                        </a:rPr>
                        <a:t>Wk</a:t>
                      </a:r>
                      <a:r>
                        <a:rPr lang="en-US" b="0" dirty="0">
                          <a:solidFill>
                            <a:schemeClr val="bg1"/>
                          </a:solidFill>
                          <a:latin typeface="Calibri" panose="020F0502020204030204" pitchFamily="34" charset="0"/>
                        </a:rPr>
                        <a:t> 48 MR</a:t>
                      </a:r>
                      <a:r>
                        <a:rPr lang="en-US" b="0" baseline="30000" dirty="0">
                          <a:solidFill>
                            <a:schemeClr val="bg1"/>
                          </a:solidFill>
                          <a:latin typeface="Calibri" panose="020F0502020204030204" pitchFamily="34" charset="0"/>
                        </a:rPr>
                        <a:t>4.5</a:t>
                      </a:r>
                      <a:r>
                        <a:rPr lang="en-US" b="0" dirty="0">
                          <a:solidFill>
                            <a:schemeClr val="bg1"/>
                          </a:solidFill>
                          <a:latin typeface="Calibri" panose="020F0502020204030204" pitchFamily="34" charset="0"/>
                        </a:rPr>
                        <a:t> rate,%</a:t>
                      </a:r>
                      <a:endPar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19.0</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28.6</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0</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4.8</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defRPr/>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NA</a:t>
                      </a: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181587">
                <a:tc>
                  <a:txBody>
                    <a:bodyPr/>
                    <a:lstStyle/>
                    <a:p>
                      <a:pPr marL="0" marR="0" lvl="0" indent="0" algn="l" defTabSz="457200" rtl="0" eaLnBrk="1" fontAlgn="base" latinLnBrk="0" hangingPunct="1">
                        <a:lnSpc>
                          <a:spcPct val="100000"/>
                        </a:lnSpc>
                        <a:spcBef>
                          <a:spcPts val="600"/>
                        </a:spcBef>
                        <a:spcAft>
                          <a:spcPct val="0"/>
                        </a:spcAft>
                        <a:buClrTx/>
                        <a:buSzTx/>
                        <a:buFontTx/>
                        <a:buNone/>
                        <a:tabLst/>
                        <a:defRPr/>
                      </a:pPr>
                      <a:r>
                        <a:rPr lang="en-US" b="0" dirty="0" err="1">
                          <a:solidFill>
                            <a:schemeClr val="bg1"/>
                          </a:solidFill>
                          <a:latin typeface="Calibri" panose="020F0502020204030204" pitchFamily="34" charset="0"/>
                        </a:rPr>
                        <a:t>Wk</a:t>
                      </a:r>
                      <a:r>
                        <a:rPr lang="en-US" b="0" dirty="0">
                          <a:solidFill>
                            <a:schemeClr val="bg1"/>
                          </a:solidFill>
                          <a:latin typeface="Calibri" panose="020F0502020204030204" pitchFamily="34" charset="0"/>
                        </a:rPr>
                        <a:t> 48 MR</a:t>
                      </a:r>
                      <a:r>
                        <a:rPr lang="en-US" b="0" baseline="30000" dirty="0">
                          <a:solidFill>
                            <a:schemeClr val="bg1"/>
                          </a:solidFill>
                          <a:latin typeface="Calibri" panose="020F0502020204030204" pitchFamily="34" charset="0"/>
                        </a:rPr>
                        <a:t>4</a:t>
                      </a:r>
                      <a:r>
                        <a:rPr lang="en-US" b="0" dirty="0">
                          <a:solidFill>
                            <a:schemeClr val="bg1"/>
                          </a:solidFill>
                          <a:latin typeface="Calibri" panose="020F0502020204030204" pitchFamily="34" charset="0"/>
                        </a:rPr>
                        <a:t> rate, %</a:t>
                      </a:r>
                      <a:endPar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42.9</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28.6</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0</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23.8</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NA</a:t>
                      </a: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2"/>
                  </a:ext>
                </a:extLst>
              </a:tr>
              <a:tr h="184178">
                <a:tc>
                  <a:txBody>
                    <a:bodyPr/>
                    <a:lstStyle/>
                    <a:p>
                      <a:pPr marL="0" marR="0" lvl="0" indent="0" algn="l" defTabSz="457200" rtl="0" eaLnBrk="1" fontAlgn="base" latinLnBrk="0" hangingPunct="1">
                        <a:lnSpc>
                          <a:spcPct val="100000"/>
                        </a:lnSpc>
                        <a:spcBef>
                          <a:spcPts val="600"/>
                        </a:spcBef>
                        <a:spcAft>
                          <a:spcPct val="0"/>
                        </a:spcAft>
                        <a:buClrTx/>
                        <a:buSzTx/>
                        <a:buFontTx/>
                        <a:buNone/>
                        <a:tabLst/>
                      </a:pPr>
                      <a:r>
                        <a:rPr lang="en-US" b="0" dirty="0" err="1">
                          <a:solidFill>
                            <a:schemeClr val="bg1"/>
                          </a:solidFill>
                          <a:latin typeface="Calibri" panose="020F0502020204030204" pitchFamily="34" charset="0"/>
                        </a:rPr>
                        <a:t>Wk</a:t>
                      </a:r>
                      <a:r>
                        <a:rPr lang="en-US" b="0" dirty="0">
                          <a:solidFill>
                            <a:schemeClr val="bg1"/>
                          </a:solidFill>
                          <a:latin typeface="Calibri" panose="020F0502020204030204" pitchFamily="34" charset="0"/>
                        </a:rPr>
                        <a:t> 96 MR</a:t>
                      </a:r>
                      <a:r>
                        <a:rPr lang="en-US" b="0" baseline="30000" dirty="0">
                          <a:solidFill>
                            <a:schemeClr val="bg1"/>
                          </a:solidFill>
                          <a:latin typeface="Calibri" panose="020F0502020204030204" pitchFamily="34" charset="0"/>
                        </a:rPr>
                        <a:t>4.5</a:t>
                      </a:r>
                      <a:r>
                        <a:rPr lang="en-US" b="0" dirty="0">
                          <a:solidFill>
                            <a:schemeClr val="bg1"/>
                          </a:solidFill>
                          <a:latin typeface="Calibri" panose="020F0502020204030204" pitchFamily="34" charset="0"/>
                        </a:rPr>
                        <a:t> rate,%</a:t>
                      </a:r>
                      <a:endPar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19</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19</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4.8</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9.5</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14.3</a:t>
                      </a: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3"/>
                  </a:ext>
                </a:extLst>
              </a:tr>
              <a:tr h="181587">
                <a:tc>
                  <a:txBody>
                    <a:bodyPr/>
                    <a:lstStyle/>
                    <a:p>
                      <a:pPr marL="0" marR="0" lvl="0" indent="0" algn="l" defTabSz="457200" rtl="0" eaLnBrk="1" fontAlgn="base" latinLnBrk="0" hangingPunct="1">
                        <a:lnSpc>
                          <a:spcPct val="100000"/>
                        </a:lnSpc>
                        <a:spcBef>
                          <a:spcPts val="600"/>
                        </a:spcBef>
                        <a:spcAft>
                          <a:spcPct val="0"/>
                        </a:spcAft>
                        <a:buClrTx/>
                        <a:buSzTx/>
                        <a:buFontTx/>
                        <a:buNone/>
                        <a:tabLst/>
                        <a:defRPr/>
                      </a:pPr>
                      <a:r>
                        <a:rPr lang="en-US" b="0" dirty="0" err="1">
                          <a:solidFill>
                            <a:schemeClr val="bg1"/>
                          </a:solidFill>
                          <a:latin typeface="Calibri" panose="020F0502020204030204" pitchFamily="34" charset="0"/>
                        </a:rPr>
                        <a:t>Wk</a:t>
                      </a:r>
                      <a:r>
                        <a:rPr lang="en-US" b="0" dirty="0">
                          <a:solidFill>
                            <a:schemeClr val="bg1"/>
                          </a:solidFill>
                          <a:latin typeface="Calibri" panose="020F0502020204030204" pitchFamily="34" charset="0"/>
                        </a:rPr>
                        <a:t> 96 MR</a:t>
                      </a:r>
                      <a:r>
                        <a:rPr lang="en-US" b="0" baseline="30000" dirty="0">
                          <a:solidFill>
                            <a:schemeClr val="bg1"/>
                          </a:solidFill>
                          <a:latin typeface="Calibri" panose="020F0502020204030204" pitchFamily="34" charset="0"/>
                        </a:rPr>
                        <a:t>4</a:t>
                      </a:r>
                      <a:r>
                        <a:rPr lang="en-US" b="0" dirty="0">
                          <a:solidFill>
                            <a:schemeClr val="bg1"/>
                          </a:solidFill>
                          <a:latin typeface="Calibri" panose="020F0502020204030204" pitchFamily="34" charset="0"/>
                        </a:rPr>
                        <a:t> rate, %</a:t>
                      </a:r>
                      <a:endPar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endParaRP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38.1</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23.8</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9.5</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28.6</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457200" rtl="0" eaLnBrk="1" fontAlgn="base" latinLnBrk="0" hangingPunct="1">
                        <a:lnSpc>
                          <a:spcPct val="100000"/>
                        </a:lnSpc>
                        <a:spcBef>
                          <a:spcPts val="600"/>
                        </a:spcBef>
                        <a:spcAft>
                          <a:spcPct val="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ea typeface="Calibri" pitchFamily="34" charset="0"/>
                          <a:cs typeface="Calibri" panose="020F0502020204030204" pitchFamily="34" charset="0"/>
                        </a:rPr>
                        <a:t>21.4</a:t>
                      </a: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4"/>
                  </a:ext>
                </a:extLst>
              </a:tr>
            </a:tbl>
          </a:graphicData>
        </a:graphic>
      </p:graphicFrame>
      <p:sp>
        <p:nvSpPr>
          <p:cNvPr id="16429" name="Rectangle 1">
            <a:extLst>
              <a:ext uri="{FF2B5EF4-FFF2-40B4-BE49-F238E27FC236}">
                <a16:creationId xmlns:a16="http://schemas.microsoft.com/office/drawing/2014/main" id="{29BFC5DA-25C5-403D-A451-4290A32E76BA}"/>
              </a:ext>
            </a:extLst>
          </p:cNvPr>
          <p:cNvSpPr>
            <a:spLocks noChangeArrowheads="1"/>
          </p:cNvSpPr>
          <p:nvPr/>
        </p:nvSpPr>
        <p:spPr bwMode="auto">
          <a:xfrm>
            <a:off x="404946" y="6365170"/>
            <a:ext cx="88469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R="0" lvl="0" algn="l" defTabSz="914400" rtl="0" eaLnBrk="1" fontAlgn="base" latinLnBrk="0" hangingPunct="1">
              <a:lnSpc>
                <a:spcPct val="100000"/>
              </a:lnSpc>
              <a:spcBef>
                <a:spcPct val="0"/>
              </a:spcBef>
              <a:spcAft>
                <a:spcPct val="0"/>
              </a:spcAft>
              <a:buClrTx/>
              <a:buSzTx/>
              <a:buNone/>
              <a:tabLst/>
              <a:defRPr/>
            </a:pPr>
            <a:r>
              <a:rPr lang="en-US" altLang="en-US" sz="1200" b="0" dirty="0">
                <a:solidFill>
                  <a:srgbClr val="455560"/>
                </a:solidFill>
                <a:latin typeface="Calibri" panose="020F0502020204030204" pitchFamily="34" charset="0"/>
                <a:cs typeface="Calibri" panose="020F0502020204030204" pitchFamily="34" charset="0"/>
              </a:rPr>
              <a:t>Hughes. J </a:t>
            </a:r>
            <a:r>
              <a:rPr lang="en-US" altLang="en-US" sz="1200" b="0" dirty="0" err="1">
                <a:solidFill>
                  <a:srgbClr val="455560"/>
                </a:solidFill>
                <a:latin typeface="Calibri" panose="020F0502020204030204" pitchFamily="34" charset="0"/>
                <a:cs typeface="Calibri" panose="020F0502020204030204" pitchFamily="34" charset="0"/>
              </a:rPr>
              <a:t>Hematol</a:t>
            </a:r>
            <a:r>
              <a:rPr lang="en-US" altLang="en-US" sz="1200" b="0" dirty="0">
                <a:solidFill>
                  <a:srgbClr val="455560"/>
                </a:solidFill>
                <a:latin typeface="Calibri" panose="020F0502020204030204" pitchFamily="34" charset="0"/>
                <a:cs typeface="Calibri" panose="020F0502020204030204" pitchFamily="34" charset="0"/>
              </a:rPr>
              <a:t> Oncol. 2024;17:125.</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CCE2798B-4E14-792B-D2B4-7BB6D0EA6593}"/>
              </a:ext>
            </a:extLst>
          </p:cNvPr>
          <p:cNvSpPr txBox="1"/>
          <p:nvPr/>
        </p:nvSpPr>
        <p:spPr bwMode="auto">
          <a:xfrm>
            <a:off x="622448" y="1503796"/>
            <a:ext cx="11039476"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285750" indent="-285750" algn="l">
              <a:lnSpc>
                <a:spcPct val="100000"/>
              </a:lnSpc>
              <a:spcBef>
                <a:spcPct val="50000"/>
              </a:spcBef>
              <a:spcAft>
                <a:spcPct val="0"/>
              </a:spcAft>
              <a:buClrTx/>
              <a:buFont typeface="Wingdings" panose="05000000000000000000" pitchFamily="2" charset="2"/>
              <a:buChar char="§"/>
            </a:pPr>
            <a:r>
              <a:rPr lang="en-US" sz="2200" b="0" dirty="0">
                <a:solidFill>
                  <a:schemeClr val="bg1"/>
                </a:solidFill>
                <a:latin typeface="Calibri" panose="020F0502020204030204" pitchFamily="34" charset="0"/>
              </a:rPr>
              <a:t>Open-label trial of adults with CP-CML having received imatinib for ≥1 </a:t>
            </a:r>
            <a:r>
              <a:rPr lang="en-US" sz="2200" b="0" dirty="0" err="1">
                <a:solidFill>
                  <a:schemeClr val="bg1"/>
                </a:solidFill>
                <a:latin typeface="Calibri" panose="020F0502020204030204" pitchFamily="34" charset="0"/>
              </a:rPr>
              <a:t>yr</a:t>
            </a:r>
            <a:r>
              <a:rPr lang="en-US" sz="2200" b="0" dirty="0">
                <a:solidFill>
                  <a:schemeClr val="bg1"/>
                </a:solidFill>
                <a:latin typeface="Calibri" panose="020F0502020204030204" pitchFamily="34" charset="0"/>
              </a:rPr>
              <a:t>, </a:t>
            </a:r>
            <a:r>
              <a:rPr lang="en-US" sz="2200" b="0" i="1" dirty="0">
                <a:solidFill>
                  <a:schemeClr val="bg1"/>
                </a:solidFill>
                <a:latin typeface="Calibri" panose="020F0502020204030204" pitchFamily="34" charset="0"/>
              </a:rPr>
              <a:t>BCR::ABL1 </a:t>
            </a:r>
            <a:r>
              <a:rPr lang="en-US" sz="2200" b="0" dirty="0">
                <a:solidFill>
                  <a:schemeClr val="bg1"/>
                </a:solidFill>
                <a:latin typeface="Calibri" panose="020F0502020204030204" pitchFamily="34" charset="0"/>
              </a:rPr>
              <a:t>levels &gt;0.01% IS and ≤1% at randomization, without DMR or treatment failure</a:t>
            </a:r>
          </a:p>
          <a:p>
            <a:pPr marL="285750" indent="-285750" algn="l">
              <a:lnSpc>
                <a:spcPct val="100000"/>
              </a:lnSpc>
              <a:spcBef>
                <a:spcPct val="50000"/>
              </a:spcBef>
              <a:spcAft>
                <a:spcPct val="0"/>
              </a:spcAft>
              <a:buClrTx/>
              <a:buFont typeface="Wingdings" panose="05000000000000000000" pitchFamily="2" charset="2"/>
              <a:buChar char="§"/>
            </a:pPr>
            <a:r>
              <a:rPr lang="en-US" sz="2200" b="0" dirty="0">
                <a:solidFill>
                  <a:schemeClr val="bg1"/>
                </a:solidFill>
                <a:latin typeface="Calibri" panose="020F0502020204030204" pitchFamily="34" charset="0"/>
              </a:rPr>
              <a:t>Primary endpoint: MR</a:t>
            </a:r>
            <a:r>
              <a:rPr lang="en-US" sz="2200" b="0" baseline="30000" dirty="0">
                <a:solidFill>
                  <a:schemeClr val="bg1"/>
                </a:solidFill>
                <a:latin typeface="Calibri" panose="020F0502020204030204" pitchFamily="34" charset="0"/>
              </a:rPr>
              <a:t>4.5</a:t>
            </a:r>
            <a:r>
              <a:rPr lang="en-US" sz="2200" b="0" dirty="0">
                <a:solidFill>
                  <a:schemeClr val="bg1"/>
                </a:solidFill>
                <a:latin typeface="Calibri" panose="020F0502020204030204" pitchFamily="34" charset="0"/>
              </a:rPr>
              <a:t> rate at </a:t>
            </a:r>
            <a:r>
              <a:rPr lang="en-US" sz="2200" b="0" dirty="0" err="1">
                <a:solidFill>
                  <a:schemeClr val="bg1"/>
                </a:solidFill>
                <a:latin typeface="Calibri" panose="020F0502020204030204" pitchFamily="34" charset="0"/>
              </a:rPr>
              <a:t>Wk</a:t>
            </a:r>
            <a:r>
              <a:rPr lang="en-US" sz="2200" b="0" dirty="0">
                <a:solidFill>
                  <a:schemeClr val="bg1"/>
                </a:solidFill>
                <a:latin typeface="Calibri" panose="020F0502020204030204" pitchFamily="34" charset="0"/>
              </a:rPr>
              <a:t> 48; patients receiving imatinib not achieving the primary endpoint could cross over to </a:t>
            </a:r>
            <a:r>
              <a:rPr lang="en-US" sz="2200" b="0" dirty="0" err="1">
                <a:solidFill>
                  <a:schemeClr val="bg1"/>
                </a:solidFill>
                <a:latin typeface="Calibri" panose="020F0502020204030204" pitchFamily="34" charset="0"/>
              </a:rPr>
              <a:t>asciminib</a:t>
            </a:r>
            <a:r>
              <a:rPr lang="en-US" sz="2200" b="0" dirty="0">
                <a:solidFill>
                  <a:schemeClr val="bg1"/>
                </a:solidFill>
                <a:latin typeface="Calibri" panose="020F0502020204030204" pitchFamily="34" charset="0"/>
              </a:rPr>
              <a:t> 60 mg + imatinib</a:t>
            </a:r>
          </a:p>
          <a:p>
            <a:pPr marL="285750" indent="-285750" algn="l">
              <a:lnSpc>
                <a:spcPct val="100000"/>
              </a:lnSpc>
              <a:spcBef>
                <a:spcPct val="50000"/>
              </a:spcBef>
              <a:spcAft>
                <a:spcPct val="0"/>
              </a:spcAft>
              <a:buClrTx/>
              <a:buFont typeface="Wingdings" panose="05000000000000000000" pitchFamily="2" charset="2"/>
              <a:buChar char="§"/>
            </a:pPr>
            <a:r>
              <a:rPr lang="en-US" sz="2200" b="0" dirty="0">
                <a:solidFill>
                  <a:schemeClr val="bg1"/>
                </a:solidFill>
                <a:latin typeface="Calibri" panose="020F0502020204030204" pitchFamily="34" charset="0"/>
              </a:rPr>
              <a:t>Dosing: Asciminib 40 or 60 mg daily; Imatinib 400 mg daily; Nilotinib 300 mg twice daily</a:t>
            </a:r>
          </a:p>
          <a:p>
            <a:pPr marL="285750" indent="-285750" algn="l">
              <a:lnSpc>
                <a:spcPct val="100000"/>
              </a:lnSpc>
              <a:spcBef>
                <a:spcPct val="50000"/>
              </a:spcBef>
              <a:spcAft>
                <a:spcPct val="0"/>
              </a:spcAft>
              <a:buClrTx/>
              <a:buFont typeface="Wingdings" panose="05000000000000000000" pitchFamily="2" charset="2"/>
              <a:buChar char="§"/>
            </a:pPr>
            <a:endParaRPr lang="en-US" sz="20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7472054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93EE4A-9408-4B6A-DD21-2F69840A72F2}"/>
              </a:ext>
            </a:extLst>
          </p:cNvPr>
          <p:cNvSpPr>
            <a:spLocks noGrp="1"/>
          </p:cNvSpPr>
          <p:nvPr>
            <p:ph idx="1"/>
          </p:nvPr>
        </p:nvSpPr>
        <p:spPr/>
        <p:txBody>
          <a:bodyPr/>
          <a:lstStyle/>
          <a:p>
            <a:pPr marL="285750" indent="-285750">
              <a:spcBef>
                <a:spcPct val="50000"/>
              </a:spcBef>
              <a:buFont typeface="Wingdings" panose="05000000000000000000" pitchFamily="2" charset="2"/>
              <a:buChar char="§"/>
            </a:pPr>
            <a:r>
              <a:rPr lang="en-US" sz="2800" b="0" dirty="0">
                <a:solidFill>
                  <a:schemeClr val="bg1"/>
                </a:solidFill>
                <a:latin typeface="Calibri" panose="020F0502020204030204" pitchFamily="34" charset="0"/>
              </a:rPr>
              <a:t>Patients who previously received from ≥1 TKI were treated with </a:t>
            </a:r>
            <a:r>
              <a:rPr lang="en-US" sz="2800" b="0" dirty="0" err="1">
                <a:solidFill>
                  <a:schemeClr val="bg1"/>
                </a:solidFill>
                <a:latin typeface="Calibri" panose="020F0502020204030204" pitchFamily="34" charset="0"/>
              </a:rPr>
              <a:t>asciminib</a:t>
            </a:r>
            <a:r>
              <a:rPr lang="en-US" sz="2800" b="0" dirty="0">
                <a:solidFill>
                  <a:schemeClr val="bg1"/>
                </a:solidFill>
                <a:latin typeface="Calibri" panose="020F0502020204030204" pitchFamily="34" charset="0"/>
              </a:rPr>
              <a:t> monotherapy 200 mg BID</a:t>
            </a:r>
            <a:br>
              <a:rPr lang="en-US" sz="2800" b="0" dirty="0">
                <a:solidFill>
                  <a:schemeClr val="bg1"/>
                </a:solidFill>
                <a:latin typeface="Calibri" panose="020F0502020204030204" pitchFamily="34" charset="0"/>
              </a:rPr>
            </a:br>
            <a:endParaRPr lang="en-US" sz="3200" b="0" dirty="0">
              <a:solidFill>
                <a:schemeClr val="bg1"/>
              </a:solidFill>
              <a:latin typeface="Calibri" panose="020F0502020204030204" pitchFamily="34" charset="0"/>
            </a:endParaRPr>
          </a:p>
          <a:p>
            <a:pPr marL="285750" indent="-285750" algn="l">
              <a:lnSpc>
                <a:spcPct val="100000"/>
              </a:lnSpc>
              <a:spcBef>
                <a:spcPct val="50000"/>
              </a:spcBef>
              <a:spcAft>
                <a:spcPct val="0"/>
              </a:spcAft>
              <a:buClrTx/>
              <a:buFont typeface="Wingdings" panose="05000000000000000000" pitchFamily="2" charset="2"/>
              <a:buChar char="§"/>
            </a:pPr>
            <a:endParaRPr lang="en-US" sz="3200" b="0" dirty="0">
              <a:solidFill>
                <a:schemeClr val="bg1"/>
              </a:solidFill>
              <a:latin typeface="Calibri" panose="020F0502020204030204" pitchFamily="34" charset="0"/>
            </a:endParaRPr>
          </a:p>
          <a:p>
            <a:pPr marL="0" indent="0" algn="l">
              <a:lnSpc>
                <a:spcPct val="100000"/>
              </a:lnSpc>
              <a:spcBef>
                <a:spcPct val="50000"/>
              </a:spcBef>
              <a:spcAft>
                <a:spcPct val="0"/>
              </a:spcAft>
              <a:buClrTx/>
              <a:buNone/>
            </a:pPr>
            <a:br>
              <a:rPr lang="en-US" sz="3200" dirty="0"/>
            </a:br>
            <a:endParaRPr lang="en-US" sz="2800" b="0" dirty="0">
              <a:solidFill>
                <a:schemeClr val="bg1"/>
              </a:solidFill>
              <a:latin typeface="Calibri" panose="020F0502020204030204" pitchFamily="34" charset="0"/>
            </a:endParaRPr>
          </a:p>
          <a:p>
            <a:pPr marL="285750" indent="-285750" algn="l">
              <a:lnSpc>
                <a:spcPct val="100000"/>
              </a:lnSpc>
              <a:spcBef>
                <a:spcPct val="50000"/>
              </a:spcBef>
              <a:spcAft>
                <a:spcPct val="0"/>
              </a:spcAft>
              <a:buClrTx/>
              <a:buFont typeface="Wingdings" panose="05000000000000000000" pitchFamily="2" charset="2"/>
              <a:buChar char="§"/>
            </a:pPr>
            <a:r>
              <a:rPr lang="en-US" sz="2800" b="0" dirty="0">
                <a:solidFill>
                  <a:schemeClr val="bg1"/>
                </a:solidFill>
                <a:latin typeface="Calibri" panose="020F0502020204030204" pitchFamily="34" charset="0"/>
              </a:rPr>
              <a:t>Most common grade ≥3 AE were increased lipase level (18.8%) and thrombocytopenia (14.6%) </a:t>
            </a:r>
          </a:p>
        </p:txBody>
      </p:sp>
      <p:sp>
        <p:nvSpPr>
          <p:cNvPr id="16386" name="Title 1">
            <a:extLst>
              <a:ext uri="{FF2B5EF4-FFF2-40B4-BE49-F238E27FC236}">
                <a16:creationId xmlns:a16="http://schemas.microsoft.com/office/drawing/2014/main" id="{95C74807-6E5C-4DE9-A6BB-BA9A0E23462B}"/>
              </a:ext>
            </a:extLst>
          </p:cNvPr>
          <p:cNvSpPr>
            <a:spLocks noGrp="1"/>
          </p:cNvSpPr>
          <p:nvPr>
            <p:ph type="title"/>
          </p:nvPr>
        </p:nvSpPr>
        <p:spPr/>
        <p:txBody>
          <a:bodyPr/>
          <a:lstStyle/>
          <a:p>
            <a:r>
              <a:rPr lang="en-US" altLang="en-US" dirty="0"/>
              <a:t>Phase I Study of Asciminib in Previously Treated CML With </a:t>
            </a:r>
            <a:r>
              <a:rPr lang="en-US" altLang="en-US" i="1" dirty="0"/>
              <a:t>T315I</a:t>
            </a:r>
            <a:r>
              <a:rPr lang="en-US" altLang="en-US" dirty="0"/>
              <a:t> Mutation</a:t>
            </a:r>
          </a:p>
        </p:txBody>
      </p:sp>
      <p:sp>
        <p:nvSpPr>
          <p:cNvPr id="16429" name="Rectangle 1">
            <a:extLst>
              <a:ext uri="{FF2B5EF4-FFF2-40B4-BE49-F238E27FC236}">
                <a16:creationId xmlns:a16="http://schemas.microsoft.com/office/drawing/2014/main" id="{29BFC5DA-25C5-403D-A451-4290A32E76BA}"/>
              </a:ext>
            </a:extLst>
          </p:cNvPr>
          <p:cNvSpPr>
            <a:spLocks noChangeArrowheads="1"/>
          </p:cNvSpPr>
          <p:nvPr/>
        </p:nvSpPr>
        <p:spPr bwMode="auto">
          <a:xfrm>
            <a:off x="433387" y="6374421"/>
            <a:ext cx="88469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nchorCtr="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Cortes. </a:t>
            </a:r>
            <a:r>
              <a:rPr lang="en-US" altLang="en-US" sz="1200" b="0" dirty="0">
                <a:solidFill>
                  <a:srgbClr val="455560"/>
                </a:solidFill>
                <a:latin typeface="Calibri" panose="020F0502020204030204" pitchFamily="34" charset="0"/>
                <a:cs typeface="Calibri" panose="020F0502020204030204" pitchFamily="34" charset="0"/>
              </a:rPr>
              <a:t>Leukemia. 2024;38:1522.</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endParaRPr>
          </a:p>
        </p:txBody>
      </p:sp>
      <p:graphicFrame>
        <p:nvGraphicFramePr>
          <p:cNvPr id="5" name="Content Placeholder 5">
            <a:extLst>
              <a:ext uri="{FF2B5EF4-FFF2-40B4-BE49-F238E27FC236}">
                <a16:creationId xmlns:a16="http://schemas.microsoft.com/office/drawing/2014/main" id="{8B57D550-43FB-D0F2-11F5-6367CE574DFA}"/>
              </a:ext>
            </a:extLst>
          </p:cNvPr>
          <p:cNvGraphicFramePr>
            <a:graphicFrameLocks/>
          </p:cNvGraphicFramePr>
          <p:nvPr>
            <p:extLst>
              <p:ext uri="{D42A27DB-BD31-4B8C-83A1-F6EECF244321}">
                <p14:modId xmlns:p14="http://schemas.microsoft.com/office/powerpoint/2010/main" val="3515624331"/>
              </p:ext>
            </p:extLst>
          </p:nvPr>
        </p:nvGraphicFramePr>
        <p:xfrm>
          <a:off x="717550" y="2480587"/>
          <a:ext cx="10796448" cy="2341626"/>
        </p:xfrm>
        <a:graphic>
          <a:graphicData uri="http://schemas.openxmlformats.org/drawingml/2006/table">
            <a:tbl>
              <a:tblPr firstRow="1" firstCol="1" bandRow="1">
                <a:tableStyleId>{1E171933-4619-4E11-9A3F-F7608DF75F80}</a:tableStyleId>
              </a:tblPr>
              <a:tblGrid>
                <a:gridCol w="3630664">
                  <a:extLst>
                    <a:ext uri="{9D8B030D-6E8A-4147-A177-3AD203B41FA5}">
                      <a16:colId xmlns:a16="http://schemas.microsoft.com/office/drawing/2014/main" val="2279898449"/>
                    </a:ext>
                  </a:extLst>
                </a:gridCol>
                <a:gridCol w="2367097">
                  <a:extLst>
                    <a:ext uri="{9D8B030D-6E8A-4147-A177-3AD203B41FA5}">
                      <a16:colId xmlns:a16="http://schemas.microsoft.com/office/drawing/2014/main" val="3752973752"/>
                    </a:ext>
                  </a:extLst>
                </a:gridCol>
                <a:gridCol w="2410092">
                  <a:extLst>
                    <a:ext uri="{9D8B030D-6E8A-4147-A177-3AD203B41FA5}">
                      <a16:colId xmlns:a16="http://schemas.microsoft.com/office/drawing/2014/main" val="3079792071"/>
                    </a:ext>
                  </a:extLst>
                </a:gridCol>
                <a:gridCol w="2388595">
                  <a:extLst>
                    <a:ext uri="{9D8B030D-6E8A-4147-A177-3AD203B41FA5}">
                      <a16:colId xmlns:a16="http://schemas.microsoft.com/office/drawing/2014/main" val="2661107601"/>
                    </a:ext>
                  </a:extLst>
                </a:gridCol>
              </a:tblGrid>
              <a:tr h="441298">
                <a:tc>
                  <a:txBody>
                    <a:bodyPr/>
                    <a:lstStyle/>
                    <a:p>
                      <a:pPr marL="0" marR="0">
                        <a:lnSpc>
                          <a:spcPct val="107000"/>
                        </a:lnSpc>
                        <a:spcBef>
                          <a:spcPts val="0"/>
                        </a:spcBef>
                        <a:spcAft>
                          <a:spcPts val="0"/>
                        </a:spcAft>
                      </a:pPr>
                      <a:endParaRPr lang="en-US" sz="2000" b="1" dirty="0">
                        <a:solidFill>
                          <a:schemeClr val="tx1"/>
                        </a:solidFill>
                        <a:effectLst/>
                        <a:latin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2000" b="1" dirty="0">
                          <a:solidFill>
                            <a:schemeClr val="tx1"/>
                          </a:solidFill>
                          <a:effectLst/>
                          <a:latin typeface="Calibri" panose="020F0502020204030204" pitchFamily="34" charset="0"/>
                          <a:cs typeface="Calibri" panose="020F0502020204030204" pitchFamily="34" charset="0"/>
                        </a:rPr>
                        <a:t> 96-Wk Response Parameter, %</a:t>
                      </a:r>
                    </a:p>
                  </a:txBody>
                  <a:tcPr anchor="ctr">
                    <a:lnL w="12700" cmpd="sng">
                      <a:noFill/>
                    </a:lnL>
                    <a:lnR>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tc>
                  <a:txBody>
                    <a:bodyPr/>
                    <a:lstStyle/>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All Patients</a:t>
                      </a:r>
                      <a:br>
                        <a:rPr lang="en-US" sz="1800" b="1" dirty="0">
                          <a:solidFill>
                            <a:schemeClr val="tx1"/>
                          </a:solidFill>
                          <a:effectLst/>
                          <a:latin typeface="Calibri" panose="020F0502020204030204" pitchFamily="34" charset="0"/>
                          <a:cs typeface="Calibri" panose="020F0502020204030204" pitchFamily="34" charset="0"/>
                        </a:rPr>
                      </a:br>
                      <a:r>
                        <a:rPr lang="en-US" sz="1800" b="1" dirty="0">
                          <a:solidFill>
                            <a:schemeClr val="tx1"/>
                          </a:solidFill>
                          <a:effectLst/>
                          <a:latin typeface="Calibri" panose="020F0502020204030204" pitchFamily="34" charset="0"/>
                          <a:cs typeface="Calibri" panose="020F0502020204030204" pitchFamily="34" charset="0"/>
                        </a:rPr>
                        <a:t>(N = 37)</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a:noFill/>
                    </a:lnL>
                    <a:lnR>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tc>
                  <a:txBody>
                    <a:bodyPr/>
                    <a:lstStyle/>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Ponatinib Naive</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(N = 16)</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a:noFill/>
                    </a:lnL>
                    <a:lnR>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tc>
                  <a:txBody>
                    <a:bodyPr/>
                    <a:lstStyle/>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Ponatinib Pretreated</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cs typeface="Calibri" panose="020F0502020204030204" pitchFamily="34" charset="0"/>
                        </a:rPr>
                        <a:t>(N = 21)</a:t>
                      </a:r>
                      <a:endPar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471D"/>
                    </a:solidFill>
                  </a:tcPr>
                </a:tc>
                <a:extLst>
                  <a:ext uri="{0D108BD9-81ED-4DB2-BD59-A6C34878D82A}">
                    <a16:rowId xmlns:a16="http://schemas.microsoft.com/office/drawing/2014/main" val="3412653979"/>
                  </a:ext>
                </a:extLst>
              </a:tr>
              <a:tr h="243936">
                <a:tc>
                  <a:txBody>
                    <a:bodyPr/>
                    <a:lstStyle/>
                    <a:p>
                      <a:pPr marL="63500" marR="0" indent="0">
                        <a:lnSpc>
                          <a:spcPct val="107000"/>
                        </a:lnSpc>
                        <a:spcBef>
                          <a:spcPts val="0"/>
                        </a:spcBef>
                        <a:spcAft>
                          <a:spcPts val="0"/>
                        </a:spcAft>
                        <a:tabLst/>
                      </a:pPr>
                      <a:r>
                        <a:rPr lang="en-US" sz="2000" b="0" dirty="0">
                          <a:solidFill>
                            <a:schemeClr val="bg1"/>
                          </a:solidFill>
                          <a:effectLst/>
                          <a:latin typeface="Calibri" panose="020F0502020204030204" pitchFamily="34" charset="0"/>
                          <a:cs typeface="Calibri" panose="020F0502020204030204" pitchFamily="34" charset="0"/>
                        </a:rPr>
                        <a:t>≤1% </a:t>
                      </a:r>
                      <a:r>
                        <a:rPr lang="en-US" sz="2000" b="0" i="1" dirty="0">
                          <a:solidFill>
                            <a:schemeClr val="bg1"/>
                          </a:solidFill>
                          <a:effectLst/>
                          <a:latin typeface="Calibri" panose="020F0502020204030204" pitchFamily="34" charset="0"/>
                          <a:cs typeface="Calibri" panose="020F0502020204030204" pitchFamily="34" charset="0"/>
                        </a:rPr>
                        <a:t>BCR::ABL1</a:t>
                      </a:r>
                      <a:r>
                        <a:rPr lang="en-US" sz="2000" b="0" baseline="30000" dirty="0">
                          <a:solidFill>
                            <a:schemeClr val="bg1"/>
                          </a:solidFill>
                          <a:effectLst/>
                          <a:latin typeface="Calibri" panose="020F0502020204030204" pitchFamily="34" charset="0"/>
                          <a:cs typeface="Calibri" panose="020F0502020204030204" pitchFamily="34" charset="0"/>
                        </a:rPr>
                        <a:t>IS</a:t>
                      </a:r>
                      <a:endParaRPr lang="en-US" sz="2000" b="0" dirty="0">
                        <a:solidFill>
                          <a:schemeClr val="bg1"/>
                        </a:solidFill>
                        <a:effectLst/>
                        <a:latin typeface="Calibri" panose="020F0502020204030204" pitchFamily="34" charset="0"/>
                        <a:cs typeface="Calibri" panose="020F0502020204030204" pitchFamily="34" charset="0"/>
                      </a:endParaRPr>
                    </a:p>
                  </a:txBody>
                  <a:tcPr anchor="ctr">
                    <a:lnL w="12700" cmpd="sng">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7000"/>
                        </a:lnSpc>
                        <a:spcBef>
                          <a:spcPts val="0"/>
                        </a:spcBef>
                        <a:spcAft>
                          <a:spcPts val="0"/>
                        </a:spcAft>
                      </a:pPr>
                      <a:r>
                        <a:rPr lang="en-US" sz="1800" b="0" dirty="0">
                          <a:solidFill>
                            <a:schemeClr val="bg1"/>
                          </a:solidFill>
                          <a:effectLst/>
                          <a:latin typeface="Calibri" panose="020F0502020204030204" pitchFamily="34" charset="0"/>
                          <a:cs typeface="Calibri" panose="020F0502020204030204" pitchFamily="34" charset="0"/>
                        </a:rPr>
                        <a:t>62.2</a:t>
                      </a: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7000"/>
                        </a:lnSpc>
                        <a:spcBef>
                          <a:spcPts val="0"/>
                        </a:spcBef>
                        <a:spcAft>
                          <a:spcPts val="0"/>
                        </a:spcAft>
                      </a:pPr>
                      <a:r>
                        <a:rPr lang="en-US" sz="1800" b="0" dirty="0">
                          <a:solidFill>
                            <a:schemeClr val="bg1"/>
                          </a:solidFill>
                          <a:effectLst/>
                          <a:latin typeface="Calibri" panose="020F0502020204030204" pitchFamily="34" charset="0"/>
                          <a:cs typeface="Calibri" panose="020F0502020204030204" pitchFamily="34" charset="0"/>
                        </a:rPr>
                        <a:t>81.3</a:t>
                      </a:r>
                    </a:p>
                  </a:txBody>
                  <a:tcPr anchor="ctr">
                    <a:lnL>
                      <a:noFill/>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7000"/>
                        </a:lnSpc>
                        <a:spcBef>
                          <a:spcPts val="0"/>
                        </a:spcBef>
                        <a:spcAft>
                          <a:spcPts val="0"/>
                        </a:spcAft>
                      </a:pPr>
                      <a:r>
                        <a:rPr lang="en-US" sz="1800" b="0" dirty="0">
                          <a:solidFill>
                            <a:schemeClr val="bg1"/>
                          </a:solidFill>
                          <a:effectLst/>
                          <a:latin typeface="Calibri" panose="020F0502020204030204" pitchFamily="34" charset="0"/>
                          <a:cs typeface="Calibri" panose="020F0502020204030204" pitchFamily="34" charset="0"/>
                        </a:rPr>
                        <a:t>47.6</a:t>
                      </a:r>
                    </a:p>
                  </a:txBody>
                  <a:tcPr anchor="ctr">
                    <a:lnL>
                      <a:noFill/>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860792568"/>
                  </a:ext>
                </a:extLst>
              </a:tr>
              <a:tr h="243936">
                <a:tc>
                  <a:txBody>
                    <a:bodyPr/>
                    <a:lstStyle/>
                    <a:p>
                      <a:pPr marL="114300" marR="0" indent="-50800">
                        <a:lnSpc>
                          <a:spcPct val="107000"/>
                        </a:lnSpc>
                        <a:spcBef>
                          <a:spcPts val="0"/>
                        </a:spcBef>
                        <a:spcAft>
                          <a:spcPts val="0"/>
                        </a:spcAft>
                        <a:tabLst/>
                      </a:pPr>
                      <a:r>
                        <a:rPr lang="en-US" sz="2000" b="0" dirty="0">
                          <a:solidFill>
                            <a:schemeClr val="bg1"/>
                          </a:solidFill>
                          <a:effectLst/>
                          <a:latin typeface="Calibri" panose="020F0502020204030204" pitchFamily="34" charset="0"/>
                          <a:cs typeface="Calibri" panose="020F0502020204030204" pitchFamily="34" charset="0"/>
                        </a:rPr>
                        <a:t>MMR</a:t>
                      </a:r>
                      <a:endParaRPr lang="en-US" sz="20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w="28575"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lgn="ctr">
                        <a:lnSpc>
                          <a:spcPct val="107000"/>
                        </a:lnSpc>
                        <a:spcBef>
                          <a:spcPts val="0"/>
                        </a:spcBef>
                        <a:spcAft>
                          <a:spcPts val="0"/>
                        </a:spcAft>
                      </a:pPr>
                      <a:r>
                        <a:rPr lang="en-US" sz="1800" b="0" dirty="0">
                          <a:solidFill>
                            <a:schemeClr val="bg1"/>
                          </a:solidFill>
                          <a:effectLst/>
                          <a:latin typeface="Calibri" panose="020F0502020204030204" pitchFamily="34" charset="0"/>
                          <a:cs typeface="Calibri" panose="020F0502020204030204" pitchFamily="34" charset="0"/>
                        </a:rPr>
                        <a:t>48.9</a:t>
                      </a:r>
                    </a:p>
                  </a:txBody>
                  <a:tcPr anchor="ctr">
                    <a:lnL>
                      <a:noFill/>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lgn="ctr">
                        <a:lnSpc>
                          <a:spcPct val="107000"/>
                        </a:lnSpc>
                        <a:spcBef>
                          <a:spcPts val="0"/>
                        </a:spcBef>
                        <a:spcAft>
                          <a:spcPts val="0"/>
                        </a:spcAft>
                      </a:pPr>
                      <a:r>
                        <a:rPr lang="en-US" sz="1800" b="0" dirty="0">
                          <a:solidFill>
                            <a:schemeClr val="bg1"/>
                          </a:solidFill>
                          <a:effectLst/>
                          <a:latin typeface="Calibri" panose="020F0502020204030204" pitchFamily="34" charset="0"/>
                          <a:cs typeface="Calibri" panose="020F0502020204030204" pitchFamily="34" charset="0"/>
                        </a:rPr>
                        <a:t>68.4</a:t>
                      </a:r>
                      <a:endParaRPr lang="en-US" sz="18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a:noFill/>
                    </a:lnL>
                    <a:lnR>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0" marR="0" algn="ctr">
                        <a:lnSpc>
                          <a:spcPct val="107000"/>
                        </a:lnSpc>
                        <a:spcBef>
                          <a:spcPts val="0"/>
                        </a:spcBef>
                        <a:spcAft>
                          <a:spcPts val="0"/>
                        </a:spcAft>
                      </a:pPr>
                      <a:r>
                        <a:rPr lang="en-US" sz="1800" b="0" dirty="0">
                          <a:solidFill>
                            <a:schemeClr val="bg1"/>
                          </a:solidFill>
                          <a:effectLst/>
                          <a:latin typeface="Calibri" panose="020F0502020204030204" pitchFamily="34" charset="0"/>
                          <a:cs typeface="Calibri" panose="020F0502020204030204" pitchFamily="34" charset="0"/>
                        </a:rPr>
                        <a:t>34.6</a:t>
                      </a:r>
                      <a:endParaRPr lang="en-US" sz="1800" b="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837023142"/>
                  </a:ext>
                </a:extLst>
              </a:tr>
              <a:tr h="243936">
                <a:tc>
                  <a:txBody>
                    <a:bodyPr/>
                    <a:lstStyle/>
                    <a:p>
                      <a:pPr marL="0" marR="0" lvl="0" indent="0">
                        <a:lnSpc>
                          <a:spcPct val="107000"/>
                        </a:lnSpc>
                        <a:spcBef>
                          <a:spcPts val="0"/>
                        </a:spcBef>
                        <a:spcAft>
                          <a:spcPts val="0"/>
                        </a:spcAft>
                        <a:buFont typeface="Wingdings" panose="05000000000000000000" pitchFamily="2" charset="2"/>
                        <a:buNone/>
                        <a:tabLst/>
                      </a:pPr>
                      <a:r>
                        <a:rPr lang="en-US" sz="20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MR</a:t>
                      </a:r>
                      <a:r>
                        <a:rPr lang="en-US" sz="2000" b="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a:t>
                      </a:r>
                    </a:p>
                  </a:txBody>
                  <a:tcPr anchor="ctr">
                    <a:lnL w="28575"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algn="ctr">
                        <a:lnSpc>
                          <a:spcPct val="107000"/>
                        </a:lnSpc>
                        <a:spcBef>
                          <a:spcPts val="0"/>
                        </a:spcBef>
                        <a:spcAft>
                          <a:spcPts val="0"/>
                        </a:spcAft>
                      </a:pPr>
                      <a:r>
                        <a:rPr lang="en-US" sz="18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28.9</a:t>
                      </a:r>
                    </a:p>
                  </a:txBody>
                  <a:tcPr anchor="b">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algn="ctr">
                        <a:lnSpc>
                          <a:spcPct val="107000"/>
                        </a:lnSpc>
                        <a:spcBef>
                          <a:spcPts val="0"/>
                        </a:spcBef>
                        <a:spcAft>
                          <a:spcPts val="0"/>
                        </a:spcAft>
                      </a:pPr>
                      <a:r>
                        <a:rPr lang="en-US" sz="18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42.1</a:t>
                      </a:r>
                    </a:p>
                  </a:txBody>
                  <a:tcPr anchor="b">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algn="ctr">
                        <a:lnSpc>
                          <a:spcPct val="107000"/>
                        </a:lnSpc>
                        <a:spcBef>
                          <a:spcPts val="0"/>
                        </a:spcBef>
                        <a:spcAft>
                          <a:spcPts val="0"/>
                        </a:spcAft>
                      </a:pPr>
                      <a:r>
                        <a:rPr lang="en-US" sz="18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19.2</a:t>
                      </a:r>
                    </a:p>
                  </a:txBody>
                  <a:tcPr anchor="b">
                    <a:lnL>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75791316"/>
                  </a:ext>
                </a:extLst>
              </a:tr>
              <a:tr h="243936">
                <a:tc>
                  <a:txBody>
                    <a:bodyPr/>
                    <a:lstStyle/>
                    <a:p>
                      <a:pPr marL="0" marR="0" indent="0">
                        <a:lnSpc>
                          <a:spcPct val="107000"/>
                        </a:lnSpc>
                        <a:spcBef>
                          <a:spcPts val="0"/>
                        </a:spcBef>
                        <a:spcAft>
                          <a:spcPts val="0"/>
                        </a:spcAft>
                        <a:buFont typeface="Wingdings" panose="05000000000000000000" pitchFamily="2" charset="2"/>
                        <a:buNone/>
                        <a:tabLst/>
                      </a:pPr>
                      <a:r>
                        <a:rPr lang="en-US" sz="20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MR</a:t>
                      </a:r>
                      <a:r>
                        <a:rPr lang="en-US" sz="2000" b="0" baseline="30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4.5</a:t>
                      </a:r>
                    </a:p>
                  </a:txBody>
                  <a:tcPr anchor="ctr">
                    <a:lnL w="28575"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algn="ctr">
                        <a:lnSpc>
                          <a:spcPct val="107000"/>
                        </a:lnSpc>
                        <a:spcBef>
                          <a:spcPts val="0"/>
                        </a:spcBef>
                        <a:spcAft>
                          <a:spcPts val="0"/>
                        </a:spcAft>
                      </a:pPr>
                      <a:r>
                        <a:rPr lang="en-US" sz="18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24.4</a:t>
                      </a:r>
                    </a:p>
                  </a:txBody>
                  <a:tcPr anchor="b">
                    <a:lnL>
                      <a:noFill/>
                    </a:lnL>
                    <a:lnR>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algn="ctr">
                        <a:lnSpc>
                          <a:spcPct val="107000"/>
                        </a:lnSpc>
                        <a:spcBef>
                          <a:spcPts val="0"/>
                        </a:spcBef>
                        <a:spcAft>
                          <a:spcPts val="0"/>
                        </a:spcAft>
                      </a:pPr>
                      <a:r>
                        <a:rPr lang="en-US" sz="18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36.8</a:t>
                      </a:r>
                    </a:p>
                  </a:txBody>
                  <a:tcPr anchor="b">
                    <a:lnL>
                      <a:noFill/>
                    </a:lnL>
                    <a:lnR>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algn="ctr">
                        <a:lnSpc>
                          <a:spcPct val="107000"/>
                        </a:lnSpc>
                        <a:spcBef>
                          <a:spcPts val="0"/>
                        </a:spcBef>
                        <a:spcAft>
                          <a:spcPts val="0"/>
                        </a:spcAft>
                      </a:pPr>
                      <a:r>
                        <a:rPr lang="en-US" sz="18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15.4</a:t>
                      </a:r>
                    </a:p>
                  </a:txBody>
                  <a:tcPr anchor="b">
                    <a:lnL>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446820168"/>
                  </a:ext>
                </a:extLst>
              </a:tr>
            </a:tbl>
          </a:graphicData>
        </a:graphic>
      </p:graphicFrame>
    </p:spTree>
    <p:extLst>
      <p:ext uri="{BB962C8B-B14F-4D97-AF65-F5344CB8AC3E}">
        <p14:creationId xmlns:p14="http://schemas.microsoft.com/office/powerpoint/2010/main" val="8107069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3554" name="Group 160">
            <a:extLst>
              <a:ext uri="{FF2B5EF4-FFF2-40B4-BE49-F238E27FC236}">
                <a16:creationId xmlns:a16="http://schemas.microsoft.com/office/drawing/2014/main" id="{F613A839-7CF5-4121-8F85-4A979AC074EC}"/>
              </a:ext>
            </a:extLst>
          </p:cNvPr>
          <p:cNvGrpSpPr>
            <a:grpSpLocks/>
          </p:cNvGrpSpPr>
          <p:nvPr/>
        </p:nvGrpSpPr>
        <p:grpSpPr bwMode="auto">
          <a:xfrm>
            <a:off x="7249725" y="2894014"/>
            <a:ext cx="2971800" cy="244475"/>
            <a:chOff x="5364906" y="2775171"/>
            <a:chExt cx="2971374" cy="244254"/>
          </a:xfrm>
        </p:grpSpPr>
        <p:sp>
          <p:nvSpPr>
            <p:cNvPr id="23762" name="Freeform: Shape 153">
              <a:extLst>
                <a:ext uri="{FF2B5EF4-FFF2-40B4-BE49-F238E27FC236}">
                  <a16:creationId xmlns:a16="http://schemas.microsoft.com/office/drawing/2014/main" id="{78325210-D4A0-4600-ADCC-667FDC1EAEDF}"/>
                </a:ext>
              </a:extLst>
            </p:cNvPr>
            <p:cNvSpPr>
              <a:spLocks/>
            </p:cNvSpPr>
            <p:nvPr/>
          </p:nvSpPr>
          <p:spPr bwMode="auto">
            <a:xfrm>
              <a:off x="5364906" y="2775171"/>
              <a:ext cx="2314775" cy="239790"/>
            </a:xfrm>
            <a:custGeom>
              <a:avLst/>
              <a:gdLst>
                <a:gd name="T0" fmla="*/ 0 w 2314775"/>
                <a:gd name="T1" fmla="*/ 0 h 239790"/>
                <a:gd name="T2" fmla="*/ 943175 w 2314775"/>
                <a:gd name="T3" fmla="*/ 0 h 239790"/>
                <a:gd name="T4" fmla="*/ 943175 w 2314775"/>
                <a:gd name="T5" fmla="*/ 70338 h 239790"/>
                <a:gd name="T6" fmla="*/ 1873561 w 2314775"/>
                <a:gd name="T7" fmla="*/ 70338 h 239790"/>
                <a:gd name="T8" fmla="*/ 1873561 w 2314775"/>
                <a:gd name="T9" fmla="*/ 124691 h 239790"/>
                <a:gd name="T10" fmla="*/ 2314775 w 2314775"/>
                <a:gd name="T11" fmla="*/ 124691 h 239790"/>
                <a:gd name="T12" fmla="*/ 2314775 w 2314775"/>
                <a:gd name="T13" fmla="*/ 239790 h 2397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14775" h="239790">
                  <a:moveTo>
                    <a:pt x="0" y="0"/>
                  </a:moveTo>
                  <a:lnTo>
                    <a:pt x="943175" y="0"/>
                  </a:lnTo>
                  <a:lnTo>
                    <a:pt x="943175" y="70338"/>
                  </a:lnTo>
                  <a:lnTo>
                    <a:pt x="1873561" y="70338"/>
                  </a:lnTo>
                  <a:lnTo>
                    <a:pt x="1873561" y="124691"/>
                  </a:lnTo>
                  <a:lnTo>
                    <a:pt x="2314775" y="124691"/>
                  </a:lnTo>
                  <a:lnTo>
                    <a:pt x="2314775" y="239790"/>
                  </a:lnTo>
                </a:path>
              </a:pathLst>
            </a:cu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763" name="Freeform: Shape 156">
              <a:extLst>
                <a:ext uri="{FF2B5EF4-FFF2-40B4-BE49-F238E27FC236}">
                  <a16:creationId xmlns:a16="http://schemas.microsoft.com/office/drawing/2014/main" id="{C849C693-BBCE-46B5-8759-842D79AE7E73}"/>
                </a:ext>
              </a:extLst>
            </p:cNvPr>
            <p:cNvSpPr>
              <a:spLocks/>
            </p:cNvSpPr>
            <p:nvPr/>
          </p:nvSpPr>
          <p:spPr bwMode="auto">
            <a:xfrm>
              <a:off x="7665720" y="3015615"/>
              <a:ext cx="670560" cy="3810"/>
            </a:xfrm>
            <a:custGeom>
              <a:avLst/>
              <a:gdLst>
                <a:gd name="T0" fmla="*/ 0 w 670560"/>
                <a:gd name="T1" fmla="*/ 0 h 3810"/>
                <a:gd name="T2" fmla="*/ 0 w 670560"/>
                <a:gd name="T3" fmla="*/ 0 h 3810"/>
                <a:gd name="T4" fmla="*/ 670560 w 670560"/>
                <a:gd name="T5" fmla="*/ 3810 h 3810"/>
                <a:gd name="T6" fmla="*/ 670560 w 670560"/>
                <a:gd name="T7" fmla="*/ 3810 h 38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0560" h="3810">
                  <a:moveTo>
                    <a:pt x="0" y="0"/>
                  </a:moveTo>
                  <a:lnTo>
                    <a:pt x="0" y="0"/>
                  </a:lnTo>
                  <a:lnTo>
                    <a:pt x="670560" y="3810"/>
                  </a:lnTo>
                </a:path>
              </a:pathLst>
            </a:cu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23555" name="Title 1">
            <a:extLst>
              <a:ext uri="{FF2B5EF4-FFF2-40B4-BE49-F238E27FC236}">
                <a16:creationId xmlns:a16="http://schemas.microsoft.com/office/drawing/2014/main" id="{8CD18B7F-39E5-4300-ADB3-71A88000F2E8}"/>
              </a:ext>
            </a:extLst>
          </p:cNvPr>
          <p:cNvSpPr>
            <a:spLocks noGrp="1"/>
          </p:cNvSpPr>
          <p:nvPr>
            <p:ph type="title"/>
          </p:nvPr>
        </p:nvSpPr>
        <p:spPr/>
        <p:txBody>
          <a:bodyPr/>
          <a:lstStyle/>
          <a:p>
            <a:r>
              <a:rPr lang="en-US" altLang="en-US" dirty="0"/>
              <a:t>Predictors of Long-term Outcomes with 2nd Generation TKIs in Patients With CML Following Imatinib Failure</a:t>
            </a:r>
          </a:p>
        </p:txBody>
      </p:sp>
      <p:sp>
        <p:nvSpPr>
          <p:cNvPr id="23556" name="Text Box 11">
            <a:extLst>
              <a:ext uri="{FF2B5EF4-FFF2-40B4-BE49-F238E27FC236}">
                <a16:creationId xmlns:a16="http://schemas.microsoft.com/office/drawing/2014/main" id="{1B1CA0B8-E312-4C51-AAFC-31139C8FECD7}"/>
              </a:ext>
            </a:extLst>
          </p:cNvPr>
          <p:cNvSpPr txBox="1">
            <a:spLocks noChangeArrowheads="1"/>
          </p:cNvSpPr>
          <p:nvPr/>
        </p:nvSpPr>
        <p:spPr bwMode="auto">
          <a:xfrm>
            <a:off x="411480" y="6357631"/>
            <a:ext cx="60086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Jabbour. </a:t>
            </a:r>
            <a:r>
              <a:rPr kumimoji="0" lang="fi-FI"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Clin Lymphoma Myeloma Leuk. 2013;13:302</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a:t>
            </a:r>
          </a:p>
        </p:txBody>
      </p:sp>
      <p:sp>
        <p:nvSpPr>
          <p:cNvPr id="23558" name="Line 17">
            <a:extLst>
              <a:ext uri="{FF2B5EF4-FFF2-40B4-BE49-F238E27FC236}">
                <a16:creationId xmlns:a16="http://schemas.microsoft.com/office/drawing/2014/main" id="{60962B3D-278B-4947-B016-579AD0908F73}"/>
              </a:ext>
            </a:extLst>
          </p:cNvPr>
          <p:cNvSpPr>
            <a:spLocks noChangeShapeType="1"/>
          </p:cNvSpPr>
          <p:nvPr/>
        </p:nvSpPr>
        <p:spPr bwMode="auto">
          <a:xfrm>
            <a:off x="2036517" y="2678114"/>
            <a:ext cx="0" cy="257968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59" name="Line 18">
            <a:extLst>
              <a:ext uri="{FF2B5EF4-FFF2-40B4-BE49-F238E27FC236}">
                <a16:creationId xmlns:a16="http://schemas.microsoft.com/office/drawing/2014/main" id="{70F29545-A850-42D9-9FAA-8641D6639271}"/>
              </a:ext>
            </a:extLst>
          </p:cNvPr>
          <p:cNvSpPr>
            <a:spLocks noChangeShapeType="1"/>
          </p:cNvSpPr>
          <p:nvPr/>
        </p:nvSpPr>
        <p:spPr bwMode="auto">
          <a:xfrm>
            <a:off x="1961905" y="5259388"/>
            <a:ext cx="6191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60" name="Line 19">
            <a:extLst>
              <a:ext uri="{FF2B5EF4-FFF2-40B4-BE49-F238E27FC236}">
                <a16:creationId xmlns:a16="http://schemas.microsoft.com/office/drawing/2014/main" id="{1CB81258-B7D0-4B33-BE9B-5F83F1D1255E}"/>
              </a:ext>
            </a:extLst>
          </p:cNvPr>
          <p:cNvSpPr>
            <a:spLocks noChangeShapeType="1"/>
          </p:cNvSpPr>
          <p:nvPr/>
        </p:nvSpPr>
        <p:spPr bwMode="auto">
          <a:xfrm>
            <a:off x="1961905" y="4772025"/>
            <a:ext cx="6191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61" name="Line 26">
            <a:extLst>
              <a:ext uri="{FF2B5EF4-FFF2-40B4-BE49-F238E27FC236}">
                <a16:creationId xmlns:a16="http://schemas.microsoft.com/office/drawing/2014/main" id="{C754508B-361C-43B3-BCAD-92C54E3D2BAE}"/>
              </a:ext>
            </a:extLst>
          </p:cNvPr>
          <p:cNvSpPr>
            <a:spLocks noChangeShapeType="1"/>
          </p:cNvSpPr>
          <p:nvPr/>
        </p:nvSpPr>
        <p:spPr bwMode="auto">
          <a:xfrm>
            <a:off x="1961905" y="2824163"/>
            <a:ext cx="6191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62" name="Line 29">
            <a:extLst>
              <a:ext uri="{FF2B5EF4-FFF2-40B4-BE49-F238E27FC236}">
                <a16:creationId xmlns:a16="http://schemas.microsoft.com/office/drawing/2014/main" id="{F341D7A7-BC54-409F-8F7F-10B4D21173B0}"/>
              </a:ext>
            </a:extLst>
          </p:cNvPr>
          <p:cNvSpPr>
            <a:spLocks noChangeShapeType="1"/>
          </p:cNvSpPr>
          <p:nvPr/>
        </p:nvSpPr>
        <p:spPr bwMode="auto">
          <a:xfrm>
            <a:off x="2022229" y="5259388"/>
            <a:ext cx="346868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63" name="Line 30">
            <a:extLst>
              <a:ext uri="{FF2B5EF4-FFF2-40B4-BE49-F238E27FC236}">
                <a16:creationId xmlns:a16="http://schemas.microsoft.com/office/drawing/2014/main" id="{9A4AEDF3-0B60-4CB4-A241-7E8D30732C4D}"/>
              </a:ext>
            </a:extLst>
          </p:cNvPr>
          <p:cNvSpPr>
            <a:spLocks noChangeShapeType="1"/>
          </p:cNvSpPr>
          <p:nvPr/>
        </p:nvSpPr>
        <p:spPr bwMode="auto">
          <a:xfrm flipV="1">
            <a:off x="2034929" y="5267325"/>
            <a:ext cx="0" cy="635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64" name="Line 32">
            <a:extLst>
              <a:ext uri="{FF2B5EF4-FFF2-40B4-BE49-F238E27FC236}">
                <a16:creationId xmlns:a16="http://schemas.microsoft.com/office/drawing/2014/main" id="{F8C65CA2-468E-4DF2-8EA1-1542EE69272A}"/>
              </a:ext>
            </a:extLst>
          </p:cNvPr>
          <p:cNvSpPr>
            <a:spLocks noChangeShapeType="1"/>
          </p:cNvSpPr>
          <p:nvPr/>
        </p:nvSpPr>
        <p:spPr bwMode="auto">
          <a:xfrm flipV="1">
            <a:off x="3863729" y="5267325"/>
            <a:ext cx="0" cy="635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65" name="Line 34">
            <a:extLst>
              <a:ext uri="{FF2B5EF4-FFF2-40B4-BE49-F238E27FC236}">
                <a16:creationId xmlns:a16="http://schemas.microsoft.com/office/drawing/2014/main" id="{ABB35957-0350-436E-910F-F33BA5F81047}"/>
              </a:ext>
            </a:extLst>
          </p:cNvPr>
          <p:cNvSpPr>
            <a:spLocks noChangeShapeType="1"/>
          </p:cNvSpPr>
          <p:nvPr/>
        </p:nvSpPr>
        <p:spPr bwMode="auto">
          <a:xfrm flipV="1">
            <a:off x="5084517" y="5267325"/>
            <a:ext cx="0" cy="635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66" name="Rectangle 35">
            <a:extLst>
              <a:ext uri="{FF2B5EF4-FFF2-40B4-BE49-F238E27FC236}">
                <a16:creationId xmlns:a16="http://schemas.microsoft.com/office/drawing/2014/main" id="{27AB5083-D7FD-49D8-AFB2-A16DD1DE3D89}"/>
              </a:ext>
            </a:extLst>
          </p:cNvPr>
          <p:cNvSpPr>
            <a:spLocks noChangeArrowheads="1"/>
          </p:cNvSpPr>
          <p:nvPr/>
        </p:nvSpPr>
        <p:spPr bwMode="auto">
          <a:xfrm>
            <a:off x="1811423" y="5148263"/>
            <a:ext cx="129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3567" name="Rectangle 36">
            <a:extLst>
              <a:ext uri="{FF2B5EF4-FFF2-40B4-BE49-F238E27FC236}">
                <a16:creationId xmlns:a16="http://schemas.microsoft.com/office/drawing/2014/main" id="{86357CCF-59BF-4641-94D6-D2BD87047EFC}"/>
              </a:ext>
            </a:extLst>
          </p:cNvPr>
          <p:cNvSpPr>
            <a:spLocks noChangeArrowheads="1"/>
          </p:cNvSpPr>
          <p:nvPr/>
        </p:nvSpPr>
        <p:spPr bwMode="auto">
          <a:xfrm>
            <a:off x="1644756" y="4662488"/>
            <a:ext cx="291748"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23568" name="Rectangle 37">
            <a:extLst>
              <a:ext uri="{FF2B5EF4-FFF2-40B4-BE49-F238E27FC236}">
                <a16:creationId xmlns:a16="http://schemas.microsoft.com/office/drawing/2014/main" id="{48B29656-A651-45FC-84A1-5131595A5196}"/>
              </a:ext>
            </a:extLst>
          </p:cNvPr>
          <p:cNvSpPr>
            <a:spLocks noChangeArrowheads="1"/>
          </p:cNvSpPr>
          <p:nvPr/>
        </p:nvSpPr>
        <p:spPr bwMode="auto">
          <a:xfrm>
            <a:off x="1644756" y="4175125"/>
            <a:ext cx="291748"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23569" name="Rectangle 40">
            <a:extLst>
              <a:ext uri="{FF2B5EF4-FFF2-40B4-BE49-F238E27FC236}">
                <a16:creationId xmlns:a16="http://schemas.microsoft.com/office/drawing/2014/main" id="{1AEA99FC-D6D9-4858-B267-293DA4FA8C77}"/>
              </a:ext>
            </a:extLst>
          </p:cNvPr>
          <p:cNvSpPr>
            <a:spLocks noChangeArrowheads="1"/>
          </p:cNvSpPr>
          <p:nvPr/>
        </p:nvSpPr>
        <p:spPr bwMode="auto">
          <a:xfrm>
            <a:off x="1644756" y="3687763"/>
            <a:ext cx="291748"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23570" name="Rectangle 42">
            <a:extLst>
              <a:ext uri="{FF2B5EF4-FFF2-40B4-BE49-F238E27FC236}">
                <a16:creationId xmlns:a16="http://schemas.microsoft.com/office/drawing/2014/main" id="{C0B5A3B7-17C5-4931-9D03-F682F6BB55A6}"/>
              </a:ext>
            </a:extLst>
          </p:cNvPr>
          <p:cNvSpPr>
            <a:spLocks noChangeArrowheads="1"/>
          </p:cNvSpPr>
          <p:nvPr/>
        </p:nvSpPr>
        <p:spPr bwMode="auto">
          <a:xfrm>
            <a:off x="1644756" y="3201988"/>
            <a:ext cx="291748"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23571" name="Rectangle 43">
            <a:extLst>
              <a:ext uri="{FF2B5EF4-FFF2-40B4-BE49-F238E27FC236}">
                <a16:creationId xmlns:a16="http://schemas.microsoft.com/office/drawing/2014/main" id="{19309CDA-35D5-4942-9DDB-FBECC853B5B4}"/>
              </a:ext>
            </a:extLst>
          </p:cNvPr>
          <p:cNvSpPr>
            <a:spLocks noChangeArrowheads="1"/>
          </p:cNvSpPr>
          <p:nvPr/>
        </p:nvSpPr>
        <p:spPr bwMode="auto">
          <a:xfrm>
            <a:off x="1644756" y="2714626"/>
            <a:ext cx="291748"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23572" name="Rectangle 46">
            <a:extLst>
              <a:ext uri="{FF2B5EF4-FFF2-40B4-BE49-F238E27FC236}">
                <a16:creationId xmlns:a16="http://schemas.microsoft.com/office/drawing/2014/main" id="{EF4B4CAB-59C9-48D7-B973-536372288CBE}"/>
              </a:ext>
            </a:extLst>
          </p:cNvPr>
          <p:cNvSpPr>
            <a:spLocks noChangeArrowheads="1"/>
          </p:cNvSpPr>
          <p:nvPr/>
        </p:nvSpPr>
        <p:spPr bwMode="auto">
          <a:xfrm>
            <a:off x="2532273" y="5360988"/>
            <a:ext cx="234039"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73" name="Rectangle 47">
            <a:extLst>
              <a:ext uri="{FF2B5EF4-FFF2-40B4-BE49-F238E27FC236}">
                <a16:creationId xmlns:a16="http://schemas.microsoft.com/office/drawing/2014/main" id="{F5393D73-137E-4479-A7D3-C3283663F659}"/>
              </a:ext>
            </a:extLst>
          </p:cNvPr>
          <p:cNvSpPr>
            <a:spLocks noChangeArrowheads="1"/>
          </p:cNvSpPr>
          <p:nvPr/>
        </p:nvSpPr>
        <p:spPr bwMode="auto">
          <a:xfrm>
            <a:off x="3139492" y="5360988"/>
            <a:ext cx="234039"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74" name="Rectangle 48">
            <a:extLst>
              <a:ext uri="{FF2B5EF4-FFF2-40B4-BE49-F238E27FC236}">
                <a16:creationId xmlns:a16="http://schemas.microsoft.com/office/drawing/2014/main" id="{C3D0BB9A-B8B0-4A30-8A5A-7D727FDCD896}"/>
              </a:ext>
            </a:extLst>
          </p:cNvPr>
          <p:cNvSpPr>
            <a:spLocks noChangeArrowheads="1"/>
          </p:cNvSpPr>
          <p:nvPr/>
        </p:nvSpPr>
        <p:spPr bwMode="auto">
          <a:xfrm>
            <a:off x="3748298" y="5360988"/>
            <a:ext cx="234039"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36</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75" name="Rectangle 49">
            <a:extLst>
              <a:ext uri="{FF2B5EF4-FFF2-40B4-BE49-F238E27FC236}">
                <a16:creationId xmlns:a16="http://schemas.microsoft.com/office/drawing/2014/main" id="{F16F948C-5FF1-4DBF-A7C9-9A8FC8E86A4A}"/>
              </a:ext>
            </a:extLst>
          </p:cNvPr>
          <p:cNvSpPr>
            <a:spLocks noChangeArrowheads="1"/>
          </p:cNvSpPr>
          <p:nvPr/>
        </p:nvSpPr>
        <p:spPr bwMode="auto">
          <a:xfrm>
            <a:off x="4360279" y="5360988"/>
            <a:ext cx="234039"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48</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76" name="Rectangle 50">
            <a:extLst>
              <a:ext uri="{FF2B5EF4-FFF2-40B4-BE49-F238E27FC236}">
                <a16:creationId xmlns:a16="http://schemas.microsoft.com/office/drawing/2014/main" id="{30359087-25C1-42D0-88CA-21F00CFFC770}"/>
              </a:ext>
            </a:extLst>
          </p:cNvPr>
          <p:cNvSpPr>
            <a:spLocks noChangeArrowheads="1"/>
          </p:cNvSpPr>
          <p:nvPr/>
        </p:nvSpPr>
        <p:spPr bwMode="auto">
          <a:xfrm>
            <a:off x="2037030" y="5635625"/>
            <a:ext cx="3453887"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a:t>
            </a:r>
          </a:p>
        </p:txBody>
      </p:sp>
      <p:sp>
        <p:nvSpPr>
          <p:cNvPr id="23577" name="Rectangle 51">
            <a:extLst>
              <a:ext uri="{FF2B5EF4-FFF2-40B4-BE49-F238E27FC236}">
                <a16:creationId xmlns:a16="http://schemas.microsoft.com/office/drawing/2014/main" id="{865F0A60-CA70-4CA9-8C92-D44D8EFD9858}"/>
              </a:ext>
            </a:extLst>
          </p:cNvPr>
          <p:cNvSpPr>
            <a:spLocks noChangeArrowheads="1"/>
          </p:cNvSpPr>
          <p:nvPr/>
        </p:nvSpPr>
        <p:spPr bwMode="auto">
          <a:xfrm rot="16200000">
            <a:off x="232030" y="3842513"/>
            <a:ext cx="2505074"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EFS (Probability)</a:t>
            </a:r>
          </a:p>
        </p:txBody>
      </p:sp>
      <p:sp>
        <p:nvSpPr>
          <p:cNvPr id="23578" name="Line 26">
            <a:extLst>
              <a:ext uri="{FF2B5EF4-FFF2-40B4-BE49-F238E27FC236}">
                <a16:creationId xmlns:a16="http://schemas.microsoft.com/office/drawing/2014/main" id="{51EC1E0E-5360-472F-B713-8B533B100100}"/>
              </a:ext>
            </a:extLst>
          </p:cNvPr>
          <p:cNvSpPr>
            <a:spLocks noChangeShapeType="1"/>
          </p:cNvSpPr>
          <p:nvPr/>
        </p:nvSpPr>
        <p:spPr bwMode="auto">
          <a:xfrm>
            <a:off x="1961905" y="3797300"/>
            <a:ext cx="6191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79" name="Line 26">
            <a:extLst>
              <a:ext uri="{FF2B5EF4-FFF2-40B4-BE49-F238E27FC236}">
                <a16:creationId xmlns:a16="http://schemas.microsoft.com/office/drawing/2014/main" id="{3B7E6A63-C823-413D-8E7F-5443DABD6F22}"/>
              </a:ext>
            </a:extLst>
          </p:cNvPr>
          <p:cNvSpPr>
            <a:spLocks noChangeShapeType="1"/>
          </p:cNvSpPr>
          <p:nvPr/>
        </p:nvSpPr>
        <p:spPr bwMode="auto">
          <a:xfrm>
            <a:off x="1961905" y="3309938"/>
            <a:ext cx="6191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80" name="Line 26">
            <a:extLst>
              <a:ext uri="{FF2B5EF4-FFF2-40B4-BE49-F238E27FC236}">
                <a16:creationId xmlns:a16="http://schemas.microsoft.com/office/drawing/2014/main" id="{07BAE470-C951-48E3-A709-C27F76566463}"/>
              </a:ext>
            </a:extLst>
          </p:cNvPr>
          <p:cNvSpPr>
            <a:spLocks noChangeShapeType="1"/>
          </p:cNvSpPr>
          <p:nvPr/>
        </p:nvSpPr>
        <p:spPr bwMode="auto">
          <a:xfrm>
            <a:off x="1961905" y="4284663"/>
            <a:ext cx="6191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81" name="Rectangle 49">
            <a:extLst>
              <a:ext uri="{FF2B5EF4-FFF2-40B4-BE49-F238E27FC236}">
                <a16:creationId xmlns:a16="http://schemas.microsoft.com/office/drawing/2014/main" id="{74D4F600-F807-48E7-87FD-8D963069A278}"/>
              </a:ext>
            </a:extLst>
          </p:cNvPr>
          <p:cNvSpPr>
            <a:spLocks noChangeArrowheads="1"/>
          </p:cNvSpPr>
          <p:nvPr/>
        </p:nvSpPr>
        <p:spPr bwMode="auto">
          <a:xfrm>
            <a:off x="4966704" y="5360988"/>
            <a:ext cx="234039"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82" name="Rectangle 35">
            <a:extLst>
              <a:ext uri="{FF2B5EF4-FFF2-40B4-BE49-F238E27FC236}">
                <a16:creationId xmlns:a16="http://schemas.microsoft.com/office/drawing/2014/main" id="{E648CC65-51B3-4D1A-8376-4CDAEEE0B7E3}"/>
              </a:ext>
            </a:extLst>
          </p:cNvPr>
          <p:cNvSpPr>
            <a:spLocks noChangeArrowheads="1"/>
          </p:cNvSpPr>
          <p:nvPr/>
        </p:nvSpPr>
        <p:spPr bwMode="auto">
          <a:xfrm>
            <a:off x="1976647" y="5360988"/>
            <a:ext cx="117020"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3583" name="Line 34">
            <a:extLst>
              <a:ext uri="{FF2B5EF4-FFF2-40B4-BE49-F238E27FC236}">
                <a16:creationId xmlns:a16="http://schemas.microsoft.com/office/drawing/2014/main" id="{53EB373A-DBE7-4CC7-ACC3-276E931E8ECD}"/>
              </a:ext>
            </a:extLst>
          </p:cNvPr>
          <p:cNvSpPr>
            <a:spLocks noChangeShapeType="1"/>
          </p:cNvSpPr>
          <p:nvPr/>
        </p:nvSpPr>
        <p:spPr bwMode="auto">
          <a:xfrm flipV="1">
            <a:off x="4474917" y="5267325"/>
            <a:ext cx="0" cy="635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84" name="Line 34">
            <a:extLst>
              <a:ext uri="{FF2B5EF4-FFF2-40B4-BE49-F238E27FC236}">
                <a16:creationId xmlns:a16="http://schemas.microsoft.com/office/drawing/2014/main" id="{5F038BE0-6A97-4D54-AF7E-79B553BE1A60}"/>
              </a:ext>
            </a:extLst>
          </p:cNvPr>
          <p:cNvSpPr>
            <a:spLocks noChangeShapeType="1"/>
          </p:cNvSpPr>
          <p:nvPr/>
        </p:nvSpPr>
        <p:spPr bwMode="auto">
          <a:xfrm flipV="1">
            <a:off x="2644529" y="5267325"/>
            <a:ext cx="0" cy="635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85" name="Line 34">
            <a:extLst>
              <a:ext uri="{FF2B5EF4-FFF2-40B4-BE49-F238E27FC236}">
                <a16:creationId xmlns:a16="http://schemas.microsoft.com/office/drawing/2014/main" id="{1BDE1AEC-F2CD-44BA-825E-66D9C0FB1EF8}"/>
              </a:ext>
            </a:extLst>
          </p:cNvPr>
          <p:cNvSpPr>
            <a:spLocks noChangeShapeType="1"/>
          </p:cNvSpPr>
          <p:nvPr/>
        </p:nvSpPr>
        <p:spPr bwMode="auto">
          <a:xfrm flipV="1">
            <a:off x="3254129" y="5267325"/>
            <a:ext cx="0" cy="635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86" name="Line 17">
            <a:extLst>
              <a:ext uri="{FF2B5EF4-FFF2-40B4-BE49-F238E27FC236}">
                <a16:creationId xmlns:a16="http://schemas.microsoft.com/office/drawing/2014/main" id="{EA2A84F4-E9EA-4A43-B527-CD143083877A}"/>
              </a:ext>
            </a:extLst>
          </p:cNvPr>
          <p:cNvSpPr>
            <a:spLocks noChangeShapeType="1"/>
          </p:cNvSpPr>
          <p:nvPr/>
        </p:nvSpPr>
        <p:spPr bwMode="auto">
          <a:xfrm>
            <a:off x="7249725" y="2749550"/>
            <a:ext cx="0" cy="257968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87" name="Line 18">
            <a:extLst>
              <a:ext uri="{FF2B5EF4-FFF2-40B4-BE49-F238E27FC236}">
                <a16:creationId xmlns:a16="http://schemas.microsoft.com/office/drawing/2014/main" id="{FAE0F9FF-A55A-4669-B115-7907559B4EA3}"/>
              </a:ext>
            </a:extLst>
          </p:cNvPr>
          <p:cNvSpPr>
            <a:spLocks noChangeShapeType="1"/>
          </p:cNvSpPr>
          <p:nvPr/>
        </p:nvSpPr>
        <p:spPr bwMode="auto">
          <a:xfrm>
            <a:off x="7175113" y="5330825"/>
            <a:ext cx="6191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88" name="Line 19">
            <a:extLst>
              <a:ext uri="{FF2B5EF4-FFF2-40B4-BE49-F238E27FC236}">
                <a16:creationId xmlns:a16="http://schemas.microsoft.com/office/drawing/2014/main" id="{651882BF-99E6-4158-9898-C414F178A022}"/>
              </a:ext>
            </a:extLst>
          </p:cNvPr>
          <p:cNvSpPr>
            <a:spLocks noChangeShapeType="1"/>
          </p:cNvSpPr>
          <p:nvPr/>
        </p:nvSpPr>
        <p:spPr bwMode="auto">
          <a:xfrm>
            <a:off x="7175113" y="4843463"/>
            <a:ext cx="6191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89" name="Line 26">
            <a:extLst>
              <a:ext uri="{FF2B5EF4-FFF2-40B4-BE49-F238E27FC236}">
                <a16:creationId xmlns:a16="http://schemas.microsoft.com/office/drawing/2014/main" id="{379DE325-D7EC-491C-9778-F75EEC0ECAE0}"/>
              </a:ext>
            </a:extLst>
          </p:cNvPr>
          <p:cNvSpPr>
            <a:spLocks noChangeShapeType="1"/>
          </p:cNvSpPr>
          <p:nvPr/>
        </p:nvSpPr>
        <p:spPr bwMode="auto">
          <a:xfrm>
            <a:off x="7175113" y="2895600"/>
            <a:ext cx="6191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90" name="Line 29">
            <a:extLst>
              <a:ext uri="{FF2B5EF4-FFF2-40B4-BE49-F238E27FC236}">
                <a16:creationId xmlns:a16="http://schemas.microsoft.com/office/drawing/2014/main" id="{DB373492-7EF2-49B8-B2FA-EB74859673F8}"/>
              </a:ext>
            </a:extLst>
          </p:cNvPr>
          <p:cNvSpPr>
            <a:spLocks noChangeShapeType="1"/>
          </p:cNvSpPr>
          <p:nvPr/>
        </p:nvSpPr>
        <p:spPr bwMode="auto">
          <a:xfrm>
            <a:off x="7235439" y="5330825"/>
            <a:ext cx="3502025"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91" name="Line 30">
            <a:extLst>
              <a:ext uri="{FF2B5EF4-FFF2-40B4-BE49-F238E27FC236}">
                <a16:creationId xmlns:a16="http://schemas.microsoft.com/office/drawing/2014/main" id="{5ED79665-352D-4335-ABEA-C6895C07931D}"/>
              </a:ext>
            </a:extLst>
          </p:cNvPr>
          <p:cNvSpPr>
            <a:spLocks noChangeShapeType="1"/>
          </p:cNvSpPr>
          <p:nvPr/>
        </p:nvSpPr>
        <p:spPr bwMode="auto">
          <a:xfrm flipV="1">
            <a:off x="7248138" y="5338763"/>
            <a:ext cx="0" cy="635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92" name="Line 32">
            <a:extLst>
              <a:ext uri="{FF2B5EF4-FFF2-40B4-BE49-F238E27FC236}">
                <a16:creationId xmlns:a16="http://schemas.microsoft.com/office/drawing/2014/main" id="{5AEDA170-D14E-4CD5-8336-01B76B121ECE}"/>
              </a:ext>
            </a:extLst>
          </p:cNvPr>
          <p:cNvSpPr>
            <a:spLocks noChangeShapeType="1"/>
          </p:cNvSpPr>
          <p:nvPr/>
        </p:nvSpPr>
        <p:spPr bwMode="auto">
          <a:xfrm flipV="1">
            <a:off x="9076938" y="5338763"/>
            <a:ext cx="0" cy="635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93" name="Line 34">
            <a:extLst>
              <a:ext uri="{FF2B5EF4-FFF2-40B4-BE49-F238E27FC236}">
                <a16:creationId xmlns:a16="http://schemas.microsoft.com/office/drawing/2014/main" id="{9DCEDB65-58B5-4D0A-BE66-13FAA766AD4D}"/>
              </a:ext>
            </a:extLst>
          </p:cNvPr>
          <p:cNvSpPr>
            <a:spLocks noChangeShapeType="1"/>
          </p:cNvSpPr>
          <p:nvPr/>
        </p:nvSpPr>
        <p:spPr bwMode="auto">
          <a:xfrm flipV="1">
            <a:off x="10297725" y="5338763"/>
            <a:ext cx="0" cy="635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94" name="Rectangle 35">
            <a:extLst>
              <a:ext uri="{FF2B5EF4-FFF2-40B4-BE49-F238E27FC236}">
                <a16:creationId xmlns:a16="http://schemas.microsoft.com/office/drawing/2014/main" id="{9B5045FF-751C-4354-9DD9-B32400F01E97}"/>
              </a:ext>
            </a:extLst>
          </p:cNvPr>
          <p:cNvSpPr>
            <a:spLocks noChangeArrowheads="1"/>
          </p:cNvSpPr>
          <p:nvPr/>
        </p:nvSpPr>
        <p:spPr bwMode="auto">
          <a:xfrm>
            <a:off x="7024631" y="5219700"/>
            <a:ext cx="129844"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3595" name="Rectangle 36">
            <a:extLst>
              <a:ext uri="{FF2B5EF4-FFF2-40B4-BE49-F238E27FC236}">
                <a16:creationId xmlns:a16="http://schemas.microsoft.com/office/drawing/2014/main" id="{FBA9C57B-7D54-4D2A-8E97-2DFDD5B8DA7E}"/>
              </a:ext>
            </a:extLst>
          </p:cNvPr>
          <p:cNvSpPr>
            <a:spLocks noChangeArrowheads="1"/>
          </p:cNvSpPr>
          <p:nvPr/>
        </p:nvSpPr>
        <p:spPr bwMode="auto">
          <a:xfrm>
            <a:off x="6857965" y="4733926"/>
            <a:ext cx="291748"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23596" name="Rectangle 37">
            <a:extLst>
              <a:ext uri="{FF2B5EF4-FFF2-40B4-BE49-F238E27FC236}">
                <a16:creationId xmlns:a16="http://schemas.microsoft.com/office/drawing/2014/main" id="{16A18F51-098A-4FFF-8B0F-88C2E19DCD3D}"/>
              </a:ext>
            </a:extLst>
          </p:cNvPr>
          <p:cNvSpPr>
            <a:spLocks noChangeArrowheads="1"/>
          </p:cNvSpPr>
          <p:nvPr/>
        </p:nvSpPr>
        <p:spPr bwMode="auto">
          <a:xfrm>
            <a:off x="6857965" y="4246563"/>
            <a:ext cx="291748"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23597" name="Rectangle 40">
            <a:extLst>
              <a:ext uri="{FF2B5EF4-FFF2-40B4-BE49-F238E27FC236}">
                <a16:creationId xmlns:a16="http://schemas.microsoft.com/office/drawing/2014/main" id="{08158FE3-6DE9-4E1F-BA4F-A375AA09AD24}"/>
              </a:ext>
            </a:extLst>
          </p:cNvPr>
          <p:cNvSpPr>
            <a:spLocks noChangeArrowheads="1"/>
          </p:cNvSpPr>
          <p:nvPr/>
        </p:nvSpPr>
        <p:spPr bwMode="auto">
          <a:xfrm>
            <a:off x="6857965" y="3759200"/>
            <a:ext cx="291748"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23598" name="Rectangle 42">
            <a:extLst>
              <a:ext uri="{FF2B5EF4-FFF2-40B4-BE49-F238E27FC236}">
                <a16:creationId xmlns:a16="http://schemas.microsoft.com/office/drawing/2014/main" id="{BCDB3612-6F68-4DAD-9779-08B0C9CFBF93}"/>
              </a:ext>
            </a:extLst>
          </p:cNvPr>
          <p:cNvSpPr>
            <a:spLocks noChangeArrowheads="1"/>
          </p:cNvSpPr>
          <p:nvPr/>
        </p:nvSpPr>
        <p:spPr bwMode="auto">
          <a:xfrm>
            <a:off x="6857965" y="3273426"/>
            <a:ext cx="291748"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23599" name="Rectangle 43">
            <a:extLst>
              <a:ext uri="{FF2B5EF4-FFF2-40B4-BE49-F238E27FC236}">
                <a16:creationId xmlns:a16="http://schemas.microsoft.com/office/drawing/2014/main" id="{A68F49BF-E91F-47FF-980B-A78E3A503F92}"/>
              </a:ext>
            </a:extLst>
          </p:cNvPr>
          <p:cNvSpPr>
            <a:spLocks noChangeArrowheads="1"/>
          </p:cNvSpPr>
          <p:nvPr/>
        </p:nvSpPr>
        <p:spPr bwMode="auto">
          <a:xfrm>
            <a:off x="6857965" y="2786063"/>
            <a:ext cx="291748"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23600" name="Rectangle 46">
            <a:extLst>
              <a:ext uri="{FF2B5EF4-FFF2-40B4-BE49-F238E27FC236}">
                <a16:creationId xmlns:a16="http://schemas.microsoft.com/office/drawing/2014/main" id="{E8767C7B-00E0-4564-905D-164D06B68678}"/>
              </a:ext>
            </a:extLst>
          </p:cNvPr>
          <p:cNvSpPr>
            <a:spLocks noChangeArrowheads="1"/>
          </p:cNvSpPr>
          <p:nvPr/>
        </p:nvSpPr>
        <p:spPr bwMode="auto">
          <a:xfrm>
            <a:off x="7745481" y="5432426"/>
            <a:ext cx="234039"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601" name="Rectangle 47">
            <a:extLst>
              <a:ext uri="{FF2B5EF4-FFF2-40B4-BE49-F238E27FC236}">
                <a16:creationId xmlns:a16="http://schemas.microsoft.com/office/drawing/2014/main" id="{611C388E-D4FE-49E8-A8F6-21AA067DAAEE}"/>
              </a:ext>
            </a:extLst>
          </p:cNvPr>
          <p:cNvSpPr>
            <a:spLocks noChangeArrowheads="1"/>
          </p:cNvSpPr>
          <p:nvPr/>
        </p:nvSpPr>
        <p:spPr bwMode="auto">
          <a:xfrm>
            <a:off x="8352700" y="5432426"/>
            <a:ext cx="234039"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602" name="Rectangle 48">
            <a:extLst>
              <a:ext uri="{FF2B5EF4-FFF2-40B4-BE49-F238E27FC236}">
                <a16:creationId xmlns:a16="http://schemas.microsoft.com/office/drawing/2014/main" id="{0334A784-EEDC-46FB-8C41-5A98A5C1AA8D}"/>
              </a:ext>
            </a:extLst>
          </p:cNvPr>
          <p:cNvSpPr>
            <a:spLocks noChangeArrowheads="1"/>
          </p:cNvSpPr>
          <p:nvPr/>
        </p:nvSpPr>
        <p:spPr bwMode="auto">
          <a:xfrm>
            <a:off x="8961506" y="5432426"/>
            <a:ext cx="234039"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36</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603" name="Rectangle 49">
            <a:extLst>
              <a:ext uri="{FF2B5EF4-FFF2-40B4-BE49-F238E27FC236}">
                <a16:creationId xmlns:a16="http://schemas.microsoft.com/office/drawing/2014/main" id="{B916AA15-4F37-475F-998C-1C81B56573CE}"/>
              </a:ext>
            </a:extLst>
          </p:cNvPr>
          <p:cNvSpPr>
            <a:spLocks noChangeArrowheads="1"/>
          </p:cNvSpPr>
          <p:nvPr/>
        </p:nvSpPr>
        <p:spPr bwMode="auto">
          <a:xfrm>
            <a:off x="9572694" y="5432426"/>
            <a:ext cx="234039"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48</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604" name="Rectangle 50">
            <a:extLst>
              <a:ext uri="{FF2B5EF4-FFF2-40B4-BE49-F238E27FC236}">
                <a16:creationId xmlns:a16="http://schemas.microsoft.com/office/drawing/2014/main" id="{D6536A70-2E3E-44CF-BFC8-288F0901A7E1}"/>
              </a:ext>
            </a:extLst>
          </p:cNvPr>
          <p:cNvSpPr>
            <a:spLocks noChangeArrowheads="1"/>
          </p:cNvSpPr>
          <p:nvPr/>
        </p:nvSpPr>
        <p:spPr bwMode="auto">
          <a:xfrm>
            <a:off x="7188451" y="5707063"/>
            <a:ext cx="3515675"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lvl="0" algn="ctr" eaLnBrk="1" hangingPunct="1">
              <a:spcBef>
                <a:spcPct val="35000"/>
              </a:spcBef>
              <a:spcAft>
                <a:spcPct val="25000"/>
              </a:spcAft>
              <a:buClr>
                <a:srgbClr val="015873"/>
              </a:buClr>
              <a:buNone/>
              <a:defRPr/>
            </a:pPr>
            <a:r>
              <a:rPr lang="en-US" altLang="en-US" sz="1800" dirty="0">
                <a:solidFill>
                  <a:srgbClr val="000000"/>
                </a:solidFill>
                <a:latin typeface="Calibri" panose="020F0502020204030204" pitchFamily="34" charset="0"/>
              </a:rPr>
              <a:t>Mo</a:t>
            </a:r>
          </a:p>
        </p:txBody>
      </p:sp>
      <p:sp>
        <p:nvSpPr>
          <p:cNvPr id="23605" name="Rectangle 51">
            <a:extLst>
              <a:ext uri="{FF2B5EF4-FFF2-40B4-BE49-F238E27FC236}">
                <a16:creationId xmlns:a16="http://schemas.microsoft.com/office/drawing/2014/main" id="{D16A213D-0795-4840-A380-B3679B306B42}"/>
              </a:ext>
            </a:extLst>
          </p:cNvPr>
          <p:cNvSpPr>
            <a:spLocks noChangeArrowheads="1"/>
          </p:cNvSpPr>
          <p:nvPr/>
        </p:nvSpPr>
        <p:spPr bwMode="auto">
          <a:xfrm rot="16200000">
            <a:off x="5366124" y="3913157"/>
            <a:ext cx="2646362"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 (Probability)</a:t>
            </a:r>
          </a:p>
        </p:txBody>
      </p:sp>
      <p:sp>
        <p:nvSpPr>
          <p:cNvPr id="23606" name="Line 26">
            <a:extLst>
              <a:ext uri="{FF2B5EF4-FFF2-40B4-BE49-F238E27FC236}">
                <a16:creationId xmlns:a16="http://schemas.microsoft.com/office/drawing/2014/main" id="{0389A198-0344-4487-B18A-326E45DF16A5}"/>
              </a:ext>
            </a:extLst>
          </p:cNvPr>
          <p:cNvSpPr>
            <a:spLocks noChangeShapeType="1"/>
          </p:cNvSpPr>
          <p:nvPr/>
        </p:nvSpPr>
        <p:spPr bwMode="auto">
          <a:xfrm>
            <a:off x="7175113" y="3868738"/>
            <a:ext cx="6191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607" name="Line 26">
            <a:extLst>
              <a:ext uri="{FF2B5EF4-FFF2-40B4-BE49-F238E27FC236}">
                <a16:creationId xmlns:a16="http://schemas.microsoft.com/office/drawing/2014/main" id="{D728292D-472C-4A24-BAE7-C3657C7A0E06}"/>
              </a:ext>
            </a:extLst>
          </p:cNvPr>
          <p:cNvSpPr>
            <a:spLocks noChangeShapeType="1"/>
          </p:cNvSpPr>
          <p:nvPr/>
        </p:nvSpPr>
        <p:spPr bwMode="auto">
          <a:xfrm>
            <a:off x="7175113" y="3381375"/>
            <a:ext cx="6191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608" name="Line 26">
            <a:extLst>
              <a:ext uri="{FF2B5EF4-FFF2-40B4-BE49-F238E27FC236}">
                <a16:creationId xmlns:a16="http://schemas.microsoft.com/office/drawing/2014/main" id="{72268491-ADBD-421E-A992-91E1FFD21E22}"/>
              </a:ext>
            </a:extLst>
          </p:cNvPr>
          <p:cNvSpPr>
            <a:spLocks noChangeShapeType="1"/>
          </p:cNvSpPr>
          <p:nvPr/>
        </p:nvSpPr>
        <p:spPr bwMode="auto">
          <a:xfrm>
            <a:off x="7175113" y="4356100"/>
            <a:ext cx="61912"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609" name="Rectangle 49">
            <a:extLst>
              <a:ext uri="{FF2B5EF4-FFF2-40B4-BE49-F238E27FC236}">
                <a16:creationId xmlns:a16="http://schemas.microsoft.com/office/drawing/2014/main" id="{FD6F3CA1-FF05-4AE4-BDC7-57707F3C89AC}"/>
              </a:ext>
            </a:extLst>
          </p:cNvPr>
          <p:cNvSpPr>
            <a:spLocks noChangeArrowheads="1"/>
          </p:cNvSpPr>
          <p:nvPr/>
        </p:nvSpPr>
        <p:spPr bwMode="auto">
          <a:xfrm>
            <a:off x="10179913" y="5432426"/>
            <a:ext cx="234039"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610" name="Rectangle 35">
            <a:extLst>
              <a:ext uri="{FF2B5EF4-FFF2-40B4-BE49-F238E27FC236}">
                <a16:creationId xmlns:a16="http://schemas.microsoft.com/office/drawing/2014/main" id="{F29EA9BE-6907-4971-BC87-4F1ECFEB6A84}"/>
              </a:ext>
            </a:extLst>
          </p:cNvPr>
          <p:cNvSpPr>
            <a:spLocks noChangeArrowheads="1"/>
          </p:cNvSpPr>
          <p:nvPr/>
        </p:nvSpPr>
        <p:spPr bwMode="auto">
          <a:xfrm>
            <a:off x="7189855" y="5432426"/>
            <a:ext cx="117020"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90000"/>
              </a:lnSpc>
              <a:spcBef>
                <a:spcPct val="35000"/>
              </a:spcBef>
              <a:spcAft>
                <a:spcPct val="25000"/>
              </a:spcAft>
              <a:buClr>
                <a:srgbClr val="015873"/>
              </a:buClr>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3611" name="Line 34">
            <a:extLst>
              <a:ext uri="{FF2B5EF4-FFF2-40B4-BE49-F238E27FC236}">
                <a16:creationId xmlns:a16="http://schemas.microsoft.com/office/drawing/2014/main" id="{DFAC09BD-086F-4E71-B2BF-F4E2F8221921}"/>
              </a:ext>
            </a:extLst>
          </p:cNvPr>
          <p:cNvSpPr>
            <a:spLocks noChangeShapeType="1"/>
          </p:cNvSpPr>
          <p:nvPr/>
        </p:nvSpPr>
        <p:spPr bwMode="auto">
          <a:xfrm flipV="1">
            <a:off x="9686538" y="5338763"/>
            <a:ext cx="0" cy="635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612" name="Line 34">
            <a:extLst>
              <a:ext uri="{FF2B5EF4-FFF2-40B4-BE49-F238E27FC236}">
                <a16:creationId xmlns:a16="http://schemas.microsoft.com/office/drawing/2014/main" id="{EFCB78F0-5C86-47E6-B648-E96E6EEC3BC1}"/>
              </a:ext>
            </a:extLst>
          </p:cNvPr>
          <p:cNvSpPr>
            <a:spLocks noChangeShapeType="1"/>
          </p:cNvSpPr>
          <p:nvPr/>
        </p:nvSpPr>
        <p:spPr bwMode="auto">
          <a:xfrm flipV="1">
            <a:off x="7857738" y="5338763"/>
            <a:ext cx="0" cy="635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613" name="Line 34">
            <a:extLst>
              <a:ext uri="{FF2B5EF4-FFF2-40B4-BE49-F238E27FC236}">
                <a16:creationId xmlns:a16="http://schemas.microsoft.com/office/drawing/2014/main" id="{748C309C-6CEB-4F1F-BD4D-36A6C54AFB59}"/>
              </a:ext>
            </a:extLst>
          </p:cNvPr>
          <p:cNvSpPr>
            <a:spLocks noChangeShapeType="1"/>
          </p:cNvSpPr>
          <p:nvPr/>
        </p:nvSpPr>
        <p:spPr bwMode="auto">
          <a:xfrm flipV="1">
            <a:off x="8467338" y="5338763"/>
            <a:ext cx="0" cy="635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614" name="Line 22">
            <a:extLst>
              <a:ext uri="{FF2B5EF4-FFF2-40B4-BE49-F238E27FC236}">
                <a16:creationId xmlns:a16="http://schemas.microsoft.com/office/drawing/2014/main" id="{781EB631-3B36-47CF-9127-7A98C22B8AD5}"/>
              </a:ext>
            </a:extLst>
          </p:cNvPr>
          <p:cNvSpPr>
            <a:spLocks noChangeShapeType="1"/>
          </p:cNvSpPr>
          <p:nvPr/>
        </p:nvSpPr>
        <p:spPr bwMode="auto">
          <a:xfrm>
            <a:off x="2071443" y="2353903"/>
            <a:ext cx="274637" cy="0"/>
          </a:xfrm>
          <a:prstGeom prst="line">
            <a:avLst/>
          </a:prstGeom>
          <a:noFill/>
          <a:ln w="28575">
            <a:solidFill>
              <a:schemeClr val="accent3"/>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615" name="Line 24">
            <a:extLst>
              <a:ext uri="{FF2B5EF4-FFF2-40B4-BE49-F238E27FC236}">
                <a16:creationId xmlns:a16="http://schemas.microsoft.com/office/drawing/2014/main" id="{720BA027-8779-444A-8059-121299F537BF}"/>
              </a:ext>
            </a:extLst>
          </p:cNvPr>
          <p:cNvSpPr>
            <a:spLocks noChangeShapeType="1"/>
          </p:cNvSpPr>
          <p:nvPr/>
        </p:nvSpPr>
        <p:spPr bwMode="auto">
          <a:xfrm>
            <a:off x="2071443" y="2100263"/>
            <a:ext cx="274637"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616" name="Rectangle 23">
            <a:extLst>
              <a:ext uri="{FF2B5EF4-FFF2-40B4-BE49-F238E27FC236}">
                <a16:creationId xmlns:a16="http://schemas.microsoft.com/office/drawing/2014/main" id="{FA95F19A-78C5-411F-BE9E-D8BDF8E43C22}"/>
              </a:ext>
            </a:extLst>
          </p:cNvPr>
          <p:cNvSpPr>
            <a:spLocks noChangeArrowheads="1"/>
          </p:cNvSpPr>
          <p:nvPr/>
        </p:nvSpPr>
        <p:spPr bwMode="auto">
          <a:xfrm>
            <a:off x="2036518" y="1700213"/>
            <a:ext cx="9345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3-Mo CCyR</a:t>
            </a:r>
          </a:p>
        </p:txBody>
      </p:sp>
      <p:sp>
        <p:nvSpPr>
          <p:cNvPr id="23617" name="Rectangle 23">
            <a:extLst>
              <a:ext uri="{FF2B5EF4-FFF2-40B4-BE49-F238E27FC236}">
                <a16:creationId xmlns:a16="http://schemas.microsoft.com/office/drawing/2014/main" id="{C3414335-DBD0-48C9-BDF4-422BEDD611AE}"/>
              </a:ext>
            </a:extLst>
          </p:cNvPr>
          <p:cNvSpPr>
            <a:spLocks noChangeArrowheads="1"/>
          </p:cNvSpPr>
          <p:nvPr/>
        </p:nvSpPr>
        <p:spPr bwMode="auto">
          <a:xfrm>
            <a:off x="3352020" y="1700213"/>
            <a:ext cx="1106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a:t>
            </a:r>
          </a:p>
        </p:txBody>
      </p:sp>
      <p:sp>
        <p:nvSpPr>
          <p:cNvPr id="23618" name="Rectangle 23">
            <a:extLst>
              <a:ext uri="{FF2B5EF4-FFF2-40B4-BE49-F238E27FC236}">
                <a16:creationId xmlns:a16="http://schemas.microsoft.com/office/drawing/2014/main" id="{EE14B7D1-9FE3-4A55-9B8A-014F518F15BB}"/>
              </a:ext>
            </a:extLst>
          </p:cNvPr>
          <p:cNvSpPr>
            <a:spLocks noChangeArrowheads="1"/>
          </p:cNvSpPr>
          <p:nvPr/>
        </p:nvSpPr>
        <p:spPr bwMode="auto">
          <a:xfrm>
            <a:off x="3849099" y="1700213"/>
            <a:ext cx="6817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Event, n</a:t>
            </a:r>
          </a:p>
        </p:txBody>
      </p:sp>
      <p:sp>
        <p:nvSpPr>
          <p:cNvPr id="23619" name="Rectangle 23">
            <a:extLst>
              <a:ext uri="{FF2B5EF4-FFF2-40B4-BE49-F238E27FC236}">
                <a16:creationId xmlns:a16="http://schemas.microsoft.com/office/drawing/2014/main" id="{74EA1FEF-1D14-4E2F-884A-02E2CFA60856}"/>
              </a:ext>
            </a:extLst>
          </p:cNvPr>
          <p:cNvSpPr>
            <a:spLocks noChangeArrowheads="1"/>
          </p:cNvSpPr>
          <p:nvPr/>
        </p:nvSpPr>
        <p:spPr bwMode="auto">
          <a:xfrm>
            <a:off x="3298366" y="1990725"/>
            <a:ext cx="20839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23620" name="Rectangle 23">
            <a:extLst>
              <a:ext uri="{FF2B5EF4-FFF2-40B4-BE49-F238E27FC236}">
                <a16:creationId xmlns:a16="http://schemas.microsoft.com/office/drawing/2014/main" id="{6B3CB412-F80C-43F6-95B5-2DB38E3FC10A}"/>
              </a:ext>
            </a:extLst>
          </p:cNvPr>
          <p:cNvSpPr>
            <a:spLocks noChangeArrowheads="1"/>
          </p:cNvSpPr>
          <p:nvPr/>
        </p:nvSpPr>
        <p:spPr bwMode="auto">
          <a:xfrm>
            <a:off x="4059572" y="1990725"/>
            <a:ext cx="20839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46</a:t>
            </a:r>
          </a:p>
        </p:txBody>
      </p:sp>
      <p:sp>
        <p:nvSpPr>
          <p:cNvPr id="23621" name="Rectangle 23">
            <a:extLst>
              <a:ext uri="{FF2B5EF4-FFF2-40B4-BE49-F238E27FC236}">
                <a16:creationId xmlns:a16="http://schemas.microsoft.com/office/drawing/2014/main" id="{4D40C357-73D0-43F9-8788-16DB80EBA189}"/>
              </a:ext>
            </a:extLst>
          </p:cNvPr>
          <p:cNvSpPr>
            <a:spLocks noChangeArrowheads="1"/>
          </p:cNvSpPr>
          <p:nvPr/>
        </p:nvSpPr>
        <p:spPr bwMode="auto">
          <a:xfrm>
            <a:off x="2396879" y="1990725"/>
            <a:ext cx="2673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Yes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a:t>
            </a:r>
          </a:p>
        </p:txBody>
      </p:sp>
      <p:sp>
        <p:nvSpPr>
          <p:cNvPr id="23622" name="Line 22">
            <a:extLst>
              <a:ext uri="{FF2B5EF4-FFF2-40B4-BE49-F238E27FC236}">
                <a16:creationId xmlns:a16="http://schemas.microsoft.com/office/drawing/2014/main" id="{4D2230A8-92B0-4DA7-9E8F-74C18606AEA9}"/>
              </a:ext>
            </a:extLst>
          </p:cNvPr>
          <p:cNvSpPr>
            <a:spLocks noChangeShapeType="1"/>
          </p:cNvSpPr>
          <p:nvPr/>
        </p:nvSpPr>
        <p:spPr bwMode="auto">
          <a:xfrm>
            <a:off x="7322750" y="2363428"/>
            <a:ext cx="274638" cy="0"/>
          </a:xfrm>
          <a:prstGeom prst="line">
            <a:avLst/>
          </a:prstGeom>
          <a:noFill/>
          <a:ln w="28575">
            <a:solidFill>
              <a:schemeClr val="accent3"/>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623" name="Line 24">
            <a:extLst>
              <a:ext uri="{FF2B5EF4-FFF2-40B4-BE49-F238E27FC236}">
                <a16:creationId xmlns:a16="http://schemas.microsoft.com/office/drawing/2014/main" id="{339A791B-AF2B-4712-B355-D70247D81255}"/>
              </a:ext>
            </a:extLst>
          </p:cNvPr>
          <p:cNvSpPr>
            <a:spLocks noChangeShapeType="1"/>
          </p:cNvSpPr>
          <p:nvPr/>
        </p:nvSpPr>
        <p:spPr bwMode="auto">
          <a:xfrm>
            <a:off x="7322750" y="2109788"/>
            <a:ext cx="274638"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624" name="Rectangle 23">
            <a:extLst>
              <a:ext uri="{FF2B5EF4-FFF2-40B4-BE49-F238E27FC236}">
                <a16:creationId xmlns:a16="http://schemas.microsoft.com/office/drawing/2014/main" id="{ABA1CFC3-3B23-4919-99B6-74ADB9FA081E}"/>
              </a:ext>
            </a:extLst>
          </p:cNvPr>
          <p:cNvSpPr>
            <a:spLocks noChangeArrowheads="1"/>
          </p:cNvSpPr>
          <p:nvPr/>
        </p:nvSpPr>
        <p:spPr bwMode="auto">
          <a:xfrm>
            <a:off x="7286239" y="1709738"/>
            <a:ext cx="9345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3-Mo CCyR</a:t>
            </a:r>
          </a:p>
        </p:txBody>
      </p:sp>
      <p:sp>
        <p:nvSpPr>
          <p:cNvPr id="23625" name="Rectangle 23">
            <a:extLst>
              <a:ext uri="{FF2B5EF4-FFF2-40B4-BE49-F238E27FC236}">
                <a16:creationId xmlns:a16="http://schemas.microsoft.com/office/drawing/2014/main" id="{2BF7501F-93FB-4B3F-807C-F5D94EE6ED37}"/>
              </a:ext>
            </a:extLst>
          </p:cNvPr>
          <p:cNvSpPr>
            <a:spLocks noChangeArrowheads="1"/>
          </p:cNvSpPr>
          <p:nvPr/>
        </p:nvSpPr>
        <p:spPr bwMode="auto">
          <a:xfrm>
            <a:off x="8614441" y="1709738"/>
            <a:ext cx="1106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a:t>
            </a:r>
          </a:p>
        </p:txBody>
      </p:sp>
      <p:sp>
        <p:nvSpPr>
          <p:cNvPr id="23626" name="Rectangle 23">
            <a:extLst>
              <a:ext uri="{FF2B5EF4-FFF2-40B4-BE49-F238E27FC236}">
                <a16:creationId xmlns:a16="http://schemas.microsoft.com/office/drawing/2014/main" id="{A22146F2-8DB6-4BD0-93A5-D6422F875759}"/>
              </a:ext>
            </a:extLst>
          </p:cNvPr>
          <p:cNvSpPr>
            <a:spLocks noChangeArrowheads="1"/>
          </p:cNvSpPr>
          <p:nvPr/>
        </p:nvSpPr>
        <p:spPr bwMode="auto">
          <a:xfrm>
            <a:off x="9012089" y="1709738"/>
            <a:ext cx="8043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Deaths, n</a:t>
            </a:r>
          </a:p>
        </p:txBody>
      </p:sp>
      <p:sp>
        <p:nvSpPr>
          <p:cNvPr id="23627" name="Rectangle 23">
            <a:extLst>
              <a:ext uri="{FF2B5EF4-FFF2-40B4-BE49-F238E27FC236}">
                <a16:creationId xmlns:a16="http://schemas.microsoft.com/office/drawing/2014/main" id="{10A08369-EC56-4B69-A916-2B57CDD2BDAB}"/>
              </a:ext>
            </a:extLst>
          </p:cNvPr>
          <p:cNvSpPr>
            <a:spLocks noChangeArrowheads="1"/>
          </p:cNvSpPr>
          <p:nvPr/>
        </p:nvSpPr>
        <p:spPr bwMode="auto">
          <a:xfrm>
            <a:off x="8548087" y="2000250"/>
            <a:ext cx="20839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23628" name="Rectangle 23">
            <a:extLst>
              <a:ext uri="{FF2B5EF4-FFF2-40B4-BE49-F238E27FC236}">
                <a16:creationId xmlns:a16="http://schemas.microsoft.com/office/drawing/2014/main" id="{F34A4A0D-D454-4E82-B177-10DA9CED7DE7}"/>
              </a:ext>
            </a:extLst>
          </p:cNvPr>
          <p:cNvSpPr>
            <a:spLocks noChangeArrowheads="1"/>
          </p:cNvSpPr>
          <p:nvPr/>
        </p:nvSpPr>
        <p:spPr bwMode="auto">
          <a:xfrm>
            <a:off x="9310087" y="2000250"/>
            <a:ext cx="20839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26</a:t>
            </a:r>
          </a:p>
        </p:txBody>
      </p:sp>
      <p:sp>
        <p:nvSpPr>
          <p:cNvPr id="23629" name="Rectangle 23">
            <a:extLst>
              <a:ext uri="{FF2B5EF4-FFF2-40B4-BE49-F238E27FC236}">
                <a16:creationId xmlns:a16="http://schemas.microsoft.com/office/drawing/2014/main" id="{2358241C-D7C2-4E67-B279-41F966C17497}"/>
              </a:ext>
            </a:extLst>
          </p:cNvPr>
          <p:cNvSpPr>
            <a:spLocks noChangeArrowheads="1"/>
          </p:cNvSpPr>
          <p:nvPr/>
        </p:nvSpPr>
        <p:spPr bwMode="auto">
          <a:xfrm>
            <a:off x="7646600" y="2000250"/>
            <a:ext cx="2673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Yes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a:t>
            </a:r>
          </a:p>
        </p:txBody>
      </p:sp>
      <p:sp>
        <p:nvSpPr>
          <p:cNvPr id="23630" name="Rectangle 23">
            <a:extLst>
              <a:ext uri="{FF2B5EF4-FFF2-40B4-BE49-F238E27FC236}">
                <a16:creationId xmlns:a16="http://schemas.microsoft.com/office/drawing/2014/main" id="{4B33E36D-6B98-4CDA-9B21-807D4A126AA4}"/>
              </a:ext>
            </a:extLst>
          </p:cNvPr>
          <p:cNvSpPr>
            <a:spLocks noChangeArrowheads="1"/>
          </p:cNvSpPr>
          <p:nvPr/>
        </p:nvSpPr>
        <p:spPr bwMode="auto">
          <a:xfrm>
            <a:off x="4706692" y="2041525"/>
            <a:ext cx="6652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 .002</a:t>
            </a:r>
          </a:p>
        </p:txBody>
      </p:sp>
      <p:sp>
        <p:nvSpPr>
          <p:cNvPr id="23631" name="Rectangle 23">
            <a:extLst>
              <a:ext uri="{FF2B5EF4-FFF2-40B4-BE49-F238E27FC236}">
                <a16:creationId xmlns:a16="http://schemas.microsoft.com/office/drawing/2014/main" id="{A17A7C5C-23AA-4B7B-B812-60E14EF05B88}"/>
              </a:ext>
            </a:extLst>
          </p:cNvPr>
          <p:cNvSpPr>
            <a:spLocks noChangeArrowheads="1"/>
          </p:cNvSpPr>
          <p:nvPr/>
        </p:nvSpPr>
        <p:spPr bwMode="auto">
          <a:xfrm>
            <a:off x="9943713" y="2041525"/>
            <a:ext cx="6652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 .005</a:t>
            </a:r>
          </a:p>
        </p:txBody>
      </p:sp>
      <p:sp>
        <p:nvSpPr>
          <p:cNvPr id="23632" name="Freeform: Shape 4">
            <a:extLst>
              <a:ext uri="{FF2B5EF4-FFF2-40B4-BE49-F238E27FC236}">
                <a16:creationId xmlns:a16="http://schemas.microsoft.com/office/drawing/2014/main" id="{B8A02966-97E9-43B7-8F60-8CF793F57986}"/>
              </a:ext>
            </a:extLst>
          </p:cNvPr>
          <p:cNvSpPr>
            <a:spLocks/>
          </p:cNvSpPr>
          <p:nvPr/>
        </p:nvSpPr>
        <p:spPr bwMode="auto">
          <a:xfrm>
            <a:off x="2134942" y="2814639"/>
            <a:ext cx="2913062" cy="814387"/>
          </a:xfrm>
          <a:custGeom>
            <a:avLst/>
            <a:gdLst>
              <a:gd name="T0" fmla="*/ 2932 w 2913185"/>
              <a:gd name="T1" fmla="*/ 0 h 814754"/>
              <a:gd name="T2" fmla="*/ 0 w 2913185"/>
              <a:gd name="T3" fmla="*/ 34945 h 814754"/>
              <a:gd name="T4" fmla="*/ 181596 w 2913185"/>
              <a:gd name="T5" fmla="*/ 34945 h 814754"/>
              <a:gd name="T6" fmla="*/ 181596 w 2913185"/>
              <a:gd name="T7" fmla="*/ 104848 h 814754"/>
              <a:gd name="T8" fmla="*/ 254823 w 2913185"/>
              <a:gd name="T9" fmla="*/ 104848 h 814754"/>
              <a:gd name="T10" fmla="*/ 254823 w 2913185"/>
              <a:gd name="T11" fmla="*/ 166004 h 814754"/>
              <a:gd name="T12" fmla="*/ 395416 w 2913185"/>
              <a:gd name="T13" fmla="*/ 166004 h 814754"/>
              <a:gd name="T14" fmla="*/ 395416 w 2913185"/>
              <a:gd name="T15" fmla="*/ 221339 h 814754"/>
              <a:gd name="T16" fmla="*/ 442281 w 2913185"/>
              <a:gd name="T17" fmla="*/ 221339 h 814754"/>
              <a:gd name="T18" fmla="*/ 442281 w 2913185"/>
              <a:gd name="T19" fmla="*/ 282497 h 814754"/>
              <a:gd name="T20" fmla="*/ 547732 w 2913185"/>
              <a:gd name="T21" fmla="*/ 282497 h 814754"/>
              <a:gd name="T22" fmla="*/ 547732 w 2913185"/>
              <a:gd name="T23" fmla="*/ 346569 h 814754"/>
              <a:gd name="T24" fmla="*/ 632669 w 2913185"/>
              <a:gd name="T25" fmla="*/ 346569 h 814754"/>
              <a:gd name="T26" fmla="*/ 632669 w 2913185"/>
              <a:gd name="T27" fmla="*/ 407728 h 814754"/>
              <a:gd name="T28" fmla="*/ 659032 w 2913185"/>
              <a:gd name="T29" fmla="*/ 407728 h 814754"/>
              <a:gd name="T30" fmla="*/ 659032 w 2913185"/>
              <a:gd name="T31" fmla="*/ 471799 h 814754"/>
              <a:gd name="T32" fmla="*/ 1479171 w 2913185"/>
              <a:gd name="T33" fmla="*/ 471799 h 814754"/>
              <a:gd name="T34" fmla="*/ 1479171 w 2913185"/>
              <a:gd name="T35" fmla="*/ 556257 h 814754"/>
              <a:gd name="T36" fmla="*/ 1687130 w 2913185"/>
              <a:gd name="T37" fmla="*/ 556257 h 814754"/>
              <a:gd name="T38" fmla="*/ 1687130 w 2913185"/>
              <a:gd name="T39" fmla="*/ 617418 h 814754"/>
              <a:gd name="T40" fmla="*/ 1783789 w 2913185"/>
              <a:gd name="T41" fmla="*/ 617418 h 814754"/>
              <a:gd name="T42" fmla="*/ 1783789 w 2913185"/>
              <a:gd name="T43" fmla="*/ 696049 h 814754"/>
              <a:gd name="T44" fmla="*/ 2152842 w 2913185"/>
              <a:gd name="T45" fmla="*/ 696049 h 814754"/>
              <a:gd name="T46" fmla="*/ 2152842 w 2913185"/>
              <a:gd name="T47" fmla="*/ 809630 h 814754"/>
              <a:gd name="T48" fmla="*/ 2911463 w 2913185"/>
              <a:gd name="T49" fmla="*/ 809630 h 814754"/>
              <a:gd name="T50" fmla="*/ 2911463 w 2913185"/>
              <a:gd name="T51" fmla="*/ 797981 h 8147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913185" h="814754">
                <a:moveTo>
                  <a:pt x="2932" y="0"/>
                </a:moveTo>
                <a:lnTo>
                  <a:pt x="0" y="35169"/>
                </a:lnTo>
                <a:lnTo>
                  <a:pt x="181708" y="35169"/>
                </a:lnTo>
                <a:lnTo>
                  <a:pt x="181708" y="105508"/>
                </a:lnTo>
                <a:lnTo>
                  <a:pt x="254977" y="105508"/>
                </a:lnTo>
                <a:lnTo>
                  <a:pt x="254977" y="167054"/>
                </a:lnTo>
                <a:lnTo>
                  <a:pt x="395654" y="167054"/>
                </a:lnTo>
                <a:lnTo>
                  <a:pt x="395654" y="222739"/>
                </a:lnTo>
                <a:lnTo>
                  <a:pt x="442547" y="222739"/>
                </a:lnTo>
                <a:lnTo>
                  <a:pt x="442547" y="284285"/>
                </a:lnTo>
                <a:lnTo>
                  <a:pt x="548054" y="284285"/>
                </a:lnTo>
                <a:lnTo>
                  <a:pt x="548054" y="348762"/>
                </a:lnTo>
                <a:lnTo>
                  <a:pt x="633047" y="348762"/>
                </a:lnTo>
                <a:lnTo>
                  <a:pt x="633047" y="410308"/>
                </a:lnTo>
                <a:lnTo>
                  <a:pt x="659424" y="410308"/>
                </a:lnTo>
                <a:lnTo>
                  <a:pt x="659424" y="474785"/>
                </a:lnTo>
                <a:lnTo>
                  <a:pt x="1480039" y="474785"/>
                </a:lnTo>
                <a:lnTo>
                  <a:pt x="1480039" y="559777"/>
                </a:lnTo>
                <a:lnTo>
                  <a:pt x="1688124" y="559777"/>
                </a:lnTo>
                <a:lnTo>
                  <a:pt x="1688124" y="621324"/>
                </a:lnTo>
                <a:lnTo>
                  <a:pt x="1784839" y="621324"/>
                </a:lnTo>
                <a:lnTo>
                  <a:pt x="1784839" y="700454"/>
                </a:lnTo>
                <a:lnTo>
                  <a:pt x="2154116" y="700454"/>
                </a:lnTo>
                <a:lnTo>
                  <a:pt x="2154116" y="814754"/>
                </a:lnTo>
                <a:lnTo>
                  <a:pt x="2913185" y="814754"/>
                </a:lnTo>
                <a:lnTo>
                  <a:pt x="2913185" y="803031"/>
                </a:lnTo>
              </a:path>
            </a:pathLst>
          </a:cu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633" name="Freeform: Shape 6">
            <a:extLst>
              <a:ext uri="{FF2B5EF4-FFF2-40B4-BE49-F238E27FC236}">
                <a16:creationId xmlns:a16="http://schemas.microsoft.com/office/drawing/2014/main" id="{598C4E74-154F-4FDC-A8F9-D0F357F757CB}"/>
              </a:ext>
            </a:extLst>
          </p:cNvPr>
          <p:cNvSpPr>
            <a:spLocks/>
          </p:cNvSpPr>
          <p:nvPr/>
        </p:nvSpPr>
        <p:spPr bwMode="auto">
          <a:xfrm>
            <a:off x="2134942" y="2811464"/>
            <a:ext cx="3255962" cy="1704975"/>
          </a:xfrm>
          <a:custGeom>
            <a:avLst/>
            <a:gdLst>
              <a:gd name="T0" fmla="*/ 1020 w 3256085"/>
              <a:gd name="T1" fmla="*/ 0 h 1705708"/>
              <a:gd name="T2" fmla="*/ 0 w 3256085"/>
              <a:gd name="T3" fmla="*/ 40778 h 1705708"/>
              <a:gd name="T4" fmla="*/ 43934 w 3256085"/>
              <a:gd name="T5" fmla="*/ 40778 h 1705708"/>
              <a:gd name="T6" fmla="*/ 43934 w 3256085"/>
              <a:gd name="T7" fmla="*/ 99044 h 1705708"/>
              <a:gd name="T8" fmla="*/ 123023 w 3256085"/>
              <a:gd name="T9" fmla="*/ 99044 h 1705708"/>
              <a:gd name="T10" fmla="*/ 123023 w 3256085"/>
              <a:gd name="T11" fmla="*/ 168963 h 1705708"/>
              <a:gd name="T12" fmla="*/ 158178 w 3256085"/>
              <a:gd name="T13" fmla="*/ 168963 h 1705708"/>
              <a:gd name="T14" fmla="*/ 158178 w 3256085"/>
              <a:gd name="T15" fmla="*/ 250534 h 1705708"/>
              <a:gd name="T16" fmla="*/ 181610 w 3256085"/>
              <a:gd name="T17" fmla="*/ 250534 h 1705708"/>
              <a:gd name="T18" fmla="*/ 181610 w 3256085"/>
              <a:gd name="T19" fmla="*/ 320452 h 1705708"/>
              <a:gd name="T20" fmla="*/ 231405 w 3256085"/>
              <a:gd name="T21" fmla="*/ 320452 h 1705708"/>
              <a:gd name="T22" fmla="*/ 231405 w 3256085"/>
              <a:gd name="T23" fmla="*/ 381628 h 1705708"/>
              <a:gd name="T24" fmla="*/ 281200 w 3256085"/>
              <a:gd name="T25" fmla="*/ 381628 h 1705708"/>
              <a:gd name="T26" fmla="*/ 281200 w 3256085"/>
              <a:gd name="T27" fmla="*/ 442805 h 1705708"/>
              <a:gd name="T28" fmla="*/ 325148 w 3256085"/>
              <a:gd name="T29" fmla="*/ 442805 h 1705708"/>
              <a:gd name="T30" fmla="*/ 325148 w 3256085"/>
              <a:gd name="T31" fmla="*/ 480675 h 1705708"/>
              <a:gd name="T32" fmla="*/ 380804 w 3256085"/>
              <a:gd name="T33" fmla="*/ 480675 h 1705708"/>
              <a:gd name="T34" fmla="*/ 380804 w 3256085"/>
              <a:gd name="T35" fmla="*/ 536026 h 1705708"/>
              <a:gd name="T36" fmla="*/ 442309 w 3256085"/>
              <a:gd name="T37" fmla="*/ 536026 h 1705708"/>
              <a:gd name="T38" fmla="*/ 442309 w 3256085"/>
              <a:gd name="T39" fmla="*/ 600118 h 1705708"/>
              <a:gd name="T40" fmla="*/ 489187 w 3256085"/>
              <a:gd name="T41" fmla="*/ 600118 h 1705708"/>
              <a:gd name="T42" fmla="*/ 489187 w 3256085"/>
              <a:gd name="T43" fmla="*/ 652553 h 1705708"/>
              <a:gd name="T44" fmla="*/ 565345 w 3256085"/>
              <a:gd name="T45" fmla="*/ 652553 h 1705708"/>
              <a:gd name="T46" fmla="*/ 565345 w 3256085"/>
              <a:gd name="T47" fmla="*/ 704991 h 1705708"/>
              <a:gd name="T48" fmla="*/ 623918 w 3256085"/>
              <a:gd name="T49" fmla="*/ 704991 h 1705708"/>
              <a:gd name="T50" fmla="*/ 623918 w 3256085"/>
              <a:gd name="T51" fmla="*/ 734123 h 1705708"/>
              <a:gd name="T52" fmla="*/ 729371 w 3256085"/>
              <a:gd name="T53" fmla="*/ 737035 h 1705708"/>
              <a:gd name="T54" fmla="*/ 729371 w 3256085"/>
              <a:gd name="T55" fmla="*/ 821519 h 1705708"/>
              <a:gd name="T56" fmla="*/ 758664 w 3256085"/>
              <a:gd name="T57" fmla="*/ 824432 h 1705708"/>
              <a:gd name="T58" fmla="*/ 758664 w 3256085"/>
              <a:gd name="T59" fmla="*/ 882696 h 1705708"/>
              <a:gd name="T60" fmla="*/ 802611 w 3256085"/>
              <a:gd name="T61" fmla="*/ 882696 h 1705708"/>
              <a:gd name="T62" fmla="*/ 802611 w 3256085"/>
              <a:gd name="T63" fmla="*/ 970092 h 1705708"/>
              <a:gd name="T64" fmla="*/ 864115 w 3256085"/>
              <a:gd name="T65" fmla="*/ 970092 h 1705708"/>
              <a:gd name="T66" fmla="*/ 864115 w 3256085"/>
              <a:gd name="T67" fmla="*/ 1005050 h 1705708"/>
              <a:gd name="T68" fmla="*/ 951996 w 3256085"/>
              <a:gd name="T69" fmla="*/ 1005050 h 1705708"/>
              <a:gd name="T70" fmla="*/ 951996 w 3256085"/>
              <a:gd name="T71" fmla="*/ 1066226 h 1705708"/>
              <a:gd name="T72" fmla="*/ 1098454 w 3256085"/>
              <a:gd name="T73" fmla="*/ 1066226 h 1705708"/>
              <a:gd name="T74" fmla="*/ 1098454 w 3256085"/>
              <a:gd name="T75" fmla="*/ 1115750 h 1705708"/>
              <a:gd name="T76" fmla="*/ 1127745 w 3256085"/>
              <a:gd name="T77" fmla="*/ 1115750 h 1705708"/>
              <a:gd name="T78" fmla="*/ 1127745 w 3256085"/>
              <a:gd name="T79" fmla="*/ 1217712 h 1705708"/>
              <a:gd name="T80" fmla="*/ 1203915 w 3256085"/>
              <a:gd name="T81" fmla="*/ 1217712 h 1705708"/>
              <a:gd name="T82" fmla="*/ 1262490 w 3256085"/>
              <a:gd name="T83" fmla="*/ 1217712 h 1705708"/>
              <a:gd name="T84" fmla="*/ 1262490 w 3256085"/>
              <a:gd name="T85" fmla="*/ 1243931 h 1705708"/>
              <a:gd name="T86" fmla="*/ 1332800 w 3256085"/>
              <a:gd name="T87" fmla="*/ 1243931 h 1705708"/>
              <a:gd name="T88" fmla="*/ 1332800 w 3256085"/>
              <a:gd name="T89" fmla="*/ 1281803 h 1705708"/>
              <a:gd name="T90" fmla="*/ 1447030 w 3256085"/>
              <a:gd name="T91" fmla="*/ 1281803 h 1705708"/>
              <a:gd name="T92" fmla="*/ 1447030 w 3256085"/>
              <a:gd name="T93" fmla="*/ 1319673 h 1705708"/>
              <a:gd name="T94" fmla="*/ 1584707 w 3256085"/>
              <a:gd name="T95" fmla="*/ 1319673 h 1705708"/>
              <a:gd name="T96" fmla="*/ 1584707 w 3256085"/>
              <a:gd name="T97" fmla="*/ 1412895 h 1705708"/>
              <a:gd name="T98" fmla="*/ 1716521 w 3256085"/>
              <a:gd name="T99" fmla="*/ 1412895 h 1705708"/>
              <a:gd name="T100" fmla="*/ 1716521 w 3256085"/>
              <a:gd name="T101" fmla="*/ 1462419 h 1705708"/>
              <a:gd name="T102" fmla="*/ 1918640 w 3256085"/>
              <a:gd name="T103" fmla="*/ 1462419 h 1705708"/>
              <a:gd name="T104" fmla="*/ 1918640 w 3256085"/>
              <a:gd name="T105" fmla="*/ 1520684 h 1705708"/>
              <a:gd name="T106" fmla="*/ 2671448 w 3256085"/>
              <a:gd name="T107" fmla="*/ 1520684 h 1705708"/>
              <a:gd name="T108" fmla="*/ 2671448 w 3256085"/>
              <a:gd name="T109" fmla="*/ 1695475 h 1705708"/>
              <a:gd name="T110" fmla="*/ 3254363 w 3256085"/>
              <a:gd name="T111" fmla="*/ 1695475 h 17057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256085" h="1705708">
                <a:moveTo>
                  <a:pt x="1020" y="0"/>
                </a:moveTo>
                <a:lnTo>
                  <a:pt x="0" y="41030"/>
                </a:lnTo>
                <a:lnTo>
                  <a:pt x="43962" y="41030"/>
                </a:lnTo>
                <a:lnTo>
                  <a:pt x="43962" y="99646"/>
                </a:lnTo>
                <a:lnTo>
                  <a:pt x="123093" y="99646"/>
                </a:lnTo>
                <a:lnTo>
                  <a:pt x="123093" y="169985"/>
                </a:lnTo>
                <a:lnTo>
                  <a:pt x="158262" y="169985"/>
                </a:lnTo>
                <a:lnTo>
                  <a:pt x="158262" y="252046"/>
                </a:lnTo>
                <a:lnTo>
                  <a:pt x="181708" y="252046"/>
                </a:lnTo>
                <a:lnTo>
                  <a:pt x="181708" y="322385"/>
                </a:lnTo>
                <a:lnTo>
                  <a:pt x="231531" y="322385"/>
                </a:lnTo>
                <a:lnTo>
                  <a:pt x="231531" y="383931"/>
                </a:lnTo>
                <a:lnTo>
                  <a:pt x="281354" y="383931"/>
                </a:lnTo>
                <a:lnTo>
                  <a:pt x="281354" y="445477"/>
                </a:lnTo>
                <a:lnTo>
                  <a:pt x="325316" y="445477"/>
                </a:lnTo>
                <a:lnTo>
                  <a:pt x="325316" y="483577"/>
                </a:lnTo>
                <a:lnTo>
                  <a:pt x="381000" y="483577"/>
                </a:lnTo>
                <a:lnTo>
                  <a:pt x="381000" y="539262"/>
                </a:lnTo>
                <a:lnTo>
                  <a:pt x="442547" y="539262"/>
                </a:lnTo>
                <a:lnTo>
                  <a:pt x="442547" y="603739"/>
                </a:lnTo>
                <a:lnTo>
                  <a:pt x="489439" y="603739"/>
                </a:lnTo>
                <a:lnTo>
                  <a:pt x="489439" y="656493"/>
                </a:lnTo>
                <a:lnTo>
                  <a:pt x="565639" y="656493"/>
                </a:lnTo>
                <a:lnTo>
                  <a:pt x="565639" y="709246"/>
                </a:lnTo>
                <a:lnTo>
                  <a:pt x="624254" y="709246"/>
                </a:lnTo>
                <a:lnTo>
                  <a:pt x="624254" y="738554"/>
                </a:lnTo>
                <a:lnTo>
                  <a:pt x="729763" y="741484"/>
                </a:lnTo>
                <a:cubicBezTo>
                  <a:pt x="728786" y="772746"/>
                  <a:pt x="730740" y="795215"/>
                  <a:pt x="729763" y="826477"/>
                </a:cubicBezTo>
                <a:lnTo>
                  <a:pt x="759070" y="829408"/>
                </a:lnTo>
                <a:lnTo>
                  <a:pt x="759070" y="888023"/>
                </a:lnTo>
                <a:lnTo>
                  <a:pt x="803031" y="888023"/>
                </a:lnTo>
                <a:lnTo>
                  <a:pt x="803031" y="975946"/>
                </a:lnTo>
                <a:lnTo>
                  <a:pt x="864577" y="975946"/>
                </a:lnTo>
                <a:lnTo>
                  <a:pt x="864577" y="1011116"/>
                </a:lnTo>
                <a:lnTo>
                  <a:pt x="952500" y="1011116"/>
                </a:lnTo>
                <a:lnTo>
                  <a:pt x="952500" y="1072662"/>
                </a:lnTo>
                <a:lnTo>
                  <a:pt x="1099039" y="1072662"/>
                </a:lnTo>
                <a:lnTo>
                  <a:pt x="1099039" y="1122485"/>
                </a:lnTo>
                <a:lnTo>
                  <a:pt x="1128347" y="1122485"/>
                </a:lnTo>
                <a:lnTo>
                  <a:pt x="1128347" y="1225062"/>
                </a:lnTo>
                <a:lnTo>
                  <a:pt x="1204547" y="1225062"/>
                </a:lnTo>
                <a:lnTo>
                  <a:pt x="1263162" y="1225062"/>
                </a:lnTo>
                <a:lnTo>
                  <a:pt x="1263162" y="1251439"/>
                </a:lnTo>
                <a:lnTo>
                  <a:pt x="1333500" y="1251439"/>
                </a:lnTo>
                <a:lnTo>
                  <a:pt x="1333500" y="1289539"/>
                </a:lnTo>
                <a:lnTo>
                  <a:pt x="1447800" y="1289539"/>
                </a:lnTo>
                <a:lnTo>
                  <a:pt x="1447800" y="1327639"/>
                </a:lnTo>
                <a:lnTo>
                  <a:pt x="1585547" y="1327639"/>
                </a:lnTo>
                <a:lnTo>
                  <a:pt x="1585547" y="1421423"/>
                </a:lnTo>
                <a:lnTo>
                  <a:pt x="1717431" y="1421423"/>
                </a:lnTo>
                <a:lnTo>
                  <a:pt x="1717431" y="1471246"/>
                </a:lnTo>
                <a:lnTo>
                  <a:pt x="1919654" y="1471246"/>
                </a:lnTo>
                <a:lnTo>
                  <a:pt x="1919654" y="1529862"/>
                </a:lnTo>
                <a:lnTo>
                  <a:pt x="2672862" y="1529862"/>
                </a:lnTo>
                <a:lnTo>
                  <a:pt x="2672862" y="1705708"/>
                </a:lnTo>
                <a:lnTo>
                  <a:pt x="3256085" y="1705708"/>
                </a:lnTo>
              </a:path>
            </a:pathLst>
          </a:cu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23634" name="Straight Connector 139">
            <a:extLst>
              <a:ext uri="{FF2B5EF4-FFF2-40B4-BE49-F238E27FC236}">
                <a16:creationId xmlns:a16="http://schemas.microsoft.com/office/drawing/2014/main" id="{1A03153C-FF25-440E-9E14-AD176D7F894C}"/>
              </a:ext>
            </a:extLst>
          </p:cNvPr>
          <p:cNvCxnSpPr>
            <a:cxnSpLocks noChangeShapeType="1"/>
          </p:cNvCxnSpPr>
          <p:nvPr/>
        </p:nvCxnSpPr>
        <p:spPr bwMode="auto">
          <a:xfrm>
            <a:off x="2692154" y="342900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35" name="Straight Connector 158">
            <a:extLst>
              <a:ext uri="{FF2B5EF4-FFF2-40B4-BE49-F238E27FC236}">
                <a16:creationId xmlns:a16="http://schemas.microsoft.com/office/drawing/2014/main" id="{4508F993-56E7-4703-B3B5-74CD49A5012F}"/>
              </a:ext>
            </a:extLst>
          </p:cNvPr>
          <p:cNvCxnSpPr>
            <a:cxnSpLocks noChangeShapeType="1"/>
          </p:cNvCxnSpPr>
          <p:nvPr/>
        </p:nvCxnSpPr>
        <p:spPr bwMode="auto">
          <a:xfrm>
            <a:off x="3046167" y="3784600"/>
            <a:ext cx="0" cy="71438"/>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36" name="Straight Connector 162">
            <a:extLst>
              <a:ext uri="{FF2B5EF4-FFF2-40B4-BE49-F238E27FC236}">
                <a16:creationId xmlns:a16="http://schemas.microsoft.com/office/drawing/2014/main" id="{E0C7F8DC-5A9C-41FB-89E3-FC0F854B6369}"/>
              </a:ext>
            </a:extLst>
          </p:cNvPr>
          <p:cNvCxnSpPr>
            <a:cxnSpLocks noChangeShapeType="1"/>
          </p:cNvCxnSpPr>
          <p:nvPr/>
        </p:nvCxnSpPr>
        <p:spPr bwMode="auto">
          <a:xfrm>
            <a:off x="3192217" y="3851275"/>
            <a:ext cx="0" cy="71438"/>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37" name="Straight Connector 163">
            <a:extLst>
              <a:ext uri="{FF2B5EF4-FFF2-40B4-BE49-F238E27FC236}">
                <a16:creationId xmlns:a16="http://schemas.microsoft.com/office/drawing/2014/main" id="{722DB421-64B5-4528-893D-0DCC8EBFFBE0}"/>
              </a:ext>
            </a:extLst>
          </p:cNvPr>
          <p:cNvCxnSpPr>
            <a:cxnSpLocks noChangeShapeType="1"/>
          </p:cNvCxnSpPr>
          <p:nvPr/>
        </p:nvCxnSpPr>
        <p:spPr bwMode="auto">
          <a:xfrm>
            <a:off x="3249367" y="3851275"/>
            <a:ext cx="0" cy="71438"/>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38" name="Straight Connector 164">
            <a:extLst>
              <a:ext uri="{FF2B5EF4-FFF2-40B4-BE49-F238E27FC236}">
                <a16:creationId xmlns:a16="http://schemas.microsoft.com/office/drawing/2014/main" id="{2287B871-8812-4F92-BD94-133E875DD007}"/>
              </a:ext>
            </a:extLst>
          </p:cNvPr>
          <p:cNvCxnSpPr>
            <a:cxnSpLocks noChangeShapeType="1"/>
          </p:cNvCxnSpPr>
          <p:nvPr/>
        </p:nvCxnSpPr>
        <p:spPr bwMode="auto">
          <a:xfrm>
            <a:off x="3228729" y="3851275"/>
            <a:ext cx="0" cy="71438"/>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39" name="Straight Connector 165">
            <a:extLst>
              <a:ext uri="{FF2B5EF4-FFF2-40B4-BE49-F238E27FC236}">
                <a16:creationId xmlns:a16="http://schemas.microsoft.com/office/drawing/2014/main" id="{CB8A9367-F859-42C9-802E-AFDA993837A2}"/>
              </a:ext>
            </a:extLst>
          </p:cNvPr>
          <p:cNvCxnSpPr>
            <a:cxnSpLocks noChangeShapeType="1"/>
          </p:cNvCxnSpPr>
          <p:nvPr/>
        </p:nvCxnSpPr>
        <p:spPr bwMode="auto">
          <a:xfrm>
            <a:off x="3406529" y="4057650"/>
            <a:ext cx="0" cy="71438"/>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40" name="Straight Connector 166">
            <a:extLst>
              <a:ext uri="{FF2B5EF4-FFF2-40B4-BE49-F238E27FC236}">
                <a16:creationId xmlns:a16="http://schemas.microsoft.com/office/drawing/2014/main" id="{D52F77E7-ADA1-4BD8-846D-0D99475B12C0}"/>
              </a:ext>
            </a:extLst>
          </p:cNvPr>
          <p:cNvCxnSpPr>
            <a:cxnSpLocks noChangeShapeType="1"/>
          </p:cNvCxnSpPr>
          <p:nvPr/>
        </p:nvCxnSpPr>
        <p:spPr bwMode="auto">
          <a:xfrm>
            <a:off x="3431929" y="4057650"/>
            <a:ext cx="0" cy="71438"/>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41" name="Straight Connector 167">
            <a:extLst>
              <a:ext uri="{FF2B5EF4-FFF2-40B4-BE49-F238E27FC236}">
                <a16:creationId xmlns:a16="http://schemas.microsoft.com/office/drawing/2014/main" id="{135DA52D-4AFD-4C77-8ED1-A074037C7A8A}"/>
              </a:ext>
            </a:extLst>
          </p:cNvPr>
          <p:cNvCxnSpPr>
            <a:cxnSpLocks noChangeShapeType="1"/>
          </p:cNvCxnSpPr>
          <p:nvPr/>
        </p:nvCxnSpPr>
        <p:spPr bwMode="auto">
          <a:xfrm>
            <a:off x="3460504" y="4057650"/>
            <a:ext cx="0" cy="71438"/>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42" name="Straight Connector 168">
            <a:extLst>
              <a:ext uri="{FF2B5EF4-FFF2-40B4-BE49-F238E27FC236}">
                <a16:creationId xmlns:a16="http://schemas.microsoft.com/office/drawing/2014/main" id="{08ED7FD1-9F01-4D93-BFE4-F87F50998014}"/>
              </a:ext>
            </a:extLst>
          </p:cNvPr>
          <p:cNvCxnSpPr>
            <a:cxnSpLocks noChangeShapeType="1"/>
          </p:cNvCxnSpPr>
          <p:nvPr/>
        </p:nvCxnSpPr>
        <p:spPr bwMode="auto">
          <a:xfrm>
            <a:off x="3590679" y="4067175"/>
            <a:ext cx="0" cy="71438"/>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43" name="Straight Connector 169">
            <a:extLst>
              <a:ext uri="{FF2B5EF4-FFF2-40B4-BE49-F238E27FC236}">
                <a16:creationId xmlns:a16="http://schemas.microsoft.com/office/drawing/2014/main" id="{20E1D903-103C-42F7-952E-B8DAEDD5931C}"/>
              </a:ext>
            </a:extLst>
          </p:cNvPr>
          <p:cNvCxnSpPr>
            <a:cxnSpLocks noChangeShapeType="1"/>
          </p:cNvCxnSpPr>
          <p:nvPr/>
        </p:nvCxnSpPr>
        <p:spPr bwMode="auto">
          <a:xfrm>
            <a:off x="3573217" y="4067175"/>
            <a:ext cx="0" cy="71438"/>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44" name="Straight Connector 170">
            <a:extLst>
              <a:ext uri="{FF2B5EF4-FFF2-40B4-BE49-F238E27FC236}">
                <a16:creationId xmlns:a16="http://schemas.microsoft.com/office/drawing/2014/main" id="{BDA30BD0-3825-4BD7-BE46-7ED81C4CE3D5}"/>
              </a:ext>
            </a:extLst>
          </p:cNvPr>
          <p:cNvCxnSpPr>
            <a:cxnSpLocks noChangeShapeType="1"/>
          </p:cNvCxnSpPr>
          <p:nvPr/>
        </p:nvCxnSpPr>
        <p:spPr bwMode="auto">
          <a:xfrm>
            <a:off x="3708154" y="4102100"/>
            <a:ext cx="0" cy="71438"/>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45" name="Straight Connector 171">
            <a:extLst>
              <a:ext uri="{FF2B5EF4-FFF2-40B4-BE49-F238E27FC236}">
                <a16:creationId xmlns:a16="http://schemas.microsoft.com/office/drawing/2014/main" id="{85901E3F-8C79-4318-85A8-4BA9160EE21B}"/>
              </a:ext>
            </a:extLst>
          </p:cNvPr>
          <p:cNvCxnSpPr>
            <a:cxnSpLocks noChangeShapeType="1"/>
          </p:cNvCxnSpPr>
          <p:nvPr/>
        </p:nvCxnSpPr>
        <p:spPr bwMode="auto">
          <a:xfrm>
            <a:off x="3987554" y="4246564"/>
            <a:ext cx="0" cy="71437"/>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46" name="Straight Connector 172">
            <a:extLst>
              <a:ext uri="{FF2B5EF4-FFF2-40B4-BE49-F238E27FC236}">
                <a16:creationId xmlns:a16="http://schemas.microsoft.com/office/drawing/2014/main" id="{7B6624C5-7E7D-4AA3-AA63-5B8079C05F6F}"/>
              </a:ext>
            </a:extLst>
          </p:cNvPr>
          <p:cNvCxnSpPr>
            <a:cxnSpLocks noChangeShapeType="1"/>
          </p:cNvCxnSpPr>
          <p:nvPr/>
        </p:nvCxnSpPr>
        <p:spPr bwMode="auto">
          <a:xfrm>
            <a:off x="4092329" y="4303714"/>
            <a:ext cx="0" cy="71437"/>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47" name="Straight Connector 173">
            <a:extLst>
              <a:ext uri="{FF2B5EF4-FFF2-40B4-BE49-F238E27FC236}">
                <a16:creationId xmlns:a16="http://schemas.microsoft.com/office/drawing/2014/main" id="{EF14609B-9B35-4580-82FF-B85A3380DEB7}"/>
              </a:ext>
            </a:extLst>
          </p:cNvPr>
          <p:cNvCxnSpPr>
            <a:cxnSpLocks noChangeShapeType="1"/>
          </p:cNvCxnSpPr>
          <p:nvPr/>
        </p:nvCxnSpPr>
        <p:spPr bwMode="auto">
          <a:xfrm>
            <a:off x="4114554" y="4303714"/>
            <a:ext cx="0" cy="71437"/>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48" name="Straight Connector 174">
            <a:extLst>
              <a:ext uri="{FF2B5EF4-FFF2-40B4-BE49-F238E27FC236}">
                <a16:creationId xmlns:a16="http://schemas.microsoft.com/office/drawing/2014/main" id="{C1B480F4-740D-4AC5-B70F-9BFB2FBA1B95}"/>
              </a:ext>
            </a:extLst>
          </p:cNvPr>
          <p:cNvCxnSpPr>
            <a:cxnSpLocks noChangeShapeType="1"/>
          </p:cNvCxnSpPr>
          <p:nvPr/>
        </p:nvCxnSpPr>
        <p:spPr bwMode="auto">
          <a:xfrm>
            <a:off x="4132017" y="4303714"/>
            <a:ext cx="0" cy="71437"/>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49" name="Straight Connector 175">
            <a:extLst>
              <a:ext uri="{FF2B5EF4-FFF2-40B4-BE49-F238E27FC236}">
                <a16:creationId xmlns:a16="http://schemas.microsoft.com/office/drawing/2014/main" id="{794598B9-D524-4AA2-9AEB-D65C413C6B28}"/>
              </a:ext>
            </a:extLst>
          </p:cNvPr>
          <p:cNvCxnSpPr>
            <a:cxnSpLocks noChangeShapeType="1"/>
          </p:cNvCxnSpPr>
          <p:nvPr/>
        </p:nvCxnSpPr>
        <p:spPr bwMode="auto">
          <a:xfrm>
            <a:off x="4195517" y="4303714"/>
            <a:ext cx="0" cy="71437"/>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50" name="Straight Connector 176">
            <a:extLst>
              <a:ext uri="{FF2B5EF4-FFF2-40B4-BE49-F238E27FC236}">
                <a16:creationId xmlns:a16="http://schemas.microsoft.com/office/drawing/2014/main" id="{0FE4480C-0CF9-4BE2-AC26-9BE344F2B844}"/>
              </a:ext>
            </a:extLst>
          </p:cNvPr>
          <p:cNvCxnSpPr>
            <a:cxnSpLocks noChangeShapeType="1"/>
          </p:cNvCxnSpPr>
          <p:nvPr/>
        </p:nvCxnSpPr>
        <p:spPr bwMode="auto">
          <a:xfrm>
            <a:off x="4225679" y="4303714"/>
            <a:ext cx="0" cy="71437"/>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51" name="Straight Connector 177">
            <a:extLst>
              <a:ext uri="{FF2B5EF4-FFF2-40B4-BE49-F238E27FC236}">
                <a16:creationId xmlns:a16="http://schemas.microsoft.com/office/drawing/2014/main" id="{FD3F64F4-3613-4865-B7C4-3F9D00D0C3FC}"/>
              </a:ext>
            </a:extLst>
          </p:cNvPr>
          <p:cNvCxnSpPr>
            <a:cxnSpLocks noChangeShapeType="1"/>
          </p:cNvCxnSpPr>
          <p:nvPr/>
        </p:nvCxnSpPr>
        <p:spPr bwMode="auto">
          <a:xfrm>
            <a:off x="4270129" y="4303714"/>
            <a:ext cx="0" cy="71437"/>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52" name="Straight Connector 178">
            <a:extLst>
              <a:ext uri="{FF2B5EF4-FFF2-40B4-BE49-F238E27FC236}">
                <a16:creationId xmlns:a16="http://schemas.microsoft.com/office/drawing/2014/main" id="{D627267F-BF65-4B07-A411-E4822A5D5593}"/>
              </a:ext>
            </a:extLst>
          </p:cNvPr>
          <p:cNvCxnSpPr>
            <a:cxnSpLocks noChangeShapeType="1"/>
          </p:cNvCxnSpPr>
          <p:nvPr/>
        </p:nvCxnSpPr>
        <p:spPr bwMode="auto">
          <a:xfrm>
            <a:off x="4300292" y="4303714"/>
            <a:ext cx="0" cy="71437"/>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53" name="Straight Connector 179">
            <a:extLst>
              <a:ext uri="{FF2B5EF4-FFF2-40B4-BE49-F238E27FC236}">
                <a16:creationId xmlns:a16="http://schemas.microsoft.com/office/drawing/2014/main" id="{7ABEB7C0-67A9-453F-B8A8-C267B711C915}"/>
              </a:ext>
            </a:extLst>
          </p:cNvPr>
          <p:cNvCxnSpPr>
            <a:cxnSpLocks noChangeShapeType="1"/>
          </p:cNvCxnSpPr>
          <p:nvPr/>
        </p:nvCxnSpPr>
        <p:spPr bwMode="auto">
          <a:xfrm>
            <a:off x="4432054" y="4303714"/>
            <a:ext cx="0" cy="71437"/>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54" name="Straight Connector 180">
            <a:extLst>
              <a:ext uri="{FF2B5EF4-FFF2-40B4-BE49-F238E27FC236}">
                <a16:creationId xmlns:a16="http://schemas.microsoft.com/office/drawing/2014/main" id="{D054AFB4-57CC-4322-9538-374BAED08F17}"/>
              </a:ext>
            </a:extLst>
          </p:cNvPr>
          <p:cNvCxnSpPr>
            <a:cxnSpLocks noChangeShapeType="1"/>
          </p:cNvCxnSpPr>
          <p:nvPr/>
        </p:nvCxnSpPr>
        <p:spPr bwMode="auto">
          <a:xfrm>
            <a:off x="4514604" y="4303714"/>
            <a:ext cx="0" cy="71437"/>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55" name="Straight Connector 181">
            <a:extLst>
              <a:ext uri="{FF2B5EF4-FFF2-40B4-BE49-F238E27FC236}">
                <a16:creationId xmlns:a16="http://schemas.microsoft.com/office/drawing/2014/main" id="{8DDCD9BF-0EEB-43BD-8A44-0221E6A4D673}"/>
              </a:ext>
            </a:extLst>
          </p:cNvPr>
          <p:cNvCxnSpPr>
            <a:cxnSpLocks noChangeShapeType="1"/>
          </p:cNvCxnSpPr>
          <p:nvPr/>
        </p:nvCxnSpPr>
        <p:spPr bwMode="auto">
          <a:xfrm>
            <a:off x="4541592" y="4303714"/>
            <a:ext cx="0" cy="71437"/>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56" name="Straight Connector 182">
            <a:extLst>
              <a:ext uri="{FF2B5EF4-FFF2-40B4-BE49-F238E27FC236}">
                <a16:creationId xmlns:a16="http://schemas.microsoft.com/office/drawing/2014/main" id="{B7F94087-8808-41F7-BBCE-5756A292605B}"/>
              </a:ext>
            </a:extLst>
          </p:cNvPr>
          <p:cNvCxnSpPr>
            <a:cxnSpLocks noChangeShapeType="1"/>
          </p:cNvCxnSpPr>
          <p:nvPr/>
        </p:nvCxnSpPr>
        <p:spPr bwMode="auto">
          <a:xfrm>
            <a:off x="4789242" y="4303714"/>
            <a:ext cx="0" cy="71437"/>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57" name="Straight Connector 183">
            <a:extLst>
              <a:ext uri="{FF2B5EF4-FFF2-40B4-BE49-F238E27FC236}">
                <a16:creationId xmlns:a16="http://schemas.microsoft.com/office/drawing/2014/main" id="{5E6C507A-C20B-4721-BD2C-FDC8212E1F7C}"/>
              </a:ext>
            </a:extLst>
          </p:cNvPr>
          <p:cNvCxnSpPr>
            <a:cxnSpLocks noChangeShapeType="1"/>
          </p:cNvCxnSpPr>
          <p:nvPr/>
        </p:nvCxnSpPr>
        <p:spPr bwMode="auto">
          <a:xfrm>
            <a:off x="4805117" y="4303714"/>
            <a:ext cx="0" cy="71437"/>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58" name="Straight Connector 184">
            <a:extLst>
              <a:ext uri="{FF2B5EF4-FFF2-40B4-BE49-F238E27FC236}">
                <a16:creationId xmlns:a16="http://schemas.microsoft.com/office/drawing/2014/main" id="{D9312D09-605C-4A8C-A807-6CE455762A04}"/>
              </a:ext>
            </a:extLst>
          </p:cNvPr>
          <p:cNvCxnSpPr>
            <a:cxnSpLocks noChangeShapeType="1"/>
          </p:cNvCxnSpPr>
          <p:nvPr/>
        </p:nvCxnSpPr>
        <p:spPr bwMode="auto">
          <a:xfrm>
            <a:off x="4994029" y="4484689"/>
            <a:ext cx="0" cy="71437"/>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59" name="Straight Connector 185">
            <a:extLst>
              <a:ext uri="{FF2B5EF4-FFF2-40B4-BE49-F238E27FC236}">
                <a16:creationId xmlns:a16="http://schemas.microsoft.com/office/drawing/2014/main" id="{AAEF3D35-1A9F-4601-A2EC-9612BE629E7B}"/>
              </a:ext>
            </a:extLst>
          </p:cNvPr>
          <p:cNvCxnSpPr>
            <a:cxnSpLocks noChangeShapeType="1"/>
          </p:cNvCxnSpPr>
          <p:nvPr/>
        </p:nvCxnSpPr>
        <p:spPr bwMode="auto">
          <a:xfrm>
            <a:off x="5021017" y="4484689"/>
            <a:ext cx="0" cy="71437"/>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60" name="Straight Connector 186">
            <a:extLst>
              <a:ext uri="{FF2B5EF4-FFF2-40B4-BE49-F238E27FC236}">
                <a16:creationId xmlns:a16="http://schemas.microsoft.com/office/drawing/2014/main" id="{1640B3D1-2193-49E2-9758-9FE491363EB7}"/>
              </a:ext>
            </a:extLst>
          </p:cNvPr>
          <p:cNvCxnSpPr>
            <a:cxnSpLocks noChangeShapeType="1"/>
          </p:cNvCxnSpPr>
          <p:nvPr/>
        </p:nvCxnSpPr>
        <p:spPr bwMode="auto">
          <a:xfrm>
            <a:off x="5333754" y="4484689"/>
            <a:ext cx="0" cy="71437"/>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61" name="Straight Connector 187">
            <a:extLst>
              <a:ext uri="{FF2B5EF4-FFF2-40B4-BE49-F238E27FC236}">
                <a16:creationId xmlns:a16="http://schemas.microsoft.com/office/drawing/2014/main" id="{4A6B3185-671B-4929-B9A9-56C84DF611E8}"/>
              </a:ext>
            </a:extLst>
          </p:cNvPr>
          <p:cNvCxnSpPr>
            <a:cxnSpLocks noChangeShapeType="1"/>
          </p:cNvCxnSpPr>
          <p:nvPr/>
        </p:nvCxnSpPr>
        <p:spPr bwMode="auto">
          <a:xfrm>
            <a:off x="5384554" y="4484689"/>
            <a:ext cx="0" cy="71437"/>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62" name="Straight Connector 188">
            <a:extLst>
              <a:ext uri="{FF2B5EF4-FFF2-40B4-BE49-F238E27FC236}">
                <a16:creationId xmlns:a16="http://schemas.microsoft.com/office/drawing/2014/main" id="{E9873DFE-0718-4B72-8C1C-995AA3D915B7}"/>
              </a:ext>
            </a:extLst>
          </p:cNvPr>
          <p:cNvCxnSpPr>
            <a:cxnSpLocks noChangeShapeType="1"/>
          </p:cNvCxnSpPr>
          <p:nvPr/>
        </p:nvCxnSpPr>
        <p:spPr bwMode="auto">
          <a:xfrm>
            <a:off x="2615954" y="3389314"/>
            <a:ext cx="0" cy="66675"/>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63" name="Straight Connector 189">
            <a:extLst>
              <a:ext uri="{FF2B5EF4-FFF2-40B4-BE49-F238E27FC236}">
                <a16:creationId xmlns:a16="http://schemas.microsoft.com/office/drawing/2014/main" id="{EFB97095-09EF-49BC-AABD-E85E3E4090D5}"/>
              </a:ext>
            </a:extLst>
          </p:cNvPr>
          <p:cNvCxnSpPr>
            <a:cxnSpLocks noChangeShapeType="1"/>
          </p:cNvCxnSpPr>
          <p:nvPr/>
        </p:nvCxnSpPr>
        <p:spPr bwMode="auto">
          <a:xfrm rot="5400000">
            <a:off x="2299248" y="2978944"/>
            <a:ext cx="0" cy="68262"/>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64" name="Straight Connector 190">
            <a:extLst>
              <a:ext uri="{FF2B5EF4-FFF2-40B4-BE49-F238E27FC236}">
                <a16:creationId xmlns:a16="http://schemas.microsoft.com/office/drawing/2014/main" id="{D2B54145-787B-4657-AD51-6EDDE53707CC}"/>
              </a:ext>
            </a:extLst>
          </p:cNvPr>
          <p:cNvCxnSpPr>
            <a:cxnSpLocks noChangeShapeType="1"/>
          </p:cNvCxnSpPr>
          <p:nvPr/>
        </p:nvCxnSpPr>
        <p:spPr bwMode="auto">
          <a:xfrm rot="5400000">
            <a:off x="2175423" y="2861469"/>
            <a:ext cx="0" cy="68262"/>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65" name="Straight Connector 192">
            <a:extLst>
              <a:ext uri="{FF2B5EF4-FFF2-40B4-BE49-F238E27FC236}">
                <a16:creationId xmlns:a16="http://schemas.microsoft.com/office/drawing/2014/main" id="{D4FA6BBF-EDEB-4CD0-9651-A3960D918713}"/>
              </a:ext>
            </a:extLst>
          </p:cNvPr>
          <p:cNvCxnSpPr>
            <a:cxnSpLocks noChangeShapeType="1"/>
          </p:cNvCxnSpPr>
          <p:nvPr/>
        </p:nvCxnSpPr>
        <p:spPr bwMode="auto">
          <a:xfrm>
            <a:off x="2793754" y="3201989"/>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66" name="Straight Connector 193">
            <a:extLst>
              <a:ext uri="{FF2B5EF4-FFF2-40B4-BE49-F238E27FC236}">
                <a16:creationId xmlns:a16="http://schemas.microsoft.com/office/drawing/2014/main" id="{B597C41F-298E-4EBF-86D0-53FDF06E3657}"/>
              </a:ext>
            </a:extLst>
          </p:cNvPr>
          <p:cNvCxnSpPr>
            <a:cxnSpLocks noChangeShapeType="1"/>
          </p:cNvCxnSpPr>
          <p:nvPr/>
        </p:nvCxnSpPr>
        <p:spPr bwMode="auto">
          <a:xfrm>
            <a:off x="3139829" y="32543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67" name="Straight Connector 194">
            <a:extLst>
              <a:ext uri="{FF2B5EF4-FFF2-40B4-BE49-F238E27FC236}">
                <a16:creationId xmlns:a16="http://schemas.microsoft.com/office/drawing/2014/main" id="{D8F9BC10-424F-4D46-89D7-D64A17836FA2}"/>
              </a:ext>
            </a:extLst>
          </p:cNvPr>
          <p:cNvCxnSpPr>
            <a:cxnSpLocks noChangeShapeType="1"/>
          </p:cNvCxnSpPr>
          <p:nvPr/>
        </p:nvCxnSpPr>
        <p:spPr bwMode="auto">
          <a:xfrm>
            <a:off x="3587504" y="32543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68" name="Straight Connector 195">
            <a:extLst>
              <a:ext uri="{FF2B5EF4-FFF2-40B4-BE49-F238E27FC236}">
                <a16:creationId xmlns:a16="http://schemas.microsoft.com/office/drawing/2014/main" id="{ED5D2493-8019-494A-9168-9118FE44157A}"/>
              </a:ext>
            </a:extLst>
          </p:cNvPr>
          <p:cNvCxnSpPr>
            <a:cxnSpLocks noChangeShapeType="1"/>
          </p:cNvCxnSpPr>
          <p:nvPr/>
        </p:nvCxnSpPr>
        <p:spPr bwMode="auto">
          <a:xfrm>
            <a:off x="3322392" y="32543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69" name="Straight Connector 196">
            <a:extLst>
              <a:ext uri="{FF2B5EF4-FFF2-40B4-BE49-F238E27FC236}">
                <a16:creationId xmlns:a16="http://schemas.microsoft.com/office/drawing/2014/main" id="{BC2D9214-624B-4098-ACA5-2510933C2E46}"/>
              </a:ext>
            </a:extLst>
          </p:cNvPr>
          <p:cNvCxnSpPr>
            <a:cxnSpLocks noChangeShapeType="1"/>
          </p:cNvCxnSpPr>
          <p:nvPr/>
        </p:nvCxnSpPr>
        <p:spPr bwMode="auto">
          <a:xfrm>
            <a:off x="3398592" y="32543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70" name="Straight Connector 197">
            <a:extLst>
              <a:ext uri="{FF2B5EF4-FFF2-40B4-BE49-F238E27FC236}">
                <a16:creationId xmlns:a16="http://schemas.microsoft.com/office/drawing/2014/main" id="{255304FD-2CFA-4FF7-ACAC-7778BFBED995}"/>
              </a:ext>
            </a:extLst>
          </p:cNvPr>
          <p:cNvCxnSpPr>
            <a:cxnSpLocks noChangeShapeType="1"/>
          </p:cNvCxnSpPr>
          <p:nvPr/>
        </p:nvCxnSpPr>
        <p:spPr bwMode="auto">
          <a:xfrm>
            <a:off x="3958979" y="3479801"/>
            <a:ext cx="0" cy="68263"/>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71" name="Straight Connector 198">
            <a:extLst>
              <a:ext uri="{FF2B5EF4-FFF2-40B4-BE49-F238E27FC236}">
                <a16:creationId xmlns:a16="http://schemas.microsoft.com/office/drawing/2014/main" id="{03FD7297-8F0C-4D6E-AFDD-B5339E4B7070}"/>
              </a:ext>
            </a:extLst>
          </p:cNvPr>
          <p:cNvCxnSpPr>
            <a:cxnSpLocks noChangeShapeType="1"/>
          </p:cNvCxnSpPr>
          <p:nvPr/>
        </p:nvCxnSpPr>
        <p:spPr bwMode="auto">
          <a:xfrm>
            <a:off x="3990729" y="3479801"/>
            <a:ext cx="0" cy="68263"/>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72" name="Straight Connector 199">
            <a:extLst>
              <a:ext uri="{FF2B5EF4-FFF2-40B4-BE49-F238E27FC236}">
                <a16:creationId xmlns:a16="http://schemas.microsoft.com/office/drawing/2014/main" id="{94795480-BB2E-4A6B-B43A-27C4446138FB}"/>
              </a:ext>
            </a:extLst>
          </p:cNvPr>
          <p:cNvCxnSpPr>
            <a:cxnSpLocks noChangeShapeType="1"/>
          </p:cNvCxnSpPr>
          <p:nvPr/>
        </p:nvCxnSpPr>
        <p:spPr bwMode="auto">
          <a:xfrm>
            <a:off x="4012954" y="3479801"/>
            <a:ext cx="0" cy="68263"/>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73" name="Straight Connector 200">
            <a:extLst>
              <a:ext uri="{FF2B5EF4-FFF2-40B4-BE49-F238E27FC236}">
                <a16:creationId xmlns:a16="http://schemas.microsoft.com/office/drawing/2014/main" id="{3ECE2A7B-244C-4F6E-BF47-4C18951A42A1}"/>
              </a:ext>
            </a:extLst>
          </p:cNvPr>
          <p:cNvCxnSpPr>
            <a:cxnSpLocks noChangeShapeType="1"/>
          </p:cNvCxnSpPr>
          <p:nvPr/>
        </p:nvCxnSpPr>
        <p:spPr bwMode="auto">
          <a:xfrm>
            <a:off x="4054229" y="3479801"/>
            <a:ext cx="0" cy="68263"/>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74" name="Straight Connector 201">
            <a:extLst>
              <a:ext uri="{FF2B5EF4-FFF2-40B4-BE49-F238E27FC236}">
                <a16:creationId xmlns:a16="http://schemas.microsoft.com/office/drawing/2014/main" id="{28385933-DB72-407B-9444-2F656397ABDC}"/>
              </a:ext>
            </a:extLst>
          </p:cNvPr>
          <p:cNvCxnSpPr>
            <a:cxnSpLocks noChangeShapeType="1"/>
          </p:cNvCxnSpPr>
          <p:nvPr/>
        </p:nvCxnSpPr>
        <p:spPr bwMode="auto">
          <a:xfrm>
            <a:off x="4214567" y="3479801"/>
            <a:ext cx="0" cy="68263"/>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75" name="Straight Connector 202">
            <a:extLst>
              <a:ext uri="{FF2B5EF4-FFF2-40B4-BE49-F238E27FC236}">
                <a16:creationId xmlns:a16="http://schemas.microsoft.com/office/drawing/2014/main" id="{A5F1DE6A-E48E-40CD-A107-CB315449537A}"/>
              </a:ext>
            </a:extLst>
          </p:cNvPr>
          <p:cNvCxnSpPr>
            <a:cxnSpLocks noChangeShapeType="1"/>
          </p:cNvCxnSpPr>
          <p:nvPr/>
        </p:nvCxnSpPr>
        <p:spPr bwMode="auto">
          <a:xfrm>
            <a:off x="4286004" y="3479801"/>
            <a:ext cx="0" cy="68263"/>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76" name="Straight Connector 203">
            <a:extLst>
              <a:ext uri="{FF2B5EF4-FFF2-40B4-BE49-F238E27FC236}">
                <a16:creationId xmlns:a16="http://schemas.microsoft.com/office/drawing/2014/main" id="{25CBD3F6-2878-4395-AD5B-FCD5B9217C93}"/>
              </a:ext>
            </a:extLst>
          </p:cNvPr>
          <p:cNvCxnSpPr>
            <a:cxnSpLocks noChangeShapeType="1"/>
          </p:cNvCxnSpPr>
          <p:nvPr/>
        </p:nvCxnSpPr>
        <p:spPr bwMode="auto">
          <a:xfrm>
            <a:off x="3903417" y="3400426"/>
            <a:ext cx="0" cy="68263"/>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77" name="Straight Connector 204">
            <a:extLst>
              <a:ext uri="{FF2B5EF4-FFF2-40B4-BE49-F238E27FC236}">
                <a16:creationId xmlns:a16="http://schemas.microsoft.com/office/drawing/2014/main" id="{B51DA7AA-E4CB-4480-B346-229DF7E6939C}"/>
              </a:ext>
            </a:extLst>
          </p:cNvPr>
          <p:cNvCxnSpPr>
            <a:cxnSpLocks noChangeShapeType="1"/>
          </p:cNvCxnSpPr>
          <p:nvPr/>
        </p:nvCxnSpPr>
        <p:spPr bwMode="auto">
          <a:xfrm>
            <a:off x="4422529" y="3595689"/>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78" name="Straight Connector 205">
            <a:extLst>
              <a:ext uri="{FF2B5EF4-FFF2-40B4-BE49-F238E27FC236}">
                <a16:creationId xmlns:a16="http://schemas.microsoft.com/office/drawing/2014/main" id="{CB2DF4D2-52EA-41DF-A91D-0009410B26BF}"/>
              </a:ext>
            </a:extLst>
          </p:cNvPr>
          <p:cNvCxnSpPr>
            <a:cxnSpLocks noChangeShapeType="1"/>
          </p:cNvCxnSpPr>
          <p:nvPr/>
        </p:nvCxnSpPr>
        <p:spPr bwMode="auto">
          <a:xfrm>
            <a:off x="4443167" y="3595689"/>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79" name="Straight Connector 206">
            <a:extLst>
              <a:ext uri="{FF2B5EF4-FFF2-40B4-BE49-F238E27FC236}">
                <a16:creationId xmlns:a16="http://schemas.microsoft.com/office/drawing/2014/main" id="{78077CCB-5A95-46A1-850B-55EE372FB28E}"/>
              </a:ext>
            </a:extLst>
          </p:cNvPr>
          <p:cNvCxnSpPr>
            <a:cxnSpLocks noChangeShapeType="1"/>
          </p:cNvCxnSpPr>
          <p:nvPr/>
        </p:nvCxnSpPr>
        <p:spPr bwMode="auto">
          <a:xfrm>
            <a:off x="4478092" y="3595689"/>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80" name="Straight Connector 207">
            <a:extLst>
              <a:ext uri="{FF2B5EF4-FFF2-40B4-BE49-F238E27FC236}">
                <a16:creationId xmlns:a16="http://schemas.microsoft.com/office/drawing/2014/main" id="{C21A4CB3-E77F-47BE-95A7-857364B050F4}"/>
              </a:ext>
            </a:extLst>
          </p:cNvPr>
          <p:cNvCxnSpPr>
            <a:cxnSpLocks noChangeShapeType="1"/>
          </p:cNvCxnSpPr>
          <p:nvPr/>
        </p:nvCxnSpPr>
        <p:spPr bwMode="auto">
          <a:xfrm>
            <a:off x="4535242" y="3595689"/>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81" name="Straight Connector 208">
            <a:extLst>
              <a:ext uri="{FF2B5EF4-FFF2-40B4-BE49-F238E27FC236}">
                <a16:creationId xmlns:a16="http://schemas.microsoft.com/office/drawing/2014/main" id="{CB26FFF3-BAF5-49A1-A394-A34E6A111714}"/>
              </a:ext>
            </a:extLst>
          </p:cNvPr>
          <p:cNvCxnSpPr>
            <a:cxnSpLocks noChangeShapeType="1"/>
          </p:cNvCxnSpPr>
          <p:nvPr/>
        </p:nvCxnSpPr>
        <p:spPr bwMode="auto">
          <a:xfrm>
            <a:off x="4566992" y="3595689"/>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82" name="Straight Connector 209">
            <a:extLst>
              <a:ext uri="{FF2B5EF4-FFF2-40B4-BE49-F238E27FC236}">
                <a16:creationId xmlns:a16="http://schemas.microsoft.com/office/drawing/2014/main" id="{27267440-9CC6-4D61-869C-A9D0D4BF87E7}"/>
              </a:ext>
            </a:extLst>
          </p:cNvPr>
          <p:cNvCxnSpPr>
            <a:cxnSpLocks noChangeShapeType="1"/>
          </p:cNvCxnSpPr>
          <p:nvPr/>
        </p:nvCxnSpPr>
        <p:spPr bwMode="auto">
          <a:xfrm>
            <a:off x="4341567" y="3595689"/>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83" name="Straight Connector 210">
            <a:extLst>
              <a:ext uri="{FF2B5EF4-FFF2-40B4-BE49-F238E27FC236}">
                <a16:creationId xmlns:a16="http://schemas.microsoft.com/office/drawing/2014/main" id="{8B379C4F-0B26-4414-88CF-0C8B532539F5}"/>
              </a:ext>
            </a:extLst>
          </p:cNvPr>
          <p:cNvCxnSpPr>
            <a:cxnSpLocks noChangeShapeType="1"/>
          </p:cNvCxnSpPr>
          <p:nvPr/>
        </p:nvCxnSpPr>
        <p:spPr bwMode="auto">
          <a:xfrm>
            <a:off x="4701929" y="3595689"/>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84" name="Straight Connector 211">
            <a:extLst>
              <a:ext uri="{FF2B5EF4-FFF2-40B4-BE49-F238E27FC236}">
                <a16:creationId xmlns:a16="http://schemas.microsoft.com/office/drawing/2014/main" id="{384B6B74-A46A-46EC-930D-74CE00205D84}"/>
              </a:ext>
            </a:extLst>
          </p:cNvPr>
          <p:cNvCxnSpPr>
            <a:cxnSpLocks noChangeShapeType="1"/>
          </p:cNvCxnSpPr>
          <p:nvPr/>
        </p:nvCxnSpPr>
        <p:spPr bwMode="auto">
          <a:xfrm>
            <a:off x="4709867" y="3595689"/>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85" name="Straight Connector 212">
            <a:extLst>
              <a:ext uri="{FF2B5EF4-FFF2-40B4-BE49-F238E27FC236}">
                <a16:creationId xmlns:a16="http://schemas.microsoft.com/office/drawing/2014/main" id="{C3D7D3EF-E598-415F-B5CA-15CB06ECC4B5}"/>
              </a:ext>
            </a:extLst>
          </p:cNvPr>
          <p:cNvCxnSpPr>
            <a:cxnSpLocks noChangeShapeType="1"/>
          </p:cNvCxnSpPr>
          <p:nvPr/>
        </p:nvCxnSpPr>
        <p:spPr bwMode="auto">
          <a:xfrm>
            <a:off x="4740029" y="3595689"/>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86" name="Straight Connector 213">
            <a:extLst>
              <a:ext uri="{FF2B5EF4-FFF2-40B4-BE49-F238E27FC236}">
                <a16:creationId xmlns:a16="http://schemas.microsoft.com/office/drawing/2014/main" id="{907C90BE-3C15-495D-9D6A-CA1F679E629C}"/>
              </a:ext>
            </a:extLst>
          </p:cNvPr>
          <p:cNvCxnSpPr>
            <a:cxnSpLocks noChangeShapeType="1"/>
          </p:cNvCxnSpPr>
          <p:nvPr/>
        </p:nvCxnSpPr>
        <p:spPr bwMode="auto">
          <a:xfrm>
            <a:off x="4846392" y="3595689"/>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87" name="Straight Connector 214">
            <a:extLst>
              <a:ext uri="{FF2B5EF4-FFF2-40B4-BE49-F238E27FC236}">
                <a16:creationId xmlns:a16="http://schemas.microsoft.com/office/drawing/2014/main" id="{AB857627-8CB4-44C8-89E5-7AB7529D42DF}"/>
              </a:ext>
            </a:extLst>
          </p:cNvPr>
          <p:cNvCxnSpPr>
            <a:cxnSpLocks noChangeShapeType="1"/>
          </p:cNvCxnSpPr>
          <p:nvPr/>
        </p:nvCxnSpPr>
        <p:spPr bwMode="auto">
          <a:xfrm>
            <a:off x="4655892" y="3595689"/>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88" name="Straight Connector 215">
            <a:extLst>
              <a:ext uri="{FF2B5EF4-FFF2-40B4-BE49-F238E27FC236}">
                <a16:creationId xmlns:a16="http://schemas.microsoft.com/office/drawing/2014/main" id="{29A824FC-6772-4BAF-8F24-F4262ECB32C2}"/>
              </a:ext>
            </a:extLst>
          </p:cNvPr>
          <p:cNvCxnSpPr>
            <a:cxnSpLocks noChangeShapeType="1"/>
          </p:cNvCxnSpPr>
          <p:nvPr/>
        </p:nvCxnSpPr>
        <p:spPr bwMode="auto">
          <a:xfrm>
            <a:off x="5048004" y="3595689"/>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sp>
        <p:nvSpPr>
          <p:cNvPr id="23689" name="Freeform: Shape 157">
            <a:extLst>
              <a:ext uri="{FF2B5EF4-FFF2-40B4-BE49-F238E27FC236}">
                <a16:creationId xmlns:a16="http://schemas.microsoft.com/office/drawing/2014/main" id="{84A0B9ED-3CFA-4B6D-AACD-CE40D9A6A789}"/>
              </a:ext>
            </a:extLst>
          </p:cNvPr>
          <p:cNvSpPr>
            <a:spLocks/>
          </p:cNvSpPr>
          <p:nvPr/>
        </p:nvSpPr>
        <p:spPr bwMode="auto">
          <a:xfrm>
            <a:off x="7262425" y="2895601"/>
            <a:ext cx="3360738" cy="1338263"/>
          </a:xfrm>
          <a:custGeom>
            <a:avLst/>
            <a:gdLst>
              <a:gd name="T0" fmla="*/ 0 w 3360517"/>
              <a:gd name="T1" fmla="*/ 0 h 1338805"/>
              <a:gd name="T2" fmla="*/ 158328 w 3360517"/>
              <a:gd name="T3" fmla="*/ 0 h 1338805"/>
              <a:gd name="T4" fmla="*/ 158328 w 3360517"/>
              <a:gd name="T5" fmla="*/ 30698 h 1338805"/>
              <a:gd name="T6" fmla="*/ 258739 w 3360517"/>
              <a:gd name="T7" fmla="*/ 30698 h 1338805"/>
              <a:gd name="T8" fmla="*/ 258739 w 3360517"/>
              <a:gd name="T9" fmla="*/ 99747 h 1338805"/>
              <a:gd name="T10" fmla="*/ 382315 w 3360517"/>
              <a:gd name="T11" fmla="*/ 99747 h 1338805"/>
              <a:gd name="T12" fmla="*/ 382315 w 3360517"/>
              <a:gd name="T13" fmla="*/ 141943 h 1338805"/>
              <a:gd name="T14" fmla="*/ 536784 w 3360517"/>
              <a:gd name="T15" fmla="*/ 141943 h 1338805"/>
              <a:gd name="T16" fmla="*/ 536784 w 3360517"/>
              <a:gd name="T17" fmla="*/ 187987 h 1338805"/>
              <a:gd name="T18" fmla="*/ 695125 w 3360517"/>
              <a:gd name="T19" fmla="*/ 187987 h 1338805"/>
              <a:gd name="T20" fmla="*/ 695125 w 3360517"/>
              <a:gd name="T21" fmla="*/ 249370 h 1338805"/>
              <a:gd name="T22" fmla="*/ 795523 w 3360517"/>
              <a:gd name="T23" fmla="*/ 249370 h 1338805"/>
              <a:gd name="T24" fmla="*/ 795523 w 3360517"/>
              <a:gd name="T25" fmla="*/ 322257 h 1338805"/>
              <a:gd name="T26" fmla="*/ 942276 w 3360517"/>
              <a:gd name="T27" fmla="*/ 322257 h 1338805"/>
              <a:gd name="T28" fmla="*/ 942276 w 3360517"/>
              <a:gd name="T29" fmla="*/ 322257 h 1338805"/>
              <a:gd name="T30" fmla="*/ 1050404 w 3360517"/>
              <a:gd name="T31" fmla="*/ 322257 h 1338805"/>
              <a:gd name="T32" fmla="*/ 1050404 w 3360517"/>
              <a:gd name="T33" fmla="*/ 406660 h 1338805"/>
              <a:gd name="T34" fmla="*/ 1139227 w 3360517"/>
              <a:gd name="T35" fmla="*/ 406660 h 1338805"/>
              <a:gd name="T36" fmla="*/ 1139227 w 3360517"/>
              <a:gd name="T37" fmla="*/ 464206 h 1338805"/>
              <a:gd name="T38" fmla="*/ 1220320 w 3360517"/>
              <a:gd name="T39" fmla="*/ 464206 h 1338805"/>
              <a:gd name="T40" fmla="*/ 1220320 w 3360517"/>
              <a:gd name="T41" fmla="*/ 529425 h 1338805"/>
              <a:gd name="T42" fmla="*/ 1336179 w 3360517"/>
              <a:gd name="T43" fmla="*/ 529425 h 1338805"/>
              <a:gd name="T44" fmla="*/ 1336179 w 3360517"/>
              <a:gd name="T45" fmla="*/ 563953 h 1338805"/>
              <a:gd name="T46" fmla="*/ 1490648 w 3360517"/>
              <a:gd name="T47" fmla="*/ 563953 h 1338805"/>
              <a:gd name="T48" fmla="*/ 1490648 w 3360517"/>
              <a:gd name="T49" fmla="*/ 598481 h 1338805"/>
              <a:gd name="T50" fmla="*/ 1838211 w 3360517"/>
              <a:gd name="T51" fmla="*/ 598481 h 1338805"/>
              <a:gd name="T52" fmla="*/ 1838211 w 3360517"/>
              <a:gd name="T53" fmla="*/ 640681 h 1338805"/>
              <a:gd name="T54" fmla="*/ 1907715 w 3360517"/>
              <a:gd name="T55" fmla="*/ 640681 h 1338805"/>
              <a:gd name="T56" fmla="*/ 1907715 w 3360517"/>
              <a:gd name="T57" fmla="*/ 682881 h 1338805"/>
              <a:gd name="T58" fmla="*/ 1988822 w 3360517"/>
              <a:gd name="T59" fmla="*/ 682881 h 1338805"/>
              <a:gd name="T60" fmla="*/ 1988822 w 3360517"/>
              <a:gd name="T61" fmla="*/ 717409 h 1338805"/>
              <a:gd name="T62" fmla="*/ 2123985 w 3360517"/>
              <a:gd name="T63" fmla="*/ 717409 h 1338805"/>
              <a:gd name="T64" fmla="*/ 2123985 w 3360517"/>
              <a:gd name="T65" fmla="*/ 744264 h 1338805"/>
              <a:gd name="T66" fmla="*/ 2154879 w 3360517"/>
              <a:gd name="T67" fmla="*/ 744264 h 1338805"/>
              <a:gd name="T68" fmla="*/ 2154879 w 3360517"/>
              <a:gd name="T69" fmla="*/ 786465 h 1338805"/>
              <a:gd name="T70" fmla="*/ 3116460 w 3360517"/>
              <a:gd name="T71" fmla="*/ 786465 h 1338805"/>
              <a:gd name="T72" fmla="*/ 3116460 w 3360517"/>
              <a:gd name="T73" fmla="*/ 1047342 h 1338805"/>
              <a:gd name="T74" fmla="*/ 3232309 w 3360517"/>
              <a:gd name="T75" fmla="*/ 1047342 h 1338805"/>
              <a:gd name="T76" fmla="*/ 3232309 w 3360517"/>
              <a:gd name="T77" fmla="*/ 1262182 h 1338805"/>
              <a:gd name="T78" fmla="*/ 3232309 w 3360517"/>
              <a:gd name="T79" fmla="*/ 1331237 h 1338805"/>
              <a:gd name="T80" fmla="*/ 3363611 w 3360517"/>
              <a:gd name="T81" fmla="*/ 1331237 h 13388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60517" h="1338805">
                <a:moveTo>
                  <a:pt x="0" y="0"/>
                </a:moveTo>
                <a:lnTo>
                  <a:pt x="158188" y="0"/>
                </a:lnTo>
                <a:lnTo>
                  <a:pt x="158188" y="30866"/>
                </a:lnTo>
                <a:lnTo>
                  <a:pt x="258501" y="30866"/>
                </a:lnTo>
                <a:lnTo>
                  <a:pt x="258501" y="100314"/>
                </a:lnTo>
                <a:lnTo>
                  <a:pt x="381965" y="100314"/>
                </a:lnTo>
                <a:lnTo>
                  <a:pt x="381965" y="142754"/>
                </a:lnTo>
                <a:lnTo>
                  <a:pt x="536294" y="142754"/>
                </a:lnTo>
                <a:lnTo>
                  <a:pt x="536294" y="189053"/>
                </a:lnTo>
                <a:lnTo>
                  <a:pt x="694481" y="189053"/>
                </a:lnTo>
                <a:lnTo>
                  <a:pt x="694481" y="250785"/>
                </a:lnTo>
                <a:lnTo>
                  <a:pt x="794795" y="250785"/>
                </a:lnTo>
                <a:lnTo>
                  <a:pt x="794795" y="324091"/>
                </a:lnTo>
                <a:lnTo>
                  <a:pt x="941408" y="324091"/>
                </a:lnTo>
                <a:lnTo>
                  <a:pt x="1049438" y="324091"/>
                </a:lnTo>
                <a:lnTo>
                  <a:pt x="1049438" y="408972"/>
                </a:lnTo>
                <a:lnTo>
                  <a:pt x="1138177" y="408972"/>
                </a:lnTo>
                <a:lnTo>
                  <a:pt x="1138177" y="466845"/>
                </a:lnTo>
                <a:lnTo>
                  <a:pt x="1219200" y="466845"/>
                </a:lnTo>
                <a:lnTo>
                  <a:pt x="1219200" y="532435"/>
                </a:lnTo>
                <a:lnTo>
                  <a:pt x="1334947" y="532435"/>
                </a:lnTo>
                <a:lnTo>
                  <a:pt x="1334947" y="567159"/>
                </a:lnTo>
                <a:lnTo>
                  <a:pt x="1489276" y="567159"/>
                </a:lnTo>
                <a:lnTo>
                  <a:pt x="1489276" y="601883"/>
                </a:lnTo>
                <a:lnTo>
                  <a:pt x="1836517" y="601883"/>
                </a:lnTo>
                <a:lnTo>
                  <a:pt x="1836517" y="644324"/>
                </a:lnTo>
                <a:lnTo>
                  <a:pt x="1905965" y="644324"/>
                </a:lnTo>
                <a:lnTo>
                  <a:pt x="1905965" y="686764"/>
                </a:lnTo>
                <a:lnTo>
                  <a:pt x="1986988" y="686764"/>
                </a:lnTo>
                <a:lnTo>
                  <a:pt x="1986988" y="721488"/>
                </a:lnTo>
                <a:lnTo>
                  <a:pt x="2122025" y="721488"/>
                </a:lnTo>
                <a:lnTo>
                  <a:pt x="2122025" y="748496"/>
                </a:lnTo>
                <a:lnTo>
                  <a:pt x="2152891" y="748496"/>
                </a:lnTo>
                <a:lnTo>
                  <a:pt x="2152891" y="790937"/>
                </a:lnTo>
                <a:lnTo>
                  <a:pt x="3113590" y="790937"/>
                </a:lnTo>
                <a:lnTo>
                  <a:pt x="3113590" y="1053296"/>
                </a:lnTo>
                <a:lnTo>
                  <a:pt x="3229337" y="1053296"/>
                </a:lnTo>
                <a:lnTo>
                  <a:pt x="3229337" y="1269357"/>
                </a:lnTo>
                <a:lnTo>
                  <a:pt x="3229337" y="1338805"/>
                </a:lnTo>
                <a:lnTo>
                  <a:pt x="3360517" y="1338805"/>
                </a:lnTo>
              </a:path>
            </a:pathLst>
          </a:cu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cxnSp>
        <p:nvCxnSpPr>
          <p:cNvPr id="23690" name="Straight Connector 221">
            <a:extLst>
              <a:ext uri="{FF2B5EF4-FFF2-40B4-BE49-F238E27FC236}">
                <a16:creationId xmlns:a16="http://schemas.microsoft.com/office/drawing/2014/main" id="{7DC7E1D4-7812-4BF5-9546-319059842466}"/>
              </a:ext>
            </a:extLst>
          </p:cNvPr>
          <p:cNvCxnSpPr>
            <a:cxnSpLocks noChangeShapeType="1"/>
          </p:cNvCxnSpPr>
          <p:nvPr/>
        </p:nvCxnSpPr>
        <p:spPr bwMode="auto">
          <a:xfrm>
            <a:off x="7906950" y="3049589"/>
            <a:ext cx="0" cy="71437"/>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691" name="Straight Connector 222">
            <a:extLst>
              <a:ext uri="{FF2B5EF4-FFF2-40B4-BE49-F238E27FC236}">
                <a16:creationId xmlns:a16="http://schemas.microsoft.com/office/drawing/2014/main" id="{86F78ABB-65F5-498D-B330-85C7248E0A73}"/>
              </a:ext>
            </a:extLst>
          </p:cNvPr>
          <p:cNvCxnSpPr>
            <a:cxnSpLocks noChangeShapeType="1"/>
          </p:cNvCxnSpPr>
          <p:nvPr/>
        </p:nvCxnSpPr>
        <p:spPr bwMode="auto">
          <a:xfrm>
            <a:off x="8529250" y="2928939"/>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92" name="Straight Connector 224">
            <a:extLst>
              <a:ext uri="{FF2B5EF4-FFF2-40B4-BE49-F238E27FC236}">
                <a16:creationId xmlns:a16="http://schemas.microsoft.com/office/drawing/2014/main" id="{0C064A90-0104-4259-8D46-DCA8BFA8B7E4}"/>
              </a:ext>
            </a:extLst>
          </p:cNvPr>
          <p:cNvCxnSpPr>
            <a:cxnSpLocks noChangeShapeType="1"/>
          </p:cNvCxnSpPr>
          <p:nvPr/>
        </p:nvCxnSpPr>
        <p:spPr bwMode="auto">
          <a:xfrm>
            <a:off x="8792775" y="2928939"/>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93" name="Straight Connector 227">
            <a:extLst>
              <a:ext uri="{FF2B5EF4-FFF2-40B4-BE49-F238E27FC236}">
                <a16:creationId xmlns:a16="http://schemas.microsoft.com/office/drawing/2014/main" id="{B0A86496-3CE6-428B-90C6-39810107A6C1}"/>
              </a:ext>
            </a:extLst>
          </p:cNvPr>
          <p:cNvCxnSpPr>
            <a:cxnSpLocks noChangeShapeType="1"/>
          </p:cNvCxnSpPr>
          <p:nvPr/>
        </p:nvCxnSpPr>
        <p:spPr bwMode="auto">
          <a:xfrm>
            <a:off x="9076938" y="2928939"/>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94" name="Straight Connector 228">
            <a:extLst>
              <a:ext uri="{FF2B5EF4-FFF2-40B4-BE49-F238E27FC236}">
                <a16:creationId xmlns:a16="http://schemas.microsoft.com/office/drawing/2014/main" id="{FE4A06E5-E247-4E95-AF92-9A74EA4DF23A}"/>
              </a:ext>
            </a:extLst>
          </p:cNvPr>
          <p:cNvCxnSpPr>
            <a:cxnSpLocks noChangeShapeType="1"/>
          </p:cNvCxnSpPr>
          <p:nvPr/>
        </p:nvCxnSpPr>
        <p:spPr bwMode="auto">
          <a:xfrm>
            <a:off x="9110275" y="2928939"/>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95" name="Straight Connector 229">
            <a:extLst>
              <a:ext uri="{FF2B5EF4-FFF2-40B4-BE49-F238E27FC236}">
                <a16:creationId xmlns:a16="http://schemas.microsoft.com/office/drawing/2014/main" id="{379822AA-6731-41B5-9B90-986E828D5D5C}"/>
              </a:ext>
            </a:extLst>
          </p:cNvPr>
          <p:cNvCxnSpPr>
            <a:cxnSpLocks noChangeShapeType="1"/>
          </p:cNvCxnSpPr>
          <p:nvPr/>
        </p:nvCxnSpPr>
        <p:spPr bwMode="auto">
          <a:xfrm>
            <a:off x="9165838" y="29876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96" name="Straight Connector 230">
            <a:extLst>
              <a:ext uri="{FF2B5EF4-FFF2-40B4-BE49-F238E27FC236}">
                <a16:creationId xmlns:a16="http://schemas.microsoft.com/office/drawing/2014/main" id="{F436D19E-99D0-4003-A52E-B92BD3695DC6}"/>
              </a:ext>
            </a:extLst>
          </p:cNvPr>
          <p:cNvCxnSpPr>
            <a:cxnSpLocks noChangeShapeType="1"/>
          </p:cNvCxnSpPr>
          <p:nvPr/>
        </p:nvCxnSpPr>
        <p:spPr bwMode="auto">
          <a:xfrm>
            <a:off x="9188063" y="29876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97" name="Straight Connector 231">
            <a:extLst>
              <a:ext uri="{FF2B5EF4-FFF2-40B4-BE49-F238E27FC236}">
                <a16:creationId xmlns:a16="http://schemas.microsoft.com/office/drawing/2014/main" id="{7EA11D2C-0D9D-45FE-BB78-3B4C06CB11F5}"/>
              </a:ext>
            </a:extLst>
          </p:cNvPr>
          <p:cNvCxnSpPr>
            <a:cxnSpLocks noChangeShapeType="1"/>
          </p:cNvCxnSpPr>
          <p:nvPr/>
        </p:nvCxnSpPr>
        <p:spPr bwMode="auto">
          <a:xfrm>
            <a:off x="9219813" y="29876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98" name="Straight Connector 232">
            <a:extLst>
              <a:ext uri="{FF2B5EF4-FFF2-40B4-BE49-F238E27FC236}">
                <a16:creationId xmlns:a16="http://schemas.microsoft.com/office/drawing/2014/main" id="{488CCF65-3871-4D5E-8191-5C919D8ADCD2}"/>
              </a:ext>
            </a:extLst>
          </p:cNvPr>
          <p:cNvCxnSpPr>
            <a:cxnSpLocks noChangeShapeType="1"/>
          </p:cNvCxnSpPr>
          <p:nvPr/>
        </p:nvCxnSpPr>
        <p:spPr bwMode="auto">
          <a:xfrm>
            <a:off x="9280138" y="29876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699" name="Straight Connector 233">
            <a:extLst>
              <a:ext uri="{FF2B5EF4-FFF2-40B4-BE49-F238E27FC236}">
                <a16:creationId xmlns:a16="http://schemas.microsoft.com/office/drawing/2014/main" id="{6429FBC8-B272-46A2-8086-FFBA8CBC2898}"/>
              </a:ext>
            </a:extLst>
          </p:cNvPr>
          <p:cNvCxnSpPr>
            <a:cxnSpLocks noChangeShapeType="1"/>
          </p:cNvCxnSpPr>
          <p:nvPr/>
        </p:nvCxnSpPr>
        <p:spPr bwMode="auto">
          <a:xfrm>
            <a:off x="9399200" y="29876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700" name="Straight Connector 234">
            <a:extLst>
              <a:ext uri="{FF2B5EF4-FFF2-40B4-BE49-F238E27FC236}">
                <a16:creationId xmlns:a16="http://schemas.microsoft.com/office/drawing/2014/main" id="{3A89F9DA-CF96-4C06-ADA2-B17DF273CB54}"/>
              </a:ext>
            </a:extLst>
          </p:cNvPr>
          <p:cNvCxnSpPr>
            <a:cxnSpLocks noChangeShapeType="1"/>
          </p:cNvCxnSpPr>
          <p:nvPr/>
        </p:nvCxnSpPr>
        <p:spPr bwMode="auto">
          <a:xfrm>
            <a:off x="9445238" y="29876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701" name="Straight Connector 235">
            <a:extLst>
              <a:ext uri="{FF2B5EF4-FFF2-40B4-BE49-F238E27FC236}">
                <a16:creationId xmlns:a16="http://schemas.microsoft.com/office/drawing/2014/main" id="{5C0DF2FE-2AC3-410D-917F-048499642A57}"/>
              </a:ext>
            </a:extLst>
          </p:cNvPr>
          <p:cNvCxnSpPr>
            <a:cxnSpLocks noChangeShapeType="1"/>
          </p:cNvCxnSpPr>
          <p:nvPr/>
        </p:nvCxnSpPr>
        <p:spPr bwMode="auto">
          <a:xfrm>
            <a:off x="9494450" y="29876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702" name="Straight Connector 236">
            <a:extLst>
              <a:ext uri="{FF2B5EF4-FFF2-40B4-BE49-F238E27FC236}">
                <a16:creationId xmlns:a16="http://schemas.microsoft.com/office/drawing/2014/main" id="{BFB8CA5C-3EC4-40CC-A58A-96AA1C9032E4}"/>
              </a:ext>
            </a:extLst>
          </p:cNvPr>
          <p:cNvCxnSpPr>
            <a:cxnSpLocks noChangeShapeType="1"/>
          </p:cNvCxnSpPr>
          <p:nvPr/>
        </p:nvCxnSpPr>
        <p:spPr bwMode="auto">
          <a:xfrm>
            <a:off x="9249975" y="29876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703" name="Straight Connector 237">
            <a:extLst>
              <a:ext uri="{FF2B5EF4-FFF2-40B4-BE49-F238E27FC236}">
                <a16:creationId xmlns:a16="http://schemas.microsoft.com/office/drawing/2014/main" id="{7F4004BE-04C8-4023-A205-EBE52540419D}"/>
              </a:ext>
            </a:extLst>
          </p:cNvPr>
          <p:cNvCxnSpPr>
            <a:cxnSpLocks noChangeShapeType="1"/>
          </p:cNvCxnSpPr>
          <p:nvPr/>
        </p:nvCxnSpPr>
        <p:spPr bwMode="auto">
          <a:xfrm>
            <a:off x="9521438" y="29876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704" name="Straight Connector 238">
            <a:extLst>
              <a:ext uri="{FF2B5EF4-FFF2-40B4-BE49-F238E27FC236}">
                <a16:creationId xmlns:a16="http://schemas.microsoft.com/office/drawing/2014/main" id="{83193C0B-09C1-43A6-BD81-4EACE17B66F0}"/>
              </a:ext>
            </a:extLst>
          </p:cNvPr>
          <p:cNvCxnSpPr>
            <a:cxnSpLocks noChangeShapeType="1"/>
          </p:cNvCxnSpPr>
          <p:nvPr/>
        </p:nvCxnSpPr>
        <p:spPr bwMode="auto">
          <a:xfrm>
            <a:off x="9561125" y="29876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705" name="Straight Connector 239">
            <a:extLst>
              <a:ext uri="{FF2B5EF4-FFF2-40B4-BE49-F238E27FC236}">
                <a16:creationId xmlns:a16="http://schemas.microsoft.com/office/drawing/2014/main" id="{1A00CCF1-140B-49D9-B0A1-8F4F6C3C88C8}"/>
              </a:ext>
            </a:extLst>
          </p:cNvPr>
          <p:cNvCxnSpPr>
            <a:cxnSpLocks noChangeShapeType="1"/>
          </p:cNvCxnSpPr>
          <p:nvPr/>
        </p:nvCxnSpPr>
        <p:spPr bwMode="auto">
          <a:xfrm>
            <a:off x="9603988" y="31019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706" name="Straight Connector 240">
            <a:extLst>
              <a:ext uri="{FF2B5EF4-FFF2-40B4-BE49-F238E27FC236}">
                <a16:creationId xmlns:a16="http://schemas.microsoft.com/office/drawing/2014/main" id="{7752F8CC-C9E2-43DA-A949-602C1C8B0480}"/>
              </a:ext>
            </a:extLst>
          </p:cNvPr>
          <p:cNvCxnSpPr>
            <a:cxnSpLocks noChangeShapeType="1"/>
          </p:cNvCxnSpPr>
          <p:nvPr/>
        </p:nvCxnSpPr>
        <p:spPr bwMode="auto">
          <a:xfrm>
            <a:off x="9640500" y="31019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707" name="Straight Connector 241">
            <a:extLst>
              <a:ext uri="{FF2B5EF4-FFF2-40B4-BE49-F238E27FC236}">
                <a16:creationId xmlns:a16="http://schemas.microsoft.com/office/drawing/2014/main" id="{2AFDE134-A8D2-4576-8193-9C131C561819}"/>
              </a:ext>
            </a:extLst>
          </p:cNvPr>
          <p:cNvCxnSpPr>
            <a:cxnSpLocks noChangeShapeType="1"/>
          </p:cNvCxnSpPr>
          <p:nvPr/>
        </p:nvCxnSpPr>
        <p:spPr bwMode="auto">
          <a:xfrm>
            <a:off x="9669075" y="31019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708" name="Straight Connector 242">
            <a:extLst>
              <a:ext uri="{FF2B5EF4-FFF2-40B4-BE49-F238E27FC236}">
                <a16:creationId xmlns:a16="http://schemas.microsoft.com/office/drawing/2014/main" id="{55E37E65-B45F-4BD4-8CB2-15782607C01B}"/>
              </a:ext>
            </a:extLst>
          </p:cNvPr>
          <p:cNvCxnSpPr>
            <a:cxnSpLocks noChangeShapeType="1"/>
          </p:cNvCxnSpPr>
          <p:nvPr/>
        </p:nvCxnSpPr>
        <p:spPr bwMode="auto">
          <a:xfrm>
            <a:off x="9735750" y="31019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709" name="Straight Connector 243">
            <a:extLst>
              <a:ext uri="{FF2B5EF4-FFF2-40B4-BE49-F238E27FC236}">
                <a16:creationId xmlns:a16="http://schemas.microsoft.com/office/drawing/2014/main" id="{5BA27D07-0019-4283-93A7-08705BDA131A}"/>
              </a:ext>
            </a:extLst>
          </p:cNvPr>
          <p:cNvCxnSpPr>
            <a:cxnSpLocks noChangeShapeType="1"/>
          </p:cNvCxnSpPr>
          <p:nvPr/>
        </p:nvCxnSpPr>
        <p:spPr bwMode="auto">
          <a:xfrm>
            <a:off x="9765913" y="31019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710" name="Straight Connector 244">
            <a:extLst>
              <a:ext uri="{FF2B5EF4-FFF2-40B4-BE49-F238E27FC236}">
                <a16:creationId xmlns:a16="http://schemas.microsoft.com/office/drawing/2014/main" id="{4A383C11-6385-4A56-8816-2210A87F40B1}"/>
              </a:ext>
            </a:extLst>
          </p:cNvPr>
          <p:cNvCxnSpPr>
            <a:cxnSpLocks noChangeShapeType="1"/>
          </p:cNvCxnSpPr>
          <p:nvPr/>
        </p:nvCxnSpPr>
        <p:spPr bwMode="auto">
          <a:xfrm>
            <a:off x="9850050" y="31019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711" name="Straight Connector 245">
            <a:extLst>
              <a:ext uri="{FF2B5EF4-FFF2-40B4-BE49-F238E27FC236}">
                <a16:creationId xmlns:a16="http://schemas.microsoft.com/office/drawing/2014/main" id="{22C3DF88-7BAD-41E2-9622-68AD8E2B2065}"/>
              </a:ext>
            </a:extLst>
          </p:cNvPr>
          <p:cNvCxnSpPr>
            <a:cxnSpLocks noChangeShapeType="1"/>
          </p:cNvCxnSpPr>
          <p:nvPr/>
        </p:nvCxnSpPr>
        <p:spPr bwMode="auto">
          <a:xfrm>
            <a:off x="9902438" y="31019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712" name="Straight Connector 246">
            <a:extLst>
              <a:ext uri="{FF2B5EF4-FFF2-40B4-BE49-F238E27FC236}">
                <a16:creationId xmlns:a16="http://schemas.microsoft.com/office/drawing/2014/main" id="{5D3923F0-C0FD-4F46-B94F-0FDF87AC20C4}"/>
              </a:ext>
            </a:extLst>
          </p:cNvPr>
          <p:cNvCxnSpPr>
            <a:cxnSpLocks noChangeShapeType="1"/>
          </p:cNvCxnSpPr>
          <p:nvPr/>
        </p:nvCxnSpPr>
        <p:spPr bwMode="auto">
          <a:xfrm>
            <a:off x="9686538" y="31019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713" name="Straight Connector 247">
            <a:extLst>
              <a:ext uri="{FF2B5EF4-FFF2-40B4-BE49-F238E27FC236}">
                <a16:creationId xmlns:a16="http://schemas.microsoft.com/office/drawing/2014/main" id="{6A8BA630-5526-44E5-93A3-CBF41E6385C5}"/>
              </a:ext>
            </a:extLst>
          </p:cNvPr>
          <p:cNvCxnSpPr>
            <a:cxnSpLocks noChangeShapeType="1"/>
          </p:cNvCxnSpPr>
          <p:nvPr/>
        </p:nvCxnSpPr>
        <p:spPr bwMode="auto">
          <a:xfrm>
            <a:off x="8624500" y="342900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14" name="Straight Connector 248">
            <a:extLst>
              <a:ext uri="{FF2B5EF4-FFF2-40B4-BE49-F238E27FC236}">
                <a16:creationId xmlns:a16="http://schemas.microsoft.com/office/drawing/2014/main" id="{A18061BA-54A4-4F24-A4D6-1682F1A2660F}"/>
              </a:ext>
            </a:extLst>
          </p:cNvPr>
          <p:cNvCxnSpPr>
            <a:cxnSpLocks noChangeShapeType="1"/>
          </p:cNvCxnSpPr>
          <p:nvPr/>
        </p:nvCxnSpPr>
        <p:spPr bwMode="auto">
          <a:xfrm>
            <a:off x="8587988" y="3389314"/>
            <a:ext cx="0" cy="66675"/>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15" name="Straight Connector 249">
            <a:extLst>
              <a:ext uri="{FF2B5EF4-FFF2-40B4-BE49-F238E27FC236}">
                <a16:creationId xmlns:a16="http://schemas.microsoft.com/office/drawing/2014/main" id="{B9570740-8973-4D12-8CDD-CB0948EAE1F3}"/>
              </a:ext>
            </a:extLst>
          </p:cNvPr>
          <p:cNvCxnSpPr>
            <a:cxnSpLocks noChangeShapeType="1"/>
          </p:cNvCxnSpPr>
          <p:nvPr/>
        </p:nvCxnSpPr>
        <p:spPr bwMode="auto">
          <a:xfrm>
            <a:off x="8426063" y="332740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16" name="Straight Connector 250">
            <a:extLst>
              <a:ext uri="{FF2B5EF4-FFF2-40B4-BE49-F238E27FC236}">
                <a16:creationId xmlns:a16="http://schemas.microsoft.com/office/drawing/2014/main" id="{6C6B3B8A-22C1-46F6-89D1-3816E2D2B5F6}"/>
              </a:ext>
            </a:extLst>
          </p:cNvPr>
          <p:cNvCxnSpPr>
            <a:cxnSpLocks noChangeShapeType="1"/>
          </p:cNvCxnSpPr>
          <p:nvPr/>
        </p:nvCxnSpPr>
        <p:spPr bwMode="auto">
          <a:xfrm>
            <a:off x="10232638" y="31019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717" name="Straight Connector 251">
            <a:extLst>
              <a:ext uri="{FF2B5EF4-FFF2-40B4-BE49-F238E27FC236}">
                <a16:creationId xmlns:a16="http://schemas.microsoft.com/office/drawing/2014/main" id="{E847E520-338B-4AD9-9027-83F47A11E500}"/>
              </a:ext>
            </a:extLst>
          </p:cNvPr>
          <p:cNvCxnSpPr>
            <a:cxnSpLocks noChangeShapeType="1"/>
          </p:cNvCxnSpPr>
          <p:nvPr/>
        </p:nvCxnSpPr>
        <p:spPr bwMode="auto">
          <a:xfrm>
            <a:off x="10046900" y="31019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718" name="Straight Connector 252">
            <a:extLst>
              <a:ext uri="{FF2B5EF4-FFF2-40B4-BE49-F238E27FC236}">
                <a16:creationId xmlns:a16="http://schemas.microsoft.com/office/drawing/2014/main" id="{7CC9548D-999C-47BB-A093-F1E89A7E3B4D}"/>
              </a:ext>
            </a:extLst>
          </p:cNvPr>
          <p:cNvCxnSpPr>
            <a:cxnSpLocks noChangeShapeType="1"/>
          </p:cNvCxnSpPr>
          <p:nvPr/>
        </p:nvCxnSpPr>
        <p:spPr bwMode="auto">
          <a:xfrm>
            <a:off x="9996100" y="31019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719" name="Straight Connector 253">
            <a:extLst>
              <a:ext uri="{FF2B5EF4-FFF2-40B4-BE49-F238E27FC236}">
                <a16:creationId xmlns:a16="http://schemas.microsoft.com/office/drawing/2014/main" id="{A1DFC38F-2A0F-4555-BA9C-BCA3CD3E01E1}"/>
              </a:ext>
            </a:extLst>
          </p:cNvPr>
          <p:cNvCxnSpPr>
            <a:cxnSpLocks noChangeShapeType="1"/>
          </p:cNvCxnSpPr>
          <p:nvPr/>
        </p:nvCxnSpPr>
        <p:spPr bwMode="auto">
          <a:xfrm>
            <a:off x="9919900" y="3101976"/>
            <a:ext cx="0" cy="66675"/>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3720" name="Straight Connector 254">
            <a:extLst>
              <a:ext uri="{FF2B5EF4-FFF2-40B4-BE49-F238E27FC236}">
                <a16:creationId xmlns:a16="http://schemas.microsoft.com/office/drawing/2014/main" id="{8736908D-0BE4-4746-9155-7BEE018233FD}"/>
              </a:ext>
            </a:extLst>
          </p:cNvPr>
          <p:cNvCxnSpPr>
            <a:cxnSpLocks noChangeShapeType="1"/>
          </p:cNvCxnSpPr>
          <p:nvPr/>
        </p:nvCxnSpPr>
        <p:spPr bwMode="auto">
          <a:xfrm>
            <a:off x="8248263" y="3186113"/>
            <a:ext cx="0" cy="68262"/>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21" name="Straight Connector 255">
            <a:extLst>
              <a:ext uri="{FF2B5EF4-FFF2-40B4-BE49-F238E27FC236}">
                <a16:creationId xmlns:a16="http://schemas.microsoft.com/office/drawing/2014/main" id="{B6C32101-BCB8-4408-A652-8F365D58C9B3}"/>
              </a:ext>
            </a:extLst>
          </p:cNvPr>
          <p:cNvCxnSpPr>
            <a:cxnSpLocks noChangeShapeType="1"/>
          </p:cNvCxnSpPr>
          <p:nvPr/>
        </p:nvCxnSpPr>
        <p:spPr bwMode="auto">
          <a:xfrm>
            <a:off x="8895963" y="3460751"/>
            <a:ext cx="0" cy="66675"/>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22" name="Straight Connector 256">
            <a:extLst>
              <a:ext uri="{FF2B5EF4-FFF2-40B4-BE49-F238E27FC236}">
                <a16:creationId xmlns:a16="http://schemas.microsoft.com/office/drawing/2014/main" id="{70B02446-0A2C-4B66-B78D-12C5EB67C8DC}"/>
              </a:ext>
            </a:extLst>
          </p:cNvPr>
          <p:cNvCxnSpPr>
            <a:cxnSpLocks noChangeShapeType="1"/>
          </p:cNvCxnSpPr>
          <p:nvPr/>
        </p:nvCxnSpPr>
        <p:spPr bwMode="auto">
          <a:xfrm>
            <a:off x="8922950" y="3460751"/>
            <a:ext cx="0" cy="66675"/>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23" name="Straight Connector 257">
            <a:extLst>
              <a:ext uri="{FF2B5EF4-FFF2-40B4-BE49-F238E27FC236}">
                <a16:creationId xmlns:a16="http://schemas.microsoft.com/office/drawing/2014/main" id="{8A3A3B63-5C9F-419A-98DA-86BBCDFCB968}"/>
              </a:ext>
            </a:extLst>
          </p:cNvPr>
          <p:cNvCxnSpPr>
            <a:cxnSpLocks noChangeShapeType="1"/>
          </p:cNvCxnSpPr>
          <p:nvPr/>
        </p:nvCxnSpPr>
        <p:spPr bwMode="auto">
          <a:xfrm>
            <a:off x="9130913" y="3506789"/>
            <a:ext cx="0" cy="66675"/>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24" name="Straight Connector 258">
            <a:extLst>
              <a:ext uri="{FF2B5EF4-FFF2-40B4-BE49-F238E27FC236}">
                <a16:creationId xmlns:a16="http://schemas.microsoft.com/office/drawing/2014/main" id="{906BEBAD-A13F-448D-8937-E237375CEF12}"/>
              </a:ext>
            </a:extLst>
          </p:cNvPr>
          <p:cNvCxnSpPr>
            <a:cxnSpLocks noChangeShapeType="1"/>
          </p:cNvCxnSpPr>
          <p:nvPr/>
        </p:nvCxnSpPr>
        <p:spPr bwMode="auto">
          <a:xfrm>
            <a:off x="8811825" y="3463926"/>
            <a:ext cx="0" cy="66675"/>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25" name="Straight Connector 259">
            <a:extLst>
              <a:ext uri="{FF2B5EF4-FFF2-40B4-BE49-F238E27FC236}">
                <a16:creationId xmlns:a16="http://schemas.microsoft.com/office/drawing/2014/main" id="{E1779990-9340-41CE-BBC8-843B1456FABC}"/>
              </a:ext>
            </a:extLst>
          </p:cNvPr>
          <p:cNvCxnSpPr>
            <a:cxnSpLocks noChangeShapeType="1"/>
          </p:cNvCxnSpPr>
          <p:nvPr/>
        </p:nvCxnSpPr>
        <p:spPr bwMode="auto">
          <a:xfrm>
            <a:off x="9219813" y="3546476"/>
            <a:ext cx="0" cy="66675"/>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26" name="Straight Connector 260">
            <a:extLst>
              <a:ext uri="{FF2B5EF4-FFF2-40B4-BE49-F238E27FC236}">
                <a16:creationId xmlns:a16="http://schemas.microsoft.com/office/drawing/2014/main" id="{8BE10F7A-3959-43CE-B65F-373F7B094C5F}"/>
              </a:ext>
            </a:extLst>
          </p:cNvPr>
          <p:cNvCxnSpPr>
            <a:cxnSpLocks noChangeShapeType="1"/>
          </p:cNvCxnSpPr>
          <p:nvPr/>
        </p:nvCxnSpPr>
        <p:spPr bwMode="auto">
          <a:xfrm>
            <a:off x="9249975" y="3546476"/>
            <a:ext cx="0" cy="66675"/>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27" name="Straight Connector 261">
            <a:extLst>
              <a:ext uri="{FF2B5EF4-FFF2-40B4-BE49-F238E27FC236}">
                <a16:creationId xmlns:a16="http://schemas.microsoft.com/office/drawing/2014/main" id="{DFD22CAF-F0C9-47E1-943E-39D0E8716F6D}"/>
              </a:ext>
            </a:extLst>
          </p:cNvPr>
          <p:cNvCxnSpPr>
            <a:cxnSpLocks noChangeShapeType="1"/>
          </p:cNvCxnSpPr>
          <p:nvPr/>
        </p:nvCxnSpPr>
        <p:spPr bwMode="auto">
          <a:xfrm>
            <a:off x="9300775" y="3581401"/>
            <a:ext cx="0" cy="66675"/>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28" name="Straight Connector 262">
            <a:extLst>
              <a:ext uri="{FF2B5EF4-FFF2-40B4-BE49-F238E27FC236}">
                <a16:creationId xmlns:a16="http://schemas.microsoft.com/office/drawing/2014/main" id="{BF061E80-C872-4A11-B1CB-44257255F9B5}"/>
              </a:ext>
            </a:extLst>
          </p:cNvPr>
          <p:cNvCxnSpPr>
            <a:cxnSpLocks noChangeShapeType="1"/>
          </p:cNvCxnSpPr>
          <p:nvPr/>
        </p:nvCxnSpPr>
        <p:spPr bwMode="auto">
          <a:xfrm>
            <a:off x="9307125" y="3581401"/>
            <a:ext cx="0" cy="66675"/>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29" name="Straight Connector 263">
            <a:extLst>
              <a:ext uri="{FF2B5EF4-FFF2-40B4-BE49-F238E27FC236}">
                <a16:creationId xmlns:a16="http://schemas.microsoft.com/office/drawing/2014/main" id="{43623BC1-6791-4EA2-9029-2C515EFE3721}"/>
              </a:ext>
            </a:extLst>
          </p:cNvPr>
          <p:cNvCxnSpPr>
            <a:cxnSpLocks noChangeShapeType="1"/>
          </p:cNvCxnSpPr>
          <p:nvPr/>
        </p:nvCxnSpPr>
        <p:spPr bwMode="auto">
          <a:xfrm>
            <a:off x="9340463" y="3581401"/>
            <a:ext cx="0" cy="66675"/>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30" name="Straight Connector 264">
            <a:extLst>
              <a:ext uri="{FF2B5EF4-FFF2-40B4-BE49-F238E27FC236}">
                <a16:creationId xmlns:a16="http://schemas.microsoft.com/office/drawing/2014/main" id="{0361CE71-0A1A-4A6C-8B8F-00CD4B0F3F48}"/>
              </a:ext>
            </a:extLst>
          </p:cNvPr>
          <p:cNvCxnSpPr>
            <a:cxnSpLocks noChangeShapeType="1"/>
          </p:cNvCxnSpPr>
          <p:nvPr/>
        </p:nvCxnSpPr>
        <p:spPr bwMode="auto">
          <a:xfrm>
            <a:off x="9399200" y="3605213"/>
            <a:ext cx="0" cy="68262"/>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31" name="Straight Connector 265">
            <a:extLst>
              <a:ext uri="{FF2B5EF4-FFF2-40B4-BE49-F238E27FC236}">
                <a16:creationId xmlns:a16="http://schemas.microsoft.com/office/drawing/2014/main" id="{B61B480F-2407-42EA-9A3B-F2A79EDCD1EE}"/>
              </a:ext>
            </a:extLst>
          </p:cNvPr>
          <p:cNvCxnSpPr>
            <a:cxnSpLocks noChangeShapeType="1"/>
          </p:cNvCxnSpPr>
          <p:nvPr/>
        </p:nvCxnSpPr>
        <p:spPr bwMode="auto">
          <a:xfrm>
            <a:off x="9426188"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32" name="Straight Connector 266">
            <a:extLst>
              <a:ext uri="{FF2B5EF4-FFF2-40B4-BE49-F238E27FC236}">
                <a16:creationId xmlns:a16="http://schemas.microsoft.com/office/drawing/2014/main" id="{9984F309-8603-49BB-899C-73FA78644128}"/>
              </a:ext>
            </a:extLst>
          </p:cNvPr>
          <p:cNvCxnSpPr>
            <a:cxnSpLocks noChangeShapeType="1"/>
          </p:cNvCxnSpPr>
          <p:nvPr/>
        </p:nvCxnSpPr>
        <p:spPr bwMode="auto">
          <a:xfrm>
            <a:off x="9188063" y="3546476"/>
            <a:ext cx="0" cy="66675"/>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33" name="Straight Connector 267">
            <a:extLst>
              <a:ext uri="{FF2B5EF4-FFF2-40B4-BE49-F238E27FC236}">
                <a16:creationId xmlns:a16="http://schemas.microsoft.com/office/drawing/2014/main" id="{FF2115CC-FD1C-46A9-AC67-8EB32BE9BD83}"/>
              </a:ext>
            </a:extLst>
          </p:cNvPr>
          <p:cNvCxnSpPr>
            <a:cxnSpLocks noChangeShapeType="1"/>
          </p:cNvCxnSpPr>
          <p:nvPr/>
        </p:nvCxnSpPr>
        <p:spPr bwMode="auto">
          <a:xfrm>
            <a:off x="9472225"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34" name="Straight Connector 268">
            <a:extLst>
              <a:ext uri="{FF2B5EF4-FFF2-40B4-BE49-F238E27FC236}">
                <a16:creationId xmlns:a16="http://schemas.microsoft.com/office/drawing/2014/main" id="{E61EAAC1-4A67-4594-9BEF-CDDC2686E11D}"/>
              </a:ext>
            </a:extLst>
          </p:cNvPr>
          <p:cNvCxnSpPr>
            <a:cxnSpLocks noChangeShapeType="1"/>
          </p:cNvCxnSpPr>
          <p:nvPr/>
        </p:nvCxnSpPr>
        <p:spPr bwMode="auto">
          <a:xfrm>
            <a:off x="9502388"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35" name="Straight Connector 269">
            <a:extLst>
              <a:ext uri="{FF2B5EF4-FFF2-40B4-BE49-F238E27FC236}">
                <a16:creationId xmlns:a16="http://schemas.microsoft.com/office/drawing/2014/main" id="{C1C2339C-3C37-473C-B635-0FBD339453BC}"/>
              </a:ext>
            </a:extLst>
          </p:cNvPr>
          <p:cNvCxnSpPr>
            <a:cxnSpLocks noChangeShapeType="1"/>
          </p:cNvCxnSpPr>
          <p:nvPr/>
        </p:nvCxnSpPr>
        <p:spPr bwMode="auto">
          <a:xfrm>
            <a:off x="9621450"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36" name="Straight Connector 270">
            <a:extLst>
              <a:ext uri="{FF2B5EF4-FFF2-40B4-BE49-F238E27FC236}">
                <a16:creationId xmlns:a16="http://schemas.microsoft.com/office/drawing/2014/main" id="{CF695BE8-EA31-435C-91EE-91FCBC450717}"/>
              </a:ext>
            </a:extLst>
          </p:cNvPr>
          <p:cNvCxnSpPr>
            <a:cxnSpLocks noChangeShapeType="1"/>
          </p:cNvCxnSpPr>
          <p:nvPr/>
        </p:nvCxnSpPr>
        <p:spPr bwMode="auto">
          <a:xfrm>
            <a:off x="9653200"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37" name="Straight Connector 271">
            <a:extLst>
              <a:ext uri="{FF2B5EF4-FFF2-40B4-BE49-F238E27FC236}">
                <a16:creationId xmlns:a16="http://schemas.microsoft.com/office/drawing/2014/main" id="{F23F25C4-785D-4508-BCE8-35C4048CCD01}"/>
              </a:ext>
            </a:extLst>
          </p:cNvPr>
          <p:cNvCxnSpPr>
            <a:cxnSpLocks noChangeShapeType="1"/>
          </p:cNvCxnSpPr>
          <p:nvPr/>
        </p:nvCxnSpPr>
        <p:spPr bwMode="auto">
          <a:xfrm>
            <a:off x="9692888"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38" name="Straight Connector 272">
            <a:extLst>
              <a:ext uri="{FF2B5EF4-FFF2-40B4-BE49-F238E27FC236}">
                <a16:creationId xmlns:a16="http://schemas.microsoft.com/office/drawing/2014/main" id="{96ADD0FC-DE20-4C61-AC3B-5B91B7629E0A}"/>
              </a:ext>
            </a:extLst>
          </p:cNvPr>
          <p:cNvCxnSpPr>
            <a:cxnSpLocks noChangeShapeType="1"/>
          </p:cNvCxnSpPr>
          <p:nvPr/>
        </p:nvCxnSpPr>
        <p:spPr bwMode="auto">
          <a:xfrm>
            <a:off x="9723050"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39" name="Straight Connector 273">
            <a:extLst>
              <a:ext uri="{FF2B5EF4-FFF2-40B4-BE49-F238E27FC236}">
                <a16:creationId xmlns:a16="http://schemas.microsoft.com/office/drawing/2014/main" id="{C92F5E6B-86C6-4E58-962A-1F78A29AAEC9}"/>
              </a:ext>
            </a:extLst>
          </p:cNvPr>
          <p:cNvCxnSpPr>
            <a:cxnSpLocks noChangeShapeType="1"/>
          </p:cNvCxnSpPr>
          <p:nvPr/>
        </p:nvCxnSpPr>
        <p:spPr bwMode="auto">
          <a:xfrm>
            <a:off x="9735750"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40" name="Straight Connector 274">
            <a:extLst>
              <a:ext uri="{FF2B5EF4-FFF2-40B4-BE49-F238E27FC236}">
                <a16:creationId xmlns:a16="http://schemas.microsoft.com/office/drawing/2014/main" id="{16D45F1A-9B64-4B7A-B1F9-FB1AB0C41AB1}"/>
              </a:ext>
            </a:extLst>
          </p:cNvPr>
          <p:cNvCxnSpPr>
            <a:cxnSpLocks noChangeShapeType="1"/>
          </p:cNvCxnSpPr>
          <p:nvPr/>
        </p:nvCxnSpPr>
        <p:spPr bwMode="auto">
          <a:xfrm>
            <a:off x="9446825"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41" name="Straight Connector 275">
            <a:extLst>
              <a:ext uri="{FF2B5EF4-FFF2-40B4-BE49-F238E27FC236}">
                <a16:creationId xmlns:a16="http://schemas.microsoft.com/office/drawing/2014/main" id="{69DE9AB3-41E6-4612-991A-1FAD796C02A7}"/>
              </a:ext>
            </a:extLst>
          </p:cNvPr>
          <p:cNvCxnSpPr>
            <a:cxnSpLocks noChangeShapeType="1"/>
          </p:cNvCxnSpPr>
          <p:nvPr/>
        </p:nvCxnSpPr>
        <p:spPr bwMode="auto">
          <a:xfrm>
            <a:off x="9800838"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42" name="Straight Connector 276">
            <a:extLst>
              <a:ext uri="{FF2B5EF4-FFF2-40B4-BE49-F238E27FC236}">
                <a16:creationId xmlns:a16="http://schemas.microsoft.com/office/drawing/2014/main" id="{51B8EE83-E6B5-4600-A0B6-95F804F83854}"/>
              </a:ext>
            </a:extLst>
          </p:cNvPr>
          <p:cNvCxnSpPr>
            <a:cxnSpLocks noChangeShapeType="1"/>
          </p:cNvCxnSpPr>
          <p:nvPr/>
        </p:nvCxnSpPr>
        <p:spPr bwMode="auto">
          <a:xfrm>
            <a:off x="9870688"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43" name="Straight Connector 277">
            <a:extLst>
              <a:ext uri="{FF2B5EF4-FFF2-40B4-BE49-F238E27FC236}">
                <a16:creationId xmlns:a16="http://schemas.microsoft.com/office/drawing/2014/main" id="{E72F885B-1D94-41D8-9549-0573A51D111E}"/>
              </a:ext>
            </a:extLst>
          </p:cNvPr>
          <p:cNvCxnSpPr>
            <a:cxnSpLocks noChangeShapeType="1"/>
          </p:cNvCxnSpPr>
          <p:nvPr/>
        </p:nvCxnSpPr>
        <p:spPr bwMode="auto">
          <a:xfrm>
            <a:off x="9908788"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44" name="Straight Connector 278">
            <a:extLst>
              <a:ext uri="{FF2B5EF4-FFF2-40B4-BE49-F238E27FC236}">
                <a16:creationId xmlns:a16="http://schemas.microsoft.com/office/drawing/2014/main" id="{FF7F0F61-B891-4EE9-8510-DEBD52E56611}"/>
              </a:ext>
            </a:extLst>
          </p:cNvPr>
          <p:cNvCxnSpPr>
            <a:cxnSpLocks noChangeShapeType="1"/>
          </p:cNvCxnSpPr>
          <p:nvPr/>
        </p:nvCxnSpPr>
        <p:spPr bwMode="auto">
          <a:xfrm>
            <a:off x="9938950"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45" name="Straight Connector 279">
            <a:extLst>
              <a:ext uri="{FF2B5EF4-FFF2-40B4-BE49-F238E27FC236}">
                <a16:creationId xmlns:a16="http://schemas.microsoft.com/office/drawing/2014/main" id="{8C928717-94CE-4F02-985F-7891E864B9DC}"/>
              </a:ext>
            </a:extLst>
          </p:cNvPr>
          <p:cNvCxnSpPr>
            <a:cxnSpLocks noChangeShapeType="1"/>
          </p:cNvCxnSpPr>
          <p:nvPr/>
        </p:nvCxnSpPr>
        <p:spPr bwMode="auto">
          <a:xfrm>
            <a:off x="9967525"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46" name="Straight Connector 280">
            <a:extLst>
              <a:ext uri="{FF2B5EF4-FFF2-40B4-BE49-F238E27FC236}">
                <a16:creationId xmlns:a16="http://schemas.microsoft.com/office/drawing/2014/main" id="{BB37324B-9938-46D4-A8BB-5838CF972634}"/>
              </a:ext>
            </a:extLst>
          </p:cNvPr>
          <p:cNvCxnSpPr>
            <a:cxnSpLocks noChangeShapeType="1"/>
          </p:cNvCxnSpPr>
          <p:nvPr/>
        </p:nvCxnSpPr>
        <p:spPr bwMode="auto">
          <a:xfrm>
            <a:off x="9980225"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47" name="Straight Connector 281">
            <a:extLst>
              <a:ext uri="{FF2B5EF4-FFF2-40B4-BE49-F238E27FC236}">
                <a16:creationId xmlns:a16="http://schemas.microsoft.com/office/drawing/2014/main" id="{7E41D563-E2FB-4939-95CC-DD5FE602E641}"/>
              </a:ext>
            </a:extLst>
          </p:cNvPr>
          <p:cNvCxnSpPr>
            <a:cxnSpLocks noChangeShapeType="1"/>
          </p:cNvCxnSpPr>
          <p:nvPr/>
        </p:nvCxnSpPr>
        <p:spPr bwMode="auto">
          <a:xfrm>
            <a:off x="10002450"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48" name="Straight Connector 282">
            <a:extLst>
              <a:ext uri="{FF2B5EF4-FFF2-40B4-BE49-F238E27FC236}">
                <a16:creationId xmlns:a16="http://schemas.microsoft.com/office/drawing/2014/main" id="{36524A96-7E57-49CD-9336-76A8F9E19905}"/>
              </a:ext>
            </a:extLst>
          </p:cNvPr>
          <p:cNvCxnSpPr>
            <a:cxnSpLocks noChangeShapeType="1"/>
          </p:cNvCxnSpPr>
          <p:nvPr/>
        </p:nvCxnSpPr>
        <p:spPr bwMode="auto">
          <a:xfrm>
            <a:off x="9778613"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49" name="Straight Connector 283">
            <a:extLst>
              <a:ext uri="{FF2B5EF4-FFF2-40B4-BE49-F238E27FC236}">
                <a16:creationId xmlns:a16="http://schemas.microsoft.com/office/drawing/2014/main" id="{3FC4A07F-1B20-43EF-81E0-78CFAF82E6E2}"/>
              </a:ext>
            </a:extLst>
          </p:cNvPr>
          <p:cNvCxnSpPr>
            <a:cxnSpLocks noChangeShapeType="1"/>
          </p:cNvCxnSpPr>
          <p:nvPr/>
        </p:nvCxnSpPr>
        <p:spPr bwMode="auto">
          <a:xfrm>
            <a:off x="10091350"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50" name="Straight Connector 284">
            <a:extLst>
              <a:ext uri="{FF2B5EF4-FFF2-40B4-BE49-F238E27FC236}">
                <a16:creationId xmlns:a16="http://schemas.microsoft.com/office/drawing/2014/main" id="{F07AB363-E0D5-459B-9D23-BA1A62B2040F}"/>
              </a:ext>
            </a:extLst>
          </p:cNvPr>
          <p:cNvCxnSpPr>
            <a:cxnSpLocks noChangeShapeType="1"/>
          </p:cNvCxnSpPr>
          <p:nvPr/>
        </p:nvCxnSpPr>
        <p:spPr bwMode="auto">
          <a:xfrm>
            <a:off x="10107225"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51" name="Straight Connector 285">
            <a:extLst>
              <a:ext uri="{FF2B5EF4-FFF2-40B4-BE49-F238E27FC236}">
                <a16:creationId xmlns:a16="http://schemas.microsoft.com/office/drawing/2014/main" id="{FB97CA67-F8F6-464D-BF56-95E1EA5BF7C7}"/>
              </a:ext>
            </a:extLst>
          </p:cNvPr>
          <p:cNvCxnSpPr>
            <a:cxnSpLocks noChangeShapeType="1"/>
          </p:cNvCxnSpPr>
          <p:nvPr/>
        </p:nvCxnSpPr>
        <p:spPr bwMode="auto">
          <a:xfrm>
            <a:off x="10138975"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52" name="Straight Connector 286">
            <a:extLst>
              <a:ext uri="{FF2B5EF4-FFF2-40B4-BE49-F238E27FC236}">
                <a16:creationId xmlns:a16="http://schemas.microsoft.com/office/drawing/2014/main" id="{EBFF0ED4-1871-466D-AA5A-8962E07C3E2E}"/>
              </a:ext>
            </a:extLst>
          </p:cNvPr>
          <p:cNvCxnSpPr>
            <a:cxnSpLocks noChangeShapeType="1"/>
          </p:cNvCxnSpPr>
          <p:nvPr/>
        </p:nvCxnSpPr>
        <p:spPr bwMode="auto">
          <a:xfrm>
            <a:off x="10183425"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53" name="Straight Connector 287">
            <a:extLst>
              <a:ext uri="{FF2B5EF4-FFF2-40B4-BE49-F238E27FC236}">
                <a16:creationId xmlns:a16="http://schemas.microsoft.com/office/drawing/2014/main" id="{EADFDDD3-C509-4E0B-92E0-9B9A571CEC1D}"/>
              </a:ext>
            </a:extLst>
          </p:cNvPr>
          <p:cNvCxnSpPr>
            <a:cxnSpLocks noChangeShapeType="1"/>
          </p:cNvCxnSpPr>
          <p:nvPr/>
        </p:nvCxnSpPr>
        <p:spPr bwMode="auto">
          <a:xfrm>
            <a:off x="10221525"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54" name="Straight Connector 288">
            <a:extLst>
              <a:ext uri="{FF2B5EF4-FFF2-40B4-BE49-F238E27FC236}">
                <a16:creationId xmlns:a16="http://schemas.microsoft.com/office/drawing/2014/main" id="{AFABBA12-3C5E-4344-AD25-35C31DFD47C3}"/>
              </a:ext>
            </a:extLst>
          </p:cNvPr>
          <p:cNvCxnSpPr>
            <a:cxnSpLocks noChangeShapeType="1"/>
          </p:cNvCxnSpPr>
          <p:nvPr/>
        </p:nvCxnSpPr>
        <p:spPr bwMode="auto">
          <a:xfrm>
            <a:off x="10046900"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55" name="Straight Connector 289">
            <a:extLst>
              <a:ext uri="{FF2B5EF4-FFF2-40B4-BE49-F238E27FC236}">
                <a16:creationId xmlns:a16="http://schemas.microsoft.com/office/drawing/2014/main" id="{542B5668-A4BF-4C44-B7DB-4ACD8CFAF063}"/>
              </a:ext>
            </a:extLst>
          </p:cNvPr>
          <p:cNvCxnSpPr>
            <a:cxnSpLocks noChangeShapeType="1"/>
          </p:cNvCxnSpPr>
          <p:nvPr/>
        </p:nvCxnSpPr>
        <p:spPr bwMode="auto">
          <a:xfrm>
            <a:off x="10526325" y="4200526"/>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56" name="Straight Connector 290">
            <a:extLst>
              <a:ext uri="{FF2B5EF4-FFF2-40B4-BE49-F238E27FC236}">
                <a16:creationId xmlns:a16="http://schemas.microsoft.com/office/drawing/2014/main" id="{53D647CC-C805-4612-86AD-4C6ED8CA40AA}"/>
              </a:ext>
            </a:extLst>
          </p:cNvPr>
          <p:cNvCxnSpPr>
            <a:cxnSpLocks noChangeShapeType="1"/>
          </p:cNvCxnSpPr>
          <p:nvPr/>
        </p:nvCxnSpPr>
        <p:spPr bwMode="auto">
          <a:xfrm>
            <a:off x="10580300" y="4200526"/>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57" name="Straight Connector 291">
            <a:extLst>
              <a:ext uri="{FF2B5EF4-FFF2-40B4-BE49-F238E27FC236}">
                <a16:creationId xmlns:a16="http://schemas.microsoft.com/office/drawing/2014/main" id="{80CCF2C9-456B-4D0D-A8C0-B2E24039FAFA}"/>
              </a:ext>
            </a:extLst>
          </p:cNvPr>
          <p:cNvCxnSpPr>
            <a:cxnSpLocks noChangeShapeType="1"/>
          </p:cNvCxnSpPr>
          <p:nvPr/>
        </p:nvCxnSpPr>
        <p:spPr bwMode="auto">
          <a:xfrm>
            <a:off x="10610463" y="4200526"/>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58" name="Straight Connector 292">
            <a:extLst>
              <a:ext uri="{FF2B5EF4-FFF2-40B4-BE49-F238E27FC236}">
                <a16:creationId xmlns:a16="http://schemas.microsoft.com/office/drawing/2014/main" id="{4BDC0C24-2986-4BA1-95D9-336F09C04EA7}"/>
              </a:ext>
            </a:extLst>
          </p:cNvPr>
          <p:cNvCxnSpPr>
            <a:cxnSpLocks noChangeShapeType="1"/>
          </p:cNvCxnSpPr>
          <p:nvPr/>
        </p:nvCxnSpPr>
        <p:spPr bwMode="auto">
          <a:xfrm>
            <a:off x="10305663" y="3651251"/>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cxnSp>
        <p:nvCxnSpPr>
          <p:cNvPr id="23759" name="Straight Connector 293">
            <a:extLst>
              <a:ext uri="{FF2B5EF4-FFF2-40B4-BE49-F238E27FC236}">
                <a16:creationId xmlns:a16="http://schemas.microsoft.com/office/drawing/2014/main" id="{F8092759-753B-423B-98F2-5DD46DA0D64E}"/>
              </a:ext>
            </a:extLst>
          </p:cNvPr>
          <p:cNvCxnSpPr>
            <a:cxnSpLocks noChangeShapeType="1"/>
          </p:cNvCxnSpPr>
          <p:nvPr/>
        </p:nvCxnSpPr>
        <p:spPr bwMode="auto">
          <a:xfrm>
            <a:off x="10621575" y="4200526"/>
            <a:ext cx="0" cy="68263"/>
          </a:xfrm>
          <a:prstGeom prst="line">
            <a:avLst/>
          </a:prstGeom>
          <a:noFill/>
          <a:ln w="28575" algn="ctr">
            <a:solidFill>
              <a:schemeClr val="accent3"/>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486678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1524-4B6B-3722-2AEF-D03F27C8A91E}"/>
              </a:ext>
            </a:extLst>
          </p:cNvPr>
          <p:cNvSpPr>
            <a:spLocks noGrp="1"/>
          </p:cNvSpPr>
          <p:nvPr>
            <p:ph type="title"/>
          </p:nvPr>
        </p:nvSpPr>
        <p:spPr/>
        <p:txBody>
          <a:bodyPr/>
          <a:lstStyle/>
          <a:p>
            <a:r>
              <a:rPr lang="en-US" dirty="0"/>
              <a:t>When to Consider Allogeneic Stem Cell Transplant</a:t>
            </a:r>
          </a:p>
        </p:txBody>
      </p:sp>
      <p:sp>
        <p:nvSpPr>
          <p:cNvPr id="5" name="Text Box 15">
            <a:extLst>
              <a:ext uri="{FF2B5EF4-FFF2-40B4-BE49-F238E27FC236}">
                <a16:creationId xmlns:a16="http://schemas.microsoft.com/office/drawing/2014/main" id="{64BFE59B-2A28-F51C-FB67-D8441C5FCDA7}"/>
              </a:ext>
            </a:extLst>
          </p:cNvPr>
          <p:cNvSpPr txBox="1">
            <a:spLocks noChangeArrowheads="1"/>
          </p:cNvSpPr>
          <p:nvPr/>
        </p:nvSpPr>
        <p:spPr bwMode="auto">
          <a:xfrm>
            <a:off x="428213" y="6377816"/>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NCCN</a:t>
            </a:r>
            <a:r>
              <a:rPr lang="en-US" altLang="en-US" sz="1200" b="0" spc="-10" dirty="0">
                <a:solidFill>
                  <a:srgbClr val="455560"/>
                </a:solidFill>
                <a:latin typeface="Calibri" panose="020F0502020204030204" pitchFamily="34" charset="0"/>
                <a:cs typeface="Arial" panose="020B0604020202020204" pitchFamily="34" charset="0"/>
              </a:rPr>
              <a:t>. C</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linical practice guidelines in oncology: chronic myeloid leukemia. v.3.2025. nccn.org.</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4" name="Diagram 3">
            <a:extLst>
              <a:ext uri="{FF2B5EF4-FFF2-40B4-BE49-F238E27FC236}">
                <a16:creationId xmlns:a16="http://schemas.microsoft.com/office/drawing/2014/main" id="{E434366C-D781-ADE5-42FF-1154D468B19F}"/>
              </a:ext>
            </a:extLst>
          </p:cNvPr>
          <p:cNvGraphicFramePr/>
          <p:nvPr>
            <p:extLst>
              <p:ext uri="{D42A27DB-BD31-4B8C-83A1-F6EECF244321}">
                <p14:modId xmlns:p14="http://schemas.microsoft.com/office/powerpoint/2010/main" val="1110901188"/>
              </p:ext>
            </p:extLst>
          </p:nvPr>
        </p:nvGraphicFramePr>
        <p:xfrm>
          <a:off x="609759" y="1341440"/>
          <a:ext cx="11057985" cy="4796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8399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C3389-6E13-93FE-5F27-0304B19BE0CE}"/>
              </a:ext>
            </a:extLst>
          </p:cNvPr>
          <p:cNvSpPr>
            <a:spLocks noGrp="1"/>
          </p:cNvSpPr>
          <p:nvPr>
            <p:ph type="title"/>
          </p:nvPr>
        </p:nvSpPr>
        <p:spPr/>
        <p:txBody>
          <a:bodyPr/>
          <a:lstStyle/>
          <a:p>
            <a:r>
              <a:rPr lang="en-US" dirty="0"/>
              <a:t>The Philadelphia Chromosome (Ph)</a:t>
            </a:r>
          </a:p>
        </p:txBody>
      </p:sp>
      <p:sp>
        <p:nvSpPr>
          <p:cNvPr id="21" name="Text Box 46">
            <a:extLst>
              <a:ext uri="{FF2B5EF4-FFF2-40B4-BE49-F238E27FC236}">
                <a16:creationId xmlns:a16="http://schemas.microsoft.com/office/drawing/2014/main" id="{821AFC14-C5D7-5097-526A-3FB2D764976D}"/>
              </a:ext>
            </a:extLst>
          </p:cNvPr>
          <p:cNvSpPr txBox="1">
            <a:spLocks noChangeAspect="1" noChangeArrowheads="1"/>
          </p:cNvSpPr>
          <p:nvPr/>
        </p:nvSpPr>
        <p:spPr bwMode="auto">
          <a:xfrm>
            <a:off x="8889068" y="2214695"/>
            <a:ext cx="1589441"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50000"/>
              </a:spcBef>
            </a:pPr>
            <a:r>
              <a:rPr lang="en-US" altLang="en-US" sz="1400" dirty="0">
                <a:solidFill>
                  <a:srgbClr val="000000"/>
                </a:solidFill>
                <a:latin typeface="Arial" panose="020B0604020202020204" pitchFamily="34" charset="0"/>
              </a:rPr>
              <a:t>Chromosome 9</a:t>
            </a:r>
          </a:p>
        </p:txBody>
      </p:sp>
      <p:sp>
        <p:nvSpPr>
          <p:cNvPr id="23" name="Text Box 48">
            <a:extLst>
              <a:ext uri="{FF2B5EF4-FFF2-40B4-BE49-F238E27FC236}">
                <a16:creationId xmlns:a16="http://schemas.microsoft.com/office/drawing/2014/main" id="{04C03D74-0D86-5E93-8529-EAEEEEE270C1}"/>
              </a:ext>
            </a:extLst>
          </p:cNvPr>
          <p:cNvSpPr txBox="1">
            <a:spLocks noChangeAspect="1" noChangeArrowheads="1"/>
          </p:cNvSpPr>
          <p:nvPr/>
        </p:nvSpPr>
        <p:spPr bwMode="auto">
          <a:xfrm>
            <a:off x="6096000" y="2208597"/>
            <a:ext cx="1812894"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50000"/>
              </a:spcBef>
            </a:pPr>
            <a:r>
              <a:rPr lang="en-US" altLang="en-US" sz="1400" dirty="0">
                <a:solidFill>
                  <a:srgbClr val="000000"/>
                </a:solidFill>
                <a:latin typeface="Arial" panose="020B0604020202020204" pitchFamily="34" charset="0"/>
              </a:rPr>
              <a:t>Chromosome 22</a:t>
            </a:r>
            <a:endParaRPr lang="en-US" altLang="en-US" sz="1800" dirty="0">
              <a:solidFill>
                <a:srgbClr val="000000"/>
              </a:solidFill>
              <a:latin typeface="Arial" panose="020B0604020202020204" pitchFamily="34" charset="0"/>
            </a:endParaRPr>
          </a:p>
        </p:txBody>
      </p:sp>
      <p:sp>
        <p:nvSpPr>
          <p:cNvPr id="4" name="Line 28">
            <a:extLst>
              <a:ext uri="{FF2B5EF4-FFF2-40B4-BE49-F238E27FC236}">
                <a16:creationId xmlns:a16="http://schemas.microsoft.com/office/drawing/2014/main" id="{D15C5C12-06B5-BC3D-BBCC-3E35D2C4A7A8}"/>
              </a:ext>
            </a:extLst>
          </p:cNvPr>
          <p:cNvSpPr>
            <a:spLocks noChangeAspect="1" noChangeShapeType="1"/>
          </p:cNvSpPr>
          <p:nvPr/>
        </p:nvSpPr>
        <p:spPr bwMode="auto">
          <a:xfrm>
            <a:off x="6199829" y="2645408"/>
            <a:ext cx="1598269"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5" name="Line 29">
            <a:extLst>
              <a:ext uri="{FF2B5EF4-FFF2-40B4-BE49-F238E27FC236}">
                <a16:creationId xmlns:a16="http://schemas.microsoft.com/office/drawing/2014/main" id="{79DDA592-7F2B-D5E5-9280-E7F700D2C3BE}"/>
              </a:ext>
            </a:extLst>
          </p:cNvPr>
          <p:cNvSpPr>
            <a:spLocks noChangeAspect="1" noChangeShapeType="1"/>
          </p:cNvSpPr>
          <p:nvPr/>
        </p:nvSpPr>
        <p:spPr bwMode="auto">
          <a:xfrm>
            <a:off x="8726503" y="2645408"/>
            <a:ext cx="1241790" cy="0"/>
          </a:xfrm>
          <a:prstGeom prst="line">
            <a:avLst/>
          </a:prstGeom>
          <a:noFill/>
          <a:ln w="19050">
            <a:solidFill>
              <a:schemeClr val="accent3"/>
            </a:solidFill>
            <a:prstDash val="solid"/>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6" name="Rectangle 30">
            <a:extLst>
              <a:ext uri="{FF2B5EF4-FFF2-40B4-BE49-F238E27FC236}">
                <a16:creationId xmlns:a16="http://schemas.microsoft.com/office/drawing/2014/main" id="{6240BB9D-533B-AC8F-75E2-C3D6BD0917C9}"/>
              </a:ext>
            </a:extLst>
          </p:cNvPr>
          <p:cNvSpPr>
            <a:spLocks noChangeAspect="1" noChangeArrowheads="1"/>
          </p:cNvSpPr>
          <p:nvPr/>
        </p:nvSpPr>
        <p:spPr bwMode="auto">
          <a:xfrm>
            <a:off x="6199832" y="2509282"/>
            <a:ext cx="105768" cy="272254"/>
          </a:xfrm>
          <a:prstGeom prst="rect">
            <a:avLst/>
          </a:prstGeom>
          <a:gradFill rotWithShape="0">
            <a:gsLst>
              <a:gs pos="0">
                <a:schemeClr val="accent1"/>
              </a:gs>
              <a:gs pos="100000">
                <a:schemeClr val="accent1">
                  <a:gamma/>
                  <a:shade val="46275"/>
                  <a:invGamma/>
                </a:schemeClr>
              </a:gs>
            </a:gsLst>
            <a:lin ang="5400000" scaled="1"/>
          </a:gradFill>
          <a:ln w="9525">
            <a:solidFill>
              <a:srgbClr val="000000"/>
            </a:solidFill>
            <a:miter lim="800000"/>
            <a:headEnd/>
            <a:tailEnd/>
          </a:ln>
          <a:effectLst/>
        </p:spPr>
        <p:txBody>
          <a:bodyPr wrap="none" anchor="ctr"/>
          <a:lstStyle/>
          <a:p>
            <a:pPr>
              <a:defRPr/>
            </a:pPr>
            <a:endParaRPr lang="en-US" sz="1350">
              <a:solidFill>
                <a:srgbClr val="000000"/>
              </a:solidFill>
              <a:latin typeface="Bodoni SvtyTwo OS ITC TT-BookIt" pitchFamily="28" charset="0"/>
            </a:endParaRPr>
          </a:p>
        </p:txBody>
      </p:sp>
      <p:sp>
        <p:nvSpPr>
          <p:cNvPr id="7" name="Rectangle 31">
            <a:extLst>
              <a:ext uri="{FF2B5EF4-FFF2-40B4-BE49-F238E27FC236}">
                <a16:creationId xmlns:a16="http://schemas.microsoft.com/office/drawing/2014/main" id="{6D4F626B-4076-6E98-955F-1359A5C0CBBA}"/>
              </a:ext>
            </a:extLst>
          </p:cNvPr>
          <p:cNvSpPr>
            <a:spLocks noChangeAspect="1" noChangeArrowheads="1"/>
          </p:cNvSpPr>
          <p:nvPr/>
        </p:nvSpPr>
        <p:spPr bwMode="auto">
          <a:xfrm>
            <a:off x="6472082" y="2509282"/>
            <a:ext cx="242875" cy="272254"/>
          </a:xfrm>
          <a:prstGeom prst="rect">
            <a:avLst/>
          </a:prstGeom>
          <a:gradFill rotWithShape="0">
            <a:gsLst>
              <a:gs pos="0">
                <a:schemeClr val="accent1"/>
              </a:gs>
              <a:gs pos="100000">
                <a:schemeClr val="accent1">
                  <a:gamma/>
                  <a:shade val="46275"/>
                  <a:invGamma/>
                </a:schemeClr>
              </a:gs>
            </a:gsLst>
            <a:lin ang="5400000" scaled="1"/>
          </a:gradFill>
          <a:ln w="9525">
            <a:solidFill>
              <a:srgbClr val="000000"/>
            </a:solidFill>
            <a:miter lim="800000"/>
            <a:headEnd/>
            <a:tailEnd/>
          </a:ln>
          <a:effectLst/>
        </p:spPr>
        <p:txBody>
          <a:bodyPr wrap="none" anchor="ctr"/>
          <a:lstStyle/>
          <a:p>
            <a:pPr>
              <a:defRPr/>
            </a:pPr>
            <a:endParaRPr lang="en-US" sz="1350">
              <a:solidFill>
                <a:srgbClr val="000000"/>
              </a:solidFill>
              <a:latin typeface="Bodoni SvtyTwo OS ITC TT-BookIt" pitchFamily="28" charset="0"/>
            </a:endParaRPr>
          </a:p>
        </p:txBody>
      </p:sp>
      <p:sp>
        <p:nvSpPr>
          <p:cNvPr id="8" name="Rectangle 32">
            <a:extLst>
              <a:ext uri="{FF2B5EF4-FFF2-40B4-BE49-F238E27FC236}">
                <a16:creationId xmlns:a16="http://schemas.microsoft.com/office/drawing/2014/main" id="{168E3705-7F85-C26C-476E-B8F893A9C472}"/>
              </a:ext>
            </a:extLst>
          </p:cNvPr>
          <p:cNvSpPr>
            <a:spLocks noChangeAspect="1" noChangeArrowheads="1"/>
          </p:cNvSpPr>
          <p:nvPr/>
        </p:nvSpPr>
        <p:spPr bwMode="auto">
          <a:xfrm>
            <a:off x="6863816" y="2509282"/>
            <a:ext cx="221330" cy="272254"/>
          </a:xfrm>
          <a:prstGeom prst="rect">
            <a:avLst/>
          </a:prstGeom>
          <a:gradFill rotWithShape="0">
            <a:gsLst>
              <a:gs pos="0">
                <a:schemeClr val="accent1"/>
              </a:gs>
              <a:gs pos="100000">
                <a:schemeClr val="accent1">
                  <a:gamma/>
                  <a:shade val="46275"/>
                  <a:invGamma/>
                </a:schemeClr>
              </a:gs>
            </a:gsLst>
            <a:lin ang="5400000" scaled="1"/>
          </a:gradFill>
          <a:ln w="9525">
            <a:solidFill>
              <a:srgbClr val="000000"/>
            </a:solidFill>
            <a:miter lim="800000"/>
            <a:headEnd/>
            <a:tailEnd/>
          </a:ln>
          <a:effectLst/>
        </p:spPr>
        <p:txBody>
          <a:bodyPr wrap="none" anchor="ctr"/>
          <a:lstStyle/>
          <a:p>
            <a:pPr>
              <a:defRPr/>
            </a:pPr>
            <a:endParaRPr lang="en-US" sz="1350">
              <a:solidFill>
                <a:srgbClr val="000000"/>
              </a:solidFill>
              <a:latin typeface="Bodoni SvtyTwo OS ITC TT-BookIt" pitchFamily="28" charset="0"/>
            </a:endParaRPr>
          </a:p>
        </p:txBody>
      </p:sp>
      <p:sp>
        <p:nvSpPr>
          <p:cNvPr id="9" name="Rectangle 33">
            <a:extLst>
              <a:ext uri="{FF2B5EF4-FFF2-40B4-BE49-F238E27FC236}">
                <a16:creationId xmlns:a16="http://schemas.microsoft.com/office/drawing/2014/main" id="{81ACF6A2-D5F3-22DB-0D85-C212F6DB62CD}"/>
              </a:ext>
            </a:extLst>
          </p:cNvPr>
          <p:cNvSpPr>
            <a:spLocks noChangeAspect="1" noChangeArrowheads="1"/>
          </p:cNvSpPr>
          <p:nvPr/>
        </p:nvSpPr>
        <p:spPr bwMode="auto">
          <a:xfrm>
            <a:off x="7235964" y="2509282"/>
            <a:ext cx="240915" cy="272254"/>
          </a:xfrm>
          <a:prstGeom prst="rect">
            <a:avLst/>
          </a:prstGeom>
          <a:gradFill rotWithShape="0">
            <a:gsLst>
              <a:gs pos="0">
                <a:schemeClr val="accent1"/>
              </a:gs>
              <a:gs pos="100000">
                <a:schemeClr val="accent1">
                  <a:gamma/>
                  <a:shade val="46275"/>
                  <a:invGamma/>
                </a:schemeClr>
              </a:gs>
            </a:gsLst>
            <a:lin ang="5400000" scaled="1"/>
          </a:gradFill>
          <a:ln w="9525">
            <a:solidFill>
              <a:srgbClr val="000000"/>
            </a:solidFill>
            <a:miter lim="800000"/>
            <a:headEnd/>
            <a:tailEnd/>
          </a:ln>
          <a:effectLst/>
        </p:spPr>
        <p:txBody>
          <a:bodyPr wrap="none" anchor="ctr"/>
          <a:lstStyle/>
          <a:p>
            <a:pPr>
              <a:defRPr/>
            </a:pPr>
            <a:endParaRPr lang="en-US" sz="1350">
              <a:solidFill>
                <a:srgbClr val="000000"/>
              </a:solidFill>
              <a:latin typeface="Bodoni SvtyTwo OS ITC TT-BookIt" pitchFamily="28" charset="0"/>
            </a:endParaRPr>
          </a:p>
        </p:txBody>
      </p:sp>
      <p:sp>
        <p:nvSpPr>
          <p:cNvPr id="10" name="Rectangle 34">
            <a:extLst>
              <a:ext uri="{FF2B5EF4-FFF2-40B4-BE49-F238E27FC236}">
                <a16:creationId xmlns:a16="http://schemas.microsoft.com/office/drawing/2014/main" id="{D71973F9-8BE6-BD58-EB6B-D0908DA9101F}"/>
              </a:ext>
            </a:extLst>
          </p:cNvPr>
          <p:cNvSpPr>
            <a:spLocks noChangeAspect="1" noChangeArrowheads="1"/>
          </p:cNvSpPr>
          <p:nvPr/>
        </p:nvSpPr>
        <p:spPr bwMode="auto">
          <a:xfrm>
            <a:off x="7625738" y="2509282"/>
            <a:ext cx="244833" cy="272254"/>
          </a:xfrm>
          <a:prstGeom prst="rect">
            <a:avLst/>
          </a:prstGeom>
          <a:gradFill rotWithShape="0">
            <a:gsLst>
              <a:gs pos="0">
                <a:schemeClr val="accent1"/>
              </a:gs>
              <a:gs pos="100000">
                <a:schemeClr val="accent1">
                  <a:gamma/>
                  <a:shade val="46275"/>
                  <a:invGamma/>
                </a:schemeClr>
              </a:gs>
            </a:gsLst>
            <a:lin ang="5400000" scaled="1"/>
          </a:gradFill>
          <a:ln w="9525">
            <a:solidFill>
              <a:srgbClr val="000000"/>
            </a:solidFill>
            <a:miter lim="800000"/>
            <a:headEnd/>
            <a:tailEnd/>
          </a:ln>
          <a:effectLst/>
        </p:spPr>
        <p:txBody>
          <a:bodyPr wrap="none" anchor="ctr"/>
          <a:lstStyle/>
          <a:p>
            <a:pPr>
              <a:defRPr/>
            </a:pPr>
            <a:endParaRPr lang="en-US" sz="1350">
              <a:solidFill>
                <a:srgbClr val="000000"/>
              </a:solidFill>
              <a:latin typeface="Bodoni SvtyTwo OS ITC TT-BookIt" pitchFamily="28" charset="0"/>
            </a:endParaRPr>
          </a:p>
        </p:txBody>
      </p:sp>
      <p:sp>
        <p:nvSpPr>
          <p:cNvPr id="11" name="Line 35">
            <a:extLst>
              <a:ext uri="{FF2B5EF4-FFF2-40B4-BE49-F238E27FC236}">
                <a16:creationId xmlns:a16="http://schemas.microsoft.com/office/drawing/2014/main" id="{61EE600F-CB9B-2EEE-04D4-96FEDCD0578C}"/>
              </a:ext>
            </a:extLst>
          </p:cNvPr>
          <p:cNvSpPr>
            <a:spLocks noChangeAspect="1" noChangeShapeType="1"/>
          </p:cNvSpPr>
          <p:nvPr/>
        </p:nvSpPr>
        <p:spPr bwMode="auto">
          <a:xfrm>
            <a:off x="6395840" y="2713477"/>
            <a:ext cx="0" cy="282048"/>
          </a:xfrm>
          <a:prstGeom prst="line">
            <a:avLst/>
          </a:prstGeom>
          <a:noFill/>
          <a:ln w="28575">
            <a:solidFill>
              <a:schemeClr val="accent3"/>
            </a:solidFill>
            <a:prstDash val="sys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2" name="Rectangle 36">
            <a:extLst>
              <a:ext uri="{FF2B5EF4-FFF2-40B4-BE49-F238E27FC236}">
                <a16:creationId xmlns:a16="http://schemas.microsoft.com/office/drawing/2014/main" id="{602E387B-DBC5-F7E7-C6B3-26A9F3A351A5}"/>
              </a:ext>
            </a:extLst>
          </p:cNvPr>
          <p:cNvSpPr>
            <a:spLocks noChangeAspect="1" noChangeArrowheads="1"/>
          </p:cNvSpPr>
          <p:nvPr/>
        </p:nvSpPr>
        <p:spPr bwMode="auto">
          <a:xfrm>
            <a:off x="9071227" y="2509282"/>
            <a:ext cx="1251584" cy="272254"/>
          </a:xfrm>
          <a:prstGeom prst="rect">
            <a:avLst/>
          </a:prstGeom>
          <a:gradFill rotWithShape="0">
            <a:gsLst>
              <a:gs pos="0">
                <a:schemeClr val="accent2"/>
              </a:gs>
              <a:gs pos="100000">
                <a:srgbClr val="356D7F"/>
              </a:gs>
            </a:gsLst>
            <a:lin ang="5400000" scaled="1"/>
          </a:gradFill>
          <a:ln w="9525">
            <a:solidFill>
              <a:srgbClr val="000000"/>
            </a:solidFill>
            <a:miter lim="800000"/>
            <a:headEnd/>
            <a:tailEnd/>
          </a:ln>
          <a:effectLst/>
        </p:spPr>
        <p:txBody>
          <a:bodyPr wrap="none" anchor="ctr"/>
          <a:lstStyle/>
          <a:p>
            <a:pPr>
              <a:defRPr/>
            </a:pPr>
            <a:endParaRPr lang="en-US" sz="1350">
              <a:solidFill>
                <a:srgbClr val="000000"/>
              </a:solidFill>
              <a:latin typeface="Bodoni SvtyTwo OS ITC TT-BookIt" pitchFamily="28" charset="0"/>
            </a:endParaRPr>
          </a:p>
        </p:txBody>
      </p:sp>
      <p:sp>
        <p:nvSpPr>
          <p:cNvPr id="13" name="Rectangle 37">
            <a:extLst>
              <a:ext uri="{FF2B5EF4-FFF2-40B4-BE49-F238E27FC236}">
                <a16:creationId xmlns:a16="http://schemas.microsoft.com/office/drawing/2014/main" id="{A4F341DC-20A4-837B-091C-C21D003A8C45}"/>
              </a:ext>
            </a:extLst>
          </p:cNvPr>
          <p:cNvSpPr>
            <a:spLocks noChangeAspect="1" noChangeArrowheads="1"/>
          </p:cNvSpPr>
          <p:nvPr/>
        </p:nvSpPr>
        <p:spPr bwMode="auto">
          <a:xfrm>
            <a:off x="8616814" y="2509282"/>
            <a:ext cx="162568" cy="272254"/>
          </a:xfrm>
          <a:prstGeom prst="rect">
            <a:avLst/>
          </a:prstGeom>
          <a:gradFill rotWithShape="0">
            <a:gsLst>
              <a:gs pos="0">
                <a:schemeClr val="accent2"/>
              </a:gs>
              <a:gs pos="100000">
                <a:srgbClr val="356D7F"/>
              </a:gs>
            </a:gsLst>
            <a:lin ang="5400000" scaled="1"/>
          </a:gradFill>
          <a:ln w="9525">
            <a:solidFill>
              <a:srgbClr val="000000"/>
            </a:solidFill>
            <a:miter lim="800000"/>
            <a:headEnd/>
            <a:tailEnd/>
          </a:ln>
          <a:effectLst/>
        </p:spPr>
        <p:txBody>
          <a:bodyPr wrap="none" anchor="ctr"/>
          <a:lstStyle/>
          <a:p>
            <a:pPr algn="ctr">
              <a:defRPr/>
            </a:pPr>
            <a:r>
              <a:rPr lang="en-US" sz="1400" dirty="0">
                <a:solidFill>
                  <a:srgbClr val="000000"/>
                </a:solidFill>
                <a:latin typeface="Calibri" charset="0"/>
                <a:ea typeface="ＭＳ Ｐゴシック" charset="0"/>
                <a:cs typeface="ＭＳ Ｐゴシック" charset="0"/>
              </a:rPr>
              <a:t>1</a:t>
            </a:r>
            <a:endParaRPr lang="en-GB" sz="1400" dirty="0">
              <a:solidFill>
                <a:srgbClr val="000000"/>
              </a:solidFill>
              <a:latin typeface="Calibri" charset="0"/>
              <a:ea typeface="ＭＳ Ｐゴシック" charset="0"/>
              <a:cs typeface="ＭＳ Ｐゴシック" charset="0"/>
            </a:endParaRPr>
          </a:p>
        </p:txBody>
      </p:sp>
      <p:sp>
        <p:nvSpPr>
          <p:cNvPr id="14" name="Rectangle 38">
            <a:extLst>
              <a:ext uri="{FF2B5EF4-FFF2-40B4-BE49-F238E27FC236}">
                <a16:creationId xmlns:a16="http://schemas.microsoft.com/office/drawing/2014/main" id="{BC3ECF61-BC37-F68C-D7E8-DDDBD6F6E86A}"/>
              </a:ext>
            </a:extLst>
          </p:cNvPr>
          <p:cNvSpPr>
            <a:spLocks noChangeAspect="1" noChangeArrowheads="1"/>
          </p:cNvSpPr>
          <p:nvPr/>
        </p:nvSpPr>
        <p:spPr bwMode="auto">
          <a:xfrm>
            <a:off x="6299722" y="3337796"/>
            <a:ext cx="3084893" cy="272254"/>
          </a:xfrm>
          <a:prstGeom prst="rect">
            <a:avLst/>
          </a:prstGeom>
          <a:gradFill rotWithShape="0">
            <a:gsLst>
              <a:gs pos="0">
                <a:schemeClr val="accent2"/>
              </a:gs>
              <a:gs pos="100000">
                <a:srgbClr val="356D7F"/>
              </a:gs>
            </a:gsLst>
            <a:lin ang="5400000" scaled="1"/>
          </a:gradFill>
          <a:ln w="9525">
            <a:solidFill>
              <a:schemeClr val="tx1"/>
            </a:solidFill>
            <a:miter lim="800000"/>
            <a:headEnd/>
            <a:tailEnd/>
          </a:ln>
          <a:effectLst/>
        </p:spPr>
        <p:txBody>
          <a:bodyPr wrap="none" anchor="ctr"/>
          <a:lstStyle/>
          <a:p>
            <a:pPr>
              <a:defRPr/>
            </a:pPr>
            <a:endParaRPr lang="en-US" sz="1350">
              <a:solidFill>
                <a:srgbClr val="000000"/>
              </a:solidFill>
              <a:latin typeface="Bodoni SvtyTwo OS ITC TT-BookIt" pitchFamily="28" charset="0"/>
            </a:endParaRPr>
          </a:p>
        </p:txBody>
      </p:sp>
      <p:sp>
        <p:nvSpPr>
          <p:cNvPr id="15" name="Rectangle 39">
            <a:extLst>
              <a:ext uri="{FF2B5EF4-FFF2-40B4-BE49-F238E27FC236}">
                <a16:creationId xmlns:a16="http://schemas.microsoft.com/office/drawing/2014/main" id="{37409737-B93C-5EC3-7BCD-509D8AD8DAD0}"/>
              </a:ext>
            </a:extLst>
          </p:cNvPr>
          <p:cNvSpPr>
            <a:spLocks noChangeAspect="1" noChangeArrowheads="1"/>
          </p:cNvSpPr>
          <p:nvPr/>
        </p:nvSpPr>
        <p:spPr bwMode="auto">
          <a:xfrm>
            <a:off x="6299723" y="3337796"/>
            <a:ext cx="1329932" cy="272254"/>
          </a:xfrm>
          <a:prstGeom prst="rect">
            <a:avLst/>
          </a:prstGeom>
          <a:gradFill rotWithShape="0">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sz="1350">
              <a:solidFill>
                <a:srgbClr val="000000"/>
              </a:solidFill>
              <a:latin typeface="Bodoni SvtyTwo OS ITC TT-BookIt" pitchFamily="28" charset="0"/>
            </a:endParaRPr>
          </a:p>
        </p:txBody>
      </p:sp>
      <p:sp>
        <p:nvSpPr>
          <p:cNvPr id="16" name="Text Box 40">
            <a:extLst>
              <a:ext uri="{FF2B5EF4-FFF2-40B4-BE49-F238E27FC236}">
                <a16:creationId xmlns:a16="http://schemas.microsoft.com/office/drawing/2014/main" id="{CFC52717-0F91-13B1-66A0-0AEFB93D4F73}"/>
              </a:ext>
            </a:extLst>
          </p:cNvPr>
          <p:cNvSpPr txBox="1">
            <a:spLocks noChangeAspect="1" noChangeArrowheads="1"/>
          </p:cNvSpPr>
          <p:nvPr/>
        </p:nvSpPr>
        <p:spPr bwMode="auto">
          <a:xfrm>
            <a:off x="9345274" y="3330468"/>
            <a:ext cx="1412194"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50000"/>
              </a:spcBef>
            </a:pPr>
            <a:r>
              <a:rPr lang="en-US" altLang="en-US" sz="1400" dirty="0">
                <a:solidFill>
                  <a:srgbClr val="000000"/>
                </a:solidFill>
                <a:latin typeface="Arial" panose="020B0604020202020204" pitchFamily="34" charset="0"/>
              </a:rPr>
              <a:t>p210Bcr-Abl</a:t>
            </a:r>
          </a:p>
        </p:txBody>
      </p:sp>
      <p:sp>
        <p:nvSpPr>
          <p:cNvPr id="17" name="Rectangle 41">
            <a:extLst>
              <a:ext uri="{FF2B5EF4-FFF2-40B4-BE49-F238E27FC236}">
                <a16:creationId xmlns:a16="http://schemas.microsoft.com/office/drawing/2014/main" id="{EB30C228-573F-220C-6B38-309EC6753668}"/>
              </a:ext>
            </a:extLst>
          </p:cNvPr>
          <p:cNvSpPr>
            <a:spLocks noChangeAspect="1" noChangeArrowheads="1"/>
          </p:cNvSpPr>
          <p:nvPr/>
        </p:nvSpPr>
        <p:spPr bwMode="auto">
          <a:xfrm>
            <a:off x="7400925" y="3740779"/>
            <a:ext cx="1978249" cy="270295"/>
          </a:xfrm>
          <a:prstGeom prst="rect">
            <a:avLst/>
          </a:prstGeom>
          <a:gradFill rotWithShape="0">
            <a:gsLst>
              <a:gs pos="0">
                <a:schemeClr val="accent2"/>
              </a:gs>
              <a:gs pos="100000">
                <a:srgbClr val="356D7F"/>
              </a:gs>
            </a:gsLst>
            <a:lin ang="5400000" scaled="1"/>
          </a:gradFill>
          <a:ln w="9525">
            <a:solidFill>
              <a:schemeClr val="tx1"/>
            </a:solidFill>
            <a:miter lim="800000"/>
            <a:headEnd/>
            <a:tailEnd/>
          </a:ln>
          <a:effectLst/>
        </p:spPr>
        <p:txBody>
          <a:bodyPr wrap="none" anchor="ctr"/>
          <a:lstStyle/>
          <a:p>
            <a:pPr>
              <a:defRPr/>
            </a:pPr>
            <a:endParaRPr lang="en-US" sz="1350">
              <a:solidFill>
                <a:srgbClr val="000000"/>
              </a:solidFill>
              <a:latin typeface="Bodoni SvtyTwo OS ITC TT-BookIt" pitchFamily="28" charset="0"/>
            </a:endParaRPr>
          </a:p>
        </p:txBody>
      </p:sp>
      <p:sp>
        <p:nvSpPr>
          <p:cNvPr id="18" name="Rectangle 42">
            <a:extLst>
              <a:ext uri="{FF2B5EF4-FFF2-40B4-BE49-F238E27FC236}">
                <a16:creationId xmlns:a16="http://schemas.microsoft.com/office/drawing/2014/main" id="{73B9FD26-1F6C-70D4-E07E-7FA5B95DC0FC}"/>
              </a:ext>
            </a:extLst>
          </p:cNvPr>
          <p:cNvSpPr>
            <a:spLocks noChangeAspect="1" noChangeArrowheads="1"/>
          </p:cNvSpPr>
          <p:nvPr/>
        </p:nvSpPr>
        <p:spPr bwMode="auto">
          <a:xfrm>
            <a:off x="7400923" y="3740779"/>
            <a:ext cx="566054" cy="270295"/>
          </a:xfrm>
          <a:prstGeom prst="rect">
            <a:avLst/>
          </a:prstGeom>
          <a:gradFill rotWithShape="0">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sz="1350">
              <a:solidFill>
                <a:srgbClr val="000000"/>
              </a:solidFill>
              <a:latin typeface="Bodoni SvtyTwo OS ITC TT-BookIt" pitchFamily="28" charset="0"/>
            </a:endParaRPr>
          </a:p>
        </p:txBody>
      </p:sp>
      <p:sp>
        <p:nvSpPr>
          <p:cNvPr id="19" name="Text Box 43">
            <a:extLst>
              <a:ext uri="{FF2B5EF4-FFF2-40B4-BE49-F238E27FC236}">
                <a16:creationId xmlns:a16="http://schemas.microsoft.com/office/drawing/2014/main" id="{82A4BD75-FC72-4A56-0A8E-83DB43D70F27}"/>
              </a:ext>
            </a:extLst>
          </p:cNvPr>
          <p:cNvSpPr txBox="1">
            <a:spLocks noChangeAspect="1" noChangeArrowheads="1"/>
          </p:cNvSpPr>
          <p:nvPr/>
        </p:nvSpPr>
        <p:spPr bwMode="auto">
          <a:xfrm>
            <a:off x="9344294" y="3746386"/>
            <a:ext cx="1414154"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spcBef>
                <a:spcPct val="50000"/>
              </a:spcBef>
            </a:pPr>
            <a:r>
              <a:rPr lang="en-US" altLang="en-US" sz="1400" dirty="0">
                <a:solidFill>
                  <a:srgbClr val="000000"/>
                </a:solidFill>
                <a:latin typeface="Arial" panose="020B0604020202020204" pitchFamily="34" charset="0"/>
              </a:rPr>
              <a:t>p190Bcr-Abl</a:t>
            </a:r>
          </a:p>
        </p:txBody>
      </p:sp>
      <p:sp>
        <p:nvSpPr>
          <p:cNvPr id="20" name="Text Box 44">
            <a:extLst>
              <a:ext uri="{FF2B5EF4-FFF2-40B4-BE49-F238E27FC236}">
                <a16:creationId xmlns:a16="http://schemas.microsoft.com/office/drawing/2014/main" id="{555747FA-7FC4-C80D-9367-3534EF66452A}"/>
              </a:ext>
            </a:extLst>
          </p:cNvPr>
          <p:cNvSpPr txBox="1">
            <a:spLocks noChangeAspect="1" noChangeArrowheads="1"/>
          </p:cNvSpPr>
          <p:nvPr/>
        </p:nvSpPr>
        <p:spPr bwMode="auto">
          <a:xfrm>
            <a:off x="8201033" y="3717656"/>
            <a:ext cx="9146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pPr>
            <a:r>
              <a:rPr lang="en-US" altLang="en-US" sz="1400" dirty="0">
                <a:solidFill>
                  <a:srgbClr val="000000"/>
                </a:solidFill>
                <a:latin typeface="Arial" panose="020B0604020202020204" pitchFamily="34" charset="0"/>
              </a:rPr>
              <a:t>2-11</a:t>
            </a:r>
            <a:endParaRPr lang="en-US" altLang="en-US" sz="2000" dirty="0">
              <a:solidFill>
                <a:srgbClr val="000000"/>
              </a:solidFill>
              <a:latin typeface="Arial" panose="020B0604020202020204" pitchFamily="34" charset="0"/>
            </a:endParaRPr>
          </a:p>
        </p:txBody>
      </p:sp>
      <p:sp>
        <p:nvSpPr>
          <p:cNvPr id="22" name="Text Box 47">
            <a:extLst>
              <a:ext uri="{FF2B5EF4-FFF2-40B4-BE49-F238E27FC236}">
                <a16:creationId xmlns:a16="http://schemas.microsoft.com/office/drawing/2014/main" id="{2803863B-BC8C-0CA4-7E20-B023AF414465}"/>
              </a:ext>
            </a:extLst>
          </p:cNvPr>
          <p:cNvSpPr txBox="1">
            <a:spLocks noChangeAspect="1" noChangeArrowheads="1"/>
          </p:cNvSpPr>
          <p:nvPr/>
        </p:nvSpPr>
        <p:spPr bwMode="auto">
          <a:xfrm>
            <a:off x="7907841" y="2526196"/>
            <a:ext cx="560171" cy="2400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spcBef>
                <a:spcPct val="50000"/>
              </a:spcBef>
            </a:pPr>
            <a:r>
              <a:rPr lang="en-US" altLang="en-US" sz="1200" dirty="0">
                <a:solidFill>
                  <a:srgbClr val="000000"/>
                </a:solidFill>
                <a:latin typeface="Arial" panose="020B0604020202020204" pitchFamily="34" charset="0"/>
              </a:rPr>
              <a:t>c-</a:t>
            </a:r>
            <a:r>
              <a:rPr lang="en-US" altLang="en-US" sz="1200" i="1" dirty="0" err="1">
                <a:solidFill>
                  <a:srgbClr val="000000"/>
                </a:solidFill>
                <a:latin typeface="Arial" panose="020B0604020202020204" pitchFamily="34" charset="0"/>
              </a:rPr>
              <a:t>bcr</a:t>
            </a:r>
            <a:endParaRPr lang="en-US" altLang="en-US" sz="1200" i="1" dirty="0">
              <a:solidFill>
                <a:srgbClr val="000000"/>
              </a:solidFill>
              <a:latin typeface="Arial" panose="020B0604020202020204" pitchFamily="34" charset="0"/>
            </a:endParaRPr>
          </a:p>
        </p:txBody>
      </p:sp>
      <p:sp>
        <p:nvSpPr>
          <p:cNvPr id="24" name="Line 49">
            <a:extLst>
              <a:ext uri="{FF2B5EF4-FFF2-40B4-BE49-F238E27FC236}">
                <a16:creationId xmlns:a16="http://schemas.microsoft.com/office/drawing/2014/main" id="{F5BCE333-19CF-4433-9D5B-9EC5A9F4F105}"/>
              </a:ext>
            </a:extLst>
          </p:cNvPr>
          <p:cNvSpPr>
            <a:spLocks noChangeAspect="1" noChangeShapeType="1"/>
          </p:cNvSpPr>
          <p:nvPr/>
        </p:nvSpPr>
        <p:spPr bwMode="auto">
          <a:xfrm>
            <a:off x="6794787" y="2705145"/>
            <a:ext cx="0" cy="282048"/>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5" name="Line 50">
            <a:extLst>
              <a:ext uri="{FF2B5EF4-FFF2-40B4-BE49-F238E27FC236}">
                <a16:creationId xmlns:a16="http://schemas.microsoft.com/office/drawing/2014/main" id="{1719E17C-C0C3-345C-B620-0C95CF1F3E44}"/>
              </a:ext>
            </a:extLst>
          </p:cNvPr>
          <p:cNvSpPr>
            <a:spLocks noChangeAspect="1" noChangeShapeType="1"/>
          </p:cNvSpPr>
          <p:nvPr/>
        </p:nvSpPr>
        <p:spPr bwMode="auto">
          <a:xfrm>
            <a:off x="7157614" y="2705145"/>
            <a:ext cx="0" cy="282048"/>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6" name="Line 51">
            <a:extLst>
              <a:ext uri="{FF2B5EF4-FFF2-40B4-BE49-F238E27FC236}">
                <a16:creationId xmlns:a16="http://schemas.microsoft.com/office/drawing/2014/main" id="{C38AAE24-8934-BE5B-1BEF-8CAA6E5DD873}"/>
              </a:ext>
            </a:extLst>
          </p:cNvPr>
          <p:cNvSpPr>
            <a:spLocks noChangeAspect="1" noChangeShapeType="1"/>
          </p:cNvSpPr>
          <p:nvPr/>
        </p:nvSpPr>
        <p:spPr bwMode="auto">
          <a:xfrm>
            <a:off x="8870018" y="2705145"/>
            <a:ext cx="0" cy="282048"/>
          </a:xfrm>
          <a:prstGeom prst="line">
            <a:avLst/>
          </a:prstGeom>
          <a:noFill/>
          <a:ln w="28575">
            <a:solidFill>
              <a:schemeClr val="accent3"/>
            </a:solidFill>
            <a:prstDash val="sys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7" name="Line 52">
            <a:extLst>
              <a:ext uri="{FF2B5EF4-FFF2-40B4-BE49-F238E27FC236}">
                <a16:creationId xmlns:a16="http://schemas.microsoft.com/office/drawing/2014/main" id="{8DDCF182-1EE7-F124-1E57-177408218EBF}"/>
              </a:ext>
            </a:extLst>
          </p:cNvPr>
          <p:cNvSpPr>
            <a:spLocks noChangeAspect="1" noChangeShapeType="1"/>
          </p:cNvSpPr>
          <p:nvPr/>
        </p:nvSpPr>
        <p:spPr bwMode="auto">
          <a:xfrm>
            <a:off x="8975725" y="2705145"/>
            <a:ext cx="0" cy="282048"/>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28" name="Text Box 53">
            <a:extLst>
              <a:ext uri="{FF2B5EF4-FFF2-40B4-BE49-F238E27FC236}">
                <a16:creationId xmlns:a16="http://schemas.microsoft.com/office/drawing/2014/main" id="{E98A4BF7-8668-A2E8-6A19-EAD8909A5CD6}"/>
              </a:ext>
            </a:extLst>
          </p:cNvPr>
          <p:cNvSpPr txBox="1">
            <a:spLocks noChangeAspect="1" noChangeArrowheads="1"/>
          </p:cNvSpPr>
          <p:nvPr/>
        </p:nvSpPr>
        <p:spPr bwMode="auto">
          <a:xfrm>
            <a:off x="10354697" y="2525375"/>
            <a:ext cx="805542" cy="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spcBef>
                <a:spcPct val="50000"/>
              </a:spcBef>
            </a:pPr>
            <a:r>
              <a:rPr lang="en-US" altLang="en-US" sz="1200" dirty="0">
                <a:solidFill>
                  <a:srgbClr val="000000"/>
                </a:solidFill>
                <a:latin typeface="Arial" panose="020B0604020202020204" pitchFamily="34" charset="0"/>
              </a:rPr>
              <a:t>c-</a:t>
            </a:r>
            <a:r>
              <a:rPr lang="en-US" altLang="en-US" sz="1200" i="1" dirty="0" err="1">
                <a:solidFill>
                  <a:srgbClr val="000000"/>
                </a:solidFill>
                <a:latin typeface="Arial" panose="020B0604020202020204" pitchFamily="34" charset="0"/>
              </a:rPr>
              <a:t>abl</a:t>
            </a:r>
            <a:endParaRPr lang="en-US" altLang="en-US" sz="1200" i="1" dirty="0">
              <a:solidFill>
                <a:srgbClr val="000000"/>
              </a:solidFill>
              <a:latin typeface="Arial" panose="020B0604020202020204" pitchFamily="34" charset="0"/>
            </a:endParaRPr>
          </a:p>
        </p:txBody>
      </p:sp>
      <p:sp>
        <p:nvSpPr>
          <p:cNvPr id="29" name="AutoShape 55">
            <a:extLst>
              <a:ext uri="{FF2B5EF4-FFF2-40B4-BE49-F238E27FC236}">
                <a16:creationId xmlns:a16="http://schemas.microsoft.com/office/drawing/2014/main" id="{B9CCE3AB-B4D7-6B7C-B568-75363A6DA0AC}"/>
              </a:ext>
            </a:extLst>
          </p:cNvPr>
          <p:cNvSpPr>
            <a:spLocks noChangeAspect="1" noChangeArrowheads="1"/>
          </p:cNvSpPr>
          <p:nvPr/>
        </p:nvSpPr>
        <p:spPr bwMode="auto">
          <a:xfrm>
            <a:off x="8146739" y="2938521"/>
            <a:ext cx="368229" cy="338554"/>
          </a:xfrm>
          <a:prstGeom prst="downArrow">
            <a:avLst>
              <a:gd name="adj1" fmla="val 50000"/>
              <a:gd name="adj2" fmla="val 42818"/>
            </a:avLst>
          </a:prstGeom>
          <a:solidFill>
            <a:schemeClr val="bg1"/>
          </a:solidFill>
          <a:ln w="12700">
            <a:solidFill>
              <a:srgbClr val="000000"/>
            </a:solidFill>
            <a:miter lim="800000"/>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350">
              <a:solidFill>
                <a:srgbClr val="000000"/>
              </a:solidFill>
              <a:latin typeface="Bodoni SvtyTwo OS ITC TT-BookIt" pitchFamily="2" charset="0"/>
            </a:endParaRPr>
          </a:p>
        </p:txBody>
      </p:sp>
      <p:sp>
        <p:nvSpPr>
          <p:cNvPr id="30" name="Text Box 56">
            <a:extLst>
              <a:ext uri="{FF2B5EF4-FFF2-40B4-BE49-F238E27FC236}">
                <a16:creationId xmlns:a16="http://schemas.microsoft.com/office/drawing/2014/main" id="{BA841B09-6022-AD5B-5C9F-72EB93B89A64}"/>
              </a:ext>
            </a:extLst>
          </p:cNvPr>
          <p:cNvSpPr txBox="1">
            <a:spLocks noChangeAspect="1" noChangeArrowheads="1"/>
          </p:cNvSpPr>
          <p:nvPr/>
        </p:nvSpPr>
        <p:spPr bwMode="auto">
          <a:xfrm>
            <a:off x="8029218" y="3313989"/>
            <a:ext cx="9146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pPr>
            <a:r>
              <a:rPr lang="en-US" altLang="en-US" sz="1400" dirty="0">
                <a:solidFill>
                  <a:srgbClr val="000000"/>
                </a:solidFill>
                <a:latin typeface="Arial" panose="020B0604020202020204" pitchFamily="34" charset="0"/>
              </a:rPr>
              <a:t>2-11</a:t>
            </a:r>
            <a:endParaRPr lang="en-US" altLang="en-US" sz="2000" dirty="0">
              <a:solidFill>
                <a:srgbClr val="000000"/>
              </a:solidFill>
              <a:latin typeface="Arial" panose="020B0604020202020204" pitchFamily="34" charset="0"/>
            </a:endParaRPr>
          </a:p>
        </p:txBody>
      </p:sp>
      <p:sp>
        <p:nvSpPr>
          <p:cNvPr id="31" name="Line 57">
            <a:extLst>
              <a:ext uri="{FF2B5EF4-FFF2-40B4-BE49-F238E27FC236}">
                <a16:creationId xmlns:a16="http://schemas.microsoft.com/office/drawing/2014/main" id="{5C47ABF8-6F2A-AF89-7F1B-5E06B411A1D2}"/>
              </a:ext>
            </a:extLst>
          </p:cNvPr>
          <p:cNvSpPr>
            <a:spLocks noChangeAspect="1" noChangeShapeType="1"/>
          </p:cNvSpPr>
          <p:nvPr/>
        </p:nvSpPr>
        <p:spPr bwMode="auto">
          <a:xfrm>
            <a:off x="6508287" y="5291254"/>
            <a:ext cx="0" cy="253210"/>
          </a:xfrm>
          <a:prstGeom prst="line">
            <a:avLst/>
          </a:prstGeom>
          <a:noFill/>
          <a:ln w="28575">
            <a:solidFill>
              <a:schemeClr val="accent3"/>
            </a:solidFill>
            <a:prstDash val="sys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2" name="Line 58">
            <a:extLst>
              <a:ext uri="{FF2B5EF4-FFF2-40B4-BE49-F238E27FC236}">
                <a16:creationId xmlns:a16="http://schemas.microsoft.com/office/drawing/2014/main" id="{1BE35505-D7E6-19E4-520C-92EE6C3ECE9B}"/>
              </a:ext>
            </a:extLst>
          </p:cNvPr>
          <p:cNvSpPr>
            <a:spLocks noChangeAspect="1" noChangeShapeType="1"/>
          </p:cNvSpPr>
          <p:nvPr/>
        </p:nvSpPr>
        <p:spPr bwMode="auto">
          <a:xfrm>
            <a:off x="6379994" y="4725752"/>
            <a:ext cx="256586" cy="0"/>
          </a:xfrm>
          <a:prstGeom prst="line">
            <a:avLst/>
          </a:prstGeom>
          <a:noFill/>
          <a:ln w="19050">
            <a:solidFill>
              <a:schemeClr val="accent3"/>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3" name="Rectangle 59">
            <a:extLst>
              <a:ext uri="{FF2B5EF4-FFF2-40B4-BE49-F238E27FC236}">
                <a16:creationId xmlns:a16="http://schemas.microsoft.com/office/drawing/2014/main" id="{36C95D74-B8EF-E4D8-D2DD-E25B320FF9FF}"/>
              </a:ext>
            </a:extLst>
          </p:cNvPr>
          <p:cNvSpPr>
            <a:spLocks noChangeAspect="1" noChangeArrowheads="1"/>
          </p:cNvSpPr>
          <p:nvPr/>
        </p:nvSpPr>
        <p:spPr bwMode="auto">
          <a:xfrm>
            <a:off x="6377462" y="4290234"/>
            <a:ext cx="136734" cy="153615"/>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350">
              <a:solidFill>
                <a:srgbClr val="000000"/>
              </a:solidFill>
              <a:latin typeface="Bodoni SvtyTwo OS ITC TT-BookIt" pitchFamily="2" charset="0"/>
            </a:endParaRPr>
          </a:p>
        </p:txBody>
      </p:sp>
      <p:sp>
        <p:nvSpPr>
          <p:cNvPr id="34" name="Rectangle 60">
            <a:extLst>
              <a:ext uri="{FF2B5EF4-FFF2-40B4-BE49-F238E27FC236}">
                <a16:creationId xmlns:a16="http://schemas.microsoft.com/office/drawing/2014/main" id="{7673BBC6-A21A-2365-0B0D-440A2732A2D1}"/>
              </a:ext>
            </a:extLst>
          </p:cNvPr>
          <p:cNvSpPr>
            <a:spLocks noChangeAspect="1" noChangeArrowheads="1"/>
          </p:cNvSpPr>
          <p:nvPr/>
        </p:nvSpPr>
        <p:spPr bwMode="auto">
          <a:xfrm>
            <a:off x="6547957" y="4290234"/>
            <a:ext cx="91156" cy="153615"/>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350">
              <a:solidFill>
                <a:srgbClr val="000000"/>
              </a:solidFill>
              <a:latin typeface="Bodoni SvtyTwo OS ITC TT-BookIt" pitchFamily="2" charset="0"/>
            </a:endParaRPr>
          </a:p>
        </p:txBody>
      </p:sp>
      <p:sp>
        <p:nvSpPr>
          <p:cNvPr id="36" name="Rectangle 62">
            <a:extLst>
              <a:ext uri="{FF2B5EF4-FFF2-40B4-BE49-F238E27FC236}">
                <a16:creationId xmlns:a16="http://schemas.microsoft.com/office/drawing/2014/main" id="{398BC26E-4DCA-7654-8698-68E2FF74219C}"/>
              </a:ext>
            </a:extLst>
          </p:cNvPr>
          <p:cNvSpPr>
            <a:spLocks noChangeArrowheads="1"/>
          </p:cNvSpPr>
          <p:nvPr/>
        </p:nvSpPr>
        <p:spPr bwMode="auto">
          <a:xfrm>
            <a:off x="6693129" y="4259846"/>
            <a:ext cx="144578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pPr>
            <a:r>
              <a:rPr lang="en-US" altLang="en-US" sz="1400" dirty="0">
                <a:solidFill>
                  <a:srgbClr val="000000"/>
                </a:solidFill>
              </a:rPr>
              <a:t>Exons</a:t>
            </a:r>
          </a:p>
          <a:p>
            <a:pPr eaLnBrk="1" hangingPunct="1">
              <a:spcBef>
                <a:spcPct val="50000"/>
              </a:spcBef>
            </a:pPr>
            <a:r>
              <a:rPr lang="en-US" altLang="en-US" sz="1400" dirty="0">
                <a:solidFill>
                  <a:srgbClr val="000000"/>
                </a:solidFill>
              </a:rPr>
              <a:t>Introns</a:t>
            </a:r>
          </a:p>
          <a:p>
            <a:pPr eaLnBrk="1" hangingPunct="1">
              <a:spcBef>
                <a:spcPct val="50000"/>
              </a:spcBef>
            </a:pPr>
            <a:r>
              <a:rPr lang="en-US" altLang="en-US" sz="1400" dirty="0">
                <a:solidFill>
                  <a:srgbClr val="000000"/>
                </a:solidFill>
              </a:rPr>
              <a:t>CML Breakpoints</a:t>
            </a:r>
          </a:p>
          <a:p>
            <a:pPr eaLnBrk="1" hangingPunct="1">
              <a:spcBef>
                <a:spcPct val="50000"/>
              </a:spcBef>
            </a:pPr>
            <a:r>
              <a:rPr lang="en-US" altLang="en-US" sz="1400" dirty="0">
                <a:solidFill>
                  <a:srgbClr val="000000"/>
                </a:solidFill>
              </a:rPr>
              <a:t>ALL Breakpoints</a:t>
            </a:r>
            <a:endParaRPr lang="en-GB" altLang="en-US" sz="1400" dirty="0">
              <a:solidFill>
                <a:srgbClr val="000000"/>
              </a:solidFill>
            </a:endParaRPr>
          </a:p>
        </p:txBody>
      </p:sp>
      <p:sp>
        <p:nvSpPr>
          <p:cNvPr id="37" name="Text Box 63">
            <a:extLst>
              <a:ext uri="{FF2B5EF4-FFF2-40B4-BE49-F238E27FC236}">
                <a16:creationId xmlns:a16="http://schemas.microsoft.com/office/drawing/2014/main" id="{CCFEEE35-7B42-4914-B647-BE8DC225EB36}"/>
              </a:ext>
            </a:extLst>
          </p:cNvPr>
          <p:cNvSpPr txBox="1">
            <a:spLocks noChangeArrowheads="1"/>
          </p:cNvSpPr>
          <p:nvPr/>
        </p:nvSpPr>
        <p:spPr bwMode="auto">
          <a:xfrm>
            <a:off x="6861833" y="1635482"/>
            <a:ext cx="26564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GB" altLang="en-US" sz="1600" i="1" dirty="0">
                <a:solidFill>
                  <a:srgbClr val="000000"/>
                </a:solidFill>
                <a:latin typeface="Arial" panose="020B0604020202020204" pitchFamily="34" charset="0"/>
              </a:rPr>
              <a:t>BCR-ABL</a:t>
            </a:r>
            <a:r>
              <a:rPr lang="en-GB" altLang="en-US" sz="1600" dirty="0">
                <a:solidFill>
                  <a:srgbClr val="000000"/>
                </a:solidFill>
                <a:latin typeface="Arial" panose="020B0604020202020204" pitchFamily="34" charset="0"/>
              </a:rPr>
              <a:t> Gene Structure</a:t>
            </a:r>
          </a:p>
        </p:txBody>
      </p:sp>
      <p:grpSp>
        <p:nvGrpSpPr>
          <p:cNvPr id="39" name="Group 38">
            <a:extLst>
              <a:ext uri="{FF2B5EF4-FFF2-40B4-BE49-F238E27FC236}">
                <a16:creationId xmlns:a16="http://schemas.microsoft.com/office/drawing/2014/main" id="{43B5206B-2ED7-F126-CCCB-B277684A04EF}"/>
              </a:ext>
            </a:extLst>
          </p:cNvPr>
          <p:cNvGrpSpPr/>
          <p:nvPr/>
        </p:nvGrpSpPr>
        <p:grpSpPr>
          <a:xfrm>
            <a:off x="2153525" y="1517430"/>
            <a:ext cx="3627238" cy="4570591"/>
            <a:chOff x="2895600" y="1771650"/>
            <a:chExt cx="2971800" cy="3744691"/>
          </a:xfrm>
        </p:grpSpPr>
        <p:pic>
          <p:nvPicPr>
            <p:cNvPr id="3" name="Picture 2" descr="artwork">
              <a:extLst>
                <a:ext uri="{FF2B5EF4-FFF2-40B4-BE49-F238E27FC236}">
                  <a16:creationId xmlns:a16="http://schemas.microsoft.com/office/drawing/2014/main" id="{4D14174F-307B-8C2A-A604-5DCF658A5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771650"/>
              <a:ext cx="2971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64">
              <a:extLst>
                <a:ext uri="{FF2B5EF4-FFF2-40B4-BE49-F238E27FC236}">
                  <a16:creationId xmlns:a16="http://schemas.microsoft.com/office/drawing/2014/main" id="{CD7E1377-423F-83F1-3672-FA425A173FEB}"/>
                </a:ext>
              </a:extLst>
            </p:cNvPr>
            <p:cNvSpPr txBox="1">
              <a:spLocks noChangeArrowheads="1"/>
            </p:cNvSpPr>
            <p:nvPr/>
          </p:nvSpPr>
          <p:spPr bwMode="auto">
            <a:xfrm>
              <a:off x="4930379" y="5213747"/>
              <a:ext cx="353551" cy="30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a:solidFill>
                    <a:srgbClr val="FF0502"/>
                  </a:solidFill>
                  <a:latin typeface="Bodoni SvtyTwo OS ITC TT-BookIt" pitchFamily="2" charset="0"/>
                </a:rPr>
                <a:t>Ph</a:t>
              </a:r>
              <a:endParaRPr lang="en-US" altLang="en-US" sz="1800" dirty="0">
                <a:latin typeface="Bodoni SvtyTwo OS ITC TT-BookIt" pitchFamily="2" charset="0"/>
              </a:endParaRPr>
            </a:p>
          </p:txBody>
        </p:sp>
      </p:grpSp>
      <p:sp>
        <p:nvSpPr>
          <p:cNvPr id="40" name="Line 52">
            <a:extLst>
              <a:ext uri="{FF2B5EF4-FFF2-40B4-BE49-F238E27FC236}">
                <a16:creationId xmlns:a16="http://schemas.microsoft.com/office/drawing/2014/main" id="{B54BB67D-3999-3BCC-B3AE-5A95543BBE2C}"/>
              </a:ext>
            </a:extLst>
          </p:cNvPr>
          <p:cNvSpPr>
            <a:spLocks noChangeAspect="1" noChangeShapeType="1"/>
          </p:cNvSpPr>
          <p:nvPr/>
        </p:nvSpPr>
        <p:spPr bwMode="auto">
          <a:xfrm>
            <a:off x="6508287" y="4909865"/>
            <a:ext cx="0" cy="282048"/>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350"/>
          </a:p>
        </p:txBody>
      </p:sp>
    </p:spTree>
    <p:extLst>
      <p:ext uri="{BB962C8B-B14F-4D97-AF65-F5344CB8AC3E}">
        <p14:creationId xmlns:p14="http://schemas.microsoft.com/office/powerpoint/2010/main" val="10591142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BD7F1-7FFA-03C4-C475-155320CF65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5351D5-A578-875B-B7CE-6835D2C3546E}"/>
              </a:ext>
            </a:extLst>
          </p:cNvPr>
          <p:cNvSpPr>
            <a:spLocks noGrp="1"/>
          </p:cNvSpPr>
          <p:nvPr>
            <p:ph type="title"/>
          </p:nvPr>
        </p:nvSpPr>
        <p:spPr/>
        <p:txBody>
          <a:bodyPr/>
          <a:lstStyle/>
          <a:p>
            <a:r>
              <a:rPr lang="en-US" dirty="0"/>
              <a:t>Case 4: Patient With Intolerance to Imatinib</a:t>
            </a:r>
          </a:p>
        </p:txBody>
      </p:sp>
    </p:spTree>
    <p:extLst>
      <p:ext uri="{BB962C8B-B14F-4D97-AF65-F5344CB8AC3E}">
        <p14:creationId xmlns:p14="http://schemas.microsoft.com/office/powerpoint/2010/main" val="5772019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a16="http://schemas.microsoft.com/office/drawing/2014/main" id="{108F09B9-A761-4EF2-9005-05B2FBF1FA14}"/>
              </a:ext>
            </a:extLst>
          </p:cNvPr>
          <p:cNvSpPr/>
          <p:nvPr/>
        </p:nvSpPr>
        <p:spPr>
          <a:xfrm>
            <a:off x="4458184" y="2820409"/>
            <a:ext cx="2590796" cy="2280395"/>
          </a:xfrm>
          <a:prstGeom prst="ellipse">
            <a:avLst/>
          </a:prstGeom>
          <a:solidFill>
            <a:schemeClr val="tx2"/>
          </a:solidFill>
          <a:effectLst/>
        </p:spPr>
        <p:style>
          <a:lnRef idx="0">
            <a:schemeClr val="lt1">
              <a:hueOff val="0"/>
              <a:satOff val="0"/>
              <a:lumOff val="0"/>
              <a:alphaOff val="0"/>
            </a:schemeClr>
          </a:lnRef>
          <a:fillRef idx="1">
            <a:scrgbClr r="0" g="0" b="0"/>
          </a:fillRef>
          <a:effectRef idx="0">
            <a:scrgbClr r="0" g="0" b="0"/>
          </a:effectRef>
          <a:fontRef idx="minor">
            <a:schemeClr val="tx1"/>
          </a:fontRef>
        </p:style>
        <p:txBody>
          <a:bodyPr/>
          <a:lstStyle/>
          <a:p>
            <a:endParaRPr lang="en-US"/>
          </a:p>
        </p:txBody>
      </p:sp>
      <p:sp>
        <p:nvSpPr>
          <p:cNvPr id="14343" name="Title 1">
            <a:extLst>
              <a:ext uri="{FF2B5EF4-FFF2-40B4-BE49-F238E27FC236}">
                <a16:creationId xmlns:a16="http://schemas.microsoft.com/office/drawing/2014/main" id="{9D1A6743-9BD1-4CBA-AC0E-04C0B8A3A9B6}"/>
              </a:ext>
            </a:extLst>
          </p:cNvPr>
          <p:cNvSpPr>
            <a:spLocks noGrp="1"/>
          </p:cNvSpPr>
          <p:nvPr>
            <p:ph type="title"/>
          </p:nvPr>
        </p:nvSpPr>
        <p:spPr/>
        <p:txBody>
          <a:bodyPr/>
          <a:lstStyle/>
          <a:p>
            <a:r>
              <a:rPr lang="en-US" altLang="en-US" dirty="0"/>
              <a:t>Toxicity Spectrum of </a:t>
            </a:r>
            <a:r>
              <a:rPr lang="en-US" altLang="en-US" i="1" dirty="0"/>
              <a:t>BCR::ABL1 </a:t>
            </a:r>
            <a:r>
              <a:rPr lang="en-US" altLang="en-US" dirty="0"/>
              <a:t>Targeted Therapies</a:t>
            </a:r>
          </a:p>
        </p:txBody>
      </p:sp>
      <p:sp>
        <p:nvSpPr>
          <p:cNvPr id="37" name="Oval 36">
            <a:extLst>
              <a:ext uri="{FF2B5EF4-FFF2-40B4-BE49-F238E27FC236}">
                <a16:creationId xmlns:a16="http://schemas.microsoft.com/office/drawing/2014/main" id="{556A8E5D-DC2A-4D4D-874F-3E7B0FAC2FFC}"/>
              </a:ext>
            </a:extLst>
          </p:cNvPr>
          <p:cNvSpPr/>
          <p:nvPr/>
        </p:nvSpPr>
        <p:spPr bwMode="auto">
          <a:xfrm>
            <a:off x="2094171" y="2635615"/>
            <a:ext cx="2792413" cy="1389063"/>
          </a:xfrm>
          <a:prstGeom prst="ellipse">
            <a:avLst/>
          </a:prstGeom>
          <a:solidFill>
            <a:schemeClr val="accent6">
              <a:alpha val="50000"/>
            </a:schemeClr>
          </a:solidFill>
        </p:spPr>
        <p:style>
          <a:lnRef idx="0">
            <a:schemeClr val="lt1">
              <a:hueOff val="0"/>
              <a:satOff val="0"/>
              <a:lumOff val="0"/>
              <a:alphaOff val="0"/>
            </a:schemeClr>
          </a:lnRef>
          <a:fillRef idx="1">
            <a:scrgbClr r="0" g="0" b="0"/>
          </a:fillRef>
          <a:effectRef idx="0">
            <a:schemeClr val="accent3">
              <a:alpha val="50000"/>
              <a:hueOff val="3792336"/>
              <a:satOff val="-29713"/>
              <a:lumOff val="-8433"/>
              <a:alphaOff val="0"/>
            </a:schemeClr>
          </a:effectRef>
          <a:fontRef idx="minor">
            <a:schemeClr val="tx1"/>
          </a:fontRef>
        </p:style>
        <p:txBody>
          <a:bodyPr/>
          <a:lstStyle/>
          <a:p>
            <a:endParaRPr lang="en-US"/>
          </a:p>
        </p:txBody>
      </p:sp>
      <p:sp>
        <p:nvSpPr>
          <p:cNvPr id="38" name="Oval 4">
            <a:extLst>
              <a:ext uri="{FF2B5EF4-FFF2-40B4-BE49-F238E27FC236}">
                <a16:creationId xmlns:a16="http://schemas.microsoft.com/office/drawing/2014/main" id="{37DEEEA1-0B33-4740-A2E4-05746D1ED044}"/>
              </a:ext>
            </a:extLst>
          </p:cNvPr>
          <p:cNvSpPr/>
          <p:nvPr/>
        </p:nvSpPr>
        <p:spPr bwMode="auto">
          <a:xfrm>
            <a:off x="2104467" y="2839038"/>
            <a:ext cx="2762763" cy="982217"/>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tx1"/>
          </a:fontRef>
        </p:style>
        <p:txBody>
          <a:bodyPr lIns="17780" tIns="17780" rIns="17780" bIns="17780" spcCol="1270" anchor="ctr"/>
          <a:lstStyle/>
          <a:p>
            <a:pPr marL="0" marR="0" lvl="0" indent="0" algn="ctr" defTabSz="622300" rtl="0" eaLnBrk="1" fontAlgn="base"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Nilotinib</a:t>
            </a:r>
          </a:p>
          <a:p>
            <a:pPr marL="0" marR="0" lvl="0" indent="0" algn="ctr" defTabSz="622300" rtl="0" eaLnBrk="1" fontAlgn="base"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Pancreatic enzyme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a:rPr>
              <a:t></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ctr" defTabSz="622300" rtl="0" eaLnBrk="1" fontAlgn="base"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metabolic syndrome, peripheral arterial occlusive disease,</a:t>
            </a:r>
          </a:p>
          <a:p>
            <a:pPr marL="0" marR="0" lvl="0" indent="0" algn="ctr" defTabSz="622300" rtl="0" eaLnBrk="1" fontAlgn="base"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QT prolongation</a:t>
            </a:r>
          </a:p>
        </p:txBody>
      </p:sp>
      <p:sp>
        <p:nvSpPr>
          <p:cNvPr id="42" name="Oval 4">
            <a:extLst>
              <a:ext uri="{FF2B5EF4-FFF2-40B4-BE49-F238E27FC236}">
                <a16:creationId xmlns:a16="http://schemas.microsoft.com/office/drawing/2014/main" id="{42EDF646-E5D9-4556-8897-FF4CF434BAC6}"/>
              </a:ext>
            </a:extLst>
          </p:cNvPr>
          <p:cNvSpPr/>
          <p:nvPr/>
        </p:nvSpPr>
        <p:spPr>
          <a:xfrm>
            <a:off x="4847894" y="3185930"/>
            <a:ext cx="1831968" cy="1612483"/>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tx1"/>
          </a:fontRef>
        </p:style>
        <p:txBody>
          <a:bodyPr lIns="22860" tIns="22860" rIns="22860" bIns="22860" spcCol="1270" anchor="ctr"/>
          <a:lstStyle/>
          <a:p>
            <a:pPr marL="0" marR="0" lvl="0" indent="0" algn="ctr" defTabSz="800100" rtl="0" eaLnBrk="1" fontAlgn="base" latinLnBrk="0" hangingPunct="1">
              <a:lnSpc>
                <a:spcPct val="100000"/>
              </a:lnSpc>
              <a:spcBef>
                <a:spcPct val="0"/>
              </a:spcBef>
              <a:spcAft>
                <a:spcPct val="3500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Common Effects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Myelosuppression,</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myalgias,</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transaminase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a:rPr>
              <a:t></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Wingdings"/>
              <a:cs typeface="Calibri" panose="020F0502020204030204" pitchFamily="34" charset="0"/>
            </a:endParaRPr>
          </a:p>
        </p:txBody>
      </p:sp>
      <p:sp>
        <p:nvSpPr>
          <p:cNvPr id="49" name="Oval 48">
            <a:extLst>
              <a:ext uri="{FF2B5EF4-FFF2-40B4-BE49-F238E27FC236}">
                <a16:creationId xmlns:a16="http://schemas.microsoft.com/office/drawing/2014/main" id="{28A7A345-88C0-4A43-A5D3-200674EF1D95}"/>
              </a:ext>
            </a:extLst>
          </p:cNvPr>
          <p:cNvSpPr/>
          <p:nvPr/>
        </p:nvSpPr>
        <p:spPr bwMode="auto">
          <a:xfrm>
            <a:off x="6619356" y="2650762"/>
            <a:ext cx="2790825" cy="1389062"/>
          </a:xfrm>
          <a:prstGeom prst="ellipse">
            <a:avLst/>
          </a:prstGeom>
          <a:solidFill>
            <a:srgbClr val="00B0F0">
              <a:alpha val="58000"/>
            </a:srgbClr>
          </a:solidFill>
        </p:spPr>
        <p:style>
          <a:lnRef idx="0">
            <a:schemeClr val="lt1">
              <a:hueOff val="0"/>
              <a:satOff val="0"/>
              <a:lumOff val="0"/>
              <a:alphaOff val="0"/>
            </a:schemeClr>
          </a:lnRef>
          <a:fillRef idx="1">
            <a:scrgbClr r="0" g="0" b="0"/>
          </a:fillRef>
          <a:effectRef idx="0">
            <a:schemeClr val="accent3">
              <a:alpha val="50000"/>
              <a:hueOff val="2275402"/>
              <a:satOff val="-17828"/>
              <a:lumOff val="-5060"/>
              <a:alphaOff val="0"/>
            </a:schemeClr>
          </a:effectRef>
          <a:fontRef idx="minor">
            <a:schemeClr val="tx1"/>
          </a:fontRef>
        </p:style>
        <p:txBody>
          <a:bodyPr/>
          <a:lstStyle/>
          <a:p>
            <a:endParaRPr lang="en-US"/>
          </a:p>
        </p:txBody>
      </p:sp>
      <p:sp>
        <p:nvSpPr>
          <p:cNvPr id="50" name="Oval 4">
            <a:extLst>
              <a:ext uri="{FF2B5EF4-FFF2-40B4-BE49-F238E27FC236}">
                <a16:creationId xmlns:a16="http://schemas.microsoft.com/office/drawing/2014/main" id="{FCDF1446-0E38-44E2-AD1A-28E4E472E78E}"/>
              </a:ext>
            </a:extLst>
          </p:cNvPr>
          <p:cNvSpPr/>
          <p:nvPr/>
        </p:nvSpPr>
        <p:spPr bwMode="auto">
          <a:xfrm>
            <a:off x="7028064" y="2844950"/>
            <a:ext cx="1973410" cy="982216"/>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tx1"/>
          </a:fontRef>
        </p:style>
        <p:txBody>
          <a:bodyPr lIns="17780" tIns="17780" rIns="17780" bIns="17780" spcCol="1270" anchor="ctr"/>
          <a:lstStyle/>
          <a:p>
            <a:pPr marL="0" marR="0" lvl="0" indent="0" algn="ctr" defTabSz="622300" rtl="0" eaLnBrk="1" fontAlgn="base"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Dasatinib</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622300" rtl="0" eaLnBrk="1" fontAlgn="base"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Pulmonary arterial HTN, pleural or pericardial effusions,</a:t>
            </a:r>
          </a:p>
          <a:p>
            <a:pPr marL="0" marR="0" lvl="0" indent="0" algn="ctr" defTabSz="622300" rtl="0" eaLnBrk="1" fontAlgn="base"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bleeding risk</a:t>
            </a:r>
          </a:p>
        </p:txBody>
      </p:sp>
      <p:sp>
        <p:nvSpPr>
          <p:cNvPr id="33" name="Oval 32">
            <a:extLst>
              <a:ext uri="{FF2B5EF4-FFF2-40B4-BE49-F238E27FC236}">
                <a16:creationId xmlns:a16="http://schemas.microsoft.com/office/drawing/2014/main" id="{AA85517F-B912-4DEB-92A6-BA77016B6C12}"/>
              </a:ext>
            </a:extLst>
          </p:cNvPr>
          <p:cNvSpPr/>
          <p:nvPr/>
        </p:nvSpPr>
        <p:spPr bwMode="auto">
          <a:xfrm>
            <a:off x="2105432" y="4093724"/>
            <a:ext cx="2792413" cy="1409377"/>
          </a:xfrm>
          <a:prstGeom prst="ellipse">
            <a:avLst/>
          </a:prstGeom>
          <a:solidFill>
            <a:schemeClr val="accent4">
              <a:alpha val="50000"/>
            </a:schemeClr>
          </a:solidFill>
        </p:spPr>
        <p:style>
          <a:lnRef idx="0">
            <a:schemeClr val="lt1">
              <a:hueOff val="0"/>
              <a:satOff val="0"/>
              <a:lumOff val="0"/>
              <a:alphaOff val="0"/>
            </a:schemeClr>
          </a:lnRef>
          <a:fillRef idx="1">
            <a:scrgbClr r="0" g="0" b="0"/>
          </a:fillRef>
          <a:effectRef idx="0">
            <a:schemeClr val="accent3">
              <a:alpha val="50000"/>
              <a:hueOff val="3033869"/>
              <a:satOff val="-23770"/>
              <a:lumOff val="-6746"/>
              <a:alphaOff val="0"/>
            </a:schemeClr>
          </a:effectRef>
          <a:fontRef idx="minor">
            <a:schemeClr val="tx1"/>
          </a:fontRef>
        </p:style>
        <p:txBody>
          <a:bodyPr/>
          <a:lstStyle/>
          <a:p>
            <a:endParaRPr lang="en-US"/>
          </a:p>
        </p:txBody>
      </p:sp>
      <p:sp>
        <p:nvSpPr>
          <p:cNvPr id="34" name="Oval 4">
            <a:extLst>
              <a:ext uri="{FF2B5EF4-FFF2-40B4-BE49-F238E27FC236}">
                <a16:creationId xmlns:a16="http://schemas.microsoft.com/office/drawing/2014/main" id="{E4AE3092-089F-45D6-8376-54F0518F5272}"/>
              </a:ext>
            </a:extLst>
          </p:cNvPr>
          <p:cNvSpPr/>
          <p:nvPr/>
        </p:nvSpPr>
        <p:spPr bwMode="auto">
          <a:xfrm>
            <a:off x="2220852" y="4130499"/>
            <a:ext cx="2549118" cy="1274192"/>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tx1"/>
          </a:fontRef>
        </p:style>
        <p:txBody>
          <a:bodyPr lIns="17780" tIns="17780" rIns="17780" bIns="17780" spcCol="1270" anchor="ctr"/>
          <a:lstStyle/>
          <a:p>
            <a:pPr marL="0" marR="0" lvl="0" indent="0" algn="ctr" defTabSz="622300" rtl="0" eaLnBrk="1" fontAlgn="base"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Ponatinib</a:t>
            </a:r>
          </a:p>
          <a:p>
            <a:pPr marL="0" marR="0" lvl="0" indent="0" algn="ctr" defTabSz="622300" rtl="0" eaLnBrk="1" fontAlgn="base"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HTN, ischemic reactions, arterial ischemia, </a:t>
            </a:r>
          </a:p>
          <a:p>
            <a:pPr marL="0" marR="0" lvl="0" indent="0" algn="ctr" defTabSz="622300" rtl="0" eaLnBrk="1" fontAlgn="base"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pancreatic enzyme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a:rPr>
              <a:t> </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0" name="Oval 19">
            <a:extLst>
              <a:ext uri="{FF2B5EF4-FFF2-40B4-BE49-F238E27FC236}">
                <a16:creationId xmlns:a16="http://schemas.microsoft.com/office/drawing/2014/main" id="{F7595060-60D9-4A93-AFEE-71203B193F60}"/>
              </a:ext>
            </a:extLst>
          </p:cNvPr>
          <p:cNvSpPr/>
          <p:nvPr/>
        </p:nvSpPr>
        <p:spPr bwMode="auto">
          <a:xfrm>
            <a:off x="4207963" y="1612018"/>
            <a:ext cx="3106925" cy="1508125"/>
          </a:xfrm>
          <a:prstGeom prst="ellipse">
            <a:avLst/>
          </a:prstGeom>
          <a:solidFill>
            <a:schemeClr val="accent3">
              <a:alpha val="50000"/>
            </a:schemeClr>
          </a:solidFill>
          <a:ln>
            <a:noFill/>
          </a:ln>
        </p:spPr>
        <p:style>
          <a:lnRef idx="0">
            <a:schemeClr val="lt1">
              <a:hueOff val="0"/>
              <a:satOff val="0"/>
              <a:lumOff val="0"/>
              <a:alphaOff val="0"/>
            </a:schemeClr>
          </a:lnRef>
          <a:fillRef idx="1">
            <a:scrgbClr r="0" g="0" b="0"/>
          </a:fillRef>
          <a:effectRef idx="0">
            <a:schemeClr val="accent3">
              <a:alpha val="50000"/>
              <a:hueOff val="758467"/>
              <a:satOff val="-5943"/>
              <a:lumOff val="-1687"/>
              <a:alphaOff val="0"/>
            </a:schemeClr>
          </a:effectRef>
          <a:fontRef idx="minor">
            <a:schemeClr val="tx1"/>
          </a:fontRef>
        </p:style>
        <p:txBody>
          <a:bodyPr/>
          <a:lstStyle/>
          <a:p>
            <a:endParaRPr lang="en-US"/>
          </a:p>
        </p:txBody>
      </p:sp>
      <p:sp>
        <p:nvSpPr>
          <p:cNvPr id="30" name="Oval 4">
            <a:extLst>
              <a:ext uri="{FF2B5EF4-FFF2-40B4-BE49-F238E27FC236}">
                <a16:creationId xmlns:a16="http://schemas.microsoft.com/office/drawing/2014/main" id="{6CF79617-1516-4A34-8A85-8CB4C0959D9C}"/>
              </a:ext>
            </a:extLst>
          </p:cNvPr>
          <p:cNvSpPr/>
          <p:nvPr/>
        </p:nvSpPr>
        <p:spPr bwMode="auto">
          <a:xfrm>
            <a:off x="4211732" y="1615462"/>
            <a:ext cx="3103579" cy="1291946"/>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tx1"/>
          </a:fontRef>
        </p:style>
        <p:txBody>
          <a:bodyPr lIns="17780" tIns="17780" rIns="17780" bIns="17780" spcCol="1270" anchor="ctr"/>
          <a:lstStyle/>
          <a:p>
            <a:pPr marL="0" marR="0" lvl="0" indent="0" algn="ctr" defTabSz="622300" rtl="0" eaLnBrk="1" fontAlgn="base"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Imatinib</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622300" rtl="0" eaLnBrk="1" fontAlgn="base"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Edema/fluid retention,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Wingdings"/>
                <a:cs typeface="Calibri" panose="020F0502020204030204" pitchFamily="34" charset="0"/>
              </a:rPr>
              <a:t>hypophosphatemia,</a:t>
            </a:r>
          </a:p>
          <a:p>
            <a:pPr marL="0" marR="0" lvl="0" indent="0" algn="ctr" defTabSz="622300" rtl="0" eaLnBrk="1" fontAlgn="base"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Wingdings"/>
                <a:cs typeface="Calibri" panose="020F0502020204030204" pitchFamily="34" charset="0"/>
              </a:rPr>
              <a:t>GI effects (diarrhea, nausea)</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8" name="Rectangle 17">
            <a:extLst>
              <a:ext uri="{FF2B5EF4-FFF2-40B4-BE49-F238E27FC236}">
                <a16:creationId xmlns:a16="http://schemas.microsoft.com/office/drawing/2014/main" id="{CB755BEC-D494-4DA9-92C5-C22F31858372}"/>
              </a:ext>
            </a:extLst>
          </p:cNvPr>
          <p:cNvSpPr/>
          <p:nvPr/>
        </p:nvSpPr>
        <p:spPr>
          <a:xfrm>
            <a:off x="411426" y="6360378"/>
            <a:ext cx="4865499"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Asciminib PI. Bosutinib PI. Dasatinib PI. Imatinib PI. Nilotinib PI. Ponatinib PI. </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B9774904-9577-4550-B50E-9555E9B94D34}"/>
              </a:ext>
            </a:extLst>
          </p:cNvPr>
          <p:cNvGrpSpPr/>
          <p:nvPr/>
        </p:nvGrpSpPr>
        <p:grpSpPr>
          <a:xfrm>
            <a:off x="9392911" y="6207927"/>
            <a:ext cx="2488502" cy="454909"/>
            <a:chOff x="9392911" y="6207927"/>
            <a:chExt cx="2488502" cy="454909"/>
          </a:xfrm>
        </p:grpSpPr>
        <p:pic>
          <p:nvPicPr>
            <p:cNvPr id="24" name="Picture 23" descr="A picture containing text, ax, wheel&#10;&#10;Description automatically generated">
              <a:extLst>
                <a:ext uri="{FF2B5EF4-FFF2-40B4-BE49-F238E27FC236}">
                  <a16:creationId xmlns:a16="http://schemas.microsoft.com/office/drawing/2014/main" id="{1C10CB67-C1D9-4D39-AFB6-672CBE071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8699" y="6207927"/>
              <a:ext cx="569914" cy="187003"/>
            </a:xfrm>
            <a:prstGeom prst="rect">
              <a:avLst/>
            </a:prstGeom>
          </p:spPr>
        </p:pic>
        <p:sp>
          <p:nvSpPr>
            <p:cNvPr id="25" name="Rectangle 24">
              <a:extLst>
                <a:ext uri="{FF2B5EF4-FFF2-40B4-BE49-F238E27FC236}">
                  <a16:creationId xmlns:a16="http://schemas.microsoft.com/office/drawing/2014/main" id="{5341BD67-62C4-4996-866E-C5035186EE3F}"/>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4"/>
                </a:rPr>
                <a:t>clinicaloptions.com</a:t>
              </a:r>
              <a:endParaRPr kumimoji="0" lang="en-US" altLang="en-US" sz="14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
        <p:nvSpPr>
          <p:cNvPr id="26" name="Oval 25">
            <a:extLst>
              <a:ext uri="{FF2B5EF4-FFF2-40B4-BE49-F238E27FC236}">
                <a16:creationId xmlns:a16="http://schemas.microsoft.com/office/drawing/2014/main" id="{1FC279F6-C18C-44B4-866D-6F649C2B6C20}"/>
              </a:ext>
            </a:extLst>
          </p:cNvPr>
          <p:cNvSpPr/>
          <p:nvPr/>
        </p:nvSpPr>
        <p:spPr bwMode="auto">
          <a:xfrm>
            <a:off x="4346850" y="4875170"/>
            <a:ext cx="2829150" cy="1389063"/>
          </a:xfrm>
          <a:prstGeom prst="ellipse">
            <a:avLst/>
          </a:prstGeom>
          <a:solidFill>
            <a:srgbClr val="FFFF00">
              <a:alpha val="58000"/>
            </a:srgbClr>
          </a:solidFill>
        </p:spPr>
        <p:style>
          <a:lnRef idx="0">
            <a:schemeClr val="lt1">
              <a:hueOff val="0"/>
              <a:satOff val="0"/>
              <a:lumOff val="0"/>
              <a:alphaOff val="0"/>
            </a:schemeClr>
          </a:lnRef>
          <a:fillRef idx="1">
            <a:scrgbClr r="0" g="0" b="0"/>
          </a:fillRef>
          <a:effectRef idx="0">
            <a:schemeClr val="accent3">
              <a:alpha val="50000"/>
              <a:hueOff val="1516934"/>
              <a:satOff val="-11885"/>
              <a:lumOff val="-3373"/>
              <a:alphaOff val="0"/>
            </a:schemeClr>
          </a:effectRef>
          <a:fontRef idx="minor">
            <a:schemeClr val="tx1"/>
          </a:fontRef>
        </p:style>
        <p:txBody>
          <a:bodyPr/>
          <a:lstStyle/>
          <a:p>
            <a:endParaRPr lang="en-US"/>
          </a:p>
        </p:txBody>
      </p:sp>
      <p:sp>
        <p:nvSpPr>
          <p:cNvPr id="27" name="Oval 4">
            <a:extLst>
              <a:ext uri="{FF2B5EF4-FFF2-40B4-BE49-F238E27FC236}">
                <a16:creationId xmlns:a16="http://schemas.microsoft.com/office/drawing/2014/main" id="{C664875F-33AB-4AE0-B6A7-D896FE53994D}"/>
              </a:ext>
            </a:extLst>
          </p:cNvPr>
          <p:cNvSpPr/>
          <p:nvPr/>
        </p:nvSpPr>
        <p:spPr bwMode="auto">
          <a:xfrm>
            <a:off x="4457483" y="5133773"/>
            <a:ext cx="2590797" cy="982217"/>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tx1"/>
          </a:fontRef>
        </p:style>
        <p:txBody>
          <a:bodyPr lIns="17780" tIns="17780" rIns="17780" bIns="17780" spcCol="1270" anchor="ctr"/>
          <a:lstStyle/>
          <a:p>
            <a:pPr marL="0" marR="0" lvl="0" indent="0" algn="ctr" defTabSz="622300" rtl="0" eaLnBrk="1" fontAlgn="base"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Asciminib</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622300" rtl="0" eaLnBrk="1" fontAlgn="base"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HTN, pancreatic enzyme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a:rPr>
              <a:t>, fatigue, nausea</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Oval 31">
            <a:extLst>
              <a:ext uri="{FF2B5EF4-FFF2-40B4-BE49-F238E27FC236}">
                <a16:creationId xmlns:a16="http://schemas.microsoft.com/office/drawing/2014/main" id="{4E560535-414C-40DA-B203-0E93134CE748}"/>
              </a:ext>
            </a:extLst>
          </p:cNvPr>
          <p:cNvSpPr/>
          <p:nvPr/>
        </p:nvSpPr>
        <p:spPr bwMode="auto">
          <a:xfrm>
            <a:off x="6626754" y="4103185"/>
            <a:ext cx="2829150" cy="1389063"/>
          </a:xfrm>
          <a:prstGeom prst="ellipse">
            <a:avLst/>
          </a:prstGeom>
          <a:solidFill>
            <a:srgbClr val="015873">
              <a:alpha val="58000"/>
            </a:srgbClr>
          </a:solidFill>
        </p:spPr>
        <p:style>
          <a:lnRef idx="0">
            <a:schemeClr val="lt1">
              <a:hueOff val="0"/>
              <a:satOff val="0"/>
              <a:lumOff val="0"/>
              <a:alphaOff val="0"/>
            </a:schemeClr>
          </a:lnRef>
          <a:fillRef idx="1">
            <a:scrgbClr r="0" g="0" b="0"/>
          </a:fillRef>
          <a:effectRef idx="0">
            <a:schemeClr val="accent3">
              <a:alpha val="50000"/>
              <a:hueOff val="1516934"/>
              <a:satOff val="-11885"/>
              <a:lumOff val="-3373"/>
              <a:alphaOff val="0"/>
            </a:schemeClr>
          </a:effectRef>
          <a:fontRef idx="minor">
            <a:schemeClr val="tx1"/>
          </a:fontRef>
        </p:style>
        <p:txBody>
          <a:bodyPr/>
          <a:lstStyle/>
          <a:p>
            <a:endParaRPr lang="en-US"/>
          </a:p>
        </p:txBody>
      </p:sp>
      <p:sp>
        <p:nvSpPr>
          <p:cNvPr id="35" name="Oval 4">
            <a:extLst>
              <a:ext uri="{FF2B5EF4-FFF2-40B4-BE49-F238E27FC236}">
                <a16:creationId xmlns:a16="http://schemas.microsoft.com/office/drawing/2014/main" id="{C206BCD8-774E-4776-8B23-8F138FFCBAF9}"/>
              </a:ext>
            </a:extLst>
          </p:cNvPr>
          <p:cNvSpPr/>
          <p:nvPr/>
        </p:nvSpPr>
        <p:spPr bwMode="auto">
          <a:xfrm>
            <a:off x="6756688" y="4234380"/>
            <a:ext cx="2636563" cy="982217"/>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tx1"/>
          </a:fontRef>
        </p:style>
        <p:txBody>
          <a:bodyPr lIns="17780" tIns="17780" rIns="17780" bIns="17780" spcCol="1270" anchor="ctr"/>
          <a:lstStyle/>
          <a:p>
            <a:pPr marL="0" marR="0" lvl="0" indent="0" algn="ctr" defTabSz="622300" rtl="0" eaLnBrk="1" fontAlgn="base"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Bosutinib</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622300" rtl="0" eaLnBrk="1" fontAlgn="base"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Fluid retention,</a:t>
            </a:r>
          </a:p>
          <a:p>
            <a:pPr marL="0" marR="0" lvl="0" indent="0" algn="ctr" defTabSz="622300" rtl="0" eaLnBrk="1" fontAlgn="base"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nausea, vomiting, diarrhea</a:t>
            </a:r>
          </a:p>
        </p:txBody>
      </p:sp>
    </p:spTree>
    <p:extLst>
      <p:ext uri="{BB962C8B-B14F-4D97-AF65-F5344CB8AC3E}">
        <p14:creationId xmlns:p14="http://schemas.microsoft.com/office/powerpoint/2010/main" val="8807938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5C74807-6E5C-4DE9-A6BB-BA9A0E23462B}"/>
              </a:ext>
            </a:extLst>
          </p:cNvPr>
          <p:cNvSpPr>
            <a:spLocks noGrp="1"/>
          </p:cNvSpPr>
          <p:nvPr>
            <p:ph type="title"/>
          </p:nvPr>
        </p:nvSpPr>
        <p:spPr/>
        <p:txBody>
          <a:bodyPr/>
          <a:lstStyle/>
          <a:p>
            <a:r>
              <a:rPr lang="en-US" altLang="en-US" dirty="0"/>
              <a:t>Management of Treatment Intolerance in CML</a:t>
            </a:r>
          </a:p>
        </p:txBody>
      </p:sp>
      <p:sp>
        <p:nvSpPr>
          <p:cNvPr id="3" name="Content Placeholder 2">
            <a:extLst>
              <a:ext uri="{FF2B5EF4-FFF2-40B4-BE49-F238E27FC236}">
                <a16:creationId xmlns:a16="http://schemas.microsoft.com/office/drawing/2014/main" id="{6C08AFDD-6333-645B-1382-2C168B34641D}"/>
              </a:ext>
            </a:extLst>
          </p:cNvPr>
          <p:cNvSpPr>
            <a:spLocks noGrp="1"/>
          </p:cNvSpPr>
          <p:nvPr>
            <p:ph idx="1"/>
          </p:nvPr>
        </p:nvSpPr>
        <p:spPr>
          <a:xfrm>
            <a:off x="604675" y="4389120"/>
            <a:ext cx="10877529" cy="1774612"/>
          </a:xfrm>
        </p:spPr>
        <p:txBody>
          <a:bodyPr/>
          <a:lstStyle/>
          <a:p>
            <a:pPr marL="285750" indent="-285750" eaLnBrk="1" hangingPunct="1">
              <a:spcBef>
                <a:spcPct val="0"/>
              </a:spcBef>
              <a:buClrTx/>
              <a:buSzTx/>
              <a:buFont typeface="Wingdings" panose="05000000000000000000" pitchFamily="2" charset="2"/>
              <a:buChar char="§"/>
              <a:defRPr/>
            </a:pPr>
            <a:r>
              <a:rPr kumimoji="0" lang="en-US" altLang="en-US" sz="2300" b="0" i="0" u="none" strike="noStrike" kern="1200" cap="none" spc="0" normalizeH="0" baseline="0" noProof="0" dirty="0">
                <a:ln>
                  <a:noFill/>
                </a:ln>
                <a:solidFill>
                  <a:srgbClr val="000000"/>
                </a:solidFill>
                <a:effectLst/>
                <a:uLnTx/>
                <a:uFillTx/>
                <a:cs typeface="Calibri" panose="020F0502020204030204" pitchFamily="34" charset="0"/>
              </a:rPr>
              <a:t>TKI selected according to patient comorbidities</a:t>
            </a:r>
          </a:p>
          <a:p>
            <a:pPr marL="285750" indent="-285750" eaLnBrk="1" hangingPunct="1">
              <a:spcBef>
                <a:spcPct val="0"/>
              </a:spcBef>
              <a:buClrTx/>
              <a:buSzTx/>
              <a:buFont typeface="Wingdings" panose="05000000000000000000" pitchFamily="2" charset="2"/>
              <a:buChar char="§"/>
              <a:defRPr/>
            </a:pPr>
            <a:r>
              <a:rPr kumimoji="0" lang="en-US" altLang="en-US" sz="2300" b="0" i="0" u="none" strike="noStrike" kern="1200" cap="none" spc="0" normalizeH="0" baseline="0" noProof="0" dirty="0">
                <a:ln>
                  <a:noFill/>
                </a:ln>
                <a:solidFill>
                  <a:srgbClr val="000000"/>
                </a:solidFill>
                <a:effectLst/>
                <a:uLnTx/>
                <a:uFillTx/>
                <a:cs typeface="Calibri" panose="020F0502020204030204" pitchFamily="34" charset="0"/>
              </a:rPr>
              <a:t>ABL1 kinase domain mutational analysis should always be performed to direct TKI selection </a:t>
            </a:r>
          </a:p>
          <a:p>
            <a:pPr marL="285750" indent="-285750" eaLnBrk="1" hangingPunct="1">
              <a:spcBef>
                <a:spcPct val="0"/>
              </a:spcBef>
              <a:buClrTx/>
              <a:buSzTx/>
              <a:buFont typeface="Wingdings" panose="05000000000000000000" pitchFamily="2" charset="2"/>
              <a:buChar char="§"/>
              <a:defRPr/>
            </a:pPr>
            <a:r>
              <a:rPr kumimoji="0" lang="en-US" altLang="en-US" sz="2300" b="0" i="0" u="none" strike="noStrike" kern="1200" cap="none" spc="0" normalizeH="0" baseline="0" noProof="0" dirty="0">
                <a:ln>
                  <a:noFill/>
                </a:ln>
                <a:solidFill>
                  <a:srgbClr val="000000"/>
                </a:solidFill>
                <a:effectLst/>
                <a:uLnTx/>
                <a:uFillTx/>
                <a:cs typeface="Calibri" panose="020F0502020204030204" pitchFamily="34" charset="0"/>
              </a:rPr>
              <a:t>No second-generation TKI rotation after a prior second-generation TKI if signs of resistance or if no guiding mutations</a:t>
            </a:r>
            <a:endParaRPr lang="en-US" sz="2300" dirty="0"/>
          </a:p>
        </p:txBody>
      </p:sp>
      <p:sp>
        <p:nvSpPr>
          <p:cNvPr id="16429" name="Rectangle 1">
            <a:extLst>
              <a:ext uri="{FF2B5EF4-FFF2-40B4-BE49-F238E27FC236}">
                <a16:creationId xmlns:a16="http://schemas.microsoft.com/office/drawing/2014/main" id="{29BFC5DA-25C5-403D-A451-4290A32E76BA}"/>
              </a:ext>
            </a:extLst>
          </p:cNvPr>
          <p:cNvSpPr>
            <a:spLocks noChangeArrowheads="1"/>
          </p:cNvSpPr>
          <p:nvPr/>
        </p:nvSpPr>
        <p:spPr bwMode="auto">
          <a:xfrm>
            <a:off x="397716" y="6369057"/>
            <a:ext cx="88469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None/>
              <a:defRPr/>
            </a:pPr>
            <a:r>
              <a:rPr lang="en-US" altLang="en-US" sz="1200" b="0" dirty="0">
                <a:solidFill>
                  <a:srgbClr val="455560"/>
                </a:solidFill>
                <a:latin typeface="Calibri"/>
                <a:ea typeface="Calibri"/>
                <a:cs typeface="Calibri"/>
              </a:rPr>
              <a:t>Adapted from Haddad</a:t>
            </a:r>
            <a:r>
              <a:rPr kumimoji="0" lang="en-US" altLang="en-US" sz="1200" b="0" i="0" u="none" strike="noStrike" kern="1200" cap="none" spc="0" normalizeH="0" baseline="0" noProof="0" dirty="0">
                <a:ln>
                  <a:noFill/>
                </a:ln>
                <a:solidFill>
                  <a:srgbClr val="455560"/>
                </a:solidFill>
                <a:effectLst/>
                <a:uLnTx/>
                <a:uFillTx/>
                <a:latin typeface="Calibri"/>
                <a:ea typeface="Calibri"/>
                <a:cs typeface="Calibri"/>
              </a:rPr>
              <a:t>. JNCCN. 2024;22:e237116. </a:t>
            </a:r>
          </a:p>
        </p:txBody>
      </p:sp>
      <p:graphicFrame>
        <p:nvGraphicFramePr>
          <p:cNvPr id="10" name="Table 9">
            <a:extLst>
              <a:ext uri="{FF2B5EF4-FFF2-40B4-BE49-F238E27FC236}">
                <a16:creationId xmlns:a16="http://schemas.microsoft.com/office/drawing/2014/main" id="{1572A24C-31A8-E671-E21E-AE1310659006}"/>
              </a:ext>
            </a:extLst>
          </p:cNvPr>
          <p:cNvGraphicFramePr>
            <a:graphicFrameLocks noGrp="1"/>
          </p:cNvGraphicFramePr>
          <p:nvPr>
            <p:extLst>
              <p:ext uri="{D42A27DB-BD31-4B8C-83A1-F6EECF244321}">
                <p14:modId xmlns:p14="http://schemas.microsoft.com/office/powerpoint/2010/main" val="3276715187"/>
              </p:ext>
            </p:extLst>
          </p:nvPr>
        </p:nvGraphicFramePr>
        <p:xfrm>
          <a:off x="5349240" y="1600201"/>
          <a:ext cx="6423660" cy="2400561"/>
        </p:xfrm>
        <a:graphic>
          <a:graphicData uri="http://schemas.openxmlformats.org/drawingml/2006/table">
            <a:tbl>
              <a:tblPr>
                <a:tableStyleId>{2D5ABB26-0587-4C30-8999-92F81FD0307C}</a:tableStyleId>
              </a:tblPr>
              <a:tblGrid>
                <a:gridCol w="6423660">
                  <a:extLst>
                    <a:ext uri="{9D8B030D-6E8A-4147-A177-3AD203B41FA5}">
                      <a16:colId xmlns:a16="http://schemas.microsoft.com/office/drawing/2014/main" val="1195137220"/>
                    </a:ext>
                  </a:extLst>
                </a:gridCol>
              </a:tblGrid>
              <a:tr h="247020">
                <a:tc>
                  <a:txBody>
                    <a:bodyPr/>
                    <a:lstStyle/>
                    <a:p>
                      <a:pPr marL="0" marR="0">
                        <a:spcBef>
                          <a:spcPts val="0"/>
                        </a:spcBef>
                        <a:spcAft>
                          <a:spcPts val="0"/>
                        </a:spcAft>
                      </a:pPr>
                      <a:r>
                        <a:rPr kumimoji="0" lang="en-US" sz="2000" b="1"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Third-Line and Beyond TKI or Other Alternatives </a:t>
                      </a:r>
                      <a:endParaRPr kumimoji="0" lang="en-US" sz="2000" b="1" u="none" strike="noStrike" kern="1200" cap="none" normalizeH="0" baseline="30000" dirty="0">
                        <a:ln>
                          <a:noFill/>
                        </a:ln>
                        <a:solidFill>
                          <a:schemeClr val="tx1"/>
                        </a:solidFill>
                        <a:effectLst/>
                        <a:latin typeface="Calibri" panose="020F0502020204030204" pitchFamily="34" charset="0"/>
                        <a:ea typeface="+mn-ea"/>
                        <a:cs typeface="Calibri" panose="020F0502020204030204"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406556413"/>
                  </a:ext>
                </a:extLst>
              </a:tr>
              <a:tr h="282309">
                <a:tc>
                  <a:txBody>
                    <a:bodyPr/>
                    <a:lstStyle/>
                    <a:p>
                      <a:pPr marL="0" marR="0">
                        <a:spcBef>
                          <a:spcPts val="0"/>
                        </a:spcBef>
                        <a:spcAft>
                          <a:spcPts val="0"/>
                        </a:spcAft>
                      </a:pPr>
                      <a:r>
                        <a:rPr kumimoji="0" lang="en-US" sz="20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Ponatinib: 15-30 mg daily </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549481613"/>
                  </a:ext>
                </a:extLst>
              </a:tr>
              <a:tr h="470514">
                <a:tc>
                  <a:txBody>
                    <a:bodyPr/>
                    <a:lstStyle/>
                    <a:p>
                      <a:pPr marL="0" marR="0">
                        <a:spcBef>
                          <a:spcPts val="0"/>
                        </a:spcBef>
                        <a:spcAft>
                          <a:spcPts val="0"/>
                        </a:spcAft>
                      </a:pPr>
                      <a:r>
                        <a:rPr kumimoji="0" lang="en-US" sz="2000" u="none" strike="noStrike" kern="1200" cap="none" normalizeH="0" baseline="0" dirty="0">
                          <a:ln>
                            <a:noFill/>
                          </a:ln>
                          <a:solidFill>
                            <a:schemeClr val="bg2">
                              <a:lumMod val="10000"/>
                            </a:schemeClr>
                          </a:solidFill>
                          <a:effectLst/>
                          <a:latin typeface="Calibri"/>
                          <a:ea typeface="+mn-ea"/>
                          <a:cs typeface="Calibri"/>
                        </a:rPr>
                        <a:t>Any alternative TKI/STAMP</a:t>
                      </a:r>
                      <a:endParaRPr kumimoji="0" lang="en-US" sz="20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503012868"/>
                  </a:ext>
                </a:extLst>
              </a:tr>
              <a:tr h="431795">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kern="1200" dirty="0">
                          <a:solidFill>
                            <a:schemeClr val="bg1"/>
                          </a:solidFill>
                          <a:effectLst/>
                          <a:latin typeface="Calibri" panose="020F0502020204030204" pitchFamily="34" charset="0"/>
                          <a:ea typeface="+mn-ea"/>
                          <a:cs typeface="Times New Roman" panose="02020603050405020304" pitchFamily="18" charset="0"/>
                        </a:rPr>
                        <a:t>Hematopoietic stem cell transplantation </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98721824"/>
                  </a:ext>
                </a:extLst>
              </a:tr>
              <a:tr h="705772">
                <a:tc>
                  <a:txBody>
                    <a:bodyPr/>
                    <a:lstStyle/>
                    <a:p>
                      <a:pPr marL="0" marR="0" indent="0">
                        <a:spcBef>
                          <a:spcPts val="0"/>
                        </a:spcBef>
                        <a:spcAft>
                          <a:spcPts val="0"/>
                        </a:spcAft>
                        <a:buFont typeface="Wingdings" panose="05000000000000000000" pitchFamily="2" charset="2"/>
                        <a:buNone/>
                      </a:pPr>
                      <a:r>
                        <a:rPr kumimoji="0" lang="en-US" sz="200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Other therapies: hypomethylating agents, low-dose cytarabine, hydroxyurea, omacetaxine, investigational drugs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171800855"/>
                  </a:ext>
                </a:extLst>
              </a:tr>
            </a:tbl>
          </a:graphicData>
        </a:graphic>
      </p:graphicFrame>
      <p:graphicFrame>
        <p:nvGraphicFramePr>
          <p:cNvPr id="2" name="Content Placeholder 4">
            <a:extLst>
              <a:ext uri="{FF2B5EF4-FFF2-40B4-BE49-F238E27FC236}">
                <a16:creationId xmlns:a16="http://schemas.microsoft.com/office/drawing/2014/main" id="{952232DF-B31D-BE9F-87EF-93D2111A5496}"/>
              </a:ext>
            </a:extLst>
          </p:cNvPr>
          <p:cNvGraphicFramePr>
            <a:graphicFrameLocks/>
          </p:cNvGraphicFramePr>
          <p:nvPr>
            <p:extLst>
              <p:ext uri="{D42A27DB-BD31-4B8C-83A1-F6EECF244321}">
                <p14:modId xmlns:p14="http://schemas.microsoft.com/office/powerpoint/2010/main" val="2095394252"/>
              </p:ext>
            </p:extLst>
          </p:nvPr>
        </p:nvGraphicFramePr>
        <p:xfrm>
          <a:off x="717550" y="1600200"/>
          <a:ext cx="4425950" cy="1920240"/>
        </p:xfrm>
        <a:graphic>
          <a:graphicData uri="http://schemas.openxmlformats.org/drawingml/2006/table">
            <a:tbl>
              <a:tblPr>
                <a:tableStyleId>{2D5ABB26-0587-4C30-8999-92F81FD0307C}</a:tableStyleId>
              </a:tblPr>
              <a:tblGrid>
                <a:gridCol w="1696041">
                  <a:extLst>
                    <a:ext uri="{9D8B030D-6E8A-4147-A177-3AD203B41FA5}">
                      <a16:colId xmlns:a16="http://schemas.microsoft.com/office/drawing/2014/main" val="20000"/>
                    </a:ext>
                  </a:extLst>
                </a:gridCol>
                <a:gridCol w="2729909">
                  <a:extLst>
                    <a:ext uri="{9D8B030D-6E8A-4147-A177-3AD203B41FA5}">
                      <a16:colId xmlns:a16="http://schemas.microsoft.com/office/drawing/2014/main" val="20001"/>
                    </a:ext>
                  </a:extLst>
                </a:gridCol>
              </a:tblGrid>
              <a:tr h="215304">
                <a:tc>
                  <a:txBody>
                    <a:bodyPr/>
                    <a:lstStyle/>
                    <a:p>
                      <a:pPr marL="0" marR="0">
                        <a:spcBef>
                          <a:spcPts val="0"/>
                        </a:spcBef>
                        <a:spcAft>
                          <a:spcPts val="0"/>
                        </a:spcAft>
                      </a:pPr>
                      <a:r>
                        <a:rPr kumimoji="0" lang="en-US" sz="2000" b="1"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Frontline TKI</a:t>
                      </a:r>
                      <a:endParaRPr kumimoji="0" lang="en-US" sz="2000" b="1" u="none" strike="noStrike" kern="1200" cap="none" normalizeH="0" baseline="30000" dirty="0">
                        <a:ln>
                          <a:noFill/>
                        </a:ln>
                        <a:solidFill>
                          <a:schemeClr val="tx1"/>
                        </a:solidFill>
                        <a:effectLst/>
                        <a:latin typeface="Calibri" panose="020F0502020204030204" pitchFamily="34" charset="0"/>
                        <a:ea typeface="+mn-ea"/>
                        <a:cs typeface="Calibri" panose="020F0502020204030204" pitchFamily="34"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algn="ctr">
                        <a:spcBef>
                          <a:spcPts val="0"/>
                        </a:spcBef>
                        <a:spcAft>
                          <a:spcPts val="0"/>
                        </a:spcAft>
                      </a:pPr>
                      <a:r>
                        <a:rPr kumimoji="0" lang="en-US" sz="2000" b="1"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Second-line TKI</a:t>
                      </a:r>
                      <a:endParaRPr kumimoji="0" lang="en-US" sz="2000" b="1" u="none" strike="noStrike" kern="1200" cap="none" normalizeH="0" baseline="30000" dirty="0">
                        <a:ln>
                          <a:noFill/>
                        </a:ln>
                        <a:solidFill>
                          <a:schemeClr val="tx1"/>
                        </a:solidFill>
                        <a:effectLst/>
                        <a:latin typeface="Calibri" panose="020F0502020204030204" pitchFamily="34" charset="0"/>
                        <a:ea typeface="+mn-ea"/>
                        <a:cs typeface="Calibri" panose="020F0502020204030204"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222002">
                <a:tc>
                  <a:txBody>
                    <a:bodyPr/>
                    <a:lstStyle/>
                    <a:p>
                      <a:pPr marL="0" marR="0">
                        <a:spcBef>
                          <a:spcPts val="0"/>
                        </a:spcBef>
                        <a:spcAft>
                          <a:spcPts val="0"/>
                        </a:spcAft>
                      </a:pPr>
                      <a:r>
                        <a:rPr lang="en-U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Imatinib </a:t>
                      </a:r>
                      <a:endParaRPr lang="en-US" sz="20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5">
                  <a:txBody>
                    <a:bodyPr/>
                    <a:lstStyle/>
                    <a:p>
                      <a:pPr marL="0" marR="0" algn="ctr">
                        <a:spcBef>
                          <a:spcPts val="0"/>
                        </a:spcBef>
                        <a:spcAft>
                          <a:spcPts val="0"/>
                        </a:spcAft>
                      </a:pPr>
                      <a:r>
                        <a:rPr lang="en-US" sz="2000" kern="1200" dirty="0">
                          <a:solidFill>
                            <a:schemeClr val="bg1"/>
                          </a:solidFill>
                          <a:effectLst/>
                          <a:latin typeface="Calibri"/>
                          <a:ea typeface="Calibri"/>
                          <a:cs typeface="Times New Roman"/>
                        </a:rPr>
                        <a:t>Any alternative TKI/STAMP</a:t>
                      </a:r>
                      <a:endParaRPr lang="en-US" sz="20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222002">
                <a:tc>
                  <a:txBody>
                    <a:bodyPr/>
                    <a:lstStyle/>
                    <a:p>
                      <a:pPr marL="0" marR="0">
                        <a:spcBef>
                          <a:spcPts val="0"/>
                        </a:spcBef>
                        <a:spcAft>
                          <a:spcPts val="0"/>
                        </a:spcAft>
                      </a:pPr>
                      <a:r>
                        <a:rPr lang="en-U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Dasatinib </a:t>
                      </a:r>
                      <a:endParaRPr lang="en-US" sz="20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vMerge="1">
                  <a:txBody>
                    <a:bodyPr/>
                    <a:lstStyle/>
                    <a:p>
                      <a:pPr marL="0" marR="0" algn="ctr">
                        <a:spcBef>
                          <a:spcPts val="0"/>
                        </a:spcBef>
                        <a:spcAft>
                          <a:spcPts val="0"/>
                        </a:spcAft>
                      </a:pPr>
                      <a:endParaRPr lang="en-US" sz="18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2"/>
                  </a:ext>
                </a:extLst>
              </a:tr>
              <a:tr h="222002">
                <a:tc>
                  <a:txBody>
                    <a:bodyPr/>
                    <a:lstStyle/>
                    <a:p>
                      <a:pPr marL="0" marR="0">
                        <a:spcBef>
                          <a:spcPts val="0"/>
                        </a:spcBef>
                        <a:spcAft>
                          <a:spcPts val="0"/>
                        </a:spcAft>
                      </a:pPr>
                      <a:r>
                        <a:rPr lang="en-U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Nilotinib </a:t>
                      </a:r>
                      <a:endParaRPr lang="en-US" sz="20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marL="0" marR="0" algn="ctr">
                        <a:spcBef>
                          <a:spcPts val="0"/>
                        </a:spcBef>
                        <a:spcAft>
                          <a:spcPts val="0"/>
                        </a:spcAft>
                      </a:pPr>
                      <a:endParaRPr lang="en-US" sz="18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09782634"/>
                  </a:ext>
                </a:extLst>
              </a:tr>
              <a:tr h="222002">
                <a:tc>
                  <a:txBody>
                    <a:bodyPr/>
                    <a:lstStyle/>
                    <a:p>
                      <a:pPr marL="0" marR="0">
                        <a:spcBef>
                          <a:spcPts val="0"/>
                        </a:spcBef>
                        <a:spcAft>
                          <a:spcPts val="0"/>
                        </a:spcAft>
                      </a:pPr>
                      <a:r>
                        <a:rPr lang="en-U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Bosutinib </a:t>
                      </a:r>
                      <a:endParaRPr lang="en-US" sz="20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vMerge="1">
                  <a:txBody>
                    <a:bodyPr/>
                    <a:lstStyle/>
                    <a:p>
                      <a:pPr marL="0" marR="0" algn="ctr">
                        <a:spcBef>
                          <a:spcPts val="0"/>
                        </a:spcBef>
                        <a:spcAft>
                          <a:spcPts val="0"/>
                        </a:spcAft>
                      </a:pPr>
                      <a:endParaRPr lang="en-US" sz="18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77863700"/>
                  </a:ext>
                </a:extLst>
              </a:tr>
              <a:tr h="222002">
                <a:tc>
                  <a:txBody>
                    <a:bodyPr/>
                    <a:lstStyle/>
                    <a:p>
                      <a:pPr marL="0" marR="0">
                        <a:spcBef>
                          <a:spcPts val="0"/>
                        </a:spcBef>
                        <a:spcAft>
                          <a:spcPts val="0"/>
                        </a:spcAft>
                      </a:pPr>
                      <a:r>
                        <a:rPr lang="en-US" sz="20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Asciminib</a:t>
                      </a: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marL="0" marR="0" algn="ctr">
                        <a:spcBef>
                          <a:spcPts val="0"/>
                        </a:spcBef>
                        <a:spcAft>
                          <a:spcPts val="0"/>
                        </a:spcAft>
                      </a:pPr>
                      <a:endParaRPr lang="en-US" sz="2000" kern="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54347118"/>
                  </a:ext>
                </a:extLst>
              </a:tr>
            </a:tbl>
          </a:graphicData>
        </a:graphic>
      </p:graphicFrame>
    </p:spTree>
    <p:extLst>
      <p:ext uri="{BB962C8B-B14F-4D97-AF65-F5344CB8AC3E}">
        <p14:creationId xmlns:p14="http://schemas.microsoft.com/office/powerpoint/2010/main" val="21215652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7610815-AD4F-3DA7-7CBA-C54FAD91C60F}"/>
            </a:ext>
          </a:extLst>
        </p:cNvPr>
        <p:cNvGrpSpPr/>
        <p:nvPr/>
      </p:nvGrpSpPr>
      <p:grpSpPr>
        <a:xfrm>
          <a:off x="0" y="0"/>
          <a:ext cx="0" cy="0"/>
          <a:chOff x="0" y="0"/>
          <a:chExt cx="0" cy="0"/>
        </a:xfrm>
      </p:grpSpPr>
      <p:sp>
        <p:nvSpPr>
          <p:cNvPr id="19458" name="Rectangle 2">
            <a:extLst>
              <a:ext uri="{FF2B5EF4-FFF2-40B4-BE49-F238E27FC236}">
                <a16:creationId xmlns:a16="http://schemas.microsoft.com/office/drawing/2014/main" id="{7A4409B9-0415-D2EA-62A2-FBAF41FBFE6B}"/>
              </a:ext>
            </a:extLst>
          </p:cNvPr>
          <p:cNvSpPr>
            <a:spLocks noGrp="1" noChangeArrowheads="1"/>
          </p:cNvSpPr>
          <p:nvPr>
            <p:ph type="title"/>
          </p:nvPr>
        </p:nvSpPr>
        <p:spPr/>
        <p:txBody>
          <a:bodyPr/>
          <a:lstStyle/>
          <a:p>
            <a:pPr eaLnBrk="1" hangingPunct="1"/>
            <a:r>
              <a:rPr lang="en-US" dirty="0"/>
              <a:t>Trials With TKI Dose Reduction or Intermittent Dosing</a:t>
            </a:r>
            <a:endParaRPr lang="en-US" altLang="en-US" dirty="0"/>
          </a:p>
        </p:txBody>
      </p:sp>
      <p:sp>
        <p:nvSpPr>
          <p:cNvPr id="4" name="Text Box 11">
            <a:extLst>
              <a:ext uri="{FF2B5EF4-FFF2-40B4-BE49-F238E27FC236}">
                <a16:creationId xmlns:a16="http://schemas.microsoft.com/office/drawing/2014/main" id="{805FD9FA-0B05-2FA1-9688-0A38275A2556}"/>
              </a:ext>
            </a:extLst>
          </p:cNvPr>
          <p:cNvSpPr txBox="1">
            <a:spLocks noChangeArrowheads="1"/>
          </p:cNvSpPr>
          <p:nvPr/>
        </p:nvSpPr>
        <p:spPr bwMode="auto">
          <a:xfrm>
            <a:off x="402909" y="6178214"/>
            <a:ext cx="87296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Clark. Lancet </a:t>
            </a:r>
            <a:r>
              <a:rPr kumimoji="0" lang="en-US" altLang="en-US" sz="1200" b="0" i="0" u="none" strike="noStrike" kern="1200" cap="none" spc="0" normalizeH="0" baseline="0" noProof="0" dirty="0" err="1">
                <a:ln>
                  <a:noFill/>
                </a:ln>
                <a:solidFill>
                  <a:srgbClr val="455560"/>
                </a:solidFill>
                <a:effectLst/>
                <a:uLnTx/>
                <a:uFillTx/>
                <a:latin typeface="Calibri" panose="020F0502020204030204" pitchFamily="34" charset="0"/>
                <a:ea typeface="+mn-ea"/>
                <a:cs typeface="Arial" panose="020B0604020202020204" pitchFamily="34" charset="0"/>
              </a:rPr>
              <a:t>Haematol</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2019;6:e375. </a:t>
            </a:r>
            <a:r>
              <a:rPr lang="en-US" altLang="en-US" sz="1200" b="0" spc="-10" dirty="0">
                <a:solidFill>
                  <a:schemeClr val="bg2"/>
                </a:solidFill>
                <a:latin typeface="Calibri" panose="020F0502020204030204" pitchFamily="34" charset="0"/>
              </a:rPr>
              <a:t>NCCN. Clinical practice guidelines in oncology: CML. v.3.2025.  </a:t>
            </a:r>
            <a:br>
              <a:rPr lang="en-US" altLang="en-US" sz="1200" b="0" spc="-10" dirty="0">
                <a:solidFill>
                  <a:schemeClr val="bg2"/>
                </a:solidFill>
                <a:latin typeface="Calibri" panose="020F0502020204030204" pitchFamily="34" charset="0"/>
              </a:rPr>
            </a:br>
            <a:r>
              <a:rPr lang="en-US" altLang="en-US" sz="1200" b="0" spc="-10" dirty="0" err="1">
                <a:solidFill>
                  <a:schemeClr val="bg2"/>
                </a:solidFill>
                <a:latin typeface="Calibri" panose="020F0502020204030204" pitchFamily="34" charset="0"/>
              </a:rPr>
              <a:t>Malagola</a:t>
            </a:r>
            <a:r>
              <a:rPr lang="en-US" altLang="en-US" sz="1200" b="0" spc="-10" dirty="0">
                <a:solidFill>
                  <a:schemeClr val="bg2"/>
                </a:solidFill>
                <a:latin typeface="Calibri" panose="020F0502020204030204" pitchFamily="34" charset="0"/>
              </a:rPr>
              <a:t>. Clin Lymphoma, Myeloma and Leukemia. 2024;24: 323. Russo. Blood Cancer J. 2015;5:e347. Russo. Ther Adv </a:t>
            </a:r>
            <a:r>
              <a:rPr lang="en-US" altLang="en-US" sz="1200" b="0" spc="-10" dirty="0" err="1">
                <a:solidFill>
                  <a:schemeClr val="bg2"/>
                </a:solidFill>
                <a:latin typeface="Calibri" panose="020F0502020204030204" pitchFamily="34" charset="0"/>
              </a:rPr>
              <a:t>Hematol</a:t>
            </a:r>
            <a:r>
              <a:rPr lang="en-US" altLang="en-US" sz="1200" b="0" spc="-10" dirty="0">
                <a:solidFill>
                  <a:schemeClr val="bg2"/>
                </a:solidFill>
                <a:latin typeface="Calibri" panose="020F0502020204030204" pitchFamily="34" charset="0"/>
              </a:rPr>
              <a:t>. 2023;14.</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9" name="Table 8">
            <a:extLst>
              <a:ext uri="{FF2B5EF4-FFF2-40B4-BE49-F238E27FC236}">
                <a16:creationId xmlns:a16="http://schemas.microsoft.com/office/drawing/2014/main" id="{AC7328E4-04BA-D736-2E5F-214CB274F46B}"/>
              </a:ext>
            </a:extLst>
          </p:cNvPr>
          <p:cNvGraphicFramePr>
            <a:graphicFrameLocks noGrp="1"/>
          </p:cNvGraphicFramePr>
          <p:nvPr>
            <p:extLst>
              <p:ext uri="{D42A27DB-BD31-4B8C-83A1-F6EECF244321}">
                <p14:modId xmlns:p14="http://schemas.microsoft.com/office/powerpoint/2010/main" val="815504015"/>
              </p:ext>
            </p:extLst>
          </p:nvPr>
        </p:nvGraphicFramePr>
        <p:xfrm>
          <a:off x="717550" y="1585814"/>
          <a:ext cx="10788650" cy="4358720"/>
        </p:xfrm>
        <a:graphic>
          <a:graphicData uri="http://schemas.openxmlformats.org/drawingml/2006/table">
            <a:tbl>
              <a:tblPr/>
              <a:tblGrid>
                <a:gridCol w="1800892">
                  <a:extLst>
                    <a:ext uri="{9D8B030D-6E8A-4147-A177-3AD203B41FA5}">
                      <a16:colId xmlns:a16="http://schemas.microsoft.com/office/drawing/2014/main" val="3851927241"/>
                    </a:ext>
                  </a:extLst>
                </a:gridCol>
                <a:gridCol w="1897649">
                  <a:extLst>
                    <a:ext uri="{9D8B030D-6E8A-4147-A177-3AD203B41FA5}">
                      <a16:colId xmlns:a16="http://schemas.microsoft.com/office/drawing/2014/main" val="529393572"/>
                    </a:ext>
                  </a:extLst>
                </a:gridCol>
                <a:gridCol w="3332512">
                  <a:extLst>
                    <a:ext uri="{9D8B030D-6E8A-4147-A177-3AD203B41FA5}">
                      <a16:colId xmlns:a16="http://schemas.microsoft.com/office/drawing/2014/main" val="1225300273"/>
                    </a:ext>
                  </a:extLst>
                </a:gridCol>
                <a:gridCol w="3757597">
                  <a:extLst>
                    <a:ext uri="{9D8B030D-6E8A-4147-A177-3AD203B41FA5}">
                      <a16:colId xmlns:a16="http://schemas.microsoft.com/office/drawing/2014/main" val="4106455319"/>
                    </a:ext>
                  </a:extLst>
                </a:gridCol>
              </a:tblGrid>
              <a:tr h="35120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tx1"/>
                          </a:solidFill>
                          <a:effectLst/>
                          <a:latin typeface="Calibri" panose="020F0502020204030204" pitchFamily="34" charset="0"/>
                        </a:rPr>
                        <a:t>Characteristic</a:t>
                      </a:r>
                    </a:p>
                  </a:txBody>
                  <a:tcPr marL="121699" marR="121699" marT="45728" marB="4572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INTERIM (Phase II)</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76)</a:t>
                      </a:r>
                    </a:p>
                  </a:txBody>
                  <a:tcPr marL="121699" marR="121699" marT="45728" marB="4572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DESTINY (Phase II)</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tx1"/>
                          </a:solidFill>
                          <a:effectLst/>
                          <a:latin typeface="Calibri" panose="020F0502020204030204" pitchFamily="34" charset="0"/>
                        </a:rPr>
                        <a:t>(n = 174)</a:t>
                      </a:r>
                    </a:p>
                  </a:txBody>
                  <a:tcPr marL="121699" marR="121699" marT="45728" marB="4572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1" i="0" u="none" strike="noStrike" cap="none" normalizeH="0" baseline="0" dirty="0" err="1">
                          <a:ln>
                            <a:noFill/>
                          </a:ln>
                          <a:solidFill>
                            <a:schemeClr val="tx1"/>
                          </a:solidFill>
                          <a:effectLst/>
                          <a:latin typeface="Calibri" panose="020F0502020204030204" pitchFamily="34" charset="0"/>
                        </a:rPr>
                        <a:t>OPTkIMA</a:t>
                      </a:r>
                      <a:r>
                        <a:rPr kumimoji="0" lang="en-US" sz="1600" b="1" i="0" u="none" strike="noStrike" cap="none" normalizeH="0" baseline="0" dirty="0">
                          <a:ln>
                            <a:noFill/>
                          </a:ln>
                          <a:solidFill>
                            <a:schemeClr val="tx1"/>
                          </a:solidFill>
                          <a:effectLst/>
                          <a:latin typeface="Calibri" panose="020F0502020204030204" pitchFamily="34" charset="0"/>
                        </a:rPr>
                        <a:t> (Phase III)</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1" i="0" u="none" strike="noStrike" cap="none" normalizeH="0" baseline="0" dirty="0">
                          <a:ln>
                            <a:noFill/>
                          </a:ln>
                          <a:solidFill>
                            <a:schemeClr val="tx1"/>
                          </a:solidFill>
                          <a:effectLst/>
                          <a:latin typeface="Calibri" panose="020F0502020204030204" pitchFamily="34" charset="0"/>
                        </a:rPr>
                        <a:t>(n = 215)</a:t>
                      </a:r>
                    </a:p>
                  </a:txBody>
                  <a:tcPr marL="121699" marR="121699" marT="45728" marB="45728"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2510586058"/>
                  </a:ext>
                </a:extLst>
              </a:tr>
              <a:tr h="20333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1"/>
                          </a:solidFill>
                          <a:effectLst/>
                          <a:latin typeface="Calibri" panose="020F0502020204030204" pitchFamily="34" charset="0"/>
                        </a:rPr>
                        <a:t>TKI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1"/>
                          </a:solidFill>
                          <a:effectLst/>
                          <a:latin typeface="Calibri" panose="020F0502020204030204" pitchFamily="34" charset="0"/>
                        </a:rPr>
                        <a:t>Imatinib</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Imatinib, Dasatinib, Nilotinib</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6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Imatinib, Dasatinib, Nilotinib</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882756386"/>
                  </a:ext>
                </a:extLst>
              </a:tr>
              <a:tr h="79482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Population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lang="en-GB" altLang="en-US" sz="1600" b="0" dirty="0">
                          <a:solidFill>
                            <a:srgbClr val="000000"/>
                          </a:solidFill>
                          <a:latin typeface="Calibri" panose="020F0502020204030204" pitchFamily="34" charset="0"/>
                          <a:ea typeface="Calibri" panose="020F0502020204030204" pitchFamily="34" charset="0"/>
                          <a:cs typeface="Calibri" panose="020F0502020204030204" pitchFamily="34" charset="0"/>
                        </a:rPr>
                        <a:t>Aged ≥65 </a:t>
                      </a:r>
                      <a:r>
                        <a:rPr lang="en-GB" altLang="en-US" sz="1600" b="0" dirty="0" err="1">
                          <a:solidFill>
                            <a:srgbClr val="000000"/>
                          </a:solidFill>
                          <a:latin typeface="Calibri" panose="020F0502020204030204" pitchFamily="34" charset="0"/>
                          <a:ea typeface="Calibri" panose="020F0502020204030204" pitchFamily="34" charset="0"/>
                          <a:cs typeface="Calibri" panose="020F0502020204030204" pitchFamily="34" charset="0"/>
                        </a:rPr>
                        <a:t>yr</a:t>
                      </a:r>
                      <a:r>
                        <a:rPr lang="en-GB" altLang="en-US" sz="1600" b="0" dirty="0">
                          <a:solidFill>
                            <a:srgbClr val="000000"/>
                          </a:solidFill>
                          <a:latin typeface="Calibri" panose="020F0502020204030204" pitchFamily="34" charset="0"/>
                          <a:ea typeface="Calibri" panose="020F0502020204030204" pitchFamily="34" charset="0"/>
                          <a:cs typeface="Calibri" panose="020F0502020204030204" pitchFamily="34" charset="0"/>
                        </a:rPr>
                        <a:t> with CP-CML; stable </a:t>
                      </a:r>
                      <a:r>
                        <a:rPr lang="en-GB" altLang="en-US" sz="1600" b="0" dirty="0" err="1">
                          <a:solidFill>
                            <a:srgbClr val="000000"/>
                          </a:solidFill>
                          <a:latin typeface="Calibri" panose="020F0502020204030204" pitchFamily="34" charset="0"/>
                          <a:ea typeface="Calibri" panose="020F0502020204030204" pitchFamily="34" charset="0"/>
                          <a:cs typeface="Calibri" panose="020F0502020204030204" pitchFamily="34" charset="0"/>
                        </a:rPr>
                        <a:t>CCyR</a:t>
                      </a:r>
                      <a:r>
                        <a:rPr lang="en-GB" altLang="en-US" sz="1600" b="0" dirty="0">
                          <a:solidFill>
                            <a:srgbClr val="000000"/>
                          </a:solidFill>
                          <a:latin typeface="Calibri" panose="020F0502020204030204" pitchFamily="34" charset="0"/>
                          <a:ea typeface="Calibri" panose="020F0502020204030204" pitchFamily="34" charset="0"/>
                          <a:cs typeface="Calibri" panose="020F0502020204030204" pitchFamily="34" charset="0"/>
                        </a:rPr>
                        <a:t> and MMR; receiving imatinib for ≥2yr </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lang="en-GB" altLang="en-US" sz="1600" b="0" dirty="0">
                          <a:solidFill>
                            <a:srgbClr val="000000"/>
                          </a:solidFill>
                          <a:latin typeface="Calibri" panose="020F0502020204030204" pitchFamily="34" charset="0"/>
                          <a:ea typeface="Calibri" panose="020F0502020204030204" pitchFamily="34" charset="0"/>
                          <a:cs typeface="Calibri" panose="020F0502020204030204" pitchFamily="34" charset="0"/>
                        </a:rPr>
                        <a:t>Aged ≥18 </a:t>
                      </a:r>
                      <a:r>
                        <a:rPr lang="en-GB" altLang="en-US" sz="1600" b="0" dirty="0" err="1">
                          <a:solidFill>
                            <a:srgbClr val="000000"/>
                          </a:solidFill>
                          <a:latin typeface="Calibri" panose="020F0502020204030204" pitchFamily="34" charset="0"/>
                          <a:ea typeface="Calibri" panose="020F0502020204030204" pitchFamily="34" charset="0"/>
                          <a:cs typeface="Calibri" panose="020F0502020204030204" pitchFamily="34" charset="0"/>
                        </a:rPr>
                        <a:t>yr</a:t>
                      </a:r>
                      <a:r>
                        <a:rPr lang="en-GB" altLang="en-US" sz="1600" b="0" dirty="0">
                          <a:solidFill>
                            <a:srgbClr val="000000"/>
                          </a:solidFill>
                          <a:latin typeface="Calibri" panose="020F0502020204030204" pitchFamily="34" charset="0"/>
                          <a:ea typeface="Calibri" panose="020F0502020204030204" pitchFamily="34" charset="0"/>
                          <a:cs typeface="Calibri" panose="020F0502020204030204" pitchFamily="34" charset="0"/>
                        </a:rPr>
                        <a:t> with CP-CML; stable MMR for 1 </a:t>
                      </a:r>
                      <a:r>
                        <a:rPr lang="en-GB" altLang="en-US" sz="1600" b="0" dirty="0" err="1">
                          <a:solidFill>
                            <a:srgbClr val="000000"/>
                          </a:solidFill>
                          <a:latin typeface="Calibri" panose="020F0502020204030204" pitchFamily="34" charset="0"/>
                          <a:ea typeface="Calibri" panose="020F0502020204030204" pitchFamily="34" charset="0"/>
                          <a:cs typeface="Calibri" panose="020F0502020204030204" pitchFamily="34" charset="0"/>
                        </a:rPr>
                        <a:t>yr</a:t>
                      </a:r>
                      <a:r>
                        <a:rPr lang="en-GB" altLang="en-US" sz="1600" b="0" dirty="0">
                          <a:solidFill>
                            <a:srgbClr val="000000"/>
                          </a:solidFill>
                          <a:latin typeface="Calibri" panose="020F0502020204030204" pitchFamily="34" charset="0"/>
                          <a:ea typeface="Calibri" panose="020F0502020204030204" pitchFamily="34" charset="0"/>
                          <a:cs typeface="Calibri" panose="020F0502020204030204" pitchFamily="34" charset="0"/>
                        </a:rPr>
                        <a:t>; receiving imatinib, nilotinib, or </a:t>
                      </a:r>
                      <a:r>
                        <a:rPr lang="en-GB" altLang="en-US" sz="1600" b="0" dirty="0" err="1">
                          <a:solidFill>
                            <a:srgbClr val="000000"/>
                          </a:solidFill>
                          <a:latin typeface="Calibri" panose="020F0502020204030204" pitchFamily="34" charset="0"/>
                          <a:ea typeface="Calibri" panose="020F0502020204030204" pitchFamily="34" charset="0"/>
                          <a:cs typeface="Calibri" panose="020F0502020204030204" pitchFamily="34" charset="0"/>
                        </a:rPr>
                        <a:t>dasatinib</a:t>
                      </a:r>
                      <a:r>
                        <a:rPr lang="en-GB" altLang="en-US" sz="1600" b="0" dirty="0">
                          <a:solidFill>
                            <a:srgbClr val="000000"/>
                          </a:solidFill>
                          <a:latin typeface="Calibri" panose="020F0502020204030204" pitchFamily="34" charset="0"/>
                          <a:ea typeface="Calibri" panose="020F0502020204030204" pitchFamily="34" charset="0"/>
                          <a:cs typeface="Calibri" panose="020F0502020204030204" pitchFamily="34" charset="0"/>
                        </a:rPr>
                        <a:t> for ≥3yr </a:t>
                      </a:r>
                      <a:endParaRPr kumimoji="0" lang="en-US" sz="1600" b="0" i="0" u="none" strike="noStrike" cap="none" normalizeH="0" baseline="0" dirty="0">
                        <a:ln>
                          <a:noFill/>
                        </a:ln>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GB" altLang="en-US" sz="1600" b="0" dirty="0">
                          <a:solidFill>
                            <a:srgbClr val="000000"/>
                          </a:solidFill>
                          <a:latin typeface="Calibri" panose="020F0502020204030204" pitchFamily="34" charset="0"/>
                          <a:ea typeface="Calibri" panose="020F0502020204030204" pitchFamily="34" charset="0"/>
                          <a:cs typeface="Calibri" panose="020F0502020204030204" pitchFamily="34" charset="0"/>
                        </a:rPr>
                        <a:t>Aged ≥60 </a:t>
                      </a:r>
                      <a:r>
                        <a:rPr lang="en-GB" altLang="en-US" sz="1600" b="0" dirty="0" err="1">
                          <a:solidFill>
                            <a:srgbClr val="000000"/>
                          </a:solidFill>
                          <a:latin typeface="Calibri" panose="020F0502020204030204" pitchFamily="34" charset="0"/>
                          <a:ea typeface="Calibri" panose="020F0502020204030204" pitchFamily="34" charset="0"/>
                          <a:cs typeface="Calibri" panose="020F0502020204030204" pitchFamily="34" charset="0"/>
                        </a:rPr>
                        <a:t>yr</a:t>
                      </a:r>
                      <a:r>
                        <a:rPr lang="en-GB" altLang="en-US" sz="1600" b="0" dirty="0">
                          <a:solidFill>
                            <a:srgbClr val="000000"/>
                          </a:solidFill>
                          <a:latin typeface="Calibri" panose="020F0502020204030204" pitchFamily="34" charset="0"/>
                          <a:ea typeface="Calibri" panose="020F0502020204030204" pitchFamily="34" charset="0"/>
                          <a:cs typeface="Calibri" panose="020F0502020204030204" pitchFamily="34" charset="0"/>
                        </a:rPr>
                        <a:t> with CP-CML; stable MMR or MR4; receiving TKI for ≥2yr </a:t>
                      </a: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3779450667"/>
                  </a:ext>
                </a:extLst>
              </a:tr>
              <a:tr h="64695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TKI Regimen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Intermittent imatinib </a:t>
                      </a:r>
                      <a:br>
                        <a:rPr kumimoji="0" lang="en-US" sz="1600" b="0" i="0" u="none" strike="noStrike" cap="none" normalizeH="0" baseline="0" dirty="0">
                          <a:ln>
                            <a:noFill/>
                          </a:ln>
                          <a:solidFill>
                            <a:schemeClr val="bg2">
                              <a:lumMod val="10000"/>
                            </a:schemeClr>
                          </a:solidFill>
                          <a:effectLst/>
                          <a:latin typeface="Calibri" panose="020F0502020204030204" pitchFamily="34" charset="0"/>
                        </a:rPr>
                      </a:br>
                      <a:r>
                        <a:rPr kumimoji="0" lang="en-US" sz="1600" b="0" i="0" u="none" strike="noStrike" cap="none" normalizeH="0" baseline="0" dirty="0">
                          <a:ln>
                            <a:noFill/>
                          </a:ln>
                          <a:solidFill>
                            <a:schemeClr val="bg2">
                              <a:lumMod val="10000"/>
                            </a:schemeClr>
                          </a:solidFill>
                          <a:effectLst/>
                          <a:latin typeface="Calibri" panose="020F0502020204030204" pitchFamily="34" charset="0"/>
                        </a:rPr>
                        <a:t>(1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mo</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on/1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mo</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off)</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lang="en-GB" altLang="en-US" sz="1600" b="0" kern="0" dirty="0">
                          <a:solidFill>
                            <a:srgbClr val="000000"/>
                          </a:solidFill>
                          <a:latin typeface="Calibri" panose="020F0502020204030204" pitchFamily="34" charset="0"/>
                          <a:ea typeface="Calibri" panose="020F0502020204030204" pitchFamily="34" charset="0"/>
                          <a:cs typeface="Calibri" panose="020F0502020204030204" pitchFamily="34" charset="0"/>
                        </a:rPr>
                        <a:t>Reduce treatment to half the standard dose for 1 </a:t>
                      </a:r>
                      <a:r>
                        <a:rPr lang="en-GB" altLang="en-US" sz="1600" b="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yr</a:t>
                      </a:r>
                      <a:r>
                        <a:rPr lang="en-GB" altLang="en-US" sz="1600" b="0" kern="0" dirty="0">
                          <a:solidFill>
                            <a:srgbClr val="000000"/>
                          </a:solidFill>
                          <a:latin typeface="Calibri" panose="020F0502020204030204" pitchFamily="34" charset="0"/>
                          <a:ea typeface="Calibri" panose="020F0502020204030204" pitchFamily="34" charset="0"/>
                          <a:cs typeface="Calibri" panose="020F0502020204030204" pitchFamily="34" charset="0"/>
                        </a:rPr>
                        <a:t> and stop treatment for 2 more </a:t>
                      </a:r>
                      <a:r>
                        <a:rPr lang="en-GB" altLang="en-US" sz="1600" b="0" kern="0" dirty="0" err="1">
                          <a:solidFill>
                            <a:srgbClr val="000000"/>
                          </a:solidFill>
                          <a:latin typeface="Calibri" panose="020F0502020204030204" pitchFamily="34" charset="0"/>
                          <a:ea typeface="Calibri" panose="020F0502020204030204" pitchFamily="34" charset="0"/>
                          <a:cs typeface="Calibri" panose="020F0502020204030204" pitchFamily="34" charset="0"/>
                        </a:rPr>
                        <a:t>yr</a:t>
                      </a:r>
                      <a:r>
                        <a:rPr lang="en-GB" altLang="en-US" sz="1600" b="0" kern="0" dirty="0">
                          <a:solidFill>
                            <a:srgbClr val="000000"/>
                          </a:solidFill>
                          <a:latin typeface="Calibri" panose="020F0502020204030204" pitchFamily="34" charset="0"/>
                          <a:ea typeface="Calibri" panose="020F0502020204030204" pitchFamily="34" charset="0"/>
                          <a:cs typeface="Calibri" panose="020F0502020204030204" pitchFamily="34" charset="0"/>
                        </a:rPr>
                        <a:t> and maintain MMR</a:t>
                      </a:r>
                      <a:endParaRPr kumimoji="0" lang="en-US" sz="1600" b="0" i="0" u="none" strike="noStrike" cap="none" normalizeH="0" baseline="0" dirty="0">
                        <a:ln>
                          <a:noFill/>
                        </a:ln>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Fixed (control) arm: 1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mo</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on/1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mo</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off vs Progressive arm (Experimental): 1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mo</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on/1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mo</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off for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Yr</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1, 1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mo</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on/2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mo</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off for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Yr</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2, 1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mo</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on/3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mo</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off for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Yr</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4215559615"/>
                  </a:ext>
                </a:extLst>
              </a:tr>
              <a:tr h="64695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Key Finding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At 6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yr</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21% lost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CCyR</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and MMR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r>
                        <a:rPr lang="en-US" sz="1600" b="0" i="0" u="none" strike="noStrike" kern="1200" baseline="0" dirty="0">
                          <a:solidFill>
                            <a:schemeClr val="bg1"/>
                          </a:solidFill>
                          <a:latin typeface="Calibri" panose="020F0502020204030204" pitchFamily="34" charset="0"/>
                          <a:ea typeface="Calibri" panose="020F0502020204030204" pitchFamily="34" charset="0"/>
                          <a:cs typeface="Calibri" panose="020F0502020204030204" pitchFamily="34" charset="0"/>
                        </a:rPr>
                        <a:t>At 36 </a:t>
                      </a:r>
                      <a:r>
                        <a:rPr lang="en-US" sz="1600" b="0" i="0" u="none" strike="noStrike" kern="1200" baseline="0" dirty="0" err="1">
                          <a:solidFill>
                            <a:schemeClr val="bg1"/>
                          </a:solidFill>
                          <a:latin typeface="Calibri" panose="020F0502020204030204" pitchFamily="34" charset="0"/>
                          <a:ea typeface="Calibri" panose="020F0502020204030204" pitchFamily="34" charset="0"/>
                          <a:cs typeface="Calibri" panose="020F0502020204030204" pitchFamily="34" charset="0"/>
                        </a:rPr>
                        <a:t>mo</a:t>
                      </a:r>
                      <a:r>
                        <a:rPr lang="en-US" sz="1600" b="0" i="0" u="none" strike="noStrike" kern="1200" baseline="0" dirty="0">
                          <a:solidFill>
                            <a:schemeClr val="bg1"/>
                          </a:solidFill>
                          <a:latin typeface="Calibri" panose="020F0502020204030204" pitchFamily="34" charset="0"/>
                          <a:ea typeface="Calibri" panose="020F0502020204030204" pitchFamily="34" charset="0"/>
                          <a:cs typeface="Calibri" panose="020F0502020204030204" pitchFamily="34" charset="0"/>
                        </a:rPr>
                        <a:t>, RFS rates were 36% in the MMR group and 72% in the MR4 group </a:t>
                      </a:r>
                      <a:endParaRPr kumimoji="0" lang="en-US" sz="16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rPr>
                        <a:t>First </a:t>
                      </a:r>
                      <a:r>
                        <a:rPr kumimoji="0" lang="en-US" sz="1600" b="0" i="0" u="none" strike="noStrike" cap="none" normalizeH="0" baseline="0" dirty="0" err="1">
                          <a:ln>
                            <a:noFill/>
                          </a:ln>
                          <a:solidFill>
                            <a:schemeClr val="bg2">
                              <a:lumMod val="10000"/>
                            </a:schemeClr>
                          </a:solidFill>
                          <a:effectLst/>
                          <a:latin typeface="Calibri" panose="020F0502020204030204" pitchFamily="34" charset="0"/>
                        </a:rPr>
                        <a:t>yr</a:t>
                      </a:r>
                      <a:r>
                        <a:rPr kumimoji="0" lang="en-US" sz="1600" b="0" i="0" u="none" strike="noStrike" cap="none" normalizeH="0" baseline="0" dirty="0">
                          <a:ln>
                            <a:noFill/>
                          </a:ln>
                          <a:solidFill>
                            <a:schemeClr val="bg2">
                              <a:lumMod val="10000"/>
                            </a:schemeClr>
                          </a:solidFill>
                          <a:effectLst/>
                          <a:latin typeface="Calibri" panose="020F0502020204030204" pitchFamily="34" charset="0"/>
                        </a:rPr>
                        <a:t> probability of maintaining MR3 with fixed intermittent dosing was 81%. Rate of MR3 loss increases with progressive dose reduction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7574866"/>
                  </a:ext>
                </a:extLst>
              </a:tr>
            </a:tbl>
          </a:graphicData>
        </a:graphic>
      </p:graphicFrame>
    </p:spTree>
    <p:extLst>
      <p:ext uri="{BB962C8B-B14F-4D97-AF65-F5344CB8AC3E}">
        <p14:creationId xmlns:p14="http://schemas.microsoft.com/office/powerpoint/2010/main" val="8318944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E1FF2-CEBD-9DFE-9121-197A5B2A3AC3}"/>
              </a:ext>
            </a:extLst>
          </p:cNvPr>
          <p:cNvSpPr>
            <a:spLocks noGrp="1"/>
          </p:cNvSpPr>
          <p:nvPr>
            <p:ph type="title"/>
          </p:nvPr>
        </p:nvSpPr>
        <p:spPr/>
        <p:txBody>
          <a:bodyPr/>
          <a:lstStyle/>
          <a:p>
            <a:r>
              <a:rPr lang="en-US" dirty="0"/>
              <a:t>Let’s Revisit a Case</a:t>
            </a:r>
          </a:p>
        </p:txBody>
      </p:sp>
    </p:spTree>
    <p:extLst>
      <p:ext uri="{BB962C8B-B14F-4D97-AF65-F5344CB8AC3E}">
        <p14:creationId xmlns:p14="http://schemas.microsoft.com/office/powerpoint/2010/main" val="11195780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DD2CC-91A6-8248-8CCC-E5B9E129CDF4}"/>
              </a:ext>
            </a:extLst>
          </p:cNvPr>
          <p:cNvSpPr>
            <a:spLocks noGrp="1"/>
          </p:cNvSpPr>
          <p:nvPr>
            <p:ph type="title"/>
          </p:nvPr>
        </p:nvSpPr>
        <p:spPr/>
        <p:txBody>
          <a:bodyPr/>
          <a:lstStyle/>
          <a:p>
            <a:r>
              <a:rPr lang="en-US" dirty="0"/>
              <a:t>Patient Case </a:t>
            </a:r>
          </a:p>
        </p:txBody>
      </p:sp>
      <p:sp>
        <p:nvSpPr>
          <p:cNvPr id="3" name="Content Placeholder 2">
            <a:extLst>
              <a:ext uri="{FF2B5EF4-FFF2-40B4-BE49-F238E27FC236}">
                <a16:creationId xmlns:a16="http://schemas.microsoft.com/office/drawing/2014/main" id="{624E0762-5134-514E-8017-F3F7DCB579E4}"/>
              </a:ext>
            </a:extLst>
          </p:cNvPr>
          <p:cNvSpPr>
            <a:spLocks noGrp="1"/>
          </p:cNvSpPr>
          <p:nvPr>
            <p:ph idx="1"/>
          </p:nvPr>
        </p:nvSpPr>
        <p:spPr/>
        <p:txBody>
          <a:bodyPr/>
          <a:lstStyle/>
          <a:p>
            <a:r>
              <a:rPr lang="en-US" dirty="0"/>
              <a:t>55-yr-old female who is a former smoker (10 pack-yr history, quit </a:t>
            </a:r>
            <a:br>
              <a:rPr lang="en-US" dirty="0"/>
            </a:br>
            <a:r>
              <a:rPr lang="en-US" dirty="0"/>
              <a:t>1 yr ago) with CAD and recent MI, is diagnosed with CP-CML and started on bosutinib </a:t>
            </a:r>
          </a:p>
          <a:p>
            <a:r>
              <a:rPr lang="en-US" b="0" i="1" dirty="0">
                <a:effectLst/>
                <a:latin typeface="+mj-lt"/>
              </a:rPr>
              <a:t>BCR::ABL1</a:t>
            </a:r>
            <a:r>
              <a:rPr lang="en-US" b="0" dirty="0">
                <a:effectLst/>
                <a:latin typeface="+mj-lt"/>
              </a:rPr>
              <a:t> after 12 months: 0.18%</a:t>
            </a:r>
          </a:p>
          <a:p>
            <a:r>
              <a:rPr lang="en-US" i="1" dirty="0">
                <a:latin typeface="+mj-lt"/>
              </a:rPr>
              <a:t>BCR::ABL1 </a:t>
            </a:r>
            <a:r>
              <a:rPr lang="en-US" dirty="0">
                <a:latin typeface="+mj-lt"/>
              </a:rPr>
              <a:t>after 18 months: 3%</a:t>
            </a:r>
            <a:endParaRPr lang="en-US" b="0" i="1" dirty="0">
              <a:effectLst/>
              <a:latin typeface="+mj-lt"/>
            </a:endParaRPr>
          </a:p>
          <a:p>
            <a:r>
              <a:rPr lang="en-US" dirty="0">
                <a:latin typeface="+mj-lt"/>
              </a:rPr>
              <a:t>No drug</a:t>
            </a:r>
            <a:r>
              <a:rPr lang="en-US" dirty="0">
                <a:cs typeface="Calibri" panose="020F0502020204030204" pitchFamily="34" charset="0"/>
              </a:rPr>
              <a:t>–</a:t>
            </a:r>
            <a:r>
              <a:rPr lang="en-US" dirty="0">
                <a:latin typeface="+mj-lt"/>
              </a:rPr>
              <a:t>drug interactions are present, and she reports good adherence to all medications, including bosutinib</a:t>
            </a:r>
            <a:endParaRPr lang="en-US" b="0" dirty="0">
              <a:effectLst/>
              <a:latin typeface="+mj-lt"/>
            </a:endParaRPr>
          </a:p>
          <a:p>
            <a:r>
              <a:rPr lang="en-US" b="0" dirty="0">
                <a:effectLst/>
                <a:latin typeface="+mj-lt"/>
              </a:rPr>
              <a:t>Subsequent mutation analysis reveals </a:t>
            </a:r>
            <a:r>
              <a:rPr lang="en-US" b="0" i="1" dirty="0">
                <a:effectLst/>
                <a:latin typeface="+mj-lt"/>
              </a:rPr>
              <a:t>T315I</a:t>
            </a:r>
            <a:r>
              <a:rPr lang="en-US" b="0" dirty="0">
                <a:effectLst/>
                <a:latin typeface="+mj-lt"/>
              </a:rPr>
              <a:t> mutation</a:t>
            </a:r>
          </a:p>
          <a:p>
            <a:endParaRPr lang="en-US" b="0" i="0" dirty="0">
              <a:solidFill>
                <a:srgbClr val="333333"/>
              </a:solidFill>
              <a:effectLst/>
              <a:latin typeface="+mj-lt"/>
            </a:endParaRPr>
          </a:p>
          <a:p>
            <a:pPr lvl="1"/>
            <a:endParaRPr lang="en-US" sz="2800" dirty="0"/>
          </a:p>
        </p:txBody>
      </p:sp>
    </p:spTree>
    <p:extLst>
      <p:ext uri="{BB962C8B-B14F-4D97-AF65-F5344CB8AC3E}">
        <p14:creationId xmlns:p14="http://schemas.microsoft.com/office/powerpoint/2010/main" val="32021752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5B3A9-8D0B-26C8-3979-0AB572428B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EF667C-1297-E4BF-0824-426FA0547D25}"/>
              </a:ext>
            </a:extLst>
          </p:cNvPr>
          <p:cNvSpPr>
            <a:spLocks noGrp="1"/>
          </p:cNvSpPr>
          <p:nvPr>
            <p:ph type="title"/>
          </p:nvPr>
        </p:nvSpPr>
        <p:spPr>
          <a:solidFill>
            <a:schemeClr val="bg2"/>
          </a:solidFill>
        </p:spPr>
        <p:txBody>
          <a:bodyPr/>
          <a:lstStyle/>
          <a:p>
            <a:r>
              <a:rPr lang="en-US" altLang="en-US" sz="3200" kern="0" dirty="0">
                <a:solidFill>
                  <a:schemeClr val="tx1"/>
                </a:solidFill>
                <a:latin typeface="+mj-lt"/>
              </a:rPr>
              <a:t>Posttest 4: Which of the following is the most appropriate therapy for this patient?</a:t>
            </a:r>
            <a:endParaRPr lang="en-US" sz="3200" dirty="0"/>
          </a:p>
        </p:txBody>
      </p:sp>
      <p:sp>
        <p:nvSpPr>
          <p:cNvPr id="3" name="Content Placeholder 2">
            <a:extLst>
              <a:ext uri="{FF2B5EF4-FFF2-40B4-BE49-F238E27FC236}">
                <a16:creationId xmlns:a16="http://schemas.microsoft.com/office/drawing/2014/main" id="{B8EDEDE3-544C-B5B1-169A-FB50AFF072A1}"/>
              </a:ext>
            </a:extLst>
          </p:cNvPr>
          <p:cNvSpPr>
            <a:spLocks noGrp="1"/>
          </p:cNvSpPr>
          <p:nvPr>
            <p:ph idx="1"/>
          </p:nvPr>
        </p:nvSpPr>
        <p:spPr/>
        <p:txBody>
          <a:bodyPr/>
          <a:lstStyle/>
          <a:p>
            <a:pPr marL="514350" indent="-514350">
              <a:buFont typeface="+mj-lt"/>
              <a:buAutoNum type="alphaUcPeriod"/>
            </a:pPr>
            <a:r>
              <a:rPr lang="en-US" dirty="0"/>
              <a:t>Asciminib 80 mg QD</a:t>
            </a:r>
          </a:p>
          <a:p>
            <a:pPr marL="514350" indent="-514350">
              <a:buFont typeface="+mj-lt"/>
              <a:buAutoNum type="alphaUcPeriod"/>
            </a:pPr>
            <a:r>
              <a:rPr lang="en-US" dirty="0"/>
              <a:t>Asciminib 200 mg BID</a:t>
            </a:r>
          </a:p>
          <a:p>
            <a:pPr marL="514350" indent="-514350">
              <a:buFont typeface="+mj-lt"/>
              <a:buAutoNum type="alphaUcPeriod"/>
            </a:pPr>
            <a:r>
              <a:rPr lang="en-US" dirty="0"/>
              <a:t>Bosutinib 500 mg QD</a:t>
            </a:r>
          </a:p>
          <a:p>
            <a:pPr marL="514350" indent="-514350">
              <a:buFont typeface="+mj-lt"/>
              <a:buAutoNum type="alphaUcPeriod"/>
            </a:pPr>
            <a:r>
              <a:rPr lang="en-US" dirty="0"/>
              <a:t>Ponatinib 30 mg QD</a:t>
            </a:r>
          </a:p>
          <a:p>
            <a:pPr marL="514350" indent="-514350">
              <a:buFont typeface="+mj-lt"/>
              <a:buAutoNum type="alphaUcPeriod"/>
            </a:pPr>
            <a:r>
              <a:rPr lang="en-US" dirty="0"/>
              <a:t>Ponatinib 45 mg QD</a:t>
            </a:r>
          </a:p>
        </p:txBody>
      </p:sp>
    </p:spTree>
    <p:extLst>
      <p:ext uri="{BB962C8B-B14F-4D97-AF65-F5344CB8AC3E}">
        <p14:creationId xmlns:p14="http://schemas.microsoft.com/office/powerpoint/2010/main" val="41550208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72A65-05E8-E2C1-A636-6C9C998C2954}"/>
              </a:ext>
            </a:extLst>
          </p:cNvPr>
          <p:cNvSpPr>
            <a:spLocks noGrp="1"/>
          </p:cNvSpPr>
          <p:nvPr>
            <p:ph type="title"/>
          </p:nvPr>
        </p:nvSpPr>
        <p:spPr>
          <a:solidFill>
            <a:schemeClr val="bg2"/>
          </a:solidFill>
        </p:spPr>
        <p:txBody>
          <a:bodyPr/>
          <a:lstStyle/>
          <a:p>
            <a:r>
              <a:rPr lang="en-US" altLang="en-US" sz="3200" kern="0" dirty="0">
                <a:solidFill>
                  <a:schemeClr val="tx1"/>
                </a:solidFill>
                <a:latin typeface="+mj-lt"/>
              </a:rPr>
              <a:t>Posttest 4: Which of the following is the most appropriate therapy for this patient?</a:t>
            </a:r>
            <a:endParaRPr lang="en-US" sz="3200" dirty="0"/>
          </a:p>
        </p:txBody>
      </p:sp>
      <p:sp>
        <p:nvSpPr>
          <p:cNvPr id="3" name="Content Placeholder 2">
            <a:extLst>
              <a:ext uri="{FF2B5EF4-FFF2-40B4-BE49-F238E27FC236}">
                <a16:creationId xmlns:a16="http://schemas.microsoft.com/office/drawing/2014/main" id="{6BB6C4BA-77E2-8F27-7CAF-4DD122FDB1FB}"/>
              </a:ext>
            </a:extLst>
          </p:cNvPr>
          <p:cNvSpPr>
            <a:spLocks noGrp="1"/>
          </p:cNvSpPr>
          <p:nvPr>
            <p:ph idx="1"/>
          </p:nvPr>
        </p:nvSpPr>
        <p:spPr/>
        <p:txBody>
          <a:bodyPr/>
          <a:lstStyle/>
          <a:p>
            <a:pPr marL="514350" indent="-514350">
              <a:buFont typeface="+mj-lt"/>
              <a:buAutoNum type="alphaUcPeriod"/>
            </a:pPr>
            <a:r>
              <a:rPr lang="en-US" dirty="0"/>
              <a:t>Asciminib 80 mg QD</a:t>
            </a:r>
          </a:p>
          <a:p>
            <a:pPr marL="514350" indent="-514350">
              <a:buFont typeface="+mj-lt"/>
              <a:buAutoNum type="alphaUcPeriod"/>
            </a:pPr>
            <a:r>
              <a:rPr lang="en-US" dirty="0"/>
              <a:t>Asciminib 200 mg BID</a:t>
            </a:r>
          </a:p>
          <a:p>
            <a:pPr marL="514350" indent="-514350">
              <a:buFont typeface="+mj-lt"/>
              <a:buAutoNum type="alphaUcPeriod"/>
            </a:pPr>
            <a:r>
              <a:rPr lang="en-US" dirty="0"/>
              <a:t>Bosutinib 500 mg QD</a:t>
            </a:r>
          </a:p>
          <a:p>
            <a:pPr marL="514350" indent="-514350">
              <a:buFont typeface="+mj-lt"/>
              <a:buAutoNum type="alphaUcPeriod"/>
            </a:pPr>
            <a:r>
              <a:rPr lang="en-US" dirty="0"/>
              <a:t>Ponatinib 30 mg QD</a:t>
            </a:r>
          </a:p>
          <a:p>
            <a:pPr marL="514350" indent="-514350">
              <a:buFont typeface="+mj-lt"/>
              <a:buAutoNum type="alphaUcPeriod"/>
            </a:pPr>
            <a:r>
              <a:rPr lang="en-US" dirty="0"/>
              <a:t>Ponatinib 45 mg QD</a:t>
            </a:r>
          </a:p>
        </p:txBody>
      </p:sp>
      <p:sp>
        <p:nvSpPr>
          <p:cNvPr id="11" name="Rounded Rectangle 10">
            <a:extLst>
              <a:ext uri="{FF2B5EF4-FFF2-40B4-BE49-F238E27FC236}">
                <a16:creationId xmlns:a16="http://schemas.microsoft.com/office/drawing/2014/main" id="{36728BC3-DC50-72F2-C673-8A40B5D10DF3}"/>
              </a:ext>
            </a:extLst>
          </p:cNvPr>
          <p:cNvSpPr/>
          <p:nvPr/>
        </p:nvSpPr>
        <p:spPr bwMode="auto">
          <a:xfrm>
            <a:off x="6528012" y="2548622"/>
            <a:ext cx="4978188" cy="3852178"/>
          </a:xfrm>
          <a:prstGeom prst="roundRect">
            <a:avLst>
              <a:gd name="adj" fmla="val 7090"/>
            </a:avLst>
          </a:prstGeom>
          <a:solidFill>
            <a:schemeClr val="tx1"/>
          </a:solidFill>
          <a:ln w="22225">
            <a:solidFill>
              <a:schemeClr val="accent3"/>
            </a:solidFill>
            <a:miter lim="800000"/>
            <a:headEnd/>
            <a:tailEnd/>
          </a:ln>
          <a:effectLst>
            <a:outerShdw blurRad="595461" dist="50800" dir="5400000" sx="77000" sy="77000" algn="ctr" rotWithShape="0">
              <a:srgbClr val="000000"/>
            </a:outerShdw>
          </a:effectLst>
        </p:spPr>
        <p:txBody>
          <a:bodyPr wrap="square" tIns="274320" rtlCol="0" anchor="t">
            <a:spAutoFit/>
          </a:bodyPr>
          <a:lstStyle/>
          <a:p>
            <a:pPr marL="12700" eaLnBrk="1" hangingPunct="1">
              <a:spcBef>
                <a:spcPts val="240"/>
              </a:spcBef>
              <a:spcAft>
                <a:spcPct val="25000"/>
              </a:spcAft>
              <a:buClr>
                <a:schemeClr val="bg1"/>
              </a:buClr>
            </a:pPr>
            <a:r>
              <a:rPr lang="en-US" sz="2000" b="0" dirty="0">
                <a:solidFill>
                  <a:schemeClr val="bg1"/>
                </a:solidFill>
                <a:latin typeface="Calibri" panose="020F0502020204030204" pitchFamily="34" charset="0"/>
              </a:rPr>
              <a:t>Asciminib would be the most appropriate therapy for this patient due to the presence of </a:t>
            </a:r>
            <a:r>
              <a:rPr lang="en-US" sz="2000" b="0" i="1" dirty="0">
                <a:solidFill>
                  <a:schemeClr val="bg1"/>
                </a:solidFill>
                <a:latin typeface="Calibri" panose="020F0502020204030204" pitchFamily="34" charset="0"/>
              </a:rPr>
              <a:t>T315I</a:t>
            </a:r>
            <a:r>
              <a:rPr lang="en-US" sz="2000" b="0" dirty="0">
                <a:solidFill>
                  <a:schemeClr val="bg1"/>
                </a:solidFill>
                <a:latin typeface="Calibri" panose="020F0502020204030204" pitchFamily="34" charset="0"/>
              </a:rPr>
              <a:t> mutation and concurrent cardiac history. Asciminib would be preferred over ponatinib in this situation due to the patient’s strong cardiac history. It is important to note the dosing for </a:t>
            </a:r>
            <a:r>
              <a:rPr lang="en-US" sz="2000" b="0" dirty="0" err="1">
                <a:solidFill>
                  <a:schemeClr val="bg1"/>
                </a:solidFill>
                <a:latin typeface="Calibri" panose="020F0502020204030204" pitchFamily="34" charset="0"/>
              </a:rPr>
              <a:t>asciminib</a:t>
            </a:r>
            <a:r>
              <a:rPr lang="en-US" sz="2000" b="0" dirty="0">
                <a:solidFill>
                  <a:schemeClr val="bg1"/>
                </a:solidFill>
                <a:latin typeface="Calibri" panose="020F0502020204030204" pitchFamily="34" charset="0"/>
              </a:rPr>
              <a:t> is different depending on its indication (use after failure of ≥2 TKIs or presence of </a:t>
            </a:r>
            <a:r>
              <a:rPr lang="en-US" sz="2000" b="0" i="1" dirty="0">
                <a:solidFill>
                  <a:schemeClr val="bg1"/>
                </a:solidFill>
                <a:latin typeface="Calibri" panose="020F0502020204030204" pitchFamily="34" charset="0"/>
              </a:rPr>
              <a:t>T315I</a:t>
            </a:r>
            <a:r>
              <a:rPr lang="en-US" sz="2000" b="0" dirty="0">
                <a:solidFill>
                  <a:schemeClr val="bg1"/>
                </a:solidFill>
                <a:latin typeface="Calibri" panose="020F0502020204030204" pitchFamily="34" charset="0"/>
              </a:rPr>
              <a:t> mutation); 200 mg BID is the appropriate dose for the </a:t>
            </a:r>
            <a:r>
              <a:rPr lang="en-US" sz="2000" b="0" i="1" dirty="0">
                <a:solidFill>
                  <a:schemeClr val="bg1"/>
                </a:solidFill>
                <a:latin typeface="Calibri" panose="020F0502020204030204" pitchFamily="34" charset="0"/>
              </a:rPr>
              <a:t>T315I</a:t>
            </a:r>
            <a:r>
              <a:rPr lang="en-US" sz="2000" b="0" dirty="0">
                <a:solidFill>
                  <a:schemeClr val="bg1"/>
                </a:solidFill>
                <a:latin typeface="Calibri" panose="020F0502020204030204" pitchFamily="34" charset="0"/>
              </a:rPr>
              <a:t> indication. </a:t>
            </a:r>
          </a:p>
        </p:txBody>
      </p:sp>
      <p:sp>
        <p:nvSpPr>
          <p:cNvPr id="12" name="Rounded Rectangle 11">
            <a:extLst>
              <a:ext uri="{FF2B5EF4-FFF2-40B4-BE49-F238E27FC236}">
                <a16:creationId xmlns:a16="http://schemas.microsoft.com/office/drawing/2014/main" id="{49BAC80C-34A1-C232-AE70-B32EAC3A6A6F}"/>
              </a:ext>
            </a:extLst>
          </p:cNvPr>
          <p:cNvSpPr/>
          <p:nvPr/>
        </p:nvSpPr>
        <p:spPr bwMode="auto">
          <a:xfrm>
            <a:off x="6311347" y="2310083"/>
            <a:ext cx="1881809" cy="477078"/>
          </a:xfrm>
          <a:prstGeom prst="roundRect">
            <a:avLst>
              <a:gd name="adj" fmla="val 12627"/>
            </a:avLst>
          </a:prstGeom>
          <a:solidFill>
            <a:schemeClr val="accent3"/>
          </a:solidFill>
          <a:ln w="0">
            <a:noFill/>
            <a:miter lim="800000"/>
            <a:headEnd/>
            <a:tailEnd/>
          </a:ln>
          <a:effectLst/>
        </p:spPr>
        <p:txBody>
          <a:bodyPr lIns="0" tIns="0" rIns="0" bIns="0" rtlCol="0" anchor="ctr"/>
          <a:lstStyle/>
          <a:p>
            <a:pPr algn="ctr" eaLnBrk="1" hangingPunct="1">
              <a:spcBef>
                <a:spcPct val="35000"/>
              </a:spcBef>
              <a:spcAft>
                <a:spcPct val="25000"/>
              </a:spcAft>
              <a:buClr>
                <a:schemeClr val="folHlink"/>
              </a:buClr>
              <a:buNone/>
            </a:pPr>
            <a:r>
              <a:rPr lang="en-US" sz="2400" spc="100" dirty="0">
                <a:solidFill>
                  <a:schemeClr val="tx1"/>
                </a:solidFill>
                <a:latin typeface="Calibri" panose="020F0502020204030204" pitchFamily="34" charset="0"/>
              </a:rPr>
              <a:t>RATIONALE</a:t>
            </a:r>
          </a:p>
        </p:txBody>
      </p:sp>
      <p:sp>
        <p:nvSpPr>
          <p:cNvPr id="13" name="Rounded Rectangle 12">
            <a:extLst>
              <a:ext uri="{FF2B5EF4-FFF2-40B4-BE49-F238E27FC236}">
                <a16:creationId xmlns:a16="http://schemas.microsoft.com/office/drawing/2014/main" id="{4E2A6FC2-ECE7-0579-1E4C-3E54AA5768BA}"/>
              </a:ext>
            </a:extLst>
          </p:cNvPr>
          <p:cNvSpPr/>
          <p:nvPr/>
        </p:nvSpPr>
        <p:spPr bwMode="auto">
          <a:xfrm>
            <a:off x="511630" y="2067368"/>
            <a:ext cx="4083230" cy="539826"/>
          </a:xfrm>
          <a:prstGeom prst="roundRect">
            <a:avLst/>
          </a:prstGeom>
          <a:noFill/>
          <a:ln w="28575">
            <a:solidFill>
              <a:schemeClr val="accent3"/>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7104728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A6D7F-496D-4765-916B-0281A514735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B62B85A-3016-C185-9200-36ECEBE78540}"/>
              </a:ext>
            </a:extLst>
          </p:cNvPr>
          <p:cNvSpPr>
            <a:spLocks noGrp="1"/>
          </p:cNvSpPr>
          <p:nvPr>
            <p:ph idx="1"/>
          </p:nvPr>
        </p:nvSpPr>
        <p:spPr/>
        <p:txBody>
          <a:bodyPr/>
          <a:lstStyle/>
          <a:p>
            <a:r>
              <a:rPr lang="en-US" sz="2800" dirty="0"/>
              <a:t>Differences between TKIs can be combined with disease-specific and patient-specific factors to individualize treatment</a:t>
            </a:r>
          </a:p>
          <a:p>
            <a:r>
              <a:rPr lang="en-US" dirty="0"/>
              <a:t>Recognizing and interpreting treatment milestones is of utmost importance</a:t>
            </a:r>
          </a:p>
          <a:p>
            <a:r>
              <a:rPr lang="en-US" dirty="0"/>
              <a:t>Engaging patients to promote adherence for potential lifelong therapy is crucial for successful treatment</a:t>
            </a:r>
          </a:p>
          <a:p>
            <a:r>
              <a:rPr lang="en-US" sz="2800" dirty="0"/>
              <a:t>TKI discontinuation is considered safe and appropriate in consenting patients with CP-CML under specific circumstances</a:t>
            </a:r>
            <a:endParaRPr lang="en-US" dirty="0"/>
          </a:p>
          <a:p>
            <a:endParaRPr lang="en-US" sz="2800" dirty="0"/>
          </a:p>
          <a:p>
            <a:endParaRPr lang="en-US" dirty="0"/>
          </a:p>
        </p:txBody>
      </p:sp>
    </p:spTree>
    <p:extLst>
      <p:ext uri="{BB962C8B-B14F-4D97-AF65-F5344CB8AC3E}">
        <p14:creationId xmlns:p14="http://schemas.microsoft.com/office/powerpoint/2010/main" val="11008690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F50035FE-1F35-8425-BC62-4989EA64E1D6}"/>
              </a:ext>
            </a:extLst>
          </p:cNvPr>
          <p:cNvSpPr>
            <a:spLocks noGrp="1" noChangeArrowheads="1"/>
          </p:cNvSpPr>
          <p:nvPr>
            <p:ph type="title"/>
          </p:nvPr>
        </p:nvSpPr>
        <p:spPr>
          <a:solidFill>
            <a:schemeClr val="bg2"/>
          </a:solidFill>
          <a:ln>
            <a:noFill/>
          </a:ln>
        </p:spPr>
        <p:txBody>
          <a:bodyPr vert="horz" wrap="square" lIns="91440" tIns="45720" rIns="91440" bIns="45720" numCol="1" anchor="ctr" anchorCtr="0" compatLnSpc="1">
            <a:prstTxWarp prst="textNoShape">
              <a:avLst/>
            </a:prstTxWarp>
            <a:noAutofit/>
          </a:bodyPr>
          <a:lstStyle/>
          <a:p>
            <a:r>
              <a:rPr lang="en-US" altLang="en-US" sz="3200" dirty="0">
                <a:solidFill>
                  <a:schemeClr val="tx1"/>
                </a:solidFill>
              </a:rPr>
              <a:t>Poll 3: Do you plan to make any changes in your clinical practice based on what you learned in today’s program?</a:t>
            </a:r>
          </a:p>
        </p:txBody>
      </p:sp>
      <p:sp>
        <p:nvSpPr>
          <p:cNvPr id="3" name="Content Placeholder 2">
            <a:extLst>
              <a:ext uri="{FF2B5EF4-FFF2-40B4-BE49-F238E27FC236}">
                <a16:creationId xmlns:a16="http://schemas.microsoft.com/office/drawing/2014/main" id="{02D693A3-EAF5-3CCB-3EBE-D5917A62DB25}"/>
              </a:ext>
            </a:extLst>
          </p:cNvPr>
          <p:cNvSpPr>
            <a:spLocks noGrp="1"/>
          </p:cNvSpPr>
          <p:nvPr>
            <p:ph idx="1"/>
          </p:nvPr>
        </p:nvSpPr>
        <p:spPr/>
        <p:txBody>
          <a:bodyPr/>
          <a:lstStyle/>
          <a:p>
            <a:pPr marL="514350" indent="-514350">
              <a:buFont typeface="+mj-lt"/>
              <a:buAutoNum type="arabicPeriod"/>
            </a:pPr>
            <a:r>
              <a:rPr lang="en-US"/>
              <a:t>Yes</a:t>
            </a:r>
          </a:p>
          <a:p>
            <a:pPr marL="514350" indent="-514350">
              <a:buFont typeface="+mj-lt"/>
              <a:buAutoNum type="arabicPeriod"/>
            </a:pPr>
            <a:r>
              <a:rPr lang="en-US"/>
              <a:t>No</a:t>
            </a:r>
          </a:p>
          <a:p>
            <a:pPr marL="514350" indent="-514350">
              <a:buFont typeface="+mj-lt"/>
              <a:buAutoNum type="arabicPeriod"/>
            </a:pPr>
            <a:r>
              <a:rPr lang="en-US"/>
              <a:t>Uncertain</a:t>
            </a:r>
          </a:p>
        </p:txBody>
      </p:sp>
    </p:spTree>
    <p:extLst>
      <p:ext uri="{BB962C8B-B14F-4D97-AF65-F5344CB8AC3E}">
        <p14:creationId xmlns:p14="http://schemas.microsoft.com/office/powerpoint/2010/main" val="159395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FEB6203D-4485-2265-809B-B8236C3D22F7}"/>
              </a:ext>
            </a:extLst>
          </p:cNvPr>
          <p:cNvGrpSpPr/>
          <p:nvPr/>
        </p:nvGrpSpPr>
        <p:grpSpPr>
          <a:xfrm>
            <a:off x="217927" y="2282684"/>
            <a:ext cx="3617343" cy="2734331"/>
            <a:chOff x="217927" y="2282684"/>
            <a:chExt cx="3617343" cy="2734331"/>
          </a:xfrm>
        </p:grpSpPr>
        <p:grpSp>
          <p:nvGrpSpPr>
            <p:cNvPr id="16" name="Group 15">
              <a:extLst>
                <a:ext uri="{FF2B5EF4-FFF2-40B4-BE49-F238E27FC236}">
                  <a16:creationId xmlns:a16="http://schemas.microsoft.com/office/drawing/2014/main" id="{7EDC6D96-3612-9D16-D145-552CBD9A178B}"/>
                </a:ext>
              </a:extLst>
            </p:cNvPr>
            <p:cNvGrpSpPr/>
            <p:nvPr/>
          </p:nvGrpSpPr>
          <p:grpSpPr>
            <a:xfrm>
              <a:off x="217927" y="2359873"/>
              <a:ext cx="3617343" cy="2657142"/>
              <a:chOff x="1925839" y="935406"/>
              <a:chExt cx="4011747" cy="2946854"/>
            </a:xfrm>
          </p:grpSpPr>
          <p:pic>
            <p:nvPicPr>
              <p:cNvPr id="12" name="Picture 11" descr="A graph of a number of patients&#10;&#10;AI-generated content may be incorrect.">
                <a:extLst>
                  <a:ext uri="{FF2B5EF4-FFF2-40B4-BE49-F238E27FC236}">
                    <a16:creationId xmlns:a16="http://schemas.microsoft.com/office/drawing/2014/main" id="{8E41F8E4-43CA-9E4A-12E1-1411AF458B61}"/>
                  </a:ext>
                </a:extLst>
              </p:cNvPr>
              <p:cNvPicPr>
                <a:picLocks noChangeAspect="1"/>
              </p:cNvPicPr>
              <p:nvPr/>
            </p:nvPicPr>
            <p:blipFill>
              <a:blip r:embed="rId2">
                <a:extLst>
                  <a:ext uri="{28A0092B-C50C-407E-A947-70E740481C1C}">
                    <a14:useLocalDpi xmlns:a14="http://schemas.microsoft.com/office/drawing/2010/main" val="0"/>
                  </a:ext>
                </a:extLst>
              </a:blip>
              <a:srcRect b="9729"/>
              <a:stretch/>
            </p:blipFill>
            <p:spPr>
              <a:xfrm>
                <a:off x="1925839" y="935406"/>
                <a:ext cx="4011747" cy="2946854"/>
              </a:xfrm>
              <a:prstGeom prst="rect">
                <a:avLst/>
              </a:prstGeom>
            </p:spPr>
          </p:pic>
          <p:sp>
            <p:nvSpPr>
              <p:cNvPr id="13" name="Rectangle 12">
                <a:extLst>
                  <a:ext uri="{FF2B5EF4-FFF2-40B4-BE49-F238E27FC236}">
                    <a16:creationId xmlns:a16="http://schemas.microsoft.com/office/drawing/2014/main" id="{D717352E-A7B1-35D7-81D2-711BEB332C42}"/>
                  </a:ext>
                </a:extLst>
              </p:cNvPr>
              <p:cNvSpPr/>
              <p:nvPr/>
            </p:nvSpPr>
            <p:spPr bwMode="auto">
              <a:xfrm>
                <a:off x="1929722" y="3627186"/>
                <a:ext cx="270664" cy="250666"/>
              </a:xfrm>
              <a:prstGeom prst="rect">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41" name="Rectangle 40">
              <a:extLst>
                <a:ext uri="{FF2B5EF4-FFF2-40B4-BE49-F238E27FC236}">
                  <a16:creationId xmlns:a16="http://schemas.microsoft.com/office/drawing/2014/main" id="{213EBB75-A546-41AC-76AF-844172BAC92C}"/>
                </a:ext>
              </a:extLst>
            </p:cNvPr>
            <p:cNvSpPr/>
            <p:nvPr/>
          </p:nvSpPr>
          <p:spPr bwMode="auto">
            <a:xfrm>
              <a:off x="1081917" y="2282684"/>
              <a:ext cx="2611194" cy="666790"/>
            </a:xfrm>
            <a:prstGeom prst="rect">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37" name="Group 36">
            <a:extLst>
              <a:ext uri="{FF2B5EF4-FFF2-40B4-BE49-F238E27FC236}">
                <a16:creationId xmlns:a16="http://schemas.microsoft.com/office/drawing/2014/main" id="{B8CEA65E-ED46-682B-90C5-770E7684F9CB}"/>
              </a:ext>
            </a:extLst>
          </p:cNvPr>
          <p:cNvGrpSpPr/>
          <p:nvPr/>
        </p:nvGrpSpPr>
        <p:grpSpPr>
          <a:xfrm>
            <a:off x="8403258" y="1835698"/>
            <a:ext cx="3673292" cy="4420242"/>
            <a:chOff x="8367746" y="1525371"/>
            <a:chExt cx="3673292" cy="4420242"/>
          </a:xfrm>
        </p:grpSpPr>
        <p:grpSp>
          <p:nvGrpSpPr>
            <p:cNvPr id="6" name="Group 5">
              <a:extLst>
                <a:ext uri="{FF2B5EF4-FFF2-40B4-BE49-F238E27FC236}">
                  <a16:creationId xmlns:a16="http://schemas.microsoft.com/office/drawing/2014/main" id="{88B359CF-6772-EBC8-C6D4-3501A7A298CE}"/>
                </a:ext>
              </a:extLst>
            </p:cNvPr>
            <p:cNvGrpSpPr/>
            <p:nvPr/>
          </p:nvGrpSpPr>
          <p:grpSpPr>
            <a:xfrm>
              <a:off x="8400921" y="1525371"/>
              <a:ext cx="3640117" cy="2291084"/>
              <a:chOff x="843853" y="1805898"/>
              <a:chExt cx="5324131" cy="3351000"/>
            </a:xfrm>
          </p:grpSpPr>
          <p:pic>
            <p:nvPicPr>
              <p:cNvPr id="3" name="Picture 3">
                <a:extLst>
                  <a:ext uri="{FF2B5EF4-FFF2-40B4-BE49-F238E27FC236}">
                    <a16:creationId xmlns:a16="http://schemas.microsoft.com/office/drawing/2014/main" id="{AFEF35C9-2FEB-2FA0-59F7-6A57CA82C9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83" b="4820"/>
              <a:stretch/>
            </p:blipFill>
            <p:spPr bwMode="auto">
              <a:xfrm>
                <a:off x="843853" y="1805898"/>
                <a:ext cx="5324131" cy="33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61678C5-3777-C3D4-9C1A-1D55E72BA0E2}"/>
                  </a:ext>
                </a:extLst>
              </p:cNvPr>
              <p:cNvSpPr/>
              <p:nvPr/>
            </p:nvSpPr>
            <p:spPr bwMode="auto">
              <a:xfrm>
                <a:off x="855295" y="1805899"/>
                <a:ext cx="369823" cy="342498"/>
              </a:xfrm>
              <a:prstGeom prst="rect">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36" name="Group 35">
              <a:extLst>
                <a:ext uri="{FF2B5EF4-FFF2-40B4-BE49-F238E27FC236}">
                  <a16:creationId xmlns:a16="http://schemas.microsoft.com/office/drawing/2014/main" id="{AF94CD08-3E5F-E1EA-E8D1-D96D4337B4E6}"/>
                </a:ext>
              </a:extLst>
            </p:cNvPr>
            <p:cNvGrpSpPr/>
            <p:nvPr/>
          </p:nvGrpSpPr>
          <p:grpSpPr>
            <a:xfrm>
              <a:off x="8367746" y="3866468"/>
              <a:ext cx="3640117" cy="2079145"/>
              <a:chOff x="8367746" y="4028393"/>
              <a:chExt cx="3640117" cy="2079145"/>
            </a:xfrm>
          </p:grpSpPr>
          <p:pic>
            <p:nvPicPr>
              <p:cNvPr id="18" name="Picture 3">
                <a:extLst>
                  <a:ext uri="{FF2B5EF4-FFF2-40B4-BE49-F238E27FC236}">
                    <a16:creationId xmlns:a16="http://schemas.microsoft.com/office/drawing/2014/main" id="{EAFCDC88-859D-FA2F-6877-53395EA08E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83" t="14106" b="4820"/>
              <a:stretch/>
            </p:blipFill>
            <p:spPr bwMode="auto">
              <a:xfrm>
                <a:off x="8367746" y="4156015"/>
                <a:ext cx="3640117" cy="195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E1DEF1B4-7F28-2CCF-ED0B-8C7963B25D3F}"/>
                  </a:ext>
                </a:extLst>
              </p:cNvPr>
              <p:cNvSpPr/>
              <p:nvPr/>
            </p:nvSpPr>
            <p:spPr bwMode="auto">
              <a:xfrm>
                <a:off x="8896753" y="4050621"/>
                <a:ext cx="1946507" cy="294992"/>
              </a:xfrm>
              <a:prstGeom prst="rect">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pic>
            <p:nvPicPr>
              <p:cNvPr id="35" name="Picture 3">
                <a:extLst>
                  <a:ext uri="{FF2B5EF4-FFF2-40B4-BE49-F238E27FC236}">
                    <a16:creationId xmlns:a16="http://schemas.microsoft.com/office/drawing/2014/main" id="{F9882153-4974-376C-84F6-01A594B90A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605" t="1287" b="90272"/>
              <a:stretch/>
            </p:blipFill>
            <p:spPr bwMode="auto">
              <a:xfrm>
                <a:off x="9572625" y="4028393"/>
                <a:ext cx="2435238" cy="20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Title 1">
            <a:extLst>
              <a:ext uri="{FF2B5EF4-FFF2-40B4-BE49-F238E27FC236}">
                <a16:creationId xmlns:a16="http://schemas.microsoft.com/office/drawing/2014/main" id="{7BEEB7EC-5727-E000-E9E0-226794C4EAA9}"/>
              </a:ext>
            </a:extLst>
          </p:cNvPr>
          <p:cNvSpPr>
            <a:spLocks noGrp="1"/>
          </p:cNvSpPr>
          <p:nvPr>
            <p:ph type="title"/>
          </p:nvPr>
        </p:nvSpPr>
        <p:spPr/>
        <p:txBody>
          <a:bodyPr/>
          <a:lstStyle/>
          <a:p>
            <a:r>
              <a:rPr lang="en-US" dirty="0"/>
              <a:t>The Impact of TKIs in CML</a:t>
            </a:r>
          </a:p>
        </p:txBody>
      </p:sp>
      <p:sp>
        <p:nvSpPr>
          <p:cNvPr id="7" name="Text Box 11">
            <a:extLst>
              <a:ext uri="{FF2B5EF4-FFF2-40B4-BE49-F238E27FC236}">
                <a16:creationId xmlns:a16="http://schemas.microsoft.com/office/drawing/2014/main" id="{8F1D7AAB-E3A7-7905-1470-6850A48955BB}"/>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Loscalzo. Harrison’s Principles of Internal Medicine 21e. Bower H. JCO. 2016:34;2851.</a:t>
            </a:r>
          </a:p>
        </p:txBody>
      </p:sp>
      <p:grpSp>
        <p:nvGrpSpPr>
          <p:cNvPr id="15" name="Group 14">
            <a:extLst>
              <a:ext uri="{FF2B5EF4-FFF2-40B4-BE49-F238E27FC236}">
                <a16:creationId xmlns:a16="http://schemas.microsoft.com/office/drawing/2014/main" id="{4E89C75C-CEAE-678E-04F2-B8F027D6B0D4}"/>
              </a:ext>
            </a:extLst>
          </p:cNvPr>
          <p:cNvGrpSpPr/>
          <p:nvPr/>
        </p:nvGrpSpPr>
        <p:grpSpPr>
          <a:xfrm>
            <a:off x="4075393" y="2180865"/>
            <a:ext cx="4041213" cy="3015916"/>
            <a:chOff x="6224948" y="862694"/>
            <a:chExt cx="4041213" cy="3015916"/>
          </a:xfrm>
        </p:grpSpPr>
        <p:pic>
          <p:nvPicPr>
            <p:cNvPr id="10" name="Picture 9" descr="A graph of different colored lines&#10;&#10;AI-generated content may be incorrect.">
              <a:extLst>
                <a:ext uri="{FF2B5EF4-FFF2-40B4-BE49-F238E27FC236}">
                  <a16:creationId xmlns:a16="http://schemas.microsoft.com/office/drawing/2014/main" id="{02151975-5468-BC01-4408-51AA04F599C9}"/>
                </a:ext>
              </a:extLst>
            </p:cNvPr>
            <p:cNvPicPr>
              <a:picLocks noChangeAspect="1"/>
            </p:cNvPicPr>
            <p:nvPr/>
          </p:nvPicPr>
          <p:blipFill>
            <a:blip r:embed="rId4">
              <a:extLst>
                <a:ext uri="{28A0092B-C50C-407E-A947-70E740481C1C}">
                  <a14:useLocalDpi xmlns:a14="http://schemas.microsoft.com/office/drawing/2010/main" val="0"/>
                </a:ext>
              </a:extLst>
            </a:blip>
            <a:srcRect b="7676"/>
            <a:stretch/>
          </p:blipFill>
          <p:spPr>
            <a:xfrm>
              <a:off x="6224948" y="862694"/>
              <a:ext cx="4041213" cy="3015158"/>
            </a:xfrm>
            <a:prstGeom prst="rect">
              <a:avLst/>
            </a:prstGeom>
          </p:spPr>
        </p:pic>
        <p:sp>
          <p:nvSpPr>
            <p:cNvPr id="14" name="Rectangle 13">
              <a:extLst>
                <a:ext uri="{FF2B5EF4-FFF2-40B4-BE49-F238E27FC236}">
                  <a16:creationId xmlns:a16="http://schemas.microsoft.com/office/drawing/2014/main" id="{C4DFBEDB-0E37-E363-EB7D-8FF79E3BC3EA}"/>
                </a:ext>
              </a:extLst>
            </p:cNvPr>
            <p:cNvSpPr/>
            <p:nvPr/>
          </p:nvSpPr>
          <p:spPr bwMode="auto">
            <a:xfrm>
              <a:off x="6231148" y="3627944"/>
              <a:ext cx="270664" cy="250666"/>
            </a:xfrm>
            <a:prstGeom prst="rect">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22" name="TextBox 21">
            <a:extLst>
              <a:ext uri="{FF2B5EF4-FFF2-40B4-BE49-F238E27FC236}">
                <a16:creationId xmlns:a16="http://schemas.microsoft.com/office/drawing/2014/main" id="{16629041-2CD0-D8E0-129E-F8EC4B8E401C}"/>
              </a:ext>
            </a:extLst>
          </p:cNvPr>
          <p:cNvSpPr txBox="1"/>
          <p:nvPr/>
        </p:nvSpPr>
        <p:spPr bwMode="auto">
          <a:xfrm>
            <a:off x="435944" y="1716738"/>
            <a:ext cx="358734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90000"/>
              </a:lnSpc>
              <a:spcBef>
                <a:spcPts val="0"/>
              </a:spcBef>
              <a:spcAft>
                <a:spcPct val="0"/>
              </a:spcAft>
              <a:buClrTx/>
              <a:buFontTx/>
              <a:buNone/>
            </a:pPr>
            <a:r>
              <a:rPr lang="en-US" b="0" dirty="0">
                <a:solidFill>
                  <a:schemeClr val="bg1"/>
                </a:solidFill>
                <a:latin typeface="Calibri" panose="020F0502020204030204" pitchFamily="34" charset="0"/>
              </a:rPr>
              <a:t>Survival of Patients by CML Phase</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Before and After TKIs</a:t>
            </a:r>
          </a:p>
        </p:txBody>
      </p:sp>
      <p:sp>
        <p:nvSpPr>
          <p:cNvPr id="23" name="TextBox 22">
            <a:extLst>
              <a:ext uri="{FF2B5EF4-FFF2-40B4-BE49-F238E27FC236}">
                <a16:creationId xmlns:a16="http://schemas.microsoft.com/office/drawing/2014/main" id="{2EE14219-F331-D6EB-1E8D-80ABA74803CA}"/>
              </a:ext>
            </a:extLst>
          </p:cNvPr>
          <p:cNvSpPr txBox="1"/>
          <p:nvPr/>
        </p:nvSpPr>
        <p:spPr bwMode="auto">
          <a:xfrm>
            <a:off x="4419601" y="1835698"/>
            <a:ext cx="35873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Survival of Patients by Time Period</a:t>
            </a:r>
          </a:p>
        </p:txBody>
      </p:sp>
      <p:sp>
        <p:nvSpPr>
          <p:cNvPr id="24" name="TextBox 23">
            <a:extLst>
              <a:ext uri="{FF2B5EF4-FFF2-40B4-BE49-F238E27FC236}">
                <a16:creationId xmlns:a16="http://schemas.microsoft.com/office/drawing/2014/main" id="{E9EF35E5-4E2D-2069-452A-F3EA1A6D0425}"/>
              </a:ext>
            </a:extLst>
          </p:cNvPr>
          <p:cNvSpPr txBox="1"/>
          <p:nvPr/>
        </p:nvSpPr>
        <p:spPr bwMode="auto">
          <a:xfrm>
            <a:off x="8424864" y="1466366"/>
            <a:ext cx="35873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Life Expectancy of Patients with CML</a:t>
            </a:r>
          </a:p>
        </p:txBody>
      </p:sp>
      <p:sp>
        <p:nvSpPr>
          <p:cNvPr id="25" name="TextBox 24">
            <a:extLst>
              <a:ext uri="{FF2B5EF4-FFF2-40B4-BE49-F238E27FC236}">
                <a16:creationId xmlns:a16="http://schemas.microsoft.com/office/drawing/2014/main" id="{10BD62D1-B74F-2B95-E912-E0577A4CA012}"/>
              </a:ext>
            </a:extLst>
          </p:cNvPr>
          <p:cNvSpPr txBox="1"/>
          <p:nvPr/>
        </p:nvSpPr>
        <p:spPr bwMode="auto">
          <a:xfrm>
            <a:off x="6440293" y="2194822"/>
            <a:ext cx="20097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100" dirty="0">
                <a:solidFill>
                  <a:schemeClr val="bg1"/>
                </a:solidFill>
                <a:latin typeface="Calibri" panose="020F0502020204030204" pitchFamily="34" charset="0"/>
              </a:rPr>
              <a:t>TKI 2001-Present (CML deaths)</a:t>
            </a:r>
          </a:p>
        </p:txBody>
      </p:sp>
      <p:sp>
        <p:nvSpPr>
          <p:cNvPr id="26" name="TextBox 25">
            <a:extLst>
              <a:ext uri="{FF2B5EF4-FFF2-40B4-BE49-F238E27FC236}">
                <a16:creationId xmlns:a16="http://schemas.microsoft.com/office/drawing/2014/main" id="{D2BA5E4C-B39D-93BF-23C1-EBC06604F6CB}"/>
              </a:ext>
            </a:extLst>
          </p:cNvPr>
          <p:cNvSpPr txBox="1"/>
          <p:nvPr/>
        </p:nvSpPr>
        <p:spPr bwMode="auto">
          <a:xfrm>
            <a:off x="6940237" y="2516850"/>
            <a:ext cx="1967807"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nSpc>
                <a:spcPct val="90000"/>
              </a:lnSpc>
              <a:spcBef>
                <a:spcPts val="0"/>
              </a:spcBef>
              <a:spcAft>
                <a:spcPct val="0"/>
              </a:spcAft>
              <a:buClrTx/>
              <a:buFontTx/>
              <a:buNone/>
            </a:pPr>
            <a:r>
              <a:rPr lang="en-US" sz="1100" dirty="0">
                <a:solidFill>
                  <a:schemeClr val="bg1"/>
                </a:solidFill>
                <a:latin typeface="Calibri" panose="020F0502020204030204" pitchFamily="34" charset="0"/>
              </a:rPr>
              <a:t>TKI 2001-Present </a:t>
            </a:r>
            <a:br>
              <a:rPr lang="en-US" sz="1100" dirty="0">
                <a:solidFill>
                  <a:schemeClr val="bg1"/>
                </a:solidFill>
                <a:latin typeface="Calibri" panose="020F0502020204030204" pitchFamily="34" charset="0"/>
              </a:rPr>
            </a:br>
            <a:r>
              <a:rPr lang="en-US" sz="1100" dirty="0">
                <a:solidFill>
                  <a:schemeClr val="bg1"/>
                </a:solidFill>
                <a:latin typeface="Calibri" panose="020F0502020204030204" pitchFamily="34" charset="0"/>
              </a:rPr>
              <a:t>(CML or CML </a:t>
            </a:r>
            <a:r>
              <a:rPr lang="en-US" sz="1100" dirty="0" err="1">
                <a:solidFill>
                  <a:schemeClr val="bg1"/>
                </a:solidFill>
                <a:latin typeface="Calibri" panose="020F0502020204030204" pitchFamily="34" charset="0"/>
              </a:rPr>
              <a:t>tx</a:t>
            </a:r>
            <a:r>
              <a:rPr lang="en-US" sz="1100" dirty="0">
                <a:solidFill>
                  <a:schemeClr val="bg1"/>
                </a:solidFill>
                <a:latin typeface="Calibri" panose="020F0502020204030204" pitchFamily="34" charset="0"/>
              </a:rPr>
              <a:t> deaths)</a:t>
            </a:r>
          </a:p>
        </p:txBody>
      </p:sp>
      <p:sp>
        <p:nvSpPr>
          <p:cNvPr id="27" name="TextBox 26">
            <a:extLst>
              <a:ext uri="{FF2B5EF4-FFF2-40B4-BE49-F238E27FC236}">
                <a16:creationId xmlns:a16="http://schemas.microsoft.com/office/drawing/2014/main" id="{789D9FB2-0E05-D668-4E93-07BFDD212E28}"/>
              </a:ext>
            </a:extLst>
          </p:cNvPr>
          <p:cNvSpPr txBox="1"/>
          <p:nvPr/>
        </p:nvSpPr>
        <p:spPr bwMode="auto">
          <a:xfrm>
            <a:off x="7564553" y="2856410"/>
            <a:ext cx="11929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sz="1100" dirty="0">
                <a:solidFill>
                  <a:schemeClr val="bg1"/>
                </a:solidFill>
                <a:latin typeface="Calibri" panose="020F0502020204030204" pitchFamily="34" charset="0"/>
              </a:rPr>
              <a:t>TKI </a:t>
            </a:r>
            <a:br>
              <a:rPr lang="en-US" sz="1100" dirty="0">
                <a:solidFill>
                  <a:schemeClr val="bg1"/>
                </a:solidFill>
                <a:latin typeface="Calibri" panose="020F0502020204030204" pitchFamily="34" charset="0"/>
              </a:rPr>
            </a:br>
            <a:r>
              <a:rPr lang="en-US" sz="1100" dirty="0">
                <a:solidFill>
                  <a:schemeClr val="bg1"/>
                </a:solidFill>
                <a:latin typeface="Calibri" panose="020F0502020204030204" pitchFamily="34" charset="0"/>
              </a:rPr>
              <a:t>2001-Present</a:t>
            </a:r>
          </a:p>
        </p:txBody>
      </p:sp>
      <p:sp>
        <p:nvSpPr>
          <p:cNvPr id="28" name="TextBox 27">
            <a:extLst>
              <a:ext uri="{FF2B5EF4-FFF2-40B4-BE49-F238E27FC236}">
                <a16:creationId xmlns:a16="http://schemas.microsoft.com/office/drawing/2014/main" id="{53DF02CC-3695-E1DD-A710-A1990431C167}"/>
              </a:ext>
            </a:extLst>
          </p:cNvPr>
          <p:cNvSpPr txBox="1"/>
          <p:nvPr/>
        </p:nvSpPr>
        <p:spPr bwMode="auto">
          <a:xfrm>
            <a:off x="7573431" y="3422916"/>
            <a:ext cx="8167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sz="1100" dirty="0">
                <a:solidFill>
                  <a:schemeClr val="bg1"/>
                </a:solidFill>
                <a:latin typeface="Calibri" panose="020F0502020204030204" pitchFamily="34" charset="0"/>
              </a:rPr>
              <a:t>1996-2000</a:t>
            </a:r>
          </a:p>
        </p:txBody>
      </p:sp>
      <p:sp>
        <p:nvSpPr>
          <p:cNvPr id="29" name="TextBox 28">
            <a:extLst>
              <a:ext uri="{FF2B5EF4-FFF2-40B4-BE49-F238E27FC236}">
                <a16:creationId xmlns:a16="http://schemas.microsoft.com/office/drawing/2014/main" id="{75A47B10-B63B-20C6-1AC9-E00BFB082493}"/>
              </a:ext>
            </a:extLst>
          </p:cNvPr>
          <p:cNvSpPr txBox="1"/>
          <p:nvPr/>
        </p:nvSpPr>
        <p:spPr bwMode="auto">
          <a:xfrm>
            <a:off x="7504477" y="3719359"/>
            <a:ext cx="8167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sz="1100" dirty="0">
                <a:solidFill>
                  <a:schemeClr val="bg1"/>
                </a:solidFill>
                <a:latin typeface="Calibri" panose="020F0502020204030204" pitchFamily="34" charset="0"/>
              </a:rPr>
              <a:t>1991-1995</a:t>
            </a:r>
          </a:p>
        </p:txBody>
      </p:sp>
      <p:sp>
        <p:nvSpPr>
          <p:cNvPr id="30" name="TextBox 29">
            <a:extLst>
              <a:ext uri="{FF2B5EF4-FFF2-40B4-BE49-F238E27FC236}">
                <a16:creationId xmlns:a16="http://schemas.microsoft.com/office/drawing/2014/main" id="{040D0CB2-C42A-28BB-A9AD-793592184FA9}"/>
              </a:ext>
            </a:extLst>
          </p:cNvPr>
          <p:cNvSpPr txBox="1"/>
          <p:nvPr/>
        </p:nvSpPr>
        <p:spPr bwMode="auto">
          <a:xfrm>
            <a:off x="7461802" y="3999818"/>
            <a:ext cx="8167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sz="1100" dirty="0">
                <a:solidFill>
                  <a:schemeClr val="bg1"/>
                </a:solidFill>
                <a:latin typeface="Calibri" panose="020F0502020204030204" pitchFamily="34" charset="0"/>
              </a:rPr>
              <a:t>1983-1990</a:t>
            </a:r>
          </a:p>
        </p:txBody>
      </p:sp>
      <p:sp>
        <p:nvSpPr>
          <p:cNvPr id="31" name="TextBox 30">
            <a:extLst>
              <a:ext uri="{FF2B5EF4-FFF2-40B4-BE49-F238E27FC236}">
                <a16:creationId xmlns:a16="http://schemas.microsoft.com/office/drawing/2014/main" id="{372C5432-2F89-21E6-BE1C-542BBD4EDF6B}"/>
              </a:ext>
            </a:extLst>
          </p:cNvPr>
          <p:cNvSpPr txBox="1"/>
          <p:nvPr/>
        </p:nvSpPr>
        <p:spPr bwMode="auto">
          <a:xfrm>
            <a:off x="7515770" y="4516096"/>
            <a:ext cx="8167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nSpc>
                <a:spcPct val="100000"/>
              </a:lnSpc>
              <a:spcBef>
                <a:spcPct val="50000"/>
              </a:spcBef>
              <a:spcAft>
                <a:spcPct val="0"/>
              </a:spcAft>
              <a:buClrTx/>
              <a:buFontTx/>
              <a:buNone/>
            </a:pPr>
            <a:r>
              <a:rPr lang="en-US" sz="1100" dirty="0">
                <a:solidFill>
                  <a:schemeClr val="bg1"/>
                </a:solidFill>
                <a:latin typeface="Calibri" panose="020F0502020204030204" pitchFamily="34" charset="0"/>
              </a:rPr>
              <a:t>&lt; 1982</a:t>
            </a:r>
          </a:p>
        </p:txBody>
      </p:sp>
      <p:sp>
        <p:nvSpPr>
          <p:cNvPr id="32" name="TextBox 31">
            <a:extLst>
              <a:ext uri="{FF2B5EF4-FFF2-40B4-BE49-F238E27FC236}">
                <a16:creationId xmlns:a16="http://schemas.microsoft.com/office/drawing/2014/main" id="{57B38DA0-C133-21B9-E913-B0C9077D0587}"/>
              </a:ext>
            </a:extLst>
          </p:cNvPr>
          <p:cNvSpPr txBox="1"/>
          <p:nvPr/>
        </p:nvSpPr>
        <p:spPr bwMode="auto">
          <a:xfrm>
            <a:off x="2342482" y="3729750"/>
            <a:ext cx="917252"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90000"/>
              </a:lnSpc>
              <a:spcBef>
                <a:spcPts val="0"/>
              </a:spcBef>
              <a:spcAft>
                <a:spcPct val="0"/>
              </a:spcAft>
              <a:buClrTx/>
              <a:buFontTx/>
              <a:buNone/>
            </a:pPr>
            <a:r>
              <a:rPr lang="en-US" sz="1100" dirty="0">
                <a:solidFill>
                  <a:schemeClr val="bg1"/>
                </a:solidFill>
                <a:latin typeface="Calibri" panose="020F0502020204030204" pitchFamily="34" charset="0"/>
              </a:rPr>
              <a:t>Accelerated</a:t>
            </a:r>
            <a:br>
              <a:rPr lang="en-US" sz="1100" dirty="0">
                <a:solidFill>
                  <a:schemeClr val="bg1"/>
                </a:solidFill>
                <a:latin typeface="Calibri" panose="020F0502020204030204" pitchFamily="34" charset="0"/>
              </a:rPr>
            </a:br>
            <a:r>
              <a:rPr lang="en-US" sz="1100" dirty="0">
                <a:solidFill>
                  <a:schemeClr val="bg1"/>
                </a:solidFill>
                <a:latin typeface="Calibri" panose="020F0502020204030204" pitchFamily="34" charset="0"/>
              </a:rPr>
              <a:t>1980-2000</a:t>
            </a:r>
          </a:p>
        </p:txBody>
      </p:sp>
      <p:sp>
        <p:nvSpPr>
          <p:cNvPr id="38" name="TextBox 37">
            <a:extLst>
              <a:ext uri="{FF2B5EF4-FFF2-40B4-BE49-F238E27FC236}">
                <a16:creationId xmlns:a16="http://schemas.microsoft.com/office/drawing/2014/main" id="{819B54BB-EE69-980F-B3F9-69B968E3EEEF}"/>
              </a:ext>
            </a:extLst>
          </p:cNvPr>
          <p:cNvSpPr txBox="1"/>
          <p:nvPr/>
        </p:nvSpPr>
        <p:spPr bwMode="auto">
          <a:xfrm>
            <a:off x="2375771" y="3291906"/>
            <a:ext cx="1642014"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90000"/>
              </a:lnSpc>
              <a:spcBef>
                <a:spcPts val="0"/>
              </a:spcBef>
              <a:spcAft>
                <a:spcPct val="0"/>
              </a:spcAft>
              <a:buClrTx/>
              <a:buFontTx/>
              <a:buNone/>
            </a:pPr>
            <a:r>
              <a:rPr lang="en-US" sz="1100" dirty="0">
                <a:solidFill>
                  <a:schemeClr val="bg1"/>
                </a:solidFill>
                <a:latin typeface="Calibri" panose="020F0502020204030204" pitchFamily="34" charset="0"/>
              </a:rPr>
              <a:t>Accelerated 2001-2013</a:t>
            </a:r>
          </a:p>
        </p:txBody>
      </p:sp>
      <p:sp>
        <p:nvSpPr>
          <p:cNvPr id="39" name="TextBox 38">
            <a:extLst>
              <a:ext uri="{FF2B5EF4-FFF2-40B4-BE49-F238E27FC236}">
                <a16:creationId xmlns:a16="http://schemas.microsoft.com/office/drawing/2014/main" id="{7AD07FAA-282B-7FA8-B2BB-677185673CA9}"/>
              </a:ext>
            </a:extLst>
          </p:cNvPr>
          <p:cNvSpPr txBox="1"/>
          <p:nvPr/>
        </p:nvSpPr>
        <p:spPr bwMode="auto">
          <a:xfrm>
            <a:off x="609759" y="4439883"/>
            <a:ext cx="1231293"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90000"/>
              </a:lnSpc>
              <a:spcBef>
                <a:spcPts val="0"/>
              </a:spcBef>
              <a:spcAft>
                <a:spcPct val="0"/>
              </a:spcAft>
              <a:buClrTx/>
              <a:buFontTx/>
              <a:buNone/>
            </a:pPr>
            <a:r>
              <a:rPr lang="en-US" sz="1100" dirty="0" err="1">
                <a:solidFill>
                  <a:schemeClr val="bg1"/>
                </a:solidFill>
                <a:latin typeface="Calibri" panose="020F0502020204030204" pitchFamily="34" charset="0"/>
              </a:rPr>
              <a:t>Blastic</a:t>
            </a:r>
            <a:r>
              <a:rPr lang="en-US" sz="1100" dirty="0">
                <a:solidFill>
                  <a:schemeClr val="bg1"/>
                </a:solidFill>
                <a:latin typeface="Calibri" panose="020F0502020204030204" pitchFamily="34" charset="0"/>
              </a:rPr>
              <a:t> 1980-2000</a:t>
            </a:r>
          </a:p>
        </p:txBody>
      </p:sp>
      <p:sp>
        <p:nvSpPr>
          <p:cNvPr id="40" name="TextBox 39">
            <a:extLst>
              <a:ext uri="{FF2B5EF4-FFF2-40B4-BE49-F238E27FC236}">
                <a16:creationId xmlns:a16="http://schemas.microsoft.com/office/drawing/2014/main" id="{327474BD-D101-9BB0-4E2A-5E4E4E1FE405}"/>
              </a:ext>
            </a:extLst>
          </p:cNvPr>
          <p:cNvSpPr txBox="1"/>
          <p:nvPr/>
        </p:nvSpPr>
        <p:spPr bwMode="auto">
          <a:xfrm>
            <a:off x="1334766" y="4076682"/>
            <a:ext cx="1231293"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90000"/>
              </a:lnSpc>
              <a:spcBef>
                <a:spcPts val="0"/>
              </a:spcBef>
              <a:spcAft>
                <a:spcPct val="0"/>
              </a:spcAft>
              <a:buClrTx/>
              <a:buFontTx/>
              <a:buNone/>
            </a:pPr>
            <a:r>
              <a:rPr lang="en-US" sz="1100" dirty="0" err="1">
                <a:solidFill>
                  <a:schemeClr val="bg1"/>
                </a:solidFill>
                <a:latin typeface="Calibri" panose="020F0502020204030204" pitchFamily="34" charset="0"/>
              </a:rPr>
              <a:t>Blastic</a:t>
            </a:r>
            <a:r>
              <a:rPr lang="en-US" sz="1100" dirty="0">
                <a:solidFill>
                  <a:schemeClr val="bg1"/>
                </a:solidFill>
                <a:latin typeface="Calibri" panose="020F0502020204030204" pitchFamily="34" charset="0"/>
              </a:rPr>
              <a:t> 2001-2013</a:t>
            </a:r>
          </a:p>
        </p:txBody>
      </p:sp>
    </p:spTree>
    <p:extLst>
      <p:ext uri="{BB962C8B-B14F-4D97-AF65-F5344CB8AC3E}">
        <p14:creationId xmlns:p14="http://schemas.microsoft.com/office/powerpoint/2010/main" val="1063743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7EB34-5B46-58C4-B09F-CF734FB4159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62EF1C7-5A00-E8B3-8E51-0E19FDAEF0C8}"/>
              </a:ext>
            </a:extLst>
          </p:cNvPr>
          <p:cNvSpPr txBox="1">
            <a:spLocks/>
          </p:cNvSpPr>
          <p:nvPr/>
        </p:nvSpPr>
        <p:spPr bwMode="auto">
          <a:xfrm>
            <a:off x="2064508" y="3067624"/>
            <a:ext cx="3699663" cy="1532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0" cap="none" spc="0" normalizeH="0" baseline="0" noProof="0" dirty="0">
                <a:ln>
                  <a:noFill/>
                </a:ln>
                <a:solidFill>
                  <a:srgbClr val="E1471D"/>
                </a:solidFill>
                <a:effectLst/>
                <a:uLnTx/>
                <a:uFillTx/>
                <a:latin typeface="Calibri" panose="020F0502020204030204" pitchFamily="34" charset="0"/>
                <a:ea typeface="+mj-ea"/>
                <a:cs typeface="+mj-cs"/>
              </a:rPr>
              <a:t>Scan this QR code </a:t>
            </a:r>
            <a:r>
              <a:rPr kumimoji="0" lang="en-US" altLang="en-US" sz="30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to text your response.</a:t>
            </a:r>
            <a:br>
              <a:rPr kumimoji="0" lang="en-US" altLang="en-US" sz="2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br>
            <a:br>
              <a:rPr kumimoji="0" lang="en-US" altLang="en-US" sz="2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br>
            <a:br>
              <a:rPr kumimoji="0" lang="en-US" altLang="en-US" sz="2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br>
            <a:br>
              <a:rPr kumimoji="0" lang="en-US" altLang="en-US" sz="26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br>
            <a:endParaRPr kumimoji="0" lang="en-US" altLang="en-US" sz="2000" b="1" i="0" u="none" strike="noStrike" kern="0" cap="none" spc="0" normalizeH="0" baseline="0" noProof="0" dirty="0">
              <a:ln>
                <a:noFill/>
              </a:ln>
              <a:solidFill>
                <a:srgbClr val="455560"/>
              </a:solidFill>
              <a:effectLst/>
              <a:uLnTx/>
              <a:uFillTx/>
              <a:latin typeface="Calibri" panose="020F0502020204030204" pitchFamily="34" charset="0"/>
              <a:ea typeface="+mj-ea"/>
              <a:cs typeface="+mj-cs"/>
            </a:endParaRPr>
          </a:p>
        </p:txBody>
      </p:sp>
      <p:sp>
        <p:nvSpPr>
          <p:cNvPr id="6" name="Rectangle 2">
            <a:extLst>
              <a:ext uri="{FF2B5EF4-FFF2-40B4-BE49-F238E27FC236}">
                <a16:creationId xmlns:a16="http://schemas.microsoft.com/office/drawing/2014/main" id="{748974C7-597B-5830-937F-6950DE0AA373}"/>
              </a:ext>
            </a:extLst>
          </p:cNvPr>
          <p:cNvSpPr>
            <a:spLocks noGrp="1" noChangeArrowheads="1"/>
          </p:cNvSpPr>
          <p:nvPr>
            <p:ph type="title"/>
          </p:nvPr>
        </p:nvSpPr>
        <p:spPr>
          <a:solidFill>
            <a:schemeClr val="bg2"/>
          </a:solidFill>
        </p:spPr>
        <p:txBody>
          <a:bodyPr>
            <a:noAutofit/>
          </a:bodyPr>
          <a:lstStyle/>
          <a:p>
            <a:r>
              <a:rPr lang="en-US" altLang="en-US" sz="3200" dirty="0">
                <a:solidFill>
                  <a:schemeClr val="tx1"/>
                </a:solidFill>
              </a:rPr>
              <a:t>Poll 4: Please take a moment to enter 1 key change that you plan to make in your clinical practice based on this education.</a:t>
            </a:r>
          </a:p>
        </p:txBody>
      </p:sp>
      <p:pic>
        <p:nvPicPr>
          <p:cNvPr id="3" name="Google Shape;115;p5">
            <a:extLst>
              <a:ext uri="{FF2B5EF4-FFF2-40B4-BE49-F238E27FC236}">
                <a16:creationId xmlns:a16="http://schemas.microsoft.com/office/drawing/2014/main" id="{B5B4ED62-7EEF-7A7E-AB0C-9B55BA7C8822}"/>
              </a:ext>
            </a:extLst>
          </p:cNvPr>
          <p:cNvPicPr preferRelativeResize="0"/>
          <p:nvPr/>
        </p:nvPicPr>
        <p:blipFill rotWithShape="1">
          <a:blip r:embed="rId3">
            <a:alphaModFix/>
          </a:blip>
          <a:srcRect/>
          <a:stretch/>
        </p:blipFill>
        <p:spPr>
          <a:xfrm>
            <a:off x="6045981" y="1795520"/>
            <a:ext cx="4372303" cy="4372303"/>
          </a:xfrm>
          <a:prstGeom prst="rect">
            <a:avLst/>
          </a:prstGeom>
          <a:noFill/>
          <a:ln>
            <a:noFill/>
          </a:ln>
        </p:spPr>
      </p:pic>
    </p:spTree>
    <p:extLst>
      <p:ext uri="{BB962C8B-B14F-4D97-AF65-F5344CB8AC3E}">
        <p14:creationId xmlns:p14="http://schemas.microsoft.com/office/powerpoint/2010/main" val="40023781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736EE-BC04-49C4-6F01-B4DDE04799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87288-DF67-701E-2421-55DD0ABCF691}"/>
              </a:ext>
            </a:extLst>
          </p:cNvPr>
          <p:cNvSpPr>
            <a:spLocks noGrp="1"/>
          </p:cNvSpPr>
          <p:nvPr>
            <p:ph type="title"/>
          </p:nvPr>
        </p:nvSpPr>
        <p:spPr>
          <a:xfrm>
            <a:off x="514352" y="803604"/>
            <a:ext cx="11244149" cy="5250792"/>
          </a:xfrm>
        </p:spPr>
        <p:txBody>
          <a:bodyPr/>
          <a:lstStyle/>
          <a:p>
            <a:pPr>
              <a:spcBef>
                <a:spcPts val="1800"/>
              </a:spcBef>
              <a:spcAft>
                <a:spcPts val="1200"/>
              </a:spcAft>
            </a:pPr>
            <a:r>
              <a:rPr lang="en-US" u="sng" dirty="0"/>
              <a:t>Interactive Q&amp;A Session</a:t>
            </a:r>
            <a:br>
              <a:rPr lang="en-US" u="sng" dirty="0"/>
            </a:br>
            <a:br>
              <a:rPr lang="en-US" u="sng" dirty="0"/>
            </a:br>
            <a:r>
              <a:rPr lang="en-US" sz="3600" dirty="0"/>
              <a:t>How do you integrate the new/emerging treatment strategies in your practice? </a:t>
            </a:r>
            <a:endParaRPr lang="en-US" dirty="0"/>
          </a:p>
        </p:txBody>
      </p:sp>
    </p:spTree>
    <p:extLst>
      <p:ext uri="{BB962C8B-B14F-4D97-AF65-F5344CB8AC3E}">
        <p14:creationId xmlns:p14="http://schemas.microsoft.com/office/powerpoint/2010/main" val="42227507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CC3D9B-AF9D-4978-8F17-9DD0AA5A33C3}"/>
              </a:ext>
            </a:extLst>
          </p:cNvPr>
          <p:cNvSpPr>
            <a:spLocks noGrp="1"/>
          </p:cNvSpPr>
          <p:nvPr>
            <p:ph type="title"/>
          </p:nvPr>
        </p:nvSpPr>
        <p:spPr>
          <a:xfrm>
            <a:off x="624839" y="1598482"/>
            <a:ext cx="4886961" cy="1532190"/>
          </a:xfrm>
        </p:spPr>
        <p:txBody>
          <a:bodyPr anchor="t"/>
          <a:lstStyle/>
          <a:p>
            <a:pPr algn="ctr"/>
            <a:r>
              <a:rPr lang="en-US" altLang="en-US" sz="3000" dirty="0">
                <a:solidFill>
                  <a:srgbClr val="E1471D"/>
                </a:solidFill>
              </a:rPr>
              <a:t>Scan this QR code </a:t>
            </a:r>
            <a:r>
              <a:rPr lang="en-US" altLang="en-US" sz="3000" dirty="0"/>
              <a:t>to access the online evaluation and claim your credit</a:t>
            </a:r>
            <a:br>
              <a:rPr lang="en-US" altLang="en-US" sz="2600" dirty="0"/>
            </a:br>
            <a:br>
              <a:rPr lang="en-US" altLang="en-US" sz="2600" dirty="0"/>
            </a:br>
            <a:br>
              <a:rPr lang="en-US" altLang="en-US" sz="2600" dirty="0"/>
            </a:br>
            <a:br>
              <a:rPr lang="en-US" altLang="en-US" sz="2600" dirty="0"/>
            </a:br>
            <a:br>
              <a:rPr lang="en-US" altLang="en-US" sz="2600" dirty="0"/>
            </a:br>
            <a:br>
              <a:rPr lang="en-US" altLang="en-US" sz="2600" dirty="0"/>
            </a:br>
            <a:br>
              <a:rPr lang="en-US" altLang="en-US" sz="2600" dirty="0"/>
            </a:br>
            <a:endParaRPr lang="en-US" altLang="en-US" sz="2000" dirty="0"/>
          </a:p>
        </p:txBody>
      </p:sp>
      <p:sp>
        <p:nvSpPr>
          <p:cNvPr id="2" name="Rectangle 10">
            <a:extLst>
              <a:ext uri="{FF2B5EF4-FFF2-40B4-BE49-F238E27FC236}">
                <a16:creationId xmlns:a16="http://schemas.microsoft.com/office/drawing/2014/main" id="{91E6B1C0-082F-8D83-4F62-F6F7B6A4EDBB}"/>
              </a:ext>
            </a:extLst>
          </p:cNvPr>
          <p:cNvSpPr txBox="1">
            <a:spLocks noChangeArrowheads="1"/>
          </p:cNvSpPr>
          <p:nvPr/>
        </p:nvSpPr>
        <p:spPr bwMode="gray">
          <a:xfrm>
            <a:off x="554285" y="262537"/>
            <a:ext cx="11244016" cy="133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455560"/>
                </a:solidFill>
                <a:effectLst/>
                <a:uLnTx/>
                <a:uFillTx/>
                <a:latin typeface="Calibri" panose="020F0502020204030204" pitchFamily="34" charset="0"/>
                <a:ea typeface="+mj-ea"/>
                <a:cs typeface="+mj-cs"/>
              </a:rPr>
              <a:t>Thank You for Attending Our Program!</a:t>
            </a:r>
          </a:p>
        </p:txBody>
      </p:sp>
      <p:sp>
        <p:nvSpPr>
          <p:cNvPr id="11" name="TextBox 10">
            <a:extLst>
              <a:ext uri="{FF2B5EF4-FFF2-40B4-BE49-F238E27FC236}">
                <a16:creationId xmlns:a16="http://schemas.microsoft.com/office/drawing/2014/main" id="{B8753EDD-7A84-4FC3-B650-2FB9257548C3}"/>
              </a:ext>
            </a:extLst>
          </p:cNvPr>
          <p:cNvSpPr txBox="1"/>
          <p:nvPr/>
        </p:nvSpPr>
        <p:spPr bwMode="auto">
          <a:xfrm>
            <a:off x="5807657" y="1598482"/>
            <a:ext cx="56982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000" b="1"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Additional Program Resources</a:t>
            </a:r>
          </a:p>
          <a:p>
            <a:pPr marL="0" indent="0" algn="ctr">
              <a:buNone/>
            </a:pPr>
            <a:r>
              <a:rPr lang="en-US" sz="2400" u="sng" dirty="0">
                <a:solidFill>
                  <a:schemeClr val="accent3"/>
                </a:solidFill>
                <a:latin typeface="Calibri"/>
                <a:cs typeface="Calibri"/>
              </a:rPr>
              <a:t>clinicaloptions.com/</a:t>
            </a:r>
            <a:r>
              <a:rPr lang="en-US" sz="2400" u="sng" dirty="0">
                <a:latin typeface="-apple-system"/>
                <a:hlinkClick r:id="rId3"/>
              </a:rPr>
              <a:t>LocalCML2025Program</a:t>
            </a:r>
            <a:endParaRPr lang="en-US" altLang="en-US" sz="2400" dirty="0">
              <a:solidFill>
                <a:schemeClr val="accent3"/>
              </a:solidFill>
              <a:latin typeface="Calibri"/>
              <a:cs typeface="Calibri"/>
              <a:hlinkClick r:id="rId4">
                <a:extLst>
                  <a:ext uri="{A12FA001-AC4F-418D-AE19-62706E023703}">
                    <ahyp:hlinkClr xmlns:ahyp="http://schemas.microsoft.com/office/drawing/2018/hyperlinkcolor" val="tx"/>
                  </a:ext>
                </a:extLst>
              </a:hlinkClick>
            </a:endParaRPr>
          </a:p>
        </p:txBody>
      </p:sp>
      <p:sp>
        <p:nvSpPr>
          <p:cNvPr id="12" name="TextBox 11">
            <a:extLst>
              <a:ext uri="{FF2B5EF4-FFF2-40B4-BE49-F238E27FC236}">
                <a16:creationId xmlns:a16="http://schemas.microsoft.com/office/drawing/2014/main" id="{FE4F5B33-6525-9DE0-E57B-8BF17667A46F}"/>
              </a:ext>
            </a:extLst>
          </p:cNvPr>
          <p:cNvSpPr txBox="1"/>
          <p:nvPr/>
        </p:nvSpPr>
        <p:spPr bwMode="auto">
          <a:xfrm>
            <a:off x="624838" y="5429418"/>
            <a:ext cx="1037495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To access the link, you must be logged in to (or create) your CCO account at </a:t>
            </a:r>
            <a:r>
              <a:rPr kumimoji="0" lang="en-US" sz="2000" b="0" i="0" u="sng" strike="noStrike" kern="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5"/>
              </a:rPr>
              <a:t>clinicaloptions.com</a:t>
            </a:r>
            <a:r>
              <a:rPr kumimoji="0" lang="en-US" sz="2000" b="0" i="0" u="none" strike="noStrike" kern="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t>
            </a:r>
            <a:endParaRPr kumimoji="0" lang="en-US" sz="2000" b="1" i="0" u="none" strike="noStrike" kern="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defRPr/>
            </a:pPr>
            <a:r>
              <a:rPr kumimoji="0" lang="en-US" sz="2000" b="0" i="0" u="none" strike="noStrike" kern="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If any issues, please email </a:t>
            </a:r>
            <a:r>
              <a:rPr kumimoji="0" lang="en-US" sz="2000" b="0" i="0" u="none" strike="noStrike" kern="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6"/>
              </a:rPr>
              <a:t>becky.griffin@cmmglobal.com</a:t>
            </a:r>
            <a:r>
              <a:rPr kumimoji="0" lang="en-US" sz="2000" b="0" i="0" u="none" strike="noStrike" kern="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for assistance.</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pic>
        <p:nvPicPr>
          <p:cNvPr id="4" name="Picture 3" descr="A qr code with a black and white background&#10;&#10;AI-generated content may be incorrect.">
            <a:extLst>
              <a:ext uri="{FF2B5EF4-FFF2-40B4-BE49-F238E27FC236}">
                <a16:creationId xmlns:a16="http://schemas.microsoft.com/office/drawing/2014/main" id="{727A2B4D-1CB0-F0DF-900A-A7801F9CCC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0941" y="3021708"/>
            <a:ext cx="2331658" cy="2376023"/>
          </a:xfrm>
          <a:prstGeom prst="rect">
            <a:avLst/>
          </a:prstGeom>
        </p:spPr>
      </p:pic>
      <p:pic>
        <p:nvPicPr>
          <p:cNvPr id="8" name="Picture 7" descr="A qr code on a white background&#10;&#10;AI-generated content may be incorrect.">
            <a:extLst>
              <a:ext uri="{FF2B5EF4-FFF2-40B4-BE49-F238E27FC236}">
                <a16:creationId xmlns:a16="http://schemas.microsoft.com/office/drawing/2014/main" id="{8DB3EB3A-A640-3885-E70D-9431F880A8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6338" y="3117738"/>
            <a:ext cx="2183962" cy="2183962"/>
          </a:xfrm>
          <a:prstGeom prst="rect">
            <a:avLst/>
          </a:prstGeom>
        </p:spPr>
      </p:pic>
    </p:spTree>
    <p:extLst>
      <p:ext uri="{BB962C8B-B14F-4D97-AF65-F5344CB8AC3E}">
        <p14:creationId xmlns:p14="http://schemas.microsoft.com/office/powerpoint/2010/main" val="26259748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10">
            <a:extLst>
              <a:ext uri="{FF2B5EF4-FFF2-40B4-BE49-F238E27FC236}">
                <a16:creationId xmlns:a16="http://schemas.microsoft.com/office/drawing/2014/main" id="{285A5094-ED29-4796-B20E-3FBFE4F25619}"/>
              </a:ext>
            </a:extLst>
          </p:cNvPr>
          <p:cNvSpPr>
            <a:spLocks noGrp="1" noChangeArrowheads="1"/>
          </p:cNvSpPr>
          <p:nvPr>
            <p:ph type="title"/>
          </p:nvPr>
        </p:nvSpPr>
        <p:spPr bwMode="gray"/>
        <p:txBody>
          <a:bodyPr/>
          <a:lstStyle/>
          <a:p>
            <a:pPr eaLnBrk="1" hangingPunct="1"/>
            <a:r>
              <a:rPr lang="en-US" altLang="en-US" sz="4000" dirty="0"/>
              <a:t>Go Online for More CCO </a:t>
            </a:r>
            <a:br>
              <a:rPr lang="en-US" altLang="en-US" sz="4000" dirty="0"/>
            </a:br>
            <a:r>
              <a:rPr lang="en-US" altLang="en-US" sz="4000" dirty="0"/>
              <a:t>Coverage of Chronic Myeloid Leukemia!</a:t>
            </a:r>
          </a:p>
        </p:txBody>
      </p:sp>
      <p:sp>
        <p:nvSpPr>
          <p:cNvPr id="39940" name="Rectangle 2">
            <a:extLst>
              <a:ext uri="{FF2B5EF4-FFF2-40B4-BE49-F238E27FC236}">
                <a16:creationId xmlns:a16="http://schemas.microsoft.com/office/drawing/2014/main" id="{8082EA74-AD3C-40A0-A143-D2201E93795E}"/>
              </a:ext>
            </a:extLst>
          </p:cNvPr>
          <p:cNvSpPr>
            <a:spLocks noGrp="1" noChangeArrowheads="1"/>
          </p:cNvSpPr>
          <p:nvPr>
            <p:ph sz="quarter" idx="10"/>
          </p:nvPr>
        </p:nvSpPr>
        <p:spPr/>
        <p:txBody>
          <a:bodyPr rtlCol="0">
            <a:normAutofit/>
          </a:bodyPr>
          <a:lstStyle/>
          <a:p>
            <a:pPr eaLnBrk="1" hangingPunct="1">
              <a:buClr>
                <a:schemeClr val="accent6"/>
              </a:buClr>
              <a:defRPr/>
            </a:pPr>
            <a:r>
              <a:rPr lang="en-US" sz="2200" dirty="0">
                <a:solidFill>
                  <a:srgbClr val="E1471D"/>
                </a:solidFill>
              </a:rPr>
              <a:t>On-demand webcast </a:t>
            </a:r>
            <a:r>
              <a:rPr lang="en-US" sz="2200" b="0" dirty="0"/>
              <a:t>of this live presentation</a:t>
            </a:r>
          </a:p>
          <a:p>
            <a:pPr>
              <a:buClr>
                <a:schemeClr val="tx2">
                  <a:lumMod val="20000"/>
                  <a:lumOff val="80000"/>
                </a:schemeClr>
              </a:buClr>
              <a:defRPr/>
            </a:pPr>
            <a:r>
              <a:rPr lang="en-US" sz="2200" dirty="0">
                <a:solidFill>
                  <a:srgbClr val="E1471D"/>
                </a:solidFill>
              </a:rPr>
              <a:t>Downloadable </a:t>
            </a:r>
            <a:r>
              <a:rPr lang="en-US" sz="2200" dirty="0" err="1">
                <a:solidFill>
                  <a:srgbClr val="E1471D"/>
                </a:solidFill>
              </a:rPr>
              <a:t>slideset</a:t>
            </a:r>
            <a:r>
              <a:rPr lang="en-US" sz="2200" dirty="0">
                <a:solidFill>
                  <a:srgbClr val="E1471D"/>
                </a:solidFill>
              </a:rPr>
              <a:t> </a:t>
            </a:r>
            <a:r>
              <a:rPr lang="en-US" sz="2200" b="0" dirty="0"/>
              <a:t>accompanying this live program</a:t>
            </a:r>
          </a:p>
          <a:p>
            <a:pPr>
              <a:buClr>
                <a:schemeClr val="tx2">
                  <a:lumMod val="20000"/>
                  <a:lumOff val="80000"/>
                </a:schemeClr>
              </a:buClr>
              <a:defRPr/>
            </a:pPr>
            <a:r>
              <a:rPr lang="en-US" sz="2200" dirty="0">
                <a:solidFill>
                  <a:srgbClr val="E1471D"/>
                </a:solidFill>
              </a:rPr>
              <a:t>ClinicalThought Commentary </a:t>
            </a:r>
            <a:r>
              <a:rPr lang="en-US" sz="2200" b="0" dirty="0"/>
              <a:t>on expert answers to FAQs on CML</a:t>
            </a:r>
          </a:p>
          <a:p>
            <a:pPr>
              <a:buClr>
                <a:schemeClr val="tx2">
                  <a:lumMod val="20000"/>
                  <a:lumOff val="80000"/>
                </a:schemeClr>
              </a:buClr>
              <a:defRPr/>
            </a:pPr>
            <a:endParaRPr lang="en-US" sz="2200" b="0" dirty="0"/>
          </a:p>
        </p:txBody>
      </p:sp>
      <p:sp>
        <p:nvSpPr>
          <p:cNvPr id="5" name="Content Placeholder 4">
            <a:extLst>
              <a:ext uri="{FF2B5EF4-FFF2-40B4-BE49-F238E27FC236}">
                <a16:creationId xmlns:a16="http://schemas.microsoft.com/office/drawing/2014/main" id="{6DA93788-E77D-4CCE-84A4-6D74E9ED9D9E}"/>
              </a:ext>
            </a:extLst>
          </p:cNvPr>
          <p:cNvSpPr>
            <a:spLocks noGrp="1"/>
          </p:cNvSpPr>
          <p:nvPr>
            <p:ph sz="quarter" idx="11"/>
          </p:nvPr>
        </p:nvSpPr>
        <p:spPr>
          <a:xfrm>
            <a:off x="514351" y="4856674"/>
            <a:ext cx="11283950" cy="1155939"/>
          </a:xfrm>
        </p:spPr>
        <p:txBody>
          <a:bodyPr/>
          <a:lstStyle/>
          <a:p>
            <a:pPr marL="0" indent="0">
              <a:buNone/>
            </a:pPr>
            <a:r>
              <a:rPr lang="en-US" sz="2400" b="1" dirty="0">
                <a:solidFill>
                  <a:srgbClr val="00823B"/>
                </a:solidFill>
                <a:hlinkClick r:id="rId3"/>
              </a:rPr>
              <a:t>clinicaloptions.com</a:t>
            </a:r>
            <a:endParaRPr lang="en-US" sz="2400" b="1" u="sng" dirty="0">
              <a:solidFill>
                <a:srgbClr val="E1471D"/>
              </a:solidFill>
            </a:endParaRPr>
          </a:p>
        </p:txBody>
      </p:sp>
      <p:sp>
        <p:nvSpPr>
          <p:cNvPr id="62469" name="Rectangle 3">
            <a:extLst>
              <a:ext uri="{FF2B5EF4-FFF2-40B4-BE49-F238E27FC236}">
                <a16:creationId xmlns:a16="http://schemas.microsoft.com/office/drawing/2014/main" id="{F01699E0-D838-46BF-8D24-733C506774A8}"/>
              </a:ext>
            </a:extLst>
          </p:cNvPr>
          <p:cNvSpPr>
            <a:spLocks noChangeArrowheads="1"/>
          </p:cNvSpPr>
          <p:nvPr/>
        </p:nvSpPr>
        <p:spPr bwMode="auto">
          <a:xfrm>
            <a:off x="7091363" y="6346826"/>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FFFFFF"/>
              </a:solidFill>
              <a:effectLst/>
              <a:uLnTx/>
              <a:uFillTx/>
              <a:latin typeface="Times" panose="02020603050405020304" pitchFamily="18" charset="0"/>
              <a:ea typeface="+mn-ea"/>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E3CD7-42D8-6A5E-5696-D0994A3441E5}"/>
            </a:ext>
          </a:extLst>
        </p:cNvPr>
        <p:cNvGrpSpPr/>
        <p:nvPr/>
      </p:nvGrpSpPr>
      <p:grpSpPr>
        <a:xfrm>
          <a:off x="0" y="0"/>
          <a:ext cx="0" cy="0"/>
          <a:chOff x="0" y="0"/>
          <a:chExt cx="0" cy="0"/>
        </a:xfrm>
      </p:grpSpPr>
      <p:sp>
        <p:nvSpPr>
          <p:cNvPr id="7171" name="Rectangle 15">
            <a:extLst>
              <a:ext uri="{FF2B5EF4-FFF2-40B4-BE49-F238E27FC236}">
                <a16:creationId xmlns:a16="http://schemas.microsoft.com/office/drawing/2014/main" id="{67DABB95-2104-F466-BB74-892F347F6485}"/>
              </a:ext>
            </a:extLst>
          </p:cNvPr>
          <p:cNvSpPr>
            <a:spLocks noGrp="1" noChangeArrowheads="1"/>
          </p:cNvSpPr>
          <p:nvPr>
            <p:ph type="title"/>
          </p:nvPr>
        </p:nvSpPr>
        <p:spPr/>
        <p:txBody>
          <a:bodyPr>
            <a:normAutofit/>
          </a:bodyPr>
          <a:lstStyle/>
          <a:p>
            <a:r>
              <a:rPr lang="en-US" dirty="0"/>
              <a:t>Newly Diagnosed CP-CML: Risk Assessment, Resistance Testing, and Personalized Initial Therapy </a:t>
            </a:r>
            <a:endParaRPr lang="en-US" altLang="en-US" sz="4000" dirty="0"/>
          </a:p>
        </p:txBody>
      </p:sp>
    </p:spTree>
    <p:extLst>
      <p:ext uri="{BB962C8B-B14F-4D97-AF65-F5344CB8AC3E}">
        <p14:creationId xmlns:p14="http://schemas.microsoft.com/office/powerpoint/2010/main" val="280820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08784-EB1A-55C0-1DD8-38956C44F49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7A95FD-AA06-F4D2-B8A4-EB132A9F76EB}"/>
              </a:ext>
            </a:extLst>
          </p:cNvPr>
          <p:cNvSpPr>
            <a:spLocks noGrp="1"/>
          </p:cNvSpPr>
          <p:nvPr>
            <p:ph type="title"/>
          </p:nvPr>
        </p:nvSpPr>
        <p:spPr>
          <a:xfrm>
            <a:off x="609759" y="238127"/>
            <a:ext cx="10872444" cy="1487803"/>
          </a:xfrm>
          <a:solidFill>
            <a:schemeClr val="bg2"/>
          </a:solidFill>
        </p:spPr>
        <p:txBody>
          <a:bodyPr/>
          <a:lstStyle/>
          <a:p>
            <a:r>
              <a:rPr lang="en-US" altLang="en-US" sz="3000" kern="0" dirty="0">
                <a:solidFill>
                  <a:schemeClr val="tx1"/>
                </a:solidFill>
                <a:latin typeface="+mj-lt"/>
              </a:rPr>
              <a:t>P</a:t>
            </a:r>
            <a:r>
              <a:rPr lang="en-US" altLang="en-US" sz="3000" dirty="0">
                <a:solidFill>
                  <a:schemeClr val="tx1"/>
                </a:solidFill>
                <a:latin typeface="+mj-lt"/>
              </a:rPr>
              <a:t>re</a:t>
            </a:r>
            <a:r>
              <a:rPr lang="en-US" altLang="en-US" sz="3000" kern="0" dirty="0">
                <a:solidFill>
                  <a:schemeClr val="tx1"/>
                </a:solidFill>
                <a:latin typeface="+mj-lt"/>
              </a:rPr>
              <a:t>test 1: Which of the following would cause you to investigate a potential therapy change for a patient who has been receiving imatinib 400 mg daily with no tolerability issues?</a:t>
            </a:r>
            <a:endParaRPr lang="en-US" sz="3000" dirty="0"/>
          </a:p>
        </p:txBody>
      </p:sp>
      <p:sp>
        <p:nvSpPr>
          <p:cNvPr id="3" name="Content Placeholder 2">
            <a:extLst>
              <a:ext uri="{FF2B5EF4-FFF2-40B4-BE49-F238E27FC236}">
                <a16:creationId xmlns:a16="http://schemas.microsoft.com/office/drawing/2014/main" id="{BEADBF94-EB66-BCDA-DCD4-688F6A046A7B}"/>
              </a:ext>
            </a:extLst>
          </p:cNvPr>
          <p:cNvSpPr>
            <a:spLocks noGrp="1"/>
          </p:cNvSpPr>
          <p:nvPr>
            <p:ph idx="1"/>
          </p:nvPr>
        </p:nvSpPr>
        <p:spPr>
          <a:xfrm>
            <a:off x="604675" y="1874519"/>
            <a:ext cx="10877529" cy="4289213"/>
          </a:xfrm>
        </p:spPr>
        <p:txBody>
          <a:bodyPr/>
          <a:lstStyle/>
          <a:p>
            <a:pPr marL="514350" indent="-514350">
              <a:buFont typeface="+mj-lt"/>
              <a:buAutoNum type="alphaUcPeriod"/>
            </a:pPr>
            <a:r>
              <a:rPr lang="en-US" i="1" dirty="0"/>
              <a:t>BCR::ABL1 </a:t>
            </a:r>
            <a:r>
              <a:rPr lang="en-US" dirty="0"/>
              <a:t>level 5% (IS) at 3 </a:t>
            </a:r>
            <a:r>
              <a:rPr lang="en-US" dirty="0" err="1"/>
              <a:t>mo</a:t>
            </a:r>
            <a:r>
              <a:rPr lang="en-US" dirty="0"/>
              <a:t> </a:t>
            </a:r>
          </a:p>
          <a:p>
            <a:pPr marL="514350" indent="-514350">
              <a:buFont typeface="+mj-lt"/>
              <a:buAutoNum type="alphaUcPeriod"/>
            </a:pPr>
            <a:r>
              <a:rPr lang="en-US" i="1" dirty="0"/>
              <a:t>BCR::ABL1 </a:t>
            </a:r>
            <a:r>
              <a:rPr lang="en-US" dirty="0"/>
              <a:t>level 1% (IS) at 6 </a:t>
            </a:r>
            <a:r>
              <a:rPr lang="en-US" dirty="0" err="1"/>
              <a:t>mo</a:t>
            </a:r>
            <a:endParaRPr lang="en-US" dirty="0"/>
          </a:p>
          <a:p>
            <a:pPr marL="514350" indent="-514350">
              <a:buFont typeface="+mj-lt"/>
              <a:buAutoNum type="alphaUcPeriod"/>
            </a:pPr>
            <a:r>
              <a:rPr lang="en-US" i="1" dirty="0"/>
              <a:t>BCR::ABL1 </a:t>
            </a:r>
            <a:r>
              <a:rPr lang="en-US" dirty="0"/>
              <a:t>level 7% (IS) at 6 </a:t>
            </a:r>
            <a:r>
              <a:rPr lang="en-US" dirty="0" err="1"/>
              <a:t>mo</a:t>
            </a:r>
            <a:endParaRPr lang="en-US" dirty="0"/>
          </a:p>
          <a:p>
            <a:pPr marL="514350" indent="-514350">
              <a:buFont typeface="+mj-lt"/>
              <a:buAutoNum type="alphaUcPeriod"/>
            </a:pPr>
            <a:r>
              <a:rPr lang="en-US" i="1" dirty="0"/>
              <a:t>BCR::ABL1 </a:t>
            </a:r>
            <a:r>
              <a:rPr lang="en-US" dirty="0"/>
              <a:t>level 2% (IS) at 12 </a:t>
            </a:r>
            <a:r>
              <a:rPr lang="en-US" dirty="0" err="1"/>
              <a:t>mo</a:t>
            </a:r>
            <a:endParaRPr lang="en-US" dirty="0"/>
          </a:p>
        </p:txBody>
      </p:sp>
    </p:spTree>
    <p:extLst>
      <p:ext uri="{BB962C8B-B14F-4D97-AF65-F5344CB8AC3E}">
        <p14:creationId xmlns:p14="http://schemas.microsoft.com/office/powerpoint/2010/main" val="40826738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 - &amp;quot;Title-Arial-36-Bold-Yellow. Title may continue on 2 lines keep text at 36pt&amp;quot;&quot;/&gt;&lt;property id=&quot;20307&quot; value=&quot;257&quot;/&gt;&lt;/object&gt;&lt;object type=&quot;3&quot; unique_id=&quot;10006&quot;&gt;&lt;property id=&quot;20148&quot; value=&quot;5&quot;/&gt;&lt;property id=&quot;20300&quot; value=&quot;Slide 4 - &amp;quot;Text and Margin Consistency&amp;quot;&quot;/&gt;&lt;property id=&quot;20307&quot; value=&quot;267&quot;/&gt;&lt;/object&gt;&lt;object type=&quot;3&quot; unique_id=&quot;10007&quot;&gt;&lt;property id=&quot;20148&quot; value=&quot;5&quot;/&gt;&lt;property id=&quot;20300&quot; value=&quot;Slide 5 - &amp;quot;Transition Title &amp;#x0D;&amp;#x0A;for next topic of discussion &amp;#x0D;&amp;#x0A;or can be used as closer slide &amp;#x0D;&amp;#x0A;(ie: Q&amp;amp;A)&amp;#x0D;&amp;#x0A;(Arial-40-Bold-White-Cent&quot;/&gt;&lt;property id=&quot;20307&quot; value=&quot;261&quot;/&gt;&lt;/object&gt;&lt;object type=&quot;3&quot; unique_id=&quot;10008&quot;&gt;&lt;property id=&quot;20148&quot; value=&quot;5&quot;/&gt;&lt;property id=&quot;20300&quot; value=&quot;Slide 6 - &amp;quot;RGB Pallet&amp;quot;&quot;/&gt;&lt;property id=&quot;20307&quot; value=&quot;258&quot;/&gt;&lt;/object&gt;&lt;object type=&quot;3&quot; unique_id=&quot;10009&quot;&gt;&lt;property id=&quot;20148&quot; value=&quot;5&quot;/&gt;&lt;property id=&quot;20300&quot; value=&quot;Slide 7 - &amp;quot;Example Graph&amp;quot;&quot;/&gt;&lt;property id=&quot;20307&quot; value=&quot;286&quot;/&gt;&lt;/object&gt;&lt;object type=&quot;3&quot; unique_id=&quot;10010&quot;&gt;&lt;property id=&quot;20148&quot; value=&quot;5&quot;/&gt;&lt;property id=&quot;20300&quot; value=&quot;Slide 8 - &amp;quot;Example Graph and Text&amp;quot;&quot;/&gt;&lt;property id=&quot;20307&quot; value=&quot;288&quot;/&gt;&lt;/object&gt;&lt;object type=&quot;3&quot; unique_id=&quot;10011&quot;&gt;&lt;property id=&quot;20148&quot; value=&quot;5&quot;/&gt;&lt;property id=&quot;20300&quot; value=&quot;Slide 9 - &amp;quot;Example Line Graph&amp;quot;&quot;/&gt;&lt;property id=&quot;20307&quot; value=&quot;287&quot;/&gt;&lt;/object&gt;&lt;object type=&quot;3&quot; unique_id=&quot;10012&quot;&gt;&lt;property id=&quot;20148&quot; value=&quot;5&quot;/&gt;&lt;property id=&quot;20300&quot; value=&quot;Slide 10 - &amp;quot;Example Line Graph with Data Values&amp;quot;&quot;/&gt;&lt;property id=&quot;20307&quot; value=&quot;292&quot;/&gt;&lt;/object&gt;&lt;object type=&quot;3&quot; unique_id=&quot;10013&quot;&gt;&lt;property id=&quot;20148&quot; value=&quot;5&quot;/&gt;&lt;property id=&quot;20300&quot; value=&quot;Slide 11 - &amp;quot;Example Line Graph with Color &amp;#x0D;&amp;#x0A;Data Values&amp;quot;&quot;/&gt;&lt;property id=&quot;20307&quot; value=&quot;309&quot;/&gt;&lt;/object&gt;&lt;object type=&quot;3&quot; unique_id=&quot;10014&quot;&gt;&lt;property id=&quot;20148&quot; value=&quot;5&quot;/&gt;&lt;property id=&quot;20300&quot; value=&quot;Slide 12 - &amp;quot;Example Schematic&amp;quot;&quot;/&gt;&lt;property id=&quot;20307&quot; value=&quot;262&quot;/&gt;&lt;/object&gt;&lt;object type=&quot;3&quot; unique_id=&quot;10015&quot;&gt;&lt;property id=&quot;20148&quot; value=&quot;5&quot;/&gt;&lt;property id=&quot;20300&quot; value=&quot;Slide 13 - &amp;quot;Example Schematic Continued&amp;quot;&quot;/&gt;&lt;property id=&quot;20307&quot; value=&quot;263&quot;/&gt;&lt;/object&gt;&lt;object type=&quot;3&quot; unique_id=&quot;10016&quot;&gt;&lt;property id=&quot;20148&quot; value=&quot;5&quot;/&gt;&lt;property id=&quot;20300&quot; value=&quot;Slide 14 - &amp;quot;Example Tables&amp;quot;&quot;/&gt;&lt;property id=&quot;20307&quot; value=&quot;311&quot;/&gt;&lt;/object&gt;&lt;object type=&quot;3&quot; unique_id=&quot;10017&quot;&gt;&lt;property id=&quot;20148&quot; value=&quot;5&quot;/&gt;&lt;property id=&quot;20300&quot; value=&quot;Slide 15 - &amp;quot;Example Tables Continued&amp;quot;&quot;/&gt;&lt;property id=&quot;20307&quot; value=&quot;312&quot;/&gt;&lt;/object&gt;&lt;object type=&quot;3&quot; unique_id=&quot;10018&quot;&gt;&lt;property id=&quot;20148&quot; value=&quot;5&quot;/&gt;&lt;property id=&quot;20300&quot; value=&quot;Slide 16 - &amp;quot;Example Tables Continued&amp;quot;&quot;/&gt;&lt;property id=&quot;20307&quot; value=&quot;313&quot;/&gt;&lt;/object&gt;&lt;object type=&quot;3&quot; unique_id=&quot;10019&quot;&gt;&lt;property id=&quot;20148&quot; value=&quot;5&quot;/&gt;&lt;property id=&quot;20300&quot; value=&quot;Slide 17 - &amp;quot;Example Tables Continued&amp;quot;&quot;/&gt;&lt;property id=&quot;20307&quot; value=&quot;314&quot;/&gt;&lt;/object&gt;&lt;object type=&quot;3&quot; unique_id=&quot;10020&quot;&gt;&lt;property id=&quot;20148&quot; value=&quot;5&quot;/&gt;&lt;property id=&quot;20300&quot; value=&quot;Slide 21 - &amp;quot;Additional Formatting Notes&amp;quot;&quot;/&gt;&lt;property id=&quot;20307&quot; value=&quot;270&quot;/&gt;&lt;/object&gt;&lt;object type=&quot;3&quot; unique_id=&quot;10021&quot;&gt;&lt;property id=&quot;20148&quot; value=&quot;5&quot;/&gt;&lt;property id=&quot;20300&quot; value=&quot;Slide 22 - &amp;quot;“Polish Stage” Notes&amp;quot;&quot;/&gt;&lt;property id=&quot;20307&quot; value=&quot;272&quot;/&gt;&lt;/object&gt;&lt;object type=&quot;3&quot; unique_id=&quot;10022&quot;&gt;&lt;property id=&quot;20148&quot; value=&quot;5&quot;/&gt;&lt;property id=&quot;20300&quot; value=&quot;Slide 23 - &amp;quot;For Black and White Print Slides&amp;quot;&quot;/&gt;&lt;property id=&quot;20307&quot; value=&quot;290&quot;/&gt;&lt;/object&gt;&lt;object type=&quot;3&quot; unique_id=&quot;10023&quot;&gt;&lt;property id=&quot;20148&quot; value=&quot;5&quot;/&gt;&lt;property id=&quot;20300&quot; value=&quot;Slide 24 - &amp;quot;For Black and White Print Slides&amp;quot;&quot;/&gt;&lt;property id=&quot;20307&quot; value=&quot;291&quot;/&gt;&lt;/object&gt;&lt;object type=&quot;3&quot; unique_id=&quot;10024&quot;&gt;&lt;property id=&quot;20148&quot; value=&quot;5&quot;/&gt;&lt;property id=&quot;20300&quot; value=&quot;Slide 25 - &amp;quot;CME Slides for Designer and Editorial Reference…&amp;quot;&quot;/&gt;&lt;property id=&quot;20307&quot; value=&quot;273&quot;/&gt;&lt;/object&gt;&lt;object type=&quot;3&quot; unique_id=&quot;10025&quot;&gt;&lt;property id=&quot;20148&quot; value=&quot;5&quot;/&gt;&lt;property id=&quot;20300&quot; value=&quot;Slide 26 - &amp;quot;About These Slides&amp;quot;&quot;/&gt;&lt;property id=&quot;20307&quot; value=&quot;308&quot;/&gt;&lt;/object&gt;&lt;object type=&quot;3&quot; unique_id=&quot;10026&quot;&gt;&lt;property id=&quot;20148&quot; value=&quot;5&quot;/&gt;&lt;property id=&quot;20300&quot; value=&quot;Slide 27 - &amp;quot;Faculty&amp;quot;&quot;/&gt;&lt;property id=&quot;20307&quot; value=&quot;294&quot;/&gt;&lt;/object&gt;&lt;object type=&quot;3&quot; unique_id=&quot;10027&quot;&gt;&lt;property id=&quot;20148&quot; value=&quot;5&quot;/&gt;&lt;property id=&quot;20300&quot; value=&quot;Slide 28 - &amp;quot;Disclosure of Conflicts of Interest&amp;quot;&quot;/&gt;&lt;property id=&quot;20307&quot; value=&quot;295&quot;/&gt;&lt;/object&gt;&lt;object type=&quot;3&quot; unique_id=&quot;10028&quot;&gt;&lt;property id=&quot;20148&quot; value=&quot;5&quot;/&gt;&lt;property id=&quot;20300&quot; value=&quot;Slide 29 - &amp;quot;Disclosures&amp;quot;&quot;/&gt;&lt;property id=&quot;20307&quot; value=&quot;296&quot;/&gt;&lt;/object&gt;&lt;object type=&quot;3&quot; unique_id=&quot;10029&quot;&gt;&lt;property id=&quot;20148&quot; value=&quot;5&quot;/&gt;&lt;property id=&quot;20300&quot; value=&quot;Slide 30 - &amp;quot;Disclosure of Unlabeled Use&amp;quot;&quot;/&gt;&lt;property id=&quot;20307&quot; value=&quot;297&quot;/&gt;&lt;/object&gt;&lt;object type=&quot;3&quot; unique_id=&quot;10030&quot;&gt;&lt;property id=&quot;20148&quot; value=&quot;5&quot;/&gt;&lt;property id=&quot;20300&quot; value=&quot;Slide 31&quot;/&gt;&lt;property id=&quot;20307&quot; value=&quot;298&quot;/&gt;&lt;/object&gt;&lt;object type=&quot;3&quot; unique_id=&quot;10031&quot;&gt;&lt;property id=&quot;20148&quot; value=&quot;5&quot;/&gt;&lt;property id=&quot;20300&quot; value=&quot;Slide 32 - &amp;quot;Physician Continuing Medical Education&amp;quot;&quot;/&gt;&lt;property id=&quot;20307&quot; value=&quot;299&quot;/&gt;&lt;/object&gt;&lt;object type=&quot;3&quot; unique_id=&quot;10032&quot;&gt;&lt;property id=&quot;20148&quot; value=&quot;5&quot;/&gt;&lt;property id=&quot;20300&quot; value=&quot;Slide 33 - &amp;quot;Pharmacist Continuing Education&amp;quot;&quot;/&gt;&lt;property id=&quot;20307&quot; value=&quot;300&quot;/&gt;&lt;/object&gt;&lt;object type=&quot;3&quot; unique_id=&quot;10033&quot;&gt;&lt;property id=&quot;20148&quot; value=&quot;5&quot;/&gt;&lt;property id=&quot;20300&quot; value=&quot;Slide 34 - &amp;quot;Nursing Continuing Education&amp;quot;&quot;/&gt;&lt;property id=&quot;20307&quot; value=&quot;301&quot;/&gt;&lt;/object&gt;&lt;object type=&quot;3&quot; unique_id=&quot;10034&quot;&gt;&lt;property id=&quot;20148&quot; value=&quot;5&quot;/&gt;&lt;property id=&quot;20300&quot; value=&quot;Slide 35 - &amp;quot;Please review the following important &amp;#x0D;&amp;#x0A;CME information in your handout&amp;quot;&quot;/&gt;&lt;property id=&quot;20307&quot; value=&quot;310&quot;/&gt;&lt;/object&gt;&lt;object type=&quot;3&quot; unique_id=&quot;10036&quot;&gt;&lt;property id=&quot;20148&quot; value=&quot;5&quot;/&gt;&lt;property id=&quot;20300&quot; value=&quot;Slide 37 - &amp;quot;Instructions for Credit&amp;quot;&quot;/&gt;&lt;property id=&quot;20307&quot; value=&quot;303&quot;/&gt;&lt;/object&gt;&lt;object type=&quot;3&quot; unique_id=&quot;10037&quot;&gt;&lt;property id=&quot;20148&quot; value=&quot;5&quot;/&gt;&lt;property id=&quot;20300&quot; value=&quot;Slide 38 - &amp;quot;Now Take the Test . . .&amp;quot;&quot;/&gt;&lt;property id=&quot;20307&quot; value=&quot;304&quot;/&gt;&lt;/object&gt;&lt;object type=&quot;3&quot; unique_id=&quot;10040&quot;&gt;&lt;property id=&quot;20148&quot; value=&quot;5&quot;/&gt;&lt;property id=&quot;20300&quot; value=&quot;Slide 39 - &amp;quot;General Information&amp;quot;&quot;/&gt;&lt;property id=&quot;20307&quot; value=&quot;315&quot;/&gt;&lt;/object&gt;&lt;object type=&quot;3&quot; unique_id=&quot;10041&quot;&gt;&lt;property id=&quot;20148&quot; value=&quot;5&quot;/&gt;&lt;property id=&quot;20300&quot; value=&quot;Slide 40 - &amp;quot;Please review the slide notes &amp;#x0D;&amp;#x0A;for analysis of each study &amp;#x0D;&amp;#x0A;by expert faculty &amp;lt;Insert Name, MD&amp;gt;, &amp;#x0D;&amp;#x0A;and &amp;lt;Insert Name,&quot;/&gt;&lt;property id=&quot;20307&quot; value=&quot;316&quot;/&gt;&lt;/object&gt;&lt;object type=&quot;3&quot; unique_id=&quot;10042&quot;&gt;&lt;property id=&quot;20148&quot; value=&quot;5&quot;/&gt;&lt;property id=&quot;20300&quot; value=&quot;Slide 41 - &amp;quot;Promo Slide Reference&amp;#x0D;&amp;#x0A;(Placed as the last slide in a slideset, &amp;#x0D;&amp;#x0A;if requested)&amp;quot;&quot;/&gt;&lt;property id=&quot;20307&quot; value=&quot;307&quot;/&gt;&lt;/object&gt;&lt;object type=&quot;3&quot; unique_id=&quot;12121&quot;&gt;&lt;property id=&quot;20148&quot; value=&quot;5&quot;/&gt;&lt;property id=&quot;20300&quot; value=&quot;Slide 36 - &amp;quot;Disclaimer&amp;quot;&quot;/&gt;&lt;property id=&quot;20307&quot; value=&quot;317&quot;/&gt;&lt;/object&gt;&lt;object type=&quot;3&quot; unique_id=&quot;12122&quot;&gt;&lt;property id=&quot;20148&quot; value=&quot;5&quot;/&gt;&lt;property id=&quot;20300&quot; value=&quot;Slide 1 - &amp;quot;Title of the program and will possibly take &amp;#x0D;&amp;#x0A;up three lines. It is presented in Arial-39-Bold-White.&amp;quot;&quot;/&gt;&lt;property id=&quot;20307&quot; value=&quot;321&quot;/&gt;&lt;/object&gt;&lt;object type=&quot;3&quot; unique_id=&quot;12123&quot;&gt;&lt;property id=&quot;20148&quot; value=&quot;5&quot;/&gt;&lt;property id=&quot;20300&quot; value=&quot;Slide 2 - &amp;quot;Title of the program and will possibly take up three lines. It is presented in Arial-39-Bold-White.&amp;quot;&quot;/&gt;&lt;property id=&quot;20307&quot; value=&quot;322&quot;/&gt;&lt;/object&gt;&lt;object type=&quot;3&quot; unique_id=&quot;12124&quot;&gt;&lt;property id=&quot;20148&quot; value=&quot;5&quot;/&gt;&lt;property id=&quot;20300&quot; value=&quot;Slide 18 - &amp;quot;Outcomes Analysis: What Did You Learn?&amp;quot;&quot;/&gt;&lt;property id=&quot;20307&quot; value=&quot;324&quot;/&gt;&lt;/object&gt;&lt;object type=&quot;3&quot; unique_id=&quot;12125&quot;&gt;&lt;property id=&quot;20148&quot; value=&quot;5&quot;/&gt;&lt;property id=&quot;20300&quot; value=&quot;Slide 19 - &amp;quot;Outcomes Questions&amp;quot;&quot;/&gt;&lt;property id=&quot;20307&quot; value=&quot;320&quot;/&gt;&lt;/object&gt;&lt;object type=&quot;3&quot; unique_id=&quot;12126&quot;&gt;&lt;property id=&quot;20148&quot; value=&quot;5&quot;/&gt;&lt;property id=&quot;20300&quot; value=&quot;Slide 20 - &amp;quot;How many patients with XXX do you provide care for in a typical week?&amp;quot;&quot;/&gt;&lt;property id=&quot;20307&quot; value=&quot;323&quot;/&gt;&lt;/object&gt;&lt;object type=&quot;3&quot; unique_id=&quot;12127&quot;&gt;&lt;property id=&quot;20148&quot; value=&quot;5&quot;/&gt;&lt;property id=&quot;20300&quot; value=&quot;Slide 42 - &amp;quot;Go Online for More CCO &amp;#x0D;&amp;#x0A;Coverage of XXXXXXXXXXXX!&amp;quot;&quot;/&gt;&lt;property id=&quot;20307&quot; value=&quot;318&quot;/&gt;&lt;/object&gt;&lt;/object&gt;&lt;/object&gt;&lt;/database&gt;"/>
</p:tagLst>
</file>

<file path=ppt/theme/theme1.xml><?xml version="1.0" encoding="utf-8"?>
<a:theme xmlns:a="http://schemas.openxmlformats.org/drawingml/2006/main" name="1_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2fd6914-46d4-4c7e-bbad-46e82841b69d" xsi:nil="true"/>
    <lcf76f155ced4ddcb4097134ff3c332f xmlns="bfba47a0-09f1-4613-a68d-e828663cb94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203EFCB99E2A44B781E6CAE1B3E523" ma:contentTypeVersion="11" ma:contentTypeDescription="Create a new document." ma:contentTypeScope="" ma:versionID="7dc93862930d619232a0dac0f9d03710">
  <xsd:schema xmlns:xsd="http://www.w3.org/2001/XMLSchema" xmlns:xs="http://www.w3.org/2001/XMLSchema" xmlns:p="http://schemas.microsoft.com/office/2006/metadata/properties" xmlns:ns2="bfba47a0-09f1-4613-a68d-e828663cb94f" xmlns:ns3="22fd6914-46d4-4c7e-bbad-46e82841b69d" targetNamespace="http://schemas.microsoft.com/office/2006/metadata/properties" ma:root="true" ma:fieldsID="1771bf292145d4c239304fc88ea41c1d" ns2:_="" ns3:_="">
    <xsd:import namespace="bfba47a0-09f1-4613-a68d-e828663cb94f"/>
    <xsd:import namespace="22fd6914-46d4-4c7e-bbad-46e82841b69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a47a0-09f1-4613-a68d-e828663cb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512e436-4693-4b20-ac9a-7455c07c86a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fd6914-46d4-4c7e-bbad-46e82841b69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3cfae40-7b40-47d0-ab05-9712e3953ba2}" ma:internalName="TaxCatchAll" ma:showField="CatchAllData" ma:web="22fd6914-46d4-4c7e-bbad-46e82841b6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A55BC3-5A03-47C2-8EC3-D964C3B5E779}">
  <ds:schemaRefs>
    <ds:schemaRef ds:uri="22fd6914-46d4-4c7e-bbad-46e82841b69d"/>
    <ds:schemaRef ds:uri="bfba47a0-09f1-4613-a68d-e828663cb94f"/>
    <ds:schemaRef ds:uri="http://purl.org/dc/terms/"/>
    <ds:schemaRef ds:uri="http://www.w3.org/XML/1998/namespace"/>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73A1405-D541-43F7-A743-6A9205109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ba47a0-09f1-4613-a68d-e828663cb94f"/>
    <ds:schemaRef ds:uri="22fd6914-46d4-4c7e-bbad-46e82841b6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E151B5-E2EE-4BEC-82C3-105A302A3BE7}">
  <ds:schemaRefs>
    <ds:schemaRef ds:uri="http://schemas.microsoft.com/office/2006/metadata/longProperties"/>
  </ds:schemaRefs>
</ds:datastoreItem>
</file>

<file path=customXml/itemProps4.xml><?xml version="1.0" encoding="utf-8"?>
<ds:datastoreItem xmlns:ds="http://schemas.openxmlformats.org/officeDocument/2006/customXml" ds:itemID="{851AD7D5-0897-46D3-9742-0B05EEFE7D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50896</TotalTime>
  <Words>9278</Words>
  <Application>Microsoft Macintosh PowerPoint</Application>
  <PresentationFormat>Widescreen</PresentationFormat>
  <Paragraphs>1470</Paragraphs>
  <Slides>73</Slides>
  <Notes>61</Notes>
  <HiddenSlides>10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-apple-system</vt:lpstr>
      <vt:lpstr>Arial</vt:lpstr>
      <vt:lpstr>Bodoni SvtyTwo OS ITC TT-BookIt</vt:lpstr>
      <vt:lpstr>Calibri</vt:lpstr>
      <vt:lpstr>Times</vt:lpstr>
      <vt:lpstr>Wingdings</vt:lpstr>
      <vt:lpstr>1_2022_CCO_Template</vt:lpstr>
      <vt:lpstr>Community Practice Grand Rounds:  Practical Guidance for Optimal Multidisciplinary Management of Chronic Myeloid Leukemia</vt:lpstr>
      <vt:lpstr>Faculty Co-chair &amp; Presenter</vt:lpstr>
      <vt:lpstr>Learning Objectives Upon completion of this activity, learners should be able to:</vt:lpstr>
      <vt:lpstr>Poll 1: How many people with CML do you provide care for in a typical month?</vt:lpstr>
      <vt:lpstr>Poll 2: Please take a moment to text in any challenges or barriers that you have encountered in your clinical practice on addressing the complexities of treating patients with CML.</vt:lpstr>
      <vt:lpstr>The Philadelphia Chromosome (Ph)</vt:lpstr>
      <vt:lpstr>The Impact of TKIs in CML</vt:lpstr>
      <vt:lpstr>Newly Diagnosed CP-CML: Risk Assessment, Resistance Testing, and Personalized Initial Therapy </vt:lpstr>
      <vt:lpstr>Pretest 1: Which of the following would cause you to investigate a potential therapy change for a patient who has been receiving imatinib 400 mg daily with no tolerability issues?</vt:lpstr>
      <vt:lpstr>Patient Case</vt:lpstr>
      <vt:lpstr>Pretest 2: In your clinical practice, which of the following targeted therapies would you consider most appropriate for this patient?</vt:lpstr>
      <vt:lpstr>Case 1: Young, Healthy Patient With  Newly Diagnosed Ph+ CP-CML</vt:lpstr>
      <vt:lpstr>3 Big Questions in CML treatment</vt:lpstr>
      <vt:lpstr>Prognostic Scoring Systems for CP-CML</vt:lpstr>
      <vt:lpstr>Value of Milestone Achievement in CP-CML</vt:lpstr>
      <vt:lpstr>Approved BCR::ABL Targeted Therapy for CML in Adults</vt:lpstr>
      <vt:lpstr>Deeper Responses to Second-Generation TKIs</vt:lpstr>
      <vt:lpstr>ASC4FIRST 96-Wk Update:  Cumulative Incidence of MMR, MR4 and MR4.5</vt:lpstr>
      <vt:lpstr>Factors to Consider in CML Treatment Selection</vt:lpstr>
      <vt:lpstr>Individualizing Targeted Therapy in Patients With CML With Specific History or Comorbidities</vt:lpstr>
      <vt:lpstr>Proposed Algorithm for Initial TKI Selection</vt:lpstr>
      <vt:lpstr>Let’s Revisit Our Questions</vt:lpstr>
      <vt:lpstr>Posttest 1: Which of the following would cause you to investigate a potential therapy change for a patient who has been receiving imatinib 400 mg daily with no tolerability issues?</vt:lpstr>
      <vt:lpstr>Posttest 1: Which of the following would cause you to investigate a potential therapy change for a patient who has been receiving imatinib 400 mg daily with no tolerability issues?</vt:lpstr>
      <vt:lpstr>Patient Case</vt:lpstr>
      <vt:lpstr>Posttest 2: Based on the preceding discussion, which of the following targeted therapies would you consider most appropriate for this patient?</vt:lpstr>
      <vt:lpstr>Posttest 2: Based on the preceding discussion, which of the following targeted therapies would you consider most appropriate for this patient?</vt:lpstr>
      <vt:lpstr>Interactive Q&amp;A Session  When/in whom do you consider  next-generation TKIs in the frontline setting?  When do you consider asciminib vs 2G TKI?  Which comorbidities are important  to consider in therapy selection? </vt:lpstr>
      <vt:lpstr>Novel Approaches to Monitoring Patients on Frontline Therapy and Treatment-Free Remission </vt:lpstr>
      <vt:lpstr>Pretest 3: Which of the following patient conditions meets criteria for considering TKI discontinuation and attempting TFR? </vt:lpstr>
      <vt:lpstr>Case 2: Patient With CP-CML Who Achieved Stable Deep Molecular Remission and Is Interested in TFR  </vt:lpstr>
      <vt:lpstr> Statistical Model of CML Response Is Cure Possible?</vt:lpstr>
      <vt:lpstr>STIM1 Trial in CP-CML: Imatinib OS Without Recurrence</vt:lpstr>
      <vt:lpstr>LAST: TFR with Imatinib, Dasatinib, Nilotinib, or Bosutinib</vt:lpstr>
      <vt:lpstr>Select Trials of TKI Discontinuation at First Line</vt:lpstr>
      <vt:lpstr>Criteria and Considerations for TKI Discontinuation</vt:lpstr>
      <vt:lpstr>Do Adverse Events Occur With TKI Withdrawal?</vt:lpstr>
      <vt:lpstr>Let’s Revisit a Question</vt:lpstr>
      <vt:lpstr>Posttest 3: Which of the following patient conditions meets criteria for considering TKI discontinuation and attempting TFR? </vt:lpstr>
      <vt:lpstr>Posttest 3: Which of the following patient conditions meets criteria for considering TKI discontinuation and attempting TFR? </vt:lpstr>
      <vt:lpstr>Interactive Q&amp;A Session  When/how do you decide to pursue TFR? </vt:lpstr>
      <vt:lpstr>To Switch or Not to Switch: Optimal Strategies to Address Treatment Failure</vt:lpstr>
      <vt:lpstr>Patient Case </vt:lpstr>
      <vt:lpstr>Pretest 4: Which of the following is the most appropriate therapy for this patient?</vt:lpstr>
      <vt:lpstr>Case 3: Patient With Resistance to  Second-Generation TKI</vt:lpstr>
      <vt:lpstr>Molecular Monitoring Techniques and Interlaboratory Standardization</vt:lpstr>
      <vt:lpstr>Resistance and Mutation Analysis</vt:lpstr>
      <vt:lpstr>Response, PFS With Second-Generation TKIs  in Imatinib-Resistant CP-CML</vt:lpstr>
      <vt:lpstr>Treatment of TKI Resistant CML </vt:lpstr>
      <vt:lpstr>Phase II PACE Final Results: Response to Ponatinib in Patients With CML Resistant to ≥1 TKI</vt:lpstr>
      <vt:lpstr>The OPTIC Approach: Efficacy and Safety of Ponatinib</vt:lpstr>
      <vt:lpstr>Comparative Efficacy of Third-line TKI Therapy  for Achieving CCyR in CML</vt:lpstr>
      <vt:lpstr>BCR::ABL1 Targeted Therapy Mechanisms of Action</vt:lpstr>
      <vt:lpstr>ASCEMBL: Asciminib vs Bosutinib for CP-CML  Previously Treated With ≥2 TKIs</vt:lpstr>
      <vt:lpstr>ASCEMBL: Asciminib vs Bosutinib Responses</vt:lpstr>
      <vt:lpstr>ASC4MORE 96-Wk Follow-Up: Asciminib Add-On + Imatinib vs Imatinib vs Nilotinib</vt:lpstr>
      <vt:lpstr>Phase I Study of Asciminib in Previously Treated CML With T315I Mutation</vt:lpstr>
      <vt:lpstr>Predictors of Long-term Outcomes with 2nd Generation TKIs in Patients With CML Following Imatinib Failure</vt:lpstr>
      <vt:lpstr>When to Consider Allogeneic Stem Cell Transplant</vt:lpstr>
      <vt:lpstr>Case 4: Patient With Intolerance to Imatinib</vt:lpstr>
      <vt:lpstr>Toxicity Spectrum of BCR::ABL1 Targeted Therapies</vt:lpstr>
      <vt:lpstr>Management of Treatment Intolerance in CML</vt:lpstr>
      <vt:lpstr>Trials With TKI Dose Reduction or Intermittent Dosing</vt:lpstr>
      <vt:lpstr>Let’s Revisit a Case</vt:lpstr>
      <vt:lpstr>Patient Case </vt:lpstr>
      <vt:lpstr>Posttest 4: Which of the following is the most appropriate therapy for this patient?</vt:lpstr>
      <vt:lpstr>Posttest 4: Which of the following is the most appropriate therapy for this patient?</vt:lpstr>
      <vt:lpstr>Summary</vt:lpstr>
      <vt:lpstr>Poll 3: Do you plan to make any changes in your clinical practice based on what you learned in today’s program?</vt:lpstr>
      <vt:lpstr>Poll 4: Please take a moment to enter 1 key change that you plan to make in your clinical practice based on this education.</vt:lpstr>
      <vt:lpstr>Interactive Q&amp;A Session  How do you integrate the new/emerging treatment strategies in your practice? </vt:lpstr>
      <vt:lpstr>Scan this QR code to access the online evaluation and claim your credit       </vt:lpstr>
      <vt:lpstr>Go Online for More CCO  Coverage of Chronic Myeloid Leukemia!</vt:lpstr>
    </vt:vector>
  </TitlesOfParts>
  <Company>Preferred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Myeloid Leukemia: Optimizing Use of TKIs to Individualize Treatment Across the Disease Spectrum</dc:title>
  <dc:creator>Preferred User</dc:creator>
  <cp:lastModifiedBy>Megan Henderson</cp:lastModifiedBy>
  <cp:revision>953</cp:revision>
  <cp:lastPrinted>2016-09-26T20:21:49Z</cp:lastPrinted>
  <dcterms:created xsi:type="dcterms:W3CDTF">2005-05-27T15:08:01Z</dcterms:created>
  <dcterms:modified xsi:type="dcterms:W3CDTF">2025-09-19T21:31:26Z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gs">
    <vt:lpwstr/>
  </property>
  <property fmtid="{D5CDD505-2E9C-101B-9397-08002B2CF9AE}" pid="3" name="display_urn:schemas-microsoft-com:office:office#Editor">
    <vt:lpwstr>Melanie Couton</vt:lpwstr>
  </property>
  <property fmtid="{D5CDD505-2E9C-101B-9397-08002B2CF9AE}" pid="4" name="display_urn:schemas-microsoft-com:office:office#Author">
    <vt:lpwstr>Melanie Couton</vt:lpwstr>
  </property>
  <property fmtid="{D5CDD505-2E9C-101B-9397-08002B2CF9AE}" pid="5" name="_dlc_DocId">
    <vt:lpwstr>56M7VY3CDVN5-387186687-1</vt:lpwstr>
  </property>
  <property fmtid="{D5CDD505-2E9C-101B-9397-08002B2CF9AE}" pid="6" name="_dlc_DocIdItemGuid">
    <vt:lpwstr>cc2250bc-09fd-4f2e-baf5-f1077e7bff60</vt:lpwstr>
  </property>
  <property fmtid="{D5CDD505-2E9C-101B-9397-08002B2CF9AE}" pid="7" name="_dlc_DocIdUrl">
    <vt:lpwstr>https://intranet.clinicaloptions.com/mews/oncology/ASH_ALL_Satellite-TU_2016/Template/_layouts/15/DocIdRedir.aspx?ID=56M7VY3CDVN5-387186687-1, 56M7VY3CDVN5-387186687-1</vt:lpwstr>
  </property>
  <property fmtid="{D5CDD505-2E9C-101B-9397-08002B2CF9AE}" pid="8" name="ContentTypeId">
    <vt:lpwstr>0x0101001E203EFCB99E2A44B781E6CAE1B3E523</vt:lpwstr>
  </property>
  <property fmtid="{D5CDD505-2E9C-101B-9397-08002B2CF9AE}" pid="9" name="MediaServiceImageTags">
    <vt:lpwstr/>
  </property>
</Properties>
</file>