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2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68FBD8-FC7F-45B8-A735-44B92B54D8F0}" type="datetimeFigureOut">
              <a:rPr lang="en-US" smtClean="0"/>
              <a:t>4/27/2016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F7EC16-D73B-4750-A82F-D6CD8C60FA66}"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0F7EC16-D73B-4750-A82F-D6CD8C60FA66}" type="slidenum">
              <a:rPr lang="en-GB" smtClean="0"/>
              <a:t>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029A059-EF2E-4BBA-A16D-14405817405A}" type="datetimeFigureOut">
              <a:rPr lang="en-US" smtClean="0"/>
              <a:t>4/27/2016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0970D9-B786-4B62-B944-260F103E29EB}"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029A059-EF2E-4BBA-A16D-14405817405A}" type="datetimeFigureOut">
              <a:rPr lang="en-US" smtClean="0"/>
              <a:t>4/27/2016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0970D9-B786-4B62-B944-260F103E29EB}"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029A059-EF2E-4BBA-A16D-14405817405A}" type="datetimeFigureOut">
              <a:rPr lang="en-US" smtClean="0"/>
              <a:t>4/27/2016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0970D9-B786-4B62-B944-260F103E29EB}"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029A059-EF2E-4BBA-A16D-14405817405A}" type="datetimeFigureOut">
              <a:rPr lang="en-US" smtClean="0"/>
              <a:t>4/27/2016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0970D9-B786-4B62-B944-260F103E29EB}"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29A059-EF2E-4BBA-A16D-14405817405A}" type="datetimeFigureOut">
              <a:rPr lang="en-US" smtClean="0"/>
              <a:t>4/27/2016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0970D9-B786-4B62-B944-260F103E29EB}"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029A059-EF2E-4BBA-A16D-14405817405A}" type="datetimeFigureOut">
              <a:rPr lang="en-US" smtClean="0"/>
              <a:t>4/27/2016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0970D9-B786-4B62-B944-260F103E29EB}"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029A059-EF2E-4BBA-A16D-14405817405A}" type="datetimeFigureOut">
              <a:rPr lang="en-US" smtClean="0"/>
              <a:t>4/27/2016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90970D9-B786-4B62-B944-260F103E29EB}"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029A059-EF2E-4BBA-A16D-14405817405A}" type="datetimeFigureOut">
              <a:rPr lang="en-US" smtClean="0"/>
              <a:t>4/27/2016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90970D9-B786-4B62-B944-260F103E29EB}"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29A059-EF2E-4BBA-A16D-14405817405A}" type="datetimeFigureOut">
              <a:rPr lang="en-US" smtClean="0"/>
              <a:t>4/27/2016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90970D9-B786-4B62-B944-260F103E29EB}"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29A059-EF2E-4BBA-A16D-14405817405A}" type="datetimeFigureOut">
              <a:rPr lang="en-US" smtClean="0"/>
              <a:t>4/27/2016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0970D9-B786-4B62-B944-260F103E29EB}"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29A059-EF2E-4BBA-A16D-14405817405A}" type="datetimeFigureOut">
              <a:rPr lang="en-US" smtClean="0"/>
              <a:t>4/27/2016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0970D9-B786-4B62-B944-260F103E29EB}"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29A059-EF2E-4BBA-A16D-14405817405A}" type="datetimeFigureOut">
              <a:rPr lang="en-US" smtClean="0"/>
              <a:t>4/27/2016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0970D9-B786-4B62-B944-260F103E29EB}"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28794" y="1214422"/>
            <a:ext cx="4929222" cy="584775"/>
          </a:xfrm>
          <a:prstGeom prst="rect">
            <a:avLst/>
          </a:prstGeom>
          <a:noFill/>
        </p:spPr>
        <p:txBody>
          <a:bodyPr wrap="square" rtlCol="0">
            <a:spAutoFit/>
          </a:bodyPr>
          <a:lstStyle/>
          <a:p>
            <a:r>
              <a:rPr lang="en-GB" sz="3200" b="1" dirty="0" smtClean="0"/>
              <a:t>STATISTICS IN GEOGRAPHY</a:t>
            </a:r>
            <a:endParaRPr lang="en-GB" sz="3200" b="1" dirty="0"/>
          </a:p>
        </p:txBody>
      </p:sp>
      <p:sp>
        <p:nvSpPr>
          <p:cNvPr id="5" name="TextBox 4"/>
          <p:cNvSpPr txBox="1"/>
          <p:nvPr/>
        </p:nvSpPr>
        <p:spPr>
          <a:xfrm>
            <a:off x="2000232" y="3214686"/>
            <a:ext cx="5072098" cy="523220"/>
          </a:xfrm>
          <a:prstGeom prst="rect">
            <a:avLst/>
          </a:prstGeom>
          <a:noFill/>
        </p:spPr>
        <p:txBody>
          <a:bodyPr wrap="square" rtlCol="0">
            <a:spAutoFit/>
          </a:bodyPr>
          <a:lstStyle/>
          <a:p>
            <a:r>
              <a:rPr lang="en-GB" sz="2800" b="1" dirty="0" smtClean="0"/>
              <a:t>STANDARD DEVIATION</a:t>
            </a:r>
            <a:endParaRPr lang="en-GB" sz="28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5786" y="500042"/>
            <a:ext cx="7643866" cy="1569660"/>
          </a:xfrm>
          <a:prstGeom prst="rect">
            <a:avLst/>
          </a:prstGeom>
          <a:noFill/>
        </p:spPr>
        <p:txBody>
          <a:bodyPr wrap="square" rtlCol="0">
            <a:spAutoFit/>
          </a:bodyPr>
          <a:lstStyle/>
          <a:p>
            <a:r>
              <a:rPr lang="en-GB" sz="2400" dirty="0" smtClean="0"/>
              <a:t>When data has been collected in a geographical investigation we need to describe it using simple statistical values. This is particularly useful if you have two or more sets of data and want to compare them.</a:t>
            </a:r>
            <a:endParaRPr lang="en-GB" sz="2400" dirty="0"/>
          </a:p>
        </p:txBody>
      </p:sp>
      <p:sp>
        <p:nvSpPr>
          <p:cNvPr id="5" name="TextBox 4"/>
          <p:cNvSpPr txBox="1"/>
          <p:nvPr/>
        </p:nvSpPr>
        <p:spPr>
          <a:xfrm>
            <a:off x="714348" y="2214554"/>
            <a:ext cx="7715304" cy="1569660"/>
          </a:xfrm>
          <a:prstGeom prst="rect">
            <a:avLst/>
          </a:prstGeom>
          <a:noFill/>
        </p:spPr>
        <p:txBody>
          <a:bodyPr wrap="square" rtlCol="0">
            <a:spAutoFit/>
          </a:bodyPr>
          <a:lstStyle/>
          <a:p>
            <a:r>
              <a:rPr lang="en-GB" sz="2400" dirty="0" smtClean="0"/>
              <a:t>The mean or average will tell you about the middle of the data but we sometimes need to see how the data is spread about the mean and for this we use the </a:t>
            </a:r>
            <a:r>
              <a:rPr lang="en-GB" sz="2400" b="1" dirty="0" smtClean="0"/>
              <a:t>STANADARD DEVIATION</a:t>
            </a:r>
            <a:endParaRPr lang="en-GB" sz="2400" b="1" dirty="0"/>
          </a:p>
        </p:txBody>
      </p:sp>
      <p:pic>
        <p:nvPicPr>
          <p:cNvPr id="10244" name="Picture 4" descr="https://psyc261green.files.wordpress.com/2008/02/sdddddddddd.gif"/>
          <p:cNvPicPr>
            <a:picLocks noChangeAspect="1" noChangeArrowheads="1"/>
          </p:cNvPicPr>
          <p:nvPr/>
        </p:nvPicPr>
        <p:blipFill>
          <a:blip r:embed="rId2"/>
          <a:srcRect/>
          <a:stretch>
            <a:fillRect/>
          </a:stretch>
        </p:blipFill>
        <p:spPr bwMode="auto">
          <a:xfrm>
            <a:off x="1643042" y="4000504"/>
            <a:ext cx="4286280" cy="214314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244"/>
                                        </p:tgtEl>
                                        <p:attrNameLst>
                                          <p:attrName>style.visibility</p:attrName>
                                        </p:attrNameLst>
                                      </p:cBhvr>
                                      <p:to>
                                        <p:strVal val="visible"/>
                                      </p:to>
                                    </p:set>
                                    <p:animEffect transition="in" filter="blinds(horizontal)">
                                      <p:cBhvr>
                                        <p:cTn id="17" dur="500"/>
                                        <p:tgtEl>
                                          <p:spTgt spid="10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2910" y="357166"/>
            <a:ext cx="7572428" cy="1200329"/>
          </a:xfrm>
          <a:prstGeom prst="rect">
            <a:avLst/>
          </a:prstGeom>
          <a:noFill/>
        </p:spPr>
        <p:txBody>
          <a:bodyPr wrap="square" rtlCol="0">
            <a:spAutoFit/>
          </a:bodyPr>
          <a:lstStyle/>
          <a:p>
            <a:r>
              <a:rPr lang="en-GB" sz="2400" dirty="0" smtClean="0"/>
              <a:t>Imagine we collected a random </a:t>
            </a:r>
            <a:r>
              <a:rPr lang="en-GB" sz="2400" dirty="0" err="1" smtClean="0"/>
              <a:t>bedload</a:t>
            </a:r>
            <a:r>
              <a:rPr lang="en-GB" sz="2400" dirty="0" smtClean="0"/>
              <a:t> sample of 10 from 2 sites along a river, A and B. We measured the long axis of each in mm and the values were as below:-</a:t>
            </a:r>
            <a:endParaRPr lang="en-GB" sz="2400" dirty="0"/>
          </a:p>
        </p:txBody>
      </p:sp>
      <p:graphicFrame>
        <p:nvGraphicFramePr>
          <p:cNvPr id="8" name="Table 7"/>
          <p:cNvGraphicFramePr>
            <a:graphicFrameLocks noGrp="1"/>
          </p:cNvGraphicFramePr>
          <p:nvPr/>
        </p:nvGraphicFramePr>
        <p:xfrm>
          <a:off x="1785918" y="2000239"/>
          <a:ext cx="1214446" cy="3725759"/>
        </p:xfrm>
        <a:graphic>
          <a:graphicData uri="http://schemas.openxmlformats.org/drawingml/2006/table">
            <a:tbl>
              <a:tblPr firstRow="1" bandRow="1">
                <a:tableStyleId>{5C22544A-7EE6-4342-B048-85BDC9FD1C3A}</a:tableStyleId>
              </a:tblPr>
              <a:tblGrid>
                <a:gridCol w="1214446"/>
              </a:tblGrid>
              <a:tr h="433919">
                <a:tc>
                  <a:txBody>
                    <a:bodyPr/>
                    <a:lstStyle/>
                    <a:p>
                      <a:pPr algn="ctr"/>
                      <a:r>
                        <a:rPr lang="en-GB" dirty="0" smtClean="0"/>
                        <a:t>6</a:t>
                      </a:r>
                      <a:endParaRPr lang="en-GB" dirty="0"/>
                    </a:p>
                  </a:txBody>
                  <a:tcPr/>
                </a:tc>
              </a:tr>
              <a:tr h="363831">
                <a:tc>
                  <a:txBody>
                    <a:bodyPr/>
                    <a:lstStyle/>
                    <a:p>
                      <a:pPr algn="ctr"/>
                      <a:r>
                        <a:rPr lang="en-GB" dirty="0" smtClean="0"/>
                        <a:t>10</a:t>
                      </a:r>
                      <a:endParaRPr lang="en-GB" dirty="0"/>
                    </a:p>
                  </a:txBody>
                  <a:tcPr/>
                </a:tc>
              </a:tr>
              <a:tr h="363831">
                <a:tc>
                  <a:txBody>
                    <a:bodyPr/>
                    <a:lstStyle/>
                    <a:p>
                      <a:pPr algn="ctr"/>
                      <a:r>
                        <a:rPr lang="en-GB" dirty="0" smtClean="0"/>
                        <a:t>15</a:t>
                      </a:r>
                      <a:endParaRPr lang="en-GB" dirty="0"/>
                    </a:p>
                  </a:txBody>
                  <a:tcPr/>
                </a:tc>
              </a:tr>
              <a:tr h="363831">
                <a:tc>
                  <a:txBody>
                    <a:bodyPr/>
                    <a:lstStyle/>
                    <a:p>
                      <a:pPr algn="ctr"/>
                      <a:r>
                        <a:rPr lang="en-GB" dirty="0" smtClean="0"/>
                        <a:t>20</a:t>
                      </a:r>
                      <a:endParaRPr lang="en-GB" dirty="0"/>
                    </a:p>
                  </a:txBody>
                  <a:tcPr/>
                </a:tc>
              </a:tr>
              <a:tr h="363831">
                <a:tc>
                  <a:txBody>
                    <a:bodyPr/>
                    <a:lstStyle/>
                    <a:p>
                      <a:pPr algn="ctr"/>
                      <a:r>
                        <a:rPr lang="en-GB" dirty="0" smtClean="0"/>
                        <a:t>18</a:t>
                      </a:r>
                      <a:endParaRPr lang="en-GB" dirty="0"/>
                    </a:p>
                  </a:txBody>
                  <a:tcPr/>
                </a:tc>
              </a:tr>
              <a:tr h="363831">
                <a:tc>
                  <a:txBody>
                    <a:bodyPr/>
                    <a:lstStyle/>
                    <a:p>
                      <a:pPr algn="ctr"/>
                      <a:r>
                        <a:rPr lang="en-GB" dirty="0" smtClean="0"/>
                        <a:t>33</a:t>
                      </a:r>
                      <a:endParaRPr lang="en-GB" dirty="0"/>
                    </a:p>
                  </a:txBody>
                  <a:tcPr/>
                </a:tc>
              </a:tr>
              <a:tr h="363831">
                <a:tc>
                  <a:txBody>
                    <a:bodyPr/>
                    <a:lstStyle/>
                    <a:p>
                      <a:pPr algn="ctr"/>
                      <a:r>
                        <a:rPr lang="en-GB" dirty="0" smtClean="0"/>
                        <a:t>5</a:t>
                      </a:r>
                      <a:endParaRPr lang="en-GB" dirty="0"/>
                    </a:p>
                  </a:txBody>
                  <a:tcPr/>
                </a:tc>
              </a:tr>
              <a:tr h="363831">
                <a:tc>
                  <a:txBody>
                    <a:bodyPr/>
                    <a:lstStyle/>
                    <a:p>
                      <a:pPr algn="ctr"/>
                      <a:r>
                        <a:rPr lang="en-GB" dirty="0" smtClean="0"/>
                        <a:t>4</a:t>
                      </a:r>
                      <a:endParaRPr lang="en-GB" dirty="0"/>
                    </a:p>
                  </a:txBody>
                  <a:tcPr/>
                </a:tc>
              </a:tr>
              <a:tr h="363831">
                <a:tc>
                  <a:txBody>
                    <a:bodyPr/>
                    <a:lstStyle/>
                    <a:p>
                      <a:pPr algn="ctr"/>
                      <a:r>
                        <a:rPr lang="en-GB" dirty="0" smtClean="0"/>
                        <a:t>25</a:t>
                      </a:r>
                      <a:endParaRPr lang="en-GB" dirty="0"/>
                    </a:p>
                  </a:txBody>
                  <a:tcPr/>
                </a:tc>
              </a:tr>
              <a:tr h="363831">
                <a:tc>
                  <a:txBody>
                    <a:bodyPr/>
                    <a:lstStyle/>
                    <a:p>
                      <a:pPr algn="ctr"/>
                      <a:r>
                        <a:rPr lang="en-GB" dirty="0" smtClean="0"/>
                        <a:t>24</a:t>
                      </a:r>
                      <a:endParaRPr lang="en-GB" dirty="0"/>
                    </a:p>
                  </a:txBody>
                  <a:tcPr/>
                </a:tc>
              </a:tr>
            </a:tbl>
          </a:graphicData>
        </a:graphic>
      </p:graphicFrame>
      <p:graphicFrame>
        <p:nvGraphicFramePr>
          <p:cNvPr id="9" name="Table 8"/>
          <p:cNvGraphicFramePr>
            <a:graphicFrameLocks noGrp="1"/>
          </p:cNvGraphicFramePr>
          <p:nvPr/>
        </p:nvGraphicFramePr>
        <p:xfrm>
          <a:off x="5715008" y="2000240"/>
          <a:ext cx="1119174" cy="3708400"/>
        </p:xfrm>
        <a:graphic>
          <a:graphicData uri="http://schemas.openxmlformats.org/drawingml/2006/table">
            <a:tbl>
              <a:tblPr firstRow="1" bandRow="1">
                <a:tableStyleId>{5C22544A-7EE6-4342-B048-85BDC9FD1C3A}</a:tableStyleId>
              </a:tblPr>
              <a:tblGrid>
                <a:gridCol w="1119174"/>
              </a:tblGrid>
              <a:tr h="370840">
                <a:tc>
                  <a:txBody>
                    <a:bodyPr/>
                    <a:lstStyle/>
                    <a:p>
                      <a:pPr algn="ctr"/>
                      <a:r>
                        <a:rPr lang="en-GB" dirty="0" smtClean="0"/>
                        <a:t>8</a:t>
                      </a:r>
                      <a:endParaRPr lang="en-GB" dirty="0"/>
                    </a:p>
                  </a:txBody>
                  <a:tcPr/>
                </a:tc>
              </a:tr>
              <a:tr h="370840">
                <a:tc>
                  <a:txBody>
                    <a:bodyPr/>
                    <a:lstStyle/>
                    <a:p>
                      <a:pPr algn="ctr"/>
                      <a:r>
                        <a:rPr lang="en-GB" dirty="0" smtClean="0"/>
                        <a:t>6</a:t>
                      </a:r>
                      <a:endParaRPr lang="en-GB" dirty="0"/>
                    </a:p>
                  </a:txBody>
                  <a:tcPr/>
                </a:tc>
              </a:tr>
              <a:tr h="370840">
                <a:tc>
                  <a:txBody>
                    <a:bodyPr/>
                    <a:lstStyle/>
                    <a:p>
                      <a:pPr algn="ctr"/>
                      <a:r>
                        <a:rPr lang="en-GB" dirty="0" smtClean="0"/>
                        <a:t>9</a:t>
                      </a:r>
                      <a:endParaRPr lang="en-GB" dirty="0"/>
                    </a:p>
                  </a:txBody>
                  <a:tcPr/>
                </a:tc>
              </a:tr>
              <a:tr h="370840">
                <a:tc>
                  <a:txBody>
                    <a:bodyPr/>
                    <a:lstStyle/>
                    <a:p>
                      <a:pPr algn="ctr"/>
                      <a:r>
                        <a:rPr lang="en-GB" dirty="0" smtClean="0"/>
                        <a:t>5</a:t>
                      </a:r>
                      <a:endParaRPr lang="en-GB" dirty="0"/>
                    </a:p>
                  </a:txBody>
                  <a:tcPr/>
                </a:tc>
              </a:tr>
              <a:tr h="370840">
                <a:tc>
                  <a:txBody>
                    <a:bodyPr/>
                    <a:lstStyle/>
                    <a:p>
                      <a:pPr algn="ctr"/>
                      <a:r>
                        <a:rPr lang="en-GB" dirty="0" smtClean="0"/>
                        <a:t>2</a:t>
                      </a:r>
                      <a:endParaRPr lang="en-GB" dirty="0"/>
                    </a:p>
                  </a:txBody>
                  <a:tcPr/>
                </a:tc>
              </a:tr>
              <a:tr h="370840">
                <a:tc>
                  <a:txBody>
                    <a:bodyPr/>
                    <a:lstStyle/>
                    <a:p>
                      <a:pPr algn="ctr"/>
                      <a:r>
                        <a:rPr lang="en-GB" dirty="0" smtClean="0"/>
                        <a:t>4</a:t>
                      </a:r>
                      <a:endParaRPr lang="en-GB" dirty="0"/>
                    </a:p>
                  </a:txBody>
                  <a:tcPr/>
                </a:tc>
              </a:tr>
              <a:tr h="370840">
                <a:tc>
                  <a:txBody>
                    <a:bodyPr/>
                    <a:lstStyle/>
                    <a:p>
                      <a:pPr algn="ctr"/>
                      <a:r>
                        <a:rPr lang="en-GB" dirty="0" smtClean="0"/>
                        <a:t>3</a:t>
                      </a:r>
                      <a:endParaRPr lang="en-GB" dirty="0"/>
                    </a:p>
                  </a:txBody>
                  <a:tcPr/>
                </a:tc>
              </a:tr>
              <a:tr h="370840">
                <a:tc>
                  <a:txBody>
                    <a:bodyPr/>
                    <a:lstStyle/>
                    <a:p>
                      <a:pPr algn="ctr"/>
                      <a:r>
                        <a:rPr lang="en-GB" dirty="0" smtClean="0"/>
                        <a:t>11</a:t>
                      </a:r>
                      <a:endParaRPr lang="en-GB" dirty="0"/>
                    </a:p>
                  </a:txBody>
                  <a:tcPr/>
                </a:tc>
              </a:tr>
              <a:tr h="370840">
                <a:tc>
                  <a:txBody>
                    <a:bodyPr/>
                    <a:lstStyle/>
                    <a:p>
                      <a:pPr algn="ctr"/>
                      <a:r>
                        <a:rPr lang="en-GB" dirty="0" smtClean="0"/>
                        <a:t>12</a:t>
                      </a:r>
                      <a:endParaRPr lang="en-GB" dirty="0"/>
                    </a:p>
                  </a:txBody>
                  <a:tcPr/>
                </a:tc>
              </a:tr>
              <a:tr h="370840">
                <a:tc>
                  <a:txBody>
                    <a:bodyPr/>
                    <a:lstStyle/>
                    <a:p>
                      <a:pPr algn="ctr"/>
                      <a:r>
                        <a:rPr lang="en-GB" dirty="0" smtClean="0"/>
                        <a:t>10</a:t>
                      </a:r>
                      <a:endParaRPr lang="en-GB" dirty="0"/>
                    </a:p>
                  </a:txBody>
                  <a:tcPr/>
                </a:tc>
              </a:tr>
            </a:tbl>
          </a:graphicData>
        </a:graphic>
      </p:graphicFrame>
      <p:sp>
        <p:nvSpPr>
          <p:cNvPr id="10" name="TextBox 9"/>
          <p:cNvSpPr txBox="1"/>
          <p:nvPr/>
        </p:nvSpPr>
        <p:spPr>
          <a:xfrm>
            <a:off x="428596" y="1928802"/>
            <a:ext cx="1000132" cy="369332"/>
          </a:xfrm>
          <a:prstGeom prst="rect">
            <a:avLst/>
          </a:prstGeom>
          <a:noFill/>
        </p:spPr>
        <p:txBody>
          <a:bodyPr wrap="square" rtlCol="0">
            <a:spAutoFit/>
          </a:bodyPr>
          <a:lstStyle/>
          <a:p>
            <a:r>
              <a:rPr lang="en-GB" dirty="0" smtClean="0"/>
              <a:t>SITE A</a:t>
            </a:r>
            <a:endParaRPr lang="en-GB" dirty="0"/>
          </a:p>
        </p:txBody>
      </p:sp>
      <p:sp>
        <p:nvSpPr>
          <p:cNvPr id="11" name="TextBox 10"/>
          <p:cNvSpPr txBox="1"/>
          <p:nvPr/>
        </p:nvSpPr>
        <p:spPr>
          <a:xfrm>
            <a:off x="4429124" y="2000240"/>
            <a:ext cx="1000132" cy="369332"/>
          </a:xfrm>
          <a:prstGeom prst="rect">
            <a:avLst/>
          </a:prstGeom>
          <a:noFill/>
        </p:spPr>
        <p:txBody>
          <a:bodyPr wrap="square" rtlCol="0">
            <a:spAutoFit/>
          </a:bodyPr>
          <a:lstStyle/>
          <a:p>
            <a:r>
              <a:rPr lang="en-GB" dirty="0" smtClean="0"/>
              <a:t>SITE B</a:t>
            </a:r>
            <a:endParaRPr lang="en-GB" dirty="0"/>
          </a:p>
        </p:txBody>
      </p:sp>
      <p:sp>
        <p:nvSpPr>
          <p:cNvPr id="12" name="TextBox 11"/>
          <p:cNvSpPr txBox="1"/>
          <p:nvPr/>
        </p:nvSpPr>
        <p:spPr>
          <a:xfrm>
            <a:off x="428596" y="5786455"/>
            <a:ext cx="8429684" cy="1015663"/>
          </a:xfrm>
          <a:prstGeom prst="rect">
            <a:avLst/>
          </a:prstGeom>
          <a:noFill/>
        </p:spPr>
        <p:txBody>
          <a:bodyPr wrap="square" rtlCol="0">
            <a:spAutoFit/>
          </a:bodyPr>
          <a:lstStyle/>
          <a:p>
            <a:r>
              <a:rPr lang="en-GB" sz="2000" dirty="0" smtClean="0"/>
              <a:t>The standard deviation will tell us how much the data spreads around the mean or how well sorted the data is. Which looks to be better sorted, and which sample do you think is taken from further downstream?</a:t>
            </a:r>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2">
                                            <p:txEl>
                                              <p:pRg st="0" end="0"/>
                                            </p:txEl>
                                          </p:spTgt>
                                        </p:tgtEl>
                                        <p:attrNameLst>
                                          <p:attrName>style.visibility</p:attrName>
                                        </p:attrNameLst>
                                      </p:cBhvr>
                                      <p:to>
                                        <p:strVal val="visible"/>
                                      </p:to>
                                    </p:set>
                                    <p:animEffect transition="in" filter="blinds(horizontal)">
                                      <p:cBhvr>
                                        <p:cTn id="32"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4348" y="214290"/>
            <a:ext cx="7643866" cy="461665"/>
          </a:xfrm>
          <a:prstGeom prst="rect">
            <a:avLst/>
          </a:prstGeom>
          <a:noFill/>
        </p:spPr>
        <p:txBody>
          <a:bodyPr wrap="square" rtlCol="0">
            <a:spAutoFit/>
          </a:bodyPr>
          <a:lstStyle/>
          <a:p>
            <a:r>
              <a:rPr lang="en-GB" sz="2400" dirty="0" smtClean="0"/>
              <a:t>Let’s do the standard deviation for sample A :-</a:t>
            </a:r>
            <a:endParaRPr lang="en-GB" sz="2400" dirty="0"/>
          </a:p>
        </p:txBody>
      </p:sp>
      <p:graphicFrame>
        <p:nvGraphicFramePr>
          <p:cNvPr id="5" name="Table 4"/>
          <p:cNvGraphicFramePr>
            <a:graphicFrameLocks noGrp="1"/>
          </p:cNvGraphicFramePr>
          <p:nvPr/>
        </p:nvGraphicFramePr>
        <p:xfrm>
          <a:off x="1500166" y="785794"/>
          <a:ext cx="6096000" cy="4761232"/>
        </p:xfrm>
        <a:graphic>
          <a:graphicData uri="http://schemas.openxmlformats.org/drawingml/2006/table">
            <a:tbl>
              <a:tblPr firstRow="1" bandRow="1">
                <a:tableStyleId>{5C22544A-7EE6-4342-B048-85BDC9FD1C3A}</a:tableStyleId>
              </a:tblPr>
              <a:tblGrid>
                <a:gridCol w="2032000"/>
                <a:gridCol w="2032000"/>
                <a:gridCol w="2032000"/>
              </a:tblGrid>
              <a:tr h="681992">
                <a:tc>
                  <a:txBody>
                    <a:bodyPr/>
                    <a:lstStyle/>
                    <a:p>
                      <a:r>
                        <a:rPr lang="en-GB" dirty="0" err="1" smtClean="0"/>
                        <a:t>Bedload</a:t>
                      </a:r>
                      <a:r>
                        <a:rPr lang="en-GB" dirty="0" smtClean="0"/>
                        <a:t>  size mm</a:t>
                      </a:r>
                      <a:endParaRPr lang="en-GB" dirty="0"/>
                    </a:p>
                  </a:txBody>
                  <a:tcPr/>
                </a:tc>
                <a:tc>
                  <a:txBody>
                    <a:bodyPr/>
                    <a:lstStyle/>
                    <a:p>
                      <a:r>
                        <a:rPr lang="en-GB" dirty="0" smtClean="0"/>
                        <a:t>x</a:t>
                      </a:r>
                      <a:r>
                        <a:rPr lang="en-GB" baseline="0" dirty="0" smtClean="0"/>
                        <a:t>  </a:t>
                      </a:r>
                      <a:r>
                        <a:rPr lang="en-GB" sz="2000" baseline="0" dirty="0" smtClean="0"/>
                        <a:t>-</a:t>
                      </a:r>
                      <a:r>
                        <a:rPr lang="en-GB" sz="2000" b="0" i="1" kern="1200" baseline="0" dirty="0" smtClean="0">
                          <a:solidFill>
                            <a:schemeClr val="lt1"/>
                          </a:solidFill>
                          <a:latin typeface="+mn-lt"/>
                          <a:ea typeface="+mn-ea"/>
                          <a:cs typeface="+mn-cs"/>
                        </a:rPr>
                        <a:t>   x̄  </a:t>
                      </a:r>
                      <a:r>
                        <a:rPr lang="en-GB" sz="2000" baseline="0" dirty="0" smtClean="0"/>
                        <a:t>  </a:t>
                      </a:r>
                      <a:endParaRPr lang="en-GB" sz="2000" dirty="0"/>
                    </a:p>
                  </a:txBody>
                  <a:tcPr/>
                </a:tc>
                <a:tc>
                  <a:txBody>
                    <a:bodyPr/>
                    <a:lstStyle/>
                    <a:p>
                      <a:r>
                        <a:rPr lang="en-GB" dirty="0" smtClean="0"/>
                        <a:t>   (x -  x̄ )</a:t>
                      </a:r>
                      <a:r>
                        <a:rPr lang="en-GB" dirty="0" smtClean="0">
                          <a:latin typeface="Calibri"/>
                          <a:cs typeface="Calibri"/>
                        </a:rPr>
                        <a:t>²</a:t>
                      </a:r>
                      <a:r>
                        <a:rPr lang="en-GB" dirty="0" smtClean="0"/>
                        <a:t>   </a:t>
                      </a:r>
                      <a:endParaRPr lang="en-GB" dirty="0"/>
                    </a:p>
                  </a:txBody>
                  <a:tcPr/>
                </a:tc>
              </a:tr>
              <a:tr h="370840">
                <a:tc>
                  <a:txBody>
                    <a:bodyPr/>
                    <a:lstStyle/>
                    <a:p>
                      <a:pPr algn="ctr"/>
                      <a:r>
                        <a:rPr lang="en-GB" dirty="0" smtClean="0"/>
                        <a:t>6</a:t>
                      </a:r>
                      <a:endParaRPr lang="en-GB" dirty="0"/>
                    </a:p>
                  </a:txBody>
                  <a:tcPr/>
                </a:tc>
                <a:tc>
                  <a:txBody>
                    <a:bodyPr/>
                    <a:lstStyle/>
                    <a:p>
                      <a:pPr algn="ctr"/>
                      <a:r>
                        <a:rPr lang="en-GB" dirty="0" smtClean="0"/>
                        <a:t>-10</a:t>
                      </a:r>
                      <a:endParaRPr lang="en-GB" dirty="0"/>
                    </a:p>
                  </a:txBody>
                  <a:tcPr/>
                </a:tc>
                <a:tc>
                  <a:txBody>
                    <a:bodyPr/>
                    <a:lstStyle/>
                    <a:p>
                      <a:pPr algn="ctr"/>
                      <a:r>
                        <a:rPr lang="en-GB" dirty="0" smtClean="0"/>
                        <a:t>100</a:t>
                      </a:r>
                      <a:endParaRPr lang="en-GB" dirty="0"/>
                    </a:p>
                  </a:txBody>
                  <a:tcPr/>
                </a:tc>
              </a:tr>
              <a:tr h="370840">
                <a:tc>
                  <a:txBody>
                    <a:bodyPr/>
                    <a:lstStyle/>
                    <a:p>
                      <a:pPr algn="ctr"/>
                      <a:r>
                        <a:rPr lang="en-GB" dirty="0" smtClean="0"/>
                        <a:t>10</a:t>
                      </a:r>
                      <a:endParaRPr lang="en-GB" dirty="0"/>
                    </a:p>
                  </a:txBody>
                  <a:tcPr/>
                </a:tc>
                <a:tc>
                  <a:txBody>
                    <a:bodyPr/>
                    <a:lstStyle/>
                    <a:p>
                      <a:pPr algn="ctr"/>
                      <a:r>
                        <a:rPr lang="en-GB" dirty="0" smtClean="0"/>
                        <a:t> -6</a:t>
                      </a:r>
                      <a:endParaRPr lang="en-GB" dirty="0"/>
                    </a:p>
                  </a:txBody>
                  <a:tcPr/>
                </a:tc>
                <a:tc>
                  <a:txBody>
                    <a:bodyPr/>
                    <a:lstStyle/>
                    <a:p>
                      <a:pPr algn="ctr"/>
                      <a:r>
                        <a:rPr lang="en-GB" dirty="0" smtClean="0"/>
                        <a:t>36</a:t>
                      </a:r>
                      <a:endParaRPr lang="en-GB" dirty="0"/>
                    </a:p>
                  </a:txBody>
                  <a:tcPr/>
                </a:tc>
              </a:tr>
              <a:tr h="370840">
                <a:tc>
                  <a:txBody>
                    <a:bodyPr/>
                    <a:lstStyle/>
                    <a:p>
                      <a:pPr algn="ctr"/>
                      <a:r>
                        <a:rPr lang="en-GB" dirty="0" smtClean="0"/>
                        <a:t>15</a:t>
                      </a:r>
                      <a:endParaRPr lang="en-GB" dirty="0"/>
                    </a:p>
                  </a:txBody>
                  <a:tcPr/>
                </a:tc>
                <a:tc>
                  <a:txBody>
                    <a:bodyPr/>
                    <a:lstStyle/>
                    <a:p>
                      <a:pPr algn="ctr"/>
                      <a:r>
                        <a:rPr lang="en-GB" dirty="0" smtClean="0"/>
                        <a:t>-1</a:t>
                      </a:r>
                      <a:endParaRPr lang="en-GB" dirty="0"/>
                    </a:p>
                  </a:txBody>
                  <a:tcPr/>
                </a:tc>
                <a:tc>
                  <a:txBody>
                    <a:bodyPr/>
                    <a:lstStyle/>
                    <a:p>
                      <a:pPr algn="ctr"/>
                      <a:r>
                        <a:rPr lang="en-GB" dirty="0" smtClean="0"/>
                        <a:t>1</a:t>
                      </a:r>
                      <a:endParaRPr lang="en-GB" dirty="0"/>
                    </a:p>
                  </a:txBody>
                  <a:tcPr/>
                </a:tc>
              </a:tr>
              <a:tr h="370840">
                <a:tc>
                  <a:txBody>
                    <a:bodyPr/>
                    <a:lstStyle/>
                    <a:p>
                      <a:pPr algn="ctr"/>
                      <a:r>
                        <a:rPr lang="en-GB" dirty="0" smtClean="0"/>
                        <a:t>20</a:t>
                      </a:r>
                      <a:endParaRPr lang="en-GB" dirty="0"/>
                    </a:p>
                  </a:txBody>
                  <a:tcPr/>
                </a:tc>
                <a:tc>
                  <a:txBody>
                    <a:bodyPr/>
                    <a:lstStyle/>
                    <a:p>
                      <a:pPr algn="ctr"/>
                      <a:r>
                        <a:rPr lang="en-GB" dirty="0" smtClean="0"/>
                        <a:t>4</a:t>
                      </a:r>
                      <a:endParaRPr lang="en-GB" dirty="0"/>
                    </a:p>
                  </a:txBody>
                  <a:tcPr/>
                </a:tc>
                <a:tc>
                  <a:txBody>
                    <a:bodyPr/>
                    <a:lstStyle/>
                    <a:p>
                      <a:pPr algn="ctr"/>
                      <a:r>
                        <a:rPr lang="en-GB" dirty="0" smtClean="0"/>
                        <a:t>16</a:t>
                      </a:r>
                      <a:endParaRPr lang="en-GB" dirty="0"/>
                    </a:p>
                  </a:txBody>
                  <a:tcPr/>
                </a:tc>
              </a:tr>
              <a:tr h="370840">
                <a:tc>
                  <a:txBody>
                    <a:bodyPr/>
                    <a:lstStyle/>
                    <a:p>
                      <a:pPr algn="ctr"/>
                      <a:r>
                        <a:rPr lang="en-GB" dirty="0" smtClean="0"/>
                        <a:t>18</a:t>
                      </a:r>
                      <a:endParaRPr lang="en-GB" dirty="0"/>
                    </a:p>
                  </a:txBody>
                  <a:tcPr/>
                </a:tc>
                <a:tc>
                  <a:txBody>
                    <a:bodyPr/>
                    <a:lstStyle/>
                    <a:p>
                      <a:pPr algn="ctr"/>
                      <a:r>
                        <a:rPr lang="en-GB" dirty="0" smtClean="0"/>
                        <a:t>2</a:t>
                      </a:r>
                      <a:endParaRPr lang="en-GB" dirty="0"/>
                    </a:p>
                  </a:txBody>
                  <a:tcPr/>
                </a:tc>
                <a:tc>
                  <a:txBody>
                    <a:bodyPr/>
                    <a:lstStyle/>
                    <a:p>
                      <a:pPr algn="ctr"/>
                      <a:r>
                        <a:rPr lang="en-GB" dirty="0" smtClean="0"/>
                        <a:t>4</a:t>
                      </a:r>
                      <a:endParaRPr lang="en-GB" dirty="0"/>
                    </a:p>
                  </a:txBody>
                  <a:tcPr/>
                </a:tc>
              </a:tr>
              <a:tr h="370840">
                <a:tc>
                  <a:txBody>
                    <a:bodyPr/>
                    <a:lstStyle/>
                    <a:p>
                      <a:pPr algn="ctr"/>
                      <a:r>
                        <a:rPr lang="en-GB" dirty="0" smtClean="0"/>
                        <a:t>33</a:t>
                      </a:r>
                      <a:endParaRPr lang="en-GB" dirty="0"/>
                    </a:p>
                  </a:txBody>
                  <a:tcPr/>
                </a:tc>
                <a:tc>
                  <a:txBody>
                    <a:bodyPr/>
                    <a:lstStyle/>
                    <a:p>
                      <a:pPr algn="ctr"/>
                      <a:r>
                        <a:rPr lang="en-GB" dirty="0" smtClean="0"/>
                        <a:t>17</a:t>
                      </a:r>
                      <a:endParaRPr lang="en-GB" dirty="0"/>
                    </a:p>
                  </a:txBody>
                  <a:tcPr/>
                </a:tc>
                <a:tc>
                  <a:txBody>
                    <a:bodyPr/>
                    <a:lstStyle/>
                    <a:p>
                      <a:pPr algn="ctr"/>
                      <a:r>
                        <a:rPr lang="en-GB" dirty="0" smtClean="0"/>
                        <a:t>289</a:t>
                      </a:r>
                      <a:endParaRPr lang="en-GB" dirty="0"/>
                    </a:p>
                  </a:txBody>
                  <a:tcPr/>
                </a:tc>
              </a:tr>
              <a:tr h="370840">
                <a:tc>
                  <a:txBody>
                    <a:bodyPr/>
                    <a:lstStyle/>
                    <a:p>
                      <a:pPr algn="ctr"/>
                      <a:r>
                        <a:rPr lang="en-GB" dirty="0" smtClean="0"/>
                        <a:t>5</a:t>
                      </a:r>
                      <a:endParaRPr lang="en-GB" dirty="0"/>
                    </a:p>
                  </a:txBody>
                  <a:tcPr/>
                </a:tc>
                <a:tc>
                  <a:txBody>
                    <a:bodyPr/>
                    <a:lstStyle/>
                    <a:p>
                      <a:pPr algn="ctr"/>
                      <a:r>
                        <a:rPr lang="en-GB" dirty="0" smtClean="0"/>
                        <a:t>-11</a:t>
                      </a:r>
                      <a:endParaRPr lang="en-GB" dirty="0"/>
                    </a:p>
                  </a:txBody>
                  <a:tcPr/>
                </a:tc>
                <a:tc>
                  <a:txBody>
                    <a:bodyPr/>
                    <a:lstStyle/>
                    <a:p>
                      <a:pPr algn="ctr"/>
                      <a:r>
                        <a:rPr lang="en-GB" dirty="0" smtClean="0"/>
                        <a:t>121</a:t>
                      </a:r>
                      <a:endParaRPr lang="en-GB" dirty="0"/>
                    </a:p>
                  </a:txBody>
                  <a:tcPr/>
                </a:tc>
              </a:tr>
              <a:tr h="370840">
                <a:tc>
                  <a:txBody>
                    <a:bodyPr/>
                    <a:lstStyle/>
                    <a:p>
                      <a:pPr algn="ctr"/>
                      <a:r>
                        <a:rPr lang="en-GB" dirty="0" smtClean="0"/>
                        <a:t>4</a:t>
                      </a:r>
                      <a:endParaRPr lang="en-GB" dirty="0"/>
                    </a:p>
                  </a:txBody>
                  <a:tcPr/>
                </a:tc>
                <a:tc>
                  <a:txBody>
                    <a:bodyPr/>
                    <a:lstStyle/>
                    <a:p>
                      <a:pPr algn="ctr"/>
                      <a:r>
                        <a:rPr lang="en-GB" dirty="0" smtClean="0"/>
                        <a:t>-12</a:t>
                      </a:r>
                      <a:endParaRPr lang="en-GB" dirty="0"/>
                    </a:p>
                  </a:txBody>
                  <a:tcPr/>
                </a:tc>
                <a:tc>
                  <a:txBody>
                    <a:bodyPr/>
                    <a:lstStyle/>
                    <a:p>
                      <a:pPr algn="ctr"/>
                      <a:r>
                        <a:rPr lang="en-GB" dirty="0" smtClean="0"/>
                        <a:t>144</a:t>
                      </a:r>
                      <a:endParaRPr lang="en-GB" dirty="0"/>
                    </a:p>
                  </a:txBody>
                  <a:tcPr/>
                </a:tc>
              </a:tr>
              <a:tr h="370840">
                <a:tc>
                  <a:txBody>
                    <a:bodyPr/>
                    <a:lstStyle/>
                    <a:p>
                      <a:pPr algn="ctr"/>
                      <a:r>
                        <a:rPr lang="en-GB" dirty="0" smtClean="0"/>
                        <a:t>25</a:t>
                      </a:r>
                      <a:endParaRPr lang="en-GB" dirty="0"/>
                    </a:p>
                  </a:txBody>
                  <a:tcPr/>
                </a:tc>
                <a:tc>
                  <a:txBody>
                    <a:bodyPr/>
                    <a:lstStyle/>
                    <a:p>
                      <a:pPr algn="ctr"/>
                      <a:r>
                        <a:rPr lang="en-GB" dirty="0" smtClean="0"/>
                        <a:t>9</a:t>
                      </a:r>
                      <a:endParaRPr lang="en-GB" dirty="0"/>
                    </a:p>
                  </a:txBody>
                  <a:tcPr/>
                </a:tc>
                <a:tc>
                  <a:txBody>
                    <a:bodyPr/>
                    <a:lstStyle/>
                    <a:p>
                      <a:pPr algn="ctr"/>
                      <a:r>
                        <a:rPr lang="en-GB" dirty="0" smtClean="0"/>
                        <a:t>81</a:t>
                      </a:r>
                      <a:endParaRPr lang="en-GB" dirty="0"/>
                    </a:p>
                  </a:txBody>
                  <a:tcPr/>
                </a:tc>
              </a:tr>
              <a:tr h="370840">
                <a:tc>
                  <a:txBody>
                    <a:bodyPr/>
                    <a:lstStyle/>
                    <a:p>
                      <a:pPr algn="ctr"/>
                      <a:r>
                        <a:rPr lang="en-GB" dirty="0" smtClean="0"/>
                        <a:t>24</a:t>
                      </a:r>
                      <a:endParaRPr lang="en-GB" dirty="0"/>
                    </a:p>
                  </a:txBody>
                  <a:tcPr/>
                </a:tc>
                <a:tc>
                  <a:txBody>
                    <a:bodyPr/>
                    <a:lstStyle/>
                    <a:p>
                      <a:pPr algn="ctr"/>
                      <a:r>
                        <a:rPr lang="en-GB" dirty="0" smtClean="0"/>
                        <a:t>8</a:t>
                      </a:r>
                      <a:endParaRPr lang="en-GB" dirty="0"/>
                    </a:p>
                  </a:txBody>
                  <a:tcPr/>
                </a:tc>
                <a:tc>
                  <a:txBody>
                    <a:bodyPr/>
                    <a:lstStyle/>
                    <a:p>
                      <a:pPr algn="ctr"/>
                      <a:r>
                        <a:rPr lang="en-GB" dirty="0" smtClean="0"/>
                        <a:t>64</a:t>
                      </a:r>
                      <a:endParaRPr lang="en-GB" dirty="0"/>
                    </a:p>
                  </a:txBody>
                  <a:tcPr/>
                </a:tc>
              </a:tr>
              <a:tr h="370840">
                <a:tc>
                  <a:txBody>
                    <a:bodyPr/>
                    <a:lstStyle/>
                    <a:p>
                      <a:r>
                        <a:rPr lang="en-GB" dirty="0" smtClean="0"/>
                        <a:t>x̄  =  16</a:t>
                      </a:r>
                      <a:endParaRPr lang="en-GB" dirty="0"/>
                    </a:p>
                  </a:txBody>
                  <a:tcPr/>
                </a:tc>
                <a:tc>
                  <a:txBody>
                    <a:bodyPr/>
                    <a:lstStyle/>
                    <a:p>
                      <a:endParaRPr lang="en-GB"/>
                    </a:p>
                  </a:txBody>
                  <a:tcPr/>
                </a:tc>
                <a:tc>
                  <a:txBody>
                    <a:bodyPr/>
                    <a:lstStyle/>
                    <a:p>
                      <a:pPr algn="ctr"/>
                      <a:r>
                        <a:rPr lang="en-GB" dirty="0" smtClean="0"/>
                        <a:t>∑ = 856</a:t>
                      </a:r>
                      <a:endParaRPr lang="en-GB" dirty="0"/>
                    </a:p>
                  </a:txBody>
                  <a:tcPr/>
                </a:tc>
              </a:tr>
            </a:tbl>
          </a:graphicData>
        </a:graphic>
      </p:graphicFrame>
      <p:sp>
        <p:nvSpPr>
          <p:cNvPr id="7" name="TextBox 6"/>
          <p:cNvSpPr txBox="1"/>
          <p:nvPr/>
        </p:nvSpPr>
        <p:spPr>
          <a:xfrm>
            <a:off x="1142976" y="5929330"/>
            <a:ext cx="7000924" cy="461665"/>
          </a:xfrm>
          <a:prstGeom prst="rect">
            <a:avLst/>
          </a:prstGeom>
          <a:noFill/>
        </p:spPr>
        <p:txBody>
          <a:bodyPr wrap="square" rtlCol="0">
            <a:spAutoFit/>
          </a:bodyPr>
          <a:lstStyle/>
          <a:p>
            <a:r>
              <a:rPr lang="en-GB" sz="2400" dirty="0" smtClean="0"/>
              <a:t>Now let’s apply the formula</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blinds(horizontal)">
                                      <p:cBhvr>
                                        <p:cTn id="1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s://psyc261green.files.wordpress.com/2008/02/sdddddddddd.gif"/>
          <p:cNvPicPr>
            <a:picLocks noChangeAspect="1" noChangeArrowheads="1"/>
          </p:cNvPicPr>
          <p:nvPr/>
        </p:nvPicPr>
        <p:blipFill>
          <a:blip r:embed="rId2"/>
          <a:srcRect/>
          <a:stretch>
            <a:fillRect/>
          </a:stretch>
        </p:blipFill>
        <p:spPr bwMode="auto">
          <a:xfrm>
            <a:off x="1571604" y="0"/>
            <a:ext cx="4286280" cy="1928802"/>
          </a:xfrm>
          <a:prstGeom prst="rect">
            <a:avLst/>
          </a:prstGeom>
          <a:noFill/>
        </p:spPr>
      </p:pic>
      <p:sp>
        <p:nvSpPr>
          <p:cNvPr id="7" name="TextBox 6"/>
          <p:cNvSpPr txBox="1"/>
          <p:nvPr/>
        </p:nvSpPr>
        <p:spPr>
          <a:xfrm>
            <a:off x="1214414" y="1857364"/>
            <a:ext cx="4929222" cy="461665"/>
          </a:xfrm>
          <a:prstGeom prst="rect">
            <a:avLst/>
          </a:prstGeom>
          <a:noFill/>
        </p:spPr>
        <p:txBody>
          <a:bodyPr wrap="square" rtlCol="0">
            <a:spAutoFit/>
          </a:bodyPr>
          <a:lstStyle/>
          <a:p>
            <a:r>
              <a:rPr lang="en-GB" sz="2400" dirty="0" smtClean="0"/>
              <a:t>∑ </a:t>
            </a:r>
            <a:r>
              <a:rPr lang="en-GB" sz="2400" dirty="0" smtClean="0"/>
              <a:t>(x -  x̄ )</a:t>
            </a:r>
            <a:r>
              <a:rPr lang="en-GB" sz="2400" dirty="0">
                <a:cs typeface="Calibri"/>
              </a:rPr>
              <a:t>²</a:t>
            </a:r>
            <a:r>
              <a:rPr lang="en-GB" sz="2400" dirty="0" smtClean="0"/>
              <a:t>   = 856</a:t>
            </a:r>
            <a:r>
              <a:rPr lang="en-GB" sz="2400" dirty="0" smtClean="0"/>
              <a:t> </a:t>
            </a:r>
            <a:endParaRPr lang="en-GB" sz="2400" dirty="0"/>
          </a:p>
        </p:txBody>
      </p:sp>
      <p:sp>
        <p:nvSpPr>
          <p:cNvPr id="8" name="TextBox 7"/>
          <p:cNvSpPr txBox="1"/>
          <p:nvPr/>
        </p:nvSpPr>
        <p:spPr>
          <a:xfrm>
            <a:off x="1214414" y="2571744"/>
            <a:ext cx="2786082" cy="830997"/>
          </a:xfrm>
          <a:prstGeom prst="rect">
            <a:avLst/>
          </a:prstGeom>
          <a:noFill/>
        </p:spPr>
        <p:txBody>
          <a:bodyPr wrap="square" rtlCol="0">
            <a:spAutoFit/>
          </a:bodyPr>
          <a:lstStyle/>
          <a:p>
            <a:r>
              <a:rPr lang="en-GB" sz="2400" u="sng" dirty="0" smtClean="0"/>
              <a:t>∑ (x -  x̄ )</a:t>
            </a:r>
            <a:r>
              <a:rPr lang="en-GB" sz="2400" u="sng" dirty="0" smtClean="0">
                <a:cs typeface="Calibri"/>
              </a:rPr>
              <a:t>²</a:t>
            </a:r>
            <a:r>
              <a:rPr lang="en-GB" sz="2400" dirty="0" smtClean="0">
                <a:cs typeface="Calibri"/>
              </a:rPr>
              <a:t>   = 85.6</a:t>
            </a:r>
          </a:p>
          <a:p>
            <a:r>
              <a:rPr lang="en-GB" sz="2400" dirty="0">
                <a:cs typeface="Calibri"/>
              </a:rPr>
              <a:t> </a:t>
            </a:r>
            <a:r>
              <a:rPr lang="en-GB" sz="2400" dirty="0" smtClean="0">
                <a:cs typeface="Calibri"/>
              </a:rPr>
              <a:t>       n</a:t>
            </a:r>
            <a:r>
              <a:rPr lang="en-GB" sz="2400" u="sng" dirty="0" smtClean="0"/>
              <a:t>   </a:t>
            </a:r>
            <a:endParaRPr lang="en-GB" sz="2400" u="sng" dirty="0"/>
          </a:p>
        </p:txBody>
      </p:sp>
      <p:sp>
        <p:nvSpPr>
          <p:cNvPr id="9" name="TextBox 8"/>
          <p:cNvSpPr txBox="1"/>
          <p:nvPr/>
        </p:nvSpPr>
        <p:spPr>
          <a:xfrm>
            <a:off x="1142976" y="3714752"/>
            <a:ext cx="3286148" cy="830997"/>
          </a:xfrm>
          <a:prstGeom prst="rect">
            <a:avLst/>
          </a:prstGeom>
          <a:noFill/>
        </p:spPr>
        <p:txBody>
          <a:bodyPr wrap="square" rtlCol="0">
            <a:spAutoFit/>
          </a:bodyPr>
          <a:lstStyle/>
          <a:p>
            <a:r>
              <a:rPr lang="en-GB" sz="2400" dirty="0" smtClean="0"/>
              <a:t>Now square root of 85.6  =  9.25</a:t>
            </a:r>
            <a:endParaRPr lang="en-GB" sz="2400" dirty="0"/>
          </a:p>
        </p:txBody>
      </p:sp>
      <p:sp>
        <p:nvSpPr>
          <p:cNvPr id="10" name="TextBox 9"/>
          <p:cNvSpPr txBox="1"/>
          <p:nvPr/>
        </p:nvSpPr>
        <p:spPr>
          <a:xfrm>
            <a:off x="1071538" y="4786322"/>
            <a:ext cx="5072098" cy="461665"/>
          </a:xfrm>
          <a:prstGeom prst="rect">
            <a:avLst/>
          </a:prstGeom>
          <a:noFill/>
        </p:spPr>
        <p:txBody>
          <a:bodyPr wrap="square" rtlCol="0">
            <a:spAutoFit/>
          </a:bodyPr>
          <a:lstStyle/>
          <a:p>
            <a:r>
              <a:rPr lang="en-GB" sz="2400" dirty="0" smtClean="0"/>
              <a:t>The standard deviation Ϭ  =  9.25</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blinds(horizontal)">
                                      <p:cBhvr>
                                        <p:cTn id="22" dur="5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85852" y="285728"/>
            <a:ext cx="5916941" cy="461665"/>
          </a:xfrm>
          <a:prstGeom prst="rect">
            <a:avLst/>
          </a:prstGeom>
        </p:spPr>
        <p:txBody>
          <a:bodyPr wrap="none">
            <a:spAutoFit/>
          </a:bodyPr>
          <a:lstStyle/>
          <a:p>
            <a:r>
              <a:rPr lang="en-GB" sz="2400" dirty="0" smtClean="0"/>
              <a:t>Let’s do the standard deviation for sample B :-</a:t>
            </a:r>
            <a:endParaRPr lang="en-GB" sz="2400" dirty="0"/>
          </a:p>
        </p:txBody>
      </p:sp>
      <p:graphicFrame>
        <p:nvGraphicFramePr>
          <p:cNvPr id="5" name="Table 4"/>
          <p:cNvGraphicFramePr>
            <a:graphicFrameLocks noGrp="1"/>
          </p:cNvGraphicFramePr>
          <p:nvPr/>
        </p:nvGraphicFramePr>
        <p:xfrm>
          <a:off x="1500166" y="785794"/>
          <a:ext cx="6096000" cy="4761232"/>
        </p:xfrm>
        <a:graphic>
          <a:graphicData uri="http://schemas.openxmlformats.org/drawingml/2006/table">
            <a:tbl>
              <a:tblPr firstRow="1" bandRow="1">
                <a:tableStyleId>{5C22544A-7EE6-4342-B048-85BDC9FD1C3A}</a:tableStyleId>
              </a:tblPr>
              <a:tblGrid>
                <a:gridCol w="2032000"/>
                <a:gridCol w="2032000"/>
                <a:gridCol w="2032000"/>
              </a:tblGrid>
              <a:tr h="681992">
                <a:tc>
                  <a:txBody>
                    <a:bodyPr/>
                    <a:lstStyle/>
                    <a:p>
                      <a:r>
                        <a:rPr lang="en-GB" dirty="0" err="1" smtClean="0"/>
                        <a:t>Bedload</a:t>
                      </a:r>
                      <a:r>
                        <a:rPr lang="en-GB" dirty="0" smtClean="0"/>
                        <a:t>  size mm</a:t>
                      </a:r>
                      <a:endParaRPr lang="en-GB" dirty="0"/>
                    </a:p>
                  </a:txBody>
                  <a:tcPr/>
                </a:tc>
                <a:tc>
                  <a:txBody>
                    <a:bodyPr/>
                    <a:lstStyle/>
                    <a:p>
                      <a:r>
                        <a:rPr lang="en-GB" dirty="0" smtClean="0"/>
                        <a:t>x</a:t>
                      </a:r>
                      <a:r>
                        <a:rPr lang="en-GB" baseline="0" dirty="0" smtClean="0"/>
                        <a:t>  </a:t>
                      </a:r>
                      <a:r>
                        <a:rPr lang="en-GB" sz="2000" baseline="0" dirty="0" smtClean="0"/>
                        <a:t>-</a:t>
                      </a:r>
                      <a:r>
                        <a:rPr lang="en-GB" sz="2000" b="0" i="1" kern="1200" baseline="0" dirty="0" smtClean="0">
                          <a:solidFill>
                            <a:schemeClr val="lt1"/>
                          </a:solidFill>
                          <a:latin typeface="+mn-lt"/>
                          <a:ea typeface="+mn-ea"/>
                          <a:cs typeface="+mn-cs"/>
                        </a:rPr>
                        <a:t>   x̄  </a:t>
                      </a:r>
                      <a:r>
                        <a:rPr lang="en-GB" sz="2000" baseline="0" dirty="0" smtClean="0"/>
                        <a:t>  </a:t>
                      </a:r>
                      <a:endParaRPr lang="en-GB" sz="2000" dirty="0"/>
                    </a:p>
                  </a:txBody>
                  <a:tcPr/>
                </a:tc>
                <a:tc>
                  <a:txBody>
                    <a:bodyPr/>
                    <a:lstStyle/>
                    <a:p>
                      <a:r>
                        <a:rPr lang="en-GB" dirty="0" smtClean="0"/>
                        <a:t>   (x -  x̄ )</a:t>
                      </a:r>
                      <a:r>
                        <a:rPr lang="en-GB" dirty="0" smtClean="0">
                          <a:latin typeface="Calibri"/>
                          <a:cs typeface="Calibri"/>
                        </a:rPr>
                        <a:t>²</a:t>
                      </a:r>
                      <a:r>
                        <a:rPr lang="en-GB" dirty="0" smtClean="0"/>
                        <a:t>   </a:t>
                      </a:r>
                      <a:endParaRPr lang="en-GB" dirty="0"/>
                    </a:p>
                  </a:txBody>
                  <a:tcPr/>
                </a:tc>
              </a:tr>
              <a:tr h="370840">
                <a:tc>
                  <a:txBody>
                    <a:bodyPr/>
                    <a:lstStyle/>
                    <a:p>
                      <a:pPr algn="ctr"/>
                      <a:r>
                        <a:rPr lang="en-GB" dirty="0" smtClean="0"/>
                        <a:t>8</a:t>
                      </a:r>
                      <a:endParaRPr lang="en-GB" dirty="0"/>
                    </a:p>
                  </a:txBody>
                  <a:tcPr/>
                </a:tc>
                <a:tc>
                  <a:txBody>
                    <a:bodyPr/>
                    <a:lstStyle/>
                    <a:p>
                      <a:pPr algn="ctr"/>
                      <a:r>
                        <a:rPr lang="en-GB" dirty="0" smtClean="0"/>
                        <a:t>1</a:t>
                      </a:r>
                      <a:endParaRPr lang="en-GB" dirty="0"/>
                    </a:p>
                  </a:txBody>
                  <a:tcPr/>
                </a:tc>
                <a:tc>
                  <a:txBody>
                    <a:bodyPr/>
                    <a:lstStyle/>
                    <a:p>
                      <a:pPr algn="ctr"/>
                      <a:r>
                        <a:rPr lang="en-GB" dirty="0" smtClean="0"/>
                        <a:t>1</a:t>
                      </a:r>
                      <a:endParaRPr lang="en-GB" dirty="0"/>
                    </a:p>
                  </a:txBody>
                  <a:tcPr/>
                </a:tc>
              </a:tr>
              <a:tr h="370840">
                <a:tc>
                  <a:txBody>
                    <a:bodyPr/>
                    <a:lstStyle/>
                    <a:p>
                      <a:pPr algn="ctr"/>
                      <a:r>
                        <a:rPr lang="en-GB" dirty="0" smtClean="0"/>
                        <a:t>6</a:t>
                      </a:r>
                      <a:endParaRPr lang="en-GB" dirty="0"/>
                    </a:p>
                  </a:txBody>
                  <a:tcPr/>
                </a:tc>
                <a:tc>
                  <a:txBody>
                    <a:bodyPr/>
                    <a:lstStyle/>
                    <a:p>
                      <a:pPr algn="ctr"/>
                      <a:r>
                        <a:rPr lang="en-GB" dirty="0" smtClean="0"/>
                        <a:t> -1</a:t>
                      </a:r>
                      <a:endParaRPr lang="en-GB" dirty="0"/>
                    </a:p>
                  </a:txBody>
                  <a:tcPr/>
                </a:tc>
                <a:tc>
                  <a:txBody>
                    <a:bodyPr/>
                    <a:lstStyle/>
                    <a:p>
                      <a:pPr algn="ctr"/>
                      <a:r>
                        <a:rPr lang="en-GB" dirty="0" smtClean="0"/>
                        <a:t>1</a:t>
                      </a:r>
                      <a:endParaRPr lang="en-GB" dirty="0"/>
                    </a:p>
                  </a:txBody>
                  <a:tcPr/>
                </a:tc>
              </a:tr>
              <a:tr h="370840">
                <a:tc>
                  <a:txBody>
                    <a:bodyPr/>
                    <a:lstStyle/>
                    <a:p>
                      <a:pPr algn="ctr"/>
                      <a:r>
                        <a:rPr lang="en-GB" dirty="0" smtClean="0"/>
                        <a:t>19</a:t>
                      </a:r>
                      <a:endParaRPr lang="en-GB" dirty="0"/>
                    </a:p>
                  </a:txBody>
                  <a:tcPr/>
                </a:tc>
                <a:tc>
                  <a:txBody>
                    <a:bodyPr/>
                    <a:lstStyle/>
                    <a:p>
                      <a:pPr algn="ctr"/>
                      <a:r>
                        <a:rPr lang="en-GB" dirty="0" smtClean="0"/>
                        <a:t>2</a:t>
                      </a:r>
                      <a:endParaRPr lang="en-GB" dirty="0"/>
                    </a:p>
                  </a:txBody>
                  <a:tcPr/>
                </a:tc>
                <a:tc>
                  <a:txBody>
                    <a:bodyPr/>
                    <a:lstStyle/>
                    <a:p>
                      <a:pPr algn="ctr"/>
                      <a:r>
                        <a:rPr lang="en-GB" dirty="0" smtClean="0"/>
                        <a:t>4</a:t>
                      </a:r>
                      <a:endParaRPr lang="en-GB" dirty="0"/>
                    </a:p>
                  </a:txBody>
                  <a:tcPr/>
                </a:tc>
              </a:tr>
              <a:tr h="370840">
                <a:tc>
                  <a:txBody>
                    <a:bodyPr/>
                    <a:lstStyle/>
                    <a:p>
                      <a:pPr algn="ctr"/>
                      <a:r>
                        <a:rPr lang="en-GB" dirty="0" smtClean="0"/>
                        <a:t>5</a:t>
                      </a:r>
                      <a:endParaRPr lang="en-GB" dirty="0"/>
                    </a:p>
                  </a:txBody>
                  <a:tcPr/>
                </a:tc>
                <a:tc>
                  <a:txBody>
                    <a:bodyPr/>
                    <a:lstStyle/>
                    <a:p>
                      <a:pPr algn="ctr"/>
                      <a:r>
                        <a:rPr lang="en-GB" dirty="0" smtClean="0"/>
                        <a:t>-2</a:t>
                      </a:r>
                      <a:endParaRPr lang="en-GB" dirty="0"/>
                    </a:p>
                  </a:txBody>
                  <a:tcPr/>
                </a:tc>
                <a:tc>
                  <a:txBody>
                    <a:bodyPr/>
                    <a:lstStyle/>
                    <a:p>
                      <a:pPr algn="ctr"/>
                      <a:r>
                        <a:rPr lang="en-GB" dirty="0" smtClean="0"/>
                        <a:t>4</a:t>
                      </a:r>
                      <a:endParaRPr lang="en-GB" dirty="0"/>
                    </a:p>
                  </a:txBody>
                  <a:tcPr/>
                </a:tc>
              </a:tr>
              <a:tr h="370840">
                <a:tc>
                  <a:txBody>
                    <a:bodyPr/>
                    <a:lstStyle/>
                    <a:p>
                      <a:pPr algn="ctr"/>
                      <a:r>
                        <a:rPr lang="en-GB" dirty="0" smtClean="0"/>
                        <a:t>2</a:t>
                      </a:r>
                      <a:endParaRPr lang="en-GB" dirty="0"/>
                    </a:p>
                  </a:txBody>
                  <a:tcPr/>
                </a:tc>
                <a:tc>
                  <a:txBody>
                    <a:bodyPr/>
                    <a:lstStyle/>
                    <a:p>
                      <a:pPr algn="ctr"/>
                      <a:r>
                        <a:rPr lang="en-GB" dirty="0" smtClean="0"/>
                        <a:t>-5</a:t>
                      </a:r>
                      <a:endParaRPr lang="en-GB" dirty="0"/>
                    </a:p>
                  </a:txBody>
                  <a:tcPr/>
                </a:tc>
                <a:tc>
                  <a:txBody>
                    <a:bodyPr/>
                    <a:lstStyle/>
                    <a:p>
                      <a:pPr algn="ctr"/>
                      <a:r>
                        <a:rPr lang="en-GB" dirty="0" smtClean="0"/>
                        <a:t>25</a:t>
                      </a:r>
                      <a:endParaRPr lang="en-GB" dirty="0"/>
                    </a:p>
                  </a:txBody>
                  <a:tcPr/>
                </a:tc>
              </a:tr>
              <a:tr h="370840">
                <a:tc>
                  <a:txBody>
                    <a:bodyPr/>
                    <a:lstStyle/>
                    <a:p>
                      <a:pPr algn="ctr"/>
                      <a:r>
                        <a:rPr lang="en-GB" dirty="0" smtClean="0"/>
                        <a:t>4</a:t>
                      </a:r>
                      <a:endParaRPr lang="en-GB" dirty="0"/>
                    </a:p>
                  </a:txBody>
                  <a:tcPr/>
                </a:tc>
                <a:tc>
                  <a:txBody>
                    <a:bodyPr/>
                    <a:lstStyle/>
                    <a:p>
                      <a:pPr algn="ctr"/>
                      <a:r>
                        <a:rPr lang="en-GB" dirty="0" smtClean="0"/>
                        <a:t>-3</a:t>
                      </a:r>
                      <a:endParaRPr lang="en-GB" dirty="0"/>
                    </a:p>
                  </a:txBody>
                  <a:tcPr/>
                </a:tc>
                <a:tc>
                  <a:txBody>
                    <a:bodyPr/>
                    <a:lstStyle/>
                    <a:p>
                      <a:pPr algn="ctr"/>
                      <a:r>
                        <a:rPr lang="en-GB" dirty="0" smtClean="0"/>
                        <a:t>9</a:t>
                      </a:r>
                      <a:endParaRPr lang="en-GB" dirty="0"/>
                    </a:p>
                  </a:txBody>
                  <a:tcPr/>
                </a:tc>
              </a:tr>
              <a:tr h="370840">
                <a:tc>
                  <a:txBody>
                    <a:bodyPr/>
                    <a:lstStyle/>
                    <a:p>
                      <a:pPr algn="ctr"/>
                      <a:r>
                        <a:rPr lang="en-GB" dirty="0" smtClean="0"/>
                        <a:t>3</a:t>
                      </a:r>
                      <a:endParaRPr lang="en-GB" dirty="0"/>
                    </a:p>
                  </a:txBody>
                  <a:tcPr/>
                </a:tc>
                <a:tc>
                  <a:txBody>
                    <a:bodyPr/>
                    <a:lstStyle/>
                    <a:p>
                      <a:pPr algn="ctr"/>
                      <a:r>
                        <a:rPr lang="en-GB" dirty="0" smtClean="0"/>
                        <a:t>-4</a:t>
                      </a:r>
                      <a:endParaRPr lang="en-GB" dirty="0"/>
                    </a:p>
                  </a:txBody>
                  <a:tcPr/>
                </a:tc>
                <a:tc>
                  <a:txBody>
                    <a:bodyPr/>
                    <a:lstStyle/>
                    <a:p>
                      <a:pPr algn="ctr"/>
                      <a:r>
                        <a:rPr lang="en-GB" dirty="0" smtClean="0"/>
                        <a:t>16</a:t>
                      </a:r>
                      <a:endParaRPr lang="en-GB" dirty="0"/>
                    </a:p>
                  </a:txBody>
                  <a:tcPr/>
                </a:tc>
              </a:tr>
              <a:tr h="370840">
                <a:tc>
                  <a:txBody>
                    <a:bodyPr/>
                    <a:lstStyle/>
                    <a:p>
                      <a:pPr algn="ctr"/>
                      <a:r>
                        <a:rPr lang="en-GB" dirty="0" smtClean="0"/>
                        <a:t>11</a:t>
                      </a:r>
                      <a:endParaRPr lang="en-GB" dirty="0"/>
                    </a:p>
                  </a:txBody>
                  <a:tcPr/>
                </a:tc>
                <a:tc>
                  <a:txBody>
                    <a:bodyPr/>
                    <a:lstStyle/>
                    <a:p>
                      <a:pPr algn="ctr"/>
                      <a:r>
                        <a:rPr lang="en-GB" dirty="0" smtClean="0"/>
                        <a:t>4</a:t>
                      </a:r>
                      <a:endParaRPr lang="en-GB" dirty="0"/>
                    </a:p>
                  </a:txBody>
                  <a:tcPr/>
                </a:tc>
                <a:tc>
                  <a:txBody>
                    <a:bodyPr/>
                    <a:lstStyle/>
                    <a:p>
                      <a:pPr algn="ctr"/>
                      <a:r>
                        <a:rPr lang="en-GB" dirty="0" smtClean="0"/>
                        <a:t>16</a:t>
                      </a:r>
                      <a:endParaRPr lang="en-GB" dirty="0"/>
                    </a:p>
                  </a:txBody>
                  <a:tcPr/>
                </a:tc>
              </a:tr>
              <a:tr h="370840">
                <a:tc>
                  <a:txBody>
                    <a:bodyPr/>
                    <a:lstStyle/>
                    <a:p>
                      <a:pPr algn="ctr"/>
                      <a:r>
                        <a:rPr lang="en-GB" dirty="0" smtClean="0"/>
                        <a:t>12</a:t>
                      </a:r>
                      <a:endParaRPr lang="en-GB" dirty="0"/>
                    </a:p>
                  </a:txBody>
                  <a:tcPr/>
                </a:tc>
                <a:tc>
                  <a:txBody>
                    <a:bodyPr/>
                    <a:lstStyle/>
                    <a:p>
                      <a:pPr algn="ctr"/>
                      <a:r>
                        <a:rPr lang="en-GB" dirty="0" smtClean="0"/>
                        <a:t>5</a:t>
                      </a:r>
                      <a:endParaRPr lang="en-GB" dirty="0"/>
                    </a:p>
                  </a:txBody>
                  <a:tcPr/>
                </a:tc>
                <a:tc>
                  <a:txBody>
                    <a:bodyPr/>
                    <a:lstStyle/>
                    <a:p>
                      <a:pPr algn="ctr"/>
                      <a:r>
                        <a:rPr lang="en-GB" dirty="0" smtClean="0"/>
                        <a:t>25</a:t>
                      </a:r>
                      <a:endParaRPr lang="en-GB" dirty="0"/>
                    </a:p>
                  </a:txBody>
                  <a:tcPr/>
                </a:tc>
              </a:tr>
              <a:tr h="370840">
                <a:tc>
                  <a:txBody>
                    <a:bodyPr/>
                    <a:lstStyle/>
                    <a:p>
                      <a:pPr algn="ctr"/>
                      <a:r>
                        <a:rPr lang="en-GB" dirty="0" smtClean="0"/>
                        <a:t>10</a:t>
                      </a:r>
                      <a:endParaRPr lang="en-GB" dirty="0"/>
                    </a:p>
                  </a:txBody>
                  <a:tcPr/>
                </a:tc>
                <a:tc>
                  <a:txBody>
                    <a:bodyPr/>
                    <a:lstStyle/>
                    <a:p>
                      <a:pPr algn="ctr"/>
                      <a:r>
                        <a:rPr lang="en-GB" dirty="0" smtClean="0"/>
                        <a:t>3</a:t>
                      </a:r>
                      <a:endParaRPr lang="en-GB" dirty="0"/>
                    </a:p>
                  </a:txBody>
                  <a:tcPr/>
                </a:tc>
                <a:tc>
                  <a:txBody>
                    <a:bodyPr/>
                    <a:lstStyle/>
                    <a:p>
                      <a:pPr algn="ctr"/>
                      <a:r>
                        <a:rPr lang="en-GB" dirty="0" smtClean="0"/>
                        <a:t>9</a:t>
                      </a:r>
                      <a:endParaRPr lang="en-GB" dirty="0"/>
                    </a:p>
                  </a:txBody>
                  <a:tcPr/>
                </a:tc>
              </a:tr>
              <a:tr h="370840">
                <a:tc>
                  <a:txBody>
                    <a:bodyPr/>
                    <a:lstStyle/>
                    <a:p>
                      <a:r>
                        <a:rPr lang="en-GB" dirty="0" smtClean="0"/>
                        <a:t>x̄  =  7</a:t>
                      </a:r>
                      <a:endParaRPr lang="en-GB" dirty="0"/>
                    </a:p>
                  </a:txBody>
                  <a:tcPr/>
                </a:tc>
                <a:tc>
                  <a:txBody>
                    <a:bodyPr/>
                    <a:lstStyle/>
                    <a:p>
                      <a:endParaRPr lang="en-GB"/>
                    </a:p>
                  </a:txBody>
                  <a:tcPr/>
                </a:tc>
                <a:tc>
                  <a:txBody>
                    <a:bodyPr/>
                    <a:lstStyle/>
                    <a:p>
                      <a:pPr algn="ctr"/>
                      <a:r>
                        <a:rPr lang="en-GB" dirty="0" smtClean="0"/>
                        <a:t>∑ = 110</a:t>
                      </a:r>
                      <a:endParaRPr lang="en-GB" dirty="0"/>
                    </a:p>
                  </a:txBody>
                  <a:tcPr/>
                </a:tc>
              </a:tr>
            </a:tbl>
          </a:graphicData>
        </a:graphic>
      </p:graphicFrame>
      <p:sp>
        <p:nvSpPr>
          <p:cNvPr id="6" name="Rectangle 5"/>
          <p:cNvSpPr/>
          <p:nvPr/>
        </p:nvSpPr>
        <p:spPr>
          <a:xfrm>
            <a:off x="1357290" y="6072206"/>
            <a:ext cx="3636060" cy="461665"/>
          </a:xfrm>
          <a:prstGeom prst="rect">
            <a:avLst/>
          </a:prstGeom>
        </p:spPr>
        <p:txBody>
          <a:bodyPr wrap="none">
            <a:spAutoFit/>
          </a:bodyPr>
          <a:lstStyle/>
          <a:p>
            <a:r>
              <a:rPr lang="en-GB" sz="2400" dirty="0" smtClean="0"/>
              <a:t>Now let’s apply the formula</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s://psyc261green.files.wordpress.com/2008/02/sdddddddddd.gif"/>
          <p:cNvPicPr>
            <a:picLocks noChangeAspect="1" noChangeArrowheads="1"/>
          </p:cNvPicPr>
          <p:nvPr/>
        </p:nvPicPr>
        <p:blipFill>
          <a:blip r:embed="rId2"/>
          <a:srcRect/>
          <a:stretch>
            <a:fillRect/>
          </a:stretch>
        </p:blipFill>
        <p:spPr bwMode="auto">
          <a:xfrm>
            <a:off x="1571604" y="0"/>
            <a:ext cx="4286280" cy="1928802"/>
          </a:xfrm>
          <a:prstGeom prst="rect">
            <a:avLst/>
          </a:prstGeom>
          <a:noFill/>
        </p:spPr>
      </p:pic>
      <p:sp>
        <p:nvSpPr>
          <p:cNvPr id="5" name="Rectangle 4"/>
          <p:cNvSpPr/>
          <p:nvPr/>
        </p:nvSpPr>
        <p:spPr>
          <a:xfrm>
            <a:off x="1357290" y="1857364"/>
            <a:ext cx="2454727" cy="461665"/>
          </a:xfrm>
          <a:prstGeom prst="rect">
            <a:avLst/>
          </a:prstGeom>
        </p:spPr>
        <p:txBody>
          <a:bodyPr wrap="square">
            <a:spAutoFit/>
          </a:bodyPr>
          <a:lstStyle/>
          <a:p>
            <a:r>
              <a:rPr lang="en-GB" sz="2400" dirty="0" smtClean="0"/>
              <a:t>∑ (x -  x̄ )</a:t>
            </a:r>
            <a:r>
              <a:rPr lang="en-GB" sz="2400" dirty="0" smtClean="0">
                <a:cs typeface="Calibri"/>
              </a:rPr>
              <a:t>²</a:t>
            </a:r>
            <a:r>
              <a:rPr lang="en-GB" sz="2400" dirty="0" smtClean="0"/>
              <a:t>   = 110 </a:t>
            </a:r>
            <a:endParaRPr lang="en-GB" sz="2400" dirty="0"/>
          </a:p>
        </p:txBody>
      </p:sp>
      <p:sp>
        <p:nvSpPr>
          <p:cNvPr id="6" name="Rectangle 5"/>
          <p:cNvSpPr/>
          <p:nvPr/>
        </p:nvSpPr>
        <p:spPr>
          <a:xfrm>
            <a:off x="1357290" y="2714620"/>
            <a:ext cx="4572000" cy="830997"/>
          </a:xfrm>
          <a:prstGeom prst="rect">
            <a:avLst/>
          </a:prstGeom>
        </p:spPr>
        <p:txBody>
          <a:bodyPr>
            <a:spAutoFit/>
          </a:bodyPr>
          <a:lstStyle/>
          <a:p>
            <a:r>
              <a:rPr lang="en-GB" sz="2400" u="sng" dirty="0" smtClean="0"/>
              <a:t>∑ (x -  x̄ )</a:t>
            </a:r>
            <a:r>
              <a:rPr lang="en-GB" sz="2400" u="sng" dirty="0" smtClean="0">
                <a:cs typeface="Calibri"/>
              </a:rPr>
              <a:t>²</a:t>
            </a:r>
            <a:r>
              <a:rPr lang="en-GB" sz="2400" dirty="0" smtClean="0">
                <a:cs typeface="Calibri"/>
              </a:rPr>
              <a:t>   = 11</a:t>
            </a:r>
          </a:p>
          <a:p>
            <a:r>
              <a:rPr lang="en-GB" sz="2400" dirty="0" smtClean="0">
                <a:cs typeface="Calibri"/>
              </a:rPr>
              <a:t>        n</a:t>
            </a:r>
            <a:r>
              <a:rPr lang="en-GB" sz="2400" u="sng" dirty="0" smtClean="0"/>
              <a:t>   </a:t>
            </a:r>
            <a:endParaRPr lang="en-GB" sz="2400" u="sng" dirty="0"/>
          </a:p>
        </p:txBody>
      </p:sp>
      <p:sp>
        <p:nvSpPr>
          <p:cNvPr id="7" name="Rectangle 6"/>
          <p:cNvSpPr/>
          <p:nvPr/>
        </p:nvSpPr>
        <p:spPr>
          <a:xfrm>
            <a:off x="1357290" y="3929066"/>
            <a:ext cx="4572032" cy="461665"/>
          </a:xfrm>
          <a:prstGeom prst="rect">
            <a:avLst/>
          </a:prstGeom>
        </p:spPr>
        <p:txBody>
          <a:bodyPr wrap="square">
            <a:spAutoFit/>
          </a:bodyPr>
          <a:lstStyle/>
          <a:p>
            <a:r>
              <a:rPr lang="en-GB" sz="2400" dirty="0" smtClean="0"/>
              <a:t>Now square root of 11  =  3.32</a:t>
            </a:r>
            <a:endParaRPr lang="en-GB" sz="2400" dirty="0"/>
          </a:p>
        </p:txBody>
      </p:sp>
      <p:sp>
        <p:nvSpPr>
          <p:cNvPr id="8" name="Rectangle 7"/>
          <p:cNvSpPr/>
          <p:nvPr/>
        </p:nvSpPr>
        <p:spPr>
          <a:xfrm>
            <a:off x="1285852" y="4786322"/>
            <a:ext cx="4302973" cy="461665"/>
          </a:xfrm>
          <a:prstGeom prst="rect">
            <a:avLst/>
          </a:prstGeom>
        </p:spPr>
        <p:txBody>
          <a:bodyPr wrap="none">
            <a:spAutoFit/>
          </a:bodyPr>
          <a:lstStyle/>
          <a:p>
            <a:r>
              <a:rPr lang="en-GB" sz="2400" dirty="0" smtClean="0"/>
              <a:t>The standard deviation Ϭ  =  3.32</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7224" y="500042"/>
            <a:ext cx="7143800" cy="1569660"/>
          </a:xfrm>
          <a:prstGeom prst="rect">
            <a:avLst/>
          </a:prstGeom>
          <a:noFill/>
        </p:spPr>
        <p:txBody>
          <a:bodyPr wrap="square" rtlCol="0">
            <a:spAutoFit/>
          </a:bodyPr>
          <a:lstStyle/>
          <a:p>
            <a:r>
              <a:rPr lang="en-GB" sz="2400" dirty="0" smtClean="0"/>
              <a:t>So sample A had a standard deviation of 9.25 showing that the values spread quite widely around the mean and the </a:t>
            </a:r>
            <a:r>
              <a:rPr lang="en-GB" sz="2400" dirty="0" err="1" smtClean="0"/>
              <a:t>bedload</a:t>
            </a:r>
            <a:r>
              <a:rPr lang="en-GB" sz="2400" dirty="0" smtClean="0"/>
              <a:t> was not well sorted (poorly sorted) there. </a:t>
            </a:r>
            <a:endParaRPr lang="en-GB" sz="2400" dirty="0"/>
          </a:p>
        </p:txBody>
      </p:sp>
      <p:sp>
        <p:nvSpPr>
          <p:cNvPr id="5" name="TextBox 4"/>
          <p:cNvSpPr txBox="1"/>
          <p:nvPr/>
        </p:nvSpPr>
        <p:spPr>
          <a:xfrm>
            <a:off x="928662" y="2643182"/>
            <a:ext cx="7215238" cy="1200329"/>
          </a:xfrm>
          <a:prstGeom prst="rect">
            <a:avLst/>
          </a:prstGeom>
          <a:noFill/>
        </p:spPr>
        <p:txBody>
          <a:bodyPr wrap="square" rtlCol="0">
            <a:spAutoFit/>
          </a:bodyPr>
          <a:lstStyle/>
          <a:p>
            <a:r>
              <a:rPr lang="en-GB" sz="2400" dirty="0" smtClean="0"/>
              <a:t>At sample B the standard deviation was much smaller at 3.32 showing that the</a:t>
            </a:r>
            <a:r>
              <a:rPr lang="en-GB" sz="2400" dirty="0"/>
              <a:t> </a:t>
            </a:r>
            <a:r>
              <a:rPr lang="en-GB" sz="2400" dirty="0" smtClean="0"/>
              <a:t>spread around the mean was far less and the </a:t>
            </a:r>
            <a:r>
              <a:rPr lang="en-GB" sz="2400" dirty="0" err="1" smtClean="0"/>
              <a:t>bedload</a:t>
            </a:r>
            <a:r>
              <a:rPr lang="en-GB" sz="2400" dirty="0" smtClean="0"/>
              <a:t> was well sorted. </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s://www.ifa.com/images/12steps/step8/f8-1.jpg"/>
          <p:cNvPicPr>
            <a:picLocks noGrp="1"/>
          </p:cNvPicPr>
          <p:nvPr>
            <p:ph idx="1"/>
          </p:nvPr>
        </p:nvPicPr>
        <p:blipFill>
          <a:blip r:embed="rId2"/>
          <a:srcRect/>
          <a:stretch>
            <a:fillRect/>
          </a:stretch>
        </p:blipFill>
        <p:spPr bwMode="auto">
          <a:xfrm>
            <a:off x="1928794" y="2571744"/>
            <a:ext cx="4786346" cy="3863194"/>
          </a:xfrm>
          <a:prstGeom prst="rect">
            <a:avLst/>
          </a:prstGeom>
          <a:noFill/>
          <a:ln w="9525">
            <a:noFill/>
            <a:miter lim="800000"/>
            <a:headEnd/>
            <a:tailEnd/>
          </a:ln>
        </p:spPr>
      </p:pic>
      <p:sp>
        <p:nvSpPr>
          <p:cNvPr id="5" name="TextBox 4"/>
          <p:cNvSpPr txBox="1"/>
          <p:nvPr/>
        </p:nvSpPr>
        <p:spPr>
          <a:xfrm>
            <a:off x="285720" y="214290"/>
            <a:ext cx="8429684" cy="1938992"/>
          </a:xfrm>
          <a:prstGeom prst="rect">
            <a:avLst/>
          </a:prstGeom>
          <a:noFill/>
        </p:spPr>
        <p:txBody>
          <a:bodyPr wrap="square" rtlCol="0">
            <a:spAutoFit/>
          </a:bodyPr>
          <a:lstStyle/>
          <a:p>
            <a:r>
              <a:rPr lang="en-GB" sz="2400" dirty="0" smtClean="0"/>
              <a:t>If the </a:t>
            </a:r>
            <a:r>
              <a:rPr lang="en-GB" sz="2400" dirty="0" err="1" smtClean="0"/>
              <a:t>bedload</a:t>
            </a:r>
            <a:r>
              <a:rPr lang="en-GB" sz="2400" dirty="0" smtClean="0"/>
              <a:t> sizes are normally distributed, and we can assume that for the thousands of pebbles at each river site then:-</a:t>
            </a:r>
          </a:p>
          <a:p>
            <a:r>
              <a:rPr lang="en-GB" sz="2400" dirty="0" smtClean="0"/>
              <a:t>68% of them will have sizes of mean + or – 1 standard deviation</a:t>
            </a:r>
          </a:p>
          <a:p>
            <a:r>
              <a:rPr lang="en-GB" sz="2400" dirty="0" smtClean="0"/>
              <a:t>95% will be + or – 2 standard deviations</a:t>
            </a:r>
          </a:p>
          <a:p>
            <a:r>
              <a:rPr lang="en-GB" sz="2400" dirty="0" smtClean="0"/>
              <a:t>99% will be + or – 3 standard deviations </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513</Words>
  <Application>Microsoft Office PowerPoint</Application>
  <PresentationFormat>On-screen Show (4:3)</PresentationFormat>
  <Paragraphs>119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11</cp:revision>
  <dcterms:created xsi:type="dcterms:W3CDTF">2016-04-27T09:09:59Z</dcterms:created>
  <dcterms:modified xsi:type="dcterms:W3CDTF">2016-04-27T10:59:16Z</dcterms:modified>
</cp:coreProperties>
</file>