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8" r:id="rId3"/>
    <p:sldMasterId id="2147483715" r:id="rId4"/>
  </p:sldMasterIdLst>
  <p:notesMasterIdLst>
    <p:notesMasterId r:id="rId17"/>
  </p:notesMasterIdLst>
  <p:sldIdLst>
    <p:sldId id="332" r:id="rId5"/>
    <p:sldId id="352" r:id="rId6"/>
    <p:sldId id="334" r:id="rId7"/>
    <p:sldId id="336" r:id="rId8"/>
    <p:sldId id="296" r:id="rId9"/>
    <p:sldId id="261" r:id="rId10"/>
    <p:sldId id="263" r:id="rId11"/>
    <p:sldId id="321" r:id="rId12"/>
    <p:sldId id="265" r:id="rId13"/>
    <p:sldId id="342" r:id="rId14"/>
    <p:sldId id="341" r:id="rId15"/>
    <p:sldId id="268" r:id="rId16"/>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er Jane" initials="AJ"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E8B"/>
    <a:srgbClr val="A20387"/>
    <a:srgbClr val="A99C33"/>
    <a:srgbClr val="FF0066"/>
    <a:srgbClr val="0BA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8510" autoAdjust="0"/>
  </p:normalViewPr>
  <p:slideViewPr>
    <p:cSldViewPr snapToGrid="0">
      <p:cViewPr varScale="1">
        <p:scale>
          <a:sx n="92" d="100"/>
          <a:sy n="92" d="100"/>
        </p:scale>
        <p:origin x="916" y="56"/>
      </p:cViewPr>
      <p:guideLst>
        <p:guide orient="horz" pos="2160"/>
        <p:guide pos="2880"/>
      </p:guideLst>
    </p:cSldViewPr>
  </p:slideViewPr>
  <p:notesTextViewPr>
    <p:cViewPr>
      <p:scale>
        <a:sx n="1" d="1"/>
        <a:sy n="1" d="1"/>
      </p:scale>
      <p:origin x="0" y="0"/>
    </p:cViewPr>
  </p:notesTextViewPr>
  <p:sorterViewPr>
    <p:cViewPr>
      <p:scale>
        <a:sx n="100" d="100"/>
        <a:sy n="100" d="100"/>
      </p:scale>
      <p:origin x="0" y="5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A20387"/>
            </a:solidFill>
          </c:spPr>
          <c:invertIfNegative val="0"/>
          <c:dLbls>
            <c:dLbl>
              <c:idx val="0"/>
              <c:spPr/>
              <c:txPr>
                <a:bodyPr/>
                <a:lstStyle/>
                <a:p>
                  <a:pPr>
                    <a:defRPr sz="1400" baseline="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6E-4370-9AC4-0DA4A24F0767}"/>
                </c:ext>
              </c:extLst>
            </c:dLbl>
            <c:dLbl>
              <c:idx val="1"/>
              <c:layout>
                <c:manualLayout>
                  <c:x val="0"/>
                  <c:y val="9.1836734693877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6E-4370-9AC4-0DA4A24F0767}"/>
                </c:ext>
              </c:extLst>
            </c:dLbl>
            <c:dLbl>
              <c:idx val="2"/>
              <c:layout>
                <c:manualLayout>
                  <c:x val="-3.4013605442176869E-3"/>
                  <c:y val="0.13775510204081631"/>
                </c:manualLayout>
              </c:layout>
              <c:spPr/>
              <c:txPr>
                <a:bodyPr/>
                <a:lstStyle/>
                <a:p>
                  <a:pPr>
                    <a:defRPr lang="en-US" sz="14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6E-4370-9AC4-0DA4A24F0767}"/>
                </c:ext>
              </c:extLst>
            </c:dLbl>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Ability to communicate pain</c:v>
                </c:pt>
                <c:pt idx="1">
                  <c:v>Arousability</c:v>
                </c:pt>
                <c:pt idx="2">
                  <c:v>Cooperativeness</c:v>
                </c:pt>
              </c:strCache>
            </c:strRef>
          </c:cat>
          <c:val>
            <c:numRef>
              <c:f>Sheet1!$B$2:$B$4</c:f>
              <c:numCache>
                <c:formatCode>General</c:formatCode>
                <c:ptCount val="3"/>
                <c:pt idx="0">
                  <c:v>49</c:v>
                </c:pt>
                <c:pt idx="1">
                  <c:v>59</c:v>
                </c:pt>
                <c:pt idx="2">
                  <c:v>47</c:v>
                </c:pt>
              </c:numCache>
            </c:numRef>
          </c:val>
          <c:extLst>
            <c:ext xmlns:c16="http://schemas.microsoft.com/office/drawing/2014/chart" uri="{C3380CC4-5D6E-409C-BE32-E72D297353CC}">
              <c16:uniqueId val="{00000003-946E-4370-9AC4-0DA4A24F0767}"/>
            </c:ext>
          </c:extLst>
        </c:ser>
        <c:ser>
          <c:idx val="1"/>
          <c:order val="1"/>
          <c:tx>
            <c:strRef>
              <c:f>Sheet1!$C$1</c:f>
              <c:strCache>
                <c:ptCount val="1"/>
                <c:pt idx="0">
                  <c:v>Series 2</c:v>
                </c:pt>
              </c:strCache>
            </c:strRef>
          </c:tx>
          <c:spPr>
            <a:solidFill>
              <a:srgbClr val="A99C33"/>
            </a:solidFill>
          </c:spPr>
          <c:invertIfNegative val="0"/>
          <c:dLbls>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Ability to communicate pain</c:v>
                </c:pt>
                <c:pt idx="1">
                  <c:v>Arousability</c:v>
                </c:pt>
                <c:pt idx="2">
                  <c:v>Cooperativeness</c:v>
                </c:pt>
              </c:strCache>
            </c:strRef>
          </c:cat>
          <c:val>
            <c:numRef>
              <c:f>Sheet1!$C$2:$C$4</c:f>
              <c:numCache>
                <c:formatCode>General</c:formatCode>
                <c:ptCount val="3"/>
                <c:pt idx="0">
                  <c:v>35</c:v>
                </c:pt>
                <c:pt idx="1">
                  <c:v>48</c:v>
                </c:pt>
                <c:pt idx="2">
                  <c:v>38</c:v>
                </c:pt>
              </c:numCache>
            </c:numRef>
          </c:val>
          <c:extLst>
            <c:ext xmlns:c16="http://schemas.microsoft.com/office/drawing/2014/chart" uri="{C3380CC4-5D6E-409C-BE32-E72D297353CC}">
              <c16:uniqueId val="{00000004-946E-4370-9AC4-0DA4A24F0767}"/>
            </c:ext>
          </c:extLst>
        </c:ser>
        <c:dLbls>
          <c:showLegendKey val="0"/>
          <c:showVal val="0"/>
          <c:showCatName val="0"/>
          <c:showSerName val="0"/>
          <c:showPercent val="0"/>
          <c:showBubbleSize val="0"/>
        </c:dLbls>
        <c:gapWidth val="150"/>
        <c:axId val="164652160"/>
        <c:axId val="164653696"/>
      </c:barChart>
      <c:catAx>
        <c:axId val="164652160"/>
        <c:scaling>
          <c:orientation val="minMax"/>
        </c:scaling>
        <c:delete val="0"/>
        <c:axPos val="b"/>
        <c:numFmt formatCode="General" sourceLinked="0"/>
        <c:majorTickMark val="out"/>
        <c:minorTickMark val="none"/>
        <c:tickLblPos val="nextTo"/>
        <c:txPr>
          <a:bodyPr/>
          <a:lstStyle/>
          <a:p>
            <a:pPr>
              <a:defRPr sz="1000" baseline="0">
                <a:latin typeface="Arial" panose="020B0604020202020204" pitchFamily="34" charset="0"/>
              </a:defRPr>
            </a:pPr>
            <a:endParaRPr lang="en-US"/>
          </a:p>
        </c:txPr>
        <c:crossAx val="164653696"/>
        <c:crosses val="autoZero"/>
        <c:auto val="1"/>
        <c:lblAlgn val="ctr"/>
        <c:lblOffset val="100"/>
        <c:noMultiLvlLbl val="0"/>
      </c:catAx>
      <c:valAx>
        <c:axId val="164653696"/>
        <c:scaling>
          <c:orientation val="minMax"/>
          <c:max val="60"/>
        </c:scaling>
        <c:delete val="0"/>
        <c:axPos val="l"/>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164652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A20387"/>
            </a:solidFill>
          </c:spPr>
          <c:invertIfNegative val="0"/>
          <c:dLbls>
            <c:dLbl>
              <c:idx val="0"/>
              <c:spPr/>
              <c:txPr>
                <a:bodyPr/>
                <a:lstStyle/>
                <a:p>
                  <a:pPr>
                    <a:defRPr sz="1400" baseline="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7E-4B65-8EB1-34575BA66C0A}"/>
                </c:ext>
              </c:extLst>
            </c:dLbl>
            <c:dLbl>
              <c:idx val="1"/>
              <c:layout>
                <c:manualLayout>
                  <c:x val="0"/>
                  <c:y val="9.1836734693877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7E-4B65-8EB1-34575BA66C0A}"/>
                </c:ext>
              </c:extLst>
            </c:dLbl>
            <c:dLbl>
              <c:idx val="2"/>
              <c:layout>
                <c:manualLayout>
                  <c:x val="-3.4013605442176869E-3"/>
                  <c:y val="0.13775510204081631"/>
                </c:manualLayout>
              </c:layout>
              <c:spPr/>
              <c:txPr>
                <a:bodyPr/>
                <a:lstStyle/>
                <a:p>
                  <a:pPr>
                    <a:defRPr lang="en-US" sz="14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7E-4B65-8EB1-34575BA66C0A}"/>
                </c:ext>
              </c:extLst>
            </c:dLbl>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Ability to communicate pain</c:v>
                </c:pt>
                <c:pt idx="1">
                  <c:v>Arousability</c:v>
                </c:pt>
                <c:pt idx="2">
                  <c:v>Cooperativeness</c:v>
                </c:pt>
              </c:strCache>
            </c:strRef>
          </c:cat>
          <c:val>
            <c:numRef>
              <c:f>Sheet1!$B$2:$B$4</c:f>
              <c:numCache>
                <c:formatCode>General</c:formatCode>
                <c:ptCount val="3"/>
                <c:pt idx="0">
                  <c:v>46</c:v>
                </c:pt>
                <c:pt idx="1">
                  <c:v>58</c:v>
                </c:pt>
                <c:pt idx="2">
                  <c:v>45</c:v>
                </c:pt>
              </c:numCache>
            </c:numRef>
          </c:val>
          <c:extLst>
            <c:ext xmlns:c16="http://schemas.microsoft.com/office/drawing/2014/chart" uri="{C3380CC4-5D6E-409C-BE32-E72D297353CC}">
              <c16:uniqueId val="{00000003-447E-4B65-8EB1-34575BA66C0A}"/>
            </c:ext>
          </c:extLst>
        </c:ser>
        <c:ser>
          <c:idx val="1"/>
          <c:order val="1"/>
          <c:tx>
            <c:strRef>
              <c:f>Sheet1!$C$1</c:f>
              <c:strCache>
                <c:ptCount val="1"/>
                <c:pt idx="0">
                  <c:v>Series 2</c:v>
                </c:pt>
              </c:strCache>
            </c:strRef>
          </c:tx>
          <c:spPr>
            <a:solidFill>
              <a:schemeClr val="tx1">
                <a:lumMod val="50000"/>
                <a:lumOff val="50000"/>
              </a:schemeClr>
            </a:solidFill>
            <a:ln>
              <a:noFill/>
            </a:ln>
          </c:spPr>
          <c:invertIfNegative val="0"/>
          <c:dLbls>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Ability to communicate pain</c:v>
                </c:pt>
                <c:pt idx="1">
                  <c:v>Arousability</c:v>
                </c:pt>
                <c:pt idx="2">
                  <c:v>Cooperativeness</c:v>
                </c:pt>
              </c:strCache>
            </c:strRef>
          </c:cat>
          <c:val>
            <c:numRef>
              <c:f>Sheet1!$C$2:$C$4</c:f>
              <c:numCache>
                <c:formatCode>General</c:formatCode>
                <c:ptCount val="3"/>
                <c:pt idx="0">
                  <c:v>24</c:v>
                </c:pt>
                <c:pt idx="1">
                  <c:v>41</c:v>
                </c:pt>
                <c:pt idx="2">
                  <c:v>25</c:v>
                </c:pt>
              </c:numCache>
            </c:numRef>
          </c:val>
          <c:extLst>
            <c:ext xmlns:c16="http://schemas.microsoft.com/office/drawing/2014/chart" uri="{C3380CC4-5D6E-409C-BE32-E72D297353CC}">
              <c16:uniqueId val="{00000004-447E-4B65-8EB1-34575BA66C0A}"/>
            </c:ext>
          </c:extLst>
        </c:ser>
        <c:dLbls>
          <c:showLegendKey val="0"/>
          <c:showVal val="0"/>
          <c:showCatName val="0"/>
          <c:showSerName val="0"/>
          <c:showPercent val="0"/>
          <c:showBubbleSize val="0"/>
        </c:dLbls>
        <c:gapWidth val="150"/>
        <c:axId val="164911360"/>
        <c:axId val="164917248"/>
      </c:barChart>
      <c:catAx>
        <c:axId val="164911360"/>
        <c:scaling>
          <c:orientation val="minMax"/>
        </c:scaling>
        <c:delete val="0"/>
        <c:axPos val="b"/>
        <c:numFmt formatCode="General" sourceLinked="0"/>
        <c:majorTickMark val="out"/>
        <c:minorTickMark val="none"/>
        <c:tickLblPos val="nextTo"/>
        <c:txPr>
          <a:bodyPr/>
          <a:lstStyle/>
          <a:p>
            <a:pPr>
              <a:defRPr sz="1000" baseline="0">
                <a:latin typeface="Arial" panose="020B0604020202020204" pitchFamily="34" charset="0"/>
              </a:defRPr>
            </a:pPr>
            <a:endParaRPr lang="en-US"/>
          </a:p>
        </c:txPr>
        <c:crossAx val="164917248"/>
        <c:crosses val="autoZero"/>
        <c:auto val="1"/>
        <c:lblAlgn val="ctr"/>
        <c:lblOffset val="100"/>
        <c:noMultiLvlLbl val="0"/>
      </c:catAx>
      <c:valAx>
        <c:axId val="164917248"/>
        <c:scaling>
          <c:orientation val="minMax"/>
          <c:max val="60"/>
        </c:scaling>
        <c:delete val="0"/>
        <c:axPos val="l"/>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164911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A20387"/>
            </a:solidFill>
          </c:spPr>
          <c:invertIfNegative val="0"/>
          <c:dPt>
            <c:idx val="1"/>
            <c:invertIfNegative val="0"/>
            <c:bubble3D val="0"/>
            <c:spPr>
              <a:solidFill>
                <a:schemeClr val="tx1">
                  <a:lumMod val="65000"/>
                  <a:lumOff val="35000"/>
                </a:schemeClr>
              </a:solidFill>
            </c:spPr>
            <c:extLst>
              <c:ext xmlns:c16="http://schemas.microsoft.com/office/drawing/2014/chart" uri="{C3380CC4-5D6E-409C-BE32-E72D297353CC}">
                <c16:uniqueId val="{00000001-87DF-4E01-ABD1-FD5C4BE4A84D}"/>
              </c:ext>
            </c:extLst>
          </c:dPt>
          <c:dPt>
            <c:idx val="4"/>
            <c:invertIfNegative val="0"/>
            <c:bubble3D val="0"/>
            <c:spPr>
              <a:solidFill>
                <a:srgbClr val="A99C33"/>
              </a:solidFill>
            </c:spPr>
            <c:extLst>
              <c:ext xmlns:c16="http://schemas.microsoft.com/office/drawing/2014/chart" uri="{C3380CC4-5D6E-409C-BE32-E72D297353CC}">
                <c16:uniqueId val="{00000003-87DF-4E01-ABD1-FD5C4BE4A84D}"/>
              </c:ext>
            </c:extLst>
          </c:dPt>
          <c:dLbls>
            <c:dLbl>
              <c:idx val="0"/>
              <c:tx>
                <c:rich>
                  <a:bodyPr/>
                  <a:lstStyle/>
                  <a:p>
                    <a:pPr>
                      <a:defRPr sz="1400" baseline="0">
                        <a:solidFill>
                          <a:schemeClr val="bg1"/>
                        </a:solidFill>
                        <a:latin typeface="Arial" panose="020B0604020202020204" pitchFamily="34" charset="0"/>
                        <a:cs typeface="Arial" panose="020B0604020202020204" pitchFamily="34" charset="0"/>
                      </a:defRPr>
                    </a:pPr>
                    <a:r>
                      <a:rPr lang="en-US" dirty="0"/>
                      <a:t>64.3%</a:t>
                    </a:r>
                  </a:p>
                </c:rich>
              </c:tx>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DF-4E01-ABD1-FD5C4BE4A84D}"/>
                </c:ext>
              </c:extLst>
            </c:dLbl>
            <c:dLbl>
              <c:idx val="1"/>
              <c:tx>
                <c:rich>
                  <a:bodyPr/>
                  <a:lstStyle/>
                  <a:p>
                    <a:r>
                      <a:rPr lang="en-US"/>
                      <a:t>47.2%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DF-4E01-ABD1-FD5C4BE4A84D}"/>
                </c:ext>
              </c:extLst>
            </c:dLbl>
            <c:dLbl>
              <c:idx val="2"/>
              <c:tx>
                <c:rich>
                  <a:bodyPr/>
                  <a:lstStyle/>
                  <a:p>
                    <a:pPr>
                      <a:defRPr lang="en-US" sz="1400">
                        <a:solidFill>
                          <a:schemeClr val="bg1"/>
                        </a:solidFill>
                        <a:latin typeface="Arial" panose="020B0604020202020204" pitchFamily="34" charset="0"/>
                        <a:cs typeface="Arial" panose="020B0604020202020204" pitchFamily="34" charset="0"/>
                      </a:defRPr>
                    </a:pPr>
                    <a:r>
                      <a:rPr lang="en-US"/>
                      <a:t>71.5%</a:t>
                    </a:r>
                  </a:p>
                </c:rich>
              </c:tx>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DF-4E01-ABD1-FD5C4BE4A84D}"/>
                </c:ext>
              </c:extLst>
            </c:dLbl>
            <c:dLbl>
              <c:idx val="3"/>
              <c:tx>
                <c:rich>
                  <a:bodyPr/>
                  <a:lstStyle/>
                  <a:p>
                    <a:r>
                      <a:rPr lang="en-US" dirty="0"/>
                      <a:t>71.5%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DF-4E01-ABD1-FD5C4BE4A84D}"/>
                </c:ext>
              </c:extLst>
            </c:dLbl>
            <c:dLbl>
              <c:idx val="4"/>
              <c:tx>
                <c:rich>
                  <a:bodyPr/>
                  <a:lstStyle/>
                  <a:p>
                    <a:r>
                      <a:rPr lang="en-US"/>
                      <a:t>46.5%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DF-4E01-ABD1-FD5C4BE4A84D}"/>
                </c:ext>
              </c:extLst>
            </c:dLbl>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Dexmedetomidine</c:v>
                </c:pt>
                <c:pt idx="1">
                  <c:v>Midazolam</c:v>
                </c:pt>
                <c:pt idx="3">
                  <c:v>Dexmedetomidine</c:v>
                </c:pt>
                <c:pt idx="4">
                  <c:v>Propofol</c:v>
                </c:pt>
              </c:strCache>
            </c:strRef>
          </c:cat>
          <c:val>
            <c:numRef>
              <c:f>Sheet1!$B$2:$B$6</c:f>
              <c:numCache>
                <c:formatCode>General</c:formatCode>
                <c:ptCount val="5"/>
                <c:pt idx="0">
                  <c:v>64.3</c:v>
                </c:pt>
                <c:pt idx="1">
                  <c:v>47.2</c:v>
                </c:pt>
                <c:pt idx="3">
                  <c:v>71.5</c:v>
                </c:pt>
                <c:pt idx="4">
                  <c:v>46.5</c:v>
                </c:pt>
              </c:numCache>
            </c:numRef>
          </c:val>
          <c:extLst>
            <c:ext xmlns:c16="http://schemas.microsoft.com/office/drawing/2014/chart" uri="{C3380CC4-5D6E-409C-BE32-E72D297353CC}">
              <c16:uniqueId val="{00000007-87DF-4E01-ABD1-FD5C4BE4A84D}"/>
            </c:ext>
          </c:extLst>
        </c:ser>
        <c:dLbls>
          <c:showLegendKey val="0"/>
          <c:showVal val="0"/>
          <c:showCatName val="0"/>
          <c:showSerName val="0"/>
          <c:showPercent val="0"/>
          <c:showBubbleSize val="0"/>
        </c:dLbls>
        <c:gapWidth val="44"/>
        <c:overlap val="-100"/>
        <c:axId val="167527936"/>
        <c:axId val="167529472"/>
      </c:barChart>
      <c:catAx>
        <c:axId val="167527936"/>
        <c:scaling>
          <c:orientation val="minMax"/>
        </c:scaling>
        <c:delete val="0"/>
        <c:axPos val="b"/>
        <c:numFmt formatCode="General" sourceLinked="0"/>
        <c:majorTickMark val="out"/>
        <c:minorTickMark val="none"/>
        <c:tickLblPos val="nextTo"/>
        <c:txPr>
          <a:bodyPr/>
          <a:lstStyle/>
          <a:p>
            <a:pPr>
              <a:defRPr sz="1000" baseline="0">
                <a:latin typeface="Arial" panose="020B0604020202020204" pitchFamily="34" charset="0"/>
              </a:defRPr>
            </a:pPr>
            <a:endParaRPr lang="en-US"/>
          </a:p>
        </c:txPr>
        <c:crossAx val="167529472"/>
        <c:crosses val="autoZero"/>
        <c:auto val="1"/>
        <c:lblAlgn val="ctr"/>
        <c:lblOffset val="100"/>
        <c:noMultiLvlLbl val="0"/>
      </c:catAx>
      <c:valAx>
        <c:axId val="167529472"/>
        <c:scaling>
          <c:orientation val="minMax"/>
          <c:max val="80"/>
        </c:scaling>
        <c:delete val="0"/>
        <c:axPos val="l"/>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16752793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91272965879265E-2"/>
          <c:y val="4.1906496062992127E-2"/>
          <c:w val="0.90589206036745407"/>
          <c:h val="0.91618700787401575"/>
        </c:manualLayout>
      </c:layout>
      <c:barChart>
        <c:barDir val="col"/>
        <c:grouping val="clustered"/>
        <c:varyColors val="0"/>
        <c:ser>
          <c:idx val="0"/>
          <c:order val="0"/>
          <c:tx>
            <c:strRef>
              <c:f>Sheet1!$B$1</c:f>
              <c:strCache>
                <c:ptCount val="1"/>
                <c:pt idx="0">
                  <c:v>Series 1</c:v>
                </c:pt>
              </c:strCache>
            </c:strRef>
          </c:tx>
          <c:spPr>
            <a:solidFill>
              <a:srgbClr val="A20387"/>
            </a:solidFill>
          </c:spPr>
          <c:invertIfNegative val="0"/>
          <c:dLbls>
            <c:dLbl>
              <c:idx val="0"/>
              <c:tx>
                <c:rich>
                  <a:bodyPr/>
                  <a:lstStyle/>
                  <a:p>
                    <a:r>
                      <a:rPr lang="en-US"/>
                      <a:t>+ 6.8</a:t>
                    </a:r>
                  </a:p>
                  <a:p>
                    <a:r>
                      <a:rPr lang="en-US"/>
                      <a:t>points</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E1-48FC-9F1A-02916EEE1E86}"/>
                </c:ext>
              </c:extLst>
            </c:dLbl>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6.8</c:v>
                </c:pt>
              </c:numCache>
            </c:numRef>
          </c:val>
          <c:extLst>
            <c:ext xmlns:c16="http://schemas.microsoft.com/office/drawing/2014/chart" uri="{C3380CC4-5D6E-409C-BE32-E72D297353CC}">
              <c16:uniqueId val="{00000001-33E1-48FC-9F1A-02916EEE1E86}"/>
            </c:ext>
          </c:extLst>
        </c:ser>
        <c:ser>
          <c:idx val="1"/>
          <c:order val="1"/>
          <c:tx>
            <c:strRef>
              <c:f>Sheet1!$C$1</c:f>
              <c:strCache>
                <c:ptCount val="1"/>
                <c:pt idx="0">
                  <c:v>Series 2</c:v>
                </c:pt>
              </c:strCache>
            </c:strRef>
          </c:tx>
          <c:spPr>
            <a:solidFill>
              <a:srgbClr val="A99C33"/>
            </a:solidFill>
          </c:spPr>
          <c:invertIfNegative val="0"/>
          <c:dLbls>
            <c:dLbl>
              <c:idx val="0"/>
              <c:layout>
                <c:manualLayout>
                  <c:x val="0"/>
                  <c:y val="0.20534859352734391"/>
                </c:manualLayout>
              </c:layout>
              <c:tx>
                <c:rich>
                  <a:bodyPr/>
                  <a:lstStyle/>
                  <a:p>
                    <a:r>
                      <a:rPr lang="en-US" dirty="0"/>
                      <a:t>-12.4</a:t>
                    </a:r>
                  </a:p>
                  <a:p>
                    <a:r>
                      <a:rPr lang="en-US" dirty="0"/>
                      <a:t>points</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E1-48FC-9F1A-02916EEE1E86}"/>
                </c:ext>
              </c:extLst>
            </c:dLbl>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-12.4</c:v>
                </c:pt>
              </c:numCache>
            </c:numRef>
          </c:val>
          <c:extLst>
            <c:ext xmlns:c16="http://schemas.microsoft.com/office/drawing/2014/chart" uri="{C3380CC4-5D6E-409C-BE32-E72D297353CC}">
              <c16:uniqueId val="{00000003-33E1-48FC-9F1A-02916EEE1E86}"/>
            </c:ext>
          </c:extLst>
        </c:ser>
        <c:dLbls>
          <c:showLegendKey val="0"/>
          <c:showVal val="0"/>
          <c:showCatName val="0"/>
          <c:showSerName val="0"/>
          <c:showPercent val="0"/>
          <c:showBubbleSize val="0"/>
        </c:dLbls>
        <c:gapWidth val="130"/>
        <c:overlap val="-36"/>
        <c:axId val="173212032"/>
        <c:axId val="173213568"/>
      </c:barChart>
      <c:catAx>
        <c:axId val="173212032"/>
        <c:scaling>
          <c:orientation val="minMax"/>
        </c:scaling>
        <c:delete val="0"/>
        <c:axPos val="b"/>
        <c:numFmt formatCode="General" sourceLinked="1"/>
        <c:majorTickMark val="out"/>
        <c:minorTickMark val="none"/>
        <c:tickLblPos val="nextTo"/>
        <c:crossAx val="173213568"/>
        <c:crosses val="autoZero"/>
        <c:auto val="1"/>
        <c:lblAlgn val="ctr"/>
        <c:lblOffset val="100"/>
        <c:noMultiLvlLbl val="0"/>
      </c:catAx>
      <c:valAx>
        <c:axId val="173213568"/>
        <c:scaling>
          <c:orientation val="minMax"/>
        </c:scaling>
        <c:delete val="0"/>
        <c:axPos val="l"/>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73212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5DC79-5530-44B1-BFE8-2E7211C5B070}" type="doc">
      <dgm:prSet loTypeId="urn:microsoft.com/office/officeart/2005/8/layout/process2" loCatId="process" qsTypeId="urn:microsoft.com/office/officeart/2005/8/quickstyle/3d3" qsCatId="3D" csTypeId="urn:microsoft.com/office/officeart/2005/8/colors/accent2_2" csCatId="accent2" phldr="1"/>
      <dgm:spPr/>
      <dgm:t>
        <a:bodyPr/>
        <a:lstStyle/>
        <a:p>
          <a:endParaRPr lang="sv-SE"/>
        </a:p>
      </dgm:t>
    </dgm:pt>
    <dgm:pt modelId="{4AF83864-A94F-4875-BBD5-5C05140DB327}">
      <dgm:prSet custT="1"/>
      <dgm:spPr>
        <a:solidFill>
          <a:srgbClr val="3D1684"/>
        </a:solidFill>
      </dgm:spPr>
      <dgm:t>
        <a:bodyPr/>
        <a:lstStyle/>
        <a:p>
          <a:pPr rtl="0"/>
          <a:r>
            <a:rPr lang="en-GB" sz="2000" b="0" i="0" baseline="0" noProof="0" dirty="0">
              <a:sym typeface="Symbol"/>
            </a:rPr>
            <a:t>Stimulation of </a:t>
          </a:r>
          <a:r>
            <a:rPr lang="en-GB" sz="2000" b="0" i="0" baseline="0" noProof="0" dirty="0">
              <a:latin typeface="Waker"/>
              <a:sym typeface="Symbol"/>
            </a:rPr>
            <a:t> </a:t>
          </a:r>
          <a:r>
            <a:rPr lang="en-GB" sz="2000" b="0" i="0" baseline="-25000" noProof="0" dirty="0"/>
            <a:t>2A</a:t>
          </a:r>
          <a:r>
            <a:rPr lang="en-GB" sz="2000" b="0" i="0" baseline="0" noProof="0" dirty="0"/>
            <a:t>-</a:t>
          </a:r>
          <a:br>
            <a:rPr lang="en-GB" sz="2000" b="0" i="0" baseline="0" noProof="0" dirty="0"/>
          </a:br>
          <a:r>
            <a:rPr lang="en-GB" sz="2000" b="0" i="0" baseline="0" noProof="0" dirty="0"/>
            <a:t>adrenoceptors </a:t>
          </a:r>
          <a:br>
            <a:rPr lang="en-GB" sz="2000" b="0" i="0" baseline="0" noProof="0" dirty="0"/>
          </a:br>
          <a:r>
            <a:rPr lang="en-GB" sz="2000" b="0" i="0" baseline="0" noProof="0" dirty="0"/>
            <a:t>in </a:t>
          </a:r>
          <a:r>
            <a:rPr lang="en-GB" sz="2000" b="0" i="1" baseline="0" noProof="0" dirty="0"/>
            <a:t>locus </a:t>
          </a:r>
          <a:r>
            <a:rPr lang="en-GB" sz="2000" b="0" i="1" baseline="0" noProof="0" dirty="0" err="1"/>
            <a:t>coeruleus</a:t>
          </a:r>
          <a:r>
            <a:rPr lang="en-GB" sz="2000" b="0" i="0" baseline="0" noProof="0" dirty="0"/>
            <a:t> </a:t>
          </a:r>
          <a:br>
            <a:rPr lang="en-GB" sz="2000" b="0" i="0" baseline="0" noProof="0" dirty="0"/>
          </a:br>
          <a:r>
            <a:rPr lang="en-GB" sz="2000" b="0" i="0" baseline="0" noProof="0" dirty="0"/>
            <a:t>in the brainstem</a:t>
          </a:r>
        </a:p>
      </dgm:t>
    </dgm:pt>
    <dgm:pt modelId="{8DE9AE7D-2D6C-430C-A44C-A1E84C48DD0D}" type="parTrans" cxnId="{C7E3B39F-44BC-4D46-8764-22FA955C22EE}">
      <dgm:prSet/>
      <dgm:spPr/>
      <dgm:t>
        <a:bodyPr/>
        <a:lstStyle/>
        <a:p>
          <a:endParaRPr lang="sv-SE" sz="2400"/>
        </a:p>
      </dgm:t>
    </dgm:pt>
    <dgm:pt modelId="{F0EB2338-230A-4A4E-9464-085957C360EC}" type="sibTrans" cxnId="{C7E3B39F-44BC-4D46-8764-22FA955C22EE}">
      <dgm:prSet custT="1"/>
      <dgm:spPr>
        <a:solidFill>
          <a:srgbClr val="3D1684"/>
        </a:solidFill>
      </dgm:spPr>
      <dgm:t>
        <a:bodyPr/>
        <a:lstStyle/>
        <a:p>
          <a:endParaRPr lang="sv-SE" sz="2400" dirty="0"/>
        </a:p>
      </dgm:t>
    </dgm:pt>
    <dgm:pt modelId="{1FA4A930-13DD-4E73-898E-9795CD6CC481}">
      <dgm:prSet custT="1"/>
      <dgm:spPr>
        <a:solidFill>
          <a:srgbClr val="3D1684"/>
        </a:solidFill>
      </dgm:spPr>
      <dgm:t>
        <a:bodyPr/>
        <a:lstStyle/>
        <a:p>
          <a:pPr rtl="0"/>
          <a:r>
            <a:rPr lang="en-GB" sz="2000" b="0" i="0" baseline="0" noProof="0" dirty="0"/>
            <a:t>Decreased release of  Noradrenaline in sympathetic nerve endings</a:t>
          </a:r>
        </a:p>
      </dgm:t>
    </dgm:pt>
    <dgm:pt modelId="{3AAFB95C-1908-4E02-A58F-853763150E09}" type="parTrans" cxnId="{1AAA2104-30EF-4F5E-B0F9-8DFC5171FE75}">
      <dgm:prSet/>
      <dgm:spPr/>
      <dgm:t>
        <a:bodyPr/>
        <a:lstStyle/>
        <a:p>
          <a:endParaRPr lang="sv-SE" sz="2400"/>
        </a:p>
      </dgm:t>
    </dgm:pt>
    <dgm:pt modelId="{872154CC-FB60-4973-AA31-DFA3F5EDBAD9}" type="sibTrans" cxnId="{1AAA2104-30EF-4F5E-B0F9-8DFC5171FE75}">
      <dgm:prSet custT="1"/>
      <dgm:spPr>
        <a:solidFill>
          <a:srgbClr val="3D1684"/>
        </a:solidFill>
      </dgm:spPr>
      <dgm:t>
        <a:bodyPr/>
        <a:lstStyle/>
        <a:p>
          <a:endParaRPr lang="sv-SE" sz="2400" dirty="0"/>
        </a:p>
      </dgm:t>
    </dgm:pt>
    <dgm:pt modelId="{D15FD19F-686F-49ED-9063-0AB72D58E275}">
      <dgm:prSet custT="1"/>
      <dgm:spPr>
        <a:solidFill>
          <a:srgbClr val="3D1684"/>
        </a:solidFill>
      </dgm:spPr>
      <dgm:t>
        <a:bodyPr/>
        <a:lstStyle/>
        <a:p>
          <a:pPr rtl="0"/>
          <a:r>
            <a:rPr lang="en-GB" sz="2000" b="0" i="0" baseline="0" dirty="0"/>
            <a:t>Sedation</a:t>
          </a:r>
          <a:endParaRPr lang="sv-SE" sz="2000" dirty="0"/>
        </a:p>
      </dgm:t>
    </dgm:pt>
    <dgm:pt modelId="{F20D32B1-B2C7-44E5-A634-21B172CC125B}" type="parTrans" cxnId="{83FB5728-3714-4D19-BBD0-022A56AE4A03}">
      <dgm:prSet/>
      <dgm:spPr/>
      <dgm:t>
        <a:bodyPr/>
        <a:lstStyle/>
        <a:p>
          <a:endParaRPr lang="sv-SE" sz="2400"/>
        </a:p>
      </dgm:t>
    </dgm:pt>
    <dgm:pt modelId="{A8C7B61B-EFEE-45AD-A26B-627FCA6611C4}" type="sibTrans" cxnId="{83FB5728-3714-4D19-BBD0-022A56AE4A03}">
      <dgm:prSet/>
      <dgm:spPr/>
      <dgm:t>
        <a:bodyPr/>
        <a:lstStyle/>
        <a:p>
          <a:endParaRPr lang="sv-SE" sz="2400"/>
        </a:p>
      </dgm:t>
    </dgm:pt>
    <dgm:pt modelId="{9CD4EBFA-0CDE-4598-B778-4EEF791499BA}" type="pres">
      <dgm:prSet presAssocID="{1215DC79-5530-44B1-BFE8-2E7211C5B070}" presName="linearFlow" presStyleCnt="0">
        <dgm:presLayoutVars>
          <dgm:resizeHandles val="exact"/>
        </dgm:presLayoutVars>
      </dgm:prSet>
      <dgm:spPr/>
    </dgm:pt>
    <dgm:pt modelId="{6FE01C7A-77C6-4678-B366-60827E72C95B}" type="pres">
      <dgm:prSet presAssocID="{4AF83864-A94F-4875-BBD5-5C05140DB327}" presName="node" presStyleLbl="node1" presStyleIdx="0" presStyleCnt="3" custScaleY="124447">
        <dgm:presLayoutVars>
          <dgm:bulletEnabled val="1"/>
        </dgm:presLayoutVars>
      </dgm:prSet>
      <dgm:spPr/>
    </dgm:pt>
    <dgm:pt modelId="{A720FF07-8121-4236-BE76-2033CE0F2A70}" type="pres">
      <dgm:prSet presAssocID="{F0EB2338-230A-4A4E-9464-085957C360EC}" presName="sibTrans" presStyleLbl="sibTrans2D1" presStyleIdx="0" presStyleCnt="2"/>
      <dgm:spPr/>
    </dgm:pt>
    <dgm:pt modelId="{4AD136C1-8C86-4995-BF73-E930573E1446}" type="pres">
      <dgm:prSet presAssocID="{F0EB2338-230A-4A4E-9464-085957C360EC}" presName="connectorText" presStyleLbl="sibTrans2D1" presStyleIdx="0" presStyleCnt="2"/>
      <dgm:spPr/>
    </dgm:pt>
    <dgm:pt modelId="{29024F4E-55D4-4BB7-8849-98D9CEEFBCD7}" type="pres">
      <dgm:prSet presAssocID="{1FA4A930-13DD-4E73-898E-9795CD6CC481}" presName="node" presStyleLbl="node1" presStyleIdx="1" presStyleCnt="3" custLinFactNeighborY="-14457">
        <dgm:presLayoutVars>
          <dgm:bulletEnabled val="1"/>
        </dgm:presLayoutVars>
      </dgm:prSet>
      <dgm:spPr/>
    </dgm:pt>
    <dgm:pt modelId="{474ECBB8-8210-4739-9D7A-6E88079D5A5A}" type="pres">
      <dgm:prSet presAssocID="{872154CC-FB60-4973-AA31-DFA3F5EDBAD9}" presName="sibTrans" presStyleLbl="sibTrans2D1" presStyleIdx="1" presStyleCnt="2"/>
      <dgm:spPr/>
    </dgm:pt>
    <dgm:pt modelId="{32E9CFAF-F175-4C20-8425-C56D760BDF03}" type="pres">
      <dgm:prSet presAssocID="{872154CC-FB60-4973-AA31-DFA3F5EDBAD9}" presName="connectorText" presStyleLbl="sibTrans2D1" presStyleIdx="1" presStyleCnt="2"/>
      <dgm:spPr/>
    </dgm:pt>
    <dgm:pt modelId="{398B0EE6-BB35-48F4-8FEC-6DB205FDA3FA}" type="pres">
      <dgm:prSet presAssocID="{D15FD19F-686F-49ED-9063-0AB72D58E275}" presName="node" presStyleLbl="node1" presStyleIdx="2" presStyleCnt="3" custScaleY="82645" custLinFactNeighborY="-29085">
        <dgm:presLayoutVars>
          <dgm:bulletEnabled val="1"/>
        </dgm:presLayoutVars>
      </dgm:prSet>
      <dgm:spPr/>
    </dgm:pt>
  </dgm:ptLst>
  <dgm:cxnLst>
    <dgm:cxn modelId="{1AAA2104-30EF-4F5E-B0F9-8DFC5171FE75}" srcId="{1215DC79-5530-44B1-BFE8-2E7211C5B070}" destId="{1FA4A930-13DD-4E73-898E-9795CD6CC481}" srcOrd="1" destOrd="0" parTransId="{3AAFB95C-1908-4E02-A58F-853763150E09}" sibTransId="{872154CC-FB60-4973-AA31-DFA3F5EDBAD9}"/>
    <dgm:cxn modelId="{C2814D0A-EF36-4DFD-8825-98D743A81EF3}" type="presOf" srcId="{F0EB2338-230A-4A4E-9464-085957C360EC}" destId="{4AD136C1-8C86-4995-BF73-E930573E1446}" srcOrd="1" destOrd="0" presId="urn:microsoft.com/office/officeart/2005/8/layout/process2"/>
    <dgm:cxn modelId="{83FB5728-3714-4D19-BBD0-022A56AE4A03}" srcId="{1215DC79-5530-44B1-BFE8-2E7211C5B070}" destId="{D15FD19F-686F-49ED-9063-0AB72D58E275}" srcOrd="2" destOrd="0" parTransId="{F20D32B1-B2C7-44E5-A634-21B172CC125B}" sibTransId="{A8C7B61B-EFEE-45AD-A26B-627FCA6611C4}"/>
    <dgm:cxn modelId="{793CCF47-435D-46F2-8EE2-598F970A1333}" type="presOf" srcId="{1FA4A930-13DD-4E73-898E-9795CD6CC481}" destId="{29024F4E-55D4-4BB7-8849-98D9CEEFBCD7}" srcOrd="0" destOrd="0" presId="urn:microsoft.com/office/officeart/2005/8/layout/process2"/>
    <dgm:cxn modelId="{E3E0CB55-275F-433B-AAF7-C8553E27A8CD}" type="presOf" srcId="{1215DC79-5530-44B1-BFE8-2E7211C5B070}" destId="{9CD4EBFA-0CDE-4598-B778-4EEF791499BA}" srcOrd="0" destOrd="0" presId="urn:microsoft.com/office/officeart/2005/8/layout/process2"/>
    <dgm:cxn modelId="{7C31EF79-72D2-404B-88A0-7C171D8116E1}" type="presOf" srcId="{872154CC-FB60-4973-AA31-DFA3F5EDBAD9}" destId="{474ECBB8-8210-4739-9D7A-6E88079D5A5A}" srcOrd="0" destOrd="0" presId="urn:microsoft.com/office/officeart/2005/8/layout/process2"/>
    <dgm:cxn modelId="{7924419D-A98B-49DD-90B7-F0D1186FAE25}" type="presOf" srcId="{4AF83864-A94F-4875-BBD5-5C05140DB327}" destId="{6FE01C7A-77C6-4678-B366-60827E72C95B}" srcOrd="0" destOrd="0" presId="urn:microsoft.com/office/officeart/2005/8/layout/process2"/>
    <dgm:cxn modelId="{24C7339F-803D-491E-B331-F7514B2F8289}" type="presOf" srcId="{D15FD19F-686F-49ED-9063-0AB72D58E275}" destId="{398B0EE6-BB35-48F4-8FEC-6DB205FDA3FA}" srcOrd="0" destOrd="0" presId="urn:microsoft.com/office/officeart/2005/8/layout/process2"/>
    <dgm:cxn modelId="{C7E3B39F-44BC-4D46-8764-22FA955C22EE}" srcId="{1215DC79-5530-44B1-BFE8-2E7211C5B070}" destId="{4AF83864-A94F-4875-BBD5-5C05140DB327}" srcOrd="0" destOrd="0" parTransId="{8DE9AE7D-2D6C-430C-A44C-A1E84C48DD0D}" sibTransId="{F0EB2338-230A-4A4E-9464-085957C360EC}"/>
    <dgm:cxn modelId="{5561CCA5-D475-4074-B6F4-91483ED7213A}" type="presOf" srcId="{F0EB2338-230A-4A4E-9464-085957C360EC}" destId="{A720FF07-8121-4236-BE76-2033CE0F2A70}" srcOrd="0" destOrd="0" presId="urn:microsoft.com/office/officeart/2005/8/layout/process2"/>
    <dgm:cxn modelId="{D2722CCA-0258-4813-898D-27CB420DF121}" type="presOf" srcId="{872154CC-FB60-4973-AA31-DFA3F5EDBAD9}" destId="{32E9CFAF-F175-4C20-8425-C56D760BDF03}" srcOrd="1" destOrd="0" presId="urn:microsoft.com/office/officeart/2005/8/layout/process2"/>
    <dgm:cxn modelId="{4ED5DE17-B868-4C0B-AEAD-300A1F397CFC}" type="presParOf" srcId="{9CD4EBFA-0CDE-4598-B778-4EEF791499BA}" destId="{6FE01C7A-77C6-4678-B366-60827E72C95B}" srcOrd="0" destOrd="0" presId="urn:microsoft.com/office/officeart/2005/8/layout/process2"/>
    <dgm:cxn modelId="{F0CBC925-292A-4867-80E8-EE0AD08E605A}" type="presParOf" srcId="{9CD4EBFA-0CDE-4598-B778-4EEF791499BA}" destId="{A720FF07-8121-4236-BE76-2033CE0F2A70}" srcOrd="1" destOrd="0" presId="urn:microsoft.com/office/officeart/2005/8/layout/process2"/>
    <dgm:cxn modelId="{6108EF3B-C62A-4F47-ACDE-CEECEE5D6AA3}" type="presParOf" srcId="{A720FF07-8121-4236-BE76-2033CE0F2A70}" destId="{4AD136C1-8C86-4995-BF73-E930573E1446}" srcOrd="0" destOrd="0" presId="urn:microsoft.com/office/officeart/2005/8/layout/process2"/>
    <dgm:cxn modelId="{3F4053A5-A4A7-4535-B018-CF5803AB8E16}" type="presParOf" srcId="{9CD4EBFA-0CDE-4598-B778-4EEF791499BA}" destId="{29024F4E-55D4-4BB7-8849-98D9CEEFBCD7}" srcOrd="2" destOrd="0" presId="urn:microsoft.com/office/officeart/2005/8/layout/process2"/>
    <dgm:cxn modelId="{6564FFEA-0002-4E35-A1B2-78ECDD5FAD7E}" type="presParOf" srcId="{9CD4EBFA-0CDE-4598-B778-4EEF791499BA}" destId="{474ECBB8-8210-4739-9D7A-6E88079D5A5A}" srcOrd="3" destOrd="0" presId="urn:microsoft.com/office/officeart/2005/8/layout/process2"/>
    <dgm:cxn modelId="{F393A17D-038F-4DC3-A895-7EB87C5F4C5D}" type="presParOf" srcId="{474ECBB8-8210-4739-9D7A-6E88079D5A5A}" destId="{32E9CFAF-F175-4C20-8425-C56D760BDF03}" srcOrd="0" destOrd="0" presId="urn:microsoft.com/office/officeart/2005/8/layout/process2"/>
    <dgm:cxn modelId="{BA2C9C2B-035D-42D3-B8CB-73C85CAEF06E}" type="presParOf" srcId="{9CD4EBFA-0CDE-4598-B778-4EEF791499BA}" destId="{398B0EE6-BB35-48F4-8FEC-6DB205FDA3F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01C7A-77C6-4678-B366-60827E72C95B}">
      <dsp:nvSpPr>
        <dsp:cNvPr id="0" name=""/>
        <dsp:cNvSpPr/>
      </dsp:nvSpPr>
      <dsp:spPr>
        <a:xfrm>
          <a:off x="447550" y="2822"/>
          <a:ext cx="3281363" cy="1517148"/>
        </a:xfrm>
        <a:prstGeom prst="roundRect">
          <a:avLst>
            <a:gd name="adj" fmla="val 10000"/>
          </a:avLst>
        </a:prstGeom>
        <a:solidFill>
          <a:srgbClr val="3D16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baseline="0" noProof="0" dirty="0">
              <a:sym typeface="Symbol"/>
            </a:rPr>
            <a:t>Stimulation of </a:t>
          </a:r>
          <a:r>
            <a:rPr lang="en-GB" sz="2000" b="0" i="0" kern="1200" baseline="0" noProof="0" dirty="0">
              <a:latin typeface="Waker"/>
              <a:sym typeface="Symbol"/>
            </a:rPr>
            <a:t> </a:t>
          </a:r>
          <a:r>
            <a:rPr lang="en-GB" sz="2000" b="0" i="0" kern="1200" baseline="-25000" noProof="0" dirty="0"/>
            <a:t>2A</a:t>
          </a:r>
          <a:r>
            <a:rPr lang="en-GB" sz="2000" b="0" i="0" kern="1200" baseline="0" noProof="0" dirty="0"/>
            <a:t>-</a:t>
          </a:r>
          <a:br>
            <a:rPr lang="en-GB" sz="2000" b="0" i="0" kern="1200" baseline="0" noProof="0" dirty="0"/>
          </a:br>
          <a:r>
            <a:rPr lang="en-GB" sz="2000" b="0" i="0" kern="1200" baseline="0" noProof="0" dirty="0"/>
            <a:t>adrenoceptors </a:t>
          </a:r>
          <a:br>
            <a:rPr lang="en-GB" sz="2000" b="0" i="0" kern="1200" baseline="0" noProof="0" dirty="0"/>
          </a:br>
          <a:r>
            <a:rPr lang="en-GB" sz="2000" b="0" i="0" kern="1200" baseline="0" noProof="0" dirty="0"/>
            <a:t>in </a:t>
          </a:r>
          <a:r>
            <a:rPr lang="en-GB" sz="2000" b="0" i="1" kern="1200" baseline="0" noProof="0" dirty="0"/>
            <a:t>locus </a:t>
          </a:r>
          <a:r>
            <a:rPr lang="en-GB" sz="2000" b="0" i="1" kern="1200" baseline="0" noProof="0" dirty="0" err="1"/>
            <a:t>coeruleus</a:t>
          </a:r>
          <a:r>
            <a:rPr lang="en-GB" sz="2000" b="0" i="0" kern="1200" baseline="0" noProof="0" dirty="0"/>
            <a:t> </a:t>
          </a:r>
          <a:br>
            <a:rPr lang="en-GB" sz="2000" b="0" i="0" kern="1200" baseline="0" noProof="0" dirty="0"/>
          </a:br>
          <a:r>
            <a:rPr lang="en-GB" sz="2000" b="0" i="0" kern="1200" baseline="0" noProof="0" dirty="0"/>
            <a:t>in the brainstem</a:t>
          </a:r>
        </a:p>
      </dsp:txBody>
      <dsp:txXfrm>
        <a:off x="491986" y="47258"/>
        <a:ext cx="3192491" cy="1428276"/>
      </dsp:txXfrm>
    </dsp:sp>
    <dsp:sp modelId="{A720FF07-8121-4236-BE76-2033CE0F2A70}">
      <dsp:nvSpPr>
        <dsp:cNvPr id="0" name=""/>
        <dsp:cNvSpPr/>
      </dsp:nvSpPr>
      <dsp:spPr>
        <a:xfrm rot="5400000">
          <a:off x="1892694" y="1506386"/>
          <a:ext cx="391074" cy="548600"/>
        </a:xfrm>
        <a:prstGeom prst="rightArrow">
          <a:avLst>
            <a:gd name="adj1" fmla="val 60000"/>
            <a:gd name="adj2" fmla="val 50000"/>
          </a:avLst>
        </a:prstGeom>
        <a:solidFill>
          <a:srgbClr val="3D1684"/>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dirty="0"/>
        </a:p>
      </dsp:txBody>
      <dsp:txXfrm rot="-5400000">
        <a:off x="1923651" y="1585149"/>
        <a:ext cx="329160" cy="273752"/>
      </dsp:txXfrm>
    </dsp:sp>
    <dsp:sp modelId="{29024F4E-55D4-4BB7-8849-98D9CEEFBCD7}">
      <dsp:nvSpPr>
        <dsp:cNvPr id="0" name=""/>
        <dsp:cNvSpPr/>
      </dsp:nvSpPr>
      <dsp:spPr>
        <a:xfrm>
          <a:off x="447550" y="2041403"/>
          <a:ext cx="3281363" cy="1219111"/>
        </a:xfrm>
        <a:prstGeom prst="roundRect">
          <a:avLst>
            <a:gd name="adj" fmla="val 10000"/>
          </a:avLst>
        </a:prstGeom>
        <a:solidFill>
          <a:srgbClr val="3D16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baseline="0" noProof="0" dirty="0"/>
            <a:t>Decreased release of  Noradrenaline in sympathetic nerve endings</a:t>
          </a:r>
        </a:p>
      </dsp:txBody>
      <dsp:txXfrm>
        <a:off x="483257" y="2077110"/>
        <a:ext cx="3209949" cy="1147697"/>
      </dsp:txXfrm>
    </dsp:sp>
    <dsp:sp modelId="{474ECBB8-8210-4739-9D7A-6E88079D5A5A}">
      <dsp:nvSpPr>
        <dsp:cNvPr id="0" name=""/>
        <dsp:cNvSpPr/>
      </dsp:nvSpPr>
      <dsp:spPr>
        <a:xfrm rot="5400000">
          <a:off x="1893085" y="3246409"/>
          <a:ext cx="390292" cy="548600"/>
        </a:xfrm>
        <a:prstGeom prst="rightArrow">
          <a:avLst>
            <a:gd name="adj1" fmla="val 60000"/>
            <a:gd name="adj2" fmla="val 50000"/>
          </a:avLst>
        </a:prstGeom>
        <a:solidFill>
          <a:srgbClr val="3D1684"/>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dirty="0"/>
        </a:p>
      </dsp:txBody>
      <dsp:txXfrm rot="-5400000">
        <a:off x="1923651" y="3325563"/>
        <a:ext cx="329160" cy="273204"/>
      </dsp:txXfrm>
    </dsp:sp>
    <dsp:sp modelId="{398B0EE6-BB35-48F4-8FEC-6DB205FDA3FA}">
      <dsp:nvSpPr>
        <dsp:cNvPr id="0" name=""/>
        <dsp:cNvSpPr/>
      </dsp:nvSpPr>
      <dsp:spPr>
        <a:xfrm>
          <a:off x="447550" y="3780905"/>
          <a:ext cx="3281363" cy="1007534"/>
        </a:xfrm>
        <a:prstGeom prst="roundRect">
          <a:avLst>
            <a:gd name="adj" fmla="val 10000"/>
          </a:avLst>
        </a:prstGeom>
        <a:solidFill>
          <a:srgbClr val="3D16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0" i="0" kern="1200" baseline="0" dirty="0"/>
            <a:t>Sedation</a:t>
          </a:r>
          <a:endParaRPr lang="sv-SE" sz="2000" kern="1200" dirty="0"/>
        </a:p>
      </dsp:txBody>
      <dsp:txXfrm>
        <a:off x="477060" y="3810415"/>
        <a:ext cx="3222343" cy="9485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7214B38C-5D30-4F3C-90E8-BC59FA2A024C}" type="datetimeFigureOut">
              <a:rPr lang="en-US" smtClean="0"/>
              <a:t>11/6/2017</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EB00BE08-A845-4959-922A-48EE41E06F92}" type="slidenum">
              <a:rPr lang="en-US" smtClean="0"/>
              <a:t>‹#›</a:t>
            </a:fld>
            <a:endParaRPr lang="en-US"/>
          </a:p>
        </p:txBody>
      </p:sp>
    </p:spTree>
    <p:extLst>
      <p:ext uri="{BB962C8B-B14F-4D97-AF65-F5344CB8AC3E}">
        <p14:creationId xmlns:p14="http://schemas.microsoft.com/office/powerpoint/2010/main" val="429407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4F413-1C6A-3748-80CD-F542D23B26AF}" type="slidenum">
              <a:rPr lang="en-US"/>
              <a:pPr/>
              <a:t>1</a:t>
            </a:fld>
            <a:endParaRPr lang="en-US"/>
          </a:p>
        </p:txBody>
      </p:sp>
    </p:spTree>
    <p:extLst>
      <p:ext uri="{BB962C8B-B14F-4D97-AF65-F5344CB8AC3E}">
        <p14:creationId xmlns:p14="http://schemas.microsoft.com/office/powerpoint/2010/main" val="153121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4F413-1C6A-3748-80CD-F542D23B26AF}"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7941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sv-SE">
              <a:latin typeface="Arial" pitchFamily="34" charset="0"/>
              <a:ea typeface="ＭＳ Ｐゴシック"/>
              <a:cs typeface="ＭＳ Ｐゴシック"/>
            </a:endParaRPr>
          </a:p>
        </p:txBody>
      </p:sp>
      <p:sp>
        <p:nvSpPr>
          <p:cNvPr id="4" name="Date Placeholder 3"/>
          <p:cNvSpPr>
            <a:spLocks noGrp="1"/>
          </p:cNvSpPr>
          <p:nvPr>
            <p:ph type="dt" sz="quarter" idx="1"/>
          </p:nvPr>
        </p:nvSpPr>
        <p:spPr/>
        <p:txBody>
          <a:bodyPr/>
          <a:lstStyle/>
          <a:p>
            <a:pPr>
              <a:defRPr/>
            </a:pPr>
            <a:fld id="{A63E1FC8-3A2C-4E66-B552-941F070373D8}" type="datetime1">
              <a:rPr lang="sv-SE" smtClean="0">
                <a:solidFill>
                  <a:prstClr val="black"/>
                </a:solidFill>
              </a:rPr>
              <a:pPr>
                <a:defRPr/>
              </a:pPr>
              <a:t>2017-11-06</a:t>
            </a:fld>
            <a:endParaRPr lang="en-US" dirty="0">
              <a:solidFill>
                <a:prstClr val="black"/>
              </a:solidFill>
            </a:endParaRPr>
          </a:p>
        </p:txBody>
      </p:sp>
      <p:sp>
        <p:nvSpPr>
          <p:cNvPr id="5" name="Footer Placeholder 4"/>
          <p:cNvSpPr>
            <a:spLocks noGrp="1"/>
          </p:cNvSpPr>
          <p:nvPr>
            <p:ph type="ftr" sz="quarter" idx="4"/>
          </p:nvPr>
        </p:nvSpPr>
        <p:spPr/>
        <p:txBody>
          <a:bodyPr/>
          <a:lstStyle/>
          <a:p>
            <a:pPr>
              <a:defRPr/>
            </a:pPr>
            <a:r>
              <a:rPr lang="en-US" dirty="0">
                <a:solidFill>
                  <a:prstClr val="black"/>
                </a:solidFill>
              </a:rPr>
              <a:t>Orion Pharma Scandinavia/Medical Dept/Barbro Holm, PhD</a:t>
            </a:r>
          </a:p>
        </p:txBody>
      </p:sp>
      <p:sp>
        <p:nvSpPr>
          <p:cNvPr id="6" name="Slide Number Placeholder 5"/>
          <p:cNvSpPr>
            <a:spLocks noGrp="1"/>
          </p:cNvSpPr>
          <p:nvPr>
            <p:ph type="sldNum" sz="quarter" idx="5"/>
          </p:nvPr>
        </p:nvSpPr>
        <p:spPr/>
        <p:txBody>
          <a:bodyPr/>
          <a:lstStyle/>
          <a:p>
            <a:pPr>
              <a:defRPr/>
            </a:pPr>
            <a:fld id="{5691B791-CAFB-472E-AFC8-A1F3FDF8B0D4}" type="slidenum">
              <a:rPr lang="fi-FI" smtClean="0">
                <a:solidFill>
                  <a:prstClr val="black"/>
                </a:solidFill>
              </a:rPr>
              <a:pPr>
                <a:defRPr/>
              </a:pPr>
              <a:t>3</a:t>
            </a:fld>
            <a:endParaRPr lang="fi-FI"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4F413-1C6A-3748-80CD-F542D23B26AF}"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4247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4F413-1C6A-3748-80CD-F542D23B26AF}" type="slidenum">
              <a:rPr lang="en-US"/>
              <a:pPr/>
              <a:t>5</a:t>
            </a:fld>
            <a:endParaRPr lang="en-US"/>
          </a:p>
        </p:txBody>
      </p:sp>
    </p:spTree>
    <p:extLst>
      <p:ext uri="{BB962C8B-B14F-4D97-AF65-F5344CB8AC3E}">
        <p14:creationId xmlns:p14="http://schemas.microsoft.com/office/powerpoint/2010/main" val="140981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0BE08-A845-4959-922A-48EE41E06F92}" type="slidenum">
              <a:rPr lang="en-US" smtClean="0"/>
              <a:t>7</a:t>
            </a:fld>
            <a:endParaRPr lang="en-US"/>
          </a:p>
        </p:txBody>
      </p:sp>
    </p:spTree>
    <p:extLst>
      <p:ext uri="{BB962C8B-B14F-4D97-AF65-F5344CB8AC3E}">
        <p14:creationId xmlns:p14="http://schemas.microsoft.com/office/powerpoint/2010/main" val="45648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4F413-1C6A-3748-80CD-F542D23B26AF}"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8892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0BE08-A845-4959-922A-48EE41E06F92}" type="slidenum">
              <a:rPr lang="en-US" smtClean="0"/>
              <a:t>9</a:t>
            </a:fld>
            <a:endParaRPr lang="en-US"/>
          </a:p>
        </p:txBody>
      </p:sp>
    </p:spTree>
    <p:extLst>
      <p:ext uri="{BB962C8B-B14F-4D97-AF65-F5344CB8AC3E}">
        <p14:creationId xmlns:p14="http://schemas.microsoft.com/office/powerpoint/2010/main" val="45648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0BE08-A845-4959-922A-48EE41E06F92}" type="slidenum">
              <a:rPr lang="en-US" smtClean="0"/>
              <a:t>12</a:t>
            </a:fld>
            <a:endParaRPr lang="en-US"/>
          </a:p>
        </p:txBody>
      </p:sp>
    </p:spTree>
    <p:extLst>
      <p:ext uri="{BB962C8B-B14F-4D97-AF65-F5344CB8AC3E}">
        <p14:creationId xmlns:p14="http://schemas.microsoft.com/office/powerpoint/2010/main" val="45648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FF84F0-E13B-42F0-BCF9-9229D416662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239212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F84F0-E13B-42F0-BCF9-9229D416662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361983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F84F0-E13B-42F0-BCF9-9229D416662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19732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960" y="100584"/>
            <a:ext cx="1347945" cy="1336604"/>
          </a:xfrm>
          <a:prstGeom prst="rect">
            <a:avLst/>
          </a:prstGeom>
        </p:spPr>
      </p:pic>
    </p:spTree>
    <p:extLst>
      <p:ext uri="{BB962C8B-B14F-4D97-AF65-F5344CB8AC3E}">
        <p14:creationId xmlns:p14="http://schemas.microsoft.com/office/powerpoint/2010/main" val="365663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960" y="100584"/>
            <a:ext cx="1347945" cy="1336604"/>
          </a:xfrm>
          <a:prstGeom prst="rect">
            <a:avLst/>
          </a:prstGeom>
        </p:spPr>
      </p:pic>
    </p:spTree>
    <p:extLst>
      <p:ext uri="{BB962C8B-B14F-4D97-AF65-F5344CB8AC3E}">
        <p14:creationId xmlns:p14="http://schemas.microsoft.com/office/powerpoint/2010/main" val="1677645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6" y="1551866"/>
            <a:ext cx="8345583"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Tree>
    <p:extLst>
      <p:ext uri="{BB962C8B-B14F-4D97-AF65-F5344CB8AC3E}">
        <p14:creationId xmlns:p14="http://schemas.microsoft.com/office/powerpoint/2010/main" val="1380534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3"/>
            <a:ext cx="7399338" cy="91916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445521"/>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Foliennummernplatzhalter 5"/>
          <p:cNvSpPr>
            <a:spLocks noGrp="1"/>
          </p:cNvSpPr>
          <p:nvPr>
            <p:ph type="sldNum" sz="quarter" idx="11"/>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0357B6AF-2EA0-42D6-8569-8CE33BD688F7}" type="slidenum">
              <a:rPr lang="de-DE">
                <a:solidFill>
                  <a:srgbClr val="000000"/>
                </a:solidFill>
                <a:ea typeface="ＭＳ Ｐゴシック" charset="0"/>
              </a:rPr>
              <a:pPr defTabSz="457200" fontAlgn="base">
                <a:spcBef>
                  <a:spcPct val="0"/>
                </a:spcBef>
                <a:spcAft>
                  <a:spcPct val="0"/>
                </a:spcAft>
                <a:defRPr/>
              </a:pPr>
              <a:t>‹#›</a:t>
            </a:fld>
            <a:endParaRPr lang="de-DE" dirty="0">
              <a:solidFill>
                <a:srgbClr val="000000"/>
              </a:solidFill>
              <a:ea typeface="ＭＳ Ｐゴシック" charset="0"/>
            </a:endParaRPr>
          </a:p>
        </p:txBody>
      </p:sp>
    </p:spTree>
    <p:extLst>
      <p:ext uri="{BB962C8B-B14F-4D97-AF65-F5344CB8AC3E}">
        <p14:creationId xmlns:p14="http://schemas.microsoft.com/office/powerpoint/2010/main" val="428814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960" y="100584"/>
            <a:ext cx="1347944" cy="1336603"/>
          </a:xfrm>
          <a:prstGeom prst="rect">
            <a:avLst/>
          </a:prstGeom>
        </p:spPr>
      </p:pic>
    </p:spTree>
    <p:extLst>
      <p:ext uri="{BB962C8B-B14F-4D97-AF65-F5344CB8AC3E}">
        <p14:creationId xmlns:p14="http://schemas.microsoft.com/office/powerpoint/2010/main" val="124732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6" y="1551866"/>
            <a:ext cx="8345583"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Tree>
    <p:extLst>
      <p:ext uri="{BB962C8B-B14F-4D97-AF65-F5344CB8AC3E}">
        <p14:creationId xmlns:p14="http://schemas.microsoft.com/office/powerpoint/2010/main" val="427248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2 Content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1551866"/>
            <a:ext cx="3942136"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4897063" y="1551866"/>
            <a:ext cx="3942136"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19063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Tree>
    <p:extLst>
      <p:ext uri="{BB962C8B-B14F-4D97-AF65-F5344CB8AC3E}">
        <p14:creationId xmlns:p14="http://schemas.microsoft.com/office/powerpoint/2010/main" val="215056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rgbClr val="0BA1E2">
                  <a:alpha val="30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457200" y="1447800"/>
            <a:ext cx="8229600" cy="4800600"/>
          </a:xfrm>
          <a:prstGeom prst="roundRect">
            <a:avLst>
              <a:gd name="adj" fmla="val 3062"/>
            </a:avLst>
          </a:prstGeom>
          <a:solidFill>
            <a:schemeClr val="bg1">
              <a:alpha val="70000"/>
            </a:schemeClr>
          </a:solidFill>
          <a:ln>
            <a:solidFill>
              <a:srgbClr val="0BA1E2">
                <a:alpha val="3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l">
              <a:defRPr sz="3200">
                <a:solidFill>
                  <a:srgbClr val="341E8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lnSpc>
                <a:spcPct val="150000"/>
              </a:lnSpc>
              <a:spcBef>
                <a:spcPts val="1200"/>
              </a:spcBef>
              <a:buClr>
                <a:srgbClr val="A20387"/>
              </a:buClr>
              <a:buSzPct val="1500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lnSpc>
                <a:spcPct val="150000"/>
              </a:lnSpc>
              <a:spcBef>
                <a:spcPts val="1200"/>
              </a:spcBef>
              <a:buClr>
                <a:srgbClr val="A20387"/>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lnSpc>
                <a:spcPct val="150000"/>
              </a:lnSpc>
              <a:spcBef>
                <a:spcPts val="1200"/>
              </a:spcBef>
              <a:buClr>
                <a:srgbClr val="A20387"/>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lnSpc>
                <a:spcPct val="150000"/>
              </a:lnSpc>
              <a:spcBef>
                <a:spcPts val="1200"/>
              </a:spcBef>
              <a:buClr>
                <a:srgbClr val="A20387"/>
              </a:buClr>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lnSpc>
                <a:spcPct val="150000"/>
              </a:lnSpc>
              <a:spcBef>
                <a:spcPts val="1200"/>
              </a:spcBef>
              <a:buClr>
                <a:srgbClr val="A20387"/>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0FF84F0-E13B-42F0-BCF9-9229D416662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326785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mparison">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2445562"/>
            <a:ext cx="3942136" cy="3740926"/>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4897063" y="2445562"/>
            <a:ext cx="3942136" cy="3740926"/>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Content Placeholder 13"/>
          <p:cNvSpPr>
            <a:spLocks noGrp="1"/>
          </p:cNvSpPr>
          <p:nvPr>
            <p:ph idx="12" hasCustomPrompt="1"/>
          </p:nvPr>
        </p:nvSpPr>
        <p:spPr>
          <a:xfrm>
            <a:off x="488950" y="1650070"/>
            <a:ext cx="3942136" cy="643829"/>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p:txBody>
      </p:sp>
      <p:sp>
        <p:nvSpPr>
          <p:cNvPr id="8" name="Content Placeholder 13"/>
          <p:cNvSpPr>
            <a:spLocks noGrp="1"/>
          </p:cNvSpPr>
          <p:nvPr>
            <p:ph idx="13" hasCustomPrompt="1"/>
          </p:nvPr>
        </p:nvSpPr>
        <p:spPr>
          <a:xfrm>
            <a:off x="4897063" y="1650070"/>
            <a:ext cx="3942136" cy="643829"/>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p:txBody>
      </p:sp>
    </p:spTree>
    <p:extLst>
      <p:ext uri="{BB962C8B-B14F-4D97-AF65-F5344CB8AC3E}">
        <p14:creationId xmlns:p14="http://schemas.microsoft.com/office/powerpoint/2010/main" val="2722490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Empty spa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45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Content, Pictur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1551866"/>
            <a:ext cx="2956413"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3753329" y="1551866"/>
            <a:ext cx="5085870" cy="4634622"/>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endParaRPr lang="de-DE" dirty="0"/>
          </a:p>
        </p:txBody>
      </p:sp>
    </p:spTree>
    <p:extLst>
      <p:ext uri="{BB962C8B-B14F-4D97-AF65-F5344CB8AC3E}">
        <p14:creationId xmlns:p14="http://schemas.microsoft.com/office/powerpoint/2010/main" val="339895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32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a:solidFill>
                  <a:srgbClr val="000000"/>
                </a:solidFill>
                <a:ea typeface="ＭＳ Ｐゴシック" charset="0"/>
              </a:rPr>
              <a:t>Nov 2011</a:t>
            </a:r>
            <a:endParaRPr lang="en-GB">
              <a:solidFill>
                <a:srgbClr val="000000"/>
              </a:solidFill>
              <a:ea typeface="ＭＳ Ｐゴシック" charset="0"/>
            </a:endParaRPr>
          </a:p>
        </p:txBody>
      </p:sp>
      <p:sp>
        <p:nvSpPr>
          <p:cNvPr id="3"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Ireland - Chris Garratt</a:t>
            </a:r>
          </a:p>
        </p:txBody>
      </p:sp>
      <p:sp>
        <p:nvSpPr>
          <p:cNvPr id="4"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1B28AE63-C921-4F00-93D9-B6457ADB9CA8}" type="slidenum">
              <a:rPr lang="en-GB">
                <a:solidFill>
                  <a:srgbClr val="000000"/>
                </a:solidFill>
                <a:ea typeface="ＭＳ Ｐゴシック" charset="0"/>
              </a:rPr>
              <a:pPr defTabSz="457200" fontAlgn="base">
                <a:spcBef>
                  <a:spcPct val="0"/>
                </a:spcBef>
                <a:spcAft>
                  <a:spcPct val="0"/>
                </a:spcAft>
                <a:defRPr/>
              </a:pPr>
              <a:t>‹#›</a:t>
            </a:fld>
            <a:endParaRPr lang="en-GB">
              <a:solidFill>
                <a:srgbClr val="000000"/>
              </a:solidFill>
              <a:ea typeface="ＭＳ Ｐゴシック" charset="0"/>
            </a:endParaRPr>
          </a:p>
        </p:txBody>
      </p:sp>
    </p:spTree>
    <p:extLst>
      <p:ext uri="{BB962C8B-B14F-4D97-AF65-F5344CB8AC3E}">
        <p14:creationId xmlns:p14="http://schemas.microsoft.com/office/powerpoint/2010/main" val="3203812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3"/>
            <a:ext cx="7399338" cy="91916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445521"/>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Foliennummernplatzhalter 5"/>
          <p:cNvSpPr>
            <a:spLocks noGrp="1"/>
          </p:cNvSpPr>
          <p:nvPr>
            <p:ph type="sldNum" sz="quarter" idx="11"/>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0357B6AF-2EA0-42D6-8569-8CE33BD688F7}" type="slidenum">
              <a:rPr lang="de-DE">
                <a:solidFill>
                  <a:srgbClr val="000000"/>
                </a:solidFill>
                <a:ea typeface="ＭＳ Ｐゴシック" charset="0"/>
              </a:rPr>
              <a:pPr defTabSz="457200" fontAlgn="base">
                <a:spcBef>
                  <a:spcPct val="0"/>
                </a:spcBef>
                <a:spcAft>
                  <a:spcPct val="0"/>
                </a:spcAft>
                <a:defRPr/>
              </a:pPr>
              <a:t>‹#›</a:t>
            </a:fld>
            <a:endParaRPr lang="de-DE" dirty="0">
              <a:solidFill>
                <a:srgbClr val="000000"/>
              </a:solidFill>
              <a:ea typeface="ＭＳ Ｐゴシック" charset="0"/>
            </a:endParaRPr>
          </a:p>
        </p:txBody>
      </p:sp>
    </p:spTree>
    <p:extLst>
      <p:ext uri="{BB962C8B-B14F-4D97-AF65-F5344CB8AC3E}">
        <p14:creationId xmlns:p14="http://schemas.microsoft.com/office/powerpoint/2010/main" val="39618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960" y="100584"/>
            <a:ext cx="1347945" cy="1336604"/>
          </a:xfrm>
          <a:prstGeom prst="rect">
            <a:avLst/>
          </a:prstGeom>
        </p:spPr>
      </p:pic>
    </p:spTree>
    <p:extLst>
      <p:ext uri="{BB962C8B-B14F-4D97-AF65-F5344CB8AC3E}">
        <p14:creationId xmlns:p14="http://schemas.microsoft.com/office/powerpoint/2010/main" val="1058136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0013"/>
            <a:ext cx="7399338" cy="919162"/>
          </a:xfrm>
          <a:prstGeom prst="rect">
            <a:avLst/>
          </a:prstGeom>
        </p:spPr>
        <p:txBody>
          <a:bodyPr/>
          <a:lstStyle/>
          <a:p>
            <a:r>
              <a:rPr lang="en-US"/>
              <a:t>Click to edit Master title style</a:t>
            </a:r>
            <a:endParaRPr lang="de-DE"/>
          </a:p>
        </p:txBody>
      </p:sp>
      <p:sp>
        <p:nvSpPr>
          <p:cNvPr id="3" name="Inhaltsplatzhalter 2"/>
          <p:cNvSpPr>
            <a:spLocks noGrp="1"/>
          </p:cNvSpPr>
          <p:nvPr>
            <p:ph idx="1"/>
          </p:nvPr>
        </p:nvSpPr>
        <p:spPr>
          <a:xfrm>
            <a:off x="457200" y="1446213"/>
            <a:ext cx="8389938"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dirty="0">
                <a:solidFill>
                  <a:srgbClr val="000000"/>
                </a:solidFill>
                <a:ea typeface="ＭＳ Ｐゴシック" charset="0"/>
              </a:rPr>
              <a:t>12 Oct 2011</a:t>
            </a:r>
            <a:endParaRPr lang="en-GB" dirty="0">
              <a:solidFill>
                <a:srgbClr val="000000"/>
              </a:solidFill>
              <a:ea typeface="ＭＳ Ｐゴシック" charset="0"/>
            </a:endParaRPr>
          </a:p>
        </p:txBody>
      </p:sp>
      <p:sp>
        <p:nvSpPr>
          <p:cNvPr id="5"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training</a:t>
            </a:r>
          </a:p>
        </p:txBody>
      </p:sp>
      <p:sp>
        <p:nvSpPr>
          <p:cNvPr id="6"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B15AA24B-3F56-4EA8-9C33-73212172F47D}" type="slidenum">
              <a:rPr lang="en-GB">
                <a:solidFill>
                  <a:srgbClr val="000000"/>
                </a:solidFill>
                <a:ea typeface="ＭＳ Ｐゴシック" charset="0"/>
              </a:rPr>
              <a:pPr defTabSz="457200" fontAlgn="base">
                <a:spcBef>
                  <a:spcPct val="0"/>
                </a:spcBef>
                <a:spcAft>
                  <a:spcPct val="0"/>
                </a:spcAft>
                <a:defRPr/>
              </a:pPr>
              <a:t>‹#›</a:t>
            </a:fld>
            <a:endParaRPr lang="en-GB" dirty="0">
              <a:solidFill>
                <a:srgbClr val="000000"/>
              </a:solidFill>
              <a:ea typeface="ＭＳ Ｐゴシック" charset="0"/>
            </a:endParaRPr>
          </a:p>
        </p:txBody>
      </p:sp>
    </p:spTree>
    <p:extLst>
      <p:ext uri="{BB962C8B-B14F-4D97-AF65-F5344CB8AC3E}">
        <p14:creationId xmlns:p14="http://schemas.microsoft.com/office/powerpoint/2010/main" val="2274754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a:solidFill>
                  <a:srgbClr val="000000"/>
                </a:solidFill>
                <a:ea typeface="ＭＳ Ｐゴシック" charset="0"/>
              </a:rPr>
              <a:t>Nov 2011</a:t>
            </a:r>
            <a:endParaRPr lang="en-GB">
              <a:solidFill>
                <a:srgbClr val="000000"/>
              </a:solidFill>
              <a:ea typeface="ＭＳ Ｐゴシック" charset="0"/>
            </a:endParaRPr>
          </a:p>
        </p:txBody>
      </p:sp>
      <p:sp>
        <p:nvSpPr>
          <p:cNvPr id="5"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Ireland - Chris Garratt</a:t>
            </a:r>
          </a:p>
        </p:txBody>
      </p:sp>
      <p:sp>
        <p:nvSpPr>
          <p:cNvPr id="6"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B4B5B9EB-A9A5-4427-B979-877E6CD1FACF}" type="slidenum">
              <a:rPr lang="en-GB">
                <a:solidFill>
                  <a:srgbClr val="000000"/>
                </a:solidFill>
                <a:ea typeface="ＭＳ Ｐゴシック" charset="0"/>
              </a:rPr>
              <a:pPr defTabSz="457200" fontAlgn="base">
                <a:spcBef>
                  <a:spcPct val="0"/>
                </a:spcBef>
                <a:spcAft>
                  <a:spcPct val="0"/>
                </a:spcAft>
                <a:defRPr/>
              </a:pPr>
              <a:t>‹#›</a:t>
            </a:fld>
            <a:endParaRPr lang="en-GB">
              <a:solidFill>
                <a:srgbClr val="000000"/>
              </a:solidFill>
              <a:ea typeface="ＭＳ Ｐゴシック" charset="0"/>
            </a:endParaRPr>
          </a:p>
        </p:txBody>
      </p:sp>
    </p:spTree>
    <p:extLst>
      <p:ext uri="{BB962C8B-B14F-4D97-AF65-F5344CB8AC3E}">
        <p14:creationId xmlns:p14="http://schemas.microsoft.com/office/powerpoint/2010/main" val="79677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6" y="1551866"/>
            <a:ext cx="8345583"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Tree>
    <p:extLst>
      <p:ext uri="{BB962C8B-B14F-4D97-AF65-F5344CB8AC3E}">
        <p14:creationId xmlns:p14="http://schemas.microsoft.com/office/powerpoint/2010/main" val="387444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F84F0-E13B-42F0-BCF9-9229D416662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351868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2 Content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1551866"/>
            <a:ext cx="3942136"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4897063" y="1551866"/>
            <a:ext cx="3942136"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67230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Tree>
    <p:extLst>
      <p:ext uri="{BB962C8B-B14F-4D97-AF65-F5344CB8AC3E}">
        <p14:creationId xmlns:p14="http://schemas.microsoft.com/office/powerpoint/2010/main" val="1515873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mparison">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2445562"/>
            <a:ext cx="3942136" cy="3740926"/>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4897063" y="2445562"/>
            <a:ext cx="3942136" cy="3740926"/>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Content Placeholder 13"/>
          <p:cNvSpPr>
            <a:spLocks noGrp="1"/>
          </p:cNvSpPr>
          <p:nvPr>
            <p:ph idx="12" hasCustomPrompt="1"/>
          </p:nvPr>
        </p:nvSpPr>
        <p:spPr>
          <a:xfrm>
            <a:off x="488950" y="1650070"/>
            <a:ext cx="3942136" cy="643829"/>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p:txBody>
      </p:sp>
      <p:sp>
        <p:nvSpPr>
          <p:cNvPr id="8" name="Content Placeholder 13"/>
          <p:cNvSpPr>
            <a:spLocks noGrp="1"/>
          </p:cNvSpPr>
          <p:nvPr>
            <p:ph idx="13" hasCustomPrompt="1"/>
          </p:nvPr>
        </p:nvSpPr>
        <p:spPr>
          <a:xfrm>
            <a:off x="4897063" y="1650070"/>
            <a:ext cx="3942136" cy="643829"/>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p:txBody>
      </p:sp>
    </p:spTree>
    <p:extLst>
      <p:ext uri="{BB962C8B-B14F-4D97-AF65-F5344CB8AC3E}">
        <p14:creationId xmlns:p14="http://schemas.microsoft.com/office/powerpoint/2010/main" val="761983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Empty spa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864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Content, Pictur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1551866"/>
            <a:ext cx="2956413"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3753329" y="1551866"/>
            <a:ext cx="5085870" cy="4634622"/>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endParaRPr lang="de-DE" dirty="0"/>
          </a:p>
        </p:txBody>
      </p:sp>
    </p:spTree>
    <p:extLst>
      <p:ext uri="{BB962C8B-B14F-4D97-AF65-F5344CB8AC3E}">
        <p14:creationId xmlns:p14="http://schemas.microsoft.com/office/powerpoint/2010/main" val="1501881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3"/>
            <a:ext cx="7399338" cy="91916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445521"/>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Foliennummernplatzhalter 5"/>
          <p:cNvSpPr>
            <a:spLocks noGrp="1"/>
          </p:cNvSpPr>
          <p:nvPr>
            <p:ph type="sldNum" sz="quarter" idx="11"/>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0357B6AF-2EA0-42D6-8569-8CE33BD688F7}" type="slidenum">
              <a:rPr lang="de-DE">
                <a:solidFill>
                  <a:srgbClr val="000000"/>
                </a:solidFill>
                <a:ea typeface="ＭＳ Ｐゴシック" charset="0"/>
              </a:rPr>
              <a:pPr defTabSz="457200" fontAlgn="base">
                <a:spcBef>
                  <a:spcPct val="0"/>
                </a:spcBef>
                <a:spcAft>
                  <a:spcPct val="0"/>
                </a:spcAft>
                <a:defRPr/>
              </a:pPr>
              <a:t>‹#›</a:t>
            </a:fld>
            <a:endParaRPr lang="de-DE" dirty="0">
              <a:solidFill>
                <a:srgbClr val="000000"/>
              </a:solidFill>
              <a:ea typeface="ＭＳ Ｐゴシック" charset="0"/>
            </a:endParaRPr>
          </a:p>
        </p:txBody>
      </p:sp>
    </p:spTree>
    <p:extLst>
      <p:ext uri="{BB962C8B-B14F-4D97-AF65-F5344CB8AC3E}">
        <p14:creationId xmlns:p14="http://schemas.microsoft.com/office/powerpoint/2010/main" val="556778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00013"/>
            <a:ext cx="7399338" cy="919162"/>
          </a:xfrm>
          <a:prstGeom prst="rect">
            <a:avLst/>
          </a:prstGeom>
        </p:spPr>
        <p:txBody>
          <a:bodyPr/>
          <a:lstStyle/>
          <a:p>
            <a:r>
              <a:rPr lang="en-US"/>
              <a:t>Click to edit Master title style</a:t>
            </a:r>
            <a:endParaRPr lang="de-DE"/>
          </a:p>
        </p:txBody>
      </p:sp>
      <p:sp>
        <p:nvSpPr>
          <p:cNvPr id="3"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a:solidFill>
                  <a:srgbClr val="000000"/>
                </a:solidFill>
                <a:ea typeface="ＭＳ Ｐゴシック" charset="0"/>
              </a:rPr>
              <a:t>Nov 2011</a:t>
            </a:r>
            <a:endParaRPr lang="en-GB">
              <a:solidFill>
                <a:srgbClr val="000000"/>
              </a:solidFill>
              <a:ea typeface="ＭＳ Ｐゴシック" charset="0"/>
            </a:endParaRPr>
          </a:p>
        </p:txBody>
      </p:sp>
      <p:sp>
        <p:nvSpPr>
          <p:cNvPr id="4"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Ireland - Chris Garratt</a:t>
            </a:r>
          </a:p>
        </p:txBody>
      </p:sp>
      <p:sp>
        <p:nvSpPr>
          <p:cNvPr id="5"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F13CE2C8-CE11-48C3-BE40-8B01C08C9DB2}" type="slidenum">
              <a:rPr lang="en-GB">
                <a:solidFill>
                  <a:srgbClr val="000000"/>
                </a:solidFill>
                <a:ea typeface="ＭＳ Ｐゴシック" charset="0"/>
              </a:rPr>
              <a:pPr defTabSz="457200" fontAlgn="base">
                <a:spcBef>
                  <a:spcPct val="0"/>
                </a:spcBef>
                <a:spcAft>
                  <a:spcPct val="0"/>
                </a:spcAft>
                <a:defRPr/>
              </a:pPr>
              <a:t>‹#›</a:t>
            </a:fld>
            <a:endParaRPr lang="en-GB" dirty="0">
              <a:solidFill>
                <a:srgbClr val="000000"/>
              </a:solidFill>
              <a:ea typeface="ＭＳ Ｐゴシック" charset="0"/>
            </a:endParaRPr>
          </a:p>
        </p:txBody>
      </p:sp>
    </p:spTree>
    <p:extLst>
      <p:ext uri="{BB962C8B-B14F-4D97-AF65-F5344CB8AC3E}">
        <p14:creationId xmlns:p14="http://schemas.microsoft.com/office/powerpoint/2010/main" val="212816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960" y="100584"/>
            <a:ext cx="1347944" cy="1336603"/>
          </a:xfrm>
          <a:prstGeom prst="rect">
            <a:avLst/>
          </a:prstGeom>
        </p:spPr>
      </p:pic>
    </p:spTree>
    <p:extLst>
      <p:ext uri="{BB962C8B-B14F-4D97-AF65-F5344CB8AC3E}">
        <p14:creationId xmlns:p14="http://schemas.microsoft.com/office/powerpoint/2010/main" val="3600848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13"/>
          <p:cNvSpPr>
            <a:spLocks noGrp="1"/>
          </p:cNvSpPr>
          <p:nvPr>
            <p:ph idx="1"/>
          </p:nvPr>
        </p:nvSpPr>
        <p:spPr>
          <a:xfrm>
            <a:off x="1475874" y="2085474"/>
            <a:ext cx="5037222" cy="4267200"/>
          </a:xfrm>
          <a:prstGeom prst="rect">
            <a:avLst/>
          </a:prstGeom>
        </p:spPr>
        <p:txBody>
          <a:bodyPr/>
          <a:lstStyle>
            <a:lvl1pPr marL="268288" indent="-268288">
              <a:buClr>
                <a:srgbClr val="A20387"/>
              </a:buClr>
              <a:buSzPct val="135000"/>
              <a:buFont typeface="Arial" panose="020B0604020202020204" pitchFamily="34" charset="0"/>
              <a:buChar char="■"/>
              <a:defRPr/>
            </a:lvl1pPr>
            <a:lvl3pPr marL="635000" indent="-177800">
              <a:buFont typeface="Symbol" panose="05050102010706020507" pitchFamily="18" charset="2"/>
              <a:buChar char="-"/>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104822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a:solidFill>
                  <a:srgbClr val="000000"/>
                </a:solidFill>
                <a:ea typeface="ＭＳ Ｐゴシック" charset="0"/>
              </a:rPr>
              <a:t>Nov 2011</a:t>
            </a:r>
            <a:endParaRPr lang="en-GB">
              <a:solidFill>
                <a:srgbClr val="000000"/>
              </a:solidFill>
              <a:ea typeface="ＭＳ Ｐゴシック" charset="0"/>
            </a:endParaRPr>
          </a:p>
        </p:txBody>
      </p:sp>
      <p:sp>
        <p:nvSpPr>
          <p:cNvPr id="5"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Ireland - Chris Garratt</a:t>
            </a:r>
          </a:p>
        </p:txBody>
      </p:sp>
      <p:sp>
        <p:nvSpPr>
          <p:cNvPr id="6"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B4B5B9EB-A9A5-4427-B979-877E6CD1FACF}" type="slidenum">
              <a:rPr lang="en-GB">
                <a:solidFill>
                  <a:srgbClr val="000000"/>
                </a:solidFill>
                <a:ea typeface="ＭＳ Ｐゴシック" charset="0"/>
              </a:rPr>
              <a:pPr defTabSz="457200" fontAlgn="base">
                <a:spcBef>
                  <a:spcPct val="0"/>
                </a:spcBef>
                <a:spcAft>
                  <a:spcPct val="0"/>
                </a:spcAft>
                <a:defRPr/>
              </a:pPr>
              <a:t>‹#›</a:t>
            </a:fld>
            <a:endParaRPr lang="en-GB">
              <a:solidFill>
                <a:srgbClr val="000000"/>
              </a:solidFill>
              <a:ea typeface="ＭＳ Ｐゴシック" charset="0"/>
            </a:endParaRPr>
          </a:p>
        </p:txBody>
      </p:sp>
    </p:spTree>
    <p:extLst>
      <p:ext uri="{BB962C8B-B14F-4D97-AF65-F5344CB8AC3E}">
        <p14:creationId xmlns:p14="http://schemas.microsoft.com/office/powerpoint/2010/main" val="65528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FF84F0-E13B-42F0-BCF9-9229D4166623}"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473611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6" y="1551866"/>
            <a:ext cx="8345583"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Tree>
    <p:extLst>
      <p:ext uri="{BB962C8B-B14F-4D97-AF65-F5344CB8AC3E}">
        <p14:creationId xmlns:p14="http://schemas.microsoft.com/office/powerpoint/2010/main" val="614247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2 Content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1551866"/>
            <a:ext cx="3942136"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4897063" y="1551866"/>
            <a:ext cx="3942136"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725373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Tree>
    <p:extLst>
      <p:ext uri="{BB962C8B-B14F-4D97-AF65-F5344CB8AC3E}">
        <p14:creationId xmlns:p14="http://schemas.microsoft.com/office/powerpoint/2010/main" val="28553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and Comparison">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2445562"/>
            <a:ext cx="3942136" cy="3740926"/>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4897063" y="2445562"/>
            <a:ext cx="3942136" cy="3740926"/>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Content Placeholder 13"/>
          <p:cNvSpPr>
            <a:spLocks noGrp="1"/>
          </p:cNvSpPr>
          <p:nvPr>
            <p:ph idx="12" hasCustomPrompt="1"/>
          </p:nvPr>
        </p:nvSpPr>
        <p:spPr>
          <a:xfrm>
            <a:off x="488950" y="1650070"/>
            <a:ext cx="3942136" cy="643829"/>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p:txBody>
      </p:sp>
      <p:sp>
        <p:nvSpPr>
          <p:cNvPr id="8" name="Content Placeholder 13"/>
          <p:cNvSpPr>
            <a:spLocks noGrp="1"/>
          </p:cNvSpPr>
          <p:nvPr>
            <p:ph idx="13" hasCustomPrompt="1"/>
          </p:nvPr>
        </p:nvSpPr>
        <p:spPr>
          <a:xfrm>
            <a:off x="4897063" y="1650070"/>
            <a:ext cx="3942136" cy="643829"/>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dirty="0"/>
              <a:t>Textmasterformat bearbeiten</a:t>
            </a:r>
          </a:p>
        </p:txBody>
      </p:sp>
    </p:spTree>
    <p:extLst>
      <p:ext uri="{BB962C8B-B14F-4D97-AF65-F5344CB8AC3E}">
        <p14:creationId xmlns:p14="http://schemas.microsoft.com/office/powerpoint/2010/main" val="2438777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Empty spa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530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Content, Pictur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88950" y="217488"/>
            <a:ext cx="73993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de-DE" dirty="0"/>
              <a:t>Click to edit Master title style</a:t>
            </a:r>
          </a:p>
        </p:txBody>
      </p:sp>
      <p:sp>
        <p:nvSpPr>
          <p:cNvPr id="11" name="Content Placeholder 13"/>
          <p:cNvSpPr>
            <a:spLocks noGrp="1"/>
          </p:cNvSpPr>
          <p:nvPr>
            <p:ph idx="1"/>
          </p:nvPr>
        </p:nvSpPr>
        <p:spPr>
          <a:xfrm>
            <a:off x="493617" y="1551866"/>
            <a:ext cx="2956413" cy="4634622"/>
          </a:xfrm>
          <a:prstGeom prst="rect">
            <a:avLst/>
          </a:prstGeom>
        </p:spPr>
        <p:txBody>
          <a:bodyPr/>
          <a:lstStyle>
            <a:lvl1pPr marL="268288" indent="-268288">
              <a:lnSpc>
                <a:spcPts val="2400"/>
              </a:lnSpc>
              <a:buClr>
                <a:srgbClr val="A20387"/>
              </a:buClr>
              <a:buSzPct val="135000"/>
              <a:buFont typeface="Arial" panose="020B0604020202020204" pitchFamily="34" charset="0"/>
              <a:buChar char="■"/>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Content Placeholder 13"/>
          <p:cNvSpPr>
            <a:spLocks noGrp="1"/>
          </p:cNvSpPr>
          <p:nvPr>
            <p:ph idx="10"/>
          </p:nvPr>
        </p:nvSpPr>
        <p:spPr>
          <a:xfrm>
            <a:off x="493616" y="6324599"/>
            <a:ext cx="8345583" cy="404813"/>
          </a:xfrm>
          <a:prstGeom prst="rect">
            <a:avLst/>
          </a:prstGeom>
        </p:spPr>
        <p:txBody>
          <a:bodyPr/>
          <a:lstStyle>
            <a:lvl1pPr marL="0" indent="0" defTabSz="360000">
              <a:lnSpc>
                <a:spcPts val="1200"/>
              </a:lnSpc>
              <a:spcBef>
                <a:spcPts val="0"/>
              </a:spcBef>
              <a:buClr>
                <a:srgbClr val="A20387"/>
              </a:buClr>
              <a:buSzPct val="135000"/>
              <a:buFont typeface="Arial" panose="020B0604020202020204" pitchFamily="34" charset="0"/>
              <a:buNone/>
              <a:defRPr lang="de-DE" sz="1000" baseline="0" dirty="0" smtClean="0">
                <a:latin typeface="Arial Narrow" panose="020B0606020202030204" pitchFamily="34" charset="0"/>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r>
              <a:rPr lang="de-DE"/>
              <a:t>Textmasterformat bearbeiten</a:t>
            </a:r>
          </a:p>
        </p:txBody>
      </p:sp>
      <p:sp>
        <p:nvSpPr>
          <p:cNvPr id="6" name="Content Placeholder 13"/>
          <p:cNvSpPr>
            <a:spLocks noGrp="1"/>
          </p:cNvSpPr>
          <p:nvPr>
            <p:ph idx="11"/>
          </p:nvPr>
        </p:nvSpPr>
        <p:spPr>
          <a:xfrm>
            <a:off x="3753329" y="1551866"/>
            <a:ext cx="5085870" cy="4634622"/>
          </a:xfrm>
          <a:prstGeom prst="rect">
            <a:avLst/>
          </a:prstGeom>
        </p:spPr>
        <p:txBody>
          <a:bodyPr/>
          <a:lstStyle>
            <a:lvl1pPr marL="0" indent="0">
              <a:lnSpc>
                <a:spcPts val="2400"/>
              </a:lnSpc>
              <a:buClr>
                <a:srgbClr val="A20387"/>
              </a:buClr>
              <a:buSzPct val="135000"/>
              <a:buFont typeface="Arial" panose="020B0604020202020204" pitchFamily="34" charset="0"/>
              <a:buNone/>
              <a:defRPr/>
            </a:lvl1pPr>
            <a:lvl2pPr>
              <a:lnSpc>
                <a:spcPts val="2400"/>
              </a:lnSpc>
              <a:defRPr sz="1800"/>
            </a:lvl2pPr>
            <a:lvl3pPr marL="635000" indent="-177800">
              <a:lnSpc>
                <a:spcPts val="2400"/>
              </a:lnSpc>
              <a:buFont typeface="Arial" panose="020B0604020202020204" pitchFamily="34" charset="0"/>
              <a:buChar char="›"/>
              <a:defRPr sz="1600"/>
            </a:lvl3pPr>
            <a:lvl4pPr marL="901700" indent="-228600">
              <a:lnSpc>
                <a:spcPts val="2400"/>
              </a:lnSpc>
              <a:defRPr sz="1400">
                <a:solidFill>
                  <a:schemeClr val="tx1"/>
                </a:solidFill>
              </a:defRPr>
            </a:lvl4pPr>
          </a:lstStyle>
          <a:p>
            <a:pPr lvl="0"/>
            <a:endParaRPr lang="de-DE" dirty="0"/>
          </a:p>
        </p:txBody>
      </p:sp>
    </p:spTree>
    <p:extLst>
      <p:ext uri="{BB962C8B-B14F-4D97-AF65-F5344CB8AC3E}">
        <p14:creationId xmlns:p14="http://schemas.microsoft.com/office/powerpoint/2010/main" val="568991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112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3"/>
            <a:ext cx="7399338" cy="91916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445521"/>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Foliennummernplatzhalter 5"/>
          <p:cNvSpPr>
            <a:spLocks noGrp="1"/>
          </p:cNvSpPr>
          <p:nvPr>
            <p:ph type="sldNum" sz="quarter" idx="11"/>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0357B6AF-2EA0-42D6-8569-8CE33BD688F7}" type="slidenum">
              <a:rPr lang="de-DE">
                <a:solidFill>
                  <a:srgbClr val="000000"/>
                </a:solidFill>
                <a:ea typeface="ＭＳ Ｐゴシック" charset="0"/>
              </a:rPr>
              <a:pPr defTabSz="457200" fontAlgn="base">
                <a:spcBef>
                  <a:spcPct val="0"/>
                </a:spcBef>
                <a:spcAft>
                  <a:spcPct val="0"/>
                </a:spcAft>
                <a:defRPr/>
              </a:pPr>
              <a:t>‹#›</a:t>
            </a:fld>
            <a:endParaRPr lang="de-DE" dirty="0">
              <a:solidFill>
                <a:srgbClr val="000000"/>
              </a:solidFill>
              <a:ea typeface="ＭＳ Ｐゴシック" charset="0"/>
            </a:endParaRPr>
          </a:p>
        </p:txBody>
      </p:sp>
    </p:spTree>
    <p:extLst>
      <p:ext uri="{BB962C8B-B14F-4D97-AF65-F5344CB8AC3E}">
        <p14:creationId xmlns:p14="http://schemas.microsoft.com/office/powerpoint/2010/main" val="782712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00013"/>
            <a:ext cx="7399338" cy="919162"/>
          </a:xfrm>
          <a:prstGeom prst="rect">
            <a:avLst/>
          </a:prstGeom>
        </p:spPr>
        <p:txBody>
          <a:bodyPr/>
          <a:lstStyle/>
          <a:p>
            <a:r>
              <a:rPr lang="en-US"/>
              <a:t>Click to edit Master title style</a:t>
            </a:r>
            <a:endParaRPr lang="de-DE"/>
          </a:p>
        </p:txBody>
      </p:sp>
      <p:sp>
        <p:nvSpPr>
          <p:cNvPr id="3"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a:solidFill>
                  <a:srgbClr val="000000"/>
                </a:solidFill>
                <a:ea typeface="ＭＳ Ｐゴシック" charset="0"/>
              </a:rPr>
              <a:t>Nov 2011</a:t>
            </a:r>
            <a:endParaRPr lang="en-GB">
              <a:solidFill>
                <a:srgbClr val="000000"/>
              </a:solidFill>
              <a:ea typeface="ＭＳ Ｐゴシック" charset="0"/>
            </a:endParaRPr>
          </a:p>
        </p:txBody>
      </p:sp>
      <p:sp>
        <p:nvSpPr>
          <p:cNvPr id="4"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Ireland - Chris Garratt</a:t>
            </a:r>
          </a:p>
        </p:txBody>
      </p:sp>
      <p:sp>
        <p:nvSpPr>
          <p:cNvPr id="5"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F13CE2C8-CE11-48C3-BE40-8B01C08C9DB2}" type="slidenum">
              <a:rPr lang="en-GB">
                <a:solidFill>
                  <a:srgbClr val="000000"/>
                </a:solidFill>
                <a:ea typeface="ＭＳ Ｐゴシック" charset="0"/>
              </a:rPr>
              <a:pPr defTabSz="457200" fontAlgn="base">
                <a:spcBef>
                  <a:spcPct val="0"/>
                </a:spcBef>
                <a:spcAft>
                  <a:spcPct val="0"/>
                </a:spcAft>
                <a:defRPr/>
              </a:pPr>
              <a:t>‹#›</a:t>
            </a:fld>
            <a:endParaRPr lang="en-GB">
              <a:solidFill>
                <a:srgbClr val="000000"/>
              </a:solidFill>
              <a:ea typeface="ＭＳ Ｐゴシック" charset="0"/>
            </a:endParaRPr>
          </a:p>
        </p:txBody>
      </p:sp>
    </p:spTree>
    <p:extLst>
      <p:ext uri="{BB962C8B-B14F-4D97-AF65-F5344CB8AC3E}">
        <p14:creationId xmlns:p14="http://schemas.microsoft.com/office/powerpoint/2010/main" val="3159237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a:solidFill>
                  <a:srgbClr val="000000"/>
                </a:solidFill>
                <a:ea typeface="ＭＳ Ｐゴシック" charset="0"/>
              </a:rPr>
              <a:t>Nov 2011</a:t>
            </a:r>
            <a:endParaRPr lang="en-GB">
              <a:solidFill>
                <a:srgbClr val="000000"/>
              </a:solidFill>
              <a:ea typeface="ＭＳ Ｐゴシック" charset="0"/>
            </a:endParaRPr>
          </a:p>
        </p:txBody>
      </p:sp>
      <p:sp>
        <p:nvSpPr>
          <p:cNvPr id="3"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Ireland - Chris Garratt</a:t>
            </a:r>
          </a:p>
        </p:txBody>
      </p:sp>
      <p:sp>
        <p:nvSpPr>
          <p:cNvPr id="4"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1B28AE63-C921-4F00-93D9-B6457ADB9CA8}" type="slidenum">
              <a:rPr lang="en-GB">
                <a:solidFill>
                  <a:srgbClr val="000000"/>
                </a:solidFill>
                <a:ea typeface="ＭＳ Ｐゴシック" charset="0"/>
              </a:rPr>
              <a:pPr defTabSz="457200" fontAlgn="base">
                <a:spcBef>
                  <a:spcPct val="0"/>
                </a:spcBef>
                <a:spcAft>
                  <a:spcPct val="0"/>
                </a:spcAft>
                <a:defRPr/>
              </a:pPr>
              <a:t>‹#›</a:t>
            </a:fld>
            <a:endParaRPr lang="en-GB" dirty="0">
              <a:solidFill>
                <a:srgbClr val="000000"/>
              </a:solidFill>
              <a:ea typeface="ＭＳ Ｐゴシック" charset="0"/>
            </a:endParaRPr>
          </a:p>
        </p:txBody>
      </p:sp>
    </p:spTree>
    <p:extLst>
      <p:ext uri="{BB962C8B-B14F-4D97-AF65-F5344CB8AC3E}">
        <p14:creationId xmlns:p14="http://schemas.microsoft.com/office/powerpoint/2010/main" val="23391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FF84F0-E13B-42F0-BCF9-9229D4166623}"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4003090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58088" y="194036"/>
            <a:ext cx="1406524" cy="1394691"/>
          </a:xfrm>
          <a:prstGeom prst="rect">
            <a:avLst/>
          </a:prstGeom>
          <a:noFill/>
          <a:ln w="9525">
            <a:noFill/>
            <a:miter lim="800000"/>
            <a:headEnd/>
            <a:tailEnd/>
          </a:ln>
        </p:spPr>
      </p:pic>
    </p:spTree>
    <p:extLst>
      <p:ext uri="{BB962C8B-B14F-4D97-AF65-F5344CB8AC3E}">
        <p14:creationId xmlns:p14="http://schemas.microsoft.com/office/powerpoint/2010/main" val="406394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0013"/>
            <a:ext cx="7399338" cy="919162"/>
          </a:xfrm>
          <a:prstGeom prst="rect">
            <a:avLst/>
          </a:prstGeom>
        </p:spPr>
        <p:txBody>
          <a:bodyPr/>
          <a:lstStyle/>
          <a:p>
            <a:r>
              <a:rPr lang="en-US"/>
              <a:t>Click to edit Master title style</a:t>
            </a:r>
            <a:endParaRPr lang="de-DE"/>
          </a:p>
        </p:txBody>
      </p:sp>
      <p:sp>
        <p:nvSpPr>
          <p:cNvPr id="3" name="Inhaltsplatzhalter 2"/>
          <p:cNvSpPr>
            <a:spLocks noGrp="1"/>
          </p:cNvSpPr>
          <p:nvPr>
            <p:ph idx="1"/>
          </p:nvPr>
        </p:nvSpPr>
        <p:spPr>
          <a:xfrm>
            <a:off x="457200" y="1446213"/>
            <a:ext cx="8389938"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dirty="0">
                <a:solidFill>
                  <a:srgbClr val="000000"/>
                </a:solidFill>
                <a:ea typeface="ＭＳ Ｐゴシック" charset="0"/>
              </a:rPr>
              <a:t>12 Oct 2011</a:t>
            </a:r>
            <a:endParaRPr lang="en-GB" dirty="0">
              <a:solidFill>
                <a:srgbClr val="000000"/>
              </a:solidFill>
              <a:ea typeface="ＭＳ Ｐゴシック" charset="0"/>
            </a:endParaRPr>
          </a:p>
        </p:txBody>
      </p:sp>
      <p:sp>
        <p:nvSpPr>
          <p:cNvPr id="5"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training</a:t>
            </a:r>
          </a:p>
        </p:txBody>
      </p:sp>
      <p:sp>
        <p:nvSpPr>
          <p:cNvPr id="6"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B15AA24B-3F56-4EA8-9C33-73212172F47D}" type="slidenum">
              <a:rPr lang="en-GB">
                <a:solidFill>
                  <a:srgbClr val="000000"/>
                </a:solidFill>
                <a:ea typeface="ＭＳ Ｐゴシック" charset="0"/>
              </a:rPr>
              <a:pPr defTabSz="457200" fontAlgn="base">
                <a:spcBef>
                  <a:spcPct val="0"/>
                </a:spcBef>
                <a:spcAft>
                  <a:spcPct val="0"/>
                </a:spcAft>
                <a:defRPr/>
              </a:pPr>
              <a:t>‹#›</a:t>
            </a:fld>
            <a:endParaRPr lang="en-GB" dirty="0">
              <a:solidFill>
                <a:srgbClr val="000000"/>
              </a:solidFill>
              <a:ea typeface="ＭＳ Ｐゴシック" charset="0"/>
            </a:endParaRPr>
          </a:p>
        </p:txBody>
      </p:sp>
    </p:spTree>
    <p:extLst>
      <p:ext uri="{BB962C8B-B14F-4D97-AF65-F5344CB8AC3E}">
        <p14:creationId xmlns:p14="http://schemas.microsoft.com/office/powerpoint/2010/main" val="1126782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13"/>
          <p:cNvSpPr>
            <a:spLocks noGrp="1"/>
          </p:cNvSpPr>
          <p:nvPr>
            <p:ph idx="1"/>
          </p:nvPr>
        </p:nvSpPr>
        <p:spPr>
          <a:xfrm>
            <a:off x="1475874" y="2085474"/>
            <a:ext cx="5037222" cy="4267200"/>
          </a:xfrm>
          <a:prstGeom prst="rect">
            <a:avLst/>
          </a:prstGeom>
        </p:spPr>
        <p:txBody>
          <a:bodyPr/>
          <a:lstStyle>
            <a:lvl1pPr marL="268288" indent="-268288">
              <a:buClr>
                <a:srgbClr val="A20387"/>
              </a:buClr>
              <a:buSzPct val="135000"/>
              <a:buFont typeface="Arial" panose="020B0604020202020204" pitchFamily="34" charset="0"/>
              <a:buChar char="■"/>
              <a:defRPr/>
            </a:lvl1pPr>
            <a:lvl3pPr marL="635000" indent="-177800">
              <a:buFont typeface="Symbol" panose="05050102010706020507" pitchFamily="18" charset="2"/>
              <a:buChar char="-"/>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74067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a:xfrm>
            <a:off x="1301750" y="6492875"/>
            <a:ext cx="765175" cy="365125"/>
          </a:xfrm>
          <a:prstGeom prst="rect">
            <a:avLst/>
          </a:prstGeom>
        </p:spPr>
        <p:txBody>
          <a:bodyPr/>
          <a:lstStyle>
            <a:lvl1pPr>
              <a:defRPr/>
            </a:lvl1pPr>
          </a:lstStyle>
          <a:p>
            <a:pPr defTabSz="457200" fontAlgn="base">
              <a:spcBef>
                <a:spcPct val="0"/>
              </a:spcBef>
              <a:spcAft>
                <a:spcPct val="0"/>
              </a:spcAft>
              <a:defRPr/>
            </a:pPr>
            <a:r>
              <a:rPr lang="en-US">
                <a:solidFill>
                  <a:srgbClr val="000000"/>
                </a:solidFill>
                <a:ea typeface="ＭＳ Ｐゴシック" charset="0"/>
              </a:rPr>
              <a:t>Nov 2011</a:t>
            </a:r>
            <a:endParaRPr lang="en-GB">
              <a:solidFill>
                <a:srgbClr val="000000"/>
              </a:solidFill>
              <a:ea typeface="ＭＳ Ｐゴシック" charset="0"/>
            </a:endParaRPr>
          </a:p>
        </p:txBody>
      </p:sp>
      <p:sp>
        <p:nvSpPr>
          <p:cNvPr id="5" name="Fußzeilenplatzhalter 4"/>
          <p:cNvSpPr>
            <a:spLocks noGrp="1"/>
          </p:cNvSpPr>
          <p:nvPr>
            <p:ph type="ftr" sz="quarter" idx="11"/>
          </p:nvPr>
        </p:nvSpPr>
        <p:spPr>
          <a:xfrm>
            <a:off x="4125913" y="6492875"/>
            <a:ext cx="3275012" cy="365125"/>
          </a:xfrm>
          <a:prstGeom prst="rect">
            <a:avLst/>
          </a:prstGeom>
        </p:spPr>
        <p:txBody>
          <a:bodyPr/>
          <a:lstStyle>
            <a:lvl1pPr>
              <a:defRPr/>
            </a:lvl1pPr>
          </a:lstStyle>
          <a:p>
            <a:pPr defTabSz="457200" fontAlgn="base">
              <a:spcBef>
                <a:spcPct val="0"/>
              </a:spcBef>
              <a:spcAft>
                <a:spcPct val="0"/>
              </a:spcAft>
              <a:defRPr/>
            </a:pPr>
            <a:r>
              <a:rPr lang="fi-FI">
                <a:solidFill>
                  <a:srgbClr val="000000"/>
                </a:solidFill>
                <a:ea typeface="ＭＳ Ｐゴシック" charset="0"/>
              </a:rPr>
              <a:t>dexdor Ireland - Chris Garratt</a:t>
            </a:r>
          </a:p>
        </p:txBody>
      </p:sp>
      <p:sp>
        <p:nvSpPr>
          <p:cNvPr id="6" name="Foliennummernplatzhalter 5"/>
          <p:cNvSpPr>
            <a:spLocks noGrp="1"/>
          </p:cNvSpPr>
          <p:nvPr>
            <p:ph type="sldNum" sz="quarter" idx="12"/>
          </p:nvPr>
        </p:nvSpPr>
        <p:spPr>
          <a:xfrm>
            <a:off x="8553450" y="6492875"/>
            <a:ext cx="590550" cy="365125"/>
          </a:xfrm>
          <a:prstGeom prst="rect">
            <a:avLst/>
          </a:prstGeom>
        </p:spPr>
        <p:txBody>
          <a:bodyPr/>
          <a:lstStyle>
            <a:lvl1pPr>
              <a:defRPr/>
            </a:lvl1pPr>
          </a:lstStyle>
          <a:p>
            <a:pPr defTabSz="457200" fontAlgn="base">
              <a:spcBef>
                <a:spcPct val="0"/>
              </a:spcBef>
              <a:spcAft>
                <a:spcPct val="0"/>
              </a:spcAft>
              <a:defRPr/>
            </a:pPr>
            <a:fld id="{B4B5B9EB-A9A5-4427-B979-877E6CD1FACF}" type="slidenum">
              <a:rPr lang="en-GB">
                <a:solidFill>
                  <a:srgbClr val="000000"/>
                </a:solidFill>
                <a:ea typeface="ＭＳ Ｐゴシック" charset="0"/>
              </a:rPr>
              <a:pPr defTabSz="457200" fontAlgn="base">
                <a:spcBef>
                  <a:spcPct val="0"/>
                </a:spcBef>
                <a:spcAft>
                  <a:spcPct val="0"/>
                </a:spcAft>
                <a:defRPr/>
              </a:pPr>
              <a:t>‹#›</a:t>
            </a:fld>
            <a:endParaRPr lang="en-GB" dirty="0">
              <a:solidFill>
                <a:srgbClr val="000000"/>
              </a:solidFill>
              <a:ea typeface="ＭＳ Ｐゴシック" charset="0"/>
            </a:endParaRPr>
          </a:p>
        </p:txBody>
      </p:sp>
    </p:spTree>
    <p:extLst>
      <p:ext uri="{BB962C8B-B14F-4D97-AF65-F5344CB8AC3E}">
        <p14:creationId xmlns:p14="http://schemas.microsoft.com/office/powerpoint/2010/main" val="154510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FF84F0-E13B-42F0-BCF9-9229D4166623}"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241356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F84F0-E13B-42F0-BCF9-9229D4166623}"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332606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FF84F0-E13B-42F0-BCF9-9229D4166623}"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174992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FF84F0-E13B-42F0-BCF9-9229D4166623}"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782CA-9261-4456-B79B-D66DA805D57B}" type="slidenum">
              <a:rPr lang="en-US" smtClean="0"/>
              <a:t>‹#›</a:t>
            </a:fld>
            <a:endParaRPr lang="en-US"/>
          </a:p>
        </p:txBody>
      </p:sp>
    </p:spTree>
    <p:extLst>
      <p:ext uri="{BB962C8B-B14F-4D97-AF65-F5344CB8AC3E}">
        <p14:creationId xmlns:p14="http://schemas.microsoft.com/office/powerpoint/2010/main" val="357547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3.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F84F0-E13B-42F0-BCF9-9229D4166623}"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782CA-9261-4456-B79B-D66DA805D57B}" type="slidenum">
              <a:rPr lang="en-US" smtClean="0"/>
              <a:t>‹#›</a:t>
            </a:fld>
            <a:endParaRPr lang="en-US"/>
          </a:p>
        </p:txBody>
      </p:sp>
    </p:spTree>
    <p:extLst>
      <p:ext uri="{BB962C8B-B14F-4D97-AF65-F5344CB8AC3E}">
        <p14:creationId xmlns:p14="http://schemas.microsoft.com/office/powerpoint/2010/main" val="430972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2" r:id="rId12"/>
    <p:sldLayoutId id="2147483743" r:id="rId13"/>
    <p:sldLayoutId id="2147483799" r:id="rId14"/>
    <p:sldLayoutId id="2147483800" r:id="rId15"/>
    <p:sldLayoutId id="214748380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 name="Date Placeholder 2"/>
          <p:cNvSpPr txBox="1">
            <a:spLocks/>
          </p:cNvSpPr>
          <p:nvPr/>
        </p:nvSpPr>
        <p:spPr>
          <a:xfrm>
            <a:off x="4200525" y="6056313"/>
            <a:ext cx="130016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dirty="0">
              <a:solidFill>
                <a:srgbClr val="000000"/>
              </a:solidFill>
            </a:endParaRPr>
          </a:p>
        </p:txBody>
      </p:sp>
    </p:spTree>
    <p:extLst>
      <p:ext uri="{BB962C8B-B14F-4D97-AF65-F5344CB8AC3E}">
        <p14:creationId xmlns:p14="http://schemas.microsoft.com/office/powerpoint/2010/main" val="13117691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1" r:id="rId8"/>
    <p:sldLayoutId id="2147483672" r:id="rId9"/>
    <p:sldLayoutId id="2147483673" r:id="rId10"/>
    <p:sldLayoutId id="2147483681" r:id="rId11"/>
    <p:sldLayoutId id="2147483683" r:id="rId12"/>
  </p:sldLayoutIdLst>
  <p:hf hdr="0"/>
  <p:txStyles>
    <p:title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p:titleStyle>
    <p:bodyStyle>
      <a:lvl1pPr marL="285750" indent="-285750" algn="l" defTabSz="457200" rtl="0" eaLnBrk="0" fontAlgn="base" hangingPunct="0">
        <a:spcBef>
          <a:spcPct val="20000"/>
        </a:spcBef>
        <a:spcAft>
          <a:spcPct val="0"/>
        </a:spcAft>
        <a:buClr>
          <a:srgbClr val="A20387"/>
        </a:buClr>
        <a:buSzPct val="135000"/>
        <a:buFont typeface="Arial" charset="0"/>
        <a:buChar char="■"/>
        <a:defRPr sz="2000" kern="1200">
          <a:solidFill>
            <a:srgbClr val="13121A"/>
          </a:solidFill>
          <a:latin typeface="Arial" panose="020B0604020202020204" pitchFamily="34" charset="0"/>
          <a:ea typeface="ＭＳ Ｐゴシック" charset="0"/>
          <a:cs typeface="Arial" panose="020B0604020202020204" pitchFamily="34" charset="0"/>
        </a:defRPr>
      </a:lvl1pPr>
      <a:lvl2pPr marL="417513" indent="-188913" algn="l" defTabSz="457200" rtl="0" eaLnBrk="0" fontAlgn="base" hangingPunct="0">
        <a:spcBef>
          <a:spcPct val="20000"/>
        </a:spcBef>
        <a:spcAft>
          <a:spcPct val="0"/>
        </a:spcAft>
        <a:buClr>
          <a:srgbClr val="A20387"/>
        </a:buClr>
        <a:buSzPct val="135000"/>
        <a:buFont typeface="Arial" charset="0"/>
        <a:buChar char="•"/>
        <a:defRPr sz="1600" kern="1200">
          <a:solidFill>
            <a:srgbClr val="13121A"/>
          </a:solidFill>
          <a:latin typeface="Arial" panose="020B0604020202020204" pitchFamily="34" charset="0"/>
          <a:ea typeface="ＭＳ Ｐゴシック" charset="0"/>
          <a:cs typeface="Arial" panose="020B0604020202020204" pitchFamily="34" charset="0"/>
        </a:defRPr>
      </a:lvl2pPr>
      <a:lvl3pPr marL="635000" indent="-177800" algn="l" defTabSz="457200" rtl="0" eaLnBrk="0" fontAlgn="base" hangingPunct="0">
        <a:spcBef>
          <a:spcPct val="20000"/>
        </a:spcBef>
        <a:spcAft>
          <a:spcPct val="0"/>
        </a:spcAft>
        <a:buClr>
          <a:srgbClr val="A20387"/>
        </a:buClr>
        <a:buFont typeface="Wingdings" charset="0"/>
        <a:buChar char="§"/>
        <a:defRPr sz="1400" kern="1200">
          <a:solidFill>
            <a:srgbClr val="13121A"/>
          </a:solidFill>
          <a:latin typeface="Arial" panose="020B0604020202020204" pitchFamily="34" charset="0"/>
          <a:ea typeface="ＭＳ Ｐゴシック" charset="0"/>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2"/>
          </a:solidFill>
          <a:latin typeface="Arial" panose="020B0604020202020204" pitchFamily="34" charset="0"/>
          <a:ea typeface="ＭＳ Ｐゴシック" charset="0"/>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Date Placeholder 2"/>
          <p:cNvSpPr txBox="1">
            <a:spLocks/>
          </p:cNvSpPr>
          <p:nvPr/>
        </p:nvSpPr>
        <p:spPr>
          <a:xfrm>
            <a:off x="4200525" y="6056313"/>
            <a:ext cx="130016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dirty="0">
              <a:solidFill>
                <a:srgbClr val="000000"/>
              </a:solidFill>
            </a:endParaRPr>
          </a:p>
        </p:txBody>
      </p:sp>
    </p:spTree>
    <p:extLst>
      <p:ext uri="{BB962C8B-B14F-4D97-AF65-F5344CB8AC3E}">
        <p14:creationId xmlns:p14="http://schemas.microsoft.com/office/powerpoint/2010/main" val="37461441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700" r:id="rId9"/>
    <p:sldLayoutId id="2147483709" r:id="rId10"/>
    <p:sldLayoutId id="2147483710" r:id="rId11"/>
  </p:sldLayoutIdLst>
  <p:hf hdr="0"/>
  <p:txStyles>
    <p:title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p:titleStyle>
    <p:bodyStyle>
      <a:lvl1pPr marL="285750" indent="-285750" algn="l" defTabSz="457200" rtl="0" eaLnBrk="0" fontAlgn="base" hangingPunct="0">
        <a:spcBef>
          <a:spcPct val="20000"/>
        </a:spcBef>
        <a:spcAft>
          <a:spcPct val="0"/>
        </a:spcAft>
        <a:buClr>
          <a:srgbClr val="A20387"/>
        </a:buClr>
        <a:buSzPct val="135000"/>
        <a:buFont typeface="Arial" charset="0"/>
        <a:buChar char="■"/>
        <a:defRPr sz="2000" kern="1200">
          <a:solidFill>
            <a:srgbClr val="13121A"/>
          </a:solidFill>
          <a:latin typeface="Arial" panose="020B0604020202020204" pitchFamily="34" charset="0"/>
          <a:ea typeface="ＭＳ Ｐゴシック" charset="0"/>
          <a:cs typeface="Arial" panose="020B0604020202020204" pitchFamily="34" charset="0"/>
        </a:defRPr>
      </a:lvl1pPr>
      <a:lvl2pPr marL="417513" indent="-188913" algn="l" defTabSz="457200" rtl="0" eaLnBrk="0" fontAlgn="base" hangingPunct="0">
        <a:spcBef>
          <a:spcPct val="20000"/>
        </a:spcBef>
        <a:spcAft>
          <a:spcPct val="0"/>
        </a:spcAft>
        <a:buClr>
          <a:srgbClr val="A20387"/>
        </a:buClr>
        <a:buSzPct val="135000"/>
        <a:buFont typeface="Arial" charset="0"/>
        <a:buChar char="•"/>
        <a:defRPr sz="1600" kern="1200">
          <a:solidFill>
            <a:srgbClr val="13121A"/>
          </a:solidFill>
          <a:latin typeface="Arial" panose="020B0604020202020204" pitchFamily="34" charset="0"/>
          <a:ea typeface="ＭＳ Ｐゴシック" charset="0"/>
          <a:cs typeface="Arial" panose="020B0604020202020204" pitchFamily="34" charset="0"/>
        </a:defRPr>
      </a:lvl2pPr>
      <a:lvl3pPr marL="635000" indent="-177800" algn="l" defTabSz="457200" rtl="0" eaLnBrk="0" fontAlgn="base" hangingPunct="0">
        <a:spcBef>
          <a:spcPct val="20000"/>
        </a:spcBef>
        <a:spcAft>
          <a:spcPct val="0"/>
        </a:spcAft>
        <a:buClr>
          <a:srgbClr val="A20387"/>
        </a:buClr>
        <a:buFont typeface="Wingdings" charset="0"/>
        <a:buChar char="§"/>
        <a:defRPr sz="1400" kern="1200">
          <a:solidFill>
            <a:srgbClr val="13121A"/>
          </a:solidFill>
          <a:latin typeface="Arial" panose="020B0604020202020204" pitchFamily="34" charset="0"/>
          <a:ea typeface="ＭＳ Ｐゴシック" charset="0"/>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2"/>
          </a:solidFill>
          <a:latin typeface="Arial" panose="020B0604020202020204" pitchFamily="34" charset="0"/>
          <a:ea typeface="ＭＳ Ｐゴシック" charset="0"/>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 name="Date Placeholder 2"/>
          <p:cNvSpPr txBox="1">
            <a:spLocks/>
          </p:cNvSpPr>
          <p:nvPr/>
        </p:nvSpPr>
        <p:spPr>
          <a:xfrm>
            <a:off x="4200525" y="6056313"/>
            <a:ext cx="130016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dirty="0">
              <a:solidFill>
                <a:srgbClr val="000000"/>
              </a:solidFill>
            </a:endParaRPr>
          </a:p>
        </p:txBody>
      </p:sp>
    </p:spTree>
    <p:extLst>
      <p:ext uri="{BB962C8B-B14F-4D97-AF65-F5344CB8AC3E}">
        <p14:creationId xmlns:p14="http://schemas.microsoft.com/office/powerpoint/2010/main" val="42247163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7" r:id="rId11"/>
    <p:sldLayoutId id="2147483735" r:id="rId12"/>
    <p:sldLayoutId id="2147483736" r:id="rId13"/>
    <p:sldLayoutId id="2147483737" r:id="rId14"/>
  </p:sldLayoutIdLst>
  <p:hf hdr="0"/>
  <p:txStyles>
    <p:title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p:titleStyle>
    <p:bodyStyle>
      <a:lvl1pPr marL="285750" indent="-285750" algn="l" defTabSz="457200" rtl="0" eaLnBrk="0" fontAlgn="base" hangingPunct="0">
        <a:spcBef>
          <a:spcPct val="20000"/>
        </a:spcBef>
        <a:spcAft>
          <a:spcPct val="0"/>
        </a:spcAft>
        <a:buClr>
          <a:srgbClr val="A20387"/>
        </a:buClr>
        <a:buSzPct val="135000"/>
        <a:buFont typeface="Arial" charset="0"/>
        <a:buChar char="■"/>
        <a:defRPr sz="2000" kern="1200">
          <a:solidFill>
            <a:srgbClr val="13121A"/>
          </a:solidFill>
          <a:latin typeface="Arial" panose="020B0604020202020204" pitchFamily="34" charset="0"/>
          <a:ea typeface="ＭＳ Ｐゴシック" charset="0"/>
          <a:cs typeface="Arial" panose="020B0604020202020204" pitchFamily="34" charset="0"/>
        </a:defRPr>
      </a:lvl1pPr>
      <a:lvl2pPr marL="417513" indent="-188913" algn="l" defTabSz="457200" rtl="0" eaLnBrk="0" fontAlgn="base" hangingPunct="0">
        <a:spcBef>
          <a:spcPct val="20000"/>
        </a:spcBef>
        <a:spcAft>
          <a:spcPct val="0"/>
        </a:spcAft>
        <a:buClr>
          <a:srgbClr val="A20387"/>
        </a:buClr>
        <a:buSzPct val="135000"/>
        <a:buFont typeface="Arial" charset="0"/>
        <a:buChar char="•"/>
        <a:defRPr sz="1600" kern="1200">
          <a:solidFill>
            <a:srgbClr val="13121A"/>
          </a:solidFill>
          <a:latin typeface="Arial" panose="020B0604020202020204" pitchFamily="34" charset="0"/>
          <a:ea typeface="ＭＳ Ｐゴシック" charset="0"/>
          <a:cs typeface="Arial" panose="020B0604020202020204" pitchFamily="34" charset="0"/>
        </a:defRPr>
      </a:lvl2pPr>
      <a:lvl3pPr marL="635000" indent="-177800" algn="l" defTabSz="457200" rtl="0" eaLnBrk="0" fontAlgn="base" hangingPunct="0">
        <a:spcBef>
          <a:spcPct val="20000"/>
        </a:spcBef>
        <a:spcAft>
          <a:spcPct val="0"/>
        </a:spcAft>
        <a:buClr>
          <a:srgbClr val="A20387"/>
        </a:buClr>
        <a:buFont typeface="Wingdings" charset="0"/>
        <a:buChar char="§"/>
        <a:defRPr sz="1400" kern="1200">
          <a:solidFill>
            <a:srgbClr val="13121A"/>
          </a:solidFill>
          <a:latin typeface="Arial" panose="020B0604020202020204" pitchFamily="34" charset="0"/>
          <a:ea typeface="ＭＳ Ｐゴシック" charset="0"/>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2"/>
          </a:solidFill>
          <a:latin typeface="Arial" panose="020B0604020202020204" pitchFamily="34" charset="0"/>
          <a:ea typeface="ＭＳ Ｐゴシック" charset="0"/>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36448" y="2459540"/>
            <a:ext cx="8010144" cy="1754326"/>
          </a:xfrm>
          <a:prstGeom prst="rect">
            <a:avLst/>
          </a:prstGeom>
          <a:noFill/>
          <a:ln w="9525">
            <a:noFill/>
            <a:miter lim="800000"/>
            <a:headEnd/>
            <a:tailEnd/>
          </a:ln>
        </p:spPr>
        <p:txBody>
          <a:bodyPr wrap="square">
            <a:spAutoFit/>
          </a:bodyPr>
          <a:lstStyle/>
          <a:p>
            <a:pPr algn="ctr"/>
            <a:r>
              <a:rPr lang="en-GB" sz="3600" b="1" dirty="0">
                <a:solidFill>
                  <a:srgbClr val="341E8B"/>
                </a:solidFill>
                <a:latin typeface="Arial" panose="020B0604020202020204" pitchFamily="34" charset="0"/>
                <a:cs typeface="Arial" panose="020B0604020202020204" pitchFamily="34" charset="0"/>
              </a:rPr>
              <a:t>Challenges in the Intensive Care:</a:t>
            </a:r>
          </a:p>
          <a:p>
            <a:pPr algn="ctr"/>
            <a:r>
              <a:rPr lang="en-GB" sz="3600" b="1" dirty="0">
                <a:solidFill>
                  <a:srgbClr val="341E8B"/>
                </a:solidFill>
                <a:latin typeface="Arial" panose="020B0604020202020204" pitchFamily="34" charset="0"/>
                <a:cs typeface="Arial" panose="020B0604020202020204" pitchFamily="34" charset="0"/>
              </a:rPr>
              <a:t>Management of </a:t>
            </a:r>
          </a:p>
          <a:p>
            <a:pPr algn="ctr"/>
            <a:r>
              <a:rPr lang="en-GB" sz="3600" b="1" dirty="0">
                <a:solidFill>
                  <a:srgbClr val="341E8B"/>
                </a:solidFill>
                <a:latin typeface="Arial" panose="020B0604020202020204" pitchFamily="34" charset="0"/>
                <a:cs typeface="Arial" panose="020B0604020202020204" pitchFamily="34" charset="0"/>
              </a:rPr>
              <a:t>Pain, Agitation and Delirium</a:t>
            </a:r>
          </a:p>
        </p:txBody>
      </p:sp>
      <p:sp>
        <p:nvSpPr>
          <p:cNvPr id="3" name="TextBox 2"/>
          <p:cNvSpPr txBox="1"/>
          <p:nvPr/>
        </p:nvSpPr>
        <p:spPr>
          <a:xfrm>
            <a:off x="1516218" y="6315456"/>
            <a:ext cx="5494182" cy="369332"/>
          </a:xfrm>
          <a:prstGeom prst="rect">
            <a:avLst/>
          </a:prstGeom>
          <a:noFill/>
        </p:spPr>
        <p:txBody>
          <a:bodyPr wrap="square" rtlCol="0">
            <a:spAutoFit/>
          </a:bodyPr>
          <a:lstStyle/>
          <a:p>
            <a:r>
              <a:rPr lang="en-GB" dirty="0">
                <a:solidFill>
                  <a:srgbClr val="341E8B"/>
                </a:solidFill>
              </a:rPr>
              <a:t>This slide set has been prepared by Orion Pharma</a:t>
            </a:r>
          </a:p>
        </p:txBody>
      </p:sp>
    </p:spTree>
    <p:extLst>
      <p:ext uri="{BB962C8B-B14F-4D97-AF65-F5344CB8AC3E}">
        <p14:creationId xmlns:p14="http://schemas.microsoft.com/office/powerpoint/2010/main" val="20974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expect from </a:t>
            </a:r>
            <a:r>
              <a:rPr lang="en-US" b="1" i="1" spc="-100" dirty="0" err="1">
                <a:solidFill>
                  <a:srgbClr val="A20387"/>
                </a:solidFill>
                <a:latin typeface="Lucida Sans" panose="020B0602030504020204" pitchFamily="34" charset="0"/>
              </a:rPr>
              <a:t>dexdor</a:t>
            </a:r>
            <a:r>
              <a:rPr lang="en-US" b="1" i="1" spc="-100" dirty="0">
                <a:solidFill>
                  <a:srgbClr val="A20387"/>
                </a:solidFill>
                <a:latin typeface="Lucida Sans" panose="020B0602030504020204" pitchFamily="34" charset="0"/>
              </a:rPr>
              <a:t>®</a:t>
            </a:r>
            <a:r>
              <a:rPr lang="en-GB" dirty="0"/>
              <a:t> </a:t>
            </a:r>
            <a:endParaRPr lang="en-US" dirty="0"/>
          </a:p>
        </p:txBody>
      </p:sp>
      <p:sp>
        <p:nvSpPr>
          <p:cNvPr id="3" name="Content Placeholder 2"/>
          <p:cNvSpPr>
            <a:spLocks noGrp="1"/>
          </p:cNvSpPr>
          <p:nvPr>
            <p:ph idx="1"/>
          </p:nvPr>
        </p:nvSpPr>
        <p:spPr>
          <a:xfrm>
            <a:off x="457200" y="1489587"/>
            <a:ext cx="8229600" cy="4987413"/>
          </a:xfrm>
        </p:spPr>
        <p:txBody>
          <a:bodyPr>
            <a:normAutofit fontScale="85000" lnSpcReduction="10000"/>
          </a:bodyPr>
          <a:lstStyle/>
          <a:p>
            <a:pPr>
              <a:lnSpc>
                <a:spcPct val="220000"/>
              </a:lnSpc>
            </a:pPr>
            <a:r>
              <a:rPr lang="en-GB" dirty="0"/>
              <a:t>A calm comfortable patient who can be easily aroused </a:t>
            </a:r>
          </a:p>
          <a:p>
            <a:pPr>
              <a:lnSpc>
                <a:spcPct val="220000"/>
              </a:lnSpc>
            </a:pPr>
            <a:r>
              <a:rPr lang="en-GB" dirty="0"/>
              <a:t>Improved co-operation and communication compared with other sedatives</a:t>
            </a:r>
            <a:r>
              <a:rPr lang="en-GB" baseline="30000" dirty="0"/>
              <a:t>1</a:t>
            </a:r>
          </a:p>
          <a:p>
            <a:pPr>
              <a:lnSpc>
                <a:spcPct val="220000"/>
              </a:lnSpc>
            </a:pPr>
            <a:r>
              <a:rPr lang="en-GB" dirty="0"/>
              <a:t>Cardiovascular effects:</a:t>
            </a:r>
          </a:p>
          <a:p>
            <a:pPr lvl="1">
              <a:lnSpc>
                <a:spcPct val="220000"/>
              </a:lnSpc>
            </a:pPr>
            <a:r>
              <a:rPr lang="en-GB" b="1" dirty="0"/>
              <a:t>Bradycardia</a:t>
            </a:r>
            <a:r>
              <a:rPr lang="en-GB" dirty="0"/>
              <a:t> – this does not normally require treatment, but has commonly responded to anti-cholinergic medicine or dose reduction where needed</a:t>
            </a:r>
          </a:p>
          <a:p>
            <a:pPr lvl="1">
              <a:lnSpc>
                <a:spcPct val="220000"/>
              </a:lnSpc>
            </a:pPr>
            <a:r>
              <a:rPr lang="en-GB" b="1" dirty="0"/>
              <a:t>Hypotension</a:t>
            </a:r>
            <a:r>
              <a:rPr lang="en-GB" dirty="0"/>
              <a:t> – This does not normally require specific treatment but, where needed, clinicians should be ready to intervene with dose reduction, fluids and/or vasoconstrictors</a:t>
            </a:r>
          </a:p>
          <a:p>
            <a:pPr lvl="1">
              <a:lnSpc>
                <a:spcPct val="220000"/>
              </a:lnSpc>
            </a:pPr>
            <a:r>
              <a:rPr lang="en-GB" b="1" dirty="0"/>
              <a:t>Hypertension</a:t>
            </a:r>
            <a:r>
              <a:rPr lang="en-GB" dirty="0"/>
              <a:t> – Treatment has generally not been necessary but decreasing the continuous infusion rate may be advisable</a:t>
            </a:r>
          </a:p>
        </p:txBody>
      </p:sp>
      <p:sp>
        <p:nvSpPr>
          <p:cNvPr id="4" name="Rectangle 3"/>
          <p:cNvSpPr/>
          <p:nvPr/>
        </p:nvSpPr>
        <p:spPr>
          <a:xfrm>
            <a:off x="1725168" y="6534834"/>
            <a:ext cx="5602224" cy="261610"/>
          </a:xfrm>
          <a:prstGeom prst="rect">
            <a:avLst/>
          </a:prstGeom>
        </p:spPr>
        <p:txBody>
          <a:bodyPr wrap="square">
            <a:spAutoFit/>
          </a:bodyPr>
          <a:lstStyle/>
          <a:p>
            <a:pPr marL="233363" indent="-233363">
              <a:spcBef>
                <a:spcPts val="100"/>
              </a:spcBef>
              <a:buClr>
                <a:schemeClr val="tx1"/>
              </a:buClr>
              <a:buSzPct val="100000"/>
              <a:buFont typeface="+mj-lt"/>
              <a:buAutoNum type="arabicPeriod"/>
              <a:tabLst>
                <a:tab pos="233363" algn="l"/>
              </a:tabLst>
            </a:pPr>
            <a:r>
              <a:rPr lang="da-DK" sz="1100" dirty="0">
                <a:latin typeface="Arial" panose="020B0604020202020204" pitchFamily="34" charset="0"/>
                <a:cs typeface="Arial" panose="020B0604020202020204" pitchFamily="34" charset="0"/>
              </a:rPr>
              <a:t>Jakob SM et al. JAMA. 2012; 307(11): 1151-60</a:t>
            </a:r>
          </a:p>
        </p:txBody>
      </p:sp>
    </p:spTree>
    <p:extLst>
      <p:ext uri="{BB962C8B-B14F-4D97-AF65-F5344CB8AC3E}">
        <p14:creationId xmlns:p14="http://schemas.microsoft.com/office/powerpoint/2010/main" val="162023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err="1"/>
              <a:t>Contraindications</a:t>
            </a:r>
            <a:endParaRPr lang="en-US" dirty="0"/>
          </a:p>
        </p:txBody>
      </p:sp>
      <p:sp>
        <p:nvSpPr>
          <p:cNvPr id="3" name="Content Placeholder 2"/>
          <p:cNvSpPr>
            <a:spLocks noGrp="1"/>
          </p:cNvSpPr>
          <p:nvPr>
            <p:ph idx="1"/>
          </p:nvPr>
        </p:nvSpPr>
        <p:spPr/>
        <p:txBody>
          <a:bodyPr/>
          <a:lstStyle/>
          <a:p>
            <a:pPr lvl="0">
              <a:lnSpc>
                <a:spcPct val="200000"/>
              </a:lnSpc>
            </a:pPr>
            <a:r>
              <a:rPr lang="sv-SE" dirty="0" err="1"/>
              <a:t>Hypersensitivity</a:t>
            </a:r>
            <a:r>
              <a:rPr lang="sv-SE" dirty="0"/>
              <a:t> </a:t>
            </a:r>
            <a:r>
              <a:rPr lang="sv-SE" dirty="0" err="1"/>
              <a:t>to</a:t>
            </a:r>
            <a:r>
              <a:rPr lang="sv-SE" dirty="0"/>
              <a:t> the </a:t>
            </a:r>
            <a:r>
              <a:rPr lang="sv-SE" dirty="0" err="1"/>
              <a:t>active</a:t>
            </a:r>
            <a:r>
              <a:rPr lang="sv-SE" dirty="0"/>
              <a:t> </a:t>
            </a:r>
            <a:r>
              <a:rPr lang="sv-SE" dirty="0" err="1"/>
              <a:t>substance</a:t>
            </a:r>
            <a:r>
              <a:rPr lang="sv-SE" dirty="0"/>
              <a:t> or </a:t>
            </a:r>
            <a:r>
              <a:rPr lang="sv-SE" dirty="0" err="1"/>
              <a:t>to</a:t>
            </a:r>
            <a:r>
              <a:rPr lang="sv-SE" dirty="0"/>
              <a:t> </a:t>
            </a:r>
            <a:r>
              <a:rPr lang="sv-SE" dirty="0" err="1"/>
              <a:t>any</a:t>
            </a:r>
            <a:r>
              <a:rPr lang="sv-SE" dirty="0"/>
              <a:t> </a:t>
            </a:r>
            <a:r>
              <a:rPr lang="sv-SE" dirty="0" err="1"/>
              <a:t>of</a:t>
            </a:r>
            <a:r>
              <a:rPr lang="sv-SE" dirty="0"/>
              <a:t> the </a:t>
            </a:r>
            <a:r>
              <a:rPr lang="sv-SE" dirty="0" err="1"/>
              <a:t>excipients</a:t>
            </a:r>
            <a:endParaRPr lang="sv-SE" dirty="0"/>
          </a:p>
          <a:p>
            <a:pPr lvl="0">
              <a:lnSpc>
                <a:spcPct val="200000"/>
              </a:lnSpc>
            </a:pPr>
            <a:r>
              <a:rPr lang="sv-SE" dirty="0" err="1"/>
              <a:t>Advanced</a:t>
            </a:r>
            <a:r>
              <a:rPr lang="sv-SE" dirty="0"/>
              <a:t> </a:t>
            </a:r>
            <a:r>
              <a:rPr lang="sv-SE" dirty="0" err="1"/>
              <a:t>heart</a:t>
            </a:r>
            <a:r>
              <a:rPr lang="sv-SE" dirty="0"/>
              <a:t> block (</a:t>
            </a:r>
            <a:r>
              <a:rPr lang="sv-SE" dirty="0" err="1"/>
              <a:t>grade</a:t>
            </a:r>
            <a:r>
              <a:rPr lang="sv-SE" dirty="0"/>
              <a:t> 2 or 3) </a:t>
            </a:r>
            <a:r>
              <a:rPr lang="sv-SE" dirty="0" err="1"/>
              <a:t>unless</a:t>
            </a:r>
            <a:r>
              <a:rPr lang="sv-SE" dirty="0"/>
              <a:t> </a:t>
            </a:r>
            <a:r>
              <a:rPr lang="sv-SE" dirty="0" err="1"/>
              <a:t>paced</a:t>
            </a:r>
            <a:endParaRPr lang="sv-SE" dirty="0"/>
          </a:p>
          <a:p>
            <a:pPr lvl="0">
              <a:lnSpc>
                <a:spcPct val="200000"/>
              </a:lnSpc>
            </a:pPr>
            <a:r>
              <a:rPr lang="sv-SE" dirty="0" err="1"/>
              <a:t>Uncontrolled</a:t>
            </a:r>
            <a:r>
              <a:rPr lang="sv-SE" dirty="0"/>
              <a:t> </a:t>
            </a:r>
            <a:r>
              <a:rPr lang="sv-SE" dirty="0" err="1"/>
              <a:t>hypotension</a:t>
            </a:r>
            <a:endParaRPr lang="sv-SE" dirty="0"/>
          </a:p>
          <a:p>
            <a:pPr lvl="0">
              <a:lnSpc>
                <a:spcPct val="200000"/>
              </a:lnSpc>
            </a:pPr>
            <a:r>
              <a:rPr lang="sv-SE" dirty="0" err="1"/>
              <a:t>Acute</a:t>
            </a:r>
            <a:r>
              <a:rPr lang="sv-SE" dirty="0"/>
              <a:t> </a:t>
            </a:r>
            <a:r>
              <a:rPr lang="sv-SE" dirty="0" err="1"/>
              <a:t>cerebrovascular</a:t>
            </a:r>
            <a:r>
              <a:rPr lang="sv-SE" dirty="0"/>
              <a:t> </a:t>
            </a:r>
            <a:r>
              <a:rPr lang="sv-SE" dirty="0" err="1"/>
              <a:t>conditions</a:t>
            </a:r>
            <a:endParaRPr lang="sv-SE" dirty="0"/>
          </a:p>
        </p:txBody>
      </p:sp>
    </p:spTree>
    <p:extLst>
      <p:ext uri="{BB962C8B-B14F-4D97-AF65-F5344CB8AC3E}">
        <p14:creationId xmlns:p14="http://schemas.microsoft.com/office/powerpoint/2010/main" val="34914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09800" y="-76200"/>
            <a:ext cx="4648200" cy="533400"/>
          </a:xfrm>
          <a:prstGeom prst="roundRect">
            <a:avLst/>
          </a:prstGeom>
          <a:gradFill flip="none" rotWithShape="1">
            <a:gsLst>
              <a:gs pos="0">
                <a:srgbClr val="A20387"/>
              </a:gs>
              <a:gs pos="100000">
                <a:srgbClr val="A20387">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PRESCRIBING INFORMATION</a:t>
            </a:r>
          </a:p>
        </p:txBody>
      </p:sp>
      <p:sp>
        <p:nvSpPr>
          <p:cNvPr id="4" name="Title 3"/>
          <p:cNvSpPr>
            <a:spLocks noGrp="1"/>
          </p:cNvSpPr>
          <p:nvPr>
            <p:ph type="title"/>
          </p:nvPr>
        </p:nvSpPr>
        <p:spPr/>
        <p:txBody>
          <a:bodyPr/>
          <a:lstStyle/>
          <a:p>
            <a:endParaRPr lang="en-US"/>
          </a:p>
        </p:txBody>
      </p:sp>
      <p:sp>
        <p:nvSpPr>
          <p:cNvPr id="7" name="TextBox 6"/>
          <p:cNvSpPr txBox="1"/>
          <p:nvPr/>
        </p:nvSpPr>
        <p:spPr>
          <a:xfrm>
            <a:off x="4731205" y="5741289"/>
            <a:ext cx="3853542" cy="461665"/>
          </a:xfrm>
          <a:prstGeom prst="rect">
            <a:avLst/>
          </a:prstGeom>
          <a:noFill/>
        </p:spPr>
        <p:txBody>
          <a:bodyPr wrap="square" lIns="0" tIns="0" rIns="0" bIns="0" rtlCol="0">
            <a:spAutoFit/>
          </a:bodyPr>
          <a:lstStyle/>
          <a:p>
            <a:r>
              <a:rPr lang="en-US" sz="1000" dirty="0">
                <a:latin typeface="Arial" panose="020B0604020202020204" pitchFamily="34" charset="0"/>
                <a:cs typeface="Arial" panose="020B0604020202020204" pitchFamily="34" charset="0"/>
              </a:rPr>
              <a:t>Adverse events should be reported. Reporting forms and information can be found at </a:t>
            </a:r>
            <a:r>
              <a:rPr lang="en-GB" sz="1000" dirty="0">
                <a:latin typeface="Arial" panose="020B0604020202020204" pitchFamily="34" charset="0"/>
                <a:cs typeface="Arial" panose="020B0604020202020204" pitchFamily="34" charset="0"/>
              </a:rPr>
              <a:t>www.mhra.gov.uk/yellowcard.</a:t>
            </a:r>
            <a:r>
              <a:rPr lang="en-US" sz="1000" dirty="0">
                <a:latin typeface="Arial" panose="020B0604020202020204" pitchFamily="34" charset="0"/>
                <a:cs typeface="Arial" panose="020B0604020202020204" pitchFamily="34" charset="0"/>
              </a:rPr>
              <a:t> Adverse events should also be reported to Orion </a:t>
            </a:r>
            <a:r>
              <a:rPr lang="en-US" sz="1000" dirty="0" err="1">
                <a:latin typeface="Arial" panose="020B0604020202020204" pitchFamily="34" charset="0"/>
                <a:cs typeface="Arial" panose="020B0604020202020204" pitchFamily="34" charset="0"/>
              </a:rPr>
              <a:t>Pharma</a:t>
            </a:r>
            <a:r>
              <a:rPr lang="en-US" sz="1000" dirty="0">
                <a:latin typeface="Arial" panose="020B0604020202020204" pitchFamily="34" charset="0"/>
                <a:cs typeface="Arial" panose="020B0604020202020204" pitchFamily="34" charset="0"/>
              </a:rPr>
              <a:t> (UK) Ltd on 01635 520300.</a:t>
            </a:r>
          </a:p>
        </p:txBody>
      </p:sp>
      <p:sp>
        <p:nvSpPr>
          <p:cNvPr id="8" name="Rectangle 7"/>
          <p:cNvSpPr/>
          <p:nvPr/>
        </p:nvSpPr>
        <p:spPr>
          <a:xfrm>
            <a:off x="4676775" y="5685663"/>
            <a:ext cx="3943350" cy="5238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2" name="TextBox 1"/>
          <p:cNvSpPr txBox="1"/>
          <p:nvPr/>
        </p:nvSpPr>
        <p:spPr>
          <a:xfrm>
            <a:off x="853440" y="6522720"/>
            <a:ext cx="7452553" cy="307777"/>
          </a:xfrm>
          <a:prstGeom prst="rect">
            <a:avLst/>
          </a:prstGeom>
          <a:noFill/>
        </p:spPr>
        <p:txBody>
          <a:bodyPr wrap="none" rtlCol="0">
            <a:spAutoFit/>
          </a:bodyPr>
          <a:lstStyle/>
          <a:p>
            <a:r>
              <a:rPr lang="en-GB" sz="1400" dirty="0"/>
              <a:t>Item date March 2017                                                                                                              DEX4699b(1)a(2)</a:t>
            </a:r>
          </a:p>
        </p:txBody>
      </p:sp>
      <p:sp>
        <p:nvSpPr>
          <p:cNvPr id="3" name="Content Placeholder 2"/>
          <p:cNvSpPr>
            <a:spLocks noGrp="1"/>
          </p:cNvSpPr>
          <p:nvPr>
            <p:ph idx="1"/>
          </p:nvPr>
        </p:nvSpPr>
        <p:spPr>
          <a:xfrm>
            <a:off x="457200" y="1758696"/>
            <a:ext cx="8229600" cy="4525963"/>
          </a:xfrm>
        </p:spPr>
        <p:txBody>
          <a:bodyPr>
            <a:noAutofit/>
          </a:bodyPr>
          <a:lstStyle/>
          <a:p>
            <a:pPr marL="0" indent="0">
              <a:buNone/>
            </a:pPr>
            <a:r>
              <a:rPr lang="it-IT" sz="700" b="1" dirty="0" err="1"/>
              <a:t>Dexdor</a:t>
            </a:r>
            <a:r>
              <a:rPr lang="it-IT" sz="700" b="1" dirty="0"/>
              <a:t> 100 </a:t>
            </a:r>
            <a:r>
              <a:rPr lang="it-IT" sz="700" b="1" dirty="0" err="1"/>
              <a:t>micrograms</a:t>
            </a:r>
            <a:r>
              <a:rPr lang="it-IT" sz="700" b="1" dirty="0"/>
              <a:t> per ml concentrate for </a:t>
            </a:r>
            <a:r>
              <a:rPr lang="it-IT" sz="700" b="1" dirty="0" err="1"/>
              <a:t>solution</a:t>
            </a:r>
            <a:r>
              <a:rPr lang="it-IT" sz="700" b="1" dirty="0"/>
              <a:t> for </a:t>
            </a:r>
            <a:r>
              <a:rPr lang="it-IT" sz="700" b="1" dirty="0" err="1"/>
              <a:t>infusion</a:t>
            </a:r>
            <a:r>
              <a:rPr lang="it-IT" sz="700" b="1" dirty="0"/>
              <a:t> (</a:t>
            </a:r>
            <a:r>
              <a:rPr lang="it-IT" sz="700" b="1" dirty="0" err="1"/>
              <a:t>dexmedetomidine</a:t>
            </a:r>
            <a:r>
              <a:rPr lang="it-IT" sz="700" b="1" dirty="0"/>
              <a:t>) </a:t>
            </a:r>
            <a:r>
              <a:rPr lang="it-IT" sz="700" b="1" dirty="0" err="1"/>
              <a:t>Prescribing</a:t>
            </a:r>
            <a:r>
              <a:rPr lang="it-IT" sz="700" b="1" dirty="0"/>
              <a:t> Information</a:t>
            </a:r>
            <a:endParaRPr lang="en-GB" sz="700" b="1" dirty="0"/>
          </a:p>
          <a:p>
            <a:pPr marL="0" indent="0">
              <a:buNone/>
            </a:pPr>
            <a:r>
              <a:rPr lang="it-IT" sz="700" dirty="0"/>
              <a:t> </a:t>
            </a:r>
            <a:r>
              <a:rPr lang="en-GB" sz="700" b="1" dirty="0"/>
              <a:t>Indication</a:t>
            </a:r>
            <a:r>
              <a:rPr lang="en-GB" sz="700" dirty="0"/>
              <a:t>: Sedation of adult ICU patients requiring sedation level not deeper than arousal in response to verbal stimulation (RASS 0 to -3). </a:t>
            </a:r>
            <a:r>
              <a:rPr lang="en-GB" sz="700" b="1" dirty="0"/>
              <a:t>Dosage and administration</a:t>
            </a:r>
            <a:r>
              <a:rPr lang="en-GB" sz="700" dirty="0"/>
              <a:t>:</a:t>
            </a:r>
            <a:r>
              <a:rPr lang="en-GB" sz="700" b="1" dirty="0"/>
              <a:t> </a:t>
            </a:r>
            <a:r>
              <a:rPr lang="en-GB" sz="700" dirty="0"/>
              <a:t>Hospital use only, by healthcare professionals skilled in management of patients requiring intensive care. </a:t>
            </a:r>
            <a:r>
              <a:rPr lang="en-US" sz="700" dirty="0"/>
              <a:t>Administer only as diluted intravenous infusion using controlled infusion device. </a:t>
            </a:r>
            <a:r>
              <a:rPr lang="en-GB" sz="700" dirty="0" err="1"/>
              <a:t>Dexmedetomidine</a:t>
            </a:r>
            <a:r>
              <a:rPr lang="en-GB" sz="700" dirty="0"/>
              <a:t> is very potent and the infusion rate is given per hour. Switch p</a:t>
            </a:r>
            <a:r>
              <a:rPr lang="en-US" sz="700" dirty="0" err="1"/>
              <a:t>atients</a:t>
            </a:r>
            <a:r>
              <a:rPr lang="en-US" sz="700" dirty="0"/>
              <a:t> already intubated and sedated to </a:t>
            </a:r>
            <a:r>
              <a:rPr lang="en-GB" sz="700" dirty="0" err="1"/>
              <a:t>dexmedetomidine</a:t>
            </a:r>
            <a:r>
              <a:rPr lang="en-US" sz="700" dirty="0"/>
              <a:t> with initial infusion rate of 0.7 micrograms/kg/h and adjust stepwise within range 0.2 to 1.4 micrograms/kg/h to achieve desired sedation level. Consider lower starting infusion rate for frail patients. </a:t>
            </a:r>
            <a:r>
              <a:rPr lang="en-GB" sz="700" dirty="0"/>
              <a:t>After dose adjustment, new steady state sedation level may not be reached for up to one hour. Do not exceed maximum dose of 1.4 micrograms/kg/h. Switch patients failing to achieve an adequate level of sedation with maximum dose to an alternative sedative agent. L</a:t>
            </a:r>
            <a:r>
              <a:rPr lang="en-US" sz="700" dirty="0" err="1"/>
              <a:t>oading</a:t>
            </a:r>
            <a:r>
              <a:rPr lang="en-US" sz="700" dirty="0"/>
              <a:t> dose not recommended. Administer </a:t>
            </a:r>
            <a:r>
              <a:rPr lang="en-US" sz="700" dirty="0" err="1"/>
              <a:t>propofol</a:t>
            </a:r>
            <a:r>
              <a:rPr lang="en-US" sz="700" dirty="0"/>
              <a:t> or midazolam if needed until clinical effects of </a:t>
            </a:r>
            <a:r>
              <a:rPr lang="en-US" sz="700" dirty="0" err="1"/>
              <a:t>dexmedetomidine</a:t>
            </a:r>
            <a:r>
              <a:rPr lang="en-US" sz="700" dirty="0"/>
              <a:t> established. </a:t>
            </a:r>
            <a:r>
              <a:rPr lang="en-GB" sz="700" dirty="0"/>
              <a:t>No experience in use of </a:t>
            </a:r>
            <a:r>
              <a:rPr lang="en-GB" sz="700" dirty="0" err="1"/>
              <a:t>Dexdor</a:t>
            </a:r>
            <a:r>
              <a:rPr lang="en-GB" sz="700" dirty="0"/>
              <a:t> for more than 14 days. Use for longer than this period should be regularly reassessed. </a:t>
            </a:r>
            <a:r>
              <a:rPr lang="en-GB" sz="700" i="1" dirty="0"/>
              <a:t>Elderly</a:t>
            </a:r>
            <a:r>
              <a:rPr lang="en-GB" sz="700" dirty="0"/>
              <a:t>: No dosage adjustment required. </a:t>
            </a:r>
            <a:r>
              <a:rPr lang="en-GB" sz="700" i="1" dirty="0"/>
              <a:t>Renal impairment:</a:t>
            </a:r>
            <a:r>
              <a:rPr lang="en-GB" sz="700" dirty="0"/>
              <a:t> No dosage adjustment required.</a:t>
            </a:r>
            <a:r>
              <a:rPr lang="en-GB" sz="700" i="1" dirty="0"/>
              <a:t> Hepatic impairment</a:t>
            </a:r>
            <a:r>
              <a:rPr lang="en-GB" sz="700" dirty="0"/>
              <a:t>: Caution advised; consider reduced dose</a:t>
            </a:r>
            <a:r>
              <a:rPr lang="en-GB" sz="700" i="1" dirty="0"/>
              <a:t>.</a:t>
            </a:r>
            <a:r>
              <a:rPr lang="en-GB" sz="700" dirty="0"/>
              <a:t> </a:t>
            </a:r>
            <a:r>
              <a:rPr lang="en-GB" sz="700" i="1" dirty="0"/>
              <a:t>Paediatric population</a:t>
            </a:r>
            <a:r>
              <a:rPr lang="en-GB" sz="700" dirty="0"/>
              <a:t>: Safety and efficacy have not been established. No recommendation can be made. </a:t>
            </a:r>
            <a:r>
              <a:rPr lang="en-GB" sz="700" b="1" dirty="0"/>
              <a:t>Contraindications</a:t>
            </a:r>
            <a:r>
              <a:rPr lang="en-GB" sz="700" dirty="0"/>
              <a:t>: Hypersensitivity. Advanced heart block (grade 2 or 3) unless paced. Uncontrolled hypotension. Acute cerebrovascular conditions. Pregnancy. </a:t>
            </a:r>
            <a:r>
              <a:rPr lang="en-GB" sz="700" b="1" dirty="0"/>
              <a:t>Warnings and precautions</a:t>
            </a:r>
            <a:r>
              <a:rPr lang="en-GB" sz="700" dirty="0"/>
              <a:t>: Intended for use in intensive care setting, use in other environments not recommended. Continuous cardiac monitoring required. Monitor respiration in non-intubated patients. Do not use as induction agent for intubation or to provide sedation during muscle relaxant use. </a:t>
            </a:r>
            <a:r>
              <a:rPr lang="en-GB" sz="700" dirty="0" err="1"/>
              <a:t>Dexmedetomidine</a:t>
            </a:r>
            <a:r>
              <a:rPr lang="en-GB" sz="700" dirty="0"/>
              <a:t> reduces heart rate and blood pressure but at higher concentrations causes peripheral vasoconstriction and hypertension. Not suitable in patients who will not tolerate lack of deep sedation and easy </a:t>
            </a:r>
            <a:r>
              <a:rPr lang="en-GB" sz="700" dirty="0" err="1"/>
              <a:t>rousability</a:t>
            </a:r>
            <a:r>
              <a:rPr lang="en-GB" sz="700" dirty="0"/>
              <a:t>. Users should be ready to use alternative sedative for acute control of agitation or during procedures, especially during the first few hours of treatment. Caution with: pre-existing bradycardia; high physical fitness and slow resting heart rate; pre-existing hypotension, hypovolaemia, chronic hypotension or reduced functional reserve; severe ventricular dysfunction; the elderly;  impaired peripheral autonomic activity (e.g. due to spinal cord injury); ischaemic heart disease or severe cerebrovascular disease; severe hepatic impairment; severe neurological disorders such as head injury and after neurosurgery.   Reduce dose or discontinue if signs of myocardial or cerebral ischaemia. Additive effects may occur with other substances with sedative or cardiovascular actions. Some patients receiving </a:t>
            </a:r>
            <a:r>
              <a:rPr lang="en-GB" sz="700" dirty="0" err="1"/>
              <a:t>dexmedetomidine</a:t>
            </a:r>
            <a:r>
              <a:rPr lang="en-GB" sz="700" dirty="0"/>
              <a:t> have been observed to be </a:t>
            </a:r>
            <a:r>
              <a:rPr lang="en-GB" sz="700" dirty="0" err="1"/>
              <a:t>arousable</a:t>
            </a:r>
            <a:r>
              <a:rPr lang="en-GB" sz="700" dirty="0"/>
              <a:t> and alert when stimulated; this alone should not be considered as evidence of lack of efficacy. Do not use as sole treatment in status epilepticus. Consider possibility of withdrawal reaction if patient develops agitation and hypertension shortly after stopping </a:t>
            </a:r>
            <a:r>
              <a:rPr lang="en-GB" sz="700" dirty="0" err="1"/>
              <a:t>dexmedetomidine</a:t>
            </a:r>
            <a:r>
              <a:rPr lang="en-GB" sz="700" dirty="0"/>
              <a:t>. Not recommended in malignant hyperthermia-sensitive individuals. Discontinue treatment in event of sustained unexplained fever. </a:t>
            </a:r>
            <a:r>
              <a:rPr lang="en-GB" sz="700" b="1" dirty="0"/>
              <a:t>Undesirable effects:</a:t>
            </a:r>
            <a:r>
              <a:rPr lang="en-GB" sz="700" dirty="0"/>
              <a:t> </a:t>
            </a:r>
            <a:r>
              <a:rPr lang="en-GB" sz="700" i="1" dirty="0"/>
              <a:t>Very common (</a:t>
            </a:r>
            <a:r>
              <a:rPr lang="en-GB" sz="700" i="1" u="sng" dirty="0"/>
              <a:t>&gt;</a:t>
            </a:r>
            <a:r>
              <a:rPr lang="en-GB" sz="700" i="1" dirty="0"/>
              <a:t>1/10)</a:t>
            </a:r>
            <a:r>
              <a:rPr lang="en-GB" sz="700" dirty="0"/>
              <a:t>: Bradycardia, hypotension, hypertension. </a:t>
            </a:r>
            <a:r>
              <a:rPr lang="en-GB" sz="700" i="1" dirty="0"/>
              <a:t>Common (1</a:t>
            </a:r>
            <a:r>
              <a:rPr lang="en-GB" sz="700" i="1" u="sng" dirty="0"/>
              <a:t>&gt;</a:t>
            </a:r>
            <a:r>
              <a:rPr lang="en-GB" sz="700" i="1" dirty="0"/>
              <a:t>100 to &lt;1/10)</a:t>
            </a:r>
            <a:r>
              <a:rPr lang="en-GB" sz="700" dirty="0"/>
              <a:t>: Hyperglycaemia, hypoglycaemia, a</a:t>
            </a:r>
            <a:r>
              <a:rPr lang="fr-FR" sz="700" dirty="0" err="1"/>
              <a:t>gitation</a:t>
            </a:r>
            <a:r>
              <a:rPr lang="fr-FR" sz="700" dirty="0"/>
              <a:t>, m</a:t>
            </a:r>
            <a:r>
              <a:rPr lang="en-GB" sz="700" dirty="0" err="1"/>
              <a:t>yocardial</a:t>
            </a:r>
            <a:r>
              <a:rPr lang="en-GB" sz="700" dirty="0"/>
              <a:t> ischaemia or infarction, tachycardia, respiratory depression, nausea, vomiting, dry mouth, withdrawal syndrome, hyperthermia. </a:t>
            </a:r>
            <a:r>
              <a:rPr lang="en-GB" sz="700" i="1" dirty="0"/>
              <a:t> Uncommon (1</a:t>
            </a:r>
            <a:r>
              <a:rPr lang="en-GB" sz="700" i="1" u="sng" dirty="0"/>
              <a:t>&gt;</a:t>
            </a:r>
            <a:r>
              <a:rPr lang="en-GB" sz="700" i="1" dirty="0"/>
              <a:t>1,000 to &lt;1/100)</a:t>
            </a:r>
            <a:r>
              <a:rPr lang="en-GB" sz="700" dirty="0"/>
              <a:t>: Metabolic acidosis, </a:t>
            </a:r>
            <a:r>
              <a:rPr lang="en-GB" sz="700" dirty="0" err="1"/>
              <a:t>hypoalbuminaemia</a:t>
            </a:r>
            <a:r>
              <a:rPr lang="en-GB" sz="700" dirty="0"/>
              <a:t>, ha</a:t>
            </a:r>
            <a:r>
              <a:rPr lang="fr-FR" sz="700" dirty="0" err="1"/>
              <a:t>llucination</a:t>
            </a:r>
            <a:r>
              <a:rPr lang="fr-FR" sz="700" dirty="0"/>
              <a:t>, a</a:t>
            </a:r>
            <a:r>
              <a:rPr lang="en-GB" sz="700" dirty="0" err="1"/>
              <a:t>trioventricular</a:t>
            </a:r>
            <a:r>
              <a:rPr lang="en-GB" sz="700" dirty="0"/>
              <a:t> block first degree, cardiac output decreased, dyspnoea, apnoea, abdominal distension, drug ineffective, thirst. </a:t>
            </a:r>
            <a:r>
              <a:rPr lang="en-GB" sz="700" i="1" dirty="0"/>
              <a:t>See SPC for further details.</a:t>
            </a:r>
            <a:r>
              <a:rPr lang="en-GB" sz="700" dirty="0"/>
              <a:t> </a:t>
            </a:r>
            <a:r>
              <a:rPr lang="en-GB" sz="700" b="1" dirty="0"/>
              <a:t>Legal category</a:t>
            </a:r>
            <a:r>
              <a:rPr lang="en-GB" sz="700" dirty="0"/>
              <a:t>: POM. </a:t>
            </a:r>
            <a:r>
              <a:rPr lang="en-GB" sz="700" b="1" dirty="0"/>
              <a:t>Presentations, basic NHS costs and marketing authorization numbers</a:t>
            </a:r>
            <a:r>
              <a:rPr lang="en-GB" sz="700" dirty="0"/>
              <a:t>: </a:t>
            </a:r>
            <a:r>
              <a:rPr lang="en-GB" sz="700" dirty="0" err="1"/>
              <a:t>Dexdor</a:t>
            </a:r>
            <a:r>
              <a:rPr lang="en-GB" sz="700" dirty="0"/>
              <a:t> 2 ml ampoule x 5, £78.30, EU/1/11/718/001; EU/1/11/718/002; </a:t>
            </a:r>
            <a:r>
              <a:rPr lang="en-GB" sz="700" dirty="0" err="1"/>
              <a:t>Dexdor</a:t>
            </a:r>
            <a:r>
              <a:rPr lang="en-GB" sz="700" dirty="0"/>
              <a:t> 4 ml vial  x 4, £125.28, EU/1/11/718/004; </a:t>
            </a:r>
            <a:r>
              <a:rPr lang="en-GB" sz="700" dirty="0" err="1"/>
              <a:t>Dexdor</a:t>
            </a:r>
            <a:r>
              <a:rPr lang="en-GB" sz="700" dirty="0"/>
              <a:t> 10ml vial x 4, £313.20, EU/1/11/718/006. </a:t>
            </a:r>
            <a:r>
              <a:rPr lang="en-GB" sz="700" b="1" dirty="0"/>
              <a:t>Distributed by</a:t>
            </a:r>
            <a:r>
              <a:rPr lang="en-GB" sz="700" dirty="0"/>
              <a:t>: Orion Pharma (UK) Ltd. </a:t>
            </a:r>
            <a:r>
              <a:rPr lang="en-GB" sz="700" dirty="0" err="1"/>
              <a:t>Oaklea</a:t>
            </a:r>
            <a:r>
              <a:rPr lang="en-GB" sz="700" dirty="0"/>
              <a:t> Court, 22 Park Street, Newbury, Berkshire, RG14 1EA, UK. Full prescribing information is available on request. </a:t>
            </a:r>
            <a:r>
              <a:rPr lang="en-GB" sz="700" dirty="0" err="1"/>
              <a:t>Dexdor</a:t>
            </a:r>
            <a:r>
              <a:rPr lang="en-GB" sz="700" dirty="0"/>
              <a:t> is a registered trademark. </a:t>
            </a:r>
            <a:r>
              <a:rPr lang="en-GB" sz="700" b="1" dirty="0"/>
              <a:t>Date of Prescribing Information</a:t>
            </a:r>
            <a:r>
              <a:rPr lang="en-GB" sz="700" dirty="0"/>
              <a:t>: September 2016.</a:t>
            </a:r>
          </a:p>
        </p:txBody>
      </p:sp>
    </p:spTree>
    <p:extLst>
      <p:ext uri="{BB962C8B-B14F-4D97-AF65-F5344CB8AC3E}">
        <p14:creationId xmlns:p14="http://schemas.microsoft.com/office/powerpoint/2010/main" val="361521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3296" y="1268413"/>
            <a:ext cx="7864729" cy="3698875"/>
          </a:xfrm>
          <a:prstGeom prst="rect">
            <a:avLst/>
          </a:prstGeom>
        </p:spPr>
        <p:txBody>
          <a:bodyPr lIns="0" tIns="0" rIns="0" bIns="0" anchor="t">
            <a:noAutofit/>
          </a:bodyPr>
          <a:lstStyle/>
          <a:p>
            <a:pPr>
              <a:buFont typeface="Wingdings" pitchFamily="2" charset="2"/>
              <a:buChar char="Ø"/>
            </a:pPr>
            <a:r>
              <a:rPr lang="en-US" dirty="0"/>
              <a:t>Dexmedetomidine: </a:t>
            </a:r>
            <a:r>
              <a:rPr lang="en-IE" dirty="0">
                <a:solidFill>
                  <a:srgbClr val="000000"/>
                </a:solidFill>
              </a:rPr>
              <a:t>A selective alpha-2-receptor agonist </a:t>
            </a:r>
          </a:p>
          <a:p>
            <a:pPr>
              <a:buFont typeface="Wingdings" pitchFamily="2" charset="2"/>
              <a:buChar char="Ø"/>
            </a:pPr>
            <a:endParaRPr lang="en-IE" dirty="0">
              <a:solidFill>
                <a:srgbClr val="000000"/>
              </a:solidFill>
            </a:endParaRPr>
          </a:p>
          <a:p>
            <a:pPr>
              <a:buFont typeface="Wingdings" pitchFamily="2" charset="2"/>
              <a:buChar char="Ø"/>
            </a:pPr>
            <a:r>
              <a:rPr lang="en-IE" dirty="0">
                <a:solidFill>
                  <a:srgbClr val="000000"/>
                </a:solidFill>
              </a:rPr>
              <a:t> Indication: For sedation of adult ICU patients requiring a sedation level not  deeper than arousal in response to verbal  stimulation (corresponding to RASS score 0 to -3)</a:t>
            </a:r>
            <a:endParaRPr lang="en-IE" baseline="30000" dirty="0">
              <a:solidFill>
                <a:srgbClr val="000000"/>
              </a:solidFill>
            </a:endParaRPr>
          </a:p>
          <a:p>
            <a:pPr>
              <a:buFont typeface="Wingdings" pitchFamily="2" charset="2"/>
              <a:buChar char="Ø"/>
            </a:pPr>
            <a:endParaRPr lang="en-IE" dirty="0">
              <a:solidFill>
                <a:srgbClr val="000000"/>
              </a:solidFill>
            </a:endParaRPr>
          </a:p>
          <a:p>
            <a:pPr>
              <a:buFont typeface="Wingdings" pitchFamily="2" charset="2"/>
              <a:buChar char="Ø"/>
            </a:pPr>
            <a:r>
              <a:rPr lang="en-IE" dirty="0">
                <a:solidFill>
                  <a:srgbClr val="000000"/>
                </a:solidFill>
              </a:rPr>
              <a:t> Presentation:  </a:t>
            </a:r>
          </a:p>
          <a:p>
            <a:pPr lvl="1">
              <a:buFont typeface="Wingdings" pitchFamily="2" charset="2"/>
              <a:buChar char="Ø"/>
            </a:pPr>
            <a:r>
              <a:rPr lang="en-IE" sz="2000" dirty="0">
                <a:solidFill>
                  <a:srgbClr val="000000"/>
                </a:solidFill>
              </a:rPr>
              <a:t> ampoule of 2 ml  </a:t>
            </a:r>
          </a:p>
          <a:p>
            <a:pPr lvl="1">
              <a:buFont typeface="Wingdings" pitchFamily="2" charset="2"/>
              <a:buChar char="Ø"/>
            </a:pPr>
            <a:r>
              <a:rPr lang="en-IE" sz="2000" dirty="0">
                <a:solidFill>
                  <a:srgbClr val="000000"/>
                </a:solidFill>
              </a:rPr>
              <a:t> vials of 4ml and 10 ml </a:t>
            </a:r>
          </a:p>
          <a:p>
            <a:pPr marL="228600" lvl="1" indent="0">
              <a:buNone/>
            </a:pPr>
            <a:r>
              <a:rPr lang="en-IE" sz="2000" dirty="0">
                <a:solidFill>
                  <a:srgbClr val="000000"/>
                </a:solidFill>
              </a:rPr>
              <a:t>each containing dexmedetomidine 100 mcg/ml concentrate</a:t>
            </a:r>
          </a:p>
          <a:p>
            <a:pPr>
              <a:buNone/>
            </a:pPr>
            <a:endParaRPr lang="en-IE" dirty="0">
              <a:solidFill>
                <a:srgbClr val="000000"/>
              </a:solidFill>
            </a:endParaRPr>
          </a:p>
          <a:p>
            <a:pPr>
              <a:buNone/>
            </a:pPr>
            <a:r>
              <a:rPr lang="sv-SE" dirty="0">
                <a:solidFill>
                  <a:srgbClr val="000000"/>
                </a:solidFill>
              </a:rPr>
              <a:t> </a:t>
            </a:r>
            <a:endParaRPr lang="en-IE" dirty="0">
              <a:solidFill>
                <a:srgbClr val="A20387"/>
              </a:solidFill>
            </a:endParaRPr>
          </a:p>
          <a:p>
            <a:endParaRPr lang="en-IE" dirty="0">
              <a:solidFill>
                <a:srgbClr val="A20387"/>
              </a:solidFill>
            </a:endParaRPr>
          </a:p>
        </p:txBody>
      </p:sp>
      <p:pic>
        <p:nvPicPr>
          <p:cNvPr id="48132" name="Picture 4" descr="C:\Documents and Settings\janale\Local Settings\Temporary Internet Files\Content.IE5\JVDT5YOH\Dexdor_4ml_uk_ire_jpg[1].jpg"/>
          <p:cNvPicPr>
            <a:picLocks noChangeAspect="1" noChangeArrowheads="1"/>
          </p:cNvPicPr>
          <p:nvPr/>
        </p:nvPicPr>
        <p:blipFill>
          <a:blip r:embed="rId3"/>
          <a:srcRect/>
          <a:stretch>
            <a:fillRect/>
          </a:stretch>
        </p:blipFill>
        <p:spPr bwMode="auto">
          <a:xfrm>
            <a:off x="6786285" y="3003780"/>
            <a:ext cx="2438400" cy="3854220"/>
          </a:xfrm>
          <a:prstGeom prst="rect">
            <a:avLst/>
          </a:prstGeom>
          <a:noFill/>
          <a:ln>
            <a:noFill/>
          </a:ln>
          <a:effectLst>
            <a:softEdge rad="635000"/>
          </a:effectLst>
        </p:spPr>
      </p:pic>
      <p:sp>
        <p:nvSpPr>
          <p:cNvPr id="5" name="Rectangle 2"/>
          <p:cNvSpPr txBox="1">
            <a:spLocks noChangeArrowheads="1"/>
          </p:cNvSpPr>
          <p:nvPr/>
        </p:nvSpPr>
        <p:spPr bwMode="auto">
          <a:xfrm>
            <a:off x="6417" y="0"/>
            <a:ext cx="6699183" cy="708063"/>
          </a:xfrm>
          <a:prstGeom prst="rect">
            <a:avLst/>
          </a:prstGeom>
          <a:solidFill>
            <a:srgbClr val="A2CCF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a:lstStyle>
          <a:p>
            <a:r>
              <a:rPr lang="sv-SE" dirty="0">
                <a:solidFill>
                  <a:srgbClr val="3D1684"/>
                </a:solidFill>
              </a:rPr>
              <a:t>Dexmedetomidine </a:t>
            </a:r>
            <a:endParaRPr lang="de-DE" i="1" baseline="30000" dirty="0">
              <a:solidFill>
                <a:srgbClr val="3D1684"/>
              </a:solidFill>
              <a:latin typeface="Arial" pitchFamily="34" charset="0"/>
              <a:cs typeface="Arial" pitchFamily="34" charset="0"/>
            </a:endParaRP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9111"/>
            <a:ext cx="773150" cy="7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15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51654161"/>
              </p:ext>
            </p:extLst>
          </p:nvPr>
        </p:nvGraphicFramePr>
        <p:xfrm>
          <a:off x="4716017" y="1412776"/>
          <a:ext cx="41764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4" name="Picture 6" descr="Fig_2.png"/>
          <p:cNvPicPr>
            <a:picLocks noChangeAspect="1"/>
          </p:cNvPicPr>
          <p:nvPr/>
        </p:nvPicPr>
        <p:blipFill>
          <a:blip r:embed="rId8"/>
          <a:srcRect/>
          <a:stretch>
            <a:fillRect/>
          </a:stretch>
        </p:blipFill>
        <p:spPr bwMode="auto">
          <a:xfrm>
            <a:off x="539551" y="2191884"/>
            <a:ext cx="4189412" cy="3271745"/>
          </a:xfrm>
          <a:prstGeom prst="rect">
            <a:avLst/>
          </a:prstGeom>
          <a:noFill/>
          <a:ln w="9525">
            <a:noFill/>
            <a:miter lim="800000"/>
            <a:headEnd/>
            <a:tailEnd/>
          </a:ln>
        </p:spPr>
      </p:pic>
      <p:sp>
        <p:nvSpPr>
          <p:cNvPr id="7" name="Rectangle 2"/>
          <p:cNvSpPr txBox="1">
            <a:spLocks noChangeArrowheads="1"/>
          </p:cNvSpPr>
          <p:nvPr/>
        </p:nvSpPr>
        <p:spPr bwMode="auto">
          <a:xfrm>
            <a:off x="6418" y="0"/>
            <a:ext cx="8857166" cy="708063"/>
          </a:xfrm>
          <a:prstGeom prst="rect">
            <a:avLst/>
          </a:prstGeom>
          <a:solidFill>
            <a:srgbClr val="A2CCF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a:lstStyle>
          <a:p>
            <a:r>
              <a:rPr lang="en-GB" dirty="0">
                <a:solidFill>
                  <a:srgbClr val="3D1684"/>
                </a:solidFill>
                <a:latin typeface="Arial" panose="020B0604020202020204" pitchFamily="34" charset="0"/>
                <a:ea typeface="ＭＳ Ｐゴシック"/>
                <a:cs typeface="Arial" panose="020B0604020202020204" pitchFamily="34" charset="0"/>
                <a:sym typeface="Symbol" pitchFamily="18" charset="2"/>
              </a:rPr>
              <a:t>Mechanism of </a:t>
            </a:r>
            <a:r>
              <a:rPr lang="en-GB" dirty="0">
                <a:latin typeface="Arial" panose="020B0604020202020204" pitchFamily="34" charset="0"/>
                <a:ea typeface="ＭＳ Ｐゴシック"/>
                <a:cs typeface="Arial" panose="020B0604020202020204" pitchFamily="34" charset="0"/>
                <a:sym typeface="Symbol" pitchFamily="18" charset="2"/>
              </a:rPr>
              <a:t>dexmedetomidine-</a:t>
            </a:r>
            <a:r>
              <a:rPr lang="en-GB" dirty="0">
                <a:solidFill>
                  <a:srgbClr val="3D1684"/>
                </a:solidFill>
                <a:latin typeface="Arial" panose="020B0604020202020204" pitchFamily="34" charset="0"/>
                <a:ea typeface="ＭＳ Ｐゴシック"/>
                <a:cs typeface="Arial" panose="020B0604020202020204" pitchFamily="34" charset="0"/>
                <a:sym typeface="Symbol" pitchFamily="18" charset="2"/>
              </a:rPr>
              <a:t>induced sedation</a:t>
            </a:r>
            <a:endParaRPr lang="en-IE" dirty="0">
              <a:solidFill>
                <a:srgbClr val="3D1684"/>
              </a:solidFill>
              <a:latin typeface="Arial" panose="020B0604020202020204" pitchFamily="34" charset="0"/>
              <a:cs typeface="Arial" panose="020B0604020202020204" pitchFamily="34" charset="0"/>
            </a:endParaRPr>
          </a:p>
        </p:txBody>
      </p:sp>
      <p:pic>
        <p:nvPicPr>
          <p:cNvPr id="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9111"/>
            <a:ext cx="773150" cy="7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7712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9551" y="1190169"/>
            <a:ext cx="4237505" cy="4909036"/>
          </a:xfrm>
          <a:prstGeom prst="rect">
            <a:avLst/>
          </a:prstGeom>
          <a:noFill/>
        </p:spPr>
        <p:txBody>
          <a:bodyPr wrap="square" rtlCol="0">
            <a:spAutoFit/>
          </a:bodyPr>
          <a:lstStyle/>
          <a:p>
            <a:pPr defTabSz="457200" fontAlgn="base">
              <a:spcBef>
                <a:spcPct val="0"/>
              </a:spcBef>
              <a:spcAft>
                <a:spcPts val="600"/>
              </a:spcAft>
            </a:pPr>
            <a:r>
              <a:rPr lang="fi-FI" sz="1600" b="1" u="sng" dirty="0">
                <a:solidFill>
                  <a:srgbClr val="3D1684"/>
                </a:solidFill>
                <a:ea typeface="ＭＳ Ｐゴシック" charset="0"/>
              </a:rPr>
              <a:t>CNS</a:t>
            </a:r>
            <a:r>
              <a:rPr lang="fi-FI" sz="1600" b="1" u="sng" baseline="30000" dirty="0">
                <a:solidFill>
                  <a:srgbClr val="3D1684"/>
                </a:solidFill>
                <a:ea typeface="ＭＳ Ｐゴシック" charset="0"/>
              </a:rPr>
              <a:t>1</a:t>
            </a:r>
            <a:r>
              <a:rPr lang="fi-FI" sz="1600" b="1" u="sng" dirty="0">
                <a:solidFill>
                  <a:srgbClr val="3D1684"/>
                </a:solidFill>
                <a:ea typeface="ＭＳ Ｐゴシック" charset="0"/>
              </a:rPr>
              <a:t> </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Sedation</a:t>
            </a:r>
            <a:endParaRPr lang="fi-FI" sz="1400" dirty="0">
              <a:solidFill>
                <a:srgbClr val="000000"/>
              </a:solidFill>
              <a:ea typeface="ＭＳ Ｐゴシック" charset="0"/>
            </a:endParaRP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Anxiolysis</a:t>
            </a:r>
            <a:endParaRPr lang="fi-FI" sz="1400" dirty="0">
              <a:solidFill>
                <a:srgbClr val="000000"/>
              </a:solidFill>
              <a:ea typeface="ＭＳ Ｐゴシック" charset="0"/>
            </a:endParaRP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Analgesia</a:t>
            </a:r>
            <a:r>
              <a:rPr lang="fi-FI" sz="1400" dirty="0">
                <a:solidFill>
                  <a:srgbClr val="000000"/>
                </a:solidFill>
                <a:ea typeface="ＭＳ Ｐゴシック" charset="0"/>
              </a:rPr>
              <a:t> (at </a:t>
            </a:r>
            <a:r>
              <a:rPr lang="fi-FI" sz="1400" dirty="0" err="1">
                <a:solidFill>
                  <a:srgbClr val="000000"/>
                </a:solidFill>
                <a:ea typeface="ＭＳ Ｐゴシック" charset="0"/>
              </a:rPr>
              <a:t>spinal</a:t>
            </a:r>
            <a:r>
              <a:rPr lang="fi-FI" sz="1400" dirty="0">
                <a:solidFill>
                  <a:srgbClr val="000000"/>
                </a:solidFill>
                <a:ea typeface="ＭＳ Ｐゴシック" charset="0"/>
              </a:rPr>
              <a:t> </a:t>
            </a:r>
            <a:r>
              <a:rPr lang="fi-FI" sz="1400" dirty="0" err="1">
                <a:solidFill>
                  <a:srgbClr val="000000"/>
                </a:solidFill>
                <a:ea typeface="ＭＳ Ｐゴシック" charset="0"/>
              </a:rPr>
              <a:t>level</a:t>
            </a:r>
            <a:r>
              <a:rPr lang="fi-FI" sz="1400" dirty="0">
                <a:solidFill>
                  <a:srgbClr val="000000"/>
                </a:solidFill>
                <a:ea typeface="ＭＳ Ｐゴシック" charset="0"/>
              </a:rPr>
              <a:t>)</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Resembles</a:t>
            </a:r>
            <a:r>
              <a:rPr lang="fi-FI" sz="1400" dirty="0">
                <a:solidFill>
                  <a:srgbClr val="000000"/>
                </a:solidFill>
                <a:ea typeface="ＭＳ Ｐゴシック" charset="0"/>
              </a:rPr>
              <a:t> NREM sleep</a:t>
            </a:r>
            <a:r>
              <a:rPr lang="fi-FI" sz="1400" baseline="30000" dirty="0">
                <a:solidFill>
                  <a:srgbClr val="000000"/>
                </a:solidFill>
                <a:ea typeface="ＭＳ Ｐゴシック" charset="0"/>
              </a:rPr>
              <a:t>2</a:t>
            </a:r>
          </a:p>
          <a:p>
            <a:pPr defTabSz="457200" fontAlgn="base">
              <a:spcBef>
                <a:spcPct val="0"/>
              </a:spcBef>
              <a:spcAft>
                <a:spcPct val="0"/>
              </a:spcAft>
              <a:buFontTx/>
              <a:buChar char="-"/>
            </a:pPr>
            <a:endParaRPr lang="fi-FI" sz="1400" dirty="0">
              <a:solidFill>
                <a:srgbClr val="000000"/>
              </a:solidFill>
              <a:ea typeface="ＭＳ Ｐゴシック" charset="0"/>
            </a:endParaRPr>
          </a:p>
          <a:p>
            <a:pPr defTabSz="457200" fontAlgn="base">
              <a:spcAft>
                <a:spcPts val="600"/>
              </a:spcAft>
            </a:pPr>
            <a:r>
              <a:rPr lang="fi-FI" sz="1600" b="1" u="sng" dirty="0" err="1">
                <a:solidFill>
                  <a:srgbClr val="3D1684"/>
                </a:solidFill>
                <a:ea typeface="ＭＳ Ｐゴシック" charset="0"/>
              </a:rPr>
              <a:t>Cardiovascular</a:t>
            </a:r>
            <a:r>
              <a:rPr lang="fi-FI" sz="1600" b="1" u="sng" dirty="0">
                <a:solidFill>
                  <a:srgbClr val="3D1684"/>
                </a:solidFill>
                <a:ea typeface="ＭＳ Ｐゴシック" charset="0"/>
              </a:rPr>
              <a:t> system</a:t>
            </a:r>
            <a:r>
              <a:rPr lang="fi-FI" sz="1600" b="1" u="sng" baseline="30000" dirty="0">
                <a:solidFill>
                  <a:srgbClr val="3D1684"/>
                </a:solidFill>
                <a:ea typeface="ＭＳ Ｐゴシック" charset="0"/>
              </a:rPr>
              <a:t>1</a:t>
            </a:r>
            <a:endParaRPr lang="fi-FI" sz="1600" b="1" u="sng" dirty="0">
              <a:solidFill>
                <a:srgbClr val="3D1684"/>
              </a:solidFill>
              <a:ea typeface="ＭＳ Ｐゴシック" charset="0"/>
            </a:endParaRP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Blood</a:t>
            </a:r>
            <a:r>
              <a:rPr lang="fi-FI" sz="1400" dirty="0">
                <a:solidFill>
                  <a:srgbClr val="000000"/>
                </a:solidFill>
                <a:ea typeface="ＭＳ Ｐゴシック" charset="0"/>
              </a:rPr>
              <a:t> </a:t>
            </a:r>
            <a:r>
              <a:rPr lang="fi-FI" sz="1400" dirty="0" err="1">
                <a:solidFill>
                  <a:srgbClr val="000000"/>
                </a:solidFill>
                <a:ea typeface="ＭＳ Ｐゴシック" charset="0"/>
              </a:rPr>
              <a:t>pressure</a:t>
            </a:r>
            <a:r>
              <a:rPr lang="fi-FI" sz="1400" dirty="0">
                <a:solidFill>
                  <a:srgbClr val="000000"/>
                </a:solidFill>
                <a:ea typeface="ＭＳ Ｐゴシック" charset="0"/>
              </a:rPr>
              <a:t> (BP) and </a:t>
            </a:r>
            <a:r>
              <a:rPr lang="fi-FI" sz="1400" dirty="0" err="1">
                <a:solidFill>
                  <a:srgbClr val="000000"/>
                </a:solidFill>
                <a:ea typeface="ＭＳ Ｐゴシック" charset="0"/>
              </a:rPr>
              <a:t>heart</a:t>
            </a:r>
            <a:r>
              <a:rPr lang="fi-FI" sz="1400" dirty="0">
                <a:solidFill>
                  <a:srgbClr val="000000"/>
                </a:solidFill>
                <a:ea typeface="ＭＳ Ｐゴシック" charset="0"/>
              </a:rPr>
              <a:t>  </a:t>
            </a:r>
            <a:r>
              <a:rPr lang="fi-FI" sz="1400" dirty="0" err="1">
                <a:solidFill>
                  <a:srgbClr val="000000"/>
                </a:solidFill>
                <a:ea typeface="ＭＳ Ｐゴシック" charset="0"/>
              </a:rPr>
              <a:t>rate</a:t>
            </a:r>
            <a:r>
              <a:rPr lang="fi-FI" sz="1400" dirty="0">
                <a:solidFill>
                  <a:srgbClr val="000000"/>
                </a:solidFill>
                <a:ea typeface="ＭＳ Ｐゴシック" charset="0"/>
              </a:rPr>
              <a:t> ↓</a:t>
            </a:r>
          </a:p>
          <a:p>
            <a:pPr defTabSz="457200" fontAlgn="base">
              <a:spcBef>
                <a:spcPct val="0"/>
              </a:spcBef>
              <a:spcAft>
                <a:spcPct val="0"/>
              </a:spcAft>
            </a:pPr>
            <a:r>
              <a:rPr lang="fi-FI" sz="1400" dirty="0">
                <a:solidFill>
                  <a:srgbClr val="000000"/>
                </a:solidFill>
                <a:ea typeface="ＭＳ Ｐゴシック" charset="0"/>
              </a:rPr>
              <a:t>  (</a:t>
            </a:r>
            <a:r>
              <a:rPr lang="fi-FI" sz="1400" dirty="0" err="1">
                <a:solidFill>
                  <a:srgbClr val="000000"/>
                </a:solidFill>
                <a:ea typeface="ＭＳ Ｐゴシック" charset="0"/>
              </a:rPr>
              <a:t>central</a:t>
            </a:r>
            <a:r>
              <a:rPr lang="fi-FI" sz="1400" dirty="0">
                <a:solidFill>
                  <a:srgbClr val="000000"/>
                </a:solidFill>
                <a:ea typeface="ＭＳ Ｐゴシック" charset="0"/>
              </a:rPr>
              <a:t> </a:t>
            </a:r>
            <a:r>
              <a:rPr lang="fi-FI" sz="1400" dirty="0" err="1">
                <a:solidFill>
                  <a:srgbClr val="000000"/>
                </a:solidFill>
                <a:ea typeface="ＭＳ Ｐゴシック" charset="0"/>
              </a:rPr>
              <a:t>effect</a:t>
            </a:r>
            <a:r>
              <a:rPr lang="fi-FI" sz="1400" dirty="0">
                <a:solidFill>
                  <a:srgbClr val="000000"/>
                </a:solidFill>
                <a:ea typeface="ＭＳ Ｐゴシック" charset="0"/>
              </a:rPr>
              <a:t>)</a:t>
            </a:r>
          </a:p>
          <a:p>
            <a:pPr defTabSz="457200" fontAlgn="base">
              <a:spcBef>
                <a:spcPct val="0"/>
              </a:spcBef>
              <a:spcAft>
                <a:spcPct val="0"/>
              </a:spcAft>
              <a:buFontTx/>
              <a:buChar char="-"/>
            </a:pPr>
            <a:r>
              <a:rPr lang="fi-FI" sz="1400" dirty="0">
                <a:solidFill>
                  <a:srgbClr val="000000"/>
                </a:solidFill>
                <a:ea typeface="ＭＳ Ｐゴシック" charset="0"/>
              </a:rPr>
              <a:t> BP↑ at </a:t>
            </a:r>
            <a:r>
              <a:rPr lang="fi-FI" sz="1400" dirty="0" err="1">
                <a:solidFill>
                  <a:srgbClr val="000000"/>
                </a:solidFill>
                <a:ea typeface="ＭＳ Ｐゴシック" charset="0"/>
              </a:rPr>
              <a:t>high</a:t>
            </a:r>
            <a:r>
              <a:rPr lang="fi-FI" sz="1400" dirty="0">
                <a:solidFill>
                  <a:srgbClr val="000000"/>
                </a:solidFill>
                <a:ea typeface="ＭＳ Ｐゴシック" charset="0"/>
              </a:rPr>
              <a:t> </a:t>
            </a:r>
            <a:r>
              <a:rPr lang="fi-FI" sz="1400" dirty="0" err="1">
                <a:solidFill>
                  <a:srgbClr val="000000"/>
                </a:solidFill>
                <a:ea typeface="ＭＳ Ｐゴシック" charset="0"/>
              </a:rPr>
              <a:t>doses</a:t>
            </a:r>
            <a:endParaRPr lang="fi-FI" sz="1400" dirty="0">
              <a:solidFill>
                <a:srgbClr val="000000"/>
              </a:solidFill>
              <a:ea typeface="ＭＳ Ｐゴシック" charset="0"/>
            </a:endParaRPr>
          </a:p>
          <a:p>
            <a:pPr defTabSz="457200" fontAlgn="base">
              <a:spcBef>
                <a:spcPct val="0"/>
              </a:spcBef>
              <a:spcAft>
                <a:spcPct val="0"/>
              </a:spcAft>
            </a:pPr>
            <a:r>
              <a:rPr lang="fi-FI" sz="1400" dirty="0">
                <a:solidFill>
                  <a:srgbClr val="000000"/>
                </a:solidFill>
                <a:ea typeface="ＭＳ Ｐゴシック" charset="0"/>
              </a:rPr>
              <a:t>  (</a:t>
            </a:r>
            <a:r>
              <a:rPr lang="fi-FI" sz="1400" dirty="0" err="1">
                <a:solidFill>
                  <a:srgbClr val="000000"/>
                </a:solidFill>
                <a:ea typeface="ＭＳ Ｐゴシック" charset="0"/>
              </a:rPr>
              <a:t>peripheral</a:t>
            </a:r>
            <a:r>
              <a:rPr lang="fi-FI" sz="1400" dirty="0">
                <a:solidFill>
                  <a:srgbClr val="000000"/>
                </a:solidFill>
                <a:ea typeface="ＭＳ Ｐゴシック" charset="0"/>
              </a:rPr>
              <a:t> </a:t>
            </a:r>
            <a:r>
              <a:rPr lang="fi-FI" sz="1400" dirty="0" err="1">
                <a:solidFill>
                  <a:srgbClr val="000000"/>
                </a:solidFill>
                <a:ea typeface="ＭＳ Ｐゴシック" charset="0"/>
              </a:rPr>
              <a:t>vasoconstriction</a:t>
            </a:r>
            <a:r>
              <a:rPr lang="fi-FI" sz="1400" dirty="0">
                <a:solidFill>
                  <a:srgbClr val="000000"/>
                </a:solidFill>
                <a:ea typeface="ＭＳ Ｐゴシック" charset="0"/>
              </a:rPr>
              <a:t>)</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Cardiac</a:t>
            </a:r>
            <a:r>
              <a:rPr lang="fi-FI" sz="1400" dirty="0">
                <a:solidFill>
                  <a:srgbClr val="000000"/>
                </a:solidFill>
                <a:ea typeface="ＭＳ Ｐゴシック" charset="0"/>
              </a:rPr>
              <a:t> output and </a:t>
            </a:r>
            <a:r>
              <a:rPr lang="fi-FI" sz="1400" dirty="0" err="1">
                <a:solidFill>
                  <a:srgbClr val="000000"/>
                </a:solidFill>
                <a:ea typeface="ＭＳ Ｐゴシック" charset="0"/>
              </a:rPr>
              <a:t>oxygen</a:t>
            </a:r>
            <a:r>
              <a:rPr lang="fi-FI" sz="1400" dirty="0">
                <a:solidFill>
                  <a:srgbClr val="000000"/>
                </a:solidFill>
                <a:ea typeface="ＭＳ Ｐゴシック" charset="0"/>
              </a:rPr>
              <a:t> </a:t>
            </a:r>
            <a:r>
              <a:rPr lang="fi-FI" sz="1400" dirty="0" err="1">
                <a:solidFill>
                  <a:srgbClr val="000000"/>
                </a:solidFill>
                <a:ea typeface="ＭＳ Ｐゴシック" charset="0"/>
              </a:rPr>
              <a:t>need</a:t>
            </a:r>
            <a:r>
              <a:rPr lang="fi-FI" sz="1400" dirty="0">
                <a:solidFill>
                  <a:srgbClr val="000000"/>
                </a:solidFill>
                <a:ea typeface="ＭＳ Ｐゴシック" charset="0"/>
              </a:rPr>
              <a:t> ↓</a:t>
            </a:r>
          </a:p>
          <a:p>
            <a:pPr defTabSz="457200" fontAlgn="base">
              <a:spcBef>
                <a:spcPct val="0"/>
              </a:spcBef>
              <a:spcAft>
                <a:spcPct val="0"/>
              </a:spcAft>
              <a:buFontTx/>
              <a:buChar char="-"/>
            </a:pPr>
            <a:endParaRPr lang="fi-FI" sz="1400" dirty="0">
              <a:solidFill>
                <a:srgbClr val="000000"/>
              </a:solidFill>
              <a:ea typeface="ＭＳ Ｐゴシック" charset="0"/>
            </a:endParaRPr>
          </a:p>
          <a:p>
            <a:pPr defTabSz="457200" fontAlgn="base">
              <a:spcBef>
                <a:spcPct val="0"/>
              </a:spcBef>
              <a:spcAft>
                <a:spcPts val="600"/>
              </a:spcAft>
            </a:pPr>
            <a:r>
              <a:rPr lang="fi-FI" sz="1600" b="1" u="sng" dirty="0">
                <a:solidFill>
                  <a:srgbClr val="3D1684"/>
                </a:solidFill>
                <a:ea typeface="ＭＳ Ｐゴシック" charset="0"/>
              </a:rPr>
              <a:t>Other</a:t>
            </a:r>
            <a:r>
              <a:rPr lang="fi-FI" sz="1600" b="1" u="sng" baseline="30000" dirty="0">
                <a:solidFill>
                  <a:srgbClr val="3D1684"/>
                </a:solidFill>
                <a:ea typeface="ＭＳ Ｐゴシック" charset="0"/>
              </a:rPr>
              <a:t>1</a:t>
            </a:r>
            <a:endParaRPr lang="fi-FI" sz="1600" b="1" u="sng" dirty="0">
              <a:solidFill>
                <a:srgbClr val="3D1684"/>
              </a:solidFill>
              <a:ea typeface="ＭＳ Ｐゴシック" charset="0"/>
            </a:endParaRP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Diuresis</a:t>
            </a:r>
            <a:r>
              <a:rPr lang="fi-FI" sz="1400" dirty="0">
                <a:solidFill>
                  <a:srgbClr val="000000"/>
                </a:solidFill>
                <a:ea typeface="ＭＳ Ｐゴシック" charset="0"/>
              </a:rPr>
              <a:t> ↑</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Salivation</a:t>
            </a:r>
            <a:r>
              <a:rPr lang="fi-FI" sz="1400" dirty="0">
                <a:solidFill>
                  <a:srgbClr val="000000"/>
                </a:solidFill>
                <a:ea typeface="ＭＳ Ｐゴシック" charset="0"/>
              </a:rPr>
              <a:t> ↓</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Intraocular</a:t>
            </a:r>
            <a:r>
              <a:rPr lang="fi-FI" sz="1400" dirty="0">
                <a:solidFill>
                  <a:srgbClr val="000000"/>
                </a:solidFill>
                <a:ea typeface="ＭＳ Ｐゴシック" charset="0"/>
              </a:rPr>
              <a:t> </a:t>
            </a:r>
            <a:r>
              <a:rPr lang="fi-FI" sz="1400" dirty="0" err="1">
                <a:solidFill>
                  <a:srgbClr val="000000"/>
                </a:solidFill>
                <a:ea typeface="ＭＳ Ｐゴシック" charset="0"/>
              </a:rPr>
              <a:t>pressure</a:t>
            </a:r>
            <a:r>
              <a:rPr lang="fi-FI" sz="1400" dirty="0">
                <a:solidFill>
                  <a:srgbClr val="000000"/>
                </a:solidFill>
                <a:ea typeface="ＭＳ Ｐゴシック" charset="0"/>
              </a:rPr>
              <a:t>  ↓</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Shivering</a:t>
            </a:r>
            <a:r>
              <a:rPr lang="fi-FI" sz="1400" dirty="0">
                <a:solidFill>
                  <a:srgbClr val="000000"/>
                </a:solidFill>
                <a:ea typeface="ＭＳ Ｐゴシック" charset="0"/>
              </a:rPr>
              <a:t> </a:t>
            </a:r>
            <a:r>
              <a:rPr lang="fi-FI" sz="1400" dirty="0" err="1">
                <a:solidFill>
                  <a:srgbClr val="000000"/>
                </a:solidFill>
                <a:ea typeface="ＭＳ Ｐゴシック" charset="0"/>
              </a:rPr>
              <a:t>threshold</a:t>
            </a:r>
            <a:r>
              <a:rPr lang="fi-FI" sz="1400" dirty="0">
                <a:solidFill>
                  <a:srgbClr val="000000"/>
                </a:solidFill>
                <a:ea typeface="ＭＳ Ｐゴシック" charset="0"/>
              </a:rPr>
              <a:t> </a:t>
            </a:r>
            <a:r>
              <a:rPr lang="fi-FI" sz="1400" dirty="0" err="1">
                <a:solidFill>
                  <a:srgbClr val="000000"/>
                </a:solidFill>
                <a:ea typeface="ＭＳ Ｐゴシック" charset="0"/>
              </a:rPr>
              <a:t>temperature</a:t>
            </a:r>
            <a:r>
              <a:rPr lang="fi-FI" sz="1400" dirty="0">
                <a:solidFill>
                  <a:srgbClr val="000000"/>
                </a:solidFill>
                <a:ea typeface="ＭＳ Ｐゴシック" charset="0"/>
              </a:rPr>
              <a:t> ↓</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Insulin</a:t>
            </a:r>
            <a:r>
              <a:rPr lang="fi-FI" sz="1400" dirty="0">
                <a:solidFill>
                  <a:srgbClr val="000000"/>
                </a:solidFill>
                <a:ea typeface="ＭＳ Ｐゴシック" charset="0"/>
              </a:rPr>
              <a:t> </a:t>
            </a:r>
            <a:r>
              <a:rPr lang="fi-FI" sz="1400" dirty="0" err="1">
                <a:solidFill>
                  <a:srgbClr val="000000"/>
                </a:solidFill>
                <a:ea typeface="ＭＳ Ｐゴシック" charset="0"/>
              </a:rPr>
              <a:t>secretion</a:t>
            </a:r>
            <a:r>
              <a:rPr lang="fi-FI" sz="1400" dirty="0">
                <a:solidFill>
                  <a:srgbClr val="000000"/>
                </a:solidFill>
                <a:ea typeface="ＭＳ Ｐゴシック" charset="0"/>
              </a:rPr>
              <a:t> ↓</a:t>
            </a:r>
          </a:p>
          <a:p>
            <a:pPr defTabSz="457200" fontAlgn="base">
              <a:spcBef>
                <a:spcPct val="0"/>
              </a:spcBef>
              <a:spcAft>
                <a:spcPct val="0"/>
              </a:spcAft>
              <a:buFontTx/>
              <a:buChar char="-"/>
            </a:pPr>
            <a:r>
              <a:rPr lang="fi-FI" sz="1400" dirty="0">
                <a:solidFill>
                  <a:srgbClr val="000000"/>
                </a:solidFill>
                <a:ea typeface="ＭＳ Ｐゴシック" charset="0"/>
              </a:rPr>
              <a:t> </a:t>
            </a:r>
            <a:r>
              <a:rPr lang="fi-FI" sz="1400" dirty="0" err="1">
                <a:solidFill>
                  <a:srgbClr val="000000"/>
                </a:solidFill>
                <a:ea typeface="ＭＳ Ｐゴシック" charset="0"/>
              </a:rPr>
              <a:t>Secretory</a:t>
            </a:r>
            <a:r>
              <a:rPr lang="fi-FI" sz="1400" dirty="0">
                <a:solidFill>
                  <a:srgbClr val="000000"/>
                </a:solidFill>
                <a:ea typeface="ＭＳ Ｐゴシック" charset="0"/>
              </a:rPr>
              <a:t> and </a:t>
            </a:r>
            <a:r>
              <a:rPr lang="fi-FI" sz="1400" dirty="0" err="1">
                <a:solidFill>
                  <a:srgbClr val="000000"/>
                </a:solidFill>
                <a:ea typeface="ＭＳ Ｐゴシック" charset="0"/>
              </a:rPr>
              <a:t>motor</a:t>
            </a:r>
            <a:r>
              <a:rPr lang="fi-FI" sz="1400" dirty="0">
                <a:solidFill>
                  <a:srgbClr val="000000"/>
                </a:solidFill>
                <a:ea typeface="ＭＳ Ｐゴシック" charset="0"/>
              </a:rPr>
              <a:t> </a:t>
            </a:r>
            <a:r>
              <a:rPr lang="fi-FI" sz="1400" dirty="0" err="1">
                <a:solidFill>
                  <a:srgbClr val="000000"/>
                </a:solidFill>
                <a:ea typeface="ＭＳ Ｐゴシック" charset="0"/>
              </a:rPr>
              <a:t>function</a:t>
            </a:r>
            <a:r>
              <a:rPr lang="fi-FI" sz="1400" dirty="0">
                <a:solidFill>
                  <a:srgbClr val="000000"/>
                </a:solidFill>
                <a:ea typeface="ＭＳ Ｐゴシック" charset="0"/>
              </a:rPr>
              <a:t>  of </a:t>
            </a:r>
            <a:r>
              <a:rPr lang="fi-FI" sz="1400" dirty="0" err="1">
                <a:solidFill>
                  <a:srgbClr val="000000"/>
                </a:solidFill>
                <a:ea typeface="ＭＳ Ｐゴシック" charset="0"/>
              </a:rPr>
              <a:t>gut</a:t>
            </a:r>
            <a:r>
              <a:rPr lang="fi-FI" sz="1400" dirty="0">
                <a:solidFill>
                  <a:srgbClr val="000000"/>
                </a:solidFill>
                <a:ea typeface="ＭＳ Ｐゴシック" charset="0"/>
              </a:rPr>
              <a:t> ↓</a:t>
            </a:r>
          </a:p>
        </p:txBody>
      </p:sp>
      <p:pic>
        <p:nvPicPr>
          <p:cNvPr id="7" name="Picture 6" descr="Figure 13.png"/>
          <p:cNvPicPr>
            <a:picLocks noChangeAspect="1"/>
          </p:cNvPicPr>
          <p:nvPr/>
        </p:nvPicPr>
        <p:blipFill rotWithShape="1">
          <a:blip r:embed="rId3" cstate="print"/>
          <a:srcRect r="15552"/>
          <a:stretch/>
        </p:blipFill>
        <p:spPr>
          <a:xfrm>
            <a:off x="4417016" y="1206170"/>
            <a:ext cx="4492157" cy="5184311"/>
          </a:xfrm>
          <a:prstGeom prst="rect">
            <a:avLst/>
          </a:prstGeom>
        </p:spPr>
      </p:pic>
      <p:sp>
        <p:nvSpPr>
          <p:cNvPr id="8" name="Rectangle 2"/>
          <p:cNvSpPr txBox="1">
            <a:spLocks noChangeArrowheads="1"/>
          </p:cNvSpPr>
          <p:nvPr/>
        </p:nvSpPr>
        <p:spPr bwMode="auto">
          <a:xfrm>
            <a:off x="6418" y="0"/>
            <a:ext cx="7439412" cy="708063"/>
          </a:xfrm>
          <a:prstGeom prst="rect">
            <a:avLst/>
          </a:prstGeom>
          <a:solidFill>
            <a:srgbClr val="A2CCF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a:lstStyle>
          <a:p>
            <a:pPr defTabSz="914400" eaLnBrk="1" hangingPunct="1">
              <a:defRPr/>
            </a:pPr>
            <a:r>
              <a:rPr lang="en-GB" kern="0" dirty="0">
                <a:solidFill>
                  <a:srgbClr val="3D1684"/>
                </a:solidFill>
                <a:latin typeface="Arial" panose="020B0604020202020204" pitchFamily="34" charset="0"/>
                <a:cs typeface="Arial" panose="020B0604020202020204" pitchFamily="34" charset="0"/>
              </a:rPr>
              <a:t>Pharmacology of </a:t>
            </a:r>
            <a:r>
              <a:rPr lang="en-GB" kern="0" dirty="0">
                <a:latin typeface="Arial" panose="020B0604020202020204" pitchFamily="34" charset="0"/>
                <a:cs typeface="Arial" panose="020B0604020202020204" pitchFamily="34" charset="0"/>
              </a:rPr>
              <a:t>dexmedetomidine</a:t>
            </a:r>
            <a:endParaRPr lang="en-US" kern="0" baseline="30000" dirty="0">
              <a:latin typeface="Arial" panose="020B0604020202020204" pitchFamily="34" charset="0"/>
              <a:cs typeface="Arial" panose="020B0604020202020204" pitchFamily="34" charset="0"/>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9111"/>
            <a:ext cx="773150" cy="7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1" y="6519608"/>
            <a:ext cx="8369621" cy="625812"/>
          </a:xfrm>
          <a:prstGeom prst="rect">
            <a:avLst/>
          </a:prstGeom>
          <a:noFill/>
        </p:spPr>
        <p:txBody>
          <a:bodyPr wrap="square" rtlCol="0">
            <a:spAutoFit/>
          </a:bodyPr>
          <a:lstStyle/>
          <a:p>
            <a:pPr marL="233363" indent="-233363">
              <a:spcBef>
                <a:spcPts val="100"/>
              </a:spcBef>
              <a:buClr>
                <a:schemeClr val="tx1"/>
              </a:buClr>
              <a:buSzPct val="100000"/>
              <a:buFont typeface="+mj-lt"/>
              <a:buAutoNum type="arabicPeriod"/>
              <a:tabLst>
                <a:tab pos="233363" algn="l"/>
              </a:tabLst>
            </a:pPr>
            <a:r>
              <a:rPr lang="da-DK" sz="1100" dirty="0"/>
              <a:t>European Public </a:t>
            </a:r>
            <a:r>
              <a:rPr lang="da-DK" sz="1100" dirty="0" err="1"/>
              <a:t>Assessment</a:t>
            </a:r>
            <a:r>
              <a:rPr lang="da-DK" sz="1100" dirty="0"/>
              <a:t> </a:t>
            </a:r>
            <a:r>
              <a:rPr lang="da-DK" sz="1100" dirty="0" err="1"/>
              <a:t>report</a:t>
            </a:r>
            <a:r>
              <a:rPr lang="da-DK" sz="1100" dirty="0"/>
              <a:t> (EPAR) 2. </a:t>
            </a:r>
            <a:r>
              <a:rPr lang="es-ES" sz="1100" dirty="0" err="1"/>
              <a:t>Huupponen</a:t>
            </a:r>
            <a:r>
              <a:rPr lang="es-ES" sz="1100" dirty="0"/>
              <a:t> E et al. Acta </a:t>
            </a:r>
            <a:r>
              <a:rPr lang="es-ES" sz="1100" dirty="0" err="1"/>
              <a:t>Anaesthesiol</a:t>
            </a:r>
            <a:r>
              <a:rPr lang="es-ES" sz="1100" dirty="0"/>
              <a:t> </a:t>
            </a:r>
            <a:r>
              <a:rPr lang="es-ES" sz="1100" dirty="0" err="1"/>
              <a:t>Scand</a:t>
            </a:r>
            <a:r>
              <a:rPr lang="es-ES" sz="1100" dirty="0"/>
              <a:t>. 2008;52:289-94</a:t>
            </a:r>
          </a:p>
          <a:p>
            <a:pPr>
              <a:spcBef>
                <a:spcPts val="100"/>
              </a:spcBef>
              <a:buClr>
                <a:schemeClr val="tx1"/>
              </a:buClr>
              <a:buSzPct val="100000"/>
              <a:tabLst>
                <a:tab pos="233363" algn="l"/>
              </a:tabLst>
            </a:pPr>
            <a:endParaRPr lang="da-DK" sz="1100" dirty="0"/>
          </a:p>
          <a:p>
            <a:pPr marL="233363" indent="-233363">
              <a:spcBef>
                <a:spcPts val="100"/>
              </a:spcBef>
              <a:buClr>
                <a:schemeClr val="tx1"/>
              </a:buClr>
              <a:buSzPct val="100000"/>
              <a:buFont typeface="+mj-lt"/>
              <a:buAutoNum type="arabicPeriod"/>
              <a:tabLst>
                <a:tab pos="233363" algn="l"/>
              </a:tabLst>
            </a:pPr>
            <a:endParaRPr lang="da-DK" sz="1100" dirty="0"/>
          </a:p>
        </p:txBody>
      </p:sp>
    </p:spTree>
    <p:extLst>
      <p:ext uri="{BB962C8B-B14F-4D97-AF65-F5344CB8AC3E}">
        <p14:creationId xmlns:p14="http://schemas.microsoft.com/office/powerpoint/2010/main" val="32986351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Inhaltsplatzhalter 2"/>
          <p:cNvSpPr>
            <a:spLocks noGrp="1"/>
          </p:cNvSpPr>
          <p:nvPr>
            <p:ph idx="1"/>
          </p:nvPr>
        </p:nvSpPr>
        <p:spPr bwMode="auto">
          <a:xfrm>
            <a:off x="304142" y="1134204"/>
            <a:ext cx="8345487" cy="545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buFont typeface="Arial" charset="0"/>
              <a:buChar char="■"/>
            </a:pPr>
            <a:r>
              <a:rPr lang="de-DE" dirty="0" err="1">
                <a:latin typeface="Arial" charset="0"/>
                <a:cs typeface="Arial" charset="0"/>
              </a:rPr>
              <a:t>Pain</a:t>
            </a:r>
            <a:r>
              <a:rPr lang="de-DE" dirty="0">
                <a:latin typeface="Arial" charset="0"/>
                <a:cs typeface="Arial" charset="0"/>
              </a:rPr>
              <a:t>, </a:t>
            </a:r>
            <a:r>
              <a:rPr lang="de-DE" dirty="0" err="1">
                <a:latin typeface="Arial" charset="0"/>
                <a:cs typeface="Arial" charset="0"/>
              </a:rPr>
              <a:t>agitation</a:t>
            </a:r>
            <a:r>
              <a:rPr lang="de-DE" dirty="0">
                <a:latin typeface="Arial" charset="0"/>
                <a:cs typeface="Arial" charset="0"/>
              </a:rPr>
              <a:t> and </a:t>
            </a:r>
            <a:r>
              <a:rPr lang="de-DE" dirty="0" err="1">
                <a:latin typeface="Arial" charset="0"/>
                <a:cs typeface="Arial" charset="0"/>
              </a:rPr>
              <a:t>delirium</a:t>
            </a:r>
            <a:r>
              <a:rPr lang="de-DE" dirty="0">
                <a:latin typeface="Arial" charset="0"/>
                <a:cs typeface="Arial" charset="0"/>
              </a:rPr>
              <a:t> </a:t>
            </a:r>
            <a:r>
              <a:rPr lang="de-DE" dirty="0" err="1">
                <a:latin typeface="Arial" charset="0"/>
                <a:cs typeface="Arial" charset="0"/>
              </a:rPr>
              <a:t>are</a:t>
            </a:r>
            <a:r>
              <a:rPr lang="de-DE" dirty="0">
                <a:latin typeface="Arial" charset="0"/>
                <a:cs typeface="Arial" charset="0"/>
              </a:rPr>
              <a:t> </a:t>
            </a:r>
            <a:r>
              <a:rPr lang="de-DE" dirty="0" err="1">
                <a:latin typeface="Arial" charset="0"/>
                <a:cs typeface="Arial" charset="0"/>
              </a:rPr>
              <a:t>major</a:t>
            </a:r>
            <a:r>
              <a:rPr lang="de-DE" dirty="0">
                <a:latin typeface="Arial" charset="0"/>
                <a:cs typeface="Arial" charset="0"/>
              </a:rPr>
              <a:t> stress </a:t>
            </a:r>
            <a:r>
              <a:rPr lang="de-DE" dirty="0" err="1">
                <a:latin typeface="Arial" charset="0"/>
                <a:cs typeface="Arial" charset="0"/>
              </a:rPr>
              <a:t>factors</a:t>
            </a:r>
            <a:r>
              <a:rPr lang="de-DE" dirty="0">
                <a:latin typeface="Arial" charset="0"/>
                <a:cs typeface="Arial" charset="0"/>
              </a:rPr>
              <a:t> </a:t>
            </a:r>
            <a:r>
              <a:rPr lang="de-DE" dirty="0" err="1">
                <a:latin typeface="Arial" charset="0"/>
                <a:cs typeface="Arial" charset="0"/>
              </a:rPr>
              <a:t>for</a:t>
            </a:r>
            <a:r>
              <a:rPr lang="de-DE" dirty="0">
                <a:latin typeface="Arial" charset="0"/>
                <a:cs typeface="Arial" charset="0"/>
              </a:rPr>
              <a:t> ICU patients</a:t>
            </a:r>
            <a:r>
              <a:rPr lang="de-DE" baseline="30000" dirty="0">
                <a:latin typeface="Arial" charset="0"/>
                <a:cs typeface="Arial" charset="0"/>
              </a:rPr>
              <a:t>1</a:t>
            </a:r>
          </a:p>
          <a:p>
            <a:pPr marL="0" indent="0">
              <a:buNone/>
            </a:pPr>
            <a:endParaRPr lang="de-DE" dirty="0">
              <a:latin typeface="Arial" charset="0"/>
              <a:cs typeface="Arial" charset="0"/>
            </a:endParaRPr>
          </a:p>
        </p:txBody>
      </p:sp>
      <p:grpSp>
        <p:nvGrpSpPr>
          <p:cNvPr id="2" name="Group 1"/>
          <p:cNvGrpSpPr/>
          <p:nvPr/>
        </p:nvGrpSpPr>
        <p:grpSpPr>
          <a:xfrm>
            <a:off x="6527183" y="2124164"/>
            <a:ext cx="1361106" cy="3979173"/>
            <a:chOff x="6527183" y="2124164"/>
            <a:chExt cx="1361106" cy="3979173"/>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2937" y="2124164"/>
              <a:ext cx="1305352" cy="130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090" y="3451160"/>
              <a:ext cx="1314634" cy="13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7183" y="4765795"/>
              <a:ext cx="1337542" cy="133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2"/>
          <p:cNvSpPr txBox="1">
            <a:spLocks noChangeArrowheads="1"/>
          </p:cNvSpPr>
          <p:nvPr/>
        </p:nvSpPr>
        <p:spPr bwMode="auto">
          <a:xfrm>
            <a:off x="6418" y="0"/>
            <a:ext cx="7439412" cy="708063"/>
          </a:xfrm>
          <a:prstGeom prst="rect">
            <a:avLst/>
          </a:prstGeom>
          <a:solidFill>
            <a:srgbClr val="A2CCF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a:lstStyle>
          <a:p>
            <a:r>
              <a:rPr lang="en-US" sz="1600" dirty="0">
                <a:solidFill>
                  <a:srgbClr val="B5007C"/>
                </a:solidFill>
                <a:latin typeface="Arial" pitchFamily="34" charset="0"/>
                <a:cs typeface="Arial" pitchFamily="34" charset="0"/>
              </a:rPr>
              <a:t> </a:t>
            </a:r>
            <a:r>
              <a:rPr lang="en-US" dirty="0">
                <a:solidFill>
                  <a:srgbClr val="3D1684"/>
                </a:solidFill>
                <a:latin typeface="Arial" pitchFamily="34" charset="0"/>
                <a:cs typeface="Arial" pitchFamily="34" charset="0"/>
              </a:rPr>
              <a:t>Challenges in the intensive care</a:t>
            </a:r>
            <a:endParaRPr lang="en-IE" dirty="0">
              <a:solidFill>
                <a:srgbClr val="3D1684"/>
              </a:solidFill>
            </a:endParaRPr>
          </a:p>
        </p:txBody>
      </p:sp>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9111"/>
            <a:ext cx="773150" cy="7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09714" y="6520934"/>
            <a:ext cx="4521109" cy="261610"/>
          </a:xfrm>
          <a:prstGeom prst="rect">
            <a:avLst/>
          </a:prstGeom>
          <a:noFill/>
        </p:spPr>
        <p:txBody>
          <a:bodyPr wrap="none" rtlCol="0">
            <a:spAutoFit/>
          </a:bodyPr>
          <a:lstStyle/>
          <a:p>
            <a:pPr marL="233363" indent="-233363">
              <a:spcBef>
                <a:spcPts val="100"/>
              </a:spcBef>
              <a:buClr>
                <a:schemeClr val="tx1"/>
              </a:buClr>
              <a:buSzPct val="100000"/>
              <a:buFont typeface="+mj-lt"/>
              <a:buAutoNum type="arabicPeriod"/>
              <a:tabLst>
                <a:tab pos="233363" algn="l"/>
              </a:tabLst>
            </a:pPr>
            <a:r>
              <a:rPr lang="en-US" sz="1100" dirty="0">
                <a:cs typeface="Arial" charset="0"/>
              </a:rPr>
              <a:t>Adapted from Reade MC et al. N </a:t>
            </a:r>
            <a:r>
              <a:rPr lang="en-US" sz="1100" dirty="0" err="1">
                <a:cs typeface="Arial" charset="0"/>
              </a:rPr>
              <a:t>Engl</a:t>
            </a:r>
            <a:r>
              <a:rPr lang="en-US" sz="1100" dirty="0">
                <a:cs typeface="Arial" charset="0"/>
              </a:rPr>
              <a:t> J Med. 2014;370(5):444-54</a:t>
            </a: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447" y="1589397"/>
            <a:ext cx="49450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7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62200" y="2438400"/>
            <a:ext cx="2286000" cy="5334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 name="Title 1"/>
          <p:cNvSpPr>
            <a:spLocks noGrp="1"/>
          </p:cNvSpPr>
          <p:nvPr>
            <p:ph type="title"/>
          </p:nvPr>
        </p:nvSpPr>
        <p:spPr>
          <a:xfrm>
            <a:off x="134112" y="3048"/>
            <a:ext cx="8863584" cy="1143000"/>
          </a:xfrm>
        </p:spPr>
        <p:txBody>
          <a:bodyPr>
            <a:normAutofit/>
          </a:bodyPr>
          <a:lstStyle/>
          <a:p>
            <a:r>
              <a:rPr lang="en-US" sz="2000" dirty="0"/>
              <a:t>Dexmedetomidine helps to improve communication and management of pain</a:t>
            </a:r>
          </a:p>
        </p:txBody>
      </p:sp>
      <p:sp>
        <p:nvSpPr>
          <p:cNvPr id="6" name="Content Placeholder 5"/>
          <p:cNvSpPr>
            <a:spLocks noGrp="1"/>
          </p:cNvSpPr>
          <p:nvPr>
            <p:ph idx="1"/>
          </p:nvPr>
        </p:nvSpPr>
        <p:spPr>
          <a:xfrm>
            <a:off x="457200" y="2057400"/>
            <a:ext cx="8229600" cy="304799"/>
          </a:xfrm>
        </p:spPr>
        <p:txBody>
          <a:bodyPr>
            <a:normAutofit fontScale="92500" lnSpcReduction="10000"/>
          </a:bodyPr>
          <a:lstStyle/>
          <a:p>
            <a:pPr>
              <a:lnSpc>
                <a:spcPct val="100000"/>
              </a:lnSpc>
              <a:spcBef>
                <a:spcPts val="1800"/>
              </a:spcBef>
            </a:pPr>
            <a:r>
              <a:rPr lang="en-US" sz="1600" dirty="0"/>
              <a:t>Ability to communicate pain, </a:t>
            </a:r>
            <a:r>
              <a:rPr lang="en-US" sz="1600" dirty="0" err="1"/>
              <a:t>arousability</a:t>
            </a:r>
            <a:r>
              <a:rPr lang="en-US" sz="1600" dirty="0"/>
              <a:t> and cooperatives of ICU patients</a:t>
            </a:r>
            <a:r>
              <a:rPr lang="en-US" sz="1600" baseline="30000" dirty="0"/>
              <a:t>1</a:t>
            </a:r>
          </a:p>
        </p:txBody>
      </p:sp>
      <p:sp>
        <p:nvSpPr>
          <p:cNvPr id="7" name="Round Same Side Corner Rectangle 6"/>
          <p:cNvSpPr/>
          <p:nvPr/>
        </p:nvSpPr>
        <p:spPr>
          <a:xfrm>
            <a:off x="457200" y="1447800"/>
            <a:ext cx="8229600" cy="685800"/>
          </a:xfrm>
          <a:prstGeom prst="round2SameRect">
            <a:avLst/>
          </a:prstGeom>
          <a:gradFill flip="none" rotWithShape="1">
            <a:gsLst>
              <a:gs pos="0">
                <a:schemeClr val="accent6"/>
              </a:gs>
              <a:gs pos="100000">
                <a:schemeClr val="accent5">
                  <a:lumMod val="40000"/>
                  <a:lumOff val="60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lumMod val="75000"/>
                  </a:schemeClr>
                </a:solidFill>
                <a:latin typeface="Arial" panose="020B0604020202020204" pitchFamily="34" charset="0"/>
                <a:cs typeface="Arial" panose="020B0604020202020204" pitchFamily="34" charset="0"/>
              </a:rPr>
              <a:t>Pain</a:t>
            </a:r>
          </a:p>
        </p:txBody>
      </p:sp>
      <p:graphicFrame>
        <p:nvGraphicFramePr>
          <p:cNvPr id="8" name="Chart 7"/>
          <p:cNvGraphicFramePr/>
          <p:nvPr>
            <p:extLst>
              <p:ext uri="{D42A27DB-BD31-4B8C-83A1-F6EECF244321}">
                <p14:modId xmlns:p14="http://schemas.microsoft.com/office/powerpoint/2010/main" val="1730802903"/>
              </p:ext>
            </p:extLst>
          </p:nvPr>
        </p:nvGraphicFramePr>
        <p:xfrm>
          <a:off x="990600" y="2921000"/>
          <a:ext cx="3733800" cy="2489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483430" y="3937830"/>
            <a:ext cx="2592376"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Adjusted mean VAS* score 1-100 points</a:t>
            </a:r>
          </a:p>
        </p:txBody>
      </p:sp>
      <p:sp>
        <p:nvSpPr>
          <p:cNvPr id="12" name="TextBox 11"/>
          <p:cNvSpPr txBox="1"/>
          <p:nvPr/>
        </p:nvSpPr>
        <p:spPr>
          <a:xfrm>
            <a:off x="1447800" y="3048000"/>
            <a:ext cx="788229" cy="253916"/>
          </a:xfrm>
          <a:prstGeom prst="rect">
            <a:avLst/>
          </a:prstGeom>
          <a:noFill/>
        </p:spPr>
        <p:txBody>
          <a:bodyPr wrap="square" rtlCol="0">
            <a:spAutoFit/>
          </a:bodyPr>
          <a:lstStyle/>
          <a:p>
            <a:r>
              <a:rPr lang="en-US" sz="1050" i="1" dirty="0">
                <a:latin typeface="Arial" panose="020B0604020202020204" pitchFamily="34" charset="0"/>
                <a:cs typeface="Arial" panose="020B0604020202020204" pitchFamily="34" charset="0"/>
              </a:rPr>
              <a:t>P</a:t>
            </a:r>
            <a:r>
              <a:rPr lang="en-US" sz="1050" dirty="0">
                <a:latin typeface="Arial" panose="020B0604020202020204" pitchFamily="34" charset="0"/>
                <a:cs typeface="Arial" panose="020B0604020202020204" pitchFamily="34" charset="0"/>
              </a:rPr>
              <a:t> &lt; 0.001</a:t>
            </a:r>
          </a:p>
        </p:txBody>
      </p:sp>
      <p:sp>
        <p:nvSpPr>
          <p:cNvPr id="10" name="TextBox 9"/>
          <p:cNvSpPr txBox="1"/>
          <p:nvPr/>
        </p:nvSpPr>
        <p:spPr>
          <a:xfrm>
            <a:off x="2667000" y="2438400"/>
            <a:ext cx="1951175" cy="507831"/>
          </a:xfrm>
          <a:prstGeom prst="rect">
            <a:avLst/>
          </a:prstGeom>
          <a:noFill/>
        </p:spPr>
        <p:txBody>
          <a:bodyPr wrap="none" rtlCol="0">
            <a:spAutoFit/>
          </a:bodyPr>
          <a:lstStyle/>
          <a:p>
            <a:r>
              <a:rPr lang="en-US" sz="1100" dirty="0" err="1">
                <a:latin typeface="Arial" panose="020B0604020202020204" pitchFamily="34" charset="0"/>
                <a:cs typeface="Arial" panose="020B0604020202020204" pitchFamily="34" charset="0"/>
              </a:rPr>
              <a:t>Dexmedetomidine</a:t>
            </a:r>
            <a:r>
              <a:rPr lang="en-US" sz="1100" dirty="0">
                <a:latin typeface="Arial" panose="020B0604020202020204" pitchFamily="34" charset="0"/>
                <a:cs typeface="Arial" panose="020B0604020202020204" pitchFamily="34" charset="0"/>
              </a:rPr>
              <a:t> (N = 251)</a:t>
            </a:r>
          </a:p>
          <a:p>
            <a:pPr>
              <a:spcBef>
                <a:spcPts val="600"/>
              </a:spcBef>
            </a:pPr>
            <a:r>
              <a:rPr lang="en-US" sz="1100" dirty="0" err="1">
                <a:latin typeface="Arial" panose="020B0604020202020204" pitchFamily="34" charset="0"/>
                <a:cs typeface="Arial" panose="020B0604020202020204" pitchFamily="34" charset="0"/>
              </a:rPr>
              <a:t>Propofol</a:t>
            </a:r>
            <a:r>
              <a:rPr lang="en-US" sz="1100" dirty="0">
                <a:latin typeface="Arial" panose="020B0604020202020204" pitchFamily="34" charset="0"/>
                <a:cs typeface="Arial" panose="020B0604020202020204" pitchFamily="34" charset="0"/>
              </a:rPr>
              <a:t> (N = 247)</a:t>
            </a:r>
          </a:p>
        </p:txBody>
      </p:sp>
      <p:sp>
        <p:nvSpPr>
          <p:cNvPr id="15" name="Rectangle 14"/>
          <p:cNvSpPr/>
          <p:nvPr/>
        </p:nvSpPr>
        <p:spPr>
          <a:xfrm>
            <a:off x="2514600" y="2514600"/>
            <a:ext cx="152400" cy="152400"/>
          </a:xfrm>
          <a:prstGeom prst="rect">
            <a:avLst/>
          </a:prstGeom>
          <a:solidFill>
            <a:srgbClr val="A2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14600" y="2743200"/>
            <a:ext cx="152400" cy="152400"/>
          </a:xfrm>
          <a:prstGeom prst="rect">
            <a:avLst/>
          </a:prstGeom>
          <a:solidFill>
            <a:srgbClr val="A99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p:cNvGraphicFramePr/>
          <p:nvPr>
            <p:extLst>
              <p:ext uri="{D42A27DB-BD31-4B8C-83A1-F6EECF244321}">
                <p14:modId xmlns:p14="http://schemas.microsoft.com/office/powerpoint/2010/main" val="3586140684"/>
              </p:ext>
            </p:extLst>
          </p:nvPr>
        </p:nvGraphicFramePr>
        <p:xfrm>
          <a:off x="4800600" y="2921000"/>
          <a:ext cx="3733800" cy="2489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5257800" y="3048000"/>
            <a:ext cx="788229" cy="253916"/>
          </a:xfrm>
          <a:prstGeom prst="rect">
            <a:avLst/>
          </a:prstGeom>
          <a:noFill/>
        </p:spPr>
        <p:txBody>
          <a:bodyPr wrap="square" rtlCol="0">
            <a:spAutoFit/>
          </a:bodyPr>
          <a:lstStyle/>
          <a:p>
            <a:r>
              <a:rPr lang="en-US" sz="1050" i="1" dirty="0">
                <a:latin typeface="Arial" panose="020B0604020202020204" pitchFamily="34" charset="0"/>
                <a:cs typeface="Arial" panose="020B0604020202020204" pitchFamily="34" charset="0"/>
              </a:rPr>
              <a:t>P</a:t>
            </a:r>
            <a:r>
              <a:rPr lang="en-US" sz="1050" dirty="0">
                <a:latin typeface="Arial" panose="020B0604020202020204" pitchFamily="34" charset="0"/>
                <a:cs typeface="Arial" panose="020B0604020202020204" pitchFamily="34" charset="0"/>
              </a:rPr>
              <a:t> &lt; 0.001</a:t>
            </a:r>
          </a:p>
        </p:txBody>
      </p:sp>
      <p:sp>
        <p:nvSpPr>
          <p:cNvPr id="19" name="Rounded Rectangle 18"/>
          <p:cNvSpPr/>
          <p:nvPr/>
        </p:nvSpPr>
        <p:spPr>
          <a:xfrm>
            <a:off x="6019800" y="2438400"/>
            <a:ext cx="2286000" cy="5334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0" name="TextBox 19"/>
          <p:cNvSpPr txBox="1"/>
          <p:nvPr/>
        </p:nvSpPr>
        <p:spPr>
          <a:xfrm>
            <a:off x="6324600" y="2438400"/>
            <a:ext cx="1951175" cy="507831"/>
          </a:xfrm>
          <a:prstGeom prst="rect">
            <a:avLst/>
          </a:prstGeom>
          <a:noFill/>
        </p:spPr>
        <p:txBody>
          <a:bodyPr wrap="none" rtlCol="0">
            <a:spAutoFit/>
          </a:bodyPr>
          <a:lstStyle/>
          <a:p>
            <a:r>
              <a:rPr lang="en-US" sz="1100" dirty="0" err="1">
                <a:latin typeface="Arial" panose="020B0604020202020204" pitchFamily="34" charset="0"/>
                <a:cs typeface="Arial" panose="020B0604020202020204" pitchFamily="34" charset="0"/>
              </a:rPr>
              <a:t>Dexmedetomidine</a:t>
            </a:r>
            <a:r>
              <a:rPr lang="en-US" sz="1100" dirty="0">
                <a:latin typeface="Arial" panose="020B0604020202020204" pitchFamily="34" charset="0"/>
                <a:cs typeface="Arial" panose="020B0604020202020204" pitchFamily="34" charset="0"/>
              </a:rPr>
              <a:t> (N = 249)</a:t>
            </a:r>
          </a:p>
          <a:p>
            <a:pPr>
              <a:spcBef>
                <a:spcPts val="600"/>
              </a:spcBef>
            </a:pPr>
            <a:r>
              <a:rPr lang="en-US" sz="1100" dirty="0">
                <a:latin typeface="Arial" panose="020B0604020202020204" pitchFamily="34" charset="0"/>
                <a:cs typeface="Arial" panose="020B0604020202020204" pitchFamily="34" charset="0"/>
              </a:rPr>
              <a:t>Midazolam (N = 251)</a:t>
            </a:r>
          </a:p>
        </p:txBody>
      </p:sp>
      <p:sp>
        <p:nvSpPr>
          <p:cNvPr id="21" name="Rectangle 20"/>
          <p:cNvSpPr/>
          <p:nvPr/>
        </p:nvSpPr>
        <p:spPr>
          <a:xfrm>
            <a:off x="6172200" y="2514600"/>
            <a:ext cx="152400" cy="152400"/>
          </a:xfrm>
          <a:prstGeom prst="rect">
            <a:avLst/>
          </a:prstGeom>
          <a:solidFill>
            <a:srgbClr val="A2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72200" y="2743200"/>
            <a:ext cx="152400" cy="15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33400" y="5449669"/>
            <a:ext cx="8077200" cy="646331"/>
          </a:xfrm>
          <a:prstGeom prst="rect">
            <a:avLst/>
          </a:prstGeom>
          <a:noFill/>
        </p:spPr>
        <p:txBody>
          <a:bodyPr wrap="square" rtlCol="0">
            <a:spAutoFit/>
          </a:bodyPr>
          <a:lstStyle/>
          <a:p>
            <a:pPr algn="just"/>
            <a:r>
              <a:rPr lang="en-US" sz="900" dirty="0">
                <a:latin typeface="Arial" panose="020B0604020202020204" pitchFamily="34" charset="0"/>
                <a:cs typeface="Arial" panose="020B0604020202020204" pitchFamily="34" charset="0"/>
              </a:rPr>
              <a:t>*Visual Analogue Scale (VAS). The VAS score represents the nurse‘s subjective estimate on the measured endpoint, ( e.g. </a:t>
            </a:r>
            <a:r>
              <a:rPr lang="en-US" sz="900" dirty="0" err="1">
                <a:latin typeface="Arial" panose="020B0604020202020204" pitchFamily="34" charset="0"/>
                <a:cs typeface="Arial" panose="020B0604020202020204" pitchFamily="34" charset="0"/>
              </a:rPr>
              <a:t>arousability</a:t>
            </a:r>
            <a:r>
              <a:rPr lang="en-US" sz="900" dirty="0">
                <a:latin typeface="Arial" panose="020B0604020202020204" pitchFamily="34" charset="0"/>
                <a:cs typeface="Arial" panose="020B0604020202020204" pitchFamily="34" charset="0"/>
              </a:rPr>
              <a:t> or pain) on a scale of 1-100. The nurse instructions for the VAS score define the endpoints as follows: </a:t>
            </a:r>
            <a:r>
              <a:rPr lang="en-US" sz="900" dirty="0" err="1">
                <a:latin typeface="Arial" panose="020B0604020202020204" pitchFamily="34" charset="0"/>
                <a:cs typeface="Arial" panose="020B0604020202020204" pitchFamily="34" charset="0"/>
              </a:rPr>
              <a:t>arousability</a:t>
            </a:r>
            <a:r>
              <a:rPr lang="en-US" sz="900" dirty="0">
                <a:latin typeface="Arial" panose="020B0604020202020204" pitchFamily="34" charset="0"/>
                <a:cs typeface="Arial" panose="020B0604020202020204" pitchFamily="34" charset="0"/>
              </a:rPr>
              <a:t> as the ease at which the patient awakens from, or as if from sleep; communication as the patient‘s capacity to communicate pain and the need (or not) for additional analgesia (but does not measure pain itself); cooperativeness as an assessment of how well the patient assists the nurse, (e.g. moves upon request).</a:t>
            </a:r>
          </a:p>
        </p:txBody>
      </p:sp>
      <p:sp>
        <p:nvSpPr>
          <p:cNvPr id="3" name="TextBox 2"/>
          <p:cNvSpPr txBox="1"/>
          <p:nvPr/>
        </p:nvSpPr>
        <p:spPr>
          <a:xfrm>
            <a:off x="939717" y="6559296"/>
            <a:ext cx="3354123" cy="261610"/>
          </a:xfrm>
          <a:prstGeom prst="rect">
            <a:avLst/>
          </a:prstGeom>
          <a:noFill/>
        </p:spPr>
        <p:txBody>
          <a:bodyPr wrap="none" rtlCol="0">
            <a:spAutoFit/>
          </a:bodyPr>
          <a:lstStyle/>
          <a:p>
            <a:pPr marL="233363" indent="-233363">
              <a:spcBef>
                <a:spcPts val="100"/>
              </a:spcBef>
              <a:buClr>
                <a:schemeClr val="tx1"/>
              </a:buClr>
              <a:buSzPct val="100000"/>
              <a:buFont typeface="+mj-lt"/>
              <a:buAutoNum type="arabicPeriod"/>
              <a:tabLst>
                <a:tab pos="233363" algn="l"/>
              </a:tabLst>
            </a:pPr>
            <a:r>
              <a:rPr lang="da-DK" sz="1100" dirty="0">
                <a:latin typeface="Arial" panose="020B0604020202020204" pitchFamily="34" charset="0"/>
                <a:cs typeface="Arial" panose="020B0604020202020204" pitchFamily="34" charset="0"/>
              </a:rPr>
              <a:t>Jakob SM et al. JAMA. 2012; 307(11): 1151-60</a:t>
            </a:r>
          </a:p>
        </p:txBody>
      </p:sp>
    </p:spTree>
    <p:extLst>
      <p:ext uri="{BB962C8B-B14F-4D97-AF65-F5344CB8AC3E}">
        <p14:creationId xmlns:p14="http://schemas.microsoft.com/office/powerpoint/2010/main" val="79529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62000"/>
          </a:xfrm>
        </p:spPr>
        <p:txBody>
          <a:bodyPr>
            <a:noAutofit/>
          </a:bodyPr>
          <a:lstStyle/>
          <a:p>
            <a:r>
              <a:rPr lang="en-US" sz="2000" dirty="0"/>
              <a:t>Dexmedetomidine </a:t>
            </a:r>
            <a:r>
              <a:rPr lang="de-DE" sz="2000" dirty="0" err="1"/>
              <a:t>facilitates</a:t>
            </a:r>
            <a:r>
              <a:rPr lang="de-DE" sz="2000" dirty="0"/>
              <a:t> </a:t>
            </a:r>
            <a:r>
              <a:rPr lang="de-DE" sz="2000" dirty="0" err="1"/>
              <a:t>management</a:t>
            </a:r>
            <a:r>
              <a:rPr lang="de-DE" sz="2000" dirty="0"/>
              <a:t> </a:t>
            </a:r>
            <a:r>
              <a:rPr lang="de-DE" sz="2000" dirty="0" err="1"/>
              <a:t>of</a:t>
            </a:r>
            <a:r>
              <a:rPr lang="de-DE" sz="2000" dirty="0"/>
              <a:t> </a:t>
            </a:r>
            <a:r>
              <a:rPr lang="de-DE" sz="2000" dirty="0" err="1"/>
              <a:t>agitation</a:t>
            </a:r>
            <a:r>
              <a:rPr lang="de-DE" sz="2000" dirty="0"/>
              <a:t>: </a:t>
            </a:r>
            <a:r>
              <a:rPr lang="de-DE" sz="2000" dirty="0" err="1"/>
              <a:t>under</a:t>
            </a:r>
            <a:r>
              <a:rPr lang="de-DE" sz="2000" dirty="0"/>
              <a:t> light </a:t>
            </a:r>
            <a:r>
              <a:rPr lang="de-DE" sz="2000" dirty="0" err="1"/>
              <a:t>sedation</a:t>
            </a:r>
            <a:r>
              <a:rPr lang="de-DE" sz="2000" dirty="0"/>
              <a:t> </a:t>
            </a:r>
            <a:r>
              <a:rPr lang="de-DE" sz="2000" dirty="0" err="1"/>
              <a:t>patients</a:t>
            </a:r>
            <a:r>
              <a:rPr lang="de-DE" sz="2000" dirty="0"/>
              <a:t> </a:t>
            </a:r>
            <a:r>
              <a:rPr lang="de-DE" sz="2000" dirty="0" err="1"/>
              <a:t>are</a:t>
            </a:r>
            <a:r>
              <a:rPr lang="de-DE" sz="2000" dirty="0"/>
              <a:t> </a:t>
            </a:r>
            <a:r>
              <a:rPr lang="de-DE" sz="2000" dirty="0" err="1"/>
              <a:t>responsive</a:t>
            </a:r>
            <a:r>
              <a:rPr lang="de-DE" sz="2000" dirty="0"/>
              <a:t>, </a:t>
            </a:r>
            <a:r>
              <a:rPr lang="de-DE" sz="2000" dirty="0" err="1"/>
              <a:t>aware</a:t>
            </a:r>
            <a:r>
              <a:rPr lang="de-DE" sz="2000" dirty="0"/>
              <a:t> and </a:t>
            </a:r>
            <a:r>
              <a:rPr lang="de-DE" sz="2000" dirty="0" err="1"/>
              <a:t>able</a:t>
            </a:r>
            <a:r>
              <a:rPr lang="de-DE" sz="2000" dirty="0"/>
              <a:t> </a:t>
            </a:r>
            <a:r>
              <a:rPr lang="de-DE" sz="2000" dirty="0" err="1"/>
              <a:t>to</a:t>
            </a:r>
            <a:r>
              <a:rPr lang="de-DE" sz="2000" dirty="0"/>
              <a:t> follow </a:t>
            </a:r>
            <a:r>
              <a:rPr lang="de-DE" sz="2000" dirty="0" err="1"/>
              <a:t>commands</a:t>
            </a:r>
            <a:endParaRPr lang="en-US" sz="2000" dirty="0"/>
          </a:p>
        </p:txBody>
      </p:sp>
      <p:sp>
        <p:nvSpPr>
          <p:cNvPr id="6" name="Content Placeholder 5"/>
          <p:cNvSpPr>
            <a:spLocks noGrp="1"/>
          </p:cNvSpPr>
          <p:nvPr>
            <p:ph idx="1"/>
          </p:nvPr>
        </p:nvSpPr>
        <p:spPr>
          <a:xfrm>
            <a:off x="457200" y="2286000"/>
            <a:ext cx="8229600" cy="304799"/>
          </a:xfrm>
        </p:spPr>
        <p:txBody>
          <a:bodyPr>
            <a:normAutofit fontScale="92500" lnSpcReduction="10000"/>
          </a:bodyPr>
          <a:lstStyle/>
          <a:p>
            <a:pPr>
              <a:lnSpc>
                <a:spcPct val="100000"/>
              </a:lnSpc>
              <a:spcBef>
                <a:spcPts val="1800"/>
              </a:spcBef>
            </a:pPr>
            <a:r>
              <a:rPr lang="en-US" sz="1600" b="1" i="1" dirty="0">
                <a:solidFill>
                  <a:srgbClr val="A20387"/>
                </a:solidFill>
                <a:latin typeface="Lucida Sans" panose="020B0602030504020204" pitchFamily="34" charset="0"/>
              </a:rPr>
              <a:t>dexdor®  </a:t>
            </a:r>
            <a:r>
              <a:rPr lang="en-US" sz="1600" dirty="0"/>
              <a:t>can assist in the achievement and maintenance of </a:t>
            </a:r>
            <a:r>
              <a:rPr lang="en-US" sz="1600" dirty="0" err="1"/>
              <a:t>Rass</a:t>
            </a:r>
            <a:r>
              <a:rPr lang="en-US" sz="1600" dirty="0"/>
              <a:t> 0 to -1</a:t>
            </a:r>
            <a:r>
              <a:rPr lang="en-US" sz="1600" baseline="30000" dirty="0"/>
              <a:t>1</a:t>
            </a:r>
          </a:p>
        </p:txBody>
      </p:sp>
      <p:sp>
        <p:nvSpPr>
          <p:cNvPr id="7" name="Round Same Side Corner Rectangle 6"/>
          <p:cNvSpPr/>
          <p:nvPr/>
        </p:nvSpPr>
        <p:spPr>
          <a:xfrm>
            <a:off x="457200" y="1447800"/>
            <a:ext cx="8229600" cy="685800"/>
          </a:xfrm>
          <a:prstGeom prst="round2SameRect">
            <a:avLst/>
          </a:prstGeom>
          <a:gradFill flip="none" rotWithShape="1">
            <a:gsLst>
              <a:gs pos="0">
                <a:srgbClr val="0BA1E2">
                  <a:alpha val="60000"/>
                </a:srgbClr>
              </a:gs>
              <a:gs pos="100000">
                <a:schemeClr val="accent5">
                  <a:lumMod val="40000"/>
                  <a:lumOff val="60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A1E2"/>
                </a:solidFill>
                <a:latin typeface="Arial" panose="020B0604020202020204" pitchFamily="34" charset="0"/>
                <a:cs typeface="Arial" panose="020B0604020202020204" pitchFamily="34" charset="0"/>
              </a:rPr>
              <a:t>Agitation</a:t>
            </a:r>
          </a:p>
        </p:txBody>
      </p:sp>
      <p:graphicFrame>
        <p:nvGraphicFramePr>
          <p:cNvPr id="8" name="Chart 7"/>
          <p:cNvGraphicFramePr/>
          <p:nvPr>
            <p:extLst>
              <p:ext uri="{D42A27DB-BD31-4B8C-83A1-F6EECF244321}">
                <p14:modId xmlns:p14="http://schemas.microsoft.com/office/powerpoint/2010/main" val="2602404856"/>
              </p:ext>
            </p:extLst>
          </p:nvPr>
        </p:nvGraphicFramePr>
        <p:xfrm>
          <a:off x="1600200" y="3124200"/>
          <a:ext cx="6248400" cy="3175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940497" y="4393505"/>
            <a:ext cx="963725"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 of patients</a:t>
            </a:r>
          </a:p>
        </p:txBody>
      </p:sp>
      <p:sp>
        <p:nvSpPr>
          <p:cNvPr id="24" name="TextBox 23"/>
          <p:cNvSpPr txBox="1"/>
          <p:nvPr/>
        </p:nvSpPr>
        <p:spPr>
          <a:xfrm>
            <a:off x="914400" y="2590800"/>
            <a:ext cx="5125121"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Patients in light sedation (mean RASS 0 to -1) during MIDEX and PRODEX</a:t>
            </a:r>
          </a:p>
        </p:txBody>
      </p:sp>
      <p:sp>
        <p:nvSpPr>
          <p:cNvPr id="17" name="Rounded Rectangle 16"/>
          <p:cNvSpPr/>
          <p:nvPr/>
        </p:nvSpPr>
        <p:spPr>
          <a:xfrm>
            <a:off x="2133600" y="2971800"/>
            <a:ext cx="2286000" cy="5334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8" name="TextBox 17"/>
          <p:cNvSpPr txBox="1"/>
          <p:nvPr/>
        </p:nvSpPr>
        <p:spPr>
          <a:xfrm>
            <a:off x="2438400" y="2971800"/>
            <a:ext cx="1951175" cy="507831"/>
          </a:xfrm>
          <a:prstGeom prst="rect">
            <a:avLst/>
          </a:prstGeom>
          <a:noFill/>
        </p:spPr>
        <p:txBody>
          <a:bodyPr wrap="none" rtlCol="0">
            <a:spAutoFit/>
          </a:bodyPr>
          <a:lstStyle/>
          <a:p>
            <a:r>
              <a:rPr lang="en-US" sz="1100" dirty="0" err="1">
                <a:latin typeface="Arial" panose="020B0604020202020204" pitchFamily="34" charset="0"/>
                <a:cs typeface="Arial" panose="020B0604020202020204" pitchFamily="34" charset="0"/>
              </a:rPr>
              <a:t>Dexmedetomidine</a:t>
            </a:r>
            <a:r>
              <a:rPr lang="en-US" sz="1100" dirty="0">
                <a:latin typeface="Arial" panose="020B0604020202020204" pitchFamily="34" charset="0"/>
                <a:cs typeface="Arial" panose="020B0604020202020204" pitchFamily="34" charset="0"/>
              </a:rPr>
              <a:t> (N = 247)</a:t>
            </a:r>
          </a:p>
          <a:p>
            <a:pPr>
              <a:spcBef>
                <a:spcPts val="600"/>
              </a:spcBef>
            </a:pPr>
            <a:r>
              <a:rPr lang="en-US" sz="1100" dirty="0">
                <a:latin typeface="Arial" panose="020B0604020202020204" pitchFamily="34" charset="0"/>
                <a:cs typeface="Arial" panose="020B0604020202020204" pitchFamily="34" charset="0"/>
              </a:rPr>
              <a:t>Midazolam (N = 250)</a:t>
            </a:r>
          </a:p>
        </p:txBody>
      </p:sp>
      <p:sp>
        <p:nvSpPr>
          <p:cNvPr id="19" name="Rectangle 18"/>
          <p:cNvSpPr/>
          <p:nvPr/>
        </p:nvSpPr>
        <p:spPr>
          <a:xfrm>
            <a:off x="2286000" y="3048000"/>
            <a:ext cx="152400" cy="152400"/>
          </a:xfrm>
          <a:prstGeom prst="rect">
            <a:avLst/>
          </a:prstGeom>
          <a:solidFill>
            <a:srgbClr val="A2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0" y="3276600"/>
            <a:ext cx="1524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562600" y="2971800"/>
            <a:ext cx="2286000" cy="5334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2" name="TextBox 21"/>
          <p:cNvSpPr txBox="1"/>
          <p:nvPr/>
        </p:nvSpPr>
        <p:spPr>
          <a:xfrm>
            <a:off x="5867400" y="2971800"/>
            <a:ext cx="1951175" cy="507831"/>
          </a:xfrm>
          <a:prstGeom prst="rect">
            <a:avLst/>
          </a:prstGeom>
          <a:noFill/>
        </p:spPr>
        <p:txBody>
          <a:bodyPr wrap="none" rtlCol="0">
            <a:spAutoFit/>
          </a:bodyPr>
          <a:lstStyle/>
          <a:p>
            <a:r>
              <a:rPr lang="en-US" sz="1100" dirty="0" err="1">
                <a:latin typeface="Arial" panose="020B0604020202020204" pitchFamily="34" charset="0"/>
                <a:cs typeface="Arial" panose="020B0604020202020204" pitchFamily="34" charset="0"/>
              </a:rPr>
              <a:t>Dexmedetomidine</a:t>
            </a:r>
            <a:r>
              <a:rPr lang="en-US" sz="1100" dirty="0">
                <a:latin typeface="Arial" panose="020B0604020202020204" pitchFamily="34" charset="0"/>
                <a:cs typeface="Arial" panose="020B0604020202020204" pitchFamily="34" charset="0"/>
              </a:rPr>
              <a:t> (N = 246)</a:t>
            </a:r>
          </a:p>
          <a:p>
            <a:pPr>
              <a:spcBef>
                <a:spcPts val="600"/>
              </a:spcBef>
            </a:pPr>
            <a:r>
              <a:rPr lang="en-US" sz="1100" dirty="0" err="1">
                <a:latin typeface="Arial" panose="020B0604020202020204" pitchFamily="34" charset="0"/>
                <a:cs typeface="Arial" panose="020B0604020202020204" pitchFamily="34" charset="0"/>
              </a:rPr>
              <a:t>Propofol</a:t>
            </a:r>
            <a:r>
              <a:rPr lang="en-US" sz="1100" dirty="0">
                <a:latin typeface="Arial" panose="020B0604020202020204" pitchFamily="34" charset="0"/>
                <a:cs typeface="Arial" panose="020B0604020202020204" pitchFamily="34" charset="0"/>
              </a:rPr>
              <a:t> (N = 247)</a:t>
            </a:r>
          </a:p>
        </p:txBody>
      </p:sp>
      <p:sp>
        <p:nvSpPr>
          <p:cNvPr id="23" name="Rectangle 22"/>
          <p:cNvSpPr/>
          <p:nvPr/>
        </p:nvSpPr>
        <p:spPr>
          <a:xfrm>
            <a:off x="5715000" y="3048000"/>
            <a:ext cx="152400" cy="152400"/>
          </a:xfrm>
          <a:prstGeom prst="rect">
            <a:avLst/>
          </a:prstGeom>
          <a:solidFill>
            <a:srgbClr val="A2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3276600"/>
            <a:ext cx="152400" cy="152400"/>
          </a:xfrm>
          <a:prstGeom prst="rect">
            <a:avLst/>
          </a:prstGeom>
          <a:solidFill>
            <a:srgbClr val="A99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76600" y="3890682"/>
            <a:ext cx="651140" cy="261610"/>
          </a:xfrm>
          <a:prstGeom prst="rect">
            <a:avLst/>
          </a:prstGeom>
          <a:noFill/>
        </p:spPr>
        <p:txBody>
          <a:bodyPr wrap="none" rtlCol="0">
            <a:spAutoFit/>
          </a:bodyPr>
          <a:lstStyle/>
          <a:p>
            <a:r>
              <a:rPr lang="en-GB" sz="1100" dirty="0"/>
              <a:t>P&lt;0.001</a:t>
            </a:r>
            <a:endParaRPr lang="en-US" sz="1100" dirty="0"/>
          </a:p>
        </p:txBody>
      </p:sp>
      <p:sp>
        <p:nvSpPr>
          <p:cNvPr id="4" name="Rectangle 3"/>
          <p:cNvSpPr/>
          <p:nvPr/>
        </p:nvSpPr>
        <p:spPr>
          <a:xfrm>
            <a:off x="6858000" y="3890682"/>
            <a:ext cx="651140" cy="261610"/>
          </a:xfrm>
          <a:prstGeom prst="rect">
            <a:avLst/>
          </a:prstGeom>
        </p:spPr>
        <p:txBody>
          <a:bodyPr wrap="none">
            <a:spAutoFit/>
          </a:bodyPr>
          <a:lstStyle/>
          <a:p>
            <a:r>
              <a:rPr lang="en-US" sz="1100" dirty="0"/>
              <a:t>P&lt;0.001</a:t>
            </a:r>
          </a:p>
        </p:txBody>
      </p:sp>
      <p:sp>
        <p:nvSpPr>
          <p:cNvPr id="5" name="Rectangle 4"/>
          <p:cNvSpPr/>
          <p:nvPr/>
        </p:nvSpPr>
        <p:spPr>
          <a:xfrm>
            <a:off x="1549318" y="6531787"/>
            <a:ext cx="4572000" cy="261610"/>
          </a:xfrm>
          <a:prstGeom prst="rect">
            <a:avLst/>
          </a:prstGeom>
        </p:spPr>
        <p:txBody>
          <a:bodyPr>
            <a:spAutoFit/>
          </a:bodyPr>
          <a:lstStyle/>
          <a:p>
            <a:pPr marL="233363" indent="-233363">
              <a:spcBef>
                <a:spcPts val="100"/>
              </a:spcBef>
              <a:buClr>
                <a:schemeClr val="tx1"/>
              </a:buClr>
              <a:buSzPct val="100000"/>
              <a:buFont typeface="+mj-lt"/>
              <a:buAutoNum type="arabicPeriod"/>
              <a:tabLst>
                <a:tab pos="233363" algn="l"/>
              </a:tabLst>
            </a:pPr>
            <a:r>
              <a:rPr lang="da-DK" sz="1100" dirty="0">
                <a:latin typeface="Arial" panose="020B0604020202020204" pitchFamily="34" charset="0"/>
                <a:cs typeface="Arial" panose="020B0604020202020204" pitchFamily="34" charset="0"/>
              </a:rPr>
              <a:t>Jakob SM et al. JAMA. 2012; 307(11): 1151-60</a:t>
            </a:r>
          </a:p>
        </p:txBody>
      </p:sp>
    </p:spTree>
    <p:extLst>
      <p:ext uri="{BB962C8B-B14F-4D97-AF65-F5344CB8AC3E}">
        <p14:creationId xmlns:p14="http://schemas.microsoft.com/office/powerpoint/2010/main" val="257707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418" y="0"/>
            <a:ext cx="8881550" cy="1410346"/>
          </a:xfrm>
          <a:prstGeom prst="rect">
            <a:avLst/>
          </a:prstGeom>
          <a:solidFill>
            <a:srgbClr val="A2CCF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341E8B"/>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341E8B"/>
                </a:solidFill>
                <a:latin typeface="Arial" charset="0"/>
                <a:ea typeface="ＭＳ Ｐゴシック" charset="0"/>
                <a:cs typeface="ＭＳ Ｐゴシック" charset="0"/>
              </a:defRPr>
            </a:lvl5pPr>
            <a:lvl6pPr marL="4572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6pPr>
            <a:lvl7pPr marL="9144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7pPr>
            <a:lvl8pPr marL="13716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8pPr>
            <a:lvl9pPr marL="1828800" algn="l" defTabSz="457200" rtl="0" fontAlgn="base">
              <a:spcBef>
                <a:spcPct val="0"/>
              </a:spcBef>
              <a:spcAft>
                <a:spcPct val="0"/>
              </a:spcAft>
              <a:defRPr sz="2000" b="1">
                <a:solidFill>
                  <a:srgbClr val="341E8B"/>
                </a:solidFill>
                <a:latin typeface="Univers 55 Roman" charset="0"/>
                <a:ea typeface="ＭＳ Ｐゴシック" charset="0"/>
                <a:cs typeface="ＭＳ Ｐゴシック" charset="0"/>
              </a:defRPr>
            </a:lvl9pPr>
          </a:lstStyle>
          <a:p>
            <a:pPr fontAlgn="auto">
              <a:spcBef>
                <a:spcPts val="0"/>
              </a:spcBef>
              <a:spcAft>
                <a:spcPts val="0"/>
              </a:spcAft>
            </a:pPr>
            <a:r>
              <a:rPr lang="en-GB" sz="2000" dirty="0">
                <a:solidFill>
                  <a:srgbClr val="3D1684"/>
                </a:solidFill>
                <a:latin typeface="Arial" panose="020B0604020202020204" pitchFamily="34" charset="0"/>
                <a:ea typeface="ＭＳ Ｐゴシック"/>
                <a:cs typeface="Arial" panose="020B0604020202020204" pitchFamily="34" charset="0"/>
              </a:rPr>
              <a:t>Fewer ICU patients sedated with d</a:t>
            </a:r>
            <a:r>
              <a:rPr lang="en-US" sz="2000" dirty="0" err="1">
                <a:latin typeface="Arial" panose="020B0604020202020204" pitchFamily="34" charset="0"/>
                <a:cs typeface="Arial" panose="020B0604020202020204" pitchFamily="34" charset="0"/>
              </a:rPr>
              <a:t>exmedetomidine</a:t>
            </a:r>
            <a:r>
              <a:rPr lang="en-GB" sz="2000" dirty="0">
                <a:solidFill>
                  <a:srgbClr val="3D1684"/>
                </a:solidFill>
                <a:latin typeface="Arial" panose="020B0604020202020204" pitchFamily="34" charset="0"/>
                <a:ea typeface="ＭＳ Ｐゴシック"/>
                <a:cs typeface="Arial" panose="020B0604020202020204" pitchFamily="34" charset="0"/>
              </a:rPr>
              <a:t> experienced delirium or related adverse events than ICU patients who received propofol</a:t>
            </a:r>
            <a:r>
              <a:rPr lang="en-GB" sz="2000" baseline="30000" dirty="0">
                <a:solidFill>
                  <a:srgbClr val="3D1684"/>
                </a:solidFill>
                <a:latin typeface="Arial" panose="020B0604020202020204" pitchFamily="34" charset="0"/>
                <a:ea typeface="ＭＳ Ｐゴシック"/>
                <a:cs typeface="Arial" panose="020B0604020202020204" pitchFamily="34" charset="0"/>
              </a:rPr>
              <a:t>1</a:t>
            </a:r>
            <a:endParaRPr lang="en-US" sz="2000" baseline="30000" dirty="0">
              <a:solidFill>
                <a:srgbClr val="3D1684"/>
              </a:solidFill>
              <a:latin typeface="Arial" panose="020B0604020202020204" pitchFamily="34" charset="0"/>
              <a:cs typeface="Arial" panose="020B0604020202020204"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111"/>
            <a:ext cx="773150" cy="7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74"/>
          <a:stretch/>
        </p:blipFill>
        <p:spPr>
          <a:xfrm>
            <a:off x="1724296" y="2004405"/>
            <a:ext cx="5528625" cy="3172028"/>
          </a:xfrm>
          <a:prstGeom prst="rect">
            <a:avLst/>
          </a:prstGeom>
        </p:spPr>
      </p:pic>
      <p:sp>
        <p:nvSpPr>
          <p:cNvPr id="2" name="TextBox 1"/>
          <p:cNvSpPr txBox="1"/>
          <p:nvPr/>
        </p:nvSpPr>
        <p:spPr>
          <a:xfrm rot="16200000">
            <a:off x="-12547" y="3392676"/>
            <a:ext cx="3226525" cy="307777"/>
          </a:xfrm>
          <a:prstGeom prst="rect">
            <a:avLst/>
          </a:prstGeom>
          <a:noFill/>
        </p:spPr>
        <p:txBody>
          <a:bodyPr wrap="square" rtlCol="0">
            <a:spAutoFit/>
          </a:bodyPr>
          <a:lstStyle/>
          <a:p>
            <a:pPr algn="ctr"/>
            <a:r>
              <a:rPr lang="en-US" sz="1400" dirty="0"/>
              <a:t>% patients who experienced delirium</a:t>
            </a:r>
          </a:p>
        </p:txBody>
      </p:sp>
      <p:sp>
        <p:nvSpPr>
          <p:cNvPr id="3" name="Rectangle 2"/>
          <p:cNvSpPr/>
          <p:nvPr/>
        </p:nvSpPr>
        <p:spPr>
          <a:xfrm>
            <a:off x="1446826" y="6495211"/>
            <a:ext cx="4572000" cy="276999"/>
          </a:xfrm>
          <a:prstGeom prst="rect">
            <a:avLst/>
          </a:prstGeom>
        </p:spPr>
        <p:txBody>
          <a:bodyPr>
            <a:spAutoFit/>
          </a:bodyPr>
          <a:lstStyle/>
          <a:p>
            <a:pPr marL="233363" indent="-233363">
              <a:spcBef>
                <a:spcPts val="100"/>
              </a:spcBef>
              <a:buClr>
                <a:schemeClr val="tx1"/>
              </a:buClr>
              <a:buSzPct val="100000"/>
              <a:buFont typeface="+mj-lt"/>
              <a:buAutoNum type="arabicPeriod"/>
              <a:tabLst>
                <a:tab pos="233363" algn="l"/>
              </a:tabLst>
            </a:pPr>
            <a:r>
              <a:rPr lang="da-DK" sz="1200" dirty="0"/>
              <a:t>Jakob SM et al. JAMA. 2012; 307(11): 1151-60</a:t>
            </a:r>
          </a:p>
        </p:txBody>
      </p:sp>
    </p:spTree>
    <p:extLst>
      <p:ext uri="{BB962C8B-B14F-4D97-AF65-F5344CB8AC3E}">
        <p14:creationId xmlns:p14="http://schemas.microsoft.com/office/powerpoint/2010/main" val="10650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r>
              <a:rPr lang="en-US" sz="2000" dirty="0"/>
              <a:t>Dexmedetomidine improves cognitive function compared to </a:t>
            </a:r>
            <a:r>
              <a:rPr lang="en-US" sz="2000" dirty="0" err="1"/>
              <a:t>propofol</a:t>
            </a:r>
            <a:endParaRPr lang="en-US" sz="2000" dirty="0"/>
          </a:p>
        </p:txBody>
      </p:sp>
      <p:sp>
        <p:nvSpPr>
          <p:cNvPr id="6" name="Content Placeholder 5"/>
          <p:cNvSpPr>
            <a:spLocks noGrp="1"/>
          </p:cNvSpPr>
          <p:nvPr>
            <p:ph idx="1"/>
          </p:nvPr>
        </p:nvSpPr>
        <p:spPr>
          <a:xfrm>
            <a:off x="457200" y="2133600"/>
            <a:ext cx="8229600" cy="1295400"/>
          </a:xfrm>
        </p:spPr>
        <p:txBody>
          <a:bodyPr>
            <a:noAutofit/>
          </a:bodyPr>
          <a:lstStyle/>
          <a:p>
            <a:pPr>
              <a:spcBef>
                <a:spcPts val="600"/>
              </a:spcBef>
            </a:pPr>
            <a:r>
              <a:rPr lang="en-US" sz="1400" dirty="0"/>
              <a:t>Dexmedetomidine may possess neuroprotective properties</a:t>
            </a:r>
            <a:r>
              <a:rPr lang="en-US" sz="1400" baseline="30000" dirty="0"/>
              <a:t>1,2</a:t>
            </a:r>
            <a:endParaRPr lang="en-US" sz="1400" dirty="0"/>
          </a:p>
          <a:p>
            <a:pPr>
              <a:spcBef>
                <a:spcPts val="600"/>
              </a:spcBef>
            </a:pPr>
            <a:r>
              <a:rPr lang="en-US" sz="1400" dirty="0"/>
              <a:t>Cognitive function has been shown to improve in ICU patients receiving dexmedetomidine for sedation whereas it worsened when patients received propofol</a:t>
            </a:r>
            <a:r>
              <a:rPr lang="en-US" sz="1400" baseline="30000" dirty="0"/>
              <a:t>3</a:t>
            </a:r>
          </a:p>
        </p:txBody>
      </p:sp>
      <p:sp>
        <p:nvSpPr>
          <p:cNvPr id="7" name="Round Same Side Corner Rectangle 6"/>
          <p:cNvSpPr/>
          <p:nvPr/>
        </p:nvSpPr>
        <p:spPr>
          <a:xfrm>
            <a:off x="457200" y="1447800"/>
            <a:ext cx="8229600" cy="685800"/>
          </a:xfrm>
          <a:prstGeom prst="round2SameRect">
            <a:avLst/>
          </a:prstGeom>
          <a:gradFill flip="none" rotWithShape="1">
            <a:gsLst>
              <a:gs pos="0">
                <a:srgbClr val="92D050">
                  <a:alpha val="65000"/>
                </a:srgbClr>
              </a:gs>
              <a:gs pos="100000">
                <a:schemeClr val="accent5">
                  <a:lumMod val="40000"/>
                  <a:lumOff val="60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92D050"/>
                </a:solidFill>
                <a:latin typeface="Arial" panose="020B0604020202020204" pitchFamily="34" charset="0"/>
                <a:cs typeface="Arial" panose="020B0604020202020204" pitchFamily="34" charset="0"/>
              </a:rPr>
              <a:t>Delirium</a:t>
            </a:r>
          </a:p>
        </p:txBody>
      </p:sp>
      <p:sp>
        <p:nvSpPr>
          <p:cNvPr id="9" name="TextBox 8"/>
          <p:cNvSpPr txBox="1"/>
          <p:nvPr/>
        </p:nvSpPr>
        <p:spPr>
          <a:xfrm rot="16200000">
            <a:off x="-459705" y="4567907"/>
            <a:ext cx="2598788" cy="316548"/>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Mean change in adjusted ACE scores*</a:t>
            </a:r>
          </a:p>
        </p:txBody>
      </p:sp>
      <p:sp>
        <p:nvSpPr>
          <p:cNvPr id="21" name="Rounded Rectangle 20"/>
          <p:cNvSpPr/>
          <p:nvPr/>
        </p:nvSpPr>
        <p:spPr>
          <a:xfrm>
            <a:off x="6477000" y="3200400"/>
            <a:ext cx="1752600" cy="5334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2" name="TextBox 21"/>
          <p:cNvSpPr txBox="1"/>
          <p:nvPr/>
        </p:nvSpPr>
        <p:spPr>
          <a:xfrm>
            <a:off x="6781800" y="3200400"/>
            <a:ext cx="1338828" cy="507831"/>
          </a:xfrm>
          <a:prstGeom prst="rect">
            <a:avLst/>
          </a:prstGeom>
          <a:noFill/>
        </p:spPr>
        <p:txBody>
          <a:bodyPr wrap="none" rtlCol="0">
            <a:spAutoFit/>
          </a:bodyPr>
          <a:lstStyle/>
          <a:p>
            <a:r>
              <a:rPr lang="en-US" sz="1100" dirty="0" err="1">
                <a:latin typeface="Arial" panose="020B0604020202020204" pitchFamily="34" charset="0"/>
                <a:cs typeface="Arial" panose="020B0604020202020204" pitchFamily="34" charset="0"/>
              </a:rPr>
              <a:t>Dexmedetomidine</a:t>
            </a:r>
            <a:endParaRPr lang="en-US" sz="1100" dirty="0">
              <a:latin typeface="Arial" panose="020B0604020202020204" pitchFamily="34" charset="0"/>
              <a:cs typeface="Arial" panose="020B0604020202020204" pitchFamily="34" charset="0"/>
            </a:endParaRPr>
          </a:p>
          <a:p>
            <a:pPr>
              <a:spcBef>
                <a:spcPts val="600"/>
              </a:spcBef>
            </a:pPr>
            <a:r>
              <a:rPr lang="en-US" sz="1100" dirty="0" err="1">
                <a:latin typeface="Arial" panose="020B0604020202020204" pitchFamily="34" charset="0"/>
                <a:cs typeface="Arial" panose="020B0604020202020204" pitchFamily="34" charset="0"/>
              </a:rPr>
              <a:t>Propofol</a:t>
            </a:r>
            <a:endParaRPr lang="en-US" sz="1100" dirty="0">
              <a:latin typeface="Arial" panose="020B0604020202020204" pitchFamily="34" charset="0"/>
              <a:cs typeface="Arial" panose="020B0604020202020204" pitchFamily="34" charset="0"/>
            </a:endParaRPr>
          </a:p>
        </p:txBody>
      </p:sp>
      <p:sp>
        <p:nvSpPr>
          <p:cNvPr id="23" name="Rectangle 22"/>
          <p:cNvSpPr/>
          <p:nvPr/>
        </p:nvSpPr>
        <p:spPr>
          <a:xfrm>
            <a:off x="6629400" y="3276600"/>
            <a:ext cx="152400" cy="152400"/>
          </a:xfrm>
          <a:prstGeom prst="rect">
            <a:avLst/>
          </a:prstGeom>
          <a:solidFill>
            <a:srgbClr val="A20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29400" y="3505200"/>
            <a:ext cx="152400" cy="152400"/>
          </a:xfrm>
          <a:prstGeom prst="rect">
            <a:avLst/>
          </a:prstGeom>
          <a:solidFill>
            <a:srgbClr val="A99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0" y="3352800"/>
            <a:ext cx="788229" cy="253916"/>
          </a:xfrm>
          <a:prstGeom prst="rect">
            <a:avLst/>
          </a:prstGeom>
          <a:noFill/>
        </p:spPr>
        <p:txBody>
          <a:bodyPr wrap="square" rtlCol="0">
            <a:spAutoFit/>
          </a:bodyPr>
          <a:lstStyle/>
          <a:p>
            <a:r>
              <a:rPr lang="en-US" sz="1050" i="1" dirty="0">
                <a:latin typeface="Arial" panose="020B0604020202020204" pitchFamily="34" charset="0"/>
                <a:cs typeface="Arial" panose="020B0604020202020204" pitchFamily="34" charset="0"/>
              </a:rPr>
              <a:t>P</a:t>
            </a:r>
            <a:r>
              <a:rPr lang="en-US" sz="1050" dirty="0">
                <a:latin typeface="Arial" panose="020B0604020202020204" pitchFamily="34" charset="0"/>
                <a:cs typeface="Arial" panose="020B0604020202020204" pitchFamily="34" charset="0"/>
              </a:rPr>
              <a:t> &lt; 0.001</a:t>
            </a:r>
          </a:p>
        </p:txBody>
      </p:sp>
      <p:graphicFrame>
        <p:nvGraphicFramePr>
          <p:cNvPr id="3" name="Chart 2"/>
          <p:cNvGraphicFramePr/>
          <p:nvPr>
            <p:extLst>
              <p:ext uri="{D42A27DB-BD31-4B8C-83A1-F6EECF244321}">
                <p14:modId xmlns:p14="http://schemas.microsoft.com/office/powerpoint/2010/main" val="1829866499"/>
              </p:ext>
            </p:extLst>
          </p:nvPr>
        </p:nvGraphicFramePr>
        <p:xfrm>
          <a:off x="1066800" y="3200400"/>
          <a:ext cx="5181600" cy="3011932"/>
        </p:xfrm>
        <a:graphic>
          <a:graphicData uri="http://schemas.openxmlformats.org/drawingml/2006/chart">
            <c:chart xmlns:c="http://schemas.openxmlformats.org/drawingml/2006/chart" xmlns:r="http://schemas.openxmlformats.org/officeDocument/2006/relationships" r:id="rId3"/>
          </a:graphicData>
        </a:graphic>
      </p:graphicFrame>
      <p:sp>
        <p:nvSpPr>
          <p:cNvPr id="1025" name="TextBox 1024"/>
          <p:cNvSpPr txBox="1"/>
          <p:nvPr/>
        </p:nvSpPr>
        <p:spPr>
          <a:xfrm>
            <a:off x="6324600" y="3923943"/>
            <a:ext cx="2286000" cy="2169825"/>
          </a:xfrm>
          <a:prstGeom prst="rect">
            <a:avLst/>
          </a:prstGeom>
          <a:noFill/>
        </p:spPr>
        <p:txBody>
          <a:bodyPr wrap="square" rtlCol="0">
            <a:spAutoFit/>
          </a:bodyPr>
          <a:lstStyle/>
          <a:p>
            <a:pPr algn="just"/>
            <a:r>
              <a:rPr lang="en-US" sz="900" dirty="0">
                <a:latin typeface="Arial" panose="020B0604020202020204" pitchFamily="34" charset="0"/>
                <a:cs typeface="Arial" panose="020B0604020202020204" pitchFamily="34" charset="0"/>
              </a:rPr>
              <a:t>Adapted Cognitive Exam (ACE)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is a 100-point scale test designed for assessing cognition in ICU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patients that are both intubated and non-intubated. The exam assesses cognition through orientation, language, registration, attention, calculation, and recall. No verbal communication is required from patients who are able to signal responses in a yes/no format through multiple-choice questions and simple motor tasks. ANIST was a randomized, double-blind, cross-over trial in 30 critically ill intubated patients.</a:t>
            </a:r>
          </a:p>
          <a:p>
            <a:pPr algn="just"/>
            <a:endParaRPr lang="en-US" sz="900" dirty="0">
              <a:latin typeface="Arial" panose="020B0604020202020204" pitchFamily="34" charset="0"/>
              <a:cs typeface="Arial" panose="020B0604020202020204" pitchFamily="34" charset="0"/>
            </a:endParaRPr>
          </a:p>
        </p:txBody>
      </p:sp>
      <p:sp>
        <p:nvSpPr>
          <p:cNvPr id="14" name="Rectangle 13"/>
          <p:cNvSpPr/>
          <p:nvPr/>
        </p:nvSpPr>
        <p:spPr>
          <a:xfrm>
            <a:off x="-48768" y="6604939"/>
            <a:ext cx="9253728" cy="625812"/>
          </a:xfrm>
          <a:prstGeom prst="rect">
            <a:avLst/>
          </a:prstGeom>
        </p:spPr>
        <p:txBody>
          <a:bodyPr wrap="square">
            <a:spAutoFit/>
          </a:bodyPr>
          <a:lstStyle/>
          <a:p>
            <a:pPr marL="233363" indent="-233363">
              <a:spcBef>
                <a:spcPts val="100"/>
              </a:spcBef>
              <a:buClr>
                <a:schemeClr val="tx1"/>
              </a:buClr>
              <a:buSzPct val="100000"/>
              <a:buFont typeface="+mj-lt"/>
              <a:buAutoNum type="arabicPeriod"/>
              <a:tabLst>
                <a:tab pos="233363" algn="l"/>
              </a:tabLst>
            </a:pPr>
            <a:r>
              <a:rPr lang="en-GB" sz="1100" dirty="0">
                <a:latin typeface="Arial Narrow" panose="020B0606020202030204" pitchFamily="34" charset="0"/>
                <a:cs typeface="Arial" panose="020B0604020202020204" pitchFamily="34" charset="0"/>
              </a:rPr>
              <a:t>Ma D et al. </a:t>
            </a:r>
            <a:r>
              <a:rPr lang="en-GB" sz="1100" dirty="0" err="1">
                <a:latin typeface="Arial Narrow" panose="020B0606020202030204" pitchFamily="34" charset="0"/>
                <a:cs typeface="Arial" panose="020B0604020202020204" pitchFamily="34" charset="0"/>
              </a:rPr>
              <a:t>Eur</a:t>
            </a:r>
            <a:r>
              <a:rPr lang="en-GB" sz="1100" dirty="0">
                <a:latin typeface="Arial Narrow" panose="020B0606020202030204" pitchFamily="34" charset="0"/>
                <a:cs typeface="Arial" panose="020B0604020202020204" pitchFamily="34" charset="0"/>
              </a:rPr>
              <a:t> J </a:t>
            </a:r>
            <a:r>
              <a:rPr lang="en-GB" sz="1100" dirty="0" err="1">
                <a:latin typeface="Arial Narrow" panose="020B0606020202030204" pitchFamily="34" charset="0"/>
                <a:cs typeface="Arial" panose="020B0604020202020204" pitchFamily="34" charset="0"/>
              </a:rPr>
              <a:t>Pharmacol</a:t>
            </a:r>
            <a:r>
              <a:rPr lang="en-GB" sz="1100" dirty="0">
                <a:latin typeface="Arial Narrow" panose="020B0606020202030204" pitchFamily="34" charset="0"/>
                <a:cs typeface="Arial" panose="020B0604020202020204" pitchFamily="34" charset="0"/>
              </a:rPr>
              <a:t>. 2004;502:87-97   2.</a:t>
            </a:r>
            <a:r>
              <a:rPr lang="fr-FR" sz="1100" dirty="0">
                <a:latin typeface="Arial Narrow" panose="020B0606020202030204" pitchFamily="34" charset="0"/>
                <a:cs typeface="Arial" panose="020B0604020202020204" pitchFamily="34" charset="0"/>
              </a:rPr>
              <a:t> Sanders RD et al. Acta </a:t>
            </a:r>
            <a:r>
              <a:rPr lang="fr-FR" sz="1100" dirty="0" err="1">
                <a:latin typeface="Arial Narrow" panose="020B0606020202030204" pitchFamily="34" charset="0"/>
                <a:cs typeface="Arial" panose="020B0604020202020204" pitchFamily="34" charset="0"/>
              </a:rPr>
              <a:t>Anaesthesiol</a:t>
            </a:r>
            <a:r>
              <a:rPr lang="fr-FR" sz="1100" dirty="0">
                <a:latin typeface="Arial Narrow" panose="020B0606020202030204" pitchFamily="34" charset="0"/>
                <a:cs typeface="Arial" panose="020B0604020202020204" pitchFamily="34" charset="0"/>
              </a:rPr>
              <a:t> </a:t>
            </a:r>
            <a:r>
              <a:rPr lang="fr-FR" sz="1100" dirty="0" err="1">
                <a:latin typeface="Arial Narrow" panose="020B0606020202030204" pitchFamily="34" charset="0"/>
                <a:cs typeface="Arial" panose="020B0604020202020204" pitchFamily="34" charset="0"/>
              </a:rPr>
              <a:t>Scand</a:t>
            </a:r>
            <a:r>
              <a:rPr lang="fr-FR" sz="1100" dirty="0">
                <a:latin typeface="Arial Narrow" panose="020B0606020202030204" pitchFamily="34" charset="0"/>
                <a:cs typeface="Arial" panose="020B0604020202020204" pitchFamily="34" charset="0"/>
              </a:rPr>
              <a:t>. 2010;54:710-6    3. </a:t>
            </a:r>
            <a:r>
              <a:rPr lang="en-GB" sz="1100" dirty="0" err="1">
                <a:latin typeface="Arial Narrow" panose="020B0606020202030204" pitchFamily="34" charset="0"/>
                <a:cs typeface="Arial" panose="020B0604020202020204" pitchFamily="34" charset="0"/>
              </a:rPr>
              <a:t>Mirski</a:t>
            </a:r>
            <a:r>
              <a:rPr lang="en-GB" sz="1100" dirty="0">
                <a:latin typeface="Arial Narrow" panose="020B0606020202030204" pitchFamily="34" charset="0"/>
                <a:cs typeface="Arial" panose="020B0604020202020204" pitchFamily="34" charset="0"/>
              </a:rPr>
              <a:t> MA et al. Intensive Care Med. 2010 Sep; 36: 1505-13</a:t>
            </a:r>
          </a:p>
          <a:p>
            <a:pPr marL="233363" indent="-233363">
              <a:spcBef>
                <a:spcPts val="100"/>
              </a:spcBef>
              <a:buClr>
                <a:schemeClr val="tx1"/>
              </a:buClr>
              <a:buSzPct val="100000"/>
              <a:buFont typeface="+mj-lt"/>
              <a:buAutoNum type="arabicPeriod"/>
              <a:tabLst>
                <a:tab pos="233363" algn="l"/>
              </a:tabLst>
            </a:pPr>
            <a:endParaRPr lang="fr-FR" sz="1100" dirty="0">
              <a:latin typeface="Arial Narrow" panose="020B0606020202030204" pitchFamily="34" charset="0"/>
              <a:cs typeface="Arial" panose="020B0604020202020204" pitchFamily="34" charset="0"/>
            </a:endParaRPr>
          </a:p>
          <a:p>
            <a:pPr marL="233363" indent="-233363">
              <a:spcBef>
                <a:spcPts val="100"/>
              </a:spcBef>
              <a:buClr>
                <a:schemeClr val="tx1"/>
              </a:buClr>
              <a:buSzPct val="100000"/>
              <a:buFont typeface="+mj-lt"/>
              <a:buAutoNum type="arabicPeriod"/>
              <a:tabLst>
                <a:tab pos="233363" algn="l"/>
              </a:tabLst>
            </a:pPr>
            <a:endParaRPr lang="en-GB" sz="11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070778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Layout 1">
  <a:themeElements>
    <a:clrScheme name="Custom 11">
      <a:dk1>
        <a:srgbClr val="000000"/>
      </a:dk1>
      <a:lt1>
        <a:sysClr val="window" lastClr="FFFFFF"/>
      </a:lt1>
      <a:dk2>
        <a:srgbClr val="6D6C70"/>
      </a:dk2>
      <a:lt2>
        <a:srgbClr val="D6D3E1"/>
      </a:lt2>
      <a:accent1>
        <a:srgbClr val="1E1D64"/>
      </a:accent1>
      <a:accent2>
        <a:srgbClr val="8F0D69"/>
      </a:accent2>
      <a:accent3>
        <a:srgbClr val="0092D2"/>
      </a:accent3>
      <a:accent4>
        <a:srgbClr val="315E70"/>
      </a:accent4>
      <a:accent5>
        <a:srgbClr val="87762C"/>
      </a:accent5>
      <a:accent6>
        <a:srgbClr val="1E1D64"/>
      </a:accent6>
      <a:hlink>
        <a:srgbClr val="8F0D69"/>
      </a:hlink>
      <a:folHlink>
        <a:srgbClr val="8F0D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800" dirty="0" smtClean="0">
            <a:latin typeface="Arial Narrow"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lide Layout 1">
  <a:themeElements>
    <a:clrScheme name="Custom 11">
      <a:dk1>
        <a:srgbClr val="000000"/>
      </a:dk1>
      <a:lt1>
        <a:sysClr val="window" lastClr="FFFFFF"/>
      </a:lt1>
      <a:dk2>
        <a:srgbClr val="6D6C70"/>
      </a:dk2>
      <a:lt2>
        <a:srgbClr val="D6D3E1"/>
      </a:lt2>
      <a:accent1>
        <a:srgbClr val="1E1D64"/>
      </a:accent1>
      <a:accent2>
        <a:srgbClr val="8F0D69"/>
      </a:accent2>
      <a:accent3>
        <a:srgbClr val="0092D2"/>
      </a:accent3>
      <a:accent4>
        <a:srgbClr val="315E70"/>
      </a:accent4>
      <a:accent5>
        <a:srgbClr val="87762C"/>
      </a:accent5>
      <a:accent6>
        <a:srgbClr val="1E1D64"/>
      </a:accent6>
      <a:hlink>
        <a:srgbClr val="8F0D69"/>
      </a:hlink>
      <a:folHlink>
        <a:srgbClr val="8F0D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800" dirty="0" smtClean="0">
            <a:latin typeface="Arial Narrow"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lide Layout 1">
  <a:themeElements>
    <a:clrScheme name="Custom 11">
      <a:dk1>
        <a:srgbClr val="000000"/>
      </a:dk1>
      <a:lt1>
        <a:sysClr val="window" lastClr="FFFFFF"/>
      </a:lt1>
      <a:dk2>
        <a:srgbClr val="6D6C70"/>
      </a:dk2>
      <a:lt2>
        <a:srgbClr val="D6D3E1"/>
      </a:lt2>
      <a:accent1>
        <a:srgbClr val="1E1D64"/>
      </a:accent1>
      <a:accent2>
        <a:srgbClr val="8F0D69"/>
      </a:accent2>
      <a:accent3>
        <a:srgbClr val="0092D2"/>
      </a:accent3>
      <a:accent4>
        <a:srgbClr val="315E70"/>
      </a:accent4>
      <a:accent5>
        <a:srgbClr val="87762C"/>
      </a:accent5>
      <a:accent6>
        <a:srgbClr val="1E1D64"/>
      </a:accent6>
      <a:hlink>
        <a:srgbClr val="8F0D69"/>
      </a:hlink>
      <a:folHlink>
        <a:srgbClr val="8F0D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800" dirty="0" smtClean="0">
            <a:latin typeface="Arial Narrow"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2695</TotalTime>
  <Words>893</Words>
  <Application>Microsoft Office PowerPoint</Application>
  <PresentationFormat>On-screen Show (4:3)</PresentationFormat>
  <Paragraphs>125</Paragraphs>
  <Slides>12</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ＭＳ Ｐゴシック</vt:lpstr>
      <vt:lpstr>Arial</vt:lpstr>
      <vt:lpstr>Arial Narrow</vt:lpstr>
      <vt:lpstr>Calibri</vt:lpstr>
      <vt:lpstr>Lucida Sans</vt:lpstr>
      <vt:lpstr>Symbol</vt:lpstr>
      <vt:lpstr>Univers 55 Roman</vt:lpstr>
      <vt:lpstr>Waker</vt:lpstr>
      <vt:lpstr>Wingdings</vt:lpstr>
      <vt:lpstr>Office Theme</vt:lpstr>
      <vt:lpstr>Slide Layout 1</vt:lpstr>
      <vt:lpstr>1_Slide Layout 1</vt:lpstr>
      <vt:lpstr>2_Slide Layout 1</vt:lpstr>
      <vt:lpstr>PowerPoint Presentation</vt:lpstr>
      <vt:lpstr>PowerPoint Presentation</vt:lpstr>
      <vt:lpstr>PowerPoint Presentation</vt:lpstr>
      <vt:lpstr>PowerPoint Presentation</vt:lpstr>
      <vt:lpstr>PowerPoint Presentation</vt:lpstr>
      <vt:lpstr>Dexmedetomidine helps to improve communication and management of pain</vt:lpstr>
      <vt:lpstr>Dexmedetomidine facilitates management of agitation: under light sedation patients are responsive, aware and able to follow commands</vt:lpstr>
      <vt:lpstr>PowerPoint Presentation</vt:lpstr>
      <vt:lpstr>Dexmedetomidine improves cognitive function compared to propofol</vt:lpstr>
      <vt:lpstr>What to expect from dexdor® </vt:lpstr>
      <vt:lpstr>Contraindications</vt:lpstr>
      <vt:lpstr>PowerPoint Presentation</vt:lpstr>
    </vt:vector>
  </TitlesOfParts>
  <Company>Orion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Tambat Manoj</dc:creator>
  <cp:lastModifiedBy>Pearce, Trish</cp:lastModifiedBy>
  <cp:revision>203</cp:revision>
  <cp:lastPrinted>2016-02-22T10:12:53Z</cp:lastPrinted>
  <dcterms:created xsi:type="dcterms:W3CDTF">2015-09-01T06:36:12Z</dcterms:created>
  <dcterms:modified xsi:type="dcterms:W3CDTF">2017-11-06T09:52:55Z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