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69" r:id="rId5"/>
    <p:sldId id="270" r:id="rId6"/>
    <p:sldId id="293" r:id="rId7"/>
    <p:sldId id="268" r:id="rId8"/>
    <p:sldId id="263" r:id="rId9"/>
    <p:sldId id="273" r:id="rId10"/>
    <p:sldId id="274" r:id="rId11"/>
    <p:sldId id="264" r:id="rId12"/>
    <p:sldId id="265" r:id="rId13"/>
    <p:sldId id="257" r:id="rId14"/>
    <p:sldId id="259" r:id="rId15"/>
    <p:sldId id="292" r:id="rId16"/>
    <p:sldId id="289" r:id="rId17"/>
    <p:sldId id="291" r:id="rId18"/>
    <p:sldId id="290" r:id="rId19"/>
    <p:sldId id="283" r:id="rId20"/>
    <p:sldId id="275" r:id="rId21"/>
    <p:sldId id="276" r:id="rId22"/>
    <p:sldId id="277" r:id="rId23"/>
    <p:sldId id="278" r:id="rId24"/>
    <p:sldId id="279" r:id="rId25"/>
    <p:sldId id="280" r:id="rId26"/>
    <p:sldId id="281" r:id="rId27"/>
    <p:sldId id="282" r:id="rId28"/>
    <p:sldId id="284" r:id="rId29"/>
    <p:sldId id="260" r:id="rId30"/>
    <p:sldId id="301" r:id="rId31"/>
    <p:sldId id="307" r:id="rId32"/>
    <p:sldId id="298" r:id="rId33"/>
    <p:sldId id="300" r:id="rId34"/>
    <p:sldId id="302" r:id="rId35"/>
    <p:sldId id="286" r:id="rId36"/>
    <p:sldId id="294" r:id="rId37"/>
    <p:sldId id="295" r:id="rId38"/>
    <p:sldId id="313" r:id="rId39"/>
    <p:sldId id="314" r:id="rId40"/>
    <p:sldId id="311" r:id="rId41"/>
    <p:sldId id="312" r:id="rId42"/>
    <p:sldId id="315" r:id="rId43"/>
    <p:sldId id="316" r:id="rId44"/>
    <p:sldId id="317" r:id="rId45"/>
    <p:sldId id="285" r:id="rId46"/>
    <p:sldId id="271" r:id="rId47"/>
    <p:sldId id="287" r:id="rId48"/>
    <p:sldId id="297" r:id="rId49"/>
    <p:sldId id="299" r:id="rId50"/>
    <p:sldId id="288" r:id="rId51"/>
    <p:sldId id="296" r:id="rId52"/>
    <p:sldId id="303" r:id="rId53"/>
    <p:sldId id="272" r:id="rId54"/>
    <p:sldId id="308" r:id="rId55"/>
    <p:sldId id="309" r:id="rId56"/>
    <p:sldId id="310" r:id="rId57"/>
    <p:sldId id="305" r:id="rId58"/>
    <p:sldId id="306" r:id="rId59"/>
    <p:sldId id="304"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43038" y="2971800"/>
            <a:ext cx="7313612" cy="990600"/>
          </a:xfrm>
        </p:spPr>
        <p:txBody>
          <a:bodyPr/>
          <a:lstStyle>
            <a:lvl1pP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443038" y="4191000"/>
            <a:ext cx="7313612" cy="1447800"/>
          </a:xfrm>
        </p:spPr>
        <p:txBody>
          <a:bodyPr/>
          <a:lstStyle>
            <a:lvl1pPr marL="0" indent="0">
              <a:buFontTx/>
              <a:buNone/>
              <a:defRPr/>
            </a:lvl1pPr>
          </a:lstStyle>
          <a:p>
            <a:r>
              <a:rPr lang="en-US" smtClean="0"/>
              <a:t>Click to edit Master subtitle style</a:t>
            </a:r>
            <a:endParaRPr lang="en-US"/>
          </a:p>
        </p:txBody>
      </p:sp>
      <p:sp>
        <p:nvSpPr>
          <p:cNvPr id="5124" name="Rectangle 4"/>
          <p:cNvSpPr>
            <a:spLocks noGrp="1" noChangeArrowheads="1"/>
          </p:cNvSpPr>
          <p:nvPr>
            <p:ph type="dt" sz="half" idx="2"/>
          </p:nvPr>
        </p:nvSpPr>
        <p:spPr/>
        <p:txBody>
          <a:bodyPr/>
          <a:lstStyle>
            <a:lvl1pPr>
              <a:defRPr/>
            </a:lvl1pPr>
          </a:lstStyle>
          <a:p>
            <a:fld id="{B21BB0A0-A645-47EE-A369-050366A91254}" type="datetimeFigureOut">
              <a:rPr lang="en-US" smtClean="0"/>
              <a:pPr/>
              <a:t>1/5/2012</a:t>
            </a:fld>
            <a:endParaRPr lang="en-US"/>
          </a:p>
        </p:txBody>
      </p:sp>
      <p:sp>
        <p:nvSpPr>
          <p:cNvPr id="5125" name="Rectangle 5"/>
          <p:cNvSpPr>
            <a:spLocks noGrp="1" noChangeArrowheads="1"/>
          </p:cNvSpPr>
          <p:nvPr>
            <p:ph type="ftr" sz="quarter" idx="3"/>
          </p:nvPr>
        </p:nvSpPr>
        <p:spPr/>
        <p:txBody>
          <a:bodyPr/>
          <a:lstStyle>
            <a:lvl1pPr>
              <a:defRPr/>
            </a:lvl1pPr>
          </a:lstStyle>
          <a:p>
            <a:endParaRPr lang="en-US"/>
          </a:p>
        </p:txBody>
      </p:sp>
      <p:sp>
        <p:nvSpPr>
          <p:cNvPr id="5126" name="Rectangle 6"/>
          <p:cNvSpPr>
            <a:spLocks noGrp="1" noChangeArrowheads="1"/>
          </p:cNvSpPr>
          <p:nvPr>
            <p:ph type="sldNum" sz="quarter" idx="4"/>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274638"/>
            <a:ext cx="18272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274638"/>
            <a:ext cx="5334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600200"/>
            <a:ext cx="35798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0013"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21BB0A0-A645-47EE-A369-050366A91254}" type="datetimeFigureOut">
              <a:rPr lang="en-US" smtClean="0"/>
              <a:pPr/>
              <a:t>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CB18C3-64AF-4F5C-A133-00DC125A8C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447800" y="274638"/>
            <a:ext cx="731361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1447800" y="1600200"/>
            <a:ext cx="731361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1443038"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fld id="{B21BB0A0-A645-47EE-A369-050366A91254}" type="datetimeFigureOut">
              <a:rPr lang="en-US" smtClean="0"/>
              <a:pPr/>
              <a:t>1/5/2012</a:t>
            </a:fld>
            <a:endParaRPr lang="en-US"/>
          </a:p>
        </p:txBody>
      </p:sp>
      <p:sp>
        <p:nvSpPr>
          <p:cNvPr id="4101" name="Rectangle 5"/>
          <p:cNvSpPr>
            <a:spLocks noGrp="1" noChangeArrowheads="1"/>
          </p:cNvSpPr>
          <p:nvPr>
            <p:ph type="ftr" sz="quarter" idx="3"/>
          </p:nvPr>
        </p:nvSpPr>
        <p:spPr bwMode="auto">
          <a:xfrm>
            <a:off x="3733800" y="6524625"/>
            <a:ext cx="2895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02" name="Rectangle 6"/>
          <p:cNvSpPr>
            <a:spLocks noGrp="1" noChangeArrowheads="1"/>
          </p:cNvSpPr>
          <p:nvPr>
            <p:ph type="sldNum" sz="quarter" idx="4"/>
          </p:nvPr>
        </p:nvSpPr>
        <p:spPr bwMode="auto">
          <a:xfrm>
            <a:off x="6781800"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8CB18C3-64AF-4F5C-A133-00DC125A8C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Greek_language"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t>Angelic Powers</a:t>
            </a:r>
            <a:endParaRPr lang="en-US" b="1" dirty="0"/>
          </a:p>
        </p:txBody>
      </p:sp>
      <p:sp>
        <p:nvSpPr>
          <p:cNvPr id="3" name="Subtitle 2"/>
          <p:cNvSpPr>
            <a:spLocks noGrp="1"/>
          </p:cNvSpPr>
          <p:nvPr>
            <p:ph type="subTitle" idx="1"/>
          </p:nvPr>
        </p:nvSpPr>
        <p:spPr/>
        <p:txBody>
          <a:bodyPr/>
          <a:lstStyle/>
          <a:p>
            <a:pPr algn="ctr"/>
            <a:r>
              <a:rPr lang="en-US" dirty="0" smtClean="0"/>
              <a:t>Craig Vincent Mitchell</a:t>
            </a:r>
          </a:p>
          <a:p>
            <a:pPr algn="ctr"/>
            <a:r>
              <a:rPr lang="en-US" dirty="0" smtClean="0"/>
              <a:t>Assistant Professor of Christian Ethics</a:t>
            </a:r>
          </a:p>
          <a:p>
            <a:pPr algn="ctr"/>
            <a:r>
              <a:rPr lang="en-US" dirty="0" smtClean="0"/>
              <a:t>Southwestern Baptist Theological Seminary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Angelic Powers in the Fall</a:t>
            </a:r>
            <a:endParaRPr lang="en-US" b="1" dirty="0"/>
          </a:p>
        </p:txBody>
      </p:sp>
      <p:sp>
        <p:nvSpPr>
          <p:cNvPr id="3" name="Content Placeholder 2"/>
          <p:cNvSpPr>
            <a:spLocks noGrp="1"/>
          </p:cNvSpPr>
          <p:nvPr>
            <p:ph idx="1"/>
          </p:nvPr>
        </p:nvSpPr>
        <p:spPr/>
        <p:txBody>
          <a:bodyPr/>
          <a:lstStyle/>
          <a:p>
            <a:r>
              <a:rPr lang="en-US" sz="2000" dirty="0" smtClean="0"/>
              <a:t>Fallen angelic powers lead people into sexual promiscuity, jealousy, idolatry and strife</a:t>
            </a:r>
          </a:p>
          <a:p>
            <a:r>
              <a:rPr lang="en-US" sz="2000" dirty="0" smtClean="0"/>
              <a:t>1 Enoch 8:1 explains that </a:t>
            </a:r>
            <a:r>
              <a:rPr lang="en-US" sz="2000" b="1" dirty="0" err="1" smtClean="0"/>
              <a:t>Azazel</a:t>
            </a:r>
            <a:r>
              <a:rPr lang="en-US" sz="2000" dirty="0" smtClean="0"/>
              <a:t>, taught mankind to make metal and weapons like swords, knives, shields, and breastplates</a:t>
            </a:r>
          </a:p>
          <a:p>
            <a:r>
              <a:rPr lang="en-US" sz="2000" dirty="0" smtClean="0"/>
              <a:t>Jubilees 11:4-5 explains that </a:t>
            </a:r>
            <a:r>
              <a:rPr lang="en-US" sz="2000" b="1" dirty="0" err="1" smtClean="0"/>
              <a:t>Mastema</a:t>
            </a:r>
            <a:r>
              <a:rPr lang="en-US" sz="2000" dirty="0" smtClean="0"/>
              <a:t> led the Chaldeans into idolatry</a:t>
            </a:r>
          </a:p>
          <a:p>
            <a:r>
              <a:rPr lang="en-US" sz="2000" dirty="0" smtClean="0"/>
              <a:t>1 Enoch 19:1 relates how the spirits of angels  led  the people into sacrificing to demons</a:t>
            </a:r>
          </a:p>
          <a:p>
            <a:r>
              <a:rPr lang="en-US" sz="2000" dirty="0" smtClean="0"/>
              <a:t>1 Enoch 7-8 and Jubilees 11:1-8 fallen angels taught people magic, astrology and alchemy</a:t>
            </a:r>
          </a:p>
          <a:p>
            <a:r>
              <a:rPr lang="en-US" sz="2000" dirty="0" smtClean="0"/>
              <a:t>Testaments of the Twelve Patriarchs tells of how </a:t>
            </a:r>
            <a:r>
              <a:rPr lang="en-US" sz="2000" dirty="0" err="1" smtClean="0"/>
              <a:t>Beliar</a:t>
            </a:r>
            <a:r>
              <a:rPr lang="en-US" sz="2000" dirty="0" smtClean="0"/>
              <a:t> (the devil) deceives people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Angelic Powers and the Fall</a:t>
            </a:r>
            <a:br>
              <a:rPr lang="en-US" b="1" dirty="0" smtClean="0"/>
            </a:br>
            <a:r>
              <a:rPr lang="en-US" b="1" dirty="0" smtClean="0"/>
              <a:t>Genesis 6</a:t>
            </a:r>
            <a:endParaRPr lang="en-US" b="1" dirty="0"/>
          </a:p>
        </p:txBody>
      </p:sp>
      <p:sp>
        <p:nvSpPr>
          <p:cNvPr id="5" name="Content Placeholder 4"/>
          <p:cNvSpPr>
            <a:spLocks noGrp="1"/>
          </p:cNvSpPr>
          <p:nvPr>
            <p:ph idx="1"/>
          </p:nvPr>
        </p:nvSpPr>
        <p:spPr/>
        <p:txBody>
          <a:bodyPr/>
          <a:lstStyle/>
          <a:p>
            <a:r>
              <a:rPr lang="en-US" dirty="0" smtClean="0"/>
              <a:t>The “sons of God” took the daughters of men for wives. </a:t>
            </a:r>
          </a:p>
          <a:p>
            <a:r>
              <a:rPr lang="en-US" dirty="0" smtClean="0"/>
              <a:t>Their offspring were giants</a:t>
            </a:r>
          </a:p>
          <a:p>
            <a:r>
              <a:rPr lang="en-US" dirty="0" smtClean="0"/>
              <a:t>This is why God sent a worldwide flood</a:t>
            </a:r>
          </a:p>
          <a:p>
            <a:r>
              <a:rPr lang="en-US" dirty="0" smtClean="0"/>
              <a:t>Jude 6 says that these rebellious angels are bound in everlasting chains under darkness for the judgment</a:t>
            </a:r>
          </a:p>
          <a:p>
            <a:r>
              <a:rPr lang="en-US" dirty="0" smtClean="0"/>
              <a:t>Rabbinic literature affirms this supernatural interpretation of this scripture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Angelic Powers and the Fall</a:t>
            </a:r>
            <a:br>
              <a:rPr lang="en-US" b="1" dirty="0" smtClean="0"/>
            </a:br>
            <a:r>
              <a:rPr lang="en-US" b="1" i="1" dirty="0" smtClean="0"/>
              <a:t>Genesis 19</a:t>
            </a:r>
            <a:endParaRPr lang="en-US" i="1" dirty="0"/>
          </a:p>
        </p:txBody>
      </p:sp>
      <p:sp>
        <p:nvSpPr>
          <p:cNvPr id="3" name="Content Placeholder 2"/>
          <p:cNvSpPr>
            <a:spLocks noGrp="1"/>
          </p:cNvSpPr>
          <p:nvPr>
            <p:ph idx="1"/>
          </p:nvPr>
        </p:nvSpPr>
        <p:spPr/>
        <p:txBody>
          <a:bodyPr/>
          <a:lstStyle/>
          <a:p>
            <a:r>
              <a:rPr lang="en-US" dirty="0" smtClean="0"/>
              <a:t>Genesis 19 tells us about Sodom and Gomorrah</a:t>
            </a:r>
          </a:p>
          <a:p>
            <a:r>
              <a:rPr lang="en-US" dirty="0" smtClean="0"/>
              <a:t>The citizens of these cities wanted to have sexual relations with angelic beings</a:t>
            </a:r>
          </a:p>
          <a:p>
            <a:r>
              <a:rPr lang="en-US" dirty="0" smtClean="0"/>
              <a:t>Jude 7 compares this to Genesis 6</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Paul, the Apostle</a:t>
            </a:r>
            <a:endParaRPr lang="en-US" dirty="0"/>
          </a:p>
        </p:txBody>
      </p:sp>
      <p:sp>
        <p:nvSpPr>
          <p:cNvPr id="8" name="Content Placeholder 7"/>
          <p:cNvSpPr>
            <a:spLocks noGrp="1"/>
          </p:cNvSpPr>
          <p:nvPr>
            <p:ph sz="half" idx="1"/>
          </p:nvPr>
        </p:nvSpPr>
        <p:spPr/>
        <p:txBody>
          <a:bodyPr/>
          <a:lstStyle/>
          <a:p>
            <a:r>
              <a:rPr lang="en-US" sz="1600" dirty="0" smtClean="0"/>
              <a:t>He refers to angelic beings primarily as “powers” (</a:t>
            </a:r>
            <a:r>
              <a:rPr lang="en-US" sz="1600" b="1" i="1" dirty="0" err="1" smtClean="0"/>
              <a:t>exousia</a:t>
            </a:r>
            <a:r>
              <a:rPr lang="en-US" sz="1600" dirty="0" smtClean="0"/>
              <a:t>). Romans 8:38, 1 Corinthians 15:24-26, Ephesians 1:20, Ephesians 2:1, Ephesians 3:10, Ephesians 6:12, Colossians 1:16, Colossians 2:15.</a:t>
            </a:r>
          </a:p>
          <a:p>
            <a:r>
              <a:rPr lang="en-US" sz="1600" dirty="0" smtClean="0"/>
              <a:t>He also refers to them as rulers</a:t>
            </a:r>
            <a:r>
              <a:rPr lang="en-US" sz="1600" i="1" dirty="0" smtClean="0"/>
              <a:t>(</a:t>
            </a:r>
            <a:r>
              <a:rPr lang="en-US" sz="1600" b="1" i="1" dirty="0" err="1" smtClean="0"/>
              <a:t>archai</a:t>
            </a:r>
            <a:r>
              <a:rPr lang="en-US" sz="1600" dirty="0" smtClean="0"/>
              <a:t>)</a:t>
            </a:r>
            <a:r>
              <a:rPr lang="en-US" sz="1600" i="1" dirty="0" smtClean="0"/>
              <a:t>,</a:t>
            </a:r>
            <a:r>
              <a:rPr lang="en-US" sz="1600" dirty="0" smtClean="0"/>
              <a:t> authorities (</a:t>
            </a:r>
            <a:r>
              <a:rPr lang="en-US" sz="1600" b="1" i="1" dirty="0" err="1" smtClean="0"/>
              <a:t>exousiai</a:t>
            </a:r>
            <a:r>
              <a:rPr lang="en-US" sz="1600" dirty="0" smtClean="0"/>
              <a:t>), world powers (</a:t>
            </a:r>
            <a:r>
              <a:rPr lang="en-US" sz="1600" b="1" i="1" dirty="0" err="1" smtClean="0"/>
              <a:t>kosmokratores</a:t>
            </a:r>
            <a:r>
              <a:rPr lang="en-US" sz="1600" dirty="0" smtClean="0"/>
              <a:t>),  dominions, might, principalities and thrones.</a:t>
            </a:r>
          </a:p>
          <a:p>
            <a:r>
              <a:rPr lang="en-US" sz="1600" dirty="0" smtClean="0"/>
              <a:t>He refers to some as </a:t>
            </a:r>
            <a:r>
              <a:rPr lang="en-US" sz="1600" b="1" i="1" dirty="0" err="1" smtClean="0"/>
              <a:t>stoichaea</a:t>
            </a:r>
            <a:endParaRPr lang="en-US" sz="1600" dirty="0"/>
          </a:p>
        </p:txBody>
      </p:sp>
      <p:pic>
        <p:nvPicPr>
          <p:cNvPr id="5" name="Content Placeholder 4" descr="apostle paul.jpg"/>
          <p:cNvPicPr>
            <a:picLocks noGrp="1" noChangeAspect="1"/>
          </p:cNvPicPr>
          <p:nvPr>
            <p:ph sz="half" idx="2"/>
          </p:nvPr>
        </p:nvPicPr>
        <p:blipFill>
          <a:blip r:embed="rId2"/>
          <a:stretch>
            <a:fillRect/>
          </a:stretch>
        </p:blipFill>
        <p:spPr>
          <a:xfrm>
            <a:off x="5715000" y="2362200"/>
            <a:ext cx="2438400" cy="21336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Paul, the Apostle</a:t>
            </a:r>
            <a:endParaRPr lang="en-US" dirty="0"/>
          </a:p>
        </p:txBody>
      </p:sp>
      <p:sp>
        <p:nvSpPr>
          <p:cNvPr id="3" name="Content Placeholder 2"/>
          <p:cNvSpPr>
            <a:spLocks noGrp="1"/>
          </p:cNvSpPr>
          <p:nvPr>
            <p:ph idx="1"/>
          </p:nvPr>
        </p:nvSpPr>
        <p:spPr/>
        <p:txBody>
          <a:bodyPr/>
          <a:lstStyle/>
          <a:p>
            <a:r>
              <a:rPr lang="en-US" dirty="0" smtClean="0"/>
              <a:t>Powers are super earthly realities</a:t>
            </a:r>
          </a:p>
          <a:p>
            <a:r>
              <a:rPr lang="en-US" dirty="0" smtClean="0"/>
              <a:t>They are rulers of this age 1 Corinthians 2:8.</a:t>
            </a:r>
          </a:p>
          <a:p>
            <a:r>
              <a:rPr lang="en-US" dirty="0" smtClean="0"/>
              <a:t>These invisible higher Powers crucified the “Lord of Glory” through human authorities.</a:t>
            </a:r>
          </a:p>
          <a:p>
            <a:r>
              <a:rPr lang="en-US" dirty="0" smtClean="0"/>
              <a:t>The Powers rule over human life outside of Christ and in public opinion.</a:t>
            </a:r>
          </a:p>
          <a:p>
            <a:r>
              <a:rPr lang="en-US" dirty="0" smtClean="0"/>
              <a:t>They are  manifested in human traditions,  in public opinions, and  the doctrines of men.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Hebrew Hierarchy of Angels</a:t>
            </a:r>
            <a:endParaRPr lang="en-US" b="1" dirty="0"/>
          </a:p>
        </p:txBody>
      </p:sp>
      <p:sp>
        <p:nvSpPr>
          <p:cNvPr id="4" name="Text Placeholder 3"/>
          <p:cNvSpPr>
            <a:spLocks noGrp="1"/>
          </p:cNvSpPr>
          <p:nvPr>
            <p:ph type="body" idx="1"/>
          </p:nvPr>
        </p:nvSpPr>
        <p:spPr/>
        <p:txBody>
          <a:bodyPr/>
          <a:lstStyle/>
          <a:p>
            <a:pPr algn="ctr"/>
            <a:r>
              <a:rPr lang="en-US" i="1" dirty="0" err="1" smtClean="0"/>
              <a:t>Yad</a:t>
            </a:r>
            <a:r>
              <a:rPr lang="en-US" i="1" dirty="0" smtClean="0"/>
              <a:t> ha </a:t>
            </a:r>
            <a:r>
              <a:rPr lang="en-US" i="1" dirty="0" err="1" smtClean="0"/>
              <a:t>Chazakah</a:t>
            </a:r>
            <a:endParaRPr lang="en-US" i="1" dirty="0"/>
          </a:p>
        </p:txBody>
      </p:sp>
      <p:sp>
        <p:nvSpPr>
          <p:cNvPr id="3" name="Content Placeholder 2"/>
          <p:cNvSpPr>
            <a:spLocks noGrp="1"/>
          </p:cNvSpPr>
          <p:nvPr>
            <p:ph sz="half" idx="2"/>
          </p:nvPr>
        </p:nvSpPr>
        <p:spPr/>
        <p:txBody>
          <a:bodyPr/>
          <a:lstStyle/>
          <a:p>
            <a:r>
              <a:rPr lang="en-US" sz="1600" b="1" dirty="0" smtClean="0"/>
              <a:t>1</a:t>
            </a:r>
            <a:r>
              <a:rPr lang="en-US" sz="1600" dirty="0" smtClean="0"/>
              <a:t> </a:t>
            </a:r>
            <a:r>
              <a:rPr lang="en-US" sz="1600" b="1" dirty="0" err="1" smtClean="0"/>
              <a:t>Chayot</a:t>
            </a:r>
            <a:r>
              <a:rPr lang="en-US" sz="1600" b="1" dirty="0" smtClean="0"/>
              <a:t> Ha </a:t>
            </a:r>
            <a:r>
              <a:rPr lang="en-US" sz="1600" b="1" dirty="0" err="1" smtClean="0"/>
              <a:t>Kodesh</a:t>
            </a:r>
            <a:r>
              <a:rPr lang="en-US" sz="1600" b="1" dirty="0" smtClean="0"/>
              <a:t> – </a:t>
            </a:r>
            <a:r>
              <a:rPr lang="en-US" sz="1600" dirty="0" smtClean="0"/>
              <a:t>living ones</a:t>
            </a:r>
          </a:p>
          <a:p>
            <a:r>
              <a:rPr lang="en-US" sz="1600" b="1" dirty="0" smtClean="0"/>
              <a:t>2 </a:t>
            </a:r>
            <a:r>
              <a:rPr lang="en-US" sz="1600" b="1" dirty="0" err="1" smtClean="0"/>
              <a:t>Ophanim</a:t>
            </a:r>
            <a:r>
              <a:rPr lang="en-US" sz="1600" dirty="0" smtClean="0"/>
              <a:t> - wheels</a:t>
            </a:r>
          </a:p>
          <a:p>
            <a:r>
              <a:rPr lang="en-US" sz="1600" b="1" dirty="0" smtClean="0"/>
              <a:t>3 </a:t>
            </a:r>
            <a:r>
              <a:rPr lang="en-US" sz="1600" b="1" dirty="0" err="1" smtClean="0"/>
              <a:t>Erelim</a:t>
            </a:r>
            <a:r>
              <a:rPr lang="en-US" sz="1600" dirty="0" smtClean="0"/>
              <a:t>- </a:t>
            </a:r>
            <a:r>
              <a:rPr lang="en-US" sz="1600" dirty="0" err="1" smtClean="0"/>
              <a:t>thones</a:t>
            </a:r>
            <a:r>
              <a:rPr lang="en-US" sz="1600" dirty="0" smtClean="0"/>
              <a:t>, See Isaiah 33:7 </a:t>
            </a:r>
          </a:p>
          <a:p>
            <a:r>
              <a:rPr lang="en-US" sz="1600" b="1" dirty="0" smtClean="0"/>
              <a:t>4</a:t>
            </a:r>
            <a:r>
              <a:rPr lang="en-US" sz="1600" dirty="0" smtClean="0"/>
              <a:t> </a:t>
            </a:r>
            <a:r>
              <a:rPr lang="en-US" sz="1600" b="1" dirty="0" err="1" smtClean="0"/>
              <a:t>Hashmallim</a:t>
            </a:r>
            <a:r>
              <a:rPr lang="en-US" sz="1600" b="1" dirty="0" smtClean="0"/>
              <a:t>, </a:t>
            </a:r>
            <a:r>
              <a:rPr lang="en-US" sz="1600" dirty="0" smtClean="0"/>
              <a:t>brilliant ones See Ezekiel 1:4 </a:t>
            </a:r>
          </a:p>
          <a:p>
            <a:r>
              <a:rPr lang="en-US" sz="1600" b="1" dirty="0" smtClean="0"/>
              <a:t>5 Seraphim-</a:t>
            </a:r>
            <a:r>
              <a:rPr lang="en-US" sz="1600" dirty="0" smtClean="0"/>
              <a:t> burning ones, see </a:t>
            </a:r>
          </a:p>
          <a:p>
            <a:r>
              <a:rPr lang="en-US" sz="1600" dirty="0" smtClean="0"/>
              <a:t>Isaiah 6 </a:t>
            </a:r>
          </a:p>
          <a:p>
            <a:r>
              <a:rPr lang="en-US" sz="1600" b="1" dirty="0" smtClean="0"/>
              <a:t>6</a:t>
            </a:r>
            <a:r>
              <a:rPr lang="en-US" sz="1600" dirty="0" smtClean="0"/>
              <a:t> </a:t>
            </a:r>
            <a:r>
              <a:rPr lang="en-US" sz="1600" b="1" dirty="0" err="1" smtClean="0"/>
              <a:t>Malakhim</a:t>
            </a:r>
            <a:r>
              <a:rPr lang="en-US" sz="1600" dirty="0" smtClean="0"/>
              <a:t> Messengers, angels </a:t>
            </a:r>
          </a:p>
          <a:p>
            <a:r>
              <a:rPr lang="en-US" sz="1600" b="1" dirty="0" smtClean="0"/>
              <a:t>7</a:t>
            </a:r>
            <a:r>
              <a:rPr lang="en-US" sz="1600" dirty="0" smtClean="0"/>
              <a:t> </a:t>
            </a:r>
            <a:r>
              <a:rPr lang="en-US" sz="1600" b="1" dirty="0" err="1" smtClean="0"/>
              <a:t>Elohim</a:t>
            </a:r>
            <a:r>
              <a:rPr lang="en-US" sz="1600" dirty="0" smtClean="0"/>
              <a:t> "Godly beings" </a:t>
            </a:r>
          </a:p>
          <a:p>
            <a:r>
              <a:rPr lang="en-US" sz="1600" b="1" dirty="0" smtClean="0"/>
              <a:t>8 </a:t>
            </a:r>
            <a:r>
              <a:rPr lang="en-US" sz="1600" b="1" dirty="0" err="1" smtClean="0"/>
              <a:t>Bene</a:t>
            </a:r>
            <a:r>
              <a:rPr lang="en-US" sz="1600" b="1" dirty="0" smtClean="0"/>
              <a:t> </a:t>
            </a:r>
            <a:r>
              <a:rPr lang="en-US" sz="1600" b="1" dirty="0" err="1" smtClean="0"/>
              <a:t>Elohim</a:t>
            </a:r>
            <a:r>
              <a:rPr lang="en-US" sz="1600" b="1" dirty="0" smtClean="0"/>
              <a:t>  </a:t>
            </a:r>
            <a:r>
              <a:rPr lang="en-US" sz="1600" dirty="0" smtClean="0"/>
              <a:t>"Sons of Godly beings" </a:t>
            </a:r>
          </a:p>
          <a:p>
            <a:r>
              <a:rPr lang="en-US" sz="1600" b="1" dirty="0" smtClean="0"/>
              <a:t>9</a:t>
            </a:r>
            <a:r>
              <a:rPr lang="en-US" sz="1600" dirty="0" smtClean="0"/>
              <a:t> </a:t>
            </a:r>
            <a:r>
              <a:rPr lang="en-US" sz="1600" b="1" dirty="0" smtClean="0"/>
              <a:t>Cherubim- </a:t>
            </a:r>
            <a:r>
              <a:rPr lang="en-US" sz="1600" dirty="0" smtClean="0"/>
              <a:t>strong ones, see Talmud </a:t>
            </a:r>
            <a:r>
              <a:rPr lang="en-US" sz="1600" dirty="0" err="1" smtClean="0"/>
              <a:t>Hagigah</a:t>
            </a:r>
            <a:r>
              <a:rPr lang="en-US" sz="1600" dirty="0" smtClean="0"/>
              <a:t> 13b </a:t>
            </a:r>
          </a:p>
          <a:p>
            <a:r>
              <a:rPr lang="en-US" sz="1600" b="1" dirty="0" smtClean="0"/>
              <a:t>10</a:t>
            </a:r>
            <a:r>
              <a:rPr lang="en-US" sz="1600" dirty="0" smtClean="0"/>
              <a:t> </a:t>
            </a:r>
            <a:r>
              <a:rPr lang="en-US" sz="1600" b="1" dirty="0" smtClean="0"/>
              <a:t>Ishim "</a:t>
            </a:r>
            <a:r>
              <a:rPr lang="en-US" sz="1600" dirty="0" smtClean="0"/>
              <a:t>manlike beings", see Daniel (10:5)</a:t>
            </a:r>
            <a:endParaRPr lang="en-US" sz="1600" dirty="0"/>
          </a:p>
        </p:txBody>
      </p:sp>
      <p:sp>
        <p:nvSpPr>
          <p:cNvPr id="5" name="Text Placeholder 4"/>
          <p:cNvSpPr>
            <a:spLocks noGrp="1"/>
          </p:cNvSpPr>
          <p:nvPr>
            <p:ph type="body" sz="quarter" idx="3"/>
          </p:nvPr>
        </p:nvSpPr>
        <p:spPr/>
        <p:txBody>
          <a:bodyPr/>
          <a:lstStyle/>
          <a:p>
            <a:pPr algn="ctr"/>
            <a:r>
              <a:rPr lang="en-US" dirty="0" smtClean="0"/>
              <a:t>Moses Maimonides</a:t>
            </a:r>
            <a:endParaRPr lang="en-US" dirty="0"/>
          </a:p>
        </p:txBody>
      </p:sp>
      <p:pic>
        <p:nvPicPr>
          <p:cNvPr id="7" name="Content Placeholder 6" descr="Moses Maimonides-2.jpg"/>
          <p:cNvPicPr>
            <a:picLocks noGrp="1" noChangeAspect="1"/>
          </p:cNvPicPr>
          <p:nvPr>
            <p:ph sz="quarter" idx="4"/>
          </p:nvPr>
        </p:nvPicPr>
        <p:blipFill>
          <a:blip r:embed="rId2"/>
          <a:stretch>
            <a:fillRect/>
          </a:stretch>
        </p:blipFill>
        <p:spPr>
          <a:xfrm>
            <a:off x="5713412" y="2438400"/>
            <a:ext cx="1905000" cy="3031331"/>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The Hierarchy of Angels</a:t>
            </a:r>
            <a:endParaRPr lang="en-US" b="1" dirty="0"/>
          </a:p>
        </p:txBody>
      </p:sp>
      <p:sp>
        <p:nvSpPr>
          <p:cNvPr id="5" name="Content Placeholder 4"/>
          <p:cNvSpPr>
            <a:spLocks noGrp="1"/>
          </p:cNvSpPr>
          <p:nvPr>
            <p:ph sz="half" idx="1"/>
          </p:nvPr>
        </p:nvSpPr>
        <p:spPr/>
        <p:txBody>
          <a:bodyPr/>
          <a:lstStyle/>
          <a:p>
            <a:r>
              <a:rPr lang="en-US" sz="1400" b="1" dirty="0" smtClean="0"/>
              <a:t>First Sphere</a:t>
            </a:r>
            <a:r>
              <a:rPr lang="en-US" sz="1400" dirty="0" smtClean="0"/>
              <a:t> (Old Testament sources) </a:t>
            </a:r>
          </a:p>
          <a:p>
            <a:pPr lvl="1"/>
            <a:r>
              <a:rPr lang="en-US" sz="1400" dirty="0" smtClean="0"/>
              <a:t> Seraphim</a:t>
            </a:r>
          </a:p>
          <a:p>
            <a:pPr lvl="1"/>
            <a:r>
              <a:rPr lang="en-US" sz="1400" dirty="0" smtClean="0"/>
              <a:t>Cherubim</a:t>
            </a:r>
          </a:p>
          <a:p>
            <a:pPr lvl="1"/>
            <a:r>
              <a:rPr lang="en-US" sz="1400" dirty="0" smtClean="0"/>
              <a:t>Thrones/</a:t>
            </a:r>
            <a:r>
              <a:rPr lang="en-US" sz="1400" dirty="0" err="1" smtClean="0"/>
              <a:t>Ophanim</a:t>
            </a:r>
            <a:r>
              <a:rPr lang="en-US" sz="1400" dirty="0" smtClean="0"/>
              <a:t> (Greek</a:t>
            </a:r>
            <a:r>
              <a:rPr lang="en-US" sz="1400" dirty="0" smtClean="0">
                <a:hlinkClick r:id="rId2" action="ppaction://hlinkfile" tooltip="Greek language"/>
              </a:rPr>
              <a:t>.</a:t>
            </a:r>
            <a:r>
              <a:rPr lang="en-US" sz="1400" dirty="0" smtClean="0"/>
              <a:t> </a:t>
            </a:r>
            <a:r>
              <a:rPr lang="en-US" sz="1400" i="1" dirty="0" err="1" smtClean="0"/>
              <a:t>thronoi</a:t>
            </a:r>
            <a:r>
              <a:rPr lang="en-US" sz="1400" dirty="0" smtClean="0"/>
              <a:t>) (also New Testament sources) </a:t>
            </a:r>
          </a:p>
          <a:p>
            <a:r>
              <a:rPr lang="en-US" sz="1400" b="1" dirty="0" smtClean="0"/>
              <a:t>Second Sphere</a:t>
            </a:r>
            <a:r>
              <a:rPr lang="en-US" sz="1400" dirty="0" smtClean="0"/>
              <a:t> (New Testament sources) </a:t>
            </a:r>
          </a:p>
          <a:p>
            <a:pPr lvl="1"/>
            <a:r>
              <a:rPr lang="en-US" sz="1400" dirty="0" smtClean="0"/>
              <a:t>Dominions (Gr. </a:t>
            </a:r>
            <a:r>
              <a:rPr lang="en-US" sz="1400" i="1" dirty="0" err="1" smtClean="0"/>
              <a:t>Kyriotetai</a:t>
            </a:r>
            <a:r>
              <a:rPr lang="en-US" sz="1400" dirty="0" smtClean="0"/>
              <a:t>) </a:t>
            </a:r>
          </a:p>
          <a:p>
            <a:pPr lvl="1"/>
            <a:r>
              <a:rPr lang="en-US" sz="1400" dirty="0" smtClean="0"/>
              <a:t>Virtues (Gr. </a:t>
            </a:r>
            <a:r>
              <a:rPr lang="en-US" sz="1400" i="1" dirty="0" err="1" smtClean="0"/>
              <a:t>Dynamai</a:t>
            </a:r>
            <a:r>
              <a:rPr lang="en-US" sz="1400" dirty="0" smtClean="0"/>
              <a:t>) </a:t>
            </a:r>
          </a:p>
          <a:p>
            <a:pPr lvl="1"/>
            <a:r>
              <a:rPr lang="en-US" sz="1400" dirty="0" smtClean="0"/>
              <a:t>Powers (Gr. </a:t>
            </a:r>
            <a:r>
              <a:rPr lang="en-US" sz="1400" i="1" dirty="0" err="1" smtClean="0"/>
              <a:t>Exusiai</a:t>
            </a:r>
            <a:r>
              <a:rPr lang="en-US" sz="1400" dirty="0" smtClean="0"/>
              <a:t>)</a:t>
            </a:r>
          </a:p>
          <a:p>
            <a:r>
              <a:rPr lang="en-US" sz="1400" b="1" dirty="0" smtClean="0"/>
              <a:t>Third Sphere</a:t>
            </a:r>
            <a:r>
              <a:rPr lang="en-US" sz="1400" dirty="0" smtClean="0"/>
              <a:t> </a:t>
            </a:r>
          </a:p>
          <a:p>
            <a:pPr lvl="1"/>
            <a:r>
              <a:rPr lang="en-US" sz="1400" dirty="0" smtClean="0"/>
              <a:t>Principalities (Gr. </a:t>
            </a:r>
            <a:r>
              <a:rPr lang="en-US" sz="1400" i="1" dirty="0" err="1" smtClean="0"/>
              <a:t>Archai</a:t>
            </a:r>
            <a:r>
              <a:rPr lang="en-US" sz="1400" dirty="0" smtClean="0"/>
              <a:t>)</a:t>
            </a:r>
          </a:p>
          <a:p>
            <a:pPr lvl="1"/>
            <a:r>
              <a:rPr lang="en-US" sz="1400" dirty="0" smtClean="0"/>
              <a:t>Archangels - </a:t>
            </a:r>
            <a:r>
              <a:rPr lang="en-US" sz="1400" dirty="0" err="1" smtClean="0"/>
              <a:t>Archangeloi</a:t>
            </a:r>
            <a:r>
              <a:rPr lang="en-US" sz="1400" dirty="0" smtClean="0"/>
              <a:t> </a:t>
            </a:r>
          </a:p>
          <a:p>
            <a:pPr lvl="1"/>
            <a:r>
              <a:rPr lang="en-US" sz="1400" dirty="0" smtClean="0"/>
              <a:t>Angels - </a:t>
            </a:r>
            <a:r>
              <a:rPr lang="en-US" sz="1400" dirty="0" err="1" smtClean="0"/>
              <a:t>Angeloi</a:t>
            </a:r>
            <a:r>
              <a:rPr lang="en-US" sz="1400" dirty="0" smtClean="0"/>
              <a:t> </a:t>
            </a:r>
          </a:p>
        </p:txBody>
      </p:sp>
      <p:pic>
        <p:nvPicPr>
          <p:cNvPr id="7" name="Content Placeholder 6" descr="The_Assumption_of_the_Virgin.jpg"/>
          <p:cNvPicPr>
            <a:picLocks noGrp="1" noChangeAspect="1"/>
          </p:cNvPicPr>
          <p:nvPr>
            <p:ph sz="half" idx="2"/>
          </p:nvPr>
        </p:nvPicPr>
        <p:blipFill>
          <a:blip r:embed="rId3"/>
          <a:stretch>
            <a:fillRect/>
          </a:stretch>
        </p:blipFill>
        <p:spPr>
          <a:xfrm>
            <a:off x="5180013" y="2779808"/>
            <a:ext cx="3581400" cy="2166747"/>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t>Hierarchy of Angels</a:t>
            </a:r>
            <a:endParaRPr lang="en-US" b="1" dirty="0"/>
          </a:p>
        </p:txBody>
      </p:sp>
      <p:sp>
        <p:nvSpPr>
          <p:cNvPr id="7" name="Text Placeholder 6"/>
          <p:cNvSpPr>
            <a:spLocks noGrp="1"/>
          </p:cNvSpPr>
          <p:nvPr>
            <p:ph type="body" idx="1"/>
          </p:nvPr>
        </p:nvSpPr>
        <p:spPr/>
        <p:txBody>
          <a:bodyPr/>
          <a:lstStyle/>
          <a:p>
            <a:pPr algn="ctr"/>
            <a:r>
              <a:rPr lang="en-US" sz="2000" dirty="0" smtClean="0"/>
              <a:t>The Eastern </a:t>
            </a:r>
          </a:p>
          <a:p>
            <a:pPr algn="ctr"/>
            <a:r>
              <a:rPr lang="en-US" sz="2000" dirty="0" smtClean="0"/>
              <a:t>Orthodox Church</a:t>
            </a:r>
            <a:endParaRPr lang="en-US" sz="2000" dirty="0"/>
          </a:p>
        </p:txBody>
      </p:sp>
      <p:sp>
        <p:nvSpPr>
          <p:cNvPr id="3" name="Content Placeholder 2"/>
          <p:cNvSpPr>
            <a:spLocks noGrp="1"/>
          </p:cNvSpPr>
          <p:nvPr>
            <p:ph sz="half" idx="2"/>
          </p:nvPr>
        </p:nvSpPr>
        <p:spPr/>
        <p:txBody>
          <a:bodyPr/>
          <a:lstStyle/>
          <a:p>
            <a:r>
              <a:rPr lang="en-US" dirty="0" smtClean="0"/>
              <a:t>The Eastern Orthodox Church held to the same three orders </a:t>
            </a:r>
            <a:r>
              <a:rPr lang="en-US" smtClean="0"/>
              <a:t>of angels</a:t>
            </a:r>
          </a:p>
          <a:p>
            <a:endParaRPr lang="en-US" dirty="0"/>
          </a:p>
        </p:txBody>
      </p:sp>
      <p:sp>
        <p:nvSpPr>
          <p:cNvPr id="8" name="Text Placeholder 7"/>
          <p:cNvSpPr>
            <a:spLocks noGrp="1"/>
          </p:cNvSpPr>
          <p:nvPr>
            <p:ph type="body" sz="quarter" idx="3"/>
          </p:nvPr>
        </p:nvSpPr>
        <p:spPr/>
        <p:txBody>
          <a:bodyPr/>
          <a:lstStyle/>
          <a:p>
            <a:pPr algn="ctr"/>
            <a:r>
              <a:rPr lang="en-US" sz="2000" dirty="0" smtClean="0"/>
              <a:t>Icon of the </a:t>
            </a:r>
          </a:p>
          <a:p>
            <a:pPr algn="ctr"/>
            <a:r>
              <a:rPr lang="en-US" sz="2000" dirty="0" smtClean="0"/>
              <a:t>Nine Orders of Angels</a:t>
            </a:r>
            <a:endParaRPr lang="en-US" sz="2000" dirty="0"/>
          </a:p>
        </p:txBody>
      </p:sp>
      <p:pic>
        <p:nvPicPr>
          <p:cNvPr id="5" name="Content Placeholder 4" descr="Nine_orders_of_angels.jpg"/>
          <p:cNvPicPr>
            <a:picLocks noGrp="1" noChangeAspect="1"/>
          </p:cNvPicPr>
          <p:nvPr>
            <p:ph sz="quarter" idx="4"/>
          </p:nvPr>
        </p:nvPicPr>
        <p:blipFill>
          <a:blip r:embed="rId2"/>
          <a:stretch>
            <a:fillRect/>
          </a:stretch>
        </p:blipFill>
        <p:spPr>
          <a:xfrm>
            <a:off x="5522912" y="2413159"/>
            <a:ext cx="2286000" cy="347472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Hierarchy of Angels</a:t>
            </a:r>
            <a:endParaRPr lang="en-US" b="1" dirty="0"/>
          </a:p>
        </p:txBody>
      </p:sp>
      <p:sp>
        <p:nvSpPr>
          <p:cNvPr id="3" name="Content Placeholder 2"/>
          <p:cNvSpPr>
            <a:spLocks noGrp="1"/>
          </p:cNvSpPr>
          <p:nvPr>
            <p:ph sz="half" idx="1"/>
          </p:nvPr>
        </p:nvSpPr>
        <p:spPr/>
        <p:txBody>
          <a:bodyPr/>
          <a:lstStyle/>
          <a:p>
            <a:r>
              <a:rPr lang="en-US" sz="2400" dirty="0" smtClean="0"/>
              <a:t>Bonaventure of </a:t>
            </a:r>
            <a:r>
              <a:rPr lang="en-US" sz="2400" dirty="0" err="1" smtClean="0"/>
              <a:t>Bagnoregio</a:t>
            </a:r>
            <a:r>
              <a:rPr lang="en-US" sz="2400" dirty="0" smtClean="0"/>
              <a:t> refers to the first order of angels as the </a:t>
            </a:r>
            <a:r>
              <a:rPr lang="en-US" sz="2400" b="1" dirty="0" err="1" smtClean="0"/>
              <a:t>Epiphania</a:t>
            </a:r>
            <a:r>
              <a:rPr lang="en-US" sz="2400" b="1" dirty="0" smtClean="0"/>
              <a:t>. </a:t>
            </a:r>
          </a:p>
          <a:p>
            <a:r>
              <a:rPr lang="en-US" sz="2400" dirty="0" smtClean="0"/>
              <a:t>The second order of angels is the </a:t>
            </a:r>
            <a:r>
              <a:rPr lang="en-US" sz="2400" b="1" dirty="0" err="1" smtClean="0"/>
              <a:t>Hyperphania</a:t>
            </a:r>
            <a:r>
              <a:rPr lang="en-US" sz="2400" b="1" dirty="0" smtClean="0"/>
              <a:t>.</a:t>
            </a:r>
          </a:p>
          <a:p>
            <a:r>
              <a:rPr lang="en-US" sz="2400" dirty="0" smtClean="0"/>
              <a:t>The third order is known as the </a:t>
            </a:r>
            <a:r>
              <a:rPr lang="en-US" sz="2400" b="1" dirty="0" err="1" smtClean="0"/>
              <a:t>Hypophania</a:t>
            </a:r>
            <a:r>
              <a:rPr lang="en-US" sz="2400" b="1" dirty="0" smtClean="0"/>
              <a:t>.</a:t>
            </a:r>
            <a:endParaRPr lang="en-US" b="1" dirty="0" smtClean="0"/>
          </a:p>
          <a:p>
            <a:endParaRPr lang="en-US" dirty="0" smtClean="0"/>
          </a:p>
          <a:p>
            <a:endParaRPr lang="en-US" dirty="0"/>
          </a:p>
        </p:txBody>
      </p:sp>
      <p:pic>
        <p:nvPicPr>
          <p:cNvPr id="5" name="Content Placeholder 4" descr="saint-bonaventure.jpg"/>
          <p:cNvPicPr>
            <a:picLocks noGrp="1" noChangeAspect="1"/>
          </p:cNvPicPr>
          <p:nvPr>
            <p:ph sz="half" idx="2"/>
          </p:nvPr>
        </p:nvPicPr>
        <p:blipFill>
          <a:blip r:embed="rId2"/>
          <a:stretch>
            <a:fillRect/>
          </a:stretch>
        </p:blipFill>
        <p:spPr>
          <a:xfrm>
            <a:off x="5791200" y="2057400"/>
            <a:ext cx="2667000" cy="33528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Thomas Aquinas </a:t>
            </a:r>
            <a:br>
              <a:rPr lang="en-US" b="1" dirty="0" smtClean="0"/>
            </a:br>
            <a:r>
              <a:rPr lang="en-US" b="1" dirty="0" smtClean="0"/>
              <a:t>on Angelic Powers</a:t>
            </a:r>
            <a:endParaRPr lang="en-US" b="1" dirty="0"/>
          </a:p>
        </p:txBody>
      </p:sp>
      <p:sp>
        <p:nvSpPr>
          <p:cNvPr id="5" name="Content Placeholder 4"/>
          <p:cNvSpPr>
            <a:spLocks noGrp="1"/>
          </p:cNvSpPr>
          <p:nvPr>
            <p:ph sz="half" idx="1"/>
          </p:nvPr>
        </p:nvSpPr>
        <p:spPr/>
        <p:txBody>
          <a:bodyPr/>
          <a:lstStyle/>
          <a:p>
            <a:r>
              <a:rPr lang="en-US" dirty="0" smtClean="0"/>
              <a:t>Aquinas wrote the </a:t>
            </a:r>
            <a:r>
              <a:rPr lang="en-US" b="1" i="1" dirty="0" smtClean="0"/>
              <a:t>Summa </a:t>
            </a:r>
            <a:r>
              <a:rPr lang="en-US" b="1" i="1" dirty="0" err="1" smtClean="0"/>
              <a:t>Theologiae</a:t>
            </a:r>
            <a:endParaRPr lang="en-US" b="1" i="1" dirty="0" smtClean="0"/>
          </a:p>
          <a:p>
            <a:r>
              <a:rPr lang="en-US" dirty="0" smtClean="0"/>
              <a:t>He wrote about angelic powers in volume 9: Angels, and volume 15: The World Order</a:t>
            </a:r>
            <a:endParaRPr lang="en-US" dirty="0"/>
          </a:p>
        </p:txBody>
      </p:sp>
      <p:pic>
        <p:nvPicPr>
          <p:cNvPr id="7" name="Content Placeholder 6" descr="St-thomas-aquinas.jpg"/>
          <p:cNvPicPr>
            <a:picLocks noGrp="1" noChangeAspect="1"/>
          </p:cNvPicPr>
          <p:nvPr>
            <p:ph sz="half" idx="2"/>
          </p:nvPr>
        </p:nvPicPr>
        <p:blipFill>
          <a:blip r:embed="rId2"/>
          <a:stretch>
            <a:fillRect/>
          </a:stretch>
        </p:blipFill>
        <p:spPr>
          <a:xfrm>
            <a:off x="5485631" y="1600200"/>
            <a:ext cx="2970163" cy="452596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Angelic Powers</a:t>
            </a:r>
            <a:endParaRPr lang="en-US" b="1" dirty="0"/>
          </a:p>
        </p:txBody>
      </p:sp>
      <p:sp>
        <p:nvSpPr>
          <p:cNvPr id="3" name="Content Placeholder 2"/>
          <p:cNvSpPr>
            <a:spLocks noGrp="1"/>
          </p:cNvSpPr>
          <p:nvPr>
            <p:ph sz="half" idx="1"/>
          </p:nvPr>
        </p:nvSpPr>
        <p:spPr/>
        <p:txBody>
          <a:bodyPr/>
          <a:lstStyle/>
          <a:p>
            <a:r>
              <a:rPr lang="en-US" sz="2000" dirty="0" smtClean="0"/>
              <a:t>They are personal, powerful, and spiritual beings</a:t>
            </a:r>
          </a:p>
          <a:p>
            <a:r>
              <a:rPr lang="en-US" sz="2000" dirty="0" smtClean="0"/>
              <a:t>They influence events on earth, especially events within nature.</a:t>
            </a:r>
          </a:p>
          <a:p>
            <a:r>
              <a:rPr lang="en-US" sz="2000" dirty="0" smtClean="0"/>
              <a:t>Both Jews and Greeks believed in angelic powers</a:t>
            </a:r>
          </a:p>
          <a:p>
            <a:r>
              <a:rPr lang="en-US" sz="2000" dirty="0" smtClean="0"/>
              <a:t>Scripture always identifies angels as male</a:t>
            </a:r>
          </a:p>
          <a:p>
            <a:r>
              <a:rPr lang="en-US" sz="2000" dirty="0" smtClean="0"/>
              <a:t>Demons are fallen angels</a:t>
            </a:r>
            <a:endParaRPr lang="en-US" sz="2000" dirty="0"/>
          </a:p>
        </p:txBody>
      </p:sp>
      <p:pic>
        <p:nvPicPr>
          <p:cNvPr id="5" name="Content Placeholder 4" descr="angels.jpg"/>
          <p:cNvPicPr>
            <a:picLocks noGrp="1" noChangeAspect="1"/>
          </p:cNvPicPr>
          <p:nvPr>
            <p:ph sz="half" idx="2"/>
          </p:nvPr>
        </p:nvPicPr>
        <p:blipFill>
          <a:blip r:embed="rId2"/>
          <a:stretch>
            <a:fillRect/>
          </a:stretch>
        </p:blipFill>
        <p:spPr>
          <a:xfrm>
            <a:off x="5486400" y="1447800"/>
            <a:ext cx="2895600" cy="44196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Thomas Aquinas</a:t>
            </a:r>
            <a:br>
              <a:rPr lang="en-US" sz="2000" b="1" dirty="0" smtClean="0"/>
            </a:br>
            <a:r>
              <a:rPr lang="en-US" sz="2000" b="1" dirty="0" smtClean="0"/>
              <a:t>Summa </a:t>
            </a:r>
            <a:r>
              <a:rPr lang="en-US" sz="2000" b="1" dirty="0" err="1" smtClean="0"/>
              <a:t>Theologiae</a:t>
            </a:r>
            <a:r>
              <a:rPr lang="en-US" sz="2000" b="1" dirty="0" smtClean="0"/>
              <a:t> </a:t>
            </a:r>
            <a:br>
              <a:rPr lang="en-US" sz="2000" b="1" dirty="0" smtClean="0"/>
            </a:br>
            <a:r>
              <a:rPr lang="en-US" sz="2000" b="1" dirty="0" smtClean="0"/>
              <a:t>(Volume 15: The World Order)</a:t>
            </a:r>
            <a:br>
              <a:rPr lang="en-US" sz="2000" b="1" dirty="0" smtClean="0"/>
            </a:br>
            <a:r>
              <a:rPr lang="en-US" sz="2000" b="1" dirty="0" smtClean="0"/>
              <a:t>Question 110: How the Angels Act On Material Things</a:t>
            </a:r>
            <a:endParaRPr lang="en-US" sz="2000" b="1" dirty="0"/>
          </a:p>
        </p:txBody>
      </p:sp>
      <p:sp>
        <p:nvSpPr>
          <p:cNvPr id="3" name="Content Placeholder 2"/>
          <p:cNvSpPr>
            <a:spLocks noGrp="1"/>
          </p:cNvSpPr>
          <p:nvPr>
            <p:ph idx="1"/>
          </p:nvPr>
        </p:nvSpPr>
        <p:spPr/>
        <p:txBody>
          <a:bodyPr/>
          <a:lstStyle/>
          <a:p>
            <a:r>
              <a:rPr lang="en-US" dirty="0" smtClean="0"/>
              <a:t>Article I. Are material things controlled by angels?  Yes</a:t>
            </a:r>
          </a:p>
          <a:p>
            <a:r>
              <a:rPr lang="en-US" dirty="0" smtClean="0"/>
              <a:t>Article 2. Do material things obey the will of angels? No.</a:t>
            </a:r>
          </a:p>
          <a:p>
            <a:r>
              <a:rPr lang="en-US" dirty="0" smtClean="0"/>
              <a:t>Article 3. Do material things obey the angels with respect to local movement? Yes.</a:t>
            </a:r>
          </a:p>
          <a:p>
            <a:r>
              <a:rPr lang="en-US" dirty="0" smtClean="0"/>
              <a:t>Article 4. Can angels work miracles? Only if God allows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Thomas Aquinas</a:t>
            </a:r>
            <a:br>
              <a:rPr lang="en-US" sz="2000" b="1" dirty="0" smtClean="0"/>
            </a:br>
            <a:r>
              <a:rPr lang="en-US" sz="2000" b="1" dirty="0" smtClean="0"/>
              <a:t>Summa </a:t>
            </a:r>
            <a:r>
              <a:rPr lang="en-US" sz="2000" b="1" dirty="0" err="1" smtClean="0"/>
              <a:t>Theologiae</a:t>
            </a:r>
            <a:r>
              <a:rPr lang="en-US" sz="2000" b="1" dirty="0" smtClean="0"/>
              <a:t> </a:t>
            </a:r>
            <a:br>
              <a:rPr lang="en-US" sz="2000" b="1" dirty="0" smtClean="0"/>
            </a:br>
            <a:r>
              <a:rPr lang="en-US" sz="2000" b="1" dirty="0" smtClean="0"/>
              <a:t>(Volume 15: The World Order)</a:t>
            </a:r>
            <a:br>
              <a:rPr lang="en-US" sz="2000" b="1" dirty="0" smtClean="0"/>
            </a:br>
            <a:r>
              <a:rPr lang="en-US" sz="2000" b="1" dirty="0" smtClean="0"/>
              <a:t>Question 111:How Angels Act on Men</a:t>
            </a:r>
            <a:endParaRPr lang="en-US" sz="2000" dirty="0"/>
          </a:p>
        </p:txBody>
      </p:sp>
      <p:sp>
        <p:nvSpPr>
          <p:cNvPr id="3" name="Content Placeholder 2"/>
          <p:cNvSpPr>
            <a:spLocks noGrp="1"/>
          </p:cNvSpPr>
          <p:nvPr>
            <p:ph idx="1"/>
          </p:nvPr>
        </p:nvSpPr>
        <p:spPr/>
        <p:txBody>
          <a:bodyPr/>
          <a:lstStyle/>
          <a:p>
            <a:r>
              <a:rPr lang="en-US" dirty="0" smtClean="0"/>
              <a:t>Article 1. Can angels enlighten men? Yes.</a:t>
            </a:r>
          </a:p>
          <a:p>
            <a:r>
              <a:rPr lang="en-US" dirty="0" smtClean="0"/>
              <a:t>Article 2. Can angels change man’s will? No.</a:t>
            </a:r>
          </a:p>
          <a:p>
            <a:r>
              <a:rPr lang="en-US" dirty="0" smtClean="0"/>
              <a:t>Article 3. Can angels change man’s imagination? Yes.</a:t>
            </a:r>
          </a:p>
          <a:p>
            <a:r>
              <a:rPr lang="en-US" dirty="0" smtClean="0"/>
              <a:t>Article 4. Can angels change man’s senses? Yes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Thomas Aquinas</a:t>
            </a:r>
            <a:br>
              <a:rPr lang="en-US" sz="2000" b="1" dirty="0" smtClean="0"/>
            </a:br>
            <a:r>
              <a:rPr lang="en-US" sz="2000" b="1" dirty="0" smtClean="0"/>
              <a:t>Summa </a:t>
            </a:r>
            <a:r>
              <a:rPr lang="en-US" sz="2000" b="1" dirty="0" err="1" smtClean="0"/>
              <a:t>Theologiae</a:t>
            </a:r>
            <a:r>
              <a:rPr lang="en-US" sz="2000" b="1" dirty="0" smtClean="0"/>
              <a:t> </a:t>
            </a:r>
            <a:br>
              <a:rPr lang="en-US" sz="2000" b="1" dirty="0" smtClean="0"/>
            </a:br>
            <a:r>
              <a:rPr lang="en-US" sz="2000" b="1" dirty="0" smtClean="0"/>
              <a:t>(Volume 15: The World Order)</a:t>
            </a:r>
            <a:br>
              <a:rPr lang="en-US" sz="2000" b="1" dirty="0" smtClean="0"/>
            </a:br>
            <a:r>
              <a:rPr lang="en-US" sz="2000" b="1" dirty="0" smtClean="0"/>
              <a:t>Question 112: The Angels’ Mission</a:t>
            </a:r>
            <a:endParaRPr lang="en-US" sz="2000" dirty="0"/>
          </a:p>
        </p:txBody>
      </p:sp>
      <p:sp>
        <p:nvSpPr>
          <p:cNvPr id="3" name="Content Placeholder 2"/>
          <p:cNvSpPr>
            <a:spLocks noGrp="1"/>
          </p:cNvSpPr>
          <p:nvPr>
            <p:ph idx="1"/>
          </p:nvPr>
        </p:nvSpPr>
        <p:spPr/>
        <p:txBody>
          <a:bodyPr/>
          <a:lstStyle/>
          <a:p>
            <a:r>
              <a:rPr lang="en-US" dirty="0" smtClean="0"/>
              <a:t>Article 1. Are angels sent forth on missions? Yes.</a:t>
            </a:r>
          </a:p>
          <a:p>
            <a:r>
              <a:rPr lang="en-US" dirty="0" smtClean="0"/>
              <a:t>Article 2. Are all the angels sent forth on missions?  The higher angels are never sent on external ministries.</a:t>
            </a:r>
          </a:p>
          <a:p>
            <a:r>
              <a:rPr lang="en-US" dirty="0" smtClean="0"/>
              <a:t>Article 3. Do the angels sent forth remain present to God? Yes.</a:t>
            </a:r>
          </a:p>
          <a:p>
            <a:r>
              <a:rPr lang="en-US" dirty="0" smtClean="0"/>
              <a:t>Article 4. Are all angels of the second hierarchy sent forth? No.</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Thomas Aquinas</a:t>
            </a:r>
            <a:br>
              <a:rPr lang="en-US" sz="2000" b="1" dirty="0" smtClean="0"/>
            </a:br>
            <a:r>
              <a:rPr lang="en-US" sz="2000" b="1" dirty="0" smtClean="0"/>
              <a:t>Summa </a:t>
            </a:r>
            <a:r>
              <a:rPr lang="en-US" sz="2000" b="1" dirty="0" err="1" smtClean="0"/>
              <a:t>Theologiae</a:t>
            </a:r>
            <a:r>
              <a:rPr lang="en-US" sz="2000" b="1" dirty="0" smtClean="0"/>
              <a:t> </a:t>
            </a:r>
            <a:br>
              <a:rPr lang="en-US" sz="2000" b="1" dirty="0" smtClean="0"/>
            </a:br>
            <a:r>
              <a:rPr lang="en-US" sz="2000" b="1" dirty="0" smtClean="0"/>
              <a:t>(Volume 15: The World Order)</a:t>
            </a:r>
            <a:br>
              <a:rPr lang="en-US" sz="2000" b="1" dirty="0" smtClean="0"/>
            </a:br>
            <a:r>
              <a:rPr lang="en-US" sz="2000" b="1" dirty="0" smtClean="0"/>
              <a:t>Question 113: The Guardianship of the Good Angels</a:t>
            </a:r>
            <a:endParaRPr lang="en-US" sz="2000" dirty="0"/>
          </a:p>
        </p:txBody>
      </p:sp>
      <p:sp>
        <p:nvSpPr>
          <p:cNvPr id="3" name="Content Placeholder 2"/>
          <p:cNvSpPr>
            <a:spLocks noGrp="1"/>
          </p:cNvSpPr>
          <p:nvPr>
            <p:ph idx="1"/>
          </p:nvPr>
        </p:nvSpPr>
        <p:spPr/>
        <p:txBody>
          <a:bodyPr/>
          <a:lstStyle/>
          <a:p>
            <a:r>
              <a:rPr lang="en-US" dirty="0" smtClean="0"/>
              <a:t>Article 1. Are men guarded by angels? Yes.</a:t>
            </a:r>
          </a:p>
          <a:p>
            <a:r>
              <a:rPr lang="en-US" dirty="0" smtClean="0"/>
              <a:t>Article 2. Is each individual guarded by a particular angel? Yes.</a:t>
            </a:r>
          </a:p>
          <a:p>
            <a:r>
              <a:rPr lang="en-US" dirty="0" smtClean="0"/>
              <a:t>Article 3. Is the guardianship of men the sole task of the lowest order of angels? The guardianship of the human race is the job of the order of principalities or perhaps archangels who are called angelic princes.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Thomas Aquinas</a:t>
            </a:r>
            <a:br>
              <a:rPr lang="en-US" sz="2000" b="1" dirty="0" smtClean="0"/>
            </a:br>
            <a:r>
              <a:rPr lang="en-US" sz="2000" b="1" dirty="0" smtClean="0"/>
              <a:t>Summa </a:t>
            </a:r>
            <a:r>
              <a:rPr lang="en-US" sz="2000" b="1" dirty="0" err="1" smtClean="0"/>
              <a:t>Theologiae</a:t>
            </a:r>
            <a:r>
              <a:rPr lang="en-US" sz="2000" b="1" dirty="0" smtClean="0"/>
              <a:t> </a:t>
            </a:r>
            <a:br>
              <a:rPr lang="en-US" sz="2000" b="1" dirty="0" smtClean="0"/>
            </a:br>
            <a:r>
              <a:rPr lang="en-US" sz="2000" b="1" dirty="0" smtClean="0"/>
              <a:t>(Volume 15: The World Order)</a:t>
            </a:r>
            <a:br>
              <a:rPr lang="en-US" sz="2000" b="1" dirty="0" smtClean="0"/>
            </a:br>
            <a:r>
              <a:rPr lang="en-US" sz="2000" b="1" dirty="0" smtClean="0"/>
              <a:t>Question 113: The Guardianship of the Good Angels</a:t>
            </a:r>
            <a:endParaRPr lang="en-US" sz="2000" dirty="0"/>
          </a:p>
        </p:txBody>
      </p:sp>
      <p:sp>
        <p:nvSpPr>
          <p:cNvPr id="3" name="Content Placeholder 2"/>
          <p:cNvSpPr>
            <a:spLocks noGrp="1"/>
          </p:cNvSpPr>
          <p:nvPr>
            <p:ph idx="1"/>
          </p:nvPr>
        </p:nvSpPr>
        <p:spPr/>
        <p:txBody>
          <a:bodyPr/>
          <a:lstStyle/>
          <a:p>
            <a:r>
              <a:rPr lang="en-US" dirty="0" smtClean="0"/>
              <a:t>Article 4. Are angels deputed to be guardians of all men? Guardian angels are given to each man while he is a wayfarer in this life. However, when he reaches the end of the road he will no longer have a guardian angel. Instead, he will have an angel reigning with him in the kingdom of heaven or a demon to punish him in hell.</a:t>
            </a:r>
          </a:p>
          <a:p>
            <a:r>
              <a:rPr lang="en-US" dirty="0" smtClean="0"/>
              <a:t>Article 5. Is an angel appointed to look after a man right from birth? Yes.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Thomas Aquinas</a:t>
            </a:r>
            <a:br>
              <a:rPr lang="en-US" sz="2000" b="1" dirty="0" smtClean="0"/>
            </a:br>
            <a:r>
              <a:rPr lang="en-US" sz="2000" b="1" dirty="0" smtClean="0"/>
              <a:t>Summa </a:t>
            </a:r>
            <a:r>
              <a:rPr lang="en-US" sz="2000" b="1" dirty="0" err="1" smtClean="0"/>
              <a:t>Theologiae</a:t>
            </a:r>
            <a:r>
              <a:rPr lang="en-US" sz="2000" b="1" dirty="0" smtClean="0"/>
              <a:t> </a:t>
            </a:r>
            <a:br>
              <a:rPr lang="en-US" sz="2000" b="1" dirty="0" smtClean="0"/>
            </a:br>
            <a:r>
              <a:rPr lang="en-US" sz="2000" b="1" dirty="0" smtClean="0"/>
              <a:t>(Volume 15: The World Order)</a:t>
            </a:r>
            <a:br>
              <a:rPr lang="en-US" sz="2000" b="1" dirty="0" smtClean="0"/>
            </a:br>
            <a:r>
              <a:rPr lang="en-US" sz="2000" b="1" dirty="0" smtClean="0"/>
              <a:t>Question 113: The Guardianship of the Good Angels</a:t>
            </a:r>
            <a:endParaRPr lang="en-US" sz="2000" dirty="0"/>
          </a:p>
        </p:txBody>
      </p:sp>
      <p:sp>
        <p:nvSpPr>
          <p:cNvPr id="3" name="Content Placeholder 2"/>
          <p:cNvSpPr>
            <a:spLocks noGrp="1"/>
          </p:cNvSpPr>
          <p:nvPr>
            <p:ph idx="1"/>
          </p:nvPr>
        </p:nvSpPr>
        <p:spPr/>
        <p:txBody>
          <a:bodyPr/>
          <a:lstStyle/>
          <a:p>
            <a:r>
              <a:rPr lang="en-US" sz="2400" dirty="0" smtClean="0"/>
              <a:t>Article 6. Do angel guardians ever forsake men? No.</a:t>
            </a:r>
          </a:p>
          <a:p>
            <a:r>
              <a:rPr lang="en-US" sz="2400" dirty="0" smtClean="0"/>
              <a:t>Article 7. Do angels grieve over the ills of those they guard? The angels do not will men’s sins and punishments, but they do will that the disposition of the divine justice in accordance with which some men are subjected to punishment and are allowed to sin, should be fulfilled.</a:t>
            </a:r>
          </a:p>
          <a:p>
            <a:r>
              <a:rPr lang="en-US" sz="2400" dirty="0" smtClean="0"/>
              <a:t>Article 8. Can there be strife or discord among the angels? All angels agree about the fulfillment of the divine decrees.</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Thomas Aquinas</a:t>
            </a:r>
            <a:br>
              <a:rPr lang="en-US" sz="2000" b="1" dirty="0" smtClean="0"/>
            </a:br>
            <a:r>
              <a:rPr lang="en-US" sz="2000" b="1" dirty="0" smtClean="0"/>
              <a:t>Summa </a:t>
            </a:r>
            <a:r>
              <a:rPr lang="en-US" sz="2000" b="1" dirty="0" err="1" smtClean="0"/>
              <a:t>Theologiae</a:t>
            </a:r>
            <a:r>
              <a:rPr lang="en-US" sz="2000" b="1" dirty="0" smtClean="0"/>
              <a:t> </a:t>
            </a:r>
            <a:br>
              <a:rPr lang="en-US" sz="2000" b="1" dirty="0" smtClean="0"/>
            </a:br>
            <a:r>
              <a:rPr lang="en-US" sz="2000" b="1" dirty="0" smtClean="0"/>
              <a:t>(Volume 15: The World Order)</a:t>
            </a:r>
            <a:br>
              <a:rPr lang="en-US" sz="2000" b="1" dirty="0" smtClean="0"/>
            </a:br>
            <a:r>
              <a:rPr lang="en-US" sz="2000" b="1" dirty="0" smtClean="0"/>
              <a:t>Question 114: Demonic Attacks</a:t>
            </a:r>
            <a:endParaRPr lang="en-US" sz="2000" dirty="0"/>
          </a:p>
        </p:txBody>
      </p:sp>
      <p:sp>
        <p:nvSpPr>
          <p:cNvPr id="3" name="Content Placeholder 2"/>
          <p:cNvSpPr>
            <a:spLocks noGrp="1"/>
          </p:cNvSpPr>
          <p:nvPr>
            <p:ph idx="1"/>
          </p:nvPr>
        </p:nvSpPr>
        <p:spPr/>
        <p:txBody>
          <a:bodyPr/>
          <a:lstStyle/>
          <a:p>
            <a:r>
              <a:rPr lang="en-US" dirty="0" smtClean="0"/>
              <a:t>Article 1. Are men subjected to demonic attacks?  Bad angels attack men in two ways: 1. inciting them to sin. 2. punishing men in accordance with God’s will.</a:t>
            </a:r>
          </a:p>
          <a:p>
            <a:r>
              <a:rPr lang="en-US" dirty="0" smtClean="0"/>
              <a:t>Article 2. Is tempting the special job of demons?  Yes.</a:t>
            </a:r>
          </a:p>
          <a:p>
            <a:r>
              <a:rPr lang="en-US" dirty="0" smtClean="0"/>
              <a:t>Article 3. Are all sins due to the demons’ tempting?  No.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Thomas Aquinas</a:t>
            </a:r>
            <a:br>
              <a:rPr lang="en-US" sz="2000" b="1" dirty="0" smtClean="0"/>
            </a:br>
            <a:r>
              <a:rPr lang="en-US" sz="2000" b="1" dirty="0" smtClean="0"/>
              <a:t>Summa </a:t>
            </a:r>
            <a:r>
              <a:rPr lang="en-US" sz="2000" b="1" dirty="0" err="1" smtClean="0"/>
              <a:t>Theologiae</a:t>
            </a:r>
            <a:r>
              <a:rPr lang="en-US" sz="2000" b="1" dirty="0" smtClean="0"/>
              <a:t> </a:t>
            </a:r>
            <a:br>
              <a:rPr lang="en-US" sz="2000" b="1" dirty="0" smtClean="0"/>
            </a:br>
            <a:r>
              <a:rPr lang="en-US" sz="2000" b="1" dirty="0" smtClean="0"/>
              <a:t>(Volume 15: The World Order)</a:t>
            </a:r>
            <a:br>
              <a:rPr lang="en-US" sz="2000" b="1" dirty="0" smtClean="0"/>
            </a:br>
            <a:r>
              <a:rPr lang="en-US" sz="2000" b="1" dirty="0" smtClean="0"/>
              <a:t>Question 114: Demonic Attacks</a:t>
            </a:r>
            <a:endParaRPr lang="en-US" sz="2000" dirty="0"/>
          </a:p>
        </p:txBody>
      </p:sp>
      <p:sp>
        <p:nvSpPr>
          <p:cNvPr id="3" name="Content Placeholder 2"/>
          <p:cNvSpPr>
            <a:spLocks noGrp="1"/>
          </p:cNvSpPr>
          <p:nvPr>
            <p:ph idx="1"/>
          </p:nvPr>
        </p:nvSpPr>
        <p:spPr/>
        <p:txBody>
          <a:bodyPr/>
          <a:lstStyle/>
          <a:p>
            <a:r>
              <a:rPr lang="en-US" dirty="0" smtClean="0"/>
              <a:t>Article 4. Can demons lead men astray? In the strict sense of miracle the demons cannot work miracles, nor can any creature do so except God alone… Demons can perform miracles which men marvel at because they go beyond their  knowledge and capabilities.</a:t>
            </a:r>
          </a:p>
          <a:p>
            <a:r>
              <a:rPr lang="en-US" dirty="0" smtClean="0"/>
              <a:t>Article 5. Are demons who are vanquished by men stopped from further attacks? No.</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Contemporary Scholarship</a:t>
            </a:r>
            <a:br>
              <a:rPr lang="en-US" b="1" dirty="0" smtClean="0"/>
            </a:br>
            <a:r>
              <a:rPr lang="en-US" b="1" dirty="0" err="1" smtClean="0"/>
              <a:t>Hendrik</a:t>
            </a:r>
            <a:r>
              <a:rPr lang="en-US" b="1" dirty="0" smtClean="0"/>
              <a:t> </a:t>
            </a:r>
            <a:r>
              <a:rPr lang="en-US" b="1" dirty="0" err="1" smtClean="0"/>
              <a:t>Berkhof</a:t>
            </a:r>
            <a:endParaRPr lang="en-US" b="1" dirty="0"/>
          </a:p>
        </p:txBody>
      </p:sp>
      <p:pic>
        <p:nvPicPr>
          <p:cNvPr id="7" name="Content Placeholder 6" descr="Hendril Berkhof.jpg"/>
          <p:cNvPicPr>
            <a:picLocks noGrp="1" noChangeAspect="1"/>
          </p:cNvPicPr>
          <p:nvPr>
            <p:ph sz="half" idx="1"/>
          </p:nvPr>
        </p:nvPicPr>
        <p:blipFill>
          <a:blip r:embed="rId2"/>
          <a:stretch>
            <a:fillRect/>
          </a:stretch>
        </p:blipFill>
        <p:spPr>
          <a:xfrm>
            <a:off x="1752600" y="2057400"/>
            <a:ext cx="2895600" cy="3810000"/>
          </a:xfrm>
        </p:spPr>
      </p:pic>
      <p:pic>
        <p:nvPicPr>
          <p:cNvPr id="8" name="Content Placeholder 7" descr="Christ and the powers.jpg"/>
          <p:cNvPicPr>
            <a:picLocks noGrp="1" noChangeAspect="1"/>
          </p:cNvPicPr>
          <p:nvPr>
            <p:ph sz="half" idx="2"/>
          </p:nvPr>
        </p:nvPicPr>
        <p:blipFill>
          <a:blip r:embed="rId3"/>
          <a:stretch>
            <a:fillRect/>
          </a:stretch>
        </p:blipFill>
        <p:spPr>
          <a:xfrm>
            <a:off x="5463567" y="1600200"/>
            <a:ext cx="3014291" cy="4525963"/>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Hendrik</a:t>
            </a:r>
            <a:r>
              <a:rPr lang="en-US" dirty="0" smtClean="0"/>
              <a:t> </a:t>
            </a:r>
            <a:r>
              <a:rPr lang="en-US" dirty="0" err="1" smtClean="0"/>
              <a:t>Berkhof</a:t>
            </a:r>
            <a:r>
              <a:rPr lang="en-US" dirty="0" smtClean="0"/>
              <a:t/>
            </a:r>
            <a:br>
              <a:rPr lang="en-US" dirty="0" smtClean="0"/>
            </a:br>
            <a:r>
              <a:rPr lang="en-US" b="1" i="1" dirty="0" smtClean="0"/>
              <a:t>Christ and the Powers</a:t>
            </a:r>
            <a:endParaRPr lang="en-US" dirty="0"/>
          </a:p>
        </p:txBody>
      </p:sp>
      <p:sp>
        <p:nvSpPr>
          <p:cNvPr id="3" name="Content Placeholder 2"/>
          <p:cNvSpPr>
            <a:spLocks noGrp="1"/>
          </p:cNvSpPr>
          <p:nvPr>
            <p:ph idx="1"/>
          </p:nvPr>
        </p:nvSpPr>
        <p:spPr/>
        <p:txBody>
          <a:bodyPr/>
          <a:lstStyle/>
          <a:p>
            <a:r>
              <a:rPr lang="en-US" sz="2400" dirty="0" smtClean="0"/>
              <a:t>The Powers are no longer instruments, linkages between God’s love, as revealed in Christ, and the visible world of creation. In fact, they have become gods (Galatians 4:8), behaving as though they were the ultimate ground of being, and demanding from men an appropriate worship. This is the demonic reversal which has taken place on the invisible side of creation. No longer do the Powers bind man God Together; they separate them. They stand as a roadblock between the Creator and his creation.  (page 30)</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Angelic Powers and Creation</a:t>
            </a:r>
            <a:endParaRPr lang="en-US" dirty="0"/>
          </a:p>
        </p:txBody>
      </p:sp>
      <p:sp>
        <p:nvSpPr>
          <p:cNvPr id="5" name="Content Placeholder 4"/>
          <p:cNvSpPr>
            <a:spLocks noGrp="1"/>
          </p:cNvSpPr>
          <p:nvPr>
            <p:ph idx="1"/>
          </p:nvPr>
        </p:nvSpPr>
        <p:spPr/>
        <p:txBody>
          <a:bodyPr/>
          <a:lstStyle/>
          <a:p>
            <a:r>
              <a:rPr lang="en-US" dirty="0" smtClean="0"/>
              <a:t>Angelic Powers were created to be the guardians of the created order</a:t>
            </a:r>
          </a:p>
          <a:p>
            <a:r>
              <a:rPr lang="en-US" dirty="0" smtClean="0"/>
              <a:t>Angelic Powers are the framework of the created order</a:t>
            </a:r>
          </a:p>
          <a:p>
            <a:r>
              <a:rPr lang="en-US" dirty="0" smtClean="0"/>
              <a:t>Angelic Powers protect the created order from chaos</a:t>
            </a:r>
          </a:p>
          <a:p>
            <a:r>
              <a:rPr lang="en-US" dirty="0" smtClean="0"/>
              <a:t>Angelic Powers protect both the natural order and the social order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Hendrik</a:t>
            </a:r>
            <a:r>
              <a:rPr lang="en-US" dirty="0" smtClean="0"/>
              <a:t> </a:t>
            </a:r>
            <a:r>
              <a:rPr lang="en-US" dirty="0" err="1" smtClean="0"/>
              <a:t>Berkhof</a:t>
            </a:r>
            <a:r>
              <a:rPr lang="en-US" dirty="0" smtClean="0"/>
              <a:t/>
            </a:r>
            <a:br>
              <a:rPr lang="en-US" dirty="0" smtClean="0"/>
            </a:br>
            <a:r>
              <a:rPr lang="en-US" b="1" i="1" dirty="0" smtClean="0"/>
              <a:t>Christ and the Powers</a:t>
            </a:r>
            <a:endParaRPr lang="en-US" dirty="0"/>
          </a:p>
        </p:txBody>
      </p:sp>
      <p:sp>
        <p:nvSpPr>
          <p:cNvPr id="3" name="Content Placeholder 2"/>
          <p:cNvSpPr>
            <a:spLocks noGrp="1"/>
          </p:cNvSpPr>
          <p:nvPr>
            <p:ph idx="1"/>
          </p:nvPr>
        </p:nvSpPr>
        <p:spPr/>
        <p:txBody>
          <a:bodyPr/>
          <a:lstStyle/>
          <a:p>
            <a:r>
              <a:rPr lang="en-US" dirty="0" smtClean="0"/>
              <a:t>The Powers continue to fulfill one half of their function. They still undergird human life and society and preserve them from chaos. But by holding the world together, they hold it away from God, not close to Him. They are the rulers of this age (1 Corinthians 2:6) In their desire to rule, they are  in enmity toward the Lord of glory, who can only suffer them as instruments, not as Lords.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Contemporary Scholarship</a:t>
            </a:r>
            <a:br>
              <a:rPr lang="en-US" b="1" dirty="0" smtClean="0"/>
            </a:br>
            <a:r>
              <a:rPr lang="en-US" b="1" dirty="0" smtClean="0"/>
              <a:t>G. B. </a:t>
            </a:r>
            <a:r>
              <a:rPr lang="en-US" b="1" dirty="0" err="1" smtClean="0"/>
              <a:t>Caird</a:t>
            </a:r>
            <a:endParaRPr lang="en-US" b="1" dirty="0"/>
          </a:p>
        </p:txBody>
      </p:sp>
      <p:sp>
        <p:nvSpPr>
          <p:cNvPr id="5" name="Text Placeholder 4"/>
          <p:cNvSpPr>
            <a:spLocks noGrp="1"/>
          </p:cNvSpPr>
          <p:nvPr>
            <p:ph type="body" idx="1"/>
          </p:nvPr>
        </p:nvSpPr>
        <p:spPr/>
        <p:txBody>
          <a:bodyPr/>
          <a:lstStyle/>
          <a:p>
            <a:pPr algn="ctr"/>
            <a:r>
              <a:rPr lang="en-US" dirty="0" smtClean="0"/>
              <a:t>G. B. </a:t>
            </a:r>
            <a:r>
              <a:rPr lang="en-US" dirty="0" err="1" smtClean="0"/>
              <a:t>Caird</a:t>
            </a:r>
            <a:endParaRPr lang="en-US" dirty="0"/>
          </a:p>
        </p:txBody>
      </p:sp>
      <p:pic>
        <p:nvPicPr>
          <p:cNvPr id="9" name="Content Placeholder 8" descr="Caird_Commem.jpg"/>
          <p:cNvPicPr>
            <a:picLocks noGrp="1" noChangeAspect="1"/>
          </p:cNvPicPr>
          <p:nvPr>
            <p:ph sz="half" idx="2"/>
          </p:nvPr>
        </p:nvPicPr>
        <p:blipFill>
          <a:blip r:embed="rId2"/>
          <a:stretch>
            <a:fillRect/>
          </a:stretch>
        </p:blipFill>
        <p:spPr>
          <a:xfrm>
            <a:off x="1524000" y="2514600"/>
            <a:ext cx="2133600" cy="3352800"/>
          </a:xfrm>
        </p:spPr>
      </p:pic>
      <p:sp>
        <p:nvSpPr>
          <p:cNvPr id="7" name="Text Placeholder 6"/>
          <p:cNvSpPr>
            <a:spLocks noGrp="1"/>
          </p:cNvSpPr>
          <p:nvPr>
            <p:ph type="body" sz="quarter" idx="3"/>
          </p:nvPr>
        </p:nvSpPr>
        <p:spPr/>
        <p:txBody>
          <a:bodyPr/>
          <a:lstStyle/>
          <a:p>
            <a:pPr algn="ctr"/>
            <a:r>
              <a:rPr lang="en-US" i="1" dirty="0" smtClean="0"/>
              <a:t>Principalities and Powers</a:t>
            </a:r>
            <a:endParaRPr lang="en-US" i="1" dirty="0"/>
          </a:p>
        </p:txBody>
      </p:sp>
      <p:sp>
        <p:nvSpPr>
          <p:cNvPr id="8" name="Content Placeholder 7"/>
          <p:cNvSpPr>
            <a:spLocks noGrp="1"/>
          </p:cNvSpPr>
          <p:nvPr>
            <p:ph sz="quarter" idx="4"/>
          </p:nvPr>
        </p:nvSpPr>
        <p:spPr/>
        <p:txBody>
          <a:bodyPr/>
          <a:lstStyle/>
          <a:p>
            <a:r>
              <a:rPr lang="en-US" sz="1800" dirty="0" smtClean="0"/>
              <a:t>The idea of sinister world powers and their subjugation by Christ is built into the very fabric of Paul’s thought, and some mention of them is found in every epistle except Philemon. ..Paul believed these powers were created beings, created in and for Christ, whether thrones, or lordships or principalities or authorities and that it was God’s purpose that they should be reconciled to him by the blood of the Cross, that angelic as well as human tongues should confess Jesus as Lord.</a:t>
            </a:r>
            <a:endParaRPr lang="en-US"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Contemporary Scholarship</a:t>
            </a:r>
            <a:br>
              <a:rPr lang="en-US" b="1" dirty="0" smtClean="0"/>
            </a:br>
            <a:r>
              <a:rPr lang="en-US" b="1" dirty="0" smtClean="0"/>
              <a:t>Oscar Cullman</a:t>
            </a:r>
            <a:endParaRPr lang="en-US" b="1" dirty="0"/>
          </a:p>
        </p:txBody>
      </p:sp>
      <p:pic>
        <p:nvPicPr>
          <p:cNvPr id="8" name="Content Placeholder 7" descr="Oscar Cullman.jpg"/>
          <p:cNvPicPr>
            <a:picLocks noGrp="1" noChangeAspect="1"/>
          </p:cNvPicPr>
          <p:nvPr>
            <p:ph sz="half" idx="1"/>
          </p:nvPr>
        </p:nvPicPr>
        <p:blipFill>
          <a:blip r:embed="rId2"/>
          <a:stretch>
            <a:fillRect/>
          </a:stretch>
        </p:blipFill>
        <p:spPr>
          <a:xfrm>
            <a:off x="2057400" y="1905000"/>
            <a:ext cx="2286000" cy="3505200"/>
          </a:xfrm>
        </p:spPr>
      </p:pic>
      <p:pic>
        <p:nvPicPr>
          <p:cNvPr id="6" name="Content Placeholder 5" descr="Christ and time.jpg"/>
          <p:cNvPicPr>
            <a:picLocks noGrp="1" noChangeAspect="1"/>
          </p:cNvPicPr>
          <p:nvPr>
            <p:ph sz="half" idx="2"/>
          </p:nvPr>
        </p:nvPicPr>
        <p:blipFill>
          <a:blip r:embed="rId3"/>
          <a:stretch>
            <a:fillRect/>
          </a:stretch>
        </p:blipFill>
        <p:spPr>
          <a:xfrm>
            <a:off x="5943600" y="1981200"/>
            <a:ext cx="2057400" cy="3429000"/>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Oscar Cullman</a:t>
            </a:r>
            <a:br>
              <a:rPr lang="en-US" b="1" dirty="0" smtClean="0"/>
            </a:br>
            <a:r>
              <a:rPr lang="en-US" b="1" i="1" dirty="0" smtClean="0"/>
              <a:t>Christ and Time</a:t>
            </a:r>
            <a:endParaRPr lang="en-US" b="1" dirty="0"/>
          </a:p>
        </p:txBody>
      </p:sp>
      <p:sp>
        <p:nvSpPr>
          <p:cNvPr id="6" name="Content Placeholder 5"/>
          <p:cNvSpPr>
            <a:spLocks noGrp="1"/>
          </p:cNvSpPr>
          <p:nvPr>
            <p:ph idx="1"/>
          </p:nvPr>
        </p:nvSpPr>
        <p:spPr/>
        <p:txBody>
          <a:bodyPr/>
          <a:lstStyle/>
          <a:p>
            <a:r>
              <a:rPr lang="en-US" sz="2000" dirty="0" smtClean="0"/>
              <a:t>Very important for the close connection which exists on one and the same redemptive line between the process of creation and nature on the one hand and historical events on the other is the teaching, taken over from Judaism, concerning the angelic powers, the invisible beings who are at work behind all visible occurrences. How important this faith is for Primitive Christianity becomes clear from the fact that in all the ancient confessions of faith, from the first and the opening of the second century, it is said in a decisive place that Jesus through his deed has defeated and subjected these invisible powers. The faith in the existence of invisible powers represents in the New Testament more than merely a “concession to Jewish contemporary thought.”</a:t>
            </a:r>
          </a:p>
          <a:p>
            <a:r>
              <a:rPr lang="en-US" sz="2000" dirty="0" smtClean="0"/>
              <a:t>Page 103.</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Oscar Cullman</a:t>
            </a:r>
            <a:br>
              <a:rPr lang="en-US" b="1" dirty="0" smtClean="0"/>
            </a:br>
            <a:r>
              <a:rPr lang="en-US" b="1" i="1" dirty="0" smtClean="0"/>
              <a:t>Christ and Time</a:t>
            </a:r>
            <a:endParaRPr lang="en-US" dirty="0"/>
          </a:p>
        </p:txBody>
      </p:sp>
      <p:sp>
        <p:nvSpPr>
          <p:cNvPr id="3" name="Content Placeholder 2"/>
          <p:cNvSpPr>
            <a:spLocks noGrp="1"/>
          </p:cNvSpPr>
          <p:nvPr>
            <p:ph idx="1"/>
          </p:nvPr>
        </p:nvSpPr>
        <p:spPr/>
        <p:txBody>
          <a:bodyPr/>
          <a:lstStyle/>
          <a:p>
            <a:r>
              <a:rPr lang="en-US" sz="2400" dirty="0" smtClean="0"/>
              <a:t>The existence of these powers Paul regards as certain, even if they have no significance as mediators between God and us (1Corinthians 2:8). As far as their character is concerned, he indeed presupposes much as known, since he here is dealing with views current in late Judaism. His readers obviously know better than we do what is meant when he speaks of “principalities, powers, rulers, thrones, lordships.” Hence we should pay more attention than is usually given to the late Jewish teaching concerning these angelic powers.     Page 191-2.</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Contemporary Scholarship</a:t>
            </a:r>
            <a:br>
              <a:rPr lang="en-US" b="1" dirty="0" smtClean="0"/>
            </a:br>
            <a:r>
              <a:rPr lang="en-US" b="1" dirty="0" smtClean="0"/>
              <a:t>John Howard Yoder</a:t>
            </a:r>
            <a:endParaRPr lang="en-US" b="1" dirty="0"/>
          </a:p>
        </p:txBody>
      </p:sp>
      <p:pic>
        <p:nvPicPr>
          <p:cNvPr id="6" name="Content Placeholder 5" descr="JH Yoder.jpg"/>
          <p:cNvPicPr>
            <a:picLocks noGrp="1" noChangeAspect="1"/>
          </p:cNvPicPr>
          <p:nvPr>
            <p:ph sz="half" idx="1"/>
          </p:nvPr>
        </p:nvPicPr>
        <p:blipFill>
          <a:blip r:embed="rId2"/>
          <a:stretch>
            <a:fillRect/>
          </a:stretch>
        </p:blipFill>
        <p:spPr>
          <a:xfrm>
            <a:off x="1905000" y="1752600"/>
            <a:ext cx="2666999" cy="3962400"/>
          </a:xfrm>
        </p:spPr>
      </p:pic>
      <p:pic>
        <p:nvPicPr>
          <p:cNvPr id="7" name="Content Placeholder 6" descr="Politics of Jesus.jpg"/>
          <p:cNvPicPr>
            <a:picLocks noGrp="1" noChangeAspect="1"/>
          </p:cNvPicPr>
          <p:nvPr>
            <p:ph sz="half" idx="2"/>
          </p:nvPr>
        </p:nvPicPr>
        <p:blipFill>
          <a:blip r:embed="rId3"/>
          <a:stretch>
            <a:fillRect/>
          </a:stretch>
        </p:blipFill>
        <p:spPr>
          <a:xfrm>
            <a:off x="5715000" y="1752600"/>
            <a:ext cx="2666999" cy="4114800"/>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John Howard Yoder</a:t>
            </a:r>
            <a:br>
              <a:rPr lang="en-US" b="1" dirty="0" smtClean="0"/>
            </a:br>
            <a:r>
              <a:rPr lang="en-US" b="1" i="1" dirty="0" smtClean="0"/>
              <a:t>The Politics of Jesus</a:t>
            </a:r>
            <a:endParaRPr lang="en-US" b="1" dirty="0"/>
          </a:p>
        </p:txBody>
      </p:sp>
      <p:sp>
        <p:nvSpPr>
          <p:cNvPr id="6" name="Content Placeholder 5"/>
          <p:cNvSpPr>
            <a:spLocks noGrp="1"/>
          </p:cNvSpPr>
          <p:nvPr>
            <p:ph idx="1"/>
          </p:nvPr>
        </p:nvSpPr>
        <p:spPr/>
        <p:txBody>
          <a:bodyPr/>
          <a:lstStyle/>
          <a:p>
            <a:r>
              <a:rPr lang="en-US" sz="1800" dirty="0" smtClean="0"/>
              <a:t>Sometimes “power” is distinguished from “force” as being somehow more general or more justified or less overt; again they are sometimes identified. The concern for precision and the concern to observe generalities and commonalities constantly cross over and overlap, with linkages being different within every school of thought and every language. Something of the same stimulating confusion is present in the thought of the apostle Paul as he applies some of the same thought patterns to different challenges in different contexts. He speaks of “principalities and powers,” and of “thrones and dominions,” thus using language of political color. But he can use cosmological language like “angels and archangels,” “elements.” “heights and depths.” Or the language can be religious: “law,” “knowledge.” Sometimes the reader perceives a parallelism in all these concepts, sometimes not.  Page 137.</a:t>
            </a:r>
            <a:endParaRPr lang="en-US"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John Howard Yoder</a:t>
            </a:r>
            <a:br>
              <a:rPr lang="en-US" b="1" dirty="0" smtClean="0"/>
            </a:br>
            <a:r>
              <a:rPr lang="en-US" b="1" i="1" dirty="0" smtClean="0"/>
              <a:t>The Politics of Jesus</a:t>
            </a:r>
            <a:endParaRPr lang="en-US" b="1" dirty="0"/>
          </a:p>
        </p:txBody>
      </p:sp>
      <p:sp>
        <p:nvSpPr>
          <p:cNvPr id="3" name="Content Placeholder 2"/>
          <p:cNvSpPr>
            <a:spLocks noGrp="1"/>
          </p:cNvSpPr>
          <p:nvPr>
            <p:ph idx="1"/>
          </p:nvPr>
        </p:nvSpPr>
        <p:spPr/>
        <p:txBody>
          <a:bodyPr/>
          <a:lstStyle/>
          <a:p>
            <a:r>
              <a:rPr lang="en-US" sz="2000" dirty="0" smtClean="0"/>
              <a:t>Most of the references to the “Powers” in the New Testament consider them as fallen. It is important therefore to begin with the reminder that they were part of the good creation of God. Society and history, even nature, would be impossible without regularity, system, order- and God has provided for this need. The universe is not sustained arbitrarily, immediately, and erratically by an unbroken succession of new divine interventions. It was made in an ordered form and “it was good.” The creative power worked in a mediated form, by means of the Powers that regularized all visible reality.  Page 141.</a:t>
            </a: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Albert van den </a:t>
            </a:r>
            <a:r>
              <a:rPr lang="en-US" b="1" dirty="0" err="1" smtClean="0"/>
              <a:t>Heuvel</a:t>
            </a:r>
            <a:r>
              <a:rPr lang="en-US" b="1" dirty="0" smtClean="0"/>
              <a:t/>
            </a:r>
            <a:br>
              <a:rPr lang="en-US" b="1" dirty="0" smtClean="0"/>
            </a:br>
            <a:r>
              <a:rPr lang="en-US" b="1" dirty="0" smtClean="0"/>
              <a:t>These Rebellious Powers</a:t>
            </a:r>
            <a:endParaRPr lang="en-US" dirty="0"/>
          </a:p>
        </p:txBody>
      </p:sp>
      <p:pic>
        <p:nvPicPr>
          <p:cNvPr id="7" name="Content Placeholder 6" descr="albert van den heuvel.jpg"/>
          <p:cNvPicPr>
            <a:picLocks noGrp="1" noChangeAspect="1"/>
          </p:cNvPicPr>
          <p:nvPr>
            <p:ph sz="half" idx="1"/>
          </p:nvPr>
        </p:nvPicPr>
        <p:blipFill>
          <a:blip r:embed="rId2"/>
          <a:stretch>
            <a:fillRect/>
          </a:stretch>
        </p:blipFill>
        <p:spPr>
          <a:xfrm>
            <a:off x="1600200" y="2438400"/>
            <a:ext cx="3352800" cy="2667000"/>
          </a:xfrm>
        </p:spPr>
      </p:pic>
      <p:sp>
        <p:nvSpPr>
          <p:cNvPr id="6" name="Content Placeholder 5"/>
          <p:cNvSpPr>
            <a:spLocks noGrp="1"/>
          </p:cNvSpPr>
          <p:nvPr>
            <p:ph sz="half" idx="2"/>
          </p:nvPr>
        </p:nvSpPr>
        <p:spPr/>
        <p:txBody>
          <a:bodyPr/>
          <a:lstStyle/>
          <a:p>
            <a:r>
              <a:rPr lang="en-US" sz="2400" dirty="0" smtClean="0"/>
              <a:t>Between God and man live the powers, the angels or the demons, the authorities or principalities, or whatever you want to call them. God rules the world through them. They are his emissaries</a:t>
            </a:r>
            <a:r>
              <a:rPr lang="en-US" sz="2000" dirty="0" smtClean="0"/>
              <a:t>.…</a:t>
            </a:r>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Albert van den </a:t>
            </a:r>
            <a:r>
              <a:rPr lang="en-US" b="1" dirty="0" err="1" smtClean="0"/>
              <a:t>Heuvel</a:t>
            </a:r>
            <a:r>
              <a:rPr lang="en-US" b="1" dirty="0" smtClean="0"/>
              <a:t/>
            </a:r>
            <a:br>
              <a:rPr lang="en-US" b="1" dirty="0" smtClean="0"/>
            </a:br>
            <a:r>
              <a:rPr lang="en-US" b="1" dirty="0" smtClean="0"/>
              <a:t>These Rebellious Powers</a:t>
            </a:r>
            <a:endParaRPr lang="en-US" dirty="0"/>
          </a:p>
        </p:txBody>
      </p:sp>
      <p:sp>
        <p:nvSpPr>
          <p:cNvPr id="6" name="Content Placeholder 5"/>
          <p:cNvSpPr>
            <a:spLocks noGrp="1"/>
          </p:cNvSpPr>
          <p:nvPr>
            <p:ph idx="1"/>
          </p:nvPr>
        </p:nvSpPr>
        <p:spPr/>
        <p:txBody>
          <a:bodyPr/>
          <a:lstStyle/>
          <a:p>
            <a:r>
              <a:rPr lang="en-US" sz="2400" dirty="0" smtClean="0"/>
              <a:t>The in between powers are of various sorts. They can be the embodiment of nationalism, so that each region has its “power” or “angel”; they can be religious powers that bind man to certain obligations.</a:t>
            </a:r>
          </a:p>
          <a:p>
            <a:r>
              <a:rPr lang="en-US" sz="2400" dirty="0" smtClean="0"/>
              <a:t>They can be (and very often are) powers of nature- the snow angel, the hail angel, the thunder power. Their function was not only to rule the world; they could help man to liberate his divine spark from the earthly prison. </a:t>
            </a:r>
          </a:p>
          <a:p>
            <a:r>
              <a:rPr lang="en-US" sz="2400" dirty="0" smtClean="0"/>
              <a:t>(p44-45)</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Angelic Powers and Creation</a:t>
            </a:r>
            <a:r>
              <a:rPr lang="en-US" dirty="0" smtClean="0"/>
              <a:t/>
            </a:r>
            <a:br>
              <a:rPr lang="en-US" dirty="0" smtClean="0"/>
            </a:br>
            <a:r>
              <a:rPr lang="en-US" b="1" i="1" dirty="0" smtClean="0"/>
              <a:t>2 Enoch 19:4-5</a:t>
            </a:r>
            <a:endParaRPr lang="en-US" b="1" i="1" dirty="0"/>
          </a:p>
        </p:txBody>
      </p:sp>
      <p:sp>
        <p:nvSpPr>
          <p:cNvPr id="3" name="Content Placeholder 2"/>
          <p:cNvSpPr>
            <a:spLocks noGrp="1"/>
          </p:cNvSpPr>
          <p:nvPr>
            <p:ph idx="1"/>
          </p:nvPr>
        </p:nvSpPr>
        <p:spPr/>
        <p:txBody>
          <a:bodyPr/>
          <a:lstStyle/>
          <a:p>
            <a:r>
              <a:rPr lang="en-US" dirty="0" smtClean="0"/>
              <a:t>This gives a description of the various types of angels</a:t>
            </a:r>
          </a:p>
          <a:p>
            <a:r>
              <a:rPr lang="en-US" dirty="0" smtClean="0"/>
              <a:t>Angels who are appointed over seasons and years, the angels who are over rivers and sea, and who are over the fruits of the earth, and the angels who are over every grass, giving food to all, to every living thing, and angels who write all the souls of men, and all their deeds and all their lives before the Lord’s face.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Albert van den </a:t>
            </a:r>
            <a:r>
              <a:rPr lang="en-US" b="1" dirty="0" err="1" smtClean="0"/>
              <a:t>Heuvel</a:t>
            </a:r>
            <a:r>
              <a:rPr lang="en-US" b="1" dirty="0" smtClean="0"/>
              <a:t/>
            </a:r>
            <a:br>
              <a:rPr lang="en-US" b="1" dirty="0" smtClean="0"/>
            </a:br>
            <a:r>
              <a:rPr lang="en-US" b="1" dirty="0" smtClean="0"/>
              <a:t>These Rebellious Powers</a:t>
            </a:r>
            <a:endParaRPr lang="en-US" b="1" dirty="0"/>
          </a:p>
        </p:txBody>
      </p:sp>
      <p:sp>
        <p:nvSpPr>
          <p:cNvPr id="3" name="Content Placeholder 2"/>
          <p:cNvSpPr>
            <a:spLocks noGrp="1"/>
          </p:cNvSpPr>
          <p:nvPr>
            <p:ph idx="1"/>
          </p:nvPr>
        </p:nvSpPr>
        <p:spPr/>
        <p:txBody>
          <a:bodyPr/>
          <a:lstStyle/>
          <a:p>
            <a:r>
              <a:rPr lang="en-US" sz="2400" dirty="0" smtClean="0"/>
              <a:t>Powers can stand for the impersonal rulers of our society- economy, propaganda, sex, public opinion, religious sentiments, racial </a:t>
            </a:r>
            <a:r>
              <a:rPr lang="en-US" sz="2400" dirty="0" err="1" smtClean="0"/>
              <a:t>predjudice</a:t>
            </a:r>
            <a:r>
              <a:rPr lang="en-US" sz="2400" dirty="0" smtClean="0"/>
              <a:t>, nationalism, or colonialism, all those things that undoubtedly exist in, influence, and sometimes dominate our lives without ever being fully visible. Consider, for example, the powers behind the scenes in plans to help developing countries. The West has spent billions of dollars in these programs</a:t>
            </a: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Albert van den </a:t>
            </a:r>
            <a:r>
              <a:rPr lang="en-US" b="1" dirty="0" err="1" smtClean="0"/>
              <a:t>Heuvel</a:t>
            </a:r>
            <a:r>
              <a:rPr lang="en-US" b="1" dirty="0" smtClean="0"/>
              <a:t/>
            </a:r>
            <a:br>
              <a:rPr lang="en-US" b="1" dirty="0" smtClean="0"/>
            </a:br>
            <a:r>
              <a:rPr lang="en-US" b="1" dirty="0" smtClean="0"/>
              <a:t>These Rebellious Powers</a:t>
            </a:r>
            <a:endParaRPr lang="en-US" dirty="0"/>
          </a:p>
        </p:txBody>
      </p:sp>
      <p:sp>
        <p:nvSpPr>
          <p:cNvPr id="3" name="Content Placeholder 2"/>
          <p:cNvSpPr>
            <a:spLocks noGrp="1"/>
          </p:cNvSpPr>
          <p:nvPr>
            <p:ph idx="1"/>
          </p:nvPr>
        </p:nvSpPr>
        <p:spPr/>
        <p:txBody>
          <a:bodyPr/>
          <a:lstStyle/>
          <a:p>
            <a:r>
              <a:rPr lang="en-US" sz="2400" dirty="0" smtClean="0"/>
              <a:t>, but the inequality between the haves and the have- </a:t>
            </a:r>
            <a:r>
              <a:rPr lang="en-US" sz="2400" dirty="0" err="1" smtClean="0"/>
              <a:t>nots</a:t>
            </a:r>
            <a:r>
              <a:rPr lang="en-US" sz="2400" dirty="0" smtClean="0"/>
              <a:t> is growing rather than diminishing. Supra personal powers are at work, which make it impossible to act quickly and decisively. Colonialism and nationalism, inflation and oversaturated markets suddenly start playing a role. Education, and even a sense of history,  differing among people different people, become powers that prevent an equitable distribution of wealth. (p. 41)</a:t>
            </a: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William </a:t>
            </a:r>
            <a:r>
              <a:rPr lang="en-US" b="1" dirty="0" err="1" smtClean="0"/>
              <a:t>Stringfellow</a:t>
            </a:r>
            <a:r>
              <a:rPr lang="en-US" b="1" dirty="0" smtClean="0"/>
              <a:t/>
            </a:r>
            <a:br>
              <a:rPr lang="en-US" b="1" dirty="0" smtClean="0"/>
            </a:br>
            <a:r>
              <a:rPr lang="en-US" b="1" dirty="0" smtClean="0"/>
              <a:t>“</a:t>
            </a:r>
            <a:r>
              <a:rPr lang="en-US" b="1" dirty="0" smtClean="0"/>
              <a:t>Traits of the Principalities”</a:t>
            </a:r>
            <a:endParaRPr lang="en-US" b="1" dirty="0"/>
          </a:p>
        </p:txBody>
      </p:sp>
      <p:pic>
        <p:nvPicPr>
          <p:cNvPr id="7" name="Content Placeholder 6" descr="william stringfellow.jpg"/>
          <p:cNvPicPr>
            <a:picLocks noGrp="1" noChangeAspect="1"/>
          </p:cNvPicPr>
          <p:nvPr>
            <p:ph sz="half" idx="1"/>
          </p:nvPr>
        </p:nvPicPr>
        <p:blipFill>
          <a:blip r:embed="rId2"/>
          <a:stretch>
            <a:fillRect/>
          </a:stretch>
        </p:blipFill>
        <p:spPr>
          <a:xfrm>
            <a:off x="1828801" y="1752600"/>
            <a:ext cx="2743200" cy="4419600"/>
          </a:xfrm>
        </p:spPr>
      </p:pic>
      <p:sp>
        <p:nvSpPr>
          <p:cNvPr id="6" name="Content Placeholder 5"/>
          <p:cNvSpPr>
            <a:spLocks noGrp="1"/>
          </p:cNvSpPr>
          <p:nvPr>
            <p:ph sz="half" idx="2"/>
          </p:nvPr>
        </p:nvSpPr>
        <p:spPr/>
        <p:txBody>
          <a:bodyPr/>
          <a:lstStyle/>
          <a:p>
            <a:r>
              <a:rPr lang="en-US" sz="2400" dirty="0" smtClean="0"/>
              <a:t>Principalities are legion in species , number, variety and name.</a:t>
            </a:r>
          </a:p>
          <a:p>
            <a:r>
              <a:rPr lang="en-US" sz="2400" dirty="0" smtClean="0"/>
              <a:t>Principalities are creatures</a:t>
            </a:r>
          </a:p>
          <a:p>
            <a:r>
              <a:rPr lang="en-US" sz="2400" dirty="0" smtClean="0"/>
              <a:t>Principalities are fallen</a:t>
            </a:r>
          </a:p>
          <a:p>
            <a:r>
              <a:rPr lang="en-US" sz="2400" dirty="0" smtClean="0"/>
              <a:t>Principalities dominate human beings</a:t>
            </a:r>
          </a:p>
          <a:p>
            <a:r>
              <a:rPr lang="en-US" sz="2400" dirty="0" smtClean="0"/>
              <a:t>They are never benign</a:t>
            </a:r>
          </a:p>
          <a:p>
            <a:r>
              <a:rPr lang="en-US" sz="2400" dirty="0" smtClean="0"/>
              <a:t>They are aggressors</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William </a:t>
            </a:r>
            <a:r>
              <a:rPr lang="en-US" b="1" dirty="0" err="1" smtClean="0"/>
              <a:t>Stringfellow</a:t>
            </a:r>
            <a:r>
              <a:rPr lang="en-US" b="1" dirty="0" smtClean="0"/>
              <a:t/>
            </a:r>
            <a:br>
              <a:rPr lang="en-US" b="1" dirty="0" smtClean="0"/>
            </a:br>
            <a:r>
              <a:rPr lang="en-US" b="1" dirty="0" smtClean="0"/>
              <a:t>“Traits of the Principalities”</a:t>
            </a:r>
            <a:endParaRPr lang="en-US" dirty="0"/>
          </a:p>
        </p:txBody>
      </p:sp>
      <p:sp>
        <p:nvSpPr>
          <p:cNvPr id="6" name="Content Placeholder 5"/>
          <p:cNvSpPr>
            <a:spLocks noGrp="1"/>
          </p:cNvSpPr>
          <p:nvPr>
            <p:ph idx="1"/>
          </p:nvPr>
        </p:nvSpPr>
        <p:spPr/>
        <p:txBody>
          <a:bodyPr/>
          <a:lstStyle/>
          <a:p>
            <a:r>
              <a:rPr lang="en-US" dirty="0" smtClean="0"/>
              <a:t>Principalities victimize people</a:t>
            </a:r>
          </a:p>
          <a:p>
            <a:r>
              <a:rPr lang="en-US" dirty="0" smtClean="0"/>
              <a:t>Principalities have people who are their eager slaves.</a:t>
            </a:r>
          </a:p>
          <a:p>
            <a:r>
              <a:rPr lang="en-US" dirty="0" smtClean="0"/>
              <a:t>They are rival and competitive powers</a:t>
            </a:r>
          </a:p>
          <a:p>
            <a:r>
              <a:rPr lang="en-US" dirty="0" smtClean="0"/>
              <a:t>The state is the pre eminent principality</a:t>
            </a:r>
            <a:endParaRPr lang="en-US" dirty="0" smtClean="0"/>
          </a:p>
          <a:p>
            <a:r>
              <a:rPr lang="en-US" dirty="0" smtClean="0"/>
              <a:t>The milieu of powers and principalities is chaos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William </a:t>
            </a:r>
            <a:r>
              <a:rPr lang="en-US" b="1" dirty="0" err="1" smtClean="0"/>
              <a:t>Stringfellow</a:t>
            </a:r>
            <a:r>
              <a:rPr lang="en-US" b="1" dirty="0" smtClean="0"/>
              <a:t/>
            </a:r>
            <a:br>
              <a:rPr lang="en-US" b="1" dirty="0" smtClean="0"/>
            </a:br>
            <a:r>
              <a:rPr lang="en-US" sz="3200" b="1" dirty="0" smtClean="0"/>
              <a:t>“Stratagems of Demonic Powers”</a:t>
            </a:r>
            <a:endParaRPr lang="en-US" sz="3200" b="1" dirty="0"/>
          </a:p>
        </p:txBody>
      </p:sp>
      <p:sp>
        <p:nvSpPr>
          <p:cNvPr id="3" name="Content Placeholder 2"/>
          <p:cNvSpPr>
            <a:spLocks noGrp="1"/>
          </p:cNvSpPr>
          <p:nvPr>
            <p:ph idx="1"/>
          </p:nvPr>
        </p:nvSpPr>
        <p:spPr/>
        <p:txBody>
          <a:bodyPr/>
          <a:lstStyle/>
          <a:p>
            <a:r>
              <a:rPr lang="en-US" dirty="0" smtClean="0"/>
              <a:t>Denial of the truth</a:t>
            </a:r>
          </a:p>
          <a:p>
            <a:r>
              <a:rPr lang="en-US" dirty="0" smtClean="0"/>
              <a:t>Doublespeak and </a:t>
            </a:r>
            <a:r>
              <a:rPr lang="en-US" dirty="0" err="1" smtClean="0"/>
              <a:t>overtalk</a:t>
            </a:r>
            <a:endParaRPr lang="en-US" dirty="0" smtClean="0"/>
          </a:p>
          <a:p>
            <a:r>
              <a:rPr lang="en-US" dirty="0" smtClean="0"/>
              <a:t>Secrecy and boasts of expertise</a:t>
            </a:r>
          </a:p>
          <a:p>
            <a:r>
              <a:rPr lang="en-US" dirty="0" smtClean="0"/>
              <a:t>Surveillance and harassment</a:t>
            </a:r>
          </a:p>
          <a:p>
            <a:r>
              <a:rPr lang="en-US" dirty="0" smtClean="0"/>
              <a:t>Exaggeration and deception</a:t>
            </a:r>
          </a:p>
          <a:p>
            <a:r>
              <a:rPr lang="en-US" dirty="0" smtClean="0"/>
              <a:t>Cursing and conjuring</a:t>
            </a:r>
          </a:p>
          <a:p>
            <a:r>
              <a:rPr lang="en-US" dirty="0" smtClean="0"/>
              <a:t>Usurpation and absorption</a:t>
            </a:r>
          </a:p>
          <a:p>
            <a:r>
              <a:rPr lang="en-US" dirty="0" smtClean="0"/>
              <a:t>Diversion and demoralization</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Contemporary Scholarship</a:t>
            </a:r>
            <a:br>
              <a:rPr lang="en-US" b="1" dirty="0" smtClean="0"/>
            </a:br>
            <a:r>
              <a:rPr lang="en-US" b="1" dirty="0" smtClean="0"/>
              <a:t>Stephen Charles Mott</a:t>
            </a:r>
            <a:endParaRPr lang="en-US" b="1" dirty="0"/>
          </a:p>
        </p:txBody>
      </p:sp>
      <p:pic>
        <p:nvPicPr>
          <p:cNvPr id="6" name="Content Placeholder 5" descr="mott.jpg"/>
          <p:cNvPicPr>
            <a:picLocks noGrp="1" noChangeAspect="1"/>
          </p:cNvPicPr>
          <p:nvPr>
            <p:ph sz="half" idx="1"/>
          </p:nvPr>
        </p:nvPicPr>
        <p:blipFill>
          <a:blip r:embed="rId2"/>
          <a:stretch>
            <a:fillRect/>
          </a:stretch>
        </p:blipFill>
        <p:spPr>
          <a:xfrm>
            <a:off x="2057400" y="1828800"/>
            <a:ext cx="2438400" cy="4038600"/>
          </a:xfrm>
        </p:spPr>
      </p:pic>
      <p:pic>
        <p:nvPicPr>
          <p:cNvPr id="7" name="Content Placeholder 6" descr="biblical ethics and social change.jpg"/>
          <p:cNvPicPr>
            <a:picLocks noGrp="1" noChangeAspect="1"/>
          </p:cNvPicPr>
          <p:nvPr>
            <p:ph sz="half" idx="2"/>
          </p:nvPr>
        </p:nvPicPr>
        <p:blipFill>
          <a:blip r:embed="rId3"/>
          <a:stretch>
            <a:fillRect/>
          </a:stretch>
        </p:blipFill>
        <p:spPr>
          <a:xfrm>
            <a:off x="5257800" y="1905000"/>
            <a:ext cx="3200400" cy="3962400"/>
          </a:xfr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Stephen Charles Mott</a:t>
            </a:r>
            <a:br>
              <a:rPr lang="en-US" sz="3200" dirty="0" smtClean="0"/>
            </a:br>
            <a:r>
              <a:rPr lang="en-US" sz="3200" b="1" i="1" dirty="0" smtClean="0"/>
              <a:t>Biblical Ethics and Social Change</a:t>
            </a:r>
            <a:endParaRPr lang="en-US" sz="3200" dirty="0"/>
          </a:p>
        </p:txBody>
      </p:sp>
      <p:sp>
        <p:nvSpPr>
          <p:cNvPr id="3" name="Content Placeholder 2"/>
          <p:cNvSpPr>
            <a:spLocks noGrp="1"/>
          </p:cNvSpPr>
          <p:nvPr>
            <p:ph idx="1"/>
          </p:nvPr>
        </p:nvSpPr>
        <p:spPr/>
        <p:txBody>
          <a:bodyPr/>
          <a:lstStyle/>
          <a:p>
            <a:r>
              <a:rPr lang="en-US" sz="2000" dirty="0" smtClean="0"/>
              <a:t>In Ephesians 2:2 it is stated that our individual sins were patterned not only after the evil social order, but also “according to the ruler (</a:t>
            </a:r>
            <a:r>
              <a:rPr lang="en-US" sz="2000" b="1" i="1" dirty="0" smtClean="0"/>
              <a:t>archon</a:t>
            </a:r>
            <a:r>
              <a:rPr lang="en-US" sz="2000" dirty="0" smtClean="0"/>
              <a:t>) of the domain of the air.” Evil exists external to the individual not only in the order of society but also in the social and political roles of powerful supernatural beings. We are to put on the armor provided by God because “our battle is not with flesh and blood, but with the rulers (</a:t>
            </a:r>
            <a:r>
              <a:rPr lang="en-US" sz="2000" b="1" i="1" dirty="0" err="1" smtClean="0"/>
              <a:t>archai</a:t>
            </a:r>
            <a:r>
              <a:rPr lang="en-US" sz="2000" dirty="0" smtClean="0"/>
              <a:t>), the authorities (</a:t>
            </a:r>
            <a:r>
              <a:rPr lang="en-US" sz="2000" b="1" i="1" dirty="0" err="1" smtClean="0"/>
              <a:t>exousiai</a:t>
            </a:r>
            <a:r>
              <a:rPr lang="en-US" sz="2000" dirty="0" smtClean="0"/>
              <a:t>), the rulers of the order </a:t>
            </a:r>
            <a:r>
              <a:rPr lang="en-US" sz="2000" b="1" i="1" dirty="0" smtClean="0"/>
              <a:t>(</a:t>
            </a:r>
            <a:r>
              <a:rPr lang="en-US" sz="2000" b="1" i="1" dirty="0" err="1" smtClean="0"/>
              <a:t>kosmokratores</a:t>
            </a:r>
            <a:r>
              <a:rPr lang="en-US" sz="2000" dirty="0" smtClean="0"/>
              <a:t>) of darkness” (Ephesians 6: 11-12) They are “the powers.” Their titles denote that they wield great power. Page 7</a:t>
            </a:r>
            <a:endParaRPr lang="en-US"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Contemporary Scholarship</a:t>
            </a:r>
            <a:br>
              <a:rPr lang="en-US" b="1" dirty="0" smtClean="0"/>
            </a:br>
            <a:r>
              <a:rPr lang="en-US" b="1" dirty="0" smtClean="0"/>
              <a:t>Walter Wink</a:t>
            </a:r>
            <a:endParaRPr lang="en-US" b="1" dirty="0"/>
          </a:p>
        </p:txBody>
      </p:sp>
      <p:pic>
        <p:nvPicPr>
          <p:cNvPr id="6" name="Content Placeholder 5" descr="walter wink.jpg"/>
          <p:cNvPicPr>
            <a:picLocks noGrp="1" noChangeAspect="1"/>
          </p:cNvPicPr>
          <p:nvPr>
            <p:ph sz="half" idx="1"/>
          </p:nvPr>
        </p:nvPicPr>
        <p:blipFill>
          <a:blip r:embed="rId2"/>
          <a:stretch>
            <a:fillRect/>
          </a:stretch>
        </p:blipFill>
        <p:spPr>
          <a:xfrm>
            <a:off x="1752600" y="2209800"/>
            <a:ext cx="2895600" cy="2362199"/>
          </a:xfrm>
        </p:spPr>
      </p:pic>
      <p:pic>
        <p:nvPicPr>
          <p:cNvPr id="7" name="Content Placeholder 6" descr="Naming the powers.jpg"/>
          <p:cNvPicPr>
            <a:picLocks noGrp="1" noChangeAspect="1"/>
          </p:cNvPicPr>
          <p:nvPr>
            <p:ph sz="half" idx="2"/>
          </p:nvPr>
        </p:nvPicPr>
        <p:blipFill>
          <a:blip r:embed="rId3"/>
          <a:stretch>
            <a:fillRect/>
          </a:stretch>
        </p:blipFill>
        <p:spPr>
          <a:xfrm>
            <a:off x="6019801" y="2133600"/>
            <a:ext cx="2133600" cy="3124200"/>
          </a:xfr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Walter Wink</a:t>
            </a:r>
            <a:endParaRPr lang="en-US" b="1" dirty="0"/>
          </a:p>
        </p:txBody>
      </p:sp>
      <p:sp>
        <p:nvSpPr>
          <p:cNvPr id="6" name="Content Placeholder 5"/>
          <p:cNvSpPr>
            <a:spLocks noGrp="1"/>
          </p:cNvSpPr>
          <p:nvPr>
            <p:ph sz="half" idx="1"/>
          </p:nvPr>
        </p:nvSpPr>
        <p:spPr/>
        <p:txBody>
          <a:bodyPr/>
          <a:lstStyle/>
          <a:p>
            <a:r>
              <a:rPr lang="en-US" sz="2000" dirty="0" smtClean="0"/>
              <a:t>Wink is known for his trilogy on angelic powers</a:t>
            </a:r>
          </a:p>
          <a:p>
            <a:r>
              <a:rPr lang="en-US" sz="2000" dirty="0" smtClean="0"/>
              <a:t>The first book is </a:t>
            </a:r>
            <a:r>
              <a:rPr lang="en-US" sz="2000" b="1" i="1" dirty="0" smtClean="0"/>
              <a:t>Naming the Powers</a:t>
            </a:r>
          </a:p>
          <a:p>
            <a:r>
              <a:rPr lang="en-US" sz="2000" dirty="0" smtClean="0"/>
              <a:t>The second book is </a:t>
            </a:r>
            <a:r>
              <a:rPr lang="en-US" sz="2000" b="1" i="1" dirty="0" smtClean="0"/>
              <a:t>Unmasking the Powers</a:t>
            </a:r>
          </a:p>
          <a:p>
            <a:r>
              <a:rPr lang="en-US" sz="2000" dirty="0" smtClean="0"/>
              <a:t>His third book is </a:t>
            </a:r>
            <a:r>
              <a:rPr lang="en-US" sz="2000" b="1" i="1" dirty="0" smtClean="0"/>
              <a:t>Engaging the Powers</a:t>
            </a:r>
          </a:p>
          <a:p>
            <a:r>
              <a:rPr lang="en-US" sz="2000" dirty="0" smtClean="0"/>
              <a:t>These books won numerous awards in 1993.</a:t>
            </a:r>
          </a:p>
          <a:p>
            <a:r>
              <a:rPr lang="en-US" sz="2000" dirty="0" smtClean="0"/>
              <a:t>He is neo-orthodox in his approach and views the Powers as impersonal forces</a:t>
            </a:r>
          </a:p>
          <a:p>
            <a:endParaRPr lang="en-US" sz="2000" dirty="0"/>
          </a:p>
        </p:txBody>
      </p:sp>
      <p:pic>
        <p:nvPicPr>
          <p:cNvPr id="8" name="Content Placeholder 7" descr="wink's website.jpg"/>
          <p:cNvPicPr>
            <a:picLocks noGrp="1" noChangeAspect="1"/>
          </p:cNvPicPr>
          <p:nvPr>
            <p:ph sz="half" idx="2"/>
          </p:nvPr>
        </p:nvPicPr>
        <p:blipFill>
          <a:blip r:embed="rId2"/>
          <a:stretch>
            <a:fillRect/>
          </a:stretch>
        </p:blipFill>
        <p:spPr>
          <a:xfrm>
            <a:off x="5562600" y="1828800"/>
            <a:ext cx="2666999" cy="4114800"/>
          </a:xfr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Walter Wink</a:t>
            </a:r>
            <a:br>
              <a:rPr lang="en-US" b="1" dirty="0" smtClean="0"/>
            </a:br>
            <a:r>
              <a:rPr lang="en-US" b="1" i="1" dirty="0" smtClean="0"/>
              <a:t>Naming the Powers</a:t>
            </a:r>
            <a:endParaRPr lang="en-US" b="1" dirty="0"/>
          </a:p>
        </p:txBody>
      </p:sp>
      <p:sp>
        <p:nvSpPr>
          <p:cNvPr id="6" name="Content Placeholder 5"/>
          <p:cNvSpPr>
            <a:spLocks noGrp="1"/>
          </p:cNvSpPr>
          <p:nvPr>
            <p:ph idx="1"/>
          </p:nvPr>
        </p:nvSpPr>
        <p:spPr/>
        <p:txBody>
          <a:bodyPr/>
          <a:lstStyle/>
          <a:p>
            <a:r>
              <a:rPr lang="en-US" sz="1800" dirty="0" smtClean="0"/>
              <a:t>The language of power pervades the whole New Testament (7).</a:t>
            </a:r>
          </a:p>
          <a:p>
            <a:r>
              <a:rPr lang="en-US" sz="1800" dirty="0" smtClean="0"/>
              <a:t>The language of power in the New Testament is imprecise, liquid, interchangeable, and unsystematic (9).</a:t>
            </a:r>
          </a:p>
          <a:p>
            <a:r>
              <a:rPr lang="en-US" sz="1800" dirty="0" smtClean="0"/>
              <a:t>Despite all this imprecision and interchangeability, clear patterns of usage emerge (10).</a:t>
            </a:r>
          </a:p>
          <a:p>
            <a:r>
              <a:rPr lang="en-US" sz="1800" dirty="0" smtClean="0"/>
              <a:t>Because these terms are to a degree interchangeable, one or a pair or a series can be made to represent them all (10).</a:t>
            </a:r>
          </a:p>
          <a:p>
            <a:r>
              <a:rPr lang="en-US" sz="1800" dirty="0" smtClean="0"/>
              <a:t>These powers are both heavenly and earthly, divine and human, spiritual and political, invisible and structural (11).</a:t>
            </a:r>
          </a:p>
          <a:p>
            <a:r>
              <a:rPr lang="en-US" sz="1800" dirty="0" smtClean="0"/>
              <a:t>These powers are good and evil (12)</a:t>
            </a:r>
          </a:p>
          <a:p>
            <a:r>
              <a:rPr lang="en-US" sz="1800" dirty="0" smtClean="0"/>
              <a:t>Unless the context further specifies, we are to take the terms for power in their most comprehensive sense, understanding them to mean both heavenly and earthly, divine and human, good and evil powers (39).</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Angelic Powers and Creation</a:t>
            </a:r>
            <a:r>
              <a:rPr lang="en-US" b="1" i="1" dirty="0" smtClean="0"/>
              <a:t/>
            </a:r>
            <a:br>
              <a:rPr lang="en-US" b="1" i="1" dirty="0" smtClean="0"/>
            </a:br>
            <a:r>
              <a:rPr lang="en-US" b="1" i="1" dirty="0" smtClean="0"/>
              <a:t>Book of the Jubilees </a:t>
            </a:r>
            <a:r>
              <a:rPr lang="en-US" dirty="0" smtClean="0"/>
              <a:t>4:15</a:t>
            </a:r>
            <a:endParaRPr lang="en-US" b="1" i="1" dirty="0"/>
          </a:p>
        </p:txBody>
      </p:sp>
      <p:sp>
        <p:nvSpPr>
          <p:cNvPr id="3" name="Content Placeholder 2"/>
          <p:cNvSpPr>
            <a:spLocks noGrp="1"/>
          </p:cNvSpPr>
          <p:nvPr>
            <p:ph idx="1"/>
          </p:nvPr>
        </p:nvSpPr>
        <p:spPr/>
        <p:txBody>
          <a:bodyPr/>
          <a:lstStyle/>
          <a:p>
            <a:r>
              <a:rPr lang="en-US" dirty="0" smtClean="0"/>
              <a:t>Angelic Powers (watchers) are supposed to instruct men in justice and righteousness</a:t>
            </a:r>
          </a:p>
          <a:p>
            <a:r>
              <a:rPr lang="en-US" dirty="0" smtClean="0"/>
              <a:t>They influence morality, politics, and economics</a:t>
            </a:r>
          </a:p>
          <a:p>
            <a:r>
              <a:rPr lang="en-US" dirty="0" smtClean="0"/>
              <a:t>They also influence class, social struggle, public opinion and ideas of decency</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Contemporary Scholarship</a:t>
            </a:r>
            <a:br>
              <a:rPr lang="en-US" b="1" dirty="0" smtClean="0"/>
            </a:br>
            <a:r>
              <a:rPr lang="en-US" b="1" dirty="0" smtClean="0"/>
              <a:t>Clinton E. Arnold</a:t>
            </a:r>
            <a:endParaRPr lang="en-US" b="1" dirty="0"/>
          </a:p>
        </p:txBody>
      </p:sp>
      <p:pic>
        <p:nvPicPr>
          <p:cNvPr id="5" name="Content Placeholder 4" descr="C Arnold.jpg"/>
          <p:cNvPicPr>
            <a:picLocks noGrp="1" noChangeAspect="1"/>
          </p:cNvPicPr>
          <p:nvPr>
            <p:ph sz="half" idx="1"/>
          </p:nvPr>
        </p:nvPicPr>
        <p:blipFill>
          <a:blip r:embed="rId2"/>
          <a:stretch>
            <a:fillRect/>
          </a:stretch>
        </p:blipFill>
        <p:spPr>
          <a:xfrm>
            <a:off x="2057400" y="2514600"/>
            <a:ext cx="2514600" cy="2819400"/>
          </a:xfrm>
        </p:spPr>
      </p:pic>
      <p:pic>
        <p:nvPicPr>
          <p:cNvPr id="6" name="Content Placeholder 5" descr="Powers of Darkness.jpg"/>
          <p:cNvPicPr>
            <a:picLocks noGrp="1" noChangeAspect="1"/>
          </p:cNvPicPr>
          <p:nvPr>
            <p:ph sz="half" idx="2"/>
          </p:nvPr>
        </p:nvPicPr>
        <p:blipFill>
          <a:blip r:embed="rId3"/>
          <a:stretch>
            <a:fillRect/>
          </a:stretch>
        </p:blipFill>
        <p:spPr>
          <a:xfrm>
            <a:off x="5638800" y="2590800"/>
            <a:ext cx="2590800" cy="2819400"/>
          </a:xfr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Clinton E. Arnold</a:t>
            </a:r>
            <a:br>
              <a:rPr lang="en-US" b="1" dirty="0" smtClean="0"/>
            </a:br>
            <a:r>
              <a:rPr lang="en-US" b="1" i="1" dirty="0" smtClean="0"/>
              <a:t>Powers of Darkness</a:t>
            </a:r>
            <a:endParaRPr lang="en-US" b="1" dirty="0"/>
          </a:p>
        </p:txBody>
      </p:sp>
      <p:sp>
        <p:nvSpPr>
          <p:cNvPr id="6" name="Content Placeholder 5"/>
          <p:cNvSpPr>
            <a:spLocks noGrp="1"/>
          </p:cNvSpPr>
          <p:nvPr>
            <p:ph idx="1"/>
          </p:nvPr>
        </p:nvSpPr>
        <p:spPr/>
        <p:txBody>
          <a:bodyPr/>
          <a:lstStyle/>
          <a:p>
            <a:r>
              <a:rPr lang="en-US" sz="1800" dirty="0" smtClean="0"/>
              <a:t>It is often thought there is virtually no demonology in the Old Testament, and it is only when we turn to the New Testament that we find any substantial teaching on this theme. While the issue of the demonic is no more to the forefront in the New Testament, demonology is not absent from the Old Testament. The Old Testament writers assume the existence of a major figurehead of evil and a plethora of evil spirits. The authors spend no more time reflecting on the nature of this realm. Satan, demons or evil spirits suddenly make an appearance from time to time in the text as hostile opponents to the people of God, with the writers giving very little description of their identity or how they operate. The Old Testament authors apparently felt little need to explain what these beings were; rather, writers and readers apparently shared a common awareness of the distinctive traits of this realm.</a:t>
            </a:r>
          </a:p>
          <a:p>
            <a:r>
              <a:rPr lang="en-US" sz="1800" dirty="0" smtClean="0"/>
              <a:t>Page 56</a:t>
            </a:r>
            <a:endParaRPr lang="en-US" sz="1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Contemporary Scholarship</a:t>
            </a:r>
            <a:br>
              <a:rPr lang="en-US" b="1" dirty="0" smtClean="0"/>
            </a:br>
            <a:r>
              <a:rPr lang="en-US" b="1" dirty="0" smtClean="0"/>
              <a:t>Tom Yoder Neufeld</a:t>
            </a:r>
            <a:endParaRPr lang="en-US" b="1" dirty="0"/>
          </a:p>
        </p:txBody>
      </p:sp>
      <p:pic>
        <p:nvPicPr>
          <p:cNvPr id="7" name="Content Placeholder 6" descr="ty neufeld.jpg"/>
          <p:cNvPicPr>
            <a:picLocks noGrp="1" noChangeAspect="1"/>
          </p:cNvPicPr>
          <p:nvPr>
            <p:ph sz="half" idx="1"/>
          </p:nvPr>
        </p:nvPicPr>
        <p:blipFill>
          <a:blip r:embed="rId2"/>
          <a:stretch>
            <a:fillRect/>
          </a:stretch>
        </p:blipFill>
        <p:spPr>
          <a:xfrm>
            <a:off x="1981200" y="1676400"/>
            <a:ext cx="2362200" cy="3810000"/>
          </a:xfrm>
        </p:spPr>
      </p:pic>
      <p:pic>
        <p:nvPicPr>
          <p:cNvPr id="8" name="Content Placeholder 7" descr="neufeld commentary.jpg"/>
          <p:cNvPicPr>
            <a:picLocks noGrp="1" noChangeAspect="1"/>
          </p:cNvPicPr>
          <p:nvPr>
            <p:ph sz="half" idx="2"/>
          </p:nvPr>
        </p:nvPicPr>
        <p:blipFill>
          <a:blip r:embed="rId3"/>
          <a:stretch>
            <a:fillRect/>
          </a:stretch>
        </p:blipFill>
        <p:spPr>
          <a:xfrm>
            <a:off x="5791200" y="1905000"/>
            <a:ext cx="2286000" cy="3581399"/>
          </a:xfr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Tom Yoder Neufeld</a:t>
            </a:r>
            <a:br>
              <a:rPr lang="en-US" sz="2800" dirty="0" smtClean="0"/>
            </a:br>
            <a:r>
              <a:rPr lang="en-US" sz="2800" b="1" i="1" dirty="0" smtClean="0"/>
              <a:t>Ephesians</a:t>
            </a:r>
            <a:r>
              <a:rPr lang="en-US" sz="2800" b="1" dirty="0" smtClean="0"/>
              <a:t>, </a:t>
            </a:r>
            <a:br>
              <a:rPr lang="en-US" sz="2800" b="1" dirty="0" smtClean="0"/>
            </a:br>
            <a:r>
              <a:rPr lang="en-US" sz="2800" b="1" dirty="0" smtClean="0"/>
              <a:t>Believer’s Church Bible Commentary</a:t>
            </a:r>
            <a:endParaRPr lang="en-US" sz="2800" b="1" dirty="0"/>
          </a:p>
        </p:txBody>
      </p:sp>
      <p:sp>
        <p:nvSpPr>
          <p:cNvPr id="3" name="Content Placeholder 2"/>
          <p:cNvSpPr>
            <a:spLocks noGrp="1"/>
          </p:cNvSpPr>
          <p:nvPr>
            <p:ph idx="1"/>
          </p:nvPr>
        </p:nvSpPr>
        <p:spPr/>
        <p:txBody>
          <a:bodyPr/>
          <a:lstStyle/>
          <a:p>
            <a:r>
              <a:rPr lang="en-US" dirty="0" smtClean="0"/>
              <a:t>Power language draws attention to how pervasive an insidious these powers are. As social, political, and economic realities the powers are diffused throughout the culture. Their demonic character rests not so much in their transcendent nature or personal agency, as in their capacity to control the imaginations and behavior of human beings, individually and communally.  Page 463</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Contemporary Scholarship</a:t>
            </a:r>
            <a:br>
              <a:rPr lang="en-US" b="1" dirty="0" smtClean="0"/>
            </a:br>
            <a:r>
              <a:rPr lang="en-US" b="1" dirty="0" err="1" smtClean="0"/>
              <a:t>Marva</a:t>
            </a:r>
            <a:r>
              <a:rPr lang="en-US" b="1" dirty="0" smtClean="0"/>
              <a:t> Dawn</a:t>
            </a:r>
            <a:endParaRPr lang="en-US" dirty="0"/>
          </a:p>
        </p:txBody>
      </p:sp>
      <p:pic>
        <p:nvPicPr>
          <p:cNvPr id="7" name="Content Placeholder 6" descr="marva dawn.jpg"/>
          <p:cNvPicPr>
            <a:picLocks noGrp="1" noChangeAspect="1"/>
          </p:cNvPicPr>
          <p:nvPr>
            <p:ph sz="half" idx="1"/>
          </p:nvPr>
        </p:nvPicPr>
        <p:blipFill>
          <a:blip r:embed="rId2"/>
          <a:stretch>
            <a:fillRect/>
          </a:stretch>
        </p:blipFill>
        <p:spPr>
          <a:xfrm>
            <a:off x="1219200" y="1600200"/>
            <a:ext cx="3429000" cy="4572000"/>
          </a:xfrm>
        </p:spPr>
      </p:pic>
      <p:pic>
        <p:nvPicPr>
          <p:cNvPr id="10" name="Content Placeholder 9" descr="marva dawn book.jpg"/>
          <p:cNvPicPr>
            <a:picLocks noGrp="1" noChangeAspect="1"/>
          </p:cNvPicPr>
          <p:nvPr>
            <p:ph sz="half" idx="2"/>
          </p:nvPr>
        </p:nvPicPr>
        <p:blipFill>
          <a:blip r:embed="rId3"/>
          <a:stretch>
            <a:fillRect/>
          </a:stretch>
        </p:blipFill>
        <p:spPr>
          <a:xfrm>
            <a:off x="5181600" y="1752600"/>
            <a:ext cx="3124200" cy="4267199"/>
          </a:xfr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Contemporary Scholarship</a:t>
            </a:r>
            <a:br>
              <a:rPr lang="en-US" b="1" dirty="0" smtClean="0"/>
            </a:br>
            <a:r>
              <a:rPr lang="en-US" b="1" dirty="0" err="1" smtClean="0"/>
              <a:t>Marva</a:t>
            </a:r>
            <a:r>
              <a:rPr lang="en-US" b="1" dirty="0" smtClean="0"/>
              <a:t> Dawn</a:t>
            </a:r>
            <a:endParaRPr lang="en-US" dirty="0"/>
          </a:p>
        </p:txBody>
      </p:sp>
      <p:sp>
        <p:nvSpPr>
          <p:cNvPr id="6" name="Content Placeholder 5"/>
          <p:cNvSpPr>
            <a:spLocks noGrp="1"/>
          </p:cNvSpPr>
          <p:nvPr>
            <p:ph idx="1"/>
          </p:nvPr>
        </p:nvSpPr>
        <p:spPr/>
        <p:txBody>
          <a:bodyPr/>
          <a:lstStyle/>
          <a:p>
            <a:r>
              <a:rPr lang="en-US" sz="2000" dirty="0" smtClean="0"/>
              <a:t>The biblical understanding of power stands in sharp contrast to that of the early Greeks, who saw power as a cosmic principle and, as such, synonymous with the idea of god.</a:t>
            </a:r>
          </a:p>
          <a:p>
            <a:r>
              <a:rPr lang="en-US" sz="2000" dirty="0" smtClean="0"/>
              <a:t>The world was perceived as a manifestation of myriads of forces working in, by, and on it. Human beings had to find means to participate in these forces in order to survive– as can be seen in the many Greek and Roman myths about the relationships of human beings with various gods. The world of the First Testament was radically different primarily because of the Hebrew witness to the character of God</a:t>
            </a:r>
            <a:endParaRPr lang="en-US"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Contemporary Scholarship</a:t>
            </a:r>
            <a:br>
              <a:rPr lang="en-US" b="1" dirty="0" smtClean="0"/>
            </a:br>
            <a:r>
              <a:rPr lang="en-US" b="1" dirty="0" err="1" smtClean="0"/>
              <a:t>Marva</a:t>
            </a:r>
            <a:r>
              <a:rPr lang="en-US" b="1" dirty="0" smtClean="0"/>
              <a:t> Dawn</a:t>
            </a:r>
            <a:endParaRPr lang="en-US" dirty="0"/>
          </a:p>
        </p:txBody>
      </p:sp>
      <p:sp>
        <p:nvSpPr>
          <p:cNvPr id="3" name="Content Placeholder 2"/>
          <p:cNvSpPr>
            <a:spLocks noGrp="1"/>
          </p:cNvSpPr>
          <p:nvPr>
            <p:ph idx="1"/>
          </p:nvPr>
        </p:nvSpPr>
        <p:spPr/>
        <p:txBody>
          <a:bodyPr/>
          <a:lstStyle/>
          <a:p>
            <a:r>
              <a:rPr lang="en-US" sz="2000" dirty="0" smtClean="0"/>
              <a:t>Knowing YHWH primarily as a God of history, rather than only of nature, gave rise to Israel’s trust in a personal and caring God. Power was exercised by this God on behalf of the people, especially in the foundational event of the Exodus. Similarly, in the New Testament, the climactic event of the resurrection, coupled with the entire narrative of the passion, demonstrates God’s power on behalf of the people who are thereby liberated.</a:t>
            </a:r>
          </a:p>
          <a:p>
            <a:r>
              <a:rPr lang="en-US" sz="2000" dirty="0" err="1" smtClean="0"/>
              <a:t>Marva</a:t>
            </a:r>
            <a:r>
              <a:rPr lang="en-US" sz="2000" dirty="0" smtClean="0"/>
              <a:t> J. Dawn, </a:t>
            </a:r>
            <a:r>
              <a:rPr lang="en-US" sz="2000" b="1" i="1" dirty="0" smtClean="0"/>
              <a:t>Powers, Weakness, and the </a:t>
            </a:r>
            <a:r>
              <a:rPr lang="en-US" sz="2000" b="1" i="1" dirty="0" err="1" smtClean="0"/>
              <a:t>Tabernacling</a:t>
            </a:r>
            <a:r>
              <a:rPr lang="en-US" sz="2000" b="1" i="1" dirty="0" smtClean="0"/>
              <a:t>  of God</a:t>
            </a:r>
            <a:r>
              <a:rPr lang="en-US" sz="2000" dirty="0" smtClean="0"/>
              <a:t> (</a:t>
            </a:r>
            <a:r>
              <a:rPr lang="en-US" sz="2000" dirty="0" err="1" smtClean="0"/>
              <a:t>Eerdmans</a:t>
            </a:r>
            <a:r>
              <a:rPr lang="en-US" sz="2000" dirty="0" smtClean="0"/>
              <a:t>, Grand Rapids: 2001, 35-36).</a:t>
            </a:r>
            <a:endParaRPr lang="en-US" sz="2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Warnings!</a:t>
            </a:r>
            <a:endParaRPr lang="en-US" b="1" dirty="0"/>
          </a:p>
        </p:txBody>
      </p:sp>
      <p:sp>
        <p:nvSpPr>
          <p:cNvPr id="4" name="Content Placeholder 3"/>
          <p:cNvSpPr>
            <a:spLocks noGrp="1"/>
          </p:cNvSpPr>
          <p:nvPr>
            <p:ph sz="half" idx="1"/>
          </p:nvPr>
        </p:nvSpPr>
        <p:spPr/>
        <p:txBody>
          <a:bodyPr/>
          <a:lstStyle/>
          <a:p>
            <a:r>
              <a:rPr lang="en-US" sz="2400" dirty="0" smtClean="0"/>
              <a:t>All angels are glorious creatures</a:t>
            </a:r>
          </a:p>
          <a:p>
            <a:r>
              <a:rPr lang="en-US" sz="2400" dirty="0" smtClean="0"/>
              <a:t>Demons can appear as angels of light</a:t>
            </a:r>
          </a:p>
          <a:p>
            <a:r>
              <a:rPr lang="en-US" sz="2400" dirty="0" smtClean="0"/>
              <a:t>They are not to be worshipped</a:t>
            </a:r>
          </a:p>
          <a:p>
            <a:r>
              <a:rPr lang="en-US" sz="2400" dirty="0" smtClean="0"/>
              <a:t>They are not to be railed against, belittled or played with (Jude 8-10)</a:t>
            </a:r>
            <a:endParaRPr lang="en-US" sz="2400" dirty="0"/>
          </a:p>
        </p:txBody>
      </p:sp>
      <p:pic>
        <p:nvPicPr>
          <p:cNvPr id="6" name="Content Placeholder 5" descr="angel of light.jpg"/>
          <p:cNvPicPr>
            <a:picLocks noGrp="1" noChangeAspect="1"/>
          </p:cNvPicPr>
          <p:nvPr>
            <p:ph sz="half" idx="2"/>
          </p:nvPr>
        </p:nvPicPr>
        <p:blipFill>
          <a:blip r:embed="rId2"/>
          <a:stretch>
            <a:fillRect/>
          </a:stretch>
        </p:blipFill>
        <p:spPr>
          <a:xfrm>
            <a:off x="5340659" y="1600200"/>
            <a:ext cx="3260108" cy="4525963"/>
          </a:xfr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Warnings!</a:t>
            </a:r>
            <a:endParaRPr lang="en-US" b="1" dirty="0"/>
          </a:p>
        </p:txBody>
      </p:sp>
      <p:sp>
        <p:nvSpPr>
          <p:cNvPr id="3" name="Content Placeholder 2"/>
          <p:cNvSpPr>
            <a:spLocks noGrp="1"/>
          </p:cNvSpPr>
          <p:nvPr>
            <p:ph sz="half" idx="1"/>
          </p:nvPr>
        </p:nvSpPr>
        <p:spPr/>
        <p:txBody>
          <a:bodyPr/>
          <a:lstStyle/>
          <a:p>
            <a:r>
              <a:rPr lang="en-US" sz="2000" dirty="0" smtClean="0"/>
              <a:t>Demonic attack can take the forms of : possession, oppression, obsession,  and depression. For more information check the following</a:t>
            </a:r>
          </a:p>
          <a:p>
            <a:r>
              <a:rPr lang="en-US" sz="2000" dirty="0" smtClean="0"/>
              <a:t>Kurt Koch wrote numerous books on demonic attacks</a:t>
            </a:r>
          </a:p>
          <a:p>
            <a:r>
              <a:rPr lang="en-US" sz="2000" dirty="0" smtClean="0"/>
              <a:t>C. Fred </a:t>
            </a:r>
            <a:r>
              <a:rPr lang="en-US" sz="2000" dirty="0" err="1" smtClean="0"/>
              <a:t>Dickason</a:t>
            </a:r>
            <a:r>
              <a:rPr lang="en-US" sz="2000" dirty="0" smtClean="0"/>
              <a:t> in his book </a:t>
            </a:r>
            <a:r>
              <a:rPr lang="en-US" sz="2000" b="1" i="1" dirty="0" smtClean="0"/>
              <a:t>Angels: Elect and Evil</a:t>
            </a:r>
            <a:r>
              <a:rPr lang="en-US" sz="2000" dirty="0" smtClean="0"/>
              <a:t> </a:t>
            </a:r>
          </a:p>
          <a:p>
            <a:r>
              <a:rPr lang="en-US" sz="2000" dirty="0" smtClean="0"/>
              <a:t>David </a:t>
            </a:r>
            <a:r>
              <a:rPr lang="en-US" sz="2000" dirty="0" err="1" smtClean="0"/>
              <a:t>Powlinson</a:t>
            </a:r>
            <a:r>
              <a:rPr lang="en-US" sz="2000" dirty="0" smtClean="0"/>
              <a:t> has also written in this area</a:t>
            </a:r>
            <a:endParaRPr lang="en-US" sz="2000" dirty="0"/>
          </a:p>
        </p:txBody>
      </p:sp>
      <p:pic>
        <p:nvPicPr>
          <p:cNvPr id="5" name="Content Placeholder 4" descr="Temptation of_Anthony.jpg"/>
          <p:cNvPicPr>
            <a:picLocks noGrp="1" noChangeAspect="1"/>
          </p:cNvPicPr>
          <p:nvPr>
            <p:ph sz="half" idx="2"/>
          </p:nvPr>
        </p:nvPicPr>
        <p:blipFill>
          <a:blip r:embed="rId2"/>
          <a:stretch>
            <a:fillRect/>
          </a:stretch>
        </p:blipFill>
        <p:spPr>
          <a:xfrm>
            <a:off x="5486400" y="1828800"/>
            <a:ext cx="3124200" cy="4267200"/>
          </a:xfr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Warnings!</a:t>
            </a:r>
            <a:endParaRPr lang="en-US" b="1" dirty="0"/>
          </a:p>
        </p:txBody>
      </p:sp>
      <p:sp>
        <p:nvSpPr>
          <p:cNvPr id="4" name="Content Placeholder 3"/>
          <p:cNvSpPr>
            <a:spLocks noGrp="1"/>
          </p:cNvSpPr>
          <p:nvPr>
            <p:ph sz="half" idx="1"/>
          </p:nvPr>
        </p:nvSpPr>
        <p:spPr/>
        <p:txBody>
          <a:bodyPr/>
          <a:lstStyle/>
          <a:p>
            <a:r>
              <a:rPr lang="en-US" sz="2000" dirty="0" smtClean="0"/>
              <a:t>Fallen angelic powers are powerful and dangerous.</a:t>
            </a:r>
          </a:p>
          <a:p>
            <a:r>
              <a:rPr lang="en-US" sz="2000" dirty="0" smtClean="0"/>
              <a:t>We should not try to talk to them, command them, or bind them.</a:t>
            </a:r>
          </a:p>
          <a:p>
            <a:r>
              <a:rPr lang="en-US" sz="2000" dirty="0" smtClean="0"/>
              <a:t>Exorcism should be attempted by a very few qualified people</a:t>
            </a:r>
          </a:p>
          <a:p>
            <a:r>
              <a:rPr lang="en-US" sz="2000" dirty="0" smtClean="0"/>
              <a:t>We should merely pray and ask the Lord to take care of these things for us!</a:t>
            </a:r>
            <a:endParaRPr lang="en-US" sz="2000" dirty="0"/>
          </a:p>
        </p:txBody>
      </p:sp>
      <p:pic>
        <p:nvPicPr>
          <p:cNvPr id="6" name="Content Placeholder 5" descr="metatron.jpg"/>
          <p:cNvPicPr>
            <a:picLocks noGrp="1" noChangeAspect="1"/>
          </p:cNvPicPr>
          <p:nvPr>
            <p:ph sz="half" idx="2"/>
          </p:nvPr>
        </p:nvPicPr>
        <p:blipFill>
          <a:blip r:embed="rId2"/>
          <a:stretch>
            <a:fillRect/>
          </a:stretch>
        </p:blipFill>
        <p:spPr>
          <a:xfrm>
            <a:off x="5638800" y="1676400"/>
            <a:ext cx="2743200" cy="4114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Angels in the Fall</a:t>
            </a:r>
            <a:endParaRPr lang="en-US" b="1" dirty="0"/>
          </a:p>
        </p:txBody>
      </p:sp>
      <p:pic>
        <p:nvPicPr>
          <p:cNvPr id="4" name="Content Placeholder 3" descr="Angels in battle.jpg"/>
          <p:cNvPicPr>
            <a:picLocks noGrp="1" noChangeAspect="1"/>
          </p:cNvPicPr>
          <p:nvPr>
            <p:ph idx="1"/>
          </p:nvPr>
        </p:nvPicPr>
        <p:blipFill>
          <a:blip r:embed="rId2"/>
          <a:stretch>
            <a:fillRect/>
          </a:stretch>
        </p:blipFill>
        <p:spPr>
          <a:xfrm>
            <a:off x="2542381" y="1820069"/>
            <a:ext cx="5124450" cy="40862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Angelic Powers and the Fall</a:t>
            </a:r>
            <a:endParaRPr lang="en-US" b="1" dirty="0"/>
          </a:p>
        </p:txBody>
      </p:sp>
      <p:sp>
        <p:nvSpPr>
          <p:cNvPr id="3" name="Content Placeholder 2"/>
          <p:cNvSpPr>
            <a:spLocks noGrp="1"/>
          </p:cNvSpPr>
          <p:nvPr>
            <p:ph idx="1"/>
          </p:nvPr>
        </p:nvSpPr>
        <p:spPr/>
        <p:txBody>
          <a:bodyPr/>
          <a:lstStyle/>
          <a:p>
            <a:r>
              <a:rPr lang="en-US" dirty="0" smtClean="0"/>
              <a:t>1 Enoch explains that a fallen angel known as Satan (accuser) led a group of angels known as “</a:t>
            </a:r>
            <a:r>
              <a:rPr lang="en-US" dirty="0" err="1" smtClean="0"/>
              <a:t>satans</a:t>
            </a:r>
            <a:r>
              <a:rPr lang="en-US" dirty="0" smtClean="0"/>
              <a:t>.”</a:t>
            </a:r>
          </a:p>
          <a:p>
            <a:r>
              <a:rPr lang="en-US" dirty="0" smtClean="0"/>
              <a:t>1 Enoch 69:6 explains that a satanic messenger named </a:t>
            </a:r>
            <a:r>
              <a:rPr lang="en-US" dirty="0" err="1" smtClean="0"/>
              <a:t>Gader</a:t>
            </a:r>
            <a:r>
              <a:rPr lang="en-US" dirty="0" smtClean="0"/>
              <a:t>’ el tempted Eve in the garden of Eden.</a:t>
            </a:r>
          </a:p>
          <a:p>
            <a:r>
              <a:rPr lang="en-US" dirty="0" smtClean="0"/>
              <a:t>Other angels include: </a:t>
            </a:r>
            <a:r>
              <a:rPr lang="en-US" dirty="0" err="1" smtClean="0"/>
              <a:t>Asmodeus</a:t>
            </a:r>
            <a:r>
              <a:rPr lang="en-US" dirty="0" smtClean="0"/>
              <a:t>, </a:t>
            </a:r>
            <a:r>
              <a:rPr lang="en-US" dirty="0" err="1" smtClean="0"/>
              <a:t>Shemihaza</a:t>
            </a:r>
            <a:r>
              <a:rPr lang="en-US" dirty="0" smtClean="0"/>
              <a:t> (</a:t>
            </a:r>
            <a:r>
              <a:rPr lang="en-US" dirty="0" err="1" smtClean="0"/>
              <a:t>Semyaza</a:t>
            </a:r>
            <a:r>
              <a:rPr lang="en-US" dirty="0" smtClean="0"/>
              <a:t>), </a:t>
            </a:r>
            <a:r>
              <a:rPr lang="en-US" dirty="0" err="1" smtClean="0"/>
              <a:t>Azazel</a:t>
            </a:r>
            <a:r>
              <a:rPr lang="en-US" dirty="0" smtClean="0"/>
              <a:t>, </a:t>
            </a:r>
            <a:r>
              <a:rPr lang="en-US" dirty="0" err="1" smtClean="0"/>
              <a:t>Mastema</a:t>
            </a:r>
            <a:r>
              <a:rPr lang="en-US" dirty="0" smtClean="0"/>
              <a:t>, </a:t>
            </a:r>
            <a:r>
              <a:rPr lang="en-US" dirty="0" err="1" smtClean="0"/>
              <a:t>Beliar</a:t>
            </a:r>
            <a:r>
              <a:rPr lang="en-US" dirty="0" smtClean="0"/>
              <a:t>, Satan, </a:t>
            </a:r>
            <a:r>
              <a:rPr lang="en-US" dirty="0" err="1" smtClean="0"/>
              <a:t>Sammael</a:t>
            </a:r>
            <a:r>
              <a:rPr lang="en-US" dirty="0" smtClean="0"/>
              <a:t>, and </a:t>
            </a:r>
            <a:r>
              <a:rPr lang="en-US" dirty="0" err="1" smtClean="0"/>
              <a:t>Satanail</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Angelic Powers and the Fall</a:t>
            </a:r>
            <a:r>
              <a:rPr lang="en-US" dirty="0" smtClean="0"/>
              <a:t/>
            </a:r>
            <a:br>
              <a:rPr lang="en-US" dirty="0" smtClean="0"/>
            </a:br>
            <a:r>
              <a:rPr lang="en-US" b="1" i="1" dirty="0" smtClean="0"/>
              <a:t>1 Enoch 6-11</a:t>
            </a:r>
            <a:endParaRPr lang="en-US" b="1" i="1" dirty="0"/>
          </a:p>
        </p:txBody>
      </p:sp>
      <p:sp>
        <p:nvSpPr>
          <p:cNvPr id="6" name="Content Placeholder 5"/>
          <p:cNvSpPr>
            <a:spLocks noGrp="1"/>
          </p:cNvSpPr>
          <p:nvPr>
            <p:ph idx="1"/>
          </p:nvPr>
        </p:nvSpPr>
        <p:spPr/>
        <p:txBody>
          <a:bodyPr/>
          <a:lstStyle/>
          <a:p>
            <a:r>
              <a:rPr lang="en-US" sz="2400" dirty="0" smtClean="0"/>
              <a:t>The rebellious chief angel </a:t>
            </a:r>
            <a:r>
              <a:rPr lang="en-US" sz="2400" b="1" dirty="0" err="1" smtClean="0"/>
              <a:t>Shemihaza</a:t>
            </a:r>
            <a:r>
              <a:rPr lang="en-US" sz="2400" dirty="0" smtClean="0"/>
              <a:t> (or </a:t>
            </a:r>
            <a:r>
              <a:rPr lang="en-US" sz="2400" b="1" dirty="0" err="1" smtClean="0"/>
              <a:t>Semyaza</a:t>
            </a:r>
            <a:r>
              <a:rPr lang="en-US" sz="2400" dirty="0" smtClean="0"/>
              <a:t>) led other “sons of God” into cohabitating with human women and producing half angel/human children who were giants.</a:t>
            </a:r>
          </a:p>
          <a:p>
            <a:r>
              <a:rPr lang="en-US" sz="2400" dirty="0" smtClean="0"/>
              <a:t>1 Enoch 6-36 tells the story of 200 angels led by </a:t>
            </a:r>
            <a:r>
              <a:rPr lang="en-US" sz="2400" dirty="0" err="1" smtClean="0"/>
              <a:t>Shemihaza</a:t>
            </a:r>
            <a:r>
              <a:rPr lang="en-US" sz="2400" dirty="0" smtClean="0"/>
              <a:t> (</a:t>
            </a:r>
            <a:r>
              <a:rPr lang="en-US" sz="2400" dirty="0" err="1" smtClean="0"/>
              <a:t>Semyaz</a:t>
            </a:r>
            <a:r>
              <a:rPr lang="en-US" sz="2400" dirty="0" smtClean="0"/>
              <a:t>), who engaged in sexual activity with human women.</a:t>
            </a:r>
          </a:p>
          <a:p>
            <a:r>
              <a:rPr lang="en-US" sz="2400" dirty="0" smtClean="0"/>
              <a:t>These 200 were divided into groups of 10 with a prince over each group</a:t>
            </a:r>
          </a:p>
          <a:p>
            <a:r>
              <a:rPr lang="en-US" sz="2400" dirty="0" smtClean="0"/>
              <a:t>These princes include </a:t>
            </a:r>
            <a:r>
              <a:rPr lang="en-US" sz="2400" dirty="0" err="1" smtClean="0"/>
              <a:t>Arakeb</a:t>
            </a:r>
            <a:r>
              <a:rPr lang="en-US" sz="2400" dirty="0" smtClean="0"/>
              <a:t>, </a:t>
            </a:r>
            <a:r>
              <a:rPr lang="en-US" sz="2400" dirty="0" err="1" smtClean="0"/>
              <a:t>Rame</a:t>
            </a:r>
            <a:r>
              <a:rPr lang="en-US" sz="2400" dirty="0" smtClean="0"/>
              <a:t>’ el and </a:t>
            </a:r>
          </a:p>
          <a:p>
            <a:pPr>
              <a:buNone/>
            </a:pPr>
            <a:r>
              <a:rPr lang="en-US" sz="2400" dirty="0" smtClean="0"/>
              <a:t>     Tam’ 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Angelic Powers and the Fall</a:t>
            </a:r>
            <a:br>
              <a:rPr lang="en-US" b="1" dirty="0" smtClean="0"/>
            </a:br>
            <a:r>
              <a:rPr lang="en-US" b="1" dirty="0" smtClean="0"/>
              <a:t>1 Enoch 15: 8-12</a:t>
            </a:r>
            <a:endParaRPr lang="en-US" b="1" dirty="0"/>
          </a:p>
        </p:txBody>
      </p:sp>
      <p:sp>
        <p:nvSpPr>
          <p:cNvPr id="3" name="Content Placeholder 2"/>
          <p:cNvSpPr>
            <a:spLocks noGrp="1"/>
          </p:cNvSpPr>
          <p:nvPr>
            <p:ph idx="1"/>
          </p:nvPr>
        </p:nvSpPr>
        <p:spPr/>
        <p:txBody>
          <a:bodyPr/>
          <a:lstStyle/>
          <a:p>
            <a:r>
              <a:rPr lang="en-US" sz="2400" dirty="0" smtClean="0"/>
              <a:t>But now the giants who are born from the union of the spirits and the flesh called evil spirits upon the earth, because their dwelling shall be upon the earth and inside the earth. Evil spirits have come out of their bodies… The spirits of the giants oppress each other; they will corrupt, fall, be excited, and fall upon the earth, and cause sorrow. They eat no food, nor become thirsty, nor find obstacles. And these spirits will rise up against the children of the people and against the women, because they have proceeded forth from them.</a:t>
            </a:r>
            <a:endParaRPr lang="en-US" sz="2400" dirty="0"/>
          </a:p>
        </p:txBody>
      </p:sp>
    </p:spTree>
  </p:cSld>
  <p:clrMapOvr>
    <a:masterClrMapping/>
  </p:clrMapOvr>
</p:sld>
</file>

<file path=ppt/theme/theme1.xml><?xml version="1.0" encoding="utf-8"?>
<a:theme xmlns:a="http://schemas.openxmlformats.org/drawingml/2006/main" name="WritingDesignTemplate">
  <a:themeElements>
    <a:clrScheme name="WritingDesign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WritingDesign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ritingDesign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ritingDesign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ritingDesign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ritingDesign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ritingDesign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ritingDesign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ritingDesign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ritingDesign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ritingDesign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ritingDesign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ritingDesign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ritingDesign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BCE, Hebrew creation ethics</Template>
  <TotalTime>2918</TotalTime>
  <Words>3783</Words>
  <Application>Microsoft Office PowerPoint</Application>
  <PresentationFormat>On-screen Show (4:3)</PresentationFormat>
  <Paragraphs>235</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WritingDesignTemplate</vt:lpstr>
      <vt:lpstr>Angelic Powers</vt:lpstr>
      <vt:lpstr>Angelic Powers</vt:lpstr>
      <vt:lpstr>Angelic Powers and Creation</vt:lpstr>
      <vt:lpstr>Angelic Powers and Creation 2 Enoch 19:4-5</vt:lpstr>
      <vt:lpstr>Angelic Powers and Creation Book of the Jubilees 4:15</vt:lpstr>
      <vt:lpstr>Angels in the Fall</vt:lpstr>
      <vt:lpstr>Angelic Powers and the Fall</vt:lpstr>
      <vt:lpstr>Angelic Powers and the Fall 1 Enoch 6-11</vt:lpstr>
      <vt:lpstr>Angelic Powers and the Fall 1 Enoch 15: 8-12</vt:lpstr>
      <vt:lpstr>Angelic Powers in the Fall</vt:lpstr>
      <vt:lpstr>Angelic Powers and the Fall Genesis 6</vt:lpstr>
      <vt:lpstr>Angelic Powers and the Fall Genesis 19</vt:lpstr>
      <vt:lpstr>Paul, the Apostle</vt:lpstr>
      <vt:lpstr>Paul, the Apostle</vt:lpstr>
      <vt:lpstr>Hebrew Hierarchy of Angels</vt:lpstr>
      <vt:lpstr>The Hierarchy of Angels</vt:lpstr>
      <vt:lpstr>Hierarchy of Angels</vt:lpstr>
      <vt:lpstr>The Hierarchy of Angels</vt:lpstr>
      <vt:lpstr>Thomas Aquinas  on Angelic Powers</vt:lpstr>
      <vt:lpstr>Thomas Aquinas Summa Theologiae  (Volume 15: The World Order) Question 110: How the Angels Act On Material Things</vt:lpstr>
      <vt:lpstr>Thomas Aquinas Summa Theologiae  (Volume 15: The World Order) Question 111:How Angels Act on Men</vt:lpstr>
      <vt:lpstr>Thomas Aquinas Summa Theologiae  (Volume 15: The World Order) Question 112: The Angels’ Mission</vt:lpstr>
      <vt:lpstr>Thomas Aquinas Summa Theologiae  (Volume 15: The World Order) Question 113: The Guardianship of the Good Angels</vt:lpstr>
      <vt:lpstr>Thomas Aquinas Summa Theologiae  (Volume 15: The World Order) Question 113: The Guardianship of the Good Angels</vt:lpstr>
      <vt:lpstr>Thomas Aquinas Summa Theologiae  (Volume 15: The World Order) Question 113: The Guardianship of the Good Angels</vt:lpstr>
      <vt:lpstr>Thomas Aquinas Summa Theologiae  (Volume 15: The World Order) Question 114: Demonic Attacks</vt:lpstr>
      <vt:lpstr>Thomas Aquinas Summa Theologiae  (Volume 15: The World Order) Question 114: Demonic Attacks</vt:lpstr>
      <vt:lpstr>Contemporary Scholarship Hendrik Berkhof</vt:lpstr>
      <vt:lpstr>Hendrik Berkhof Christ and the Powers</vt:lpstr>
      <vt:lpstr>Hendrik Berkhof Christ and the Powers</vt:lpstr>
      <vt:lpstr>Contemporary Scholarship G. B. Caird</vt:lpstr>
      <vt:lpstr>Contemporary Scholarship Oscar Cullman</vt:lpstr>
      <vt:lpstr>Oscar Cullman Christ and Time</vt:lpstr>
      <vt:lpstr>Oscar Cullman Christ and Time</vt:lpstr>
      <vt:lpstr>Contemporary Scholarship John Howard Yoder</vt:lpstr>
      <vt:lpstr>John Howard Yoder The Politics of Jesus</vt:lpstr>
      <vt:lpstr>John Howard Yoder The Politics of Jesus</vt:lpstr>
      <vt:lpstr>Albert van den Heuvel These Rebellious Powers</vt:lpstr>
      <vt:lpstr>Albert van den Heuvel These Rebellious Powers</vt:lpstr>
      <vt:lpstr>Albert van den Heuvel These Rebellious Powers</vt:lpstr>
      <vt:lpstr>Albert van den Heuvel These Rebellious Powers</vt:lpstr>
      <vt:lpstr>William Stringfellow “Traits of the Principalities”</vt:lpstr>
      <vt:lpstr>William Stringfellow “Traits of the Principalities”</vt:lpstr>
      <vt:lpstr>William Stringfellow “Stratagems of Demonic Powers”</vt:lpstr>
      <vt:lpstr>Contemporary Scholarship Stephen Charles Mott</vt:lpstr>
      <vt:lpstr>Stephen Charles Mott Biblical Ethics and Social Change</vt:lpstr>
      <vt:lpstr>Contemporary Scholarship Walter Wink</vt:lpstr>
      <vt:lpstr>Walter Wink</vt:lpstr>
      <vt:lpstr>Walter Wink Naming the Powers</vt:lpstr>
      <vt:lpstr>Contemporary Scholarship Clinton E. Arnold</vt:lpstr>
      <vt:lpstr>Clinton E. Arnold Powers of Darkness</vt:lpstr>
      <vt:lpstr>Contemporary Scholarship Tom Yoder Neufeld</vt:lpstr>
      <vt:lpstr>Tom Yoder Neufeld Ephesians,  Believer’s Church Bible Commentary</vt:lpstr>
      <vt:lpstr>Contemporary Scholarship Marva Dawn</vt:lpstr>
      <vt:lpstr>Contemporary Scholarship Marva Dawn</vt:lpstr>
      <vt:lpstr>Contemporary Scholarship Marva Dawn</vt:lpstr>
      <vt:lpstr>Warnings!</vt:lpstr>
      <vt:lpstr>Warnings!</vt:lpstr>
      <vt:lpstr>Warnings!</vt:lpstr>
    </vt:vector>
  </TitlesOfParts>
  <Company>SWBTS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Angelic Powers</dc:title>
  <dc:creator>cmitchell</dc:creator>
  <cp:lastModifiedBy>cmitchell</cp:lastModifiedBy>
  <cp:revision>113</cp:revision>
  <dcterms:created xsi:type="dcterms:W3CDTF">2010-07-19T19:17:55Z</dcterms:created>
  <dcterms:modified xsi:type="dcterms:W3CDTF">2012-01-05T17:07:39Z</dcterms:modified>
</cp:coreProperties>
</file>