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Layouts/slideLayout1.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media/image10.jpeg" ContentType="image/jpeg"/>
  <Override PartName="/ppt/media/image11.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hape 17"/>
          <p:cNvSpPr/>
          <p:nvPr>
            <p:ph type="sldImg"/>
          </p:nvPr>
        </p:nvSpPr>
        <p:spPr>
          <a:xfrm>
            <a:off x="1143000" y="685800"/>
            <a:ext cx="4572000" cy="3429000"/>
          </a:xfrm>
          <a:prstGeom prst="rect">
            <a:avLst/>
          </a:prstGeom>
        </p:spPr>
        <p:txBody>
          <a:bodyPr/>
          <a:lstStyle/>
          <a:p>
            <a:pPr/>
          </a:p>
        </p:txBody>
      </p:sp>
      <p:sp>
        <p:nvSpPr>
          <p:cNvPr id="18" name="Shape 1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92074"/>
            <a:ext cx="8229600" cy="1508127"/>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a:r>
              <a:t>Title Text</a:t>
            </a:r>
          </a:p>
        </p:txBody>
      </p:sp>
      <p:sp>
        <p:nvSpPr>
          <p:cNvPr id="3" name="Body Level One…"/>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5719" rIns="45719"/>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ln>
            <a:noFill/>
          </a:ln>
          <a:solidFill>
            <a:srgbClr val="000000"/>
          </a:solidFill>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2pPr>
      <a:lvl3pPr marL="1219200" marR="0" indent="-3048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4pPr>
      <a:lvl5pPr marL="22352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5pPr>
      <a:lvl6pPr marL="26924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6pPr>
      <a:lvl7pPr marL="31496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7pPr>
      <a:lvl8pPr marL="36068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8pPr>
      <a:lvl9pPr marL="4064000" marR="0" indent="-406400" algn="l" defTabSz="914400" rtl="0" latinLnBrk="0">
        <a:lnSpc>
          <a:spcPct val="100000"/>
        </a:lnSpc>
        <a:spcBef>
          <a:spcPts val="700"/>
        </a:spcBef>
        <a:spcAft>
          <a:spcPts val="0"/>
        </a:spcAft>
        <a:buClrTx/>
        <a:buSzPct val="100000"/>
        <a:buFontTx/>
        <a:buChar char=""/>
        <a:tabLst/>
        <a:defRPr b="0" baseline="0" cap="none" i="0" spc="0" strike="noStrike" sz="3200" u="none">
          <a:ln>
            <a:noFill/>
          </a:ln>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ln>
            <a:noFill/>
          </a:ln>
          <a:solidFill>
            <a:schemeClr val="tx1"/>
          </a:solidFill>
          <a:uFillTx/>
          <a:latin typeface="+mn-lt"/>
          <a:ea typeface="+mn-ea"/>
          <a:cs typeface="+mn-cs"/>
          <a:sym typeface="Arial"/>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6.jpeg"/></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7.jpe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8.jpeg"/></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9.jpeg"/></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0.jpeg"/></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1.jpeg"/></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5.jpe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 name="QUALIFIED TO BE PRESIDENT: IDENTIFYING THE BEST CANDIDATE"/>
          <p:cNvSpPr txBox="1"/>
          <p:nvPr>
            <p:ph type="title" idx="4294967295"/>
          </p:nvPr>
        </p:nvSpPr>
        <p:spPr>
          <a:xfrm>
            <a:off x="685800" y="609600"/>
            <a:ext cx="7772400" cy="2990850"/>
          </a:xfrm>
          <a:prstGeom prst="rect">
            <a:avLst/>
          </a:prstGeom>
        </p:spPr>
        <p:txBody>
          <a:bodyPr>
            <a:normAutofit fontScale="100000" lnSpcReduction="0"/>
          </a:bodyPr>
          <a:lstStyle>
            <a:lvl1pPr>
              <a:defRPr b="1">
                <a:solidFill>
                  <a:srgbClr val="FFFFFF"/>
                </a:solidFill>
              </a:defRPr>
            </a:lvl1pPr>
          </a:lstStyle>
          <a:p>
            <a:pPr/>
            <a:r>
              <a:t>QUALIFIED TO BE PRESIDENT: IDENTIFYING THE BEST CANDIDATE</a:t>
            </a:r>
          </a:p>
        </p:txBody>
      </p:sp>
      <p:pic>
        <p:nvPicPr>
          <p:cNvPr id="21" name="20081027_seal-presidential-color" descr="20081027_seal-presidential-color"/>
          <p:cNvPicPr>
            <a:picLocks noChangeAspect="1"/>
          </p:cNvPicPr>
          <p:nvPr/>
        </p:nvPicPr>
        <p:blipFill>
          <a:blip r:embed="rId2">
            <a:extLst/>
          </a:blip>
          <a:stretch>
            <a:fillRect/>
          </a:stretch>
        </p:blipFill>
        <p:spPr>
          <a:xfrm>
            <a:off x="2819400" y="3476625"/>
            <a:ext cx="3362325" cy="3381375"/>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20"/>
                                        </p:tgtEl>
                                        <p:attrNameLst>
                                          <p:attrName>style.visibility</p:attrName>
                                        </p:attrNameLst>
                                      </p:cBhvr>
                                      <p:to>
                                        <p:strVal val="visible"/>
                                      </p:to>
                                    </p:set>
                                    <p:anim calcmode="lin" valueType="num">
                                      <p:cBhvr>
                                        <p:cTn id="7" dur="500" fill="hold"/>
                                        <p:tgtEl>
                                          <p:spTgt spid="20"/>
                                        </p:tgtEl>
                                        <p:attrNameLst>
                                          <p:attrName>ppt_x</p:attrName>
                                        </p:attrNameLst>
                                      </p:cBhvr>
                                      <p:tavLst>
                                        <p:tav tm="0">
                                          <p:val>
                                            <p:strVal val="#ppt_x"/>
                                          </p:val>
                                        </p:tav>
                                        <p:tav tm="100000">
                                          <p:val>
                                            <p:strVal val="#ppt_x"/>
                                          </p:val>
                                        </p:tav>
                                      </p:tavLst>
                                    </p:anim>
                                    <p:anim calcmode="lin" valueType="num">
                                      <p:cBhvr>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0" grpId="1"/>
    </p:bldLst>
  </p:timing>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48" name="20081027_seal-presidential-color" descr="20081027_seal-presidential-color"/>
          <p:cNvPicPr>
            <a:picLocks noChangeAspect="1"/>
          </p:cNvPicPr>
          <p:nvPr/>
        </p:nvPicPr>
        <p:blipFill>
          <a:blip r:embed="rId2">
            <a:extLst/>
          </a:blip>
          <a:stretch>
            <a:fillRect/>
          </a:stretch>
        </p:blipFill>
        <p:spPr>
          <a:xfrm>
            <a:off x="2890837" y="1738312"/>
            <a:ext cx="3362326" cy="3381376"/>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50" name="CANDIDATE A…"/>
          <p:cNvSpPr txBox="1"/>
          <p:nvPr/>
        </p:nvSpPr>
        <p:spPr>
          <a:xfrm>
            <a:off x="457200" y="-1"/>
            <a:ext cx="8229600" cy="605670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A</a:t>
            </a:r>
          </a:p>
          <a:p>
            <a:pPr>
              <a:defRPr sz="1600"/>
            </a:pPr>
            <a:r>
              <a:t> </a:t>
            </a:r>
          </a:p>
          <a:p>
            <a:pPr>
              <a:defRPr b="1" sz="1600"/>
            </a:pPr>
            <a:r>
              <a:t>Age:</a:t>
            </a:r>
            <a:r>
              <a:rPr b="0"/>
              <a:t>		51			White</a:t>
            </a:r>
          </a:p>
          <a:p>
            <a:pPr>
              <a:defRPr b="1" sz="1600"/>
            </a:pPr>
            <a:r>
              <a:t>Marital Status:</a:t>
            </a:r>
            <a:r>
              <a:rPr b="0"/>
              <a:t>	Married</a:t>
            </a:r>
          </a:p>
          <a:p>
            <a:pPr>
              <a:defRPr b="1" sz="1600"/>
            </a:pPr>
            <a:r>
              <a:t>Children:</a:t>
            </a:r>
            <a:r>
              <a:rPr b="0"/>
              <a:t>		4</a:t>
            </a:r>
          </a:p>
          <a:p>
            <a:pPr>
              <a:defRPr b="1" sz="1600"/>
            </a:pPr>
            <a:r>
              <a:t>Religion:</a:t>
            </a:r>
            <a:r>
              <a:rPr b="0"/>
              <a:t>		Christian-Baptist/Nondenominational</a:t>
            </a:r>
          </a:p>
          <a:p>
            <a:pPr>
              <a:defRPr b="1" sz="1600"/>
            </a:pPr>
            <a:r>
              <a:t>Education:</a:t>
            </a:r>
            <a:r>
              <a:rPr b="0"/>
              <a:t>	Home Schooled</a:t>
            </a:r>
          </a:p>
          <a:p>
            <a:pPr>
              <a:defRPr sz="1600"/>
            </a:pPr>
            <a:r>
              <a:t>		Internship with Law Firm</a:t>
            </a:r>
          </a:p>
          <a:p>
            <a:pPr>
              <a:defRPr b="1" sz="1600"/>
            </a:pPr>
            <a:r>
              <a:t> </a:t>
            </a:r>
          </a:p>
          <a:p>
            <a:pPr>
              <a:defRPr b="1" sz="1600"/>
            </a:pPr>
            <a:r>
              <a:t>Work Experience:</a:t>
            </a:r>
            <a:r>
              <a:rPr b="0"/>
              <a:t>  Farmer, Store Clerk, Attorney</a:t>
            </a:r>
          </a:p>
          <a:p>
            <a:pPr>
              <a:defRPr b="1" sz="1600"/>
            </a:pPr>
            <a:r>
              <a:t>Military Experience:  </a:t>
            </a:r>
            <a:r>
              <a:rPr b="0"/>
              <a:t>National Guard-Captain (No Battle Experience)</a:t>
            </a:r>
          </a:p>
          <a:p>
            <a:pPr>
              <a:defRPr b="1" sz="1600"/>
            </a:pPr>
            <a:r>
              <a:t>Non-Profit Exp:</a:t>
            </a:r>
            <a:r>
              <a:rPr b="0"/>
              <a:t>	Pro Bono Law Work</a:t>
            </a:r>
          </a:p>
          <a:p>
            <a:pPr>
              <a:defRPr b="1" sz="1600"/>
            </a:pPr>
            <a:r>
              <a:t> </a:t>
            </a:r>
          </a:p>
          <a:p>
            <a:pPr>
              <a:defRPr b="1" sz="1600"/>
            </a:pPr>
            <a:r>
              <a:t>Awards:</a:t>
            </a:r>
            <a:r>
              <a:rPr b="0"/>
              <a:t>  		None</a:t>
            </a:r>
          </a:p>
          <a:p>
            <a:pPr>
              <a:defRPr b="1" sz="1600"/>
            </a:pPr>
            <a:r>
              <a:t>Recognition:	</a:t>
            </a:r>
            <a:r>
              <a:rPr b="0"/>
              <a:t>Trial Attorney</a:t>
            </a:r>
          </a:p>
          <a:p>
            <a:pPr>
              <a:defRPr sz="1600"/>
            </a:pPr>
            <a:r>
              <a:t>		Presented cases before State Supreme Court 	</a:t>
            </a:r>
          </a:p>
          <a:p>
            <a:pPr>
              <a:defRPr b="1" sz="1600"/>
            </a:pPr>
          </a:p>
          <a:p>
            <a:pPr>
              <a:defRPr b="1" sz="1600"/>
            </a:pPr>
            <a:r>
              <a:t>Political Experience:</a:t>
            </a:r>
          </a:p>
          <a:p>
            <a:pPr>
              <a:defRPr sz="1600"/>
            </a:pPr>
            <a:r>
              <a:t>		Lost six elections</a:t>
            </a:r>
          </a:p>
          <a:p>
            <a:pPr>
              <a:defRPr sz="1600"/>
            </a:pPr>
            <a:r>
              <a:t>		Elected State Legislature</a:t>
            </a:r>
          </a:p>
          <a:p>
            <a:pPr>
              <a:defRPr sz="1600"/>
            </a:pPr>
            <a:r>
              <a:t>		Elected U.S. Congress</a:t>
            </a:r>
          </a:p>
          <a:p>
            <a:pPr>
              <a:defRPr sz="1600"/>
            </a:pPr>
            <a:r>
              <a:t>		</a:t>
            </a:r>
            <a:endParaRPr b="1"/>
          </a:p>
          <a:p>
            <a:pPr>
              <a:defRPr b="1" sz="1600"/>
            </a:pPr>
            <a:r>
              <a:t>Travel:</a:t>
            </a:r>
            <a:r>
              <a:rPr b="0"/>
              <a:t> 		United States</a:t>
            </a:r>
          </a:p>
          <a:p>
            <a:pPr>
              <a:defRPr b="1" sz="1600"/>
            </a:pPr>
            <a:r>
              <a:t> </a:t>
            </a:r>
          </a:p>
          <a:p>
            <a:pPr>
              <a:defRPr b="1" sz="1600"/>
            </a:pPr>
            <a:r>
              <a:t>Publications:</a:t>
            </a:r>
            <a:r>
              <a:rPr b="0"/>
              <a:t>  	Newspaper interviews</a:t>
            </a:r>
          </a:p>
          <a:p>
            <a:pPr>
              <a:defRPr sz="900"/>
            </a:p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52" name="CANDIDATE B…"/>
          <p:cNvSpPr txBox="1"/>
          <p:nvPr/>
        </p:nvSpPr>
        <p:spPr>
          <a:xfrm>
            <a:off x="533400" y="0"/>
            <a:ext cx="7924800" cy="60567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B</a:t>
            </a:r>
          </a:p>
          <a:p>
            <a:pPr>
              <a:defRPr b="1" sz="1600"/>
            </a:pPr>
            <a:r>
              <a:t>Age:	</a:t>
            </a:r>
            <a:r>
              <a:rPr b="0"/>
              <a:t>	43			White</a:t>
            </a:r>
          </a:p>
          <a:p>
            <a:pPr>
              <a:defRPr b="1" sz="1600"/>
            </a:pPr>
            <a:r>
              <a:t>Marital Status:</a:t>
            </a:r>
            <a:r>
              <a:rPr b="0"/>
              <a:t>	Married (First Wife Died/Remarried)</a:t>
            </a:r>
          </a:p>
          <a:p>
            <a:pPr>
              <a:defRPr b="1" sz="1600"/>
            </a:pPr>
            <a:r>
              <a:t>Children:</a:t>
            </a:r>
            <a:r>
              <a:rPr b="0"/>
              <a:t>		6</a:t>
            </a:r>
          </a:p>
          <a:p>
            <a:pPr>
              <a:defRPr b="1" sz="1600"/>
            </a:pPr>
            <a:r>
              <a:t>Religion:</a:t>
            </a:r>
            <a:r>
              <a:rPr b="0"/>
              <a:t>		Christian-Dutch Rerformed</a:t>
            </a:r>
          </a:p>
          <a:p>
            <a:pPr>
              <a:defRPr b="1" sz="1600"/>
            </a:pPr>
            <a:r>
              <a:t>Education:</a:t>
            </a:r>
            <a:r>
              <a:rPr b="0"/>
              <a:t>	Home Schooled</a:t>
            </a:r>
          </a:p>
          <a:p>
            <a:pPr>
              <a:defRPr sz="1600"/>
            </a:pPr>
            <a:r>
              <a:t>		Private University-A.B.		</a:t>
            </a:r>
            <a:endParaRPr b="1"/>
          </a:p>
          <a:p>
            <a:pPr>
              <a:defRPr b="1" sz="1600"/>
            </a:pPr>
            <a:r>
              <a:t>Work Experience:</a:t>
            </a:r>
            <a:r>
              <a:rPr b="0"/>
              <a:t>  Rancher, Civil Service Commission, </a:t>
            </a:r>
          </a:p>
          <a:p>
            <a:pPr>
              <a:defRPr sz="1600"/>
            </a:pPr>
            <a:r>
              <a:t>		City Police Commissioner, </a:t>
            </a:r>
          </a:p>
          <a:p>
            <a:pPr>
              <a:defRPr sz="1600"/>
            </a:pPr>
            <a:r>
              <a:t>		Assistant Secretary of the Navy</a:t>
            </a:r>
          </a:p>
          <a:p>
            <a:pPr>
              <a:defRPr b="1" sz="1600"/>
            </a:pPr>
            <a:r>
              <a:t>Military Experience:  </a:t>
            </a:r>
            <a:r>
              <a:rPr b="0"/>
              <a:t>National Guard-Captain, </a:t>
            </a:r>
          </a:p>
          <a:p>
            <a:pPr>
              <a:defRPr sz="1600"/>
            </a:pPr>
            <a:r>
              <a:t>		U.S. Army-Lieutenant Colonel</a:t>
            </a:r>
          </a:p>
          <a:p>
            <a:pPr>
              <a:defRPr b="1" sz="1600"/>
            </a:pPr>
            <a:r>
              <a:t>Non-Profit Exp:  </a:t>
            </a:r>
            <a:r>
              <a:rPr b="0"/>
              <a:t>	Volunteer-Political Campaigns, Sunday School Teacher</a:t>
            </a:r>
          </a:p>
          <a:p>
            <a:pPr>
              <a:defRPr b="1" sz="1600"/>
            </a:pPr>
          </a:p>
          <a:p>
            <a:pPr>
              <a:defRPr b="1" sz="1600"/>
            </a:pPr>
            <a:r>
              <a:t>Awards:</a:t>
            </a:r>
            <a:r>
              <a:rPr b="0"/>
              <a:t>  		None 	</a:t>
            </a:r>
          </a:p>
          <a:p>
            <a:pPr>
              <a:defRPr b="1" sz="1600"/>
            </a:pPr>
            <a:r>
              <a:t>Recognition:  	</a:t>
            </a:r>
            <a:r>
              <a:rPr b="0"/>
              <a:t>College Rowing &amp; Boxing Teams</a:t>
            </a:r>
          </a:p>
          <a:p>
            <a:pPr>
              <a:defRPr b="1" sz="1600"/>
            </a:pPr>
          </a:p>
          <a:p>
            <a:pPr>
              <a:defRPr b="1" sz="1600"/>
            </a:pPr>
            <a:r>
              <a:t>Political Experience:  </a:t>
            </a:r>
          </a:p>
          <a:p>
            <a:pPr>
              <a:defRPr b="1" sz="1600"/>
            </a:pPr>
            <a:r>
              <a:t>		</a:t>
            </a:r>
            <a:r>
              <a:rPr b="0"/>
              <a:t>Elected State Assembly (3 Terms)</a:t>
            </a:r>
          </a:p>
          <a:p>
            <a:pPr>
              <a:defRPr sz="1600"/>
            </a:pPr>
            <a:r>
              <a:t>		Lost Election as City Mayor </a:t>
            </a:r>
          </a:p>
          <a:p>
            <a:pPr>
              <a:defRPr sz="1600"/>
            </a:pPr>
            <a:r>
              <a:t>		Elected State Governor</a:t>
            </a:r>
          </a:p>
          <a:p>
            <a:pPr>
              <a:defRPr b="1" sz="1600"/>
            </a:pPr>
          </a:p>
          <a:p>
            <a:pPr>
              <a:defRPr b="1" sz="1600"/>
            </a:pPr>
            <a:r>
              <a:t>Travel:</a:t>
            </a:r>
            <a:r>
              <a:rPr b="0"/>
              <a:t>		United States, Central America</a:t>
            </a:r>
          </a:p>
          <a:p>
            <a:pPr>
              <a:defRPr b="1" sz="1600"/>
            </a:pPr>
          </a:p>
          <a:p>
            <a:pPr>
              <a:defRPr b="1" sz="1600"/>
            </a:pPr>
            <a:r>
              <a:t>Publications:	</a:t>
            </a:r>
            <a:r>
              <a:rPr b="0"/>
              <a:t>13 Books-Navy History, Outdoor Life, History, Biographies</a:t>
            </a:r>
          </a:p>
          <a:p>
            <a:pPr>
              <a:defRPr sz="900"/>
            </a:pP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54" name="CANDIDATE C…"/>
          <p:cNvSpPr txBox="1"/>
          <p:nvPr/>
        </p:nvSpPr>
        <p:spPr>
          <a:xfrm>
            <a:off x="228600" y="240104"/>
            <a:ext cx="8610600" cy="6260317"/>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ctr">
              <a:defRPr b="1" sz="1600" u="sng"/>
            </a:pPr>
            <a:r>
              <a:t>CANDIDATE C</a:t>
            </a:r>
          </a:p>
          <a:p>
            <a:pPr algn="ctr">
              <a:defRPr sz="1600"/>
            </a:pPr>
          </a:p>
          <a:p>
            <a:pPr>
              <a:defRPr b="1" sz="1600"/>
            </a:pPr>
            <a:r>
              <a:t>Age:	</a:t>
            </a:r>
            <a:r>
              <a:rPr b="0"/>
              <a:t>	60			White</a:t>
            </a:r>
          </a:p>
          <a:p>
            <a:pPr>
              <a:defRPr b="1" sz="1600"/>
            </a:pPr>
            <a:r>
              <a:t>Marital Status:</a:t>
            </a:r>
            <a:r>
              <a:rPr b="0"/>
              <a:t>	Married</a:t>
            </a:r>
          </a:p>
          <a:p>
            <a:pPr>
              <a:defRPr b="1" sz="1600"/>
            </a:pPr>
            <a:r>
              <a:t>Children:</a:t>
            </a:r>
            <a:r>
              <a:rPr b="0"/>
              <a:t>		1</a:t>
            </a:r>
          </a:p>
          <a:p>
            <a:pPr>
              <a:defRPr b="1" sz="1600"/>
            </a:pPr>
            <a:r>
              <a:t>Religion:</a:t>
            </a:r>
            <a:r>
              <a:rPr b="0"/>
              <a:t>		Christian-Presbyterian, Baptist</a:t>
            </a:r>
          </a:p>
          <a:p>
            <a:pPr>
              <a:defRPr b="1" sz="1600"/>
            </a:pPr>
            <a:r>
              <a:t>Education:</a:t>
            </a:r>
            <a:r>
              <a:rPr b="0"/>
              <a:t>	Public High School</a:t>
            </a:r>
          </a:p>
          <a:p>
            <a:pPr>
              <a:defRPr sz="1600"/>
            </a:pPr>
            <a:r>
              <a:t>		Commercial College (1 Semester)</a:t>
            </a:r>
          </a:p>
          <a:p>
            <a:pPr>
              <a:defRPr sz="1600"/>
            </a:pPr>
            <a:r>
              <a:t>		City Law School (2 Years Night Classes)</a:t>
            </a:r>
          </a:p>
          <a:p>
            <a:pPr>
              <a:defRPr b="1" sz="1600"/>
            </a:pPr>
          </a:p>
          <a:p>
            <a:pPr>
              <a:defRPr b="1" sz="1600"/>
            </a:pPr>
            <a:r>
              <a:t>Work Experience:</a:t>
            </a:r>
            <a:r>
              <a:rPr b="0"/>
              <a:t>  Railroad Timekeeper, Farmer, Store Clerk,</a:t>
            </a:r>
          </a:p>
          <a:p>
            <a:pPr>
              <a:defRPr sz="1600"/>
            </a:pPr>
            <a:r>
              <a:t>		Salesman, Director-State/Federal Agency</a:t>
            </a:r>
          </a:p>
          <a:p>
            <a:pPr>
              <a:defRPr b="1" sz="1600"/>
            </a:pPr>
            <a:r>
              <a:t>Military Experience:  </a:t>
            </a:r>
            <a:r>
              <a:rPr b="0"/>
              <a:t>Missouri National Guard, U.S. Army </a:t>
            </a:r>
          </a:p>
          <a:p>
            <a:pPr>
              <a:defRPr sz="1600"/>
            </a:pPr>
            <a:r>
              <a:t>		World War I-Artillery, Army Reserve</a:t>
            </a:r>
          </a:p>
          <a:p>
            <a:pPr>
              <a:defRPr b="1" sz="1600"/>
            </a:pPr>
            <a:r>
              <a:t>Non-Profit Exp:  </a:t>
            </a:r>
            <a:r>
              <a:rPr b="0"/>
              <a:t>	Volunteer with local and state political campaigns</a:t>
            </a:r>
          </a:p>
          <a:p>
            <a:pPr>
              <a:defRPr b="1" sz="1600"/>
            </a:pPr>
          </a:p>
          <a:p>
            <a:pPr>
              <a:defRPr b="1" sz="1600"/>
            </a:pPr>
            <a:r>
              <a:t>Awards:</a:t>
            </a:r>
            <a:r>
              <a:rPr b="0"/>
              <a:t>  		None 	</a:t>
            </a:r>
          </a:p>
          <a:p>
            <a:pPr>
              <a:defRPr b="1" sz="1600"/>
            </a:pPr>
            <a:r>
              <a:t>Recognition:  	</a:t>
            </a:r>
            <a:r>
              <a:rPr b="0"/>
              <a:t>None</a:t>
            </a:r>
          </a:p>
          <a:p>
            <a:pPr>
              <a:defRPr b="1" sz="1600"/>
            </a:pPr>
          </a:p>
          <a:p>
            <a:pPr>
              <a:defRPr b="1" sz="1600"/>
            </a:pPr>
            <a:r>
              <a:t>Political Experience:  </a:t>
            </a:r>
          </a:p>
          <a:p>
            <a:pPr>
              <a:defRPr b="1" sz="1600"/>
            </a:pPr>
            <a:r>
              <a:t>		</a:t>
            </a:r>
            <a:r>
              <a:rPr b="0"/>
              <a:t>Elected County Court Judge</a:t>
            </a:r>
          </a:p>
          <a:p>
            <a:pPr>
              <a:defRPr b="1" sz="1600"/>
            </a:pPr>
            <a:r>
              <a:t>		</a:t>
            </a:r>
            <a:r>
              <a:rPr b="0"/>
              <a:t>Elected U.S. Senate</a:t>
            </a:r>
          </a:p>
          <a:p>
            <a:pPr>
              <a:defRPr b="1" sz="1600"/>
            </a:pPr>
          </a:p>
          <a:p>
            <a:pPr>
              <a:defRPr b="1" sz="1600"/>
            </a:pPr>
            <a:r>
              <a:t>Travel:</a:t>
            </a:r>
            <a:r>
              <a:rPr b="0"/>
              <a:t>		United States, Europe</a:t>
            </a:r>
          </a:p>
          <a:p>
            <a:pPr>
              <a:defRPr b="1" sz="1600"/>
            </a:pPr>
          </a:p>
          <a:p>
            <a:pPr>
              <a:defRPr b="1" sz="1600"/>
            </a:pPr>
            <a:r>
              <a:t>Publications:</a:t>
            </a:r>
            <a:r>
              <a:rPr b="0"/>
              <a:t>	Newspaper Interviews</a:t>
            </a:r>
          </a:p>
          <a:p>
            <a:pPr>
              <a:defRPr sz="800"/>
            </a:pP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56" name="CANDIDATE D…"/>
          <p:cNvSpPr txBox="1"/>
          <p:nvPr/>
        </p:nvSpPr>
        <p:spPr>
          <a:xfrm>
            <a:off x="457200" y="0"/>
            <a:ext cx="8229600" cy="58281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D</a:t>
            </a:r>
          </a:p>
          <a:p>
            <a:pPr>
              <a:defRPr b="1" sz="1600"/>
            </a:pPr>
            <a:r>
              <a:t>Age:	</a:t>
            </a:r>
            <a:r>
              <a:rPr b="0"/>
              <a:t>	53			White</a:t>
            </a:r>
          </a:p>
          <a:p>
            <a:pPr>
              <a:defRPr b="1" sz="1600"/>
            </a:pPr>
            <a:r>
              <a:t>Marital Status:</a:t>
            </a:r>
            <a:r>
              <a:rPr b="0"/>
              <a:t>	Married</a:t>
            </a:r>
          </a:p>
          <a:p>
            <a:pPr>
              <a:defRPr b="1" sz="1600"/>
            </a:pPr>
            <a:r>
              <a:t>Children:</a:t>
            </a:r>
            <a:r>
              <a:rPr b="0"/>
              <a:t>		4</a:t>
            </a:r>
          </a:p>
          <a:p>
            <a:pPr>
              <a:defRPr b="1" sz="1600"/>
            </a:pPr>
            <a:r>
              <a:t>Religion:</a:t>
            </a:r>
            <a:r>
              <a:rPr b="0"/>
              <a:t>		Christian-Baptist</a:t>
            </a:r>
          </a:p>
          <a:p>
            <a:pPr>
              <a:defRPr b="1" sz="1600"/>
            </a:pPr>
            <a:r>
              <a:t>Education:</a:t>
            </a:r>
            <a:r>
              <a:rPr b="0"/>
              <a:t>	Public High School</a:t>
            </a:r>
          </a:p>
          <a:p>
            <a:pPr>
              <a:defRPr sz="1600"/>
            </a:pPr>
            <a:r>
              <a:t>		Public Colleges</a:t>
            </a:r>
          </a:p>
          <a:p>
            <a:pPr>
              <a:defRPr sz="1600"/>
            </a:pPr>
            <a:r>
              <a:t> 		Military College</a:t>
            </a:r>
          </a:p>
          <a:p>
            <a:pPr>
              <a:defRPr b="1" sz="1600"/>
            </a:pPr>
            <a:r>
              <a:t> </a:t>
            </a:r>
          </a:p>
          <a:p>
            <a:pPr>
              <a:defRPr b="1" sz="1600"/>
            </a:pPr>
            <a:r>
              <a:t>Work Experience:</a:t>
            </a:r>
            <a:r>
              <a:rPr b="0"/>
              <a:t>  Peanut Farmer, U.S. Navy Officer</a:t>
            </a:r>
          </a:p>
          <a:p>
            <a:pPr>
              <a:defRPr b="1" sz="1600"/>
            </a:pPr>
            <a:r>
              <a:t>Military Experience:  </a:t>
            </a:r>
            <a:r>
              <a:rPr b="0"/>
              <a:t>U.S. Navy-Officer, U.S. Navy Reserve</a:t>
            </a:r>
          </a:p>
          <a:p>
            <a:pPr>
              <a:defRPr b="1" sz="1600"/>
            </a:pPr>
            <a:r>
              <a:t>Non-Profit Exp:  	</a:t>
            </a:r>
            <a:r>
              <a:rPr b="0"/>
              <a:t>Volunteer with non-profit boards: </a:t>
            </a:r>
          </a:p>
          <a:p>
            <a:pPr>
              <a:defRPr sz="1600"/>
            </a:pPr>
            <a:r>
              <a:t>		Schools, Libraries, Hospitals</a:t>
            </a:r>
          </a:p>
          <a:p>
            <a:pPr>
              <a:defRPr b="1" sz="1600"/>
            </a:pPr>
            <a:r>
              <a:t> </a:t>
            </a:r>
          </a:p>
          <a:p>
            <a:pPr>
              <a:defRPr b="1" sz="1600"/>
            </a:pPr>
            <a:r>
              <a:t>Awards:</a:t>
            </a:r>
            <a:r>
              <a:rPr b="0"/>
              <a:t>  		Military Service Medals</a:t>
            </a:r>
          </a:p>
          <a:p>
            <a:pPr>
              <a:defRPr b="1" sz="1600"/>
            </a:pPr>
            <a:r>
              <a:t>Recognition:	</a:t>
            </a:r>
            <a:r>
              <a:rPr b="0"/>
              <a:t>High School Basketball Team, Three Honorary Degrees 	</a:t>
            </a:r>
          </a:p>
          <a:p>
            <a:pPr>
              <a:defRPr sz="1600"/>
            </a:pPr>
            <a:r>
              <a:t> </a:t>
            </a:r>
          </a:p>
          <a:p>
            <a:pPr>
              <a:defRPr b="1" sz="1600"/>
            </a:pPr>
            <a:r>
              <a:t>Political Experience:  </a:t>
            </a:r>
          </a:p>
          <a:p>
            <a:pPr>
              <a:defRPr b="1" sz="1600"/>
            </a:pPr>
            <a:r>
              <a:t>		</a:t>
            </a:r>
            <a:r>
              <a:rPr b="0"/>
              <a:t>Lost First Election as State Governor</a:t>
            </a:r>
          </a:p>
          <a:p>
            <a:pPr>
              <a:defRPr b="1" sz="1600"/>
            </a:pPr>
            <a:r>
              <a:t>		</a:t>
            </a:r>
            <a:r>
              <a:rPr b="0"/>
              <a:t>Elected State</a:t>
            </a:r>
            <a:r>
              <a:t> </a:t>
            </a:r>
            <a:r>
              <a:rPr b="0"/>
              <a:t>Governor (2 Terms)</a:t>
            </a:r>
          </a:p>
          <a:p>
            <a:pPr>
              <a:defRPr sz="1600"/>
            </a:pPr>
            <a:r>
              <a:t>		 </a:t>
            </a:r>
          </a:p>
          <a:p>
            <a:pPr>
              <a:defRPr b="1" sz="1600"/>
            </a:pPr>
            <a:r>
              <a:t>Travel:</a:t>
            </a:r>
            <a:r>
              <a:rPr b="0"/>
              <a:t>  		Europe, Asia</a:t>
            </a:r>
          </a:p>
          <a:p>
            <a:pPr>
              <a:defRPr sz="1600"/>
            </a:pPr>
            <a:r>
              <a:t> </a:t>
            </a:r>
          </a:p>
          <a:p>
            <a:pPr>
              <a:defRPr b="1" sz="1600"/>
            </a:pPr>
            <a:r>
              <a:t>Publications:</a:t>
            </a:r>
            <a:r>
              <a:rPr b="0"/>
              <a:t>	Newspaper/Magazine Interviews</a:t>
            </a:r>
          </a:p>
          <a:p>
            <a:pPr>
              <a:defRPr sz="900"/>
            </a:pP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58" name="CANDIDATE E…"/>
          <p:cNvSpPr txBox="1"/>
          <p:nvPr/>
        </p:nvSpPr>
        <p:spPr>
          <a:xfrm>
            <a:off x="533400" y="76200"/>
            <a:ext cx="8382000" cy="62853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E</a:t>
            </a:r>
          </a:p>
          <a:p>
            <a:pPr>
              <a:defRPr sz="1600"/>
            </a:pPr>
            <a:r>
              <a:t> </a:t>
            </a:r>
          </a:p>
          <a:p>
            <a:pPr>
              <a:defRPr b="1" sz="1600"/>
            </a:pPr>
            <a:r>
              <a:t>Age:		</a:t>
            </a:r>
            <a:r>
              <a:rPr b="0"/>
              <a:t>49			White</a:t>
            </a:r>
          </a:p>
          <a:p>
            <a:pPr>
              <a:defRPr b="1" sz="1600"/>
            </a:pPr>
            <a:r>
              <a:t>Marital Status:</a:t>
            </a:r>
            <a:r>
              <a:rPr b="0"/>
              <a:t>	Married</a:t>
            </a:r>
          </a:p>
          <a:p>
            <a:pPr>
              <a:defRPr b="1" sz="1600"/>
            </a:pPr>
            <a:r>
              <a:t>Children:</a:t>
            </a:r>
            <a:r>
              <a:rPr b="0"/>
              <a:t>		2</a:t>
            </a:r>
          </a:p>
          <a:p>
            <a:pPr>
              <a:defRPr b="1" sz="1600"/>
            </a:pPr>
            <a:r>
              <a:t>Religion:</a:t>
            </a:r>
            <a:r>
              <a:rPr b="0"/>
              <a:t>		Christian-Episcopal, Methodist</a:t>
            </a:r>
          </a:p>
          <a:p>
            <a:pPr>
              <a:defRPr b="1" sz="1600"/>
            </a:pPr>
            <a:r>
              <a:t>Education:	</a:t>
            </a:r>
            <a:r>
              <a:rPr b="0"/>
              <a:t>Private High School</a:t>
            </a:r>
          </a:p>
          <a:p>
            <a:pPr>
              <a:defRPr sz="1600"/>
            </a:pPr>
            <a:r>
              <a:t>		Private University-B.A.</a:t>
            </a:r>
          </a:p>
          <a:p>
            <a:pPr>
              <a:defRPr sz="1600"/>
            </a:pPr>
            <a:r>
              <a:t>		Private Graduate School-M.B.A.	</a:t>
            </a:r>
          </a:p>
          <a:p>
            <a:pPr>
              <a:defRPr b="1" sz="1600"/>
            </a:pPr>
            <a:r>
              <a:t>			</a:t>
            </a:r>
          </a:p>
          <a:p>
            <a:pPr>
              <a:defRPr b="1" sz="1600"/>
            </a:pPr>
            <a:r>
              <a:t>Work Experience:</a:t>
            </a:r>
            <a:r>
              <a:rPr b="0"/>
              <a:t>  Oil Industry, Professional Sports Team Owner</a:t>
            </a:r>
          </a:p>
          <a:p>
            <a:pPr>
              <a:defRPr b="1" sz="1600"/>
            </a:pPr>
            <a:r>
              <a:t>Military Experience:</a:t>
            </a:r>
            <a:r>
              <a:rPr b="0"/>
              <a:t>  National Guard (6 years)</a:t>
            </a:r>
          </a:p>
          <a:p>
            <a:pPr>
              <a:defRPr b="1" sz="1600"/>
            </a:pPr>
            <a:r>
              <a:t>Non-Profit Exp:</a:t>
            </a:r>
            <a:r>
              <a:rPr b="0"/>
              <a:t>  	None</a:t>
            </a:r>
          </a:p>
          <a:p>
            <a:pPr>
              <a:defRPr b="1" sz="1600"/>
            </a:pPr>
            <a:r>
              <a:t> </a:t>
            </a:r>
          </a:p>
          <a:p>
            <a:pPr>
              <a:defRPr b="1" sz="1600"/>
            </a:pPr>
            <a:r>
              <a:t>Awards:</a:t>
            </a:r>
            <a:r>
              <a:rPr b="0"/>
              <a:t>  		None</a:t>
            </a:r>
          </a:p>
          <a:p>
            <a:pPr>
              <a:defRPr b="1" sz="1600"/>
            </a:pPr>
            <a:r>
              <a:t>Recognition:</a:t>
            </a:r>
            <a:r>
              <a:rPr b="0"/>
              <a:t>  	High School &amp; College Baseball Teams</a:t>
            </a:r>
          </a:p>
          <a:p>
            <a:pPr>
              <a:defRPr b="1" sz="1600"/>
            </a:pPr>
            <a:r>
              <a:t> </a:t>
            </a:r>
          </a:p>
          <a:p>
            <a:pPr>
              <a:defRPr b="1" sz="1600"/>
            </a:pPr>
            <a:r>
              <a:t>Political Experience:</a:t>
            </a:r>
            <a:r>
              <a:rPr b="0"/>
              <a:t>  </a:t>
            </a:r>
          </a:p>
          <a:p>
            <a:pPr>
              <a:defRPr sz="1600"/>
            </a:pPr>
            <a:r>
              <a:t>		Lost election for State Representative</a:t>
            </a:r>
          </a:p>
          <a:p>
            <a:pPr>
              <a:defRPr sz="1600"/>
            </a:pPr>
            <a:r>
              <a:t>		Volunteered-Presidential Campaign</a:t>
            </a:r>
          </a:p>
          <a:p>
            <a:pPr>
              <a:defRPr sz="1600"/>
            </a:pPr>
            <a:r>
              <a:t>		Advisor-Presidential Campaign</a:t>
            </a:r>
          </a:p>
          <a:p>
            <a:pPr>
              <a:defRPr sz="1600"/>
            </a:pPr>
            <a:r>
              <a:t>		Elected Governor of State (Two-Terms)</a:t>
            </a:r>
          </a:p>
          <a:p>
            <a:pPr>
              <a:defRPr sz="1600"/>
            </a:pPr>
            <a:r>
              <a:t>		</a:t>
            </a:r>
            <a:r>
              <a:rPr b="1"/>
              <a:t> </a:t>
            </a:r>
          </a:p>
          <a:p>
            <a:pPr>
              <a:defRPr b="1" sz="1600"/>
            </a:pPr>
            <a:r>
              <a:t>Travel:</a:t>
            </a:r>
            <a:r>
              <a:rPr b="0"/>
              <a:t>  		United States, Europe, Middle East</a:t>
            </a:r>
          </a:p>
          <a:p>
            <a:pPr>
              <a:defRPr b="1" sz="1600"/>
            </a:pPr>
            <a:r>
              <a:t> </a:t>
            </a:r>
          </a:p>
          <a:p>
            <a:pPr>
              <a:defRPr b="1" sz="1600"/>
            </a:pPr>
            <a:r>
              <a:t>Publications:</a:t>
            </a:r>
            <a:r>
              <a:rPr b="0"/>
              <a:t>  	None</a:t>
            </a:r>
          </a:p>
          <a:p>
            <a:pPr>
              <a:defRPr sz="900"/>
            </a:pP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60" name="CANDIDATE F…"/>
          <p:cNvSpPr txBox="1"/>
          <p:nvPr/>
        </p:nvSpPr>
        <p:spPr>
          <a:xfrm>
            <a:off x="381000" y="0"/>
            <a:ext cx="8458200" cy="58281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F</a:t>
            </a:r>
          </a:p>
          <a:p>
            <a:pPr>
              <a:defRPr b="1" sz="1600"/>
            </a:pPr>
            <a:r>
              <a:t>Age:	</a:t>
            </a:r>
            <a:r>
              <a:rPr b="0"/>
              <a:t>	48			African American</a:t>
            </a:r>
          </a:p>
          <a:p>
            <a:pPr>
              <a:defRPr b="1" sz="1600"/>
            </a:pPr>
            <a:r>
              <a:t>Marital Status:</a:t>
            </a:r>
            <a:r>
              <a:rPr b="0"/>
              <a:t>	Married</a:t>
            </a:r>
          </a:p>
          <a:p>
            <a:pPr>
              <a:defRPr b="1" sz="1600"/>
            </a:pPr>
            <a:r>
              <a:t>Children:</a:t>
            </a:r>
            <a:r>
              <a:rPr b="0"/>
              <a:t>		2</a:t>
            </a:r>
          </a:p>
          <a:p>
            <a:pPr>
              <a:defRPr b="1" sz="1600"/>
            </a:pPr>
            <a:r>
              <a:t>Religion:</a:t>
            </a:r>
            <a:r>
              <a:rPr b="0"/>
              <a:t>		Christian-United Church of Christ</a:t>
            </a:r>
          </a:p>
          <a:p>
            <a:pPr>
              <a:defRPr b="1" sz="1600"/>
            </a:pPr>
            <a:r>
              <a:t>Education:</a:t>
            </a:r>
            <a:r>
              <a:rPr b="0"/>
              <a:t>	Private High School</a:t>
            </a:r>
          </a:p>
          <a:p>
            <a:pPr>
              <a:defRPr sz="1600"/>
            </a:pPr>
            <a:r>
              <a:t>		Private Colleges</a:t>
            </a:r>
          </a:p>
          <a:p>
            <a:pPr>
              <a:defRPr sz="1600"/>
            </a:pPr>
            <a:r>
              <a:t>		Private Law School</a:t>
            </a:r>
          </a:p>
          <a:p>
            <a:pPr>
              <a:defRPr b="1" sz="1600"/>
            </a:pPr>
          </a:p>
          <a:p>
            <a:pPr>
              <a:defRPr b="1" sz="1600"/>
            </a:pPr>
            <a:r>
              <a:t>Work Experience:</a:t>
            </a:r>
            <a:r>
              <a:rPr b="0"/>
              <a:t>  Business Corporation, Community Organizer, Associate-Law Firms, 			Law Professor, Attorney</a:t>
            </a:r>
          </a:p>
          <a:p>
            <a:pPr>
              <a:defRPr b="1" sz="1600"/>
            </a:pPr>
            <a:r>
              <a:t>Military Experience:  </a:t>
            </a:r>
            <a:r>
              <a:rPr b="0"/>
              <a:t>None</a:t>
            </a:r>
          </a:p>
          <a:p>
            <a:pPr>
              <a:defRPr b="1" sz="1600"/>
            </a:pPr>
            <a:r>
              <a:t>Non-Profit Exp:  </a:t>
            </a:r>
            <a:r>
              <a:rPr b="0"/>
              <a:t>	Voter Registration Campaigns</a:t>
            </a:r>
          </a:p>
          <a:p>
            <a:pPr>
              <a:defRPr b="1" sz="1600"/>
            </a:pPr>
          </a:p>
          <a:p>
            <a:pPr>
              <a:defRPr b="1" sz="1600"/>
            </a:pPr>
            <a:r>
              <a:t>Awards:</a:t>
            </a:r>
            <a:r>
              <a:rPr b="0"/>
              <a:t>  		None 	</a:t>
            </a:r>
          </a:p>
          <a:p>
            <a:pPr>
              <a:defRPr b="1" sz="1600"/>
            </a:pPr>
            <a:r>
              <a:t>Recognition:  	</a:t>
            </a:r>
            <a:r>
              <a:rPr b="0"/>
              <a:t>None</a:t>
            </a:r>
          </a:p>
          <a:p>
            <a:pPr>
              <a:defRPr b="1" sz="1600"/>
            </a:pPr>
          </a:p>
          <a:p>
            <a:pPr>
              <a:defRPr b="1" sz="1600"/>
            </a:pPr>
            <a:r>
              <a:t>Political Experience:  </a:t>
            </a:r>
          </a:p>
          <a:p>
            <a:pPr>
              <a:defRPr b="1" sz="1600"/>
            </a:pPr>
            <a:r>
              <a:t>		</a:t>
            </a:r>
            <a:r>
              <a:rPr b="0"/>
              <a:t>Elected State Senate (2 terms)</a:t>
            </a:r>
          </a:p>
          <a:p>
            <a:pPr>
              <a:defRPr sz="1600"/>
            </a:pPr>
            <a:r>
              <a:t>		Lost Election as Congressman</a:t>
            </a:r>
          </a:p>
          <a:p>
            <a:pPr>
              <a:defRPr sz="1600"/>
            </a:pPr>
            <a:r>
              <a:t>		Elected U.S. Senate</a:t>
            </a:r>
          </a:p>
          <a:p>
            <a:pPr>
              <a:defRPr b="1" sz="1600"/>
            </a:pPr>
            <a:r>
              <a:t>		</a:t>
            </a:r>
          </a:p>
          <a:p>
            <a:pPr>
              <a:defRPr b="1" sz="1600"/>
            </a:pPr>
            <a:r>
              <a:t>Travel:</a:t>
            </a:r>
            <a:r>
              <a:rPr b="0"/>
              <a:t>		United States, Asia</a:t>
            </a:r>
          </a:p>
          <a:p>
            <a:pPr>
              <a:defRPr b="1" sz="1600"/>
            </a:pPr>
            <a:r>
              <a:t>Publications:	</a:t>
            </a:r>
            <a:r>
              <a:rPr b="0"/>
              <a:t>Book on Race Relations</a:t>
            </a:r>
          </a:p>
          <a:p>
            <a:pPr>
              <a:defRPr sz="900"/>
            </a:pP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62" name="20081027_seal-presidential-color" descr="20081027_seal-presidential-color"/>
          <p:cNvPicPr>
            <a:picLocks noChangeAspect="1"/>
          </p:cNvPicPr>
          <p:nvPr/>
        </p:nvPicPr>
        <p:blipFill>
          <a:blip r:embed="rId2">
            <a:extLst/>
          </a:blip>
          <a:stretch>
            <a:fillRect/>
          </a:stretch>
        </p:blipFill>
        <p:spPr>
          <a:xfrm>
            <a:off x="2890837" y="1738312"/>
            <a:ext cx="3362326" cy="3381376"/>
          </a:xfrm>
          <a:prstGeom prst="rect">
            <a:avLst/>
          </a:prstGeom>
          <a:ln w="12700">
            <a:miter lim="400000"/>
          </a:ln>
        </p:spPr>
      </p:pic>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64" name="CANDIDATE A…"/>
          <p:cNvSpPr txBox="1"/>
          <p:nvPr/>
        </p:nvSpPr>
        <p:spPr>
          <a:xfrm>
            <a:off x="457200" y="-1"/>
            <a:ext cx="8229600" cy="605670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A</a:t>
            </a:r>
          </a:p>
          <a:p>
            <a:pPr>
              <a:defRPr sz="1600"/>
            </a:pPr>
            <a:r>
              <a:t> </a:t>
            </a:r>
          </a:p>
          <a:p>
            <a:pPr>
              <a:defRPr b="1" sz="1600"/>
            </a:pPr>
            <a:r>
              <a:t>Age:</a:t>
            </a:r>
            <a:r>
              <a:rPr b="0"/>
              <a:t>		51			White</a:t>
            </a:r>
          </a:p>
          <a:p>
            <a:pPr>
              <a:defRPr b="1" sz="1600"/>
            </a:pPr>
            <a:r>
              <a:t>Marital Status:</a:t>
            </a:r>
            <a:r>
              <a:rPr b="0"/>
              <a:t>	Married</a:t>
            </a:r>
          </a:p>
          <a:p>
            <a:pPr>
              <a:defRPr b="1" sz="1600"/>
            </a:pPr>
            <a:r>
              <a:t>Children:</a:t>
            </a:r>
            <a:r>
              <a:rPr b="0"/>
              <a:t>		4</a:t>
            </a:r>
          </a:p>
          <a:p>
            <a:pPr>
              <a:defRPr b="1" sz="1600"/>
            </a:pPr>
            <a:r>
              <a:t>Religion:</a:t>
            </a:r>
            <a:r>
              <a:rPr b="0"/>
              <a:t>		Christian-Baptist/Nondenominational</a:t>
            </a:r>
          </a:p>
          <a:p>
            <a:pPr>
              <a:defRPr b="1" sz="1600"/>
            </a:pPr>
            <a:r>
              <a:t>Education:</a:t>
            </a:r>
            <a:r>
              <a:rPr b="0"/>
              <a:t>	Home Schooled</a:t>
            </a:r>
          </a:p>
          <a:p>
            <a:pPr>
              <a:defRPr sz="1600"/>
            </a:pPr>
            <a:r>
              <a:t>		Internship with Law Firm</a:t>
            </a:r>
          </a:p>
          <a:p>
            <a:pPr>
              <a:defRPr b="1" sz="1600"/>
            </a:pPr>
            <a:r>
              <a:t> </a:t>
            </a:r>
          </a:p>
          <a:p>
            <a:pPr>
              <a:defRPr b="1" sz="1600"/>
            </a:pPr>
            <a:r>
              <a:t>Work Experience:</a:t>
            </a:r>
            <a:r>
              <a:rPr b="0"/>
              <a:t>  Farmer, Store Clerk, Attorney</a:t>
            </a:r>
          </a:p>
          <a:p>
            <a:pPr>
              <a:defRPr b="1" sz="1600"/>
            </a:pPr>
            <a:r>
              <a:t>Military Experience:  </a:t>
            </a:r>
            <a:r>
              <a:rPr b="0"/>
              <a:t>National Guard-Captain (No Battle Experience)</a:t>
            </a:r>
          </a:p>
          <a:p>
            <a:pPr>
              <a:defRPr b="1" sz="1600"/>
            </a:pPr>
            <a:r>
              <a:t>Non-Profit Exp:</a:t>
            </a:r>
            <a:r>
              <a:rPr b="0"/>
              <a:t>	Pro Bono Law Work</a:t>
            </a:r>
          </a:p>
          <a:p>
            <a:pPr>
              <a:defRPr b="1" sz="1600"/>
            </a:pPr>
            <a:r>
              <a:t> </a:t>
            </a:r>
          </a:p>
          <a:p>
            <a:pPr>
              <a:defRPr b="1" sz="1600"/>
            </a:pPr>
            <a:r>
              <a:t>Awards:</a:t>
            </a:r>
            <a:r>
              <a:rPr b="0"/>
              <a:t>  		None</a:t>
            </a:r>
          </a:p>
          <a:p>
            <a:pPr>
              <a:defRPr b="1" sz="1600"/>
            </a:pPr>
            <a:r>
              <a:t>Recognition:	</a:t>
            </a:r>
            <a:r>
              <a:rPr b="0"/>
              <a:t>Trial Attorney</a:t>
            </a:r>
          </a:p>
          <a:p>
            <a:pPr>
              <a:defRPr sz="1600"/>
            </a:pPr>
            <a:r>
              <a:t>		Presented cases before the Illinois Supreme Court 	</a:t>
            </a:r>
          </a:p>
          <a:p>
            <a:pPr>
              <a:defRPr b="1" sz="1600"/>
            </a:pPr>
          </a:p>
          <a:p>
            <a:pPr>
              <a:defRPr b="1" sz="1600"/>
            </a:pPr>
            <a:r>
              <a:t>Political Experience:</a:t>
            </a:r>
          </a:p>
          <a:p>
            <a:pPr>
              <a:defRPr sz="1600"/>
            </a:pPr>
            <a:r>
              <a:t>		Lost six elections</a:t>
            </a:r>
          </a:p>
          <a:p>
            <a:pPr>
              <a:defRPr sz="1600"/>
            </a:pPr>
            <a:r>
              <a:t>		Elected State Legislature</a:t>
            </a:r>
          </a:p>
          <a:p>
            <a:pPr>
              <a:defRPr sz="1600"/>
            </a:pPr>
            <a:r>
              <a:t>		Elected U.S. Congress</a:t>
            </a:r>
          </a:p>
          <a:p>
            <a:pPr>
              <a:defRPr sz="1600"/>
            </a:pPr>
            <a:r>
              <a:t>		</a:t>
            </a:r>
            <a:endParaRPr b="1"/>
          </a:p>
          <a:p>
            <a:pPr>
              <a:defRPr b="1" sz="1600"/>
            </a:pPr>
            <a:r>
              <a:t>Travel:</a:t>
            </a:r>
            <a:r>
              <a:rPr b="0"/>
              <a:t> 		United States</a:t>
            </a:r>
          </a:p>
          <a:p>
            <a:pPr>
              <a:defRPr b="1" sz="1600"/>
            </a:pPr>
            <a:r>
              <a:t> </a:t>
            </a:r>
          </a:p>
          <a:p>
            <a:pPr>
              <a:defRPr b="1" sz="1600"/>
            </a:pPr>
            <a:r>
              <a:t>Publications:</a:t>
            </a:r>
            <a:r>
              <a:rPr b="0"/>
              <a:t>  	Newspaper interviews</a:t>
            </a:r>
          </a:p>
          <a:p>
            <a:pPr>
              <a:defRPr sz="900"/>
            </a:pPr>
          </a:p>
          <a:p>
            <a:pPr>
              <a:defRPr sz="900"/>
            </a:pPr>
            <a:r>
              <a:t>https://en.wikipedia.org/wiki/Abraham_Lincoln</a:t>
            </a:r>
          </a:p>
        </p:txBody>
      </p:sp>
      <p:pic>
        <p:nvPicPr>
          <p:cNvPr id="65" name="image.jpeg" descr="image.jpeg"/>
          <p:cNvPicPr>
            <a:picLocks noChangeAspect="1"/>
          </p:cNvPicPr>
          <p:nvPr/>
        </p:nvPicPr>
        <p:blipFill>
          <a:blip r:embed="rId2">
            <a:extLst/>
          </a:blip>
          <a:stretch>
            <a:fillRect/>
          </a:stretch>
        </p:blipFill>
        <p:spPr>
          <a:xfrm>
            <a:off x="7183437" y="0"/>
            <a:ext cx="1960563" cy="2590800"/>
          </a:xfrm>
          <a:prstGeom prst="rect">
            <a:avLst/>
          </a:prstGeom>
          <a:ln w="12700">
            <a:miter lim="400000"/>
          </a:ln>
        </p:spPr>
      </p:pic>
      <p:sp>
        <p:nvSpPr>
          <p:cNvPr id="66" name="Abraham Lincoln…"/>
          <p:cNvSpPr txBox="1"/>
          <p:nvPr/>
        </p:nvSpPr>
        <p:spPr>
          <a:xfrm>
            <a:off x="7183437" y="2743200"/>
            <a:ext cx="1884363" cy="100251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a:pPr>
            <a:r>
              <a:t>Abraham Lincoln</a:t>
            </a:r>
          </a:p>
          <a:p>
            <a:pPr algn="ctr">
              <a:defRPr b="1" sz="1600"/>
            </a:pPr>
            <a:r>
              <a:t>16</a:t>
            </a:r>
            <a:r>
              <a:rPr baseline="30000"/>
              <a:t>th</a:t>
            </a:r>
            <a:r>
              <a:t> President</a:t>
            </a:r>
          </a:p>
          <a:p>
            <a:pPr>
              <a:defRPr sz="800"/>
            </a:pPr>
            <a:r>
              <a:t>https://upload.wikimedia.org/wikipedia/commons/7/7e/Abraham_Lincoln_by_Byers,_1858_-_crop.jpg</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68" name="CANDIDATE B…"/>
          <p:cNvSpPr txBox="1"/>
          <p:nvPr/>
        </p:nvSpPr>
        <p:spPr>
          <a:xfrm>
            <a:off x="685800" y="0"/>
            <a:ext cx="7772400" cy="60567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B</a:t>
            </a:r>
          </a:p>
          <a:p>
            <a:pPr>
              <a:defRPr b="1" sz="1600"/>
            </a:pPr>
            <a:r>
              <a:t>Age:	</a:t>
            </a:r>
            <a:r>
              <a:rPr b="0"/>
              <a:t>	43			White</a:t>
            </a:r>
          </a:p>
          <a:p>
            <a:pPr>
              <a:defRPr b="1" sz="1600"/>
            </a:pPr>
            <a:r>
              <a:t>Marital Status:</a:t>
            </a:r>
            <a:r>
              <a:rPr b="0"/>
              <a:t>	Married (First Wife Died/Remarried)</a:t>
            </a:r>
          </a:p>
          <a:p>
            <a:pPr>
              <a:defRPr b="1" sz="1600"/>
            </a:pPr>
            <a:r>
              <a:t>Children:</a:t>
            </a:r>
            <a:r>
              <a:rPr b="0"/>
              <a:t>		6</a:t>
            </a:r>
          </a:p>
          <a:p>
            <a:pPr>
              <a:defRPr b="1" sz="1600"/>
            </a:pPr>
            <a:r>
              <a:t>Religion:</a:t>
            </a:r>
            <a:r>
              <a:rPr b="0"/>
              <a:t>		Christian-Dutch Rerformed</a:t>
            </a:r>
          </a:p>
          <a:p>
            <a:pPr>
              <a:defRPr b="1" sz="1600"/>
            </a:pPr>
            <a:r>
              <a:t>Education:</a:t>
            </a:r>
            <a:r>
              <a:rPr b="0"/>
              <a:t>	Home Schooled</a:t>
            </a:r>
          </a:p>
          <a:p>
            <a:pPr>
              <a:defRPr sz="1600"/>
            </a:pPr>
            <a:r>
              <a:t>		Harvard University-A.B.		</a:t>
            </a:r>
            <a:endParaRPr b="1"/>
          </a:p>
          <a:p>
            <a:pPr>
              <a:defRPr b="1" sz="1600"/>
            </a:pPr>
            <a:r>
              <a:t>Work Experience:</a:t>
            </a:r>
            <a:r>
              <a:rPr b="0"/>
              <a:t>  Rancher, Civil Service Commission, </a:t>
            </a:r>
          </a:p>
          <a:p>
            <a:pPr>
              <a:defRPr sz="1600"/>
            </a:pPr>
            <a:r>
              <a:t>		New York City Police Commissioner, </a:t>
            </a:r>
          </a:p>
          <a:p>
            <a:pPr>
              <a:defRPr sz="1600"/>
            </a:pPr>
            <a:r>
              <a:t>		Assistant Secretary of the Navy</a:t>
            </a:r>
          </a:p>
          <a:p>
            <a:pPr>
              <a:defRPr b="1" sz="1600"/>
            </a:pPr>
            <a:r>
              <a:t>Military Experience:  </a:t>
            </a:r>
            <a:r>
              <a:rPr b="0"/>
              <a:t>New York National Guard-Captain, </a:t>
            </a:r>
          </a:p>
          <a:p>
            <a:pPr>
              <a:defRPr sz="1600"/>
            </a:pPr>
            <a:r>
              <a:t>		U.S. Army-Lieutenant Colonel</a:t>
            </a:r>
          </a:p>
          <a:p>
            <a:pPr>
              <a:defRPr b="1" sz="1600"/>
            </a:pPr>
            <a:r>
              <a:t>Non-Profit Exp:  </a:t>
            </a:r>
            <a:r>
              <a:rPr b="0"/>
              <a:t>	Volunteered-Political Campaigns</a:t>
            </a:r>
          </a:p>
          <a:p>
            <a:pPr>
              <a:defRPr b="1" sz="1600"/>
            </a:pPr>
          </a:p>
          <a:p>
            <a:pPr>
              <a:defRPr b="1" sz="1600"/>
            </a:pPr>
            <a:r>
              <a:t>Awards:</a:t>
            </a:r>
            <a:r>
              <a:rPr b="0"/>
              <a:t>  		None 	</a:t>
            </a:r>
          </a:p>
          <a:p>
            <a:pPr>
              <a:defRPr b="1" sz="1600"/>
            </a:pPr>
            <a:r>
              <a:t>Recognition:  	</a:t>
            </a:r>
            <a:r>
              <a:rPr b="0"/>
              <a:t>College Rowing &amp; Boxing Teams</a:t>
            </a:r>
          </a:p>
          <a:p>
            <a:pPr>
              <a:defRPr b="1" sz="1600"/>
            </a:pPr>
          </a:p>
          <a:p>
            <a:pPr>
              <a:defRPr b="1" sz="1600"/>
            </a:pPr>
            <a:r>
              <a:t>Political Experience:  </a:t>
            </a:r>
          </a:p>
          <a:p>
            <a:pPr>
              <a:defRPr b="1" sz="1600"/>
            </a:pPr>
            <a:r>
              <a:t>		</a:t>
            </a:r>
            <a:r>
              <a:rPr b="0"/>
              <a:t>Elected New York State Assembly (3 Terms)</a:t>
            </a:r>
          </a:p>
          <a:p>
            <a:pPr>
              <a:defRPr sz="1600"/>
            </a:pPr>
            <a:r>
              <a:t>		Lost Election as Mayor of New York City</a:t>
            </a:r>
          </a:p>
          <a:p>
            <a:pPr>
              <a:defRPr sz="1600"/>
            </a:pPr>
            <a:r>
              <a:t>		Elected Governor of New York</a:t>
            </a:r>
          </a:p>
          <a:p>
            <a:pPr>
              <a:defRPr b="1" sz="1600"/>
            </a:pPr>
          </a:p>
          <a:p>
            <a:pPr>
              <a:defRPr b="1" sz="1600"/>
            </a:pPr>
            <a:r>
              <a:t>Travel:</a:t>
            </a:r>
            <a:r>
              <a:rPr b="0"/>
              <a:t>		United States, Europe</a:t>
            </a:r>
          </a:p>
          <a:p>
            <a:pPr>
              <a:defRPr b="1" sz="1600"/>
            </a:pPr>
          </a:p>
          <a:p>
            <a:pPr>
              <a:defRPr b="1" sz="1600"/>
            </a:pPr>
            <a:r>
              <a:t>Publications:	</a:t>
            </a:r>
            <a:r>
              <a:rPr b="0"/>
              <a:t>13 Books-Navy History, Outdoor Life, History, Biographies</a:t>
            </a:r>
          </a:p>
          <a:p>
            <a:pPr>
              <a:defRPr sz="900"/>
            </a:pPr>
          </a:p>
          <a:p>
            <a:pPr>
              <a:defRPr sz="900"/>
            </a:pPr>
            <a:r>
              <a:t>https://en.wikipedia.org/wiki/Theodore_Roosevelt	</a:t>
            </a:r>
          </a:p>
        </p:txBody>
      </p:sp>
      <p:sp>
        <p:nvSpPr>
          <p:cNvPr id="69" name="Theodore Roosevelt…"/>
          <p:cNvSpPr txBox="1"/>
          <p:nvPr/>
        </p:nvSpPr>
        <p:spPr>
          <a:xfrm>
            <a:off x="6934200" y="2743200"/>
            <a:ext cx="2198688" cy="100251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a:pPr>
            <a:r>
              <a:t>Theodore Roosevelt</a:t>
            </a:r>
          </a:p>
          <a:p>
            <a:pPr algn="ctr">
              <a:defRPr b="1" sz="1600"/>
            </a:pPr>
            <a:r>
              <a:t>26</a:t>
            </a:r>
            <a:r>
              <a:rPr baseline="30000"/>
              <a:t>th</a:t>
            </a:r>
            <a:r>
              <a:t> President</a:t>
            </a:r>
          </a:p>
          <a:p>
            <a:pPr>
              <a:defRPr sz="800"/>
            </a:pPr>
          </a:p>
          <a:p>
            <a:pPr>
              <a:defRPr sz="800"/>
            </a:pPr>
            <a:r>
              <a:t>https://en.wikipedia.org/wiki/Theodore_Roosevelt#/media/File:President_Theodore_Roosevelt,_1904.jpg</a:t>
            </a:r>
          </a:p>
        </p:txBody>
      </p:sp>
      <p:pic>
        <p:nvPicPr>
          <p:cNvPr id="70" name="image.jpeg" descr="image.jpeg"/>
          <p:cNvPicPr>
            <a:picLocks noChangeAspect="1"/>
          </p:cNvPicPr>
          <p:nvPr/>
        </p:nvPicPr>
        <p:blipFill>
          <a:blip r:embed="rId2">
            <a:extLst/>
          </a:blip>
          <a:stretch>
            <a:fillRect/>
          </a:stretch>
        </p:blipFill>
        <p:spPr>
          <a:xfrm>
            <a:off x="7086600" y="0"/>
            <a:ext cx="2057400" cy="2716213"/>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3" name="§113.14. Social Studies, Grade 3…"/>
          <p:cNvSpPr txBox="1"/>
          <p:nvPr/>
        </p:nvSpPr>
        <p:spPr>
          <a:xfrm>
            <a:off x="2285999" y="-11636375"/>
            <a:ext cx="4572002" cy="4962424"/>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1400">
                <a:solidFill>
                  <a:srgbClr val="FFFFFF"/>
                </a:solidFill>
              </a:defRPr>
            </a:pPr>
            <a:r>
              <a:t>§113.14. Social Studies, </a:t>
            </a:r>
            <a:r>
              <a:rPr b="1"/>
              <a:t>Grade 3</a:t>
            </a:r>
          </a:p>
          <a:p>
            <a:pPr>
              <a:defRPr sz="1400">
                <a:solidFill>
                  <a:srgbClr val="FFFFFF"/>
                </a:solidFill>
              </a:defRPr>
            </a:pPr>
            <a:r>
              <a:t>(b)  Knowledge and skills.</a:t>
            </a:r>
          </a:p>
          <a:p>
            <a:pPr>
              <a:defRPr sz="1400">
                <a:solidFill>
                  <a:srgbClr val="FFFFFF"/>
                </a:solidFill>
              </a:defRPr>
            </a:pPr>
            <a:r>
              <a:t>(9)  Government. The student understands the basic structure and functions of various levels of government. The student is expected to:</a:t>
            </a:r>
          </a:p>
          <a:p>
            <a:pPr>
              <a:defRPr sz="1400">
                <a:solidFill>
                  <a:srgbClr val="FFFFFF"/>
                </a:solidFill>
              </a:defRPr>
            </a:pPr>
            <a:r>
              <a:t>(B)  identify local, state, and national government officials and explain how they are chosen;</a:t>
            </a:r>
          </a:p>
          <a:p>
            <a:pPr>
              <a:defRPr sz="1400">
                <a:solidFill>
                  <a:srgbClr val="FFFFFF"/>
                </a:solidFill>
              </a:defRPr>
            </a:pPr>
            <a:r>
              <a:t>§113.14. Social Studies, </a:t>
            </a:r>
            <a:r>
              <a:rPr b="1"/>
              <a:t>Grade 4</a:t>
            </a:r>
            <a:r>
              <a:t> </a:t>
            </a:r>
          </a:p>
          <a:p>
            <a:pPr>
              <a:defRPr sz="1400">
                <a:solidFill>
                  <a:srgbClr val="FFFFFF"/>
                </a:solidFill>
              </a:defRPr>
            </a:pPr>
            <a:r>
              <a:t>(18)  Citizenship. The student understands the importance of effective leadership in a constitutional republic. The student is expected to:</a:t>
            </a:r>
          </a:p>
          <a:p>
            <a:pPr>
              <a:defRPr sz="1400">
                <a:solidFill>
                  <a:srgbClr val="FFFFFF"/>
                </a:solidFill>
              </a:defRPr>
            </a:pPr>
            <a:r>
              <a:t>(A)  identify leaders in state, local, and national governments, including the governor, local members of the Texas Legislature, the local mayor, U.S. senators, local U.S. representatives, and Texans who have been president of the United States; and</a:t>
            </a:r>
          </a:p>
          <a:p>
            <a:pPr>
              <a:defRPr sz="1400">
                <a:solidFill>
                  <a:srgbClr val="FFFFFF"/>
                </a:solidFill>
              </a:defRPr>
            </a:pPr>
            <a:r>
              <a:t>(B)  identify leadership qualities of state and local leaders, past and present.</a:t>
            </a:r>
          </a:p>
          <a:p>
            <a:pPr>
              <a:defRPr sz="1400">
                <a:solidFill>
                  <a:srgbClr val="FFFFFF"/>
                </a:solidFill>
              </a:defRPr>
            </a:pPr>
            <a:r>
              <a:t>§113.14. Social Studies, </a:t>
            </a:r>
            <a:r>
              <a:rPr b="1"/>
              <a:t>Grade 5</a:t>
            </a:r>
            <a:r>
              <a:t> </a:t>
            </a:r>
          </a:p>
          <a:p>
            <a:pPr>
              <a:defRPr sz="1400">
                <a:solidFill>
                  <a:srgbClr val="FFFFFF"/>
                </a:solidFill>
              </a:defRPr>
            </a:pPr>
            <a:r>
              <a:t>(19)  Citizenship. The student understands the importance of effective leadership in a constitutional republic. The student is expected to:</a:t>
            </a:r>
          </a:p>
          <a:p>
            <a:pPr>
              <a:defRPr sz="1400">
                <a:solidFill>
                  <a:srgbClr val="FFFFFF"/>
                </a:solidFill>
              </a:defRPr>
            </a:pPr>
            <a:r>
              <a:t>(C)  identify and compare leadership qualities of national leaders, past and present.</a:t>
            </a:r>
          </a:p>
        </p:txBody>
      </p:sp>
      <p:sp>
        <p:nvSpPr>
          <p:cNvPr id="24" name="§113.14. Social Studies, Grade 3…"/>
          <p:cNvSpPr txBox="1"/>
          <p:nvPr/>
        </p:nvSpPr>
        <p:spPr>
          <a:xfrm>
            <a:off x="609600" y="381000"/>
            <a:ext cx="8077200" cy="549684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1400">
                <a:solidFill>
                  <a:srgbClr val="FFFFFF"/>
                </a:solidFill>
              </a:defRPr>
            </a:pPr>
            <a:r>
              <a:t>§113.14. Social Studies, </a:t>
            </a:r>
            <a:r>
              <a:rPr b="1"/>
              <a:t>Grade 3</a:t>
            </a:r>
          </a:p>
          <a:p>
            <a:pPr>
              <a:defRPr sz="1400">
                <a:solidFill>
                  <a:srgbClr val="FFFFFF"/>
                </a:solidFill>
              </a:defRPr>
            </a:pPr>
            <a:r>
              <a:t>	(9)  Government. The student understands the basic structure and functions 		of various levels of government. The student is expected to:</a:t>
            </a:r>
          </a:p>
          <a:p>
            <a:pPr>
              <a:defRPr sz="1400">
                <a:solidFill>
                  <a:srgbClr val="FFFFFF"/>
                </a:solidFill>
              </a:defRPr>
            </a:pPr>
            <a:r>
              <a:t>		(B)  identify local, state, and national government officials and explain how t		hey are chosen;</a:t>
            </a:r>
          </a:p>
          <a:p>
            <a:pPr>
              <a:defRPr sz="1400">
                <a:solidFill>
                  <a:srgbClr val="FFFFFF"/>
                </a:solidFill>
              </a:defRPr>
            </a:pPr>
          </a:p>
          <a:p>
            <a:pPr>
              <a:defRPr sz="1400">
                <a:solidFill>
                  <a:srgbClr val="FFFFFF"/>
                </a:solidFill>
              </a:defRPr>
            </a:pPr>
            <a:r>
              <a:t>§113.14. Social Studies, </a:t>
            </a:r>
            <a:r>
              <a:rPr b="1"/>
              <a:t>Grade 4</a:t>
            </a:r>
            <a:r>
              <a:t> </a:t>
            </a:r>
          </a:p>
          <a:p>
            <a:pPr>
              <a:defRPr sz="1400">
                <a:solidFill>
                  <a:srgbClr val="FFFFFF"/>
                </a:solidFill>
              </a:defRPr>
            </a:pPr>
            <a:r>
              <a:t>	(18)  Citizenship. The student understands the importance of effective leadership in a 	constitutional republic. The student is expected to:</a:t>
            </a:r>
          </a:p>
          <a:p>
            <a:pPr>
              <a:defRPr sz="1400">
                <a:solidFill>
                  <a:srgbClr val="FFFFFF"/>
                </a:solidFill>
              </a:defRPr>
            </a:pPr>
            <a:r>
              <a:t>		(A)  identify leaders in state, local, and national governments, including the 		governor, local members of the Texas Legislature, the local mayor, U.S. 		senators, local U.S. representatives, and Texans who have been president of 		the United States; and</a:t>
            </a:r>
          </a:p>
          <a:p>
            <a:pPr>
              <a:defRPr sz="1400">
                <a:solidFill>
                  <a:srgbClr val="FFFFFF"/>
                </a:solidFill>
              </a:defRPr>
            </a:pPr>
            <a:r>
              <a:t>		(B)  identify leadership qualities of state and local leaders, past and present.</a:t>
            </a:r>
          </a:p>
          <a:p>
            <a:pPr>
              <a:defRPr sz="1400">
                <a:solidFill>
                  <a:srgbClr val="FFFFFF"/>
                </a:solidFill>
              </a:defRPr>
            </a:pPr>
          </a:p>
          <a:p>
            <a:pPr>
              <a:defRPr sz="1400">
                <a:solidFill>
                  <a:srgbClr val="FFFFFF"/>
                </a:solidFill>
              </a:defRPr>
            </a:pPr>
            <a:r>
              <a:t>§113.14. Social Studies, </a:t>
            </a:r>
            <a:r>
              <a:rPr b="1"/>
              <a:t>Grade 5</a:t>
            </a:r>
            <a:r>
              <a:t> </a:t>
            </a:r>
          </a:p>
          <a:p>
            <a:pPr>
              <a:defRPr sz="1400">
                <a:solidFill>
                  <a:srgbClr val="FFFFFF"/>
                </a:solidFill>
              </a:defRPr>
            </a:pPr>
            <a:r>
              <a:t>	(19)  Citizenship. The student understands the importance of effective leadership in a 	constitutional republic. The student is expected to:</a:t>
            </a:r>
          </a:p>
          <a:p>
            <a:pPr>
              <a:defRPr sz="1400">
                <a:solidFill>
                  <a:srgbClr val="FFFFFF"/>
                </a:solidFill>
              </a:defRPr>
            </a:pPr>
            <a:r>
              <a:t>	(C)  identify and compare leadership qualities of national leaders, past and present.</a:t>
            </a:r>
          </a:p>
          <a:p>
            <a:pPr>
              <a:defRPr sz="1400">
                <a:solidFill>
                  <a:srgbClr val="FFFFFF"/>
                </a:solidFill>
              </a:defRPr>
            </a:pPr>
          </a:p>
          <a:p>
            <a:pPr>
              <a:spcBef>
                <a:spcPts val="300"/>
              </a:spcBef>
              <a:defRPr sz="1400">
                <a:solidFill>
                  <a:srgbClr val="FFFFFF"/>
                </a:solidFill>
              </a:defRPr>
            </a:pPr>
            <a:r>
              <a:t>§113.44. United States Government (One-Half Credit)</a:t>
            </a:r>
          </a:p>
          <a:p>
            <a:pPr>
              <a:spcBef>
                <a:spcPts val="300"/>
              </a:spcBef>
              <a:defRPr sz="1400">
                <a:solidFill>
                  <a:srgbClr val="FFFFFF"/>
                </a:solidFill>
              </a:defRPr>
            </a:pPr>
            <a:r>
              <a:t>	 (10)  Government. The student understands the processes for filling public offices in the 	U.S. system of government. The student is expected to:</a:t>
            </a:r>
          </a:p>
          <a:p>
            <a:pPr>
              <a:spcBef>
                <a:spcPts val="300"/>
              </a:spcBef>
              <a:defRPr sz="1400">
                <a:solidFill>
                  <a:srgbClr val="FFFFFF"/>
                </a:solidFill>
              </a:defRPr>
            </a:pPr>
            <a:r>
              <a:t>		(A)  compare different methods of filling public offices, including elected and 		appointed offices at the local, state, and national levels</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72" name="CANDIDATE C…"/>
          <p:cNvSpPr txBox="1"/>
          <p:nvPr/>
        </p:nvSpPr>
        <p:spPr>
          <a:xfrm>
            <a:off x="228600" y="239310"/>
            <a:ext cx="8610600" cy="6260317"/>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ctr">
              <a:defRPr b="1" sz="1600" u="sng"/>
            </a:pPr>
            <a:r>
              <a:t>CANDIDATE C</a:t>
            </a:r>
          </a:p>
          <a:p>
            <a:pPr algn="ctr">
              <a:defRPr sz="1600"/>
            </a:pPr>
          </a:p>
          <a:p>
            <a:pPr>
              <a:defRPr b="1" sz="1600"/>
            </a:pPr>
            <a:r>
              <a:t>Age:	</a:t>
            </a:r>
            <a:r>
              <a:rPr b="0"/>
              <a:t>	60			White</a:t>
            </a:r>
          </a:p>
          <a:p>
            <a:pPr>
              <a:defRPr b="1" sz="1600"/>
            </a:pPr>
            <a:r>
              <a:t>Marital Status:</a:t>
            </a:r>
            <a:r>
              <a:rPr b="0"/>
              <a:t>	Married</a:t>
            </a:r>
          </a:p>
          <a:p>
            <a:pPr>
              <a:defRPr b="1" sz="1600"/>
            </a:pPr>
            <a:r>
              <a:t>Children:</a:t>
            </a:r>
            <a:r>
              <a:rPr b="0"/>
              <a:t>		1</a:t>
            </a:r>
          </a:p>
          <a:p>
            <a:pPr>
              <a:defRPr b="1" sz="1600"/>
            </a:pPr>
            <a:r>
              <a:t>Religion:</a:t>
            </a:r>
            <a:r>
              <a:rPr b="0"/>
              <a:t>		Christian-Presbyterian, Baptist</a:t>
            </a:r>
          </a:p>
          <a:p>
            <a:pPr>
              <a:defRPr b="1" sz="1600"/>
            </a:pPr>
            <a:r>
              <a:t>Education:</a:t>
            </a:r>
            <a:r>
              <a:rPr b="0"/>
              <a:t>	Independence High School-Independence, MO</a:t>
            </a:r>
          </a:p>
          <a:p>
            <a:pPr>
              <a:defRPr sz="1600"/>
            </a:pPr>
            <a:r>
              <a:t>		Spalding’s Commercial College (1 Semester)</a:t>
            </a:r>
          </a:p>
          <a:p>
            <a:pPr>
              <a:defRPr sz="1600"/>
            </a:pPr>
            <a:r>
              <a:t>		Kansas City Law School (2 Years Night Classes)</a:t>
            </a:r>
          </a:p>
          <a:p>
            <a:pPr>
              <a:defRPr b="1" sz="1600"/>
            </a:pPr>
          </a:p>
          <a:p>
            <a:pPr>
              <a:defRPr b="1" sz="1600"/>
            </a:pPr>
            <a:r>
              <a:t>Work Experience:</a:t>
            </a:r>
            <a:r>
              <a:rPr b="0"/>
              <a:t>  Railroad Timekeeper, Farmer, Store Clerk,</a:t>
            </a:r>
          </a:p>
          <a:p>
            <a:pPr>
              <a:defRPr sz="1600"/>
            </a:pPr>
            <a:r>
              <a:t>		Salesman, Director-State/Federal Agency</a:t>
            </a:r>
          </a:p>
          <a:p>
            <a:pPr>
              <a:defRPr b="1" sz="1600"/>
            </a:pPr>
            <a:r>
              <a:t>Military Experience:  </a:t>
            </a:r>
            <a:r>
              <a:rPr b="0"/>
              <a:t>Missouri National Guard, U.S. Army </a:t>
            </a:r>
          </a:p>
          <a:p>
            <a:pPr>
              <a:defRPr sz="1600"/>
            </a:pPr>
            <a:r>
              <a:t>		World War I-Artillery, &amp; Army Reserve</a:t>
            </a:r>
          </a:p>
          <a:p>
            <a:pPr>
              <a:defRPr b="1" sz="1600"/>
            </a:pPr>
            <a:r>
              <a:t>Non-Profit Exp:  </a:t>
            </a:r>
            <a:r>
              <a:rPr b="0"/>
              <a:t>	Volunteered with local and state political campaigns</a:t>
            </a:r>
          </a:p>
          <a:p>
            <a:pPr>
              <a:defRPr b="1" sz="1600"/>
            </a:pPr>
          </a:p>
          <a:p>
            <a:pPr>
              <a:defRPr b="1" sz="1600"/>
            </a:pPr>
            <a:r>
              <a:t>Awards:</a:t>
            </a:r>
            <a:r>
              <a:rPr b="0"/>
              <a:t>  		None 	</a:t>
            </a:r>
          </a:p>
          <a:p>
            <a:pPr>
              <a:defRPr b="1" sz="1600"/>
            </a:pPr>
            <a:r>
              <a:t>Recognition:  	</a:t>
            </a:r>
            <a:r>
              <a:rPr b="0"/>
              <a:t>None</a:t>
            </a:r>
          </a:p>
          <a:p>
            <a:pPr>
              <a:defRPr b="1" sz="1600"/>
            </a:pPr>
          </a:p>
          <a:p>
            <a:pPr>
              <a:defRPr b="1" sz="1600"/>
            </a:pPr>
            <a:r>
              <a:t>Political Experience:  </a:t>
            </a:r>
          </a:p>
          <a:p>
            <a:pPr>
              <a:defRPr b="1" sz="1600"/>
            </a:pPr>
            <a:r>
              <a:t>		</a:t>
            </a:r>
            <a:r>
              <a:rPr b="0"/>
              <a:t>Elected to County Court Judge</a:t>
            </a:r>
          </a:p>
          <a:p>
            <a:pPr>
              <a:defRPr b="1" sz="1600"/>
            </a:pPr>
            <a:r>
              <a:t>		</a:t>
            </a:r>
            <a:r>
              <a:rPr b="0"/>
              <a:t>Elected U.S. Senate</a:t>
            </a:r>
          </a:p>
          <a:p>
            <a:pPr>
              <a:defRPr b="1" sz="1600"/>
            </a:pPr>
          </a:p>
          <a:p>
            <a:pPr>
              <a:defRPr b="1" sz="1600"/>
            </a:pPr>
            <a:r>
              <a:t>Travel:</a:t>
            </a:r>
            <a:r>
              <a:rPr b="0"/>
              <a:t>		United States, Europe</a:t>
            </a:r>
          </a:p>
          <a:p>
            <a:pPr>
              <a:defRPr b="1" sz="1600"/>
            </a:pPr>
          </a:p>
          <a:p>
            <a:pPr>
              <a:defRPr b="1" sz="1600"/>
            </a:pPr>
            <a:r>
              <a:t>Publications:</a:t>
            </a:r>
            <a:r>
              <a:rPr b="0"/>
              <a:t>	Newspaper Interviews</a:t>
            </a:r>
          </a:p>
          <a:p>
            <a:pPr>
              <a:defRPr sz="800"/>
            </a:pPr>
          </a:p>
          <a:p>
            <a:pPr>
              <a:defRPr sz="800"/>
            </a:pPr>
            <a:r>
              <a:t>https://en.wikipedia.org/wiki/Harry_S._Truman</a:t>
            </a:r>
          </a:p>
        </p:txBody>
      </p:sp>
      <p:sp>
        <p:nvSpPr>
          <p:cNvPr id="73" name="Harry S. Truman…"/>
          <p:cNvSpPr txBox="1"/>
          <p:nvPr/>
        </p:nvSpPr>
        <p:spPr>
          <a:xfrm>
            <a:off x="6781800" y="2590800"/>
            <a:ext cx="2209800" cy="100251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a:pPr>
            <a:r>
              <a:t>Harry S. Truman</a:t>
            </a:r>
          </a:p>
          <a:p>
            <a:pPr algn="ctr">
              <a:defRPr b="1" sz="1600"/>
            </a:pPr>
            <a:r>
              <a:t>33</a:t>
            </a:r>
            <a:r>
              <a:rPr baseline="30000"/>
              <a:t>rd</a:t>
            </a:r>
            <a:r>
              <a:t> President</a:t>
            </a:r>
          </a:p>
          <a:p>
            <a:pPr>
              <a:defRPr sz="800"/>
            </a:pPr>
          </a:p>
          <a:p>
            <a:pPr>
              <a:defRPr sz="800"/>
            </a:pPr>
            <a:r>
              <a:t>http://a2.files.biography.com/image/upload/c_fill,cs_srgb,dpr_1.0,g_face,h_300,q_80,w_300/MTE5NTU2MzE2MzkwNTI0NDI3.jpg</a:t>
            </a:r>
          </a:p>
        </p:txBody>
      </p:sp>
      <p:pic>
        <p:nvPicPr>
          <p:cNvPr id="74" name="image.jpeg" descr="image.jpeg"/>
          <p:cNvPicPr>
            <a:picLocks noChangeAspect="1"/>
          </p:cNvPicPr>
          <p:nvPr/>
        </p:nvPicPr>
        <p:blipFill>
          <a:blip r:embed="rId2">
            <a:extLst/>
          </a:blip>
          <a:stretch>
            <a:fillRect/>
          </a:stretch>
        </p:blipFill>
        <p:spPr>
          <a:xfrm>
            <a:off x="6553200" y="0"/>
            <a:ext cx="2590800" cy="2590800"/>
          </a:xfrm>
          <a:prstGeom prst="rect">
            <a:avLst/>
          </a:prstGeom>
          <a:ln w="12700">
            <a:miter lim="400000"/>
          </a:ln>
        </p:spPr>
      </p:pic>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76" name="CANDIDATE D…"/>
          <p:cNvSpPr txBox="1"/>
          <p:nvPr/>
        </p:nvSpPr>
        <p:spPr>
          <a:xfrm>
            <a:off x="457200" y="0"/>
            <a:ext cx="8229600" cy="62853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D</a:t>
            </a:r>
          </a:p>
          <a:p>
            <a:pPr>
              <a:defRPr b="1" sz="1600"/>
            </a:pPr>
            <a:r>
              <a:t>Age:	</a:t>
            </a:r>
            <a:r>
              <a:rPr b="0"/>
              <a:t>	53			White</a:t>
            </a:r>
          </a:p>
          <a:p>
            <a:pPr>
              <a:defRPr b="1" sz="1600"/>
            </a:pPr>
            <a:r>
              <a:t>Marital Status:</a:t>
            </a:r>
            <a:r>
              <a:rPr b="0"/>
              <a:t>	Married</a:t>
            </a:r>
          </a:p>
          <a:p>
            <a:pPr>
              <a:defRPr b="1" sz="1600"/>
            </a:pPr>
            <a:r>
              <a:t>Children:</a:t>
            </a:r>
            <a:r>
              <a:rPr b="0"/>
              <a:t>		4</a:t>
            </a:r>
          </a:p>
          <a:p>
            <a:pPr>
              <a:defRPr b="1" sz="1600"/>
            </a:pPr>
            <a:r>
              <a:t>Religion:</a:t>
            </a:r>
            <a:r>
              <a:rPr b="0"/>
              <a:t>		Christian-Baptist</a:t>
            </a:r>
          </a:p>
          <a:p>
            <a:pPr>
              <a:defRPr b="1" sz="1600"/>
            </a:pPr>
            <a:r>
              <a:t>Education:</a:t>
            </a:r>
            <a:r>
              <a:rPr b="0"/>
              <a:t>	Plains High School-Plains, GA</a:t>
            </a:r>
          </a:p>
          <a:p>
            <a:pPr>
              <a:defRPr sz="1600"/>
            </a:pPr>
            <a:r>
              <a:t>		Georgia Southwestern College</a:t>
            </a:r>
          </a:p>
          <a:p>
            <a:pPr>
              <a:defRPr sz="1600"/>
            </a:pPr>
            <a:r>
              <a:t> 		Georgia Tech</a:t>
            </a:r>
          </a:p>
          <a:p>
            <a:pPr>
              <a:defRPr sz="1600"/>
            </a:pPr>
            <a:r>
              <a:t>		U.S. Naval Academy-B.S.</a:t>
            </a:r>
          </a:p>
          <a:p>
            <a:pPr>
              <a:defRPr b="1" sz="1600"/>
            </a:pPr>
            <a:r>
              <a:t> </a:t>
            </a:r>
          </a:p>
          <a:p>
            <a:pPr>
              <a:defRPr b="1" sz="1600"/>
            </a:pPr>
            <a:r>
              <a:t>Work Experience:</a:t>
            </a:r>
            <a:r>
              <a:rPr b="0"/>
              <a:t>  Peanut Farmer, U.S. Navy</a:t>
            </a:r>
          </a:p>
          <a:p>
            <a:pPr>
              <a:defRPr b="1" sz="1600"/>
            </a:pPr>
            <a:r>
              <a:t>Military Experience:  </a:t>
            </a:r>
            <a:r>
              <a:rPr b="0"/>
              <a:t>U.S. Navy-Officer, U.S. Navy Reserve</a:t>
            </a:r>
          </a:p>
          <a:p>
            <a:pPr>
              <a:defRPr b="1" sz="1600"/>
            </a:pPr>
            <a:r>
              <a:t>Non-Profit Exp:  	</a:t>
            </a:r>
            <a:r>
              <a:rPr b="0"/>
              <a:t>Volunteered with non-profit boards: </a:t>
            </a:r>
          </a:p>
          <a:p>
            <a:pPr>
              <a:defRPr sz="1600"/>
            </a:pPr>
            <a:r>
              <a:t>		Schools, Libraries, Hospitals</a:t>
            </a:r>
          </a:p>
          <a:p>
            <a:pPr>
              <a:defRPr b="1" sz="1600"/>
            </a:pPr>
            <a:r>
              <a:t> </a:t>
            </a:r>
          </a:p>
          <a:p>
            <a:pPr>
              <a:defRPr b="1" sz="1600"/>
            </a:pPr>
            <a:r>
              <a:t>Awards:</a:t>
            </a:r>
            <a:r>
              <a:rPr b="0"/>
              <a:t>  		Military Service Medals</a:t>
            </a:r>
          </a:p>
          <a:p>
            <a:pPr>
              <a:defRPr b="1" sz="1600"/>
            </a:pPr>
            <a:r>
              <a:t>Recognition:	</a:t>
            </a:r>
            <a:r>
              <a:rPr b="0"/>
              <a:t>High School Basketball Team, 3 Honorary Degrees 	</a:t>
            </a:r>
          </a:p>
          <a:p>
            <a:pPr>
              <a:defRPr sz="1600"/>
            </a:pPr>
            <a:r>
              <a:t> </a:t>
            </a:r>
          </a:p>
          <a:p>
            <a:pPr>
              <a:defRPr b="1" sz="1600"/>
            </a:pPr>
            <a:r>
              <a:t>Political Experience:  </a:t>
            </a:r>
          </a:p>
          <a:p>
            <a:pPr>
              <a:defRPr b="1" sz="1600"/>
            </a:pPr>
            <a:r>
              <a:t>		</a:t>
            </a:r>
            <a:r>
              <a:rPr b="0"/>
              <a:t>Elected Georgia State Senate (2 Terms)</a:t>
            </a:r>
          </a:p>
          <a:p>
            <a:pPr>
              <a:defRPr b="1" sz="1600"/>
            </a:pPr>
            <a:r>
              <a:t>		</a:t>
            </a:r>
            <a:r>
              <a:rPr b="0"/>
              <a:t>Lost First Election as Governor</a:t>
            </a:r>
          </a:p>
          <a:p>
            <a:pPr>
              <a:defRPr b="1" sz="1600"/>
            </a:pPr>
            <a:r>
              <a:t>		</a:t>
            </a:r>
            <a:r>
              <a:rPr b="0"/>
              <a:t>Elected State</a:t>
            </a:r>
            <a:r>
              <a:t> </a:t>
            </a:r>
            <a:r>
              <a:rPr b="0"/>
              <a:t>Governor (2 Terms)</a:t>
            </a:r>
          </a:p>
          <a:p>
            <a:pPr>
              <a:defRPr sz="1600"/>
            </a:pPr>
            <a:r>
              <a:t>		 </a:t>
            </a:r>
          </a:p>
          <a:p>
            <a:pPr>
              <a:defRPr b="1" sz="1600"/>
            </a:pPr>
            <a:r>
              <a:t>Travel:</a:t>
            </a:r>
            <a:r>
              <a:rPr b="0"/>
              <a:t>  		United States, Europe, Asia</a:t>
            </a:r>
          </a:p>
          <a:p>
            <a:pPr>
              <a:defRPr sz="1600"/>
            </a:pPr>
            <a:r>
              <a:t> </a:t>
            </a:r>
          </a:p>
          <a:p>
            <a:pPr>
              <a:defRPr b="1" sz="1600"/>
            </a:pPr>
            <a:r>
              <a:t>Publications:</a:t>
            </a:r>
            <a:r>
              <a:rPr b="0"/>
              <a:t>	Newspaper/Magazine Interviews</a:t>
            </a:r>
          </a:p>
          <a:p>
            <a:pPr>
              <a:defRPr sz="900"/>
            </a:pPr>
          </a:p>
          <a:p>
            <a:pPr>
              <a:defRPr sz="900"/>
            </a:pPr>
            <a:r>
              <a:t>https://en.wikipedia.org/wiki/Jimmy_Carter</a:t>
            </a:r>
          </a:p>
        </p:txBody>
      </p:sp>
      <p:pic>
        <p:nvPicPr>
          <p:cNvPr id="77" name="image.jpeg" descr="image.jpeg"/>
          <p:cNvPicPr>
            <a:picLocks noChangeAspect="1"/>
          </p:cNvPicPr>
          <p:nvPr/>
        </p:nvPicPr>
        <p:blipFill>
          <a:blip r:embed="rId2">
            <a:extLst/>
          </a:blip>
          <a:stretch>
            <a:fillRect/>
          </a:stretch>
        </p:blipFill>
        <p:spPr>
          <a:xfrm>
            <a:off x="7077075" y="0"/>
            <a:ext cx="2066925" cy="2540000"/>
          </a:xfrm>
          <a:prstGeom prst="rect">
            <a:avLst/>
          </a:prstGeom>
          <a:ln w="12700">
            <a:miter lim="400000"/>
          </a:ln>
        </p:spPr>
      </p:pic>
      <p:sp>
        <p:nvSpPr>
          <p:cNvPr id="78" name="Jimmy Carter…"/>
          <p:cNvSpPr txBox="1"/>
          <p:nvPr/>
        </p:nvSpPr>
        <p:spPr>
          <a:xfrm>
            <a:off x="7077075" y="2573337"/>
            <a:ext cx="2057400" cy="88821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a:pPr>
            <a:r>
              <a:t>Jimmy Carter</a:t>
            </a:r>
          </a:p>
          <a:p>
            <a:pPr algn="ctr">
              <a:defRPr b="1" sz="1600"/>
            </a:pPr>
            <a:r>
              <a:t>39</a:t>
            </a:r>
            <a:r>
              <a:rPr baseline="30000"/>
              <a:t>th</a:t>
            </a:r>
            <a:r>
              <a:t> President</a:t>
            </a:r>
          </a:p>
          <a:p>
            <a:pPr>
              <a:defRPr sz="800"/>
            </a:pPr>
            <a:r>
              <a:t>https://en.wikipedia.org/wiki/Jimmy_Carter#/media/File:JimmyCarterPortrait2.jpg</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80" name="CANDIDATE E…"/>
          <p:cNvSpPr txBox="1"/>
          <p:nvPr/>
        </p:nvSpPr>
        <p:spPr>
          <a:xfrm>
            <a:off x="533400" y="76200"/>
            <a:ext cx="8382000" cy="628530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E</a:t>
            </a:r>
          </a:p>
          <a:p>
            <a:pPr>
              <a:defRPr sz="1600"/>
            </a:pPr>
            <a:r>
              <a:t> </a:t>
            </a:r>
          </a:p>
          <a:p>
            <a:pPr>
              <a:defRPr b="1" sz="1600"/>
            </a:pPr>
            <a:r>
              <a:t>Age:		</a:t>
            </a:r>
            <a:r>
              <a:rPr b="0"/>
              <a:t>49			White</a:t>
            </a:r>
          </a:p>
          <a:p>
            <a:pPr>
              <a:defRPr b="1" sz="1600"/>
            </a:pPr>
            <a:r>
              <a:t>Marital Status:</a:t>
            </a:r>
            <a:r>
              <a:rPr b="0"/>
              <a:t>	Married</a:t>
            </a:r>
          </a:p>
          <a:p>
            <a:pPr>
              <a:defRPr b="1" sz="1600"/>
            </a:pPr>
            <a:r>
              <a:t>Children:</a:t>
            </a:r>
            <a:r>
              <a:rPr b="0"/>
              <a:t>		2</a:t>
            </a:r>
          </a:p>
          <a:p>
            <a:pPr>
              <a:defRPr b="1" sz="1600"/>
            </a:pPr>
            <a:r>
              <a:t>Religion:</a:t>
            </a:r>
            <a:r>
              <a:rPr b="0"/>
              <a:t>		Christian-Episcopal, Methodist</a:t>
            </a:r>
          </a:p>
          <a:p>
            <a:pPr>
              <a:defRPr b="1" sz="1600"/>
            </a:pPr>
            <a:r>
              <a:t>Education:	</a:t>
            </a:r>
            <a:r>
              <a:rPr b="0"/>
              <a:t>Phillips Academy (High School)–Andover, MA.</a:t>
            </a:r>
          </a:p>
          <a:p>
            <a:pPr>
              <a:defRPr sz="1600"/>
            </a:pPr>
            <a:r>
              <a:t>		Yale University-B.A.</a:t>
            </a:r>
          </a:p>
          <a:p>
            <a:pPr>
              <a:defRPr sz="1600"/>
            </a:pPr>
            <a:r>
              <a:t>		Harvard Business School-M.B.A.	</a:t>
            </a:r>
          </a:p>
          <a:p>
            <a:pPr>
              <a:defRPr b="1" sz="1600"/>
            </a:pPr>
            <a:r>
              <a:t>			</a:t>
            </a:r>
          </a:p>
          <a:p>
            <a:pPr>
              <a:defRPr b="1" sz="1600"/>
            </a:pPr>
            <a:r>
              <a:t>Work Experience:</a:t>
            </a:r>
            <a:r>
              <a:rPr b="0"/>
              <a:t>  Owner-MLB Texas Rangers, Oil Industry</a:t>
            </a:r>
          </a:p>
          <a:p>
            <a:pPr>
              <a:defRPr b="1" sz="1600"/>
            </a:pPr>
            <a:r>
              <a:t>Military Experience:</a:t>
            </a:r>
            <a:r>
              <a:rPr b="0"/>
              <a:t>  National Guard (6 years)</a:t>
            </a:r>
          </a:p>
          <a:p>
            <a:pPr>
              <a:defRPr b="1" sz="1600"/>
            </a:pPr>
            <a:r>
              <a:t>Non-Profit Exp:</a:t>
            </a:r>
            <a:r>
              <a:rPr b="0"/>
              <a:t>  </a:t>
            </a:r>
          </a:p>
          <a:p>
            <a:pPr>
              <a:defRPr b="1" sz="1600"/>
            </a:pPr>
            <a:r>
              <a:t> </a:t>
            </a:r>
          </a:p>
          <a:p>
            <a:pPr>
              <a:defRPr b="1" sz="1600"/>
            </a:pPr>
            <a:r>
              <a:t>Awards:</a:t>
            </a:r>
            <a:r>
              <a:rPr b="0"/>
              <a:t>  </a:t>
            </a:r>
          </a:p>
          <a:p>
            <a:pPr>
              <a:defRPr b="1" sz="1600"/>
            </a:pPr>
            <a:r>
              <a:t>Recognition:</a:t>
            </a:r>
            <a:r>
              <a:rPr b="0"/>
              <a:t>  	High School &amp; College Baseball Teams</a:t>
            </a:r>
          </a:p>
          <a:p>
            <a:pPr>
              <a:defRPr b="1" sz="1600"/>
            </a:pPr>
            <a:r>
              <a:t> </a:t>
            </a:r>
          </a:p>
          <a:p>
            <a:pPr>
              <a:defRPr b="1" sz="1600"/>
            </a:pPr>
            <a:r>
              <a:t>Political Experience:</a:t>
            </a:r>
            <a:r>
              <a:rPr b="0"/>
              <a:t>  </a:t>
            </a:r>
          </a:p>
          <a:p>
            <a:pPr>
              <a:defRPr sz="1600"/>
            </a:pPr>
            <a:r>
              <a:t>		Elected Governor of a Texas (Two-Terms)</a:t>
            </a:r>
          </a:p>
          <a:p>
            <a:pPr>
              <a:defRPr sz="1600"/>
            </a:pPr>
            <a:r>
              <a:t>		Advisor-George H. W. Bush Second Presidential Campaign	</a:t>
            </a:r>
          </a:p>
          <a:p>
            <a:pPr>
              <a:defRPr sz="1600"/>
            </a:pPr>
            <a:r>
              <a:t>		Volunteered-George H.W. Bush First Presidential Campaign</a:t>
            </a:r>
          </a:p>
          <a:p>
            <a:pPr>
              <a:defRPr b="1" sz="1600"/>
            </a:pPr>
            <a:r>
              <a:t>		</a:t>
            </a:r>
            <a:r>
              <a:rPr b="0"/>
              <a:t>Lost Election for State Representative</a:t>
            </a:r>
          </a:p>
          <a:p>
            <a:pPr>
              <a:defRPr b="1" sz="1600"/>
            </a:pPr>
            <a:r>
              <a:t> </a:t>
            </a:r>
          </a:p>
          <a:p>
            <a:pPr>
              <a:defRPr b="1" sz="1600"/>
            </a:pPr>
            <a:r>
              <a:t>Travel:</a:t>
            </a:r>
            <a:r>
              <a:rPr b="0"/>
              <a:t>  		Europe, Middle East, U.S.</a:t>
            </a:r>
          </a:p>
          <a:p>
            <a:pPr>
              <a:defRPr b="1" sz="1600"/>
            </a:pPr>
            <a:r>
              <a:t> </a:t>
            </a:r>
          </a:p>
          <a:p>
            <a:pPr>
              <a:defRPr b="1" sz="1600"/>
            </a:pPr>
            <a:r>
              <a:t>Publications:</a:t>
            </a:r>
            <a:r>
              <a:rPr b="0"/>
              <a:t>  </a:t>
            </a:r>
          </a:p>
          <a:p>
            <a:pPr>
              <a:defRPr sz="900"/>
            </a:pPr>
          </a:p>
          <a:p>
            <a:pPr>
              <a:defRPr sz="900"/>
            </a:pPr>
            <a:r>
              <a:t>https://en.wikipedia.org/wiki/George_W._Bush</a:t>
            </a:r>
          </a:p>
        </p:txBody>
      </p:sp>
      <p:pic>
        <p:nvPicPr>
          <p:cNvPr id="81" name="image.jpeg" descr="image.jpeg"/>
          <p:cNvPicPr>
            <a:picLocks noChangeAspect="1"/>
          </p:cNvPicPr>
          <p:nvPr/>
        </p:nvPicPr>
        <p:blipFill>
          <a:blip r:embed="rId2">
            <a:extLst/>
          </a:blip>
          <a:stretch>
            <a:fillRect/>
          </a:stretch>
        </p:blipFill>
        <p:spPr>
          <a:xfrm>
            <a:off x="6781800" y="3175"/>
            <a:ext cx="2339975" cy="3095625"/>
          </a:xfrm>
          <a:prstGeom prst="rect">
            <a:avLst/>
          </a:prstGeom>
          <a:ln w="12700">
            <a:miter lim="400000"/>
          </a:ln>
        </p:spPr>
      </p:pic>
      <p:sp>
        <p:nvSpPr>
          <p:cNvPr id="82" name="George W. Bush…"/>
          <p:cNvSpPr txBox="1"/>
          <p:nvPr/>
        </p:nvSpPr>
        <p:spPr>
          <a:xfrm>
            <a:off x="6781800" y="3170237"/>
            <a:ext cx="2339975" cy="90091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a:pPr>
            <a:r>
              <a:t>George W. Bush</a:t>
            </a:r>
          </a:p>
          <a:p>
            <a:pPr algn="ctr">
              <a:defRPr b="1" sz="1600"/>
            </a:pPr>
            <a:r>
              <a:t>43</a:t>
            </a:r>
            <a:r>
              <a:rPr baseline="30000"/>
              <a:t>rd</a:t>
            </a:r>
            <a:r>
              <a:t> President</a:t>
            </a:r>
          </a:p>
          <a:p>
            <a:pPr algn="ctr">
              <a:defRPr b="1" sz="900"/>
            </a:pPr>
          </a:p>
          <a:p>
            <a:pPr>
              <a:defRPr sz="800"/>
            </a:pPr>
            <a:r>
              <a:t>https://en.wikipedia.org/wiki/George_W._Bush</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84" name="CANDIDATE F…"/>
          <p:cNvSpPr txBox="1"/>
          <p:nvPr/>
        </p:nvSpPr>
        <p:spPr>
          <a:xfrm>
            <a:off x="381000" y="0"/>
            <a:ext cx="8458200" cy="638399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u="sng"/>
            </a:pPr>
            <a:r>
              <a:t>CANDIDATE F</a:t>
            </a:r>
          </a:p>
          <a:p>
            <a:pPr>
              <a:defRPr b="1" sz="1600"/>
            </a:pPr>
            <a:r>
              <a:t>Age:	</a:t>
            </a:r>
            <a:r>
              <a:rPr b="0"/>
              <a:t>	48			Black</a:t>
            </a:r>
          </a:p>
          <a:p>
            <a:pPr>
              <a:defRPr b="1" sz="1600"/>
            </a:pPr>
            <a:r>
              <a:t>Marital Status:</a:t>
            </a:r>
            <a:r>
              <a:rPr b="0"/>
              <a:t>	Married</a:t>
            </a:r>
          </a:p>
          <a:p>
            <a:pPr>
              <a:defRPr b="1" sz="1600"/>
            </a:pPr>
            <a:r>
              <a:t>Children:</a:t>
            </a:r>
            <a:r>
              <a:rPr b="0"/>
              <a:t>		2</a:t>
            </a:r>
          </a:p>
          <a:p>
            <a:pPr>
              <a:defRPr b="1" sz="1600"/>
            </a:pPr>
            <a:r>
              <a:t>Religion:</a:t>
            </a:r>
            <a:r>
              <a:rPr b="0"/>
              <a:t>		Christian-United Church of Christ</a:t>
            </a:r>
          </a:p>
          <a:p>
            <a:pPr>
              <a:defRPr b="1" sz="1600"/>
            </a:pPr>
            <a:r>
              <a:t>Education:</a:t>
            </a:r>
            <a:r>
              <a:rPr b="0"/>
              <a:t>	Panahou High School-Hawaii</a:t>
            </a:r>
          </a:p>
          <a:p>
            <a:pPr>
              <a:defRPr sz="1600"/>
            </a:pPr>
            <a:r>
              <a:t>		Occidental College-Los Angeles, CA</a:t>
            </a:r>
          </a:p>
          <a:p>
            <a:pPr>
              <a:defRPr sz="1600"/>
            </a:pPr>
            <a:r>
              <a:t>		Columbia University-B.A.</a:t>
            </a:r>
          </a:p>
          <a:p>
            <a:pPr>
              <a:defRPr sz="1600"/>
            </a:pPr>
            <a:r>
              <a:t>		Harvard Law School-J.D.</a:t>
            </a:r>
          </a:p>
          <a:p>
            <a:pPr>
              <a:defRPr b="1" sz="1600"/>
            </a:pPr>
          </a:p>
          <a:p>
            <a:pPr>
              <a:defRPr b="1" sz="1600"/>
            </a:pPr>
            <a:r>
              <a:t>Work Experience:</a:t>
            </a:r>
            <a:r>
              <a:rPr b="0"/>
              <a:t>  Business Corporation, Community Organizer, </a:t>
            </a:r>
          </a:p>
          <a:p>
            <a:pPr>
              <a:defRPr sz="1600"/>
            </a:pPr>
            <a:r>
              <a:t>		Associate-Law Firms, Law Professor-</a:t>
            </a:r>
          </a:p>
          <a:p>
            <a:pPr>
              <a:defRPr sz="1600"/>
            </a:pPr>
            <a:r>
              <a:t>		University of Chicago Law School, Attorney</a:t>
            </a:r>
          </a:p>
          <a:p>
            <a:pPr>
              <a:defRPr b="1" sz="1600"/>
            </a:pPr>
            <a:r>
              <a:t>Military Experience:  </a:t>
            </a:r>
            <a:r>
              <a:rPr b="0"/>
              <a:t>None</a:t>
            </a:r>
          </a:p>
          <a:p>
            <a:pPr>
              <a:defRPr b="1" sz="1600"/>
            </a:pPr>
            <a:r>
              <a:t>Non-Profit Exp:  </a:t>
            </a:r>
            <a:r>
              <a:rPr b="0"/>
              <a:t>	Voter Registration Campaigns</a:t>
            </a:r>
          </a:p>
          <a:p>
            <a:pPr>
              <a:defRPr b="1" sz="1600"/>
            </a:pPr>
          </a:p>
          <a:p>
            <a:pPr>
              <a:defRPr b="1" sz="1600"/>
            </a:pPr>
            <a:r>
              <a:t>Awards:</a:t>
            </a:r>
            <a:r>
              <a:rPr b="0"/>
              <a:t>  		None 	</a:t>
            </a:r>
          </a:p>
          <a:p>
            <a:pPr>
              <a:defRPr b="1" sz="1600"/>
            </a:pPr>
            <a:r>
              <a:t>Recognition:  	</a:t>
            </a:r>
            <a:r>
              <a:rPr b="0"/>
              <a:t>None</a:t>
            </a:r>
          </a:p>
          <a:p>
            <a:pPr>
              <a:defRPr b="1" sz="1600"/>
            </a:pPr>
          </a:p>
          <a:p>
            <a:pPr>
              <a:defRPr b="1" sz="1600"/>
            </a:pPr>
            <a:r>
              <a:t>Political Experience:  </a:t>
            </a:r>
          </a:p>
          <a:p>
            <a:pPr>
              <a:defRPr b="1" sz="1600"/>
            </a:pPr>
            <a:r>
              <a:t>		</a:t>
            </a:r>
            <a:r>
              <a:rPr b="0"/>
              <a:t>Elected Illinois State Senate (2 terms)</a:t>
            </a:r>
          </a:p>
          <a:p>
            <a:pPr>
              <a:defRPr sz="1600"/>
            </a:pPr>
            <a:r>
              <a:t>		Lost Election as Illinois Congressman</a:t>
            </a:r>
          </a:p>
          <a:p>
            <a:pPr>
              <a:defRPr sz="1600"/>
            </a:pPr>
            <a:r>
              <a:t>		Elected U.S. Senate</a:t>
            </a:r>
          </a:p>
          <a:p>
            <a:pPr>
              <a:defRPr b="1" sz="1600"/>
            </a:pPr>
            <a:r>
              <a:t>		</a:t>
            </a:r>
          </a:p>
          <a:p>
            <a:pPr>
              <a:defRPr b="1" sz="1600"/>
            </a:pPr>
            <a:r>
              <a:t>Travel:</a:t>
            </a:r>
            <a:r>
              <a:rPr b="0"/>
              <a:t>		United States, Asia</a:t>
            </a:r>
          </a:p>
          <a:p>
            <a:pPr>
              <a:defRPr b="1" sz="1600"/>
            </a:pPr>
            <a:r>
              <a:t>Publications:	</a:t>
            </a:r>
            <a:r>
              <a:rPr b="0"/>
              <a:t>Book on Race Relations</a:t>
            </a:r>
          </a:p>
          <a:p>
            <a:pPr>
              <a:defRPr sz="900"/>
            </a:pPr>
          </a:p>
          <a:p>
            <a:pPr>
              <a:defRPr sz="900"/>
            </a:pPr>
            <a:r>
              <a:t>https://en.wikipedia.org/wiki/Barack_Obama</a:t>
            </a:r>
            <a:r>
              <a:rPr sz="1600"/>
              <a:t>	</a:t>
            </a:r>
          </a:p>
        </p:txBody>
      </p:sp>
      <p:sp>
        <p:nvSpPr>
          <p:cNvPr id="85" name="Barack Obama…"/>
          <p:cNvSpPr txBox="1"/>
          <p:nvPr/>
        </p:nvSpPr>
        <p:spPr>
          <a:xfrm>
            <a:off x="6781799" y="2827337"/>
            <a:ext cx="2286002" cy="888217"/>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1600"/>
            </a:pPr>
            <a:r>
              <a:t>Barack Obama</a:t>
            </a:r>
          </a:p>
          <a:p>
            <a:pPr algn="ctr">
              <a:defRPr b="1" sz="1600"/>
            </a:pPr>
            <a:r>
              <a:t>44</a:t>
            </a:r>
            <a:r>
              <a:rPr baseline="30000"/>
              <a:t>th</a:t>
            </a:r>
            <a:r>
              <a:t> President</a:t>
            </a:r>
          </a:p>
          <a:p>
            <a:pPr>
              <a:defRPr sz="800"/>
            </a:pPr>
            <a:r>
              <a:t>http://a5.files.biography.com/image/upload/c_fill,cs_srgb,dpr_1.0,g_face,h_300,q_80,w_300/MTE4MDAzNDEwNzg5ODI4MTEw.jpg</a:t>
            </a:r>
          </a:p>
        </p:txBody>
      </p:sp>
      <p:pic>
        <p:nvPicPr>
          <p:cNvPr id="86" name="image.jpeg" descr="image.jpeg"/>
          <p:cNvPicPr>
            <a:picLocks noChangeAspect="1"/>
          </p:cNvPicPr>
          <p:nvPr/>
        </p:nvPicPr>
        <p:blipFill>
          <a:blip r:embed="rId2">
            <a:extLst/>
          </a:blip>
          <a:stretch>
            <a:fillRect/>
          </a:stretch>
        </p:blipFill>
        <p:spPr>
          <a:xfrm>
            <a:off x="6477000" y="0"/>
            <a:ext cx="2667000" cy="2667000"/>
          </a:xfrm>
          <a:prstGeom prst="rect">
            <a:avLst/>
          </a:prstGeom>
          <a:ln w="12700">
            <a:miter lim="400000"/>
          </a:ln>
        </p:spPr>
      </p:pic>
    </p:spTree>
  </p:cSld>
  <p:clrMapOvr>
    <a:masterClrMapping/>
  </p:clrMapOvr>
  <p:transition xmlns:p14="http://schemas.microsoft.com/office/powerpoint/2010/mai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8" name="SUMMARIZE LEARNING:…"/>
          <p:cNvSpPr txBox="1"/>
          <p:nvPr/>
        </p:nvSpPr>
        <p:spPr>
          <a:xfrm>
            <a:off x="457200" y="381000"/>
            <a:ext cx="8229600" cy="291532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spcBef>
                <a:spcPts val="1900"/>
              </a:spcBef>
              <a:defRPr>
                <a:solidFill>
                  <a:srgbClr val="FFFF00"/>
                </a:solidFill>
              </a:defRPr>
            </a:pPr>
            <a:r>
              <a:t>SUMMARIZE LEARNING:</a:t>
            </a:r>
          </a:p>
          <a:p>
            <a:pPr algn="ctr">
              <a:spcBef>
                <a:spcPts val="1900"/>
              </a:spcBef>
              <a:defRPr>
                <a:solidFill>
                  <a:srgbClr val="FFFFFF"/>
                </a:solidFill>
              </a:defRPr>
            </a:pPr>
            <a:r>
              <a:t>What are the official qualifications for the office of president?</a:t>
            </a:r>
          </a:p>
          <a:p>
            <a:pPr algn="ctr">
              <a:spcBef>
                <a:spcPts val="1900"/>
              </a:spcBef>
              <a:defRPr>
                <a:solidFill>
                  <a:srgbClr val="FFFFFF"/>
                </a:solidFill>
              </a:defRPr>
            </a:pPr>
            <a:r>
              <a:t>What are some unspoken qualifications that should be considered? Why?</a:t>
            </a:r>
          </a:p>
        </p:txBody>
      </p:sp>
      <p:pic>
        <p:nvPicPr>
          <p:cNvPr id="89" name="20081027_seal-presidential-color" descr="20081027_seal-presidential-color"/>
          <p:cNvPicPr>
            <a:picLocks noChangeAspect="1"/>
          </p:cNvPicPr>
          <p:nvPr/>
        </p:nvPicPr>
        <p:blipFill>
          <a:blip r:embed="rId2">
            <a:extLst/>
          </a:blip>
          <a:stretch>
            <a:fillRect/>
          </a:stretch>
        </p:blipFill>
        <p:spPr>
          <a:xfrm>
            <a:off x="2895600" y="3476625"/>
            <a:ext cx="3362325" cy="3381375"/>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26" name="image.png" descr="image.png"/>
          <p:cNvPicPr>
            <a:picLocks noChangeAspect="1"/>
          </p:cNvPicPr>
          <p:nvPr/>
        </p:nvPicPr>
        <p:blipFill>
          <a:blip r:embed="rId2">
            <a:extLst/>
          </a:blip>
          <a:stretch>
            <a:fillRect/>
          </a:stretch>
        </p:blipFill>
        <p:spPr>
          <a:xfrm>
            <a:off x="0" y="857250"/>
            <a:ext cx="4832350" cy="5186363"/>
          </a:xfrm>
          <a:prstGeom prst="rect">
            <a:avLst/>
          </a:prstGeom>
          <a:ln w="12700">
            <a:miter lim="400000"/>
          </a:ln>
        </p:spPr>
      </p:pic>
      <p:sp>
        <p:nvSpPr>
          <p:cNvPr id="27" name="https://kids.usa.gov/three-branches-of-government/index.shtml"/>
          <p:cNvSpPr txBox="1"/>
          <p:nvPr/>
        </p:nvSpPr>
        <p:spPr>
          <a:xfrm>
            <a:off x="4830762" y="5637212"/>
            <a:ext cx="4086226" cy="17743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defRPr sz="700">
                <a:solidFill>
                  <a:srgbClr val="FFFFFF"/>
                </a:solidFill>
              </a:defRPr>
            </a:lvl1pPr>
          </a:lstStyle>
          <a:p>
            <a:pPr/>
            <a:r>
              <a:t>https://kids.usa.gov/three-branches-of-government/index.shtml</a:t>
            </a:r>
          </a:p>
        </p:txBody>
      </p:sp>
      <p:pic>
        <p:nvPicPr>
          <p:cNvPr id="28" name="image.jpeg" descr="image.jpeg"/>
          <p:cNvPicPr>
            <a:picLocks noChangeAspect="1"/>
          </p:cNvPicPr>
          <p:nvPr/>
        </p:nvPicPr>
        <p:blipFill>
          <a:blip r:embed="rId3">
            <a:extLst/>
          </a:blip>
          <a:stretch>
            <a:fillRect/>
          </a:stretch>
        </p:blipFill>
        <p:spPr>
          <a:xfrm>
            <a:off x="4830762" y="3829050"/>
            <a:ext cx="2870201" cy="1616075"/>
          </a:xfrm>
          <a:prstGeom prst="rect">
            <a:avLst/>
          </a:prstGeom>
          <a:ln w="12700">
            <a:miter lim="400000"/>
          </a:ln>
        </p:spPr>
      </p:pic>
      <p:pic>
        <p:nvPicPr>
          <p:cNvPr id="29" name="image.jpeg" descr="image.jpeg"/>
          <p:cNvPicPr>
            <a:picLocks noChangeAspect="1"/>
          </p:cNvPicPr>
          <p:nvPr/>
        </p:nvPicPr>
        <p:blipFill>
          <a:blip r:embed="rId4">
            <a:extLst/>
          </a:blip>
          <a:stretch>
            <a:fillRect/>
          </a:stretch>
        </p:blipFill>
        <p:spPr>
          <a:xfrm>
            <a:off x="4832350" y="857250"/>
            <a:ext cx="2849563" cy="1900238"/>
          </a:xfrm>
          <a:prstGeom prst="rect">
            <a:avLst/>
          </a:prstGeom>
          <a:ln w="12700">
            <a:miter lim="400000"/>
          </a:ln>
        </p:spPr>
      </p:pic>
      <p:pic>
        <p:nvPicPr>
          <p:cNvPr id="30" name="image.jpeg" descr="image.jpeg"/>
          <p:cNvPicPr>
            <a:picLocks noChangeAspect="1"/>
          </p:cNvPicPr>
          <p:nvPr/>
        </p:nvPicPr>
        <p:blipFill>
          <a:blip r:embed="rId5">
            <a:extLst/>
          </a:blip>
          <a:stretch>
            <a:fillRect/>
          </a:stretch>
        </p:blipFill>
        <p:spPr>
          <a:xfrm>
            <a:off x="7700962" y="2254250"/>
            <a:ext cx="1443038" cy="1965325"/>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29"/>
                                        </p:tgtEl>
                                        <p:attrNameLst>
                                          <p:attrName>style.visibility</p:attrName>
                                        </p:attrNameLst>
                                      </p:cBhvr>
                                      <p:to>
                                        <p:strVal val="visible"/>
                                      </p:to>
                                    </p:set>
                                    <p:anim calcmode="lin" valueType="num">
                                      <p:cBhvr>
                                        <p:cTn id="7" dur="500" fill="hold"/>
                                        <p:tgtEl>
                                          <p:spTgt spid="29"/>
                                        </p:tgtEl>
                                        <p:attrNameLst>
                                          <p:attrName>ppt_x</p:attrName>
                                        </p:attrNameLst>
                                      </p:cBhvr>
                                      <p:tavLst>
                                        <p:tav tm="0">
                                          <p:val>
                                            <p:strVal val="#ppt_x"/>
                                          </p:val>
                                        </p:tav>
                                        <p:tav tm="100000">
                                          <p:val>
                                            <p:strVal val="#ppt_x"/>
                                          </p:val>
                                        </p:tav>
                                      </p:tavLst>
                                    </p:anim>
                                    <p:anim calcmode="lin" valueType="num">
                                      <p:cBhvr>
                                        <p:cTn id="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4" presetID="2" grpId="2" fill="hold">
                                  <p:stCondLst>
                                    <p:cond delay="0"/>
                                  </p:stCondLst>
                                  <p:iterate type="el" backwards="0">
                                    <p:tmAbs val="0"/>
                                  </p:iterate>
                                  <p:childTnLst>
                                    <p:set>
                                      <p:cBhvr>
                                        <p:cTn id="12" fill="hold"/>
                                        <p:tgtEl>
                                          <p:spTgt spid="30"/>
                                        </p:tgtEl>
                                        <p:attrNameLst>
                                          <p:attrName>style.visibility</p:attrName>
                                        </p:attrNameLst>
                                      </p:cBhvr>
                                      <p:to>
                                        <p:strVal val="visible"/>
                                      </p:to>
                                    </p:set>
                                    <p:anim calcmode="lin" valueType="num">
                                      <p:cBhvr>
                                        <p:cTn id="13" dur="500" fill="hold"/>
                                        <p:tgtEl>
                                          <p:spTgt spid="30"/>
                                        </p:tgtEl>
                                        <p:attrNameLst>
                                          <p:attrName>ppt_x</p:attrName>
                                        </p:attrNameLst>
                                      </p:cBhvr>
                                      <p:tavLst>
                                        <p:tav tm="0">
                                          <p:val>
                                            <p:strVal val="#ppt_x"/>
                                          </p:val>
                                        </p:tav>
                                        <p:tav tm="100000">
                                          <p:val>
                                            <p:strVal val="#ppt_x"/>
                                          </p:val>
                                        </p:tav>
                                      </p:tavLst>
                                    </p:anim>
                                    <p:anim calcmode="lin" valueType="num">
                                      <p:cBhvr>
                                        <p:cTn id="1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4" presetID="2" grpId="3" fill="hold">
                                  <p:stCondLst>
                                    <p:cond delay="0"/>
                                  </p:stCondLst>
                                  <p:iterate type="el" backwards="0">
                                    <p:tmAbs val="0"/>
                                  </p:iterate>
                                  <p:childTnLst>
                                    <p:set>
                                      <p:cBhvr>
                                        <p:cTn id="18" fill="hold"/>
                                        <p:tgtEl>
                                          <p:spTgt spid="28"/>
                                        </p:tgtEl>
                                        <p:attrNameLst>
                                          <p:attrName>style.visibility</p:attrName>
                                        </p:attrNameLst>
                                      </p:cBhvr>
                                      <p:to>
                                        <p:strVal val="visible"/>
                                      </p:to>
                                    </p:set>
                                    <p:anim calcmode="lin" valueType="num">
                                      <p:cBhvr>
                                        <p:cTn id="19" dur="500" fill="hold"/>
                                        <p:tgtEl>
                                          <p:spTgt spid="28"/>
                                        </p:tgtEl>
                                        <p:attrNameLst>
                                          <p:attrName>ppt_x</p:attrName>
                                        </p:attrNameLst>
                                      </p:cBhvr>
                                      <p:tavLst>
                                        <p:tav tm="0">
                                          <p:val>
                                            <p:strVal val="#ppt_x"/>
                                          </p:val>
                                        </p:tav>
                                        <p:tav tm="100000">
                                          <p:val>
                                            <p:strVal val="#ppt_x"/>
                                          </p:val>
                                        </p:tav>
                                      </p:tavLst>
                                    </p:anim>
                                    <p:anim calcmode="lin" valueType="num">
                                      <p:cBhvr>
                                        <p:cTn id="2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9" grpId="1"/>
      <p:bldP build="whole" bldLvl="1" animBg="1" rev="0" advAuto="0" spid="30" grpId="2"/>
      <p:bldP build="whole" bldLvl="1" animBg="1" rev="0" advAuto="0" spid="28" grpId="3"/>
    </p:bldLst>
  </p:timing>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FFFFFF"/>
        </a:solidFill>
      </p:bgPr>
    </p:bg>
    <p:spTree>
      <p:nvGrpSpPr>
        <p:cNvPr id="1" name=""/>
        <p:cNvGrpSpPr/>
        <p:nvPr/>
      </p:nvGrpSpPr>
      <p:grpSpPr>
        <a:xfrm>
          <a:off x="0" y="0"/>
          <a:ext cx="0" cy="0"/>
          <a:chOff x="0" y="0"/>
          <a:chExt cx="0" cy="0"/>
        </a:xfrm>
      </p:grpSpPr>
      <p:sp>
        <p:nvSpPr>
          <p:cNvPr id="32" name="Seven Roles of One President…"/>
          <p:cNvSpPr txBox="1"/>
          <p:nvPr/>
        </p:nvSpPr>
        <p:spPr>
          <a:xfrm>
            <a:off x="152400" y="0"/>
            <a:ext cx="8991600" cy="638242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3500"/>
            </a:pPr>
            <a:r>
              <a:t>Seven Roles of One President</a:t>
            </a:r>
          </a:p>
          <a:p>
            <a:pPr>
              <a:lnSpc>
                <a:spcPct val="140000"/>
              </a:lnSpc>
              <a:defRPr sz="2400"/>
            </a:pPr>
            <a:r>
              <a:t>1. Chief of State, example for American people, symbol of the nation.</a:t>
            </a:r>
          </a:p>
          <a:p>
            <a:pPr>
              <a:lnSpc>
                <a:spcPct val="140000"/>
              </a:lnSpc>
              <a:defRPr sz="2400"/>
            </a:pPr>
            <a:r>
              <a:t>2. Chief Executive, boss for government workers in Executive Branch.</a:t>
            </a:r>
          </a:p>
          <a:p>
            <a:pPr>
              <a:lnSpc>
                <a:spcPct val="140000"/>
              </a:lnSpc>
              <a:defRPr sz="2400"/>
            </a:pPr>
            <a:r>
              <a:t>3. Chief Diplomat, makes foreign policy and decides what diplomats say to foreign governments.</a:t>
            </a:r>
          </a:p>
          <a:p>
            <a:pPr>
              <a:lnSpc>
                <a:spcPct val="140000"/>
              </a:lnSpc>
              <a:defRPr sz="2400"/>
            </a:pPr>
            <a:r>
              <a:t>4. Commander-in-Chief, commands armed forces.</a:t>
            </a:r>
          </a:p>
          <a:p>
            <a:pPr>
              <a:lnSpc>
                <a:spcPct val="140000"/>
              </a:lnSpc>
              <a:defRPr sz="2400"/>
            </a:pPr>
            <a:r>
              <a:t>5. Chief Legislator, urges Congress to pass new laws.</a:t>
            </a:r>
          </a:p>
          <a:p>
            <a:pPr>
              <a:lnSpc>
                <a:spcPct val="140000"/>
              </a:lnSpc>
              <a:defRPr sz="2400"/>
            </a:pPr>
            <a:r>
              <a:t>6. Chief of Party, helps party members get elected or appointed.</a:t>
            </a:r>
          </a:p>
          <a:p>
            <a:pPr>
              <a:lnSpc>
                <a:spcPct val="140000"/>
              </a:lnSpc>
              <a:defRPr sz="2400"/>
            </a:pPr>
            <a:r>
              <a:t>7. Chief Guardian of the Economy, contributes to employment, taxes, business profits.</a:t>
            </a:r>
          </a:p>
          <a:p>
            <a:pPr algn="r">
              <a:defRPr sz="1200"/>
            </a:pPr>
          </a:p>
          <a:p>
            <a:pPr algn="r">
              <a:defRPr sz="1200"/>
            </a:pPr>
            <a:r>
              <a:t>http://www.scholastic.com/teachers/article/seven-roles-one-president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32">
                                            <p:txEl>
                                              <p:pRg st="1" end="1"/>
                                            </p:txEl>
                                          </p:spTgt>
                                        </p:tgtEl>
                                        <p:attrNameLst>
                                          <p:attrName>style.visibility</p:attrName>
                                        </p:attrNameLst>
                                      </p:cBhvr>
                                      <p:to>
                                        <p:strVal val="visible"/>
                                      </p:to>
                                    </p:set>
                                    <p:anim calcmode="lin" valueType="num">
                                      <p:cBhvr>
                                        <p:cTn id="7" dur="500" fill="hold"/>
                                        <p:tgtEl>
                                          <p:spTgt spid="32">
                                            <p:txEl>
                                              <p:pRg st="1" end="1"/>
                                            </p:txEl>
                                          </p:spTgt>
                                        </p:tgtEl>
                                        <p:attrNameLst>
                                          <p:attrName>ppt_x</p:attrName>
                                        </p:attrNameLst>
                                      </p:cBhvr>
                                      <p:tavLst>
                                        <p:tav tm="0">
                                          <p:val>
                                            <p:strVal val="#ppt_x"/>
                                          </p:val>
                                        </p:tav>
                                        <p:tav tm="100000">
                                          <p:val>
                                            <p:strVal val="#ppt_x"/>
                                          </p:val>
                                        </p:tav>
                                      </p:tavLst>
                                    </p:anim>
                                    <p:anim calcmode="lin" valueType="num">
                                      <p:cBhvr>
                                        <p:cTn id="8" dur="500" fill="hold"/>
                                        <p:tgtEl>
                                          <p:spTgt spid="3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4" presetID="2" grpId="1" fill="hold">
                                  <p:stCondLst>
                                    <p:cond delay="0"/>
                                  </p:stCondLst>
                                  <p:iterate type="el" backwards="0">
                                    <p:tmAbs val="0"/>
                                  </p:iterate>
                                  <p:childTnLst>
                                    <p:set>
                                      <p:cBhvr>
                                        <p:cTn id="12" fill="hold"/>
                                        <p:tgtEl>
                                          <p:spTgt spid="32">
                                            <p:txEl>
                                              <p:pRg st="2" end="2"/>
                                            </p:txEl>
                                          </p:spTgt>
                                        </p:tgtEl>
                                        <p:attrNameLst>
                                          <p:attrName>style.visibility</p:attrName>
                                        </p:attrNameLst>
                                      </p:cBhvr>
                                      <p:to>
                                        <p:strVal val="visible"/>
                                      </p:to>
                                    </p:set>
                                    <p:anim calcmode="lin" valueType="num">
                                      <p:cBhvr>
                                        <p:cTn id="13" dur="500" fill="hold"/>
                                        <p:tgtEl>
                                          <p:spTgt spid="32">
                                            <p:txEl>
                                              <p:pRg st="2" end="2"/>
                                            </p:txEl>
                                          </p:spTgt>
                                        </p:tgtEl>
                                        <p:attrNameLst>
                                          <p:attrName>ppt_x</p:attrName>
                                        </p:attrNameLst>
                                      </p:cBhvr>
                                      <p:tavLst>
                                        <p:tav tm="0">
                                          <p:val>
                                            <p:strVal val="#ppt_x"/>
                                          </p:val>
                                        </p:tav>
                                        <p:tav tm="100000">
                                          <p:val>
                                            <p:strVal val="#ppt_x"/>
                                          </p:val>
                                        </p:tav>
                                      </p:tavLst>
                                    </p:anim>
                                    <p:anim calcmode="lin" valueType="num">
                                      <p:cBhvr>
                                        <p:cTn id="14" dur="500" fill="hold"/>
                                        <p:tgtEl>
                                          <p:spTgt spid="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4" presetID="2" grpId="1" fill="hold">
                                  <p:stCondLst>
                                    <p:cond delay="0"/>
                                  </p:stCondLst>
                                  <p:iterate type="el" backwards="0">
                                    <p:tmAbs val="0"/>
                                  </p:iterate>
                                  <p:childTnLst>
                                    <p:set>
                                      <p:cBhvr>
                                        <p:cTn id="18" fill="hold"/>
                                        <p:tgtEl>
                                          <p:spTgt spid="32">
                                            <p:txEl>
                                              <p:pRg st="3" end="3"/>
                                            </p:txEl>
                                          </p:spTgt>
                                        </p:tgtEl>
                                        <p:attrNameLst>
                                          <p:attrName>style.visibility</p:attrName>
                                        </p:attrNameLst>
                                      </p:cBhvr>
                                      <p:to>
                                        <p:strVal val="visible"/>
                                      </p:to>
                                    </p:set>
                                    <p:anim calcmode="lin" valueType="num">
                                      <p:cBhvr>
                                        <p:cTn id="19" dur="500" fill="hold"/>
                                        <p:tgtEl>
                                          <p:spTgt spid="32">
                                            <p:txEl>
                                              <p:pRg st="3" end="3"/>
                                            </p:txEl>
                                          </p:spTgt>
                                        </p:tgtEl>
                                        <p:attrNameLst>
                                          <p:attrName>ppt_x</p:attrName>
                                        </p:attrNameLst>
                                      </p:cBhvr>
                                      <p:tavLst>
                                        <p:tav tm="0">
                                          <p:val>
                                            <p:strVal val="#ppt_x"/>
                                          </p:val>
                                        </p:tav>
                                        <p:tav tm="100000">
                                          <p:val>
                                            <p:strVal val="#ppt_x"/>
                                          </p:val>
                                        </p:tav>
                                      </p:tavLst>
                                    </p:anim>
                                    <p:anim calcmode="lin" valueType="num">
                                      <p:cBhvr>
                                        <p:cTn id="20" dur="500" fill="hold"/>
                                        <p:tgtEl>
                                          <p:spTgt spid="3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Class="entr" nodeType="clickEffect" presetSubtype="4" presetID="2" grpId="1" fill="hold">
                                  <p:stCondLst>
                                    <p:cond delay="0"/>
                                  </p:stCondLst>
                                  <p:iterate type="el" backwards="0">
                                    <p:tmAbs val="0"/>
                                  </p:iterate>
                                  <p:childTnLst>
                                    <p:set>
                                      <p:cBhvr>
                                        <p:cTn id="24" fill="hold"/>
                                        <p:tgtEl>
                                          <p:spTgt spid="32">
                                            <p:txEl>
                                              <p:pRg st="4" end="4"/>
                                            </p:txEl>
                                          </p:spTgt>
                                        </p:tgtEl>
                                        <p:attrNameLst>
                                          <p:attrName>style.visibility</p:attrName>
                                        </p:attrNameLst>
                                      </p:cBhvr>
                                      <p:to>
                                        <p:strVal val="visible"/>
                                      </p:to>
                                    </p:set>
                                    <p:anim calcmode="lin" valueType="num">
                                      <p:cBhvr>
                                        <p:cTn id="25" dur="500" fill="hold"/>
                                        <p:tgtEl>
                                          <p:spTgt spid="32">
                                            <p:txEl>
                                              <p:pRg st="4" end="4"/>
                                            </p:txEl>
                                          </p:spTgt>
                                        </p:tgtEl>
                                        <p:attrNameLst>
                                          <p:attrName>ppt_x</p:attrName>
                                        </p:attrNameLst>
                                      </p:cBhvr>
                                      <p:tavLst>
                                        <p:tav tm="0">
                                          <p:val>
                                            <p:strVal val="#ppt_x"/>
                                          </p:val>
                                        </p:tav>
                                        <p:tav tm="100000">
                                          <p:val>
                                            <p:strVal val="#ppt_x"/>
                                          </p:val>
                                        </p:tav>
                                      </p:tavLst>
                                    </p:anim>
                                    <p:anim calcmode="lin" valueType="num">
                                      <p:cBhvr>
                                        <p:cTn id="26" dur="500" fill="hold"/>
                                        <p:tgtEl>
                                          <p:spTgt spid="3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4" presetID="2" grpId="1" fill="hold">
                                  <p:stCondLst>
                                    <p:cond delay="0"/>
                                  </p:stCondLst>
                                  <p:iterate type="el" backwards="0">
                                    <p:tmAbs val="0"/>
                                  </p:iterate>
                                  <p:childTnLst>
                                    <p:set>
                                      <p:cBhvr>
                                        <p:cTn id="30" fill="hold"/>
                                        <p:tgtEl>
                                          <p:spTgt spid="32">
                                            <p:txEl>
                                              <p:pRg st="5" end="5"/>
                                            </p:txEl>
                                          </p:spTgt>
                                        </p:tgtEl>
                                        <p:attrNameLst>
                                          <p:attrName>style.visibility</p:attrName>
                                        </p:attrNameLst>
                                      </p:cBhvr>
                                      <p:to>
                                        <p:strVal val="visible"/>
                                      </p:to>
                                    </p:set>
                                    <p:anim calcmode="lin" valueType="num">
                                      <p:cBhvr>
                                        <p:cTn id="31" dur="500" fill="hold"/>
                                        <p:tgtEl>
                                          <p:spTgt spid="32">
                                            <p:txEl>
                                              <p:pRg st="5" end="5"/>
                                            </p:txEl>
                                          </p:spTgt>
                                        </p:tgtEl>
                                        <p:attrNameLst>
                                          <p:attrName>ppt_x</p:attrName>
                                        </p:attrNameLst>
                                      </p:cBhvr>
                                      <p:tavLst>
                                        <p:tav tm="0">
                                          <p:val>
                                            <p:strVal val="#ppt_x"/>
                                          </p:val>
                                        </p:tav>
                                        <p:tav tm="100000">
                                          <p:val>
                                            <p:strVal val="#ppt_x"/>
                                          </p:val>
                                        </p:tav>
                                      </p:tavLst>
                                    </p:anim>
                                    <p:anim calcmode="lin" valueType="num">
                                      <p:cBhvr>
                                        <p:cTn id="32" dur="500" fill="hold"/>
                                        <p:tgtEl>
                                          <p:spTgt spid="3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Class="entr" nodeType="clickEffect" presetSubtype="4" presetID="2" grpId="1" fill="hold">
                                  <p:stCondLst>
                                    <p:cond delay="0"/>
                                  </p:stCondLst>
                                  <p:iterate type="el" backwards="0">
                                    <p:tmAbs val="0"/>
                                  </p:iterate>
                                  <p:childTnLst>
                                    <p:set>
                                      <p:cBhvr>
                                        <p:cTn id="36" fill="hold"/>
                                        <p:tgtEl>
                                          <p:spTgt spid="32">
                                            <p:txEl>
                                              <p:pRg st="6" end="6"/>
                                            </p:txEl>
                                          </p:spTgt>
                                        </p:tgtEl>
                                        <p:attrNameLst>
                                          <p:attrName>style.visibility</p:attrName>
                                        </p:attrNameLst>
                                      </p:cBhvr>
                                      <p:to>
                                        <p:strVal val="visible"/>
                                      </p:to>
                                    </p:set>
                                    <p:anim calcmode="lin" valueType="num">
                                      <p:cBhvr>
                                        <p:cTn id="37" dur="500" fill="hold"/>
                                        <p:tgtEl>
                                          <p:spTgt spid="32">
                                            <p:txEl>
                                              <p:pRg st="6" end="6"/>
                                            </p:txEl>
                                          </p:spTgt>
                                        </p:tgtEl>
                                        <p:attrNameLst>
                                          <p:attrName>ppt_x</p:attrName>
                                        </p:attrNameLst>
                                      </p:cBhvr>
                                      <p:tavLst>
                                        <p:tav tm="0">
                                          <p:val>
                                            <p:strVal val="#ppt_x"/>
                                          </p:val>
                                        </p:tav>
                                        <p:tav tm="100000">
                                          <p:val>
                                            <p:strVal val="#ppt_x"/>
                                          </p:val>
                                        </p:tav>
                                      </p:tavLst>
                                    </p:anim>
                                    <p:anim calcmode="lin" valueType="num">
                                      <p:cBhvr>
                                        <p:cTn id="38" dur="500" fill="hold"/>
                                        <p:tgtEl>
                                          <p:spTgt spid="3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4" presetID="2" grpId="1" fill="hold">
                                  <p:stCondLst>
                                    <p:cond delay="0"/>
                                  </p:stCondLst>
                                  <p:iterate type="el" backwards="0">
                                    <p:tmAbs val="0"/>
                                  </p:iterate>
                                  <p:childTnLst>
                                    <p:set>
                                      <p:cBhvr>
                                        <p:cTn id="42" fill="hold"/>
                                        <p:tgtEl>
                                          <p:spTgt spid="32">
                                            <p:txEl>
                                              <p:pRg st="7" end="7"/>
                                            </p:txEl>
                                          </p:spTgt>
                                        </p:tgtEl>
                                        <p:attrNameLst>
                                          <p:attrName>style.visibility</p:attrName>
                                        </p:attrNameLst>
                                      </p:cBhvr>
                                      <p:to>
                                        <p:strVal val="visible"/>
                                      </p:to>
                                    </p:set>
                                    <p:anim calcmode="lin" valueType="num">
                                      <p:cBhvr>
                                        <p:cTn id="43" dur="500" fill="hold"/>
                                        <p:tgtEl>
                                          <p:spTgt spid="32">
                                            <p:txEl>
                                              <p:pRg st="7" end="7"/>
                                            </p:txEl>
                                          </p:spTgt>
                                        </p:tgtEl>
                                        <p:attrNameLst>
                                          <p:attrName>ppt_x</p:attrName>
                                        </p:attrNameLst>
                                      </p:cBhvr>
                                      <p:tavLst>
                                        <p:tav tm="0">
                                          <p:val>
                                            <p:strVal val="#ppt_x"/>
                                          </p:val>
                                        </p:tav>
                                        <p:tav tm="100000">
                                          <p:val>
                                            <p:strVal val="#ppt_x"/>
                                          </p:val>
                                        </p:tav>
                                      </p:tavLst>
                                    </p:anim>
                                    <p:anim calcmode="lin" valueType="num">
                                      <p:cBhvr>
                                        <p:cTn id="44" dur="500" fill="hold"/>
                                        <p:tgtEl>
                                          <p:spTgt spid="3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Class="entr" nodeType="clickEffect" presetSubtype="4" presetID="2" grpId="1" fill="hold">
                                  <p:stCondLst>
                                    <p:cond delay="0"/>
                                  </p:stCondLst>
                                  <p:iterate type="el" backwards="0">
                                    <p:tmAbs val="0"/>
                                  </p:iterate>
                                  <p:childTnLst>
                                    <p:set>
                                      <p:cBhvr>
                                        <p:cTn id="48" fill="hold"/>
                                        <p:tgtEl>
                                          <p:spTgt spid="32">
                                            <p:txEl>
                                              <p:pRg st="8" end="8"/>
                                            </p:txEl>
                                          </p:spTgt>
                                        </p:tgtEl>
                                        <p:attrNameLst>
                                          <p:attrName>style.visibility</p:attrName>
                                        </p:attrNameLst>
                                      </p:cBhvr>
                                      <p:to>
                                        <p:strVal val="visible"/>
                                      </p:to>
                                    </p:set>
                                    <p:anim calcmode="lin" valueType="num">
                                      <p:cBhvr>
                                        <p:cTn id="49" dur="500" fill="hold"/>
                                        <p:tgtEl>
                                          <p:spTgt spid="32">
                                            <p:txEl>
                                              <p:pRg st="8" end="8"/>
                                            </p:txEl>
                                          </p:spTgt>
                                        </p:tgtEl>
                                        <p:attrNameLst>
                                          <p:attrName>ppt_x</p:attrName>
                                        </p:attrNameLst>
                                      </p:cBhvr>
                                      <p:tavLst>
                                        <p:tav tm="0">
                                          <p:val>
                                            <p:strVal val="#ppt_x"/>
                                          </p:val>
                                        </p:tav>
                                        <p:tav tm="100000">
                                          <p:val>
                                            <p:strVal val="#ppt_x"/>
                                          </p:val>
                                        </p:tav>
                                      </p:tavLst>
                                    </p:anim>
                                    <p:anim calcmode="lin" valueType="num">
                                      <p:cBhvr>
                                        <p:cTn id="50" dur="500" fill="hold"/>
                                        <p:tgtEl>
                                          <p:spTgt spid="3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Class="entr" nodeType="clickEffect" presetSubtype="4" presetID="2" grpId="1" fill="hold">
                                  <p:stCondLst>
                                    <p:cond delay="0"/>
                                  </p:stCondLst>
                                  <p:iterate type="el" backwards="0">
                                    <p:tmAbs val="0"/>
                                  </p:iterate>
                                  <p:childTnLst>
                                    <p:set>
                                      <p:cBhvr>
                                        <p:cTn id="54" fill="hold"/>
                                        <p:tgtEl>
                                          <p:spTgt spid="32">
                                            <p:txEl>
                                              <p:pRg st="9" end="9"/>
                                            </p:txEl>
                                          </p:spTgt>
                                        </p:tgtEl>
                                        <p:attrNameLst>
                                          <p:attrName>style.visibility</p:attrName>
                                        </p:attrNameLst>
                                      </p:cBhvr>
                                      <p:to>
                                        <p:strVal val="visible"/>
                                      </p:to>
                                    </p:set>
                                    <p:anim calcmode="lin" valueType="num">
                                      <p:cBhvr>
                                        <p:cTn id="55" dur="500" fill="hold"/>
                                        <p:tgtEl>
                                          <p:spTgt spid="32">
                                            <p:txEl>
                                              <p:pRg st="9" end="9"/>
                                            </p:txEl>
                                          </p:spTgt>
                                        </p:tgtEl>
                                        <p:attrNameLst>
                                          <p:attrName>ppt_x</p:attrName>
                                        </p:attrNameLst>
                                      </p:cBhvr>
                                      <p:tavLst>
                                        <p:tav tm="0">
                                          <p:val>
                                            <p:strVal val="#ppt_x"/>
                                          </p:val>
                                        </p:tav>
                                        <p:tav tm="100000">
                                          <p:val>
                                            <p:strVal val="#ppt_x"/>
                                          </p:val>
                                        </p:tav>
                                      </p:tavLst>
                                    </p:anim>
                                    <p:anim calcmode="lin" valueType="num">
                                      <p:cBhvr>
                                        <p:cTn id="56" dur="500" fill="hold"/>
                                        <p:tgtEl>
                                          <p:spTgt spid="3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32" grpId="1"/>
    </p:bldLst>
  </p:timing>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34" name="20081027_seal-presidential-color" descr="20081027_seal-presidential-color"/>
          <p:cNvPicPr>
            <a:picLocks noChangeAspect="1"/>
          </p:cNvPicPr>
          <p:nvPr/>
        </p:nvPicPr>
        <p:blipFill>
          <a:blip r:embed="rId2">
            <a:extLst/>
          </a:blip>
          <a:stretch>
            <a:fillRect/>
          </a:stretch>
        </p:blipFill>
        <p:spPr>
          <a:xfrm>
            <a:off x="2819400" y="3276600"/>
            <a:ext cx="3362325" cy="3381375"/>
          </a:xfrm>
          <a:prstGeom prst="rect">
            <a:avLst/>
          </a:prstGeom>
          <a:ln w="12700">
            <a:miter lim="400000"/>
          </a:ln>
        </p:spPr>
      </p:pic>
      <p:sp>
        <p:nvSpPr>
          <p:cNvPr id="35" name="What are the Constitutional qualifications a candidate must meet in order to run for the office of President?"/>
          <p:cNvSpPr txBox="1"/>
          <p:nvPr/>
        </p:nvSpPr>
        <p:spPr>
          <a:xfrm>
            <a:off x="1371600" y="533400"/>
            <a:ext cx="5867400" cy="195774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a:solidFill>
                  <a:srgbClr val="FFFF00"/>
                </a:solidFill>
              </a:defRPr>
            </a:lvl1pPr>
          </a:lstStyle>
          <a:p>
            <a:pPr/>
            <a:r>
              <a:t>What are the Constitutional qualifications a candidate must meet in order to run for the office of President?</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7" name="US Constitution, Article II, Section 1…"/>
          <p:cNvSpPr txBox="1"/>
          <p:nvPr/>
        </p:nvSpPr>
        <p:spPr>
          <a:xfrm>
            <a:off x="381000" y="2286000"/>
            <a:ext cx="8229600" cy="328186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ctr">
              <a:defRPr b="1" sz="2400">
                <a:solidFill>
                  <a:srgbClr val="FFFFFF"/>
                </a:solidFill>
              </a:defRPr>
            </a:pPr>
            <a:r>
              <a:t>US Constitution, Article II, Section 1</a:t>
            </a:r>
          </a:p>
          <a:p>
            <a:pPr algn="ctr">
              <a:defRPr b="1" sz="2400">
                <a:solidFill>
                  <a:srgbClr val="FFFFFF"/>
                </a:solidFill>
              </a:defRPr>
            </a:pPr>
          </a:p>
          <a:p>
            <a:pPr>
              <a:defRPr b="1" sz="2400">
                <a:solidFill>
                  <a:srgbClr val="FFFF00"/>
                </a:solidFill>
              </a:defRPr>
            </a:pPr>
            <a:r>
              <a:t>No person except a </a:t>
            </a:r>
            <a:r>
              <a:rPr>
                <a:solidFill>
                  <a:srgbClr val="FF0000"/>
                </a:solidFill>
              </a:rPr>
              <a:t>natural born citizen</a:t>
            </a:r>
            <a:r>
              <a:t>, or a citizen of the United States, at the time of the adoption of this Constitution, shall be eligible to the office of President; neither shall any person be eligible to that office who shall not have attained to the </a:t>
            </a:r>
            <a:r>
              <a:rPr>
                <a:solidFill>
                  <a:srgbClr val="FF0000"/>
                </a:solidFill>
              </a:rPr>
              <a:t>age of thirty-five years</a:t>
            </a:r>
            <a:r>
              <a:t>, and been </a:t>
            </a:r>
            <a:r>
              <a:rPr>
                <a:solidFill>
                  <a:srgbClr val="FF0000"/>
                </a:solidFill>
              </a:rPr>
              <a:t>fourteen years a resident </a:t>
            </a:r>
            <a:r>
              <a:t>within the United States.</a:t>
            </a:r>
          </a:p>
        </p:txBody>
      </p:sp>
      <p:sp>
        <p:nvSpPr>
          <p:cNvPr id="38" name="QUALIFICATIONS FOR THE OFFICE OF PRESIDENT"/>
          <p:cNvSpPr txBox="1"/>
          <p:nvPr/>
        </p:nvSpPr>
        <p:spPr>
          <a:xfrm>
            <a:off x="990600" y="304800"/>
            <a:ext cx="6858000" cy="101794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spcBef>
                <a:spcPts val="1900"/>
              </a:spcBef>
              <a:defRPr b="1">
                <a:solidFill>
                  <a:srgbClr val="FFFF00"/>
                </a:solidFill>
              </a:defRPr>
            </a:lvl1pPr>
          </a:lstStyle>
          <a:p>
            <a:pPr/>
            <a:r>
              <a:t>QUALIFICATIONS FOR THE OFFICE OF PRESIDENT</a:t>
            </a:r>
          </a:p>
        </p:txBody>
      </p:sp>
      <p:sp>
        <p:nvSpPr>
          <p:cNvPr id="39" name="CITIZENSHIP &amp; AGE"/>
          <p:cNvSpPr txBox="1"/>
          <p:nvPr/>
        </p:nvSpPr>
        <p:spPr>
          <a:xfrm>
            <a:off x="1600200" y="1447800"/>
            <a:ext cx="5867400" cy="126178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a:defRPr b="1">
                <a:solidFill>
                  <a:srgbClr val="FFFFFF"/>
                </a:solidFill>
              </a:defRPr>
            </a:lvl1pPr>
          </a:lstStyle>
          <a:p>
            <a:pPr/>
            <a:r>
              <a:t>CITIZENSHIP &amp; AGE</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41" name="20081027_seal-presidential-color" descr="20081027_seal-presidential-color"/>
          <p:cNvPicPr>
            <a:picLocks noChangeAspect="1"/>
          </p:cNvPicPr>
          <p:nvPr/>
        </p:nvPicPr>
        <p:blipFill>
          <a:blip r:embed="rId2">
            <a:extLst/>
          </a:blip>
          <a:stretch>
            <a:fillRect/>
          </a:stretch>
        </p:blipFill>
        <p:spPr>
          <a:xfrm>
            <a:off x="2890837" y="1738312"/>
            <a:ext cx="3362326" cy="3381376"/>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 name="Atychiphobia…"/>
          <p:cNvSpPr txBox="1"/>
          <p:nvPr/>
        </p:nvSpPr>
        <p:spPr>
          <a:xfrm>
            <a:off x="381000" y="304800"/>
            <a:ext cx="8458200" cy="455450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spcBef>
                <a:spcPts val="1900"/>
              </a:spcBef>
              <a:defRPr b="1">
                <a:solidFill>
                  <a:srgbClr val="FFFF00"/>
                </a:solidFill>
              </a:defRPr>
            </a:pPr>
          </a:p>
          <a:p>
            <a:pPr>
              <a:spcBef>
                <a:spcPts val="2100"/>
              </a:spcBef>
              <a:defRPr b="1" sz="3600">
                <a:solidFill>
                  <a:srgbClr val="FFFF00"/>
                </a:solidFill>
              </a:defRPr>
            </a:pPr>
            <a:r>
              <a:t>Atychiphobia</a:t>
            </a:r>
          </a:p>
          <a:p>
            <a:pPr>
              <a:spcBef>
                <a:spcPts val="2100"/>
              </a:spcBef>
              <a:defRPr b="1" sz="3600">
                <a:solidFill>
                  <a:srgbClr val="FFFF00"/>
                </a:solidFill>
              </a:defRPr>
            </a:pPr>
            <a:r>
              <a:t>Agoraphobia</a:t>
            </a:r>
          </a:p>
          <a:p>
            <a:pPr>
              <a:spcBef>
                <a:spcPts val="2100"/>
              </a:spcBef>
              <a:defRPr b="1" sz="3600">
                <a:solidFill>
                  <a:srgbClr val="FFFF00"/>
                </a:solidFill>
              </a:defRPr>
            </a:pPr>
            <a:r>
              <a:t>Enochlophobia</a:t>
            </a:r>
          </a:p>
          <a:p>
            <a:pPr>
              <a:spcBef>
                <a:spcPts val="2100"/>
              </a:spcBef>
              <a:defRPr b="1" sz="3600">
                <a:solidFill>
                  <a:srgbClr val="FFFF00"/>
                </a:solidFill>
              </a:defRPr>
            </a:pPr>
            <a:r>
              <a:t>Glossophobia</a:t>
            </a:r>
          </a:p>
        </p:txBody>
      </p:sp>
      <p:pic>
        <p:nvPicPr>
          <p:cNvPr id="44" name="apple-iphone-in-hand-thumb" descr="apple-iphone-in-hand-thumb"/>
          <p:cNvPicPr>
            <a:picLocks noChangeAspect="1"/>
          </p:cNvPicPr>
          <p:nvPr/>
        </p:nvPicPr>
        <p:blipFill>
          <a:blip r:embed="rId2">
            <a:extLst/>
          </a:blip>
          <a:stretch>
            <a:fillRect/>
          </a:stretch>
        </p:blipFill>
        <p:spPr>
          <a:xfrm>
            <a:off x="4867275" y="990600"/>
            <a:ext cx="4276725" cy="4848225"/>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4" presetID="2" grpId="1" fill="hold">
                                  <p:stCondLst>
                                    <p:cond delay="0"/>
                                  </p:stCondLst>
                                  <p:iterate type="el" backwards="0">
                                    <p:tmAbs val="0"/>
                                  </p:iterate>
                                  <p:childTnLst>
                                    <p:set>
                                      <p:cBhvr>
                                        <p:cTn id="6" fill="hold"/>
                                        <p:tgtEl>
                                          <p:spTgt spid="43">
                                            <p:txEl>
                                              <p:pRg st="1" end="1"/>
                                            </p:txEl>
                                          </p:spTgt>
                                        </p:tgtEl>
                                        <p:attrNameLst>
                                          <p:attrName>style.visibility</p:attrName>
                                        </p:attrNameLst>
                                      </p:cBhvr>
                                      <p:to>
                                        <p:strVal val="visible"/>
                                      </p:to>
                                    </p:set>
                                    <p:anim calcmode="lin" valueType="num">
                                      <p:cBhvr>
                                        <p:cTn id="7" dur="500" fill="hold"/>
                                        <p:tgtEl>
                                          <p:spTgt spid="43">
                                            <p:txEl>
                                              <p:pRg st="1" end="1"/>
                                            </p:txEl>
                                          </p:spTgt>
                                        </p:tgtEl>
                                        <p:attrNameLst>
                                          <p:attrName>ppt_x</p:attrName>
                                        </p:attrNameLst>
                                      </p:cBhvr>
                                      <p:tavLst>
                                        <p:tav tm="0">
                                          <p:val>
                                            <p:strVal val="#ppt_x"/>
                                          </p:val>
                                        </p:tav>
                                        <p:tav tm="100000">
                                          <p:val>
                                            <p:strVal val="#ppt_x"/>
                                          </p:val>
                                        </p:tav>
                                      </p:tavLst>
                                    </p:anim>
                                    <p:anim calcmode="lin" valueType="num">
                                      <p:cBhvr>
                                        <p:cTn id="8" dur="500" fill="hold"/>
                                        <p:tgtEl>
                                          <p:spTgt spid="4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Class="entr" nodeType="afterEffect" presetSubtype="4" presetID="2" grpId="1" fill="hold">
                                  <p:stCondLst>
                                    <p:cond delay="0"/>
                                  </p:stCondLst>
                                  <p:iterate type="el" backwards="0">
                                    <p:tmAbs val="0"/>
                                  </p:iterate>
                                  <p:childTnLst>
                                    <p:set>
                                      <p:cBhvr>
                                        <p:cTn id="11" fill="hold"/>
                                        <p:tgtEl>
                                          <p:spTgt spid="43">
                                            <p:txEl>
                                              <p:pRg st="2" end="2"/>
                                            </p:txEl>
                                          </p:spTgt>
                                        </p:tgtEl>
                                        <p:attrNameLst>
                                          <p:attrName>style.visibility</p:attrName>
                                        </p:attrNameLst>
                                      </p:cBhvr>
                                      <p:to>
                                        <p:strVal val="visible"/>
                                      </p:to>
                                    </p:set>
                                    <p:anim calcmode="lin" valueType="num">
                                      <p:cBhvr>
                                        <p:cTn id="12" dur="500" fill="hold"/>
                                        <p:tgtEl>
                                          <p:spTgt spid="43">
                                            <p:txEl>
                                              <p:pRg st="2" end="2"/>
                                            </p:txEl>
                                          </p:spTgt>
                                        </p:tgtEl>
                                        <p:attrNameLst>
                                          <p:attrName>ppt_x</p:attrName>
                                        </p:attrNameLst>
                                      </p:cBhvr>
                                      <p:tavLst>
                                        <p:tav tm="0">
                                          <p:val>
                                            <p:strVal val="#ppt_x"/>
                                          </p:val>
                                        </p:tav>
                                        <p:tav tm="100000">
                                          <p:val>
                                            <p:strVal val="#ppt_x"/>
                                          </p:val>
                                        </p:tav>
                                      </p:tavLst>
                                    </p:anim>
                                    <p:anim calcmode="lin" valueType="num">
                                      <p:cBhvr>
                                        <p:cTn id="13" dur="500" fill="hold"/>
                                        <p:tgtEl>
                                          <p:spTgt spid="43">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Class="entr" nodeType="afterEffect" presetSubtype="4" presetID="2" grpId="1" fill="hold">
                                  <p:stCondLst>
                                    <p:cond delay="0"/>
                                  </p:stCondLst>
                                  <p:iterate type="el" backwards="0">
                                    <p:tmAbs val="0"/>
                                  </p:iterate>
                                  <p:childTnLst>
                                    <p:set>
                                      <p:cBhvr>
                                        <p:cTn id="16" fill="hold"/>
                                        <p:tgtEl>
                                          <p:spTgt spid="43">
                                            <p:txEl>
                                              <p:pRg st="3" end="3"/>
                                            </p:txEl>
                                          </p:spTgt>
                                        </p:tgtEl>
                                        <p:attrNameLst>
                                          <p:attrName>style.visibility</p:attrName>
                                        </p:attrNameLst>
                                      </p:cBhvr>
                                      <p:to>
                                        <p:strVal val="visible"/>
                                      </p:to>
                                    </p:set>
                                    <p:anim calcmode="lin" valueType="num">
                                      <p:cBhvr>
                                        <p:cTn id="17" dur="500" fill="hold"/>
                                        <p:tgtEl>
                                          <p:spTgt spid="43">
                                            <p:txEl>
                                              <p:pRg st="3" end="3"/>
                                            </p:txEl>
                                          </p:spTgt>
                                        </p:tgtEl>
                                        <p:attrNameLst>
                                          <p:attrName>ppt_x</p:attrName>
                                        </p:attrNameLst>
                                      </p:cBhvr>
                                      <p:tavLst>
                                        <p:tav tm="0">
                                          <p:val>
                                            <p:strVal val="#ppt_x"/>
                                          </p:val>
                                        </p:tav>
                                        <p:tav tm="100000">
                                          <p:val>
                                            <p:strVal val="#ppt_x"/>
                                          </p:val>
                                        </p:tav>
                                      </p:tavLst>
                                    </p:anim>
                                    <p:anim calcmode="lin" valueType="num">
                                      <p:cBhvr>
                                        <p:cTn id="18" dur="500" fill="hold"/>
                                        <p:tgtEl>
                                          <p:spTgt spid="43">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Class="entr" nodeType="afterEffect" presetSubtype="4" presetID="2" grpId="1" fill="hold">
                                  <p:stCondLst>
                                    <p:cond delay="0"/>
                                  </p:stCondLst>
                                  <p:iterate type="el" backwards="0">
                                    <p:tmAbs val="0"/>
                                  </p:iterate>
                                  <p:childTnLst>
                                    <p:set>
                                      <p:cBhvr>
                                        <p:cTn id="21" fill="hold"/>
                                        <p:tgtEl>
                                          <p:spTgt spid="43">
                                            <p:txEl>
                                              <p:pRg st="4" end="4"/>
                                            </p:txEl>
                                          </p:spTgt>
                                        </p:tgtEl>
                                        <p:attrNameLst>
                                          <p:attrName>style.visibility</p:attrName>
                                        </p:attrNameLst>
                                      </p:cBhvr>
                                      <p:to>
                                        <p:strVal val="visible"/>
                                      </p:to>
                                    </p:set>
                                    <p:anim calcmode="lin" valueType="num">
                                      <p:cBhvr>
                                        <p:cTn id="22" dur="500" fill="hold"/>
                                        <p:tgtEl>
                                          <p:spTgt spid="43">
                                            <p:txEl>
                                              <p:pRg st="4" end="4"/>
                                            </p:txEl>
                                          </p:spTgt>
                                        </p:tgtEl>
                                        <p:attrNameLst>
                                          <p:attrName>ppt_x</p:attrName>
                                        </p:attrNameLst>
                                      </p:cBhvr>
                                      <p:tavLst>
                                        <p:tav tm="0">
                                          <p:val>
                                            <p:strVal val="#ppt_x"/>
                                          </p:val>
                                        </p:tav>
                                        <p:tav tm="100000">
                                          <p:val>
                                            <p:strVal val="#ppt_x"/>
                                          </p:val>
                                        </p:tav>
                                      </p:tavLst>
                                    </p:anim>
                                    <p:anim calcmode="lin" valueType="num">
                                      <p:cBhvr>
                                        <p:cTn id="23" dur="500" fill="hold"/>
                                        <p:tgtEl>
                                          <p:spTgt spid="43">
                                            <p:txEl>
                                              <p:pRg st="4" end="4"/>
                                            </p:txEl>
                                          </p:spTgt>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Class="entr" nodeType="afterEffect" presetSubtype="4" presetID="2" grpId="1" fill="hold">
                                  <p:stCondLst>
                                    <p:cond delay="0"/>
                                  </p:stCondLst>
                                  <p:iterate type="el" backwards="0">
                                    <p:tmAbs val="0"/>
                                  </p:iterate>
                                  <p:childTnLst>
                                    <p:set>
                                      <p:cBhvr>
                                        <p:cTn id="26" fill="hold"/>
                                        <p:tgtEl>
                                          <p:spTgt spid="43">
                                            <p:txEl>
                                              <p:pRg st="5" end="5"/>
                                            </p:txEl>
                                          </p:spTgt>
                                        </p:tgtEl>
                                        <p:attrNameLst>
                                          <p:attrName>style.visibility</p:attrName>
                                        </p:attrNameLst>
                                      </p:cBhvr>
                                      <p:to>
                                        <p:strVal val="visible"/>
                                      </p:to>
                                    </p:set>
                                    <p:anim calcmode="lin" valueType="num">
                                      <p:cBhvr>
                                        <p:cTn id="27" dur="500" fill="hold"/>
                                        <p:tgtEl>
                                          <p:spTgt spid="43">
                                            <p:txEl>
                                              <p:pRg st="5" end="5"/>
                                            </p:txEl>
                                          </p:spTgt>
                                        </p:tgtEl>
                                        <p:attrNameLst>
                                          <p:attrName>ppt_x</p:attrName>
                                        </p:attrNameLst>
                                      </p:cBhvr>
                                      <p:tavLst>
                                        <p:tav tm="0">
                                          <p:val>
                                            <p:strVal val="#ppt_x"/>
                                          </p:val>
                                        </p:tav>
                                        <p:tav tm="100000">
                                          <p:val>
                                            <p:strVal val="#ppt_x"/>
                                          </p:val>
                                        </p:tav>
                                      </p:tavLst>
                                    </p:anim>
                                    <p:anim calcmode="lin" valueType="num">
                                      <p:cBhvr>
                                        <p:cTn id="28" dur="500" fill="hold"/>
                                        <p:tgtEl>
                                          <p:spTgt spid="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43" grpId="1"/>
    </p:bldLst>
  </p:timing>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6" name="Atychiphobia – fear of failure…"/>
          <p:cNvSpPr txBox="1"/>
          <p:nvPr/>
        </p:nvSpPr>
        <p:spPr>
          <a:xfrm>
            <a:off x="152400" y="304800"/>
            <a:ext cx="8839200" cy="571694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b="1">
                <a:solidFill>
                  <a:srgbClr val="FFFFFF"/>
                </a:solidFill>
              </a:defRPr>
            </a:pPr>
            <a:r>
              <a:t>Atychiphobia</a:t>
            </a:r>
            <a:r>
              <a:rPr>
                <a:solidFill>
                  <a:srgbClr val="FFFF00"/>
                </a:solidFill>
              </a:rPr>
              <a:t> – fear of failure</a:t>
            </a:r>
            <a:endParaRPr>
              <a:solidFill>
                <a:srgbClr val="FFFF00"/>
              </a:solidFill>
            </a:endParaRPr>
          </a:p>
          <a:p>
            <a:pPr>
              <a:defRPr b="1">
                <a:solidFill>
                  <a:srgbClr val="FFFFFF"/>
                </a:solidFill>
              </a:defRPr>
            </a:pPr>
          </a:p>
          <a:p>
            <a:pPr>
              <a:defRPr b="1">
                <a:solidFill>
                  <a:srgbClr val="FFFFFF"/>
                </a:solidFill>
              </a:defRPr>
            </a:pPr>
            <a:r>
              <a:t>Agoraphobia </a:t>
            </a:r>
            <a:r>
              <a:rPr>
                <a:solidFill>
                  <a:srgbClr val="FFFF00"/>
                </a:solidFill>
              </a:rPr>
              <a:t>–  fear of open spaces - public </a:t>
            </a:r>
            <a:endParaRPr>
              <a:solidFill>
                <a:srgbClr val="FFFF00"/>
              </a:solidFill>
            </a:endParaRPr>
          </a:p>
          <a:p>
            <a:pPr>
              <a:defRPr b="1">
                <a:solidFill>
                  <a:srgbClr val="FFFF00"/>
                </a:solidFill>
              </a:defRPr>
            </a:pPr>
            <a:r>
              <a:t>			   places</a:t>
            </a:r>
          </a:p>
          <a:p>
            <a:pPr>
              <a:defRPr b="1">
                <a:solidFill>
                  <a:srgbClr val="FFFFFF"/>
                </a:solidFill>
              </a:defRPr>
            </a:pPr>
          </a:p>
          <a:p>
            <a:pPr>
              <a:defRPr b="1">
                <a:solidFill>
                  <a:srgbClr val="FFFFFF"/>
                </a:solidFill>
              </a:defRPr>
            </a:pPr>
            <a:r>
              <a:t>Enochlophobia</a:t>
            </a:r>
            <a:r>
              <a:rPr>
                <a:solidFill>
                  <a:srgbClr val="FFFF00"/>
                </a:solidFill>
              </a:rPr>
              <a:t> – fear of crowds</a:t>
            </a:r>
            <a:endParaRPr>
              <a:solidFill>
                <a:srgbClr val="FFFF00"/>
              </a:solidFill>
            </a:endParaRPr>
          </a:p>
          <a:p>
            <a:pPr>
              <a:defRPr b="1">
                <a:solidFill>
                  <a:srgbClr val="FFFFFF"/>
                </a:solidFill>
              </a:defRPr>
            </a:pPr>
          </a:p>
          <a:p>
            <a:pPr>
              <a:defRPr b="1">
                <a:solidFill>
                  <a:srgbClr val="FFFFFF"/>
                </a:solidFill>
              </a:defRPr>
            </a:pPr>
            <a:r>
              <a:t>Glossophobia</a:t>
            </a:r>
            <a:r>
              <a:rPr>
                <a:solidFill>
                  <a:srgbClr val="FFFF00"/>
                </a:solidFill>
              </a:rPr>
              <a:t> – fear of speaking in public</a:t>
            </a:r>
            <a:endParaRPr>
              <a:solidFill>
                <a:srgbClr val="FFFF00"/>
              </a:solidFill>
            </a:endParaRPr>
          </a:p>
          <a:p>
            <a:pPr>
              <a:defRPr b="1">
                <a:solidFill>
                  <a:srgbClr val="FFFF00"/>
                </a:solidFill>
              </a:defRPr>
            </a:pPr>
          </a:p>
          <a:p>
            <a:pPr algn="ctr">
              <a:defRPr b="1" i="1">
                <a:solidFill>
                  <a:srgbClr val="FFFF00"/>
                </a:solidFill>
              </a:defRPr>
            </a:pPr>
            <a:r>
              <a:t>How might these conditions affect a possible presidential candidate?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4" presetID="2" grpId="1" fill="hold">
                                  <p:stCondLst>
                                    <p:cond delay="0"/>
                                  </p:stCondLst>
                                  <p:iterate type="el" backwards="0">
                                    <p:tmAbs val="0"/>
                                  </p:iterate>
                                  <p:childTnLst>
                                    <p:set>
                                      <p:cBhvr>
                                        <p:cTn id="6" fill="hold"/>
                                        <p:tgtEl>
                                          <p:spTgt spid="46">
                                            <p:bg/>
                                          </p:spTgt>
                                        </p:tgtEl>
                                        <p:attrNameLst>
                                          <p:attrName>style.visibility</p:attrName>
                                        </p:attrNameLst>
                                      </p:cBhvr>
                                      <p:to>
                                        <p:strVal val="visible"/>
                                      </p:to>
                                    </p:set>
                                    <p:anim calcmode="lin" valueType="num">
                                      <p:cBhvr>
                                        <p:cTn id="7" dur="500" fill="hold"/>
                                        <p:tgtEl>
                                          <p:spTgt spid="46">
                                            <p:bg/>
                                          </p:spTgt>
                                        </p:tgtEl>
                                        <p:attrNameLst>
                                          <p:attrName>ppt_x</p:attrName>
                                        </p:attrNameLst>
                                      </p:cBhvr>
                                      <p:tavLst>
                                        <p:tav tm="0">
                                          <p:val>
                                            <p:strVal val="#ppt_x"/>
                                          </p:val>
                                        </p:tav>
                                        <p:tav tm="100000">
                                          <p:val>
                                            <p:strVal val="#ppt_x"/>
                                          </p:val>
                                        </p:tav>
                                      </p:tavLst>
                                    </p:anim>
                                    <p:anim calcmode="lin" valueType="num">
                                      <p:cBhvr>
                                        <p:cTn id="8" dur="500" fill="hold"/>
                                        <p:tgtEl>
                                          <p:spTgt spid="46">
                                            <p:bg/>
                                          </p:spTgt>
                                        </p:tgtEl>
                                        <p:attrNameLst>
                                          <p:attrName>ppt_y</p:attrName>
                                        </p:attrNameLst>
                                      </p:cBhvr>
                                      <p:tavLst>
                                        <p:tav tm="0">
                                          <p:val>
                                            <p:strVal val="1+#ppt_h/2"/>
                                          </p:val>
                                        </p:tav>
                                        <p:tav tm="100000">
                                          <p:val>
                                            <p:strVal val="#ppt_y"/>
                                          </p:val>
                                        </p:tav>
                                      </p:tavLst>
                                    </p:anim>
                                  </p:childTnLst>
                                </p:cTn>
                              </p:par>
                              <p:par>
                                <p:cTn id="9" presetClass="entr" nodeType="withEffect" presetSubtype="4" presetID="2" grpId="1" fill="hold">
                                  <p:stCondLst>
                                    <p:cond delay="0"/>
                                  </p:stCondLst>
                                  <p:iterate type="el" backwards="0">
                                    <p:tmAbs val="0"/>
                                  </p:iterate>
                                  <p:childTnLst>
                                    <p:set>
                                      <p:cBhvr>
                                        <p:cTn id="10" fill="hold"/>
                                        <p:tgtEl>
                                          <p:spTgt spid="46">
                                            <p:txEl>
                                              <p:pRg st="0" end="0"/>
                                            </p:txEl>
                                          </p:spTgt>
                                        </p:tgtEl>
                                        <p:attrNameLst>
                                          <p:attrName>style.visibility</p:attrName>
                                        </p:attrNameLst>
                                      </p:cBhvr>
                                      <p:to>
                                        <p:strVal val="visible"/>
                                      </p:to>
                                    </p:set>
                                    <p:anim calcmode="lin" valueType="num">
                                      <p:cBhvr>
                                        <p:cTn id="11" dur="500" fill="hold"/>
                                        <p:tgtEl>
                                          <p:spTgt spid="46">
                                            <p:txEl>
                                              <p:pRg st="0" end="0"/>
                                            </p:txEl>
                                          </p:spTgt>
                                        </p:tgtEl>
                                        <p:attrNameLst>
                                          <p:attrName>ppt_x</p:attrName>
                                        </p:attrNameLst>
                                      </p:cBhvr>
                                      <p:tavLst>
                                        <p:tav tm="0">
                                          <p:val>
                                            <p:strVal val="#ppt_x"/>
                                          </p:val>
                                        </p:tav>
                                        <p:tav tm="100000">
                                          <p:val>
                                            <p:strVal val="#ppt_x"/>
                                          </p:val>
                                        </p:tav>
                                      </p:tavLst>
                                    </p:anim>
                                    <p:anim calcmode="lin" valueType="num">
                                      <p:cBhvr>
                                        <p:cTn id="12" dur="500" fill="hold"/>
                                        <p:tgtEl>
                                          <p:spTgt spid="46">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Class="entr" nodeType="afterEffect" presetSubtype="4" presetID="2" grpId="1" fill="hold">
                                  <p:stCondLst>
                                    <p:cond delay="0"/>
                                  </p:stCondLst>
                                  <p:iterate type="el" backwards="0">
                                    <p:tmAbs val="0"/>
                                  </p:iterate>
                                  <p:childTnLst>
                                    <p:set>
                                      <p:cBhvr>
                                        <p:cTn id="15" fill="hold"/>
                                        <p:tgtEl>
                                          <p:spTgt spid="46">
                                            <p:txEl>
                                              <p:pRg st="1" end="1"/>
                                            </p:txEl>
                                          </p:spTgt>
                                        </p:tgtEl>
                                        <p:attrNameLst>
                                          <p:attrName>style.visibility</p:attrName>
                                        </p:attrNameLst>
                                      </p:cBhvr>
                                      <p:to>
                                        <p:strVal val="visible"/>
                                      </p:to>
                                    </p:set>
                                    <p:anim calcmode="lin" valueType="num">
                                      <p:cBhvr>
                                        <p:cTn id="16" dur="500" fill="hold"/>
                                        <p:tgtEl>
                                          <p:spTgt spid="46">
                                            <p:txEl>
                                              <p:pRg st="1" end="1"/>
                                            </p:txEl>
                                          </p:spTgt>
                                        </p:tgtEl>
                                        <p:attrNameLst>
                                          <p:attrName>ppt_x</p:attrName>
                                        </p:attrNameLst>
                                      </p:cBhvr>
                                      <p:tavLst>
                                        <p:tav tm="0">
                                          <p:val>
                                            <p:strVal val="#ppt_x"/>
                                          </p:val>
                                        </p:tav>
                                        <p:tav tm="100000">
                                          <p:val>
                                            <p:strVal val="#ppt_x"/>
                                          </p:val>
                                        </p:tav>
                                      </p:tavLst>
                                    </p:anim>
                                    <p:anim calcmode="lin" valueType="num">
                                      <p:cBhvr>
                                        <p:cTn id="17" dur="500" fill="hold"/>
                                        <p:tgtEl>
                                          <p:spTgt spid="4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Class="entr" nodeType="clickEffect" presetSubtype="4" presetID="2" grpId="1" fill="hold">
                                  <p:stCondLst>
                                    <p:cond delay="0"/>
                                  </p:stCondLst>
                                  <p:iterate type="el" backwards="0">
                                    <p:tmAbs val="0"/>
                                  </p:iterate>
                                  <p:childTnLst>
                                    <p:set>
                                      <p:cBhvr>
                                        <p:cTn id="21" fill="hold"/>
                                        <p:tgtEl>
                                          <p:spTgt spid="46">
                                            <p:txEl>
                                              <p:pRg st="2" end="2"/>
                                            </p:txEl>
                                          </p:spTgt>
                                        </p:tgtEl>
                                        <p:attrNameLst>
                                          <p:attrName>style.visibility</p:attrName>
                                        </p:attrNameLst>
                                      </p:cBhvr>
                                      <p:to>
                                        <p:strVal val="visible"/>
                                      </p:to>
                                    </p:set>
                                    <p:anim calcmode="lin" valueType="num">
                                      <p:cBhvr>
                                        <p:cTn id="22" dur="500" fill="hold"/>
                                        <p:tgtEl>
                                          <p:spTgt spid="46">
                                            <p:txEl>
                                              <p:pRg st="2" end="2"/>
                                            </p:txEl>
                                          </p:spTgt>
                                        </p:tgtEl>
                                        <p:attrNameLst>
                                          <p:attrName>ppt_x</p:attrName>
                                        </p:attrNameLst>
                                      </p:cBhvr>
                                      <p:tavLst>
                                        <p:tav tm="0">
                                          <p:val>
                                            <p:strVal val="#ppt_x"/>
                                          </p:val>
                                        </p:tav>
                                        <p:tav tm="100000">
                                          <p:val>
                                            <p:strVal val="#ppt_x"/>
                                          </p:val>
                                        </p:tav>
                                      </p:tavLst>
                                    </p:anim>
                                    <p:anim calcmode="lin" valueType="num">
                                      <p:cBhvr>
                                        <p:cTn id="23" dur="500" fill="hold"/>
                                        <p:tgtEl>
                                          <p:spTgt spid="4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Class="entr" nodeType="clickEffect" presetSubtype="4" presetID="2" grpId="1" fill="hold">
                                  <p:stCondLst>
                                    <p:cond delay="0"/>
                                  </p:stCondLst>
                                  <p:iterate type="el" backwards="0">
                                    <p:tmAbs val="0"/>
                                  </p:iterate>
                                  <p:childTnLst>
                                    <p:set>
                                      <p:cBhvr>
                                        <p:cTn id="27" fill="hold"/>
                                        <p:tgtEl>
                                          <p:spTgt spid="46">
                                            <p:txEl>
                                              <p:pRg st="3" end="3"/>
                                            </p:txEl>
                                          </p:spTgt>
                                        </p:tgtEl>
                                        <p:attrNameLst>
                                          <p:attrName>style.visibility</p:attrName>
                                        </p:attrNameLst>
                                      </p:cBhvr>
                                      <p:to>
                                        <p:strVal val="visible"/>
                                      </p:to>
                                    </p:set>
                                    <p:anim calcmode="lin" valueType="num">
                                      <p:cBhvr>
                                        <p:cTn id="28" dur="500" fill="hold"/>
                                        <p:tgtEl>
                                          <p:spTgt spid="46">
                                            <p:txEl>
                                              <p:pRg st="3" end="3"/>
                                            </p:txEl>
                                          </p:spTgt>
                                        </p:tgtEl>
                                        <p:attrNameLst>
                                          <p:attrName>ppt_x</p:attrName>
                                        </p:attrNameLst>
                                      </p:cBhvr>
                                      <p:tavLst>
                                        <p:tav tm="0">
                                          <p:val>
                                            <p:strVal val="#ppt_x"/>
                                          </p:val>
                                        </p:tav>
                                        <p:tav tm="100000">
                                          <p:val>
                                            <p:strVal val="#ppt_x"/>
                                          </p:val>
                                        </p:tav>
                                      </p:tavLst>
                                    </p:anim>
                                    <p:anim calcmode="lin" valueType="num">
                                      <p:cBhvr>
                                        <p:cTn id="29" dur="500" fill="hold"/>
                                        <p:tgtEl>
                                          <p:spTgt spid="46">
                                            <p:txEl>
                                              <p:pRg st="3" end="3"/>
                                            </p:txEl>
                                          </p:spTgt>
                                        </p:tgtEl>
                                        <p:attrNameLst>
                                          <p:attrName>ppt_y</p:attrName>
                                        </p:attrNameLst>
                                      </p:cBhvr>
                                      <p:tavLst>
                                        <p:tav tm="0">
                                          <p:val>
                                            <p:strVal val="1+#ppt_h/2"/>
                                          </p:val>
                                        </p:tav>
                                        <p:tav tm="100000">
                                          <p:val>
                                            <p:strVal val="#ppt_y"/>
                                          </p:val>
                                        </p:tav>
                                      </p:tavLst>
                                    </p:anim>
                                  </p:childTnLst>
                                </p:cTn>
                              </p:par>
                            </p:childTnLst>
                          </p:cTn>
                        </p:par>
                        <p:par>
                          <p:cTn id="30" fill="hold">
                            <p:stCondLst>
                              <p:cond delay="500"/>
                            </p:stCondLst>
                            <p:childTnLst>
                              <p:par>
                                <p:cTn id="31" presetClass="entr" nodeType="afterEffect" presetSubtype="4" presetID="2" grpId="1" fill="hold">
                                  <p:stCondLst>
                                    <p:cond delay="0"/>
                                  </p:stCondLst>
                                  <p:iterate type="el" backwards="0">
                                    <p:tmAbs val="0"/>
                                  </p:iterate>
                                  <p:childTnLst>
                                    <p:set>
                                      <p:cBhvr>
                                        <p:cTn id="32" fill="hold"/>
                                        <p:tgtEl>
                                          <p:spTgt spid="46">
                                            <p:txEl>
                                              <p:pRg st="4" end="4"/>
                                            </p:txEl>
                                          </p:spTgt>
                                        </p:tgtEl>
                                        <p:attrNameLst>
                                          <p:attrName>style.visibility</p:attrName>
                                        </p:attrNameLst>
                                      </p:cBhvr>
                                      <p:to>
                                        <p:strVal val="visible"/>
                                      </p:to>
                                    </p:set>
                                    <p:anim calcmode="lin" valueType="num">
                                      <p:cBhvr>
                                        <p:cTn id="33" dur="500" fill="hold"/>
                                        <p:tgtEl>
                                          <p:spTgt spid="46">
                                            <p:txEl>
                                              <p:pRg st="4" end="4"/>
                                            </p:txEl>
                                          </p:spTgt>
                                        </p:tgtEl>
                                        <p:attrNameLst>
                                          <p:attrName>ppt_x</p:attrName>
                                        </p:attrNameLst>
                                      </p:cBhvr>
                                      <p:tavLst>
                                        <p:tav tm="0">
                                          <p:val>
                                            <p:strVal val="#ppt_x"/>
                                          </p:val>
                                        </p:tav>
                                        <p:tav tm="100000">
                                          <p:val>
                                            <p:strVal val="#ppt_x"/>
                                          </p:val>
                                        </p:tav>
                                      </p:tavLst>
                                    </p:anim>
                                    <p:anim calcmode="lin" valueType="num">
                                      <p:cBhvr>
                                        <p:cTn id="34" dur="500" fill="hold"/>
                                        <p:tgtEl>
                                          <p:spTgt spid="4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4" presetID="2" grpId="1" fill="hold">
                                  <p:stCondLst>
                                    <p:cond delay="0"/>
                                  </p:stCondLst>
                                  <p:iterate type="el" backwards="0">
                                    <p:tmAbs val="0"/>
                                  </p:iterate>
                                  <p:childTnLst>
                                    <p:set>
                                      <p:cBhvr>
                                        <p:cTn id="38" fill="hold"/>
                                        <p:tgtEl>
                                          <p:spTgt spid="46">
                                            <p:txEl>
                                              <p:pRg st="5" end="5"/>
                                            </p:txEl>
                                          </p:spTgt>
                                        </p:tgtEl>
                                        <p:attrNameLst>
                                          <p:attrName>style.visibility</p:attrName>
                                        </p:attrNameLst>
                                      </p:cBhvr>
                                      <p:to>
                                        <p:strVal val="visible"/>
                                      </p:to>
                                    </p:set>
                                    <p:anim calcmode="lin" valueType="num">
                                      <p:cBhvr>
                                        <p:cTn id="39" dur="500" fill="hold"/>
                                        <p:tgtEl>
                                          <p:spTgt spid="46">
                                            <p:txEl>
                                              <p:pRg st="5" end="5"/>
                                            </p:txEl>
                                          </p:spTgt>
                                        </p:tgtEl>
                                        <p:attrNameLst>
                                          <p:attrName>ppt_x</p:attrName>
                                        </p:attrNameLst>
                                      </p:cBhvr>
                                      <p:tavLst>
                                        <p:tav tm="0">
                                          <p:val>
                                            <p:strVal val="#ppt_x"/>
                                          </p:val>
                                        </p:tav>
                                        <p:tav tm="100000">
                                          <p:val>
                                            <p:strVal val="#ppt_x"/>
                                          </p:val>
                                        </p:tav>
                                      </p:tavLst>
                                    </p:anim>
                                    <p:anim calcmode="lin" valueType="num">
                                      <p:cBhvr>
                                        <p:cTn id="40" dur="500" fill="hold"/>
                                        <p:tgtEl>
                                          <p:spTgt spid="46">
                                            <p:txEl>
                                              <p:pRg st="5" end="5"/>
                                            </p:txEl>
                                          </p:spTgt>
                                        </p:tgtEl>
                                        <p:attrNameLst>
                                          <p:attrName>ppt_y</p:attrName>
                                        </p:attrNameLst>
                                      </p:cBhvr>
                                      <p:tavLst>
                                        <p:tav tm="0">
                                          <p:val>
                                            <p:strVal val="1+#ppt_h/2"/>
                                          </p:val>
                                        </p:tav>
                                        <p:tav tm="100000">
                                          <p:val>
                                            <p:strVal val="#ppt_y"/>
                                          </p:val>
                                        </p:tav>
                                      </p:tavLst>
                                    </p:anim>
                                  </p:childTnLst>
                                </p:cTn>
                              </p:par>
                            </p:childTnLst>
                          </p:cTn>
                        </p:par>
                        <p:par>
                          <p:cTn id="41" fill="hold">
                            <p:stCondLst>
                              <p:cond delay="500"/>
                            </p:stCondLst>
                            <p:childTnLst>
                              <p:par>
                                <p:cTn id="42" presetClass="entr" nodeType="afterEffect" presetSubtype="4" presetID="2" grpId="1" fill="hold">
                                  <p:stCondLst>
                                    <p:cond delay="0"/>
                                  </p:stCondLst>
                                  <p:iterate type="el" backwards="0">
                                    <p:tmAbs val="0"/>
                                  </p:iterate>
                                  <p:childTnLst>
                                    <p:set>
                                      <p:cBhvr>
                                        <p:cTn id="43" fill="hold"/>
                                        <p:tgtEl>
                                          <p:spTgt spid="46">
                                            <p:txEl>
                                              <p:pRg st="6" end="6"/>
                                            </p:txEl>
                                          </p:spTgt>
                                        </p:tgtEl>
                                        <p:attrNameLst>
                                          <p:attrName>style.visibility</p:attrName>
                                        </p:attrNameLst>
                                      </p:cBhvr>
                                      <p:to>
                                        <p:strVal val="visible"/>
                                      </p:to>
                                    </p:set>
                                    <p:anim calcmode="lin" valueType="num">
                                      <p:cBhvr>
                                        <p:cTn id="44" dur="500" fill="hold"/>
                                        <p:tgtEl>
                                          <p:spTgt spid="46">
                                            <p:txEl>
                                              <p:pRg st="6" end="6"/>
                                            </p:txEl>
                                          </p:spTgt>
                                        </p:tgtEl>
                                        <p:attrNameLst>
                                          <p:attrName>ppt_x</p:attrName>
                                        </p:attrNameLst>
                                      </p:cBhvr>
                                      <p:tavLst>
                                        <p:tav tm="0">
                                          <p:val>
                                            <p:strVal val="#ppt_x"/>
                                          </p:val>
                                        </p:tav>
                                        <p:tav tm="100000">
                                          <p:val>
                                            <p:strVal val="#ppt_x"/>
                                          </p:val>
                                        </p:tav>
                                      </p:tavLst>
                                    </p:anim>
                                    <p:anim calcmode="lin" valueType="num">
                                      <p:cBhvr>
                                        <p:cTn id="45" dur="500" fill="hold"/>
                                        <p:tgtEl>
                                          <p:spTgt spid="4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Class="entr" nodeType="clickEffect" presetSubtype="4" presetID="2" grpId="1" fill="hold">
                                  <p:stCondLst>
                                    <p:cond delay="0"/>
                                  </p:stCondLst>
                                  <p:iterate type="el" backwards="0">
                                    <p:tmAbs val="0"/>
                                  </p:iterate>
                                  <p:childTnLst>
                                    <p:set>
                                      <p:cBhvr>
                                        <p:cTn id="49" fill="hold"/>
                                        <p:tgtEl>
                                          <p:spTgt spid="46">
                                            <p:txEl>
                                              <p:pRg st="7" end="7"/>
                                            </p:txEl>
                                          </p:spTgt>
                                        </p:tgtEl>
                                        <p:attrNameLst>
                                          <p:attrName>style.visibility</p:attrName>
                                        </p:attrNameLst>
                                      </p:cBhvr>
                                      <p:to>
                                        <p:strVal val="visible"/>
                                      </p:to>
                                    </p:set>
                                    <p:anim calcmode="lin" valueType="num">
                                      <p:cBhvr>
                                        <p:cTn id="50" dur="500" fill="hold"/>
                                        <p:tgtEl>
                                          <p:spTgt spid="46">
                                            <p:txEl>
                                              <p:pRg st="7" end="7"/>
                                            </p:txEl>
                                          </p:spTgt>
                                        </p:tgtEl>
                                        <p:attrNameLst>
                                          <p:attrName>ppt_x</p:attrName>
                                        </p:attrNameLst>
                                      </p:cBhvr>
                                      <p:tavLst>
                                        <p:tav tm="0">
                                          <p:val>
                                            <p:strVal val="#ppt_x"/>
                                          </p:val>
                                        </p:tav>
                                        <p:tav tm="100000">
                                          <p:val>
                                            <p:strVal val="#ppt_x"/>
                                          </p:val>
                                        </p:tav>
                                      </p:tavLst>
                                    </p:anim>
                                    <p:anim calcmode="lin" valueType="num">
                                      <p:cBhvr>
                                        <p:cTn id="51" dur="500" fill="hold"/>
                                        <p:tgtEl>
                                          <p:spTgt spid="46">
                                            <p:txEl>
                                              <p:pRg st="7" end="7"/>
                                            </p:txEl>
                                          </p:spTgt>
                                        </p:tgtEl>
                                        <p:attrNameLst>
                                          <p:attrName>ppt_y</p:attrName>
                                        </p:attrNameLst>
                                      </p:cBhvr>
                                      <p:tavLst>
                                        <p:tav tm="0">
                                          <p:val>
                                            <p:strVal val="1+#ppt_h/2"/>
                                          </p:val>
                                        </p:tav>
                                        <p:tav tm="100000">
                                          <p:val>
                                            <p:strVal val="#ppt_y"/>
                                          </p:val>
                                        </p:tav>
                                      </p:tavLst>
                                    </p:anim>
                                  </p:childTnLst>
                                </p:cTn>
                              </p:par>
                            </p:childTnLst>
                          </p:cTn>
                        </p:par>
                        <p:par>
                          <p:cTn id="52" fill="hold">
                            <p:stCondLst>
                              <p:cond delay="500"/>
                            </p:stCondLst>
                            <p:childTnLst>
                              <p:par>
                                <p:cTn id="53" presetClass="entr" nodeType="afterEffect" presetSubtype="4" presetID="2" grpId="1" fill="hold">
                                  <p:stCondLst>
                                    <p:cond delay="0"/>
                                  </p:stCondLst>
                                  <p:iterate type="el" backwards="0">
                                    <p:tmAbs val="0"/>
                                  </p:iterate>
                                  <p:childTnLst>
                                    <p:set>
                                      <p:cBhvr>
                                        <p:cTn id="54" fill="hold"/>
                                        <p:tgtEl>
                                          <p:spTgt spid="46">
                                            <p:txEl>
                                              <p:pRg st="8" end="8"/>
                                            </p:txEl>
                                          </p:spTgt>
                                        </p:tgtEl>
                                        <p:attrNameLst>
                                          <p:attrName>style.visibility</p:attrName>
                                        </p:attrNameLst>
                                      </p:cBhvr>
                                      <p:to>
                                        <p:strVal val="visible"/>
                                      </p:to>
                                    </p:set>
                                    <p:anim calcmode="lin" valueType="num">
                                      <p:cBhvr>
                                        <p:cTn id="55" dur="500" fill="hold"/>
                                        <p:tgtEl>
                                          <p:spTgt spid="46">
                                            <p:txEl>
                                              <p:pRg st="8" end="8"/>
                                            </p:txEl>
                                          </p:spTgt>
                                        </p:tgtEl>
                                        <p:attrNameLst>
                                          <p:attrName>ppt_x</p:attrName>
                                        </p:attrNameLst>
                                      </p:cBhvr>
                                      <p:tavLst>
                                        <p:tav tm="0">
                                          <p:val>
                                            <p:strVal val="#ppt_x"/>
                                          </p:val>
                                        </p:tav>
                                        <p:tav tm="100000">
                                          <p:val>
                                            <p:strVal val="#ppt_x"/>
                                          </p:val>
                                        </p:tav>
                                      </p:tavLst>
                                    </p:anim>
                                    <p:anim calcmode="lin" valueType="num">
                                      <p:cBhvr>
                                        <p:cTn id="56" dur="500" fill="hold"/>
                                        <p:tgtEl>
                                          <p:spTgt spid="4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Class="entr" nodeType="clickEffect" presetSubtype="4" presetID="2" grpId="1" fill="hold">
                                  <p:stCondLst>
                                    <p:cond delay="0"/>
                                  </p:stCondLst>
                                  <p:iterate type="el" backwards="0">
                                    <p:tmAbs val="0"/>
                                  </p:iterate>
                                  <p:childTnLst>
                                    <p:set>
                                      <p:cBhvr>
                                        <p:cTn id="60" fill="hold"/>
                                        <p:tgtEl>
                                          <p:spTgt spid="46">
                                            <p:txEl>
                                              <p:pRg st="9" end="9"/>
                                            </p:txEl>
                                          </p:spTgt>
                                        </p:tgtEl>
                                        <p:attrNameLst>
                                          <p:attrName>style.visibility</p:attrName>
                                        </p:attrNameLst>
                                      </p:cBhvr>
                                      <p:to>
                                        <p:strVal val="visible"/>
                                      </p:to>
                                    </p:set>
                                    <p:anim calcmode="lin" valueType="num">
                                      <p:cBhvr>
                                        <p:cTn id="61" dur="500" fill="hold"/>
                                        <p:tgtEl>
                                          <p:spTgt spid="46">
                                            <p:txEl>
                                              <p:pRg st="9" end="9"/>
                                            </p:txEl>
                                          </p:spTgt>
                                        </p:tgtEl>
                                        <p:attrNameLst>
                                          <p:attrName>ppt_x</p:attrName>
                                        </p:attrNameLst>
                                      </p:cBhvr>
                                      <p:tavLst>
                                        <p:tav tm="0">
                                          <p:val>
                                            <p:strVal val="#ppt_x"/>
                                          </p:val>
                                        </p:tav>
                                        <p:tav tm="100000">
                                          <p:val>
                                            <p:strVal val="#ppt_x"/>
                                          </p:val>
                                        </p:tav>
                                      </p:tavLst>
                                    </p:anim>
                                    <p:anim calcmode="lin" valueType="num">
                                      <p:cBhvr>
                                        <p:cTn id="62" dur="500" fill="hold"/>
                                        <p:tgtEl>
                                          <p:spTgt spid="46">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Class="entr" nodeType="clickEffect" presetSubtype="4" presetID="2" grpId="1" fill="hold">
                                  <p:stCondLst>
                                    <p:cond delay="0"/>
                                  </p:stCondLst>
                                  <p:iterate type="el" backwards="0">
                                    <p:tmAbs val="0"/>
                                  </p:iterate>
                                  <p:childTnLst>
                                    <p:set>
                                      <p:cBhvr>
                                        <p:cTn id="66" fill="hold"/>
                                        <p:tgtEl>
                                          <p:spTgt spid="46">
                                            <p:txEl>
                                              <p:pRg st="10" end="10"/>
                                            </p:txEl>
                                          </p:spTgt>
                                        </p:tgtEl>
                                        <p:attrNameLst>
                                          <p:attrName>style.visibility</p:attrName>
                                        </p:attrNameLst>
                                      </p:cBhvr>
                                      <p:to>
                                        <p:strVal val="visible"/>
                                      </p:to>
                                    </p:set>
                                    <p:anim calcmode="lin" valueType="num">
                                      <p:cBhvr>
                                        <p:cTn id="67" dur="500" fill="hold"/>
                                        <p:tgtEl>
                                          <p:spTgt spid="46">
                                            <p:txEl>
                                              <p:pRg st="10" end="10"/>
                                            </p:txEl>
                                          </p:spTgt>
                                        </p:tgtEl>
                                        <p:attrNameLst>
                                          <p:attrName>ppt_x</p:attrName>
                                        </p:attrNameLst>
                                      </p:cBhvr>
                                      <p:tavLst>
                                        <p:tav tm="0">
                                          <p:val>
                                            <p:strVal val="#ppt_x"/>
                                          </p:val>
                                        </p:tav>
                                        <p:tav tm="100000">
                                          <p:val>
                                            <p:strVal val="#ppt_x"/>
                                          </p:val>
                                        </p:tav>
                                      </p:tavLst>
                                    </p:anim>
                                    <p:anim calcmode="lin" valueType="num">
                                      <p:cBhvr>
                                        <p:cTn id="68" dur="500" fill="hold"/>
                                        <p:tgtEl>
                                          <p:spTgt spid="46">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46" grpId="1"/>
    </p:bldLst>
  </p:timing>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